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3"/>
  </p:notesMasterIdLst>
  <p:sldIdLst>
    <p:sldId id="329" r:id="rId2"/>
    <p:sldId id="365" r:id="rId3"/>
    <p:sldId id="262" r:id="rId4"/>
    <p:sldId id="371" r:id="rId5"/>
    <p:sldId id="379" r:id="rId6"/>
    <p:sldId id="388" r:id="rId7"/>
    <p:sldId id="387" r:id="rId8"/>
    <p:sldId id="391" r:id="rId9"/>
    <p:sldId id="392" r:id="rId10"/>
    <p:sldId id="380" r:id="rId11"/>
    <p:sldId id="389" r:id="rId12"/>
    <p:sldId id="390" r:id="rId13"/>
    <p:sldId id="258" r:id="rId14"/>
    <p:sldId id="259" r:id="rId15"/>
    <p:sldId id="395" r:id="rId16"/>
    <p:sldId id="345" r:id="rId17"/>
    <p:sldId id="275" r:id="rId18"/>
    <p:sldId id="393" r:id="rId19"/>
    <p:sldId id="396" r:id="rId20"/>
    <p:sldId id="397" r:id="rId21"/>
    <p:sldId id="333"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1A578D"/>
    <a:srgbClr val="00F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248"/>
    <p:restoredTop sz="95574"/>
  </p:normalViewPr>
  <p:slideViewPr>
    <p:cSldViewPr snapToGrid="0">
      <p:cViewPr>
        <p:scale>
          <a:sx n="94" d="100"/>
          <a:sy n="94" d="100"/>
        </p:scale>
        <p:origin x="40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6D0C3E-11C1-D545-9545-B3272A30E7E1}" type="datetimeFigureOut">
              <a:rPr lang="en-US" smtClean="0"/>
              <a:t>8/14/26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C9E8F8-B07B-B947-B465-3132B388F874}" type="slidenum">
              <a:rPr lang="en-US" smtClean="0"/>
              <a:t>‹#›</a:t>
            </a:fld>
            <a:endParaRPr lang="en-US"/>
          </a:p>
        </p:txBody>
      </p:sp>
    </p:spTree>
    <p:extLst>
      <p:ext uri="{BB962C8B-B14F-4D97-AF65-F5344CB8AC3E}">
        <p14:creationId xmlns:p14="http://schemas.microsoft.com/office/powerpoint/2010/main" val="940399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C9E8F8-B07B-B947-B465-3132B388F874}" type="slidenum">
              <a:rPr lang="en-US" smtClean="0"/>
              <a:t>1</a:t>
            </a:fld>
            <a:endParaRPr lang="en-US"/>
          </a:p>
        </p:txBody>
      </p:sp>
    </p:spTree>
    <p:extLst>
      <p:ext uri="{BB962C8B-B14F-4D97-AF65-F5344CB8AC3E}">
        <p14:creationId xmlns:p14="http://schemas.microsoft.com/office/powerpoint/2010/main" val="926767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93F0FF-EA7E-C9FE-2A96-D89E20186E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4C328-0D7F-F8FC-DA49-AE46EE8B85A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A61BD212-C5B8-7B94-1B83-18EE45E0ECB6}"/>
              </a:ext>
            </a:extLst>
          </p:cNvPr>
          <p:cNvSpPr>
            <a:spLocks noGrp="1"/>
          </p:cNvSpPr>
          <p:nvPr>
            <p:ph type="body" idx="1"/>
          </p:nvPr>
        </p:nvSpPr>
        <p:spPr/>
        <p:txBody>
          <a:bodyPr/>
          <a:lstStyle/>
          <a:p>
            <a:r>
              <a:rPr lang="en-US" dirty="0"/>
              <a:t>https://</a:t>
            </a:r>
            <a:r>
              <a:rPr lang="en-US" dirty="0" err="1"/>
              <a:t>www.usatoday.com</a:t>
            </a:r>
            <a:r>
              <a:rPr lang="en-US" dirty="0"/>
              <a:t>/story/news/education/2025/10/13/education-layoffs-special-ed-504-plans-ieps/86671524007/</a:t>
            </a:r>
            <a:br>
              <a:rPr lang="en-US" dirty="0"/>
            </a:br>
            <a:r>
              <a:rPr lang="en-US" sz="1200" b="0" i="0" u="none" strike="noStrike" kern="1200" dirty="0">
                <a:solidFill>
                  <a:schemeClr val="tx1"/>
                </a:solidFill>
                <a:effectLst/>
                <a:latin typeface="+mn-lt"/>
                <a:ea typeface="+mn-ea"/>
                <a:cs typeface="+mn-cs"/>
              </a:rPr>
              <a:t>Nearly the entire Office of Special Education and Rehabilitative Services, including the Office of Special Education Programs, was let go, according to agency employees and their union.  </a:t>
            </a:r>
            <a:endParaRPr lang="en-US" dirty="0"/>
          </a:p>
        </p:txBody>
      </p:sp>
      <p:sp>
        <p:nvSpPr>
          <p:cNvPr id="4" name="Slide Number Placeholder 3">
            <a:extLst>
              <a:ext uri="{FF2B5EF4-FFF2-40B4-BE49-F238E27FC236}">
                <a16:creationId xmlns:a16="http://schemas.microsoft.com/office/drawing/2014/main" id="{D2B1457D-710A-8019-1303-3E55325328FB}"/>
              </a:ext>
            </a:extLst>
          </p:cNvPr>
          <p:cNvSpPr>
            <a:spLocks noGrp="1"/>
          </p:cNvSpPr>
          <p:nvPr>
            <p:ph type="sldNum" sz="quarter" idx="5"/>
          </p:nvPr>
        </p:nvSpPr>
        <p:spPr/>
        <p:txBody>
          <a:bodyPr/>
          <a:lstStyle/>
          <a:p>
            <a:fld id="{74C9E8F8-B07B-B947-B465-3132B388F874}" type="slidenum">
              <a:rPr lang="en-US" smtClean="0"/>
              <a:t>12</a:t>
            </a:fld>
            <a:endParaRPr lang="en-US"/>
          </a:p>
        </p:txBody>
      </p:sp>
    </p:spTree>
    <p:extLst>
      <p:ext uri="{BB962C8B-B14F-4D97-AF65-F5344CB8AC3E}">
        <p14:creationId xmlns:p14="http://schemas.microsoft.com/office/powerpoint/2010/main" val="14307932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6BB8F-F6D9-A00F-8AB5-F157A4779A7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30BC1E-D984-C3F0-B586-E2E252C7ECC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6E2B4CC-9177-6504-C9E8-6C46B7B1004A}"/>
              </a:ext>
            </a:extLst>
          </p:cNvPr>
          <p:cNvSpPr>
            <a:spLocks noGrp="1"/>
          </p:cNvSpPr>
          <p:nvPr>
            <p:ph type="body" idx="1"/>
          </p:nvPr>
        </p:nvSpPr>
        <p:spPr/>
        <p:txBody>
          <a:bodyPr/>
          <a:lstStyle/>
          <a:p>
            <a:r>
              <a:rPr lang="en-US" dirty="0"/>
              <a:t>https://</a:t>
            </a:r>
            <a:r>
              <a:rPr lang="en-US" dirty="0" err="1"/>
              <a:t>www.usatoday.com</a:t>
            </a:r>
            <a:r>
              <a:rPr lang="en-US" dirty="0"/>
              <a:t>/story/news/education/2025/10/13/education-layoffs-special-ed-504-plans-ieps/86671524007/</a:t>
            </a:r>
            <a:br>
              <a:rPr lang="en-US" dirty="0"/>
            </a:br>
            <a:r>
              <a:rPr lang="en-US" sz="1200" b="0" i="0" u="none" strike="noStrike" kern="1200" dirty="0">
                <a:solidFill>
                  <a:schemeClr val="tx1"/>
                </a:solidFill>
                <a:effectLst/>
                <a:latin typeface="+mn-lt"/>
                <a:ea typeface="+mn-ea"/>
                <a:cs typeface="+mn-cs"/>
              </a:rPr>
              <a:t>Nearly the entire Office of Special Education and Rehabilitative Services, including the Office of Special Education Programs, was let go, according to agency employees and their union.  </a:t>
            </a:r>
            <a:endParaRPr lang="en-US" dirty="0"/>
          </a:p>
        </p:txBody>
      </p:sp>
      <p:sp>
        <p:nvSpPr>
          <p:cNvPr id="4" name="Slide Number Placeholder 3">
            <a:extLst>
              <a:ext uri="{FF2B5EF4-FFF2-40B4-BE49-F238E27FC236}">
                <a16:creationId xmlns:a16="http://schemas.microsoft.com/office/drawing/2014/main" id="{5F03A3B3-3D59-B29C-8CB7-84C61150347D}"/>
              </a:ext>
            </a:extLst>
          </p:cNvPr>
          <p:cNvSpPr>
            <a:spLocks noGrp="1"/>
          </p:cNvSpPr>
          <p:nvPr>
            <p:ph type="sldNum" sz="quarter" idx="5"/>
          </p:nvPr>
        </p:nvSpPr>
        <p:spPr/>
        <p:txBody>
          <a:bodyPr/>
          <a:lstStyle/>
          <a:p>
            <a:fld id="{74C9E8F8-B07B-B947-B465-3132B388F874}" type="slidenum">
              <a:rPr lang="en-US" smtClean="0"/>
              <a:t>16</a:t>
            </a:fld>
            <a:endParaRPr lang="en-US"/>
          </a:p>
        </p:txBody>
      </p:sp>
    </p:spTree>
    <p:extLst>
      <p:ext uri="{BB962C8B-B14F-4D97-AF65-F5344CB8AC3E}">
        <p14:creationId xmlns:p14="http://schemas.microsoft.com/office/powerpoint/2010/main" val="2817000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37C74-0D45-BD42-4AF2-4FE743295F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70ADADD-28F3-D2CB-C355-A1FF872DFB3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B6B0CD53-AA98-D91A-63E7-8C91F41EEBC8}"/>
              </a:ext>
            </a:extLst>
          </p:cNvPr>
          <p:cNvSpPr>
            <a:spLocks noGrp="1"/>
          </p:cNvSpPr>
          <p:nvPr>
            <p:ph type="body" idx="1"/>
          </p:nvPr>
        </p:nvSpPr>
        <p:spPr/>
        <p:txBody>
          <a:bodyPr/>
          <a:lstStyle/>
          <a:p>
            <a:r>
              <a:rPr lang="en-US" dirty="0"/>
              <a:t>https://</a:t>
            </a:r>
            <a:r>
              <a:rPr lang="en-US" dirty="0" err="1"/>
              <a:t>www.usatoday.com</a:t>
            </a:r>
            <a:r>
              <a:rPr lang="en-US" dirty="0"/>
              <a:t>/story/news/education/2025/10/13/education-layoffs-special-ed-504-plans-ieps/86671524007/</a:t>
            </a:r>
            <a:br>
              <a:rPr lang="en-US" dirty="0"/>
            </a:br>
            <a:r>
              <a:rPr lang="en-US" sz="1200" b="0" i="0" u="none" strike="noStrike" kern="1200" dirty="0">
                <a:solidFill>
                  <a:schemeClr val="tx1"/>
                </a:solidFill>
                <a:effectLst/>
                <a:latin typeface="+mn-lt"/>
                <a:ea typeface="+mn-ea"/>
                <a:cs typeface="+mn-cs"/>
              </a:rPr>
              <a:t>Nearly the entire Office of Special Education and Rehabilitative Services, including the Office of Special Education Programs, was let go, according to agency employees and their union.  </a:t>
            </a:r>
            <a:endParaRPr lang="en-US" dirty="0"/>
          </a:p>
        </p:txBody>
      </p:sp>
      <p:sp>
        <p:nvSpPr>
          <p:cNvPr id="4" name="Slide Number Placeholder 3">
            <a:extLst>
              <a:ext uri="{FF2B5EF4-FFF2-40B4-BE49-F238E27FC236}">
                <a16:creationId xmlns:a16="http://schemas.microsoft.com/office/drawing/2014/main" id="{C695C088-D016-A498-D99A-3F9A79267FFA}"/>
              </a:ext>
            </a:extLst>
          </p:cNvPr>
          <p:cNvSpPr>
            <a:spLocks noGrp="1"/>
          </p:cNvSpPr>
          <p:nvPr>
            <p:ph type="sldNum" sz="quarter" idx="5"/>
          </p:nvPr>
        </p:nvSpPr>
        <p:spPr/>
        <p:txBody>
          <a:bodyPr/>
          <a:lstStyle/>
          <a:p>
            <a:fld id="{74C9E8F8-B07B-B947-B465-3132B388F874}" type="slidenum">
              <a:rPr lang="en-US" smtClean="0"/>
              <a:t>4</a:t>
            </a:fld>
            <a:endParaRPr lang="en-US"/>
          </a:p>
        </p:txBody>
      </p:sp>
    </p:spTree>
    <p:extLst>
      <p:ext uri="{BB962C8B-B14F-4D97-AF65-F5344CB8AC3E}">
        <p14:creationId xmlns:p14="http://schemas.microsoft.com/office/powerpoint/2010/main" val="16450689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CD5CC-D093-B848-0A39-87434E1BA6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E87FB8-50AB-E92C-481E-C05FEDCAC16A}"/>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46C3E556-6935-5EF4-BFDB-9DF9F7E71559}"/>
              </a:ext>
            </a:extLst>
          </p:cNvPr>
          <p:cNvSpPr>
            <a:spLocks noGrp="1"/>
          </p:cNvSpPr>
          <p:nvPr>
            <p:ph type="body" idx="1"/>
          </p:nvPr>
        </p:nvSpPr>
        <p:spPr/>
        <p:txBody>
          <a:bodyPr/>
          <a:lstStyle/>
          <a:p>
            <a:r>
              <a:rPr lang="en-US" dirty="0"/>
              <a:t>https://</a:t>
            </a:r>
            <a:r>
              <a:rPr lang="en-US" dirty="0" err="1"/>
              <a:t>www.usatoday.com</a:t>
            </a:r>
            <a:r>
              <a:rPr lang="en-US" dirty="0"/>
              <a:t>/story/news/education/2025/10/13/education-layoffs-special-ed-504-plans-ieps/86671524007/</a:t>
            </a:r>
            <a:br>
              <a:rPr lang="en-US" dirty="0"/>
            </a:br>
            <a:r>
              <a:rPr lang="en-US" sz="1200" b="0" i="0" u="none" strike="noStrike" kern="1200" dirty="0">
                <a:solidFill>
                  <a:schemeClr val="tx1"/>
                </a:solidFill>
                <a:effectLst/>
                <a:latin typeface="+mn-lt"/>
                <a:ea typeface="+mn-ea"/>
                <a:cs typeface="+mn-cs"/>
              </a:rPr>
              <a:t>Nearly the entire Office of Special Education and Rehabilitative Services, including the Office of Special Education Programs, was let go, according to agency employees and their union.  </a:t>
            </a:r>
            <a:endParaRPr lang="en-US" dirty="0"/>
          </a:p>
        </p:txBody>
      </p:sp>
      <p:sp>
        <p:nvSpPr>
          <p:cNvPr id="4" name="Slide Number Placeholder 3">
            <a:extLst>
              <a:ext uri="{FF2B5EF4-FFF2-40B4-BE49-F238E27FC236}">
                <a16:creationId xmlns:a16="http://schemas.microsoft.com/office/drawing/2014/main" id="{F3B40264-8B52-78D8-1AA9-E7BBA2189B12}"/>
              </a:ext>
            </a:extLst>
          </p:cNvPr>
          <p:cNvSpPr>
            <a:spLocks noGrp="1"/>
          </p:cNvSpPr>
          <p:nvPr>
            <p:ph type="sldNum" sz="quarter" idx="5"/>
          </p:nvPr>
        </p:nvSpPr>
        <p:spPr/>
        <p:txBody>
          <a:bodyPr/>
          <a:lstStyle/>
          <a:p>
            <a:fld id="{74C9E8F8-B07B-B947-B465-3132B388F874}" type="slidenum">
              <a:rPr lang="en-US" smtClean="0"/>
              <a:t>5</a:t>
            </a:fld>
            <a:endParaRPr lang="en-US"/>
          </a:p>
        </p:txBody>
      </p:sp>
    </p:spTree>
    <p:extLst>
      <p:ext uri="{BB962C8B-B14F-4D97-AF65-F5344CB8AC3E}">
        <p14:creationId xmlns:p14="http://schemas.microsoft.com/office/powerpoint/2010/main" val="34288729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404FB-6CE7-3797-F9E5-7035B4F44C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596DA7-D3FA-AA84-3B9C-E5FC37F28081}"/>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D942FA3C-F013-17FE-6EE2-A5A7B2DA4145}"/>
              </a:ext>
            </a:extLst>
          </p:cNvPr>
          <p:cNvSpPr>
            <a:spLocks noGrp="1"/>
          </p:cNvSpPr>
          <p:nvPr>
            <p:ph type="body" idx="1"/>
          </p:nvPr>
        </p:nvSpPr>
        <p:spPr/>
        <p:txBody>
          <a:bodyPr/>
          <a:lstStyle/>
          <a:p>
            <a:r>
              <a:rPr lang="en-US" dirty="0"/>
              <a:t>https://</a:t>
            </a:r>
            <a:r>
              <a:rPr lang="en-US" dirty="0" err="1"/>
              <a:t>www.usatoday.com</a:t>
            </a:r>
            <a:r>
              <a:rPr lang="en-US" dirty="0"/>
              <a:t>/story/news/education/2025/10/13/education-layoffs-special-ed-504-plans-ieps/86671524007/</a:t>
            </a:r>
            <a:br>
              <a:rPr lang="en-US" dirty="0"/>
            </a:br>
            <a:r>
              <a:rPr lang="en-US" sz="1200" b="0" i="0" u="none" strike="noStrike" kern="1200" dirty="0">
                <a:solidFill>
                  <a:schemeClr val="tx1"/>
                </a:solidFill>
                <a:effectLst/>
                <a:latin typeface="+mn-lt"/>
                <a:ea typeface="+mn-ea"/>
                <a:cs typeface="+mn-cs"/>
              </a:rPr>
              <a:t>Nearly the entire Office of Special Education and Rehabilitative Services, including the Office of Special Education Programs, was let go, according to agency employees and their union.  </a:t>
            </a:r>
            <a:endParaRPr lang="en-US" dirty="0"/>
          </a:p>
        </p:txBody>
      </p:sp>
      <p:sp>
        <p:nvSpPr>
          <p:cNvPr id="4" name="Slide Number Placeholder 3">
            <a:extLst>
              <a:ext uri="{FF2B5EF4-FFF2-40B4-BE49-F238E27FC236}">
                <a16:creationId xmlns:a16="http://schemas.microsoft.com/office/drawing/2014/main" id="{92A540A1-ECC8-2F52-ED95-4607483B18A2}"/>
              </a:ext>
            </a:extLst>
          </p:cNvPr>
          <p:cNvSpPr>
            <a:spLocks noGrp="1"/>
          </p:cNvSpPr>
          <p:nvPr>
            <p:ph type="sldNum" sz="quarter" idx="5"/>
          </p:nvPr>
        </p:nvSpPr>
        <p:spPr/>
        <p:txBody>
          <a:bodyPr/>
          <a:lstStyle/>
          <a:p>
            <a:fld id="{74C9E8F8-B07B-B947-B465-3132B388F874}" type="slidenum">
              <a:rPr lang="en-US" smtClean="0"/>
              <a:t>6</a:t>
            </a:fld>
            <a:endParaRPr lang="en-US"/>
          </a:p>
        </p:txBody>
      </p:sp>
    </p:spTree>
    <p:extLst>
      <p:ext uri="{BB962C8B-B14F-4D97-AF65-F5344CB8AC3E}">
        <p14:creationId xmlns:p14="http://schemas.microsoft.com/office/powerpoint/2010/main" val="28621384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A2A72-8D30-7A5F-6809-50389D1E62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A230CF-376A-3500-27B5-649BC0CD908B}"/>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2B82C3D-807A-1AFE-5585-CBA25668BD8F}"/>
              </a:ext>
            </a:extLst>
          </p:cNvPr>
          <p:cNvSpPr>
            <a:spLocks noGrp="1"/>
          </p:cNvSpPr>
          <p:nvPr>
            <p:ph type="body" idx="1"/>
          </p:nvPr>
        </p:nvSpPr>
        <p:spPr/>
        <p:txBody>
          <a:bodyPr/>
          <a:lstStyle/>
          <a:p>
            <a:r>
              <a:rPr lang="en-US" dirty="0"/>
              <a:t>https://</a:t>
            </a:r>
            <a:r>
              <a:rPr lang="en-US" dirty="0" err="1"/>
              <a:t>www.usatoday.com</a:t>
            </a:r>
            <a:r>
              <a:rPr lang="en-US" dirty="0"/>
              <a:t>/story/news/education/2025/10/13/education-layoffs-special-ed-504-plans-ieps/86671524007/</a:t>
            </a:r>
            <a:br>
              <a:rPr lang="en-US" dirty="0"/>
            </a:br>
            <a:r>
              <a:rPr lang="en-US" sz="1200" b="0" i="0" u="none" strike="noStrike" kern="1200" dirty="0">
                <a:solidFill>
                  <a:schemeClr val="tx1"/>
                </a:solidFill>
                <a:effectLst/>
                <a:latin typeface="+mn-lt"/>
                <a:ea typeface="+mn-ea"/>
                <a:cs typeface="+mn-cs"/>
              </a:rPr>
              <a:t>Nearly the entire Office of Special Education and Rehabilitative Services, including the Office of Special Education Programs, was let go, according to agency employees and their union.  </a:t>
            </a:r>
            <a:endParaRPr lang="en-US" dirty="0"/>
          </a:p>
        </p:txBody>
      </p:sp>
      <p:sp>
        <p:nvSpPr>
          <p:cNvPr id="4" name="Slide Number Placeholder 3">
            <a:extLst>
              <a:ext uri="{FF2B5EF4-FFF2-40B4-BE49-F238E27FC236}">
                <a16:creationId xmlns:a16="http://schemas.microsoft.com/office/drawing/2014/main" id="{F033F81F-5C6E-2C95-E89A-9743C12E8E26}"/>
              </a:ext>
            </a:extLst>
          </p:cNvPr>
          <p:cNvSpPr>
            <a:spLocks noGrp="1"/>
          </p:cNvSpPr>
          <p:nvPr>
            <p:ph type="sldNum" sz="quarter" idx="5"/>
          </p:nvPr>
        </p:nvSpPr>
        <p:spPr/>
        <p:txBody>
          <a:bodyPr/>
          <a:lstStyle/>
          <a:p>
            <a:fld id="{74C9E8F8-B07B-B947-B465-3132B388F874}" type="slidenum">
              <a:rPr lang="en-US" smtClean="0"/>
              <a:t>7</a:t>
            </a:fld>
            <a:endParaRPr lang="en-US"/>
          </a:p>
        </p:txBody>
      </p:sp>
    </p:spTree>
    <p:extLst>
      <p:ext uri="{BB962C8B-B14F-4D97-AF65-F5344CB8AC3E}">
        <p14:creationId xmlns:p14="http://schemas.microsoft.com/office/powerpoint/2010/main" val="2112147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EE683-25CE-8574-68F3-56FB530C58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BF641D5-08DA-D895-33F4-F153F15BF6C2}"/>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08C591AE-7623-7AF0-D416-1996FB9BB473}"/>
              </a:ext>
            </a:extLst>
          </p:cNvPr>
          <p:cNvSpPr>
            <a:spLocks noGrp="1"/>
          </p:cNvSpPr>
          <p:nvPr>
            <p:ph type="body" idx="1"/>
          </p:nvPr>
        </p:nvSpPr>
        <p:spPr/>
        <p:txBody>
          <a:bodyPr/>
          <a:lstStyle/>
          <a:p>
            <a:r>
              <a:rPr lang="en-US" dirty="0"/>
              <a:t>https://</a:t>
            </a:r>
            <a:r>
              <a:rPr lang="en-US" dirty="0" err="1"/>
              <a:t>www.usatoday.com</a:t>
            </a:r>
            <a:r>
              <a:rPr lang="en-US" dirty="0"/>
              <a:t>/story/news/education/2025/10/13/education-layoffs-special-ed-504-plans-ieps/86671524007/</a:t>
            </a:r>
            <a:br>
              <a:rPr lang="en-US" dirty="0"/>
            </a:br>
            <a:r>
              <a:rPr lang="en-US" sz="1200" b="0" i="0" u="none" strike="noStrike" kern="1200" dirty="0">
                <a:solidFill>
                  <a:schemeClr val="tx1"/>
                </a:solidFill>
                <a:effectLst/>
                <a:latin typeface="+mn-lt"/>
                <a:ea typeface="+mn-ea"/>
                <a:cs typeface="+mn-cs"/>
              </a:rPr>
              <a:t>Nearly the entire Office of Special Education and Rehabilitative Services, including the Office of Special Education Programs, was let go, according to agency employees and their union.  </a:t>
            </a:r>
            <a:endParaRPr lang="en-US" dirty="0"/>
          </a:p>
        </p:txBody>
      </p:sp>
      <p:sp>
        <p:nvSpPr>
          <p:cNvPr id="4" name="Slide Number Placeholder 3">
            <a:extLst>
              <a:ext uri="{FF2B5EF4-FFF2-40B4-BE49-F238E27FC236}">
                <a16:creationId xmlns:a16="http://schemas.microsoft.com/office/drawing/2014/main" id="{16045C26-22F4-0683-3D2A-C4C154A8EF22}"/>
              </a:ext>
            </a:extLst>
          </p:cNvPr>
          <p:cNvSpPr>
            <a:spLocks noGrp="1"/>
          </p:cNvSpPr>
          <p:nvPr>
            <p:ph type="sldNum" sz="quarter" idx="5"/>
          </p:nvPr>
        </p:nvSpPr>
        <p:spPr/>
        <p:txBody>
          <a:bodyPr/>
          <a:lstStyle/>
          <a:p>
            <a:fld id="{74C9E8F8-B07B-B947-B465-3132B388F874}" type="slidenum">
              <a:rPr lang="en-US" smtClean="0"/>
              <a:t>8</a:t>
            </a:fld>
            <a:endParaRPr lang="en-US"/>
          </a:p>
        </p:txBody>
      </p:sp>
    </p:spTree>
    <p:extLst>
      <p:ext uri="{BB962C8B-B14F-4D97-AF65-F5344CB8AC3E}">
        <p14:creationId xmlns:p14="http://schemas.microsoft.com/office/powerpoint/2010/main" val="2059078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DFCF66-D67F-13B9-E595-FEE9372E7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567B22-D169-3DFC-8471-48351F1C7259}"/>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81AAEA85-05C1-B2FD-74C8-B872D41224A6}"/>
              </a:ext>
            </a:extLst>
          </p:cNvPr>
          <p:cNvSpPr>
            <a:spLocks noGrp="1"/>
          </p:cNvSpPr>
          <p:nvPr>
            <p:ph type="body" idx="1"/>
          </p:nvPr>
        </p:nvSpPr>
        <p:spPr/>
        <p:txBody>
          <a:bodyPr/>
          <a:lstStyle/>
          <a:p>
            <a:r>
              <a:rPr lang="en-US" dirty="0"/>
              <a:t>https://</a:t>
            </a:r>
            <a:r>
              <a:rPr lang="en-US" dirty="0" err="1"/>
              <a:t>www.usatoday.com</a:t>
            </a:r>
            <a:r>
              <a:rPr lang="en-US" dirty="0"/>
              <a:t>/story/news/education/2025/10/13/education-layoffs-special-ed-504-plans-ieps/86671524007/</a:t>
            </a:r>
            <a:br>
              <a:rPr lang="en-US" dirty="0"/>
            </a:br>
            <a:r>
              <a:rPr lang="en-US" sz="1200" b="0" i="0" u="none" strike="noStrike" kern="1200" dirty="0">
                <a:solidFill>
                  <a:schemeClr val="tx1"/>
                </a:solidFill>
                <a:effectLst/>
                <a:latin typeface="+mn-lt"/>
                <a:ea typeface="+mn-ea"/>
                <a:cs typeface="+mn-cs"/>
              </a:rPr>
              <a:t>Nearly the entire Office of Special Education and Rehabilitative Services, including the Office of Special Education Programs, was let go, according to agency employees and their union.  </a:t>
            </a:r>
            <a:endParaRPr lang="en-US" dirty="0"/>
          </a:p>
        </p:txBody>
      </p:sp>
      <p:sp>
        <p:nvSpPr>
          <p:cNvPr id="4" name="Slide Number Placeholder 3">
            <a:extLst>
              <a:ext uri="{FF2B5EF4-FFF2-40B4-BE49-F238E27FC236}">
                <a16:creationId xmlns:a16="http://schemas.microsoft.com/office/drawing/2014/main" id="{4B3AF3AE-9507-4D1A-76EE-62F16ABA194D}"/>
              </a:ext>
            </a:extLst>
          </p:cNvPr>
          <p:cNvSpPr>
            <a:spLocks noGrp="1"/>
          </p:cNvSpPr>
          <p:nvPr>
            <p:ph type="sldNum" sz="quarter" idx="5"/>
          </p:nvPr>
        </p:nvSpPr>
        <p:spPr/>
        <p:txBody>
          <a:bodyPr/>
          <a:lstStyle/>
          <a:p>
            <a:fld id="{74C9E8F8-B07B-B947-B465-3132B388F874}" type="slidenum">
              <a:rPr lang="en-US" smtClean="0"/>
              <a:t>9</a:t>
            </a:fld>
            <a:endParaRPr lang="en-US"/>
          </a:p>
        </p:txBody>
      </p:sp>
    </p:spTree>
    <p:extLst>
      <p:ext uri="{BB962C8B-B14F-4D97-AF65-F5344CB8AC3E}">
        <p14:creationId xmlns:p14="http://schemas.microsoft.com/office/powerpoint/2010/main" val="327829694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FCFDAE-6FD4-CF6C-38CE-EE906C3031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4BB338-DA55-21FA-F244-948C8CEAA8B7}"/>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F983ECFE-F754-B65A-24BE-13CBDF51516F}"/>
              </a:ext>
            </a:extLst>
          </p:cNvPr>
          <p:cNvSpPr>
            <a:spLocks noGrp="1"/>
          </p:cNvSpPr>
          <p:nvPr>
            <p:ph type="body" idx="1"/>
          </p:nvPr>
        </p:nvSpPr>
        <p:spPr/>
        <p:txBody>
          <a:bodyPr/>
          <a:lstStyle/>
          <a:p>
            <a:r>
              <a:rPr lang="en-US" dirty="0"/>
              <a:t>https://</a:t>
            </a:r>
            <a:r>
              <a:rPr lang="en-US" dirty="0" err="1"/>
              <a:t>www.usatoday.com</a:t>
            </a:r>
            <a:r>
              <a:rPr lang="en-US" dirty="0"/>
              <a:t>/story/news/education/2025/10/13/education-layoffs-special-ed-504-plans-ieps/86671524007/</a:t>
            </a:r>
            <a:br>
              <a:rPr lang="en-US" dirty="0"/>
            </a:br>
            <a:r>
              <a:rPr lang="en-US" sz="1200" b="0" i="0" u="none" strike="noStrike" kern="1200" dirty="0">
                <a:solidFill>
                  <a:schemeClr val="tx1"/>
                </a:solidFill>
                <a:effectLst/>
                <a:latin typeface="+mn-lt"/>
                <a:ea typeface="+mn-ea"/>
                <a:cs typeface="+mn-cs"/>
              </a:rPr>
              <a:t>Nearly the entire Office of Special Education and Rehabilitative Services, including the Office of Special Education Programs, was let go, according to agency employees and their union.  </a:t>
            </a:r>
            <a:endParaRPr lang="en-US" dirty="0"/>
          </a:p>
        </p:txBody>
      </p:sp>
      <p:sp>
        <p:nvSpPr>
          <p:cNvPr id="4" name="Slide Number Placeholder 3">
            <a:extLst>
              <a:ext uri="{FF2B5EF4-FFF2-40B4-BE49-F238E27FC236}">
                <a16:creationId xmlns:a16="http://schemas.microsoft.com/office/drawing/2014/main" id="{0391EC2A-29D7-0FAB-7103-5E06EF2A208A}"/>
              </a:ext>
            </a:extLst>
          </p:cNvPr>
          <p:cNvSpPr>
            <a:spLocks noGrp="1"/>
          </p:cNvSpPr>
          <p:nvPr>
            <p:ph type="sldNum" sz="quarter" idx="5"/>
          </p:nvPr>
        </p:nvSpPr>
        <p:spPr/>
        <p:txBody>
          <a:bodyPr/>
          <a:lstStyle/>
          <a:p>
            <a:fld id="{74C9E8F8-B07B-B947-B465-3132B388F874}" type="slidenum">
              <a:rPr lang="en-US" smtClean="0"/>
              <a:t>10</a:t>
            </a:fld>
            <a:endParaRPr lang="en-US"/>
          </a:p>
        </p:txBody>
      </p:sp>
    </p:spTree>
    <p:extLst>
      <p:ext uri="{BB962C8B-B14F-4D97-AF65-F5344CB8AC3E}">
        <p14:creationId xmlns:p14="http://schemas.microsoft.com/office/powerpoint/2010/main" val="267419930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5A411-C9EE-8603-7009-6591AD213C2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E24D289-BCBA-7FFA-0EDE-0DEC47ABB0CC}"/>
              </a:ext>
            </a:extLst>
          </p:cNvPr>
          <p:cNvSpPr>
            <a:spLocks noGrp="1" noRot="1" noChangeAspect="1"/>
          </p:cNvSpPr>
          <p:nvPr>
            <p:ph type="sldImg"/>
          </p:nvPr>
        </p:nvSpPr>
        <p:spPr/>
        <p:txBody>
          <a:bodyPr/>
          <a:lstStyle/>
          <a:p>
            <a:endParaRPr lang="en-US"/>
          </a:p>
        </p:txBody>
      </p:sp>
      <p:sp>
        <p:nvSpPr>
          <p:cNvPr id="3" name="Notes Placeholder 2">
            <a:extLst>
              <a:ext uri="{FF2B5EF4-FFF2-40B4-BE49-F238E27FC236}">
                <a16:creationId xmlns:a16="http://schemas.microsoft.com/office/drawing/2014/main" id="{9F92DA03-0B63-F541-44A1-9B4EB0089400}"/>
              </a:ext>
            </a:extLst>
          </p:cNvPr>
          <p:cNvSpPr>
            <a:spLocks noGrp="1"/>
          </p:cNvSpPr>
          <p:nvPr>
            <p:ph type="body" idx="1"/>
          </p:nvPr>
        </p:nvSpPr>
        <p:spPr/>
        <p:txBody>
          <a:bodyPr/>
          <a:lstStyle/>
          <a:p>
            <a:r>
              <a:rPr lang="en-US" dirty="0"/>
              <a:t>https://</a:t>
            </a:r>
            <a:r>
              <a:rPr lang="en-US" dirty="0" err="1"/>
              <a:t>www.usatoday.com</a:t>
            </a:r>
            <a:r>
              <a:rPr lang="en-US" dirty="0"/>
              <a:t>/story/news/education/2025/10/13/education-layoffs-special-ed-504-plans-ieps/86671524007/</a:t>
            </a:r>
            <a:br>
              <a:rPr lang="en-US" dirty="0"/>
            </a:br>
            <a:r>
              <a:rPr lang="en-US" sz="1200" b="0" i="0" u="none" strike="noStrike" kern="1200" dirty="0">
                <a:solidFill>
                  <a:schemeClr val="tx1"/>
                </a:solidFill>
                <a:effectLst/>
                <a:latin typeface="+mn-lt"/>
                <a:ea typeface="+mn-ea"/>
                <a:cs typeface="+mn-cs"/>
              </a:rPr>
              <a:t>Nearly the entire Office of Special Education and Rehabilitative Services, including the Office of Special Education Programs, was let go, according to agency employees and their union.  </a:t>
            </a:r>
            <a:endParaRPr lang="en-US" dirty="0"/>
          </a:p>
        </p:txBody>
      </p:sp>
      <p:sp>
        <p:nvSpPr>
          <p:cNvPr id="4" name="Slide Number Placeholder 3">
            <a:extLst>
              <a:ext uri="{FF2B5EF4-FFF2-40B4-BE49-F238E27FC236}">
                <a16:creationId xmlns:a16="http://schemas.microsoft.com/office/drawing/2014/main" id="{64DABABC-1E5C-A0ED-EE91-0B741622CACC}"/>
              </a:ext>
            </a:extLst>
          </p:cNvPr>
          <p:cNvSpPr>
            <a:spLocks noGrp="1"/>
          </p:cNvSpPr>
          <p:nvPr>
            <p:ph type="sldNum" sz="quarter" idx="5"/>
          </p:nvPr>
        </p:nvSpPr>
        <p:spPr/>
        <p:txBody>
          <a:bodyPr/>
          <a:lstStyle/>
          <a:p>
            <a:fld id="{74C9E8F8-B07B-B947-B465-3132B388F874}" type="slidenum">
              <a:rPr lang="en-US" smtClean="0"/>
              <a:t>11</a:t>
            </a:fld>
            <a:endParaRPr lang="en-US"/>
          </a:p>
        </p:txBody>
      </p:sp>
    </p:spTree>
    <p:extLst>
      <p:ext uri="{BB962C8B-B14F-4D97-AF65-F5344CB8AC3E}">
        <p14:creationId xmlns:p14="http://schemas.microsoft.com/office/powerpoint/2010/main" val="31733134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8A070-7F04-C238-B497-0C07CE05B4C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60C626-CEC2-8879-89DE-1491B6D3955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A496BA9-C386-21FD-DB20-FC59B50AA7B7}"/>
              </a:ext>
            </a:extLst>
          </p:cNvPr>
          <p:cNvSpPr>
            <a:spLocks noGrp="1"/>
          </p:cNvSpPr>
          <p:nvPr>
            <p:ph type="dt" sz="half" idx="10"/>
          </p:nvPr>
        </p:nvSpPr>
        <p:spPr/>
        <p:txBody>
          <a:bodyPr/>
          <a:lstStyle/>
          <a:p>
            <a:r>
              <a:rPr lang="en-US"/>
              <a:t>8.19.2026</a:t>
            </a:r>
          </a:p>
        </p:txBody>
      </p:sp>
      <p:sp>
        <p:nvSpPr>
          <p:cNvPr id="5" name="Footer Placeholder 4">
            <a:extLst>
              <a:ext uri="{FF2B5EF4-FFF2-40B4-BE49-F238E27FC236}">
                <a16:creationId xmlns:a16="http://schemas.microsoft.com/office/drawing/2014/main" id="{F780C5CE-DF70-885B-94B3-C68B09F2A2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D444C4-3D1B-D10E-E114-C42C4425A147}"/>
              </a:ext>
            </a:extLst>
          </p:cNvPr>
          <p:cNvSpPr>
            <a:spLocks noGrp="1"/>
          </p:cNvSpPr>
          <p:nvPr>
            <p:ph type="sldNum" sz="quarter" idx="12"/>
          </p:nvPr>
        </p:nvSpPr>
        <p:spPr/>
        <p:txBody>
          <a:bodyPr/>
          <a:lstStyle/>
          <a:p>
            <a:fld id="{E7BFFA91-E38A-0944-B439-175957A42918}" type="slidenum">
              <a:rPr lang="en-US" smtClean="0"/>
              <a:t>‹#›</a:t>
            </a:fld>
            <a:endParaRPr lang="en-US"/>
          </a:p>
        </p:txBody>
      </p:sp>
    </p:spTree>
    <p:extLst>
      <p:ext uri="{BB962C8B-B14F-4D97-AF65-F5344CB8AC3E}">
        <p14:creationId xmlns:p14="http://schemas.microsoft.com/office/powerpoint/2010/main" val="20966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B14598-6AE1-26FC-E792-DEBDCED811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9C6DA29-5726-D9C8-F7B8-5E2468A8439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AF6D68-A3DE-14D4-3B4C-769B092ADF39}"/>
              </a:ext>
            </a:extLst>
          </p:cNvPr>
          <p:cNvSpPr>
            <a:spLocks noGrp="1"/>
          </p:cNvSpPr>
          <p:nvPr>
            <p:ph type="dt" sz="half" idx="10"/>
          </p:nvPr>
        </p:nvSpPr>
        <p:spPr/>
        <p:txBody>
          <a:bodyPr/>
          <a:lstStyle/>
          <a:p>
            <a:r>
              <a:rPr lang="en-US"/>
              <a:t>8.19.2026</a:t>
            </a:r>
          </a:p>
        </p:txBody>
      </p:sp>
      <p:sp>
        <p:nvSpPr>
          <p:cNvPr id="5" name="Footer Placeholder 4">
            <a:extLst>
              <a:ext uri="{FF2B5EF4-FFF2-40B4-BE49-F238E27FC236}">
                <a16:creationId xmlns:a16="http://schemas.microsoft.com/office/drawing/2014/main" id="{47879EC1-3685-C052-B278-2B23B66172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C37199-1D76-885A-AAA8-AEB17F13248D}"/>
              </a:ext>
            </a:extLst>
          </p:cNvPr>
          <p:cNvSpPr>
            <a:spLocks noGrp="1"/>
          </p:cNvSpPr>
          <p:nvPr>
            <p:ph type="sldNum" sz="quarter" idx="12"/>
          </p:nvPr>
        </p:nvSpPr>
        <p:spPr/>
        <p:txBody>
          <a:bodyPr/>
          <a:lstStyle/>
          <a:p>
            <a:fld id="{E7BFFA91-E38A-0944-B439-175957A42918}" type="slidenum">
              <a:rPr lang="en-US" smtClean="0"/>
              <a:t>‹#›</a:t>
            </a:fld>
            <a:endParaRPr lang="en-US"/>
          </a:p>
        </p:txBody>
      </p:sp>
    </p:spTree>
    <p:extLst>
      <p:ext uri="{BB962C8B-B14F-4D97-AF65-F5344CB8AC3E}">
        <p14:creationId xmlns:p14="http://schemas.microsoft.com/office/powerpoint/2010/main" val="30208360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D7C3AD-1F50-6158-57CC-549DF7F09C0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0B14206-A652-8F93-D869-845059FA666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5E89E3-E6BF-511D-014D-FFE9EFF11133}"/>
              </a:ext>
            </a:extLst>
          </p:cNvPr>
          <p:cNvSpPr>
            <a:spLocks noGrp="1"/>
          </p:cNvSpPr>
          <p:nvPr>
            <p:ph type="dt" sz="half" idx="10"/>
          </p:nvPr>
        </p:nvSpPr>
        <p:spPr/>
        <p:txBody>
          <a:bodyPr/>
          <a:lstStyle/>
          <a:p>
            <a:r>
              <a:rPr lang="en-US"/>
              <a:t>8.19.2026</a:t>
            </a:r>
          </a:p>
        </p:txBody>
      </p:sp>
      <p:sp>
        <p:nvSpPr>
          <p:cNvPr id="5" name="Footer Placeholder 4">
            <a:extLst>
              <a:ext uri="{FF2B5EF4-FFF2-40B4-BE49-F238E27FC236}">
                <a16:creationId xmlns:a16="http://schemas.microsoft.com/office/drawing/2014/main" id="{204358AD-D230-22EC-41E1-CCDE4EF915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663201-6B1A-DEC3-7689-B7893DD356A6}"/>
              </a:ext>
            </a:extLst>
          </p:cNvPr>
          <p:cNvSpPr>
            <a:spLocks noGrp="1"/>
          </p:cNvSpPr>
          <p:nvPr>
            <p:ph type="sldNum" sz="quarter" idx="12"/>
          </p:nvPr>
        </p:nvSpPr>
        <p:spPr/>
        <p:txBody>
          <a:bodyPr/>
          <a:lstStyle/>
          <a:p>
            <a:fld id="{E7BFFA91-E38A-0944-B439-175957A42918}" type="slidenum">
              <a:rPr lang="en-US" smtClean="0"/>
              <a:t>‹#›</a:t>
            </a:fld>
            <a:endParaRPr lang="en-US"/>
          </a:p>
        </p:txBody>
      </p:sp>
    </p:spTree>
    <p:extLst>
      <p:ext uri="{BB962C8B-B14F-4D97-AF65-F5344CB8AC3E}">
        <p14:creationId xmlns:p14="http://schemas.microsoft.com/office/powerpoint/2010/main" val="30488537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A98835-5766-F983-F270-D13E14799E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6E7F5FD-36D8-957E-428C-FCD55FD9EAB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0FADB4D-1AD8-AC94-177C-EC00F995573B}"/>
              </a:ext>
            </a:extLst>
          </p:cNvPr>
          <p:cNvSpPr>
            <a:spLocks noGrp="1"/>
          </p:cNvSpPr>
          <p:nvPr>
            <p:ph type="dt" sz="half" idx="10"/>
          </p:nvPr>
        </p:nvSpPr>
        <p:spPr/>
        <p:txBody>
          <a:bodyPr/>
          <a:lstStyle/>
          <a:p>
            <a:r>
              <a:rPr lang="en-US"/>
              <a:t>8.19.2026</a:t>
            </a:r>
          </a:p>
        </p:txBody>
      </p:sp>
      <p:sp>
        <p:nvSpPr>
          <p:cNvPr id="5" name="Footer Placeholder 4">
            <a:extLst>
              <a:ext uri="{FF2B5EF4-FFF2-40B4-BE49-F238E27FC236}">
                <a16:creationId xmlns:a16="http://schemas.microsoft.com/office/drawing/2014/main" id="{10A3A022-C7C2-0E74-4A06-8A4A73590A3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45C3F-E71E-5005-FA5B-60933C4A4F5C}"/>
              </a:ext>
            </a:extLst>
          </p:cNvPr>
          <p:cNvSpPr>
            <a:spLocks noGrp="1"/>
          </p:cNvSpPr>
          <p:nvPr>
            <p:ph type="sldNum" sz="quarter" idx="12"/>
          </p:nvPr>
        </p:nvSpPr>
        <p:spPr/>
        <p:txBody>
          <a:bodyPr/>
          <a:lstStyle/>
          <a:p>
            <a:fld id="{E7BFFA91-E38A-0944-B439-175957A42918}" type="slidenum">
              <a:rPr lang="en-US" smtClean="0"/>
              <a:t>‹#›</a:t>
            </a:fld>
            <a:endParaRPr lang="en-US"/>
          </a:p>
        </p:txBody>
      </p:sp>
    </p:spTree>
    <p:extLst>
      <p:ext uri="{BB962C8B-B14F-4D97-AF65-F5344CB8AC3E}">
        <p14:creationId xmlns:p14="http://schemas.microsoft.com/office/powerpoint/2010/main" val="11669090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0096E5-B34F-6B10-BA43-AA21AE647DA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26B98F6-2CE0-9AFE-8963-22C4F816DC4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DD9E637-CC93-4454-79A7-62DA9E47688D}"/>
              </a:ext>
            </a:extLst>
          </p:cNvPr>
          <p:cNvSpPr>
            <a:spLocks noGrp="1"/>
          </p:cNvSpPr>
          <p:nvPr>
            <p:ph type="dt" sz="half" idx="10"/>
          </p:nvPr>
        </p:nvSpPr>
        <p:spPr/>
        <p:txBody>
          <a:bodyPr/>
          <a:lstStyle/>
          <a:p>
            <a:r>
              <a:rPr lang="en-US"/>
              <a:t>8.19.2026</a:t>
            </a:r>
          </a:p>
        </p:txBody>
      </p:sp>
      <p:sp>
        <p:nvSpPr>
          <p:cNvPr id="5" name="Footer Placeholder 4">
            <a:extLst>
              <a:ext uri="{FF2B5EF4-FFF2-40B4-BE49-F238E27FC236}">
                <a16:creationId xmlns:a16="http://schemas.microsoft.com/office/drawing/2014/main" id="{56554B65-7896-182C-CBD7-A8D44330BC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DB947F-6AE8-ED83-CE86-C333CA75B38B}"/>
              </a:ext>
            </a:extLst>
          </p:cNvPr>
          <p:cNvSpPr>
            <a:spLocks noGrp="1"/>
          </p:cNvSpPr>
          <p:nvPr>
            <p:ph type="sldNum" sz="quarter" idx="12"/>
          </p:nvPr>
        </p:nvSpPr>
        <p:spPr/>
        <p:txBody>
          <a:bodyPr/>
          <a:lstStyle/>
          <a:p>
            <a:fld id="{E7BFFA91-E38A-0944-B439-175957A42918}" type="slidenum">
              <a:rPr lang="en-US" smtClean="0"/>
              <a:t>‹#›</a:t>
            </a:fld>
            <a:endParaRPr lang="en-US"/>
          </a:p>
        </p:txBody>
      </p:sp>
    </p:spTree>
    <p:extLst>
      <p:ext uri="{BB962C8B-B14F-4D97-AF65-F5344CB8AC3E}">
        <p14:creationId xmlns:p14="http://schemas.microsoft.com/office/powerpoint/2010/main" val="3860766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FD8AA2-8467-BBF9-8CC7-6CAD14FF35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82907B4-8739-7454-7D3C-BA81F8A627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5FC4A13-CAE3-03AA-416A-99265CEFF04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438CAEF-E215-CD36-EC62-42A3AD9257BB}"/>
              </a:ext>
            </a:extLst>
          </p:cNvPr>
          <p:cNvSpPr>
            <a:spLocks noGrp="1"/>
          </p:cNvSpPr>
          <p:nvPr>
            <p:ph type="dt" sz="half" idx="10"/>
          </p:nvPr>
        </p:nvSpPr>
        <p:spPr/>
        <p:txBody>
          <a:bodyPr/>
          <a:lstStyle/>
          <a:p>
            <a:r>
              <a:rPr lang="en-US"/>
              <a:t>8.19.2026</a:t>
            </a:r>
          </a:p>
        </p:txBody>
      </p:sp>
      <p:sp>
        <p:nvSpPr>
          <p:cNvPr id="6" name="Footer Placeholder 5">
            <a:extLst>
              <a:ext uri="{FF2B5EF4-FFF2-40B4-BE49-F238E27FC236}">
                <a16:creationId xmlns:a16="http://schemas.microsoft.com/office/drawing/2014/main" id="{F22711E6-C34C-69B2-FAB0-C9EB9DD3F1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291531D-1B42-99E8-D49F-2C2127CA6B04}"/>
              </a:ext>
            </a:extLst>
          </p:cNvPr>
          <p:cNvSpPr>
            <a:spLocks noGrp="1"/>
          </p:cNvSpPr>
          <p:nvPr>
            <p:ph type="sldNum" sz="quarter" idx="12"/>
          </p:nvPr>
        </p:nvSpPr>
        <p:spPr/>
        <p:txBody>
          <a:bodyPr/>
          <a:lstStyle/>
          <a:p>
            <a:fld id="{E7BFFA91-E38A-0944-B439-175957A42918}" type="slidenum">
              <a:rPr lang="en-US" smtClean="0"/>
              <a:t>‹#›</a:t>
            </a:fld>
            <a:endParaRPr lang="en-US"/>
          </a:p>
        </p:txBody>
      </p:sp>
    </p:spTree>
    <p:extLst>
      <p:ext uri="{BB962C8B-B14F-4D97-AF65-F5344CB8AC3E}">
        <p14:creationId xmlns:p14="http://schemas.microsoft.com/office/powerpoint/2010/main" val="2452482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4DCD1-F2CE-C1DE-DD67-5EAC1A9EA37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1097A0-1430-9767-0CF1-7E3FD43BEA9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49188E-7E2F-6C66-A967-448460ECCD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57AD764-024B-B464-573A-4BFA399338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E7F246-A1F6-2F59-70E7-C2F43631320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71893B1-693E-1B01-AF20-6C0F1ACC095A}"/>
              </a:ext>
            </a:extLst>
          </p:cNvPr>
          <p:cNvSpPr>
            <a:spLocks noGrp="1"/>
          </p:cNvSpPr>
          <p:nvPr>
            <p:ph type="dt" sz="half" idx="10"/>
          </p:nvPr>
        </p:nvSpPr>
        <p:spPr/>
        <p:txBody>
          <a:bodyPr/>
          <a:lstStyle/>
          <a:p>
            <a:r>
              <a:rPr lang="en-US"/>
              <a:t>8.19.2026</a:t>
            </a:r>
          </a:p>
        </p:txBody>
      </p:sp>
      <p:sp>
        <p:nvSpPr>
          <p:cNvPr id="8" name="Footer Placeholder 7">
            <a:extLst>
              <a:ext uri="{FF2B5EF4-FFF2-40B4-BE49-F238E27FC236}">
                <a16:creationId xmlns:a16="http://schemas.microsoft.com/office/drawing/2014/main" id="{78AFD3A1-F03A-5664-919F-ED0FA75304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8C69347-0204-D9D4-B317-5A88900D78B6}"/>
              </a:ext>
            </a:extLst>
          </p:cNvPr>
          <p:cNvSpPr>
            <a:spLocks noGrp="1"/>
          </p:cNvSpPr>
          <p:nvPr>
            <p:ph type="sldNum" sz="quarter" idx="12"/>
          </p:nvPr>
        </p:nvSpPr>
        <p:spPr/>
        <p:txBody>
          <a:bodyPr/>
          <a:lstStyle/>
          <a:p>
            <a:fld id="{E7BFFA91-E38A-0944-B439-175957A42918}" type="slidenum">
              <a:rPr lang="en-US" smtClean="0"/>
              <a:t>‹#›</a:t>
            </a:fld>
            <a:endParaRPr lang="en-US"/>
          </a:p>
        </p:txBody>
      </p:sp>
    </p:spTree>
    <p:extLst>
      <p:ext uri="{BB962C8B-B14F-4D97-AF65-F5344CB8AC3E}">
        <p14:creationId xmlns:p14="http://schemas.microsoft.com/office/powerpoint/2010/main" val="22659663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082132-FB96-60E5-C334-FD8C7828A94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CC4ED3E-EFDF-74A3-C888-278E6D1DA35F}"/>
              </a:ext>
            </a:extLst>
          </p:cNvPr>
          <p:cNvSpPr>
            <a:spLocks noGrp="1"/>
          </p:cNvSpPr>
          <p:nvPr>
            <p:ph type="dt" sz="half" idx="10"/>
          </p:nvPr>
        </p:nvSpPr>
        <p:spPr/>
        <p:txBody>
          <a:bodyPr/>
          <a:lstStyle/>
          <a:p>
            <a:r>
              <a:rPr lang="en-US"/>
              <a:t>8.19.2026</a:t>
            </a:r>
          </a:p>
        </p:txBody>
      </p:sp>
      <p:sp>
        <p:nvSpPr>
          <p:cNvPr id="4" name="Footer Placeholder 3">
            <a:extLst>
              <a:ext uri="{FF2B5EF4-FFF2-40B4-BE49-F238E27FC236}">
                <a16:creationId xmlns:a16="http://schemas.microsoft.com/office/drawing/2014/main" id="{418D6604-5F5E-6DCD-A6D5-DF08CCC962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32F24A4-6AB1-BB0F-B950-5336794656B1}"/>
              </a:ext>
            </a:extLst>
          </p:cNvPr>
          <p:cNvSpPr>
            <a:spLocks noGrp="1"/>
          </p:cNvSpPr>
          <p:nvPr>
            <p:ph type="sldNum" sz="quarter" idx="12"/>
          </p:nvPr>
        </p:nvSpPr>
        <p:spPr/>
        <p:txBody>
          <a:bodyPr/>
          <a:lstStyle/>
          <a:p>
            <a:fld id="{E7BFFA91-E38A-0944-B439-175957A42918}" type="slidenum">
              <a:rPr lang="en-US" smtClean="0"/>
              <a:t>‹#›</a:t>
            </a:fld>
            <a:endParaRPr lang="en-US"/>
          </a:p>
        </p:txBody>
      </p:sp>
    </p:spTree>
    <p:extLst>
      <p:ext uri="{BB962C8B-B14F-4D97-AF65-F5344CB8AC3E}">
        <p14:creationId xmlns:p14="http://schemas.microsoft.com/office/powerpoint/2010/main" val="11392123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871082E-3C70-6E30-AA11-1B55928A6166}"/>
              </a:ext>
            </a:extLst>
          </p:cNvPr>
          <p:cNvSpPr>
            <a:spLocks noGrp="1"/>
          </p:cNvSpPr>
          <p:nvPr>
            <p:ph type="dt" sz="half" idx="10"/>
          </p:nvPr>
        </p:nvSpPr>
        <p:spPr/>
        <p:txBody>
          <a:bodyPr/>
          <a:lstStyle/>
          <a:p>
            <a:r>
              <a:rPr lang="en-US"/>
              <a:t>8.19.2026</a:t>
            </a:r>
          </a:p>
        </p:txBody>
      </p:sp>
      <p:sp>
        <p:nvSpPr>
          <p:cNvPr id="3" name="Footer Placeholder 2">
            <a:extLst>
              <a:ext uri="{FF2B5EF4-FFF2-40B4-BE49-F238E27FC236}">
                <a16:creationId xmlns:a16="http://schemas.microsoft.com/office/drawing/2014/main" id="{7761C451-C399-18F4-D4D6-79A25E7DE28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B995E39-A32D-B324-B1C4-BCEE60329175}"/>
              </a:ext>
            </a:extLst>
          </p:cNvPr>
          <p:cNvSpPr>
            <a:spLocks noGrp="1"/>
          </p:cNvSpPr>
          <p:nvPr>
            <p:ph type="sldNum" sz="quarter" idx="12"/>
          </p:nvPr>
        </p:nvSpPr>
        <p:spPr/>
        <p:txBody>
          <a:bodyPr/>
          <a:lstStyle/>
          <a:p>
            <a:fld id="{E7BFFA91-E38A-0944-B439-175957A42918}" type="slidenum">
              <a:rPr lang="en-US" smtClean="0"/>
              <a:t>‹#›</a:t>
            </a:fld>
            <a:endParaRPr lang="en-US"/>
          </a:p>
        </p:txBody>
      </p:sp>
    </p:spTree>
    <p:extLst>
      <p:ext uri="{BB962C8B-B14F-4D97-AF65-F5344CB8AC3E}">
        <p14:creationId xmlns:p14="http://schemas.microsoft.com/office/powerpoint/2010/main" val="3300420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728360-11DB-8F90-CA16-A42CDBFF05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621C42A-FA1E-ED03-0F5B-F6BA36385BA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E48A6BF-E08C-0E28-AFF9-4519373CA2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CEC1C0A-D406-5F18-E13C-6BD7CDD40A28}"/>
              </a:ext>
            </a:extLst>
          </p:cNvPr>
          <p:cNvSpPr>
            <a:spLocks noGrp="1"/>
          </p:cNvSpPr>
          <p:nvPr>
            <p:ph type="dt" sz="half" idx="10"/>
          </p:nvPr>
        </p:nvSpPr>
        <p:spPr/>
        <p:txBody>
          <a:bodyPr/>
          <a:lstStyle/>
          <a:p>
            <a:r>
              <a:rPr lang="en-US"/>
              <a:t>8.19.2026</a:t>
            </a:r>
          </a:p>
        </p:txBody>
      </p:sp>
      <p:sp>
        <p:nvSpPr>
          <p:cNvPr id="6" name="Footer Placeholder 5">
            <a:extLst>
              <a:ext uri="{FF2B5EF4-FFF2-40B4-BE49-F238E27FC236}">
                <a16:creationId xmlns:a16="http://schemas.microsoft.com/office/drawing/2014/main" id="{990454F5-20C5-7444-AEE7-8D77638D77A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5F1D944-D8BF-F287-B8EB-764A6DF66933}"/>
              </a:ext>
            </a:extLst>
          </p:cNvPr>
          <p:cNvSpPr>
            <a:spLocks noGrp="1"/>
          </p:cNvSpPr>
          <p:nvPr>
            <p:ph type="sldNum" sz="quarter" idx="12"/>
          </p:nvPr>
        </p:nvSpPr>
        <p:spPr/>
        <p:txBody>
          <a:bodyPr/>
          <a:lstStyle/>
          <a:p>
            <a:fld id="{E7BFFA91-E38A-0944-B439-175957A42918}" type="slidenum">
              <a:rPr lang="en-US" smtClean="0"/>
              <a:t>‹#›</a:t>
            </a:fld>
            <a:endParaRPr lang="en-US"/>
          </a:p>
        </p:txBody>
      </p:sp>
    </p:spTree>
    <p:extLst>
      <p:ext uri="{BB962C8B-B14F-4D97-AF65-F5344CB8AC3E}">
        <p14:creationId xmlns:p14="http://schemas.microsoft.com/office/powerpoint/2010/main" val="3602560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4EA39-189B-ACD3-2709-8C23AE86E4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F1E30B0-3C07-04FA-9B87-8E08A47FE5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EBA4B87-9BD4-812D-8CDE-E10CE7EF15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B783E8-6843-4421-E2D9-679DC3551A9C}"/>
              </a:ext>
            </a:extLst>
          </p:cNvPr>
          <p:cNvSpPr>
            <a:spLocks noGrp="1"/>
          </p:cNvSpPr>
          <p:nvPr>
            <p:ph type="dt" sz="half" idx="10"/>
          </p:nvPr>
        </p:nvSpPr>
        <p:spPr/>
        <p:txBody>
          <a:bodyPr/>
          <a:lstStyle/>
          <a:p>
            <a:r>
              <a:rPr lang="en-US"/>
              <a:t>8.19.2026</a:t>
            </a:r>
          </a:p>
        </p:txBody>
      </p:sp>
      <p:sp>
        <p:nvSpPr>
          <p:cNvPr id="6" name="Footer Placeholder 5">
            <a:extLst>
              <a:ext uri="{FF2B5EF4-FFF2-40B4-BE49-F238E27FC236}">
                <a16:creationId xmlns:a16="http://schemas.microsoft.com/office/drawing/2014/main" id="{3C8F4F5F-F645-A1BA-15C2-3A0A7C33B20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DA34727-543A-1808-47FD-154CFA323F6D}"/>
              </a:ext>
            </a:extLst>
          </p:cNvPr>
          <p:cNvSpPr>
            <a:spLocks noGrp="1"/>
          </p:cNvSpPr>
          <p:nvPr>
            <p:ph type="sldNum" sz="quarter" idx="12"/>
          </p:nvPr>
        </p:nvSpPr>
        <p:spPr/>
        <p:txBody>
          <a:bodyPr/>
          <a:lstStyle/>
          <a:p>
            <a:fld id="{E7BFFA91-E38A-0944-B439-175957A42918}" type="slidenum">
              <a:rPr lang="en-US" smtClean="0"/>
              <a:t>‹#›</a:t>
            </a:fld>
            <a:endParaRPr lang="en-US"/>
          </a:p>
        </p:txBody>
      </p:sp>
    </p:spTree>
    <p:extLst>
      <p:ext uri="{BB962C8B-B14F-4D97-AF65-F5344CB8AC3E}">
        <p14:creationId xmlns:p14="http://schemas.microsoft.com/office/powerpoint/2010/main" val="27421349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8AEEAE8-EEAE-E66B-DBEF-D82C765DB1E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CDF44B70-C2B2-0C56-2B0A-24CDA609ACA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CBC88AF-4633-4D13-9513-D4857402B2F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8.19.2026</a:t>
            </a:r>
          </a:p>
        </p:txBody>
      </p:sp>
      <p:sp>
        <p:nvSpPr>
          <p:cNvPr id="5" name="Footer Placeholder 4">
            <a:extLst>
              <a:ext uri="{FF2B5EF4-FFF2-40B4-BE49-F238E27FC236}">
                <a16:creationId xmlns:a16="http://schemas.microsoft.com/office/drawing/2014/main" id="{E61EEB57-3A4E-6393-935E-0E656D96B8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D963F7F-3F38-0E94-D0E0-5FC3AE63397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7BFFA91-E38A-0944-B439-175957A42918}" type="slidenum">
              <a:rPr lang="en-US" smtClean="0"/>
              <a:t>‹#›</a:t>
            </a:fld>
            <a:endParaRPr lang="en-US"/>
          </a:p>
        </p:txBody>
      </p:sp>
    </p:spTree>
    <p:extLst>
      <p:ext uri="{BB962C8B-B14F-4D97-AF65-F5344CB8AC3E}">
        <p14:creationId xmlns:p14="http://schemas.microsoft.com/office/powerpoint/2010/main" val="2202617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s://www.registerofohio.state.oh.us/pdfs/5123/0/6/5123-6-03_PH_RF_A_RU_20260701_1031.pdf"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dodd.ohio.gov/forms-and-rules/resources/5123-3-01+-+to+be+amended" TargetMode="External"/><Relationship Id="rId2" Type="http://schemas.openxmlformats.org/officeDocument/2006/relationships/hyperlink" Target="https://dodd.ohio.gov/forms-and-rules/resources/5123-2-08+-+to+be+amended" TargetMode="Externa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hyperlink" Target="https://dodd.ohio.gov/forms-and-rules/resources/5123-14-01+-+to+be+amended"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opra.org/aws/OPRA/pt/sd/calendar/373386/_PARENT/layout_details/false" TargetMode="External"/><Relationship Id="rId7"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hyperlink" Target="https://www.opra.org/aws/OPRA/pt/sd/calendar/369043/_PARENT/layout_details/false" TargetMode="External"/><Relationship Id="rId5" Type="http://schemas.openxmlformats.org/officeDocument/2006/relationships/hyperlink" Target="https://www.opra.org/aws/OPRA/pt/sd/calendar/373444/_PARENT/layout_details/false" TargetMode="External"/><Relationship Id="rId4" Type="http://schemas.openxmlformats.org/officeDocument/2006/relationships/hyperlink" Target="https://www.opra.org/aws/OPRA/pt/sd/calendar/373380/_PARENT/layout_details/false" TargetMode="External"/></Relationships>
</file>

<file path=ppt/slides/_rels/slide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dodd.ohio.gov/forms-and-rules/resources/5123-2-01+-+to+be+amended"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3600D1D-C47A-818E-8114-24FE27BF399D}"/>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F03401B-CF1F-10C2-B1EC-FAD40669D0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D87C40E-33BB-9BFB-4599-F8FD84480B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CE7D4211-81BE-B394-9ABE-5FD3F59CC2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A76FDC1-8F7B-2043-6878-12ECEB161278}"/>
              </a:ext>
            </a:extLst>
          </p:cNvPr>
          <p:cNvSpPr>
            <a:spLocks noGrp="1"/>
          </p:cNvSpPr>
          <p:nvPr>
            <p:ph type="title"/>
          </p:nvPr>
        </p:nvSpPr>
        <p:spPr>
          <a:xfrm>
            <a:off x="1524000" y="1293338"/>
            <a:ext cx="9144000" cy="3274592"/>
          </a:xfrm>
        </p:spPr>
        <p:txBody>
          <a:bodyPr vert="horz" lIns="91440" tIns="45720" rIns="91440" bIns="45720" rtlCol="0" anchor="ctr">
            <a:normAutofit fontScale="90000"/>
          </a:bodyPr>
          <a:lstStyle/>
          <a:p>
            <a:pPr algn="ctr"/>
            <a:br>
              <a:rPr lang="en-US" sz="4900" b="1" dirty="0"/>
            </a:br>
            <a:br>
              <a:rPr lang="en-US" sz="4900" b="1" dirty="0"/>
            </a:br>
            <a:r>
              <a:rPr lang="en-US" sz="4900" b="1" dirty="0"/>
              <a:t>OPRA Residential Resources</a:t>
            </a:r>
            <a:br>
              <a:rPr lang="en-US" sz="4900" b="1" dirty="0"/>
            </a:br>
            <a:r>
              <a:rPr lang="en-US" sz="4900" b="1" dirty="0"/>
              <a:t>Committee Meeting</a:t>
            </a:r>
            <a:br>
              <a:rPr lang="en-US" sz="4900" dirty="0"/>
            </a:br>
            <a:r>
              <a:rPr lang="en-US" sz="4900" b="1" dirty="0"/>
              <a:t>August 19, 2026</a:t>
            </a:r>
            <a:br>
              <a:rPr lang="en-US" sz="4900" b="1" dirty="0"/>
            </a:br>
            <a:br>
              <a:rPr lang="en-US" sz="4400" b="1" dirty="0"/>
            </a:br>
            <a:r>
              <a:rPr lang="en-US" sz="2700" dirty="0"/>
              <a:t>9:30am – 11am (Residential Waiver)</a:t>
            </a:r>
            <a:br>
              <a:rPr lang="en-US" sz="2700" dirty="0"/>
            </a:br>
            <a:r>
              <a:rPr lang="en-US" sz="2700" dirty="0"/>
              <a:t>11:00am – 11:30am (General Updates)</a:t>
            </a:r>
            <a:br>
              <a:rPr lang="en-US" sz="2700" dirty="0"/>
            </a:br>
            <a:r>
              <a:rPr lang="en-US" sz="2700" dirty="0"/>
              <a:t>11:30am – 1pm (ICF)</a:t>
            </a:r>
            <a:br>
              <a:rPr lang="en-US" sz="2700" dirty="0"/>
            </a:br>
            <a:br>
              <a:rPr lang="en-US" sz="4400" dirty="0"/>
            </a:br>
            <a:endParaRPr lang="en-US" sz="4400" kern="1200" dirty="0">
              <a:latin typeface="+mj-lt"/>
              <a:ea typeface="+mj-ea"/>
              <a:cs typeface="+mj-cs"/>
            </a:endParaRPr>
          </a:p>
        </p:txBody>
      </p:sp>
      <p:sp>
        <p:nvSpPr>
          <p:cNvPr id="3" name="Text Placeholder 2">
            <a:extLst>
              <a:ext uri="{FF2B5EF4-FFF2-40B4-BE49-F238E27FC236}">
                <a16:creationId xmlns:a16="http://schemas.microsoft.com/office/drawing/2014/main" id="{3351ECE9-AF55-5836-F86A-E6E4EF5702CF}"/>
              </a:ext>
            </a:extLst>
          </p:cNvPr>
          <p:cNvSpPr>
            <a:spLocks noGrp="1"/>
          </p:cNvSpPr>
          <p:nvPr>
            <p:ph type="body" idx="1"/>
          </p:nvPr>
        </p:nvSpPr>
        <p:spPr>
          <a:xfrm>
            <a:off x="1524000" y="5337538"/>
            <a:ext cx="9144000" cy="1520462"/>
          </a:xfrm>
        </p:spPr>
        <p:txBody>
          <a:bodyPr vert="horz" lIns="91440" tIns="45720" rIns="91440" bIns="45720" rtlCol="0" anchor="ctr">
            <a:normAutofit fontScale="32500" lnSpcReduction="20000"/>
          </a:bodyPr>
          <a:lstStyle/>
          <a:p>
            <a:endParaRPr lang="en-US" sz="3200" b="1" u="sng" dirty="0"/>
          </a:p>
          <a:p>
            <a:r>
              <a:rPr lang="en-US" sz="8000" b="1" dirty="0"/>
              <a:t>	</a:t>
            </a:r>
            <a:br>
              <a:rPr lang="en-US" sz="8000" b="1" u="sng" dirty="0"/>
            </a:br>
            <a:br>
              <a:rPr lang="en-US" sz="8000" dirty="0"/>
            </a:br>
            <a:r>
              <a:rPr lang="en-US" sz="6200" dirty="0"/>
              <a:t>	</a:t>
            </a:r>
            <a:br>
              <a:rPr lang="en-US" sz="6200" b="1" dirty="0"/>
            </a:br>
            <a:endParaRPr lang="en-US" sz="6200" kern="1200" dirty="0">
              <a:solidFill>
                <a:schemeClr val="tx1"/>
              </a:solidFill>
              <a:latin typeface="+mn-lt"/>
              <a:ea typeface="+mn-ea"/>
              <a:cs typeface="+mn-cs"/>
            </a:endParaRPr>
          </a:p>
        </p:txBody>
      </p:sp>
      <p:cxnSp>
        <p:nvCxnSpPr>
          <p:cNvPr id="23" name="Straight Connector 22">
            <a:extLst>
              <a:ext uri="{FF2B5EF4-FFF2-40B4-BE49-F238E27FC236}">
                <a16:creationId xmlns:a16="http://schemas.microsoft.com/office/drawing/2014/main" id="{84CE3422-85E8-2683-8C73-6BF198543154}"/>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Content Placeholder 4">
            <a:extLst>
              <a:ext uri="{FF2B5EF4-FFF2-40B4-BE49-F238E27FC236}">
                <a16:creationId xmlns:a16="http://schemas.microsoft.com/office/drawing/2014/main" id="{B22ACFEF-1B64-A2CC-5850-6B886D73A655}"/>
              </a:ext>
            </a:extLst>
          </p:cNvPr>
          <p:cNvPicPr>
            <a:picLocks noChangeAspect="1"/>
          </p:cNvPicPr>
          <p:nvPr/>
        </p:nvPicPr>
        <p:blipFill>
          <a:blip r:embed="rId3"/>
          <a:stretch>
            <a:fillRect/>
          </a:stretch>
        </p:blipFill>
        <p:spPr>
          <a:xfrm>
            <a:off x="10244843" y="5473430"/>
            <a:ext cx="1350693" cy="733153"/>
          </a:xfrm>
          <a:prstGeom prst="rect">
            <a:avLst/>
          </a:prstGeom>
        </p:spPr>
      </p:pic>
      <p:sp>
        <p:nvSpPr>
          <p:cNvPr id="5" name="Date Placeholder 4">
            <a:extLst>
              <a:ext uri="{FF2B5EF4-FFF2-40B4-BE49-F238E27FC236}">
                <a16:creationId xmlns:a16="http://schemas.microsoft.com/office/drawing/2014/main" id="{B62EE44E-A99F-EC40-4D29-834D5DF7136E}"/>
              </a:ext>
            </a:extLst>
          </p:cNvPr>
          <p:cNvSpPr>
            <a:spLocks noGrp="1"/>
          </p:cNvSpPr>
          <p:nvPr>
            <p:ph type="dt" sz="half" idx="10"/>
          </p:nvPr>
        </p:nvSpPr>
        <p:spPr/>
        <p:txBody>
          <a:bodyPr/>
          <a:lstStyle/>
          <a:p>
            <a:r>
              <a:rPr lang="en-US"/>
              <a:t>8.19.2026</a:t>
            </a:r>
            <a:endParaRPr lang="en-US" dirty="0"/>
          </a:p>
        </p:txBody>
      </p:sp>
    </p:spTree>
    <p:extLst>
      <p:ext uri="{BB962C8B-B14F-4D97-AF65-F5344CB8AC3E}">
        <p14:creationId xmlns:p14="http://schemas.microsoft.com/office/powerpoint/2010/main" val="35540660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5A0973D-04A7-76AF-88BF-048D158C96C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B495FA0-5929-8358-6EAF-C9C6073AE6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0231FF-B02C-C17D-B6ED-2DEB979D730E}"/>
              </a:ext>
            </a:extLst>
          </p:cNvPr>
          <p:cNvSpPr>
            <a:spLocks noGrp="1"/>
          </p:cNvSpPr>
          <p:nvPr>
            <p:ph type="title"/>
          </p:nvPr>
        </p:nvSpPr>
        <p:spPr>
          <a:xfrm>
            <a:off x="838200" y="365125"/>
            <a:ext cx="10515600" cy="1325563"/>
          </a:xfrm>
        </p:spPr>
        <p:txBody>
          <a:bodyPr>
            <a:normAutofit fontScale="90000"/>
          </a:bodyPr>
          <a:lstStyle/>
          <a:p>
            <a:pPr algn="ctr"/>
            <a:br>
              <a:rPr lang="en-US" b="1" dirty="0"/>
            </a:br>
            <a:r>
              <a:rPr lang="en-US" b="1" dirty="0"/>
              <a:t>Proposed Technology First Rule:</a:t>
            </a:r>
            <a:br>
              <a:rPr lang="en-US" b="1" dirty="0"/>
            </a:br>
            <a:r>
              <a:rPr lang="en-US" b="1" dirty="0"/>
              <a:t>Cameras in Bedrooms</a:t>
            </a:r>
            <a:br>
              <a:rPr lang="en-US" b="1" dirty="0"/>
            </a:br>
            <a:endParaRPr lang="en-US" b="1" dirty="0"/>
          </a:p>
        </p:txBody>
      </p:sp>
      <p:sp>
        <p:nvSpPr>
          <p:cNvPr id="10" name="sketch line">
            <a:extLst>
              <a:ext uri="{FF2B5EF4-FFF2-40B4-BE49-F238E27FC236}">
                <a16:creationId xmlns:a16="http://schemas.microsoft.com/office/drawing/2014/main" id="{0D6E1CC6-F6E6-D65D-70FE-A180A6BD2D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50AC480-C30A-0CF5-2E22-C892A90B2757}"/>
              </a:ext>
            </a:extLst>
          </p:cNvPr>
          <p:cNvSpPr>
            <a:spLocks noGrp="1"/>
          </p:cNvSpPr>
          <p:nvPr>
            <p:ph idx="1"/>
          </p:nvPr>
        </p:nvSpPr>
        <p:spPr>
          <a:xfrm>
            <a:off x="838200" y="1929383"/>
            <a:ext cx="10515600" cy="4593171"/>
          </a:xfrm>
        </p:spPr>
        <p:txBody>
          <a:bodyPr>
            <a:normAutofit lnSpcReduction="10000"/>
          </a:bodyPr>
          <a:lstStyle/>
          <a:p>
            <a:pPr marL="0" indent="0">
              <a:buNone/>
            </a:pPr>
            <a:r>
              <a:rPr lang="en-US" sz="2000" dirty="0"/>
              <a:t>Rule applies to individuals residing in an ICF and individuals receiving HCBS in their home.</a:t>
            </a:r>
          </a:p>
          <a:p>
            <a:pPr marL="0" indent="0">
              <a:buNone/>
            </a:pPr>
            <a:endParaRPr lang="en-US" sz="2000" dirty="0"/>
          </a:p>
          <a:p>
            <a:pPr marL="0" indent="0">
              <a:buNone/>
            </a:pPr>
            <a:r>
              <a:rPr lang="en-US" sz="2000" dirty="0"/>
              <a:t>Cameras are </a:t>
            </a:r>
            <a:r>
              <a:rPr lang="en-US" sz="2000" b="1" dirty="0"/>
              <a:t>PROHIBITED in bathrooms</a:t>
            </a:r>
            <a:r>
              <a:rPr lang="en-US" sz="2000" dirty="0"/>
              <a:t> under all circumstances.</a:t>
            </a:r>
          </a:p>
          <a:p>
            <a:pPr marL="0" indent="0">
              <a:buNone/>
            </a:pPr>
            <a:endParaRPr lang="en-US" sz="2000" dirty="0"/>
          </a:p>
          <a:p>
            <a:pPr marL="0" indent="0">
              <a:buNone/>
            </a:pPr>
            <a:r>
              <a:rPr lang="en-US" sz="2000" dirty="0"/>
              <a:t>A camera may be used in an individual’s bedroom when the individual, including an individual under guardianship, requests it.</a:t>
            </a:r>
          </a:p>
          <a:p>
            <a:pPr marL="0" indent="0">
              <a:buNone/>
            </a:pPr>
            <a:endParaRPr lang="en-US" sz="2000" dirty="0"/>
          </a:p>
          <a:p>
            <a:pPr marL="0" indent="0">
              <a:buNone/>
            </a:pPr>
            <a:r>
              <a:rPr lang="en-US" sz="2000" dirty="0"/>
              <a:t>A bedroom camera may also be considered when the individual or guardian is </a:t>
            </a:r>
            <a:r>
              <a:rPr lang="en-US" sz="2000" b="1" dirty="0"/>
              <a:t>concerned about risk of abuse or neglect</a:t>
            </a:r>
            <a:r>
              <a:rPr lang="en-US" sz="2000" dirty="0"/>
              <a:t>, and less intrusive methods have been tried and determined to be ineffective.</a:t>
            </a:r>
          </a:p>
          <a:p>
            <a:pPr marL="0" indent="0">
              <a:buNone/>
            </a:pPr>
            <a:endParaRPr lang="en-US" sz="2000" dirty="0"/>
          </a:p>
          <a:p>
            <a:pPr marL="0" indent="0">
              <a:buNone/>
            </a:pPr>
            <a:r>
              <a:rPr lang="en-US" sz="2000" dirty="0"/>
              <a:t>DSPs working in the home must be made aware of cameras and trained as necessary to support the individual’s use and understanding of them.</a:t>
            </a:r>
          </a:p>
          <a:p>
            <a:pPr marL="0" indent="0">
              <a:buNone/>
            </a:pPr>
            <a:endParaRPr lang="en-US" sz="2000" dirty="0"/>
          </a:p>
          <a:p>
            <a:pPr marL="0" indent="0">
              <a:buNone/>
            </a:pPr>
            <a:endParaRPr lang="en-US" sz="2000" dirty="0"/>
          </a:p>
          <a:p>
            <a:pPr marL="458788" indent="0">
              <a:buNone/>
            </a:pPr>
            <a:endParaRPr lang="en-US" sz="2400" dirty="0"/>
          </a:p>
        </p:txBody>
      </p:sp>
      <p:pic>
        <p:nvPicPr>
          <p:cNvPr id="4" name="Content Placeholder 4">
            <a:extLst>
              <a:ext uri="{FF2B5EF4-FFF2-40B4-BE49-F238E27FC236}">
                <a16:creationId xmlns:a16="http://schemas.microsoft.com/office/drawing/2014/main" id="{B259B2F9-8464-D2E4-9540-EAFE0C24FE48}"/>
              </a:ext>
            </a:extLst>
          </p:cNvPr>
          <p:cNvPicPr>
            <a:picLocks noChangeAspect="1"/>
          </p:cNvPicPr>
          <p:nvPr/>
        </p:nvPicPr>
        <p:blipFill>
          <a:blip r:embed="rId3"/>
          <a:stretch>
            <a:fillRect/>
          </a:stretch>
        </p:blipFill>
        <p:spPr>
          <a:xfrm>
            <a:off x="10806304" y="5988322"/>
            <a:ext cx="1350693" cy="733153"/>
          </a:xfrm>
          <a:prstGeom prst="rect">
            <a:avLst/>
          </a:prstGeom>
        </p:spPr>
      </p:pic>
      <p:sp>
        <p:nvSpPr>
          <p:cNvPr id="5" name="Date Placeholder 4">
            <a:extLst>
              <a:ext uri="{FF2B5EF4-FFF2-40B4-BE49-F238E27FC236}">
                <a16:creationId xmlns:a16="http://schemas.microsoft.com/office/drawing/2014/main" id="{55242368-137F-28FF-2827-76D9FCB625BE}"/>
              </a:ext>
            </a:extLst>
          </p:cNvPr>
          <p:cNvSpPr>
            <a:spLocks noGrp="1"/>
          </p:cNvSpPr>
          <p:nvPr>
            <p:ph type="dt" sz="half" idx="10"/>
          </p:nvPr>
        </p:nvSpPr>
        <p:spPr/>
        <p:txBody>
          <a:bodyPr/>
          <a:lstStyle/>
          <a:p>
            <a:r>
              <a:rPr lang="en-US"/>
              <a:t>8.19.2026</a:t>
            </a:r>
          </a:p>
        </p:txBody>
      </p:sp>
    </p:spTree>
    <p:extLst>
      <p:ext uri="{BB962C8B-B14F-4D97-AF65-F5344CB8AC3E}">
        <p14:creationId xmlns:p14="http://schemas.microsoft.com/office/powerpoint/2010/main" val="13474577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205A773-98D0-E14F-9175-A8CE5A73BC0D}"/>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A4FBE17-FB79-0C63-7A99-81F68CCB1E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F9A914F-B637-A726-2A0A-E8A783A623AF}"/>
              </a:ext>
            </a:extLst>
          </p:cNvPr>
          <p:cNvSpPr>
            <a:spLocks noGrp="1"/>
          </p:cNvSpPr>
          <p:nvPr>
            <p:ph type="title"/>
          </p:nvPr>
        </p:nvSpPr>
        <p:spPr>
          <a:xfrm>
            <a:off x="838200" y="365125"/>
            <a:ext cx="10515600" cy="1325563"/>
          </a:xfrm>
        </p:spPr>
        <p:txBody>
          <a:bodyPr>
            <a:normAutofit fontScale="90000"/>
          </a:bodyPr>
          <a:lstStyle/>
          <a:p>
            <a:pPr algn="ctr"/>
            <a:r>
              <a:rPr lang="en-US" b="1" dirty="0"/>
              <a:t> </a:t>
            </a:r>
            <a:br>
              <a:rPr lang="en-US" b="1" dirty="0"/>
            </a:br>
            <a:r>
              <a:rPr lang="en-US" b="1" dirty="0"/>
              <a:t>Cameras: </a:t>
            </a:r>
            <a:br>
              <a:rPr lang="en-US" b="1" dirty="0"/>
            </a:br>
            <a:r>
              <a:rPr lang="en-US" b="1" dirty="0"/>
              <a:t>Planning, Consent &amp; HRC Review</a:t>
            </a:r>
            <a:br>
              <a:rPr lang="en-US" sz="4800" b="1" dirty="0"/>
            </a:br>
            <a:endParaRPr lang="en-US" sz="4800" b="1" dirty="0"/>
          </a:p>
        </p:txBody>
      </p:sp>
      <p:sp>
        <p:nvSpPr>
          <p:cNvPr id="10" name="sketch line">
            <a:extLst>
              <a:ext uri="{FF2B5EF4-FFF2-40B4-BE49-F238E27FC236}">
                <a16:creationId xmlns:a16="http://schemas.microsoft.com/office/drawing/2014/main" id="{185092F6-20D2-C851-D40C-0145B34198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E49015C5-BAE3-1E6D-FE69-B1BE3F522132}"/>
              </a:ext>
            </a:extLst>
          </p:cNvPr>
          <p:cNvSpPr txBox="1"/>
          <p:nvPr/>
        </p:nvSpPr>
        <p:spPr>
          <a:xfrm>
            <a:off x="824484" y="2217186"/>
            <a:ext cx="10698480" cy="3529171"/>
          </a:xfrm>
          <a:prstGeom prst="rect">
            <a:avLst/>
          </a:prstGeom>
          <a:noFill/>
        </p:spPr>
        <p:txBody>
          <a:bodyPr wrap="square">
            <a:spAutoFit/>
          </a:bodyPr>
          <a:lstStyle/>
          <a:p>
            <a:pPr>
              <a:spcAft>
                <a:spcPts val="1300"/>
              </a:spcAft>
              <a:defRPr sz="2000"/>
            </a:pPr>
            <a:r>
              <a:rPr dirty="0"/>
              <a:t>The team/QIDP or SSA must document the camera type, assessed need, when it will be active, privacy protections, deactivation process, who may access images/recordings, and the individual’s access/destruction rights.</a:t>
            </a:r>
            <a:endParaRPr lang="en-US" dirty="0"/>
          </a:p>
          <a:p>
            <a:pPr>
              <a:spcAft>
                <a:spcPts val="1300"/>
              </a:spcAft>
              <a:defRPr sz="2000"/>
            </a:pPr>
            <a:endParaRPr dirty="0"/>
          </a:p>
          <a:p>
            <a:pPr>
              <a:spcAft>
                <a:spcPts val="1300"/>
              </a:spcAft>
              <a:defRPr sz="2000"/>
            </a:pPr>
            <a:r>
              <a:rPr dirty="0"/>
              <a:t>Informed consent is required from others who share the bedroom, or their guardians, as applicable.</a:t>
            </a:r>
            <a:endParaRPr lang="en-US" dirty="0"/>
          </a:p>
          <a:p>
            <a:pPr>
              <a:spcAft>
                <a:spcPts val="1300"/>
              </a:spcAft>
              <a:defRPr sz="2000"/>
            </a:pPr>
            <a:endParaRPr dirty="0"/>
          </a:p>
          <a:p>
            <a:pPr>
              <a:spcAft>
                <a:spcPts val="1300"/>
              </a:spcAft>
              <a:defRPr sz="2000"/>
            </a:pPr>
            <a:r>
              <a:rPr dirty="0"/>
              <a:t>Bedroom cameras require HRC review</a:t>
            </a:r>
            <a:r>
              <a:rPr lang="en-US" dirty="0"/>
              <a:t>, </a:t>
            </a:r>
            <a:r>
              <a:rPr dirty="0"/>
              <a:t>even when the camera does NOT meet the definition of a rights restriction under Rule 5123-2-06.</a:t>
            </a:r>
          </a:p>
        </p:txBody>
      </p:sp>
      <p:pic>
        <p:nvPicPr>
          <p:cNvPr id="11" name="Content Placeholder 4">
            <a:extLst>
              <a:ext uri="{FF2B5EF4-FFF2-40B4-BE49-F238E27FC236}">
                <a16:creationId xmlns:a16="http://schemas.microsoft.com/office/drawing/2014/main" id="{887CB95A-E8FA-13BF-43C4-49C9F338C9D8}"/>
              </a:ext>
            </a:extLst>
          </p:cNvPr>
          <p:cNvPicPr>
            <a:picLocks noChangeAspect="1"/>
          </p:cNvPicPr>
          <p:nvPr/>
        </p:nvPicPr>
        <p:blipFill>
          <a:blip r:embed="rId3"/>
          <a:stretch>
            <a:fillRect/>
          </a:stretch>
        </p:blipFill>
        <p:spPr>
          <a:xfrm>
            <a:off x="10510221" y="5789401"/>
            <a:ext cx="1350693" cy="733153"/>
          </a:xfrm>
          <a:prstGeom prst="rect">
            <a:avLst/>
          </a:prstGeom>
        </p:spPr>
      </p:pic>
    </p:spTree>
    <p:extLst>
      <p:ext uri="{BB962C8B-B14F-4D97-AF65-F5344CB8AC3E}">
        <p14:creationId xmlns:p14="http://schemas.microsoft.com/office/powerpoint/2010/main" val="15340110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8EA6DDE-9A95-EF74-6A74-1F22D5970E5E}"/>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830C00D-3419-A62E-4F7F-D93C7484BC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FB77E0-C4DC-A52F-7685-FCC0900C03F2}"/>
              </a:ext>
            </a:extLst>
          </p:cNvPr>
          <p:cNvSpPr>
            <a:spLocks noGrp="1"/>
          </p:cNvSpPr>
          <p:nvPr>
            <p:ph type="title"/>
          </p:nvPr>
        </p:nvSpPr>
        <p:spPr>
          <a:xfrm>
            <a:off x="838200" y="365125"/>
            <a:ext cx="10515600" cy="1325563"/>
          </a:xfrm>
        </p:spPr>
        <p:txBody>
          <a:bodyPr>
            <a:normAutofit fontScale="90000"/>
          </a:bodyPr>
          <a:lstStyle/>
          <a:p>
            <a:pPr algn="ctr"/>
            <a:br>
              <a:rPr lang="en-US" dirty="0"/>
            </a:br>
            <a:r>
              <a:rPr lang="en-US" b="1" dirty="0"/>
              <a:t>Cameras: </a:t>
            </a:r>
            <a:br>
              <a:rPr lang="en-US" b="1" dirty="0"/>
            </a:br>
            <a:r>
              <a:rPr lang="en-US" b="1" dirty="0"/>
              <a:t>Planning, Consent &amp; HRC Review C’tnd</a:t>
            </a:r>
            <a:br>
              <a:rPr lang="en-US" sz="4800" b="1" dirty="0"/>
            </a:br>
            <a:endParaRPr lang="en-US" sz="4800" b="1" dirty="0"/>
          </a:p>
        </p:txBody>
      </p:sp>
      <p:sp>
        <p:nvSpPr>
          <p:cNvPr id="10" name="sketch line">
            <a:extLst>
              <a:ext uri="{FF2B5EF4-FFF2-40B4-BE49-F238E27FC236}">
                <a16:creationId xmlns:a16="http://schemas.microsoft.com/office/drawing/2014/main" id="{87961A8B-E372-54B0-AC34-5C0A632BF6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ECDA7D3-2C74-0DE4-7243-F4A6521DAF84}"/>
              </a:ext>
            </a:extLst>
          </p:cNvPr>
          <p:cNvSpPr txBox="1"/>
          <p:nvPr/>
        </p:nvSpPr>
        <p:spPr>
          <a:xfrm>
            <a:off x="745236" y="2421902"/>
            <a:ext cx="10698480" cy="3221395"/>
          </a:xfrm>
          <a:prstGeom prst="rect">
            <a:avLst/>
          </a:prstGeom>
          <a:noFill/>
        </p:spPr>
        <p:txBody>
          <a:bodyPr wrap="square">
            <a:spAutoFit/>
          </a:bodyPr>
          <a:lstStyle/>
          <a:p>
            <a:pPr>
              <a:spcAft>
                <a:spcPts val="1300"/>
              </a:spcAft>
              <a:defRPr sz="2000"/>
            </a:pPr>
            <a:r>
              <a:rPr lang="en-US" dirty="0"/>
              <a:t>HRC may approve, reject, monitor, or reauthorize use of the camera; approval may be for up to 365 days.</a:t>
            </a:r>
          </a:p>
          <a:p>
            <a:pPr>
              <a:spcAft>
                <a:spcPts val="1300"/>
              </a:spcAft>
              <a:defRPr sz="2000"/>
            </a:pPr>
            <a:endParaRPr lang="en-US" dirty="0"/>
          </a:p>
          <a:p>
            <a:pPr>
              <a:spcAft>
                <a:spcPts val="1300"/>
              </a:spcAft>
              <a:defRPr sz="2000"/>
            </a:pPr>
            <a:r>
              <a:rPr lang="en-US" dirty="0"/>
              <a:t>The ISP must identify the assessed need, when the camera will be activated, and the process for deactivation.</a:t>
            </a:r>
          </a:p>
          <a:p>
            <a:pPr>
              <a:spcAft>
                <a:spcPts val="1300"/>
              </a:spcAft>
              <a:defRPr sz="2000"/>
            </a:pPr>
            <a:endParaRPr lang="en-US" dirty="0"/>
          </a:p>
          <a:p>
            <a:pPr>
              <a:spcAft>
                <a:spcPts val="1300"/>
              </a:spcAft>
              <a:defRPr sz="2000"/>
            </a:pPr>
            <a:r>
              <a:rPr lang="en-US" dirty="0"/>
              <a:t>Recordings generally may be retained no more than 30 days, with exceptions for assessed need or a potential MUI.</a:t>
            </a:r>
          </a:p>
        </p:txBody>
      </p:sp>
      <p:pic>
        <p:nvPicPr>
          <p:cNvPr id="3" name="Content Placeholder 4">
            <a:extLst>
              <a:ext uri="{FF2B5EF4-FFF2-40B4-BE49-F238E27FC236}">
                <a16:creationId xmlns:a16="http://schemas.microsoft.com/office/drawing/2014/main" id="{640DC000-9468-7F9B-4DE4-610F0AFBD3F2}"/>
              </a:ext>
            </a:extLst>
          </p:cNvPr>
          <p:cNvPicPr>
            <a:picLocks noChangeAspect="1"/>
          </p:cNvPicPr>
          <p:nvPr/>
        </p:nvPicPr>
        <p:blipFill>
          <a:blip r:embed="rId3"/>
          <a:stretch>
            <a:fillRect/>
          </a:stretch>
        </p:blipFill>
        <p:spPr>
          <a:xfrm>
            <a:off x="10510221" y="5789401"/>
            <a:ext cx="1350693" cy="733153"/>
          </a:xfrm>
          <a:prstGeom prst="rect">
            <a:avLst/>
          </a:prstGeom>
        </p:spPr>
      </p:pic>
    </p:spTree>
    <p:extLst>
      <p:ext uri="{BB962C8B-B14F-4D97-AF65-F5344CB8AC3E}">
        <p14:creationId xmlns:p14="http://schemas.microsoft.com/office/powerpoint/2010/main" val="35823750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9B1243-D707-C3F1-9254-6BA5F355A693}"/>
              </a:ext>
            </a:extLst>
          </p:cNvPr>
          <p:cNvSpPr>
            <a:spLocks noGrp="1"/>
          </p:cNvSpPr>
          <p:nvPr>
            <p:ph type="title"/>
          </p:nvPr>
        </p:nvSpPr>
        <p:spPr/>
        <p:txBody>
          <a:bodyPr/>
          <a:lstStyle/>
          <a:p>
            <a:r>
              <a:rPr lang="en-US" b="1" dirty="0"/>
              <a:t>Hot Topics: Medication Administration</a:t>
            </a:r>
          </a:p>
        </p:txBody>
      </p:sp>
      <p:sp>
        <p:nvSpPr>
          <p:cNvPr id="3" name="Content Placeholder 2">
            <a:extLst>
              <a:ext uri="{FF2B5EF4-FFF2-40B4-BE49-F238E27FC236}">
                <a16:creationId xmlns:a16="http://schemas.microsoft.com/office/drawing/2014/main" id="{E1E3A7E0-6EFC-19C0-0EF8-B65AEC84345C}"/>
              </a:ext>
            </a:extLst>
          </p:cNvPr>
          <p:cNvSpPr>
            <a:spLocks noGrp="1"/>
          </p:cNvSpPr>
          <p:nvPr>
            <p:ph idx="1"/>
          </p:nvPr>
        </p:nvSpPr>
        <p:spPr/>
        <p:txBody>
          <a:bodyPr>
            <a:normAutofit lnSpcReduction="10000"/>
          </a:bodyPr>
          <a:lstStyle/>
          <a:p>
            <a:r>
              <a:rPr lang="en-US" dirty="0"/>
              <a:t>QA Reviews</a:t>
            </a:r>
          </a:p>
          <a:p>
            <a:pPr lvl="1"/>
            <a:r>
              <a:rPr lang="en-US" dirty="0"/>
              <a:t>No longer have a virtual option- must be conducted in-person</a:t>
            </a:r>
          </a:p>
          <a:p>
            <a:pPr lvl="1"/>
            <a:endParaRPr lang="en-US" dirty="0"/>
          </a:p>
          <a:p>
            <a:r>
              <a:rPr lang="en-US" dirty="0"/>
              <a:t>RN training documentation must be kept for 7 years</a:t>
            </a:r>
          </a:p>
          <a:p>
            <a:endParaRPr lang="en-US" dirty="0"/>
          </a:p>
          <a:p>
            <a:r>
              <a:rPr lang="en-US" dirty="0"/>
              <a:t>Day Services- delegation exception- Receiving adult day services in a setting where services are sixteen or fewer individuals </a:t>
            </a:r>
            <a:r>
              <a:rPr lang="en-US" i="1" dirty="0"/>
              <a:t>have been authorized </a:t>
            </a:r>
            <a:r>
              <a:rPr lang="en-US" dirty="0"/>
              <a:t>to receive services.</a:t>
            </a:r>
          </a:p>
          <a:p>
            <a:pPr lvl="1"/>
            <a:r>
              <a:rPr lang="en-US" dirty="0"/>
              <a:t>Change from “where 16 or fewer people are receiving services”</a:t>
            </a:r>
          </a:p>
          <a:p>
            <a:pPr lvl="1"/>
            <a:r>
              <a:rPr lang="en-US" dirty="0"/>
              <a:t>If you offer day services, may need to review settings and see if delegation is now needed</a:t>
            </a:r>
          </a:p>
          <a:p>
            <a:pPr lvl="1"/>
            <a:endParaRPr lang="en-US" dirty="0"/>
          </a:p>
          <a:p>
            <a:endParaRPr lang="en-US" dirty="0"/>
          </a:p>
          <a:p>
            <a:pPr lvl="2"/>
            <a:endParaRPr lang="en-US" dirty="0"/>
          </a:p>
        </p:txBody>
      </p:sp>
      <p:pic>
        <p:nvPicPr>
          <p:cNvPr id="4" name="Content Placeholder 4">
            <a:extLst>
              <a:ext uri="{FF2B5EF4-FFF2-40B4-BE49-F238E27FC236}">
                <a16:creationId xmlns:a16="http://schemas.microsoft.com/office/drawing/2014/main" id="{74B0F980-13D6-0601-CE6E-2ADB4683D757}"/>
              </a:ext>
            </a:extLst>
          </p:cNvPr>
          <p:cNvPicPr>
            <a:picLocks noChangeAspect="1"/>
          </p:cNvPicPr>
          <p:nvPr/>
        </p:nvPicPr>
        <p:blipFill>
          <a:blip r:embed="rId2"/>
          <a:stretch>
            <a:fillRect/>
          </a:stretch>
        </p:blipFill>
        <p:spPr>
          <a:xfrm>
            <a:off x="10510221" y="5789401"/>
            <a:ext cx="1350693" cy="733153"/>
          </a:xfrm>
          <a:prstGeom prst="rect">
            <a:avLst/>
          </a:prstGeom>
        </p:spPr>
      </p:pic>
    </p:spTree>
    <p:extLst>
      <p:ext uri="{BB962C8B-B14F-4D97-AF65-F5344CB8AC3E}">
        <p14:creationId xmlns:p14="http://schemas.microsoft.com/office/powerpoint/2010/main" val="26144907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A9F2B5-F39F-D35E-31E7-F4091216AAD9}"/>
              </a:ext>
            </a:extLst>
          </p:cNvPr>
          <p:cNvSpPr>
            <a:spLocks noGrp="1"/>
          </p:cNvSpPr>
          <p:nvPr>
            <p:ph type="title"/>
          </p:nvPr>
        </p:nvSpPr>
        <p:spPr/>
        <p:txBody>
          <a:bodyPr/>
          <a:lstStyle/>
          <a:p>
            <a:r>
              <a:rPr lang="en-US" b="1" dirty="0"/>
              <a:t>Hot Topics- Medication Administration</a:t>
            </a:r>
          </a:p>
        </p:txBody>
      </p:sp>
      <p:sp>
        <p:nvSpPr>
          <p:cNvPr id="3" name="Content Placeholder 2">
            <a:extLst>
              <a:ext uri="{FF2B5EF4-FFF2-40B4-BE49-F238E27FC236}">
                <a16:creationId xmlns:a16="http://schemas.microsoft.com/office/drawing/2014/main" id="{B8CFB3AB-B7A7-60B1-1E7B-C9C7AD446E2D}"/>
              </a:ext>
            </a:extLst>
          </p:cNvPr>
          <p:cNvSpPr>
            <a:spLocks noGrp="1"/>
          </p:cNvSpPr>
          <p:nvPr>
            <p:ph idx="1"/>
          </p:nvPr>
        </p:nvSpPr>
        <p:spPr/>
        <p:txBody>
          <a:bodyPr/>
          <a:lstStyle/>
          <a:p>
            <a:r>
              <a:rPr lang="en-US" b="1" dirty="0">
                <a:solidFill>
                  <a:srgbClr val="0432FF"/>
                </a:solidFill>
                <a:hlinkClick r:id="rId2" tooltip="https://www.registerofohio.state.oh.us/pdfs/5123/0/6/5123-6-03_PH_RF_A_RU_20260701_1031.pdf">
                  <a:extLst>
                    <a:ext uri="{A12FA001-AC4F-418D-AE19-62706E023703}">
                      <ahyp:hlinkClr xmlns:ahyp="http://schemas.microsoft.com/office/drawing/2018/hyperlinkcolor" val="tx"/>
                    </a:ext>
                  </a:extLst>
                </a:hlinkClick>
              </a:rPr>
              <a:t>5123-6-03</a:t>
            </a:r>
            <a:r>
              <a:rPr lang="en-US" b="1" dirty="0">
                <a:solidFill>
                  <a:srgbClr val="0432FF"/>
                </a:solidFill>
              </a:rPr>
              <a:t> </a:t>
            </a:r>
            <a:r>
              <a:rPr lang="en-US" dirty="0"/>
              <a:t>(F)(7)(e) MAIS notations and when a medication error is not the result of the action of a DSP</a:t>
            </a:r>
          </a:p>
          <a:p>
            <a:pPr lvl="1"/>
            <a:r>
              <a:rPr lang="en-US" dirty="0"/>
              <a:t>DODD confirmed in writing that there could be other situations beyond a person refusing medication that would be considered a medication error not a related to the actions of the DSP. These situations would not require a notation in MAIS. </a:t>
            </a:r>
          </a:p>
          <a:p>
            <a:pPr lvl="1"/>
            <a:r>
              <a:rPr lang="en-US" dirty="0"/>
              <a:t>Providers to consider updating documentation for these types of error to clearly state why an error was not related to the actions of the DSP</a:t>
            </a:r>
          </a:p>
          <a:p>
            <a:pPr lvl="1"/>
            <a:r>
              <a:rPr lang="en-US" dirty="0"/>
              <a:t>Unclear if other guidance will be issued on how to determine when something is or isn’t the result of actions of a DSP</a:t>
            </a:r>
          </a:p>
        </p:txBody>
      </p:sp>
      <p:pic>
        <p:nvPicPr>
          <p:cNvPr id="4" name="Content Placeholder 4">
            <a:extLst>
              <a:ext uri="{FF2B5EF4-FFF2-40B4-BE49-F238E27FC236}">
                <a16:creationId xmlns:a16="http://schemas.microsoft.com/office/drawing/2014/main" id="{0A3CD047-3E32-3184-BB7B-9C67A4930083}"/>
              </a:ext>
            </a:extLst>
          </p:cNvPr>
          <p:cNvPicPr>
            <a:picLocks noChangeAspect="1"/>
          </p:cNvPicPr>
          <p:nvPr/>
        </p:nvPicPr>
        <p:blipFill>
          <a:blip r:embed="rId3"/>
          <a:stretch>
            <a:fillRect/>
          </a:stretch>
        </p:blipFill>
        <p:spPr>
          <a:xfrm>
            <a:off x="10510221" y="5789401"/>
            <a:ext cx="1350693" cy="733153"/>
          </a:xfrm>
          <a:prstGeom prst="rect">
            <a:avLst/>
          </a:prstGeom>
        </p:spPr>
      </p:pic>
    </p:spTree>
    <p:extLst>
      <p:ext uri="{BB962C8B-B14F-4D97-AF65-F5344CB8AC3E}">
        <p14:creationId xmlns:p14="http://schemas.microsoft.com/office/powerpoint/2010/main" val="37640404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5945D4-A318-4DE0-481A-139B0E54E88A}"/>
              </a:ext>
            </a:extLst>
          </p:cNvPr>
          <p:cNvSpPr>
            <a:spLocks noGrp="1"/>
          </p:cNvSpPr>
          <p:nvPr>
            <p:ph type="title"/>
          </p:nvPr>
        </p:nvSpPr>
        <p:spPr/>
        <p:txBody>
          <a:bodyPr/>
          <a:lstStyle/>
          <a:p>
            <a:pPr algn="ctr"/>
            <a:r>
              <a:rPr lang="en-US" b="1" dirty="0"/>
              <a:t>Rules Under Development</a:t>
            </a:r>
          </a:p>
        </p:txBody>
      </p:sp>
      <p:sp>
        <p:nvSpPr>
          <p:cNvPr id="3" name="Content Placeholder 2">
            <a:extLst>
              <a:ext uri="{FF2B5EF4-FFF2-40B4-BE49-F238E27FC236}">
                <a16:creationId xmlns:a16="http://schemas.microsoft.com/office/drawing/2014/main" id="{BB0AD7AB-FDAD-331E-BF88-8D8838D8A96E}"/>
              </a:ext>
            </a:extLst>
          </p:cNvPr>
          <p:cNvSpPr>
            <a:spLocks noGrp="1"/>
          </p:cNvSpPr>
          <p:nvPr>
            <p:ph idx="1"/>
          </p:nvPr>
        </p:nvSpPr>
        <p:spPr>
          <a:xfrm>
            <a:off x="838200" y="1965277"/>
            <a:ext cx="10515600" cy="4211685"/>
          </a:xfrm>
        </p:spPr>
        <p:txBody>
          <a:bodyPr/>
          <a:lstStyle/>
          <a:p>
            <a:pPr marL="0" indent="0">
              <a:buNone/>
            </a:pPr>
            <a:r>
              <a:rPr lang="en-US" b="1" dirty="0">
                <a:solidFill>
                  <a:srgbClr val="0432FF"/>
                </a:solidFill>
                <a:hlinkClick r:id="rId2">
                  <a:extLst>
                    <a:ext uri="{A12FA001-AC4F-418D-AE19-62706E023703}">
                      <ahyp:hlinkClr xmlns:ahyp="http://schemas.microsoft.com/office/drawing/2018/hyperlinkcolor" val="tx"/>
                    </a:ext>
                  </a:extLst>
                </a:hlinkClick>
              </a:rPr>
              <a:t>5123-2-08 Pro</a:t>
            </a:r>
            <a:r>
              <a:rPr lang="en-US" b="1" dirty="0">
                <a:solidFill>
                  <a:srgbClr val="0432FF"/>
                </a:solidFill>
                <a:hlinkClick r:id="rId2">
                  <a:extLst>
                    <a:ext uri="{A12FA001-AC4F-418D-AE19-62706E023703}">
                      <ahyp:hlinkClr xmlns:ahyp="http://schemas.microsoft.com/office/drawing/2018/hyperlinkcolor" val="tx"/>
                    </a:ext>
                  </a:extLst>
                </a:hlinkClick>
              </a:rPr>
              <a:t>vider Certification – Agency Providers</a:t>
            </a:r>
            <a:endParaRPr lang="en-US" b="1" dirty="0">
              <a:solidFill>
                <a:srgbClr val="0432FF"/>
              </a:solidFill>
            </a:endParaRPr>
          </a:p>
          <a:p>
            <a:pPr marL="0" indent="0">
              <a:buNone/>
            </a:pPr>
            <a:endParaRPr lang="en-US" b="1" dirty="0">
              <a:solidFill>
                <a:srgbClr val="0432FF"/>
              </a:solidFill>
            </a:endParaRPr>
          </a:p>
          <a:p>
            <a:pPr marL="0" indent="0">
              <a:buNone/>
            </a:pPr>
            <a:r>
              <a:rPr lang="en-US" b="1" dirty="0">
                <a:solidFill>
                  <a:srgbClr val="0432FF"/>
                </a:solidFill>
                <a:hlinkClick r:id="rId3">
                  <a:extLst>
                    <a:ext uri="{A12FA001-AC4F-418D-AE19-62706E023703}">
                      <ahyp:hlinkClr xmlns:ahyp="http://schemas.microsoft.com/office/drawing/2018/hyperlinkcolor" val="tx"/>
                    </a:ext>
                  </a:extLst>
                </a:hlinkClick>
              </a:rPr>
              <a:t>5123-3-01 Licensed Residential Facilities</a:t>
            </a:r>
            <a:endParaRPr lang="en-US" b="1" dirty="0">
              <a:solidFill>
                <a:srgbClr val="0432FF"/>
              </a:solidFill>
            </a:endParaRPr>
          </a:p>
          <a:p>
            <a:pPr marL="0" indent="0">
              <a:buNone/>
            </a:pPr>
            <a:endParaRPr lang="en-US" b="1" dirty="0">
              <a:solidFill>
                <a:srgbClr val="0432FF"/>
              </a:solidFill>
            </a:endParaRPr>
          </a:p>
          <a:p>
            <a:pPr marL="0" indent="0">
              <a:buNone/>
            </a:pPr>
            <a:r>
              <a:rPr lang="en-US" b="1" dirty="0">
                <a:solidFill>
                  <a:srgbClr val="0432FF"/>
                </a:solidFill>
                <a:hlinkClick r:id="rId4">
                  <a:extLst>
                    <a:ext uri="{A12FA001-AC4F-418D-AE19-62706E023703}">
                      <ahyp:hlinkClr xmlns:ahyp="http://schemas.microsoft.com/office/drawing/2018/hyperlinkcolor" val="tx"/>
                    </a:ext>
                  </a:extLst>
                </a:hlinkClick>
              </a:rPr>
              <a:t>5123-14-01 Preadmission screening and resident review for nursing facility applicants and nursing facility residents with developmental disabilities</a:t>
            </a:r>
            <a:endParaRPr lang="en-US" b="1" dirty="0">
              <a:solidFill>
                <a:srgbClr val="0432FF"/>
              </a:solidFill>
            </a:endParaRPr>
          </a:p>
        </p:txBody>
      </p:sp>
      <p:sp>
        <p:nvSpPr>
          <p:cNvPr id="4" name="Date Placeholder 3">
            <a:extLst>
              <a:ext uri="{FF2B5EF4-FFF2-40B4-BE49-F238E27FC236}">
                <a16:creationId xmlns:a16="http://schemas.microsoft.com/office/drawing/2014/main" id="{8F2CFF44-2624-0F50-2023-97AE4043A325}"/>
              </a:ext>
            </a:extLst>
          </p:cNvPr>
          <p:cNvSpPr>
            <a:spLocks noGrp="1"/>
          </p:cNvSpPr>
          <p:nvPr>
            <p:ph type="dt" sz="half" idx="10"/>
          </p:nvPr>
        </p:nvSpPr>
        <p:spPr/>
        <p:txBody>
          <a:bodyPr/>
          <a:lstStyle/>
          <a:p>
            <a:r>
              <a:rPr lang="en-US"/>
              <a:t>8.19.2026</a:t>
            </a:r>
          </a:p>
        </p:txBody>
      </p:sp>
      <p:pic>
        <p:nvPicPr>
          <p:cNvPr id="5" name="Content Placeholder 4">
            <a:extLst>
              <a:ext uri="{FF2B5EF4-FFF2-40B4-BE49-F238E27FC236}">
                <a16:creationId xmlns:a16="http://schemas.microsoft.com/office/drawing/2014/main" id="{61395BA9-E38D-08E3-CA8B-016E258A17FA}"/>
              </a:ext>
            </a:extLst>
          </p:cNvPr>
          <p:cNvPicPr>
            <a:picLocks noChangeAspect="1"/>
          </p:cNvPicPr>
          <p:nvPr/>
        </p:nvPicPr>
        <p:blipFill>
          <a:blip r:embed="rId5"/>
          <a:stretch>
            <a:fillRect/>
          </a:stretch>
        </p:blipFill>
        <p:spPr>
          <a:xfrm>
            <a:off x="10510221" y="5789401"/>
            <a:ext cx="1350693" cy="733153"/>
          </a:xfrm>
          <a:prstGeom prst="rect">
            <a:avLst/>
          </a:prstGeom>
        </p:spPr>
      </p:pic>
    </p:spTree>
    <p:extLst>
      <p:ext uri="{BB962C8B-B14F-4D97-AF65-F5344CB8AC3E}">
        <p14:creationId xmlns:p14="http://schemas.microsoft.com/office/powerpoint/2010/main" val="19041982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8EE2E30-C27B-4E9B-604A-53C9F306DF0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91D9356-0C57-7BAD-BCC6-22A51C8538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2498267-2A62-4E00-52B3-4E9486029737}"/>
              </a:ext>
            </a:extLst>
          </p:cNvPr>
          <p:cNvSpPr>
            <a:spLocks noGrp="1"/>
          </p:cNvSpPr>
          <p:nvPr>
            <p:ph type="title"/>
          </p:nvPr>
        </p:nvSpPr>
        <p:spPr>
          <a:xfrm>
            <a:off x="838200" y="365125"/>
            <a:ext cx="10515600" cy="1325563"/>
          </a:xfrm>
        </p:spPr>
        <p:txBody>
          <a:bodyPr>
            <a:normAutofit/>
          </a:bodyPr>
          <a:lstStyle/>
          <a:p>
            <a:pPr algn="ctr"/>
            <a:r>
              <a:rPr lang="en-US" dirty="0"/>
              <a:t>General Updates and Information</a:t>
            </a:r>
            <a:br>
              <a:rPr lang="en-US" dirty="0"/>
            </a:br>
            <a:r>
              <a:rPr lang="en-US" dirty="0"/>
              <a:t>(11am – 11:30am)</a:t>
            </a:r>
            <a:endParaRPr lang="en-US" sz="6000" dirty="0"/>
          </a:p>
        </p:txBody>
      </p:sp>
      <p:sp>
        <p:nvSpPr>
          <p:cNvPr id="10" name="sketch line">
            <a:extLst>
              <a:ext uri="{FF2B5EF4-FFF2-40B4-BE49-F238E27FC236}">
                <a16:creationId xmlns:a16="http://schemas.microsoft.com/office/drawing/2014/main" id="{ED5CBC08-2924-8CB4-DBAA-225C5B14C2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2C68AAF-CC48-7CCB-8B80-F527CF65E2EB}"/>
              </a:ext>
            </a:extLst>
          </p:cNvPr>
          <p:cNvSpPr>
            <a:spLocks noGrp="1"/>
          </p:cNvSpPr>
          <p:nvPr>
            <p:ph idx="1"/>
          </p:nvPr>
        </p:nvSpPr>
        <p:spPr>
          <a:xfrm>
            <a:off x="838200" y="1929383"/>
            <a:ext cx="10515600" cy="4593171"/>
          </a:xfrm>
        </p:spPr>
        <p:txBody>
          <a:bodyPr>
            <a:normAutofit fontScale="92500" lnSpcReduction="20000"/>
          </a:bodyPr>
          <a:lstStyle/>
          <a:p>
            <a:pPr marL="0" indent="0">
              <a:buNone/>
            </a:pPr>
            <a:endParaRPr lang="en-US" sz="2000" dirty="0"/>
          </a:p>
          <a:p>
            <a:pPr marL="0" indent="0">
              <a:buNone/>
            </a:pPr>
            <a:endParaRPr lang="en-US" sz="3000" b="1" dirty="0"/>
          </a:p>
          <a:p>
            <a:pPr marL="0" indent="0">
              <a:buNone/>
            </a:pPr>
            <a:r>
              <a:rPr lang="en-US" sz="3000" b="1" dirty="0"/>
              <a:t>DODD Updates</a:t>
            </a:r>
          </a:p>
          <a:p>
            <a:pPr marL="0" indent="0">
              <a:buNone/>
            </a:pPr>
            <a:endParaRPr lang="en-US" sz="3000" dirty="0"/>
          </a:p>
          <a:p>
            <a:pPr marL="0" indent="0">
              <a:buNone/>
            </a:pPr>
            <a:r>
              <a:rPr lang="en-US" sz="3000" b="1" dirty="0"/>
              <a:t>Upcoming Important Dates</a:t>
            </a:r>
          </a:p>
          <a:p>
            <a:pPr marL="350838" indent="0">
              <a:buNone/>
            </a:pPr>
            <a:r>
              <a:rPr lang="en-US" sz="2600" b="1" dirty="0">
                <a:solidFill>
                  <a:srgbClr val="0432FF"/>
                </a:solidFill>
                <a:hlinkClick r:id="rId3">
                  <a:extLst>
                    <a:ext uri="{A12FA001-AC4F-418D-AE19-62706E023703}">
                      <ahyp:hlinkClr xmlns:ahyp="http://schemas.microsoft.com/office/drawing/2018/hyperlinkcolor" val="tx"/>
                    </a:ext>
                  </a:extLst>
                </a:hlinkClick>
              </a:rPr>
              <a:t>9/9/26 HIPAA Risk Assessment</a:t>
            </a:r>
            <a:endParaRPr lang="en-US" sz="2600" b="1" dirty="0">
              <a:solidFill>
                <a:srgbClr val="0432FF"/>
              </a:solidFill>
            </a:endParaRPr>
          </a:p>
          <a:p>
            <a:pPr marL="350838" indent="0">
              <a:buNone/>
            </a:pPr>
            <a:r>
              <a:rPr lang="en-US" sz="2600" b="1" dirty="0">
                <a:solidFill>
                  <a:srgbClr val="0432FF"/>
                </a:solidFill>
                <a:hlinkClick r:id="rId4">
                  <a:extLst>
                    <a:ext uri="{A12FA001-AC4F-418D-AE19-62706E023703}">
                      <ahyp:hlinkClr xmlns:ahyp="http://schemas.microsoft.com/office/drawing/2018/hyperlinkcolor" val="tx"/>
                    </a:ext>
                  </a:extLst>
                </a:hlinkClick>
              </a:rPr>
              <a:t>9/11/26 Advocacy Army</a:t>
            </a:r>
            <a:endParaRPr lang="en-US" sz="2600" b="1" dirty="0">
              <a:solidFill>
                <a:srgbClr val="0432FF"/>
              </a:solidFill>
            </a:endParaRPr>
          </a:p>
          <a:p>
            <a:pPr marL="350838" indent="0">
              <a:buNone/>
            </a:pPr>
            <a:r>
              <a:rPr lang="en-US" sz="2600" b="1" dirty="0">
                <a:solidFill>
                  <a:srgbClr val="0432FF"/>
                </a:solidFill>
                <a:hlinkClick r:id="rId5">
                  <a:extLst>
                    <a:ext uri="{A12FA001-AC4F-418D-AE19-62706E023703}">
                      <ahyp:hlinkClr xmlns:ahyp="http://schemas.microsoft.com/office/drawing/2018/hyperlinkcolor" val="tx"/>
                    </a:ext>
                  </a:extLst>
                </a:hlinkClick>
              </a:rPr>
              <a:t>9/22/26 New Supervisor Training (Virtual)</a:t>
            </a:r>
            <a:endParaRPr lang="en-US" sz="2600" b="1" dirty="0">
              <a:solidFill>
                <a:srgbClr val="0432FF"/>
              </a:solidFill>
            </a:endParaRPr>
          </a:p>
          <a:p>
            <a:pPr marL="350838" indent="0">
              <a:buNone/>
            </a:pPr>
            <a:r>
              <a:rPr lang="en-US" sz="2600" b="1" dirty="0">
                <a:solidFill>
                  <a:srgbClr val="0432FF"/>
                </a:solidFill>
                <a:hlinkClick r:id="rId6">
                  <a:extLst>
                    <a:ext uri="{A12FA001-AC4F-418D-AE19-62706E023703}">
                      <ahyp:hlinkClr xmlns:ahyp="http://schemas.microsoft.com/office/drawing/2018/hyperlinkcolor" val="tx"/>
                    </a:ext>
                  </a:extLst>
                </a:hlinkClick>
              </a:rPr>
              <a:t>10/22-10/23 OPRA Annual Conference</a:t>
            </a:r>
            <a:endParaRPr lang="en-US" sz="2600" b="1" dirty="0">
              <a:solidFill>
                <a:srgbClr val="0432FF"/>
              </a:solidFill>
            </a:endParaRPr>
          </a:p>
          <a:p>
            <a:pPr marL="0" indent="0">
              <a:buNone/>
            </a:pPr>
            <a:endParaRPr lang="en-US" dirty="0"/>
          </a:p>
          <a:p>
            <a:pPr marL="346075" indent="0">
              <a:buNone/>
            </a:pPr>
            <a:br>
              <a:rPr lang="en-US" sz="2200" dirty="0"/>
            </a:br>
            <a:endParaRPr lang="en-US" sz="2200" dirty="0"/>
          </a:p>
          <a:p>
            <a:pPr marL="0" indent="0">
              <a:buNone/>
            </a:pPr>
            <a:endParaRPr lang="en-US" sz="2200" dirty="0"/>
          </a:p>
        </p:txBody>
      </p:sp>
      <p:pic>
        <p:nvPicPr>
          <p:cNvPr id="4" name="Content Placeholder 4">
            <a:extLst>
              <a:ext uri="{FF2B5EF4-FFF2-40B4-BE49-F238E27FC236}">
                <a16:creationId xmlns:a16="http://schemas.microsoft.com/office/drawing/2014/main" id="{55721618-E4CF-7CA3-81D1-AA6C11F4E567}"/>
              </a:ext>
            </a:extLst>
          </p:cNvPr>
          <p:cNvPicPr>
            <a:picLocks noChangeAspect="1"/>
          </p:cNvPicPr>
          <p:nvPr/>
        </p:nvPicPr>
        <p:blipFill>
          <a:blip r:embed="rId7"/>
          <a:stretch>
            <a:fillRect/>
          </a:stretch>
        </p:blipFill>
        <p:spPr>
          <a:xfrm>
            <a:off x="10510221" y="5789401"/>
            <a:ext cx="1350693" cy="733153"/>
          </a:xfrm>
          <a:prstGeom prst="rect">
            <a:avLst/>
          </a:prstGeom>
        </p:spPr>
      </p:pic>
      <p:sp>
        <p:nvSpPr>
          <p:cNvPr id="5" name="Date Placeholder 4">
            <a:extLst>
              <a:ext uri="{FF2B5EF4-FFF2-40B4-BE49-F238E27FC236}">
                <a16:creationId xmlns:a16="http://schemas.microsoft.com/office/drawing/2014/main" id="{8B1FDE82-D492-7853-C264-0E16C1E8E94E}"/>
              </a:ext>
            </a:extLst>
          </p:cNvPr>
          <p:cNvSpPr>
            <a:spLocks noGrp="1"/>
          </p:cNvSpPr>
          <p:nvPr>
            <p:ph type="dt" sz="half" idx="10"/>
          </p:nvPr>
        </p:nvSpPr>
        <p:spPr/>
        <p:txBody>
          <a:bodyPr/>
          <a:lstStyle/>
          <a:p>
            <a:r>
              <a:rPr lang="en-US"/>
              <a:t>8.19.2026</a:t>
            </a:r>
          </a:p>
        </p:txBody>
      </p:sp>
    </p:spTree>
    <p:extLst>
      <p:ext uri="{BB962C8B-B14F-4D97-AF65-F5344CB8AC3E}">
        <p14:creationId xmlns:p14="http://schemas.microsoft.com/office/powerpoint/2010/main" val="202294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EFA698-3F3E-3BC9-D053-2C99326ED441}"/>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BBDC6460-EE29-966E-D9B5-773747FE35CE}"/>
              </a:ext>
            </a:extLst>
          </p:cNvPr>
          <p:cNvPicPr>
            <a:picLocks noChangeAspect="1"/>
          </p:cNvPicPr>
          <p:nvPr/>
        </p:nvPicPr>
        <p:blipFill>
          <a:blip r:embed="rId2"/>
          <a:stretch>
            <a:fillRect/>
          </a:stretch>
        </p:blipFill>
        <p:spPr>
          <a:xfrm>
            <a:off x="0" y="0"/>
            <a:ext cx="12192000" cy="6858000"/>
          </a:xfrm>
          <a:prstGeom prst="rect">
            <a:avLst/>
          </a:prstGeom>
        </p:spPr>
      </p:pic>
      <p:sp>
        <p:nvSpPr>
          <p:cNvPr id="4" name="Content Placeholder 3">
            <a:extLst>
              <a:ext uri="{FF2B5EF4-FFF2-40B4-BE49-F238E27FC236}">
                <a16:creationId xmlns:a16="http://schemas.microsoft.com/office/drawing/2014/main" id="{46A62145-8BE1-3662-6412-0C14BA0BB2C5}"/>
              </a:ext>
            </a:extLst>
          </p:cNvPr>
          <p:cNvSpPr>
            <a:spLocks noGrp="1"/>
          </p:cNvSpPr>
          <p:nvPr>
            <p:ph idx="1"/>
          </p:nvPr>
        </p:nvSpPr>
        <p:spPr>
          <a:xfrm>
            <a:off x="5400339" y="1003635"/>
            <a:ext cx="5953461" cy="5352715"/>
          </a:xfrm>
        </p:spPr>
        <p:txBody>
          <a:bodyPr/>
          <a:lstStyle/>
          <a:p>
            <a:pPr marL="0" lvl="0" indent="0">
              <a:buNone/>
            </a:pPr>
            <a:br>
              <a:rPr lang="en-US" sz="2400" dirty="0"/>
            </a:br>
            <a:endParaRPr lang="en-US" sz="2400" dirty="0"/>
          </a:p>
          <a:p>
            <a:pPr lvl="0"/>
            <a:endParaRPr lang="en-US" dirty="0"/>
          </a:p>
          <a:p>
            <a:pPr lvl="0"/>
            <a:r>
              <a:rPr lang="en-US" sz="2400" dirty="0"/>
              <a:t>Technology First Rule Amendment</a:t>
            </a:r>
          </a:p>
          <a:p>
            <a:pPr lvl="0"/>
            <a:r>
              <a:rPr lang="en-US" sz="2400" dirty="0"/>
              <a:t>Telehealth service update</a:t>
            </a:r>
          </a:p>
          <a:p>
            <a:pPr lvl="0"/>
            <a:r>
              <a:rPr lang="en-US" sz="2400" dirty="0"/>
              <a:t>Medicaid Preparedness for DSPs</a:t>
            </a:r>
          </a:p>
          <a:p>
            <a:pPr lvl="0"/>
            <a:r>
              <a:rPr lang="en-US" sz="2400" dirty="0"/>
              <a:t>Review ANCOR ICF Summit / Priorities</a:t>
            </a:r>
          </a:p>
          <a:p>
            <a:pPr marL="0" lvl="0" indent="0">
              <a:buNone/>
            </a:pPr>
            <a:endParaRPr lang="en-US" sz="2400" dirty="0"/>
          </a:p>
        </p:txBody>
      </p:sp>
      <p:sp>
        <p:nvSpPr>
          <p:cNvPr id="5" name="Date Placeholder 4">
            <a:extLst>
              <a:ext uri="{FF2B5EF4-FFF2-40B4-BE49-F238E27FC236}">
                <a16:creationId xmlns:a16="http://schemas.microsoft.com/office/drawing/2014/main" id="{D270AA08-77D1-4A04-4978-D2F6839A6FBC}"/>
              </a:ext>
            </a:extLst>
          </p:cNvPr>
          <p:cNvSpPr>
            <a:spLocks noGrp="1"/>
          </p:cNvSpPr>
          <p:nvPr>
            <p:ph type="dt" sz="half" idx="10"/>
          </p:nvPr>
        </p:nvSpPr>
        <p:spPr/>
        <p:txBody>
          <a:bodyPr/>
          <a:lstStyle/>
          <a:p>
            <a:r>
              <a:rPr lang="en-US"/>
              <a:t>8.19.2026</a:t>
            </a:r>
          </a:p>
        </p:txBody>
      </p:sp>
      <p:sp>
        <p:nvSpPr>
          <p:cNvPr id="6" name="TextBox 5">
            <a:extLst>
              <a:ext uri="{FF2B5EF4-FFF2-40B4-BE49-F238E27FC236}">
                <a16:creationId xmlns:a16="http://schemas.microsoft.com/office/drawing/2014/main" id="{4CDCD2A8-19D8-C309-485C-D5BF0B3AB7EE}"/>
              </a:ext>
            </a:extLst>
          </p:cNvPr>
          <p:cNvSpPr txBox="1"/>
          <p:nvPr/>
        </p:nvSpPr>
        <p:spPr>
          <a:xfrm>
            <a:off x="454594" y="2624177"/>
            <a:ext cx="4107543" cy="1323439"/>
          </a:xfrm>
          <a:prstGeom prst="rect">
            <a:avLst/>
          </a:prstGeom>
          <a:noFill/>
        </p:spPr>
        <p:txBody>
          <a:bodyPr wrap="square" rtlCol="0">
            <a:spAutoFit/>
          </a:bodyPr>
          <a:lstStyle/>
          <a:p>
            <a:r>
              <a:rPr lang="en-US" sz="8000" dirty="0">
                <a:solidFill>
                  <a:schemeClr val="bg1"/>
                </a:solidFill>
              </a:rPr>
              <a:t>ICF</a:t>
            </a:r>
            <a:endParaRPr lang="en-US" sz="7200" dirty="0">
              <a:solidFill>
                <a:schemeClr val="bg1"/>
              </a:solidFill>
            </a:endParaRPr>
          </a:p>
        </p:txBody>
      </p:sp>
    </p:spTree>
    <p:extLst>
      <p:ext uri="{BB962C8B-B14F-4D97-AF65-F5344CB8AC3E}">
        <p14:creationId xmlns:p14="http://schemas.microsoft.com/office/powerpoint/2010/main" val="27227963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6E1916-799A-220B-D6D8-3126AC523060}"/>
              </a:ext>
            </a:extLst>
          </p:cNvPr>
          <p:cNvSpPr>
            <a:spLocks noGrp="1"/>
          </p:cNvSpPr>
          <p:nvPr>
            <p:ph type="title"/>
          </p:nvPr>
        </p:nvSpPr>
        <p:spPr/>
        <p:txBody>
          <a:bodyPr>
            <a:normAutofit/>
          </a:bodyPr>
          <a:lstStyle/>
          <a:p>
            <a:r>
              <a:rPr lang="en-US" b="1" dirty="0"/>
              <a:t>ANCOR ICF Summit</a:t>
            </a:r>
          </a:p>
        </p:txBody>
      </p:sp>
      <p:sp>
        <p:nvSpPr>
          <p:cNvPr id="3" name="Content Placeholder 2">
            <a:extLst>
              <a:ext uri="{FF2B5EF4-FFF2-40B4-BE49-F238E27FC236}">
                <a16:creationId xmlns:a16="http://schemas.microsoft.com/office/drawing/2014/main" id="{B74A00F3-CE60-2DB9-7FCB-F3BA398C6926}"/>
              </a:ext>
            </a:extLst>
          </p:cNvPr>
          <p:cNvSpPr>
            <a:spLocks noGrp="1"/>
          </p:cNvSpPr>
          <p:nvPr>
            <p:ph idx="1"/>
          </p:nvPr>
        </p:nvSpPr>
        <p:spPr/>
        <p:txBody>
          <a:bodyPr>
            <a:normAutofit/>
          </a:bodyPr>
          <a:lstStyle/>
          <a:p>
            <a:pPr marL="0" indent="0">
              <a:buNone/>
            </a:pPr>
            <a:r>
              <a:rPr lang="en-US" sz="3500" b="1" dirty="0"/>
              <a:t>Deregulation Priorities:</a:t>
            </a:r>
            <a:br>
              <a:rPr lang="en-US" sz="3500" b="1" dirty="0"/>
            </a:br>
            <a:endParaRPr lang="en-US" b="1" dirty="0"/>
          </a:p>
          <a:p>
            <a:pPr marL="458788" indent="-215900"/>
            <a:r>
              <a:rPr lang="en-US" sz="2200" dirty="0"/>
              <a:t>Rescind 42 C.F.R. §442.43 and replace the payment transparency reporting regulations with rulemaking that ensures the provision of adequate Medicaid payment rates for ICF/IIDs.</a:t>
            </a:r>
          </a:p>
          <a:p>
            <a:pPr marL="458788" indent="-215900"/>
            <a:r>
              <a:rPr lang="en-US" sz="2200" dirty="0"/>
              <a:t>Rescind 42 C.F.R. §442.109 and replace with a tiered methodology for determining the frequency of ICF/IID recertification surveys based upon the number of citations.</a:t>
            </a:r>
          </a:p>
          <a:p>
            <a:pPr marL="458788" indent="-215900"/>
            <a:r>
              <a:rPr lang="en-US" sz="2200" dirty="0"/>
              <a:t>Rescind 42 C.F.R. §483.450(e)(2) and replace with language that clarifies appropriate use, approval, and oversight of PRN medications.</a:t>
            </a:r>
          </a:p>
          <a:p>
            <a:pPr marL="0" indent="0">
              <a:buNone/>
            </a:pPr>
            <a:endParaRPr lang="en-US" sz="2000" dirty="0"/>
          </a:p>
        </p:txBody>
      </p:sp>
      <p:sp>
        <p:nvSpPr>
          <p:cNvPr id="4" name="Date Placeholder 3">
            <a:extLst>
              <a:ext uri="{FF2B5EF4-FFF2-40B4-BE49-F238E27FC236}">
                <a16:creationId xmlns:a16="http://schemas.microsoft.com/office/drawing/2014/main" id="{6B3A750F-108C-31BC-8B96-047647658A31}"/>
              </a:ext>
            </a:extLst>
          </p:cNvPr>
          <p:cNvSpPr>
            <a:spLocks noGrp="1"/>
          </p:cNvSpPr>
          <p:nvPr>
            <p:ph type="dt" sz="half" idx="10"/>
          </p:nvPr>
        </p:nvSpPr>
        <p:spPr/>
        <p:txBody>
          <a:bodyPr/>
          <a:lstStyle/>
          <a:p>
            <a:r>
              <a:rPr lang="en-US" dirty="0"/>
              <a:t>8.19.2026</a:t>
            </a:r>
          </a:p>
        </p:txBody>
      </p:sp>
      <p:pic>
        <p:nvPicPr>
          <p:cNvPr id="5" name="Content Placeholder 4">
            <a:extLst>
              <a:ext uri="{FF2B5EF4-FFF2-40B4-BE49-F238E27FC236}">
                <a16:creationId xmlns:a16="http://schemas.microsoft.com/office/drawing/2014/main" id="{A3F75E20-89CB-41D6-8CEB-9020C1D455AC}"/>
              </a:ext>
            </a:extLst>
          </p:cNvPr>
          <p:cNvPicPr>
            <a:picLocks noChangeAspect="1"/>
          </p:cNvPicPr>
          <p:nvPr/>
        </p:nvPicPr>
        <p:blipFill>
          <a:blip r:embed="rId2"/>
          <a:stretch>
            <a:fillRect/>
          </a:stretch>
        </p:blipFill>
        <p:spPr>
          <a:xfrm>
            <a:off x="10510221" y="5789401"/>
            <a:ext cx="1350693" cy="733153"/>
          </a:xfrm>
          <a:prstGeom prst="rect">
            <a:avLst/>
          </a:prstGeom>
        </p:spPr>
      </p:pic>
    </p:spTree>
    <p:extLst>
      <p:ext uri="{BB962C8B-B14F-4D97-AF65-F5344CB8AC3E}">
        <p14:creationId xmlns:p14="http://schemas.microsoft.com/office/powerpoint/2010/main" val="930820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286D25-9A31-63C0-114C-A759BBA680D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8DA38C-7F48-7722-FD9A-E7400202A666}"/>
              </a:ext>
            </a:extLst>
          </p:cNvPr>
          <p:cNvSpPr>
            <a:spLocks noGrp="1"/>
          </p:cNvSpPr>
          <p:nvPr>
            <p:ph type="title"/>
          </p:nvPr>
        </p:nvSpPr>
        <p:spPr/>
        <p:txBody>
          <a:bodyPr>
            <a:normAutofit/>
          </a:bodyPr>
          <a:lstStyle/>
          <a:p>
            <a:r>
              <a:rPr lang="en-US" b="1" dirty="0"/>
              <a:t>ANCOR ICF Summit</a:t>
            </a:r>
          </a:p>
        </p:txBody>
      </p:sp>
      <p:sp>
        <p:nvSpPr>
          <p:cNvPr id="3" name="Content Placeholder 2">
            <a:extLst>
              <a:ext uri="{FF2B5EF4-FFF2-40B4-BE49-F238E27FC236}">
                <a16:creationId xmlns:a16="http://schemas.microsoft.com/office/drawing/2014/main" id="{C6EE2667-131F-3DF9-DF19-2A2FBBA74AA3}"/>
              </a:ext>
            </a:extLst>
          </p:cNvPr>
          <p:cNvSpPr>
            <a:spLocks noGrp="1"/>
          </p:cNvSpPr>
          <p:nvPr>
            <p:ph idx="1"/>
          </p:nvPr>
        </p:nvSpPr>
        <p:spPr>
          <a:xfrm>
            <a:off x="838200" y="1583140"/>
            <a:ext cx="10515600" cy="4593823"/>
          </a:xfrm>
        </p:spPr>
        <p:txBody>
          <a:bodyPr>
            <a:normAutofit fontScale="55000" lnSpcReduction="20000"/>
          </a:bodyPr>
          <a:lstStyle/>
          <a:p>
            <a:pPr marL="0" indent="0">
              <a:buNone/>
            </a:pPr>
            <a:endParaRPr lang="en-US" sz="4500" dirty="0"/>
          </a:p>
          <a:p>
            <a:pPr marL="0" indent="0">
              <a:buNone/>
            </a:pPr>
            <a:r>
              <a:rPr lang="en-US" sz="6400" b="1" dirty="0"/>
              <a:t>Deregulation Priorities:</a:t>
            </a:r>
            <a:br>
              <a:rPr lang="en-US" sz="3500" b="1" dirty="0"/>
            </a:br>
            <a:endParaRPr lang="en-US" b="1" dirty="0"/>
          </a:p>
          <a:p>
            <a:pPr marL="458788" indent="-215900"/>
            <a:endParaRPr lang="en-US" sz="3800" dirty="0"/>
          </a:p>
          <a:p>
            <a:pPr marL="458788" indent="-215900"/>
            <a:r>
              <a:rPr lang="en-US" sz="3800" dirty="0"/>
              <a:t>Rescind 42 C.F.R. §483.430(b)(5)(x) and replace with language that also recognizes other educational degrees with relevant education and practical experience for QIDPs.</a:t>
            </a:r>
            <a:br>
              <a:rPr lang="en-US" sz="3800" dirty="0"/>
            </a:br>
            <a:endParaRPr lang="en-US" sz="3800" dirty="0"/>
          </a:p>
          <a:p>
            <a:pPr marL="458788" indent="-215900"/>
            <a:r>
              <a:rPr lang="en-US" sz="3800" dirty="0"/>
              <a:t>Rescind 42 C.F.R. §483.480(b)(1)(</a:t>
            </a:r>
            <a:r>
              <a:rPr lang="en-US" sz="3800" dirty="0" err="1"/>
              <a:t>i,ii</a:t>
            </a:r>
            <a:r>
              <a:rPr lang="en-US" sz="3800" dirty="0"/>
              <a:t>) and §483.480(d)(4) and replace with language that provides appropriate flexibility within mealtimes.</a:t>
            </a:r>
            <a:br>
              <a:rPr lang="en-US" sz="3800" dirty="0"/>
            </a:br>
            <a:endParaRPr lang="en-US" sz="3800" dirty="0"/>
          </a:p>
          <a:p>
            <a:pPr marL="458788" indent="-215900"/>
            <a:r>
              <a:rPr lang="en-US" sz="3800" dirty="0"/>
              <a:t>Rescind 42 C.F.R. §483.460(j)(1) and replace with language that requires an annual review unless a greater frequency is determined necessary by the IDT.</a:t>
            </a:r>
          </a:p>
          <a:p>
            <a:pPr marL="458788" indent="-215900"/>
            <a:endParaRPr lang="en-US" dirty="0"/>
          </a:p>
          <a:p>
            <a:pPr marL="0" indent="0">
              <a:buNone/>
            </a:pPr>
            <a:br>
              <a:rPr lang="en-US" sz="3500" b="1" dirty="0"/>
            </a:br>
            <a:endParaRPr lang="en-US" b="1" dirty="0"/>
          </a:p>
          <a:p>
            <a:pPr marL="0" indent="0">
              <a:buNone/>
            </a:pPr>
            <a:endParaRPr lang="en-US" sz="2000" dirty="0"/>
          </a:p>
        </p:txBody>
      </p:sp>
      <p:sp>
        <p:nvSpPr>
          <p:cNvPr id="4" name="Date Placeholder 3">
            <a:extLst>
              <a:ext uri="{FF2B5EF4-FFF2-40B4-BE49-F238E27FC236}">
                <a16:creationId xmlns:a16="http://schemas.microsoft.com/office/drawing/2014/main" id="{071CDEC2-F4A4-5023-A56C-326A44B91BF6}"/>
              </a:ext>
            </a:extLst>
          </p:cNvPr>
          <p:cNvSpPr>
            <a:spLocks noGrp="1"/>
          </p:cNvSpPr>
          <p:nvPr>
            <p:ph type="dt" sz="half" idx="10"/>
          </p:nvPr>
        </p:nvSpPr>
        <p:spPr/>
        <p:txBody>
          <a:bodyPr/>
          <a:lstStyle/>
          <a:p>
            <a:r>
              <a:rPr lang="en-US" dirty="0"/>
              <a:t>8.19.2026</a:t>
            </a:r>
          </a:p>
        </p:txBody>
      </p:sp>
      <p:pic>
        <p:nvPicPr>
          <p:cNvPr id="5" name="Content Placeholder 4">
            <a:extLst>
              <a:ext uri="{FF2B5EF4-FFF2-40B4-BE49-F238E27FC236}">
                <a16:creationId xmlns:a16="http://schemas.microsoft.com/office/drawing/2014/main" id="{DB0DC109-9B0A-53DB-BC6A-02B766AB9949}"/>
              </a:ext>
            </a:extLst>
          </p:cNvPr>
          <p:cNvPicPr>
            <a:picLocks noChangeAspect="1"/>
          </p:cNvPicPr>
          <p:nvPr/>
        </p:nvPicPr>
        <p:blipFill>
          <a:blip r:embed="rId2"/>
          <a:stretch>
            <a:fillRect/>
          </a:stretch>
        </p:blipFill>
        <p:spPr>
          <a:xfrm>
            <a:off x="10510221" y="5789401"/>
            <a:ext cx="1350693" cy="733153"/>
          </a:xfrm>
          <a:prstGeom prst="rect">
            <a:avLst/>
          </a:prstGeom>
        </p:spPr>
      </p:pic>
    </p:spTree>
    <p:extLst>
      <p:ext uri="{BB962C8B-B14F-4D97-AF65-F5344CB8AC3E}">
        <p14:creationId xmlns:p14="http://schemas.microsoft.com/office/powerpoint/2010/main" val="3642796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4DD0E574-5171-268E-B1BA-B4091B3B9DB5}"/>
              </a:ext>
            </a:extLst>
          </p:cNvPr>
          <p:cNvSpPr>
            <a:spLocks noGrp="1"/>
          </p:cNvSpPr>
          <p:nvPr>
            <p:ph type="dt" sz="half" idx="10"/>
          </p:nvPr>
        </p:nvSpPr>
        <p:spPr/>
        <p:txBody>
          <a:bodyPr/>
          <a:lstStyle/>
          <a:p>
            <a:r>
              <a:rPr lang="en-US"/>
              <a:t>8.19.2026</a:t>
            </a:r>
          </a:p>
        </p:txBody>
      </p:sp>
      <p:sp>
        <p:nvSpPr>
          <p:cNvPr id="5" name="TextBox 4">
            <a:extLst>
              <a:ext uri="{FF2B5EF4-FFF2-40B4-BE49-F238E27FC236}">
                <a16:creationId xmlns:a16="http://schemas.microsoft.com/office/drawing/2014/main" id="{9AC65289-C44B-CBB5-7B77-AD272FFB8753}"/>
              </a:ext>
            </a:extLst>
          </p:cNvPr>
          <p:cNvSpPr txBox="1"/>
          <p:nvPr/>
        </p:nvSpPr>
        <p:spPr>
          <a:xfrm>
            <a:off x="838200" y="1153097"/>
            <a:ext cx="9684913" cy="5909310"/>
          </a:xfrm>
          <a:prstGeom prst="rect">
            <a:avLst/>
          </a:prstGeom>
          <a:noFill/>
        </p:spPr>
        <p:txBody>
          <a:bodyPr wrap="square" rtlCol="0">
            <a:spAutoFit/>
          </a:bodyPr>
          <a:lstStyle/>
          <a:p>
            <a:r>
              <a:rPr lang="en-US" sz="2400" b="1" dirty="0"/>
              <a:t>Residential Waiver (9:30am – 11:00am)</a:t>
            </a:r>
            <a:endParaRPr lang="en-US" sz="2400" dirty="0"/>
          </a:p>
          <a:p>
            <a:pPr lvl="0"/>
            <a:r>
              <a:rPr lang="en-US" dirty="0"/>
              <a:t>Claims Reviews</a:t>
            </a:r>
          </a:p>
          <a:p>
            <a:pPr lvl="0"/>
            <a:r>
              <a:rPr lang="en-US" dirty="0"/>
              <a:t>Technology First Rule / Cameras </a:t>
            </a:r>
          </a:p>
          <a:p>
            <a:r>
              <a:rPr lang="en-US" dirty="0"/>
              <a:t>Medication Administration Rule / MAIS</a:t>
            </a:r>
          </a:p>
          <a:p>
            <a:pPr lvl="0"/>
            <a:r>
              <a:rPr lang="en-US" dirty="0"/>
              <a:t>Provider Certification Rule </a:t>
            </a:r>
          </a:p>
          <a:p>
            <a:r>
              <a:rPr lang="en-US" b="1" u="heavy" dirty="0"/>
              <a:t>										</a:t>
            </a:r>
          </a:p>
          <a:p>
            <a:endParaRPr lang="en-US" dirty="0"/>
          </a:p>
          <a:p>
            <a:r>
              <a:rPr lang="en-US" sz="2400" b="1" dirty="0"/>
              <a:t>General Information and Updates (11:00am – 11:30am)</a:t>
            </a:r>
            <a:endParaRPr lang="en-US" sz="2400" dirty="0"/>
          </a:p>
          <a:p>
            <a:pPr lvl="0"/>
            <a:r>
              <a:rPr lang="en-US" dirty="0"/>
              <a:t>Department updates (Stephanie Deters; Lisa Ahlersmeyer)</a:t>
            </a:r>
          </a:p>
          <a:p>
            <a:pPr lvl="0"/>
            <a:r>
              <a:rPr lang="en-US" dirty="0"/>
              <a:t>Upcoming Important Dates</a:t>
            </a:r>
          </a:p>
          <a:p>
            <a:r>
              <a:rPr lang="en-US" b="1" u="heavy" dirty="0"/>
              <a:t>										</a:t>
            </a:r>
          </a:p>
          <a:p>
            <a:endParaRPr lang="en-US" dirty="0"/>
          </a:p>
          <a:p>
            <a:r>
              <a:rPr lang="en-US" sz="2400" b="1" dirty="0"/>
              <a:t>ICF (11:30am – 1:00pm)</a:t>
            </a:r>
            <a:endParaRPr lang="en-US" sz="2400" dirty="0"/>
          </a:p>
          <a:p>
            <a:pPr lvl="0"/>
            <a:r>
              <a:rPr lang="en-US" dirty="0"/>
              <a:t>Technology First Rule / Cameras</a:t>
            </a:r>
          </a:p>
          <a:p>
            <a:pPr lvl="0"/>
            <a:r>
              <a:rPr lang="en-US" dirty="0"/>
              <a:t>Telehealth Services Update</a:t>
            </a:r>
          </a:p>
          <a:p>
            <a:pPr lvl="0"/>
            <a:r>
              <a:rPr lang="en-US" dirty="0"/>
              <a:t>Medicaid Preparation for DSPs</a:t>
            </a:r>
          </a:p>
          <a:p>
            <a:pPr lvl="0"/>
            <a:r>
              <a:rPr lang="en-US" dirty="0"/>
              <a:t>Review ANCOR ICF Summit Regulatory Priorities</a:t>
            </a:r>
          </a:p>
          <a:p>
            <a:pPr lvl="0"/>
            <a:endParaRPr lang="en-US" dirty="0"/>
          </a:p>
          <a:p>
            <a:pPr lvl="0"/>
            <a:endParaRPr lang="en-US" dirty="0"/>
          </a:p>
          <a:p>
            <a:pPr lvl="0"/>
            <a:endParaRPr lang="en-US" dirty="0"/>
          </a:p>
        </p:txBody>
      </p:sp>
      <p:sp>
        <p:nvSpPr>
          <p:cNvPr id="6" name="TextBox 5">
            <a:extLst>
              <a:ext uri="{FF2B5EF4-FFF2-40B4-BE49-F238E27FC236}">
                <a16:creationId xmlns:a16="http://schemas.microsoft.com/office/drawing/2014/main" id="{8E7884F9-1804-F4F1-7C12-696E7C898094}"/>
              </a:ext>
            </a:extLst>
          </p:cNvPr>
          <p:cNvSpPr txBox="1"/>
          <p:nvPr/>
        </p:nvSpPr>
        <p:spPr>
          <a:xfrm>
            <a:off x="838200" y="405080"/>
            <a:ext cx="10515600" cy="646331"/>
          </a:xfrm>
          <a:prstGeom prst="rect">
            <a:avLst/>
          </a:prstGeom>
          <a:noFill/>
        </p:spPr>
        <p:txBody>
          <a:bodyPr wrap="square" rtlCol="0">
            <a:spAutoFit/>
          </a:bodyPr>
          <a:lstStyle/>
          <a:p>
            <a:pPr algn="ctr"/>
            <a:r>
              <a:rPr lang="en-US" sz="3600" b="1" dirty="0"/>
              <a:t>Residential Resources Meeting Agenda</a:t>
            </a:r>
          </a:p>
        </p:txBody>
      </p:sp>
      <p:pic>
        <p:nvPicPr>
          <p:cNvPr id="2" name="Content Placeholder 4">
            <a:extLst>
              <a:ext uri="{FF2B5EF4-FFF2-40B4-BE49-F238E27FC236}">
                <a16:creationId xmlns:a16="http://schemas.microsoft.com/office/drawing/2014/main" id="{DBCCD0EF-C61C-17C2-15E9-3A3A437C5014}"/>
              </a:ext>
            </a:extLst>
          </p:cNvPr>
          <p:cNvPicPr>
            <a:picLocks noChangeAspect="1"/>
          </p:cNvPicPr>
          <p:nvPr/>
        </p:nvPicPr>
        <p:blipFill>
          <a:blip r:embed="rId2"/>
          <a:stretch>
            <a:fillRect/>
          </a:stretch>
        </p:blipFill>
        <p:spPr>
          <a:xfrm>
            <a:off x="10510221" y="5789401"/>
            <a:ext cx="1350693" cy="733153"/>
          </a:xfrm>
          <a:prstGeom prst="rect">
            <a:avLst/>
          </a:prstGeom>
        </p:spPr>
      </p:pic>
    </p:spTree>
    <p:extLst>
      <p:ext uri="{BB962C8B-B14F-4D97-AF65-F5344CB8AC3E}">
        <p14:creationId xmlns:p14="http://schemas.microsoft.com/office/powerpoint/2010/main" val="15055747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B24A0-4974-4023-4BDB-CB76DE0AF7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9F335E-6909-17E4-DF08-91148F438F88}"/>
              </a:ext>
            </a:extLst>
          </p:cNvPr>
          <p:cNvSpPr>
            <a:spLocks noGrp="1"/>
          </p:cNvSpPr>
          <p:nvPr>
            <p:ph type="title"/>
          </p:nvPr>
        </p:nvSpPr>
        <p:spPr/>
        <p:txBody>
          <a:bodyPr>
            <a:normAutofit/>
          </a:bodyPr>
          <a:lstStyle/>
          <a:p>
            <a:r>
              <a:rPr lang="en-US" b="1" dirty="0"/>
              <a:t>ANCOR ICF Summit</a:t>
            </a:r>
          </a:p>
        </p:txBody>
      </p:sp>
      <p:sp>
        <p:nvSpPr>
          <p:cNvPr id="3" name="Content Placeholder 2">
            <a:extLst>
              <a:ext uri="{FF2B5EF4-FFF2-40B4-BE49-F238E27FC236}">
                <a16:creationId xmlns:a16="http://schemas.microsoft.com/office/drawing/2014/main" id="{7069CC59-E82E-1F28-AE06-D6058FB36381}"/>
              </a:ext>
            </a:extLst>
          </p:cNvPr>
          <p:cNvSpPr>
            <a:spLocks noGrp="1"/>
          </p:cNvSpPr>
          <p:nvPr>
            <p:ph idx="1"/>
          </p:nvPr>
        </p:nvSpPr>
        <p:spPr>
          <a:xfrm>
            <a:off x="838200" y="1583140"/>
            <a:ext cx="10515600" cy="4593823"/>
          </a:xfrm>
        </p:spPr>
        <p:txBody>
          <a:bodyPr>
            <a:normAutofit fontScale="25000" lnSpcReduction="20000"/>
          </a:bodyPr>
          <a:lstStyle/>
          <a:p>
            <a:pPr marL="0" indent="0">
              <a:buNone/>
            </a:pPr>
            <a:endParaRPr lang="en-US" sz="4500" dirty="0"/>
          </a:p>
          <a:p>
            <a:pPr marL="0" indent="0">
              <a:buNone/>
            </a:pPr>
            <a:r>
              <a:rPr lang="en-US" sz="14000" b="1" dirty="0"/>
              <a:t>Deregulation Priorities:</a:t>
            </a:r>
          </a:p>
          <a:p>
            <a:pPr marL="0" indent="0">
              <a:buNone/>
            </a:pPr>
            <a:endParaRPr lang="en-US" sz="6800" dirty="0"/>
          </a:p>
          <a:p>
            <a:pPr marL="458788" indent="-215900"/>
            <a:r>
              <a:rPr lang="en-US" sz="8800" dirty="0"/>
              <a:t>Rescind 42 C.F.R. §456.360 (a)(1)(A) and replace with language that permits a physician assistant or nurse practitioner, acting within the scope of practice as defined by State law and under the supervision of a physician, to complete initial ICF/IID certifications.</a:t>
            </a:r>
          </a:p>
          <a:p>
            <a:pPr marL="458788" indent="-230188"/>
            <a:r>
              <a:rPr lang="en-US" sz="8800" dirty="0"/>
              <a:t>Rescind 42 C.F.R. §456.370(b) and replace with language that allows psychological evaluations to be conducted within one year prior to admission.</a:t>
            </a:r>
          </a:p>
          <a:p>
            <a:pPr marL="458788" indent="-230188"/>
            <a:r>
              <a:rPr lang="en-US" sz="8800" dirty="0"/>
              <a:t>Rescind 42 C.F.R. §483.475(d) and replace with language that allows for emergency preparedness plan testing on an annual basis.</a:t>
            </a:r>
          </a:p>
          <a:p>
            <a:pPr marL="458788" indent="-215900"/>
            <a:r>
              <a:rPr lang="en-US" sz="8800" dirty="0"/>
              <a:t>Rescind 42 C.F.R. §483.470(</a:t>
            </a:r>
            <a:r>
              <a:rPr lang="en-US" sz="8800" dirty="0" err="1"/>
              <a:t>i</a:t>
            </a:r>
            <a:r>
              <a:rPr lang="en-US" sz="8800" dirty="0"/>
              <a:t>)(2)(</a:t>
            </a:r>
            <a:r>
              <a:rPr lang="en-US" sz="8800" dirty="0" err="1"/>
              <a:t>i</a:t>
            </a:r>
            <a:r>
              <a:rPr lang="en-US" sz="8800" dirty="0"/>
              <a:t>) and replace with language that permits evacuation simulations for drills taking place between 10:00 pm and 6:00 am.</a:t>
            </a:r>
          </a:p>
          <a:p>
            <a:pPr marL="458788" indent="-230188"/>
            <a:endParaRPr lang="en-US" sz="4000" dirty="0"/>
          </a:p>
          <a:p>
            <a:pPr marL="458788" indent="-230188"/>
            <a:endParaRPr lang="en-US" dirty="0"/>
          </a:p>
          <a:p>
            <a:pPr marL="0" indent="0">
              <a:buNone/>
            </a:pPr>
            <a:br>
              <a:rPr lang="en-US" sz="3500" b="1" dirty="0"/>
            </a:br>
            <a:endParaRPr lang="en-US" b="1" dirty="0"/>
          </a:p>
          <a:p>
            <a:pPr marL="0" indent="0">
              <a:buNone/>
            </a:pPr>
            <a:endParaRPr lang="en-US" sz="2000" dirty="0"/>
          </a:p>
        </p:txBody>
      </p:sp>
      <p:sp>
        <p:nvSpPr>
          <p:cNvPr id="4" name="Date Placeholder 3">
            <a:extLst>
              <a:ext uri="{FF2B5EF4-FFF2-40B4-BE49-F238E27FC236}">
                <a16:creationId xmlns:a16="http://schemas.microsoft.com/office/drawing/2014/main" id="{8759862F-2FA0-9BE5-03EF-D1D55F825813}"/>
              </a:ext>
            </a:extLst>
          </p:cNvPr>
          <p:cNvSpPr>
            <a:spLocks noGrp="1"/>
          </p:cNvSpPr>
          <p:nvPr>
            <p:ph type="dt" sz="half" idx="10"/>
          </p:nvPr>
        </p:nvSpPr>
        <p:spPr/>
        <p:txBody>
          <a:bodyPr/>
          <a:lstStyle/>
          <a:p>
            <a:r>
              <a:rPr lang="en-US" dirty="0"/>
              <a:t>8.19.2026</a:t>
            </a:r>
          </a:p>
        </p:txBody>
      </p:sp>
      <p:pic>
        <p:nvPicPr>
          <p:cNvPr id="5" name="Content Placeholder 4">
            <a:extLst>
              <a:ext uri="{FF2B5EF4-FFF2-40B4-BE49-F238E27FC236}">
                <a16:creationId xmlns:a16="http://schemas.microsoft.com/office/drawing/2014/main" id="{73577CB1-468E-A6CD-5E47-108688EA21DF}"/>
              </a:ext>
            </a:extLst>
          </p:cNvPr>
          <p:cNvPicPr>
            <a:picLocks noChangeAspect="1"/>
          </p:cNvPicPr>
          <p:nvPr/>
        </p:nvPicPr>
        <p:blipFill>
          <a:blip r:embed="rId2"/>
          <a:stretch>
            <a:fillRect/>
          </a:stretch>
        </p:blipFill>
        <p:spPr>
          <a:xfrm>
            <a:off x="10510221" y="5789401"/>
            <a:ext cx="1350693" cy="733153"/>
          </a:xfrm>
          <a:prstGeom prst="rect">
            <a:avLst/>
          </a:prstGeom>
        </p:spPr>
      </p:pic>
    </p:spTree>
    <p:extLst>
      <p:ext uri="{BB962C8B-B14F-4D97-AF65-F5344CB8AC3E}">
        <p14:creationId xmlns:p14="http://schemas.microsoft.com/office/powerpoint/2010/main" val="3758657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084B5AF-9758-5A6B-B8E5-08ADDE3F4ACC}"/>
            </a:ext>
          </a:extLst>
        </p:cNvPr>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372DF7A-202E-13D8-6E8D-B7C1534B33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0DD4155-3676-C2D5-0168-90457F0D61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441258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a16="http://schemas.microsoft.com/office/drawing/2014/main" id="{023AE722-BADF-A58E-EFC3-34F16E3F9C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6464" y="551962"/>
            <a:ext cx="10999072" cy="4618549"/>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E9368B4-C15A-EEFA-E933-8196180792B2}"/>
              </a:ext>
            </a:extLst>
          </p:cNvPr>
          <p:cNvSpPr>
            <a:spLocks noGrp="1"/>
          </p:cNvSpPr>
          <p:nvPr>
            <p:ph type="title"/>
          </p:nvPr>
        </p:nvSpPr>
        <p:spPr>
          <a:xfrm>
            <a:off x="1524000" y="1293338"/>
            <a:ext cx="9144000" cy="3274592"/>
          </a:xfrm>
        </p:spPr>
        <p:txBody>
          <a:bodyPr vert="horz" lIns="91440" tIns="45720" rIns="91440" bIns="45720" rtlCol="0" anchor="ctr">
            <a:normAutofit fontScale="90000"/>
          </a:bodyPr>
          <a:lstStyle/>
          <a:p>
            <a:pPr algn="ctr"/>
            <a:br>
              <a:rPr lang="en-US" sz="4900" b="1" dirty="0"/>
            </a:br>
            <a:br>
              <a:rPr lang="en-US" sz="4900" b="1" dirty="0"/>
            </a:br>
            <a:r>
              <a:rPr lang="en-US" sz="4900" b="1" dirty="0"/>
              <a:t>Next Residential Resources Meeting</a:t>
            </a:r>
            <a:br>
              <a:rPr lang="en-US" sz="4900" dirty="0"/>
            </a:br>
            <a:r>
              <a:rPr lang="en-US" sz="4900" dirty="0"/>
              <a:t>????</a:t>
            </a:r>
            <a:br>
              <a:rPr lang="en-US" sz="4900" b="1" dirty="0"/>
            </a:br>
            <a:br>
              <a:rPr lang="en-US" sz="4400" b="1" dirty="0"/>
            </a:br>
            <a:r>
              <a:rPr lang="en-US" sz="2700" dirty="0"/>
              <a:t>9:30am – 11am (Residential Waiver)</a:t>
            </a:r>
            <a:br>
              <a:rPr lang="en-US" sz="2700" dirty="0"/>
            </a:br>
            <a:r>
              <a:rPr lang="en-US" sz="2700" dirty="0"/>
              <a:t>11:00am – 11:30am (General Updates)</a:t>
            </a:r>
            <a:br>
              <a:rPr lang="en-US" sz="2700" dirty="0"/>
            </a:br>
            <a:r>
              <a:rPr lang="en-US" sz="2700" dirty="0"/>
              <a:t>11:30am – 1pm (ICF)</a:t>
            </a:r>
            <a:br>
              <a:rPr lang="en-US" sz="2700" dirty="0"/>
            </a:br>
            <a:br>
              <a:rPr lang="en-US" sz="4400" dirty="0"/>
            </a:br>
            <a:endParaRPr lang="en-US" sz="4400" kern="1200" dirty="0">
              <a:latin typeface="+mj-lt"/>
              <a:ea typeface="+mj-ea"/>
              <a:cs typeface="+mj-cs"/>
            </a:endParaRPr>
          </a:p>
        </p:txBody>
      </p:sp>
      <p:sp>
        <p:nvSpPr>
          <p:cNvPr id="3" name="Text Placeholder 2">
            <a:extLst>
              <a:ext uri="{FF2B5EF4-FFF2-40B4-BE49-F238E27FC236}">
                <a16:creationId xmlns:a16="http://schemas.microsoft.com/office/drawing/2014/main" id="{1071D9B6-7EBE-A9C1-E4F4-156883505151}"/>
              </a:ext>
            </a:extLst>
          </p:cNvPr>
          <p:cNvSpPr>
            <a:spLocks noGrp="1"/>
          </p:cNvSpPr>
          <p:nvPr>
            <p:ph type="body" idx="1"/>
          </p:nvPr>
        </p:nvSpPr>
        <p:spPr>
          <a:xfrm>
            <a:off x="1524000" y="5337538"/>
            <a:ext cx="9144000" cy="1280973"/>
          </a:xfrm>
        </p:spPr>
        <p:txBody>
          <a:bodyPr vert="horz" lIns="91440" tIns="45720" rIns="91440" bIns="45720" rtlCol="0" anchor="ctr">
            <a:normAutofit/>
          </a:bodyPr>
          <a:lstStyle/>
          <a:p>
            <a:pPr algn="ctr"/>
            <a:br>
              <a:rPr lang="en-US" b="1" dirty="0"/>
            </a:br>
            <a:endParaRPr lang="en-US" sz="2400" kern="1200" dirty="0">
              <a:solidFill>
                <a:schemeClr val="tx1"/>
              </a:solidFill>
              <a:latin typeface="+mn-lt"/>
              <a:ea typeface="+mn-ea"/>
              <a:cs typeface="+mn-cs"/>
            </a:endParaRPr>
          </a:p>
        </p:txBody>
      </p:sp>
      <p:cxnSp>
        <p:nvCxnSpPr>
          <p:cNvPr id="23" name="Straight Connector 22">
            <a:extLst>
              <a:ext uri="{FF2B5EF4-FFF2-40B4-BE49-F238E27FC236}">
                <a16:creationId xmlns:a16="http://schemas.microsoft.com/office/drawing/2014/main" id="{27BBEEA0-EE4D-7A5B-6CAC-1565C0A86A7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596464" y="6354708"/>
            <a:ext cx="11000232" cy="0"/>
          </a:xfrm>
          <a:prstGeom prst="line">
            <a:avLst/>
          </a:prstGeom>
          <a:ln w="1016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Content Placeholder 4">
            <a:extLst>
              <a:ext uri="{FF2B5EF4-FFF2-40B4-BE49-F238E27FC236}">
                <a16:creationId xmlns:a16="http://schemas.microsoft.com/office/drawing/2014/main" id="{8FB784AE-A5A1-E86A-5486-CEC88C59F634}"/>
              </a:ext>
            </a:extLst>
          </p:cNvPr>
          <p:cNvPicPr>
            <a:picLocks noChangeAspect="1"/>
          </p:cNvPicPr>
          <p:nvPr/>
        </p:nvPicPr>
        <p:blipFill>
          <a:blip r:embed="rId2"/>
          <a:stretch>
            <a:fillRect/>
          </a:stretch>
        </p:blipFill>
        <p:spPr>
          <a:xfrm>
            <a:off x="10244843" y="5473430"/>
            <a:ext cx="1350693" cy="733153"/>
          </a:xfrm>
          <a:prstGeom prst="rect">
            <a:avLst/>
          </a:prstGeom>
        </p:spPr>
      </p:pic>
      <p:sp>
        <p:nvSpPr>
          <p:cNvPr id="5" name="Date Placeholder 4">
            <a:extLst>
              <a:ext uri="{FF2B5EF4-FFF2-40B4-BE49-F238E27FC236}">
                <a16:creationId xmlns:a16="http://schemas.microsoft.com/office/drawing/2014/main" id="{1FC6F681-0285-69CF-4708-232327917C8B}"/>
              </a:ext>
            </a:extLst>
          </p:cNvPr>
          <p:cNvSpPr>
            <a:spLocks noGrp="1"/>
          </p:cNvSpPr>
          <p:nvPr>
            <p:ph type="dt" sz="half" idx="10"/>
          </p:nvPr>
        </p:nvSpPr>
        <p:spPr/>
        <p:txBody>
          <a:bodyPr/>
          <a:lstStyle/>
          <a:p>
            <a:r>
              <a:rPr lang="en-US"/>
              <a:t>8.19.2026</a:t>
            </a:r>
            <a:endParaRPr lang="en-US" dirty="0"/>
          </a:p>
        </p:txBody>
      </p:sp>
    </p:spTree>
    <p:extLst>
      <p:ext uri="{BB962C8B-B14F-4D97-AF65-F5344CB8AC3E}">
        <p14:creationId xmlns:p14="http://schemas.microsoft.com/office/powerpoint/2010/main" val="34113987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AC957AC-B39A-6A50-8F6A-CD80BC3676AE}"/>
              </a:ext>
            </a:extLst>
          </p:cNvPr>
          <p:cNvPicPr>
            <a:picLocks noChangeAspect="1"/>
          </p:cNvPicPr>
          <p:nvPr/>
        </p:nvPicPr>
        <p:blipFill>
          <a:blip r:embed="rId2"/>
          <a:stretch>
            <a:fillRect/>
          </a:stretch>
        </p:blipFill>
        <p:spPr>
          <a:xfrm>
            <a:off x="0" y="0"/>
            <a:ext cx="12254791" cy="6858000"/>
          </a:xfrm>
          <a:prstGeom prst="rect">
            <a:avLst/>
          </a:prstGeom>
        </p:spPr>
      </p:pic>
      <p:sp>
        <p:nvSpPr>
          <p:cNvPr id="4" name="Content Placeholder 3">
            <a:extLst>
              <a:ext uri="{FF2B5EF4-FFF2-40B4-BE49-F238E27FC236}">
                <a16:creationId xmlns:a16="http://schemas.microsoft.com/office/drawing/2014/main" id="{CFB23DF3-73BD-8D45-801E-DB9DD13C04CB}"/>
              </a:ext>
            </a:extLst>
          </p:cNvPr>
          <p:cNvSpPr>
            <a:spLocks noGrp="1"/>
          </p:cNvSpPr>
          <p:nvPr>
            <p:ph idx="1"/>
          </p:nvPr>
        </p:nvSpPr>
        <p:spPr>
          <a:xfrm>
            <a:off x="5413829" y="563585"/>
            <a:ext cx="5953461" cy="4681992"/>
          </a:xfrm>
        </p:spPr>
        <p:txBody>
          <a:bodyPr>
            <a:normAutofit/>
          </a:bodyPr>
          <a:lstStyle/>
          <a:p>
            <a:pPr marL="0" indent="0">
              <a:buNone/>
            </a:pPr>
            <a:endParaRPr lang="en-US" dirty="0"/>
          </a:p>
          <a:p>
            <a:pPr marL="0" lvl="0" indent="0">
              <a:buNone/>
            </a:pPr>
            <a:endParaRPr lang="en-US" dirty="0"/>
          </a:p>
          <a:p>
            <a:pPr marL="0" lvl="0" indent="0">
              <a:buNone/>
            </a:pPr>
            <a:endParaRPr lang="en-US" dirty="0"/>
          </a:p>
          <a:p>
            <a:r>
              <a:rPr lang="en-US" dirty="0"/>
              <a:t>Claims Reviews</a:t>
            </a:r>
          </a:p>
          <a:p>
            <a:r>
              <a:rPr lang="en-US" dirty="0"/>
              <a:t>Technology First Rule / Cameras</a:t>
            </a:r>
          </a:p>
          <a:p>
            <a:r>
              <a:rPr lang="en-US" dirty="0"/>
              <a:t>Medication Administration Rule/MAIS</a:t>
            </a:r>
          </a:p>
          <a:p>
            <a:r>
              <a:rPr lang="en-US" dirty="0"/>
              <a:t>Provider Certification Rule</a:t>
            </a:r>
          </a:p>
        </p:txBody>
      </p:sp>
      <p:sp>
        <p:nvSpPr>
          <p:cNvPr id="5" name="Date Placeholder 4">
            <a:extLst>
              <a:ext uri="{FF2B5EF4-FFF2-40B4-BE49-F238E27FC236}">
                <a16:creationId xmlns:a16="http://schemas.microsoft.com/office/drawing/2014/main" id="{5389BC84-4FA8-63DE-BECA-49AE21FEB82F}"/>
              </a:ext>
            </a:extLst>
          </p:cNvPr>
          <p:cNvSpPr>
            <a:spLocks noGrp="1"/>
          </p:cNvSpPr>
          <p:nvPr>
            <p:ph type="dt" sz="half" idx="10"/>
          </p:nvPr>
        </p:nvSpPr>
        <p:spPr/>
        <p:txBody>
          <a:bodyPr/>
          <a:lstStyle/>
          <a:p>
            <a:r>
              <a:rPr lang="en-US"/>
              <a:t>8.19.2026</a:t>
            </a:r>
          </a:p>
        </p:txBody>
      </p:sp>
      <p:sp>
        <p:nvSpPr>
          <p:cNvPr id="6" name="TextBox 5">
            <a:extLst>
              <a:ext uri="{FF2B5EF4-FFF2-40B4-BE49-F238E27FC236}">
                <a16:creationId xmlns:a16="http://schemas.microsoft.com/office/drawing/2014/main" id="{DF95EFAE-61ED-5170-8CF2-D2DFCB567991}"/>
              </a:ext>
            </a:extLst>
          </p:cNvPr>
          <p:cNvSpPr txBox="1"/>
          <p:nvPr/>
        </p:nvSpPr>
        <p:spPr>
          <a:xfrm>
            <a:off x="348343" y="2459504"/>
            <a:ext cx="4107543" cy="1938992"/>
          </a:xfrm>
          <a:prstGeom prst="rect">
            <a:avLst/>
          </a:prstGeom>
          <a:noFill/>
        </p:spPr>
        <p:txBody>
          <a:bodyPr wrap="square" rtlCol="0">
            <a:spAutoFit/>
          </a:bodyPr>
          <a:lstStyle/>
          <a:p>
            <a:r>
              <a:rPr lang="en-US" sz="6000" dirty="0">
                <a:solidFill>
                  <a:schemeClr val="bg1"/>
                </a:solidFill>
              </a:rPr>
              <a:t>Residential</a:t>
            </a:r>
          </a:p>
          <a:p>
            <a:r>
              <a:rPr lang="en-US" sz="6000" dirty="0">
                <a:solidFill>
                  <a:schemeClr val="bg1"/>
                </a:solidFill>
              </a:rPr>
              <a:t>Waiver</a:t>
            </a:r>
          </a:p>
        </p:txBody>
      </p:sp>
    </p:spTree>
    <p:extLst>
      <p:ext uri="{BB962C8B-B14F-4D97-AF65-F5344CB8AC3E}">
        <p14:creationId xmlns:p14="http://schemas.microsoft.com/office/powerpoint/2010/main" val="22942457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4FCB126-208C-1789-9CE5-D3F6E784DC9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5D12F19-6F56-6B96-22A7-38D5B4DF0AD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D004647-AE7C-F7F2-2770-BFFEC697916D}"/>
              </a:ext>
            </a:extLst>
          </p:cNvPr>
          <p:cNvSpPr>
            <a:spLocks noGrp="1"/>
          </p:cNvSpPr>
          <p:nvPr>
            <p:ph type="title"/>
          </p:nvPr>
        </p:nvSpPr>
        <p:spPr>
          <a:xfrm>
            <a:off x="838200" y="365125"/>
            <a:ext cx="10515600" cy="1325563"/>
          </a:xfrm>
        </p:spPr>
        <p:txBody>
          <a:bodyPr>
            <a:normAutofit/>
          </a:bodyPr>
          <a:lstStyle/>
          <a:p>
            <a:pPr algn="ctr"/>
            <a:r>
              <a:rPr lang="en-US" sz="4800" b="1" dirty="0"/>
              <a:t>Claims Reviews</a:t>
            </a:r>
          </a:p>
        </p:txBody>
      </p:sp>
      <p:sp>
        <p:nvSpPr>
          <p:cNvPr id="10" name="sketch line">
            <a:extLst>
              <a:ext uri="{FF2B5EF4-FFF2-40B4-BE49-F238E27FC236}">
                <a16:creationId xmlns:a16="http://schemas.microsoft.com/office/drawing/2014/main" id="{81AC335D-2629-830F-8B7A-B556D5F753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1CAAE35-BCC7-C03A-6DB0-D96EFFB40643}"/>
              </a:ext>
            </a:extLst>
          </p:cNvPr>
          <p:cNvSpPr>
            <a:spLocks noGrp="1"/>
          </p:cNvSpPr>
          <p:nvPr>
            <p:ph idx="1"/>
          </p:nvPr>
        </p:nvSpPr>
        <p:spPr>
          <a:xfrm>
            <a:off x="838200" y="1929383"/>
            <a:ext cx="10515600" cy="4593171"/>
          </a:xfrm>
        </p:spPr>
        <p:txBody>
          <a:bodyPr>
            <a:normAutofit fontScale="85000" lnSpcReduction="20000"/>
          </a:bodyPr>
          <a:lstStyle/>
          <a:p>
            <a:pPr marL="0" indent="0">
              <a:buNone/>
            </a:pPr>
            <a:endParaRPr lang="en-US" sz="1800" dirty="0"/>
          </a:p>
          <a:p>
            <a:endParaRPr lang="en-US" sz="2200" dirty="0"/>
          </a:p>
          <a:p>
            <a:r>
              <a:rPr lang="en-US" sz="2200" dirty="0"/>
              <a:t>Developed as part of ongoing efforts to combat Fraud, Waste, and Abuse.</a:t>
            </a:r>
          </a:p>
          <a:p>
            <a:r>
              <a:rPr lang="en-US" sz="2200" dirty="0"/>
              <a:t>Reviews began August 3rd and are now part of the Compliance Review Process.</a:t>
            </a:r>
          </a:p>
          <a:p>
            <a:r>
              <a:rPr lang="en-US" sz="2200" dirty="0"/>
              <a:t>Currently limited to 15-minute HPC claims; it is expected this will be expanded at some point to include additional services and billing units.</a:t>
            </a:r>
          </a:p>
          <a:p>
            <a:r>
              <a:rPr lang="en-US" sz="2200" dirty="0"/>
              <a:t>Validation process to include </a:t>
            </a:r>
            <a:r>
              <a:rPr lang="en-US" sz="2200" b="1" dirty="0"/>
              <a:t>random selection of 15-minute HPC claims from the previous 3 months </a:t>
            </a:r>
            <a:r>
              <a:rPr lang="en-US" sz="2200" dirty="0"/>
              <a:t>(selection of claims reviewed may not be limited to individuals in the survey sample).</a:t>
            </a:r>
          </a:p>
          <a:p>
            <a:r>
              <a:rPr lang="en-US" sz="2200" dirty="0"/>
              <a:t>Documentation, either electronic or physical, must be available at the time of the review.</a:t>
            </a:r>
          </a:p>
          <a:p>
            <a:r>
              <a:rPr lang="en-US" sz="2200" dirty="0"/>
              <a:t>If the provider is unable to provide service documentation, or if the documentation does not match / contain the required elements per rule, the claim is subject to repayment or recovery.</a:t>
            </a:r>
          </a:p>
          <a:p>
            <a:pPr marL="0" indent="0">
              <a:buNone/>
            </a:pPr>
            <a:endParaRPr lang="en-US" sz="2200" dirty="0"/>
          </a:p>
          <a:p>
            <a:pPr marL="0" indent="0">
              <a:buNone/>
            </a:pPr>
            <a:br>
              <a:rPr lang="en-US" sz="2200" dirty="0"/>
            </a:br>
            <a:br>
              <a:rPr lang="en-US" sz="2200" dirty="0"/>
            </a:br>
            <a:endParaRPr lang="en-US" sz="2200" dirty="0"/>
          </a:p>
          <a:p>
            <a:pPr marL="0" indent="0">
              <a:buNone/>
            </a:pPr>
            <a:endParaRPr lang="en-US" sz="2200" dirty="0"/>
          </a:p>
        </p:txBody>
      </p:sp>
      <p:pic>
        <p:nvPicPr>
          <p:cNvPr id="4" name="Content Placeholder 4">
            <a:extLst>
              <a:ext uri="{FF2B5EF4-FFF2-40B4-BE49-F238E27FC236}">
                <a16:creationId xmlns:a16="http://schemas.microsoft.com/office/drawing/2014/main" id="{C0444D9C-9174-090F-E2B4-03AA1E0B37D1}"/>
              </a:ext>
            </a:extLst>
          </p:cNvPr>
          <p:cNvPicPr>
            <a:picLocks noChangeAspect="1"/>
          </p:cNvPicPr>
          <p:nvPr/>
        </p:nvPicPr>
        <p:blipFill>
          <a:blip r:embed="rId3"/>
          <a:stretch>
            <a:fillRect/>
          </a:stretch>
        </p:blipFill>
        <p:spPr>
          <a:xfrm>
            <a:off x="10510221" y="5789401"/>
            <a:ext cx="1350693" cy="733153"/>
          </a:xfrm>
          <a:prstGeom prst="rect">
            <a:avLst/>
          </a:prstGeom>
        </p:spPr>
      </p:pic>
      <p:sp>
        <p:nvSpPr>
          <p:cNvPr id="5" name="Date Placeholder 4">
            <a:extLst>
              <a:ext uri="{FF2B5EF4-FFF2-40B4-BE49-F238E27FC236}">
                <a16:creationId xmlns:a16="http://schemas.microsoft.com/office/drawing/2014/main" id="{CD11B3B0-BB13-9B21-A00C-5AFC36EC2BDF}"/>
              </a:ext>
            </a:extLst>
          </p:cNvPr>
          <p:cNvSpPr>
            <a:spLocks noGrp="1"/>
          </p:cNvSpPr>
          <p:nvPr>
            <p:ph type="dt" sz="half" idx="10"/>
          </p:nvPr>
        </p:nvSpPr>
        <p:spPr/>
        <p:txBody>
          <a:bodyPr/>
          <a:lstStyle/>
          <a:p>
            <a:r>
              <a:rPr lang="en-US"/>
              <a:t>8.19.2026</a:t>
            </a:r>
          </a:p>
        </p:txBody>
      </p:sp>
    </p:spTree>
    <p:extLst>
      <p:ext uri="{BB962C8B-B14F-4D97-AF65-F5344CB8AC3E}">
        <p14:creationId xmlns:p14="http://schemas.microsoft.com/office/powerpoint/2010/main" val="21629212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428A718-9068-5A48-D4DD-0553914F7768}"/>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9E0FF8E-A2E6-341D-E552-F8F4892B67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7CC27F-A494-70A5-B3B5-A1559B2E9147}"/>
              </a:ext>
            </a:extLst>
          </p:cNvPr>
          <p:cNvSpPr>
            <a:spLocks noGrp="1"/>
          </p:cNvSpPr>
          <p:nvPr>
            <p:ph type="title"/>
          </p:nvPr>
        </p:nvSpPr>
        <p:spPr>
          <a:xfrm>
            <a:off x="838200" y="365125"/>
            <a:ext cx="10515600" cy="1325563"/>
          </a:xfrm>
        </p:spPr>
        <p:txBody>
          <a:bodyPr>
            <a:normAutofit/>
          </a:bodyPr>
          <a:lstStyle/>
          <a:p>
            <a:pPr algn="ctr"/>
            <a:r>
              <a:rPr lang="en-US" sz="4800" b="1" dirty="0"/>
              <a:t>Claims Reviews</a:t>
            </a:r>
          </a:p>
        </p:txBody>
      </p:sp>
      <p:sp>
        <p:nvSpPr>
          <p:cNvPr id="10" name="sketch line">
            <a:extLst>
              <a:ext uri="{FF2B5EF4-FFF2-40B4-BE49-F238E27FC236}">
                <a16:creationId xmlns:a16="http://schemas.microsoft.com/office/drawing/2014/main" id="{B50438CB-5207-7C42-44DA-F7C09D5B18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4">
            <a:extLst>
              <a:ext uri="{FF2B5EF4-FFF2-40B4-BE49-F238E27FC236}">
                <a16:creationId xmlns:a16="http://schemas.microsoft.com/office/drawing/2014/main" id="{0CA8A1C1-DEC4-96A1-5713-FF402D73CB89}"/>
              </a:ext>
            </a:extLst>
          </p:cNvPr>
          <p:cNvPicPr>
            <a:picLocks noChangeAspect="1"/>
          </p:cNvPicPr>
          <p:nvPr/>
        </p:nvPicPr>
        <p:blipFill>
          <a:blip r:embed="rId3"/>
          <a:stretch>
            <a:fillRect/>
          </a:stretch>
        </p:blipFill>
        <p:spPr>
          <a:xfrm>
            <a:off x="10529465" y="5988322"/>
            <a:ext cx="1350693" cy="733153"/>
          </a:xfrm>
          <a:prstGeom prst="rect">
            <a:avLst/>
          </a:prstGeom>
        </p:spPr>
      </p:pic>
      <p:sp>
        <p:nvSpPr>
          <p:cNvPr id="5" name="Date Placeholder 4">
            <a:extLst>
              <a:ext uri="{FF2B5EF4-FFF2-40B4-BE49-F238E27FC236}">
                <a16:creationId xmlns:a16="http://schemas.microsoft.com/office/drawing/2014/main" id="{1F11AEE8-9CB0-7955-8349-CAC3AB01F853}"/>
              </a:ext>
            </a:extLst>
          </p:cNvPr>
          <p:cNvSpPr>
            <a:spLocks noGrp="1"/>
          </p:cNvSpPr>
          <p:nvPr>
            <p:ph type="dt" sz="half" idx="10"/>
          </p:nvPr>
        </p:nvSpPr>
        <p:spPr/>
        <p:txBody>
          <a:bodyPr/>
          <a:lstStyle/>
          <a:p>
            <a:r>
              <a:rPr lang="en-US"/>
              <a:t>8.19.2026</a:t>
            </a:r>
          </a:p>
        </p:txBody>
      </p:sp>
      <p:graphicFrame>
        <p:nvGraphicFramePr>
          <p:cNvPr id="6" name="Table 5">
            <a:extLst>
              <a:ext uri="{FF2B5EF4-FFF2-40B4-BE49-F238E27FC236}">
                <a16:creationId xmlns:a16="http://schemas.microsoft.com/office/drawing/2014/main" id="{D0DB1D69-0901-DF72-D060-6B9091C46A94}"/>
              </a:ext>
            </a:extLst>
          </p:cNvPr>
          <p:cNvGraphicFramePr>
            <a:graphicFrameLocks noGrp="1"/>
          </p:cNvGraphicFramePr>
          <p:nvPr>
            <p:extLst>
              <p:ext uri="{D42A27DB-BD31-4B8C-83A1-F6EECF244321}">
                <p14:modId xmlns:p14="http://schemas.microsoft.com/office/powerpoint/2010/main" val="275092944"/>
              </p:ext>
            </p:extLst>
          </p:nvPr>
        </p:nvGraphicFramePr>
        <p:xfrm>
          <a:off x="836676" y="2513076"/>
          <a:ext cx="10515600" cy="2219960"/>
        </p:xfrm>
        <a:graphic>
          <a:graphicData uri="http://schemas.openxmlformats.org/drawingml/2006/table">
            <a:tbl>
              <a:tblPr firstRow="1" bandRow="1">
                <a:tableStyleId>{5C22544A-7EE6-4342-B048-85BDC9FD1C3A}</a:tableStyleId>
              </a:tblPr>
              <a:tblGrid>
                <a:gridCol w="5257800">
                  <a:extLst>
                    <a:ext uri="{9D8B030D-6E8A-4147-A177-3AD203B41FA5}">
                      <a16:colId xmlns:a16="http://schemas.microsoft.com/office/drawing/2014/main" val="152096757"/>
                    </a:ext>
                  </a:extLst>
                </a:gridCol>
                <a:gridCol w="5257800">
                  <a:extLst>
                    <a:ext uri="{9D8B030D-6E8A-4147-A177-3AD203B41FA5}">
                      <a16:colId xmlns:a16="http://schemas.microsoft.com/office/drawing/2014/main" val="1976588608"/>
                    </a:ext>
                  </a:extLst>
                </a:gridCol>
              </a:tblGrid>
              <a:tr h="0">
                <a:tc>
                  <a:txBody>
                    <a:bodyPr/>
                    <a:lstStyle/>
                    <a:p>
                      <a:endParaRPr lang="en-US" dirty="0"/>
                    </a:p>
                  </a:txBody>
                  <a:tcPr/>
                </a:tc>
                <a:tc>
                  <a:txBody>
                    <a:bodyPr/>
                    <a:lstStyle/>
                    <a:p>
                      <a:endParaRPr lang="en-US" dirty="0"/>
                    </a:p>
                  </a:txBody>
                  <a:tcPr/>
                </a:tc>
                <a:extLst>
                  <a:ext uri="{0D108BD9-81ED-4DB2-BD59-A6C34878D82A}">
                    <a16:rowId xmlns:a16="http://schemas.microsoft.com/office/drawing/2014/main" val="2276394960"/>
                  </a:ext>
                </a:extLst>
              </a:tr>
              <a:tr h="370840">
                <a:tc>
                  <a:txBody>
                    <a:bodyPr/>
                    <a:lstStyle/>
                    <a:p>
                      <a:r>
                        <a:rPr lang="en-US" dirty="0"/>
                        <a:t>Individual Name</a:t>
                      </a:r>
                    </a:p>
                  </a:txBody>
                  <a:tcPr/>
                </a:tc>
                <a:tc>
                  <a:txBody>
                    <a:bodyPr/>
                    <a:lstStyle/>
                    <a:p>
                      <a:r>
                        <a:rPr lang="en-US" dirty="0"/>
                        <a:t>Time / Units (begin/end times or units delivered)</a:t>
                      </a:r>
                    </a:p>
                  </a:txBody>
                  <a:tcPr/>
                </a:tc>
                <a:extLst>
                  <a:ext uri="{0D108BD9-81ED-4DB2-BD59-A6C34878D82A}">
                    <a16:rowId xmlns:a16="http://schemas.microsoft.com/office/drawing/2014/main" val="3362805705"/>
                  </a:ext>
                </a:extLst>
              </a:tr>
              <a:tr h="370840">
                <a:tc>
                  <a:txBody>
                    <a:bodyPr/>
                    <a:lstStyle/>
                    <a:p>
                      <a:r>
                        <a:rPr lang="en-US" dirty="0"/>
                        <a:t>Medicaid Number</a:t>
                      </a:r>
                    </a:p>
                  </a:txBody>
                  <a:tcPr/>
                </a:tc>
                <a:tc>
                  <a:txBody>
                    <a:bodyPr/>
                    <a:lstStyle/>
                    <a:p>
                      <a:r>
                        <a:rPr lang="en-US" dirty="0"/>
                        <a:t>Place of Service</a:t>
                      </a:r>
                    </a:p>
                  </a:txBody>
                  <a:tcPr/>
                </a:tc>
                <a:extLst>
                  <a:ext uri="{0D108BD9-81ED-4DB2-BD59-A6C34878D82A}">
                    <a16:rowId xmlns:a16="http://schemas.microsoft.com/office/drawing/2014/main" val="2264342497"/>
                  </a:ext>
                </a:extLst>
              </a:tr>
              <a:tr h="370840">
                <a:tc>
                  <a:txBody>
                    <a:bodyPr/>
                    <a:lstStyle/>
                    <a:p>
                      <a:r>
                        <a:rPr lang="en-US" dirty="0"/>
                        <a:t>Provider Name and Identifier (address, contact)</a:t>
                      </a:r>
                    </a:p>
                  </a:txBody>
                  <a:tcPr/>
                </a:tc>
                <a:tc>
                  <a:txBody>
                    <a:bodyPr/>
                    <a:lstStyle/>
                    <a:p>
                      <a:r>
                        <a:rPr lang="en-US" dirty="0"/>
                        <a:t>Service Description</a:t>
                      </a:r>
                    </a:p>
                  </a:txBody>
                  <a:tcPr/>
                </a:tc>
                <a:extLst>
                  <a:ext uri="{0D108BD9-81ED-4DB2-BD59-A6C34878D82A}">
                    <a16:rowId xmlns:a16="http://schemas.microsoft.com/office/drawing/2014/main" val="4019004504"/>
                  </a:ext>
                </a:extLst>
              </a:tr>
              <a:tr h="370840">
                <a:tc>
                  <a:txBody>
                    <a:bodyPr/>
                    <a:lstStyle/>
                    <a:p>
                      <a:r>
                        <a:rPr lang="en-US" dirty="0"/>
                        <a:t>Service Type</a:t>
                      </a:r>
                    </a:p>
                  </a:txBody>
                  <a:tcPr/>
                </a:tc>
                <a:tc>
                  <a:txBody>
                    <a:bodyPr/>
                    <a:lstStyle/>
                    <a:p>
                      <a:r>
                        <a:rPr lang="en-US" dirty="0"/>
                        <a:t>Signature / Initials of Person Delivering Service</a:t>
                      </a:r>
                    </a:p>
                  </a:txBody>
                  <a:tcPr/>
                </a:tc>
                <a:extLst>
                  <a:ext uri="{0D108BD9-81ED-4DB2-BD59-A6C34878D82A}">
                    <a16:rowId xmlns:a16="http://schemas.microsoft.com/office/drawing/2014/main" val="1464267760"/>
                  </a:ext>
                </a:extLst>
              </a:tr>
              <a:tr h="370840">
                <a:tc>
                  <a:txBody>
                    <a:bodyPr/>
                    <a:lstStyle/>
                    <a:p>
                      <a:r>
                        <a:rPr lang="en-US" dirty="0"/>
                        <a:t>Date of Service</a:t>
                      </a:r>
                    </a:p>
                  </a:txBody>
                  <a:tcPr/>
                </a:tc>
                <a:tc>
                  <a:txBody>
                    <a:bodyPr/>
                    <a:lstStyle/>
                    <a:p>
                      <a:r>
                        <a:rPr lang="en-US" dirty="0"/>
                        <a:t>Scope</a:t>
                      </a:r>
                    </a:p>
                  </a:txBody>
                  <a:tcPr/>
                </a:tc>
                <a:extLst>
                  <a:ext uri="{0D108BD9-81ED-4DB2-BD59-A6C34878D82A}">
                    <a16:rowId xmlns:a16="http://schemas.microsoft.com/office/drawing/2014/main" val="2028113380"/>
                  </a:ext>
                </a:extLst>
              </a:tr>
            </a:tbl>
          </a:graphicData>
        </a:graphic>
      </p:graphicFrame>
      <p:sp>
        <p:nvSpPr>
          <p:cNvPr id="7" name="TextBox 6">
            <a:extLst>
              <a:ext uri="{FF2B5EF4-FFF2-40B4-BE49-F238E27FC236}">
                <a16:creationId xmlns:a16="http://schemas.microsoft.com/office/drawing/2014/main" id="{46F9F971-5D2B-D460-E163-B2279296C60D}"/>
              </a:ext>
            </a:extLst>
          </p:cNvPr>
          <p:cNvSpPr txBox="1"/>
          <p:nvPr/>
        </p:nvSpPr>
        <p:spPr>
          <a:xfrm>
            <a:off x="836676" y="4955648"/>
            <a:ext cx="10515600" cy="1200329"/>
          </a:xfrm>
          <a:prstGeom prst="rect">
            <a:avLst/>
          </a:prstGeom>
          <a:noFill/>
        </p:spPr>
        <p:txBody>
          <a:bodyPr wrap="square" rtlCol="0">
            <a:spAutoFit/>
          </a:bodyPr>
          <a:lstStyle/>
          <a:p>
            <a:r>
              <a:rPr lang="en-US" b="1" dirty="0"/>
              <a:t>Scope of Service</a:t>
            </a:r>
            <a:r>
              <a:rPr lang="en-US" dirty="0"/>
              <a:t> refers to the specific supports and activities authorized for delivery under a service as identified in the OhioISP and defined by rule. Service documentation must clearly reflect that the supports provided fall within the approved scope of the service and align with what is authorized in the individual’s OhioISP.</a:t>
            </a:r>
          </a:p>
        </p:txBody>
      </p:sp>
      <p:sp>
        <p:nvSpPr>
          <p:cNvPr id="9" name="TextBox 8">
            <a:extLst>
              <a:ext uri="{FF2B5EF4-FFF2-40B4-BE49-F238E27FC236}">
                <a16:creationId xmlns:a16="http://schemas.microsoft.com/office/drawing/2014/main" id="{2BDEF409-B139-19C7-9CC6-51021126025C}"/>
              </a:ext>
            </a:extLst>
          </p:cNvPr>
          <p:cNvSpPr txBox="1"/>
          <p:nvPr/>
        </p:nvSpPr>
        <p:spPr>
          <a:xfrm>
            <a:off x="836676" y="1828800"/>
            <a:ext cx="10368136" cy="461665"/>
          </a:xfrm>
          <a:prstGeom prst="rect">
            <a:avLst/>
          </a:prstGeom>
          <a:noFill/>
        </p:spPr>
        <p:txBody>
          <a:bodyPr wrap="square" rtlCol="0">
            <a:spAutoFit/>
          </a:bodyPr>
          <a:lstStyle/>
          <a:p>
            <a:r>
              <a:rPr lang="en-US" sz="2400" b="1" dirty="0"/>
              <a:t>Required Elements of Documentation:</a:t>
            </a:r>
          </a:p>
        </p:txBody>
      </p:sp>
    </p:spTree>
    <p:extLst>
      <p:ext uri="{BB962C8B-B14F-4D97-AF65-F5344CB8AC3E}">
        <p14:creationId xmlns:p14="http://schemas.microsoft.com/office/powerpoint/2010/main" val="9754845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CBCB866-A751-1DC1-2A79-E3B2C7FFECB7}"/>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0215580-1ADD-D924-60FD-28EDCD8D4C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5C84EE1-5F6D-2823-30DF-9239EAE23D48}"/>
              </a:ext>
            </a:extLst>
          </p:cNvPr>
          <p:cNvSpPr>
            <a:spLocks noGrp="1"/>
          </p:cNvSpPr>
          <p:nvPr>
            <p:ph type="title"/>
          </p:nvPr>
        </p:nvSpPr>
        <p:spPr>
          <a:xfrm>
            <a:off x="838200" y="365125"/>
            <a:ext cx="10515600" cy="1325563"/>
          </a:xfrm>
        </p:spPr>
        <p:txBody>
          <a:bodyPr>
            <a:normAutofit/>
          </a:bodyPr>
          <a:lstStyle/>
          <a:p>
            <a:pPr algn="ctr"/>
            <a:r>
              <a:rPr lang="en-US" sz="4800" b="1" dirty="0"/>
              <a:t>Claims Reviews</a:t>
            </a:r>
          </a:p>
        </p:txBody>
      </p:sp>
      <p:sp>
        <p:nvSpPr>
          <p:cNvPr id="10" name="sketch line">
            <a:extLst>
              <a:ext uri="{FF2B5EF4-FFF2-40B4-BE49-F238E27FC236}">
                <a16:creationId xmlns:a16="http://schemas.microsoft.com/office/drawing/2014/main" id="{BF593978-77AF-94BB-B5E0-F5EC50140E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37BC442-D155-1300-0457-F88E0317A1E5}"/>
              </a:ext>
            </a:extLst>
          </p:cNvPr>
          <p:cNvSpPr>
            <a:spLocks noGrp="1"/>
          </p:cNvSpPr>
          <p:nvPr>
            <p:ph idx="1"/>
          </p:nvPr>
        </p:nvSpPr>
        <p:spPr>
          <a:xfrm>
            <a:off x="838200" y="1423890"/>
            <a:ext cx="10515600" cy="5158698"/>
          </a:xfrm>
          <a:ln>
            <a:noFill/>
          </a:ln>
        </p:spPr>
        <p:txBody>
          <a:bodyPr>
            <a:normAutofit fontScale="92500" lnSpcReduction="10000"/>
          </a:bodyPr>
          <a:lstStyle/>
          <a:p>
            <a:endParaRPr lang="en-US" sz="1800" dirty="0"/>
          </a:p>
          <a:p>
            <a:pPr marL="0" indent="0">
              <a:buNone/>
            </a:pPr>
            <a:endParaRPr lang="en-US" sz="3600" dirty="0"/>
          </a:p>
          <a:p>
            <a:pPr marL="0" indent="0">
              <a:buNone/>
            </a:pPr>
            <a:endParaRPr lang="en-US" sz="3400" dirty="0"/>
          </a:p>
          <a:p>
            <a:pPr marL="0" indent="0">
              <a:buNone/>
            </a:pPr>
            <a:endParaRPr lang="en-US" sz="7400" dirty="0"/>
          </a:p>
          <a:p>
            <a:pPr marL="0" indent="0">
              <a:buNone/>
            </a:pPr>
            <a:endParaRPr lang="en-US" sz="3400" dirty="0"/>
          </a:p>
          <a:p>
            <a:pPr marL="0" indent="0">
              <a:buNone/>
            </a:pPr>
            <a:r>
              <a:rPr lang="en-US" sz="2900" dirty="0"/>
              <a:t>	</a:t>
            </a:r>
            <a:br>
              <a:rPr lang="en-US" sz="3800" dirty="0"/>
            </a:br>
            <a:endParaRPr lang="en-US" sz="3800" b="1" dirty="0"/>
          </a:p>
          <a:p>
            <a:pPr marL="0" indent="0">
              <a:buNone/>
            </a:pPr>
            <a:r>
              <a:rPr lang="en-US" sz="3600" dirty="0"/>
              <a:t>	</a:t>
            </a:r>
          </a:p>
          <a:p>
            <a:pPr marL="363537" indent="0">
              <a:buNone/>
            </a:pPr>
            <a:br>
              <a:rPr lang="en-US" sz="3600" dirty="0"/>
            </a:br>
            <a:endParaRPr lang="en-US" sz="3600" dirty="0"/>
          </a:p>
          <a:p>
            <a:pPr marL="0" indent="0">
              <a:buNone/>
            </a:pPr>
            <a:endParaRPr lang="en-US" sz="2200" dirty="0"/>
          </a:p>
        </p:txBody>
      </p:sp>
      <p:pic>
        <p:nvPicPr>
          <p:cNvPr id="4" name="Content Placeholder 4">
            <a:extLst>
              <a:ext uri="{FF2B5EF4-FFF2-40B4-BE49-F238E27FC236}">
                <a16:creationId xmlns:a16="http://schemas.microsoft.com/office/drawing/2014/main" id="{F480D9BB-1974-BA0F-9F92-6B79CF862DDE}"/>
              </a:ext>
            </a:extLst>
          </p:cNvPr>
          <p:cNvPicPr>
            <a:picLocks noChangeAspect="1"/>
          </p:cNvPicPr>
          <p:nvPr/>
        </p:nvPicPr>
        <p:blipFill>
          <a:blip r:embed="rId3"/>
          <a:stretch>
            <a:fillRect/>
          </a:stretch>
        </p:blipFill>
        <p:spPr>
          <a:xfrm>
            <a:off x="10510221" y="5789401"/>
            <a:ext cx="1350693" cy="733153"/>
          </a:xfrm>
          <a:prstGeom prst="rect">
            <a:avLst/>
          </a:prstGeom>
        </p:spPr>
      </p:pic>
      <p:sp>
        <p:nvSpPr>
          <p:cNvPr id="5" name="Date Placeholder 4">
            <a:extLst>
              <a:ext uri="{FF2B5EF4-FFF2-40B4-BE49-F238E27FC236}">
                <a16:creationId xmlns:a16="http://schemas.microsoft.com/office/drawing/2014/main" id="{4603BDB2-253F-D7F5-267A-48F053216502}"/>
              </a:ext>
            </a:extLst>
          </p:cNvPr>
          <p:cNvSpPr>
            <a:spLocks noGrp="1"/>
          </p:cNvSpPr>
          <p:nvPr>
            <p:ph type="dt" sz="half" idx="10"/>
          </p:nvPr>
        </p:nvSpPr>
        <p:spPr/>
        <p:txBody>
          <a:bodyPr/>
          <a:lstStyle/>
          <a:p>
            <a:r>
              <a:rPr lang="en-US"/>
              <a:t>8.19.2026</a:t>
            </a:r>
          </a:p>
        </p:txBody>
      </p:sp>
      <p:sp>
        <p:nvSpPr>
          <p:cNvPr id="9" name="TextBox 8">
            <a:extLst>
              <a:ext uri="{FF2B5EF4-FFF2-40B4-BE49-F238E27FC236}">
                <a16:creationId xmlns:a16="http://schemas.microsoft.com/office/drawing/2014/main" id="{A7B9AADD-081F-D134-CA15-416E21FF8390}"/>
              </a:ext>
            </a:extLst>
          </p:cNvPr>
          <p:cNvSpPr txBox="1"/>
          <p:nvPr/>
        </p:nvSpPr>
        <p:spPr>
          <a:xfrm>
            <a:off x="553484" y="1918159"/>
            <a:ext cx="11081983" cy="4370427"/>
          </a:xfrm>
          <a:prstGeom prst="rect">
            <a:avLst/>
          </a:prstGeom>
          <a:noFill/>
        </p:spPr>
        <p:txBody>
          <a:bodyPr wrap="square">
            <a:spAutoFit/>
          </a:bodyPr>
          <a:lstStyle/>
          <a:p>
            <a:pPr marL="175260" marR="111760">
              <a:lnSpc>
                <a:spcPct val="100000"/>
              </a:lnSpc>
              <a:buNone/>
              <a:tabLst>
                <a:tab pos="60960" algn="l"/>
              </a:tabLst>
            </a:pPr>
            <a:endParaRPr lang="en-US" sz="2000" b="1" dirty="0">
              <a:effectLst/>
              <a:latin typeface="+mn-lt"/>
              <a:ea typeface="Arial" panose="020B0604020202020204" pitchFamily="34" charset="0"/>
            </a:endParaRPr>
          </a:p>
          <a:p>
            <a:pPr marL="175260" marR="111760">
              <a:lnSpc>
                <a:spcPct val="100000"/>
              </a:lnSpc>
              <a:buNone/>
              <a:tabLst>
                <a:tab pos="60960" algn="l"/>
              </a:tabLst>
            </a:pPr>
            <a:r>
              <a:rPr lang="en-US" sz="2000" b="1" dirty="0">
                <a:effectLst/>
                <a:latin typeface="+mn-lt"/>
                <a:ea typeface="Arial" panose="020B0604020202020204" pitchFamily="34" charset="0"/>
              </a:rPr>
              <a:t>Group size </a:t>
            </a:r>
            <a:r>
              <a:rPr lang="en-US" sz="2000" dirty="0">
                <a:effectLst/>
                <a:latin typeface="+mn-lt"/>
                <a:ea typeface="Arial" panose="020B0604020202020204" pitchFamily="34" charset="0"/>
              </a:rPr>
              <a:t>refers to the total number of individuals receiving the service at the same time under the supervision of one staff member.  Group size directly impacts service delivery expectations, billing units, and compliance with staffing ratios outlined in the rule. </a:t>
            </a:r>
          </a:p>
          <a:p>
            <a:pPr marL="175260" marR="111760">
              <a:lnSpc>
                <a:spcPct val="100000"/>
              </a:lnSpc>
              <a:buNone/>
              <a:tabLst>
                <a:tab pos="60960" algn="l"/>
              </a:tabLst>
            </a:pPr>
            <a:endParaRPr lang="en-US" sz="2000" dirty="0">
              <a:ea typeface="Arial" panose="020B0604020202020204" pitchFamily="34" charset="0"/>
            </a:endParaRPr>
          </a:p>
          <a:p>
            <a:pPr marL="175260" marR="111760">
              <a:lnSpc>
                <a:spcPct val="100000"/>
              </a:lnSpc>
              <a:buNone/>
              <a:tabLst>
                <a:tab pos="60960" algn="l"/>
              </a:tabLst>
            </a:pPr>
            <a:r>
              <a:rPr lang="en-US" sz="2000" b="1" dirty="0">
                <a:effectLst/>
                <a:latin typeface="+mn-lt"/>
                <a:ea typeface="Arial" panose="020B0604020202020204" pitchFamily="34" charset="0"/>
              </a:rPr>
              <a:t>The following services require group size to be documented:</a:t>
            </a:r>
          </a:p>
          <a:p>
            <a:pPr marL="175260" marR="111760">
              <a:lnSpc>
                <a:spcPct val="100000"/>
              </a:lnSpc>
              <a:buNone/>
              <a:tabLst>
                <a:tab pos="60960" algn="l"/>
              </a:tabLst>
            </a:pPr>
            <a:endParaRPr lang="en-US" sz="2000" dirty="0">
              <a:effectLst/>
              <a:latin typeface="+mn-lt"/>
              <a:ea typeface="Arial" panose="020B0604020202020204" pitchFamily="34" charset="0"/>
            </a:endParaRPr>
          </a:p>
          <a:p>
            <a:pPr marL="175260" marR="111760">
              <a:lnSpc>
                <a:spcPct val="100000"/>
              </a:lnSpc>
              <a:buNone/>
              <a:tabLst>
                <a:tab pos="60960" algn="l"/>
              </a:tabLst>
            </a:pPr>
            <a:r>
              <a:rPr lang="en-US" sz="2000" dirty="0">
                <a:ea typeface="Arial" panose="020B0604020202020204" pitchFamily="34" charset="0"/>
              </a:rPr>
              <a:t>	</a:t>
            </a:r>
            <a:r>
              <a:rPr lang="en-US" sz="2000" dirty="0">
                <a:effectLst/>
                <a:latin typeface="+mn-lt"/>
                <a:ea typeface="Arial" panose="020B0604020202020204" pitchFamily="34" charset="0"/>
              </a:rPr>
              <a:t>15-minute HPC			Nutrition Services</a:t>
            </a:r>
          </a:p>
          <a:p>
            <a:pPr marL="175260" marR="111760">
              <a:lnSpc>
                <a:spcPct val="100000"/>
              </a:lnSpc>
              <a:buNone/>
              <a:tabLst>
                <a:tab pos="60960" algn="l"/>
              </a:tabLst>
            </a:pPr>
            <a:r>
              <a:rPr lang="en-US" sz="2000" dirty="0">
                <a:ea typeface="Arial" panose="020B0604020202020204" pitchFamily="34" charset="0"/>
              </a:rPr>
              <a:t>	Participant-directed HPC		Shared Living</a:t>
            </a:r>
          </a:p>
          <a:p>
            <a:pPr marL="175260" marR="111760">
              <a:lnSpc>
                <a:spcPct val="100000"/>
              </a:lnSpc>
              <a:buNone/>
              <a:tabLst>
                <a:tab pos="60960" algn="l"/>
              </a:tabLst>
            </a:pPr>
            <a:r>
              <a:rPr lang="en-US" sz="2000" dirty="0">
                <a:effectLst/>
                <a:latin typeface="+mn-lt"/>
                <a:ea typeface="Arial" panose="020B0604020202020204" pitchFamily="34" charset="0"/>
              </a:rPr>
              <a:t>	Remote Support			Interpreter Services</a:t>
            </a:r>
            <a:endParaRPr lang="en-US" sz="2000" dirty="0">
              <a:ea typeface="Arial" panose="020B0604020202020204" pitchFamily="34" charset="0"/>
            </a:endParaRPr>
          </a:p>
          <a:p>
            <a:pPr marL="175260" marR="111760">
              <a:lnSpc>
                <a:spcPct val="100000"/>
              </a:lnSpc>
              <a:buNone/>
              <a:tabLst>
                <a:tab pos="60960" algn="l"/>
              </a:tabLst>
            </a:pPr>
            <a:r>
              <a:rPr lang="en-US" sz="2000" dirty="0">
                <a:ea typeface="Arial" panose="020B0604020202020204" pitchFamily="34" charset="0"/>
              </a:rPr>
              <a:t>	Social Work			Waiver Nursing</a:t>
            </a:r>
          </a:p>
          <a:p>
            <a:pPr marL="175260" marR="111760">
              <a:lnSpc>
                <a:spcPct val="100000"/>
              </a:lnSpc>
              <a:buNone/>
              <a:tabLst>
                <a:tab pos="60960" algn="l"/>
              </a:tabLst>
            </a:pPr>
            <a:r>
              <a:rPr lang="en-US" sz="2000" dirty="0">
                <a:effectLst/>
                <a:latin typeface="+mn-lt"/>
                <a:ea typeface="Arial" panose="020B0604020202020204" pitchFamily="34" charset="0"/>
              </a:rPr>
              <a:t>	Transportation			Self-Directed Transportation</a:t>
            </a:r>
            <a:endParaRPr lang="en-US" sz="2000" dirty="0">
              <a:ea typeface="Arial" panose="020B0604020202020204" pitchFamily="34" charset="0"/>
            </a:endParaRPr>
          </a:p>
          <a:p>
            <a:pPr marL="175260" marR="111760">
              <a:lnSpc>
                <a:spcPct val="100000"/>
              </a:lnSpc>
              <a:buNone/>
              <a:tabLst>
                <a:tab pos="60960" algn="l"/>
              </a:tabLst>
            </a:pPr>
            <a:r>
              <a:rPr lang="en-US" sz="2000" dirty="0">
                <a:ea typeface="Arial" panose="020B0604020202020204" pitchFamily="34" charset="0"/>
              </a:rPr>
              <a:t>	Non-medical Transportation</a:t>
            </a:r>
            <a:endParaRPr lang="en-US" sz="2000" dirty="0">
              <a:effectLst/>
              <a:latin typeface="+mn-lt"/>
              <a:ea typeface="Arial" panose="020B0604020202020204" pitchFamily="34" charset="0"/>
            </a:endParaRPr>
          </a:p>
          <a:p>
            <a:pPr marL="579437" marR="111760">
              <a:lnSpc>
                <a:spcPct val="100000"/>
              </a:lnSpc>
              <a:tabLst>
                <a:tab pos="60325" algn="l"/>
              </a:tabLst>
            </a:pPr>
            <a:endParaRPr lang="en-US" sz="1800" dirty="0">
              <a:effectLst/>
              <a:latin typeface="+mn-lt"/>
              <a:ea typeface="Arial" panose="020B0604020202020204" pitchFamily="34" charset="0"/>
            </a:endParaRPr>
          </a:p>
        </p:txBody>
      </p:sp>
    </p:spTree>
    <p:extLst>
      <p:ext uri="{BB962C8B-B14F-4D97-AF65-F5344CB8AC3E}">
        <p14:creationId xmlns:p14="http://schemas.microsoft.com/office/powerpoint/2010/main" val="3230450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B51EC2A-E4C3-8859-1D7A-EA4ABA497E73}"/>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C2474B8-FF36-5509-C420-9C175A2BD0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A1C1FF-B569-0397-DD6D-C18286D86C9E}"/>
              </a:ext>
            </a:extLst>
          </p:cNvPr>
          <p:cNvSpPr>
            <a:spLocks noGrp="1"/>
          </p:cNvSpPr>
          <p:nvPr>
            <p:ph type="title"/>
          </p:nvPr>
        </p:nvSpPr>
        <p:spPr>
          <a:xfrm>
            <a:off x="838200" y="365125"/>
            <a:ext cx="10515600" cy="1325563"/>
          </a:xfrm>
        </p:spPr>
        <p:txBody>
          <a:bodyPr>
            <a:normAutofit/>
          </a:bodyPr>
          <a:lstStyle/>
          <a:p>
            <a:pPr algn="ctr"/>
            <a:r>
              <a:rPr lang="en-US" sz="4800" b="1" dirty="0"/>
              <a:t>Claims Reviews</a:t>
            </a:r>
          </a:p>
        </p:txBody>
      </p:sp>
      <p:sp>
        <p:nvSpPr>
          <p:cNvPr id="10" name="sketch line">
            <a:extLst>
              <a:ext uri="{FF2B5EF4-FFF2-40B4-BE49-F238E27FC236}">
                <a16:creationId xmlns:a16="http://schemas.microsoft.com/office/drawing/2014/main" id="{57E5225C-D2B4-3EDC-B985-75C9E30F50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4DFB407-04D5-2B55-84B4-53543DA82B91}"/>
              </a:ext>
            </a:extLst>
          </p:cNvPr>
          <p:cNvSpPr>
            <a:spLocks noGrp="1"/>
          </p:cNvSpPr>
          <p:nvPr>
            <p:ph idx="1"/>
          </p:nvPr>
        </p:nvSpPr>
        <p:spPr>
          <a:xfrm>
            <a:off x="838200" y="1423890"/>
            <a:ext cx="10515600" cy="5158698"/>
          </a:xfrm>
          <a:ln>
            <a:noFill/>
          </a:ln>
        </p:spPr>
        <p:txBody>
          <a:bodyPr>
            <a:normAutofit fontScale="32500" lnSpcReduction="20000"/>
          </a:bodyPr>
          <a:lstStyle/>
          <a:p>
            <a:endParaRPr lang="en-US" sz="1800" dirty="0"/>
          </a:p>
          <a:p>
            <a:pPr marL="0" indent="0">
              <a:buNone/>
            </a:pPr>
            <a:endParaRPr lang="en-US" sz="3600" dirty="0"/>
          </a:p>
          <a:p>
            <a:pPr marL="0" indent="0">
              <a:buNone/>
            </a:pPr>
            <a:endParaRPr lang="en-US" sz="3400" dirty="0"/>
          </a:p>
          <a:p>
            <a:pPr marL="0" indent="0">
              <a:buNone/>
            </a:pPr>
            <a:endParaRPr lang="en-US" sz="7400" dirty="0"/>
          </a:p>
          <a:p>
            <a:pPr marL="0" indent="0">
              <a:buNone/>
            </a:pPr>
            <a:r>
              <a:rPr lang="en-US" sz="7400" dirty="0"/>
              <a:t>If the service documentation does not contain all the </a:t>
            </a:r>
            <a:r>
              <a:rPr lang="en-US" sz="7400" b="1" dirty="0"/>
              <a:t>required elements and a Plan of Correction </a:t>
            </a:r>
            <a:r>
              <a:rPr lang="en-US" sz="7400" dirty="0"/>
              <a:t>is needed, the </a:t>
            </a:r>
            <a:r>
              <a:rPr lang="en-US" sz="7400" b="1" dirty="0"/>
              <a:t>POC</a:t>
            </a:r>
            <a:r>
              <a:rPr lang="en-US" sz="7400" dirty="0"/>
              <a:t> must also address this with a plan to make changes to the service documentation templates.</a:t>
            </a:r>
            <a:br>
              <a:rPr lang="en-US" sz="7400" dirty="0"/>
            </a:br>
            <a:endParaRPr lang="en-US" sz="7400" dirty="0"/>
          </a:p>
          <a:p>
            <a:pPr marL="0" indent="0">
              <a:buNone/>
            </a:pPr>
            <a:endParaRPr lang="en-US" sz="7400" dirty="0"/>
          </a:p>
          <a:p>
            <a:pPr marL="0" indent="0">
              <a:buNone/>
            </a:pPr>
            <a:r>
              <a:rPr lang="en-US" sz="7400" dirty="0"/>
              <a:t>Please note that because payments for claims unsupported by service documentation are recoverable by the Department, the </a:t>
            </a:r>
            <a:r>
              <a:rPr lang="en-US" sz="7400" b="1" dirty="0"/>
              <a:t>Plan of Correction must indicate provider’s intent to back out billing for these claims.</a:t>
            </a:r>
          </a:p>
          <a:p>
            <a:pPr marL="0" indent="0">
              <a:buNone/>
            </a:pPr>
            <a:endParaRPr lang="en-US" sz="3400" dirty="0"/>
          </a:p>
          <a:p>
            <a:pPr marL="0" indent="0">
              <a:buNone/>
            </a:pPr>
            <a:r>
              <a:rPr lang="en-US" sz="2900" dirty="0"/>
              <a:t>	</a:t>
            </a:r>
            <a:br>
              <a:rPr lang="en-US" sz="3800" dirty="0"/>
            </a:br>
            <a:endParaRPr lang="en-US" sz="3800" b="1" dirty="0"/>
          </a:p>
          <a:p>
            <a:pPr marL="0" indent="0">
              <a:buNone/>
            </a:pPr>
            <a:r>
              <a:rPr lang="en-US" sz="3600" dirty="0"/>
              <a:t>	</a:t>
            </a:r>
          </a:p>
          <a:p>
            <a:pPr marL="363537" indent="0">
              <a:buNone/>
            </a:pPr>
            <a:br>
              <a:rPr lang="en-US" sz="3600" dirty="0"/>
            </a:br>
            <a:endParaRPr lang="en-US" sz="3600" dirty="0"/>
          </a:p>
          <a:p>
            <a:pPr marL="0" indent="0">
              <a:buNone/>
            </a:pPr>
            <a:endParaRPr lang="en-US" sz="2200" dirty="0"/>
          </a:p>
        </p:txBody>
      </p:sp>
      <p:pic>
        <p:nvPicPr>
          <p:cNvPr id="4" name="Content Placeholder 4">
            <a:extLst>
              <a:ext uri="{FF2B5EF4-FFF2-40B4-BE49-F238E27FC236}">
                <a16:creationId xmlns:a16="http://schemas.microsoft.com/office/drawing/2014/main" id="{6CF58926-5410-21F1-9C9C-A789B9D9A589}"/>
              </a:ext>
            </a:extLst>
          </p:cNvPr>
          <p:cNvPicPr>
            <a:picLocks noChangeAspect="1"/>
          </p:cNvPicPr>
          <p:nvPr/>
        </p:nvPicPr>
        <p:blipFill>
          <a:blip r:embed="rId3"/>
          <a:stretch>
            <a:fillRect/>
          </a:stretch>
        </p:blipFill>
        <p:spPr>
          <a:xfrm>
            <a:off x="10510221" y="5789401"/>
            <a:ext cx="1350693" cy="733153"/>
          </a:xfrm>
          <a:prstGeom prst="rect">
            <a:avLst/>
          </a:prstGeom>
        </p:spPr>
      </p:pic>
      <p:sp>
        <p:nvSpPr>
          <p:cNvPr id="5" name="Date Placeholder 4">
            <a:extLst>
              <a:ext uri="{FF2B5EF4-FFF2-40B4-BE49-F238E27FC236}">
                <a16:creationId xmlns:a16="http://schemas.microsoft.com/office/drawing/2014/main" id="{86B0ECB7-2CF0-C84A-D86D-9364FE16710E}"/>
              </a:ext>
            </a:extLst>
          </p:cNvPr>
          <p:cNvSpPr>
            <a:spLocks noGrp="1"/>
          </p:cNvSpPr>
          <p:nvPr>
            <p:ph type="dt" sz="half" idx="10"/>
          </p:nvPr>
        </p:nvSpPr>
        <p:spPr/>
        <p:txBody>
          <a:bodyPr/>
          <a:lstStyle/>
          <a:p>
            <a:r>
              <a:rPr lang="en-US"/>
              <a:t>8.19.2026</a:t>
            </a:r>
          </a:p>
        </p:txBody>
      </p:sp>
    </p:spTree>
    <p:extLst>
      <p:ext uri="{BB962C8B-B14F-4D97-AF65-F5344CB8AC3E}">
        <p14:creationId xmlns:p14="http://schemas.microsoft.com/office/powerpoint/2010/main" val="36242225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29E3813-0737-0BD0-6646-0168FBCA4BFF}"/>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4849D2C-91BC-B723-9B65-508013A084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912F8C4-51E4-82BA-3C82-5FB520BBC5AB}"/>
              </a:ext>
            </a:extLst>
          </p:cNvPr>
          <p:cNvSpPr>
            <a:spLocks noGrp="1"/>
          </p:cNvSpPr>
          <p:nvPr>
            <p:ph type="title"/>
          </p:nvPr>
        </p:nvSpPr>
        <p:spPr>
          <a:xfrm>
            <a:off x="838200" y="365125"/>
            <a:ext cx="10515600" cy="1325563"/>
          </a:xfrm>
        </p:spPr>
        <p:txBody>
          <a:bodyPr>
            <a:normAutofit fontScale="90000"/>
          </a:bodyPr>
          <a:lstStyle/>
          <a:p>
            <a:pPr algn="ctr"/>
            <a:br>
              <a:rPr lang="en-US" dirty="0"/>
            </a:br>
            <a:r>
              <a:rPr lang="en-US" b="1" dirty="0"/>
              <a:t>Proposed Technology First Rule:</a:t>
            </a:r>
            <a:br>
              <a:rPr lang="en-US" b="1" dirty="0"/>
            </a:br>
            <a:r>
              <a:rPr lang="en-US" b="1" dirty="0"/>
              <a:t>Cameras in Bedrooms</a:t>
            </a:r>
            <a:br>
              <a:rPr lang="en-US" sz="4800" b="1" dirty="0"/>
            </a:br>
            <a:endParaRPr lang="en-US" sz="4800" b="1" dirty="0"/>
          </a:p>
        </p:txBody>
      </p:sp>
      <p:sp>
        <p:nvSpPr>
          <p:cNvPr id="10" name="sketch line">
            <a:extLst>
              <a:ext uri="{FF2B5EF4-FFF2-40B4-BE49-F238E27FC236}">
                <a16:creationId xmlns:a16="http://schemas.microsoft.com/office/drawing/2014/main" id="{55C69A61-8592-0875-4259-403E634624D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9BDF399B-B352-5065-1A50-A7D6D1FC1A15}"/>
              </a:ext>
            </a:extLst>
          </p:cNvPr>
          <p:cNvSpPr txBox="1"/>
          <p:nvPr/>
        </p:nvSpPr>
        <p:spPr>
          <a:xfrm>
            <a:off x="941696" y="2055813"/>
            <a:ext cx="10412104" cy="3046988"/>
          </a:xfrm>
          <a:prstGeom prst="rect">
            <a:avLst/>
          </a:prstGeom>
          <a:noFill/>
        </p:spPr>
        <p:txBody>
          <a:bodyPr wrap="square" rtlCol="0">
            <a:spAutoFit/>
          </a:bodyPr>
          <a:lstStyle/>
          <a:p>
            <a:endParaRPr lang="en-US" sz="2800" b="1" dirty="0"/>
          </a:p>
          <a:p>
            <a:r>
              <a:rPr lang="en-US" sz="2800" b="1" dirty="0">
                <a:solidFill>
                  <a:srgbClr val="0432FF"/>
                </a:solidFill>
                <a:hlinkClick r:id="rId3">
                  <a:extLst>
                    <a:ext uri="{A12FA001-AC4F-418D-AE19-62706E023703}">
                      <ahyp:hlinkClr xmlns:ahyp="http://schemas.microsoft.com/office/drawing/2018/hyperlinkcolor" val="tx"/>
                    </a:ext>
                  </a:extLst>
                </a:hlinkClick>
              </a:rPr>
              <a:t>5123-2-01  Technology First</a:t>
            </a:r>
            <a:endParaRPr lang="en-US" sz="2800" b="1" dirty="0">
              <a:solidFill>
                <a:srgbClr val="0432FF"/>
              </a:solidFill>
            </a:endParaRPr>
          </a:p>
          <a:p>
            <a:endParaRPr lang="en-US" sz="2800" b="1" dirty="0"/>
          </a:p>
          <a:p>
            <a:r>
              <a:rPr lang="en-US" sz="2800" b="1" dirty="0"/>
              <a:t>“Camera” is defined as:</a:t>
            </a:r>
          </a:p>
          <a:p>
            <a:r>
              <a:rPr lang="en-US" sz="2000" dirty="0"/>
              <a:t>An electronic device that would allow a provider, caregiver, or other persons to regularly observe or monitor activities in a person’s home.</a:t>
            </a:r>
          </a:p>
          <a:p>
            <a:endParaRPr lang="en-US" sz="2000" dirty="0"/>
          </a:p>
          <a:p>
            <a:endParaRPr lang="en-US" sz="2000" dirty="0"/>
          </a:p>
        </p:txBody>
      </p:sp>
      <p:pic>
        <p:nvPicPr>
          <p:cNvPr id="4" name="Content Placeholder 4">
            <a:extLst>
              <a:ext uri="{FF2B5EF4-FFF2-40B4-BE49-F238E27FC236}">
                <a16:creationId xmlns:a16="http://schemas.microsoft.com/office/drawing/2014/main" id="{682FA9BD-631C-99E4-66A6-0B2B3E29277E}"/>
              </a:ext>
            </a:extLst>
          </p:cNvPr>
          <p:cNvPicPr>
            <a:picLocks noChangeAspect="1"/>
          </p:cNvPicPr>
          <p:nvPr/>
        </p:nvPicPr>
        <p:blipFill>
          <a:blip r:embed="rId4"/>
          <a:stretch>
            <a:fillRect/>
          </a:stretch>
        </p:blipFill>
        <p:spPr>
          <a:xfrm>
            <a:off x="10510221" y="5789401"/>
            <a:ext cx="1350693" cy="733153"/>
          </a:xfrm>
          <a:prstGeom prst="rect">
            <a:avLst/>
          </a:prstGeom>
        </p:spPr>
      </p:pic>
    </p:spTree>
    <p:extLst>
      <p:ext uri="{BB962C8B-B14F-4D97-AF65-F5344CB8AC3E}">
        <p14:creationId xmlns:p14="http://schemas.microsoft.com/office/powerpoint/2010/main" val="4072370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78B2A0-C128-339E-4346-E3B80482C825}"/>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4823278-F212-3E0F-1B55-4A71E69769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30B09B9-C29D-A097-C53A-40F85D8431E4}"/>
              </a:ext>
            </a:extLst>
          </p:cNvPr>
          <p:cNvSpPr>
            <a:spLocks noGrp="1"/>
          </p:cNvSpPr>
          <p:nvPr>
            <p:ph type="title"/>
          </p:nvPr>
        </p:nvSpPr>
        <p:spPr>
          <a:xfrm>
            <a:off x="838200" y="365125"/>
            <a:ext cx="10515600" cy="1325563"/>
          </a:xfrm>
        </p:spPr>
        <p:txBody>
          <a:bodyPr>
            <a:normAutofit fontScale="90000"/>
          </a:bodyPr>
          <a:lstStyle/>
          <a:p>
            <a:pPr algn="ctr"/>
            <a:br>
              <a:rPr lang="en-US" dirty="0"/>
            </a:br>
            <a:r>
              <a:rPr lang="en-US" b="1" dirty="0"/>
              <a:t>Proposed Technology First Rule:</a:t>
            </a:r>
            <a:br>
              <a:rPr lang="en-US" b="1" dirty="0"/>
            </a:br>
            <a:r>
              <a:rPr lang="en-US" b="1" dirty="0"/>
              <a:t>Cameras in Bedrooms</a:t>
            </a:r>
            <a:br>
              <a:rPr lang="en-US" sz="4800" b="1" dirty="0"/>
            </a:br>
            <a:endParaRPr lang="en-US" sz="4800" b="1" dirty="0"/>
          </a:p>
        </p:txBody>
      </p:sp>
      <p:sp>
        <p:nvSpPr>
          <p:cNvPr id="10" name="sketch line">
            <a:extLst>
              <a:ext uri="{FF2B5EF4-FFF2-40B4-BE49-F238E27FC236}">
                <a16:creationId xmlns:a16="http://schemas.microsoft.com/office/drawing/2014/main" id="{67DD532F-F08C-4415-D933-8ECAB5344E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sX0" fmla="*/ 0 w 10853928"/>
              <a:gd name="csY0" fmla="*/ 0 h 18288"/>
              <a:gd name="csX1" fmla="*/ 461292 w 10853928"/>
              <a:gd name="csY1" fmla="*/ 0 h 18288"/>
              <a:gd name="csX2" fmla="*/ 1139662 w 10853928"/>
              <a:gd name="csY2" fmla="*/ 0 h 18288"/>
              <a:gd name="csX3" fmla="*/ 1926572 w 10853928"/>
              <a:gd name="csY3" fmla="*/ 0 h 18288"/>
              <a:gd name="csX4" fmla="*/ 2279325 w 10853928"/>
              <a:gd name="csY4" fmla="*/ 0 h 18288"/>
              <a:gd name="csX5" fmla="*/ 2632078 w 10853928"/>
              <a:gd name="csY5" fmla="*/ 0 h 18288"/>
              <a:gd name="csX6" fmla="*/ 3527527 w 10853928"/>
              <a:gd name="csY6" fmla="*/ 0 h 18288"/>
              <a:gd name="csX7" fmla="*/ 4205897 w 10853928"/>
              <a:gd name="csY7" fmla="*/ 0 h 18288"/>
              <a:gd name="csX8" fmla="*/ 4558650 w 10853928"/>
              <a:gd name="csY8" fmla="*/ 0 h 18288"/>
              <a:gd name="csX9" fmla="*/ 5237020 w 10853928"/>
              <a:gd name="csY9" fmla="*/ 0 h 18288"/>
              <a:gd name="csX10" fmla="*/ 6132469 w 10853928"/>
              <a:gd name="csY10" fmla="*/ 0 h 18288"/>
              <a:gd name="csX11" fmla="*/ 6702301 w 10853928"/>
              <a:gd name="csY11" fmla="*/ 0 h 18288"/>
              <a:gd name="csX12" fmla="*/ 7272132 w 10853928"/>
              <a:gd name="csY12" fmla="*/ 0 h 18288"/>
              <a:gd name="csX13" fmla="*/ 7950502 w 10853928"/>
              <a:gd name="csY13" fmla="*/ 0 h 18288"/>
              <a:gd name="csX14" fmla="*/ 8737412 w 10853928"/>
              <a:gd name="csY14" fmla="*/ 0 h 18288"/>
              <a:gd name="csX15" fmla="*/ 9524322 w 10853928"/>
              <a:gd name="csY15" fmla="*/ 0 h 18288"/>
              <a:gd name="csX16" fmla="*/ 10853928 w 10853928"/>
              <a:gd name="csY16" fmla="*/ 0 h 18288"/>
              <a:gd name="csX17" fmla="*/ 10853928 w 10853928"/>
              <a:gd name="csY17" fmla="*/ 18288 h 18288"/>
              <a:gd name="csX18" fmla="*/ 10392636 w 10853928"/>
              <a:gd name="csY18" fmla="*/ 18288 h 18288"/>
              <a:gd name="csX19" fmla="*/ 9497187 w 10853928"/>
              <a:gd name="csY19" fmla="*/ 18288 h 18288"/>
              <a:gd name="csX20" fmla="*/ 8818817 w 10853928"/>
              <a:gd name="csY20" fmla="*/ 18288 h 18288"/>
              <a:gd name="csX21" fmla="*/ 8466064 w 10853928"/>
              <a:gd name="csY21" fmla="*/ 18288 h 18288"/>
              <a:gd name="csX22" fmla="*/ 7787693 w 10853928"/>
              <a:gd name="csY22" fmla="*/ 18288 h 18288"/>
              <a:gd name="csX23" fmla="*/ 7217862 w 10853928"/>
              <a:gd name="csY23" fmla="*/ 18288 h 18288"/>
              <a:gd name="csX24" fmla="*/ 6648031 w 10853928"/>
              <a:gd name="csY24" fmla="*/ 18288 h 18288"/>
              <a:gd name="csX25" fmla="*/ 6078200 w 10853928"/>
              <a:gd name="csY25" fmla="*/ 18288 h 18288"/>
              <a:gd name="csX26" fmla="*/ 5508368 w 10853928"/>
              <a:gd name="csY26" fmla="*/ 18288 h 18288"/>
              <a:gd name="csX27" fmla="*/ 4721459 w 10853928"/>
              <a:gd name="csY27" fmla="*/ 18288 h 18288"/>
              <a:gd name="csX28" fmla="*/ 4043088 w 10853928"/>
              <a:gd name="csY28" fmla="*/ 18288 h 18288"/>
              <a:gd name="csX29" fmla="*/ 3690336 w 10853928"/>
              <a:gd name="csY29" fmla="*/ 18288 h 18288"/>
              <a:gd name="csX30" fmla="*/ 3120504 w 10853928"/>
              <a:gd name="csY30" fmla="*/ 18288 h 18288"/>
              <a:gd name="csX31" fmla="*/ 2333595 w 10853928"/>
              <a:gd name="csY31" fmla="*/ 18288 h 18288"/>
              <a:gd name="csX32" fmla="*/ 1872303 w 10853928"/>
              <a:gd name="csY32" fmla="*/ 18288 h 18288"/>
              <a:gd name="csX33" fmla="*/ 976854 w 10853928"/>
              <a:gd name="csY33" fmla="*/ 18288 h 18288"/>
              <a:gd name="csX34" fmla="*/ 0 w 10853928"/>
              <a:gd name="csY34" fmla="*/ 18288 h 18288"/>
              <a:gd name="csX35" fmla="*/ 0 w 10853928"/>
              <a:gd name="csY35" fmla="*/ 0 h 18288"/>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A54B9CD6-5521-0BE7-B304-D28D053E6DC5}"/>
              </a:ext>
            </a:extLst>
          </p:cNvPr>
          <p:cNvSpPr txBox="1"/>
          <p:nvPr/>
        </p:nvSpPr>
        <p:spPr>
          <a:xfrm>
            <a:off x="888424" y="1920673"/>
            <a:ext cx="10412104" cy="3293209"/>
          </a:xfrm>
          <a:prstGeom prst="rect">
            <a:avLst/>
          </a:prstGeom>
          <a:noFill/>
        </p:spPr>
        <p:txBody>
          <a:bodyPr wrap="square" rtlCol="0">
            <a:spAutoFit/>
          </a:bodyPr>
          <a:lstStyle/>
          <a:p>
            <a:endParaRPr lang="en-US" sz="2000" dirty="0"/>
          </a:p>
          <a:p>
            <a:r>
              <a:rPr lang="en-US" sz="2800" b="1" dirty="0"/>
              <a:t>“Camera” does not include:</a:t>
            </a:r>
          </a:p>
          <a:p>
            <a:pPr algn="ctr"/>
            <a:endParaRPr lang="en-US" sz="2000" b="1" dirty="0"/>
          </a:p>
          <a:p>
            <a:pPr marL="917575" indent="-338138">
              <a:buFont typeface="Arial" panose="020B0604020202020204" pitchFamily="34" charset="0"/>
              <a:buChar char="•"/>
            </a:pPr>
            <a:r>
              <a:rPr lang="en-US" sz="2000" dirty="0"/>
              <a:t>Simple sensors with no camera ability (e.g., fall sensor, seizure mat);</a:t>
            </a:r>
          </a:p>
          <a:p>
            <a:pPr marL="917575" indent="-338138">
              <a:buFont typeface="Arial" panose="020B0604020202020204" pitchFamily="34" charset="0"/>
              <a:buChar char="•"/>
            </a:pPr>
            <a:r>
              <a:rPr lang="en-US" sz="2000" dirty="0"/>
              <a:t>Alternative Imaging Technologies (e.g., thermal detection, motion capture, computer vision, or an avatar);</a:t>
            </a:r>
          </a:p>
          <a:p>
            <a:pPr marL="917575" indent="-338138">
              <a:buFont typeface="Arial" panose="020B0604020202020204" pitchFamily="34" charset="0"/>
              <a:buChar char="•"/>
            </a:pPr>
            <a:r>
              <a:rPr lang="en-US" sz="2000" dirty="0"/>
              <a:t>Video doorbells or outdoor security cameras;</a:t>
            </a:r>
          </a:p>
          <a:p>
            <a:pPr marL="917575" indent="-338138">
              <a:buFont typeface="Arial" panose="020B0604020202020204" pitchFamily="34" charset="0"/>
              <a:buChar char="•"/>
            </a:pPr>
            <a:r>
              <a:rPr lang="en-US" sz="2000" dirty="0"/>
              <a:t>An individual’s personal electronic device;</a:t>
            </a:r>
          </a:p>
          <a:p>
            <a:pPr marL="917575" indent="-338138">
              <a:buFont typeface="Arial" panose="020B0604020202020204" pitchFamily="34" charset="0"/>
              <a:buChar char="•"/>
            </a:pPr>
            <a:r>
              <a:rPr lang="en-US" sz="2000" dirty="0"/>
              <a:t>Individual’s use of a portable electronic device for video call with Remote Support provider.</a:t>
            </a:r>
          </a:p>
        </p:txBody>
      </p:sp>
      <p:pic>
        <p:nvPicPr>
          <p:cNvPr id="4" name="Content Placeholder 4">
            <a:extLst>
              <a:ext uri="{FF2B5EF4-FFF2-40B4-BE49-F238E27FC236}">
                <a16:creationId xmlns:a16="http://schemas.microsoft.com/office/drawing/2014/main" id="{B2E42435-C180-DAD2-DE59-6EE410B6DF0A}"/>
              </a:ext>
            </a:extLst>
          </p:cNvPr>
          <p:cNvPicPr>
            <a:picLocks noChangeAspect="1"/>
          </p:cNvPicPr>
          <p:nvPr/>
        </p:nvPicPr>
        <p:blipFill>
          <a:blip r:embed="rId3"/>
          <a:stretch>
            <a:fillRect/>
          </a:stretch>
        </p:blipFill>
        <p:spPr>
          <a:xfrm>
            <a:off x="10510221" y="5789401"/>
            <a:ext cx="1350693" cy="733153"/>
          </a:xfrm>
          <a:prstGeom prst="rect">
            <a:avLst/>
          </a:prstGeom>
        </p:spPr>
      </p:pic>
    </p:spTree>
    <p:extLst>
      <p:ext uri="{BB962C8B-B14F-4D97-AF65-F5344CB8AC3E}">
        <p14:creationId xmlns:p14="http://schemas.microsoft.com/office/powerpoint/2010/main" val="466416057"/>
      </p:ext>
    </p:extLst>
  </p:cSld>
  <p:clrMapOvr>
    <a:masterClrMapping/>
  </p:clrMapOvr>
</p:sld>
</file>

<file path=ppt/theme/theme1.xml><?xml version="1.0" encoding="utf-8"?>
<a:theme xmlns:a="http://schemas.openxmlformats.org/drawingml/2006/main" name="Office Theme">
  <a:themeElements>
    <a:clrScheme name="Custom 4">
      <a:dk1>
        <a:srgbClr val="000000"/>
      </a:dk1>
      <a:lt1>
        <a:srgbClr val="FFFFFF"/>
      </a:lt1>
      <a:dk2>
        <a:srgbClr val="0E2841"/>
      </a:dk2>
      <a:lt2>
        <a:srgbClr val="E8E8E8"/>
      </a:lt2>
      <a:accent1>
        <a:srgbClr val="991A1E"/>
      </a:accent1>
      <a:accent2>
        <a:srgbClr val="326198"/>
      </a:accent2>
      <a:accent3>
        <a:srgbClr val="D6AD64"/>
      </a:accent3>
      <a:accent4>
        <a:srgbClr val="F4A36B"/>
      </a:accent4>
      <a:accent5>
        <a:srgbClr val="93B9AA"/>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Dark Gradient</Template>
  <TotalTime>19103</TotalTime>
  <Words>2243</Words>
  <Application>Microsoft Macintosh PowerPoint</Application>
  <PresentationFormat>Widescreen</PresentationFormat>
  <Paragraphs>228</Paragraphs>
  <Slides>21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Aptos</vt:lpstr>
      <vt:lpstr>Aptos Display</vt:lpstr>
      <vt:lpstr>Arial</vt:lpstr>
      <vt:lpstr>Office Theme</vt:lpstr>
      <vt:lpstr>  OPRA Residential Resources Committee Meeting August 19, 2026  9:30am – 11am (Residential Waiver) 11:00am – 11:30am (General Updates) 11:30am – 1pm (ICF)  </vt:lpstr>
      <vt:lpstr>PowerPoint Presentation</vt:lpstr>
      <vt:lpstr>PowerPoint Presentation</vt:lpstr>
      <vt:lpstr>Claims Reviews</vt:lpstr>
      <vt:lpstr>Claims Reviews</vt:lpstr>
      <vt:lpstr>Claims Reviews</vt:lpstr>
      <vt:lpstr>Claims Reviews</vt:lpstr>
      <vt:lpstr> Proposed Technology First Rule: Cameras in Bedrooms </vt:lpstr>
      <vt:lpstr> Proposed Technology First Rule: Cameras in Bedrooms </vt:lpstr>
      <vt:lpstr> Proposed Technology First Rule: Cameras in Bedrooms </vt:lpstr>
      <vt:lpstr>  Cameras:  Planning, Consent &amp; HRC Review </vt:lpstr>
      <vt:lpstr> Cameras:  Planning, Consent &amp; HRC Review C’tnd </vt:lpstr>
      <vt:lpstr>Hot Topics: Medication Administration</vt:lpstr>
      <vt:lpstr>Hot Topics- Medication Administration</vt:lpstr>
      <vt:lpstr>Rules Under Development</vt:lpstr>
      <vt:lpstr>General Updates and Information (11am – 11:30am)</vt:lpstr>
      <vt:lpstr>PowerPoint Presentation</vt:lpstr>
      <vt:lpstr>ANCOR ICF Summit</vt:lpstr>
      <vt:lpstr>ANCOR ICF Summit</vt:lpstr>
      <vt:lpstr>ANCOR ICF Summit</vt:lpstr>
      <vt:lpstr>  Next Residential Resources Meeting ????  9:30am – 11am (Residential Waiver) 11:00am – 11:30am (General Updates) 11:30am – 1pm (ICF)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Teresa Kobelt</dc:creator>
  <cp:lastModifiedBy>Rachel Hayes</cp:lastModifiedBy>
  <cp:revision>23</cp:revision>
  <dcterms:created xsi:type="dcterms:W3CDTF">2025-03-13T12:29:43Z</dcterms:created>
  <dcterms:modified xsi:type="dcterms:W3CDTF">2026-08-19T17:24:47Z</dcterms:modified>
</cp:coreProperties>
</file>