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9" r:id="rId2"/>
    <p:sldId id="365" r:id="rId3"/>
    <p:sldId id="262" r:id="rId4"/>
    <p:sldId id="345" r:id="rId5"/>
    <p:sldId id="275" r:id="rId6"/>
    <p:sldId id="358" r:id="rId7"/>
    <p:sldId id="363" r:id="rId8"/>
    <p:sldId id="364" r:id="rId9"/>
    <p:sldId id="362" r:id="rId10"/>
    <p:sldId id="361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A578D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13"/>
    <p:restoredTop sz="95574"/>
  </p:normalViewPr>
  <p:slideViewPr>
    <p:cSldViewPr snapToGrid="0">
      <p:cViewPr varScale="1">
        <p:scale>
          <a:sx n="92" d="100"/>
          <a:sy n="92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0C3E-11C1-D545-9545-B3272A30E7E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9E8F8-B07B-B947-B465-3132B388F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BB8F-F6D9-A00F-8AB5-F157A4779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0BC1E-D984-C3F0-B586-E2E252C7E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2B4CC-9177-6504-C9E8-6C46B7B10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www.usatoday.com</a:t>
            </a:r>
            <a:r>
              <a:rPr lang="en-US" dirty="0"/>
              <a:t>/story/news/education/2025/10/13/education-layoffs-special-ed-504-plans-ieps/86671524007/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the entire Office of Special Education and Rehabilitative Services, including the Office of Special Education Programs, was let go, according to agency employees and their union.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3A3B3-3D59-B29C-8CB7-84C611503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9E8F8-B07B-B947-B465-3132B388F8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4B5C-2F83-8D43-640B-89164648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CD584-0C6E-5B6C-4AFA-253BDFDAA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25652-5BEB-0B3C-9B2D-E2A1C46A4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www.usatoday.com</a:t>
            </a:r>
            <a:r>
              <a:rPr lang="en-US" dirty="0"/>
              <a:t>/story/news/education/2025/10/13/education-layoffs-special-ed-504-plans-ieps/86671524007/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the entire Office of Special Education and Rehabilitative Services, including the Office of Special Education Programs, was let go, according to agency employees and their union.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3C9B2-B9CB-ADE2-9BFA-86710640B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9E8F8-B07B-B947-B465-3132B388F8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64FDF-43FA-CE85-4D5B-8BCC3291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3E603-CA5E-9332-C28A-270873F4C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0B73C-B31A-E701-64A7-F05B3B770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www.usatoday.com</a:t>
            </a:r>
            <a:r>
              <a:rPr lang="en-US" dirty="0"/>
              <a:t>/story/news/education/2025/10/13/education-layoffs-special-ed-504-plans-ieps/86671524007/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the entire Office of Special Education and Rehabilitative Services, including the Office of Special Education Programs, was let go, according to agency employees and their union.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E9301-4F72-D1B5-D859-AADECCC4B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9E8F8-B07B-B947-B465-3132B388F8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A070-7F04-C238-B497-0C07CE05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0C626-CEC2-8879-89DE-1491B6D39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6BA9-C386-21FD-DB20-FC59B50A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C5CE-DF70-885B-94B3-C68B09F2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44C4-3D1B-D10E-E114-C42C4425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4598-6AE1-26FC-E792-DEBDCED8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6DA29-5726-D9C8-F7B8-5E2468A84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6D68-A3DE-14D4-3B4C-769B092A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79EC1-3685-C052-B278-2B23B661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7199-1D76-885A-AAA8-AEB17F13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7C3AD-1F50-6158-57CC-549DF7F09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14206-A652-8F93-D869-845059FA6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89E3-E6BF-511D-014D-FFE9EFF1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358AD-D230-22EC-41E1-CCDE4EF9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63201-6B1A-DEC3-7689-B7893DD3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8835-5766-F983-F270-D13E1479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F5FD-36D8-957E-428C-FCD55FD9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DB4D-1AD8-AC94-177C-EC00F995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A022-C7C2-0E74-4A06-8A4A7359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5C3F-E71E-5005-FA5B-60933C4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96E5-B34F-6B10-BA43-AA21AE64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B98F6-2CE0-9AFE-8963-22C4F816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9E637-CC93-4454-79A7-62DA9E47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4B65-7896-182C-CBD7-A8D44330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947F-6AE8-ED83-CE86-C333CA75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8AA2-8467-BBF9-8CC7-6CAD14FF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07B4-8739-7454-7D3C-BA81F8A6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C4A13-CAE3-03AA-416A-99265CEF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8CAEF-E215-CD36-EC62-42A3AD92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711E6-C34C-69B2-FAB0-C9EB9DD3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1531D-1B42-99E8-D49F-2C2127CA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DCD1-F2CE-C1DE-DD67-5EAC1A9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097A0-1430-9767-0CF1-7E3FD43BE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9188E-7E2F-6C66-A967-448460EC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AD764-024B-B464-573A-4BFA39933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7F246-A1F6-2F59-70E7-C2F436313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893B1-693E-1B01-AF20-6C0F1ACC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FD3A1-F03A-5664-919F-ED0FA753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69347-0204-D9D4-B317-5A88900D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2132-FB96-60E5-C334-FD8C7828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4ED3E-EFDF-74A3-C888-278E6D1D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D6604-5F5E-6DCD-A6D5-DF08CCC9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F24A4-6AB1-BB0F-B950-53367946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1082E-3C70-6E30-AA11-1B55928A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1C451-C399-18F4-D4D6-79A25E7D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5E39-A32D-B324-B1C4-BCEE6032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2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8360-11DB-8F90-CA16-A42CDBFF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1C42A-FA1E-ED03-0F5B-F6BA3638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A6BF-E08C-0E28-AFF9-4519373CA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1C0A-D406-5F18-E13C-6BD7CDD4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454F5-20C5-7444-AEE7-8D77638D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1D944-D8BF-F287-B8EB-764A6DF6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EA39-189B-ACD3-2709-8C23AE86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E30B0-3C07-04FA-9B87-8E08A47FE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A4B87-9BD4-812D-8CDE-E10CE7EF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783E8-6843-4421-E2D9-679DC355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F4F5F-F645-A1BA-15C2-3A0A7C33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34727-543A-1808-47FD-154CFA32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EEAE8-EEAE-E66B-DBEF-D82C765D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44B70-C2B2-0C56-2B0A-24CDA609A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C88AF-4633-4D13-9513-D4857402B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2.18.26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EB57-3A4E-6393-935E-0E656D96B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3F7F-3F38-0E94-D0E0-5FC3AE633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BFFA91-E38A-0944-B439-175957A4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.ohio.gov/ohio-administrative-code/rule-5123-2-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00D1D-C47A-818E-8114-24FE27BF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03401B-CF1F-10C2-B1EC-FAD40669D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87C40E-33BB-9BFB-4599-F8FD8448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D4211-81BE-B394-9ABE-5FD3F59CC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6FDC1-8F7B-2043-6878-12ECEB16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OPRA Residential Resources</a:t>
            </a:r>
            <a:br>
              <a:rPr lang="en-US" sz="4900" b="1" dirty="0"/>
            </a:br>
            <a:r>
              <a:rPr lang="en-US" sz="4900" b="1" dirty="0"/>
              <a:t>Committee Meeting</a:t>
            </a:r>
            <a:br>
              <a:rPr lang="en-US" sz="4900" dirty="0"/>
            </a:br>
            <a:r>
              <a:rPr lang="en-US" sz="4900" b="1" dirty="0"/>
              <a:t>February 18, 2026</a:t>
            </a:r>
            <a:br>
              <a:rPr lang="en-US" sz="4900" b="1" dirty="0"/>
            </a:br>
            <a:br>
              <a:rPr lang="en-US" sz="4400" b="1" dirty="0"/>
            </a:br>
            <a:r>
              <a:rPr lang="en-US" sz="2700" dirty="0"/>
              <a:t>9:30am – 11am (Residential Waiver)</a:t>
            </a:r>
            <a:br>
              <a:rPr lang="en-US" sz="2700" dirty="0"/>
            </a:br>
            <a:r>
              <a:rPr lang="en-US" sz="2700" dirty="0"/>
              <a:t>11:00am – 11:30am (General Updates)</a:t>
            </a:r>
            <a:br>
              <a:rPr lang="en-US" sz="2700" dirty="0"/>
            </a:br>
            <a:r>
              <a:rPr lang="en-US" sz="2700" dirty="0"/>
              <a:t>11:30am – 1pm (ICF)</a:t>
            </a:r>
            <a:br>
              <a:rPr lang="en-US" sz="2700" dirty="0"/>
            </a:br>
            <a:br>
              <a:rPr lang="en-US" sz="4400" dirty="0"/>
            </a:b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1ECE9-AF55-5836-F86A-E6E4EF57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337538"/>
            <a:ext cx="9144000" cy="1520462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en-US" sz="3200" b="1" u="sng" dirty="0"/>
          </a:p>
          <a:p>
            <a:r>
              <a:rPr lang="en-US" sz="8000" b="1" dirty="0"/>
              <a:t>	</a:t>
            </a:r>
            <a:r>
              <a:rPr lang="en-US" sz="8000" b="1" u="sng" dirty="0">
                <a:solidFill>
                  <a:schemeClr val="tx1"/>
                </a:solidFill>
              </a:rPr>
              <a:t>Residential Waiver </a:t>
            </a:r>
            <a:r>
              <a:rPr lang="en-US" sz="8000" b="1" dirty="0">
                <a:solidFill>
                  <a:schemeClr val="tx1"/>
                </a:solidFill>
              </a:rPr>
              <a:t>Chairs		</a:t>
            </a:r>
            <a:r>
              <a:rPr lang="en-US" sz="8000" b="1" u="sng" dirty="0">
                <a:solidFill>
                  <a:schemeClr val="tx1"/>
                </a:solidFill>
              </a:rPr>
              <a:t>ICF Chairs</a:t>
            </a:r>
            <a:br>
              <a:rPr lang="en-US" sz="80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	Susan Berneike 				Robert Heinzerling</a:t>
            </a:r>
            <a:br>
              <a:rPr lang="en-US" sz="80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	Jamie Steele 				Kurt Miller</a:t>
            </a:r>
            <a:br>
              <a:rPr lang="en-US" sz="8000" b="1" u="sng" dirty="0"/>
            </a:br>
            <a:br>
              <a:rPr lang="en-US" sz="8000" dirty="0"/>
            </a:br>
            <a:r>
              <a:rPr lang="en-US" sz="6200" dirty="0"/>
              <a:t>	</a:t>
            </a:r>
            <a:br>
              <a:rPr lang="en-US" sz="6200" b="1" dirty="0"/>
            </a:br>
            <a:endParaRPr lang="en-US" sz="6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E3422-85E8-2683-8C73-6BF198543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2ACFEF-1B64-A2CC-5850-6B886D73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843" y="5473430"/>
            <a:ext cx="1350693" cy="7331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EE44E-A99F-EC40-4D29-834D5DF7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6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B9C2B-2C70-8EED-3921-E278E4DD0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9DDDCE-E21A-A11C-B0A1-87961BC60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D0990-D63B-8C8D-0B9F-3D7D1961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QIDP Peer Learning</a:t>
            </a:r>
            <a:endParaRPr lang="en-US" sz="6000" b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070FFD77-3C7A-FD10-F7B6-95989C37D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085C5-B9AA-1FA7-C647-FCD2AD63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9317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Next session (Session 5) will be on Wednesday, March 18</a:t>
            </a:r>
            <a:r>
              <a:rPr lang="en-US" sz="2000" baseline="30000" dirty="0"/>
              <a:t>th</a:t>
            </a:r>
          </a:p>
          <a:p>
            <a:r>
              <a:rPr lang="en-US" sz="2000" dirty="0"/>
              <a:t>Location and topic TBD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000" dirty="0"/>
              <a:t>Sessions to be held every other month on the 3</a:t>
            </a:r>
            <a:r>
              <a:rPr lang="en-US" sz="2000" baseline="30000" dirty="0"/>
              <a:t>rd</a:t>
            </a:r>
            <a:r>
              <a:rPr lang="en-US" sz="2000" dirty="0"/>
              <a:t> Wednesday of the odd months (Jan, Mar, May, July, Sept, Nov).</a:t>
            </a:r>
            <a:endParaRPr lang="en-US" dirty="0"/>
          </a:p>
          <a:p>
            <a:pPr marL="0" indent="0">
              <a:buNone/>
            </a:pP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0FBD2D-A0A6-51A5-A832-F095285A5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221" y="5789401"/>
            <a:ext cx="1350693" cy="7331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5189C-F25F-8E2D-96F2-5DD1F509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</p:spTree>
    <p:extLst>
      <p:ext uri="{BB962C8B-B14F-4D97-AF65-F5344CB8AC3E}">
        <p14:creationId xmlns:p14="http://schemas.microsoft.com/office/powerpoint/2010/main" val="183894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4B5AF-9758-5A6B-B8E5-08ADDE3F4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72DF7A-202E-13D8-6E8D-B7C1534B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DD4155-3676-C2D5-0168-90457F0D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AE722-BADF-A58E-EFC3-34F16E3F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368B4-C15A-EEFA-E933-81961807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Next Residential Resources Meeting</a:t>
            </a:r>
            <a:br>
              <a:rPr lang="en-US" sz="4900" dirty="0"/>
            </a:br>
            <a:r>
              <a:rPr lang="en-US" sz="4900" b="1" dirty="0"/>
              <a:t>April 15, 2026</a:t>
            </a:r>
            <a:br>
              <a:rPr lang="en-US" sz="4900" b="1" dirty="0"/>
            </a:br>
            <a:br>
              <a:rPr lang="en-US" sz="4400" b="1" dirty="0"/>
            </a:br>
            <a:r>
              <a:rPr lang="en-US" sz="2700" dirty="0"/>
              <a:t>9:30am – 11am (Residential Waiver)</a:t>
            </a:r>
            <a:br>
              <a:rPr lang="en-US" sz="2700" dirty="0"/>
            </a:br>
            <a:r>
              <a:rPr lang="en-US" sz="2700" dirty="0"/>
              <a:t>11:00am – 11:30am (General Updates)</a:t>
            </a:r>
            <a:br>
              <a:rPr lang="en-US" sz="2700" dirty="0"/>
            </a:br>
            <a:r>
              <a:rPr lang="en-US" sz="2700" dirty="0"/>
              <a:t>11:30am – 1pm (ICF)</a:t>
            </a:r>
            <a:br>
              <a:rPr lang="en-US" sz="2700" dirty="0"/>
            </a:br>
            <a:br>
              <a:rPr lang="en-US" sz="4400" dirty="0"/>
            </a:b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D9B6-7EBE-A9C1-E4F4-156883505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337538"/>
            <a:ext cx="9144000" cy="12809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b="1" dirty="0"/>
            </a:b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BBEEA0-EE4D-7A5B-6CAC-1565C0A8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B784AE-A5A1-E86A-5486-CEC88C59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843" y="5473430"/>
            <a:ext cx="1350693" cy="7331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6F681-0285-69CF-4708-23232791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9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E574-5171-268E-B1BA-B4091B3B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65289-C44B-CBB5-7B77-AD272FFB8753}"/>
              </a:ext>
            </a:extLst>
          </p:cNvPr>
          <p:cNvSpPr txBox="1"/>
          <p:nvPr/>
        </p:nvSpPr>
        <p:spPr>
          <a:xfrm>
            <a:off x="838200" y="1001038"/>
            <a:ext cx="96849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Residential Waiver (9:30am – 11:00am)</a:t>
            </a:r>
            <a:endParaRPr lang="en-US" dirty="0"/>
          </a:p>
          <a:p>
            <a:pPr lvl="0"/>
            <a:r>
              <a:rPr lang="en-US" dirty="0"/>
              <a:t>Trends with assessments / services / changes</a:t>
            </a:r>
          </a:p>
          <a:p>
            <a:pPr lvl="0"/>
            <a:r>
              <a:rPr lang="en-US" dirty="0"/>
              <a:t>Current operational challenges</a:t>
            </a:r>
            <a:br>
              <a:rPr lang="en-US" dirty="0"/>
            </a:br>
            <a:r>
              <a:rPr lang="en-US" dirty="0"/>
              <a:t>      Provider Search Tool</a:t>
            </a:r>
            <a:br>
              <a:rPr lang="en-US" dirty="0"/>
            </a:br>
            <a:r>
              <a:rPr lang="en-US" dirty="0"/>
              <a:t>      PDF Resources</a:t>
            </a:r>
            <a:br>
              <a:rPr lang="en-US" dirty="0"/>
            </a:br>
            <a:r>
              <a:rPr lang="en-US" dirty="0"/>
              <a:t>      DODD Resources / Website</a:t>
            </a:r>
          </a:p>
          <a:p>
            <a:pPr lvl="0"/>
            <a:r>
              <a:rPr lang="en-US" dirty="0"/>
              <a:t>Surveys and Hot Topics</a:t>
            </a:r>
          </a:p>
          <a:p>
            <a:pPr lvl="0"/>
            <a:r>
              <a:rPr lang="en-US" dirty="0"/>
              <a:t>Committee changes for the upcoming year</a:t>
            </a:r>
          </a:p>
          <a:p>
            <a:r>
              <a:rPr lang="en-US" b="1" u="heavy" dirty="0"/>
              <a:t>										</a:t>
            </a:r>
            <a:endParaRPr lang="en-US" dirty="0"/>
          </a:p>
          <a:p>
            <a:r>
              <a:rPr lang="en-US" b="1" dirty="0"/>
              <a:t>General Information and Updates (11:00am – 11:30am)</a:t>
            </a:r>
            <a:endParaRPr lang="en-US" dirty="0"/>
          </a:p>
          <a:p>
            <a:pPr lvl="0"/>
            <a:r>
              <a:rPr lang="en-US" dirty="0"/>
              <a:t>Department updates</a:t>
            </a:r>
          </a:p>
          <a:p>
            <a:pPr lvl="0"/>
            <a:r>
              <a:rPr lang="en-US" dirty="0"/>
              <a:t>Upcoming dates</a:t>
            </a:r>
          </a:p>
          <a:p>
            <a:r>
              <a:rPr lang="en-US" b="1" u="heavy" dirty="0"/>
              <a:t>										</a:t>
            </a:r>
            <a:endParaRPr lang="en-US" dirty="0"/>
          </a:p>
          <a:p>
            <a:r>
              <a:rPr lang="en-US" b="1" dirty="0"/>
              <a:t>ICF (11:30am – 1:00pm)</a:t>
            </a:r>
            <a:endParaRPr lang="en-US" dirty="0"/>
          </a:p>
          <a:p>
            <a:pPr lvl="0"/>
            <a:r>
              <a:rPr lang="en-US" dirty="0"/>
              <a:t>HB 35 </a:t>
            </a:r>
          </a:p>
          <a:p>
            <a:pPr lvl="0"/>
            <a:r>
              <a:rPr lang="en-US" dirty="0"/>
              <a:t>Professional Workforce Development Add-on</a:t>
            </a:r>
          </a:p>
          <a:p>
            <a:pPr lvl="0"/>
            <a:r>
              <a:rPr lang="en-US" dirty="0"/>
              <a:t>Year in Review – QCOR / Compliance</a:t>
            </a:r>
          </a:p>
          <a:p>
            <a:pPr lvl="0"/>
            <a:r>
              <a:rPr lang="en-US" dirty="0"/>
              <a:t>Waivers for CPR Requirements</a:t>
            </a:r>
          </a:p>
          <a:p>
            <a:pPr lvl="0"/>
            <a:r>
              <a:rPr lang="en-US" dirty="0"/>
              <a:t>Committee changes for the upcoming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884F9-1804-F4F1-7C12-696E7C898094}"/>
              </a:ext>
            </a:extLst>
          </p:cNvPr>
          <p:cNvSpPr txBox="1"/>
          <p:nvPr/>
        </p:nvSpPr>
        <p:spPr>
          <a:xfrm>
            <a:off x="2331076" y="405080"/>
            <a:ext cx="734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Residential Resources Agenda</a:t>
            </a:r>
          </a:p>
        </p:txBody>
      </p:sp>
    </p:spTree>
    <p:extLst>
      <p:ext uri="{BB962C8B-B14F-4D97-AF65-F5344CB8AC3E}">
        <p14:creationId xmlns:p14="http://schemas.microsoft.com/office/powerpoint/2010/main" val="150557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957AC-B39A-6A50-8F6A-CD80BC36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44810"/>
            <a:ext cx="13411200" cy="758580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23DF3-73BD-8D45-801E-DB9DD13C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212" y="709359"/>
            <a:ext cx="5953461" cy="4681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sz="2400" dirty="0"/>
              <a:t>Trends with assessments / services / changes</a:t>
            </a:r>
          </a:p>
          <a:p>
            <a:pPr lvl="0"/>
            <a:r>
              <a:rPr lang="en-US" sz="2400" dirty="0"/>
              <a:t>Current operational challenges</a:t>
            </a:r>
            <a:br>
              <a:rPr lang="en-US" sz="2400" dirty="0"/>
            </a:br>
            <a:r>
              <a:rPr lang="en-US" sz="2400" dirty="0"/>
              <a:t>      Provider Search Tool</a:t>
            </a:r>
            <a:br>
              <a:rPr lang="en-US" sz="2400" dirty="0"/>
            </a:br>
            <a:r>
              <a:rPr lang="en-US" sz="2400" dirty="0"/>
              <a:t>      PDF Resources</a:t>
            </a:r>
            <a:br>
              <a:rPr lang="en-US" sz="2400" dirty="0"/>
            </a:br>
            <a:r>
              <a:rPr lang="en-US" sz="2400" dirty="0"/>
              <a:t>      DODD Resources / Website</a:t>
            </a:r>
          </a:p>
          <a:p>
            <a:pPr lvl="0"/>
            <a:r>
              <a:rPr lang="en-US" sz="2400" dirty="0"/>
              <a:t>Medication Administration Rules</a:t>
            </a:r>
          </a:p>
          <a:p>
            <a:pPr lvl="0"/>
            <a:r>
              <a:rPr lang="en-US" sz="2400" dirty="0"/>
              <a:t>Surveys and Hot Topics</a:t>
            </a:r>
          </a:p>
          <a:p>
            <a:pPr lvl="0"/>
            <a:r>
              <a:rPr lang="en-US" sz="2400" dirty="0"/>
              <a:t>Committee Changes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9BC84-4FA8-63DE-BECA-49AE21FE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5EFAE-61ED-5170-8CF2-D2DFCB567991}"/>
              </a:ext>
            </a:extLst>
          </p:cNvPr>
          <p:cNvSpPr txBox="1"/>
          <p:nvPr/>
        </p:nvSpPr>
        <p:spPr>
          <a:xfrm>
            <a:off x="348343" y="2459504"/>
            <a:ext cx="4107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Residential</a:t>
            </a:r>
          </a:p>
          <a:p>
            <a:r>
              <a:rPr lang="en-US" sz="6000" dirty="0">
                <a:solidFill>
                  <a:schemeClr val="bg1"/>
                </a:solidFill>
              </a:rPr>
              <a:t>Waiver</a:t>
            </a:r>
          </a:p>
        </p:txBody>
      </p:sp>
    </p:spTree>
    <p:extLst>
      <p:ext uri="{BB962C8B-B14F-4D97-AF65-F5344CB8AC3E}">
        <p14:creationId xmlns:p14="http://schemas.microsoft.com/office/powerpoint/2010/main" val="229424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E2E30-C27B-4E9B-604A-53C9F306D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1D9356-0C57-7BAD-BCC6-22A51C853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98267-2A62-4E00-52B3-4E948602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Updates and Information</a:t>
            </a:r>
            <a:br>
              <a:rPr lang="en-US" dirty="0"/>
            </a:br>
            <a:r>
              <a:rPr lang="en-US" dirty="0"/>
              <a:t>(11am – 11:30am)</a:t>
            </a:r>
            <a:endParaRPr lang="en-US" sz="6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D5CBC08-2924-8CB4-DBAA-225C5B14C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68AAF-CC48-7CCB-8B80-F527CF65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9317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r>
              <a:rPr lang="en-US" sz="2200" dirty="0"/>
              <a:t>Upcoming Important Dates</a:t>
            </a:r>
          </a:p>
          <a:p>
            <a:r>
              <a:rPr lang="en-US" sz="2200" dirty="0"/>
              <a:t>DODD Updates</a:t>
            </a:r>
          </a:p>
          <a:p>
            <a:r>
              <a:rPr lang="en-US" sz="2200" b="1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 Certification Rule</a:t>
            </a:r>
            <a:br>
              <a:rPr lang="en-US" sz="2200" b="1" dirty="0">
                <a:solidFill>
                  <a:srgbClr val="0432FF"/>
                </a:solidFill>
              </a:rPr>
            </a:br>
            <a:r>
              <a:rPr lang="en-US" sz="2200" b="1" dirty="0">
                <a:solidFill>
                  <a:srgbClr val="0432FF"/>
                </a:solidFill>
              </a:rPr>
              <a:t>*** </a:t>
            </a:r>
            <a:r>
              <a:rPr lang="en-US" sz="2200" dirty="0"/>
              <a:t>Rule will not open until September 2029; what do we want? </a:t>
            </a:r>
            <a:r>
              <a:rPr lang="en-US" sz="2200" b="1" dirty="0">
                <a:solidFill>
                  <a:srgbClr val="0432FF"/>
                </a:solidFill>
              </a:rPr>
              <a:t>***</a:t>
            </a:r>
          </a:p>
          <a:p>
            <a:r>
              <a:rPr lang="en-US" sz="2200" dirty="0"/>
              <a:t>“Spotlight” Feature for Future Meetings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5721618-E4CF-7CA3-81D1-AA6C11F4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221" y="5789401"/>
            <a:ext cx="1350693" cy="7331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FDE82-D492-7853-C264-0E16C1E8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</p:spTree>
    <p:extLst>
      <p:ext uri="{BB962C8B-B14F-4D97-AF65-F5344CB8AC3E}">
        <p14:creationId xmlns:p14="http://schemas.microsoft.com/office/powerpoint/2010/main" val="20229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FA698-3F3E-3BC9-D053-2C99326E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C6460-EE29-966E-D9B5-773747FE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62145-8BE1-3662-6412-0C14BA0B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338" y="824248"/>
            <a:ext cx="5953461" cy="5352715"/>
          </a:xfrm>
        </p:spPr>
        <p:txBody>
          <a:bodyPr/>
          <a:lstStyle/>
          <a:p>
            <a:pPr marL="0" lvl="0" indent="0">
              <a:buNone/>
            </a:pPr>
            <a:br>
              <a:rPr lang="en-US" sz="2400" dirty="0"/>
            </a:br>
            <a:endParaRPr lang="en-US" sz="2400" dirty="0"/>
          </a:p>
          <a:p>
            <a:pPr lvl="0"/>
            <a:endParaRPr lang="en-US" dirty="0"/>
          </a:p>
          <a:p>
            <a:pPr lvl="0"/>
            <a:r>
              <a:rPr lang="en-US" sz="2400" dirty="0"/>
              <a:t>HB 35 </a:t>
            </a:r>
          </a:p>
          <a:p>
            <a:pPr lvl="0"/>
            <a:r>
              <a:rPr lang="en-US" sz="2400" dirty="0"/>
              <a:t>Professional Workforce Development Add-on</a:t>
            </a:r>
          </a:p>
          <a:p>
            <a:pPr lvl="0"/>
            <a:r>
              <a:rPr lang="en-US" sz="2400" dirty="0"/>
              <a:t>Year in Review – QCOR / Compliance</a:t>
            </a:r>
          </a:p>
          <a:p>
            <a:pPr lvl="0"/>
            <a:r>
              <a:rPr lang="en-US" sz="2400" dirty="0"/>
              <a:t>Waivers for CPR Requirements</a:t>
            </a:r>
          </a:p>
          <a:p>
            <a:pPr lvl="0"/>
            <a:r>
              <a:rPr lang="en-US" sz="2400" dirty="0"/>
              <a:t>Committee changes for the upcoming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AA08-77D1-4A04-4978-D2F6839A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CD2A8-19D8-C309-485C-D5BF0B3AB7EE}"/>
              </a:ext>
            </a:extLst>
          </p:cNvPr>
          <p:cNvSpPr txBox="1"/>
          <p:nvPr/>
        </p:nvSpPr>
        <p:spPr>
          <a:xfrm>
            <a:off x="454594" y="2624177"/>
            <a:ext cx="4107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ICF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1129A-31C7-9388-51C0-61592EEE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27CA07-AB9B-DA80-6E60-E0D3BC35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DEEE-5F34-9549-3B43-45A67680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SB 35 - Supported Decision Making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19FF818E-7188-2C75-04C7-2E032A09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F79696-8C35-E6FB-C8ED-D1280E55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221" y="5789401"/>
            <a:ext cx="1350693" cy="7331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62FFE-62CE-0613-8AA6-69FAA4F2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9D611D2-0DFA-BC0B-817B-65B8707265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7632" y="1373416"/>
            <a:ext cx="1041793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Recognizes supported decision-making as a legal option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Designed to promote autonomy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Introduced in Senate Jan. 2025; Cirino and Reynolds sponsors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Senate passed on 10/15/25; Introduced in House 10/21/25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Currently in House committee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7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D4009-E194-2794-B63C-D214D571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25BCD-DDB5-7048-2088-91CD8CCC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D8A2A1-8EEB-7D85-5E77-7FC5DE1298B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47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QCOR Data 2025</a:t>
            </a:r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05AA6-A110-A0BB-340F-78F5F1AA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1094705"/>
            <a:ext cx="10779617" cy="5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9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8E89-5EB2-6187-D007-047AB3EE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52946-A9D0-785A-2AC8-826EC28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3ABA75-3067-76AE-2A00-E4D4FBD7A35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47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QCOR Data 2025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1FCF5-3FAD-1B0A-ADBE-260BCA1E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1009650"/>
            <a:ext cx="10774251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B8CC0-75D9-51C5-5D89-53CB6D0C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2.18.26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4D5A8-3F00-15CC-54BA-E66DA9E4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73943"/>
            <a:ext cx="9906000" cy="54649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19ABBC-5ABE-5E18-D5A8-AABFDB4F664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47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QCOR Data 2025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6832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991A1E"/>
      </a:accent1>
      <a:accent2>
        <a:srgbClr val="326198"/>
      </a:accent2>
      <a:accent3>
        <a:srgbClr val="D6AD64"/>
      </a:accent3>
      <a:accent4>
        <a:srgbClr val="F4A36B"/>
      </a:accent4>
      <a:accent5>
        <a:srgbClr val="93B9AA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9044</TotalTime>
  <Words>597</Words>
  <Application>Microsoft Macintosh PowerPoint</Application>
  <PresentationFormat>Widescreen</PresentationFormat>
  <Paragraphs>81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  OPRA Residential Resources Committee Meeting February 18, 2026  9:30am – 11am (Residential Waiver) 11:00am – 11:30am (General Updates) 11:30am – 1pm (ICF)  </vt:lpstr>
      <vt:lpstr>PowerPoint Presentation</vt:lpstr>
      <vt:lpstr>PowerPoint Presentation</vt:lpstr>
      <vt:lpstr>General Updates and Information (11am – 11:30am)</vt:lpstr>
      <vt:lpstr>PowerPoint Presentation</vt:lpstr>
      <vt:lpstr>SB 35 - Supported Decision Making</vt:lpstr>
      <vt:lpstr>PowerPoint Presentation</vt:lpstr>
      <vt:lpstr>PowerPoint Presentation</vt:lpstr>
      <vt:lpstr>PowerPoint Presentation</vt:lpstr>
      <vt:lpstr>QIDP Peer Learning</vt:lpstr>
      <vt:lpstr>  Next Residential Resources Meeting April 15, 2026  9:30am – 11am (Residential Waiver) 11:00am – 11:30am (General Updates) 11:30am – 1pm (ICF)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Kobelt</dc:creator>
  <cp:lastModifiedBy>Rachel Hayes</cp:lastModifiedBy>
  <cp:revision>18</cp:revision>
  <dcterms:created xsi:type="dcterms:W3CDTF">2025-03-13T12:29:43Z</dcterms:created>
  <dcterms:modified xsi:type="dcterms:W3CDTF">2026-02-20T12:53:44Z</dcterms:modified>
</cp:coreProperties>
</file>