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media/image3.jpg" ContentType="image/jpg"/>
  <Override PartName="/ppt/media/image4.jpg" ContentType="image/jpg"/>
  <Override PartName="/ppt/media/image6.jpg" ContentType="image/jpg"/>
  <Override PartName="/ppt/media/image7.jpg" ContentType="image/jp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329" r:id="rId2"/>
    <p:sldId id="262" r:id="rId3"/>
    <p:sldId id="346" r:id="rId4"/>
    <p:sldId id="347" r:id="rId5"/>
    <p:sldId id="348" r:id="rId6"/>
    <p:sldId id="349" r:id="rId7"/>
    <p:sldId id="350" r:id="rId8"/>
    <p:sldId id="351" r:id="rId9"/>
    <p:sldId id="352" r:id="rId10"/>
    <p:sldId id="282" r:id="rId11"/>
    <p:sldId id="256" r:id="rId12"/>
    <p:sldId id="257" r:id="rId13"/>
    <p:sldId id="345" r:id="rId14"/>
    <p:sldId id="275" r:id="rId15"/>
    <p:sldId id="359" r:id="rId16"/>
    <p:sldId id="355" r:id="rId17"/>
    <p:sldId id="356" r:id="rId18"/>
    <p:sldId id="258" r:id="rId19"/>
    <p:sldId id="259" r:id="rId20"/>
    <p:sldId id="260" r:id="rId21"/>
    <p:sldId id="261" r:id="rId22"/>
    <p:sldId id="357" r:id="rId23"/>
    <p:sldId id="263" r:id="rId24"/>
    <p:sldId id="354" r:id="rId25"/>
    <p:sldId id="353" r:id="rId26"/>
    <p:sldId id="358" r:id="rId27"/>
    <p:sldId id="33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578D"/>
    <a:srgbClr val="0432FF"/>
    <a:srgbClr val="00F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815"/>
    <p:restoredTop sz="95574"/>
  </p:normalViewPr>
  <p:slideViewPr>
    <p:cSldViewPr snapToGrid="0">
      <p:cViewPr varScale="1">
        <p:scale>
          <a:sx n="99" d="100"/>
          <a:sy n="99" d="100"/>
        </p:scale>
        <p:origin x="184"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6D0C3E-11C1-D545-9545-B3272A30E7E1}" type="datetimeFigureOut">
              <a:rPr lang="en-US" smtClean="0"/>
              <a:t>12/17/25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C9E8F8-B07B-B947-B465-3132B388F874}" type="slidenum">
              <a:rPr lang="en-US" smtClean="0"/>
              <a:t>‹#›</a:t>
            </a:fld>
            <a:endParaRPr lang="en-US"/>
          </a:p>
        </p:txBody>
      </p:sp>
    </p:spTree>
    <p:extLst>
      <p:ext uri="{BB962C8B-B14F-4D97-AF65-F5344CB8AC3E}">
        <p14:creationId xmlns:p14="http://schemas.microsoft.com/office/powerpoint/2010/main" val="940399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40F85-FE57-F448-73D1-2207544860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2EA519-1ED4-BD47-BF30-4AD167454F0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E92B35E-456F-A05A-35B4-501A6B8675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DD945D-9C1B-3C28-7671-445DC86B1047}"/>
              </a:ext>
            </a:extLst>
          </p:cNvPr>
          <p:cNvSpPr>
            <a:spLocks noGrp="1"/>
          </p:cNvSpPr>
          <p:nvPr>
            <p:ph type="sldNum" sz="quarter" idx="5"/>
          </p:nvPr>
        </p:nvSpPr>
        <p:spPr/>
        <p:txBody>
          <a:bodyPr/>
          <a:lstStyle/>
          <a:p>
            <a:fld id="{74C9E8F8-B07B-B947-B465-3132B388F874}" type="slidenum">
              <a:rPr lang="en-US" smtClean="0"/>
              <a:t>4</a:t>
            </a:fld>
            <a:endParaRPr lang="en-US"/>
          </a:p>
        </p:txBody>
      </p:sp>
    </p:spTree>
    <p:extLst>
      <p:ext uri="{BB962C8B-B14F-4D97-AF65-F5344CB8AC3E}">
        <p14:creationId xmlns:p14="http://schemas.microsoft.com/office/powerpoint/2010/main" val="649346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44B5C-2F83-8D43-640B-891646481D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CD584-0C6E-5B6C-4AFA-253BDFDAA9C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DA25652-5BEB-0B3C-9B2D-E2A1C46A404D}"/>
              </a:ext>
            </a:extLst>
          </p:cNvPr>
          <p:cNvSpPr>
            <a:spLocks noGrp="1"/>
          </p:cNvSpPr>
          <p:nvPr>
            <p:ph type="body" idx="1"/>
          </p:nvPr>
        </p:nvSpPr>
        <p:spPr/>
        <p:txBody>
          <a:bodyPr/>
          <a:lstStyle/>
          <a:p>
            <a:r>
              <a:rPr lang="en-US" dirty="0"/>
              <a:t>https://</a:t>
            </a:r>
            <a:r>
              <a:rPr lang="en-US" dirty="0" err="1"/>
              <a:t>www.usatoday.com</a:t>
            </a:r>
            <a:r>
              <a:rPr lang="en-US" dirty="0"/>
              <a:t>/story/news/education/2025/10/13/education-layoffs-special-ed-504-plans-ieps/86671524007/</a:t>
            </a:r>
            <a:br>
              <a:rPr lang="en-US" dirty="0"/>
            </a:br>
            <a:r>
              <a:rPr lang="en-US" sz="1200" b="0" i="0" u="none" strike="noStrike" kern="1200" dirty="0">
                <a:solidFill>
                  <a:schemeClr val="tx1"/>
                </a:solidFill>
                <a:effectLst/>
                <a:latin typeface="+mn-lt"/>
                <a:ea typeface="+mn-ea"/>
                <a:cs typeface="+mn-cs"/>
              </a:rPr>
              <a:t>Nearly the entire Office of Special Education and Rehabilitative Services, including the Office of Special Education Programs, was let go, according to agency employees and their union.  </a:t>
            </a:r>
            <a:endParaRPr lang="en-US" dirty="0"/>
          </a:p>
        </p:txBody>
      </p:sp>
      <p:sp>
        <p:nvSpPr>
          <p:cNvPr id="4" name="Slide Number Placeholder 3">
            <a:extLst>
              <a:ext uri="{FF2B5EF4-FFF2-40B4-BE49-F238E27FC236}">
                <a16:creationId xmlns:a16="http://schemas.microsoft.com/office/drawing/2014/main" id="{4ED3C9B2-B9CB-ADE2-9BFA-86710640BAAB}"/>
              </a:ext>
            </a:extLst>
          </p:cNvPr>
          <p:cNvSpPr>
            <a:spLocks noGrp="1"/>
          </p:cNvSpPr>
          <p:nvPr>
            <p:ph type="sldNum" sz="quarter" idx="5"/>
          </p:nvPr>
        </p:nvSpPr>
        <p:spPr/>
        <p:txBody>
          <a:bodyPr/>
          <a:lstStyle/>
          <a:p>
            <a:fld id="{74C9E8F8-B07B-B947-B465-3132B388F874}" type="slidenum">
              <a:rPr lang="en-US" smtClean="0"/>
              <a:t>26</a:t>
            </a:fld>
            <a:endParaRPr lang="en-US"/>
          </a:p>
        </p:txBody>
      </p:sp>
    </p:spTree>
    <p:extLst>
      <p:ext uri="{BB962C8B-B14F-4D97-AF65-F5344CB8AC3E}">
        <p14:creationId xmlns:p14="http://schemas.microsoft.com/office/powerpoint/2010/main" val="2627925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4FF11-B1B8-55ED-DEF8-8B1EF5F532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F18D50-BCF6-55E5-66C9-7526637889C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7F417FD-543B-AC72-8E93-CE69DF5DC6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256BC6-C84B-3FBB-6D95-B55A16515B1C}"/>
              </a:ext>
            </a:extLst>
          </p:cNvPr>
          <p:cNvSpPr>
            <a:spLocks noGrp="1"/>
          </p:cNvSpPr>
          <p:nvPr>
            <p:ph type="sldNum" sz="quarter" idx="5"/>
          </p:nvPr>
        </p:nvSpPr>
        <p:spPr/>
        <p:txBody>
          <a:bodyPr/>
          <a:lstStyle/>
          <a:p>
            <a:fld id="{74C9E8F8-B07B-B947-B465-3132B388F874}" type="slidenum">
              <a:rPr lang="en-US" smtClean="0"/>
              <a:t>5</a:t>
            </a:fld>
            <a:endParaRPr lang="en-US"/>
          </a:p>
        </p:txBody>
      </p:sp>
    </p:spTree>
    <p:extLst>
      <p:ext uri="{BB962C8B-B14F-4D97-AF65-F5344CB8AC3E}">
        <p14:creationId xmlns:p14="http://schemas.microsoft.com/office/powerpoint/2010/main" val="2314216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12D28-4658-43B0-9612-F9D47ABA4D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3097BF-8C52-ED1E-B970-CC4DE6BC303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628B18D-0735-0565-6CCC-1247704543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733200-0856-27A5-E478-57C3B4BC0D33}"/>
              </a:ext>
            </a:extLst>
          </p:cNvPr>
          <p:cNvSpPr>
            <a:spLocks noGrp="1"/>
          </p:cNvSpPr>
          <p:nvPr>
            <p:ph type="sldNum" sz="quarter" idx="5"/>
          </p:nvPr>
        </p:nvSpPr>
        <p:spPr/>
        <p:txBody>
          <a:bodyPr/>
          <a:lstStyle/>
          <a:p>
            <a:fld id="{74C9E8F8-B07B-B947-B465-3132B388F874}" type="slidenum">
              <a:rPr lang="en-US" smtClean="0"/>
              <a:t>6</a:t>
            </a:fld>
            <a:endParaRPr lang="en-US"/>
          </a:p>
        </p:txBody>
      </p:sp>
    </p:spTree>
    <p:extLst>
      <p:ext uri="{BB962C8B-B14F-4D97-AF65-F5344CB8AC3E}">
        <p14:creationId xmlns:p14="http://schemas.microsoft.com/office/powerpoint/2010/main" val="1747153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826C9-D208-6297-2F84-D418201D93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6D0085-A313-A4FE-BBCC-57659804251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F0CACF7-4A22-5FFC-95D1-74F10ADBFF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A1B39C-1F9B-7895-85AA-38AAE97A1F55}"/>
              </a:ext>
            </a:extLst>
          </p:cNvPr>
          <p:cNvSpPr>
            <a:spLocks noGrp="1"/>
          </p:cNvSpPr>
          <p:nvPr>
            <p:ph type="sldNum" sz="quarter" idx="5"/>
          </p:nvPr>
        </p:nvSpPr>
        <p:spPr/>
        <p:txBody>
          <a:bodyPr/>
          <a:lstStyle/>
          <a:p>
            <a:fld id="{74C9E8F8-B07B-B947-B465-3132B388F874}" type="slidenum">
              <a:rPr lang="en-US" smtClean="0"/>
              <a:t>7</a:t>
            </a:fld>
            <a:endParaRPr lang="en-US"/>
          </a:p>
        </p:txBody>
      </p:sp>
    </p:spTree>
    <p:extLst>
      <p:ext uri="{BB962C8B-B14F-4D97-AF65-F5344CB8AC3E}">
        <p14:creationId xmlns:p14="http://schemas.microsoft.com/office/powerpoint/2010/main" val="69624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D9E5B-841F-E593-60E8-0ACDF427EC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C9D973-A543-55FB-2337-9AC884B0C91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E38C383-C301-FF92-BDCA-88B87CD9FF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34CCE0-070C-FB80-170D-9CD9D4E684D5}"/>
              </a:ext>
            </a:extLst>
          </p:cNvPr>
          <p:cNvSpPr>
            <a:spLocks noGrp="1"/>
          </p:cNvSpPr>
          <p:nvPr>
            <p:ph type="sldNum" sz="quarter" idx="5"/>
          </p:nvPr>
        </p:nvSpPr>
        <p:spPr/>
        <p:txBody>
          <a:bodyPr/>
          <a:lstStyle/>
          <a:p>
            <a:fld id="{74C9E8F8-B07B-B947-B465-3132B388F874}" type="slidenum">
              <a:rPr lang="en-US" smtClean="0"/>
              <a:t>8</a:t>
            </a:fld>
            <a:endParaRPr lang="en-US"/>
          </a:p>
        </p:txBody>
      </p:sp>
    </p:spTree>
    <p:extLst>
      <p:ext uri="{BB962C8B-B14F-4D97-AF65-F5344CB8AC3E}">
        <p14:creationId xmlns:p14="http://schemas.microsoft.com/office/powerpoint/2010/main" val="2743509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65CD-D7E8-33F7-5288-9619077B5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3CEFFD-7528-3C3C-D282-C54C89A5910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6F88D31-F53E-58B4-E177-3BA25E60F1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7C0E95-DF56-8689-EA8C-D69175B46622}"/>
              </a:ext>
            </a:extLst>
          </p:cNvPr>
          <p:cNvSpPr>
            <a:spLocks noGrp="1"/>
          </p:cNvSpPr>
          <p:nvPr>
            <p:ph type="sldNum" sz="quarter" idx="5"/>
          </p:nvPr>
        </p:nvSpPr>
        <p:spPr/>
        <p:txBody>
          <a:bodyPr/>
          <a:lstStyle/>
          <a:p>
            <a:fld id="{74C9E8F8-B07B-B947-B465-3132B388F874}" type="slidenum">
              <a:rPr lang="en-US" smtClean="0"/>
              <a:t>9</a:t>
            </a:fld>
            <a:endParaRPr lang="en-US"/>
          </a:p>
        </p:txBody>
      </p:sp>
    </p:spTree>
    <p:extLst>
      <p:ext uri="{BB962C8B-B14F-4D97-AF65-F5344CB8AC3E}">
        <p14:creationId xmlns:p14="http://schemas.microsoft.com/office/powerpoint/2010/main" val="28872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C9E8F8-B07B-B947-B465-3132B388F874}" type="slidenum">
              <a:rPr lang="en-US" smtClean="0"/>
              <a:t>10</a:t>
            </a:fld>
            <a:endParaRPr lang="en-US"/>
          </a:p>
        </p:txBody>
      </p:sp>
    </p:spTree>
    <p:extLst>
      <p:ext uri="{BB962C8B-B14F-4D97-AF65-F5344CB8AC3E}">
        <p14:creationId xmlns:p14="http://schemas.microsoft.com/office/powerpoint/2010/main" val="818279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6BB8F-F6D9-A00F-8AB5-F157A4779A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30BC1E-D984-C3F0-B586-E2E252C7ECC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6E2B4CC-9177-6504-C9E8-6C46B7B1004A}"/>
              </a:ext>
            </a:extLst>
          </p:cNvPr>
          <p:cNvSpPr>
            <a:spLocks noGrp="1"/>
          </p:cNvSpPr>
          <p:nvPr>
            <p:ph type="body" idx="1"/>
          </p:nvPr>
        </p:nvSpPr>
        <p:spPr/>
        <p:txBody>
          <a:bodyPr/>
          <a:lstStyle/>
          <a:p>
            <a:r>
              <a:rPr lang="en-US" dirty="0"/>
              <a:t>https://</a:t>
            </a:r>
            <a:r>
              <a:rPr lang="en-US" dirty="0" err="1"/>
              <a:t>www.usatoday.com</a:t>
            </a:r>
            <a:r>
              <a:rPr lang="en-US" dirty="0"/>
              <a:t>/story/news/education/2025/10/13/education-layoffs-special-ed-504-plans-ieps/86671524007/</a:t>
            </a:r>
            <a:br>
              <a:rPr lang="en-US" dirty="0"/>
            </a:br>
            <a:r>
              <a:rPr lang="en-US" sz="1200" b="0" i="0" u="none" strike="noStrike" kern="1200" dirty="0">
                <a:solidFill>
                  <a:schemeClr val="tx1"/>
                </a:solidFill>
                <a:effectLst/>
                <a:latin typeface="+mn-lt"/>
                <a:ea typeface="+mn-ea"/>
                <a:cs typeface="+mn-cs"/>
              </a:rPr>
              <a:t>Nearly the entire Office of Special Education and Rehabilitative Services, including the Office of Special Education Programs, was let go, according to agency employees and their union.  </a:t>
            </a:r>
            <a:endParaRPr lang="en-US" dirty="0"/>
          </a:p>
        </p:txBody>
      </p:sp>
      <p:sp>
        <p:nvSpPr>
          <p:cNvPr id="4" name="Slide Number Placeholder 3">
            <a:extLst>
              <a:ext uri="{FF2B5EF4-FFF2-40B4-BE49-F238E27FC236}">
                <a16:creationId xmlns:a16="http://schemas.microsoft.com/office/drawing/2014/main" id="{5F03A3B3-3D59-B29C-8CB7-84C61150347D}"/>
              </a:ext>
            </a:extLst>
          </p:cNvPr>
          <p:cNvSpPr>
            <a:spLocks noGrp="1"/>
          </p:cNvSpPr>
          <p:nvPr>
            <p:ph type="sldNum" sz="quarter" idx="5"/>
          </p:nvPr>
        </p:nvSpPr>
        <p:spPr/>
        <p:txBody>
          <a:bodyPr/>
          <a:lstStyle/>
          <a:p>
            <a:fld id="{74C9E8F8-B07B-B947-B465-3132B388F874}" type="slidenum">
              <a:rPr lang="en-US" smtClean="0"/>
              <a:t>13</a:t>
            </a:fld>
            <a:endParaRPr lang="en-US"/>
          </a:p>
        </p:txBody>
      </p:sp>
    </p:spTree>
    <p:extLst>
      <p:ext uri="{BB962C8B-B14F-4D97-AF65-F5344CB8AC3E}">
        <p14:creationId xmlns:p14="http://schemas.microsoft.com/office/powerpoint/2010/main" val="2817000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C6473-BCA7-0F66-1BFA-760DC6494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E37FFD-719C-0E85-FB26-0BE082D376E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F1E5BDA-BA2C-2BB9-7709-DF19578E744D}"/>
              </a:ext>
            </a:extLst>
          </p:cNvPr>
          <p:cNvSpPr>
            <a:spLocks noGrp="1"/>
          </p:cNvSpPr>
          <p:nvPr>
            <p:ph type="body" idx="1"/>
          </p:nvPr>
        </p:nvSpPr>
        <p:spPr/>
        <p:txBody>
          <a:bodyPr/>
          <a:lstStyle/>
          <a:p>
            <a:r>
              <a:rPr lang="en-US" dirty="0"/>
              <a:t>https://</a:t>
            </a:r>
            <a:r>
              <a:rPr lang="en-US" dirty="0" err="1"/>
              <a:t>www.usatoday.com</a:t>
            </a:r>
            <a:r>
              <a:rPr lang="en-US" dirty="0"/>
              <a:t>/story/news/education/2025/10/13/education-layoffs-special-ed-504-plans-ieps/86671524007/</a:t>
            </a:r>
            <a:br>
              <a:rPr lang="en-US" dirty="0"/>
            </a:br>
            <a:r>
              <a:rPr lang="en-US" sz="1200" b="0" i="0" u="none" strike="noStrike" kern="1200" dirty="0">
                <a:solidFill>
                  <a:schemeClr val="tx1"/>
                </a:solidFill>
                <a:effectLst/>
                <a:latin typeface="+mn-lt"/>
                <a:ea typeface="+mn-ea"/>
                <a:cs typeface="+mn-cs"/>
              </a:rPr>
              <a:t>Nearly the entire Office of Special Education and Rehabilitative Services, including the Office of Special Education Programs, was let go, according to agency employees and their union.  </a:t>
            </a:r>
            <a:endParaRPr lang="en-US" dirty="0"/>
          </a:p>
        </p:txBody>
      </p:sp>
      <p:sp>
        <p:nvSpPr>
          <p:cNvPr id="4" name="Slide Number Placeholder 3">
            <a:extLst>
              <a:ext uri="{FF2B5EF4-FFF2-40B4-BE49-F238E27FC236}">
                <a16:creationId xmlns:a16="http://schemas.microsoft.com/office/drawing/2014/main" id="{2890BAF3-D5D8-1B19-454B-6CDD86848217}"/>
              </a:ext>
            </a:extLst>
          </p:cNvPr>
          <p:cNvSpPr>
            <a:spLocks noGrp="1"/>
          </p:cNvSpPr>
          <p:nvPr>
            <p:ph type="sldNum" sz="quarter" idx="5"/>
          </p:nvPr>
        </p:nvSpPr>
        <p:spPr/>
        <p:txBody>
          <a:bodyPr/>
          <a:lstStyle/>
          <a:p>
            <a:fld id="{74C9E8F8-B07B-B947-B465-3132B388F874}" type="slidenum">
              <a:rPr lang="en-US" smtClean="0"/>
              <a:t>15</a:t>
            </a:fld>
            <a:endParaRPr lang="en-US"/>
          </a:p>
        </p:txBody>
      </p:sp>
    </p:spTree>
    <p:extLst>
      <p:ext uri="{BB962C8B-B14F-4D97-AF65-F5344CB8AC3E}">
        <p14:creationId xmlns:p14="http://schemas.microsoft.com/office/powerpoint/2010/main" val="4206447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8A070-7F04-C238-B497-0C07CE05B4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960C626-CEC2-8879-89DE-1491B6D395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496BA9-C386-21FD-DB20-FC59B50AA7B7}"/>
              </a:ext>
            </a:extLst>
          </p:cNvPr>
          <p:cNvSpPr>
            <a:spLocks noGrp="1"/>
          </p:cNvSpPr>
          <p:nvPr>
            <p:ph type="dt" sz="half" idx="10"/>
          </p:nvPr>
        </p:nvSpPr>
        <p:spPr/>
        <p:txBody>
          <a:bodyPr/>
          <a:lstStyle/>
          <a:p>
            <a:r>
              <a:rPr lang="en-US"/>
              <a:t>12.17.25</a:t>
            </a:r>
          </a:p>
        </p:txBody>
      </p:sp>
      <p:sp>
        <p:nvSpPr>
          <p:cNvPr id="5" name="Footer Placeholder 4">
            <a:extLst>
              <a:ext uri="{FF2B5EF4-FFF2-40B4-BE49-F238E27FC236}">
                <a16:creationId xmlns:a16="http://schemas.microsoft.com/office/drawing/2014/main" id="{F780C5CE-DF70-885B-94B3-C68B09F2A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D444C4-3D1B-D10E-E114-C42C4425A147}"/>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20966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4598-6AE1-26FC-E792-DEBDCED811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9C6DA29-5726-D9C8-F7B8-5E2468A843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AF6D68-A3DE-14D4-3B4C-769B092ADF39}"/>
              </a:ext>
            </a:extLst>
          </p:cNvPr>
          <p:cNvSpPr>
            <a:spLocks noGrp="1"/>
          </p:cNvSpPr>
          <p:nvPr>
            <p:ph type="dt" sz="half" idx="10"/>
          </p:nvPr>
        </p:nvSpPr>
        <p:spPr/>
        <p:txBody>
          <a:bodyPr/>
          <a:lstStyle/>
          <a:p>
            <a:r>
              <a:rPr lang="en-US"/>
              <a:t>12.17.25</a:t>
            </a:r>
          </a:p>
        </p:txBody>
      </p:sp>
      <p:sp>
        <p:nvSpPr>
          <p:cNvPr id="5" name="Footer Placeholder 4">
            <a:extLst>
              <a:ext uri="{FF2B5EF4-FFF2-40B4-BE49-F238E27FC236}">
                <a16:creationId xmlns:a16="http://schemas.microsoft.com/office/drawing/2014/main" id="{47879EC1-3685-C052-B278-2B23B66172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C37199-1D76-885A-AAA8-AEB17F13248D}"/>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3020836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D7C3AD-1F50-6158-57CC-549DF7F09C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0B14206-A652-8F93-D869-845059FA66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5E89E3-E6BF-511D-014D-FFE9EFF11133}"/>
              </a:ext>
            </a:extLst>
          </p:cNvPr>
          <p:cNvSpPr>
            <a:spLocks noGrp="1"/>
          </p:cNvSpPr>
          <p:nvPr>
            <p:ph type="dt" sz="half" idx="10"/>
          </p:nvPr>
        </p:nvSpPr>
        <p:spPr/>
        <p:txBody>
          <a:bodyPr/>
          <a:lstStyle/>
          <a:p>
            <a:r>
              <a:rPr lang="en-US"/>
              <a:t>12.17.25</a:t>
            </a:r>
          </a:p>
        </p:txBody>
      </p:sp>
      <p:sp>
        <p:nvSpPr>
          <p:cNvPr id="5" name="Footer Placeholder 4">
            <a:extLst>
              <a:ext uri="{FF2B5EF4-FFF2-40B4-BE49-F238E27FC236}">
                <a16:creationId xmlns:a16="http://schemas.microsoft.com/office/drawing/2014/main" id="{204358AD-D230-22EC-41E1-CCDE4EF915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663201-6B1A-DEC3-7689-B7893DD356A6}"/>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3048853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98835-5766-F983-F270-D13E14799E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E7F5FD-36D8-957E-428C-FCD55FD9EA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FADB4D-1AD8-AC94-177C-EC00F995573B}"/>
              </a:ext>
            </a:extLst>
          </p:cNvPr>
          <p:cNvSpPr>
            <a:spLocks noGrp="1"/>
          </p:cNvSpPr>
          <p:nvPr>
            <p:ph type="dt" sz="half" idx="10"/>
          </p:nvPr>
        </p:nvSpPr>
        <p:spPr/>
        <p:txBody>
          <a:bodyPr/>
          <a:lstStyle/>
          <a:p>
            <a:r>
              <a:rPr lang="en-US"/>
              <a:t>12.17.25</a:t>
            </a:r>
          </a:p>
        </p:txBody>
      </p:sp>
      <p:sp>
        <p:nvSpPr>
          <p:cNvPr id="5" name="Footer Placeholder 4">
            <a:extLst>
              <a:ext uri="{FF2B5EF4-FFF2-40B4-BE49-F238E27FC236}">
                <a16:creationId xmlns:a16="http://schemas.microsoft.com/office/drawing/2014/main" id="{10A3A022-C7C2-0E74-4A06-8A4A73590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45C3F-E71E-5005-FA5B-60933C4A4F5C}"/>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116690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096E5-B34F-6B10-BA43-AA21AE647D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6B98F6-2CE0-9AFE-8963-22C4F816DC4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D9E637-CC93-4454-79A7-62DA9E47688D}"/>
              </a:ext>
            </a:extLst>
          </p:cNvPr>
          <p:cNvSpPr>
            <a:spLocks noGrp="1"/>
          </p:cNvSpPr>
          <p:nvPr>
            <p:ph type="dt" sz="half" idx="10"/>
          </p:nvPr>
        </p:nvSpPr>
        <p:spPr/>
        <p:txBody>
          <a:bodyPr/>
          <a:lstStyle/>
          <a:p>
            <a:r>
              <a:rPr lang="en-US"/>
              <a:t>12.17.25</a:t>
            </a:r>
          </a:p>
        </p:txBody>
      </p:sp>
      <p:sp>
        <p:nvSpPr>
          <p:cNvPr id="5" name="Footer Placeholder 4">
            <a:extLst>
              <a:ext uri="{FF2B5EF4-FFF2-40B4-BE49-F238E27FC236}">
                <a16:creationId xmlns:a16="http://schemas.microsoft.com/office/drawing/2014/main" id="{56554B65-7896-182C-CBD7-A8D44330BC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DB947F-6AE8-ED83-CE86-C333CA75B38B}"/>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3860766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D8AA2-8467-BBF9-8CC7-6CAD14FF35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2907B4-8739-7454-7D3C-BA81F8A627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FC4A13-CAE3-03AA-416A-99265CEFF0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38CAEF-E215-CD36-EC62-42A3AD9257BB}"/>
              </a:ext>
            </a:extLst>
          </p:cNvPr>
          <p:cNvSpPr>
            <a:spLocks noGrp="1"/>
          </p:cNvSpPr>
          <p:nvPr>
            <p:ph type="dt" sz="half" idx="10"/>
          </p:nvPr>
        </p:nvSpPr>
        <p:spPr/>
        <p:txBody>
          <a:bodyPr/>
          <a:lstStyle/>
          <a:p>
            <a:r>
              <a:rPr lang="en-US"/>
              <a:t>12.17.25</a:t>
            </a:r>
          </a:p>
        </p:txBody>
      </p:sp>
      <p:sp>
        <p:nvSpPr>
          <p:cNvPr id="6" name="Footer Placeholder 5">
            <a:extLst>
              <a:ext uri="{FF2B5EF4-FFF2-40B4-BE49-F238E27FC236}">
                <a16:creationId xmlns:a16="http://schemas.microsoft.com/office/drawing/2014/main" id="{F22711E6-C34C-69B2-FAB0-C9EB9DD3F1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91531D-1B42-99E8-D49F-2C2127CA6B04}"/>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2452482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4DCD1-F2CE-C1DE-DD67-5EAC1A9EA3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1097A0-1430-9767-0CF1-7E3FD43BEA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49188E-7E2F-6C66-A967-448460ECCD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7AD764-024B-B464-573A-4BFA399338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E7F246-A1F6-2F59-70E7-C2F4363132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1893B1-693E-1B01-AF20-6C0F1ACC095A}"/>
              </a:ext>
            </a:extLst>
          </p:cNvPr>
          <p:cNvSpPr>
            <a:spLocks noGrp="1"/>
          </p:cNvSpPr>
          <p:nvPr>
            <p:ph type="dt" sz="half" idx="10"/>
          </p:nvPr>
        </p:nvSpPr>
        <p:spPr/>
        <p:txBody>
          <a:bodyPr/>
          <a:lstStyle/>
          <a:p>
            <a:r>
              <a:rPr lang="en-US"/>
              <a:t>12.17.25</a:t>
            </a:r>
          </a:p>
        </p:txBody>
      </p:sp>
      <p:sp>
        <p:nvSpPr>
          <p:cNvPr id="8" name="Footer Placeholder 7">
            <a:extLst>
              <a:ext uri="{FF2B5EF4-FFF2-40B4-BE49-F238E27FC236}">
                <a16:creationId xmlns:a16="http://schemas.microsoft.com/office/drawing/2014/main" id="{78AFD3A1-F03A-5664-919F-ED0FA75304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9347-0204-D9D4-B317-5A88900D78B6}"/>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226596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82132-FB96-60E5-C334-FD8C7828A9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C4ED3E-EFDF-74A3-C888-278E6D1DA35F}"/>
              </a:ext>
            </a:extLst>
          </p:cNvPr>
          <p:cNvSpPr>
            <a:spLocks noGrp="1"/>
          </p:cNvSpPr>
          <p:nvPr>
            <p:ph type="dt" sz="half" idx="10"/>
          </p:nvPr>
        </p:nvSpPr>
        <p:spPr/>
        <p:txBody>
          <a:bodyPr/>
          <a:lstStyle/>
          <a:p>
            <a:r>
              <a:rPr lang="en-US"/>
              <a:t>12.17.25</a:t>
            </a:r>
          </a:p>
        </p:txBody>
      </p:sp>
      <p:sp>
        <p:nvSpPr>
          <p:cNvPr id="4" name="Footer Placeholder 3">
            <a:extLst>
              <a:ext uri="{FF2B5EF4-FFF2-40B4-BE49-F238E27FC236}">
                <a16:creationId xmlns:a16="http://schemas.microsoft.com/office/drawing/2014/main" id="{418D6604-5F5E-6DCD-A6D5-DF08CCC962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2F24A4-6AB1-BB0F-B950-5336794656B1}"/>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1139212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71082E-3C70-6E30-AA11-1B55928A6166}"/>
              </a:ext>
            </a:extLst>
          </p:cNvPr>
          <p:cNvSpPr>
            <a:spLocks noGrp="1"/>
          </p:cNvSpPr>
          <p:nvPr>
            <p:ph type="dt" sz="half" idx="10"/>
          </p:nvPr>
        </p:nvSpPr>
        <p:spPr/>
        <p:txBody>
          <a:bodyPr/>
          <a:lstStyle/>
          <a:p>
            <a:r>
              <a:rPr lang="en-US"/>
              <a:t>12.17.25</a:t>
            </a:r>
          </a:p>
        </p:txBody>
      </p:sp>
      <p:sp>
        <p:nvSpPr>
          <p:cNvPr id="3" name="Footer Placeholder 2">
            <a:extLst>
              <a:ext uri="{FF2B5EF4-FFF2-40B4-BE49-F238E27FC236}">
                <a16:creationId xmlns:a16="http://schemas.microsoft.com/office/drawing/2014/main" id="{7761C451-C399-18F4-D4D6-79A25E7DE2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995E39-A32D-B324-B1C4-BCEE60329175}"/>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3300420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28360-11DB-8F90-CA16-A42CDBFF05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21C42A-FA1E-ED03-0F5B-F6BA36385B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48A6BF-E08C-0E28-AFF9-4519373CA2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EC1C0A-D406-5F18-E13C-6BD7CDD40A28}"/>
              </a:ext>
            </a:extLst>
          </p:cNvPr>
          <p:cNvSpPr>
            <a:spLocks noGrp="1"/>
          </p:cNvSpPr>
          <p:nvPr>
            <p:ph type="dt" sz="half" idx="10"/>
          </p:nvPr>
        </p:nvSpPr>
        <p:spPr/>
        <p:txBody>
          <a:bodyPr/>
          <a:lstStyle/>
          <a:p>
            <a:r>
              <a:rPr lang="en-US"/>
              <a:t>12.17.25</a:t>
            </a:r>
          </a:p>
        </p:txBody>
      </p:sp>
      <p:sp>
        <p:nvSpPr>
          <p:cNvPr id="6" name="Footer Placeholder 5">
            <a:extLst>
              <a:ext uri="{FF2B5EF4-FFF2-40B4-BE49-F238E27FC236}">
                <a16:creationId xmlns:a16="http://schemas.microsoft.com/office/drawing/2014/main" id="{990454F5-20C5-7444-AEE7-8D77638D77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F1D944-D8BF-F287-B8EB-764A6DF66933}"/>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3602560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4EA39-189B-ACD3-2709-8C23AE86E4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1E30B0-3C07-04FA-9B87-8E08A47FE5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BA4B87-9BD4-812D-8CDE-E10CE7EF15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B783E8-6843-4421-E2D9-679DC3551A9C}"/>
              </a:ext>
            </a:extLst>
          </p:cNvPr>
          <p:cNvSpPr>
            <a:spLocks noGrp="1"/>
          </p:cNvSpPr>
          <p:nvPr>
            <p:ph type="dt" sz="half" idx="10"/>
          </p:nvPr>
        </p:nvSpPr>
        <p:spPr/>
        <p:txBody>
          <a:bodyPr/>
          <a:lstStyle/>
          <a:p>
            <a:r>
              <a:rPr lang="en-US"/>
              <a:t>12.17.25</a:t>
            </a:r>
          </a:p>
        </p:txBody>
      </p:sp>
      <p:sp>
        <p:nvSpPr>
          <p:cNvPr id="6" name="Footer Placeholder 5">
            <a:extLst>
              <a:ext uri="{FF2B5EF4-FFF2-40B4-BE49-F238E27FC236}">
                <a16:creationId xmlns:a16="http://schemas.microsoft.com/office/drawing/2014/main" id="{3C8F4F5F-F645-A1BA-15C2-3A0A7C33B2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A34727-543A-1808-47FD-154CFA323F6D}"/>
              </a:ext>
            </a:extLst>
          </p:cNvPr>
          <p:cNvSpPr>
            <a:spLocks noGrp="1"/>
          </p:cNvSpPr>
          <p:nvPr>
            <p:ph type="sldNum" sz="quarter" idx="12"/>
          </p:nvPr>
        </p:nvSpPr>
        <p:spPr/>
        <p:txBody>
          <a:bodyPr/>
          <a:lstStyle/>
          <a:p>
            <a:fld id="{E7BFFA91-E38A-0944-B439-175957A42918}" type="slidenum">
              <a:rPr lang="en-US" smtClean="0"/>
              <a:t>‹#›</a:t>
            </a:fld>
            <a:endParaRPr lang="en-US"/>
          </a:p>
        </p:txBody>
      </p:sp>
    </p:spTree>
    <p:extLst>
      <p:ext uri="{BB962C8B-B14F-4D97-AF65-F5344CB8AC3E}">
        <p14:creationId xmlns:p14="http://schemas.microsoft.com/office/powerpoint/2010/main" val="2742134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AEEAE8-EEAE-E66B-DBEF-D82C765DB1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F44B70-C2B2-0C56-2B0A-24CDA609AC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BC88AF-4633-4D13-9513-D4857402B2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12.17.25</a:t>
            </a:r>
          </a:p>
        </p:txBody>
      </p:sp>
      <p:sp>
        <p:nvSpPr>
          <p:cNvPr id="5" name="Footer Placeholder 4">
            <a:extLst>
              <a:ext uri="{FF2B5EF4-FFF2-40B4-BE49-F238E27FC236}">
                <a16:creationId xmlns:a16="http://schemas.microsoft.com/office/drawing/2014/main" id="{E61EEB57-3A4E-6393-935E-0E656D96B8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D963F7F-3F38-0E94-D0E0-5FC3AE6339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7BFFA91-E38A-0944-B439-175957A42918}" type="slidenum">
              <a:rPr lang="en-US" smtClean="0"/>
              <a:t>‹#›</a:t>
            </a:fld>
            <a:endParaRPr lang="en-US"/>
          </a:p>
        </p:txBody>
      </p:sp>
    </p:spTree>
    <p:extLst>
      <p:ext uri="{BB962C8B-B14F-4D97-AF65-F5344CB8AC3E}">
        <p14:creationId xmlns:p14="http://schemas.microsoft.com/office/powerpoint/2010/main" val="2202617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mailto:icfyouth@dodd.ohio.gov"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odd.ohio.gov/about-us/Waiver_Redesign/2026-waiver-chang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600D1D-C47A-818E-8114-24FE27BF399D}"/>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5F03401B-CF1F-10C2-B1EC-FAD40669D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D87C40E-33BB-9BFB-4599-F8FD84480B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CE7D4211-81BE-B394-9ABE-5FD3F59CC2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76FDC1-8F7B-2043-6878-12ECEB161278}"/>
              </a:ext>
            </a:extLst>
          </p:cNvPr>
          <p:cNvSpPr>
            <a:spLocks noGrp="1"/>
          </p:cNvSpPr>
          <p:nvPr>
            <p:ph type="title"/>
          </p:nvPr>
        </p:nvSpPr>
        <p:spPr>
          <a:xfrm>
            <a:off x="1524000" y="1293338"/>
            <a:ext cx="9144000" cy="3274592"/>
          </a:xfrm>
        </p:spPr>
        <p:txBody>
          <a:bodyPr vert="horz" lIns="91440" tIns="45720" rIns="91440" bIns="45720" rtlCol="0" anchor="ctr">
            <a:normAutofit fontScale="90000"/>
          </a:bodyPr>
          <a:lstStyle/>
          <a:p>
            <a:pPr algn="ctr"/>
            <a:br>
              <a:rPr lang="en-US" sz="4900" b="1" dirty="0"/>
            </a:br>
            <a:br>
              <a:rPr lang="en-US" sz="4900" b="1" dirty="0"/>
            </a:br>
            <a:r>
              <a:rPr lang="en-US" sz="4900" b="1" dirty="0"/>
              <a:t>OPRA Residential Resources</a:t>
            </a:r>
            <a:br>
              <a:rPr lang="en-US" sz="4900" b="1" dirty="0"/>
            </a:br>
            <a:r>
              <a:rPr lang="en-US" sz="4900" b="1" dirty="0"/>
              <a:t>Committee Meeting</a:t>
            </a:r>
            <a:br>
              <a:rPr lang="en-US" sz="4900" dirty="0"/>
            </a:br>
            <a:r>
              <a:rPr lang="en-US" sz="4900" b="1" dirty="0"/>
              <a:t>December 17, 2025</a:t>
            </a:r>
            <a:br>
              <a:rPr lang="en-US" sz="4900" b="1" dirty="0"/>
            </a:br>
            <a:br>
              <a:rPr lang="en-US" sz="4400" b="1" dirty="0"/>
            </a:br>
            <a:r>
              <a:rPr lang="en-US" sz="2700" dirty="0"/>
              <a:t>9:30am – 11am (Residential Waiver)</a:t>
            </a:r>
            <a:br>
              <a:rPr lang="en-US" sz="2700" dirty="0"/>
            </a:br>
            <a:r>
              <a:rPr lang="en-US" sz="2700" dirty="0"/>
              <a:t>11:00am – 11:30am (General Updates)</a:t>
            </a:r>
            <a:br>
              <a:rPr lang="en-US" sz="2700" dirty="0"/>
            </a:br>
            <a:r>
              <a:rPr lang="en-US" sz="2700" dirty="0"/>
              <a:t>11:30am – 1pm (ICF)</a:t>
            </a:r>
            <a:br>
              <a:rPr lang="en-US" sz="2700" dirty="0"/>
            </a:br>
            <a:br>
              <a:rPr lang="en-US" sz="4400" dirty="0"/>
            </a:br>
            <a:endParaRPr lang="en-US" sz="4400" kern="1200" dirty="0">
              <a:latin typeface="+mj-lt"/>
              <a:ea typeface="+mj-ea"/>
              <a:cs typeface="+mj-cs"/>
            </a:endParaRPr>
          </a:p>
        </p:txBody>
      </p:sp>
      <p:sp>
        <p:nvSpPr>
          <p:cNvPr id="3" name="Text Placeholder 2">
            <a:extLst>
              <a:ext uri="{FF2B5EF4-FFF2-40B4-BE49-F238E27FC236}">
                <a16:creationId xmlns:a16="http://schemas.microsoft.com/office/drawing/2014/main" id="{3351ECE9-AF55-5836-F86A-E6E4EF5702CF}"/>
              </a:ext>
            </a:extLst>
          </p:cNvPr>
          <p:cNvSpPr>
            <a:spLocks noGrp="1"/>
          </p:cNvSpPr>
          <p:nvPr>
            <p:ph type="body" idx="1"/>
          </p:nvPr>
        </p:nvSpPr>
        <p:spPr>
          <a:xfrm>
            <a:off x="1524000" y="5337538"/>
            <a:ext cx="9144000" cy="1520462"/>
          </a:xfrm>
        </p:spPr>
        <p:txBody>
          <a:bodyPr vert="horz" lIns="91440" tIns="45720" rIns="91440" bIns="45720" rtlCol="0" anchor="ctr">
            <a:normAutofit fontScale="25000" lnSpcReduction="20000"/>
          </a:bodyPr>
          <a:lstStyle/>
          <a:p>
            <a:endParaRPr lang="en-US" sz="3200" b="1" u="sng" dirty="0"/>
          </a:p>
          <a:p>
            <a:r>
              <a:rPr lang="en-US" sz="8000" b="1" dirty="0"/>
              <a:t>	</a:t>
            </a:r>
            <a:r>
              <a:rPr lang="en-US" sz="8000" b="1" u="sng" dirty="0">
                <a:solidFill>
                  <a:schemeClr val="tx1"/>
                </a:solidFill>
              </a:rPr>
              <a:t>Residential Waiver </a:t>
            </a:r>
            <a:r>
              <a:rPr lang="en-US" sz="8000" b="1" dirty="0">
                <a:solidFill>
                  <a:schemeClr val="tx1"/>
                </a:solidFill>
              </a:rPr>
              <a:t>Chairs		</a:t>
            </a:r>
            <a:r>
              <a:rPr lang="en-US" sz="8000" b="1" u="sng" dirty="0">
                <a:solidFill>
                  <a:schemeClr val="tx1"/>
                </a:solidFill>
              </a:rPr>
              <a:t>ICF Chairs</a:t>
            </a:r>
            <a:br>
              <a:rPr lang="en-US" sz="8000" dirty="0">
                <a:solidFill>
                  <a:schemeClr val="tx1"/>
                </a:solidFill>
              </a:rPr>
            </a:br>
            <a:r>
              <a:rPr lang="en-US" sz="8000" dirty="0">
                <a:solidFill>
                  <a:schemeClr val="tx1"/>
                </a:solidFill>
              </a:rPr>
              <a:t>	Susan Berneike 				Robert Heinzerling</a:t>
            </a:r>
            <a:br>
              <a:rPr lang="en-US" sz="8000" dirty="0">
                <a:solidFill>
                  <a:schemeClr val="tx1"/>
                </a:solidFill>
              </a:rPr>
            </a:br>
            <a:r>
              <a:rPr lang="en-US" sz="8000" dirty="0">
                <a:solidFill>
                  <a:schemeClr val="tx1"/>
                </a:solidFill>
              </a:rPr>
              <a:t>	Jamie Steele 				Kurt Miller</a:t>
            </a:r>
            <a:br>
              <a:rPr lang="en-US" sz="8000" b="1" u="sng" dirty="0"/>
            </a:br>
            <a:br>
              <a:rPr lang="en-US" sz="8000" dirty="0"/>
            </a:br>
            <a:r>
              <a:rPr lang="en-US" sz="6200" dirty="0"/>
              <a:t>	</a:t>
            </a:r>
            <a:br>
              <a:rPr lang="en-US" sz="6200" b="1" dirty="0"/>
            </a:br>
            <a:endParaRPr lang="en-US" sz="6200" kern="1200" dirty="0">
              <a:solidFill>
                <a:schemeClr val="tx1"/>
              </a:solidFill>
              <a:latin typeface="+mn-lt"/>
              <a:ea typeface="+mn-ea"/>
              <a:cs typeface="+mn-cs"/>
            </a:endParaRPr>
          </a:p>
        </p:txBody>
      </p:sp>
      <p:cxnSp>
        <p:nvCxnSpPr>
          <p:cNvPr id="23" name="Straight Connector 22">
            <a:extLst>
              <a:ext uri="{FF2B5EF4-FFF2-40B4-BE49-F238E27FC236}">
                <a16:creationId xmlns:a16="http://schemas.microsoft.com/office/drawing/2014/main" id="{84CE3422-85E8-2683-8C73-6BF1985431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Content Placeholder 4">
            <a:extLst>
              <a:ext uri="{FF2B5EF4-FFF2-40B4-BE49-F238E27FC236}">
                <a16:creationId xmlns:a16="http://schemas.microsoft.com/office/drawing/2014/main" id="{B22ACFEF-1B64-A2CC-5850-6B886D73A655}"/>
              </a:ext>
            </a:extLst>
          </p:cNvPr>
          <p:cNvPicPr>
            <a:picLocks noChangeAspect="1"/>
          </p:cNvPicPr>
          <p:nvPr/>
        </p:nvPicPr>
        <p:blipFill>
          <a:blip r:embed="rId2"/>
          <a:stretch>
            <a:fillRect/>
          </a:stretch>
        </p:blipFill>
        <p:spPr>
          <a:xfrm>
            <a:off x="10244843" y="5473430"/>
            <a:ext cx="1350693" cy="733153"/>
          </a:xfrm>
          <a:prstGeom prst="rect">
            <a:avLst/>
          </a:prstGeom>
        </p:spPr>
      </p:pic>
      <p:sp>
        <p:nvSpPr>
          <p:cNvPr id="5" name="Date Placeholder 4">
            <a:extLst>
              <a:ext uri="{FF2B5EF4-FFF2-40B4-BE49-F238E27FC236}">
                <a16:creationId xmlns:a16="http://schemas.microsoft.com/office/drawing/2014/main" id="{B62EE44E-A99F-EC40-4D29-834D5DF7136E}"/>
              </a:ext>
            </a:extLst>
          </p:cNvPr>
          <p:cNvSpPr>
            <a:spLocks noGrp="1"/>
          </p:cNvSpPr>
          <p:nvPr>
            <p:ph type="dt" sz="half" idx="10"/>
          </p:nvPr>
        </p:nvSpPr>
        <p:spPr/>
        <p:txBody>
          <a:bodyPr/>
          <a:lstStyle/>
          <a:p>
            <a:r>
              <a:rPr lang="en-US"/>
              <a:t>12.17.25</a:t>
            </a:r>
            <a:endParaRPr lang="en-US" dirty="0"/>
          </a:p>
        </p:txBody>
      </p:sp>
    </p:spTree>
    <p:extLst>
      <p:ext uri="{BB962C8B-B14F-4D97-AF65-F5344CB8AC3E}">
        <p14:creationId xmlns:p14="http://schemas.microsoft.com/office/powerpoint/2010/main" val="3554066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4DC29D-9800-47F8-0E52-6F15912DB39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44A61B4-1DBA-67B9-AAF8-FBBAE5462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E3FC91-8868-F3EB-DD4A-EC9DA26CCD97}"/>
              </a:ext>
            </a:extLst>
          </p:cNvPr>
          <p:cNvSpPr>
            <a:spLocks noGrp="1"/>
          </p:cNvSpPr>
          <p:nvPr>
            <p:ph type="title"/>
          </p:nvPr>
        </p:nvSpPr>
        <p:spPr>
          <a:xfrm>
            <a:off x="838200" y="365125"/>
            <a:ext cx="10515600" cy="1325563"/>
          </a:xfrm>
        </p:spPr>
        <p:txBody>
          <a:bodyPr>
            <a:normAutofit/>
          </a:bodyPr>
          <a:lstStyle/>
          <a:p>
            <a:pPr algn="ctr"/>
            <a:r>
              <a:rPr lang="en-US" dirty="0"/>
              <a:t>EVV Live Polling Discussion</a:t>
            </a:r>
            <a:endParaRPr lang="en-US" sz="6000" dirty="0"/>
          </a:p>
        </p:txBody>
      </p:sp>
      <p:sp>
        <p:nvSpPr>
          <p:cNvPr id="10" name="sketch line">
            <a:extLst>
              <a:ext uri="{FF2B5EF4-FFF2-40B4-BE49-F238E27FC236}">
                <a16:creationId xmlns:a16="http://schemas.microsoft.com/office/drawing/2014/main" id="{5C2B3E00-58E5-E515-6835-92CC48428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6DE639-92D8-5620-E030-E727C46C7D79}"/>
              </a:ext>
            </a:extLst>
          </p:cNvPr>
          <p:cNvSpPr>
            <a:spLocks noGrp="1"/>
          </p:cNvSpPr>
          <p:nvPr>
            <p:ph idx="1"/>
          </p:nvPr>
        </p:nvSpPr>
        <p:spPr>
          <a:xfrm>
            <a:off x="838200" y="1956816"/>
            <a:ext cx="10515600" cy="4565738"/>
          </a:xfrm>
        </p:spPr>
        <p:txBody>
          <a:bodyPr>
            <a:normAutofit/>
          </a:bodyPr>
          <a:lstStyle/>
          <a:p>
            <a:pPr marL="0" indent="0">
              <a:buNone/>
            </a:pPr>
            <a:endParaRPr lang="en-US" sz="2400" dirty="0"/>
          </a:p>
          <a:p>
            <a:pPr marL="0" indent="0">
              <a:buNone/>
            </a:pPr>
            <a:r>
              <a:rPr lang="en-US" sz="3200" dirty="0"/>
              <a:t>Provider experience</a:t>
            </a:r>
          </a:p>
          <a:p>
            <a:pPr lvl="1"/>
            <a:r>
              <a:rPr lang="en-US" sz="2000" dirty="0"/>
              <a:t>How are you managing EVV?</a:t>
            </a:r>
          </a:p>
          <a:p>
            <a:pPr lvl="1"/>
            <a:r>
              <a:rPr lang="en-US" sz="2000" dirty="0"/>
              <a:t>Administrivia associated with EVV</a:t>
            </a:r>
          </a:p>
          <a:p>
            <a:pPr marL="0" indent="0">
              <a:buNone/>
            </a:pPr>
            <a:r>
              <a:rPr lang="en-US" sz="3200" dirty="0"/>
              <a:t>Identify common “pain points” </a:t>
            </a:r>
          </a:p>
          <a:p>
            <a:pPr lvl="1"/>
            <a:r>
              <a:rPr lang="en-US" sz="2000" dirty="0"/>
              <a:t>Real time feedback</a:t>
            </a:r>
          </a:p>
          <a:p>
            <a:pPr lvl="1"/>
            <a:r>
              <a:rPr lang="en-US" sz="2000" dirty="0"/>
              <a:t>Identification for action</a:t>
            </a:r>
          </a:p>
          <a:p>
            <a:pPr marL="0" indent="0">
              <a:buNone/>
            </a:pPr>
            <a:r>
              <a:rPr lang="en-US" sz="3200" dirty="0"/>
              <a:t>Informs next steps</a:t>
            </a:r>
          </a:p>
          <a:p>
            <a:pPr lvl="1"/>
            <a:r>
              <a:rPr lang="en-US" sz="2000" dirty="0"/>
              <a:t>Shape future trainings</a:t>
            </a:r>
          </a:p>
          <a:p>
            <a:pPr lvl="1"/>
            <a:r>
              <a:rPr lang="en-US" sz="2000" dirty="0"/>
              <a:t>OPRA member shared solutions</a:t>
            </a:r>
            <a:endParaRPr lang="en-US" sz="2400" dirty="0"/>
          </a:p>
          <a:p>
            <a:endParaRPr lang="en-US" sz="2400" dirty="0"/>
          </a:p>
        </p:txBody>
      </p:sp>
      <p:pic>
        <p:nvPicPr>
          <p:cNvPr id="4" name="Content Placeholder 4">
            <a:extLst>
              <a:ext uri="{FF2B5EF4-FFF2-40B4-BE49-F238E27FC236}">
                <a16:creationId xmlns:a16="http://schemas.microsoft.com/office/drawing/2014/main" id="{6C2792BE-1BD3-56AC-9150-0BCFAD0948B0}"/>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3BFC9A24-8878-29E9-ECBF-2798A68E7B1E}"/>
              </a:ext>
            </a:extLst>
          </p:cNvPr>
          <p:cNvSpPr>
            <a:spLocks noGrp="1"/>
          </p:cNvSpPr>
          <p:nvPr>
            <p:ph type="dt" sz="half" idx="10"/>
          </p:nvPr>
        </p:nvSpPr>
        <p:spPr/>
        <p:txBody>
          <a:bodyPr/>
          <a:lstStyle/>
          <a:p>
            <a:r>
              <a:rPr lang="en-US"/>
              <a:t>12.17.25</a:t>
            </a:r>
            <a:endParaRPr lang="en-US" dirty="0"/>
          </a:p>
        </p:txBody>
      </p:sp>
    </p:spTree>
    <p:extLst>
      <p:ext uri="{BB962C8B-B14F-4D97-AF65-F5344CB8AC3E}">
        <p14:creationId xmlns:p14="http://schemas.microsoft.com/office/powerpoint/2010/main" val="1235465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373331" y="296834"/>
            <a:ext cx="410874" cy="134612"/>
          </a:xfrm>
          <a:prstGeom prst="rect">
            <a:avLst/>
          </a:prstGeom>
        </p:spPr>
        <p:txBody>
          <a:bodyPr vert="horz" wrap="square" lIns="0" tIns="8659" rIns="0" bIns="0" rtlCol="0">
            <a:spAutoFit/>
          </a:bodyPr>
          <a:lstStyle/>
          <a:p>
            <a:pPr marL="8659">
              <a:spcBef>
                <a:spcPts val="68"/>
              </a:spcBef>
            </a:pPr>
            <a:r>
              <a:rPr sz="818" spc="-7" dirty="0">
                <a:latin typeface="Arial"/>
                <a:cs typeface="Arial"/>
              </a:rPr>
              <a:t>11.21.25</a:t>
            </a:r>
            <a:endParaRPr sz="818">
              <a:latin typeface="Arial"/>
              <a:cs typeface="Arial"/>
            </a:endParaRPr>
          </a:p>
        </p:txBody>
      </p:sp>
      <p:sp>
        <p:nvSpPr>
          <p:cNvPr id="3" name="object 3"/>
          <p:cNvSpPr/>
          <p:nvPr/>
        </p:nvSpPr>
        <p:spPr>
          <a:xfrm>
            <a:off x="3058824" y="4095143"/>
            <a:ext cx="843828" cy="765031"/>
          </a:xfrm>
          <a:custGeom>
            <a:avLst/>
            <a:gdLst/>
            <a:ahLst/>
            <a:cxnLst/>
            <a:rect l="l" t="t" r="r" b="b"/>
            <a:pathLst>
              <a:path w="1237614" h="1122045">
                <a:moveTo>
                  <a:pt x="676655" y="0"/>
                </a:moveTo>
                <a:lnTo>
                  <a:pt x="676655" y="280542"/>
                </a:lnTo>
                <a:lnTo>
                  <a:pt x="0" y="280542"/>
                </a:lnTo>
                <a:lnTo>
                  <a:pt x="0" y="841501"/>
                </a:lnTo>
                <a:lnTo>
                  <a:pt x="676655" y="841501"/>
                </a:lnTo>
                <a:lnTo>
                  <a:pt x="676655" y="1122045"/>
                </a:lnTo>
                <a:lnTo>
                  <a:pt x="1237614" y="560959"/>
                </a:lnTo>
                <a:lnTo>
                  <a:pt x="676655" y="0"/>
                </a:lnTo>
                <a:close/>
              </a:path>
            </a:pathLst>
          </a:custGeom>
          <a:solidFill>
            <a:srgbClr val="9AD0BA">
              <a:alpha val="45097"/>
            </a:srgbClr>
          </a:solidFill>
        </p:spPr>
        <p:txBody>
          <a:bodyPr wrap="square" lIns="0" tIns="0" rIns="0" bIns="0" rtlCol="0"/>
          <a:lstStyle/>
          <a:p>
            <a:endParaRPr sz="1227"/>
          </a:p>
        </p:txBody>
      </p:sp>
      <p:sp>
        <p:nvSpPr>
          <p:cNvPr id="4" name="object 4" descr="$PPTXTitle"/>
          <p:cNvSpPr txBox="1">
            <a:spLocks noGrp="1"/>
          </p:cNvSpPr>
          <p:nvPr>
            <p:ph type="title"/>
          </p:nvPr>
        </p:nvSpPr>
        <p:spPr>
          <a:xfrm>
            <a:off x="3923260" y="598062"/>
            <a:ext cx="4346431" cy="386411"/>
          </a:xfrm>
          <a:prstGeom prst="rect">
            <a:avLst/>
          </a:prstGeom>
        </p:spPr>
        <p:txBody>
          <a:bodyPr vert="horz" wrap="square" lIns="0" tIns="8659" rIns="0" bIns="0" rtlCol="0" anchor="ctr">
            <a:spAutoFit/>
          </a:bodyPr>
          <a:lstStyle/>
          <a:p>
            <a:pPr marL="8659">
              <a:lnSpc>
                <a:spcPct val="100000"/>
              </a:lnSpc>
              <a:spcBef>
                <a:spcPts val="68"/>
              </a:spcBef>
            </a:pPr>
            <a:r>
              <a:rPr sz="2454" spc="-85" dirty="0"/>
              <a:t>Modernizing</a:t>
            </a:r>
            <a:r>
              <a:rPr sz="2454" spc="-153" dirty="0"/>
              <a:t> </a:t>
            </a:r>
            <a:r>
              <a:rPr sz="2454" spc="-95" dirty="0"/>
              <a:t>Ohio’s</a:t>
            </a:r>
            <a:r>
              <a:rPr sz="2454" spc="-156" dirty="0"/>
              <a:t> </a:t>
            </a:r>
            <a:r>
              <a:rPr sz="2454" spc="-61" dirty="0"/>
              <a:t>DD</a:t>
            </a:r>
            <a:r>
              <a:rPr sz="2454" spc="-147" dirty="0"/>
              <a:t> </a:t>
            </a:r>
            <a:r>
              <a:rPr sz="2454" spc="-37" dirty="0"/>
              <a:t>System</a:t>
            </a:r>
            <a:endParaRPr sz="2454"/>
          </a:p>
        </p:txBody>
      </p:sp>
      <p:sp>
        <p:nvSpPr>
          <p:cNvPr id="5" name="object 5"/>
          <p:cNvSpPr txBox="1"/>
          <p:nvPr/>
        </p:nvSpPr>
        <p:spPr>
          <a:xfrm>
            <a:off x="5738812" y="2584557"/>
            <a:ext cx="2506807" cy="3814068"/>
          </a:xfrm>
          <a:prstGeom prst="rect">
            <a:avLst/>
          </a:prstGeom>
          <a:ln w="57150">
            <a:solidFill>
              <a:srgbClr val="336195"/>
            </a:solidFill>
          </a:ln>
        </p:spPr>
        <p:txBody>
          <a:bodyPr vert="horz" wrap="square" lIns="0" tIns="37666" rIns="0" bIns="0" rtlCol="0">
            <a:spAutoFit/>
          </a:bodyPr>
          <a:lstStyle/>
          <a:p>
            <a:pPr marL="83125">
              <a:spcBef>
                <a:spcPts val="296"/>
              </a:spcBef>
            </a:pPr>
            <a:r>
              <a:rPr sz="1773" b="1" spc="-109" dirty="0">
                <a:solidFill>
                  <a:srgbClr val="336195"/>
                </a:solidFill>
                <a:latin typeface="Arial"/>
                <a:cs typeface="Arial"/>
              </a:rPr>
              <a:t>MUST</a:t>
            </a:r>
            <a:r>
              <a:rPr sz="1773" b="1" spc="-119" dirty="0">
                <a:solidFill>
                  <a:srgbClr val="336195"/>
                </a:solidFill>
                <a:latin typeface="Arial"/>
                <a:cs typeface="Arial"/>
              </a:rPr>
              <a:t> </a:t>
            </a:r>
            <a:r>
              <a:rPr sz="1773" b="1" spc="-7" dirty="0">
                <a:solidFill>
                  <a:srgbClr val="336195"/>
                </a:solidFill>
                <a:latin typeface="Arial"/>
                <a:cs typeface="Arial"/>
              </a:rPr>
              <a:t>HAVES</a:t>
            </a:r>
            <a:endParaRPr sz="1773">
              <a:latin typeface="Arial"/>
              <a:cs typeface="Arial"/>
            </a:endParaRPr>
          </a:p>
          <a:p>
            <a:pPr marL="393978" indent="-154993" algn="just">
              <a:spcBef>
                <a:spcPts val="89"/>
              </a:spcBef>
              <a:buFont typeface="Arial"/>
              <a:buChar char="•"/>
              <a:tabLst>
                <a:tab pos="393978" algn="l"/>
              </a:tabLst>
            </a:pPr>
            <a:r>
              <a:rPr sz="955" b="1" spc="-7" dirty="0">
                <a:latin typeface="Arial"/>
                <a:cs typeface="Arial"/>
              </a:rPr>
              <a:t>Self-</a:t>
            </a:r>
            <a:r>
              <a:rPr sz="955" b="1" spc="-20" dirty="0">
                <a:latin typeface="Arial"/>
                <a:cs typeface="Arial"/>
              </a:rPr>
              <a:t>Direction</a:t>
            </a:r>
            <a:r>
              <a:rPr sz="955" b="1" spc="-65" dirty="0">
                <a:latin typeface="Arial"/>
                <a:cs typeface="Arial"/>
              </a:rPr>
              <a:t> </a:t>
            </a:r>
            <a:r>
              <a:rPr sz="955" b="1" spc="-55" dirty="0">
                <a:latin typeface="Arial"/>
                <a:cs typeface="Arial"/>
              </a:rPr>
              <a:t>&amp;</a:t>
            </a:r>
            <a:r>
              <a:rPr sz="955" b="1" spc="-51" dirty="0">
                <a:latin typeface="Arial"/>
                <a:cs typeface="Arial"/>
              </a:rPr>
              <a:t> </a:t>
            </a:r>
            <a:r>
              <a:rPr sz="955" b="1" spc="-27" dirty="0">
                <a:latin typeface="Arial"/>
                <a:cs typeface="Arial"/>
              </a:rPr>
              <a:t>Choice</a:t>
            </a:r>
            <a:r>
              <a:rPr sz="955" b="1" spc="-41" dirty="0">
                <a:latin typeface="Arial"/>
                <a:cs typeface="Arial"/>
              </a:rPr>
              <a:t> </a:t>
            </a:r>
            <a:r>
              <a:rPr sz="955" spc="-95" dirty="0">
                <a:latin typeface="Arial"/>
                <a:cs typeface="Arial"/>
              </a:rPr>
              <a:t>–</a:t>
            </a:r>
            <a:r>
              <a:rPr sz="955" spc="-48" dirty="0">
                <a:latin typeface="Arial"/>
                <a:cs typeface="Arial"/>
              </a:rPr>
              <a:t> </a:t>
            </a:r>
            <a:r>
              <a:rPr sz="955" spc="-31" dirty="0">
                <a:latin typeface="Arial"/>
                <a:cs typeface="Arial"/>
              </a:rPr>
              <a:t>People</a:t>
            </a:r>
            <a:r>
              <a:rPr sz="955" spc="-44" dirty="0">
                <a:latin typeface="Arial"/>
                <a:cs typeface="Arial"/>
              </a:rPr>
              <a:t> </a:t>
            </a:r>
            <a:r>
              <a:rPr sz="955" spc="-17" dirty="0">
                <a:latin typeface="Arial"/>
                <a:cs typeface="Arial"/>
              </a:rPr>
              <a:t>and</a:t>
            </a:r>
            <a:endParaRPr sz="955">
              <a:latin typeface="Arial"/>
              <a:cs typeface="Arial"/>
            </a:endParaRPr>
          </a:p>
          <a:p>
            <a:pPr marL="394844" marR="414759" algn="just">
              <a:lnSpc>
                <a:spcPct val="117600"/>
              </a:lnSpc>
              <a:spcBef>
                <a:spcPts val="17"/>
              </a:spcBef>
            </a:pPr>
            <a:r>
              <a:rPr sz="955" spc="-7" dirty="0">
                <a:latin typeface="Arial"/>
                <a:cs typeface="Arial"/>
              </a:rPr>
              <a:t>families</a:t>
            </a:r>
            <a:r>
              <a:rPr sz="955" spc="-44" dirty="0">
                <a:latin typeface="Arial"/>
                <a:cs typeface="Arial"/>
              </a:rPr>
              <a:t> </a:t>
            </a:r>
            <a:r>
              <a:rPr sz="955" spc="-41" dirty="0">
                <a:latin typeface="Arial"/>
                <a:cs typeface="Arial"/>
              </a:rPr>
              <a:t>have</a:t>
            </a:r>
            <a:r>
              <a:rPr sz="955" spc="-27" dirty="0">
                <a:latin typeface="Arial"/>
                <a:cs typeface="Arial"/>
              </a:rPr>
              <a:t> </a:t>
            </a:r>
            <a:r>
              <a:rPr sz="955" spc="-17" dirty="0">
                <a:latin typeface="Arial"/>
                <a:cs typeface="Arial"/>
              </a:rPr>
              <a:t>real</a:t>
            </a:r>
            <a:r>
              <a:rPr sz="955" spc="-31" dirty="0">
                <a:latin typeface="Arial"/>
                <a:cs typeface="Arial"/>
              </a:rPr>
              <a:t> </a:t>
            </a:r>
            <a:r>
              <a:rPr sz="955" dirty="0">
                <a:latin typeface="Arial"/>
                <a:cs typeface="Arial"/>
              </a:rPr>
              <a:t>control</a:t>
            </a:r>
            <a:r>
              <a:rPr sz="955" spc="-31" dirty="0">
                <a:latin typeface="Arial"/>
                <a:cs typeface="Arial"/>
              </a:rPr>
              <a:t> </a:t>
            </a:r>
            <a:r>
              <a:rPr sz="955" spc="-14" dirty="0">
                <a:latin typeface="Arial"/>
                <a:cs typeface="Arial"/>
              </a:rPr>
              <a:t>in</a:t>
            </a:r>
            <a:r>
              <a:rPr sz="955" spc="-34" dirty="0">
                <a:latin typeface="Arial"/>
                <a:cs typeface="Arial"/>
              </a:rPr>
              <a:t> </a:t>
            </a:r>
            <a:r>
              <a:rPr sz="955" spc="-14" dirty="0">
                <a:latin typeface="Arial"/>
                <a:cs typeface="Arial"/>
              </a:rPr>
              <a:t>their </a:t>
            </a:r>
            <a:r>
              <a:rPr sz="955" spc="-20" dirty="0">
                <a:latin typeface="Arial"/>
                <a:cs typeface="Arial"/>
              </a:rPr>
              <a:t>services</a:t>
            </a:r>
            <a:r>
              <a:rPr sz="955" spc="-48" dirty="0">
                <a:latin typeface="Arial"/>
                <a:cs typeface="Arial"/>
              </a:rPr>
              <a:t> </a:t>
            </a:r>
            <a:r>
              <a:rPr sz="955" spc="-14" dirty="0">
                <a:latin typeface="Arial"/>
                <a:cs typeface="Arial"/>
              </a:rPr>
              <a:t>and</a:t>
            </a:r>
            <a:r>
              <a:rPr sz="955" spc="-48" dirty="0">
                <a:latin typeface="Arial"/>
                <a:cs typeface="Arial"/>
              </a:rPr>
              <a:t> </a:t>
            </a:r>
            <a:r>
              <a:rPr sz="955" dirty="0">
                <a:latin typeface="Arial"/>
                <a:cs typeface="Arial"/>
              </a:rPr>
              <a:t>influence</a:t>
            </a:r>
            <a:r>
              <a:rPr sz="955" spc="-41" dirty="0">
                <a:latin typeface="Arial"/>
                <a:cs typeface="Arial"/>
              </a:rPr>
              <a:t> </a:t>
            </a:r>
            <a:r>
              <a:rPr sz="955" spc="-14" dirty="0">
                <a:latin typeface="Arial"/>
                <a:cs typeface="Arial"/>
              </a:rPr>
              <a:t>in</a:t>
            </a:r>
            <a:r>
              <a:rPr sz="955" spc="-51" dirty="0">
                <a:latin typeface="Arial"/>
                <a:cs typeface="Arial"/>
              </a:rPr>
              <a:t> </a:t>
            </a:r>
            <a:r>
              <a:rPr sz="955" spc="-7" dirty="0">
                <a:latin typeface="Arial"/>
                <a:cs typeface="Arial"/>
              </a:rPr>
              <a:t>system design.</a:t>
            </a:r>
            <a:endParaRPr sz="955">
              <a:latin typeface="Arial"/>
              <a:cs typeface="Arial"/>
            </a:endParaRPr>
          </a:p>
          <a:p>
            <a:pPr marL="394844" marR="200886" indent="-155859">
              <a:lnSpc>
                <a:spcPct val="117600"/>
              </a:lnSpc>
              <a:spcBef>
                <a:spcPts val="549"/>
              </a:spcBef>
              <a:buFont typeface="Arial"/>
              <a:buChar char="•"/>
              <a:tabLst>
                <a:tab pos="394844" algn="l"/>
              </a:tabLst>
            </a:pPr>
            <a:r>
              <a:rPr sz="955" b="1" spc="-17" dirty="0">
                <a:latin typeface="Arial"/>
                <a:cs typeface="Arial"/>
              </a:rPr>
              <a:t>Statewide</a:t>
            </a:r>
            <a:r>
              <a:rPr sz="955" b="1" spc="-44" dirty="0">
                <a:latin typeface="Arial"/>
                <a:cs typeface="Arial"/>
              </a:rPr>
              <a:t> </a:t>
            </a:r>
            <a:r>
              <a:rPr sz="955" b="1" spc="-27" dirty="0">
                <a:latin typeface="Arial"/>
                <a:cs typeface="Arial"/>
              </a:rPr>
              <a:t>Continuum </a:t>
            </a:r>
            <a:r>
              <a:rPr sz="955" spc="-95" dirty="0">
                <a:latin typeface="Arial"/>
                <a:cs typeface="Arial"/>
              </a:rPr>
              <a:t>–</a:t>
            </a:r>
            <a:r>
              <a:rPr sz="955" spc="-37" dirty="0">
                <a:latin typeface="Arial"/>
                <a:cs typeface="Arial"/>
              </a:rPr>
              <a:t> </a:t>
            </a:r>
            <a:r>
              <a:rPr sz="955" spc="-7" dirty="0">
                <a:latin typeface="Arial"/>
                <a:cs typeface="Arial"/>
              </a:rPr>
              <a:t>Ensure </a:t>
            </a:r>
            <a:r>
              <a:rPr sz="955" spc="-20" dirty="0">
                <a:latin typeface="Arial"/>
                <a:cs typeface="Arial"/>
              </a:rPr>
              <a:t>access</a:t>
            </a:r>
            <a:r>
              <a:rPr sz="955" spc="-34" dirty="0">
                <a:latin typeface="Arial"/>
                <a:cs typeface="Arial"/>
              </a:rPr>
              <a:t> </a:t>
            </a:r>
            <a:r>
              <a:rPr sz="955" dirty="0">
                <a:latin typeface="Arial"/>
                <a:cs typeface="Arial"/>
              </a:rPr>
              <a:t>to</a:t>
            </a:r>
            <a:r>
              <a:rPr sz="955" spc="-48" dirty="0">
                <a:latin typeface="Arial"/>
                <a:cs typeface="Arial"/>
              </a:rPr>
              <a:t> </a:t>
            </a:r>
            <a:r>
              <a:rPr sz="955" dirty="0">
                <a:latin typeface="Arial"/>
                <a:cs typeface="Arial"/>
              </a:rPr>
              <a:t>the</a:t>
            </a:r>
            <a:r>
              <a:rPr sz="955" spc="-37" dirty="0">
                <a:latin typeface="Arial"/>
                <a:cs typeface="Arial"/>
              </a:rPr>
              <a:t> </a:t>
            </a:r>
            <a:r>
              <a:rPr sz="955" dirty="0">
                <a:latin typeface="Arial"/>
                <a:cs typeface="Arial"/>
              </a:rPr>
              <a:t>full</a:t>
            </a:r>
            <a:r>
              <a:rPr sz="955" spc="-41" dirty="0">
                <a:latin typeface="Arial"/>
                <a:cs typeface="Arial"/>
              </a:rPr>
              <a:t> </a:t>
            </a:r>
            <a:r>
              <a:rPr sz="955" spc="-34" dirty="0">
                <a:latin typeface="Arial"/>
                <a:cs typeface="Arial"/>
              </a:rPr>
              <a:t>range</a:t>
            </a:r>
            <a:r>
              <a:rPr sz="955" spc="-41" dirty="0">
                <a:latin typeface="Arial"/>
                <a:cs typeface="Arial"/>
              </a:rPr>
              <a:t> </a:t>
            </a:r>
            <a:r>
              <a:rPr sz="955" dirty="0">
                <a:latin typeface="Arial"/>
                <a:cs typeface="Arial"/>
              </a:rPr>
              <a:t>of</a:t>
            </a:r>
            <a:r>
              <a:rPr sz="955" spc="-44" dirty="0">
                <a:latin typeface="Arial"/>
                <a:cs typeface="Arial"/>
              </a:rPr>
              <a:t> </a:t>
            </a:r>
            <a:r>
              <a:rPr sz="955" spc="-7" dirty="0">
                <a:latin typeface="Arial"/>
                <a:cs typeface="Arial"/>
              </a:rPr>
              <a:t>services </a:t>
            </a:r>
            <a:r>
              <a:rPr sz="955" spc="-17" dirty="0">
                <a:latin typeface="Arial"/>
                <a:cs typeface="Arial"/>
              </a:rPr>
              <a:t>across</a:t>
            </a:r>
            <a:r>
              <a:rPr sz="955" spc="-65" dirty="0">
                <a:latin typeface="Arial"/>
                <a:cs typeface="Arial"/>
              </a:rPr>
              <a:t> </a:t>
            </a:r>
            <a:r>
              <a:rPr sz="955" dirty="0">
                <a:latin typeface="Arial"/>
                <a:cs typeface="Arial"/>
              </a:rPr>
              <a:t>the</a:t>
            </a:r>
            <a:r>
              <a:rPr sz="955" spc="-48" dirty="0">
                <a:latin typeface="Arial"/>
                <a:cs typeface="Arial"/>
              </a:rPr>
              <a:t> </a:t>
            </a:r>
            <a:r>
              <a:rPr sz="955" spc="-7" dirty="0">
                <a:latin typeface="Arial"/>
                <a:cs typeface="Arial"/>
              </a:rPr>
              <a:t>lifespan,</a:t>
            </a:r>
            <a:r>
              <a:rPr sz="955" spc="-55" dirty="0">
                <a:latin typeface="Arial"/>
                <a:cs typeface="Arial"/>
              </a:rPr>
              <a:t> </a:t>
            </a:r>
            <a:r>
              <a:rPr sz="955" spc="-17" dirty="0">
                <a:latin typeface="Arial"/>
                <a:cs typeface="Arial"/>
              </a:rPr>
              <a:t>across</a:t>
            </a:r>
            <a:r>
              <a:rPr sz="955" spc="-48" dirty="0">
                <a:latin typeface="Arial"/>
                <a:cs typeface="Arial"/>
              </a:rPr>
              <a:t> </a:t>
            </a:r>
            <a:r>
              <a:rPr sz="955" dirty="0">
                <a:latin typeface="Arial"/>
                <a:cs typeface="Arial"/>
              </a:rPr>
              <a:t>the</a:t>
            </a:r>
            <a:r>
              <a:rPr sz="955" spc="-51" dirty="0">
                <a:latin typeface="Arial"/>
                <a:cs typeface="Arial"/>
              </a:rPr>
              <a:t> </a:t>
            </a:r>
            <a:r>
              <a:rPr sz="955" spc="-7" dirty="0">
                <a:latin typeface="Arial"/>
                <a:cs typeface="Arial"/>
              </a:rPr>
              <a:t>state.</a:t>
            </a:r>
            <a:endParaRPr sz="955">
              <a:latin typeface="Arial"/>
              <a:cs typeface="Arial"/>
            </a:endParaRPr>
          </a:p>
          <a:p>
            <a:pPr marL="394844" marR="327738" indent="-155859">
              <a:lnSpc>
                <a:spcPct val="117700"/>
              </a:lnSpc>
              <a:spcBef>
                <a:spcPts val="558"/>
              </a:spcBef>
              <a:buFont typeface="Arial"/>
              <a:buChar char="•"/>
              <a:tabLst>
                <a:tab pos="394844" algn="l"/>
              </a:tabLst>
            </a:pPr>
            <a:r>
              <a:rPr sz="955" b="1" spc="-14" dirty="0">
                <a:latin typeface="Arial"/>
                <a:cs typeface="Arial"/>
              </a:rPr>
              <a:t>Cabinet-</a:t>
            </a:r>
            <a:r>
              <a:rPr sz="955" b="1" spc="-34" dirty="0">
                <a:latin typeface="Arial"/>
                <a:cs typeface="Arial"/>
              </a:rPr>
              <a:t>Level Leadership</a:t>
            </a:r>
            <a:r>
              <a:rPr sz="955" b="1" spc="-27" dirty="0">
                <a:latin typeface="Arial"/>
                <a:cs typeface="Arial"/>
              </a:rPr>
              <a:t> </a:t>
            </a:r>
            <a:r>
              <a:rPr sz="955" spc="-95" dirty="0">
                <a:latin typeface="Arial"/>
                <a:cs typeface="Arial"/>
              </a:rPr>
              <a:t>–</a:t>
            </a:r>
            <a:r>
              <a:rPr sz="955" spc="-31" dirty="0">
                <a:latin typeface="Arial"/>
                <a:cs typeface="Arial"/>
              </a:rPr>
              <a:t> </a:t>
            </a:r>
            <a:r>
              <a:rPr sz="955" spc="-20" dirty="0">
                <a:latin typeface="Arial"/>
                <a:cs typeface="Arial"/>
              </a:rPr>
              <a:t>Keep </a:t>
            </a:r>
            <a:r>
              <a:rPr sz="955" spc="-51" dirty="0">
                <a:latin typeface="Arial"/>
                <a:cs typeface="Arial"/>
              </a:rPr>
              <a:t>DODD</a:t>
            </a:r>
            <a:r>
              <a:rPr sz="955" spc="-58" dirty="0">
                <a:latin typeface="Arial"/>
                <a:cs typeface="Arial"/>
              </a:rPr>
              <a:t> </a:t>
            </a:r>
            <a:r>
              <a:rPr sz="955" spc="-7" dirty="0">
                <a:latin typeface="Arial"/>
                <a:cs typeface="Arial"/>
              </a:rPr>
              <a:t>visible</a:t>
            </a:r>
            <a:r>
              <a:rPr sz="955" spc="-55" dirty="0">
                <a:latin typeface="Arial"/>
                <a:cs typeface="Arial"/>
              </a:rPr>
              <a:t> </a:t>
            </a:r>
            <a:r>
              <a:rPr sz="955" spc="-14" dirty="0">
                <a:latin typeface="Arial"/>
                <a:cs typeface="Arial"/>
              </a:rPr>
              <a:t>and</a:t>
            </a:r>
            <a:r>
              <a:rPr sz="955" spc="-72" dirty="0">
                <a:latin typeface="Arial"/>
                <a:cs typeface="Arial"/>
              </a:rPr>
              <a:t> </a:t>
            </a:r>
            <a:r>
              <a:rPr sz="955" spc="-7" dirty="0">
                <a:latin typeface="Arial"/>
                <a:cs typeface="Arial"/>
              </a:rPr>
              <a:t>accountable.</a:t>
            </a:r>
            <a:endParaRPr sz="955">
              <a:latin typeface="Arial"/>
              <a:cs typeface="Arial"/>
            </a:endParaRPr>
          </a:p>
          <a:p>
            <a:pPr marL="394844" marR="506543" indent="-155859">
              <a:lnSpc>
                <a:spcPct val="117600"/>
              </a:lnSpc>
              <a:spcBef>
                <a:spcPts val="545"/>
              </a:spcBef>
              <a:buFont typeface="Arial"/>
              <a:buChar char="•"/>
              <a:tabLst>
                <a:tab pos="394844" algn="l"/>
              </a:tabLst>
            </a:pPr>
            <a:r>
              <a:rPr sz="955" b="1" spc="-20" dirty="0">
                <a:latin typeface="Arial"/>
                <a:cs typeface="Arial"/>
              </a:rPr>
              <a:t>Practical</a:t>
            </a:r>
            <a:r>
              <a:rPr sz="955" b="1" spc="-24" dirty="0">
                <a:latin typeface="Arial"/>
                <a:cs typeface="Arial"/>
              </a:rPr>
              <a:t> </a:t>
            </a:r>
            <a:r>
              <a:rPr sz="955" b="1" spc="-27" dirty="0">
                <a:latin typeface="Arial"/>
                <a:cs typeface="Arial"/>
              </a:rPr>
              <a:t>Federal</a:t>
            </a:r>
            <a:r>
              <a:rPr sz="955" b="1" spc="-20" dirty="0">
                <a:latin typeface="Arial"/>
                <a:cs typeface="Arial"/>
              </a:rPr>
              <a:t> </a:t>
            </a:r>
            <a:r>
              <a:rPr sz="955" b="1" spc="-34" dirty="0">
                <a:latin typeface="Arial"/>
                <a:cs typeface="Arial"/>
              </a:rPr>
              <a:t>Alignment</a:t>
            </a:r>
            <a:r>
              <a:rPr sz="955" b="1" spc="-14" dirty="0">
                <a:latin typeface="Arial"/>
                <a:cs typeface="Arial"/>
              </a:rPr>
              <a:t> </a:t>
            </a:r>
            <a:r>
              <a:rPr sz="955" spc="-34" dirty="0">
                <a:latin typeface="Arial"/>
                <a:cs typeface="Arial"/>
              </a:rPr>
              <a:t>– </a:t>
            </a:r>
            <a:r>
              <a:rPr sz="955" spc="-17" dirty="0">
                <a:latin typeface="Arial"/>
                <a:cs typeface="Arial"/>
              </a:rPr>
              <a:t>Balance</a:t>
            </a:r>
            <a:r>
              <a:rPr sz="955" spc="-37" dirty="0">
                <a:latin typeface="Arial"/>
                <a:cs typeface="Arial"/>
              </a:rPr>
              <a:t> </a:t>
            </a:r>
            <a:r>
              <a:rPr sz="955" spc="-7" dirty="0">
                <a:latin typeface="Arial"/>
                <a:cs typeface="Arial"/>
              </a:rPr>
              <a:t>rules</a:t>
            </a:r>
            <a:r>
              <a:rPr sz="955" spc="-51" dirty="0">
                <a:latin typeface="Arial"/>
                <a:cs typeface="Arial"/>
              </a:rPr>
              <a:t> </a:t>
            </a:r>
            <a:r>
              <a:rPr sz="955" dirty="0">
                <a:latin typeface="Arial"/>
                <a:cs typeface="Arial"/>
              </a:rPr>
              <a:t>with</a:t>
            </a:r>
            <a:r>
              <a:rPr sz="955" spc="-44" dirty="0">
                <a:latin typeface="Arial"/>
                <a:cs typeface="Arial"/>
              </a:rPr>
              <a:t> </a:t>
            </a:r>
            <a:r>
              <a:rPr sz="955" spc="-7" dirty="0">
                <a:latin typeface="Arial"/>
                <a:cs typeface="Arial"/>
              </a:rPr>
              <a:t>real-</a:t>
            </a:r>
            <a:r>
              <a:rPr sz="955" spc="-14" dirty="0">
                <a:latin typeface="Arial"/>
                <a:cs typeface="Arial"/>
              </a:rPr>
              <a:t>world </a:t>
            </a:r>
            <a:r>
              <a:rPr sz="955" spc="-7" dirty="0">
                <a:latin typeface="Arial"/>
                <a:cs typeface="Arial"/>
              </a:rPr>
              <a:t>sustainability.</a:t>
            </a:r>
            <a:endParaRPr sz="955">
              <a:latin typeface="Arial"/>
              <a:cs typeface="Arial"/>
            </a:endParaRPr>
          </a:p>
          <a:p>
            <a:pPr marL="394844" marR="97412" indent="-155859">
              <a:lnSpc>
                <a:spcPct val="117600"/>
              </a:lnSpc>
              <a:spcBef>
                <a:spcPts val="562"/>
              </a:spcBef>
              <a:buFont typeface="Arial"/>
              <a:buChar char="•"/>
              <a:tabLst>
                <a:tab pos="394844" algn="l"/>
              </a:tabLst>
            </a:pPr>
            <a:r>
              <a:rPr sz="955" b="1" spc="-27" dirty="0">
                <a:latin typeface="Arial"/>
                <a:cs typeface="Arial"/>
              </a:rPr>
              <a:t>Workforce</a:t>
            </a:r>
            <a:r>
              <a:rPr sz="955" b="1" spc="-51" dirty="0">
                <a:latin typeface="Arial"/>
                <a:cs typeface="Arial"/>
              </a:rPr>
              <a:t> </a:t>
            </a:r>
            <a:r>
              <a:rPr sz="955" b="1" spc="-55" dirty="0">
                <a:latin typeface="Arial"/>
                <a:cs typeface="Arial"/>
              </a:rPr>
              <a:t>&amp;</a:t>
            </a:r>
            <a:r>
              <a:rPr sz="955" b="1" spc="-48" dirty="0">
                <a:latin typeface="Arial"/>
                <a:cs typeface="Arial"/>
              </a:rPr>
              <a:t> </a:t>
            </a:r>
            <a:r>
              <a:rPr sz="955" b="1" spc="-20" dirty="0">
                <a:latin typeface="Arial"/>
                <a:cs typeface="Arial"/>
              </a:rPr>
              <a:t>Infrastructure</a:t>
            </a:r>
            <a:r>
              <a:rPr sz="955" b="1" spc="-41" dirty="0">
                <a:latin typeface="Arial"/>
                <a:cs typeface="Arial"/>
              </a:rPr>
              <a:t> </a:t>
            </a:r>
            <a:r>
              <a:rPr sz="955" spc="-95" dirty="0">
                <a:latin typeface="Arial"/>
                <a:cs typeface="Arial"/>
              </a:rPr>
              <a:t>–</a:t>
            </a:r>
            <a:r>
              <a:rPr sz="955" spc="-41" dirty="0">
                <a:latin typeface="Arial"/>
                <a:cs typeface="Arial"/>
              </a:rPr>
              <a:t> </a:t>
            </a:r>
            <a:r>
              <a:rPr sz="955" spc="-20" dirty="0">
                <a:latin typeface="Arial"/>
                <a:cs typeface="Arial"/>
              </a:rPr>
              <a:t>Invest</a:t>
            </a:r>
            <a:r>
              <a:rPr sz="955" spc="-51" dirty="0">
                <a:latin typeface="Arial"/>
                <a:cs typeface="Arial"/>
              </a:rPr>
              <a:t> </a:t>
            </a:r>
            <a:r>
              <a:rPr sz="955" spc="-17" dirty="0">
                <a:latin typeface="Arial"/>
                <a:cs typeface="Arial"/>
              </a:rPr>
              <a:t>in </a:t>
            </a:r>
            <a:r>
              <a:rPr sz="955" spc="-7" dirty="0">
                <a:latin typeface="Arial"/>
                <a:cs typeface="Arial"/>
              </a:rPr>
              <a:t>people,</a:t>
            </a:r>
            <a:r>
              <a:rPr sz="955" spc="-65" dirty="0">
                <a:latin typeface="Arial"/>
                <a:cs typeface="Arial"/>
              </a:rPr>
              <a:t> </a:t>
            </a:r>
            <a:r>
              <a:rPr sz="955" spc="-7" dirty="0">
                <a:latin typeface="Arial"/>
                <a:cs typeface="Arial"/>
              </a:rPr>
              <a:t>data,</a:t>
            </a:r>
            <a:r>
              <a:rPr sz="955" spc="-65" dirty="0">
                <a:latin typeface="Arial"/>
                <a:cs typeface="Arial"/>
              </a:rPr>
              <a:t> </a:t>
            </a:r>
            <a:r>
              <a:rPr sz="955" spc="-14" dirty="0">
                <a:latin typeface="Arial"/>
                <a:cs typeface="Arial"/>
              </a:rPr>
              <a:t>and</a:t>
            </a:r>
            <a:r>
              <a:rPr sz="955" spc="-72" dirty="0">
                <a:latin typeface="Arial"/>
                <a:cs typeface="Arial"/>
              </a:rPr>
              <a:t> </a:t>
            </a:r>
            <a:r>
              <a:rPr sz="955" spc="-7" dirty="0">
                <a:latin typeface="Arial"/>
                <a:cs typeface="Arial"/>
              </a:rPr>
              <a:t>technology.</a:t>
            </a:r>
            <a:endParaRPr sz="955">
              <a:latin typeface="Arial"/>
              <a:cs typeface="Arial"/>
            </a:endParaRPr>
          </a:p>
          <a:p>
            <a:pPr marL="394844" marR="119925" indent="-155859">
              <a:lnSpc>
                <a:spcPct val="117700"/>
              </a:lnSpc>
              <a:spcBef>
                <a:spcPts val="545"/>
              </a:spcBef>
              <a:buFont typeface="Arial"/>
              <a:buChar char="•"/>
              <a:tabLst>
                <a:tab pos="394844" algn="l"/>
              </a:tabLst>
            </a:pPr>
            <a:r>
              <a:rPr sz="955" b="1" spc="-31" dirty="0">
                <a:latin typeface="Arial"/>
                <a:cs typeface="Arial"/>
              </a:rPr>
              <a:t>Fiscal</a:t>
            </a:r>
            <a:r>
              <a:rPr sz="955" b="1" spc="-37" dirty="0">
                <a:latin typeface="Arial"/>
                <a:cs typeface="Arial"/>
              </a:rPr>
              <a:t> </a:t>
            </a:r>
            <a:r>
              <a:rPr sz="955" b="1" spc="-31" dirty="0">
                <a:latin typeface="Arial"/>
                <a:cs typeface="Arial"/>
              </a:rPr>
              <a:t>Responsibility </a:t>
            </a:r>
            <a:r>
              <a:rPr sz="955" spc="-95" dirty="0">
                <a:latin typeface="Arial"/>
                <a:cs typeface="Arial"/>
              </a:rPr>
              <a:t>–</a:t>
            </a:r>
            <a:r>
              <a:rPr sz="955" spc="-41" dirty="0">
                <a:latin typeface="Arial"/>
                <a:cs typeface="Arial"/>
              </a:rPr>
              <a:t> </a:t>
            </a:r>
            <a:r>
              <a:rPr sz="955" spc="-7" dirty="0">
                <a:latin typeface="Arial"/>
                <a:cs typeface="Arial"/>
              </a:rPr>
              <a:t>Reinvest </a:t>
            </a:r>
            <a:r>
              <a:rPr sz="955" spc="-34" dirty="0">
                <a:latin typeface="Arial"/>
                <a:cs typeface="Arial"/>
              </a:rPr>
              <a:t>savings</a:t>
            </a:r>
            <a:r>
              <a:rPr sz="955" spc="-44" dirty="0">
                <a:latin typeface="Arial"/>
                <a:cs typeface="Arial"/>
              </a:rPr>
              <a:t> </a:t>
            </a:r>
            <a:r>
              <a:rPr sz="955" dirty="0">
                <a:latin typeface="Arial"/>
                <a:cs typeface="Arial"/>
              </a:rPr>
              <a:t>into</a:t>
            </a:r>
            <a:r>
              <a:rPr sz="955" spc="-34" dirty="0">
                <a:latin typeface="Arial"/>
                <a:cs typeface="Arial"/>
              </a:rPr>
              <a:t> </a:t>
            </a:r>
            <a:r>
              <a:rPr sz="955" spc="-14" dirty="0">
                <a:latin typeface="Arial"/>
                <a:cs typeface="Arial"/>
              </a:rPr>
              <a:t>workforce</a:t>
            </a:r>
            <a:r>
              <a:rPr sz="955" spc="-31" dirty="0">
                <a:latin typeface="Arial"/>
                <a:cs typeface="Arial"/>
              </a:rPr>
              <a:t> </a:t>
            </a:r>
            <a:r>
              <a:rPr sz="955" spc="-14" dirty="0">
                <a:latin typeface="Arial"/>
                <a:cs typeface="Arial"/>
              </a:rPr>
              <a:t>and</a:t>
            </a:r>
            <a:r>
              <a:rPr sz="955" spc="-44" dirty="0">
                <a:latin typeface="Arial"/>
                <a:cs typeface="Arial"/>
              </a:rPr>
              <a:t> </a:t>
            </a:r>
            <a:r>
              <a:rPr sz="955" spc="-7" dirty="0">
                <a:latin typeface="Arial"/>
                <a:cs typeface="Arial"/>
              </a:rPr>
              <a:t>innovation.</a:t>
            </a:r>
            <a:endParaRPr sz="955">
              <a:latin typeface="Arial"/>
              <a:cs typeface="Arial"/>
            </a:endParaRPr>
          </a:p>
          <a:p>
            <a:pPr marL="394844" marR="213441" indent="-155859">
              <a:lnSpc>
                <a:spcPct val="117600"/>
              </a:lnSpc>
              <a:spcBef>
                <a:spcPts val="542"/>
              </a:spcBef>
              <a:buFont typeface="Arial"/>
              <a:buChar char="•"/>
              <a:tabLst>
                <a:tab pos="394844" algn="l"/>
              </a:tabLst>
            </a:pPr>
            <a:r>
              <a:rPr sz="955" b="1" spc="-20" dirty="0">
                <a:latin typeface="Arial"/>
                <a:cs typeface="Arial"/>
              </a:rPr>
              <a:t>Quality</a:t>
            </a:r>
            <a:r>
              <a:rPr sz="955" b="1" spc="-48" dirty="0">
                <a:latin typeface="Arial"/>
                <a:cs typeface="Arial"/>
              </a:rPr>
              <a:t> </a:t>
            </a:r>
            <a:r>
              <a:rPr sz="955" b="1" spc="-55" dirty="0">
                <a:latin typeface="Arial"/>
                <a:cs typeface="Arial"/>
              </a:rPr>
              <a:t>&amp;</a:t>
            </a:r>
            <a:r>
              <a:rPr sz="955" b="1" spc="-58" dirty="0">
                <a:latin typeface="Arial"/>
                <a:cs typeface="Arial"/>
              </a:rPr>
              <a:t> </a:t>
            </a:r>
            <a:r>
              <a:rPr sz="955" b="1" spc="-17" dirty="0">
                <a:latin typeface="Arial"/>
                <a:cs typeface="Arial"/>
              </a:rPr>
              <a:t>Compliance</a:t>
            </a:r>
            <a:r>
              <a:rPr sz="955" b="1" spc="-51" dirty="0">
                <a:latin typeface="Arial"/>
                <a:cs typeface="Arial"/>
              </a:rPr>
              <a:t> </a:t>
            </a:r>
            <a:r>
              <a:rPr sz="955" spc="-95" dirty="0">
                <a:latin typeface="Arial"/>
                <a:cs typeface="Arial"/>
              </a:rPr>
              <a:t>–</a:t>
            </a:r>
            <a:r>
              <a:rPr sz="955" spc="-51" dirty="0">
                <a:latin typeface="Arial"/>
                <a:cs typeface="Arial"/>
              </a:rPr>
              <a:t> </a:t>
            </a:r>
            <a:r>
              <a:rPr sz="955" spc="-14" dirty="0">
                <a:latin typeface="Arial"/>
                <a:cs typeface="Arial"/>
              </a:rPr>
              <a:t>Focus </a:t>
            </a:r>
            <a:r>
              <a:rPr sz="955" spc="-24" dirty="0">
                <a:latin typeface="Arial"/>
                <a:cs typeface="Arial"/>
              </a:rPr>
              <a:t>oversight</a:t>
            </a:r>
            <a:r>
              <a:rPr sz="955" spc="-55" dirty="0">
                <a:latin typeface="Arial"/>
                <a:cs typeface="Arial"/>
              </a:rPr>
              <a:t> </a:t>
            </a:r>
            <a:r>
              <a:rPr sz="955" spc="-14" dirty="0">
                <a:latin typeface="Arial"/>
                <a:cs typeface="Arial"/>
              </a:rPr>
              <a:t>on</a:t>
            </a:r>
            <a:r>
              <a:rPr sz="955" spc="-51" dirty="0">
                <a:latin typeface="Arial"/>
                <a:cs typeface="Arial"/>
              </a:rPr>
              <a:t> </a:t>
            </a:r>
            <a:r>
              <a:rPr sz="955" dirty="0">
                <a:latin typeface="Arial"/>
                <a:cs typeface="Arial"/>
              </a:rPr>
              <a:t>outcomes</a:t>
            </a:r>
            <a:r>
              <a:rPr sz="955" spc="-55" dirty="0">
                <a:latin typeface="Arial"/>
                <a:cs typeface="Arial"/>
              </a:rPr>
              <a:t> </a:t>
            </a:r>
            <a:r>
              <a:rPr sz="955" spc="-14" dirty="0">
                <a:latin typeface="Arial"/>
                <a:cs typeface="Arial"/>
              </a:rPr>
              <a:t>and</a:t>
            </a:r>
            <a:r>
              <a:rPr sz="955" spc="-37" dirty="0">
                <a:latin typeface="Arial"/>
                <a:cs typeface="Arial"/>
              </a:rPr>
              <a:t> </a:t>
            </a:r>
            <a:r>
              <a:rPr sz="955" spc="-7" dirty="0">
                <a:latin typeface="Arial"/>
                <a:cs typeface="Arial"/>
              </a:rPr>
              <a:t>learning.</a:t>
            </a:r>
            <a:endParaRPr sz="955">
              <a:latin typeface="Arial"/>
              <a:cs typeface="Arial"/>
            </a:endParaRPr>
          </a:p>
        </p:txBody>
      </p:sp>
      <p:grpSp>
        <p:nvGrpSpPr>
          <p:cNvPr id="6" name="object 6"/>
          <p:cNvGrpSpPr/>
          <p:nvPr/>
        </p:nvGrpSpPr>
        <p:grpSpPr>
          <a:xfrm>
            <a:off x="925656" y="248516"/>
            <a:ext cx="10311245" cy="6502111"/>
            <a:chOff x="189229" y="364490"/>
            <a:chExt cx="15123160" cy="9536430"/>
          </a:xfrm>
        </p:grpSpPr>
        <p:sp>
          <p:nvSpPr>
            <p:cNvPr id="7" name="object 7"/>
            <p:cNvSpPr/>
            <p:nvPr/>
          </p:nvSpPr>
          <p:spPr>
            <a:xfrm>
              <a:off x="189230" y="364489"/>
              <a:ext cx="15123160" cy="9536430"/>
            </a:xfrm>
            <a:custGeom>
              <a:avLst/>
              <a:gdLst/>
              <a:ahLst/>
              <a:cxnLst/>
              <a:rect l="l" t="t" r="r" b="b"/>
              <a:pathLst>
                <a:path w="15123160" h="9536430">
                  <a:moveTo>
                    <a:pt x="15123160" y="0"/>
                  </a:moveTo>
                  <a:lnTo>
                    <a:pt x="15064740" y="0"/>
                  </a:lnTo>
                  <a:lnTo>
                    <a:pt x="15064740" y="58420"/>
                  </a:lnTo>
                  <a:lnTo>
                    <a:pt x="15064740" y="9476740"/>
                  </a:lnTo>
                  <a:lnTo>
                    <a:pt x="58445" y="9476740"/>
                  </a:lnTo>
                  <a:lnTo>
                    <a:pt x="58445" y="58420"/>
                  </a:lnTo>
                  <a:lnTo>
                    <a:pt x="15064740" y="58420"/>
                  </a:lnTo>
                  <a:lnTo>
                    <a:pt x="15064740" y="0"/>
                  </a:lnTo>
                  <a:lnTo>
                    <a:pt x="0" y="0"/>
                  </a:lnTo>
                  <a:lnTo>
                    <a:pt x="0" y="58420"/>
                  </a:lnTo>
                  <a:lnTo>
                    <a:pt x="0" y="9476740"/>
                  </a:lnTo>
                  <a:lnTo>
                    <a:pt x="0" y="9535160"/>
                  </a:lnTo>
                  <a:lnTo>
                    <a:pt x="0" y="9536430"/>
                  </a:lnTo>
                  <a:lnTo>
                    <a:pt x="15123160" y="9536430"/>
                  </a:lnTo>
                  <a:lnTo>
                    <a:pt x="15123160" y="9535160"/>
                  </a:lnTo>
                  <a:lnTo>
                    <a:pt x="15123160" y="9477350"/>
                  </a:lnTo>
                  <a:lnTo>
                    <a:pt x="15123160" y="9476740"/>
                  </a:lnTo>
                  <a:lnTo>
                    <a:pt x="15123160" y="58420"/>
                  </a:lnTo>
                  <a:lnTo>
                    <a:pt x="15123160" y="0"/>
                  </a:lnTo>
                  <a:close/>
                </a:path>
              </a:pathLst>
            </a:custGeom>
            <a:solidFill>
              <a:srgbClr val="205F9A"/>
            </a:solidFill>
          </p:spPr>
          <p:txBody>
            <a:bodyPr wrap="square" lIns="0" tIns="0" rIns="0" bIns="0" rtlCol="0"/>
            <a:lstStyle/>
            <a:p>
              <a:endParaRPr sz="1227"/>
            </a:p>
          </p:txBody>
        </p:sp>
        <p:pic>
          <p:nvPicPr>
            <p:cNvPr id="8" name="object 8" descr="A logo for a company  AI-generated content may be incorrect."/>
            <p:cNvPicPr/>
            <p:nvPr/>
          </p:nvPicPr>
          <p:blipFill>
            <a:blip r:embed="rId2" cstate="print"/>
            <a:stretch>
              <a:fillRect/>
            </a:stretch>
          </p:blipFill>
          <p:spPr>
            <a:xfrm>
              <a:off x="13178154" y="1280795"/>
              <a:ext cx="1847342" cy="1019175"/>
            </a:xfrm>
            <a:prstGeom prst="rect">
              <a:avLst/>
            </a:prstGeom>
          </p:spPr>
        </p:pic>
        <p:pic>
          <p:nvPicPr>
            <p:cNvPr id="9" name="object 9" descr="Road Outline Vector Art, Icons, and Graphics for Free Download"/>
            <p:cNvPicPr/>
            <p:nvPr/>
          </p:nvPicPr>
          <p:blipFill>
            <a:blip r:embed="rId3" cstate="print"/>
            <a:stretch>
              <a:fillRect/>
            </a:stretch>
          </p:blipFill>
          <p:spPr>
            <a:xfrm>
              <a:off x="763601" y="1490786"/>
              <a:ext cx="1297277" cy="1144656"/>
            </a:xfrm>
            <a:prstGeom prst="rect">
              <a:avLst/>
            </a:prstGeom>
          </p:spPr>
        </p:pic>
        <p:pic>
          <p:nvPicPr>
            <p:cNvPr id="10" name="object 10" descr="Ohio State Stroke Map PNG &amp; SVG Design For T-Shirts"/>
            <p:cNvPicPr/>
            <p:nvPr/>
          </p:nvPicPr>
          <p:blipFill>
            <a:blip r:embed="rId4" cstate="print"/>
            <a:stretch>
              <a:fillRect/>
            </a:stretch>
          </p:blipFill>
          <p:spPr>
            <a:xfrm>
              <a:off x="723353" y="1185545"/>
              <a:ext cx="1363980" cy="1363979"/>
            </a:xfrm>
            <a:prstGeom prst="rect">
              <a:avLst/>
            </a:prstGeom>
          </p:spPr>
        </p:pic>
      </p:grpSp>
      <p:sp>
        <p:nvSpPr>
          <p:cNvPr id="11" name="object 11"/>
          <p:cNvSpPr txBox="1"/>
          <p:nvPr/>
        </p:nvSpPr>
        <p:spPr>
          <a:xfrm>
            <a:off x="8349529" y="2591051"/>
            <a:ext cx="2614613" cy="3759630"/>
          </a:xfrm>
          <a:prstGeom prst="rect">
            <a:avLst/>
          </a:prstGeom>
          <a:ln w="57150">
            <a:solidFill>
              <a:srgbClr val="941A1F"/>
            </a:solidFill>
          </a:ln>
        </p:spPr>
        <p:txBody>
          <a:bodyPr vert="horz" wrap="square" lIns="0" tIns="37666" rIns="0" bIns="0" rtlCol="0">
            <a:spAutoFit/>
          </a:bodyPr>
          <a:lstStyle/>
          <a:p>
            <a:pPr marL="83558">
              <a:spcBef>
                <a:spcPts val="296"/>
              </a:spcBef>
            </a:pPr>
            <a:r>
              <a:rPr sz="1773" b="1" spc="-24" dirty="0">
                <a:solidFill>
                  <a:srgbClr val="941A1F"/>
                </a:solidFill>
                <a:latin typeface="Arial"/>
                <a:cs typeface="Arial"/>
              </a:rPr>
              <a:t>SNAPSHOT</a:t>
            </a:r>
            <a:endParaRPr sz="1773">
              <a:latin typeface="Arial"/>
              <a:cs typeface="Arial"/>
            </a:endParaRPr>
          </a:p>
          <a:p>
            <a:pPr marL="83558">
              <a:spcBef>
                <a:spcPts val="1030"/>
              </a:spcBef>
            </a:pPr>
            <a:r>
              <a:rPr sz="1227" b="1" spc="-7" dirty="0">
                <a:latin typeface="Arial"/>
                <a:cs typeface="Arial"/>
              </a:rPr>
              <a:t>People</a:t>
            </a:r>
            <a:endParaRPr sz="1227">
              <a:latin typeface="Arial"/>
              <a:cs typeface="Arial"/>
            </a:endParaRPr>
          </a:p>
          <a:p>
            <a:pPr marL="395277" indent="-155427">
              <a:spcBef>
                <a:spcPts val="44"/>
              </a:spcBef>
              <a:buFont typeface="Times New Roman"/>
              <a:buChar char="•"/>
              <a:tabLst>
                <a:tab pos="395277" algn="l"/>
              </a:tabLst>
            </a:pPr>
            <a:r>
              <a:rPr sz="886" spc="-31" dirty="0">
                <a:latin typeface="Arial"/>
                <a:cs typeface="Arial"/>
              </a:rPr>
              <a:t>110,000+</a:t>
            </a:r>
            <a:r>
              <a:rPr sz="886" spc="-24" dirty="0">
                <a:latin typeface="Arial"/>
                <a:cs typeface="Arial"/>
              </a:rPr>
              <a:t> </a:t>
            </a:r>
            <a:r>
              <a:rPr sz="886" spc="-31" dirty="0">
                <a:latin typeface="Arial"/>
                <a:cs typeface="Arial"/>
              </a:rPr>
              <a:t>served </a:t>
            </a:r>
            <a:r>
              <a:rPr sz="886" spc="-14" dirty="0">
                <a:latin typeface="Arial"/>
                <a:cs typeface="Arial"/>
              </a:rPr>
              <a:t>statewide,</a:t>
            </a:r>
            <a:r>
              <a:rPr sz="886" spc="-24" dirty="0">
                <a:latin typeface="Arial"/>
                <a:cs typeface="Arial"/>
              </a:rPr>
              <a:t> </a:t>
            </a:r>
            <a:r>
              <a:rPr sz="886" dirty="0">
                <a:latin typeface="Arial"/>
                <a:cs typeface="Arial"/>
              </a:rPr>
              <a:t>with</a:t>
            </a:r>
            <a:r>
              <a:rPr sz="886" spc="-17" dirty="0">
                <a:latin typeface="Arial"/>
                <a:cs typeface="Arial"/>
              </a:rPr>
              <a:t> </a:t>
            </a:r>
            <a:r>
              <a:rPr sz="886" spc="-7" dirty="0">
                <a:latin typeface="Arial"/>
                <a:cs typeface="Arial"/>
              </a:rPr>
              <a:t>rising</a:t>
            </a:r>
            <a:endParaRPr sz="886">
              <a:latin typeface="Arial"/>
              <a:cs typeface="Arial"/>
            </a:endParaRPr>
          </a:p>
          <a:p>
            <a:pPr marL="395710">
              <a:spcBef>
                <a:spcPts val="181"/>
              </a:spcBef>
            </a:pPr>
            <a:r>
              <a:rPr sz="886" spc="-7" dirty="0">
                <a:latin typeface="Arial"/>
                <a:cs typeface="Arial"/>
              </a:rPr>
              <a:t>acuity</a:t>
            </a:r>
            <a:r>
              <a:rPr sz="886" spc="-34" dirty="0">
                <a:latin typeface="Arial"/>
                <a:cs typeface="Arial"/>
              </a:rPr>
              <a:t> </a:t>
            </a:r>
            <a:r>
              <a:rPr sz="886" spc="-20" dirty="0">
                <a:latin typeface="Arial"/>
                <a:cs typeface="Arial"/>
              </a:rPr>
              <a:t>and</a:t>
            </a:r>
            <a:r>
              <a:rPr sz="886" spc="-44" dirty="0">
                <a:latin typeface="Arial"/>
                <a:cs typeface="Arial"/>
              </a:rPr>
              <a:t> </a:t>
            </a:r>
            <a:r>
              <a:rPr sz="886" spc="-7" dirty="0">
                <a:latin typeface="Arial"/>
                <a:cs typeface="Arial"/>
              </a:rPr>
              <a:t>complexity.</a:t>
            </a:r>
            <a:endParaRPr sz="886">
              <a:latin typeface="Arial"/>
              <a:cs typeface="Arial"/>
            </a:endParaRPr>
          </a:p>
          <a:p>
            <a:pPr marL="395710" marR="150231" indent="-155859">
              <a:lnSpc>
                <a:spcPts val="1248"/>
              </a:lnSpc>
              <a:spcBef>
                <a:spcPts val="68"/>
              </a:spcBef>
              <a:buFont typeface="Times New Roman"/>
              <a:buChar char="•"/>
              <a:tabLst>
                <a:tab pos="395710" algn="l"/>
              </a:tabLst>
            </a:pPr>
            <a:r>
              <a:rPr sz="886" spc="-27" dirty="0">
                <a:latin typeface="Arial"/>
                <a:cs typeface="Arial"/>
              </a:rPr>
              <a:t>Access</a:t>
            </a:r>
            <a:r>
              <a:rPr sz="886" spc="-34" dirty="0">
                <a:latin typeface="Arial"/>
                <a:cs typeface="Arial"/>
              </a:rPr>
              <a:t> </a:t>
            </a:r>
            <a:r>
              <a:rPr sz="886" spc="-14" dirty="0">
                <a:latin typeface="Arial"/>
                <a:cs typeface="Arial"/>
              </a:rPr>
              <a:t>and</a:t>
            </a:r>
            <a:r>
              <a:rPr sz="886" spc="-34" dirty="0">
                <a:latin typeface="Arial"/>
                <a:cs typeface="Arial"/>
              </a:rPr>
              <a:t> </a:t>
            </a:r>
            <a:r>
              <a:rPr sz="886" spc="-27" dirty="0">
                <a:latin typeface="Arial"/>
                <a:cs typeface="Arial"/>
              </a:rPr>
              <a:t>experience</a:t>
            </a:r>
            <a:r>
              <a:rPr sz="886" spc="-37" dirty="0">
                <a:latin typeface="Arial"/>
                <a:cs typeface="Arial"/>
              </a:rPr>
              <a:t> </a:t>
            </a:r>
            <a:r>
              <a:rPr sz="886" spc="-34" dirty="0">
                <a:latin typeface="Arial"/>
                <a:cs typeface="Arial"/>
              </a:rPr>
              <a:t>vary</a:t>
            </a:r>
            <a:r>
              <a:rPr sz="886" spc="-20" dirty="0">
                <a:latin typeface="Arial"/>
                <a:cs typeface="Arial"/>
              </a:rPr>
              <a:t> </a:t>
            </a:r>
            <a:r>
              <a:rPr sz="886" spc="-14" dirty="0">
                <a:latin typeface="Arial"/>
                <a:cs typeface="Arial"/>
              </a:rPr>
              <a:t>widely</a:t>
            </a:r>
            <a:r>
              <a:rPr sz="886" spc="-20" dirty="0">
                <a:latin typeface="Arial"/>
                <a:cs typeface="Arial"/>
              </a:rPr>
              <a:t> </a:t>
            </a:r>
            <a:r>
              <a:rPr sz="886" spc="-17" dirty="0">
                <a:latin typeface="Arial"/>
                <a:cs typeface="Arial"/>
              </a:rPr>
              <a:t>by county,</a:t>
            </a:r>
            <a:r>
              <a:rPr sz="886" spc="-31" dirty="0">
                <a:latin typeface="Arial"/>
                <a:cs typeface="Arial"/>
              </a:rPr>
              <a:t> </a:t>
            </a:r>
            <a:r>
              <a:rPr sz="886" spc="-24" dirty="0">
                <a:latin typeface="Arial"/>
                <a:cs typeface="Arial"/>
              </a:rPr>
              <a:t>driven</a:t>
            </a:r>
            <a:r>
              <a:rPr sz="886" spc="-27" dirty="0">
                <a:latin typeface="Arial"/>
                <a:cs typeface="Arial"/>
              </a:rPr>
              <a:t> </a:t>
            </a:r>
            <a:r>
              <a:rPr sz="886" spc="-24" dirty="0">
                <a:latin typeface="Arial"/>
                <a:cs typeface="Arial"/>
              </a:rPr>
              <a:t>by</a:t>
            </a:r>
            <a:r>
              <a:rPr sz="886" spc="-48" dirty="0">
                <a:latin typeface="Arial"/>
                <a:cs typeface="Arial"/>
              </a:rPr>
              <a:t> </a:t>
            </a:r>
            <a:r>
              <a:rPr sz="886" dirty="0">
                <a:latin typeface="Arial"/>
                <a:cs typeface="Arial"/>
              </a:rPr>
              <a:t>local</a:t>
            </a:r>
            <a:r>
              <a:rPr sz="886" spc="-27" dirty="0">
                <a:latin typeface="Arial"/>
                <a:cs typeface="Arial"/>
              </a:rPr>
              <a:t> </a:t>
            </a:r>
            <a:r>
              <a:rPr sz="886" spc="-17" dirty="0">
                <a:latin typeface="Arial"/>
                <a:cs typeface="Arial"/>
              </a:rPr>
              <a:t>funding</a:t>
            </a:r>
            <a:r>
              <a:rPr sz="886" spc="-37" dirty="0">
                <a:latin typeface="Arial"/>
                <a:cs typeface="Arial"/>
              </a:rPr>
              <a:t> </a:t>
            </a:r>
            <a:r>
              <a:rPr sz="886" spc="-7" dirty="0">
                <a:latin typeface="Arial"/>
                <a:cs typeface="Arial"/>
              </a:rPr>
              <a:t>differences.</a:t>
            </a:r>
            <a:endParaRPr sz="886">
              <a:latin typeface="Arial"/>
              <a:cs typeface="Arial"/>
            </a:endParaRPr>
          </a:p>
          <a:p>
            <a:pPr>
              <a:spcBef>
                <a:spcPts val="24"/>
              </a:spcBef>
              <a:buFont typeface="Times New Roman"/>
              <a:buChar char="•"/>
            </a:pPr>
            <a:endParaRPr sz="886">
              <a:latin typeface="Arial"/>
              <a:cs typeface="Arial"/>
            </a:endParaRPr>
          </a:p>
          <a:p>
            <a:pPr marL="83558"/>
            <a:r>
              <a:rPr sz="1227" b="1" spc="-7" dirty="0">
                <a:latin typeface="Arial"/>
                <a:cs typeface="Arial"/>
              </a:rPr>
              <a:t>Providers</a:t>
            </a:r>
            <a:endParaRPr sz="1227">
              <a:latin typeface="Arial"/>
              <a:cs typeface="Arial"/>
            </a:endParaRPr>
          </a:p>
          <a:p>
            <a:pPr marL="395277" indent="-155427" algn="just">
              <a:spcBef>
                <a:spcPts val="44"/>
              </a:spcBef>
              <a:buFont typeface="Times New Roman"/>
              <a:buChar char="•"/>
              <a:tabLst>
                <a:tab pos="395277" algn="l"/>
              </a:tabLst>
            </a:pPr>
            <a:r>
              <a:rPr sz="886" spc="-24" dirty="0">
                <a:latin typeface="Arial"/>
                <a:cs typeface="Arial"/>
              </a:rPr>
              <a:t>13,600</a:t>
            </a:r>
            <a:r>
              <a:rPr sz="886" spc="-44" dirty="0">
                <a:latin typeface="Arial"/>
                <a:cs typeface="Arial"/>
              </a:rPr>
              <a:t> </a:t>
            </a:r>
            <a:r>
              <a:rPr sz="886" dirty="0">
                <a:latin typeface="Arial"/>
                <a:cs typeface="Arial"/>
              </a:rPr>
              <a:t>total</a:t>
            </a:r>
            <a:r>
              <a:rPr sz="886" spc="-41" dirty="0">
                <a:latin typeface="Arial"/>
                <a:cs typeface="Arial"/>
              </a:rPr>
              <a:t> </a:t>
            </a:r>
            <a:r>
              <a:rPr sz="886" spc="-17" dirty="0">
                <a:latin typeface="Arial"/>
                <a:cs typeface="Arial"/>
              </a:rPr>
              <a:t>providers</a:t>
            </a:r>
            <a:r>
              <a:rPr sz="886" spc="-20" dirty="0">
                <a:latin typeface="Arial"/>
                <a:cs typeface="Arial"/>
              </a:rPr>
              <a:t> </a:t>
            </a:r>
            <a:r>
              <a:rPr sz="886" spc="-82" dirty="0">
                <a:latin typeface="Arial"/>
                <a:cs typeface="Arial"/>
              </a:rPr>
              <a:t>—</a:t>
            </a:r>
            <a:r>
              <a:rPr sz="886" spc="-24" dirty="0">
                <a:latin typeface="Arial"/>
                <a:cs typeface="Arial"/>
              </a:rPr>
              <a:t> 1,500</a:t>
            </a:r>
            <a:r>
              <a:rPr sz="886" spc="-44" dirty="0">
                <a:latin typeface="Arial"/>
                <a:cs typeface="Arial"/>
              </a:rPr>
              <a:t> </a:t>
            </a:r>
            <a:r>
              <a:rPr sz="886" spc="-17" dirty="0">
                <a:latin typeface="Arial"/>
                <a:cs typeface="Arial"/>
              </a:rPr>
              <a:t>are</a:t>
            </a:r>
            <a:endParaRPr sz="886">
              <a:latin typeface="Arial"/>
              <a:cs typeface="Arial"/>
            </a:endParaRPr>
          </a:p>
          <a:p>
            <a:pPr marL="395710" algn="just">
              <a:spcBef>
                <a:spcPts val="184"/>
              </a:spcBef>
            </a:pPr>
            <a:r>
              <a:rPr sz="886" spc="-24" dirty="0">
                <a:latin typeface="Arial"/>
                <a:cs typeface="Arial"/>
              </a:rPr>
              <a:t>agencies,</a:t>
            </a:r>
            <a:r>
              <a:rPr sz="886" spc="-41" dirty="0">
                <a:latin typeface="Arial"/>
                <a:cs typeface="Arial"/>
              </a:rPr>
              <a:t> </a:t>
            </a:r>
            <a:r>
              <a:rPr sz="886" dirty="0">
                <a:latin typeface="Arial"/>
                <a:cs typeface="Arial"/>
              </a:rPr>
              <a:t>the</a:t>
            </a:r>
            <a:r>
              <a:rPr sz="886" spc="-55" dirty="0">
                <a:latin typeface="Arial"/>
                <a:cs typeface="Arial"/>
              </a:rPr>
              <a:t> </a:t>
            </a:r>
            <a:r>
              <a:rPr sz="886" spc="-14" dirty="0">
                <a:latin typeface="Arial"/>
                <a:cs typeface="Arial"/>
              </a:rPr>
              <a:t>rest</a:t>
            </a:r>
            <a:r>
              <a:rPr sz="886" spc="-41" dirty="0">
                <a:latin typeface="Arial"/>
                <a:cs typeface="Arial"/>
              </a:rPr>
              <a:t> </a:t>
            </a:r>
            <a:r>
              <a:rPr sz="886" spc="-24" dirty="0">
                <a:latin typeface="Arial"/>
                <a:cs typeface="Arial"/>
              </a:rPr>
              <a:t>are</a:t>
            </a:r>
            <a:r>
              <a:rPr sz="886" spc="-51" dirty="0">
                <a:latin typeface="Arial"/>
                <a:cs typeface="Arial"/>
              </a:rPr>
              <a:t> </a:t>
            </a:r>
            <a:r>
              <a:rPr sz="886" spc="-7" dirty="0">
                <a:latin typeface="Arial"/>
                <a:cs typeface="Arial"/>
              </a:rPr>
              <a:t>independents.</a:t>
            </a:r>
            <a:endParaRPr sz="886">
              <a:latin typeface="Arial"/>
              <a:cs typeface="Arial"/>
            </a:endParaRPr>
          </a:p>
          <a:p>
            <a:pPr marL="395710" marR="184867" indent="-155859" algn="just">
              <a:lnSpc>
                <a:spcPct val="117000"/>
              </a:lnSpc>
              <a:buFont typeface="Times New Roman"/>
              <a:buChar char="•"/>
              <a:tabLst>
                <a:tab pos="395710" algn="l"/>
              </a:tabLst>
            </a:pPr>
            <a:r>
              <a:rPr sz="886" spc="-41" dirty="0">
                <a:latin typeface="Arial"/>
                <a:cs typeface="Arial"/>
              </a:rPr>
              <a:t>Rates</a:t>
            </a:r>
            <a:r>
              <a:rPr sz="886" spc="-24" dirty="0">
                <a:latin typeface="Arial"/>
                <a:cs typeface="Arial"/>
              </a:rPr>
              <a:t> </a:t>
            </a:r>
            <a:r>
              <a:rPr sz="886" dirty="0">
                <a:latin typeface="Arial"/>
                <a:cs typeface="Arial"/>
              </a:rPr>
              <a:t>fail</a:t>
            </a:r>
            <a:r>
              <a:rPr sz="886" spc="-61" dirty="0">
                <a:latin typeface="Arial"/>
                <a:cs typeface="Arial"/>
              </a:rPr>
              <a:t> </a:t>
            </a:r>
            <a:r>
              <a:rPr sz="886" dirty="0">
                <a:latin typeface="Arial"/>
                <a:cs typeface="Arial"/>
              </a:rPr>
              <a:t>to</a:t>
            </a:r>
            <a:r>
              <a:rPr sz="886" spc="-44" dirty="0">
                <a:latin typeface="Arial"/>
                <a:cs typeface="Arial"/>
              </a:rPr>
              <a:t> </a:t>
            </a:r>
            <a:r>
              <a:rPr sz="886" spc="-41" dirty="0">
                <a:latin typeface="Arial"/>
                <a:cs typeface="Arial"/>
              </a:rPr>
              <a:t>keep</a:t>
            </a:r>
            <a:r>
              <a:rPr sz="886" spc="-20" dirty="0">
                <a:latin typeface="Arial"/>
                <a:cs typeface="Arial"/>
              </a:rPr>
              <a:t> </a:t>
            </a:r>
            <a:r>
              <a:rPr sz="886" spc="-17" dirty="0">
                <a:latin typeface="Arial"/>
                <a:cs typeface="Arial"/>
              </a:rPr>
              <a:t>pace</a:t>
            </a:r>
            <a:r>
              <a:rPr sz="886" spc="-37" dirty="0">
                <a:latin typeface="Arial"/>
                <a:cs typeface="Arial"/>
              </a:rPr>
              <a:t> </a:t>
            </a:r>
            <a:r>
              <a:rPr sz="886" dirty="0">
                <a:latin typeface="Arial"/>
                <a:cs typeface="Arial"/>
              </a:rPr>
              <a:t>with</a:t>
            </a:r>
            <a:r>
              <a:rPr sz="886" spc="-24" dirty="0">
                <a:latin typeface="Arial"/>
                <a:cs typeface="Arial"/>
              </a:rPr>
              <a:t> </a:t>
            </a:r>
            <a:r>
              <a:rPr sz="886" spc="-7" dirty="0">
                <a:latin typeface="Arial"/>
                <a:cs typeface="Arial"/>
              </a:rPr>
              <a:t>costs,</a:t>
            </a:r>
            <a:r>
              <a:rPr sz="886" spc="-24" dirty="0">
                <a:latin typeface="Arial"/>
                <a:cs typeface="Arial"/>
              </a:rPr>
              <a:t> </a:t>
            </a:r>
            <a:r>
              <a:rPr sz="886" spc="-7" dirty="0">
                <a:latin typeface="Arial"/>
                <a:cs typeface="Arial"/>
              </a:rPr>
              <a:t>making competitive</a:t>
            </a:r>
            <a:r>
              <a:rPr sz="886" spc="-34" dirty="0">
                <a:latin typeface="Arial"/>
                <a:cs typeface="Arial"/>
              </a:rPr>
              <a:t> </a:t>
            </a:r>
            <a:r>
              <a:rPr sz="886" spc="-106" dirty="0">
                <a:latin typeface="Arial"/>
                <a:cs typeface="Arial"/>
              </a:rPr>
              <a:t>DSP</a:t>
            </a:r>
            <a:r>
              <a:rPr sz="886" spc="44" dirty="0">
                <a:latin typeface="Arial"/>
                <a:cs typeface="Arial"/>
              </a:rPr>
              <a:t> </a:t>
            </a:r>
            <a:r>
              <a:rPr sz="886" spc="-44" dirty="0">
                <a:latin typeface="Arial"/>
                <a:cs typeface="Arial"/>
              </a:rPr>
              <a:t>wages</a:t>
            </a:r>
            <a:r>
              <a:rPr sz="886" spc="3" dirty="0">
                <a:latin typeface="Arial"/>
                <a:cs typeface="Arial"/>
              </a:rPr>
              <a:t> </a:t>
            </a:r>
            <a:r>
              <a:rPr sz="886" dirty="0">
                <a:latin typeface="Arial"/>
                <a:cs typeface="Arial"/>
              </a:rPr>
              <a:t>difficult</a:t>
            </a:r>
            <a:r>
              <a:rPr sz="886" spc="14" dirty="0">
                <a:latin typeface="Arial"/>
                <a:cs typeface="Arial"/>
              </a:rPr>
              <a:t> </a:t>
            </a:r>
            <a:r>
              <a:rPr sz="886" dirty="0">
                <a:latin typeface="Arial"/>
                <a:cs typeface="Arial"/>
              </a:rPr>
              <a:t>to</a:t>
            </a:r>
            <a:r>
              <a:rPr sz="886" spc="14" dirty="0">
                <a:latin typeface="Arial"/>
                <a:cs typeface="Arial"/>
              </a:rPr>
              <a:t> </a:t>
            </a:r>
            <a:r>
              <a:rPr sz="886" spc="-7" dirty="0">
                <a:latin typeface="Arial"/>
                <a:cs typeface="Arial"/>
              </a:rPr>
              <a:t>sustain or</a:t>
            </a:r>
            <a:r>
              <a:rPr sz="886" spc="-51" dirty="0">
                <a:latin typeface="Arial"/>
                <a:cs typeface="Arial"/>
              </a:rPr>
              <a:t> </a:t>
            </a:r>
            <a:r>
              <a:rPr sz="886" spc="-7" dirty="0">
                <a:latin typeface="Arial"/>
                <a:cs typeface="Arial"/>
              </a:rPr>
              <a:t>reliably</a:t>
            </a:r>
            <a:r>
              <a:rPr sz="886" spc="-37" dirty="0">
                <a:latin typeface="Arial"/>
                <a:cs typeface="Arial"/>
              </a:rPr>
              <a:t> </a:t>
            </a:r>
            <a:r>
              <a:rPr sz="886" spc="-20" dirty="0">
                <a:latin typeface="Arial"/>
                <a:cs typeface="Arial"/>
              </a:rPr>
              <a:t>increase</a:t>
            </a:r>
            <a:r>
              <a:rPr sz="886" spc="-48" dirty="0">
                <a:latin typeface="Arial"/>
                <a:cs typeface="Arial"/>
              </a:rPr>
              <a:t> </a:t>
            </a:r>
            <a:r>
              <a:rPr sz="886" spc="-34" dirty="0">
                <a:latin typeface="Arial"/>
                <a:cs typeface="Arial"/>
              </a:rPr>
              <a:t>over</a:t>
            </a:r>
            <a:r>
              <a:rPr sz="886" spc="-51" dirty="0">
                <a:latin typeface="Arial"/>
                <a:cs typeface="Arial"/>
              </a:rPr>
              <a:t> </a:t>
            </a:r>
            <a:r>
              <a:rPr sz="886" spc="-14" dirty="0">
                <a:latin typeface="Arial"/>
                <a:cs typeface="Arial"/>
              </a:rPr>
              <a:t>time.</a:t>
            </a:r>
            <a:endParaRPr sz="886">
              <a:latin typeface="Arial"/>
              <a:cs typeface="Arial"/>
            </a:endParaRPr>
          </a:p>
          <a:p>
            <a:pPr>
              <a:spcBef>
                <a:spcPts val="99"/>
              </a:spcBef>
              <a:buFont typeface="Times New Roman"/>
              <a:buChar char="•"/>
            </a:pPr>
            <a:endParaRPr sz="886">
              <a:latin typeface="Arial"/>
              <a:cs typeface="Arial"/>
            </a:endParaRPr>
          </a:p>
          <a:p>
            <a:pPr marL="83558"/>
            <a:r>
              <a:rPr sz="1227" b="1" spc="-7" dirty="0">
                <a:latin typeface="Arial"/>
                <a:cs typeface="Arial"/>
              </a:rPr>
              <a:t>Pressures</a:t>
            </a:r>
            <a:endParaRPr sz="1227">
              <a:latin typeface="Arial"/>
              <a:cs typeface="Arial"/>
            </a:endParaRPr>
          </a:p>
          <a:p>
            <a:pPr marL="395277" indent="-155427">
              <a:spcBef>
                <a:spcPts val="44"/>
              </a:spcBef>
              <a:buFont typeface="Times New Roman"/>
              <a:buChar char="•"/>
              <a:tabLst>
                <a:tab pos="395277" algn="l"/>
              </a:tabLst>
            </a:pPr>
            <a:r>
              <a:rPr sz="886" spc="-34" dirty="0">
                <a:latin typeface="Arial"/>
                <a:cs typeface="Arial"/>
              </a:rPr>
              <a:t>Spending </a:t>
            </a:r>
            <a:r>
              <a:rPr sz="886" dirty="0">
                <a:latin typeface="Arial"/>
                <a:cs typeface="Arial"/>
              </a:rPr>
              <a:t>up</a:t>
            </a:r>
            <a:r>
              <a:rPr sz="886" spc="-31" dirty="0">
                <a:latin typeface="Arial"/>
                <a:cs typeface="Arial"/>
              </a:rPr>
              <a:t> </a:t>
            </a:r>
            <a:r>
              <a:rPr sz="886" spc="-27" dirty="0">
                <a:latin typeface="Arial"/>
                <a:cs typeface="Arial"/>
              </a:rPr>
              <a:t>8.5% </a:t>
            </a:r>
            <a:r>
              <a:rPr sz="886" spc="-14" dirty="0">
                <a:latin typeface="Arial"/>
                <a:cs typeface="Arial"/>
              </a:rPr>
              <a:t>annually,</a:t>
            </a:r>
            <a:r>
              <a:rPr sz="886" spc="-24" dirty="0">
                <a:latin typeface="Arial"/>
                <a:cs typeface="Arial"/>
              </a:rPr>
              <a:t> </a:t>
            </a:r>
            <a:r>
              <a:rPr sz="886" spc="-14" dirty="0">
                <a:latin typeface="Arial"/>
                <a:cs typeface="Arial"/>
              </a:rPr>
              <a:t>outpacing</a:t>
            </a:r>
            <a:r>
              <a:rPr sz="886" spc="-31" dirty="0">
                <a:latin typeface="Arial"/>
                <a:cs typeface="Arial"/>
              </a:rPr>
              <a:t> </a:t>
            </a:r>
            <a:r>
              <a:rPr sz="886" spc="-14" dirty="0">
                <a:latin typeface="Arial"/>
                <a:cs typeface="Arial"/>
              </a:rPr>
              <a:t>state</a:t>
            </a:r>
            <a:endParaRPr sz="886">
              <a:latin typeface="Arial"/>
              <a:cs typeface="Arial"/>
            </a:endParaRPr>
          </a:p>
          <a:p>
            <a:pPr marL="395710">
              <a:spcBef>
                <a:spcPts val="181"/>
              </a:spcBef>
            </a:pPr>
            <a:r>
              <a:rPr sz="886" spc="-27" dirty="0">
                <a:latin typeface="Arial"/>
                <a:cs typeface="Arial"/>
              </a:rPr>
              <a:t>revenue</a:t>
            </a:r>
            <a:r>
              <a:rPr sz="886" spc="-41" dirty="0">
                <a:latin typeface="Arial"/>
                <a:cs typeface="Arial"/>
              </a:rPr>
              <a:t> </a:t>
            </a:r>
            <a:r>
              <a:rPr sz="886" spc="-7" dirty="0">
                <a:latin typeface="Arial"/>
                <a:cs typeface="Arial"/>
              </a:rPr>
              <a:t>growth.</a:t>
            </a:r>
            <a:endParaRPr sz="886">
              <a:latin typeface="Arial"/>
              <a:cs typeface="Arial"/>
            </a:endParaRPr>
          </a:p>
          <a:p>
            <a:pPr marL="395710" marR="326006" indent="-155859">
              <a:lnSpc>
                <a:spcPts val="1248"/>
              </a:lnSpc>
              <a:spcBef>
                <a:spcPts val="68"/>
              </a:spcBef>
              <a:buFont typeface="Times New Roman"/>
              <a:buChar char="•"/>
              <a:tabLst>
                <a:tab pos="395710" algn="l"/>
              </a:tabLst>
            </a:pPr>
            <a:r>
              <a:rPr sz="886" spc="-24" dirty="0">
                <a:latin typeface="Arial"/>
                <a:cs typeface="Arial"/>
              </a:rPr>
              <a:t>Reliance</a:t>
            </a:r>
            <a:r>
              <a:rPr sz="886" spc="-37" dirty="0">
                <a:latin typeface="Arial"/>
                <a:cs typeface="Arial"/>
              </a:rPr>
              <a:t> </a:t>
            </a:r>
            <a:r>
              <a:rPr sz="886" spc="-14" dirty="0">
                <a:latin typeface="Arial"/>
                <a:cs typeface="Arial"/>
              </a:rPr>
              <a:t>on</a:t>
            </a:r>
            <a:r>
              <a:rPr sz="886" spc="-37" dirty="0">
                <a:latin typeface="Arial"/>
                <a:cs typeface="Arial"/>
              </a:rPr>
              <a:t> </a:t>
            </a:r>
            <a:r>
              <a:rPr sz="886" dirty="0">
                <a:latin typeface="Arial"/>
                <a:cs typeface="Arial"/>
              </a:rPr>
              <a:t>local</a:t>
            </a:r>
            <a:r>
              <a:rPr sz="886" spc="-37" dirty="0">
                <a:latin typeface="Arial"/>
                <a:cs typeface="Arial"/>
              </a:rPr>
              <a:t> </a:t>
            </a:r>
            <a:r>
              <a:rPr sz="886" spc="-20" dirty="0">
                <a:latin typeface="Arial"/>
                <a:cs typeface="Arial"/>
              </a:rPr>
              <a:t>levies</a:t>
            </a:r>
            <a:r>
              <a:rPr sz="886" spc="-31" dirty="0">
                <a:latin typeface="Arial"/>
                <a:cs typeface="Arial"/>
              </a:rPr>
              <a:t> </a:t>
            </a:r>
            <a:r>
              <a:rPr sz="886" spc="-51" dirty="0">
                <a:latin typeface="Arial"/>
                <a:cs typeface="Arial"/>
              </a:rPr>
              <a:t>(0–</a:t>
            </a:r>
            <a:r>
              <a:rPr sz="886" spc="-41" dirty="0">
                <a:latin typeface="Arial"/>
                <a:cs typeface="Arial"/>
              </a:rPr>
              <a:t>60%</a:t>
            </a:r>
            <a:r>
              <a:rPr sz="886" spc="-27" dirty="0">
                <a:latin typeface="Arial"/>
                <a:cs typeface="Arial"/>
              </a:rPr>
              <a:t> </a:t>
            </a:r>
            <a:r>
              <a:rPr sz="886" spc="-7" dirty="0">
                <a:latin typeface="Arial"/>
                <a:cs typeface="Arial"/>
              </a:rPr>
              <a:t>match) </a:t>
            </a:r>
            <a:r>
              <a:rPr sz="886" spc="-20" dirty="0">
                <a:latin typeface="Arial"/>
                <a:cs typeface="Arial"/>
              </a:rPr>
              <a:t>drives</a:t>
            </a:r>
            <a:r>
              <a:rPr sz="886" spc="-44" dirty="0">
                <a:latin typeface="Arial"/>
                <a:cs typeface="Arial"/>
              </a:rPr>
              <a:t> </a:t>
            </a:r>
            <a:r>
              <a:rPr sz="886" spc="-7" dirty="0">
                <a:latin typeface="Arial"/>
                <a:cs typeface="Arial"/>
              </a:rPr>
              <a:t>inequity</a:t>
            </a:r>
            <a:r>
              <a:rPr sz="886" spc="-34" dirty="0">
                <a:latin typeface="Arial"/>
                <a:cs typeface="Arial"/>
              </a:rPr>
              <a:t> </a:t>
            </a:r>
            <a:r>
              <a:rPr sz="886" spc="-14" dirty="0">
                <a:latin typeface="Arial"/>
                <a:cs typeface="Arial"/>
              </a:rPr>
              <a:t>and</a:t>
            </a:r>
            <a:r>
              <a:rPr sz="886" spc="-58" dirty="0">
                <a:latin typeface="Arial"/>
                <a:cs typeface="Arial"/>
              </a:rPr>
              <a:t> </a:t>
            </a:r>
            <a:r>
              <a:rPr sz="886" dirty="0">
                <a:latin typeface="Arial"/>
                <a:cs typeface="Arial"/>
              </a:rPr>
              <a:t>fiscal</a:t>
            </a:r>
            <a:r>
              <a:rPr sz="886" spc="-34" dirty="0">
                <a:latin typeface="Arial"/>
                <a:cs typeface="Arial"/>
              </a:rPr>
              <a:t> </a:t>
            </a:r>
            <a:r>
              <a:rPr sz="886" spc="-7" dirty="0">
                <a:latin typeface="Arial"/>
                <a:cs typeface="Arial"/>
              </a:rPr>
              <a:t>instability.</a:t>
            </a:r>
            <a:endParaRPr sz="886">
              <a:latin typeface="Arial"/>
              <a:cs typeface="Arial"/>
            </a:endParaRPr>
          </a:p>
          <a:p>
            <a:pPr marL="395277" indent="-155427">
              <a:spcBef>
                <a:spcPts val="109"/>
              </a:spcBef>
              <a:buFont typeface="Times New Roman"/>
              <a:buChar char="•"/>
              <a:tabLst>
                <a:tab pos="395277" algn="l"/>
              </a:tabLst>
            </a:pPr>
            <a:r>
              <a:rPr sz="886" spc="-7" dirty="0">
                <a:latin typeface="Arial"/>
                <a:cs typeface="Arial"/>
              </a:rPr>
              <a:t>Duplicative</a:t>
            </a:r>
            <a:r>
              <a:rPr sz="886" spc="-34" dirty="0">
                <a:latin typeface="Arial"/>
                <a:cs typeface="Arial"/>
              </a:rPr>
              <a:t> </a:t>
            </a:r>
            <a:r>
              <a:rPr sz="886" spc="-14" dirty="0">
                <a:latin typeface="Arial"/>
                <a:cs typeface="Arial"/>
              </a:rPr>
              <a:t>regulations,</a:t>
            </a:r>
            <a:r>
              <a:rPr sz="886" spc="-37" dirty="0">
                <a:latin typeface="Arial"/>
                <a:cs typeface="Arial"/>
              </a:rPr>
              <a:t> </a:t>
            </a:r>
            <a:r>
              <a:rPr sz="886" spc="-7" dirty="0">
                <a:latin typeface="Arial"/>
                <a:cs typeface="Arial"/>
              </a:rPr>
              <a:t>audits,</a:t>
            </a:r>
            <a:r>
              <a:rPr sz="886" spc="-41" dirty="0">
                <a:latin typeface="Arial"/>
                <a:cs typeface="Arial"/>
              </a:rPr>
              <a:t> </a:t>
            </a:r>
            <a:r>
              <a:rPr sz="886" spc="-17" dirty="0">
                <a:latin typeface="Arial"/>
                <a:cs typeface="Arial"/>
              </a:rPr>
              <a:t>and</a:t>
            </a:r>
            <a:endParaRPr sz="886">
              <a:latin typeface="Arial"/>
              <a:cs typeface="Arial"/>
            </a:endParaRPr>
          </a:p>
          <a:p>
            <a:pPr marL="395710" marR="89186">
              <a:lnSpc>
                <a:spcPct val="117000"/>
              </a:lnSpc>
            </a:pPr>
            <a:r>
              <a:rPr sz="886" spc="-7" dirty="0">
                <a:latin typeface="Arial"/>
                <a:cs typeface="Arial"/>
              </a:rPr>
              <a:t>monitoring</a:t>
            </a:r>
            <a:r>
              <a:rPr sz="886" spc="-27" dirty="0">
                <a:latin typeface="Arial"/>
                <a:cs typeface="Arial"/>
              </a:rPr>
              <a:t> </a:t>
            </a:r>
            <a:r>
              <a:rPr sz="886" spc="-20" dirty="0">
                <a:latin typeface="Arial"/>
                <a:cs typeface="Arial"/>
              </a:rPr>
              <a:t>increase</a:t>
            </a:r>
            <a:r>
              <a:rPr sz="886" spc="-31" dirty="0">
                <a:latin typeface="Arial"/>
                <a:cs typeface="Arial"/>
              </a:rPr>
              <a:t> </a:t>
            </a:r>
            <a:r>
              <a:rPr sz="886" spc="-14" dirty="0">
                <a:latin typeface="Arial"/>
                <a:cs typeface="Arial"/>
              </a:rPr>
              <a:t>administrative</a:t>
            </a:r>
            <a:r>
              <a:rPr sz="886" spc="-27" dirty="0">
                <a:latin typeface="Arial"/>
                <a:cs typeface="Arial"/>
              </a:rPr>
              <a:t> </a:t>
            </a:r>
            <a:r>
              <a:rPr sz="886" spc="-7" dirty="0">
                <a:latin typeface="Arial"/>
                <a:cs typeface="Arial"/>
              </a:rPr>
              <a:t>load</a:t>
            </a:r>
            <a:r>
              <a:rPr sz="886" spc="-27" dirty="0">
                <a:latin typeface="Arial"/>
                <a:cs typeface="Arial"/>
              </a:rPr>
              <a:t> </a:t>
            </a:r>
            <a:r>
              <a:rPr sz="886" spc="-17" dirty="0">
                <a:latin typeface="Arial"/>
                <a:cs typeface="Arial"/>
              </a:rPr>
              <a:t>and reduce</a:t>
            </a:r>
            <a:r>
              <a:rPr sz="886" spc="-51" dirty="0">
                <a:latin typeface="Arial"/>
                <a:cs typeface="Arial"/>
              </a:rPr>
              <a:t> </a:t>
            </a:r>
            <a:r>
              <a:rPr sz="886" spc="-7" dirty="0">
                <a:latin typeface="Arial"/>
                <a:cs typeface="Arial"/>
              </a:rPr>
              <a:t>capacity</a:t>
            </a:r>
            <a:r>
              <a:rPr sz="886" spc="-37" dirty="0">
                <a:latin typeface="Arial"/>
                <a:cs typeface="Arial"/>
              </a:rPr>
              <a:t> </a:t>
            </a:r>
            <a:r>
              <a:rPr sz="886" spc="-7" dirty="0">
                <a:latin typeface="Arial"/>
                <a:cs typeface="Arial"/>
              </a:rPr>
              <a:t>for</a:t>
            </a:r>
            <a:r>
              <a:rPr sz="886" spc="-48" dirty="0">
                <a:latin typeface="Arial"/>
                <a:cs typeface="Arial"/>
              </a:rPr>
              <a:t> </a:t>
            </a:r>
            <a:r>
              <a:rPr sz="886" dirty="0">
                <a:latin typeface="Arial"/>
                <a:cs typeface="Arial"/>
              </a:rPr>
              <a:t>direct</a:t>
            </a:r>
            <a:r>
              <a:rPr sz="886" spc="-41" dirty="0">
                <a:latin typeface="Arial"/>
                <a:cs typeface="Arial"/>
              </a:rPr>
              <a:t> </a:t>
            </a:r>
            <a:r>
              <a:rPr sz="886" spc="-7" dirty="0">
                <a:latin typeface="Arial"/>
                <a:cs typeface="Arial"/>
              </a:rPr>
              <a:t>service.</a:t>
            </a:r>
            <a:endParaRPr sz="886">
              <a:latin typeface="Arial"/>
              <a:cs typeface="Arial"/>
            </a:endParaRPr>
          </a:p>
        </p:txBody>
      </p:sp>
      <p:sp>
        <p:nvSpPr>
          <p:cNvPr id="12" name="object 12"/>
          <p:cNvSpPr txBox="1"/>
          <p:nvPr/>
        </p:nvSpPr>
        <p:spPr>
          <a:xfrm>
            <a:off x="2399001" y="1057188"/>
            <a:ext cx="7190509" cy="1279709"/>
          </a:xfrm>
          <a:prstGeom prst="rect">
            <a:avLst/>
          </a:prstGeom>
        </p:spPr>
        <p:txBody>
          <a:bodyPr vert="horz" wrap="square" lIns="0" tIns="66675" rIns="0" bIns="0" rtlCol="0">
            <a:spAutoFit/>
          </a:bodyPr>
          <a:lstStyle/>
          <a:p>
            <a:pPr marL="205648" algn="ctr">
              <a:spcBef>
                <a:spcPts val="525"/>
              </a:spcBef>
            </a:pPr>
            <a:r>
              <a:rPr sz="1364" b="1" spc="-153" dirty="0">
                <a:solidFill>
                  <a:srgbClr val="316097"/>
                </a:solidFill>
                <a:latin typeface="Arial"/>
                <a:cs typeface="Arial"/>
              </a:rPr>
              <a:t>A</a:t>
            </a:r>
            <a:r>
              <a:rPr sz="1364" b="1" spc="-51" dirty="0">
                <a:solidFill>
                  <a:srgbClr val="316097"/>
                </a:solidFill>
                <a:latin typeface="Arial"/>
                <a:cs typeface="Arial"/>
              </a:rPr>
              <a:t> </a:t>
            </a:r>
            <a:r>
              <a:rPr sz="1500" b="1" spc="-51" dirty="0">
                <a:solidFill>
                  <a:srgbClr val="316097"/>
                </a:solidFill>
                <a:latin typeface="Arial"/>
                <a:cs typeface="Arial"/>
              </a:rPr>
              <a:t>Path</a:t>
            </a:r>
            <a:r>
              <a:rPr sz="1500" b="1" spc="-92" dirty="0">
                <a:solidFill>
                  <a:srgbClr val="316097"/>
                </a:solidFill>
                <a:latin typeface="Arial"/>
                <a:cs typeface="Arial"/>
              </a:rPr>
              <a:t> </a:t>
            </a:r>
            <a:r>
              <a:rPr sz="1500" b="1" spc="-27" dirty="0">
                <a:solidFill>
                  <a:srgbClr val="316097"/>
                </a:solidFill>
                <a:latin typeface="Arial"/>
                <a:cs typeface="Arial"/>
              </a:rPr>
              <a:t>to</a:t>
            </a:r>
            <a:r>
              <a:rPr sz="1500" b="1" spc="-106" dirty="0">
                <a:solidFill>
                  <a:srgbClr val="316097"/>
                </a:solidFill>
                <a:latin typeface="Arial"/>
                <a:cs typeface="Arial"/>
              </a:rPr>
              <a:t> </a:t>
            </a:r>
            <a:r>
              <a:rPr sz="1500" b="1" spc="-31" dirty="0">
                <a:solidFill>
                  <a:srgbClr val="316097"/>
                </a:solidFill>
                <a:latin typeface="Arial"/>
                <a:cs typeface="Arial"/>
              </a:rPr>
              <a:t>Better</a:t>
            </a:r>
            <a:r>
              <a:rPr sz="1500" b="1" spc="-106" dirty="0">
                <a:solidFill>
                  <a:srgbClr val="316097"/>
                </a:solidFill>
                <a:latin typeface="Arial"/>
                <a:cs typeface="Arial"/>
              </a:rPr>
              <a:t> </a:t>
            </a:r>
            <a:r>
              <a:rPr sz="1500" b="1" spc="-37" dirty="0">
                <a:solidFill>
                  <a:srgbClr val="316097"/>
                </a:solidFill>
                <a:latin typeface="Arial"/>
                <a:cs typeface="Arial"/>
              </a:rPr>
              <a:t>Value,</a:t>
            </a:r>
            <a:r>
              <a:rPr sz="1500" b="1" spc="-102" dirty="0">
                <a:solidFill>
                  <a:srgbClr val="316097"/>
                </a:solidFill>
                <a:latin typeface="Arial"/>
                <a:cs typeface="Arial"/>
              </a:rPr>
              <a:t> </a:t>
            </a:r>
            <a:r>
              <a:rPr sz="1500" b="1" spc="-34" dirty="0">
                <a:solidFill>
                  <a:srgbClr val="316097"/>
                </a:solidFill>
                <a:latin typeface="Arial"/>
                <a:cs typeface="Arial"/>
              </a:rPr>
              <a:t>Better</a:t>
            </a:r>
            <a:r>
              <a:rPr sz="1500" b="1" spc="-106" dirty="0">
                <a:solidFill>
                  <a:srgbClr val="316097"/>
                </a:solidFill>
                <a:latin typeface="Arial"/>
                <a:cs typeface="Arial"/>
              </a:rPr>
              <a:t> </a:t>
            </a:r>
            <a:r>
              <a:rPr sz="1500" b="1" spc="-7" dirty="0">
                <a:solidFill>
                  <a:srgbClr val="316097"/>
                </a:solidFill>
                <a:latin typeface="Arial"/>
                <a:cs typeface="Arial"/>
              </a:rPr>
              <a:t>Lives</a:t>
            </a:r>
            <a:endParaRPr sz="1500">
              <a:latin typeface="Arial"/>
              <a:cs typeface="Arial"/>
            </a:endParaRPr>
          </a:p>
          <a:p>
            <a:pPr marL="8659" marR="3464" algn="ctr">
              <a:lnSpc>
                <a:spcPct val="118100"/>
              </a:lnSpc>
              <a:spcBef>
                <a:spcPts val="119"/>
              </a:spcBef>
            </a:pPr>
            <a:r>
              <a:rPr sz="1364" i="1" spc="-7" dirty="0">
                <a:latin typeface="Arial"/>
                <a:cs typeface="Arial"/>
              </a:rPr>
              <a:t>Ohio’s</a:t>
            </a:r>
            <a:r>
              <a:rPr sz="1364" i="1" spc="-78" dirty="0">
                <a:latin typeface="Arial"/>
                <a:cs typeface="Arial"/>
              </a:rPr>
              <a:t> </a:t>
            </a:r>
            <a:r>
              <a:rPr sz="1364" i="1" spc="-14" dirty="0">
                <a:latin typeface="Arial"/>
                <a:cs typeface="Arial"/>
              </a:rPr>
              <a:t>developmental</a:t>
            </a:r>
            <a:r>
              <a:rPr sz="1364" i="1" spc="-75" dirty="0">
                <a:latin typeface="Arial"/>
                <a:cs typeface="Arial"/>
              </a:rPr>
              <a:t> </a:t>
            </a:r>
            <a:r>
              <a:rPr sz="1364" i="1" spc="-7" dirty="0">
                <a:latin typeface="Arial"/>
                <a:cs typeface="Arial"/>
              </a:rPr>
              <a:t>disabilities</a:t>
            </a:r>
            <a:r>
              <a:rPr sz="1364" i="1" spc="-75" dirty="0">
                <a:latin typeface="Arial"/>
                <a:cs typeface="Arial"/>
              </a:rPr>
              <a:t> </a:t>
            </a:r>
            <a:r>
              <a:rPr sz="1364" i="1" spc="-20" dirty="0">
                <a:latin typeface="Arial"/>
                <a:cs typeface="Arial"/>
              </a:rPr>
              <a:t>system</a:t>
            </a:r>
            <a:r>
              <a:rPr sz="1364" i="1" spc="-82" dirty="0">
                <a:latin typeface="Arial"/>
                <a:cs typeface="Arial"/>
              </a:rPr>
              <a:t> </a:t>
            </a:r>
            <a:r>
              <a:rPr sz="1364" i="1" spc="-37" dirty="0">
                <a:latin typeface="Arial"/>
                <a:cs typeface="Arial"/>
              </a:rPr>
              <a:t>serves</a:t>
            </a:r>
            <a:r>
              <a:rPr sz="1364" i="1" spc="-75" dirty="0">
                <a:latin typeface="Arial"/>
                <a:cs typeface="Arial"/>
              </a:rPr>
              <a:t> </a:t>
            </a:r>
            <a:r>
              <a:rPr sz="1364" i="1" spc="-7" dirty="0">
                <a:latin typeface="Arial"/>
                <a:cs typeface="Arial"/>
              </a:rPr>
              <a:t>tens</a:t>
            </a:r>
            <a:r>
              <a:rPr sz="1364" i="1" spc="-75" dirty="0">
                <a:latin typeface="Arial"/>
                <a:cs typeface="Arial"/>
              </a:rPr>
              <a:t> </a:t>
            </a:r>
            <a:r>
              <a:rPr sz="1364" i="1" dirty="0">
                <a:latin typeface="Arial"/>
                <a:cs typeface="Arial"/>
              </a:rPr>
              <a:t>of</a:t>
            </a:r>
            <a:r>
              <a:rPr sz="1364" i="1" spc="-78" dirty="0">
                <a:latin typeface="Arial"/>
                <a:cs typeface="Arial"/>
              </a:rPr>
              <a:t> </a:t>
            </a:r>
            <a:r>
              <a:rPr sz="1364" i="1" spc="-14" dirty="0">
                <a:latin typeface="Arial"/>
                <a:cs typeface="Arial"/>
              </a:rPr>
              <a:t>thousands</a:t>
            </a:r>
            <a:r>
              <a:rPr sz="1364" i="1" spc="-78" dirty="0">
                <a:latin typeface="Arial"/>
                <a:cs typeface="Arial"/>
              </a:rPr>
              <a:t> </a:t>
            </a:r>
            <a:r>
              <a:rPr sz="1364" i="1" dirty="0">
                <a:latin typeface="Arial"/>
                <a:cs typeface="Arial"/>
              </a:rPr>
              <a:t>of</a:t>
            </a:r>
            <a:r>
              <a:rPr sz="1364" i="1" spc="-82" dirty="0">
                <a:latin typeface="Arial"/>
                <a:cs typeface="Arial"/>
              </a:rPr>
              <a:t> </a:t>
            </a:r>
            <a:r>
              <a:rPr sz="1364" i="1" spc="-14" dirty="0">
                <a:latin typeface="Arial"/>
                <a:cs typeface="Arial"/>
              </a:rPr>
              <a:t>people</a:t>
            </a:r>
            <a:r>
              <a:rPr sz="1364" i="1" spc="-82" dirty="0">
                <a:latin typeface="Arial"/>
                <a:cs typeface="Arial"/>
              </a:rPr>
              <a:t> </a:t>
            </a:r>
            <a:r>
              <a:rPr sz="1364" i="1" spc="-20" dirty="0">
                <a:latin typeface="Arial"/>
                <a:cs typeface="Arial"/>
              </a:rPr>
              <a:t>and</a:t>
            </a:r>
            <a:r>
              <a:rPr sz="1364" i="1" spc="-75" dirty="0">
                <a:latin typeface="Arial"/>
                <a:cs typeface="Arial"/>
              </a:rPr>
              <a:t> </a:t>
            </a:r>
            <a:r>
              <a:rPr sz="1364" i="1" spc="-7" dirty="0">
                <a:latin typeface="Arial"/>
                <a:cs typeface="Arial"/>
              </a:rPr>
              <a:t>families</a:t>
            </a:r>
            <a:r>
              <a:rPr sz="1364" i="1" spc="-75" dirty="0">
                <a:latin typeface="Arial"/>
                <a:cs typeface="Arial"/>
              </a:rPr>
              <a:t> </a:t>
            </a:r>
            <a:r>
              <a:rPr sz="1364" i="1" spc="-7" dirty="0">
                <a:latin typeface="Arial"/>
                <a:cs typeface="Arial"/>
              </a:rPr>
              <a:t>across </a:t>
            </a:r>
            <a:r>
              <a:rPr sz="1364" i="1" spc="-34" dirty="0">
                <a:latin typeface="Arial"/>
                <a:cs typeface="Arial"/>
              </a:rPr>
              <a:t>88</a:t>
            </a:r>
            <a:r>
              <a:rPr sz="1364" i="1" spc="-78" dirty="0">
                <a:latin typeface="Arial"/>
                <a:cs typeface="Arial"/>
              </a:rPr>
              <a:t> </a:t>
            </a:r>
            <a:r>
              <a:rPr sz="1364" i="1" spc="-7" dirty="0">
                <a:latin typeface="Arial"/>
                <a:cs typeface="Arial"/>
              </a:rPr>
              <a:t>counties,</a:t>
            </a:r>
            <a:r>
              <a:rPr sz="1364" i="1" spc="-75" dirty="0">
                <a:latin typeface="Arial"/>
                <a:cs typeface="Arial"/>
              </a:rPr>
              <a:t> </a:t>
            </a:r>
            <a:r>
              <a:rPr sz="1364" i="1" spc="-7" dirty="0">
                <a:latin typeface="Arial"/>
                <a:cs typeface="Arial"/>
              </a:rPr>
              <a:t>supported</a:t>
            </a:r>
            <a:r>
              <a:rPr sz="1364" i="1" spc="-82" dirty="0">
                <a:latin typeface="Arial"/>
                <a:cs typeface="Arial"/>
              </a:rPr>
              <a:t> </a:t>
            </a:r>
            <a:r>
              <a:rPr sz="1364" i="1" spc="-44" dirty="0">
                <a:latin typeface="Arial"/>
                <a:cs typeface="Arial"/>
              </a:rPr>
              <a:t>by</a:t>
            </a:r>
            <a:r>
              <a:rPr sz="1364" i="1" spc="-89" dirty="0">
                <a:latin typeface="Arial"/>
                <a:cs typeface="Arial"/>
              </a:rPr>
              <a:t> </a:t>
            </a:r>
            <a:r>
              <a:rPr sz="1364" i="1" spc="-44" dirty="0">
                <a:latin typeface="Arial"/>
                <a:cs typeface="Arial"/>
              </a:rPr>
              <a:t>a</a:t>
            </a:r>
            <a:r>
              <a:rPr sz="1364" i="1" spc="-72" dirty="0">
                <a:latin typeface="Arial"/>
                <a:cs typeface="Arial"/>
              </a:rPr>
              <a:t> </a:t>
            </a:r>
            <a:r>
              <a:rPr sz="1364" i="1" spc="-24" dirty="0">
                <a:latin typeface="Arial"/>
                <a:cs typeface="Arial"/>
              </a:rPr>
              <a:t>mix</a:t>
            </a:r>
            <a:r>
              <a:rPr sz="1364" i="1" spc="-92" dirty="0">
                <a:latin typeface="Arial"/>
                <a:cs typeface="Arial"/>
              </a:rPr>
              <a:t> </a:t>
            </a:r>
            <a:r>
              <a:rPr sz="1364" i="1" dirty="0">
                <a:latin typeface="Arial"/>
                <a:cs typeface="Arial"/>
              </a:rPr>
              <a:t>of</a:t>
            </a:r>
            <a:r>
              <a:rPr sz="1364" i="1" spc="-89" dirty="0">
                <a:latin typeface="Arial"/>
                <a:cs typeface="Arial"/>
              </a:rPr>
              <a:t> </a:t>
            </a:r>
            <a:r>
              <a:rPr sz="1364" i="1" spc="-7" dirty="0">
                <a:latin typeface="Arial"/>
                <a:cs typeface="Arial"/>
              </a:rPr>
              <a:t>federal,</a:t>
            </a:r>
            <a:r>
              <a:rPr sz="1364" i="1" spc="-75" dirty="0">
                <a:latin typeface="Arial"/>
                <a:cs typeface="Arial"/>
              </a:rPr>
              <a:t> </a:t>
            </a:r>
            <a:r>
              <a:rPr sz="1364" i="1" spc="-7" dirty="0">
                <a:latin typeface="Arial"/>
                <a:cs typeface="Arial"/>
              </a:rPr>
              <a:t>state,</a:t>
            </a:r>
            <a:r>
              <a:rPr sz="1364" i="1" spc="-78" dirty="0">
                <a:latin typeface="Arial"/>
                <a:cs typeface="Arial"/>
              </a:rPr>
              <a:t> </a:t>
            </a:r>
            <a:r>
              <a:rPr sz="1364" i="1" spc="-20" dirty="0">
                <a:latin typeface="Arial"/>
                <a:cs typeface="Arial"/>
              </a:rPr>
              <a:t>and</a:t>
            </a:r>
            <a:r>
              <a:rPr sz="1364" i="1" spc="-78" dirty="0">
                <a:latin typeface="Arial"/>
                <a:cs typeface="Arial"/>
              </a:rPr>
              <a:t> </a:t>
            </a:r>
            <a:r>
              <a:rPr sz="1364" i="1" dirty="0">
                <a:latin typeface="Arial"/>
                <a:cs typeface="Arial"/>
              </a:rPr>
              <a:t>local</a:t>
            </a:r>
            <a:r>
              <a:rPr sz="1364" i="1" spc="-82" dirty="0">
                <a:latin typeface="Arial"/>
                <a:cs typeface="Arial"/>
              </a:rPr>
              <a:t> </a:t>
            </a:r>
            <a:r>
              <a:rPr sz="1364" i="1" spc="-17" dirty="0">
                <a:latin typeface="Arial"/>
                <a:cs typeface="Arial"/>
              </a:rPr>
              <a:t>funding.</a:t>
            </a:r>
            <a:r>
              <a:rPr sz="1364" i="1" spc="-78" dirty="0">
                <a:latin typeface="Arial"/>
                <a:cs typeface="Arial"/>
              </a:rPr>
              <a:t> </a:t>
            </a:r>
            <a:r>
              <a:rPr sz="1364" i="1" spc="-20" dirty="0">
                <a:latin typeface="Arial"/>
                <a:cs typeface="Arial"/>
              </a:rPr>
              <a:t>While</a:t>
            </a:r>
            <a:r>
              <a:rPr sz="1364" i="1" spc="-92" dirty="0">
                <a:latin typeface="Arial"/>
                <a:cs typeface="Arial"/>
              </a:rPr>
              <a:t> </a:t>
            </a:r>
            <a:r>
              <a:rPr sz="1364" i="1" dirty="0">
                <a:latin typeface="Arial"/>
                <a:cs typeface="Arial"/>
              </a:rPr>
              <a:t>it</a:t>
            </a:r>
            <a:r>
              <a:rPr sz="1364" i="1" spc="-89" dirty="0">
                <a:latin typeface="Arial"/>
                <a:cs typeface="Arial"/>
              </a:rPr>
              <a:t> </a:t>
            </a:r>
            <a:r>
              <a:rPr sz="1364" i="1" spc="-20" dirty="0">
                <a:latin typeface="Arial"/>
                <a:cs typeface="Arial"/>
              </a:rPr>
              <a:t>provides</a:t>
            </a:r>
            <a:r>
              <a:rPr sz="1364" i="1" spc="-85" dirty="0">
                <a:latin typeface="Arial"/>
                <a:cs typeface="Arial"/>
              </a:rPr>
              <a:t> </a:t>
            </a:r>
            <a:r>
              <a:rPr sz="1364" i="1" spc="-44" dirty="0">
                <a:latin typeface="Arial"/>
                <a:cs typeface="Arial"/>
              </a:rPr>
              <a:t>a</a:t>
            </a:r>
            <a:r>
              <a:rPr sz="1364" i="1" spc="-78" dirty="0">
                <a:latin typeface="Arial"/>
                <a:cs typeface="Arial"/>
              </a:rPr>
              <a:t> </a:t>
            </a:r>
            <a:r>
              <a:rPr sz="1364" i="1" spc="-14" dirty="0">
                <a:latin typeface="Arial"/>
                <a:cs typeface="Arial"/>
              </a:rPr>
              <a:t>full </a:t>
            </a:r>
            <a:r>
              <a:rPr sz="1364" i="1" dirty="0">
                <a:latin typeface="Arial"/>
                <a:cs typeface="Arial"/>
              </a:rPr>
              <a:t>continuum</a:t>
            </a:r>
            <a:r>
              <a:rPr sz="1364" i="1" spc="-85" dirty="0">
                <a:latin typeface="Arial"/>
                <a:cs typeface="Arial"/>
              </a:rPr>
              <a:t> </a:t>
            </a:r>
            <a:r>
              <a:rPr sz="1364" i="1" dirty="0">
                <a:latin typeface="Arial"/>
                <a:cs typeface="Arial"/>
              </a:rPr>
              <a:t>of</a:t>
            </a:r>
            <a:r>
              <a:rPr sz="1364" i="1" spc="-58" dirty="0">
                <a:latin typeface="Arial"/>
                <a:cs typeface="Arial"/>
              </a:rPr>
              <a:t> </a:t>
            </a:r>
            <a:r>
              <a:rPr sz="1364" i="1" spc="-24" dirty="0">
                <a:latin typeface="Arial"/>
                <a:cs typeface="Arial"/>
              </a:rPr>
              <a:t>services,</a:t>
            </a:r>
            <a:r>
              <a:rPr sz="1364" i="1" spc="-68" dirty="0">
                <a:latin typeface="Arial"/>
                <a:cs typeface="Arial"/>
              </a:rPr>
              <a:t> </a:t>
            </a:r>
            <a:r>
              <a:rPr sz="1364" i="1" spc="-7" dirty="0">
                <a:latin typeface="Arial"/>
                <a:cs typeface="Arial"/>
              </a:rPr>
              <a:t>the</a:t>
            </a:r>
            <a:r>
              <a:rPr sz="1364" i="1" spc="-75" dirty="0">
                <a:latin typeface="Arial"/>
                <a:cs typeface="Arial"/>
              </a:rPr>
              <a:t> </a:t>
            </a:r>
            <a:r>
              <a:rPr sz="1364" i="1" spc="-14" dirty="0">
                <a:latin typeface="Arial"/>
                <a:cs typeface="Arial"/>
              </a:rPr>
              <a:t>system’s</a:t>
            </a:r>
            <a:r>
              <a:rPr sz="1364" i="1" spc="-72" dirty="0">
                <a:latin typeface="Arial"/>
                <a:cs typeface="Arial"/>
              </a:rPr>
              <a:t> </a:t>
            </a:r>
            <a:r>
              <a:rPr sz="1364" b="1" i="1" spc="-24" dirty="0">
                <a:latin typeface="Arial"/>
                <a:cs typeface="Arial"/>
              </a:rPr>
              <a:t>complexity,</a:t>
            </a:r>
            <a:r>
              <a:rPr sz="1364" b="1" i="1" spc="-72" dirty="0">
                <a:latin typeface="Arial"/>
                <a:cs typeface="Arial"/>
              </a:rPr>
              <a:t> </a:t>
            </a:r>
            <a:r>
              <a:rPr sz="1364" b="1" i="1" spc="-48" dirty="0">
                <a:latin typeface="Arial"/>
                <a:cs typeface="Arial"/>
              </a:rPr>
              <a:t>uneven</a:t>
            </a:r>
            <a:r>
              <a:rPr sz="1364" b="1" i="1" spc="-82" dirty="0">
                <a:latin typeface="Arial"/>
                <a:cs typeface="Arial"/>
              </a:rPr>
              <a:t> </a:t>
            </a:r>
            <a:r>
              <a:rPr sz="1364" b="1" i="1" spc="-20" dirty="0">
                <a:latin typeface="Arial"/>
                <a:cs typeface="Arial"/>
              </a:rPr>
              <a:t>access,</a:t>
            </a:r>
            <a:r>
              <a:rPr sz="1364" b="1" i="1" spc="-75" dirty="0">
                <a:latin typeface="Arial"/>
                <a:cs typeface="Arial"/>
              </a:rPr>
              <a:t> </a:t>
            </a:r>
            <a:r>
              <a:rPr sz="1364" b="1" i="1" spc="-37" dirty="0">
                <a:latin typeface="Arial"/>
                <a:cs typeface="Arial"/>
              </a:rPr>
              <a:t>and</a:t>
            </a:r>
            <a:r>
              <a:rPr sz="1364" b="1" i="1" spc="-72" dirty="0">
                <a:latin typeface="Arial"/>
                <a:cs typeface="Arial"/>
              </a:rPr>
              <a:t> </a:t>
            </a:r>
            <a:r>
              <a:rPr sz="1364" b="1" i="1" spc="-37" dirty="0">
                <a:latin typeface="Arial"/>
                <a:cs typeface="Arial"/>
              </a:rPr>
              <a:t>cost</a:t>
            </a:r>
            <a:r>
              <a:rPr sz="1364" b="1" i="1" spc="-75" dirty="0">
                <a:latin typeface="Arial"/>
                <a:cs typeface="Arial"/>
              </a:rPr>
              <a:t> </a:t>
            </a:r>
            <a:r>
              <a:rPr sz="1364" b="1" i="1" spc="-7" dirty="0">
                <a:latin typeface="Arial"/>
                <a:cs typeface="Arial"/>
              </a:rPr>
              <a:t>pressures </a:t>
            </a:r>
            <a:r>
              <a:rPr sz="1364" i="1" spc="-17" dirty="0">
                <a:latin typeface="Arial"/>
                <a:cs typeface="Arial"/>
              </a:rPr>
              <a:t>underscore</a:t>
            </a:r>
            <a:r>
              <a:rPr sz="1364" i="1" spc="-99" dirty="0">
                <a:latin typeface="Arial"/>
                <a:cs typeface="Arial"/>
              </a:rPr>
              <a:t> </a:t>
            </a:r>
            <a:r>
              <a:rPr sz="1364" i="1" spc="-7" dirty="0">
                <a:latin typeface="Arial"/>
                <a:cs typeface="Arial"/>
              </a:rPr>
              <a:t>the</a:t>
            </a:r>
            <a:r>
              <a:rPr sz="1364" i="1" spc="-78" dirty="0">
                <a:latin typeface="Arial"/>
                <a:cs typeface="Arial"/>
              </a:rPr>
              <a:t> </a:t>
            </a:r>
            <a:r>
              <a:rPr sz="1364" i="1" spc="-27" dirty="0">
                <a:latin typeface="Arial"/>
                <a:cs typeface="Arial"/>
              </a:rPr>
              <a:t>need</a:t>
            </a:r>
            <a:r>
              <a:rPr sz="1364" i="1" spc="-85" dirty="0">
                <a:latin typeface="Arial"/>
                <a:cs typeface="Arial"/>
              </a:rPr>
              <a:t> </a:t>
            </a:r>
            <a:r>
              <a:rPr sz="1364" i="1" dirty="0">
                <a:latin typeface="Arial"/>
                <a:cs typeface="Arial"/>
              </a:rPr>
              <a:t>for</a:t>
            </a:r>
            <a:r>
              <a:rPr sz="1364" i="1" spc="-82" dirty="0">
                <a:latin typeface="Arial"/>
                <a:cs typeface="Arial"/>
              </a:rPr>
              <a:t> </a:t>
            </a:r>
            <a:r>
              <a:rPr sz="1364" i="1" dirty="0">
                <a:latin typeface="Arial"/>
                <a:cs typeface="Arial"/>
              </a:rPr>
              <a:t>predictable,</a:t>
            </a:r>
            <a:r>
              <a:rPr sz="1364" i="1" spc="-82" dirty="0">
                <a:latin typeface="Arial"/>
                <a:cs typeface="Arial"/>
              </a:rPr>
              <a:t> </a:t>
            </a:r>
            <a:r>
              <a:rPr sz="1364" i="1" dirty="0">
                <a:latin typeface="Arial"/>
                <a:cs typeface="Arial"/>
              </a:rPr>
              <a:t>data-</a:t>
            </a:r>
            <a:r>
              <a:rPr sz="1364" i="1" spc="-20" dirty="0">
                <a:latin typeface="Arial"/>
                <a:cs typeface="Arial"/>
              </a:rPr>
              <a:t>driven</a:t>
            </a:r>
            <a:r>
              <a:rPr sz="1364" i="1" spc="-92" dirty="0">
                <a:latin typeface="Arial"/>
                <a:cs typeface="Arial"/>
              </a:rPr>
              <a:t> </a:t>
            </a:r>
            <a:r>
              <a:rPr sz="1364" i="1" spc="-7" dirty="0">
                <a:latin typeface="Arial"/>
                <a:cs typeface="Arial"/>
              </a:rPr>
              <a:t>reform.</a:t>
            </a:r>
            <a:endParaRPr sz="1364">
              <a:latin typeface="Arial"/>
              <a:cs typeface="Arial"/>
            </a:endParaRPr>
          </a:p>
        </p:txBody>
      </p:sp>
      <p:sp>
        <p:nvSpPr>
          <p:cNvPr id="13" name="object 13"/>
          <p:cNvSpPr txBox="1"/>
          <p:nvPr/>
        </p:nvSpPr>
        <p:spPr>
          <a:xfrm>
            <a:off x="1166812" y="2571568"/>
            <a:ext cx="2156114" cy="3630556"/>
          </a:xfrm>
          <a:prstGeom prst="rect">
            <a:avLst/>
          </a:prstGeom>
          <a:ln w="57150">
            <a:solidFill>
              <a:srgbClr val="9AD0BA"/>
            </a:solidFill>
          </a:ln>
        </p:spPr>
        <p:txBody>
          <a:bodyPr vert="horz" wrap="square" lIns="0" tIns="37666" rIns="0" bIns="0" rtlCol="0">
            <a:spAutoFit/>
          </a:bodyPr>
          <a:lstStyle/>
          <a:p>
            <a:pPr marL="82259">
              <a:spcBef>
                <a:spcPts val="296"/>
              </a:spcBef>
            </a:pPr>
            <a:r>
              <a:rPr sz="1500" b="1" spc="-27" dirty="0">
                <a:solidFill>
                  <a:srgbClr val="202020"/>
                </a:solidFill>
                <a:latin typeface="Arial"/>
                <a:cs typeface="Arial"/>
              </a:rPr>
              <a:t>Current</a:t>
            </a:r>
            <a:r>
              <a:rPr sz="1500" b="1" spc="-89" dirty="0">
                <a:solidFill>
                  <a:srgbClr val="202020"/>
                </a:solidFill>
                <a:latin typeface="Arial"/>
                <a:cs typeface="Arial"/>
              </a:rPr>
              <a:t> </a:t>
            </a:r>
            <a:r>
              <a:rPr sz="1500" b="1" spc="-14" dirty="0">
                <a:solidFill>
                  <a:srgbClr val="202020"/>
                </a:solidFill>
                <a:latin typeface="Arial"/>
                <a:cs typeface="Arial"/>
              </a:rPr>
              <a:t>State</a:t>
            </a:r>
            <a:endParaRPr sz="1500">
              <a:latin typeface="Arial"/>
              <a:cs typeface="Arial"/>
            </a:endParaRPr>
          </a:p>
          <a:p>
            <a:pPr marL="393978" marR="248942" indent="-155859">
              <a:lnSpc>
                <a:spcPct val="101200"/>
              </a:lnSpc>
              <a:spcBef>
                <a:spcPts val="130"/>
              </a:spcBef>
              <a:buChar char="•"/>
              <a:tabLst>
                <a:tab pos="393978" algn="l"/>
              </a:tabLst>
            </a:pPr>
            <a:r>
              <a:rPr sz="955" spc="-31" dirty="0">
                <a:solidFill>
                  <a:srgbClr val="202020"/>
                </a:solidFill>
                <a:latin typeface="Arial"/>
                <a:cs typeface="Arial"/>
              </a:rPr>
              <a:t>Large,</a:t>
            </a:r>
            <a:r>
              <a:rPr sz="955" spc="-51" dirty="0">
                <a:solidFill>
                  <a:srgbClr val="202020"/>
                </a:solidFill>
                <a:latin typeface="Arial"/>
                <a:cs typeface="Arial"/>
              </a:rPr>
              <a:t> </a:t>
            </a:r>
            <a:r>
              <a:rPr sz="955" b="1" spc="-14" dirty="0">
                <a:solidFill>
                  <a:srgbClr val="202020"/>
                </a:solidFill>
                <a:latin typeface="Arial"/>
                <a:cs typeface="Arial"/>
              </a:rPr>
              <a:t>locally</a:t>
            </a:r>
            <a:r>
              <a:rPr sz="955" b="1" spc="-44" dirty="0">
                <a:solidFill>
                  <a:srgbClr val="202020"/>
                </a:solidFill>
                <a:latin typeface="Arial"/>
                <a:cs typeface="Arial"/>
              </a:rPr>
              <a:t> </a:t>
            </a:r>
            <a:r>
              <a:rPr sz="955" b="1" spc="-7" dirty="0">
                <a:solidFill>
                  <a:srgbClr val="202020"/>
                </a:solidFill>
                <a:latin typeface="Arial"/>
                <a:cs typeface="Arial"/>
              </a:rPr>
              <a:t>fragmented </a:t>
            </a:r>
            <a:r>
              <a:rPr sz="955" spc="-17" dirty="0">
                <a:solidFill>
                  <a:srgbClr val="202020"/>
                </a:solidFill>
                <a:latin typeface="Arial"/>
                <a:cs typeface="Arial"/>
              </a:rPr>
              <a:t>system</a:t>
            </a:r>
            <a:r>
              <a:rPr sz="955" spc="-44" dirty="0">
                <a:solidFill>
                  <a:srgbClr val="202020"/>
                </a:solidFill>
                <a:latin typeface="Arial"/>
                <a:cs typeface="Arial"/>
              </a:rPr>
              <a:t> </a:t>
            </a:r>
            <a:r>
              <a:rPr sz="955" dirty="0">
                <a:solidFill>
                  <a:srgbClr val="202020"/>
                </a:solidFill>
                <a:latin typeface="Arial"/>
                <a:cs typeface="Arial"/>
              </a:rPr>
              <a:t>with</a:t>
            </a:r>
            <a:r>
              <a:rPr sz="955" spc="-17" dirty="0">
                <a:solidFill>
                  <a:srgbClr val="202020"/>
                </a:solidFill>
                <a:latin typeface="Arial"/>
                <a:cs typeface="Arial"/>
              </a:rPr>
              <a:t> </a:t>
            </a:r>
            <a:r>
              <a:rPr sz="955" b="1" spc="-34" dirty="0">
                <a:solidFill>
                  <a:srgbClr val="202020"/>
                </a:solidFill>
                <a:latin typeface="Arial"/>
                <a:cs typeface="Arial"/>
              </a:rPr>
              <a:t>uneven</a:t>
            </a:r>
            <a:r>
              <a:rPr sz="955" b="1" spc="-58" dirty="0">
                <a:solidFill>
                  <a:srgbClr val="202020"/>
                </a:solidFill>
                <a:latin typeface="Arial"/>
                <a:cs typeface="Arial"/>
              </a:rPr>
              <a:t> </a:t>
            </a:r>
            <a:r>
              <a:rPr sz="955" b="1" spc="-7" dirty="0">
                <a:solidFill>
                  <a:srgbClr val="202020"/>
                </a:solidFill>
                <a:latin typeface="Arial"/>
                <a:cs typeface="Arial"/>
              </a:rPr>
              <a:t>access, </a:t>
            </a:r>
            <a:r>
              <a:rPr sz="955" b="1" spc="-31" dirty="0">
                <a:solidFill>
                  <a:srgbClr val="202020"/>
                </a:solidFill>
                <a:latin typeface="Arial"/>
                <a:cs typeface="Arial"/>
              </a:rPr>
              <a:t>funding,</a:t>
            </a:r>
            <a:r>
              <a:rPr sz="955" b="1" spc="-55" dirty="0">
                <a:solidFill>
                  <a:srgbClr val="202020"/>
                </a:solidFill>
                <a:latin typeface="Arial"/>
                <a:cs typeface="Arial"/>
              </a:rPr>
              <a:t> </a:t>
            </a:r>
            <a:r>
              <a:rPr sz="955" b="1" spc="-27" dirty="0">
                <a:solidFill>
                  <a:srgbClr val="202020"/>
                </a:solidFill>
                <a:latin typeface="Arial"/>
                <a:cs typeface="Arial"/>
              </a:rPr>
              <a:t>and</a:t>
            </a:r>
            <a:r>
              <a:rPr sz="955" b="1" spc="-51" dirty="0">
                <a:solidFill>
                  <a:srgbClr val="202020"/>
                </a:solidFill>
                <a:latin typeface="Arial"/>
                <a:cs typeface="Arial"/>
              </a:rPr>
              <a:t> </a:t>
            </a:r>
            <a:r>
              <a:rPr sz="955" b="1" spc="-7" dirty="0">
                <a:solidFill>
                  <a:srgbClr val="202020"/>
                </a:solidFill>
                <a:latin typeface="Arial"/>
                <a:cs typeface="Arial"/>
              </a:rPr>
              <a:t>quality</a:t>
            </a:r>
            <a:r>
              <a:rPr sz="955" spc="-7" dirty="0">
                <a:solidFill>
                  <a:srgbClr val="202020"/>
                </a:solidFill>
                <a:latin typeface="Arial"/>
                <a:cs typeface="Arial"/>
              </a:rPr>
              <a:t>.</a:t>
            </a:r>
            <a:endParaRPr sz="955">
              <a:latin typeface="Arial"/>
              <a:cs typeface="Arial"/>
            </a:endParaRPr>
          </a:p>
          <a:p>
            <a:pPr marL="393978" marR="93516" indent="-155859">
              <a:lnSpc>
                <a:spcPct val="101200"/>
              </a:lnSpc>
              <a:spcBef>
                <a:spcPts val="85"/>
              </a:spcBef>
              <a:buChar char="•"/>
              <a:tabLst>
                <a:tab pos="393978" algn="l"/>
              </a:tabLst>
            </a:pPr>
            <a:r>
              <a:rPr sz="955" spc="-37" dirty="0">
                <a:solidFill>
                  <a:srgbClr val="202020"/>
                </a:solidFill>
                <a:latin typeface="Arial"/>
                <a:cs typeface="Arial"/>
              </a:rPr>
              <a:t>Many</a:t>
            </a:r>
            <a:r>
              <a:rPr sz="955" spc="-61" dirty="0">
                <a:solidFill>
                  <a:srgbClr val="202020"/>
                </a:solidFill>
                <a:latin typeface="Arial"/>
                <a:cs typeface="Arial"/>
              </a:rPr>
              <a:t> </a:t>
            </a:r>
            <a:r>
              <a:rPr sz="955" spc="-7" dirty="0">
                <a:solidFill>
                  <a:srgbClr val="202020"/>
                </a:solidFill>
                <a:latin typeface="Arial"/>
                <a:cs typeface="Arial"/>
              </a:rPr>
              <a:t>people</a:t>
            </a:r>
            <a:r>
              <a:rPr sz="955" spc="-44" dirty="0">
                <a:solidFill>
                  <a:srgbClr val="202020"/>
                </a:solidFill>
                <a:latin typeface="Arial"/>
                <a:cs typeface="Arial"/>
              </a:rPr>
              <a:t> </a:t>
            </a:r>
            <a:r>
              <a:rPr sz="955" spc="-7" dirty="0">
                <a:solidFill>
                  <a:srgbClr val="202020"/>
                </a:solidFill>
                <a:latin typeface="Arial"/>
                <a:cs typeface="Arial"/>
              </a:rPr>
              <a:t>rely</a:t>
            </a:r>
            <a:r>
              <a:rPr sz="955" spc="-65" dirty="0">
                <a:solidFill>
                  <a:srgbClr val="202020"/>
                </a:solidFill>
                <a:latin typeface="Arial"/>
                <a:cs typeface="Arial"/>
              </a:rPr>
              <a:t> </a:t>
            </a:r>
            <a:r>
              <a:rPr sz="955" spc="-14" dirty="0">
                <a:solidFill>
                  <a:srgbClr val="202020"/>
                </a:solidFill>
                <a:latin typeface="Arial"/>
                <a:cs typeface="Arial"/>
              </a:rPr>
              <a:t>on</a:t>
            </a:r>
            <a:r>
              <a:rPr sz="955" spc="-55" dirty="0">
                <a:solidFill>
                  <a:srgbClr val="202020"/>
                </a:solidFill>
                <a:latin typeface="Arial"/>
                <a:cs typeface="Arial"/>
              </a:rPr>
              <a:t> </a:t>
            </a:r>
            <a:r>
              <a:rPr sz="955" spc="-14" dirty="0">
                <a:solidFill>
                  <a:srgbClr val="202020"/>
                </a:solidFill>
                <a:latin typeface="Arial"/>
                <a:cs typeface="Arial"/>
              </a:rPr>
              <a:t>higher-cost </a:t>
            </a:r>
            <a:r>
              <a:rPr sz="955" spc="-7" dirty="0">
                <a:solidFill>
                  <a:srgbClr val="202020"/>
                </a:solidFill>
                <a:latin typeface="Arial"/>
                <a:cs typeface="Arial"/>
              </a:rPr>
              <a:t>settings</a:t>
            </a:r>
            <a:r>
              <a:rPr sz="955" spc="-78" dirty="0">
                <a:solidFill>
                  <a:srgbClr val="202020"/>
                </a:solidFill>
                <a:latin typeface="Arial"/>
                <a:cs typeface="Arial"/>
              </a:rPr>
              <a:t> </a:t>
            </a:r>
            <a:r>
              <a:rPr sz="955" spc="-14" dirty="0">
                <a:solidFill>
                  <a:srgbClr val="202020"/>
                </a:solidFill>
                <a:latin typeface="Arial"/>
                <a:cs typeface="Arial"/>
              </a:rPr>
              <a:t>because</a:t>
            </a:r>
            <a:r>
              <a:rPr sz="955" spc="-41" dirty="0">
                <a:solidFill>
                  <a:srgbClr val="202020"/>
                </a:solidFill>
                <a:latin typeface="Arial"/>
                <a:cs typeface="Arial"/>
              </a:rPr>
              <a:t> </a:t>
            </a:r>
            <a:r>
              <a:rPr sz="955" b="1" spc="-7" dirty="0">
                <a:solidFill>
                  <a:srgbClr val="202020"/>
                </a:solidFill>
                <a:latin typeface="Arial"/>
                <a:cs typeface="Arial"/>
              </a:rPr>
              <a:t>needed</a:t>
            </a:r>
            <a:endParaRPr sz="955">
              <a:latin typeface="Arial"/>
              <a:cs typeface="Arial"/>
            </a:endParaRPr>
          </a:p>
          <a:p>
            <a:pPr marL="393978">
              <a:spcBef>
                <a:spcPts val="14"/>
              </a:spcBef>
            </a:pPr>
            <a:r>
              <a:rPr sz="955" b="1" spc="-27" dirty="0">
                <a:solidFill>
                  <a:srgbClr val="202020"/>
                </a:solidFill>
                <a:latin typeface="Arial"/>
                <a:cs typeface="Arial"/>
              </a:rPr>
              <a:t>supports</a:t>
            </a:r>
            <a:r>
              <a:rPr sz="955" b="1" spc="-55" dirty="0">
                <a:solidFill>
                  <a:srgbClr val="202020"/>
                </a:solidFill>
                <a:latin typeface="Arial"/>
                <a:cs typeface="Arial"/>
              </a:rPr>
              <a:t> </a:t>
            </a:r>
            <a:r>
              <a:rPr sz="955" b="1" spc="-7" dirty="0">
                <a:solidFill>
                  <a:srgbClr val="202020"/>
                </a:solidFill>
                <a:latin typeface="Arial"/>
                <a:cs typeface="Arial"/>
              </a:rPr>
              <a:t>aren’t</a:t>
            </a:r>
            <a:r>
              <a:rPr sz="955" b="1" spc="-55" dirty="0">
                <a:solidFill>
                  <a:srgbClr val="202020"/>
                </a:solidFill>
                <a:latin typeface="Arial"/>
                <a:cs typeface="Arial"/>
              </a:rPr>
              <a:t> </a:t>
            </a:r>
            <a:r>
              <a:rPr sz="955" b="1" spc="-7" dirty="0">
                <a:solidFill>
                  <a:srgbClr val="202020"/>
                </a:solidFill>
                <a:latin typeface="Arial"/>
                <a:cs typeface="Arial"/>
              </a:rPr>
              <a:t>available</a:t>
            </a:r>
            <a:r>
              <a:rPr sz="955" spc="-7" dirty="0">
                <a:solidFill>
                  <a:srgbClr val="202020"/>
                </a:solidFill>
                <a:latin typeface="Arial"/>
                <a:cs typeface="Arial"/>
              </a:rPr>
              <a:t>.</a:t>
            </a:r>
            <a:endParaRPr sz="955">
              <a:latin typeface="Arial"/>
              <a:cs typeface="Arial"/>
            </a:endParaRPr>
          </a:p>
          <a:p>
            <a:pPr marL="393978" marR="80527" indent="-155859">
              <a:lnSpc>
                <a:spcPct val="101699"/>
              </a:lnSpc>
              <a:spcBef>
                <a:spcPts val="65"/>
              </a:spcBef>
              <a:buFont typeface="Arial"/>
              <a:buChar char="•"/>
              <a:tabLst>
                <a:tab pos="393978" algn="l"/>
              </a:tabLst>
            </a:pPr>
            <a:r>
              <a:rPr sz="955" b="1" spc="-31" dirty="0">
                <a:solidFill>
                  <a:srgbClr val="202020"/>
                </a:solidFill>
                <a:latin typeface="Arial"/>
                <a:cs typeface="Arial"/>
              </a:rPr>
              <a:t>Oversized</a:t>
            </a:r>
            <a:r>
              <a:rPr sz="955" b="1" spc="-48" dirty="0">
                <a:solidFill>
                  <a:srgbClr val="202020"/>
                </a:solidFill>
                <a:latin typeface="Arial"/>
                <a:cs typeface="Arial"/>
              </a:rPr>
              <a:t> </a:t>
            </a:r>
            <a:r>
              <a:rPr sz="955" b="1" spc="-14" dirty="0">
                <a:solidFill>
                  <a:srgbClr val="202020"/>
                </a:solidFill>
                <a:latin typeface="Arial"/>
                <a:cs typeface="Arial"/>
              </a:rPr>
              <a:t>but</a:t>
            </a:r>
            <a:r>
              <a:rPr sz="955" b="1" spc="-44" dirty="0">
                <a:solidFill>
                  <a:srgbClr val="202020"/>
                </a:solidFill>
                <a:latin typeface="Arial"/>
                <a:cs typeface="Arial"/>
              </a:rPr>
              <a:t> </a:t>
            </a:r>
            <a:r>
              <a:rPr sz="955" b="1" spc="-34" dirty="0">
                <a:solidFill>
                  <a:srgbClr val="202020"/>
                </a:solidFill>
                <a:latin typeface="Arial"/>
                <a:cs typeface="Arial"/>
              </a:rPr>
              <a:t>uneven</a:t>
            </a:r>
            <a:r>
              <a:rPr sz="955" b="1" spc="-58" dirty="0">
                <a:solidFill>
                  <a:srgbClr val="202020"/>
                </a:solidFill>
                <a:latin typeface="Arial"/>
                <a:cs typeface="Arial"/>
              </a:rPr>
              <a:t> </a:t>
            </a:r>
            <a:r>
              <a:rPr sz="955" b="1" spc="-20" dirty="0">
                <a:solidFill>
                  <a:srgbClr val="202020"/>
                </a:solidFill>
                <a:latin typeface="Arial"/>
                <a:cs typeface="Arial"/>
              </a:rPr>
              <a:t>provider </a:t>
            </a:r>
            <a:r>
              <a:rPr sz="955" b="1" spc="-24" dirty="0">
                <a:solidFill>
                  <a:srgbClr val="202020"/>
                </a:solidFill>
                <a:latin typeface="Arial"/>
                <a:cs typeface="Arial"/>
              </a:rPr>
              <a:t>network</a:t>
            </a:r>
            <a:r>
              <a:rPr sz="955" b="1" spc="-51" dirty="0">
                <a:solidFill>
                  <a:srgbClr val="202020"/>
                </a:solidFill>
                <a:latin typeface="Arial"/>
                <a:cs typeface="Arial"/>
              </a:rPr>
              <a:t> </a:t>
            </a:r>
            <a:r>
              <a:rPr sz="955" spc="-95" dirty="0">
                <a:solidFill>
                  <a:srgbClr val="202020"/>
                </a:solidFill>
                <a:latin typeface="Arial"/>
                <a:cs typeface="Arial"/>
              </a:rPr>
              <a:t>–</a:t>
            </a:r>
            <a:r>
              <a:rPr sz="955" spc="-48" dirty="0">
                <a:solidFill>
                  <a:srgbClr val="202020"/>
                </a:solidFill>
                <a:latin typeface="Arial"/>
                <a:cs typeface="Arial"/>
              </a:rPr>
              <a:t> </a:t>
            </a:r>
            <a:r>
              <a:rPr sz="955" spc="-27" dirty="0">
                <a:solidFill>
                  <a:srgbClr val="202020"/>
                </a:solidFill>
                <a:latin typeface="Arial"/>
                <a:cs typeface="Arial"/>
              </a:rPr>
              <a:t>13,000+</a:t>
            </a:r>
            <a:r>
              <a:rPr sz="955" spc="-51" dirty="0">
                <a:solidFill>
                  <a:srgbClr val="202020"/>
                </a:solidFill>
                <a:latin typeface="Arial"/>
                <a:cs typeface="Arial"/>
              </a:rPr>
              <a:t> </a:t>
            </a:r>
            <a:r>
              <a:rPr sz="955" spc="-7" dirty="0">
                <a:solidFill>
                  <a:srgbClr val="202020"/>
                </a:solidFill>
                <a:latin typeface="Arial"/>
                <a:cs typeface="Arial"/>
              </a:rPr>
              <a:t>providers, including</a:t>
            </a:r>
            <a:r>
              <a:rPr sz="955" spc="-27" dirty="0">
                <a:solidFill>
                  <a:srgbClr val="202020"/>
                </a:solidFill>
                <a:latin typeface="Arial"/>
                <a:cs typeface="Arial"/>
              </a:rPr>
              <a:t> </a:t>
            </a:r>
            <a:r>
              <a:rPr sz="955" spc="-7" dirty="0">
                <a:solidFill>
                  <a:srgbClr val="202020"/>
                </a:solidFill>
                <a:latin typeface="Arial"/>
                <a:cs typeface="Arial"/>
              </a:rPr>
              <a:t>thousands</a:t>
            </a:r>
            <a:r>
              <a:rPr sz="955" spc="-31" dirty="0">
                <a:solidFill>
                  <a:srgbClr val="202020"/>
                </a:solidFill>
                <a:latin typeface="Arial"/>
                <a:cs typeface="Arial"/>
              </a:rPr>
              <a:t> </a:t>
            </a:r>
            <a:r>
              <a:rPr sz="955" spc="-17" dirty="0">
                <a:solidFill>
                  <a:srgbClr val="202020"/>
                </a:solidFill>
                <a:latin typeface="Arial"/>
                <a:cs typeface="Arial"/>
              </a:rPr>
              <a:t>of </a:t>
            </a:r>
            <a:r>
              <a:rPr sz="955" spc="-7" dirty="0">
                <a:solidFill>
                  <a:srgbClr val="202020"/>
                </a:solidFill>
                <a:latin typeface="Arial"/>
                <a:cs typeface="Arial"/>
              </a:rPr>
              <a:t>independents.</a:t>
            </a:r>
            <a:endParaRPr sz="955">
              <a:latin typeface="Arial"/>
              <a:cs typeface="Arial"/>
            </a:endParaRPr>
          </a:p>
          <a:p>
            <a:pPr marL="393978" marR="152396" indent="-155859">
              <a:lnSpc>
                <a:spcPct val="101200"/>
              </a:lnSpc>
              <a:spcBef>
                <a:spcPts val="85"/>
              </a:spcBef>
              <a:buChar char="•"/>
              <a:tabLst>
                <a:tab pos="393978" algn="l"/>
              </a:tabLst>
            </a:pPr>
            <a:r>
              <a:rPr sz="955" spc="-27" dirty="0">
                <a:solidFill>
                  <a:srgbClr val="202020"/>
                </a:solidFill>
                <a:latin typeface="Arial"/>
                <a:cs typeface="Arial"/>
              </a:rPr>
              <a:t>Rules</a:t>
            </a:r>
            <a:r>
              <a:rPr sz="955" spc="-65" dirty="0">
                <a:solidFill>
                  <a:srgbClr val="202020"/>
                </a:solidFill>
                <a:latin typeface="Arial"/>
                <a:cs typeface="Arial"/>
              </a:rPr>
              <a:t> </a:t>
            </a:r>
            <a:r>
              <a:rPr sz="955" spc="-20" dirty="0">
                <a:solidFill>
                  <a:srgbClr val="202020"/>
                </a:solidFill>
                <a:latin typeface="Arial"/>
                <a:cs typeface="Arial"/>
              </a:rPr>
              <a:t>exceed</a:t>
            </a:r>
            <a:r>
              <a:rPr sz="955" spc="-65" dirty="0">
                <a:solidFill>
                  <a:srgbClr val="202020"/>
                </a:solidFill>
                <a:latin typeface="Arial"/>
                <a:cs typeface="Arial"/>
              </a:rPr>
              <a:t> </a:t>
            </a:r>
            <a:r>
              <a:rPr sz="955" dirty="0">
                <a:solidFill>
                  <a:srgbClr val="202020"/>
                </a:solidFill>
                <a:latin typeface="Arial"/>
                <a:cs typeface="Arial"/>
              </a:rPr>
              <a:t>state</a:t>
            </a:r>
            <a:r>
              <a:rPr sz="955" spc="-58" dirty="0">
                <a:solidFill>
                  <a:srgbClr val="202020"/>
                </a:solidFill>
                <a:latin typeface="Arial"/>
                <a:cs typeface="Arial"/>
              </a:rPr>
              <a:t> </a:t>
            </a:r>
            <a:r>
              <a:rPr sz="955" spc="-14" dirty="0">
                <a:solidFill>
                  <a:srgbClr val="202020"/>
                </a:solidFill>
                <a:latin typeface="Arial"/>
                <a:cs typeface="Arial"/>
              </a:rPr>
              <a:t>and</a:t>
            </a:r>
            <a:r>
              <a:rPr sz="955" spc="-65" dirty="0">
                <a:solidFill>
                  <a:srgbClr val="202020"/>
                </a:solidFill>
                <a:latin typeface="Arial"/>
                <a:cs typeface="Arial"/>
              </a:rPr>
              <a:t> </a:t>
            </a:r>
            <a:r>
              <a:rPr sz="955" spc="-7" dirty="0">
                <a:solidFill>
                  <a:srgbClr val="202020"/>
                </a:solidFill>
                <a:latin typeface="Arial"/>
                <a:cs typeface="Arial"/>
              </a:rPr>
              <a:t>federal requirements,</a:t>
            </a:r>
            <a:r>
              <a:rPr sz="955" dirty="0">
                <a:solidFill>
                  <a:srgbClr val="202020"/>
                </a:solidFill>
                <a:latin typeface="Arial"/>
                <a:cs typeface="Arial"/>
              </a:rPr>
              <a:t> </a:t>
            </a:r>
            <a:r>
              <a:rPr sz="955" b="1" spc="-7" dirty="0">
                <a:solidFill>
                  <a:srgbClr val="202020"/>
                </a:solidFill>
                <a:latin typeface="Arial"/>
                <a:cs typeface="Arial"/>
              </a:rPr>
              <a:t>emphasizing </a:t>
            </a:r>
            <a:r>
              <a:rPr sz="955" b="1" spc="-17" dirty="0">
                <a:solidFill>
                  <a:srgbClr val="202020"/>
                </a:solidFill>
                <a:latin typeface="Arial"/>
                <a:cs typeface="Arial"/>
              </a:rPr>
              <a:t>compliance</a:t>
            </a:r>
            <a:r>
              <a:rPr sz="955" b="1" spc="-41" dirty="0">
                <a:solidFill>
                  <a:srgbClr val="202020"/>
                </a:solidFill>
                <a:latin typeface="Arial"/>
                <a:cs typeface="Arial"/>
              </a:rPr>
              <a:t> </a:t>
            </a:r>
            <a:r>
              <a:rPr sz="955" b="1" spc="-37" dirty="0">
                <a:solidFill>
                  <a:srgbClr val="202020"/>
                </a:solidFill>
                <a:latin typeface="Arial"/>
                <a:cs typeface="Arial"/>
              </a:rPr>
              <a:t>over</a:t>
            </a:r>
            <a:r>
              <a:rPr sz="955" b="1" spc="-34" dirty="0">
                <a:solidFill>
                  <a:srgbClr val="202020"/>
                </a:solidFill>
                <a:latin typeface="Arial"/>
                <a:cs typeface="Arial"/>
              </a:rPr>
              <a:t> </a:t>
            </a:r>
            <a:r>
              <a:rPr sz="955" b="1" spc="-7" dirty="0">
                <a:solidFill>
                  <a:srgbClr val="202020"/>
                </a:solidFill>
                <a:latin typeface="Arial"/>
                <a:cs typeface="Arial"/>
              </a:rPr>
              <a:t>outcomes</a:t>
            </a:r>
            <a:r>
              <a:rPr sz="955" spc="-7" dirty="0">
                <a:solidFill>
                  <a:srgbClr val="202020"/>
                </a:solidFill>
                <a:latin typeface="Arial"/>
                <a:cs typeface="Arial"/>
              </a:rPr>
              <a:t>.</a:t>
            </a:r>
            <a:endParaRPr sz="955">
              <a:latin typeface="Arial"/>
              <a:cs typeface="Arial"/>
            </a:endParaRPr>
          </a:p>
          <a:p>
            <a:pPr marL="393978" marR="213441" indent="-155859">
              <a:lnSpc>
                <a:spcPct val="101699"/>
              </a:lnSpc>
              <a:spcBef>
                <a:spcPts val="65"/>
              </a:spcBef>
              <a:buFont typeface="Arial"/>
              <a:buChar char="•"/>
              <a:tabLst>
                <a:tab pos="393978" algn="l"/>
              </a:tabLst>
            </a:pPr>
            <a:r>
              <a:rPr sz="955" b="1" spc="-20" dirty="0">
                <a:solidFill>
                  <a:srgbClr val="202020"/>
                </a:solidFill>
                <a:latin typeface="Arial"/>
                <a:cs typeface="Arial"/>
              </a:rPr>
              <a:t>Workforce</a:t>
            </a:r>
            <a:r>
              <a:rPr sz="955" b="1" spc="-41" dirty="0">
                <a:solidFill>
                  <a:srgbClr val="202020"/>
                </a:solidFill>
                <a:latin typeface="Arial"/>
                <a:cs typeface="Arial"/>
              </a:rPr>
              <a:t> </a:t>
            </a:r>
            <a:r>
              <a:rPr sz="955" b="1" spc="-7" dirty="0">
                <a:solidFill>
                  <a:srgbClr val="202020"/>
                </a:solidFill>
                <a:latin typeface="Arial"/>
                <a:cs typeface="Arial"/>
              </a:rPr>
              <a:t>shortages, </a:t>
            </a:r>
            <a:r>
              <a:rPr sz="955" b="1" spc="-14" dirty="0">
                <a:solidFill>
                  <a:srgbClr val="202020"/>
                </a:solidFill>
                <a:latin typeface="Arial"/>
                <a:cs typeface="Arial"/>
              </a:rPr>
              <a:t>outdated</a:t>
            </a:r>
            <a:r>
              <a:rPr sz="955" b="1" spc="-48" dirty="0">
                <a:solidFill>
                  <a:srgbClr val="202020"/>
                </a:solidFill>
                <a:latin typeface="Arial"/>
                <a:cs typeface="Arial"/>
              </a:rPr>
              <a:t> </a:t>
            </a:r>
            <a:r>
              <a:rPr sz="955" b="1" spc="-7" dirty="0">
                <a:solidFill>
                  <a:srgbClr val="202020"/>
                </a:solidFill>
                <a:latin typeface="Arial"/>
                <a:cs typeface="Arial"/>
              </a:rPr>
              <a:t>rates,</a:t>
            </a:r>
            <a:r>
              <a:rPr sz="955" b="1" spc="-44" dirty="0">
                <a:solidFill>
                  <a:srgbClr val="202020"/>
                </a:solidFill>
                <a:latin typeface="Arial"/>
                <a:cs typeface="Arial"/>
              </a:rPr>
              <a:t> </a:t>
            </a:r>
            <a:r>
              <a:rPr sz="955" b="1" spc="-17" dirty="0">
                <a:solidFill>
                  <a:srgbClr val="202020"/>
                </a:solidFill>
                <a:latin typeface="Arial"/>
                <a:cs typeface="Arial"/>
              </a:rPr>
              <a:t>and administrative</a:t>
            </a:r>
            <a:r>
              <a:rPr sz="955" b="1" spc="-41" dirty="0">
                <a:solidFill>
                  <a:srgbClr val="202020"/>
                </a:solidFill>
                <a:latin typeface="Arial"/>
                <a:cs typeface="Arial"/>
              </a:rPr>
              <a:t> </a:t>
            </a:r>
            <a:r>
              <a:rPr sz="955" b="1" spc="-31" dirty="0">
                <a:solidFill>
                  <a:srgbClr val="202020"/>
                </a:solidFill>
                <a:latin typeface="Arial"/>
                <a:cs typeface="Arial"/>
              </a:rPr>
              <a:t>burden </a:t>
            </a:r>
            <a:r>
              <a:rPr sz="955" spc="-7" dirty="0">
                <a:solidFill>
                  <a:srgbClr val="202020"/>
                </a:solidFill>
                <a:latin typeface="Arial"/>
                <a:cs typeface="Arial"/>
              </a:rPr>
              <a:t>strain capacity.</a:t>
            </a:r>
            <a:endParaRPr sz="955">
              <a:latin typeface="Arial"/>
              <a:cs typeface="Arial"/>
            </a:endParaRPr>
          </a:p>
          <a:p>
            <a:pPr marL="393978" marR="76631" indent="-155859">
              <a:lnSpc>
                <a:spcPct val="101299"/>
              </a:lnSpc>
              <a:spcBef>
                <a:spcPts val="82"/>
              </a:spcBef>
              <a:buFont typeface="Arial"/>
              <a:buChar char="•"/>
              <a:tabLst>
                <a:tab pos="393978" algn="l"/>
              </a:tabLst>
            </a:pPr>
            <a:r>
              <a:rPr sz="955" b="1" spc="-24" dirty="0">
                <a:solidFill>
                  <a:srgbClr val="202020"/>
                </a:solidFill>
                <a:latin typeface="Arial"/>
                <a:cs typeface="Arial"/>
              </a:rPr>
              <a:t>Limited</a:t>
            </a:r>
            <a:r>
              <a:rPr sz="955" b="1" spc="-58" dirty="0">
                <a:solidFill>
                  <a:srgbClr val="202020"/>
                </a:solidFill>
                <a:latin typeface="Arial"/>
                <a:cs typeface="Arial"/>
              </a:rPr>
              <a:t> </a:t>
            </a:r>
            <a:r>
              <a:rPr sz="955" b="1" spc="-7" dirty="0">
                <a:solidFill>
                  <a:srgbClr val="202020"/>
                </a:solidFill>
                <a:latin typeface="Arial"/>
                <a:cs typeface="Arial"/>
              </a:rPr>
              <a:t>data</a:t>
            </a:r>
            <a:r>
              <a:rPr sz="955" b="1" spc="-58" dirty="0">
                <a:solidFill>
                  <a:srgbClr val="202020"/>
                </a:solidFill>
                <a:latin typeface="Arial"/>
                <a:cs typeface="Arial"/>
              </a:rPr>
              <a:t> </a:t>
            </a:r>
            <a:r>
              <a:rPr sz="955" b="1" spc="-27" dirty="0">
                <a:solidFill>
                  <a:srgbClr val="202020"/>
                </a:solidFill>
                <a:latin typeface="Arial"/>
                <a:cs typeface="Arial"/>
              </a:rPr>
              <a:t>and</a:t>
            </a:r>
            <a:r>
              <a:rPr sz="955" b="1" spc="-58" dirty="0">
                <a:solidFill>
                  <a:srgbClr val="202020"/>
                </a:solidFill>
                <a:latin typeface="Arial"/>
                <a:cs typeface="Arial"/>
              </a:rPr>
              <a:t> </a:t>
            </a:r>
            <a:r>
              <a:rPr sz="955" b="1" spc="-17" dirty="0">
                <a:solidFill>
                  <a:srgbClr val="202020"/>
                </a:solidFill>
                <a:latin typeface="Arial"/>
                <a:cs typeface="Arial"/>
              </a:rPr>
              <a:t>transparency </a:t>
            </a:r>
            <a:r>
              <a:rPr sz="955" spc="-7" dirty="0">
                <a:solidFill>
                  <a:srgbClr val="202020"/>
                </a:solidFill>
                <a:latin typeface="Arial"/>
                <a:cs typeface="Arial"/>
              </a:rPr>
              <a:t>hinder</a:t>
            </a:r>
            <a:r>
              <a:rPr sz="955" spc="-37" dirty="0">
                <a:solidFill>
                  <a:srgbClr val="202020"/>
                </a:solidFill>
                <a:latin typeface="Arial"/>
                <a:cs typeface="Arial"/>
              </a:rPr>
              <a:t> </a:t>
            </a:r>
            <a:r>
              <a:rPr sz="955" dirty="0">
                <a:solidFill>
                  <a:srgbClr val="202020"/>
                </a:solidFill>
                <a:latin typeface="Arial"/>
                <a:cs typeface="Arial"/>
              </a:rPr>
              <a:t>accountability</a:t>
            </a:r>
            <a:r>
              <a:rPr sz="955" spc="-44" dirty="0">
                <a:solidFill>
                  <a:srgbClr val="202020"/>
                </a:solidFill>
                <a:latin typeface="Arial"/>
                <a:cs typeface="Arial"/>
              </a:rPr>
              <a:t> </a:t>
            </a:r>
            <a:r>
              <a:rPr sz="955" spc="-17" dirty="0">
                <a:solidFill>
                  <a:srgbClr val="202020"/>
                </a:solidFill>
                <a:latin typeface="Arial"/>
                <a:cs typeface="Arial"/>
              </a:rPr>
              <a:t>and </a:t>
            </a:r>
            <a:r>
              <a:rPr sz="955" dirty="0">
                <a:solidFill>
                  <a:srgbClr val="202020"/>
                </a:solidFill>
                <a:latin typeface="Arial"/>
                <a:cs typeface="Arial"/>
              </a:rPr>
              <a:t>informed</a:t>
            </a:r>
            <a:r>
              <a:rPr sz="955" spc="-17" dirty="0">
                <a:solidFill>
                  <a:srgbClr val="202020"/>
                </a:solidFill>
                <a:latin typeface="Arial"/>
                <a:cs typeface="Arial"/>
              </a:rPr>
              <a:t> </a:t>
            </a:r>
            <a:r>
              <a:rPr sz="955" spc="-7" dirty="0">
                <a:solidFill>
                  <a:srgbClr val="202020"/>
                </a:solidFill>
                <a:latin typeface="Arial"/>
                <a:cs typeface="Arial"/>
              </a:rPr>
              <a:t>decision-making.</a:t>
            </a:r>
            <a:endParaRPr sz="955">
              <a:latin typeface="Arial"/>
              <a:cs typeface="Arial"/>
            </a:endParaRPr>
          </a:p>
          <a:p>
            <a:pPr marL="393978" marR="114297" indent="-155859">
              <a:lnSpc>
                <a:spcPct val="102600"/>
              </a:lnSpc>
              <a:spcBef>
                <a:spcPts val="51"/>
              </a:spcBef>
              <a:buChar char="•"/>
              <a:tabLst>
                <a:tab pos="393978" algn="l"/>
              </a:tabLst>
            </a:pPr>
            <a:r>
              <a:rPr sz="955" spc="-27" dirty="0">
                <a:solidFill>
                  <a:srgbClr val="202020"/>
                </a:solidFill>
                <a:latin typeface="Arial"/>
                <a:cs typeface="Arial"/>
              </a:rPr>
              <a:t>System</a:t>
            </a:r>
            <a:r>
              <a:rPr sz="955" spc="-61" dirty="0">
                <a:solidFill>
                  <a:srgbClr val="202020"/>
                </a:solidFill>
                <a:latin typeface="Arial"/>
                <a:cs typeface="Arial"/>
              </a:rPr>
              <a:t> </a:t>
            </a:r>
            <a:r>
              <a:rPr sz="955" spc="-7" dirty="0">
                <a:solidFill>
                  <a:srgbClr val="202020"/>
                </a:solidFill>
                <a:latin typeface="Arial"/>
                <a:cs typeface="Arial"/>
              </a:rPr>
              <a:t>is</a:t>
            </a:r>
            <a:r>
              <a:rPr sz="955" spc="-61" dirty="0">
                <a:solidFill>
                  <a:srgbClr val="202020"/>
                </a:solidFill>
                <a:latin typeface="Arial"/>
                <a:cs typeface="Arial"/>
              </a:rPr>
              <a:t> </a:t>
            </a:r>
            <a:r>
              <a:rPr sz="955" b="1" spc="-7" dirty="0">
                <a:solidFill>
                  <a:srgbClr val="202020"/>
                </a:solidFill>
                <a:latin typeface="Arial"/>
                <a:cs typeface="Arial"/>
              </a:rPr>
              <a:t>reactive,</a:t>
            </a:r>
            <a:r>
              <a:rPr sz="955" b="1" spc="-61" dirty="0">
                <a:solidFill>
                  <a:srgbClr val="202020"/>
                </a:solidFill>
                <a:latin typeface="Arial"/>
                <a:cs typeface="Arial"/>
              </a:rPr>
              <a:t> </a:t>
            </a:r>
            <a:r>
              <a:rPr sz="955" b="1" spc="-14" dirty="0">
                <a:solidFill>
                  <a:srgbClr val="202020"/>
                </a:solidFill>
                <a:latin typeface="Arial"/>
                <a:cs typeface="Arial"/>
              </a:rPr>
              <a:t>costly,</a:t>
            </a:r>
            <a:r>
              <a:rPr sz="955" b="1" spc="-61" dirty="0">
                <a:solidFill>
                  <a:srgbClr val="202020"/>
                </a:solidFill>
                <a:latin typeface="Arial"/>
                <a:cs typeface="Arial"/>
              </a:rPr>
              <a:t> </a:t>
            </a:r>
            <a:r>
              <a:rPr sz="955" b="1" spc="-17" dirty="0">
                <a:solidFill>
                  <a:srgbClr val="202020"/>
                </a:solidFill>
                <a:latin typeface="Arial"/>
                <a:cs typeface="Arial"/>
              </a:rPr>
              <a:t>and </a:t>
            </a:r>
            <a:r>
              <a:rPr sz="955" b="1" spc="-31" dirty="0">
                <a:solidFill>
                  <a:srgbClr val="202020"/>
                </a:solidFill>
                <a:latin typeface="Arial"/>
                <a:cs typeface="Arial"/>
              </a:rPr>
              <a:t>increasingly</a:t>
            </a:r>
            <a:r>
              <a:rPr sz="955" b="1" spc="-3" dirty="0">
                <a:solidFill>
                  <a:srgbClr val="202020"/>
                </a:solidFill>
                <a:latin typeface="Arial"/>
                <a:cs typeface="Arial"/>
              </a:rPr>
              <a:t> </a:t>
            </a:r>
            <a:r>
              <a:rPr sz="955" b="1" spc="-7" dirty="0">
                <a:solidFill>
                  <a:srgbClr val="202020"/>
                </a:solidFill>
                <a:latin typeface="Arial"/>
                <a:cs typeface="Arial"/>
              </a:rPr>
              <a:t>unsustainable</a:t>
            </a:r>
            <a:r>
              <a:rPr sz="955" spc="-7" dirty="0">
                <a:solidFill>
                  <a:srgbClr val="202020"/>
                </a:solidFill>
                <a:latin typeface="Arial"/>
                <a:cs typeface="Arial"/>
              </a:rPr>
              <a:t>.</a:t>
            </a:r>
            <a:endParaRPr sz="955">
              <a:latin typeface="Arial"/>
              <a:cs typeface="Arial"/>
            </a:endParaRPr>
          </a:p>
        </p:txBody>
      </p:sp>
      <p:sp>
        <p:nvSpPr>
          <p:cNvPr id="14" name="object 14"/>
          <p:cNvSpPr txBox="1"/>
          <p:nvPr/>
        </p:nvSpPr>
        <p:spPr>
          <a:xfrm>
            <a:off x="3420341" y="2578062"/>
            <a:ext cx="2201574" cy="3180112"/>
          </a:xfrm>
          <a:prstGeom prst="rect">
            <a:avLst/>
          </a:prstGeom>
          <a:ln w="57150">
            <a:solidFill>
              <a:srgbClr val="9AD0BA"/>
            </a:solidFill>
          </a:ln>
        </p:spPr>
        <p:txBody>
          <a:bodyPr vert="horz" wrap="square" lIns="0" tIns="37666" rIns="0" bIns="0" rtlCol="0">
            <a:spAutoFit/>
          </a:bodyPr>
          <a:lstStyle/>
          <a:p>
            <a:pPr marL="82692">
              <a:spcBef>
                <a:spcPts val="296"/>
              </a:spcBef>
            </a:pPr>
            <a:r>
              <a:rPr sz="1500" b="1" spc="-44" dirty="0">
                <a:solidFill>
                  <a:srgbClr val="202020"/>
                </a:solidFill>
                <a:latin typeface="Arial"/>
                <a:cs typeface="Arial"/>
              </a:rPr>
              <a:t>Future</a:t>
            </a:r>
            <a:r>
              <a:rPr sz="1500" b="1" spc="-85" dirty="0">
                <a:solidFill>
                  <a:srgbClr val="202020"/>
                </a:solidFill>
                <a:latin typeface="Arial"/>
                <a:cs typeface="Arial"/>
              </a:rPr>
              <a:t> </a:t>
            </a:r>
            <a:r>
              <a:rPr sz="1500" b="1" spc="-14" dirty="0">
                <a:solidFill>
                  <a:srgbClr val="202020"/>
                </a:solidFill>
                <a:latin typeface="Arial"/>
                <a:cs typeface="Arial"/>
              </a:rPr>
              <a:t>State</a:t>
            </a:r>
            <a:endParaRPr sz="1500">
              <a:latin typeface="Arial"/>
              <a:cs typeface="Arial"/>
            </a:endParaRPr>
          </a:p>
          <a:p>
            <a:pPr marL="394411" marR="139408" indent="-155859">
              <a:lnSpc>
                <a:spcPct val="101299"/>
              </a:lnSpc>
              <a:spcBef>
                <a:spcPts val="130"/>
              </a:spcBef>
              <a:buSzPct val="107692"/>
              <a:buFont typeface="Arial"/>
              <a:buChar char="•"/>
              <a:tabLst>
                <a:tab pos="394411" algn="l"/>
              </a:tabLst>
            </a:pPr>
            <a:r>
              <a:rPr sz="886" b="1" spc="-20" dirty="0">
                <a:solidFill>
                  <a:srgbClr val="202020"/>
                </a:solidFill>
                <a:latin typeface="Arial"/>
                <a:cs typeface="Arial"/>
              </a:rPr>
              <a:t>C</a:t>
            </a:r>
            <a:r>
              <a:rPr sz="955" b="1" spc="-20" dirty="0">
                <a:solidFill>
                  <a:srgbClr val="202020"/>
                </a:solidFill>
                <a:latin typeface="Arial"/>
                <a:cs typeface="Arial"/>
              </a:rPr>
              <a:t>oordinated,</a:t>
            </a:r>
            <a:r>
              <a:rPr sz="955" b="1" spc="-37" dirty="0">
                <a:solidFill>
                  <a:srgbClr val="202020"/>
                </a:solidFill>
                <a:latin typeface="Arial"/>
                <a:cs typeface="Arial"/>
              </a:rPr>
              <a:t> </a:t>
            </a:r>
            <a:r>
              <a:rPr sz="955" b="1" spc="-7" dirty="0">
                <a:solidFill>
                  <a:srgbClr val="202020"/>
                </a:solidFill>
                <a:latin typeface="Arial"/>
                <a:cs typeface="Arial"/>
              </a:rPr>
              <a:t>predictable,</a:t>
            </a:r>
            <a:r>
              <a:rPr sz="955" b="1" spc="-34" dirty="0">
                <a:solidFill>
                  <a:srgbClr val="202020"/>
                </a:solidFill>
                <a:latin typeface="Arial"/>
                <a:cs typeface="Arial"/>
              </a:rPr>
              <a:t> </a:t>
            </a:r>
            <a:r>
              <a:rPr sz="955" b="1" spc="-17" dirty="0">
                <a:solidFill>
                  <a:srgbClr val="202020"/>
                </a:solidFill>
                <a:latin typeface="Arial"/>
                <a:cs typeface="Arial"/>
              </a:rPr>
              <a:t>and </a:t>
            </a:r>
            <a:r>
              <a:rPr sz="955" b="1" spc="-14" dirty="0">
                <a:solidFill>
                  <a:srgbClr val="202020"/>
                </a:solidFill>
                <a:latin typeface="Arial"/>
                <a:cs typeface="Arial"/>
              </a:rPr>
              <a:t>value-</a:t>
            </a:r>
            <a:r>
              <a:rPr sz="955" b="1" spc="-34" dirty="0">
                <a:solidFill>
                  <a:srgbClr val="202020"/>
                </a:solidFill>
                <a:latin typeface="Arial"/>
                <a:cs typeface="Arial"/>
              </a:rPr>
              <a:t>driven </a:t>
            </a:r>
            <a:r>
              <a:rPr sz="955" spc="-17" dirty="0">
                <a:solidFill>
                  <a:srgbClr val="202020"/>
                </a:solidFill>
                <a:latin typeface="Arial"/>
                <a:cs typeface="Arial"/>
              </a:rPr>
              <a:t>system</a:t>
            </a:r>
            <a:r>
              <a:rPr sz="955" spc="-24" dirty="0">
                <a:solidFill>
                  <a:srgbClr val="202020"/>
                </a:solidFill>
                <a:latin typeface="Arial"/>
                <a:cs typeface="Arial"/>
              </a:rPr>
              <a:t> </a:t>
            </a:r>
            <a:r>
              <a:rPr sz="955" spc="-7" dirty="0">
                <a:solidFill>
                  <a:srgbClr val="202020"/>
                </a:solidFill>
                <a:latin typeface="Arial"/>
                <a:cs typeface="Arial"/>
              </a:rPr>
              <a:t>statewide.</a:t>
            </a:r>
            <a:endParaRPr sz="955">
              <a:latin typeface="Arial"/>
              <a:cs typeface="Arial"/>
            </a:endParaRPr>
          </a:p>
          <a:p>
            <a:pPr marL="394411" indent="-155859">
              <a:spcBef>
                <a:spcPts val="82"/>
              </a:spcBef>
              <a:buChar char="•"/>
              <a:tabLst>
                <a:tab pos="394411" algn="l"/>
              </a:tabLst>
            </a:pPr>
            <a:r>
              <a:rPr sz="955" spc="-24" dirty="0">
                <a:solidFill>
                  <a:srgbClr val="202020"/>
                </a:solidFill>
                <a:latin typeface="Arial"/>
                <a:cs typeface="Arial"/>
              </a:rPr>
              <a:t>People</a:t>
            </a:r>
            <a:r>
              <a:rPr sz="955" spc="-58" dirty="0">
                <a:solidFill>
                  <a:srgbClr val="202020"/>
                </a:solidFill>
                <a:latin typeface="Arial"/>
                <a:cs typeface="Arial"/>
              </a:rPr>
              <a:t> </a:t>
            </a:r>
            <a:r>
              <a:rPr sz="955" spc="-7" dirty="0">
                <a:solidFill>
                  <a:srgbClr val="202020"/>
                </a:solidFill>
                <a:latin typeface="Arial"/>
                <a:cs typeface="Arial"/>
              </a:rPr>
              <a:t>enter</a:t>
            </a:r>
            <a:r>
              <a:rPr sz="955" spc="-58" dirty="0">
                <a:solidFill>
                  <a:srgbClr val="202020"/>
                </a:solidFill>
                <a:latin typeface="Arial"/>
                <a:cs typeface="Arial"/>
              </a:rPr>
              <a:t> </a:t>
            </a:r>
            <a:r>
              <a:rPr sz="955" spc="-7" dirty="0">
                <a:solidFill>
                  <a:srgbClr val="202020"/>
                </a:solidFill>
                <a:latin typeface="Arial"/>
                <a:cs typeface="Arial"/>
              </a:rPr>
              <a:t>through</a:t>
            </a:r>
            <a:r>
              <a:rPr sz="955" spc="-61" dirty="0">
                <a:solidFill>
                  <a:srgbClr val="202020"/>
                </a:solidFill>
                <a:latin typeface="Arial"/>
                <a:cs typeface="Arial"/>
              </a:rPr>
              <a:t> </a:t>
            </a:r>
            <a:r>
              <a:rPr sz="955" spc="-31" dirty="0">
                <a:solidFill>
                  <a:srgbClr val="202020"/>
                </a:solidFill>
                <a:latin typeface="Arial"/>
                <a:cs typeface="Arial"/>
              </a:rPr>
              <a:t>a</a:t>
            </a:r>
            <a:r>
              <a:rPr sz="955" spc="-61" dirty="0">
                <a:solidFill>
                  <a:srgbClr val="202020"/>
                </a:solidFill>
                <a:latin typeface="Arial"/>
                <a:cs typeface="Arial"/>
              </a:rPr>
              <a:t> </a:t>
            </a:r>
            <a:r>
              <a:rPr sz="955" spc="-7" dirty="0">
                <a:solidFill>
                  <a:srgbClr val="202020"/>
                </a:solidFill>
                <a:latin typeface="Arial"/>
                <a:cs typeface="Arial"/>
              </a:rPr>
              <a:t>single,</a:t>
            </a:r>
            <a:endParaRPr sz="955">
              <a:latin typeface="Arial"/>
              <a:cs typeface="Arial"/>
            </a:endParaRPr>
          </a:p>
          <a:p>
            <a:pPr marL="394411">
              <a:spcBef>
                <a:spcPts val="14"/>
              </a:spcBef>
            </a:pPr>
            <a:r>
              <a:rPr sz="955" dirty="0">
                <a:solidFill>
                  <a:srgbClr val="202020"/>
                </a:solidFill>
                <a:latin typeface="Arial"/>
                <a:cs typeface="Arial"/>
              </a:rPr>
              <a:t>consistent</a:t>
            </a:r>
            <a:r>
              <a:rPr sz="955" spc="-51" dirty="0">
                <a:solidFill>
                  <a:srgbClr val="202020"/>
                </a:solidFill>
                <a:latin typeface="Arial"/>
                <a:cs typeface="Arial"/>
              </a:rPr>
              <a:t> </a:t>
            </a:r>
            <a:r>
              <a:rPr sz="955" dirty="0">
                <a:solidFill>
                  <a:srgbClr val="202020"/>
                </a:solidFill>
                <a:latin typeface="Arial"/>
                <a:cs typeface="Arial"/>
              </a:rPr>
              <a:t>“</a:t>
            </a:r>
            <a:r>
              <a:rPr sz="955" b="1" dirty="0">
                <a:solidFill>
                  <a:srgbClr val="202020"/>
                </a:solidFill>
                <a:latin typeface="Arial"/>
                <a:cs typeface="Arial"/>
              </a:rPr>
              <a:t>no</a:t>
            </a:r>
            <a:r>
              <a:rPr sz="955" b="1" spc="-51" dirty="0">
                <a:solidFill>
                  <a:srgbClr val="202020"/>
                </a:solidFill>
                <a:latin typeface="Arial"/>
                <a:cs typeface="Arial"/>
              </a:rPr>
              <a:t> </a:t>
            </a:r>
            <a:r>
              <a:rPr sz="955" b="1" spc="-48" dirty="0">
                <a:solidFill>
                  <a:srgbClr val="202020"/>
                </a:solidFill>
                <a:latin typeface="Arial"/>
                <a:cs typeface="Arial"/>
              </a:rPr>
              <a:t>wrong</a:t>
            </a:r>
            <a:r>
              <a:rPr sz="955" b="1" spc="-44" dirty="0">
                <a:solidFill>
                  <a:srgbClr val="202020"/>
                </a:solidFill>
                <a:latin typeface="Arial"/>
                <a:cs typeface="Arial"/>
              </a:rPr>
              <a:t> </a:t>
            </a:r>
            <a:r>
              <a:rPr sz="955" b="1" spc="-7" dirty="0">
                <a:solidFill>
                  <a:srgbClr val="202020"/>
                </a:solidFill>
                <a:latin typeface="Arial"/>
                <a:cs typeface="Arial"/>
              </a:rPr>
              <a:t>door</a:t>
            </a:r>
            <a:r>
              <a:rPr sz="955" spc="-7" dirty="0">
                <a:solidFill>
                  <a:srgbClr val="202020"/>
                </a:solidFill>
                <a:latin typeface="Arial"/>
                <a:cs typeface="Arial"/>
              </a:rPr>
              <a:t>.”</a:t>
            </a:r>
            <a:endParaRPr sz="955">
              <a:latin typeface="Arial"/>
              <a:cs typeface="Arial"/>
            </a:endParaRPr>
          </a:p>
          <a:p>
            <a:pPr marL="394411" marR="387484" indent="-155859">
              <a:lnSpc>
                <a:spcPct val="101299"/>
              </a:lnSpc>
              <a:spcBef>
                <a:spcPts val="82"/>
              </a:spcBef>
              <a:buChar char="•"/>
              <a:tabLst>
                <a:tab pos="394411" algn="l"/>
              </a:tabLst>
            </a:pPr>
            <a:r>
              <a:rPr sz="955" spc="-24" dirty="0">
                <a:solidFill>
                  <a:srgbClr val="202020"/>
                </a:solidFill>
                <a:latin typeface="Arial"/>
                <a:cs typeface="Arial"/>
              </a:rPr>
              <a:t>Payments</a:t>
            </a:r>
            <a:r>
              <a:rPr sz="955" spc="-51" dirty="0">
                <a:solidFill>
                  <a:srgbClr val="202020"/>
                </a:solidFill>
                <a:latin typeface="Arial"/>
                <a:cs typeface="Arial"/>
              </a:rPr>
              <a:t> </a:t>
            </a:r>
            <a:r>
              <a:rPr sz="955" spc="-14" dirty="0">
                <a:solidFill>
                  <a:srgbClr val="202020"/>
                </a:solidFill>
                <a:latin typeface="Arial"/>
                <a:cs typeface="Arial"/>
              </a:rPr>
              <a:t>and</a:t>
            </a:r>
            <a:r>
              <a:rPr sz="955" spc="-55" dirty="0">
                <a:solidFill>
                  <a:srgbClr val="202020"/>
                </a:solidFill>
                <a:latin typeface="Arial"/>
                <a:cs typeface="Arial"/>
              </a:rPr>
              <a:t> </a:t>
            </a:r>
            <a:r>
              <a:rPr sz="955" spc="-14" dirty="0">
                <a:solidFill>
                  <a:srgbClr val="202020"/>
                </a:solidFill>
                <a:latin typeface="Arial"/>
                <a:cs typeface="Arial"/>
              </a:rPr>
              <a:t>planning</a:t>
            </a:r>
            <a:r>
              <a:rPr sz="955" spc="-44" dirty="0">
                <a:solidFill>
                  <a:srgbClr val="202020"/>
                </a:solidFill>
                <a:latin typeface="Arial"/>
                <a:cs typeface="Arial"/>
              </a:rPr>
              <a:t> </a:t>
            </a:r>
            <a:r>
              <a:rPr sz="955" spc="-17" dirty="0">
                <a:solidFill>
                  <a:srgbClr val="202020"/>
                </a:solidFill>
                <a:latin typeface="Arial"/>
                <a:cs typeface="Arial"/>
              </a:rPr>
              <a:t>are guided</a:t>
            </a:r>
            <a:r>
              <a:rPr sz="955" spc="-51" dirty="0">
                <a:solidFill>
                  <a:srgbClr val="202020"/>
                </a:solidFill>
                <a:latin typeface="Arial"/>
                <a:cs typeface="Arial"/>
              </a:rPr>
              <a:t> </a:t>
            </a:r>
            <a:r>
              <a:rPr sz="955" spc="-31" dirty="0">
                <a:solidFill>
                  <a:srgbClr val="202020"/>
                </a:solidFill>
                <a:latin typeface="Arial"/>
                <a:cs typeface="Arial"/>
              </a:rPr>
              <a:t>by</a:t>
            </a:r>
            <a:r>
              <a:rPr sz="955" spc="-51" dirty="0">
                <a:solidFill>
                  <a:srgbClr val="202020"/>
                </a:solidFill>
                <a:latin typeface="Arial"/>
                <a:cs typeface="Arial"/>
              </a:rPr>
              <a:t> </a:t>
            </a:r>
            <a:r>
              <a:rPr sz="955" b="1" spc="-34" dirty="0">
                <a:solidFill>
                  <a:srgbClr val="202020"/>
                </a:solidFill>
                <a:latin typeface="Arial"/>
                <a:cs typeface="Arial"/>
              </a:rPr>
              <a:t>one</a:t>
            </a:r>
            <a:r>
              <a:rPr sz="955" b="1" spc="-51" dirty="0">
                <a:solidFill>
                  <a:srgbClr val="202020"/>
                </a:solidFill>
                <a:latin typeface="Arial"/>
                <a:cs typeface="Arial"/>
              </a:rPr>
              <a:t> </a:t>
            </a:r>
            <a:r>
              <a:rPr sz="955" b="1" spc="-7" dirty="0">
                <a:solidFill>
                  <a:srgbClr val="202020"/>
                </a:solidFill>
                <a:latin typeface="Arial"/>
                <a:cs typeface="Arial"/>
              </a:rPr>
              <a:t>statewide assessment</a:t>
            </a:r>
            <a:r>
              <a:rPr sz="955" spc="-7" dirty="0">
                <a:solidFill>
                  <a:srgbClr val="202020"/>
                </a:solidFill>
                <a:latin typeface="Arial"/>
                <a:cs typeface="Arial"/>
              </a:rPr>
              <a:t>.</a:t>
            </a:r>
            <a:endParaRPr sz="955">
              <a:latin typeface="Arial"/>
              <a:cs typeface="Arial"/>
            </a:endParaRPr>
          </a:p>
          <a:p>
            <a:pPr marL="394411" marR="475804" indent="-155859">
              <a:lnSpc>
                <a:spcPct val="101899"/>
              </a:lnSpc>
              <a:spcBef>
                <a:spcPts val="61"/>
              </a:spcBef>
              <a:buFont typeface="Arial"/>
              <a:buChar char="•"/>
              <a:tabLst>
                <a:tab pos="394411" algn="l"/>
              </a:tabLst>
            </a:pPr>
            <a:r>
              <a:rPr sz="955" b="1" spc="-31" dirty="0">
                <a:solidFill>
                  <a:srgbClr val="202020"/>
                </a:solidFill>
                <a:latin typeface="Arial"/>
                <a:cs typeface="Arial"/>
              </a:rPr>
              <a:t>Shared</a:t>
            </a:r>
            <a:r>
              <a:rPr sz="955" b="1" spc="-58" dirty="0">
                <a:solidFill>
                  <a:srgbClr val="202020"/>
                </a:solidFill>
                <a:latin typeface="Arial"/>
                <a:cs typeface="Arial"/>
              </a:rPr>
              <a:t> </a:t>
            </a:r>
            <a:r>
              <a:rPr sz="955" b="1" spc="-27" dirty="0">
                <a:solidFill>
                  <a:srgbClr val="202020"/>
                </a:solidFill>
                <a:latin typeface="Arial"/>
                <a:cs typeface="Arial"/>
              </a:rPr>
              <a:t>and</a:t>
            </a:r>
            <a:r>
              <a:rPr sz="955" b="1" spc="-55" dirty="0">
                <a:solidFill>
                  <a:srgbClr val="202020"/>
                </a:solidFill>
                <a:latin typeface="Arial"/>
                <a:cs typeface="Arial"/>
              </a:rPr>
              <a:t> </a:t>
            </a:r>
            <a:r>
              <a:rPr sz="955" b="1" spc="-20" dirty="0">
                <a:solidFill>
                  <a:srgbClr val="202020"/>
                </a:solidFill>
                <a:latin typeface="Arial"/>
                <a:cs typeface="Arial"/>
              </a:rPr>
              <a:t>regionalized administration</a:t>
            </a:r>
            <a:r>
              <a:rPr sz="955" b="1" spc="3" dirty="0">
                <a:solidFill>
                  <a:srgbClr val="202020"/>
                </a:solidFill>
                <a:latin typeface="Arial"/>
                <a:cs typeface="Arial"/>
              </a:rPr>
              <a:t> </a:t>
            </a:r>
            <a:r>
              <a:rPr sz="955" spc="-7" dirty="0">
                <a:solidFill>
                  <a:srgbClr val="202020"/>
                </a:solidFill>
                <a:latin typeface="Arial"/>
                <a:cs typeface="Arial"/>
              </a:rPr>
              <a:t>reduces </a:t>
            </a:r>
            <a:r>
              <a:rPr sz="955" dirty="0">
                <a:solidFill>
                  <a:srgbClr val="202020"/>
                </a:solidFill>
                <a:latin typeface="Arial"/>
                <a:cs typeface="Arial"/>
              </a:rPr>
              <a:t>duplication</a:t>
            </a:r>
            <a:r>
              <a:rPr sz="955" spc="-44" dirty="0">
                <a:solidFill>
                  <a:srgbClr val="202020"/>
                </a:solidFill>
                <a:latin typeface="Arial"/>
                <a:cs typeface="Arial"/>
              </a:rPr>
              <a:t> </a:t>
            </a:r>
            <a:r>
              <a:rPr sz="955" spc="-14" dirty="0">
                <a:solidFill>
                  <a:srgbClr val="202020"/>
                </a:solidFill>
                <a:latin typeface="Arial"/>
                <a:cs typeface="Arial"/>
              </a:rPr>
              <a:t>and</a:t>
            </a:r>
            <a:r>
              <a:rPr sz="955" spc="-20" dirty="0">
                <a:solidFill>
                  <a:srgbClr val="202020"/>
                </a:solidFill>
                <a:latin typeface="Arial"/>
                <a:cs typeface="Arial"/>
              </a:rPr>
              <a:t> </a:t>
            </a:r>
            <a:r>
              <a:rPr sz="955" spc="-14" dirty="0">
                <a:solidFill>
                  <a:srgbClr val="202020"/>
                </a:solidFill>
                <a:latin typeface="Arial"/>
                <a:cs typeface="Arial"/>
              </a:rPr>
              <a:t>cost.</a:t>
            </a:r>
            <a:endParaRPr sz="955">
              <a:latin typeface="Arial"/>
              <a:cs typeface="Arial"/>
            </a:endParaRPr>
          </a:p>
          <a:p>
            <a:pPr marL="394411" marR="332933" indent="-155859">
              <a:lnSpc>
                <a:spcPct val="101899"/>
              </a:lnSpc>
              <a:spcBef>
                <a:spcPts val="61"/>
              </a:spcBef>
              <a:buFont typeface="Arial"/>
              <a:buChar char="•"/>
              <a:tabLst>
                <a:tab pos="394411" algn="l"/>
              </a:tabLst>
            </a:pPr>
            <a:r>
              <a:rPr sz="955" b="1" spc="-34" dirty="0">
                <a:solidFill>
                  <a:srgbClr val="202020"/>
                </a:solidFill>
                <a:latin typeface="Arial"/>
                <a:cs typeface="Arial"/>
              </a:rPr>
              <a:t>Risk-</a:t>
            </a:r>
            <a:r>
              <a:rPr sz="955" b="1" spc="-24" dirty="0">
                <a:solidFill>
                  <a:srgbClr val="202020"/>
                </a:solidFill>
                <a:latin typeface="Arial"/>
                <a:cs typeface="Arial"/>
              </a:rPr>
              <a:t>based </a:t>
            </a:r>
            <a:r>
              <a:rPr sz="955" b="1" spc="-7" dirty="0">
                <a:solidFill>
                  <a:srgbClr val="202020"/>
                </a:solidFill>
                <a:latin typeface="Arial"/>
                <a:cs typeface="Arial"/>
              </a:rPr>
              <a:t>compliance, </a:t>
            </a:r>
            <a:r>
              <a:rPr sz="955" b="1" spc="-27" dirty="0">
                <a:solidFill>
                  <a:srgbClr val="202020"/>
                </a:solidFill>
                <a:latin typeface="Arial"/>
                <a:cs typeface="Arial"/>
              </a:rPr>
              <a:t>technology,</a:t>
            </a:r>
            <a:r>
              <a:rPr sz="955" b="1" spc="-41" dirty="0">
                <a:solidFill>
                  <a:srgbClr val="202020"/>
                </a:solidFill>
                <a:latin typeface="Arial"/>
                <a:cs typeface="Arial"/>
              </a:rPr>
              <a:t> </a:t>
            </a:r>
            <a:r>
              <a:rPr sz="955" b="1" spc="-27" dirty="0">
                <a:solidFill>
                  <a:srgbClr val="202020"/>
                </a:solidFill>
                <a:latin typeface="Arial"/>
                <a:cs typeface="Arial"/>
              </a:rPr>
              <a:t>and</a:t>
            </a:r>
            <a:r>
              <a:rPr sz="955" b="1" spc="-41" dirty="0">
                <a:solidFill>
                  <a:srgbClr val="202020"/>
                </a:solidFill>
                <a:latin typeface="Arial"/>
                <a:cs typeface="Arial"/>
              </a:rPr>
              <a:t> </a:t>
            </a:r>
            <a:r>
              <a:rPr sz="955" b="1" spc="-14" dirty="0">
                <a:solidFill>
                  <a:srgbClr val="202020"/>
                </a:solidFill>
                <a:latin typeface="Arial"/>
                <a:cs typeface="Arial"/>
              </a:rPr>
              <a:t>workforce </a:t>
            </a:r>
            <a:r>
              <a:rPr sz="955" b="1" spc="-20" dirty="0">
                <a:solidFill>
                  <a:srgbClr val="202020"/>
                </a:solidFill>
                <a:latin typeface="Arial"/>
                <a:cs typeface="Arial"/>
              </a:rPr>
              <a:t>investment</a:t>
            </a:r>
            <a:r>
              <a:rPr sz="955" b="1" spc="-27" dirty="0">
                <a:solidFill>
                  <a:srgbClr val="202020"/>
                </a:solidFill>
                <a:latin typeface="Arial"/>
                <a:cs typeface="Arial"/>
              </a:rPr>
              <a:t> </a:t>
            </a:r>
            <a:r>
              <a:rPr sz="955" dirty="0">
                <a:solidFill>
                  <a:srgbClr val="202020"/>
                </a:solidFill>
                <a:latin typeface="Arial"/>
                <a:cs typeface="Arial"/>
              </a:rPr>
              <a:t>build</a:t>
            </a:r>
            <a:r>
              <a:rPr sz="955" spc="-37" dirty="0">
                <a:solidFill>
                  <a:srgbClr val="202020"/>
                </a:solidFill>
                <a:latin typeface="Arial"/>
                <a:cs typeface="Arial"/>
              </a:rPr>
              <a:t> </a:t>
            </a:r>
            <a:r>
              <a:rPr sz="955" spc="-7" dirty="0">
                <a:solidFill>
                  <a:srgbClr val="202020"/>
                </a:solidFill>
                <a:latin typeface="Arial"/>
                <a:cs typeface="Arial"/>
              </a:rPr>
              <a:t>capacity.</a:t>
            </a:r>
            <a:endParaRPr sz="955">
              <a:latin typeface="Arial"/>
              <a:cs typeface="Arial"/>
            </a:endParaRPr>
          </a:p>
          <a:p>
            <a:pPr marL="393545" marR="232490" indent="-154993" algn="just">
              <a:lnSpc>
                <a:spcPct val="102000"/>
              </a:lnSpc>
              <a:spcBef>
                <a:spcPts val="58"/>
              </a:spcBef>
              <a:buFont typeface="Arial"/>
              <a:buChar char="•"/>
              <a:tabLst>
                <a:tab pos="394411" algn="l"/>
              </a:tabLst>
            </a:pPr>
            <a:r>
              <a:rPr sz="955" b="1" spc="-14" dirty="0">
                <a:solidFill>
                  <a:srgbClr val="202020"/>
                </a:solidFill>
                <a:latin typeface="Arial"/>
                <a:cs typeface="Arial"/>
              </a:rPr>
              <a:t>Data</a:t>
            </a:r>
            <a:r>
              <a:rPr sz="955" b="1" spc="-41" dirty="0">
                <a:solidFill>
                  <a:srgbClr val="202020"/>
                </a:solidFill>
                <a:latin typeface="Arial"/>
                <a:cs typeface="Arial"/>
              </a:rPr>
              <a:t> and</a:t>
            </a:r>
            <a:r>
              <a:rPr sz="955" b="1" spc="-24" dirty="0">
                <a:solidFill>
                  <a:srgbClr val="202020"/>
                </a:solidFill>
                <a:latin typeface="Arial"/>
                <a:cs typeface="Arial"/>
              </a:rPr>
              <a:t> transparency</a:t>
            </a:r>
            <a:r>
              <a:rPr sz="955" b="1" spc="-10" dirty="0">
                <a:solidFill>
                  <a:srgbClr val="202020"/>
                </a:solidFill>
                <a:latin typeface="Arial"/>
                <a:cs typeface="Arial"/>
              </a:rPr>
              <a:t> </a:t>
            </a:r>
            <a:r>
              <a:rPr sz="955" spc="-14" dirty="0">
                <a:solidFill>
                  <a:srgbClr val="202020"/>
                </a:solidFill>
                <a:latin typeface="Arial"/>
                <a:cs typeface="Arial"/>
              </a:rPr>
              <a:t>drive 	</a:t>
            </a:r>
            <a:r>
              <a:rPr sz="955" spc="-7" dirty="0">
                <a:solidFill>
                  <a:srgbClr val="202020"/>
                </a:solidFill>
                <a:latin typeface="Arial"/>
                <a:cs typeface="Arial"/>
              </a:rPr>
              <a:t>decisions,</a:t>
            </a:r>
            <a:r>
              <a:rPr sz="955" spc="-24" dirty="0">
                <a:solidFill>
                  <a:srgbClr val="202020"/>
                </a:solidFill>
                <a:latin typeface="Arial"/>
                <a:cs typeface="Arial"/>
              </a:rPr>
              <a:t> </a:t>
            </a:r>
            <a:r>
              <a:rPr sz="955" dirty="0">
                <a:solidFill>
                  <a:srgbClr val="202020"/>
                </a:solidFill>
                <a:latin typeface="Arial"/>
                <a:cs typeface="Arial"/>
              </a:rPr>
              <a:t>accountability,</a:t>
            </a:r>
            <a:r>
              <a:rPr sz="955" spc="-24" dirty="0">
                <a:solidFill>
                  <a:srgbClr val="202020"/>
                </a:solidFill>
                <a:latin typeface="Arial"/>
                <a:cs typeface="Arial"/>
              </a:rPr>
              <a:t> </a:t>
            </a:r>
            <a:r>
              <a:rPr sz="955" spc="-17" dirty="0">
                <a:solidFill>
                  <a:srgbClr val="202020"/>
                </a:solidFill>
                <a:latin typeface="Arial"/>
                <a:cs typeface="Arial"/>
              </a:rPr>
              <a:t>and 	</a:t>
            </a:r>
            <a:r>
              <a:rPr sz="955" dirty="0">
                <a:solidFill>
                  <a:srgbClr val="202020"/>
                </a:solidFill>
                <a:latin typeface="Arial"/>
                <a:cs typeface="Arial"/>
              </a:rPr>
              <a:t>continuous</a:t>
            </a:r>
            <a:r>
              <a:rPr sz="955" spc="-44" dirty="0">
                <a:solidFill>
                  <a:srgbClr val="202020"/>
                </a:solidFill>
                <a:latin typeface="Arial"/>
                <a:cs typeface="Arial"/>
              </a:rPr>
              <a:t> </a:t>
            </a:r>
            <a:r>
              <a:rPr sz="955" spc="-7" dirty="0">
                <a:solidFill>
                  <a:srgbClr val="202020"/>
                </a:solidFill>
                <a:latin typeface="Arial"/>
                <a:cs typeface="Arial"/>
              </a:rPr>
              <a:t>improvement.</a:t>
            </a:r>
            <a:endParaRPr sz="955">
              <a:latin typeface="Arial"/>
              <a:cs typeface="Arial"/>
            </a:endParaRPr>
          </a:p>
          <a:p>
            <a:pPr marL="393545" marR="222533" indent="-154993" algn="just">
              <a:lnSpc>
                <a:spcPct val="101200"/>
              </a:lnSpc>
              <a:spcBef>
                <a:spcPts val="68"/>
              </a:spcBef>
              <a:buChar char="•"/>
              <a:tabLst>
                <a:tab pos="394411" algn="l"/>
              </a:tabLst>
            </a:pPr>
            <a:r>
              <a:rPr sz="955" spc="-31" dirty="0">
                <a:solidFill>
                  <a:srgbClr val="202020"/>
                </a:solidFill>
                <a:latin typeface="Arial"/>
                <a:cs typeface="Arial"/>
              </a:rPr>
              <a:t>System</a:t>
            </a:r>
            <a:r>
              <a:rPr sz="955" spc="-37" dirty="0">
                <a:solidFill>
                  <a:srgbClr val="202020"/>
                </a:solidFill>
                <a:latin typeface="Arial"/>
                <a:cs typeface="Arial"/>
              </a:rPr>
              <a:t> </a:t>
            </a:r>
            <a:r>
              <a:rPr sz="955" b="1" spc="-24" dirty="0">
                <a:solidFill>
                  <a:srgbClr val="202020"/>
                </a:solidFill>
                <a:latin typeface="Arial"/>
                <a:cs typeface="Arial"/>
              </a:rPr>
              <a:t>delivers</a:t>
            </a:r>
            <a:r>
              <a:rPr sz="955" b="1" spc="-37" dirty="0">
                <a:solidFill>
                  <a:srgbClr val="202020"/>
                </a:solidFill>
                <a:latin typeface="Arial"/>
                <a:cs typeface="Arial"/>
              </a:rPr>
              <a:t> </a:t>
            </a:r>
            <a:r>
              <a:rPr sz="955" b="1" spc="-7" dirty="0">
                <a:solidFill>
                  <a:srgbClr val="202020"/>
                </a:solidFill>
                <a:latin typeface="Arial"/>
                <a:cs typeface="Arial"/>
              </a:rPr>
              <a:t>better</a:t>
            </a:r>
            <a:r>
              <a:rPr sz="955" b="1" spc="-34" dirty="0">
                <a:solidFill>
                  <a:srgbClr val="202020"/>
                </a:solidFill>
                <a:latin typeface="Arial"/>
                <a:cs typeface="Arial"/>
              </a:rPr>
              <a:t> </a:t>
            </a:r>
            <a:r>
              <a:rPr sz="955" b="1" spc="-7" dirty="0">
                <a:solidFill>
                  <a:srgbClr val="202020"/>
                </a:solidFill>
                <a:latin typeface="Arial"/>
                <a:cs typeface="Arial"/>
              </a:rPr>
              <a:t>value, 	better</a:t>
            </a:r>
            <a:r>
              <a:rPr sz="955" b="1" spc="-34" dirty="0">
                <a:solidFill>
                  <a:srgbClr val="202020"/>
                </a:solidFill>
                <a:latin typeface="Arial"/>
                <a:cs typeface="Arial"/>
              </a:rPr>
              <a:t> </a:t>
            </a:r>
            <a:r>
              <a:rPr sz="955" b="1" spc="-17" dirty="0">
                <a:solidFill>
                  <a:srgbClr val="202020"/>
                </a:solidFill>
                <a:latin typeface="Arial"/>
                <a:cs typeface="Arial"/>
              </a:rPr>
              <a:t>outcomes,</a:t>
            </a:r>
            <a:r>
              <a:rPr sz="955" b="1" spc="-27" dirty="0">
                <a:solidFill>
                  <a:srgbClr val="202020"/>
                </a:solidFill>
                <a:latin typeface="Arial"/>
                <a:cs typeface="Arial"/>
              </a:rPr>
              <a:t> </a:t>
            </a:r>
            <a:r>
              <a:rPr sz="955" b="1" spc="-41" dirty="0">
                <a:solidFill>
                  <a:srgbClr val="202020"/>
                </a:solidFill>
                <a:latin typeface="Arial"/>
                <a:cs typeface="Arial"/>
              </a:rPr>
              <a:t>and</a:t>
            </a:r>
            <a:r>
              <a:rPr sz="955" b="1" spc="-24" dirty="0">
                <a:solidFill>
                  <a:srgbClr val="202020"/>
                </a:solidFill>
                <a:latin typeface="Arial"/>
                <a:cs typeface="Arial"/>
              </a:rPr>
              <a:t> </a:t>
            </a:r>
            <a:r>
              <a:rPr sz="955" b="1" spc="-7" dirty="0">
                <a:solidFill>
                  <a:srgbClr val="202020"/>
                </a:solidFill>
                <a:latin typeface="Arial"/>
                <a:cs typeface="Arial"/>
              </a:rPr>
              <a:t>better 	lives</a:t>
            </a:r>
            <a:r>
              <a:rPr sz="955" spc="-7" dirty="0">
                <a:solidFill>
                  <a:srgbClr val="202020"/>
                </a:solidFill>
                <a:latin typeface="Arial"/>
                <a:cs typeface="Arial"/>
              </a:rPr>
              <a:t>.</a:t>
            </a:r>
            <a:endParaRPr sz="955">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373331" y="296834"/>
            <a:ext cx="410874" cy="134612"/>
          </a:xfrm>
          <a:prstGeom prst="rect">
            <a:avLst/>
          </a:prstGeom>
        </p:spPr>
        <p:txBody>
          <a:bodyPr vert="horz" wrap="square" lIns="0" tIns="8659" rIns="0" bIns="0" rtlCol="0">
            <a:spAutoFit/>
          </a:bodyPr>
          <a:lstStyle/>
          <a:p>
            <a:pPr marL="8659">
              <a:spcBef>
                <a:spcPts val="68"/>
              </a:spcBef>
            </a:pPr>
            <a:r>
              <a:rPr sz="818" spc="-7" dirty="0">
                <a:latin typeface="Arial"/>
                <a:cs typeface="Arial"/>
              </a:rPr>
              <a:t>11.21.25</a:t>
            </a:r>
            <a:endParaRPr sz="818">
              <a:latin typeface="Arial"/>
              <a:cs typeface="Arial"/>
            </a:endParaRPr>
          </a:p>
        </p:txBody>
      </p:sp>
      <p:grpSp>
        <p:nvGrpSpPr>
          <p:cNvPr id="3" name="object 3"/>
          <p:cNvGrpSpPr/>
          <p:nvPr/>
        </p:nvGrpSpPr>
        <p:grpSpPr>
          <a:xfrm>
            <a:off x="945139" y="188768"/>
            <a:ext cx="10311245" cy="6501245"/>
            <a:chOff x="217804" y="276859"/>
            <a:chExt cx="15123160" cy="9535160"/>
          </a:xfrm>
        </p:grpSpPr>
        <p:sp>
          <p:nvSpPr>
            <p:cNvPr id="4" name="object 4"/>
            <p:cNvSpPr/>
            <p:nvPr/>
          </p:nvSpPr>
          <p:spPr>
            <a:xfrm>
              <a:off x="217805" y="276859"/>
              <a:ext cx="15123160" cy="9535160"/>
            </a:xfrm>
            <a:custGeom>
              <a:avLst/>
              <a:gdLst/>
              <a:ahLst/>
              <a:cxnLst/>
              <a:rect l="l" t="t" r="r" b="b"/>
              <a:pathLst>
                <a:path w="15123160" h="9535160">
                  <a:moveTo>
                    <a:pt x="15123160" y="0"/>
                  </a:moveTo>
                  <a:lnTo>
                    <a:pt x="0" y="0"/>
                  </a:lnTo>
                  <a:lnTo>
                    <a:pt x="0" y="58420"/>
                  </a:lnTo>
                  <a:lnTo>
                    <a:pt x="0" y="9476740"/>
                  </a:lnTo>
                  <a:lnTo>
                    <a:pt x="0" y="9535160"/>
                  </a:lnTo>
                  <a:lnTo>
                    <a:pt x="15123160" y="9535160"/>
                  </a:lnTo>
                  <a:lnTo>
                    <a:pt x="15123160" y="9476740"/>
                  </a:lnTo>
                  <a:lnTo>
                    <a:pt x="58445" y="9476740"/>
                  </a:lnTo>
                  <a:lnTo>
                    <a:pt x="58445" y="58420"/>
                  </a:lnTo>
                  <a:lnTo>
                    <a:pt x="15064740" y="58420"/>
                  </a:lnTo>
                  <a:lnTo>
                    <a:pt x="15064740" y="9476715"/>
                  </a:lnTo>
                  <a:lnTo>
                    <a:pt x="15123160" y="9476727"/>
                  </a:lnTo>
                  <a:lnTo>
                    <a:pt x="15123160" y="58420"/>
                  </a:lnTo>
                  <a:lnTo>
                    <a:pt x="15123160" y="57785"/>
                  </a:lnTo>
                  <a:lnTo>
                    <a:pt x="15123160" y="0"/>
                  </a:lnTo>
                  <a:close/>
                </a:path>
              </a:pathLst>
            </a:custGeom>
            <a:solidFill>
              <a:srgbClr val="205F9A"/>
            </a:solidFill>
          </p:spPr>
          <p:txBody>
            <a:bodyPr wrap="square" lIns="0" tIns="0" rIns="0" bIns="0" rtlCol="0"/>
            <a:lstStyle/>
            <a:p>
              <a:endParaRPr sz="1227"/>
            </a:p>
          </p:txBody>
        </p:sp>
        <p:pic>
          <p:nvPicPr>
            <p:cNvPr id="5" name="object 5" descr="Road Outline Vector Art, Icons, and Graphics for Free Download"/>
            <p:cNvPicPr/>
            <p:nvPr/>
          </p:nvPicPr>
          <p:blipFill>
            <a:blip r:embed="rId2" cstate="print"/>
            <a:stretch>
              <a:fillRect/>
            </a:stretch>
          </p:blipFill>
          <p:spPr>
            <a:xfrm>
              <a:off x="862606" y="1001809"/>
              <a:ext cx="1068735" cy="992397"/>
            </a:xfrm>
            <a:prstGeom prst="rect">
              <a:avLst/>
            </a:prstGeom>
          </p:spPr>
        </p:pic>
        <p:pic>
          <p:nvPicPr>
            <p:cNvPr id="6" name="object 6" descr="Ohio State Stroke Map PNG &amp; SVG Design For T-Shirts"/>
            <p:cNvPicPr/>
            <p:nvPr/>
          </p:nvPicPr>
          <p:blipFill>
            <a:blip r:embed="rId3" cstate="print"/>
            <a:stretch>
              <a:fillRect/>
            </a:stretch>
          </p:blipFill>
          <p:spPr>
            <a:xfrm>
              <a:off x="860729" y="772731"/>
              <a:ext cx="1090104" cy="1090104"/>
            </a:xfrm>
            <a:prstGeom prst="rect">
              <a:avLst/>
            </a:prstGeom>
          </p:spPr>
        </p:pic>
        <p:pic>
          <p:nvPicPr>
            <p:cNvPr id="7" name="object 7" descr="A logo for a company  AI-generated content may be incorrect."/>
            <p:cNvPicPr/>
            <p:nvPr/>
          </p:nvPicPr>
          <p:blipFill>
            <a:blip r:embed="rId4" cstate="print"/>
            <a:stretch>
              <a:fillRect/>
            </a:stretch>
          </p:blipFill>
          <p:spPr>
            <a:xfrm>
              <a:off x="13510894" y="772794"/>
              <a:ext cx="1405382" cy="775334"/>
            </a:xfrm>
            <a:prstGeom prst="rect">
              <a:avLst/>
            </a:prstGeom>
          </p:spPr>
        </p:pic>
      </p:grpSp>
      <p:sp>
        <p:nvSpPr>
          <p:cNvPr id="8" name="object 8"/>
          <p:cNvSpPr txBox="1"/>
          <p:nvPr/>
        </p:nvSpPr>
        <p:spPr>
          <a:xfrm>
            <a:off x="1114858" y="1551275"/>
            <a:ext cx="1889847" cy="4649024"/>
          </a:xfrm>
          <a:prstGeom prst="rect">
            <a:avLst/>
          </a:prstGeom>
          <a:ln w="38100">
            <a:solidFill>
              <a:srgbClr val="EFA846"/>
            </a:solidFill>
          </a:ln>
        </p:spPr>
        <p:txBody>
          <a:bodyPr vert="horz" wrap="square" lIns="0" tIns="35935" rIns="0" bIns="0" rtlCol="0">
            <a:spAutoFit/>
          </a:bodyPr>
          <a:lstStyle/>
          <a:p>
            <a:pPr marL="75765">
              <a:spcBef>
                <a:spcPts val="283"/>
              </a:spcBef>
            </a:pPr>
            <a:r>
              <a:rPr sz="1227" b="1" spc="-7" dirty="0">
                <a:solidFill>
                  <a:srgbClr val="EFA846"/>
                </a:solidFill>
                <a:latin typeface="Arial"/>
                <a:cs typeface="Arial"/>
              </a:rPr>
              <a:t>ACCESS</a:t>
            </a:r>
            <a:endParaRPr sz="1227">
              <a:latin typeface="Arial"/>
              <a:cs typeface="Arial"/>
            </a:endParaRPr>
          </a:p>
          <a:p>
            <a:pPr marL="75765" marR="158024">
              <a:lnSpc>
                <a:spcPct val="102400"/>
              </a:lnSpc>
              <a:spcBef>
                <a:spcPts val="958"/>
              </a:spcBef>
            </a:pPr>
            <a:r>
              <a:rPr sz="818" b="1" spc="-27" dirty="0">
                <a:latin typeface="Arial"/>
                <a:cs typeface="Arial"/>
              </a:rPr>
              <a:t>Goal:</a:t>
            </a:r>
            <a:r>
              <a:rPr sz="818" b="1" spc="-37" dirty="0">
                <a:latin typeface="Arial"/>
                <a:cs typeface="Arial"/>
              </a:rPr>
              <a:t> </a:t>
            </a:r>
            <a:r>
              <a:rPr sz="818" spc="-27" dirty="0">
                <a:latin typeface="Arial"/>
                <a:cs typeface="Arial"/>
              </a:rPr>
              <a:t>Ensure</a:t>
            </a:r>
            <a:r>
              <a:rPr sz="818" spc="-41" dirty="0">
                <a:latin typeface="Arial"/>
                <a:cs typeface="Arial"/>
              </a:rPr>
              <a:t> </a:t>
            </a:r>
            <a:r>
              <a:rPr sz="818" spc="-7" dirty="0">
                <a:latin typeface="Arial"/>
                <a:cs typeface="Arial"/>
              </a:rPr>
              <a:t>people</a:t>
            </a:r>
            <a:r>
              <a:rPr sz="818" spc="-41" dirty="0">
                <a:latin typeface="Arial"/>
                <a:cs typeface="Arial"/>
              </a:rPr>
              <a:t> </a:t>
            </a:r>
            <a:r>
              <a:rPr sz="818" spc="-7" dirty="0">
                <a:latin typeface="Arial"/>
                <a:cs typeface="Arial"/>
              </a:rPr>
              <a:t>can</a:t>
            </a:r>
            <a:r>
              <a:rPr sz="818" spc="-48" dirty="0">
                <a:latin typeface="Arial"/>
                <a:cs typeface="Arial"/>
              </a:rPr>
              <a:t> </a:t>
            </a:r>
            <a:r>
              <a:rPr sz="818" spc="-7" dirty="0">
                <a:latin typeface="Arial"/>
                <a:cs typeface="Arial"/>
              </a:rPr>
              <a:t>enter</a:t>
            </a:r>
            <a:r>
              <a:rPr sz="818" spc="-51" dirty="0">
                <a:latin typeface="Arial"/>
                <a:cs typeface="Arial"/>
              </a:rPr>
              <a:t> </a:t>
            </a:r>
            <a:r>
              <a:rPr sz="818" spc="-17" dirty="0">
                <a:latin typeface="Arial"/>
                <a:cs typeface="Arial"/>
              </a:rPr>
              <a:t>and move</a:t>
            </a:r>
            <a:r>
              <a:rPr sz="818" spc="-44" dirty="0">
                <a:latin typeface="Arial"/>
                <a:cs typeface="Arial"/>
              </a:rPr>
              <a:t> </a:t>
            </a:r>
            <a:r>
              <a:rPr sz="818" spc="-14" dirty="0">
                <a:latin typeface="Arial"/>
                <a:cs typeface="Arial"/>
              </a:rPr>
              <a:t>through</a:t>
            </a:r>
            <a:r>
              <a:rPr sz="818" spc="-44" dirty="0">
                <a:latin typeface="Arial"/>
                <a:cs typeface="Arial"/>
              </a:rPr>
              <a:t> </a:t>
            </a:r>
            <a:r>
              <a:rPr sz="818" spc="-24" dirty="0">
                <a:latin typeface="Arial"/>
                <a:cs typeface="Arial"/>
              </a:rPr>
              <a:t>a</a:t>
            </a:r>
            <a:r>
              <a:rPr sz="818" spc="-27" dirty="0">
                <a:latin typeface="Arial"/>
                <a:cs typeface="Arial"/>
              </a:rPr>
              <a:t> </a:t>
            </a:r>
            <a:r>
              <a:rPr sz="818" dirty="0">
                <a:latin typeface="Arial"/>
                <a:cs typeface="Arial"/>
              </a:rPr>
              <a:t>consistent</a:t>
            </a:r>
            <a:r>
              <a:rPr sz="818" spc="-31" dirty="0">
                <a:latin typeface="Arial"/>
                <a:cs typeface="Arial"/>
              </a:rPr>
              <a:t> </a:t>
            </a:r>
            <a:r>
              <a:rPr sz="818" spc="-7" dirty="0">
                <a:latin typeface="Arial"/>
                <a:cs typeface="Arial"/>
              </a:rPr>
              <a:t>statewide </a:t>
            </a:r>
            <a:r>
              <a:rPr sz="818" dirty="0">
                <a:latin typeface="Arial"/>
                <a:cs typeface="Arial"/>
              </a:rPr>
              <a:t>continuum</a:t>
            </a:r>
            <a:r>
              <a:rPr sz="818" spc="-34" dirty="0">
                <a:latin typeface="Arial"/>
                <a:cs typeface="Arial"/>
              </a:rPr>
              <a:t> </a:t>
            </a:r>
            <a:r>
              <a:rPr sz="818" dirty="0">
                <a:latin typeface="Arial"/>
                <a:cs typeface="Arial"/>
              </a:rPr>
              <a:t>of</a:t>
            </a:r>
            <a:r>
              <a:rPr sz="818" spc="-3" dirty="0">
                <a:latin typeface="Arial"/>
                <a:cs typeface="Arial"/>
              </a:rPr>
              <a:t> </a:t>
            </a:r>
            <a:r>
              <a:rPr sz="818" spc="-7" dirty="0">
                <a:latin typeface="Arial"/>
                <a:cs typeface="Arial"/>
              </a:rPr>
              <a:t>supports.</a:t>
            </a:r>
            <a:endParaRPr sz="818">
              <a:latin typeface="Arial"/>
              <a:cs typeface="Arial"/>
            </a:endParaRPr>
          </a:p>
          <a:p>
            <a:pPr>
              <a:spcBef>
                <a:spcPts val="24"/>
              </a:spcBef>
            </a:pPr>
            <a:endParaRPr sz="818">
              <a:latin typeface="Arial"/>
              <a:cs typeface="Arial"/>
            </a:endParaRPr>
          </a:p>
          <a:p>
            <a:pPr marL="75765"/>
            <a:r>
              <a:rPr sz="818" b="1" spc="-31" dirty="0">
                <a:latin typeface="Arial"/>
                <a:cs typeface="Arial"/>
              </a:rPr>
              <a:t>Policy</a:t>
            </a:r>
            <a:r>
              <a:rPr sz="818" b="1" spc="-24" dirty="0">
                <a:latin typeface="Arial"/>
                <a:cs typeface="Arial"/>
              </a:rPr>
              <a:t> </a:t>
            </a:r>
            <a:r>
              <a:rPr sz="818" b="1" spc="-7" dirty="0">
                <a:latin typeface="Arial"/>
                <a:cs typeface="Arial"/>
              </a:rPr>
              <a:t>Levers:</a:t>
            </a:r>
            <a:endParaRPr sz="818">
              <a:latin typeface="Arial"/>
              <a:cs typeface="Arial"/>
            </a:endParaRPr>
          </a:p>
          <a:p>
            <a:pPr marL="231625" indent="-155859">
              <a:spcBef>
                <a:spcPts val="75"/>
              </a:spcBef>
              <a:buFont typeface="Arial"/>
              <a:buChar char="•"/>
              <a:tabLst>
                <a:tab pos="231625" algn="l"/>
              </a:tabLst>
            </a:pPr>
            <a:r>
              <a:rPr sz="818" b="1" spc="-27" dirty="0">
                <a:latin typeface="Arial"/>
                <a:cs typeface="Arial"/>
              </a:rPr>
              <a:t>Establish</a:t>
            </a:r>
            <a:r>
              <a:rPr sz="818" b="1" spc="-3" dirty="0">
                <a:latin typeface="Arial"/>
                <a:cs typeface="Arial"/>
              </a:rPr>
              <a:t> </a:t>
            </a:r>
            <a:r>
              <a:rPr sz="818" b="1" spc="-20" dirty="0">
                <a:latin typeface="Arial"/>
                <a:cs typeface="Arial"/>
              </a:rPr>
              <a:t>Centralized</a:t>
            </a:r>
            <a:r>
              <a:rPr sz="818" b="1" spc="-7" dirty="0">
                <a:latin typeface="Arial"/>
                <a:cs typeface="Arial"/>
              </a:rPr>
              <a:t> Eligibility</a:t>
            </a:r>
            <a:endParaRPr sz="818">
              <a:latin typeface="Arial"/>
              <a:cs typeface="Arial"/>
            </a:endParaRPr>
          </a:p>
          <a:p>
            <a:pPr marL="231625" marR="371898">
              <a:lnSpc>
                <a:spcPct val="118100"/>
              </a:lnSpc>
            </a:pPr>
            <a:r>
              <a:rPr sz="818" b="1" spc="-27" dirty="0">
                <a:latin typeface="Arial"/>
                <a:cs typeface="Arial"/>
              </a:rPr>
              <a:t>and</a:t>
            </a:r>
            <a:r>
              <a:rPr sz="818" b="1" spc="-48" dirty="0">
                <a:latin typeface="Arial"/>
                <a:cs typeface="Arial"/>
              </a:rPr>
              <a:t> </a:t>
            </a:r>
            <a:r>
              <a:rPr sz="818" b="1" spc="-31" dirty="0">
                <a:latin typeface="Arial"/>
                <a:cs typeface="Arial"/>
              </a:rPr>
              <a:t>Level</a:t>
            </a:r>
            <a:r>
              <a:rPr sz="818" b="1" spc="-44" dirty="0">
                <a:latin typeface="Arial"/>
                <a:cs typeface="Arial"/>
              </a:rPr>
              <a:t> </a:t>
            </a:r>
            <a:r>
              <a:rPr sz="818" b="1" spc="-20" dirty="0">
                <a:latin typeface="Arial"/>
                <a:cs typeface="Arial"/>
              </a:rPr>
              <a:t>of</a:t>
            </a:r>
            <a:r>
              <a:rPr sz="818" b="1" spc="-44" dirty="0">
                <a:latin typeface="Arial"/>
                <a:cs typeface="Arial"/>
              </a:rPr>
              <a:t> </a:t>
            </a:r>
            <a:r>
              <a:rPr sz="818" b="1" spc="-14" dirty="0">
                <a:latin typeface="Arial"/>
                <a:cs typeface="Arial"/>
              </a:rPr>
              <a:t>Care</a:t>
            </a:r>
            <a:r>
              <a:rPr sz="818" b="1" spc="-31" dirty="0">
                <a:latin typeface="Arial"/>
                <a:cs typeface="Arial"/>
              </a:rPr>
              <a:t> </a:t>
            </a:r>
            <a:r>
              <a:rPr sz="818" spc="-82" dirty="0">
                <a:latin typeface="Arial"/>
                <a:cs typeface="Arial"/>
              </a:rPr>
              <a:t>–</a:t>
            </a:r>
            <a:r>
              <a:rPr sz="818" spc="-41" dirty="0">
                <a:latin typeface="Arial"/>
                <a:cs typeface="Arial"/>
              </a:rPr>
              <a:t> </a:t>
            </a:r>
            <a:r>
              <a:rPr sz="818" spc="-24" dirty="0">
                <a:latin typeface="Arial"/>
                <a:cs typeface="Arial"/>
              </a:rPr>
              <a:t>Create</a:t>
            </a:r>
            <a:r>
              <a:rPr sz="818" spc="-51" dirty="0">
                <a:latin typeface="Arial"/>
                <a:cs typeface="Arial"/>
              </a:rPr>
              <a:t> </a:t>
            </a:r>
            <a:r>
              <a:rPr sz="818" spc="-34" dirty="0">
                <a:latin typeface="Arial"/>
                <a:cs typeface="Arial"/>
              </a:rPr>
              <a:t>a </a:t>
            </a:r>
            <a:r>
              <a:rPr sz="818" spc="-20" dirty="0">
                <a:latin typeface="Arial"/>
                <a:cs typeface="Arial"/>
              </a:rPr>
              <a:t>single,</a:t>
            </a:r>
            <a:r>
              <a:rPr sz="818" spc="-27" dirty="0">
                <a:latin typeface="Arial"/>
                <a:cs typeface="Arial"/>
              </a:rPr>
              <a:t> </a:t>
            </a:r>
            <a:r>
              <a:rPr sz="818" spc="-7" dirty="0">
                <a:latin typeface="Arial"/>
                <a:cs typeface="Arial"/>
              </a:rPr>
              <a:t>statewide</a:t>
            </a:r>
            <a:r>
              <a:rPr sz="818" spc="-37" dirty="0">
                <a:latin typeface="Arial"/>
                <a:cs typeface="Arial"/>
              </a:rPr>
              <a:t> </a:t>
            </a:r>
            <a:r>
              <a:rPr sz="818" spc="-7" dirty="0">
                <a:latin typeface="Arial"/>
                <a:cs typeface="Arial"/>
              </a:rPr>
              <a:t>entry</a:t>
            </a:r>
            <a:r>
              <a:rPr sz="818" spc="-27" dirty="0">
                <a:latin typeface="Arial"/>
                <a:cs typeface="Arial"/>
              </a:rPr>
              <a:t> </a:t>
            </a:r>
            <a:r>
              <a:rPr sz="818" spc="-17" dirty="0">
                <a:latin typeface="Arial"/>
                <a:cs typeface="Arial"/>
              </a:rPr>
              <a:t>and</a:t>
            </a:r>
            <a:endParaRPr sz="818">
              <a:latin typeface="Arial"/>
              <a:cs typeface="Arial"/>
            </a:endParaRPr>
          </a:p>
          <a:p>
            <a:pPr marL="231625">
              <a:spcBef>
                <a:spcPts val="177"/>
              </a:spcBef>
            </a:pPr>
            <a:r>
              <a:rPr sz="818" spc="-7" dirty="0">
                <a:latin typeface="Arial"/>
                <a:cs typeface="Arial"/>
              </a:rPr>
              <a:t>determination</a:t>
            </a:r>
            <a:r>
              <a:rPr sz="818" spc="17" dirty="0">
                <a:latin typeface="Arial"/>
                <a:cs typeface="Arial"/>
              </a:rPr>
              <a:t> </a:t>
            </a:r>
            <a:r>
              <a:rPr sz="818" spc="-7" dirty="0">
                <a:latin typeface="Arial"/>
                <a:cs typeface="Arial"/>
              </a:rPr>
              <a:t>process.</a:t>
            </a:r>
            <a:endParaRPr sz="818">
              <a:latin typeface="Arial"/>
              <a:cs typeface="Arial"/>
            </a:endParaRPr>
          </a:p>
          <a:p>
            <a:pPr marL="231625" marR="158457" indent="-156292">
              <a:lnSpc>
                <a:spcPct val="117700"/>
              </a:lnSpc>
              <a:spcBef>
                <a:spcPts val="55"/>
              </a:spcBef>
              <a:buFont typeface="Arial"/>
              <a:buChar char="•"/>
              <a:tabLst>
                <a:tab pos="231625" algn="l"/>
              </a:tabLst>
            </a:pPr>
            <a:r>
              <a:rPr sz="818" b="1" spc="-7" dirty="0">
                <a:latin typeface="Arial"/>
                <a:cs typeface="Arial"/>
              </a:rPr>
              <a:t>Implement</a:t>
            </a:r>
            <a:r>
              <a:rPr sz="818" b="1" spc="-41" dirty="0">
                <a:latin typeface="Arial"/>
                <a:cs typeface="Arial"/>
              </a:rPr>
              <a:t> </a:t>
            </a:r>
            <a:r>
              <a:rPr sz="818" b="1" spc="-31" dirty="0">
                <a:latin typeface="Arial"/>
                <a:cs typeface="Arial"/>
              </a:rPr>
              <a:t>1915(b)</a:t>
            </a:r>
            <a:r>
              <a:rPr sz="818" b="1" spc="-17" dirty="0">
                <a:latin typeface="Arial"/>
                <a:cs typeface="Arial"/>
              </a:rPr>
              <a:t> </a:t>
            </a:r>
            <a:r>
              <a:rPr sz="818" b="1" spc="-7" dirty="0">
                <a:latin typeface="Arial"/>
                <a:cs typeface="Arial"/>
              </a:rPr>
              <a:t>Waiver: </a:t>
            </a:r>
            <a:r>
              <a:rPr sz="818" b="1" spc="-17" dirty="0">
                <a:latin typeface="Arial"/>
                <a:cs typeface="Arial"/>
              </a:rPr>
              <a:t>Selective</a:t>
            </a:r>
            <a:r>
              <a:rPr sz="818" b="1" spc="-27" dirty="0">
                <a:latin typeface="Arial"/>
                <a:cs typeface="Arial"/>
              </a:rPr>
              <a:t> Contracting</a:t>
            </a:r>
            <a:r>
              <a:rPr sz="818" b="1" spc="-20" dirty="0">
                <a:latin typeface="Arial"/>
                <a:cs typeface="Arial"/>
              </a:rPr>
              <a:t> </a:t>
            </a:r>
            <a:r>
              <a:rPr sz="818" spc="-82" dirty="0">
                <a:latin typeface="Arial"/>
                <a:cs typeface="Arial"/>
              </a:rPr>
              <a:t>–</a:t>
            </a:r>
            <a:r>
              <a:rPr sz="818" spc="-34" dirty="0">
                <a:latin typeface="Arial"/>
                <a:cs typeface="Arial"/>
              </a:rPr>
              <a:t> </a:t>
            </a:r>
            <a:r>
              <a:rPr sz="818" spc="-14" dirty="0">
                <a:latin typeface="Arial"/>
                <a:cs typeface="Arial"/>
              </a:rPr>
              <a:t>Build </a:t>
            </a:r>
            <a:r>
              <a:rPr sz="818" spc="-7" dirty="0">
                <a:latin typeface="Arial"/>
                <a:cs typeface="Arial"/>
              </a:rPr>
              <a:t>coordinated</a:t>
            </a:r>
            <a:r>
              <a:rPr sz="818" spc="-24" dirty="0">
                <a:latin typeface="Arial"/>
                <a:cs typeface="Arial"/>
              </a:rPr>
              <a:t> </a:t>
            </a:r>
            <a:r>
              <a:rPr sz="818" spc="-17" dirty="0">
                <a:latin typeface="Arial"/>
                <a:cs typeface="Arial"/>
              </a:rPr>
              <a:t>provider</a:t>
            </a:r>
            <a:r>
              <a:rPr sz="818" spc="-24" dirty="0">
                <a:latin typeface="Arial"/>
                <a:cs typeface="Arial"/>
              </a:rPr>
              <a:t> </a:t>
            </a:r>
            <a:r>
              <a:rPr sz="818" spc="-14" dirty="0">
                <a:latin typeface="Arial"/>
                <a:cs typeface="Arial"/>
              </a:rPr>
              <a:t>and</a:t>
            </a:r>
            <a:r>
              <a:rPr sz="818" spc="-20" dirty="0">
                <a:latin typeface="Arial"/>
                <a:cs typeface="Arial"/>
              </a:rPr>
              <a:t> </a:t>
            </a:r>
            <a:r>
              <a:rPr sz="818" spc="-7" dirty="0">
                <a:latin typeface="Arial"/>
                <a:cs typeface="Arial"/>
              </a:rPr>
              <a:t>service coordination</a:t>
            </a:r>
            <a:r>
              <a:rPr sz="818" spc="7" dirty="0">
                <a:latin typeface="Arial"/>
                <a:cs typeface="Arial"/>
              </a:rPr>
              <a:t> </a:t>
            </a:r>
            <a:r>
              <a:rPr sz="818" spc="-14" dirty="0">
                <a:latin typeface="Arial"/>
                <a:cs typeface="Arial"/>
              </a:rPr>
              <a:t>networks</a:t>
            </a:r>
            <a:r>
              <a:rPr sz="818" spc="-7" dirty="0">
                <a:latin typeface="Arial"/>
                <a:cs typeface="Arial"/>
              </a:rPr>
              <a:t> </a:t>
            </a:r>
            <a:r>
              <a:rPr sz="818" spc="-14" dirty="0">
                <a:latin typeface="Arial"/>
                <a:cs typeface="Arial"/>
              </a:rPr>
              <a:t>that </a:t>
            </a:r>
            <a:r>
              <a:rPr sz="818" spc="-24" dirty="0">
                <a:latin typeface="Arial"/>
                <a:cs typeface="Arial"/>
              </a:rPr>
              <a:t>guarantee</a:t>
            </a:r>
            <a:r>
              <a:rPr sz="818" spc="-37" dirty="0">
                <a:latin typeface="Arial"/>
                <a:cs typeface="Arial"/>
              </a:rPr>
              <a:t> </a:t>
            </a:r>
            <a:r>
              <a:rPr sz="818" spc="-14" dirty="0">
                <a:latin typeface="Arial"/>
                <a:cs typeface="Arial"/>
              </a:rPr>
              <a:t>access</a:t>
            </a:r>
            <a:r>
              <a:rPr sz="818" spc="-34" dirty="0">
                <a:latin typeface="Arial"/>
                <a:cs typeface="Arial"/>
              </a:rPr>
              <a:t> </a:t>
            </a:r>
            <a:r>
              <a:rPr sz="818" spc="-17" dirty="0">
                <a:latin typeface="Arial"/>
                <a:cs typeface="Arial"/>
              </a:rPr>
              <a:t>based</a:t>
            </a:r>
            <a:r>
              <a:rPr sz="818" spc="-27" dirty="0">
                <a:latin typeface="Arial"/>
                <a:cs typeface="Arial"/>
              </a:rPr>
              <a:t> </a:t>
            </a:r>
            <a:r>
              <a:rPr sz="818" spc="-14" dirty="0">
                <a:latin typeface="Arial"/>
                <a:cs typeface="Arial"/>
              </a:rPr>
              <a:t>on</a:t>
            </a:r>
            <a:r>
              <a:rPr sz="818" spc="-37" dirty="0">
                <a:latin typeface="Arial"/>
                <a:cs typeface="Arial"/>
              </a:rPr>
              <a:t> </a:t>
            </a:r>
            <a:r>
              <a:rPr sz="818" spc="-14" dirty="0">
                <a:latin typeface="Arial"/>
                <a:cs typeface="Arial"/>
              </a:rPr>
              <a:t>need, </a:t>
            </a:r>
            <a:r>
              <a:rPr sz="818" spc="-7" dirty="0">
                <a:latin typeface="Arial"/>
                <a:cs typeface="Arial"/>
              </a:rPr>
              <a:t>capacity,</a:t>
            </a:r>
            <a:r>
              <a:rPr sz="818" spc="-61" dirty="0">
                <a:latin typeface="Arial"/>
                <a:cs typeface="Arial"/>
              </a:rPr>
              <a:t> </a:t>
            </a:r>
            <a:r>
              <a:rPr sz="818" spc="-14" dirty="0">
                <a:latin typeface="Arial"/>
                <a:cs typeface="Arial"/>
              </a:rPr>
              <a:t>and</a:t>
            </a:r>
            <a:r>
              <a:rPr sz="818" spc="-48" dirty="0">
                <a:latin typeface="Arial"/>
                <a:cs typeface="Arial"/>
              </a:rPr>
              <a:t> </a:t>
            </a:r>
            <a:r>
              <a:rPr sz="818" spc="-7" dirty="0">
                <a:latin typeface="Arial"/>
                <a:cs typeface="Arial"/>
              </a:rPr>
              <a:t>performance.</a:t>
            </a:r>
            <a:endParaRPr sz="818">
              <a:latin typeface="Arial"/>
              <a:cs typeface="Arial"/>
            </a:endParaRPr>
          </a:p>
          <a:p>
            <a:pPr marL="231625" marR="90485" indent="-156292">
              <a:lnSpc>
                <a:spcPct val="118100"/>
              </a:lnSpc>
              <a:spcBef>
                <a:spcPts val="51"/>
              </a:spcBef>
              <a:buFont typeface="Arial"/>
              <a:buChar char="•"/>
              <a:tabLst>
                <a:tab pos="231625" algn="l"/>
              </a:tabLst>
            </a:pPr>
            <a:r>
              <a:rPr sz="818" b="1" spc="-37" dirty="0">
                <a:latin typeface="Arial"/>
                <a:cs typeface="Arial"/>
              </a:rPr>
              <a:t>Adopt</a:t>
            </a:r>
            <a:r>
              <a:rPr sz="818" b="1" spc="-24" dirty="0">
                <a:latin typeface="Arial"/>
                <a:cs typeface="Arial"/>
              </a:rPr>
              <a:t> </a:t>
            </a:r>
            <a:r>
              <a:rPr sz="818" b="1" spc="-34" dirty="0">
                <a:latin typeface="Arial"/>
                <a:cs typeface="Arial"/>
              </a:rPr>
              <a:t>Readiness</a:t>
            </a:r>
            <a:r>
              <a:rPr sz="818" b="1" spc="-14" dirty="0">
                <a:latin typeface="Arial"/>
                <a:cs typeface="Arial"/>
              </a:rPr>
              <a:t> </a:t>
            </a:r>
            <a:r>
              <a:rPr sz="818" b="1" spc="-34" dirty="0">
                <a:latin typeface="Arial"/>
                <a:cs typeface="Arial"/>
              </a:rPr>
              <a:t>Reviews </a:t>
            </a:r>
            <a:r>
              <a:rPr sz="818" b="1" spc="-17" dirty="0">
                <a:latin typeface="Arial"/>
                <a:cs typeface="Arial"/>
              </a:rPr>
              <a:t>and </a:t>
            </a:r>
            <a:r>
              <a:rPr sz="818" b="1" spc="-34" dirty="0">
                <a:latin typeface="Arial"/>
                <a:cs typeface="Arial"/>
              </a:rPr>
              <a:t>Provider</a:t>
            </a:r>
            <a:r>
              <a:rPr sz="818" b="1" spc="-31" dirty="0">
                <a:latin typeface="Arial"/>
                <a:cs typeface="Arial"/>
              </a:rPr>
              <a:t> </a:t>
            </a:r>
            <a:r>
              <a:rPr sz="818" b="1" spc="-27" dirty="0">
                <a:latin typeface="Arial"/>
                <a:cs typeface="Arial"/>
              </a:rPr>
              <a:t>Hubs </a:t>
            </a:r>
            <a:r>
              <a:rPr sz="818" spc="-82" dirty="0">
                <a:latin typeface="Arial"/>
                <a:cs typeface="Arial"/>
              </a:rPr>
              <a:t>–</a:t>
            </a:r>
            <a:r>
              <a:rPr sz="818" spc="-34" dirty="0">
                <a:latin typeface="Arial"/>
                <a:cs typeface="Arial"/>
              </a:rPr>
              <a:t> </a:t>
            </a:r>
            <a:r>
              <a:rPr sz="818" spc="-27" dirty="0">
                <a:latin typeface="Arial"/>
                <a:cs typeface="Arial"/>
              </a:rPr>
              <a:t>Require</a:t>
            </a:r>
            <a:r>
              <a:rPr sz="818" spc="-41" dirty="0">
                <a:latin typeface="Arial"/>
                <a:cs typeface="Arial"/>
              </a:rPr>
              <a:t> </a:t>
            </a:r>
            <a:r>
              <a:rPr sz="818" dirty="0">
                <a:latin typeface="Arial"/>
                <a:cs typeface="Arial"/>
              </a:rPr>
              <a:t>small</a:t>
            </a:r>
            <a:r>
              <a:rPr sz="818" spc="-41" dirty="0">
                <a:latin typeface="Arial"/>
                <a:cs typeface="Arial"/>
              </a:rPr>
              <a:t> </a:t>
            </a:r>
            <a:r>
              <a:rPr sz="818" spc="-17" dirty="0">
                <a:latin typeface="Arial"/>
                <a:cs typeface="Arial"/>
              </a:rPr>
              <a:t>and </a:t>
            </a:r>
            <a:r>
              <a:rPr sz="818" spc="-7" dirty="0">
                <a:latin typeface="Arial"/>
                <a:cs typeface="Arial"/>
              </a:rPr>
              <a:t>independent</a:t>
            </a:r>
            <a:r>
              <a:rPr sz="818" spc="-17" dirty="0">
                <a:latin typeface="Arial"/>
                <a:cs typeface="Arial"/>
              </a:rPr>
              <a:t> providers</a:t>
            </a:r>
            <a:r>
              <a:rPr sz="818" spc="-31" dirty="0">
                <a:latin typeface="Arial"/>
                <a:cs typeface="Arial"/>
              </a:rPr>
              <a:t> </a:t>
            </a:r>
            <a:r>
              <a:rPr sz="818" dirty="0">
                <a:latin typeface="Arial"/>
                <a:cs typeface="Arial"/>
              </a:rPr>
              <a:t>to</a:t>
            </a:r>
            <a:r>
              <a:rPr sz="818" spc="-37" dirty="0">
                <a:latin typeface="Arial"/>
                <a:cs typeface="Arial"/>
              </a:rPr>
              <a:t> </a:t>
            </a:r>
            <a:r>
              <a:rPr sz="818" spc="-7" dirty="0">
                <a:latin typeface="Arial"/>
                <a:cs typeface="Arial"/>
              </a:rPr>
              <a:t>affiliate </a:t>
            </a:r>
            <a:r>
              <a:rPr sz="818" dirty="0">
                <a:latin typeface="Arial"/>
                <a:cs typeface="Arial"/>
              </a:rPr>
              <a:t>with</a:t>
            </a:r>
            <a:r>
              <a:rPr sz="818" spc="-41" dirty="0">
                <a:latin typeface="Arial"/>
                <a:cs typeface="Arial"/>
              </a:rPr>
              <a:t> </a:t>
            </a:r>
            <a:r>
              <a:rPr sz="818" spc="-17" dirty="0">
                <a:latin typeface="Arial"/>
                <a:cs typeface="Arial"/>
              </a:rPr>
              <a:t>regional</a:t>
            </a:r>
            <a:r>
              <a:rPr sz="818" spc="-37" dirty="0">
                <a:latin typeface="Arial"/>
                <a:cs typeface="Arial"/>
              </a:rPr>
              <a:t> </a:t>
            </a:r>
            <a:r>
              <a:rPr sz="818" spc="-14" dirty="0">
                <a:latin typeface="Arial"/>
                <a:cs typeface="Arial"/>
              </a:rPr>
              <a:t>or</a:t>
            </a:r>
            <a:r>
              <a:rPr sz="818" spc="-31" dirty="0">
                <a:latin typeface="Arial"/>
                <a:cs typeface="Arial"/>
              </a:rPr>
              <a:t> </a:t>
            </a:r>
            <a:r>
              <a:rPr sz="818" spc="-7" dirty="0">
                <a:latin typeface="Arial"/>
                <a:cs typeface="Arial"/>
              </a:rPr>
              <a:t>administrative</a:t>
            </a:r>
            <a:endParaRPr sz="818">
              <a:latin typeface="Arial"/>
              <a:cs typeface="Arial"/>
            </a:endParaRPr>
          </a:p>
          <a:p>
            <a:pPr marL="231625" marR="221667">
              <a:lnSpc>
                <a:spcPct val="118100"/>
              </a:lnSpc>
            </a:pPr>
            <a:r>
              <a:rPr sz="818" spc="-7" dirty="0">
                <a:latin typeface="Arial"/>
                <a:cs typeface="Arial"/>
              </a:rPr>
              <a:t>hubs</a:t>
            </a:r>
            <a:r>
              <a:rPr sz="818" spc="-44" dirty="0">
                <a:latin typeface="Arial"/>
                <a:cs typeface="Arial"/>
              </a:rPr>
              <a:t> </a:t>
            </a:r>
            <a:r>
              <a:rPr sz="818" dirty="0">
                <a:latin typeface="Arial"/>
                <a:cs typeface="Arial"/>
              </a:rPr>
              <a:t>that</a:t>
            </a:r>
            <a:r>
              <a:rPr sz="818" spc="-27" dirty="0">
                <a:latin typeface="Arial"/>
                <a:cs typeface="Arial"/>
              </a:rPr>
              <a:t> </a:t>
            </a:r>
            <a:r>
              <a:rPr sz="818" spc="-20" dirty="0">
                <a:latin typeface="Arial"/>
                <a:cs typeface="Arial"/>
              </a:rPr>
              <a:t>ensure</a:t>
            </a:r>
            <a:r>
              <a:rPr sz="818" spc="-41" dirty="0">
                <a:latin typeface="Arial"/>
                <a:cs typeface="Arial"/>
              </a:rPr>
              <a:t> </a:t>
            </a:r>
            <a:r>
              <a:rPr sz="818" spc="-17" dirty="0">
                <a:latin typeface="Arial"/>
                <a:cs typeface="Arial"/>
              </a:rPr>
              <a:t>oversight,</a:t>
            </a:r>
            <a:r>
              <a:rPr sz="818" spc="-31" dirty="0">
                <a:latin typeface="Arial"/>
                <a:cs typeface="Arial"/>
              </a:rPr>
              <a:t> </a:t>
            </a:r>
            <a:r>
              <a:rPr sz="818" spc="-14" dirty="0">
                <a:latin typeface="Arial"/>
                <a:cs typeface="Arial"/>
              </a:rPr>
              <a:t>data </a:t>
            </a:r>
            <a:r>
              <a:rPr sz="818" spc="-7" dirty="0">
                <a:latin typeface="Arial"/>
                <a:cs typeface="Arial"/>
              </a:rPr>
              <a:t>reporting,</a:t>
            </a:r>
            <a:r>
              <a:rPr sz="818" spc="-44" dirty="0">
                <a:latin typeface="Arial"/>
                <a:cs typeface="Arial"/>
              </a:rPr>
              <a:t> </a:t>
            </a:r>
            <a:r>
              <a:rPr sz="818" spc="-14" dirty="0">
                <a:latin typeface="Arial"/>
                <a:cs typeface="Arial"/>
              </a:rPr>
              <a:t>and</a:t>
            </a:r>
            <a:r>
              <a:rPr sz="818" spc="-44" dirty="0">
                <a:latin typeface="Arial"/>
                <a:cs typeface="Arial"/>
              </a:rPr>
              <a:t> </a:t>
            </a:r>
            <a:r>
              <a:rPr sz="818" dirty="0">
                <a:latin typeface="Arial"/>
                <a:cs typeface="Arial"/>
              </a:rPr>
              <a:t>quality</a:t>
            </a:r>
            <a:r>
              <a:rPr sz="818" spc="-41" dirty="0">
                <a:latin typeface="Arial"/>
                <a:cs typeface="Arial"/>
              </a:rPr>
              <a:t> </a:t>
            </a:r>
            <a:r>
              <a:rPr sz="818" spc="-7" dirty="0">
                <a:latin typeface="Arial"/>
                <a:cs typeface="Arial"/>
              </a:rPr>
              <a:t>support.</a:t>
            </a:r>
            <a:endParaRPr sz="818">
              <a:latin typeface="Arial"/>
              <a:cs typeface="Arial"/>
            </a:endParaRPr>
          </a:p>
          <a:p>
            <a:pPr marL="231625" marR="69704" indent="-156292">
              <a:lnSpc>
                <a:spcPct val="118300"/>
              </a:lnSpc>
              <a:spcBef>
                <a:spcPts val="48"/>
              </a:spcBef>
              <a:buFont typeface="Arial"/>
              <a:buChar char="•"/>
              <a:tabLst>
                <a:tab pos="231625" algn="l"/>
              </a:tabLst>
            </a:pPr>
            <a:r>
              <a:rPr sz="818" b="1" spc="-37" dirty="0">
                <a:latin typeface="Arial"/>
                <a:cs typeface="Arial"/>
              </a:rPr>
              <a:t>Launch</a:t>
            </a:r>
            <a:r>
              <a:rPr sz="818" b="1" spc="-24" dirty="0">
                <a:latin typeface="Arial"/>
                <a:cs typeface="Arial"/>
              </a:rPr>
              <a:t> Value-</a:t>
            </a:r>
            <a:r>
              <a:rPr sz="818" b="1" spc="-34" dirty="0">
                <a:latin typeface="Arial"/>
                <a:cs typeface="Arial"/>
              </a:rPr>
              <a:t>Based</a:t>
            </a:r>
            <a:r>
              <a:rPr sz="818" b="1" spc="-27" dirty="0">
                <a:latin typeface="Arial"/>
                <a:cs typeface="Arial"/>
              </a:rPr>
              <a:t> </a:t>
            </a:r>
            <a:r>
              <a:rPr sz="818" b="1" spc="-37" dirty="0">
                <a:latin typeface="Arial"/>
                <a:cs typeface="Arial"/>
              </a:rPr>
              <a:t>Purchasing</a:t>
            </a:r>
            <a:r>
              <a:rPr sz="818" b="1" spc="-7" dirty="0">
                <a:latin typeface="Arial"/>
                <a:cs typeface="Arial"/>
              </a:rPr>
              <a:t> </a:t>
            </a:r>
            <a:r>
              <a:rPr sz="818" spc="-34" dirty="0">
                <a:latin typeface="Arial"/>
                <a:cs typeface="Arial"/>
              </a:rPr>
              <a:t>– </a:t>
            </a:r>
            <a:r>
              <a:rPr sz="818" spc="-24" dirty="0">
                <a:latin typeface="Arial"/>
                <a:cs typeface="Arial"/>
              </a:rPr>
              <a:t>Align</a:t>
            </a:r>
            <a:r>
              <a:rPr sz="818" spc="-37" dirty="0">
                <a:latin typeface="Arial"/>
                <a:cs typeface="Arial"/>
              </a:rPr>
              <a:t> </a:t>
            </a:r>
            <a:r>
              <a:rPr sz="818" spc="-14" dirty="0">
                <a:latin typeface="Arial"/>
                <a:cs typeface="Arial"/>
              </a:rPr>
              <a:t>payments</a:t>
            </a:r>
            <a:r>
              <a:rPr sz="818" spc="-31" dirty="0">
                <a:latin typeface="Arial"/>
                <a:cs typeface="Arial"/>
              </a:rPr>
              <a:t> </a:t>
            </a:r>
            <a:r>
              <a:rPr sz="818" dirty="0">
                <a:latin typeface="Arial"/>
                <a:cs typeface="Arial"/>
              </a:rPr>
              <a:t>with</a:t>
            </a:r>
            <a:r>
              <a:rPr sz="818" spc="-34" dirty="0">
                <a:latin typeface="Arial"/>
                <a:cs typeface="Arial"/>
              </a:rPr>
              <a:t> </a:t>
            </a:r>
            <a:r>
              <a:rPr sz="818" spc="-7" dirty="0">
                <a:latin typeface="Arial"/>
                <a:cs typeface="Arial"/>
              </a:rPr>
              <a:t>outcomes,</a:t>
            </a:r>
            <a:endParaRPr sz="818">
              <a:latin typeface="Arial"/>
              <a:cs typeface="Arial"/>
            </a:endParaRPr>
          </a:p>
          <a:p>
            <a:pPr marL="231625" marR="390082" algn="just">
              <a:lnSpc>
                <a:spcPct val="117200"/>
              </a:lnSpc>
              <a:spcBef>
                <a:spcPts val="10"/>
              </a:spcBef>
            </a:pPr>
            <a:r>
              <a:rPr sz="818" spc="-7" dirty="0">
                <a:latin typeface="Arial"/>
                <a:cs typeface="Arial"/>
              </a:rPr>
              <a:t>quality,</a:t>
            </a:r>
            <a:r>
              <a:rPr sz="818" spc="-34" dirty="0">
                <a:latin typeface="Arial"/>
                <a:cs typeface="Arial"/>
              </a:rPr>
              <a:t> </a:t>
            </a:r>
            <a:r>
              <a:rPr sz="818" spc="-14" dirty="0">
                <a:latin typeface="Arial"/>
                <a:cs typeface="Arial"/>
              </a:rPr>
              <a:t>and</a:t>
            </a:r>
            <a:r>
              <a:rPr sz="818" spc="-34" dirty="0">
                <a:latin typeface="Arial"/>
                <a:cs typeface="Arial"/>
              </a:rPr>
              <a:t> </a:t>
            </a:r>
            <a:r>
              <a:rPr sz="818" dirty="0">
                <a:latin typeface="Arial"/>
                <a:cs typeface="Arial"/>
              </a:rPr>
              <a:t>predictability</a:t>
            </a:r>
            <a:r>
              <a:rPr sz="818" spc="-31" dirty="0">
                <a:latin typeface="Arial"/>
                <a:cs typeface="Arial"/>
              </a:rPr>
              <a:t> </a:t>
            </a:r>
            <a:r>
              <a:rPr sz="818" spc="-17" dirty="0">
                <a:latin typeface="Arial"/>
                <a:cs typeface="Arial"/>
              </a:rPr>
              <a:t>to </a:t>
            </a:r>
            <a:r>
              <a:rPr sz="818" spc="-7" dirty="0">
                <a:latin typeface="Arial"/>
                <a:cs typeface="Arial"/>
              </a:rPr>
              <a:t>sustain</a:t>
            </a:r>
            <a:r>
              <a:rPr sz="818" spc="-44" dirty="0">
                <a:latin typeface="Arial"/>
                <a:cs typeface="Arial"/>
              </a:rPr>
              <a:t> </a:t>
            </a:r>
            <a:r>
              <a:rPr sz="818" spc="-14" dirty="0">
                <a:latin typeface="Arial"/>
                <a:cs typeface="Arial"/>
              </a:rPr>
              <a:t>access</a:t>
            </a:r>
            <a:r>
              <a:rPr sz="818" spc="-37" dirty="0">
                <a:latin typeface="Arial"/>
                <a:cs typeface="Arial"/>
              </a:rPr>
              <a:t> </a:t>
            </a:r>
            <a:r>
              <a:rPr sz="818" spc="-14" dirty="0">
                <a:latin typeface="Arial"/>
                <a:cs typeface="Arial"/>
              </a:rPr>
              <a:t>and</a:t>
            </a:r>
            <a:r>
              <a:rPr sz="818" spc="-31" dirty="0">
                <a:latin typeface="Arial"/>
                <a:cs typeface="Arial"/>
              </a:rPr>
              <a:t> </a:t>
            </a:r>
            <a:r>
              <a:rPr sz="818" spc="-7" dirty="0">
                <a:latin typeface="Arial"/>
                <a:cs typeface="Arial"/>
              </a:rPr>
              <a:t>capacity statewide.</a:t>
            </a:r>
            <a:endParaRPr sz="818">
              <a:latin typeface="Arial"/>
              <a:cs typeface="Arial"/>
            </a:endParaRPr>
          </a:p>
          <a:p>
            <a:pPr>
              <a:spcBef>
                <a:spcPts val="177"/>
              </a:spcBef>
            </a:pPr>
            <a:endParaRPr sz="818">
              <a:latin typeface="Arial"/>
              <a:cs typeface="Arial"/>
            </a:endParaRPr>
          </a:p>
          <a:p>
            <a:pPr marL="75765" marR="234222">
              <a:lnSpc>
                <a:spcPct val="101499"/>
              </a:lnSpc>
            </a:pPr>
            <a:r>
              <a:rPr sz="818" b="1" spc="-7" dirty="0">
                <a:latin typeface="Arial"/>
                <a:cs typeface="Arial"/>
              </a:rPr>
              <a:t>Impact:</a:t>
            </a:r>
            <a:r>
              <a:rPr sz="818" b="1" spc="-44" dirty="0">
                <a:latin typeface="Arial"/>
                <a:cs typeface="Arial"/>
              </a:rPr>
              <a:t> </a:t>
            </a:r>
            <a:r>
              <a:rPr sz="818" b="1" spc="-17" dirty="0">
                <a:latin typeface="Arial"/>
                <a:cs typeface="Arial"/>
              </a:rPr>
              <a:t>Predictable</a:t>
            </a:r>
            <a:r>
              <a:rPr sz="818" b="1" spc="-24" dirty="0">
                <a:latin typeface="Arial"/>
                <a:cs typeface="Arial"/>
              </a:rPr>
              <a:t> </a:t>
            </a:r>
            <a:r>
              <a:rPr sz="818" b="1" spc="-20" dirty="0">
                <a:latin typeface="Arial"/>
                <a:cs typeface="Arial"/>
              </a:rPr>
              <a:t>access</a:t>
            </a:r>
            <a:r>
              <a:rPr sz="818" b="1" spc="-17" dirty="0">
                <a:latin typeface="Arial"/>
                <a:cs typeface="Arial"/>
              </a:rPr>
              <a:t> </a:t>
            </a:r>
            <a:r>
              <a:rPr sz="818" dirty="0">
                <a:latin typeface="Arial"/>
                <a:cs typeface="Arial"/>
              </a:rPr>
              <a:t>to</a:t>
            </a:r>
            <a:r>
              <a:rPr sz="818" spc="-20" dirty="0">
                <a:latin typeface="Arial"/>
                <a:cs typeface="Arial"/>
              </a:rPr>
              <a:t> </a:t>
            </a:r>
            <a:r>
              <a:rPr sz="818" spc="-17" dirty="0">
                <a:latin typeface="Arial"/>
                <a:cs typeface="Arial"/>
              </a:rPr>
              <a:t>the </a:t>
            </a:r>
            <a:r>
              <a:rPr sz="818" spc="-7" dirty="0">
                <a:latin typeface="Arial"/>
                <a:cs typeface="Arial"/>
              </a:rPr>
              <a:t>right</a:t>
            </a:r>
            <a:r>
              <a:rPr sz="818" spc="-58" dirty="0">
                <a:latin typeface="Arial"/>
                <a:cs typeface="Arial"/>
              </a:rPr>
              <a:t> </a:t>
            </a:r>
            <a:r>
              <a:rPr sz="818" spc="-14" dirty="0">
                <a:latin typeface="Arial"/>
                <a:cs typeface="Arial"/>
              </a:rPr>
              <a:t>service,</a:t>
            </a:r>
            <a:r>
              <a:rPr sz="818" spc="-41" dirty="0">
                <a:latin typeface="Arial"/>
                <a:cs typeface="Arial"/>
              </a:rPr>
              <a:t> </a:t>
            </a:r>
            <a:r>
              <a:rPr sz="818" dirty="0">
                <a:latin typeface="Arial"/>
                <a:cs typeface="Arial"/>
              </a:rPr>
              <a:t>at</a:t>
            </a:r>
            <a:r>
              <a:rPr sz="818" spc="-37" dirty="0">
                <a:latin typeface="Arial"/>
                <a:cs typeface="Arial"/>
              </a:rPr>
              <a:t> </a:t>
            </a:r>
            <a:r>
              <a:rPr sz="818" dirty="0">
                <a:latin typeface="Arial"/>
                <a:cs typeface="Arial"/>
              </a:rPr>
              <a:t>the</a:t>
            </a:r>
            <a:r>
              <a:rPr sz="818" spc="-51" dirty="0">
                <a:latin typeface="Arial"/>
                <a:cs typeface="Arial"/>
              </a:rPr>
              <a:t> </a:t>
            </a:r>
            <a:r>
              <a:rPr sz="818" spc="-7" dirty="0">
                <a:latin typeface="Arial"/>
                <a:cs typeface="Arial"/>
              </a:rPr>
              <a:t>right</a:t>
            </a:r>
            <a:r>
              <a:rPr sz="818" spc="-58" dirty="0">
                <a:latin typeface="Arial"/>
                <a:cs typeface="Arial"/>
              </a:rPr>
              <a:t> </a:t>
            </a:r>
            <a:r>
              <a:rPr sz="818" spc="-7" dirty="0">
                <a:latin typeface="Arial"/>
                <a:cs typeface="Arial"/>
              </a:rPr>
              <a:t>time, </a:t>
            </a:r>
            <a:r>
              <a:rPr sz="818" spc="-14" dirty="0">
                <a:latin typeface="Arial"/>
                <a:cs typeface="Arial"/>
              </a:rPr>
              <a:t>anywhere</a:t>
            </a:r>
            <a:r>
              <a:rPr sz="818" spc="-65" dirty="0">
                <a:latin typeface="Arial"/>
                <a:cs typeface="Arial"/>
              </a:rPr>
              <a:t> </a:t>
            </a:r>
            <a:r>
              <a:rPr sz="818" dirty="0">
                <a:latin typeface="Arial"/>
                <a:cs typeface="Arial"/>
              </a:rPr>
              <a:t>in</a:t>
            </a:r>
            <a:r>
              <a:rPr sz="818" spc="-51" dirty="0">
                <a:latin typeface="Arial"/>
                <a:cs typeface="Arial"/>
              </a:rPr>
              <a:t> </a:t>
            </a:r>
            <a:r>
              <a:rPr sz="818" spc="-14" dirty="0">
                <a:latin typeface="Arial"/>
                <a:cs typeface="Arial"/>
              </a:rPr>
              <a:t>Ohio.</a:t>
            </a:r>
            <a:endParaRPr sz="818">
              <a:latin typeface="Arial"/>
              <a:cs typeface="Arial"/>
            </a:endParaRPr>
          </a:p>
        </p:txBody>
      </p:sp>
      <p:sp>
        <p:nvSpPr>
          <p:cNvPr id="9" name="object 9"/>
          <p:cNvSpPr txBox="1"/>
          <p:nvPr/>
        </p:nvSpPr>
        <p:spPr>
          <a:xfrm>
            <a:off x="3134158" y="1551276"/>
            <a:ext cx="1948295" cy="4836446"/>
          </a:xfrm>
          <a:prstGeom prst="rect">
            <a:avLst/>
          </a:prstGeom>
          <a:ln w="38100">
            <a:solidFill>
              <a:srgbClr val="9AD0BA"/>
            </a:solidFill>
          </a:ln>
        </p:spPr>
        <p:txBody>
          <a:bodyPr vert="horz" wrap="square" lIns="0" tIns="35935" rIns="0" bIns="0" rtlCol="0">
            <a:spAutoFit/>
          </a:bodyPr>
          <a:lstStyle/>
          <a:p>
            <a:pPr marL="76631">
              <a:spcBef>
                <a:spcPts val="283"/>
              </a:spcBef>
            </a:pPr>
            <a:r>
              <a:rPr sz="1227" b="1" spc="-14" dirty="0">
                <a:solidFill>
                  <a:srgbClr val="9AD0BA"/>
                </a:solidFill>
                <a:latin typeface="Arial"/>
                <a:cs typeface="Arial"/>
              </a:rPr>
              <a:t>CASE</a:t>
            </a:r>
            <a:endParaRPr sz="1227" dirty="0">
              <a:latin typeface="Arial"/>
              <a:cs typeface="Arial"/>
            </a:endParaRPr>
          </a:p>
          <a:p>
            <a:pPr marL="76631">
              <a:spcBef>
                <a:spcPts val="982"/>
              </a:spcBef>
            </a:pPr>
            <a:r>
              <a:rPr sz="1227" b="1" spc="-14" dirty="0">
                <a:solidFill>
                  <a:srgbClr val="9AD0BA"/>
                </a:solidFill>
                <a:latin typeface="Arial"/>
                <a:cs typeface="Arial"/>
              </a:rPr>
              <a:t>MANAGEMENT</a:t>
            </a:r>
            <a:endParaRPr sz="1227" dirty="0">
              <a:latin typeface="Arial"/>
              <a:cs typeface="Arial"/>
            </a:endParaRPr>
          </a:p>
          <a:p>
            <a:pPr marL="76631" marR="307390">
              <a:lnSpc>
                <a:spcPct val="118200"/>
              </a:lnSpc>
              <a:spcBef>
                <a:spcPts val="822"/>
              </a:spcBef>
            </a:pPr>
            <a:r>
              <a:rPr sz="818" b="1" spc="-27" dirty="0">
                <a:latin typeface="Arial"/>
                <a:cs typeface="Arial"/>
              </a:rPr>
              <a:t>Goal:</a:t>
            </a:r>
            <a:r>
              <a:rPr sz="818" b="1" spc="-31" dirty="0">
                <a:latin typeface="Arial"/>
                <a:cs typeface="Arial"/>
              </a:rPr>
              <a:t> </a:t>
            </a:r>
            <a:r>
              <a:rPr sz="818" spc="-20" dirty="0">
                <a:latin typeface="Arial"/>
                <a:cs typeface="Arial"/>
              </a:rPr>
              <a:t>Align case</a:t>
            </a:r>
            <a:r>
              <a:rPr sz="818" spc="-34" dirty="0">
                <a:latin typeface="Arial"/>
                <a:cs typeface="Arial"/>
              </a:rPr>
              <a:t> </a:t>
            </a:r>
            <a:r>
              <a:rPr sz="818" spc="-17" dirty="0">
                <a:latin typeface="Arial"/>
                <a:cs typeface="Arial"/>
              </a:rPr>
              <a:t>management</a:t>
            </a:r>
            <a:r>
              <a:rPr sz="818" spc="-37" dirty="0">
                <a:latin typeface="Arial"/>
                <a:cs typeface="Arial"/>
              </a:rPr>
              <a:t> </a:t>
            </a:r>
            <a:r>
              <a:rPr sz="818" spc="-14" dirty="0">
                <a:latin typeface="Arial"/>
                <a:cs typeface="Arial"/>
              </a:rPr>
              <a:t>with </a:t>
            </a:r>
            <a:r>
              <a:rPr sz="818" spc="-7" dirty="0">
                <a:latin typeface="Arial"/>
                <a:cs typeface="Arial"/>
              </a:rPr>
              <a:t>value,</a:t>
            </a:r>
            <a:r>
              <a:rPr sz="818" spc="-58" dirty="0">
                <a:latin typeface="Arial"/>
                <a:cs typeface="Arial"/>
              </a:rPr>
              <a:t> </a:t>
            </a:r>
            <a:r>
              <a:rPr sz="818" dirty="0">
                <a:latin typeface="Arial"/>
                <a:cs typeface="Arial"/>
              </a:rPr>
              <a:t>quality,</a:t>
            </a:r>
            <a:r>
              <a:rPr sz="818" spc="-41" dirty="0">
                <a:latin typeface="Arial"/>
                <a:cs typeface="Arial"/>
              </a:rPr>
              <a:t> </a:t>
            </a:r>
            <a:r>
              <a:rPr sz="818" spc="-14" dirty="0">
                <a:latin typeface="Arial"/>
                <a:cs typeface="Arial"/>
              </a:rPr>
              <a:t>and</a:t>
            </a:r>
            <a:r>
              <a:rPr sz="818" spc="-61" dirty="0">
                <a:latin typeface="Arial"/>
                <a:cs typeface="Arial"/>
              </a:rPr>
              <a:t> </a:t>
            </a:r>
            <a:r>
              <a:rPr sz="818" spc="-7" dirty="0">
                <a:latin typeface="Arial"/>
                <a:cs typeface="Arial"/>
              </a:rPr>
              <a:t>outcomes.</a:t>
            </a:r>
            <a:endParaRPr sz="818" dirty="0">
              <a:latin typeface="Arial"/>
              <a:cs typeface="Arial"/>
            </a:endParaRPr>
          </a:p>
          <a:p>
            <a:pPr marL="76631">
              <a:spcBef>
                <a:spcPts val="723"/>
              </a:spcBef>
            </a:pPr>
            <a:r>
              <a:rPr sz="818" b="1" spc="-31" dirty="0">
                <a:latin typeface="Arial"/>
                <a:cs typeface="Arial"/>
              </a:rPr>
              <a:t>Policy</a:t>
            </a:r>
            <a:r>
              <a:rPr sz="818" b="1" spc="-24" dirty="0">
                <a:latin typeface="Arial"/>
                <a:cs typeface="Arial"/>
              </a:rPr>
              <a:t> </a:t>
            </a:r>
            <a:r>
              <a:rPr sz="818" b="1" spc="-7" dirty="0">
                <a:latin typeface="Arial"/>
                <a:cs typeface="Arial"/>
              </a:rPr>
              <a:t>Levers:</a:t>
            </a:r>
            <a:endParaRPr sz="818" dirty="0">
              <a:latin typeface="Arial"/>
              <a:cs typeface="Arial"/>
            </a:endParaRPr>
          </a:p>
          <a:p>
            <a:pPr marL="232490" marR="354147" indent="-155859">
              <a:lnSpc>
                <a:spcPct val="118100"/>
              </a:lnSpc>
              <a:spcBef>
                <a:spcPts val="34"/>
              </a:spcBef>
              <a:buFont typeface="Arial"/>
              <a:buChar char="•"/>
              <a:tabLst>
                <a:tab pos="232490" algn="l"/>
              </a:tabLst>
            </a:pPr>
            <a:r>
              <a:rPr sz="818" b="1" spc="-37" dirty="0">
                <a:latin typeface="Arial"/>
                <a:cs typeface="Arial"/>
              </a:rPr>
              <a:t>Adopt </a:t>
            </a:r>
            <a:r>
              <a:rPr sz="818" b="1" spc="-7" dirty="0">
                <a:latin typeface="Arial"/>
                <a:cs typeface="Arial"/>
              </a:rPr>
              <a:t>a</a:t>
            </a:r>
            <a:r>
              <a:rPr sz="818" b="1" spc="-48" dirty="0">
                <a:latin typeface="Arial"/>
                <a:cs typeface="Arial"/>
              </a:rPr>
              <a:t> </a:t>
            </a:r>
            <a:r>
              <a:rPr sz="818" b="1" spc="-37" dirty="0">
                <a:latin typeface="Arial"/>
                <a:cs typeface="Arial"/>
              </a:rPr>
              <a:t>Single</a:t>
            </a:r>
            <a:r>
              <a:rPr sz="818" b="1" spc="-27" dirty="0">
                <a:latin typeface="Arial"/>
                <a:cs typeface="Arial"/>
              </a:rPr>
              <a:t> </a:t>
            </a:r>
            <a:r>
              <a:rPr sz="818" b="1" spc="-7" dirty="0">
                <a:latin typeface="Arial"/>
                <a:cs typeface="Arial"/>
              </a:rPr>
              <a:t>Statewide </a:t>
            </a:r>
            <a:r>
              <a:rPr sz="818" b="1" spc="-27" dirty="0">
                <a:latin typeface="Arial"/>
                <a:cs typeface="Arial"/>
              </a:rPr>
              <a:t>Assessment</a:t>
            </a:r>
            <a:r>
              <a:rPr sz="818" b="1" spc="-41" dirty="0">
                <a:latin typeface="Arial"/>
                <a:cs typeface="Arial"/>
              </a:rPr>
              <a:t> </a:t>
            </a:r>
            <a:r>
              <a:rPr sz="818" spc="-82" dirty="0">
                <a:latin typeface="Arial"/>
                <a:cs typeface="Arial"/>
              </a:rPr>
              <a:t>–</a:t>
            </a:r>
            <a:r>
              <a:rPr sz="818" spc="-34" dirty="0">
                <a:latin typeface="Arial"/>
                <a:cs typeface="Arial"/>
              </a:rPr>
              <a:t> </a:t>
            </a:r>
            <a:r>
              <a:rPr sz="818" spc="-20" dirty="0">
                <a:latin typeface="Arial"/>
                <a:cs typeface="Arial"/>
              </a:rPr>
              <a:t>Drive</a:t>
            </a:r>
            <a:r>
              <a:rPr sz="818" spc="-37" dirty="0">
                <a:latin typeface="Arial"/>
                <a:cs typeface="Arial"/>
              </a:rPr>
              <a:t> </a:t>
            </a:r>
            <a:r>
              <a:rPr sz="818" spc="-7" dirty="0">
                <a:latin typeface="Arial"/>
                <a:cs typeface="Arial"/>
              </a:rPr>
              <a:t>eligibility, planning,</a:t>
            </a:r>
            <a:r>
              <a:rPr sz="818" spc="-31" dirty="0">
                <a:latin typeface="Arial"/>
                <a:cs typeface="Arial"/>
              </a:rPr>
              <a:t> </a:t>
            </a:r>
            <a:r>
              <a:rPr sz="818" spc="-7" dirty="0">
                <a:latin typeface="Arial"/>
                <a:cs typeface="Arial"/>
              </a:rPr>
              <a:t>authorizations,</a:t>
            </a:r>
            <a:r>
              <a:rPr sz="818" spc="-31" dirty="0">
                <a:latin typeface="Arial"/>
                <a:cs typeface="Arial"/>
              </a:rPr>
              <a:t> </a:t>
            </a:r>
            <a:r>
              <a:rPr sz="818" spc="-17" dirty="0">
                <a:latin typeface="Arial"/>
                <a:cs typeface="Arial"/>
              </a:rPr>
              <a:t>and </a:t>
            </a:r>
            <a:r>
              <a:rPr sz="818" spc="-7" dirty="0">
                <a:latin typeface="Arial"/>
                <a:cs typeface="Arial"/>
              </a:rPr>
              <a:t>consistency.</a:t>
            </a:r>
            <a:endParaRPr sz="818" dirty="0">
              <a:latin typeface="Arial"/>
              <a:cs typeface="Arial"/>
            </a:endParaRPr>
          </a:p>
          <a:p>
            <a:pPr marL="232490" marR="77064" indent="-155859">
              <a:lnSpc>
                <a:spcPct val="118100"/>
              </a:lnSpc>
              <a:spcBef>
                <a:spcPts val="51"/>
              </a:spcBef>
              <a:buFont typeface="Arial"/>
              <a:buChar char="•"/>
              <a:tabLst>
                <a:tab pos="232490" algn="l"/>
              </a:tabLst>
            </a:pPr>
            <a:r>
              <a:rPr sz="818" b="1" spc="-31" dirty="0">
                <a:latin typeface="Arial"/>
                <a:cs typeface="Arial"/>
              </a:rPr>
              <a:t>Transition</a:t>
            </a:r>
            <a:r>
              <a:rPr sz="818" b="1" spc="-34" dirty="0">
                <a:latin typeface="Arial"/>
                <a:cs typeface="Arial"/>
              </a:rPr>
              <a:t> </a:t>
            </a:r>
            <a:r>
              <a:rPr sz="818" b="1" spc="-24" dirty="0">
                <a:latin typeface="Arial"/>
                <a:cs typeface="Arial"/>
              </a:rPr>
              <a:t>to</a:t>
            </a:r>
            <a:r>
              <a:rPr sz="818" b="1" spc="-14" dirty="0">
                <a:latin typeface="Arial"/>
                <a:cs typeface="Arial"/>
              </a:rPr>
              <a:t> </a:t>
            </a:r>
            <a:r>
              <a:rPr sz="818" b="1" spc="-27" dirty="0">
                <a:latin typeface="Arial"/>
                <a:cs typeface="Arial"/>
              </a:rPr>
              <a:t>Per</a:t>
            </a:r>
            <a:r>
              <a:rPr sz="818" b="1" spc="-51" dirty="0">
                <a:latin typeface="Arial"/>
                <a:cs typeface="Arial"/>
              </a:rPr>
              <a:t> </a:t>
            </a:r>
            <a:r>
              <a:rPr sz="818" b="1" spc="-14" dirty="0">
                <a:latin typeface="Arial"/>
                <a:cs typeface="Arial"/>
              </a:rPr>
              <a:t>Member</a:t>
            </a:r>
            <a:r>
              <a:rPr sz="818" b="1" spc="-27" dirty="0">
                <a:latin typeface="Arial"/>
                <a:cs typeface="Arial"/>
              </a:rPr>
              <a:t> </a:t>
            </a:r>
            <a:r>
              <a:rPr sz="818" b="1" spc="-17" dirty="0">
                <a:latin typeface="Arial"/>
                <a:cs typeface="Arial"/>
              </a:rPr>
              <a:t>Per </a:t>
            </a:r>
            <a:r>
              <a:rPr sz="818" b="1" spc="-24" dirty="0">
                <a:latin typeface="Arial"/>
                <a:cs typeface="Arial"/>
              </a:rPr>
              <a:t>Month</a:t>
            </a:r>
            <a:r>
              <a:rPr sz="818" b="1" spc="-41" dirty="0">
                <a:latin typeface="Arial"/>
                <a:cs typeface="Arial"/>
              </a:rPr>
              <a:t> (PMPM)</a:t>
            </a:r>
            <a:r>
              <a:rPr sz="818" b="1" spc="-31" dirty="0">
                <a:latin typeface="Arial"/>
                <a:cs typeface="Arial"/>
              </a:rPr>
              <a:t> </a:t>
            </a:r>
            <a:r>
              <a:rPr sz="818" b="1" spc="-24" dirty="0">
                <a:latin typeface="Arial"/>
                <a:cs typeface="Arial"/>
              </a:rPr>
              <a:t>Payments</a:t>
            </a:r>
            <a:r>
              <a:rPr sz="818" b="1" spc="-31" dirty="0">
                <a:latin typeface="Arial"/>
                <a:cs typeface="Arial"/>
              </a:rPr>
              <a:t> </a:t>
            </a:r>
            <a:r>
              <a:rPr sz="818" spc="-82" dirty="0">
                <a:latin typeface="Arial"/>
                <a:cs typeface="Arial"/>
              </a:rPr>
              <a:t>–</a:t>
            </a:r>
            <a:r>
              <a:rPr sz="818" spc="-41" dirty="0">
                <a:latin typeface="Arial"/>
                <a:cs typeface="Arial"/>
              </a:rPr>
              <a:t> </a:t>
            </a:r>
            <a:r>
              <a:rPr sz="818" spc="-14" dirty="0">
                <a:latin typeface="Arial"/>
                <a:cs typeface="Arial"/>
              </a:rPr>
              <a:t>Replace </a:t>
            </a:r>
            <a:r>
              <a:rPr sz="818" dirty="0">
                <a:latin typeface="Arial"/>
                <a:cs typeface="Arial"/>
              </a:rPr>
              <a:t>unit-</a:t>
            </a:r>
            <a:r>
              <a:rPr sz="818" spc="-17" dirty="0">
                <a:latin typeface="Arial"/>
                <a:cs typeface="Arial"/>
              </a:rPr>
              <a:t>based</a:t>
            </a:r>
            <a:r>
              <a:rPr sz="818" dirty="0">
                <a:latin typeface="Arial"/>
                <a:cs typeface="Arial"/>
              </a:rPr>
              <a:t> billing</a:t>
            </a:r>
            <a:r>
              <a:rPr sz="818" spc="-27" dirty="0">
                <a:latin typeface="Arial"/>
                <a:cs typeface="Arial"/>
              </a:rPr>
              <a:t> </a:t>
            </a:r>
            <a:r>
              <a:rPr sz="818" dirty="0">
                <a:latin typeface="Arial"/>
                <a:cs typeface="Arial"/>
              </a:rPr>
              <a:t>with</a:t>
            </a:r>
            <a:r>
              <a:rPr sz="818" spc="-14" dirty="0">
                <a:latin typeface="Arial"/>
                <a:cs typeface="Arial"/>
              </a:rPr>
              <a:t> </a:t>
            </a:r>
            <a:r>
              <a:rPr sz="818" spc="-7" dirty="0">
                <a:latin typeface="Arial"/>
                <a:cs typeface="Arial"/>
              </a:rPr>
              <a:t>predictable, performance-</a:t>
            </a:r>
            <a:r>
              <a:rPr sz="818" spc="-17" dirty="0">
                <a:latin typeface="Arial"/>
                <a:cs typeface="Arial"/>
              </a:rPr>
              <a:t>based</a:t>
            </a:r>
            <a:r>
              <a:rPr sz="818" spc="17" dirty="0">
                <a:latin typeface="Arial"/>
                <a:cs typeface="Arial"/>
              </a:rPr>
              <a:t> </a:t>
            </a:r>
            <a:r>
              <a:rPr sz="818" spc="-7" dirty="0">
                <a:latin typeface="Arial"/>
                <a:cs typeface="Arial"/>
              </a:rPr>
              <a:t>funding.</a:t>
            </a:r>
            <a:endParaRPr sz="818" dirty="0">
              <a:latin typeface="Arial"/>
              <a:cs typeface="Arial"/>
            </a:endParaRPr>
          </a:p>
          <a:p>
            <a:pPr marL="232490" marR="120358" indent="-155859">
              <a:lnSpc>
                <a:spcPct val="118100"/>
              </a:lnSpc>
              <a:spcBef>
                <a:spcPts val="51"/>
              </a:spcBef>
              <a:buFont typeface="Arial"/>
              <a:buChar char="•"/>
              <a:tabLst>
                <a:tab pos="232490" algn="l"/>
              </a:tabLst>
            </a:pPr>
            <a:r>
              <a:rPr sz="818" b="1" spc="-24" dirty="0">
                <a:latin typeface="Arial"/>
                <a:cs typeface="Arial"/>
              </a:rPr>
              <a:t>Establish</a:t>
            </a:r>
            <a:r>
              <a:rPr sz="818" b="1" spc="-51" dirty="0">
                <a:latin typeface="Arial"/>
                <a:cs typeface="Arial"/>
              </a:rPr>
              <a:t> </a:t>
            </a:r>
            <a:r>
              <a:rPr sz="818" b="1" spc="-31" dirty="0">
                <a:latin typeface="Arial"/>
                <a:cs typeface="Arial"/>
              </a:rPr>
              <a:t>Tiered</a:t>
            </a:r>
            <a:r>
              <a:rPr sz="818" b="1" spc="-58" dirty="0">
                <a:latin typeface="Arial"/>
                <a:cs typeface="Arial"/>
              </a:rPr>
              <a:t> </a:t>
            </a:r>
            <a:r>
              <a:rPr sz="818" b="1" spc="-37" dirty="0">
                <a:latin typeface="Arial"/>
                <a:cs typeface="Arial"/>
              </a:rPr>
              <a:t>PMPM</a:t>
            </a:r>
            <a:r>
              <a:rPr sz="818" b="1" spc="-48" dirty="0">
                <a:latin typeface="Arial"/>
                <a:cs typeface="Arial"/>
              </a:rPr>
              <a:t> </a:t>
            </a:r>
            <a:r>
              <a:rPr sz="818" b="1" spc="-20" dirty="0">
                <a:latin typeface="Arial"/>
                <a:cs typeface="Arial"/>
              </a:rPr>
              <a:t>Rates</a:t>
            </a:r>
            <a:r>
              <a:rPr sz="818" b="1" spc="-17" dirty="0">
                <a:latin typeface="Arial"/>
                <a:cs typeface="Arial"/>
              </a:rPr>
              <a:t> </a:t>
            </a:r>
            <a:r>
              <a:rPr sz="818" spc="-82" dirty="0">
                <a:latin typeface="Arial"/>
                <a:cs typeface="Arial"/>
              </a:rPr>
              <a:t>–</a:t>
            </a:r>
            <a:r>
              <a:rPr sz="818" spc="-41" dirty="0">
                <a:latin typeface="Arial"/>
                <a:cs typeface="Arial"/>
              </a:rPr>
              <a:t> </a:t>
            </a:r>
            <a:r>
              <a:rPr sz="818" spc="-24" dirty="0">
                <a:latin typeface="Arial"/>
                <a:cs typeface="Arial"/>
              </a:rPr>
              <a:t>Tie </a:t>
            </a:r>
            <a:r>
              <a:rPr sz="818" spc="-14" dirty="0">
                <a:latin typeface="Arial"/>
                <a:cs typeface="Arial"/>
              </a:rPr>
              <a:t>payment</a:t>
            </a:r>
            <a:r>
              <a:rPr sz="818" spc="-27" dirty="0">
                <a:latin typeface="Arial"/>
                <a:cs typeface="Arial"/>
              </a:rPr>
              <a:t> </a:t>
            </a:r>
            <a:r>
              <a:rPr sz="818" spc="-14" dirty="0">
                <a:latin typeface="Arial"/>
                <a:cs typeface="Arial"/>
              </a:rPr>
              <a:t>levels</a:t>
            </a:r>
            <a:r>
              <a:rPr sz="818" spc="-44" dirty="0">
                <a:latin typeface="Arial"/>
                <a:cs typeface="Arial"/>
              </a:rPr>
              <a:t> </a:t>
            </a:r>
            <a:r>
              <a:rPr sz="818" dirty="0">
                <a:latin typeface="Arial"/>
                <a:cs typeface="Arial"/>
              </a:rPr>
              <a:t>to</a:t>
            </a:r>
            <a:r>
              <a:rPr sz="818" spc="-27" dirty="0">
                <a:latin typeface="Arial"/>
                <a:cs typeface="Arial"/>
              </a:rPr>
              <a:t> </a:t>
            </a:r>
            <a:r>
              <a:rPr sz="818" dirty="0">
                <a:latin typeface="Arial"/>
                <a:cs typeface="Arial"/>
              </a:rPr>
              <a:t>individual</a:t>
            </a:r>
            <a:r>
              <a:rPr sz="818" spc="-27" dirty="0">
                <a:latin typeface="Arial"/>
                <a:cs typeface="Arial"/>
              </a:rPr>
              <a:t> </a:t>
            </a:r>
            <a:r>
              <a:rPr sz="818" spc="-7" dirty="0">
                <a:latin typeface="Arial"/>
                <a:cs typeface="Arial"/>
              </a:rPr>
              <a:t>acuity and</a:t>
            </a:r>
            <a:r>
              <a:rPr sz="818" spc="-20" dirty="0">
                <a:latin typeface="Arial"/>
                <a:cs typeface="Arial"/>
              </a:rPr>
              <a:t> </a:t>
            </a:r>
            <a:r>
              <a:rPr sz="818" spc="-14" dirty="0">
                <a:latin typeface="Arial"/>
                <a:cs typeface="Arial"/>
              </a:rPr>
              <a:t>measurable</a:t>
            </a:r>
            <a:r>
              <a:rPr sz="818" spc="-27" dirty="0">
                <a:latin typeface="Arial"/>
                <a:cs typeface="Arial"/>
              </a:rPr>
              <a:t> </a:t>
            </a:r>
            <a:r>
              <a:rPr sz="818" spc="-7" dirty="0">
                <a:latin typeface="Arial"/>
                <a:cs typeface="Arial"/>
              </a:rPr>
              <a:t>performance.</a:t>
            </a:r>
            <a:endParaRPr sz="818" dirty="0">
              <a:latin typeface="Arial"/>
              <a:cs typeface="Arial"/>
            </a:endParaRPr>
          </a:p>
          <a:p>
            <a:pPr marL="232490" marR="93949" indent="-155859">
              <a:lnSpc>
                <a:spcPct val="117500"/>
              </a:lnSpc>
              <a:spcBef>
                <a:spcPts val="58"/>
              </a:spcBef>
              <a:buFont typeface="Arial"/>
              <a:buChar char="•"/>
              <a:tabLst>
                <a:tab pos="232490" algn="l"/>
              </a:tabLst>
            </a:pPr>
            <a:r>
              <a:rPr sz="818" b="1" spc="-14" dirty="0">
                <a:latin typeface="Arial"/>
                <a:cs typeface="Arial"/>
              </a:rPr>
              <a:t>Clarify</a:t>
            </a:r>
            <a:r>
              <a:rPr sz="818" b="1" spc="-31" dirty="0">
                <a:latin typeface="Arial"/>
                <a:cs typeface="Arial"/>
              </a:rPr>
              <a:t> </a:t>
            </a:r>
            <a:r>
              <a:rPr sz="818" b="1" spc="-34" dirty="0">
                <a:latin typeface="Arial"/>
                <a:cs typeface="Arial"/>
              </a:rPr>
              <a:t>Roles</a:t>
            </a:r>
            <a:r>
              <a:rPr sz="818" b="1" spc="-31" dirty="0">
                <a:latin typeface="Arial"/>
                <a:cs typeface="Arial"/>
              </a:rPr>
              <a:t> </a:t>
            </a:r>
            <a:r>
              <a:rPr sz="818" b="1" spc="-27" dirty="0">
                <a:latin typeface="Arial"/>
                <a:cs typeface="Arial"/>
              </a:rPr>
              <a:t>and</a:t>
            </a:r>
            <a:r>
              <a:rPr sz="818" b="1" spc="-34" dirty="0">
                <a:latin typeface="Arial"/>
                <a:cs typeface="Arial"/>
              </a:rPr>
              <a:t> </a:t>
            </a:r>
            <a:r>
              <a:rPr sz="818" b="1" spc="-7" dirty="0">
                <a:latin typeface="Arial"/>
                <a:cs typeface="Arial"/>
              </a:rPr>
              <a:t>Strengthen </a:t>
            </a:r>
            <a:r>
              <a:rPr sz="818" b="1" spc="-27" dirty="0">
                <a:latin typeface="Arial"/>
                <a:cs typeface="Arial"/>
              </a:rPr>
              <a:t>Coordination </a:t>
            </a:r>
            <a:r>
              <a:rPr sz="818" b="1" spc="-82" dirty="0">
                <a:latin typeface="Arial"/>
                <a:cs typeface="Arial"/>
              </a:rPr>
              <a:t>–</a:t>
            </a:r>
            <a:r>
              <a:rPr sz="818" b="1" spc="-41" dirty="0">
                <a:latin typeface="Arial"/>
                <a:cs typeface="Arial"/>
              </a:rPr>
              <a:t> </a:t>
            </a:r>
            <a:r>
              <a:rPr sz="818" spc="-27" dirty="0">
                <a:latin typeface="Arial"/>
                <a:cs typeface="Arial"/>
              </a:rPr>
              <a:t>Align</a:t>
            </a:r>
            <a:r>
              <a:rPr sz="818" spc="-48" dirty="0">
                <a:latin typeface="Arial"/>
                <a:cs typeface="Arial"/>
              </a:rPr>
              <a:t> </a:t>
            </a:r>
            <a:r>
              <a:rPr sz="818" dirty="0">
                <a:latin typeface="Arial"/>
                <a:cs typeface="Arial"/>
              </a:rPr>
              <a:t>acute</a:t>
            </a:r>
            <a:r>
              <a:rPr sz="818" spc="-44" dirty="0">
                <a:latin typeface="Arial"/>
                <a:cs typeface="Arial"/>
              </a:rPr>
              <a:t> </a:t>
            </a:r>
            <a:r>
              <a:rPr sz="818" spc="-17" dirty="0">
                <a:latin typeface="Arial"/>
                <a:cs typeface="Arial"/>
              </a:rPr>
              <a:t>care</a:t>
            </a:r>
            <a:r>
              <a:rPr sz="818" spc="-44" dirty="0">
                <a:latin typeface="Arial"/>
                <a:cs typeface="Arial"/>
              </a:rPr>
              <a:t> </a:t>
            </a:r>
            <a:r>
              <a:rPr sz="818" spc="-17" dirty="0">
                <a:latin typeface="Arial"/>
                <a:cs typeface="Arial"/>
              </a:rPr>
              <a:t>and long-</a:t>
            </a:r>
            <a:r>
              <a:rPr sz="818" dirty="0">
                <a:latin typeface="Arial"/>
                <a:cs typeface="Arial"/>
              </a:rPr>
              <a:t>term</a:t>
            </a:r>
            <a:r>
              <a:rPr sz="818" spc="-24" dirty="0">
                <a:latin typeface="Arial"/>
                <a:cs typeface="Arial"/>
              </a:rPr>
              <a:t> </a:t>
            </a:r>
            <a:r>
              <a:rPr sz="818" spc="-7" dirty="0">
                <a:latin typeface="Arial"/>
                <a:cs typeface="Arial"/>
              </a:rPr>
              <a:t>supports</a:t>
            </a:r>
            <a:r>
              <a:rPr sz="818" spc="-31" dirty="0">
                <a:latin typeface="Arial"/>
                <a:cs typeface="Arial"/>
              </a:rPr>
              <a:t> </a:t>
            </a:r>
            <a:r>
              <a:rPr sz="818" spc="-17" dirty="0">
                <a:latin typeface="Arial"/>
                <a:cs typeface="Arial"/>
              </a:rPr>
              <a:t>as</a:t>
            </a:r>
            <a:r>
              <a:rPr sz="818" spc="-31" dirty="0">
                <a:latin typeface="Arial"/>
                <a:cs typeface="Arial"/>
              </a:rPr>
              <a:t> </a:t>
            </a:r>
            <a:r>
              <a:rPr sz="818" spc="-7" dirty="0">
                <a:latin typeface="Arial"/>
                <a:cs typeface="Arial"/>
              </a:rPr>
              <a:t>systems evolve.</a:t>
            </a:r>
            <a:endParaRPr sz="818" dirty="0">
              <a:latin typeface="Arial"/>
              <a:cs typeface="Arial"/>
            </a:endParaRPr>
          </a:p>
          <a:p>
            <a:pPr marL="232490" marR="99577" indent="-155859">
              <a:lnSpc>
                <a:spcPct val="118100"/>
              </a:lnSpc>
              <a:spcBef>
                <a:spcPts val="51"/>
              </a:spcBef>
              <a:buFont typeface="Arial"/>
              <a:buChar char="•"/>
              <a:tabLst>
                <a:tab pos="232490" algn="l"/>
              </a:tabLst>
            </a:pPr>
            <a:r>
              <a:rPr sz="818" b="1" spc="-7" dirty="0">
                <a:latin typeface="Arial"/>
                <a:cs typeface="Arial"/>
              </a:rPr>
              <a:t>Implement</a:t>
            </a:r>
            <a:r>
              <a:rPr sz="818" b="1" spc="-24" dirty="0">
                <a:latin typeface="Arial"/>
                <a:cs typeface="Arial"/>
              </a:rPr>
              <a:t> Quality</a:t>
            </a:r>
            <a:r>
              <a:rPr sz="818" b="1" spc="-17" dirty="0">
                <a:latin typeface="Arial"/>
                <a:cs typeface="Arial"/>
              </a:rPr>
              <a:t> Indicators</a:t>
            </a:r>
            <a:r>
              <a:rPr sz="818" b="1" spc="-14" dirty="0">
                <a:latin typeface="Arial"/>
                <a:cs typeface="Arial"/>
              </a:rPr>
              <a:t> </a:t>
            </a:r>
            <a:r>
              <a:rPr sz="818" b="1" spc="-17" dirty="0">
                <a:latin typeface="Arial"/>
                <a:cs typeface="Arial"/>
              </a:rPr>
              <a:t>for </a:t>
            </a:r>
            <a:r>
              <a:rPr sz="818" b="1" spc="-14" dirty="0">
                <a:latin typeface="Arial"/>
                <a:cs typeface="Arial"/>
              </a:rPr>
              <a:t>Case</a:t>
            </a:r>
            <a:r>
              <a:rPr sz="818" b="1" spc="-27" dirty="0">
                <a:latin typeface="Arial"/>
                <a:cs typeface="Arial"/>
              </a:rPr>
              <a:t> </a:t>
            </a:r>
            <a:r>
              <a:rPr sz="818" b="1" spc="-24" dirty="0">
                <a:latin typeface="Arial"/>
                <a:cs typeface="Arial"/>
              </a:rPr>
              <a:t>Management</a:t>
            </a:r>
            <a:r>
              <a:rPr sz="818" b="1" spc="-48" dirty="0">
                <a:latin typeface="Arial"/>
                <a:cs typeface="Arial"/>
              </a:rPr>
              <a:t> </a:t>
            </a:r>
            <a:r>
              <a:rPr sz="818" b="1" spc="-41" dirty="0">
                <a:latin typeface="Arial"/>
                <a:cs typeface="Arial"/>
              </a:rPr>
              <a:t>&amp;</a:t>
            </a:r>
            <a:r>
              <a:rPr sz="818" b="1" spc="-20" dirty="0">
                <a:latin typeface="Arial"/>
                <a:cs typeface="Arial"/>
              </a:rPr>
              <a:t> </a:t>
            </a:r>
            <a:r>
              <a:rPr sz="818" b="1" spc="-14" dirty="0">
                <a:latin typeface="Arial"/>
                <a:cs typeface="Arial"/>
              </a:rPr>
              <a:t>Care </a:t>
            </a:r>
            <a:r>
              <a:rPr sz="818" b="1" spc="-24" dirty="0">
                <a:latin typeface="Arial"/>
                <a:cs typeface="Arial"/>
              </a:rPr>
              <a:t>Coordination</a:t>
            </a:r>
            <a:r>
              <a:rPr sz="818" b="1" spc="-31" dirty="0">
                <a:latin typeface="Arial"/>
                <a:cs typeface="Arial"/>
              </a:rPr>
              <a:t> </a:t>
            </a:r>
            <a:r>
              <a:rPr sz="818" spc="-82" dirty="0">
                <a:latin typeface="Arial"/>
                <a:cs typeface="Arial"/>
              </a:rPr>
              <a:t>–</a:t>
            </a:r>
            <a:r>
              <a:rPr sz="818" spc="-41" dirty="0">
                <a:latin typeface="Arial"/>
                <a:cs typeface="Arial"/>
              </a:rPr>
              <a:t> </a:t>
            </a:r>
            <a:r>
              <a:rPr sz="818" spc="-34" dirty="0">
                <a:latin typeface="Arial"/>
                <a:cs typeface="Arial"/>
              </a:rPr>
              <a:t>Track</a:t>
            </a:r>
            <a:r>
              <a:rPr sz="818" spc="-48" dirty="0">
                <a:latin typeface="Arial"/>
                <a:cs typeface="Arial"/>
              </a:rPr>
              <a:t> </a:t>
            </a:r>
            <a:r>
              <a:rPr sz="818" dirty="0">
                <a:latin typeface="Arial"/>
                <a:cs typeface="Arial"/>
              </a:rPr>
              <a:t>outcomes</a:t>
            </a:r>
            <a:r>
              <a:rPr sz="818" spc="-48" dirty="0">
                <a:latin typeface="Arial"/>
                <a:cs typeface="Arial"/>
              </a:rPr>
              <a:t> </a:t>
            </a:r>
            <a:r>
              <a:rPr sz="818" spc="-14" dirty="0">
                <a:latin typeface="Arial"/>
                <a:cs typeface="Arial"/>
              </a:rPr>
              <a:t>like </a:t>
            </a:r>
            <a:r>
              <a:rPr sz="818" dirty="0">
                <a:latin typeface="Arial"/>
                <a:cs typeface="Arial"/>
              </a:rPr>
              <a:t>stability,</a:t>
            </a:r>
            <a:r>
              <a:rPr sz="818" spc="-24" dirty="0">
                <a:latin typeface="Arial"/>
                <a:cs typeface="Arial"/>
              </a:rPr>
              <a:t> </a:t>
            </a:r>
            <a:r>
              <a:rPr sz="818" dirty="0">
                <a:latin typeface="Arial"/>
                <a:cs typeface="Arial"/>
              </a:rPr>
              <a:t>satisfaction,</a:t>
            </a:r>
            <a:r>
              <a:rPr sz="818" spc="3" dirty="0">
                <a:latin typeface="Arial"/>
                <a:cs typeface="Arial"/>
              </a:rPr>
              <a:t> </a:t>
            </a:r>
            <a:r>
              <a:rPr sz="818" spc="-17" dirty="0">
                <a:latin typeface="Arial"/>
                <a:cs typeface="Arial"/>
              </a:rPr>
              <a:t>and </a:t>
            </a:r>
            <a:r>
              <a:rPr sz="818" dirty="0">
                <a:latin typeface="Arial"/>
                <a:cs typeface="Arial"/>
              </a:rPr>
              <a:t>community</a:t>
            </a:r>
            <a:r>
              <a:rPr sz="818" spc="-14" dirty="0">
                <a:latin typeface="Arial"/>
                <a:cs typeface="Arial"/>
              </a:rPr>
              <a:t> </a:t>
            </a:r>
            <a:r>
              <a:rPr sz="818" spc="-7" dirty="0">
                <a:latin typeface="Arial"/>
                <a:cs typeface="Arial"/>
              </a:rPr>
              <a:t>connection.</a:t>
            </a:r>
            <a:endParaRPr sz="818" dirty="0">
              <a:latin typeface="Arial"/>
              <a:cs typeface="Arial"/>
            </a:endParaRPr>
          </a:p>
          <a:p>
            <a:pPr marL="76631" marR="106504">
              <a:lnSpc>
                <a:spcPct val="117500"/>
              </a:lnSpc>
              <a:spcBef>
                <a:spcPts val="552"/>
              </a:spcBef>
            </a:pPr>
            <a:r>
              <a:rPr sz="818" b="1" spc="-7" dirty="0">
                <a:latin typeface="Arial"/>
                <a:cs typeface="Arial"/>
              </a:rPr>
              <a:t>Impact:</a:t>
            </a:r>
            <a:r>
              <a:rPr sz="818" b="1" spc="-37" dirty="0">
                <a:latin typeface="Arial"/>
                <a:cs typeface="Arial"/>
              </a:rPr>
              <a:t> </a:t>
            </a:r>
            <a:r>
              <a:rPr sz="818" b="1" spc="-17" dirty="0">
                <a:latin typeface="Arial"/>
                <a:cs typeface="Arial"/>
              </a:rPr>
              <a:t>Predictable </a:t>
            </a:r>
            <a:r>
              <a:rPr sz="818" b="1" spc="-7" dirty="0">
                <a:latin typeface="Arial"/>
                <a:cs typeface="Arial"/>
              </a:rPr>
              <a:t>funding, </a:t>
            </a:r>
            <a:r>
              <a:rPr sz="818" b="1" spc="-17" dirty="0">
                <a:latin typeface="Arial"/>
                <a:cs typeface="Arial"/>
              </a:rPr>
              <a:t>consistent</a:t>
            </a:r>
            <a:r>
              <a:rPr sz="818" b="1" spc="-41" dirty="0">
                <a:latin typeface="Arial"/>
                <a:cs typeface="Arial"/>
              </a:rPr>
              <a:t> </a:t>
            </a:r>
            <a:r>
              <a:rPr sz="818" b="1" spc="-17" dirty="0">
                <a:latin typeface="Arial"/>
                <a:cs typeface="Arial"/>
              </a:rPr>
              <a:t>expectations,</a:t>
            </a:r>
            <a:r>
              <a:rPr sz="818" b="1" spc="-44" dirty="0">
                <a:latin typeface="Arial"/>
                <a:cs typeface="Arial"/>
              </a:rPr>
              <a:t> </a:t>
            </a:r>
            <a:r>
              <a:rPr sz="818" b="1" spc="-24" dirty="0">
                <a:latin typeface="Arial"/>
                <a:cs typeface="Arial"/>
              </a:rPr>
              <a:t>and</a:t>
            </a:r>
            <a:r>
              <a:rPr sz="818" b="1" spc="-20" dirty="0">
                <a:latin typeface="Arial"/>
                <a:cs typeface="Arial"/>
              </a:rPr>
              <a:t> </a:t>
            </a:r>
            <a:r>
              <a:rPr sz="818" b="1" spc="-14" dirty="0">
                <a:latin typeface="Arial"/>
                <a:cs typeface="Arial"/>
              </a:rPr>
              <a:t>case </a:t>
            </a:r>
            <a:r>
              <a:rPr sz="818" b="1" spc="-17" dirty="0">
                <a:latin typeface="Arial"/>
                <a:cs typeface="Arial"/>
              </a:rPr>
              <a:t>management</a:t>
            </a:r>
            <a:r>
              <a:rPr sz="818" b="1" spc="-31" dirty="0">
                <a:latin typeface="Arial"/>
                <a:cs typeface="Arial"/>
              </a:rPr>
              <a:t> </a:t>
            </a:r>
            <a:r>
              <a:rPr sz="818" dirty="0">
                <a:latin typeface="Arial"/>
                <a:cs typeface="Arial"/>
              </a:rPr>
              <a:t>that</a:t>
            </a:r>
            <a:r>
              <a:rPr sz="818" spc="-24" dirty="0">
                <a:latin typeface="Arial"/>
                <a:cs typeface="Arial"/>
              </a:rPr>
              <a:t> </a:t>
            </a:r>
            <a:r>
              <a:rPr sz="818" spc="-14" dirty="0">
                <a:latin typeface="Arial"/>
                <a:cs typeface="Arial"/>
              </a:rPr>
              <a:t>delivers</a:t>
            </a:r>
            <a:r>
              <a:rPr sz="818" spc="-24" dirty="0">
                <a:latin typeface="Arial"/>
                <a:cs typeface="Arial"/>
              </a:rPr>
              <a:t> </a:t>
            </a:r>
            <a:r>
              <a:rPr sz="818" spc="-7" dirty="0">
                <a:latin typeface="Arial"/>
                <a:cs typeface="Arial"/>
              </a:rPr>
              <a:t>measurable results.</a:t>
            </a:r>
            <a:endParaRPr sz="818" dirty="0">
              <a:latin typeface="Arial"/>
              <a:cs typeface="Arial"/>
            </a:endParaRPr>
          </a:p>
        </p:txBody>
      </p:sp>
      <p:sp>
        <p:nvSpPr>
          <p:cNvPr id="10" name="object 10"/>
          <p:cNvSpPr txBox="1"/>
          <p:nvPr/>
        </p:nvSpPr>
        <p:spPr>
          <a:xfrm>
            <a:off x="5198052" y="1551276"/>
            <a:ext cx="1928813" cy="4352917"/>
          </a:xfrm>
          <a:prstGeom prst="rect">
            <a:avLst/>
          </a:prstGeom>
          <a:ln w="38100">
            <a:solidFill>
              <a:srgbClr val="D9AC67"/>
            </a:solidFill>
          </a:ln>
        </p:spPr>
        <p:txBody>
          <a:bodyPr vert="horz" wrap="square" lIns="0" tIns="35935" rIns="0" bIns="0" rtlCol="0">
            <a:spAutoFit/>
          </a:bodyPr>
          <a:lstStyle/>
          <a:p>
            <a:pPr marL="76198">
              <a:spcBef>
                <a:spcPts val="283"/>
              </a:spcBef>
            </a:pPr>
            <a:r>
              <a:rPr sz="1227" b="1" spc="-34" dirty="0">
                <a:solidFill>
                  <a:srgbClr val="D9AC67"/>
                </a:solidFill>
                <a:latin typeface="Arial"/>
                <a:cs typeface="Arial"/>
              </a:rPr>
              <a:t>SUSTAINABILITY</a:t>
            </a:r>
            <a:endParaRPr sz="1227" dirty="0">
              <a:latin typeface="Arial"/>
              <a:cs typeface="Arial"/>
            </a:endParaRPr>
          </a:p>
          <a:p>
            <a:pPr marL="76198" marR="422552">
              <a:lnSpc>
                <a:spcPct val="102400"/>
              </a:lnSpc>
              <a:spcBef>
                <a:spcPts val="958"/>
              </a:spcBef>
            </a:pPr>
            <a:r>
              <a:rPr sz="818" b="1" spc="-27" dirty="0">
                <a:latin typeface="Arial"/>
                <a:cs typeface="Arial"/>
              </a:rPr>
              <a:t>Goal:</a:t>
            </a:r>
            <a:r>
              <a:rPr sz="818" b="1" spc="-41" dirty="0">
                <a:latin typeface="Arial"/>
                <a:cs typeface="Arial"/>
              </a:rPr>
              <a:t> </a:t>
            </a:r>
            <a:r>
              <a:rPr sz="818" spc="-7" dirty="0">
                <a:latin typeface="Arial"/>
                <a:cs typeface="Arial"/>
              </a:rPr>
              <a:t>Build</a:t>
            </a:r>
            <a:r>
              <a:rPr sz="818" spc="-31" dirty="0">
                <a:latin typeface="Arial"/>
                <a:cs typeface="Arial"/>
              </a:rPr>
              <a:t> </a:t>
            </a:r>
            <a:r>
              <a:rPr sz="818" spc="-24" dirty="0">
                <a:latin typeface="Arial"/>
                <a:cs typeface="Arial"/>
              </a:rPr>
              <a:t>a</a:t>
            </a:r>
            <a:r>
              <a:rPr sz="818" spc="-48" dirty="0">
                <a:latin typeface="Arial"/>
                <a:cs typeface="Arial"/>
              </a:rPr>
              <a:t> </a:t>
            </a:r>
            <a:r>
              <a:rPr sz="818" dirty="0">
                <a:latin typeface="Arial"/>
                <a:cs typeface="Arial"/>
              </a:rPr>
              <a:t>financially</a:t>
            </a:r>
            <a:r>
              <a:rPr sz="818" spc="-48" dirty="0">
                <a:latin typeface="Arial"/>
                <a:cs typeface="Arial"/>
              </a:rPr>
              <a:t> </a:t>
            </a:r>
            <a:r>
              <a:rPr sz="818" spc="-7" dirty="0">
                <a:latin typeface="Arial"/>
                <a:cs typeface="Arial"/>
              </a:rPr>
              <a:t>stable, </a:t>
            </a:r>
            <a:r>
              <a:rPr sz="818" dirty="0">
                <a:latin typeface="Arial"/>
                <a:cs typeface="Arial"/>
              </a:rPr>
              <a:t>efficient</a:t>
            </a:r>
            <a:r>
              <a:rPr sz="818" spc="-31" dirty="0">
                <a:latin typeface="Arial"/>
                <a:cs typeface="Arial"/>
              </a:rPr>
              <a:t> </a:t>
            </a:r>
            <a:r>
              <a:rPr sz="818" spc="-14" dirty="0">
                <a:latin typeface="Arial"/>
                <a:cs typeface="Arial"/>
              </a:rPr>
              <a:t>system</a:t>
            </a:r>
            <a:r>
              <a:rPr sz="818" spc="-17" dirty="0">
                <a:latin typeface="Arial"/>
                <a:cs typeface="Arial"/>
              </a:rPr>
              <a:t> </a:t>
            </a:r>
            <a:r>
              <a:rPr sz="818" dirty="0">
                <a:latin typeface="Arial"/>
                <a:cs typeface="Arial"/>
              </a:rPr>
              <a:t>that</a:t>
            </a:r>
            <a:r>
              <a:rPr sz="818" spc="-10" dirty="0">
                <a:latin typeface="Arial"/>
                <a:cs typeface="Arial"/>
              </a:rPr>
              <a:t> </a:t>
            </a:r>
            <a:r>
              <a:rPr sz="818" spc="-7" dirty="0">
                <a:latin typeface="Arial"/>
                <a:cs typeface="Arial"/>
              </a:rPr>
              <a:t>supports </a:t>
            </a:r>
            <a:r>
              <a:rPr sz="818" dirty="0">
                <a:latin typeface="Arial"/>
                <a:cs typeface="Arial"/>
              </a:rPr>
              <a:t>predictability</a:t>
            </a:r>
            <a:r>
              <a:rPr sz="818" spc="-10" dirty="0">
                <a:latin typeface="Arial"/>
                <a:cs typeface="Arial"/>
              </a:rPr>
              <a:t> </a:t>
            </a:r>
            <a:r>
              <a:rPr sz="818" spc="-14" dirty="0">
                <a:latin typeface="Arial"/>
                <a:cs typeface="Arial"/>
              </a:rPr>
              <a:t>and </a:t>
            </a:r>
            <a:r>
              <a:rPr sz="818" spc="-7" dirty="0">
                <a:latin typeface="Arial"/>
                <a:cs typeface="Arial"/>
              </a:rPr>
              <a:t>reinvestment.</a:t>
            </a:r>
            <a:endParaRPr sz="818" dirty="0">
              <a:latin typeface="Arial"/>
              <a:cs typeface="Arial"/>
            </a:endParaRPr>
          </a:p>
          <a:p>
            <a:pPr>
              <a:spcBef>
                <a:spcPts val="24"/>
              </a:spcBef>
            </a:pPr>
            <a:endParaRPr sz="818" dirty="0">
              <a:latin typeface="Arial"/>
              <a:cs typeface="Arial"/>
            </a:endParaRPr>
          </a:p>
          <a:p>
            <a:pPr marL="76198"/>
            <a:r>
              <a:rPr sz="818" b="1" spc="-31" dirty="0">
                <a:latin typeface="Arial"/>
                <a:cs typeface="Arial"/>
              </a:rPr>
              <a:t>Policy</a:t>
            </a:r>
            <a:r>
              <a:rPr sz="818" b="1" spc="-24" dirty="0">
                <a:latin typeface="Arial"/>
                <a:cs typeface="Arial"/>
              </a:rPr>
              <a:t> </a:t>
            </a:r>
            <a:r>
              <a:rPr sz="818" b="1" spc="-7" dirty="0">
                <a:latin typeface="Arial"/>
                <a:cs typeface="Arial"/>
              </a:rPr>
              <a:t>Levers:</a:t>
            </a:r>
            <a:endParaRPr sz="818" dirty="0">
              <a:latin typeface="Arial"/>
              <a:cs typeface="Arial"/>
            </a:endParaRPr>
          </a:p>
          <a:p>
            <a:pPr marL="231625" indent="-155427">
              <a:spcBef>
                <a:spcPts val="75"/>
              </a:spcBef>
              <a:buFont typeface="Arial"/>
              <a:buChar char="•"/>
              <a:tabLst>
                <a:tab pos="231625" algn="l"/>
              </a:tabLst>
            </a:pPr>
            <a:r>
              <a:rPr sz="818" b="1" spc="-24" dirty="0">
                <a:latin typeface="Arial"/>
                <a:cs typeface="Arial"/>
              </a:rPr>
              <a:t>Shift</a:t>
            </a:r>
            <a:r>
              <a:rPr sz="818" b="1" spc="-78" dirty="0">
                <a:latin typeface="Arial"/>
                <a:cs typeface="Arial"/>
              </a:rPr>
              <a:t> </a:t>
            </a:r>
            <a:r>
              <a:rPr sz="818" b="1" spc="-41" dirty="0">
                <a:latin typeface="Arial"/>
                <a:cs typeface="Arial"/>
              </a:rPr>
              <a:t>“Aged,</a:t>
            </a:r>
            <a:r>
              <a:rPr sz="818" b="1" spc="-31" dirty="0">
                <a:latin typeface="Arial"/>
                <a:cs typeface="Arial"/>
              </a:rPr>
              <a:t> Blind, </a:t>
            </a:r>
            <a:r>
              <a:rPr sz="818" b="1" spc="-7" dirty="0">
                <a:latin typeface="Arial"/>
                <a:cs typeface="Arial"/>
              </a:rPr>
              <a:t>Disabled”</a:t>
            </a:r>
            <a:endParaRPr sz="818" dirty="0">
              <a:latin typeface="Arial"/>
              <a:cs typeface="Arial"/>
            </a:endParaRPr>
          </a:p>
          <a:p>
            <a:pPr marL="232057" marR="122956">
              <a:lnSpc>
                <a:spcPct val="118100"/>
              </a:lnSpc>
            </a:pPr>
            <a:r>
              <a:rPr sz="818" b="1" spc="-27" dirty="0">
                <a:latin typeface="Arial"/>
                <a:cs typeface="Arial"/>
              </a:rPr>
              <a:t>Population</a:t>
            </a:r>
            <a:r>
              <a:rPr sz="818" b="1" spc="-51" dirty="0">
                <a:latin typeface="Arial"/>
                <a:cs typeface="Arial"/>
              </a:rPr>
              <a:t> </a:t>
            </a:r>
            <a:r>
              <a:rPr sz="818" b="1" spc="-14" dirty="0">
                <a:latin typeface="Arial"/>
                <a:cs typeface="Arial"/>
              </a:rPr>
              <a:t>to</a:t>
            </a:r>
            <a:r>
              <a:rPr sz="818" b="1" spc="-24" dirty="0">
                <a:latin typeface="Arial"/>
                <a:cs typeface="Arial"/>
              </a:rPr>
              <a:t> </a:t>
            </a:r>
            <a:r>
              <a:rPr sz="818" b="1" spc="-14" dirty="0">
                <a:latin typeface="Arial"/>
                <a:cs typeface="Arial"/>
              </a:rPr>
              <a:t>Opt-</a:t>
            </a:r>
            <a:r>
              <a:rPr sz="818" b="1" spc="-27" dirty="0">
                <a:latin typeface="Arial"/>
                <a:cs typeface="Arial"/>
              </a:rPr>
              <a:t>Out</a:t>
            </a:r>
            <a:r>
              <a:rPr sz="818" b="1" spc="-34" dirty="0">
                <a:latin typeface="Arial"/>
                <a:cs typeface="Arial"/>
              </a:rPr>
              <a:t> </a:t>
            </a:r>
            <a:r>
              <a:rPr sz="818" b="1" spc="-7" dirty="0">
                <a:latin typeface="Arial"/>
                <a:cs typeface="Arial"/>
              </a:rPr>
              <a:t>Managed </a:t>
            </a:r>
            <a:r>
              <a:rPr sz="818" b="1" spc="-17" dirty="0">
                <a:latin typeface="Arial"/>
                <a:cs typeface="Arial"/>
              </a:rPr>
              <a:t>Care</a:t>
            </a:r>
            <a:r>
              <a:rPr sz="818" b="1" spc="-24" dirty="0">
                <a:latin typeface="Arial"/>
                <a:cs typeface="Arial"/>
              </a:rPr>
              <a:t> </a:t>
            </a:r>
            <a:r>
              <a:rPr sz="818" spc="-82" dirty="0">
                <a:latin typeface="Arial"/>
                <a:cs typeface="Arial"/>
              </a:rPr>
              <a:t>–</a:t>
            </a:r>
            <a:r>
              <a:rPr sz="818" spc="-34" dirty="0">
                <a:latin typeface="Arial"/>
                <a:cs typeface="Arial"/>
              </a:rPr>
              <a:t> </a:t>
            </a:r>
            <a:r>
              <a:rPr sz="818" spc="-37" dirty="0">
                <a:latin typeface="Arial"/>
                <a:cs typeface="Arial"/>
              </a:rPr>
              <a:t>Move </a:t>
            </a:r>
            <a:r>
              <a:rPr sz="818" spc="-7" dirty="0">
                <a:latin typeface="Arial"/>
                <a:cs typeface="Arial"/>
              </a:rPr>
              <a:t>from</a:t>
            </a:r>
            <a:r>
              <a:rPr sz="818" spc="-31" dirty="0">
                <a:latin typeface="Arial"/>
                <a:cs typeface="Arial"/>
              </a:rPr>
              <a:t> </a:t>
            </a:r>
            <a:r>
              <a:rPr sz="818" spc="-14" dirty="0">
                <a:latin typeface="Arial"/>
                <a:cs typeface="Arial"/>
              </a:rPr>
              <a:t>fee-for-</a:t>
            </a:r>
            <a:r>
              <a:rPr sz="818" spc="-17" dirty="0">
                <a:latin typeface="Arial"/>
                <a:cs typeface="Arial"/>
              </a:rPr>
              <a:t>service</a:t>
            </a:r>
            <a:r>
              <a:rPr sz="818" spc="-37" dirty="0">
                <a:latin typeface="Arial"/>
                <a:cs typeface="Arial"/>
              </a:rPr>
              <a:t> </a:t>
            </a:r>
            <a:r>
              <a:rPr sz="818" spc="-17" dirty="0">
                <a:latin typeface="Arial"/>
                <a:cs typeface="Arial"/>
              </a:rPr>
              <a:t>to </a:t>
            </a:r>
            <a:r>
              <a:rPr sz="818" spc="-24" dirty="0">
                <a:latin typeface="Arial"/>
                <a:cs typeface="Arial"/>
              </a:rPr>
              <a:t>managed</a:t>
            </a:r>
            <a:r>
              <a:rPr sz="818" spc="-37" dirty="0">
                <a:latin typeface="Arial"/>
                <a:cs typeface="Arial"/>
              </a:rPr>
              <a:t> </a:t>
            </a:r>
            <a:r>
              <a:rPr sz="818" spc="-17" dirty="0">
                <a:latin typeface="Arial"/>
                <a:cs typeface="Arial"/>
              </a:rPr>
              <a:t>care</a:t>
            </a:r>
            <a:r>
              <a:rPr sz="818" spc="-41" dirty="0">
                <a:latin typeface="Arial"/>
                <a:cs typeface="Arial"/>
              </a:rPr>
              <a:t> </a:t>
            </a:r>
            <a:r>
              <a:rPr sz="818" spc="-17" dirty="0">
                <a:latin typeface="Arial"/>
                <a:cs typeface="Arial"/>
              </a:rPr>
              <a:t>as</a:t>
            </a:r>
            <a:r>
              <a:rPr sz="818" spc="-61" dirty="0">
                <a:latin typeface="Arial"/>
                <a:cs typeface="Arial"/>
              </a:rPr>
              <a:t> </a:t>
            </a:r>
            <a:r>
              <a:rPr sz="818" dirty="0">
                <a:latin typeface="Arial"/>
                <a:cs typeface="Arial"/>
              </a:rPr>
              <a:t>the</a:t>
            </a:r>
            <a:r>
              <a:rPr sz="818" spc="-44" dirty="0">
                <a:latin typeface="Arial"/>
                <a:cs typeface="Arial"/>
              </a:rPr>
              <a:t> </a:t>
            </a:r>
            <a:r>
              <a:rPr sz="818" dirty="0">
                <a:latin typeface="Arial"/>
                <a:cs typeface="Arial"/>
              </a:rPr>
              <a:t>default</a:t>
            </a:r>
            <a:r>
              <a:rPr sz="818" spc="-44" dirty="0">
                <a:latin typeface="Arial"/>
                <a:cs typeface="Arial"/>
              </a:rPr>
              <a:t> </a:t>
            </a:r>
            <a:r>
              <a:rPr sz="818" spc="-17" dirty="0">
                <a:latin typeface="Arial"/>
                <a:cs typeface="Arial"/>
              </a:rPr>
              <a:t>for </a:t>
            </a:r>
            <a:r>
              <a:rPr sz="818" dirty="0">
                <a:latin typeface="Arial"/>
                <a:cs typeface="Arial"/>
              </a:rPr>
              <a:t>acute</a:t>
            </a:r>
            <a:r>
              <a:rPr sz="818" spc="-51" dirty="0">
                <a:latin typeface="Arial"/>
                <a:cs typeface="Arial"/>
              </a:rPr>
              <a:t> </a:t>
            </a:r>
            <a:r>
              <a:rPr sz="818" spc="-17" dirty="0">
                <a:latin typeface="Arial"/>
                <a:cs typeface="Arial"/>
              </a:rPr>
              <a:t>care</a:t>
            </a:r>
            <a:r>
              <a:rPr sz="818" spc="-44" dirty="0">
                <a:latin typeface="Arial"/>
                <a:cs typeface="Arial"/>
              </a:rPr>
              <a:t> </a:t>
            </a:r>
            <a:r>
              <a:rPr sz="818" dirty="0">
                <a:latin typeface="Arial"/>
                <a:cs typeface="Arial"/>
              </a:rPr>
              <a:t>(“card</a:t>
            </a:r>
            <a:r>
              <a:rPr sz="818" spc="-44" dirty="0">
                <a:latin typeface="Arial"/>
                <a:cs typeface="Arial"/>
              </a:rPr>
              <a:t> </a:t>
            </a:r>
            <a:r>
              <a:rPr sz="818" spc="-7" dirty="0">
                <a:latin typeface="Arial"/>
                <a:cs typeface="Arial"/>
              </a:rPr>
              <a:t>services”).</a:t>
            </a:r>
            <a:endParaRPr sz="818" dirty="0">
              <a:latin typeface="Arial"/>
              <a:cs typeface="Arial"/>
            </a:endParaRPr>
          </a:p>
          <a:p>
            <a:pPr marL="232057" marR="158024" indent="-155859">
              <a:lnSpc>
                <a:spcPct val="118100"/>
              </a:lnSpc>
              <a:spcBef>
                <a:spcPts val="51"/>
              </a:spcBef>
              <a:buFont typeface="Arial"/>
              <a:buChar char="•"/>
              <a:tabLst>
                <a:tab pos="232057" algn="l"/>
              </a:tabLst>
            </a:pPr>
            <a:r>
              <a:rPr sz="818" b="1" spc="-31" dirty="0">
                <a:latin typeface="Arial"/>
                <a:cs typeface="Arial"/>
              </a:rPr>
              <a:t>Acuity-</a:t>
            </a:r>
            <a:r>
              <a:rPr sz="818" b="1" spc="-37" dirty="0">
                <a:latin typeface="Arial"/>
                <a:cs typeface="Arial"/>
              </a:rPr>
              <a:t>Based</a:t>
            </a:r>
            <a:r>
              <a:rPr sz="818" b="1" spc="-17" dirty="0">
                <a:latin typeface="Arial"/>
                <a:cs typeface="Arial"/>
              </a:rPr>
              <a:t> </a:t>
            </a:r>
            <a:r>
              <a:rPr sz="818" b="1" spc="-34" dirty="0">
                <a:latin typeface="Arial"/>
                <a:cs typeface="Arial"/>
              </a:rPr>
              <a:t>Provider</a:t>
            </a:r>
            <a:r>
              <a:rPr sz="818" b="1" spc="-31" dirty="0">
                <a:latin typeface="Arial"/>
                <a:cs typeface="Arial"/>
              </a:rPr>
              <a:t> </a:t>
            </a:r>
            <a:r>
              <a:rPr sz="818" b="1" spc="-27" dirty="0">
                <a:latin typeface="Arial"/>
                <a:cs typeface="Arial"/>
              </a:rPr>
              <a:t>Rates</a:t>
            </a:r>
            <a:r>
              <a:rPr sz="818" b="1" spc="-7" dirty="0">
                <a:latin typeface="Arial"/>
                <a:cs typeface="Arial"/>
              </a:rPr>
              <a:t> </a:t>
            </a:r>
            <a:r>
              <a:rPr sz="818" b="1" spc="-17" dirty="0">
                <a:latin typeface="Arial"/>
                <a:cs typeface="Arial"/>
              </a:rPr>
              <a:t>and Outcome</a:t>
            </a:r>
            <a:r>
              <a:rPr sz="818" b="1" spc="-31" dirty="0">
                <a:latin typeface="Arial"/>
                <a:cs typeface="Arial"/>
              </a:rPr>
              <a:t> </a:t>
            </a:r>
            <a:r>
              <a:rPr sz="818" b="1" spc="-20" dirty="0">
                <a:latin typeface="Arial"/>
                <a:cs typeface="Arial"/>
              </a:rPr>
              <a:t>Incentives </a:t>
            </a:r>
            <a:r>
              <a:rPr sz="818" spc="-82" dirty="0">
                <a:latin typeface="Arial"/>
                <a:cs typeface="Arial"/>
              </a:rPr>
              <a:t>–</a:t>
            </a:r>
            <a:r>
              <a:rPr sz="818" spc="-37" dirty="0">
                <a:latin typeface="Arial"/>
                <a:cs typeface="Arial"/>
              </a:rPr>
              <a:t> </a:t>
            </a:r>
            <a:r>
              <a:rPr sz="818" spc="-17" dirty="0">
                <a:latin typeface="Arial"/>
                <a:cs typeface="Arial"/>
              </a:rPr>
              <a:t>Tie</a:t>
            </a:r>
            <a:endParaRPr sz="818" dirty="0">
              <a:latin typeface="Arial"/>
              <a:cs typeface="Arial"/>
            </a:endParaRPr>
          </a:p>
          <a:p>
            <a:pPr marL="232057" marR="104339">
              <a:lnSpc>
                <a:spcPts val="1159"/>
              </a:lnSpc>
              <a:spcBef>
                <a:spcPts val="68"/>
              </a:spcBef>
            </a:pPr>
            <a:r>
              <a:rPr sz="818" spc="-7" dirty="0">
                <a:latin typeface="Arial"/>
                <a:cs typeface="Arial"/>
              </a:rPr>
              <a:t>reimbursement</a:t>
            </a:r>
            <a:r>
              <a:rPr sz="818" spc="-34" dirty="0">
                <a:latin typeface="Arial"/>
                <a:cs typeface="Arial"/>
              </a:rPr>
              <a:t> </a:t>
            </a:r>
            <a:r>
              <a:rPr sz="818" dirty="0">
                <a:latin typeface="Arial"/>
                <a:cs typeface="Arial"/>
              </a:rPr>
              <a:t>to</a:t>
            </a:r>
            <a:r>
              <a:rPr sz="818" spc="-51" dirty="0">
                <a:latin typeface="Arial"/>
                <a:cs typeface="Arial"/>
              </a:rPr>
              <a:t> </a:t>
            </a:r>
            <a:r>
              <a:rPr sz="818" dirty="0">
                <a:latin typeface="Arial"/>
                <a:cs typeface="Arial"/>
              </a:rPr>
              <a:t>the</a:t>
            </a:r>
            <a:r>
              <a:rPr sz="818" spc="-44" dirty="0">
                <a:latin typeface="Arial"/>
                <a:cs typeface="Arial"/>
              </a:rPr>
              <a:t> </a:t>
            </a:r>
            <a:r>
              <a:rPr sz="818" spc="-7" dirty="0">
                <a:latin typeface="Arial"/>
                <a:cs typeface="Arial"/>
              </a:rPr>
              <a:t>complexity</a:t>
            </a:r>
            <a:r>
              <a:rPr sz="818" spc="-37" dirty="0">
                <a:latin typeface="Arial"/>
                <a:cs typeface="Arial"/>
              </a:rPr>
              <a:t> </a:t>
            </a:r>
            <a:r>
              <a:rPr sz="818" spc="-17" dirty="0">
                <a:latin typeface="Arial"/>
                <a:cs typeface="Arial"/>
              </a:rPr>
              <a:t>of </a:t>
            </a:r>
            <a:r>
              <a:rPr sz="818" spc="-20" dirty="0">
                <a:latin typeface="Arial"/>
                <a:cs typeface="Arial"/>
              </a:rPr>
              <a:t>needs</a:t>
            </a:r>
            <a:r>
              <a:rPr sz="818" spc="-31" dirty="0">
                <a:latin typeface="Arial"/>
                <a:cs typeface="Arial"/>
              </a:rPr>
              <a:t> </a:t>
            </a:r>
            <a:r>
              <a:rPr sz="818" spc="-14" dirty="0">
                <a:latin typeface="Arial"/>
                <a:cs typeface="Arial"/>
              </a:rPr>
              <a:t>and</a:t>
            </a:r>
            <a:r>
              <a:rPr sz="818" spc="-24" dirty="0">
                <a:latin typeface="Arial"/>
                <a:cs typeface="Arial"/>
              </a:rPr>
              <a:t> </a:t>
            </a:r>
            <a:r>
              <a:rPr sz="818" spc="-14" dirty="0">
                <a:latin typeface="Arial"/>
                <a:cs typeface="Arial"/>
              </a:rPr>
              <a:t>measurable</a:t>
            </a:r>
            <a:r>
              <a:rPr sz="818" spc="-31" dirty="0">
                <a:latin typeface="Arial"/>
                <a:cs typeface="Arial"/>
              </a:rPr>
              <a:t> </a:t>
            </a:r>
            <a:r>
              <a:rPr sz="818" spc="-7" dirty="0">
                <a:latin typeface="Arial"/>
                <a:cs typeface="Arial"/>
              </a:rPr>
              <a:t>results.</a:t>
            </a:r>
            <a:endParaRPr sz="818" dirty="0">
              <a:latin typeface="Arial"/>
              <a:cs typeface="Arial"/>
            </a:endParaRPr>
          </a:p>
          <a:p>
            <a:pPr marL="231625" indent="-155427">
              <a:spcBef>
                <a:spcPts val="143"/>
              </a:spcBef>
              <a:buFont typeface="Arial"/>
              <a:buChar char="•"/>
              <a:tabLst>
                <a:tab pos="231625" algn="l"/>
              </a:tabLst>
            </a:pPr>
            <a:r>
              <a:rPr sz="818" b="1" spc="-27" dirty="0">
                <a:latin typeface="Arial"/>
                <a:cs typeface="Arial"/>
              </a:rPr>
              <a:t>Administrative</a:t>
            </a:r>
            <a:r>
              <a:rPr sz="818" b="1" spc="17" dirty="0">
                <a:latin typeface="Arial"/>
                <a:cs typeface="Arial"/>
              </a:rPr>
              <a:t> </a:t>
            </a:r>
            <a:r>
              <a:rPr sz="818" b="1" spc="-27" dirty="0">
                <a:latin typeface="Arial"/>
                <a:cs typeface="Arial"/>
              </a:rPr>
              <a:t>Consolidation</a:t>
            </a:r>
            <a:r>
              <a:rPr sz="818" b="1" spc="17" dirty="0">
                <a:latin typeface="Arial"/>
                <a:cs typeface="Arial"/>
              </a:rPr>
              <a:t> </a:t>
            </a:r>
            <a:r>
              <a:rPr sz="818" b="1" spc="48" dirty="0">
                <a:latin typeface="Arial"/>
                <a:cs typeface="Arial"/>
              </a:rPr>
              <a:t>/</a:t>
            </a:r>
            <a:endParaRPr sz="818" dirty="0">
              <a:latin typeface="Arial"/>
              <a:cs typeface="Arial"/>
            </a:endParaRPr>
          </a:p>
          <a:p>
            <a:pPr marL="232057" marR="122956">
              <a:lnSpc>
                <a:spcPct val="117200"/>
              </a:lnSpc>
              <a:spcBef>
                <a:spcPts val="27"/>
              </a:spcBef>
            </a:pPr>
            <a:r>
              <a:rPr sz="818" b="1" spc="-17" dirty="0">
                <a:latin typeface="Arial"/>
                <a:cs typeface="Arial"/>
              </a:rPr>
              <a:t>Minimum</a:t>
            </a:r>
            <a:r>
              <a:rPr sz="818" b="1" spc="-34" dirty="0">
                <a:latin typeface="Arial"/>
                <a:cs typeface="Arial"/>
              </a:rPr>
              <a:t> </a:t>
            </a:r>
            <a:r>
              <a:rPr sz="818" b="1" spc="-31" dirty="0">
                <a:latin typeface="Arial"/>
                <a:cs typeface="Arial"/>
              </a:rPr>
              <a:t>Covered</a:t>
            </a:r>
            <a:r>
              <a:rPr sz="818" b="1" spc="-58" dirty="0">
                <a:latin typeface="Arial"/>
                <a:cs typeface="Arial"/>
              </a:rPr>
              <a:t> </a:t>
            </a:r>
            <a:r>
              <a:rPr sz="818" b="1" spc="-44" dirty="0">
                <a:latin typeface="Arial"/>
                <a:cs typeface="Arial"/>
              </a:rPr>
              <a:t>Lives</a:t>
            </a:r>
            <a:r>
              <a:rPr sz="818" b="1" spc="-24" dirty="0">
                <a:latin typeface="Arial"/>
                <a:cs typeface="Arial"/>
              </a:rPr>
              <a:t> </a:t>
            </a:r>
            <a:r>
              <a:rPr sz="818" spc="-82" dirty="0">
                <a:latin typeface="Arial"/>
                <a:cs typeface="Arial"/>
              </a:rPr>
              <a:t>–</a:t>
            </a:r>
            <a:r>
              <a:rPr sz="818" spc="-41" dirty="0">
                <a:latin typeface="Arial"/>
                <a:cs typeface="Arial"/>
              </a:rPr>
              <a:t> </a:t>
            </a:r>
            <a:r>
              <a:rPr sz="818" spc="-20" dirty="0">
                <a:latin typeface="Arial"/>
                <a:cs typeface="Arial"/>
              </a:rPr>
              <a:t>Achieve </a:t>
            </a:r>
            <a:r>
              <a:rPr sz="818" spc="-7" dirty="0">
                <a:latin typeface="Arial"/>
                <a:cs typeface="Arial"/>
              </a:rPr>
              <a:t>economies</a:t>
            </a:r>
            <a:r>
              <a:rPr sz="818" spc="-55" dirty="0">
                <a:latin typeface="Arial"/>
                <a:cs typeface="Arial"/>
              </a:rPr>
              <a:t> </a:t>
            </a:r>
            <a:r>
              <a:rPr sz="818" dirty="0">
                <a:latin typeface="Arial"/>
                <a:cs typeface="Arial"/>
              </a:rPr>
              <a:t>of</a:t>
            </a:r>
            <a:r>
              <a:rPr sz="818" spc="-58" dirty="0">
                <a:latin typeface="Arial"/>
                <a:cs typeface="Arial"/>
              </a:rPr>
              <a:t> </a:t>
            </a:r>
            <a:r>
              <a:rPr sz="818" spc="-7" dirty="0">
                <a:latin typeface="Arial"/>
                <a:cs typeface="Arial"/>
              </a:rPr>
              <a:t>scale</a:t>
            </a:r>
            <a:r>
              <a:rPr sz="818" spc="-55" dirty="0">
                <a:latin typeface="Arial"/>
                <a:cs typeface="Arial"/>
              </a:rPr>
              <a:t> </a:t>
            </a:r>
            <a:r>
              <a:rPr sz="818" spc="-14" dirty="0">
                <a:latin typeface="Arial"/>
                <a:cs typeface="Arial"/>
              </a:rPr>
              <a:t>and</a:t>
            </a:r>
            <a:r>
              <a:rPr sz="818" spc="-44" dirty="0">
                <a:latin typeface="Arial"/>
                <a:cs typeface="Arial"/>
              </a:rPr>
              <a:t> </a:t>
            </a:r>
            <a:r>
              <a:rPr sz="818" spc="-7" dirty="0">
                <a:latin typeface="Arial"/>
                <a:cs typeface="Arial"/>
              </a:rPr>
              <a:t>reduce </a:t>
            </a:r>
            <a:r>
              <a:rPr sz="818" spc="-24" dirty="0">
                <a:latin typeface="Arial"/>
                <a:cs typeface="Arial"/>
              </a:rPr>
              <a:t>overhead</a:t>
            </a:r>
            <a:r>
              <a:rPr sz="818" spc="-20" dirty="0">
                <a:latin typeface="Arial"/>
                <a:cs typeface="Arial"/>
              </a:rPr>
              <a:t> </a:t>
            </a:r>
            <a:r>
              <a:rPr sz="818" spc="-14" dirty="0">
                <a:latin typeface="Arial"/>
                <a:cs typeface="Arial"/>
              </a:rPr>
              <a:t>through</a:t>
            </a:r>
            <a:r>
              <a:rPr sz="818" spc="-27" dirty="0">
                <a:latin typeface="Arial"/>
                <a:cs typeface="Arial"/>
              </a:rPr>
              <a:t> </a:t>
            </a:r>
            <a:r>
              <a:rPr sz="818" spc="-7" dirty="0">
                <a:latin typeface="Arial"/>
                <a:cs typeface="Arial"/>
              </a:rPr>
              <a:t>regional</a:t>
            </a:r>
            <a:endParaRPr sz="818" dirty="0">
              <a:latin typeface="Arial"/>
              <a:cs typeface="Arial"/>
            </a:endParaRPr>
          </a:p>
          <a:p>
            <a:pPr marL="232057">
              <a:spcBef>
                <a:spcPts val="177"/>
              </a:spcBef>
            </a:pPr>
            <a:r>
              <a:rPr sz="818" spc="-7" dirty="0">
                <a:latin typeface="Arial"/>
                <a:cs typeface="Arial"/>
              </a:rPr>
              <a:t>administration.</a:t>
            </a:r>
            <a:endParaRPr sz="818" dirty="0">
              <a:latin typeface="Arial"/>
              <a:cs typeface="Arial"/>
            </a:endParaRPr>
          </a:p>
          <a:p>
            <a:pPr marL="232057" marR="313018" indent="-155859">
              <a:lnSpc>
                <a:spcPct val="118100"/>
              </a:lnSpc>
              <a:spcBef>
                <a:spcPts val="51"/>
              </a:spcBef>
              <a:buFont typeface="Arial"/>
              <a:buChar char="•"/>
              <a:tabLst>
                <a:tab pos="232057" algn="l"/>
              </a:tabLst>
            </a:pPr>
            <a:r>
              <a:rPr sz="818" b="1" spc="-34" dirty="0">
                <a:latin typeface="Arial"/>
                <a:cs typeface="Arial"/>
              </a:rPr>
              <a:t>Reinvest</a:t>
            </a:r>
            <a:r>
              <a:rPr sz="818" b="1" spc="-41" dirty="0">
                <a:latin typeface="Arial"/>
                <a:cs typeface="Arial"/>
              </a:rPr>
              <a:t> </a:t>
            </a:r>
            <a:r>
              <a:rPr sz="818" b="1" spc="-44" dirty="0">
                <a:latin typeface="Arial"/>
                <a:cs typeface="Arial"/>
              </a:rPr>
              <a:t>Savings</a:t>
            </a:r>
            <a:r>
              <a:rPr sz="818" b="1" spc="-20" dirty="0">
                <a:latin typeface="Arial"/>
                <a:cs typeface="Arial"/>
              </a:rPr>
              <a:t> </a:t>
            </a:r>
            <a:r>
              <a:rPr sz="818" spc="-82" dirty="0">
                <a:latin typeface="Arial"/>
                <a:cs typeface="Arial"/>
              </a:rPr>
              <a:t>–</a:t>
            </a:r>
            <a:r>
              <a:rPr sz="818" spc="-37" dirty="0">
                <a:latin typeface="Arial"/>
                <a:cs typeface="Arial"/>
              </a:rPr>
              <a:t> </a:t>
            </a:r>
            <a:r>
              <a:rPr sz="818" spc="-7" dirty="0">
                <a:latin typeface="Arial"/>
                <a:cs typeface="Arial"/>
              </a:rPr>
              <a:t>Redirect efficiency</a:t>
            </a:r>
            <a:r>
              <a:rPr sz="818" spc="-17" dirty="0">
                <a:latin typeface="Arial"/>
                <a:cs typeface="Arial"/>
              </a:rPr>
              <a:t> </a:t>
            </a:r>
            <a:r>
              <a:rPr sz="818" spc="-24" dirty="0">
                <a:latin typeface="Arial"/>
                <a:cs typeface="Arial"/>
              </a:rPr>
              <a:t>gains</a:t>
            </a:r>
            <a:r>
              <a:rPr sz="818" spc="-31" dirty="0">
                <a:latin typeface="Arial"/>
                <a:cs typeface="Arial"/>
              </a:rPr>
              <a:t> </a:t>
            </a:r>
            <a:r>
              <a:rPr sz="818" dirty="0">
                <a:latin typeface="Arial"/>
                <a:cs typeface="Arial"/>
              </a:rPr>
              <a:t>into</a:t>
            </a:r>
            <a:r>
              <a:rPr sz="818" spc="-37" dirty="0">
                <a:latin typeface="Arial"/>
                <a:cs typeface="Arial"/>
              </a:rPr>
              <a:t> </a:t>
            </a:r>
            <a:r>
              <a:rPr sz="818" spc="-7" dirty="0">
                <a:latin typeface="Arial"/>
                <a:cs typeface="Arial"/>
              </a:rPr>
              <a:t>workforce, </a:t>
            </a:r>
            <a:r>
              <a:rPr sz="818" spc="-17" dirty="0">
                <a:latin typeface="Arial"/>
                <a:cs typeface="Arial"/>
              </a:rPr>
              <a:t>technology,</a:t>
            </a:r>
            <a:r>
              <a:rPr sz="818" spc="-34" dirty="0">
                <a:latin typeface="Arial"/>
                <a:cs typeface="Arial"/>
              </a:rPr>
              <a:t> </a:t>
            </a:r>
            <a:r>
              <a:rPr sz="818" spc="-14" dirty="0">
                <a:latin typeface="Arial"/>
                <a:cs typeface="Arial"/>
              </a:rPr>
              <a:t>and</a:t>
            </a:r>
            <a:r>
              <a:rPr sz="818" spc="-37" dirty="0">
                <a:latin typeface="Arial"/>
                <a:cs typeface="Arial"/>
              </a:rPr>
              <a:t> </a:t>
            </a:r>
            <a:r>
              <a:rPr sz="818" spc="-7" dirty="0">
                <a:latin typeface="Arial"/>
                <a:cs typeface="Arial"/>
              </a:rPr>
              <a:t>innovation</a:t>
            </a:r>
            <a:r>
              <a:rPr sz="818" spc="-48" dirty="0">
                <a:latin typeface="Arial"/>
                <a:cs typeface="Arial"/>
              </a:rPr>
              <a:t> </a:t>
            </a:r>
            <a:r>
              <a:rPr sz="818" spc="-17" dirty="0">
                <a:latin typeface="Arial"/>
                <a:cs typeface="Arial"/>
              </a:rPr>
              <a:t>to</a:t>
            </a:r>
            <a:endParaRPr sz="818" dirty="0">
              <a:latin typeface="Arial"/>
              <a:cs typeface="Arial"/>
            </a:endParaRPr>
          </a:p>
          <a:p>
            <a:pPr marL="232057">
              <a:spcBef>
                <a:spcPts val="177"/>
              </a:spcBef>
            </a:pPr>
            <a:r>
              <a:rPr sz="818" spc="-17" dirty="0">
                <a:latin typeface="Arial"/>
                <a:cs typeface="Arial"/>
              </a:rPr>
              <a:t>strengthen</a:t>
            </a:r>
            <a:r>
              <a:rPr sz="818" spc="-41" dirty="0">
                <a:latin typeface="Arial"/>
                <a:cs typeface="Arial"/>
              </a:rPr>
              <a:t> </a:t>
            </a:r>
            <a:r>
              <a:rPr sz="818" dirty="0">
                <a:latin typeface="Arial"/>
                <a:cs typeface="Arial"/>
              </a:rPr>
              <a:t>capacity</a:t>
            </a:r>
            <a:r>
              <a:rPr sz="818" spc="-41" dirty="0">
                <a:latin typeface="Arial"/>
                <a:cs typeface="Arial"/>
              </a:rPr>
              <a:t> </a:t>
            </a:r>
            <a:r>
              <a:rPr sz="818" spc="-14" dirty="0">
                <a:latin typeface="Arial"/>
                <a:cs typeface="Arial"/>
              </a:rPr>
              <a:t>and</a:t>
            </a:r>
            <a:r>
              <a:rPr sz="818" spc="-27" dirty="0">
                <a:latin typeface="Arial"/>
                <a:cs typeface="Arial"/>
              </a:rPr>
              <a:t> </a:t>
            </a:r>
            <a:r>
              <a:rPr sz="818" spc="-7" dirty="0">
                <a:latin typeface="Arial"/>
                <a:cs typeface="Arial"/>
              </a:rPr>
              <a:t>quality.</a:t>
            </a:r>
            <a:endParaRPr sz="818" dirty="0">
              <a:latin typeface="Arial"/>
              <a:cs typeface="Arial"/>
            </a:endParaRPr>
          </a:p>
          <a:p>
            <a:pPr marL="76198" marR="144603">
              <a:lnSpc>
                <a:spcPct val="117500"/>
              </a:lnSpc>
              <a:spcBef>
                <a:spcPts val="552"/>
              </a:spcBef>
            </a:pPr>
            <a:r>
              <a:rPr sz="818" b="1" spc="-7" dirty="0">
                <a:latin typeface="Arial"/>
                <a:cs typeface="Arial"/>
              </a:rPr>
              <a:t>Impact</a:t>
            </a:r>
            <a:r>
              <a:rPr sz="818" spc="-7" dirty="0">
                <a:latin typeface="Arial"/>
                <a:cs typeface="Arial"/>
              </a:rPr>
              <a:t>:</a:t>
            </a:r>
            <a:r>
              <a:rPr sz="818" spc="-10" dirty="0">
                <a:latin typeface="Arial"/>
                <a:cs typeface="Arial"/>
              </a:rPr>
              <a:t> </a:t>
            </a:r>
            <a:r>
              <a:rPr sz="818" b="1" spc="-20" dirty="0">
                <a:latin typeface="Arial"/>
                <a:cs typeface="Arial"/>
              </a:rPr>
              <a:t>Predictable</a:t>
            </a:r>
            <a:r>
              <a:rPr sz="818" b="1" spc="-10" dirty="0">
                <a:latin typeface="Arial"/>
                <a:cs typeface="Arial"/>
              </a:rPr>
              <a:t> </a:t>
            </a:r>
            <a:r>
              <a:rPr sz="818" b="1" spc="-7" dirty="0">
                <a:latin typeface="Arial"/>
                <a:cs typeface="Arial"/>
              </a:rPr>
              <a:t>growth</a:t>
            </a:r>
            <a:r>
              <a:rPr sz="818" spc="-7" dirty="0">
                <a:latin typeface="Arial"/>
                <a:cs typeface="Arial"/>
              </a:rPr>
              <a:t>, </a:t>
            </a:r>
            <a:r>
              <a:rPr sz="818" b="1" spc="-24" dirty="0">
                <a:latin typeface="Arial"/>
                <a:cs typeface="Arial"/>
              </a:rPr>
              <a:t>coordinated</a:t>
            </a:r>
            <a:r>
              <a:rPr sz="818" b="1" spc="-31" dirty="0">
                <a:latin typeface="Arial"/>
                <a:cs typeface="Arial"/>
              </a:rPr>
              <a:t> </a:t>
            </a:r>
            <a:r>
              <a:rPr sz="818" b="1" spc="-17" dirty="0">
                <a:latin typeface="Arial"/>
                <a:cs typeface="Arial"/>
              </a:rPr>
              <a:t>care,</a:t>
            </a:r>
            <a:r>
              <a:rPr sz="818" b="1" spc="-31" dirty="0">
                <a:latin typeface="Arial"/>
                <a:cs typeface="Arial"/>
              </a:rPr>
              <a:t> </a:t>
            </a:r>
            <a:r>
              <a:rPr sz="818" b="1" spc="-27" dirty="0">
                <a:latin typeface="Arial"/>
                <a:cs typeface="Arial"/>
              </a:rPr>
              <a:t>and </a:t>
            </a:r>
            <a:r>
              <a:rPr sz="818" b="1" spc="-7" dirty="0">
                <a:latin typeface="Arial"/>
                <a:cs typeface="Arial"/>
              </a:rPr>
              <a:t>sustainable </a:t>
            </a:r>
            <a:r>
              <a:rPr sz="818" b="1" spc="-37" dirty="0">
                <a:latin typeface="Arial"/>
                <a:cs typeface="Arial"/>
              </a:rPr>
              <a:t>funding</a:t>
            </a:r>
            <a:r>
              <a:rPr sz="818" b="1" spc="-17" dirty="0">
                <a:latin typeface="Arial"/>
                <a:cs typeface="Arial"/>
              </a:rPr>
              <a:t> </a:t>
            </a:r>
            <a:r>
              <a:rPr sz="818" spc="-82" dirty="0">
                <a:latin typeface="Arial"/>
                <a:cs typeface="Arial"/>
              </a:rPr>
              <a:t>–</a:t>
            </a:r>
            <a:r>
              <a:rPr sz="818" spc="-34" dirty="0">
                <a:latin typeface="Arial"/>
                <a:cs typeface="Arial"/>
              </a:rPr>
              <a:t> </a:t>
            </a:r>
            <a:r>
              <a:rPr sz="818" spc="-24" dirty="0">
                <a:latin typeface="Arial"/>
                <a:cs typeface="Arial"/>
              </a:rPr>
              <a:t>freeing</a:t>
            </a:r>
            <a:r>
              <a:rPr sz="818" spc="-41" dirty="0">
                <a:latin typeface="Arial"/>
                <a:cs typeface="Arial"/>
              </a:rPr>
              <a:t> </a:t>
            </a:r>
            <a:r>
              <a:rPr sz="818" spc="-17" dirty="0">
                <a:latin typeface="Arial"/>
                <a:cs typeface="Arial"/>
              </a:rPr>
              <a:t>resources</a:t>
            </a:r>
            <a:r>
              <a:rPr sz="818" spc="-37" dirty="0">
                <a:latin typeface="Arial"/>
                <a:cs typeface="Arial"/>
              </a:rPr>
              <a:t> </a:t>
            </a:r>
            <a:r>
              <a:rPr sz="818" dirty="0">
                <a:latin typeface="Arial"/>
                <a:cs typeface="Arial"/>
              </a:rPr>
              <a:t>to</a:t>
            </a:r>
            <a:r>
              <a:rPr sz="818" spc="-41" dirty="0">
                <a:latin typeface="Arial"/>
                <a:cs typeface="Arial"/>
              </a:rPr>
              <a:t> </a:t>
            </a:r>
            <a:r>
              <a:rPr sz="818" spc="-7" dirty="0">
                <a:latin typeface="Arial"/>
                <a:cs typeface="Arial"/>
              </a:rPr>
              <a:t>reinvest </a:t>
            </a:r>
            <a:r>
              <a:rPr sz="818" dirty="0">
                <a:latin typeface="Arial"/>
                <a:cs typeface="Arial"/>
              </a:rPr>
              <a:t>in</a:t>
            </a:r>
            <a:r>
              <a:rPr sz="818" spc="-51" dirty="0">
                <a:latin typeface="Arial"/>
                <a:cs typeface="Arial"/>
              </a:rPr>
              <a:t> </a:t>
            </a:r>
            <a:r>
              <a:rPr sz="818" spc="-7" dirty="0">
                <a:latin typeface="Arial"/>
                <a:cs typeface="Arial"/>
              </a:rPr>
              <a:t>people,</a:t>
            </a:r>
            <a:r>
              <a:rPr sz="818" spc="-37" dirty="0">
                <a:latin typeface="Arial"/>
                <a:cs typeface="Arial"/>
              </a:rPr>
              <a:t> </a:t>
            </a:r>
            <a:r>
              <a:rPr sz="818" spc="-14" dirty="0">
                <a:latin typeface="Arial"/>
                <a:cs typeface="Arial"/>
              </a:rPr>
              <a:t>workforce,</a:t>
            </a:r>
            <a:r>
              <a:rPr sz="818" spc="-37" dirty="0">
                <a:latin typeface="Arial"/>
                <a:cs typeface="Arial"/>
              </a:rPr>
              <a:t> </a:t>
            </a:r>
            <a:r>
              <a:rPr sz="818" spc="-14" dirty="0">
                <a:latin typeface="Arial"/>
                <a:cs typeface="Arial"/>
              </a:rPr>
              <a:t>and</a:t>
            </a:r>
            <a:r>
              <a:rPr sz="818" spc="-37" dirty="0">
                <a:latin typeface="Arial"/>
                <a:cs typeface="Arial"/>
              </a:rPr>
              <a:t> </a:t>
            </a:r>
            <a:r>
              <a:rPr sz="818" spc="-7" dirty="0">
                <a:latin typeface="Arial"/>
                <a:cs typeface="Arial"/>
              </a:rPr>
              <a:t>innovation.</a:t>
            </a:r>
            <a:endParaRPr sz="818" dirty="0">
              <a:latin typeface="Arial"/>
              <a:cs typeface="Arial"/>
            </a:endParaRPr>
          </a:p>
        </p:txBody>
      </p:sp>
      <p:sp>
        <p:nvSpPr>
          <p:cNvPr id="11" name="object 11"/>
          <p:cNvSpPr txBox="1"/>
          <p:nvPr/>
        </p:nvSpPr>
        <p:spPr>
          <a:xfrm>
            <a:off x="7232506" y="1552142"/>
            <a:ext cx="1857375" cy="4441105"/>
          </a:xfrm>
          <a:prstGeom prst="rect">
            <a:avLst/>
          </a:prstGeom>
          <a:ln w="38100">
            <a:solidFill>
              <a:srgbClr val="336195"/>
            </a:solidFill>
          </a:ln>
        </p:spPr>
        <p:txBody>
          <a:bodyPr vert="horz" wrap="square" lIns="0" tIns="35069" rIns="0" bIns="0" rtlCol="0">
            <a:spAutoFit/>
          </a:bodyPr>
          <a:lstStyle/>
          <a:p>
            <a:pPr marL="76631">
              <a:spcBef>
                <a:spcPts val="276"/>
              </a:spcBef>
            </a:pPr>
            <a:r>
              <a:rPr sz="1227" b="1" spc="-89" dirty="0">
                <a:solidFill>
                  <a:srgbClr val="336195"/>
                </a:solidFill>
                <a:latin typeface="Arial"/>
                <a:cs typeface="Arial"/>
              </a:rPr>
              <a:t>QUALITY</a:t>
            </a:r>
            <a:r>
              <a:rPr sz="1227" b="1" spc="-55" dirty="0">
                <a:solidFill>
                  <a:srgbClr val="336195"/>
                </a:solidFill>
                <a:latin typeface="Arial"/>
                <a:cs typeface="Arial"/>
              </a:rPr>
              <a:t> </a:t>
            </a:r>
            <a:r>
              <a:rPr sz="1227" b="1" spc="-34" dirty="0">
                <a:solidFill>
                  <a:srgbClr val="336195"/>
                </a:solidFill>
                <a:latin typeface="Arial"/>
                <a:cs typeface="Arial"/>
              </a:rPr>
              <a:t>&amp;</a:t>
            </a:r>
            <a:endParaRPr sz="1227">
              <a:latin typeface="Arial"/>
              <a:cs typeface="Arial"/>
            </a:endParaRPr>
          </a:p>
          <a:p>
            <a:pPr marL="76631">
              <a:spcBef>
                <a:spcPts val="982"/>
              </a:spcBef>
            </a:pPr>
            <a:r>
              <a:rPr sz="1227" b="1" spc="-27" dirty="0">
                <a:solidFill>
                  <a:srgbClr val="336195"/>
                </a:solidFill>
                <a:latin typeface="Arial"/>
                <a:cs typeface="Arial"/>
              </a:rPr>
              <a:t>ACCOUNTABILITY</a:t>
            </a:r>
            <a:endParaRPr sz="1227">
              <a:latin typeface="Arial"/>
              <a:cs typeface="Arial"/>
            </a:endParaRPr>
          </a:p>
          <a:p>
            <a:pPr marL="76631" marR="248509">
              <a:lnSpc>
                <a:spcPct val="102600"/>
              </a:lnSpc>
              <a:spcBef>
                <a:spcPts val="975"/>
              </a:spcBef>
            </a:pPr>
            <a:r>
              <a:rPr sz="818" b="1" spc="-31" dirty="0">
                <a:latin typeface="Arial"/>
                <a:cs typeface="Arial"/>
              </a:rPr>
              <a:t>Goal:</a:t>
            </a:r>
            <a:r>
              <a:rPr sz="818" b="1" spc="-44" dirty="0">
                <a:latin typeface="Arial"/>
                <a:cs typeface="Arial"/>
              </a:rPr>
              <a:t> </a:t>
            </a:r>
            <a:r>
              <a:rPr sz="818" spc="-37" dirty="0">
                <a:latin typeface="Arial"/>
                <a:cs typeface="Arial"/>
              </a:rPr>
              <a:t>Move</a:t>
            </a:r>
            <a:r>
              <a:rPr sz="818" spc="-48" dirty="0">
                <a:latin typeface="Arial"/>
                <a:cs typeface="Arial"/>
              </a:rPr>
              <a:t> </a:t>
            </a:r>
            <a:r>
              <a:rPr sz="818" spc="-20" dirty="0">
                <a:latin typeface="Arial"/>
                <a:cs typeface="Arial"/>
              </a:rPr>
              <a:t>oversight</a:t>
            </a:r>
            <a:r>
              <a:rPr sz="818" spc="-34" dirty="0">
                <a:latin typeface="Arial"/>
                <a:cs typeface="Arial"/>
              </a:rPr>
              <a:t> </a:t>
            </a:r>
            <a:r>
              <a:rPr sz="818" dirty="0">
                <a:latin typeface="Arial"/>
                <a:cs typeface="Arial"/>
              </a:rPr>
              <a:t>from</a:t>
            </a:r>
            <a:r>
              <a:rPr sz="818" spc="-37" dirty="0">
                <a:latin typeface="Arial"/>
                <a:cs typeface="Arial"/>
              </a:rPr>
              <a:t> </a:t>
            </a:r>
            <a:r>
              <a:rPr sz="818" spc="-14" dirty="0">
                <a:latin typeface="Arial"/>
                <a:cs typeface="Arial"/>
              </a:rPr>
              <a:t>rule </a:t>
            </a:r>
            <a:r>
              <a:rPr sz="818" dirty="0">
                <a:latin typeface="Arial"/>
                <a:cs typeface="Arial"/>
              </a:rPr>
              <a:t>citation</a:t>
            </a:r>
            <a:r>
              <a:rPr sz="818" spc="-34" dirty="0">
                <a:latin typeface="Arial"/>
                <a:cs typeface="Arial"/>
              </a:rPr>
              <a:t> </a:t>
            </a:r>
            <a:r>
              <a:rPr sz="818" dirty="0">
                <a:latin typeface="Arial"/>
                <a:cs typeface="Arial"/>
              </a:rPr>
              <a:t>to</a:t>
            </a:r>
            <a:r>
              <a:rPr sz="818" spc="-34" dirty="0">
                <a:latin typeface="Arial"/>
                <a:cs typeface="Arial"/>
              </a:rPr>
              <a:t> </a:t>
            </a:r>
            <a:r>
              <a:rPr sz="818" spc="-7" dirty="0">
                <a:latin typeface="Arial"/>
                <a:cs typeface="Arial"/>
              </a:rPr>
              <a:t>outcomes</a:t>
            </a:r>
            <a:r>
              <a:rPr sz="818" spc="-27" dirty="0">
                <a:latin typeface="Arial"/>
                <a:cs typeface="Arial"/>
              </a:rPr>
              <a:t> </a:t>
            </a:r>
            <a:r>
              <a:rPr sz="818" spc="-14" dirty="0">
                <a:latin typeface="Arial"/>
                <a:cs typeface="Arial"/>
              </a:rPr>
              <a:t>and</a:t>
            </a:r>
            <a:r>
              <a:rPr sz="818" spc="-20" dirty="0">
                <a:latin typeface="Arial"/>
                <a:cs typeface="Arial"/>
              </a:rPr>
              <a:t> </a:t>
            </a:r>
            <a:r>
              <a:rPr sz="818" spc="-7" dirty="0">
                <a:latin typeface="Arial"/>
                <a:cs typeface="Arial"/>
              </a:rPr>
              <a:t>learning.</a:t>
            </a:r>
            <a:endParaRPr sz="818">
              <a:latin typeface="Arial"/>
              <a:cs typeface="Arial"/>
            </a:endParaRPr>
          </a:p>
          <a:p>
            <a:pPr marL="76631" algn="just">
              <a:spcBef>
                <a:spcPts val="552"/>
              </a:spcBef>
            </a:pPr>
            <a:r>
              <a:rPr sz="818" b="1" spc="-34" dirty="0">
                <a:latin typeface="Arial"/>
                <a:cs typeface="Arial"/>
              </a:rPr>
              <a:t>Policy </a:t>
            </a:r>
            <a:r>
              <a:rPr sz="818" b="1" spc="-7" dirty="0">
                <a:latin typeface="Arial"/>
                <a:cs typeface="Arial"/>
              </a:rPr>
              <a:t>Levers:</a:t>
            </a:r>
            <a:endParaRPr sz="818">
              <a:latin typeface="Arial"/>
              <a:cs typeface="Arial"/>
            </a:endParaRPr>
          </a:p>
          <a:p>
            <a:pPr marL="193958" indent="-117328" algn="just">
              <a:spcBef>
                <a:spcPts val="75"/>
              </a:spcBef>
              <a:buFont typeface="Arial"/>
              <a:buChar char="•"/>
              <a:tabLst>
                <a:tab pos="193958" algn="l"/>
              </a:tabLst>
            </a:pPr>
            <a:r>
              <a:rPr sz="818" b="1" spc="-37" dirty="0">
                <a:latin typeface="Arial"/>
                <a:cs typeface="Arial"/>
              </a:rPr>
              <a:t>Adopt</a:t>
            </a:r>
            <a:r>
              <a:rPr sz="818" b="1" spc="-20" dirty="0">
                <a:latin typeface="Arial"/>
                <a:cs typeface="Arial"/>
              </a:rPr>
              <a:t> </a:t>
            </a:r>
            <a:r>
              <a:rPr sz="818" b="1" spc="-31" dirty="0">
                <a:latin typeface="Arial"/>
                <a:cs typeface="Arial"/>
              </a:rPr>
              <a:t>Risk-</a:t>
            </a:r>
            <a:r>
              <a:rPr sz="818" b="1" spc="-37" dirty="0">
                <a:latin typeface="Arial"/>
                <a:cs typeface="Arial"/>
              </a:rPr>
              <a:t>Based</a:t>
            </a:r>
            <a:r>
              <a:rPr sz="818" b="1" spc="-20" dirty="0">
                <a:latin typeface="Arial"/>
                <a:cs typeface="Arial"/>
              </a:rPr>
              <a:t> </a:t>
            </a:r>
            <a:r>
              <a:rPr sz="818" b="1" spc="-34" dirty="0">
                <a:latin typeface="Arial"/>
                <a:cs typeface="Arial"/>
              </a:rPr>
              <a:t>Oversight</a:t>
            </a:r>
            <a:r>
              <a:rPr sz="818" b="1" spc="-20" dirty="0">
                <a:latin typeface="Arial"/>
                <a:cs typeface="Arial"/>
              </a:rPr>
              <a:t> </a:t>
            </a:r>
            <a:r>
              <a:rPr sz="818" b="1" spc="-34" dirty="0">
                <a:latin typeface="Arial"/>
                <a:cs typeface="Arial"/>
              </a:rPr>
              <a:t>&amp;</a:t>
            </a:r>
            <a:endParaRPr sz="818">
              <a:latin typeface="Arial"/>
              <a:cs typeface="Arial"/>
            </a:endParaRPr>
          </a:p>
          <a:p>
            <a:pPr marL="193526" marR="111266" algn="just">
              <a:lnSpc>
                <a:spcPct val="118100"/>
              </a:lnSpc>
            </a:pPr>
            <a:r>
              <a:rPr sz="818" b="1" spc="-20" dirty="0">
                <a:latin typeface="Arial"/>
                <a:cs typeface="Arial"/>
              </a:rPr>
              <a:t>Representative</a:t>
            </a:r>
            <a:r>
              <a:rPr sz="818" b="1" spc="-55" dirty="0">
                <a:latin typeface="Arial"/>
                <a:cs typeface="Arial"/>
              </a:rPr>
              <a:t> </a:t>
            </a:r>
            <a:r>
              <a:rPr sz="818" b="1" spc="-31" dirty="0">
                <a:latin typeface="Arial"/>
                <a:cs typeface="Arial"/>
              </a:rPr>
              <a:t>Sampling</a:t>
            </a:r>
            <a:r>
              <a:rPr sz="818" b="1" spc="-44" dirty="0">
                <a:latin typeface="Arial"/>
                <a:cs typeface="Arial"/>
              </a:rPr>
              <a:t> </a:t>
            </a:r>
            <a:r>
              <a:rPr sz="818" spc="-78" dirty="0">
                <a:latin typeface="Arial"/>
                <a:cs typeface="Arial"/>
              </a:rPr>
              <a:t>–</a:t>
            </a:r>
            <a:r>
              <a:rPr sz="818" spc="-61" dirty="0">
                <a:latin typeface="Arial"/>
                <a:cs typeface="Arial"/>
              </a:rPr>
              <a:t> </a:t>
            </a:r>
            <a:r>
              <a:rPr sz="818" spc="-20" dirty="0">
                <a:latin typeface="Arial"/>
                <a:cs typeface="Arial"/>
              </a:rPr>
              <a:t>Focus</a:t>
            </a:r>
            <a:r>
              <a:rPr sz="818" spc="-10" dirty="0">
                <a:latin typeface="Arial"/>
                <a:cs typeface="Arial"/>
              </a:rPr>
              <a:t> </a:t>
            </a:r>
            <a:r>
              <a:rPr sz="818" spc="-20" dirty="0">
                <a:latin typeface="Arial"/>
                <a:cs typeface="Arial"/>
              </a:rPr>
              <a:t>reviews</a:t>
            </a:r>
            <a:r>
              <a:rPr sz="818" spc="-65" dirty="0">
                <a:latin typeface="Arial"/>
                <a:cs typeface="Arial"/>
              </a:rPr>
              <a:t> </a:t>
            </a:r>
            <a:r>
              <a:rPr sz="818" spc="-10" dirty="0">
                <a:latin typeface="Arial"/>
                <a:cs typeface="Arial"/>
              </a:rPr>
              <a:t>and</a:t>
            </a:r>
            <a:r>
              <a:rPr sz="818" spc="-58" dirty="0">
                <a:latin typeface="Arial"/>
                <a:cs typeface="Arial"/>
              </a:rPr>
              <a:t> </a:t>
            </a:r>
            <a:r>
              <a:rPr sz="818" spc="-7" dirty="0">
                <a:latin typeface="Arial"/>
                <a:cs typeface="Arial"/>
              </a:rPr>
              <a:t>monitoring</a:t>
            </a:r>
            <a:r>
              <a:rPr sz="818" spc="-48" dirty="0">
                <a:latin typeface="Arial"/>
                <a:cs typeface="Arial"/>
              </a:rPr>
              <a:t> </a:t>
            </a:r>
            <a:r>
              <a:rPr sz="818" spc="-10" dirty="0">
                <a:latin typeface="Arial"/>
                <a:cs typeface="Arial"/>
              </a:rPr>
              <a:t>on</a:t>
            </a:r>
            <a:r>
              <a:rPr sz="818" spc="-68" dirty="0">
                <a:latin typeface="Arial"/>
                <a:cs typeface="Arial"/>
              </a:rPr>
              <a:t> </a:t>
            </a:r>
            <a:r>
              <a:rPr sz="818" spc="-3" dirty="0">
                <a:latin typeface="Arial"/>
                <a:cs typeface="Arial"/>
              </a:rPr>
              <a:t>risk</a:t>
            </a:r>
            <a:r>
              <a:rPr sz="818" spc="-65" dirty="0">
                <a:latin typeface="Arial"/>
                <a:cs typeface="Arial"/>
              </a:rPr>
              <a:t> </a:t>
            </a:r>
            <a:r>
              <a:rPr sz="818" spc="-10" dirty="0">
                <a:latin typeface="Arial"/>
                <a:cs typeface="Arial"/>
              </a:rPr>
              <a:t>and</a:t>
            </a:r>
            <a:r>
              <a:rPr sz="818" dirty="0">
                <a:latin typeface="Arial"/>
                <a:cs typeface="Arial"/>
              </a:rPr>
              <a:t> </a:t>
            </a:r>
            <a:r>
              <a:rPr sz="818" spc="-10" dirty="0">
                <a:latin typeface="Arial"/>
                <a:cs typeface="Arial"/>
              </a:rPr>
              <a:t>performance,</a:t>
            </a:r>
            <a:r>
              <a:rPr sz="818" spc="-55" dirty="0">
                <a:latin typeface="Arial"/>
                <a:cs typeface="Arial"/>
              </a:rPr>
              <a:t> </a:t>
            </a:r>
            <a:r>
              <a:rPr sz="818" spc="-10" dirty="0">
                <a:latin typeface="Arial"/>
                <a:cs typeface="Arial"/>
              </a:rPr>
              <a:t>reduce</a:t>
            </a:r>
            <a:endParaRPr sz="818">
              <a:latin typeface="Arial"/>
              <a:cs typeface="Arial"/>
            </a:endParaRPr>
          </a:p>
          <a:p>
            <a:pPr marL="193526" algn="just">
              <a:spcBef>
                <a:spcPts val="177"/>
              </a:spcBef>
            </a:pPr>
            <a:r>
              <a:rPr sz="818" spc="-7" dirty="0">
                <a:latin typeface="Arial"/>
                <a:cs typeface="Arial"/>
              </a:rPr>
              <a:t>administrative</a:t>
            </a:r>
            <a:r>
              <a:rPr sz="818" spc="-20" dirty="0">
                <a:latin typeface="Arial"/>
                <a:cs typeface="Arial"/>
              </a:rPr>
              <a:t> </a:t>
            </a:r>
            <a:r>
              <a:rPr sz="818" spc="-7" dirty="0">
                <a:latin typeface="Arial"/>
                <a:cs typeface="Arial"/>
              </a:rPr>
              <a:t>burden.</a:t>
            </a:r>
            <a:endParaRPr sz="818">
              <a:latin typeface="Arial"/>
              <a:cs typeface="Arial"/>
            </a:endParaRPr>
          </a:p>
          <a:p>
            <a:pPr marL="193526" marR="194391" indent="-116895">
              <a:lnSpc>
                <a:spcPct val="117500"/>
              </a:lnSpc>
              <a:spcBef>
                <a:spcPts val="55"/>
              </a:spcBef>
              <a:buFont typeface="Arial"/>
              <a:buChar char="•"/>
              <a:tabLst>
                <a:tab pos="193526" algn="l"/>
              </a:tabLst>
            </a:pPr>
            <a:r>
              <a:rPr sz="818" b="1" spc="-44" dirty="0">
                <a:latin typeface="Arial"/>
                <a:cs typeface="Arial"/>
              </a:rPr>
              <a:t>Align</a:t>
            </a:r>
            <a:r>
              <a:rPr sz="818" b="1" spc="-41" dirty="0">
                <a:latin typeface="Arial"/>
                <a:cs typeface="Arial"/>
              </a:rPr>
              <a:t> </a:t>
            </a:r>
            <a:r>
              <a:rPr sz="818" b="1" spc="-34" dirty="0">
                <a:latin typeface="Arial"/>
                <a:cs typeface="Arial"/>
              </a:rPr>
              <a:t>Rules</a:t>
            </a:r>
            <a:r>
              <a:rPr sz="818" b="1" spc="-37" dirty="0">
                <a:latin typeface="Arial"/>
                <a:cs typeface="Arial"/>
              </a:rPr>
              <a:t> </a:t>
            </a:r>
            <a:r>
              <a:rPr sz="818" b="1" spc="-17" dirty="0">
                <a:latin typeface="Arial"/>
                <a:cs typeface="Arial"/>
              </a:rPr>
              <a:t>with</a:t>
            </a:r>
            <a:r>
              <a:rPr sz="818" b="1" spc="-34" dirty="0">
                <a:latin typeface="Arial"/>
                <a:cs typeface="Arial"/>
              </a:rPr>
              <a:t> </a:t>
            </a:r>
            <a:r>
              <a:rPr sz="818" b="1" spc="-7" dirty="0">
                <a:latin typeface="Arial"/>
                <a:cs typeface="Arial"/>
              </a:rPr>
              <a:t>Federal </a:t>
            </a:r>
            <a:r>
              <a:rPr sz="818" b="1" spc="-20" dirty="0">
                <a:latin typeface="Arial"/>
                <a:cs typeface="Arial"/>
              </a:rPr>
              <a:t>Minimums </a:t>
            </a:r>
            <a:r>
              <a:rPr sz="818" spc="-82" dirty="0">
                <a:latin typeface="Arial"/>
                <a:cs typeface="Arial"/>
              </a:rPr>
              <a:t>–</a:t>
            </a:r>
            <a:r>
              <a:rPr sz="818" spc="-48" dirty="0">
                <a:latin typeface="Arial"/>
                <a:cs typeface="Arial"/>
              </a:rPr>
              <a:t> </a:t>
            </a:r>
            <a:r>
              <a:rPr sz="818" spc="-14" dirty="0">
                <a:latin typeface="Arial"/>
                <a:cs typeface="Arial"/>
              </a:rPr>
              <a:t>Eliminate</a:t>
            </a:r>
            <a:r>
              <a:rPr sz="818" spc="-34" dirty="0">
                <a:latin typeface="Arial"/>
                <a:cs typeface="Arial"/>
              </a:rPr>
              <a:t> </a:t>
            </a:r>
            <a:r>
              <a:rPr sz="818" spc="-20" dirty="0">
                <a:latin typeface="Arial"/>
                <a:cs typeface="Arial"/>
              </a:rPr>
              <a:t>excessive </a:t>
            </a:r>
            <a:r>
              <a:rPr sz="818" spc="-7" dirty="0">
                <a:latin typeface="Arial"/>
                <a:cs typeface="Arial"/>
              </a:rPr>
              <a:t>requirements</a:t>
            </a:r>
            <a:r>
              <a:rPr sz="818" spc="-44" dirty="0">
                <a:latin typeface="Arial"/>
                <a:cs typeface="Arial"/>
              </a:rPr>
              <a:t> </a:t>
            </a:r>
            <a:r>
              <a:rPr sz="818" spc="-14" dirty="0">
                <a:latin typeface="Arial"/>
                <a:cs typeface="Arial"/>
              </a:rPr>
              <a:t>and</a:t>
            </a:r>
            <a:r>
              <a:rPr sz="818" spc="-37" dirty="0">
                <a:latin typeface="Arial"/>
                <a:cs typeface="Arial"/>
              </a:rPr>
              <a:t> </a:t>
            </a:r>
            <a:r>
              <a:rPr sz="818" spc="-7" dirty="0">
                <a:latin typeface="Arial"/>
                <a:cs typeface="Arial"/>
              </a:rPr>
              <a:t>focus</a:t>
            </a:r>
            <a:r>
              <a:rPr sz="818" spc="-41" dirty="0">
                <a:latin typeface="Arial"/>
                <a:cs typeface="Arial"/>
              </a:rPr>
              <a:t> </a:t>
            </a:r>
            <a:r>
              <a:rPr sz="818" spc="-17" dirty="0">
                <a:latin typeface="Arial"/>
                <a:cs typeface="Arial"/>
              </a:rPr>
              <a:t>on </a:t>
            </a:r>
            <a:r>
              <a:rPr sz="818" spc="-7" dirty="0">
                <a:latin typeface="Arial"/>
                <a:cs typeface="Arial"/>
              </a:rPr>
              <a:t>outcomes</a:t>
            </a:r>
            <a:r>
              <a:rPr sz="818" spc="-37" dirty="0">
                <a:latin typeface="Arial"/>
                <a:cs typeface="Arial"/>
              </a:rPr>
              <a:t> </a:t>
            </a:r>
            <a:r>
              <a:rPr sz="818" dirty="0">
                <a:latin typeface="Arial"/>
                <a:cs typeface="Arial"/>
              </a:rPr>
              <a:t>that</a:t>
            </a:r>
            <a:r>
              <a:rPr sz="818" spc="-17" dirty="0">
                <a:latin typeface="Arial"/>
                <a:cs typeface="Arial"/>
              </a:rPr>
              <a:t> </a:t>
            </a:r>
            <a:r>
              <a:rPr sz="818" spc="-7" dirty="0">
                <a:latin typeface="Arial"/>
                <a:cs typeface="Arial"/>
              </a:rPr>
              <a:t>matter.</a:t>
            </a:r>
            <a:endParaRPr sz="818">
              <a:latin typeface="Arial"/>
              <a:cs typeface="Arial"/>
            </a:endParaRPr>
          </a:p>
          <a:p>
            <a:pPr marL="193526" marR="214307" indent="-116895">
              <a:lnSpc>
                <a:spcPct val="118100"/>
              </a:lnSpc>
              <a:spcBef>
                <a:spcPts val="51"/>
              </a:spcBef>
              <a:buFont typeface="Arial"/>
              <a:buChar char="•"/>
              <a:tabLst>
                <a:tab pos="193526" algn="l"/>
              </a:tabLst>
            </a:pPr>
            <a:r>
              <a:rPr sz="818" b="1" spc="-27" dirty="0">
                <a:latin typeface="Arial"/>
                <a:cs typeface="Arial"/>
              </a:rPr>
              <a:t>Establish</a:t>
            </a:r>
            <a:r>
              <a:rPr sz="818" b="1" spc="-7" dirty="0">
                <a:latin typeface="Arial"/>
                <a:cs typeface="Arial"/>
              </a:rPr>
              <a:t> a</a:t>
            </a:r>
            <a:r>
              <a:rPr sz="818" b="1" spc="-20" dirty="0">
                <a:latin typeface="Arial"/>
                <a:cs typeface="Arial"/>
              </a:rPr>
              <a:t> Stakeholder-</a:t>
            </a:r>
            <a:r>
              <a:rPr sz="818" b="1" spc="-17" dirty="0">
                <a:latin typeface="Arial"/>
                <a:cs typeface="Arial"/>
              </a:rPr>
              <a:t>Led </a:t>
            </a:r>
            <a:r>
              <a:rPr sz="818" b="1" spc="-24" dirty="0">
                <a:latin typeface="Arial"/>
                <a:cs typeface="Arial"/>
              </a:rPr>
              <a:t>Quality</a:t>
            </a:r>
            <a:r>
              <a:rPr sz="818" b="1" spc="-27" dirty="0">
                <a:latin typeface="Arial"/>
                <a:cs typeface="Arial"/>
              </a:rPr>
              <a:t> </a:t>
            </a:r>
            <a:r>
              <a:rPr sz="818" b="1" spc="-24" dirty="0">
                <a:latin typeface="Arial"/>
                <a:cs typeface="Arial"/>
              </a:rPr>
              <a:t>Council</a:t>
            </a:r>
            <a:r>
              <a:rPr sz="818" b="1" spc="-31" dirty="0">
                <a:latin typeface="Arial"/>
                <a:cs typeface="Arial"/>
              </a:rPr>
              <a:t> </a:t>
            </a:r>
            <a:r>
              <a:rPr sz="818" spc="-82" dirty="0">
                <a:latin typeface="Arial"/>
                <a:cs typeface="Arial"/>
              </a:rPr>
              <a:t>–</a:t>
            </a:r>
            <a:r>
              <a:rPr sz="818" spc="-34" dirty="0">
                <a:latin typeface="Arial"/>
                <a:cs typeface="Arial"/>
              </a:rPr>
              <a:t> </a:t>
            </a:r>
            <a:r>
              <a:rPr sz="818" spc="-17" dirty="0">
                <a:latin typeface="Arial"/>
                <a:cs typeface="Arial"/>
              </a:rPr>
              <a:t>Define</a:t>
            </a:r>
            <a:r>
              <a:rPr sz="818" spc="-41" dirty="0">
                <a:latin typeface="Arial"/>
                <a:cs typeface="Arial"/>
              </a:rPr>
              <a:t> </a:t>
            </a:r>
            <a:r>
              <a:rPr sz="818" spc="-7" dirty="0">
                <a:latin typeface="Arial"/>
                <a:cs typeface="Arial"/>
              </a:rPr>
              <a:t>shared</a:t>
            </a:r>
            <a:endParaRPr sz="818">
              <a:latin typeface="Arial"/>
              <a:cs typeface="Arial"/>
            </a:endParaRPr>
          </a:p>
          <a:p>
            <a:pPr marL="193526" marR="74899">
              <a:lnSpc>
                <a:spcPct val="118100"/>
              </a:lnSpc>
            </a:pPr>
            <a:r>
              <a:rPr sz="818" spc="-17" dirty="0">
                <a:latin typeface="Arial"/>
                <a:cs typeface="Arial"/>
              </a:rPr>
              <a:t>measures,</a:t>
            </a:r>
            <a:r>
              <a:rPr sz="818" spc="-7" dirty="0">
                <a:latin typeface="Arial"/>
                <a:cs typeface="Arial"/>
              </a:rPr>
              <a:t> </a:t>
            </a:r>
            <a:r>
              <a:rPr sz="818" spc="-17" dirty="0">
                <a:latin typeface="Arial"/>
                <a:cs typeface="Arial"/>
              </a:rPr>
              <a:t>transparency</a:t>
            </a:r>
            <a:r>
              <a:rPr sz="818" spc="-7" dirty="0">
                <a:latin typeface="Arial"/>
                <a:cs typeface="Arial"/>
              </a:rPr>
              <a:t> standards, </a:t>
            </a:r>
            <a:r>
              <a:rPr sz="818" spc="-14" dirty="0">
                <a:latin typeface="Arial"/>
                <a:cs typeface="Arial"/>
              </a:rPr>
              <a:t>and</a:t>
            </a:r>
            <a:r>
              <a:rPr sz="818" spc="-51" dirty="0">
                <a:latin typeface="Arial"/>
                <a:cs typeface="Arial"/>
              </a:rPr>
              <a:t> </a:t>
            </a:r>
            <a:r>
              <a:rPr sz="818" dirty="0">
                <a:latin typeface="Arial"/>
                <a:cs typeface="Arial"/>
              </a:rPr>
              <a:t>continuous</a:t>
            </a:r>
            <a:r>
              <a:rPr sz="818" spc="-41" dirty="0">
                <a:latin typeface="Arial"/>
                <a:cs typeface="Arial"/>
              </a:rPr>
              <a:t> </a:t>
            </a:r>
            <a:r>
              <a:rPr sz="818" spc="-7" dirty="0">
                <a:latin typeface="Arial"/>
                <a:cs typeface="Arial"/>
              </a:rPr>
              <a:t>improvement goals.</a:t>
            </a:r>
            <a:endParaRPr sz="818">
              <a:latin typeface="Arial"/>
              <a:cs typeface="Arial"/>
            </a:endParaRPr>
          </a:p>
          <a:p>
            <a:pPr marL="193958" indent="-117328">
              <a:spcBef>
                <a:spcPts val="228"/>
              </a:spcBef>
              <a:buFont typeface="Arial"/>
              <a:buChar char="•"/>
              <a:tabLst>
                <a:tab pos="193958" algn="l"/>
              </a:tabLst>
            </a:pPr>
            <a:r>
              <a:rPr sz="818" b="1" spc="-37" dirty="0">
                <a:latin typeface="Arial"/>
                <a:cs typeface="Arial"/>
              </a:rPr>
              <a:t>Launch</a:t>
            </a:r>
            <a:r>
              <a:rPr sz="818" b="1" spc="-27" dirty="0">
                <a:latin typeface="Arial"/>
                <a:cs typeface="Arial"/>
              </a:rPr>
              <a:t> </a:t>
            </a:r>
            <a:r>
              <a:rPr sz="818" b="1" spc="-31" dirty="0">
                <a:latin typeface="Arial"/>
                <a:cs typeface="Arial"/>
              </a:rPr>
              <a:t>Public </a:t>
            </a:r>
            <a:r>
              <a:rPr sz="818" b="1" spc="-7" dirty="0">
                <a:latin typeface="Arial"/>
                <a:cs typeface="Arial"/>
              </a:rPr>
              <a:t>Quality</a:t>
            </a:r>
            <a:endParaRPr sz="818">
              <a:latin typeface="Arial"/>
              <a:cs typeface="Arial"/>
            </a:endParaRPr>
          </a:p>
          <a:p>
            <a:pPr marL="193526">
              <a:spcBef>
                <a:spcPts val="177"/>
              </a:spcBef>
            </a:pPr>
            <a:r>
              <a:rPr sz="818" b="1" spc="-31" dirty="0">
                <a:latin typeface="Arial"/>
                <a:cs typeface="Arial"/>
              </a:rPr>
              <a:t>Dashboards </a:t>
            </a:r>
            <a:r>
              <a:rPr sz="818" spc="-82" dirty="0">
                <a:latin typeface="Arial"/>
                <a:cs typeface="Arial"/>
              </a:rPr>
              <a:t>–</a:t>
            </a:r>
            <a:r>
              <a:rPr sz="818" spc="-37" dirty="0">
                <a:latin typeface="Arial"/>
                <a:cs typeface="Arial"/>
              </a:rPr>
              <a:t> </a:t>
            </a:r>
            <a:r>
              <a:rPr sz="818" spc="-20" dirty="0">
                <a:latin typeface="Arial"/>
                <a:cs typeface="Arial"/>
              </a:rPr>
              <a:t>Report</a:t>
            </a:r>
            <a:r>
              <a:rPr sz="818" spc="-24" dirty="0">
                <a:latin typeface="Arial"/>
                <a:cs typeface="Arial"/>
              </a:rPr>
              <a:t> </a:t>
            </a:r>
            <a:r>
              <a:rPr sz="818" spc="-17" dirty="0">
                <a:latin typeface="Arial"/>
                <a:cs typeface="Arial"/>
              </a:rPr>
              <a:t>key</a:t>
            </a:r>
            <a:endParaRPr sz="818">
              <a:latin typeface="Arial"/>
              <a:cs typeface="Arial"/>
            </a:endParaRPr>
          </a:p>
          <a:p>
            <a:pPr marL="193526" marR="203483">
              <a:lnSpc>
                <a:spcPct val="117200"/>
              </a:lnSpc>
              <a:spcBef>
                <a:spcPts val="10"/>
              </a:spcBef>
            </a:pPr>
            <a:r>
              <a:rPr sz="818" spc="-7" dirty="0">
                <a:latin typeface="Arial"/>
                <a:cs typeface="Arial"/>
              </a:rPr>
              <a:t>performance</a:t>
            </a:r>
            <a:r>
              <a:rPr sz="818" spc="-41" dirty="0">
                <a:latin typeface="Arial"/>
                <a:cs typeface="Arial"/>
              </a:rPr>
              <a:t> </a:t>
            </a:r>
            <a:r>
              <a:rPr sz="818" dirty="0">
                <a:latin typeface="Arial"/>
                <a:cs typeface="Arial"/>
              </a:rPr>
              <a:t>metrics</a:t>
            </a:r>
            <a:r>
              <a:rPr sz="818" spc="-41" dirty="0">
                <a:latin typeface="Arial"/>
                <a:cs typeface="Arial"/>
              </a:rPr>
              <a:t> </a:t>
            </a:r>
            <a:r>
              <a:rPr sz="818" dirty="0">
                <a:latin typeface="Arial"/>
                <a:cs typeface="Arial"/>
              </a:rPr>
              <a:t>to</a:t>
            </a:r>
            <a:r>
              <a:rPr sz="818" spc="-44" dirty="0">
                <a:latin typeface="Arial"/>
                <a:cs typeface="Arial"/>
              </a:rPr>
              <a:t> </a:t>
            </a:r>
            <a:r>
              <a:rPr sz="818" spc="-7" dirty="0">
                <a:latin typeface="Arial"/>
                <a:cs typeface="Arial"/>
              </a:rPr>
              <a:t>promote accountability,</a:t>
            </a:r>
            <a:r>
              <a:rPr sz="818" spc="10" dirty="0">
                <a:latin typeface="Arial"/>
                <a:cs typeface="Arial"/>
              </a:rPr>
              <a:t> </a:t>
            </a:r>
            <a:r>
              <a:rPr sz="818" spc="-14" dirty="0">
                <a:latin typeface="Arial"/>
                <a:cs typeface="Arial"/>
              </a:rPr>
              <a:t>learning,</a:t>
            </a:r>
            <a:r>
              <a:rPr sz="818" spc="10" dirty="0">
                <a:latin typeface="Arial"/>
                <a:cs typeface="Arial"/>
              </a:rPr>
              <a:t> </a:t>
            </a:r>
            <a:r>
              <a:rPr sz="818" spc="-17" dirty="0">
                <a:latin typeface="Arial"/>
                <a:cs typeface="Arial"/>
              </a:rPr>
              <a:t>and </a:t>
            </a:r>
            <a:r>
              <a:rPr sz="818" spc="-7" dirty="0">
                <a:latin typeface="Arial"/>
                <a:cs typeface="Arial"/>
              </a:rPr>
              <a:t>informed</a:t>
            </a:r>
            <a:r>
              <a:rPr sz="818" spc="-24" dirty="0">
                <a:latin typeface="Arial"/>
                <a:cs typeface="Arial"/>
              </a:rPr>
              <a:t> </a:t>
            </a:r>
            <a:r>
              <a:rPr sz="818" spc="-7" dirty="0">
                <a:latin typeface="Arial"/>
                <a:cs typeface="Arial"/>
              </a:rPr>
              <a:t>choice.</a:t>
            </a:r>
            <a:endParaRPr sz="818">
              <a:latin typeface="Arial"/>
              <a:cs typeface="Arial"/>
            </a:endParaRPr>
          </a:p>
          <a:p>
            <a:pPr marL="76631" marR="91351">
              <a:lnSpc>
                <a:spcPct val="101699"/>
              </a:lnSpc>
              <a:spcBef>
                <a:spcPts val="706"/>
              </a:spcBef>
            </a:pPr>
            <a:r>
              <a:rPr sz="818" b="1" spc="-14" dirty="0">
                <a:latin typeface="Arial"/>
                <a:cs typeface="Arial"/>
              </a:rPr>
              <a:t>Impact:</a:t>
            </a:r>
            <a:r>
              <a:rPr sz="818" b="1" spc="-41" dirty="0">
                <a:latin typeface="Arial"/>
                <a:cs typeface="Arial"/>
              </a:rPr>
              <a:t> </a:t>
            </a:r>
            <a:r>
              <a:rPr sz="818" b="1" spc="-20" dirty="0">
                <a:latin typeface="Arial"/>
                <a:cs typeface="Arial"/>
              </a:rPr>
              <a:t>Quality defined</a:t>
            </a:r>
            <a:r>
              <a:rPr sz="818" b="1" spc="-31" dirty="0">
                <a:latin typeface="Arial"/>
                <a:cs typeface="Arial"/>
              </a:rPr>
              <a:t> </a:t>
            </a:r>
            <a:r>
              <a:rPr sz="818" b="1" spc="-51" dirty="0">
                <a:latin typeface="Arial"/>
                <a:cs typeface="Arial"/>
              </a:rPr>
              <a:t>by</a:t>
            </a:r>
            <a:r>
              <a:rPr sz="818" b="1" spc="-20" dirty="0">
                <a:latin typeface="Arial"/>
                <a:cs typeface="Arial"/>
              </a:rPr>
              <a:t> </a:t>
            </a:r>
            <a:r>
              <a:rPr sz="818" b="1" spc="-7" dirty="0">
                <a:latin typeface="Arial"/>
                <a:cs typeface="Arial"/>
              </a:rPr>
              <a:t>results that</a:t>
            </a:r>
            <a:r>
              <a:rPr sz="818" b="1" spc="-37" dirty="0">
                <a:latin typeface="Arial"/>
                <a:cs typeface="Arial"/>
              </a:rPr>
              <a:t> </a:t>
            </a:r>
            <a:r>
              <a:rPr sz="818" b="1" dirty="0">
                <a:latin typeface="Arial"/>
                <a:cs typeface="Arial"/>
              </a:rPr>
              <a:t>matter</a:t>
            </a:r>
            <a:r>
              <a:rPr sz="818" b="1" spc="-24" dirty="0">
                <a:latin typeface="Arial"/>
                <a:cs typeface="Arial"/>
              </a:rPr>
              <a:t> </a:t>
            </a:r>
            <a:r>
              <a:rPr sz="818" spc="-82" dirty="0">
                <a:latin typeface="Arial"/>
                <a:cs typeface="Arial"/>
              </a:rPr>
              <a:t>–</a:t>
            </a:r>
            <a:r>
              <a:rPr sz="818" spc="-51" dirty="0">
                <a:latin typeface="Arial"/>
                <a:cs typeface="Arial"/>
              </a:rPr>
              <a:t> </a:t>
            </a:r>
            <a:r>
              <a:rPr sz="818" spc="-20" dirty="0">
                <a:latin typeface="Arial"/>
                <a:cs typeface="Arial"/>
              </a:rPr>
              <a:t>transparency,</a:t>
            </a:r>
            <a:r>
              <a:rPr sz="818" spc="-27" dirty="0">
                <a:latin typeface="Arial"/>
                <a:cs typeface="Arial"/>
              </a:rPr>
              <a:t> </a:t>
            </a:r>
            <a:r>
              <a:rPr sz="818" dirty="0">
                <a:latin typeface="Arial"/>
                <a:cs typeface="Arial"/>
              </a:rPr>
              <a:t>trust,</a:t>
            </a:r>
            <a:r>
              <a:rPr sz="818" spc="-48" dirty="0">
                <a:latin typeface="Arial"/>
                <a:cs typeface="Arial"/>
              </a:rPr>
              <a:t> </a:t>
            </a:r>
            <a:r>
              <a:rPr sz="818" spc="-17" dirty="0">
                <a:latin typeface="Arial"/>
                <a:cs typeface="Arial"/>
              </a:rPr>
              <a:t>and </a:t>
            </a:r>
            <a:r>
              <a:rPr sz="818" spc="-7" dirty="0">
                <a:latin typeface="Arial"/>
                <a:cs typeface="Arial"/>
              </a:rPr>
              <a:t>improvement.</a:t>
            </a:r>
            <a:endParaRPr sz="818">
              <a:latin typeface="Arial"/>
              <a:cs typeface="Arial"/>
            </a:endParaRPr>
          </a:p>
        </p:txBody>
      </p:sp>
      <p:sp>
        <p:nvSpPr>
          <p:cNvPr id="12" name="object 12"/>
          <p:cNvSpPr txBox="1"/>
          <p:nvPr/>
        </p:nvSpPr>
        <p:spPr>
          <a:xfrm>
            <a:off x="9206778" y="1545648"/>
            <a:ext cx="1870364" cy="3817665"/>
          </a:xfrm>
          <a:prstGeom prst="rect">
            <a:avLst/>
          </a:prstGeom>
          <a:ln w="38100">
            <a:solidFill>
              <a:srgbClr val="B30A08"/>
            </a:solidFill>
          </a:ln>
        </p:spPr>
        <p:txBody>
          <a:bodyPr vert="horz" wrap="square" lIns="0" tIns="35069" rIns="0" bIns="0" rtlCol="0">
            <a:spAutoFit/>
          </a:bodyPr>
          <a:lstStyle/>
          <a:p>
            <a:pPr marL="77496">
              <a:spcBef>
                <a:spcPts val="276"/>
              </a:spcBef>
            </a:pPr>
            <a:r>
              <a:rPr sz="1227" b="1" spc="-7" dirty="0">
                <a:solidFill>
                  <a:srgbClr val="B30A08"/>
                </a:solidFill>
                <a:latin typeface="Arial"/>
                <a:cs typeface="Arial"/>
              </a:rPr>
              <a:t>EFFICIENCY</a:t>
            </a:r>
            <a:endParaRPr sz="1227">
              <a:latin typeface="Arial"/>
              <a:cs typeface="Arial"/>
            </a:endParaRPr>
          </a:p>
          <a:p>
            <a:pPr marL="77496">
              <a:spcBef>
                <a:spcPts val="999"/>
              </a:spcBef>
            </a:pPr>
            <a:r>
              <a:rPr sz="818" b="1" spc="-31" dirty="0">
                <a:latin typeface="Arial"/>
                <a:cs typeface="Arial"/>
              </a:rPr>
              <a:t>Goal:</a:t>
            </a:r>
            <a:r>
              <a:rPr sz="818" b="1" spc="-27" dirty="0">
                <a:latin typeface="Arial"/>
                <a:cs typeface="Arial"/>
              </a:rPr>
              <a:t> </a:t>
            </a:r>
            <a:r>
              <a:rPr sz="818" spc="-24" dirty="0">
                <a:latin typeface="Arial"/>
                <a:cs typeface="Arial"/>
              </a:rPr>
              <a:t>Reduce</a:t>
            </a:r>
            <a:r>
              <a:rPr sz="818" spc="-27" dirty="0">
                <a:latin typeface="Arial"/>
                <a:cs typeface="Arial"/>
              </a:rPr>
              <a:t> </a:t>
            </a:r>
            <a:r>
              <a:rPr sz="818" dirty="0">
                <a:latin typeface="Arial"/>
                <a:cs typeface="Arial"/>
              </a:rPr>
              <a:t>duplication</a:t>
            </a:r>
            <a:r>
              <a:rPr sz="818" spc="-31" dirty="0">
                <a:latin typeface="Arial"/>
                <a:cs typeface="Arial"/>
              </a:rPr>
              <a:t> </a:t>
            </a:r>
            <a:r>
              <a:rPr sz="818" spc="-17" dirty="0">
                <a:latin typeface="Arial"/>
                <a:cs typeface="Arial"/>
              </a:rPr>
              <a:t>and</a:t>
            </a:r>
            <a:endParaRPr sz="818">
              <a:latin typeface="Arial"/>
              <a:cs typeface="Arial"/>
            </a:endParaRPr>
          </a:p>
          <a:p>
            <a:pPr marL="77496" marR="142005">
              <a:lnSpc>
                <a:spcPts val="1009"/>
              </a:lnSpc>
              <a:spcBef>
                <a:spcPts val="20"/>
              </a:spcBef>
            </a:pPr>
            <a:r>
              <a:rPr sz="818" spc="-7" dirty="0">
                <a:latin typeface="Arial"/>
                <a:cs typeface="Arial"/>
              </a:rPr>
              <a:t>administrative</a:t>
            </a:r>
            <a:r>
              <a:rPr sz="818" spc="-44" dirty="0">
                <a:latin typeface="Arial"/>
                <a:cs typeface="Arial"/>
              </a:rPr>
              <a:t> </a:t>
            </a:r>
            <a:r>
              <a:rPr sz="818" spc="-7" dirty="0">
                <a:latin typeface="Arial"/>
                <a:cs typeface="Arial"/>
              </a:rPr>
              <a:t>burden</a:t>
            </a:r>
            <a:r>
              <a:rPr sz="818" spc="-48" dirty="0">
                <a:latin typeface="Arial"/>
                <a:cs typeface="Arial"/>
              </a:rPr>
              <a:t> </a:t>
            </a:r>
            <a:r>
              <a:rPr sz="818" spc="-17" dirty="0">
                <a:latin typeface="Arial"/>
                <a:cs typeface="Arial"/>
              </a:rPr>
              <a:t>so</a:t>
            </a:r>
            <a:r>
              <a:rPr sz="818" spc="-44" dirty="0">
                <a:latin typeface="Arial"/>
                <a:cs typeface="Arial"/>
              </a:rPr>
              <a:t> </a:t>
            </a:r>
            <a:r>
              <a:rPr sz="818" dirty="0">
                <a:latin typeface="Arial"/>
                <a:cs typeface="Arial"/>
              </a:rPr>
              <a:t>dollars</a:t>
            </a:r>
            <a:r>
              <a:rPr sz="818" spc="-44" dirty="0">
                <a:latin typeface="Arial"/>
                <a:cs typeface="Arial"/>
              </a:rPr>
              <a:t> </a:t>
            </a:r>
            <a:r>
              <a:rPr sz="818" spc="-14" dirty="0">
                <a:latin typeface="Arial"/>
                <a:cs typeface="Arial"/>
              </a:rPr>
              <a:t>flow </a:t>
            </a:r>
            <a:r>
              <a:rPr sz="818" dirty="0">
                <a:latin typeface="Arial"/>
                <a:cs typeface="Arial"/>
              </a:rPr>
              <a:t>to</a:t>
            </a:r>
            <a:r>
              <a:rPr sz="818" spc="-48" dirty="0">
                <a:latin typeface="Arial"/>
                <a:cs typeface="Arial"/>
              </a:rPr>
              <a:t> </a:t>
            </a:r>
            <a:r>
              <a:rPr sz="818" dirty="0">
                <a:latin typeface="Arial"/>
                <a:cs typeface="Arial"/>
              </a:rPr>
              <a:t>direct</a:t>
            </a:r>
            <a:r>
              <a:rPr sz="818" spc="-27" dirty="0">
                <a:latin typeface="Arial"/>
                <a:cs typeface="Arial"/>
              </a:rPr>
              <a:t> </a:t>
            </a:r>
            <a:r>
              <a:rPr sz="818" spc="-7" dirty="0">
                <a:latin typeface="Arial"/>
                <a:cs typeface="Arial"/>
              </a:rPr>
              <a:t>support.</a:t>
            </a:r>
            <a:endParaRPr sz="818">
              <a:latin typeface="Arial"/>
              <a:cs typeface="Arial"/>
            </a:endParaRPr>
          </a:p>
          <a:p>
            <a:pPr marL="77496">
              <a:spcBef>
                <a:spcPts val="528"/>
              </a:spcBef>
            </a:pPr>
            <a:r>
              <a:rPr sz="818" b="1" spc="-34" dirty="0">
                <a:latin typeface="Arial"/>
                <a:cs typeface="Arial"/>
              </a:rPr>
              <a:t>Policy </a:t>
            </a:r>
            <a:r>
              <a:rPr sz="818" b="1" spc="-7" dirty="0">
                <a:latin typeface="Arial"/>
                <a:cs typeface="Arial"/>
              </a:rPr>
              <a:t>Levers:</a:t>
            </a:r>
            <a:endParaRPr sz="818">
              <a:latin typeface="Arial"/>
              <a:cs typeface="Arial"/>
            </a:endParaRPr>
          </a:p>
          <a:p>
            <a:pPr marL="233356" marR="232923" indent="-155859">
              <a:lnSpc>
                <a:spcPct val="101899"/>
              </a:lnSpc>
              <a:spcBef>
                <a:spcPts val="37"/>
              </a:spcBef>
              <a:buFont typeface="Arial"/>
              <a:buChar char="•"/>
              <a:tabLst>
                <a:tab pos="233356" algn="l"/>
              </a:tabLst>
            </a:pPr>
            <a:r>
              <a:rPr sz="818" b="1" spc="-27" dirty="0">
                <a:latin typeface="Arial"/>
                <a:cs typeface="Arial"/>
              </a:rPr>
              <a:t>Invest</a:t>
            </a:r>
            <a:r>
              <a:rPr sz="818" b="1" spc="-48" dirty="0">
                <a:latin typeface="Arial"/>
                <a:cs typeface="Arial"/>
              </a:rPr>
              <a:t> </a:t>
            </a:r>
            <a:r>
              <a:rPr sz="818" b="1" spc="-27" dirty="0">
                <a:latin typeface="Arial"/>
                <a:cs typeface="Arial"/>
              </a:rPr>
              <a:t>in</a:t>
            </a:r>
            <a:r>
              <a:rPr sz="818" b="1" spc="-37" dirty="0">
                <a:latin typeface="Arial"/>
                <a:cs typeface="Arial"/>
              </a:rPr>
              <a:t> </a:t>
            </a:r>
            <a:r>
              <a:rPr sz="818" b="1" spc="-44" dirty="0">
                <a:latin typeface="Arial"/>
                <a:cs typeface="Arial"/>
              </a:rPr>
              <a:t>Technology</a:t>
            </a:r>
            <a:r>
              <a:rPr sz="818" b="1" spc="-37" dirty="0">
                <a:latin typeface="Arial"/>
                <a:cs typeface="Arial"/>
              </a:rPr>
              <a:t> </a:t>
            </a:r>
            <a:r>
              <a:rPr sz="818" b="1" spc="-41" dirty="0">
                <a:latin typeface="Arial"/>
                <a:cs typeface="Arial"/>
              </a:rPr>
              <a:t>&amp;</a:t>
            </a:r>
            <a:r>
              <a:rPr sz="818" b="1" spc="-51" dirty="0">
                <a:latin typeface="Arial"/>
                <a:cs typeface="Arial"/>
              </a:rPr>
              <a:t> </a:t>
            </a:r>
            <a:r>
              <a:rPr sz="818" b="1" spc="-37" dirty="0">
                <a:latin typeface="Arial"/>
                <a:cs typeface="Arial"/>
              </a:rPr>
              <a:t>AI</a:t>
            </a:r>
            <a:r>
              <a:rPr sz="818" b="1" spc="-31" dirty="0">
                <a:latin typeface="Arial"/>
                <a:cs typeface="Arial"/>
              </a:rPr>
              <a:t> </a:t>
            </a:r>
            <a:r>
              <a:rPr sz="818" spc="-34" dirty="0">
                <a:latin typeface="Arial"/>
                <a:cs typeface="Arial"/>
              </a:rPr>
              <a:t>– </a:t>
            </a:r>
            <a:r>
              <a:rPr sz="818" spc="-17" dirty="0">
                <a:latin typeface="Arial"/>
                <a:cs typeface="Arial"/>
              </a:rPr>
              <a:t>Automate </a:t>
            </a:r>
            <a:r>
              <a:rPr sz="818" spc="-7" dirty="0">
                <a:latin typeface="Arial"/>
                <a:cs typeface="Arial"/>
              </a:rPr>
              <a:t>assessments, authorizations,</a:t>
            </a:r>
            <a:r>
              <a:rPr sz="818" spc="-24" dirty="0">
                <a:latin typeface="Arial"/>
                <a:cs typeface="Arial"/>
              </a:rPr>
              <a:t> </a:t>
            </a:r>
            <a:r>
              <a:rPr sz="818" spc="-14" dirty="0">
                <a:latin typeface="Arial"/>
                <a:cs typeface="Arial"/>
              </a:rPr>
              <a:t>and</a:t>
            </a:r>
            <a:r>
              <a:rPr sz="818" spc="-27" dirty="0">
                <a:latin typeface="Arial"/>
                <a:cs typeface="Arial"/>
              </a:rPr>
              <a:t> </a:t>
            </a:r>
            <a:r>
              <a:rPr sz="818" spc="-14" dirty="0">
                <a:latin typeface="Arial"/>
                <a:cs typeface="Arial"/>
              </a:rPr>
              <a:t>reporting</a:t>
            </a:r>
            <a:r>
              <a:rPr sz="818" spc="-34" dirty="0">
                <a:latin typeface="Arial"/>
                <a:cs typeface="Arial"/>
              </a:rPr>
              <a:t> </a:t>
            </a:r>
            <a:r>
              <a:rPr sz="818" spc="-17" dirty="0">
                <a:latin typeface="Arial"/>
                <a:cs typeface="Arial"/>
              </a:rPr>
              <a:t>to </a:t>
            </a:r>
            <a:r>
              <a:rPr sz="818" spc="-14" dirty="0">
                <a:latin typeface="Arial"/>
                <a:cs typeface="Arial"/>
              </a:rPr>
              <a:t>reduce</a:t>
            </a:r>
            <a:r>
              <a:rPr sz="818" spc="-48" dirty="0">
                <a:latin typeface="Arial"/>
                <a:cs typeface="Arial"/>
              </a:rPr>
              <a:t> </a:t>
            </a:r>
            <a:r>
              <a:rPr sz="818" dirty="0">
                <a:latin typeface="Arial"/>
                <a:cs typeface="Arial"/>
              </a:rPr>
              <a:t>manual</a:t>
            </a:r>
            <a:r>
              <a:rPr sz="818" spc="-48" dirty="0">
                <a:latin typeface="Arial"/>
                <a:cs typeface="Arial"/>
              </a:rPr>
              <a:t> </a:t>
            </a:r>
            <a:r>
              <a:rPr sz="818" spc="-7" dirty="0">
                <a:latin typeface="Arial"/>
                <a:cs typeface="Arial"/>
              </a:rPr>
              <a:t>workload.</a:t>
            </a:r>
            <a:endParaRPr sz="818">
              <a:latin typeface="Arial"/>
              <a:cs typeface="Arial"/>
            </a:endParaRPr>
          </a:p>
          <a:p>
            <a:pPr marL="233356" marR="91784" indent="-155859">
              <a:lnSpc>
                <a:spcPct val="102400"/>
              </a:lnSpc>
              <a:spcBef>
                <a:spcPts val="55"/>
              </a:spcBef>
              <a:buFont typeface="Arial"/>
              <a:buChar char="•"/>
              <a:tabLst>
                <a:tab pos="233356" algn="l"/>
              </a:tabLst>
            </a:pPr>
            <a:r>
              <a:rPr sz="818" b="1" spc="-27" dirty="0">
                <a:latin typeface="Arial"/>
                <a:cs typeface="Arial"/>
              </a:rPr>
              <a:t>Standardize</a:t>
            </a:r>
            <a:r>
              <a:rPr sz="818" b="1" spc="-20" dirty="0">
                <a:latin typeface="Arial"/>
                <a:cs typeface="Arial"/>
              </a:rPr>
              <a:t> </a:t>
            </a:r>
            <a:r>
              <a:rPr sz="818" b="1" spc="-55" dirty="0">
                <a:latin typeface="Arial"/>
                <a:cs typeface="Arial"/>
              </a:rPr>
              <a:t>Tools</a:t>
            </a:r>
            <a:r>
              <a:rPr sz="818" b="1" spc="-17" dirty="0">
                <a:latin typeface="Arial"/>
                <a:cs typeface="Arial"/>
              </a:rPr>
              <a:t> </a:t>
            </a:r>
            <a:r>
              <a:rPr sz="818" b="1" spc="-27" dirty="0">
                <a:latin typeface="Arial"/>
                <a:cs typeface="Arial"/>
              </a:rPr>
              <a:t>and</a:t>
            </a:r>
            <a:r>
              <a:rPr sz="818" b="1" spc="-24" dirty="0">
                <a:latin typeface="Arial"/>
                <a:cs typeface="Arial"/>
              </a:rPr>
              <a:t> </a:t>
            </a:r>
            <a:r>
              <a:rPr sz="818" b="1" spc="-31" dirty="0">
                <a:latin typeface="Arial"/>
                <a:cs typeface="Arial"/>
              </a:rPr>
              <a:t>Processes </a:t>
            </a:r>
            <a:r>
              <a:rPr sz="818" b="1" spc="-17" dirty="0">
                <a:latin typeface="Arial"/>
                <a:cs typeface="Arial"/>
              </a:rPr>
              <a:t>Statewide</a:t>
            </a:r>
            <a:r>
              <a:rPr sz="818" b="1" spc="-20" dirty="0">
                <a:latin typeface="Arial"/>
                <a:cs typeface="Arial"/>
              </a:rPr>
              <a:t> </a:t>
            </a:r>
            <a:r>
              <a:rPr sz="818" spc="-82" dirty="0">
                <a:latin typeface="Arial"/>
                <a:cs typeface="Arial"/>
              </a:rPr>
              <a:t>–</a:t>
            </a:r>
            <a:r>
              <a:rPr sz="818" spc="-31" dirty="0">
                <a:latin typeface="Arial"/>
                <a:cs typeface="Arial"/>
              </a:rPr>
              <a:t> </a:t>
            </a:r>
            <a:r>
              <a:rPr sz="818" spc="-20" dirty="0">
                <a:latin typeface="Arial"/>
                <a:cs typeface="Arial"/>
              </a:rPr>
              <a:t>Replace</a:t>
            </a:r>
            <a:r>
              <a:rPr sz="818" spc="-34" dirty="0">
                <a:latin typeface="Arial"/>
                <a:cs typeface="Arial"/>
              </a:rPr>
              <a:t> </a:t>
            </a:r>
            <a:r>
              <a:rPr sz="818" spc="-7" dirty="0">
                <a:latin typeface="Arial"/>
                <a:cs typeface="Arial"/>
              </a:rPr>
              <a:t>county-</a:t>
            </a:r>
            <a:endParaRPr sz="818">
              <a:latin typeface="Arial"/>
              <a:cs typeface="Arial"/>
            </a:endParaRPr>
          </a:p>
          <a:p>
            <a:pPr marL="233356" marR="180970">
              <a:lnSpc>
                <a:spcPts val="1009"/>
              </a:lnSpc>
              <a:spcBef>
                <a:spcPts val="17"/>
              </a:spcBef>
            </a:pPr>
            <a:r>
              <a:rPr sz="818" dirty="0">
                <a:latin typeface="Arial"/>
                <a:cs typeface="Arial"/>
              </a:rPr>
              <a:t>specific</a:t>
            </a:r>
            <a:r>
              <a:rPr sz="818" spc="-27" dirty="0">
                <a:latin typeface="Arial"/>
                <a:cs typeface="Arial"/>
              </a:rPr>
              <a:t> </a:t>
            </a:r>
            <a:r>
              <a:rPr sz="818" spc="-17" dirty="0">
                <a:latin typeface="Arial"/>
                <a:cs typeface="Arial"/>
              </a:rPr>
              <a:t>systems</a:t>
            </a:r>
            <a:r>
              <a:rPr sz="818" spc="-27" dirty="0">
                <a:latin typeface="Arial"/>
                <a:cs typeface="Arial"/>
              </a:rPr>
              <a:t> </a:t>
            </a:r>
            <a:r>
              <a:rPr sz="818" dirty="0">
                <a:latin typeface="Arial"/>
                <a:cs typeface="Arial"/>
              </a:rPr>
              <a:t>with</a:t>
            </a:r>
            <a:r>
              <a:rPr sz="818" spc="-34" dirty="0">
                <a:latin typeface="Arial"/>
                <a:cs typeface="Arial"/>
              </a:rPr>
              <a:t> </a:t>
            </a:r>
            <a:r>
              <a:rPr sz="818" spc="-7" dirty="0">
                <a:latin typeface="Arial"/>
                <a:cs typeface="Arial"/>
              </a:rPr>
              <a:t>consistent forms,</a:t>
            </a:r>
            <a:r>
              <a:rPr sz="818" spc="-31" dirty="0">
                <a:latin typeface="Arial"/>
                <a:cs typeface="Arial"/>
              </a:rPr>
              <a:t> </a:t>
            </a:r>
            <a:r>
              <a:rPr sz="818" spc="-7" dirty="0">
                <a:latin typeface="Arial"/>
                <a:cs typeface="Arial"/>
              </a:rPr>
              <a:t>workflows,</a:t>
            </a:r>
            <a:r>
              <a:rPr sz="818" spc="-31" dirty="0">
                <a:latin typeface="Arial"/>
                <a:cs typeface="Arial"/>
              </a:rPr>
              <a:t> </a:t>
            </a:r>
            <a:r>
              <a:rPr sz="818" spc="-17" dirty="0">
                <a:latin typeface="Arial"/>
                <a:cs typeface="Arial"/>
              </a:rPr>
              <a:t>and</a:t>
            </a:r>
            <a:endParaRPr sz="818">
              <a:latin typeface="Arial"/>
              <a:cs typeface="Arial"/>
            </a:endParaRPr>
          </a:p>
          <a:p>
            <a:pPr marL="233356">
              <a:lnSpc>
                <a:spcPts val="948"/>
              </a:lnSpc>
            </a:pPr>
            <a:r>
              <a:rPr sz="818" spc="-7" dirty="0">
                <a:latin typeface="Arial"/>
                <a:cs typeface="Arial"/>
              </a:rPr>
              <a:t>documentation.</a:t>
            </a:r>
            <a:endParaRPr sz="818">
              <a:latin typeface="Arial"/>
              <a:cs typeface="Arial"/>
            </a:endParaRPr>
          </a:p>
          <a:p>
            <a:pPr marL="233356" marR="315183" indent="-155859">
              <a:lnSpc>
                <a:spcPct val="102600"/>
              </a:lnSpc>
              <a:spcBef>
                <a:spcPts val="48"/>
              </a:spcBef>
              <a:buFont typeface="Arial"/>
              <a:buChar char="•"/>
              <a:tabLst>
                <a:tab pos="233356" algn="l"/>
              </a:tabLst>
            </a:pPr>
            <a:r>
              <a:rPr sz="818" b="1" spc="-20" dirty="0">
                <a:latin typeface="Arial"/>
                <a:cs typeface="Arial"/>
              </a:rPr>
              <a:t>Simplify</a:t>
            </a:r>
            <a:r>
              <a:rPr sz="818" b="1" spc="-27" dirty="0">
                <a:latin typeface="Arial"/>
                <a:cs typeface="Arial"/>
              </a:rPr>
              <a:t> </a:t>
            </a:r>
            <a:r>
              <a:rPr sz="818" b="1" spc="-37" dirty="0">
                <a:latin typeface="Arial"/>
                <a:cs typeface="Arial"/>
              </a:rPr>
              <a:t>Reporting</a:t>
            </a:r>
            <a:r>
              <a:rPr sz="818" b="1" spc="-24" dirty="0">
                <a:latin typeface="Arial"/>
                <a:cs typeface="Arial"/>
              </a:rPr>
              <a:t> </a:t>
            </a:r>
            <a:r>
              <a:rPr sz="818" b="1" spc="-27" dirty="0">
                <a:latin typeface="Arial"/>
                <a:cs typeface="Arial"/>
              </a:rPr>
              <a:t>and</a:t>
            </a:r>
            <a:r>
              <a:rPr sz="818" b="1" spc="-34" dirty="0">
                <a:latin typeface="Arial"/>
                <a:cs typeface="Arial"/>
              </a:rPr>
              <a:t> </a:t>
            </a:r>
            <a:r>
              <a:rPr sz="818" b="1" spc="-14" dirty="0">
                <a:latin typeface="Arial"/>
                <a:cs typeface="Arial"/>
              </a:rPr>
              <a:t>Data Collection</a:t>
            </a:r>
            <a:r>
              <a:rPr sz="818" b="1" spc="-31" dirty="0">
                <a:latin typeface="Arial"/>
                <a:cs typeface="Arial"/>
              </a:rPr>
              <a:t> </a:t>
            </a:r>
            <a:r>
              <a:rPr sz="818" spc="-82" dirty="0">
                <a:latin typeface="Arial"/>
                <a:cs typeface="Arial"/>
              </a:rPr>
              <a:t>–</a:t>
            </a:r>
            <a:r>
              <a:rPr sz="818" spc="-61" dirty="0">
                <a:latin typeface="Arial"/>
                <a:cs typeface="Arial"/>
              </a:rPr>
              <a:t> </a:t>
            </a:r>
            <a:r>
              <a:rPr sz="818" spc="-27" dirty="0">
                <a:latin typeface="Arial"/>
                <a:cs typeface="Arial"/>
              </a:rPr>
              <a:t>Align</a:t>
            </a:r>
            <a:r>
              <a:rPr sz="818" spc="-48" dirty="0">
                <a:latin typeface="Arial"/>
                <a:cs typeface="Arial"/>
              </a:rPr>
              <a:t> </a:t>
            </a:r>
            <a:r>
              <a:rPr sz="818" spc="-14" dirty="0">
                <a:latin typeface="Arial"/>
                <a:cs typeface="Arial"/>
              </a:rPr>
              <a:t>data</a:t>
            </a:r>
            <a:endParaRPr sz="818">
              <a:latin typeface="Arial"/>
              <a:cs typeface="Arial"/>
            </a:endParaRPr>
          </a:p>
          <a:p>
            <a:pPr marL="233356" marR="110833">
              <a:lnSpc>
                <a:spcPts val="1009"/>
              </a:lnSpc>
              <a:spcBef>
                <a:spcPts val="20"/>
              </a:spcBef>
            </a:pPr>
            <a:r>
              <a:rPr sz="818" spc="-7" dirty="0">
                <a:latin typeface="Arial"/>
                <a:cs typeface="Arial"/>
              </a:rPr>
              <a:t>requirements</a:t>
            </a:r>
            <a:r>
              <a:rPr sz="818" spc="-37" dirty="0">
                <a:latin typeface="Arial"/>
                <a:cs typeface="Arial"/>
              </a:rPr>
              <a:t> </a:t>
            </a:r>
            <a:r>
              <a:rPr sz="818" spc="-17" dirty="0">
                <a:latin typeface="Arial"/>
                <a:cs typeface="Arial"/>
              </a:rPr>
              <a:t>across</a:t>
            </a:r>
            <a:r>
              <a:rPr sz="818" spc="-34" dirty="0">
                <a:latin typeface="Arial"/>
                <a:cs typeface="Arial"/>
              </a:rPr>
              <a:t> </a:t>
            </a:r>
            <a:r>
              <a:rPr sz="818" spc="-20" dirty="0">
                <a:latin typeface="Arial"/>
                <a:cs typeface="Arial"/>
              </a:rPr>
              <a:t>agencies</a:t>
            </a:r>
            <a:r>
              <a:rPr sz="818" spc="-34" dirty="0">
                <a:latin typeface="Arial"/>
                <a:cs typeface="Arial"/>
              </a:rPr>
              <a:t> </a:t>
            </a:r>
            <a:r>
              <a:rPr sz="818" spc="-17" dirty="0">
                <a:latin typeface="Arial"/>
                <a:cs typeface="Arial"/>
              </a:rPr>
              <a:t>to </a:t>
            </a:r>
            <a:r>
              <a:rPr sz="818" dirty="0">
                <a:latin typeface="Arial"/>
                <a:cs typeface="Arial"/>
              </a:rPr>
              <a:t>eliminate</a:t>
            </a:r>
            <a:r>
              <a:rPr sz="818" spc="-44" dirty="0">
                <a:latin typeface="Arial"/>
                <a:cs typeface="Arial"/>
              </a:rPr>
              <a:t> </a:t>
            </a:r>
            <a:r>
              <a:rPr sz="818" spc="-7" dirty="0">
                <a:latin typeface="Arial"/>
                <a:cs typeface="Arial"/>
              </a:rPr>
              <a:t>redundant</a:t>
            </a:r>
            <a:r>
              <a:rPr sz="818" spc="-24" dirty="0">
                <a:latin typeface="Arial"/>
                <a:cs typeface="Arial"/>
              </a:rPr>
              <a:t> </a:t>
            </a:r>
            <a:r>
              <a:rPr sz="818" spc="-14" dirty="0">
                <a:latin typeface="Arial"/>
                <a:cs typeface="Arial"/>
              </a:rPr>
              <a:t>reporting</a:t>
            </a:r>
            <a:r>
              <a:rPr sz="818" spc="-44" dirty="0">
                <a:latin typeface="Arial"/>
                <a:cs typeface="Arial"/>
              </a:rPr>
              <a:t> </a:t>
            </a:r>
            <a:r>
              <a:rPr sz="818" spc="-17" dirty="0">
                <a:latin typeface="Arial"/>
                <a:cs typeface="Arial"/>
              </a:rPr>
              <a:t>and </a:t>
            </a:r>
            <a:r>
              <a:rPr sz="818" spc="-7" dirty="0">
                <a:latin typeface="Arial"/>
                <a:cs typeface="Arial"/>
              </a:rPr>
              <a:t>monitoring.</a:t>
            </a:r>
            <a:endParaRPr sz="818">
              <a:latin typeface="Arial"/>
              <a:cs typeface="Arial"/>
            </a:endParaRPr>
          </a:p>
          <a:p>
            <a:pPr marL="232923" indent="-155427">
              <a:spcBef>
                <a:spcPts val="10"/>
              </a:spcBef>
              <a:buFont typeface="Arial"/>
              <a:buChar char="•"/>
              <a:tabLst>
                <a:tab pos="232923" algn="l"/>
              </a:tabLst>
            </a:pPr>
            <a:r>
              <a:rPr sz="818" b="1" spc="-14" dirty="0">
                <a:latin typeface="Arial"/>
                <a:cs typeface="Arial"/>
              </a:rPr>
              <a:t>Create</a:t>
            </a:r>
            <a:r>
              <a:rPr sz="818" b="1" spc="-17" dirty="0">
                <a:latin typeface="Arial"/>
                <a:cs typeface="Arial"/>
              </a:rPr>
              <a:t> </a:t>
            </a:r>
            <a:r>
              <a:rPr sz="818" b="1" spc="-7" dirty="0">
                <a:latin typeface="Arial"/>
                <a:cs typeface="Arial"/>
              </a:rPr>
              <a:t>a</a:t>
            </a:r>
            <a:r>
              <a:rPr sz="818" b="1" spc="-34" dirty="0">
                <a:latin typeface="Arial"/>
                <a:cs typeface="Arial"/>
              </a:rPr>
              <a:t> </a:t>
            </a:r>
            <a:r>
              <a:rPr sz="818" b="1" spc="-31" dirty="0">
                <a:latin typeface="Arial"/>
                <a:cs typeface="Arial"/>
              </a:rPr>
              <a:t>Professional</a:t>
            </a:r>
            <a:r>
              <a:rPr sz="818" b="1" spc="-24" dirty="0">
                <a:latin typeface="Arial"/>
                <a:cs typeface="Arial"/>
              </a:rPr>
              <a:t> </a:t>
            </a:r>
            <a:r>
              <a:rPr sz="818" b="1" spc="-37" dirty="0">
                <a:latin typeface="Arial"/>
                <a:cs typeface="Arial"/>
              </a:rPr>
              <a:t>Registry</a:t>
            </a:r>
            <a:r>
              <a:rPr sz="818" b="1" spc="-14" dirty="0">
                <a:latin typeface="Arial"/>
                <a:cs typeface="Arial"/>
              </a:rPr>
              <a:t> </a:t>
            </a:r>
            <a:r>
              <a:rPr sz="818" spc="-34" dirty="0">
                <a:latin typeface="Arial"/>
                <a:cs typeface="Arial"/>
              </a:rPr>
              <a:t>–</a:t>
            </a:r>
            <a:endParaRPr sz="818">
              <a:latin typeface="Arial"/>
              <a:cs typeface="Arial"/>
            </a:endParaRPr>
          </a:p>
          <a:p>
            <a:pPr marL="233356" marR="245046">
              <a:lnSpc>
                <a:spcPct val="101899"/>
              </a:lnSpc>
              <a:spcBef>
                <a:spcPts val="7"/>
              </a:spcBef>
            </a:pPr>
            <a:r>
              <a:rPr sz="818" spc="-14" dirty="0">
                <a:latin typeface="Arial"/>
                <a:cs typeface="Arial"/>
              </a:rPr>
              <a:t>Establish</a:t>
            </a:r>
            <a:r>
              <a:rPr sz="818" spc="-41" dirty="0">
                <a:latin typeface="Arial"/>
                <a:cs typeface="Arial"/>
              </a:rPr>
              <a:t> </a:t>
            </a:r>
            <a:r>
              <a:rPr sz="818" spc="-24" dirty="0">
                <a:latin typeface="Arial"/>
                <a:cs typeface="Arial"/>
              </a:rPr>
              <a:t>a</a:t>
            </a:r>
            <a:r>
              <a:rPr sz="818" spc="-20" dirty="0">
                <a:latin typeface="Arial"/>
                <a:cs typeface="Arial"/>
              </a:rPr>
              <a:t> single,</a:t>
            </a:r>
            <a:r>
              <a:rPr sz="818" spc="-27" dirty="0">
                <a:latin typeface="Arial"/>
                <a:cs typeface="Arial"/>
              </a:rPr>
              <a:t> </a:t>
            </a:r>
            <a:r>
              <a:rPr sz="818" spc="-7" dirty="0">
                <a:latin typeface="Arial"/>
                <a:cs typeface="Arial"/>
              </a:rPr>
              <a:t>cross-sector </a:t>
            </a:r>
            <a:r>
              <a:rPr sz="818" spc="-20" dirty="0">
                <a:latin typeface="Arial"/>
                <a:cs typeface="Arial"/>
              </a:rPr>
              <a:t>system</a:t>
            </a:r>
            <a:r>
              <a:rPr sz="818" spc="-31" dirty="0">
                <a:latin typeface="Arial"/>
                <a:cs typeface="Arial"/>
              </a:rPr>
              <a:t> </a:t>
            </a:r>
            <a:r>
              <a:rPr sz="818" spc="-7" dirty="0">
                <a:latin typeface="Arial"/>
                <a:cs typeface="Arial"/>
              </a:rPr>
              <a:t>for</a:t>
            </a:r>
            <a:r>
              <a:rPr sz="818" spc="-31" dirty="0">
                <a:latin typeface="Arial"/>
                <a:cs typeface="Arial"/>
              </a:rPr>
              <a:t> </a:t>
            </a:r>
            <a:r>
              <a:rPr sz="818" spc="-17" dirty="0">
                <a:latin typeface="Arial"/>
                <a:cs typeface="Arial"/>
              </a:rPr>
              <a:t>background</a:t>
            </a:r>
            <a:r>
              <a:rPr sz="818" spc="-27" dirty="0">
                <a:latin typeface="Arial"/>
                <a:cs typeface="Arial"/>
              </a:rPr>
              <a:t> </a:t>
            </a:r>
            <a:r>
              <a:rPr sz="818" spc="-7" dirty="0">
                <a:latin typeface="Arial"/>
                <a:cs typeface="Arial"/>
              </a:rPr>
              <a:t>checks, training,</a:t>
            </a:r>
            <a:r>
              <a:rPr sz="818" spc="-34" dirty="0">
                <a:latin typeface="Arial"/>
                <a:cs typeface="Arial"/>
              </a:rPr>
              <a:t> </a:t>
            </a:r>
            <a:r>
              <a:rPr sz="818" spc="-14" dirty="0">
                <a:latin typeface="Arial"/>
                <a:cs typeface="Arial"/>
              </a:rPr>
              <a:t>and</a:t>
            </a:r>
            <a:r>
              <a:rPr sz="818" spc="-34" dirty="0">
                <a:latin typeface="Arial"/>
                <a:cs typeface="Arial"/>
              </a:rPr>
              <a:t> </a:t>
            </a:r>
            <a:r>
              <a:rPr sz="818" spc="-7" dirty="0">
                <a:latin typeface="Arial"/>
                <a:cs typeface="Arial"/>
              </a:rPr>
              <a:t>credentials</a:t>
            </a:r>
            <a:r>
              <a:rPr sz="818" spc="-44" dirty="0">
                <a:latin typeface="Arial"/>
                <a:cs typeface="Arial"/>
              </a:rPr>
              <a:t> </a:t>
            </a:r>
            <a:r>
              <a:rPr sz="818" spc="-17" dirty="0">
                <a:latin typeface="Arial"/>
                <a:cs typeface="Arial"/>
              </a:rPr>
              <a:t>to </a:t>
            </a:r>
            <a:r>
              <a:rPr sz="818" spc="-7" dirty="0">
                <a:latin typeface="Arial"/>
                <a:cs typeface="Arial"/>
              </a:rPr>
              <a:t>streamline </a:t>
            </a:r>
            <a:r>
              <a:rPr sz="818" spc="-17" dirty="0">
                <a:latin typeface="Arial"/>
                <a:cs typeface="Arial"/>
              </a:rPr>
              <a:t>onboarding</a:t>
            </a:r>
            <a:r>
              <a:rPr sz="818" spc="-31" dirty="0">
                <a:latin typeface="Arial"/>
                <a:cs typeface="Arial"/>
              </a:rPr>
              <a:t> </a:t>
            </a:r>
            <a:r>
              <a:rPr sz="818" spc="-17" dirty="0">
                <a:latin typeface="Arial"/>
                <a:cs typeface="Arial"/>
              </a:rPr>
              <a:t>and</a:t>
            </a:r>
            <a:endParaRPr sz="818">
              <a:latin typeface="Arial"/>
              <a:cs typeface="Arial"/>
            </a:endParaRPr>
          </a:p>
          <a:p>
            <a:pPr marL="233356">
              <a:spcBef>
                <a:spcPts val="24"/>
              </a:spcBef>
            </a:pPr>
            <a:r>
              <a:rPr sz="818" spc="-7" dirty="0">
                <a:latin typeface="Arial"/>
                <a:cs typeface="Arial"/>
              </a:rPr>
              <a:t>mobility.</a:t>
            </a:r>
            <a:endParaRPr sz="818">
              <a:latin typeface="Arial"/>
              <a:cs typeface="Arial"/>
            </a:endParaRPr>
          </a:p>
          <a:p>
            <a:pPr marL="77496">
              <a:spcBef>
                <a:spcPts val="556"/>
              </a:spcBef>
            </a:pPr>
            <a:r>
              <a:rPr sz="818" b="1" spc="-7" dirty="0">
                <a:latin typeface="Arial"/>
                <a:cs typeface="Arial"/>
              </a:rPr>
              <a:t>Impact</a:t>
            </a:r>
            <a:r>
              <a:rPr sz="818" spc="-7" dirty="0">
                <a:latin typeface="Arial"/>
                <a:cs typeface="Arial"/>
              </a:rPr>
              <a:t>:</a:t>
            </a:r>
            <a:r>
              <a:rPr sz="818" spc="-27" dirty="0">
                <a:latin typeface="Arial"/>
                <a:cs typeface="Arial"/>
              </a:rPr>
              <a:t> </a:t>
            </a:r>
            <a:r>
              <a:rPr sz="818" b="1" spc="-48" dirty="0">
                <a:latin typeface="Arial"/>
                <a:cs typeface="Arial"/>
              </a:rPr>
              <a:t>Less</a:t>
            </a:r>
            <a:r>
              <a:rPr sz="818" b="1" spc="-31" dirty="0">
                <a:latin typeface="Arial"/>
                <a:cs typeface="Arial"/>
              </a:rPr>
              <a:t> </a:t>
            </a:r>
            <a:r>
              <a:rPr sz="818" b="1" spc="-20" dirty="0">
                <a:latin typeface="Arial"/>
                <a:cs typeface="Arial"/>
              </a:rPr>
              <a:t>paperwork,</a:t>
            </a:r>
            <a:r>
              <a:rPr sz="818" b="1" spc="-41" dirty="0">
                <a:latin typeface="Arial"/>
                <a:cs typeface="Arial"/>
              </a:rPr>
              <a:t> </a:t>
            </a:r>
            <a:r>
              <a:rPr sz="818" b="1" spc="-17" dirty="0">
                <a:latin typeface="Arial"/>
                <a:cs typeface="Arial"/>
              </a:rPr>
              <a:t>more</a:t>
            </a:r>
            <a:r>
              <a:rPr sz="818" b="1" spc="-51" dirty="0">
                <a:latin typeface="Arial"/>
                <a:cs typeface="Arial"/>
              </a:rPr>
              <a:t> </a:t>
            </a:r>
            <a:r>
              <a:rPr sz="818" b="1" spc="-14" dirty="0">
                <a:latin typeface="Arial"/>
                <a:cs typeface="Arial"/>
              </a:rPr>
              <a:t>care</a:t>
            </a:r>
            <a:endParaRPr sz="818">
              <a:latin typeface="Arial"/>
              <a:cs typeface="Arial"/>
            </a:endParaRPr>
          </a:p>
          <a:p>
            <a:pPr marL="77496">
              <a:spcBef>
                <a:spcPts val="24"/>
              </a:spcBef>
            </a:pPr>
            <a:r>
              <a:rPr sz="818" spc="-82" dirty="0">
                <a:latin typeface="Arial"/>
                <a:cs typeface="Arial"/>
              </a:rPr>
              <a:t>–</a:t>
            </a:r>
            <a:r>
              <a:rPr sz="818" spc="-44" dirty="0">
                <a:latin typeface="Arial"/>
                <a:cs typeface="Arial"/>
              </a:rPr>
              <a:t> </a:t>
            </a:r>
            <a:r>
              <a:rPr sz="818" spc="-7" dirty="0">
                <a:latin typeface="Arial"/>
                <a:cs typeface="Arial"/>
              </a:rPr>
              <a:t>efficiency</a:t>
            </a:r>
            <a:r>
              <a:rPr sz="818" spc="-31" dirty="0">
                <a:latin typeface="Arial"/>
                <a:cs typeface="Arial"/>
              </a:rPr>
              <a:t> </a:t>
            </a:r>
            <a:r>
              <a:rPr sz="818" dirty="0">
                <a:latin typeface="Arial"/>
                <a:cs typeface="Arial"/>
              </a:rPr>
              <a:t>that</a:t>
            </a:r>
            <a:r>
              <a:rPr sz="818" spc="-27" dirty="0">
                <a:latin typeface="Arial"/>
                <a:cs typeface="Arial"/>
              </a:rPr>
              <a:t> </a:t>
            </a:r>
            <a:r>
              <a:rPr sz="818" spc="-7" dirty="0">
                <a:latin typeface="Arial"/>
                <a:cs typeface="Arial"/>
              </a:rPr>
              <a:t>sustains</a:t>
            </a:r>
            <a:r>
              <a:rPr sz="818" spc="-48" dirty="0">
                <a:latin typeface="Arial"/>
                <a:cs typeface="Arial"/>
              </a:rPr>
              <a:t> </a:t>
            </a:r>
            <a:r>
              <a:rPr sz="818" spc="-7" dirty="0">
                <a:latin typeface="Arial"/>
                <a:cs typeface="Arial"/>
              </a:rPr>
              <a:t>value.</a:t>
            </a:r>
            <a:endParaRPr sz="818">
              <a:latin typeface="Arial"/>
              <a:cs typeface="Arial"/>
            </a:endParaRPr>
          </a:p>
        </p:txBody>
      </p:sp>
      <p:sp>
        <p:nvSpPr>
          <p:cNvPr id="13" name="object 13" descr="$PPTXTitle"/>
          <p:cNvSpPr txBox="1">
            <a:spLocks noGrp="1"/>
          </p:cNvSpPr>
          <p:nvPr>
            <p:ph type="title"/>
          </p:nvPr>
        </p:nvSpPr>
        <p:spPr>
          <a:xfrm>
            <a:off x="1152958" y="295144"/>
            <a:ext cx="9924184" cy="378075"/>
          </a:xfrm>
          <a:prstGeom prst="rect">
            <a:avLst/>
          </a:prstGeom>
        </p:spPr>
        <p:txBody>
          <a:bodyPr vert="horz" wrap="square" lIns="0" tIns="8659" rIns="0" bIns="0" rtlCol="0" anchor="ctr">
            <a:spAutoFit/>
          </a:bodyPr>
          <a:lstStyle/>
          <a:p>
            <a:pPr marL="8659" algn="ctr">
              <a:lnSpc>
                <a:spcPct val="100000"/>
              </a:lnSpc>
              <a:spcBef>
                <a:spcPts val="68"/>
              </a:spcBef>
            </a:pPr>
            <a:r>
              <a:rPr sz="2400" spc="-99" dirty="0">
                <a:solidFill>
                  <a:srgbClr val="1A578D"/>
                </a:solidFill>
              </a:rPr>
              <a:t>The</a:t>
            </a:r>
            <a:r>
              <a:rPr sz="2400" spc="-126" dirty="0">
                <a:solidFill>
                  <a:srgbClr val="1A578D"/>
                </a:solidFill>
              </a:rPr>
              <a:t> </a:t>
            </a:r>
            <a:r>
              <a:rPr sz="2400" spc="-68" dirty="0">
                <a:solidFill>
                  <a:srgbClr val="1A578D"/>
                </a:solidFill>
              </a:rPr>
              <a:t>Path</a:t>
            </a:r>
            <a:r>
              <a:rPr sz="2400" spc="-119" dirty="0">
                <a:solidFill>
                  <a:srgbClr val="1A578D"/>
                </a:solidFill>
              </a:rPr>
              <a:t> </a:t>
            </a:r>
            <a:r>
              <a:rPr sz="2400" spc="-31" dirty="0">
                <a:solidFill>
                  <a:srgbClr val="1A578D"/>
                </a:solidFill>
              </a:rPr>
              <a:t>to</a:t>
            </a:r>
            <a:r>
              <a:rPr sz="2400" spc="-130" dirty="0">
                <a:solidFill>
                  <a:srgbClr val="1A578D"/>
                </a:solidFill>
              </a:rPr>
              <a:t> </a:t>
            </a:r>
            <a:r>
              <a:rPr sz="2400" spc="-61" dirty="0">
                <a:solidFill>
                  <a:srgbClr val="1A578D"/>
                </a:solidFill>
              </a:rPr>
              <a:t>Value:</a:t>
            </a:r>
            <a:r>
              <a:rPr sz="2400" spc="-102" dirty="0">
                <a:solidFill>
                  <a:srgbClr val="1A578D"/>
                </a:solidFill>
              </a:rPr>
              <a:t> </a:t>
            </a:r>
            <a:r>
              <a:rPr sz="2400" spc="-112" dirty="0">
                <a:solidFill>
                  <a:srgbClr val="1A578D"/>
                </a:solidFill>
              </a:rPr>
              <a:t>POLICY</a:t>
            </a:r>
            <a:r>
              <a:rPr sz="2400" spc="-119" dirty="0">
                <a:solidFill>
                  <a:srgbClr val="1A578D"/>
                </a:solidFill>
              </a:rPr>
              <a:t> </a:t>
            </a:r>
            <a:r>
              <a:rPr sz="2400" spc="-133" dirty="0">
                <a:solidFill>
                  <a:srgbClr val="1A578D"/>
                </a:solidFill>
              </a:rPr>
              <a:t>LEVERS</a:t>
            </a:r>
          </a:p>
        </p:txBody>
      </p:sp>
      <p:sp>
        <p:nvSpPr>
          <p:cNvPr id="14" name="object 14"/>
          <p:cNvSpPr txBox="1"/>
          <p:nvPr/>
        </p:nvSpPr>
        <p:spPr>
          <a:xfrm>
            <a:off x="2665269" y="769014"/>
            <a:ext cx="6762317" cy="686319"/>
          </a:xfrm>
          <a:prstGeom prst="rect">
            <a:avLst/>
          </a:prstGeom>
        </p:spPr>
        <p:txBody>
          <a:bodyPr vert="horz" wrap="square" lIns="0" tIns="34203" rIns="0" bIns="0" rtlCol="0">
            <a:spAutoFit/>
          </a:bodyPr>
          <a:lstStyle/>
          <a:p>
            <a:pPr marL="8659" algn="just">
              <a:spcBef>
                <a:spcPts val="269"/>
              </a:spcBef>
            </a:pPr>
            <a:r>
              <a:rPr sz="955" spc="-24" dirty="0">
                <a:latin typeface="Arial"/>
                <a:cs typeface="Arial"/>
              </a:rPr>
              <a:t>Ohio’s</a:t>
            </a:r>
            <a:r>
              <a:rPr sz="955" spc="-34" dirty="0">
                <a:latin typeface="Arial"/>
                <a:cs typeface="Arial"/>
              </a:rPr>
              <a:t> </a:t>
            </a:r>
            <a:r>
              <a:rPr sz="955" spc="-51" dirty="0">
                <a:latin typeface="Arial"/>
                <a:cs typeface="Arial"/>
              </a:rPr>
              <a:t>DD</a:t>
            </a:r>
            <a:r>
              <a:rPr sz="955" spc="-34" dirty="0">
                <a:latin typeface="Arial"/>
                <a:cs typeface="Arial"/>
              </a:rPr>
              <a:t> </a:t>
            </a:r>
            <a:r>
              <a:rPr sz="955" spc="-17" dirty="0">
                <a:latin typeface="Arial"/>
                <a:cs typeface="Arial"/>
              </a:rPr>
              <a:t>system</a:t>
            </a:r>
            <a:r>
              <a:rPr sz="955" spc="-41" dirty="0">
                <a:latin typeface="Arial"/>
                <a:cs typeface="Arial"/>
              </a:rPr>
              <a:t> </a:t>
            </a:r>
            <a:r>
              <a:rPr sz="955" dirty="0">
                <a:latin typeface="Arial"/>
                <a:cs typeface="Arial"/>
              </a:rPr>
              <a:t>must</a:t>
            </a:r>
            <a:r>
              <a:rPr sz="955" spc="-48" dirty="0">
                <a:latin typeface="Arial"/>
                <a:cs typeface="Arial"/>
              </a:rPr>
              <a:t> </a:t>
            </a:r>
            <a:r>
              <a:rPr sz="955" dirty="0">
                <a:latin typeface="Arial"/>
                <a:cs typeface="Arial"/>
              </a:rPr>
              <a:t>shift</a:t>
            </a:r>
            <a:r>
              <a:rPr sz="955" spc="-44" dirty="0">
                <a:latin typeface="Arial"/>
                <a:cs typeface="Arial"/>
              </a:rPr>
              <a:t> </a:t>
            </a:r>
            <a:r>
              <a:rPr sz="955" dirty="0">
                <a:latin typeface="Arial"/>
                <a:cs typeface="Arial"/>
              </a:rPr>
              <a:t>from</a:t>
            </a:r>
            <a:r>
              <a:rPr sz="955" spc="-37" dirty="0">
                <a:latin typeface="Arial"/>
                <a:cs typeface="Arial"/>
              </a:rPr>
              <a:t> </a:t>
            </a:r>
            <a:r>
              <a:rPr sz="955" spc="-7" dirty="0">
                <a:latin typeface="Arial"/>
                <a:cs typeface="Arial"/>
              </a:rPr>
              <a:t>fee-</a:t>
            </a:r>
            <a:r>
              <a:rPr sz="955" spc="-17" dirty="0">
                <a:latin typeface="Arial"/>
                <a:cs typeface="Arial"/>
              </a:rPr>
              <a:t>for-</a:t>
            </a:r>
            <a:r>
              <a:rPr sz="955" spc="-14" dirty="0">
                <a:latin typeface="Arial"/>
                <a:cs typeface="Arial"/>
              </a:rPr>
              <a:t>service</a:t>
            </a:r>
            <a:r>
              <a:rPr sz="955" spc="-34" dirty="0">
                <a:latin typeface="Arial"/>
                <a:cs typeface="Arial"/>
              </a:rPr>
              <a:t> </a:t>
            </a:r>
            <a:r>
              <a:rPr sz="955" spc="-14" dirty="0">
                <a:latin typeface="Arial"/>
                <a:cs typeface="Arial"/>
              </a:rPr>
              <a:t>and</a:t>
            </a:r>
            <a:r>
              <a:rPr sz="955" spc="-51" dirty="0">
                <a:latin typeface="Arial"/>
                <a:cs typeface="Arial"/>
              </a:rPr>
              <a:t> </a:t>
            </a:r>
            <a:r>
              <a:rPr sz="955" dirty="0">
                <a:latin typeface="Arial"/>
                <a:cs typeface="Arial"/>
              </a:rPr>
              <a:t>rule-</a:t>
            </a:r>
            <a:r>
              <a:rPr sz="955" spc="-17" dirty="0">
                <a:latin typeface="Arial"/>
                <a:cs typeface="Arial"/>
              </a:rPr>
              <a:t>driven</a:t>
            </a:r>
            <a:r>
              <a:rPr sz="955" spc="-44" dirty="0">
                <a:latin typeface="Arial"/>
                <a:cs typeface="Arial"/>
              </a:rPr>
              <a:t> </a:t>
            </a:r>
            <a:r>
              <a:rPr sz="955" spc="-24" dirty="0">
                <a:latin typeface="Arial"/>
                <a:cs typeface="Arial"/>
              </a:rPr>
              <a:t>oversight</a:t>
            </a:r>
            <a:r>
              <a:rPr sz="955" spc="-44" dirty="0">
                <a:latin typeface="Arial"/>
                <a:cs typeface="Arial"/>
              </a:rPr>
              <a:t> </a:t>
            </a:r>
            <a:r>
              <a:rPr sz="955" dirty="0">
                <a:latin typeface="Arial"/>
                <a:cs typeface="Arial"/>
              </a:rPr>
              <a:t>to</a:t>
            </a:r>
            <a:r>
              <a:rPr sz="955" spc="-37" dirty="0">
                <a:latin typeface="Arial"/>
                <a:cs typeface="Arial"/>
              </a:rPr>
              <a:t> </a:t>
            </a:r>
            <a:r>
              <a:rPr sz="955" b="1" spc="-7" dirty="0">
                <a:latin typeface="Arial"/>
                <a:cs typeface="Arial"/>
              </a:rPr>
              <a:t>a</a:t>
            </a:r>
            <a:r>
              <a:rPr sz="955" b="1" spc="-44" dirty="0">
                <a:latin typeface="Arial"/>
                <a:cs typeface="Arial"/>
              </a:rPr>
              <a:t> </a:t>
            </a:r>
            <a:r>
              <a:rPr sz="955" b="1" spc="-17" dirty="0">
                <a:latin typeface="Arial"/>
                <a:cs typeface="Arial"/>
              </a:rPr>
              <a:t>value-</a:t>
            </a:r>
            <a:r>
              <a:rPr sz="955" b="1" spc="-24" dirty="0">
                <a:latin typeface="Arial"/>
                <a:cs typeface="Arial"/>
              </a:rPr>
              <a:t>based</a:t>
            </a:r>
            <a:r>
              <a:rPr sz="955" b="1" spc="-41" dirty="0">
                <a:latin typeface="Arial"/>
                <a:cs typeface="Arial"/>
              </a:rPr>
              <a:t> </a:t>
            </a:r>
            <a:r>
              <a:rPr sz="955" b="1" spc="-14" dirty="0">
                <a:latin typeface="Arial"/>
                <a:cs typeface="Arial"/>
              </a:rPr>
              <a:t>model</a:t>
            </a:r>
            <a:r>
              <a:rPr sz="955" b="1" spc="-41" dirty="0">
                <a:latin typeface="Arial"/>
                <a:cs typeface="Arial"/>
              </a:rPr>
              <a:t> </a:t>
            </a:r>
            <a:r>
              <a:rPr sz="955" b="1" spc="-7" dirty="0">
                <a:latin typeface="Arial"/>
                <a:cs typeface="Arial"/>
              </a:rPr>
              <a:t>that</a:t>
            </a:r>
            <a:r>
              <a:rPr sz="955" b="1" spc="-41" dirty="0">
                <a:latin typeface="Arial"/>
                <a:cs typeface="Arial"/>
              </a:rPr>
              <a:t> </a:t>
            </a:r>
            <a:r>
              <a:rPr sz="955" b="1" spc="-31" dirty="0">
                <a:latin typeface="Arial"/>
                <a:cs typeface="Arial"/>
              </a:rPr>
              <a:t>rewards</a:t>
            </a:r>
            <a:r>
              <a:rPr sz="955" b="1" spc="-44" dirty="0">
                <a:latin typeface="Arial"/>
                <a:cs typeface="Arial"/>
              </a:rPr>
              <a:t> </a:t>
            </a:r>
            <a:r>
              <a:rPr sz="955" b="1" spc="-7" dirty="0">
                <a:latin typeface="Arial"/>
                <a:cs typeface="Arial"/>
              </a:rPr>
              <a:t>outcomes,</a:t>
            </a:r>
            <a:endParaRPr sz="955" dirty="0">
              <a:latin typeface="Arial"/>
              <a:cs typeface="Arial"/>
            </a:endParaRPr>
          </a:p>
          <a:p>
            <a:pPr marL="8659" marR="3464" algn="just">
              <a:lnSpc>
                <a:spcPct val="117600"/>
              </a:lnSpc>
            </a:pPr>
            <a:r>
              <a:rPr sz="955" b="1" spc="-17" dirty="0">
                <a:latin typeface="Arial"/>
                <a:cs typeface="Arial"/>
              </a:rPr>
              <a:t>efficiency,</a:t>
            </a:r>
            <a:r>
              <a:rPr sz="955" b="1" spc="-78" dirty="0">
                <a:latin typeface="Arial"/>
                <a:cs typeface="Arial"/>
              </a:rPr>
              <a:t> </a:t>
            </a:r>
            <a:r>
              <a:rPr sz="955" b="1" spc="-24" dirty="0">
                <a:latin typeface="Arial"/>
                <a:cs typeface="Arial"/>
              </a:rPr>
              <a:t>and</a:t>
            </a:r>
            <a:r>
              <a:rPr sz="955" b="1" spc="-78" dirty="0">
                <a:latin typeface="Arial"/>
                <a:cs typeface="Arial"/>
              </a:rPr>
              <a:t> </a:t>
            </a:r>
            <a:r>
              <a:rPr sz="955" b="1" spc="-14" dirty="0">
                <a:latin typeface="Arial"/>
                <a:cs typeface="Arial"/>
              </a:rPr>
              <a:t>predictability.</a:t>
            </a:r>
            <a:r>
              <a:rPr sz="955" b="1" spc="-65" dirty="0">
                <a:latin typeface="Arial"/>
                <a:cs typeface="Arial"/>
              </a:rPr>
              <a:t> </a:t>
            </a:r>
            <a:r>
              <a:rPr sz="955" spc="-34" dirty="0">
                <a:latin typeface="Arial"/>
                <a:cs typeface="Arial"/>
              </a:rPr>
              <a:t>Each</a:t>
            </a:r>
            <a:r>
              <a:rPr sz="955" spc="-78" dirty="0">
                <a:latin typeface="Arial"/>
                <a:cs typeface="Arial"/>
              </a:rPr>
              <a:t> </a:t>
            </a:r>
            <a:r>
              <a:rPr sz="955" spc="-17" dirty="0">
                <a:latin typeface="Arial"/>
                <a:cs typeface="Arial"/>
              </a:rPr>
              <a:t>lever</a:t>
            </a:r>
            <a:r>
              <a:rPr sz="955" spc="-75" dirty="0">
                <a:latin typeface="Arial"/>
                <a:cs typeface="Arial"/>
              </a:rPr>
              <a:t> </a:t>
            </a:r>
            <a:r>
              <a:rPr sz="955" spc="-10" dirty="0">
                <a:latin typeface="Arial"/>
                <a:cs typeface="Arial"/>
              </a:rPr>
              <a:t>strengthens</a:t>
            </a:r>
            <a:r>
              <a:rPr sz="955" spc="-82" dirty="0">
                <a:latin typeface="Arial"/>
                <a:cs typeface="Arial"/>
              </a:rPr>
              <a:t> </a:t>
            </a:r>
            <a:r>
              <a:rPr sz="955" spc="-14" dirty="0">
                <a:latin typeface="Arial"/>
                <a:cs typeface="Arial"/>
              </a:rPr>
              <a:t>one</a:t>
            </a:r>
            <a:r>
              <a:rPr sz="955" spc="-72" dirty="0">
                <a:latin typeface="Arial"/>
                <a:cs typeface="Arial"/>
              </a:rPr>
              <a:t> </a:t>
            </a:r>
            <a:r>
              <a:rPr sz="955" spc="3" dirty="0">
                <a:latin typeface="Arial"/>
                <a:cs typeface="Arial"/>
              </a:rPr>
              <a:t>of</a:t>
            </a:r>
            <a:r>
              <a:rPr sz="955" spc="-78" dirty="0">
                <a:latin typeface="Arial"/>
                <a:cs typeface="Arial"/>
              </a:rPr>
              <a:t> </a:t>
            </a:r>
            <a:r>
              <a:rPr sz="955" spc="-14" dirty="0">
                <a:latin typeface="Arial"/>
                <a:cs typeface="Arial"/>
              </a:rPr>
              <a:t>five</a:t>
            </a:r>
            <a:r>
              <a:rPr sz="955" spc="-72" dirty="0">
                <a:latin typeface="Arial"/>
                <a:cs typeface="Arial"/>
              </a:rPr>
              <a:t> </a:t>
            </a:r>
            <a:r>
              <a:rPr sz="955" spc="-14" dirty="0">
                <a:latin typeface="Arial"/>
                <a:cs typeface="Arial"/>
              </a:rPr>
              <a:t>system</a:t>
            </a:r>
            <a:r>
              <a:rPr sz="955" spc="-78" dirty="0">
                <a:latin typeface="Arial"/>
                <a:cs typeface="Arial"/>
              </a:rPr>
              <a:t> </a:t>
            </a:r>
            <a:r>
              <a:rPr sz="955" dirty="0">
                <a:latin typeface="Arial"/>
                <a:cs typeface="Arial"/>
              </a:rPr>
              <a:t>priorities</a:t>
            </a:r>
            <a:r>
              <a:rPr sz="955" spc="-65" dirty="0">
                <a:latin typeface="Arial"/>
                <a:cs typeface="Arial"/>
              </a:rPr>
              <a:t> </a:t>
            </a:r>
            <a:r>
              <a:rPr sz="955" spc="-89" dirty="0">
                <a:latin typeface="Arial"/>
                <a:cs typeface="Arial"/>
              </a:rPr>
              <a:t>—</a:t>
            </a:r>
            <a:r>
              <a:rPr sz="955" spc="-72" dirty="0">
                <a:latin typeface="Arial"/>
                <a:cs typeface="Arial"/>
              </a:rPr>
              <a:t> </a:t>
            </a:r>
            <a:r>
              <a:rPr sz="955" b="1" spc="-31" dirty="0">
                <a:latin typeface="Arial"/>
                <a:cs typeface="Arial"/>
              </a:rPr>
              <a:t>Access,</a:t>
            </a:r>
            <a:r>
              <a:rPr sz="955" b="1" spc="-78" dirty="0">
                <a:latin typeface="Arial"/>
                <a:cs typeface="Arial"/>
              </a:rPr>
              <a:t> </a:t>
            </a:r>
            <a:r>
              <a:rPr sz="955" b="1" spc="-20" dirty="0">
                <a:latin typeface="Arial"/>
                <a:cs typeface="Arial"/>
              </a:rPr>
              <a:t>Case</a:t>
            </a:r>
            <a:r>
              <a:rPr sz="955" b="1" spc="-82" dirty="0">
                <a:latin typeface="Arial"/>
                <a:cs typeface="Arial"/>
              </a:rPr>
              <a:t> </a:t>
            </a:r>
            <a:r>
              <a:rPr sz="955" b="1" spc="-20" dirty="0">
                <a:latin typeface="Arial"/>
                <a:cs typeface="Arial"/>
              </a:rPr>
              <a:t>Management,</a:t>
            </a:r>
            <a:r>
              <a:rPr sz="955" b="1" spc="-75" dirty="0">
                <a:latin typeface="Arial"/>
                <a:cs typeface="Arial"/>
              </a:rPr>
              <a:t> </a:t>
            </a:r>
            <a:r>
              <a:rPr sz="955" b="1" spc="-20" dirty="0">
                <a:latin typeface="Arial"/>
                <a:cs typeface="Arial"/>
              </a:rPr>
              <a:t>Sustainability,</a:t>
            </a:r>
            <a:r>
              <a:rPr sz="955" b="1" spc="20" dirty="0">
                <a:latin typeface="Arial"/>
                <a:cs typeface="Arial"/>
              </a:rPr>
              <a:t> </a:t>
            </a:r>
            <a:r>
              <a:rPr sz="955" b="1" spc="-17" dirty="0">
                <a:latin typeface="Arial"/>
                <a:cs typeface="Arial"/>
              </a:rPr>
              <a:t>Quality</a:t>
            </a:r>
            <a:r>
              <a:rPr sz="955" b="1" spc="-72" dirty="0">
                <a:latin typeface="Arial"/>
                <a:cs typeface="Arial"/>
              </a:rPr>
              <a:t> </a:t>
            </a:r>
            <a:r>
              <a:rPr sz="955" b="1" spc="-51" dirty="0">
                <a:latin typeface="Arial"/>
                <a:cs typeface="Arial"/>
              </a:rPr>
              <a:t>&amp;</a:t>
            </a:r>
            <a:r>
              <a:rPr sz="955" b="1" spc="-78" dirty="0">
                <a:latin typeface="Arial"/>
                <a:cs typeface="Arial"/>
              </a:rPr>
              <a:t> </a:t>
            </a:r>
            <a:r>
              <a:rPr sz="955" b="1" spc="-20" dirty="0">
                <a:latin typeface="Arial"/>
                <a:cs typeface="Arial"/>
              </a:rPr>
              <a:t>Accountability,</a:t>
            </a:r>
            <a:r>
              <a:rPr sz="955" b="1" spc="-78" dirty="0">
                <a:latin typeface="Arial"/>
                <a:cs typeface="Arial"/>
              </a:rPr>
              <a:t> </a:t>
            </a:r>
            <a:r>
              <a:rPr sz="955" b="1" spc="-24" dirty="0">
                <a:latin typeface="Arial"/>
                <a:cs typeface="Arial"/>
              </a:rPr>
              <a:t>and</a:t>
            </a:r>
            <a:r>
              <a:rPr sz="955" b="1" spc="-78" dirty="0">
                <a:latin typeface="Arial"/>
                <a:cs typeface="Arial"/>
              </a:rPr>
              <a:t> </a:t>
            </a:r>
            <a:r>
              <a:rPr sz="955" b="1" spc="-20" dirty="0">
                <a:latin typeface="Arial"/>
                <a:cs typeface="Arial"/>
              </a:rPr>
              <a:t>Efficiency-</a:t>
            </a:r>
            <a:r>
              <a:rPr sz="955" b="1" spc="-82" dirty="0">
                <a:latin typeface="Arial"/>
                <a:cs typeface="Arial"/>
              </a:rPr>
              <a:t> </a:t>
            </a:r>
            <a:r>
              <a:rPr sz="955" spc="-14" dirty="0">
                <a:latin typeface="Arial"/>
                <a:cs typeface="Arial"/>
              </a:rPr>
              <a:t>creating</a:t>
            </a:r>
            <a:r>
              <a:rPr sz="955" spc="-78" dirty="0">
                <a:latin typeface="Arial"/>
                <a:cs typeface="Arial"/>
              </a:rPr>
              <a:t> </a:t>
            </a:r>
            <a:r>
              <a:rPr sz="955" spc="-27" dirty="0">
                <a:latin typeface="Arial"/>
                <a:cs typeface="Arial"/>
              </a:rPr>
              <a:t>a</a:t>
            </a:r>
            <a:r>
              <a:rPr sz="955" spc="-75" dirty="0">
                <a:latin typeface="Arial"/>
                <a:cs typeface="Arial"/>
              </a:rPr>
              <a:t> </a:t>
            </a:r>
            <a:r>
              <a:rPr sz="955" dirty="0">
                <a:latin typeface="Arial"/>
                <a:cs typeface="Arial"/>
              </a:rPr>
              <a:t>modern,</a:t>
            </a:r>
            <a:r>
              <a:rPr sz="955" spc="-75" dirty="0">
                <a:latin typeface="Arial"/>
                <a:cs typeface="Arial"/>
              </a:rPr>
              <a:t> </a:t>
            </a:r>
            <a:r>
              <a:rPr sz="955" spc="-14" dirty="0">
                <a:latin typeface="Arial"/>
                <a:cs typeface="Arial"/>
              </a:rPr>
              <a:t>high-</a:t>
            </a:r>
            <a:r>
              <a:rPr sz="955" spc="10" dirty="0">
                <a:latin typeface="Arial"/>
                <a:cs typeface="Arial"/>
              </a:rPr>
              <a:t>trust</a:t>
            </a:r>
            <a:r>
              <a:rPr sz="955" spc="-82" dirty="0">
                <a:latin typeface="Arial"/>
                <a:cs typeface="Arial"/>
              </a:rPr>
              <a:t> </a:t>
            </a:r>
            <a:r>
              <a:rPr sz="955" spc="-14" dirty="0">
                <a:latin typeface="Arial"/>
                <a:cs typeface="Arial"/>
              </a:rPr>
              <a:t>system</a:t>
            </a:r>
            <a:r>
              <a:rPr sz="955" spc="-78" dirty="0">
                <a:latin typeface="Arial"/>
                <a:cs typeface="Arial"/>
              </a:rPr>
              <a:t> </a:t>
            </a:r>
            <a:r>
              <a:rPr sz="955" spc="7" dirty="0">
                <a:latin typeface="Arial"/>
                <a:cs typeface="Arial"/>
              </a:rPr>
              <a:t>that</a:t>
            </a:r>
            <a:r>
              <a:rPr sz="955" spc="-82" dirty="0">
                <a:latin typeface="Arial"/>
                <a:cs typeface="Arial"/>
              </a:rPr>
              <a:t> </a:t>
            </a:r>
            <a:r>
              <a:rPr sz="955" spc="-14" dirty="0">
                <a:latin typeface="Arial"/>
                <a:cs typeface="Arial"/>
              </a:rPr>
              <a:t>reinvests</a:t>
            </a:r>
            <a:r>
              <a:rPr sz="955" spc="-85" dirty="0">
                <a:latin typeface="Arial"/>
                <a:cs typeface="Arial"/>
              </a:rPr>
              <a:t> </a:t>
            </a:r>
            <a:r>
              <a:rPr sz="955" spc="-31" dirty="0">
                <a:latin typeface="Arial"/>
                <a:cs typeface="Arial"/>
              </a:rPr>
              <a:t>savings</a:t>
            </a:r>
            <a:r>
              <a:rPr sz="955" spc="-82" dirty="0">
                <a:latin typeface="Arial"/>
                <a:cs typeface="Arial"/>
              </a:rPr>
              <a:t> </a:t>
            </a:r>
            <a:r>
              <a:rPr sz="955" spc="10" dirty="0">
                <a:latin typeface="Arial"/>
                <a:cs typeface="Arial"/>
              </a:rPr>
              <a:t>into</a:t>
            </a:r>
            <a:r>
              <a:rPr sz="955" spc="-75" dirty="0">
                <a:latin typeface="Arial"/>
                <a:cs typeface="Arial"/>
              </a:rPr>
              <a:t> </a:t>
            </a:r>
            <a:r>
              <a:rPr sz="955" spc="-7" dirty="0">
                <a:latin typeface="Arial"/>
                <a:cs typeface="Arial"/>
              </a:rPr>
              <a:t>people,</a:t>
            </a:r>
            <a:r>
              <a:rPr sz="955" spc="-78" dirty="0">
                <a:latin typeface="Arial"/>
                <a:cs typeface="Arial"/>
              </a:rPr>
              <a:t> </a:t>
            </a:r>
            <a:r>
              <a:rPr sz="955" spc="-10" dirty="0">
                <a:latin typeface="Arial"/>
                <a:cs typeface="Arial"/>
              </a:rPr>
              <a:t>workforce,</a:t>
            </a:r>
            <a:r>
              <a:rPr sz="955" spc="-78" dirty="0">
                <a:latin typeface="Arial"/>
                <a:cs typeface="Arial"/>
              </a:rPr>
              <a:t> </a:t>
            </a:r>
            <a:r>
              <a:rPr sz="955" spc="-10" dirty="0">
                <a:latin typeface="Arial"/>
                <a:cs typeface="Arial"/>
              </a:rPr>
              <a:t>and</a:t>
            </a:r>
            <a:r>
              <a:rPr sz="955" dirty="0">
                <a:latin typeface="Arial"/>
                <a:cs typeface="Arial"/>
              </a:rPr>
              <a:t> </a:t>
            </a:r>
            <a:r>
              <a:rPr sz="955" spc="-10" dirty="0">
                <a:latin typeface="Arial"/>
                <a:cs typeface="Arial"/>
              </a:rPr>
              <a:t>innovation.</a:t>
            </a:r>
            <a:endParaRPr sz="955" dirty="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EE2E30-C27B-4E9B-604A-53C9F306DF0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91D9356-0C57-7BAD-BCC6-22A51C8538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498267-2A62-4E00-52B3-4E9486029737}"/>
              </a:ext>
            </a:extLst>
          </p:cNvPr>
          <p:cNvSpPr>
            <a:spLocks noGrp="1"/>
          </p:cNvSpPr>
          <p:nvPr>
            <p:ph type="title"/>
          </p:nvPr>
        </p:nvSpPr>
        <p:spPr>
          <a:xfrm>
            <a:off x="838200" y="365125"/>
            <a:ext cx="10515600" cy="1325563"/>
          </a:xfrm>
        </p:spPr>
        <p:txBody>
          <a:bodyPr>
            <a:normAutofit/>
          </a:bodyPr>
          <a:lstStyle/>
          <a:p>
            <a:pPr algn="ctr"/>
            <a:r>
              <a:rPr lang="en-US" dirty="0"/>
              <a:t>General Updates and Information</a:t>
            </a:r>
            <a:br>
              <a:rPr lang="en-US" dirty="0"/>
            </a:br>
            <a:r>
              <a:rPr lang="en-US" dirty="0"/>
              <a:t>(11am – 11:30am)</a:t>
            </a:r>
            <a:endParaRPr lang="en-US" sz="6000" dirty="0"/>
          </a:p>
        </p:txBody>
      </p:sp>
      <p:sp>
        <p:nvSpPr>
          <p:cNvPr id="10" name="sketch line">
            <a:extLst>
              <a:ext uri="{FF2B5EF4-FFF2-40B4-BE49-F238E27FC236}">
                <a16:creationId xmlns:a16="http://schemas.microsoft.com/office/drawing/2014/main" id="{ED5CBC08-2924-8CB4-DBAA-225C5B14C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2C68AAF-CC48-7CCB-8B80-F527CF65E2EB}"/>
              </a:ext>
            </a:extLst>
          </p:cNvPr>
          <p:cNvSpPr>
            <a:spLocks noGrp="1"/>
          </p:cNvSpPr>
          <p:nvPr>
            <p:ph idx="1"/>
          </p:nvPr>
        </p:nvSpPr>
        <p:spPr>
          <a:xfrm>
            <a:off x="838200" y="1929383"/>
            <a:ext cx="10515600" cy="4593171"/>
          </a:xfrm>
        </p:spPr>
        <p:txBody>
          <a:bodyPr>
            <a:normAutofit/>
          </a:bodyPr>
          <a:lstStyle/>
          <a:p>
            <a:pPr marL="0" indent="0">
              <a:buNone/>
            </a:pPr>
            <a:br>
              <a:rPr lang="en-US" sz="2000" dirty="0"/>
            </a:br>
            <a:endParaRPr lang="en-US" sz="2000" dirty="0"/>
          </a:p>
          <a:p>
            <a:pPr marL="0" indent="0">
              <a:buNone/>
            </a:pPr>
            <a:endParaRPr lang="en-US" sz="2000" dirty="0"/>
          </a:p>
          <a:p>
            <a:r>
              <a:rPr lang="en-US" dirty="0"/>
              <a:t>Stephanie Deters, Assistant Deputy Director</a:t>
            </a:r>
            <a:br>
              <a:rPr lang="en-US" sz="2200" dirty="0"/>
            </a:br>
            <a:r>
              <a:rPr lang="en-US" sz="2200" dirty="0"/>
              <a:t>DODD Office of Compliance</a:t>
            </a:r>
          </a:p>
          <a:p>
            <a:r>
              <a:rPr lang="en-US" dirty="0"/>
              <a:t>Lisa Ahlersmeyer</a:t>
            </a:r>
            <a:br>
              <a:rPr lang="en-US" dirty="0"/>
            </a:br>
            <a:r>
              <a:rPr lang="en-US" sz="2400" dirty="0"/>
              <a:t>DODD</a:t>
            </a:r>
            <a:br>
              <a:rPr lang="en-US" sz="2200" dirty="0"/>
            </a:br>
            <a:br>
              <a:rPr lang="en-US" sz="2200" dirty="0"/>
            </a:br>
            <a:endParaRPr lang="en-US" sz="2200" dirty="0"/>
          </a:p>
          <a:p>
            <a:pPr marL="0" indent="0">
              <a:buNone/>
            </a:pPr>
            <a:endParaRPr lang="en-US" sz="2200" dirty="0"/>
          </a:p>
        </p:txBody>
      </p:sp>
      <p:pic>
        <p:nvPicPr>
          <p:cNvPr id="4" name="Content Placeholder 4">
            <a:extLst>
              <a:ext uri="{FF2B5EF4-FFF2-40B4-BE49-F238E27FC236}">
                <a16:creationId xmlns:a16="http://schemas.microsoft.com/office/drawing/2014/main" id="{55721618-E4CF-7CA3-81D1-AA6C11F4E567}"/>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8B1FDE82-D492-7853-C264-0E16C1E8E94E}"/>
              </a:ext>
            </a:extLst>
          </p:cNvPr>
          <p:cNvSpPr>
            <a:spLocks noGrp="1"/>
          </p:cNvSpPr>
          <p:nvPr>
            <p:ph type="dt" sz="half" idx="10"/>
          </p:nvPr>
        </p:nvSpPr>
        <p:spPr/>
        <p:txBody>
          <a:bodyPr/>
          <a:lstStyle/>
          <a:p>
            <a:r>
              <a:rPr lang="en-US"/>
              <a:t>12.17.25</a:t>
            </a:r>
          </a:p>
        </p:txBody>
      </p:sp>
    </p:spTree>
    <p:extLst>
      <p:ext uri="{BB962C8B-B14F-4D97-AF65-F5344CB8AC3E}">
        <p14:creationId xmlns:p14="http://schemas.microsoft.com/office/powerpoint/2010/main" val="202294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FA698-3F3E-3BC9-D053-2C99326ED44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BBDC6460-EE29-966E-D9B5-773747FE35CE}"/>
              </a:ext>
            </a:extLst>
          </p:cNvPr>
          <p:cNvPicPr>
            <a:picLocks noChangeAspect="1"/>
          </p:cNvPicPr>
          <p:nvPr/>
        </p:nvPicPr>
        <p:blipFill>
          <a:blip r:embed="rId2"/>
          <a:stretch>
            <a:fillRect/>
          </a:stretch>
        </p:blipFill>
        <p:spPr>
          <a:xfrm>
            <a:off x="0" y="0"/>
            <a:ext cx="12192000" cy="6858000"/>
          </a:xfrm>
          <a:prstGeom prst="rect">
            <a:avLst/>
          </a:prstGeom>
        </p:spPr>
      </p:pic>
      <p:sp>
        <p:nvSpPr>
          <p:cNvPr id="4" name="Content Placeholder 3">
            <a:extLst>
              <a:ext uri="{FF2B5EF4-FFF2-40B4-BE49-F238E27FC236}">
                <a16:creationId xmlns:a16="http://schemas.microsoft.com/office/drawing/2014/main" id="{46A62145-8BE1-3662-6412-0C14BA0BB2C5}"/>
              </a:ext>
            </a:extLst>
          </p:cNvPr>
          <p:cNvSpPr>
            <a:spLocks noGrp="1"/>
          </p:cNvSpPr>
          <p:nvPr>
            <p:ph idx="1"/>
          </p:nvPr>
        </p:nvSpPr>
        <p:spPr>
          <a:xfrm>
            <a:off x="5400338" y="824248"/>
            <a:ext cx="5953461" cy="5352715"/>
          </a:xfrm>
        </p:spPr>
        <p:txBody>
          <a:bodyPr/>
          <a:lstStyle/>
          <a:p>
            <a:pPr marL="0" lvl="0" indent="0">
              <a:buNone/>
            </a:pPr>
            <a:br>
              <a:rPr lang="en-US" sz="2400" dirty="0"/>
            </a:br>
            <a:endParaRPr lang="en-US" sz="2400" dirty="0"/>
          </a:p>
          <a:p>
            <a:pPr lvl="0"/>
            <a:endParaRPr lang="en-US" dirty="0"/>
          </a:p>
          <a:p>
            <a:pPr lvl="0"/>
            <a:r>
              <a:rPr lang="en-US" dirty="0"/>
              <a:t>Reimbursement Group Update</a:t>
            </a:r>
          </a:p>
          <a:p>
            <a:pPr lvl="0"/>
            <a:r>
              <a:rPr lang="en-US" dirty="0"/>
              <a:t>Peer Group 6</a:t>
            </a:r>
          </a:p>
          <a:p>
            <a:pPr lvl="0"/>
            <a:r>
              <a:rPr lang="en-US" dirty="0"/>
              <a:t>A/V Proposed Rule</a:t>
            </a:r>
          </a:p>
          <a:p>
            <a:r>
              <a:rPr lang="en-US" dirty="0"/>
              <a:t>Modernization</a:t>
            </a:r>
          </a:p>
          <a:p>
            <a:pPr lvl="0"/>
            <a:r>
              <a:rPr lang="en-US" dirty="0"/>
              <a:t>QIDP Peer Learning Sessions 2026</a:t>
            </a:r>
          </a:p>
          <a:p>
            <a:pPr lvl="0"/>
            <a:r>
              <a:rPr lang="en-US" dirty="0"/>
              <a:t>Surveys and Hot Topics</a:t>
            </a:r>
          </a:p>
          <a:p>
            <a:pPr marL="0" indent="0">
              <a:buNone/>
            </a:pPr>
            <a:endParaRPr lang="en-US" dirty="0"/>
          </a:p>
        </p:txBody>
      </p:sp>
      <p:sp>
        <p:nvSpPr>
          <p:cNvPr id="5" name="Date Placeholder 4">
            <a:extLst>
              <a:ext uri="{FF2B5EF4-FFF2-40B4-BE49-F238E27FC236}">
                <a16:creationId xmlns:a16="http://schemas.microsoft.com/office/drawing/2014/main" id="{D270AA08-77D1-4A04-4978-D2F6839A6FBC}"/>
              </a:ext>
            </a:extLst>
          </p:cNvPr>
          <p:cNvSpPr>
            <a:spLocks noGrp="1"/>
          </p:cNvSpPr>
          <p:nvPr>
            <p:ph type="dt" sz="half" idx="10"/>
          </p:nvPr>
        </p:nvSpPr>
        <p:spPr/>
        <p:txBody>
          <a:bodyPr/>
          <a:lstStyle/>
          <a:p>
            <a:r>
              <a:rPr lang="en-US"/>
              <a:t>12.17.25</a:t>
            </a:r>
          </a:p>
        </p:txBody>
      </p:sp>
      <p:sp>
        <p:nvSpPr>
          <p:cNvPr id="6" name="TextBox 5">
            <a:extLst>
              <a:ext uri="{FF2B5EF4-FFF2-40B4-BE49-F238E27FC236}">
                <a16:creationId xmlns:a16="http://schemas.microsoft.com/office/drawing/2014/main" id="{4CDCD2A8-19D8-C309-485C-D5BF0B3AB7EE}"/>
              </a:ext>
            </a:extLst>
          </p:cNvPr>
          <p:cNvSpPr txBox="1"/>
          <p:nvPr/>
        </p:nvSpPr>
        <p:spPr>
          <a:xfrm>
            <a:off x="454594" y="2624177"/>
            <a:ext cx="4107543" cy="1323439"/>
          </a:xfrm>
          <a:prstGeom prst="rect">
            <a:avLst/>
          </a:prstGeom>
          <a:noFill/>
        </p:spPr>
        <p:txBody>
          <a:bodyPr wrap="square" rtlCol="0">
            <a:spAutoFit/>
          </a:bodyPr>
          <a:lstStyle/>
          <a:p>
            <a:r>
              <a:rPr lang="en-US" sz="8000" dirty="0">
                <a:solidFill>
                  <a:schemeClr val="bg1"/>
                </a:solidFill>
              </a:rPr>
              <a:t>ICF</a:t>
            </a:r>
            <a:endParaRPr lang="en-US" sz="7200" dirty="0">
              <a:solidFill>
                <a:schemeClr val="bg1"/>
              </a:solidFill>
            </a:endParaRPr>
          </a:p>
        </p:txBody>
      </p:sp>
    </p:spTree>
    <p:extLst>
      <p:ext uri="{BB962C8B-B14F-4D97-AF65-F5344CB8AC3E}">
        <p14:creationId xmlns:p14="http://schemas.microsoft.com/office/powerpoint/2010/main" val="2722796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356735-0EDE-5EC4-7F41-DBA13933AA4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6396BF-7455-EB69-8484-23330A68A1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2423AF-A712-1F60-0CAA-D578021AFF45}"/>
              </a:ext>
            </a:extLst>
          </p:cNvPr>
          <p:cNvSpPr>
            <a:spLocks noGrp="1"/>
          </p:cNvSpPr>
          <p:nvPr>
            <p:ph type="title"/>
          </p:nvPr>
        </p:nvSpPr>
        <p:spPr>
          <a:xfrm>
            <a:off x="838200" y="365125"/>
            <a:ext cx="10515600" cy="1325563"/>
          </a:xfrm>
        </p:spPr>
        <p:txBody>
          <a:bodyPr>
            <a:normAutofit/>
          </a:bodyPr>
          <a:lstStyle/>
          <a:p>
            <a:pPr algn="ctr"/>
            <a:r>
              <a:rPr lang="en-US" b="1" dirty="0"/>
              <a:t>Proposed Rule re: Use of A/V Equipment</a:t>
            </a:r>
            <a:endParaRPr lang="en-US" sz="6000" b="1" dirty="0"/>
          </a:p>
        </p:txBody>
      </p:sp>
      <p:sp>
        <p:nvSpPr>
          <p:cNvPr id="10" name="sketch line">
            <a:extLst>
              <a:ext uri="{FF2B5EF4-FFF2-40B4-BE49-F238E27FC236}">
                <a16:creationId xmlns:a16="http://schemas.microsoft.com/office/drawing/2014/main" id="{F017FFBE-98A9-3FDD-7765-D6C773AF8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3041643-8636-2D7F-75EB-EB57D94719E3}"/>
              </a:ext>
            </a:extLst>
          </p:cNvPr>
          <p:cNvSpPr>
            <a:spLocks noGrp="1"/>
          </p:cNvSpPr>
          <p:nvPr>
            <p:ph idx="1"/>
          </p:nvPr>
        </p:nvSpPr>
        <p:spPr>
          <a:xfrm>
            <a:off x="838200" y="1624077"/>
            <a:ext cx="10515600" cy="5307583"/>
          </a:xfrm>
        </p:spPr>
        <p:txBody>
          <a:bodyPr>
            <a:normAutofit fontScale="55000" lnSpcReduction="20000"/>
          </a:bodyPr>
          <a:lstStyle/>
          <a:p>
            <a:pPr marL="0" indent="0">
              <a:buNone/>
            </a:pPr>
            <a:endParaRPr lang="en-US" sz="3200" dirty="0"/>
          </a:p>
          <a:p>
            <a:pPr marL="0" indent="0">
              <a:buNone/>
            </a:pPr>
            <a:r>
              <a:rPr lang="en-US" sz="5800" b="1" dirty="0"/>
              <a:t>Concerns</a:t>
            </a:r>
          </a:p>
          <a:p>
            <a:r>
              <a:rPr lang="en-US" sz="3600" dirty="0"/>
              <a:t>Narrow approach - focusing on defining when a provider, team, guardian, or HRC may approve audio/video devices. </a:t>
            </a:r>
          </a:p>
          <a:p>
            <a:r>
              <a:rPr lang="en-US" sz="3600" dirty="0"/>
              <a:t>Directly conflicts with </a:t>
            </a:r>
            <a:r>
              <a:rPr lang="en-US" sz="3600" b="1" dirty="0"/>
              <a:t>CMS Appendix J, Tag W129 </a:t>
            </a:r>
            <a:r>
              <a:rPr lang="en-US" sz="3600" dirty="0"/>
              <a:t>which requires that each individual be provided the opportunity for personal privacy. W129 explicitly notes that “video/audio equipment may only be installed in common areas” and that “in no case may videotaping or live feed be done in bathrooms or areas where private visits are conducted.”</a:t>
            </a:r>
          </a:p>
          <a:p>
            <a:r>
              <a:rPr lang="en-US" sz="3600" dirty="0"/>
              <a:t>No accommodation mandate if consent is not given by roommate.</a:t>
            </a:r>
          </a:p>
          <a:p>
            <a:r>
              <a:rPr lang="en-US" sz="3600" dirty="0"/>
              <a:t>Proposed rule risks capturing everyday personal electronics, unintentionally regulating things like: tablets, Alexa/Google Home, gaming systems with cameras, phones, Facetime, etc.</a:t>
            </a:r>
          </a:p>
          <a:p>
            <a:r>
              <a:rPr lang="en-US" sz="3600" dirty="0"/>
              <a:t>No signage requirements.</a:t>
            </a:r>
          </a:p>
          <a:p>
            <a:r>
              <a:rPr lang="en-US" sz="3600" dirty="0"/>
              <a:t>Does not address who owns recordings, how they may be used, stored, or shared.</a:t>
            </a:r>
          </a:p>
          <a:p>
            <a:r>
              <a:rPr lang="en-US" sz="3600" dirty="0"/>
              <a:t>Who pays? No liability protections for providers.</a:t>
            </a:r>
          </a:p>
          <a:p>
            <a:pPr marL="0" indent="0">
              <a:buNone/>
            </a:pPr>
            <a:br>
              <a:rPr lang="en-US" sz="2200" dirty="0"/>
            </a:br>
            <a:br>
              <a:rPr lang="en-US" sz="2200" dirty="0"/>
            </a:br>
            <a:endParaRPr lang="en-US" sz="2200" dirty="0"/>
          </a:p>
          <a:p>
            <a:pPr marL="0" indent="0">
              <a:buNone/>
            </a:pPr>
            <a:endParaRPr lang="en-US" sz="2200" dirty="0"/>
          </a:p>
        </p:txBody>
      </p:sp>
      <p:pic>
        <p:nvPicPr>
          <p:cNvPr id="4" name="Content Placeholder 4">
            <a:extLst>
              <a:ext uri="{FF2B5EF4-FFF2-40B4-BE49-F238E27FC236}">
                <a16:creationId xmlns:a16="http://schemas.microsoft.com/office/drawing/2014/main" id="{F3F51BC8-45A8-8B09-5A84-9C6D0325401A}"/>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09EDBAE3-1711-7F92-EB3C-E2831781775F}"/>
              </a:ext>
            </a:extLst>
          </p:cNvPr>
          <p:cNvSpPr>
            <a:spLocks noGrp="1"/>
          </p:cNvSpPr>
          <p:nvPr>
            <p:ph type="dt" sz="half" idx="10"/>
          </p:nvPr>
        </p:nvSpPr>
        <p:spPr/>
        <p:txBody>
          <a:bodyPr/>
          <a:lstStyle/>
          <a:p>
            <a:r>
              <a:rPr lang="en-US" dirty="0"/>
              <a:t>12.17.25</a:t>
            </a:r>
          </a:p>
        </p:txBody>
      </p:sp>
    </p:spTree>
    <p:extLst>
      <p:ext uri="{BB962C8B-B14F-4D97-AF65-F5344CB8AC3E}">
        <p14:creationId xmlns:p14="http://schemas.microsoft.com/office/powerpoint/2010/main" val="3255056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07020" y="292492"/>
            <a:ext cx="3180208" cy="197573"/>
          </a:xfrm>
          <a:prstGeom prst="rect">
            <a:avLst/>
          </a:prstGeom>
        </p:spPr>
        <p:txBody>
          <a:bodyPr vert="horz" wrap="square" lIns="0" tIns="8654" rIns="0" bIns="0" rtlCol="0">
            <a:spAutoFit/>
          </a:bodyPr>
          <a:lstStyle/>
          <a:p>
            <a:pPr marL="8654">
              <a:spcBef>
                <a:spcPts val="68"/>
              </a:spcBef>
            </a:pPr>
            <a:r>
              <a:rPr sz="1227" b="1" dirty="0">
                <a:latin typeface="Times New Roman"/>
                <a:cs typeface="Times New Roman"/>
              </a:rPr>
              <a:t>***Proposed</a:t>
            </a:r>
            <a:r>
              <a:rPr sz="1227" b="1" spc="-24" dirty="0">
                <a:latin typeface="Times New Roman"/>
                <a:cs typeface="Times New Roman"/>
              </a:rPr>
              <a:t> </a:t>
            </a:r>
            <a:r>
              <a:rPr sz="1227" b="1" dirty="0">
                <a:latin typeface="Times New Roman"/>
                <a:cs typeface="Times New Roman"/>
              </a:rPr>
              <a:t>New</a:t>
            </a:r>
            <a:r>
              <a:rPr sz="1227" b="1" spc="-24" dirty="0">
                <a:latin typeface="Times New Roman"/>
                <a:cs typeface="Times New Roman"/>
              </a:rPr>
              <a:t> </a:t>
            </a:r>
            <a:r>
              <a:rPr sz="1227" b="1" dirty="0">
                <a:latin typeface="Times New Roman"/>
                <a:cs typeface="Times New Roman"/>
              </a:rPr>
              <a:t>Rule</a:t>
            </a:r>
            <a:r>
              <a:rPr sz="1227" b="1" spc="-14" dirty="0">
                <a:latin typeface="Times New Roman"/>
                <a:cs typeface="Times New Roman"/>
              </a:rPr>
              <a:t> </a:t>
            </a:r>
            <a:r>
              <a:rPr sz="1227" b="1" dirty="0">
                <a:latin typeface="Times New Roman"/>
                <a:cs typeface="Times New Roman"/>
              </a:rPr>
              <a:t>-</a:t>
            </a:r>
            <a:r>
              <a:rPr sz="1227" b="1" spc="-24" dirty="0">
                <a:latin typeface="Times New Roman"/>
                <a:cs typeface="Times New Roman"/>
              </a:rPr>
              <a:t> </a:t>
            </a:r>
            <a:r>
              <a:rPr sz="1227" b="1" dirty="0">
                <a:latin typeface="Times New Roman"/>
                <a:cs typeface="Times New Roman"/>
              </a:rPr>
              <a:t>December</a:t>
            </a:r>
            <a:r>
              <a:rPr sz="1227" b="1" spc="-20" dirty="0">
                <a:latin typeface="Times New Roman"/>
                <a:cs typeface="Times New Roman"/>
              </a:rPr>
              <a:t> </a:t>
            </a:r>
            <a:r>
              <a:rPr sz="1227" b="1" dirty="0">
                <a:latin typeface="Times New Roman"/>
                <a:cs typeface="Times New Roman"/>
              </a:rPr>
              <a:t>15,</a:t>
            </a:r>
            <a:r>
              <a:rPr sz="1227" b="1" spc="-20" dirty="0">
                <a:latin typeface="Times New Roman"/>
                <a:cs typeface="Times New Roman"/>
              </a:rPr>
              <a:t> </a:t>
            </a:r>
            <a:r>
              <a:rPr sz="1227" b="1" spc="-7" dirty="0">
                <a:latin typeface="Times New Roman"/>
                <a:cs typeface="Times New Roman"/>
              </a:rPr>
              <a:t>2025***</a:t>
            </a:r>
            <a:endParaRPr sz="1227">
              <a:latin typeface="Times New Roman"/>
              <a:cs typeface="Times New Roman"/>
            </a:endParaRPr>
          </a:p>
        </p:txBody>
      </p:sp>
      <p:sp>
        <p:nvSpPr>
          <p:cNvPr id="3" name="object 3"/>
          <p:cNvSpPr txBox="1"/>
          <p:nvPr/>
        </p:nvSpPr>
        <p:spPr>
          <a:xfrm>
            <a:off x="4062605" y="673771"/>
            <a:ext cx="449556" cy="134607"/>
          </a:xfrm>
          <a:prstGeom prst="rect">
            <a:avLst/>
          </a:prstGeom>
        </p:spPr>
        <p:txBody>
          <a:bodyPr vert="horz" wrap="square" lIns="0" tIns="8654" rIns="0" bIns="0" rtlCol="0">
            <a:spAutoFit/>
          </a:bodyPr>
          <a:lstStyle/>
          <a:p>
            <a:pPr marL="8654">
              <a:spcBef>
                <a:spcPts val="68"/>
              </a:spcBef>
            </a:pPr>
            <a:r>
              <a:rPr sz="818" b="1" spc="-7" dirty="0">
                <a:latin typeface="Times New Roman"/>
                <a:cs typeface="Times New Roman"/>
              </a:rPr>
              <a:t>5123-7-</a:t>
            </a:r>
            <a:r>
              <a:rPr sz="818" b="1" spc="-17" dirty="0">
                <a:latin typeface="Times New Roman"/>
                <a:cs typeface="Times New Roman"/>
              </a:rPr>
              <a:t>03</a:t>
            </a:r>
            <a:endParaRPr sz="818">
              <a:latin typeface="Times New Roman"/>
              <a:cs typeface="Times New Roman"/>
            </a:endParaRPr>
          </a:p>
        </p:txBody>
      </p:sp>
      <p:sp>
        <p:nvSpPr>
          <p:cNvPr id="6" name="object 6"/>
          <p:cNvSpPr txBox="1">
            <a:spLocks noGrp="1"/>
          </p:cNvSpPr>
          <p:nvPr>
            <p:ph type="sldNum" sz="quarter" idx="7"/>
          </p:nvPr>
        </p:nvSpPr>
        <p:spPr>
          <a:xfrm>
            <a:off x="6695693" y="9246954"/>
            <a:ext cx="215900" cy="194309"/>
          </a:xfrm>
          <a:prstGeom prst="rect">
            <a:avLst/>
          </a:prstGeom>
        </p:spPr>
        <p:txBody>
          <a:bodyPr vert="horz" wrap="square" lIns="0" tIns="0" rIns="0" bIns="0" rtlCol="0">
            <a:spAutoFit/>
          </a:bodyPr>
          <a:lstStyle>
            <a:defPPr>
              <a:defRPr kern="0"/>
            </a:defPPr>
            <a:lvl1pPr>
              <a:defRPr sz="1200" b="0" i="0">
                <a:solidFill>
                  <a:schemeClr val="tx1"/>
                </a:solidFill>
                <a:latin typeface="Times New Roman"/>
                <a:cs typeface="Times New Roman"/>
              </a:defRPr>
            </a:lvl1pPr>
          </a:lstStyle>
          <a:p>
            <a:pPr marL="88900">
              <a:lnSpc>
                <a:spcPts val="1410"/>
              </a:lnSpc>
            </a:pPr>
            <a:fld id="{81D60167-4931-47E6-BA6A-407CBD079E47}" type="slidenum">
              <a:rPr lang="en-US" spc="-50" smtClean="0"/>
              <a:pPr marL="88900">
                <a:lnSpc>
                  <a:spcPts val="1410"/>
                </a:lnSpc>
              </a:pPr>
              <a:t>16</a:t>
            </a:fld>
            <a:endParaRPr spc="-34" dirty="0"/>
          </a:p>
        </p:txBody>
      </p:sp>
      <p:sp>
        <p:nvSpPr>
          <p:cNvPr id="4" name="object 4"/>
          <p:cNvSpPr txBox="1"/>
          <p:nvPr/>
        </p:nvSpPr>
        <p:spPr>
          <a:xfrm>
            <a:off x="4728208" y="673771"/>
            <a:ext cx="3401741" cy="247872"/>
          </a:xfrm>
          <a:prstGeom prst="rect">
            <a:avLst/>
          </a:prstGeom>
        </p:spPr>
        <p:txBody>
          <a:bodyPr vert="horz" wrap="square" lIns="0" tIns="16875" rIns="0" bIns="0" rtlCol="0">
            <a:spAutoFit/>
          </a:bodyPr>
          <a:lstStyle/>
          <a:p>
            <a:pPr marL="34615" marR="3462" indent="-25961">
              <a:lnSpc>
                <a:spcPts val="940"/>
              </a:lnSpc>
              <a:spcBef>
                <a:spcPts val="133"/>
              </a:spcBef>
            </a:pPr>
            <a:r>
              <a:rPr sz="818" b="1" dirty="0">
                <a:latin typeface="Times New Roman"/>
                <a:cs typeface="Times New Roman"/>
              </a:rPr>
              <a:t>Intermediate</a:t>
            </a:r>
            <a:r>
              <a:rPr sz="818" b="1" spc="-31" dirty="0">
                <a:latin typeface="Times New Roman"/>
                <a:cs typeface="Times New Roman"/>
              </a:rPr>
              <a:t> </a:t>
            </a:r>
            <a:r>
              <a:rPr sz="818" b="1" dirty="0">
                <a:latin typeface="Times New Roman"/>
                <a:cs typeface="Times New Roman"/>
              </a:rPr>
              <a:t>care</a:t>
            </a:r>
            <a:r>
              <a:rPr sz="818" b="1" spc="-20" dirty="0">
                <a:latin typeface="Times New Roman"/>
                <a:cs typeface="Times New Roman"/>
              </a:rPr>
              <a:t> </a:t>
            </a:r>
            <a:r>
              <a:rPr sz="818" b="1" dirty="0">
                <a:latin typeface="Times New Roman"/>
                <a:cs typeface="Times New Roman"/>
              </a:rPr>
              <a:t>facilities</a:t>
            </a:r>
            <a:r>
              <a:rPr sz="818" b="1" spc="-27" dirty="0">
                <a:latin typeface="Times New Roman"/>
                <a:cs typeface="Times New Roman"/>
              </a:rPr>
              <a:t> </a:t>
            </a:r>
            <a:r>
              <a:rPr sz="818" b="1" dirty="0">
                <a:latin typeface="Times New Roman"/>
                <a:cs typeface="Times New Roman"/>
              </a:rPr>
              <a:t>for</a:t>
            </a:r>
            <a:r>
              <a:rPr sz="818" b="1" spc="-27" dirty="0">
                <a:latin typeface="Times New Roman"/>
                <a:cs typeface="Times New Roman"/>
              </a:rPr>
              <a:t> </a:t>
            </a:r>
            <a:r>
              <a:rPr sz="818" b="1" dirty="0">
                <a:latin typeface="Times New Roman"/>
                <a:cs typeface="Times New Roman"/>
              </a:rPr>
              <a:t>individuals</a:t>
            </a:r>
            <a:r>
              <a:rPr sz="818" b="1" spc="-27" dirty="0">
                <a:latin typeface="Times New Roman"/>
                <a:cs typeface="Times New Roman"/>
              </a:rPr>
              <a:t> </a:t>
            </a:r>
            <a:r>
              <a:rPr sz="818" b="1" dirty="0">
                <a:latin typeface="Times New Roman"/>
                <a:cs typeface="Times New Roman"/>
              </a:rPr>
              <a:t>with</a:t>
            </a:r>
            <a:r>
              <a:rPr sz="818" b="1" spc="-31" dirty="0">
                <a:latin typeface="Times New Roman"/>
                <a:cs typeface="Times New Roman"/>
              </a:rPr>
              <a:t> </a:t>
            </a:r>
            <a:r>
              <a:rPr sz="818" b="1" dirty="0">
                <a:latin typeface="Times New Roman"/>
                <a:cs typeface="Times New Roman"/>
              </a:rPr>
              <a:t>intellectual</a:t>
            </a:r>
            <a:r>
              <a:rPr sz="818" b="1" spc="-24" dirty="0">
                <a:latin typeface="Times New Roman"/>
                <a:cs typeface="Times New Roman"/>
              </a:rPr>
              <a:t> </a:t>
            </a:r>
            <a:r>
              <a:rPr sz="818" b="1" dirty="0">
                <a:latin typeface="Times New Roman"/>
                <a:cs typeface="Times New Roman"/>
              </a:rPr>
              <a:t>disabilities</a:t>
            </a:r>
            <a:r>
              <a:rPr sz="818" b="1" spc="-7" dirty="0">
                <a:latin typeface="Times New Roman"/>
                <a:cs typeface="Times New Roman"/>
              </a:rPr>
              <a:t> </a:t>
            </a:r>
            <a:r>
              <a:rPr sz="818" b="1" dirty="0">
                <a:latin typeface="Times New Roman"/>
                <a:cs typeface="Times New Roman"/>
              </a:rPr>
              <a:t>-</a:t>
            </a:r>
            <a:r>
              <a:rPr sz="818" b="1" spc="-27" dirty="0">
                <a:latin typeface="Times New Roman"/>
                <a:cs typeface="Times New Roman"/>
              </a:rPr>
              <a:t> </a:t>
            </a:r>
            <a:r>
              <a:rPr sz="818" b="1" spc="-14" dirty="0">
                <a:latin typeface="Times New Roman"/>
                <a:cs typeface="Times New Roman"/>
              </a:rPr>
              <a:t>peer </a:t>
            </a:r>
            <a:r>
              <a:rPr sz="818" b="1" dirty="0">
                <a:latin typeface="Times New Roman"/>
                <a:cs typeface="Times New Roman"/>
              </a:rPr>
              <a:t>group</a:t>
            </a:r>
            <a:r>
              <a:rPr sz="818" b="1" spc="-17" dirty="0">
                <a:latin typeface="Times New Roman"/>
                <a:cs typeface="Times New Roman"/>
              </a:rPr>
              <a:t> 6.</a:t>
            </a:r>
            <a:endParaRPr sz="818">
              <a:latin typeface="Times New Roman"/>
              <a:cs typeface="Times New Roman"/>
            </a:endParaRPr>
          </a:p>
        </p:txBody>
      </p:sp>
      <p:sp>
        <p:nvSpPr>
          <p:cNvPr id="5" name="object 5"/>
          <p:cNvSpPr txBox="1"/>
          <p:nvPr/>
        </p:nvSpPr>
        <p:spPr>
          <a:xfrm>
            <a:off x="4062605" y="1032032"/>
            <a:ext cx="4068070" cy="4958363"/>
          </a:xfrm>
          <a:prstGeom prst="rect">
            <a:avLst/>
          </a:prstGeom>
        </p:spPr>
        <p:txBody>
          <a:bodyPr vert="horz" wrap="square" lIns="0" tIns="8654" rIns="0" bIns="0" rtlCol="0">
            <a:spAutoFit/>
          </a:bodyPr>
          <a:lstStyle/>
          <a:p>
            <a:pPr marL="202931" indent="-194277">
              <a:spcBef>
                <a:spcPts val="68"/>
              </a:spcBef>
              <a:buAutoNum type="alphaUcParenBoth"/>
              <a:tabLst>
                <a:tab pos="202931" algn="l"/>
              </a:tabLst>
            </a:pPr>
            <a:r>
              <a:rPr sz="818" spc="-7" dirty="0">
                <a:latin typeface="Times New Roman"/>
                <a:cs typeface="Times New Roman"/>
              </a:rPr>
              <a:t>Purpose</a:t>
            </a:r>
            <a:endParaRPr sz="818">
              <a:latin typeface="Times New Roman"/>
              <a:cs typeface="Times New Roman"/>
            </a:endParaRPr>
          </a:p>
          <a:p>
            <a:pPr>
              <a:spcBef>
                <a:spcPts val="24"/>
              </a:spcBef>
              <a:buFont typeface="Times New Roman"/>
              <a:buAutoNum type="alphaUcParenBoth"/>
            </a:pPr>
            <a:endParaRPr sz="818">
              <a:latin typeface="Times New Roman"/>
              <a:cs typeface="Times New Roman"/>
            </a:endParaRPr>
          </a:p>
          <a:p>
            <a:pPr marL="195143" marR="102115">
              <a:lnSpc>
                <a:spcPts val="940"/>
              </a:lnSpc>
            </a:pPr>
            <a:r>
              <a:rPr sz="818" dirty="0">
                <a:latin typeface="Times New Roman"/>
                <a:cs typeface="Times New Roman"/>
              </a:rPr>
              <a:t>This</a:t>
            </a:r>
            <a:r>
              <a:rPr sz="818" spc="-14" dirty="0">
                <a:latin typeface="Times New Roman"/>
                <a:cs typeface="Times New Roman"/>
              </a:rPr>
              <a:t> </a:t>
            </a:r>
            <a:r>
              <a:rPr sz="818" dirty="0">
                <a:latin typeface="Times New Roman"/>
                <a:cs typeface="Times New Roman"/>
              </a:rPr>
              <a:t>rule</a:t>
            </a:r>
            <a:r>
              <a:rPr sz="818" spc="-10" dirty="0">
                <a:latin typeface="Times New Roman"/>
                <a:cs typeface="Times New Roman"/>
              </a:rPr>
              <a:t> </a:t>
            </a:r>
            <a:r>
              <a:rPr sz="818" dirty="0">
                <a:latin typeface="Times New Roman"/>
                <a:cs typeface="Times New Roman"/>
              </a:rPr>
              <a:t>sets</a:t>
            </a:r>
            <a:r>
              <a:rPr sz="818" spc="-10" dirty="0">
                <a:latin typeface="Times New Roman"/>
                <a:cs typeface="Times New Roman"/>
              </a:rPr>
              <a:t> </a:t>
            </a:r>
            <a:r>
              <a:rPr sz="818" dirty="0">
                <a:latin typeface="Times New Roman"/>
                <a:cs typeface="Times New Roman"/>
              </a:rPr>
              <a:t>forth</a:t>
            </a:r>
            <a:r>
              <a:rPr sz="818" spc="-7" dirty="0">
                <a:latin typeface="Times New Roman"/>
                <a:cs typeface="Times New Roman"/>
              </a:rPr>
              <a:t> requirements</a:t>
            </a:r>
            <a:r>
              <a:rPr sz="818" spc="-10" dirty="0">
                <a:latin typeface="Times New Roman"/>
                <a:cs typeface="Times New Roman"/>
              </a:rPr>
              <a:t> </a:t>
            </a:r>
            <a:r>
              <a:rPr sz="818" dirty="0">
                <a:latin typeface="Times New Roman"/>
                <a:cs typeface="Times New Roman"/>
              </a:rPr>
              <a:t>for</a:t>
            </a:r>
            <a:r>
              <a:rPr sz="818" spc="-14" dirty="0">
                <a:latin typeface="Times New Roman"/>
                <a:cs typeface="Times New Roman"/>
              </a:rPr>
              <a:t> </a:t>
            </a:r>
            <a:r>
              <a:rPr sz="818" spc="-7" dirty="0">
                <a:latin typeface="Times New Roman"/>
                <a:cs typeface="Times New Roman"/>
              </a:rPr>
              <a:t>intermediate</a:t>
            </a:r>
            <a:r>
              <a:rPr sz="818" spc="-10" dirty="0">
                <a:latin typeface="Times New Roman"/>
                <a:cs typeface="Times New Roman"/>
              </a:rPr>
              <a:t> </a:t>
            </a:r>
            <a:r>
              <a:rPr sz="818" dirty="0">
                <a:latin typeface="Times New Roman"/>
                <a:cs typeface="Times New Roman"/>
              </a:rPr>
              <a:t>care</a:t>
            </a:r>
            <a:r>
              <a:rPr sz="818" spc="-14" dirty="0">
                <a:latin typeface="Times New Roman"/>
                <a:cs typeface="Times New Roman"/>
              </a:rPr>
              <a:t> </a:t>
            </a:r>
            <a:r>
              <a:rPr sz="818" spc="-7" dirty="0">
                <a:latin typeface="Times New Roman"/>
                <a:cs typeface="Times New Roman"/>
              </a:rPr>
              <a:t>facilities</a:t>
            </a:r>
            <a:r>
              <a:rPr sz="818" spc="-10" dirty="0">
                <a:latin typeface="Times New Roman"/>
                <a:cs typeface="Times New Roman"/>
              </a:rPr>
              <a:t> </a:t>
            </a:r>
            <a:r>
              <a:rPr sz="818" dirty="0">
                <a:latin typeface="Times New Roman"/>
                <a:cs typeface="Times New Roman"/>
              </a:rPr>
              <a:t>for</a:t>
            </a:r>
            <a:r>
              <a:rPr sz="818" spc="-7" dirty="0">
                <a:latin typeface="Times New Roman"/>
                <a:cs typeface="Times New Roman"/>
              </a:rPr>
              <a:t> </a:t>
            </a:r>
            <a:r>
              <a:rPr sz="818" dirty="0">
                <a:latin typeface="Times New Roman"/>
                <a:cs typeface="Times New Roman"/>
              </a:rPr>
              <a:t>individuals</a:t>
            </a:r>
            <a:r>
              <a:rPr sz="818" spc="-10" dirty="0">
                <a:latin typeface="Times New Roman"/>
                <a:cs typeface="Times New Roman"/>
              </a:rPr>
              <a:t> </a:t>
            </a:r>
            <a:r>
              <a:rPr sz="818" spc="-14" dirty="0">
                <a:latin typeface="Times New Roman"/>
                <a:cs typeface="Times New Roman"/>
              </a:rPr>
              <a:t>with </a:t>
            </a:r>
            <a:r>
              <a:rPr sz="818" spc="-7" dirty="0">
                <a:latin typeface="Times New Roman"/>
                <a:cs typeface="Times New Roman"/>
              </a:rPr>
              <a:t>intellectual</a:t>
            </a:r>
            <a:r>
              <a:rPr sz="818" spc="-14" dirty="0">
                <a:latin typeface="Times New Roman"/>
                <a:cs typeface="Times New Roman"/>
              </a:rPr>
              <a:t> </a:t>
            </a:r>
            <a:r>
              <a:rPr sz="818" dirty="0">
                <a:latin typeface="Times New Roman"/>
                <a:cs typeface="Times New Roman"/>
              </a:rPr>
              <a:t>disabilities</a:t>
            </a:r>
            <a:r>
              <a:rPr sz="818" spc="-17" dirty="0">
                <a:latin typeface="Times New Roman"/>
                <a:cs typeface="Times New Roman"/>
              </a:rPr>
              <a:t> </a:t>
            </a:r>
            <a:r>
              <a:rPr sz="818" dirty="0">
                <a:latin typeface="Times New Roman"/>
                <a:cs typeface="Times New Roman"/>
              </a:rPr>
              <a:t>(ICFIID)</a:t>
            </a:r>
            <a:r>
              <a:rPr sz="818" spc="-20"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7" dirty="0">
                <a:latin typeface="Times New Roman"/>
                <a:cs typeface="Times New Roman"/>
              </a:rPr>
              <a:t> </a:t>
            </a:r>
            <a:r>
              <a:rPr sz="818" dirty="0">
                <a:latin typeface="Times New Roman"/>
                <a:cs typeface="Times New Roman"/>
              </a:rPr>
              <a:t>6</a:t>
            </a:r>
            <a:r>
              <a:rPr sz="818" spc="-14"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manner</a:t>
            </a:r>
            <a:r>
              <a:rPr sz="818" spc="-14"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which</a:t>
            </a:r>
            <a:r>
              <a:rPr sz="818" spc="-14"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payment</a:t>
            </a:r>
            <a:r>
              <a:rPr sz="818" spc="-10" dirty="0">
                <a:latin typeface="Times New Roman"/>
                <a:cs typeface="Times New Roman"/>
              </a:rPr>
              <a:t> </a:t>
            </a:r>
            <a:r>
              <a:rPr sz="818" spc="-14" dirty="0">
                <a:latin typeface="Times New Roman"/>
                <a:cs typeface="Times New Roman"/>
              </a:rPr>
              <a:t>rate </a:t>
            </a:r>
            <a:r>
              <a:rPr sz="818" dirty="0">
                <a:latin typeface="Times New Roman"/>
                <a:cs typeface="Times New Roman"/>
              </a:rPr>
              <a:t>for</a:t>
            </a:r>
            <a:r>
              <a:rPr sz="818" spc="-20"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0" dirty="0">
                <a:latin typeface="Times New Roman"/>
                <a:cs typeface="Times New Roman"/>
              </a:rPr>
              <a:t> </a:t>
            </a:r>
            <a:r>
              <a:rPr sz="818" dirty="0">
                <a:latin typeface="Times New Roman"/>
                <a:cs typeface="Times New Roman"/>
              </a:rPr>
              <a:t>6</a:t>
            </a:r>
            <a:r>
              <a:rPr sz="818" spc="-10" dirty="0">
                <a:latin typeface="Times New Roman"/>
                <a:cs typeface="Times New Roman"/>
              </a:rPr>
              <a:t> </a:t>
            </a:r>
            <a:r>
              <a:rPr sz="818" dirty="0">
                <a:latin typeface="Times New Roman"/>
                <a:cs typeface="Times New Roman"/>
              </a:rPr>
              <a:t>is</a:t>
            </a:r>
            <a:r>
              <a:rPr sz="818" spc="-14" dirty="0">
                <a:latin typeface="Times New Roman"/>
                <a:cs typeface="Times New Roman"/>
              </a:rPr>
              <a:t> </a:t>
            </a:r>
            <a:r>
              <a:rPr sz="818" dirty="0">
                <a:latin typeface="Times New Roman"/>
                <a:cs typeface="Times New Roman"/>
              </a:rPr>
              <a:t>determined.</a:t>
            </a:r>
            <a:r>
              <a:rPr sz="818" spc="184"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4" dirty="0">
                <a:latin typeface="Times New Roman"/>
                <a:cs typeface="Times New Roman"/>
              </a:rPr>
              <a:t> </a:t>
            </a:r>
            <a:r>
              <a:rPr sz="818" dirty="0">
                <a:latin typeface="Times New Roman"/>
                <a:cs typeface="Times New Roman"/>
              </a:rPr>
              <a:t>6</a:t>
            </a:r>
            <a:r>
              <a:rPr sz="818" spc="-10" dirty="0">
                <a:latin typeface="Times New Roman"/>
                <a:cs typeface="Times New Roman"/>
              </a:rPr>
              <a:t> </a:t>
            </a:r>
            <a:r>
              <a:rPr sz="818" dirty="0">
                <a:latin typeface="Times New Roman"/>
                <a:cs typeface="Times New Roman"/>
              </a:rPr>
              <a:t>serve</a:t>
            </a:r>
            <a:r>
              <a:rPr sz="818" spc="-20"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need</a:t>
            </a:r>
            <a:r>
              <a:rPr sz="818" spc="-1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spc="-7" dirty="0">
                <a:latin typeface="Times New Roman"/>
                <a:cs typeface="Times New Roman"/>
              </a:rPr>
              <a:t>intensive </a:t>
            </a:r>
            <a:r>
              <a:rPr sz="818" dirty="0">
                <a:latin typeface="Times New Roman"/>
                <a:cs typeface="Times New Roman"/>
              </a:rPr>
              <a:t>behavioral</a:t>
            </a:r>
            <a:r>
              <a:rPr sz="818" spc="-17" dirty="0">
                <a:latin typeface="Times New Roman"/>
                <a:cs typeface="Times New Roman"/>
              </a:rPr>
              <a:t> </a:t>
            </a:r>
            <a:r>
              <a:rPr sz="818" dirty="0">
                <a:latin typeface="Times New Roman"/>
                <a:cs typeface="Times New Roman"/>
              </a:rPr>
              <a:t>support</a:t>
            </a:r>
            <a:r>
              <a:rPr sz="818" spc="-14" dirty="0">
                <a:latin typeface="Times New Roman"/>
                <a:cs typeface="Times New Roman"/>
              </a:rPr>
              <a:t> </a:t>
            </a:r>
            <a:r>
              <a:rPr sz="818" dirty="0">
                <a:latin typeface="Times New Roman"/>
                <a:cs typeface="Times New Roman"/>
              </a:rPr>
              <a:t>services</a:t>
            </a:r>
            <a:r>
              <a:rPr sz="818" spc="-14" dirty="0">
                <a:latin typeface="Times New Roman"/>
                <a:cs typeface="Times New Roman"/>
              </a:rPr>
              <a:t> </a:t>
            </a:r>
            <a:r>
              <a:rPr sz="818" dirty="0">
                <a:latin typeface="Times New Roman"/>
                <a:cs typeface="Times New Roman"/>
              </a:rPr>
              <a:t>primarily</a:t>
            </a:r>
            <a:r>
              <a:rPr sz="818" spc="-14" dirty="0">
                <a:latin typeface="Times New Roman"/>
                <a:cs typeface="Times New Roman"/>
              </a:rPr>
              <a:t> </a:t>
            </a:r>
            <a:r>
              <a:rPr sz="818" dirty="0">
                <a:latin typeface="Times New Roman"/>
                <a:cs typeface="Times New Roman"/>
              </a:rPr>
              <a:t>for</a:t>
            </a:r>
            <a:r>
              <a:rPr sz="818" spc="-24" dirty="0">
                <a:latin typeface="Times New Roman"/>
                <a:cs typeface="Times New Roman"/>
              </a:rPr>
              <a:t> </a:t>
            </a:r>
            <a:r>
              <a:rPr sz="818" spc="-7" dirty="0">
                <a:latin typeface="Times New Roman"/>
                <a:cs typeface="Times New Roman"/>
              </a:rPr>
              <a:t>short-</a:t>
            </a:r>
            <a:r>
              <a:rPr sz="818" dirty="0">
                <a:latin typeface="Times New Roman"/>
                <a:cs typeface="Times New Roman"/>
              </a:rPr>
              <a:t>term</a:t>
            </a:r>
            <a:r>
              <a:rPr sz="818" spc="-14" dirty="0">
                <a:latin typeface="Times New Roman"/>
                <a:cs typeface="Times New Roman"/>
              </a:rPr>
              <a:t> </a:t>
            </a:r>
            <a:r>
              <a:rPr sz="818" dirty="0">
                <a:latin typeface="Times New Roman"/>
                <a:cs typeface="Times New Roman"/>
              </a:rPr>
              <a:t>stays</a:t>
            </a:r>
            <a:r>
              <a:rPr sz="818" spc="-17"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secondarily</a:t>
            </a:r>
            <a:r>
              <a:rPr sz="818" spc="-14" dirty="0">
                <a:latin typeface="Times New Roman"/>
                <a:cs typeface="Times New Roman"/>
              </a:rPr>
              <a:t> </a:t>
            </a:r>
            <a:r>
              <a:rPr sz="818" dirty="0">
                <a:latin typeface="Times New Roman"/>
                <a:cs typeface="Times New Roman"/>
              </a:rPr>
              <a:t>for</a:t>
            </a:r>
            <a:r>
              <a:rPr sz="818" spc="-24" dirty="0">
                <a:latin typeface="Times New Roman"/>
                <a:cs typeface="Times New Roman"/>
              </a:rPr>
              <a:t> </a:t>
            </a:r>
            <a:r>
              <a:rPr sz="818" spc="-7" dirty="0">
                <a:latin typeface="Times New Roman"/>
                <a:cs typeface="Times New Roman"/>
              </a:rPr>
              <a:t>longer-</a:t>
            </a:r>
            <a:r>
              <a:rPr sz="818" spc="-14" dirty="0">
                <a:latin typeface="Times New Roman"/>
                <a:cs typeface="Times New Roman"/>
              </a:rPr>
              <a:t>term </a:t>
            </a:r>
            <a:r>
              <a:rPr sz="818" dirty="0">
                <a:latin typeface="Times New Roman"/>
                <a:cs typeface="Times New Roman"/>
              </a:rPr>
              <a:t>stays,</a:t>
            </a:r>
            <a:r>
              <a:rPr sz="818" spc="-20" dirty="0">
                <a:latin typeface="Times New Roman"/>
                <a:cs typeface="Times New Roman"/>
              </a:rPr>
              <a:t> </a:t>
            </a:r>
            <a:r>
              <a:rPr sz="818" dirty="0">
                <a:latin typeface="Times New Roman"/>
                <a:cs typeface="Times New Roman"/>
              </a:rPr>
              <a:t>with</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goal</a:t>
            </a:r>
            <a:r>
              <a:rPr sz="818" spc="-17"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youth</a:t>
            </a:r>
            <a:r>
              <a:rPr sz="818" spc="-20" dirty="0">
                <a:latin typeface="Times New Roman"/>
                <a:cs typeface="Times New Roman"/>
              </a:rPr>
              <a:t> </a:t>
            </a:r>
            <a:r>
              <a:rPr sz="818" dirty="0">
                <a:latin typeface="Times New Roman"/>
                <a:cs typeface="Times New Roman"/>
              </a:rPr>
              <a:t>returning</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their</a:t>
            </a:r>
            <a:r>
              <a:rPr sz="818" spc="-17" dirty="0">
                <a:latin typeface="Times New Roman"/>
                <a:cs typeface="Times New Roman"/>
              </a:rPr>
              <a:t> </a:t>
            </a:r>
            <a:r>
              <a:rPr sz="818" dirty="0">
                <a:latin typeface="Times New Roman"/>
                <a:cs typeface="Times New Roman"/>
              </a:rPr>
              <a:t>family</a:t>
            </a:r>
            <a:r>
              <a:rPr sz="818" spc="-17" dirty="0">
                <a:latin typeface="Times New Roman"/>
                <a:cs typeface="Times New Roman"/>
              </a:rPr>
              <a:t> </a:t>
            </a:r>
            <a:r>
              <a:rPr sz="818" dirty="0">
                <a:latin typeface="Times New Roman"/>
                <a:cs typeface="Times New Roman"/>
              </a:rPr>
              <a:t>home</a:t>
            </a:r>
            <a:r>
              <a:rPr sz="818" spc="-24"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community</a:t>
            </a:r>
            <a:r>
              <a:rPr sz="818" spc="-17" dirty="0">
                <a:latin typeface="Times New Roman"/>
                <a:cs typeface="Times New Roman"/>
              </a:rPr>
              <a:t> </a:t>
            </a:r>
            <a:r>
              <a:rPr sz="818" dirty="0">
                <a:latin typeface="Times New Roman"/>
                <a:cs typeface="Times New Roman"/>
              </a:rPr>
              <a:t>home</a:t>
            </a:r>
            <a:r>
              <a:rPr sz="818" spc="-17" dirty="0">
                <a:latin typeface="Times New Roman"/>
                <a:cs typeface="Times New Roman"/>
              </a:rPr>
              <a:t> </a:t>
            </a:r>
            <a:r>
              <a:rPr sz="818" spc="-14" dirty="0">
                <a:latin typeface="Times New Roman"/>
                <a:cs typeface="Times New Roman"/>
              </a:rPr>
              <a:t>upon </a:t>
            </a:r>
            <a:r>
              <a:rPr sz="818" spc="-7" dirty="0">
                <a:latin typeface="Times New Roman"/>
                <a:cs typeface="Times New Roman"/>
              </a:rPr>
              <a:t>discharge.</a:t>
            </a:r>
            <a:endParaRPr sz="818">
              <a:latin typeface="Times New Roman"/>
              <a:cs typeface="Times New Roman"/>
            </a:endParaRPr>
          </a:p>
          <a:p>
            <a:pPr marL="198172" indent="-189518">
              <a:spcBef>
                <a:spcPts val="876"/>
              </a:spcBef>
              <a:buAutoNum type="alphaUcParenBoth" startAt="2"/>
              <a:tabLst>
                <a:tab pos="198172" algn="l"/>
              </a:tabLst>
            </a:pPr>
            <a:r>
              <a:rPr sz="818" spc="-7" dirty="0">
                <a:latin typeface="Times New Roman"/>
                <a:cs typeface="Times New Roman"/>
              </a:rPr>
              <a:t>Definitions</a:t>
            </a:r>
            <a:endParaRPr sz="818">
              <a:latin typeface="Times New Roman"/>
              <a:cs typeface="Times New Roman"/>
            </a:endParaRPr>
          </a:p>
          <a:p>
            <a:pPr marL="195143">
              <a:spcBef>
                <a:spcPts val="899"/>
              </a:spcBef>
            </a:pPr>
            <a:r>
              <a:rPr sz="818" dirty="0">
                <a:latin typeface="Times New Roman"/>
                <a:cs typeface="Times New Roman"/>
              </a:rPr>
              <a:t>For</a:t>
            </a:r>
            <a:r>
              <a:rPr sz="818" spc="-20"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purposes</a:t>
            </a:r>
            <a:r>
              <a:rPr sz="818" spc="-2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this</a:t>
            </a:r>
            <a:r>
              <a:rPr sz="818" spc="-17" dirty="0">
                <a:latin typeface="Times New Roman"/>
                <a:cs typeface="Times New Roman"/>
              </a:rPr>
              <a:t> </a:t>
            </a:r>
            <a:r>
              <a:rPr sz="818" dirty="0">
                <a:latin typeface="Times New Roman"/>
                <a:cs typeface="Times New Roman"/>
              </a:rPr>
              <a:t>rule,</a:t>
            </a:r>
            <a:r>
              <a:rPr sz="818" spc="-2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following</a:t>
            </a:r>
            <a:r>
              <a:rPr sz="818" spc="-17" dirty="0">
                <a:latin typeface="Times New Roman"/>
                <a:cs typeface="Times New Roman"/>
              </a:rPr>
              <a:t> </a:t>
            </a:r>
            <a:r>
              <a:rPr sz="818" dirty="0">
                <a:latin typeface="Times New Roman"/>
                <a:cs typeface="Times New Roman"/>
              </a:rPr>
              <a:t>definitions</a:t>
            </a:r>
            <a:r>
              <a:rPr sz="818" spc="-20" dirty="0">
                <a:latin typeface="Times New Roman"/>
                <a:cs typeface="Times New Roman"/>
              </a:rPr>
              <a:t> </a:t>
            </a:r>
            <a:r>
              <a:rPr sz="818" spc="-7" dirty="0">
                <a:latin typeface="Times New Roman"/>
                <a:cs typeface="Times New Roman"/>
              </a:rPr>
              <a:t>apply:</a:t>
            </a:r>
            <a:endParaRPr sz="818">
              <a:latin typeface="Times New Roman"/>
              <a:cs typeface="Times New Roman"/>
            </a:endParaRPr>
          </a:p>
          <a:p>
            <a:pPr>
              <a:spcBef>
                <a:spcPts val="24"/>
              </a:spcBef>
            </a:pPr>
            <a:endParaRPr sz="818">
              <a:latin typeface="Times New Roman"/>
              <a:cs typeface="Times New Roman"/>
            </a:endParaRPr>
          </a:p>
          <a:p>
            <a:pPr marL="340959" marR="43702" lvl="1" indent="-145816">
              <a:lnSpc>
                <a:spcPts val="940"/>
              </a:lnSpc>
              <a:spcBef>
                <a:spcPts val="3"/>
              </a:spcBef>
              <a:buAutoNum type="arabicParenBoth"/>
              <a:tabLst>
                <a:tab pos="382064" algn="l"/>
              </a:tabLst>
            </a:pPr>
            <a:r>
              <a:rPr sz="818" dirty="0">
                <a:latin typeface="Times New Roman"/>
                <a:cs typeface="Times New Roman"/>
              </a:rPr>
              <a:t>"Accredited</a:t>
            </a:r>
            <a:r>
              <a:rPr sz="818" spc="-14" dirty="0">
                <a:latin typeface="Times New Roman"/>
                <a:cs typeface="Times New Roman"/>
              </a:rPr>
              <a:t> </a:t>
            </a:r>
            <a:r>
              <a:rPr sz="818" dirty="0">
                <a:latin typeface="Times New Roman"/>
                <a:cs typeface="Times New Roman"/>
              </a:rPr>
              <a:t>college</a:t>
            </a:r>
            <a:r>
              <a:rPr sz="818" spc="-17" dirty="0">
                <a:latin typeface="Times New Roman"/>
                <a:cs typeface="Times New Roman"/>
              </a:rPr>
              <a:t> </a:t>
            </a:r>
            <a:r>
              <a:rPr sz="818" dirty="0">
                <a:latin typeface="Times New Roman"/>
                <a:cs typeface="Times New Roman"/>
              </a:rPr>
              <a:t>or</a:t>
            </a:r>
            <a:r>
              <a:rPr sz="818" spc="-10" dirty="0">
                <a:latin typeface="Times New Roman"/>
                <a:cs typeface="Times New Roman"/>
              </a:rPr>
              <a:t> </a:t>
            </a:r>
            <a:r>
              <a:rPr sz="818" spc="-7" dirty="0">
                <a:latin typeface="Times New Roman"/>
                <a:cs typeface="Times New Roman"/>
              </a:rPr>
              <a:t>university"</a:t>
            </a:r>
            <a:r>
              <a:rPr sz="818" spc="-14" dirty="0">
                <a:latin typeface="Times New Roman"/>
                <a:cs typeface="Times New Roman"/>
              </a:rPr>
              <a:t> </a:t>
            </a:r>
            <a:r>
              <a:rPr sz="818" dirty="0">
                <a:latin typeface="Times New Roman"/>
                <a:cs typeface="Times New Roman"/>
              </a:rPr>
              <a:t>means</a:t>
            </a:r>
            <a:r>
              <a:rPr sz="818" spc="-17"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dirty="0">
                <a:latin typeface="Times New Roman"/>
                <a:cs typeface="Times New Roman"/>
              </a:rPr>
              <a:t>college</a:t>
            </a:r>
            <a:r>
              <a:rPr sz="818" spc="-20" dirty="0">
                <a:latin typeface="Times New Roman"/>
                <a:cs typeface="Times New Roman"/>
              </a:rPr>
              <a:t> </a:t>
            </a:r>
            <a:r>
              <a:rPr sz="818" dirty="0">
                <a:latin typeface="Times New Roman"/>
                <a:cs typeface="Times New Roman"/>
              </a:rPr>
              <a:t>or</a:t>
            </a:r>
            <a:r>
              <a:rPr sz="818" spc="-14" dirty="0">
                <a:latin typeface="Times New Roman"/>
                <a:cs typeface="Times New Roman"/>
              </a:rPr>
              <a:t> </a:t>
            </a:r>
            <a:r>
              <a:rPr sz="818" dirty="0">
                <a:latin typeface="Times New Roman"/>
                <a:cs typeface="Times New Roman"/>
              </a:rPr>
              <a:t>university</a:t>
            </a:r>
            <a:r>
              <a:rPr sz="818" spc="-10" dirty="0">
                <a:latin typeface="Times New Roman"/>
                <a:cs typeface="Times New Roman"/>
              </a:rPr>
              <a:t> </a:t>
            </a:r>
            <a:r>
              <a:rPr sz="818" dirty="0">
                <a:latin typeface="Times New Roman"/>
                <a:cs typeface="Times New Roman"/>
              </a:rPr>
              <a:t>accredited</a:t>
            </a:r>
            <a:r>
              <a:rPr sz="818" spc="-14" dirty="0">
                <a:latin typeface="Times New Roman"/>
                <a:cs typeface="Times New Roman"/>
              </a:rPr>
              <a:t> </a:t>
            </a:r>
            <a:r>
              <a:rPr sz="818" dirty="0">
                <a:latin typeface="Times New Roman"/>
                <a:cs typeface="Times New Roman"/>
              </a:rPr>
              <a:t>by</a:t>
            </a:r>
            <a:r>
              <a:rPr sz="818" spc="-14"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spc="-7" dirty="0">
                <a:latin typeface="Times New Roman"/>
                <a:cs typeface="Times New Roman"/>
              </a:rPr>
              <a:t>national 	</a:t>
            </a:r>
            <a:r>
              <a:rPr sz="818" dirty="0">
                <a:latin typeface="Times New Roman"/>
                <a:cs typeface="Times New Roman"/>
              </a:rPr>
              <a:t>or</a:t>
            </a:r>
            <a:r>
              <a:rPr sz="818" spc="-24" dirty="0">
                <a:latin typeface="Times New Roman"/>
                <a:cs typeface="Times New Roman"/>
              </a:rPr>
              <a:t> </a:t>
            </a:r>
            <a:r>
              <a:rPr sz="818" dirty="0">
                <a:latin typeface="Times New Roman"/>
                <a:cs typeface="Times New Roman"/>
              </a:rPr>
              <a:t>regional</a:t>
            </a:r>
            <a:r>
              <a:rPr sz="818" spc="-20" dirty="0">
                <a:latin typeface="Times New Roman"/>
                <a:cs typeface="Times New Roman"/>
              </a:rPr>
              <a:t> </a:t>
            </a:r>
            <a:r>
              <a:rPr sz="818" dirty="0">
                <a:latin typeface="Times New Roman"/>
                <a:cs typeface="Times New Roman"/>
              </a:rPr>
              <a:t>association</a:t>
            </a:r>
            <a:r>
              <a:rPr sz="818" spc="-20" dirty="0">
                <a:latin typeface="Times New Roman"/>
                <a:cs typeface="Times New Roman"/>
              </a:rPr>
              <a:t> </a:t>
            </a:r>
            <a:r>
              <a:rPr sz="818" dirty="0">
                <a:latin typeface="Times New Roman"/>
                <a:cs typeface="Times New Roman"/>
              </a:rPr>
              <a:t>recognized</a:t>
            </a:r>
            <a:r>
              <a:rPr sz="818" spc="-20" dirty="0">
                <a:latin typeface="Times New Roman"/>
                <a:cs typeface="Times New Roman"/>
              </a:rPr>
              <a:t> </a:t>
            </a:r>
            <a:r>
              <a:rPr sz="818" dirty="0">
                <a:latin typeface="Times New Roman"/>
                <a:cs typeface="Times New Roman"/>
              </a:rPr>
              <a:t>by</a:t>
            </a:r>
            <a:r>
              <a:rPr sz="818" spc="-20"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secretary</a:t>
            </a:r>
            <a:r>
              <a:rPr sz="818" spc="-14"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United</a:t>
            </a:r>
            <a:r>
              <a:rPr sz="818" spc="-20" dirty="0">
                <a:latin typeface="Times New Roman"/>
                <a:cs typeface="Times New Roman"/>
              </a:rPr>
              <a:t> </a:t>
            </a:r>
            <a:r>
              <a:rPr sz="818" dirty="0">
                <a:latin typeface="Times New Roman"/>
                <a:cs typeface="Times New Roman"/>
              </a:rPr>
              <a:t>States</a:t>
            </a:r>
            <a:r>
              <a:rPr sz="818" spc="-27" dirty="0">
                <a:latin typeface="Times New Roman"/>
                <a:cs typeface="Times New Roman"/>
              </a:rPr>
              <a:t> </a:t>
            </a:r>
            <a:r>
              <a:rPr sz="818" dirty="0">
                <a:latin typeface="Times New Roman"/>
                <a:cs typeface="Times New Roman"/>
              </a:rPr>
              <a:t>department</a:t>
            </a:r>
            <a:r>
              <a:rPr sz="818" spc="-20" dirty="0">
                <a:latin typeface="Times New Roman"/>
                <a:cs typeface="Times New Roman"/>
              </a:rPr>
              <a:t> </a:t>
            </a:r>
            <a:r>
              <a:rPr sz="818" spc="-17" dirty="0">
                <a:latin typeface="Times New Roman"/>
                <a:cs typeface="Times New Roman"/>
              </a:rPr>
              <a:t>of 	</a:t>
            </a:r>
            <a:r>
              <a:rPr sz="818" dirty="0">
                <a:latin typeface="Times New Roman"/>
                <a:cs typeface="Times New Roman"/>
              </a:rPr>
              <a:t>education</a:t>
            </a:r>
            <a:r>
              <a:rPr sz="818" spc="-24" dirty="0">
                <a:latin typeface="Times New Roman"/>
                <a:cs typeface="Times New Roman"/>
              </a:rPr>
              <a:t> </a:t>
            </a:r>
            <a:r>
              <a:rPr sz="818" dirty="0">
                <a:latin typeface="Times New Roman"/>
                <a:cs typeface="Times New Roman"/>
              </a:rPr>
              <a:t>or</a:t>
            </a:r>
            <a:r>
              <a:rPr sz="818" spc="-24"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foreign</a:t>
            </a:r>
            <a:r>
              <a:rPr sz="818" spc="-17" dirty="0">
                <a:latin typeface="Times New Roman"/>
                <a:cs typeface="Times New Roman"/>
              </a:rPr>
              <a:t> </a:t>
            </a:r>
            <a:r>
              <a:rPr sz="818" dirty="0">
                <a:latin typeface="Times New Roman"/>
                <a:cs typeface="Times New Roman"/>
              </a:rPr>
              <a:t>college</a:t>
            </a:r>
            <a:r>
              <a:rPr sz="818" spc="-24" dirty="0">
                <a:latin typeface="Times New Roman"/>
                <a:cs typeface="Times New Roman"/>
              </a:rPr>
              <a:t> </a:t>
            </a:r>
            <a:r>
              <a:rPr sz="818" dirty="0">
                <a:latin typeface="Times New Roman"/>
                <a:cs typeface="Times New Roman"/>
              </a:rPr>
              <a:t>or</a:t>
            </a:r>
            <a:r>
              <a:rPr sz="818" spc="-20" dirty="0">
                <a:latin typeface="Times New Roman"/>
                <a:cs typeface="Times New Roman"/>
              </a:rPr>
              <a:t> </a:t>
            </a:r>
            <a:r>
              <a:rPr sz="818" dirty="0">
                <a:latin typeface="Times New Roman"/>
                <a:cs typeface="Times New Roman"/>
              </a:rPr>
              <a:t>university</a:t>
            </a:r>
            <a:r>
              <a:rPr sz="818" spc="-20" dirty="0">
                <a:latin typeface="Times New Roman"/>
                <a:cs typeface="Times New Roman"/>
              </a:rPr>
              <a:t> </a:t>
            </a:r>
            <a:r>
              <a:rPr sz="818" dirty="0">
                <a:latin typeface="Times New Roman"/>
                <a:cs typeface="Times New Roman"/>
              </a:rPr>
              <a:t>of</a:t>
            </a:r>
            <a:r>
              <a:rPr sz="818" spc="-24" dirty="0">
                <a:latin typeface="Times New Roman"/>
                <a:cs typeface="Times New Roman"/>
              </a:rPr>
              <a:t> </a:t>
            </a:r>
            <a:r>
              <a:rPr sz="818" dirty="0">
                <a:latin typeface="Times New Roman"/>
                <a:cs typeface="Times New Roman"/>
              </a:rPr>
              <a:t>comparable</a:t>
            </a:r>
            <a:r>
              <a:rPr sz="818" spc="-20" dirty="0">
                <a:latin typeface="Times New Roman"/>
                <a:cs typeface="Times New Roman"/>
              </a:rPr>
              <a:t> </a:t>
            </a:r>
            <a:r>
              <a:rPr sz="818" spc="-7" dirty="0">
                <a:latin typeface="Times New Roman"/>
                <a:cs typeface="Times New Roman"/>
              </a:rPr>
              <a:t>standing.</a:t>
            </a:r>
            <a:endParaRPr sz="818">
              <a:latin typeface="Times New Roman"/>
              <a:cs typeface="Times New Roman"/>
            </a:endParaRPr>
          </a:p>
          <a:p>
            <a:pPr marL="340959" marR="40240" lvl="1" indent="-145816">
              <a:lnSpc>
                <a:spcPts val="940"/>
              </a:lnSpc>
              <a:spcBef>
                <a:spcPts val="940"/>
              </a:spcBef>
              <a:buAutoNum type="arabicParenBoth"/>
              <a:tabLst>
                <a:tab pos="382064" algn="l"/>
              </a:tabLst>
            </a:pPr>
            <a:r>
              <a:rPr sz="818" dirty="0">
                <a:latin typeface="Times New Roman"/>
                <a:cs typeface="Times New Roman"/>
              </a:rPr>
              <a:t>"Aftercare</a:t>
            </a:r>
            <a:r>
              <a:rPr sz="818" spc="-27" dirty="0">
                <a:latin typeface="Times New Roman"/>
                <a:cs typeface="Times New Roman"/>
              </a:rPr>
              <a:t> </a:t>
            </a:r>
            <a:r>
              <a:rPr sz="818" dirty="0">
                <a:latin typeface="Times New Roman"/>
                <a:cs typeface="Times New Roman"/>
              </a:rPr>
              <a:t>services"</a:t>
            </a:r>
            <a:r>
              <a:rPr sz="818" spc="-14" dirty="0">
                <a:latin typeface="Times New Roman"/>
                <a:cs typeface="Times New Roman"/>
              </a:rPr>
              <a:t> </a:t>
            </a:r>
            <a:r>
              <a:rPr sz="818" dirty="0">
                <a:latin typeface="Times New Roman"/>
                <a:cs typeface="Times New Roman"/>
              </a:rPr>
              <a:t>means</a:t>
            </a:r>
            <a:r>
              <a:rPr sz="818" spc="-24" dirty="0">
                <a:latin typeface="Times New Roman"/>
                <a:cs typeface="Times New Roman"/>
              </a:rPr>
              <a:t> </a:t>
            </a:r>
            <a:r>
              <a:rPr sz="818" spc="-7" dirty="0">
                <a:latin typeface="Times New Roman"/>
                <a:cs typeface="Times New Roman"/>
              </a:rPr>
              <a:t>individualized,</a:t>
            </a:r>
            <a:r>
              <a:rPr sz="818" spc="-20" dirty="0">
                <a:latin typeface="Times New Roman"/>
                <a:cs typeface="Times New Roman"/>
              </a:rPr>
              <a:t> </a:t>
            </a:r>
            <a:r>
              <a:rPr sz="818" dirty="0">
                <a:latin typeface="Times New Roman"/>
                <a:cs typeface="Times New Roman"/>
              </a:rPr>
              <a:t>intensive,</a:t>
            </a:r>
            <a:r>
              <a:rPr sz="818" spc="-20" dirty="0">
                <a:latin typeface="Times New Roman"/>
                <a:cs typeface="Times New Roman"/>
              </a:rPr>
              <a:t> </a:t>
            </a:r>
            <a:r>
              <a:rPr sz="818" dirty="0">
                <a:latin typeface="Times New Roman"/>
                <a:cs typeface="Times New Roman"/>
              </a:rPr>
              <a:t>post-discharge</a:t>
            </a:r>
            <a:r>
              <a:rPr sz="818" spc="-24" dirty="0">
                <a:latin typeface="Times New Roman"/>
                <a:cs typeface="Times New Roman"/>
              </a:rPr>
              <a:t> </a:t>
            </a:r>
            <a:r>
              <a:rPr sz="818" dirty="0">
                <a:latin typeface="Times New Roman"/>
                <a:cs typeface="Times New Roman"/>
              </a:rPr>
              <a:t>services</a:t>
            </a:r>
            <a:r>
              <a:rPr sz="818" spc="-24" dirty="0">
                <a:latin typeface="Times New Roman"/>
                <a:cs typeface="Times New Roman"/>
              </a:rPr>
              <a:t> </a:t>
            </a:r>
            <a:r>
              <a:rPr sz="818" dirty="0">
                <a:latin typeface="Times New Roman"/>
                <a:cs typeface="Times New Roman"/>
              </a:rPr>
              <a:t>driven</a:t>
            </a:r>
            <a:r>
              <a:rPr sz="818" spc="-20" dirty="0">
                <a:latin typeface="Times New Roman"/>
                <a:cs typeface="Times New Roman"/>
              </a:rPr>
              <a:t> </a:t>
            </a:r>
            <a:r>
              <a:rPr sz="818" spc="-17" dirty="0">
                <a:latin typeface="Times New Roman"/>
                <a:cs typeface="Times New Roman"/>
              </a:rPr>
              <a:t>by 	</a:t>
            </a:r>
            <a:r>
              <a:rPr sz="818" dirty="0">
                <a:latin typeface="Times New Roman"/>
                <a:cs typeface="Times New Roman"/>
              </a:rPr>
              <a:t>input</a:t>
            </a:r>
            <a:r>
              <a:rPr sz="818" spc="-17" dirty="0">
                <a:latin typeface="Times New Roman"/>
                <a:cs typeface="Times New Roman"/>
              </a:rPr>
              <a:t> </a:t>
            </a:r>
            <a:r>
              <a:rPr sz="818" dirty="0">
                <a:latin typeface="Times New Roman"/>
                <a:cs typeface="Times New Roman"/>
              </a:rPr>
              <a:t>from</a:t>
            </a:r>
            <a:r>
              <a:rPr sz="818" spc="-1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dirty="0">
                <a:latin typeface="Times New Roman"/>
                <a:cs typeface="Times New Roman"/>
              </a:rPr>
              <a:t>team,</a:t>
            </a:r>
            <a:r>
              <a:rPr sz="818" spc="-17" dirty="0">
                <a:latin typeface="Times New Roman"/>
                <a:cs typeface="Times New Roman"/>
              </a:rPr>
              <a:t> </a:t>
            </a:r>
            <a:r>
              <a:rPr sz="818" dirty="0">
                <a:latin typeface="Times New Roman"/>
                <a:cs typeface="Times New Roman"/>
              </a:rPr>
              <a:t>provided</a:t>
            </a:r>
            <a:r>
              <a:rPr sz="818" spc="-10" dirty="0">
                <a:latin typeface="Times New Roman"/>
                <a:cs typeface="Times New Roman"/>
              </a:rPr>
              <a:t> </a:t>
            </a:r>
            <a:r>
              <a:rPr sz="818" dirty="0">
                <a:latin typeface="Times New Roman"/>
                <a:cs typeface="Times New Roman"/>
              </a:rPr>
              <a:t>by</a:t>
            </a:r>
            <a:r>
              <a:rPr sz="818" spc="-1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discharging</a:t>
            </a:r>
            <a:r>
              <a:rPr sz="818" spc="-14"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spc="-7" dirty="0">
                <a:latin typeface="Times New Roman"/>
                <a:cs typeface="Times New Roman"/>
              </a:rPr>
              <a:t>youth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dirty="0">
                <a:latin typeface="Times New Roman"/>
                <a:cs typeface="Times New Roman"/>
              </a:rPr>
              <a:t>family</a:t>
            </a:r>
            <a:r>
              <a:rPr sz="818" spc="-17" dirty="0">
                <a:latin typeface="Times New Roman"/>
                <a:cs typeface="Times New Roman"/>
              </a:rPr>
              <a:t> </a:t>
            </a:r>
            <a:r>
              <a:rPr sz="818" dirty="0">
                <a:latin typeface="Times New Roman"/>
                <a:cs typeface="Times New Roman"/>
              </a:rPr>
              <a:t>or</a:t>
            </a:r>
            <a:r>
              <a:rPr sz="818" spc="-14" dirty="0">
                <a:latin typeface="Times New Roman"/>
                <a:cs typeface="Times New Roman"/>
              </a:rPr>
              <a:t> </a:t>
            </a:r>
            <a:r>
              <a:rPr sz="818" dirty="0">
                <a:latin typeface="Times New Roman"/>
                <a:cs typeface="Times New Roman"/>
              </a:rPr>
              <a:t>other</a:t>
            </a:r>
            <a:r>
              <a:rPr sz="818" spc="-24" dirty="0">
                <a:latin typeface="Times New Roman"/>
                <a:cs typeface="Times New Roman"/>
              </a:rPr>
              <a:t> </a:t>
            </a:r>
            <a:r>
              <a:rPr sz="818" dirty="0">
                <a:latin typeface="Times New Roman"/>
                <a:cs typeface="Times New Roman"/>
              </a:rPr>
              <a:t>caregivers,</a:t>
            </a:r>
            <a:r>
              <a:rPr sz="818" spc="-14" dirty="0">
                <a:latin typeface="Times New Roman"/>
                <a:cs typeface="Times New Roman"/>
              </a:rPr>
              <a:t> </a:t>
            </a:r>
            <a:r>
              <a:rPr sz="818" dirty="0">
                <a:latin typeface="Times New Roman"/>
                <a:cs typeface="Times New Roman"/>
              </a:rPr>
              <a:t>as</a:t>
            </a:r>
            <a:r>
              <a:rPr sz="818" spc="-20" dirty="0">
                <a:latin typeface="Times New Roman"/>
                <a:cs typeface="Times New Roman"/>
              </a:rPr>
              <a:t> </a:t>
            </a:r>
            <a:r>
              <a:rPr sz="818" spc="-7" dirty="0">
                <a:latin typeface="Times New Roman"/>
                <a:cs typeface="Times New Roman"/>
              </a:rPr>
              <a:t>applicable.</a:t>
            </a:r>
            <a:endParaRPr sz="818">
              <a:latin typeface="Times New Roman"/>
              <a:cs typeface="Times New Roman"/>
            </a:endParaRPr>
          </a:p>
          <a:p>
            <a:pPr marL="340959" lvl="1" indent="-145816">
              <a:spcBef>
                <a:spcPts val="876"/>
              </a:spcBef>
              <a:buAutoNum type="arabicParenBoth"/>
              <a:tabLst>
                <a:tab pos="340959" algn="l"/>
              </a:tabLst>
            </a:pPr>
            <a:r>
              <a:rPr sz="818" dirty="0">
                <a:latin typeface="Times New Roman"/>
                <a:cs typeface="Times New Roman"/>
              </a:rPr>
              <a:t>"Cost</a:t>
            </a:r>
            <a:r>
              <a:rPr sz="818" spc="-10" dirty="0">
                <a:latin typeface="Times New Roman"/>
                <a:cs typeface="Times New Roman"/>
              </a:rPr>
              <a:t> </a:t>
            </a:r>
            <a:r>
              <a:rPr sz="818" dirty="0">
                <a:latin typeface="Times New Roman"/>
                <a:cs typeface="Times New Roman"/>
              </a:rPr>
              <a:t>report"</a:t>
            </a:r>
            <a:r>
              <a:rPr sz="818" spc="-10" dirty="0">
                <a:latin typeface="Times New Roman"/>
                <a:cs typeface="Times New Roman"/>
              </a:rPr>
              <a:t> </a:t>
            </a:r>
            <a:r>
              <a:rPr sz="818" dirty="0">
                <a:latin typeface="Times New Roman"/>
                <a:cs typeface="Times New Roman"/>
              </a:rPr>
              <a:t>has</a:t>
            </a:r>
            <a:r>
              <a:rPr sz="818" spc="-10" dirty="0">
                <a:latin typeface="Times New Roman"/>
                <a:cs typeface="Times New Roman"/>
              </a:rPr>
              <a:t> </a:t>
            </a:r>
            <a:r>
              <a:rPr sz="818" dirty="0">
                <a:latin typeface="Times New Roman"/>
                <a:cs typeface="Times New Roman"/>
              </a:rPr>
              <a:t>the</a:t>
            </a:r>
            <a:r>
              <a:rPr sz="818" spc="-3" dirty="0">
                <a:latin typeface="Times New Roman"/>
                <a:cs typeface="Times New Roman"/>
              </a:rPr>
              <a:t> </a:t>
            </a:r>
            <a:r>
              <a:rPr sz="818" dirty="0">
                <a:latin typeface="Times New Roman"/>
                <a:cs typeface="Times New Roman"/>
              </a:rPr>
              <a:t>same</a:t>
            </a:r>
            <a:r>
              <a:rPr sz="818" spc="-7" dirty="0">
                <a:latin typeface="Times New Roman"/>
                <a:cs typeface="Times New Roman"/>
              </a:rPr>
              <a:t> </a:t>
            </a:r>
            <a:r>
              <a:rPr sz="818" dirty="0">
                <a:latin typeface="Times New Roman"/>
                <a:cs typeface="Times New Roman"/>
              </a:rPr>
              <a:t>meaning</a:t>
            </a:r>
            <a:r>
              <a:rPr sz="818" spc="-7" dirty="0">
                <a:latin typeface="Times New Roman"/>
                <a:cs typeface="Times New Roman"/>
              </a:rPr>
              <a:t> </a:t>
            </a:r>
            <a:r>
              <a:rPr sz="818" dirty="0">
                <a:latin typeface="Times New Roman"/>
                <a:cs typeface="Times New Roman"/>
              </a:rPr>
              <a:t>as</a:t>
            </a:r>
            <a:r>
              <a:rPr sz="818" spc="-10"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rule</a:t>
            </a:r>
            <a:r>
              <a:rPr sz="818" spc="-3" dirty="0">
                <a:latin typeface="Times New Roman"/>
                <a:cs typeface="Times New Roman"/>
              </a:rPr>
              <a:t> </a:t>
            </a:r>
            <a:r>
              <a:rPr sz="818" spc="-7" dirty="0">
                <a:latin typeface="Times New Roman"/>
                <a:cs typeface="Times New Roman"/>
              </a:rPr>
              <a:t>5123-7-</a:t>
            </a:r>
            <a:r>
              <a:rPr sz="818" dirty="0">
                <a:latin typeface="Times New Roman"/>
                <a:cs typeface="Times New Roman"/>
              </a:rPr>
              <a:t>12</a:t>
            </a:r>
            <a:r>
              <a:rPr sz="818" spc="-7"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the</a:t>
            </a:r>
            <a:r>
              <a:rPr sz="818" spc="-7" dirty="0">
                <a:latin typeface="Times New Roman"/>
                <a:cs typeface="Times New Roman"/>
              </a:rPr>
              <a:t> Administrative</a:t>
            </a:r>
            <a:r>
              <a:rPr sz="818" spc="-10" dirty="0">
                <a:latin typeface="Times New Roman"/>
                <a:cs typeface="Times New Roman"/>
              </a:rPr>
              <a:t> </a:t>
            </a:r>
            <a:r>
              <a:rPr sz="818" spc="-7" dirty="0">
                <a:latin typeface="Times New Roman"/>
                <a:cs typeface="Times New Roman"/>
              </a:rPr>
              <a:t>Code.</a:t>
            </a:r>
            <a:endParaRPr sz="818">
              <a:latin typeface="Times New Roman"/>
              <a:cs typeface="Times New Roman"/>
            </a:endParaRPr>
          </a:p>
          <a:p>
            <a:pPr marL="340526" lvl="1" indent="-145384">
              <a:spcBef>
                <a:spcPts val="899"/>
              </a:spcBef>
              <a:buAutoNum type="arabicParenBoth"/>
              <a:tabLst>
                <a:tab pos="340526" algn="l"/>
              </a:tabLst>
            </a:pPr>
            <a:r>
              <a:rPr sz="818" dirty="0">
                <a:latin typeface="Times New Roman"/>
                <a:cs typeface="Times New Roman"/>
              </a:rPr>
              <a:t>"County</a:t>
            </a:r>
            <a:r>
              <a:rPr sz="818" spc="-10" dirty="0">
                <a:latin typeface="Times New Roman"/>
                <a:cs typeface="Times New Roman"/>
              </a:rPr>
              <a:t> </a:t>
            </a:r>
            <a:r>
              <a:rPr sz="818" dirty="0">
                <a:latin typeface="Times New Roman"/>
                <a:cs typeface="Times New Roman"/>
              </a:rPr>
              <a:t>board"</a:t>
            </a:r>
            <a:r>
              <a:rPr sz="818" spc="-14" dirty="0">
                <a:latin typeface="Times New Roman"/>
                <a:cs typeface="Times New Roman"/>
              </a:rPr>
              <a:t> </a:t>
            </a:r>
            <a:r>
              <a:rPr sz="818" dirty="0">
                <a:latin typeface="Times New Roman"/>
                <a:cs typeface="Times New Roman"/>
              </a:rPr>
              <a:t>means</a:t>
            </a:r>
            <a:r>
              <a:rPr sz="818" spc="-14" dirty="0">
                <a:latin typeface="Times New Roman"/>
                <a:cs typeface="Times New Roman"/>
              </a:rPr>
              <a:t> </a:t>
            </a:r>
            <a:r>
              <a:rPr sz="818" dirty="0">
                <a:latin typeface="Times New Roman"/>
                <a:cs typeface="Times New Roman"/>
              </a:rPr>
              <a:t>a</a:t>
            </a:r>
            <a:r>
              <a:rPr sz="818" spc="-10" dirty="0">
                <a:latin typeface="Times New Roman"/>
                <a:cs typeface="Times New Roman"/>
              </a:rPr>
              <a:t> </a:t>
            </a:r>
            <a:r>
              <a:rPr sz="818" dirty="0">
                <a:latin typeface="Times New Roman"/>
                <a:cs typeface="Times New Roman"/>
              </a:rPr>
              <a:t>county</a:t>
            </a:r>
            <a:r>
              <a:rPr sz="818" spc="-10" dirty="0">
                <a:latin typeface="Times New Roman"/>
                <a:cs typeface="Times New Roman"/>
              </a:rPr>
              <a:t> </a:t>
            </a:r>
            <a:r>
              <a:rPr sz="818" dirty="0">
                <a:latin typeface="Times New Roman"/>
                <a:cs typeface="Times New Roman"/>
              </a:rPr>
              <a:t>board</a:t>
            </a:r>
            <a:r>
              <a:rPr sz="818" spc="-10"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spc="-7" dirty="0">
                <a:latin typeface="Times New Roman"/>
                <a:cs typeface="Times New Roman"/>
              </a:rPr>
              <a:t>developmental</a:t>
            </a:r>
            <a:r>
              <a:rPr sz="818" spc="-10" dirty="0">
                <a:latin typeface="Times New Roman"/>
                <a:cs typeface="Times New Roman"/>
              </a:rPr>
              <a:t> </a:t>
            </a:r>
            <a:r>
              <a:rPr sz="818" spc="-7" dirty="0">
                <a:latin typeface="Times New Roman"/>
                <a:cs typeface="Times New Roman"/>
              </a:rPr>
              <a:t>disabilities.</a:t>
            </a:r>
            <a:endParaRPr sz="818">
              <a:latin typeface="Times New Roman"/>
              <a:cs typeface="Times New Roman"/>
            </a:endParaRPr>
          </a:p>
          <a:p>
            <a:pPr lvl="1">
              <a:spcBef>
                <a:spcPts val="24"/>
              </a:spcBef>
              <a:buFont typeface="Times New Roman"/>
              <a:buAutoNum type="arabicParenBoth"/>
            </a:pPr>
            <a:endParaRPr sz="818">
              <a:latin typeface="Times New Roman"/>
              <a:cs typeface="Times New Roman"/>
            </a:endParaRPr>
          </a:p>
          <a:p>
            <a:pPr marL="340959" marR="102980" lvl="1" indent="-145816">
              <a:lnSpc>
                <a:spcPts val="940"/>
              </a:lnSpc>
              <a:buAutoNum type="arabicParenBoth"/>
              <a:tabLst>
                <a:tab pos="382064" algn="l"/>
              </a:tabLst>
            </a:pPr>
            <a:r>
              <a:rPr sz="818" dirty="0">
                <a:latin typeface="Times New Roman"/>
                <a:cs typeface="Times New Roman"/>
              </a:rPr>
              <a:t>"Individual</a:t>
            </a:r>
            <a:r>
              <a:rPr sz="818" spc="-24" dirty="0">
                <a:latin typeface="Times New Roman"/>
                <a:cs typeface="Times New Roman"/>
              </a:rPr>
              <a:t> </a:t>
            </a:r>
            <a:r>
              <a:rPr sz="818" dirty="0">
                <a:latin typeface="Times New Roman"/>
                <a:cs typeface="Times New Roman"/>
              </a:rPr>
              <a:t>service</a:t>
            </a:r>
            <a:r>
              <a:rPr sz="818" spc="-24" dirty="0">
                <a:latin typeface="Times New Roman"/>
                <a:cs typeface="Times New Roman"/>
              </a:rPr>
              <a:t> </a:t>
            </a:r>
            <a:r>
              <a:rPr sz="818" dirty="0">
                <a:latin typeface="Times New Roman"/>
                <a:cs typeface="Times New Roman"/>
              </a:rPr>
              <a:t>plan"</a:t>
            </a:r>
            <a:r>
              <a:rPr sz="818" spc="-27" dirty="0">
                <a:latin typeface="Times New Roman"/>
                <a:cs typeface="Times New Roman"/>
              </a:rPr>
              <a:t> </a:t>
            </a:r>
            <a:r>
              <a:rPr sz="818" dirty="0">
                <a:latin typeface="Times New Roman"/>
                <a:cs typeface="Times New Roman"/>
              </a:rPr>
              <a:t>means</a:t>
            </a:r>
            <a:r>
              <a:rPr sz="818" spc="-17"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written</a:t>
            </a:r>
            <a:r>
              <a:rPr sz="818" spc="-20" dirty="0">
                <a:latin typeface="Times New Roman"/>
                <a:cs typeface="Times New Roman"/>
              </a:rPr>
              <a:t> </a:t>
            </a:r>
            <a:r>
              <a:rPr sz="818" dirty="0">
                <a:latin typeface="Times New Roman"/>
                <a:cs typeface="Times New Roman"/>
              </a:rPr>
              <a:t>description</a:t>
            </a:r>
            <a:r>
              <a:rPr sz="818" spc="-24"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services,</a:t>
            </a:r>
            <a:r>
              <a:rPr sz="818" spc="-24" dirty="0">
                <a:latin typeface="Times New Roman"/>
                <a:cs typeface="Times New Roman"/>
              </a:rPr>
              <a:t> </a:t>
            </a:r>
            <a:r>
              <a:rPr sz="818" dirty="0">
                <a:latin typeface="Times New Roman"/>
                <a:cs typeface="Times New Roman"/>
              </a:rPr>
              <a:t>supports,</a:t>
            </a:r>
            <a:r>
              <a:rPr sz="818" spc="-17" dirty="0">
                <a:latin typeface="Times New Roman"/>
                <a:cs typeface="Times New Roman"/>
              </a:rPr>
              <a:t> and 	</a:t>
            </a:r>
            <a:r>
              <a:rPr sz="818" spc="-7" dirty="0">
                <a:latin typeface="Times New Roman"/>
                <a:cs typeface="Times New Roman"/>
              </a:rPr>
              <a:t>activities</a:t>
            </a:r>
            <a:r>
              <a:rPr sz="818" spc="-20"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be</a:t>
            </a:r>
            <a:r>
              <a:rPr sz="818" spc="-17" dirty="0">
                <a:latin typeface="Times New Roman"/>
                <a:cs typeface="Times New Roman"/>
              </a:rPr>
              <a:t> </a:t>
            </a:r>
            <a:r>
              <a:rPr sz="818" dirty="0">
                <a:latin typeface="Times New Roman"/>
                <a:cs typeface="Times New Roman"/>
              </a:rPr>
              <a:t>provided</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an</a:t>
            </a:r>
            <a:r>
              <a:rPr sz="818" spc="-14" dirty="0">
                <a:latin typeface="Times New Roman"/>
                <a:cs typeface="Times New Roman"/>
              </a:rPr>
              <a:t> </a:t>
            </a:r>
            <a:r>
              <a:rPr sz="818" dirty="0">
                <a:latin typeface="Times New Roman"/>
                <a:cs typeface="Times New Roman"/>
              </a:rPr>
              <a:t>individual</a:t>
            </a:r>
            <a:r>
              <a:rPr sz="818" spc="-17"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includes</a:t>
            </a:r>
            <a:r>
              <a:rPr sz="818" spc="-17"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"individual</a:t>
            </a:r>
            <a:r>
              <a:rPr sz="818" spc="-10" dirty="0">
                <a:latin typeface="Times New Roman"/>
                <a:cs typeface="Times New Roman"/>
              </a:rPr>
              <a:t> </a:t>
            </a:r>
            <a:r>
              <a:rPr sz="818" dirty="0">
                <a:latin typeface="Times New Roman"/>
                <a:cs typeface="Times New Roman"/>
              </a:rPr>
              <a:t>program</a:t>
            </a:r>
            <a:r>
              <a:rPr sz="818" spc="-14" dirty="0">
                <a:latin typeface="Times New Roman"/>
                <a:cs typeface="Times New Roman"/>
              </a:rPr>
              <a:t> </a:t>
            </a:r>
            <a:r>
              <a:rPr sz="818" dirty="0">
                <a:latin typeface="Times New Roman"/>
                <a:cs typeface="Times New Roman"/>
              </a:rPr>
              <a:t>plan"</a:t>
            </a:r>
            <a:r>
              <a:rPr sz="818" spc="-20" dirty="0">
                <a:latin typeface="Times New Roman"/>
                <a:cs typeface="Times New Roman"/>
              </a:rPr>
              <a:t> </a:t>
            </a:r>
            <a:r>
              <a:rPr sz="818" spc="-17" dirty="0">
                <a:latin typeface="Times New Roman"/>
                <a:cs typeface="Times New Roman"/>
              </a:rPr>
              <a:t>as 	</a:t>
            </a:r>
            <a:r>
              <a:rPr sz="818" dirty="0">
                <a:latin typeface="Times New Roman"/>
                <a:cs typeface="Times New Roman"/>
              </a:rPr>
              <a:t>that</a:t>
            </a:r>
            <a:r>
              <a:rPr sz="818" spc="-10" dirty="0">
                <a:latin typeface="Times New Roman"/>
                <a:cs typeface="Times New Roman"/>
              </a:rPr>
              <a:t> </a:t>
            </a:r>
            <a:r>
              <a:rPr sz="818" dirty="0">
                <a:latin typeface="Times New Roman"/>
                <a:cs typeface="Times New Roman"/>
              </a:rPr>
              <a:t>term</a:t>
            </a:r>
            <a:r>
              <a:rPr sz="818" spc="-10" dirty="0">
                <a:latin typeface="Times New Roman"/>
                <a:cs typeface="Times New Roman"/>
              </a:rPr>
              <a:t> </a:t>
            </a:r>
            <a:r>
              <a:rPr sz="818" dirty="0">
                <a:latin typeface="Times New Roman"/>
                <a:cs typeface="Times New Roman"/>
              </a:rPr>
              <a:t>is</a:t>
            </a:r>
            <a:r>
              <a:rPr sz="818" spc="-14" dirty="0">
                <a:latin typeface="Times New Roman"/>
                <a:cs typeface="Times New Roman"/>
              </a:rPr>
              <a:t> </a:t>
            </a:r>
            <a:r>
              <a:rPr sz="818" dirty="0">
                <a:latin typeface="Times New Roman"/>
                <a:cs typeface="Times New Roman"/>
              </a:rPr>
              <a:t>used</a:t>
            </a:r>
            <a:r>
              <a:rPr sz="818" spc="-10"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42</a:t>
            </a:r>
            <a:r>
              <a:rPr sz="818" spc="-10" dirty="0">
                <a:latin typeface="Times New Roman"/>
                <a:cs typeface="Times New Roman"/>
              </a:rPr>
              <a:t> </a:t>
            </a:r>
            <a:r>
              <a:rPr sz="818" dirty="0">
                <a:latin typeface="Times New Roman"/>
                <a:cs typeface="Times New Roman"/>
              </a:rPr>
              <a:t>C.F.R.</a:t>
            </a:r>
            <a:r>
              <a:rPr sz="818" spc="-10" dirty="0">
                <a:latin typeface="Times New Roman"/>
                <a:cs typeface="Times New Roman"/>
              </a:rPr>
              <a:t> </a:t>
            </a:r>
            <a:r>
              <a:rPr sz="818" spc="-7" dirty="0">
                <a:latin typeface="Times New Roman"/>
                <a:cs typeface="Times New Roman"/>
              </a:rPr>
              <a:t>483.440.</a:t>
            </a:r>
            <a:endParaRPr sz="818">
              <a:latin typeface="Times New Roman"/>
              <a:cs typeface="Times New Roman"/>
            </a:endParaRPr>
          </a:p>
          <a:p>
            <a:pPr lvl="1">
              <a:lnSpc>
                <a:spcPct val="100000"/>
              </a:lnSpc>
              <a:buFont typeface="Times New Roman"/>
              <a:buAutoNum type="arabicParenBoth"/>
            </a:pPr>
            <a:endParaRPr sz="818">
              <a:latin typeface="Times New Roman"/>
              <a:cs typeface="Times New Roman"/>
            </a:endParaRPr>
          </a:p>
          <a:p>
            <a:pPr marL="340959" marR="3462" lvl="1" indent="-145816">
              <a:lnSpc>
                <a:spcPts val="940"/>
              </a:lnSpc>
              <a:buAutoNum type="arabicParenBoth"/>
              <a:tabLst>
                <a:tab pos="382064" algn="l"/>
              </a:tabLst>
            </a:pPr>
            <a:r>
              <a:rPr sz="818" spc="-7" dirty="0">
                <a:latin typeface="Times New Roman"/>
                <a:cs typeface="Times New Roman"/>
              </a:rPr>
              <a:t>"Longer-</a:t>
            </a:r>
            <a:r>
              <a:rPr sz="818" dirty="0">
                <a:latin typeface="Times New Roman"/>
                <a:cs typeface="Times New Roman"/>
              </a:rPr>
              <a:t>term</a:t>
            </a:r>
            <a:r>
              <a:rPr sz="818" spc="-14" dirty="0">
                <a:latin typeface="Times New Roman"/>
                <a:cs typeface="Times New Roman"/>
              </a:rPr>
              <a:t> </a:t>
            </a:r>
            <a:r>
              <a:rPr sz="818" dirty="0">
                <a:latin typeface="Times New Roman"/>
                <a:cs typeface="Times New Roman"/>
              </a:rPr>
              <a:t>stay"</a:t>
            </a:r>
            <a:r>
              <a:rPr sz="818" spc="-17" dirty="0">
                <a:latin typeface="Times New Roman"/>
                <a:cs typeface="Times New Roman"/>
              </a:rPr>
              <a:t> </a:t>
            </a:r>
            <a:r>
              <a:rPr sz="818" dirty="0">
                <a:latin typeface="Times New Roman"/>
                <a:cs typeface="Times New Roman"/>
              </a:rPr>
              <a:t>means</a:t>
            </a:r>
            <a:r>
              <a:rPr sz="818" spc="-17" dirty="0">
                <a:latin typeface="Times New Roman"/>
                <a:cs typeface="Times New Roman"/>
              </a:rPr>
              <a:t> </a:t>
            </a:r>
            <a:r>
              <a:rPr sz="818" dirty="0">
                <a:latin typeface="Times New Roman"/>
                <a:cs typeface="Times New Roman"/>
              </a:rPr>
              <a:t>an</a:t>
            </a:r>
            <a:r>
              <a:rPr sz="818" spc="-14" dirty="0">
                <a:latin typeface="Times New Roman"/>
                <a:cs typeface="Times New Roman"/>
              </a:rPr>
              <a:t> </a:t>
            </a:r>
            <a:r>
              <a:rPr sz="818" dirty="0">
                <a:latin typeface="Times New Roman"/>
                <a:cs typeface="Times New Roman"/>
              </a:rPr>
              <a:t>arrangement</a:t>
            </a:r>
            <a:r>
              <a:rPr sz="818" spc="-14" dirty="0">
                <a:latin typeface="Times New Roman"/>
                <a:cs typeface="Times New Roman"/>
              </a:rPr>
              <a:t> </a:t>
            </a:r>
            <a:r>
              <a:rPr sz="818" spc="-7" dirty="0">
                <a:latin typeface="Times New Roman"/>
                <a:cs typeface="Times New Roman"/>
              </a:rPr>
              <a:t>pre-</a:t>
            </a:r>
            <a:r>
              <a:rPr sz="818" dirty="0">
                <a:latin typeface="Times New Roman"/>
                <a:cs typeface="Times New Roman"/>
              </a:rPr>
              <a:t>approved</a:t>
            </a:r>
            <a:r>
              <a:rPr sz="818" spc="-14" dirty="0">
                <a:latin typeface="Times New Roman"/>
                <a:cs typeface="Times New Roman"/>
              </a:rPr>
              <a:t> </a:t>
            </a:r>
            <a:r>
              <a:rPr sz="818" dirty="0">
                <a:latin typeface="Times New Roman"/>
                <a:cs typeface="Times New Roman"/>
              </a:rPr>
              <a:t>by</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department,</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spc="-34" dirty="0">
                <a:latin typeface="Times New Roman"/>
                <a:cs typeface="Times New Roman"/>
              </a:rPr>
              <a:t>a</a:t>
            </a:r>
            <a:r>
              <a:rPr sz="818" spc="341" dirty="0">
                <a:latin typeface="Times New Roman"/>
                <a:cs typeface="Times New Roman"/>
              </a:rPr>
              <a:t> 	</a:t>
            </a:r>
            <a:r>
              <a:rPr sz="818" dirty="0">
                <a:latin typeface="Times New Roman"/>
                <a:cs typeface="Times New Roman"/>
              </a:rPr>
              <a:t>resident</a:t>
            </a:r>
            <a:r>
              <a:rPr sz="818" spc="-17"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an</a:t>
            </a:r>
            <a:r>
              <a:rPr sz="818" spc="-7" dirty="0">
                <a:latin typeface="Times New Roman"/>
                <a:cs typeface="Times New Roman"/>
              </a:rPr>
              <a:t> </a:t>
            </a:r>
            <a:r>
              <a:rPr sz="818" dirty="0">
                <a:latin typeface="Times New Roman"/>
                <a:cs typeface="Times New Roman"/>
              </a:rPr>
              <a:t>ICFIID</a:t>
            </a:r>
            <a:r>
              <a:rPr sz="818" spc="-17"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peer</a:t>
            </a:r>
            <a:r>
              <a:rPr sz="818" spc="-14" dirty="0">
                <a:latin typeface="Times New Roman"/>
                <a:cs typeface="Times New Roman"/>
              </a:rPr>
              <a:t> </a:t>
            </a:r>
            <a:r>
              <a:rPr sz="818" dirty="0">
                <a:latin typeface="Times New Roman"/>
                <a:cs typeface="Times New Roman"/>
              </a:rPr>
              <a:t>group</a:t>
            </a:r>
            <a:r>
              <a:rPr sz="818" spc="-17" dirty="0">
                <a:latin typeface="Times New Roman"/>
                <a:cs typeface="Times New Roman"/>
              </a:rPr>
              <a:t> </a:t>
            </a:r>
            <a:r>
              <a:rPr sz="818" dirty="0">
                <a:latin typeface="Times New Roman"/>
                <a:cs typeface="Times New Roman"/>
              </a:rPr>
              <a:t>6</a:t>
            </a:r>
            <a:r>
              <a:rPr sz="818" spc="-14" dirty="0">
                <a:latin typeface="Times New Roman"/>
                <a:cs typeface="Times New Roman"/>
              </a:rPr>
              <a:t> </a:t>
            </a:r>
            <a:r>
              <a:rPr sz="818" dirty="0">
                <a:latin typeface="Times New Roman"/>
                <a:cs typeface="Times New Roman"/>
              </a:rPr>
              <a:t>to</a:t>
            </a:r>
            <a:r>
              <a:rPr sz="818" spc="-10" dirty="0">
                <a:latin typeface="Times New Roman"/>
                <a:cs typeface="Times New Roman"/>
              </a:rPr>
              <a:t> </a:t>
            </a:r>
            <a:r>
              <a:rPr sz="818" dirty="0">
                <a:latin typeface="Times New Roman"/>
                <a:cs typeface="Times New Roman"/>
              </a:rPr>
              <a:t>remain</a:t>
            </a:r>
            <a:r>
              <a:rPr sz="818" spc="-17" dirty="0">
                <a:latin typeface="Times New Roman"/>
                <a:cs typeface="Times New Roman"/>
              </a:rPr>
              <a:t> </a:t>
            </a:r>
            <a:r>
              <a:rPr sz="818" dirty="0">
                <a:latin typeface="Times New Roman"/>
                <a:cs typeface="Times New Roman"/>
              </a:rPr>
              <a:t>at</a:t>
            </a:r>
            <a:r>
              <a:rPr sz="818" spc="-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additional</a:t>
            </a:r>
            <a:r>
              <a:rPr sz="818" spc="-14" dirty="0">
                <a:latin typeface="Times New Roman"/>
                <a:cs typeface="Times New Roman"/>
              </a:rPr>
              <a:t> </a:t>
            </a:r>
            <a:r>
              <a:rPr sz="818" dirty="0">
                <a:latin typeface="Times New Roman"/>
                <a:cs typeface="Times New Roman"/>
              </a:rPr>
              <a:t>period</a:t>
            </a:r>
            <a:r>
              <a:rPr sz="818" spc="-17" dirty="0">
                <a:latin typeface="Times New Roman"/>
                <a:cs typeface="Times New Roman"/>
              </a:rPr>
              <a:t> of 	</a:t>
            </a:r>
            <a:r>
              <a:rPr sz="818" dirty="0">
                <a:latin typeface="Times New Roman"/>
                <a:cs typeface="Times New Roman"/>
              </a:rPr>
              <a:t>up</a:t>
            </a:r>
            <a:r>
              <a:rPr sz="818" spc="-17"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one</a:t>
            </a:r>
            <a:r>
              <a:rPr sz="818" spc="-14" dirty="0">
                <a:latin typeface="Times New Roman"/>
                <a:cs typeface="Times New Roman"/>
              </a:rPr>
              <a:t> </a:t>
            </a:r>
            <a:r>
              <a:rPr sz="818" dirty="0">
                <a:latin typeface="Times New Roman"/>
                <a:cs typeface="Times New Roman"/>
              </a:rPr>
              <a:t>hundred</a:t>
            </a:r>
            <a:r>
              <a:rPr sz="818" spc="-14" dirty="0">
                <a:latin typeface="Times New Roman"/>
                <a:cs typeface="Times New Roman"/>
              </a:rPr>
              <a:t> </a:t>
            </a:r>
            <a:r>
              <a:rPr sz="818" dirty="0">
                <a:latin typeface="Times New Roman"/>
                <a:cs typeface="Times New Roman"/>
              </a:rPr>
              <a:t>eighty</a:t>
            </a:r>
            <a:r>
              <a:rPr sz="818" spc="-7" dirty="0">
                <a:latin typeface="Times New Roman"/>
                <a:cs typeface="Times New Roman"/>
              </a:rPr>
              <a:t> days.</a:t>
            </a:r>
            <a:endParaRPr sz="818">
              <a:latin typeface="Times New Roman"/>
              <a:cs typeface="Times New Roman"/>
            </a:endParaRPr>
          </a:p>
          <a:p>
            <a:pPr lvl="1">
              <a:lnSpc>
                <a:spcPct val="100000"/>
              </a:lnSpc>
              <a:buFont typeface="Times New Roman"/>
              <a:buAutoNum type="arabicParenBoth"/>
            </a:pPr>
            <a:endParaRPr sz="818">
              <a:latin typeface="Times New Roman"/>
              <a:cs typeface="Times New Roman"/>
            </a:endParaRPr>
          </a:p>
          <a:p>
            <a:pPr marL="340526" marR="549515" lvl="1" indent="-145384">
              <a:lnSpc>
                <a:spcPts val="940"/>
              </a:lnSpc>
              <a:spcBef>
                <a:spcPts val="3"/>
              </a:spcBef>
              <a:buAutoNum type="arabicParenBoth"/>
              <a:tabLst>
                <a:tab pos="382064" algn="l"/>
              </a:tabLst>
            </a:pPr>
            <a:r>
              <a:rPr sz="818" dirty="0">
                <a:latin typeface="Times New Roman"/>
                <a:cs typeface="Times New Roman"/>
              </a:rPr>
              <a:t>"Major</a:t>
            </a:r>
            <a:r>
              <a:rPr sz="818" spc="-14" dirty="0">
                <a:latin typeface="Times New Roman"/>
                <a:cs typeface="Times New Roman"/>
              </a:rPr>
              <a:t> </a:t>
            </a:r>
            <a:r>
              <a:rPr sz="818" dirty="0">
                <a:latin typeface="Times New Roman"/>
                <a:cs typeface="Times New Roman"/>
              </a:rPr>
              <a:t>unusual</a:t>
            </a:r>
            <a:r>
              <a:rPr sz="818" spc="-10" dirty="0">
                <a:latin typeface="Times New Roman"/>
                <a:cs typeface="Times New Roman"/>
              </a:rPr>
              <a:t> </a:t>
            </a:r>
            <a:r>
              <a:rPr sz="818" dirty="0">
                <a:latin typeface="Times New Roman"/>
                <a:cs typeface="Times New Roman"/>
              </a:rPr>
              <a:t>incident"</a:t>
            </a:r>
            <a:r>
              <a:rPr sz="818" spc="-10" dirty="0">
                <a:latin typeface="Times New Roman"/>
                <a:cs typeface="Times New Roman"/>
              </a:rPr>
              <a:t> </a:t>
            </a:r>
            <a:r>
              <a:rPr sz="818" dirty="0">
                <a:latin typeface="Times New Roman"/>
                <a:cs typeface="Times New Roman"/>
              </a:rPr>
              <a:t>has</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same</a:t>
            </a:r>
            <a:r>
              <a:rPr sz="818" spc="-10" dirty="0">
                <a:latin typeface="Times New Roman"/>
                <a:cs typeface="Times New Roman"/>
              </a:rPr>
              <a:t> </a:t>
            </a:r>
            <a:r>
              <a:rPr sz="818" dirty="0">
                <a:latin typeface="Times New Roman"/>
                <a:cs typeface="Times New Roman"/>
              </a:rPr>
              <a:t>meaning</a:t>
            </a:r>
            <a:r>
              <a:rPr sz="818" spc="-10" dirty="0">
                <a:latin typeface="Times New Roman"/>
                <a:cs typeface="Times New Roman"/>
              </a:rPr>
              <a:t> </a:t>
            </a:r>
            <a:r>
              <a:rPr sz="818" dirty="0">
                <a:latin typeface="Times New Roman"/>
                <a:cs typeface="Times New Roman"/>
              </a:rPr>
              <a:t>as</a:t>
            </a:r>
            <a:r>
              <a:rPr sz="818" spc="-14"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rule</a:t>
            </a:r>
            <a:r>
              <a:rPr sz="818" spc="-14" dirty="0">
                <a:latin typeface="Times New Roman"/>
                <a:cs typeface="Times New Roman"/>
              </a:rPr>
              <a:t> </a:t>
            </a:r>
            <a:r>
              <a:rPr sz="818" spc="-7" dirty="0">
                <a:latin typeface="Times New Roman"/>
                <a:cs typeface="Times New Roman"/>
              </a:rPr>
              <a:t>5123-17-</a:t>
            </a:r>
            <a:r>
              <a:rPr sz="818" dirty="0">
                <a:latin typeface="Times New Roman"/>
                <a:cs typeface="Times New Roman"/>
              </a:rPr>
              <a:t>02</a:t>
            </a:r>
            <a:r>
              <a:rPr sz="818" spc="-10"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spc="-17" dirty="0">
                <a:latin typeface="Times New Roman"/>
                <a:cs typeface="Times New Roman"/>
              </a:rPr>
              <a:t>the 	</a:t>
            </a:r>
            <a:r>
              <a:rPr sz="818" spc="-7" dirty="0">
                <a:latin typeface="Times New Roman"/>
                <a:cs typeface="Times New Roman"/>
              </a:rPr>
              <a:t>Administrative</a:t>
            </a:r>
            <a:r>
              <a:rPr sz="818" spc="34" dirty="0">
                <a:latin typeface="Times New Roman"/>
                <a:cs typeface="Times New Roman"/>
              </a:rPr>
              <a:t> </a:t>
            </a:r>
            <a:r>
              <a:rPr sz="818" spc="-14" dirty="0">
                <a:latin typeface="Times New Roman"/>
                <a:cs typeface="Times New Roman"/>
              </a:rPr>
              <a:t>Code.</a:t>
            </a:r>
            <a:endParaRPr sz="818">
              <a:latin typeface="Times New Roman"/>
              <a:cs typeface="Times New Roman"/>
            </a:endParaRPr>
          </a:p>
          <a:p>
            <a:pPr marL="340959" lvl="1" indent="-145816">
              <a:spcBef>
                <a:spcPts val="872"/>
              </a:spcBef>
              <a:buAutoNum type="arabicParenBoth"/>
              <a:tabLst>
                <a:tab pos="340959" algn="l"/>
              </a:tabLst>
            </a:pPr>
            <a:r>
              <a:rPr sz="818" dirty="0">
                <a:latin typeface="Times New Roman"/>
                <a:cs typeface="Times New Roman"/>
              </a:rPr>
              <a:t>"Peer</a:t>
            </a:r>
            <a:r>
              <a:rPr sz="818" spc="-14" dirty="0">
                <a:latin typeface="Times New Roman"/>
                <a:cs typeface="Times New Roman"/>
              </a:rPr>
              <a:t> </a:t>
            </a:r>
            <a:r>
              <a:rPr sz="818" dirty="0">
                <a:latin typeface="Times New Roman"/>
                <a:cs typeface="Times New Roman"/>
              </a:rPr>
              <a:t>group</a:t>
            </a:r>
            <a:r>
              <a:rPr sz="818" spc="-14" dirty="0">
                <a:latin typeface="Times New Roman"/>
                <a:cs typeface="Times New Roman"/>
              </a:rPr>
              <a:t> </a:t>
            </a:r>
            <a:r>
              <a:rPr sz="818" dirty="0">
                <a:latin typeface="Times New Roman"/>
                <a:cs typeface="Times New Roman"/>
              </a:rPr>
              <a:t>6"</a:t>
            </a:r>
            <a:r>
              <a:rPr sz="818" spc="-10" dirty="0">
                <a:latin typeface="Times New Roman"/>
                <a:cs typeface="Times New Roman"/>
              </a:rPr>
              <a:t> </a:t>
            </a:r>
            <a:r>
              <a:rPr sz="818" dirty="0">
                <a:latin typeface="Times New Roman"/>
                <a:cs typeface="Times New Roman"/>
              </a:rPr>
              <a:t>has</a:t>
            </a:r>
            <a:r>
              <a:rPr sz="818" spc="-17"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same</a:t>
            </a:r>
            <a:r>
              <a:rPr sz="818" spc="-14" dirty="0">
                <a:latin typeface="Times New Roman"/>
                <a:cs typeface="Times New Roman"/>
              </a:rPr>
              <a:t> </a:t>
            </a:r>
            <a:r>
              <a:rPr sz="818" dirty="0">
                <a:latin typeface="Times New Roman"/>
                <a:cs typeface="Times New Roman"/>
              </a:rPr>
              <a:t>meaning</a:t>
            </a:r>
            <a:r>
              <a:rPr sz="818" spc="-7" dirty="0">
                <a:latin typeface="Times New Roman"/>
                <a:cs typeface="Times New Roman"/>
              </a:rPr>
              <a:t> </a:t>
            </a:r>
            <a:r>
              <a:rPr sz="818" dirty="0">
                <a:latin typeface="Times New Roman"/>
                <a:cs typeface="Times New Roman"/>
              </a:rPr>
              <a:t>as</a:t>
            </a:r>
            <a:r>
              <a:rPr sz="818" spc="-17"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section</a:t>
            </a:r>
            <a:r>
              <a:rPr sz="818" spc="-14" dirty="0">
                <a:latin typeface="Times New Roman"/>
                <a:cs typeface="Times New Roman"/>
              </a:rPr>
              <a:t> </a:t>
            </a:r>
            <a:r>
              <a:rPr sz="818" dirty="0">
                <a:latin typeface="Times New Roman"/>
                <a:cs typeface="Times New Roman"/>
              </a:rPr>
              <a:t>5124.01</a:t>
            </a:r>
            <a:r>
              <a:rPr sz="818" spc="-14"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Revised</a:t>
            </a:r>
            <a:r>
              <a:rPr sz="818" spc="-14" dirty="0">
                <a:latin typeface="Times New Roman"/>
                <a:cs typeface="Times New Roman"/>
              </a:rPr>
              <a:t> </a:t>
            </a:r>
            <a:r>
              <a:rPr sz="818" spc="-7" dirty="0">
                <a:latin typeface="Times New Roman"/>
                <a:cs typeface="Times New Roman"/>
              </a:rPr>
              <a:t>Code.</a:t>
            </a:r>
            <a:endParaRPr sz="818">
              <a:latin typeface="Times New Roman"/>
              <a:cs typeface="Times New Roman"/>
            </a:endParaRPr>
          </a:p>
          <a:p>
            <a:pPr marL="340959" marR="42404" lvl="1" indent="-145816">
              <a:lnSpc>
                <a:spcPts val="940"/>
              </a:lnSpc>
              <a:spcBef>
                <a:spcPts val="811"/>
              </a:spcBef>
              <a:buAutoNum type="arabicParenBoth"/>
              <a:tabLst>
                <a:tab pos="382064" algn="l"/>
              </a:tabLst>
            </a:pPr>
            <a:r>
              <a:rPr sz="818" spc="-7" dirty="0">
                <a:latin typeface="Times New Roman"/>
                <a:cs typeface="Times New Roman"/>
              </a:rPr>
              <a:t>"Short-</a:t>
            </a:r>
            <a:r>
              <a:rPr sz="818" dirty="0">
                <a:latin typeface="Times New Roman"/>
                <a:cs typeface="Times New Roman"/>
              </a:rPr>
              <a:t>term</a:t>
            </a:r>
            <a:r>
              <a:rPr sz="818" spc="-17" dirty="0">
                <a:latin typeface="Times New Roman"/>
                <a:cs typeface="Times New Roman"/>
              </a:rPr>
              <a:t> </a:t>
            </a:r>
            <a:r>
              <a:rPr sz="818" dirty="0">
                <a:latin typeface="Times New Roman"/>
                <a:cs typeface="Times New Roman"/>
              </a:rPr>
              <a:t>stay"</a:t>
            </a:r>
            <a:r>
              <a:rPr sz="818" spc="-17" dirty="0">
                <a:latin typeface="Times New Roman"/>
                <a:cs typeface="Times New Roman"/>
              </a:rPr>
              <a:t> </a:t>
            </a:r>
            <a:r>
              <a:rPr sz="818" dirty="0">
                <a:latin typeface="Times New Roman"/>
                <a:cs typeface="Times New Roman"/>
              </a:rPr>
              <a:t>means</a:t>
            </a:r>
            <a:r>
              <a:rPr sz="818" spc="-10" dirty="0">
                <a:latin typeface="Times New Roman"/>
                <a:cs typeface="Times New Roman"/>
              </a:rPr>
              <a:t> </a:t>
            </a:r>
            <a:r>
              <a:rPr sz="818" dirty="0">
                <a:latin typeface="Times New Roman"/>
                <a:cs typeface="Times New Roman"/>
              </a:rPr>
              <a:t>an</a:t>
            </a:r>
            <a:r>
              <a:rPr sz="818" spc="-14" dirty="0">
                <a:latin typeface="Times New Roman"/>
                <a:cs typeface="Times New Roman"/>
              </a:rPr>
              <a:t> </a:t>
            </a:r>
            <a:r>
              <a:rPr sz="818" dirty="0">
                <a:latin typeface="Times New Roman"/>
                <a:cs typeface="Times New Roman"/>
              </a:rPr>
              <a:t>arrangement</a:t>
            </a:r>
            <a:r>
              <a:rPr sz="818" spc="-17" dirty="0">
                <a:latin typeface="Times New Roman"/>
                <a:cs typeface="Times New Roman"/>
              </a:rPr>
              <a:t> </a:t>
            </a:r>
            <a:r>
              <a:rPr sz="818" spc="-7" dirty="0">
                <a:latin typeface="Times New Roman"/>
                <a:cs typeface="Times New Roman"/>
              </a:rPr>
              <a:t>pre-</a:t>
            </a:r>
            <a:r>
              <a:rPr sz="818" dirty="0">
                <a:latin typeface="Times New Roman"/>
                <a:cs typeface="Times New Roman"/>
              </a:rPr>
              <a:t>approved</a:t>
            </a:r>
            <a:r>
              <a:rPr sz="818" spc="-14" dirty="0">
                <a:latin typeface="Times New Roman"/>
                <a:cs typeface="Times New Roman"/>
              </a:rPr>
              <a:t> </a:t>
            </a:r>
            <a:r>
              <a:rPr sz="818" dirty="0">
                <a:latin typeface="Times New Roman"/>
                <a:cs typeface="Times New Roman"/>
              </a:rPr>
              <a:t>by</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department,</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spc="-17" dirty="0">
                <a:latin typeface="Times New Roman"/>
                <a:cs typeface="Times New Roman"/>
              </a:rPr>
              <a:t>to 	</a:t>
            </a:r>
            <a:r>
              <a:rPr sz="818" dirty="0">
                <a:latin typeface="Times New Roman"/>
                <a:cs typeface="Times New Roman"/>
              </a:rPr>
              <a:t>be</a:t>
            </a:r>
            <a:r>
              <a:rPr sz="818" spc="-20" dirty="0">
                <a:latin typeface="Times New Roman"/>
                <a:cs typeface="Times New Roman"/>
              </a:rPr>
              <a:t> </a:t>
            </a:r>
            <a:r>
              <a:rPr sz="818" dirty="0">
                <a:latin typeface="Times New Roman"/>
                <a:cs typeface="Times New Roman"/>
              </a:rPr>
              <a:t>admitted</a:t>
            </a:r>
            <a:r>
              <a:rPr sz="818" spc="-14"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an</a:t>
            </a:r>
            <a:r>
              <a:rPr sz="818" spc="-3" dirty="0">
                <a:latin typeface="Times New Roman"/>
                <a:cs typeface="Times New Roman"/>
              </a:rPr>
              <a:t> </a:t>
            </a:r>
            <a:r>
              <a:rPr sz="818" dirty="0">
                <a:latin typeface="Times New Roman"/>
                <a:cs typeface="Times New Roman"/>
              </a:rPr>
              <a:t>ICFIID</a:t>
            </a:r>
            <a:r>
              <a:rPr sz="818" spc="-7"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peer</a:t>
            </a:r>
            <a:r>
              <a:rPr sz="818" spc="-14" dirty="0">
                <a:latin typeface="Times New Roman"/>
                <a:cs typeface="Times New Roman"/>
              </a:rPr>
              <a:t> </a:t>
            </a:r>
            <a:r>
              <a:rPr sz="818" dirty="0">
                <a:latin typeface="Times New Roman"/>
                <a:cs typeface="Times New Roman"/>
              </a:rPr>
              <a:t>group</a:t>
            </a:r>
            <a:r>
              <a:rPr sz="818" spc="-17" dirty="0">
                <a:latin typeface="Times New Roman"/>
                <a:cs typeface="Times New Roman"/>
              </a:rPr>
              <a:t> </a:t>
            </a:r>
            <a:r>
              <a:rPr sz="818" dirty="0">
                <a:latin typeface="Times New Roman"/>
                <a:cs typeface="Times New Roman"/>
              </a:rPr>
              <a:t>6</a:t>
            </a:r>
            <a:r>
              <a:rPr sz="818" spc="-7" dirty="0">
                <a:latin typeface="Times New Roman"/>
                <a:cs typeface="Times New Roman"/>
              </a:rPr>
              <a:t> </a:t>
            </a:r>
            <a:r>
              <a:rPr sz="818" dirty="0">
                <a:latin typeface="Times New Roman"/>
                <a:cs typeface="Times New Roman"/>
              </a:rPr>
              <a:t>for</a:t>
            </a:r>
            <a:r>
              <a:rPr sz="818" spc="-20" dirty="0">
                <a:latin typeface="Times New Roman"/>
                <a:cs typeface="Times New Roman"/>
              </a:rPr>
              <a:t> </a:t>
            </a:r>
            <a:r>
              <a:rPr sz="818" dirty="0">
                <a:latin typeface="Times New Roman"/>
                <a:cs typeface="Times New Roman"/>
              </a:rPr>
              <a:t>one</a:t>
            </a:r>
            <a:r>
              <a:rPr sz="818" spc="-17" dirty="0">
                <a:latin typeface="Times New Roman"/>
                <a:cs typeface="Times New Roman"/>
              </a:rPr>
              <a:t> </a:t>
            </a:r>
            <a:r>
              <a:rPr sz="818" dirty="0">
                <a:latin typeface="Times New Roman"/>
                <a:cs typeface="Times New Roman"/>
              </a:rPr>
              <a:t>hundred</a:t>
            </a:r>
            <a:r>
              <a:rPr sz="818" spc="-14" dirty="0">
                <a:latin typeface="Times New Roman"/>
                <a:cs typeface="Times New Roman"/>
              </a:rPr>
              <a:t> </a:t>
            </a:r>
            <a:r>
              <a:rPr sz="818" dirty="0">
                <a:latin typeface="Times New Roman"/>
                <a:cs typeface="Times New Roman"/>
              </a:rPr>
              <a:t>eighty</a:t>
            </a:r>
            <a:r>
              <a:rPr sz="818" spc="-14" dirty="0">
                <a:latin typeface="Times New Roman"/>
                <a:cs typeface="Times New Roman"/>
              </a:rPr>
              <a:t> </a:t>
            </a:r>
            <a:r>
              <a:rPr sz="818" dirty="0">
                <a:latin typeface="Times New Roman"/>
                <a:cs typeface="Times New Roman"/>
              </a:rPr>
              <a:t>or</a:t>
            </a:r>
            <a:r>
              <a:rPr sz="818" spc="-14" dirty="0">
                <a:latin typeface="Times New Roman"/>
                <a:cs typeface="Times New Roman"/>
              </a:rPr>
              <a:t> </a:t>
            </a:r>
            <a:r>
              <a:rPr sz="818" dirty="0">
                <a:latin typeface="Times New Roman"/>
                <a:cs typeface="Times New Roman"/>
              </a:rPr>
              <a:t>fewer</a:t>
            </a:r>
            <a:r>
              <a:rPr sz="818" spc="-14" dirty="0">
                <a:latin typeface="Times New Roman"/>
                <a:cs typeface="Times New Roman"/>
              </a:rPr>
              <a:t> </a:t>
            </a:r>
            <a:r>
              <a:rPr sz="818" dirty="0">
                <a:latin typeface="Times New Roman"/>
                <a:cs typeface="Times New Roman"/>
              </a:rPr>
              <a:t>days</a:t>
            </a:r>
            <a:r>
              <a:rPr sz="818" spc="-10" dirty="0">
                <a:latin typeface="Times New Roman"/>
                <a:cs typeface="Times New Roman"/>
              </a:rPr>
              <a:t> </a:t>
            </a:r>
            <a:r>
              <a:rPr sz="818" dirty="0">
                <a:latin typeface="Times New Roman"/>
                <a:cs typeface="Times New Roman"/>
              </a:rPr>
              <a:t>with</a:t>
            </a:r>
            <a:r>
              <a:rPr sz="818" spc="-14" dirty="0">
                <a:latin typeface="Times New Roman"/>
                <a:cs typeface="Times New Roman"/>
              </a:rPr>
              <a:t> </a:t>
            </a:r>
            <a:r>
              <a:rPr sz="818" spc="-17" dirty="0">
                <a:latin typeface="Times New Roman"/>
                <a:cs typeface="Times New Roman"/>
              </a:rPr>
              <a:t>the 	</a:t>
            </a:r>
            <a:r>
              <a:rPr sz="818" dirty="0">
                <a:latin typeface="Times New Roman"/>
                <a:cs typeface="Times New Roman"/>
              </a:rPr>
              <a:t>intended</a:t>
            </a:r>
            <a:r>
              <a:rPr sz="818" spc="-20" dirty="0">
                <a:latin typeface="Times New Roman"/>
                <a:cs typeface="Times New Roman"/>
              </a:rPr>
              <a:t> </a:t>
            </a:r>
            <a:r>
              <a:rPr sz="818" dirty="0">
                <a:latin typeface="Times New Roman"/>
                <a:cs typeface="Times New Roman"/>
              </a:rPr>
              <a:t>outcome</a:t>
            </a:r>
            <a:r>
              <a:rPr sz="818" spc="-20" dirty="0">
                <a:latin typeface="Times New Roman"/>
                <a:cs typeface="Times New Roman"/>
              </a:rPr>
              <a:t> </a:t>
            </a:r>
            <a:r>
              <a:rPr sz="818" dirty="0">
                <a:latin typeface="Times New Roman"/>
                <a:cs typeface="Times New Roman"/>
              </a:rPr>
              <a:t>that</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a:t>
            </a:r>
            <a:r>
              <a:rPr sz="818" spc="-20"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be</a:t>
            </a:r>
            <a:r>
              <a:rPr sz="818" spc="-24" dirty="0">
                <a:latin typeface="Times New Roman"/>
                <a:cs typeface="Times New Roman"/>
              </a:rPr>
              <a:t> </a:t>
            </a:r>
            <a:r>
              <a:rPr sz="818" dirty="0">
                <a:latin typeface="Times New Roman"/>
                <a:cs typeface="Times New Roman"/>
              </a:rPr>
              <a:t>discharged</a:t>
            </a:r>
            <a:r>
              <a:rPr sz="818" spc="-17"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return</a:t>
            </a:r>
            <a:r>
              <a:rPr sz="818" spc="-17"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spc="-7" dirty="0">
                <a:latin typeface="Times New Roman"/>
                <a:cs typeface="Times New Roman"/>
              </a:rPr>
              <a:t>family 	</a:t>
            </a:r>
            <a:r>
              <a:rPr sz="818" dirty="0">
                <a:latin typeface="Times New Roman"/>
                <a:cs typeface="Times New Roman"/>
              </a:rPr>
              <a:t>home</a:t>
            </a:r>
            <a:r>
              <a:rPr sz="818" spc="-14"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another</a:t>
            </a:r>
            <a:r>
              <a:rPr sz="818" spc="-14" dirty="0">
                <a:latin typeface="Times New Roman"/>
                <a:cs typeface="Times New Roman"/>
              </a:rPr>
              <a:t> </a:t>
            </a:r>
            <a:r>
              <a:rPr sz="818" spc="-7" dirty="0">
                <a:latin typeface="Times New Roman"/>
                <a:cs typeface="Times New Roman"/>
              </a:rPr>
              <a:t>community-</a:t>
            </a:r>
            <a:r>
              <a:rPr sz="818" dirty="0">
                <a:latin typeface="Times New Roman"/>
                <a:cs typeface="Times New Roman"/>
              </a:rPr>
              <a:t>based</a:t>
            </a:r>
            <a:r>
              <a:rPr sz="818" spc="-10" dirty="0">
                <a:latin typeface="Times New Roman"/>
                <a:cs typeface="Times New Roman"/>
              </a:rPr>
              <a:t> </a:t>
            </a:r>
            <a:r>
              <a:rPr sz="818" spc="-7" dirty="0">
                <a:latin typeface="Times New Roman"/>
                <a:cs typeface="Times New Roman"/>
              </a:rPr>
              <a:t>setting.</a:t>
            </a:r>
            <a:endParaRPr sz="818">
              <a:latin typeface="Times New Roman"/>
              <a:cs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6695693" y="9246954"/>
            <a:ext cx="215900" cy="194309"/>
          </a:xfrm>
          <a:prstGeom prst="rect">
            <a:avLst/>
          </a:prstGeom>
        </p:spPr>
        <p:txBody>
          <a:bodyPr vert="horz" wrap="square" lIns="0" tIns="0" rIns="0" bIns="0" rtlCol="0">
            <a:spAutoFit/>
          </a:bodyPr>
          <a:lstStyle>
            <a:defPPr>
              <a:defRPr kern="0"/>
            </a:defPPr>
            <a:lvl1pPr>
              <a:defRPr sz="1200" b="0" i="0">
                <a:solidFill>
                  <a:schemeClr val="tx1"/>
                </a:solidFill>
                <a:latin typeface="Times New Roman"/>
                <a:cs typeface="Times New Roman"/>
              </a:defRPr>
            </a:lvl1pPr>
          </a:lstStyle>
          <a:p>
            <a:pPr marL="88900">
              <a:lnSpc>
                <a:spcPts val="1410"/>
              </a:lnSpc>
            </a:pPr>
            <a:fld id="{81D60167-4931-47E6-BA6A-407CBD079E47}" type="slidenum">
              <a:rPr lang="en-US" spc="-50" smtClean="0"/>
              <a:pPr marL="88900">
                <a:lnSpc>
                  <a:spcPts val="1410"/>
                </a:lnSpc>
              </a:pPr>
              <a:t>17</a:t>
            </a:fld>
            <a:endParaRPr spc="-34" dirty="0"/>
          </a:p>
        </p:txBody>
      </p:sp>
      <p:sp>
        <p:nvSpPr>
          <p:cNvPr id="2" name="object 2"/>
          <p:cNvSpPr txBox="1"/>
          <p:nvPr/>
        </p:nvSpPr>
        <p:spPr>
          <a:xfrm>
            <a:off x="4507020" y="292492"/>
            <a:ext cx="3180208" cy="197573"/>
          </a:xfrm>
          <a:prstGeom prst="rect">
            <a:avLst/>
          </a:prstGeom>
        </p:spPr>
        <p:txBody>
          <a:bodyPr vert="horz" wrap="square" lIns="0" tIns="8654" rIns="0" bIns="0" rtlCol="0">
            <a:spAutoFit/>
          </a:bodyPr>
          <a:lstStyle/>
          <a:p>
            <a:pPr marL="8654">
              <a:spcBef>
                <a:spcPts val="68"/>
              </a:spcBef>
            </a:pPr>
            <a:r>
              <a:rPr sz="1227" b="1" dirty="0">
                <a:latin typeface="Times New Roman"/>
                <a:cs typeface="Times New Roman"/>
              </a:rPr>
              <a:t>***Proposed</a:t>
            </a:r>
            <a:r>
              <a:rPr sz="1227" b="1" spc="-24" dirty="0">
                <a:latin typeface="Times New Roman"/>
                <a:cs typeface="Times New Roman"/>
              </a:rPr>
              <a:t> </a:t>
            </a:r>
            <a:r>
              <a:rPr sz="1227" b="1" dirty="0">
                <a:latin typeface="Times New Roman"/>
                <a:cs typeface="Times New Roman"/>
              </a:rPr>
              <a:t>New</a:t>
            </a:r>
            <a:r>
              <a:rPr sz="1227" b="1" spc="-24" dirty="0">
                <a:latin typeface="Times New Roman"/>
                <a:cs typeface="Times New Roman"/>
              </a:rPr>
              <a:t> </a:t>
            </a:r>
            <a:r>
              <a:rPr sz="1227" b="1" dirty="0">
                <a:latin typeface="Times New Roman"/>
                <a:cs typeface="Times New Roman"/>
              </a:rPr>
              <a:t>Rule</a:t>
            </a:r>
            <a:r>
              <a:rPr sz="1227" b="1" spc="-14" dirty="0">
                <a:latin typeface="Times New Roman"/>
                <a:cs typeface="Times New Roman"/>
              </a:rPr>
              <a:t> </a:t>
            </a:r>
            <a:r>
              <a:rPr sz="1227" b="1" dirty="0">
                <a:latin typeface="Times New Roman"/>
                <a:cs typeface="Times New Roman"/>
              </a:rPr>
              <a:t>-</a:t>
            </a:r>
            <a:r>
              <a:rPr sz="1227" b="1" spc="-24" dirty="0">
                <a:latin typeface="Times New Roman"/>
                <a:cs typeface="Times New Roman"/>
              </a:rPr>
              <a:t> </a:t>
            </a:r>
            <a:r>
              <a:rPr sz="1227" b="1" dirty="0">
                <a:latin typeface="Times New Roman"/>
                <a:cs typeface="Times New Roman"/>
              </a:rPr>
              <a:t>December</a:t>
            </a:r>
            <a:r>
              <a:rPr sz="1227" b="1" spc="-20" dirty="0">
                <a:latin typeface="Times New Roman"/>
                <a:cs typeface="Times New Roman"/>
              </a:rPr>
              <a:t> </a:t>
            </a:r>
            <a:r>
              <a:rPr sz="1227" b="1" dirty="0">
                <a:latin typeface="Times New Roman"/>
                <a:cs typeface="Times New Roman"/>
              </a:rPr>
              <a:t>15,</a:t>
            </a:r>
            <a:r>
              <a:rPr sz="1227" b="1" spc="-20" dirty="0">
                <a:latin typeface="Times New Roman"/>
                <a:cs typeface="Times New Roman"/>
              </a:rPr>
              <a:t> </a:t>
            </a:r>
            <a:r>
              <a:rPr sz="1227" b="1" spc="-7" dirty="0">
                <a:latin typeface="Times New Roman"/>
                <a:cs typeface="Times New Roman"/>
              </a:rPr>
              <a:t>2025***</a:t>
            </a:r>
            <a:endParaRPr sz="1227">
              <a:latin typeface="Times New Roman"/>
              <a:cs typeface="Times New Roman"/>
            </a:endParaRPr>
          </a:p>
        </p:txBody>
      </p:sp>
      <p:sp>
        <p:nvSpPr>
          <p:cNvPr id="3" name="object 3"/>
          <p:cNvSpPr txBox="1"/>
          <p:nvPr/>
        </p:nvSpPr>
        <p:spPr>
          <a:xfrm>
            <a:off x="4062605" y="673771"/>
            <a:ext cx="4067638" cy="5304834"/>
          </a:xfrm>
          <a:prstGeom prst="rect">
            <a:avLst/>
          </a:prstGeom>
        </p:spPr>
        <p:txBody>
          <a:bodyPr vert="horz" wrap="square" lIns="0" tIns="16875" rIns="0" bIns="0" rtlCol="0">
            <a:spAutoFit/>
          </a:bodyPr>
          <a:lstStyle/>
          <a:p>
            <a:pPr marL="382064" marR="112066" indent="-186922">
              <a:lnSpc>
                <a:spcPts val="940"/>
              </a:lnSpc>
              <a:spcBef>
                <a:spcPts val="133"/>
              </a:spcBef>
              <a:buAutoNum type="arabicParenBoth" startAt="10"/>
              <a:tabLst>
                <a:tab pos="382064" algn="l"/>
                <a:tab pos="392882" algn="l"/>
              </a:tabLst>
            </a:pPr>
            <a:r>
              <a:rPr sz="818" dirty="0">
                <a:latin typeface="Times New Roman"/>
                <a:cs typeface="Times New Roman"/>
              </a:rPr>
              <a:t>	</a:t>
            </a:r>
            <a:r>
              <a:rPr sz="818" spc="-7" dirty="0">
                <a:latin typeface="Times New Roman"/>
                <a:cs typeface="Times New Roman"/>
              </a:rPr>
              <a:t>"Short-</a:t>
            </a:r>
            <a:r>
              <a:rPr sz="818" dirty="0">
                <a:latin typeface="Times New Roman"/>
                <a:cs typeface="Times New Roman"/>
              </a:rPr>
              <a:t>term</a:t>
            </a:r>
            <a:r>
              <a:rPr sz="818" spc="-14" dirty="0">
                <a:latin typeface="Times New Roman"/>
                <a:cs typeface="Times New Roman"/>
              </a:rPr>
              <a:t> </a:t>
            </a:r>
            <a:r>
              <a:rPr sz="818" dirty="0">
                <a:latin typeface="Times New Roman"/>
                <a:cs typeface="Times New Roman"/>
              </a:rPr>
              <a:t>stay</a:t>
            </a:r>
            <a:r>
              <a:rPr sz="818" spc="-10" dirty="0">
                <a:latin typeface="Times New Roman"/>
                <a:cs typeface="Times New Roman"/>
              </a:rPr>
              <a:t> </a:t>
            </a:r>
            <a:r>
              <a:rPr sz="818" dirty="0">
                <a:latin typeface="Times New Roman"/>
                <a:cs typeface="Times New Roman"/>
              </a:rPr>
              <a:t>rate</a:t>
            </a:r>
            <a:r>
              <a:rPr sz="818" spc="-10" dirty="0">
                <a:latin typeface="Times New Roman"/>
                <a:cs typeface="Times New Roman"/>
              </a:rPr>
              <a:t> </a:t>
            </a:r>
            <a:r>
              <a:rPr sz="818" spc="-7" dirty="0">
                <a:latin typeface="Times New Roman"/>
                <a:cs typeface="Times New Roman"/>
              </a:rPr>
              <a:t>add-</a:t>
            </a:r>
            <a:r>
              <a:rPr sz="818" dirty="0">
                <a:latin typeface="Times New Roman"/>
                <a:cs typeface="Times New Roman"/>
              </a:rPr>
              <a:t>on"</a:t>
            </a:r>
            <a:r>
              <a:rPr sz="818" spc="-14" dirty="0">
                <a:latin typeface="Times New Roman"/>
                <a:cs typeface="Times New Roman"/>
              </a:rPr>
              <a:t> </a:t>
            </a:r>
            <a:r>
              <a:rPr sz="818" dirty="0">
                <a:latin typeface="Times New Roman"/>
                <a:cs typeface="Times New Roman"/>
              </a:rPr>
              <a:t>means</a:t>
            </a:r>
            <a:r>
              <a:rPr sz="818" spc="-7"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dirty="0">
                <a:latin typeface="Times New Roman"/>
                <a:cs typeface="Times New Roman"/>
              </a:rPr>
              <a:t>per</a:t>
            </a:r>
            <a:r>
              <a:rPr sz="818" spc="-7" dirty="0">
                <a:latin typeface="Times New Roman"/>
                <a:cs typeface="Times New Roman"/>
              </a:rPr>
              <a:t> </a:t>
            </a:r>
            <a:r>
              <a:rPr sz="818" dirty="0">
                <a:latin typeface="Times New Roman"/>
                <a:cs typeface="Times New Roman"/>
              </a:rPr>
              <a:t>diem</a:t>
            </a:r>
            <a:r>
              <a:rPr sz="818" spc="-10" dirty="0">
                <a:latin typeface="Times New Roman"/>
                <a:cs typeface="Times New Roman"/>
              </a:rPr>
              <a:t> </a:t>
            </a:r>
            <a:r>
              <a:rPr sz="818" dirty="0">
                <a:latin typeface="Times New Roman"/>
                <a:cs typeface="Times New Roman"/>
              </a:rPr>
              <a:t>payment</a:t>
            </a:r>
            <a:r>
              <a:rPr sz="818" spc="-14"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one</a:t>
            </a:r>
            <a:r>
              <a:rPr sz="818" spc="-14" dirty="0">
                <a:latin typeface="Times New Roman"/>
                <a:cs typeface="Times New Roman"/>
              </a:rPr>
              <a:t> </a:t>
            </a:r>
            <a:r>
              <a:rPr sz="818" dirty="0">
                <a:latin typeface="Times New Roman"/>
                <a:cs typeface="Times New Roman"/>
              </a:rPr>
              <a:t>hundred</a:t>
            </a:r>
            <a:r>
              <a:rPr sz="818" spc="-10" dirty="0">
                <a:latin typeface="Times New Roman"/>
                <a:cs typeface="Times New Roman"/>
              </a:rPr>
              <a:t> </a:t>
            </a:r>
            <a:r>
              <a:rPr sz="818" dirty="0">
                <a:latin typeface="Times New Roman"/>
                <a:cs typeface="Times New Roman"/>
              </a:rPr>
              <a:t>dollars</a:t>
            </a:r>
            <a:r>
              <a:rPr sz="818" spc="-14" dirty="0">
                <a:latin typeface="Times New Roman"/>
                <a:cs typeface="Times New Roman"/>
              </a:rPr>
              <a:t> </a:t>
            </a:r>
            <a:r>
              <a:rPr sz="818" dirty="0">
                <a:latin typeface="Times New Roman"/>
                <a:cs typeface="Times New Roman"/>
              </a:rPr>
              <a:t>to</a:t>
            </a:r>
            <a:r>
              <a:rPr sz="818" spc="-10" dirty="0">
                <a:latin typeface="Times New Roman"/>
                <a:cs typeface="Times New Roman"/>
              </a:rPr>
              <a:t> </a:t>
            </a:r>
            <a:r>
              <a:rPr sz="818" spc="-17" dirty="0">
                <a:latin typeface="Times New Roman"/>
                <a:cs typeface="Times New Roman"/>
              </a:rPr>
              <a:t>an </a:t>
            </a:r>
            <a:r>
              <a:rPr sz="818" dirty="0">
                <a:latin typeface="Times New Roman"/>
                <a:cs typeface="Times New Roman"/>
              </a:rPr>
              <a:t>ICFIID</a:t>
            </a:r>
            <a:r>
              <a:rPr sz="818" spc="-20"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peer</a:t>
            </a:r>
            <a:r>
              <a:rPr sz="818" spc="-17" dirty="0">
                <a:latin typeface="Times New Roman"/>
                <a:cs typeface="Times New Roman"/>
              </a:rPr>
              <a:t> </a:t>
            </a:r>
            <a:r>
              <a:rPr sz="818" dirty="0">
                <a:latin typeface="Times New Roman"/>
                <a:cs typeface="Times New Roman"/>
              </a:rPr>
              <a:t>group</a:t>
            </a:r>
            <a:r>
              <a:rPr sz="818" spc="-17" dirty="0">
                <a:latin typeface="Times New Roman"/>
                <a:cs typeface="Times New Roman"/>
              </a:rPr>
              <a:t> </a:t>
            </a:r>
            <a:r>
              <a:rPr sz="818" dirty="0">
                <a:latin typeface="Times New Roman"/>
                <a:cs typeface="Times New Roman"/>
              </a:rPr>
              <a:t>6</a:t>
            </a:r>
            <a:r>
              <a:rPr sz="818" spc="-10" dirty="0">
                <a:latin typeface="Times New Roman"/>
                <a:cs typeface="Times New Roman"/>
              </a:rPr>
              <a:t> </a:t>
            </a:r>
            <a:r>
              <a:rPr sz="818" dirty="0">
                <a:latin typeface="Times New Roman"/>
                <a:cs typeface="Times New Roman"/>
              </a:rPr>
              <a:t>approved</a:t>
            </a:r>
            <a:r>
              <a:rPr sz="818" spc="-17" dirty="0">
                <a:latin typeface="Times New Roman"/>
                <a:cs typeface="Times New Roman"/>
              </a:rPr>
              <a:t> </a:t>
            </a:r>
            <a:r>
              <a:rPr sz="818" dirty="0">
                <a:latin typeface="Times New Roman"/>
                <a:cs typeface="Times New Roman"/>
              </a:rPr>
              <a:t>by</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serve</a:t>
            </a:r>
            <a:r>
              <a:rPr sz="818" spc="-20"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admitted</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spc="-34" dirty="0">
                <a:latin typeface="Times New Roman"/>
                <a:cs typeface="Times New Roman"/>
              </a:rPr>
              <a:t>a </a:t>
            </a:r>
            <a:r>
              <a:rPr sz="818" spc="-7" dirty="0">
                <a:latin typeface="Times New Roman"/>
                <a:cs typeface="Times New Roman"/>
              </a:rPr>
              <a:t>short-</a:t>
            </a:r>
            <a:r>
              <a:rPr sz="818" dirty="0">
                <a:latin typeface="Times New Roman"/>
                <a:cs typeface="Times New Roman"/>
              </a:rPr>
              <a:t>term</a:t>
            </a:r>
            <a:r>
              <a:rPr sz="818" spc="7" dirty="0">
                <a:latin typeface="Times New Roman"/>
                <a:cs typeface="Times New Roman"/>
              </a:rPr>
              <a:t> </a:t>
            </a:r>
            <a:r>
              <a:rPr sz="818" spc="-7" dirty="0">
                <a:latin typeface="Times New Roman"/>
                <a:cs typeface="Times New Roman"/>
              </a:rPr>
              <a:t>stay.</a:t>
            </a:r>
            <a:endParaRPr sz="818">
              <a:latin typeface="Times New Roman"/>
              <a:cs typeface="Times New Roman"/>
            </a:endParaRPr>
          </a:p>
          <a:p>
            <a:pPr>
              <a:lnSpc>
                <a:spcPct val="100000"/>
              </a:lnSpc>
              <a:buFont typeface="Times New Roman"/>
              <a:buAutoNum type="arabicParenBoth" startAt="10"/>
            </a:pPr>
            <a:endParaRPr sz="818">
              <a:latin typeface="Times New Roman"/>
              <a:cs typeface="Times New Roman"/>
            </a:endParaRPr>
          </a:p>
          <a:p>
            <a:pPr marL="522256" marR="78749" lvl="1" indent="-140191">
              <a:lnSpc>
                <a:spcPts val="940"/>
              </a:lnSpc>
              <a:buAutoNum type="alphaLcParenBoth"/>
              <a:tabLst>
                <a:tab pos="568986" algn="l"/>
              </a:tabLst>
            </a:pPr>
            <a:r>
              <a:rPr sz="818" dirty="0">
                <a:latin typeface="Times New Roman"/>
                <a:cs typeface="Times New Roman"/>
              </a:rPr>
              <a:t>An</a:t>
            </a:r>
            <a:r>
              <a:rPr sz="818" spc="-7" dirty="0">
                <a:latin typeface="Times New Roman"/>
                <a:cs typeface="Times New Roman"/>
              </a:rPr>
              <a:t> </a:t>
            </a:r>
            <a:r>
              <a:rPr sz="818" dirty="0">
                <a:latin typeface="Times New Roman"/>
                <a:cs typeface="Times New Roman"/>
              </a:rPr>
              <a:t>ICFIID</a:t>
            </a:r>
            <a:r>
              <a:rPr sz="818" spc="-17" dirty="0">
                <a:latin typeface="Times New Roman"/>
                <a:cs typeface="Times New Roman"/>
              </a:rPr>
              <a:t> </a:t>
            </a:r>
            <a:r>
              <a:rPr sz="818" dirty="0">
                <a:latin typeface="Times New Roman"/>
                <a:cs typeface="Times New Roman"/>
              </a:rPr>
              <a:t>that</a:t>
            </a:r>
            <a:r>
              <a:rPr sz="818" spc="-14" dirty="0">
                <a:latin typeface="Times New Roman"/>
                <a:cs typeface="Times New Roman"/>
              </a:rPr>
              <a:t> </a:t>
            </a:r>
            <a:r>
              <a:rPr sz="818" dirty="0">
                <a:latin typeface="Times New Roman"/>
                <a:cs typeface="Times New Roman"/>
              </a:rPr>
              <a:t>has</a:t>
            </a:r>
            <a:r>
              <a:rPr sz="818" spc="-17" dirty="0">
                <a:latin typeface="Times New Roman"/>
                <a:cs typeface="Times New Roman"/>
              </a:rPr>
              <a:t> </a:t>
            </a:r>
            <a:r>
              <a:rPr sz="818" dirty="0">
                <a:latin typeface="Times New Roman"/>
                <a:cs typeface="Times New Roman"/>
              </a:rPr>
              <a:t>agreed</a:t>
            </a:r>
            <a:r>
              <a:rPr sz="818" spc="-14"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admit</a:t>
            </a:r>
            <a:r>
              <a:rPr sz="818" spc="-10"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for</a:t>
            </a:r>
            <a:r>
              <a:rPr sz="818" spc="-14"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short-term</a:t>
            </a:r>
            <a:r>
              <a:rPr sz="818" spc="-14" dirty="0">
                <a:latin typeface="Times New Roman"/>
                <a:cs typeface="Times New Roman"/>
              </a:rPr>
              <a:t> </a:t>
            </a:r>
            <a:r>
              <a:rPr sz="818" dirty="0">
                <a:latin typeface="Times New Roman"/>
                <a:cs typeface="Times New Roman"/>
              </a:rPr>
              <a:t>stay</a:t>
            </a:r>
            <a:r>
              <a:rPr sz="818" spc="-3" dirty="0">
                <a:latin typeface="Times New Roman"/>
                <a:cs typeface="Times New Roman"/>
              </a:rPr>
              <a:t> </a:t>
            </a:r>
            <a:r>
              <a:rPr sz="818" dirty="0">
                <a:latin typeface="Times New Roman"/>
                <a:cs typeface="Times New Roman"/>
              </a:rPr>
              <a:t>will</a:t>
            </a:r>
            <a:r>
              <a:rPr sz="818" spc="-10" dirty="0">
                <a:latin typeface="Times New Roman"/>
                <a:cs typeface="Times New Roman"/>
              </a:rPr>
              <a:t> </a:t>
            </a:r>
            <a:r>
              <a:rPr sz="818" spc="-7" dirty="0">
                <a:latin typeface="Times New Roman"/>
                <a:cs typeface="Times New Roman"/>
              </a:rPr>
              <a:t>electronically 	</a:t>
            </a:r>
            <a:r>
              <a:rPr sz="818" dirty="0">
                <a:latin typeface="Times New Roman"/>
                <a:cs typeface="Times New Roman"/>
              </a:rPr>
              <a:t>submit</a:t>
            </a:r>
            <a:r>
              <a:rPr sz="818" spc="-7" dirty="0">
                <a:latin typeface="Times New Roman"/>
                <a:cs typeface="Times New Roman"/>
              </a:rPr>
              <a:t> </a:t>
            </a:r>
            <a:r>
              <a:rPr sz="818" dirty="0">
                <a:latin typeface="Times New Roman"/>
                <a:cs typeface="Times New Roman"/>
              </a:rPr>
              <a:t>a</a:t>
            </a:r>
            <a:r>
              <a:rPr sz="818" spc="-7" dirty="0">
                <a:latin typeface="Times New Roman"/>
                <a:cs typeface="Times New Roman"/>
              </a:rPr>
              <a:t> </a:t>
            </a:r>
            <a:r>
              <a:rPr sz="818" dirty="0">
                <a:latin typeface="Times New Roman"/>
                <a:cs typeface="Times New Roman"/>
              </a:rPr>
              <a:t>request</a:t>
            </a:r>
            <a:r>
              <a:rPr sz="818" spc="-7" dirty="0">
                <a:latin typeface="Times New Roman"/>
                <a:cs typeface="Times New Roman"/>
              </a:rPr>
              <a:t> </a:t>
            </a:r>
            <a:r>
              <a:rPr sz="818" dirty="0">
                <a:latin typeface="Times New Roman"/>
                <a:cs typeface="Times New Roman"/>
              </a:rPr>
              <a:t>for</a:t>
            </a:r>
            <a:r>
              <a:rPr sz="818" spc="-10" dirty="0">
                <a:latin typeface="Times New Roman"/>
                <a:cs typeface="Times New Roman"/>
              </a:rPr>
              <a:t> </a:t>
            </a:r>
            <a:r>
              <a:rPr sz="818" dirty="0">
                <a:latin typeface="Times New Roman"/>
                <a:cs typeface="Times New Roman"/>
              </a:rPr>
              <a:t>the</a:t>
            </a:r>
            <a:r>
              <a:rPr sz="818" spc="-7" dirty="0">
                <a:latin typeface="Times New Roman"/>
                <a:cs typeface="Times New Roman"/>
              </a:rPr>
              <a:t> short-</a:t>
            </a:r>
            <a:r>
              <a:rPr sz="818" dirty="0">
                <a:latin typeface="Times New Roman"/>
                <a:cs typeface="Times New Roman"/>
              </a:rPr>
              <a:t>term</a:t>
            </a:r>
            <a:r>
              <a:rPr sz="818" spc="-7" dirty="0">
                <a:latin typeface="Times New Roman"/>
                <a:cs typeface="Times New Roman"/>
              </a:rPr>
              <a:t> </a:t>
            </a:r>
            <a:r>
              <a:rPr sz="818" dirty="0">
                <a:latin typeface="Times New Roman"/>
                <a:cs typeface="Times New Roman"/>
              </a:rPr>
              <a:t>stay</a:t>
            </a:r>
            <a:r>
              <a:rPr sz="818" spc="-7" dirty="0">
                <a:latin typeface="Times New Roman"/>
                <a:cs typeface="Times New Roman"/>
              </a:rPr>
              <a:t> </a:t>
            </a:r>
            <a:r>
              <a:rPr sz="818" dirty="0">
                <a:latin typeface="Times New Roman"/>
                <a:cs typeface="Times New Roman"/>
              </a:rPr>
              <a:t>rate</a:t>
            </a:r>
            <a:r>
              <a:rPr sz="818" spc="-10" dirty="0">
                <a:latin typeface="Times New Roman"/>
                <a:cs typeface="Times New Roman"/>
              </a:rPr>
              <a:t> </a:t>
            </a:r>
            <a:r>
              <a:rPr sz="818" spc="-7" dirty="0">
                <a:latin typeface="Times New Roman"/>
                <a:cs typeface="Times New Roman"/>
              </a:rPr>
              <a:t>add-</a:t>
            </a:r>
            <a:r>
              <a:rPr sz="818" dirty="0">
                <a:latin typeface="Times New Roman"/>
                <a:cs typeface="Times New Roman"/>
              </a:rPr>
              <a:t>on</a:t>
            </a:r>
            <a:r>
              <a:rPr sz="818" spc="-7" dirty="0">
                <a:latin typeface="Times New Roman"/>
                <a:cs typeface="Times New Roman"/>
              </a:rPr>
              <a:t> </a:t>
            </a:r>
            <a:r>
              <a:rPr sz="818" dirty="0">
                <a:latin typeface="Times New Roman"/>
                <a:cs typeface="Times New Roman"/>
              </a:rPr>
              <a:t>to</a:t>
            </a:r>
            <a:r>
              <a:rPr sz="818" spc="-7"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department.</a:t>
            </a:r>
            <a:endParaRPr sz="818">
              <a:latin typeface="Times New Roman"/>
              <a:cs typeface="Times New Roman"/>
            </a:endParaRPr>
          </a:p>
          <a:p>
            <a:pPr lvl="1">
              <a:lnSpc>
                <a:spcPct val="100000"/>
              </a:lnSpc>
              <a:buFont typeface="Times New Roman"/>
              <a:buAutoNum type="alphaLcParenBoth"/>
            </a:pPr>
            <a:endParaRPr sz="818">
              <a:latin typeface="Times New Roman"/>
              <a:cs typeface="Times New Roman"/>
            </a:endParaRPr>
          </a:p>
          <a:p>
            <a:pPr marL="527881" marR="83076" lvl="1" indent="-145816">
              <a:lnSpc>
                <a:spcPts val="940"/>
              </a:lnSpc>
              <a:buAutoNum type="alphaLcParenBoth"/>
              <a:tabLst>
                <a:tab pos="568986" algn="l"/>
              </a:tabLst>
            </a:pP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payment</a:t>
            </a:r>
            <a:r>
              <a:rPr sz="818" spc="-10" dirty="0">
                <a:latin typeface="Times New Roman"/>
                <a:cs typeface="Times New Roman"/>
              </a:rPr>
              <a:t> </a:t>
            </a:r>
            <a:r>
              <a:rPr sz="818" dirty="0">
                <a:latin typeface="Times New Roman"/>
                <a:cs typeface="Times New Roman"/>
              </a:rPr>
              <a:t>approval</a:t>
            </a:r>
            <a:r>
              <a:rPr sz="818" spc="-7" dirty="0">
                <a:latin typeface="Times New Roman"/>
                <a:cs typeface="Times New Roman"/>
              </a:rPr>
              <a:t> </a:t>
            </a:r>
            <a:r>
              <a:rPr sz="818" dirty="0">
                <a:latin typeface="Times New Roman"/>
                <a:cs typeface="Times New Roman"/>
              </a:rPr>
              <a:t>date</a:t>
            </a:r>
            <a:r>
              <a:rPr sz="818" spc="-14" dirty="0">
                <a:latin typeface="Times New Roman"/>
                <a:cs typeface="Times New Roman"/>
              </a:rPr>
              <a:t> </a:t>
            </a:r>
            <a:r>
              <a:rPr sz="818" dirty="0">
                <a:latin typeface="Times New Roman"/>
                <a:cs typeface="Times New Roman"/>
              </a:rPr>
              <a:t>for</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short-</a:t>
            </a:r>
            <a:r>
              <a:rPr sz="818" dirty="0">
                <a:latin typeface="Times New Roman"/>
                <a:cs typeface="Times New Roman"/>
              </a:rPr>
              <a:t>term</a:t>
            </a:r>
            <a:r>
              <a:rPr sz="818" spc="-10" dirty="0">
                <a:latin typeface="Times New Roman"/>
                <a:cs typeface="Times New Roman"/>
              </a:rPr>
              <a:t> </a:t>
            </a:r>
            <a:r>
              <a:rPr sz="818" dirty="0">
                <a:latin typeface="Times New Roman"/>
                <a:cs typeface="Times New Roman"/>
              </a:rPr>
              <a:t>stay</a:t>
            </a:r>
            <a:r>
              <a:rPr sz="818" spc="-7" dirty="0">
                <a:latin typeface="Times New Roman"/>
                <a:cs typeface="Times New Roman"/>
              </a:rPr>
              <a:t> </a:t>
            </a:r>
            <a:r>
              <a:rPr sz="818" dirty="0">
                <a:latin typeface="Times New Roman"/>
                <a:cs typeface="Times New Roman"/>
              </a:rPr>
              <a:t>rate</a:t>
            </a:r>
            <a:r>
              <a:rPr sz="818" spc="-10" dirty="0">
                <a:latin typeface="Times New Roman"/>
                <a:cs typeface="Times New Roman"/>
              </a:rPr>
              <a:t> </a:t>
            </a:r>
            <a:r>
              <a:rPr sz="818" spc="-7" dirty="0">
                <a:latin typeface="Times New Roman"/>
                <a:cs typeface="Times New Roman"/>
              </a:rPr>
              <a:t>add-</a:t>
            </a:r>
            <a:r>
              <a:rPr sz="818" dirty="0">
                <a:latin typeface="Times New Roman"/>
                <a:cs typeface="Times New Roman"/>
              </a:rPr>
              <a:t>on</a:t>
            </a:r>
            <a:r>
              <a:rPr sz="818" spc="-10" dirty="0">
                <a:latin typeface="Times New Roman"/>
                <a:cs typeface="Times New Roman"/>
              </a:rPr>
              <a:t> </a:t>
            </a:r>
            <a:r>
              <a:rPr sz="818" dirty="0">
                <a:latin typeface="Times New Roman"/>
                <a:cs typeface="Times New Roman"/>
              </a:rPr>
              <a:t>will</a:t>
            </a:r>
            <a:r>
              <a:rPr sz="818" spc="-7" dirty="0">
                <a:latin typeface="Times New Roman"/>
                <a:cs typeface="Times New Roman"/>
              </a:rPr>
              <a:t> </a:t>
            </a:r>
            <a:r>
              <a:rPr sz="818" dirty="0">
                <a:latin typeface="Times New Roman"/>
                <a:cs typeface="Times New Roman"/>
              </a:rPr>
              <a:t>be</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latter</a:t>
            </a:r>
            <a:r>
              <a:rPr sz="818" spc="-14" dirty="0">
                <a:latin typeface="Times New Roman"/>
                <a:cs typeface="Times New Roman"/>
              </a:rPr>
              <a:t> </a:t>
            </a:r>
            <a:r>
              <a:rPr sz="818" spc="-17" dirty="0">
                <a:latin typeface="Times New Roman"/>
                <a:cs typeface="Times New Roman"/>
              </a:rPr>
              <a:t>of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date</a:t>
            </a:r>
            <a:r>
              <a:rPr sz="818" spc="-1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approval</a:t>
            </a:r>
            <a:r>
              <a:rPr sz="818" spc="-10" dirty="0">
                <a:latin typeface="Times New Roman"/>
                <a:cs typeface="Times New Roman"/>
              </a:rPr>
              <a:t> </a:t>
            </a:r>
            <a:r>
              <a:rPr sz="818" dirty="0">
                <a:latin typeface="Times New Roman"/>
                <a:cs typeface="Times New Roman"/>
              </a:rPr>
              <a:t>for</a:t>
            </a:r>
            <a:r>
              <a:rPr sz="818" spc="-7" dirty="0">
                <a:latin typeface="Times New Roman"/>
                <a:cs typeface="Times New Roman"/>
              </a:rPr>
              <a:t> </a:t>
            </a:r>
            <a:r>
              <a:rPr sz="818" dirty="0">
                <a:latin typeface="Times New Roman"/>
                <a:cs typeface="Times New Roman"/>
              </a:rPr>
              <a:t>payment</a:t>
            </a:r>
            <a:r>
              <a:rPr sz="818" spc="-1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short-</a:t>
            </a:r>
            <a:r>
              <a:rPr sz="818" dirty="0">
                <a:latin typeface="Times New Roman"/>
                <a:cs typeface="Times New Roman"/>
              </a:rPr>
              <a:t>term</a:t>
            </a:r>
            <a:r>
              <a:rPr sz="818" spc="-10" dirty="0">
                <a:latin typeface="Times New Roman"/>
                <a:cs typeface="Times New Roman"/>
              </a:rPr>
              <a:t> </a:t>
            </a:r>
            <a:r>
              <a:rPr sz="818" dirty="0">
                <a:latin typeface="Times New Roman"/>
                <a:cs typeface="Times New Roman"/>
              </a:rPr>
              <a:t>stay</a:t>
            </a:r>
            <a:r>
              <a:rPr sz="818" spc="-10" dirty="0">
                <a:latin typeface="Times New Roman"/>
                <a:cs typeface="Times New Roman"/>
              </a:rPr>
              <a:t> </a:t>
            </a:r>
            <a:r>
              <a:rPr sz="818" dirty="0">
                <a:latin typeface="Times New Roman"/>
                <a:cs typeface="Times New Roman"/>
              </a:rPr>
              <a:t>rate</a:t>
            </a:r>
            <a:r>
              <a:rPr sz="818" spc="-14" dirty="0">
                <a:latin typeface="Times New Roman"/>
                <a:cs typeface="Times New Roman"/>
              </a:rPr>
              <a:t> </a:t>
            </a:r>
            <a:r>
              <a:rPr sz="818" spc="-7" dirty="0">
                <a:latin typeface="Times New Roman"/>
                <a:cs typeface="Times New Roman"/>
              </a:rPr>
              <a:t>add-</a:t>
            </a:r>
            <a:r>
              <a:rPr sz="818" dirty="0">
                <a:latin typeface="Times New Roman"/>
                <a:cs typeface="Times New Roman"/>
              </a:rPr>
              <a:t>on</a:t>
            </a:r>
            <a:r>
              <a:rPr sz="818" spc="-10" dirty="0">
                <a:latin typeface="Times New Roman"/>
                <a:cs typeface="Times New Roman"/>
              </a:rPr>
              <a:t> </a:t>
            </a:r>
            <a:r>
              <a:rPr sz="818" dirty="0">
                <a:latin typeface="Times New Roman"/>
                <a:cs typeface="Times New Roman"/>
              </a:rPr>
              <a:t>or</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date</a:t>
            </a:r>
            <a:r>
              <a:rPr sz="818" spc="-7" dirty="0">
                <a:latin typeface="Times New Roman"/>
                <a:cs typeface="Times New Roman"/>
              </a:rPr>
              <a:t> </a:t>
            </a:r>
            <a:r>
              <a:rPr sz="818" spc="-17" dirty="0">
                <a:latin typeface="Times New Roman"/>
                <a:cs typeface="Times New Roman"/>
              </a:rPr>
              <a:t>of 	</a:t>
            </a:r>
            <a:r>
              <a:rPr sz="818" dirty="0">
                <a:latin typeface="Times New Roman"/>
                <a:cs typeface="Times New Roman"/>
              </a:rPr>
              <a:t>admission</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but</a:t>
            </a:r>
            <a:r>
              <a:rPr sz="818" spc="-14"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not</a:t>
            </a:r>
            <a:r>
              <a:rPr sz="818" spc="-14" dirty="0">
                <a:latin typeface="Times New Roman"/>
                <a:cs typeface="Times New Roman"/>
              </a:rPr>
              <a:t> </a:t>
            </a:r>
            <a:r>
              <a:rPr sz="818" dirty="0">
                <a:latin typeface="Times New Roman"/>
                <a:cs typeface="Times New Roman"/>
              </a:rPr>
              <a:t>be</a:t>
            </a:r>
            <a:r>
              <a:rPr sz="818" spc="-20" dirty="0">
                <a:latin typeface="Times New Roman"/>
                <a:cs typeface="Times New Roman"/>
              </a:rPr>
              <a:t> </a:t>
            </a:r>
            <a:r>
              <a:rPr sz="818" dirty="0">
                <a:latin typeface="Times New Roman"/>
                <a:cs typeface="Times New Roman"/>
              </a:rPr>
              <a:t>earlier</a:t>
            </a:r>
            <a:r>
              <a:rPr sz="818" spc="-14" dirty="0">
                <a:latin typeface="Times New Roman"/>
                <a:cs typeface="Times New Roman"/>
              </a:rPr>
              <a:t> </a:t>
            </a:r>
            <a:r>
              <a:rPr sz="818" dirty="0">
                <a:latin typeface="Times New Roman"/>
                <a:cs typeface="Times New Roman"/>
              </a:rPr>
              <a:t>than</a:t>
            </a:r>
            <a:r>
              <a:rPr sz="818" spc="-17"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effective</a:t>
            </a:r>
            <a:r>
              <a:rPr sz="818" spc="-20" dirty="0">
                <a:latin typeface="Times New Roman"/>
                <a:cs typeface="Times New Roman"/>
              </a:rPr>
              <a:t> </a:t>
            </a:r>
            <a:r>
              <a:rPr sz="818" dirty="0">
                <a:latin typeface="Times New Roman"/>
                <a:cs typeface="Times New Roman"/>
              </a:rPr>
              <a:t>date</a:t>
            </a:r>
            <a:r>
              <a:rPr sz="818" spc="-14"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spc="-7" dirty="0">
                <a:latin typeface="Times New Roman"/>
                <a:cs typeface="Times New Roman"/>
              </a:rPr>
              <a:t>youth's 	developmental</a:t>
            </a:r>
            <a:r>
              <a:rPr sz="818" spc="-17" dirty="0">
                <a:latin typeface="Times New Roman"/>
                <a:cs typeface="Times New Roman"/>
              </a:rPr>
              <a:t> </a:t>
            </a:r>
            <a:r>
              <a:rPr sz="818" dirty="0">
                <a:latin typeface="Times New Roman"/>
                <a:cs typeface="Times New Roman"/>
              </a:rPr>
              <a:t>disabilities</a:t>
            </a:r>
            <a:r>
              <a:rPr sz="818" spc="-17" dirty="0">
                <a:latin typeface="Times New Roman"/>
                <a:cs typeface="Times New Roman"/>
              </a:rPr>
              <a:t> </a:t>
            </a:r>
            <a:r>
              <a:rPr sz="818" dirty="0">
                <a:latin typeface="Times New Roman"/>
                <a:cs typeface="Times New Roman"/>
              </a:rPr>
              <a:t>level</a:t>
            </a:r>
            <a:r>
              <a:rPr sz="818" spc="-14"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care</a:t>
            </a:r>
            <a:r>
              <a:rPr sz="818" spc="-20" dirty="0">
                <a:latin typeface="Times New Roman"/>
                <a:cs typeface="Times New Roman"/>
              </a:rPr>
              <a:t> </a:t>
            </a:r>
            <a:r>
              <a:rPr sz="818" spc="-7" dirty="0">
                <a:latin typeface="Times New Roman"/>
                <a:cs typeface="Times New Roman"/>
              </a:rPr>
              <a:t>determination.</a:t>
            </a:r>
            <a:endParaRPr sz="818">
              <a:latin typeface="Times New Roman"/>
              <a:cs typeface="Times New Roman"/>
            </a:endParaRPr>
          </a:p>
          <a:p>
            <a:pPr lvl="1">
              <a:lnSpc>
                <a:spcPct val="100000"/>
              </a:lnSpc>
              <a:buFont typeface="Times New Roman"/>
              <a:buAutoNum type="alphaLcParenBoth"/>
            </a:pPr>
            <a:endParaRPr sz="818">
              <a:latin typeface="Times New Roman"/>
              <a:cs typeface="Times New Roman"/>
            </a:endParaRPr>
          </a:p>
          <a:p>
            <a:pPr marL="521823" marR="181729" lvl="1" indent="-139758">
              <a:lnSpc>
                <a:spcPts val="940"/>
              </a:lnSpc>
              <a:spcBef>
                <a:spcPts val="3"/>
              </a:spcBef>
              <a:buAutoNum type="alphaLcParenBoth"/>
              <a:tabLst>
                <a:tab pos="568986" algn="l"/>
              </a:tabLst>
            </a:pPr>
            <a:r>
              <a:rPr sz="818" dirty="0">
                <a:latin typeface="Times New Roman"/>
                <a:cs typeface="Times New Roman"/>
              </a:rPr>
              <a:t>The</a:t>
            </a:r>
            <a:r>
              <a:rPr sz="818" spc="-17" dirty="0">
                <a:latin typeface="Times New Roman"/>
                <a:cs typeface="Times New Roman"/>
              </a:rPr>
              <a:t> </a:t>
            </a:r>
            <a:r>
              <a:rPr sz="818" spc="-7" dirty="0">
                <a:latin typeface="Times New Roman"/>
                <a:cs typeface="Times New Roman"/>
              </a:rPr>
              <a:t>short-</a:t>
            </a:r>
            <a:r>
              <a:rPr sz="818" dirty="0">
                <a:latin typeface="Times New Roman"/>
                <a:cs typeface="Times New Roman"/>
              </a:rPr>
              <a:t>term</a:t>
            </a:r>
            <a:r>
              <a:rPr sz="818" spc="-7" dirty="0">
                <a:latin typeface="Times New Roman"/>
                <a:cs typeface="Times New Roman"/>
              </a:rPr>
              <a:t> </a:t>
            </a:r>
            <a:r>
              <a:rPr sz="818" dirty="0">
                <a:latin typeface="Times New Roman"/>
                <a:cs typeface="Times New Roman"/>
              </a:rPr>
              <a:t>stay</a:t>
            </a:r>
            <a:r>
              <a:rPr sz="818" spc="-10" dirty="0">
                <a:latin typeface="Times New Roman"/>
                <a:cs typeface="Times New Roman"/>
              </a:rPr>
              <a:t> </a:t>
            </a:r>
            <a:r>
              <a:rPr sz="818" dirty="0">
                <a:latin typeface="Times New Roman"/>
                <a:cs typeface="Times New Roman"/>
              </a:rPr>
              <a:t>rate</a:t>
            </a:r>
            <a:r>
              <a:rPr sz="818" spc="-7" dirty="0">
                <a:latin typeface="Times New Roman"/>
                <a:cs typeface="Times New Roman"/>
              </a:rPr>
              <a:t> add-</a:t>
            </a:r>
            <a:r>
              <a:rPr sz="818" dirty="0">
                <a:latin typeface="Times New Roman"/>
                <a:cs typeface="Times New Roman"/>
              </a:rPr>
              <a:t>on</a:t>
            </a:r>
            <a:r>
              <a:rPr sz="818" spc="-7" dirty="0">
                <a:latin typeface="Times New Roman"/>
                <a:cs typeface="Times New Roman"/>
              </a:rPr>
              <a:t> </a:t>
            </a:r>
            <a:r>
              <a:rPr sz="818" dirty="0">
                <a:latin typeface="Times New Roman"/>
                <a:cs typeface="Times New Roman"/>
              </a:rPr>
              <a:t>will</a:t>
            </a:r>
            <a:r>
              <a:rPr sz="818" spc="-10" dirty="0">
                <a:latin typeface="Times New Roman"/>
                <a:cs typeface="Times New Roman"/>
              </a:rPr>
              <a:t> </a:t>
            </a:r>
            <a:r>
              <a:rPr sz="818" dirty="0">
                <a:latin typeface="Times New Roman"/>
                <a:cs typeface="Times New Roman"/>
              </a:rPr>
              <a:t>be</a:t>
            </a:r>
            <a:r>
              <a:rPr sz="818" spc="-10" dirty="0">
                <a:latin typeface="Times New Roman"/>
                <a:cs typeface="Times New Roman"/>
              </a:rPr>
              <a:t> </a:t>
            </a:r>
            <a:r>
              <a:rPr sz="818" dirty="0">
                <a:latin typeface="Times New Roman"/>
                <a:cs typeface="Times New Roman"/>
              </a:rPr>
              <a:t>billed</a:t>
            </a:r>
            <a:r>
              <a:rPr sz="818" spc="-7" dirty="0">
                <a:latin typeface="Times New Roman"/>
                <a:cs typeface="Times New Roman"/>
              </a:rPr>
              <a:t> </a:t>
            </a:r>
            <a:r>
              <a:rPr sz="818" dirty="0">
                <a:latin typeface="Times New Roman"/>
                <a:cs typeface="Times New Roman"/>
              </a:rPr>
              <a:t>and</a:t>
            </a:r>
            <a:r>
              <a:rPr sz="818" spc="-10" dirty="0">
                <a:latin typeface="Times New Roman"/>
                <a:cs typeface="Times New Roman"/>
              </a:rPr>
              <a:t> </a:t>
            </a:r>
            <a:r>
              <a:rPr sz="818" dirty="0">
                <a:latin typeface="Times New Roman"/>
                <a:cs typeface="Times New Roman"/>
              </a:rPr>
              <a:t>paid</a:t>
            </a:r>
            <a:r>
              <a:rPr sz="818" spc="-7"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addition</a:t>
            </a:r>
            <a:r>
              <a:rPr sz="818" spc="-7" dirty="0">
                <a:latin typeface="Times New Roman"/>
                <a:cs typeface="Times New Roman"/>
              </a:rPr>
              <a:t> </a:t>
            </a:r>
            <a:r>
              <a:rPr sz="818" dirty="0">
                <a:latin typeface="Times New Roman"/>
                <a:cs typeface="Times New Roman"/>
              </a:rPr>
              <a:t>to</a:t>
            </a:r>
            <a:r>
              <a:rPr sz="818" spc="-7" dirty="0">
                <a:latin typeface="Times New Roman"/>
                <a:cs typeface="Times New Roman"/>
              </a:rPr>
              <a:t> </a:t>
            </a:r>
            <a:r>
              <a:rPr sz="818" dirty="0">
                <a:latin typeface="Times New Roman"/>
                <a:cs typeface="Times New Roman"/>
              </a:rPr>
              <a:t>an</a:t>
            </a:r>
            <a:r>
              <a:rPr sz="818" spc="-10" dirty="0">
                <a:latin typeface="Times New Roman"/>
                <a:cs typeface="Times New Roman"/>
              </a:rPr>
              <a:t> </a:t>
            </a:r>
            <a:r>
              <a:rPr sz="818" spc="-7" dirty="0">
                <a:latin typeface="Times New Roman"/>
                <a:cs typeface="Times New Roman"/>
              </a:rPr>
              <a:t>ICFIID's 	</a:t>
            </a:r>
            <a:r>
              <a:rPr sz="818" dirty="0">
                <a:latin typeface="Times New Roman"/>
                <a:cs typeface="Times New Roman"/>
              </a:rPr>
              <a:t>typical</a:t>
            </a:r>
            <a:r>
              <a:rPr sz="818" spc="-20" dirty="0">
                <a:latin typeface="Times New Roman"/>
                <a:cs typeface="Times New Roman"/>
              </a:rPr>
              <a:t> </a:t>
            </a:r>
            <a:r>
              <a:rPr sz="818" dirty="0">
                <a:latin typeface="Times New Roman"/>
                <a:cs typeface="Times New Roman"/>
              </a:rPr>
              <a:t>per</a:t>
            </a:r>
            <a:r>
              <a:rPr sz="818" spc="-27" dirty="0">
                <a:latin typeface="Times New Roman"/>
                <a:cs typeface="Times New Roman"/>
              </a:rPr>
              <a:t> </a:t>
            </a:r>
            <a:r>
              <a:rPr sz="818" dirty="0">
                <a:latin typeface="Times New Roman"/>
                <a:cs typeface="Times New Roman"/>
              </a:rPr>
              <a:t>diem</a:t>
            </a:r>
            <a:r>
              <a:rPr sz="818" spc="-20" dirty="0">
                <a:latin typeface="Times New Roman"/>
                <a:cs typeface="Times New Roman"/>
              </a:rPr>
              <a:t> </a:t>
            </a:r>
            <a:r>
              <a:rPr sz="818" spc="-14" dirty="0">
                <a:latin typeface="Times New Roman"/>
                <a:cs typeface="Times New Roman"/>
              </a:rPr>
              <a:t>rate.</a:t>
            </a:r>
            <a:endParaRPr sz="818">
              <a:latin typeface="Times New Roman"/>
              <a:cs typeface="Times New Roman"/>
            </a:endParaRPr>
          </a:p>
          <a:p>
            <a:pPr marL="527881" marR="19471" lvl="1" indent="-145816">
              <a:lnSpc>
                <a:spcPts val="940"/>
              </a:lnSpc>
              <a:spcBef>
                <a:spcPts val="940"/>
              </a:spcBef>
              <a:buAutoNum type="alphaLcParenBoth"/>
              <a:tabLst>
                <a:tab pos="568986" algn="l"/>
              </a:tabLst>
            </a:pPr>
            <a:r>
              <a:rPr sz="818" dirty="0">
                <a:latin typeface="Times New Roman"/>
                <a:cs typeface="Times New Roman"/>
              </a:rPr>
              <a:t>An</a:t>
            </a:r>
            <a:r>
              <a:rPr sz="818" spc="-7" dirty="0">
                <a:latin typeface="Times New Roman"/>
                <a:cs typeface="Times New Roman"/>
              </a:rPr>
              <a:t> </a:t>
            </a:r>
            <a:r>
              <a:rPr sz="818" dirty="0">
                <a:latin typeface="Times New Roman"/>
                <a:cs typeface="Times New Roman"/>
              </a:rPr>
              <a:t>ICFIID</a:t>
            </a:r>
            <a:r>
              <a:rPr sz="818" spc="-7" dirty="0">
                <a:latin typeface="Times New Roman"/>
                <a:cs typeface="Times New Roman"/>
              </a:rPr>
              <a:t> </a:t>
            </a:r>
            <a:r>
              <a:rPr sz="818" dirty="0">
                <a:latin typeface="Times New Roman"/>
                <a:cs typeface="Times New Roman"/>
              </a:rPr>
              <a:t>will</a:t>
            </a:r>
            <a:r>
              <a:rPr sz="818" spc="-10" dirty="0">
                <a:latin typeface="Times New Roman"/>
                <a:cs typeface="Times New Roman"/>
              </a:rPr>
              <a:t> </a:t>
            </a:r>
            <a:r>
              <a:rPr sz="818" dirty="0">
                <a:latin typeface="Times New Roman"/>
                <a:cs typeface="Times New Roman"/>
              </a:rPr>
              <a:t>not</a:t>
            </a:r>
            <a:r>
              <a:rPr sz="818" spc="-10" dirty="0">
                <a:latin typeface="Times New Roman"/>
                <a:cs typeface="Times New Roman"/>
              </a:rPr>
              <a:t> </a:t>
            </a:r>
            <a:r>
              <a:rPr sz="818" dirty="0">
                <a:latin typeface="Times New Roman"/>
                <a:cs typeface="Times New Roman"/>
              </a:rPr>
              <a:t>bill</a:t>
            </a:r>
            <a:r>
              <a:rPr sz="818" spc="-10" dirty="0">
                <a:latin typeface="Times New Roman"/>
                <a:cs typeface="Times New Roman"/>
              </a:rPr>
              <a:t> </a:t>
            </a:r>
            <a:r>
              <a:rPr sz="818" dirty="0">
                <a:latin typeface="Times New Roman"/>
                <a:cs typeface="Times New Roman"/>
              </a:rPr>
              <a:t>the</a:t>
            </a:r>
            <a:r>
              <a:rPr sz="818" spc="-7" dirty="0">
                <a:latin typeface="Times New Roman"/>
                <a:cs typeface="Times New Roman"/>
              </a:rPr>
              <a:t> short-</a:t>
            </a:r>
            <a:r>
              <a:rPr sz="818" dirty="0">
                <a:latin typeface="Times New Roman"/>
                <a:cs typeface="Times New Roman"/>
              </a:rPr>
              <a:t>term</a:t>
            </a:r>
            <a:r>
              <a:rPr sz="818" spc="-10" dirty="0">
                <a:latin typeface="Times New Roman"/>
                <a:cs typeface="Times New Roman"/>
              </a:rPr>
              <a:t> </a:t>
            </a:r>
            <a:r>
              <a:rPr sz="818" dirty="0">
                <a:latin typeface="Times New Roman"/>
                <a:cs typeface="Times New Roman"/>
              </a:rPr>
              <a:t>stay</a:t>
            </a:r>
            <a:r>
              <a:rPr sz="818" spc="-10" dirty="0">
                <a:latin typeface="Times New Roman"/>
                <a:cs typeface="Times New Roman"/>
              </a:rPr>
              <a:t> </a:t>
            </a:r>
            <a:r>
              <a:rPr sz="818" dirty="0">
                <a:latin typeface="Times New Roman"/>
                <a:cs typeface="Times New Roman"/>
              </a:rPr>
              <a:t>rate</a:t>
            </a:r>
            <a:r>
              <a:rPr sz="818" spc="-7" dirty="0">
                <a:latin typeface="Times New Roman"/>
                <a:cs typeface="Times New Roman"/>
              </a:rPr>
              <a:t> add-</a:t>
            </a:r>
            <a:r>
              <a:rPr sz="818" dirty="0">
                <a:latin typeface="Times New Roman"/>
                <a:cs typeface="Times New Roman"/>
              </a:rPr>
              <a:t>on</a:t>
            </a:r>
            <a:r>
              <a:rPr sz="818" spc="-10" dirty="0">
                <a:latin typeface="Times New Roman"/>
                <a:cs typeface="Times New Roman"/>
              </a:rPr>
              <a:t> </a:t>
            </a:r>
            <a:r>
              <a:rPr sz="818" dirty="0">
                <a:latin typeface="Times New Roman"/>
                <a:cs typeface="Times New Roman"/>
              </a:rPr>
              <a:t>for</a:t>
            </a:r>
            <a:r>
              <a:rPr sz="818" spc="-7"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who</a:t>
            </a:r>
            <a:r>
              <a:rPr sz="818" spc="-10" dirty="0">
                <a:latin typeface="Times New Roman"/>
                <a:cs typeface="Times New Roman"/>
              </a:rPr>
              <a:t> </a:t>
            </a:r>
            <a:r>
              <a:rPr sz="818" dirty="0">
                <a:latin typeface="Times New Roman"/>
                <a:cs typeface="Times New Roman"/>
              </a:rPr>
              <a:t>is</a:t>
            </a:r>
            <a:r>
              <a:rPr sz="818" spc="-14" dirty="0">
                <a:latin typeface="Times New Roman"/>
                <a:cs typeface="Times New Roman"/>
              </a:rPr>
              <a:t> </a:t>
            </a:r>
            <a:r>
              <a:rPr sz="818" dirty="0">
                <a:latin typeface="Times New Roman"/>
                <a:cs typeface="Times New Roman"/>
              </a:rPr>
              <a:t>using</a:t>
            </a:r>
            <a:r>
              <a:rPr sz="818" spc="-10" dirty="0">
                <a:latin typeface="Times New Roman"/>
                <a:cs typeface="Times New Roman"/>
              </a:rPr>
              <a:t> </a:t>
            </a:r>
            <a:r>
              <a:rPr sz="818" spc="-14" dirty="0">
                <a:latin typeface="Times New Roman"/>
                <a:cs typeface="Times New Roman"/>
              </a:rPr>
              <a:t>bed-	</a:t>
            </a:r>
            <a:r>
              <a:rPr sz="818" dirty="0">
                <a:latin typeface="Times New Roman"/>
                <a:cs typeface="Times New Roman"/>
              </a:rPr>
              <a:t>hold</a:t>
            </a:r>
            <a:r>
              <a:rPr sz="818" spc="-7" dirty="0">
                <a:latin typeface="Times New Roman"/>
                <a:cs typeface="Times New Roman"/>
              </a:rPr>
              <a:t> </a:t>
            </a:r>
            <a:r>
              <a:rPr sz="818" dirty="0">
                <a:latin typeface="Times New Roman"/>
                <a:cs typeface="Times New Roman"/>
              </a:rPr>
              <a:t>days</a:t>
            </a:r>
            <a:r>
              <a:rPr sz="818" spc="-7" dirty="0">
                <a:latin typeface="Times New Roman"/>
                <a:cs typeface="Times New Roman"/>
              </a:rPr>
              <a:t> </a:t>
            </a:r>
            <a:r>
              <a:rPr sz="818" dirty="0">
                <a:latin typeface="Times New Roman"/>
                <a:cs typeface="Times New Roman"/>
              </a:rPr>
              <a:t>in</a:t>
            </a:r>
            <a:r>
              <a:rPr sz="818" spc="-7" dirty="0">
                <a:latin typeface="Times New Roman"/>
                <a:cs typeface="Times New Roman"/>
              </a:rPr>
              <a:t> </a:t>
            </a:r>
            <a:r>
              <a:rPr sz="818" dirty="0">
                <a:latin typeface="Times New Roman"/>
                <a:cs typeface="Times New Roman"/>
              </a:rPr>
              <a:t>accordance with</a:t>
            </a:r>
            <a:r>
              <a:rPr sz="818" spc="-7" dirty="0">
                <a:latin typeface="Times New Roman"/>
                <a:cs typeface="Times New Roman"/>
              </a:rPr>
              <a:t> </a:t>
            </a:r>
            <a:r>
              <a:rPr sz="818" dirty="0">
                <a:latin typeface="Times New Roman"/>
                <a:cs typeface="Times New Roman"/>
              </a:rPr>
              <a:t>rule</a:t>
            </a:r>
            <a:r>
              <a:rPr sz="818" spc="-7" dirty="0">
                <a:latin typeface="Times New Roman"/>
                <a:cs typeface="Times New Roman"/>
              </a:rPr>
              <a:t> 5123-7-</a:t>
            </a:r>
            <a:r>
              <a:rPr sz="818" dirty="0">
                <a:latin typeface="Times New Roman"/>
                <a:cs typeface="Times New Roman"/>
              </a:rPr>
              <a:t>08</a:t>
            </a:r>
            <a:r>
              <a:rPr sz="818" spc="-7" dirty="0">
                <a:latin typeface="Times New Roman"/>
                <a:cs typeface="Times New Roman"/>
              </a:rPr>
              <a:t> </a:t>
            </a:r>
            <a:r>
              <a:rPr sz="818" dirty="0">
                <a:latin typeface="Times New Roman"/>
                <a:cs typeface="Times New Roman"/>
              </a:rPr>
              <a:t>of</a:t>
            </a:r>
            <a:r>
              <a:rPr sz="818" spc="-7"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Administrative Code.</a:t>
            </a:r>
            <a:endParaRPr sz="818">
              <a:latin typeface="Times New Roman"/>
              <a:cs typeface="Times New Roman"/>
            </a:endParaRPr>
          </a:p>
          <a:p>
            <a:pPr marL="521823" marR="329709" lvl="1" indent="-139758">
              <a:lnSpc>
                <a:spcPts val="940"/>
              </a:lnSpc>
              <a:spcBef>
                <a:spcPts val="940"/>
              </a:spcBef>
              <a:buAutoNum type="alphaLcParenBoth"/>
              <a:tabLst>
                <a:tab pos="568986" algn="l"/>
              </a:tabLst>
            </a:pPr>
            <a:r>
              <a:rPr sz="818" dirty="0">
                <a:latin typeface="Times New Roman"/>
                <a:cs typeface="Times New Roman"/>
              </a:rPr>
              <a:t>Payment</a:t>
            </a:r>
            <a:r>
              <a:rPr sz="818" spc="-1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short-</a:t>
            </a:r>
            <a:r>
              <a:rPr sz="818" dirty="0">
                <a:latin typeface="Times New Roman"/>
                <a:cs typeface="Times New Roman"/>
              </a:rPr>
              <a:t>term</a:t>
            </a:r>
            <a:r>
              <a:rPr sz="818" spc="-10" dirty="0">
                <a:latin typeface="Times New Roman"/>
                <a:cs typeface="Times New Roman"/>
              </a:rPr>
              <a:t> </a:t>
            </a:r>
            <a:r>
              <a:rPr sz="818" dirty="0">
                <a:latin typeface="Times New Roman"/>
                <a:cs typeface="Times New Roman"/>
              </a:rPr>
              <a:t>stay</a:t>
            </a:r>
            <a:r>
              <a:rPr sz="818" spc="-7" dirty="0">
                <a:latin typeface="Times New Roman"/>
                <a:cs typeface="Times New Roman"/>
              </a:rPr>
              <a:t> </a:t>
            </a:r>
            <a:r>
              <a:rPr sz="818" dirty="0">
                <a:latin typeface="Times New Roman"/>
                <a:cs typeface="Times New Roman"/>
              </a:rPr>
              <a:t>rate</a:t>
            </a:r>
            <a:r>
              <a:rPr sz="818" spc="-7" dirty="0">
                <a:latin typeface="Times New Roman"/>
                <a:cs typeface="Times New Roman"/>
              </a:rPr>
              <a:t> add-</a:t>
            </a:r>
            <a:r>
              <a:rPr sz="818" dirty="0">
                <a:latin typeface="Times New Roman"/>
                <a:cs typeface="Times New Roman"/>
              </a:rPr>
              <a:t>on</a:t>
            </a:r>
            <a:r>
              <a:rPr sz="818" spc="-10" dirty="0">
                <a:latin typeface="Times New Roman"/>
                <a:cs typeface="Times New Roman"/>
              </a:rPr>
              <a:t> </a:t>
            </a:r>
            <a:r>
              <a:rPr sz="818" dirty="0">
                <a:latin typeface="Times New Roman"/>
                <a:cs typeface="Times New Roman"/>
              </a:rPr>
              <a:t>may</a:t>
            </a:r>
            <a:r>
              <a:rPr sz="818" spc="-10" dirty="0">
                <a:latin typeface="Times New Roman"/>
                <a:cs typeface="Times New Roman"/>
              </a:rPr>
              <a:t> </a:t>
            </a:r>
            <a:r>
              <a:rPr sz="818" dirty="0">
                <a:latin typeface="Times New Roman"/>
                <a:cs typeface="Times New Roman"/>
              </a:rPr>
              <a:t>be</a:t>
            </a:r>
            <a:r>
              <a:rPr sz="818" spc="-14" dirty="0">
                <a:latin typeface="Times New Roman"/>
                <a:cs typeface="Times New Roman"/>
              </a:rPr>
              <a:t> </a:t>
            </a:r>
            <a:r>
              <a:rPr sz="818" dirty="0">
                <a:latin typeface="Times New Roman"/>
                <a:cs typeface="Times New Roman"/>
              </a:rPr>
              <a:t>denied</a:t>
            </a:r>
            <a:r>
              <a:rPr sz="818" spc="-7" dirty="0">
                <a:latin typeface="Times New Roman"/>
                <a:cs typeface="Times New Roman"/>
              </a:rPr>
              <a:t> </a:t>
            </a:r>
            <a:r>
              <a:rPr sz="818" dirty="0">
                <a:latin typeface="Times New Roman"/>
                <a:cs typeface="Times New Roman"/>
              </a:rPr>
              <a:t>for</a:t>
            </a:r>
            <a:r>
              <a:rPr sz="818" spc="-10" dirty="0">
                <a:latin typeface="Times New Roman"/>
                <a:cs typeface="Times New Roman"/>
              </a:rPr>
              <a:t> </a:t>
            </a:r>
            <a:r>
              <a:rPr sz="818" dirty="0">
                <a:latin typeface="Times New Roman"/>
                <a:cs typeface="Times New Roman"/>
              </a:rPr>
              <a:t>any</a:t>
            </a:r>
            <a:r>
              <a:rPr sz="818" spc="-10" dirty="0">
                <a:latin typeface="Times New Roman"/>
                <a:cs typeface="Times New Roman"/>
              </a:rPr>
              <a:t> </a:t>
            </a:r>
            <a:r>
              <a:rPr sz="818" dirty="0">
                <a:latin typeface="Times New Roman"/>
                <a:cs typeface="Times New Roman"/>
              </a:rPr>
              <a:t>service</a:t>
            </a:r>
            <a:r>
              <a:rPr sz="818" spc="-14" dirty="0">
                <a:latin typeface="Times New Roman"/>
                <a:cs typeface="Times New Roman"/>
              </a:rPr>
              <a:t> </a:t>
            </a:r>
            <a:r>
              <a:rPr sz="818" spc="-17" dirty="0">
                <a:latin typeface="Times New Roman"/>
                <a:cs typeface="Times New Roman"/>
              </a:rPr>
              <a:t>not 	</a:t>
            </a:r>
            <a:r>
              <a:rPr sz="818" dirty="0">
                <a:latin typeface="Times New Roman"/>
                <a:cs typeface="Times New Roman"/>
              </a:rPr>
              <a:t>rendered</a:t>
            </a:r>
            <a:r>
              <a:rPr sz="818" spc="-10" dirty="0">
                <a:latin typeface="Times New Roman"/>
                <a:cs typeface="Times New Roman"/>
              </a:rPr>
              <a:t> </a:t>
            </a:r>
            <a:r>
              <a:rPr sz="818" dirty="0">
                <a:latin typeface="Times New Roman"/>
                <a:cs typeface="Times New Roman"/>
              </a:rPr>
              <a:t>in</a:t>
            </a:r>
            <a:r>
              <a:rPr sz="818" spc="-7" dirty="0">
                <a:latin typeface="Times New Roman"/>
                <a:cs typeface="Times New Roman"/>
              </a:rPr>
              <a:t> </a:t>
            </a:r>
            <a:r>
              <a:rPr sz="818" dirty="0">
                <a:latin typeface="Times New Roman"/>
                <a:cs typeface="Times New Roman"/>
              </a:rPr>
              <a:t>accordance</a:t>
            </a:r>
            <a:r>
              <a:rPr sz="818" spc="-7" dirty="0">
                <a:latin typeface="Times New Roman"/>
                <a:cs typeface="Times New Roman"/>
              </a:rPr>
              <a:t> </a:t>
            </a:r>
            <a:r>
              <a:rPr sz="818" dirty="0">
                <a:latin typeface="Times New Roman"/>
                <a:cs typeface="Times New Roman"/>
              </a:rPr>
              <a:t>with</a:t>
            </a:r>
            <a:r>
              <a:rPr sz="818" spc="-7" dirty="0">
                <a:latin typeface="Times New Roman"/>
                <a:cs typeface="Times New Roman"/>
              </a:rPr>
              <a:t> </a:t>
            </a:r>
            <a:r>
              <a:rPr sz="818" dirty="0">
                <a:latin typeface="Times New Roman"/>
                <a:cs typeface="Times New Roman"/>
              </a:rPr>
              <a:t>Chapters</a:t>
            </a:r>
            <a:r>
              <a:rPr sz="818" spc="-3" dirty="0">
                <a:latin typeface="Times New Roman"/>
                <a:cs typeface="Times New Roman"/>
              </a:rPr>
              <a:t> </a:t>
            </a:r>
            <a:r>
              <a:rPr sz="818" spc="-7" dirty="0">
                <a:latin typeface="Times New Roman"/>
                <a:cs typeface="Times New Roman"/>
              </a:rPr>
              <a:t>5123-</a:t>
            </a:r>
            <a:r>
              <a:rPr sz="818" dirty="0">
                <a:latin typeface="Times New Roman"/>
                <a:cs typeface="Times New Roman"/>
              </a:rPr>
              <a:t>3,</a:t>
            </a:r>
            <a:r>
              <a:rPr sz="818" spc="-7" dirty="0">
                <a:latin typeface="Times New Roman"/>
                <a:cs typeface="Times New Roman"/>
              </a:rPr>
              <a:t> </a:t>
            </a:r>
            <a:r>
              <a:rPr sz="818" dirty="0">
                <a:latin typeface="Times New Roman"/>
                <a:cs typeface="Times New Roman"/>
              </a:rPr>
              <a:t>5123-7,</a:t>
            </a:r>
            <a:r>
              <a:rPr sz="818" spc="-10" dirty="0">
                <a:latin typeface="Times New Roman"/>
                <a:cs typeface="Times New Roman"/>
              </a:rPr>
              <a:t> </a:t>
            </a:r>
            <a:r>
              <a:rPr sz="818" dirty="0">
                <a:latin typeface="Times New Roman"/>
                <a:cs typeface="Times New Roman"/>
              </a:rPr>
              <a:t>and</a:t>
            </a:r>
            <a:r>
              <a:rPr sz="818" spc="-7" dirty="0">
                <a:latin typeface="Times New Roman"/>
                <a:cs typeface="Times New Roman"/>
              </a:rPr>
              <a:t> 5160-</a:t>
            </a:r>
            <a:r>
              <a:rPr sz="818" dirty="0">
                <a:latin typeface="Times New Roman"/>
                <a:cs typeface="Times New Roman"/>
              </a:rPr>
              <a:t>3</a:t>
            </a:r>
            <a:r>
              <a:rPr sz="818" spc="-10" dirty="0">
                <a:latin typeface="Times New Roman"/>
                <a:cs typeface="Times New Roman"/>
              </a:rPr>
              <a:t> </a:t>
            </a:r>
            <a:r>
              <a:rPr sz="818" dirty="0">
                <a:latin typeface="Times New Roman"/>
                <a:cs typeface="Times New Roman"/>
              </a:rPr>
              <a:t>of</a:t>
            </a:r>
            <a:r>
              <a:rPr sz="818" spc="-7" dirty="0">
                <a:latin typeface="Times New Roman"/>
                <a:cs typeface="Times New Roman"/>
              </a:rPr>
              <a:t> </a:t>
            </a:r>
            <a:r>
              <a:rPr sz="818" spc="-17" dirty="0">
                <a:latin typeface="Times New Roman"/>
                <a:cs typeface="Times New Roman"/>
              </a:rPr>
              <a:t>the 	</a:t>
            </a:r>
            <a:r>
              <a:rPr sz="818" spc="-7" dirty="0">
                <a:latin typeface="Times New Roman"/>
                <a:cs typeface="Times New Roman"/>
              </a:rPr>
              <a:t>Administrative</a:t>
            </a:r>
            <a:r>
              <a:rPr sz="818" spc="34" dirty="0">
                <a:latin typeface="Times New Roman"/>
                <a:cs typeface="Times New Roman"/>
              </a:rPr>
              <a:t> </a:t>
            </a:r>
            <a:r>
              <a:rPr sz="818" spc="-14" dirty="0">
                <a:latin typeface="Times New Roman"/>
                <a:cs typeface="Times New Roman"/>
              </a:rPr>
              <a:t>Code.</a:t>
            </a:r>
            <a:endParaRPr sz="818">
              <a:latin typeface="Times New Roman"/>
              <a:cs typeface="Times New Roman"/>
            </a:endParaRPr>
          </a:p>
          <a:p>
            <a:pPr marL="510573" marR="69663" lvl="1" indent="-128509">
              <a:lnSpc>
                <a:spcPts val="940"/>
              </a:lnSpc>
              <a:spcBef>
                <a:spcPts val="940"/>
              </a:spcBef>
              <a:buAutoNum type="alphaLcParenBoth"/>
              <a:tabLst>
                <a:tab pos="568986" algn="l"/>
              </a:tabLst>
            </a:pPr>
            <a:r>
              <a:rPr sz="818" dirty="0">
                <a:latin typeface="Times New Roman"/>
                <a:cs typeface="Times New Roman"/>
              </a:rPr>
              <a:t>Payment</a:t>
            </a:r>
            <a:r>
              <a:rPr sz="818" spc="-14"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short-</a:t>
            </a:r>
            <a:r>
              <a:rPr sz="818" dirty="0">
                <a:latin typeface="Times New Roman"/>
                <a:cs typeface="Times New Roman"/>
              </a:rPr>
              <a:t>term</a:t>
            </a:r>
            <a:r>
              <a:rPr sz="818" spc="-10" dirty="0">
                <a:latin typeface="Times New Roman"/>
                <a:cs typeface="Times New Roman"/>
              </a:rPr>
              <a:t> </a:t>
            </a:r>
            <a:r>
              <a:rPr sz="818" dirty="0">
                <a:latin typeface="Times New Roman"/>
                <a:cs typeface="Times New Roman"/>
              </a:rPr>
              <a:t>stay</a:t>
            </a:r>
            <a:r>
              <a:rPr sz="818" spc="-10" dirty="0">
                <a:latin typeface="Times New Roman"/>
                <a:cs typeface="Times New Roman"/>
              </a:rPr>
              <a:t> </a:t>
            </a:r>
            <a:r>
              <a:rPr sz="818" dirty="0">
                <a:latin typeface="Times New Roman"/>
                <a:cs typeface="Times New Roman"/>
              </a:rPr>
              <a:t>rate</a:t>
            </a:r>
            <a:r>
              <a:rPr sz="818" spc="-10" dirty="0">
                <a:latin typeface="Times New Roman"/>
                <a:cs typeface="Times New Roman"/>
              </a:rPr>
              <a:t> </a:t>
            </a:r>
            <a:r>
              <a:rPr sz="818" spc="-7" dirty="0">
                <a:latin typeface="Times New Roman"/>
                <a:cs typeface="Times New Roman"/>
              </a:rPr>
              <a:t>add-</a:t>
            </a:r>
            <a:r>
              <a:rPr sz="818" dirty="0">
                <a:latin typeface="Times New Roman"/>
                <a:cs typeface="Times New Roman"/>
              </a:rPr>
              <a:t>on</a:t>
            </a:r>
            <a:r>
              <a:rPr sz="818" spc="-10" dirty="0">
                <a:latin typeface="Times New Roman"/>
                <a:cs typeface="Times New Roman"/>
              </a:rPr>
              <a:t> </a:t>
            </a:r>
            <a:r>
              <a:rPr sz="818" dirty="0">
                <a:latin typeface="Times New Roman"/>
                <a:cs typeface="Times New Roman"/>
              </a:rPr>
              <a:t>will not</a:t>
            </a:r>
            <a:r>
              <a:rPr sz="818" spc="-10" dirty="0">
                <a:latin typeface="Times New Roman"/>
                <a:cs typeface="Times New Roman"/>
              </a:rPr>
              <a:t> </a:t>
            </a:r>
            <a:r>
              <a:rPr sz="818" dirty="0">
                <a:latin typeface="Times New Roman"/>
                <a:cs typeface="Times New Roman"/>
              </a:rPr>
              <a:t>exceed</a:t>
            </a:r>
            <a:r>
              <a:rPr sz="818" spc="-14" dirty="0">
                <a:latin typeface="Times New Roman"/>
                <a:cs typeface="Times New Roman"/>
              </a:rPr>
              <a:t> </a:t>
            </a:r>
            <a:r>
              <a:rPr sz="818" dirty="0">
                <a:latin typeface="Times New Roman"/>
                <a:cs typeface="Times New Roman"/>
              </a:rPr>
              <a:t>one</a:t>
            </a:r>
            <a:r>
              <a:rPr sz="818" spc="-14" dirty="0">
                <a:latin typeface="Times New Roman"/>
                <a:cs typeface="Times New Roman"/>
              </a:rPr>
              <a:t> </a:t>
            </a:r>
            <a:r>
              <a:rPr sz="818" dirty="0">
                <a:latin typeface="Times New Roman"/>
                <a:cs typeface="Times New Roman"/>
              </a:rPr>
              <a:t>hundred</a:t>
            </a:r>
            <a:r>
              <a:rPr sz="818" spc="-3" dirty="0">
                <a:latin typeface="Times New Roman"/>
                <a:cs typeface="Times New Roman"/>
              </a:rPr>
              <a:t> </a:t>
            </a:r>
            <a:r>
              <a:rPr sz="818" dirty="0">
                <a:latin typeface="Times New Roman"/>
                <a:cs typeface="Times New Roman"/>
              </a:rPr>
              <a:t>eighty</a:t>
            </a:r>
            <a:r>
              <a:rPr sz="818" spc="-7" dirty="0">
                <a:latin typeface="Times New Roman"/>
                <a:cs typeface="Times New Roman"/>
              </a:rPr>
              <a:t> </a:t>
            </a:r>
            <a:r>
              <a:rPr sz="818" spc="-14" dirty="0">
                <a:latin typeface="Times New Roman"/>
                <a:cs typeface="Times New Roman"/>
              </a:rPr>
              <a:t>days 	</a:t>
            </a:r>
            <a:r>
              <a:rPr sz="818" dirty="0">
                <a:latin typeface="Times New Roman"/>
                <a:cs typeface="Times New Roman"/>
              </a:rPr>
              <a:t>for</a:t>
            </a:r>
            <a:r>
              <a:rPr sz="818" spc="-20"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specific</a:t>
            </a:r>
            <a:r>
              <a:rPr sz="818" spc="-17" dirty="0">
                <a:latin typeface="Times New Roman"/>
                <a:cs typeface="Times New Roman"/>
              </a:rPr>
              <a:t> </a:t>
            </a:r>
            <a:r>
              <a:rPr sz="818" spc="-7" dirty="0">
                <a:latin typeface="Times New Roman"/>
                <a:cs typeface="Times New Roman"/>
              </a:rPr>
              <a:t>youth.</a:t>
            </a:r>
            <a:endParaRPr sz="818">
              <a:latin typeface="Times New Roman"/>
              <a:cs typeface="Times New Roman"/>
            </a:endParaRPr>
          </a:p>
          <a:p>
            <a:pPr lvl="1">
              <a:lnSpc>
                <a:spcPct val="100000"/>
              </a:lnSpc>
              <a:buFont typeface="Times New Roman"/>
              <a:buAutoNum type="alphaLcParenBoth"/>
            </a:pPr>
            <a:endParaRPr sz="818">
              <a:latin typeface="Times New Roman"/>
              <a:cs typeface="Times New Roman"/>
            </a:endParaRPr>
          </a:p>
          <a:p>
            <a:pPr marL="382064" marR="103845" indent="-186922">
              <a:lnSpc>
                <a:spcPts val="940"/>
              </a:lnSpc>
              <a:buAutoNum type="arabicParenBoth" startAt="10"/>
              <a:tabLst>
                <a:tab pos="382064" algn="l"/>
                <a:tab pos="392882" algn="l"/>
              </a:tabLst>
            </a:pPr>
            <a:r>
              <a:rPr sz="818" dirty="0">
                <a:latin typeface="Times New Roman"/>
                <a:cs typeface="Times New Roman"/>
              </a:rPr>
              <a:t>	"Unusual</a:t>
            </a:r>
            <a:r>
              <a:rPr sz="818" spc="-14" dirty="0">
                <a:latin typeface="Times New Roman"/>
                <a:cs typeface="Times New Roman"/>
              </a:rPr>
              <a:t> </a:t>
            </a:r>
            <a:r>
              <a:rPr sz="818" dirty="0">
                <a:latin typeface="Times New Roman"/>
                <a:cs typeface="Times New Roman"/>
              </a:rPr>
              <a:t>incident"</a:t>
            </a:r>
            <a:r>
              <a:rPr sz="818" spc="-3" dirty="0">
                <a:latin typeface="Times New Roman"/>
                <a:cs typeface="Times New Roman"/>
              </a:rPr>
              <a:t> </a:t>
            </a:r>
            <a:r>
              <a:rPr sz="818" dirty="0">
                <a:latin typeface="Times New Roman"/>
                <a:cs typeface="Times New Roman"/>
              </a:rPr>
              <a:t>has</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same</a:t>
            </a:r>
            <a:r>
              <a:rPr sz="818" spc="-10" dirty="0">
                <a:latin typeface="Times New Roman"/>
                <a:cs typeface="Times New Roman"/>
              </a:rPr>
              <a:t> </a:t>
            </a:r>
            <a:r>
              <a:rPr sz="818" dirty="0">
                <a:latin typeface="Times New Roman"/>
                <a:cs typeface="Times New Roman"/>
              </a:rPr>
              <a:t>meaning</a:t>
            </a:r>
            <a:r>
              <a:rPr sz="818" spc="-10" dirty="0">
                <a:latin typeface="Times New Roman"/>
                <a:cs typeface="Times New Roman"/>
              </a:rPr>
              <a:t> </a:t>
            </a:r>
            <a:r>
              <a:rPr sz="818" dirty="0">
                <a:latin typeface="Times New Roman"/>
                <a:cs typeface="Times New Roman"/>
              </a:rPr>
              <a:t>as</a:t>
            </a:r>
            <a:r>
              <a:rPr sz="818" spc="-7"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rule</a:t>
            </a:r>
            <a:r>
              <a:rPr sz="818" spc="-10" dirty="0">
                <a:latin typeface="Times New Roman"/>
                <a:cs typeface="Times New Roman"/>
              </a:rPr>
              <a:t> </a:t>
            </a:r>
            <a:r>
              <a:rPr sz="818" spc="-7" dirty="0">
                <a:latin typeface="Times New Roman"/>
                <a:cs typeface="Times New Roman"/>
              </a:rPr>
              <a:t>5123-17-</a:t>
            </a:r>
            <a:r>
              <a:rPr sz="818" dirty="0">
                <a:latin typeface="Times New Roman"/>
                <a:cs typeface="Times New Roman"/>
              </a:rPr>
              <a:t>02</a:t>
            </a:r>
            <a:r>
              <a:rPr sz="818" spc="-1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7" dirty="0">
                <a:latin typeface="Times New Roman"/>
                <a:cs typeface="Times New Roman"/>
              </a:rPr>
              <a:t> Administrative Code.</a:t>
            </a:r>
            <a:endParaRPr sz="818">
              <a:latin typeface="Times New Roman"/>
              <a:cs typeface="Times New Roman"/>
            </a:endParaRPr>
          </a:p>
          <a:p>
            <a:pPr marL="392882" indent="-197739">
              <a:spcBef>
                <a:spcPts val="876"/>
              </a:spcBef>
              <a:buAutoNum type="arabicParenBoth" startAt="10"/>
              <a:tabLst>
                <a:tab pos="392882" algn="l"/>
              </a:tabLst>
            </a:pPr>
            <a:r>
              <a:rPr sz="818" dirty="0">
                <a:latin typeface="Times New Roman"/>
                <a:cs typeface="Times New Roman"/>
              </a:rPr>
              <a:t>"Youth"</a:t>
            </a:r>
            <a:r>
              <a:rPr sz="818" spc="-24" dirty="0">
                <a:latin typeface="Times New Roman"/>
                <a:cs typeface="Times New Roman"/>
              </a:rPr>
              <a:t> </a:t>
            </a:r>
            <a:r>
              <a:rPr sz="818" dirty="0">
                <a:latin typeface="Times New Roman"/>
                <a:cs typeface="Times New Roman"/>
              </a:rPr>
              <a:t>means</a:t>
            </a:r>
            <a:r>
              <a:rPr sz="818" spc="-20" dirty="0">
                <a:latin typeface="Times New Roman"/>
                <a:cs typeface="Times New Roman"/>
              </a:rPr>
              <a:t> </a:t>
            </a:r>
            <a:r>
              <a:rPr sz="818" dirty="0">
                <a:latin typeface="Times New Roman"/>
                <a:cs typeface="Times New Roman"/>
              </a:rPr>
              <a:t>persons</a:t>
            </a:r>
            <a:r>
              <a:rPr sz="818" spc="-17" dirty="0">
                <a:latin typeface="Times New Roman"/>
                <a:cs typeface="Times New Roman"/>
              </a:rPr>
              <a:t> </a:t>
            </a:r>
            <a:r>
              <a:rPr sz="818" dirty="0">
                <a:latin typeface="Times New Roman"/>
                <a:cs typeface="Times New Roman"/>
              </a:rPr>
              <a:t>in</a:t>
            </a:r>
            <a:r>
              <a:rPr sz="818" spc="-20" dirty="0">
                <a:latin typeface="Times New Roman"/>
                <a:cs typeface="Times New Roman"/>
              </a:rPr>
              <a:t> </a:t>
            </a:r>
            <a:r>
              <a:rPr sz="818" dirty="0">
                <a:latin typeface="Times New Roman"/>
                <a:cs typeface="Times New Roman"/>
              </a:rPr>
              <a:t>middle</a:t>
            </a:r>
            <a:r>
              <a:rPr sz="818" spc="-20"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late</a:t>
            </a:r>
            <a:r>
              <a:rPr sz="818" spc="-17" dirty="0">
                <a:latin typeface="Times New Roman"/>
                <a:cs typeface="Times New Roman"/>
              </a:rPr>
              <a:t> </a:t>
            </a:r>
            <a:r>
              <a:rPr sz="818" dirty="0">
                <a:latin typeface="Times New Roman"/>
                <a:cs typeface="Times New Roman"/>
              </a:rPr>
              <a:t>childhood,</a:t>
            </a:r>
            <a:r>
              <a:rPr sz="818" spc="-17" dirty="0">
                <a:latin typeface="Times New Roman"/>
                <a:cs typeface="Times New Roman"/>
              </a:rPr>
              <a:t> </a:t>
            </a:r>
            <a:r>
              <a:rPr sz="818" dirty="0">
                <a:latin typeface="Times New Roman"/>
                <a:cs typeface="Times New Roman"/>
              </a:rPr>
              <a:t>generally</a:t>
            </a:r>
            <a:r>
              <a:rPr sz="818" spc="-17" dirty="0">
                <a:latin typeface="Times New Roman"/>
                <a:cs typeface="Times New Roman"/>
              </a:rPr>
              <a:t> </a:t>
            </a:r>
            <a:r>
              <a:rPr sz="818" dirty="0">
                <a:latin typeface="Times New Roman"/>
                <a:cs typeface="Times New Roman"/>
              </a:rPr>
              <a:t>age</a:t>
            </a:r>
            <a:r>
              <a:rPr sz="818" spc="-20" dirty="0">
                <a:latin typeface="Times New Roman"/>
                <a:cs typeface="Times New Roman"/>
              </a:rPr>
              <a:t> </a:t>
            </a:r>
            <a:r>
              <a:rPr sz="818" dirty="0">
                <a:latin typeface="Times New Roman"/>
                <a:cs typeface="Times New Roman"/>
              </a:rPr>
              <a:t>ten</a:t>
            </a:r>
            <a:r>
              <a:rPr sz="818" spc="-14" dirty="0">
                <a:latin typeface="Times New Roman"/>
                <a:cs typeface="Times New Roman"/>
              </a:rPr>
              <a:t> </a:t>
            </a:r>
            <a:r>
              <a:rPr sz="818" dirty="0">
                <a:latin typeface="Times New Roman"/>
                <a:cs typeface="Times New Roman"/>
              </a:rPr>
              <a:t>through</a:t>
            </a:r>
            <a:r>
              <a:rPr sz="818" spc="-17" dirty="0">
                <a:latin typeface="Times New Roman"/>
                <a:cs typeface="Times New Roman"/>
              </a:rPr>
              <a:t> </a:t>
            </a:r>
            <a:r>
              <a:rPr sz="818" spc="-7" dirty="0">
                <a:latin typeface="Times New Roman"/>
                <a:cs typeface="Times New Roman"/>
              </a:rPr>
              <a:t>twenty.</a:t>
            </a:r>
            <a:endParaRPr sz="818">
              <a:latin typeface="Times New Roman"/>
              <a:cs typeface="Times New Roman"/>
            </a:endParaRPr>
          </a:p>
          <a:p>
            <a:pPr marL="197739" indent="-189085">
              <a:spcBef>
                <a:spcPts val="899"/>
              </a:spcBef>
              <a:buAutoNum type="alphaUcParenBoth" startAt="3"/>
              <a:tabLst>
                <a:tab pos="197739" algn="l"/>
              </a:tabLst>
            </a:pPr>
            <a:r>
              <a:rPr sz="818" dirty="0">
                <a:latin typeface="Times New Roman"/>
                <a:cs typeface="Times New Roman"/>
              </a:rPr>
              <a:t>Assignment</a:t>
            </a:r>
            <a:r>
              <a:rPr sz="818" spc="-17"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20" dirty="0">
                <a:latin typeface="Times New Roman"/>
                <a:cs typeface="Times New Roman"/>
              </a:rPr>
              <a:t> </a:t>
            </a:r>
            <a:r>
              <a:rPr sz="818" spc="-34" dirty="0">
                <a:latin typeface="Times New Roman"/>
                <a:cs typeface="Times New Roman"/>
              </a:rPr>
              <a:t>6</a:t>
            </a:r>
            <a:endParaRPr sz="818">
              <a:latin typeface="Times New Roman"/>
              <a:cs typeface="Times New Roman"/>
            </a:endParaRPr>
          </a:p>
          <a:p>
            <a:pPr marL="340959" lvl="1" indent="-145816">
              <a:spcBef>
                <a:spcPts val="899"/>
              </a:spcBef>
              <a:buAutoNum type="arabicParenBoth"/>
              <a:tabLst>
                <a:tab pos="340959" algn="l"/>
              </a:tabLst>
            </a:pP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be</a:t>
            </a:r>
            <a:r>
              <a:rPr sz="818" spc="-14" dirty="0">
                <a:latin typeface="Times New Roman"/>
                <a:cs typeface="Times New Roman"/>
              </a:rPr>
              <a:t> </a:t>
            </a:r>
            <a:r>
              <a:rPr sz="818" dirty="0">
                <a:latin typeface="Times New Roman"/>
                <a:cs typeface="Times New Roman"/>
              </a:rPr>
              <a:t>assigned</a:t>
            </a:r>
            <a:r>
              <a:rPr sz="818" spc="-14" dirty="0">
                <a:latin typeface="Times New Roman"/>
                <a:cs typeface="Times New Roman"/>
              </a:rPr>
              <a:t> </a:t>
            </a:r>
            <a:r>
              <a:rPr sz="818" dirty="0">
                <a:latin typeface="Times New Roman"/>
                <a:cs typeface="Times New Roman"/>
              </a:rPr>
              <a:t>to</a:t>
            </a:r>
            <a:r>
              <a:rPr sz="818" spc="-7"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0" dirty="0">
                <a:latin typeface="Times New Roman"/>
                <a:cs typeface="Times New Roman"/>
              </a:rPr>
              <a:t> </a:t>
            </a:r>
            <a:r>
              <a:rPr sz="818" dirty="0">
                <a:latin typeface="Times New Roman"/>
                <a:cs typeface="Times New Roman"/>
              </a:rPr>
              <a:t>6,</a:t>
            </a:r>
            <a:r>
              <a:rPr sz="818" spc="-10" dirty="0">
                <a:latin typeface="Times New Roman"/>
                <a:cs typeface="Times New Roman"/>
              </a:rPr>
              <a:t> </a:t>
            </a:r>
            <a:r>
              <a:rPr sz="818" dirty="0">
                <a:latin typeface="Times New Roman"/>
                <a:cs typeface="Times New Roman"/>
              </a:rPr>
              <a:t>an</a:t>
            </a:r>
            <a:r>
              <a:rPr sz="818" spc="-3" dirty="0">
                <a:latin typeface="Times New Roman"/>
                <a:cs typeface="Times New Roman"/>
              </a:rPr>
              <a:t> </a:t>
            </a:r>
            <a:r>
              <a:rPr sz="818" dirty="0">
                <a:latin typeface="Times New Roman"/>
                <a:cs typeface="Times New Roman"/>
              </a:rPr>
              <a:t>ICFIID</a:t>
            </a:r>
            <a:r>
              <a:rPr sz="818" spc="-7" dirty="0">
                <a:latin typeface="Times New Roman"/>
                <a:cs typeface="Times New Roman"/>
              </a:rPr>
              <a:t> will:</a:t>
            </a:r>
            <a:endParaRPr sz="818">
              <a:latin typeface="Times New Roman"/>
              <a:cs typeface="Times New Roman"/>
            </a:endParaRPr>
          </a:p>
          <a:p>
            <a:pPr lvl="1">
              <a:spcBef>
                <a:spcPts val="24"/>
              </a:spcBef>
              <a:buFont typeface="Times New Roman"/>
              <a:buAutoNum type="arabicParenBoth"/>
            </a:pPr>
            <a:endParaRPr sz="818">
              <a:latin typeface="Times New Roman"/>
              <a:cs typeface="Times New Roman"/>
            </a:endParaRPr>
          </a:p>
          <a:p>
            <a:pPr marL="521823" marR="3462" lvl="2" indent="-139758">
              <a:lnSpc>
                <a:spcPts val="940"/>
              </a:lnSpc>
              <a:buAutoNum type="alphaLcParenBoth"/>
              <a:tabLst>
                <a:tab pos="568986" algn="l"/>
              </a:tabLst>
            </a:pPr>
            <a:r>
              <a:rPr sz="818" dirty="0">
                <a:latin typeface="Times New Roman"/>
                <a:cs typeface="Times New Roman"/>
              </a:rPr>
              <a:t>Have</a:t>
            </a:r>
            <a:r>
              <a:rPr sz="818" spc="-1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spc="-7" dirty="0">
                <a:latin typeface="Times New Roman"/>
                <a:cs typeface="Times New Roman"/>
              </a:rPr>
              <a:t>medicaid-</a:t>
            </a:r>
            <a:r>
              <a:rPr sz="818" dirty="0">
                <a:latin typeface="Times New Roman"/>
                <a:cs typeface="Times New Roman"/>
              </a:rPr>
              <a:t>certified</a:t>
            </a:r>
            <a:r>
              <a:rPr sz="818" spc="-10" dirty="0">
                <a:latin typeface="Times New Roman"/>
                <a:cs typeface="Times New Roman"/>
              </a:rPr>
              <a:t> </a:t>
            </a:r>
            <a:r>
              <a:rPr sz="818" dirty="0">
                <a:latin typeface="Times New Roman"/>
                <a:cs typeface="Times New Roman"/>
              </a:rPr>
              <a:t>capacity</a:t>
            </a:r>
            <a:r>
              <a:rPr sz="818" spc="-14" dirty="0">
                <a:latin typeface="Times New Roman"/>
                <a:cs typeface="Times New Roman"/>
              </a:rPr>
              <a:t> </a:t>
            </a:r>
            <a:r>
              <a:rPr sz="818" dirty="0">
                <a:latin typeface="Times New Roman"/>
                <a:cs typeface="Times New Roman"/>
              </a:rPr>
              <a:t>not</a:t>
            </a:r>
            <a:r>
              <a:rPr sz="818" spc="-7" dirty="0">
                <a:latin typeface="Times New Roman"/>
                <a:cs typeface="Times New Roman"/>
              </a:rPr>
              <a:t> </a:t>
            </a:r>
            <a:r>
              <a:rPr sz="818" dirty="0">
                <a:latin typeface="Times New Roman"/>
                <a:cs typeface="Times New Roman"/>
              </a:rPr>
              <a:t>exceeding</a:t>
            </a:r>
            <a:r>
              <a:rPr sz="818" spc="-14" dirty="0">
                <a:latin typeface="Times New Roman"/>
                <a:cs typeface="Times New Roman"/>
              </a:rPr>
              <a:t> </a:t>
            </a:r>
            <a:r>
              <a:rPr sz="818" dirty="0">
                <a:latin typeface="Times New Roman"/>
                <a:cs typeface="Times New Roman"/>
              </a:rPr>
              <a:t>six,</a:t>
            </a:r>
            <a:r>
              <a:rPr sz="818" spc="-10" dirty="0">
                <a:latin typeface="Times New Roman"/>
                <a:cs typeface="Times New Roman"/>
              </a:rPr>
              <a:t> </a:t>
            </a:r>
            <a:r>
              <a:rPr sz="818" dirty="0">
                <a:latin typeface="Times New Roman"/>
                <a:cs typeface="Times New Roman"/>
              </a:rPr>
              <a:t>which</a:t>
            </a:r>
            <a:r>
              <a:rPr sz="818" spc="-14" dirty="0">
                <a:latin typeface="Times New Roman"/>
                <a:cs typeface="Times New Roman"/>
              </a:rPr>
              <a:t> </a:t>
            </a:r>
            <a:r>
              <a:rPr sz="818" dirty="0">
                <a:latin typeface="Times New Roman"/>
                <a:cs typeface="Times New Roman"/>
              </a:rPr>
              <a:t>will</a:t>
            </a:r>
            <a:r>
              <a:rPr sz="818" spc="-14" dirty="0">
                <a:latin typeface="Times New Roman"/>
                <a:cs typeface="Times New Roman"/>
              </a:rPr>
              <a:t> </a:t>
            </a:r>
            <a:r>
              <a:rPr sz="818" dirty="0">
                <a:latin typeface="Times New Roman"/>
                <a:cs typeface="Times New Roman"/>
              </a:rPr>
              <a:t>be</a:t>
            </a:r>
            <a:r>
              <a:rPr sz="818" spc="-14" dirty="0">
                <a:latin typeface="Times New Roman"/>
                <a:cs typeface="Times New Roman"/>
              </a:rPr>
              <a:t> </a:t>
            </a:r>
            <a:r>
              <a:rPr sz="818" dirty="0">
                <a:latin typeface="Times New Roman"/>
                <a:cs typeface="Times New Roman"/>
              </a:rPr>
              <a:t>used</a:t>
            </a:r>
            <a:r>
              <a:rPr sz="818" spc="-14" dirty="0">
                <a:latin typeface="Times New Roman"/>
                <a:cs typeface="Times New Roman"/>
              </a:rPr>
              <a:t> </a:t>
            </a:r>
            <a:r>
              <a:rPr sz="818" spc="-7" dirty="0">
                <a:latin typeface="Times New Roman"/>
                <a:cs typeface="Times New Roman"/>
              </a:rPr>
              <a:t>exclusively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serve</a:t>
            </a:r>
            <a:r>
              <a:rPr sz="818" spc="-14" dirty="0">
                <a:latin typeface="Times New Roman"/>
                <a:cs typeface="Times New Roman"/>
              </a:rPr>
              <a:t> </a:t>
            </a:r>
            <a:r>
              <a:rPr sz="818" dirty="0">
                <a:latin typeface="Times New Roman"/>
                <a:cs typeface="Times New Roman"/>
              </a:rPr>
              <a:t>youth</a:t>
            </a:r>
            <a:r>
              <a:rPr sz="818" spc="-7"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need</a:t>
            </a:r>
            <a:r>
              <a:rPr sz="818" spc="-14" dirty="0">
                <a:latin typeface="Times New Roman"/>
                <a:cs typeface="Times New Roman"/>
              </a:rPr>
              <a:t> </a:t>
            </a:r>
            <a:r>
              <a:rPr sz="818" dirty="0">
                <a:latin typeface="Times New Roman"/>
                <a:cs typeface="Times New Roman"/>
              </a:rPr>
              <a:t>of</a:t>
            </a:r>
            <a:r>
              <a:rPr sz="818" spc="-7" dirty="0">
                <a:latin typeface="Times New Roman"/>
                <a:cs typeface="Times New Roman"/>
              </a:rPr>
              <a:t> </a:t>
            </a:r>
            <a:r>
              <a:rPr sz="818" dirty="0">
                <a:latin typeface="Times New Roman"/>
                <a:cs typeface="Times New Roman"/>
              </a:rPr>
              <a:t>intensive</a:t>
            </a:r>
            <a:r>
              <a:rPr sz="818" spc="-10" dirty="0">
                <a:latin typeface="Times New Roman"/>
                <a:cs typeface="Times New Roman"/>
              </a:rPr>
              <a:t> </a:t>
            </a:r>
            <a:r>
              <a:rPr sz="818" spc="-7" dirty="0">
                <a:latin typeface="Times New Roman"/>
                <a:cs typeface="Times New Roman"/>
              </a:rPr>
              <a:t>behavioral</a:t>
            </a:r>
            <a:r>
              <a:rPr sz="818" spc="-10" dirty="0">
                <a:latin typeface="Times New Roman"/>
                <a:cs typeface="Times New Roman"/>
              </a:rPr>
              <a:t> </a:t>
            </a:r>
            <a:r>
              <a:rPr sz="818" dirty="0">
                <a:latin typeface="Times New Roman"/>
                <a:cs typeface="Times New Roman"/>
              </a:rPr>
              <a:t>support</a:t>
            </a:r>
            <a:r>
              <a:rPr sz="818" spc="-10" dirty="0">
                <a:latin typeface="Times New Roman"/>
                <a:cs typeface="Times New Roman"/>
              </a:rPr>
              <a:t> </a:t>
            </a:r>
            <a:r>
              <a:rPr sz="818" spc="-7" dirty="0">
                <a:latin typeface="Times New Roman"/>
                <a:cs typeface="Times New Roman"/>
              </a:rPr>
              <a:t>services.</a:t>
            </a:r>
            <a:endParaRPr sz="818">
              <a:latin typeface="Times New Roman"/>
              <a:cs typeface="Times New Roman"/>
            </a:endParaRPr>
          </a:p>
          <a:p>
            <a:pPr lvl="2">
              <a:lnSpc>
                <a:spcPct val="100000"/>
              </a:lnSpc>
              <a:buFont typeface="Times New Roman"/>
              <a:buAutoNum type="alphaLcParenBoth"/>
            </a:pPr>
            <a:endParaRPr sz="818">
              <a:latin typeface="Times New Roman"/>
              <a:cs typeface="Times New Roman"/>
            </a:endParaRPr>
          </a:p>
          <a:p>
            <a:pPr marL="528313" marR="179133" lvl="2" indent="-146248">
              <a:lnSpc>
                <a:spcPts val="940"/>
              </a:lnSpc>
              <a:spcBef>
                <a:spcPts val="3"/>
              </a:spcBef>
              <a:buAutoNum type="alphaLcParenBoth"/>
              <a:tabLst>
                <a:tab pos="568986" algn="l"/>
              </a:tabLst>
            </a:pPr>
            <a:r>
              <a:rPr sz="818" dirty="0">
                <a:latin typeface="Times New Roman"/>
                <a:cs typeface="Times New Roman"/>
              </a:rPr>
              <a:t>Complete</a:t>
            </a:r>
            <a:r>
              <a:rPr sz="818" spc="-20"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submit</a:t>
            </a:r>
            <a:r>
              <a:rPr sz="818" spc="-20"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application</a:t>
            </a:r>
            <a:r>
              <a:rPr sz="818" spc="-20"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department.</a:t>
            </a:r>
            <a:r>
              <a:rPr sz="818" spc="173"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will</a:t>
            </a:r>
            <a:r>
              <a:rPr sz="818" spc="-20" dirty="0">
                <a:latin typeface="Times New Roman"/>
                <a:cs typeface="Times New Roman"/>
              </a:rPr>
              <a:t> </a:t>
            </a:r>
            <a:r>
              <a:rPr sz="818" spc="-7" dirty="0">
                <a:latin typeface="Times New Roman"/>
                <a:cs typeface="Times New Roman"/>
              </a:rPr>
              <a:t>provide 	</a:t>
            </a:r>
            <a:r>
              <a:rPr sz="818" dirty="0">
                <a:latin typeface="Times New Roman"/>
                <a:cs typeface="Times New Roman"/>
              </a:rPr>
              <a:t>information</a:t>
            </a:r>
            <a:r>
              <a:rPr sz="818" spc="-20" dirty="0">
                <a:latin typeface="Times New Roman"/>
                <a:cs typeface="Times New Roman"/>
              </a:rPr>
              <a:t> </a:t>
            </a:r>
            <a:r>
              <a:rPr sz="818" dirty="0">
                <a:latin typeface="Times New Roman"/>
                <a:cs typeface="Times New Roman"/>
              </a:rPr>
              <a:t>requested</a:t>
            </a:r>
            <a:r>
              <a:rPr sz="818" spc="-20" dirty="0">
                <a:latin typeface="Times New Roman"/>
                <a:cs typeface="Times New Roman"/>
              </a:rPr>
              <a:t> </a:t>
            </a:r>
            <a:r>
              <a:rPr sz="818" dirty="0">
                <a:latin typeface="Times New Roman"/>
                <a:cs typeface="Times New Roman"/>
              </a:rPr>
              <a:t>by</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department</a:t>
            </a:r>
            <a:r>
              <a:rPr sz="818" spc="-20"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may</a:t>
            </a:r>
            <a:r>
              <a:rPr sz="818" spc="-14" dirty="0">
                <a:latin typeface="Times New Roman"/>
                <a:cs typeface="Times New Roman"/>
              </a:rPr>
              <a:t> </a:t>
            </a:r>
            <a:r>
              <a:rPr sz="818" dirty="0">
                <a:latin typeface="Times New Roman"/>
                <a:cs typeface="Times New Roman"/>
              </a:rPr>
              <a:t>be</a:t>
            </a:r>
            <a:r>
              <a:rPr sz="818" spc="-20" dirty="0">
                <a:latin typeface="Times New Roman"/>
                <a:cs typeface="Times New Roman"/>
              </a:rPr>
              <a:t> </a:t>
            </a:r>
            <a:r>
              <a:rPr sz="818" dirty="0">
                <a:latin typeface="Times New Roman"/>
                <a:cs typeface="Times New Roman"/>
              </a:rPr>
              <a:t>subject</a:t>
            </a:r>
            <a:r>
              <a:rPr sz="818" spc="-20"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spc="-7" dirty="0">
                <a:latin typeface="Times New Roman"/>
                <a:cs typeface="Times New Roman"/>
              </a:rPr>
              <a:t>documentation 	</a:t>
            </a:r>
            <a:r>
              <a:rPr sz="818" dirty="0">
                <a:latin typeface="Times New Roman"/>
                <a:cs typeface="Times New Roman"/>
              </a:rPr>
              <a:t>reviews</a:t>
            </a:r>
            <a:r>
              <a:rPr sz="818" spc="-24"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on-site</a:t>
            </a:r>
            <a:r>
              <a:rPr sz="818" spc="-20" dirty="0">
                <a:latin typeface="Times New Roman"/>
                <a:cs typeface="Times New Roman"/>
              </a:rPr>
              <a:t> </a:t>
            </a:r>
            <a:r>
              <a:rPr sz="818" dirty="0">
                <a:latin typeface="Times New Roman"/>
                <a:cs typeface="Times New Roman"/>
              </a:rPr>
              <a:t>visits</a:t>
            </a:r>
            <a:r>
              <a:rPr sz="818" spc="-20" dirty="0">
                <a:latin typeface="Times New Roman"/>
                <a:cs typeface="Times New Roman"/>
              </a:rPr>
              <a:t> </a:t>
            </a:r>
            <a:r>
              <a:rPr sz="818" dirty="0">
                <a:latin typeface="Times New Roman"/>
                <a:cs typeface="Times New Roman"/>
              </a:rPr>
              <a:t>by</a:t>
            </a:r>
            <a:r>
              <a:rPr sz="818" spc="-17"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personnel</a:t>
            </a:r>
            <a:r>
              <a:rPr sz="818" spc="-10" dirty="0">
                <a:latin typeface="Times New Roman"/>
                <a:cs typeface="Times New Roman"/>
              </a:rPr>
              <a:t> </a:t>
            </a:r>
            <a:r>
              <a:rPr sz="818" dirty="0">
                <a:latin typeface="Times New Roman"/>
                <a:cs typeface="Times New Roman"/>
              </a:rPr>
              <a:t>as</a:t>
            </a:r>
            <a:r>
              <a:rPr sz="818" spc="-20" dirty="0">
                <a:latin typeface="Times New Roman"/>
                <a:cs typeface="Times New Roman"/>
              </a:rPr>
              <a:t> </a:t>
            </a:r>
            <a:r>
              <a:rPr sz="818" dirty="0">
                <a:latin typeface="Times New Roman"/>
                <a:cs typeface="Times New Roman"/>
              </a:rPr>
              <a:t>part</a:t>
            </a:r>
            <a:r>
              <a:rPr sz="818" spc="-17"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spc="-7" dirty="0">
                <a:latin typeface="Times New Roman"/>
                <a:cs typeface="Times New Roman"/>
              </a:rPr>
              <a:t>application 	process.</a:t>
            </a:r>
            <a:endParaRPr sz="818">
              <a:latin typeface="Times New Roman"/>
              <a:cs typeface="Times New Roman"/>
            </a:endParaRPr>
          </a:p>
          <a:p>
            <a:pPr marL="522256" marR="159229" lvl="2" indent="-140191" algn="just">
              <a:lnSpc>
                <a:spcPts val="940"/>
              </a:lnSpc>
              <a:spcBef>
                <a:spcPts val="940"/>
              </a:spcBef>
              <a:buAutoNum type="alphaLcParenBoth"/>
              <a:tabLst>
                <a:tab pos="568986" algn="l"/>
              </a:tabLst>
            </a:pPr>
            <a:r>
              <a:rPr sz="818" dirty="0">
                <a:latin typeface="Times New Roman"/>
                <a:cs typeface="Times New Roman"/>
              </a:rPr>
              <a:t>Submit</a:t>
            </a:r>
            <a:r>
              <a:rPr sz="818" spc="-17"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best</a:t>
            </a:r>
            <a:r>
              <a:rPr sz="818" spc="-14" dirty="0">
                <a:latin typeface="Times New Roman"/>
                <a:cs typeface="Times New Roman"/>
              </a:rPr>
              <a:t> </a:t>
            </a:r>
            <a:r>
              <a:rPr sz="818" dirty="0">
                <a:latin typeface="Times New Roman"/>
                <a:cs typeface="Times New Roman"/>
              </a:rPr>
              <a:t>practices</a:t>
            </a:r>
            <a:r>
              <a:rPr sz="818" spc="-20" dirty="0">
                <a:latin typeface="Times New Roman"/>
                <a:cs typeface="Times New Roman"/>
              </a:rPr>
              <a:t> </a:t>
            </a:r>
            <a:r>
              <a:rPr sz="818" dirty="0">
                <a:latin typeface="Times New Roman"/>
                <a:cs typeface="Times New Roman"/>
              </a:rPr>
              <a:t>protocol</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serving</a:t>
            </a:r>
            <a:r>
              <a:rPr sz="818" spc="-14"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need</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intensive</a:t>
            </a:r>
            <a:r>
              <a:rPr sz="818" spc="-20" dirty="0">
                <a:latin typeface="Times New Roman"/>
                <a:cs typeface="Times New Roman"/>
              </a:rPr>
              <a:t> </a:t>
            </a:r>
            <a:r>
              <a:rPr sz="818" spc="-7" dirty="0">
                <a:latin typeface="Times New Roman"/>
                <a:cs typeface="Times New Roman"/>
              </a:rPr>
              <a:t>behavioral 	</a:t>
            </a:r>
            <a:r>
              <a:rPr sz="818" dirty="0">
                <a:latin typeface="Times New Roman"/>
                <a:cs typeface="Times New Roman"/>
              </a:rPr>
              <a:t>support</a:t>
            </a:r>
            <a:r>
              <a:rPr sz="818" spc="-20" dirty="0">
                <a:latin typeface="Times New Roman"/>
                <a:cs typeface="Times New Roman"/>
              </a:rPr>
              <a:t> </a:t>
            </a:r>
            <a:r>
              <a:rPr sz="818" dirty="0">
                <a:latin typeface="Times New Roman"/>
                <a:cs typeface="Times New Roman"/>
              </a:rPr>
              <a:t>services.</a:t>
            </a:r>
            <a:r>
              <a:rPr sz="818" spc="170"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evaluate</a:t>
            </a:r>
            <a:r>
              <a:rPr sz="818" spc="-24"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protocol</a:t>
            </a:r>
            <a:r>
              <a:rPr sz="818" spc="-17"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determine</a:t>
            </a:r>
            <a:r>
              <a:rPr sz="818" spc="-20" dirty="0">
                <a:latin typeface="Times New Roman"/>
                <a:cs typeface="Times New Roman"/>
              </a:rPr>
              <a:t> </a:t>
            </a:r>
            <a:r>
              <a:rPr sz="818" dirty="0">
                <a:latin typeface="Times New Roman"/>
                <a:cs typeface="Times New Roman"/>
              </a:rPr>
              <a:t>if</a:t>
            </a:r>
            <a:r>
              <a:rPr sz="818" spc="-14" dirty="0">
                <a:latin typeface="Times New Roman"/>
                <a:cs typeface="Times New Roman"/>
              </a:rPr>
              <a:t> </a:t>
            </a:r>
            <a:r>
              <a:rPr sz="818" dirty="0">
                <a:latin typeface="Times New Roman"/>
                <a:cs typeface="Times New Roman"/>
              </a:rPr>
              <a:t>it</a:t>
            </a:r>
            <a:r>
              <a:rPr sz="818" spc="-20" dirty="0">
                <a:latin typeface="Times New Roman"/>
                <a:cs typeface="Times New Roman"/>
              </a:rPr>
              <a:t> </a:t>
            </a:r>
            <a:r>
              <a:rPr sz="818" spc="-17" dirty="0">
                <a:latin typeface="Times New Roman"/>
                <a:cs typeface="Times New Roman"/>
              </a:rPr>
              <a:t>is 	</a:t>
            </a:r>
            <a:r>
              <a:rPr sz="818" spc="-7" dirty="0">
                <a:latin typeface="Times New Roman"/>
                <a:cs typeface="Times New Roman"/>
              </a:rPr>
              <a:t>approved.</a:t>
            </a:r>
            <a:endParaRPr sz="818">
              <a:latin typeface="Times New Roman"/>
              <a:cs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6695693" y="9246954"/>
            <a:ext cx="215900" cy="194309"/>
          </a:xfrm>
          <a:prstGeom prst="rect">
            <a:avLst/>
          </a:prstGeom>
        </p:spPr>
        <p:txBody>
          <a:bodyPr vert="horz" wrap="square" lIns="0" tIns="0" rIns="0" bIns="0" rtlCol="0">
            <a:spAutoFit/>
          </a:bodyPr>
          <a:lstStyle>
            <a:defPPr>
              <a:defRPr kern="0"/>
            </a:defPPr>
            <a:lvl1pPr>
              <a:defRPr sz="1200" b="0" i="0">
                <a:solidFill>
                  <a:schemeClr val="tx1"/>
                </a:solidFill>
                <a:latin typeface="Times New Roman"/>
                <a:cs typeface="Times New Roman"/>
              </a:defRPr>
            </a:lvl1pPr>
          </a:lstStyle>
          <a:p>
            <a:pPr marL="88900">
              <a:lnSpc>
                <a:spcPts val="1410"/>
              </a:lnSpc>
            </a:pPr>
            <a:fld id="{81D60167-4931-47E6-BA6A-407CBD079E47}" type="slidenum">
              <a:rPr lang="en-US" spc="-50" smtClean="0"/>
              <a:pPr marL="88900">
                <a:lnSpc>
                  <a:spcPts val="1410"/>
                </a:lnSpc>
              </a:pPr>
              <a:t>18</a:t>
            </a:fld>
            <a:endParaRPr spc="-34" dirty="0"/>
          </a:p>
        </p:txBody>
      </p:sp>
      <p:sp>
        <p:nvSpPr>
          <p:cNvPr id="2" name="object 2"/>
          <p:cNvSpPr txBox="1"/>
          <p:nvPr/>
        </p:nvSpPr>
        <p:spPr>
          <a:xfrm>
            <a:off x="4507020" y="292492"/>
            <a:ext cx="3180208" cy="197573"/>
          </a:xfrm>
          <a:prstGeom prst="rect">
            <a:avLst/>
          </a:prstGeom>
        </p:spPr>
        <p:txBody>
          <a:bodyPr vert="horz" wrap="square" lIns="0" tIns="8654" rIns="0" bIns="0" rtlCol="0">
            <a:spAutoFit/>
          </a:bodyPr>
          <a:lstStyle/>
          <a:p>
            <a:pPr marL="8654">
              <a:spcBef>
                <a:spcPts val="68"/>
              </a:spcBef>
            </a:pPr>
            <a:r>
              <a:rPr sz="1227" b="1" dirty="0">
                <a:latin typeface="Times New Roman"/>
                <a:cs typeface="Times New Roman"/>
              </a:rPr>
              <a:t>***Proposed</a:t>
            </a:r>
            <a:r>
              <a:rPr sz="1227" b="1" spc="-24" dirty="0">
                <a:latin typeface="Times New Roman"/>
                <a:cs typeface="Times New Roman"/>
              </a:rPr>
              <a:t> </a:t>
            </a:r>
            <a:r>
              <a:rPr sz="1227" b="1" dirty="0">
                <a:latin typeface="Times New Roman"/>
                <a:cs typeface="Times New Roman"/>
              </a:rPr>
              <a:t>New</a:t>
            </a:r>
            <a:r>
              <a:rPr sz="1227" b="1" spc="-24" dirty="0">
                <a:latin typeface="Times New Roman"/>
                <a:cs typeface="Times New Roman"/>
              </a:rPr>
              <a:t> </a:t>
            </a:r>
            <a:r>
              <a:rPr sz="1227" b="1" dirty="0">
                <a:latin typeface="Times New Roman"/>
                <a:cs typeface="Times New Roman"/>
              </a:rPr>
              <a:t>Rule</a:t>
            </a:r>
            <a:r>
              <a:rPr sz="1227" b="1" spc="-14" dirty="0">
                <a:latin typeface="Times New Roman"/>
                <a:cs typeface="Times New Roman"/>
              </a:rPr>
              <a:t> </a:t>
            </a:r>
            <a:r>
              <a:rPr sz="1227" b="1" dirty="0">
                <a:latin typeface="Times New Roman"/>
                <a:cs typeface="Times New Roman"/>
              </a:rPr>
              <a:t>-</a:t>
            </a:r>
            <a:r>
              <a:rPr sz="1227" b="1" spc="-24" dirty="0">
                <a:latin typeface="Times New Roman"/>
                <a:cs typeface="Times New Roman"/>
              </a:rPr>
              <a:t> </a:t>
            </a:r>
            <a:r>
              <a:rPr sz="1227" b="1" dirty="0">
                <a:latin typeface="Times New Roman"/>
                <a:cs typeface="Times New Roman"/>
              </a:rPr>
              <a:t>December</a:t>
            </a:r>
            <a:r>
              <a:rPr sz="1227" b="1" spc="-20" dirty="0">
                <a:latin typeface="Times New Roman"/>
                <a:cs typeface="Times New Roman"/>
              </a:rPr>
              <a:t> </a:t>
            </a:r>
            <a:r>
              <a:rPr sz="1227" b="1" dirty="0">
                <a:latin typeface="Times New Roman"/>
                <a:cs typeface="Times New Roman"/>
              </a:rPr>
              <a:t>15,</a:t>
            </a:r>
            <a:r>
              <a:rPr sz="1227" b="1" spc="-20" dirty="0">
                <a:latin typeface="Times New Roman"/>
                <a:cs typeface="Times New Roman"/>
              </a:rPr>
              <a:t> </a:t>
            </a:r>
            <a:r>
              <a:rPr sz="1227" b="1" spc="-7" dirty="0">
                <a:latin typeface="Times New Roman"/>
                <a:cs typeface="Times New Roman"/>
              </a:rPr>
              <a:t>2025***</a:t>
            </a:r>
            <a:endParaRPr sz="1227">
              <a:latin typeface="Times New Roman"/>
              <a:cs typeface="Times New Roman"/>
            </a:endParaRPr>
          </a:p>
        </p:txBody>
      </p:sp>
      <p:sp>
        <p:nvSpPr>
          <p:cNvPr id="3" name="object 3"/>
          <p:cNvSpPr txBox="1"/>
          <p:nvPr/>
        </p:nvSpPr>
        <p:spPr>
          <a:xfrm>
            <a:off x="4062605" y="673771"/>
            <a:ext cx="4065907" cy="5504504"/>
          </a:xfrm>
          <a:prstGeom prst="rect">
            <a:avLst/>
          </a:prstGeom>
        </p:spPr>
        <p:txBody>
          <a:bodyPr vert="horz" wrap="square" lIns="0" tIns="16875" rIns="0" bIns="0" rtlCol="0">
            <a:spAutoFit/>
          </a:bodyPr>
          <a:lstStyle/>
          <a:p>
            <a:pPr marL="528313" marR="79182" indent="-146248">
              <a:lnSpc>
                <a:spcPts val="940"/>
              </a:lnSpc>
              <a:spcBef>
                <a:spcPts val="133"/>
              </a:spcBef>
              <a:buAutoNum type="alphaLcParenBoth" startAt="4"/>
              <a:tabLst>
                <a:tab pos="568986" algn="l"/>
              </a:tabLst>
            </a:pPr>
            <a:r>
              <a:rPr sz="818" dirty="0">
                <a:latin typeface="Times New Roman"/>
                <a:cs typeface="Times New Roman"/>
              </a:rPr>
              <a:t>Enter</a:t>
            </a:r>
            <a:r>
              <a:rPr sz="818" spc="-24" dirty="0">
                <a:latin typeface="Times New Roman"/>
                <a:cs typeface="Times New Roman"/>
              </a:rPr>
              <a:t> </a:t>
            </a:r>
            <a:r>
              <a:rPr sz="818" dirty="0">
                <a:latin typeface="Times New Roman"/>
                <a:cs typeface="Times New Roman"/>
              </a:rPr>
              <a:t>into</a:t>
            </a:r>
            <a:r>
              <a:rPr sz="818" spc="-17" dirty="0">
                <a:latin typeface="Times New Roman"/>
                <a:cs typeface="Times New Roman"/>
              </a:rPr>
              <a:t> </a:t>
            </a:r>
            <a:r>
              <a:rPr sz="818" dirty="0">
                <a:latin typeface="Times New Roman"/>
                <a:cs typeface="Times New Roman"/>
              </a:rPr>
              <a:t>an</a:t>
            </a:r>
            <a:r>
              <a:rPr sz="818" spc="-14" dirty="0">
                <a:latin typeface="Times New Roman"/>
                <a:cs typeface="Times New Roman"/>
              </a:rPr>
              <a:t> </a:t>
            </a:r>
            <a:r>
              <a:rPr sz="818" dirty="0">
                <a:latin typeface="Times New Roman"/>
                <a:cs typeface="Times New Roman"/>
              </a:rPr>
              <a:t>agreement</a:t>
            </a:r>
            <a:r>
              <a:rPr sz="818" spc="-17" dirty="0">
                <a:latin typeface="Times New Roman"/>
                <a:cs typeface="Times New Roman"/>
              </a:rPr>
              <a:t> </a:t>
            </a:r>
            <a:r>
              <a:rPr sz="818" dirty="0">
                <a:latin typeface="Times New Roman"/>
                <a:cs typeface="Times New Roman"/>
              </a:rPr>
              <a:t>with</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provision</a:t>
            </a:r>
            <a:r>
              <a:rPr sz="818" spc="-17"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services</a:t>
            </a:r>
            <a:r>
              <a:rPr sz="818" spc="-17" dirty="0">
                <a:latin typeface="Times New Roman"/>
                <a:cs typeface="Times New Roman"/>
              </a:rPr>
              <a:t> </a:t>
            </a:r>
            <a:r>
              <a:rPr sz="818" dirty="0">
                <a:latin typeface="Times New Roman"/>
                <a:cs typeface="Times New Roman"/>
              </a:rPr>
              <a:t>for</a:t>
            </a:r>
            <a:r>
              <a:rPr sz="818" spc="-24" dirty="0">
                <a:latin typeface="Times New Roman"/>
                <a:cs typeface="Times New Roman"/>
              </a:rPr>
              <a:t> </a:t>
            </a:r>
            <a:r>
              <a:rPr sz="818" spc="-7" dirty="0">
                <a:latin typeface="Times New Roman"/>
                <a:cs typeface="Times New Roman"/>
              </a:rPr>
              <a:t>youth 	</a:t>
            </a:r>
            <a:r>
              <a:rPr sz="818" dirty="0">
                <a:latin typeface="Times New Roman"/>
                <a:cs typeface="Times New Roman"/>
              </a:rPr>
              <a:t>in</a:t>
            </a:r>
            <a:r>
              <a:rPr sz="818" spc="-20" dirty="0">
                <a:latin typeface="Times New Roman"/>
                <a:cs typeface="Times New Roman"/>
              </a:rPr>
              <a:t> </a:t>
            </a:r>
            <a:r>
              <a:rPr sz="818" dirty="0">
                <a:latin typeface="Times New Roman"/>
                <a:cs typeface="Times New Roman"/>
              </a:rPr>
              <a:t>need</a:t>
            </a:r>
            <a:r>
              <a:rPr sz="818" spc="-2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intensive</a:t>
            </a:r>
            <a:r>
              <a:rPr sz="818" spc="-24" dirty="0">
                <a:latin typeface="Times New Roman"/>
                <a:cs typeface="Times New Roman"/>
              </a:rPr>
              <a:t> </a:t>
            </a:r>
            <a:r>
              <a:rPr sz="818" dirty="0">
                <a:latin typeface="Times New Roman"/>
                <a:cs typeface="Times New Roman"/>
              </a:rPr>
              <a:t>behavioral</a:t>
            </a:r>
            <a:r>
              <a:rPr sz="818" spc="-17" dirty="0">
                <a:latin typeface="Times New Roman"/>
                <a:cs typeface="Times New Roman"/>
              </a:rPr>
              <a:t> </a:t>
            </a:r>
            <a:r>
              <a:rPr sz="818" dirty="0">
                <a:latin typeface="Times New Roman"/>
                <a:cs typeface="Times New Roman"/>
              </a:rPr>
              <a:t>support</a:t>
            </a:r>
            <a:r>
              <a:rPr sz="818" spc="-20" dirty="0">
                <a:latin typeface="Times New Roman"/>
                <a:cs typeface="Times New Roman"/>
              </a:rPr>
              <a:t> </a:t>
            </a:r>
            <a:r>
              <a:rPr sz="818" dirty="0">
                <a:latin typeface="Times New Roman"/>
                <a:cs typeface="Times New Roman"/>
              </a:rPr>
              <a:t>services</a:t>
            </a:r>
            <a:r>
              <a:rPr sz="818" spc="-17" dirty="0">
                <a:latin typeface="Times New Roman"/>
                <a:cs typeface="Times New Roman"/>
              </a:rPr>
              <a:t> </a:t>
            </a:r>
            <a:r>
              <a:rPr sz="818" dirty="0">
                <a:latin typeface="Times New Roman"/>
                <a:cs typeface="Times New Roman"/>
              </a:rPr>
              <a:t>that</a:t>
            </a:r>
            <a:r>
              <a:rPr sz="818" spc="-17" dirty="0">
                <a:latin typeface="Times New Roman"/>
                <a:cs typeface="Times New Roman"/>
              </a:rPr>
              <a:t> </a:t>
            </a:r>
            <a:r>
              <a:rPr sz="818" dirty="0">
                <a:latin typeface="Times New Roman"/>
                <a:cs typeface="Times New Roman"/>
              </a:rPr>
              <a:t>includes</a:t>
            </a:r>
            <a:r>
              <a:rPr sz="818" spc="-24" dirty="0">
                <a:latin typeface="Times New Roman"/>
                <a:cs typeface="Times New Roman"/>
              </a:rPr>
              <a:t> </a:t>
            </a:r>
            <a:r>
              <a:rPr sz="818" dirty="0">
                <a:latin typeface="Times New Roman"/>
                <a:cs typeface="Times New Roman"/>
              </a:rPr>
              <a:t>a</a:t>
            </a:r>
            <a:r>
              <a:rPr sz="818" spc="-24" dirty="0">
                <a:latin typeface="Times New Roman"/>
                <a:cs typeface="Times New Roman"/>
              </a:rPr>
              <a:t> </a:t>
            </a:r>
            <a:r>
              <a:rPr sz="818" dirty="0">
                <a:latin typeface="Times New Roman"/>
                <a:cs typeface="Times New Roman"/>
              </a:rPr>
              <a:t>provision</a:t>
            </a:r>
            <a:r>
              <a:rPr sz="818" spc="-20" dirty="0">
                <a:latin typeface="Times New Roman"/>
                <a:cs typeface="Times New Roman"/>
              </a:rPr>
              <a:t> </a:t>
            </a:r>
            <a:r>
              <a:rPr sz="818" dirty="0">
                <a:latin typeface="Times New Roman"/>
                <a:cs typeface="Times New Roman"/>
              </a:rPr>
              <a:t>for</a:t>
            </a:r>
            <a:r>
              <a:rPr sz="818" spc="-20" dirty="0">
                <a:latin typeface="Times New Roman"/>
                <a:cs typeface="Times New Roman"/>
              </a:rPr>
              <a:t> </a:t>
            </a:r>
            <a:r>
              <a:rPr sz="818" spc="-17" dirty="0">
                <a:latin typeface="Times New Roman"/>
                <a:cs typeface="Times New Roman"/>
              </a:rPr>
              <a:t>the 	</a:t>
            </a:r>
            <a:r>
              <a:rPr sz="818" dirty="0">
                <a:latin typeface="Times New Roman"/>
                <a:cs typeface="Times New Roman"/>
              </a:rPr>
              <a:t>department</a:t>
            </a:r>
            <a:r>
              <a:rPr sz="818" spc="-24"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approve</a:t>
            </a:r>
            <a:r>
              <a:rPr sz="818" spc="-27" dirty="0">
                <a:latin typeface="Times New Roman"/>
                <a:cs typeface="Times New Roman"/>
              </a:rPr>
              <a:t> </a:t>
            </a:r>
            <a:r>
              <a:rPr sz="818" dirty="0">
                <a:latin typeface="Times New Roman"/>
                <a:cs typeface="Times New Roman"/>
              </a:rPr>
              <a:t>all</a:t>
            </a:r>
            <a:r>
              <a:rPr sz="818" spc="-20" dirty="0">
                <a:latin typeface="Times New Roman"/>
                <a:cs typeface="Times New Roman"/>
              </a:rPr>
              <a:t> </a:t>
            </a:r>
            <a:r>
              <a:rPr sz="818" dirty="0">
                <a:latin typeface="Times New Roman"/>
                <a:cs typeface="Times New Roman"/>
              </a:rPr>
              <a:t>admissions</a:t>
            </a:r>
            <a:r>
              <a:rPr sz="818" spc="-24"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spc="-7" dirty="0">
                <a:latin typeface="Times New Roman"/>
                <a:cs typeface="Times New Roman"/>
              </a:rPr>
              <a:t>ICFIID.</a:t>
            </a:r>
            <a:endParaRPr sz="818">
              <a:latin typeface="Times New Roman"/>
              <a:cs typeface="Times New Roman"/>
            </a:endParaRPr>
          </a:p>
          <a:p>
            <a:pPr>
              <a:lnSpc>
                <a:spcPct val="100000"/>
              </a:lnSpc>
              <a:buFont typeface="Times New Roman"/>
              <a:buAutoNum type="alphaLcParenBoth" startAt="4"/>
            </a:pPr>
            <a:endParaRPr sz="818">
              <a:latin typeface="Times New Roman"/>
              <a:cs typeface="Times New Roman"/>
            </a:endParaRPr>
          </a:p>
          <a:p>
            <a:pPr marL="522256" marR="58413" indent="-140191">
              <a:lnSpc>
                <a:spcPts val="940"/>
              </a:lnSpc>
              <a:buAutoNum type="alphaLcParenBoth" startAt="4"/>
              <a:tabLst>
                <a:tab pos="568986" algn="l"/>
              </a:tabLst>
            </a:pPr>
            <a:r>
              <a:rPr sz="818" dirty="0">
                <a:latin typeface="Times New Roman"/>
                <a:cs typeface="Times New Roman"/>
              </a:rPr>
              <a:t>Agree</a:t>
            </a:r>
            <a:r>
              <a:rPr sz="818" spc="-20"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serve</a:t>
            </a:r>
            <a:r>
              <a:rPr sz="818" spc="-20" dirty="0">
                <a:latin typeface="Times New Roman"/>
                <a:cs typeface="Times New Roman"/>
              </a:rPr>
              <a:t> </a:t>
            </a:r>
            <a:r>
              <a:rPr sz="818" dirty="0">
                <a:latin typeface="Times New Roman"/>
                <a:cs typeface="Times New Roman"/>
              </a:rPr>
              <a:t>youth</a:t>
            </a:r>
            <a:r>
              <a:rPr sz="818" spc="-7"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need</a:t>
            </a:r>
            <a:r>
              <a:rPr sz="818" spc="-14"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intensive</a:t>
            </a:r>
            <a:r>
              <a:rPr sz="818" spc="-17" dirty="0">
                <a:latin typeface="Times New Roman"/>
                <a:cs typeface="Times New Roman"/>
              </a:rPr>
              <a:t> </a:t>
            </a:r>
            <a:r>
              <a:rPr sz="818" dirty="0">
                <a:latin typeface="Times New Roman"/>
                <a:cs typeface="Times New Roman"/>
              </a:rPr>
              <a:t>behavioral</a:t>
            </a:r>
            <a:r>
              <a:rPr sz="818" spc="-14" dirty="0">
                <a:latin typeface="Times New Roman"/>
                <a:cs typeface="Times New Roman"/>
              </a:rPr>
              <a:t> </a:t>
            </a:r>
            <a:r>
              <a:rPr sz="818" dirty="0">
                <a:latin typeface="Times New Roman"/>
                <a:cs typeface="Times New Roman"/>
              </a:rPr>
              <a:t>support</a:t>
            </a:r>
            <a:r>
              <a:rPr sz="818" spc="-14" dirty="0">
                <a:latin typeface="Times New Roman"/>
                <a:cs typeface="Times New Roman"/>
              </a:rPr>
              <a:t> </a:t>
            </a:r>
            <a:r>
              <a:rPr sz="818" dirty="0">
                <a:latin typeface="Times New Roman"/>
                <a:cs typeface="Times New Roman"/>
              </a:rPr>
              <a:t>services for</a:t>
            </a:r>
            <a:r>
              <a:rPr sz="818" spc="-20" dirty="0">
                <a:latin typeface="Times New Roman"/>
                <a:cs typeface="Times New Roman"/>
              </a:rPr>
              <a:t> </a:t>
            </a:r>
            <a:r>
              <a:rPr sz="818" spc="-7" dirty="0">
                <a:latin typeface="Times New Roman"/>
                <a:cs typeface="Times New Roman"/>
              </a:rPr>
              <a:t>short-</a:t>
            </a:r>
            <a:r>
              <a:rPr sz="818" spc="-14" dirty="0">
                <a:latin typeface="Times New Roman"/>
                <a:cs typeface="Times New Roman"/>
              </a:rPr>
              <a:t>term 	</a:t>
            </a:r>
            <a:r>
              <a:rPr sz="818" spc="-7" dirty="0">
                <a:latin typeface="Times New Roman"/>
                <a:cs typeface="Times New Roman"/>
              </a:rPr>
              <a:t>stays.</a:t>
            </a:r>
            <a:endParaRPr sz="818">
              <a:latin typeface="Times New Roman"/>
              <a:cs typeface="Times New Roman"/>
            </a:endParaRPr>
          </a:p>
          <a:p>
            <a:pPr>
              <a:lnSpc>
                <a:spcPct val="100000"/>
              </a:lnSpc>
              <a:buFont typeface="Times New Roman"/>
              <a:buAutoNum type="alphaLcParenBoth" startAt="4"/>
            </a:pPr>
            <a:endParaRPr sz="818">
              <a:latin typeface="Times New Roman"/>
              <a:cs typeface="Times New Roman"/>
            </a:endParaRPr>
          </a:p>
          <a:p>
            <a:pPr marL="510573" marR="148412" indent="-128509">
              <a:lnSpc>
                <a:spcPts val="940"/>
              </a:lnSpc>
              <a:buAutoNum type="alphaLcParenBoth" startAt="4"/>
              <a:tabLst>
                <a:tab pos="568986" algn="l"/>
              </a:tabLst>
            </a:pPr>
            <a:r>
              <a:rPr sz="818" dirty="0">
                <a:latin typeface="Times New Roman"/>
                <a:cs typeface="Times New Roman"/>
              </a:rPr>
              <a:t>Agree</a:t>
            </a:r>
            <a:r>
              <a:rPr sz="818" spc="-17"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cooperate</a:t>
            </a:r>
            <a:r>
              <a:rPr sz="818" spc="-14" dirty="0">
                <a:latin typeface="Times New Roman"/>
                <a:cs typeface="Times New Roman"/>
              </a:rPr>
              <a:t> </a:t>
            </a:r>
            <a:r>
              <a:rPr sz="818" dirty="0">
                <a:latin typeface="Times New Roman"/>
                <a:cs typeface="Times New Roman"/>
              </a:rPr>
              <a:t>with</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spc="-7" dirty="0">
                <a:latin typeface="Times New Roman"/>
                <a:cs typeface="Times New Roman"/>
              </a:rPr>
              <a:t>department's</a:t>
            </a:r>
            <a:r>
              <a:rPr sz="818" spc="-17" dirty="0">
                <a:latin typeface="Times New Roman"/>
                <a:cs typeface="Times New Roman"/>
              </a:rPr>
              <a:t> </a:t>
            </a:r>
            <a:r>
              <a:rPr sz="818" dirty="0">
                <a:latin typeface="Times New Roman"/>
                <a:cs typeface="Times New Roman"/>
              </a:rPr>
              <a:t>oversight</a:t>
            </a:r>
            <a:r>
              <a:rPr sz="818" spc="-1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services</a:t>
            </a:r>
            <a:r>
              <a:rPr sz="818" spc="-14"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need</a:t>
            </a:r>
            <a:r>
              <a:rPr sz="818" spc="-14" dirty="0">
                <a:latin typeface="Times New Roman"/>
                <a:cs typeface="Times New Roman"/>
              </a:rPr>
              <a:t> </a:t>
            </a:r>
            <a:r>
              <a:rPr sz="818" spc="-17" dirty="0">
                <a:latin typeface="Times New Roman"/>
                <a:cs typeface="Times New Roman"/>
              </a:rPr>
              <a:t>of 	</a:t>
            </a:r>
            <a:r>
              <a:rPr sz="818" dirty="0">
                <a:latin typeface="Times New Roman"/>
                <a:cs typeface="Times New Roman"/>
              </a:rPr>
              <a:t>intensive</a:t>
            </a:r>
            <a:r>
              <a:rPr sz="818" spc="-10" dirty="0">
                <a:latin typeface="Times New Roman"/>
                <a:cs typeface="Times New Roman"/>
              </a:rPr>
              <a:t> </a:t>
            </a:r>
            <a:r>
              <a:rPr sz="818" spc="-7" dirty="0">
                <a:latin typeface="Times New Roman"/>
                <a:cs typeface="Times New Roman"/>
              </a:rPr>
              <a:t>behavioral </a:t>
            </a:r>
            <a:r>
              <a:rPr sz="818" dirty="0">
                <a:latin typeface="Times New Roman"/>
                <a:cs typeface="Times New Roman"/>
              </a:rPr>
              <a:t>support</a:t>
            </a:r>
            <a:r>
              <a:rPr sz="818" spc="-7" dirty="0">
                <a:latin typeface="Times New Roman"/>
                <a:cs typeface="Times New Roman"/>
              </a:rPr>
              <a:t> services.</a:t>
            </a:r>
            <a:endParaRPr sz="818">
              <a:latin typeface="Times New Roman"/>
              <a:cs typeface="Times New Roman"/>
            </a:endParaRPr>
          </a:p>
          <a:p>
            <a:pPr>
              <a:lnSpc>
                <a:spcPct val="100000"/>
              </a:lnSpc>
            </a:pPr>
            <a:endParaRPr sz="818">
              <a:latin typeface="Times New Roman"/>
              <a:cs typeface="Times New Roman"/>
            </a:endParaRPr>
          </a:p>
          <a:p>
            <a:pPr marL="340959" marR="89567" indent="-145816">
              <a:lnSpc>
                <a:spcPts val="940"/>
              </a:lnSpc>
              <a:buAutoNum type="arabicParenBoth" startAt="2"/>
              <a:tabLst>
                <a:tab pos="382064" algn="l"/>
              </a:tabLst>
            </a:pPr>
            <a:r>
              <a:rPr sz="818" dirty="0">
                <a:latin typeface="Times New Roman"/>
                <a:cs typeface="Times New Roman"/>
              </a:rPr>
              <a:t>An</a:t>
            </a:r>
            <a:r>
              <a:rPr sz="818" spc="-14"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whose</a:t>
            </a:r>
            <a:r>
              <a:rPr sz="818" spc="-24" dirty="0">
                <a:latin typeface="Times New Roman"/>
                <a:cs typeface="Times New Roman"/>
              </a:rPr>
              <a:t> </a:t>
            </a:r>
            <a:r>
              <a:rPr sz="818" dirty="0">
                <a:latin typeface="Times New Roman"/>
                <a:cs typeface="Times New Roman"/>
              </a:rPr>
              <a:t>license</a:t>
            </a:r>
            <a:r>
              <a:rPr sz="818" spc="-20" dirty="0">
                <a:latin typeface="Times New Roman"/>
                <a:cs typeface="Times New Roman"/>
              </a:rPr>
              <a:t> </a:t>
            </a:r>
            <a:r>
              <a:rPr sz="818" dirty="0">
                <a:latin typeface="Times New Roman"/>
                <a:cs typeface="Times New Roman"/>
              </a:rPr>
              <a:t>has</a:t>
            </a:r>
            <a:r>
              <a:rPr sz="818" spc="-20" dirty="0">
                <a:latin typeface="Times New Roman"/>
                <a:cs typeface="Times New Roman"/>
              </a:rPr>
              <a:t> </a:t>
            </a:r>
            <a:r>
              <a:rPr sz="818" dirty="0">
                <a:latin typeface="Times New Roman"/>
                <a:cs typeface="Times New Roman"/>
              </a:rPr>
              <a:t>been</a:t>
            </a:r>
            <a:r>
              <a:rPr sz="818" spc="-17" dirty="0">
                <a:latin typeface="Times New Roman"/>
                <a:cs typeface="Times New Roman"/>
              </a:rPr>
              <a:t> </a:t>
            </a:r>
            <a:r>
              <a:rPr sz="818" dirty="0">
                <a:latin typeface="Times New Roman"/>
                <a:cs typeface="Times New Roman"/>
              </a:rPr>
              <a:t>suspended</a:t>
            </a:r>
            <a:r>
              <a:rPr sz="818" spc="-10" dirty="0">
                <a:latin typeface="Times New Roman"/>
                <a:cs typeface="Times New Roman"/>
              </a:rPr>
              <a:t> </a:t>
            </a:r>
            <a:r>
              <a:rPr sz="818" dirty="0">
                <a:latin typeface="Times New Roman"/>
                <a:cs typeface="Times New Roman"/>
              </a:rPr>
              <a:t>and/or</a:t>
            </a:r>
            <a:r>
              <a:rPr sz="818" spc="-20" dirty="0">
                <a:latin typeface="Times New Roman"/>
                <a:cs typeface="Times New Roman"/>
              </a:rPr>
              <a:t> </a:t>
            </a:r>
            <a:r>
              <a:rPr sz="818" dirty="0">
                <a:latin typeface="Times New Roman"/>
                <a:cs typeface="Times New Roman"/>
              </a:rPr>
              <a:t>revoked</a:t>
            </a:r>
            <a:r>
              <a:rPr sz="818" spc="-17" dirty="0">
                <a:latin typeface="Times New Roman"/>
                <a:cs typeface="Times New Roman"/>
              </a:rPr>
              <a:t> </a:t>
            </a:r>
            <a:r>
              <a:rPr sz="818" dirty="0">
                <a:latin typeface="Times New Roman"/>
                <a:cs typeface="Times New Roman"/>
              </a:rPr>
              <a:t>by</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spc="-7" dirty="0">
                <a:latin typeface="Times New Roman"/>
                <a:cs typeface="Times New Roman"/>
              </a:rPr>
              <a:t>within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past</a:t>
            </a:r>
            <a:r>
              <a:rPr sz="818" spc="-10" dirty="0">
                <a:latin typeface="Times New Roman"/>
                <a:cs typeface="Times New Roman"/>
              </a:rPr>
              <a:t> </a:t>
            </a:r>
            <a:r>
              <a:rPr sz="818" spc="-7" dirty="0">
                <a:latin typeface="Times New Roman"/>
                <a:cs typeface="Times New Roman"/>
              </a:rPr>
              <a:t>twenty-</a:t>
            </a:r>
            <a:r>
              <a:rPr sz="818" dirty="0">
                <a:latin typeface="Times New Roman"/>
                <a:cs typeface="Times New Roman"/>
              </a:rPr>
              <a:t>four</a:t>
            </a:r>
            <a:r>
              <a:rPr sz="818" spc="-20" dirty="0">
                <a:latin typeface="Times New Roman"/>
                <a:cs typeface="Times New Roman"/>
              </a:rPr>
              <a:t> </a:t>
            </a:r>
            <a:r>
              <a:rPr sz="818" dirty="0">
                <a:latin typeface="Times New Roman"/>
                <a:cs typeface="Times New Roman"/>
              </a:rPr>
              <a:t>months</a:t>
            </a:r>
            <a:r>
              <a:rPr sz="818" spc="-14" dirty="0">
                <a:latin typeface="Times New Roman"/>
                <a:cs typeface="Times New Roman"/>
              </a:rPr>
              <a:t> </a:t>
            </a:r>
            <a:r>
              <a:rPr sz="818" dirty="0">
                <a:latin typeface="Times New Roman"/>
                <a:cs typeface="Times New Roman"/>
              </a:rPr>
              <a:t>is</a:t>
            </a:r>
            <a:r>
              <a:rPr sz="818" spc="-17" dirty="0">
                <a:latin typeface="Times New Roman"/>
                <a:cs typeface="Times New Roman"/>
              </a:rPr>
              <a:t> </a:t>
            </a:r>
            <a:r>
              <a:rPr sz="818" dirty="0">
                <a:latin typeface="Times New Roman"/>
                <a:cs typeface="Times New Roman"/>
              </a:rPr>
              <a:t>not</a:t>
            </a:r>
            <a:r>
              <a:rPr sz="818" spc="-10" dirty="0">
                <a:latin typeface="Times New Roman"/>
                <a:cs typeface="Times New Roman"/>
              </a:rPr>
              <a:t> </a:t>
            </a:r>
            <a:r>
              <a:rPr sz="818" dirty="0">
                <a:latin typeface="Times New Roman"/>
                <a:cs typeface="Times New Roman"/>
              </a:rPr>
              <a:t>eligible</a:t>
            </a:r>
            <a:r>
              <a:rPr sz="818" spc="-17"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4" dirty="0">
                <a:latin typeface="Times New Roman"/>
                <a:cs typeface="Times New Roman"/>
              </a:rPr>
              <a:t> </a:t>
            </a:r>
            <a:r>
              <a:rPr sz="818" spc="-17" dirty="0">
                <a:latin typeface="Times New Roman"/>
                <a:cs typeface="Times New Roman"/>
              </a:rPr>
              <a:t>6.</a:t>
            </a:r>
            <a:endParaRPr sz="818">
              <a:latin typeface="Times New Roman"/>
              <a:cs typeface="Times New Roman"/>
            </a:endParaRPr>
          </a:p>
          <a:p>
            <a:pPr>
              <a:lnSpc>
                <a:spcPct val="100000"/>
              </a:lnSpc>
              <a:buFont typeface="Times New Roman"/>
              <a:buAutoNum type="arabicParenBoth" startAt="2"/>
            </a:pPr>
            <a:endParaRPr sz="818">
              <a:latin typeface="Times New Roman"/>
              <a:cs typeface="Times New Roman"/>
            </a:endParaRPr>
          </a:p>
          <a:p>
            <a:pPr marL="340959" marR="62740" indent="-145816">
              <a:lnSpc>
                <a:spcPts val="940"/>
              </a:lnSpc>
              <a:spcBef>
                <a:spcPts val="3"/>
              </a:spcBef>
              <a:buAutoNum type="arabicParenBoth" startAt="2"/>
              <a:tabLst>
                <a:tab pos="382064" algn="l"/>
              </a:tabLst>
            </a:pP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may</a:t>
            </a:r>
            <a:r>
              <a:rPr sz="818" spc="-14" dirty="0">
                <a:latin typeface="Times New Roman"/>
                <a:cs typeface="Times New Roman"/>
              </a:rPr>
              <a:t> </a:t>
            </a:r>
            <a:r>
              <a:rPr sz="818" dirty="0">
                <a:latin typeface="Times New Roman"/>
                <a:cs typeface="Times New Roman"/>
              </a:rPr>
              <a:t>deem</a:t>
            </a:r>
            <a:r>
              <a:rPr sz="818" spc="-17"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that</a:t>
            </a:r>
            <a:r>
              <a:rPr sz="818" spc="-20" dirty="0">
                <a:latin typeface="Times New Roman"/>
                <a:cs typeface="Times New Roman"/>
              </a:rPr>
              <a:t> </a:t>
            </a:r>
            <a:r>
              <a:rPr sz="818" dirty="0">
                <a:latin typeface="Times New Roman"/>
                <a:cs typeface="Times New Roman"/>
              </a:rPr>
              <a:t>was</a:t>
            </a:r>
            <a:r>
              <a:rPr sz="818" spc="-10" dirty="0">
                <a:latin typeface="Times New Roman"/>
                <a:cs typeface="Times New Roman"/>
              </a:rPr>
              <a:t> </a:t>
            </a:r>
            <a:r>
              <a:rPr sz="818" dirty="0">
                <a:latin typeface="Times New Roman"/>
                <a:cs typeface="Times New Roman"/>
              </a:rPr>
              <a:t>approved</a:t>
            </a:r>
            <a:r>
              <a:rPr sz="818" spc="-17"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receive</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spc="-7" dirty="0">
                <a:latin typeface="Times New Roman"/>
                <a:cs typeface="Times New Roman"/>
              </a:rPr>
              <a:t>intensive 	</a:t>
            </a:r>
            <a:r>
              <a:rPr sz="818" dirty="0">
                <a:latin typeface="Times New Roman"/>
                <a:cs typeface="Times New Roman"/>
              </a:rPr>
              <a:t>behavioral</a:t>
            </a:r>
            <a:r>
              <a:rPr sz="818" spc="-10" dirty="0">
                <a:latin typeface="Times New Roman"/>
                <a:cs typeface="Times New Roman"/>
              </a:rPr>
              <a:t> </a:t>
            </a:r>
            <a:r>
              <a:rPr sz="818" dirty="0">
                <a:latin typeface="Times New Roman"/>
                <a:cs typeface="Times New Roman"/>
              </a:rPr>
              <a:t>support</a:t>
            </a:r>
            <a:r>
              <a:rPr sz="818" spc="-7" dirty="0">
                <a:latin typeface="Times New Roman"/>
                <a:cs typeface="Times New Roman"/>
              </a:rPr>
              <a:t> </a:t>
            </a:r>
            <a:r>
              <a:rPr sz="818" dirty="0">
                <a:latin typeface="Times New Roman"/>
                <a:cs typeface="Times New Roman"/>
              </a:rPr>
              <a:t>rate</a:t>
            </a:r>
            <a:r>
              <a:rPr sz="818" spc="-7" dirty="0">
                <a:latin typeface="Times New Roman"/>
                <a:cs typeface="Times New Roman"/>
              </a:rPr>
              <a:t> add-</a:t>
            </a:r>
            <a:r>
              <a:rPr sz="818" dirty="0">
                <a:latin typeface="Times New Roman"/>
                <a:cs typeface="Times New Roman"/>
              </a:rPr>
              <a:t>on</a:t>
            </a:r>
            <a:r>
              <a:rPr sz="818" spc="-7" dirty="0">
                <a:latin typeface="Times New Roman"/>
                <a:cs typeface="Times New Roman"/>
              </a:rPr>
              <a:t> </a:t>
            </a:r>
            <a:r>
              <a:rPr sz="818" dirty="0">
                <a:latin typeface="Times New Roman"/>
                <a:cs typeface="Times New Roman"/>
              </a:rPr>
              <a:t>described</a:t>
            </a:r>
            <a:r>
              <a:rPr sz="818" spc="-7" dirty="0">
                <a:latin typeface="Times New Roman"/>
                <a:cs typeface="Times New Roman"/>
              </a:rPr>
              <a:t> </a:t>
            </a:r>
            <a:r>
              <a:rPr sz="818" dirty="0">
                <a:latin typeface="Times New Roman"/>
                <a:cs typeface="Times New Roman"/>
              </a:rPr>
              <a:t>in</a:t>
            </a:r>
            <a:r>
              <a:rPr sz="818" spc="-7" dirty="0">
                <a:latin typeface="Times New Roman"/>
                <a:cs typeface="Times New Roman"/>
              </a:rPr>
              <a:t> </a:t>
            </a:r>
            <a:r>
              <a:rPr sz="818" dirty="0">
                <a:latin typeface="Times New Roman"/>
                <a:cs typeface="Times New Roman"/>
              </a:rPr>
              <a:t>rule</a:t>
            </a:r>
            <a:r>
              <a:rPr sz="818" spc="-10" dirty="0">
                <a:latin typeface="Times New Roman"/>
                <a:cs typeface="Times New Roman"/>
              </a:rPr>
              <a:t> </a:t>
            </a:r>
            <a:r>
              <a:rPr sz="818" dirty="0">
                <a:latin typeface="Times New Roman"/>
                <a:cs typeface="Times New Roman"/>
              </a:rPr>
              <a:t>5123-</a:t>
            </a:r>
            <a:r>
              <a:rPr sz="818" spc="-7" dirty="0">
                <a:latin typeface="Times New Roman"/>
                <a:cs typeface="Times New Roman"/>
              </a:rPr>
              <a:t>7-</a:t>
            </a:r>
            <a:r>
              <a:rPr sz="818" dirty="0">
                <a:latin typeface="Times New Roman"/>
                <a:cs typeface="Times New Roman"/>
              </a:rPr>
              <a:t>28</a:t>
            </a:r>
            <a:r>
              <a:rPr sz="818" spc="-7"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the</a:t>
            </a:r>
            <a:r>
              <a:rPr sz="818" spc="-7" dirty="0">
                <a:latin typeface="Times New Roman"/>
                <a:cs typeface="Times New Roman"/>
              </a:rPr>
              <a:t> Administrative</a:t>
            </a:r>
            <a:r>
              <a:rPr sz="818" spc="-14" dirty="0">
                <a:latin typeface="Times New Roman"/>
                <a:cs typeface="Times New Roman"/>
              </a:rPr>
              <a:t> Code 	</a:t>
            </a:r>
            <a:r>
              <a:rPr sz="818" dirty="0">
                <a:latin typeface="Times New Roman"/>
                <a:cs typeface="Times New Roman"/>
              </a:rPr>
              <a:t>on</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day</a:t>
            </a:r>
            <a:r>
              <a:rPr sz="818" spc="-17" dirty="0">
                <a:latin typeface="Times New Roman"/>
                <a:cs typeface="Times New Roman"/>
              </a:rPr>
              <a:t> </a:t>
            </a:r>
            <a:r>
              <a:rPr sz="818" dirty="0">
                <a:latin typeface="Times New Roman"/>
                <a:cs typeface="Times New Roman"/>
              </a:rPr>
              <a:t>immediately</a:t>
            </a:r>
            <a:r>
              <a:rPr sz="818" spc="-17" dirty="0">
                <a:latin typeface="Times New Roman"/>
                <a:cs typeface="Times New Roman"/>
              </a:rPr>
              <a:t> </a:t>
            </a:r>
            <a:r>
              <a:rPr sz="818" dirty="0">
                <a:latin typeface="Times New Roman"/>
                <a:cs typeface="Times New Roman"/>
              </a:rPr>
              <a:t>prior</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effective</a:t>
            </a:r>
            <a:r>
              <a:rPr sz="818" spc="-20" dirty="0">
                <a:latin typeface="Times New Roman"/>
                <a:cs typeface="Times New Roman"/>
              </a:rPr>
              <a:t> </a:t>
            </a:r>
            <a:r>
              <a:rPr sz="818" dirty="0">
                <a:latin typeface="Times New Roman"/>
                <a:cs typeface="Times New Roman"/>
              </a:rPr>
              <a:t>date</a:t>
            </a:r>
            <a:r>
              <a:rPr sz="818" spc="-14"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this</a:t>
            </a:r>
            <a:r>
              <a:rPr sz="818" spc="-20" dirty="0">
                <a:latin typeface="Times New Roman"/>
                <a:cs typeface="Times New Roman"/>
              </a:rPr>
              <a:t> </a:t>
            </a:r>
            <a:r>
              <a:rPr sz="818" dirty="0">
                <a:latin typeface="Times New Roman"/>
                <a:cs typeface="Times New Roman"/>
              </a:rPr>
              <a:t>rule,</a:t>
            </a:r>
            <a:r>
              <a:rPr sz="818" spc="-17" dirty="0">
                <a:latin typeface="Times New Roman"/>
                <a:cs typeface="Times New Roman"/>
              </a:rPr>
              <a:t> </a:t>
            </a:r>
            <a:r>
              <a:rPr sz="818" dirty="0">
                <a:latin typeface="Times New Roman"/>
                <a:cs typeface="Times New Roman"/>
              </a:rPr>
              <a:t>eligible</a:t>
            </a:r>
            <a:r>
              <a:rPr sz="818" spc="-17" dirty="0">
                <a:latin typeface="Times New Roman"/>
                <a:cs typeface="Times New Roman"/>
              </a:rPr>
              <a:t> </a:t>
            </a:r>
            <a:r>
              <a:rPr sz="818" dirty="0">
                <a:latin typeface="Times New Roman"/>
                <a:cs typeface="Times New Roman"/>
              </a:rPr>
              <a:t>for</a:t>
            </a:r>
            <a:r>
              <a:rPr sz="818" spc="-24" dirty="0">
                <a:latin typeface="Times New Roman"/>
                <a:cs typeface="Times New Roman"/>
              </a:rPr>
              <a:t> </a:t>
            </a:r>
            <a:r>
              <a:rPr sz="818" dirty="0">
                <a:latin typeface="Times New Roman"/>
                <a:cs typeface="Times New Roman"/>
              </a:rPr>
              <a:t>peer</a:t>
            </a:r>
            <a:r>
              <a:rPr sz="818" spc="-17" dirty="0">
                <a:latin typeface="Times New Roman"/>
                <a:cs typeface="Times New Roman"/>
              </a:rPr>
              <a:t> </a:t>
            </a:r>
            <a:r>
              <a:rPr sz="818" dirty="0">
                <a:latin typeface="Times New Roman"/>
                <a:cs typeface="Times New Roman"/>
              </a:rPr>
              <a:t>group</a:t>
            </a:r>
            <a:r>
              <a:rPr sz="818" spc="-17" dirty="0">
                <a:latin typeface="Times New Roman"/>
                <a:cs typeface="Times New Roman"/>
              </a:rPr>
              <a:t> 6.</a:t>
            </a:r>
            <a:endParaRPr sz="818">
              <a:latin typeface="Times New Roman"/>
              <a:cs typeface="Times New Roman"/>
            </a:endParaRPr>
          </a:p>
          <a:p>
            <a:pPr marL="203364" indent="-194710">
              <a:spcBef>
                <a:spcPts val="872"/>
              </a:spcBef>
              <a:buAutoNum type="alphaUcParenBoth" startAt="4"/>
              <a:tabLst>
                <a:tab pos="203364" algn="l"/>
              </a:tabLst>
            </a:pPr>
            <a:r>
              <a:rPr sz="818" dirty="0">
                <a:latin typeface="Times New Roman"/>
                <a:cs typeface="Times New Roman"/>
              </a:rPr>
              <a:t>General</a:t>
            </a:r>
            <a:r>
              <a:rPr sz="818" spc="-20" dirty="0">
                <a:latin typeface="Times New Roman"/>
                <a:cs typeface="Times New Roman"/>
              </a:rPr>
              <a:t> </a:t>
            </a:r>
            <a:r>
              <a:rPr sz="818" dirty="0">
                <a:latin typeface="Times New Roman"/>
                <a:cs typeface="Times New Roman"/>
              </a:rPr>
              <a:t>requirements</a:t>
            </a:r>
            <a:r>
              <a:rPr sz="818" spc="-17" dirty="0">
                <a:latin typeface="Times New Roman"/>
                <a:cs typeface="Times New Roman"/>
              </a:rPr>
              <a:t> </a:t>
            </a:r>
            <a:r>
              <a:rPr sz="818" dirty="0">
                <a:latin typeface="Times New Roman"/>
                <a:cs typeface="Times New Roman"/>
              </a:rPr>
              <a:t>for</a:t>
            </a:r>
            <a:r>
              <a:rPr sz="818" spc="-20" dirty="0">
                <a:latin typeface="Times New Roman"/>
                <a:cs typeface="Times New Roman"/>
              </a:rPr>
              <a:t> </a:t>
            </a:r>
            <a:r>
              <a:rPr sz="818" dirty="0">
                <a:latin typeface="Times New Roman"/>
                <a:cs typeface="Times New Roman"/>
              </a:rPr>
              <a:t>ICFIID</a:t>
            </a:r>
            <a:r>
              <a:rPr sz="818" spc="-24" dirty="0">
                <a:latin typeface="Times New Roman"/>
                <a:cs typeface="Times New Roman"/>
              </a:rPr>
              <a:t> </a:t>
            </a:r>
            <a:r>
              <a:rPr sz="818" dirty="0">
                <a:latin typeface="Times New Roman"/>
                <a:cs typeface="Times New Roman"/>
              </a:rPr>
              <a:t>in</a:t>
            </a:r>
            <a:r>
              <a:rPr sz="818" spc="-20" dirty="0">
                <a:latin typeface="Times New Roman"/>
                <a:cs typeface="Times New Roman"/>
              </a:rPr>
              <a:t> </a:t>
            </a:r>
            <a:r>
              <a:rPr sz="818" dirty="0">
                <a:latin typeface="Times New Roman"/>
                <a:cs typeface="Times New Roman"/>
              </a:rPr>
              <a:t>peer</a:t>
            </a:r>
            <a:r>
              <a:rPr sz="818" spc="-20" dirty="0">
                <a:latin typeface="Times New Roman"/>
                <a:cs typeface="Times New Roman"/>
              </a:rPr>
              <a:t> </a:t>
            </a:r>
            <a:r>
              <a:rPr sz="818" dirty="0">
                <a:latin typeface="Times New Roman"/>
                <a:cs typeface="Times New Roman"/>
              </a:rPr>
              <a:t>group</a:t>
            </a:r>
            <a:r>
              <a:rPr sz="818" spc="-20" dirty="0">
                <a:latin typeface="Times New Roman"/>
                <a:cs typeface="Times New Roman"/>
              </a:rPr>
              <a:t> </a:t>
            </a:r>
            <a:r>
              <a:rPr sz="818" spc="-34" dirty="0">
                <a:latin typeface="Times New Roman"/>
                <a:cs typeface="Times New Roman"/>
              </a:rPr>
              <a:t>6</a:t>
            </a:r>
            <a:endParaRPr sz="818">
              <a:latin typeface="Times New Roman"/>
              <a:cs typeface="Times New Roman"/>
            </a:endParaRPr>
          </a:p>
          <a:p>
            <a:pPr marL="340959" lvl="1" indent="-145816">
              <a:spcBef>
                <a:spcPts val="899"/>
              </a:spcBef>
              <a:buAutoNum type="arabicParenBoth"/>
              <a:tabLst>
                <a:tab pos="340959" algn="l"/>
              </a:tabLst>
            </a:pPr>
            <a:r>
              <a:rPr sz="818" dirty="0">
                <a:latin typeface="Times New Roman"/>
                <a:cs typeface="Times New Roman"/>
              </a:rPr>
              <a:t>An</a:t>
            </a:r>
            <a:r>
              <a:rPr sz="818" spc="-7"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0" dirty="0">
                <a:latin typeface="Times New Roman"/>
                <a:cs typeface="Times New Roman"/>
              </a:rPr>
              <a:t> </a:t>
            </a:r>
            <a:r>
              <a:rPr sz="818" dirty="0">
                <a:latin typeface="Times New Roman"/>
                <a:cs typeface="Times New Roman"/>
              </a:rPr>
              <a:t>6</a:t>
            </a:r>
            <a:r>
              <a:rPr sz="818" spc="-10" dirty="0">
                <a:latin typeface="Times New Roman"/>
                <a:cs typeface="Times New Roman"/>
              </a:rPr>
              <a:t> </a:t>
            </a:r>
            <a:r>
              <a:rPr sz="818" dirty="0">
                <a:latin typeface="Times New Roman"/>
                <a:cs typeface="Times New Roman"/>
              </a:rPr>
              <a:t>will</a:t>
            </a:r>
            <a:r>
              <a:rPr sz="818" spc="-10" dirty="0">
                <a:latin typeface="Times New Roman"/>
                <a:cs typeface="Times New Roman"/>
              </a:rPr>
              <a:t> </a:t>
            </a:r>
            <a:r>
              <a:rPr sz="818" spc="-14" dirty="0">
                <a:latin typeface="Times New Roman"/>
                <a:cs typeface="Times New Roman"/>
              </a:rPr>
              <a:t>have:</a:t>
            </a:r>
            <a:endParaRPr sz="818">
              <a:latin typeface="Times New Roman"/>
              <a:cs typeface="Times New Roman"/>
            </a:endParaRPr>
          </a:p>
          <a:p>
            <a:pPr marL="522256" lvl="2" indent="-140191">
              <a:spcBef>
                <a:spcPts val="899"/>
              </a:spcBef>
              <a:buAutoNum type="alphaLcParenBoth"/>
              <a:tabLst>
                <a:tab pos="522256" algn="l"/>
              </a:tabLst>
            </a:pPr>
            <a:r>
              <a:rPr sz="818" dirty="0">
                <a:latin typeface="Times New Roman"/>
                <a:cs typeface="Times New Roman"/>
              </a:rPr>
              <a:t>Adequate</a:t>
            </a:r>
            <a:r>
              <a:rPr sz="818" spc="-17" dirty="0">
                <a:latin typeface="Times New Roman"/>
                <a:cs typeface="Times New Roman"/>
              </a:rPr>
              <a:t> </a:t>
            </a:r>
            <a:r>
              <a:rPr sz="818" dirty="0">
                <a:latin typeface="Times New Roman"/>
                <a:cs typeface="Times New Roman"/>
              </a:rPr>
              <a:t>bedrooms</a:t>
            </a:r>
            <a:r>
              <a:rPr sz="818" spc="-17" dirty="0">
                <a:latin typeface="Times New Roman"/>
                <a:cs typeface="Times New Roman"/>
              </a:rPr>
              <a:t> </a:t>
            </a:r>
            <a:r>
              <a:rPr sz="818" dirty="0">
                <a:latin typeface="Times New Roman"/>
                <a:cs typeface="Times New Roman"/>
              </a:rPr>
              <a:t>so</a:t>
            </a:r>
            <a:r>
              <a:rPr sz="818" spc="-14" dirty="0">
                <a:latin typeface="Times New Roman"/>
                <a:cs typeface="Times New Roman"/>
              </a:rPr>
              <a:t> </a:t>
            </a:r>
            <a:r>
              <a:rPr sz="818" dirty="0">
                <a:latin typeface="Times New Roman"/>
                <a:cs typeface="Times New Roman"/>
              </a:rPr>
              <a:t>that</a:t>
            </a:r>
            <a:r>
              <a:rPr sz="818" spc="-14" dirty="0">
                <a:latin typeface="Times New Roman"/>
                <a:cs typeface="Times New Roman"/>
              </a:rPr>
              <a:t> </a:t>
            </a:r>
            <a:r>
              <a:rPr sz="818" dirty="0">
                <a:latin typeface="Times New Roman"/>
                <a:cs typeface="Times New Roman"/>
              </a:rPr>
              <a:t>each</a:t>
            </a:r>
            <a:r>
              <a:rPr sz="818" spc="-14"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served</a:t>
            </a:r>
            <a:r>
              <a:rPr sz="818" spc="-3" dirty="0">
                <a:latin typeface="Times New Roman"/>
                <a:cs typeface="Times New Roman"/>
              </a:rPr>
              <a:t> </a:t>
            </a:r>
            <a:r>
              <a:rPr sz="818" dirty="0">
                <a:latin typeface="Times New Roman"/>
                <a:cs typeface="Times New Roman"/>
              </a:rPr>
              <a:t>is</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sole</a:t>
            </a:r>
            <a:r>
              <a:rPr sz="818" spc="-17" dirty="0">
                <a:latin typeface="Times New Roman"/>
                <a:cs typeface="Times New Roman"/>
              </a:rPr>
              <a:t> </a:t>
            </a:r>
            <a:r>
              <a:rPr sz="818" dirty="0">
                <a:latin typeface="Times New Roman"/>
                <a:cs typeface="Times New Roman"/>
              </a:rPr>
              <a:t>occupant</a:t>
            </a:r>
            <a:r>
              <a:rPr sz="818" spc="-14"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a</a:t>
            </a:r>
            <a:r>
              <a:rPr sz="818" spc="-10" dirty="0">
                <a:latin typeface="Times New Roman"/>
                <a:cs typeface="Times New Roman"/>
              </a:rPr>
              <a:t> </a:t>
            </a:r>
            <a:r>
              <a:rPr sz="818" spc="-7" dirty="0">
                <a:latin typeface="Times New Roman"/>
                <a:cs typeface="Times New Roman"/>
              </a:rPr>
              <a:t>bedroom.</a:t>
            </a:r>
            <a:endParaRPr sz="818">
              <a:latin typeface="Times New Roman"/>
              <a:cs typeface="Times New Roman"/>
            </a:endParaRPr>
          </a:p>
          <a:p>
            <a:pPr marL="528313" lvl="2" indent="-146248">
              <a:spcBef>
                <a:spcPts val="903"/>
              </a:spcBef>
              <a:buAutoNum type="alphaLcParenBoth"/>
              <a:tabLst>
                <a:tab pos="528313" algn="l"/>
              </a:tabLst>
            </a:pPr>
            <a:r>
              <a:rPr sz="818" dirty="0">
                <a:latin typeface="Times New Roman"/>
                <a:cs typeface="Times New Roman"/>
              </a:rPr>
              <a:t>Ample</a:t>
            </a:r>
            <a:r>
              <a:rPr sz="818" spc="-17" dirty="0">
                <a:latin typeface="Times New Roman"/>
                <a:cs typeface="Times New Roman"/>
              </a:rPr>
              <a:t> </a:t>
            </a:r>
            <a:r>
              <a:rPr sz="818" dirty="0">
                <a:latin typeface="Times New Roman"/>
                <a:cs typeface="Times New Roman"/>
              </a:rPr>
              <a:t>space</a:t>
            </a:r>
            <a:r>
              <a:rPr sz="818" spc="-17" dirty="0">
                <a:latin typeface="Times New Roman"/>
                <a:cs typeface="Times New Roman"/>
              </a:rPr>
              <a:t> </a:t>
            </a:r>
            <a:r>
              <a:rPr sz="818" dirty="0">
                <a:latin typeface="Times New Roman"/>
                <a:cs typeface="Times New Roman"/>
              </a:rPr>
              <a:t>inside</a:t>
            </a:r>
            <a:r>
              <a:rPr sz="818" spc="-17" dirty="0">
                <a:latin typeface="Times New Roman"/>
                <a:cs typeface="Times New Roman"/>
              </a:rPr>
              <a:t> </a:t>
            </a:r>
            <a:r>
              <a:rPr sz="818" dirty="0">
                <a:latin typeface="Times New Roman"/>
                <a:cs typeface="Times New Roman"/>
              </a:rPr>
              <a:t>and</a:t>
            </a:r>
            <a:r>
              <a:rPr sz="818" spc="-10" dirty="0">
                <a:latin typeface="Times New Roman"/>
                <a:cs typeface="Times New Roman"/>
              </a:rPr>
              <a:t> </a:t>
            </a:r>
            <a:r>
              <a:rPr sz="818" dirty="0">
                <a:latin typeface="Times New Roman"/>
                <a:cs typeface="Times New Roman"/>
              </a:rPr>
              <a:t>outside</a:t>
            </a:r>
            <a:r>
              <a:rPr sz="818" spc="-14"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spc="-7" dirty="0">
                <a:latin typeface="Times New Roman"/>
                <a:cs typeface="Times New Roman"/>
              </a:rPr>
              <a:t>accommodate</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spatial</a:t>
            </a:r>
            <a:r>
              <a:rPr sz="818" spc="-14" dirty="0">
                <a:latin typeface="Times New Roman"/>
                <a:cs typeface="Times New Roman"/>
              </a:rPr>
              <a:t> </a:t>
            </a:r>
            <a:r>
              <a:rPr sz="818" dirty="0">
                <a:latin typeface="Times New Roman"/>
                <a:cs typeface="Times New Roman"/>
              </a:rPr>
              <a:t>needs</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spc="-7" dirty="0">
                <a:latin typeface="Times New Roman"/>
                <a:cs typeface="Times New Roman"/>
              </a:rPr>
              <a:t>served.</a:t>
            </a:r>
            <a:endParaRPr sz="818">
              <a:latin typeface="Times New Roman"/>
              <a:cs typeface="Times New Roman"/>
            </a:endParaRPr>
          </a:p>
          <a:p>
            <a:pPr marL="522256" lvl="2" indent="-140191">
              <a:spcBef>
                <a:spcPts val="899"/>
              </a:spcBef>
              <a:buAutoNum type="alphaLcParenBoth"/>
              <a:tabLst>
                <a:tab pos="522256" algn="l"/>
              </a:tabLst>
            </a:pP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onsite</a:t>
            </a:r>
            <a:r>
              <a:rPr sz="818" spc="-17" dirty="0">
                <a:latin typeface="Times New Roman"/>
                <a:cs typeface="Times New Roman"/>
              </a:rPr>
              <a:t> </a:t>
            </a:r>
            <a:r>
              <a:rPr sz="818" dirty="0">
                <a:latin typeface="Times New Roman"/>
                <a:cs typeface="Times New Roman"/>
              </a:rPr>
              <a:t>dedicated</a:t>
            </a:r>
            <a:r>
              <a:rPr sz="818" spc="-14" dirty="0">
                <a:latin typeface="Times New Roman"/>
                <a:cs typeface="Times New Roman"/>
              </a:rPr>
              <a:t> </a:t>
            </a:r>
            <a:r>
              <a:rPr sz="818" dirty="0">
                <a:latin typeface="Times New Roman"/>
                <a:cs typeface="Times New Roman"/>
              </a:rPr>
              <a:t>sensory</a:t>
            </a:r>
            <a:r>
              <a:rPr sz="818" spc="-17" dirty="0">
                <a:latin typeface="Times New Roman"/>
                <a:cs typeface="Times New Roman"/>
              </a:rPr>
              <a:t> </a:t>
            </a:r>
            <a:r>
              <a:rPr sz="818" dirty="0">
                <a:latin typeface="Times New Roman"/>
                <a:cs typeface="Times New Roman"/>
              </a:rPr>
              <a:t>space</a:t>
            </a:r>
            <a:r>
              <a:rPr sz="818" spc="-17" dirty="0">
                <a:latin typeface="Times New Roman"/>
                <a:cs typeface="Times New Roman"/>
              </a:rPr>
              <a:t> </a:t>
            </a:r>
            <a:r>
              <a:rPr sz="818" dirty="0">
                <a:latin typeface="Times New Roman"/>
                <a:cs typeface="Times New Roman"/>
              </a:rPr>
              <a:t>that</a:t>
            </a:r>
            <a:r>
              <a:rPr sz="818" spc="-14" dirty="0">
                <a:latin typeface="Times New Roman"/>
                <a:cs typeface="Times New Roman"/>
              </a:rPr>
              <a:t> </a:t>
            </a:r>
            <a:r>
              <a:rPr sz="818" dirty="0">
                <a:latin typeface="Times New Roman"/>
                <a:cs typeface="Times New Roman"/>
              </a:rPr>
              <a:t>meets</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needs</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spc="-7" dirty="0">
                <a:latin typeface="Times New Roman"/>
                <a:cs typeface="Times New Roman"/>
              </a:rPr>
              <a:t>served.</a:t>
            </a:r>
            <a:endParaRPr sz="818">
              <a:latin typeface="Times New Roman"/>
              <a:cs typeface="Times New Roman"/>
            </a:endParaRPr>
          </a:p>
          <a:p>
            <a:pPr marL="340959" lvl="1" indent="-145816">
              <a:spcBef>
                <a:spcPts val="899"/>
              </a:spcBef>
              <a:buAutoNum type="arabicParenBoth"/>
              <a:tabLst>
                <a:tab pos="340959" algn="l"/>
              </a:tabLst>
            </a:pPr>
            <a:r>
              <a:rPr sz="818" dirty="0">
                <a:latin typeface="Times New Roman"/>
                <a:cs typeface="Times New Roman"/>
              </a:rPr>
              <a:t>An</a:t>
            </a:r>
            <a:r>
              <a:rPr sz="818" spc="-7" dirty="0">
                <a:latin typeface="Times New Roman"/>
                <a:cs typeface="Times New Roman"/>
              </a:rPr>
              <a:t> </a:t>
            </a:r>
            <a:r>
              <a:rPr sz="818" dirty="0">
                <a:latin typeface="Times New Roman"/>
                <a:cs typeface="Times New Roman"/>
              </a:rPr>
              <a:t>ICFIID</a:t>
            </a:r>
            <a:r>
              <a:rPr sz="818" spc="-10"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0" dirty="0">
                <a:latin typeface="Times New Roman"/>
                <a:cs typeface="Times New Roman"/>
              </a:rPr>
              <a:t> </a:t>
            </a:r>
            <a:r>
              <a:rPr sz="818" dirty="0">
                <a:latin typeface="Times New Roman"/>
                <a:cs typeface="Times New Roman"/>
              </a:rPr>
              <a:t>6</a:t>
            </a:r>
            <a:r>
              <a:rPr sz="818" spc="-10" dirty="0">
                <a:latin typeface="Times New Roman"/>
                <a:cs typeface="Times New Roman"/>
              </a:rPr>
              <a:t> </a:t>
            </a:r>
            <a:r>
              <a:rPr sz="818" dirty="0">
                <a:latin typeface="Times New Roman"/>
                <a:cs typeface="Times New Roman"/>
              </a:rPr>
              <a:t>will</a:t>
            </a:r>
            <a:r>
              <a:rPr sz="818" spc="-10" dirty="0">
                <a:latin typeface="Times New Roman"/>
                <a:cs typeface="Times New Roman"/>
              </a:rPr>
              <a:t> </a:t>
            </a:r>
            <a:r>
              <a:rPr sz="818" spc="-7" dirty="0">
                <a:latin typeface="Times New Roman"/>
                <a:cs typeface="Times New Roman"/>
              </a:rPr>
              <a:t>ensure:</a:t>
            </a:r>
            <a:endParaRPr sz="818">
              <a:latin typeface="Times New Roman"/>
              <a:cs typeface="Times New Roman"/>
            </a:endParaRPr>
          </a:p>
          <a:p>
            <a:pPr marL="521823" lvl="2" indent="-139758">
              <a:spcBef>
                <a:spcPts val="899"/>
              </a:spcBef>
              <a:buAutoNum type="alphaLcParenBoth"/>
              <a:tabLst>
                <a:tab pos="521823" algn="l"/>
              </a:tabLst>
            </a:pPr>
            <a:r>
              <a:rPr sz="818" dirty="0">
                <a:latin typeface="Times New Roman"/>
                <a:cs typeface="Times New Roman"/>
              </a:rPr>
              <a:t>Nursing</a:t>
            </a:r>
            <a:r>
              <a:rPr sz="818" spc="-14" dirty="0">
                <a:latin typeface="Times New Roman"/>
                <a:cs typeface="Times New Roman"/>
              </a:rPr>
              <a:t> </a:t>
            </a:r>
            <a:r>
              <a:rPr sz="818" dirty="0">
                <a:latin typeface="Times New Roman"/>
                <a:cs typeface="Times New Roman"/>
              </a:rPr>
              <a:t>services</a:t>
            </a:r>
            <a:r>
              <a:rPr sz="818" spc="-7" dirty="0">
                <a:latin typeface="Times New Roman"/>
                <a:cs typeface="Times New Roman"/>
              </a:rPr>
              <a:t> </a:t>
            </a:r>
            <a:r>
              <a:rPr sz="818" dirty="0">
                <a:latin typeface="Times New Roman"/>
                <a:cs typeface="Times New Roman"/>
              </a:rPr>
              <a:t>are</a:t>
            </a:r>
            <a:r>
              <a:rPr sz="818" spc="-14" dirty="0">
                <a:latin typeface="Times New Roman"/>
                <a:cs typeface="Times New Roman"/>
              </a:rPr>
              <a:t> </a:t>
            </a:r>
            <a:r>
              <a:rPr sz="818" dirty="0">
                <a:latin typeface="Times New Roman"/>
                <a:cs typeface="Times New Roman"/>
              </a:rPr>
              <a:t>available</a:t>
            </a:r>
            <a:r>
              <a:rPr sz="818" spc="-14" dirty="0">
                <a:latin typeface="Times New Roman"/>
                <a:cs typeface="Times New Roman"/>
              </a:rPr>
              <a:t> </a:t>
            </a:r>
            <a:r>
              <a:rPr sz="818" spc="-7" dirty="0">
                <a:latin typeface="Times New Roman"/>
                <a:cs typeface="Times New Roman"/>
              </a:rPr>
              <a:t>twenty-</a:t>
            </a:r>
            <a:r>
              <a:rPr sz="818" dirty="0">
                <a:latin typeface="Times New Roman"/>
                <a:cs typeface="Times New Roman"/>
              </a:rPr>
              <a:t>four</a:t>
            </a:r>
            <a:r>
              <a:rPr sz="818" spc="-14" dirty="0">
                <a:latin typeface="Times New Roman"/>
                <a:cs typeface="Times New Roman"/>
              </a:rPr>
              <a:t> </a:t>
            </a:r>
            <a:r>
              <a:rPr sz="818" dirty="0">
                <a:latin typeface="Times New Roman"/>
                <a:cs typeface="Times New Roman"/>
              </a:rPr>
              <a:t>hours</a:t>
            </a:r>
            <a:r>
              <a:rPr sz="818" spc="-17" dirty="0">
                <a:latin typeface="Times New Roman"/>
                <a:cs typeface="Times New Roman"/>
              </a:rPr>
              <a:t> </a:t>
            </a:r>
            <a:r>
              <a:rPr sz="818" dirty="0">
                <a:latin typeface="Times New Roman"/>
                <a:cs typeface="Times New Roman"/>
              </a:rPr>
              <a:t>per</a:t>
            </a:r>
            <a:r>
              <a:rPr sz="818" spc="-14" dirty="0">
                <a:latin typeface="Times New Roman"/>
                <a:cs typeface="Times New Roman"/>
              </a:rPr>
              <a:t> day.</a:t>
            </a:r>
            <a:endParaRPr sz="818">
              <a:latin typeface="Times New Roman"/>
              <a:cs typeface="Times New Roman"/>
            </a:endParaRPr>
          </a:p>
          <a:p>
            <a:pPr lvl="2">
              <a:spcBef>
                <a:spcPts val="24"/>
              </a:spcBef>
              <a:buFont typeface="Times New Roman"/>
              <a:buAutoNum type="alphaLcParenBoth"/>
            </a:pPr>
            <a:endParaRPr sz="818">
              <a:latin typeface="Times New Roman"/>
              <a:cs typeface="Times New Roman"/>
            </a:endParaRPr>
          </a:p>
          <a:p>
            <a:pPr marL="527881" marR="3462" lvl="2" indent="-145816">
              <a:lnSpc>
                <a:spcPts val="940"/>
              </a:lnSpc>
              <a:buAutoNum type="alphaLcParenBoth"/>
              <a:tabLst>
                <a:tab pos="568986" algn="l"/>
              </a:tabLst>
            </a:pPr>
            <a:r>
              <a:rPr sz="818" dirty="0">
                <a:latin typeface="Times New Roman"/>
                <a:cs typeface="Times New Roman"/>
              </a:rPr>
              <a:t>Psychiatric</a:t>
            </a:r>
            <a:r>
              <a:rPr sz="818" spc="-17" dirty="0">
                <a:latin typeface="Times New Roman"/>
                <a:cs typeface="Times New Roman"/>
              </a:rPr>
              <a:t> </a:t>
            </a:r>
            <a:r>
              <a:rPr sz="818" dirty="0">
                <a:latin typeface="Times New Roman"/>
                <a:cs typeface="Times New Roman"/>
              </a:rPr>
              <a:t>services</a:t>
            </a:r>
            <a:r>
              <a:rPr sz="818" spc="-20" dirty="0">
                <a:latin typeface="Times New Roman"/>
                <a:cs typeface="Times New Roman"/>
              </a:rPr>
              <a:t> </a:t>
            </a:r>
            <a:r>
              <a:rPr sz="818" dirty="0">
                <a:latin typeface="Times New Roman"/>
                <a:cs typeface="Times New Roman"/>
              </a:rPr>
              <a:t>are</a:t>
            </a:r>
            <a:r>
              <a:rPr sz="818" spc="-24" dirty="0">
                <a:latin typeface="Times New Roman"/>
                <a:cs typeface="Times New Roman"/>
              </a:rPr>
              <a:t> </a:t>
            </a:r>
            <a:r>
              <a:rPr sz="818" dirty="0">
                <a:latin typeface="Times New Roman"/>
                <a:cs typeface="Times New Roman"/>
              </a:rPr>
              <a:t>available</a:t>
            </a:r>
            <a:r>
              <a:rPr sz="818" spc="-20" dirty="0">
                <a:latin typeface="Times New Roman"/>
                <a:cs typeface="Times New Roman"/>
              </a:rPr>
              <a:t> </a:t>
            </a:r>
            <a:r>
              <a:rPr sz="818" spc="-7" dirty="0">
                <a:latin typeface="Times New Roman"/>
                <a:cs typeface="Times New Roman"/>
              </a:rPr>
              <a:t>twenty-</a:t>
            </a:r>
            <a:r>
              <a:rPr sz="818" dirty="0">
                <a:latin typeface="Times New Roman"/>
                <a:cs typeface="Times New Roman"/>
              </a:rPr>
              <a:t>four</a:t>
            </a:r>
            <a:r>
              <a:rPr sz="818" spc="-14" dirty="0">
                <a:latin typeface="Times New Roman"/>
                <a:cs typeface="Times New Roman"/>
              </a:rPr>
              <a:t> </a:t>
            </a:r>
            <a:r>
              <a:rPr sz="818" dirty="0">
                <a:latin typeface="Times New Roman"/>
                <a:cs typeface="Times New Roman"/>
              </a:rPr>
              <a:t>hours</a:t>
            </a:r>
            <a:r>
              <a:rPr sz="818" spc="-20" dirty="0">
                <a:latin typeface="Times New Roman"/>
                <a:cs typeface="Times New Roman"/>
              </a:rPr>
              <a:t> </a:t>
            </a:r>
            <a:r>
              <a:rPr sz="818" dirty="0">
                <a:latin typeface="Times New Roman"/>
                <a:cs typeface="Times New Roman"/>
              </a:rPr>
              <a:t>per</a:t>
            </a:r>
            <a:r>
              <a:rPr sz="818" spc="-17" dirty="0">
                <a:latin typeface="Times New Roman"/>
                <a:cs typeface="Times New Roman"/>
              </a:rPr>
              <a:t> </a:t>
            </a:r>
            <a:r>
              <a:rPr sz="818" dirty="0">
                <a:latin typeface="Times New Roman"/>
                <a:cs typeface="Times New Roman"/>
              </a:rPr>
              <a:t>day</a:t>
            </a:r>
            <a:r>
              <a:rPr sz="818" spc="-10"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each</a:t>
            </a:r>
            <a:r>
              <a:rPr sz="818" spc="-17" dirty="0">
                <a:latin typeface="Times New Roman"/>
                <a:cs typeface="Times New Roman"/>
              </a:rPr>
              <a:t> </a:t>
            </a:r>
            <a:r>
              <a:rPr sz="818" dirty="0">
                <a:latin typeface="Times New Roman"/>
                <a:cs typeface="Times New Roman"/>
              </a:rPr>
              <a:t>youth's</a:t>
            </a:r>
            <a:r>
              <a:rPr sz="818" spc="-14" dirty="0">
                <a:latin typeface="Times New Roman"/>
                <a:cs typeface="Times New Roman"/>
              </a:rPr>
              <a:t> </a:t>
            </a:r>
            <a:r>
              <a:rPr sz="818" spc="-7" dirty="0">
                <a:latin typeface="Times New Roman"/>
                <a:cs typeface="Times New Roman"/>
              </a:rPr>
              <a:t>clinical 	</a:t>
            </a:r>
            <a:r>
              <a:rPr sz="818" dirty="0">
                <a:latin typeface="Times New Roman"/>
                <a:cs typeface="Times New Roman"/>
              </a:rPr>
              <a:t>status</a:t>
            </a:r>
            <a:r>
              <a:rPr sz="818" spc="-24" dirty="0">
                <a:latin typeface="Times New Roman"/>
                <a:cs typeface="Times New Roman"/>
              </a:rPr>
              <a:t> </a:t>
            </a:r>
            <a:r>
              <a:rPr sz="818" dirty="0">
                <a:latin typeface="Times New Roman"/>
                <a:cs typeface="Times New Roman"/>
              </a:rPr>
              <a:t>is</a:t>
            </a:r>
            <a:r>
              <a:rPr sz="818" spc="-24" dirty="0">
                <a:latin typeface="Times New Roman"/>
                <a:cs typeface="Times New Roman"/>
              </a:rPr>
              <a:t> </a:t>
            </a:r>
            <a:r>
              <a:rPr sz="818" dirty="0">
                <a:latin typeface="Times New Roman"/>
                <a:cs typeface="Times New Roman"/>
              </a:rPr>
              <a:t>reviewed</a:t>
            </a:r>
            <a:r>
              <a:rPr sz="818" spc="-20" dirty="0">
                <a:latin typeface="Times New Roman"/>
                <a:cs typeface="Times New Roman"/>
              </a:rPr>
              <a:t> </a:t>
            </a:r>
            <a:r>
              <a:rPr sz="818" dirty="0">
                <a:latin typeface="Times New Roman"/>
                <a:cs typeface="Times New Roman"/>
              </a:rPr>
              <a:t>at</a:t>
            </a:r>
            <a:r>
              <a:rPr sz="818" spc="-20" dirty="0">
                <a:latin typeface="Times New Roman"/>
                <a:cs typeface="Times New Roman"/>
              </a:rPr>
              <a:t> </a:t>
            </a:r>
            <a:r>
              <a:rPr sz="818" dirty="0">
                <a:latin typeface="Times New Roman"/>
                <a:cs typeface="Times New Roman"/>
              </a:rPr>
              <a:t>least</a:t>
            </a:r>
            <a:r>
              <a:rPr sz="818" spc="-20" dirty="0">
                <a:latin typeface="Times New Roman"/>
                <a:cs typeface="Times New Roman"/>
              </a:rPr>
              <a:t> </a:t>
            </a:r>
            <a:r>
              <a:rPr sz="818" dirty="0">
                <a:latin typeface="Times New Roman"/>
                <a:cs typeface="Times New Roman"/>
              </a:rPr>
              <a:t>once</a:t>
            </a:r>
            <a:r>
              <a:rPr sz="818" spc="-27" dirty="0">
                <a:latin typeface="Times New Roman"/>
                <a:cs typeface="Times New Roman"/>
              </a:rPr>
              <a:t> </a:t>
            </a:r>
            <a:r>
              <a:rPr sz="818" dirty="0">
                <a:latin typeface="Times New Roman"/>
                <a:cs typeface="Times New Roman"/>
              </a:rPr>
              <a:t>every</a:t>
            </a:r>
            <a:r>
              <a:rPr sz="818" spc="-20" dirty="0">
                <a:latin typeface="Times New Roman"/>
                <a:cs typeface="Times New Roman"/>
              </a:rPr>
              <a:t> </a:t>
            </a:r>
            <a:r>
              <a:rPr sz="818" dirty="0">
                <a:latin typeface="Times New Roman"/>
                <a:cs typeface="Times New Roman"/>
              </a:rPr>
              <a:t>ninety</a:t>
            </a:r>
            <a:r>
              <a:rPr sz="818" spc="-20" dirty="0">
                <a:latin typeface="Times New Roman"/>
                <a:cs typeface="Times New Roman"/>
              </a:rPr>
              <a:t> </a:t>
            </a:r>
            <a:r>
              <a:rPr sz="818" dirty="0">
                <a:latin typeface="Times New Roman"/>
                <a:cs typeface="Times New Roman"/>
              </a:rPr>
              <a:t>calendar</a:t>
            </a:r>
            <a:r>
              <a:rPr sz="818" spc="-24" dirty="0">
                <a:latin typeface="Times New Roman"/>
                <a:cs typeface="Times New Roman"/>
              </a:rPr>
              <a:t> </a:t>
            </a:r>
            <a:r>
              <a:rPr sz="818" spc="-7" dirty="0">
                <a:latin typeface="Times New Roman"/>
                <a:cs typeface="Times New Roman"/>
              </a:rPr>
              <a:t>days.</a:t>
            </a:r>
            <a:endParaRPr sz="818">
              <a:latin typeface="Times New Roman"/>
              <a:cs typeface="Times New Roman"/>
            </a:endParaRPr>
          </a:p>
          <a:p>
            <a:pPr marL="522688" marR="53653" lvl="2" indent="-140624">
              <a:lnSpc>
                <a:spcPct val="95900"/>
              </a:lnSpc>
              <a:spcBef>
                <a:spcPts val="916"/>
              </a:spcBef>
              <a:buAutoNum type="alphaLcParenBoth"/>
              <a:tabLst>
                <a:tab pos="568986" algn="l"/>
              </a:tabLst>
            </a:pPr>
            <a:r>
              <a:rPr sz="818" dirty="0">
                <a:latin typeface="Times New Roman"/>
                <a:cs typeface="Times New Roman"/>
              </a:rPr>
              <a:t>Intensive</a:t>
            </a:r>
            <a:r>
              <a:rPr sz="818" spc="-27"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spc="-7" dirty="0">
                <a:latin typeface="Times New Roman"/>
                <a:cs typeface="Times New Roman"/>
              </a:rPr>
              <a:t>specialized</a:t>
            </a:r>
            <a:r>
              <a:rPr sz="818" spc="-20" dirty="0">
                <a:latin typeface="Times New Roman"/>
                <a:cs typeface="Times New Roman"/>
              </a:rPr>
              <a:t> </a:t>
            </a:r>
            <a:r>
              <a:rPr sz="818" dirty="0">
                <a:latin typeface="Times New Roman"/>
                <a:cs typeface="Times New Roman"/>
              </a:rPr>
              <a:t>therapies</a:t>
            </a:r>
            <a:r>
              <a:rPr sz="818" spc="-24" dirty="0">
                <a:latin typeface="Times New Roman"/>
                <a:cs typeface="Times New Roman"/>
              </a:rPr>
              <a:t> </a:t>
            </a:r>
            <a:r>
              <a:rPr sz="818" dirty="0">
                <a:latin typeface="Times New Roman"/>
                <a:cs typeface="Times New Roman"/>
              </a:rPr>
              <a:t>(e.g.,</a:t>
            </a:r>
            <a:r>
              <a:rPr sz="818" spc="-20" dirty="0">
                <a:latin typeface="Times New Roman"/>
                <a:cs typeface="Times New Roman"/>
              </a:rPr>
              <a:t> </a:t>
            </a:r>
            <a:r>
              <a:rPr sz="818" dirty="0">
                <a:latin typeface="Times New Roman"/>
                <a:cs typeface="Times New Roman"/>
              </a:rPr>
              <a:t>occupational,</a:t>
            </a:r>
            <a:r>
              <a:rPr sz="818" spc="-20" dirty="0">
                <a:latin typeface="Times New Roman"/>
                <a:cs typeface="Times New Roman"/>
              </a:rPr>
              <a:t> </a:t>
            </a:r>
            <a:r>
              <a:rPr sz="818" dirty="0">
                <a:latin typeface="Times New Roman"/>
                <a:cs typeface="Times New Roman"/>
              </a:rPr>
              <a:t>physical,</a:t>
            </a:r>
            <a:r>
              <a:rPr sz="818" spc="-20" dirty="0">
                <a:latin typeface="Times New Roman"/>
                <a:cs typeface="Times New Roman"/>
              </a:rPr>
              <a:t> </a:t>
            </a:r>
            <a:r>
              <a:rPr sz="818" dirty="0">
                <a:latin typeface="Times New Roman"/>
                <a:cs typeface="Times New Roman"/>
              </a:rPr>
              <a:t>speech,</a:t>
            </a:r>
            <a:r>
              <a:rPr sz="818" spc="-17" dirty="0">
                <a:latin typeface="Times New Roman"/>
                <a:cs typeface="Times New Roman"/>
              </a:rPr>
              <a:t> </a:t>
            </a:r>
            <a:r>
              <a:rPr sz="818" spc="-7" dirty="0">
                <a:latin typeface="Times New Roman"/>
                <a:cs typeface="Times New Roman"/>
              </a:rPr>
              <a:t>audiology,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applied</a:t>
            </a:r>
            <a:r>
              <a:rPr sz="818" spc="-17" dirty="0">
                <a:latin typeface="Times New Roman"/>
                <a:cs typeface="Times New Roman"/>
              </a:rPr>
              <a:t> </a:t>
            </a:r>
            <a:r>
              <a:rPr sz="818" dirty="0">
                <a:latin typeface="Times New Roman"/>
                <a:cs typeface="Times New Roman"/>
              </a:rPr>
              <a:t>behavior</a:t>
            </a:r>
            <a:r>
              <a:rPr sz="818" spc="-17" dirty="0">
                <a:latin typeface="Times New Roman"/>
                <a:cs typeface="Times New Roman"/>
              </a:rPr>
              <a:t> </a:t>
            </a:r>
            <a:r>
              <a:rPr sz="818" dirty="0">
                <a:latin typeface="Times New Roman"/>
                <a:cs typeface="Times New Roman"/>
              </a:rPr>
              <a:t>analysis)</a:t>
            </a:r>
            <a:r>
              <a:rPr sz="818" spc="-17" dirty="0">
                <a:latin typeface="Times New Roman"/>
                <a:cs typeface="Times New Roman"/>
              </a:rPr>
              <a:t> </a:t>
            </a:r>
            <a:r>
              <a:rPr sz="818" dirty="0">
                <a:latin typeface="Times New Roman"/>
                <a:cs typeface="Times New Roman"/>
              </a:rPr>
              <a:t>as</a:t>
            </a:r>
            <a:r>
              <a:rPr sz="818" spc="-20" dirty="0">
                <a:latin typeface="Times New Roman"/>
                <a:cs typeface="Times New Roman"/>
              </a:rPr>
              <a:t> </a:t>
            </a:r>
            <a:r>
              <a:rPr sz="818" dirty="0">
                <a:latin typeface="Times New Roman"/>
                <a:cs typeface="Times New Roman"/>
              </a:rPr>
              <a:t>well</a:t>
            </a:r>
            <a:r>
              <a:rPr sz="818" spc="-17" dirty="0">
                <a:latin typeface="Times New Roman"/>
                <a:cs typeface="Times New Roman"/>
              </a:rPr>
              <a:t> </a:t>
            </a:r>
            <a:r>
              <a:rPr sz="818" dirty="0">
                <a:latin typeface="Times New Roman"/>
                <a:cs typeface="Times New Roman"/>
              </a:rPr>
              <a:t>as</a:t>
            </a:r>
            <a:r>
              <a:rPr sz="818" spc="-20" dirty="0">
                <a:latin typeface="Times New Roman"/>
                <a:cs typeface="Times New Roman"/>
              </a:rPr>
              <a:t> </a:t>
            </a:r>
            <a:r>
              <a:rPr sz="818" dirty="0">
                <a:latin typeface="Times New Roman"/>
                <a:cs typeface="Times New Roman"/>
              </a:rPr>
              <a:t>non-traditional</a:t>
            </a:r>
            <a:r>
              <a:rPr sz="818" spc="-17" dirty="0">
                <a:latin typeface="Times New Roman"/>
                <a:cs typeface="Times New Roman"/>
              </a:rPr>
              <a:t> </a:t>
            </a:r>
            <a:r>
              <a:rPr sz="818" spc="-7" dirty="0">
                <a:latin typeface="Times New Roman"/>
                <a:cs typeface="Times New Roman"/>
              </a:rPr>
              <a:t>therapies</a:t>
            </a:r>
            <a:r>
              <a:rPr sz="818" spc="-20" dirty="0">
                <a:latin typeface="Times New Roman"/>
                <a:cs typeface="Times New Roman"/>
              </a:rPr>
              <a:t> </a:t>
            </a:r>
            <a:r>
              <a:rPr sz="818" dirty="0">
                <a:latin typeface="Times New Roman"/>
                <a:cs typeface="Times New Roman"/>
              </a:rPr>
              <a:t>(e.g.,</a:t>
            </a:r>
            <a:r>
              <a:rPr sz="818" spc="-10" dirty="0">
                <a:latin typeface="Times New Roman"/>
                <a:cs typeface="Times New Roman"/>
              </a:rPr>
              <a:t> </a:t>
            </a:r>
            <a:r>
              <a:rPr sz="818" dirty="0">
                <a:latin typeface="Times New Roman"/>
                <a:cs typeface="Times New Roman"/>
              </a:rPr>
              <a:t>art,</a:t>
            </a:r>
            <a:r>
              <a:rPr sz="818" spc="-14" dirty="0">
                <a:latin typeface="Times New Roman"/>
                <a:cs typeface="Times New Roman"/>
              </a:rPr>
              <a:t> </a:t>
            </a:r>
            <a:r>
              <a:rPr sz="818" spc="-7" dirty="0">
                <a:latin typeface="Times New Roman"/>
                <a:cs typeface="Times New Roman"/>
              </a:rPr>
              <a:t>music,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recreation)</a:t>
            </a:r>
            <a:r>
              <a:rPr sz="818" spc="-20" dirty="0">
                <a:latin typeface="Times New Roman"/>
                <a:cs typeface="Times New Roman"/>
              </a:rPr>
              <a:t> </a:t>
            </a:r>
            <a:r>
              <a:rPr sz="818" dirty="0">
                <a:latin typeface="Times New Roman"/>
                <a:cs typeface="Times New Roman"/>
              </a:rPr>
              <a:t>are</a:t>
            </a:r>
            <a:r>
              <a:rPr sz="818" spc="-24" dirty="0">
                <a:latin typeface="Times New Roman"/>
                <a:cs typeface="Times New Roman"/>
              </a:rPr>
              <a:t> </a:t>
            </a:r>
            <a:r>
              <a:rPr sz="818" dirty="0">
                <a:latin typeface="Times New Roman"/>
                <a:cs typeface="Times New Roman"/>
              </a:rPr>
              <a:t>made</a:t>
            </a:r>
            <a:r>
              <a:rPr sz="818" spc="-20" dirty="0">
                <a:latin typeface="Times New Roman"/>
                <a:cs typeface="Times New Roman"/>
              </a:rPr>
              <a:t> </a:t>
            </a:r>
            <a:r>
              <a:rPr sz="818" dirty="0">
                <a:latin typeface="Times New Roman"/>
                <a:cs typeface="Times New Roman"/>
              </a:rPr>
              <a:t>available</a:t>
            </a:r>
            <a:r>
              <a:rPr sz="818" spc="-20"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each</a:t>
            </a:r>
            <a:r>
              <a:rPr sz="818" spc="-20" dirty="0">
                <a:latin typeface="Times New Roman"/>
                <a:cs typeface="Times New Roman"/>
              </a:rPr>
              <a:t> </a:t>
            </a:r>
            <a:r>
              <a:rPr sz="818" dirty="0">
                <a:latin typeface="Times New Roman"/>
                <a:cs typeface="Times New Roman"/>
              </a:rPr>
              <a:t>youth</a:t>
            </a:r>
            <a:r>
              <a:rPr sz="818" spc="-20" dirty="0">
                <a:latin typeface="Times New Roman"/>
                <a:cs typeface="Times New Roman"/>
              </a:rPr>
              <a:t> </a:t>
            </a:r>
            <a:r>
              <a:rPr sz="818" dirty="0">
                <a:latin typeface="Times New Roman"/>
                <a:cs typeface="Times New Roman"/>
              </a:rPr>
              <a:t>in</a:t>
            </a:r>
            <a:r>
              <a:rPr sz="818" spc="-20" dirty="0">
                <a:latin typeface="Times New Roman"/>
                <a:cs typeface="Times New Roman"/>
              </a:rPr>
              <a:t> </a:t>
            </a:r>
            <a:r>
              <a:rPr sz="818" dirty="0">
                <a:latin typeface="Times New Roman"/>
                <a:cs typeface="Times New Roman"/>
              </a:rPr>
              <a:t>accordance</a:t>
            </a:r>
            <a:r>
              <a:rPr sz="818" spc="-24" dirty="0">
                <a:latin typeface="Times New Roman"/>
                <a:cs typeface="Times New Roman"/>
              </a:rPr>
              <a:t> </a:t>
            </a:r>
            <a:r>
              <a:rPr sz="818" dirty="0">
                <a:latin typeface="Times New Roman"/>
                <a:cs typeface="Times New Roman"/>
              </a:rPr>
              <a:t>with</a:t>
            </a:r>
            <a:r>
              <a:rPr sz="818" spc="-20"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spc="-7" dirty="0">
                <a:latin typeface="Times New Roman"/>
                <a:cs typeface="Times New Roman"/>
              </a:rPr>
              <a:t>youth's 	</a:t>
            </a:r>
            <a:r>
              <a:rPr sz="818" dirty="0">
                <a:latin typeface="Times New Roman"/>
                <a:cs typeface="Times New Roman"/>
              </a:rPr>
              <a:t>individual</a:t>
            </a:r>
            <a:r>
              <a:rPr sz="818" spc="-34" dirty="0">
                <a:latin typeface="Times New Roman"/>
                <a:cs typeface="Times New Roman"/>
              </a:rPr>
              <a:t> </a:t>
            </a:r>
            <a:r>
              <a:rPr sz="818" dirty="0">
                <a:latin typeface="Times New Roman"/>
                <a:cs typeface="Times New Roman"/>
              </a:rPr>
              <a:t>service</a:t>
            </a:r>
            <a:r>
              <a:rPr sz="818" spc="-37" dirty="0">
                <a:latin typeface="Times New Roman"/>
                <a:cs typeface="Times New Roman"/>
              </a:rPr>
              <a:t> </a:t>
            </a:r>
            <a:r>
              <a:rPr sz="818" spc="-7" dirty="0">
                <a:latin typeface="Times New Roman"/>
                <a:cs typeface="Times New Roman"/>
              </a:rPr>
              <a:t>plan.</a:t>
            </a:r>
            <a:endParaRPr sz="818">
              <a:latin typeface="Times New Roman"/>
              <a:cs typeface="Times New Roman"/>
            </a:endParaRPr>
          </a:p>
          <a:p>
            <a:pPr lvl="2">
              <a:spcBef>
                <a:spcPts val="24"/>
              </a:spcBef>
              <a:buFont typeface="Times New Roman"/>
              <a:buAutoNum type="alphaLcParenBoth"/>
            </a:pPr>
            <a:endParaRPr sz="818">
              <a:latin typeface="Times New Roman"/>
              <a:cs typeface="Times New Roman"/>
            </a:endParaRPr>
          </a:p>
          <a:p>
            <a:pPr marL="528313" marR="19471" lvl="2" indent="-146248">
              <a:lnSpc>
                <a:spcPts val="940"/>
              </a:lnSpc>
              <a:buAutoNum type="alphaLcParenBoth"/>
              <a:tabLst>
                <a:tab pos="568986" algn="l"/>
              </a:tabLst>
            </a:pPr>
            <a:r>
              <a:rPr sz="818" dirty="0">
                <a:latin typeface="Times New Roman"/>
                <a:cs typeface="Times New Roman"/>
              </a:rPr>
              <a:t>Family</a:t>
            </a:r>
            <a:r>
              <a:rPr sz="818" spc="-17" dirty="0">
                <a:latin typeface="Times New Roman"/>
                <a:cs typeface="Times New Roman"/>
              </a:rPr>
              <a:t> </a:t>
            </a:r>
            <a:r>
              <a:rPr sz="818" dirty="0">
                <a:latin typeface="Times New Roman"/>
                <a:cs typeface="Times New Roman"/>
              </a:rPr>
              <a:t>therapy</a:t>
            </a:r>
            <a:r>
              <a:rPr sz="818" spc="-17" dirty="0">
                <a:latin typeface="Times New Roman"/>
                <a:cs typeface="Times New Roman"/>
              </a:rPr>
              <a:t> </a:t>
            </a:r>
            <a:r>
              <a:rPr sz="818" dirty="0">
                <a:latin typeface="Times New Roman"/>
                <a:cs typeface="Times New Roman"/>
              </a:rPr>
              <a:t>is</a:t>
            </a:r>
            <a:r>
              <a:rPr sz="818" spc="-17" dirty="0">
                <a:latin typeface="Times New Roman"/>
                <a:cs typeface="Times New Roman"/>
              </a:rPr>
              <a:t> </a:t>
            </a:r>
            <a:r>
              <a:rPr sz="818" dirty="0">
                <a:latin typeface="Times New Roman"/>
                <a:cs typeface="Times New Roman"/>
              </a:rPr>
              <a:t>made</a:t>
            </a:r>
            <a:r>
              <a:rPr sz="818" spc="-17" dirty="0">
                <a:latin typeface="Times New Roman"/>
                <a:cs typeface="Times New Roman"/>
              </a:rPr>
              <a:t> </a:t>
            </a:r>
            <a:r>
              <a:rPr sz="818" dirty="0">
                <a:latin typeface="Times New Roman"/>
                <a:cs typeface="Times New Roman"/>
              </a:rPr>
              <a:t>available</a:t>
            </a:r>
            <a:r>
              <a:rPr sz="818" spc="-20"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each</a:t>
            </a:r>
            <a:r>
              <a:rPr sz="818" spc="-14"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youth's</a:t>
            </a:r>
            <a:r>
              <a:rPr sz="818" spc="-17" dirty="0">
                <a:latin typeface="Times New Roman"/>
                <a:cs typeface="Times New Roman"/>
              </a:rPr>
              <a:t> </a:t>
            </a:r>
            <a:r>
              <a:rPr sz="818" dirty="0">
                <a:latin typeface="Times New Roman"/>
                <a:cs typeface="Times New Roman"/>
              </a:rPr>
              <a:t>family</a:t>
            </a:r>
            <a:r>
              <a:rPr sz="818" spc="-14" dirty="0">
                <a:latin typeface="Times New Roman"/>
                <a:cs typeface="Times New Roman"/>
              </a:rPr>
              <a:t> </a:t>
            </a:r>
            <a:r>
              <a:rPr sz="818" dirty="0">
                <a:latin typeface="Times New Roman"/>
                <a:cs typeface="Times New Roman"/>
              </a:rPr>
              <a:t>in</a:t>
            </a:r>
            <a:r>
              <a:rPr sz="818" spc="-17" dirty="0">
                <a:latin typeface="Times New Roman"/>
                <a:cs typeface="Times New Roman"/>
              </a:rPr>
              <a:t> </a:t>
            </a:r>
            <a:r>
              <a:rPr sz="818" spc="-7" dirty="0">
                <a:latin typeface="Times New Roman"/>
                <a:cs typeface="Times New Roman"/>
              </a:rPr>
              <a:t>accordance 	</a:t>
            </a:r>
            <a:r>
              <a:rPr sz="818" dirty="0">
                <a:latin typeface="Times New Roman"/>
                <a:cs typeface="Times New Roman"/>
              </a:rPr>
              <a:t>with</a:t>
            </a:r>
            <a:r>
              <a:rPr sz="818" spc="-27" dirty="0">
                <a:latin typeface="Times New Roman"/>
                <a:cs typeface="Times New Roman"/>
              </a:rPr>
              <a:t> </a:t>
            </a: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youth's</a:t>
            </a:r>
            <a:r>
              <a:rPr sz="818" spc="-24" dirty="0">
                <a:latin typeface="Times New Roman"/>
                <a:cs typeface="Times New Roman"/>
              </a:rPr>
              <a:t> </a:t>
            </a:r>
            <a:r>
              <a:rPr sz="818" dirty="0">
                <a:latin typeface="Times New Roman"/>
                <a:cs typeface="Times New Roman"/>
              </a:rPr>
              <a:t>individual</a:t>
            </a:r>
            <a:r>
              <a:rPr sz="818" spc="-24" dirty="0">
                <a:latin typeface="Times New Roman"/>
                <a:cs typeface="Times New Roman"/>
              </a:rPr>
              <a:t> </a:t>
            </a:r>
            <a:r>
              <a:rPr sz="818" dirty="0">
                <a:latin typeface="Times New Roman"/>
                <a:cs typeface="Times New Roman"/>
              </a:rPr>
              <a:t>service</a:t>
            </a:r>
            <a:r>
              <a:rPr sz="818" spc="-31" dirty="0">
                <a:latin typeface="Times New Roman"/>
                <a:cs typeface="Times New Roman"/>
              </a:rPr>
              <a:t> </a:t>
            </a:r>
            <a:r>
              <a:rPr sz="818" spc="-14" dirty="0">
                <a:latin typeface="Times New Roman"/>
                <a:cs typeface="Times New Roman"/>
              </a:rPr>
              <a:t>plan.</a:t>
            </a:r>
            <a:endParaRPr sz="818">
              <a:latin typeface="Times New Roman"/>
              <a:cs typeface="Times New Roman"/>
            </a:endParaRPr>
          </a:p>
          <a:p>
            <a:pPr lvl="2">
              <a:lnSpc>
                <a:spcPct val="100000"/>
              </a:lnSpc>
              <a:buFont typeface="Times New Roman"/>
              <a:buAutoNum type="alphaLcParenBoth"/>
            </a:pPr>
            <a:endParaRPr sz="818">
              <a:latin typeface="Times New Roman"/>
              <a:cs typeface="Times New Roman"/>
            </a:endParaRPr>
          </a:p>
          <a:p>
            <a:pPr marL="340959" marR="183027" lvl="1" indent="-145816">
              <a:lnSpc>
                <a:spcPts val="940"/>
              </a:lnSpc>
              <a:buAutoNum type="arabicParenBoth"/>
              <a:tabLst>
                <a:tab pos="382064" algn="l"/>
              </a:tabLst>
            </a:pPr>
            <a:r>
              <a:rPr sz="818" dirty="0">
                <a:latin typeface="Times New Roman"/>
                <a:cs typeface="Times New Roman"/>
              </a:rPr>
              <a:t>An</a:t>
            </a:r>
            <a:r>
              <a:rPr sz="818" spc="-10" dirty="0">
                <a:latin typeface="Times New Roman"/>
                <a:cs typeface="Times New Roman"/>
              </a:rPr>
              <a:t> </a:t>
            </a:r>
            <a:r>
              <a:rPr sz="818" dirty="0">
                <a:latin typeface="Times New Roman"/>
                <a:cs typeface="Times New Roman"/>
              </a:rPr>
              <a:t>ICFIID</a:t>
            </a:r>
            <a:r>
              <a:rPr sz="818" spc="-17" dirty="0">
                <a:latin typeface="Times New Roman"/>
                <a:cs typeface="Times New Roman"/>
              </a:rPr>
              <a:t> </a:t>
            </a:r>
            <a:r>
              <a:rPr sz="818" dirty="0">
                <a:latin typeface="Times New Roman"/>
                <a:cs typeface="Times New Roman"/>
              </a:rPr>
              <a:t>in</a:t>
            </a:r>
            <a:r>
              <a:rPr sz="818" spc="-17" dirty="0">
                <a:latin typeface="Times New Roman"/>
                <a:cs typeface="Times New Roman"/>
              </a:rPr>
              <a:t> </a:t>
            </a:r>
            <a:r>
              <a:rPr sz="818" dirty="0">
                <a:latin typeface="Times New Roman"/>
                <a:cs typeface="Times New Roman"/>
              </a:rPr>
              <a:t>peer</a:t>
            </a:r>
            <a:r>
              <a:rPr sz="818" spc="-14" dirty="0">
                <a:latin typeface="Times New Roman"/>
                <a:cs typeface="Times New Roman"/>
              </a:rPr>
              <a:t> </a:t>
            </a:r>
            <a:r>
              <a:rPr sz="818" dirty="0">
                <a:latin typeface="Times New Roman"/>
                <a:cs typeface="Times New Roman"/>
              </a:rPr>
              <a:t>group</a:t>
            </a:r>
            <a:r>
              <a:rPr sz="818" spc="-14" dirty="0">
                <a:latin typeface="Times New Roman"/>
                <a:cs typeface="Times New Roman"/>
              </a:rPr>
              <a:t> </a:t>
            </a:r>
            <a:r>
              <a:rPr sz="818" dirty="0">
                <a:latin typeface="Times New Roman"/>
                <a:cs typeface="Times New Roman"/>
              </a:rPr>
              <a:t>6</a:t>
            </a:r>
            <a:r>
              <a:rPr sz="818" spc="-17" dirty="0">
                <a:latin typeface="Times New Roman"/>
                <a:cs typeface="Times New Roman"/>
              </a:rPr>
              <a:t> </a:t>
            </a:r>
            <a:r>
              <a:rPr sz="818" dirty="0">
                <a:latin typeface="Times New Roman"/>
                <a:cs typeface="Times New Roman"/>
              </a:rPr>
              <a:t>will</a:t>
            </a:r>
            <a:r>
              <a:rPr sz="818" spc="-14" dirty="0">
                <a:latin typeface="Times New Roman"/>
                <a:cs typeface="Times New Roman"/>
              </a:rPr>
              <a:t> </a:t>
            </a:r>
            <a:r>
              <a:rPr sz="818" dirty="0">
                <a:latin typeface="Times New Roman"/>
                <a:cs typeface="Times New Roman"/>
              </a:rPr>
              <a:t>ensure</a:t>
            </a:r>
            <a:r>
              <a:rPr sz="818" spc="-17" dirty="0">
                <a:latin typeface="Times New Roman"/>
                <a:cs typeface="Times New Roman"/>
              </a:rPr>
              <a:t> </a:t>
            </a:r>
            <a:r>
              <a:rPr sz="818" dirty="0">
                <a:latin typeface="Times New Roman"/>
                <a:cs typeface="Times New Roman"/>
              </a:rPr>
              <a:t>staff</a:t>
            </a:r>
            <a:r>
              <a:rPr sz="818" spc="-17" dirty="0">
                <a:latin typeface="Times New Roman"/>
                <a:cs typeface="Times New Roman"/>
              </a:rPr>
              <a:t> </a:t>
            </a:r>
            <a:r>
              <a:rPr sz="818" dirty="0">
                <a:latin typeface="Times New Roman"/>
                <a:cs typeface="Times New Roman"/>
              </a:rPr>
              <a:t>have</a:t>
            </a:r>
            <a:r>
              <a:rPr sz="818" spc="-17" dirty="0">
                <a:latin typeface="Times New Roman"/>
                <a:cs typeface="Times New Roman"/>
              </a:rPr>
              <a:t> </a:t>
            </a:r>
            <a:r>
              <a:rPr sz="818" dirty="0">
                <a:latin typeface="Times New Roman"/>
                <a:cs typeface="Times New Roman"/>
              </a:rPr>
              <a:t>adequate</a:t>
            </a:r>
            <a:r>
              <a:rPr sz="818" spc="-14" dirty="0">
                <a:latin typeface="Times New Roman"/>
                <a:cs typeface="Times New Roman"/>
              </a:rPr>
              <a:t> </a:t>
            </a:r>
            <a:r>
              <a:rPr sz="818" dirty="0">
                <a:latin typeface="Times New Roman"/>
                <a:cs typeface="Times New Roman"/>
              </a:rPr>
              <a:t>experience</a:t>
            </a:r>
            <a:r>
              <a:rPr sz="818" spc="-20"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training</a:t>
            </a:r>
            <a:r>
              <a:rPr sz="818" spc="-14" dirty="0">
                <a:latin typeface="Times New Roman"/>
                <a:cs typeface="Times New Roman"/>
              </a:rPr>
              <a:t> </a:t>
            </a:r>
            <a:r>
              <a:rPr sz="818" spc="-17" dirty="0">
                <a:latin typeface="Times New Roman"/>
                <a:cs typeface="Times New Roman"/>
              </a:rPr>
              <a:t>to 	</a:t>
            </a:r>
            <a:r>
              <a:rPr sz="818" spc="-7" dirty="0">
                <a:latin typeface="Times New Roman"/>
                <a:cs typeface="Times New Roman"/>
              </a:rPr>
              <a:t>effectively</a:t>
            </a:r>
            <a:r>
              <a:rPr sz="818" spc="3" dirty="0">
                <a:latin typeface="Times New Roman"/>
                <a:cs typeface="Times New Roman"/>
              </a:rPr>
              <a:t> </a:t>
            </a:r>
            <a:r>
              <a:rPr sz="818" spc="-7" dirty="0">
                <a:latin typeface="Times New Roman"/>
                <a:cs typeface="Times New Roman"/>
              </a:rPr>
              <a:t>carry-</a:t>
            </a:r>
            <a:r>
              <a:rPr sz="818" dirty="0">
                <a:latin typeface="Times New Roman"/>
                <a:cs typeface="Times New Roman"/>
              </a:rPr>
              <a:t>out</a:t>
            </a:r>
            <a:r>
              <a:rPr sz="818" spc="3" dirty="0">
                <a:latin typeface="Times New Roman"/>
                <a:cs typeface="Times New Roman"/>
              </a:rPr>
              <a:t> </a:t>
            </a:r>
            <a:r>
              <a:rPr sz="818" dirty="0">
                <a:latin typeface="Times New Roman"/>
                <a:cs typeface="Times New Roman"/>
              </a:rPr>
              <a:t>their</a:t>
            </a:r>
            <a:r>
              <a:rPr sz="818" spc="3" dirty="0">
                <a:latin typeface="Times New Roman"/>
                <a:cs typeface="Times New Roman"/>
              </a:rPr>
              <a:t> </a:t>
            </a:r>
            <a:r>
              <a:rPr sz="818" spc="-7" dirty="0">
                <a:latin typeface="Times New Roman"/>
                <a:cs typeface="Times New Roman"/>
              </a:rPr>
              <a:t>duties.</a:t>
            </a:r>
            <a:endParaRPr sz="818">
              <a:latin typeface="Times New Roman"/>
              <a:cs typeface="Times New Roman"/>
            </a:endParaRPr>
          </a:p>
          <a:p>
            <a:pPr marL="521823" lvl="2" indent="-139758">
              <a:spcBef>
                <a:spcPts val="876"/>
              </a:spcBef>
              <a:buAutoNum type="alphaLcParenBoth"/>
              <a:tabLst>
                <a:tab pos="521823" algn="l"/>
              </a:tabLst>
            </a:pPr>
            <a:r>
              <a:rPr sz="818" dirty="0">
                <a:latin typeface="Times New Roman"/>
                <a:cs typeface="Times New Roman"/>
              </a:rPr>
              <a:t>Staff</a:t>
            </a:r>
            <a:r>
              <a:rPr sz="818" spc="-17" dirty="0">
                <a:latin typeface="Times New Roman"/>
                <a:cs typeface="Times New Roman"/>
              </a:rPr>
              <a:t> </a:t>
            </a:r>
            <a:r>
              <a:rPr sz="818" dirty="0">
                <a:latin typeface="Times New Roman"/>
                <a:cs typeface="Times New Roman"/>
              </a:rPr>
              <a:t>who</a:t>
            </a:r>
            <a:r>
              <a:rPr sz="818" spc="-17" dirty="0">
                <a:latin typeface="Times New Roman"/>
                <a:cs typeface="Times New Roman"/>
              </a:rPr>
              <a:t> </a:t>
            </a:r>
            <a:r>
              <a:rPr sz="818" dirty="0">
                <a:latin typeface="Times New Roman"/>
                <a:cs typeface="Times New Roman"/>
              </a:rPr>
              <a:t>supervise</a:t>
            </a:r>
            <a:r>
              <a:rPr sz="818" spc="-2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spc="-7" dirty="0">
                <a:latin typeface="Times New Roman"/>
                <a:cs typeface="Times New Roman"/>
              </a:rPr>
              <a:t>day-to-</a:t>
            </a:r>
            <a:r>
              <a:rPr sz="818" dirty="0">
                <a:latin typeface="Times New Roman"/>
                <a:cs typeface="Times New Roman"/>
              </a:rPr>
              <a:t>day</a:t>
            </a:r>
            <a:r>
              <a:rPr sz="818" spc="-17" dirty="0">
                <a:latin typeface="Times New Roman"/>
                <a:cs typeface="Times New Roman"/>
              </a:rPr>
              <a:t> </a:t>
            </a:r>
            <a:r>
              <a:rPr sz="818" dirty="0">
                <a:latin typeface="Times New Roman"/>
                <a:cs typeface="Times New Roman"/>
              </a:rPr>
              <a:t>provision</a:t>
            </a:r>
            <a:r>
              <a:rPr sz="818" spc="-17"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intensive</a:t>
            </a:r>
            <a:r>
              <a:rPr sz="818" spc="-17" dirty="0">
                <a:latin typeface="Times New Roman"/>
                <a:cs typeface="Times New Roman"/>
              </a:rPr>
              <a:t> </a:t>
            </a:r>
            <a:r>
              <a:rPr sz="818" dirty="0">
                <a:latin typeface="Times New Roman"/>
                <a:cs typeface="Times New Roman"/>
              </a:rPr>
              <a:t>behavioral</a:t>
            </a:r>
            <a:r>
              <a:rPr sz="818" spc="-17" dirty="0">
                <a:latin typeface="Times New Roman"/>
                <a:cs typeface="Times New Roman"/>
              </a:rPr>
              <a:t> </a:t>
            </a:r>
            <a:r>
              <a:rPr sz="818" spc="-7" dirty="0">
                <a:latin typeface="Times New Roman"/>
                <a:cs typeface="Times New Roman"/>
              </a:rPr>
              <a:t>support</a:t>
            </a:r>
            <a:endParaRPr sz="818">
              <a:latin typeface="Times New Roman"/>
              <a:cs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6695693" y="9246954"/>
            <a:ext cx="215900" cy="194309"/>
          </a:xfrm>
          <a:prstGeom prst="rect">
            <a:avLst/>
          </a:prstGeom>
        </p:spPr>
        <p:txBody>
          <a:bodyPr vert="horz" wrap="square" lIns="0" tIns="0" rIns="0" bIns="0" rtlCol="0">
            <a:spAutoFit/>
          </a:bodyPr>
          <a:lstStyle>
            <a:defPPr>
              <a:defRPr kern="0"/>
            </a:defPPr>
            <a:lvl1pPr>
              <a:defRPr sz="1200" b="0" i="0">
                <a:solidFill>
                  <a:schemeClr val="tx1"/>
                </a:solidFill>
                <a:latin typeface="Times New Roman"/>
                <a:cs typeface="Times New Roman"/>
              </a:defRPr>
            </a:lvl1pPr>
          </a:lstStyle>
          <a:p>
            <a:pPr marL="88900">
              <a:lnSpc>
                <a:spcPts val="1410"/>
              </a:lnSpc>
            </a:pPr>
            <a:fld id="{81D60167-4931-47E6-BA6A-407CBD079E47}" type="slidenum">
              <a:rPr lang="en-US" spc="-50" smtClean="0"/>
              <a:pPr marL="88900">
                <a:lnSpc>
                  <a:spcPts val="1410"/>
                </a:lnSpc>
              </a:pPr>
              <a:t>19</a:t>
            </a:fld>
            <a:endParaRPr spc="-34" dirty="0"/>
          </a:p>
        </p:txBody>
      </p:sp>
      <p:sp>
        <p:nvSpPr>
          <p:cNvPr id="2" name="object 2"/>
          <p:cNvSpPr txBox="1"/>
          <p:nvPr/>
        </p:nvSpPr>
        <p:spPr>
          <a:xfrm>
            <a:off x="4507020" y="292492"/>
            <a:ext cx="3180208" cy="197573"/>
          </a:xfrm>
          <a:prstGeom prst="rect">
            <a:avLst/>
          </a:prstGeom>
        </p:spPr>
        <p:txBody>
          <a:bodyPr vert="horz" wrap="square" lIns="0" tIns="8654" rIns="0" bIns="0" rtlCol="0">
            <a:spAutoFit/>
          </a:bodyPr>
          <a:lstStyle/>
          <a:p>
            <a:pPr marL="8654">
              <a:spcBef>
                <a:spcPts val="68"/>
              </a:spcBef>
            </a:pPr>
            <a:r>
              <a:rPr sz="1227" b="1" dirty="0">
                <a:latin typeface="Times New Roman"/>
                <a:cs typeface="Times New Roman"/>
              </a:rPr>
              <a:t>***Proposed</a:t>
            </a:r>
            <a:r>
              <a:rPr sz="1227" b="1" spc="-24" dirty="0">
                <a:latin typeface="Times New Roman"/>
                <a:cs typeface="Times New Roman"/>
              </a:rPr>
              <a:t> </a:t>
            </a:r>
            <a:r>
              <a:rPr sz="1227" b="1" dirty="0">
                <a:latin typeface="Times New Roman"/>
                <a:cs typeface="Times New Roman"/>
              </a:rPr>
              <a:t>New</a:t>
            </a:r>
            <a:r>
              <a:rPr sz="1227" b="1" spc="-24" dirty="0">
                <a:latin typeface="Times New Roman"/>
                <a:cs typeface="Times New Roman"/>
              </a:rPr>
              <a:t> </a:t>
            </a:r>
            <a:r>
              <a:rPr sz="1227" b="1" dirty="0">
                <a:latin typeface="Times New Roman"/>
                <a:cs typeface="Times New Roman"/>
              </a:rPr>
              <a:t>Rule</a:t>
            </a:r>
            <a:r>
              <a:rPr sz="1227" b="1" spc="-14" dirty="0">
                <a:latin typeface="Times New Roman"/>
                <a:cs typeface="Times New Roman"/>
              </a:rPr>
              <a:t> </a:t>
            </a:r>
            <a:r>
              <a:rPr sz="1227" b="1" dirty="0">
                <a:latin typeface="Times New Roman"/>
                <a:cs typeface="Times New Roman"/>
              </a:rPr>
              <a:t>-</a:t>
            </a:r>
            <a:r>
              <a:rPr sz="1227" b="1" spc="-24" dirty="0">
                <a:latin typeface="Times New Roman"/>
                <a:cs typeface="Times New Roman"/>
              </a:rPr>
              <a:t> </a:t>
            </a:r>
            <a:r>
              <a:rPr sz="1227" b="1" dirty="0">
                <a:latin typeface="Times New Roman"/>
                <a:cs typeface="Times New Roman"/>
              </a:rPr>
              <a:t>December</a:t>
            </a:r>
            <a:r>
              <a:rPr sz="1227" b="1" spc="-20" dirty="0">
                <a:latin typeface="Times New Roman"/>
                <a:cs typeface="Times New Roman"/>
              </a:rPr>
              <a:t> </a:t>
            </a:r>
            <a:r>
              <a:rPr sz="1227" b="1" dirty="0">
                <a:latin typeface="Times New Roman"/>
                <a:cs typeface="Times New Roman"/>
              </a:rPr>
              <a:t>15,</a:t>
            </a:r>
            <a:r>
              <a:rPr sz="1227" b="1" spc="-20" dirty="0">
                <a:latin typeface="Times New Roman"/>
                <a:cs typeface="Times New Roman"/>
              </a:rPr>
              <a:t> </a:t>
            </a:r>
            <a:r>
              <a:rPr sz="1227" b="1" spc="-7" dirty="0">
                <a:latin typeface="Times New Roman"/>
                <a:cs typeface="Times New Roman"/>
              </a:rPr>
              <a:t>2025***</a:t>
            </a:r>
            <a:endParaRPr sz="1227">
              <a:latin typeface="Times New Roman"/>
              <a:cs typeface="Times New Roman"/>
            </a:endParaRPr>
          </a:p>
        </p:txBody>
      </p:sp>
      <p:sp>
        <p:nvSpPr>
          <p:cNvPr id="3" name="object 3"/>
          <p:cNvSpPr txBox="1"/>
          <p:nvPr/>
        </p:nvSpPr>
        <p:spPr>
          <a:xfrm>
            <a:off x="4062605" y="673771"/>
            <a:ext cx="4068070" cy="5465489"/>
          </a:xfrm>
          <a:prstGeom prst="rect">
            <a:avLst/>
          </a:prstGeom>
        </p:spPr>
        <p:txBody>
          <a:bodyPr vert="horz" wrap="square" lIns="0" tIns="8654" rIns="0" bIns="0" rtlCol="0">
            <a:spAutoFit/>
          </a:bodyPr>
          <a:lstStyle/>
          <a:p>
            <a:pPr marL="568986">
              <a:spcBef>
                <a:spcPts val="68"/>
              </a:spcBef>
            </a:pPr>
            <a:r>
              <a:rPr sz="818" dirty="0">
                <a:latin typeface="Times New Roman"/>
                <a:cs typeface="Times New Roman"/>
              </a:rPr>
              <a:t>services</a:t>
            </a:r>
            <a:r>
              <a:rPr sz="818" spc="-24"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spc="-7" dirty="0">
                <a:latin typeface="Times New Roman"/>
                <a:cs typeface="Times New Roman"/>
              </a:rPr>
              <a:t>will:</a:t>
            </a:r>
            <a:endParaRPr sz="818">
              <a:latin typeface="Times New Roman"/>
              <a:cs typeface="Times New Roman"/>
            </a:endParaRPr>
          </a:p>
          <a:p>
            <a:pPr>
              <a:spcBef>
                <a:spcPts val="24"/>
              </a:spcBef>
            </a:pPr>
            <a:endParaRPr sz="818">
              <a:latin typeface="Times New Roman"/>
              <a:cs typeface="Times New Roman"/>
            </a:endParaRPr>
          </a:p>
          <a:p>
            <a:pPr marL="692302" marR="214614" indent="-123316">
              <a:lnSpc>
                <a:spcPts val="940"/>
              </a:lnSpc>
              <a:buAutoNum type="romanLcParenBoth"/>
              <a:tabLst>
                <a:tab pos="755908" algn="l"/>
              </a:tabLst>
            </a:pPr>
            <a:r>
              <a:rPr sz="818" dirty="0">
                <a:latin typeface="Times New Roman"/>
                <a:cs typeface="Times New Roman"/>
              </a:rPr>
              <a:t>Hold</a:t>
            </a:r>
            <a:r>
              <a:rPr sz="818" spc="-20" dirty="0">
                <a:latin typeface="Times New Roman"/>
                <a:cs typeface="Times New Roman"/>
              </a:rPr>
              <a:t> </a:t>
            </a:r>
            <a:r>
              <a:rPr sz="818" dirty="0">
                <a:latin typeface="Times New Roman"/>
                <a:cs typeface="Times New Roman"/>
              </a:rPr>
              <a:t>professional</a:t>
            </a:r>
            <a:r>
              <a:rPr sz="818" spc="-17" dirty="0">
                <a:latin typeface="Times New Roman"/>
                <a:cs typeface="Times New Roman"/>
              </a:rPr>
              <a:t> </a:t>
            </a:r>
            <a:r>
              <a:rPr sz="818" dirty="0">
                <a:latin typeface="Times New Roman"/>
                <a:cs typeface="Times New Roman"/>
              </a:rPr>
              <a:t>license</a:t>
            </a:r>
            <a:r>
              <a:rPr sz="818" spc="-20" dirty="0">
                <a:latin typeface="Times New Roman"/>
                <a:cs typeface="Times New Roman"/>
              </a:rPr>
              <a:t> </a:t>
            </a:r>
            <a:r>
              <a:rPr sz="818" dirty="0">
                <a:latin typeface="Times New Roman"/>
                <a:cs typeface="Times New Roman"/>
              </a:rPr>
              <a:t>or</a:t>
            </a:r>
            <a:r>
              <a:rPr sz="818" spc="-20" dirty="0">
                <a:latin typeface="Times New Roman"/>
                <a:cs typeface="Times New Roman"/>
              </a:rPr>
              <a:t> </a:t>
            </a:r>
            <a:r>
              <a:rPr sz="818" dirty="0">
                <a:latin typeface="Times New Roman"/>
                <a:cs typeface="Times New Roman"/>
              </a:rPr>
              <a:t>certification</a:t>
            </a:r>
            <a:r>
              <a:rPr sz="818" spc="-17" dirty="0">
                <a:latin typeface="Times New Roman"/>
                <a:cs typeface="Times New Roman"/>
              </a:rPr>
              <a:t> </a:t>
            </a:r>
            <a:r>
              <a:rPr sz="818" dirty="0">
                <a:latin typeface="Times New Roman"/>
                <a:cs typeface="Times New Roman"/>
              </a:rPr>
              <a:t>issued</a:t>
            </a:r>
            <a:r>
              <a:rPr sz="818" spc="-17" dirty="0">
                <a:latin typeface="Times New Roman"/>
                <a:cs typeface="Times New Roman"/>
              </a:rPr>
              <a:t> </a:t>
            </a:r>
            <a:r>
              <a:rPr sz="818" dirty="0">
                <a:latin typeface="Times New Roman"/>
                <a:cs typeface="Times New Roman"/>
              </a:rPr>
              <a:t>by</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Ohio</a:t>
            </a:r>
            <a:r>
              <a:rPr sz="818" spc="-17" dirty="0">
                <a:latin typeface="Times New Roman"/>
                <a:cs typeface="Times New Roman"/>
              </a:rPr>
              <a:t> </a:t>
            </a:r>
            <a:r>
              <a:rPr sz="818" dirty="0">
                <a:latin typeface="Times New Roman"/>
                <a:cs typeface="Times New Roman"/>
              </a:rPr>
              <a:t>board</a:t>
            </a:r>
            <a:r>
              <a:rPr sz="818" spc="-20" dirty="0">
                <a:latin typeface="Times New Roman"/>
                <a:cs typeface="Times New Roman"/>
              </a:rPr>
              <a:t> </a:t>
            </a:r>
            <a:r>
              <a:rPr sz="818" spc="-17" dirty="0">
                <a:latin typeface="Times New Roman"/>
                <a:cs typeface="Times New Roman"/>
              </a:rPr>
              <a:t>of 	</a:t>
            </a:r>
            <a:r>
              <a:rPr sz="818" dirty="0">
                <a:latin typeface="Times New Roman"/>
                <a:cs typeface="Times New Roman"/>
              </a:rPr>
              <a:t>psychology;</a:t>
            </a:r>
            <a:r>
              <a:rPr sz="818" spc="-2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state</a:t>
            </a:r>
            <a:r>
              <a:rPr sz="818" spc="-20" dirty="0">
                <a:latin typeface="Times New Roman"/>
                <a:cs typeface="Times New Roman"/>
              </a:rPr>
              <a:t> </a:t>
            </a:r>
            <a:r>
              <a:rPr sz="818" dirty="0">
                <a:latin typeface="Times New Roman"/>
                <a:cs typeface="Times New Roman"/>
              </a:rPr>
              <a:t>medical</a:t>
            </a:r>
            <a:r>
              <a:rPr sz="818" spc="-17" dirty="0">
                <a:latin typeface="Times New Roman"/>
                <a:cs typeface="Times New Roman"/>
              </a:rPr>
              <a:t> </a:t>
            </a:r>
            <a:r>
              <a:rPr sz="818" dirty="0">
                <a:latin typeface="Times New Roman"/>
                <a:cs typeface="Times New Roman"/>
              </a:rPr>
              <a:t>board</a:t>
            </a:r>
            <a:r>
              <a:rPr sz="818" spc="-2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Ohio;</a:t>
            </a:r>
            <a:r>
              <a:rPr sz="818" spc="-20"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Ohio</a:t>
            </a:r>
            <a:r>
              <a:rPr sz="818" spc="-20" dirty="0">
                <a:latin typeface="Times New Roman"/>
                <a:cs typeface="Times New Roman"/>
              </a:rPr>
              <a:t> </a:t>
            </a:r>
            <a:r>
              <a:rPr sz="818" dirty="0">
                <a:latin typeface="Times New Roman"/>
                <a:cs typeface="Times New Roman"/>
              </a:rPr>
              <a:t>counselor,</a:t>
            </a:r>
            <a:r>
              <a:rPr sz="818" spc="-17" dirty="0">
                <a:latin typeface="Times New Roman"/>
                <a:cs typeface="Times New Roman"/>
              </a:rPr>
              <a:t> </a:t>
            </a:r>
            <a:r>
              <a:rPr sz="818" spc="-7" dirty="0">
                <a:latin typeface="Times New Roman"/>
                <a:cs typeface="Times New Roman"/>
              </a:rPr>
              <a:t>social 	</a:t>
            </a:r>
            <a:r>
              <a:rPr sz="818" dirty="0">
                <a:latin typeface="Times New Roman"/>
                <a:cs typeface="Times New Roman"/>
              </a:rPr>
              <a:t>worker,</a:t>
            </a:r>
            <a:r>
              <a:rPr sz="818" spc="-20" dirty="0">
                <a:latin typeface="Times New Roman"/>
                <a:cs typeface="Times New Roman"/>
              </a:rPr>
              <a:t> </a:t>
            </a:r>
            <a:r>
              <a:rPr sz="818" dirty="0">
                <a:latin typeface="Times New Roman"/>
                <a:cs typeface="Times New Roman"/>
              </a:rPr>
              <a:t>and</a:t>
            </a:r>
            <a:r>
              <a:rPr sz="818" spc="-24" dirty="0">
                <a:latin typeface="Times New Roman"/>
                <a:cs typeface="Times New Roman"/>
              </a:rPr>
              <a:t> </a:t>
            </a:r>
            <a:r>
              <a:rPr sz="818" dirty="0">
                <a:latin typeface="Times New Roman"/>
                <a:cs typeface="Times New Roman"/>
              </a:rPr>
              <a:t>marriage</a:t>
            </a:r>
            <a:r>
              <a:rPr sz="818" spc="-24" dirty="0">
                <a:latin typeface="Times New Roman"/>
                <a:cs typeface="Times New Roman"/>
              </a:rPr>
              <a:t> </a:t>
            </a:r>
            <a:r>
              <a:rPr sz="818" dirty="0">
                <a:latin typeface="Times New Roman"/>
                <a:cs typeface="Times New Roman"/>
              </a:rPr>
              <a:t>and</a:t>
            </a:r>
            <a:r>
              <a:rPr sz="818" spc="-24" dirty="0">
                <a:latin typeface="Times New Roman"/>
                <a:cs typeface="Times New Roman"/>
              </a:rPr>
              <a:t> </a:t>
            </a:r>
            <a:r>
              <a:rPr sz="818" dirty="0">
                <a:latin typeface="Times New Roman"/>
                <a:cs typeface="Times New Roman"/>
              </a:rPr>
              <a:t>family</a:t>
            </a:r>
            <a:r>
              <a:rPr sz="818" spc="-24" dirty="0">
                <a:latin typeface="Times New Roman"/>
                <a:cs typeface="Times New Roman"/>
              </a:rPr>
              <a:t> </a:t>
            </a:r>
            <a:r>
              <a:rPr sz="818" dirty="0">
                <a:latin typeface="Times New Roman"/>
                <a:cs typeface="Times New Roman"/>
              </a:rPr>
              <a:t>therapist</a:t>
            </a:r>
            <a:r>
              <a:rPr sz="818" spc="-17" dirty="0">
                <a:latin typeface="Times New Roman"/>
                <a:cs typeface="Times New Roman"/>
              </a:rPr>
              <a:t> </a:t>
            </a:r>
            <a:r>
              <a:rPr sz="818" dirty="0">
                <a:latin typeface="Times New Roman"/>
                <a:cs typeface="Times New Roman"/>
              </a:rPr>
              <a:t>board;</a:t>
            </a:r>
            <a:r>
              <a:rPr sz="818" spc="-10" dirty="0">
                <a:latin typeface="Times New Roman"/>
                <a:cs typeface="Times New Roman"/>
              </a:rPr>
              <a:t> </a:t>
            </a:r>
            <a:r>
              <a:rPr sz="818" spc="-17" dirty="0">
                <a:latin typeface="Times New Roman"/>
                <a:cs typeface="Times New Roman"/>
              </a:rPr>
              <a:t>or</a:t>
            </a:r>
            <a:endParaRPr sz="818">
              <a:latin typeface="Times New Roman"/>
              <a:cs typeface="Times New Roman"/>
            </a:endParaRPr>
          </a:p>
          <a:p>
            <a:pPr>
              <a:lnSpc>
                <a:spcPct val="100000"/>
              </a:lnSpc>
              <a:buFont typeface="Times New Roman"/>
              <a:buAutoNum type="romanLcParenBoth"/>
            </a:pPr>
            <a:endParaRPr sz="818">
              <a:latin typeface="Times New Roman"/>
              <a:cs typeface="Times New Roman"/>
            </a:endParaRPr>
          </a:p>
          <a:p>
            <a:pPr marL="721725" marR="169614" indent="-152739">
              <a:lnSpc>
                <a:spcPts val="940"/>
              </a:lnSpc>
              <a:buAutoNum type="romanLcParenBoth"/>
              <a:tabLst>
                <a:tab pos="755908" algn="l"/>
              </a:tabLst>
            </a:pPr>
            <a:r>
              <a:rPr sz="818" dirty="0">
                <a:latin typeface="Times New Roman"/>
                <a:cs typeface="Times New Roman"/>
              </a:rPr>
              <a:t>Hold</a:t>
            </a:r>
            <a:r>
              <a:rPr sz="818" spc="-20"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certificate</a:t>
            </a:r>
            <a:r>
              <a:rPr sz="818" spc="-20"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practice</a:t>
            </a:r>
            <a:r>
              <a:rPr sz="818" spc="-14" dirty="0">
                <a:latin typeface="Times New Roman"/>
                <a:cs typeface="Times New Roman"/>
              </a:rPr>
              <a:t> </a:t>
            </a:r>
            <a:r>
              <a:rPr sz="818" dirty="0">
                <a:latin typeface="Times New Roman"/>
                <a:cs typeface="Times New Roman"/>
              </a:rPr>
              <a:t>as</a:t>
            </a:r>
            <a:r>
              <a:rPr sz="818" spc="-24"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certified</a:t>
            </a:r>
            <a:r>
              <a:rPr sz="818" spc="-20" dirty="0">
                <a:latin typeface="Times New Roman"/>
                <a:cs typeface="Times New Roman"/>
              </a:rPr>
              <a:t> </a:t>
            </a:r>
            <a:r>
              <a:rPr sz="818" dirty="0">
                <a:latin typeface="Times New Roman"/>
                <a:cs typeface="Times New Roman"/>
              </a:rPr>
              <a:t>Ohio</a:t>
            </a:r>
            <a:r>
              <a:rPr sz="818" spc="-20" dirty="0">
                <a:latin typeface="Times New Roman"/>
                <a:cs typeface="Times New Roman"/>
              </a:rPr>
              <a:t> </a:t>
            </a:r>
            <a:r>
              <a:rPr sz="818" dirty="0">
                <a:latin typeface="Times New Roman"/>
                <a:cs typeface="Times New Roman"/>
              </a:rPr>
              <a:t>behavior</a:t>
            </a:r>
            <a:r>
              <a:rPr sz="818" spc="-17" dirty="0">
                <a:latin typeface="Times New Roman"/>
                <a:cs typeface="Times New Roman"/>
              </a:rPr>
              <a:t> </a:t>
            </a:r>
            <a:r>
              <a:rPr sz="818" dirty="0">
                <a:latin typeface="Times New Roman"/>
                <a:cs typeface="Times New Roman"/>
              </a:rPr>
              <a:t>analyst</a:t>
            </a:r>
            <a:r>
              <a:rPr sz="818" spc="-17" dirty="0">
                <a:latin typeface="Times New Roman"/>
                <a:cs typeface="Times New Roman"/>
              </a:rPr>
              <a:t> </a:t>
            </a:r>
            <a:r>
              <a:rPr sz="818" dirty="0">
                <a:latin typeface="Times New Roman"/>
                <a:cs typeface="Times New Roman"/>
              </a:rPr>
              <a:t>pursuant</a:t>
            </a:r>
            <a:r>
              <a:rPr sz="818" spc="-20" dirty="0">
                <a:latin typeface="Times New Roman"/>
                <a:cs typeface="Times New Roman"/>
              </a:rPr>
              <a:t> </a:t>
            </a:r>
            <a:r>
              <a:rPr sz="818" spc="-17" dirty="0">
                <a:latin typeface="Times New Roman"/>
                <a:cs typeface="Times New Roman"/>
              </a:rPr>
              <a:t>to 	</a:t>
            </a:r>
            <a:r>
              <a:rPr sz="818" dirty="0">
                <a:latin typeface="Times New Roman"/>
                <a:cs typeface="Times New Roman"/>
              </a:rPr>
              <a:t>section</a:t>
            </a:r>
            <a:r>
              <a:rPr sz="818" spc="-17" dirty="0">
                <a:latin typeface="Times New Roman"/>
                <a:cs typeface="Times New Roman"/>
              </a:rPr>
              <a:t> </a:t>
            </a:r>
            <a:r>
              <a:rPr sz="818" dirty="0">
                <a:latin typeface="Times New Roman"/>
                <a:cs typeface="Times New Roman"/>
              </a:rPr>
              <a:t>4783.04</a:t>
            </a:r>
            <a:r>
              <a:rPr sz="818" spc="-17"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Revised</a:t>
            </a:r>
            <a:r>
              <a:rPr sz="818" spc="-14" dirty="0">
                <a:latin typeface="Times New Roman"/>
                <a:cs typeface="Times New Roman"/>
              </a:rPr>
              <a:t> </a:t>
            </a:r>
            <a:r>
              <a:rPr sz="818" dirty="0">
                <a:latin typeface="Times New Roman"/>
                <a:cs typeface="Times New Roman"/>
              </a:rPr>
              <a:t>Code;</a:t>
            </a:r>
            <a:r>
              <a:rPr sz="818" spc="-17" dirty="0">
                <a:latin typeface="Times New Roman"/>
                <a:cs typeface="Times New Roman"/>
              </a:rPr>
              <a:t> or</a:t>
            </a:r>
            <a:endParaRPr sz="818">
              <a:latin typeface="Times New Roman"/>
              <a:cs typeface="Times New Roman"/>
            </a:endParaRPr>
          </a:p>
          <a:p>
            <a:pPr marL="750283" marR="31586" indent="-181297">
              <a:lnSpc>
                <a:spcPct val="95900"/>
              </a:lnSpc>
              <a:spcBef>
                <a:spcPts val="916"/>
              </a:spcBef>
              <a:buAutoNum type="romanLcParenBoth"/>
              <a:tabLst>
                <a:tab pos="755908" algn="l"/>
              </a:tabLst>
            </a:pPr>
            <a:r>
              <a:rPr sz="818" dirty="0">
                <a:latin typeface="Times New Roman"/>
                <a:cs typeface="Times New Roman"/>
              </a:rPr>
              <a:t>Hold</a:t>
            </a:r>
            <a:r>
              <a:rPr sz="818" spc="-17"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bachelor's</a:t>
            </a:r>
            <a:r>
              <a:rPr sz="818" spc="-17" dirty="0">
                <a:latin typeface="Times New Roman"/>
                <a:cs typeface="Times New Roman"/>
              </a:rPr>
              <a:t> </a:t>
            </a:r>
            <a:r>
              <a:rPr sz="818" dirty="0">
                <a:latin typeface="Times New Roman"/>
                <a:cs typeface="Times New Roman"/>
              </a:rPr>
              <a:t>or</a:t>
            </a:r>
            <a:r>
              <a:rPr sz="818" spc="-14" dirty="0">
                <a:latin typeface="Times New Roman"/>
                <a:cs typeface="Times New Roman"/>
              </a:rPr>
              <a:t> </a:t>
            </a:r>
            <a:r>
              <a:rPr sz="818" spc="-7" dirty="0">
                <a:latin typeface="Times New Roman"/>
                <a:cs typeface="Times New Roman"/>
              </a:rPr>
              <a:t>graduate-</a:t>
            </a:r>
            <a:r>
              <a:rPr sz="818" dirty="0">
                <a:latin typeface="Times New Roman"/>
                <a:cs typeface="Times New Roman"/>
              </a:rPr>
              <a:t>level</a:t>
            </a:r>
            <a:r>
              <a:rPr sz="818" spc="-17" dirty="0">
                <a:latin typeface="Times New Roman"/>
                <a:cs typeface="Times New Roman"/>
              </a:rPr>
              <a:t> </a:t>
            </a:r>
            <a:r>
              <a:rPr sz="818" dirty="0">
                <a:latin typeface="Times New Roman"/>
                <a:cs typeface="Times New Roman"/>
              </a:rPr>
              <a:t>degree</a:t>
            </a:r>
            <a:r>
              <a:rPr sz="818" spc="-10" dirty="0">
                <a:latin typeface="Times New Roman"/>
                <a:cs typeface="Times New Roman"/>
              </a:rPr>
              <a:t> </a:t>
            </a:r>
            <a:r>
              <a:rPr sz="818" dirty="0">
                <a:latin typeface="Times New Roman"/>
                <a:cs typeface="Times New Roman"/>
              </a:rPr>
              <a:t>from</a:t>
            </a:r>
            <a:r>
              <a:rPr sz="818" spc="-17"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accredited</a:t>
            </a:r>
            <a:r>
              <a:rPr sz="818" spc="-14" dirty="0">
                <a:latin typeface="Times New Roman"/>
                <a:cs typeface="Times New Roman"/>
              </a:rPr>
              <a:t> </a:t>
            </a:r>
            <a:r>
              <a:rPr sz="818" dirty="0">
                <a:latin typeface="Times New Roman"/>
                <a:cs typeface="Times New Roman"/>
              </a:rPr>
              <a:t>college</a:t>
            </a:r>
            <a:r>
              <a:rPr sz="818" spc="-20" dirty="0">
                <a:latin typeface="Times New Roman"/>
                <a:cs typeface="Times New Roman"/>
              </a:rPr>
              <a:t> </a:t>
            </a:r>
            <a:r>
              <a:rPr sz="818" spc="-17" dirty="0">
                <a:latin typeface="Times New Roman"/>
                <a:cs typeface="Times New Roman"/>
              </a:rPr>
              <a:t>or 	</a:t>
            </a:r>
            <a:r>
              <a:rPr sz="818" dirty="0">
                <a:latin typeface="Times New Roman"/>
                <a:cs typeface="Times New Roman"/>
              </a:rPr>
              <a:t>university</a:t>
            </a:r>
            <a:r>
              <a:rPr sz="818" spc="-17"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have</a:t>
            </a:r>
            <a:r>
              <a:rPr sz="818" spc="-14" dirty="0">
                <a:latin typeface="Times New Roman"/>
                <a:cs typeface="Times New Roman"/>
              </a:rPr>
              <a:t> </a:t>
            </a:r>
            <a:r>
              <a:rPr sz="818" dirty="0">
                <a:latin typeface="Times New Roman"/>
                <a:cs typeface="Times New Roman"/>
              </a:rPr>
              <a:t>at</a:t>
            </a:r>
            <a:r>
              <a:rPr sz="818" spc="-17" dirty="0">
                <a:latin typeface="Times New Roman"/>
                <a:cs typeface="Times New Roman"/>
              </a:rPr>
              <a:t> </a:t>
            </a:r>
            <a:r>
              <a:rPr sz="818" dirty="0">
                <a:latin typeface="Times New Roman"/>
                <a:cs typeface="Times New Roman"/>
              </a:rPr>
              <a:t>least</a:t>
            </a:r>
            <a:r>
              <a:rPr sz="818" spc="-17" dirty="0">
                <a:latin typeface="Times New Roman"/>
                <a:cs typeface="Times New Roman"/>
              </a:rPr>
              <a:t> </a:t>
            </a:r>
            <a:r>
              <a:rPr sz="818" dirty="0">
                <a:latin typeface="Times New Roman"/>
                <a:cs typeface="Times New Roman"/>
              </a:rPr>
              <a:t>three</a:t>
            </a:r>
            <a:r>
              <a:rPr sz="818" spc="-20" dirty="0">
                <a:latin typeface="Times New Roman"/>
                <a:cs typeface="Times New Roman"/>
              </a:rPr>
              <a:t> </a:t>
            </a:r>
            <a:r>
              <a:rPr sz="818" dirty="0">
                <a:latin typeface="Times New Roman"/>
                <a:cs typeface="Times New Roman"/>
              </a:rPr>
              <a:t>years</a:t>
            </a:r>
            <a:r>
              <a:rPr sz="818" spc="-20" dirty="0">
                <a:latin typeface="Times New Roman"/>
                <a:cs typeface="Times New Roman"/>
              </a:rPr>
              <a:t> </a:t>
            </a:r>
            <a:r>
              <a:rPr sz="818" dirty="0">
                <a:latin typeface="Times New Roman"/>
                <a:cs typeface="Times New Roman"/>
              </a:rPr>
              <a:t>of</a:t>
            </a:r>
            <a:r>
              <a:rPr sz="818" spc="-24" dirty="0">
                <a:latin typeface="Times New Roman"/>
                <a:cs typeface="Times New Roman"/>
              </a:rPr>
              <a:t> </a:t>
            </a:r>
            <a:r>
              <a:rPr sz="818" dirty="0">
                <a:latin typeface="Times New Roman"/>
                <a:cs typeface="Times New Roman"/>
              </a:rPr>
              <a:t>paid</a:t>
            </a:r>
            <a:r>
              <a:rPr sz="818" spc="-17" dirty="0">
                <a:latin typeface="Times New Roman"/>
                <a:cs typeface="Times New Roman"/>
              </a:rPr>
              <a:t> </a:t>
            </a:r>
            <a:r>
              <a:rPr sz="818" spc="-7" dirty="0">
                <a:latin typeface="Times New Roman"/>
                <a:cs typeface="Times New Roman"/>
              </a:rPr>
              <a:t>full-</a:t>
            </a:r>
            <a:r>
              <a:rPr sz="818" dirty="0">
                <a:latin typeface="Times New Roman"/>
                <a:cs typeface="Times New Roman"/>
              </a:rPr>
              <a:t>time</a:t>
            </a:r>
            <a:r>
              <a:rPr sz="818" spc="-17"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equivalent</a:t>
            </a:r>
            <a:r>
              <a:rPr sz="818" spc="-17" dirty="0">
                <a:latin typeface="Times New Roman"/>
                <a:cs typeface="Times New Roman"/>
              </a:rPr>
              <a:t> </a:t>
            </a:r>
            <a:r>
              <a:rPr sz="818" spc="-7" dirty="0">
                <a:latin typeface="Times New Roman"/>
                <a:cs typeface="Times New Roman"/>
              </a:rPr>
              <a:t>part-	</a:t>
            </a:r>
            <a:r>
              <a:rPr sz="818" dirty="0">
                <a:latin typeface="Times New Roman"/>
                <a:cs typeface="Times New Roman"/>
              </a:rPr>
              <a:t>time)</a:t>
            </a:r>
            <a:r>
              <a:rPr sz="818" spc="-34" dirty="0">
                <a:latin typeface="Times New Roman"/>
                <a:cs typeface="Times New Roman"/>
              </a:rPr>
              <a:t> </a:t>
            </a:r>
            <a:r>
              <a:rPr sz="818" dirty="0">
                <a:latin typeface="Times New Roman"/>
                <a:cs typeface="Times New Roman"/>
              </a:rPr>
              <a:t>experience</a:t>
            </a:r>
            <a:r>
              <a:rPr sz="818" spc="-34" dirty="0">
                <a:latin typeface="Times New Roman"/>
                <a:cs typeface="Times New Roman"/>
              </a:rPr>
              <a:t> </a:t>
            </a:r>
            <a:r>
              <a:rPr sz="818" dirty="0">
                <a:latin typeface="Times New Roman"/>
                <a:cs typeface="Times New Roman"/>
              </a:rPr>
              <a:t>in</a:t>
            </a:r>
            <a:r>
              <a:rPr sz="818" spc="-27" dirty="0">
                <a:latin typeface="Times New Roman"/>
                <a:cs typeface="Times New Roman"/>
              </a:rPr>
              <a:t> </a:t>
            </a:r>
            <a:r>
              <a:rPr sz="818" dirty="0">
                <a:latin typeface="Times New Roman"/>
                <a:cs typeface="Times New Roman"/>
              </a:rPr>
              <a:t>developing</a:t>
            </a:r>
            <a:r>
              <a:rPr sz="818" spc="-27" dirty="0">
                <a:latin typeface="Times New Roman"/>
                <a:cs typeface="Times New Roman"/>
              </a:rPr>
              <a:t> </a:t>
            </a:r>
            <a:r>
              <a:rPr sz="818" dirty="0">
                <a:latin typeface="Times New Roman"/>
                <a:cs typeface="Times New Roman"/>
              </a:rPr>
              <a:t>and/or</a:t>
            </a:r>
            <a:r>
              <a:rPr sz="818" spc="-27" dirty="0">
                <a:latin typeface="Times New Roman"/>
                <a:cs typeface="Times New Roman"/>
              </a:rPr>
              <a:t> </a:t>
            </a:r>
            <a:r>
              <a:rPr sz="818" dirty="0">
                <a:latin typeface="Times New Roman"/>
                <a:cs typeface="Times New Roman"/>
              </a:rPr>
              <a:t>implementing</a:t>
            </a:r>
            <a:r>
              <a:rPr sz="818" spc="-31" dirty="0">
                <a:latin typeface="Times New Roman"/>
                <a:cs typeface="Times New Roman"/>
              </a:rPr>
              <a:t> </a:t>
            </a:r>
            <a:r>
              <a:rPr sz="818" dirty="0">
                <a:latin typeface="Times New Roman"/>
                <a:cs typeface="Times New Roman"/>
              </a:rPr>
              <a:t>behavioral</a:t>
            </a:r>
            <a:r>
              <a:rPr sz="818" spc="-27" dirty="0">
                <a:latin typeface="Times New Roman"/>
                <a:cs typeface="Times New Roman"/>
              </a:rPr>
              <a:t> </a:t>
            </a:r>
            <a:r>
              <a:rPr sz="818" dirty="0">
                <a:latin typeface="Times New Roman"/>
                <a:cs typeface="Times New Roman"/>
              </a:rPr>
              <a:t>support</a:t>
            </a:r>
            <a:r>
              <a:rPr sz="818" spc="-27" dirty="0">
                <a:latin typeface="Times New Roman"/>
                <a:cs typeface="Times New Roman"/>
              </a:rPr>
              <a:t> </a:t>
            </a:r>
            <a:r>
              <a:rPr sz="818" spc="-7" dirty="0">
                <a:latin typeface="Times New Roman"/>
                <a:cs typeface="Times New Roman"/>
              </a:rPr>
              <a:t>and/or 	</a:t>
            </a:r>
            <a:r>
              <a:rPr sz="818" dirty="0">
                <a:latin typeface="Times New Roman"/>
                <a:cs typeface="Times New Roman"/>
              </a:rPr>
              <a:t>risk</a:t>
            </a:r>
            <a:r>
              <a:rPr sz="818" spc="-24" dirty="0">
                <a:latin typeface="Times New Roman"/>
                <a:cs typeface="Times New Roman"/>
              </a:rPr>
              <a:t> </a:t>
            </a:r>
            <a:r>
              <a:rPr sz="818" dirty="0">
                <a:latin typeface="Times New Roman"/>
                <a:cs typeface="Times New Roman"/>
              </a:rPr>
              <a:t>reduction</a:t>
            </a:r>
            <a:r>
              <a:rPr sz="818" spc="-24" dirty="0">
                <a:latin typeface="Times New Roman"/>
                <a:cs typeface="Times New Roman"/>
              </a:rPr>
              <a:t> </a:t>
            </a:r>
            <a:r>
              <a:rPr sz="818" dirty="0">
                <a:latin typeface="Times New Roman"/>
                <a:cs typeface="Times New Roman"/>
              </a:rPr>
              <a:t>strategies</a:t>
            </a:r>
            <a:r>
              <a:rPr sz="818" spc="-20" dirty="0">
                <a:latin typeface="Times New Roman"/>
                <a:cs typeface="Times New Roman"/>
              </a:rPr>
              <a:t> </a:t>
            </a:r>
            <a:r>
              <a:rPr sz="818" dirty="0">
                <a:latin typeface="Times New Roman"/>
                <a:cs typeface="Times New Roman"/>
              </a:rPr>
              <a:t>or</a:t>
            </a:r>
            <a:r>
              <a:rPr sz="818" spc="-24" dirty="0">
                <a:latin typeface="Times New Roman"/>
                <a:cs typeface="Times New Roman"/>
              </a:rPr>
              <a:t> </a:t>
            </a:r>
            <a:r>
              <a:rPr sz="818" spc="-7" dirty="0">
                <a:latin typeface="Times New Roman"/>
                <a:cs typeface="Times New Roman"/>
              </a:rPr>
              <a:t>plans.</a:t>
            </a:r>
            <a:endParaRPr sz="818">
              <a:latin typeface="Times New Roman"/>
              <a:cs typeface="Times New Roman"/>
            </a:endParaRPr>
          </a:p>
          <a:p>
            <a:pPr>
              <a:spcBef>
                <a:spcPts val="24"/>
              </a:spcBef>
            </a:pPr>
            <a:endParaRPr sz="818">
              <a:latin typeface="Times New Roman"/>
              <a:cs typeface="Times New Roman"/>
            </a:endParaRPr>
          </a:p>
          <a:p>
            <a:pPr marL="527881" marR="142355" indent="-145816">
              <a:lnSpc>
                <a:spcPts val="940"/>
              </a:lnSpc>
              <a:buAutoNum type="alphaLcParenBoth" startAt="2"/>
              <a:tabLst>
                <a:tab pos="568986" algn="l"/>
              </a:tabLst>
            </a:pPr>
            <a:r>
              <a:rPr sz="818" dirty="0">
                <a:latin typeface="Times New Roman"/>
                <a:cs typeface="Times New Roman"/>
              </a:rPr>
              <a:t>Staff</a:t>
            </a:r>
            <a:r>
              <a:rPr sz="818" spc="-17" dirty="0">
                <a:latin typeface="Times New Roman"/>
                <a:cs typeface="Times New Roman"/>
              </a:rPr>
              <a:t> </a:t>
            </a:r>
            <a:r>
              <a:rPr sz="818" dirty="0">
                <a:latin typeface="Times New Roman"/>
                <a:cs typeface="Times New Roman"/>
              </a:rPr>
              <a:t>who</a:t>
            </a:r>
            <a:r>
              <a:rPr sz="818" spc="-17" dirty="0">
                <a:latin typeface="Times New Roman"/>
                <a:cs typeface="Times New Roman"/>
              </a:rPr>
              <a:t> </a:t>
            </a:r>
            <a:r>
              <a:rPr sz="818" dirty="0">
                <a:latin typeface="Times New Roman"/>
                <a:cs typeface="Times New Roman"/>
              </a:rPr>
              <a:t>supervise</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spc="-7" dirty="0">
                <a:latin typeface="Times New Roman"/>
                <a:cs typeface="Times New Roman"/>
              </a:rPr>
              <a:t>day-to-</a:t>
            </a:r>
            <a:r>
              <a:rPr sz="818" dirty="0">
                <a:latin typeface="Times New Roman"/>
                <a:cs typeface="Times New Roman"/>
              </a:rPr>
              <a:t>day</a:t>
            </a:r>
            <a:r>
              <a:rPr sz="818" spc="-14" dirty="0">
                <a:latin typeface="Times New Roman"/>
                <a:cs typeface="Times New Roman"/>
              </a:rPr>
              <a:t> </a:t>
            </a:r>
            <a:r>
              <a:rPr sz="818" dirty="0">
                <a:latin typeface="Times New Roman"/>
                <a:cs typeface="Times New Roman"/>
              </a:rPr>
              <a:t>provision</a:t>
            </a:r>
            <a:r>
              <a:rPr sz="818" spc="-17"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intensive</a:t>
            </a:r>
            <a:r>
              <a:rPr sz="818" spc="-17" dirty="0">
                <a:latin typeface="Times New Roman"/>
                <a:cs typeface="Times New Roman"/>
              </a:rPr>
              <a:t> </a:t>
            </a:r>
            <a:r>
              <a:rPr sz="818" dirty="0">
                <a:latin typeface="Times New Roman"/>
                <a:cs typeface="Times New Roman"/>
              </a:rPr>
              <a:t>behavioral</a:t>
            </a:r>
            <a:r>
              <a:rPr sz="818" spc="-14" dirty="0">
                <a:latin typeface="Times New Roman"/>
                <a:cs typeface="Times New Roman"/>
              </a:rPr>
              <a:t> </a:t>
            </a:r>
            <a:r>
              <a:rPr sz="818" spc="-7" dirty="0">
                <a:latin typeface="Times New Roman"/>
                <a:cs typeface="Times New Roman"/>
              </a:rPr>
              <a:t>support 	</a:t>
            </a:r>
            <a:r>
              <a:rPr sz="818" dirty="0">
                <a:latin typeface="Times New Roman"/>
                <a:cs typeface="Times New Roman"/>
              </a:rPr>
              <a:t>services</a:t>
            </a:r>
            <a:r>
              <a:rPr sz="818" spc="-20"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as</a:t>
            </a:r>
            <a:r>
              <a:rPr sz="818" spc="-20" dirty="0">
                <a:latin typeface="Times New Roman"/>
                <a:cs typeface="Times New Roman"/>
              </a:rPr>
              <a:t> </a:t>
            </a:r>
            <a:r>
              <a:rPr sz="818" dirty="0">
                <a:latin typeface="Times New Roman"/>
                <a:cs typeface="Times New Roman"/>
              </a:rPr>
              <a:t>well</a:t>
            </a:r>
            <a:r>
              <a:rPr sz="818" spc="-17" dirty="0">
                <a:latin typeface="Times New Roman"/>
                <a:cs typeface="Times New Roman"/>
              </a:rPr>
              <a:t> </a:t>
            </a:r>
            <a:r>
              <a:rPr sz="818" dirty="0">
                <a:latin typeface="Times New Roman"/>
                <a:cs typeface="Times New Roman"/>
              </a:rPr>
              <a:t>as</a:t>
            </a:r>
            <a:r>
              <a:rPr sz="818" spc="-14" dirty="0">
                <a:latin typeface="Times New Roman"/>
                <a:cs typeface="Times New Roman"/>
              </a:rPr>
              <a:t> </a:t>
            </a:r>
            <a:r>
              <a:rPr sz="818" dirty="0">
                <a:latin typeface="Times New Roman"/>
                <a:cs typeface="Times New Roman"/>
              </a:rPr>
              <a:t>staff</a:t>
            </a:r>
            <a:r>
              <a:rPr sz="818" spc="-17" dirty="0">
                <a:latin typeface="Times New Roman"/>
                <a:cs typeface="Times New Roman"/>
              </a:rPr>
              <a:t> </a:t>
            </a:r>
            <a:r>
              <a:rPr sz="818" dirty="0">
                <a:latin typeface="Times New Roman"/>
                <a:cs typeface="Times New Roman"/>
              </a:rPr>
              <a:t>who</a:t>
            </a:r>
            <a:r>
              <a:rPr sz="818" spc="-17" dirty="0">
                <a:latin typeface="Times New Roman"/>
                <a:cs typeface="Times New Roman"/>
              </a:rPr>
              <a:t> </a:t>
            </a:r>
            <a:r>
              <a:rPr sz="818" dirty="0">
                <a:latin typeface="Times New Roman"/>
                <a:cs typeface="Times New Roman"/>
              </a:rPr>
              <a:t>directly</a:t>
            </a:r>
            <a:r>
              <a:rPr sz="818" spc="-14" dirty="0">
                <a:latin typeface="Times New Roman"/>
                <a:cs typeface="Times New Roman"/>
              </a:rPr>
              <a:t> </a:t>
            </a:r>
            <a:r>
              <a:rPr sz="818" dirty="0">
                <a:latin typeface="Times New Roman"/>
                <a:cs typeface="Times New Roman"/>
              </a:rPr>
              <a:t>provide</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services</a:t>
            </a:r>
            <a:r>
              <a:rPr sz="818" spc="-7"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prior</a:t>
            </a:r>
            <a:r>
              <a:rPr sz="818" spc="-20" dirty="0">
                <a:latin typeface="Times New Roman"/>
                <a:cs typeface="Times New Roman"/>
              </a:rPr>
              <a:t> </a:t>
            </a:r>
            <a:r>
              <a:rPr sz="818" spc="-17" dirty="0">
                <a:latin typeface="Times New Roman"/>
                <a:cs typeface="Times New Roman"/>
              </a:rPr>
              <a:t>to 	</a:t>
            </a:r>
            <a:r>
              <a:rPr sz="818" dirty="0">
                <a:latin typeface="Times New Roman"/>
                <a:cs typeface="Times New Roman"/>
              </a:rPr>
              <a:t>supervising</a:t>
            </a:r>
            <a:r>
              <a:rPr sz="818" spc="-31" dirty="0">
                <a:latin typeface="Times New Roman"/>
                <a:cs typeface="Times New Roman"/>
              </a:rPr>
              <a:t> </a:t>
            </a:r>
            <a:r>
              <a:rPr sz="818" dirty="0">
                <a:latin typeface="Times New Roman"/>
                <a:cs typeface="Times New Roman"/>
              </a:rPr>
              <a:t>or</a:t>
            </a:r>
            <a:r>
              <a:rPr sz="818" spc="-27" dirty="0">
                <a:latin typeface="Times New Roman"/>
                <a:cs typeface="Times New Roman"/>
              </a:rPr>
              <a:t> </a:t>
            </a:r>
            <a:r>
              <a:rPr sz="818" dirty="0">
                <a:latin typeface="Times New Roman"/>
                <a:cs typeface="Times New Roman"/>
              </a:rPr>
              <a:t>providing</a:t>
            </a:r>
            <a:r>
              <a:rPr sz="818" spc="-27" dirty="0">
                <a:latin typeface="Times New Roman"/>
                <a:cs typeface="Times New Roman"/>
              </a:rPr>
              <a:t> </a:t>
            </a: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services,</a:t>
            </a:r>
            <a:r>
              <a:rPr sz="818" spc="-27" dirty="0">
                <a:latin typeface="Times New Roman"/>
                <a:cs typeface="Times New Roman"/>
              </a:rPr>
              <a:t> </a:t>
            </a:r>
            <a:r>
              <a:rPr sz="818" dirty="0">
                <a:latin typeface="Times New Roman"/>
                <a:cs typeface="Times New Roman"/>
              </a:rPr>
              <a:t>successfully</a:t>
            </a:r>
            <a:r>
              <a:rPr sz="818" spc="-31" dirty="0">
                <a:latin typeface="Times New Roman"/>
                <a:cs typeface="Times New Roman"/>
              </a:rPr>
              <a:t> </a:t>
            </a:r>
            <a:r>
              <a:rPr sz="818" dirty="0">
                <a:latin typeface="Times New Roman"/>
                <a:cs typeface="Times New Roman"/>
              </a:rPr>
              <a:t>complete</a:t>
            </a:r>
            <a:r>
              <a:rPr sz="818" spc="-27" dirty="0">
                <a:latin typeface="Times New Roman"/>
                <a:cs typeface="Times New Roman"/>
              </a:rPr>
              <a:t> </a:t>
            </a:r>
            <a:r>
              <a:rPr sz="818" dirty="0">
                <a:latin typeface="Times New Roman"/>
                <a:cs typeface="Times New Roman"/>
              </a:rPr>
              <a:t>training</a:t>
            </a:r>
            <a:r>
              <a:rPr sz="818" spc="-27" dirty="0">
                <a:latin typeface="Times New Roman"/>
                <a:cs typeface="Times New Roman"/>
              </a:rPr>
              <a:t> </a:t>
            </a:r>
            <a:r>
              <a:rPr sz="818" dirty="0">
                <a:latin typeface="Times New Roman"/>
                <a:cs typeface="Times New Roman"/>
              </a:rPr>
              <a:t>required</a:t>
            </a:r>
            <a:r>
              <a:rPr sz="818" spc="-27" dirty="0">
                <a:latin typeface="Times New Roman"/>
                <a:cs typeface="Times New Roman"/>
              </a:rPr>
              <a:t> </a:t>
            </a:r>
            <a:r>
              <a:rPr sz="818" spc="-17" dirty="0">
                <a:latin typeface="Times New Roman"/>
                <a:cs typeface="Times New Roman"/>
              </a:rPr>
              <a:t>by 	</a:t>
            </a:r>
            <a:r>
              <a:rPr sz="818" dirty="0">
                <a:latin typeface="Times New Roman"/>
                <a:cs typeface="Times New Roman"/>
              </a:rPr>
              <a:t>paragraphs</a:t>
            </a:r>
            <a:r>
              <a:rPr sz="818" spc="-7" dirty="0">
                <a:latin typeface="Times New Roman"/>
                <a:cs typeface="Times New Roman"/>
              </a:rPr>
              <a:t> </a:t>
            </a:r>
            <a:r>
              <a:rPr sz="818" dirty="0">
                <a:latin typeface="Times New Roman"/>
                <a:cs typeface="Times New Roman"/>
              </a:rPr>
              <a:t>(F)</a:t>
            </a:r>
            <a:r>
              <a:rPr sz="818" spc="-3" dirty="0">
                <a:latin typeface="Times New Roman"/>
                <a:cs typeface="Times New Roman"/>
              </a:rPr>
              <a:t> </a:t>
            </a:r>
            <a:r>
              <a:rPr sz="818" dirty="0">
                <a:latin typeface="Times New Roman"/>
                <a:cs typeface="Times New Roman"/>
              </a:rPr>
              <a:t>and</a:t>
            </a:r>
            <a:r>
              <a:rPr sz="818" spc="3" dirty="0">
                <a:latin typeface="Times New Roman"/>
                <a:cs typeface="Times New Roman"/>
              </a:rPr>
              <a:t> </a:t>
            </a:r>
            <a:r>
              <a:rPr sz="818" dirty="0">
                <a:latin typeface="Times New Roman"/>
                <a:cs typeface="Times New Roman"/>
              </a:rPr>
              <a:t>(G)</a:t>
            </a:r>
            <a:r>
              <a:rPr sz="818" spc="-3" dirty="0">
                <a:latin typeface="Times New Roman"/>
                <a:cs typeface="Times New Roman"/>
              </a:rPr>
              <a:t> </a:t>
            </a:r>
            <a:r>
              <a:rPr sz="818" dirty="0">
                <a:latin typeface="Times New Roman"/>
                <a:cs typeface="Times New Roman"/>
              </a:rPr>
              <a:t>of rule</a:t>
            </a:r>
            <a:r>
              <a:rPr sz="818" spc="-3" dirty="0">
                <a:latin typeface="Times New Roman"/>
                <a:cs typeface="Times New Roman"/>
              </a:rPr>
              <a:t> </a:t>
            </a:r>
            <a:r>
              <a:rPr sz="818" spc="-7" dirty="0">
                <a:latin typeface="Times New Roman"/>
                <a:cs typeface="Times New Roman"/>
              </a:rPr>
              <a:t>5123-3-</a:t>
            </a:r>
            <a:r>
              <a:rPr sz="818" dirty="0">
                <a:latin typeface="Times New Roman"/>
                <a:cs typeface="Times New Roman"/>
              </a:rPr>
              <a:t>01</a:t>
            </a:r>
            <a:r>
              <a:rPr sz="818" spc="-3" dirty="0">
                <a:latin typeface="Times New Roman"/>
                <a:cs typeface="Times New Roman"/>
              </a:rPr>
              <a:t> </a:t>
            </a:r>
            <a:r>
              <a:rPr sz="818" dirty="0">
                <a:latin typeface="Times New Roman"/>
                <a:cs typeface="Times New Roman"/>
              </a:rPr>
              <a:t>of</a:t>
            </a:r>
            <a:r>
              <a:rPr sz="818" spc="-3"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Administrative</a:t>
            </a:r>
            <a:r>
              <a:rPr sz="818" spc="-3" dirty="0">
                <a:latin typeface="Times New Roman"/>
                <a:cs typeface="Times New Roman"/>
              </a:rPr>
              <a:t> </a:t>
            </a:r>
            <a:r>
              <a:rPr sz="818" dirty="0">
                <a:latin typeface="Times New Roman"/>
                <a:cs typeface="Times New Roman"/>
              </a:rPr>
              <a:t>Code</a:t>
            </a:r>
            <a:r>
              <a:rPr sz="818" spc="-7" dirty="0">
                <a:latin typeface="Times New Roman"/>
                <a:cs typeface="Times New Roman"/>
              </a:rPr>
              <a:t> </a:t>
            </a:r>
            <a:r>
              <a:rPr sz="818" dirty="0">
                <a:latin typeface="Times New Roman"/>
                <a:cs typeface="Times New Roman"/>
              </a:rPr>
              <a:t>as</a:t>
            </a:r>
            <a:r>
              <a:rPr sz="818" spc="-7" dirty="0">
                <a:latin typeface="Times New Roman"/>
                <a:cs typeface="Times New Roman"/>
              </a:rPr>
              <a:t> </a:t>
            </a:r>
            <a:r>
              <a:rPr sz="818" dirty="0">
                <a:latin typeface="Times New Roman"/>
                <a:cs typeface="Times New Roman"/>
              </a:rPr>
              <a:t>well</a:t>
            </a:r>
            <a:r>
              <a:rPr sz="818" spc="-3" dirty="0">
                <a:latin typeface="Times New Roman"/>
                <a:cs typeface="Times New Roman"/>
              </a:rPr>
              <a:t> </a:t>
            </a:r>
            <a:r>
              <a:rPr sz="818" spc="-17" dirty="0">
                <a:latin typeface="Times New Roman"/>
                <a:cs typeface="Times New Roman"/>
              </a:rPr>
              <a:t>as 	</a:t>
            </a:r>
            <a:r>
              <a:rPr sz="818" dirty="0">
                <a:latin typeface="Times New Roman"/>
                <a:cs typeface="Times New Roman"/>
              </a:rPr>
              <a:t>training</a:t>
            </a:r>
            <a:r>
              <a:rPr sz="818" spc="-27" dirty="0">
                <a:latin typeface="Times New Roman"/>
                <a:cs typeface="Times New Roman"/>
              </a:rPr>
              <a:t> </a:t>
            </a:r>
            <a:r>
              <a:rPr sz="818" spc="-17" dirty="0">
                <a:latin typeface="Times New Roman"/>
                <a:cs typeface="Times New Roman"/>
              </a:rPr>
              <a:t>in:</a:t>
            </a:r>
            <a:endParaRPr sz="818">
              <a:latin typeface="Times New Roman"/>
              <a:cs typeface="Times New Roman"/>
            </a:endParaRPr>
          </a:p>
          <a:p>
            <a:pPr marL="692302" marR="3462" lvl="1" indent="-123316">
              <a:lnSpc>
                <a:spcPct val="95900"/>
              </a:lnSpc>
              <a:spcBef>
                <a:spcPts val="913"/>
              </a:spcBef>
              <a:buAutoNum type="romanLcParenBoth"/>
              <a:tabLst>
                <a:tab pos="755908" algn="l"/>
              </a:tabLst>
            </a:pPr>
            <a:r>
              <a:rPr sz="818" dirty="0">
                <a:latin typeface="Times New Roman"/>
                <a:cs typeface="Times New Roman"/>
              </a:rPr>
              <a:t>Orientation</a:t>
            </a:r>
            <a:r>
              <a:rPr sz="818" spc="-27" dirty="0">
                <a:latin typeface="Times New Roman"/>
                <a:cs typeface="Times New Roman"/>
              </a:rPr>
              <a:t> </a:t>
            </a:r>
            <a:r>
              <a:rPr sz="818" dirty="0">
                <a:latin typeface="Times New Roman"/>
                <a:cs typeface="Times New Roman"/>
              </a:rPr>
              <a:t>to</a:t>
            </a:r>
            <a:r>
              <a:rPr sz="818" spc="-24" dirty="0">
                <a:latin typeface="Times New Roman"/>
                <a:cs typeface="Times New Roman"/>
              </a:rPr>
              <a:t> </a:t>
            </a:r>
            <a:r>
              <a:rPr sz="818" dirty="0">
                <a:latin typeface="Times New Roman"/>
                <a:cs typeface="Times New Roman"/>
              </a:rPr>
              <a:t>provision</a:t>
            </a:r>
            <a:r>
              <a:rPr sz="818" spc="-24" dirty="0">
                <a:latin typeface="Times New Roman"/>
                <a:cs typeface="Times New Roman"/>
              </a:rPr>
              <a:t> </a:t>
            </a:r>
            <a:r>
              <a:rPr sz="818" dirty="0">
                <a:latin typeface="Times New Roman"/>
                <a:cs typeface="Times New Roman"/>
              </a:rPr>
              <a:t>of</a:t>
            </a:r>
            <a:r>
              <a:rPr sz="818" spc="-24" dirty="0">
                <a:latin typeface="Times New Roman"/>
                <a:cs typeface="Times New Roman"/>
              </a:rPr>
              <a:t> </a:t>
            </a:r>
            <a:r>
              <a:rPr sz="818" dirty="0">
                <a:latin typeface="Times New Roman"/>
                <a:cs typeface="Times New Roman"/>
              </a:rPr>
              <a:t>intensive</a:t>
            </a:r>
            <a:r>
              <a:rPr sz="818" spc="-24" dirty="0">
                <a:latin typeface="Times New Roman"/>
                <a:cs typeface="Times New Roman"/>
              </a:rPr>
              <a:t> </a:t>
            </a:r>
            <a:r>
              <a:rPr sz="818" dirty="0">
                <a:latin typeface="Times New Roman"/>
                <a:cs typeface="Times New Roman"/>
              </a:rPr>
              <a:t>behavioral</a:t>
            </a:r>
            <a:r>
              <a:rPr sz="818" spc="-24" dirty="0">
                <a:latin typeface="Times New Roman"/>
                <a:cs typeface="Times New Roman"/>
              </a:rPr>
              <a:t> </a:t>
            </a:r>
            <a:r>
              <a:rPr sz="818" dirty="0">
                <a:latin typeface="Times New Roman"/>
                <a:cs typeface="Times New Roman"/>
              </a:rPr>
              <a:t>support</a:t>
            </a:r>
            <a:r>
              <a:rPr sz="818" spc="-24" dirty="0">
                <a:latin typeface="Times New Roman"/>
                <a:cs typeface="Times New Roman"/>
              </a:rPr>
              <a:t> </a:t>
            </a:r>
            <a:r>
              <a:rPr sz="818" dirty="0">
                <a:latin typeface="Times New Roman"/>
                <a:cs typeface="Times New Roman"/>
              </a:rPr>
              <a:t>services,</a:t>
            </a:r>
            <a:r>
              <a:rPr sz="818" spc="-24" dirty="0">
                <a:latin typeface="Times New Roman"/>
                <a:cs typeface="Times New Roman"/>
              </a:rPr>
              <a:t> </a:t>
            </a:r>
            <a:r>
              <a:rPr sz="818" dirty="0">
                <a:latin typeface="Times New Roman"/>
                <a:cs typeface="Times New Roman"/>
              </a:rPr>
              <a:t>including</a:t>
            </a:r>
            <a:r>
              <a:rPr sz="818" spc="-24" dirty="0">
                <a:latin typeface="Times New Roman"/>
                <a:cs typeface="Times New Roman"/>
              </a:rPr>
              <a:t> </a:t>
            </a:r>
            <a:r>
              <a:rPr sz="818" spc="-17" dirty="0">
                <a:latin typeface="Times New Roman"/>
                <a:cs typeface="Times New Roman"/>
              </a:rPr>
              <a:t>the 	</a:t>
            </a:r>
            <a:r>
              <a:rPr sz="818" dirty="0">
                <a:latin typeface="Times New Roman"/>
                <a:cs typeface="Times New Roman"/>
              </a:rPr>
              <a:t>rights</a:t>
            </a:r>
            <a:r>
              <a:rPr sz="818" spc="-2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persons</a:t>
            </a:r>
            <a:r>
              <a:rPr sz="818" spc="-17" dirty="0">
                <a:latin typeface="Times New Roman"/>
                <a:cs typeface="Times New Roman"/>
              </a:rPr>
              <a:t> </a:t>
            </a:r>
            <a:r>
              <a:rPr sz="818" dirty="0">
                <a:latin typeface="Times New Roman"/>
                <a:cs typeface="Times New Roman"/>
              </a:rPr>
              <a:t>with</a:t>
            </a:r>
            <a:r>
              <a:rPr sz="818" spc="-14" dirty="0">
                <a:latin typeface="Times New Roman"/>
                <a:cs typeface="Times New Roman"/>
              </a:rPr>
              <a:t> </a:t>
            </a:r>
            <a:r>
              <a:rPr sz="818" spc="-7" dirty="0">
                <a:latin typeface="Times New Roman"/>
                <a:cs typeface="Times New Roman"/>
              </a:rPr>
              <a:t>developmental</a:t>
            </a:r>
            <a:r>
              <a:rPr sz="818" spc="-14" dirty="0">
                <a:latin typeface="Times New Roman"/>
                <a:cs typeface="Times New Roman"/>
              </a:rPr>
              <a:t> </a:t>
            </a:r>
            <a:r>
              <a:rPr sz="818" dirty="0">
                <a:latin typeface="Times New Roman"/>
                <a:cs typeface="Times New Roman"/>
              </a:rPr>
              <a:t>disabilities</a:t>
            </a:r>
            <a:r>
              <a:rPr sz="818" spc="-17" dirty="0">
                <a:latin typeface="Times New Roman"/>
                <a:cs typeface="Times New Roman"/>
              </a:rPr>
              <a:t> </a:t>
            </a:r>
            <a:r>
              <a:rPr sz="818" dirty="0">
                <a:latin typeface="Times New Roman"/>
                <a:cs typeface="Times New Roman"/>
              </a:rPr>
              <a:t>set</a:t>
            </a:r>
            <a:r>
              <a:rPr sz="818" spc="-14" dirty="0">
                <a:latin typeface="Times New Roman"/>
                <a:cs typeface="Times New Roman"/>
              </a:rPr>
              <a:t> </a:t>
            </a:r>
            <a:r>
              <a:rPr sz="818" dirty="0">
                <a:latin typeface="Times New Roman"/>
                <a:cs typeface="Times New Roman"/>
              </a:rPr>
              <a:t>forth</a:t>
            </a:r>
            <a:r>
              <a:rPr sz="818" spc="-14"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section</a:t>
            </a:r>
            <a:r>
              <a:rPr sz="818" spc="-14" dirty="0">
                <a:latin typeface="Times New Roman"/>
                <a:cs typeface="Times New Roman"/>
              </a:rPr>
              <a:t> </a:t>
            </a:r>
            <a:r>
              <a:rPr sz="818" dirty="0">
                <a:latin typeface="Times New Roman"/>
                <a:cs typeface="Times New Roman"/>
              </a:rPr>
              <a:t>5123.62</a:t>
            </a:r>
            <a:r>
              <a:rPr sz="818" spc="-14" dirty="0">
                <a:latin typeface="Times New Roman"/>
                <a:cs typeface="Times New Roman"/>
              </a:rPr>
              <a:t> </a:t>
            </a:r>
            <a:r>
              <a:rPr sz="818" spc="-17" dirty="0">
                <a:latin typeface="Times New Roman"/>
                <a:cs typeface="Times New Roman"/>
              </a:rPr>
              <a:t>of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Revised</a:t>
            </a:r>
            <a:r>
              <a:rPr sz="818" spc="-7" dirty="0">
                <a:latin typeface="Times New Roman"/>
                <a:cs typeface="Times New Roman"/>
              </a:rPr>
              <a:t> </a:t>
            </a:r>
            <a:r>
              <a:rPr sz="818" dirty="0">
                <a:latin typeface="Times New Roman"/>
                <a:cs typeface="Times New Roman"/>
              </a:rPr>
              <a:t>Code</a:t>
            </a:r>
            <a:r>
              <a:rPr sz="818" spc="-10" dirty="0">
                <a:latin typeface="Times New Roman"/>
                <a:cs typeface="Times New Roman"/>
              </a:rPr>
              <a:t> </a:t>
            </a:r>
            <a:r>
              <a:rPr sz="818" dirty="0">
                <a:latin typeface="Times New Roman"/>
                <a:cs typeface="Times New Roman"/>
              </a:rPr>
              <a:t>and</a:t>
            </a:r>
            <a:r>
              <a:rPr sz="818" spc="-7" dirty="0">
                <a:latin typeface="Times New Roman"/>
                <a:cs typeface="Times New Roman"/>
              </a:rPr>
              <a:t> </a:t>
            </a:r>
            <a:r>
              <a:rPr sz="818" dirty="0">
                <a:latin typeface="Times New Roman"/>
                <a:cs typeface="Times New Roman"/>
              </a:rPr>
              <a:t>the</a:t>
            </a:r>
            <a:r>
              <a:rPr sz="818" spc="-7" dirty="0">
                <a:latin typeface="Times New Roman"/>
                <a:cs typeface="Times New Roman"/>
              </a:rPr>
              <a:t> requirements</a:t>
            </a:r>
            <a:r>
              <a:rPr sz="818" spc="-10" dirty="0">
                <a:latin typeface="Times New Roman"/>
                <a:cs typeface="Times New Roman"/>
              </a:rPr>
              <a:t> </a:t>
            </a:r>
            <a:r>
              <a:rPr sz="818" dirty="0">
                <a:latin typeface="Times New Roman"/>
                <a:cs typeface="Times New Roman"/>
              </a:rPr>
              <a:t>of</a:t>
            </a:r>
            <a:r>
              <a:rPr sz="818" spc="-7" dirty="0">
                <a:latin typeface="Times New Roman"/>
                <a:cs typeface="Times New Roman"/>
              </a:rPr>
              <a:t> </a:t>
            </a:r>
            <a:r>
              <a:rPr sz="818" dirty="0">
                <a:latin typeface="Times New Roman"/>
                <a:cs typeface="Times New Roman"/>
              </a:rPr>
              <a:t>rule</a:t>
            </a:r>
            <a:r>
              <a:rPr sz="818" spc="-14" dirty="0">
                <a:latin typeface="Times New Roman"/>
                <a:cs typeface="Times New Roman"/>
              </a:rPr>
              <a:t> </a:t>
            </a:r>
            <a:r>
              <a:rPr sz="818" dirty="0">
                <a:latin typeface="Times New Roman"/>
                <a:cs typeface="Times New Roman"/>
              </a:rPr>
              <a:t>5123-</a:t>
            </a:r>
            <a:r>
              <a:rPr sz="818" spc="-7" dirty="0">
                <a:latin typeface="Times New Roman"/>
                <a:cs typeface="Times New Roman"/>
              </a:rPr>
              <a:t>2-</a:t>
            </a:r>
            <a:r>
              <a:rPr sz="818" dirty="0">
                <a:latin typeface="Times New Roman"/>
                <a:cs typeface="Times New Roman"/>
              </a:rPr>
              <a:t>06</a:t>
            </a:r>
            <a:r>
              <a:rPr sz="818" spc="-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7" dirty="0">
                <a:latin typeface="Times New Roman"/>
                <a:cs typeface="Times New Roman"/>
              </a:rPr>
              <a:t> Administrative 	Code;</a:t>
            </a:r>
            <a:endParaRPr sz="818">
              <a:latin typeface="Times New Roman"/>
              <a:cs typeface="Times New Roman"/>
            </a:endParaRPr>
          </a:p>
          <a:p>
            <a:pPr lvl="1">
              <a:spcBef>
                <a:spcPts val="24"/>
              </a:spcBef>
              <a:buFont typeface="Times New Roman"/>
              <a:buAutoNum type="romanLcParenBoth"/>
            </a:pPr>
            <a:endParaRPr sz="818">
              <a:latin typeface="Times New Roman"/>
              <a:cs typeface="Times New Roman"/>
            </a:endParaRPr>
          </a:p>
          <a:p>
            <a:pPr marL="721725" marR="70096" lvl="1" indent="-152739">
              <a:lnSpc>
                <a:spcPts val="940"/>
              </a:lnSpc>
              <a:spcBef>
                <a:spcPts val="3"/>
              </a:spcBef>
              <a:buAutoNum type="romanLcParenBoth"/>
              <a:tabLst>
                <a:tab pos="755908" algn="l"/>
              </a:tabLst>
            </a:pPr>
            <a:r>
              <a:rPr sz="818" dirty="0">
                <a:latin typeface="Times New Roman"/>
                <a:cs typeface="Times New Roman"/>
              </a:rPr>
              <a:t>Accepted</a:t>
            </a:r>
            <a:r>
              <a:rPr sz="818" spc="-20" dirty="0">
                <a:latin typeface="Times New Roman"/>
                <a:cs typeface="Times New Roman"/>
              </a:rPr>
              <a:t> </a:t>
            </a:r>
            <a:r>
              <a:rPr sz="818" dirty="0">
                <a:latin typeface="Times New Roman"/>
                <a:cs typeface="Times New Roman"/>
              </a:rPr>
              <a:t>best</a:t>
            </a:r>
            <a:r>
              <a:rPr sz="818" spc="-17" dirty="0">
                <a:latin typeface="Times New Roman"/>
                <a:cs typeface="Times New Roman"/>
              </a:rPr>
              <a:t> </a:t>
            </a:r>
            <a:r>
              <a:rPr sz="818" dirty="0">
                <a:latin typeface="Times New Roman"/>
                <a:cs typeface="Times New Roman"/>
              </a:rPr>
              <a:t>practices</a:t>
            </a:r>
            <a:r>
              <a:rPr sz="818" spc="-20"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innovative</a:t>
            </a:r>
            <a:r>
              <a:rPr sz="818" spc="-17" dirty="0">
                <a:latin typeface="Times New Roman"/>
                <a:cs typeface="Times New Roman"/>
              </a:rPr>
              <a:t> </a:t>
            </a:r>
            <a:r>
              <a:rPr sz="818" dirty="0">
                <a:latin typeface="Times New Roman"/>
                <a:cs typeface="Times New Roman"/>
              </a:rPr>
              <a:t>approaches,</a:t>
            </a:r>
            <a:r>
              <a:rPr sz="818" spc="-20" dirty="0">
                <a:latin typeface="Times New Roman"/>
                <a:cs typeface="Times New Roman"/>
              </a:rPr>
              <a:t> </a:t>
            </a:r>
            <a:r>
              <a:rPr sz="818" dirty="0">
                <a:latin typeface="Times New Roman"/>
                <a:cs typeface="Times New Roman"/>
              </a:rPr>
              <a:t>as</a:t>
            </a:r>
            <a:r>
              <a:rPr sz="818" spc="-20" dirty="0">
                <a:latin typeface="Times New Roman"/>
                <a:cs typeface="Times New Roman"/>
              </a:rPr>
              <a:t> </a:t>
            </a:r>
            <a:r>
              <a:rPr sz="818" dirty="0">
                <a:latin typeface="Times New Roman"/>
                <a:cs typeface="Times New Roman"/>
              </a:rPr>
              <a:t>set</a:t>
            </a:r>
            <a:r>
              <a:rPr sz="818" spc="-17" dirty="0">
                <a:latin typeface="Times New Roman"/>
                <a:cs typeface="Times New Roman"/>
              </a:rPr>
              <a:t> </a:t>
            </a:r>
            <a:r>
              <a:rPr sz="818" dirty="0">
                <a:latin typeface="Times New Roman"/>
                <a:cs typeface="Times New Roman"/>
              </a:rPr>
              <a:t>forth</a:t>
            </a:r>
            <a:r>
              <a:rPr sz="818" spc="-17" dirty="0">
                <a:latin typeface="Times New Roman"/>
                <a:cs typeface="Times New Roman"/>
              </a:rPr>
              <a:t> </a:t>
            </a:r>
            <a:r>
              <a:rPr sz="818" dirty="0">
                <a:latin typeface="Times New Roman"/>
                <a:cs typeface="Times New Roman"/>
              </a:rPr>
              <a:t>in</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spc="-7" dirty="0">
                <a:latin typeface="Times New Roman"/>
                <a:cs typeface="Times New Roman"/>
              </a:rPr>
              <a:t>ICFIID's 	</a:t>
            </a:r>
            <a:r>
              <a:rPr sz="818" dirty="0">
                <a:latin typeface="Times New Roman"/>
                <a:cs typeface="Times New Roman"/>
              </a:rPr>
              <a:t>best</a:t>
            </a:r>
            <a:r>
              <a:rPr sz="818" spc="-20" dirty="0">
                <a:latin typeface="Times New Roman"/>
                <a:cs typeface="Times New Roman"/>
              </a:rPr>
              <a:t> </a:t>
            </a:r>
            <a:r>
              <a:rPr sz="818" dirty="0">
                <a:latin typeface="Times New Roman"/>
                <a:cs typeface="Times New Roman"/>
              </a:rPr>
              <a:t>practices</a:t>
            </a:r>
            <a:r>
              <a:rPr sz="818" spc="-20" dirty="0">
                <a:latin typeface="Times New Roman"/>
                <a:cs typeface="Times New Roman"/>
              </a:rPr>
              <a:t> </a:t>
            </a:r>
            <a:r>
              <a:rPr sz="818" dirty="0">
                <a:latin typeface="Times New Roman"/>
                <a:cs typeface="Times New Roman"/>
              </a:rPr>
              <a:t>protocol</a:t>
            </a:r>
            <a:r>
              <a:rPr sz="818" spc="-20"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serving</a:t>
            </a:r>
            <a:r>
              <a:rPr sz="818" spc="-17" dirty="0">
                <a:latin typeface="Times New Roman"/>
                <a:cs typeface="Times New Roman"/>
              </a:rPr>
              <a:t> </a:t>
            </a:r>
            <a:r>
              <a:rPr sz="818" dirty="0">
                <a:latin typeface="Times New Roman"/>
                <a:cs typeface="Times New Roman"/>
              </a:rPr>
              <a:t>youth</a:t>
            </a:r>
            <a:r>
              <a:rPr sz="818" spc="-20" dirty="0">
                <a:latin typeface="Times New Roman"/>
                <a:cs typeface="Times New Roman"/>
              </a:rPr>
              <a:t> </a:t>
            </a:r>
            <a:r>
              <a:rPr sz="818" dirty="0">
                <a:latin typeface="Times New Roman"/>
                <a:cs typeface="Times New Roman"/>
              </a:rPr>
              <a:t>in</a:t>
            </a:r>
            <a:r>
              <a:rPr sz="818" spc="-17" dirty="0">
                <a:latin typeface="Times New Roman"/>
                <a:cs typeface="Times New Roman"/>
              </a:rPr>
              <a:t> </a:t>
            </a:r>
            <a:r>
              <a:rPr sz="818" dirty="0">
                <a:latin typeface="Times New Roman"/>
                <a:cs typeface="Times New Roman"/>
              </a:rPr>
              <a:t>need</a:t>
            </a:r>
            <a:r>
              <a:rPr sz="818" spc="-2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intensive</a:t>
            </a:r>
            <a:r>
              <a:rPr sz="818" spc="-17" dirty="0">
                <a:latin typeface="Times New Roman"/>
                <a:cs typeface="Times New Roman"/>
              </a:rPr>
              <a:t> </a:t>
            </a:r>
            <a:r>
              <a:rPr sz="818" spc="-7" dirty="0">
                <a:latin typeface="Times New Roman"/>
                <a:cs typeface="Times New Roman"/>
              </a:rPr>
              <a:t>behavioral 	</a:t>
            </a:r>
            <a:r>
              <a:rPr sz="818" dirty="0">
                <a:latin typeface="Times New Roman"/>
                <a:cs typeface="Times New Roman"/>
              </a:rPr>
              <a:t>support </a:t>
            </a:r>
            <a:r>
              <a:rPr sz="818" spc="-7" dirty="0">
                <a:latin typeface="Times New Roman"/>
                <a:cs typeface="Times New Roman"/>
              </a:rPr>
              <a:t>services;</a:t>
            </a:r>
            <a:endParaRPr sz="818">
              <a:latin typeface="Times New Roman"/>
              <a:cs typeface="Times New Roman"/>
            </a:endParaRPr>
          </a:p>
          <a:p>
            <a:pPr marL="750283" marR="308507" lvl="1" indent="-181297">
              <a:lnSpc>
                <a:spcPts val="940"/>
              </a:lnSpc>
              <a:spcBef>
                <a:spcPts val="940"/>
              </a:spcBef>
              <a:buAutoNum type="romanLcParenBoth"/>
              <a:tabLst>
                <a:tab pos="755908" algn="l"/>
              </a:tabLst>
            </a:pPr>
            <a:r>
              <a:rPr sz="818" spc="-7" dirty="0">
                <a:latin typeface="Times New Roman"/>
                <a:cs typeface="Times New Roman"/>
              </a:rPr>
              <a:t>Department-</a:t>
            </a:r>
            <a:r>
              <a:rPr sz="818" dirty="0">
                <a:latin typeface="Times New Roman"/>
                <a:cs typeface="Times New Roman"/>
              </a:rPr>
              <a:t>provided</a:t>
            </a:r>
            <a:r>
              <a:rPr sz="818" spc="-17" dirty="0">
                <a:latin typeface="Times New Roman"/>
                <a:cs typeface="Times New Roman"/>
              </a:rPr>
              <a:t> </a:t>
            </a:r>
            <a:r>
              <a:rPr sz="818" dirty="0">
                <a:latin typeface="Times New Roman"/>
                <a:cs typeface="Times New Roman"/>
              </a:rPr>
              <a:t>training</a:t>
            </a:r>
            <a:r>
              <a:rPr sz="818" spc="-14" dirty="0">
                <a:latin typeface="Times New Roman"/>
                <a:cs typeface="Times New Roman"/>
              </a:rPr>
              <a:t> </a:t>
            </a:r>
            <a:r>
              <a:rPr sz="818" dirty="0">
                <a:latin typeface="Times New Roman"/>
                <a:cs typeface="Times New Roman"/>
              </a:rPr>
              <a:t>in</a:t>
            </a:r>
            <a:r>
              <a:rPr sz="818" spc="-17" dirty="0">
                <a:latin typeface="Times New Roman"/>
                <a:cs typeface="Times New Roman"/>
              </a:rPr>
              <a:t> </a:t>
            </a:r>
            <a:r>
              <a:rPr sz="818" dirty="0">
                <a:latin typeface="Times New Roman"/>
                <a:cs typeface="Times New Roman"/>
              </a:rPr>
              <a:t>comprehensive</a:t>
            </a:r>
            <a:r>
              <a:rPr sz="818" spc="-14" dirty="0">
                <a:latin typeface="Times New Roman"/>
                <a:cs typeface="Times New Roman"/>
              </a:rPr>
              <a:t> </a:t>
            </a:r>
            <a:r>
              <a:rPr sz="818" dirty="0">
                <a:latin typeface="Times New Roman"/>
                <a:cs typeface="Times New Roman"/>
              </a:rPr>
              <a:t>supports</a:t>
            </a:r>
            <a:r>
              <a:rPr sz="818" spc="-20"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spc="-14" dirty="0">
                <a:latin typeface="Times New Roman"/>
                <a:cs typeface="Times New Roman"/>
              </a:rPr>
              <a:t>with 	</a:t>
            </a:r>
            <a:r>
              <a:rPr sz="818" dirty="0">
                <a:latin typeface="Times New Roman"/>
                <a:cs typeface="Times New Roman"/>
              </a:rPr>
              <a:t>complex</a:t>
            </a:r>
            <a:r>
              <a:rPr sz="818" spc="-31" dirty="0">
                <a:latin typeface="Times New Roman"/>
                <a:cs typeface="Times New Roman"/>
              </a:rPr>
              <a:t> </a:t>
            </a:r>
            <a:r>
              <a:rPr sz="818" dirty="0">
                <a:latin typeface="Times New Roman"/>
                <a:cs typeface="Times New Roman"/>
              </a:rPr>
              <a:t>behavioral</a:t>
            </a:r>
            <a:r>
              <a:rPr sz="818" spc="-27" dirty="0">
                <a:latin typeface="Times New Roman"/>
                <a:cs typeface="Times New Roman"/>
              </a:rPr>
              <a:t> </a:t>
            </a:r>
            <a:r>
              <a:rPr sz="818" dirty="0">
                <a:latin typeface="Times New Roman"/>
                <a:cs typeface="Times New Roman"/>
              </a:rPr>
              <a:t>support</a:t>
            </a:r>
            <a:r>
              <a:rPr sz="818" spc="-27" dirty="0">
                <a:latin typeface="Times New Roman"/>
                <a:cs typeface="Times New Roman"/>
              </a:rPr>
              <a:t> </a:t>
            </a:r>
            <a:r>
              <a:rPr sz="818" spc="-7" dirty="0">
                <a:latin typeface="Times New Roman"/>
                <a:cs typeface="Times New Roman"/>
              </a:rPr>
              <a:t>needs;</a:t>
            </a:r>
            <a:endParaRPr sz="818">
              <a:latin typeface="Times New Roman"/>
              <a:cs typeface="Times New Roman"/>
            </a:endParaRPr>
          </a:p>
          <a:p>
            <a:pPr marL="744225" lvl="1" indent="-175239">
              <a:spcBef>
                <a:spcPts val="872"/>
              </a:spcBef>
              <a:buAutoNum type="romanLcParenBoth"/>
              <a:tabLst>
                <a:tab pos="744225" algn="l"/>
              </a:tabLst>
            </a:pPr>
            <a:r>
              <a:rPr sz="818" dirty="0">
                <a:latin typeface="Times New Roman"/>
                <a:cs typeface="Times New Roman"/>
              </a:rPr>
              <a:t>Crisis</a:t>
            </a:r>
            <a:r>
              <a:rPr sz="818" spc="-24" dirty="0">
                <a:latin typeface="Times New Roman"/>
                <a:cs typeface="Times New Roman"/>
              </a:rPr>
              <a:t> </a:t>
            </a:r>
            <a:r>
              <a:rPr sz="818" dirty="0">
                <a:latin typeface="Times New Roman"/>
                <a:cs typeface="Times New Roman"/>
              </a:rPr>
              <a:t>intervention</a:t>
            </a:r>
            <a:r>
              <a:rPr sz="818" spc="-20" dirty="0">
                <a:latin typeface="Times New Roman"/>
                <a:cs typeface="Times New Roman"/>
              </a:rPr>
              <a:t> </a:t>
            </a:r>
            <a:r>
              <a:rPr sz="818" dirty="0">
                <a:latin typeface="Times New Roman"/>
                <a:cs typeface="Times New Roman"/>
              </a:rPr>
              <a:t>training</a:t>
            </a:r>
            <a:r>
              <a:rPr sz="818" spc="-20" dirty="0">
                <a:latin typeface="Times New Roman"/>
                <a:cs typeface="Times New Roman"/>
              </a:rPr>
              <a:t> </a:t>
            </a:r>
            <a:r>
              <a:rPr sz="818" dirty="0">
                <a:latin typeface="Times New Roman"/>
                <a:cs typeface="Times New Roman"/>
              </a:rPr>
              <a:t>in</a:t>
            </a:r>
            <a:r>
              <a:rPr sz="818" spc="-20"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curriculum</a:t>
            </a:r>
            <a:r>
              <a:rPr sz="818" spc="-17" dirty="0">
                <a:latin typeface="Times New Roman"/>
                <a:cs typeface="Times New Roman"/>
              </a:rPr>
              <a:t> </a:t>
            </a:r>
            <a:r>
              <a:rPr sz="818" dirty="0">
                <a:latin typeface="Times New Roman"/>
                <a:cs typeface="Times New Roman"/>
              </a:rPr>
              <a:t>selected</a:t>
            </a:r>
            <a:r>
              <a:rPr sz="818" spc="-20" dirty="0">
                <a:latin typeface="Times New Roman"/>
                <a:cs typeface="Times New Roman"/>
              </a:rPr>
              <a:t> </a:t>
            </a:r>
            <a:r>
              <a:rPr sz="818" dirty="0">
                <a:latin typeface="Times New Roman"/>
                <a:cs typeface="Times New Roman"/>
              </a:rPr>
              <a:t>by</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ICFIID;</a:t>
            </a:r>
            <a:r>
              <a:rPr sz="818" spc="-20" dirty="0">
                <a:latin typeface="Times New Roman"/>
                <a:cs typeface="Times New Roman"/>
              </a:rPr>
              <a:t> </a:t>
            </a:r>
            <a:r>
              <a:rPr sz="818" spc="-17" dirty="0">
                <a:latin typeface="Times New Roman"/>
                <a:cs typeface="Times New Roman"/>
              </a:rPr>
              <a:t>and</a:t>
            </a:r>
            <a:endParaRPr sz="818">
              <a:latin typeface="Times New Roman"/>
              <a:cs typeface="Times New Roman"/>
            </a:endParaRPr>
          </a:p>
          <a:p>
            <a:pPr marL="714802" lvl="1" indent="-145816">
              <a:spcBef>
                <a:spcPts val="899"/>
              </a:spcBef>
              <a:buAutoNum type="romanLcParenBoth"/>
              <a:tabLst>
                <a:tab pos="714802" algn="l"/>
              </a:tabLst>
            </a:pP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specific</a:t>
            </a:r>
            <a:r>
              <a:rPr sz="818" spc="-17" dirty="0">
                <a:latin typeface="Times New Roman"/>
                <a:cs typeface="Times New Roman"/>
              </a:rPr>
              <a:t> </a:t>
            </a:r>
            <a:r>
              <a:rPr sz="818" dirty="0">
                <a:latin typeface="Times New Roman"/>
                <a:cs typeface="Times New Roman"/>
              </a:rPr>
              <a:t>needs</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supports</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be</a:t>
            </a:r>
            <a:r>
              <a:rPr sz="818" spc="-17" dirty="0">
                <a:latin typeface="Times New Roman"/>
                <a:cs typeface="Times New Roman"/>
              </a:rPr>
              <a:t> </a:t>
            </a:r>
            <a:r>
              <a:rPr sz="818" dirty="0">
                <a:latin typeface="Times New Roman"/>
                <a:cs typeface="Times New Roman"/>
              </a:rPr>
              <a:t>provided</a:t>
            </a:r>
            <a:r>
              <a:rPr sz="818" spc="-14"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each</a:t>
            </a:r>
            <a:r>
              <a:rPr sz="818" spc="-7" dirty="0">
                <a:latin typeface="Times New Roman"/>
                <a:cs typeface="Times New Roman"/>
              </a:rPr>
              <a:t> resident.</a:t>
            </a:r>
            <a:endParaRPr sz="818">
              <a:latin typeface="Times New Roman"/>
              <a:cs typeface="Times New Roman"/>
            </a:endParaRPr>
          </a:p>
          <a:p>
            <a:pPr marL="191681" indent="-183027">
              <a:spcBef>
                <a:spcPts val="903"/>
              </a:spcBef>
              <a:buAutoNum type="alphaUcParenBoth" startAt="5"/>
              <a:tabLst>
                <a:tab pos="191681" algn="l"/>
              </a:tabLst>
            </a:pPr>
            <a:r>
              <a:rPr sz="818" dirty="0">
                <a:latin typeface="Times New Roman"/>
                <a:cs typeface="Times New Roman"/>
              </a:rPr>
              <a:t>Process</a:t>
            </a:r>
            <a:r>
              <a:rPr sz="818" spc="-7" dirty="0">
                <a:latin typeface="Times New Roman"/>
                <a:cs typeface="Times New Roman"/>
              </a:rPr>
              <a:t> </a:t>
            </a:r>
            <a:r>
              <a:rPr sz="818" dirty="0">
                <a:latin typeface="Times New Roman"/>
                <a:cs typeface="Times New Roman"/>
              </a:rPr>
              <a:t>and</a:t>
            </a:r>
            <a:r>
              <a:rPr sz="818" spc="-10" dirty="0">
                <a:latin typeface="Times New Roman"/>
                <a:cs typeface="Times New Roman"/>
              </a:rPr>
              <a:t> </a:t>
            </a:r>
            <a:r>
              <a:rPr sz="818" spc="-7" dirty="0">
                <a:latin typeface="Times New Roman"/>
                <a:cs typeface="Times New Roman"/>
              </a:rPr>
              <a:t>timelines</a:t>
            </a:r>
            <a:r>
              <a:rPr sz="818" spc="-17" dirty="0">
                <a:latin typeface="Times New Roman"/>
                <a:cs typeface="Times New Roman"/>
              </a:rPr>
              <a:t> </a:t>
            </a:r>
            <a:r>
              <a:rPr sz="818" dirty="0">
                <a:latin typeface="Times New Roman"/>
                <a:cs typeface="Times New Roman"/>
              </a:rPr>
              <a:t>for</a:t>
            </a:r>
            <a:r>
              <a:rPr sz="818" spc="-10" dirty="0">
                <a:latin typeface="Times New Roman"/>
                <a:cs typeface="Times New Roman"/>
              </a:rPr>
              <a:t> </a:t>
            </a:r>
            <a:r>
              <a:rPr sz="818" dirty="0">
                <a:latin typeface="Times New Roman"/>
                <a:cs typeface="Times New Roman"/>
              </a:rPr>
              <a:t>admission</a:t>
            </a:r>
            <a:r>
              <a:rPr sz="818" spc="-1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spc="-7" dirty="0">
                <a:latin typeface="Times New Roman"/>
                <a:cs typeface="Times New Roman"/>
              </a:rPr>
              <a:t>youth</a:t>
            </a:r>
            <a:endParaRPr sz="818">
              <a:latin typeface="Times New Roman"/>
              <a:cs typeface="Times New Roman"/>
            </a:endParaRPr>
          </a:p>
          <a:p>
            <a:pPr>
              <a:spcBef>
                <a:spcPts val="24"/>
              </a:spcBef>
              <a:buFont typeface="Times New Roman"/>
              <a:buAutoNum type="alphaUcParenBoth" startAt="5"/>
            </a:pPr>
            <a:endParaRPr sz="818">
              <a:latin typeface="Times New Roman"/>
              <a:cs typeface="Times New Roman"/>
            </a:endParaRPr>
          </a:p>
          <a:p>
            <a:pPr marL="350910" marR="81346" lvl="1" indent="-155768">
              <a:lnSpc>
                <a:spcPts val="940"/>
              </a:lnSpc>
              <a:buAutoNum type="arabicParenBoth"/>
              <a:tabLst>
                <a:tab pos="350910" algn="l"/>
              </a:tabLst>
            </a:pP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department</a:t>
            </a:r>
            <a:r>
              <a:rPr sz="818" spc="-14" dirty="0">
                <a:latin typeface="Times New Roman"/>
                <a:cs typeface="Times New Roman"/>
              </a:rPr>
              <a:t> </a:t>
            </a:r>
            <a:r>
              <a:rPr sz="818" dirty="0">
                <a:latin typeface="Times New Roman"/>
                <a:cs typeface="Times New Roman"/>
              </a:rPr>
              <a:t>will</a:t>
            </a:r>
            <a:r>
              <a:rPr sz="818" spc="-14" dirty="0">
                <a:latin typeface="Times New Roman"/>
                <a:cs typeface="Times New Roman"/>
              </a:rPr>
              <a:t> </a:t>
            </a:r>
            <a:r>
              <a:rPr sz="818" dirty="0">
                <a:latin typeface="Times New Roman"/>
                <a:cs typeface="Times New Roman"/>
              </a:rPr>
              <a:t>identify</a:t>
            </a:r>
            <a:r>
              <a:rPr sz="818" spc="-14"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be</a:t>
            </a:r>
            <a:r>
              <a:rPr sz="818" spc="-17" dirty="0">
                <a:latin typeface="Times New Roman"/>
                <a:cs typeface="Times New Roman"/>
              </a:rPr>
              <a:t> </a:t>
            </a:r>
            <a:r>
              <a:rPr sz="818" dirty="0">
                <a:latin typeface="Times New Roman"/>
                <a:cs typeface="Times New Roman"/>
              </a:rPr>
              <a:t>served</a:t>
            </a:r>
            <a:r>
              <a:rPr sz="818" spc="-10" dirty="0">
                <a:latin typeface="Times New Roman"/>
                <a:cs typeface="Times New Roman"/>
              </a:rPr>
              <a:t> </a:t>
            </a:r>
            <a:r>
              <a:rPr sz="818" dirty="0">
                <a:latin typeface="Times New Roman"/>
                <a:cs typeface="Times New Roman"/>
              </a:rPr>
              <a:t>by</a:t>
            </a:r>
            <a:r>
              <a:rPr sz="818" spc="-14" dirty="0">
                <a:latin typeface="Times New Roman"/>
                <a:cs typeface="Times New Roman"/>
              </a:rPr>
              <a:t> </a:t>
            </a:r>
            <a:r>
              <a:rPr sz="818" dirty="0">
                <a:latin typeface="Times New Roman"/>
                <a:cs typeface="Times New Roman"/>
              </a:rPr>
              <a:t>an</a:t>
            </a:r>
            <a:r>
              <a:rPr sz="818" spc="-10" dirty="0">
                <a:latin typeface="Times New Roman"/>
                <a:cs typeface="Times New Roman"/>
              </a:rPr>
              <a:t> </a:t>
            </a:r>
            <a:r>
              <a:rPr sz="818" dirty="0">
                <a:latin typeface="Times New Roman"/>
                <a:cs typeface="Times New Roman"/>
              </a:rPr>
              <a:t>ICFIID</a:t>
            </a:r>
            <a:r>
              <a:rPr sz="818" spc="-17"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peer</a:t>
            </a:r>
            <a:r>
              <a:rPr sz="818" spc="-14" dirty="0">
                <a:latin typeface="Times New Roman"/>
                <a:cs typeface="Times New Roman"/>
              </a:rPr>
              <a:t> </a:t>
            </a:r>
            <a:r>
              <a:rPr sz="818" dirty="0">
                <a:latin typeface="Times New Roman"/>
                <a:cs typeface="Times New Roman"/>
              </a:rPr>
              <a:t>group</a:t>
            </a:r>
            <a:r>
              <a:rPr sz="818" spc="-14" dirty="0">
                <a:latin typeface="Times New Roman"/>
                <a:cs typeface="Times New Roman"/>
              </a:rPr>
              <a:t> </a:t>
            </a:r>
            <a:r>
              <a:rPr sz="818" dirty="0">
                <a:latin typeface="Times New Roman"/>
                <a:cs typeface="Times New Roman"/>
              </a:rPr>
              <a:t>6</a:t>
            </a:r>
            <a:r>
              <a:rPr sz="818" spc="-14" dirty="0">
                <a:latin typeface="Times New Roman"/>
                <a:cs typeface="Times New Roman"/>
              </a:rPr>
              <a:t> </a:t>
            </a:r>
            <a:r>
              <a:rPr sz="818" dirty="0">
                <a:latin typeface="Times New Roman"/>
                <a:cs typeface="Times New Roman"/>
              </a:rPr>
              <a:t>when</a:t>
            </a:r>
            <a:r>
              <a:rPr sz="818" spc="-17" dirty="0">
                <a:latin typeface="Times New Roman"/>
                <a:cs typeface="Times New Roman"/>
              </a:rPr>
              <a:t> the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determines,</a:t>
            </a:r>
            <a:r>
              <a:rPr sz="818" spc="-14" dirty="0">
                <a:latin typeface="Times New Roman"/>
                <a:cs typeface="Times New Roman"/>
              </a:rPr>
              <a:t> </a:t>
            </a:r>
            <a:r>
              <a:rPr sz="818" dirty="0">
                <a:latin typeface="Times New Roman"/>
                <a:cs typeface="Times New Roman"/>
              </a:rPr>
              <a:t>based</a:t>
            </a:r>
            <a:r>
              <a:rPr sz="818" spc="-17" dirty="0">
                <a:latin typeface="Times New Roman"/>
                <a:cs typeface="Times New Roman"/>
              </a:rPr>
              <a:t> </a:t>
            </a:r>
            <a:r>
              <a:rPr sz="818" dirty="0">
                <a:latin typeface="Times New Roman"/>
                <a:cs typeface="Times New Roman"/>
              </a:rPr>
              <a:t>on</a:t>
            </a:r>
            <a:r>
              <a:rPr sz="818" spc="-14"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spc="-7" dirty="0">
                <a:latin typeface="Times New Roman"/>
                <a:cs typeface="Times New Roman"/>
              </a:rPr>
              <a:t>comprehensive</a:t>
            </a:r>
            <a:r>
              <a:rPr sz="818" spc="-14" dirty="0">
                <a:latin typeface="Times New Roman"/>
                <a:cs typeface="Times New Roman"/>
              </a:rPr>
              <a:t> </a:t>
            </a:r>
            <a:r>
              <a:rPr sz="818" dirty="0">
                <a:latin typeface="Times New Roman"/>
                <a:cs typeface="Times New Roman"/>
              </a:rPr>
              <a:t>review</a:t>
            </a:r>
            <a:r>
              <a:rPr sz="818" spc="-17" dirty="0">
                <a:latin typeface="Times New Roman"/>
                <a:cs typeface="Times New Roman"/>
              </a:rPr>
              <a:t> </a:t>
            </a:r>
            <a:r>
              <a:rPr sz="818" dirty="0">
                <a:latin typeface="Times New Roman"/>
                <a:cs typeface="Times New Roman"/>
              </a:rPr>
              <a:t>of</a:t>
            </a:r>
            <a:r>
              <a:rPr sz="818" spc="-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conducted</a:t>
            </a:r>
            <a:r>
              <a:rPr sz="818" spc="-17" dirty="0">
                <a:latin typeface="Times New Roman"/>
                <a:cs typeface="Times New Roman"/>
              </a:rPr>
              <a:t> in </a:t>
            </a:r>
            <a:r>
              <a:rPr sz="818" spc="-7" dirty="0">
                <a:latin typeface="Times New Roman"/>
                <a:cs typeface="Times New Roman"/>
              </a:rPr>
              <a:t>collaboration</a:t>
            </a:r>
            <a:r>
              <a:rPr sz="818" spc="-14" dirty="0">
                <a:latin typeface="Times New Roman"/>
                <a:cs typeface="Times New Roman"/>
              </a:rPr>
              <a:t> </a:t>
            </a:r>
            <a:r>
              <a:rPr sz="818" dirty="0">
                <a:latin typeface="Times New Roman"/>
                <a:cs typeface="Times New Roman"/>
              </a:rPr>
              <a:t>with</a:t>
            </a:r>
            <a:r>
              <a:rPr sz="818" spc="-1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youth's</a:t>
            </a:r>
            <a:r>
              <a:rPr sz="818" spc="-14" dirty="0">
                <a:latin typeface="Times New Roman"/>
                <a:cs typeface="Times New Roman"/>
              </a:rPr>
              <a:t> </a:t>
            </a:r>
            <a:r>
              <a:rPr sz="818" dirty="0">
                <a:latin typeface="Times New Roman"/>
                <a:cs typeface="Times New Roman"/>
              </a:rPr>
              <a:t>home</a:t>
            </a:r>
            <a:r>
              <a:rPr sz="818" spc="-14" dirty="0">
                <a:latin typeface="Times New Roman"/>
                <a:cs typeface="Times New Roman"/>
              </a:rPr>
              <a:t> </a:t>
            </a:r>
            <a:r>
              <a:rPr sz="818" dirty="0">
                <a:latin typeface="Times New Roman"/>
                <a:cs typeface="Times New Roman"/>
              </a:rPr>
              <a:t>county</a:t>
            </a:r>
            <a:r>
              <a:rPr sz="818" spc="-14" dirty="0">
                <a:latin typeface="Times New Roman"/>
                <a:cs typeface="Times New Roman"/>
              </a:rPr>
              <a:t> </a:t>
            </a:r>
            <a:r>
              <a:rPr sz="818" dirty="0">
                <a:latin typeface="Times New Roman"/>
                <a:cs typeface="Times New Roman"/>
              </a:rPr>
              <a:t>board,</a:t>
            </a:r>
            <a:r>
              <a:rPr sz="818" spc="-3"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needs</a:t>
            </a:r>
            <a:r>
              <a:rPr sz="818" spc="-14" dirty="0">
                <a:latin typeface="Times New Roman"/>
                <a:cs typeface="Times New Roman"/>
              </a:rPr>
              <a:t> </a:t>
            </a:r>
            <a:r>
              <a:rPr sz="818" dirty="0">
                <a:latin typeface="Times New Roman"/>
                <a:cs typeface="Times New Roman"/>
              </a:rPr>
              <a:t>intensive</a:t>
            </a:r>
            <a:r>
              <a:rPr sz="818" spc="-14" dirty="0">
                <a:latin typeface="Times New Roman"/>
                <a:cs typeface="Times New Roman"/>
              </a:rPr>
              <a:t> </a:t>
            </a:r>
            <a:r>
              <a:rPr sz="818" spc="-7" dirty="0">
                <a:latin typeface="Times New Roman"/>
                <a:cs typeface="Times New Roman"/>
              </a:rPr>
              <a:t>behavioral </a:t>
            </a:r>
            <a:r>
              <a:rPr sz="818" dirty="0">
                <a:latin typeface="Times New Roman"/>
                <a:cs typeface="Times New Roman"/>
              </a:rPr>
              <a:t>support </a:t>
            </a:r>
            <a:r>
              <a:rPr sz="818" spc="-7" dirty="0">
                <a:latin typeface="Times New Roman"/>
                <a:cs typeface="Times New Roman"/>
              </a:rPr>
              <a:t>services.</a:t>
            </a:r>
            <a:endParaRPr sz="818">
              <a:latin typeface="Times New Roman"/>
              <a:cs typeface="Times New Roman"/>
            </a:endParaRPr>
          </a:p>
          <a:p>
            <a:pPr lvl="1">
              <a:lnSpc>
                <a:spcPct val="100000"/>
              </a:lnSpc>
              <a:buFont typeface="Times New Roman"/>
              <a:buAutoNum type="arabicParenBoth"/>
            </a:pPr>
            <a:endParaRPr sz="818">
              <a:latin typeface="Times New Roman"/>
              <a:cs typeface="Times New Roman"/>
            </a:endParaRPr>
          </a:p>
          <a:p>
            <a:pPr marL="340959" marR="37211" lvl="1" indent="-145816">
              <a:lnSpc>
                <a:spcPts val="940"/>
              </a:lnSpc>
              <a:buAutoNum type="arabicParenBoth"/>
              <a:tabLst>
                <a:tab pos="382064" algn="l"/>
              </a:tabLst>
            </a:pPr>
            <a:r>
              <a:rPr sz="818" dirty="0">
                <a:latin typeface="Times New Roman"/>
                <a:cs typeface="Times New Roman"/>
              </a:rPr>
              <a:t>Referral</a:t>
            </a:r>
            <a:r>
              <a:rPr sz="818" spc="-14"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department</a:t>
            </a:r>
            <a:r>
              <a:rPr sz="818" spc="-14" dirty="0">
                <a:latin typeface="Times New Roman"/>
                <a:cs typeface="Times New Roman"/>
              </a:rPr>
              <a:t> </a:t>
            </a:r>
            <a:r>
              <a:rPr sz="818" dirty="0">
                <a:latin typeface="Times New Roman"/>
                <a:cs typeface="Times New Roman"/>
              </a:rPr>
              <a:t>for</a:t>
            </a:r>
            <a:r>
              <a:rPr sz="818" spc="-14"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spc="-7" dirty="0">
                <a:latin typeface="Times New Roman"/>
                <a:cs typeface="Times New Roman"/>
              </a:rPr>
              <a:t>comprehensive</a:t>
            </a:r>
            <a:r>
              <a:rPr sz="818" spc="-10" dirty="0">
                <a:latin typeface="Times New Roman"/>
                <a:cs typeface="Times New Roman"/>
              </a:rPr>
              <a:t> </a:t>
            </a:r>
            <a:r>
              <a:rPr sz="818" dirty="0">
                <a:latin typeface="Times New Roman"/>
                <a:cs typeface="Times New Roman"/>
              </a:rPr>
              <a:t>review</a:t>
            </a:r>
            <a:r>
              <a:rPr sz="818" spc="-17" dirty="0">
                <a:latin typeface="Times New Roman"/>
                <a:cs typeface="Times New Roman"/>
              </a:rPr>
              <a:t> </a:t>
            </a:r>
            <a:r>
              <a:rPr sz="818" dirty="0">
                <a:latin typeface="Times New Roman"/>
                <a:cs typeface="Times New Roman"/>
              </a:rPr>
              <a:t>will</a:t>
            </a:r>
            <a:r>
              <a:rPr sz="818" spc="-7" dirty="0">
                <a:latin typeface="Times New Roman"/>
                <a:cs typeface="Times New Roman"/>
              </a:rPr>
              <a:t> </a:t>
            </a:r>
            <a:r>
              <a:rPr sz="818" dirty="0">
                <a:latin typeface="Times New Roman"/>
                <a:cs typeface="Times New Roman"/>
              </a:rPr>
              <a:t>be</a:t>
            </a:r>
            <a:r>
              <a:rPr sz="818" spc="-10" dirty="0">
                <a:latin typeface="Times New Roman"/>
                <a:cs typeface="Times New Roman"/>
              </a:rPr>
              <a:t> </a:t>
            </a:r>
            <a:r>
              <a:rPr sz="818" dirty="0">
                <a:latin typeface="Times New Roman"/>
                <a:cs typeface="Times New Roman"/>
              </a:rPr>
              <a:t>initiated</a:t>
            </a:r>
            <a:r>
              <a:rPr sz="818" spc="-14" dirty="0">
                <a:latin typeface="Times New Roman"/>
                <a:cs typeface="Times New Roman"/>
              </a:rPr>
              <a:t> </a:t>
            </a:r>
            <a:r>
              <a:rPr sz="818" dirty="0">
                <a:latin typeface="Times New Roman"/>
                <a:cs typeface="Times New Roman"/>
              </a:rPr>
              <a:t>by</a:t>
            </a:r>
            <a:r>
              <a:rPr sz="818" spc="-10" dirty="0">
                <a:latin typeface="Times New Roman"/>
                <a:cs typeface="Times New Roman"/>
              </a:rPr>
              <a:t> </a:t>
            </a:r>
            <a:r>
              <a:rPr sz="818" spc="-17" dirty="0">
                <a:latin typeface="Times New Roman"/>
                <a:cs typeface="Times New Roman"/>
              </a:rPr>
              <a:t>the 	</a:t>
            </a:r>
            <a:r>
              <a:rPr sz="818" dirty="0">
                <a:latin typeface="Times New Roman"/>
                <a:cs typeface="Times New Roman"/>
              </a:rPr>
              <a:t>youth's</a:t>
            </a:r>
            <a:r>
              <a:rPr sz="818" spc="-17" dirty="0">
                <a:latin typeface="Times New Roman"/>
                <a:cs typeface="Times New Roman"/>
              </a:rPr>
              <a:t> </a:t>
            </a:r>
            <a:r>
              <a:rPr sz="818" dirty="0">
                <a:latin typeface="Times New Roman"/>
                <a:cs typeface="Times New Roman"/>
              </a:rPr>
              <a:t>home</a:t>
            </a:r>
            <a:r>
              <a:rPr sz="818" spc="-17" dirty="0">
                <a:latin typeface="Times New Roman"/>
                <a:cs typeface="Times New Roman"/>
              </a:rPr>
              <a:t> </a:t>
            </a:r>
            <a:r>
              <a:rPr sz="818" dirty="0">
                <a:latin typeface="Times New Roman"/>
                <a:cs typeface="Times New Roman"/>
              </a:rPr>
              <a:t>county</a:t>
            </a:r>
            <a:r>
              <a:rPr sz="818" spc="-17" dirty="0">
                <a:latin typeface="Times New Roman"/>
                <a:cs typeface="Times New Roman"/>
              </a:rPr>
              <a:t> </a:t>
            </a:r>
            <a:r>
              <a:rPr sz="818" dirty="0">
                <a:latin typeface="Times New Roman"/>
                <a:cs typeface="Times New Roman"/>
              </a:rPr>
              <a:t>board.</a:t>
            </a:r>
            <a:r>
              <a:rPr sz="818" spc="-17"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referral</a:t>
            </a:r>
            <a:r>
              <a:rPr sz="818" spc="-17"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be</a:t>
            </a:r>
            <a:r>
              <a:rPr sz="818" spc="-17" dirty="0">
                <a:latin typeface="Times New Roman"/>
                <a:cs typeface="Times New Roman"/>
              </a:rPr>
              <a:t> </a:t>
            </a:r>
            <a:r>
              <a:rPr sz="818" dirty="0">
                <a:latin typeface="Times New Roman"/>
                <a:cs typeface="Times New Roman"/>
              </a:rPr>
              <a:t>signed</a:t>
            </a:r>
            <a:r>
              <a:rPr sz="818" spc="-17" dirty="0">
                <a:latin typeface="Times New Roman"/>
                <a:cs typeface="Times New Roman"/>
              </a:rPr>
              <a:t> </a:t>
            </a:r>
            <a:r>
              <a:rPr sz="818" dirty="0">
                <a:latin typeface="Times New Roman"/>
                <a:cs typeface="Times New Roman"/>
              </a:rPr>
              <a:t>by</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superintendent</a:t>
            </a:r>
            <a:r>
              <a:rPr sz="818" spc="-17" dirty="0">
                <a:latin typeface="Times New Roman"/>
                <a:cs typeface="Times New Roman"/>
              </a:rPr>
              <a:t> </a:t>
            </a:r>
            <a:r>
              <a:rPr sz="818" dirty="0">
                <a:latin typeface="Times New Roman"/>
                <a:cs typeface="Times New Roman"/>
              </a:rPr>
              <a:t>of</a:t>
            </a:r>
            <a:r>
              <a:rPr sz="818" spc="-17" dirty="0">
                <a:latin typeface="Times New Roman"/>
                <a:cs typeface="Times New Roman"/>
              </a:rPr>
              <a:t> the 	</a:t>
            </a:r>
            <a:r>
              <a:rPr sz="818" dirty="0">
                <a:latin typeface="Times New Roman"/>
                <a:cs typeface="Times New Roman"/>
              </a:rPr>
              <a:t>county</a:t>
            </a:r>
            <a:r>
              <a:rPr sz="818" spc="-14" dirty="0">
                <a:latin typeface="Times New Roman"/>
                <a:cs typeface="Times New Roman"/>
              </a:rPr>
              <a:t> </a:t>
            </a:r>
            <a:r>
              <a:rPr sz="818" dirty="0">
                <a:latin typeface="Times New Roman"/>
                <a:cs typeface="Times New Roman"/>
              </a:rPr>
              <a:t>board</a:t>
            </a:r>
            <a:r>
              <a:rPr sz="818" spc="-10" dirty="0">
                <a:latin typeface="Times New Roman"/>
                <a:cs typeface="Times New Roman"/>
              </a:rPr>
              <a:t> </a:t>
            </a:r>
            <a:r>
              <a:rPr sz="818" dirty="0">
                <a:latin typeface="Times New Roman"/>
                <a:cs typeface="Times New Roman"/>
              </a:rPr>
              <a:t>and</a:t>
            </a:r>
            <a:r>
              <a:rPr sz="818" spc="-7" dirty="0">
                <a:latin typeface="Times New Roman"/>
                <a:cs typeface="Times New Roman"/>
              </a:rPr>
              <a:t> electronically</a:t>
            </a:r>
            <a:r>
              <a:rPr sz="818" spc="-10" dirty="0">
                <a:latin typeface="Times New Roman"/>
                <a:cs typeface="Times New Roman"/>
              </a:rPr>
              <a:t> </a:t>
            </a:r>
            <a:r>
              <a:rPr sz="818" dirty="0">
                <a:latin typeface="Times New Roman"/>
                <a:cs typeface="Times New Roman"/>
              </a:rPr>
              <a:t>submitted</a:t>
            </a:r>
            <a:r>
              <a:rPr sz="818" spc="-10" dirty="0">
                <a:latin typeface="Times New Roman"/>
                <a:cs typeface="Times New Roman"/>
              </a:rPr>
              <a:t> </a:t>
            </a:r>
            <a:r>
              <a:rPr sz="818" dirty="0">
                <a:latin typeface="Times New Roman"/>
                <a:cs typeface="Times New Roman"/>
              </a:rPr>
              <a:t>to</a:t>
            </a:r>
            <a:r>
              <a:rPr sz="818" spc="-7"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department.</a:t>
            </a:r>
            <a:r>
              <a:rPr sz="818" spc="181"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dirty="0">
                <a:latin typeface="Times New Roman"/>
                <a:cs typeface="Times New Roman"/>
              </a:rPr>
              <a:t>referral</a:t>
            </a:r>
            <a:r>
              <a:rPr sz="818" spc="-10" dirty="0">
                <a:latin typeface="Times New Roman"/>
                <a:cs typeface="Times New Roman"/>
              </a:rPr>
              <a:t> </a:t>
            </a:r>
            <a:r>
              <a:rPr sz="818" dirty="0">
                <a:latin typeface="Times New Roman"/>
                <a:cs typeface="Times New Roman"/>
              </a:rPr>
              <a:t>of</a:t>
            </a:r>
            <a:r>
              <a:rPr sz="818" spc="-7"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spc="-14" dirty="0">
                <a:latin typeface="Times New Roman"/>
                <a:cs typeface="Times New Roman"/>
              </a:rPr>
              <a:t>will</a:t>
            </a:r>
            <a:endParaRPr sz="818">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AC957AC-B39A-6A50-8F6A-CD80BC3676AE}"/>
              </a:ext>
            </a:extLst>
          </p:cNvPr>
          <p:cNvPicPr>
            <a:picLocks noChangeAspect="1"/>
          </p:cNvPicPr>
          <p:nvPr/>
        </p:nvPicPr>
        <p:blipFill>
          <a:blip r:embed="rId2"/>
          <a:stretch>
            <a:fillRect/>
          </a:stretch>
        </p:blipFill>
        <p:spPr>
          <a:xfrm>
            <a:off x="0" y="0"/>
            <a:ext cx="12192000" cy="6896187"/>
          </a:xfrm>
          <a:prstGeom prst="rect">
            <a:avLst/>
          </a:prstGeom>
        </p:spPr>
      </p:pic>
      <p:sp>
        <p:nvSpPr>
          <p:cNvPr id="4" name="Content Placeholder 3">
            <a:extLst>
              <a:ext uri="{FF2B5EF4-FFF2-40B4-BE49-F238E27FC236}">
                <a16:creationId xmlns:a16="http://schemas.microsoft.com/office/drawing/2014/main" id="{CFB23DF3-73BD-8D45-801E-DB9DD13C04CB}"/>
              </a:ext>
            </a:extLst>
          </p:cNvPr>
          <p:cNvSpPr>
            <a:spLocks noGrp="1"/>
          </p:cNvSpPr>
          <p:nvPr>
            <p:ph idx="1"/>
          </p:nvPr>
        </p:nvSpPr>
        <p:spPr>
          <a:xfrm>
            <a:off x="5400338" y="1494971"/>
            <a:ext cx="5953461" cy="4681992"/>
          </a:xfrm>
        </p:spPr>
        <p:txBody>
          <a:bodyPr>
            <a:normAutofit/>
          </a:bodyPr>
          <a:lstStyle/>
          <a:p>
            <a:pPr marL="0" indent="0">
              <a:buNone/>
            </a:pPr>
            <a:endParaRPr lang="en-US" dirty="0"/>
          </a:p>
          <a:p>
            <a:pPr marL="0" lvl="0" indent="0">
              <a:buNone/>
            </a:pPr>
            <a:endParaRPr lang="en-US" dirty="0"/>
          </a:p>
          <a:p>
            <a:pPr lvl="0"/>
            <a:r>
              <a:rPr lang="en-US" dirty="0"/>
              <a:t>Assessments</a:t>
            </a:r>
          </a:p>
          <a:p>
            <a:pPr lvl="0"/>
            <a:r>
              <a:rPr lang="en-US" dirty="0"/>
              <a:t>Upcoming Waiver Amendments</a:t>
            </a:r>
          </a:p>
          <a:p>
            <a:pPr lvl="0"/>
            <a:r>
              <a:rPr lang="en-US" dirty="0"/>
              <a:t>EVV Discussion and Live Polling (f/u)</a:t>
            </a:r>
          </a:p>
          <a:p>
            <a:pPr lvl="0"/>
            <a:r>
              <a:rPr lang="en-US" dirty="0"/>
              <a:t>STABLE Accounts (f/u)</a:t>
            </a:r>
          </a:p>
          <a:p>
            <a:pPr lvl="0"/>
            <a:r>
              <a:rPr lang="en-US" dirty="0"/>
              <a:t>Modernization</a:t>
            </a:r>
          </a:p>
          <a:p>
            <a:pPr marL="0" indent="0">
              <a:buNone/>
            </a:pPr>
            <a:r>
              <a:rPr lang="en-US" dirty="0"/>
              <a:t> </a:t>
            </a:r>
          </a:p>
        </p:txBody>
      </p:sp>
      <p:sp>
        <p:nvSpPr>
          <p:cNvPr id="5" name="Date Placeholder 4">
            <a:extLst>
              <a:ext uri="{FF2B5EF4-FFF2-40B4-BE49-F238E27FC236}">
                <a16:creationId xmlns:a16="http://schemas.microsoft.com/office/drawing/2014/main" id="{5389BC84-4FA8-63DE-BECA-49AE21FEB82F}"/>
              </a:ext>
            </a:extLst>
          </p:cNvPr>
          <p:cNvSpPr>
            <a:spLocks noGrp="1"/>
          </p:cNvSpPr>
          <p:nvPr>
            <p:ph type="dt" sz="half" idx="10"/>
          </p:nvPr>
        </p:nvSpPr>
        <p:spPr/>
        <p:txBody>
          <a:bodyPr/>
          <a:lstStyle/>
          <a:p>
            <a:r>
              <a:rPr lang="en-US"/>
              <a:t>12.17.25</a:t>
            </a:r>
          </a:p>
        </p:txBody>
      </p:sp>
      <p:sp>
        <p:nvSpPr>
          <p:cNvPr id="6" name="TextBox 5">
            <a:extLst>
              <a:ext uri="{FF2B5EF4-FFF2-40B4-BE49-F238E27FC236}">
                <a16:creationId xmlns:a16="http://schemas.microsoft.com/office/drawing/2014/main" id="{DF95EFAE-61ED-5170-8CF2-D2DFCB567991}"/>
              </a:ext>
            </a:extLst>
          </p:cNvPr>
          <p:cNvSpPr txBox="1"/>
          <p:nvPr/>
        </p:nvSpPr>
        <p:spPr>
          <a:xfrm>
            <a:off x="348343" y="2459504"/>
            <a:ext cx="4107543" cy="1938992"/>
          </a:xfrm>
          <a:prstGeom prst="rect">
            <a:avLst/>
          </a:prstGeom>
          <a:noFill/>
        </p:spPr>
        <p:txBody>
          <a:bodyPr wrap="square" rtlCol="0">
            <a:spAutoFit/>
          </a:bodyPr>
          <a:lstStyle/>
          <a:p>
            <a:r>
              <a:rPr lang="en-US" sz="6000" dirty="0">
                <a:solidFill>
                  <a:schemeClr val="bg1"/>
                </a:solidFill>
              </a:rPr>
              <a:t>Residential</a:t>
            </a:r>
          </a:p>
          <a:p>
            <a:r>
              <a:rPr lang="en-US" sz="6000" dirty="0">
                <a:solidFill>
                  <a:schemeClr val="bg1"/>
                </a:solidFill>
              </a:rPr>
              <a:t>Waiver</a:t>
            </a:r>
          </a:p>
        </p:txBody>
      </p:sp>
    </p:spTree>
    <p:extLst>
      <p:ext uri="{BB962C8B-B14F-4D97-AF65-F5344CB8AC3E}">
        <p14:creationId xmlns:p14="http://schemas.microsoft.com/office/powerpoint/2010/main" val="22942457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6695693" y="9246954"/>
            <a:ext cx="215900" cy="194309"/>
          </a:xfrm>
          <a:prstGeom prst="rect">
            <a:avLst/>
          </a:prstGeom>
        </p:spPr>
        <p:txBody>
          <a:bodyPr vert="horz" wrap="square" lIns="0" tIns="0" rIns="0" bIns="0" rtlCol="0">
            <a:spAutoFit/>
          </a:bodyPr>
          <a:lstStyle>
            <a:defPPr>
              <a:defRPr kern="0"/>
            </a:defPPr>
            <a:lvl1pPr>
              <a:defRPr sz="1200" b="0" i="0">
                <a:solidFill>
                  <a:schemeClr val="tx1"/>
                </a:solidFill>
                <a:latin typeface="Times New Roman"/>
                <a:cs typeface="Times New Roman"/>
              </a:defRPr>
            </a:lvl1pPr>
          </a:lstStyle>
          <a:p>
            <a:pPr marL="88900">
              <a:lnSpc>
                <a:spcPts val="1410"/>
              </a:lnSpc>
            </a:pPr>
            <a:fld id="{81D60167-4931-47E6-BA6A-407CBD079E47}" type="slidenum">
              <a:rPr lang="en-US" spc="-50" smtClean="0"/>
              <a:pPr marL="88900">
                <a:lnSpc>
                  <a:spcPts val="1410"/>
                </a:lnSpc>
              </a:pPr>
              <a:t>20</a:t>
            </a:fld>
            <a:endParaRPr spc="-34" dirty="0"/>
          </a:p>
        </p:txBody>
      </p:sp>
      <p:sp>
        <p:nvSpPr>
          <p:cNvPr id="2" name="object 2"/>
          <p:cNvSpPr txBox="1"/>
          <p:nvPr/>
        </p:nvSpPr>
        <p:spPr>
          <a:xfrm>
            <a:off x="4507020" y="292492"/>
            <a:ext cx="3180208" cy="197573"/>
          </a:xfrm>
          <a:prstGeom prst="rect">
            <a:avLst/>
          </a:prstGeom>
        </p:spPr>
        <p:txBody>
          <a:bodyPr vert="horz" wrap="square" lIns="0" tIns="8654" rIns="0" bIns="0" rtlCol="0">
            <a:spAutoFit/>
          </a:bodyPr>
          <a:lstStyle/>
          <a:p>
            <a:pPr marL="8654">
              <a:spcBef>
                <a:spcPts val="68"/>
              </a:spcBef>
            </a:pPr>
            <a:r>
              <a:rPr sz="1227" b="1" dirty="0">
                <a:latin typeface="Times New Roman"/>
                <a:cs typeface="Times New Roman"/>
              </a:rPr>
              <a:t>***Proposed</a:t>
            </a:r>
            <a:r>
              <a:rPr sz="1227" b="1" spc="-24" dirty="0">
                <a:latin typeface="Times New Roman"/>
                <a:cs typeface="Times New Roman"/>
              </a:rPr>
              <a:t> </a:t>
            </a:r>
            <a:r>
              <a:rPr sz="1227" b="1" dirty="0">
                <a:latin typeface="Times New Roman"/>
                <a:cs typeface="Times New Roman"/>
              </a:rPr>
              <a:t>New</a:t>
            </a:r>
            <a:r>
              <a:rPr sz="1227" b="1" spc="-24" dirty="0">
                <a:latin typeface="Times New Roman"/>
                <a:cs typeface="Times New Roman"/>
              </a:rPr>
              <a:t> </a:t>
            </a:r>
            <a:r>
              <a:rPr sz="1227" b="1" dirty="0">
                <a:latin typeface="Times New Roman"/>
                <a:cs typeface="Times New Roman"/>
              </a:rPr>
              <a:t>Rule</a:t>
            </a:r>
            <a:r>
              <a:rPr sz="1227" b="1" spc="-14" dirty="0">
                <a:latin typeface="Times New Roman"/>
                <a:cs typeface="Times New Roman"/>
              </a:rPr>
              <a:t> </a:t>
            </a:r>
            <a:r>
              <a:rPr sz="1227" b="1" dirty="0">
                <a:latin typeface="Times New Roman"/>
                <a:cs typeface="Times New Roman"/>
              </a:rPr>
              <a:t>-</a:t>
            </a:r>
            <a:r>
              <a:rPr sz="1227" b="1" spc="-24" dirty="0">
                <a:latin typeface="Times New Roman"/>
                <a:cs typeface="Times New Roman"/>
              </a:rPr>
              <a:t> </a:t>
            </a:r>
            <a:r>
              <a:rPr sz="1227" b="1" dirty="0">
                <a:latin typeface="Times New Roman"/>
                <a:cs typeface="Times New Roman"/>
              </a:rPr>
              <a:t>December</a:t>
            </a:r>
            <a:r>
              <a:rPr sz="1227" b="1" spc="-20" dirty="0">
                <a:latin typeface="Times New Roman"/>
                <a:cs typeface="Times New Roman"/>
              </a:rPr>
              <a:t> </a:t>
            </a:r>
            <a:r>
              <a:rPr sz="1227" b="1" dirty="0">
                <a:latin typeface="Times New Roman"/>
                <a:cs typeface="Times New Roman"/>
              </a:rPr>
              <a:t>15,</a:t>
            </a:r>
            <a:r>
              <a:rPr sz="1227" b="1" spc="-20" dirty="0">
                <a:latin typeface="Times New Roman"/>
                <a:cs typeface="Times New Roman"/>
              </a:rPr>
              <a:t> </a:t>
            </a:r>
            <a:r>
              <a:rPr sz="1227" b="1" spc="-7" dirty="0">
                <a:latin typeface="Times New Roman"/>
                <a:cs typeface="Times New Roman"/>
              </a:rPr>
              <a:t>2025***</a:t>
            </a:r>
            <a:endParaRPr sz="1227">
              <a:latin typeface="Times New Roman"/>
              <a:cs typeface="Times New Roman"/>
            </a:endParaRPr>
          </a:p>
        </p:txBody>
      </p:sp>
      <p:sp>
        <p:nvSpPr>
          <p:cNvPr id="3" name="object 3"/>
          <p:cNvSpPr txBox="1"/>
          <p:nvPr/>
        </p:nvSpPr>
        <p:spPr>
          <a:xfrm>
            <a:off x="4249524" y="673771"/>
            <a:ext cx="3873796" cy="5317436"/>
          </a:xfrm>
          <a:prstGeom prst="rect">
            <a:avLst/>
          </a:prstGeom>
        </p:spPr>
        <p:txBody>
          <a:bodyPr vert="horz" wrap="square" lIns="0" tIns="8654" rIns="0" bIns="0" rtlCol="0">
            <a:spAutoFit/>
          </a:bodyPr>
          <a:lstStyle/>
          <a:p>
            <a:pPr marL="195143">
              <a:spcBef>
                <a:spcPts val="68"/>
              </a:spcBef>
            </a:pPr>
            <a:r>
              <a:rPr sz="818" spc="-7" dirty="0">
                <a:latin typeface="Times New Roman"/>
                <a:cs typeface="Times New Roman"/>
              </a:rPr>
              <a:t>include:</a:t>
            </a:r>
            <a:endParaRPr sz="818">
              <a:latin typeface="Times New Roman"/>
              <a:cs typeface="Times New Roman"/>
            </a:endParaRPr>
          </a:p>
          <a:p>
            <a:pPr>
              <a:spcBef>
                <a:spcPts val="24"/>
              </a:spcBef>
            </a:pPr>
            <a:endParaRPr sz="818">
              <a:latin typeface="Times New Roman"/>
              <a:cs typeface="Times New Roman"/>
            </a:endParaRPr>
          </a:p>
          <a:p>
            <a:pPr marL="335334" marR="3462" indent="-140191">
              <a:lnSpc>
                <a:spcPts val="940"/>
              </a:lnSpc>
              <a:buAutoNum type="alphaLcParenBoth"/>
              <a:tabLst>
                <a:tab pos="382064" algn="l"/>
              </a:tabLst>
            </a:pP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most</a:t>
            </a:r>
            <a:r>
              <a:rPr sz="818" spc="-14" dirty="0">
                <a:latin typeface="Times New Roman"/>
                <a:cs typeface="Times New Roman"/>
              </a:rPr>
              <a:t> </a:t>
            </a:r>
            <a:r>
              <a:rPr sz="818" dirty="0">
                <a:latin typeface="Times New Roman"/>
                <a:cs typeface="Times New Roman"/>
              </a:rPr>
              <a:t>recent</a:t>
            </a:r>
            <a:r>
              <a:rPr sz="818" spc="-14" dirty="0">
                <a:latin typeface="Times New Roman"/>
                <a:cs typeface="Times New Roman"/>
              </a:rPr>
              <a:t> </a:t>
            </a:r>
            <a:r>
              <a:rPr sz="818" dirty="0">
                <a:latin typeface="Times New Roman"/>
                <a:cs typeface="Times New Roman"/>
              </a:rPr>
              <a:t>waiting</a:t>
            </a:r>
            <a:r>
              <a:rPr sz="818" spc="-17" dirty="0">
                <a:latin typeface="Times New Roman"/>
                <a:cs typeface="Times New Roman"/>
              </a:rPr>
              <a:t> </a:t>
            </a:r>
            <a:r>
              <a:rPr sz="818" dirty="0">
                <a:latin typeface="Times New Roman"/>
                <a:cs typeface="Times New Roman"/>
              </a:rPr>
              <a:t>list</a:t>
            </a:r>
            <a:r>
              <a:rPr sz="818" spc="-14" dirty="0">
                <a:latin typeface="Times New Roman"/>
                <a:cs typeface="Times New Roman"/>
              </a:rPr>
              <a:t> </a:t>
            </a:r>
            <a:r>
              <a:rPr sz="818" dirty="0">
                <a:latin typeface="Times New Roman"/>
                <a:cs typeface="Times New Roman"/>
              </a:rPr>
              <a:t>assessment</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completed</a:t>
            </a:r>
            <a:r>
              <a:rPr sz="818" spc="-14" dirty="0">
                <a:latin typeface="Times New Roman"/>
                <a:cs typeface="Times New Roman"/>
              </a:rPr>
              <a:t> </a:t>
            </a:r>
            <a:r>
              <a:rPr sz="818" dirty="0">
                <a:latin typeface="Times New Roman"/>
                <a:cs typeface="Times New Roman"/>
              </a:rPr>
              <a:t>by</a:t>
            </a:r>
            <a:r>
              <a:rPr sz="818" spc="-17"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youth's</a:t>
            </a:r>
            <a:r>
              <a:rPr sz="818" spc="-14" dirty="0">
                <a:latin typeface="Times New Roman"/>
                <a:cs typeface="Times New Roman"/>
              </a:rPr>
              <a:t> home 	</a:t>
            </a:r>
            <a:r>
              <a:rPr sz="818" dirty="0">
                <a:latin typeface="Times New Roman"/>
                <a:cs typeface="Times New Roman"/>
              </a:rPr>
              <a:t>county</a:t>
            </a:r>
            <a:r>
              <a:rPr sz="818" spc="-27" dirty="0">
                <a:latin typeface="Times New Roman"/>
                <a:cs typeface="Times New Roman"/>
              </a:rPr>
              <a:t> </a:t>
            </a:r>
            <a:r>
              <a:rPr sz="818" spc="-7" dirty="0">
                <a:latin typeface="Times New Roman"/>
                <a:cs typeface="Times New Roman"/>
              </a:rPr>
              <a:t>board.</a:t>
            </a:r>
            <a:endParaRPr sz="818">
              <a:latin typeface="Times New Roman"/>
              <a:cs typeface="Times New Roman"/>
            </a:endParaRPr>
          </a:p>
          <a:p>
            <a:pPr>
              <a:lnSpc>
                <a:spcPct val="100000"/>
              </a:lnSpc>
              <a:buFont typeface="Times New Roman"/>
              <a:buAutoNum type="alphaLcParenBoth"/>
            </a:pPr>
            <a:endParaRPr sz="818">
              <a:latin typeface="Times New Roman"/>
              <a:cs typeface="Times New Roman"/>
            </a:endParaRPr>
          </a:p>
          <a:p>
            <a:pPr marL="341824" marR="72692" indent="-146682">
              <a:lnSpc>
                <a:spcPts val="940"/>
              </a:lnSpc>
              <a:buAutoNum type="alphaLcParenBoth"/>
              <a:tabLst>
                <a:tab pos="382064" algn="l"/>
              </a:tabLst>
            </a:pPr>
            <a:r>
              <a:rPr sz="818" spc="-7" dirty="0">
                <a:latin typeface="Times New Roman"/>
                <a:cs typeface="Times New Roman"/>
              </a:rPr>
              <a:t>Identification</a:t>
            </a:r>
            <a:r>
              <a:rPr sz="818" spc="-1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necessary</a:t>
            </a:r>
            <a:r>
              <a:rPr sz="818" spc="-7" dirty="0">
                <a:latin typeface="Times New Roman"/>
                <a:cs typeface="Times New Roman"/>
              </a:rPr>
              <a:t> </a:t>
            </a:r>
            <a:r>
              <a:rPr sz="818" dirty="0">
                <a:latin typeface="Times New Roman"/>
                <a:cs typeface="Times New Roman"/>
              </a:rPr>
              <a:t>supports</a:t>
            </a:r>
            <a:r>
              <a:rPr sz="818" spc="-14" dirty="0">
                <a:latin typeface="Times New Roman"/>
                <a:cs typeface="Times New Roman"/>
              </a:rPr>
              <a:t> </a:t>
            </a:r>
            <a:r>
              <a:rPr sz="818" dirty="0">
                <a:latin typeface="Times New Roman"/>
                <a:cs typeface="Times New Roman"/>
              </a:rPr>
              <a:t>for</a:t>
            </a:r>
            <a:r>
              <a:rPr sz="818" spc="-14" dirty="0">
                <a:latin typeface="Times New Roman"/>
                <a:cs typeface="Times New Roman"/>
              </a:rPr>
              <a:t> </a:t>
            </a:r>
            <a:r>
              <a:rPr sz="818" dirty="0">
                <a:latin typeface="Times New Roman"/>
                <a:cs typeface="Times New Roman"/>
              </a:rPr>
              <a:t>the</a:t>
            </a:r>
            <a:r>
              <a:rPr sz="818" spc="-3"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to</a:t>
            </a:r>
            <a:r>
              <a:rPr sz="818" spc="-10" dirty="0">
                <a:latin typeface="Times New Roman"/>
                <a:cs typeface="Times New Roman"/>
              </a:rPr>
              <a:t> </a:t>
            </a:r>
            <a:r>
              <a:rPr sz="818" dirty="0">
                <a:latin typeface="Times New Roman"/>
                <a:cs typeface="Times New Roman"/>
              </a:rPr>
              <a:t>return to</a:t>
            </a:r>
            <a:r>
              <a:rPr sz="818" spc="-10"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youth's</a:t>
            </a:r>
            <a:r>
              <a:rPr sz="818" spc="-7" dirty="0">
                <a:latin typeface="Times New Roman"/>
                <a:cs typeface="Times New Roman"/>
              </a:rPr>
              <a:t> family 	</a:t>
            </a:r>
            <a:r>
              <a:rPr sz="818" dirty="0">
                <a:latin typeface="Times New Roman"/>
                <a:cs typeface="Times New Roman"/>
              </a:rPr>
              <a:t>home</a:t>
            </a:r>
            <a:r>
              <a:rPr sz="818" spc="-20"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community</a:t>
            </a:r>
            <a:r>
              <a:rPr sz="818" spc="-14" dirty="0">
                <a:latin typeface="Times New Roman"/>
                <a:cs typeface="Times New Roman"/>
              </a:rPr>
              <a:t> </a:t>
            </a:r>
            <a:r>
              <a:rPr sz="818" dirty="0">
                <a:latin typeface="Times New Roman"/>
                <a:cs typeface="Times New Roman"/>
              </a:rPr>
              <a:t>home</a:t>
            </a:r>
            <a:r>
              <a:rPr sz="818" spc="-17"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plan</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securing</a:t>
            </a:r>
            <a:r>
              <a:rPr sz="818" spc="-17" dirty="0">
                <a:latin typeface="Times New Roman"/>
                <a:cs typeface="Times New Roman"/>
              </a:rPr>
              <a:t> </a:t>
            </a:r>
            <a:r>
              <a:rPr sz="818" dirty="0">
                <a:latin typeface="Times New Roman"/>
                <a:cs typeface="Times New Roman"/>
              </a:rPr>
              <a:t>those</a:t>
            </a:r>
            <a:r>
              <a:rPr sz="818" spc="-17" dirty="0">
                <a:latin typeface="Times New Roman"/>
                <a:cs typeface="Times New Roman"/>
              </a:rPr>
              <a:t> </a:t>
            </a:r>
            <a:r>
              <a:rPr sz="818" dirty="0">
                <a:latin typeface="Times New Roman"/>
                <a:cs typeface="Times New Roman"/>
              </a:rPr>
              <a:t>supports,</a:t>
            </a:r>
            <a:r>
              <a:rPr sz="818" spc="-17" dirty="0">
                <a:latin typeface="Times New Roman"/>
                <a:cs typeface="Times New Roman"/>
              </a:rPr>
              <a:t> </a:t>
            </a:r>
            <a:r>
              <a:rPr sz="818" spc="-7" dirty="0">
                <a:latin typeface="Times New Roman"/>
                <a:cs typeface="Times New Roman"/>
              </a:rPr>
              <a:t>including 	</a:t>
            </a:r>
            <a:r>
              <a:rPr sz="818" dirty="0">
                <a:latin typeface="Times New Roman"/>
                <a:cs typeface="Times New Roman"/>
              </a:rPr>
              <a:t>consideration</a:t>
            </a:r>
            <a:r>
              <a:rPr sz="818" spc="-14"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home</a:t>
            </a:r>
            <a:r>
              <a:rPr sz="818" spc="-7"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spc="-7" dirty="0">
                <a:latin typeface="Times New Roman"/>
                <a:cs typeface="Times New Roman"/>
              </a:rPr>
              <a:t>community-</a:t>
            </a:r>
            <a:r>
              <a:rPr sz="818" dirty="0">
                <a:latin typeface="Times New Roman"/>
                <a:cs typeface="Times New Roman"/>
              </a:rPr>
              <a:t>based</a:t>
            </a:r>
            <a:r>
              <a:rPr sz="818" spc="-14" dirty="0">
                <a:latin typeface="Times New Roman"/>
                <a:cs typeface="Times New Roman"/>
              </a:rPr>
              <a:t> </a:t>
            </a:r>
            <a:r>
              <a:rPr sz="818" dirty="0">
                <a:latin typeface="Times New Roman"/>
                <a:cs typeface="Times New Roman"/>
              </a:rPr>
              <a:t>services</a:t>
            </a:r>
            <a:r>
              <a:rPr sz="818" spc="-17" dirty="0">
                <a:latin typeface="Times New Roman"/>
                <a:cs typeface="Times New Roman"/>
              </a:rPr>
              <a:t> </a:t>
            </a:r>
            <a:r>
              <a:rPr sz="818" spc="-7" dirty="0">
                <a:latin typeface="Times New Roman"/>
                <a:cs typeface="Times New Roman"/>
              </a:rPr>
              <a:t>waiver.</a:t>
            </a:r>
            <a:endParaRPr sz="818">
              <a:latin typeface="Times New Roman"/>
              <a:cs typeface="Times New Roman"/>
            </a:endParaRPr>
          </a:p>
          <a:p>
            <a:pPr>
              <a:lnSpc>
                <a:spcPct val="100000"/>
              </a:lnSpc>
              <a:buFont typeface="Times New Roman"/>
              <a:buAutoNum type="alphaLcParenBoth"/>
            </a:pPr>
            <a:endParaRPr sz="818">
              <a:latin typeface="Times New Roman"/>
              <a:cs typeface="Times New Roman"/>
            </a:endParaRPr>
          </a:p>
          <a:p>
            <a:pPr marL="335334" marR="109903" indent="-140191">
              <a:lnSpc>
                <a:spcPts val="940"/>
              </a:lnSpc>
              <a:buAutoNum type="alphaLcParenBoth"/>
              <a:tabLst>
                <a:tab pos="382064" algn="l"/>
              </a:tabLst>
            </a:pP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commitment</a:t>
            </a:r>
            <a:r>
              <a:rPr sz="818" spc="-20" dirty="0">
                <a:latin typeface="Times New Roman"/>
                <a:cs typeface="Times New Roman"/>
              </a:rPr>
              <a:t> </a:t>
            </a:r>
            <a:r>
              <a:rPr sz="818" dirty="0">
                <a:latin typeface="Times New Roman"/>
                <a:cs typeface="Times New Roman"/>
              </a:rPr>
              <a:t>from</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youth's</a:t>
            </a:r>
            <a:r>
              <a:rPr sz="818" spc="-17" dirty="0">
                <a:latin typeface="Times New Roman"/>
                <a:cs typeface="Times New Roman"/>
              </a:rPr>
              <a:t> </a:t>
            </a:r>
            <a:r>
              <a:rPr sz="818" dirty="0">
                <a:latin typeface="Times New Roman"/>
                <a:cs typeface="Times New Roman"/>
              </a:rPr>
              <a:t>home</a:t>
            </a:r>
            <a:r>
              <a:rPr sz="818" spc="-20" dirty="0">
                <a:latin typeface="Times New Roman"/>
                <a:cs typeface="Times New Roman"/>
              </a:rPr>
              <a:t> </a:t>
            </a:r>
            <a:r>
              <a:rPr sz="818" dirty="0">
                <a:latin typeface="Times New Roman"/>
                <a:cs typeface="Times New Roman"/>
              </a:rPr>
              <a:t>county</a:t>
            </a:r>
            <a:r>
              <a:rPr sz="818" spc="-10" dirty="0">
                <a:latin typeface="Times New Roman"/>
                <a:cs typeface="Times New Roman"/>
              </a:rPr>
              <a:t> </a:t>
            </a:r>
            <a:r>
              <a:rPr sz="818" dirty="0">
                <a:latin typeface="Times New Roman"/>
                <a:cs typeface="Times New Roman"/>
              </a:rPr>
              <a:t>board</a:t>
            </a:r>
            <a:r>
              <a:rPr sz="818" spc="-20"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lead</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transition</a:t>
            </a:r>
            <a:r>
              <a:rPr sz="818" spc="-20" dirty="0">
                <a:latin typeface="Times New Roman"/>
                <a:cs typeface="Times New Roman"/>
              </a:rPr>
              <a:t> </a:t>
            </a:r>
            <a:r>
              <a:rPr sz="818" spc="-7" dirty="0">
                <a:latin typeface="Times New Roman"/>
                <a:cs typeface="Times New Roman"/>
              </a:rPr>
              <a:t>planning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youth.</a:t>
            </a:r>
            <a:endParaRPr sz="818">
              <a:latin typeface="Times New Roman"/>
              <a:cs typeface="Times New Roman"/>
            </a:endParaRPr>
          </a:p>
          <a:p>
            <a:pPr>
              <a:lnSpc>
                <a:spcPct val="100000"/>
              </a:lnSpc>
              <a:buFont typeface="Times New Roman"/>
              <a:buAutoNum type="alphaLcParenBoth"/>
            </a:pPr>
            <a:endParaRPr sz="818">
              <a:latin typeface="Times New Roman"/>
              <a:cs typeface="Times New Roman"/>
            </a:endParaRPr>
          </a:p>
          <a:p>
            <a:pPr marL="341392" marR="49759" indent="-146248">
              <a:lnSpc>
                <a:spcPts val="940"/>
              </a:lnSpc>
              <a:spcBef>
                <a:spcPts val="3"/>
              </a:spcBef>
              <a:buAutoNum type="alphaLcParenBoth"/>
              <a:tabLst>
                <a:tab pos="382064" algn="l"/>
              </a:tabLst>
            </a:pPr>
            <a:r>
              <a:rPr sz="818" dirty="0">
                <a:latin typeface="Times New Roman"/>
                <a:cs typeface="Times New Roman"/>
              </a:rPr>
              <a:t>Name</a:t>
            </a:r>
            <a:r>
              <a:rPr sz="818" spc="-17"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contact</a:t>
            </a:r>
            <a:r>
              <a:rPr sz="818" spc="-20" dirty="0">
                <a:latin typeface="Times New Roman"/>
                <a:cs typeface="Times New Roman"/>
              </a:rPr>
              <a:t> </a:t>
            </a:r>
            <a:r>
              <a:rPr sz="818" dirty="0">
                <a:latin typeface="Times New Roman"/>
                <a:cs typeface="Times New Roman"/>
              </a:rPr>
              <a:t>information</a:t>
            </a:r>
            <a:r>
              <a:rPr sz="818" spc="-20" dirty="0">
                <a:latin typeface="Times New Roman"/>
                <a:cs typeface="Times New Roman"/>
              </a:rPr>
              <a:t> </a:t>
            </a:r>
            <a:r>
              <a:rPr sz="818" dirty="0">
                <a:latin typeface="Times New Roman"/>
                <a:cs typeface="Times New Roman"/>
              </a:rPr>
              <a:t>for</a:t>
            </a:r>
            <a:r>
              <a:rPr sz="818" spc="-20" dirty="0">
                <a:latin typeface="Times New Roman"/>
                <a:cs typeface="Times New Roman"/>
              </a:rPr>
              <a:t> </a:t>
            </a: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designated</a:t>
            </a:r>
            <a:r>
              <a:rPr sz="818" spc="-20" dirty="0">
                <a:latin typeface="Times New Roman"/>
                <a:cs typeface="Times New Roman"/>
              </a:rPr>
              <a:t> </a:t>
            </a:r>
            <a:r>
              <a:rPr sz="818" dirty="0">
                <a:latin typeface="Times New Roman"/>
                <a:cs typeface="Times New Roman"/>
              </a:rPr>
              <a:t>point</a:t>
            </a:r>
            <a:r>
              <a:rPr sz="818" spc="-20"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contact</a:t>
            </a:r>
            <a:r>
              <a:rPr sz="818" spc="-17" dirty="0">
                <a:latin typeface="Times New Roman"/>
                <a:cs typeface="Times New Roman"/>
              </a:rPr>
              <a:t> </a:t>
            </a:r>
            <a:r>
              <a:rPr sz="818" dirty="0">
                <a:latin typeface="Times New Roman"/>
                <a:cs typeface="Times New Roman"/>
              </a:rPr>
              <a:t>from</a:t>
            </a:r>
            <a:r>
              <a:rPr sz="818" spc="-2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spc="-7" dirty="0">
                <a:latin typeface="Times New Roman"/>
                <a:cs typeface="Times New Roman"/>
              </a:rPr>
              <a:t>school 	</a:t>
            </a:r>
            <a:r>
              <a:rPr sz="818" dirty="0">
                <a:latin typeface="Times New Roman"/>
                <a:cs typeface="Times New Roman"/>
              </a:rPr>
              <a:t>district</a:t>
            </a:r>
            <a:r>
              <a:rPr sz="818" spc="-17" dirty="0">
                <a:latin typeface="Times New Roman"/>
                <a:cs typeface="Times New Roman"/>
              </a:rPr>
              <a:t> </a:t>
            </a:r>
            <a:r>
              <a:rPr sz="818" dirty="0">
                <a:latin typeface="Times New Roman"/>
                <a:cs typeface="Times New Roman"/>
              </a:rPr>
              <a:t>in</a:t>
            </a:r>
            <a:r>
              <a:rPr sz="818" spc="-17"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dirty="0">
                <a:latin typeface="Times New Roman"/>
                <a:cs typeface="Times New Roman"/>
              </a:rPr>
              <a:t>home</a:t>
            </a:r>
            <a:r>
              <a:rPr sz="818" spc="-17" dirty="0">
                <a:latin typeface="Times New Roman"/>
                <a:cs typeface="Times New Roman"/>
              </a:rPr>
              <a:t> </a:t>
            </a:r>
            <a:r>
              <a:rPr sz="818" dirty="0">
                <a:latin typeface="Times New Roman"/>
                <a:cs typeface="Times New Roman"/>
              </a:rPr>
              <a:t>county</a:t>
            </a:r>
            <a:r>
              <a:rPr sz="818" spc="-10"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dirty="0">
                <a:latin typeface="Times New Roman"/>
                <a:cs typeface="Times New Roman"/>
              </a:rPr>
              <a:t>copy</a:t>
            </a:r>
            <a:r>
              <a:rPr sz="818" spc="-14"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dirty="0">
                <a:latin typeface="Times New Roman"/>
                <a:cs typeface="Times New Roman"/>
              </a:rPr>
              <a:t>current</a:t>
            </a:r>
            <a:r>
              <a:rPr sz="818" spc="-17" dirty="0">
                <a:latin typeface="Times New Roman"/>
                <a:cs typeface="Times New Roman"/>
              </a:rPr>
              <a:t> </a:t>
            </a:r>
            <a:r>
              <a:rPr sz="818" spc="-7" dirty="0">
                <a:latin typeface="Times New Roman"/>
                <a:cs typeface="Times New Roman"/>
              </a:rPr>
              <a:t>individualized 	</a:t>
            </a:r>
            <a:r>
              <a:rPr sz="818" dirty="0">
                <a:latin typeface="Times New Roman"/>
                <a:cs typeface="Times New Roman"/>
              </a:rPr>
              <a:t>education</a:t>
            </a:r>
            <a:r>
              <a:rPr sz="818" spc="-41" dirty="0">
                <a:latin typeface="Times New Roman"/>
                <a:cs typeface="Times New Roman"/>
              </a:rPr>
              <a:t> </a:t>
            </a:r>
            <a:r>
              <a:rPr sz="818" spc="-7" dirty="0">
                <a:latin typeface="Times New Roman"/>
                <a:cs typeface="Times New Roman"/>
              </a:rPr>
              <a:t>program.</a:t>
            </a:r>
            <a:endParaRPr sz="818">
              <a:latin typeface="Times New Roman"/>
              <a:cs typeface="Times New Roman"/>
            </a:endParaRPr>
          </a:p>
          <a:p>
            <a:pPr marL="335334" marR="13846" indent="-140191" algn="just">
              <a:lnSpc>
                <a:spcPts val="940"/>
              </a:lnSpc>
              <a:spcBef>
                <a:spcPts val="940"/>
              </a:spcBef>
              <a:buAutoNum type="alphaLcParenBoth"/>
              <a:tabLst>
                <a:tab pos="382064" algn="l"/>
              </a:tabLst>
            </a:pP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description</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services</a:t>
            </a:r>
            <a:r>
              <a:rPr sz="818" spc="-10"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supports</a:t>
            </a:r>
            <a:r>
              <a:rPr sz="818" spc="-14" dirty="0">
                <a:latin typeface="Times New Roman"/>
                <a:cs typeface="Times New Roman"/>
              </a:rPr>
              <a:t> </a:t>
            </a:r>
            <a:r>
              <a:rPr sz="818" dirty="0">
                <a:latin typeface="Times New Roman"/>
                <a:cs typeface="Times New Roman"/>
              </a:rPr>
              <a:t>that</a:t>
            </a:r>
            <a:r>
              <a:rPr sz="818" spc="-14" dirty="0">
                <a:latin typeface="Times New Roman"/>
                <a:cs typeface="Times New Roman"/>
              </a:rPr>
              <a:t> </a:t>
            </a:r>
            <a:r>
              <a:rPr sz="818" dirty="0">
                <a:latin typeface="Times New Roman"/>
                <a:cs typeface="Times New Roman"/>
              </a:rPr>
              <a:t>have</a:t>
            </a:r>
            <a:r>
              <a:rPr sz="818" spc="-20" dirty="0">
                <a:latin typeface="Times New Roman"/>
                <a:cs typeface="Times New Roman"/>
              </a:rPr>
              <a:t> </a:t>
            </a:r>
            <a:r>
              <a:rPr sz="818" dirty="0">
                <a:latin typeface="Times New Roman"/>
                <a:cs typeface="Times New Roman"/>
              </a:rPr>
              <a:t>been</a:t>
            </a:r>
            <a:r>
              <a:rPr sz="818" spc="-14" dirty="0">
                <a:latin typeface="Times New Roman"/>
                <a:cs typeface="Times New Roman"/>
              </a:rPr>
              <a:t> </a:t>
            </a:r>
            <a:r>
              <a:rPr sz="818" dirty="0">
                <a:latin typeface="Times New Roman"/>
                <a:cs typeface="Times New Roman"/>
              </a:rPr>
              <a:t>offered</a:t>
            </a:r>
            <a:r>
              <a:rPr sz="818" spc="-14"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accessed</a:t>
            </a:r>
            <a:r>
              <a:rPr sz="818" spc="-14" dirty="0">
                <a:latin typeface="Times New Roman"/>
                <a:cs typeface="Times New Roman"/>
              </a:rPr>
              <a:t> </a:t>
            </a:r>
            <a:r>
              <a:rPr sz="818" dirty="0">
                <a:latin typeface="Times New Roman"/>
                <a:cs typeface="Times New Roman"/>
              </a:rPr>
              <a:t>by</a:t>
            </a:r>
            <a:r>
              <a:rPr sz="818" spc="-14" dirty="0">
                <a:latin typeface="Times New Roman"/>
                <a:cs typeface="Times New Roman"/>
              </a:rPr>
              <a:t> </a:t>
            </a:r>
            <a:r>
              <a:rPr sz="818" spc="-17" dirty="0">
                <a:latin typeface="Times New Roman"/>
                <a:cs typeface="Times New Roman"/>
              </a:rPr>
              <a:t>the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dirty="0">
                <a:latin typeface="Times New Roman"/>
                <a:cs typeface="Times New Roman"/>
              </a:rPr>
              <a:t>family</a:t>
            </a:r>
            <a:r>
              <a:rPr sz="818" spc="-10"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explanation</a:t>
            </a:r>
            <a:r>
              <a:rPr sz="818" spc="-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why</a:t>
            </a:r>
            <a:r>
              <a:rPr sz="818" spc="-17" dirty="0">
                <a:latin typeface="Times New Roman"/>
                <a:cs typeface="Times New Roman"/>
              </a:rPr>
              <a:t> </a:t>
            </a:r>
            <a:r>
              <a:rPr sz="818" dirty="0">
                <a:latin typeface="Times New Roman"/>
                <a:cs typeface="Times New Roman"/>
              </a:rPr>
              <a:t>those</a:t>
            </a:r>
            <a:r>
              <a:rPr sz="818" spc="-17" dirty="0">
                <a:latin typeface="Times New Roman"/>
                <a:cs typeface="Times New Roman"/>
              </a:rPr>
              <a:t> </a:t>
            </a:r>
            <a:r>
              <a:rPr sz="818" dirty="0">
                <a:latin typeface="Times New Roman"/>
                <a:cs typeface="Times New Roman"/>
              </a:rPr>
              <a:t>services</a:t>
            </a:r>
            <a:r>
              <a:rPr sz="818" spc="-7"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spc="-7" dirty="0">
                <a:latin typeface="Times New Roman"/>
                <a:cs typeface="Times New Roman"/>
              </a:rPr>
              <a:t>supports 	</a:t>
            </a:r>
            <a:r>
              <a:rPr sz="818" dirty="0">
                <a:latin typeface="Times New Roman"/>
                <a:cs typeface="Times New Roman"/>
              </a:rPr>
              <a:t>did</a:t>
            </a:r>
            <a:r>
              <a:rPr sz="818" spc="-17" dirty="0">
                <a:latin typeface="Times New Roman"/>
                <a:cs typeface="Times New Roman"/>
              </a:rPr>
              <a:t> </a:t>
            </a:r>
            <a:r>
              <a:rPr sz="818" dirty="0">
                <a:latin typeface="Times New Roman"/>
                <a:cs typeface="Times New Roman"/>
              </a:rPr>
              <a:t>not</a:t>
            </a:r>
            <a:r>
              <a:rPr sz="818" spc="-17" dirty="0">
                <a:latin typeface="Times New Roman"/>
                <a:cs typeface="Times New Roman"/>
              </a:rPr>
              <a:t> </a:t>
            </a:r>
            <a:r>
              <a:rPr sz="818" dirty="0">
                <a:latin typeface="Times New Roman"/>
                <a:cs typeface="Times New Roman"/>
              </a:rPr>
              <a:t>meet</a:t>
            </a:r>
            <a:r>
              <a:rPr sz="818" spc="-14"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youth's</a:t>
            </a:r>
            <a:r>
              <a:rPr sz="818" spc="-17" dirty="0">
                <a:latin typeface="Times New Roman"/>
                <a:cs typeface="Times New Roman"/>
              </a:rPr>
              <a:t> </a:t>
            </a:r>
            <a:r>
              <a:rPr sz="818" spc="-7" dirty="0">
                <a:latin typeface="Times New Roman"/>
                <a:cs typeface="Times New Roman"/>
              </a:rPr>
              <a:t>needs.</a:t>
            </a:r>
            <a:endParaRPr sz="818">
              <a:latin typeface="Times New Roman"/>
              <a:cs typeface="Times New Roman"/>
            </a:endParaRPr>
          </a:p>
          <a:p>
            <a:pPr marL="323219" marR="60576" indent="-128076">
              <a:lnSpc>
                <a:spcPts val="940"/>
              </a:lnSpc>
              <a:spcBef>
                <a:spcPts val="940"/>
              </a:spcBef>
              <a:buAutoNum type="alphaLcParenBoth"/>
              <a:tabLst>
                <a:tab pos="382064" algn="l"/>
              </a:tabLst>
            </a:pPr>
            <a:r>
              <a:rPr sz="818" dirty="0">
                <a:latin typeface="Times New Roman"/>
                <a:cs typeface="Times New Roman"/>
              </a:rPr>
              <a:t>When</a:t>
            </a:r>
            <a:r>
              <a:rPr sz="818" spc="-24" dirty="0">
                <a:latin typeface="Times New Roman"/>
                <a:cs typeface="Times New Roman"/>
              </a:rPr>
              <a:t> </a:t>
            </a:r>
            <a:r>
              <a:rPr sz="818" dirty="0">
                <a:latin typeface="Times New Roman"/>
                <a:cs typeface="Times New Roman"/>
              </a:rPr>
              <a:t>applicable,</a:t>
            </a:r>
            <a:r>
              <a:rPr sz="818" spc="-20" dirty="0">
                <a:latin typeface="Times New Roman"/>
                <a:cs typeface="Times New Roman"/>
              </a:rPr>
              <a:t> </a:t>
            </a:r>
            <a:r>
              <a:rPr sz="818" dirty="0">
                <a:latin typeface="Times New Roman"/>
                <a:cs typeface="Times New Roman"/>
              </a:rPr>
              <a:t>a</a:t>
            </a:r>
            <a:r>
              <a:rPr sz="818" spc="-24" dirty="0">
                <a:latin typeface="Times New Roman"/>
                <a:cs typeface="Times New Roman"/>
              </a:rPr>
              <a:t> </a:t>
            </a:r>
            <a:r>
              <a:rPr sz="818" dirty="0">
                <a:latin typeface="Times New Roman"/>
                <a:cs typeface="Times New Roman"/>
              </a:rPr>
              <a:t>commitment</a:t>
            </a:r>
            <a:r>
              <a:rPr sz="818" spc="-20" dirty="0">
                <a:latin typeface="Times New Roman"/>
                <a:cs typeface="Times New Roman"/>
              </a:rPr>
              <a:t> </a:t>
            </a:r>
            <a:r>
              <a:rPr sz="818" dirty="0">
                <a:latin typeface="Times New Roman"/>
                <a:cs typeface="Times New Roman"/>
              </a:rPr>
              <a:t>from</a:t>
            </a:r>
            <a:r>
              <a:rPr sz="818" spc="-20" dirty="0">
                <a:latin typeface="Times New Roman"/>
                <a:cs typeface="Times New Roman"/>
              </a:rPr>
              <a:t> </a:t>
            </a: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public</a:t>
            </a:r>
            <a:r>
              <a:rPr sz="818" spc="-24" dirty="0">
                <a:latin typeface="Times New Roman"/>
                <a:cs typeface="Times New Roman"/>
              </a:rPr>
              <a:t> </a:t>
            </a:r>
            <a:r>
              <a:rPr sz="818" dirty="0">
                <a:latin typeface="Times New Roman"/>
                <a:cs typeface="Times New Roman"/>
              </a:rPr>
              <a:t>children</a:t>
            </a:r>
            <a:r>
              <a:rPr sz="818" spc="-20" dirty="0">
                <a:latin typeface="Times New Roman"/>
                <a:cs typeface="Times New Roman"/>
              </a:rPr>
              <a:t> </a:t>
            </a:r>
            <a:r>
              <a:rPr sz="818" dirty="0">
                <a:latin typeface="Times New Roman"/>
                <a:cs typeface="Times New Roman"/>
              </a:rPr>
              <a:t>services</a:t>
            </a:r>
            <a:r>
              <a:rPr sz="818" spc="-17" dirty="0">
                <a:latin typeface="Times New Roman"/>
                <a:cs typeface="Times New Roman"/>
              </a:rPr>
              <a:t> </a:t>
            </a:r>
            <a:r>
              <a:rPr sz="818" dirty="0">
                <a:latin typeface="Times New Roman"/>
                <a:cs typeface="Times New Roman"/>
              </a:rPr>
              <a:t>agency</a:t>
            </a:r>
            <a:r>
              <a:rPr sz="818" spc="-17" dirty="0">
                <a:latin typeface="Times New Roman"/>
                <a:cs typeface="Times New Roman"/>
              </a:rPr>
              <a:t> </a:t>
            </a:r>
            <a:r>
              <a:rPr sz="818" dirty="0">
                <a:latin typeface="Times New Roman"/>
                <a:cs typeface="Times New Roman"/>
              </a:rPr>
              <a:t>to</a:t>
            </a:r>
            <a:r>
              <a:rPr sz="818" spc="-24" dirty="0">
                <a:latin typeface="Times New Roman"/>
                <a:cs typeface="Times New Roman"/>
              </a:rPr>
              <a:t> </a:t>
            </a:r>
            <a:r>
              <a:rPr sz="818" spc="-7" dirty="0">
                <a:latin typeface="Times New Roman"/>
                <a:cs typeface="Times New Roman"/>
              </a:rPr>
              <a:t>remain 	</a:t>
            </a:r>
            <a:r>
              <a:rPr sz="818" dirty="0">
                <a:latin typeface="Times New Roman"/>
                <a:cs typeface="Times New Roman"/>
              </a:rPr>
              <a:t>engaged</a:t>
            </a:r>
            <a:r>
              <a:rPr sz="818" spc="-24" dirty="0">
                <a:latin typeface="Times New Roman"/>
                <a:cs typeface="Times New Roman"/>
              </a:rPr>
              <a:t> </a:t>
            </a:r>
            <a:r>
              <a:rPr sz="818" dirty="0">
                <a:latin typeface="Times New Roman"/>
                <a:cs typeface="Times New Roman"/>
              </a:rPr>
              <a:t>while</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resides</a:t>
            </a:r>
            <a:r>
              <a:rPr sz="818" spc="-14" dirty="0">
                <a:latin typeface="Times New Roman"/>
                <a:cs typeface="Times New Roman"/>
              </a:rPr>
              <a:t> </a:t>
            </a:r>
            <a:r>
              <a:rPr sz="818" dirty="0">
                <a:latin typeface="Times New Roman"/>
                <a:cs typeface="Times New Roman"/>
              </a:rPr>
              <a:t>at</a:t>
            </a:r>
            <a:r>
              <a:rPr sz="818" spc="-14" dirty="0">
                <a:latin typeface="Times New Roman"/>
                <a:cs typeface="Times New Roman"/>
              </a:rPr>
              <a:t> </a:t>
            </a:r>
            <a:r>
              <a:rPr sz="818" dirty="0">
                <a:latin typeface="Times New Roman"/>
                <a:cs typeface="Times New Roman"/>
              </a:rPr>
              <a:t>the</a:t>
            </a:r>
            <a:r>
              <a:rPr sz="818" spc="-7" dirty="0">
                <a:latin typeface="Times New Roman"/>
                <a:cs typeface="Times New Roman"/>
              </a:rPr>
              <a:t> </a:t>
            </a:r>
            <a:r>
              <a:rPr sz="818" dirty="0">
                <a:latin typeface="Times New Roman"/>
                <a:cs typeface="Times New Roman"/>
              </a:rPr>
              <a:t>ICFIID</a:t>
            </a:r>
            <a:r>
              <a:rPr sz="818" spc="-17" dirty="0">
                <a:latin typeface="Times New Roman"/>
                <a:cs typeface="Times New Roman"/>
              </a:rPr>
              <a:t> </a:t>
            </a:r>
            <a:r>
              <a:rPr sz="818" dirty="0">
                <a:latin typeface="Times New Roman"/>
                <a:cs typeface="Times New Roman"/>
              </a:rPr>
              <a:t>and</a:t>
            </a:r>
            <a:r>
              <a:rPr sz="818" spc="-7" dirty="0">
                <a:latin typeface="Times New Roman"/>
                <a:cs typeface="Times New Roman"/>
              </a:rPr>
              <a:t> </a:t>
            </a:r>
            <a:r>
              <a:rPr sz="818" dirty="0">
                <a:latin typeface="Times New Roman"/>
                <a:cs typeface="Times New Roman"/>
              </a:rPr>
              <a:t>to</a:t>
            </a:r>
            <a:r>
              <a:rPr sz="818" spc="-10" dirty="0">
                <a:latin typeface="Times New Roman"/>
                <a:cs typeface="Times New Roman"/>
              </a:rPr>
              <a:t> </a:t>
            </a:r>
            <a:r>
              <a:rPr sz="818" spc="-7" dirty="0">
                <a:latin typeface="Times New Roman"/>
                <a:cs typeface="Times New Roman"/>
              </a:rPr>
              <a:t>collaborate</a:t>
            </a:r>
            <a:r>
              <a:rPr sz="818" spc="-14" dirty="0">
                <a:latin typeface="Times New Roman"/>
                <a:cs typeface="Times New Roman"/>
              </a:rPr>
              <a:t> </a:t>
            </a:r>
            <a:r>
              <a:rPr sz="818" dirty="0">
                <a:latin typeface="Times New Roman"/>
                <a:cs typeface="Times New Roman"/>
              </a:rPr>
              <a:t>with</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youth's 	</a:t>
            </a:r>
            <a:r>
              <a:rPr sz="818" dirty="0">
                <a:latin typeface="Times New Roman"/>
                <a:cs typeface="Times New Roman"/>
              </a:rPr>
              <a:t>home</a:t>
            </a:r>
            <a:r>
              <a:rPr sz="818" spc="-20" dirty="0">
                <a:latin typeface="Times New Roman"/>
                <a:cs typeface="Times New Roman"/>
              </a:rPr>
              <a:t> </a:t>
            </a:r>
            <a:r>
              <a:rPr sz="818" dirty="0">
                <a:latin typeface="Times New Roman"/>
                <a:cs typeface="Times New Roman"/>
              </a:rPr>
              <a:t>county</a:t>
            </a:r>
            <a:r>
              <a:rPr sz="818" spc="-20" dirty="0">
                <a:latin typeface="Times New Roman"/>
                <a:cs typeface="Times New Roman"/>
              </a:rPr>
              <a:t> </a:t>
            </a:r>
            <a:r>
              <a:rPr sz="818" dirty="0">
                <a:latin typeface="Times New Roman"/>
                <a:cs typeface="Times New Roman"/>
              </a:rPr>
              <a:t>board</a:t>
            </a:r>
            <a:r>
              <a:rPr sz="818" spc="-20"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ensure</a:t>
            </a:r>
            <a:r>
              <a:rPr sz="818" spc="-27" dirty="0">
                <a:latin typeface="Times New Roman"/>
                <a:cs typeface="Times New Roman"/>
              </a:rPr>
              <a:t> </a:t>
            </a:r>
            <a:r>
              <a:rPr sz="818" dirty="0">
                <a:latin typeface="Times New Roman"/>
                <a:cs typeface="Times New Roman"/>
              </a:rPr>
              <a:t>successful</a:t>
            </a:r>
            <a:r>
              <a:rPr sz="818" spc="-20" dirty="0">
                <a:latin typeface="Times New Roman"/>
                <a:cs typeface="Times New Roman"/>
              </a:rPr>
              <a:t> </a:t>
            </a:r>
            <a:r>
              <a:rPr sz="818" dirty="0">
                <a:latin typeface="Times New Roman"/>
                <a:cs typeface="Times New Roman"/>
              </a:rPr>
              <a:t>transition</a:t>
            </a:r>
            <a:r>
              <a:rPr sz="818" spc="-20" dirty="0">
                <a:latin typeface="Times New Roman"/>
                <a:cs typeface="Times New Roman"/>
              </a:rPr>
              <a:t> </a:t>
            </a:r>
            <a:r>
              <a:rPr sz="818" dirty="0">
                <a:latin typeface="Times New Roman"/>
                <a:cs typeface="Times New Roman"/>
              </a:rPr>
              <a:t>planning</a:t>
            </a:r>
            <a:r>
              <a:rPr sz="818" spc="-20" dirty="0">
                <a:latin typeface="Times New Roman"/>
                <a:cs typeface="Times New Roman"/>
              </a:rPr>
              <a:t> </a:t>
            </a:r>
            <a:r>
              <a:rPr sz="818" dirty="0">
                <a:latin typeface="Times New Roman"/>
                <a:cs typeface="Times New Roman"/>
              </a:rPr>
              <a:t>for</a:t>
            </a:r>
            <a:r>
              <a:rPr sz="818" spc="-24"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spc="-7" dirty="0">
                <a:latin typeface="Times New Roman"/>
                <a:cs typeface="Times New Roman"/>
              </a:rPr>
              <a:t>youth.</a:t>
            </a:r>
            <a:endParaRPr sz="818">
              <a:latin typeface="Times New Roman"/>
              <a:cs typeface="Times New Roman"/>
            </a:endParaRPr>
          </a:p>
          <a:p>
            <a:pPr>
              <a:lnSpc>
                <a:spcPct val="100000"/>
              </a:lnSpc>
            </a:pPr>
            <a:endParaRPr sz="818">
              <a:latin typeface="Times New Roman"/>
              <a:cs typeface="Times New Roman"/>
            </a:endParaRPr>
          </a:p>
          <a:p>
            <a:pPr marL="179999" marR="167883" indent="-171778" algn="just">
              <a:lnSpc>
                <a:spcPts val="940"/>
              </a:lnSpc>
              <a:buAutoNum type="arabicParenBoth" startAt="3"/>
              <a:tabLst>
                <a:tab pos="195143" algn="l"/>
              </a:tabLst>
            </a:pPr>
            <a:r>
              <a:rPr sz="818" dirty="0">
                <a:latin typeface="Times New Roman"/>
                <a:cs typeface="Times New Roman"/>
              </a:rPr>
              <a:t>Within</a:t>
            </a:r>
            <a:r>
              <a:rPr sz="818" spc="-20" dirty="0">
                <a:latin typeface="Times New Roman"/>
                <a:cs typeface="Times New Roman"/>
              </a:rPr>
              <a:t> </a:t>
            </a:r>
            <a:r>
              <a:rPr sz="818" dirty="0">
                <a:latin typeface="Times New Roman"/>
                <a:cs typeface="Times New Roman"/>
              </a:rPr>
              <a:t>fourteen</a:t>
            </a:r>
            <a:r>
              <a:rPr sz="818" spc="-17" dirty="0">
                <a:latin typeface="Times New Roman"/>
                <a:cs typeface="Times New Roman"/>
              </a:rPr>
              <a:t> </a:t>
            </a:r>
            <a:r>
              <a:rPr sz="818" dirty="0">
                <a:latin typeface="Times New Roman"/>
                <a:cs typeface="Times New Roman"/>
              </a:rPr>
              <a:t>calendar</a:t>
            </a:r>
            <a:r>
              <a:rPr sz="818" spc="-17" dirty="0">
                <a:latin typeface="Times New Roman"/>
                <a:cs typeface="Times New Roman"/>
              </a:rPr>
              <a:t> </a:t>
            </a:r>
            <a:r>
              <a:rPr sz="818" dirty="0">
                <a:latin typeface="Times New Roman"/>
                <a:cs typeface="Times New Roman"/>
              </a:rPr>
              <a:t>days</a:t>
            </a:r>
            <a:r>
              <a:rPr sz="818" spc="-2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receipt</a:t>
            </a:r>
            <a:r>
              <a:rPr sz="818" spc="-17"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referral</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by</a:t>
            </a:r>
            <a:r>
              <a:rPr sz="818" spc="-17"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youth's</a:t>
            </a:r>
            <a:r>
              <a:rPr sz="818" spc="-17" dirty="0">
                <a:latin typeface="Times New Roman"/>
                <a:cs typeface="Times New Roman"/>
              </a:rPr>
              <a:t> </a:t>
            </a:r>
            <a:r>
              <a:rPr sz="818" spc="-14" dirty="0">
                <a:latin typeface="Times New Roman"/>
                <a:cs typeface="Times New Roman"/>
              </a:rPr>
              <a:t>home 	</a:t>
            </a:r>
            <a:r>
              <a:rPr sz="818" dirty="0">
                <a:latin typeface="Times New Roman"/>
                <a:cs typeface="Times New Roman"/>
              </a:rPr>
              <a:t>county</a:t>
            </a:r>
            <a:r>
              <a:rPr sz="818" spc="-17" dirty="0">
                <a:latin typeface="Times New Roman"/>
                <a:cs typeface="Times New Roman"/>
              </a:rPr>
              <a:t> </a:t>
            </a:r>
            <a:r>
              <a:rPr sz="818" dirty="0">
                <a:latin typeface="Times New Roman"/>
                <a:cs typeface="Times New Roman"/>
              </a:rPr>
              <a:t>board,</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department</a:t>
            </a:r>
            <a:r>
              <a:rPr sz="818" spc="-14" dirty="0">
                <a:latin typeface="Times New Roman"/>
                <a:cs typeface="Times New Roman"/>
              </a:rPr>
              <a:t> </a:t>
            </a:r>
            <a:r>
              <a:rPr sz="818" dirty="0">
                <a:latin typeface="Times New Roman"/>
                <a:cs typeface="Times New Roman"/>
              </a:rPr>
              <a:t>will</a:t>
            </a:r>
            <a:r>
              <a:rPr sz="818" spc="-14" dirty="0">
                <a:latin typeface="Times New Roman"/>
                <a:cs typeface="Times New Roman"/>
              </a:rPr>
              <a:t> </a:t>
            </a:r>
            <a:r>
              <a:rPr sz="818" dirty="0">
                <a:latin typeface="Times New Roman"/>
                <a:cs typeface="Times New Roman"/>
              </a:rPr>
              <a:t>conduct</a:t>
            </a:r>
            <a:r>
              <a:rPr sz="818" spc="-14"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spc="-7" dirty="0">
                <a:latin typeface="Times New Roman"/>
                <a:cs typeface="Times New Roman"/>
              </a:rPr>
              <a:t>comprehensive</a:t>
            </a:r>
            <a:r>
              <a:rPr sz="818" spc="-14" dirty="0">
                <a:latin typeface="Times New Roman"/>
                <a:cs typeface="Times New Roman"/>
              </a:rPr>
              <a:t> </a:t>
            </a:r>
            <a:r>
              <a:rPr sz="818" dirty="0">
                <a:latin typeface="Times New Roman"/>
                <a:cs typeface="Times New Roman"/>
              </a:rPr>
              <a:t>review</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youth</a:t>
            </a:r>
            <a:r>
              <a:rPr sz="818" spc="-14" dirty="0">
                <a:latin typeface="Times New Roman"/>
                <a:cs typeface="Times New Roman"/>
              </a:rPr>
              <a:t> that 	</a:t>
            </a:r>
            <a:r>
              <a:rPr sz="818" dirty="0">
                <a:latin typeface="Times New Roman"/>
                <a:cs typeface="Times New Roman"/>
              </a:rPr>
              <a:t>includes</a:t>
            </a:r>
            <a:r>
              <a:rPr sz="818" spc="-17" dirty="0">
                <a:latin typeface="Times New Roman"/>
                <a:cs typeface="Times New Roman"/>
              </a:rPr>
              <a:t> </a:t>
            </a:r>
            <a:r>
              <a:rPr sz="818" dirty="0">
                <a:latin typeface="Times New Roman"/>
                <a:cs typeface="Times New Roman"/>
              </a:rPr>
              <a:t>input</a:t>
            </a:r>
            <a:r>
              <a:rPr sz="818" spc="-17" dirty="0">
                <a:latin typeface="Times New Roman"/>
                <a:cs typeface="Times New Roman"/>
              </a:rPr>
              <a:t> </a:t>
            </a:r>
            <a:r>
              <a:rPr sz="818" dirty="0">
                <a:latin typeface="Times New Roman"/>
                <a:cs typeface="Times New Roman"/>
              </a:rPr>
              <a:t>from</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youth's</a:t>
            </a:r>
            <a:r>
              <a:rPr sz="818" spc="-17" dirty="0">
                <a:latin typeface="Times New Roman"/>
                <a:cs typeface="Times New Roman"/>
              </a:rPr>
              <a:t> </a:t>
            </a:r>
            <a:r>
              <a:rPr sz="818" dirty="0">
                <a:latin typeface="Times New Roman"/>
                <a:cs typeface="Times New Roman"/>
              </a:rPr>
              <a:t>team</a:t>
            </a:r>
            <a:r>
              <a:rPr sz="818" spc="-14"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spc="-7" dirty="0">
                <a:latin typeface="Times New Roman"/>
                <a:cs typeface="Times New Roman"/>
              </a:rPr>
              <a:t>considers:</a:t>
            </a:r>
            <a:endParaRPr sz="818">
              <a:latin typeface="Times New Roman"/>
              <a:cs typeface="Times New Roman"/>
            </a:endParaRPr>
          </a:p>
          <a:p>
            <a:pPr marL="334901" lvl="1" indent="-139758">
              <a:spcBef>
                <a:spcPts val="876"/>
              </a:spcBef>
              <a:buAutoNum type="alphaLcParenBoth"/>
              <a:tabLst>
                <a:tab pos="334901" algn="l"/>
              </a:tabLst>
            </a:pPr>
            <a:r>
              <a:rPr sz="818" dirty="0">
                <a:latin typeface="Times New Roman"/>
                <a:cs typeface="Times New Roman"/>
              </a:rPr>
              <a:t>The</a:t>
            </a:r>
            <a:r>
              <a:rPr sz="818" spc="-20" dirty="0">
                <a:latin typeface="Times New Roman"/>
                <a:cs typeface="Times New Roman"/>
              </a:rPr>
              <a:t> </a:t>
            </a:r>
            <a:r>
              <a:rPr sz="818" spc="-7" dirty="0">
                <a:latin typeface="Times New Roman"/>
                <a:cs typeface="Times New Roman"/>
              </a:rPr>
              <a:t>youth's:</a:t>
            </a:r>
            <a:endParaRPr sz="818">
              <a:latin typeface="Times New Roman"/>
              <a:cs typeface="Times New Roman"/>
            </a:endParaRPr>
          </a:p>
          <a:p>
            <a:pPr marL="505381" lvl="2" indent="-123316">
              <a:spcBef>
                <a:spcPts val="899"/>
              </a:spcBef>
              <a:buAutoNum type="romanLcParenBoth"/>
              <a:tabLst>
                <a:tab pos="505381" algn="l"/>
              </a:tabLst>
            </a:pPr>
            <a:r>
              <a:rPr sz="818" dirty="0">
                <a:latin typeface="Times New Roman"/>
                <a:cs typeface="Times New Roman"/>
              </a:rPr>
              <a:t>Clinical</a:t>
            </a:r>
            <a:r>
              <a:rPr sz="818" spc="-20" dirty="0">
                <a:latin typeface="Times New Roman"/>
                <a:cs typeface="Times New Roman"/>
              </a:rPr>
              <a:t> </a:t>
            </a:r>
            <a:r>
              <a:rPr sz="818" dirty="0">
                <a:latin typeface="Times New Roman"/>
                <a:cs typeface="Times New Roman"/>
              </a:rPr>
              <a:t>diagnosis</a:t>
            </a:r>
            <a:r>
              <a:rPr sz="818" spc="-20"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spc="-7" dirty="0">
                <a:latin typeface="Times New Roman"/>
                <a:cs typeface="Times New Roman"/>
              </a:rPr>
              <a:t>history;</a:t>
            </a:r>
            <a:endParaRPr sz="818">
              <a:latin typeface="Times New Roman"/>
              <a:cs typeface="Times New Roman"/>
            </a:endParaRPr>
          </a:p>
          <a:p>
            <a:pPr marL="534804" lvl="2" indent="-152739">
              <a:spcBef>
                <a:spcPts val="899"/>
              </a:spcBef>
              <a:buAutoNum type="romanLcParenBoth"/>
              <a:tabLst>
                <a:tab pos="534804" algn="l"/>
              </a:tabLst>
            </a:pPr>
            <a:r>
              <a:rPr sz="818" dirty="0">
                <a:latin typeface="Times New Roman"/>
                <a:cs typeface="Times New Roman"/>
              </a:rPr>
              <a:t>Current</a:t>
            </a:r>
            <a:r>
              <a:rPr sz="818" spc="-24"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past</a:t>
            </a:r>
            <a:r>
              <a:rPr sz="818" spc="-20" dirty="0">
                <a:latin typeface="Times New Roman"/>
                <a:cs typeface="Times New Roman"/>
              </a:rPr>
              <a:t> </a:t>
            </a:r>
            <a:r>
              <a:rPr sz="818" spc="-7" dirty="0">
                <a:latin typeface="Times New Roman"/>
                <a:cs typeface="Times New Roman"/>
              </a:rPr>
              <a:t>medications;</a:t>
            </a:r>
            <a:endParaRPr sz="818">
              <a:latin typeface="Times New Roman"/>
              <a:cs typeface="Times New Roman"/>
            </a:endParaRPr>
          </a:p>
          <a:p>
            <a:pPr lvl="2">
              <a:spcBef>
                <a:spcPts val="24"/>
              </a:spcBef>
              <a:buFont typeface="Times New Roman"/>
              <a:buAutoNum type="romanLcParenBoth"/>
            </a:pPr>
            <a:endParaRPr sz="818">
              <a:latin typeface="Times New Roman"/>
              <a:cs typeface="Times New Roman"/>
            </a:endParaRPr>
          </a:p>
          <a:p>
            <a:pPr marL="563360" marR="126345" lvl="2" indent="-181297">
              <a:lnSpc>
                <a:spcPts val="940"/>
              </a:lnSpc>
              <a:buAutoNum type="romanLcParenBoth"/>
              <a:tabLst>
                <a:tab pos="568986" algn="l"/>
              </a:tabLst>
            </a:pPr>
            <a:r>
              <a:rPr sz="818" dirty="0">
                <a:latin typeface="Times New Roman"/>
                <a:cs typeface="Times New Roman"/>
              </a:rPr>
              <a:t>History</a:t>
            </a:r>
            <a:r>
              <a:rPr sz="818" spc="-14"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living</a:t>
            </a:r>
            <a:r>
              <a:rPr sz="818" spc="-10" dirty="0">
                <a:latin typeface="Times New Roman"/>
                <a:cs typeface="Times New Roman"/>
              </a:rPr>
              <a:t> </a:t>
            </a:r>
            <a:r>
              <a:rPr sz="818" spc="-7" dirty="0">
                <a:latin typeface="Times New Roman"/>
                <a:cs typeface="Times New Roman"/>
              </a:rPr>
              <a:t>arrangements</a:t>
            </a:r>
            <a:r>
              <a:rPr sz="818" spc="-17" dirty="0">
                <a:latin typeface="Times New Roman"/>
                <a:cs typeface="Times New Roman"/>
              </a:rPr>
              <a:t> </a:t>
            </a:r>
            <a:r>
              <a:rPr sz="818" dirty="0">
                <a:latin typeface="Times New Roman"/>
                <a:cs typeface="Times New Roman"/>
              </a:rPr>
              <a:t>(e.g.,</a:t>
            </a:r>
            <a:r>
              <a:rPr sz="818" spc="-10" dirty="0">
                <a:latin typeface="Times New Roman"/>
                <a:cs typeface="Times New Roman"/>
              </a:rPr>
              <a:t> </a:t>
            </a:r>
            <a:r>
              <a:rPr sz="818" dirty="0">
                <a:latin typeface="Times New Roman"/>
                <a:cs typeface="Times New Roman"/>
              </a:rPr>
              <a:t>inside</a:t>
            </a:r>
            <a:r>
              <a:rPr sz="818" spc="-14" dirty="0">
                <a:latin typeface="Times New Roman"/>
                <a:cs typeface="Times New Roman"/>
              </a:rPr>
              <a:t> </a:t>
            </a:r>
            <a:r>
              <a:rPr sz="818" dirty="0">
                <a:latin typeface="Times New Roman"/>
                <a:cs typeface="Times New Roman"/>
              </a:rPr>
              <a:t>or</a:t>
            </a:r>
            <a:r>
              <a:rPr sz="818" spc="-10" dirty="0">
                <a:latin typeface="Times New Roman"/>
                <a:cs typeface="Times New Roman"/>
              </a:rPr>
              <a:t> </a:t>
            </a:r>
            <a:r>
              <a:rPr sz="818" dirty="0">
                <a:latin typeface="Times New Roman"/>
                <a:cs typeface="Times New Roman"/>
              </a:rPr>
              <a:t>outside</a:t>
            </a:r>
            <a:r>
              <a:rPr sz="818" spc="-17" dirty="0">
                <a:latin typeface="Times New Roman"/>
                <a:cs typeface="Times New Roman"/>
              </a:rPr>
              <a:t> </a:t>
            </a:r>
            <a:r>
              <a:rPr sz="818" dirty="0">
                <a:latin typeface="Times New Roman"/>
                <a:cs typeface="Times New Roman"/>
              </a:rPr>
              <a:t>family</a:t>
            </a:r>
            <a:r>
              <a:rPr sz="818" spc="-14" dirty="0">
                <a:latin typeface="Times New Roman"/>
                <a:cs typeface="Times New Roman"/>
              </a:rPr>
              <a:t> </a:t>
            </a:r>
            <a:r>
              <a:rPr sz="818" dirty="0">
                <a:latin typeface="Times New Roman"/>
                <a:cs typeface="Times New Roman"/>
              </a:rPr>
              <a:t>home,</a:t>
            </a:r>
            <a:r>
              <a:rPr sz="818" spc="-10" dirty="0">
                <a:latin typeface="Times New Roman"/>
                <a:cs typeface="Times New Roman"/>
              </a:rPr>
              <a:t> </a:t>
            </a:r>
            <a:r>
              <a:rPr sz="818" spc="-7" dirty="0">
                <a:latin typeface="Times New Roman"/>
                <a:cs typeface="Times New Roman"/>
              </a:rPr>
              <a:t>multiple 	</a:t>
            </a:r>
            <a:r>
              <a:rPr sz="818" dirty="0">
                <a:latin typeface="Times New Roman"/>
                <a:cs typeface="Times New Roman"/>
              </a:rPr>
              <a:t>settings,</a:t>
            </a:r>
            <a:r>
              <a:rPr sz="818" spc="-3" dirty="0">
                <a:latin typeface="Times New Roman"/>
                <a:cs typeface="Times New Roman"/>
              </a:rPr>
              <a:t> </a:t>
            </a:r>
            <a:r>
              <a:rPr sz="818" dirty="0">
                <a:latin typeface="Times New Roman"/>
                <a:cs typeface="Times New Roman"/>
              </a:rPr>
              <a:t>or</a:t>
            </a:r>
            <a:r>
              <a:rPr sz="818" spc="-3" dirty="0">
                <a:latin typeface="Times New Roman"/>
                <a:cs typeface="Times New Roman"/>
              </a:rPr>
              <a:t> </a:t>
            </a:r>
            <a:r>
              <a:rPr sz="818" spc="-7" dirty="0">
                <a:latin typeface="Times New Roman"/>
                <a:cs typeface="Times New Roman"/>
              </a:rPr>
              <a:t>out-of-state);</a:t>
            </a:r>
            <a:endParaRPr sz="818">
              <a:latin typeface="Times New Roman"/>
              <a:cs typeface="Times New Roman"/>
            </a:endParaRPr>
          </a:p>
          <a:p>
            <a:pPr lvl="2">
              <a:lnSpc>
                <a:spcPct val="100000"/>
              </a:lnSpc>
              <a:buFont typeface="Times New Roman"/>
              <a:buAutoNum type="romanLcParenBoth"/>
            </a:pPr>
            <a:endParaRPr sz="818">
              <a:latin typeface="Times New Roman"/>
              <a:cs typeface="Times New Roman"/>
            </a:endParaRPr>
          </a:p>
          <a:p>
            <a:pPr marL="557303" marR="328844" lvl="2" indent="-175239">
              <a:lnSpc>
                <a:spcPts val="940"/>
              </a:lnSpc>
              <a:spcBef>
                <a:spcPts val="3"/>
              </a:spcBef>
              <a:buAutoNum type="romanLcParenBoth"/>
              <a:tabLst>
                <a:tab pos="568986" algn="l"/>
              </a:tabLst>
            </a:pPr>
            <a:r>
              <a:rPr sz="818" spc="-7" dirty="0">
                <a:latin typeface="Times New Roman"/>
                <a:cs typeface="Times New Roman"/>
              </a:rPr>
              <a:t>Educational</a:t>
            </a:r>
            <a:r>
              <a:rPr sz="818" spc="-20" dirty="0">
                <a:latin typeface="Times New Roman"/>
                <a:cs typeface="Times New Roman"/>
              </a:rPr>
              <a:t> </a:t>
            </a:r>
            <a:r>
              <a:rPr sz="818" dirty="0">
                <a:latin typeface="Times New Roman"/>
                <a:cs typeface="Times New Roman"/>
              </a:rPr>
              <a:t>history</a:t>
            </a:r>
            <a:r>
              <a:rPr sz="818" spc="-17" dirty="0">
                <a:latin typeface="Times New Roman"/>
                <a:cs typeface="Times New Roman"/>
              </a:rPr>
              <a:t> </a:t>
            </a:r>
            <a:r>
              <a:rPr sz="818" dirty="0">
                <a:latin typeface="Times New Roman"/>
                <a:cs typeface="Times New Roman"/>
              </a:rPr>
              <a:t>(e.g.,</a:t>
            </a:r>
            <a:r>
              <a:rPr sz="818" spc="-17" dirty="0">
                <a:latin typeface="Times New Roman"/>
                <a:cs typeface="Times New Roman"/>
              </a:rPr>
              <a:t> </a:t>
            </a:r>
            <a:r>
              <a:rPr sz="818" dirty="0">
                <a:latin typeface="Times New Roman"/>
                <a:cs typeface="Times New Roman"/>
              </a:rPr>
              <a:t>previous</a:t>
            </a:r>
            <a:r>
              <a:rPr sz="818" spc="-20" dirty="0">
                <a:latin typeface="Times New Roman"/>
                <a:cs typeface="Times New Roman"/>
              </a:rPr>
              <a:t> </a:t>
            </a:r>
            <a:r>
              <a:rPr sz="818" dirty="0">
                <a:latin typeface="Times New Roman"/>
                <a:cs typeface="Times New Roman"/>
              </a:rPr>
              <a:t>educational</a:t>
            </a:r>
            <a:r>
              <a:rPr sz="818" spc="-17" dirty="0">
                <a:latin typeface="Times New Roman"/>
                <a:cs typeface="Times New Roman"/>
              </a:rPr>
              <a:t> </a:t>
            </a:r>
            <a:r>
              <a:rPr sz="818" dirty="0">
                <a:latin typeface="Times New Roman"/>
                <a:cs typeface="Times New Roman"/>
              </a:rPr>
              <a:t>programs,</a:t>
            </a:r>
            <a:r>
              <a:rPr sz="818" spc="-17" dirty="0">
                <a:latin typeface="Times New Roman"/>
                <a:cs typeface="Times New Roman"/>
              </a:rPr>
              <a:t> </a:t>
            </a:r>
            <a:r>
              <a:rPr sz="818" dirty="0">
                <a:latin typeface="Times New Roman"/>
                <a:cs typeface="Times New Roman"/>
              </a:rPr>
              <a:t>therapies,</a:t>
            </a:r>
            <a:r>
              <a:rPr sz="818" spc="-17" dirty="0">
                <a:latin typeface="Times New Roman"/>
                <a:cs typeface="Times New Roman"/>
              </a:rPr>
              <a:t> and 	</a:t>
            </a:r>
            <a:r>
              <a:rPr sz="818" spc="-7" dirty="0">
                <a:latin typeface="Times New Roman"/>
                <a:cs typeface="Times New Roman"/>
              </a:rPr>
              <a:t>services);</a:t>
            </a:r>
            <a:endParaRPr sz="818">
              <a:latin typeface="Times New Roman"/>
              <a:cs typeface="Times New Roman"/>
            </a:endParaRPr>
          </a:p>
          <a:p>
            <a:pPr marL="527881" marR="93028" lvl="2" indent="-145816">
              <a:lnSpc>
                <a:spcPts val="940"/>
              </a:lnSpc>
              <a:spcBef>
                <a:spcPts val="940"/>
              </a:spcBef>
              <a:buAutoNum type="romanLcParenBoth"/>
              <a:tabLst>
                <a:tab pos="568986" algn="l"/>
              </a:tabLst>
            </a:pPr>
            <a:r>
              <a:rPr sz="818" dirty="0">
                <a:latin typeface="Times New Roman"/>
                <a:cs typeface="Times New Roman"/>
              </a:rPr>
              <a:t>Sensory</a:t>
            </a:r>
            <a:r>
              <a:rPr sz="818" spc="-20" dirty="0">
                <a:latin typeface="Times New Roman"/>
                <a:cs typeface="Times New Roman"/>
              </a:rPr>
              <a:t> </a:t>
            </a:r>
            <a:r>
              <a:rPr sz="818" dirty="0">
                <a:latin typeface="Times New Roman"/>
                <a:cs typeface="Times New Roman"/>
              </a:rPr>
              <a:t>integration</a:t>
            </a:r>
            <a:r>
              <a:rPr sz="818" spc="-20"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functioning</a:t>
            </a:r>
            <a:r>
              <a:rPr sz="818" spc="-20" dirty="0">
                <a:latin typeface="Times New Roman"/>
                <a:cs typeface="Times New Roman"/>
              </a:rPr>
              <a:t> </a:t>
            </a:r>
            <a:r>
              <a:rPr sz="818" dirty="0">
                <a:latin typeface="Times New Roman"/>
                <a:cs typeface="Times New Roman"/>
              </a:rPr>
              <a:t>(e.g.,</a:t>
            </a:r>
            <a:r>
              <a:rPr sz="818" spc="-17" dirty="0">
                <a:latin typeface="Times New Roman"/>
                <a:cs typeface="Times New Roman"/>
              </a:rPr>
              <a:t> </a:t>
            </a:r>
            <a:r>
              <a:rPr sz="818" dirty="0">
                <a:latin typeface="Times New Roman"/>
                <a:cs typeface="Times New Roman"/>
              </a:rPr>
              <a:t>awareness</a:t>
            </a:r>
            <a:r>
              <a:rPr sz="818" spc="-2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response</a:t>
            </a:r>
            <a:r>
              <a:rPr sz="818" spc="-20"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spc="-7" dirty="0">
                <a:latin typeface="Times New Roman"/>
                <a:cs typeface="Times New Roman"/>
              </a:rPr>
              <a:t>touch, 	</a:t>
            </a:r>
            <a:r>
              <a:rPr sz="818" dirty="0">
                <a:latin typeface="Times New Roman"/>
                <a:cs typeface="Times New Roman"/>
              </a:rPr>
              <a:t>light,</a:t>
            </a:r>
            <a:r>
              <a:rPr sz="818" spc="-17" dirty="0">
                <a:latin typeface="Times New Roman"/>
                <a:cs typeface="Times New Roman"/>
              </a:rPr>
              <a:t> </a:t>
            </a:r>
            <a:r>
              <a:rPr sz="818" dirty="0">
                <a:latin typeface="Times New Roman"/>
                <a:cs typeface="Times New Roman"/>
              </a:rPr>
              <a:t>color,</a:t>
            </a:r>
            <a:r>
              <a:rPr sz="818" spc="-20" dirty="0">
                <a:latin typeface="Times New Roman"/>
                <a:cs typeface="Times New Roman"/>
              </a:rPr>
              <a:t> </a:t>
            </a:r>
            <a:r>
              <a:rPr sz="818" dirty="0">
                <a:latin typeface="Times New Roman"/>
                <a:cs typeface="Times New Roman"/>
              </a:rPr>
              <a:t>smell,</a:t>
            </a:r>
            <a:r>
              <a:rPr sz="818" spc="-17" dirty="0">
                <a:latin typeface="Times New Roman"/>
                <a:cs typeface="Times New Roman"/>
              </a:rPr>
              <a:t> </a:t>
            </a:r>
            <a:r>
              <a:rPr sz="818" dirty="0">
                <a:latin typeface="Times New Roman"/>
                <a:cs typeface="Times New Roman"/>
              </a:rPr>
              <a:t>taste,</a:t>
            </a:r>
            <a:r>
              <a:rPr sz="818" spc="-17"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spc="-7" dirty="0">
                <a:latin typeface="Times New Roman"/>
                <a:cs typeface="Times New Roman"/>
              </a:rPr>
              <a:t>texture);</a:t>
            </a:r>
            <a:endParaRPr sz="818">
              <a:latin typeface="Times New Roman"/>
              <a:cs typeface="Times New Roman"/>
            </a:endParaRPr>
          </a:p>
          <a:p>
            <a:pPr marL="557303" marR="88701" lvl="2" indent="-175239">
              <a:lnSpc>
                <a:spcPts val="940"/>
              </a:lnSpc>
              <a:spcBef>
                <a:spcPts val="940"/>
              </a:spcBef>
              <a:buAutoNum type="romanLcParenBoth"/>
              <a:tabLst>
                <a:tab pos="568986" algn="l"/>
              </a:tabLst>
            </a:pPr>
            <a:r>
              <a:rPr sz="818" dirty="0">
                <a:latin typeface="Times New Roman"/>
                <a:cs typeface="Times New Roman"/>
              </a:rPr>
              <a:t>Motor</a:t>
            </a:r>
            <a:r>
              <a:rPr sz="818" spc="-20" dirty="0">
                <a:latin typeface="Times New Roman"/>
                <a:cs typeface="Times New Roman"/>
              </a:rPr>
              <a:t> </a:t>
            </a:r>
            <a:r>
              <a:rPr sz="818" dirty="0">
                <a:latin typeface="Times New Roman"/>
                <a:cs typeface="Times New Roman"/>
              </a:rPr>
              <a:t>skills</a:t>
            </a:r>
            <a:r>
              <a:rPr sz="818" spc="-24" dirty="0">
                <a:latin typeface="Times New Roman"/>
                <a:cs typeface="Times New Roman"/>
              </a:rPr>
              <a:t> </a:t>
            </a:r>
            <a:r>
              <a:rPr sz="818" dirty="0">
                <a:latin typeface="Times New Roman"/>
                <a:cs typeface="Times New Roman"/>
              </a:rPr>
              <a:t>(e.g.,</a:t>
            </a:r>
            <a:r>
              <a:rPr sz="818" spc="-20" dirty="0">
                <a:latin typeface="Times New Roman"/>
                <a:cs typeface="Times New Roman"/>
              </a:rPr>
              <a:t> </a:t>
            </a:r>
            <a:r>
              <a:rPr sz="818" dirty="0">
                <a:latin typeface="Times New Roman"/>
                <a:cs typeface="Times New Roman"/>
              </a:rPr>
              <a:t>sitting,</a:t>
            </a:r>
            <a:r>
              <a:rPr sz="818" spc="-20" dirty="0">
                <a:latin typeface="Times New Roman"/>
                <a:cs typeface="Times New Roman"/>
              </a:rPr>
              <a:t> </a:t>
            </a:r>
            <a:r>
              <a:rPr sz="818" dirty="0">
                <a:latin typeface="Times New Roman"/>
                <a:cs typeface="Times New Roman"/>
              </a:rPr>
              <a:t>standing,</a:t>
            </a:r>
            <a:r>
              <a:rPr sz="818" spc="-20" dirty="0">
                <a:latin typeface="Times New Roman"/>
                <a:cs typeface="Times New Roman"/>
              </a:rPr>
              <a:t> </a:t>
            </a:r>
            <a:r>
              <a:rPr sz="818" dirty="0">
                <a:latin typeface="Times New Roman"/>
                <a:cs typeface="Times New Roman"/>
              </a:rPr>
              <a:t>walking,</a:t>
            </a:r>
            <a:r>
              <a:rPr sz="818" spc="-20" dirty="0">
                <a:latin typeface="Times New Roman"/>
                <a:cs typeface="Times New Roman"/>
              </a:rPr>
              <a:t> </a:t>
            </a:r>
            <a:r>
              <a:rPr sz="818" dirty="0">
                <a:latin typeface="Times New Roman"/>
                <a:cs typeface="Times New Roman"/>
              </a:rPr>
              <a:t>running,</a:t>
            </a:r>
            <a:r>
              <a:rPr sz="818" spc="-20" dirty="0">
                <a:latin typeface="Times New Roman"/>
                <a:cs typeface="Times New Roman"/>
              </a:rPr>
              <a:t> </a:t>
            </a:r>
            <a:r>
              <a:rPr sz="818" dirty="0">
                <a:latin typeface="Times New Roman"/>
                <a:cs typeface="Times New Roman"/>
              </a:rPr>
              <a:t>climbing</a:t>
            </a:r>
            <a:r>
              <a:rPr sz="818" spc="-17" dirty="0">
                <a:latin typeface="Times New Roman"/>
                <a:cs typeface="Times New Roman"/>
              </a:rPr>
              <a:t> </a:t>
            </a:r>
            <a:r>
              <a:rPr sz="818" dirty="0">
                <a:latin typeface="Times New Roman"/>
                <a:cs typeface="Times New Roman"/>
              </a:rPr>
              <a:t>stairs,</a:t>
            </a:r>
            <a:r>
              <a:rPr sz="818" spc="-20" dirty="0">
                <a:latin typeface="Times New Roman"/>
                <a:cs typeface="Times New Roman"/>
              </a:rPr>
              <a:t> </a:t>
            </a:r>
            <a:r>
              <a:rPr sz="818" spc="-7" dirty="0">
                <a:latin typeface="Times New Roman"/>
                <a:cs typeface="Times New Roman"/>
              </a:rPr>
              <a:t>picking 	</a:t>
            </a:r>
            <a:r>
              <a:rPr sz="818" dirty="0">
                <a:latin typeface="Times New Roman"/>
                <a:cs typeface="Times New Roman"/>
              </a:rPr>
              <a:t>up</a:t>
            </a:r>
            <a:r>
              <a:rPr sz="818" spc="-14" dirty="0">
                <a:latin typeface="Times New Roman"/>
                <a:cs typeface="Times New Roman"/>
              </a:rPr>
              <a:t> </a:t>
            </a:r>
            <a:r>
              <a:rPr sz="818" dirty="0">
                <a:latin typeface="Times New Roman"/>
                <a:cs typeface="Times New Roman"/>
              </a:rPr>
              <a:t>items,</a:t>
            </a:r>
            <a:r>
              <a:rPr sz="818" spc="-10" dirty="0">
                <a:latin typeface="Times New Roman"/>
                <a:cs typeface="Times New Roman"/>
              </a:rPr>
              <a:t> </a:t>
            </a:r>
            <a:r>
              <a:rPr sz="818" dirty="0">
                <a:latin typeface="Times New Roman"/>
                <a:cs typeface="Times New Roman"/>
              </a:rPr>
              <a:t>and</a:t>
            </a:r>
            <a:r>
              <a:rPr sz="818" spc="-10" dirty="0">
                <a:latin typeface="Times New Roman"/>
                <a:cs typeface="Times New Roman"/>
              </a:rPr>
              <a:t> </a:t>
            </a:r>
            <a:r>
              <a:rPr sz="818" dirty="0">
                <a:latin typeface="Times New Roman"/>
                <a:cs typeface="Times New Roman"/>
              </a:rPr>
              <a:t>holding</a:t>
            </a:r>
            <a:r>
              <a:rPr sz="818" spc="-14" dirty="0">
                <a:latin typeface="Times New Roman"/>
                <a:cs typeface="Times New Roman"/>
              </a:rPr>
              <a:t> </a:t>
            </a:r>
            <a:r>
              <a:rPr sz="818" spc="-7" dirty="0">
                <a:latin typeface="Times New Roman"/>
                <a:cs typeface="Times New Roman"/>
              </a:rPr>
              <a:t>objects);</a:t>
            </a:r>
            <a:endParaRPr sz="818">
              <a:latin typeface="Times New Roman"/>
              <a:cs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6695693" y="9246954"/>
            <a:ext cx="215900" cy="194309"/>
          </a:xfrm>
          <a:prstGeom prst="rect">
            <a:avLst/>
          </a:prstGeom>
        </p:spPr>
        <p:txBody>
          <a:bodyPr vert="horz" wrap="square" lIns="0" tIns="0" rIns="0" bIns="0" rtlCol="0">
            <a:spAutoFit/>
          </a:bodyPr>
          <a:lstStyle>
            <a:defPPr>
              <a:defRPr kern="0"/>
            </a:defPPr>
            <a:lvl1pPr>
              <a:defRPr sz="1200" b="0" i="0">
                <a:solidFill>
                  <a:schemeClr val="tx1"/>
                </a:solidFill>
                <a:latin typeface="Times New Roman"/>
                <a:cs typeface="Times New Roman"/>
              </a:defRPr>
            </a:lvl1pPr>
          </a:lstStyle>
          <a:p>
            <a:pPr marL="88900">
              <a:lnSpc>
                <a:spcPts val="1410"/>
              </a:lnSpc>
            </a:pPr>
            <a:fld id="{81D60167-4931-47E6-BA6A-407CBD079E47}" type="slidenum">
              <a:rPr lang="en-US" spc="-50" smtClean="0"/>
              <a:pPr marL="88900">
                <a:lnSpc>
                  <a:spcPts val="1410"/>
                </a:lnSpc>
              </a:pPr>
              <a:t>21</a:t>
            </a:fld>
            <a:endParaRPr spc="-34" dirty="0"/>
          </a:p>
        </p:txBody>
      </p:sp>
      <p:sp>
        <p:nvSpPr>
          <p:cNvPr id="2" name="object 2"/>
          <p:cNvSpPr txBox="1"/>
          <p:nvPr/>
        </p:nvSpPr>
        <p:spPr>
          <a:xfrm>
            <a:off x="4507020" y="292492"/>
            <a:ext cx="3180208" cy="197573"/>
          </a:xfrm>
          <a:prstGeom prst="rect">
            <a:avLst/>
          </a:prstGeom>
        </p:spPr>
        <p:txBody>
          <a:bodyPr vert="horz" wrap="square" lIns="0" tIns="8654" rIns="0" bIns="0" rtlCol="0">
            <a:spAutoFit/>
          </a:bodyPr>
          <a:lstStyle/>
          <a:p>
            <a:pPr marL="8654">
              <a:spcBef>
                <a:spcPts val="68"/>
              </a:spcBef>
            </a:pPr>
            <a:r>
              <a:rPr sz="1227" b="1" dirty="0">
                <a:latin typeface="Times New Roman"/>
                <a:cs typeface="Times New Roman"/>
              </a:rPr>
              <a:t>***Proposed</a:t>
            </a:r>
            <a:r>
              <a:rPr sz="1227" b="1" spc="-24" dirty="0">
                <a:latin typeface="Times New Roman"/>
                <a:cs typeface="Times New Roman"/>
              </a:rPr>
              <a:t> </a:t>
            </a:r>
            <a:r>
              <a:rPr sz="1227" b="1" dirty="0">
                <a:latin typeface="Times New Roman"/>
                <a:cs typeface="Times New Roman"/>
              </a:rPr>
              <a:t>New</a:t>
            </a:r>
            <a:r>
              <a:rPr sz="1227" b="1" spc="-24" dirty="0">
                <a:latin typeface="Times New Roman"/>
                <a:cs typeface="Times New Roman"/>
              </a:rPr>
              <a:t> </a:t>
            </a:r>
            <a:r>
              <a:rPr sz="1227" b="1" dirty="0">
                <a:latin typeface="Times New Roman"/>
                <a:cs typeface="Times New Roman"/>
              </a:rPr>
              <a:t>Rule</a:t>
            </a:r>
            <a:r>
              <a:rPr sz="1227" b="1" spc="-14" dirty="0">
                <a:latin typeface="Times New Roman"/>
                <a:cs typeface="Times New Roman"/>
              </a:rPr>
              <a:t> </a:t>
            </a:r>
            <a:r>
              <a:rPr sz="1227" b="1" dirty="0">
                <a:latin typeface="Times New Roman"/>
                <a:cs typeface="Times New Roman"/>
              </a:rPr>
              <a:t>-</a:t>
            </a:r>
            <a:r>
              <a:rPr sz="1227" b="1" spc="-24" dirty="0">
                <a:latin typeface="Times New Roman"/>
                <a:cs typeface="Times New Roman"/>
              </a:rPr>
              <a:t> </a:t>
            </a:r>
            <a:r>
              <a:rPr sz="1227" b="1" dirty="0">
                <a:latin typeface="Times New Roman"/>
                <a:cs typeface="Times New Roman"/>
              </a:rPr>
              <a:t>December</a:t>
            </a:r>
            <a:r>
              <a:rPr sz="1227" b="1" spc="-20" dirty="0">
                <a:latin typeface="Times New Roman"/>
                <a:cs typeface="Times New Roman"/>
              </a:rPr>
              <a:t> </a:t>
            </a:r>
            <a:r>
              <a:rPr sz="1227" b="1" dirty="0">
                <a:latin typeface="Times New Roman"/>
                <a:cs typeface="Times New Roman"/>
              </a:rPr>
              <a:t>15,</a:t>
            </a:r>
            <a:r>
              <a:rPr sz="1227" b="1" spc="-20" dirty="0">
                <a:latin typeface="Times New Roman"/>
                <a:cs typeface="Times New Roman"/>
              </a:rPr>
              <a:t> </a:t>
            </a:r>
            <a:r>
              <a:rPr sz="1227" b="1" spc="-7" dirty="0">
                <a:latin typeface="Times New Roman"/>
                <a:cs typeface="Times New Roman"/>
              </a:rPr>
              <a:t>2025***</a:t>
            </a:r>
            <a:endParaRPr sz="1227">
              <a:latin typeface="Times New Roman"/>
              <a:cs typeface="Times New Roman"/>
            </a:endParaRPr>
          </a:p>
        </p:txBody>
      </p:sp>
      <p:sp>
        <p:nvSpPr>
          <p:cNvPr id="3" name="object 3"/>
          <p:cNvSpPr txBox="1"/>
          <p:nvPr/>
        </p:nvSpPr>
        <p:spPr>
          <a:xfrm>
            <a:off x="4249523" y="673771"/>
            <a:ext cx="3878123" cy="5479176"/>
          </a:xfrm>
          <a:prstGeom prst="rect">
            <a:avLst/>
          </a:prstGeom>
        </p:spPr>
        <p:txBody>
          <a:bodyPr vert="horz" wrap="square" lIns="0" tIns="16875" rIns="0" bIns="0" rtlCol="0">
            <a:spAutoFit/>
          </a:bodyPr>
          <a:lstStyle/>
          <a:p>
            <a:pPr marL="568986" marR="286440" indent="-186922">
              <a:lnSpc>
                <a:spcPts val="940"/>
              </a:lnSpc>
              <a:spcBef>
                <a:spcPts val="133"/>
              </a:spcBef>
              <a:buAutoNum type="romanLcParenBoth" startAt="7"/>
              <a:tabLst>
                <a:tab pos="568986" algn="l"/>
                <a:tab pos="586726" algn="l"/>
              </a:tabLst>
            </a:pPr>
            <a:r>
              <a:rPr sz="818" dirty="0">
                <a:latin typeface="Times New Roman"/>
                <a:cs typeface="Times New Roman"/>
              </a:rPr>
              <a:t>	Cognitive</a:t>
            </a:r>
            <a:r>
              <a:rPr sz="818" spc="-37" dirty="0">
                <a:latin typeface="Times New Roman"/>
                <a:cs typeface="Times New Roman"/>
              </a:rPr>
              <a:t> </a:t>
            </a:r>
            <a:r>
              <a:rPr sz="818" dirty="0">
                <a:latin typeface="Times New Roman"/>
                <a:cs typeface="Times New Roman"/>
              </a:rPr>
              <a:t>abilities</a:t>
            </a:r>
            <a:r>
              <a:rPr sz="818" spc="-34" dirty="0">
                <a:latin typeface="Times New Roman"/>
                <a:cs typeface="Times New Roman"/>
              </a:rPr>
              <a:t> </a:t>
            </a:r>
            <a:r>
              <a:rPr sz="818" dirty="0">
                <a:latin typeface="Times New Roman"/>
                <a:cs typeface="Times New Roman"/>
              </a:rPr>
              <a:t>(e.g.,</a:t>
            </a:r>
            <a:r>
              <a:rPr sz="818" spc="-31" dirty="0">
                <a:latin typeface="Times New Roman"/>
                <a:cs typeface="Times New Roman"/>
              </a:rPr>
              <a:t> </a:t>
            </a:r>
            <a:r>
              <a:rPr sz="818" dirty="0">
                <a:latin typeface="Times New Roman"/>
                <a:cs typeface="Times New Roman"/>
              </a:rPr>
              <a:t>maintaining</a:t>
            </a:r>
            <a:r>
              <a:rPr sz="818" spc="-31" dirty="0">
                <a:latin typeface="Times New Roman"/>
                <a:cs typeface="Times New Roman"/>
              </a:rPr>
              <a:t> </a:t>
            </a:r>
            <a:r>
              <a:rPr sz="818" dirty="0">
                <a:latin typeface="Times New Roman"/>
                <a:cs typeface="Times New Roman"/>
              </a:rPr>
              <a:t>attention,</a:t>
            </a:r>
            <a:r>
              <a:rPr sz="818" spc="-34" dirty="0">
                <a:latin typeface="Times New Roman"/>
                <a:cs typeface="Times New Roman"/>
              </a:rPr>
              <a:t> </a:t>
            </a:r>
            <a:r>
              <a:rPr sz="818" dirty="0">
                <a:latin typeface="Times New Roman"/>
                <a:cs typeface="Times New Roman"/>
              </a:rPr>
              <a:t>organizing</a:t>
            </a:r>
            <a:r>
              <a:rPr sz="818" spc="-31" dirty="0">
                <a:latin typeface="Times New Roman"/>
                <a:cs typeface="Times New Roman"/>
              </a:rPr>
              <a:t> </a:t>
            </a:r>
            <a:r>
              <a:rPr sz="818" dirty="0">
                <a:latin typeface="Times New Roman"/>
                <a:cs typeface="Times New Roman"/>
              </a:rPr>
              <a:t>self,</a:t>
            </a:r>
            <a:r>
              <a:rPr sz="818" spc="-31" dirty="0">
                <a:latin typeface="Times New Roman"/>
                <a:cs typeface="Times New Roman"/>
              </a:rPr>
              <a:t> </a:t>
            </a:r>
            <a:r>
              <a:rPr sz="818" spc="-7" dirty="0">
                <a:latin typeface="Times New Roman"/>
                <a:cs typeface="Times New Roman"/>
              </a:rPr>
              <a:t>recalling </a:t>
            </a:r>
            <a:r>
              <a:rPr sz="818" dirty="0">
                <a:latin typeface="Times New Roman"/>
                <a:cs typeface="Times New Roman"/>
              </a:rPr>
              <a:t>information,</a:t>
            </a:r>
            <a:r>
              <a:rPr sz="818" spc="-31" dirty="0">
                <a:latin typeface="Times New Roman"/>
                <a:cs typeface="Times New Roman"/>
              </a:rPr>
              <a:t> </a:t>
            </a:r>
            <a:r>
              <a:rPr sz="818" dirty="0">
                <a:latin typeface="Times New Roman"/>
                <a:cs typeface="Times New Roman"/>
              </a:rPr>
              <a:t>and</a:t>
            </a:r>
            <a:r>
              <a:rPr sz="818" spc="-27" dirty="0">
                <a:latin typeface="Times New Roman"/>
                <a:cs typeface="Times New Roman"/>
              </a:rPr>
              <a:t> </a:t>
            </a:r>
            <a:r>
              <a:rPr sz="818" dirty="0">
                <a:latin typeface="Times New Roman"/>
                <a:cs typeface="Times New Roman"/>
              </a:rPr>
              <a:t>connecting</a:t>
            </a:r>
            <a:r>
              <a:rPr sz="818" spc="-31" dirty="0">
                <a:latin typeface="Times New Roman"/>
                <a:cs typeface="Times New Roman"/>
              </a:rPr>
              <a:t> </a:t>
            </a:r>
            <a:r>
              <a:rPr sz="818" dirty="0">
                <a:latin typeface="Times New Roman"/>
                <a:cs typeface="Times New Roman"/>
              </a:rPr>
              <a:t>behavior</a:t>
            </a:r>
            <a:r>
              <a:rPr sz="818" spc="-27" dirty="0">
                <a:latin typeface="Times New Roman"/>
                <a:cs typeface="Times New Roman"/>
              </a:rPr>
              <a:t> </a:t>
            </a:r>
            <a:r>
              <a:rPr sz="818" dirty="0">
                <a:latin typeface="Times New Roman"/>
                <a:cs typeface="Times New Roman"/>
              </a:rPr>
              <a:t>with</a:t>
            </a:r>
            <a:r>
              <a:rPr sz="818" spc="-27" dirty="0">
                <a:latin typeface="Times New Roman"/>
                <a:cs typeface="Times New Roman"/>
              </a:rPr>
              <a:t> </a:t>
            </a:r>
            <a:r>
              <a:rPr sz="818" spc="-7" dirty="0">
                <a:latin typeface="Times New Roman"/>
                <a:cs typeface="Times New Roman"/>
              </a:rPr>
              <a:t>consequences);</a:t>
            </a:r>
            <a:endParaRPr sz="818">
              <a:latin typeface="Times New Roman"/>
              <a:cs typeface="Times New Roman"/>
            </a:endParaRPr>
          </a:p>
          <a:p>
            <a:pPr marL="615283" indent="-233219">
              <a:spcBef>
                <a:spcPts val="876"/>
              </a:spcBef>
              <a:buAutoNum type="romanLcParenBoth" startAt="7"/>
              <a:tabLst>
                <a:tab pos="615283" algn="l"/>
              </a:tabLst>
            </a:pPr>
            <a:r>
              <a:rPr sz="818" dirty="0">
                <a:latin typeface="Times New Roman"/>
                <a:cs typeface="Times New Roman"/>
              </a:rPr>
              <a:t>Most</a:t>
            </a:r>
            <a:r>
              <a:rPr sz="818" spc="-20" dirty="0">
                <a:latin typeface="Times New Roman"/>
                <a:cs typeface="Times New Roman"/>
              </a:rPr>
              <a:t> </a:t>
            </a:r>
            <a:r>
              <a:rPr sz="818" dirty="0">
                <a:latin typeface="Times New Roman"/>
                <a:cs typeface="Times New Roman"/>
              </a:rPr>
              <a:t>successful</a:t>
            </a:r>
            <a:r>
              <a:rPr sz="818" spc="-17" dirty="0">
                <a:latin typeface="Times New Roman"/>
                <a:cs typeface="Times New Roman"/>
              </a:rPr>
              <a:t> </a:t>
            </a:r>
            <a:r>
              <a:rPr sz="818" dirty="0">
                <a:latin typeface="Times New Roman"/>
                <a:cs typeface="Times New Roman"/>
              </a:rPr>
              <a:t>and/or</a:t>
            </a:r>
            <a:r>
              <a:rPr sz="818" spc="-17" dirty="0">
                <a:latin typeface="Times New Roman"/>
                <a:cs typeface="Times New Roman"/>
              </a:rPr>
              <a:t> </a:t>
            </a:r>
            <a:r>
              <a:rPr sz="818" dirty="0">
                <a:latin typeface="Times New Roman"/>
                <a:cs typeface="Times New Roman"/>
              </a:rPr>
              <a:t>preferred</a:t>
            </a:r>
            <a:r>
              <a:rPr sz="818" spc="-17" dirty="0">
                <a:latin typeface="Times New Roman"/>
                <a:cs typeface="Times New Roman"/>
              </a:rPr>
              <a:t> </a:t>
            </a:r>
            <a:r>
              <a:rPr sz="818" dirty="0">
                <a:latin typeface="Times New Roman"/>
                <a:cs typeface="Times New Roman"/>
              </a:rPr>
              <a:t>learning</a:t>
            </a:r>
            <a:r>
              <a:rPr sz="818" spc="-20" dirty="0">
                <a:latin typeface="Times New Roman"/>
                <a:cs typeface="Times New Roman"/>
              </a:rPr>
              <a:t> </a:t>
            </a:r>
            <a:r>
              <a:rPr sz="818" dirty="0">
                <a:latin typeface="Times New Roman"/>
                <a:cs typeface="Times New Roman"/>
              </a:rPr>
              <a:t>style</a:t>
            </a:r>
            <a:r>
              <a:rPr sz="818" spc="-17" dirty="0">
                <a:latin typeface="Times New Roman"/>
                <a:cs typeface="Times New Roman"/>
              </a:rPr>
              <a:t> </a:t>
            </a:r>
            <a:r>
              <a:rPr sz="818" dirty="0">
                <a:latin typeface="Times New Roman"/>
                <a:cs typeface="Times New Roman"/>
              </a:rPr>
              <a:t>or</a:t>
            </a:r>
            <a:r>
              <a:rPr sz="818" spc="-24" dirty="0">
                <a:latin typeface="Times New Roman"/>
                <a:cs typeface="Times New Roman"/>
              </a:rPr>
              <a:t> </a:t>
            </a:r>
            <a:r>
              <a:rPr sz="818" spc="-7" dirty="0">
                <a:latin typeface="Times New Roman"/>
                <a:cs typeface="Times New Roman"/>
              </a:rPr>
              <a:t>modality;</a:t>
            </a:r>
            <a:endParaRPr sz="818">
              <a:latin typeface="Times New Roman"/>
              <a:cs typeface="Times New Roman"/>
            </a:endParaRPr>
          </a:p>
          <a:p>
            <a:pPr>
              <a:spcBef>
                <a:spcPts val="24"/>
              </a:spcBef>
              <a:buFont typeface="Times New Roman"/>
              <a:buAutoNum type="romanLcParenBoth" startAt="7"/>
            </a:pPr>
            <a:endParaRPr sz="818">
              <a:latin typeface="Times New Roman"/>
              <a:cs typeface="Times New Roman"/>
            </a:endParaRPr>
          </a:p>
          <a:p>
            <a:pPr marL="557303" marR="89999" indent="-175239">
              <a:lnSpc>
                <a:spcPts val="940"/>
              </a:lnSpc>
              <a:buAutoNum type="romanLcParenBoth" startAt="7"/>
              <a:tabLst>
                <a:tab pos="568986" algn="l"/>
              </a:tabLst>
            </a:pPr>
            <a:r>
              <a:rPr sz="818" dirty="0">
                <a:latin typeface="Times New Roman"/>
                <a:cs typeface="Times New Roman"/>
              </a:rPr>
              <a:t>Communication</a:t>
            </a:r>
            <a:r>
              <a:rPr sz="818" spc="-14" dirty="0">
                <a:latin typeface="Times New Roman"/>
                <a:cs typeface="Times New Roman"/>
              </a:rPr>
              <a:t> </a:t>
            </a:r>
            <a:r>
              <a:rPr sz="818" dirty="0">
                <a:latin typeface="Times New Roman"/>
                <a:cs typeface="Times New Roman"/>
              </a:rPr>
              <a:t>skills</a:t>
            </a:r>
            <a:r>
              <a:rPr sz="818" spc="-14" dirty="0">
                <a:latin typeface="Times New Roman"/>
                <a:cs typeface="Times New Roman"/>
              </a:rPr>
              <a:t> </a:t>
            </a:r>
            <a:r>
              <a:rPr sz="818" dirty="0">
                <a:latin typeface="Times New Roman"/>
                <a:cs typeface="Times New Roman"/>
              </a:rPr>
              <a:t>(e.g.,</a:t>
            </a:r>
            <a:r>
              <a:rPr sz="818" spc="-10" dirty="0">
                <a:latin typeface="Times New Roman"/>
                <a:cs typeface="Times New Roman"/>
              </a:rPr>
              <a:t> </a:t>
            </a:r>
            <a:r>
              <a:rPr sz="818" dirty="0">
                <a:latin typeface="Times New Roman"/>
                <a:cs typeface="Times New Roman"/>
              </a:rPr>
              <a:t>level</a:t>
            </a:r>
            <a:r>
              <a:rPr sz="818" spc="-1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speech</a:t>
            </a:r>
            <a:r>
              <a:rPr sz="818" spc="-3" dirty="0">
                <a:latin typeface="Times New Roman"/>
                <a:cs typeface="Times New Roman"/>
              </a:rPr>
              <a:t> </a:t>
            </a:r>
            <a:r>
              <a:rPr sz="818" dirty="0">
                <a:latin typeface="Times New Roman"/>
                <a:cs typeface="Times New Roman"/>
              </a:rPr>
              <a:t>and</a:t>
            </a:r>
            <a:r>
              <a:rPr sz="818" spc="-10" dirty="0">
                <a:latin typeface="Times New Roman"/>
                <a:cs typeface="Times New Roman"/>
              </a:rPr>
              <a:t> </a:t>
            </a:r>
            <a:r>
              <a:rPr sz="818" spc="-7" dirty="0">
                <a:latin typeface="Times New Roman"/>
                <a:cs typeface="Times New Roman"/>
              </a:rPr>
              <a:t>ability/method</a:t>
            </a:r>
            <a:r>
              <a:rPr sz="818" spc="-14" dirty="0">
                <a:latin typeface="Times New Roman"/>
                <a:cs typeface="Times New Roman"/>
              </a:rPr>
              <a:t> </a:t>
            </a:r>
            <a:r>
              <a:rPr sz="818" dirty="0">
                <a:latin typeface="Times New Roman"/>
                <a:cs typeface="Times New Roman"/>
              </a:rPr>
              <a:t>for</a:t>
            </a:r>
            <a:r>
              <a:rPr sz="818" spc="-14" dirty="0">
                <a:latin typeface="Times New Roman"/>
                <a:cs typeface="Times New Roman"/>
              </a:rPr>
              <a:t> </a:t>
            </a:r>
            <a:r>
              <a:rPr sz="818" spc="-7" dirty="0">
                <a:latin typeface="Times New Roman"/>
                <a:cs typeface="Times New Roman"/>
              </a:rPr>
              <a:t>expressing 	</a:t>
            </a:r>
            <a:r>
              <a:rPr sz="818" dirty="0">
                <a:latin typeface="Times New Roman"/>
                <a:cs typeface="Times New Roman"/>
              </a:rPr>
              <a:t>wants</a:t>
            </a:r>
            <a:r>
              <a:rPr sz="818" spc="-24"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spc="-7" dirty="0">
                <a:latin typeface="Times New Roman"/>
                <a:cs typeface="Times New Roman"/>
              </a:rPr>
              <a:t>needs);</a:t>
            </a:r>
            <a:endParaRPr sz="818">
              <a:latin typeface="Times New Roman"/>
              <a:cs typeface="Times New Roman"/>
            </a:endParaRPr>
          </a:p>
          <a:p>
            <a:pPr marL="527881" marR="82644" indent="-145816">
              <a:lnSpc>
                <a:spcPct val="95900"/>
              </a:lnSpc>
              <a:spcBef>
                <a:spcPts val="916"/>
              </a:spcBef>
              <a:buAutoNum type="romanLcParenBoth" startAt="7"/>
              <a:tabLst>
                <a:tab pos="568986" algn="l"/>
              </a:tabLst>
            </a:pPr>
            <a:r>
              <a:rPr sz="818" dirty="0">
                <a:latin typeface="Times New Roman"/>
                <a:cs typeface="Times New Roman"/>
              </a:rPr>
              <a:t>Emotional</a:t>
            </a:r>
            <a:r>
              <a:rPr sz="818" spc="-27" dirty="0">
                <a:latin typeface="Times New Roman"/>
                <a:cs typeface="Times New Roman"/>
              </a:rPr>
              <a:t> </a:t>
            </a:r>
            <a:r>
              <a:rPr sz="818" dirty="0">
                <a:latin typeface="Times New Roman"/>
                <a:cs typeface="Times New Roman"/>
              </a:rPr>
              <a:t>experience</a:t>
            </a:r>
            <a:r>
              <a:rPr sz="818" spc="-20" dirty="0">
                <a:latin typeface="Times New Roman"/>
                <a:cs typeface="Times New Roman"/>
              </a:rPr>
              <a:t> </a:t>
            </a:r>
            <a:r>
              <a:rPr sz="818" dirty="0">
                <a:latin typeface="Times New Roman"/>
                <a:cs typeface="Times New Roman"/>
              </a:rPr>
              <a:t>and</a:t>
            </a:r>
            <a:r>
              <a:rPr sz="818" spc="-24" dirty="0">
                <a:latin typeface="Times New Roman"/>
                <a:cs typeface="Times New Roman"/>
              </a:rPr>
              <a:t> </a:t>
            </a:r>
            <a:r>
              <a:rPr sz="818" dirty="0">
                <a:latin typeface="Times New Roman"/>
                <a:cs typeface="Times New Roman"/>
              </a:rPr>
              <a:t>functioning</a:t>
            </a:r>
            <a:r>
              <a:rPr sz="818" spc="-24" dirty="0">
                <a:latin typeface="Times New Roman"/>
                <a:cs typeface="Times New Roman"/>
              </a:rPr>
              <a:t> </a:t>
            </a:r>
            <a:r>
              <a:rPr sz="818" dirty="0">
                <a:latin typeface="Times New Roman"/>
                <a:cs typeface="Times New Roman"/>
              </a:rPr>
              <a:t>(e.g.,</a:t>
            </a:r>
            <a:r>
              <a:rPr sz="818" spc="-27" dirty="0">
                <a:latin typeface="Times New Roman"/>
                <a:cs typeface="Times New Roman"/>
              </a:rPr>
              <a:t> </a:t>
            </a:r>
            <a:r>
              <a:rPr sz="818" dirty="0">
                <a:latin typeface="Times New Roman"/>
                <a:cs typeface="Times New Roman"/>
              </a:rPr>
              <a:t>history</a:t>
            </a:r>
            <a:r>
              <a:rPr sz="818" spc="-24" dirty="0">
                <a:latin typeface="Times New Roman"/>
                <a:cs typeface="Times New Roman"/>
              </a:rPr>
              <a:t> </a:t>
            </a:r>
            <a:r>
              <a:rPr sz="818" dirty="0">
                <a:latin typeface="Times New Roman"/>
                <a:cs typeface="Times New Roman"/>
              </a:rPr>
              <a:t>of</a:t>
            </a:r>
            <a:r>
              <a:rPr sz="818" spc="-27" dirty="0">
                <a:latin typeface="Times New Roman"/>
                <a:cs typeface="Times New Roman"/>
              </a:rPr>
              <a:t> </a:t>
            </a:r>
            <a:r>
              <a:rPr sz="818" dirty="0">
                <a:latin typeface="Times New Roman"/>
                <a:cs typeface="Times New Roman"/>
              </a:rPr>
              <a:t>trauma;</a:t>
            </a:r>
            <a:r>
              <a:rPr sz="818" spc="-24" dirty="0">
                <a:latin typeface="Times New Roman"/>
                <a:cs typeface="Times New Roman"/>
              </a:rPr>
              <a:t> </a:t>
            </a:r>
            <a:r>
              <a:rPr sz="818" dirty="0">
                <a:latin typeface="Times New Roman"/>
                <a:cs typeface="Times New Roman"/>
              </a:rPr>
              <a:t>description</a:t>
            </a:r>
            <a:r>
              <a:rPr sz="818" spc="-24" dirty="0">
                <a:latin typeface="Times New Roman"/>
                <a:cs typeface="Times New Roman"/>
              </a:rPr>
              <a:t> </a:t>
            </a:r>
            <a:r>
              <a:rPr sz="818" spc="-17" dirty="0">
                <a:latin typeface="Times New Roman"/>
                <a:cs typeface="Times New Roman"/>
              </a:rPr>
              <a:t>of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type</a:t>
            </a:r>
            <a:r>
              <a:rPr sz="818" spc="-17"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intensity</a:t>
            </a:r>
            <a:r>
              <a:rPr sz="818" spc="-14"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behaviors</a:t>
            </a:r>
            <a:r>
              <a:rPr sz="818" spc="-17" dirty="0">
                <a:latin typeface="Times New Roman"/>
                <a:cs typeface="Times New Roman"/>
              </a:rPr>
              <a:t> </a:t>
            </a:r>
            <a:r>
              <a:rPr sz="818" dirty="0">
                <a:latin typeface="Times New Roman"/>
                <a:cs typeface="Times New Roman"/>
              </a:rPr>
              <a:t>that</a:t>
            </a:r>
            <a:r>
              <a:rPr sz="818" spc="-14" dirty="0">
                <a:latin typeface="Times New Roman"/>
                <a:cs typeface="Times New Roman"/>
              </a:rPr>
              <a:t> </a:t>
            </a:r>
            <a:r>
              <a:rPr sz="818" dirty="0">
                <a:latin typeface="Times New Roman"/>
                <a:cs typeface="Times New Roman"/>
              </a:rPr>
              <a:t>present</a:t>
            </a:r>
            <a:r>
              <a:rPr sz="818" spc="-14"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dirty="0">
                <a:latin typeface="Times New Roman"/>
                <a:cs typeface="Times New Roman"/>
              </a:rPr>
              <a:t>danger</a:t>
            </a:r>
            <a:r>
              <a:rPr sz="818" spc="-14"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self</a:t>
            </a:r>
            <a:r>
              <a:rPr sz="818" spc="-14"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spc="-7" dirty="0">
                <a:latin typeface="Times New Roman"/>
                <a:cs typeface="Times New Roman"/>
              </a:rPr>
              <a:t>others; 	</a:t>
            </a:r>
            <a:r>
              <a:rPr sz="818" dirty="0">
                <a:latin typeface="Times New Roman"/>
                <a:cs typeface="Times New Roman"/>
              </a:rPr>
              <a:t>ability</a:t>
            </a:r>
            <a:r>
              <a:rPr sz="818" spc="-14" dirty="0">
                <a:latin typeface="Times New Roman"/>
                <a:cs typeface="Times New Roman"/>
              </a:rPr>
              <a:t> </a:t>
            </a:r>
            <a:r>
              <a:rPr sz="818" dirty="0">
                <a:latin typeface="Times New Roman"/>
                <a:cs typeface="Times New Roman"/>
              </a:rPr>
              <a:t>to</a:t>
            </a:r>
            <a:r>
              <a:rPr sz="818" spc="-10" dirty="0">
                <a:latin typeface="Times New Roman"/>
                <a:cs typeface="Times New Roman"/>
              </a:rPr>
              <a:t> </a:t>
            </a:r>
            <a:r>
              <a:rPr sz="818" dirty="0">
                <a:latin typeface="Times New Roman"/>
                <a:cs typeface="Times New Roman"/>
              </a:rPr>
              <a:t>adapt</a:t>
            </a:r>
            <a:r>
              <a:rPr sz="818" spc="-14" dirty="0">
                <a:latin typeface="Times New Roman"/>
                <a:cs typeface="Times New Roman"/>
              </a:rPr>
              <a:t> </a:t>
            </a:r>
            <a:r>
              <a:rPr sz="818" dirty="0">
                <a:latin typeface="Times New Roman"/>
                <a:cs typeface="Times New Roman"/>
              </a:rPr>
              <a:t>to</a:t>
            </a:r>
            <a:r>
              <a:rPr sz="818" spc="-10" dirty="0">
                <a:latin typeface="Times New Roman"/>
                <a:cs typeface="Times New Roman"/>
              </a:rPr>
              <a:t> </a:t>
            </a:r>
            <a:r>
              <a:rPr sz="818" dirty="0">
                <a:latin typeface="Times New Roman"/>
                <a:cs typeface="Times New Roman"/>
              </a:rPr>
              <a:t>change;</a:t>
            </a:r>
            <a:r>
              <a:rPr sz="818" spc="-14" dirty="0">
                <a:latin typeface="Times New Roman"/>
                <a:cs typeface="Times New Roman"/>
              </a:rPr>
              <a:t> </a:t>
            </a:r>
            <a:r>
              <a:rPr sz="818" dirty="0">
                <a:latin typeface="Times New Roman"/>
                <a:cs typeface="Times New Roman"/>
              </a:rPr>
              <a:t>and</a:t>
            </a:r>
            <a:r>
              <a:rPr sz="818" spc="-10" dirty="0">
                <a:latin typeface="Times New Roman"/>
                <a:cs typeface="Times New Roman"/>
              </a:rPr>
              <a:t> </a:t>
            </a:r>
            <a:r>
              <a:rPr sz="818" dirty="0">
                <a:latin typeface="Times New Roman"/>
                <a:cs typeface="Times New Roman"/>
              </a:rPr>
              <a:t>if</a:t>
            </a:r>
            <a:r>
              <a:rPr sz="818" spc="-14" dirty="0">
                <a:latin typeface="Times New Roman"/>
                <a:cs typeface="Times New Roman"/>
              </a:rPr>
              <a:t> </a:t>
            </a:r>
            <a:r>
              <a:rPr sz="818" dirty="0">
                <a:latin typeface="Times New Roman"/>
                <a:cs typeface="Times New Roman"/>
              </a:rPr>
              <a:t>or</a:t>
            </a:r>
            <a:r>
              <a:rPr sz="818" spc="-14" dirty="0">
                <a:latin typeface="Times New Roman"/>
                <a:cs typeface="Times New Roman"/>
              </a:rPr>
              <a:t> </a:t>
            </a:r>
            <a:r>
              <a:rPr sz="818" dirty="0">
                <a:latin typeface="Times New Roman"/>
                <a:cs typeface="Times New Roman"/>
              </a:rPr>
              <a:t>how</a:t>
            </a:r>
            <a:r>
              <a:rPr sz="818" spc="-14"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a:t>
            </a:r>
            <a:r>
              <a:rPr sz="818" spc="-3" dirty="0">
                <a:latin typeface="Times New Roman"/>
                <a:cs typeface="Times New Roman"/>
              </a:rPr>
              <a:t> </a:t>
            </a:r>
            <a:r>
              <a:rPr sz="818" spc="-7" dirty="0">
                <a:latin typeface="Times New Roman"/>
                <a:cs typeface="Times New Roman"/>
              </a:rPr>
              <a:t>demonstrates</a:t>
            </a:r>
            <a:r>
              <a:rPr sz="818" spc="-17" dirty="0">
                <a:latin typeface="Times New Roman"/>
                <a:cs typeface="Times New Roman"/>
              </a:rPr>
              <a:t> </a:t>
            </a:r>
            <a:r>
              <a:rPr sz="818" dirty="0">
                <a:latin typeface="Times New Roman"/>
                <a:cs typeface="Times New Roman"/>
              </a:rPr>
              <a:t>anxiety,</a:t>
            </a:r>
            <a:r>
              <a:rPr sz="818" spc="-10" dirty="0">
                <a:latin typeface="Times New Roman"/>
                <a:cs typeface="Times New Roman"/>
              </a:rPr>
              <a:t> </a:t>
            </a:r>
            <a:r>
              <a:rPr sz="818" spc="-7" dirty="0">
                <a:latin typeface="Times New Roman"/>
                <a:cs typeface="Times New Roman"/>
              </a:rPr>
              <a:t>fear,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symptoms</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spc="-7" dirty="0">
                <a:latin typeface="Times New Roman"/>
                <a:cs typeface="Times New Roman"/>
              </a:rPr>
              <a:t>depression);</a:t>
            </a:r>
            <a:endParaRPr sz="818">
              <a:latin typeface="Times New Roman"/>
              <a:cs typeface="Times New Roman"/>
            </a:endParaRPr>
          </a:p>
          <a:p>
            <a:pPr>
              <a:spcBef>
                <a:spcPts val="24"/>
              </a:spcBef>
              <a:buFont typeface="Times New Roman"/>
              <a:buAutoNum type="romanLcParenBoth" startAt="7"/>
            </a:pPr>
            <a:endParaRPr sz="818">
              <a:latin typeface="Times New Roman"/>
              <a:cs typeface="Times New Roman"/>
            </a:endParaRPr>
          </a:p>
          <a:p>
            <a:pPr marL="557303" marR="151008" indent="-175239">
              <a:lnSpc>
                <a:spcPts val="940"/>
              </a:lnSpc>
              <a:buAutoNum type="romanLcParenBoth" startAt="7"/>
              <a:tabLst>
                <a:tab pos="568986" algn="l"/>
              </a:tabLst>
            </a:pPr>
            <a:r>
              <a:rPr sz="818" dirty="0">
                <a:latin typeface="Times New Roman"/>
                <a:cs typeface="Times New Roman"/>
              </a:rPr>
              <a:t>Social</a:t>
            </a:r>
            <a:r>
              <a:rPr sz="818" spc="-20" dirty="0">
                <a:latin typeface="Times New Roman"/>
                <a:cs typeface="Times New Roman"/>
              </a:rPr>
              <a:t> </a:t>
            </a:r>
            <a:r>
              <a:rPr sz="818" dirty="0">
                <a:latin typeface="Times New Roman"/>
                <a:cs typeface="Times New Roman"/>
              </a:rPr>
              <a:t>experience</a:t>
            </a:r>
            <a:r>
              <a:rPr sz="818" spc="-17"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skills</a:t>
            </a:r>
            <a:r>
              <a:rPr sz="818" spc="-20" dirty="0">
                <a:latin typeface="Times New Roman"/>
                <a:cs typeface="Times New Roman"/>
              </a:rPr>
              <a:t> </a:t>
            </a:r>
            <a:r>
              <a:rPr sz="818" dirty="0">
                <a:latin typeface="Times New Roman"/>
                <a:cs typeface="Times New Roman"/>
              </a:rPr>
              <a:t>(e.g.,</a:t>
            </a:r>
            <a:r>
              <a:rPr sz="818" spc="-20" dirty="0">
                <a:latin typeface="Times New Roman"/>
                <a:cs typeface="Times New Roman"/>
              </a:rPr>
              <a:t> </a:t>
            </a:r>
            <a:r>
              <a:rPr sz="818" dirty="0">
                <a:latin typeface="Times New Roman"/>
                <a:cs typeface="Times New Roman"/>
              </a:rPr>
              <a:t>making</a:t>
            </a:r>
            <a:r>
              <a:rPr sz="818" spc="-20"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keeping</a:t>
            </a:r>
            <a:r>
              <a:rPr sz="818" spc="-20" dirty="0">
                <a:latin typeface="Times New Roman"/>
                <a:cs typeface="Times New Roman"/>
              </a:rPr>
              <a:t> </a:t>
            </a:r>
            <a:r>
              <a:rPr sz="818" dirty="0">
                <a:latin typeface="Times New Roman"/>
                <a:cs typeface="Times New Roman"/>
              </a:rPr>
              <a:t>friends,</a:t>
            </a:r>
            <a:r>
              <a:rPr sz="818" spc="-20" dirty="0">
                <a:latin typeface="Times New Roman"/>
                <a:cs typeface="Times New Roman"/>
              </a:rPr>
              <a:t> </a:t>
            </a:r>
            <a:r>
              <a:rPr sz="818" dirty="0">
                <a:latin typeface="Times New Roman"/>
                <a:cs typeface="Times New Roman"/>
              </a:rPr>
              <a:t>being</a:t>
            </a:r>
            <a:r>
              <a:rPr sz="818" spc="-17" dirty="0">
                <a:latin typeface="Times New Roman"/>
                <a:cs typeface="Times New Roman"/>
              </a:rPr>
              <a:t> </a:t>
            </a:r>
            <a:r>
              <a:rPr sz="818" dirty="0">
                <a:latin typeface="Times New Roman"/>
                <a:cs typeface="Times New Roman"/>
              </a:rPr>
              <a:t>able</a:t>
            </a:r>
            <a:r>
              <a:rPr sz="818" spc="-20" dirty="0">
                <a:latin typeface="Times New Roman"/>
                <a:cs typeface="Times New Roman"/>
              </a:rPr>
              <a:t> </a:t>
            </a:r>
            <a:r>
              <a:rPr sz="818" spc="-17" dirty="0">
                <a:latin typeface="Times New Roman"/>
                <a:cs typeface="Times New Roman"/>
              </a:rPr>
              <a:t>to 	</a:t>
            </a:r>
            <a:r>
              <a:rPr sz="818" dirty="0">
                <a:latin typeface="Times New Roman"/>
                <a:cs typeface="Times New Roman"/>
              </a:rPr>
              <a:t>wait</a:t>
            </a:r>
            <a:r>
              <a:rPr sz="818" spc="-27" dirty="0">
                <a:latin typeface="Times New Roman"/>
                <a:cs typeface="Times New Roman"/>
              </a:rPr>
              <a:t> </a:t>
            </a:r>
            <a:r>
              <a:rPr sz="818" dirty="0">
                <a:latin typeface="Times New Roman"/>
                <a:cs typeface="Times New Roman"/>
              </a:rPr>
              <a:t>patiently</a:t>
            </a:r>
            <a:r>
              <a:rPr sz="818" spc="-24" dirty="0">
                <a:latin typeface="Times New Roman"/>
                <a:cs typeface="Times New Roman"/>
              </a:rPr>
              <a:t> </a:t>
            </a:r>
            <a:r>
              <a:rPr sz="818" dirty="0">
                <a:latin typeface="Times New Roman"/>
                <a:cs typeface="Times New Roman"/>
              </a:rPr>
              <a:t>for</a:t>
            </a:r>
            <a:r>
              <a:rPr sz="818" spc="-31" dirty="0">
                <a:latin typeface="Times New Roman"/>
                <a:cs typeface="Times New Roman"/>
              </a:rPr>
              <a:t> </a:t>
            </a:r>
            <a:r>
              <a:rPr sz="818" dirty="0">
                <a:latin typeface="Times New Roman"/>
                <a:cs typeface="Times New Roman"/>
              </a:rPr>
              <a:t>assistance</a:t>
            </a:r>
            <a:r>
              <a:rPr sz="818" spc="-27" dirty="0">
                <a:latin typeface="Times New Roman"/>
                <a:cs typeface="Times New Roman"/>
              </a:rPr>
              <a:t> </a:t>
            </a:r>
            <a:r>
              <a:rPr sz="818" dirty="0">
                <a:latin typeface="Times New Roman"/>
                <a:cs typeface="Times New Roman"/>
              </a:rPr>
              <a:t>or</a:t>
            </a:r>
            <a:r>
              <a:rPr sz="818" spc="-24" dirty="0">
                <a:latin typeface="Times New Roman"/>
                <a:cs typeface="Times New Roman"/>
              </a:rPr>
              <a:t> </a:t>
            </a:r>
            <a:r>
              <a:rPr sz="818" dirty="0">
                <a:latin typeface="Times New Roman"/>
                <a:cs typeface="Times New Roman"/>
              </a:rPr>
              <a:t>attention,</a:t>
            </a:r>
            <a:r>
              <a:rPr sz="818" spc="-24" dirty="0">
                <a:latin typeface="Times New Roman"/>
                <a:cs typeface="Times New Roman"/>
              </a:rPr>
              <a:t> </a:t>
            </a:r>
            <a:r>
              <a:rPr sz="818" dirty="0">
                <a:latin typeface="Times New Roman"/>
                <a:cs typeface="Times New Roman"/>
              </a:rPr>
              <a:t>and</a:t>
            </a:r>
            <a:r>
              <a:rPr sz="818" spc="-27" dirty="0">
                <a:latin typeface="Times New Roman"/>
                <a:cs typeface="Times New Roman"/>
              </a:rPr>
              <a:t> </a:t>
            </a:r>
            <a:r>
              <a:rPr sz="818" dirty="0">
                <a:latin typeface="Times New Roman"/>
                <a:cs typeface="Times New Roman"/>
              </a:rPr>
              <a:t>maintaining</a:t>
            </a:r>
            <a:r>
              <a:rPr sz="818" spc="-24" dirty="0">
                <a:latin typeface="Times New Roman"/>
                <a:cs typeface="Times New Roman"/>
              </a:rPr>
              <a:t> </a:t>
            </a:r>
            <a:r>
              <a:rPr sz="818" dirty="0">
                <a:latin typeface="Times New Roman"/>
                <a:cs typeface="Times New Roman"/>
              </a:rPr>
              <a:t>personal</a:t>
            </a:r>
            <a:r>
              <a:rPr sz="818" spc="-24" dirty="0">
                <a:latin typeface="Times New Roman"/>
                <a:cs typeface="Times New Roman"/>
              </a:rPr>
              <a:t> </a:t>
            </a:r>
            <a:r>
              <a:rPr sz="818" spc="-7" dirty="0">
                <a:latin typeface="Times New Roman"/>
                <a:cs typeface="Times New Roman"/>
              </a:rPr>
              <a:t>space);</a:t>
            </a:r>
            <a:endParaRPr sz="818">
              <a:latin typeface="Times New Roman"/>
              <a:cs typeface="Times New Roman"/>
            </a:endParaRPr>
          </a:p>
          <a:p>
            <a:pPr>
              <a:lnSpc>
                <a:spcPct val="100000"/>
              </a:lnSpc>
              <a:buFont typeface="Times New Roman"/>
              <a:buAutoNum type="romanLcParenBoth" startAt="7"/>
            </a:pPr>
            <a:endParaRPr sz="818">
              <a:latin typeface="Times New Roman"/>
              <a:cs typeface="Times New Roman"/>
            </a:endParaRPr>
          </a:p>
          <a:p>
            <a:pPr marL="568986" marR="45000" indent="-186922">
              <a:lnSpc>
                <a:spcPts val="940"/>
              </a:lnSpc>
              <a:buAutoNum type="romanLcParenBoth" startAt="7"/>
              <a:tabLst>
                <a:tab pos="568986" algn="l"/>
                <a:tab pos="586726" algn="l"/>
              </a:tabLst>
            </a:pPr>
            <a:r>
              <a:rPr sz="818" dirty="0">
                <a:latin typeface="Times New Roman"/>
                <a:cs typeface="Times New Roman"/>
              </a:rPr>
              <a:t>	</a:t>
            </a:r>
            <a:r>
              <a:rPr sz="818" spc="-7" dirty="0">
                <a:latin typeface="Times New Roman"/>
                <a:cs typeface="Times New Roman"/>
              </a:rPr>
              <a:t>Preferences</a:t>
            </a:r>
            <a:r>
              <a:rPr sz="818" spc="-20" dirty="0">
                <a:latin typeface="Times New Roman"/>
                <a:cs typeface="Times New Roman"/>
              </a:rPr>
              <a:t> </a:t>
            </a:r>
            <a:r>
              <a:rPr sz="818" dirty="0">
                <a:latin typeface="Times New Roman"/>
                <a:cs typeface="Times New Roman"/>
              </a:rPr>
              <a:t>and</a:t>
            </a:r>
            <a:r>
              <a:rPr sz="818" spc="-14" dirty="0">
                <a:latin typeface="Times New Roman"/>
                <a:cs typeface="Times New Roman"/>
              </a:rPr>
              <a:t> </a:t>
            </a:r>
            <a:r>
              <a:rPr sz="818" dirty="0">
                <a:latin typeface="Times New Roman"/>
                <a:cs typeface="Times New Roman"/>
              </a:rPr>
              <a:t>interests,</a:t>
            </a:r>
            <a:r>
              <a:rPr sz="818" spc="-14" dirty="0">
                <a:latin typeface="Times New Roman"/>
                <a:cs typeface="Times New Roman"/>
              </a:rPr>
              <a:t> </a:t>
            </a:r>
            <a:r>
              <a:rPr sz="818" dirty="0">
                <a:latin typeface="Times New Roman"/>
                <a:cs typeface="Times New Roman"/>
              </a:rPr>
              <a:t>including</a:t>
            </a:r>
            <a:r>
              <a:rPr sz="818" spc="-17" dirty="0">
                <a:latin typeface="Times New Roman"/>
                <a:cs typeface="Times New Roman"/>
              </a:rPr>
              <a:t> </a:t>
            </a:r>
            <a:r>
              <a:rPr sz="818" dirty="0">
                <a:latin typeface="Times New Roman"/>
                <a:cs typeface="Times New Roman"/>
              </a:rPr>
              <a:t>what</a:t>
            </a:r>
            <a:r>
              <a:rPr sz="818" spc="-14" dirty="0">
                <a:latin typeface="Times New Roman"/>
                <a:cs typeface="Times New Roman"/>
              </a:rPr>
              <a:t> </a:t>
            </a:r>
            <a:r>
              <a:rPr sz="818" dirty="0">
                <a:latin typeface="Times New Roman"/>
                <a:cs typeface="Times New Roman"/>
              </a:rPr>
              <a:t>is</a:t>
            </a:r>
            <a:r>
              <a:rPr sz="818" spc="-17" dirty="0">
                <a:latin typeface="Times New Roman"/>
                <a:cs typeface="Times New Roman"/>
              </a:rPr>
              <a:t> </a:t>
            </a:r>
            <a:r>
              <a:rPr sz="818" dirty="0">
                <a:latin typeface="Times New Roman"/>
                <a:cs typeface="Times New Roman"/>
              </a:rPr>
              <a:t>important</a:t>
            </a:r>
            <a:r>
              <a:rPr sz="818" spc="-17"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important</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the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as</a:t>
            </a:r>
            <a:r>
              <a:rPr sz="818" spc="-17" dirty="0">
                <a:latin typeface="Times New Roman"/>
                <a:cs typeface="Times New Roman"/>
              </a:rPr>
              <a:t> </a:t>
            </a:r>
            <a:r>
              <a:rPr sz="818" dirty="0">
                <a:latin typeface="Times New Roman"/>
                <a:cs typeface="Times New Roman"/>
              </a:rPr>
              <a:t>well</a:t>
            </a:r>
            <a:r>
              <a:rPr sz="818" spc="-14" dirty="0">
                <a:latin typeface="Times New Roman"/>
                <a:cs typeface="Times New Roman"/>
              </a:rPr>
              <a:t> </a:t>
            </a:r>
            <a:r>
              <a:rPr sz="818" dirty="0">
                <a:latin typeface="Times New Roman"/>
                <a:cs typeface="Times New Roman"/>
              </a:rPr>
              <a:t>as</a:t>
            </a:r>
            <a:r>
              <a:rPr sz="818" spc="-14" dirty="0">
                <a:latin typeface="Times New Roman"/>
                <a:cs typeface="Times New Roman"/>
              </a:rPr>
              <a:t> </a:t>
            </a:r>
            <a:r>
              <a:rPr sz="818" dirty="0">
                <a:latin typeface="Times New Roman"/>
                <a:cs typeface="Times New Roman"/>
              </a:rPr>
              <a:t>any</a:t>
            </a:r>
            <a:r>
              <a:rPr sz="818" spc="-14" dirty="0">
                <a:latin typeface="Times New Roman"/>
                <a:cs typeface="Times New Roman"/>
              </a:rPr>
              <a:t> </a:t>
            </a:r>
            <a:r>
              <a:rPr sz="818" dirty="0">
                <a:latin typeface="Times New Roman"/>
                <a:cs typeface="Times New Roman"/>
              </a:rPr>
              <a:t>skills</a:t>
            </a:r>
            <a:r>
              <a:rPr sz="818" spc="-17"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possesses</a:t>
            </a:r>
            <a:r>
              <a:rPr sz="818" spc="-17" dirty="0">
                <a:latin typeface="Times New Roman"/>
                <a:cs typeface="Times New Roman"/>
              </a:rPr>
              <a:t> </a:t>
            </a:r>
            <a:r>
              <a:rPr sz="818" dirty="0">
                <a:latin typeface="Times New Roman"/>
                <a:cs typeface="Times New Roman"/>
              </a:rPr>
              <a:t>that</a:t>
            </a:r>
            <a:r>
              <a:rPr sz="818" spc="-10" dirty="0">
                <a:latin typeface="Times New Roman"/>
                <a:cs typeface="Times New Roman"/>
              </a:rPr>
              <a:t> </a:t>
            </a:r>
            <a:r>
              <a:rPr sz="818" dirty="0">
                <a:latin typeface="Times New Roman"/>
                <a:cs typeface="Times New Roman"/>
              </a:rPr>
              <a:t>are</a:t>
            </a:r>
            <a:r>
              <a:rPr sz="818" spc="-20" dirty="0">
                <a:latin typeface="Times New Roman"/>
                <a:cs typeface="Times New Roman"/>
              </a:rPr>
              <a:t> </a:t>
            </a:r>
            <a:r>
              <a:rPr sz="818" dirty="0">
                <a:latin typeface="Times New Roman"/>
                <a:cs typeface="Times New Roman"/>
              </a:rPr>
              <a:t>not</a:t>
            </a:r>
            <a:r>
              <a:rPr sz="818" spc="-14" dirty="0">
                <a:latin typeface="Times New Roman"/>
                <a:cs typeface="Times New Roman"/>
              </a:rPr>
              <a:t> </a:t>
            </a:r>
            <a:r>
              <a:rPr sz="818" dirty="0">
                <a:latin typeface="Times New Roman"/>
                <a:cs typeface="Times New Roman"/>
              </a:rPr>
              <a:t>addressed</a:t>
            </a:r>
            <a:r>
              <a:rPr sz="818" spc="-10"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spc="-7" dirty="0">
                <a:latin typeface="Times New Roman"/>
                <a:cs typeface="Times New Roman"/>
              </a:rPr>
              <a:t>other </a:t>
            </a:r>
            <a:r>
              <a:rPr sz="818" dirty="0">
                <a:latin typeface="Times New Roman"/>
                <a:cs typeface="Times New Roman"/>
              </a:rPr>
              <a:t>areas;</a:t>
            </a:r>
            <a:r>
              <a:rPr sz="818" spc="-24" dirty="0">
                <a:latin typeface="Times New Roman"/>
                <a:cs typeface="Times New Roman"/>
              </a:rPr>
              <a:t> </a:t>
            </a:r>
            <a:r>
              <a:rPr sz="818" spc="-17" dirty="0">
                <a:latin typeface="Times New Roman"/>
                <a:cs typeface="Times New Roman"/>
              </a:rPr>
              <a:t>and</a:t>
            </a:r>
            <a:endParaRPr sz="818">
              <a:latin typeface="Times New Roman"/>
              <a:cs typeface="Times New Roman"/>
            </a:endParaRPr>
          </a:p>
          <a:p>
            <a:pPr>
              <a:lnSpc>
                <a:spcPct val="100000"/>
              </a:lnSpc>
              <a:buFont typeface="Times New Roman"/>
              <a:buAutoNum type="romanLcParenBoth" startAt="7"/>
            </a:pPr>
            <a:endParaRPr sz="818">
              <a:latin typeface="Times New Roman"/>
              <a:cs typeface="Times New Roman"/>
            </a:endParaRPr>
          </a:p>
          <a:p>
            <a:pPr marL="568986" marR="62307" indent="-186922" algn="just">
              <a:lnSpc>
                <a:spcPts val="940"/>
              </a:lnSpc>
              <a:buAutoNum type="romanLcParenBoth" startAt="7"/>
              <a:tabLst>
                <a:tab pos="568986" algn="l"/>
                <a:tab pos="615283" algn="l"/>
              </a:tabLst>
            </a:pPr>
            <a:r>
              <a:rPr sz="818" dirty="0">
                <a:latin typeface="Times New Roman"/>
                <a:cs typeface="Times New Roman"/>
              </a:rPr>
              <a:t>	Needs</a:t>
            </a:r>
            <a:r>
              <a:rPr sz="818" spc="-27"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strengths</a:t>
            </a:r>
            <a:r>
              <a:rPr sz="818" spc="-20" dirty="0">
                <a:latin typeface="Times New Roman"/>
                <a:cs typeface="Times New Roman"/>
              </a:rPr>
              <a:t> </a:t>
            </a:r>
            <a:r>
              <a:rPr sz="818" dirty="0">
                <a:latin typeface="Times New Roman"/>
                <a:cs typeface="Times New Roman"/>
              </a:rPr>
              <a:t>identified</a:t>
            </a:r>
            <a:r>
              <a:rPr sz="818" spc="-24" dirty="0">
                <a:latin typeface="Times New Roman"/>
                <a:cs typeface="Times New Roman"/>
              </a:rPr>
              <a:t> </a:t>
            </a:r>
            <a:r>
              <a:rPr sz="818" dirty="0">
                <a:latin typeface="Times New Roman"/>
                <a:cs typeface="Times New Roman"/>
              </a:rPr>
              <a:t>through</a:t>
            </a:r>
            <a:r>
              <a:rPr sz="818" spc="-2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"Child</a:t>
            </a:r>
            <a:r>
              <a:rPr sz="818" spc="-24"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dirty="0">
                <a:latin typeface="Times New Roman"/>
                <a:cs typeface="Times New Roman"/>
              </a:rPr>
              <a:t>Adolescent</a:t>
            </a:r>
            <a:r>
              <a:rPr sz="818" spc="-20" dirty="0">
                <a:latin typeface="Times New Roman"/>
                <a:cs typeface="Times New Roman"/>
              </a:rPr>
              <a:t> </a:t>
            </a:r>
            <a:r>
              <a:rPr sz="818" dirty="0">
                <a:latin typeface="Times New Roman"/>
                <a:cs typeface="Times New Roman"/>
              </a:rPr>
              <a:t>Needs</a:t>
            </a:r>
            <a:r>
              <a:rPr sz="818" spc="-27" dirty="0">
                <a:latin typeface="Times New Roman"/>
                <a:cs typeface="Times New Roman"/>
              </a:rPr>
              <a:t> </a:t>
            </a:r>
            <a:r>
              <a:rPr sz="818" spc="-17" dirty="0">
                <a:latin typeface="Times New Roman"/>
                <a:cs typeface="Times New Roman"/>
              </a:rPr>
              <a:t>and </a:t>
            </a:r>
            <a:r>
              <a:rPr sz="818" dirty="0">
                <a:latin typeface="Times New Roman"/>
                <a:cs typeface="Times New Roman"/>
              </a:rPr>
              <a:t>Strengths"</a:t>
            </a:r>
            <a:r>
              <a:rPr sz="818" spc="-20" dirty="0">
                <a:latin typeface="Times New Roman"/>
                <a:cs typeface="Times New Roman"/>
              </a:rPr>
              <a:t> </a:t>
            </a:r>
            <a:r>
              <a:rPr sz="818" spc="-7" dirty="0">
                <a:latin typeface="Times New Roman"/>
                <a:cs typeface="Times New Roman"/>
              </a:rPr>
              <a:t>decision-</a:t>
            </a:r>
            <a:r>
              <a:rPr sz="818" dirty="0">
                <a:latin typeface="Times New Roman"/>
                <a:cs typeface="Times New Roman"/>
              </a:rPr>
              <a:t>making</a:t>
            </a:r>
            <a:r>
              <a:rPr sz="818" spc="-17" dirty="0">
                <a:latin typeface="Times New Roman"/>
                <a:cs typeface="Times New Roman"/>
              </a:rPr>
              <a:t> </a:t>
            </a:r>
            <a:r>
              <a:rPr sz="818" dirty="0">
                <a:latin typeface="Times New Roman"/>
                <a:cs typeface="Times New Roman"/>
              </a:rPr>
              <a:t>tool</a:t>
            </a:r>
            <a:r>
              <a:rPr sz="818" spc="-14" dirty="0">
                <a:latin typeface="Times New Roman"/>
                <a:cs typeface="Times New Roman"/>
              </a:rPr>
              <a:t> </a:t>
            </a:r>
            <a:r>
              <a:rPr sz="818" dirty="0">
                <a:latin typeface="Times New Roman"/>
                <a:cs typeface="Times New Roman"/>
              </a:rPr>
              <a:t>which</a:t>
            </a:r>
            <a:r>
              <a:rPr sz="818" spc="-17" dirty="0">
                <a:latin typeface="Times New Roman"/>
                <a:cs typeface="Times New Roman"/>
              </a:rPr>
              <a:t> </a:t>
            </a:r>
            <a:r>
              <a:rPr sz="818" dirty="0">
                <a:latin typeface="Times New Roman"/>
                <a:cs typeface="Times New Roman"/>
              </a:rPr>
              <a:t>has</a:t>
            </a:r>
            <a:r>
              <a:rPr sz="818" spc="-20" dirty="0">
                <a:latin typeface="Times New Roman"/>
                <a:cs typeface="Times New Roman"/>
              </a:rPr>
              <a:t> </a:t>
            </a:r>
            <a:r>
              <a:rPr sz="818" dirty="0">
                <a:latin typeface="Times New Roman"/>
                <a:cs typeface="Times New Roman"/>
              </a:rPr>
              <a:t>been</a:t>
            </a:r>
            <a:r>
              <a:rPr sz="818" spc="-14" dirty="0">
                <a:latin typeface="Times New Roman"/>
                <a:cs typeface="Times New Roman"/>
              </a:rPr>
              <a:t> </a:t>
            </a:r>
            <a:r>
              <a:rPr sz="818" dirty="0">
                <a:latin typeface="Times New Roman"/>
                <a:cs typeface="Times New Roman"/>
              </a:rPr>
              <a:t>administered</a:t>
            </a:r>
            <a:r>
              <a:rPr sz="818" spc="-17" dirty="0">
                <a:latin typeface="Times New Roman"/>
                <a:cs typeface="Times New Roman"/>
              </a:rPr>
              <a:t> </a:t>
            </a:r>
            <a:r>
              <a:rPr sz="818" dirty="0">
                <a:latin typeface="Times New Roman"/>
                <a:cs typeface="Times New Roman"/>
              </a:rPr>
              <a:t>within</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spc="-14" dirty="0">
                <a:latin typeface="Times New Roman"/>
                <a:cs typeface="Times New Roman"/>
              </a:rPr>
              <a:t>most </a:t>
            </a:r>
            <a:r>
              <a:rPr sz="818" dirty="0">
                <a:latin typeface="Times New Roman"/>
                <a:cs typeface="Times New Roman"/>
              </a:rPr>
              <a:t>recent</a:t>
            </a:r>
            <a:r>
              <a:rPr sz="818" spc="-27" dirty="0">
                <a:latin typeface="Times New Roman"/>
                <a:cs typeface="Times New Roman"/>
              </a:rPr>
              <a:t> </a:t>
            </a:r>
            <a:r>
              <a:rPr sz="818" dirty="0">
                <a:latin typeface="Times New Roman"/>
                <a:cs typeface="Times New Roman"/>
              </a:rPr>
              <a:t>ninety</a:t>
            </a:r>
            <a:r>
              <a:rPr sz="818" spc="-24" dirty="0">
                <a:latin typeface="Times New Roman"/>
                <a:cs typeface="Times New Roman"/>
              </a:rPr>
              <a:t> </a:t>
            </a:r>
            <a:r>
              <a:rPr sz="818" dirty="0">
                <a:latin typeface="Times New Roman"/>
                <a:cs typeface="Times New Roman"/>
              </a:rPr>
              <a:t>calendar</a:t>
            </a:r>
            <a:r>
              <a:rPr sz="818" spc="-34" dirty="0">
                <a:latin typeface="Times New Roman"/>
                <a:cs typeface="Times New Roman"/>
              </a:rPr>
              <a:t> </a:t>
            </a:r>
            <a:r>
              <a:rPr sz="818" spc="-14" dirty="0">
                <a:latin typeface="Times New Roman"/>
                <a:cs typeface="Times New Roman"/>
              </a:rPr>
              <a:t>days.</a:t>
            </a:r>
            <a:endParaRPr sz="818">
              <a:latin typeface="Times New Roman"/>
              <a:cs typeface="Times New Roman"/>
            </a:endParaRPr>
          </a:p>
          <a:p>
            <a:pPr>
              <a:lnSpc>
                <a:spcPct val="100000"/>
              </a:lnSpc>
            </a:pPr>
            <a:endParaRPr sz="818">
              <a:latin typeface="Times New Roman"/>
              <a:cs typeface="Times New Roman"/>
            </a:endParaRPr>
          </a:p>
          <a:p>
            <a:pPr marL="340959" marR="170912" indent="-145816">
              <a:lnSpc>
                <a:spcPts val="940"/>
              </a:lnSpc>
              <a:buAutoNum type="alphaLcParenBoth" startAt="2"/>
              <a:tabLst>
                <a:tab pos="382064" algn="l"/>
              </a:tabLst>
            </a:pPr>
            <a:r>
              <a:rPr sz="818" dirty="0">
                <a:latin typeface="Times New Roman"/>
                <a:cs typeface="Times New Roman"/>
              </a:rPr>
              <a:t>Positive</a:t>
            </a:r>
            <a:r>
              <a:rPr sz="818" spc="-14" dirty="0">
                <a:latin typeface="Times New Roman"/>
                <a:cs typeface="Times New Roman"/>
              </a:rPr>
              <a:t> </a:t>
            </a:r>
            <a:r>
              <a:rPr sz="818" dirty="0">
                <a:latin typeface="Times New Roman"/>
                <a:cs typeface="Times New Roman"/>
              </a:rPr>
              <a:t>supports</a:t>
            </a:r>
            <a:r>
              <a:rPr sz="818" spc="-14" dirty="0">
                <a:latin typeface="Times New Roman"/>
                <a:cs typeface="Times New Roman"/>
              </a:rPr>
              <a:t> </a:t>
            </a:r>
            <a:r>
              <a:rPr sz="818" dirty="0">
                <a:latin typeface="Times New Roman"/>
                <a:cs typeface="Times New Roman"/>
              </a:rPr>
              <a:t>and</a:t>
            </a:r>
            <a:r>
              <a:rPr sz="818" spc="-10" dirty="0">
                <a:latin typeface="Times New Roman"/>
                <a:cs typeface="Times New Roman"/>
              </a:rPr>
              <a:t> </a:t>
            </a:r>
            <a:r>
              <a:rPr sz="818" spc="-7" dirty="0">
                <a:latin typeface="Times New Roman"/>
                <a:cs typeface="Times New Roman"/>
              </a:rPr>
              <a:t>interventions</a:t>
            </a:r>
            <a:r>
              <a:rPr sz="818" spc="-14" dirty="0">
                <a:latin typeface="Times New Roman"/>
                <a:cs typeface="Times New Roman"/>
              </a:rPr>
              <a:t> </a:t>
            </a:r>
            <a:r>
              <a:rPr sz="818" dirty="0">
                <a:latin typeface="Times New Roman"/>
                <a:cs typeface="Times New Roman"/>
              </a:rPr>
              <a:t>that</a:t>
            </a:r>
            <a:r>
              <a:rPr sz="818" spc="-14" dirty="0">
                <a:latin typeface="Times New Roman"/>
                <a:cs typeface="Times New Roman"/>
              </a:rPr>
              <a:t> </a:t>
            </a:r>
            <a:r>
              <a:rPr sz="818" dirty="0">
                <a:latin typeface="Times New Roman"/>
                <a:cs typeface="Times New Roman"/>
              </a:rPr>
              <a:t>have</a:t>
            </a:r>
            <a:r>
              <a:rPr sz="818" spc="-17" dirty="0">
                <a:latin typeface="Times New Roman"/>
                <a:cs typeface="Times New Roman"/>
              </a:rPr>
              <a:t> </a:t>
            </a:r>
            <a:r>
              <a:rPr sz="818" dirty="0">
                <a:latin typeface="Times New Roman"/>
                <a:cs typeface="Times New Roman"/>
              </a:rPr>
              <a:t>been</a:t>
            </a:r>
            <a:r>
              <a:rPr sz="818" spc="-10" dirty="0">
                <a:latin typeface="Times New Roman"/>
                <a:cs typeface="Times New Roman"/>
              </a:rPr>
              <a:t> </a:t>
            </a:r>
            <a:r>
              <a:rPr sz="818" dirty="0">
                <a:latin typeface="Times New Roman"/>
                <a:cs typeface="Times New Roman"/>
              </a:rPr>
              <a:t>found</a:t>
            </a:r>
            <a:r>
              <a:rPr sz="818" spc="-10" dirty="0">
                <a:latin typeface="Times New Roman"/>
                <a:cs typeface="Times New Roman"/>
              </a:rPr>
              <a:t> </a:t>
            </a:r>
            <a:r>
              <a:rPr sz="818" dirty="0">
                <a:latin typeface="Times New Roman"/>
                <a:cs typeface="Times New Roman"/>
              </a:rPr>
              <a:t>effective</a:t>
            </a:r>
            <a:r>
              <a:rPr sz="818" spc="-14"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meeting</a:t>
            </a:r>
            <a:r>
              <a:rPr sz="818" spc="-10" dirty="0">
                <a:latin typeface="Times New Roman"/>
                <a:cs typeface="Times New Roman"/>
              </a:rPr>
              <a:t> </a:t>
            </a:r>
            <a:r>
              <a:rPr sz="818" spc="-17" dirty="0">
                <a:latin typeface="Times New Roman"/>
                <a:cs typeface="Times New Roman"/>
              </a:rPr>
              <a:t>the 	</a:t>
            </a:r>
            <a:r>
              <a:rPr sz="818" dirty="0">
                <a:latin typeface="Times New Roman"/>
                <a:cs typeface="Times New Roman"/>
              </a:rPr>
              <a:t>youth's</a:t>
            </a:r>
            <a:r>
              <a:rPr sz="818" spc="-14" dirty="0">
                <a:latin typeface="Times New Roman"/>
                <a:cs typeface="Times New Roman"/>
              </a:rPr>
              <a:t> </a:t>
            </a:r>
            <a:r>
              <a:rPr sz="818" dirty="0">
                <a:latin typeface="Times New Roman"/>
                <a:cs typeface="Times New Roman"/>
              </a:rPr>
              <a:t>needs</a:t>
            </a:r>
            <a:r>
              <a:rPr sz="818" spc="-14" dirty="0">
                <a:latin typeface="Times New Roman"/>
                <a:cs typeface="Times New Roman"/>
              </a:rPr>
              <a:t> </a:t>
            </a:r>
            <a:r>
              <a:rPr sz="818" dirty="0">
                <a:latin typeface="Times New Roman"/>
                <a:cs typeface="Times New Roman"/>
              </a:rPr>
              <a:t>(e.g.,</a:t>
            </a:r>
            <a:r>
              <a:rPr sz="818" spc="-10" dirty="0">
                <a:latin typeface="Times New Roman"/>
                <a:cs typeface="Times New Roman"/>
              </a:rPr>
              <a:t> </a:t>
            </a:r>
            <a:r>
              <a:rPr sz="818" dirty="0">
                <a:latin typeface="Times New Roman"/>
                <a:cs typeface="Times New Roman"/>
              </a:rPr>
              <a:t>successful</a:t>
            </a:r>
            <a:r>
              <a:rPr sz="818" spc="-10" dirty="0">
                <a:latin typeface="Times New Roman"/>
                <a:cs typeface="Times New Roman"/>
              </a:rPr>
              <a:t> </a:t>
            </a:r>
            <a:r>
              <a:rPr sz="818" dirty="0">
                <a:latin typeface="Times New Roman"/>
                <a:cs typeface="Times New Roman"/>
              </a:rPr>
              <a:t>visual</a:t>
            </a:r>
            <a:r>
              <a:rPr sz="818" spc="-10" dirty="0">
                <a:latin typeface="Times New Roman"/>
                <a:cs typeface="Times New Roman"/>
              </a:rPr>
              <a:t> </a:t>
            </a:r>
            <a:r>
              <a:rPr sz="818" dirty="0">
                <a:latin typeface="Times New Roman"/>
                <a:cs typeface="Times New Roman"/>
              </a:rPr>
              <a:t>and</a:t>
            </a:r>
            <a:r>
              <a:rPr sz="818" spc="-10" dirty="0">
                <a:latin typeface="Times New Roman"/>
                <a:cs typeface="Times New Roman"/>
              </a:rPr>
              <a:t> </a:t>
            </a:r>
            <a:r>
              <a:rPr sz="818" spc="-7" dirty="0">
                <a:latin typeface="Times New Roman"/>
                <a:cs typeface="Times New Roman"/>
              </a:rPr>
              <a:t>environmental</a:t>
            </a:r>
            <a:r>
              <a:rPr sz="818" spc="-14" dirty="0">
                <a:latin typeface="Times New Roman"/>
                <a:cs typeface="Times New Roman"/>
              </a:rPr>
              <a:t> </a:t>
            </a:r>
            <a:r>
              <a:rPr sz="818" spc="-7" dirty="0">
                <a:latin typeface="Times New Roman"/>
                <a:cs typeface="Times New Roman"/>
              </a:rPr>
              <a:t>supports).</a:t>
            </a:r>
            <a:endParaRPr sz="818">
              <a:latin typeface="Times New Roman"/>
              <a:cs typeface="Times New Roman"/>
            </a:endParaRPr>
          </a:p>
          <a:p>
            <a:pPr marL="335334" indent="-140191">
              <a:spcBef>
                <a:spcPts val="876"/>
              </a:spcBef>
              <a:buAutoNum type="alphaLcParenBoth" startAt="2"/>
              <a:tabLst>
                <a:tab pos="335334" algn="l"/>
              </a:tabLst>
            </a:pPr>
            <a:r>
              <a:rPr sz="818" dirty="0">
                <a:latin typeface="Times New Roman"/>
                <a:cs typeface="Times New Roman"/>
              </a:rPr>
              <a:t>Assistive</a:t>
            </a:r>
            <a:r>
              <a:rPr sz="818" spc="-20" dirty="0">
                <a:latin typeface="Times New Roman"/>
                <a:cs typeface="Times New Roman"/>
              </a:rPr>
              <a:t> </a:t>
            </a:r>
            <a:r>
              <a:rPr sz="818" dirty="0">
                <a:latin typeface="Times New Roman"/>
                <a:cs typeface="Times New Roman"/>
              </a:rPr>
              <a:t>technology</a:t>
            </a:r>
            <a:r>
              <a:rPr sz="818" spc="-10" dirty="0">
                <a:latin typeface="Times New Roman"/>
                <a:cs typeface="Times New Roman"/>
              </a:rPr>
              <a:t> </a:t>
            </a:r>
            <a:r>
              <a:rPr sz="818" dirty="0">
                <a:latin typeface="Times New Roman"/>
                <a:cs typeface="Times New Roman"/>
              </a:rPr>
              <a:t>that</a:t>
            </a:r>
            <a:r>
              <a:rPr sz="818" spc="-17" dirty="0">
                <a:latin typeface="Times New Roman"/>
                <a:cs typeface="Times New Roman"/>
              </a:rPr>
              <a:t> </a:t>
            </a:r>
            <a:r>
              <a:rPr sz="818" dirty="0">
                <a:latin typeface="Times New Roman"/>
                <a:cs typeface="Times New Roman"/>
              </a:rPr>
              <a:t>has</a:t>
            </a:r>
            <a:r>
              <a:rPr sz="818" spc="-20" dirty="0">
                <a:latin typeface="Times New Roman"/>
                <a:cs typeface="Times New Roman"/>
              </a:rPr>
              <a:t> </a:t>
            </a:r>
            <a:r>
              <a:rPr sz="818" dirty="0">
                <a:latin typeface="Times New Roman"/>
                <a:cs typeface="Times New Roman"/>
              </a:rPr>
              <a:t>been</a:t>
            </a:r>
            <a:r>
              <a:rPr sz="818" spc="-14" dirty="0">
                <a:latin typeface="Times New Roman"/>
                <a:cs typeface="Times New Roman"/>
              </a:rPr>
              <a:t> </a:t>
            </a:r>
            <a:r>
              <a:rPr sz="818" dirty="0">
                <a:latin typeface="Times New Roman"/>
                <a:cs typeface="Times New Roman"/>
              </a:rPr>
              <a:t>used</a:t>
            </a:r>
            <a:r>
              <a:rPr sz="818" spc="-17"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is</a:t>
            </a:r>
            <a:r>
              <a:rPr sz="818" spc="-17" dirty="0">
                <a:latin typeface="Times New Roman"/>
                <a:cs typeface="Times New Roman"/>
              </a:rPr>
              <a:t> </a:t>
            </a:r>
            <a:r>
              <a:rPr sz="818" dirty="0">
                <a:latin typeface="Times New Roman"/>
                <a:cs typeface="Times New Roman"/>
              </a:rPr>
              <a:t>currently</a:t>
            </a:r>
            <a:r>
              <a:rPr sz="818" spc="-17" dirty="0">
                <a:latin typeface="Times New Roman"/>
                <a:cs typeface="Times New Roman"/>
              </a:rPr>
              <a:t> </a:t>
            </a:r>
            <a:r>
              <a:rPr sz="818" dirty="0">
                <a:latin typeface="Times New Roman"/>
                <a:cs typeface="Times New Roman"/>
              </a:rPr>
              <a:t>used</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support</a:t>
            </a:r>
            <a:r>
              <a:rPr sz="818" spc="-14"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spc="-7" dirty="0">
                <a:latin typeface="Times New Roman"/>
                <a:cs typeface="Times New Roman"/>
              </a:rPr>
              <a:t>youth.</a:t>
            </a:r>
            <a:endParaRPr sz="818">
              <a:latin typeface="Times New Roman"/>
              <a:cs typeface="Times New Roman"/>
            </a:endParaRPr>
          </a:p>
          <a:p>
            <a:pPr>
              <a:spcBef>
                <a:spcPts val="24"/>
              </a:spcBef>
            </a:pPr>
            <a:endParaRPr sz="818">
              <a:latin typeface="Times New Roman"/>
              <a:cs typeface="Times New Roman"/>
            </a:endParaRPr>
          </a:p>
          <a:p>
            <a:pPr marL="153605" marR="21634" indent="-145384">
              <a:lnSpc>
                <a:spcPts val="940"/>
              </a:lnSpc>
              <a:buAutoNum type="arabicParenBoth" startAt="4"/>
              <a:tabLst>
                <a:tab pos="195143" algn="l"/>
              </a:tabLst>
            </a:pPr>
            <a:r>
              <a:rPr sz="818" dirty="0">
                <a:latin typeface="Times New Roman"/>
                <a:cs typeface="Times New Roman"/>
              </a:rPr>
              <a:t>When,</a:t>
            </a:r>
            <a:r>
              <a:rPr sz="818" spc="-14" dirty="0">
                <a:latin typeface="Times New Roman"/>
                <a:cs typeface="Times New Roman"/>
              </a:rPr>
              <a:t> </a:t>
            </a:r>
            <a:r>
              <a:rPr sz="818" dirty="0">
                <a:latin typeface="Times New Roman"/>
                <a:cs typeface="Times New Roman"/>
              </a:rPr>
              <a:t>based</a:t>
            </a:r>
            <a:r>
              <a:rPr sz="818" spc="-14" dirty="0">
                <a:latin typeface="Times New Roman"/>
                <a:cs typeface="Times New Roman"/>
              </a:rPr>
              <a:t> </a:t>
            </a:r>
            <a:r>
              <a:rPr sz="818" dirty="0">
                <a:latin typeface="Times New Roman"/>
                <a:cs typeface="Times New Roman"/>
              </a:rPr>
              <a:t>on</a:t>
            </a:r>
            <a:r>
              <a:rPr sz="818" spc="-10"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comprehensive</a:t>
            </a:r>
            <a:r>
              <a:rPr sz="818" spc="-10" dirty="0">
                <a:latin typeface="Times New Roman"/>
                <a:cs typeface="Times New Roman"/>
              </a:rPr>
              <a:t> </a:t>
            </a:r>
            <a:r>
              <a:rPr sz="818" dirty="0">
                <a:latin typeface="Times New Roman"/>
                <a:cs typeface="Times New Roman"/>
              </a:rPr>
              <a:t>review</a:t>
            </a:r>
            <a:r>
              <a:rPr sz="818" spc="-17" dirty="0">
                <a:latin typeface="Times New Roman"/>
                <a:cs typeface="Times New Roman"/>
              </a:rPr>
              <a:t> </a:t>
            </a:r>
            <a:r>
              <a:rPr sz="818" dirty="0">
                <a:latin typeface="Times New Roman"/>
                <a:cs typeface="Times New Roman"/>
              </a:rPr>
              <a:t>of</a:t>
            </a:r>
            <a:r>
              <a:rPr sz="818" spc="-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described</a:t>
            </a:r>
            <a:r>
              <a:rPr sz="818" spc="-14"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paragraph</a:t>
            </a:r>
            <a:r>
              <a:rPr sz="818" spc="-14" dirty="0">
                <a:latin typeface="Times New Roman"/>
                <a:cs typeface="Times New Roman"/>
              </a:rPr>
              <a:t> </a:t>
            </a:r>
            <a:r>
              <a:rPr sz="818" dirty="0">
                <a:latin typeface="Times New Roman"/>
                <a:cs typeface="Times New Roman"/>
              </a:rPr>
              <a:t>(E)(3)</a:t>
            </a:r>
            <a:r>
              <a:rPr sz="818" spc="-10" dirty="0">
                <a:latin typeface="Times New Roman"/>
                <a:cs typeface="Times New Roman"/>
              </a:rPr>
              <a:t> </a:t>
            </a:r>
            <a:r>
              <a:rPr sz="818" spc="-17" dirty="0">
                <a:latin typeface="Times New Roman"/>
                <a:cs typeface="Times New Roman"/>
              </a:rPr>
              <a:t>of 	</a:t>
            </a:r>
            <a:r>
              <a:rPr sz="818" dirty="0">
                <a:latin typeface="Times New Roman"/>
                <a:cs typeface="Times New Roman"/>
              </a:rPr>
              <a:t>this</a:t>
            </a:r>
            <a:r>
              <a:rPr sz="818" spc="-24" dirty="0">
                <a:latin typeface="Times New Roman"/>
                <a:cs typeface="Times New Roman"/>
              </a:rPr>
              <a:t> </a:t>
            </a:r>
            <a:r>
              <a:rPr sz="818" dirty="0">
                <a:latin typeface="Times New Roman"/>
                <a:cs typeface="Times New Roman"/>
              </a:rPr>
              <a:t>rule,</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department</a:t>
            </a:r>
            <a:r>
              <a:rPr sz="818" spc="-10" dirty="0">
                <a:latin typeface="Times New Roman"/>
                <a:cs typeface="Times New Roman"/>
              </a:rPr>
              <a:t> </a:t>
            </a:r>
            <a:r>
              <a:rPr sz="818" dirty="0">
                <a:latin typeface="Times New Roman"/>
                <a:cs typeface="Times New Roman"/>
              </a:rPr>
              <a:t>determines</a:t>
            </a:r>
            <a:r>
              <a:rPr sz="818" spc="-24"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refer</a:t>
            </a:r>
            <a:r>
              <a:rPr sz="818" spc="-20"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ICFIID,</a:t>
            </a:r>
            <a:r>
              <a:rPr sz="818" spc="-2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department</a:t>
            </a:r>
            <a:r>
              <a:rPr sz="818" spc="-20" dirty="0">
                <a:latin typeface="Times New Roman"/>
                <a:cs typeface="Times New Roman"/>
              </a:rPr>
              <a:t> </a:t>
            </a:r>
            <a:r>
              <a:rPr sz="818" spc="-14" dirty="0">
                <a:latin typeface="Times New Roman"/>
                <a:cs typeface="Times New Roman"/>
              </a:rPr>
              <a:t>will 	</a:t>
            </a:r>
            <a:r>
              <a:rPr sz="818" dirty="0">
                <a:latin typeface="Times New Roman"/>
                <a:cs typeface="Times New Roman"/>
              </a:rPr>
              <a:t>notify</a:t>
            </a:r>
            <a:r>
              <a:rPr sz="818" spc="-20"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ICFIID</a:t>
            </a:r>
            <a:r>
              <a:rPr sz="818" spc="-24" dirty="0">
                <a:latin typeface="Times New Roman"/>
                <a:cs typeface="Times New Roman"/>
              </a:rPr>
              <a:t> </a:t>
            </a:r>
            <a:r>
              <a:rPr sz="818" dirty="0">
                <a:latin typeface="Times New Roman"/>
                <a:cs typeface="Times New Roman"/>
              </a:rPr>
              <a:t>in</a:t>
            </a:r>
            <a:r>
              <a:rPr sz="818" spc="-20" dirty="0">
                <a:latin typeface="Times New Roman"/>
                <a:cs typeface="Times New Roman"/>
              </a:rPr>
              <a:t> </a:t>
            </a:r>
            <a:r>
              <a:rPr sz="818" dirty="0">
                <a:latin typeface="Times New Roman"/>
                <a:cs typeface="Times New Roman"/>
              </a:rPr>
              <a:t>writing.</a:t>
            </a:r>
            <a:r>
              <a:rPr sz="818" spc="17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notice</a:t>
            </a:r>
            <a:r>
              <a:rPr sz="818" spc="-24"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include</a:t>
            </a:r>
            <a:r>
              <a:rPr sz="818" spc="-20" dirty="0">
                <a:latin typeface="Times New Roman"/>
                <a:cs typeface="Times New Roman"/>
              </a:rPr>
              <a:t> </a:t>
            </a:r>
            <a:r>
              <a:rPr sz="818" dirty="0">
                <a:latin typeface="Times New Roman"/>
                <a:cs typeface="Times New Roman"/>
              </a:rPr>
              <a:t>related</a:t>
            </a:r>
            <a:r>
              <a:rPr sz="818" spc="-24" dirty="0">
                <a:latin typeface="Times New Roman"/>
                <a:cs typeface="Times New Roman"/>
              </a:rPr>
              <a:t> </a:t>
            </a:r>
            <a:r>
              <a:rPr sz="818" dirty="0">
                <a:latin typeface="Times New Roman"/>
                <a:cs typeface="Times New Roman"/>
              </a:rPr>
              <a:t>documentation</a:t>
            </a:r>
            <a:r>
              <a:rPr sz="818" spc="-10"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spc="-7" dirty="0">
                <a:latin typeface="Times New Roman"/>
                <a:cs typeface="Times New Roman"/>
              </a:rPr>
              <a:t>inform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ICFIID's</a:t>
            </a:r>
            <a:r>
              <a:rPr sz="818" spc="-20" dirty="0">
                <a:latin typeface="Times New Roman"/>
                <a:cs typeface="Times New Roman"/>
              </a:rPr>
              <a:t> </a:t>
            </a:r>
            <a:r>
              <a:rPr sz="818" dirty="0">
                <a:latin typeface="Times New Roman"/>
                <a:cs typeface="Times New Roman"/>
              </a:rPr>
              <a:t>consideration</a:t>
            </a:r>
            <a:r>
              <a:rPr sz="818" spc="-20"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spc="-7" dirty="0">
                <a:latin typeface="Times New Roman"/>
                <a:cs typeface="Times New Roman"/>
              </a:rPr>
              <a:t>referral.</a:t>
            </a:r>
            <a:endParaRPr sz="818">
              <a:latin typeface="Times New Roman"/>
              <a:cs typeface="Times New Roman"/>
            </a:endParaRPr>
          </a:p>
          <a:p>
            <a:pPr marL="179566" marR="70528" indent="-171345">
              <a:lnSpc>
                <a:spcPct val="95900"/>
              </a:lnSpc>
              <a:spcBef>
                <a:spcPts val="916"/>
              </a:spcBef>
              <a:buAutoNum type="arabicParenBoth" startAt="4"/>
              <a:tabLst>
                <a:tab pos="195143" algn="l"/>
              </a:tabLst>
            </a:pPr>
            <a:r>
              <a:rPr sz="818" dirty="0">
                <a:latin typeface="Times New Roman"/>
                <a:cs typeface="Times New Roman"/>
              </a:rPr>
              <a:t>Within</a:t>
            </a:r>
            <a:r>
              <a:rPr sz="818" spc="-20" dirty="0">
                <a:latin typeface="Times New Roman"/>
                <a:cs typeface="Times New Roman"/>
              </a:rPr>
              <a:t> </a:t>
            </a:r>
            <a:r>
              <a:rPr sz="818" dirty="0">
                <a:latin typeface="Times New Roman"/>
                <a:cs typeface="Times New Roman"/>
              </a:rPr>
              <a:t>seven</a:t>
            </a:r>
            <a:r>
              <a:rPr sz="818" spc="-20" dirty="0">
                <a:latin typeface="Times New Roman"/>
                <a:cs typeface="Times New Roman"/>
              </a:rPr>
              <a:t> </a:t>
            </a:r>
            <a:r>
              <a:rPr sz="818" dirty="0">
                <a:latin typeface="Times New Roman"/>
                <a:cs typeface="Times New Roman"/>
              </a:rPr>
              <a:t>calendar</a:t>
            </a:r>
            <a:r>
              <a:rPr sz="818" spc="-20" dirty="0">
                <a:latin typeface="Times New Roman"/>
                <a:cs typeface="Times New Roman"/>
              </a:rPr>
              <a:t> </a:t>
            </a:r>
            <a:r>
              <a:rPr sz="818" dirty="0">
                <a:latin typeface="Times New Roman"/>
                <a:cs typeface="Times New Roman"/>
              </a:rPr>
              <a:t>days</a:t>
            </a:r>
            <a:r>
              <a:rPr sz="818" spc="-2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receipt</a:t>
            </a:r>
            <a:r>
              <a:rPr sz="818" spc="-2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a</a:t>
            </a:r>
            <a:r>
              <a:rPr sz="818" spc="-27" dirty="0">
                <a:latin typeface="Times New Roman"/>
                <a:cs typeface="Times New Roman"/>
              </a:rPr>
              <a:t> </a:t>
            </a:r>
            <a:r>
              <a:rPr sz="818" dirty="0">
                <a:latin typeface="Times New Roman"/>
                <a:cs typeface="Times New Roman"/>
              </a:rPr>
              <a:t>referral</a:t>
            </a:r>
            <a:r>
              <a:rPr sz="818" spc="-20"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a</a:t>
            </a:r>
            <a:r>
              <a:rPr sz="818" spc="-24" dirty="0">
                <a:latin typeface="Times New Roman"/>
                <a:cs typeface="Times New Roman"/>
              </a:rPr>
              <a:t> </a:t>
            </a:r>
            <a:r>
              <a:rPr sz="818" dirty="0">
                <a:latin typeface="Times New Roman"/>
                <a:cs typeface="Times New Roman"/>
              </a:rPr>
              <a:t>youth</a:t>
            </a:r>
            <a:r>
              <a:rPr sz="818" spc="-20" dirty="0">
                <a:latin typeface="Times New Roman"/>
                <a:cs typeface="Times New Roman"/>
              </a:rPr>
              <a:t> </a:t>
            </a:r>
            <a:r>
              <a:rPr sz="818" dirty="0">
                <a:latin typeface="Times New Roman"/>
                <a:cs typeface="Times New Roman"/>
              </a:rPr>
              <a:t>from</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department,</a:t>
            </a:r>
            <a:r>
              <a:rPr sz="818" spc="-20" dirty="0">
                <a:latin typeface="Times New Roman"/>
                <a:cs typeface="Times New Roman"/>
              </a:rPr>
              <a:t> </a:t>
            </a:r>
            <a:r>
              <a:rPr sz="818" spc="-17" dirty="0">
                <a:latin typeface="Times New Roman"/>
                <a:cs typeface="Times New Roman"/>
              </a:rPr>
              <a:t>an 	</a:t>
            </a:r>
            <a:r>
              <a:rPr sz="818" dirty="0">
                <a:latin typeface="Times New Roman"/>
                <a:cs typeface="Times New Roman"/>
              </a:rPr>
              <a:t>ICFIID</a:t>
            </a:r>
            <a:r>
              <a:rPr sz="818" spc="-10" dirty="0">
                <a:latin typeface="Times New Roman"/>
                <a:cs typeface="Times New Roman"/>
              </a:rPr>
              <a:t> </a:t>
            </a:r>
            <a:r>
              <a:rPr sz="818" dirty="0">
                <a:latin typeface="Times New Roman"/>
                <a:cs typeface="Times New Roman"/>
              </a:rPr>
              <a:t>will</a:t>
            </a:r>
            <a:r>
              <a:rPr sz="818" spc="-10" dirty="0">
                <a:latin typeface="Times New Roman"/>
                <a:cs typeface="Times New Roman"/>
              </a:rPr>
              <a:t> </a:t>
            </a:r>
            <a:r>
              <a:rPr sz="818" spc="-7" dirty="0">
                <a:latin typeface="Times New Roman"/>
                <a:cs typeface="Times New Roman"/>
              </a:rPr>
              <a:t>electronically</a:t>
            </a:r>
            <a:r>
              <a:rPr sz="818" spc="-14" dirty="0">
                <a:latin typeface="Times New Roman"/>
                <a:cs typeface="Times New Roman"/>
              </a:rPr>
              <a:t> </a:t>
            </a:r>
            <a:r>
              <a:rPr sz="818" dirty="0">
                <a:latin typeface="Times New Roman"/>
                <a:cs typeface="Times New Roman"/>
              </a:rPr>
              <a:t>notify</a:t>
            </a:r>
            <a:r>
              <a:rPr sz="818" spc="-14"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department</a:t>
            </a:r>
            <a:r>
              <a:rPr sz="818" spc="-14"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its</a:t>
            </a:r>
            <a:r>
              <a:rPr sz="818" spc="-17" dirty="0">
                <a:latin typeface="Times New Roman"/>
                <a:cs typeface="Times New Roman"/>
              </a:rPr>
              <a:t> </a:t>
            </a:r>
            <a:r>
              <a:rPr sz="818" dirty="0">
                <a:latin typeface="Times New Roman"/>
                <a:cs typeface="Times New Roman"/>
              </a:rPr>
              <a:t>initial</a:t>
            </a:r>
            <a:r>
              <a:rPr sz="818" spc="-14" dirty="0">
                <a:latin typeface="Times New Roman"/>
                <a:cs typeface="Times New Roman"/>
              </a:rPr>
              <a:t> </a:t>
            </a:r>
            <a:r>
              <a:rPr sz="818" dirty="0">
                <a:latin typeface="Times New Roman"/>
                <a:cs typeface="Times New Roman"/>
              </a:rPr>
              <a:t>decision</a:t>
            </a:r>
            <a:r>
              <a:rPr sz="818" spc="-14" dirty="0">
                <a:latin typeface="Times New Roman"/>
                <a:cs typeface="Times New Roman"/>
              </a:rPr>
              <a:t> </a:t>
            </a:r>
            <a:r>
              <a:rPr sz="818" dirty="0">
                <a:latin typeface="Times New Roman"/>
                <a:cs typeface="Times New Roman"/>
              </a:rPr>
              <a:t>to</a:t>
            </a:r>
            <a:r>
              <a:rPr sz="818" spc="-7" dirty="0">
                <a:latin typeface="Times New Roman"/>
                <a:cs typeface="Times New Roman"/>
              </a:rPr>
              <a:t> consider 	</a:t>
            </a:r>
            <a:r>
              <a:rPr sz="818" dirty="0">
                <a:latin typeface="Times New Roman"/>
                <a:cs typeface="Times New Roman"/>
              </a:rPr>
              <a:t>admission</a:t>
            </a:r>
            <a:r>
              <a:rPr sz="818" spc="-17"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or</a:t>
            </a:r>
            <a:r>
              <a:rPr sz="818" spc="-20" dirty="0">
                <a:latin typeface="Times New Roman"/>
                <a:cs typeface="Times New Roman"/>
              </a:rPr>
              <a:t> </a:t>
            </a:r>
            <a:r>
              <a:rPr sz="818" dirty="0">
                <a:latin typeface="Times New Roman"/>
                <a:cs typeface="Times New Roman"/>
              </a:rPr>
              <a:t>decline</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referral.</a:t>
            </a:r>
            <a:r>
              <a:rPr sz="818" spc="173"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provide</a:t>
            </a:r>
            <a:r>
              <a:rPr sz="818" spc="-17"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spc="-7" dirty="0">
                <a:latin typeface="Times New Roman"/>
                <a:cs typeface="Times New Roman"/>
              </a:rPr>
              <a:t>explanation 	</a:t>
            </a:r>
            <a:r>
              <a:rPr sz="818" dirty="0">
                <a:latin typeface="Times New Roman"/>
                <a:cs typeface="Times New Roman"/>
              </a:rPr>
              <a:t>when</a:t>
            </a:r>
            <a:r>
              <a:rPr sz="818" spc="-17"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referral</a:t>
            </a:r>
            <a:r>
              <a:rPr sz="818" spc="-14" dirty="0">
                <a:latin typeface="Times New Roman"/>
                <a:cs typeface="Times New Roman"/>
              </a:rPr>
              <a:t> </a:t>
            </a:r>
            <a:r>
              <a:rPr sz="818" dirty="0">
                <a:latin typeface="Times New Roman"/>
                <a:cs typeface="Times New Roman"/>
              </a:rPr>
              <a:t>is</a:t>
            </a:r>
            <a:r>
              <a:rPr sz="818" spc="-20" dirty="0">
                <a:latin typeface="Times New Roman"/>
                <a:cs typeface="Times New Roman"/>
              </a:rPr>
              <a:t> </a:t>
            </a:r>
            <a:r>
              <a:rPr sz="818" dirty="0">
                <a:latin typeface="Times New Roman"/>
                <a:cs typeface="Times New Roman"/>
              </a:rPr>
              <a:t>declined.</a:t>
            </a:r>
            <a:r>
              <a:rPr sz="818" spc="177" dirty="0">
                <a:latin typeface="Times New Roman"/>
                <a:cs typeface="Times New Roman"/>
              </a:rPr>
              <a:t> </a:t>
            </a:r>
            <a:r>
              <a:rPr sz="818" dirty="0">
                <a:latin typeface="Times New Roman"/>
                <a:cs typeface="Times New Roman"/>
              </a:rPr>
              <a:t>While</a:t>
            </a:r>
            <a:r>
              <a:rPr sz="818" spc="-20"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ICFIID</a:t>
            </a:r>
            <a:r>
              <a:rPr sz="818" spc="-20" dirty="0">
                <a:latin typeface="Times New Roman"/>
                <a:cs typeface="Times New Roman"/>
              </a:rPr>
              <a:t> </a:t>
            </a:r>
            <a:r>
              <a:rPr sz="818" dirty="0">
                <a:latin typeface="Times New Roman"/>
                <a:cs typeface="Times New Roman"/>
              </a:rPr>
              <a:t>is</a:t>
            </a:r>
            <a:r>
              <a:rPr sz="818" spc="-17" dirty="0">
                <a:latin typeface="Times New Roman"/>
                <a:cs typeface="Times New Roman"/>
              </a:rPr>
              <a:t> </a:t>
            </a:r>
            <a:r>
              <a:rPr sz="818" dirty="0">
                <a:latin typeface="Times New Roman"/>
                <a:cs typeface="Times New Roman"/>
              </a:rPr>
              <a:t>considering</a:t>
            </a:r>
            <a:r>
              <a:rPr sz="818" spc="-17" dirty="0">
                <a:latin typeface="Times New Roman"/>
                <a:cs typeface="Times New Roman"/>
              </a:rPr>
              <a:t> </a:t>
            </a:r>
            <a:r>
              <a:rPr sz="818" dirty="0">
                <a:latin typeface="Times New Roman"/>
                <a:cs typeface="Times New Roman"/>
              </a:rPr>
              <a:t>admission</a:t>
            </a:r>
            <a:r>
              <a:rPr sz="818" spc="-17"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spc="-17" dirty="0">
                <a:latin typeface="Times New Roman"/>
                <a:cs typeface="Times New Roman"/>
              </a:rPr>
              <a:t>the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invite</a:t>
            </a:r>
            <a:r>
              <a:rPr sz="818" spc="-20"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ICFIID</a:t>
            </a:r>
            <a:r>
              <a:rPr sz="818" spc="-17"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meet</a:t>
            </a:r>
            <a:r>
              <a:rPr sz="818" spc="-17" dirty="0">
                <a:latin typeface="Times New Roman"/>
                <a:cs typeface="Times New Roman"/>
              </a:rPr>
              <a:t> </a:t>
            </a:r>
            <a:r>
              <a:rPr sz="818" dirty="0">
                <a:latin typeface="Times New Roman"/>
                <a:cs typeface="Times New Roman"/>
              </a:rPr>
              <a:t>with</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spc="-7" dirty="0">
                <a:latin typeface="Times New Roman"/>
                <a:cs typeface="Times New Roman"/>
              </a:rPr>
              <a:t>team.</a:t>
            </a:r>
            <a:endParaRPr sz="818">
              <a:latin typeface="Times New Roman"/>
              <a:cs typeface="Times New Roman"/>
            </a:endParaRPr>
          </a:p>
          <a:p>
            <a:pPr>
              <a:spcBef>
                <a:spcPts val="24"/>
              </a:spcBef>
              <a:buFont typeface="Times New Roman"/>
              <a:buAutoNum type="arabicParenBoth" startAt="4"/>
            </a:pPr>
            <a:endParaRPr sz="818">
              <a:latin typeface="Times New Roman"/>
              <a:cs typeface="Times New Roman"/>
            </a:endParaRPr>
          </a:p>
          <a:p>
            <a:pPr marL="153605" marR="3462" indent="-145384">
              <a:lnSpc>
                <a:spcPts val="940"/>
              </a:lnSpc>
              <a:buAutoNum type="arabicParenBoth" startAt="4"/>
              <a:tabLst>
                <a:tab pos="195143" algn="l"/>
              </a:tabLst>
            </a:pPr>
            <a:r>
              <a:rPr sz="818" dirty="0">
                <a:latin typeface="Times New Roman"/>
                <a:cs typeface="Times New Roman"/>
              </a:rPr>
              <a:t>Within</a:t>
            </a:r>
            <a:r>
              <a:rPr sz="818" spc="-17" dirty="0">
                <a:latin typeface="Times New Roman"/>
                <a:cs typeface="Times New Roman"/>
              </a:rPr>
              <a:t> </a:t>
            </a:r>
            <a:r>
              <a:rPr sz="818" spc="-7" dirty="0">
                <a:latin typeface="Times New Roman"/>
                <a:cs typeface="Times New Roman"/>
              </a:rPr>
              <a:t>twenty-</a:t>
            </a:r>
            <a:r>
              <a:rPr sz="818" dirty="0">
                <a:latin typeface="Times New Roman"/>
                <a:cs typeface="Times New Roman"/>
              </a:rPr>
              <a:t>one</a:t>
            </a:r>
            <a:r>
              <a:rPr sz="818" spc="-10" dirty="0">
                <a:latin typeface="Times New Roman"/>
                <a:cs typeface="Times New Roman"/>
              </a:rPr>
              <a:t> </a:t>
            </a:r>
            <a:r>
              <a:rPr sz="818" dirty="0">
                <a:latin typeface="Times New Roman"/>
                <a:cs typeface="Times New Roman"/>
              </a:rPr>
              <a:t>calendar</a:t>
            </a:r>
            <a:r>
              <a:rPr sz="818" spc="-14" dirty="0">
                <a:latin typeface="Times New Roman"/>
                <a:cs typeface="Times New Roman"/>
              </a:rPr>
              <a:t> </a:t>
            </a:r>
            <a:r>
              <a:rPr sz="818" dirty="0">
                <a:latin typeface="Times New Roman"/>
                <a:cs typeface="Times New Roman"/>
              </a:rPr>
              <a:t>days</a:t>
            </a:r>
            <a:r>
              <a:rPr sz="818" spc="-20"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receipt</a:t>
            </a:r>
            <a:r>
              <a:rPr sz="818" spc="-17" dirty="0">
                <a:latin typeface="Times New Roman"/>
                <a:cs typeface="Times New Roman"/>
              </a:rPr>
              <a:t> </a:t>
            </a:r>
            <a:r>
              <a:rPr sz="818" dirty="0">
                <a:latin typeface="Times New Roman"/>
                <a:cs typeface="Times New Roman"/>
              </a:rPr>
              <a:t>of</a:t>
            </a:r>
            <a:r>
              <a:rPr sz="818" spc="-7"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referral</a:t>
            </a:r>
            <a:r>
              <a:rPr sz="818" spc="-14"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youth</a:t>
            </a:r>
            <a:r>
              <a:rPr sz="818" spc="-14" dirty="0">
                <a:latin typeface="Times New Roman"/>
                <a:cs typeface="Times New Roman"/>
              </a:rPr>
              <a:t> </a:t>
            </a:r>
            <a:r>
              <a:rPr sz="818" dirty="0">
                <a:latin typeface="Times New Roman"/>
                <a:cs typeface="Times New Roman"/>
              </a:rPr>
              <a:t>from</a:t>
            </a:r>
            <a:r>
              <a:rPr sz="818" spc="-17"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spc="-7" dirty="0">
                <a:latin typeface="Times New Roman"/>
                <a:cs typeface="Times New Roman"/>
              </a:rPr>
              <a:t>department,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ICFIID</a:t>
            </a:r>
            <a:r>
              <a:rPr sz="818" spc="-24"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electronically</a:t>
            </a:r>
            <a:r>
              <a:rPr sz="818" spc="-20" dirty="0">
                <a:latin typeface="Times New Roman"/>
                <a:cs typeface="Times New Roman"/>
              </a:rPr>
              <a:t> </a:t>
            </a:r>
            <a:r>
              <a:rPr sz="818" dirty="0">
                <a:latin typeface="Times New Roman"/>
                <a:cs typeface="Times New Roman"/>
              </a:rPr>
              <a:t>notify</a:t>
            </a:r>
            <a:r>
              <a:rPr sz="818" spc="-20" dirty="0">
                <a:latin typeface="Times New Roman"/>
                <a:cs typeface="Times New Roman"/>
              </a:rPr>
              <a:t> </a:t>
            </a: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department</a:t>
            </a:r>
            <a:r>
              <a:rPr sz="818" spc="-20"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its</a:t>
            </a:r>
            <a:r>
              <a:rPr sz="818" spc="-20" dirty="0">
                <a:latin typeface="Times New Roman"/>
                <a:cs typeface="Times New Roman"/>
              </a:rPr>
              <a:t> </a:t>
            </a:r>
            <a:r>
              <a:rPr sz="818" dirty="0">
                <a:latin typeface="Times New Roman"/>
                <a:cs typeface="Times New Roman"/>
              </a:rPr>
              <a:t>final</a:t>
            </a:r>
            <a:r>
              <a:rPr sz="818" spc="-24" dirty="0">
                <a:latin typeface="Times New Roman"/>
                <a:cs typeface="Times New Roman"/>
              </a:rPr>
              <a:t> </a:t>
            </a:r>
            <a:r>
              <a:rPr sz="818" dirty="0">
                <a:latin typeface="Times New Roman"/>
                <a:cs typeface="Times New Roman"/>
              </a:rPr>
              <a:t>decision</a:t>
            </a:r>
            <a:r>
              <a:rPr sz="818" spc="-20" dirty="0">
                <a:latin typeface="Times New Roman"/>
                <a:cs typeface="Times New Roman"/>
              </a:rPr>
              <a:t> </a:t>
            </a: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accept</a:t>
            </a:r>
            <a:r>
              <a:rPr sz="818" spc="-20" dirty="0">
                <a:latin typeface="Times New Roman"/>
                <a:cs typeface="Times New Roman"/>
              </a:rPr>
              <a:t> </a:t>
            </a:r>
            <a:r>
              <a:rPr sz="818" spc="-17" dirty="0">
                <a:latin typeface="Times New Roman"/>
                <a:cs typeface="Times New Roman"/>
              </a:rPr>
              <a:t>or 	</a:t>
            </a:r>
            <a:r>
              <a:rPr sz="818" dirty="0">
                <a:latin typeface="Times New Roman"/>
                <a:cs typeface="Times New Roman"/>
              </a:rPr>
              <a:t>decline</a:t>
            </a:r>
            <a:r>
              <a:rPr sz="818" spc="-24"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referral.</a:t>
            </a:r>
            <a:r>
              <a:rPr sz="818" spc="17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will</a:t>
            </a:r>
            <a:r>
              <a:rPr sz="818" spc="-20" dirty="0">
                <a:latin typeface="Times New Roman"/>
                <a:cs typeface="Times New Roman"/>
              </a:rPr>
              <a:t> </a:t>
            </a:r>
            <a:r>
              <a:rPr sz="818" dirty="0">
                <a:latin typeface="Times New Roman"/>
                <a:cs typeface="Times New Roman"/>
              </a:rPr>
              <a:t>provide</a:t>
            </a:r>
            <a:r>
              <a:rPr sz="818" spc="-17" dirty="0">
                <a:latin typeface="Times New Roman"/>
                <a:cs typeface="Times New Roman"/>
              </a:rPr>
              <a:t> </a:t>
            </a:r>
            <a:r>
              <a:rPr sz="818" dirty="0">
                <a:latin typeface="Times New Roman"/>
                <a:cs typeface="Times New Roman"/>
              </a:rPr>
              <a:t>an</a:t>
            </a:r>
            <a:r>
              <a:rPr sz="818" spc="-20" dirty="0">
                <a:latin typeface="Times New Roman"/>
                <a:cs typeface="Times New Roman"/>
              </a:rPr>
              <a:t> </a:t>
            </a:r>
            <a:r>
              <a:rPr sz="818" dirty="0">
                <a:latin typeface="Times New Roman"/>
                <a:cs typeface="Times New Roman"/>
              </a:rPr>
              <a:t>explanation</a:t>
            </a:r>
            <a:r>
              <a:rPr sz="818" spc="-14" dirty="0">
                <a:latin typeface="Times New Roman"/>
                <a:cs typeface="Times New Roman"/>
              </a:rPr>
              <a:t> </a:t>
            </a:r>
            <a:r>
              <a:rPr sz="818" dirty="0">
                <a:latin typeface="Times New Roman"/>
                <a:cs typeface="Times New Roman"/>
              </a:rPr>
              <a:t>when</a:t>
            </a:r>
            <a:r>
              <a:rPr sz="818" spc="-17" dirty="0">
                <a:latin typeface="Times New Roman"/>
                <a:cs typeface="Times New Roman"/>
              </a:rPr>
              <a:t> </a:t>
            </a:r>
            <a:r>
              <a:rPr sz="818" dirty="0">
                <a:latin typeface="Times New Roman"/>
                <a:cs typeface="Times New Roman"/>
              </a:rPr>
              <a:t>a</a:t>
            </a:r>
            <a:r>
              <a:rPr sz="818" spc="-24" dirty="0">
                <a:latin typeface="Times New Roman"/>
                <a:cs typeface="Times New Roman"/>
              </a:rPr>
              <a:t> </a:t>
            </a:r>
            <a:r>
              <a:rPr sz="818" dirty="0">
                <a:latin typeface="Times New Roman"/>
                <a:cs typeface="Times New Roman"/>
              </a:rPr>
              <a:t>referral</a:t>
            </a:r>
            <a:r>
              <a:rPr sz="818" spc="-17" dirty="0">
                <a:latin typeface="Times New Roman"/>
                <a:cs typeface="Times New Roman"/>
              </a:rPr>
              <a:t> </a:t>
            </a:r>
            <a:r>
              <a:rPr sz="818" dirty="0">
                <a:latin typeface="Times New Roman"/>
                <a:cs typeface="Times New Roman"/>
              </a:rPr>
              <a:t>is</a:t>
            </a:r>
            <a:r>
              <a:rPr sz="818" spc="-24" dirty="0">
                <a:latin typeface="Times New Roman"/>
                <a:cs typeface="Times New Roman"/>
              </a:rPr>
              <a:t> </a:t>
            </a:r>
            <a:r>
              <a:rPr sz="818" spc="-7" dirty="0">
                <a:latin typeface="Times New Roman"/>
                <a:cs typeface="Times New Roman"/>
              </a:rPr>
              <a:t>declined.</a:t>
            </a:r>
            <a:endParaRPr sz="818">
              <a:latin typeface="Times New Roman"/>
              <a:cs typeface="Times New Roman"/>
            </a:endParaRPr>
          </a:p>
          <a:p>
            <a:pPr>
              <a:lnSpc>
                <a:spcPct val="100000"/>
              </a:lnSpc>
              <a:buFont typeface="Times New Roman"/>
              <a:buAutoNum type="arabicParenBoth" startAt="4"/>
            </a:pPr>
            <a:endParaRPr sz="818">
              <a:latin typeface="Times New Roman"/>
              <a:cs typeface="Times New Roman"/>
            </a:endParaRPr>
          </a:p>
          <a:p>
            <a:pPr marL="154037" marR="46298" indent="-145816">
              <a:lnSpc>
                <a:spcPts val="940"/>
              </a:lnSpc>
              <a:buAutoNum type="arabicParenBoth" startAt="4"/>
              <a:tabLst>
                <a:tab pos="195143" algn="l"/>
              </a:tabLst>
            </a:pPr>
            <a:r>
              <a:rPr sz="818" dirty="0">
                <a:latin typeface="Times New Roman"/>
                <a:cs typeface="Times New Roman"/>
              </a:rPr>
              <a:t>An</a:t>
            </a:r>
            <a:r>
              <a:rPr sz="818" spc="-14"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take</a:t>
            </a:r>
            <a:r>
              <a:rPr sz="818" spc="-20" dirty="0">
                <a:latin typeface="Times New Roman"/>
                <a:cs typeface="Times New Roman"/>
              </a:rPr>
              <a:t> </a:t>
            </a:r>
            <a:r>
              <a:rPr sz="818" dirty="0">
                <a:latin typeface="Times New Roman"/>
                <a:cs typeface="Times New Roman"/>
              </a:rPr>
              <a:t>measures</a:t>
            </a:r>
            <a:r>
              <a:rPr sz="818" spc="-20"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admit</a:t>
            </a:r>
            <a:r>
              <a:rPr sz="818" spc="-1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within</a:t>
            </a:r>
            <a:r>
              <a:rPr sz="818" spc="-10" dirty="0">
                <a:latin typeface="Times New Roman"/>
                <a:cs typeface="Times New Roman"/>
              </a:rPr>
              <a:t> </a:t>
            </a:r>
            <a:r>
              <a:rPr sz="818" dirty="0">
                <a:latin typeface="Times New Roman"/>
                <a:cs typeface="Times New Roman"/>
              </a:rPr>
              <a:t>fourteen</a:t>
            </a:r>
            <a:r>
              <a:rPr sz="818" spc="-17" dirty="0">
                <a:latin typeface="Times New Roman"/>
                <a:cs typeface="Times New Roman"/>
              </a:rPr>
              <a:t> </a:t>
            </a:r>
            <a:r>
              <a:rPr sz="818" dirty="0">
                <a:latin typeface="Times New Roman"/>
                <a:cs typeface="Times New Roman"/>
              </a:rPr>
              <a:t>calendar</a:t>
            </a:r>
            <a:r>
              <a:rPr sz="818" spc="-17" dirty="0">
                <a:latin typeface="Times New Roman"/>
                <a:cs typeface="Times New Roman"/>
              </a:rPr>
              <a:t> </a:t>
            </a:r>
            <a:r>
              <a:rPr sz="818" dirty="0">
                <a:latin typeface="Times New Roman"/>
                <a:cs typeface="Times New Roman"/>
              </a:rPr>
              <a:t>days</a:t>
            </a:r>
            <a:r>
              <a:rPr sz="818" spc="-14"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dirty="0">
                <a:latin typeface="Times New Roman"/>
                <a:cs typeface="Times New Roman"/>
              </a:rPr>
              <a:t>its</a:t>
            </a:r>
            <a:r>
              <a:rPr sz="818" spc="-20" dirty="0">
                <a:latin typeface="Times New Roman"/>
                <a:cs typeface="Times New Roman"/>
              </a:rPr>
              <a:t> </a:t>
            </a:r>
            <a:r>
              <a:rPr sz="818" spc="-7" dirty="0">
                <a:latin typeface="Times New Roman"/>
                <a:cs typeface="Times New Roman"/>
              </a:rPr>
              <a:t>final 	</a:t>
            </a:r>
            <a:r>
              <a:rPr sz="818" dirty="0">
                <a:latin typeface="Times New Roman"/>
                <a:cs typeface="Times New Roman"/>
              </a:rPr>
              <a:t>decision</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accept</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referral</a:t>
            </a:r>
            <a:r>
              <a:rPr sz="818" spc="-17"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from</a:t>
            </a:r>
            <a:r>
              <a:rPr sz="818" spc="-14"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department.</a:t>
            </a:r>
            <a:r>
              <a:rPr sz="818" spc="170"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ICFIID</a:t>
            </a:r>
            <a:r>
              <a:rPr sz="818" spc="-20"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spc="-7" dirty="0">
                <a:latin typeface="Times New Roman"/>
                <a:cs typeface="Times New Roman"/>
              </a:rPr>
              <a:t>alert</a:t>
            </a:r>
            <a:endParaRPr sz="818">
              <a:latin typeface="Times New Roman"/>
              <a:cs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8062277" y="6300764"/>
            <a:ext cx="69229" cy="120739"/>
          </a:xfrm>
          <a:prstGeom prst="rect">
            <a:avLst/>
          </a:prstGeom>
        </p:spPr>
        <p:txBody>
          <a:bodyPr vert="horz" wrap="square" lIns="0" tIns="0" rIns="0" bIns="0" rtlCol="0">
            <a:spAutoFit/>
          </a:bodyPr>
          <a:lstStyle/>
          <a:p>
            <a:pPr marL="8654">
              <a:lnSpc>
                <a:spcPts val="961"/>
              </a:lnSpc>
            </a:pPr>
            <a:r>
              <a:rPr sz="818" spc="-34" dirty="0">
                <a:latin typeface="Times New Roman"/>
                <a:cs typeface="Times New Roman"/>
              </a:rPr>
              <a:t>7</a:t>
            </a:r>
            <a:endParaRPr sz="818">
              <a:latin typeface="Times New Roman"/>
              <a:cs typeface="Times New Roman"/>
            </a:endParaRPr>
          </a:p>
        </p:txBody>
      </p:sp>
      <p:sp>
        <p:nvSpPr>
          <p:cNvPr id="2" name="object 2"/>
          <p:cNvSpPr txBox="1"/>
          <p:nvPr/>
        </p:nvSpPr>
        <p:spPr>
          <a:xfrm>
            <a:off x="4507020" y="292492"/>
            <a:ext cx="3180208" cy="197573"/>
          </a:xfrm>
          <a:prstGeom prst="rect">
            <a:avLst/>
          </a:prstGeom>
        </p:spPr>
        <p:txBody>
          <a:bodyPr vert="horz" wrap="square" lIns="0" tIns="8654" rIns="0" bIns="0" rtlCol="0">
            <a:spAutoFit/>
          </a:bodyPr>
          <a:lstStyle/>
          <a:p>
            <a:pPr marL="8654">
              <a:spcBef>
                <a:spcPts val="68"/>
              </a:spcBef>
            </a:pPr>
            <a:r>
              <a:rPr sz="1227" b="1" dirty="0">
                <a:latin typeface="Times New Roman"/>
                <a:cs typeface="Times New Roman"/>
              </a:rPr>
              <a:t>***Proposed</a:t>
            </a:r>
            <a:r>
              <a:rPr sz="1227" b="1" spc="-24" dirty="0">
                <a:latin typeface="Times New Roman"/>
                <a:cs typeface="Times New Roman"/>
              </a:rPr>
              <a:t> </a:t>
            </a:r>
            <a:r>
              <a:rPr sz="1227" b="1" dirty="0">
                <a:latin typeface="Times New Roman"/>
                <a:cs typeface="Times New Roman"/>
              </a:rPr>
              <a:t>New</a:t>
            </a:r>
            <a:r>
              <a:rPr sz="1227" b="1" spc="-24" dirty="0">
                <a:latin typeface="Times New Roman"/>
                <a:cs typeface="Times New Roman"/>
              </a:rPr>
              <a:t> </a:t>
            </a:r>
            <a:r>
              <a:rPr sz="1227" b="1" dirty="0">
                <a:latin typeface="Times New Roman"/>
                <a:cs typeface="Times New Roman"/>
              </a:rPr>
              <a:t>Rule</a:t>
            </a:r>
            <a:r>
              <a:rPr sz="1227" b="1" spc="-14" dirty="0">
                <a:latin typeface="Times New Roman"/>
                <a:cs typeface="Times New Roman"/>
              </a:rPr>
              <a:t> </a:t>
            </a:r>
            <a:r>
              <a:rPr sz="1227" b="1" dirty="0">
                <a:latin typeface="Times New Roman"/>
                <a:cs typeface="Times New Roman"/>
              </a:rPr>
              <a:t>-</a:t>
            </a:r>
            <a:r>
              <a:rPr sz="1227" b="1" spc="-24" dirty="0">
                <a:latin typeface="Times New Roman"/>
                <a:cs typeface="Times New Roman"/>
              </a:rPr>
              <a:t> </a:t>
            </a:r>
            <a:r>
              <a:rPr sz="1227" b="1" dirty="0">
                <a:latin typeface="Times New Roman"/>
                <a:cs typeface="Times New Roman"/>
              </a:rPr>
              <a:t>December</a:t>
            </a:r>
            <a:r>
              <a:rPr sz="1227" b="1" spc="-20" dirty="0">
                <a:latin typeface="Times New Roman"/>
                <a:cs typeface="Times New Roman"/>
              </a:rPr>
              <a:t> </a:t>
            </a:r>
            <a:r>
              <a:rPr sz="1227" b="1" dirty="0">
                <a:latin typeface="Times New Roman"/>
                <a:cs typeface="Times New Roman"/>
              </a:rPr>
              <a:t>15,</a:t>
            </a:r>
            <a:r>
              <a:rPr sz="1227" b="1" spc="-20" dirty="0">
                <a:latin typeface="Times New Roman"/>
                <a:cs typeface="Times New Roman"/>
              </a:rPr>
              <a:t> </a:t>
            </a:r>
            <a:r>
              <a:rPr sz="1227" b="1" spc="-7" dirty="0">
                <a:latin typeface="Times New Roman"/>
                <a:cs typeface="Times New Roman"/>
              </a:rPr>
              <a:t>2025***</a:t>
            </a:r>
            <a:endParaRPr sz="1227">
              <a:latin typeface="Times New Roman"/>
              <a:cs typeface="Times New Roman"/>
            </a:endParaRPr>
          </a:p>
        </p:txBody>
      </p:sp>
      <p:sp>
        <p:nvSpPr>
          <p:cNvPr id="3" name="object 3"/>
          <p:cNvSpPr txBox="1"/>
          <p:nvPr/>
        </p:nvSpPr>
        <p:spPr>
          <a:xfrm>
            <a:off x="4062605" y="673771"/>
            <a:ext cx="4057253" cy="5473149"/>
          </a:xfrm>
          <a:prstGeom prst="rect">
            <a:avLst/>
          </a:prstGeom>
        </p:spPr>
        <p:txBody>
          <a:bodyPr vert="horz" wrap="square" lIns="0" tIns="16875" rIns="0" bIns="0" rtlCol="0">
            <a:spAutoFit/>
          </a:bodyPr>
          <a:lstStyle/>
          <a:p>
            <a:pPr marL="382064" marR="141489">
              <a:lnSpc>
                <a:spcPts val="940"/>
              </a:lnSpc>
              <a:spcBef>
                <a:spcPts val="133"/>
              </a:spcBef>
            </a:pP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department</a:t>
            </a:r>
            <a:r>
              <a:rPr sz="818" spc="-10" dirty="0">
                <a:latin typeface="Times New Roman"/>
                <a:cs typeface="Times New Roman"/>
              </a:rPr>
              <a:t> </a:t>
            </a:r>
            <a:r>
              <a:rPr sz="818" dirty="0">
                <a:latin typeface="Times New Roman"/>
                <a:cs typeface="Times New Roman"/>
              </a:rPr>
              <a:t>via</a:t>
            </a:r>
            <a:r>
              <a:rPr sz="818" spc="-7" dirty="0">
                <a:latin typeface="Times New Roman"/>
                <a:cs typeface="Times New Roman"/>
              </a:rPr>
              <a:t> </a:t>
            </a:r>
            <a:r>
              <a:rPr sz="818" dirty="0">
                <a:latin typeface="Times New Roman"/>
                <a:cs typeface="Times New Roman"/>
              </a:rPr>
              <a:t>electronic</a:t>
            </a:r>
            <a:r>
              <a:rPr sz="818" spc="-10" dirty="0">
                <a:latin typeface="Times New Roman"/>
                <a:cs typeface="Times New Roman"/>
              </a:rPr>
              <a:t> </a:t>
            </a:r>
            <a:r>
              <a:rPr sz="818" dirty="0">
                <a:latin typeface="Times New Roman"/>
                <a:cs typeface="Times New Roman"/>
              </a:rPr>
              <a:t>mail</a:t>
            </a:r>
            <a:r>
              <a:rPr sz="818" spc="-10" dirty="0">
                <a:latin typeface="Times New Roman"/>
                <a:cs typeface="Times New Roman"/>
              </a:rPr>
              <a:t> </a:t>
            </a:r>
            <a:r>
              <a:rPr sz="818" dirty="0">
                <a:latin typeface="Times New Roman"/>
                <a:cs typeface="Times New Roman"/>
              </a:rPr>
              <a:t>to</a:t>
            </a:r>
            <a:r>
              <a:rPr sz="818" spc="-7" dirty="0">
                <a:latin typeface="Times New Roman"/>
                <a:cs typeface="Times New Roman"/>
              </a:rPr>
              <a:t> </a:t>
            </a:r>
            <a:r>
              <a:rPr sz="818" spc="-7" dirty="0">
                <a:latin typeface="Times New Roman"/>
                <a:cs typeface="Times New Roman"/>
                <a:hlinkClick r:id="rId2"/>
              </a:rPr>
              <a:t>icfyouth@dodd.ohio.gov</a:t>
            </a:r>
            <a:r>
              <a:rPr sz="818" spc="-10" dirty="0">
                <a:latin typeface="Times New Roman"/>
                <a:cs typeface="Times New Roman"/>
              </a:rPr>
              <a:t> </a:t>
            </a:r>
            <a:r>
              <a:rPr sz="818" dirty="0">
                <a:latin typeface="Times New Roman"/>
                <a:cs typeface="Times New Roman"/>
              </a:rPr>
              <a:t>if</a:t>
            </a:r>
            <a:r>
              <a:rPr sz="818" spc="-10" dirty="0">
                <a:latin typeface="Times New Roman"/>
                <a:cs typeface="Times New Roman"/>
              </a:rPr>
              <a:t> </a:t>
            </a:r>
            <a:r>
              <a:rPr sz="818" dirty="0">
                <a:latin typeface="Times New Roman"/>
                <a:cs typeface="Times New Roman"/>
              </a:rPr>
              <a:t>delays</a:t>
            </a:r>
            <a:r>
              <a:rPr sz="818" spc="-14"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spc="-7" dirty="0">
                <a:latin typeface="Times New Roman"/>
                <a:cs typeface="Times New Roman"/>
              </a:rPr>
              <a:t>admission </a:t>
            </a:r>
            <a:r>
              <a:rPr sz="818" dirty="0">
                <a:latin typeface="Times New Roman"/>
                <a:cs typeface="Times New Roman"/>
              </a:rPr>
              <a:t>are</a:t>
            </a:r>
            <a:r>
              <a:rPr sz="818" spc="-20" dirty="0">
                <a:latin typeface="Times New Roman"/>
                <a:cs typeface="Times New Roman"/>
              </a:rPr>
              <a:t> </a:t>
            </a:r>
            <a:r>
              <a:rPr sz="818" spc="-7" dirty="0">
                <a:latin typeface="Times New Roman"/>
                <a:cs typeface="Times New Roman"/>
              </a:rPr>
              <a:t>encountered.</a:t>
            </a:r>
            <a:endParaRPr sz="818">
              <a:latin typeface="Times New Roman"/>
              <a:cs typeface="Times New Roman"/>
            </a:endParaRPr>
          </a:p>
          <a:p>
            <a:pPr marL="159662" indent="-151008">
              <a:spcBef>
                <a:spcPts val="876"/>
              </a:spcBef>
              <a:buAutoNum type="alphaUcParenBoth" startAt="6"/>
              <a:tabLst>
                <a:tab pos="159662" algn="l"/>
              </a:tabLst>
            </a:pPr>
            <a:r>
              <a:rPr sz="818" dirty="0">
                <a:latin typeface="Times New Roman"/>
                <a:cs typeface="Times New Roman"/>
              </a:rPr>
              <a:t>Requesting</a:t>
            </a:r>
            <a:r>
              <a:rPr sz="818" spc="-17"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extension</a:t>
            </a:r>
            <a:r>
              <a:rPr sz="818" spc="-17"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a</a:t>
            </a:r>
            <a:r>
              <a:rPr sz="818" spc="-24" dirty="0">
                <a:latin typeface="Times New Roman"/>
                <a:cs typeface="Times New Roman"/>
              </a:rPr>
              <a:t> </a:t>
            </a:r>
            <a:r>
              <a:rPr sz="818" dirty="0">
                <a:latin typeface="Times New Roman"/>
                <a:cs typeface="Times New Roman"/>
              </a:rPr>
              <a:t>youth's</a:t>
            </a:r>
            <a:r>
              <a:rPr sz="818" spc="-17" dirty="0">
                <a:latin typeface="Times New Roman"/>
                <a:cs typeface="Times New Roman"/>
              </a:rPr>
              <a:t> </a:t>
            </a:r>
            <a:r>
              <a:rPr sz="818" spc="-14" dirty="0">
                <a:latin typeface="Times New Roman"/>
                <a:cs typeface="Times New Roman"/>
              </a:rPr>
              <a:t>stay</a:t>
            </a:r>
            <a:endParaRPr sz="818">
              <a:latin typeface="Times New Roman"/>
              <a:cs typeface="Times New Roman"/>
            </a:endParaRPr>
          </a:p>
          <a:p>
            <a:pPr>
              <a:spcBef>
                <a:spcPts val="24"/>
              </a:spcBef>
              <a:buFont typeface="Times New Roman"/>
              <a:buAutoNum type="alphaUcParenBoth" startAt="6"/>
            </a:pPr>
            <a:endParaRPr sz="818">
              <a:latin typeface="Times New Roman"/>
              <a:cs typeface="Times New Roman"/>
            </a:endParaRPr>
          </a:p>
          <a:p>
            <a:pPr marL="366920" marR="242306" lvl="1" indent="-171778">
              <a:lnSpc>
                <a:spcPts val="940"/>
              </a:lnSpc>
              <a:buAutoNum type="arabicParenBoth"/>
              <a:tabLst>
                <a:tab pos="382064" algn="l"/>
              </a:tabLst>
            </a:pP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may</a:t>
            </a:r>
            <a:r>
              <a:rPr sz="818" spc="-10" dirty="0">
                <a:latin typeface="Times New Roman"/>
                <a:cs typeface="Times New Roman"/>
              </a:rPr>
              <a:t> </a:t>
            </a:r>
            <a:r>
              <a:rPr sz="818" dirty="0">
                <a:latin typeface="Times New Roman"/>
                <a:cs typeface="Times New Roman"/>
              </a:rPr>
              <a:t>approve</a:t>
            </a:r>
            <a:r>
              <a:rPr sz="818" spc="-17"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spc="-7" dirty="0">
                <a:latin typeface="Times New Roman"/>
                <a:cs typeface="Times New Roman"/>
              </a:rPr>
              <a:t>longer-</a:t>
            </a:r>
            <a:r>
              <a:rPr sz="818" dirty="0">
                <a:latin typeface="Times New Roman"/>
                <a:cs typeface="Times New Roman"/>
              </a:rPr>
              <a:t>term</a:t>
            </a:r>
            <a:r>
              <a:rPr sz="818" spc="-17" dirty="0">
                <a:latin typeface="Times New Roman"/>
                <a:cs typeface="Times New Roman"/>
              </a:rPr>
              <a:t> </a:t>
            </a:r>
            <a:r>
              <a:rPr sz="818" dirty="0">
                <a:latin typeface="Times New Roman"/>
                <a:cs typeface="Times New Roman"/>
              </a:rPr>
              <a:t>stay</a:t>
            </a:r>
            <a:r>
              <a:rPr sz="818" spc="-14" dirty="0">
                <a:latin typeface="Times New Roman"/>
                <a:cs typeface="Times New Roman"/>
              </a:rPr>
              <a:t> </a:t>
            </a:r>
            <a:r>
              <a:rPr sz="818" dirty="0">
                <a:latin typeface="Times New Roman"/>
                <a:cs typeface="Times New Roman"/>
              </a:rPr>
              <a:t>for</a:t>
            </a:r>
            <a:r>
              <a:rPr sz="818" spc="-24"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initially</a:t>
            </a:r>
            <a:r>
              <a:rPr sz="818" spc="-14" dirty="0">
                <a:latin typeface="Times New Roman"/>
                <a:cs typeface="Times New Roman"/>
              </a:rPr>
              <a:t> </a:t>
            </a:r>
            <a:r>
              <a:rPr sz="818" dirty="0">
                <a:latin typeface="Times New Roman"/>
                <a:cs typeface="Times New Roman"/>
              </a:rPr>
              <a:t>admitted</a:t>
            </a:r>
            <a:r>
              <a:rPr sz="818" spc="-17" dirty="0">
                <a:latin typeface="Times New Roman"/>
                <a:cs typeface="Times New Roman"/>
              </a:rPr>
              <a:t> </a:t>
            </a:r>
            <a:r>
              <a:rPr sz="818" dirty="0">
                <a:latin typeface="Times New Roman"/>
                <a:cs typeface="Times New Roman"/>
              </a:rPr>
              <a:t>for</a:t>
            </a:r>
            <a:r>
              <a:rPr sz="818" spc="-20" dirty="0">
                <a:latin typeface="Times New Roman"/>
                <a:cs typeface="Times New Roman"/>
              </a:rPr>
              <a:t> </a:t>
            </a:r>
            <a:r>
              <a:rPr sz="818" spc="-34" dirty="0">
                <a:latin typeface="Times New Roman"/>
                <a:cs typeface="Times New Roman"/>
              </a:rPr>
              <a:t>a 	</a:t>
            </a:r>
            <a:r>
              <a:rPr sz="818" spc="-7" dirty="0">
                <a:latin typeface="Times New Roman"/>
                <a:cs typeface="Times New Roman"/>
              </a:rPr>
              <a:t>short-</a:t>
            </a:r>
            <a:r>
              <a:rPr sz="818" dirty="0">
                <a:latin typeface="Times New Roman"/>
                <a:cs typeface="Times New Roman"/>
              </a:rPr>
              <a:t>term</a:t>
            </a:r>
            <a:r>
              <a:rPr sz="818" spc="7" dirty="0">
                <a:latin typeface="Times New Roman"/>
                <a:cs typeface="Times New Roman"/>
              </a:rPr>
              <a:t> </a:t>
            </a:r>
            <a:r>
              <a:rPr sz="818" spc="-7" dirty="0">
                <a:latin typeface="Times New Roman"/>
                <a:cs typeface="Times New Roman"/>
              </a:rPr>
              <a:t>stay.</a:t>
            </a:r>
            <a:endParaRPr sz="818">
              <a:latin typeface="Times New Roman"/>
              <a:cs typeface="Times New Roman"/>
            </a:endParaRPr>
          </a:p>
          <a:p>
            <a:pPr lvl="1">
              <a:lnSpc>
                <a:spcPct val="100000"/>
              </a:lnSpc>
              <a:buFont typeface="Times New Roman"/>
              <a:buAutoNum type="arabicParenBoth"/>
            </a:pPr>
            <a:endParaRPr sz="818">
              <a:latin typeface="Times New Roman"/>
              <a:cs typeface="Times New Roman"/>
            </a:endParaRPr>
          </a:p>
          <a:p>
            <a:pPr marL="340526" marR="3462" lvl="1" indent="-145384">
              <a:lnSpc>
                <a:spcPts val="940"/>
              </a:lnSpc>
              <a:buAutoNum type="arabicParenBoth"/>
              <a:tabLst>
                <a:tab pos="382064" algn="l"/>
              </a:tabLst>
            </a:pPr>
            <a:r>
              <a:rPr sz="818" dirty="0">
                <a:latin typeface="Times New Roman"/>
                <a:cs typeface="Times New Roman"/>
              </a:rPr>
              <a:t>To</a:t>
            </a:r>
            <a:r>
              <a:rPr sz="818" spc="-20" dirty="0">
                <a:latin typeface="Times New Roman"/>
                <a:cs typeface="Times New Roman"/>
              </a:rPr>
              <a:t> </a:t>
            </a:r>
            <a:r>
              <a:rPr sz="818" dirty="0">
                <a:latin typeface="Times New Roman"/>
                <a:cs typeface="Times New Roman"/>
              </a:rPr>
              <a:t>ensure</a:t>
            </a:r>
            <a:r>
              <a:rPr sz="818" spc="-20" dirty="0">
                <a:latin typeface="Times New Roman"/>
                <a:cs typeface="Times New Roman"/>
              </a:rPr>
              <a:t> </a:t>
            </a:r>
            <a:r>
              <a:rPr sz="818" dirty="0">
                <a:latin typeface="Times New Roman"/>
                <a:cs typeface="Times New Roman"/>
              </a:rPr>
              <a:t>continuity,</a:t>
            </a:r>
            <a:r>
              <a:rPr sz="818" spc="-17" dirty="0">
                <a:latin typeface="Times New Roman"/>
                <a:cs typeface="Times New Roman"/>
              </a:rPr>
              <a:t> </a:t>
            </a:r>
            <a:r>
              <a:rPr sz="818" dirty="0">
                <a:latin typeface="Times New Roman"/>
                <a:cs typeface="Times New Roman"/>
              </a:rPr>
              <a:t>an</a:t>
            </a:r>
            <a:r>
              <a:rPr sz="818" spc="-10" dirty="0">
                <a:latin typeface="Times New Roman"/>
                <a:cs typeface="Times New Roman"/>
              </a:rPr>
              <a:t> </a:t>
            </a:r>
            <a:r>
              <a:rPr sz="818" dirty="0">
                <a:latin typeface="Times New Roman"/>
                <a:cs typeface="Times New Roman"/>
              </a:rPr>
              <a:t>ICFIID</a:t>
            </a:r>
            <a:r>
              <a:rPr sz="818" spc="-17"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electronically</a:t>
            </a:r>
            <a:r>
              <a:rPr sz="818" spc="-17" dirty="0">
                <a:latin typeface="Times New Roman"/>
                <a:cs typeface="Times New Roman"/>
              </a:rPr>
              <a:t> </a:t>
            </a:r>
            <a:r>
              <a:rPr sz="818" dirty="0">
                <a:latin typeface="Times New Roman"/>
                <a:cs typeface="Times New Roman"/>
              </a:rPr>
              <a:t>submit</a:t>
            </a:r>
            <a:r>
              <a:rPr sz="818" spc="-10" dirty="0">
                <a:latin typeface="Times New Roman"/>
                <a:cs typeface="Times New Roman"/>
              </a:rPr>
              <a:t> </a:t>
            </a:r>
            <a:r>
              <a:rPr sz="818" dirty="0">
                <a:latin typeface="Times New Roman"/>
                <a:cs typeface="Times New Roman"/>
              </a:rPr>
              <a:t>a</a:t>
            </a:r>
            <a:r>
              <a:rPr sz="818" spc="-24" dirty="0">
                <a:latin typeface="Times New Roman"/>
                <a:cs typeface="Times New Roman"/>
              </a:rPr>
              <a:t> </a:t>
            </a:r>
            <a:r>
              <a:rPr sz="818" dirty="0">
                <a:latin typeface="Times New Roman"/>
                <a:cs typeface="Times New Roman"/>
              </a:rPr>
              <a:t>request</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extension</a:t>
            </a:r>
            <a:r>
              <a:rPr sz="818" spc="-17" dirty="0">
                <a:latin typeface="Times New Roman"/>
                <a:cs typeface="Times New Roman"/>
              </a:rPr>
              <a:t> </a:t>
            </a:r>
            <a:r>
              <a:rPr sz="818" dirty="0">
                <a:latin typeface="Times New Roman"/>
                <a:cs typeface="Times New Roman"/>
              </a:rPr>
              <a:t>of</a:t>
            </a:r>
            <a:r>
              <a:rPr sz="818" spc="-20" dirty="0">
                <a:latin typeface="Times New Roman"/>
                <a:cs typeface="Times New Roman"/>
              </a:rPr>
              <a:t> </a:t>
            </a:r>
            <a:r>
              <a:rPr sz="818" spc="-34" dirty="0">
                <a:latin typeface="Times New Roman"/>
                <a:cs typeface="Times New Roman"/>
              </a:rPr>
              <a:t>a 	</a:t>
            </a:r>
            <a:r>
              <a:rPr sz="818" dirty="0">
                <a:latin typeface="Times New Roman"/>
                <a:cs typeface="Times New Roman"/>
              </a:rPr>
              <a:t>youth's</a:t>
            </a:r>
            <a:r>
              <a:rPr sz="818" spc="-17" dirty="0">
                <a:latin typeface="Times New Roman"/>
                <a:cs typeface="Times New Roman"/>
              </a:rPr>
              <a:t> </a:t>
            </a:r>
            <a:r>
              <a:rPr sz="818" dirty="0">
                <a:latin typeface="Times New Roman"/>
                <a:cs typeface="Times New Roman"/>
              </a:rPr>
              <a:t>stay</a:t>
            </a:r>
            <a:r>
              <a:rPr sz="818" spc="-14" dirty="0">
                <a:latin typeface="Times New Roman"/>
                <a:cs typeface="Times New Roman"/>
              </a:rPr>
              <a:t> </a:t>
            </a:r>
            <a:r>
              <a:rPr sz="818" dirty="0">
                <a:latin typeface="Times New Roman"/>
                <a:cs typeface="Times New Roman"/>
              </a:rPr>
              <a:t>at</a:t>
            </a:r>
            <a:r>
              <a:rPr sz="818" spc="-17" dirty="0">
                <a:latin typeface="Times New Roman"/>
                <a:cs typeface="Times New Roman"/>
              </a:rPr>
              <a:t> </a:t>
            </a:r>
            <a:r>
              <a:rPr sz="818" dirty="0">
                <a:latin typeface="Times New Roman"/>
                <a:cs typeface="Times New Roman"/>
              </a:rPr>
              <a:t>least</a:t>
            </a:r>
            <a:r>
              <a:rPr sz="818" spc="-14" dirty="0">
                <a:latin typeface="Times New Roman"/>
                <a:cs typeface="Times New Roman"/>
              </a:rPr>
              <a:t> </a:t>
            </a:r>
            <a:r>
              <a:rPr sz="818" dirty="0">
                <a:latin typeface="Times New Roman"/>
                <a:cs typeface="Times New Roman"/>
              </a:rPr>
              <a:t>thirty</a:t>
            </a:r>
            <a:r>
              <a:rPr sz="818" spc="-17" dirty="0">
                <a:latin typeface="Times New Roman"/>
                <a:cs typeface="Times New Roman"/>
              </a:rPr>
              <a:t> </a:t>
            </a:r>
            <a:r>
              <a:rPr sz="818" dirty="0">
                <a:latin typeface="Times New Roman"/>
                <a:cs typeface="Times New Roman"/>
              </a:rPr>
              <a:t>calendar</a:t>
            </a:r>
            <a:r>
              <a:rPr sz="818" spc="-14" dirty="0">
                <a:latin typeface="Times New Roman"/>
                <a:cs typeface="Times New Roman"/>
              </a:rPr>
              <a:t> </a:t>
            </a:r>
            <a:r>
              <a:rPr sz="818" dirty="0">
                <a:latin typeface="Times New Roman"/>
                <a:cs typeface="Times New Roman"/>
              </a:rPr>
              <a:t>days</a:t>
            </a:r>
            <a:r>
              <a:rPr sz="818" spc="-17" dirty="0">
                <a:latin typeface="Times New Roman"/>
                <a:cs typeface="Times New Roman"/>
              </a:rPr>
              <a:t> </a:t>
            </a:r>
            <a:r>
              <a:rPr sz="818" dirty="0">
                <a:latin typeface="Times New Roman"/>
                <a:cs typeface="Times New Roman"/>
              </a:rPr>
              <a:t>prior</a:t>
            </a:r>
            <a:r>
              <a:rPr sz="818" spc="-20"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last</a:t>
            </a:r>
            <a:r>
              <a:rPr sz="818" spc="-14" dirty="0">
                <a:latin typeface="Times New Roman"/>
                <a:cs typeface="Times New Roman"/>
              </a:rPr>
              <a:t> </a:t>
            </a:r>
            <a:r>
              <a:rPr sz="818" dirty="0">
                <a:latin typeface="Times New Roman"/>
                <a:cs typeface="Times New Roman"/>
              </a:rPr>
              <a:t>day</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approved</a:t>
            </a:r>
            <a:r>
              <a:rPr sz="818" spc="-14" dirty="0">
                <a:latin typeface="Times New Roman"/>
                <a:cs typeface="Times New Roman"/>
              </a:rPr>
              <a:t> </a:t>
            </a:r>
            <a:r>
              <a:rPr sz="818" spc="-7" dirty="0">
                <a:latin typeface="Times New Roman"/>
                <a:cs typeface="Times New Roman"/>
              </a:rPr>
              <a:t>period.</a:t>
            </a:r>
            <a:endParaRPr sz="818">
              <a:latin typeface="Times New Roman"/>
              <a:cs typeface="Times New Roman"/>
            </a:endParaRPr>
          </a:p>
          <a:p>
            <a:pPr lvl="1">
              <a:lnSpc>
                <a:spcPct val="100000"/>
              </a:lnSpc>
              <a:buFont typeface="Times New Roman"/>
              <a:buAutoNum type="arabicParenBoth"/>
            </a:pPr>
            <a:endParaRPr sz="818">
              <a:latin typeface="Times New Roman"/>
              <a:cs typeface="Times New Roman"/>
            </a:endParaRPr>
          </a:p>
          <a:p>
            <a:pPr marL="340526" marR="270863" lvl="1" indent="-145384">
              <a:lnSpc>
                <a:spcPts val="940"/>
              </a:lnSpc>
              <a:spcBef>
                <a:spcPts val="3"/>
              </a:spcBef>
              <a:buAutoNum type="arabicParenBoth"/>
              <a:tabLst>
                <a:tab pos="382064" algn="l"/>
              </a:tabLst>
            </a:pP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department</a:t>
            </a:r>
            <a:r>
              <a:rPr sz="818" spc="-20" dirty="0">
                <a:latin typeface="Times New Roman"/>
                <a:cs typeface="Times New Roman"/>
              </a:rPr>
              <a:t> </a:t>
            </a:r>
            <a:r>
              <a:rPr sz="818" dirty="0">
                <a:latin typeface="Times New Roman"/>
                <a:cs typeface="Times New Roman"/>
              </a:rPr>
              <a:t>will</a:t>
            </a:r>
            <a:r>
              <a:rPr sz="818" spc="-14" dirty="0">
                <a:latin typeface="Times New Roman"/>
                <a:cs typeface="Times New Roman"/>
              </a:rPr>
              <a:t> </a:t>
            </a:r>
            <a:r>
              <a:rPr sz="818" dirty="0">
                <a:latin typeface="Times New Roman"/>
                <a:cs typeface="Times New Roman"/>
              </a:rPr>
              <a:t>make</a:t>
            </a:r>
            <a:r>
              <a:rPr sz="818" spc="-24" dirty="0">
                <a:latin typeface="Times New Roman"/>
                <a:cs typeface="Times New Roman"/>
              </a:rPr>
              <a:t> </a:t>
            </a:r>
            <a:r>
              <a:rPr sz="818" dirty="0">
                <a:latin typeface="Times New Roman"/>
                <a:cs typeface="Times New Roman"/>
              </a:rPr>
              <a:t>a</a:t>
            </a:r>
            <a:r>
              <a:rPr sz="818" spc="-24" dirty="0">
                <a:latin typeface="Times New Roman"/>
                <a:cs typeface="Times New Roman"/>
              </a:rPr>
              <a:t> </a:t>
            </a:r>
            <a:r>
              <a:rPr sz="818" dirty="0">
                <a:latin typeface="Times New Roman"/>
                <a:cs typeface="Times New Roman"/>
              </a:rPr>
              <a:t>determination</a:t>
            </a:r>
            <a:r>
              <a:rPr sz="818" spc="-17" dirty="0">
                <a:latin typeface="Times New Roman"/>
                <a:cs typeface="Times New Roman"/>
              </a:rPr>
              <a:t> </a:t>
            </a:r>
            <a:r>
              <a:rPr sz="818" dirty="0">
                <a:latin typeface="Times New Roman"/>
                <a:cs typeface="Times New Roman"/>
              </a:rPr>
              <a:t>based</a:t>
            </a:r>
            <a:r>
              <a:rPr sz="818" spc="-20" dirty="0">
                <a:latin typeface="Times New Roman"/>
                <a:cs typeface="Times New Roman"/>
              </a:rPr>
              <a:t> </a:t>
            </a:r>
            <a:r>
              <a:rPr sz="818" dirty="0">
                <a:latin typeface="Times New Roman"/>
                <a:cs typeface="Times New Roman"/>
              </a:rPr>
              <a:t>on</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submitted</a:t>
            </a:r>
            <a:r>
              <a:rPr sz="818" spc="-20" dirty="0">
                <a:latin typeface="Times New Roman"/>
                <a:cs typeface="Times New Roman"/>
              </a:rPr>
              <a:t> </a:t>
            </a:r>
            <a:r>
              <a:rPr sz="818" dirty="0">
                <a:latin typeface="Times New Roman"/>
                <a:cs typeface="Times New Roman"/>
              </a:rPr>
              <a:t>request,</a:t>
            </a:r>
            <a:r>
              <a:rPr sz="818" spc="-20" dirty="0">
                <a:latin typeface="Times New Roman"/>
                <a:cs typeface="Times New Roman"/>
              </a:rPr>
              <a:t> </a:t>
            </a:r>
            <a:r>
              <a:rPr sz="818" spc="-7" dirty="0">
                <a:latin typeface="Times New Roman"/>
                <a:cs typeface="Times New Roman"/>
              </a:rPr>
              <a:t>reports 	</a:t>
            </a:r>
            <a:r>
              <a:rPr sz="818" dirty="0">
                <a:latin typeface="Times New Roman"/>
                <a:cs typeface="Times New Roman"/>
              </a:rPr>
              <a:t>regarding</a:t>
            </a:r>
            <a:r>
              <a:rPr sz="818" spc="-20" dirty="0">
                <a:latin typeface="Times New Roman"/>
                <a:cs typeface="Times New Roman"/>
              </a:rPr>
              <a:t> </a:t>
            </a:r>
            <a:r>
              <a:rPr sz="818" dirty="0">
                <a:latin typeface="Times New Roman"/>
                <a:cs typeface="Times New Roman"/>
              </a:rPr>
              <a:t>critical</a:t>
            </a:r>
            <a:r>
              <a:rPr sz="818" spc="-24" dirty="0">
                <a:latin typeface="Times New Roman"/>
                <a:cs typeface="Times New Roman"/>
              </a:rPr>
              <a:t> </a:t>
            </a:r>
            <a:r>
              <a:rPr sz="818" dirty="0">
                <a:latin typeface="Times New Roman"/>
                <a:cs typeface="Times New Roman"/>
              </a:rPr>
              <a:t>events</a:t>
            </a:r>
            <a:r>
              <a:rPr sz="818" spc="-24" dirty="0">
                <a:latin typeface="Times New Roman"/>
                <a:cs typeface="Times New Roman"/>
              </a:rPr>
              <a:t> </a:t>
            </a:r>
            <a:r>
              <a:rPr sz="818" dirty="0">
                <a:latin typeface="Times New Roman"/>
                <a:cs typeface="Times New Roman"/>
              </a:rPr>
              <a:t>and</a:t>
            </a:r>
            <a:r>
              <a:rPr sz="818" spc="-24" dirty="0">
                <a:latin typeface="Times New Roman"/>
                <a:cs typeface="Times New Roman"/>
              </a:rPr>
              <a:t> </a:t>
            </a: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status</a:t>
            </a:r>
            <a:r>
              <a:rPr sz="818" spc="-24" dirty="0">
                <a:latin typeface="Times New Roman"/>
                <a:cs typeface="Times New Roman"/>
              </a:rPr>
              <a:t> </a:t>
            </a:r>
            <a:r>
              <a:rPr sz="818" dirty="0">
                <a:latin typeface="Times New Roman"/>
                <a:cs typeface="Times New Roman"/>
              </a:rPr>
              <a:t>of</a:t>
            </a:r>
            <a:r>
              <a:rPr sz="818" spc="-24"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youth's</a:t>
            </a:r>
            <a:r>
              <a:rPr sz="818" spc="-27" dirty="0">
                <a:latin typeface="Times New Roman"/>
                <a:cs typeface="Times New Roman"/>
              </a:rPr>
              <a:t> </a:t>
            </a:r>
            <a:r>
              <a:rPr sz="818" dirty="0">
                <a:latin typeface="Times New Roman"/>
                <a:cs typeface="Times New Roman"/>
              </a:rPr>
              <a:t>progress,</a:t>
            </a:r>
            <a:r>
              <a:rPr sz="818" spc="-24" dirty="0">
                <a:latin typeface="Times New Roman"/>
                <a:cs typeface="Times New Roman"/>
              </a:rPr>
              <a:t> </a:t>
            </a:r>
            <a:r>
              <a:rPr sz="818" dirty="0">
                <a:latin typeface="Times New Roman"/>
                <a:cs typeface="Times New Roman"/>
              </a:rPr>
              <a:t>discharge</a:t>
            </a:r>
            <a:r>
              <a:rPr sz="818" spc="-27" dirty="0">
                <a:latin typeface="Times New Roman"/>
                <a:cs typeface="Times New Roman"/>
              </a:rPr>
              <a:t> </a:t>
            </a:r>
            <a:r>
              <a:rPr sz="818" spc="-7" dirty="0">
                <a:latin typeface="Times New Roman"/>
                <a:cs typeface="Times New Roman"/>
              </a:rPr>
              <a:t>planning 	</a:t>
            </a:r>
            <a:r>
              <a:rPr sz="818" dirty="0">
                <a:latin typeface="Times New Roman"/>
                <a:cs typeface="Times New Roman"/>
              </a:rPr>
              <a:t>options,</a:t>
            </a:r>
            <a:r>
              <a:rPr sz="818" spc="-24" dirty="0">
                <a:latin typeface="Times New Roman"/>
                <a:cs typeface="Times New Roman"/>
              </a:rPr>
              <a:t> </a:t>
            </a:r>
            <a:r>
              <a:rPr sz="818" dirty="0">
                <a:latin typeface="Times New Roman"/>
                <a:cs typeface="Times New Roman"/>
              </a:rPr>
              <a:t>assessments</a:t>
            </a:r>
            <a:r>
              <a:rPr sz="818" spc="-24" dirty="0">
                <a:latin typeface="Times New Roman"/>
                <a:cs typeface="Times New Roman"/>
              </a:rPr>
              <a:t> </a:t>
            </a:r>
            <a:r>
              <a:rPr sz="818" dirty="0">
                <a:latin typeface="Times New Roman"/>
                <a:cs typeface="Times New Roman"/>
              </a:rPr>
              <a:t>conducted</a:t>
            </a:r>
            <a:r>
              <a:rPr sz="818" spc="-24" dirty="0">
                <a:latin typeface="Times New Roman"/>
                <a:cs typeface="Times New Roman"/>
              </a:rPr>
              <a:t> </a:t>
            </a:r>
            <a:r>
              <a:rPr sz="818" dirty="0">
                <a:latin typeface="Times New Roman"/>
                <a:cs typeface="Times New Roman"/>
              </a:rPr>
              <a:t>by</a:t>
            </a:r>
            <a:r>
              <a:rPr sz="818" spc="-20" dirty="0">
                <a:latin typeface="Times New Roman"/>
                <a:cs typeface="Times New Roman"/>
              </a:rPr>
              <a:t> </a:t>
            </a: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department,</a:t>
            </a:r>
            <a:r>
              <a:rPr sz="818" spc="-20" dirty="0">
                <a:latin typeface="Times New Roman"/>
                <a:cs typeface="Times New Roman"/>
              </a:rPr>
              <a:t> </a:t>
            </a:r>
            <a:r>
              <a:rPr sz="818" dirty="0">
                <a:latin typeface="Times New Roman"/>
                <a:cs typeface="Times New Roman"/>
              </a:rPr>
              <a:t>and</a:t>
            </a:r>
            <a:r>
              <a:rPr sz="818" spc="-24" dirty="0">
                <a:latin typeface="Times New Roman"/>
                <a:cs typeface="Times New Roman"/>
              </a:rPr>
              <a:t> </a:t>
            </a:r>
            <a:r>
              <a:rPr sz="818" dirty="0">
                <a:latin typeface="Times New Roman"/>
                <a:cs typeface="Times New Roman"/>
              </a:rPr>
              <a:t>other</a:t>
            </a:r>
            <a:r>
              <a:rPr sz="818" spc="-27" dirty="0">
                <a:latin typeface="Times New Roman"/>
                <a:cs typeface="Times New Roman"/>
              </a:rPr>
              <a:t> </a:t>
            </a:r>
            <a:r>
              <a:rPr sz="818" dirty="0">
                <a:latin typeface="Times New Roman"/>
                <a:cs typeface="Times New Roman"/>
              </a:rPr>
              <a:t>information</a:t>
            </a:r>
            <a:r>
              <a:rPr sz="818" spc="-20" dirty="0">
                <a:latin typeface="Times New Roman"/>
                <a:cs typeface="Times New Roman"/>
              </a:rPr>
              <a:t> </a:t>
            </a:r>
            <a:r>
              <a:rPr sz="818" spc="-17" dirty="0">
                <a:latin typeface="Times New Roman"/>
                <a:cs typeface="Times New Roman"/>
              </a:rPr>
              <a:t>or 	</a:t>
            </a:r>
            <a:r>
              <a:rPr sz="818" spc="-7" dirty="0">
                <a:latin typeface="Times New Roman"/>
                <a:cs typeface="Times New Roman"/>
              </a:rPr>
              <a:t>documentation</a:t>
            </a:r>
            <a:r>
              <a:rPr sz="818" spc="-10" dirty="0">
                <a:latin typeface="Times New Roman"/>
                <a:cs typeface="Times New Roman"/>
              </a:rPr>
              <a:t> </a:t>
            </a:r>
            <a:r>
              <a:rPr sz="818" dirty="0">
                <a:latin typeface="Times New Roman"/>
                <a:cs typeface="Times New Roman"/>
              </a:rPr>
              <a:t>deemed</a:t>
            </a:r>
            <a:r>
              <a:rPr sz="818" spc="-3" dirty="0">
                <a:latin typeface="Times New Roman"/>
                <a:cs typeface="Times New Roman"/>
              </a:rPr>
              <a:t> </a:t>
            </a:r>
            <a:r>
              <a:rPr sz="818" dirty="0">
                <a:latin typeface="Times New Roman"/>
                <a:cs typeface="Times New Roman"/>
              </a:rPr>
              <a:t>relevant</a:t>
            </a:r>
            <a:r>
              <a:rPr sz="818" spc="-7" dirty="0">
                <a:latin typeface="Times New Roman"/>
                <a:cs typeface="Times New Roman"/>
              </a:rPr>
              <a:t> </a:t>
            </a:r>
            <a:r>
              <a:rPr sz="818" dirty="0">
                <a:latin typeface="Times New Roman"/>
                <a:cs typeface="Times New Roman"/>
              </a:rPr>
              <a:t>by</a:t>
            </a:r>
            <a:r>
              <a:rPr sz="818" spc="-7"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department.</a:t>
            </a:r>
            <a:endParaRPr sz="818">
              <a:latin typeface="Times New Roman"/>
              <a:cs typeface="Times New Roman"/>
            </a:endParaRPr>
          </a:p>
          <a:p>
            <a:pPr marL="366920" marR="9951" lvl="1" indent="-171778">
              <a:lnSpc>
                <a:spcPts val="940"/>
              </a:lnSpc>
              <a:spcBef>
                <a:spcPts val="940"/>
              </a:spcBef>
              <a:buAutoNum type="arabicParenBoth"/>
              <a:tabLst>
                <a:tab pos="382064" algn="l"/>
              </a:tabLst>
            </a:pPr>
            <a:r>
              <a:rPr sz="818" dirty="0">
                <a:latin typeface="Times New Roman"/>
                <a:cs typeface="Times New Roman"/>
              </a:rPr>
              <a:t>Within</a:t>
            </a:r>
            <a:r>
              <a:rPr sz="818" spc="-17" dirty="0">
                <a:latin typeface="Times New Roman"/>
                <a:cs typeface="Times New Roman"/>
              </a:rPr>
              <a:t> </a:t>
            </a:r>
            <a:r>
              <a:rPr sz="818" dirty="0">
                <a:latin typeface="Times New Roman"/>
                <a:cs typeface="Times New Roman"/>
              </a:rPr>
              <a:t>seven</a:t>
            </a:r>
            <a:r>
              <a:rPr sz="818" spc="-14" dirty="0">
                <a:latin typeface="Times New Roman"/>
                <a:cs typeface="Times New Roman"/>
              </a:rPr>
              <a:t> </a:t>
            </a:r>
            <a:r>
              <a:rPr sz="818" dirty="0">
                <a:latin typeface="Times New Roman"/>
                <a:cs typeface="Times New Roman"/>
              </a:rPr>
              <a:t>calendar</a:t>
            </a:r>
            <a:r>
              <a:rPr sz="818" spc="-14" dirty="0">
                <a:latin typeface="Times New Roman"/>
                <a:cs typeface="Times New Roman"/>
              </a:rPr>
              <a:t> </a:t>
            </a:r>
            <a:r>
              <a:rPr sz="818" dirty="0">
                <a:latin typeface="Times New Roman"/>
                <a:cs typeface="Times New Roman"/>
              </a:rPr>
              <a:t>days</a:t>
            </a:r>
            <a:r>
              <a:rPr sz="818" spc="-17"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receipt</a:t>
            </a:r>
            <a:r>
              <a:rPr sz="818" spc="-14"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request</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an</a:t>
            </a:r>
            <a:r>
              <a:rPr sz="818" spc="-14" dirty="0">
                <a:latin typeface="Times New Roman"/>
                <a:cs typeface="Times New Roman"/>
              </a:rPr>
              <a:t> </a:t>
            </a:r>
            <a:r>
              <a:rPr sz="818" dirty="0">
                <a:latin typeface="Times New Roman"/>
                <a:cs typeface="Times New Roman"/>
              </a:rPr>
              <a:t>extension</a:t>
            </a:r>
            <a:r>
              <a:rPr sz="818" spc="-14"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a</a:t>
            </a:r>
            <a:r>
              <a:rPr sz="818" spc="-14" dirty="0">
                <a:latin typeface="Times New Roman"/>
                <a:cs typeface="Times New Roman"/>
              </a:rPr>
              <a:t> </a:t>
            </a:r>
            <a:r>
              <a:rPr sz="818" dirty="0">
                <a:latin typeface="Times New Roman"/>
                <a:cs typeface="Times New Roman"/>
              </a:rPr>
              <a:t>youth's</a:t>
            </a:r>
            <a:r>
              <a:rPr sz="818" spc="-17" dirty="0">
                <a:latin typeface="Times New Roman"/>
                <a:cs typeface="Times New Roman"/>
              </a:rPr>
              <a:t> </a:t>
            </a:r>
            <a:r>
              <a:rPr sz="818" spc="-7" dirty="0">
                <a:latin typeface="Times New Roman"/>
                <a:cs typeface="Times New Roman"/>
              </a:rPr>
              <a:t>stay, 	</a:t>
            </a:r>
            <a:r>
              <a:rPr sz="818" dirty="0">
                <a:latin typeface="Times New Roman"/>
                <a:cs typeface="Times New Roman"/>
              </a:rPr>
              <a:t>including</a:t>
            </a:r>
            <a:r>
              <a:rPr sz="818" spc="-27" dirty="0">
                <a:latin typeface="Times New Roman"/>
                <a:cs typeface="Times New Roman"/>
              </a:rPr>
              <a:t> </a:t>
            </a:r>
            <a:r>
              <a:rPr sz="818" dirty="0">
                <a:latin typeface="Times New Roman"/>
                <a:cs typeface="Times New Roman"/>
              </a:rPr>
              <a:t>any</a:t>
            </a:r>
            <a:r>
              <a:rPr sz="818" spc="-27" dirty="0">
                <a:latin typeface="Times New Roman"/>
                <a:cs typeface="Times New Roman"/>
              </a:rPr>
              <a:t> </a:t>
            </a:r>
            <a:r>
              <a:rPr sz="818" dirty="0">
                <a:latin typeface="Times New Roman"/>
                <a:cs typeface="Times New Roman"/>
              </a:rPr>
              <a:t>additional</a:t>
            </a:r>
            <a:r>
              <a:rPr sz="818" spc="-27" dirty="0">
                <a:latin typeface="Times New Roman"/>
                <a:cs typeface="Times New Roman"/>
              </a:rPr>
              <a:t> </a:t>
            </a:r>
            <a:r>
              <a:rPr sz="818" dirty="0">
                <a:latin typeface="Times New Roman"/>
                <a:cs typeface="Times New Roman"/>
              </a:rPr>
              <a:t>information</a:t>
            </a:r>
            <a:r>
              <a:rPr sz="818" spc="-24" dirty="0">
                <a:latin typeface="Times New Roman"/>
                <a:cs typeface="Times New Roman"/>
              </a:rPr>
              <a:t> </a:t>
            </a:r>
            <a:r>
              <a:rPr sz="818" dirty="0">
                <a:latin typeface="Times New Roman"/>
                <a:cs typeface="Times New Roman"/>
              </a:rPr>
              <a:t>or</a:t>
            </a:r>
            <a:r>
              <a:rPr sz="818" spc="-27" dirty="0">
                <a:latin typeface="Times New Roman"/>
                <a:cs typeface="Times New Roman"/>
              </a:rPr>
              <a:t> </a:t>
            </a:r>
            <a:r>
              <a:rPr sz="818" dirty="0">
                <a:latin typeface="Times New Roman"/>
                <a:cs typeface="Times New Roman"/>
              </a:rPr>
              <a:t>documentation</a:t>
            </a:r>
            <a:r>
              <a:rPr sz="818" spc="-27" dirty="0">
                <a:latin typeface="Times New Roman"/>
                <a:cs typeface="Times New Roman"/>
              </a:rPr>
              <a:t> </a:t>
            </a:r>
            <a:r>
              <a:rPr sz="818" dirty="0">
                <a:latin typeface="Times New Roman"/>
                <a:cs typeface="Times New Roman"/>
              </a:rPr>
              <a:t>requested</a:t>
            </a:r>
            <a:r>
              <a:rPr sz="818" spc="-27" dirty="0">
                <a:latin typeface="Times New Roman"/>
                <a:cs typeface="Times New Roman"/>
              </a:rPr>
              <a:t> </a:t>
            </a:r>
            <a:r>
              <a:rPr sz="818" dirty="0">
                <a:latin typeface="Times New Roman"/>
                <a:cs typeface="Times New Roman"/>
              </a:rPr>
              <a:t>by</a:t>
            </a:r>
            <a:r>
              <a:rPr sz="818" spc="-24" dirty="0">
                <a:latin typeface="Times New Roman"/>
                <a:cs typeface="Times New Roman"/>
              </a:rPr>
              <a:t> </a:t>
            </a:r>
            <a:r>
              <a:rPr sz="818" dirty="0">
                <a:latin typeface="Times New Roman"/>
                <a:cs typeface="Times New Roman"/>
              </a:rPr>
              <a:t>the</a:t>
            </a:r>
            <a:r>
              <a:rPr sz="818" spc="-31" dirty="0">
                <a:latin typeface="Times New Roman"/>
                <a:cs typeface="Times New Roman"/>
              </a:rPr>
              <a:t> </a:t>
            </a:r>
            <a:r>
              <a:rPr sz="818" dirty="0">
                <a:latin typeface="Times New Roman"/>
                <a:cs typeface="Times New Roman"/>
              </a:rPr>
              <a:t>department,</a:t>
            </a:r>
            <a:r>
              <a:rPr sz="818" spc="-27" dirty="0">
                <a:latin typeface="Times New Roman"/>
                <a:cs typeface="Times New Roman"/>
              </a:rPr>
              <a:t> </a:t>
            </a:r>
            <a:r>
              <a:rPr sz="818" spc="-17" dirty="0">
                <a:latin typeface="Times New Roman"/>
                <a:cs typeface="Times New Roman"/>
              </a:rPr>
              <a:t>the 	</a:t>
            </a:r>
            <a:r>
              <a:rPr sz="818" dirty="0">
                <a:latin typeface="Times New Roman"/>
                <a:cs typeface="Times New Roman"/>
              </a:rPr>
              <a:t>department</a:t>
            </a:r>
            <a:r>
              <a:rPr sz="818" spc="-20"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respond</a:t>
            </a:r>
            <a:r>
              <a:rPr sz="818" spc="-14"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ICFIID</a:t>
            </a:r>
            <a:r>
              <a:rPr sz="818" spc="-24" dirty="0">
                <a:latin typeface="Times New Roman"/>
                <a:cs typeface="Times New Roman"/>
              </a:rPr>
              <a:t> </a:t>
            </a:r>
            <a:r>
              <a:rPr sz="818" dirty="0">
                <a:latin typeface="Times New Roman"/>
                <a:cs typeface="Times New Roman"/>
              </a:rPr>
              <a:t>in</a:t>
            </a:r>
            <a:r>
              <a:rPr sz="818" spc="-17" dirty="0">
                <a:latin typeface="Times New Roman"/>
                <a:cs typeface="Times New Roman"/>
              </a:rPr>
              <a:t> </a:t>
            </a:r>
            <a:r>
              <a:rPr sz="818" dirty="0">
                <a:latin typeface="Times New Roman"/>
                <a:cs typeface="Times New Roman"/>
              </a:rPr>
              <a:t>writing.</a:t>
            </a:r>
            <a:r>
              <a:rPr sz="818" spc="167"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will</a:t>
            </a:r>
            <a:r>
              <a:rPr sz="818" spc="-20" dirty="0">
                <a:latin typeface="Times New Roman"/>
                <a:cs typeface="Times New Roman"/>
              </a:rPr>
              <a:t> </a:t>
            </a:r>
            <a:r>
              <a:rPr sz="818" dirty="0">
                <a:latin typeface="Times New Roman"/>
                <a:cs typeface="Times New Roman"/>
              </a:rPr>
              <a:t>provide</a:t>
            </a:r>
            <a:r>
              <a:rPr sz="818" spc="-17" dirty="0">
                <a:latin typeface="Times New Roman"/>
                <a:cs typeface="Times New Roman"/>
              </a:rPr>
              <a:t> an 	</a:t>
            </a:r>
            <a:r>
              <a:rPr sz="818" dirty="0">
                <a:latin typeface="Times New Roman"/>
                <a:cs typeface="Times New Roman"/>
              </a:rPr>
              <a:t>explanation</a:t>
            </a:r>
            <a:r>
              <a:rPr sz="818" spc="-17" dirty="0">
                <a:latin typeface="Times New Roman"/>
                <a:cs typeface="Times New Roman"/>
              </a:rPr>
              <a:t> </a:t>
            </a:r>
            <a:r>
              <a:rPr sz="818" dirty="0">
                <a:latin typeface="Times New Roman"/>
                <a:cs typeface="Times New Roman"/>
              </a:rPr>
              <a:t>when</a:t>
            </a:r>
            <a:r>
              <a:rPr sz="818" spc="-10"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request</a:t>
            </a:r>
            <a:r>
              <a:rPr sz="818" spc="-17" dirty="0">
                <a:latin typeface="Times New Roman"/>
                <a:cs typeface="Times New Roman"/>
              </a:rPr>
              <a:t> </a:t>
            </a:r>
            <a:r>
              <a:rPr sz="818" dirty="0">
                <a:latin typeface="Times New Roman"/>
                <a:cs typeface="Times New Roman"/>
              </a:rPr>
              <a:t>is</a:t>
            </a:r>
            <a:r>
              <a:rPr sz="818" spc="-20" dirty="0">
                <a:latin typeface="Times New Roman"/>
                <a:cs typeface="Times New Roman"/>
              </a:rPr>
              <a:t> </a:t>
            </a:r>
            <a:r>
              <a:rPr sz="818" spc="-7" dirty="0">
                <a:latin typeface="Times New Roman"/>
                <a:cs typeface="Times New Roman"/>
              </a:rPr>
              <a:t>denied.</a:t>
            </a:r>
            <a:endParaRPr sz="818">
              <a:latin typeface="Times New Roman"/>
              <a:cs typeface="Times New Roman"/>
            </a:endParaRPr>
          </a:p>
          <a:p>
            <a:pPr marL="366920" marR="35480" lvl="1" indent="-171778">
              <a:lnSpc>
                <a:spcPct val="95900"/>
              </a:lnSpc>
              <a:spcBef>
                <a:spcPts val="913"/>
              </a:spcBef>
              <a:buAutoNum type="arabicParenBoth"/>
              <a:tabLst>
                <a:tab pos="382064" algn="l"/>
              </a:tabLst>
            </a:pPr>
            <a:r>
              <a:rPr sz="818" dirty="0">
                <a:latin typeface="Times New Roman"/>
                <a:cs typeface="Times New Roman"/>
              </a:rPr>
              <a:t>When</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department</a:t>
            </a:r>
            <a:r>
              <a:rPr sz="818" spc="-14" dirty="0">
                <a:latin typeface="Times New Roman"/>
                <a:cs typeface="Times New Roman"/>
              </a:rPr>
              <a:t> </a:t>
            </a:r>
            <a:r>
              <a:rPr sz="818" dirty="0">
                <a:latin typeface="Times New Roman"/>
                <a:cs typeface="Times New Roman"/>
              </a:rPr>
              <a:t>denies</a:t>
            </a:r>
            <a:r>
              <a:rPr sz="818" spc="-1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request</a:t>
            </a:r>
            <a:r>
              <a:rPr sz="818" spc="-14"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an</a:t>
            </a:r>
            <a:r>
              <a:rPr sz="818" spc="-10" dirty="0">
                <a:latin typeface="Times New Roman"/>
                <a:cs typeface="Times New Roman"/>
              </a:rPr>
              <a:t> </a:t>
            </a:r>
            <a:r>
              <a:rPr sz="818" dirty="0">
                <a:latin typeface="Times New Roman"/>
                <a:cs typeface="Times New Roman"/>
              </a:rPr>
              <a:t>extension</a:t>
            </a:r>
            <a:r>
              <a:rPr sz="818" spc="-14"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youth's</a:t>
            </a:r>
            <a:r>
              <a:rPr sz="818" spc="-14" dirty="0">
                <a:latin typeface="Times New Roman"/>
                <a:cs typeface="Times New Roman"/>
              </a:rPr>
              <a:t> </a:t>
            </a:r>
            <a:r>
              <a:rPr sz="818" dirty="0">
                <a:latin typeface="Times New Roman"/>
                <a:cs typeface="Times New Roman"/>
              </a:rPr>
              <a:t>stay,</a:t>
            </a:r>
            <a:r>
              <a:rPr sz="818" spc="-14"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spc="-7" dirty="0">
                <a:latin typeface="Times New Roman"/>
                <a:cs typeface="Times New Roman"/>
              </a:rPr>
              <a:t>department 	</a:t>
            </a:r>
            <a:r>
              <a:rPr sz="818" dirty="0">
                <a:latin typeface="Times New Roman"/>
                <a:cs typeface="Times New Roman"/>
              </a:rPr>
              <a:t>may</a:t>
            </a:r>
            <a:r>
              <a:rPr sz="818" spc="-20" dirty="0">
                <a:latin typeface="Times New Roman"/>
                <a:cs typeface="Times New Roman"/>
              </a:rPr>
              <a:t> </a:t>
            </a:r>
            <a:r>
              <a:rPr sz="818" dirty="0">
                <a:latin typeface="Times New Roman"/>
                <a:cs typeface="Times New Roman"/>
              </a:rPr>
              <a:t>allow</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continue</a:t>
            </a:r>
            <a:r>
              <a:rPr sz="818" spc="-20"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reside</a:t>
            </a:r>
            <a:r>
              <a:rPr sz="818" spc="-17" dirty="0">
                <a:latin typeface="Times New Roman"/>
                <a:cs typeface="Times New Roman"/>
              </a:rPr>
              <a:t> </a:t>
            </a:r>
            <a:r>
              <a:rPr sz="818" dirty="0">
                <a:latin typeface="Times New Roman"/>
                <a:cs typeface="Times New Roman"/>
              </a:rPr>
              <a:t>at</a:t>
            </a:r>
            <a:r>
              <a:rPr sz="818" spc="-17"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ICFIID</a:t>
            </a:r>
            <a:r>
              <a:rPr sz="818" spc="-20" dirty="0">
                <a:latin typeface="Times New Roman"/>
                <a:cs typeface="Times New Roman"/>
              </a:rPr>
              <a:t> </a:t>
            </a:r>
            <a:r>
              <a:rPr sz="818" dirty="0">
                <a:latin typeface="Times New Roman"/>
                <a:cs typeface="Times New Roman"/>
              </a:rPr>
              <a:t>while</a:t>
            </a:r>
            <a:r>
              <a:rPr sz="818" spc="-20" dirty="0">
                <a:latin typeface="Times New Roman"/>
                <a:cs typeface="Times New Roman"/>
              </a:rPr>
              <a:t> </a:t>
            </a:r>
            <a:r>
              <a:rPr sz="818" dirty="0">
                <a:latin typeface="Times New Roman"/>
                <a:cs typeface="Times New Roman"/>
              </a:rPr>
              <a:t>discharge</a:t>
            </a:r>
            <a:r>
              <a:rPr sz="818" spc="-20" dirty="0">
                <a:latin typeface="Times New Roman"/>
                <a:cs typeface="Times New Roman"/>
              </a:rPr>
              <a:t> </a:t>
            </a:r>
            <a:r>
              <a:rPr sz="818" spc="-7" dirty="0">
                <a:latin typeface="Times New Roman"/>
                <a:cs typeface="Times New Roman"/>
              </a:rPr>
              <a:t>planning 	</a:t>
            </a:r>
            <a:r>
              <a:rPr sz="818" dirty="0">
                <a:latin typeface="Times New Roman"/>
                <a:cs typeface="Times New Roman"/>
              </a:rPr>
              <a:t>occurs.</a:t>
            </a:r>
            <a:r>
              <a:rPr sz="818" spc="170"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may</a:t>
            </a:r>
            <a:r>
              <a:rPr sz="818" spc="-14" dirty="0">
                <a:latin typeface="Times New Roman"/>
                <a:cs typeface="Times New Roman"/>
              </a:rPr>
              <a:t> </a:t>
            </a:r>
            <a:r>
              <a:rPr sz="818" dirty="0">
                <a:latin typeface="Times New Roman"/>
                <a:cs typeface="Times New Roman"/>
              </a:rPr>
              <a:t>specify</a:t>
            </a:r>
            <a:r>
              <a:rPr sz="818" spc="-17" dirty="0">
                <a:latin typeface="Times New Roman"/>
                <a:cs typeface="Times New Roman"/>
              </a:rPr>
              <a:t> </a:t>
            </a:r>
            <a:r>
              <a:rPr sz="818" dirty="0">
                <a:latin typeface="Times New Roman"/>
                <a:cs typeface="Times New Roman"/>
              </a:rPr>
              <a:t>additional</a:t>
            </a:r>
            <a:r>
              <a:rPr sz="818" spc="-17" dirty="0">
                <a:latin typeface="Times New Roman"/>
                <a:cs typeface="Times New Roman"/>
              </a:rPr>
              <a:t> </a:t>
            </a:r>
            <a:r>
              <a:rPr sz="818" dirty="0">
                <a:latin typeface="Times New Roman"/>
                <a:cs typeface="Times New Roman"/>
              </a:rPr>
              <a:t>steps</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be</a:t>
            </a:r>
            <a:r>
              <a:rPr sz="818" spc="-17" dirty="0">
                <a:latin typeface="Times New Roman"/>
                <a:cs typeface="Times New Roman"/>
              </a:rPr>
              <a:t> </a:t>
            </a:r>
            <a:r>
              <a:rPr sz="818" dirty="0">
                <a:latin typeface="Times New Roman"/>
                <a:cs typeface="Times New Roman"/>
              </a:rPr>
              <a:t>taken</a:t>
            </a:r>
            <a:r>
              <a:rPr sz="818" spc="-17"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ensure</a:t>
            </a:r>
            <a:r>
              <a:rPr sz="818" spc="-10"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spc="-7" dirty="0">
                <a:latin typeface="Times New Roman"/>
                <a:cs typeface="Times New Roman"/>
              </a:rPr>
              <a:t>successful 	transition.</a:t>
            </a:r>
            <a:endParaRPr sz="818">
              <a:latin typeface="Times New Roman"/>
              <a:cs typeface="Times New Roman"/>
            </a:endParaRPr>
          </a:p>
          <a:p>
            <a:pPr marL="177835" indent="-169181">
              <a:spcBef>
                <a:spcPts val="899"/>
              </a:spcBef>
              <a:buAutoNum type="alphaUcParenBoth" startAt="6"/>
              <a:tabLst>
                <a:tab pos="177835" algn="l"/>
              </a:tabLst>
            </a:pPr>
            <a:r>
              <a:rPr sz="818" dirty="0">
                <a:latin typeface="Times New Roman"/>
                <a:cs typeface="Times New Roman"/>
              </a:rPr>
              <a:t>Meeting</a:t>
            </a:r>
            <a:r>
              <a:rPr sz="818" spc="-20"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spc="-14" dirty="0">
                <a:latin typeface="Times New Roman"/>
                <a:cs typeface="Times New Roman"/>
              </a:rPr>
              <a:t>needs</a:t>
            </a:r>
            <a:endParaRPr sz="818">
              <a:latin typeface="Times New Roman"/>
              <a:cs typeface="Times New Roman"/>
            </a:endParaRPr>
          </a:p>
          <a:p>
            <a:pPr>
              <a:spcBef>
                <a:spcPts val="24"/>
              </a:spcBef>
              <a:buFont typeface="Times New Roman"/>
              <a:buAutoNum type="alphaUcParenBoth" startAt="6"/>
            </a:pPr>
            <a:endParaRPr sz="818">
              <a:latin typeface="Times New Roman"/>
              <a:cs typeface="Times New Roman"/>
            </a:endParaRPr>
          </a:p>
          <a:p>
            <a:pPr marL="340526" marR="35913" lvl="1" indent="-145384">
              <a:lnSpc>
                <a:spcPts val="940"/>
              </a:lnSpc>
              <a:buAutoNum type="arabicParenBoth"/>
              <a:tabLst>
                <a:tab pos="382064" algn="l"/>
              </a:tabLst>
            </a:pPr>
            <a:r>
              <a:rPr sz="818" dirty="0">
                <a:latin typeface="Times New Roman"/>
                <a:cs typeface="Times New Roman"/>
              </a:rPr>
              <a:t>An</a:t>
            </a:r>
            <a:r>
              <a:rPr sz="818" spc="-14" dirty="0">
                <a:latin typeface="Times New Roman"/>
                <a:cs typeface="Times New Roman"/>
              </a:rPr>
              <a:t> </a:t>
            </a:r>
            <a:r>
              <a:rPr sz="818" dirty="0">
                <a:latin typeface="Times New Roman"/>
                <a:cs typeface="Times New Roman"/>
              </a:rPr>
              <a:t>ICFIID</a:t>
            </a:r>
            <a:r>
              <a:rPr sz="818" spc="-17" dirty="0">
                <a:latin typeface="Times New Roman"/>
                <a:cs typeface="Times New Roman"/>
              </a:rPr>
              <a:t> </a:t>
            </a:r>
            <a:r>
              <a:rPr sz="818" dirty="0">
                <a:latin typeface="Times New Roman"/>
                <a:cs typeface="Times New Roman"/>
              </a:rPr>
              <a:t>in</a:t>
            </a:r>
            <a:r>
              <a:rPr sz="818" spc="-17" dirty="0">
                <a:latin typeface="Times New Roman"/>
                <a:cs typeface="Times New Roman"/>
              </a:rPr>
              <a:t> </a:t>
            </a:r>
            <a:r>
              <a:rPr sz="818" dirty="0">
                <a:latin typeface="Times New Roman"/>
                <a:cs typeface="Times New Roman"/>
              </a:rPr>
              <a:t>peer</a:t>
            </a:r>
            <a:r>
              <a:rPr sz="818" spc="-14" dirty="0">
                <a:latin typeface="Times New Roman"/>
                <a:cs typeface="Times New Roman"/>
              </a:rPr>
              <a:t> </a:t>
            </a:r>
            <a:r>
              <a:rPr sz="818" dirty="0">
                <a:latin typeface="Times New Roman"/>
                <a:cs typeface="Times New Roman"/>
              </a:rPr>
              <a:t>group</a:t>
            </a:r>
            <a:r>
              <a:rPr sz="818" spc="-17" dirty="0">
                <a:latin typeface="Times New Roman"/>
                <a:cs typeface="Times New Roman"/>
              </a:rPr>
              <a:t> </a:t>
            </a:r>
            <a:r>
              <a:rPr sz="818" dirty="0">
                <a:latin typeface="Times New Roman"/>
                <a:cs typeface="Times New Roman"/>
              </a:rPr>
              <a:t>6</a:t>
            </a:r>
            <a:r>
              <a:rPr sz="818" spc="-14"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develop</a:t>
            </a:r>
            <a:r>
              <a:rPr sz="818" spc="-14" dirty="0">
                <a:latin typeface="Times New Roman"/>
                <a:cs typeface="Times New Roman"/>
              </a:rPr>
              <a:t> </a:t>
            </a:r>
            <a:r>
              <a:rPr sz="818" dirty="0">
                <a:latin typeface="Times New Roman"/>
                <a:cs typeface="Times New Roman"/>
              </a:rPr>
              <a:t>an</a:t>
            </a:r>
            <a:r>
              <a:rPr sz="818" spc="-17" dirty="0">
                <a:latin typeface="Times New Roman"/>
                <a:cs typeface="Times New Roman"/>
              </a:rPr>
              <a:t> </a:t>
            </a:r>
            <a:r>
              <a:rPr sz="818" dirty="0">
                <a:latin typeface="Times New Roman"/>
                <a:cs typeface="Times New Roman"/>
              </a:rPr>
              <a:t>individual</a:t>
            </a:r>
            <a:r>
              <a:rPr sz="818" spc="-14" dirty="0">
                <a:latin typeface="Times New Roman"/>
                <a:cs typeface="Times New Roman"/>
              </a:rPr>
              <a:t> </a:t>
            </a:r>
            <a:r>
              <a:rPr sz="818" dirty="0">
                <a:latin typeface="Times New Roman"/>
                <a:cs typeface="Times New Roman"/>
              </a:rPr>
              <a:t>service</a:t>
            </a:r>
            <a:r>
              <a:rPr sz="818" spc="-24" dirty="0">
                <a:latin typeface="Times New Roman"/>
                <a:cs typeface="Times New Roman"/>
              </a:rPr>
              <a:t> </a:t>
            </a:r>
            <a:r>
              <a:rPr sz="818" dirty="0">
                <a:latin typeface="Times New Roman"/>
                <a:cs typeface="Times New Roman"/>
              </a:rPr>
              <a:t>plan</a:t>
            </a:r>
            <a:r>
              <a:rPr sz="818" spc="-10" dirty="0">
                <a:latin typeface="Times New Roman"/>
                <a:cs typeface="Times New Roman"/>
              </a:rPr>
              <a:t> </a:t>
            </a:r>
            <a:r>
              <a:rPr sz="818" dirty="0">
                <a:latin typeface="Times New Roman"/>
                <a:cs typeface="Times New Roman"/>
              </a:rPr>
              <a:t>within</a:t>
            </a:r>
            <a:r>
              <a:rPr sz="818" spc="-17" dirty="0">
                <a:latin typeface="Times New Roman"/>
                <a:cs typeface="Times New Roman"/>
              </a:rPr>
              <a:t> </a:t>
            </a:r>
            <a:r>
              <a:rPr sz="818" dirty="0">
                <a:latin typeface="Times New Roman"/>
                <a:cs typeface="Times New Roman"/>
              </a:rPr>
              <a:t>thirty</a:t>
            </a:r>
            <a:r>
              <a:rPr sz="818" spc="-14" dirty="0">
                <a:latin typeface="Times New Roman"/>
                <a:cs typeface="Times New Roman"/>
              </a:rPr>
              <a:t> </a:t>
            </a:r>
            <a:r>
              <a:rPr sz="818" spc="-7" dirty="0">
                <a:latin typeface="Times New Roman"/>
                <a:cs typeface="Times New Roman"/>
              </a:rPr>
              <a:t>calendar 	</a:t>
            </a:r>
            <a:r>
              <a:rPr sz="818" dirty="0">
                <a:latin typeface="Times New Roman"/>
                <a:cs typeface="Times New Roman"/>
              </a:rPr>
              <a:t>days</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a</a:t>
            </a:r>
            <a:r>
              <a:rPr sz="818" spc="-20" dirty="0">
                <a:latin typeface="Times New Roman"/>
                <a:cs typeface="Times New Roman"/>
              </a:rPr>
              <a:t> </a:t>
            </a:r>
            <a:r>
              <a:rPr sz="818" dirty="0">
                <a:latin typeface="Times New Roman"/>
                <a:cs typeface="Times New Roman"/>
              </a:rPr>
              <a:t>youth's</a:t>
            </a:r>
            <a:r>
              <a:rPr sz="818" spc="-14" dirty="0">
                <a:latin typeface="Times New Roman"/>
                <a:cs typeface="Times New Roman"/>
              </a:rPr>
              <a:t> </a:t>
            </a:r>
            <a:r>
              <a:rPr sz="818" dirty="0">
                <a:latin typeface="Times New Roman"/>
                <a:cs typeface="Times New Roman"/>
              </a:rPr>
              <a:t>admission</a:t>
            </a:r>
            <a:r>
              <a:rPr sz="818" spc="-10" dirty="0">
                <a:latin typeface="Times New Roman"/>
                <a:cs typeface="Times New Roman"/>
              </a:rPr>
              <a:t> </a:t>
            </a:r>
            <a:r>
              <a:rPr sz="818" dirty="0">
                <a:latin typeface="Times New Roman"/>
                <a:cs typeface="Times New Roman"/>
              </a:rPr>
              <a:t>that</a:t>
            </a:r>
            <a:r>
              <a:rPr sz="818" spc="-14" dirty="0">
                <a:latin typeface="Times New Roman"/>
                <a:cs typeface="Times New Roman"/>
              </a:rPr>
              <a:t> </a:t>
            </a:r>
            <a:r>
              <a:rPr sz="818" spc="-7" dirty="0">
                <a:latin typeface="Times New Roman"/>
                <a:cs typeface="Times New Roman"/>
              </a:rPr>
              <a:t>reflects:</a:t>
            </a:r>
            <a:endParaRPr sz="818">
              <a:latin typeface="Times New Roman"/>
              <a:cs typeface="Times New Roman"/>
            </a:endParaRPr>
          </a:p>
          <a:p>
            <a:pPr lvl="1">
              <a:lnSpc>
                <a:spcPct val="100000"/>
              </a:lnSpc>
              <a:buFont typeface="Times New Roman"/>
              <a:buAutoNum type="arabicParenBoth"/>
            </a:pPr>
            <a:endParaRPr sz="818">
              <a:latin typeface="Times New Roman"/>
              <a:cs typeface="Times New Roman"/>
            </a:endParaRPr>
          </a:p>
          <a:p>
            <a:pPr marL="522256" marR="69663" lvl="2" indent="-140191">
              <a:lnSpc>
                <a:spcPts val="940"/>
              </a:lnSpc>
              <a:buAutoNum type="alphaLcParenBoth"/>
              <a:tabLst>
                <a:tab pos="568986" algn="l"/>
              </a:tabLst>
            </a:pPr>
            <a:r>
              <a:rPr sz="818" dirty="0">
                <a:latin typeface="Times New Roman"/>
                <a:cs typeface="Times New Roman"/>
              </a:rPr>
              <a:t>Ongoing</a:t>
            </a:r>
            <a:r>
              <a:rPr sz="818" spc="-24" dirty="0">
                <a:latin typeface="Times New Roman"/>
                <a:cs typeface="Times New Roman"/>
              </a:rPr>
              <a:t> </a:t>
            </a:r>
            <a:r>
              <a:rPr sz="818" dirty="0">
                <a:latin typeface="Times New Roman"/>
                <a:cs typeface="Times New Roman"/>
              </a:rPr>
              <a:t>collaboration</a:t>
            </a:r>
            <a:r>
              <a:rPr sz="818" spc="-20" dirty="0">
                <a:latin typeface="Times New Roman"/>
                <a:cs typeface="Times New Roman"/>
              </a:rPr>
              <a:t> </a:t>
            </a:r>
            <a:r>
              <a:rPr sz="818" dirty="0">
                <a:latin typeface="Times New Roman"/>
                <a:cs typeface="Times New Roman"/>
              </a:rPr>
              <a:t>with</a:t>
            </a:r>
            <a:r>
              <a:rPr sz="818" spc="-20"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youth's</a:t>
            </a:r>
            <a:r>
              <a:rPr sz="818" spc="-24" dirty="0">
                <a:latin typeface="Times New Roman"/>
                <a:cs typeface="Times New Roman"/>
              </a:rPr>
              <a:t> </a:t>
            </a:r>
            <a:r>
              <a:rPr sz="818" dirty="0">
                <a:latin typeface="Times New Roman"/>
                <a:cs typeface="Times New Roman"/>
              </a:rPr>
              <a:t>parent</a:t>
            </a:r>
            <a:r>
              <a:rPr sz="818" spc="-14" dirty="0">
                <a:latin typeface="Times New Roman"/>
                <a:cs typeface="Times New Roman"/>
              </a:rPr>
              <a:t> </a:t>
            </a:r>
            <a:r>
              <a:rPr sz="818" dirty="0">
                <a:latin typeface="Times New Roman"/>
                <a:cs typeface="Times New Roman"/>
              </a:rPr>
              <a:t>or</a:t>
            </a:r>
            <a:r>
              <a:rPr sz="818" spc="-20" dirty="0">
                <a:latin typeface="Times New Roman"/>
                <a:cs typeface="Times New Roman"/>
              </a:rPr>
              <a:t> </a:t>
            </a:r>
            <a:r>
              <a:rPr sz="818" dirty="0">
                <a:latin typeface="Times New Roman"/>
                <a:cs typeface="Times New Roman"/>
              </a:rPr>
              <a:t>guardian,</a:t>
            </a:r>
            <a:r>
              <a:rPr sz="818" spc="-17" dirty="0">
                <a:latin typeface="Times New Roman"/>
                <a:cs typeface="Times New Roman"/>
              </a:rPr>
              <a:t> </a:t>
            </a:r>
            <a:r>
              <a:rPr sz="818" dirty="0">
                <a:latin typeface="Times New Roman"/>
                <a:cs typeface="Times New Roman"/>
              </a:rPr>
              <a:t>as</a:t>
            </a:r>
            <a:r>
              <a:rPr sz="818" spc="-24" dirty="0">
                <a:latin typeface="Times New Roman"/>
                <a:cs typeface="Times New Roman"/>
              </a:rPr>
              <a:t> </a:t>
            </a:r>
            <a:r>
              <a:rPr sz="818" dirty="0">
                <a:latin typeface="Times New Roman"/>
                <a:cs typeface="Times New Roman"/>
              </a:rPr>
              <a:t>applicable,</a:t>
            </a:r>
            <a:r>
              <a:rPr sz="818" spc="-20" dirty="0">
                <a:latin typeface="Times New Roman"/>
                <a:cs typeface="Times New Roman"/>
              </a:rPr>
              <a:t> </a:t>
            </a:r>
            <a:r>
              <a:rPr sz="818" dirty="0">
                <a:latin typeface="Times New Roman"/>
                <a:cs typeface="Times New Roman"/>
              </a:rPr>
              <a:t>and</a:t>
            </a:r>
            <a:r>
              <a:rPr sz="818" spc="-24" dirty="0">
                <a:latin typeface="Times New Roman"/>
                <a:cs typeface="Times New Roman"/>
              </a:rPr>
              <a:t> </a:t>
            </a:r>
            <a:r>
              <a:rPr sz="818" spc="-14" dirty="0">
                <a:latin typeface="Times New Roman"/>
                <a:cs typeface="Times New Roman"/>
              </a:rPr>
              <a:t>home 	</a:t>
            </a:r>
            <a:r>
              <a:rPr sz="818" dirty="0">
                <a:latin typeface="Times New Roman"/>
                <a:cs typeface="Times New Roman"/>
              </a:rPr>
              <a:t>county</a:t>
            </a:r>
            <a:r>
              <a:rPr sz="818" spc="-27" dirty="0">
                <a:latin typeface="Times New Roman"/>
                <a:cs typeface="Times New Roman"/>
              </a:rPr>
              <a:t> </a:t>
            </a:r>
            <a:r>
              <a:rPr sz="818" spc="-7" dirty="0">
                <a:latin typeface="Times New Roman"/>
                <a:cs typeface="Times New Roman"/>
              </a:rPr>
              <a:t>board;</a:t>
            </a:r>
            <a:endParaRPr sz="818">
              <a:latin typeface="Times New Roman"/>
              <a:cs typeface="Times New Roman"/>
            </a:endParaRPr>
          </a:p>
          <a:p>
            <a:pPr marL="527881" lvl="2" indent="-145816">
              <a:spcBef>
                <a:spcPts val="876"/>
              </a:spcBef>
              <a:buAutoNum type="alphaLcParenBoth"/>
              <a:tabLst>
                <a:tab pos="527881" algn="l"/>
              </a:tabLst>
            </a:pPr>
            <a:r>
              <a:rPr sz="818" dirty="0">
                <a:latin typeface="Times New Roman"/>
                <a:cs typeface="Times New Roman"/>
              </a:rPr>
              <a:t>Arrangement</a:t>
            </a:r>
            <a:r>
              <a:rPr sz="818" spc="-20"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school</a:t>
            </a:r>
            <a:r>
              <a:rPr sz="818" spc="-17" dirty="0">
                <a:latin typeface="Times New Roman"/>
                <a:cs typeface="Times New Roman"/>
              </a:rPr>
              <a:t> </a:t>
            </a:r>
            <a:r>
              <a:rPr sz="818" dirty="0">
                <a:latin typeface="Times New Roman"/>
                <a:cs typeface="Times New Roman"/>
              </a:rPr>
              <a:t>services</a:t>
            </a:r>
            <a:r>
              <a:rPr sz="818" spc="-20" dirty="0">
                <a:latin typeface="Times New Roman"/>
                <a:cs typeface="Times New Roman"/>
              </a:rPr>
              <a:t> </a:t>
            </a:r>
            <a:r>
              <a:rPr sz="818" dirty="0">
                <a:latin typeface="Times New Roman"/>
                <a:cs typeface="Times New Roman"/>
              </a:rPr>
              <a:t>for</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spc="-7" dirty="0">
                <a:latin typeface="Times New Roman"/>
                <a:cs typeface="Times New Roman"/>
              </a:rPr>
              <a:t>youth;</a:t>
            </a:r>
            <a:endParaRPr sz="818">
              <a:latin typeface="Times New Roman"/>
              <a:cs typeface="Times New Roman"/>
            </a:endParaRPr>
          </a:p>
          <a:p>
            <a:pPr lvl="2">
              <a:spcBef>
                <a:spcPts val="27"/>
              </a:spcBef>
              <a:buFont typeface="Times New Roman"/>
              <a:buAutoNum type="alphaLcParenBoth"/>
            </a:pPr>
            <a:endParaRPr sz="818">
              <a:latin typeface="Times New Roman"/>
              <a:cs typeface="Times New Roman"/>
            </a:endParaRPr>
          </a:p>
          <a:p>
            <a:pPr marL="522688" marR="128941" lvl="2" indent="-140624">
              <a:lnSpc>
                <a:spcPts val="940"/>
              </a:lnSpc>
              <a:buAutoNum type="alphaLcParenBoth"/>
              <a:tabLst>
                <a:tab pos="568986" algn="l"/>
              </a:tabLst>
            </a:pPr>
            <a:r>
              <a:rPr sz="818" dirty="0">
                <a:latin typeface="Times New Roman"/>
                <a:cs typeface="Times New Roman"/>
              </a:rPr>
              <a:t>Identifying</a:t>
            </a:r>
            <a:r>
              <a:rPr sz="818" spc="-17"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accessing</a:t>
            </a:r>
            <a:r>
              <a:rPr sz="818" spc="-17" dirty="0">
                <a:latin typeface="Times New Roman"/>
                <a:cs typeface="Times New Roman"/>
              </a:rPr>
              <a:t> </a:t>
            </a:r>
            <a:r>
              <a:rPr sz="818" dirty="0">
                <a:latin typeface="Times New Roman"/>
                <a:cs typeface="Times New Roman"/>
              </a:rPr>
              <a:t>necessary</a:t>
            </a:r>
            <a:r>
              <a:rPr sz="818" spc="-17" dirty="0">
                <a:latin typeface="Times New Roman"/>
                <a:cs typeface="Times New Roman"/>
              </a:rPr>
              <a:t> </a:t>
            </a:r>
            <a:r>
              <a:rPr sz="818" dirty="0">
                <a:latin typeface="Times New Roman"/>
                <a:cs typeface="Times New Roman"/>
              </a:rPr>
              <a:t>supports</a:t>
            </a:r>
            <a:r>
              <a:rPr sz="818" spc="-20" dirty="0">
                <a:latin typeface="Times New Roman"/>
                <a:cs typeface="Times New Roman"/>
              </a:rPr>
              <a:t> </a:t>
            </a:r>
            <a:r>
              <a:rPr sz="818" dirty="0">
                <a:latin typeface="Times New Roman"/>
                <a:cs typeface="Times New Roman"/>
              </a:rPr>
              <a:t>and</a:t>
            </a:r>
            <a:r>
              <a:rPr sz="818" spc="-17" dirty="0">
                <a:latin typeface="Times New Roman"/>
                <a:cs typeface="Times New Roman"/>
              </a:rPr>
              <a:t> </a:t>
            </a:r>
            <a:r>
              <a:rPr sz="818" dirty="0">
                <a:latin typeface="Times New Roman"/>
                <a:cs typeface="Times New Roman"/>
              </a:rPr>
              <a:t>services</a:t>
            </a:r>
            <a:r>
              <a:rPr sz="818" spc="-20"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ensure</a:t>
            </a:r>
            <a:r>
              <a:rPr sz="818" spc="-24"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a:t>
            </a:r>
            <a:r>
              <a:rPr sz="818" spc="-17" dirty="0">
                <a:latin typeface="Times New Roman"/>
                <a:cs typeface="Times New Roman"/>
              </a:rPr>
              <a:t> and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youth's</a:t>
            </a:r>
            <a:r>
              <a:rPr sz="818" spc="-24" dirty="0">
                <a:latin typeface="Times New Roman"/>
                <a:cs typeface="Times New Roman"/>
              </a:rPr>
              <a:t> </a:t>
            </a:r>
            <a:r>
              <a:rPr sz="818" dirty="0">
                <a:latin typeface="Times New Roman"/>
                <a:cs typeface="Times New Roman"/>
              </a:rPr>
              <a:t>family</a:t>
            </a:r>
            <a:r>
              <a:rPr sz="818" spc="-20"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other</a:t>
            </a:r>
            <a:r>
              <a:rPr sz="818" spc="-27" dirty="0">
                <a:latin typeface="Times New Roman"/>
                <a:cs typeface="Times New Roman"/>
              </a:rPr>
              <a:t> </a:t>
            </a:r>
            <a:r>
              <a:rPr sz="818" dirty="0">
                <a:latin typeface="Times New Roman"/>
                <a:cs typeface="Times New Roman"/>
              </a:rPr>
              <a:t>caregivers,</a:t>
            </a:r>
            <a:r>
              <a:rPr sz="818" spc="-14" dirty="0">
                <a:latin typeface="Times New Roman"/>
                <a:cs typeface="Times New Roman"/>
              </a:rPr>
              <a:t> </a:t>
            </a:r>
            <a:r>
              <a:rPr sz="818" dirty="0">
                <a:latin typeface="Times New Roman"/>
                <a:cs typeface="Times New Roman"/>
              </a:rPr>
              <a:t>as</a:t>
            </a:r>
            <a:r>
              <a:rPr sz="818" spc="-24" dirty="0">
                <a:latin typeface="Times New Roman"/>
                <a:cs typeface="Times New Roman"/>
              </a:rPr>
              <a:t> </a:t>
            </a:r>
            <a:r>
              <a:rPr sz="818" dirty="0">
                <a:latin typeface="Times New Roman"/>
                <a:cs typeface="Times New Roman"/>
              </a:rPr>
              <a:t>applicable,</a:t>
            </a:r>
            <a:r>
              <a:rPr sz="818" spc="-17" dirty="0">
                <a:latin typeface="Times New Roman"/>
                <a:cs typeface="Times New Roman"/>
              </a:rPr>
              <a:t> </a:t>
            </a:r>
            <a:r>
              <a:rPr sz="818" dirty="0">
                <a:latin typeface="Times New Roman"/>
                <a:cs typeface="Times New Roman"/>
              </a:rPr>
              <a:t>are</a:t>
            </a:r>
            <a:r>
              <a:rPr sz="818" spc="-27" dirty="0">
                <a:latin typeface="Times New Roman"/>
                <a:cs typeface="Times New Roman"/>
              </a:rPr>
              <a:t> </a:t>
            </a:r>
            <a:r>
              <a:rPr sz="818" dirty="0">
                <a:latin typeface="Times New Roman"/>
                <a:cs typeface="Times New Roman"/>
              </a:rPr>
              <a:t>successful;</a:t>
            </a:r>
            <a:r>
              <a:rPr sz="818" spc="-20" dirty="0">
                <a:latin typeface="Times New Roman"/>
                <a:cs typeface="Times New Roman"/>
              </a:rPr>
              <a:t> </a:t>
            </a:r>
            <a:r>
              <a:rPr sz="818" spc="-17" dirty="0">
                <a:latin typeface="Times New Roman"/>
                <a:cs typeface="Times New Roman"/>
              </a:rPr>
              <a:t>and</a:t>
            </a:r>
            <a:endParaRPr sz="818">
              <a:latin typeface="Times New Roman"/>
              <a:cs typeface="Times New Roman"/>
            </a:endParaRPr>
          </a:p>
          <a:p>
            <a:pPr lvl="2">
              <a:lnSpc>
                <a:spcPct val="100000"/>
              </a:lnSpc>
              <a:buFont typeface="Times New Roman"/>
              <a:buAutoNum type="alphaLcParenBoth"/>
            </a:pPr>
            <a:endParaRPr sz="818">
              <a:latin typeface="Times New Roman"/>
              <a:cs typeface="Times New Roman"/>
            </a:endParaRPr>
          </a:p>
          <a:p>
            <a:pPr marL="527881" marR="62740" lvl="2" indent="-145816">
              <a:lnSpc>
                <a:spcPts val="940"/>
              </a:lnSpc>
              <a:buAutoNum type="alphaLcParenBoth"/>
              <a:tabLst>
                <a:tab pos="568986" algn="l"/>
              </a:tabLst>
            </a:pPr>
            <a:r>
              <a:rPr sz="818" dirty="0">
                <a:latin typeface="Times New Roman"/>
                <a:cs typeface="Times New Roman"/>
              </a:rPr>
              <a:t>Training</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dirty="0">
                <a:latin typeface="Times New Roman"/>
                <a:cs typeface="Times New Roman"/>
              </a:rPr>
              <a:t>family</a:t>
            </a:r>
            <a:r>
              <a:rPr sz="818" spc="-17"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other</a:t>
            </a:r>
            <a:r>
              <a:rPr sz="818" spc="-24" dirty="0">
                <a:latin typeface="Times New Roman"/>
                <a:cs typeface="Times New Roman"/>
              </a:rPr>
              <a:t> </a:t>
            </a:r>
            <a:r>
              <a:rPr sz="818" dirty="0">
                <a:latin typeface="Times New Roman"/>
                <a:cs typeface="Times New Roman"/>
              </a:rPr>
              <a:t>caregivers,</a:t>
            </a:r>
            <a:r>
              <a:rPr sz="818" spc="-17" dirty="0">
                <a:latin typeface="Times New Roman"/>
                <a:cs typeface="Times New Roman"/>
              </a:rPr>
              <a:t> </a:t>
            </a:r>
            <a:r>
              <a:rPr sz="818" dirty="0">
                <a:latin typeface="Times New Roman"/>
                <a:cs typeface="Times New Roman"/>
              </a:rPr>
              <a:t>as</a:t>
            </a:r>
            <a:r>
              <a:rPr sz="818" spc="-20" dirty="0">
                <a:latin typeface="Times New Roman"/>
                <a:cs typeface="Times New Roman"/>
              </a:rPr>
              <a:t> </a:t>
            </a:r>
            <a:r>
              <a:rPr sz="818" dirty="0">
                <a:latin typeface="Times New Roman"/>
                <a:cs typeface="Times New Roman"/>
              </a:rPr>
              <a:t>applicable,</a:t>
            </a:r>
            <a:r>
              <a:rPr sz="818" spc="-17" dirty="0">
                <a:latin typeface="Times New Roman"/>
                <a:cs typeface="Times New Roman"/>
              </a:rPr>
              <a:t> </a:t>
            </a:r>
            <a:r>
              <a:rPr sz="818" dirty="0">
                <a:latin typeface="Times New Roman"/>
                <a:cs typeface="Times New Roman"/>
              </a:rPr>
              <a:t>in</a:t>
            </a:r>
            <a:r>
              <a:rPr sz="818" spc="-17" dirty="0">
                <a:latin typeface="Times New Roman"/>
                <a:cs typeface="Times New Roman"/>
              </a:rPr>
              <a:t> </a:t>
            </a:r>
            <a:r>
              <a:rPr sz="818" spc="-7" dirty="0">
                <a:latin typeface="Times New Roman"/>
                <a:cs typeface="Times New Roman"/>
              </a:rPr>
              <a:t>techniques</a:t>
            </a:r>
            <a:r>
              <a:rPr sz="818" spc="-20" dirty="0">
                <a:latin typeface="Times New Roman"/>
                <a:cs typeface="Times New Roman"/>
              </a:rPr>
              <a:t> </a:t>
            </a:r>
            <a:r>
              <a:rPr sz="818" dirty="0">
                <a:latin typeface="Times New Roman"/>
                <a:cs typeface="Times New Roman"/>
              </a:rPr>
              <a:t>that</a:t>
            </a:r>
            <a:r>
              <a:rPr sz="818" spc="-17" dirty="0">
                <a:latin typeface="Times New Roman"/>
                <a:cs typeface="Times New Roman"/>
              </a:rPr>
              <a:t> are 	</a:t>
            </a:r>
            <a:r>
              <a:rPr sz="818" dirty="0">
                <a:latin typeface="Times New Roman"/>
                <a:cs typeface="Times New Roman"/>
              </a:rPr>
              <a:t>found</a:t>
            </a:r>
            <a:r>
              <a:rPr sz="818" spc="-24" dirty="0">
                <a:latin typeface="Times New Roman"/>
                <a:cs typeface="Times New Roman"/>
              </a:rPr>
              <a:t> </a:t>
            </a:r>
            <a:r>
              <a:rPr sz="818" dirty="0">
                <a:latin typeface="Times New Roman"/>
                <a:cs typeface="Times New Roman"/>
              </a:rPr>
              <a:t>effective</a:t>
            </a:r>
            <a:r>
              <a:rPr sz="818" spc="-20" dirty="0">
                <a:latin typeface="Times New Roman"/>
                <a:cs typeface="Times New Roman"/>
              </a:rPr>
              <a:t> </a:t>
            </a:r>
            <a:r>
              <a:rPr sz="818" dirty="0">
                <a:latin typeface="Times New Roman"/>
                <a:cs typeface="Times New Roman"/>
              </a:rPr>
              <a:t>for</a:t>
            </a:r>
            <a:r>
              <a:rPr sz="818" spc="-20" dirty="0">
                <a:latin typeface="Times New Roman"/>
                <a:cs typeface="Times New Roman"/>
              </a:rPr>
              <a:t> </a:t>
            </a:r>
            <a:r>
              <a:rPr sz="818" dirty="0">
                <a:latin typeface="Times New Roman"/>
                <a:cs typeface="Times New Roman"/>
              </a:rPr>
              <a:t>supporting</a:t>
            </a:r>
            <a:r>
              <a:rPr sz="818" spc="-17"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spc="-7" dirty="0">
                <a:latin typeface="Times New Roman"/>
                <a:cs typeface="Times New Roman"/>
              </a:rPr>
              <a:t>youth.</a:t>
            </a:r>
            <a:endParaRPr sz="818">
              <a:latin typeface="Times New Roman"/>
              <a:cs typeface="Times New Roman"/>
            </a:endParaRPr>
          </a:p>
          <a:p>
            <a:pPr lvl="2">
              <a:lnSpc>
                <a:spcPct val="100000"/>
              </a:lnSpc>
              <a:buFont typeface="Times New Roman"/>
              <a:buAutoNum type="alphaLcParenBoth"/>
            </a:pPr>
            <a:endParaRPr sz="818">
              <a:latin typeface="Times New Roman"/>
              <a:cs typeface="Times New Roman"/>
            </a:endParaRPr>
          </a:p>
          <a:p>
            <a:pPr marL="340959" marR="315430" lvl="1" indent="-145816">
              <a:lnSpc>
                <a:spcPts val="940"/>
              </a:lnSpc>
              <a:buAutoNum type="arabicParenBoth"/>
              <a:tabLst>
                <a:tab pos="382064" algn="l"/>
              </a:tabLst>
            </a:pPr>
            <a:r>
              <a:rPr sz="818" dirty="0">
                <a:latin typeface="Times New Roman"/>
                <a:cs typeface="Times New Roman"/>
              </a:rPr>
              <a:t>An</a:t>
            </a:r>
            <a:r>
              <a:rPr sz="818" spc="-7" dirty="0">
                <a:latin typeface="Times New Roman"/>
                <a:cs typeface="Times New Roman"/>
              </a:rPr>
              <a:t> </a:t>
            </a:r>
            <a:r>
              <a:rPr sz="818" dirty="0">
                <a:latin typeface="Times New Roman"/>
                <a:cs typeface="Times New Roman"/>
              </a:rPr>
              <a:t>ICFIID</a:t>
            </a:r>
            <a:r>
              <a:rPr sz="818" spc="-10"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0" dirty="0">
                <a:latin typeface="Times New Roman"/>
                <a:cs typeface="Times New Roman"/>
              </a:rPr>
              <a:t> </a:t>
            </a:r>
            <a:r>
              <a:rPr sz="818" dirty="0">
                <a:latin typeface="Times New Roman"/>
                <a:cs typeface="Times New Roman"/>
              </a:rPr>
              <a:t>6</a:t>
            </a:r>
            <a:r>
              <a:rPr sz="818" spc="-7" dirty="0">
                <a:latin typeface="Times New Roman"/>
                <a:cs typeface="Times New Roman"/>
              </a:rPr>
              <a:t> </a:t>
            </a:r>
            <a:r>
              <a:rPr sz="818" dirty="0">
                <a:latin typeface="Times New Roman"/>
                <a:cs typeface="Times New Roman"/>
              </a:rPr>
              <a:t>serving</a:t>
            </a:r>
            <a:r>
              <a:rPr sz="818" spc="-10"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for</a:t>
            </a:r>
            <a:r>
              <a:rPr sz="818" spc="-7" dirty="0">
                <a:latin typeface="Times New Roman"/>
                <a:cs typeface="Times New Roman"/>
              </a:rPr>
              <a:t> </a:t>
            </a:r>
            <a:r>
              <a:rPr sz="818" dirty="0">
                <a:latin typeface="Times New Roman"/>
                <a:cs typeface="Times New Roman"/>
              </a:rPr>
              <a:t>a</a:t>
            </a:r>
            <a:r>
              <a:rPr sz="818" spc="-10" dirty="0">
                <a:latin typeface="Times New Roman"/>
                <a:cs typeface="Times New Roman"/>
              </a:rPr>
              <a:t> </a:t>
            </a:r>
            <a:r>
              <a:rPr sz="818" spc="-7" dirty="0">
                <a:latin typeface="Times New Roman"/>
                <a:cs typeface="Times New Roman"/>
              </a:rPr>
              <a:t>short-</a:t>
            </a:r>
            <a:r>
              <a:rPr sz="818" dirty="0">
                <a:latin typeface="Times New Roman"/>
                <a:cs typeface="Times New Roman"/>
              </a:rPr>
              <a:t>term</a:t>
            </a:r>
            <a:r>
              <a:rPr sz="818" spc="-10" dirty="0">
                <a:latin typeface="Times New Roman"/>
                <a:cs typeface="Times New Roman"/>
              </a:rPr>
              <a:t> </a:t>
            </a:r>
            <a:r>
              <a:rPr sz="818" dirty="0">
                <a:latin typeface="Times New Roman"/>
                <a:cs typeface="Times New Roman"/>
              </a:rPr>
              <a:t>stay</a:t>
            </a:r>
            <a:r>
              <a:rPr sz="818" spc="-10" dirty="0">
                <a:latin typeface="Times New Roman"/>
                <a:cs typeface="Times New Roman"/>
              </a:rPr>
              <a:t> </a:t>
            </a:r>
            <a:r>
              <a:rPr sz="818" dirty="0">
                <a:latin typeface="Times New Roman"/>
                <a:cs typeface="Times New Roman"/>
              </a:rPr>
              <a:t>will</a:t>
            </a:r>
            <a:r>
              <a:rPr sz="818" spc="-10" dirty="0">
                <a:latin typeface="Times New Roman"/>
                <a:cs typeface="Times New Roman"/>
              </a:rPr>
              <a:t> </a:t>
            </a:r>
            <a:r>
              <a:rPr sz="818" dirty="0">
                <a:latin typeface="Times New Roman"/>
                <a:cs typeface="Times New Roman"/>
              </a:rPr>
              <a:t>conduct,</a:t>
            </a:r>
            <a:r>
              <a:rPr sz="818" spc="-10" dirty="0">
                <a:latin typeface="Times New Roman"/>
                <a:cs typeface="Times New Roman"/>
              </a:rPr>
              <a:t> </a:t>
            </a:r>
            <a:r>
              <a:rPr sz="818" dirty="0">
                <a:latin typeface="Times New Roman"/>
                <a:cs typeface="Times New Roman"/>
              </a:rPr>
              <a:t>at</a:t>
            </a:r>
            <a:r>
              <a:rPr sz="818" spc="-10" dirty="0">
                <a:latin typeface="Times New Roman"/>
                <a:cs typeface="Times New Roman"/>
              </a:rPr>
              <a:t> </a:t>
            </a:r>
            <a:r>
              <a:rPr sz="818" spc="-34" dirty="0">
                <a:latin typeface="Times New Roman"/>
                <a:cs typeface="Times New Roman"/>
              </a:rPr>
              <a:t>a 	</a:t>
            </a:r>
            <a:r>
              <a:rPr sz="818" dirty="0">
                <a:latin typeface="Times New Roman"/>
                <a:cs typeface="Times New Roman"/>
              </a:rPr>
              <a:t>minimum,</a:t>
            </a:r>
            <a:r>
              <a:rPr sz="818" spc="-24" dirty="0">
                <a:latin typeface="Times New Roman"/>
                <a:cs typeface="Times New Roman"/>
              </a:rPr>
              <a:t> </a:t>
            </a:r>
            <a:r>
              <a:rPr sz="818" spc="-7" dirty="0">
                <a:latin typeface="Times New Roman"/>
                <a:cs typeface="Times New Roman"/>
              </a:rPr>
              <a:t>bi-</a:t>
            </a:r>
            <a:r>
              <a:rPr sz="818" dirty="0">
                <a:latin typeface="Times New Roman"/>
                <a:cs typeface="Times New Roman"/>
              </a:rPr>
              <a:t>weekly</a:t>
            </a:r>
            <a:r>
              <a:rPr sz="818" spc="-20" dirty="0">
                <a:latin typeface="Times New Roman"/>
                <a:cs typeface="Times New Roman"/>
              </a:rPr>
              <a:t> </a:t>
            </a:r>
            <a:r>
              <a:rPr sz="818" dirty="0">
                <a:latin typeface="Times New Roman"/>
                <a:cs typeface="Times New Roman"/>
              </a:rPr>
              <a:t>meetings</a:t>
            </a:r>
            <a:r>
              <a:rPr sz="818" spc="-24" dirty="0">
                <a:latin typeface="Times New Roman"/>
                <a:cs typeface="Times New Roman"/>
              </a:rPr>
              <a:t> </a:t>
            </a:r>
            <a:r>
              <a:rPr sz="818" dirty="0">
                <a:latin typeface="Times New Roman"/>
                <a:cs typeface="Times New Roman"/>
              </a:rPr>
              <a:t>to</a:t>
            </a:r>
            <a:r>
              <a:rPr sz="818" spc="-17" dirty="0">
                <a:latin typeface="Times New Roman"/>
                <a:cs typeface="Times New Roman"/>
              </a:rPr>
              <a:t> </a:t>
            </a:r>
            <a:r>
              <a:rPr sz="818" dirty="0">
                <a:latin typeface="Times New Roman"/>
                <a:cs typeface="Times New Roman"/>
              </a:rPr>
              <a:t>review</a:t>
            </a:r>
            <a:r>
              <a:rPr sz="818" spc="-2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youth's</a:t>
            </a:r>
            <a:r>
              <a:rPr sz="818" spc="-24" dirty="0">
                <a:latin typeface="Times New Roman"/>
                <a:cs typeface="Times New Roman"/>
              </a:rPr>
              <a:t> </a:t>
            </a:r>
            <a:r>
              <a:rPr sz="818" dirty="0">
                <a:latin typeface="Times New Roman"/>
                <a:cs typeface="Times New Roman"/>
              </a:rPr>
              <a:t>care</a:t>
            </a:r>
            <a:r>
              <a:rPr sz="818" spc="-20" dirty="0">
                <a:latin typeface="Times New Roman"/>
                <a:cs typeface="Times New Roman"/>
              </a:rPr>
              <a:t> </a:t>
            </a:r>
            <a:r>
              <a:rPr sz="818" dirty="0">
                <a:latin typeface="Times New Roman"/>
                <a:cs typeface="Times New Roman"/>
              </a:rPr>
              <a:t>and</a:t>
            </a:r>
            <a:r>
              <a:rPr sz="818" spc="-20" dirty="0">
                <a:latin typeface="Times New Roman"/>
                <a:cs typeface="Times New Roman"/>
              </a:rPr>
              <a:t> </a:t>
            </a:r>
            <a:r>
              <a:rPr sz="818" spc="-7" dirty="0">
                <a:latin typeface="Times New Roman"/>
                <a:cs typeface="Times New Roman"/>
              </a:rPr>
              <a:t>progress.</a:t>
            </a:r>
            <a:endParaRPr sz="818">
              <a:latin typeface="Times New Roman"/>
              <a:cs typeface="Times New Roman"/>
            </a:endParaRPr>
          </a:p>
          <a:p>
            <a:pPr marL="522256" lvl="2" indent="-140191">
              <a:spcBef>
                <a:spcPts val="876"/>
              </a:spcBef>
              <a:buAutoNum type="alphaLcParenBoth"/>
              <a:tabLst>
                <a:tab pos="522256" algn="l"/>
              </a:tabLst>
            </a:pP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ICFIID</a:t>
            </a:r>
            <a:r>
              <a:rPr sz="818" spc="-20" dirty="0">
                <a:latin typeface="Times New Roman"/>
                <a:cs typeface="Times New Roman"/>
              </a:rPr>
              <a:t> </a:t>
            </a:r>
            <a:r>
              <a:rPr sz="818" dirty="0">
                <a:latin typeface="Times New Roman"/>
                <a:cs typeface="Times New Roman"/>
              </a:rPr>
              <a:t>will</a:t>
            </a:r>
            <a:r>
              <a:rPr sz="818" spc="-14" dirty="0">
                <a:latin typeface="Times New Roman"/>
                <a:cs typeface="Times New Roman"/>
              </a:rPr>
              <a:t> </a:t>
            </a:r>
            <a:r>
              <a:rPr sz="818" dirty="0">
                <a:latin typeface="Times New Roman"/>
                <a:cs typeface="Times New Roman"/>
              </a:rPr>
              <a:t>invite</a:t>
            </a:r>
            <a:r>
              <a:rPr sz="818" spc="-20"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following</a:t>
            </a:r>
            <a:r>
              <a:rPr sz="818" spc="-17" dirty="0">
                <a:latin typeface="Times New Roman"/>
                <a:cs typeface="Times New Roman"/>
              </a:rPr>
              <a:t> </a:t>
            </a:r>
            <a:r>
              <a:rPr sz="818" dirty="0">
                <a:latin typeface="Times New Roman"/>
                <a:cs typeface="Times New Roman"/>
              </a:rPr>
              <a:t>persons</a:t>
            </a:r>
            <a:r>
              <a:rPr sz="818" spc="-20" dirty="0">
                <a:latin typeface="Times New Roman"/>
                <a:cs typeface="Times New Roman"/>
              </a:rPr>
              <a:t> </a:t>
            </a:r>
            <a:r>
              <a:rPr sz="818" dirty="0">
                <a:latin typeface="Times New Roman"/>
                <a:cs typeface="Times New Roman"/>
              </a:rPr>
              <a:t>to</a:t>
            </a:r>
            <a:r>
              <a:rPr sz="818" spc="-14"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spc="-7" dirty="0">
                <a:latin typeface="Times New Roman"/>
                <a:cs typeface="Times New Roman"/>
              </a:rPr>
              <a:t>bi-</a:t>
            </a:r>
            <a:r>
              <a:rPr sz="818" dirty="0">
                <a:latin typeface="Times New Roman"/>
                <a:cs typeface="Times New Roman"/>
              </a:rPr>
              <a:t>weekly</a:t>
            </a:r>
            <a:r>
              <a:rPr sz="818" spc="-14" dirty="0">
                <a:latin typeface="Times New Roman"/>
                <a:cs typeface="Times New Roman"/>
              </a:rPr>
              <a:t> </a:t>
            </a:r>
            <a:r>
              <a:rPr sz="818" spc="-7" dirty="0">
                <a:latin typeface="Times New Roman"/>
                <a:cs typeface="Times New Roman"/>
              </a:rPr>
              <a:t>meetings:</a:t>
            </a:r>
            <a:endParaRPr sz="818">
              <a:latin typeface="Times New Roman"/>
              <a:cs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xfrm>
            <a:off x="6695693" y="9246954"/>
            <a:ext cx="215900" cy="194309"/>
          </a:xfrm>
          <a:prstGeom prst="rect">
            <a:avLst/>
          </a:prstGeom>
        </p:spPr>
        <p:txBody>
          <a:bodyPr vert="horz" wrap="square" lIns="0" tIns="0" rIns="0" bIns="0" rtlCol="0">
            <a:spAutoFit/>
          </a:bodyPr>
          <a:lstStyle>
            <a:defPPr>
              <a:defRPr kern="0"/>
            </a:defPPr>
            <a:lvl1pPr>
              <a:defRPr sz="1200" b="0" i="0">
                <a:solidFill>
                  <a:schemeClr val="tx1"/>
                </a:solidFill>
                <a:latin typeface="Times New Roman"/>
                <a:cs typeface="Times New Roman"/>
              </a:defRPr>
            </a:lvl1pPr>
          </a:lstStyle>
          <a:p>
            <a:pPr marL="88900">
              <a:lnSpc>
                <a:spcPts val="1410"/>
              </a:lnSpc>
            </a:pPr>
            <a:fld id="{81D60167-4931-47E6-BA6A-407CBD079E47}" type="slidenum">
              <a:rPr lang="en-US" spc="-50" smtClean="0"/>
              <a:pPr marL="88900">
                <a:lnSpc>
                  <a:spcPts val="1410"/>
                </a:lnSpc>
              </a:pPr>
              <a:t>23</a:t>
            </a:fld>
            <a:endParaRPr spc="-17" dirty="0"/>
          </a:p>
        </p:txBody>
      </p:sp>
      <p:sp>
        <p:nvSpPr>
          <p:cNvPr id="2" name="object 2"/>
          <p:cNvSpPr txBox="1"/>
          <p:nvPr/>
        </p:nvSpPr>
        <p:spPr>
          <a:xfrm>
            <a:off x="4507020" y="292492"/>
            <a:ext cx="3180208" cy="197573"/>
          </a:xfrm>
          <a:prstGeom prst="rect">
            <a:avLst/>
          </a:prstGeom>
        </p:spPr>
        <p:txBody>
          <a:bodyPr vert="horz" wrap="square" lIns="0" tIns="8654" rIns="0" bIns="0" rtlCol="0">
            <a:spAutoFit/>
          </a:bodyPr>
          <a:lstStyle/>
          <a:p>
            <a:pPr marL="8654">
              <a:spcBef>
                <a:spcPts val="68"/>
              </a:spcBef>
            </a:pPr>
            <a:r>
              <a:rPr sz="1227" b="1" dirty="0">
                <a:latin typeface="Times New Roman"/>
                <a:cs typeface="Times New Roman"/>
              </a:rPr>
              <a:t>***Proposed</a:t>
            </a:r>
            <a:r>
              <a:rPr sz="1227" b="1" spc="-24" dirty="0">
                <a:latin typeface="Times New Roman"/>
                <a:cs typeface="Times New Roman"/>
              </a:rPr>
              <a:t> </a:t>
            </a:r>
            <a:r>
              <a:rPr sz="1227" b="1" dirty="0">
                <a:latin typeface="Times New Roman"/>
                <a:cs typeface="Times New Roman"/>
              </a:rPr>
              <a:t>New</a:t>
            </a:r>
            <a:r>
              <a:rPr sz="1227" b="1" spc="-24" dirty="0">
                <a:latin typeface="Times New Roman"/>
                <a:cs typeface="Times New Roman"/>
              </a:rPr>
              <a:t> </a:t>
            </a:r>
            <a:r>
              <a:rPr sz="1227" b="1" dirty="0">
                <a:latin typeface="Times New Roman"/>
                <a:cs typeface="Times New Roman"/>
              </a:rPr>
              <a:t>Rule</a:t>
            </a:r>
            <a:r>
              <a:rPr sz="1227" b="1" spc="-14" dirty="0">
                <a:latin typeface="Times New Roman"/>
                <a:cs typeface="Times New Roman"/>
              </a:rPr>
              <a:t> </a:t>
            </a:r>
            <a:r>
              <a:rPr sz="1227" b="1" dirty="0">
                <a:latin typeface="Times New Roman"/>
                <a:cs typeface="Times New Roman"/>
              </a:rPr>
              <a:t>-</a:t>
            </a:r>
            <a:r>
              <a:rPr sz="1227" b="1" spc="-24" dirty="0">
                <a:latin typeface="Times New Roman"/>
                <a:cs typeface="Times New Roman"/>
              </a:rPr>
              <a:t> </a:t>
            </a:r>
            <a:r>
              <a:rPr sz="1227" b="1" dirty="0">
                <a:latin typeface="Times New Roman"/>
                <a:cs typeface="Times New Roman"/>
              </a:rPr>
              <a:t>December</a:t>
            </a:r>
            <a:r>
              <a:rPr sz="1227" b="1" spc="-20" dirty="0">
                <a:latin typeface="Times New Roman"/>
                <a:cs typeface="Times New Roman"/>
              </a:rPr>
              <a:t> </a:t>
            </a:r>
            <a:r>
              <a:rPr sz="1227" b="1" dirty="0">
                <a:latin typeface="Times New Roman"/>
                <a:cs typeface="Times New Roman"/>
              </a:rPr>
              <a:t>15,</a:t>
            </a:r>
            <a:r>
              <a:rPr sz="1227" b="1" spc="-20" dirty="0">
                <a:latin typeface="Times New Roman"/>
                <a:cs typeface="Times New Roman"/>
              </a:rPr>
              <a:t> </a:t>
            </a:r>
            <a:r>
              <a:rPr sz="1227" b="1" spc="-7" dirty="0">
                <a:latin typeface="Times New Roman"/>
                <a:cs typeface="Times New Roman"/>
              </a:rPr>
              <a:t>2025***</a:t>
            </a:r>
            <a:endParaRPr sz="1227">
              <a:latin typeface="Times New Roman"/>
              <a:cs typeface="Times New Roman"/>
            </a:endParaRPr>
          </a:p>
        </p:txBody>
      </p:sp>
      <p:sp>
        <p:nvSpPr>
          <p:cNvPr id="3" name="object 3"/>
          <p:cNvSpPr txBox="1"/>
          <p:nvPr/>
        </p:nvSpPr>
        <p:spPr>
          <a:xfrm>
            <a:off x="4062605" y="793191"/>
            <a:ext cx="4064609" cy="5359242"/>
          </a:xfrm>
          <a:prstGeom prst="rect">
            <a:avLst/>
          </a:prstGeom>
        </p:spPr>
        <p:txBody>
          <a:bodyPr vert="horz" wrap="square" lIns="0" tIns="8654" rIns="0" bIns="0" rtlCol="0">
            <a:spAutoFit/>
          </a:bodyPr>
          <a:lstStyle/>
          <a:p>
            <a:pPr marL="692302" indent="-123316">
              <a:spcBef>
                <a:spcPts val="68"/>
              </a:spcBef>
              <a:buAutoNum type="romanLcParenBoth"/>
              <a:tabLst>
                <a:tab pos="692302" algn="l"/>
              </a:tabLst>
            </a:pPr>
            <a:r>
              <a:rPr sz="818" dirty="0">
                <a:latin typeface="Times New Roman"/>
                <a:cs typeface="Times New Roman"/>
              </a:rPr>
              <a:t>The</a:t>
            </a:r>
            <a:r>
              <a:rPr sz="818" spc="-20" dirty="0">
                <a:latin typeface="Times New Roman"/>
                <a:cs typeface="Times New Roman"/>
              </a:rPr>
              <a:t> </a:t>
            </a:r>
            <a:r>
              <a:rPr sz="818" spc="-7" dirty="0">
                <a:latin typeface="Times New Roman"/>
                <a:cs typeface="Times New Roman"/>
              </a:rPr>
              <a:t>youth;</a:t>
            </a:r>
            <a:endParaRPr sz="818">
              <a:latin typeface="Times New Roman"/>
              <a:cs typeface="Times New Roman"/>
            </a:endParaRPr>
          </a:p>
          <a:p>
            <a:pPr>
              <a:spcBef>
                <a:spcPts val="24"/>
              </a:spcBef>
              <a:buFont typeface="Times New Roman"/>
              <a:buAutoNum type="romanLcParenBoth"/>
            </a:pPr>
            <a:endParaRPr sz="818">
              <a:latin typeface="Times New Roman"/>
              <a:cs typeface="Times New Roman"/>
            </a:endParaRPr>
          </a:p>
          <a:p>
            <a:pPr marL="721725" marR="13846" indent="-152739">
              <a:lnSpc>
                <a:spcPts val="940"/>
              </a:lnSpc>
              <a:buAutoNum type="romanLcParenBoth"/>
              <a:tabLst>
                <a:tab pos="755908" algn="l"/>
              </a:tabLst>
            </a:pP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youth's</a:t>
            </a:r>
            <a:r>
              <a:rPr sz="818" spc="-20" dirty="0">
                <a:latin typeface="Times New Roman"/>
                <a:cs typeface="Times New Roman"/>
              </a:rPr>
              <a:t> </a:t>
            </a:r>
            <a:r>
              <a:rPr sz="818" dirty="0">
                <a:latin typeface="Times New Roman"/>
                <a:cs typeface="Times New Roman"/>
              </a:rPr>
              <a:t>parent</a:t>
            </a:r>
            <a:r>
              <a:rPr sz="818" spc="-24" dirty="0">
                <a:latin typeface="Times New Roman"/>
                <a:cs typeface="Times New Roman"/>
              </a:rPr>
              <a:t> </a:t>
            </a:r>
            <a:r>
              <a:rPr sz="818" dirty="0">
                <a:latin typeface="Times New Roman"/>
                <a:cs typeface="Times New Roman"/>
              </a:rPr>
              <a:t>or</a:t>
            </a:r>
            <a:r>
              <a:rPr sz="818" spc="-17" dirty="0">
                <a:latin typeface="Times New Roman"/>
                <a:cs typeface="Times New Roman"/>
              </a:rPr>
              <a:t> </a:t>
            </a:r>
            <a:r>
              <a:rPr sz="818" dirty="0">
                <a:latin typeface="Times New Roman"/>
                <a:cs typeface="Times New Roman"/>
              </a:rPr>
              <a:t>guardian,</a:t>
            </a:r>
            <a:r>
              <a:rPr sz="818" spc="-24" dirty="0">
                <a:latin typeface="Times New Roman"/>
                <a:cs typeface="Times New Roman"/>
              </a:rPr>
              <a:t> </a:t>
            </a:r>
            <a:r>
              <a:rPr sz="818" dirty="0">
                <a:latin typeface="Times New Roman"/>
                <a:cs typeface="Times New Roman"/>
              </a:rPr>
              <a:t>as</a:t>
            </a:r>
            <a:r>
              <a:rPr sz="818" spc="-14" dirty="0">
                <a:latin typeface="Times New Roman"/>
                <a:cs typeface="Times New Roman"/>
              </a:rPr>
              <a:t> </a:t>
            </a:r>
            <a:r>
              <a:rPr sz="818" dirty="0">
                <a:latin typeface="Times New Roman"/>
                <a:cs typeface="Times New Roman"/>
              </a:rPr>
              <a:t>applicable,</a:t>
            </a:r>
            <a:r>
              <a:rPr sz="818" spc="-20" dirty="0">
                <a:latin typeface="Times New Roman"/>
                <a:cs typeface="Times New Roman"/>
              </a:rPr>
              <a:t> </a:t>
            </a:r>
            <a:r>
              <a:rPr sz="818" dirty="0">
                <a:latin typeface="Times New Roman"/>
                <a:cs typeface="Times New Roman"/>
              </a:rPr>
              <a:t>and/or</a:t>
            </a:r>
            <a:r>
              <a:rPr sz="818" spc="-20" dirty="0">
                <a:latin typeface="Times New Roman"/>
                <a:cs typeface="Times New Roman"/>
              </a:rPr>
              <a:t> </a:t>
            </a:r>
            <a:r>
              <a:rPr sz="818" dirty="0">
                <a:latin typeface="Times New Roman"/>
                <a:cs typeface="Times New Roman"/>
              </a:rPr>
              <a:t>other</a:t>
            </a:r>
            <a:r>
              <a:rPr sz="818" spc="-24" dirty="0">
                <a:latin typeface="Times New Roman"/>
                <a:cs typeface="Times New Roman"/>
              </a:rPr>
              <a:t> </a:t>
            </a:r>
            <a:r>
              <a:rPr sz="818" dirty="0">
                <a:latin typeface="Times New Roman"/>
                <a:cs typeface="Times New Roman"/>
              </a:rPr>
              <a:t>family</a:t>
            </a:r>
            <a:r>
              <a:rPr sz="818" spc="-20" dirty="0">
                <a:latin typeface="Times New Roman"/>
                <a:cs typeface="Times New Roman"/>
              </a:rPr>
              <a:t> </a:t>
            </a:r>
            <a:r>
              <a:rPr sz="818" spc="-7" dirty="0">
                <a:latin typeface="Times New Roman"/>
                <a:cs typeface="Times New Roman"/>
              </a:rPr>
              <a:t>representative 	</a:t>
            </a:r>
            <a:r>
              <a:rPr sz="818" dirty="0">
                <a:latin typeface="Times New Roman"/>
                <a:cs typeface="Times New Roman"/>
              </a:rPr>
              <a:t>designated</a:t>
            </a:r>
            <a:r>
              <a:rPr sz="818" spc="-20" dirty="0">
                <a:latin typeface="Times New Roman"/>
                <a:cs typeface="Times New Roman"/>
              </a:rPr>
              <a:t> </a:t>
            </a:r>
            <a:r>
              <a:rPr sz="818" dirty="0">
                <a:latin typeface="Times New Roman"/>
                <a:cs typeface="Times New Roman"/>
              </a:rPr>
              <a:t>by</a:t>
            </a:r>
            <a:r>
              <a:rPr sz="818" spc="-17"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youth's</a:t>
            </a:r>
            <a:r>
              <a:rPr sz="818" spc="-10" dirty="0">
                <a:latin typeface="Times New Roman"/>
                <a:cs typeface="Times New Roman"/>
              </a:rPr>
              <a:t> </a:t>
            </a:r>
            <a:r>
              <a:rPr sz="818" dirty="0">
                <a:latin typeface="Times New Roman"/>
                <a:cs typeface="Times New Roman"/>
              </a:rPr>
              <a:t>parent</a:t>
            </a:r>
            <a:r>
              <a:rPr sz="818" spc="-17" dirty="0">
                <a:latin typeface="Times New Roman"/>
                <a:cs typeface="Times New Roman"/>
              </a:rPr>
              <a:t> </a:t>
            </a:r>
            <a:r>
              <a:rPr sz="818" dirty="0">
                <a:latin typeface="Times New Roman"/>
                <a:cs typeface="Times New Roman"/>
              </a:rPr>
              <a:t>or</a:t>
            </a:r>
            <a:r>
              <a:rPr sz="818" spc="-20" dirty="0">
                <a:latin typeface="Times New Roman"/>
                <a:cs typeface="Times New Roman"/>
              </a:rPr>
              <a:t> </a:t>
            </a:r>
            <a:r>
              <a:rPr sz="818" spc="-7" dirty="0">
                <a:latin typeface="Times New Roman"/>
                <a:cs typeface="Times New Roman"/>
              </a:rPr>
              <a:t>guardian;</a:t>
            </a:r>
            <a:endParaRPr sz="818">
              <a:latin typeface="Times New Roman"/>
              <a:cs typeface="Times New Roman"/>
            </a:endParaRPr>
          </a:p>
          <a:p>
            <a:pPr marL="749850" indent="-180864">
              <a:spcBef>
                <a:spcPts val="876"/>
              </a:spcBef>
              <a:buAutoNum type="romanLcParenBoth"/>
              <a:tabLst>
                <a:tab pos="749850" algn="l"/>
              </a:tabLst>
            </a:pPr>
            <a:r>
              <a:rPr sz="818" dirty="0">
                <a:latin typeface="Times New Roman"/>
                <a:cs typeface="Times New Roman"/>
              </a:rPr>
              <a:t>A</a:t>
            </a:r>
            <a:r>
              <a:rPr sz="818" spc="-14" dirty="0">
                <a:latin typeface="Times New Roman"/>
                <a:cs typeface="Times New Roman"/>
              </a:rPr>
              <a:t> </a:t>
            </a:r>
            <a:r>
              <a:rPr sz="818" spc="-7" dirty="0">
                <a:latin typeface="Times New Roman"/>
                <a:cs typeface="Times New Roman"/>
              </a:rPr>
              <a:t>representative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7" dirty="0">
                <a:latin typeface="Times New Roman"/>
                <a:cs typeface="Times New Roman"/>
              </a:rPr>
              <a:t> </a:t>
            </a:r>
            <a:r>
              <a:rPr sz="818" dirty="0">
                <a:latin typeface="Times New Roman"/>
                <a:cs typeface="Times New Roman"/>
              </a:rPr>
              <a:t>youth's</a:t>
            </a:r>
            <a:r>
              <a:rPr sz="818" spc="-7" dirty="0">
                <a:latin typeface="Times New Roman"/>
                <a:cs typeface="Times New Roman"/>
              </a:rPr>
              <a:t> </a:t>
            </a:r>
            <a:r>
              <a:rPr sz="818" dirty="0">
                <a:latin typeface="Times New Roman"/>
                <a:cs typeface="Times New Roman"/>
              </a:rPr>
              <a:t>home</a:t>
            </a:r>
            <a:r>
              <a:rPr sz="818" spc="-7" dirty="0">
                <a:latin typeface="Times New Roman"/>
                <a:cs typeface="Times New Roman"/>
              </a:rPr>
              <a:t> </a:t>
            </a:r>
            <a:r>
              <a:rPr sz="818" dirty="0">
                <a:latin typeface="Times New Roman"/>
                <a:cs typeface="Times New Roman"/>
              </a:rPr>
              <a:t>county </a:t>
            </a:r>
            <a:r>
              <a:rPr sz="818" spc="-7" dirty="0">
                <a:latin typeface="Times New Roman"/>
                <a:cs typeface="Times New Roman"/>
              </a:rPr>
              <a:t>board;</a:t>
            </a:r>
            <a:endParaRPr sz="818">
              <a:latin typeface="Times New Roman"/>
              <a:cs typeface="Times New Roman"/>
            </a:endParaRPr>
          </a:p>
          <a:p>
            <a:pPr>
              <a:spcBef>
                <a:spcPts val="24"/>
              </a:spcBef>
              <a:buFont typeface="Times New Roman"/>
              <a:buAutoNum type="romanLcParenBoth"/>
            </a:pPr>
            <a:endParaRPr sz="818">
              <a:latin typeface="Times New Roman"/>
              <a:cs typeface="Times New Roman"/>
            </a:endParaRPr>
          </a:p>
          <a:p>
            <a:pPr marL="744225" marR="128941" indent="-175239">
              <a:lnSpc>
                <a:spcPts val="940"/>
              </a:lnSpc>
              <a:buAutoNum type="romanLcParenBoth"/>
              <a:tabLst>
                <a:tab pos="755908" algn="l"/>
              </a:tabLst>
            </a:pPr>
            <a:r>
              <a:rPr sz="818" dirty="0">
                <a:latin typeface="Times New Roman"/>
                <a:cs typeface="Times New Roman"/>
              </a:rPr>
              <a:t>A</a:t>
            </a:r>
            <a:r>
              <a:rPr sz="818" spc="-17" dirty="0">
                <a:latin typeface="Times New Roman"/>
                <a:cs typeface="Times New Roman"/>
              </a:rPr>
              <a:t> </a:t>
            </a:r>
            <a:r>
              <a:rPr sz="818" spc="-7" dirty="0">
                <a:latin typeface="Times New Roman"/>
                <a:cs typeface="Times New Roman"/>
              </a:rPr>
              <a:t>representative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care</a:t>
            </a:r>
            <a:r>
              <a:rPr sz="818" spc="-10" dirty="0">
                <a:latin typeface="Times New Roman"/>
                <a:cs typeface="Times New Roman"/>
              </a:rPr>
              <a:t> </a:t>
            </a:r>
            <a:r>
              <a:rPr sz="818" dirty="0">
                <a:latin typeface="Times New Roman"/>
                <a:cs typeface="Times New Roman"/>
              </a:rPr>
              <a:t>management</a:t>
            </a:r>
            <a:r>
              <a:rPr sz="818" spc="-10" dirty="0">
                <a:latin typeface="Times New Roman"/>
                <a:cs typeface="Times New Roman"/>
              </a:rPr>
              <a:t> </a:t>
            </a:r>
            <a:r>
              <a:rPr sz="818" dirty="0">
                <a:latin typeface="Times New Roman"/>
                <a:cs typeface="Times New Roman"/>
              </a:rPr>
              <a:t>entity</a:t>
            </a:r>
            <a:r>
              <a:rPr sz="818" spc="-7" dirty="0">
                <a:latin typeface="Times New Roman"/>
                <a:cs typeface="Times New Roman"/>
              </a:rPr>
              <a:t> </a:t>
            </a:r>
            <a:r>
              <a:rPr sz="818" dirty="0">
                <a:latin typeface="Times New Roman"/>
                <a:cs typeface="Times New Roman"/>
              </a:rPr>
              <a:t>designated</a:t>
            </a:r>
            <a:r>
              <a:rPr sz="818" spc="-7" dirty="0">
                <a:latin typeface="Times New Roman"/>
                <a:cs typeface="Times New Roman"/>
              </a:rPr>
              <a:t> </a:t>
            </a:r>
            <a:r>
              <a:rPr sz="818" dirty="0">
                <a:latin typeface="Times New Roman"/>
                <a:cs typeface="Times New Roman"/>
              </a:rPr>
              <a:t>by</a:t>
            </a:r>
            <a:r>
              <a:rPr sz="818" spc="-10" dirty="0">
                <a:latin typeface="Times New Roman"/>
                <a:cs typeface="Times New Roman"/>
              </a:rPr>
              <a:t> </a:t>
            </a:r>
            <a:r>
              <a:rPr sz="818" dirty="0">
                <a:latin typeface="Times New Roman"/>
                <a:cs typeface="Times New Roman"/>
              </a:rPr>
              <a:t>the</a:t>
            </a:r>
            <a:r>
              <a:rPr sz="818" spc="-7" dirty="0">
                <a:latin typeface="Times New Roman"/>
                <a:cs typeface="Times New Roman"/>
              </a:rPr>
              <a:t> </a:t>
            </a:r>
            <a:r>
              <a:rPr sz="818" spc="-14" dirty="0">
                <a:latin typeface="Times New Roman"/>
                <a:cs typeface="Times New Roman"/>
              </a:rPr>
              <a:t>Ohio 	</a:t>
            </a:r>
            <a:r>
              <a:rPr sz="818" dirty="0">
                <a:latin typeface="Times New Roman"/>
                <a:cs typeface="Times New Roman"/>
              </a:rPr>
              <a:t>resilience</a:t>
            </a:r>
            <a:r>
              <a:rPr sz="818" spc="-34" dirty="0">
                <a:latin typeface="Times New Roman"/>
                <a:cs typeface="Times New Roman"/>
              </a:rPr>
              <a:t> </a:t>
            </a:r>
            <a:r>
              <a:rPr sz="818" dirty="0">
                <a:latin typeface="Times New Roman"/>
                <a:cs typeface="Times New Roman"/>
              </a:rPr>
              <a:t>through</a:t>
            </a:r>
            <a:r>
              <a:rPr sz="818" spc="-31" dirty="0">
                <a:latin typeface="Times New Roman"/>
                <a:cs typeface="Times New Roman"/>
              </a:rPr>
              <a:t> </a:t>
            </a:r>
            <a:r>
              <a:rPr sz="818" dirty="0">
                <a:latin typeface="Times New Roman"/>
                <a:cs typeface="Times New Roman"/>
              </a:rPr>
              <a:t>integrated</a:t>
            </a:r>
            <a:r>
              <a:rPr sz="818" spc="-31" dirty="0">
                <a:latin typeface="Times New Roman"/>
                <a:cs typeface="Times New Roman"/>
              </a:rPr>
              <a:t> </a:t>
            </a:r>
            <a:r>
              <a:rPr sz="818" dirty="0">
                <a:latin typeface="Times New Roman"/>
                <a:cs typeface="Times New Roman"/>
              </a:rPr>
              <a:t>systems</a:t>
            </a:r>
            <a:r>
              <a:rPr sz="818" spc="-31" dirty="0">
                <a:latin typeface="Times New Roman"/>
                <a:cs typeface="Times New Roman"/>
              </a:rPr>
              <a:t> </a:t>
            </a:r>
            <a:r>
              <a:rPr sz="818" dirty="0">
                <a:latin typeface="Times New Roman"/>
                <a:cs typeface="Times New Roman"/>
              </a:rPr>
              <a:t>and</a:t>
            </a:r>
            <a:r>
              <a:rPr sz="818" spc="-31" dirty="0">
                <a:latin typeface="Times New Roman"/>
                <a:cs typeface="Times New Roman"/>
              </a:rPr>
              <a:t> </a:t>
            </a:r>
            <a:r>
              <a:rPr sz="818" dirty="0">
                <a:latin typeface="Times New Roman"/>
                <a:cs typeface="Times New Roman"/>
              </a:rPr>
              <a:t>excellence</a:t>
            </a:r>
            <a:r>
              <a:rPr sz="818" spc="-34" dirty="0">
                <a:latin typeface="Times New Roman"/>
                <a:cs typeface="Times New Roman"/>
              </a:rPr>
              <a:t> </a:t>
            </a:r>
            <a:r>
              <a:rPr sz="818" dirty="0">
                <a:latin typeface="Times New Roman"/>
                <a:cs typeface="Times New Roman"/>
              </a:rPr>
              <a:t>("OhioRISE")</a:t>
            </a:r>
            <a:r>
              <a:rPr sz="818" spc="-20" dirty="0">
                <a:latin typeface="Times New Roman"/>
                <a:cs typeface="Times New Roman"/>
              </a:rPr>
              <a:t> </a:t>
            </a:r>
            <a:r>
              <a:rPr sz="818" spc="-7" dirty="0">
                <a:latin typeface="Times New Roman"/>
                <a:cs typeface="Times New Roman"/>
              </a:rPr>
              <a:t>program 	</a:t>
            </a:r>
            <a:r>
              <a:rPr sz="818" dirty="0">
                <a:latin typeface="Times New Roman"/>
                <a:cs typeface="Times New Roman"/>
              </a:rPr>
              <a:t>described</a:t>
            </a:r>
            <a:r>
              <a:rPr sz="818" spc="-3" dirty="0">
                <a:latin typeface="Times New Roman"/>
                <a:cs typeface="Times New Roman"/>
              </a:rPr>
              <a:t> </a:t>
            </a:r>
            <a:r>
              <a:rPr sz="818" dirty="0">
                <a:latin typeface="Times New Roman"/>
                <a:cs typeface="Times New Roman"/>
              </a:rPr>
              <a:t>in</a:t>
            </a:r>
            <a:r>
              <a:rPr sz="818" spc="-3" dirty="0">
                <a:latin typeface="Times New Roman"/>
                <a:cs typeface="Times New Roman"/>
              </a:rPr>
              <a:t> </a:t>
            </a:r>
            <a:r>
              <a:rPr sz="818" dirty="0">
                <a:latin typeface="Times New Roman"/>
                <a:cs typeface="Times New Roman"/>
              </a:rPr>
              <a:t>Chapter </a:t>
            </a:r>
            <a:r>
              <a:rPr sz="818" spc="-7" dirty="0">
                <a:latin typeface="Times New Roman"/>
                <a:cs typeface="Times New Roman"/>
              </a:rPr>
              <a:t>5160-</a:t>
            </a:r>
            <a:r>
              <a:rPr sz="818" dirty="0">
                <a:latin typeface="Times New Roman"/>
                <a:cs typeface="Times New Roman"/>
              </a:rPr>
              <a:t>59</a:t>
            </a:r>
            <a:r>
              <a:rPr sz="818" spc="-3" dirty="0">
                <a:latin typeface="Times New Roman"/>
                <a:cs typeface="Times New Roman"/>
              </a:rPr>
              <a:t> </a:t>
            </a:r>
            <a:r>
              <a:rPr sz="818" dirty="0">
                <a:latin typeface="Times New Roman"/>
                <a:cs typeface="Times New Roman"/>
              </a:rPr>
              <a:t>of</a:t>
            </a:r>
            <a:r>
              <a:rPr sz="818" spc="-3" dirty="0">
                <a:latin typeface="Times New Roman"/>
                <a:cs typeface="Times New Roman"/>
              </a:rPr>
              <a:t> </a:t>
            </a:r>
            <a:r>
              <a:rPr sz="818" dirty="0">
                <a:latin typeface="Times New Roman"/>
                <a:cs typeface="Times New Roman"/>
              </a:rPr>
              <a:t>the</a:t>
            </a:r>
            <a:r>
              <a:rPr sz="818" spc="-3" dirty="0">
                <a:latin typeface="Times New Roman"/>
                <a:cs typeface="Times New Roman"/>
              </a:rPr>
              <a:t> </a:t>
            </a:r>
            <a:r>
              <a:rPr sz="818" spc="-7" dirty="0">
                <a:latin typeface="Times New Roman"/>
                <a:cs typeface="Times New Roman"/>
              </a:rPr>
              <a:t>Administrative</a:t>
            </a:r>
            <a:r>
              <a:rPr sz="818" spc="-3" dirty="0">
                <a:latin typeface="Times New Roman"/>
                <a:cs typeface="Times New Roman"/>
              </a:rPr>
              <a:t> </a:t>
            </a:r>
            <a:r>
              <a:rPr sz="818" spc="-7" dirty="0">
                <a:latin typeface="Times New Roman"/>
                <a:cs typeface="Times New Roman"/>
              </a:rPr>
              <a:t>Code;</a:t>
            </a:r>
            <a:endParaRPr sz="818">
              <a:latin typeface="Times New Roman"/>
              <a:cs typeface="Times New Roman"/>
            </a:endParaRPr>
          </a:p>
          <a:p>
            <a:pPr marL="715235" indent="-146248">
              <a:spcBef>
                <a:spcPts val="876"/>
              </a:spcBef>
              <a:buAutoNum type="romanLcParenBoth"/>
              <a:tabLst>
                <a:tab pos="715235" algn="l"/>
              </a:tabLst>
            </a:pPr>
            <a:r>
              <a:rPr sz="818" dirty="0">
                <a:latin typeface="Times New Roman"/>
                <a:cs typeface="Times New Roman"/>
              </a:rPr>
              <a:t>A</a:t>
            </a:r>
            <a:r>
              <a:rPr sz="818" spc="-27" dirty="0">
                <a:latin typeface="Times New Roman"/>
                <a:cs typeface="Times New Roman"/>
              </a:rPr>
              <a:t> </a:t>
            </a:r>
            <a:r>
              <a:rPr sz="818" dirty="0">
                <a:latin typeface="Times New Roman"/>
                <a:cs typeface="Times New Roman"/>
              </a:rPr>
              <a:t>representative</a:t>
            </a:r>
            <a:r>
              <a:rPr sz="818" spc="-17" dirty="0">
                <a:latin typeface="Times New Roman"/>
                <a:cs typeface="Times New Roman"/>
              </a:rPr>
              <a:t> </a:t>
            </a:r>
            <a:r>
              <a:rPr sz="818" dirty="0">
                <a:latin typeface="Times New Roman"/>
                <a:cs typeface="Times New Roman"/>
              </a:rPr>
              <a:t>of</a:t>
            </a:r>
            <a:r>
              <a:rPr sz="818" spc="-24"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youth's</a:t>
            </a:r>
            <a:r>
              <a:rPr sz="818" spc="-17" dirty="0">
                <a:latin typeface="Times New Roman"/>
                <a:cs typeface="Times New Roman"/>
              </a:rPr>
              <a:t> </a:t>
            </a:r>
            <a:r>
              <a:rPr sz="818" dirty="0">
                <a:latin typeface="Times New Roman"/>
                <a:cs typeface="Times New Roman"/>
              </a:rPr>
              <a:t>home</a:t>
            </a:r>
            <a:r>
              <a:rPr sz="818" spc="-17" dirty="0">
                <a:latin typeface="Times New Roman"/>
                <a:cs typeface="Times New Roman"/>
              </a:rPr>
              <a:t> </a:t>
            </a:r>
            <a:r>
              <a:rPr sz="818" dirty="0">
                <a:latin typeface="Times New Roman"/>
                <a:cs typeface="Times New Roman"/>
              </a:rPr>
              <a:t>school</a:t>
            </a:r>
            <a:r>
              <a:rPr sz="818" spc="-20" dirty="0">
                <a:latin typeface="Times New Roman"/>
                <a:cs typeface="Times New Roman"/>
              </a:rPr>
              <a:t> </a:t>
            </a:r>
            <a:r>
              <a:rPr sz="818" spc="-7" dirty="0">
                <a:latin typeface="Times New Roman"/>
                <a:cs typeface="Times New Roman"/>
              </a:rPr>
              <a:t>district;</a:t>
            </a:r>
            <a:endParaRPr sz="818">
              <a:latin typeface="Times New Roman"/>
              <a:cs typeface="Times New Roman"/>
            </a:endParaRPr>
          </a:p>
          <a:p>
            <a:pPr>
              <a:spcBef>
                <a:spcPts val="24"/>
              </a:spcBef>
              <a:buFont typeface="Times New Roman"/>
              <a:buAutoNum type="romanLcParenBoth"/>
            </a:pPr>
            <a:endParaRPr sz="818">
              <a:latin typeface="Times New Roman"/>
              <a:cs typeface="Times New Roman"/>
            </a:endParaRPr>
          </a:p>
          <a:p>
            <a:pPr marL="744225" marR="20769" indent="-175239">
              <a:lnSpc>
                <a:spcPts val="940"/>
              </a:lnSpc>
              <a:spcBef>
                <a:spcPts val="3"/>
              </a:spcBef>
              <a:buAutoNum type="romanLcParenBoth"/>
              <a:tabLst>
                <a:tab pos="755908" algn="l"/>
              </a:tabLst>
            </a:pPr>
            <a:r>
              <a:rPr sz="818" dirty="0">
                <a:latin typeface="Times New Roman"/>
                <a:cs typeface="Times New Roman"/>
              </a:rPr>
              <a:t>A</a:t>
            </a:r>
            <a:r>
              <a:rPr sz="818" spc="-14" dirty="0">
                <a:latin typeface="Times New Roman"/>
                <a:cs typeface="Times New Roman"/>
              </a:rPr>
              <a:t> </a:t>
            </a:r>
            <a:r>
              <a:rPr sz="818" spc="-7" dirty="0">
                <a:latin typeface="Times New Roman"/>
                <a:cs typeface="Times New Roman"/>
              </a:rPr>
              <a:t>representative</a:t>
            </a:r>
            <a:r>
              <a:rPr sz="818" spc="-10" dirty="0">
                <a:latin typeface="Times New Roman"/>
                <a:cs typeface="Times New Roman"/>
              </a:rPr>
              <a:t>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school</a:t>
            </a:r>
            <a:r>
              <a:rPr sz="818" spc="-10" dirty="0">
                <a:latin typeface="Times New Roman"/>
                <a:cs typeface="Times New Roman"/>
              </a:rPr>
              <a:t> </a:t>
            </a:r>
            <a:r>
              <a:rPr sz="818" dirty="0">
                <a:latin typeface="Times New Roman"/>
                <a:cs typeface="Times New Roman"/>
              </a:rPr>
              <a:t>district</a:t>
            </a:r>
            <a:r>
              <a:rPr sz="818" spc="-10" dirty="0">
                <a:latin typeface="Times New Roman"/>
                <a:cs typeface="Times New Roman"/>
              </a:rPr>
              <a:t> </a:t>
            </a:r>
            <a:r>
              <a:rPr sz="818" dirty="0">
                <a:latin typeface="Times New Roman"/>
                <a:cs typeface="Times New Roman"/>
              </a:rPr>
              <a:t>serving</a:t>
            </a:r>
            <a:r>
              <a:rPr sz="818" spc="-7"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while</a:t>
            </a:r>
            <a:r>
              <a:rPr sz="818" spc="-10"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youth</a:t>
            </a:r>
            <a:r>
              <a:rPr sz="818" spc="-7" dirty="0">
                <a:latin typeface="Times New Roman"/>
                <a:cs typeface="Times New Roman"/>
              </a:rPr>
              <a:t> resides 	</a:t>
            </a:r>
            <a:r>
              <a:rPr sz="818" dirty="0">
                <a:latin typeface="Times New Roman"/>
                <a:cs typeface="Times New Roman"/>
              </a:rPr>
              <a:t>at</a:t>
            </a:r>
            <a:r>
              <a:rPr sz="818" spc="-20"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ICFIID;</a:t>
            </a:r>
            <a:r>
              <a:rPr sz="818" spc="-17" dirty="0">
                <a:latin typeface="Times New Roman"/>
                <a:cs typeface="Times New Roman"/>
              </a:rPr>
              <a:t> and</a:t>
            </a:r>
            <a:endParaRPr sz="818">
              <a:latin typeface="Times New Roman"/>
              <a:cs typeface="Times New Roman"/>
            </a:endParaRPr>
          </a:p>
          <a:p>
            <a:pPr marL="773215" indent="-204229">
              <a:spcBef>
                <a:spcPts val="872"/>
              </a:spcBef>
              <a:buAutoNum type="romanLcParenBoth"/>
              <a:tabLst>
                <a:tab pos="773215" algn="l"/>
              </a:tabLst>
            </a:pPr>
            <a:r>
              <a:rPr sz="818" dirty="0">
                <a:latin typeface="Times New Roman"/>
                <a:cs typeface="Times New Roman"/>
              </a:rPr>
              <a:t>A </a:t>
            </a:r>
            <a:r>
              <a:rPr sz="818" spc="-7" dirty="0">
                <a:latin typeface="Times New Roman"/>
                <a:cs typeface="Times New Roman"/>
              </a:rPr>
              <a:t>representative</a:t>
            </a:r>
            <a:r>
              <a:rPr sz="818" spc="7" dirty="0">
                <a:latin typeface="Times New Roman"/>
                <a:cs typeface="Times New Roman"/>
              </a:rPr>
              <a:t> </a:t>
            </a:r>
            <a:r>
              <a:rPr sz="818" dirty="0">
                <a:latin typeface="Times New Roman"/>
                <a:cs typeface="Times New Roman"/>
              </a:rPr>
              <a:t>of</a:t>
            </a:r>
            <a:r>
              <a:rPr sz="818" spc="7" dirty="0">
                <a:latin typeface="Times New Roman"/>
                <a:cs typeface="Times New Roman"/>
              </a:rPr>
              <a:t> </a:t>
            </a:r>
            <a:r>
              <a:rPr sz="818" dirty="0">
                <a:latin typeface="Times New Roman"/>
                <a:cs typeface="Times New Roman"/>
              </a:rPr>
              <a:t>the </a:t>
            </a:r>
            <a:r>
              <a:rPr sz="818" spc="-7" dirty="0">
                <a:latin typeface="Times New Roman"/>
                <a:cs typeface="Times New Roman"/>
              </a:rPr>
              <a:t>department.</a:t>
            </a:r>
            <a:endParaRPr sz="818">
              <a:latin typeface="Times New Roman"/>
              <a:cs typeface="Times New Roman"/>
            </a:endParaRPr>
          </a:p>
          <a:p>
            <a:pPr>
              <a:spcBef>
                <a:spcPts val="24"/>
              </a:spcBef>
            </a:pPr>
            <a:endParaRPr sz="818">
              <a:latin typeface="Times New Roman"/>
              <a:cs typeface="Times New Roman"/>
            </a:endParaRPr>
          </a:p>
          <a:p>
            <a:pPr marL="568986" marR="337065" indent="-186922">
              <a:lnSpc>
                <a:spcPts val="940"/>
              </a:lnSpc>
              <a:spcBef>
                <a:spcPts val="3"/>
              </a:spcBef>
            </a:pPr>
            <a:r>
              <a:rPr sz="818" dirty="0">
                <a:latin typeface="Times New Roman"/>
                <a:cs typeface="Times New Roman"/>
              </a:rPr>
              <a:t>(b)</a:t>
            </a:r>
            <a:r>
              <a:rPr sz="818" spc="-27"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ICFIID</a:t>
            </a:r>
            <a:r>
              <a:rPr sz="818" spc="-24"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conduct</a:t>
            </a:r>
            <a:r>
              <a:rPr sz="818" spc="-17"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spc="-7" dirty="0">
                <a:latin typeface="Times New Roman"/>
                <a:cs typeface="Times New Roman"/>
              </a:rPr>
              <a:t>bi-</a:t>
            </a:r>
            <a:r>
              <a:rPr sz="818" dirty="0">
                <a:latin typeface="Times New Roman"/>
                <a:cs typeface="Times New Roman"/>
              </a:rPr>
              <a:t>weekly</a:t>
            </a:r>
            <a:r>
              <a:rPr sz="818" spc="-17" dirty="0">
                <a:latin typeface="Times New Roman"/>
                <a:cs typeface="Times New Roman"/>
              </a:rPr>
              <a:t> </a:t>
            </a:r>
            <a:r>
              <a:rPr sz="818" dirty="0">
                <a:latin typeface="Times New Roman"/>
                <a:cs typeface="Times New Roman"/>
              </a:rPr>
              <a:t>meetings</a:t>
            </a:r>
            <a:r>
              <a:rPr sz="818" spc="-24" dirty="0">
                <a:latin typeface="Times New Roman"/>
                <a:cs typeface="Times New Roman"/>
              </a:rPr>
              <a:t> </a:t>
            </a:r>
            <a:r>
              <a:rPr sz="818" dirty="0">
                <a:latin typeface="Times New Roman"/>
                <a:cs typeface="Times New Roman"/>
              </a:rPr>
              <a:t>so</a:t>
            </a:r>
            <a:r>
              <a:rPr sz="818" spc="-17" dirty="0">
                <a:latin typeface="Times New Roman"/>
                <a:cs typeface="Times New Roman"/>
              </a:rPr>
              <a:t> </a:t>
            </a:r>
            <a:r>
              <a:rPr sz="818" dirty="0">
                <a:latin typeface="Times New Roman"/>
                <a:cs typeface="Times New Roman"/>
              </a:rPr>
              <a:t>that</a:t>
            </a:r>
            <a:r>
              <a:rPr sz="818" spc="-17" dirty="0">
                <a:latin typeface="Times New Roman"/>
                <a:cs typeface="Times New Roman"/>
              </a:rPr>
              <a:t> </a:t>
            </a:r>
            <a:r>
              <a:rPr sz="818" dirty="0">
                <a:latin typeface="Times New Roman"/>
                <a:cs typeface="Times New Roman"/>
              </a:rPr>
              <a:t>invited</a:t>
            </a:r>
            <a:r>
              <a:rPr sz="818" spc="-20" dirty="0">
                <a:latin typeface="Times New Roman"/>
                <a:cs typeface="Times New Roman"/>
              </a:rPr>
              <a:t> </a:t>
            </a:r>
            <a:r>
              <a:rPr sz="818" dirty="0">
                <a:latin typeface="Times New Roman"/>
                <a:cs typeface="Times New Roman"/>
              </a:rPr>
              <a:t>persons</a:t>
            </a:r>
            <a:r>
              <a:rPr sz="818" spc="-20" dirty="0">
                <a:latin typeface="Times New Roman"/>
                <a:cs typeface="Times New Roman"/>
              </a:rPr>
              <a:t> </a:t>
            </a:r>
            <a:r>
              <a:rPr sz="818" spc="-17" dirty="0">
                <a:latin typeface="Times New Roman"/>
                <a:cs typeface="Times New Roman"/>
              </a:rPr>
              <a:t>may </a:t>
            </a:r>
            <a:r>
              <a:rPr sz="818" dirty="0">
                <a:latin typeface="Times New Roman"/>
                <a:cs typeface="Times New Roman"/>
              </a:rPr>
              <a:t>participate</a:t>
            </a:r>
            <a:r>
              <a:rPr sz="818" spc="-31" dirty="0">
                <a:latin typeface="Times New Roman"/>
                <a:cs typeface="Times New Roman"/>
              </a:rPr>
              <a:t> </a:t>
            </a:r>
            <a:r>
              <a:rPr sz="818" dirty="0">
                <a:latin typeface="Times New Roman"/>
                <a:cs typeface="Times New Roman"/>
              </a:rPr>
              <a:t>via</a:t>
            </a:r>
            <a:r>
              <a:rPr sz="818" spc="-27" dirty="0">
                <a:latin typeface="Times New Roman"/>
                <a:cs typeface="Times New Roman"/>
              </a:rPr>
              <a:t> </a:t>
            </a:r>
            <a:r>
              <a:rPr sz="818" dirty="0">
                <a:latin typeface="Times New Roman"/>
                <a:cs typeface="Times New Roman"/>
              </a:rPr>
              <a:t>technology</a:t>
            </a:r>
            <a:r>
              <a:rPr sz="818" spc="-27" dirty="0">
                <a:latin typeface="Times New Roman"/>
                <a:cs typeface="Times New Roman"/>
              </a:rPr>
              <a:t> </a:t>
            </a:r>
            <a:r>
              <a:rPr sz="818" dirty="0">
                <a:latin typeface="Times New Roman"/>
                <a:cs typeface="Times New Roman"/>
              </a:rPr>
              <a:t>from</a:t>
            </a:r>
            <a:r>
              <a:rPr sz="818" spc="-27" dirty="0">
                <a:latin typeface="Times New Roman"/>
                <a:cs typeface="Times New Roman"/>
              </a:rPr>
              <a:t> </a:t>
            </a:r>
            <a:r>
              <a:rPr sz="818" dirty="0">
                <a:latin typeface="Times New Roman"/>
                <a:cs typeface="Times New Roman"/>
              </a:rPr>
              <a:t>remote</a:t>
            </a:r>
            <a:r>
              <a:rPr sz="818" spc="-31" dirty="0">
                <a:latin typeface="Times New Roman"/>
                <a:cs typeface="Times New Roman"/>
              </a:rPr>
              <a:t> </a:t>
            </a:r>
            <a:r>
              <a:rPr sz="818" spc="-7" dirty="0">
                <a:latin typeface="Times New Roman"/>
                <a:cs typeface="Times New Roman"/>
              </a:rPr>
              <a:t>locations.</a:t>
            </a:r>
            <a:endParaRPr sz="818">
              <a:latin typeface="Times New Roman"/>
              <a:cs typeface="Times New Roman"/>
            </a:endParaRPr>
          </a:p>
          <a:p>
            <a:pPr marL="340959" marR="264373" indent="-145816">
              <a:lnSpc>
                <a:spcPts val="940"/>
              </a:lnSpc>
              <a:spcBef>
                <a:spcPts val="940"/>
              </a:spcBef>
              <a:buAutoNum type="arabicParenBoth" startAt="3"/>
              <a:tabLst>
                <a:tab pos="382064" algn="l"/>
              </a:tabLst>
            </a:pPr>
            <a:r>
              <a:rPr sz="818" dirty="0">
                <a:latin typeface="Times New Roman"/>
                <a:cs typeface="Times New Roman"/>
              </a:rPr>
              <a:t>An</a:t>
            </a:r>
            <a:r>
              <a:rPr sz="818" spc="-10"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peer</a:t>
            </a:r>
            <a:r>
              <a:rPr sz="818" spc="-14" dirty="0">
                <a:latin typeface="Times New Roman"/>
                <a:cs typeface="Times New Roman"/>
              </a:rPr>
              <a:t> </a:t>
            </a:r>
            <a:r>
              <a:rPr sz="818" dirty="0">
                <a:latin typeface="Times New Roman"/>
                <a:cs typeface="Times New Roman"/>
              </a:rPr>
              <a:t>group</a:t>
            </a:r>
            <a:r>
              <a:rPr sz="818" spc="-10" dirty="0">
                <a:latin typeface="Times New Roman"/>
                <a:cs typeface="Times New Roman"/>
              </a:rPr>
              <a:t> </a:t>
            </a:r>
            <a:r>
              <a:rPr sz="818" dirty="0">
                <a:latin typeface="Times New Roman"/>
                <a:cs typeface="Times New Roman"/>
              </a:rPr>
              <a:t>6</a:t>
            </a:r>
            <a:r>
              <a:rPr sz="818" spc="-10" dirty="0">
                <a:latin typeface="Times New Roman"/>
                <a:cs typeface="Times New Roman"/>
              </a:rPr>
              <a:t> </a:t>
            </a:r>
            <a:r>
              <a:rPr sz="818" dirty="0">
                <a:latin typeface="Times New Roman"/>
                <a:cs typeface="Times New Roman"/>
              </a:rPr>
              <a:t>serving</a:t>
            </a:r>
            <a:r>
              <a:rPr sz="818" spc="-14"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0" dirty="0">
                <a:latin typeface="Times New Roman"/>
                <a:cs typeface="Times New Roman"/>
              </a:rPr>
              <a:t> </a:t>
            </a:r>
            <a:r>
              <a:rPr sz="818" dirty="0">
                <a:latin typeface="Times New Roman"/>
                <a:cs typeface="Times New Roman"/>
              </a:rPr>
              <a:t>for</a:t>
            </a:r>
            <a:r>
              <a:rPr sz="818" spc="-7"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spc="-7" dirty="0">
                <a:latin typeface="Times New Roman"/>
                <a:cs typeface="Times New Roman"/>
              </a:rPr>
              <a:t>longer-</a:t>
            </a:r>
            <a:r>
              <a:rPr sz="818" dirty="0">
                <a:latin typeface="Times New Roman"/>
                <a:cs typeface="Times New Roman"/>
              </a:rPr>
              <a:t>term</a:t>
            </a:r>
            <a:r>
              <a:rPr sz="818" spc="-10" dirty="0">
                <a:latin typeface="Times New Roman"/>
                <a:cs typeface="Times New Roman"/>
              </a:rPr>
              <a:t> </a:t>
            </a:r>
            <a:r>
              <a:rPr sz="818" dirty="0">
                <a:latin typeface="Times New Roman"/>
                <a:cs typeface="Times New Roman"/>
              </a:rPr>
              <a:t>stay</a:t>
            </a:r>
            <a:r>
              <a:rPr sz="818" spc="-10" dirty="0">
                <a:latin typeface="Times New Roman"/>
                <a:cs typeface="Times New Roman"/>
              </a:rPr>
              <a:t> </a:t>
            </a:r>
            <a:r>
              <a:rPr sz="818" dirty="0">
                <a:latin typeface="Times New Roman"/>
                <a:cs typeface="Times New Roman"/>
              </a:rPr>
              <a:t>will</a:t>
            </a:r>
            <a:r>
              <a:rPr sz="818" spc="-14" dirty="0">
                <a:latin typeface="Times New Roman"/>
                <a:cs typeface="Times New Roman"/>
              </a:rPr>
              <a:t> </a:t>
            </a:r>
            <a:r>
              <a:rPr sz="818" dirty="0">
                <a:latin typeface="Times New Roman"/>
                <a:cs typeface="Times New Roman"/>
              </a:rPr>
              <a:t>conduct,</a:t>
            </a:r>
            <a:r>
              <a:rPr sz="818" spc="-10" dirty="0">
                <a:latin typeface="Times New Roman"/>
                <a:cs typeface="Times New Roman"/>
              </a:rPr>
              <a:t> </a:t>
            </a:r>
            <a:r>
              <a:rPr sz="818" dirty="0">
                <a:latin typeface="Times New Roman"/>
                <a:cs typeface="Times New Roman"/>
              </a:rPr>
              <a:t>at</a:t>
            </a:r>
            <a:r>
              <a:rPr sz="818" spc="-10" dirty="0">
                <a:latin typeface="Times New Roman"/>
                <a:cs typeface="Times New Roman"/>
              </a:rPr>
              <a:t> </a:t>
            </a:r>
            <a:r>
              <a:rPr sz="818" spc="-34" dirty="0">
                <a:latin typeface="Times New Roman"/>
                <a:cs typeface="Times New Roman"/>
              </a:rPr>
              <a:t>a 	</a:t>
            </a:r>
            <a:r>
              <a:rPr sz="818" dirty="0">
                <a:latin typeface="Times New Roman"/>
                <a:cs typeface="Times New Roman"/>
              </a:rPr>
              <a:t>minimum,</a:t>
            </a:r>
            <a:r>
              <a:rPr sz="818" spc="-27" dirty="0">
                <a:latin typeface="Times New Roman"/>
                <a:cs typeface="Times New Roman"/>
              </a:rPr>
              <a:t> </a:t>
            </a:r>
            <a:r>
              <a:rPr sz="818" dirty="0">
                <a:latin typeface="Times New Roman"/>
                <a:cs typeface="Times New Roman"/>
              </a:rPr>
              <a:t>monthly</a:t>
            </a:r>
            <a:r>
              <a:rPr sz="818" spc="-27" dirty="0">
                <a:latin typeface="Times New Roman"/>
                <a:cs typeface="Times New Roman"/>
              </a:rPr>
              <a:t> </a:t>
            </a:r>
            <a:r>
              <a:rPr sz="818" dirty="0">
                <a:latin typeface="Times New Roman"/>
                <a:cs typeface="Times New Roman"/>
              </a:rPr>
              <a:t>meetings</a:t>
            </a:r>
            <a:r>
              <a:rPr sz="818" spc="-24" dirty="0">
                <a:latin typeface="Times New Roman"/>
                <a:cs typeface="Times New Roman"/>
              </a:rPr>
              <a:t> </a:t>
            </a:r>
            <a:r>
              <a:rPr sz="818" dirty="0">
                <a:latin typeface="Times New Roman"/>
                <a:cs typeface="Times New Roman"/>
              </a:rPr>
              <a:t>to</a:t>
            </a:r>
            <a:r>
              <a:rPr sz="818" spc="-24" dirty="0">
                <a:latin typeface="Times New Roman"/>
                <a:cs typeface="Times New Roman"/>
              </a:rPr>
              <a:t> </a:t>
            </a:r>
            <a:r>
              <a:rPr sz="818" dirty="0">
                <a:latin typeface="Times New Roman"/>
                <a:cs typeface="Times New Roman"/>
              </a:rPr>
              <a:t>update</a:t>
            </a:r>
            <a:r>
              <a:rPr sz="818" spc="-31" dirty="0">
                <a:latin typeface="Times New Roman"/>
                <a:cs typeface="Times New Roman"/>
              </a:rPr>
              <a:t> </a:t>
            </a: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youth's</a:t>
            </a:r>
            <a:r>
              <a:rPr sz="818" spc="-27" dirty="0">
                <a:latin typeface="Times New Roman"/>
                <a:cs typeface="Times New Roman"/>
              </a:rPr>
              <a:t> </a:t>
            </a:r>
            <a:r>
              <a:rPr sz="818" dirty="0">
                <a:latin typeface="Times New Roman"/>
                <a:cs typeface="Times New Roman"/>
              </a:rPr>
              <a:t>discharge</a:t>
            </a:r>
            <a:r>
              <a:rPr sz="818" spc="-34" dirty="0">
                <a:latin typeface="Times New Roman"/>
                <a:cs typeface="Times New Roman"/>
              </a:rPr>
              <a:t> </a:t>
            </a:r>
            <a:r>
              <a:rPr sz="818" spc="-7" dirty="0">
                <a:latin typeface="Times New Roman"/>
                <a:cs typeface="Times New Roman"/>
              </a:rPr>
              <a:t>plan.</a:t>
            </a:r>
            <a:endParaRPr sz="818">
              <a:latin typeface="Times New Roman"/>
              <a:cs typeface="Times New Roman"/>
            </a:endParaRPr>
          </a:p>
          <a:p>
            <a:pPr>
              <a:lnSpc>
                <a:spcPct val="100000"/>
              </a:lnSpc>
              <a:buFont typeface="Times New Roman"/>
              <a:buAutoNum type="arabicParenBoth" startAt="3"/>
            </a:pPr>
            <a:endParaRPr sz="818">
              <a:latin typeface="Times New Roman"/>
              <a:cs typeface="Times New Roman"/>
            </a:endParaRPr>
          </a:p>
          <a:p>
            <a:pPr marL="522256" marR="472496" lvl="1" indent="-140191">
              <a:lnSpc>
                <a:spcPts val="940"/>
              </a:lnSpc>
              <a:buAutoNum type="alphaLcParenBoth"/>
              <a:tabLst>
                <a:tab pos="568986" algn="l"/>
              </a:tabLst>
            </a:pP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ICFIID</a:t>
            </a:r>
            <a:r>
              <a:rPr sz="818" spc="-27" dirty="0">
                <a:latin typeface="Times New Roman"/>
                <a:cs typeface="Times New Roman"/>
              </a:rPr>
              <a:t> </a:t>
            </a:r>
            <a:r>
              <a:rPr sz="818" dirty="0">
                <a:latin typeface="Times New Roman"/>
                <a:cs typeface="Times New Roman"/>
              </a:rPr>
              <a:t>will</a:t>
            </a:r>
            <a:r>
              <a:rPr sz="818" spc="-20" dirty="0">
                <a:latin typeface="Times New Roman"/>
                <a:cs typeface="Times New Roman"/>
              </a:rPr>
              <a:t> </a:t>
            </a:r>
            <a:r>
              <a:rPr sz="818" dirty="0">
                <a:latin typeface="Times New Roman"/>
                <a:cs typeface="Times New Roman"/>
              </a:rPr>
              <a:t>invite</a:t>
            </a:r>
            <a:r>
              <a:rPr sz="818" spc="-2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persons</a:t>
            </a:r>
            <a:r>
              <a:rPr sz="818" spc="-20" dirty="0">
                <a:latin typeface="Times New Roman"/>
                <a:cs typeface="Times New Roman"/>
              </a:rPr>
              <a:t> </a:t>
            </a:r>
            <a:r>
              <a:rPr sz="818" dirty="0">
                <a:latin typeface="Times New Roman"/>
                <a:cs typeface="Times New Roman"/>
              </a:rPr>
              <a:t>described</a:t>
            </a:r>
            <a:r>
              <a:rPr sz="818" spc="-24" dirty="0">
                <a:latin typeface="Times New Roman"/>
                <a:cs typeface="Times New Roman"/>
              </a:rPr>
              <a:t> </a:t>
            </a:r>
            <a:r>
              <a:rPr sz="818" dirty="0">
                <a:latin typeface="Times New Roman"/>
                <a:cs typeface="Times New Roman"/>
              </a:rPr>
              <a:t>in</a:t>
            </a:r>
            <a:r>
              <a:rPr sz="818" spc="-20" dirty="0">
                <a:latin typeface="Times New Roman"/>
                <a:cs typeface="Times New Roman"/>
              </a:rPr>
              <a:t> </a:t>
            </a:r>
            <a:r>
              <a:rPr sz="818" dirty="0">
                <a:latin typeface="Times New Roman"/>
                <a:cs typeface="Times New Roman"/>
              </a:rPr>
              <a:t>paragraphs</a:t>
            </a:r>
            <a:r>
              <a:rPr sz="818" spc="-27" dirty="0">
                <a:latin typeface="Times New Roman"/>
                <a:cs typeface="Times New Roman"/>
              </a:rPr>
              <a:t> </a:t>
            </a:r>
            <a:r>
              <a:rPr sz="818" dirty="0">
                <a:latin typeface="Times New Roman"/>
                <a:cs typeface="Times New Roman"/>
              </a:rPr>
              <a:t>(G)(2)(a)(i)</a:t>
            </a:r>
            <a:r>
              <a:rPr sz="818" spc="-20" dirty="0">
                <a:latin typeface="Times New Roman"/>
                <a:cs typeface="Times New Roman"/>
              </a:rPr>
              <a:t> </a:t>
            </a:r>
            <a:r>
              <a:rPr sz="818" spc="-17" dirty="0">
                <a:latin typeface="Times New Roman"/>
                <a:cs typeface="Times New Roman"/>
              </a:rPr>
              <a:t>to 	</a:t>
            </a:r>
            <a:r>
              <a:rPr sz="818" spc="-7" dirty="0">
                <a:latin typeface="Times New Roman"/>
                <a:cs typeface="Times New Roman"/>
              </a:rPr>
              <a:t>(G)(2)(a)(vii) </a:t>
            </a:r>
            <a:r>
              <a:rPr sz="818" dirty="0">
                <a:latin typeface="Times New Roman"/>
                <a:cs typeface="Times New Roman"/>
              </a:rPr>
              <a:t>of</a:t>
            </a:r>
            <a:r>
              <a:rPr sz="818" spc="-10" dirty="0">
                <a:latin typeface="Times New Roman"/>
                <a:cs typeface="Times New Roman"/>
              </a:rPr>
              <a:t> </a:t>
            </a:r>
            <a:r>
              <a:rPr sz="818" dirty="0">
                <a:latin typeface="Times New Roman"/>
                <a:cs typeface="Times New Roman"/>
              </a:rPr>
              <a:t>this</a:t>
            </a:r>
            <a:r>
              <a:rPr sz="818" spc="-7" dirty="0">
                <a:latin typeface="Times New Roman"/>
                <a:cs typeface="Times New Roman"/>
              </a:rPr>
              <a:t> </a:t>
            </a:r>
            <a:r>
              <a:rPr sz="818" dirty="0">
                <a:latin typeface="Times New Roman"/>
                <a:cs typeface="Times New Roman"/>
              </a:rPr>
              <a:t>rule to</a:t>
            </a:r>
            <a:r>
              <a:rPr sz="818" spc="-3" dirty="0">
                <a:latin typeface="Times New Roman"/>
                <a:cs typeface="Times New Roman"/>
              </a:rPr>
              <a:t> </a:t>
            </a:r>
            <a:r>
              <a:rPr sz="818" dirty="0">
                <a:latin typeface="Times New Roman"/>
                <a:cs typeface="Times New Roman"/>
              </a:rPr>
              <a:t>the</a:t>
            </a:r>
            <a:r>
              <a:rPr sz="818" spc="-7" dirty="0">
                <a:latin typeface="Times New Roman"/>
                <a:cs typeface="Times New Roman"/>
              </a:rPr>
              <a:t> </a:t>
            </a:r>
            <a:r>
              <a:rPr sz="818" dirty="0">
                <a:latin typeface="Times New Roman"/>
                <a:cs typeface="Times New Roman"/>
              </a:rPr>
              <a:t>monthly</a:t>
            </a:r>
            <a:r>
              <a:rPr sz="818" spc="-3" dirty="0">
                <a:latin typeface="Times New Roman"/>
                <a:cs typeface="Times New Roman"/>
              </a:rPr>
              <a:t> </a:t>
            </a:r>
            <a:r>
              <a:rPr sz="818" spc="-7" dirty="0">
                <a:latin typeface="Times New Roman"/>
                <a:cs typeface="Times New Roman"/>
              </a:rPr>
              <a:t>meetings</a:t>
            </a:r>
            <a:r>
              <a:rPr sz="818" spc="-7" dirty="0">
                <a:solidFill>
                  <a:srgbClr val="0000FF"/>
                </a:solidFill>
                <a:latin typeface="Times New Roman"/>
                <a:cs typeface="Times New Roman"/>
              </a:rPr>
              <a:t>.</a:t>
            </a:r>
            <a:endParaRPr sz="818">
              <a:latin typeface="Times New Roman"/>
              <a:cs typeface="Times New Roman"/>
            </a:endParaRPr>
          </a:p>
          <a:p>
            <a:pPr lvl="1">
              <a:lnSpc>
                <a:spcPct val="100000"/>
              </a:lnSpc>
              <a:buFont typeface="Times New Roman"/>
              <a:buAutoNum type="alphaLcParenBoth"/>
            </a:pPr>
            <a:endParaRPr sz="818">
              <a:latin typeface="Times New Roman"/>
              <a:cs typeface="Times New Roman"/>
            </a:endParaRPr>
          </a:p>
          <a:p>
            <a:pPr marL="527881" marR="405430" lvl="1" indent="-145816">
              <a:lnSpc>
                <a:spcPts val="940"/>
              </a:lnSpc>
              <a:buAutoNum type="alphaLcParenBoth"/>
              <a:tabLst>
                <a:tab pos="568986" algn="l"/>
              </a:tabLst>
            </a:pP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ICFIID</a:t>
            </a:r>
            <a:r>
              <a:rPr sz="818" spc="-24" dirty="0">
                <a:latin typeface="Times New Roman"/>
                <a:cs typeface="Times New Roman"/>
              </a:rPr>
              <a:t> </a:t>
            </a:r>
            <a:r>
              <a:rPr sz="818" dirty="0">
                <a:latin typeface="Times New Roman"/>
                <a:cs typeface="Times New Roman"/>
              </a:rPr>
              <a:t>will</a:t>
            </a:r>
            <a:r>
              <a:rPr sz="818" spc="-20" dirty="0">
                <a:latin typeface="Times New Roman"/>
                <a:cs typeface="Times New Roman"/>
              </a:rPr>
              <a:t> </a:t>
            </a:r>
            <a:r>
              <a:rPr sz="818" dirty="0">
                <a:latin typeface="Times New Roman"/>
                <a:cs typeface="Times New Roman"/>
              </a:rPr>
              <a:t>conduct</a:t>
            </a:r>
            <a:r>
              <a:rPr sz="818" spc="-20"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monthly</a:t>
            </a:r>
            <a:r>
              <a:rPr sz="818" spc="-17" dirty="0">
                <a:latin typeface="Times New Roman"/>
                <a:cs typeface="Times New Roman"/>
              </a:rPr>
              <a:t> </a:t>
            </a:r>
            <a:r>
              <a:rPr sz="818" dirty="0">
                <a:latin typeface="Times New Roman"/>
                <a:cs typeface="Times New Roman"/>
              </a:rPr>
              <a:t>meetings</a:t>
            </a:r>
            <a:r>
              <a:rPr sz="818" spc="-24" dirty="0">
                <a:latin typeface="Times New Roman"/>
                <a:cs typeface="Times New Roman"/>
              </a:rPr>
              <a:t> </a:t>
            </a:r>
            <a:r>
              <a:rPr sz="818" dirty="0">
                <a:latin typeface="Times New Roman"/>
                <a:cs typeface="Times New Roman"/>
              </a:rPr>
              <a:t>so</a:t>
            </a:r>
            <a:r>
              <a:rPr sz="818" spc="-20" dirty="0">
                <a:latin typeface="Times New Roman"/>
                <a:cs typeface="Times New Roman"/>
              </a:rPr>
              <a:t> </a:t>
            </a:r>
            <a:r>
              <a:rPr sz="818" dirty="0">
                <a:latin typeface="Times New Roman"/>
                <a:cs typeface="Times New Roman"/>
              </a:rPr>
              <a:t>that</a:t>
            </a:r>
            <a:r>
              <a:rPr sz="818" spc="-20" dirty="0">
                <a:latin typeface="Times New Roman"/>
                <a:cs typeface="Times New Roman"/>
              </a:rPr>
              <a:t> </a:t>
            </a:r>
            <a:r>
              <a:rPr sz="818" dirty="0">
                <a:latin typeface="Times New Roman"/>
                <a:cs typeface="Times New Roman"/>
              </a:rPr>
              <a:t>invited</a:t>
            </a:r>
            <a:r>
              <a:rPr sz="818" spc="-20" dirty="0">
                <a:latin typeface="Times New Roman"/>
                <a:cs typeface="Times New Roman"/>
              </a:rPr>
              <a:t> </a:t>
            </a:r>
            <a:r>
              <a:rPr sz="818" dirty="0">
                <a:latin typeface="Times New Roman"/>
                <a:cs typeface="Times New Roman"/>
              </a:rPr>
              <a:t>persons</a:t>
            </a:r>
            <a:r>
              <a:rPr sz="818" spc="-24" dirty="0">
                <a:latin typeface="Times New Roman"/>
                <a:cs typeface="Times New Roman"/>
              </a:rPr>
              <a:t> </a:t>
            </a:r>
            <a:r>
              <a:rPr sz="818" spc="-17" dirty="0">
                <a:latin typeface="Times New Roman"/>
                <a:cs typeface="Times New Roman"/>
              </a:rPr>
              <a:t>may 	</a:t>
            </a:r>
            <a:r>
              <a:rPr sz="818" dirty="0">
                <a:latin typeface="Times New Roman"/>
                <a:cs typeface="Times New Roman"/>
              </a:rPr>
              <a:t>participate</a:t>
            </a:r>
            <a:r>
              <a:rPr sz="818" spc="-31" dirty="0">
                <a:latin typeface="Times New Roman"/>
                <a:cs typeface="Times New Roman"/>
              </a:rPr>
              <a:t> </a:t>
            </a:r>
            <a:r>
              <a:rPr sz="818" dirty="0">
                <a:latin typeface="Times New Roman"/>
                <a:cs typeface="Times New Roman"/>
              </a:rPr>
              <a:t>via</a:t>
            </a:r>
            <a:r>
              <a:rPr sz="818" spc="-27" dirty="0">
                <a:latin typeface="Times New Roman"/>
                <a:cs typeface="Times New Roman"/>
              </a:rPr>
              <a:t> </a:t>
            </a:r>
            <a:r>
              <a:rPr sz="818" dirty="0">
                <a:latin typeface="Times New Roman"/>
                <a:cs typeface="Times New Roman"/>
              </a:rPr>
              <a:t>technology</a:t>
            </a:r>
            <a:r>
              <a:rPr sz="818" spc="-27" dirty="0">
                <a:latin typeface="Times New Roman"/>
                <a:cs typeface="Times New Roman"/>
              </a:rPr>
              <a:t> </a:t>
            </a:r>
            <a:r>
              <a:rPr sz="818" dirty="0">
                <a:latin typeface="Times New Roman"/>
                <a:cs typeface="Times New Roman"/>
              </a:rPr>
              <a:t>from</a:t>
            </a:r>
            <a:r>
              <a:rPr sz="818" spc="-27" dirty="0">
                <a:latin typeface="Times New Roman"/>
                <a:cs typeface="Times New Roman"/>
              </a:rPr>
              <a:t> </a:t>
            </a:r>
            <a:r>
              <a:rPr sz="818" dirty="0">
                <a:latin typeface="Times New Roman"/>
                <a:cs typeface="Times New Roman"/>
              </a:rPr>
              <a:t>remote</a:t>
            </a:r>
            <a:r>
              <a:rPr sz="818" spc="-31" dirty="0">
                <a:latin typeface="Times New Roman"/>
                <a:cs typeface="Times New Roman"/>
              </a:rPr>
              <a:t> </a:t>
            </a:r>
            <a:r>
              <a:rPr sz="818" spc="-7" dirty="0">
                <a:latin typeface="Times New Roman"/>
                <a:cs typeface="Times New Roman"/>
              </a:rPr>
              <a:t>locations.</a:t>
            </a:r>
            <a:endParaRPr sz="818">
              <a:latin typeface="Times New Roman"/>
              <a:cs typeface="Times New Roman"/>
            </a:endParaRPr>
          </a:p>
          <a:p>
            <a:pPr lvl="1">
              <a:lnSpc>
                <a:spcPct val="100000"/>
              </a:lnSpc>
              <a:buFont typeface="Times New Roman"/>
              <a:buAutoNum type="alphaLcParenBoth"/>
            </a:pPr>
            <a:endParaRPr sz="818">
              <a:latin typeface="Times New Roman"/>
              <a:cs typeface="Times New Roman"/>
            </a:endParaRPr>
          </a:p>
          <a:p>
            <a:pPr marL="366920" marR="268700" indent="-171778">
              <a:lnSpc>
                <a:spcPts val="940"/>
              </a:lnSpc>
              <a:buAutoNum type="arabicParenBoth" startAt="3"/>
              <a:tabLst>
                <a:tab pos="382064" algn="l"/>
              </a:tabLst>
            </a:pPr>
            <a:r>
              <a:rPr sz="818" dirty="0">
                <a:latin typeface="Times New Roman"/>
                <a:cs typeface="Times New Roman"/>
              </a:rPr>
              <a:t>An</a:t>
            </a:r>
            <a:r>
              <a:rPr sz="818" spc="-7"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0" dirty="0">
                <a:latin typeface="Times New Roman"/>
                <a:cs typeface="Times New Roman"/>
              </a:rPr>
              <a:t> </a:t>
            </a:r>
            <a:r>
              <a:rPr sz="818" dirty="0">
                <a:latin typeface="Times New Roman"/>
                <a:cs typeface="Times New Roman"/>
              </a:rPr>
              <a:t>6</a:t>
            </a:r>
            <a:r>
              <a:rPr sz="818" spc="-7" dirty="0">
                <a:latin typeface="Times New Roman"/>
                <a:cs typeface="Times New Roman"/>
              </a:rPr>
              <a:t> </a:t>
            </a:r>
            <a:r>
              <a:rPr sz="818" dirty="0">
                <a:latin typeface="Times New Roman"/>
                <a:cs typeface="Times New Roman"/>
              </a:rPr>
              <a:t>will</a:t>
            </a:r>
            <a:r>
              <a:rPr sz="818" spc="-10" dirty="0">
                <a:latin typeface="Times New Roman"/>
                <a:cs typeface="Times New Roman"/>
              </a:rPr>
              <a:t> </a:t>
            </a:r>
            <a:r>
              <a:rPr sz="818" spc="-7" dirty="0">
                <a:latin typeface="Times New Roman"/>
                <a:cs typeface="Times New Roman"/>
              </a:rPr>
              <a:t>collaborate</a:t>
            </a:r>
            <a:r>
              <a:rPr sz="818" spc="-14" dirty="0">
                <a:latin typeface="Times New Roman"/>
                <a:cs typeface="Times New Roman"/>
              </a:rPr>
              <a:t> </a:t>
            </a:r>
            <a:r>
              <a:rPr sz="818" dirty="0">
                <a:latin typeface="Times New Roman"/>
                <a:cs typeface="Times New Roman"/>
              </a:rPr>
              <a:t>with</a:t>
            </a:r>
            <a:r>
              <a:rPr sz="818" spc="-10" dirty="0">
                <a:latin typeface="Times New Roman"/>
                <a:cs typeface="Times New Roman"/>
              </a:rPr>
              <a:t> </a:t>
            </a:r>
            <a:r>
              <a:rPr sz="818" dirty="0">
                <a:latin typeface="Times New Roman"/>
                <a:cs typeface="Times New Roman"/>
              </a:rPr>
              <a:t>a</a:t>
            </a:r>
            <a:r>
              <a:rPr sz="818" spc="-10" dirty="0">
                <a:latin typeface="Times New Roman"/>
                <a:cs typeface="Times New Roman"/>
              </a:rPr>
              <a:t> </a:t>
            </a:r>
            <a:r>
              <a:rPr sz="818" dirty="0">
                <a:latin typeface="Times New Roman"/>
                <a:cs typeface="Times New Roman"/>
              </a:rPr>
              <a:t>youth's</a:t>
            </a:r>
            <a:r>
              <a:rPr sz="818" spc="-14" dirty="0">
                <a:latin typeface="Times New Roman"/>
                <a:cs typeface="Times New Roman"/>
              </a:rPr>
              <a:t> </a:t>
            </a:r>
            <a:r>
              <a:rPr sz="818" dirty="0">
                <a:latin typeface="Times New Roman"/>
                <a:cs typeface="Times New Roman"/>
              </a:rPr>
              <a:t>home</a:t>
            </a:r>
            <a:r>
              <a:rPr sz="818" spc="-10" dirty="0">
                <a:latin typeface="Times New Roman"/>
                <a:cs typeface="Times New Roman"/>
              </a:rPr>
              <a:t> </a:t>
            </a:r>
            <a:r>
              <a:rPr sz="818" dirty="0">
                <a:latin typeface="Times New Roman"/>
                <a:cs typeface="Times New Roman"/>
              </a:rPr>
              <a:t>county</a:t>
            </a:r>
            <a:r>
              <a:rPr sz="818" spc="-10" dirty="0">
                <a:latin typeface="Times New Roman"/>
                <a:cs typeface="Times New Roman"/>
              </a:rPr>
              <a:t> </a:t>
            </a:r>
            <a:r>
              <a:rPr sz="818" dirty="0">
                <a:latin typeface="Times New Roman"/>
                <a:cs typeface="Times New Roman"/>
              </a:rPr>
              <a:t>board</a:t>
            </a:r>
            <a:r>
              <a:rPr sz="818" spc="-10" dirty="0">
                <a:latin typeface="Times New Roman"/>
                <a:cs typeface="Times New Roman"/>
              </a:rPr>
              <a:t> </a:t>
            </a:r>
            <a:r>
              <a:rPr sz="818" spc="-17" dirty="0">
                <a:latin typeface="Times New Roman"/>
                <a:cs typeface="Times New Roman"/>
              </a:rPr>
              <a:t>to 	</a:t>
            </a:r>
            <a:r>
              <a:rPr sz="818" dirty="0">
                <a:latin typeface="Times New Roman"/>
                <a:cs typeface="Times New Roman"/>
              </a:rPr>
              <a:t>transition</a:t>
            </a:r>
            <a:r>
              <a:rPr sz="818" spc="-20"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a:t>
            </a:r>
            <a:r>
              <a:rPr sz="818" spc="-17" dirty="0">
                <a:latin typeface="Times New Roman"/>
                <a:cs typeface="Times New Roman"/>
              </a:rPr>
              <a:t> </a:t>
            </a:r>
            <a:r>
              <a:rPr sz="818" dirty="0">
                <a:latin typeface="Times New Roman"/>
                <a:cs typeface="Times New Roman"/>
              </a:rPr>
              <a:t>who</a:t>
            </a:r>
            <a:r>
              <a:rPr sz="818" spc="-20" dirty="0">
                <a:latin typeface="Times New Roman"/>
                <a:cs typeface="Times New Roman"/>
              </a:rPr>
              <a:t> </a:t>
            </a:r>
            <a:r>
              <a:rPr sz="818" dirty="0">
                <a:latin typeface="Times New Roman"/>
                <a:cs typeface="Times New Roman"/>
              </a:rPr>
              <a:t>no</a:t>
            </a:r>
            <a:r>
              <a:rPr sz="818" spc="-17" dirty="0">
                <a:latin typeface="Times New Roman"/>
                <a:cs typeface="Times New Roman"/>
              </a:rPr>
              <a:t> </a:t>
            </a:r>
            <a:r>
              <a:rPr sz="818" dirty="0">
                <a:latin typeface="Times New Roman"/>
                <a:cs typeface="Times New Roman"/>
              </a:rPr>
              <a:t>longer</a:t>
            </a:r>
            <a:r>
              <a:rPr sz="818" spc="-17" dirty="0">
                <a:latin typeface="Times New Roman"/>
                <a:cs typeface="Times New Roman"/>
              </a:rPr>
              <a:t> </a:t>
            </a:r>
            <a:r>
              <a:rPr sz="818" dirty="0">
                <a:latin typeface="Times New Roman"/>
                <a:cs typeface="Times New Roman"/>
              </a:rPr>
              <a:t>needs</a:t>
            </a:r>
            <a:r>
              <a:rPr sz="818" spc="-24" dirty="0">
                <a:latin typeface="Times New Roman"/>
                <a:cs typeface="Times New Roman"/>
              </a:rPr>
              <a:t> </a:t>
            </a:r>
            <a:r>
              <a:rPr sz="818" dirty="0">
                <a:latin typeface="Times New Roman"/>
                <a:cs typeface="Times New Roman"/>
              </a:rPr>
              <a:t>intensive</a:t>
            </a:r>
            <a:r>
              <a:rPr sz="818" spc="-20" dirty="0">
                <a:latin typeface="Times New Roman"/>
                <a:cs typeface="Times New Roman"/>
              </a:rPr>
              <a:t> </a:t>
            </a:r>
            <a:r>
              <a:rPr sz="818" dirty="0">
                <a:latin typeface="Times New Roman"/>
                <a:cs typeface="Times New Roman"/>
              </a:rPr>
              <a:t>behavioral</a:t>
            </a:r>
            <a:r>
              <a:rPr sz="818" spc="-17" dirty="0">
                <a:latin typeface="Times New Roman"/>
                <a:cs typeface="Times New Roman"/>
              </a:rPr>
              <a:t> </a:t>
            </a:r>
            <a:r>
              <a:rPr sz="818" dirty="0">
                <a:latin typeface="Times New Roman"/>
                <a:cs typeface="Times New Roman"/>
              </a:rPr>
              <a:t>support</a:t>
            </a:r>
            <a:r>
              <a:rPr sz="818" spc="-17" dirty="0">
                <a:latin typeface="Times New Roman"/>
                <a:cs typeface="Times New Roman"/>
              </a:rPr>
              <a:t> </a:t>
            </a:r>
            <a:r>
              <a:rPr sz="818" dirty="0">
                <a:latin typeface="Times New Roman"/>
                <a:cs typeface="Times New Roman"/>
              </a:rPr>
              <a:t>services</a:t>
            </a:r>
            <a:r>
              <a:rPr sz="818" spc="-24" dirty="0">
                <a:latin typeface="Times New Roman"/>
                <a:cs typeface="Times New Roman"/>
              </a:rPr>
              <a:t> </a:t>
            </a:r>
            <a:r>
              <a:rPr sz="818" dirty="0">
                <a:latin typeface="Times New Roman"/>
                <a:cs typeface="Times New Roman"/>
              </a:rPr>
              <a:t>to</a:t>
            </a:r>
            <a:r>
              <a:rPr sz="818" spc="-17" dirty="0">
                <a:latin typeface="Times New Roman"/>
                <a:cs typeface="Times New Roman"/>
              </a:rPr>
              <a:t> an 	</a:t>
            </a:r>
            <a:r>
              <a:rPr sz="818" spc="-7" dirty="0">
                <a:latin typeface="Times New Roman"/>
                <a:cs typeface="Times New Roman"/>
              </a:rPr>
              <a:t>appropriate</a:t>
            </a:r>
            <a:r>
              <a:rPr sz="818" spc="-10" dirty="0">
                <a:latin typeface="Times New Roman"/>
                <a:cs typeface="Times New Roman"/>
              </a:rPr>
              <a:t> </a:t>
            </a:r>
            <a:r>
              <a:rPr sz="818" spc="-7" dirty="0">
                <a:latin typeface="Times New Roman"/>
                <a:cs typeface="Times New Roman"/>
              </a:rPr>
              <a:t>alternative</a:t>
            </a:r>
            <a:r>
              <a:rPr sz="818" spc="-14" dirty="0">
                <a:latin typeface="Times New Roman"/>
                <a:cs typeface="Times New Roman"/>
              </a:rPr>
              <a:t> </a:t>
            </a:r>
            <a:r>
              <a:rPr sz="818" dirty="0">
                <a:latin typeface="Times New Roman"/>
                <a:cs typeface="Times New Roman"/>
              </a:rPr>
              <a:t>setting</a:t>
            </a:r>
            <a:r>
              <a:rPr sz="818" spc="-10" dirty="0">
                <a:latin typeface="Times New Roman"/>
                <a:cs typeface="Times New Roman"/>
              </a:rPr>
              <a:t> </a:t>
            </a:r>
            <a:r>
              <a:rPr sz="818" dirty="0">
                <a:latin typeface="Times New Roman"/>
                <a:cs typeface="Times New Roman"/>
              </a:rPr>
              <a:t>within</a:t>
            </a:r>
            <a:r>
              <a:rPr sz="818" spc="-10" dirty="0">
                <a:latin typeface="Times New Roman"/>
                <a:cs typeface="Times New Roman"/>
              </a:rPr>
              <a:t> </a:t>
            </a:r>
            <a:r>
              <a:rPr sz="818" dirty="0">
                <a:latin typeface="Times New Roman"/>
                <a:cs typeface="Times New Roman"/>
              </a:rPr>
              <a:t>ninety</a:t>
            </a:r>
            <a:r>
              <a:rPr sz="818" spc="-10" dirty="0">
                <a:latin typeface="Times New Roman"/>
                <a:cs typeface="Times New Roman"/>
              </a:rPr>
              <a:t> </a:t>
            </a:r>
            <a:r>
              <a:rPr sz="818" dirty="0">
                <a:latin typeface="Times New Roman"/>
                <a:cs typeface="Times New Roman"/>
              </a:rPr>
              <a:t>calendar</a:t>
            </a:r>
            <a:r>
              <a:rPr sz="818" spc="-10" dirty="0">
                <a:latin typeface="Times New Roman"/>
                <a:cs typeface="Times New Roman"/>
              </a:rPr>
              <a:t> </a:t>
            </a:r>
            <a:r>
              <a:rPr sz="818" spc="-7" dirty="0">
                <a:latin typeface="Times New Roman"/>
                <a:cs typeface="Times New Roman"/>
              </a:rPr>
              <a:t>days.</a:t>
            </a:r>
            <a:endParaRPr sz="818">
              <a:latin typeface="Times New Roman"/>
              <a:cs typeface="Times New Roman"/>
            </a:endParaRPr>
          </a:p>
          <a:p>
            <a:pPr>
              <a:lnSpc>
                <a:spcPct val="100000"/>
              </a:lnSpc>
              <a:buFont typeface="Times New Roman"/>
              <a:buAutoNum type="arabicParenBoth" startAt="3"/>
            </a:pPr>
            <a:endParaRPr sz="818">
              <a:latin typeface="Times New Roman"/>
              <a:cs typeface="Times New Roman"/>
            </a:endParaRPr>
          </a:p>
          <a:p>
            <a:pPr marL="340959" marR="100384" indent="-145816">
              <a:lnSpc>
                <a:spcPts val="940"/>
              </a:lnSpc>
              <a:spcBef>
                <a:spcPts val="3"/>
              </a:spcBef>
              <a:buAutoNum type="arabicParenBoth" startAt="3"/>
              <a:tabLst>
                <a:tab pos="382064" algn="l"/>
              </a:tabLst>
            </a:pPr>
            <a:r>
              <a:rPr sz="818" dirty="0">
                <a:latin typeface="Times New Roman"/>
                <a:cs typeface="Times New Roman"/>
              </a:rPr>
              <a:t>An</a:t>
            </a:r>
            <a:r>
              <a:rPr sz="818" spc="-10" dirty="0">
                <a:latin typeface="Times New Roman"/>
                <a:cs typeface="Times New Roman"/>
              </a:rPr>
              <a:t> </a:t>
            </a:r>
            <a:r>
              <a:rPr sz="818" dirty="0">
                <a:latin typeface="Times New Roman"/>
                <a:cs typeface="Times New Roman"/>
              </a:rPr>
              <a:t>ICFIID</a:t>
            </a:r>
            <a:r>
              <a:rPr sz="818" spc="-20"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peer</a:t>
            </a:r>
            <a:r>
              <a:rPr sz="818" spc="-14" dirty="0">
                <a:latin typeface="Times New Roman"/>
                <a:cs typeface="Times New Roman"/>
              </a:rPr>
              <a:t> </a:t>
            </a:r>
            <a:r>
              <a:rPr sz="818" dirty="0">
                <a:latin typeface="Times New Roman"/>
                <a:cs typeface="Times New Roman"/>
              </a:rPr>
              <a:t>group</a:t>
            </a:r>
            <a:r>
              <a:rPr sz="818" spc="-17" dirty="0">
                <a:latin typeface="Times New Roman"/>
                <a:cs typeface="Times New Roman"/>
              </a:rPr>
              <a:t> </a:t>
            </a:r>
            <a:r>
              <a:rPr sz="818" dirty="0">
                <a:latin typeface="Times New Roman"/>
                <a:cs typeface="Times New Roman"/>
              </a:rPr>
              <a:t>6</a:t>
            </a:r>
            <a:r>
              <a:rPr sz="818" spc="-14"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collaboration</a:t>
            </a:r>
            <a:r>
              <a:rPr sz="818" spc="-17" dirty="0">
                <a:latin typeface="Times New Roman"/>
                <a:cs typeface="Times New Roman"/>
              </a:rPr>
              <a:t> </a:t>
            </a:r>
            <a:r>
              <a:rPr sz="818" dirty="0">
                <a:latin typeface="Times New Roman"/>
                <a:cs typeface="Times New Roman"/>
              </a:rPr>
              <a:t>with</a:t>
            </a:r>
            <a:r>
              <a:rPr sz="818" spc="-14" dirty="0">
                <a:latin typeface="Times New Roman"/>
                <a:cs typeface="Times New Roman"/>
              </a:rPr>
              <a:t> </a:t>
            </a:r>
            <a:r>
              <a:rPr sz="818" dirty="0">
                <a:latin typeface="Times New Roman"/>
                <a:cs typeface="Times New Roman"/>
              </a:rPr>
              <a:t>a</a:t>
            </a:r>
            <a:r>
              <a:rPr sz="818" spc="-17" dirty="0">
                <a:latin typeface="Times New Roman"/>
                <a:cs typeface="Times New Roman"/>
              </a:rPr>
              <a:t> </a:t>
            </a:r>
            <a:r>
              <a:rPr sz="818" dirty="0">
                <a:latin typeface="Times New Roman"/>
                <a:cs typeface="Times New Roman"/>
              </a:rPr>
              <a:t>youth's</a:t>
            </a:r>
            <a:r>
              <a:rPr sz="818" spc="-17" dirty="0">
                <a:latin typeface="Times New Roman"/>
                <a:cs typeface="Times New Roman"/>
              </a:rPr>
              <a:t> </a:t>
            </a:r>
            <a:r>
              <a:rPr sz="818" dirty="0">
                <a:latin typeface="Times New Roman"/>
                <a:cs typeface="Times New Roman"/>
              </a:rPr>
              <a:t>home</a:t>
            </a:r>
            <a:r>
              <a:rPr sz="818" spc="-17" dirty="0">
                <a:latin typeface="Times New Roman"/>
                <a:cs typeface="Times New Roman"/>
              </a:rPr>
              <a:t> </a:t>
            </a:r>
            <a:r>
              <a:rPr sz="818" dirty="0">
                <a:latin typeface="Times New Roman"/>
                <a:cs typeface="Times New Roman"/>
              </a:rPr>
              <a:t>county</a:t>
            </a:r>
            <a:r>
              <a:rPr sz="818" spc="-14" dirty="0">
                <a:latin typeface="Times New Roman"/>
                <a:cs typeface="Times New Roman"/>
              </a:rPr>
              <a:t> </a:t>
            </a:r>
            <a:r>
              <a:rPr sz="818" dirty="0">
                <a:latin typeface="Times New Roman"/>
                <a:cs typeface="Times New Roman"/>
              </a:rPr>
              <a:t>board</a:t>
            </a:r>
            <a:r>
              <a:rPr sz="818" spc="-17" dirty="0">
                <a:latin typeface="Times New Roman"/>
                <a:cs typeface="Times New Roman"/>
              </a:rPr>
              <a:t> and 	</a:t>
            </a:r>
            <a:r>
              <a:rPr sz="818" dirty="0">
                <a:latin typeface="Times New Roman"/>
                <a:cs typeface="Times New Roman"/>
              </a:rPr>
              <a:t>the</a:t>
            </a:r>
            <a:r>
              <a:rPr sz="818" spc="-17" dirty="0">
                <a:latin typeface="Times New Roman"/>
                <a:cs typeface="Times New Roman"/>
              </a:rPr>
              <a:t> </a:t>
            </a:r>
            <a:r>
              <a:rPr sz="818" spc="-7" dirty="0">
                <a:latin typeface="Times New Roman"/>
                <a:cs typeface="Times New Roman"/>
              </a:rPr>
              <a:t>department,</a:t>
            </a:r>
            <a:r>
              <a:rPr sz="818" spc="-14" dirty="0">
                <a:latin typeface="Times New Roman"/>
                <a:cs typeface="Times New Roman"/>
              </a:rPr>
              <a:t> </a:t>
            </a:r>
            <a:r>
              <a:rPr sz="818" dirty="0">
                <a:latin typeface="Times New Roman"/>
                <a:cs typeface="Times New Roman"/>
              </a:rPr>
              <a:t>provide</a:t>
            </a:r>
            <a:r>
              <a:rPr sz="818" spc="-17" dirty="0">
                <a:latin typeface="Times New Roman"/>
                <a:cs typeface="Times New Roman"/>
              </a:rPr>
              <a:t> </a:t>
            </a:r>
            <a:r>
              <a:rPr sz="818" dirty="0">
                <a:latin typeface="Times New Roman"/>
                <a:cs typeface="Times New Roman"/>
              </a:rPr>
              <a:t>three</a:t>
            </a:r>
            <a:r>
              <a:rPr sz="818" spc="-20" dirty="0">
                <a:latin typeface="Times New Roman"/>
                <a:cs typeface="Times New Roman"/>
              </a:rPr>
              <a:t> </a:t>
            </a:r>
            <a:r>
              <a:rPr sz="818" dirty="0">
                <a:latin typeface="Times New Roman"/>
                <a:cs typeface="Times New Roman"/>
              </a:rPr>
              <a:t>months</a:t>
            </a:r>
            <a:r>
              <a:rPr sz="818" spc="-17"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aftercare</a:t>
            </a:r>
            <a:r>
              <a:rPr sz="818" spc="-14" dirty="0">
                <a:latin typeface="Times New Roman"/>
                <a:cs typeface="Times New Roman"/>
              </a:rPr>
              <a:t> </a:t>
            </a:r>
            <a:r>
              <a:rPr sz="818" dirty="0">
                <a:latin typeface="Times New Roman"/>
                <a:cs typeface="Times New Roman"/>
              </a:rPr>
              <a:t>services</a:t>
            </a:r>
            <a:r>
              <a:rPr sz="818" spc="-17" dirty="0">
                <a:latin typeface="Times New Roman"/>
                <a:cs typeface="Times New Roman"/>
              </a:rPr>
              <a:t> </a:t>
            </a:r>
            <a:r>
              <a:rPr sz="818" dirty="0">
                <a:latin typeface="Times New Roman"/>
                <a:cs typeface="Times New Roman"/>
              </a:rPr>
              <a:t>upon</a:t>
            </a:r>
            <a:r>
              <a:rPr sz="818" spc="-14"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youth's</a:t>
            </a:r>
            <a:r>
              <a:rPr sz="818" spc="-10" dirty="0">
                <a:latin typeface="Times New Roman"/>
                <a:cs typeface="Times New Roman"/>
              </a:rPr>
              <a:t> </a:t>
            </a:r>
            <a:r>
              <a:rPr sz="818" spc="-7" dirty="0">
                <a:latin typeface="Times New Roman"/>
                <a:cs typeface="Times New Roman"/>
              </a:rPr>
              <a:t>discharge.</a:t>
            </a:r>
            <a:endParaRPr sz="818">
              <a:latin typeface="Times New Roman"/>
              <a:cs typeface="Times New Roman"/>
            </a:endParaRPr>
          </a:p>
          <a:p>
            <a:pPr marL="203364" indent="-194710">
              <a:spcBef>
                <a:spcPts val="872"/>
              </a:spcBef>
              <a:buAutoNum type="alphaUcParenBoth" startAt="8"/>
              <a:tabLst>
                <a:tab pos="203364" algn="l"/>
              </a:tabLst>
            </a:pPr>
            <a:r>
              <a:rPr sz="818" spc="-7" dirty="0">
                <a:latin typeface="Times New Roman"/>
                <a:cs typeface="Times New Roman"/>
              </a:rPr>
              <a:t>Determination</a:t>
            </a:r>
            <a:r>
              <a:rPr sz="818" spc="-14"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7" dirty="0">
                <a:latin typeface="Times New Roman"/>
                <a:cs typeface="Times New Roman"/>
              </a:rPr>
              <a:t> </a:t>
            </a:r>
            <a:r>
              <a:rPr sz="818" dirty="0">
                <a:latin typeface="Times New Roman"/>
                <a:cs typeface="Times New Roman"/>
              </a:rPr>
              <a:t>payment</a:t>
            </a:r>
            <a:r>
              <a:rPr sz="818" spc="-10" dirty="0">
                <a:latin typeface="Times New Roman"/>
                <a:cs typeface="Times New Roman"/>
              </a:rPr>
              <a:t> </a:t>
            </a:r>
            <a:r>
              <a:rPr sz="818" dirty="0">
                <a:latin typeface="Times New Roman"/>
                <a:cs typeface="Times New Roman"/>
              </a:rPr>
              <a:t>rate</a:t>
            </a:r>
            <a:r>
              <a:rPr sz="818" spc="-3" dirty="0">
                <a:latin typeface="Times New Roman"/>
                <a:cs typeface="Times New Roman"/>
              </a:rPr>
              <a:t> </a:t>
            </a:r>
            <a:r>
              <a:rPr sz="818" dirty="0">
                <a:latin typeface="Times New Roman"/>
                <a:cs typeface="Times New Roman"/>
              </a:rPr>
              <a:t>for</a:t>
            </a:r>
            <a:r>
              <a:rPr sz="818" spc="-17" dirty="0">
                <a:latin typeface="Times New Roman"/>
                <a:cs typeface="Times New Roman"/>
              </a:rPr>
              <a:t> </a:t>
            </a:r>
            <a:r>
              <a:rPr sz="818" dirty="0">
                <a:latin typeface="Times New Roman"/>
                <a:cs typeface="Times New Roman"/>
              </a:rPr>
              <a:t>an</a:t>
            </a:r>
            <a:r>
              <a:rPr sz="818" spc="-3" dirty="0">
                <a:latin typeface="Times New Roman"/>
                <a:cs typeface="Times New Roman"/>
              </a:rPr>
              <a:t> </a:t>
            </a:r>
            <a:r>
              <a:rPr sz="818" dirty="0">
                <a:latin typeface="Times New Roman"/>
                <a:cs typeface="Times New Roman"/>
              </a:rPr>
              <a:t>ICFIID</a:t>
            </a:r>
            <a:r>
              <a:rPr sz="818" spc="-14" dirty="0">
                <a:latin typeface="Times New Roman"/>
                <a:cs typeface="Times New Roman"/>
              </a:rPr>
              <a:t> </a:t>
            </a:r>
            <a:r>
              <a:rPr sz="818" dirty="0">
                <a:latin typeface="Times New Roman"/>
                <a:cs typeface="Times New Roman"/>
              </a:rPr>
              <a:t>in</a:t>
            </a:r>
            <a:r>
              <a:rPr sz="818" spc="-10"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4" dirty="0">
                <a:latin typeface="Times New Roman"/>
                <a:cs typeface="Times New Roman"/>
              </a:rPr>
              <a:t> </a:t>
            </a:r>
            <a:r>
              <a:rPr sz="818" spc="-34" dirty="0">
                <a:latin typeface="Times New Roman"/>
                <a:cs typeface="Times New Roman"/>
              </a:rPr>
              <a:t>6</a:t>
            </a:r>
            <a:endParaRPr sz="818">
              <a:latin typeface="Times New Roman"/>
              <a:cs typeface="Times New Roman"/>
            </a:endParaRPr>
          </a:p>
          <a:p>
            <a:pPr>
              <a:spcBef>
                <a:spcPts val="27"/>
              </a:spcBef>
              <a:buFont typeface="Times New Roman"/>
              <a:buAutoNum type="alphaUcParenBoth" startAt="8"/>
            </a:pPr>
            <a:endParaRPr sz="818">
              <a:latin typeface="Times New Roman"/>
              <a:cs typeface="Times New Roman"/>
            </a:endParaRPr>
          </a:p>
          <a:p>
            <a:pPr marL="340959" marR="3462" lvl="1" indent="-145816">
              <a:lnSpc>
                <a:spcPts val="940"/>
              </a:lnSpc>
              <a:buAutoNum type="arabicParenBoth"/>
              <a:tabLst>
                <a:tab pos="382064" algn="l"/>
              </a:tabLst>
            </a:pPr>
            <a:r>
              <a:rPr sz="818" dirty="0">
                <a:latin typeface="Times New Roman"/>
                <a:cs typeface="Times New Roman"/>
              </a:rPr>
              <a:t>The</a:t>
            </a:r>
            <a:r>
              <a:rPr sz="818" spc="-27" dirty="0">
                <a:latin typeface="Times New Roman"/>
                <a:cs typeface="Times New Roman"/>
              </a:rPr>
              <a:t> </a:t>
            </a:r>
            <a:r>
              <a:rPr sz="818" dirty="0">
                <a:latin typeface="Times New Roman"/>
                <a:cs typeface="Times New Roman"/>
              </a:rPr>
              <a:t>total</a:t>
            </a:r>
            <a:r>
              <a:rPr sz="818" spc="-17" dirty="0">
                <a:latin typeface="Times New Roman"/>
                <a:cs typeface="Times New Roman"/>
              </a:rPr>
              <a:t> </a:t>
            </a:r>
            <a:r>
              <a:rPr sz="818" dirty="0">
                <a:latin typeface="Times New Roman"/>
                <a:cs typeface="Times New Roman"/>
              </a:rPr>
              <a:t>per</a:t>
            </a:r>
            <a:r>
              <a:rPr sz="818" spc="-17" dirty="0">
                <a:latin typeface="Times New Roman"/>
                <a:cs typeface="Times New Roman"/>
              </a:rPr>
              <a:t> </a:t>
            </a:r>
            <a:r>
              <a:rPr sz="818" dirty="0">
                <a:latin typeface="Times New Roman"/>
                <a:cs typeface="Times New Roman"/>
              </a:rPr>
              <a:t>medicaid</a:t>
            </a:r>
            <a:r>
              <a:rPr sz="818" spc="-20" dirty="0">
                <a:latin typeface="Times New Roman"/>
                <a:cs typeface="Times New Roman"/>
              </a:rPr>
              <a:t> </a:t>
            </a:r>
            <a:r>
              <a:rPr sz="818" dirty="0">
                <a:latin typeface="Times New Roman"/>
                <a:cs typeface="Times New Roman"/>
              </a:rPr>
              <a:t>day</a:t>
            </a:r>
            <a:r>
              <a:rPr sz="818" spc="-17" dirty="0">
                <a:latin typeface="Times New Roman"/>
                <a:cs typeface="Times New Roman"/>
              </a:rPr>
              <a:t> </a:t>
            </a:r>
            <a:r>
              <a:rPr sz="818" dirty="0">
                <a:latin typeface="Times New Roman"/>
                <a:cs typeface="Times New Roman"/>
              </a:rPr>
              <a:t>payment</a:t>
            </a:r>
            <a:r>
              <a:rPr sz="818" spc="-20" dirty="0">
                <a:latin typeface="Times New Roman"/>
                <a:cs typeface="Times New Roman"/>
              </a:rPr>
              <a:t> </a:t>
            </a:r>
            <a:r>
              <a:rPr sz="818" dirty="0">
                <a:latin typeface="Times New Roman"/>
                <a:cs typeface="Times New Roman"/>
              </a:rPr>
              <a:t>rate</a:t>
            </a:r>
            <a:r>
              <a:rPr sz="818" spc="-20" dirty="0">
                <a:latin typeface="Times New Roman"/>
                <a:cs typeface="Times New Roman"/>
              </a:rPr>
              <a:t> </a:t>
            </a:r>
            <a:r>
              <a:rPr sz="818" dirty="0">
                <a:latin typeface="Times New Roman"/>
                <a:cs typeface="Times New Roman"/>
              </a:rPr>
              <a:t>that</a:t>
            </a:r>
            <a:r>
              <a:rPr sz="818" spc="-17" dirty="0">
                <a:latin typeface="Times New Roman"/>
                <a:cs typeface="Times New Roman"/>
              </a:rPr>
              <a:t> </a:t>
            </a:r>
            <a:r>
              <a:rPr sz="818" dirty="0">
                <a:latin typeface="Times New Roman"/>
                <a:cs typeface="Times New Roman"/>
              </a:rPr>
              <a:t>the</a:t>
            </a:r>
            <a:r>
              <a:rPr sz="818" spc="-20" dirty="0">
                <a:latin typeface="Times New Roman"/>
                <a:cs typeface="Times New Roman"/>
              </a:rPr>
              <a:t> </a:t>
            </a:r>
            <a:r>
              <a:rPr sz="818" dirty="0">
                <a:latin typeface="Times New Roman"/>
                <a:cs typeface="Times New Roman"/>
              </a:rPr>
              <a:t>department</a:t>
            </a:r>
            <a:r>
              <a:rPr sz="818" spc="-17"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pay</a:t>
            </a:r>
            <a:r>
              <a:rPr sz="818" spc="-20" dirty="0">
                <a:latin typeface="Times New Roman"/>
                <a:cs typeface="Times New Roman"/>
              </a:rPr>
              <a:t> </a:t>
            </a:r>
            <a:r>
              <a:rPr sz="818" dirty="0">
                <a:latin typeface="Times New Roman"/>
                <a:cs typeface="Times New Roman"/>
              </a:rPr>
              <a:t>to</a:t>
            </a:r>
            <a:r>
              <a:rPr sz="818" spc="-10" dirty="0">
                <a:latin typeface="Times New Roman"/>
                <a:cs typeface="Times New Roman"/>
              </a:rPr>
              <a:t> </a:t>
            </a:r>
            <a:r>
              <a:rPr sz="818" dirty="0">
                <a:latin typeface="Times New Roman"/>
                <a:cs typeface="Times New Roman"/>
              </a:rPr>
              <a:t>an</a:t>
            </a:r>
            <a:r>
              <a:rPr sz="818" spc="-14" dirty="0">
                <a:latin typeface="Times New Roman"/>
                <a:cs typeface="Times New Roman"/>
              </a:rPr>
              <a:t> </a:t>
            </a:r>
            <a:r>
              <a:rPr sz="818" dirty="0">
                <a:latin typeface="Times New Roman"/>
                <a:cs typeface="Times New Roman"/>
              </a:rPr>
              <a:t>ICFIID</a:t>
            </a:r>
            <a:r>
              <a:rPr sz="818" spc="-20" dirty="0">
                <a:latin typeface="Times New Roman"/>
                <a:cs typeface="Times New Roman"/>
              </a:rPr>
              <a:t> </a:t>
            </a:r>
            <a:r>
              <a:rPr sz="818" spc="-17" dirty="0">
                <a:latin typeface="Times New Roman"/>
                <a:cs typeface="Times New Roman"/>
              </a:rPr>
              <a:t>in</a:t>
            </a:r>
            <a:r>
              <a:rPr sz="818" spc="341" dirty="0">
                <a:latin typeface="Times New Roman"/>
                <a:cs typeface="Times New Roman"/>
              </a:rPr>
              <a:t> 	</a:t>
            </a:r>
            <a:r>
              <a:rPr sz="818" dirty="0">
                <a:latin typeface="Times New Roman"/>
                <a:cs typeface="Times New Roman"/>
              </a:rPr>
              <a:t>peer</a:t>
            </a:r>
            <a:r>
              <a:rPr sz="818" spc="-24" dirty="0">
                <a:latin typeface="Times New Roman"/>
                <a:cs typeface="Times New Roman"/>
              </a:rPr>
              <a:t> </a:t>
            </a:r>
            <a:r>
              <a:rPr sz="818" dirty="0">
                <a:latin typeface="Times New Roman"/>
                <a:cs typeface="Times New Roman"/>
              </a:rPr>
              <a:t>group</a:t>
            </a:r>
            <a:r>
              <a:rPr sz="818" spc="-14" dirty="0">
                <a:latin typeface="Times New Roman"/>
                <a:cs typeface="Times New Roman"/>
              </a:rPr>
              <a:t> </a:t>
            </a:r>
            <a:r>
              <a:rPr sz="818" dirty="0">
                <a:latin typeface="Times New Roman"/>
                <a:cs typeface="Times New Roman"/>
              </a:rPr>
              <a:t>6</a:t>
            </a:r>
            <a:r>
              <a:rPr sz="818" spc="-10"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be</a:t>
            </a:r>
            <a:r>
              <a:rPr sz="818" spc="-17" dirty="0">
                <a:latin typeface="Times New Roman"/>
                <a:cs typeface="Times New Roman"/>
              </a:rPr>
              <a:t> </a:t>
            </a:r>
            <a:r>
              <a:rPr sz="818" dirty="0">
                <a:latin typeface="Times New Roman"/>
                <a:cs typeface="Times New Roman"/>
              </a:rPr>
              <a:t>calculated</a:t>
            </a:r>
            <a:r>
              <a:rPr sz="818" spc="-17"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accordance</a:t>
            </a:r>
            <a:r>
              <a:rPr sz="818" spc="-17" dirty="0">
                <a:latin typeface="Times New Roman"/>
                <a:cs typeface="Times New Roman"/>
              </a:rPr>
              <a:t> </a:t>
            </a:r>
            <a:r>
              <a:rPr sz="818" dirty="0">
                <a:latin typeface="Times New Roman"/>
                <a:cs typeface="Times New Roman"/>
              </a:rPr>
              <a:t>with</a:t>
            </a:r>
            <a:r>
              <a:rPr sz="818" spc="-17" dirty="0">
                <a:latin typeface="Times New Roman"/>
                <a:cs typeface="Times New Roman"/>
              </a:rPr>
              <a:t> </a:t>
            </a:r>
            <a:r>
              <a:rPr sz="818" dirty="0">
                <a:latin typeface="Times New Roman"/>
                <a:cs typeface="Times New Roman"/>
              </a:rPr>
              <a:t>section</a:t>
            </a:r>
            <a:r>
              <a:rPr sz="818" spc="-14" dirty="0">
                <a:latin typeface="Times New Roman"/>
                <a:cs typeface="Times New Roman"/>
              </a:rPr>
              <a:t> </a:t>
            </a:r>
            <a:r>
              <a:rPr sz="818" dirty="0">
                <a:latin typeface="Times New Roman"/>
                <a:cs typeface="Times New Roman"/>
              </a:rPr>
              <a:t>5124.15</a:t>
            </a:r>
            <a:r>
              <a:rPr sz="818" spc="-17" dirty="0">
                <a:latin typeface="Times New Roman"/>
                <a:cs typeface="Times New Roman"/>
              </a:rPr>
              <a:t> </a:t>
            </a:r>
            <a:r>
              <a:rPr sz="818" dirty="0">
                <a:latin typeface="Times New Roman"/>
                <a:cs typeface="Times New Roman"/>
              </a:rPr>
              <a:t>of</a:t>
            </a:r>
            <a:r>
              <a:rPr sz="818" spc="-17" dirty="0">
                <a:latin typeface="Times New Roman"/>
                <a:cs typeface="Times New Roman"/>
              </a:rPr>
              <a:t> </a:t>
            </a:r>
            <a:r>
              <a:rPr sz="818" dirty="0">
                <a:latin typeface="Times New Roman"/>
                <a:cs typeface="Times New Roman"/>
              </a:rPr>
              <a:t>the</a:t>
            </a:r>
            <a:r>
              <a:rPr sz="818" spc="-14" dirty="0">
                <a:latin typeface="Times New Roman"/>
                <a:cs typeface="Times New Roman"/>
              </a:rPr>
              <a:t> </a:t>
            </a:r>
            <a:r>
              <a:rPr sz="818" dirty="0">
                <a:latin typeface="Times New Roman"/>
                <a:cs typeface="Times New Roman"/>
              </a:rPr>
              <a:t>Revised</a:t>
            </a:r>
            <a:r>
              <a:rPr sz="818" spc="-14" dirty="0">
                <a:latin typeface="Times New Roman"/>
                <a:cs typeface="Times New Roman"/>
              </a:rPr>
              <a:t> </a:t>
            </a:r>
            <a:r>
              <a:rPr sz="818" spc="-7" dirty="0">
                <a:latin typeface="Times New Roman"/>
                <a:cs typeface="Times New Roman"/>
              </a:rPr>
              <a:t>Code.</a:t>
            </a:r>
            <a:endParaRPr sz="818">
              <a:latin typeface="Times New Roman"/>
              <a:cs typeface="Times New Roman"/>
            </a:endParaRPr>
          </a:p>
          <a:p>
            <a:pPr lvl="1">
              <a:lnSpc>
                <a:spcPct val="100000"/>
              </a:lnSpc>
              <a:buFont typeface="Times New Roman"/>
              <a:buAutoNum type="arabicParenBoth"/>
            </a:pPr>
            <a:endParaRPr sz="818">
              <a:latin typeface="Times New Roman"/>
              <a:cs typeface="Times New Roman"/>
            </a:endParaRPr>
          </a:p>
          <a:p>
            <a:pPr marL="340959" marR="214614" lvl="1" indent="-145816">
              <a:lnSpc>
                <a:spcPts val="940"/>
              </a:lnSpc>
              <a:buAutoNum type="arabicParenBoth"/>
              <a:tabLst>
                <a:tab pos="382064" algn="l"/>
              </a:tabLst>
            </a:pPr>
            <a:r>
              <a:rPr sz="818" dirty="0">
                <a:latin typeface="Times New Roman"/>
                <a:cs typeface="Times New Roman"/>
              </a:rPr>
              <a:t>The</a:t>
            </a:r>
            <a:r>
              <a:rPr sz="818" spc="-31" dirty="0">
                <a:latin typeface="Times New Roman"/>
                <a:cs typeface="Times New Roman"/>
              </a:rPr>
              <a:t> </a:t>
            </a:r>
            <a:r>
              <a:rPr sz="818" dirty="0">
                <a:latin typeface="Times New Roman"/>
                <a:cs typeface="Times New Roman"/>
              </a:rPr>
              <a:t>department</a:t>
            </a:r>
            <a:r>
              <a:rPr sz="818" spc="-27" dirty="0">
                <a:latin typeface="Times New Roman"/>
                <a:cs typeface="Times New Roman"/>
              </a:rPr>
              <a:t> </a:t>
            </a:r>
            <a:r>
              <a:rPr sz="818" dirty="0">
                <a:latin typeface="Times New Roman"/>
                <a:cs typeface="Times New Roman"/>
              </a:rPr>
              <a:t>will</a:t>
            </a:r>
            <a:r>
              <a:rPr sz="818" spc="-17" dirty="0">
                <a:latin typeface="Times New Roman"/>
                <a:cs typeface="Times New Roman"/>
              </a:rPr>
              <a:t> </a:t>
            </a:r>
            <a:r>
              <a:rPr sz="818" dirty="0">
                <a:latin typeface="Times New Roman"/>
                <a:cs typeface="Times New Roman"/>
              </a:rPr>
              <a:t>determine</a:t>
            </a:r>
            <a:r>
              <a:rPr sz="818" spc="-27" dirty="0">
                <a:latin typeface="Times New Roman"/>
                <a:cs typeface="Times New Roman"/>
              </a:rPr>
              <a:t> </a:t>
            </a:r>
            <a:r>
              <a:rPr sz="818" dirty="0">
                <a:latin typeface="Times New Roman"/>
                <a:cs typeface="Times New Roman"/>
              </a:rPr>
              <a:t>the</a:t>
            </a:r>
            <a:r>
              <a:rPr sz="818" spc="-24" dirty="0">
                <a:latin typeface="Times New Roman"/>
                <a:cs typeface="Times New Roman"/>
              </a:rPr>
              <a:t> </a:t>
            </a:r>
            <a:r>
              <a:rPr sz="818" dirty="0">
                <a:latin typeface="Times New Roman"/>
                <a:cs typeface="Times New Roman"/>
              </a:rPr>
              <a:t>per</a:t>
            </a:r>
            <a:r>
              <a:rPr sz="818" spc="-27" dirty="0">
                <a:latin typeface="Times New Roman"/>
                <a:cs typeface="Times New Roman"/>
              </a:rPr>
              <a:t> </a:t>
            </a:r>
            <a:r>
              <a:rPr sz="818" dirty="0">
                <a:latin typeface="Times New Roman"/>
                <a:cs typeface="Times New Roman"/>
              </a:rPr>
              <a:t>medicaid</a:t>
            </a:r>
            <a:r>
              <a:rPr sz="818" spc="-24" dirty="0">
                <a:latin typeface="Times New Roman"/>
                <a:cs typeface="Times New Roman"/>
              </a:rPr>
              <a:t> </a:t>
            </a:r>
            <a:r>
              <a:rPr sz="818" dirty="0">
                <a:latin typeface="Times New Roman"/>
                <a:cs typeface="Times New Roman"/>
              </a:rPr>
              <a:t>day</a:t>
            </a:r>
            <a:r>
              <a:rPr sz="818" spc="-24" dirty="0">
                <a:latin typeface="Times New Roman"/>
                <a:cs typeface="Times New Roman"/>
              </a:rPr>
              <a:t> </a:t>
            </a:r>
            <a:r>
              <a:rPr sz="818" dirty="0">
                <a:latin typeface="Times New Roman"/>
                <a:cs typeface="Times New Roman"/>
              </a:rPr>
              <a:t>capital</a:t>
            </a:r>
            <a:r>
              <a:rPr sz="818" spc="-24" dirty="0">
                <a:latin typeface="Times New Roman"/>
                <a:cs typeface="Times New Roman"/>
              </a:rPr>
              <a:t> </a:t>
            </a:r>
            <a:r>
              <a:rPr sz="818" dirty="0">
                <a:latin typeface="Times New Roman"/>
                <a:cs typeface="Times New Roman"/>
              </a:rPr>
              <a:t>component</a:t>
            </a:r>
            <a:r>
              <a:rPr sz="818" spc="-20" dirty="0">
                <a:latin typeface="Times New Roman"/>
                <a:cs typeface="Times New Roman"/>
              </a:rPr>
              <a:t> </a:t>
            </a:r>
            <a:r>
              <a:rPr sz="818" dirty="0">
                <a:latin typeface="Times New Roman"/>
                <a:cs typeface="Times New Roman"/>
              </a:rPr>
              <a:t>rate</a:t>
            </a:r>
            <a:r>
              <a:rPr sz="818" spc="-24" dirty="0">
                <a:latin typeface="Times New Roman"/>
                <a:cs typeface="Times New Roman"/>
              </a:rPr>
              <a:t> </a:t>
            </a:r>
            <a:r>
              <a:rPr sz="818" dirty="0">
                <a:latin typeface="Times New Roman"/>
                <a:cs typeface="Times New Roman"/>
              </a:rPr>
              <a:t>for</a:t>
            </a:r>
            <a:r>
              <a:rPr sz="818" spc="-20" dirty="0">
                <a:latin typeface="Times New Roman"/>
                <a:cs typeface="Times New Roman"/>
              </a:rPr>
              <a:t> </a:t>
            </a:r>
            <a:r>
              <a:rPr sz="818" spc="-17" dirty="0">
                <a:latin typeface="Times New Roman"/>
                <a:cs typeface="Times New Roman"/>
              </a:rPr>
              <a:t>an 	</a:t>
            </a:r>
            <a:r>
              <a:rPr sz="818" dirty="0">
                <a:latin typeface="Times New Roman"/>
                <a:cs typeface="Times New Roman"/>
              </a:rPr>
              <a:t>ICFIID</a:t>
            </a:r>
            <a:r>
              <a:rPr sz="818" spc="-17"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peer</a:t>
            </a:r>
            <a:r>
              <a:rPr sz="818" spc="-14" dirty="0">
                <a:latin typeface="Times New Roman"/>
                <a:cs typeface="Times New Roman"/>
              </a:rPr>
              <a:t> </a:t>
            </a:r>
            <a:r>
              <a:rPr sz="818" dirty="0">
                <a:latin typeface="Times New Roman"/>
                <a:cs typeface="Times New Roman"/>
              </a:rPr>
              <a:t>group</a:t>
            </a:r>
            <a:r>
              <a:rPr sz="818" spc="-17" dirty="0">
                <a:latin typeface="Times New Roman"/>
                <a:cs typeface="Times New Roman"/>
              </a:rPr>
              <a:t> </a:t>
            </a:r>
            <a:r>
              <a:rPr sz="818" dirty="0">
                <a:latin typeface="Times New Roman"/>
                <a:cs typeface="Times New Roman"/>
              </a:rPr>
              <a:t>6</a:t>
            </a:r>
            <a:r>
              <a:rPr sz="818" spc="-14"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the</a:t>
            </a:r>
            <a:r>
              <a:rPr sz="818" spc="-17" dirty="0">
                <a:latin typeface="Times New Roman"/>
                <a:cs typeface="Times New Roman"/>
              </a:rPr>
              <a:t> </a:t>
            </a:r>
            <a:r>
              <a:rPr sz="818" dirty="0">
                <a:latin typeface="Times New Roman"/>
                <a:cs typeface="Times New Roman"/>
              </a:rPr>
              <a:t>manner</a:t>
            </a:r>
            <a:r>
              <a:rPr sz="818" spc="-14" dirty="0">
                <a:latin typeface="Times New Roman"/>
                <a:cs typeface="Times New Roman"/>
              </a:rPr>
              <a:t> </a:t>
            </a:r>
            <a:r>
              <a:rPr sz="818" dirty="0">
                <a:latin typeface="Times New Roman"/>
                <a:cs typeface="Times New Roman"/>
              </a:rPr>
              <a:t>established</a:t>
            </a:r>
            <a:r>
              <a:rPr sz="818" spc="-14" dirty="0">
                <a:latin typeface="Times New Roman"/>
                <a:cs typeface="Times New Roman"/>
              </a:rPr>
              <a:t> </a:t>
            </a:r>
            <a:r>
              <a:rPr sz="818" dirty="0">
                <a:latin typeface="Times New Roman"/>
                <a:cs typeface="Times New Roman"/>
              </a:rPr>
              <a:t>in</a:t>
            </a:r>
            <a:r>
              <a:rPr sz="818" spc="-14" dirty="0">
                <a:latin typeface="Times New Roman"/>
                <a:cs typeface="Times New Roman"/>
              </a:rPr>
              <a:t> </a:t>
            </a:r>
            <a:r>
              <a:rPr sz="818" dirty="0">
                <a:latin typeface="Times New Roman"/>
                <a:cs typeface="Times New Roman"/>
              </a:rPr>
              <a:t>section</a:t>
            </a:r>
            <a:r>
              <a:rPr sz="818" spc="-14" dirty="0">
                <a:latin typeface="Times New Roman"/>
                <a:cs typeface="Times New Roman"/>
              </a:rPr>
              <a:t> </a:t>
            </a:r>
            <a:r>
              <a:rPr sz="818" dirty="0">
                <a:latin typeface="Times New Roman"/>
                <a:cs typeface="Times New Roman"/>
              </a:rPr>
              <a:t>5124.17</a:t>
            </a:r>
            <a:r>
              <a:rPr sz="818" spc="-14" dirty="0">
                <a:latin typeface="Times New Roman"/>
                <a:cs typeface="Times New Roman"/>
              </a:rPr>
              <a:t> </a:t>
            </a:r>
            <a:r>
              <a:rPr sz="818" dirty="0">
                <a:latin typeface="Times New Roman"/>
                <a:cs typeface="Times New Roman"/>
              </a:rPr>
              <a:t>of</a:t>
            </a:r>
            <a:r>
              <a:rPr sz="818" spc="-14" dirty="0">
                <a:latin typeface="Times New Roman"/>
                <a:cs typeface="Times New Roman"/>
              </a:rPr>
              <a:t> </a:t>
            </a:r>
            <a:r>
              <a:rPr sz="818" dirty="0">
                <a:latin typeface="Times New Roman"/>
                <a:cs typeface="Times New Roman"/>
              </a:rPr>
              <a:t>the</a:t>
            </a:r>
            <a:r>
              <a:rPr sz="818" spc="-10" dirty="0">
                <a:latin typeface="Times New Roman"/>
                <a:cs typeface="Times New Roman"/>
              </a:rPr>
              <a:t> </a:t>
            </a:r>
            <a:r>
              <a:rPr sz="818" spc="-7" dirty="0">
                <a:latin typeface="Times New Roman"/>
                <a:cs typeface="Times New Roman"/>
              </a:rPr>
              <a:t>Revised 	</a:t>
            </a:r>
            <a:r>
              <a:rPr sz="818" dirty="0">
                <a:latin typeface="Times New Roman"/>
                <a:cs typeface="Times New Roman"/>
              </a:rPr>
              <a:t>Code</a:t>
            </a:r>
            <a:r>
              <a:rPr sz="818" spc="-17" dirty="0">
                <a:latin typeface="Times New Roman"/>
                <a:cs typeface="Times New Roman"/>
              </a:rPr>
              <a:t> </a:t>
            </a:r>
            <a:r>
              <a:rPr sz="818" dirty="0">
                <a:latin typeface="Times New Roman"/>
                <a:cs typeface="Times New Roman"/>
              </a:rPr>
              <a:t>for</a:t>
            </a:r>
            <a:r>
              <a:rPr sz="818" spc="-20" dirty="0">
                <a:latin typeface="Times New Roman"/>
                <a:cs typeface="Times New Roman"/>
              </a:rPr>
              <a:t> </a:t>
            </a:r>
            <a:r>
              <a:rPr sz="818" dirty="0">
                <a:latin typeface="Times New Roman"/>
                <a:cs typeface="Times New Roman"/>
              </a:rPr>
              <a:t>peer</a:t>
            </a:r>
            <a:r>
              <a:rPr sz="818" spc="-10" dirty="0">
                <a:latin typeface="Times New Roman"/>
                <a:cs typeface="Times New Roman"/>
              </a:rPr>
              <a:t> </a:t>
            </a:r>
            <a:r>
              <a:rPr sz="818" dirty="0">
                <a:latin typeface="Times New Roman"/>
                <a:cs typeface="Times New Roman"/>
              </a:rPr>
              <a:t>group</a:t>
            </a:r>
            <a:r>
              <a:rPr sz="818" spc="-14" dirty="0">
                <a:latin typeface="Times New Roman"/>
                <a:cs typeface="Times New Roman"/>
              </a:rPr>
              <a:t> </a:t>
            </a:r>
            <a:r>
              <a:rPr sz="818" spc="-17" dirty="0">
                <a:latin typeface="Times New Roman"/>
                <a:cs typeface="Times New Roman"/>
              </a:rPr>
              <a:t>4.</a:t>
            </a:r>
            <a:endParaRPr sz="818">
              <a:latin typeface="Times New Roman"/>
              <a:cs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6E915-AB6B-20D6-9429-4B2B50BC4AB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79AB3B5-292B-029C-6E36-FC80B07403FA}"/>
              </a:ext>
            </a:extLst>
          </p:cNvPr>
          <p:cNvSpPr txBox="1"/>
          <p:nvPr/>
        </p:nvSpPr>
        <p:spPr>
          <a:xfrm>
            <a:off x="10373331" y="296834"/>
            <a:ext cx="410874" cy="134612"/>
          </a:xfrm>
          <a:prstGeom prst="rect">
            <a:avLst/>
          </a:prstGeom>
        </p:spPr>
        <p:txBody>
          <a:bodyPr vert="horz" wrap="square" lIns="0" tIns="8659" rIns="0" bIns="0" rtlCol="0">
            <a:spAutoFit/>
          </a:bodyPr>
          <a:lstStyle/>
          <a:p>
            <a:pPr marL="8659">
              <a:spcBef>
                <a:spcPts val="68"/>
              </a:spcBef>
            </a:pPr>
            <a:r>
              <a:rPr sz="818" spc="-7" dirty="0">
                <a:latin typeface="Arial"/>
                <a:cs typeface="Arial"/>
              </a:rPr>
              <a:t>11.21.25</a:t>
            </a:r>
            <a:endParaRPr sz="818">
              <a:latin typeface="Arial"/>
              <a:cs typeface="Arial"/>
            </a:endParaRPr>
          </a:p>
        </p:txBody>
      </p:sp>
      <p:sp>
        <p:nvSpPr>
          <p:cNvPr id="3" name="object 3">
            <a:extLst>
              <a:ext uri="{FF2B5EF4-FFF2-40B4-BE49-F238E27FC236}">
                <a16:creationId xmlns:a16="http://schemas.microsoft.com/office/drawing/2014/main" id="{8D299E6D-FF8E-58A9-5DB9-58950FAC1F52}"/>
              </a:ext>
            </a:extLst>
          </p:cNvPr>
          <p:cNvSpPr/>
          <p:nvPr/>
        </p:nvSpPr>
        <p:spPr>
          <a:xfrm>
            <a:off x="3058824" y="4095143"/>
            <a:ext cx="843828" cy="765031"/>
          </a:xfrm>
          <a:custGeom>
            <a:avLst/>
            <a:gdLst/>
            <a:ahLst/>
            <a:cxnLst/>
            <a:rect l="l" t="t" r="r" b="b"/>
            <a:pathLst>
              <a:path w="1237614" h="1122045">
                <a:moveTo>
                  <a:pt x="676655" y="0"/>
                </a:moveTo>
                <a:lnTo>
                  <a:pt x="676655" y="280542"/>
                </a:lnTo>
                <a:lnTo>
                  <a:pt x="0" y="280542"/>
                </a:lnTo>
                <a:lnTo>
                  <a:pt x="0" y="841501"/>
                </a:lnTo>
                <a:lnTo>
                  <a:pt x="676655" y="841501"/>
                </a:lnTo>
                <a:lnTo>
                  <a:pt x="676655" y="1122045"/>
                </a:lnTo>
                <a:lnTo>
                  <a:pt x="1237614" y="560959"/>
                </a:lnTo>
                <a:lnTo>
                  <a:pt x="676655" y="0"/>
                </a:lnTo>
                <a:close/>
              </a:path>
            </a:pathLst>
          </a:custGeom>
          <a:solidFill>
            <a:srgbClr val="9AD0BA">
              <a:alpha val="45097"/>
            </a:srgbClr>
          </a:solidFill>
        </p:spPr>
        <p:txBody>
          <a:bodyPr wrap="square" lIns="0" tIns="0" rIns="0" bIns="0" rtlCol="0"/>
          <a:lstStyle/>
          <a:p>
            <a:endParaRPr sz="1227"/>
          </a:p>
        </p:txBody>
      </p:sp>
      <p:sp>
        <p:nvSpPr>
          <p:cNvPr id="4" name="object 4" descr="$PPTXTitle">
            <a:extLst>
              <a:ext uri="{FF2B5EF4-FFF2-40B4-BE49-F238E27FC236}">
                <a16:creationId xmlns:a16="http://schemas.microsoft.com/office/drawing/2014/main" id="{5614E3D8-C614-050A-3685-015FEE226349}"/>
              </a:ext>
            </a:extLst>
          </p:cNvPr>
          <p:cNvSpPr txBox="1">
            <a:spLocks noGrp="1"/>
          </p:cNvSpPr>
          <p:nvPr>
            <p:ph type="title"/>
          </p:nvPr>
        </p:nvSpPr>
        <p:spPr>
          <a:xfrm>
            <a:off x="3923260" y="598062"/>
            <a:ext cx="4346431" cy="386411"/>
          </a:xfrm>
          <a:prstGeom prst="rect">
            <a:avLst/>
          </a:prstGeom>
        </p:spPr>
        <p:txBody>
          <a:bodyPr vert="horz" wrap="square" lIns="0" tIns="8659" rIns="0" bIns="0" rtlCol="0" anchor="ctr">
            <a:spAutoFit/>
          </a:bodyPr>
          <a:lstStyle/>
          <a:p>
            <a:pPr marL="8659">
              <a:lnSpc>
                <a:spcPct val="100000"/>
              </a:lnSpc>
              <a:spcBef>
                <a:spcPts val="68"/>
              </a:spcBef>
            </a:pPr>
            <a:r>
              <a:rPr sz="2454" spc="-85" dirty="0"/>
              <a:t>Modernizing</a:t>
            </a:r>
            <a:r>
              <a:rPr sz="2454" spc="-153" dirty="0"/>
              <a:t> </a:t>
            </a:r>
            <a:r>
              <a:rPr sz="2454" spc="-95" dirty="0"/>
              <a:t>Ohio’s</a:t>
            </a:r>
            <a:r>
              <a:rPr sz="2454" spc="-156" dirty="0"/>
              <a:t> </a:t>
            </a:r>
            <a:r>
              <a:rPr sz="2454" spc="-61" dirty="0"/>
              <a:t>DD</a:t>
            </a:r>
            <a:r>
              <a:rPr sz="2454" spc="-147" dirty="0"/>
              <a:t> </a:t>
            </a:r>
            <a:r>
              <a:rPr sz="2454" spc="-37" dirty="0"/>
              <a:t>System</a:t>
            </a:r>
            <a:endParaRPr sz="2454"/>
          </a:p>
        </p:txBody>
      </p:sp>
      <p:sp>
        <p:nvSpPr>
          <p:cNvPr id="5" name="object 5">
            <a:extLst>
              <a:ext uri="{FF2B5EF4-FFF2-40B4-BE49-F238E27FC236}">
                <a16:creationId xmlns:a16="http://schemas.microsoft.com/office/drawing/2014/main" id="{7C32AC23-2B16-7503-677E-CA6BF582F5FE}"/>
              </a:ext>
            </a:extLst>
          </p:cNvPr>
          <p:cNvSpPr txBox="1"/>
          <p:nvPr/>
        </p:nvSpPr>
        <p:spPr>
          <a:xfrm>
            <a:off x="5738812" y="2584557"/>
            <a:ext cx="2506807" cy="3814068"/>
          </a:xfrm>
          <a:prstGeom prst="rect">
            <a:avLst/>
          </a:prstGeom>
          <a:ln w="57150">
            <a:solidFill>
              <a:srgbClr val="336195"/>
            </a:solidFill>
          </a:ln>
        </p:spPr>
        <p:txBody>
          <a:bodyPr vert="horz" wrap="square" lIns="0" tIns="37666" rIns="0" bIns="0" rtlCol="0">
            <a:spAutoFit/>
          </a:bodyPr>
          <a:lstStyle/>
          <a:p>
            <a:pPr marL="83125">
              <a:spcBef>
                <a:spcPts val="296"/>
              </a:spcBef>
            </a:pPr>
            <a:r>
              <a:rPr sz="1773" b="1" spc="-109" dirty="0">
                <a:solidFill>
                  <a:srgbClr val="336195"/>
                </a:solidFill>
                <a:latin typeface="Arial"/>
                <a:cs typeface="Arial"/>
              </a:rPr>
              <a:t>MUST</a:t>
            </a:r>
            <a:r>
              <a:rPr sz="1773" b="1" spc="-119" dirty="0">
                <a:solidFill>
                  <a:srgbClr val="336195"/>
                </a:solidFill>
                <a:latin typeface="Arial"/>
                <a:cs typeface="Arial"/>
              </a:rPr>
              <a:t> </a:t>
            </a:r>
            <a:r>
              <a:rPr sz="1773" b="1" spc="-7" dirty="0">
                <a:solidFill>
                  <a:srgbClr val="336195"/>
                </a:solidFill>
                <a:latin typeface="Arial"/>
                <a:cs typeface="Arial"/>
              </a:rPr>
              <a:t>HAVES</a:t>
            </a:r>
            <a:endParaRPr sz="1773">
              <a:latin typeface="Arial"/>
              <a:cs typeface="Arial"/>
            </a:endParaRPr>
          </a:p>
          <a:p>
            <a:pPr marL="393978" indent="-154993" algn="just">
              <a:spcBef>
                <a:spcPts val="89"/>
              </a:spcBef>
              <a:buFont typeface="Arial"/>
              <a:buChar char="•"/>
              <a:tabLst>
                <a:tab pos="393978" algn="l"/>
              </a:tabLst>
            </a:pPr>
            <a:r>
              <a:rPr sz="955" b="1" spc="-7" dirty="0">
                <a:latin typeface="Arial"/>
                <a:cs typeface="Arial"/>
              </a:rPr>
              <a:t>Self-</a:t>
            </a:r>
            <a:r>
              <a:rPr sz="955" b="1" spc="-20" dirty="0">
                <a:latin typeface="Arial"/>
                <a:cs typeface="Arial"/>
              </a:rPr>
              <a:t>Direction</a:t>
            </a:r>
            <a:r>
              <a:rPr sz="955" b="1" spc="-65" dirty="0">
                <a:latin typeface="Arial"/>
                <a:cs typeface="Arial"/>
              </a:rPr>
              <a:t> </a:t>
            </a:r>
            <a:r>
              <a:rPr sz="955" b="1" spc="-55" dirty="0">
                <a:latin typeface="Arial"/>
                <a:cs typeface="Arial"/>
              </a:rPr>
              <a:t>&amp;</a:t>
            </a:r>
            <a:r>
              <a:rPr sz="955" b="1" spc="-51" dirty="0">
                <a:latin typeface="Arial"/>
                <a:cs typeface="Arial"/>
              </a:rPr>
              <a:t> </a:t>
            </a:r>
            <a:r>
              <a:rPr sz="955" b="1" spc="-27" dirty="0">
                <a:latin typeface="Arial"/>
                <a:cs typeface="Arial"/>
              </a:rPr>
              <a:t>Choice</a:t>
            </a:r>
            <a:r>
              <a:rPr sz="955" b="1" spc="-41" dirty="0">
                <a:latin typeface="Arial"/>
                <a:cs typeface="Arial"/>
              </a:rPr>
              <a:t> </a:t>
            </a:r>
            <a:r>
              <a:rPr sz="955" spc="-95" dirty="0">
                <a:latin typeface="Arial"/>
                <a:cs typeface="Arial"/>
              </a:rPr>
              <a:t>–</a:t>
            </a:r>
            <a:r>
              <a:rPr sz="955" spc="-48" dirty="0">
                <a:latin typeface="Arial"/>
                <a:cs typeface="Arial"/>
              </a:rPr>
              <a:t> </a:t>
            </a:r>
            <a:r>
              <a:rPr sz="955" spc="-31" dirty="0">
                <a:latin typeface="Arial"/>
                <a:cs typeface="Arial"/>
              </a:rPr>
              <a:t>People</a:t>
            </a:r>
            <a:r>
              <a:rPr sz="955" spc="-44" dirty="0">
                <a:latin typeface="Arial"/>
                <a:cs typeface="Arial"/>
              </a:rPr>
              <a:t> </a:t>
            </a:r>
            <a:r>
              <a:rPr sz="955" spc="-17" dirty="0">
                <a:latin typeface="Arial"/>
                <a:cs typeface="Arial"/>
              </a:rPr>
              <a:t>and</a:t>
            </a:r>
            <a:endParaRPr sz="955">
              <a:latin typeface="Arial"/>
              <a:cs typeface="Arial"/>
            </a:endParaRPr>
          </a:p>
          <a:p>
            <a:pPr marL="394844" marR="414759" algn="just">
              <a:lnSpc>
                <a:spcPct val="117600"/>
              </a:lnSpc>
              <a:spcBef>
                <a:spcPts val="17"/>
              </a:spcBef>
            </a:pPr>
            <a:r>
              <a:rPr sz="955" spc="-7" dirty="0">
                <a:latin typeface="Arial"/>
                <a:cs typeface="Arial"/>
              </a:rPr>
              <a:t>families</a:t>
            </a:r>
            <a:r>
              <a:rPr sz="955" spc="-44" dirty="0">
                <a:latin typeface="Arial"/>
                <a:cs typeface="Arial"/>
              </a:rPr>
              <a:t> </a:t>
            </a:r>
            <a:r>
              <a:rPr sz="955" spc="-41" dirty="0">
                <a:latin typeface="Arial"/>
                <a:cs typeface="Arial"/>
              </a:rPr>
              <a:t>have</a:t>
            </a:r>
            <a:r>
              <a:rPr sz="955" spc="-27" dirty="0">
                <a:latin typeface="Arial"/>
                <a:cs typeface="Arial"/>
              </a:rPr>
              <a:t> </a:t>
            </a:r>
            <a:r>
              <a:rPr sz="955" spc="-17" dirty="0">
                <a:latin typeface="Arial"/>
                <a:cs typeface="Arial"/>
              </a:rPr>
              <a:t>real</a:t>
            </a:r>
            <a:r>
              <a:rPr sz="955" spc="-31" dirty="0">
                <a:latin typeface="Arial"/>
                <a:cs typeface="Arial"/>
              </a:rPr>
              <a:t> </a:t>
            </a:r>
            <a:r>
              <a:rPr sz="955" dirty="0">
                <a:latin typeface="Arial"/>
                <a:cs typeface="Arial"/>
              </a:rPr>
              <a:t>control</a:t>
            </a:r>
            <a:r>
              <a:rPr sz="955" spc="-31" dirty="0">
                <a:latin typeface="Arial"/>
                <a:cs typeface="Arial"/>
              </a:rPr>
              <a:t> </a:t>
            </a:r>
            <a:r>
              <a:rPr sz="955" spc="-14" dirty="0">
                <a:latin typeface="Arial"/>
                <a:cs typeface="Arial"/>
              </a:rPr>
              <a:t>in</a:t>
            </a:r>
            <a:r>
              <a:rPr sz="955" spc="-34" dirty="0">
                <a:latin typeface="Arial"/>
                <a:cs typeface="Arial"/>
              </a:rPr>
              <a:t> </a:t>
            </a:r>
            <a:r>
              <a:rPr sz="955" spc="-14" dirty="0">
                <a:latin typeface="Arial"/>
                <a:cs typeface="Arial"/>
              </a:rPr>
              <a:t>their </a:t>
            </a:r>
            <a:r>
              <a:rPr sz="955" spc="-20" dirty="0">
                <a:latin typeface="Arial"/>
                <a:cs typeface="Arial"/>
              </a:rPr>
              <a:t>services</a:t>
            </a:r>
            <a:r>
              <a:rPr sz="955" spc="-48" dirty="0">
                <a:latin typeface="Arial"/>
                <a:cs typeface="Arial"/>
              </a:rPr>
              <a:t> </a:t>
            </a:r>
            <a:r>
              <a:rPr sz="955" spc="-14" dirty="0">
                <a:latin typeface="Arial"/>
                <a:cs typeface="Arial"/>
              </a:rPr>
              <a:t>and</a:t>
            </a:r>
            <a:r>
              <a:rPr sz="955" spc="-48" dirty="0">
                <a:latin typeface="Arial"/>
                <a:cs typeface="Arial"/>
              </a:rPr>
              <a:t> </a:t>
            </a:r>
            <a:r>
              <a:rPr sz="955" dirty="0">
                <a:latin typeface="Arial"/>
                <a:cs typeface="Arial"/>
              </a:rPr>
              <a:t>influence</a:t>
            </a:r>
            <a:r>
              <a:rPr sz="955" spc="-41" dirty="0">
                <a:latin typeface="Arial"/>
                <a:cs typeface="Arial"/>
              </a:rPr>
              <a:t> </a:t>
            </a:r>
            <a:r>
              <a:rPr sz="955" spc="-14" dirty="0">
                <a:latin typeface="Arial"/>
                <a:cs typeface="Arial"/>
              </a:rPr>
              <a:t>in</a:t>
            </a:r>
            <a:r>
              <a:rPr sz="955" spc="-51" dirty="0">
                <a:latin typeface="Arial"/>
                <a:cs typeface="Arial"/>
              </a:rPr>
              <a:t> </a:t>
            </a:r>
            <a:r>
              <a:rPr sz="955" spc="-7" dirty="0">
                <a:latin typeface="Arial"/>
                <a:cs typeface="Arial"/>
              </a:rPr>
              <a:t>system design.</a:t>
            </a:r>
            <a:endParaRPr sz="955">
              <a:latin typeface="Arial"/>
              <a:cs typeface="Arial"/>
            </a:endParaRPr>
          </a:p>
          <a:p>
            <a:pPr marL="394844" marR="200886" indent="-155859">
              <a:lnSpc>
                <a:spcPct val="117600"/>
              </a:lnSpc>
              <a:spcBef>
                <a:spcPts val="549"/>
              </a:spcBef>
              <a:buFont typeface="Arial"/>
              <a:buChar char="•"/>
              <a:tabLst>
                <a:tab pos="394844" algn="l"/>
              </a:tabLst>
            </a:pPr>
            <a:r>
              <a:rPr sz="955" b="1" spc="-17" dirty="0">
                <a:latin typeface="Arial"/>
                <a:cs typeface="Arial"/>
              </a:rPr>
              <a:t>Statewide</a:t>
            </a:r>
            <a:r>
              <a:rPr sz="955" b="1" spc="-44" dirty="0">
                <a:latin typeface="Arial"/>
                <a:cs typeface="Arial"/>
              </a:rPr>
              <a:t> </a:t>
            </a:r>
            <a:r>
              <a:rPr sz="955" b="1" spc="-27" dirty="0">
                <a:latin typeface="Arial"/>
                <a:cs typeface="Arial"/>
              </a:rPr>
              <a:t>Continuum </a:t>
            </a:r>
            <a:r>
              <a:rPr sz="955" spc="-95" dirty="0">
                <a:latin typeface="Arial"/>
                <a:cs typeface="Arial"/>
              </a:rPr>
              <a:t>–</a:t>
            </a:r>
            <a:r>
              <a:rPr sz="955" spc="-37" dirty="0">
                <a:latin typeface="Arial"/>
                <a:cs typeface="Arial"/>
              </a:rPr>
              <a:t> </a:t>
            </a:r>
            <a:r>
              <a:rPr sz="955" spc="-7" dirty="0">
                <a:latin typeface="Arial"/>
                <a:cs typeface="Arial"/>
              </a:rPr>
              <a:t>Ensure </a:t>
            </a:r>
            <a:r>
              <a:rPr sz="955" spc="-20" dirty="0">
                <a:latin typeface="Arial"/>
                <a:cs typeface="Arial"/>
              </a:rPr>
              <a:t>access</a:t>
            </a:r>
            <a:r>
              <a:rPr sz="955" spc="-34" dirty="0">
                <a:latin typeface="Arial"/>
                <a:cs typeface="Arial"/>
              </a:rPr>
              <a:t> </a:t>
            </a:r>
            <a:r>
              <a:rPr sz="955" dirty="0">
                <a:latin typeface="Arial"/>
                <a:cs typeface="Arial"/>
              </a:rPr>
              <a:t>to</a:t>
            </a:r>
            <a:r>
              <a:rPr sz="955" spc="-48" dirty="0">
                <a:latin typeface="Arial"/>
                <a:cs typeface="Arial"/>
              </a:rPr>
              <a:t> </a:t>
            </a:r>
            <a:r>
              <a:rPr sz="955" dirty="0">
                <a:latin typeface="Arial"/>
                <a:cs typeface="Arial"/>
              </a:rPr>
              <a:t>the</a:t>
            </a:r>
            <a:r>
              <a:rPr sz="955" spc="-37" dirty="0">
                <a:latin typeface="Arial"/>
                <a:cs typeface="Arial"/>
              </a:rPr>
              <a:t> </a:t>
            </a:r>
            <a:r>
              <a:rPr sz="955" dirty="0">
                <a:latin typeface="Arial"/>
                <a:cs typeface="Arial"/>
              </a:rPr>
              <a:t>full</a:t>
            </a:r>
            <a:r>
              <a:rPr sz="955" spc="-41" dirty="0">
                <a:latin typeface="Arial"/>
                <a:cs typeface="Arial"/>
              </a:rPr>
              <a:t> </a:t>
            </a:r>
            <a:r>
              <a:rPr sz="955" spc="-34" dirty="0">
                <a:latin typeface="Arial"/>
                <a:cs typeface="Arial"/>
              </a:rPr>
              <a:t>range</a:t>
            </a:r>
            <a:r>
              <a:rPr sz="955" spc="-41" dirty="0">
                <a:latin typeface="Arial"/>
                <a:cs typeface="Arial"/>
              </a:rPr>
              <a:t> </a:t>
            </a:r>
            <a:r>
              <a:rPr sz="955" dirty="0">
                <a:latin typeface="Arial"/>
                <a:cs typeface="Arial"/>
              </a:rPr>
              <a:t>of</a:t>
            </a:r>
            <a:r>
              <a:rPr sz="955" spc="-44" dirty="0">
                <a:latin typeface="Arial"/>
                <a:cs typeface="Arial"/>
              </a:rPr>
              <a:t> </a:t>
            </a:r>
            <a:r>
              <a:rPr sz="955" spc="-7" dirty="0">
                <a:latin typeface="Arial"/>
                <a:cs typeface="Arial"/>
              </a:rPr>
              <a:t>services </a:t>
            </a:r>
            <a:r>
              <a:rPr sz="955" spc="-17" dirty="0">
                <a:latin typeface="Arial"/>
                <a:cs typeface="Arial"/>
              </a:rPr>
              <a:t>across</a:t>
            </a:r>
            <a:r>
              <a:rPr sz="955" spc="-65" dirty="0">
                <a:latin typeface="Arial"/>
                <a:cs typeface="Arial"/>
              </a:rPr>
              <a:t> </a:t>
            </a:r>
            <a:r>
              <a:rPr sz="955" dirty="0">
                <a:latin typeface="Arial"/>
                <a:cs typeface="Arial"/>
              </a:rPr>
              <a:t>the</a:t>
            </a:r>
            <a:r>
              <a:rPr sz="955" spc="-48" dirty="0">
                <a:latin typeface="Arial"/>
                <a:cs typeface="Arial"/>
              </a:rPr>
              <a:t> </a:t>
            </a:r>
            <a:r>
              <a:rPr sz="955" spc="-7" dirty="0">
                <a:latin typeface="Arial"/>
                <a:cs typeface="Arial"/>
              </a:rPr>
              <a:t>lifespan,</a:t>
            </a:r>
            <a:r>
              <a:rPr sz="955" spc="-55" dirty="0">
                <a:latin typeface="Arial"/>
                <a:cs typeface="Arial"/>
              </a:rPr>
              <a:t> </a:t>
            </a:r>
            <a:r>
              <a:rPr sz="955" spc="-17" dirty="0">
                <a:latin typeface="Arial"/>
                <a:cs typeface="Arial"/>
              </a:rPr>
              <a:t>across</a:t>
            </a:r>
            <a:r>
              <a:rPr sz="955" spc="-48" dirty="0">
                <a:latin typeface="Arial"/>
                <a:cs typeface="Arial"/>
              </a:rPr>
              <a:t> </a:t>
            </a:r>
            <a:r>
              <a:rPr sz="955" dirty="0">
                <a:latin typeface="Arial"/>
                <a:cs typeface="Arial"/>
              </a:rPr>
              <a:t>the</a:t>
            </a:r>
            <a:r>
              <a:rPr sz="955" spc="-51" dirty="0">
                <a:latin typeface="Arial"/>
                <a:cs typeface="Arial"/>
              </a:rPr>
              <a:t> </a:t>
            </a:r>
            <a:r>
              <a:rPr sz="955" spc="-7" dirty="0">
                <a:latin typeface="Arial"/>
                <a:cs typeface="Arial"/>
              </a:rPr>
              <a:t>state.</a:t>
            </a:r>
            <a:endParaRPr sz="955">
              <a:latin typeface="Arial"/>
              <a:cs typeface="Arial"/>
            </a:endParaRPr>
          </a:p>
          <a:p>
            <a:pPr marL="394844" marR="327738" indent="-155859">
              <a:lnSpc>
                <a:spcPct val="117700"/>
              </a:lnSpc>
              <a:spcBef>
                <a:spcPts val="558"/>
              </a:spcBef>
              <a:buFont typeface="Arial"/>
              <a:buChar char="•"/>
              <a:tabLst>
                <a:tab pos="394844" algn="l"/>
              </a:tabLst>
            </a:pPr>
            <a:r>
              <a:rPr sz="955" b="1" spc="-14" dirty="0">
                <a:latin typeface="Arial"/>
                <a:cs typeface="Arial"/>
              </a:rPr>
              <a:t>Cabinet-</a:t>
            </a:r>
            <a:r>
              <a:rPr sz="955" b="1" spc="-34" dirty="0">
                <a:latin typeface="Arial"/>
                <a:cs typeface="Arial"/>
              </a:rPr>
              <a:t>Level Leadership</a:t>
            </a:r>
            <a:r>
              <a:rPr sz="955" b="1" spc="-27" dirty="0">
                <a:latin typeface="Arial"/>
                <a:cs typeface="Arial"/>
              </a:rPr>
              <a:t> </a:t>
            </a:r>
            <a:r>
              <a:rPr sz="955" spc="-95" dirty="0">
                <a:latin typeface="Arial"/>
                <a:cs typeface="Arial"/>
              </a:rPr>
              <a:t>–</a:t>
            </a:r>
            <a:r>
              <a:rPr sz="955" spc="-31" dirty="0">
                <a:latin typeface="Arial"/>
                <a:cs typeface="Arial"/>
              </a:rPr>
              <a:t> </a:t>
            </a:r>
            <a:r>
              <a:rPr sz="955" spc="-20" dirty="0">
                <a:latin typeface="Arial"/>
                <a:cs typeface="Arial"/>
              </a:rPr>
              <a:t>Keep </a:t>
            </a:r>
            <a:r>
              <a:rPr sz="955" spc="-51" dirty="0">
                <a:latin typeface="Arial"/>
                <a:cs typeface="Arial"/>
              </a:rPr>
              <a:t>DODD</a:t>
            </a:r>
            <a:r>
              <a:rPr sz="955" spc="-58" dirty="0">
                <a:latin typeface="Arial"/>
                <a:cs typeface="Arial"/>
              </a:rPr>
              <a:t> </a:t>
            </a:r>
            <a:r>
              <a:rPr sz="955" spc="-7" dirty="0">
                <a:latin typeface="Arial"/>
                <a:cs typeface="Arial"/>
              </a:rPr>
              <a:t>visible</a:t>
            </a:r>
            <a:r>
              <a:rPr sz="955" spc="-55" dirty="0">
                <a:latin typeface="Arial"/>
                <a:cs typeface="Arial"/>
              </a:rPr>
              <a:t> </a:t>
            </a:r>
            <a:r>
              <a:rPr sz="955" spc="-14" dirty="0">
                <a:latin typeface="Arial"/>
                <a:cs typeface="Arial"/>
              </a:rPr>
              <a:t>and</a:t>
            </a:r>
            <a:r>
              <a:rPr sz="955" spc="-72" dirty="0">
                <a:latin typeface="Arial"/>
                <a:cs typeface="Arial"/>
              </a:rPr>
              <a:t> </a:t>
            </a:r>
            <a:r>
              <a:rPr sz="955" spc="-7" dirty="0">
                <a:latin typeface="Arial"/>
                <a:cs typeface="Arial"/>
              </a:rPr>
              <a:t>accountable.</a:t>
            </a:r>
            <a:endParaRPr sz="955">
              <a:latin typeface="Arial"/>
              <a:cs typeface="Arial"/>
            </a:endParaRPr>
          </a:p>
          <a:p>
            <a:pPr marL="394844" marR="506543" indent="-155859">
              <a:lnSpc>
                <a:spcPct val="117600"/>
              </a:lnSpc>
              <a:spcBef>
                <a:spcPts val="545"/>
              </a:spcBef>
              <a:buFont typeface="Arial"/>
              <a:buChar char="•"/>
              <a:tabLst>
                <a:tab pos="394844" algn="l"/>
              </a:tabLst>
            </a:pPr>
            <a:r>
              <a:rPr sz="955" b="1" spc="-20" dirty="0">
                <a:latin typeface="Arial"/>
                <a:cs typeface="Arial"/>
              </a:rPr>
              <a:t>Practical</a:t>
            </a:r>
            <a:r>
              <a:rPr sz="955" b="1" spc="-24" dirty="0">
                <a:latin typeface="Arial"/>
                <a:cs typeface="Arial"/>
              </a:rPr>
              <a:t> </a:t>
            </a:r>
            <a:r>
              <a:rPr sz="955" b="1" spc="-27" dirty="0">
                <a:latin typeface="Arial"/>
                <a:cs typeface="Arial"/>
              </a:rPr>
              <a:t>Federal</a:t>
            </a:r>
            <a:r>
              <a:rPr sz="955" b="1" spc="-20" dirty="0">
                <a:latin typeface="Arial"/>
                <a:cs typeface="Arial"/>
              </a:rPr>
              <a:t> </a:t>
            </a:r>
            <a:r>
              <a:rPr sz="955" b="1" spc="-34" dirty="0">
                <a:latin typeface="Arial"/>
                <a:cs typeface="Arial"/>
              </a:rPr>
              <a:t>Alignment</a:t>
            </a:r>
            <a:r>
              <a:rPr sz="955" b="1" spc="-14" dirty="0">
                <a:latin typeface="Arial"/>
                <a:cs typeface="Arial"/>
              </a:rPr>
              <a:t> </a:t>
            </a:r>
            <a:r>
              <a:rPr sz="955" spc="-34" dirty="0">
                <a:latin typeface="Arial"/>
                <a:cs typeface="Arial"/>
              </a:rPr>
              <a:t>– </a:t>
            </a:r>
            <a:r>
              <a:rPr sz="955" spc="-17" dirty="0">
                <a:latin typeface="Arial"/>
                <a:cs typeface="Arial"/>
              </a:rPr>
              <a:t>Balance</a:t>
            </a:r>
            <a:r>
              <a:rPr sz="955" spc="-37" dirty="0">
                <a:latin typeface="Arial"/>
                <a:cs typeface="Arial"/>
              </a:rPr>
              <a:t> </a:t>
            </a:r>
            <a:r>
              <a:rPr sz="955" spc="-7" dirty="0">
                <a:latin typeface="Arial"/>
                <a:cs typeface="Arial"/>
              </a:rPr>
              <a:t>rules</a:t>
            </a:r>
            <a:r>
              <a:rPr sz="955" spc="-51" dirty="0">
                <a:latin typeface="Arial"/>
                <a:cs typeface="Arial"/>
              </a:rPr>
              <a:t> </a:t>
            </a:r>
            <a:r>
              <a:rPr sz="955" dirty="0">
                <a:latin typeface="Arial"/>
                <a:cs typeface="Arial"/>
              </a:rPr>
              <a:t>with</a:t>
            </a:r>
            <a:r>
              <a:rPr sz="955" spc="-44" dirty="0">
                <a:latin typeface="Arial"/>
                <a:cs typeface="Arial"/>
              </a:rPr>
              <a:t> </a:t>
            </a:r>
            <a:r>
              <a:rPr sz="955" spc="-7" dirty="0">
                <a:latin typeface="Arial"/>
                <a:cs typeface="Arial"/>
              </a:rPr>
              <a:t>real-</a:t>
            </a:r>
            <a:r>
              <a:rPr sz="955" spc="-14" dirty="0">
                <a:latin typeface="Arial"/>
                <a:cs typeface="Arial"/>
              </a:rPr>
              <a:t>world </a:t>
            </a:r>
            <a:r>
              <a:rPr sz="955" spc="-7" dirty="0">
                <a:latin typeface="Arial"/>
                <a:cs typeface="Arial"/>
              </a:rPr>
              <a:t>sustainability.</a:t>
            </a:r>
            <a:endParaRPr sz="955">
              <a:latin typeface="Arial"/>
              <a:cs typeface="Arial"/>
            </a:endParaRPr>
          </a:p>
          <a:p>
            <a:pPr marL="394844" marR="97412" indent="-155859">
              <a:lnSpc>
                <a:spcPct val="117600"/>
              </a:lnSpc>
              <a:spcBef>
                <a:spcPts val="562"/>
              </a:spcBef>
              <a:buFont typeface="Arial"/>
              <a:buChar char="•"/>
              <a:tabLst>
                <a:tab pos="394844" algn="l"/>
              </a:tabLst>
            </a:pPr>
            <a:r>
              <a:rPr sz="955" b="1" spc="-27" dirty="0">
                <a:latin typeface="Arial"/>
                <a:cs typeface="Arial"/>
              </a:rPr>
              <a:t>Workforce</a:t>
            </a:r>
            <a:r>
              <a:rPr sz="955" b="1" spc="-51" dirty="0">
                <a:latin typeface="Arial"/>
                <a:cs typeface="Arial"/>
              </a:rPr>
              <a:t> </a:t>
            </a:r>
            <a:r>
              <a:rPr sz="955" b="1" spc="-55" dirty="0">
                <a:latin typeface="Arial"/>
                <a:cs typeface="Arial"/>
              </a:rPr>
              <a:t>&amp;</a:t>
            </a:r>
            <a:r>
              <a:rPr sz="955" b="1" spc="-48" dirty="0">
                <a:latin typeface="Arial"/>
                <a:cs typeface="Arial"/>
              </a:rPr>
              <a:t> </a:t>
            </a:r>
            <a:r>
              <a:rPr sz="955" b="1" spc="-20" dirty="0">
                <a:latin typeface="Arial"/>
                <a:cs typeface="Arial"/>
              </a:rPr>
              <a:t>Infrastructure</a:t>
            </a:r>
            <a:r>
              <a:rPr sz="955" b="1" spc="-41" dirty="0">
                <a:latin typeface="Arial"/>
                <a:cs typeface="Arial"/>
              </a:rPr>
              <a:t> </a:t>
            </a:r>
            <a:r>
              <a:rPr sz="955" spc="-95" dirty="0">
                <a:latin typeface="Arial"/>
                <a:cs typeface="Arial"/>
              </a:rPr>
              <a:t>–</a:t>
            </a:r>
            <a:r>
              <a:rPr sz="955" spc="-41" dirty="0">
                <a:latin typeface="Arial"/>
                <a:cs typeface="Arial"/>
              </a:rPr>
              <a:t> </a:t>
            </a:r>
            <a:r>
              <a:rPr sz="955" spc="-20" dirty="0">
                <a:latin typeface="Arial"/>
                <a:cs typeface="Arial"/>
              </a:rPr>
              <a:t>Invest</a:t>
            </a:r>
            <a:r>
              <a:rPr sz="955" spc="-51" dirty="0">
                <a:latin typeface="Arial"/>
                <a:cs typeface="Arial"/>
              </a:rPr>
              <a:t> </a:t>
            </a:r>
            <a:r>
              <a:rPr sz="955" spc="-17" dirty="0">
                <a:latin typeface="Arial"/>
                <a:cs typeface="Arial"/>
              </a:rPr>
              <a:t>in </a:t>
            </a:r>
            <a:r>
              <a:rPr sz="955" spc="-7" dirty="0">
                <a:latin typeface="Arial"/>
                <a:cs typeface="Arial"/>
              </a:rPr>
              <a:t>people,</a:t>
            </a:r>
            <a:r>
              <a:rPr sz="955" spc="-65" dirty="0">
                <a:latin typeface="Arial"/>
                <a:cs typeface="Arial"/>
              </a:rPr>
              <a:t> </a:t>
            </a:r>
            <a:r>
              <a:rPr sz="955" spc="-7" dirty="0">
                <a:latin typeface="Arial"/>
                <a:cs typeface="Arial"/>
              </a:rPr>
              <a:t>data,</a:t>
            </a:r>
            <a:r>
              <a:rPr sz="955" spc="-65" dirty="0">
                <a:latin typeface="Arial"/>
                <a:cs typeface="Arial"/>
              </a:rPr>
              <a:t> </a:t>
            </a:r>
            <a:r>
              <a:rPr sz="955" spc="-14" dirty="0">
                <a:latin typeface="Arial"/>
                <a:cs typeface="Arial"/>
              </a:rPr>
              <a:t>and</a:t>
            </a:r>
            <a:r>
              <a:rPr sz="955" spc="-72" dirty="0">
                <a:latin typeface="Arial"/>
                <a:cs typeface="Arial"/>
              </a:rPr>
              <a:t> </a:t>
            </a:r>
            <a:r>
              <a:rPr sz="955" spc="-7" dirty="0">
                <a:latin typeface="Arial"/>
                <a:cs typeface="Arial"/>
              </a:rPr>
              <a:t>technology.</a:t>
            </a:r>
            <a:endParaRPr sz="955">
              <a:latin typeface="Arial"/>
              <a:cs typeface="Arial"/>
            </a:endParaRPr>
          </a:p>
          <a:p>
            <a:pPr marL="394844" marR="119925" indent="-155859">
              <a:lnSpc>
                <a:spcPct val="117700"/>
              </a:lnSpc>
              <a:spcBef>
                <a:spcPts val="545"/>
              </a:spcBef>
              <a:buFont typeface="Arial"/>
              <a:buChar char="•"/>
              <a:tabLst>
                <a:tab pos="394844" algn="l"/>
              </a:tabLst>
            </a:pPr>
            <a:r>
              <a:rPr sz="955" b="1" spc="-31" dirty="0">
                <a:latin typeface="Arial"/>
                <a:cs typeface="Arial"/>
              </a:rPr>
              <a:t>Fiscal</a:t>
            </a:r>
            <a:r>
              <a:rPr sz="955" b="1" spc="-37" dirty="0">
                <a:latin typeface="Arial"/>
                <a:cs typeface="Arial"/>
              </a:rPr>
              <a:t> </a:t>
            </a:r>
            <a:r>
              <a:rPr sz="955" b="1" spc="-31" dirty="0">
                <a:latin typeface="Arial"/>
                <a:cs typeface="Arial"/>
              </a:rPr>
              <a:t>Responsibility </a:t>
            </a:r>
            <a:r>
              <a:rPr sz="955" spc="-95" dirty="0">
                <a:latin typeface="Arial"/>
                <a:cs typeface="Arial"/>
              </a:rPr>
              <a:t>–</a:t>
            </a:r>
            <a:r>
              <a:rPr sz="955" spc="-41" dirty="0">
                <a:latin typeface="Arial"/>
                <a:cs typeface="Arial"/>
              </a:rPr>
              <a:t> </a:t>
            </a:r>
            <a:r>
              <a:rPr sz="955" spc="-7" dirty="0">
                <a:latin typeface="Arial"/>
                <a:cs typeface="Arial"/>
              </a:rPr>
              <a:t>Reinvest </a:t>
            </a:r>
            <a:r>
              <a:rPr sz="955" spc="-34" dirty="0">
                <a:latin typeface="Arial"/>
                <a:cs typeface="Arial"/>
              </a:rPr>
              <a:t>savings</a:t>
            </a:r>
            <a:r>
              <a:rPr sz="955" spc="-44" dirty="0">
                <a:latin typeface="Arial"/>
                <a:cs typeface="Arial"/>
              </a:rPr>
              <a:t> </a:t>
            </a:r>
            <a:r>
              <a:rPr sz="955" dirty="0">
                <a:latin typeface="Arial"/>
                <a:cs typeface="Arial"/>
              </a:rPr>
              <a:t>into</a:t>
            </a:r>
            <a:r>
              <a:rPr sz="955" spc="-34" dirty="0">
                <a:latin typeface="Arial"/>
                <a:cs typeface="Arial"/>
              </a:rPr>
              <a:t> </a:t>
            </a:r>
            <a:r>
              <a:rPr sz="955" spc="-14" dirty="0">
                <a:latin typeface="Arial"/>
                <a:cs typeface="Arial"/>
              </a:rPr>
              <a:t>workforce</a:t>
            </a:r>
            <a:r>
              <a:rPr sz="955" spc="-31" dirty="0">
                <a:latin typeface="Arial"/>
                <a:cs typeface="Arial"/>
              </a:rPr>
              <a:t> </a:t>
            </a:r>
            <a:r>
              <a:rPr sz="955" spc="-14" dirty="0">
                <a:latin typeface="Arial"/>
                <a:cs typeface="Arial"/>
              </a:rPr>
              <a:t>and</a:t>
            </a:r>
            <a:r>
              <a:rPr sz="955" spc="-44" dirty="0">
                <a:latin typeface="Arial"/>
                <a:cs typeface="Arial"/>
              </a:rPr>
              <a:t> </a:t>
            </a:r>
            <a:r>
              <a:rPr sz="955" spc="-7" dirty="0">
                <a:latin typeface="Arial"/>
                <a:cs typeface="Arial"/>
              </a:rPr>
              <a:t>innovation.</a:t>
            </a:r>
            <a:endParaRPr sz="955">
              <a:latin typeface="Arial"/>
              <a:cs typeface="Arial"/>
            </a:endParaRPr>
          </a:p>
          <a:p>
            <a:pPr marL="394844" marR="213441" indent="-155859">
              <a:lnSpc>
                <a:spcPct val="117600"/>
              </a:lnSpc>
              <a:spcBef>
                <a:spcPts val="542"/>
              </a:spcBef>
              <a:buFont typeface="Arial"/>
              <a:buChar char="•"/>
              <a:tabLst>
                <a:tab pos="394844" algn="l"/>
              </a:tabLst>
            </a:pPr>
            <a:r>
              <a:rPr sz="955" b="1" spc="-20" dirty="0">
                <a:latin typeface="Arial"/>
                <a:cs typeface="Arial"/>
              </a:rPr>
              <a:t>Quality</a:t>
            </a:r>
            <a:r>
              <a:rPr sz="955" b="1" spc="-48" dirty="0">
                <a:latin typeface="Arial"/>
                <a:cs typeface="Arial"/>
              </a:rPr>
              <a:t> </a:t>
            </a:r>
            <a:r>
              <a:rPr sz="955" b="1" spc="-55" dirty="0">
                <a:latin typeface="Arial"/>
                <a:cs typeface="Arial"/>
              </a:rPr>
              <a:t>&amp;</a:t>
            </a:r>
            <a:r>
              <a:rPr sz="955" b="1" spc="-58" dirty="0">
                <a:latin typeface="Arial"/>
                <a:cs typeface="Arial"/>
              </a:rPr>
              <a:t> </a:t>
            </a:r>
            <a:r>
              <a:rPr sz="955" b="1" spc="-17" dirty="0">
                <a:latin typeface="Arial"/>
                <a:cs typeface="Arial"/>
              </a:rPr>
              <a:t>Compliance</a:t>
            </a:r>
            <a:r>
              <a:rPr sz="955" b="1" spc="-51" dirty="0">
                <a:latin typeface="Arial"/>
                <a:cs typeface="Arial"/>
              </a:rPr>
              <a:t> </a:t>
            </a:r>
            <a:r>
              <a:rPr sz="955" spc="-95" dirty="0">
                <a:latin typeface="Arial"/>
                <a:cs typeface="Arial"/>
              </a:rPr>
              <a:t>–</a:t>
            </a:r>
            <a:r>
              <a:rPr sz="955" spc="-51" dirty="0">
                <a:latin typeface="Arial"/>
                <a:cs typeface="Arial"/>
              </a:rPr>
              <a:t> </a:t>
            </a:r>
            <a:r>
              <a:rPr sz="955" spc="-14" dirty="0">
                <a:latin typeface="Arial"/>
                <a:cs typeface="Arial"/>
              </a:rPr>
              <a:t>Focus </a:t>
            </a:r>
            <a:r>
              <a:rPr sz="955" spc="-24" dirty="0">
                <a:latin typeface="Arial"/>
                <a:cs typeface="Arial"/>
              </a:rPr>
              <a:t>oversight</a:t>
            </a:r>
            <a:r>
              <a:rPr sz="955" spc="-55" dirty="0">
                <a:latin typeface="Arial"/>
                <a:cs typeface="Arial"/>
              </a:rPr>
              <a:t> </a:t>
            </a:r>
            <a:r>
              <a:rPr sz="955" spc="-14" dirty="0">
                <a:latin typeface="Arial"/>
                <a:cs typeface="Arial"/>
              </a:rPr>
              <a:t>on</a:t>
            </a:r>
            <a:r>
              <a:rPr sz="955" spc="-51" dirty="0">
                <a:latin typeface="Arial"/>
                <a:cs typeface="Arial"/>
              </a:rPr>
              <a:t> </a:t>
            </a:r>
            <a:r>
              <a:rPr sz="955" dirty="0">
                <a:latin typeface="Arial"/>
                <a:cs typeface="Arial"/>
              </a:rPr>
              <a:t>outcomes</a:t>
            </a:r>
            <a:r>
              <a:rPr sz="955" spc="-55" dirty="0">
                <a:latin typeface="Arial"/>
                <a:cs typeface="Arial"/>
              </a:rPr>
              <a:t> </a:t>
            </a:r>
            <a:r>
              <a:rPr sz="955" spc="-14" dirty="0">
                <a:latin typeface="Arial"/>
                <a:cs typeface="Arial"/>
              </a:rPr>
              <a:t>and</a:t>
            </a:r>
            <a:r>
              <a:rPr sz="955" spc="-37" dirty="0">
                <a:latin typeface="Arial"/>
                <a:cs typeface="Arial"/>
              </a:rPr>
              <a:t> </a:t>
            </a:r>
            <a:r>
              <a:rPr sz="955" spc="-7" dirty="0">
                <a:latin typeface="Arial"/>
                <a:cs typeface="Arial"/>
              </a:rPr>
              <a:t>learning.</a:t>
            </a:r>
            <a:endParaRPr sz="955">
              <a:latin typeface="Arial"/>
              <a:cs typeface="Arial"/>
            </a:endParaRPr>
          </a:p>
        </p:txBody>
      </p:sp>
      <p:grpSp>
        <p:nvGrpSpPr>
          <p:cNvPr id="6" name="object 6">
            <a:extLst>
              <a:ext uri="{FF2B5EF4-FFF2-40B4-BE49-F238E27FC236}">
                <a16:creationId xmlns:a16="http://schemas.microsoft.com/office/drawing/2014/main" id="{39B076CF-2916-E092-F6DE-C1BE8232F5F7}"/>
              </a:ext>
            </a:extLst>
          </p:cNvPr>
          <p:cNvGrpSpPr/>
          <p:nvPr/>
        </p:nvGrpSpPr>
        <p:grpSpPr>
          <a:xfrm>
            <a:off x="925656" y="248516"/>
            <a:ext cx="10311245" cy="6502111"/>
            <a:chOff x="189229" y="364490"/>
            <a:chExt cx="15123160" cy="9536430"/>
          </a:xfrm>
        </p:grpSpPr>
        <p:sp>
          <p:nvSpPr>
            <p:cNvPr id="7" name="object 7">
              <a:extLst>
                <a:ext uri="{FF2B5EF4-FFF2-40B4-BE49-F238E27FC236}">
                  <a16:creationId xmlns:a16="http://schemas.microsoft.com/office/drawing/2014/main" id="{614B2FF0-4E5C-ED76-BF09-A18DE575D5BE}"/>
                </a:ext>
              </a:extLst>
            </p:cNvPr>
            <p:cNvSpPr/>
            <p:nvPr/>
          </p:nvSpPr>
          <p:spPr>
            <a:xfrm>
              <a:off x="189230" y="364489"/>
              <a:ext cx="15123160" cy="9536430"/>
            </a:xfrm>
            <a:custGeom>
              <a:avLst/>
              <a:gdLst/>
              <a:ahLst/>
              <a:cxnLst/>
              <a:rect l="l" t="t" r="r" b="b"/>
              <a:pathLst>
                <a:path w="15123160" h="9536430">
                  <a:moveTo>
                    <a:pt x="15123160" y="0"/>
                  </a:moveTo>
                  <a:lnTo>
                    <a:pt x="15064740" y="0"/>
                  </a:lnTo>
                  <a:lnTo>
                    <a:pt x="15064740" y="58420"/>
                  </a:lnTo>
                  <a:lnTo>
                    <a:pt x="15064740" y="9476740"/>
                  </a:lnTo>
                  <a:lnTo>
                    <a:pt x="58445" y="9476740"/>
                  </a:lnTo>
                  <a:lnTo>
                    <a:pt x="58445" y="58420"/>
                  </a:lnTo>
                  <a:lnTo>
                    <a:pt x="15064740" y="58420"/>
                  </a:lnTo>
                  <a:lnTo>
                    <a:pt x="15064740" y="0"/>
                  </a:lnTo>
                  <a:lnTo>
                    <a:pt x="0" y="0"/>
                  </a:lnTo>
                  <a:lnTo>
                    <a:pt x="0" y="58420"/>
                  </a:lnTo>
                  <a:lnTo>
                    <a:pt x="0" y="9476740"/>
                  </a:lnTo>
                  <a:lnTo>
                    <a:pt x="0" y="9535160"/>
                  </a:lnTo>
                  <a:lnTo>
                    <a:pt x="0" y="9536430"/>
                  </a:lnTo>
                  <a:lnTo>
                    <a:pt x="15123160" y="9536430"/>
                  </a:lnTo>
                  <a:lnTo>
                    <a:pt x="15123160" y="9535160"/>
                  </a:lnTo>
                  <a:lnTo>
                    <a:pt x="15123160" y="9477350"/>
                  </a:lnTo>
                  <a:lnTo>
                    <a:pt x="15123160" y="9476740"/>
                  </a:lnTo>
                  <a:lnTo>
                    <a:pt x="15123160" y="58420"/>
                  </a:lnTo>
                  <a:lnTo>
                    <a:pt x="15123160" y="0"/>
                  </a:lnTo>
                  <a:close/>
                </a:path>
              </a:pathLst>
            </a:custGeom>
            <a:solidFill>
              <a:srgbClr val="205F9A"/>
            </a:solidFill>
          </p:spPr>
          <p:txBody>
            <a:bodyPr wrap="square" lIns="0" tIns="0" rIns="0" bIns="0" rtlCol="0"/>
            <a:lstStyle/>
            <a:p>
              <a:endParaRPr sz="1227"/>
            </a:p>
          </p:txBody>
        </p:sp>
        <p:pic>
          <p:nvPicPr>
            <p:cNvPr id="8" name="object 8" descr="A logo for a company  AI-generated content may be incorrect.">
              <a:extLst>
                <a:ext uri="{FF2B5EF4-FFF2-40B4-BE49-F238E27FC236}">
                  <a16:creationId xmlns:a16="http://schemas.microsoft.com/office/drawing/2014/main" id="{9ACE371B-3D72-8B11-D9F2-0A66DC001B83}"/>
                </a:ext>
              </a:extLst>
            </p:cNvPr>
            <p:cNvPicPr/>
            <p:nvPr/>
          </p:nvPicPr>
          <p:blipFill>
            <a:blip r:embed="rId2" cstate="print"/>
            <a:stretch>
              <a:fillRect/>
            </a:stretch>
          </p:blipFill>
          <p:spPr>
            <a:xfrm>
              <a:off x="13178154" y="1280795"/>
              <a:ext cx="1847342" cy="1019175"/>
            </a:xfrm>
            <a:prstGeom prst="rect">
              <a:avLst/>
            </a:prstGeom>
          </p:spPr>
        </p:pic>
        <p:pic>
          <p:nvPicPr>
            <p:cNvPr id="9" name="object 9" descr="Road Outline Vector Art, Icons, and Graphics for Free Download">
              <a:extLst>
                <a:ext uri="{FF2B5EF4-FFF2-40B4-BE49-F238E27FC236}">
                  <a16:creationId xmlns:a16="http://schemas.microsoft.com/office/drawing/2014/main" id="{C871B62E-9769-A3AF-E039-C2EDE81C3301}"/>
                </a:ext>
              </a:extLst>
            </p:cNvPr>
            <p:cNvPicPr/>
            <p:nvPr/>
          </p:nvPicPr>
          <p:blipFill>
            <a:blip r:embed="rId3" cstate="print"/>
            <a:stretch>
              <a:fillRect/>
            </a:stretch>
          </p:blipFill>
          <p:spPr>
            <a:xfrm>
              <a:off x="763601" y="1490786"/>
              <a:ext cx="1297277" cy="1144656"/>
            </a:xfrm>
            <a:prstGeom prst="rect">
              <a:avLst/>
            </a:prstGeom>
          </p:spPr>
        </p:pic>
        <p:pic>
          <p:nvPicPr>
            <p:cNvPr id="10" name="object 10" descr="Ohio State Stroke Map PNG &amp; SVG Design For T-Shirts">
              <a:extLst>
                <a:ext uri="{FF2B5EF4-FFF2-40B4-BE49-F238E27FC236}">
                  <a16:creationId xmlns:a16="http://schemas.microsoft.com/office/drawing/2014/main" id="{A186444D-2734-B9A6-78EF-B8D2C27683CE}"/>
                </a:ext>
              </a:extLst>
            </p:cNvPr>
            <p:cNvPicPr/>
            <p:nvPr/>
          </p:nvPicPr>
          <p:blipFill>
            <a:blip r:embed="rId4" cstate="print"/>
            <a:stretch>
              <a:fillRect/>
            </a:stretch>
          </p:blipFill>
          <p:spPr>
            <a:xfrm>
              <a:off x="723353" y="1185545"/>
              <a:ext cx="1363980" cy="1363979"/>
            </a:xfrm>
            <a:prstGeom prst="rect">
              <a:avLst/>
            </a:prstGeom>
          </p:spPr>
        </p:pic>
      </p:grpSp>
      <p:sp>
        <p:nvSpPr>
          <p:cNvPr id="11" name="object 11">
            <a:extLst>
              <a:ext uri="{FF2B5EF4-FFF2-40B4-BE49-F238E27FC236}">
                <a16:creationId xmlns:a16="http://schemas.microsoft.com/office/drawing/2014/main" id="{F51CEA54-B279-604E-2F3A-98FEDF77EA6F}"/>
              </a:ext>
            </a:extLst>
          </p:cNvPr>
          <p:cNvSpPr txBox="1"/>
          <p:nvPr/>
        </p:nvSpPr>
        <p:spPr>
          <a:xfrm>
            <a:off x="8349529" y="2591051"/>
            <a:ext cx="2614613" cy="3759630"/>
          </a:xfrm>
          <a:prstGeom prst="rect">
            <a:avLst/>
          </a:prstGeom>
          <a:ln w="57150">
            <a:solidFill>
              <a:srgbClr val="941A1F"/>
            </a:solidFill>
          </a:ln>
        </p:spPr>
        <p:txBody>
          <a:bodyPr vert="horz" wrap="square" lIns="0" tIns="37666" rIns="0" bIns="0" rtlCol="0">
            <a:spAutoFit/>
          </a:bodyPr>
          <a:lstStyle/>
          <a:p>
            <a:pPr marL="83558">
              <a:spcBef>
                <a:spcPts val="296"/>
              </a:spcBef>
            </a:pPr>
            <a:r>
              <a:rPr sz="1773" b="1" spc="-24" dirty="0">
                <a:solidFill>
                  <a:srgbClr val="941A1F"/>
                </a:solidFill>
                <a:latin typeface="Arial"/>
                <a:cs typeface="Arial"/>
              </a:rPr>
              <a:t>SNAPSHOT</a:t>
            </a:r>
            <a:endParaRPr sz="1773">
              <a:latin typeface="Arial"/>
              <a:cs typeface="Arial"/>
            </a:endParaRPr>
          </a:p>
          <a:p>
            <a:pPr marL="83558">
              <a:spcBef>
                <a:spcPts val="1030"/>
              </a:spcBef>
            </a:pPr>
            <a:r>
              <a:rPr sz="1227" b="1" spc="-7" dirty="0">
                <a:latin typeface="Arial"/>
                <a:cs typeface="Arial"/>
              </a:rPr>
              <a:t>People</a:t>
            </a:r>
            <a:endParaRPr sz="1227">
              <a:latin typeface="Arial"/>
              <a:cs typeface="Arial"/>
            </a:endParaRPr>
          </a:p>
          <a:p>
            <a:pPr marL="395277" indent="-155427">
              <a:spcBef>
                <a:spcPts val="44"/>
              </a:spcBef>
              <a:buFont typeface="Times New Roman"/>
              <a:buChar char="•"/>
              <a:tabLst>
                <a:tab pos="395277" algn="l"/>
              </a:tabLst>
            </a:pPr>
            <a:r>
              <a:rPr sz="886" spc="-31" dirty="0">
                <a:latin typeface="Arial"/>
                <a:cs typeface="Arial"/>
              </a:rPr>
              <a:t>110,000+</a:t>
            </a:r>
            <a:r>
              <a:rPr sz="886" spc="-24" dirty="0">
                <a:latin typeface="Arial"/>
                <a:cs typeface="Arial"/>
              </a:rPr>
              <a:t> </a:t>
            </a:r>
            <a:r>
              <a:rPr sz="886" spc="-31" dirty="0">
                <a:latin typeface="Arial"/>
                <a:cs typeface="Arial"/>
              </a:rPr>
              <a:t>served </a:t>
            </a:r>
            <a:r>
              <a:rPr sz="886" spc="-14" dirty="0">
                <a:latin typeface="Arial"/>
                <a:cs typeface="Arial"/>
              </a:rPr>
              <a:t>statewide,</a:t>
            </a:r>
            <a:r>
              <a:rPr sz="886" spc="-24" dirty="0">
                <a:latin typeface="Arial"/>
                <a:cs typeface="Arial"/>
              </a:rPr>
              <a:t> </a:t>
            </a:r>
            <a:r>
              <a:rPr sz="886" dirty="0">
                <a:latin typeface="Arial"/>
                <a:cs typeface="Arial"/>
              </a:rPr>
              <a:t>with</a:t>
            </a:r>
            <a:r>
              <a:rPr sz="886" spc="-17" dirty="0">
                <a:latin typeface="Arial"/>
                <a:cs typeface="Arial"/>
              </a:rPr>
              <a:t> </a:t>
            </a:r>
            <a:r>
              <a:rPr sz="886" spc="-7" dirty="0">
                <a:latin typeface="Arial"/>
                <a:cs typeface="Arial"/>
              </a:rPr>
              <a:t>rising</a:t>
            </a:r>
            <a:endParaRPr sz="886">
              <a:latin typeface="Arial"/>
              <a:cs typeface="Arial"/>
            </a:endParaRPr>
          </a:p>
          <a:p>
            <a:pPr marL="395710">
              <a:spcBef>
                <a:spcPts val="181"/>
              </a:spcBef>
            </a:pPr>
            <a:r>
              <a:rPr sz="886" spc="-7" dirty="0">
                <a:latin typeface="Arial"/>
                <a:cs typeface="Arial"/>
              </a:rPr>
              <a:t>acuity</a:t>
            </a:r>
            <a:r>
              <a:rPr sz="886" spc="-34" dirty="0">
                <a:latin typeface="Arial"/>
                <a:cs typeface="Arial"/>
              </a:rPr>
              <a:t> </a:t>
            </a:r>
            <a:r>
              <a:rPr sz="886" spc="-20" dirty="0">
                <a:latin typeface="Arial"/>
                <a:cs typeface="Arial"/>
              </a:rPr>
              <a:t>and</a:t>
            </a:r>
            <a:r>
              <a:rPr sz="886" spc="-44" dirty="0">
                <a:latin typeface="Arial"/>
                <a:cs typeface="Arial"/>
              </a:rPr>
              <a:t> </a:t>
            </a:r>
            <a:r>
              <a:rPr sz="886" spc="-7" dirty="0">
                <a:latin typeface="Arial"/>
                <a:cs typeface="Arial"/>
              </a:rPr>
              <a:t>complexity.</a:t>
            </a:r>
            <a:endParaRPr sz="886">
              <a:latin typeface="Arial"/>
              <a:cs typeface="Arial"/>
            </a:endParaRPr>
          </a:p>
          <a:p>
            <a:pPr marL="395710" marR="150231" indent="-155859">
              <a:lnSpc>
                <a:spcPts val="1248"/>
              </a:lnSpc>
              <a:spcBef>
                <a:spcPts val="68"/>
              </a:spcBef>
              <a:buFont typeface="Times New Roman"/>
              <a:buChar char="•"/>
              <a:tabLst>
                <a:tab pos="395710" algn="l"/>
              </a:tabLst>
            </a:pPr>
            <a:r>
              <a:rPr sz="886" spc="-27" dirty="0">
                <a:latin typeface="Arial"/>
                <a:cs typeface="Arial"/>
              </a:rPr>
              <a:t>Access</a:t>
            </a:r>
            <a:r>
              <a:rPr sz="886" spc="-34" dirty="0">
                <a:latin typeface="Arial"/>
                <a:cs typeface="Arial"/>
              </a:rPr>
              <a:t> </a:t>
            </a:r>
            <a:r>
              <a:rPr sz="886" spc="-14" dirty="0">
                <a:latin typeface="Arial"/>
                <a:cs typeface="Arial"/>
              </a:rPr>
              <a:t>and</a:t>
            </a:r>
            <a:r>
              <a:rPr sz="886" spc="-34" dirty="0">
                <a:latin typeface="Arial"/>
                <a:cs typeface="Arial"/>
              </a:rPr>
              <a:t> </a:t>
            </a:r>
            <a:r>
              <a:rPr sz="886" spc="-27" dirty="0">
                <a:latin typeface="Arial"/>
                <a:cs typeface="Arial"/>
              </a:rPr>
              <a:t>experience</a:t>
            </a:r>
            <a:r>
              <a:rPr sz="886" spc="-37" dirty="0">
                <a:latin typeface="Arial"/>
                <a:cs typeface="Arial"/>
              </a:rPr>
              <a:t> </a:t>
            </a:r>
            <a:r>
              <a:rPr sz="886" spc="-34" dirty="0">
                <a:latin typeface="Arial"/>
                <a:cs typeface="Arial"/>
              </a:rPr>
              <a:t>vary</a:t>
            </a:r>
            <a:r>
              <a:rPr sz="886" spc="-20" dirty="0">
                <a:latin typeface="Arial"/>
                <a:cs typeface="Arial"/>
              </a:rPr>
              <a:t> </a:t>
            </a:r>
            <a:r>
              <a:rPr sz="886" spc="-14" dirty="0">
                <a:latin typeface="Arial"/>
                <a:cs typeface="Arial"/>
              </a:rPr>
              <a:t>widely</a:t>
            </a:r>
            <a:r>
              <a:rPr sz="886" spc="-20" dirty="0">
                <a:latin typeface="Arial"/>
                <a:cs typeface="Arial"/>
              </a:rPr>
              <a:t> </a:t>
            </a:r>
            <a:r>
              <a:rPr sz="886" spc="-17" dirty="0">
                <a:latin typeface="Arial"/>
                <a:cs typeface="Arial"/>
              </a:rPr>
              <a:t>by county,</a:t>
            </a:r>
            <a:r>
              <a:rPr sz="886" spc="-31" dirty="0">
                <a:latin typeface="Arial"/>
                <a:cs typeface="Arial"/>
              </a:rPr>
              <a:t> </a:t>
            </a:r>
            <a:r>
              <a:rPr sz="886" spc="-24" dirty="0">
                <a:latin typeface="Arial"/>
                <a:cs typeface="Arial"/>
              </a:rPr>
              <a:t>driven</a:t>
            </a:r>
            <a:r>
              <a:rPr sz="886" spc="-27" dirty="0">
                <a:latin typeface="Arial"/>
                <a:cs typeface="Arial"/>
              </a:rPr>
              <a:t> </a:t>
            </a:r>
            <a:r>
              <a:rPr sz="886" spc="-24" dirty="0">
                <a:latin typeface="Arial"/>
                <a:cs typeface="Arial"/>
              </a:rPr>
              <a:t>by</a:t>
            </a:r>
            <a:r>
              <a:rPr sz="886" spc="-48" dirty="0">
                <a:latin typeface="Arial"/>
                <a:cs typeface="Arial"/>
              </a:rPr>
              <a:t> </a:t>
            </a:r>
            <a:r>
              <a:rPr sz="886" dirty="0">
                <a:latin typeface="Arial"/>
                <a:cs typeface="Arial"/>
              </a:rPr>
              <a:t>local</a:t>
            </a:r>
            <a:r>
              <a:rPr sz="886" spc="-27" dirty="0">
                <a:latin typeface="Arial"/>
                <a:cs typeface="Arial"/>
              </a:rPr>
              <a:t> </a:t>
            </a:r>
            <a:r>
              <a:rPr sz="886" spc="-17" dirty="0">
                <a:latin typeface="Arial"/>
                <a:cs typeface="Arial"/>
              </a:rPr>
              <a:t>funding</a:t>
            </a:r>
            <a:r>
              <a:rPr sz="886" spc="-37" dirty="0">
                <a:latin typeface="Arial"/>
                <a:cs typeface="Arial"/>
              </a:rPr>
              <a:t> </a:t>
            </a:r>
            <a:r>
              <a:rPr sz="886" spc="-7" dirty="0">
                <a:latin typeface="Arial"/>
                <a:cs typeface="Arial"/>
              </a:rPr>
              <a:t>differences.</a:t>
            </a:r>
            <a:endParaRPr sz="886">
              <a:latin typeface="Arial"/>
              <a:cs typeface="Arial"/>
            </a:endParaRPr>
          </a:p>
          <a:p>
            <a:pPr>
              <a:spcBef>
                <a:spcPts val="24"/>
              </a:spcBef>
              <a:buFont typeface="Times New Roman"/>
              <a:buChar char="•"/>
            </a:pPr>
            <a:endParaRPr sz="886">
              <a:latin typeface="Arial"/>
              <a:cs typeface="Arial"/>
            </a:endParaRPr>
          </a:p>
          <a:p>
            <a:pPr marL="83558"/>
            <a:r>
              <a:rPr sz="1227" b="1" spc="-7" dirty="0">
                <a:latin typeface="Arial"/>
                <a:cs typeface="Arial"/>
              </a:rPr>
              <a:t>Providers</a:t>
            </a:r>
            <a:endParaRPr sz="1227">
              <a:latin typeface="Arial"/>
              <a:cs typeface="Arial"/>
            </a:endParaRPr>
          </a:p>
          <a:p>
            <a:pPr marL="395277" indent="-155427" algn="just">
              <a:spcBef>
                <a:spcPts val="44"/>
              </a:spcBef>
              <a:buFont typeface="Times New Roman"/>
              <a:buChar char="•"/>
              <a:tabLst>
                <a:tab pos="395277" algn="l"/>
              </a:tabLst>
            </a:pPr>
            <a:r>
              <a:rPr sz="886" spc="-24" dirty="0">
                <a:latin typeface="Arial"/>
                <a:cs typeface="Arial"/>
              </a:rPr>
              <a:t>13,600</a:t>
            </a:r>
            <a:r>
              <a:rPr sz="886" spc="-44" dirty="0">
                <a:latin typeface="Arial"/>
                <a:cs typeface="Arial"/>
              </a:rPr>
              <a:t> </a:t>
            </a:r>
            <a:r>
              <a:rPr sz="886" dirty="0">
                <a:latin typeface="Arial"/>
                <a:cs typeface="Arial"/>
              </a:rPr>
              <a:t>total</a:t>
            </a:r>
            <a:r>
              <a:rPr sz="886" spc="-41" dirty="0">
                <a:latin typeface="Arial"/>
                <a:cs typeface="Arial"/>
              </a:rPr>
              <a:t> </a:t>
            </a:r>
            <a:r>
              <a:rPr sz="886" spc="-17" dirty="0">
                <a:latin typeface="Arial"/>
                <a:cs typeface="Arial"/>
              </a:rPr>
              <a:t>providers</a:t>
            </a:r>
            <a:r>
              <a:rPr sz="886" spc="-20" dirty="0">
                <a:latin typeface="Arial"/>
                <a:cs typeface="Arial"/>
              </a:rPr>
              <a:t> </a:t>
            </a:r>
            <a:r>
              <a:rPr sz="886" spc="-82" dirty="0">
                <a:latin typeface="Arial"/>
                <a:cs typeface="Arial"/>
              </a:rPr>
              <a:t>—</a:t>
            </a:r>
            <a:r>
              <a:rPr sz="886" spc="-24" dirty="0">
                <a:latin typeface="Arial"/>
                <a:cs typeface="Arial"/>
              </a:rPr>
              <a:t> 1,500</a:t>
            </a:r>
            <a:r>
              <a:rPr sz="886" spc="-44" dirty="0">
                <a:latin typeface="Arial"/>
                <a:cs typeface="Arial"/>
              </a:rPr>
              <a:t> </a:t>
            </a:r>
            <a:r>
              <a:rPr sz="886" spc="-17" dirty="0">
                <a:latin typeface="Arial"/>
                <a:cs typeface="Arial"/>
              </a:rPr>
              <a:t>are</a:t>
            </a:r>
            <a:endParaRPr sz="886">
              <a:latin typeface="Arial"/>
              <a:cs typeface="Arial"/>
            </a:endParaRPr>
          </a:p>
          <a:p>
            <a:pPr marL="395710" algn="just">
              <a:spcBef>
                <a:spcPts val="184"/>
              </a:spcBef>
            </a:pPr>
            <a:r>
              <a:rPr sz="886" spc="-24" dirty="0">
                <a:latin typeface="Arial"/>
                <a:cs typeface="Arial"/>
              </a:rPr>
              <a:t>agencies,</a:t>
            </a:r>
            <a:r>
              <a:rPr sz="886" spc="-41" dirty="0">
                <a:latin typeface="Arial"/>
                <a:cs typeface="Arial"/>
              </a:rPr>
              <a:t> </a:t>
            </a:r>
            <a:r>
              <a:rPr sz="886" dirty="0">
                <a:latin typeface="Arial"/>
                <a:cs typeface="Arial"/>
              </a:rPr>
              <a:t>the</a:t>
            </a:r>
            <a:r>
              <a:rPr sz="886" spc="-55" dirty="0">
                <a:latin typeface="Arial"/>
                <a:cs typeface="Arial"/>
              </a:rPr>
              <a:t> </a:t>
            </a:r>
            <a:r>
              <a:rPr sz="886" spc="-14" dirty="0">
                <a:latin typeface="Arial"/>
                <a:cs typeface="Arial"/>
              </a:rPr>
              <a:t>rest</a:t>
            </a:r>
            <a:r>
              <a:rPr sz="886" spc="-41" dirty="0">
                <a:latin typeface="Arial"/>
                <a:cs typeface="Arial"/>
              </a:rPr>
              <a:t> </a:t>
            </a:r>
            <a:r>
              <a:rPr sz="886" spc="-24" dirty="0">
                <a:latin typeface="Arial"/>
                <a:cs typeface="Arial"/>
              </a:rPr>
              <a:t>are</a:t>
            </a:r>
            <a:r>
              <a:rPr sz="886" spc="-51" dirty="0">
                <a:latin typeface="Arial"/>
                <a:cs typeface="Arial"/>
              </a:rPr>
              <a:t> </a:t>
            </a:r>
            <a:r>
              <a:rPr sz="886" spc="-7" dirty="0">
                <a:latin typeface="Arial"/>
                <a:cs typeface="Arial"/>
              </a:rPr>
              <a:t>independents.</a:t>
            </a:r>
            <a:endParaRPr sz="886">
              <a:latin typeface="Arial"/>
              <a:cs typeface="Arial"/>
            </a:endParaRPr>
          </a:p>
          <a:p>
            <a:pPr marL="395710" marR="184867" indent="-155859" algn="just">
              <a:lnSpc>
                <a:spcPct val="117000"/>
              </a:lnSpc>
              <a:buFont typeface="Times New Roman"/>
              <a:buChar char="•"/>
              <a:tabLst>
                <a:tab pos="395710" algn="l"/>
              </a:tabLst>
            </a:pPr>
            <a:r>
              <a:rPr sz="886" spc="-41" dirty="0">
                <a:latin typeface="Arial"/>
                <a:cs typeface="Arial"/>
              </a:rPr>
              <a:t>Rates</a:t>
            </a:r>
            <a:r>
              <a:rPr sz="886" spc="-24" dirty="0">
                <a:latin typeface="Arial"/>
                <a:cs typeface="Arial"/>
              </a:rPr>
              <a:t> </a:t>
            </a:r>
            <a:r>
              <a:rPr sz="886" dirty="0">
                <a:latin typeface="Arial"/>
                <a:cs typeface="Arial"/>
              </a:rPr>
              <a:t>fail</a:t>
            </a:r>
            <a:r>
              <a:rPr sz="886" spc="-61" dirty="0">
                <a:latin typeface="Arial"/>
                <a:cs typeface="Arial"/>
              </a:rPr>
              <a:t> </a:t>
            </a:r>
            <a:r>
              <a:rPr sz="886" dirty="0">
                <a:latin typeface="Arial"/>
                <a:cs typeface="Arial"/>
              </a:rPr>
              <a:t>to</a:t>
            </a:r>
            <a:r>
              <a:rPr sz="886" spc="-44" dirty="0">
                <a:latin typeface="Arial"/>
                <a:cs typeface="Arial"/>
              </a:rPr>
              <a:t> </a:t>
            </a:r>
            <a:r>
              <a:rPr sz="886" spc="-41" dirty="0">
                <a:latin typeface="Arial"/>
                <a:cs typeface="Arial"/>
              </a:rPr>
              <a:t>keep</a:t>
            </a:r>
            <a:r>
              <a:rPr sz="886" spc="-20" dirty="0">
                <a:latin typeface="Arial"/>
                <a:cs typeface="Arial"/>
              </a:rPr>
              <a:t> </a:t>
            </a:r>
            <a:r>
              <a:rPr sz="886" spc="-17" dirty="0">
                <a:latin typeface="Arial"/>
                <a:cs typeface="Arial"/>
              </a:rPr>
              <a:t>pace</a:t>
            </a:r>
            <a:r>
              <a:rPr sz="886" spc="-37" dirty="0">
                <a:latin typeface="Arial"/>
                <a:cs typeface="Arial"/>
              </a:rPr>
              <a:t> </a:t>
            </a:r>
            <a:r>
              <a:rPr sz="886" dirty="0">
                <a:latin typeface="Arial"/>
                <a:cs typeface="Arial"/>
              </a:rPr>
              <a:t>with</a:t>
            </a:r>
            <a:r>
              <a:rPr sz="886" spc="-24" dirty="0">
                <a:latin typeface="Arial"/>
                <a:cs typeface="Arial"/>
              </a:rPr>
              <a:t> </a:t>
            </a:r>
            <a:r>
              <a:rPr sz="886" spc="-7" dirty="0">
                <a:latin typeface="Arial"/>
                <a:cs typeface="Arial"/>
              </a:rPr>
              <a:t>costs,</a:t>
            </a:r>
            <a:r>
              <a:rPr sz="886" spc="-24" dirty="0">
                <a:latin typeface="Arial"/>
                <a:cs typeface="Arial"/>
              </a:rPr>
              <a:t> </a:t>
            </a:r>
            <a:r>
              <a:rPr sz="886" spc="-7" dirty="0">
                <a:latin typeface="Arial"/>
                <a:cs typeface="Arial"/>
              </a:rPr>
              <a:t>making competitive</a:t>
            </a:r>
            <a:r>
              <a:rPr sz="886" spc="-34" dirty="0">
                <a:latin typeface="Arial"/>
                <a:cs typeface="Arial"/>
              </a:rPr>
              <a:t> </a:t>
            </a:r>
            <a:r>
              <a:rPr sz="886" spc="-106" dirty="0">
                <a:latin typeface="Arial"/>
                <a:cs typeface="Arial"/>
              </a:rPr>
              <a:t>DSP</a:t>
            </a:r>
            <a:r>
              <a:rPr sz="886" spc="44" dirty="0">
                <a:latin typeface="Arial"/>
                <a:cs typeface="Arial"/>
              </a:rPr>
              <a:t> </a:t>
            </a:r>
            <a:r>
              <a:rPr sz="886" spc="-44" dirty="0">
                <a:latin typeface="Arial"/>
                <a:cs typeface="Arial"/>
              </a:rPr>
              <a:t>wages</a:t>
            </a:r>
            <a:r>
              <a:rPr sz="886" spc="3" dirty="0">
                <a:latin typeface="Arial"/>
                <a:cs typeface="Arial"/>
              </a:rPr>
              <a:t> </a:t>
            </a:r>
            <a:r>
              <a:rPr sz="886" dirty="0">
                <a:latin typeface="Arial"/>
                <a:cs typeface="Arial"/>
              </a:rPr>
              <a:t>difficult</a:t>
            </a:r>
            <a:r>
              <a:rPr sz="886" spc="14" dirty="0">
                <a:latin typeface="Arial"/>
                <a:cs typeface="Arial"/>
              </a:rPr>
              <a:t> </a:t>
            </a:r>
            <a:r>
              <a:rPr sz="886" dirty="0">
                <a:latin typeface="Arial"/>
                <a:cs typeface="Arial"/>
              </a:rPr>
              <a:t>to</a:t>
            </a:r>
            <a:r>
              <a:rPr sz="886" spc="14" dirty="0">
                <a:latin typeface="Arial"/>
                <a:cs typeface="Arial"/>
              </a:rPr>
              <a:t> </a:t>
            </a:r>
            <a:r>
              <a:rPr sz="886" spc="-7" dirty="0">
                <a:latin typeface="Arial"/>
                <a:cs typeface="Arial"/>
              </a:rPr>
              <a:t>sustain or</a:t>
            </a:r>
            <a:r>
              <a:rPr sz="886" spc="-51" dirty="0">
                <a:latin typeface="Arial"/>
                <a:cs typeface="Arial"/>
              </a:rPr>
              <a:t> </a:t>
            </a:r>
            <a:r>
              <a:rPr sz="886" spc="-7" dirty="0">
                <a:latin typeface="Arial"/>
                <a:cs typeface="Arial"/>
              </a:rPr>
              <a:t>reliably</a:t>
            </a:r>
            <a:r>
              <a:rPr sz="886" spc="-37" dirty="0">
                <a:latin typeface="Arial"/>
                <a:cs typeface="Arial"/>
              </a:rPr>
              <a:t> </a:t>
            </a:r>
            <a:r>
              <a:rPr sz="886" spc="-20" dirty="0">
                <a:latin typeface="Arial"/>
                <a:cs typeface="Arial"/>
              </a:rPr>
              <a:t>increase</a:t>
            </a:r>
            <a:r>
              <a:rPr sz="886" spc="-48" dirty="0">
                <a:latin typeface="Arial"/>
                <a:cs typeface="Arial"/>
              </a:rPr>
              <a:t> </a:t>
            </a:r>
            <a:r>
              <a:rPr sz="886" spc="-34" dirty="0">
                <a:latin typeface="Arial"/>
                <a:cs typeface="Arial"/>
              </a:rPr>
              <a:t>over</a:t>
            </a:r>
            <a:r>
              <a:rPr sz="886" spc="-51" dirty="0">
                <a:latin typeface="Arial"/>
                <a:cs typeface="Arial"/>
              </a:rPr>
              <a:t> </a:t>
            </a:r>
            <a:r>
              <a:rPr sz="886" spc="-14" dirty="0">
                <a:latin typeface="Arial"/>
                <a:cs typeface="Arial"/>
              </a:rPr>
              <a:t>time.</a:t>
            </a:r>
            <a:endParaRPr sz="886">
              <a:latin typeface="Arial"/>
              <a:cs typeface="Arial"/>
            </a:endParaRPr>
          </a:p>
          <a:p>
            <a:pPr>
              <a:spcBef>
                <a:spcPts val="99"/>
              </a:spcBef>
              <a:buFont typeface="Times New Roman"/>
              <a:buChar char="•"/>
            </a:pPr>
            <a:endParaRPr sz="886">
              <a:latin typeface="Arial"/>
              <a:cs typeface="Arial"/>
            </a:endParaRPr>
          </a:p>
          <a:p>
            <a:pPr marL="83558"/>
            <a:r>
              <a:rPr sz="1227" b="1" spc="-7" dirty="0">
                <a:latin typeface="Arial"/>
                <a:cs typeface="Arial"/>
              </a:rPr>
              <a:t>Pressures</a:t>
            </a:r>
            <a:endParaRPr sz="1227">
              <a:latin typeface="Arial"/>
              <a:cs typeface="Arial"/>
            </a:endParaRPr>
          </a:p>
          <a:p>
            <a:pPr marL="395277" indent="-155427">
              <a:spcBef>
                <a:spcPts val="44"/>
              </a:spcBef>
              <a:buFont typeface="Times New Roman"/>
              <a:buChar char="•"/>
              <a:tabLst>
                <a:tab pos="395277" algn="l"/>
              </a:tabLst>
            </a:pPr>
            <a:r>
              <a:rPr sz="886" spc="-34" dirty="0">
                <a:latin typeface="Arial"/>
                <a:cs typeface="Arial"/>
              </a:rPr>
              <a:t>Spending </a:t>
            </a:r>
            <a:r>
              <a:rPr sz="886" dirty="0">
                <a:latin typeface="Arial"/>
                <a:cs typeface="Arial"/>
              </a:rPr>
              <a:t>up</a:t>
            </a:r>
            <a:r>
              <a:rPr sz="886" spc="-31" dirty="0">
                <a:latin typeface="Arial"/>
                <a:cs typeface="Arial"/>
              </a:rPr>
              <a:t> </a:t>
            </a:r>
            <a:r>
              <a:rPr sz="886" spc="-27" dirty="0">
                <a:latin typeface="Arial"/>
                <a:cs typeface="Arial"/>
              </a:rPr>
              <a:t>8.5% </a:t>
            </a:r>
            <a:r>
              <a:rPr sz="886" spc="-14" dirty="0">
                <a:latin typeface="Arial"/>
                <a:cs typeface="Arial"/>
              </a:rPr>
              <a:t>annually,</a:t>
            </a:r>
            <a:r>
              <a:rPr sz="886" spc="-24" dirty="0">
                <a:latin typeface="Arial"/>
                <a:cs typeface="Arial"/>
              </a:rPr>
              <a:t> </a:t>
            </a:r>
            <a:r>
              <a:rPr sz="886" spc="-14" dirty="0">
                <a:latin typeface="Arial"/>
                <a:cs typeface="Arial"/>
              </a:rPr>
              <a:t>outpacing</a:t>
            </a:r>
            <a:r>
              <a:rPr sz="886" spc="-31" dirty="0">
                <a:latin typeface="Arial"/>
                <a:cs typeface="Arial"/>
              </a:rPr>
              <a:t> </a:t>
            </a:r>
            <a:r>
              <a:rPr sz="886" spc="-14" dirty="0">
                <a:latin typeface="Arial"/>
                <a:cs typeface="Arial"/>
              </a:rPr>
              <a:t>state</a:t>
            </a:r>
            <a:endParaRPr sz="886">
              <a:latin typeface="Arial"/>
              <a:cs typeface="Arial"/>
            </a:endParaRPr>
          </a:p>
          <a:p>
            <a:pPr marL="395710">
              <a:spcBef>
                <a:spcPts val="181"/>
              </a:spcBef>
            </a:pPr>
            <a:r>
              <a:rPr sz="886" spc="-27" dirty="0">
                <a:latin typeface="Arial"/>
                <a:cs typeface="Arial"/>
              </a:rPr>
              <a:t>revenue</a:t>
            </a:r>
            <a:r>
              <a:rPr sz="886" spc="-41" dirty="0">
                <a:latin typeface="Arial"/>
                <a:cs typeface="Arial"/>
              </a:rPr>
              <a:t> </a:t>
            </a:r>
            <a:r>
              <a:rPr sz="886" spc="-7" dirty="0">
                <a:latin typeface="Arial"/>
                <a:cs typeface="Arial"/>
              </a:rPr>
              <a:t>growth.</a:t>
            </a:r>
            <a:endParaRPr sz="886">
              <a:latin typeface="Arial"/>
              <a:cs typeface="Arial"/>
            </a:endParaRPr>
          </a:p>
          <a:p>
            <a:pPr marL="395710" marR="326006" indent="-155859">
              <a:lnSpc>
                <a:spcPts val="1248"/>
              </a:lnSpc>
              <a:spcBef>
                <a:spcPts val="68"/>
              </a:spcBef>
              <a:buFont typeface="Times New Roman"/>
              <a:buChar char="•"/>
              <a:tabLst>
                <a:tab pos="395710" algn="l"/>
              </a:tabLst>
            </a:pPr>
            <a:r>
              <a:rPr sz="886" spc="-24" dirty="0">
                <a:latin typeface="Arial"/>
                <a:cs typeface="Arial"/>
              </a:rPr>
              <a:t>Reliance</a:t>
            </a:r>
            <a:r>
              <a:rPr sz="886" spc="-37" dirty="0">
                <a:latin typeface="Arial"/>
                <a:cs typeface="Arial"/>
              </a:rPr>
              <a:t> </a:t>
            </a:r>
            <a:r>
              <a:rPr sz="886" spc="-14" dirty="0">
                <a:latin typeface="Arial"/>
                <a:cs typeface="Arial"/>
              </a:rPr>
              <a:t>on</a:t>
            </a:r>
            <a:r>
              <a:rPr sz="886" spc="-37" dirty="0">
                <a:latin typeface="Arial"/>
                <a:cs typeface="Arial"/>
              </a:rPr>
              <a:t> </a:t>
            </a:r>
            <a:r>
              <a:rPr sz="886" dirty="0">
                <a:latin typeface="Arial"/>
                <a:cs typeface="Arial"/>
              </a:rPr>
              <a:t>local</a:t>
            </a:r>
            <a:r>
              <a:rPr sz="886" spc="-37" dirty="0">
                <a:latin typeface="Arial"/>
                <a:cs typeface="Arial"/>
              </a:rPr>
              <a:t> </a:t>
            </a:r>
            <a:r>
              <a:rPr sz="886" spc="-20" dirty="0">
                <a:latin typeface="Arial"/>
                <a:cs typeface="Arial"/>
              </a:rPr>
              <a:t>levies</a:t>
            </a:r>
            <a:r>
              <a:rPr sz="886" spc="-31" dirty="0">
                <a:latin typeface="Arial"/>
                <a:cs typeface="Arial"/>
              </a:rPr>
              <a:t> </a:t>
            </a:r>
            <a:r>
              <a:rPr sz="886" spc="-51" dirty="0">
                <a:latin typeface="Arial"/>
                <a:cs typeface="Arial"/>
              </a:rPr>
              <a:t>(0–</a:t>
            </a:r>
            <a:r>
              <a:rPr sz="886" spc="-41" dirty="0">
                <a:latin typeface="Arial"/>
                <a:cs typeface="Arial"/>
              </a:rPr>
              <a:t>60%</a:t>
            </a:r>
            <a:r>
              <a:rPr sz="886" spc="-27" dirty="0">
                <a:latin typeface="Arial"/>
                <a:cs typeface="Arial"/>
              </a:rPr>
              <a:t> </a:t>
            </a:r>
            <a:r>
              <a:rPr sz="886" spc="-7" dirty="0">
                <a:latin typeface="Arial"/>
                <a:cs typeface="Arial"/>
              </a:rPr>
              <a:t>match) </a:t>
            </a:r>
            <a:r>
              <a:rPr sz="886" spc="-20" dirty="0">
                <a:latin typeface="Arial"/>
                <a:cs typeface="Arial"/>
              </a:rPr>
              <a:t>drives</a:t>
            </a:r>
            <a:r>
              <a:rPr sz="886" spc="-44" dirty="0">
                <a:latin typeface="Arial"/>
                <a:cs typeface="Arial"/>
              </a:rPr>
              <a:t> </a:t>
            </a:r>
            <a:r>
              <a:rPr sz="886" spc="-7" dirty="0">
                <a:latin typeface="Arial"/>
                <a:cs typeface="Arial"/>
              </a:rPr>
              <a:t>inequity</a:t>
            </a:r>
            <a:r>
              <a:rPr sz="886" spc="-34" dirty="0">
                <a:latin typeface="Arial"/>
                <a:cs typeface="Arial"/>
              </a:rPr>
              <a:t> </a:t>
            </a:r>
            <a:r>
              <a:rPr sz="886" spc="-14" dirty="0">
                <a:latin typeface="Arial"/>
                <a:cs typeface="Arial"/>
              </a:rPr>
              <a:t>and</a:t>
            </a:r>
            <a:r>
              <a:rPr sz="886" spc="-58" dirty="0">
                <a:latin typeface="Arial"/>
                <a:cs typeface="Arial"/>
              </a:rPr>
              <a:t> </a:t>
            </a:r>
            <a:r>
              <a:rPr sz="886" dirty="0">
                <a:latin typeface="Arial"/>
                <a:cs typeface="Arial"/>
              </a:rPr>
              <a:t>fiscal</a:t>
            </a:r>
            <a:r>
              <a:rPr sz="886" spc="-34" dirty="0">
                <a:latin typeface="Arial"/>
                <a:cs typeface="Arial"/>
              </a:rPr>
              <a:t> </a:t>
            </a:r>
            <a:r>
              <a:rPr sz="886" spc="-7" dirty="0">
                <a:latin typeface="Arial"/>
                <a:cs typeface="Arial"/>
              </a:rPr>
              <a:t>instability.</a:t>
            </a:r>
            <a:endParaRPr sz="886">
              <a:latin typeface="Arial"/>
              <a:cs typeface="Arial"/>
            </a:endParaRPr>
          </a:p>
          <a:p>
            <a:pPr marL="395277" indent="-155427">
              <a:spcBef>
                <a:spcPts val="109"/>
              </a:spcBef>
              <a:buFont typeface="Times New Roman"/>
              <a:buChar char="•"/>
              <a:tabLst>
                <a:tab pos="395277" algn="l"/>
              </a:tabLst>
            </a:pPr>
            <a:r>
              <a:rPr sz="886" spc="-7" dirty="0">
                <a:latin typeface="Arial"/>
                <a:cs typeface="Arial"/>
              </a:rPr>
              <a:t>Duplicative</a:t>
            </a:r>
            <a:r>
              <a:rPr sz="886" spc="-34" dirty="0">
                <a:latin typeface="Arial"/>
                <a:cs typeface="Arial"/>
              </a:rPr>
              <a:t> </a:t>
            </a:r>
            <a:r>
              <a:rPr sz="886" spc="-14" dirty="0">
                <a:latin typeface="Arial"/>
                <a:cs typeface="Arial"/>
              </a:rPr>
              <a:t>regulations,</a:t>
            </a:r>
            <a:r>
              <a:rPr sz="886" spc="-37" dirty="0">
                <a:latin typeface="Arial"/>
                <a:cs typeface="Arial"/>
              </a:rPr>
              <a:t> </a:t>
            </a:r>
            <a:r>
              <a:rPr sz="886" spc="-7" dirty="0">
                <a:latin typeface="Arial"/>
                <a:cs typeface="Arial"/>
              </a:rPr>
              <a:t>audits,</a:t>
            </a:r>
            <a:r>
              <a:rPr sz="886" spc="-41" dirty="0">
                <a:latin typeface="Arial"/>
                <a:cs typeface="Arial"/>
              </a:rPr>
              <a:t> </a:t>
            </a:r>
            <a:r>
              <a:rPr sz="886" spc="-17" dirty="0">
                <a:latin typeface="Arial"/>
                <a:cs typeface="Arial"/>
              </a:rPr>
              <a:t>and</a:t>
            </a:r>
            <a:endParaRPr sz="886">
              <a:latin typeface="Arial"/>
              <a:cs typeface="Arial"/>
            </a:endParaRPr>
          </a:p>
          <a:p>
            <a:pPr marL="395710" marR="89186">
              <a:lnSpc>
                <a:spcPct val="117000"/>
              </a:lnSpc>
            </a:pPr>
            <a:r>
              <a:rPr sz="886" spc="-7" dirty="0">
                <a:latin typeface="Arial"/>
                <a:cs typeface="Arial"/>
              </a:rPr>
              <a:t>monitoring</a:t>
            </a:r>
            <a:r>
              <a:rPr sz="886" spc="-27" dirty="0">
                <a:latin typeface="Arial"/>
                <a:cs typeface="Arial"/>
              </a:rPr>
              <a:t> </a:t>
            </a:r>
            <a:r>
              <a:rPr sz="886" spc="-20" dirty="0">
                <a:latin typeface="Arial"/>
                <a:cs typeface="Arial"/>
              </a:rPr>
              <a:t>increase</a:t>
            </a:r>
            <a:r>
              <a:rPr sz="886" spc="-31" dirty="0">
                <a:latin typeface="Arial"/>
                <a:cs typeface="Arial"/>
              </a:rPr>
              <a:t> </a:t>
            </a:r>
            <a:r>
              <a:rPr sz="886" spc="-14" dirty="0">
                <a:latin typeface="Arial"/>
                <a:cs typeface="Arial"/>
              </a:rPr>
              <a:t>administrative</a:t>
            </a:r>
            <a:r>
              <a:rPr sz="886" spc="-27" dirty="0">
                <a:latin typeface="Arial"/>
                <a:cs typeface="Arial"/>
              </a:rPr>
              <a:t> </a:t>
            </a:r>
            <a:r>
              <a:rPr sz="886" spc="-7" dirty="0">
                <a:latin typeface="Arial"/>
                <a:cs typeface="Arial"/>
              </a:rPr>
              <a:t>load</a:t>
            </a:r>
            <a:r>
              <a:rPr sz="886" spc="-27" dirty="0">
                <a:latin typeface="Arial"/>
                <a:cs typeface="Arial"/>
              </a:rPr>
              <a:t> </a:t>
            </a:r>
            <a:r>
              <a:rPr sz="886" spc="-17" dirty="0">
                <a:latin typeface="Arial"/>
                <a:cs typeface="Arial"/>
              </a:rPr>
              <a:t>and reduce</a:t>
            </a:r>
            <a:r>
              <a:rPr sz="886" spc="-51" dirty="0">
                <a:latin typeface="Arial"/>
                <a:cs typeface="Arial"/>
              </a:rPr>
              <a:t> </a:t>
            </a:r>
            <a:r>
              <a:rPr sz="886" spc="-7" dirty="0">
                <a:latin typeface="Arial"/>
                <a:cs typeface="Arial"/>
              </a:rPr>
              <a:t>capacity</a:t>
            </a:r>
            <a:r>
              <a:rPr sz="886" spc="-37" dirty="0">
                <a:latin typeface="Arial"/>
                <a:cs typeface="Arial"/>
              </a:rPr>
              <a:t> </a:t>
            </a:r>
            <a:r>
              <a:rPr sz="886" spc="-7" dirty="0">
                <a:latin typeface="Arial"/>
                <a:cs typeface="Arial"/>
              </a:rPr>
              <a:t>for</a:t>
            </a:r>
            <a:r>
              <a:rPr sz="886" spc="-48" dirty="0">
                <a:latin typeface="Arial"/>
                <a:cs typeface="Arial"/>
              </a:rPr>
              <a:t> </a:t>
            </a:r>
            <a:r>
              <a:rPr sz="886" dirty="0">
                <a:latin typeface="Arial"/>
                <a:cs typeface="Arial"/>
              </a:rPr>
              <a:t>direct</a:t>
            </a:r>
            <a:r>
              <a:rPr sz="886" spc="-41" dirty="0">
                <a:latin typeface="Arial"/>
                <a:cs typeface="Arial"/>
              </a:rPr>
              <a:t> </a:t>
            </a:r>
            <a:r>
              <a:rPr sz="886" spc="-7" dirty="0">
                <a:latin typeface="Arial"/>
                <a:cs typeface="Arial"/>
              </a:rPr>
              <a:t>service.</a:t>
            </a:r>
            <a:endParaRPr sz="886">
              <a:latin typeface="Arial"/>
              <a:cs typeface="Arial"/>
            </a:endParaRPr>
          </a:p>
        </p:txBody>
      </p:sp>
      <p:sp>
        <p:nvSpPr>
          <p:cNvPr id="12" name="object 12">
            <a:extLst>
              <a:ext uri="{FF2B5EF4-FFF2-40B4-BE49-F238E27FC236}">
                <a16:creationId xmlns:a16="http://schemas.microsoft.com/office/drawing/2014/main" id="{94147CB2-3991-26E9-D8D5-104CDF8E0B01}"/>
              </a:ext>
            </a:extLst>
          </p:cNvPr>
          <p:cNvSpPr txBox="1"/>
          <p:nvPr/>
        </p:nvSpPr>
        <p:spPr>
          <a:xfrm>
            <a:off x="2399001" y="1057188"/>
            <a:ext cx="7190509" cy="1279709"/>
          </a:xfrm>
          <a:prstGeom prst="rect">
            <a:avLst/>
          </a:prstGeom>
        </p:spPr>
        <p:txBody>
          <a:bodyPr vert="horz" wrap="square" lIns="0" tIns="66675" rIns="0" bIns="0" rtlCol="0">
            <a:spAutoFit/>
          </a:bodyPr>
          <a:lstStyle/>
          <a:p>
            <a:pPr marL="205648" algn="ctr">
              <a:spcBef>
                <a:spcPts val="525"/>
              </a:spcBef>
            </a:pPr>
            <a:r>
              <a:rPr sz="1364" b="1" spc="-153" dirty="0">
                <a:solidFill>
                  <a:srgbClr val="316097"/>
                </a:solidFill>
                <a:latin typeface="Arial"/>
                <a:cs typeface="Arial"/>
              </a:rPr>
              <a:t>A</a:t>
            </a:r>
            <a:r>
              <a:rPr sz="1364" b="1" spc="-51" dirty="0">
                <a:solidFill>
                  <a:srgbClr val="316097"/>
                </a:solidFill>
                <a:latin typeface="Arial"/>
                <a:cs typeface="Arial"/>
              </a:rPr>
              <a:t> </a:t>
            </a:r>
            <a:r>
              <a:rPr sz="1500" b="1" spc="-51" dirty="0">
                <a:solidFill>
                  <a:srgbClr val="316097"/>
                </a:solidFill>
                <a:latin typeface="Arial"/>
                <a:cs typeface="Arial"/>
              </a:rPr>
              <a:t>Path</a:t>
            </a:r>
            <a:r>
              <a:rPr sz="1500" b="1" spc="-92" dirty="0">
                <a:solidFill>
                  <a:srgbClr val="316097"/>
                </a:solidFill>
                <a:latin typeface="Arial"/>
                <a:cs typeface="Arial"/>
              </a:rPr>
              <a:t> </a:t>
            </a:r>
            <a:r>
              <a:rPr sz="1500" b="1" spc="-27" dirty="0">
                <a:solidFill>
                  <a:srgbClr val="316097"/>
                </a:solidFill>
                <a:latin typeface="Arial"/>
                <a:cs typeface="Arial"/>
              </a:rPr>
              <a:t>to</a:t>
            </a:r>
            <a:r>
              <a:rPr sz="1500" b="1" spc="-106" dirty="0">
                <a:solidFill>
                  <a:srgbClr val="316097"/>
                </a:solidFill>
                <a:latin typeface="Arial"/>
                <a:cs typeface="Arial"/>
              </a:rPr>
              <a:t> </a:t>
            </a:r>
            <a:r>
              <a:rPr sz="1500" b="1" spc="-31" dirty="0">
                <a:solidFill>
                  <a:srgbClr val="316097"/>
                </a:solidFill>
                <a:latin typeface="Arial"/>
                <a:cs typeface="Arial"/>
              </a:rPr>
              <a:t>Better</a:t>
            </a:r>
            <a:r>
              <a:rPr sz="1500" b="1" spc="-106" dirty="0">
                <a:solidFill>
                  <a:srgbClr val="316097"/>
                </a:solidFill>
                <a:latin typeface="Arial"/>
                <a:cs typeface="Arial"/>
              </a:rPr>
              <a:t> </a:t>
            </a:r>
            <a:r>
              <a:rPr sz="1500" b="1" spc="-37" dirty="0">
                <a:solidFill>
                  <a:srgbClr val="316097"/>
                </a:solidFill>
                <a:latin typeface="Arial"/>
                <a:cs typeface="Arial"/>
              </a:rPr>
              <a:t>Value,</a:t>
            </a:r>
            <a:r>
              <a:rPr sz="1500" b="1" spc="-102" dirty="0">
                <a:solidFill>
                  <a:srgbClr val="316097"/>
                </a:solidFill>
                <a:latin typeface="Arial"/>
                <a:cs typeface="Arial"/>
              </a:rPr>
              <a:t> </a:t>
            </a:r>
            <a:r>
              <a:rPr sz="1500" b="1" spc="-34" dirty="0">
                <a:solidFill>
                  <a:srgbClr val="316097"/>
                </a:solidFill>
                <a:latin typeface="Arial"/>
                <a:cs typeface="Arial"/>
              </a:rPr>
              <a:t>Better</a:t>
            </a:r>
            <a:r>
              <a:rPr sz="1500" b="1" spc="-106" dirty="0">
                <a:solidFill>
                  <a:srgbClr val="316097"/>
                </a:solidFill>
                <a:latin typeface="Arial"/>
                <a:cs typeface="Arial"/>
              </a:rPr>
              <a:t> </a:t>
            </a:r>
            <a:r>
              <a:rPr sz="1500" b="1" spc="-7" dirty="0">
                <a:solidFill>
                  <a:srgbClr val="316097"/>
                </a:solidFill>
                <a:latin typeface="Arial"/>
                <a:cs typeface="Arial"/>
              </a:rPr>
              <a:t>Lives</a:t>
            </a:r>
            <a:endParaRPr sz="1500">
              <a:latin typeface="Arial"/>
              <a:cs typeface="Arial"/>
            </a:endParaRPr>
          </a:p>
          <a:p>
            <a:pPr marL="8659" marR="3464" algn="ctr">
              <a:lnSpc>
                <a:spcPct val="118100"/>
              </a:lnSpc>
              <a:spcBef>
                <a:spcPts val="119"/>
              </a:spcBef>
            </a:pPr>
            <a:r>
              <a:rPr sz="1364" i="1" spc="-7" dirty="0">
                <a:latin typeface="Arial"/>
                <a:cs typeface="Arial"/>
              </a:rPr>
              <a:t>Ohio’s</a:t>
            </a:r>
            <a:r>
              <a:rPr sz="1364" i="1" spc="-78" dirty="0">
                <a:latin typeface="Arial"/>
                <a:cs typeface="Arial"/>
              </a:rPr>
              <a:t> </a:t>
            </a:r>
            <a:r>
              <a:rPr sz="1364" i="1" spc="-14" dirty="0">
                <a:latin typeface="Arial"/>
                <a:cs typeface="Arial"/>
              </a:rPr>
              <a:t>developmental</a:t>
            </a:r>
            <a:r>
              <a:rPr sz="1364" i="1" spc="-75" dirty="0">
                <a:latin typeface="Arial"/>
                <a:cs typeface="Arial"/>
              </a:rPr>
              <a:t> </a:t>
            </a:r>
            <a:r>
              <a:rPr sz="1364" i="1" spc="-7" dirty="0">
                <a:latin typeface="Arial"/>
                <a:cs typeface="Arial"/>
              </a:rPr>
              <a:t>disabilities</a:t>
            </a:r>
            <a:r>
              <a:rPr sz="1364" i="1" spc="-75" dirty="0">
                <a:latin typeface="Arial"/>
                <a:cs typeface="Arial"/>
              </a:rPr>
              <a:t> </a:t>
            </a:r>
            <a:r>
              <a:rPr sz="1364" i="1" spc="-20" dirty="0">
                <a:latin typeface="Arial"/>
                <a:cs typeface="Arial"/>
              </a:rPr>
              <a:t>system</a:t>
            </a:r>
            <a:r>
              <a:rPr sz="1364" i="1" spc="-82" dirty="0">
                <a:latin typeface="Arial"/>
                <a:cs typeface="Arial"/>
              </a:rPr>
              <a:t> </a:t>
            </a:r>
            <a:r>
              <a:rPr sz="1364" i="1" spc="-37" dirty="0">
                <a:latin typeface="Arial"/>
                <a:cs typeface="Arial"/>
              </a:rPr>
              <a:t>serves</a:t>
            </a:r>
            <a:r>
              <a:rPr sz="1364" i="1" spc="-75" dirty="0">
                <a:latin typeface="Arial"/>
                <a:cs typeface="Arial"/>
              </a:rPr>
              <a:t> </a:t>
            </a:r>
            <a:r>
              <a:rPr sz="1364" i="1" spc="-7" dirty="0">
                <a:latin typeface="Arial"/>
                <a:cs typeface="Arial"/>
              </a:rPr>
              <a:t>tens</a:t>
            </a:r>
            <a:r>
              <a:rPr sz="1364" i="1" spc="-75" dirty="0">
                <a:latin typeface="Arial"/>
                <a:cs typeface="Arial"/>
              </a:rPr>
              <a:t> </a:t>
            </a:r>
            <a:r>
              <a:rPr sz="1364" i="1" dirty="0">
                <a:latin typeface="Arial"/>
                <a:cs typeface="Arial"/>
              </a:rPr>
              <a:t>of</a:t>
            </a:r>
            <a:r>
              <a:rPr sz="1364" i="1" spc="-78" dirty="0">
                <a:latin typeface="Arial"/>
                <a:cs typeface="Arial"/>
              </a:rPr>
              <a:t> </a:t>
            </a:r>
            <a:r>
              <a:rPr sz="1364" i="1" spc="-14" dirty="0">
                <a:latin typeface="Arial"/>
                <a:cs typeface="Arial"/>
              </a:rPr>
              <a:t>thousands</a:t>
            </a:r>
            <a:r>
              <a:rPr sz="1364" i="1" spc="-78" dirty="0">
                <a:latin typeface="Arial"/>
                <a:cs typeface="Arial"/>
              </a:rPr>
              <a:t> </a:t>
            </a:r>
            <a:r>
              <a:rPr sz="1364" i="1" dirty="0">
                <a:latin typeface="Arial"/>
                <a:cs typeface="Arial"/>
              </a:rPr>
              <a:t>of</a:t>
            </a:r>
            <a:r>
              <a:rPr sz="1364" i="1" spc="-82" dirty="0">
                <a:latin typeface="Arial"/>
                <a:cs typeface="Arial"/>
              </a:rPr>
              <a:t> </a:t>
            </a:r>
            <a:r>
              <a:rPr sz="1364" i="1" spc="-14" dirty="0">
                <a:latin typeface="Arial"/>
                <a:cs typeface="Arial"/>
              </a:rPr>
              <a:t>people</a:t>
            </a:r>
            <a:r>
              <a:rPr sz="1364" i="1" spc="-82" dirty="0">
                <a:latin typeface="Arial"/>
                <a:cs typeface="Arial"/>
              </a:rPr>
              <a:t> </a:t>
            </a:r>
            <a:r>
              <a:rPr sz="1364" i="1" spc="-20" dirty="0">
                <a:latin typeface="Arial"/>
                <a:cs typeface="Arial"/>
              </a:rPr>
              <a:t>and</a:t>
            </a:r>
            <a:r>
              <a:rPr sz="1364" i="1" spc="-75" dirty="0">
                <a:latin typeface="Arial"/>
                <a:cs typeface="Arial"/>
              </a:rPr>
              <a:t> </a:t>
            </a:r>
            <a:r>
              <a:rPr sz="1364" i="1" spc="-7" dirty="0">
                <a:latin typeface="Arial"/>
                <a:cs typeface="Arial"/>
              </a:rPr>
              <a:t>families</a:t>
            </a:r>
            <a:r>
              <a:rPr sz="1364" i="1" spc="-75" dirty="0">
                <a:latin typeface="Arial"/>
                <a:cs typeface="Arial"/>
              </a:rPr>
              <a:t> </a:t>
            </a:r>
            <a:r>
              <a:rPr sz="1364" i="1" spc="-7" dirty="0">
                <a:latin typeface="Arial"/>
                <a:cs typeface="Arial"/>
              </a:rPr>
              <a:t>across </a:t>
            </a:r>
            <a:r>
              <a:rPr sz="1364" i="1" spc="-34" dirty="0">
                <a:latin typeface="Arial"/>
                <a:cs typeface="Arial"/>
              </a:rPr>
              <a:t>88</a:t>
            </a:r>
            <a:r>
              <a:rPr sz="1364" i="1" spc="-78" dirty="0">
                <a:latin typeface="Arial"/>
                <a:cs typeface="Arial"/>
              </a:rPr>
              <a:t> </a:t>
            </a:r>
            <a:r>
              <a:rPr sz="1364" i="1" spc="-7" dirty="0">
                <a:latin typeface="Arial"/>
                <a:cs typeface="Arial"/>
              </a:rPr>
              <a:t>counties,</a:t>
            </a:r>
            <a:r>
              <a:rPr sz="1364" i="1" spc="-75" dirty="0">
                <a:latin typeface="Arial"/>
                <a:cs typeface="Arial"/>
              </a:rPr>
              <a:t> </a:t>
            </a:r>
            <a:r>
              <a:rPr sz="1364" i="1" spc="-7" dirty="0">
                <a:latin typeface="Arial"/>
                <a:cs typeface="Arial"/>
              </a:rPr>
              <a:t>supported</a:t>
            </a:r>
            <a:r>
              <a:rPr sz="1364" i="1" spc="-82" dirty="0">
                <a:latin typeface="Arial"/>
                <a:cs typeface="Arial"/>
              </a:rPr>
              <a:t> </a:t>
            </a:r>
            <a:r>
              <a:rPr sz="1364" i="1" spc="-44" dirty="0">
                <a:latin typeface="Arial"/>
                <a:cs typeface="Arial"/>
              </a:rPr>
              <a:t>by</a:t>
            </a:r>
            <a:r>
              <a:rPr sz="1364" i="1" spc="-89" dirty="0">
                <a:latin typeface="Arial"/>
                <a:cs typeface="Arial"/>
              </a:rPr>
              <a:t> </a:t>
            </a:r>
            <a:r>
              <a:rPr sz="1364" i="1" spc="-44" dirty="0">
                <a:latin typeface="Arial"/>
                <a:cs typeface="Arial"/>
              </a:rPr>
              <a:t>a</a:t>
            </a:r>
            <a:r>
              <a:rPr sz="1364" i="1" spc="-72" dirty="0">
                <a:latin typeface="Arial"/>
                <a:cs typeface="Arial"/>
              </a:rPr>
              <a:t> </a:t>
            </a:r>
            <a:r>
              <a:rPr sz="1364" i="1" spc="-24" dirty="0">
                <a:latin typeface="Arial"/>
                <a:cs typeface="Arial"/>
              </a:rPr>
              <a:t>mix</a:t>
            </a:r>
            <a:r>
              <a:rPr sz="1364" i="1" spc="-92" dirty="0">
                <a:latin typeface="Arial"/>
                <a:cs typeface="Arial"/>
              </a:rPr>
              <a:t> </a:t>
            </a:r>
            <a:r>
              <a:rPr sz="1364" i="1" dirty="0">
                <a:latin typeface="Arial"/>
                <a:cs typeface="Arial"/>
              </a:rPr>
              <a:t>of</a:t>
            </a:r>
            <a:r>
              <a:rPr sz="1364" i="1" spc="-89" dirty="0">
                <a:latin typeface="Arial"/>
                <a:cs typeface="Arial"/>
              </a:rPr>
              <a:t> </a:t>
            </a:r>
            <a:r>
              <a:rPr sz="1364" i="1" spc="-7" dirty="0">
                <a:latin typeface="Arial"/>
                <a:cs typeface="Arial"/>
              </a:rPr>
              <a:t>federal,</a:t>
            </a:r>
            <a:r>
              <a:rPr sz="1364" i="1" spc="-75" dirty="0">
                <a:latin typeface="Arial"/>
                <a:cs typeface="Arial"/>
              </a:rPr>
              <a:t> </a:t>
            </a:r>
            <a:r>
              <a:rPr sz="1364" i="1" spc="-7" dirty="0">
                <a:latin typeface="Arial"/>
                <a:cs typeface="Arial"/>
              </a:rPr>
              <a:t>state,</a:t>
            </a:r>
            <a:r>
              <a:rPr sz="1364" i="1" spc="-78" dirty="0">
                <a:latin typeface="Arial"/>
                <a:cs typeface="Arial"/>
              </a:rPr>
              <a:t> </a:t>
            </a:r>
            <a:r>
              <a:rPr sz="1364" i="1" spc="-20" dirty="0">
                <a:latin typeface="Arial"/>
                <a:cs typeface="Arial"/>
              </a:rPr>
              <a:t>and</a:t>
            </a:r>
            <a:r>
              <a:rPr sz="1364" i="1" spc="-78" dirty="0">
                <a:latin typeface="Arial"/>
                <a:cs typeface="Arial"/>
              </a:rPr>
              <a:t> </a:t>
            </a:r>
            <a:r>
              <a:rPr sz="1364" i="1" dirty="0">
                <a:latin typeface="Arial"/>
                <a:cs typeface="Arial"/>
              </a:rPr>
              <a:t>local</a:t>
            </a:r>
            <a:r>
              <a:rPr sz="1364" i="1" spc="-82" dirty="0">
                <a:latin typeface="Arial"/>
                <a:cs typeface="Arial"/>
              </a:rPr>
              <a:t> </a:t>
            </a:r>
            <a:r>
              <a:rPr sz="1364" i="1" spc="-17" dirty="0">
                <a:latin typeface="Arial"/>
                <a:cs typeface="Arial"/>
              </a:rPr>
              <a:t>funding.</a:t>
            </a:r>
            <a:r>
              <a:rPr sz="1364" i="1" spc="-78" dirty="0">
                <a:latin typeface="Arial"/>
                <a:cs typeface="Arial"/>
              </a:rPr>
              <a:t> </a:t>
            </a:r>
            <a:r>
              <a:rPr sz="1364" i="1" spc="-20" dirty="0">
                <a:latin typeface="Arial"/>
                <a:cs typeface="Arial"/>
              </a:rPr>
              <a:t>While</a:t>
            </a:r>
            <a:r>
              <a:rPr sz="1364" i="1" spc="-92" dirty="0">
                <a:latin typeface="Arial"/>
                <a:cs typeface="Arial"/>
              </a:rPr>
              <a:t> </a:t>
            </a:r>
            <a:r>
              <a:rPr sz="1364" i="1" dirty="0">
                <a:latin typeface="Arial"/>
                <a:cs typeface="Arial"/>
              </a:rPr>
              <a:t>it</a:t>
            </a:r>
            <a:r>
              <a:rPr sz="1364" i="1" spc="-89" dirty="0">
                <a:latin typeface="Arial"/>
                <a:cs typeface="Arial"/>
              </a:rPr>
              <a:t> </a:t>
            </a:r>
            <a:r>
              <a:rPr sz="1364" i="1" spc="-20" dirty="0">
                <a:latin typeface="Arial"/>
                <a:cs typeface="Arial"/>
              </a:rPr>
              <a:t>provides</a:t>
            </a:r>
            <a:r>
              <a:rPr sz="1364" i="1" spc="-85" dirty="0">
                <a:latin typeface="Arial"/>
                <a:cs typeface="Arial"/>
              </a:rPr>
              <a:t> </a:t>
            </a:r>
            <a:r>
              <a:rPr sz="1364" i="1" spc="-44" dirty="0">
                <a:latin typeface="Arial"/>
                <a:cs typeface="Arial"/>
              </a:rPr>
              <a:t>a</a:t>
            </a:r>
            <a:r>
              <a:rPr sz="1364" i="1" spc="-78" dirty="0">
                <a:latin typeface="Arial"/>
                <a:cs typeface="Arial"/>
              </a:rPr>
              <a:t> </a:t>
            </a:r>
            <a:r>
              <a:rPr sz="1364" i="1" spc="-14" dirty="0">
                <a:latin typeface="Arial"/>
                <a:cs typeface="Arial"/>
              </a:rPr>
              <a:t>full </a:t>
            </a:r>
            <a:r>
              <a:rPr sz="1364" i="1" dirty="0">
                <a:latin typeface="Arial"/>
                <a:cs typeface="Arial"/>
              </a:rPr>
              <a:t>continuum</a:t>
            </a:r>
            <a:r>
              <a:rPr sz="1364" i="1" spc="-85" dirty="0">
                <a:latin typeface="Arial"/>
                <a:cs typeface="Arial"/>
              </a:rPr>
              <a:t> </a:t>
            </a:r>
            <a:r>
              <a:rPr sz="1364" i="1" dirty="0">
                <a:latin typeface="Arial"/>
                <a:cs typeface="Arial"/>
              </a:rPr>
              <a:t>of</a:t>
            </a:r>
            <a:r>
              <a:rPr sz="1364" i="1" spc="-58" dirty="0">
                <a:latin typeface="Arial"/>
                <a:cs typeface="Arial"/>
              </a:rPr>
              <a:t> </a:t>
            </a:r>
            <a:r>
              <a:rPr sz="1364" i="1" spc="-24" dirty="0">
                <a:latin typeface="Arial"/>
                <a:cs typeface="Arial"/>
              </a:rPr>
              <a:t>services,</a:t>
            </a:r>
            <a:r>
              <a:rPr sz="1364" i="1" spc="-68" dirty="0">
                <a:latin typeface="Arial"/>
                <a:cs typeface="Arial"/>
              </a:rPr>
              <a:t> </a:t>
            </a:r>
            <a:r>
              <a:rPr sz="1364" i="1" spc="-7" dirty="0">
                <a:latin typeface="Arial"/>
                <a:cs typeface="Arial"/>
              </a:rPr>
              <a:t>the</a:t>
            </a:r>
            <a:r>
              <a:rPr sz="1364" i="1" spc="-75" dirty="0">
                <a:latin typeface="Arial"/>
                <a:cs typeface="Arial"/>
              </a:rPr>
              <a:t> </a:t>
            </a:r>
            <a:r>
              <a:rPr sz="1364" i="1" spc="-14" dirty="0">
                <a:latin typeface="Arial"/>
                <a:cs typeface="Arial"/>
              </a:rPr>
              <a:t>system’s</a:t>
            </a:r>
            <a:r>
              <a:rPr sz="1364" i="1" spc="-72" dirty="0">
                <a:latin typeface="Arial"/>
                <a:cs typeface="Arial"/>
              </a:rPr>
              <a:t> </a:t>
            </a:r>
            <a:r>
              <a:rPr sz="1364" b="1" i="1" spc="-24" dirty="0">
                <a:latin typeface="Arial"/>
                <a:cs typeface="Arial"/>
              </a:rPr>
              <a:t>complexity,</a:t>
            </a:r>
            <a:r>
              <a:rPr sz="1364" b="1" i="1" spc="-72" dirty="0">
                <a:latin typeface="Arial"/>
                <a:cs typeface="Arial"/>
              </a:rPr>
              <a:t> </a:t>
            </a:r>
            <a:r>
              <a:rPr sz="1364" b="1" i="1" spc="-48" dirty="0">
                <a:latin typeface="Arial"/>
                <a:cs typeface="Arial"/>
              </a:rPr>
              <a:t>uneven</a:t>
            </a:r>
            <a:r>
              <a:rPr sz="1364" b="1" i="1" spc="-82" dirty="0">
                <a:latin typeface="Arial"/>
                <a:cs typeface="Arial"/>
              </a:rPr>
              <a:t> </a:t>
            </a:r>
            <a:r>
              <a:rPr sz="1364" b="1" i="1" spc="-20" dirty="0">
                <a:latin typeface="Arial"/>
                <a:cs typeface="Arial"/>
              </a:rPr>
              <a:t>access,</a:t>
            </a:r>
            <a:r>
              <a:rPr sz="1364" b="1" i="1" spc="-75" dirty="0">
                <a:latin typeface="Arial"/>
                <a:cs typeface="Arial"/>
              </a:rPr>
              <a:t> </a:t>
            </a:r>
            <a:r>
              <a:rPr sz="1364" b="1" i="1" spc="-37" dirty="0">
                <a:latin typeface="Arial"/>
                <a:cs typeface="Arial"/>
              </a:rPr>
              <a:t>and</a:t>
            </a:r>
            <a:r>
              <a:rPr sz="1364" b="1" i="1" spc="-72" dirty="0">
                <a:latin typeface="Arial"/>
                <a:cs typeface="Arial"/>
              </a:rPr>
              <a:t> </a:t>
            </a:r>
            <a:r>
              <a:rPr sz="1364" b="1" i="1" spc="-37" dirty="0">
                <a:latin typeface="Arial"/>
                <a:cs typeface="Arial"/>
              </a:rPr>
              <a:t>cost</a:t>
            </a:r>
            <a:r>
              <a:rPr sz="1364" b="1" i="1" spc="-75" dirty="0">
                <a:latin typeface="Arial"/>
                <a:cs typeface="Arial"/>
              </a:rPr>
              <a:t> </a:t>
            </a:r>
            <a:r>
              <a:rPr sz="1364" b="1" i="1" spc="-7" dirty="0">
                <a:latin typeface="Arial"/>
                <a:cs typeface="Arial"/>
              </a:rPr>
              <a:t>pressures </a:t>
            </a:r>
            <a:r>
              <a:rPr sz="1364" i="1" spc="-17" dirty="0">
                <a:latin typeface="Arial"/>
                <a:cs typeface="Arial"/>
              </a:rPr>
              <a:t>underscore</a:t>
            </a:r>
            <a:r>
              <a:rPr sz="1364" i="1" spc="-99" dirty="0">
                <a:latin typeface="Arial"/>
                <a:cs typeface="Arial"/>
              </a:rPr>
              <a:t> </a:t>
            </a:r>
            <a:r>
              <a:rPr sz="1364" i="1" spc="-7" dirty="0">
                <a:latin typeface="Arial"/>
                <a:cs typeface="Arial"/>
              </a:rPr>
              <a:t>the</a:t>
            </a:r>
            <a:r>
              <a:rPr sz="1364" i="1" spc="-78" dirty="0">
                <a:latin typeface="Arial"/>
                <a:cs typeface="Arial"/>
              </a:rPr>
              <a:t> </a:t>
            </a:r>
            <a:r>
              <a:rPr sz="1364" i="1" spc="-27" dirty="0">
                <a:latin typeface="Arial"/>
                <a:cs typeface="Arial"/>
              </a:rPr>
              <a:t>need</a:t>
            </a:r>
            <a:r>
              <a:rPr sz="1364" i="1" spc="-85" dirty="0">
                <a:latin typeface="Arial"/>
                <a:cs typeface="Arial"/>
              </a:rPr>
              <a:t> </a:t>
            </a:r>
            <a:r>
              <a:rPr sz="1364" i="1" dirty="0">
                <a:latin typeface="Arial"/>
                <a:cs typeface="Arial"/>
              </a:rPr>
              <a:t>for</a:t>
            </a:r>
            <a:r>
              <a:rPr sz="1364" i="1" spc="-82" dirty="0">
                <a:latin typeface="Arial"/>
                <a:cs typeface="Arial"/>
              </a:rPr>
              <a:t> </a:t>
            </a:r>
            <a:r>
              <a:rPr sz="1364" i="1" dirty="0">
                <a:latin typeface="Arial"/>
                <a:cs typeface="Arial"/>
              </a:rPr>
              <a:t>predictable,</a:t>
            </a:r>
            <a:r>
              <a:rPr sz="1364" i="1" spc="-82" dirty="0">
                <a:latin typeface="Arial"/>
                <a:cs typeface="Arial"/>
              </a:rPr>
              <a:t> </a:t>
            </a:r>
            <a:r>
              <a:rPr sz="1364" i="1" dirty="0">
                <a:latin typeface="Arial"/>
                <a:cs typeface="Arial"/>
              </a:rPr>
              <a:t>data-</a:t>
            </a:r>
            <a:r>
              <a:rPr sz="1364" i="1" spc="-20" dirty="0">
                <a:latin typeface="Arial"/>
                <a:cs typeface="Arial"/>
              </a:rPr>
              <a:t>driven</a:t>
            </a:r>
            <a:r>
              <a:rPr sz="1364" i="1" spc="-92" dirty="0">
                <a:latin typeface="Arial"/>
                <a:cs typeface="Arial"/>
              </a:rPr>
              <a:t> </a:t>
            </a:r>
            <a:r>
              <a:rPr sz="1364" i="1" spc="-7" dirty="0">
                <a:latin typeface="Arial"/>
                <a:cs typeface="Arial"/>
              </a:rPr>
              <a:t>reform.</a:t>
            </a:r>
            <a:endParaRPr sz="1364">
              <a:latin typeface="Arial"/>
              <a:cs typeface="Arial"/>
            </a:endParaRPr>
          </a:p>
        </p:txBody>
      </p:sp>
      <p:sp>
        <p:nvSpPr>
          <p:cNvPr id="13" name="object 13">
            <a:extLst>
              <a:ext uri="{FF2B5EF4-FFF2-40B4-BE49-F238E27FC236}">
                <a16:creationId xmlns:a16="http://schemas.microsoft.com/office/drawing/2014/main" id="{FC223093-B13A-08A7-D932-077031BE42C6}"/>
              </a:ext>
            </a:extLst>
          </p:cNvPr>
          <p:cNvSpPr txBox="1"/>
          <p:nvPr/>
        </p:nvSpPr>
        <p:spPr>
          <a:xfrm>
            <a:off x="1166812" y="2571568"/>
            <a:ext cx="2156114" cy="3630556"/>
          </a:xfrm>
          <a:prstGeom prst="rect">
            <a:avLst/>
          </a:prstGeom>
          <a:ln w="57150">
            <a:solidFill>
              <a:srgbClr val="9AD0BA"/>
            </a:solidFill>
          </a:ln>
        </p:spPr>
        <p:txBody>
          <a:bodyPr vert="horz" wrap="square" lIns="0" tIns="37666" rIns="0" bIns="0" rtlCol="0">
            <a:spAutoFit/>
          </a:bodyPr>
          <a:lstStyle/>
          <a:p>
            <a:pPr marL="82259">
              <a:spcBef>
                <a:spcPts val="296"/>
              </a:spcBef>
            </a:pPr>
            <a:r>
              <a:rPr sz="1500" b="1" spc="-27" dirty="0">
                <a:solidFill>
                  <a:srgbClr val="202020"/>
                </a:solidFill>
                <a:latin typeface="Arial"/>
                <a:cs typeface="Arial"/>
              </a:rPr>
              <a:t>Current</a:t>
            </a:r>
            <a:r>
              <a:rPr sz="1500" b="1" spc="-89" dirty="0">
                <a:solidFill>
                  <a:srgbClr val="202020"/>
                </a:solidFill>
                <a:latin typeface="Arial"/>
                <a:cs typeface="Arial"/>
              </a:rPr>
              <a:t> </a:t>
            </a:r>
            <a:r>
              <a:rPr sz="1500" b="1" spc="-14" dirty="0">
                <a:solidFill>
                  <a:srgbClr val="202020"/>
                </a:solidFill>
                <a:latin typeface="Arial"/>
                <a:cs typeface="Arial"/>
              </a:rPr>
              <a:t>State</a:t>
            </a:r>
            <a:endParaRPr sz="1500">
              <a:latin typeface="Arial"/>
              <a:cs typeface="Arial"/>
            </a:endParaRPr>
          </a:p>
          <a:p>
            <a:pPr marL="393978" marR="248942" indent="-155859">
              <a:lnSpc>
                <a:spcPct val="101200"/>
              </a:lnSpc>
              <a:spcBef>
                <a:spcPts val="130"/>
              </a:spcBef>
              <a:buChar char="•"/>
              <a:tabLst>
                <a:tab pos="393978" algn="l"/>
              </a:tabLst>
            </a:pPr>
            <a:r>
              <a:rPr sz="955" spc="-31" dirty="0">
                <a:solidFill>
                  <a:srgbClr val="202020"/>
                </a:solidFill>
                <a:latin typeface="Arial"/>
                <a:cs typeface="Arial"/>
              </a:rPr>
              <a:t>Large,</a:t>
            </a:r>
            <a:r>
              <a:rPr sz="955" spc="-51" dirty="0">
                <a:solidFill>
                  <a:srgbClr val="202020"/>
                </a:solidFill>
                <a:latin typeface="Arial"/>
                <a:cs typeface="Arial"/>
              </a:rPr>
              <a:t> </a:t>
            </a:r>
            <a:r>
              <a:rPr sz="955" b="1" spc="-14" dirty="0">
                <a:solidFill>
                  <a:srgbClr val="202020"/>
                </a:solidFill>
                <a:latin typeface="Arial"/>
                <a:cs typeface="Arial"/>
              </a:rPr>
              <a:t>locally</a:t>
            </a:r>
            <a:r>
              <a:rPr sz="955" b="1" spc="-44" dirty="0">
                <a:solidFill>
                  <a:srgbClr val="202020"/>
                </a:solidFill>
                <a:latin typeface="Arial"/>
                <a:cs typeface="Arial"/>
              </a:rPr>
              <a:t> </a:t>
            </a:r>
            <a:r>
              <a:rPr sz="955" b="1" spc="-7" dirty="0">
                <a:solidFill>
                  <a:srgbClr val="202020"/>
                </a:solidFill>
                <a:latin typeface="Arial"/>
                <a:cs typeface="Arial"/>
              </a:rPr>
              <a:t>fragmented </a:t>
            </a:r>
            <a:r>
              <a:rPr sz="955" spc="-17" dirty="0">
                <a:solidFill>
                  <a:srgbClr val="202020"/>
                </a:solidFill>
                <a:latin typeface="Arial"/>
                <a:cs typeface="Arial"/>
              </a:rPr>
              <a:t>system</a:t>
            </a:r>
            <a:r>
              <a:rPr sz="955" spc="-44" dirty="0">
                <a:solidFill>
                  <a:srgbClr val="202020"/>
                </a:solidFill>
                <a:latin typeface="Arial"/>
                <a:cs typeface="Arial"/>
              </a:rPr>
              <a:t> </a:t>
            </a:r>
            <a:r>
              <a:rPr sz="955" dirty="0">
                <a:solidFill>
                  <a:srgbClr val="202020"/>
                </a:solidFill>
                <a:latin typeface="Arial"/>
                <a:cs typeface="Arial"/>
              </a:rPr>
              <a:t>with</a:t>
            </a:r>
            <a:r>
              <a:rPr sz="955" spc="-17" dirty="0">
                <a:solidFill>
                  <a:srgbClr val="202020"/>
                </a:solidFill>
                <a:latin typeface="Arial"/>
                <a:cs typeface="Arial"/>
              </a:rPr>
              <a:t> </a:t>
            </a:r>
            <a:r>
              <a:rPr sz="955" b="1" spc="-34" dirty="0">
                <a:solidFill>
                  <a:srgbClr val="202020"/>
                </a:solidFill>
                <a:latin typeface="Arial"/>
                <a:cs typeface="Arial"/>
              </a:rPr>
              <a:t>uneven</a:t>
            </a:r>
            <a:r>
              <a:rPr sz="955" b="1" spc="-58" dirty="0">
                <a:solidFill>
                  <a:srgbClr val="202020"/>
                </a:solidFill>
                <a:latin typeface="Arial"/>
                <a:cs typeface="Arial"/>
              </a:rPr>
              <a:t> </a:t>
            </a:r>
            <a:r>
              <a:rPr sz="955" b="1" spc="-7" dirty="0">
                <a:solidFill>
                  <a:srgbClr val="202020"/>
                </a:solidFill>
                <a:latin typeface="Arial"/>
                <a:cs typeface="Arial"/>
              </a:rPr>
              <a:t>access, </a:t>
            </a:r>
            <a:r>
              <a:rPr sz="955" b="1" spc="-31" dirty="0">
                <a:solidFill>
                  <a:srgbClr val="202020"/>
                </a:solidFill>
                <a:latin typeface="Arial"/>
                <a:cs typeface="Arial"/>
              </a:rPr>
              <a:t>funding,</a:t>
            </a:r>
            <a:r>
              <a:rPr sz="955" b="1" spc="-55" dirty="0">
                <a:solidFill>
                  <a:srgbClr val="202020"/>
                </a:solidFill>
                <a:latin typeface="Arial"/>
                <a:cs typeface="Arial"/>
              </a:rPr>
              <a:t> </a:t>
            </a:r>
            <a:r>
              <a:rPr sz="955" b="1" spc="-27" dirty="0">
                <a:solidFill>
                  <a:srgbClr val="202020"/>
                </a:solidFill>
                <a:latin typeface="Arial"/>
                <a:cs typeface="Arial"/>
              </a:rPr>
              <a:t>and</a:t>
            </a:r>
            <a:r>
              <a:rPr sz="955" b="1" spc="-51" dirty="0">
                <a:solidFill>
                  <a:srgbClr val="202020"/>
                </a:solidFill>
                <a:latin typeface="Arial"/>
                <a:cs typeface="Arial"/>
              </a:rPr>
              <a:t> </a:t>
            </a:r>
            <a:r>
              <a:rPr sz="955" b="1" spc="-7" dirty="0">
                <a:solidFill>
                  <a:srgbClr val="202020"/>
                </a:solidFill>
                <a:latin typeface="Arial"/>
                <a:cs typeface="Arial"/>
              </a:rPr>
              <a:t>quality</a:t>
            </a:r>
            <a:r>
              <a:rPr sz="955" spc="-7" dirty="0">
                <a:solidFill>
                  <a:srgbClr val="202020"/>
                </a:solidFill>
                <a:latin typeface="Arial"/>
                <a:cs typeface="Arial"/>
              </a:rPr>
              <a:t>.</a:t>
            </a:r>
            <a:endParaRPr sz="955">
              <a:latin typeface="Arial"/>
              <a:cs typeface="Arial"/>
            </a:endParaRPr>
          </a:p>
          <a:p>
            <a:pPr marL="393978" marR="93516" indent="-155859">
              <a:lnSpc>
                <a:spcPct val="101200"/>
              </a:lnSpc>
              <a:spcBef>
                <a:spcPts val="85"/>
              </a:spcBef>
              <a:buChar char="•"/>
              <a:tabLst>
                <a:tab pos="393978" algn="l"/>
              </a:tabLst>
            </a:pPr>
            <a:r>
              <a:rPr sz="955" spc="-37" dirty="0">
                <a:solidFill>
                  <a:srgbClr val="202020"/>
                </a:solidFill>
                <a:latin typeface="Arial"/>
                <a:cs typeface="Arial"/>
              </a:rPr>
              <a:t>Many</a:t>
            </a:r>
            <a:r>
              <a:rPr sz="955" spc="-61" dirty="0">
                <a:solidFill>
                  <a:srgbClr val="202020"/>
                </a:solidFill>
                <a:latin typeface="Arial"/>
                <a:cs typeface="Arial"/>
              </a:rPr>
              <a:t> </a:t>
            </a:r>
            <a:r>
              <a:rPr sz="955" spc="-7" dirty="0">
                <a:solidFill>
                  <a:srgbClr val="202020"/>
                </a:solidFill>
                <a:latin typeface="Arial"/>
                <a:cs typeface="Arial"/>
              </a:rPr>
              <a:t>people</a:t>
            </a:r>
            <a:r>
              <a:rPr sz="955" spc="-44" dirty="0">
                <a:solidFill>
                  <a:srgbClr val="202020"/>
                </a:solidFill>
                <a:latin typeface="Arial"/>
                <a:cs typeface="Arial"/>
              </a:rPr>
              <a:t> </a:t>
            </a:r>
            <a:r>
              <a:rPr sz="955" spc="-7" dirty="0">
                <a:solidFill>
                  <a:srgbClr val="202020"/>
                </a:solidFill>
                <a:latin typeface="Arial"/>
                <a:cs typeface="Arial"/>
              </a:rPr>
              <a:t>rely</a:t>
            </a:r>
            <a:r>
              <a:rPr sz="955" spc="-65" dirty="0">
                <a:solidFill>
                  <a:srgbClr val="202020"/>
                </a:solidFill>
                <a:latin typeface="Arial"/>
                <a:cs typeface="Arial"/>
              </a:rPr>
              <a:t> </a:t>
            </a:r>
            <a:r>
              <a:rPr sz="955" spc="-14" dirty="0">
                <a:solidFill>
                  <a:srgbClr val="202020"/>
                </a:solidFill>
                <a:latin typeface="Arial"/>
                <a:cs typeface="Arial"/>
              </a:rPr>
              <a:t>on</a:t>
            </a:r>
            <a:r>
              <a:rPr sz="955" spc="-55" dirty="0">
                <a:solidFill>
                  <a:srgbClr val="202020"/>
                </a:solidFill>
                <a:latin typeface="Arial"/>
                <a:cs typeface="Arial"/>
              </a:rPr>
              <a:t> </a:t>
            </a:r>
            <a:r>
              <a:rPr sz="955" spc="-14" dirty="0">
                <a:solidFill>
                  <a:srgbClr val="202020"/>
                </a:solidFill>
                <a:latin typeface="Arial"/>
                <a:cs typeface="Arial"/>
              </a:rPr>
              <a:t>higher-cost </a:t>
            </a:r>
            <a:r>
              <a:rPr sz="955" spc="-7" dirty="0">
                <a:solidFill>
                  <a:srgbClr val="202020"/>
                </a:solidFill>
                <a:latin typeface="Arial"/>
                <a:cs typeface="Arial"/>
              </a:rPr>
              <a:t>settings</a:t>
            </a:r>
            <a:r>
              <a:rPr sz="955" spc="-78" dirty="0">
                <a:solidFill>
                  <a:srgbClr val="202020"/>
                </a:solidFill>
                <a:latin typeface="Arial"/>
                <a:cs typeface="Arial"/>
              </a:rPr>
              <a:t> </a:t>
            </a:r>
            <a:r>
              <a:rPr sz="955" spc="-14" dirty="0">
                <a:solidFill>
                  <a:srgbClr val="202020"/>
                </a:solidFill>
                <a:latin typeface="Arial"/>
                <a:cs typeface="Arial"/>
              </a:rPr>
              <a:t>because</a:t>
            </a:r>
            <a:r>
              <a:rPr sz="955" spc="-41" dirty="0">
                <a:solidFill>
                  <a:srgbClr val="202020"/>
                </a:solidFill>
                <a:latin typeface="Arial"/>
                <a:cs typeface="Arial"/>
              </a:rPr>
              <a:t> </a:t>
            </a:r>
            <a:r>
              <a:rPr sz="955" b="1" spc="-7" dirty="0">
                <a:solidFill>
                  <a:srgbClr val="202020"/>
                </a:solidFill>
                <a:latin typeface="Arial"/>
                <a:cs typeface="Arial"/>
              </a:rPr>
              <a:t>needed</a:t>
            </a:r>
            <a:endParaRPr sz="955">
              <a:latin typeface="Arial"/>
              <a:cs typeface="Arial"/>
            </a:endParaRPr>
          </a:p>
          <a:p>
            <a:pPr marL="393978">
              <a:spcBef>
                <a:spcPts val="14"/>
              </a:spcBef>
            </a:pPr>
            <a:r>
              <a:rPr sz="955" b="1" spc="-27" dirty="0">
                <a:solidFill>
                  <a:srgbClr val="202020"/>
                </a:solidFill>
                <a:latin typeface="Arial"/>
                <a:cs typeface="Arial"/>
              </a:rPr>
              <a:t>supports</a:t>
            </a:r>
            <a:r>
              <a:rPr sz="955" b="1" spc="-55" dirty="0">
                <a:solidFill>
                  <a:srgbClr val="202020"/>
                </a:solidFill>
                <a:latin typeface="Arial"/>
                <a:cs typeface="Arial"/>
              </a:rPr>
              <a:t> </a:t>
            </a:r>
            <a:r>
              <a:rPr sz="955" b="1" spc="-7" dirty="0">
                <a:solidFill>
                  <a:srgbClr val="202020"/>
                </a:solidFill>
                <a:latin typeface="Arial"/>
                <a:cs typeface="Arial"/>
              </a:rPr>
              <a:t>aren’t</a:t>
            </a:r>
            <a:r>
              <a:rPr sz="955" b="1" spc="-55" dirty="0">
                <a:solidFill>
                  <a:srgbClr val="202020"/>
                </a:solidFill>
                <a:latin typeface="Arial"/>
                <a:cs typeface="Arial"/>
              </a:rPr>
              <a:t> </a:t>
            </a:r>
            <a:r>
              <a:rPr sz="955" b="1" spc="-7" dirty="0">
                <a:solidFill>
                  <a:srgbClr val="202020"/>
                </a:solidFill>
                <a:latin typeface="Arial"/>
                <a:cs typeface="Arial"/>
              </a:rPr>
              <a:t>available</a:t>
            </a:r>
            <a:r>
              <a:rPr sz="955" spc="-7" dirty="0">
                <a:solidFill>
                  <a:srgbClr val="202020"/>
                </a:solidFill>
                <a:latin typeface="Arial"/>
                <a:cs typeface="Arial"/>
              </a:rPr>
              <a:t>.</a:t>
            </a:r>
            <a:endParaRPr sz="955">
              <a:latin typeface="Arial"/>
              <a:cs typeface="Arial"/>
            </a:endParaRPr>
          </a:p>
          <a:p>
            <a:pPr marL="393978" marR="80527" indent="-155859">
              <a:lnSpc>
                <a:spcPct val="101699"/>
              </a:lnSpc>
              <a:spcBef>
                <a:spcPts val="65"/>
              </a:spcBef>
              <a:buFont typeface="Arial"/>
              <a:buChar char="•"/>
              <a:tabLst>
                <a:tab pos="393978" algn="l"/>
              </a:tabLst>
            </a:pPr>
            <a:r>
              <a:rPr sz="955" b="1" spc="-31" dirty="0">
                <a:solidFill>
                  <a:srgbClr val="202020"/>
                </a:solidFill>
                <a:latin typeface="Arial"/>
                <a:cs typeface="Arial"/>
              </a:rPr>
              <a:t>Oversized</a:t>
            </a:r>
            <a:r>
              <a:rPr sz="955" b="1" spc="-48" dirty="0">
                <a:solidFill>
                  <a:srgbClr val="202020"/>
                </a:solidFill>
                <a:latin typeface="Arial"/>
                <a:cs typeface="Arial"/>
              </a:rPr>
              <a:t> </a:t>
            </a:r>
            <a:r>
              <a:rPr sz="955" b="1" spc="-14" dirty="0">
                <a:solidFill>
                  <a:srgbClr val="202020"/>
                </a:solidFill>
                <a:latin typeface="Arial"/>
                <a:cs typeface="Arial"/>
              </a:rPr>
              <a:t>but</a:t>
            </a:r>
            <a:r>
              <a:rPr sz="955" b="1" spc="-44" dirty="0">
                <a:solidFill>
                  <a:srgbClr val="202020"/>
                </a:solidFill>
                <a:latin typeface="Arial"/>
                <a:cs typeface="Arial"/>
              </a:rPr>
              <a:t> </a:t>
            </a:r>
            <a:r>
              <a:rPr sz="955" b="1" spc="-34" dirty="0">
                <a:solidFill>
                  <a:srgbClr val="202020"/>
                </a:solidFill>
                <a:latin typeface="Arial"/>
                <a:cs typeface="Arial"/>
              </a:rPr>
              <a:t>uneven</a:t>
            </a:r>
            <a:r>
              <a:rPr sz="955" b="1" spc="-58" dirty="0">
                <a:solidFill>
                  <a:srgbClr val="202020"/>
                </a:solidFill>
                <a:latin typeface="Arial"/>
                <a:cs typeface="Arial"/>
              </a:rPr>
              <a:t> </a:t>
            </a:r>
            <a:r>
              <a:rPr sz="955" b="1" spc="-20" dirty="0">
                <a:solidFill>
                  <a:srgbClr val="202020"/>
                </a:solidFill>
                <a:latin typeface="Arial"/>
                <a:cs typeface="Arial"/>
              </a:rPr>
              <a:t>provider </a:t>
            </a:r>
            <a:r>
              <a:rPr sz="955" b="1" spc="-24" dirty="0">
                <a:solidFill>
                  <a:srgbClr val="202020"/>
                </a:solidFill>
                <a:latin typeface="Arial"/>
                <a:cs typeface="Arial"/>
              </a:rPr>
              <a:t>network</a:t>
            </a:r>
            <a:r>
              <a:rPr sz="955" b="1" spc="-51" dirty="0">
                <a:solidFill>
                  <a:srgbClr val="202020"/>
                </a:solidFill>
                <a:latin typeface="Arial"/>
                <a:cs typeface="Arial"/>
              </a:rPr>
              <a:t> </a:t>
            </a:r>
            <a:r>
              <a:rPr sz="955" spc="-95" dirty="0">
                <a:solidFill>
                  <a:srgbClr val="202020"/>
                </a:solidFill>
                <a:latin typeface="Arial"/>
                <a:cs typeface="Arial"/>
              </a:rPr>
              <a:t>–</a:t>
            </a:r>
            <a:r>
              <a:rPr sz="955" spc="-48" dirty="0">
                <a:solidFill>
                  <a:srgbClr val="202020"/>
                </a:solidFill>
                <a:latin typeface="Arial"/>
                <a:cs typeface="Arial"/>
              </a:rPr>
              <a:t> </a:t>
            </a:r>
            <a:r>
              <a:rPr sz="955" spc="-27" dirty="0">
                <a:solidFill>
                  <a:srgbClr val="202020"/>
                </a:solidFill>
                <a:latin typeface="Arial"/>
                <a:cs typeface="Arial"/>
              </a:rPr>
              <a:t>13,000+</a:t>
            </a:r>
            <a:r>
              <a:rPr sz="955" spc="-51" dirty="0">
                <a:solidFill>
                  <a:srgbClr val="202020"/>
                </a:solidFill>
                <a:latin typeface="Arial"/>
                <a:cs typeface="Arial"/>
              </a:rPr>
              <a:t> </a:t>
            </a:r>
            <a:r>
              <a:rPr sz="955" spc="-7" dirty="0">
                <a:solidFill>
                  <a:srgbClr val="202020"/>
                </a:solidFill>
                <a:latin typeface="Arial"/>
                <a:cs typeface="Arial"/>
              </a:rPr>
              <a:t>providers, including</a:t>
            </a:r>
            <a:r>
              <a:rPr sz="955" spc="-27" dirty="0">
                <a:solidFill>
                  <a:srgbClr val="202020"/>
                </a:solidFill>
                <a:latin typeface="Arial"/>
                <a:cs typeface="Arial"/>
              </a:rPr>
              <a:t> </a:t>
            </a:r>
            <a:r>
              <a:rPr sz="955" spc="-7" dirty="0">
                <a:solidFill>
                  <a:srgbClr val="202020"/>
                </a:solidFill>
                <a:latin typeface="Arial"/>
                <a:cs typeface="Arial"/>
              </a:rPr>
              <a:t>thousands</a:t>
            </a:r>
            <a:r>
              <a:rPr sz="955" spc="-31" dirty="0">
                <a:solidFill>
                  <a:srgbClr val="202020"/>
                </a:solidFill>
                <a:latin typeface="Arial"/>
                <a:cs typeface="Arial"/>
              </a:rPr>
              <a:t> </a:t>
            </a:r>
            <a:r>
              <a:rPr sz="955" spc="-17" dirty="0">
                <a:solidFill>
                  <a:srgbClr val="202020"/>
                </a:solidFill>
                <a:latin typeface="Arial"/>
                <a:cs typeface="Arial"/>
              </a:rPr>
              <a:t>of </a:t>
            </a:r>
            <a:r>
              <a:rPr sz="955" spc="-7" dirty="0">
                <a:solidFill>
                  <a:srgbClr val="202020"/>
                </a:solidFill>
                <a:latin typeface="Arial"/>
                <a:cs typeface="Arial"/>
              </a:rPr>
              <a:t>independents.</a:t>
            </a:r>
            <a:endParaRPr sz="955">
              <a:latin typeface="Arial"/>
              <a:cs typeface="Arial"/>
            </a:endParaRPr>
          </a:p>
          <a:p>
            <a:pPr marL="393978" marR="152396" indent="-155859">
              <a:lnSpc>
                <a:spcPct val="101200"/>
              </a:lnSpc>
              <a:spcBef>
                <a:spcPts val="85"/>
              </a:spcBef>
              <a:buChar char="•"/>
              <a:tabLst>
                <a:tab pos="393978" algn="l"/>
              </a:tabLst>
            </a:pPr>
            <a:r>
              <a:rPr sz="955" spc="-27" dirty="0">
                <a:solidFill>
                  <a:srgbClr val="202020"/>
                </a:solidFill>
                <a:latin typeface="Arial"/>
                <a:cs typeface="Arial"/>
              </a:rPr>
              <a:t>Rules</a:t>
            </a:r>
            <a:r>
              <a:rPr sz="955" spc="-65" dirty="0">
                <a:solidFill>
                  <a:srgbClr val="202020"/>
                </a:solidFill>
                <a:latin typeface="Arial"/>
                <a:cs typeface="Arial"/>
              </a:rPr>
              <a:t> </a:t>
            </a:r>
            <a:r>
              <a:rPr sz="955" spc="-20" dirty="0">
                <a:solidFill>
                  <a:srgbClr val="202020"/>
                </a:solidFill>
                <a:latin typeface="Arial"/>
                <a:cs typeface="Arial"/>
              </a:rPr>
              <a:t>exceed</a:t>
            </a:r>
            <a:r>
              <a:rPr sz="955" spc="-65" dirty="0">
                <a:solidFill>
                  <a:srgbClr val="202020"/>
                </a:solidFill>
                <a:latin typeface="Arial"/>
                <a:cs typeface="Arial"/>
              </a:rPr>
              <a:t> </a:t>
            </a:r>
            <a:r>
              <a:rPr sz="955" dirty="0">
                <a:solidFill>
                  <a:srgbClr val="202020"/>
                </a:solidFill>
                <a:latin typeface="Arial"/>
                <a:cs typeface="Arial"/>
              </a:rPr>
              <a:t>state</a:t>
            </a:r>
            <a:r>
              <a:rPr sz="955" spc="-58" dirty="0">
                <a:solidFill>
                  <a:srgbClr val="202020"/>
                </a:solidFill>
                <a:latin typeface="Arial"/>
                <a:cs typeface="Arial"/>
              </a:rPr>
              <a:t> </a:t>
            </a:r>
            <a:r>
              <a:rPr sz="955" spc="-14" dirty="0">
                <a:solidFill>
                  <a:srgbClr val="202020"/>
                </a:solidFill>
                <a:latin typeface="Arial"/>
                <a:cs typeface="Arial"/>
              </a:rPr>
              <a:t>and</a:t>
            </a:r>
            <a:r>
              <a:rPr sz="955" spc="-65" dirty="0">
                <a:solidFill>
                  <a:srgbClr val="202020"/>
                </a:solidFill>
                <a:latin typeface="Arial"/>
                <a:cs typeface="Arial"/>
              </a:rPr>
              <a:t> </a:t>
            </a:r>
            <a:r>
              <a:rPr sz="955" spc="-7" dirty="0">
                <a:solidFill>
                  <a:srgbClr val="202020"/>
                </a:solidFill>
                <a:latin typeface="Arial"/>
                <a:cs typeface="Arial"/>
              </a:rPr>
              <a:t>federal requirements,</a:t>
            </a:r>
            <a:r>
              <a:rPr sz="955" dirty="0">
                <a:solidFill>
                  <a:srgbClr val="202020"/>
                </a:solidFill>
                <a:latin typeface="Arial"/>
                <a:cs typeface="Arial"/>
              </a:rPr>
              <a:t> </a:t>
            </a:r>
            <a:r>
              <a:rPr sz="955" b="1" spc="-7" dirty="0">
                <a:solidFill>
                  <a:srgbClr val="202020"/>
                </a:solidFill>
                <a:latin typeface="Arial"/>
                <a:cs typeface="Arial"/>
              </a:rPr>
              <a:t>emphasizing </a:t>
            </a:r>
            <a:r>
              <a:rPr sz="955" b="1" spc="-17" dirty="0">
                <a:solidFill>
                  <a:srgbClr val="202020"/>
                </a:solidFill>
                <a:latin typeface="Arial"/>
                <a:cs typeface="Arial"/>
              </a:rPr>
              <a:t>compliance</a:t>
            </a:r>
            <a:r>
              <a:rPr sz="955" b="1" spc="-41" dirty="0">
                <a:solidFill>
                  <a:srgbClr val="202020"/>
                </a:solidFill>
                <a:latin typeface="Arial"/>
                <a:cs typeface="Arial"/>
              </a:rPr>
              <a:t> </a:t>
            </a:r>
            <a:r>
              <a:rPr sz="955" b="1" spc="-37" dirty="0">
                <a:solidFill>
                  <a:srgbClr val="202020"/>
                </a:solidFill>
                <a:latin typeface="Arial"/>
                <a:cs typeface="Arial"/>
              </a:rPr>
              <a:t>over</a:t>
            </a:r>
            <a:r>
              <a:rPr sz="955" b="1" spc="-34" dirty="0">
                <a:solidFill>
                  <a:srgbClr val="202020"/>
                </a:solidFill>
                <a:latin typeface="Arial"/>
                <a:cs typeface="Arial"/>
              </a:rPr>
              <a:t> </a:t>
            </a:r>
            <a:r>
              <a:rPr sz="955" b="1" spc="-7" dirty="0">
                <a:solidFill>
                  <a:srgbClr val="202020"/>
                </a:solidFill>
                <a:latin typeface="Arial"/>
                <a:cs typeface="Arial"/>
              </a:rPr>
              <a:t>outcomes</a:t>
            </a:r>
            <a:r>
              <a:rPr sz="955" spc="-7" dirty="0">
                <a:solidFill>
                  <a:srgbClr val="202020"/>
                </a:solidFill>
                <a:latin typeface="Arial"/>
                <a:cs typeface="Arial"/>
              </a:rPr>
              <a:t>.</a:t>
            </a:r>
            <a:endParaRPr sz="955">
              <a:latin typeface="Arial"/>
              <a:cs typeface="Arial"/>
            </a:endParaRPr>
          </a:p>
          <a:p>
            <a:pPr marL="393978" marR="213441" indent="-155859">
              <a:lnSpc>
                <a:spcPct val="101699"/>
              </a:lnSpc>
              <a:spcBef>
                <a:spcPts val="65"/>
              </a:spcBef>
              <a:buFont typeface="Arial"/>
              <a:buChar char="•"/>
              <a:tabLst>
                <a:tab pos="393978" algn="l"/>
              </a:tabLst>
            </a:pPr>
            <a:r>
              <a:rPr sz="955" b="1" spc="-20" dirty="0">
                <a:solidFill>
                  <a:srgbClr val="202020"/>
                </a:solidFill>
                <a:latin typeface="Arial"/>
                <a:cs typeface="Arial"/>
              </a:rPr>
              <a:t>Workforce</a:t>
            </a:r>
            <a:r>
              <a:rPr sz="955" b="1" spc="-41" dirty="0">
                <a:solidFill>
                  <a:srgbClr val="202020"/>
                </a:solidFill>
                <a:latin typeface="Arial"/>
                <a:cs typeface="Arial"/>
              </a:rPr>
              <a:t> </a:t>
            </a:r>
            <a:r>
              <a:rPr sz="955" b="1" spc="-7" dirty="0">
                <a:solidFill>
                  <a:srgbClr val="202020"/>
                </a:solidFill>
                <a:latin typeface="Arial"/>
                <a:cs typeface="Arial"/>
              </a:rPr>
              <a:t>shortages, </a:t>
            </a:r>
            <a:r>
              <a:rPr sz="955" b="1" spc="-14" dirty="0">
                <a:solidFill>
                  <a:srgbClr val="202020"/>
                </a:solidFill>
                <a:latin typeface="Arial"/>
                <a:cs typeface="Arial"/>
              </a:rPr>
              <a:t>outdated</a:t>
            </a:r>
            <a:r>
              <a:rPr sz="955" b="1" spc="-48" dirty="0">
                <a:solidFill>
                  <a:srgbClr val="202020"/>
                </a:solidFill>
                <a:latin typeface="Arial"/>
                <a:cs typeface="Arial"/>
              </a:rPr>
              <a:t> </a:t>
            </a:r>
            <a:r>
              <a:rPr sz="955" b="1" spc="-7" dirty="0">
                <a:solidFill>
                  <a:srgbClr val="202020"/>
                </a:solidFill>
                <a:latin typeface="Arial"/>
                <a:cs typeface="Arial"/>
              </a:rPr>
              <a:t>rates,</a:t>
            </a:r>
            <a:r>
              <a:rPr sz="955" b="1" spc="-44" dirty="0">
                <a:solidFill>
                  <a:srgbClr val="202020"/>
                </a:solidFill>
                <a:latin typeface="Arial"/>
                <a:cs typeface="Arial"/>
              </a:rPr>
              <a:t> </a:t>
            </a:r>
            <a:r>
              <a:rPr sz="955" b="1" spc="-17" dirty="0">
                <a:solidFill>
                  <a:srgbClr val="202020"/>
                </a:solidFill>
                <a:latin typeface="Arial"/>
                <a:cs typeface="Arial"/>
              </a:rPr>
              <a:t>and administrative</a:t>
            </a:r>
            <a:r>
              <a:rPr sz="955" b="1" spc="-41" dirty="0">
                <a:solidFill>
                  <a:srgbClr val="202020"/>
                </a:solidFill>
                <a:latin typeface="Arial"/>
                <a:cs typeface="Arial"/>
              </a:rPr>
              <a:t> </a:t>
            </a:r>
            <a:r>
              <a:rPr sz="955" b="1" spc="-31" dirty="0">
                <a:solidFill>
                  <a:srgbClr val="202020"/>
                </a:solidFill>
                <a:latin typeface="Arial"/>
                <a:cs typeface="Arial"/>
              </a:rPr>
              <a:t>burden </a:t>
            </a:r>
            <a:r>
              <a:rPr sz="955" spc="-7" dirty="0">
                <a:solidFill>
                  <a:srgbClr val="202020"/>
                </a:solidFill>
                <a:latin typeface="Arial"/>
                <a:cs typeface="Arial"/>
              </a:rPr>
              <a:t>strain capacity.</a:t>
            </a:r>
            <a:endParaRPr sz="955">
              <a:latin typeface="Arial"/>
              <a:cs typeface="Arial"/>
            </a:endParaRPr>
          </a:p>
          <a:p>
            <a:pPr marL="393978" marR="76631" indent="-155859">
              <a:lnSpc>
                <a:spcPct val="101299"/>
              </a:lnSpc>
              <a:spcBef>
                <a:spcPts val="82"/>
              </a:spcBef>
              <a:buFont typeface="Arial"/>
              <a:buChar char="•"/>
              <a:tabLst>
                <a:tab pos="393978" algn="l"/>
              </a:tabLst>
            </a:pPr>
            <a:r>
              <a:rPr sz="955" b="1" spc="-24" dirty="0">
                <a:solidFill>
                  <a:srgbClr val="202020"/>
                </a:solidFill>
                <a:latin typeface="Arial"/>
                <a:cs typeface="Arial"/>
              </a:rPr>
              <a:t>Limited</a:t>
            </a:r>
            <a:r>
              <a:rPr sz="955" b="1" spc="-58" dirty="0">
                <a:solidFill>
                  <a:srgbClr val="202020"/>
                </a:solidFill>
                <a:latin typeface="Arial"/>
                <a:cs typeface="Arial"/>
              </a:rPr>
              <a:t> </a:t>
            </a:r>
            <a:r>
              <a:rPr sz="955" b="1" spc="-7" dirty="0">
                <a:solidFill>
                  <a:srgbClr val="202020"/>
                </a:solidFill>
                <a:latin typeface="Arial"/>
                <a:cs typeface="Arial"/>
              </a:rPr>
              <a:t>data</a:t>
            </a:r>
            <a:r>
              <a:rPr sz="955" b="1" spc="-58" dirty="0">
                <a:solidFill>
                  <a:srgbClr val="202020"/>
                </a:solidFill>
                <a:latin typeface="Arial"/>
                <a:cs typeface="Arial"/>
              </a:rPr>
              <a:t> </a:t>
            </a:r>
            <a:r>
              <a:rPr sz="955" b="1" spc="-27" dirty="0">
                <a:solidFill>
                  <a:srgbClr val="202020"/>
                </a:solidFill>
                <a:latin typeface="Arial"/>
                <a:cs typeface="Arial"/>
              </a:rPr>
              <a:t>and</a:t>
            </a:r>
            <a:r>
              <a:rPr sz="955" b="1" spc="-58" dirty="0">
                <a:solidFill>
                  <a:srgbClr val="202020"/>
                </a:solidFill>
                <a:latin typeface="Arial"/>
                <a:cs typeface="Arial"/>
              </a:rPr>
              <a:t> </a:t>
            </a:r>
            <a:r>
              <a:rPr sz="955" b="1" spc="-17" dirty="0">
                <a:solidFill>
                  <a:srgbClr val="202020"/>
                </a:solidFill>
                <a:latin typeface="Arial"/>
                <a:cs typeface="Arial"/>
              </a:rPr>
              <a:t>transparency </a:t>
            </a:r>
            <a:r>
              <a:rPr sz="955" spc="-7" dirty="0">
                <a:solidFill>
                  <a:srgbClr val="202020"/>
                </a:solidFill>
                <a:latin typeface="Arial"/>
                <a:cs typeface="Arial"/>
              </a:rPr>
              <a:t>hinder</a:t>
            </a:r>
            <a:r>
              <a:rPr sz="955" spc="-37" dirty="0">
                <a:solidFill>
                  <a:srgbClr val="202020"/>
                </a:solidFill>
                <a:latin typeface="Arial"/>
                <a:cs typeface="Arial"/>
              </a:rPr>
              <a:t> </a:t>
            </a:r>
            <a:r>
              <a:rPr sz="955" dirty="0">
                <a:solidFill>
                  <a:srgbClr val="202020"/>
                </a:solidFill>
                <a:latin typeface="Arial"/>
                <a:cs typeface="Arial"/>
              </a:rPr>
              <a:t>accountability</a:t>
            </a:r>
            <a:r>
              <a:rPr sz="955" spc="-44" dirty="0">
                <a:solidFill>
                  <a:srgbClr val="202020"/>
                </a:solidFill>
                <a:latin typeface="Arial"/>
                <a:cs typeface="Arial"/>
              </a:rPr>
              <a:t> </a:t>
            </a:r>
            <a:r>
              <a:rPr sz="955" spc="-17" dirty="0">
                <a:solidFill>
                  <a:srgbClr val="202020"/>
                </a:solidFill>
                <a:latin typeface="Arial"/>
                <a:cs typeface="Arial"/>
              </a:rPr>
              <a:t>and </a:t>
            </a:r>
            <a:r>
              <a:rPr sz="955" dirty="0">
                <a:solidFill>
                  <a:srgbClr val="202020"/>
                </a:solidFill>
                <a:latin typeface="Arial"/>
                <a:cs typeface="Arial"/>
              </a:rPr>
              <a:t>informed</a:t>
            </a:r>
            <a:r>
              <a:rPr sz="955" spc="-17" dirty="0">
                <a:solidFill>
                  <a:srgbClr val="202020"/>
                </a:solidFill>
                <a:latin typeface="Arial"/>
                <a:cs typeface="Arial"/>
              </a:rPr>
              <a:t> </a:t>
            </a:r>
            <a:r>
              <a:rPr sz="955" spc="-7" dirty="0">
                <a:solidFill>
                  <a:srgbClr val="202020"/>
                </a:solidFill>
                <a:latin typeface="Arial"/>
                <a:cs typeface="Arial"/>
              </a:rPr>
              <a:t>decision-making.</a:t>
            </a:r>
            <a:endParaRPr sz="955">
              <a:latin typeface="Arial"/>
              <a:cs typeface="Arial"/>
            </a:endParaRPr>
          </a:p>
          <a:p>
            <a:pPr marL="393978" marR="114297" indent="-155859">
              <a:lnSpc>
                <a:spcPct val="102600"/>
              </a:lnSpc>
              <a:spcBef>
                <a:spcPts val="51"/>
              </a:spcBef>
              <a:buChar char="•"/>
              <a:tabLst>
                <a:tab pos="393978" algn="l"/>
              </a:tabLst>
            </a:pPr>
            <a:r>
              <a:rPr sz="955" spc="-27" dirty="0">
                <a:solidFill>
                  <a:srgbClr val="202020"/>
                </a:solidFill>
                <a:latin typeface="Arial"/>
                <a:cs typeface="Arial"/>
              </a:rPr>
              <a:t>System</a:t>
            </a:r>
            <a:r>
              <a:rPr sz="955" spc="-61" dirty="0">
                <a:solidFill>
                  <a:srgbClr val="202020"/>
                </a:solidFill>
                <a:latin typeface="Arial"/>
                <a:cs typeface="Arial"/>
              </a:rPr>
              <a:t> </a:t>
            </a:r>
            <a:r>
              <a:rPr sz="955" spc="-7" dirty="0">
                <a:solidFill>
                  <a:srgbClr val="202020"/>
                </a:solidFill>
                <a:latin typeface="Arial"/>
                <a:cs typeface="Arial"/>
              </a:rPr>
              <a:t>is</a:t>
            </a:r>
            <a:r>
              <a:rPr sz="955" spc="-61" dirty="0">
                <a:solidFill>
                  <a:srgbClr val="202020"/>
                </a:solidFill>
                <a:latin typeface="Arial"/>
                <a:cs typeface="Arial"/>
              </a:rPr>
              <a:t> </a:t>
            </a:r>
            <a:r>
              <a:rPr sz="955" b="1" spc="-7" dirty="0">
                <a:solidFill>
                  <a:srgbClr val="202020"/>
                </a:solidFill>
                <a:latin typeface="Arial"/>
                <a:cs typeface="Arial"/>
              </a:rPr>
              <a:t>reactive,</a:t>
            </a:r>
            <a:r>
              <a:rPr sz="955" b="1" spc="-61" dirty="0">
                <a:solidFill>
                  <a:srgbClr val="202020"/>
                </a:solidFill>
                <a:latin typeface="Arial"/>
                <a:cs typeface="Arial"/>
              </a:rPr>
              <a:t> </a:t>
            </a:r>
            <a:r>
              <a:rPr sz="955" b="1" spc="-14" dirty="0">
                <a:solidFill>
                  <a:srgbClr val="202020"/>
                </a:solidFill>
                <a:latin typeface="Arial"/>
                <a:cs typeface="Arial"/>
              </a:rPr>
              <a:t>costly,</a:t>
            </a:r>
            <a:r>
              <a:rPr sz="955" b="1" spc="-61" dirty="0">
                <a:solidFill>
                  <a:srgbClr val="202020"/>
                </a:solidFill>
                <a:latin typeface="Arial"/>
                <a:cs typeface="Arial"/>
              </a:rPr>
              <a:t> </a:t>
            </a:r>
            <a:r>
              <a:rPr sz="955" b="1" spc="-17" dirty="0">
                <a:solidFill>
                  <a:srgbClr val="202020"/>
                </a:solidFill>
                <a:latin typeface="Arial"/>
                <a:cs typeface="Arial"/>
              </a:rPr>
              <a:t>and </a:t>
            </a:r>
            <a:r>
              <a:rPr sz="955" b="1" spc="-31" dirty="0">
                <a:solidFill>
                  <a:srgbClr val="202020"/>
                </a:solidFill>
                <a:latin typeface="Arial"/>
                <a:cs typeface="Arial"/>
              </a:rPr>
              <a:t>increasingly</a:t>
            </a:r>
            <a:r>
              <a:rPr sz="955" b="1" spc="-3" dirty="0">
                <a:solidFill>
                  <a:srgbClr val="202020"/>
                </a:solidFill>
                <a:latin typeface="Arial"/>
                <a:cs typeface="Arial"/>
              </a:rPr>
              <a:t> </a:t>
            </a:r>
            <a:r>
              <a:rPr sz="955" b="1" spc="-7" dirty="0">
                <a:solidFill>
                  <a:srgbClr val="202020"/>
                </a:solidFill>
                <a:latin typeface="Arial"/>
                <a:cs typeface="Arial"/>
              </a:rPr>
              <a:t>unsustainable</a:t>
            </a:r>
            <a:r>
              <a:rPr sz="955" spc="-7" dirty="0">
                <a:solidFill>
                  <a:srgbClr val="202020"/>
                </a:solidFill>
                <a:latin typeface="Arial"/>
                <a:cs typeface="Arial"/>
              </a:rPr>
              <a:t>.</a:t>
            </a:r>
            <a:endParaRPr sz="955">
              <a:latin typeface="Arial"/>
              <a:cs typeface="Arial"/>
            </a:endParaRPr>
          </a:p>
        </p:txBody>
      </p:sp>
      <p:sp>
        <p:nvSpPr>
          <p:cNvPr id="14" name="object 14">
            <a:extLst>
              <a:ext uri="{FF2B5EF4-FFF2-40B4-BE49-F238E27FC236}">
                <a16:creationId xmlns:a16="http://schemas.microsoft.com/office/drawing/2014/main" id="{EBCA659F-39DA-8FD4-BAF7-CBB5A7D68B54}"/>
              </a:ext>
            </a:extLst>
          </p:cNvPr>
          <p:cNvSpPr txBox="1"/>
          <p:nvPr/>
        </p:nvSpPr>
        <p:spPr>
          <a:xfrm>
            <a:off x="3420341" y="2578062"/>
            <a:ext cx="2201574" cy="3180112"/>
          </a:xfrm>
          <a:prstGeom prst="rect">
            <a:avLst/>
          </a:prstGeom>
          <a:ln w="57150">
            <a:solidFill>
              <a:srgbClr val="9AD0BA"/>
            </a:solidFill>
          </a:ln>
        </p:spPr>
        <p:txBody>
          <a:bodyPr vert="horz" wrap="square" lIns="0" tIns="37666" rIns="0" bIns="0" rtlCol="0">
            <a:spAutoFit/>
          </a:bodyPr>
          <a:lstStyle/>
          <a:p>
            <a:pPr marL="82692">
              <a:spcBef>
                <a:spcPts val="296"/>
              </a:spcBef>
            </a:pPr>
            <a:r>
              <a:rPr sz="1500" b="1" spc="-44" dirty="0">
                <a:solidFill>
                  <a:srgbClr val="202020"/>
                </a:solidFill>
                <a:latin typeface="Arial"/>
                <a:cs typeface="Arial"/>
              </a:rPr>
              <a:t>Future</a:t>
            </a:r>
            <a:r>
              <a:rPr sz="1500" b="1" spc="-85" dirty="0">
                <a:solidFill>
                  <a:srgbClr val="202020"/>
                </a:solidFill>
                <a:latin typeface="Arial"/>
                <a:cs typeface="Arial"/>
              </a:rPr>
              <a:t> </a:t>
            </a:r>
            <a:r>
              <a:rPr sz="1500" b="1" spc="-14" dirty="0">
                <a:solidFill>
                  <a:srgbClr val="202020"/>
                </a:solidFill>
                <a:latin typeface="Arial"/>
                <a:cs typeface="Arial"/>
              </a:rPr>
              <a:t>State</a:t>
            </a:r>
            <a:endParaRPr sz="1500">
              <a:latin typeface="Arial"/>
              <a:cs typeface="Arial"/>
            </a:endParaRPr>
          </a:p>
          <a:p>
            <a:pPr marL="394411" marR="139408" indent="-155859">
              <a:lnSpc>
                <a:spcPct val="101299"/>
              </a:lnSpc>
              <a:spcBef>
                <a:spcPts val="130"/>
              </a:spcBef>
              <a:buSzPct val="107692"/>
              <a:buFont typeface="Arial"/>
              <a:buChar char="•"/>
              <a:tabLst>
                <a:tab pos="394411" algn="l"/>
              </a:tabLst>
            </a:pPr>
            <a:r>
              <a:rPr sz="886" b="1" spc="-20" dirty="0">
                <a:solidFill>
                  <a:srgbClr val="202020"/>
                </a:solidFill>
                <a:latin typeface="Arial"/>
                <a:cs typeface="Arial"/>
              </a:rPr>
              <a:t>C</a:t>
            </a:r>
            <a:r>
              <a:rPr sz="955" b="1" spc="-20" dirty="0">
                <a:solidFill>
                  <a:srgbClr val="202020"/>
                </a:solidFill>
                <a:latin typeface="Arial"/>
                <a:cs typeface="Arial"/>
              </a:rPr>
              <a:t>oordinated,</a:t>
            </a:r>
            <a:r>
              <a:rPr sz="955" b="1" spc="-37" dirty="0">
                <a:solidFill>
                  <a:srgbClr val="202020"/>
                </a:solidFill>
                <a:latin typeface="Arial"/>
                <a:cs typeface="Arial"/>
              </a:rPr>
              <a:t> </a:t>
            </a:r>
            <a:r>
              <a:rPr sz="955" b="1" spc="-7" dirty="0">
                <a:solidFill>
                  <a:srgbClr val="202020"/>
                </a:solidFill>
                <a:latin typeface="Arial"/>
                <a:cs typeface="Arial"/>
              </a:rPr>
              <a:t>predictable,</a:t>
            </a:r>
            <a:r>
              <a:rPr sz="955" b="1" spc="-34" dirty="0">
                <a:solidFill>
                  <a:srgbClr val="202020"/>
                </a:solidFill>
                <a:latin typeface="Arial"/>
                <a:cs typeface="Arial"/>
              </a:rPr>
              <a:t> </a:t>
            </a:r>
            <a:r>
              <a:rPr sz="955" b="1" spc="-17" dirty="0">
                <a:solidFill>
                  <a:srgbClr val="202020"/>
                </a:solidFill>
                <a:latin typeface="Arial"/>
                <a:cs typeface="Arial"/>
              </a:rPr>
              <a:t>and </a:t>
            </a:r>
            <a:r>
              <a:rPr sz="955" b="1" spc="-14" dirty="0">
                <a:solidFill>
                  <a:srgbClr val="202020"/>
                </a:solidFill>
                <a:latin typeface="Arial"/>
                <a:cs typeface="Arial"/>
              </a:rPr>
              <a:t>value-</a:t>
            </a:r>
            <a:r>
              <a:rPr sz="955" b="1" spc="-34" dirty="0">
                <a:solidFill>
                  <a:srgbClr val="202020"/>
                </a:solidFill>
                <a:latin typeface="Arial"/>
                <a:cs typeface="Arial"/>
              </a:rPr>
              <a:t>driven </a:t>
            </a:r>
            <a:r>
              <a:rPr sz="955" spc="-17" dirty="0">
                <a:solidFill>
                  <a:srgbClr val="202020"/>
                </a:solidFill>
                <a:latin typeface="Arial"/>
                <a:cs typeface="Arial"/>
              </a:rPr>
              <a:t>system</a:t>
            </a:r>
            <a:r>
              <a:rPr sz="955" spc="-24" dirty="0">
                <a:solidFill>
                  <a:srgbClr val="202020"/>
                </a:solidFill>
                <a:latin typeface="Arial"/>
                <a:cs typeface="Arial"/>
              </a:rPr>
              <a:t> </a:t>
            </a:r>
            <a:r>
              <a:rPr sz="955" spc="-7" dirty="0">
                <a:solidFill>
                  <a:srgbClr val="202020"/>
                </a:solidFill>
                <a:latin typeface="Arial"/>
                <a:cs typeface="Arial"/>
              </a:rPr>
              <a:t>statewide.</a:t>
            </a:r>
            <a:endParaRPr sz="955">
              <a:latin typeface="Arial"/>
              <a:cs typeface="Arial"/>
            </a:endParaRPr>
          </a:p>
          <a:p>
            <a:pPr marL="394411" indent="-155859">
              <a:spcBef>
                <a:spcPts val="82"/>
              </a:spcBef>
              <a:buChar char="•"/>
              <a:tabLst>
                <a:tab pos="394411" algn="l"/>
              </a:tabLst>
            </a:pPr>
            <a:r>
              <a:rPr sz="955" spc="-24" dirty="0">
                <a:solidFill>
                  <a:srgbClr val="202020"/>
                </a:solidFill>
                <a:latin typeface="Arial"/>
                <a:cs typeface="Arial"/>
              </a:rPr>
              <a:t>People</a:t>
            </a:r>
            <a:r>
              <a:rPr sz="955" spc="-58" dirty="0">
                <a:solidFill>
                  <a:srgbClr val="202020"/>
                </a:solidFill>
                <a:latin typeface="Arial"/>
                <a:cs typeface="Arial"/>
              </a:rPr>
              <a:t> </a:t>
            </a:r>
            <a:r>
              <a:rPr sz="955" spc="-7" dirty="0">
                <a:solidFill>
                  <a:srgbClr val="202020"/>
                </a:solidFill>
                <a:latin typeface="Arial"/>
                <a:cs typeface="Arial"/>
              </a:rPr>
              <a:t>enter</a:t>
            </a:r>
            <a:r>
              <a:rPr sz="955" spc="-58" dirty="0">
                <a:solidFill>
                  <a:srgbClr val="202020"/>
                </a:solidFill>
                <a:latin typeface="Arial"/>
                <a:cs typeface="Arial"/>
              </a:rPr>
              <a:t> </a:t>
            </a:r>
            <a:r>
              <a:rPr sz="955" spc="-7" dirty="0">
                <a:solidFill>
                  <a:srgbClr val="202020"/>
                </a:solidFill>
                <a:latin typeface="Arial"/>
                <a:cs typeface="Arial"/>
              </a:rPr>
              <a:t>through</a:t>
            </a:r>
            <a:r>
              <a:rPr sz="955" spc="-61" dirty="0">
                <a:solidFill>
                  <a:srgbClr val="202020"/>
                </a:solidFill>
                <a:latin typeface="Arial"/>
                <a:cs typeface="Arial"/>
              </a:rPr>
              <a:t> </a:t>
            </a:r>
            <a:r>
              <a:rPr sz="955" spc="-31" dirty="0">
                <a:solidFill>
                  <a:srgbClr val="202020"/>
                </a:solidFill>
                <a:latin typeface="Arial"/>
                <a:cs typeface="Arial"/>
              </a:rPr>
              <a:t>a</a:t>
            </a:r>
            <a:r>
              <a:rPr sz="955" spc="-61" dirty="0">
                <a:solidFill>
                  <a:srgbClr val="202020"/>
                </a:solidFill>
                <a:latin typeface="Arial"/>
                <a:cs typeface="Arial"/>
              </a:rPr>
              <a:t> </a:t>
            </a:r>
            <a:r>
              <a:rPr sz="955" spc="-7" dirty="0">
                <a:solidFill>
                  <a:srgbClr val="202020"/>
                </a:solidFill>
                <a:latin typeface="Arial"/>
                <a:cs typeface="Arial"/>
              </a:rPr>
              <a:t>single,</a:t>
            </a:r>
            <a:endParaRPr sz="955">
              <a:latin typeface="Arial"/>
              <a:cs typeface="Arial"/>
            </a:endParaRPr>
          </a:p>
          <a:p>
            <a:pPr marL="394411">
              <a:spcBef>
                <a:spcPts val="14"/>
              </a:spcBef>
            </a:pPr>
            <a:r>
              <a:rPr sz="955" dirty="0">
                <a:solidFill>
                  <a:srgbClr val="202020"/>
                </a:solidFill>
                <a:latin typeface="Arial"/>
                <a:cs typeface="Arial"/>
              </a:rPr>
              <a:t>consistent</a:t>
            </a:r>
            <a:r>
              <a:rPr sz="955" spc="-51" dirty="0">
                <a:solidFill>
                  <a:srgbClr val="202020"/>
                </a:solidFill>
                <a:latin typeface="Arial"/>
                <a:cs typeface="Arial"/>
              </a:rPr>
              <a:t> </a:t>
            </a:r>
            <a:r>
              <a:rPr sz="955" dirty="0">
                <a:solidFill>
                  <a:srgbClr val="202020"/>
                </a:solidFill>
                <a:latin typeface="Arial"/>
                <a:cs typeface="Arial"/>
              </a:rPr>
              <a:t>“</a:t>
            </a:r>
            <a:r>
              <a:rPr sz="955" b="1" dirty="0">
                <a:solidFill>
                  <a:srgbClr val="202020"/>
                </a:solidFill>
                <a:latin typeface="Arial"/>
                <a:cs typeface="Arial"/>
              </a:rPr>
              <a:t>no</a:t>
            </a:r>
            <a:r>
              <a:rPr sz="955" b="1" spc="-51" dirty="0">
                <a:solidFill>
                  <a:srgbClr val="202020"/>
                </a:solidFill>
                <a:latin typeface="Arial"/>
                <a:cs typeface="Arial"/>
              </a:rPr>
              <a:t> </a:t>
            </a:r>
            <a:r>
              <a:rPr sz="955" b="1" spc="-48" dirty="0">
                <a:solidFill>
                  <a:srgbClr val="202020"/>
                </a:solidFill>
                <a:latin typeface="Arial"/>
                <a:cs typeface="Arial"/>
              </a:rPr>
              <a:t>wrong</a:t>
            </a:r>
            <a:r>
              <a:rPr sz="955" b="1" spc="-44" dirty="0">
                <a:solidFill>
                  <a:srgbClr val="202020"/>
                </a:solidFill>
                <a:latin typeface="Arial"/>
                <a:cs typeface="Arial"/>
              </a:rPr>
              <a:t> </a:t>
            </a:r>
            <a:r>
              <a:rPr sz="955" b="1" spc="-7" dirty="0">
                <a:solidFill>
                  <a:srgbClr val="202020"/>
                </a:solidFill>
                <a:latin typeface="Arial"/>
                <a:cs typeface="Arial"/>
              </a:rPr>
              <a:t>door</a:t>
            </a:r>
            <a:r>
              <a:rPr sz="955" spc="-7" dirty="0">
                <a:solidFill>
                  <a:srgbClr val="202020"/>
                </a:solidFill>
                <a:latin typeface="Arial"/>
                <a:cs typeface="Arial"/>
              </a:rPr>
              <a:t>.”</a:t>
            </a:r>
            <a:endParaRPr sz="955">
              <a:latin typeface="Arial"/>
              <a:cs typeface="Arial"/>
            </a:endParaRPr>
          </a:p>
          <a:p>
            <a:pPr marL="394411" marR="387484" indent="-155859">
              <a:lnSpc>
                <a:spcPct val="101299"/>
              </a:lnSpc>
              <a:spcBef>
                <a:spcPts val="82"/>
              </a:spcBef>
              <a:buChar char="•"/>
              <a:tabLst>
                <a:tab pos="394411" algn="l"/>
              </a:tabLst>
            </a:pPr>
            <a:r>
              <a:rPr sz="955" spc="-24" dirty="0">
                <a:solidFill>
                  <a:srgbClr val="202020"/>
                </a:solidFill>
                <a:latin typeface="Arial"/>
                <a:cs typeface="Arial"/>
              </a:rPr>
              <a:t>Payments</a:t>
            </a:r>
            <a:r>
              <a:rPr sz="955" spc="-51" dirty="0">
                <a:solidFill>
                  <a:srgbClr val="202020"/>
                </a:solidFill>
                <a:latin typeface="Arial"/>
                <a:cs typeface="Arial"/>
              </a:rPr>
              <a:t> </a:t>
            </a:r>
            <a:r>
              <a:rPr sz="955" spc="-14" dirty="0">
                <a:solidFill>
                  <a:srgbClr val="202020"/>
                </a:solidFill>
                <a:latin typeface="Arial"/>
                <a:cs typeface="Arial"/>
              </a:rPr>
              <a:t>and</a:t>
            </a:r>
            <a:r>
              <a:rPr sz="955" spc="-55" dirty="0">
                <a:solidFill>
                  <a:srgbClr val="202020"/>
                </a:solidFill>
                <a:latin typeface="Arial"/>
                <a:cs typeface="Arial"/>
              </a:rPr>
              <a:t> </a:t>
            </a:r>
            <a:r>
              <a:rPr sz="955" spc="-14" dirty="0">
                <a:solidFill>
                  <a:srgbClr val="202020"/>
                </a:solidFill>
                <a:latin typeface="Arial"/>
                <a:cs typeface="Arial"/>
              </a:rPr>
              <a:t>planning</a:t>
            </a:r>
            <a:r>
              <a:rPr sz="955" spc="-44" dirty="0">
                <a:solidFill>
                  <a:srgbClr val="202020"/>
                </a:solidFill>
                <a:latin typeface="Arial"/>
                <a:cs typeface="Arial"/>
              </a:rPr>
              <a:t> </a:t>
            </a:r>
            <a:r>
              <a:rPr sz="955" spc="-17" dirty="0">
                <a:solidFill>
                  <a:srgbClr val="202020"/>
                </a:solidFill>
                <a:latin typeface="Arial"/>
                <a:cs typeface="Arial"/>
              </a:rPr>
              <a:t>are guided</a:t>
            </a:r>
            <a:r>
              <a:rPr sz="955" spc="-51" dirty="0">
                <a:solidFill>
                  <a:srgbClr val="202020"/>
                </a:solidFill>
                <a:latin typeface="Arial"/>
                <a:cs typeface="Arial"/>
              </a:rPr>
              <a:t> </a:t>
            </a:r>
            <a:r>
              <a:rPr sz="955" spc="-31" dirty="0">
                <a:solidFill>
                  <a:srgbClr val="202020"/>
                </a:solidFill>
                <a:latin typeface="Arial"/>
                <a:cs typeface="Arial"/>
              </a:rPr>
              <a:t>by</a:t>
            </a:r>
            <a:r>
              <a:rPr sz="955" spc="-51" dirty="0">
                <a:solidFill>
                  <a:srgbClr val="202020"/>
                </a:solidFill>
                <a:latin typeface="Arial"/>
                <a:cs typeface="Arial"/>
              </a:rPr>
              <a:t> </a:t>
            </a:r>
            <a:r>
              <a:rPr sz="955" b="1" spc="-34" dirty="0">
                <a:solidFill>
                  <a:srgbClr val="202020"/>
                </a:solidFill>
                <a:latin typeface="Arial"/>
                <a:cs typeface="Arial"/>
              </a:rPr>
              <a:t>one</a:t>
            </a:r>
            <a:r>
              <a:rPr sz="955" b="1" spc="-51" dirty="0">
                <a:solidFill>
                  <a:srgbClr val="202020"/>
                </a:solidFill>
                <a:latin typeface="Arial"/>
                <a:cs typeface="Arial"/>
              </a:rPr>
              <a:t> </a:t>
            </a:r>
            <a:r>
              <a:rPr sz="955" b="1" spc="-7" dirty="0">
                <a:solidFill>
                  <a:srgbClr val="202020"/>
                </a:solidFill>
                <a:latin typeface="Arial"/>
                <a:cs typeface="Arial"/>
              </a:rPr>
              <a:t>statewide assessment</a:t>
            </a:r>
            <a:r>
              <a:rPr sz="955" spc="-7" dirty="0">
                <a:solidFill>
                  <a:srgbClr val="202020"/>
                </a:solidFill>
                <a:latin typeface="Arial"/>
                <a:cs typeface="Arial"/>
              </a:rPr>
              <a:t>.</a:t>
            </a:r>
            <a:endParaRPr sz="955">
              <a:latin typeface="Arial"/>
              <a:cs typeface="Arial"/>
            </a:endParaRPr>
          </a:p>
          <a:p>
            <a:pPr marL="394411" marR="475804" indent="-155859">
              <a:lnSpc>
                <a:spcPct val="101899"/>
              </a:lnSpc>
              <a:spcBef>
                <a:spcPts val="61"/>
              </a:spcBef>
              <a:buFont typeface="Arial"/>
              <a:buChar char="•"/>
              <a:tabLst>
                <a:tab pos="394411" algn="l"/>
              </a:tabLst>
            </a:pPr>
            <a:r>
              <a:rPr sz="955" b="1" spc="-31" dirty="0">
                <a:solidFill>
                  <a:srgbClr val="202020"/>
                </a:solidFill>
                <a:latin typeface="Arial"/>
                <a:cs typeface="Arial"/>
              </a:rPr>
              <a:t>Shared</a:t>
            </a:r>
            <a:r>
              <a:rPr sz="955" b="1" spc="-58" dirty="0">
                <a:solidFill>
                  <a:srgbClr val="202020"/>
                </a:solidFill>
                <a:latin typeface="Arial"/>
                <a:cs typeface="Arial"/>
              </a:rPr>
              <a:t> </a:t>
            </a:r>
            <a:r>
              <a:rPr sz="955" b="1" spc="-27" dirty="0">
                <a:solidFill>
                  <a:srgbClr val="202020"/>
                </a:solidFill>
                <a:latin typeface="Arial"/>
                <a:cs typeface="Arial"/>
              </a:rPr>
              <a:t>and</a:t>
            </a:r>
            <a:r>
              <a:rPr sz="955" b="1" spc="-55" dirty="0">
                <a:solidFill>
                  <a:srgbClr val="202020"/>
                </a:solidFill>
                <a:latin typeface="Arial"/>
                <a:cs typeface="Arial"/>
              </a:rPr>
              <a:t> </a:t>
            </a:r>
            <a:r>
              <a:rPr sz="955" b="1" spc="-20" dirty="0">
                <a:solidFill>
                  <a:srgbClr val="202020"/>
                </a:solidFill>
                <a:latin typeface="Arial"/>
                <a:cs typeface="Arial"/>
              </a:rPr>
              <a:t>regionalized administration</a:t>
            </a:r>
            <a:r>
              <a:rPr sz="955" b="1" spc="3" dirty="0">
                <a:solidFill>
                  <a:srgbClr val="202020"/>
                </a:solidFill>
                <a:latin typeface="Arial"/>
                <a:cs typeface="Arial"/>
              </a:rPr>
              <a:t> </a:t>
            </a:r>
            <a:r>
              <a:rPr sz="955" spc="-7" dirty="0">
                <a:solidFill>
                  <a:srgbClr val="202020"/>
                </a:solidFill>
                <a:latin typeface="Arial"/>
                <a:cs typeface="Arial"/>
              </a:rPr>
              <a:t>reduces </a:t>
            </a:r>
            <a:r>
              <a:rPr sz="955" dirty="0">
                <a:solidFill>
                  <a:srgbClr val="202020"/>
                </a:solidFill>
                <a:latin typeface="Arial"/>
                <a:cs typeface="Arial"/>
              </a:rPr>
              <a:t>duplication</a:t>
            </a:r>
            <a:r>
              <a:rPr sz="955" spc="-44" dirty="0">
                <a:solidFill>
                  <a:srgbClr val="202020"/>
                </a:solidFill>
                <a:latin typeface="Arial"/>
                <a:cs typeface="Arial"/>
              </a:rPr>
              <a:t> </a:t>
            </a:r>
            <a:r>
              <a:rPr sz="955" spc="-14" dirty="0">
                <a:solidFill>
                  <a:srgbClr val="202020"/>
                </a:solidFill>
                <a:latin typeface="Arial"/>
                <a:cs typeface="Arial"/>
              </a:rPr>
              <a:t>and</a:t>
            </a:r>
            <a:r>
              <a:rPr sz="955" spc="-20" dirty="0">
                <a:solidFill>
                  <a:srgbClr val="202020"/>
                </a:solidFill>
                <a:latin typeface="Arial"/>
                <a:cs typeface="Arial"/>
              </a:rPr>
              <a:t> </a:t>
            </a:r>
            <a:r>
              <a:rPr sz="955" spc="-14" dirty="0">
                <a:solidFill>
                  <a:srgbClr val="202020"/>
                </a:solidFill>
                <a:latin typeface="Arial"/>
                <a:cs typeface="Arial"/>
              </a:rPr>
              <a:t>cost.</a:t>
            </a:r>
            <a:endParaRPr sz="955">
              <a:latin typeface="Arial"/>
              <a:cs typeface="Arial"/>
            </a:endParaRPr>
          </a:p>
          <a:p>
            <a:pPr marL="394411" marR="332933" indent="-155859">
              <a:lnSpc>
                <a:spcPct val="101899"/>
              </a:lnSpc>
              <a:spcBef>
                <a:spcPts val="61"/>
              </a:spcBef>
              <a:buFont typeface="Arial"/>
              <a:buChar char="•"/>
              <a:tabLst>
                <a:tab pos="394411" algn="l"/>
              </a:tabLst>
            </a:pPr>
            <a:r>
              <a:rPr sz="955" b="1" spc="-34" dirty="0">
                <a:solidFill>
                  <a:srgbClr val="202020"/>
                </a:solidFill>
                <a:latin typeface="Arial"/>
                <a:cs typeface="Arial"/>
              </a:rPr>
              <a:t>Risk-</a:t>
            </a:r>
            <a:r>
              <a:rPr sz="955" b="1" spc="-24" dirty="0">
                <a:solidFill>
                  <a:srgbClr val="202020"/>
                </a:solidFill>
                <a:latin typeface="Arial"/>
                <a:cs typeface="Arial"/>
              </a:rPr>
              <a:t>based </a:t>
            </a:r>
            <a:r>
              <a:rPr sz="955" b="1" spc="-7" dirty="0">
                <a:solidFill>
                  <a:srgbClr val="202020"/>
                </a:solidFill>
                <a:latin typeface="Arial"/>
                <a:cs typeface="Arial"/>
              </a:rPr>
              <a:t>compliance, </a:t>
            </a:r>
            <a:r>
              <a:rPr sz="955" b="1" spc="-27" dirty="0">
                <a:solidFill>
                  <a:srgbClr val="202020"/>
                </a:solidFill>
                <a:latin typeface="Arial"/>
                <a:cs typeface="Arial"/>
              </a:rPr>
              <a:t>technology,</a:t>
            </a:r>
            <a:r>
              <a:rPr sz="955" b="1" spc="-41" dirty="0">
                <a:solidFill>
                  <a:srgbClr val="202020"/>
                </a:solidFill>
                <a:latin typeface="Arial"/>
                <a:cs typeface="Arial"/>
              </a:rPr>
              <a:t> </a:t>
            </a:r>
            <a:r>
              <a:rPr sz="955" b="1" spc="-27" dirty="0">
                <a:solidFill>
                  <a:srgbClr val="202020"/>
                </a:solidFill>
                <a:latin typeface="Arial"/>
                <a:cs typeface="Arial"/>
              </a:rPr>
              <a:t>and</a:t>
            </a:r>
            <a:r>
              <a:rPr sz="955" b="1" spc="-41" dirty="0">
                <a:solidFill>
                  <a:srgbClr val="202020"/>
                </a:solidFill>
                <a:latin typeface="Arial"/>
                <a:cs typeface="Arial"/>
              </a:rPr>
              <a:t> </a:t>
            </a:r>
            <a:r>
              <a:rPr sz="955" b="1" spc="-14" dirty="0">
                <a:solidFill>
                  <a:srgbClr val="202020"/>
                </a:solidFill>
                <a:latin typeface="Arial"/>
                <a:cs typeface="Arial"/>
              </a:rPr>
              <a:t>workforce </a:t>
            </a:r>
            <a:r>
              <a:rPr sz="955" b="1" spc="-20" dirty="0">
                <a:solidFill>
                  <a:srgbClr val="202020"/>
                </a:solidFill>
                <a:latin typeface="Arial"/>
                <a:cs typeface="Arial"/>
              </a:rPr>
              <a:t>investment</a:t>
            </a:r>
            <a:r>
              <a:rPr sz="955" b="1" spc="-27" dirty="0">
                <a:solidFill>
                  <a:srgbClr val="202020"/>
                </a:solidFill>
                <a:latin typeface="Arial"/>
                <a:cs typeface="Arial"/>
              </a:rPr>
              <a:t> </a:t>
            </a:r>
            <a:r>
              <a:rPr sz="955" dirty="0">
                <a:solidFill>
                  <a:srgbClr val="202020"/>
                </a:solidFill>
                <a:latin typeface="Arial"/>
                <a:cs typeface="Arial"/>
              </a:rPr>
              <a:t>build</a:t>
            </a:r>
            <a:r>
              <a:rPr sz="955" spc="-37" dirty="0">
                <a:solidFill>
                  <a:srgbClr val="202020"/>
                </a:solidFill>
                <a:latin typeface="Arial"/>
                <a:cs typeface="Arial"/>
              </a:rPr>
              <a:t> </a:t>
            </a:r>
            <a:r>
              <a:rPr sz="955" spc="-7" dirty="0">
                <a:solidFill>
                  <a:srgbClr val="202020"/>
                </a:solidFill>
                <a:latin typeface="Arial"/>
                <a:cs typeface="Arial"/>
              </a:rPr>
              <a:t>capacity.</a:t>
            </a:r>
            <a:endParaRPr sz="955">
              <a:latin typeface="Arial"/>
              <a:cs typeface="Arial"/>
            </a:endParaRPr>
          </a:p>
          <a:p>
            <a:pPr marL="393545" marR="232490" indent="-154993" algn="just">
              <a:lnSpc>
                <a:spcPct val="102000"/>
              </a:lnSpc>
              <a:spcBef>
                <a:spcPts val="58"/>
              </a:spcBef>
              <a:buFont typeface="Arial"/>
              <a:buChar char="•"/>
              <a:tabLst>
                <a:tab pos="394411" algn="l"/>
              </a:tabLst>
            </a:pPr>
            <a:r>
              <a:rPr sz="955" b="1" spc="-14" dirty="0">
                <a:solidFill>
                  <a:srgbClr val="202020"/>
                </a:solidFill>
                <a:latin typeface="Arial"/>
                <a:cs typeface="Arial"/>
              </a:rPr>
              <a:t>Data</a:t>
            </a:r>
            <a:r>
              <a:rPr sz="955" b="1" spc="-41" dirty="0">
                <a:solidFill>
                  <a:srgbClr val="202020"/>
                </a:solidFill>
                <a:latin typeface="Arial"/>
                <a:cs typeface="Arial"/>
              </a:rPr>
              <a:t> and</a:t>
            </a:r>
            <a:r>
              <a:rPr sz="955" b="1" spc="-24" dirty="0">
                <a:solidFill>
                  <a:srgbClr val="202020"/>
                </a:solidFill>
                <a:latin typeface="Arial"/>
                <a:cs typeface="Arial"/>
              </a:rPr>
              <a:t> transparency</a:t>
            </a:r>
            <a:r>
              <a:rPr sz="955" b="1" spc="-10" dirty="0">
                <a:solidFill>
                  <a:srgbClr val="202020"/>
                </a:solidFill>
                <a:latin typeface="Arial"/>
                <a:cs typeface="Arial"/>
              </a:rPr>
              <a:t> </a:t>
            </a:r>
            <a:r>
              <a:rPr sz="955" spc="-14" dirty="0">
                <a:solidFill>
                  <a:srgbClr val="202020"/>
                </a:solidFill>
                <a:latin typeface="Arial"/>
                <a:cs typeface="Arial"/>
              </a:rPr>
              <a:t>drive 	</a:t>
            </a:r>
            <a:r>
              <a:rPr sz="955" spc="-7" dirty="0">
                <a:solidFill>
                  <a:srgbClr val="202020"/>
                </a:solidFill>
                <a:latin typeface="Arial"/>
                <a:cs typeface="Arial"/>
              </a:rPr>
              <a:t>decisions,</a:t>
            </a:r>
            <a:r>
              <a:rPr sz="955" spc="-24" dirty="0">
                <a:solidFill>
                  <a:srgbClr val="202020"/>
                </a:solidFill>
                <a:latin typeface="Arial"/>
                <a:cs typeface="Arial"/>
              </a:rPr>
              <a:t> </a:t>
            </a:r>
            <a:r>
              <a:rPr sz="955" dirty="0">
                <a:solidFill>
                  <a:srgbClr val="202020"/>
                </a:solidFill>
                <a:latin typeface="Arial"/>
                <a:cs typeface="Arial"/>
              </a:rPr>
              <a:t>accountability,</a:t>
            </a:r>
            <a:r>
              <a:rPr sz="955" spc="-24" dirty="0">
                <a:solidFill>
                  <a:srgbClr val="202020"/>
                </a:solidFill>
                <a:latin typeface="Arial"/>
                <a:cs typeface="Arial"/>
              </a:rPr>
              <a:t> </a:t>
            </a:r>
            <a:r>
              <a:rPr sz="955" spc="-17" dirty="0">
                <a:solidFill>
                  <a:srgbClr val="202020"/>
                </a:solidFill>
                <a:latin typeface="Arial"/>
                <a:cs typeface="Arial"/>
              </a:rPr>
              <a:t>and 	</a:t>
            </a:r>
            <a:r>
              <a:rPr sz="955" dirty="0">
                <a:solidFill>
                  <a:srgbClr val="202020"/>
                </a:solidFill>
                <a:latin typeface="Arial"/>
                <a:cs typeface="Arial"/>
              </a:rPr>
              <a:t>continuous</a:t>
            </a:r>
            <a:r>
              <a:rPr sz="955" spc="-44" dirty="0">
                <a:solidFill>
                  <a:srgbClr val="202020"/>
                </a:solidFill>
                <a:latin typeface="Arial"/>
                <a:cs typeface="Arial"/>
              </a:rPr>
              <a:t> </a:t>
            </a:r>
            <a:r>
              <a:rPr sz="955" spc="-7" dirty="0">
                <a:solidFill>
                  <a:srgbClr val="202020"/>
                </a:solidFill>
                <a:latin typeface="Arial"/>
                <a:cs typeface="Arial"/>
              </a:rPr>
              <a:t>improvement.</a:t>
            </a:r>
            <a:endParaRPr sz="955">
              <a:latin typeface="Arial"/>
              <a:cs typeface="Arial"/>
            </a:endParaRPr>
          </a:p>
          <a:p>
            <a:pPr marL="393545" marR="222533" indent="-154993" algn="just">
              <a:lnSpc>
                <a:spcPct val="101200"/>
              </a:lnSpc>
              <a:spcBef>
                <a:spcPts val="68"/>
              </a:spcBef>
              <a:buChar char="•"/>
              <a:tabLst>
                <a:tab pos="394411" algn="l"/>
              </a:tabLst>
            </a:pPr>
            <a:r>
              <a:rPr sz="955" spc="-31" dirty="0">
                <a:solidFill>
                  <a:srgbClr val="202020"/>
                </a:solidFill>
                <a:latin typeface="Arial"/>
                <a:cs typeface="Arial"/>
              </a:rPr>
              <a:t>System</a:t>
            </a:r>
            <a:r>
              <a:rPr sz="955" spc="-37" dirty="0">
                <a:solidFill>
                  <a:srgbClr val="202020"/>
                </a:solidFill>
                <a:latin typeface="Arial"/>
                <a:cs typeface="Arial"/>
              </a:rPr>
              <a:t> </a:t>
            </a:r>
            <a:r>
              <a:rPr sz="955" b="1" spc="-24" dirty="0">
                <a:solidFill>
                  <a:srgbClr val="202020"/>
                </a:solidFill>
                <a:latin typeface="Arial"/>
                <a:cs typeface="Arial"/>
              </a:rPr>
              <a:t>delivers</a:t>
            </a:r>
            <a:r>
              <a:rPr sz="955" b="1" spc="-37" dirty="0">
                <a:solidFill>
                  <a:srgbClr val="202020"/>
                </a:solidFill>
                <a:latin typeface="Arial"/>
                <a:cs typeface="Arial"/>
              </a:rPr>
              <a:t> </a:t>
            </a:r>
            <a:r>
              <a:rPr sz="955" b="1" spc="-7" dirty="0">
                <a:solidFill>
                  <a:srgbClr val="202020"/>
                </a:solidFill>
                <a:latin typeface="Arial"/>
                <a:cs typeface="Arial"/>
              </a:rPr>
              <a:t>better</a:t>
            </a:r>
            <a:r>
              <a:rPr sz="955" b="1" spc="-34" dirty="0">
                <a:solidFill>
                  <a:srgbClr val="202020"/>
                </a:solidFill>
                <a:latin typeface="Arial"/>
                <a:cs typeface="Arial"/>
              </a:rPr>
              <a:t> </a:t>
            </a:r>
            <a:r>
              <a:rPr sz="955" b="1" spc="-7" dirty="0">
                <a:solidFill>
                  <a:srgbClr val="202020"/>
                </a:solidFill>
                <a:latin typeface="Arial"/>
                <a:cs typeface="Arial"/>
              </a:rPr>
              <a:t>value, 	better</a:t>
            </a:r>
            <a:r>
              <a:rPr sz="955" b="1" spc="-34" dirty="0">
                <a:solidFill>
                  <a:srgbClr val="202020"/>
                </a:solidFill>
                <a:latin typeface="Arial"/>
                <a:cs typeface="Arial"/>
              </a:rPr>
              <a:t> </a:t>
            </a:r>
            <a:r>
              <a:rPr sz="955" b="1" spc="-17" dirty="0">
                <a:solidFill>
                  <a:srgbClr val="202020"/>
                </a:solidFill>
                <a:latin typeface="Arial"/>
                <a:cs typeface="Arial"/>
              </a:rPr>
              <a:t>outcomes,</a:t>
            </a:r>
            <a:r>
              <a:rPr sz="955" b="1" spc="-27" dirty="0">
                <a:solidFill>
                  <a:srgbClr val="202020"/>
                </a:solidFill>
                <a:latin typeface="Arial"/>
                <a:cs typeface="Arial"/>
              </a:rPr>
              <a:t> </a:t>
            </a:r>
            <a:r>
              <a:rPr sz="955" b="1" spc="-41" dirty="0">
                <a:solidFill>
                  <a:srgbClr val="202020"/>
                </a:solidFill>
                <a:latin typeface="Arial"/>
                <a:cs typeface="Arial"/>
              </a:rPr>
              <a:t>and</a:t>
            </a:r>
            <a:r>
              <a:rPr sz="955" b="1" spc="-24" dirty="0">
                <a:solidFill>
                  <a:srgbClr val="202020"/>
                </a:solidFill>
                <a:latin typeface="Arial"/>
                <a:cs typeface="Arial"/>
              </a:rPr>
              <a:t> </a:t>
            </a:r>
            <a:r>
              <a:rPr sz="955" b="1" spc="-7" dirty="0">
                <a:solidFill>
                  <a:srgbClr val="202020"/>
                </a:solidFill>
                <a:latin typeface="Arial"/>
                <a:cs typeface="Arial"/>
              </a:rPr>
              <a:t>better 	lives</a:t>
            </a:r>
            <a:r>
              <a:rPr sz="955" spc="-7" dirty="0">
                <a:solidFill>
                  <a:srgbClr val="202020"/>
                </a:solidFill>
                <a:latin typeface="Arial"/>
                <a:cs typeface="Arial"/>
              </a:rPr>
              <a:t>.</a:t>
            </a:r>
            <a:endParaRPr sz="955">
              <a:latin typeface="Arial"/>
              <a:cs typeface="Arial"/>
            </a:endParaRPr>
          </a:p>
        </p:txBody>
      </p:sp>
    </p:spTree>
    <p:extLst>
      <p:ext uri="{BB962C8B-B14F-4D97-AF65-F5344CB8AC3E}">
        <p14:creationId xmlns:p14="http://schemas.microsoft.com/office/powerpoint/2010/main" val="10008762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F3F70-5E31-2A24-B068-116BBDF67E40}"/>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D4750D7-1CFC-C87F-0DC3-251BC2D21DE0}"/>
              </a:ext>
            </a:extLst>
          </p:cNvPr>
          <p:cNvSpPr txBox="1"/>
          <p:nvPr/>
        </p:nvSpPr>
        <p:spPr>
          <a:xfrm>
            <a:off x="10373331" y="296834"/>
            <a:ext cx="410874" cy="134612"/>
          </a:xfrm>
          <a:prstGeom prst="rect">
            <a:avLst/>
          </a:prstGeom>
        </p:spPr>
        <p:txBody>
          <a:bodyPr vert="horz" wrap="square" lIns="0" tIns="8659" rIns="0" bIns="0" rtlCol="0">
            <a:spAutoFit/>
          </a:bodyPr>
          <a:lstStyle/>
          <a:p>
            <a:pPr marL="8659">
              <a:spcBef>
                <a:spcPts val="68"/>
              </a:spcBef>
            </a:pPr>
            <a:r>
              <a:rPr sz="818" spc="-7" dirty="0">
                <a:latin typeface="Arial"/>
                <a:cs typeface="Arial"/>
              </a:rPr>
              <a:t>11.21.25</a:t>
            </a:r>
            <a:endParaRPr sz="818">
              <a:latin typeface="Arial"/>
              <a:cs typeface="Arial"/>
            </a:endParaRPr>
          </a:p>
        </p:txBody>
      </p:sp>
      <p:grpSp>
        <p:nvGrpSpPr>
          <p:cNvPr id="3" name="object 3">
            <a:extLst>
              <a:ext uri="{FF2B5EF4-FFF2-40B4-BE49-F238E27FC236}">
                <a16:creationId xmlns:a16="http://schemas.microsoft.com/office/drawing/2014/main" id="{541ECFE5-8625-DF50-800D-B49A51453988}"/>
              </a:ext>
            </a:extLst>
          </p:cNvPr>
          <p:cNvGrpSpPr/>
          <p:nvPr/>
        </p:nvGrpSpPr>
        <p:grpSpPr>
          <a:xfrm>
            <a:off x="945139" y="188768"/>
            <a:ext cx="10311245" cy="6501245"/>
            <a:chOff x="217804" y="276859"/>
            <a:chExt cx="15123160" cy="9535160"/>
          </a:xfrm>
        </p:grpSpPr>
        <p:sp>
          <p:nvSpPr>
            <p:cNvPr id="4" name="object 4">
              <a:extLst>
                <a:ext uri="{FF2B5EF4-FFF2-40B4-BE49-F238E27FC236}">
                  <a16:creationId xmlns:a16="http://schemas.microsoft.com/office/drawing/2014/main" id="{2C8C692F-E589-112B-F6B5-21C29E310B86}"/>
                </a:ext>
              </a:extLst>
            </p:cNvPr>
            <p:cNvSpPr/>
            <p:nvPr/>
          </p:nvSpPr>
          <p:spPr>
            <a:xfrm>
              <a:off x="217805" y="276859"/>
              <a:ext cx="15123160" cy="9535160"/>
            </a:xfrm>
            <a:custGeom>
              <a:avLst/>
              <a:gdLst/>
              <a:ahLst/>
              <a:cxnLst/>
              <a:rect l="l" t="t" r="r" b="b"/>
              <a:pathLst>
                <a:path w="15123160" h="9535160">
                  <a:moveTo>
                    <a:pt x="15123160" y="0"/>
                  </a:moveTo>
                  <a:lnTo>
                    <a:pt x="0" y="0"/>
                  </a:lnTo>
                  <a:lnTo>
                    <a:pt x="0" y="58420"/>
                  </a:lnTo>
                  <a:lnTo>
                    <a:pt x="0" y="9476740"/>
                  </a:lnTo>
                  <a:lnTo>
                    <a:pt x="0" y="9535160"/>
                  </a:lnTo>
                  <a:lnTo>
                    <a:pt x="15123160" y="9535160"/>
                  </a:lnTo>
                  <a:lnTo>
                    <a:pt x="15123160" y="9476740"/>
                  </a:lnTo>
                  <a:lnTo>
                    <a:pt x="58445" y="9476740"/>
                  </a:lnTo>
                  <a:lnTo>
                    <a:pt x="58445" y="58420"/>
                  </a:lnTo>
                  <a:lnTo>
                    <a:pt x="15064740" y="58420"/>
                  </a:lnTo>
                  <a:lnTo>
                    <a:pt x="15064740" y="9476715"/>
                  </a:lnTo>
                  <a:lnTo>
                    <a:pt x="15123160" y="9476727"/>
                  </a:lnTo>
                  <a:lnTo>
                    <a:pt x="15123160" y="58420"/>
                  </a:lnTo>
                  <a:lnTo>
                    <a:pt x="15123160" y="57785"/>
                  </a:lnTo>
                  <a:lnTo>
                    <a:pt x="15123160" y="0"/>
                  </a:lnTo>
                  <a:close/>
                </a:path>
              </a:pathLst>
            </a:custGeom>
            <a:solidFill>
              <a:srgbClr val="205F9A"/>
            </a:solidFill>
          </p:spPr>
          <p:txBody>
            <a:bodyPr wrap="square" lIns="0" tIns="0" rIns="0" bIns="0" rtlCol="0"/>
            <a:lstStyle/>
            <a:p>
              <a:endParaRPr sz="1227"/>
            </a:p>
          </p:txBody>
        </p:sp>
        <p:pic>
          <p:nvPicPr>
            <p:cNvPr id="5" name="object 5" descr="Road Outline Vector Art, Icons, and Graphics for Free Download">
              <a:extLst>
                <a:ext uri="{FF2B5EF4-FFF2-40B4-BE49-F238E27FC236}">
                  <a16:creationId xmlns:a16="http://schemas.microsoft.com/office/drawing/2014/main" id="{770C5E3A-B65C-8A36-A305-D5850E397C35}"/>
                </a:ext>
              </a:extLst>
            </p:cNvPr>
            <p:cNvPicPr/>
            <p:nvPr/>
          </p:nvPicPr>
          <p:blipFill>
            <a:blip r:embed="rId2" cstate="print"/>
            <a:stretch>
              <a:fillRect/>
            </a:stretch>
          </p:blipFill>
          <p:spPr>
            <a:xfrm>
              <a:off x="862606" y="1001809"/>
              <a:ext cx="1068735" cy="992397"/>
            </a:xfrm>
            <a:prstGeom prst="rect">
              <a:avLst/>
            </a:prstGeom>
          </p:spPr>
        </p:pic>
        <p:pic>
          <p:nvPicPr>
            <p:cNvPr id="6" name="object 6" descr="Ohio State Stroke Map PNG &amp; SVG Design For T-Shirts">
              <a:extLst>
                <a:ext uri="{FF2B5EF4-FFF2-40B4-BE49-F238E27FC236}">
                  <a16:creationId xmlns:a16="http://schemas.microsoft.com/office/drawing/2014/main" id="{FAB7912F-A3D5-2793-EBCF-D3B5469C31A3}"/>
                </a:ext>
              </a:extLst>
            </p:cNvPr>
            <p:cNvPicPr/>
            <p:nvPr/>
          </p:nvPicPr>
          <p:blipFill>
            <a:blip r:embed="rId3" cstate="print"/>
            <a:stretch>
              <a:fillRect/>
            </a:stretch>
          </p:blipFill>
          <p:spPr>
            <a:xfrm>
              <a:off x="860729" y="772731"/>
              <a:ext cx="1090104" cy="1090104"/>
            </a:xfrm>
            <a:prstGeom prst="rect">
              <a:avLst/>
            </a:prstGeom>
          </p:spPr>
        </p:pic>
        <p:pic>
          <p:nvPicPr>
            <p:cNvPr id="7" name="object 7" descr="A logo for a company  AI-generated content may be incorrect.">
              <a:extLst>
                <a:ext uri="{FF2B5EF4-FFF2-40B4-BE49-F238E27FC236}">
                  <a16:creationId xmlns:a16="http://schemas.microsoft.com/office/drawing/2014/main" id="{1D84EDA3-5E36-4863-E6EA-858A4AF27B95}"/>
                </a:ext>
              </a:extLst>
            </p:cNvPr>
            <p:cNvPicPr/>
            <p:nvPr/>
          </p:nvPicPr>
          <p:blipFill>
            <a:blip r:embed="rId4" cstate="print"/>
            <a:stretch>
              <a:fillRect/>
            </a:stretch>
          </p:blipFill>
          <p:spPr>
            <a:xfrm>
              <a:off x="13510894" y="772794"/>
              <a:ext cx="1405382" cy="775334"/>
            </a:xfrm>
            <a:prstGeom prst="rect">
              <a:avLst/>
            </a:prstGeom>
          </p:spPr>
        </p:pic>
      </p:grpSp>
      <p:sp>
        <p:nvSpPr>
          <p:cNvPr id="8" name="object 8">
            <a:extLst>
              <a:ext uri="{FF2B5EF4-FFF2-40B4-BE49-F238E27FC236}">
                <a16:creationId xmlns:a16="http://schemas.microsoft.com/office/drawing/2014/main" id="{F162EFE2-A69A-C8DC-55E4-00D00AAB7739}"/>
              </a:ext>
            </a:extLst>
          </p:cNvPr>
          <p:cNvSpPr txBox="1"/>
          <p:nvPr/>
        </p:nvSpPr>
        <p:spPr>
          <a:xfrm>
            <a:off x="1114858" y="1551275"/>
            <a:ext cx="1889847" cy="4649024"/>
          </a:xfrm>
          <a:prstGeom prst="rect">
            <a:avLst/>
          </a:prstGeom>
          <a:ln w="38100">
            <a:solidFill>
              <a:srgbClr val="EFA846"/>
            </a:solidFill>
          </a:ln>
        </p:spPr>
        <p:txBody>
          <a:bodyPr vert="horz" wrap="square" lIns="0" tIns="35935" rIns="0" bIns="0" rtlCol="0">
            <a:spAutoFit/>
          </a:bodyPr>
          <a:lstStyle/>
          <a:p>
            <a:pPr marL="75765">
              <a:spcBef>
                <a:spcPts val="283"/>
              </a:spcBef>
            </a:pPr>
            <a:r>
              <a:rPr sz="1227" b="1" spc="-7" dirty="0">
                <a:solidFill>
                  <a:srgbClr val="EFA846"/>
                </a:solidFill>
                <a:latin typeface="Arial"/>
                <a:cs typeface="Arial"/>
              </a:rPr>
              <a:t>ACCESS</a:t>
            </a:r>
            <a:endParaRPr sz="1227">
              <a:latin typeface="Arial"/>
              <a:cs typeface="Arial"/>
            </a:endParaRPr>
          </a:p>
          <a:p>
            <a:pPr marL="75765" marR="158024">
              <a:lnSpc>
                <a:spcPct val="102400"/>
              </a:lnSpc>
              <a:spcBef>
                <a:spcPts val="958"/>
              </a:spcBef>
            </a:pPr>
            <a:r>
              <a:rPr sz="818" b="1" spc="-27" dirty="0">
                <a:latin typeface="Arial"/>
                <a:cs typeface="Arial"/>
              </a:rPr>
              <a:t>Goal:</a:t>
            </a:r>
            <a:r>
              <a:rPr sz="818" b="1" spc="-37" dirty="0">
                <a:latin typeface="Arial"/>
                <a:cs typeface="Arial"/>
              </a:rPr>
              <a:t> </a:t>
            </a:r>
            <a:r>
              <a:rPr sz="818" spc="-27" dirty="0">
                <a:latin typeface="Arial"/>
                <a:cs typeface="Arial"/>
              </a:rPr>
              <a:t>Ensure</a:t>
            </a:r>
            <a:r>
              <a:rPr sz="818" spc="-41" dirty="0">
                <a:latin typeface="Arial"/>
                <a:cs typeface="Arial"/>
              </a:rPr>
              <a:t> </a:t>
            </a:r>
            <a:r>
              <a:rPr sz="818" spc="-7" dirty="0">
                <a:latin typeface="Arial"/>
                <a:cs typeface="Arial"/>
              </a:rPr>
              <a:t>people</a:t>
            </a:r>
            <a:r>
              <a:rPr sz="818" spc="-41" dirty="0">
                <a:latin typeface="Arial"/>
                <a:cs typeface="Arial"/>
              </a:rPr>
              <a:t> </a:t>
            </a:r>
            <a:r>
              <a:rPr sz="818" spc="-7" dirty="0">
                <a:latin typeface="Arial"/>
                <a:cs typeface="Arial"/>
              </a:rPr>
              <a:t>can</a:t>
            </a:r>
            <a:r>
              <a:rPr sz="818" spc="-48" dirty="0">
                <a:latin typeface="Arial"/>
                <a:cs typeface="Arial"/>
              </a:rPr>
              <a:t> </a:t>
            </a:r>
            <a:r>
              <a:rPr sz="818" spc="-7" dirty="0">
                <a:latin typeface="Arial"/>
                <a:cs typeface="Arial"/>
              </a:rPr>
              <a:t>enter</a:t>
            </a:r>
            <a:r>
              <a:rPr sz="818" spc="-51" dirty="0">
                <a:latin typeface="Arial"/>
                <a:cs typeface="Arial"/>
              </a:rPr>
              <a:t> </a:t>
            </a:r>
            <a:r>
              <a:rPr sz="818" spc="-17" dirty="0">
                <a:latin typeface="Arial"/>
                <a:cs typeface="Arial"/>
              </a:rPr>
              <a:t>and move</a:t>
            </a:r>
            <a:r>
              <a:rPr sz="818" spc="-44" dirty="0">
                <a:latin typeface="Arial"/>
                <a:cs typeface="Arial"/>
              </a:rPr>
              <a:t> </a:t>
            </a:r>
            <a:r>
              <a:rPr sz="818" spc="-14" dirty="0">
                <a:latin typeface="Arial"/>
                <a:cs typeface="Arial"/>
              </a:rPr>
              <a:t>through</a:t>
            </a:r>
            <a:r>
              <a:rPr sz="818" spc="-44" dirty="0">
                <a:latin typeface="Arial"/>
                <a:cs typeface="Arial"/>
              </a:rPr>
              <a:t> </a:t>
            </a:r>
            <a:r>
              <a:rPr sz="818" spc="-24" dirty="0">
                <a:latin typeface="Arial"/>
                <a:cs typeface="Arial"/>
              </a:rPr>
              <a:t>a</a:t>
            </a:r>
            <a:r>
              <a:rPr sz="818" spc="-27" dirty="0">
                <a:latin typeface="Arial"/>
                <a:cs typeface="Arial"/>
              </a:rPr>
              <a:t> </a:t>
            </a:r>
            <a:r>
              <a:rPr sz="818" dirty="0">
                <a:latin typeface="Arial"/>
                <a:cs typeface="Arial"/>
              </a:rPr>
              <a:t>consistent</a:t>
            </a:r>
            <a:r>
              <a:rPr sz="818" spc="-31" dirty="0">
                <a:latin typeface="Arial"/>
                <a:cs typeface="Arial"/>
              </a:rPr>
              <a:t> </a:t>
            </a:r>
            <a:r>
              <a:rPr sz="818" spc="-7" dirty="0">
                <a:latin typeface="Arial"/>
                <a:cs typeface="Arial"/>
              </a:rPr>
              <a:t>statewide </a:t>
            </a:r>
            <a:r>
              <a:rPr sz="818" dirty="0">
                <a:latin typeface="Arial"/>
                <a:cs typeface="Arial"/>
              </a:rPr>
              <a:t>continuum</a:t>
            </a:r>
            <a:r>
              <a:rPr sz="818" spc="-34" dirty="0">
                <a:latin typeface="Arial"/>
                <a:cs typeface="Arial"/>
              </a:rPr>
              <a:t> </a:t>
            </a:r>
            <a:r>
              <a:rPr sz="818" dirty="0">
                <a:latin typeface="Arial"/>
                <a:cs typeface="Arial"/>
              </a:rPr>
              <a:t>of</a:t>
            </a:r>
            <a:r>
              <a:rPr sz="818" spc="-3" dirty="0">
                <a:latin typeface="Arial"/>
                <a:cs typeface="Arial"/>
              </a:rPr>
              <a:t> </a:t>
            </a:r>
            <a:r>
              <a:rPr sz="818" spc="-7" dirty="0">
                <a:latin typeface="Arial"/>
                <a:cs typeface="Arial"/>
              </a:rPr>
              <a:t>supports.</a:t>
            </a:r>
            <a:endParaRPr sz="818">
              <a:latin typeface="Arial"/>
              <a:cs typeface="Arial"/>
            </a:endParaRPr>
          </a:p>
          <a:p>
            <a:pPr>
              <a:spcBef>
                <a:spcPts val="24"/>
              </a:spcBef>
            </a:pPr>
            <a:endParaRPr sz="818">
              <a:latin typeface="Arial"/>
              <a:cs typeface="Arial"/>
            </a:endParaRPr>
          </a:p>
          <a:p>
            <a:pPr marL="75765"/>
            <a:r>
              <a:rPr sz="818" b="1" spc="-31" dirty="0">
                <a:latin typeface="Arial"/>
                <a:cs typeface="Arial"/>
              </a:rPr>
              <a:t>Policy</a:t>
            </a:r>
            <a:r>
              <a:rPr sz="818" b="1" spc="-24" dirty="0">
                <a:latin typeface="Arial"/>
                <a:cs typeface="Arial"/>
              </a:rPr>
              <a:t> </a:t>
            </a:r>
            <a:r>
              <a:rPr sz="818" b="1" spc="-7" dirty="0">
                <a:latin typeface="Arial"/>
                <a:cs typeface="Arial"/>
              </a:rPr>
              <a:t>Levers:</a:t>
            </a:r>
            <a:endParaRPr sz="818">
              <a:latin typeface="Arial"/>
              <a:cs typeface="Arial"/>
            </a:endParaRPr>
          </a:p>
          <a:p>
            <a:pPr marL="231625" indent="-155859">
              <a:spcBef>
                <a:spcPts val="75"/>
              </a:spcBef>
              <a:buFont typeface="Arial"/>
              <a:buChar char="•"/>
              <a:tabLst>
                <a:tab pos="231625" algn="l"/>
              </a:tabLst>
            </a:pPr>
            <a:r>
              <a:rPr sz="818" b="1" spc="-27" dirty="0">
                <a:latin typeface="Arial"/>
                <a:cs typeface="Arial"/>
              </a:rPr>
              <a:t>Establish</a:t>
            </a:r>
            <a:r>
              <a:rPr sz="818" b="1" spc="-3" dirty="0">
                <a:latin typeface="Arial"/>
                <a:cs typeface="Arial"/>
              </a:rPr>
              <a:t> </a:t>
            </a:r>
            <a:r>
              <a:rPr sz="818" b="1" spc="-20" dirty="0">
                <a:latin typeface="Arial"/>
                <a:cs typeface="Arial"/>
              </a:rPr>
              <a:t>Centralized</a:t>
            </a:r>
            <a:r>
              <a:rPr sz="818" b="1" spc="-7" dirty="0">
                <a:latin typeface="Arial"/>
                <a:cs typeface="Arial"/>
              </a:rPr>
              <a:t> Eligibility</a:t>
            </a:r>
            <a:endParaRPr sz="818">
              <a:latin typeface="Arial"/>
              <a:cs typeface="Arial"/>
            </a:endParaRPr>
          </a:p>
          <a:p>
            <a:pPr marL="231625" marR="371898">
              <a:lnSpc>
                <a:spcPct val="118100"/>
              </a:lnSpc>
            </a:pPr>
            <a:r>
              <a:rPr sz="818" b="1" spc="-27" dirty="0">
                <a:latin typeface="Arial"/>
                <a:cs typeface="Arial"/>
              </a:rPr>
              <a:t>and</a:t>
            </a:r>
            <a:r>
              <a:rPr sz="818" b="1" spc="-48" dirty="0">
                <a:latin typeface="Arial"/>
                <a:cs typeface="Arial"/>
              </a:rPr>
              <a:t> </a:t>
            </a:r>
            <a:r>
              <a:rPr sz="818" b="1" spc="-31" dirty="0">
                <a:latin typeface="Arial"/>
                <a:cs typeface="Arial"/>
              </a:rPr>
              <a:t>Level</a:t>
            </a:r>
            <a:r>
              <a:rPr sz="818" b="1" spc="-44" dirty="0">
                <a:latin typeface="Arial"/>
                <a:cs typeface="Arial"/>
              </a:rPr>
              <a:t> </a:t>
            </a:r>
            <a:r>
              <a:rPr sz="818" b="1" spc="-20" dirty="0">
                <a:latin typeface="Arial"/>
                <a:cs typeface="Arial"/>
              </a:rPr>
              <a:t>of</a:t>
            </a:r>
            <a:r>
              <a:rPr sz="818" b="1" spc="-44" dirty="0">
                <a:latin typeface="Arial"/>
                <a:cs typeface="Arial"/>
              </a:rPr>
              <a:t> </a:t>
            </a:r>
            <a:r>
              <a:rPr sz="818" b="1" spc="-14" dirty="0">
                <a:latin typeface="Arial"/>
                <a:cs typeface="Arial"/>
              </a:rPr>
              <a:t>Care</a:t>
            </a:r>
            <a:r>
              <a:rPr sz="818" b="1" spc="-31" dirty="0">
                <a:latin typeface="Arial"/>
                <a:cs typeface="Arial"/>
              </a:rPr>
              <a:t> </a:t>
            </a:r>
            <a:r>
              <a:rPr sz="818" spc="-82" dirty="0">
                <a:latin typeface="Arial"/>
                <a:cs typeface="Arial"/>
              </a:rPr>
              <a:t>–</a:t>
            </a:r>
            <a:r>
              <a:rPr sz="818" spc="-41" dirty="0">
                <a:latin typeface="Arial"/>
                <a:cs typeface="Arial"/>
              </a:rPr>
              <a:t> </a:t>
            </a:r>
            <a:r>
              <a:rPr sz="818" spc="-24" dirty="0">
                <a:latin typeface="Arial"/>
                <a:cs typeface="Arial"/>
              </a:rPr>
              <a:t>Create</a:t>
            </a:r>
            <a:r>
              <a:rPr sz="818" spc="-51" dirty="0">
                <a:latin typeface="Arial"/>
                <a:cs typeface="Arial"/>
              </a:rPr>
              <a:t> </a:t>
            </a:r>
            <a:r>
              <a:rPr sz="818" spc="-34" dirty="0">
                <a:latin typeface="Arial"/>
                <a:cs typeface="Arial"/>
              </a:rPr>
              <a:t>a </a:t>
            </a:r>
            <a:r>
              <a:rPr sz="818" spc="-20" dirty="0">
                <a:latin typeface="Arial"/>
                <a:cs typeface="Arial"/>
              </a:rPr>
              <a:t>single,</a:t>
            </a:r>
            <a:r>
              <a:rPr sz="818" spc="-27" dirty="0">
                <a:latin typeface="Arial"/>
                <a:cs typeface="Arial"/>
              </a:rPr>
              <a:t> </a:t>
            </a:r>
            <a:r>
              <a:rPr sz="818" spc="-7" dirty="0">
                <a:latin typeface="Arial"/>
                <a:cs typeface="Arial"/>
              </a:rPr>
              <a:t>statewide</a:t>
            </a:r>
            <a:r>
              <a:rPr sz="818" spc="-37" dirty="0">
                <a:latin typeface="Arial"/>
                <a:cs typeface="Arial"/>
              </a:rPr>
              <a:t> </a:t>
            </a:r>
            <a:r>
              <a:rPr sz="818" spc="-7" dirty="0">
                <a:latin typeface="Arial"/>
                <a:cs typeface="Arial"/>
              </a:rPr>
              <a:t>entry</a:t>
            </a:r>
            <a:r>
              <a:rPr sz="818" spc="-27" dirty="0">
                <a:latin typeface="Arial"/>
                <a:cs typeface="Arial"/>
              </a:rPr>
              <a:t> </a:t>
            </a:r>
            <a:r>
              <a:rPr sz="818" spc="-17" dirty="0">
                <a:latin typeface="Arial"/>
                <a:cs typeface="Arial"/>
              </a:rPr>
              <a:t>and</a:t>
            </a:r>
            <a:endParaRPr sz="818">
              <a:latin typeface="Arial"/>
              <a:cs typeface="Arial"/>
            </a:endParaRPr>
          </a:p>
          <a:p>
            <a:pPr marL="231625">
              <a:spcBef>
                <a:spcPts val="177"/>
              </a:spcBef>
            </a:pPr>
            <a:r>
              <a:rPr sz="818" spc="-7" dirty="0">
                <a:latin typeface="Arial"/>
                <a:cs typeface="Arial"/>
              </a:rPr>
              <a:t>determination</a:t>
            </a:r>
            <a:r>
              <a:rPr sz="818" spc="17" dirty="0">
                <a:latin typeface="Arial"/>
                <a:cs typeface="Arial"/>
              </a:rPr>
              <a:t> </a:t>
            </a:r>
            <a:r>
              <a:rPr sz="818" spc="-7" dirty="0">
                <a:latin typeface="Arial"/>
                <a:cs typeface="Arial"/>
              </a:rPr>
              <a:t>process.</a:t>
            </a:r>
            <a:endParaRPr sz="818">
              <a:latin typeface="Arial"/>
              <a:cs typeface="Arial"/>
            </a:endParaRPr>
          </a:p>
          <a:p>
            <a:pPr marL="231625" marR="158457" indent="-156292">
              <a:lnSpc>
                <a:spcPct val="117700"/>
              </a:lnSpc>
              <a:spcBef>
                <a:spcPts val="55"/>
              </a:spcBef>
              <a:buFont typeface="Arial"/>
              <a:buChar char="•"/>
              <a:tabLst>
                <a:tab pos="231625" algn="l"/>
              </a:tabLst>
            </a:pPr>
            <a:r>
              <a:rPr sz="818" b="1" spc="-7" dirty="0">
                <a:latin typeface="Arial"/>
                <a:cs typeface="Arial"/>
              </a:rPr>
              <a:t>Implement</a:t>
            </a:r>
            <a:r>
              <a:rPr sz="818" b="1" spc="-41" dirty="0">
                <a:latin typeface="Arial"/>
                <a:cs typeface="Arial"/>
              </a:rPr>
              <a:t> </a:t>
            </a:r>
            <a:r>
              <a:rPr sz="818" b="1" spc="-31" dirty="0">
                <a:latin typeface="Arial"/>
                <a:cs typeface="Arial"/>
              </a:rPr>
              <a:t>1915(b)</a:t>
            </a:r>
            <a:r>
              <a:rPr sz="818" b="1" spc="-17" dirty="0">
                <a:latin typeface="Arial"/>
                <a:cs typeface="Arial"/>
              </a:rPr>
              <a:t> </a:t>
            </a:r>
            <a:r>
              <a:rPr sz="818" b="1" spc="-7" dirty="0">
                <a:latin typeface="Arial"/>
                <a:cs typeface="Arial"/>
              </a:rPr>
              <a:t>Waiver: </a:t>
            </a:r>
            <a:r>
              <a:rPr sz="818" b="1" spc="-17" dirty="0">
                <a:latin typeface="Arial"/>
                <a:cs typeface="Arial"/>
              </a:rPr>
              <a:t>Selective</a:t>
            </a:r>
            <a:r>
              <a:rPr sz="818" b="1" spc="-27" dirty="0">
                <a:latin typeface="Arial"/>
                <a:cs typeface="Arial"/>
              </a:rPr>
              <a:t> Contracting</a:t>
            </a:r>
            <a:r>
              <a:rPr sz="818" b="1" spc="-20" dirty="0">
                <a:latin typeface="Arial"/>
                <a:cs typeface="Arial"/>
              </a:rPr>
              <a:t> </a:t>
            </a:r>
            <a:r>
              <a:rPr sz="818" spc="-82" dirty="0">
                <a:latin typeface="Arial"/>
                <a:cs typeface="Arial"/>
              </a:rPr>
              <a:t>–</a:t>
            </a:r>
            <a:r>
              <a:rPr sz="818" spc="-34" dirty="0">
                <a:latin typeface="Arial"/>
                <a:cs typeface="Arial"/>
              </a:rPr>
              <a:t> </a:t>
            </a:r>
            <a:r>
              <a:rPr sz="818" spc="-14" dirty="0">
                <a:latin typeface="Arial"/>
                <a:cs typeface="Arial"/>
              </a:rPr>
              <a:t>Build </a:t>
            </a:r>
            <a:r>
              <a:rPr sz="818" spc="-7" dirty="0">
                <a:latin typeface="Arial"/>
                <a:cs typeface="Arial"/>
              </a:rPr>
              <a:t>coordinated</a:t>
            </a:r>
            <a:r>
              <a:rPr sz="818" spc="-24" dirty="0">
                <a:latin typeface="Arial"/>
                <a:cs typeface="Arial"/>
              </a:rPr>
              <a:t> </a:t>
            </a:r>
            <a:r>
              <a:rPr sz="818" spc="-17" dirty="0">
                <a:latin typeface="Arial"/>
                <a:cs typeface="Arial"/>
              </a:rPr>
              <a:t>provider</a:t>
            </a:r>
            <a:r>
              <a:rPr sz="818" spc="-24" dirty="0">
                <a:latin typeface="Arial"/>
                <a:cs typeface="Arial"/>
              </a:rPr>
              <a:t> </a:t>
            </a:r>
            <a:r>
              <a:rPr sz="818" spc="-14" dirty="0">
                <a:latin typeface="Arial"/>
                <a:cs typeface="Arial"/>
              </a:rPr>
              <a:t>and</a:t>
            </a:r>
            <a:r>
              <a:rPr sz="818" spc="-20" dirty="0">
                <a:latin typeface="Arial"/>
                <a:cs typeface="Arial"/>
              </a:rPr>
              <a:t> </a:t>
            </a:r>
            <a:r>
              <a:rPr sz="818" spc="-7" dirty="0">
                <a:latin typeface="Arial"/>
                <a:cs typeface="Arial"/>
              </a:rPr>
              <a:t>service coordination</a:t>
            </a:r>
            <a:r>
              <a:rPr sz="818" spc="7" dirty="0">
                <a:latin typeface="Arial"/>
                <a:cs typeface="Arial"/>
              </a:rPr>
              <a:t> </a:t>
            </a:r>
            <a:r>
              <a:rPr sz="818" spc="-14" dirty="0">
                <a:latin typeface="Arial"/>
                <a:cs typeface="Arial"/>
              </a:rPr>
              <a:t>networks</a:t>
            </a:r>
            <a:r>
              <a:rPr sz="818" spc="-7" dirty="0">
                <a:latin typeface="Arial"/>
                <a:cs typeface="Arial"/>
              </a:rPr>
              <a:t> </a:t>
            </a:r>
            <a:r>
              <a:rPr sz="818" spc="-14" dirty="0">
                <a:latin typeface="Arial"/>
                <a:cs typeface="Arial"/>
              </a:rPr>
              <a:t>that </a:t>
            </a:r>
            <a:r>
              <a:rPr sz="818" spc="-24" dirty="0">
                <a:latin typeface="Arial"/>
                <a:cs typeface="Arial"/>
              </a:rPr>
              <a:t>guarantee</a:t>
            </a:r>
            <a:r>
              <a:rPr sz="818" spc="-37" dirty="0">
                <a:latin typeface="Arial"/>
                <a:cs typeface="Arial"/>
              </a:rPr>
              <a:t> </a:t>
            </a:r>
            <a:r>
              <a:rPr sz="818" spc="-14" dirty="0">
                <a:latin typeface="Arial"/>
                <a:cs typeface="Arial"/>
              </a:rPr>
              <a:t>access</a:t>
            </a:r>
            <a:r>
              <a:rPr sz="818" spc="-34" dirty="0">
                <a:latin typeface="Arial"/>
                <a:cs typeface="Arial"/>
              </a:rPr>
              <a:t> </a:t>
            </a:r>
            <a:r>
              <a:rPr sz="818" spc="-17" dirty="0">
                <a:latin typeface="Arial"/>
                <a:cs typeface="Arial"/>
              </a:rPr>
              <a:t>based</a:t>
            </a:r>
            <a:r>
              <a:rPr sz="818" spc="-27" dirty="0">
                <a:latin typeface="Arial"/>
                <a:cs typeface="Arial"/>
              </a:rPr>
              <a:t> </a:t>
            </a:r>
            <a:r>
              <a:rPr sz="818" spc="-14" dirty="0">
                <a:latin typeface="Arial"/>
                <a:cs typeface="Arial"/>
              </a:rPr>
              <a:t>on</a:t>
            </a:r>
            <a:r>
              <a:rPr sz="818" spc="-37" dirty="0">
                <a:latin typeface="Arial"/>
                <a:cs typeface="Arial"/>
              </a:rPr>
              <a:t> </a:t>
            </a:r>
            <a:r>
              <a:rPr sz="818" spc="-14" dirty="0">
                <a:latin typeface="Arial"/>
                <a:cs typeface="Arial"/>
              </a:rPr>
              <a:t>need, </a:t>
            </a:r>
            <a:r>
              <a:rPr sz="818" spc="-7" dirty="0">
                <a:latin typeface="Arial"/>
                <a:cs typeface="Arial"/>
              </a:rPr>
              <a:t>capacity,</a:t>
            </a:r>
            <a:r>
              <a:rPr sz="818" spc="-61" dirty="0">
                <a:latin typeface="Arial"/>
                <a:cs typeface="Arial"/>
              </a:rPr>
              <a:t> </a:t>
            </a:r>
            <a:r>
              <a:rPr sz="818" spc="-14" dirty="0">
                <a:latin typeface="Arial"/>
                <a:cs typeface="Arial"/>
              </a:rPr>
              <a:t>and</a:t>
            </a:r>
            <a:r>
              <a:rPr sz="818" spc="-48" dirty="0">
                <a:latin typeface="Arial"/>
                <a:cs typeface="Arial"/>
              </a:rPr>
              <a:t> </a:t>
            </a:r>
            <a:r>
              <a:rPr sz="818" spc="-7" dirty="0">
                <a:latin typeface="Arial"/>
                <a:cs typeface="Arial"/>
              </a:rPr>
              <a:t>performance.</a:t>
            </a:r>
            <a:endParaRPr sz="818">
              <a:latin typeface="Arial"/>
              <a:cs typeface="Arial"/>
            </a:endParaRPr>
          </a:p>
          <a:p>
            <a:pPr marL="231625" marR="90485" indent="-156292">
              <a:lnSpc>
                <a:spcPct val="118100"/>
              </a:lnSpc>
              <a:spcBef>
                <a:spcPts val="51"/>
              </a:spcBef>
              <a:buFont typeface="Arial"/>
              <a:buChar char="•"/>
              <a:tabLst>
                <a:tab pos="231625" algn="l"/>
              </a:tabLst>
            </a:pPr>
            <a:r>
              <a:rPr sz="818" b="1" spc="-37" dirty="0">
                <a:latin typeface="Arial"/>
                <a:cs typeface="Arial"/>
              </a:rPr>
              <a:t>Adopt</a:t>
            </a:r>
            <a:r>
              <a:rPr sz="818" b="1" spc="-24" dirty="0">
                <a:latin typeface="Arial"/>
                <a:cs typeface="Arial"/>
              </a:rPr>
              <a:t> </a:t>
            </a:r>
            <a:r>
              <a:rPr sz="818" b="1" spc="-34" dirty="0">
                <a:latin typeface="Arial"/>
                <a:cs typeface="Arial"/>
              </a:rPr>
              <a:t>Readiness</a:t>
            </a:r>
            <a:r>
              <a:rPr sz="818" b="1" spc="-14" dirty="0">
                <a:latin typeface="Arial"/>
                <a:cs typeface="Arial"/>
              </a:rPr>
              <a:t> </a:t>
            </a:r>
            <a:r>
              <a:rPr sz="818" b="1" spc="-34" dirty="0">
                <a:latin typeface="Arial"/>
                <a:cs typeface="Arial"/>
              </a:rPr>
              <a:t>Reviews </a:t>
            </a:r>
            <a:r>
              <a:rPr sz="818" b="1" spc="-17" dirty="0">
                <a:latin typeface="Arial"/>
                <a:cs typeface="Arial"/>
              </a:rPr>
              <a:t>and </a:t>
            </a:r>
            <a:r>
              <a:rPr sz="818" b="1" spc="-34" dirty="0">
                <a:latin typeface="Arial"/>
                <a:cs typeface="Arial"/>
              </a:rPr>
              <a:t>Provider</a:t>
            </a:r>
            <a:r>
              <a:rPr sz="818" b="1" spc="-31" dirty="0">
                <a:latin typeface="Arial"/>
                <a:cs typeface="Arial"/>
              </a:rPr>
              <a:t> </a:t>
            </a:r>
            <a:r>
              <a:rPr sz="818" b="1" spc="-27" dirty="0">
                <a:latin typeface="Arial"/>
                <a:cs typeface="Arial"/>
              </a:rPr>
              <a:t>Hubs </a:t>
            </a:r>
            <a:r>
              <a:rPr sz="818" spc="-82" dirty="0">
                <a:latin typeface="Arial"/>
                <a:cs typeface="Arial"/>
              </a:rPr>
              <a:t>–</a:t>
            </a:r>
            <a:r>
              <a:rPr sz="818" spc="-34" dirty="0">
                <a:latin typeface="Arial"/>
                <a:cs typeface="Arial"/>
              </a:rPr>
              <a:t> </a:t>
            </a:r>
            <a:r>
              <a:rPr sz="818" spc="-27" dirty="0">
                <a:latin typeface="Arial"/>
                <a:cs typeface="Arial"/>
              </a:rPr>
              <a:t>Require</a:t>
            </a:r>
            <a:r>
              <a:rPr sz="818" spc="-41" dirty="0">
                <a:latin typeface="Arial"/>
                <a:cs typeface="Arial"/>
              </a:rPr>
              <a:t> </a:t>
            </a:r>
            <a:r>
              <a:rPr sz="818" dirty="0">
                <a:latin typeface="Arial"/>
                <a:cs typeface="Arial"/>
              </a:rPr>
              <a:t>small</a:t>
            </a:r>
            <a:r>
              <a:rPr sz="818" spc="-41" dirty="0">
                <a:latin typeface="Arial"/>
                <a:cs typeface="Arial"/>
              </a:rPr>
              <a:t> </a:t>
            </a:r>
            <a:r>
              <a:rPr sz="818" spc="-17" dirty="0">
                <a:latin typeface="Arial"/>
                <a:cs typeface="Arial"/>
              </a:rPr>
              <a:t>and </a:t>
            </a:r>
            <a:r>
              <a:rPr sz="818" spc="-7" dirty="0">
                <a:latin typeface="Arial"/>
                <a:cs typeface="Arial"/>
              </a:rPr>
              <a:t>independent</a:t>
            </a:r>
            <a:r>
              <a:rPr sz="818" spc="-17" dirty="0">
                <a:latin typeface="Arial"/>
                <a:cs typeface="Arial"/>
              </a:rPr>
              <a:t> providers</a:t>
            </a:r>
            <a:r>
              <a:rPr sz="818" spc="-31" dirty="0">
                <a:latin typeface="Arial"/>
                <a:cs typeface="Arial"/>
              </a:rPr>
              <a:t> </a:t>
            </a:r>
            <a:r>
              <a:rPr sz="818" dirty="0">
                <a:latin typeface="Arial"/>
                <a:cs typeface="Arial"/>
              </a:rPr>
              <a:t>to</a:t>
            </a:r>
            <a:r>
              <a:rPr sz="818" spc="-37" dirty="0">
                <a:latin typeface="Arial"/>
                <a:cs typeface="Arial"/>
              </a:rPr>
              <a:t> </a:t>
            </a:r>
            <a:r>
              <a:rPr sz="818" spc="-7" dirty="0">
                <a:latin typeface="Arial"/>
                <a:cs typeface="Arial"/>
              </a:rPr>
              <a:t>affiliate </a:t>
            </a:r>
            <a:r>
              <a:rPr sz="818" dirty="0">
                <a:latin typeface="Arial"/>
                <a:cs typeface="Arial"/>
              </a:rPr>
              <a:t>with</a:t>
            </a:r>
            <a:r>
              <a:rPr sz="818" spc="-41" dirty="0">
                <a:latin typeface="Arial"/>
                <a:cs typeface="Arial"/>
              </a:rPr>
              <a:t> </a:t>
            </a:r>
            <a:r>
              <a:rPr sz="818" spc="-17" dirty="0">
                <a:latin typeface="Arial"/>
                <a:cs typeface="Arial"/>
              </a:rPr>
              <a:t>regional</a:t>
            </a:r>
            <a:r>
              <a:rPr sz="818" spc="-37" dirty="0">
                <a:latin typeface="Arial"/>
                <a:cs typeface="Arial"/>
              </a:rPr>
              <a:t> </a:t>
            </a:r>
            <a:r>
              <a:rPr sz="818" spc="-14" dirty="0">
                <a:latin typeface="Arial"/>
                <a:cs typeface="Arial"/>
              </a:rPr>
              <a:t>or</a:t>
            </a:r>
            <a:r>
              <a:rPr sz="818" spc="-31" dirty="0">
                <a:latin typeface="Arial"/>
                <a:cs typeface="Arial"/>
              </a:rPr>
              <a:t> </a:t>
            </a:r>
            <a:r>
              <a:rPr sz="818" spc="-7" dirty="0">
                <a:latin typeface="Arial"/>
                <a:cs typeface="Arial"/>
              </a:rPr>
              <a:t>administrative</a:t>
            </a:r>
            <a:endParaRPr sz="818">
              <a:latin typeface="Arial"/>
              <a:cs typeface="Arial"/>
            </a:endParaRPr>
          </a:p>
          <a:p>
            <a:pPr marL="231625" marR="221667">
              <a:lnSpc>
                <a:spcPct val="118100"/>
              </a:lnSpc>
            </a:pPr>
            <a:r>
              <a:rPr sz="818" spc="-7" dirty="0">
                <a:latin typeface="Arial"/>
                <a:cs typeface="Arial"/>
              </a:rPr>
              <a:t>hubs</a:t>
            </a:r>
            <a:r>
              <a:rPr sz="818" spc="-44" dirty="0">
                <a:latin typeface="Arial"/>
                <a:cs typeface="Arial"/>
              </a:rPr>
              <a:t> </a:t>
            </a:r>
            <a:r>
              <a:rPr sz="818" dirty="0">
                <a:latin typeface="Arial"/>
                <a:cs typeface="Arial"/>
              </a:rPr>
              <a:t>that</a:t>
            </a:r>
            <a:r>
              <a:rPr sz="818" spc="-27" dirty="0">
                <a:latin typeface="Arial"/>
                <a:cs typeface="Arial"/>
              </a:rPr>
              <a:t> </a:t>
            </a:r>
            <a:r>
              <a:rPr sz="818" spc="-20" dirty="0">
                <a:latin typeface="Arial"/>
                <a:cs typeface="Arial"/>
              </a:rPr>
              <a:t>ensure</a:t>
            </a:r>
            <a:r>
              <a:rPr sz="818" spc="-41" dirty="0">
                <a:latin typeface="Arial"/>
                <a:cs typeface="Arial"/>
              </a:rPr>
              <a:t> </a:t>
            </a:r>
            <a:r>
              <a:rPr sz="818" spc="-17" dirty="0">
                <a:latin typeface="Arial"/>
                <a:cs typeface="Arial"/>
              </a:rPr>
              <a:t>oversight,</a:t>
            </a:r>
            <a:r>
              <a:rPr sz="818" spc="-31" dirty="0">
                <a:latin typeface="Arial"/>
                <a:cs typeface="Arial"/>
              </a:rPr>
              <a:t> </a:t>
            </a:r>
            <a:r>
              <a:rPr sz="818" spc="-14" dirty="0">
                <a:latin typeface="Arial"/>
                <a:cs typeface="Arial"/>
              </a:rPr>
              <a:t>data </a:t>
            </a:r>
            <a:r>
              <a:rPr sz="818" spc="-7" dirty="0">
                <a:latin typeface="Arial"/>
                <a:cs typeface="Arial"/>
              </a:rPr>
              <a:t>reporting,</a:t>
            </a:r>
            <a:r>
              <a:rPr sz="818" spc="-44" dirty="0">
                <a:latin typeface="Arial"/>
                <a:cs typeface="Arial"/>
              </a:rPr>
              <a:t> </a:t>
            </a:r>
            <a:r>
              <a:rPr sz="818" spc="-14" dirty="0">
                <a:latin typeface="Arial"/>
                <a:cs typeface="Arial"/>
              </a:rPr>
              <a:t>and</a:t>
            </a:r>
            <a:r>
              <a:rPr sz="818" spc="-44" dirty="0">
                <a:latin typeface="Arial"/>
                <a:cs typeface="Arial"/>
              </a:rPr>
              <a:t> </a:t>
            </a:r>
            <a:r>
              <a:rPr sz="818" dirty="0">
                <a:latin typeface="Arial"/>
                <a:cs typeface="Arial"/>
              </a:rPr>
              <a:t>quality</a:t>
            </a:r>
            <a:r>
              <a:rPr sz="818" spc="-41" dirty="0">
                <a:latin typeface="Arial"/>
                <a:cs typeface="Arial"/>
              </a:rPr>
              <a:t> </a:t>
            </a:r>
            <a:r>
              <a:rPr sz="818" spc="-7" dirty="0">
                <a:latin typeface="Arial"/>
                <a:cs typeface="Arial"/>
              </a:rPr>
              <a:t>support.</a:t>
            </a:r>
            <a:endParaRPr sz="818">
              <a:latin typeface="Arial"/>
              <a:cs typeface="Arial"/>
            </a:endParaRPr>
          </a:p>
          <a:p>
            <a:pPr marL="231625" marR="69704" indent="-156292">
              <a:lnSpc>
                <a:spcPct val="118300"/>
              </a:lnSpc>
              <a:spcBef>
                <a:spcPts val="48"/>
              </a:spcBef>
              <a:buFont typeface="Arial"/>
              <a:buChar char="•"/>
              <a:tabLst>
                <a:tab pos="231625" algn="l"/>
              </a:tabLst>
            </a:pPr>
            <a:r>
              <a:rPr sz="818" b="1" spc="-37" dirty="0">
                <a:latin typeface="Arial"/>
                <a:cs typeface="Arial"/>
              </a:rPr>
              <a:t>Launch</a:t>
            </a:r>
            <a:r>
              <a:rPr sz="818" b="1" spc="-24" dirty="0">
                <a:latin typeface="Arial"/>
                <a:cs typeface="Arial"/>
              </a:rPr>
              <a:t> Value-</a:t>
            </a:r>
            <a:r>
              <a:rPr sz="818" b="1" spc="-34" dirty="0">
                <a:latin typeface="Arial"/>
                <a:cs typeface="Arial"/>
              </a:rPr>
              <a:t>Based</a:t>
            </a:r>
            <a:r>
              <a:rPr sz="818" b="1" spc="-27" dirty="0">
                <a:latin typeface="Arial"/>
                <a:cs typeface="Arial"/>
              </a:rPr>
              <a:t> </a:t>
            </a:r>
            <a:r>
              <a:rPr sz="818" b="1" spc="-37" dirty="0">
                <a:latin typeface="Arial"/>
                <a:cs typeface="Arial"/>
              </a:rPr>
              <a:t>Purchasing</a:t>
            </a:r>
            <a:r>
              <a:rPr sz="818" b="1" spc="-7" dirty="0">
                <a:latin typeface="Arial"/>
                <a:cs typeface="Arial"/>
              </a:rPr>
              <a:t> </a:t>
            </a:r>
            <a:r>
              <a:rPr sz="818" spc="-34" dirty="0">
                <a:latin typeface="Arial"/>
                <a:cs typeface="Arial"/>
              </a:rPr>
              <a:t>– </a:t>
            </a:r>
            <a:r>
              <a:rPr sz="818" spc="-24" dirty="0">
                <a:latin typeface="Arial"/>
                <a:cs typeface="Arial"/>
              </a:rPr>
              <a:t>Align</a:t>
            </a:r>
            <a:r>
              <a:rPr sz="818" spc="-37" dirty="0">
                <a:latin typeface="Arial"/>
                <a:cs typeface="Arial"/>
              </a:rPr>
              <a:t> </a:t>
            </a:r>
            <a:r>
              <a:rPr sz="818" spc="-14" dirty="0">
                <a:latin typeface="Arial"/>
                <a:cs typeface="Arial"/>
              </a:rPr>
              <a:t>payments</a:t>
            </a:r>
            <a:r>
              <a:rPr sz="818" spc="-31" dirty="0">
                <a:latin typeface="Arial"/>
                <a:cs typeface="Arial"/>
              </a:rPr>
              <a:t> </a:t>
            </a:r>
            <a:r>
              <a:rPr sz="818" dirty="0">
                <a:latin typeface="Arial"/>
                <a:cs typeface="Arial"/>
              </a:rPr>
              <a:t>with</a:t>
            </a:r>
            <a:r>
              <a:rPr sz="818" spc="-34" dirty="0">
                <a:latin typeface="Arial"/>
                <a:cs typeface="Arial"/>
              </a:rPr>
              <a:t> </a:t>
            </a:r>
            <a:r>
              <a:rPr sz="818" spc="-7" dirty="0">
                <a:latin typeface="Arial"/>
                <a:cs typeface="Arial"/>
              </a:rPr>
              <a:t>outcomes,</a:t>
            </a:r>
            <a:endParaRPr sz="818">
              <a:latin typeface="Arial"/>
              <a:cs typeface="Arial"/>
            </a:endParaRPr>
          </a:p>
          <a:p>
            <a:pPr marL="231625" marR="390082" algn="just">
              <a:lnSpc>
                <a:spcPct val="117200"/>
              </a:lnSpc>
              <a:spcBef>
                <a:spcPts val="10"/>
              </a:spcBef>
            </a:pPr>
            <a:r>
              <a:rPr sz="818" spc="-7" dirty="0">
                <a:latin typeface="Arial"/>
                <a:cs typeface="Arial"/>
              </a:rPr>
              <a:t>quality,</a:t>
            </a:r>
            <a:r>
              <a:rPr sz="818" spc="-34" dirty="0">
                <a:latin typeface="Arial"/>
                <a:cs typeface="Arial"/>
              </a:rPr>
              <a:t> </a:t>
            </a:r>
            <a:r>
              <a:rPr sz="818" spc="-14" dirty="0">
                <a:latin typeface="Arial"/>
                <a:cs typeface="Arial"/>
              </a:rPr>
              <a:t>and</a:t>
            </a:r>
            <a:r>
              <a:rPr sz="818" spc="-34" dirty="0">
                <a:latin typeface="Arial"/>
                <a:cs typeface="Arial"/>
              </a:rPr>
              <a:t> </a:t>
            </a:r>
            <a:r>
              <a:rPr sz="818" dirty="0">
                <a:latin typeface="Arial"/>
                <a:cs typeface="Arial"/>
              </a:rPr>
              <a:t>predictability</a:t>
            </a:r>
            <a:r>
              <a:rPr sz="818" spc="-31" dirty="0">
                <a:latin typeface="Arial"/>
                <a:cs typeface="Arial"/>
              </a:rPr>
              <a:t> </a:t>
            </a:r>
            <a:r>
              <a:rPr sz="818" spc="-17" dirty="0">
                <a:latin typeface="Arial"/>
                <a:cs typeface="Arial"/>
              </a:rPr>
              <a:t>to </a:t>
            </a:r>
            <a:r>
              <a:rPr sz="818" spc="-7" dirty="0">
                <a:latin typeface="Arial"/>
                <a:cs typeface="Arial"/>
              </a:rPr>
              <a:t>sustain</a:t>
            </a:r>
            <a:r>
              <a:rPr sz="818" spc="-44" dirty="0">
                <a:latin typeface="Arial"/>
                <a:cs typeface="Arial"/>
              </a:rPr>
              <a:t> </a:t>
            </a:r>
            <a:r>
              <a:rPr sz="818" spc="-14" dirty="0">
                <a:latin typeface="Arial"/>
                <a:cs typeface="Arial"/>
              </a:rPr>
              <a:t>access</a:t>
            </a:r>
            <a:r>
              <a:rPr sz="818" spc="-37" dirty="0">
                <a:latin typeface="Arial"/>
                <a:cs typeface="Arial"/>
              </a:rPr>
              <a:t> </a:t>
            </a:r>
            <a:r>
              <a:rPr sz="818" spc="-14" dirty="0">
                <a:latin typeface="Arial"/>
                <a:cs typeface="Arial"/>
              </a:rPr>
              <a:t>and</a:t>
            </a:r>
            <a:r>
              <a:rPr sz="818" spc="-31" dirty="0">
                <a:latin typeface="Arial"/>
                <a:cs typeface="Arial"/>
              </a:rPr>
              <a:t> </a:t>
            </a:r>
            <a:r>
              <a:rPr sz="818" spc="-7" dirty="0">
                <a:latin typeface="Arial"/>
                <a:cs typeface="Arial"/>
              </a:rPr>
              <a:t>capacity statewide.</a:t>
            </a:r>
            <a:endParaRPr sz="818">
              <a:latin typeface="Arial"/>
              <a:cs typeface="Arial"/>
            </a:endParaRPr>
          </a:p>
          <a:p>
            <a:pPr>
              <a:spcBef>
                <a:spcPts val="177"/>
              </a:spcBef>
            </a:pPr>
            <a:endParaRPr sz="818">
              <a:latin typeface="Arial"/>
              <a:cs typeface="Arial"/>
            </a:endParaRPr>
          </a:p>
          <a:p>
            <a:pPr marL="75765" marR="234222">
              <a:lnSpc>
                <a:spcPct val="101499"/>
              </a:lnSpc>
            </a:pPr>
            <a:r>
              <a:rPr sz="818" b="1" spc="-7" dirty="0">
                <a:latin typeface="Arial"/>
                <a:cs typeface="Arial"/>
              </a:rPr>
              <a:t>Impact:</a:t>
            </a:r>
            <a:r>
              <a:rPr sz="818" b="1" spc="-44" dirty="0">
                <a:latin typeface="Arial"/>
                <a:cs typeface="Arial"/>
              </a:rPr>
              <a:t> </a:t>
            </a:r>
            <a:r>
              <a:rPr sz="818" b="1" spc="-17" dirty="0">
                <a:latin typeface="Arial"/>
                <a:cs typeface="Arial"/>
              </a:rPr>
              <a:t>Predictable</a:t>
            </a:r>
            <a:r>
              <a:rPr sz="818" b="1" spc="-24" dirty="0">
                <a:latin typeface="Arial"/>
                <a:cs typeface="Arial"/>
              </a:rPr>
              <a:t> </a:t>
            </a:r>
            <a:r>
              <a:rPr sz="818" b="1" spc="-20" dirty="0">
                <a:latin typeface="Arial"/>
                <a:cs typeface="Arial"/>
              </a:rPr>
              <a:t>access</a:t>
            </a:r>
            <a:r>
              <a:rPr sz="818" b="1" spc="-17" dirty="0">
                <a:latin typeface="Arial"/>
                <a:cs typeface="Arial"/>
              </a:rPr>
              <a:t> </a:t>
            </a:r>
            <a:r>
              <a:rPr sz="818" dirty="0">
                <a:latin typeface="Arial"/>
                <a:cs typeface="Arial"/>
              </a:rPr>
              <a:t>to</a:t>
            </a:r>
            <a:r>
              <a:rPr sz="818" spc="-20" dirty="0">
                <a:latin typeface="Arial"/>
                <a:cs typeface="Arial"/>
              </a:rPr>
              <a:t> </a:t>
            </a:r>
            <a:r>
              <a:rPr sz="818" spc="-17" dirty="0">
                <a:latin typeface="Arial"/>
                <a:cs typeface="Arial"/>
              </a:rPr>
              <a:t>the </a:t>
            </a:r>
            <a:r>
              <a:rPr sz="818" spc="-7" dirty="0">
                <a:latin typeface="Arial"/>
                <a:cs typeface="Arial"/>
              </a:rPr>
              <a:t>right</a:t>
            </a:r>
            <a:r>
              <a:rPr sz="818" spc="-58" dirty="0">
                <a:latin typeface="Arial"/>
                <a:cs typeface="Arial"/>
              </a:rPr>
              <a:t> </a:t>
            </a:r>
            <a:r>
              <a:rPr sz="818" spc="-14" dirty="0">
                <a:latin typeface="Arial"/>
                <a:cs typeface="Arial"/>
              </a:rPr>
              <a:t>service,</a:t>
            </a:r>
            <a:r>
              <a:rPr sz="818" spc="-41" dirty="0">
                <a:latin typeface="Arial"/>
                <a:cs typeface="Arial"/>
              </a:rPr>
              <a:t> </a:t>
            </a:r>
            <a:r>
              <a:rPr sz="818" dirty="0">
                <a:latin typeface="Arial"/>
                <a:cs typeface="Arial"/>
              </a:rPr>
              <a:t>at</a:t>
            </a:r>
            <a:r>
              <a:rPr sz="818" spc="-37" dirty="0">
                <a:latin typeface="Arial"/>
                <a:cs typeface="Arial"/>
              </a:rPr>
              <a:t> </a:t>
            </a:r>
            <a:r>
              <a:rPr sz="818" dirty="0">
                <a:latin typeface="Arial"/>
                <a:cs typeface="Arial"/>
              </a:rPr>
              <a:t>the</a:t>
            </a:r>
            <a:r>
              <a:rPr sz="818" spc="-51" dirty="0">
                <a:latin typeface="Arial"/>
                <a:cs typeface="Arial"/>
              </a:rPr>
              <a:t> </a:t>
            </a:r>
            <a:r>
              <a:rPr sz="818" spc="-7" dirty="0">
                <a:latin typeface="Arial"/>
                <a:cs typeface="Arial"/>
              </a:rPr>
              <a:t>right</a:t>
            </a:r>
            <a:r>
              <a:rPr sz="818" spc="-58" dirty="0">
                <a:latin typeface="Arial"/>
                <a:cs typeface="Arial"/>
              </a:rPr>
              <a:t> </a:t>
            </a:r>
            <a:r>
              <a:rPr sz="818" spc="-7" dirty="0">
                <a:latin typeface="Arial"/>
                <a:cs typeface="Arial"/>
              </a:rPr>
              <a:t>time, </a:t>
            </a:r>
            <a:r>
              <a:rPr sz="818" spc="-14" dirty="0">
                <a:latin typeface="Arial"/>
                <a:cs typeface="Arial"/>
              </a:rPr>
              <a:t>anywhere</a:t>
            </a:r>
            <a:r>
              <a:rPr sz="818" spc="-65" dirty="0">
                <a:latin typeface="Arial"/>
                <a:cs typeface="Arial"/>
              </a:rPr>
              <a:t> </a:t>
            </a:r>
            <a:r>
              <a:rPr sz="818" dirty="0">
                <a:latin typeface="Arial"/>
                <a:cs typeface="Arial"/>
              </a:rPr>
              <a:t>in</a:t>
            </a:r>
            <a:r>
              <a:rPr sz="818" spc="-51" dirty="0">
                <a:latin typeface="Arial"/>
                <a:cs typeface="Arial"/>
              </a:rPr>
              <a:t> </a:t>
            </a:r>
            <a:r>
              <a:rPr sz="818" spc="-14" dirty="0">
                <a:latin typeface="Arial"/>
                <a:cs typeface="Arial"/>
              </a:rPr>
              <a:t>Ohio.</a:t>
            </a:r>
            <a:endParaRPr sz="818">
              <a:latin typeface="Arial"/>
              <a:cs typeface="Arial"/>
            </a:endParaRPr>
          </a:p>
        </p:txBody>
      </p:sp>
      <p:sp>
        <p:nvSpPr>
          <p:cNvPr id="9" name="object 9">
            <a:extLst>
              <a:ext uri="{FF2B5EF4-FFF2-40B4-BE49-F238E27FC236}">
                <a16:creationId xmlns:a16="http://schemas.microsoft.com/office/drawing/2014/main" id="{D344AE50-A206-811E-9F6A-3E88375068D8}"/>
              </a:ext>
            </a:extLst>
          </p:cNvPr>
          <p:cNvSpPr txBox="1"/>
          <p:nvPr/>
        </p:nvSpPr>
        <p:spPr>
          <a:xfrm>
            <a:off x="3134158" y="1551276"/>
            <a:ext cx="1948295" cy="4836446"/>
          </a:xfrm>
          <a:prstGeom prst="rect">
            <a:avLst/>
          </a:prstGeom>
          <a:ln w="38100">
            <a:solidFill>
              <a:srgbClr val="9AD0BA"/>
            </a:solidFill>
          </a:ln>
        </p:spPr>
        <p:txBody>
          <a:bodyPr vert="horz" wrap="square" lIns="0" tIns="35935" rIns="0" bIns="0" rtlCol="0">
            <a:spAutoFit/>
          </a:bodyPr>
          <a:lstStyle/>
          <a:p>
            <a:pPr marL="76631">
              <a:spcBef>
                <a:spcPts val="283"/>
              </a:spcBef>
            </a:pPr>
            <a:r>
              <a:rPr sz="1227" b="1" spc="-14" dirty="0">
                <a:solidFill>
                  <a:srgbClr val="9AD0BA"/>
                </a:solidFill>
                <a:latin typeface="Arial"/>
                <a:cs typeface="Arial"/>
              </a:rPr>
              <a:t>CASE</a:t>
            </a:r>
            <a:endParaRPr sz="1227" dirty="0">
              <a:latin typeface="Arial"/>
              <a:cs typeface="Arial"/>
            </a:endParaRPr>
          </a:p>
          <a:p>
            <a:pPr marL="76631">
              <a:spcBef>
                <a:spcPts val="982"/>
              </a:spcBef>
            </a:pPr>
            <a:r>
              <a:rPr sz="1227" b="1" spc="-14" dirty="0">
                <a:solidFill>
                  <a:srgbClr val="9AD0BA"/>
                </a:solidFill>
                <a:latin typeface="Arial"/>
                <a:cs typeface="Arial"/>
              </a:rPr>
              <a:t>MANAGEMENT</a:t>
            </a:r>
            <a:endParaRPr sz="1227" dirty="0">
              <a:latin typeface="Arial"/>
              <a:cs typeface="Arial"/>
            </a:endParaRPr>
          </a:p>
          <a:p>
            <a:pPr marL="76631" marR="307390">
              <a:lnSpc>
                <a:spcPct val="118200"/>
              </a:lnSpc>
              <a:spcBef>
                <a:spcPts val="822"/>
              </a:spcBef>
            </a:pPr>
            <a:r>
              <a:rPr sz="818" b="1" spc="-27" dirty="0">
                <a:latin typeface="Arial"/>
                <a:cs typeface="Arial"/>
              </a:rPr>
              <a:t>Goal:</a:t>
            </a:r>
            <a:r>
              <a:rPr sz="818" b="1" spc="-31" dirty="0">
                <a:latin typeface="Arial"/>
                <a:cs typeface="Arial"/>
              </a:rPr>
              <a:t> </a:t>
            </a:r>
            <a:r>
              <a:rPr sz="818" spc="-20" dirty="0">
                <a:latin typeface="Arial"/>
                <a:cs typeface="Arial"/>
              </a:rPr>
              <a:t>Align case</a:t>
            </a:r>
            <a:r>
              <a:rPr sz="818" spc="-34" dirty="0">
                <a:latin typeface="Arial"/>
                <a:cs typeface="Arial"/>
              </a:rPr>
              <a:t> </a:t>
            </a:r>
            <a:r>
              <a:rPr sz="818" spc="-17" dirty="0">
                <a:latin typeface="Arial"/>
                <a:cs typeface="Arial"/>
              </a:rPr>
              <a:t>management</a:t>
            </a:r>
            <a:r>
              <a:rPr sz="818" spc="-37" dirty="0">
                <a:latin typeface="Arial"/>
                <a:cs typeface="Arial"/>
              </a:rPr>
              <a:t> </a:t>
            </a:r>
            <a:r>
              <a:rPr sz="818" spc="-14" dirty="0">
                <a:latin typeface="Arial"/>
                <a:cs typeface="Arial"/>
              </a:rPr>
              <a:t>with </a:t>
            </a:r>
            <a:r>
              <a:rPr sz="818" spc="-7" dirty="0">
                <a:latin typeface="Arial"/>
                <a:cs typeface="Arial"/>
              </a:rPr>
              <a:t>value,</a:t>
            </a:r>
            <a:r>
              <a:rPr sz="818" spc="-58" dirty="0">
                <a:latin typeface="Arial"/>
                <a:cs typeface="Arial"/>
              </a:rPr>
              <a:t> </a:t>
            </a:r>
            <a:r>
              <a:rPr sz="818" dirty="0">
                <a:latin typeface="Arial"/>
                <a:cs typeface="Arial"/>
              </a:rPr>
              <a:t>quality,</a:t>
            </a:r>
            <a:r>
              <a:rPr sz="818" spc="-41" dirty="0">
                <a:latin typeface="Arial"/>
                <a:cs typeface="Arial"/>
              </a:rPr>
              <a:t> </a:t>
            </a:r>
            <a:r>
              <a:rPr sz="818" spc="-14" dirty="0">
                <a:latin typeface="Arial"/>
                <a:cs typeface="Arial"/>
              </a:rPr>
              <a:t>and</a:t>
            </a:r>
            <a:r>
              <a:rPr sz="818" spc="-61" dirty="0">
                <a:latin typeface="Arial"/>
                <a:cs typeface="Arial"/>
              </a:rPr>
              <a:t> </a:t>
            </a:r>
            <a:r>
              <a:rPr sz="818" spc="-7" dirty="0">
                <a:latin typeface="Arial"/>
                <a:cs typeface="Arial"/>
              </a:rPr>
              <a:t>outcomes.</a:t>
            </a:r>
            <a:endParaRPr sz="818" dirty="0">
              <a:latin typeface="Arial"/>
              <a:cs typeface="Arial"/>
            </a:endParaRPr>
          </a:p>
          <a:p>
            <a:pPr marL="76631">
              <a:spcBef>
                <a:spcPts val="723"/>
              </a:spcBef>
            </a:pPr>
            <a:r>
              <a:rPr sz="818" b="1" spc="-31" dirty="0">
                <a:latin typeface="Arial"/>
                <a:cs typeface="Arial"/>
              </a:rPr>
              <a:t>Policy</a:t>
            </a:r>
            <a:r>
              <a:rPr sz="818" b="1" spc="-24" dirty="0">
                <a:latin typeface="Arial"/>
                <a:cs typeface="Arial"/>
              </a:rPr>
              <a:t> </a:t>
            </a:r>
            <a:r>
              <a:rPr sz="818" b="1" spc="-7" dirty="0">
                <a:latin typeface="Arial"/>
                <a:cs typeface="Arial"/>
              </a:rPr>
              <a:t>Levers:</a:t>
            </a:r>
            <a:endParaRPr sz="818" dirty="0">
              <a:latin typeface="Arial"/>
              <a:cs typeface="Arial"/>
            </a:endParaRPr>
          </a:p>
          <a:p>
            <a:pPr marL="232490" marR="354147" indent="-155859">
              <a:lnSpc>
                <a:spcPct val="118100"/>
              </a:lnSpc>
              <a:spcBef>
                <a:spcPts val="34"/>
              </a:spcBef>
              <a:buFont typeface="Arial"/>
              <a:buChar char="•"/>
              <a:tabLst>
                <a:tab pos="232490" algn="l"/>
              </a:tabLst>
            </a:pPr>
            <a:r>
              <a:rPr sz="818" b="1" spc="-37" dirty="0">
                <a:latin typeface="Arial"/>
                <a:cs typeface="Arial"/>
              </a:rPr>
              <a:t>Adopt </a:t>
            </a:r>
            <a:r>
              <a:rPr sz="818" b="1" spc="-7" dirty="0">
                <a:latin typeface="Arial"/>
                <a:cs typeface="Arial"/>
              </a:rPr>
              <a:t>a</a:t>
            </a:r>
            <a:r>
              <a:rPr sz="818" b="1" spc="-48" dirty="0">
                <a:latin typeface="Arial"/>
                <a:cs typeface="Arial"/>
              </a:rPr>
              <a:t> </a:t>
            </a:r>
            <a:r>
              <a:rPr sz="818" b="1" spc="-37" dirty="0">
                <a:latin typeface="Arial"/>
                <a:cs typeface="Arial"/>
              </a:rPr>
              <a:t>Single</a:t>
            </a:r>
            <a:r>
              <a:rPr sz="818" b="1" spc="-27" dirty="0">
                <a:latin typeface="Arial"/>
                <a:cs typeface="Arial"/>
              </a:rPr>
              <a:t> </a:t>
            </a:r>
            <a:r>
              <a:rPr sz="818" b="1" spc="-7" dirty="0">
                <a:latin typeface="Arial"/>
                <a:cs typeface="Arial"/>
              </a:rPr>
              <a:t>Statewide </a:t>
            </a:r>
            <a:r>
              <a:rPr sz="818" b="1" spc="-27" dirty="0">
                <a:latin typeface="Arial"/>
                <a:cs typeface="Arial"/>
              </a:rPr>
              <a:t>Assessment</a:t>
            </a:r>
            <a:r>
              <a:rPr sz="818" b="1" spc="-41" dirty="0">
                <a:latin typeface="Arial"/>
                <a:cs typeface="Arial"/>
              </a:rPr>
              <a:t> </a:t>
            </a:r>
            <a:r>
              <a:rPr sz="818" spc="-82" dirty="0">
                <a:latin typeface="Arial"/>
                <a:cs typeface="Arial"/>
              </a:rPr>
              <a:t>–</a:t>
            </a:r>
            <a:r>
              <a:rPr sz="818" spc="-34" dirty="0">
                <a:latin typeface="Arial"/>
                <a:cs typeface="Arial"/>
              </a:rPr>
              <a:t> </a:t>
            </a:r>
            <a:r>
              <a:rPr sz="818" spc="-20" dirty="0">
                <a:latin typeface="Arial"/>
                <a:cs typeface="Arial"/>
              </a:rPr>
              <a:t>Drive</a:t>
            </a:r>
            <a:r>
              <a:rPr sz="818" spc="-37" dirty="0">
                <a:latin typeface="Arial"/>
                <a:cs typeface="Arial"/>
              </a:rPr>
              <a:t> </a:t>
            </a:r>
            <a:r>
              <a:rPr sz="818" spc="-7" dirty="0">
                <a:latin typeface="Arial"/>
                <a:cs typeface="Arial"/>
              </a:rPr>
              <a:t>eligibility, planning,</a:t>
            </a:r>
            <a:r>
              <a:rPr sz="818" spc="-31" dirty="0">
                <a:latin typeface="Arial"/>
                <a:cs typeface="Arial"/>
              </a:rPr>
              <a:t> </a:t>
            </a:r>
            <a:r>
              <a:rPr sz="818" spc="-7" dirty="0">
                <a:latin typeface="Arial"/>
                <a:cs typeface="Arial"/>
              </a:rPr>
              <a:t>authorizations,</a:t>
            </a:r>
            <a:r>
              <a:rPr sz="818" spc="-31" dirty="0">
                <a:latin typeface="Arial"/>
                <a:cs typeface="Arial"/>
              </a:rPr>
              <a:t> </a:t>
            </a:r>
            <a:r>
              <a:rPr sz="818" spc="-17" dirty="0">
                <a:latin typeface="Arial"/>
                <a:cs typeface="Arial"/>
              </a:rPr>
              <a:t>and </a:t>
            </a:r>
            <a:r>
              <a:rPr sz="818" spc="-7" dirty="0">
                <a:latin typeface="Arial"/>
                <a:cs typeface="Arial"/>
              </a:rPr>
              <a:t>consistency.</a:t>
            </a:r>
            <a:endParaRPr sz="818" dirty="0">
              <a:latin typeface="Arial"/>
              <a:cs typeface="Arial"/>
            </a:endParaRPr>
          </a:p>
          <a:p>
            <a:pPr marL="232490" marR="77064" indent="-155859">
              <a:lnSpc>
                <a:spcPct val="118100"/>
              </a:lnSpc>
              <a:spcBef>
                <a:spcPts val="51"/>
              </a:spcBef>
              <a:buFont typeface="Arial"/>
              <a:buChar char="•"/>
              <a:tabLst>
                <a:tab pos="232490" algn="l"/>
              </a:tabLst>
            </a:pPr>
            <a:r>
              <a:rPr sz="818" b="1" spc="-31" dirty="0">
                <a:latin typeface="Arial"/>
                <a:cs typeface="Arial"/>
              </a:rPr>
              <a:t>Transition</a:t>
            </a:r>
            <a:r>
              <a:rPr sz="818" b="1" spc="-34" dirty="0">
                <a:latin typeface="Arial"/>
                <a:cs typeface="Arial"/>
              </a:rPr>
              <a:t> </a:t>
            </a:r>
            <a:r>
              <a:rPr sz="818" b="1" spc="-24" dirty="0">
                <a:latin typeface="Arial"/>
                <a:cs typeface="Arial"/>
              </a:rPr>
              <a:t>to</a:t>
            </a:r>
            <a:r>
              <a:rPr sz="818" b="1" spc="-14" dirty="0">
                <a:latin typeface="Arial"/>
                <a:cs typeface="Arial"/>
              </a:rPr>
              <a:t> </a:t>
            </a:r>
            <a:r>
              <a:rPr sz="818" b="1" spc="-27" dirty="0">
                <a:latin typeface="Arial"/>
                <a:cs typeface="Arial"/>
              </a:rPr>
              <a:t>Per</a:t>
            </a:r>
            <a:r>
              <a:rPr sz="818" b="1" spc="-51" dirty="0">
                <a:latin typeface="Arial"/>
                <a:cs typeface="Arial"/>
              </a:rPr>
              <a:t> </a:t>
            </a:r>
            <a:r>
              <a:rPr sz="818" b="1" spc="-14" dirty="0">
                <a:latin typeface="Arial"/>
                <a:cs typeface="Arial"/>
              </a:rPr>
              <a:t>Member</a:t>
            </a:r>
            <a:r>
              <a:rPr sz="818" b="1" spc="-27" dirty="0">
                <a:latin typeface="Arial"/>
                <a:cs typeface="Arial"/>
              </a:rPr>
              <a:t> </a:t>
            </a:r>
            <a:r>
              <a:rPr sz="818" b="1" spc="-17" dirty="0">
                <a:latin typeface="Arial"/>
                <a:cs typeface="Arial"/>
              </a:rPr>
              <a:t>Per </a:t>
            </a:r>
            <a:r>
              <a:rPr sz="818" b="1" spc="-24" dirty="0">
                <a:latin typeface="Arial"/>
                <a:cs typeface="Arial"/>
              </a:rPr>
              <a:t>Month</a:t>
            </a:r>
            <a:r>
              <a:rPr sz="818" b="1" spc="-41" dirty="0">
                <a:latin typeface="Arial"/>
                <a:cs typeface="Arial"/>
              </a:rPr>
              <a:t> (PMPM)</a:t>
            </a:r>
            <a:r>
              <a:rPr sz="818" b="1" spc="-31" dirty="0">
                <a:latin typeface="Arial"/>
                <a:cs typeface="Arial"/>
              </a:rPr>
              <a:t> </a:t>
            </a:r>
            <a:r>
              <a:rPr sz="818" b="1" spc="-24" dirty="0">
                <a:latin typeface="Arial"/>
                <a:cs typeface="Arial"/>
              </a:rPr>
              <a:t>Payments</a:t>
            </a:r>
            <a:r>
              <a:rPr sz="818" b="1" spc="-31" dirty="0">
                <a:latin typeface="Arial"/>
                <a:cs typeface="Arial"/>
              </a:rPr>
              <a:t> </a:t>
            </a:r>
            <a:r>
              <a:rPr sz="818" spc="-82" dirty="0">
                <a:latin typeface="Arial"/>
                <a:cs typeface="Arial"/>
              </a:rPr>
              <a:t>–</a:t>
            </a:r>
            <a:r>
              <a:rPr sz="818" spc="-41" dirty="0">
                <a:latin typeface="Arial"/>
                <a:cs typeface="Arial"/>
              </a:rPr>
              <a:t> </a:t>
            </a:r>
            <a:r>
              <a:rPr sz="818" spc="-14" dirty="0">
                <a:latin typeface="Arial"/>
                <a:cs typeface="Arial"/>
              </a:rPr>
              <a:t>Replace </a:t>
            </a:r>
            <a:r>
              <a:rPr sz="818" dirty="0">
                <a:latin typeface="Arial"/>
                <a:cs typeface="Arial"/>
              </a:rPr>
              <a:t>unit-</a:t>
            </a:r>
            <a:r>
              <a:rPr sz="818" spc="-17" dirty="0">
                <a:latin typeface="Arial"/>
                <a:cs typeface="Arial"/>
              </a:rPr>
              <a:t>based</a:t>
            </a:r>
            <a:r>
              <a:rPr sz="818" dirty="0">
                <a:latin typeface="Arial"/>
                <a:cs typeface="Arial"/>
              </a:rPr>
              <a:t> billing</a:t>
            </a:r>
            <a:r>
              <a:rPr sz="818" spc="-27" dirty="0">
                <a:latin typeface="Arial"/>
                <a:cs typeface="Arial"/>
              </a:rPr>
              <a:t> </a:t>
            </a:r>
            <a:r>
              <a:rPr sz="818" dirty="0">
                <a:latin typeface="Arial"/>
                <a:cs typeface="Arial"/>
              </a:rPr>
              <a:t>with</a:t>
            </a:r>
            <a:r>
              <a:rPr sz="818" spc="-14" dirty="0">
                <a:latin typeface="Arial"/>
                <a:cs typeface="Arial"/>
              </a:rPr>
              <a:t> </a:t>
            </a:r>
            <a:r>
              <a:rPr sz="818" spc="-7" dirty="0">
                <a:latin typeface="Arial"/>
                <a:cs typeface="Arial"/>
              </a:rPr>
              <a:t>predictable, performance-</a:t>
            </a:r>
            <a:r>
              <a:rPr sz="818" spc="-17" dirty="0">
                <a:latin typeface="Arial"/>
                <a:cs typeface="Arial"/>
              </a:rPr>
              <a:t>based</a:t>
            </a:r>
            <a:r>
              <a:rPr sz="818" spc="17" dirty="0">
                <a:latin typeface="Arial"/>
                <a:cs typeface="Arial"/>
              </a:rPr>
              <a:t> </a:t>
            </a:r>
            <a:r>
              <a:rPr sz="818" spc="-7" dirty="0">
                <a:latin typeface="Arial"/>
                <a:cs typeface="Arial"/>
              </a:rPr>
              <a:t>funding.</a:t>
            </a:r>
            <a:endParaRPr sz="818" dirty="0">
              <a:latin typeface="Arial"/>
              <a:cs typeface="Arial"/>
            </a:endParaRPr>
          </a:p>
          <a:p>
            <a:pPr marL="232490" marR="120358" indent="-155859">
              <a:lnSpc>
                <a:spcPct val="118100"/>
              </a:lnSpc>
              <a:spcBef>
                <a:spcPts val="51"/>
              </a:spcBef>
              <a:buFont typeface="Arial"/>
              <a:buChar char="•"/>
              <a:tabLst>
                <a:tab pos="232490" algn="l"/>
              </a:tabLst>
            </a:pPr>
            <a:r>
              <a:rPr sz="818" b="1" spc="-24" dirty="0">
                <a:latin typeface="Arial"/>
                <a:cs typeface="Arial"/>
              </a:rPr>
              <a:t>Establish</a:t>
            </a:r>
            <a:r>
              <a:rPr sz="818" b="1" spc="-51" dirty="0">
                <a:latin typeface="Arial"/>
                <a:cs typeface="Arial"/>
              </a:rPr>
              <a:t> </a:t>
            </a:r>
            <a:r>
              <a:rPr sz="818" b="1" spc="-31" dirty="0">
                <a:latin typeface="Arial"/>
                <a:cs typeface="Arial"/>
              </a:rPr>
              <a:t>Tiered</a:t>
            </a:r>
            <a:r>
              <a:rPr sz="818" b="1" spc="-58" dirty="0">
                <a:latin typeface="Arial"/>
                <a:cs typeface="Arial"/>
              </a:rPr>
              <a:t> </a:t>
            </a:r>
            <a:r>
              <a:rPr sz="818" b="1" spc="-37" dirty="0">
                <a:latin typeface="Arial"/>
                <a:cs typeface="Arial"/>
              </a:rPr>
              <a:t>PMPM</a:t>
            </a:r>
            <a:r>
              <a:rPr sz="818" b="1" spc="-48" dirty="0">
                <a:latin typeface="Arial"/>
                <a:cs typeface="Arial"/>
              </a:rPr>
              <a:t> </a:t>
            </a:r>
            <a:r>
              <a:rPr sz="818" b="1" spc="-20" dirty="0">
                <a:latin typeface="Arial"/>
                <a:cs typeface="Arial"/>
              </a:rPr>
              <a:t>Rates</a:t>
            </a:r>
            <a:r>
              <a:rPr sz="818" b="1" spc="-17" dirty="0">
                <a:latin typeface="Arial"/>
                <a:cs typeface="Arial"/>
              </a:rPr>
              <a:t> </a:t>
            </a:r>
            <a:r>
              <a:rPr sz="818" spc="-82" dirty="0">
                <a:latin typeface="Arial"/>
                <a:cs typeface="Arial"/>
              </a:rPr>
              <a:t>–</a:t>
            </a:r>
            <a:r>
              <a:rPr sz="818" spc="-41" dirty="0">
                <a:latin typeface="Arial"/>
                <a:cs typeface="Arial"/>
              </a:rPr>
              <a:t> </a:t>
            </a:r>
            <a:r>
              <a:rPr sz="818" spc="-24" dirty="0">
                <a:latin typeface="Arial"/>
                <a:cs typeface="Arial"/>
              </a:rPr>
              <a:t>Tie </a:t>
            </a:r>
            <a:r>
              <a:rPr sz="818" spc="-14" dirty="0">
                <a:latin typeface="Arial"/>
                <a:cs typeface="Arial"/>
              </a:rPr>
              <a:t>payment</a:t>
            </a:r>
            <a:r>
              <a:rPr sz="818" spc="-27" dirty="0">
                <a:latin typeface="Arial"/>
                <a:cs typeface="Arial"/>
              </a:rPr>
              <a:t> </a:t>
            </a:r>
            <a:r>
              <a:rPr sz="818" spc="-14" dirty="0">
                <a:latin typeface="Arial"/>
                <a:cs typeface="Arial"/>
              </a:rPr>
              <a:t>levels</a:t>
            </a:r>
            <a:r>
              <a:rPr sz="818" spc="-44" dirty="0">
                <a:latin typeface="Arial"/>
                <a:cs typeface="Arial"/>
              </a:rPr>
              <a:t> </a:t>
            </a:r>
            <a:r>
              <a:rPr sz="818" dirty="0">
                <a:latin typeface="Arial"/>
                <a:cs typeface="Arial"/>
              </a:rPr>
              <a:t>to</a:t>
            </a:r>
            <a:r>
              <a:rPr sz="818" spc="-27" dirty="0">
                <a:latin typeface="Arial"/>
                <a:cs typeface="Arial"/>
              </a:rPr>
              <a:t> </a:t>
            </a:r>
            <a:r>
              <a:rPr sz="818" dirty="0">
                <a:latin typeface="Arial"/>
                <a:cs typeface="Arial"/>
              </a:rPr>
              <a:t>individual</a:t>
            </a:r>
            <a:r>
              <a:rPr sz="818" spc="-27" dirty="0">
                <a:latin typeface="Arial"/>
                <a:cs typeface="Arial"/>
              </a:rPr>
              <a:t> </a:t>
            </a:r>
            <a:r>
              <a:rPr sz="818" spc="-7" dirty="0">
                <a:latin typeface="Arial"/>
                <a:cs typeface="Arial"/>
              </a:rPr>
              <a:t>acuity and</a:t>
            </a:r>
            <a:r>
              <a:rPr sz="818" spc="-20" dirty="0">
                <a:latin typeface="Arial"/>
                <a:cs typeface="Arial"/>
              </a:rPr>
              <a:t> </a:t>
            </a:r>
            <a:r>
              <a:rPr sz="818" spc="-14" dirty="0">
                <a:latin typeface="Arial"/>
                <a:cs typeface="Arial"/>
              </a:rPr>
              <a:t>measurable</a:t>
            </a:r>
            <a:r>
              <a:rPr sz="818" spc="-27" dirty="0">
                <a:latin typeface="Arial"/>
                <a:cs typeface="Arial"/>
              </a:rPr>
              <a:t> </a:t>
            </a:r>
            <a:r>
              <a:rPr sz="818" spc="-7" dirty="0">
                <a:latin typeface="Arial"/>
                <a:cs typeface="Arial"/>
              </a:rPr>
              <a:t>performance.</a:t>
            </a:r>
            <a:endParaRPr sz="818" dirty="0">
              <a:latin typeface="Arial"/>
              <a:cs typeface="Arial"/>
            </a:endParaRPr>
          </a:p>
          <a:p>
            <a:pPr marL="232490" marR="93949" indent="-155859">
              <a:lnSpc>
                <a:spcPct val="117500"/>
              </a:lnSpc>
              <a:spcBef>
                <a:spcPts val="58"/>
              </a:spcBef>
              <a:buFont typeface="Arial"/>
              <a:buChar char="•"/>
              <a:tabLst>
                <a:tab pos="232490" algn="l"/>
              </a:tabLst>
            </a:pPr>
            <a:r>
              <a:rPr sz="818" b="1" spc="-14" dirty="0">
                <a:latin typeface="Arial"/>
                <a:cs typeface="Arial"/>
              </a:rPr>
              <a:t>Clarify</a:t>
            </a:r>
            <a:r>
              <a:rPr sz="818" b="1" spc="-31" dirty="0">
                <a:latin typeface="Arial"/>
                <a:cs typeface="Arial"/>
              </a:rPr>
              <a:t> </a:t>
            </a:r>
            <a:r>
              <a:rPr sz="818" b="1" spc="-34" dirty="0">
                <a:latin typeface="Arial"/>
                <a:cs typeface="Arial"/>
              </a:rPr>
              <a:t>Roles</a:t>
            </a:r>
            <a:r>
              <a:rPr sz="818" b="1" spc="-31" dirty="0">
                <a:latin typeface="Arial"/>
                <a:cs typeface="Arial"/>
              </a:rPr>
              <a:t> </a:t>
            </a:r>
            <a:r>
              <a:rPr sz="818" b="1" spc="-27" dirty="0">
                <a:latin typeface="Arial"/>
                <a:cs typeface="Arial"/>
              </a:rPr>
              <a:t>and</a:t>
            </a:r>
            <a:r>
              <a:rPr sz="818" b="1" spc="-34" dirty="0">
                <a:latin typeface="Arial"/>
                <a:cs typeface="Arial"/>
              </a:rPr>
              <a:t> </a:t>
            </a:r>
            <a:r>
              <a:rPr sz="818" b="1" spc="-7" dirty="0">
                <a:latin typeface="Arial"/>
                <a:cs typeface="Arial"/>
              </a:rPr>
              <a:t>Strengthen </a:t>
            </a:r>
            <a:r>
              <a:rPr sz="818" b="1" spc="-27" dirty="0">
                <a:latin typeface="Arial"/>
                <a:cs typeface="Arial"/>
              </a:rPr>
              <a:t>Coordination </a:t>
            </a:r>
            <a:r>
              <a:rPr sz="818" b="1" spc="-82" dirty="0">
                <a:latin typeface="Arial"/>
                <a:cs typeface="Arial"/>
              </a:rPr>
              <a:t>–</a:t>
            </a:r>
            <a:r>
              <a:rPr sz="818" b="1" spc="-41" dirty="0">
                <a:latin typeface="Arial"/>
                <a:cs typeface="Arial"/>
              </a:rPr>
              <a:t> </a:t>
            </a:r>
            <a:r>
              <a:rPr sz="818" spc="-27" dirty="0">
                <a:latin typeface="Arial"/>
                <a:cs typeface="Arial"/>
              </a:rPr>
              <a:t>Align</a:t>
            </a:r>
            <a:r>
              <a:rPr sz="818" spc="-48" dirty="0">
                <a:latin typeface="Arial"/>
                <a:cs typeface="Arial"/>
              </a:rPr>
              <a:t> </a:t>
            </a:r>
            <a:r>
              <a:rPr sz="818" dirty="0">
                <a:latin typeface="Arial"/>
                <a:cs typeface="Arial"/>
              </a:rPr>
              <a:t>acute</a:t>
            </a:r>
            <a:r>
              <a:rPr sz="818" spc="-44" dirty="0">
                <a:latin typeface="Arial"/>
                <a:cs typeface="Arial"/>
              </a:rPr>
              <a:t> </a:t>
            </a:r>
            <a:r>
              <a:rPr sz="818" spc="-17" dirty="0">
                <a:latin typeface="Arial"/>
                <a:cs typeface="Arial"/>
              </a:rPr>
              <a:t>care</a:t>
            </a:r>
            <a:r>
              <a:rPr sz="818" spc="-44" dirty="0">
                <a:latin typeface="Arial"/>
                <a:cs typeface="Arial"/>
              </a:rPr>
              <a:t> </a:t>
            </a:r>
            <a:r>
              <a:rPr sz="818" spc="-17" dirty="0">
                <a:latin typeface="Arial"/>
                <a:cs typeface="Arial"/>
              </a:rPr>
              <a:t>and long-</a:t>
            </a:r>
            <a:r>
              <a:rPr sz="818" dirty="0">
                <a:latin typeface="Arial"/>
                <a:cs typeface="Arial"/>
              </a:rPr>
              <a:t>term</a:t>
            </a:r>
            <a:r>
              <a:rPr sz="818" spc="-24" dirty="0">
                <a:latin typeface="Arial"/>
                <a:cs typeface="Arial"/>
              </a:rPr>
              <a:t> </a:t>
            </a:r>
            <a:r>
              <a:rPr sz="818" spc="-7" dirty="0">
                <a:latin typeface="Arial"/>
                <a:cs typeface="Arial"/>
              </a:rPr>
              <a:t>supports</a:t>
            </a:r>
            <a:r>
              <a:rPr sz="818" spc="-31" dirty="0">
                <a:latin typeface="Arial"/>
                <a:cs typeface="Arial"/>
              </a:rPr>
              <a:t> </a:t>
            </a:r>
            <a:r>
              <a:rPr sz="818" spc="-17" dirty="0">
                <a:latin typeface="Arial"/>
                <a:cs typeface="Arial"/>
              </a:rPr>
              <a:t>as</a:t>
            </a:r>
            <a:r>
              <a:rPr sz="818" spc="-31" dirty="0">
                <a:latin typeface="Arial"/>
                <a:cs typeface="Arial"/>
              </a:rPr>
              <a:t> </a:t>
            </a:r>
            <a:r>
              <a:rPr sz="818" spc="-7" dirty="0">
                <a:latin typeface="Arial"/>
                <a:cs typeface="Arial"/>
              </a:rPr>
              <a:t>systems evolve.</a:t>
            </a:r>
            <a:endParaRPr sz="818" dirty="0">
              <a:latin typeface="Arial"/>
              <a:cs typeface="Arial"/>
            </a:endParaRPr>
          </a:p>
          <a:p>
            <a:pPr marL="232490" marR="99577" indent="-155859">
              <a:lnSpc>
                <a:spcPct val="118100"/>
              </a:lnSpc>
              <a:spcBef>
                <a:spcPts val="51"/>
              </a:spcBef>
              <a:buFont typeface="Arial"/>
              <a:buChar char="•"/>
              <a:tabLst>
                <a:tab pos="232490" algn="l"/>
              </a:tabLst>
            </a:pPr>
            <a:r>
              <a:rPr sz="818" b="1" spc="-7" dirty="0">
                <a:latin typeface="Arial"/>
                <a:cs typeface="Arial"/>
              </a:rPr>
              <a:t>Implement</a:t>
            </a:r>
            <a:r>
              <a:rPr sz="818" b="1" spc="-24" dirty="0">
                <a:latin typeface="Arial"/>
                <a:cs typeface="Arial"/>
              </a:rPr>
              <a:t> Quality</a:t>
            </a:r>
            <a:r>
              <a:rPr sz="818" b="1" spc="-17" dirty="0">
                <a:latin typeface="Arial"/>
                <a:cs typeface="Arial"/>
              </a:rPr>
              <a:t> Indicators</a:t>
            </a:r>
            <a:r>
              <a:rPr sz="818" b="1" spc="-14" dirty="0">
                <a:latin typeface="Arial"/>
                <a:cs typeface="Arial"/>
              </a:rPr>
              <a:t> </a:t>
            </a:r>
            <a:r>
              <a:rPr sz="818" b="1" spc="-17" dirty="0">
                <a:latin typeface="Arial"/>
                <a:cs typeface="Arial"/>
              </a:rPr>
              <a:t>for </a:t>
            </a:r>
            <a:r>
              <a:rPr sz="818" b="1" spc="-14" dirty="0">
                <a:latin typeface="Arial"/>
                <a:cs typeface="Arial"/>
              </a:rPr>
              <a:t>Case</a:t>
            </a:r>
            <a:r>
              <a:rPr sz="818" b="1" spc="-27" dirty="0">
                <a:latin typeface="Arial"/>
                <a:cs typeface="Arial"/>
              </a:rPr>
              <a:t> </a:t>
            </a:r>
            <a:r>
              <a:rPr sz="818" b="1" spc="-24" dirty="0">
                <a:latin typeface="Arial"/>
                <a:cs typeface="Arial"/>
              </a:rPr>
              <a:t>Management</a:t>
            </a:r>
            <a:r>
              <a:rPr sz="818" b="1" spc="-48" dirty="0">
                <a:latin typeface="Arial"/>
                <a:cs typeface="Arial"/>
              </a:rPr>
              <a:t> </a:t>
            </a:r>
            <a:r>
              <a:rPr sz="818" b="1" spc="-41" dirty="0">
                <a:latin typeface="Arial"/>
                <a:cs typeface="Arial"/>
              </a:rPr>
              <a:t>&amp;</a:t>
            </a:r>
            <a:r>
              <a:rPr sz="818" b="1" spc="-20" dirty="0">
                <a:latin typeface="Arial"/>
                <a:cs typeface="Arial"/>
              </a:rPr>
              <a:t> </a:t>
            </a:r>
            <a:r>
              <a:rPr sz="818" b="1" spc="-14" dirty="0">
                <a:latin typeface="Arial"/>
                <a:cs typeface="Arial"/>
              </a:rPr>
              <a:t>Care </a:t>
            </a:r>
            <a:r>
              <a:rPr sz="818" b="1" spc="-24" dirty="0">
                <a:latin typeface="Arial"/>
                <a:cs typeface="Arial"/>
              </a:rPr>
              <a:t>Coordination</a:t>
            </a:r>
            <a:r>
              <a:rPr sz="818" b="1" spc="-31" dirty="0">
                <a:latin typeface="Arial"/>
                <a:cs typeface="Arial"/>
              </a:rPr>
              <a:t> </a:t>
            </a:r>
            <a:r>
              <a:rPr sz="818" spc="-82" dirty="0">
                <a:latin typeface="Arial"/>
                <a:cs typeface="Arial"/>
              </a:rPr>
              <a:t>–</a:t>
            </a:r>
            <a:r>
              <a:rPr sz="818" spc="-41" dirty="0">
                <a:latin typeface="Arial"/>
                <a:cs typeface="Arial"/>
              </a:rPr>
              <a:t> </a:t>
            </a:r>
            <a:r>
              <a:rPr sz="818" spc="-34" dirty="0">
                <a:latin typeface="Arial"/>
                <a:cs typeface="Arial"/>
              </a:rPr>
              <a:t>Track</a:t>
            </a:r>
            <a:r>
              <a:rPr sz="818" spc="-48" dirty="0">
                <a:latin typeface="Arial"/>
                <a:cs typeface="Arial"/>
              </a:rPr>
              <a:t> </a:t>
            </a:r>
            <a:r>
              <a:rPr sz="818" dirty="0">
                <a:latin typeface="Arial"/>
                <a:cs typeface="Arial"/>
              </a:rPr>
              <a:t>outcomes</a:t>
            </a:r>
            <a:r>
              <a:rPr sz="818" spc="-48" dirty="0">
                <a:latin typeface="Arial"/>
                <a:cs typeface="Arial"/>
              </a:rPr>
              <a:t> </a:t>
            </a:r>
            <a:r>
              <a:rPr sz="818" spc="-14" dirty="0">
                <a:latin typeface="Arial"/>
                <a:cs typeface="Arial"/>
              </a:rPr>
              <a:t>like </a:t>
            </a:r>
            <a:r>
              <a:rPr sz="818" dirty="0">
                <a:latin typeface="Arial"/>
                <a:cs typeface="Arial"/>
              </a:rPr>
              <a:t>stability,</a:t>
            </a:r>
            <a:r>
              <a:rPr sz="818" spc="-24" dirty="0">
                <a:latin typeface="Arial"/>
                <a:cs typeface="Arial"/>
              </a:rPr>
              <a:t> </a:t>
            </a:r>
            <a:r>
              <a:rPr sz="818" dirty="0">
                <a:latin typeface="Arial"/>
                <a:cs typeface="Arial"/>
              </a:rPr>
              <a:t>satisfaction,</a:t>
            </a:r>
            <a:r>
              <a:rPr sz="818" spc="3" dirty="0">
                <a:latin typeface="Arial"/>
                <a:cs typeface="Arial"/>
              </a:rPr>
              <a:t> </a:t>
            </a:r>
            <a:r>
              <a:rPr sz="818" spc="-17" dirty="0">
                <a:latin typeface="Arial"/>
                <a:cs typeface="Arial"/>
              </a:rPr>
              <a:t>and </a:t>
            </a:r>
            <a:r>
              <a:rPr sz="818" dirty="0">
                <a:latin typeface="Arial"/>
                <a:cs typeface="Arial"/>
              </a:rPr>
              <a:t>community</a:t>
            </a:r>
            <a:r>
              <a:rPr sz="818" spc="-14" dirty="0">
                <a:latin typeface="Arial"/>
                <a:cs typeface="Arial"/>
              </a:rPr>
              <a:t> </a:t>
            </a:r>
            <a:r>
              <a:rPr sz="818" spc="-7" dirty="0">
                <a:latin typeface="Arial"/>
                <a:cs typeface="Arial"/>
              </a:rPr>
              <a:t>connection.</a:t>
            </a:r>
            <a:endParaRPr sz="818" dirty="0">
              <a:latin typeface="Arial"/>
              <a:cs typeface="Arial"/>
            </a:endParaRPr>
          </a:p>
          <a:p>
            <a:pPr marL="76631" marR="106504">
              <a:lnSpc>
                <a:spcPct val="117500"/>
              </a:lnSpc>
              <a:spcBef>
                <a:spcPts val="552"/>
              </a:spcBef>
            </a:pPr>
            <a:r>
              <a:rPr sz="818" b="1" spc="-7" dirty="0">
                <a:latin typeface="Arial"/>
                <a:cs typeface="Arial"/>
              </a:rPr>
              <a:t>Impact:</a:t>
            </a:r>
            <a:r>
              <a:rPr sz="818" b="1" spc="-37" dirty="0">
                <a:latin typeface="Arial"/>
                <a:cs typeface="Arial"/>
              </a:rPr>
              <a:t> </a:t>
            </a:r>
            <a:r>
              <a:rPr sz="818" b="1" spc="-17" dirty="0">
                <a:latin typeface="Arial"/>
                <a:cs typeface="Arial"/>
              </a:rPr>
              <a:t>Predictable </a:t>
            </a:r>
            <a:r>
              <a:rPr sz="818" b="1" spc="-7" dirty="0">
                <a:latin typeface="Arial"/>
                <a:cs typeface="Arial"/>
              </a:rPr>
              <a:t>funding, </a:t>
            </a:r>
            <a:r>
              <a:rPr sz="818" b="1" spc="-17" dirty="0">
                <a:latin typeface="Arial"/>
                <a:cs typeface="Arial"/>
              </a:rPr>
              <a:t>consistent</a:t>
            </a:r>
            <a:r>
              <a:rPr sz="818" b="1" spc="-41" dirty="0">
                <a:latin typeface="Arial"/>
                <a:cs typeface="Arial"/>
              </a:rPr>
              <a:t> </a:t>
            </a:r>
            <a:r>
              <a:rPr sz="818" b="1" spc="-17" dirty="0">
                <a:latin typeface="Arial"/>
                <a:cs typeface="Arial"/>
              </a:rPr>
              <a:t>expectations,</a:t>
            </a:r>
            <a:r>
              <a:rPr sz="818" b="1" spc="-44" dirty="0">
                <a:latin typeface="Arial"/>
                <a:cs typeface="Arial"/>
              </a:rPr>
              <a:t> </a:t>
            </a:r>
            <a:r>
              <a:rPr sz="818" b="1" spc="-24" dirty="0">
                <a:latin typeface="Arial"/>
                <a:cs typeface="Arial"/>
              </a:rPr>
              <a:t>and</a:t>
            </a:r>
            <a:r>
              <a:rPr sz="818" b="1" spc="-20" dirty="0">
                <a:latin typeface="Arial"/>
                <a:cs typeface="Arial"/>
              </a:rPr>
              <a:t> </a:t>
            </a:r>
            <a:r>
              <a:rPr sz="818" b="1" spc="-14" dirty="0">
                <a:latin typeface="Arial"/>
                <a:cs typeface="Arial"/>
              </a:rPr>
              <a:t>case </a:t>
            </a:r>
            <a:r>
              <a:rPr sz="818" b="1" spc="-17" dirty="0">
                <a:latin typeface="Arial"/>
                <a:cs typeface="Arial"/>
              </a:rPr>
              <a:t>management</a:t>
            </a:r>
            <a:r>
              <a:rPr sz="818" b="1" spc="-31" dirty="0">
                <a:latin typeface="Arial"/>
                <a:cs typeface="Arial"/>
              </a:rPr>
              <a:t> </a:t>
            </a:r>
            <a:r>
              <a:rPr sz="818" dirty="0">
                <a:latin typeface="Arial"/>
                <a:cs typeface="Arial"/>
              </a:rPr>
              <a:t>that</a:t>
            </a:r>
            <a:r>
              <a:rPr sz="818" spc="-24" dirty="0">
                <a:latin typeface="Arial"/>
                <a:cs typeface="Arial"/>
              </a:rPr>
              <a:t> </a:t>
            </a:r>
            <a:r>
              <a:rPr sz="818" spc="-14" dirty="0">
                <a:latin typeface="Arial"/>
                <a:cs typeface="Arial"/>
              </a:rPr>
              <a:t>delivers</a:t>
            </a:r>
            <a:r>
              <a:rPr sz="818" spc="-24" dirty="0">
                <a:latin typeface="Arial"/>
                <a:cs typeface="Arial"/>
              </a:rPr>
              <a:t> </a:t>
            </a:r>
            <a:r>
              <a:rPr sz="818" spc="-7" dirty="0">
                <a:latin typeface="Arial"/>
                <a:cs typeface="Arial"/>
              </a:rPr>
              <a:t>measurable results.</a:t>
            </a:r>
            <a:endParaRPr sz="818" dirty="0">
              <a:latin typeface="Arial"/>
              <a:cs typeface="Arial"/>
            </a:endParaRPr>
          </a:p>
        </p:txBody>
      </p:sp>
      <p:sp>
        <p:nvSpPr>
          <p:cNvPr id="10" name="object 10">
            <a:extLst>
              <a:ext uri="{FF2B5EF4-FFF2-40B4-BE49-F238E27FC236}">
                <a16:creationId xmlns:a16="http://schemas.microsoft.com/office/drawing/2014/main" id="{3AFA216C-A4BE-E352-6EC9-203CB838DCEF}"/>
              </a:ext>
            </a:extLst>
          </p:cNvPr>
          <p:cNvSpPr txBox="1"/>
          <p:nvPr/>
        </p:nvSpPr>
        <p:spPr>
          <a:xfrm>
            <a:off x="5198052" y="1551276"/>
            <a:ext cx="1928813" cy="4352917"/>
          </a:xfrm>
          <a:prstGeom prst="rect">
            <a:avLst/>
          </a:prstGeom>
          <a:ln w="38100">
            <a:solidFill>
              <a:srgbClr val="D9AC67"/>
            </a:solidFill>
          </a:ln>
        </p:spPr>
        <p:txBody>
          <a:bodyPr vert="horz" wrap="square" lIns="0" tIns="35935" rIns="0" bIns="0" rtlCol="0">
            <a:spAutoFit/>
          </a:bodyPr>
          <a:lstStyle/>
          <a:p>
            <a:pPr marL="76198">
              <a:spcBef>
                <a:spcPts val="283"/>
              </a:spcBef>
            </a:pPr>
            <a:r>
              <a:rPr sz="1227" b="1" spc="-34" dirty="0">
                <a:solidFill>
                  <a:srgbClr val="D9AC67"/>
                </a:solidFill>
                <a:latin typeface="Arial"/>
                <a:cs typeface="Arial"/>
              </a:rPr>
              <a:t>SUSTAINABILITY</a:t>
            </a:r>
            <a:endParaRPr sz="1227" dirty="0">
              <a:latin typeface="Arial"/>
              <a:cs typeface="Arial"/>
            </a:endParaRPr>
          </a:p>
          <a:p>
            <a:pPr marL="76198" marR="422552">
              <a:lnSpc>
                <a:spcPct val="102400"/>
              </a:lnSpc>
              <a:spcBef>
                <a:spcPts val="958"/>
              </a:spcBef>
            </a:pPr>
            <a:r>
              <a:rPr sz="818" b="1" spc="-27" dirty="0">
                <a:latin typeface="Arial"/>
                <a:cs typeface="Arial"/>
              </a:rPr>
              <a:t>Goal:</a:t>
            </a:r>
            <a:r>
              <a:rPr sz="818" b="1" spc="-41" dirty="0">
                <a:latin typeface="Arial"/>
                <a:cs typeface="Arial"/>
              </a:rPr>
              <a:t> </a:t>
            </a:r>
            <a:r>
              <a:rPr sz="818" spc="-7" dirty="0">
                <a:latin typeface="Arial"/>
                <a:cs typeface="Arial"/>
              </a:rPr>
              <a:t>Build</a:t>
            </a:r>
            <a:r>
              <a:rPr sz="818" spc="-31" dirty="0">
                <a:latin typeface="Arial"/>
                <a:cs typeface="Arial"/>
              </a:rPr>
              <a:t> </a:t>
            </a:r>
            <a:r>
              <a:rPr sz="818" spc="-24" dirty="0">
                <a:latin typeface="Arial"/>
                <a:cs typeface="Arial"/>
              </a:rPr>
              <a:t>a</a:t>
            </a:r>
            <a:r>
              <a:rPr sz="818" spc="-48" dirty="0">
                <a:latin typeface="Arial"/>
                <a:cs typeface="Arial"/>
              </a:rPr>
              <a:t> </a:t>
            </a:r>
            <a:r>
              <a:rPr sz="818" dirty="0">
                <a:latin typeface="Arial"/>
                <a:cs typeface="Arial"/>
              </a:rPr>
              <a:t>financially</a:t>
            </a:r>
            <a:r>
              <a:rPr sz="818" spc="-48" dirty="0">
                <a:latin typeface="Arial"/>
                <a:cs typeface="Arial"/>
              </a:rPr>
              <a:t> </a:t>
            </a:r>
            <a:r>
              <a:rPr sz="818" spc="-7" dirty="0">
                <a:latin typeface="Arial"/>
                <a:cs typeface="Arial"/>
              </a:rPr>
              <a:t>stable, </a:t>
            </a:r>
            <a:r>
              <a:rPr sz="818" dirty="0">
                <a:latin typeface="Arial"/>
                <a:cs typeface="Arial"/>
              </a:rPr>
              <a:t>efficient</a:t>
            </a:r>
            <a:r>
              <a:rPr sz="818" spc="-31" dirty="0">
                <a:latin typeface="Arial"/>
                <a:cs typeface="Arial"/>
              </a:rPr>
              <a:t> </a:t>
            </a:r>
            <a:r>
              <a:rPr sz="818" spc="-14" dirty="0">
                <a:latin typeface="Arial"/>
                <a:cs typeface="Arial"/>
              </a:rPr>
              <a:t>system</a:t>
            </a:r>
            <a:r>
              <a:rPr sz="818" spc="-17" dirty="0">
                <a:latin typeface="Arial"/>
                <a:cs typeface="Arial"/>
              </a:rPr>
              <a:t> </a:t>
            </a:r>
            <a:r>
              <a:rPr sz="818" dirty="0">
                <a:latin typeface="Arial"/>
                <a:cs typeface="Arial"/>
              </a:rPr>
              <a:t>that</a:t>
            </a:r>
            <a:r>
              <a:rPr sz="818" spc="-10" dirty="0">
                <a:latin typeface="Arial"/>
                <a:cs typeface="Arial"/>
              </a:rPr>
              <a:t> </a:t>
            </a:r>
            <a:r>
              <a:rPr sz="818" spc="-7" dirty="0">
                <a:latin typeface="Arial"/>
                <a:cs typeface="Arial"/>
              </a:rPr>
              <a:t>supports </a:t>
            </a:r>
            <a:r>
              <a:rPr sz="818" dirty="0">
                <a:latin typeface="Arial"/>
                <a:cs typeface="Arial"/>
              </a:rPr>
              <a:t>predictability</a:t>
            </a:r>
            <a:r>
              <a:rPr sz="818" spc="-10" dirty="0">
                <a:latin typeface="Arial"/>
                <a:cs typeface="Arial"/>
              </a:rPr>
              <a:t> </a:t>
            </a:r>
            <a:r>
              <a:rPr sz="818" spc="-14" dirty="0">
                <a:latin typeface="Arial"/>
                <a:cs typeface="Arial"/>
              </a:rPr>
              <a:t>and </a:t>
            </a:r>
            <a:r>
              <a:rPr sz="818" spc="-7" dirty="0">
                <a:latin typeface="Arial"/>
                <a:cs typeface="Arial"/>
              </a:rPr>
              <a:t>reinvestment.</a:t>
            </a:r>
            <a:endParaRPr sz="818" dirty="0">
              <a:latin typeface="Arial"/>
              <a:cs typeface="Arial"/>
            </a:endParaRPr>
          </a:p>
          <a:p>
            <a:pPr>
              <a:spcBef>
                <a:spcPts val="24"/>
              </a:spcBef>
            </a:pPr>
            <a:endParaRPr sz="818" dirty="0">
              <a:latin typeface="Arial"/>
              <a:cs typeface="Arial"/>
            </a:endParaRPr>
          </a:p>
          <a:p>
            <a:pPr marL="76198"/>
            <a:r>
              <a:rPr sz="818" b="1" spc="-31" dirty="0">
                <a:latin typeface="Arial"/>
                <a:cs typeface="Arial"/>
              </a:rPr>
              <a:t>Policy</a:t>
            </a:r>
            <a:r>
              <a:rPr sz="818" b="1" spc="-24" dirty="0">
                <a:latin typeface="Arial"/>
                <a:cs typeface="Arial"/>
              </a:rPr>
              <a:t> </a:t>
            </a:r>
            <a:r>
              <a:rPr sz="818" b="1" spc="-7" dirty="0">
                <a:latin typeface="Arial"/>
                <a:cs typeface="Arial"/>
              </a:rPr>
              <a:t>Levers:</a:t>
            </a:r>
            <a:endParaRPr sz="818" dirty="0">
              <a:latin typeface="Arial"/>
              <a:cs typeface="Arial"/>
            </a:endParaRPr>
          </a:p>
          <a:p>
            <a:pPr marL="231625" indent="-155427">
              <a:spcBef>
                <a:spcPts val="75"/>
              </a:spcBef>
              <a:buFont typeface="Arial"/>
              <a:buChar char="•"/>
              <a:tabLst>
                <a:tab pos="231625" algn="l"/>
              </a:tabLst>
            </a:pPr>
            <a:r>
              <a:rPr sz="818" b="1" spc="-24" dirty="0">
                <a:latin typeface="Arial"/>
                <a:cs typeface="Arial"/>
              </a:rPr>
              <a:t>Shift</a:t>
            </a:r>
            <a:r>
              <a:rPr sz="818" b="1" spc="-78" dirty="0">
                <a:latin typeface="Arial"/>
                <a:cs typeface="Arial"/>
              </a:rPr>
              <a:t> </a:t>
            </a:r>
            <a:r>
              <a:rPr sz="818" b="1" spc="-41" dirty="0">
                <a:latin typeface="Arial"/>
                <a:cs typeface="Arial"/>
              </a:rPr>
              <a:t>“Aged,</a:t>
            </a:r>
            <a:r>
              <a:rPr sz="818" b="1" spc="-31" dirty="0">
                <a:latin typeface="Arial"/>
                <a:cs typeface="Arial"/>
              </a:rPr>
              <a:t> Blind, </a:t>
            </a:r>
            <a:r>
              <a:rPr sz="818" b="1" spc="-7" dirty="0">
                <a:latin typeface="Arial"/>
                <a:cs typeface="Arial"/>
              </a:rPr>
              <a:t>Disabled”</a:t>
            </a:r>
            <a:endParaRPr sz="818" dirty="0">
              <a:latin typeface="Arial"/>
              <a:cs typeface="Arial"/>
            </a:endParaRPr>
          </a:p>
          <a:p>
            <a:pPr marL="232057" marR="122956">
              <a:lnSpc>
                <a:spcPct val="118100"/>
              </a:lnSpc>
            </a:pPr>
            <a:r>
              <a:rPr sz="818" b="1" spc="-27" dirty="0">
                <a:latin typeface="Arial"/>
                <a:cs typeface="Arial"/>
              </a:rPr>
              <a:t>Population</a:t>
            </a:r>
            <a:r>
              <a:rPr sz="818" b="1" spc="-51" dirty="0">
                <a:latin typeface="Arial"/>
                <a:cs typeface="Arial"/>
              </a:rPr>
              <a:t> </a:t>
            </a:r>
            <a:r>
              <a:rPr sz="818" b="1" spc="-14" dirty="0">
                <a:latin typeface="Arial"/>
                <a:cs typeface="Arial"/>
              </a:rPr>
              <a:t>to</a:t>
            </a:r>
            <a:r>
              <a:rPr sz="818" b="1" spc="-24" dirty="0">
                <a:latin typeface="Arial"/>
                <a:cs typeface="Arial"/>
              </a:rPr>
              <a:t> </a:t>
            </a:r>
            <a:r>
              <a:rPr sz="818" b="1" spc="-14" dirty="0">
                <a:latin typeface="Arial"/>
                <a:cs typeface="Arial"/>
              </a:rPr>
              <a:t>Opt-</a:t>
            </a:r>
            <a:r>
              <a:rPr sz="818" b="1" spc="-27" dirty="0">
                <a:latin typeface="Arial"/>
                <a:cs typeface="Arial"/>
              </a:rPr>
              <a:t>Out</a:t>
            </a:r>
            <a:r>
              <a:rPr sz="818" b="1" spc="-34" dirty="0">
                <a:latin typeface="Arial"/>
                <a:cs typeface="Arial"/>
              </a:rPr>
              <a:t> </a:t>
            </a:r>
            <a:r>
              <a:rPr sz="818" b="1" spc="-7" dirty="0">
                <a:latin typeface="Arial"/>
                <a:cs typeface="Arial"/>
              </a:rPr>
              <a:t>Managed </a:t>
            </a:r>
            <a:r>
              <a:rPr sz="818" b="1" spc="-17" dirty="0">
                <a:latin typeface="Arial"/>
                <a:cs typeface="Arial"/>
              </a:rPr>
              <a:t>Care</a:t>
            </a:r>
            <a:r>
              <a:rPr sz="818" b="1" spc="-24" dirty="0">
                <a:latin typeface="Arial"/>
                <a:cs typeface="Arial"/>
              </a:rPr>
              <a:t> </a:t>
            </a:r>
            <a:r>
              <a:rPr sz="818" spc="-82" dirty="0">
                <a:latin typeface="Arial"/>
                <a:cs typeface="Arial"/>
              </a:rPr>
              <a:t>–</a:t>
            </a:r>
            <a:r>
              <a:rPr sz="818" spc="-34" dirty="0">
                <a:latin typeface="Arial"/>
                <a:cs typeface="Arial"/>
              </a:rPr>
              <a:t> </a:t>
            </a:r>
            <a:r>
              <a:rPr sz="818" spc="-37" dirty="0">
                <a:latin typeface="Arial"/>
                <a:cs typeface="Arial"/>
              </a:rPr>
              <a:t>Move </a:t>
            </a:r>
            <a:r>
              <a:rPr sz="818" spc="-7" dirty="0">
                <a:latin typeface="Arial"/>
                <a:cs typeface="Arial"/>
              </a:rPr>
              <a:t>from</a:t>
            </a:r>
            <a:r>
              <a:rPr sz="818" spc="-31" dirty="0">
                <a:latin typeface="Arial"/>
                <a:cs typeface="Arial"/>
              </a:rPr>
              <a:t> </a:t>
            </a:r>
            <a:r>
              <a:rPr sz="818" spc="-14" dirty="0">
                <a:latin typeface="Arial"/>
                <a:cs typeface="Arial"/>
              </a:rPr>
              <a:t>fee-for-</a:t>
            </a:r>
            <a:r>
              <a:rPr sz="818" spc="-17" dirty="0">
                <a:latin typeface="Arial"/>
                <a:cs typeface="Arial"/>
              </a:rPr>
              <a:t>service</a:t>
            </a:r>
            <a:r>
              <a:rPr sz="818" spc="-37" dirty="0">
                <a:latin typeface="Arial"/>
                <a:cs typeface="Arial"/>
              </a:rPr>
              <a:t> </a:t>
            </a:r>
            <a:r>
              <a:rPr sz="818" spc="-17" dirty="0">
                <a:latin typeface="Arial"/>
                <a:cs typeface="Arial"/>
              </a:rPr>
              <a:t>to </a:t>
            </a:r>
            <a:r>
              <a:rPr sz="818" spc="-24" dirty="0">
                <a:latin typeface="Arial"/>
                <a:cs typeface="Arial"/>
              </a:rPr>
              <a:t>managed</a:t>
            </a:r>
            <a:r>
              <a:rPr sz="818" spc="-37" dirty="0">
                <a:latin typeface="Arial"/>
                <a:cs typeface="Arial"/>
              </a:rPr>
              <a:t> </a:t>
            </a:r>
            <a:r>
              <a:rPr sz="818" spc="-17" dirty="0">
                <a:latin typeface="Arial"/>
                <a:cs typeface="Arial"/>
              </a:rPr>
              <a:t>care</a:t>
            </a:r>
            <a:r>
              <a:rPr sz="818" spc="-41" dirty="0">
                <a:latin typeface="Arial"/>
                <a:cs typeface="Arial"/>
              </a:rPr>
              <a:t> </a:t>
            </a:r>
            <a:r>
              <a:rPr sz="818" spc="-17" dirty="0">
                <a:latin typeface="Arial"/>
                <a:cs typeface="Arial"/>
              </a:rPr>
              <a:t>as</a:t>
            </a:r>
            <a:r>
              <a:rPr sz="818" spc="-61" dirty="0">
                <a:latin typeface="Arial"/>
                <a:cs typeface="Arial"/>
              </a:rPr>
              <a:t> </a:t>
            </a:r>
            <a:r>
              <a:rPr sz="818" dirty="0">
                <a:latin typeface="Arial"/>
                <a:cs typeface="Arial"/>
              </a:rPr>
              <a:t>the</a:t>
            </a:r>
            <a:r>
              <a:rPr sz="818" spc="-44" dirty="0">
                <a:latin typeface="Arial"/>
                <a:cs typeface="Arial"/>
              </a:rPr>
              <a:t> </a:t>
            </a:r>
            <a:r>
              <a:rPr sz="818" dirty="0">
                <a:latin typeface="Arial"/>
                <a:cs typeface="Arial"/>
              </a:rPr>
              <a:t>default</a:t>
            </a:r>
            <a:r>
              <a:rPr sz="818" spc="-44" dirty="0">
                <a:latin typeface="Arial"/>
                <a:cs typeface="Arial"/>
              </a:rPr>
              <a:t> </a:t>
            </a:r>
            <a:r>
              <a:rPr sz="818" spc="-17" dirty="0">
                <a:latin typeface="Arial"/>
                <a:cs typeface="Arial"/>
              </a:rPr>
              <a:t>for </a:t>
            </a:r>
            <a:r>
              <a:rPr sz="818" dirty="0">
                <a:latin typeface="Arial"/>
                <a:cs typeface="Arial"/>
              </a:rPr>
              <a:t>acute</a:t>
            </a:r>
            <a:r>
              <a:rPr sz="818" spc="-51" dirty="0">
                <a:latin typeface="Arial"/>
                <a:cs typeface="Arial"/>
              </a:rPr>
              <a:t> </a:t>
            </a:r>
            <a:r>
              <a:rPr sz="818" spc="-17" dirty="0">
                <a:latin typeface="Arial"/>
                <a:cs typeface="Arial"/>
              </a:rPr>
              <a:t>care</a:t>
            </a:r>
            <a:r>
              <a:rPr sz="818" spc="-44" dirty="0">
                <a:latin typeface="Arial"/>
                <a:cs typeface="Arial"/>
              </a:rPr>
              <a:t> </a:t>
            </a:r>
            <a:r>
              <a:rPr sz="818" dirty="0">
                <a:latin typeface="Arial"/>
                <a:cs typeface="Arial"/>
              </a:rPr>
              <a:t>(“card</a:t>
            </a:r>
            <a:r>
              <a:rPr sz="818" spc="-44" dirty="0">
                <a:latin typeface="Arial"/>
                <a:cs typeface="Arial"/>
              </a:rPr>
              <a:t> </a:t>
            </a:r>
            <a:r>
              <a:rPr sz="818" spc="-7" dirty="0">
                <a:latin typeface="Arial"/>
                <a:cs typeface="Arial"/>
              </a:rPr>
              <a:t>services”).</a:t>
            </a:r>
            <a:endParaRPr sz="818" dirty="0">
              <a:latin typeface="Arial"/>
              <a:cs typeface="Arial"/>
            </a:endParaRPr>
          </a:p>
          <a:p>
            <a:pPr marL="232057" marR="158024" indent="-155859">
              <a:lnSpc>
                <a:spcPct val="118100"/>
              </a:lnSpc>
              <a:spcBef>
                <a:spcPts val="51"/>
              </a:spcBef>
              <a:buFont typeface="Arial"/>
              <a:buChar char="•"/>
              <a:tabLst>
                <a:tab pos="232057" algn="l"/>
              </a:tabLst>
            </a:pPr>
            <a:r>
              <a:rPr sz="818" b="1" spc="-31" dirty="0">
                <a:latin typeface="Arial"/>
                <a:cs typeface="Arial"/>
              </a:rPr>
              <a:t>Acuity-</a:t>
            </a:r>
            <a:r>
              <a:rPr sz="818" b="1" spc="-37" dirty="0">
                <a:latin typeface="Arial"/>
                <a:cs typeface="Arial"/>
              </a:rPr>
              <a:t>Based</a:t>
            </a:r>
            <a:r>
              <a:rPr sz="818" b="1" spc="-17" dirty="0">
                <a:latin typeface="Arial"/>
                <a:cs typeface="Arial"/>
              </a:rPr>
              <a:t> </a:t>
            </a:r>
            <a:r>
              <a:rPr sz="818" b="1" spc="-34" dirty="0">
                <a:latin typeface="Arial"/>
                <a:cs typeface="Arial"/>
              </a:rPr>
              <a:t>Provider</a:t>
            </a:r>
            <a:r>
              <a:rPr sz="818" b="1" spc="-31" dirty="0">
                <a:latin typeface="Arial"/>
                <a:cs typeface="Arial"/>
              </a:rPr>
              <a:t> </a:t>
            </a:r>
            <a:r>
              <a:rPr sz="818" b="1" spc="-27" dirty="0">
                <a:latin typeface="Arial"/>
                <a:cs typeface="Arial"/>
              </a:rPr>
              <a:t>Rates</a:t>
            </a:r>
            <a:r>
              <a:rPr sz="818" b="1" spc="-7" dirty="0">
                <a:latin typeface="Arial"/>
                <a:cs typeface="Arial"/>
              </a:rPr>
              <a:t> </a:t>
            </a:r>
            <a:r>
              <a:rPr sz="818" b="1" spc="-17" dirty="0">
                <a:latin typeface="Arial"/>
                <a:cs typeface="Arial"/>
              </a:rPr>
              <a:t>and Outcome</a:t>
            </a:r>
            <a:r>
              <a:rPr sz="818" b="1" spc="-31" dirty="0">
                <a:latin typeface="Arial"/>
                <a:cs typeface="Arial"/>
              </a:rPr>
              <a:t> </a:t>
            </a:r>
            <a:r>
              <a:rPr sz="818" b="1" spc="-20" dirty="0">
                <a:latin typeface="Arial"/>
                <a:cs typeface="Arial"/>
              </a:rPr>
              <a:t>Incentives </a:t>
            </a:r>
            <a:r>
              <a:rPr sz="818" spc="-82" dirty="0">
                <a:latin typeface="Arial"/>
                <a:cs typeface="Arial"/>
              </a:rPr>
              <a:t>–</a:t>
            </a:r>
            <a:r>
              <a:rPr sz="818" spc="-37" dirty="0">
                <a:latin typeface="Arial"/>
                <a:cs typeface="Arial"/>
              </a:rPr>
              <a:t> </a:t>
            </a:r>
            <a:r>
              <a:rPr sz="818" spc="-17" dirty="0">
                <a:latin typeface="Arial"/>
                <a:cs typeface="Arial"/>
              </a:rPr>
              <a:t>Tie</a:t>
            </a:r>
            <a:endParaRPr sz="818" dirty="0">
              <a:latin typeface="Arial"/>
              <a:cs typeface="Arial"/>
            </a:endParaRPr>
          </a:p>
          <a:p>
            <a:pPr marL="232057" marR="104339">
              <a:lnSpc>
                <a:spcPts val="1159"/>
              </a:lnSpc>
              <a:spcBef>
                <a:spcPts val="68"/>
              </a:spcBef>
            </a:pPr>
            <a:r>
              <a:rPr sz="818" spc="-7" dirty="0">
                <a:latin typeface="Arial"/>
                <a:cs typeface="Arial"/>
              </a:rPr>
              <a:t>reimbursement</a:t>
            </a:r>
            <a:r>
              <a:rPr sz="818" spc="-34" dirty="0">
                <a:latin typeface="Arial"/>
                <a:cs typeface="Arial"/>
              </a:rPr>
              <a:t> </a:t>
            </a:r>
            <a:r>
              <a:rPr sz="818" dirty="0">
                <a:latin typeface="Arial"/>
                <a:cs typeface="Arial"/>
              </a:rPr>
              <a:t>to</a:t>
            </a:r>
            <a:r>
              <a:rPr sz="818" spc="-51" dirty="0">
                <a:latin typeface="Arial"/>
                <a:cs typeface="Arial"/>
              </a:rPr>
              <a:t> </a:t>
            </a:r>
            <a:r>
              <a:rPr sz="818" dirty="0">
                <a:latin typeface="Arial"/>
                <a:cs typeface="Arial"/>
              </a:rPr>
              <a:t>the</a:t>
            </a:r>
            <a:r>
              <a:rPr sz="818" spc="-44" dirty="0">
                <a:latin typeface="Arial"/>
                <a:cs typeface="Arial"/>
              </a:rPr>
              <a:t> </a:t>
            </a:r>
            <a:r>
              <a:rPr sz="818" spc="-7" dirty="0">
                <a:latin typeface="Arial"/>
                <a:cs typeface="Arial"/>
              </a:rPr>
              <a:t>complexity</a:t>
            </a:r>
            <a:r>
              <a:rPr sz="818" spc="-37" dirty="0">
                <a:latin typeface="Arial"/>
                <a:cs typeface="Arial"/>
              </a:rPr>
              <a:t> </a:t>
            </a:r>
            <a:r>
              <a:rPr sz="818" spc="-17" dirty="0">
                <a:latin typeface="Arial"/>
                <a:cs typeface="Arial"/>
              </a:rPr>
              <a:t>of </a:t>
            </a:r>
            <a:r>
              <a:rPr sz="818" spc="-20" dirty="0">
                <a:latin typeface="Arial"/>
                <a:cs typeface="Arial"/>
              </a:rPr>
              <a:t>needs</a:t>
            </a:r>
            <a:r>
              <a:rPr sz="818" spc="-31" dirty="0">
                <a:latin typeface="Arial"/>
                <a:cs typeface="Arial"/>
              </a:rPr>
              <a:t> </a:t>
            </a:r>
            <a:r>
              <a:rPr sz="818" spc="-14" dirty="0">
                <a:latin typeface="Arial"/>
                <a:cs typeface="Arial"/>
              </a:rPr>
              <a:t>and</a:t>
            </a:r>
            <a:r>
              <a:rPr sz="818" spc="-24" dirty="0">
                <a:latin typeface="Arial"/>
                <a:cs typeface="Arial"/>
              </a:rPr>
              <a:t> </a:t>
            </a:r>
            <a:r>
              <a:rPr sz="818" spc="-14" dirty="0">
                <a:latin typeface="Arial"/>
                <a:cs typeface="Arial"/>
              </a:rPr>
              <a:t>measurable</a:t>
            </a:r>
            <a:r>
              <a:rPr sz="818" spc="-31" dirty="0">
                <a:latin typeface="Arial"/>
                <a:cs typeface="Arial"/>
              </a:rPr>
              <a:t> </a:t>
            </a:r>
            <a:r>
              <a:rPr sz="818" spc="-7" dirty="0">
                <a:latin typeface="Arial"/>
                <a:cs typeface="Arial"/>
              </a:rPr>
              <a:t>results.</a:t>
            </a:r>
            <a:endParaRPr sz="818" dirty="0">
              <a:latin typeface="Arial"/>
              <a:cs typeface="Arial"/>
            </a:endParaRPr>
          </a:p>
          <a:p>
            <a:pPr marL="231625" indent="-155427">
              <a:spcBef>
                <a:spcPts val="143"/>
              </a:spcBef>
              <a:buFont typeface="Arial"/>
              <a:buChar char="•"/>
              <a:tabLst>
                <a:tab pos="231625" algn="l"/>
              </a:tabLst>
            </a:pPr>
            <a:r>
              <a:rPr sz="818" b="1" spc="-27" dirty="0">
                <a:latin typeface="Arial"/>
                <a:cs typeface="Arial"/>
              </a:rPr>
              <a:t>Administrative</a:t>
            </a:r>
            <a:r>
              <a:rPr sz="818" b="1" spc="17" dirty="0">
                <a:latin typeface="Arial"/>
                <a:cs typeface="Arial"/>
              </a:rPr>
              <a:t> </a:t>
            </a:r>
            <a:r>
              <a:rPr sz="818" b="1" spc="-27" dirty="0">
                <a:latin typeface="Arial"/>
                <a:cs typeface="Arial"/>
              </a:rPr>
              <a:t>Consolidation</a:t>
            </a:r>
            <a:r>
              <a:rPr sz="818" b="1" spc="17" dirty="0">
                <a:latin typeface="Arial"/>
                <a:cs typeface="Arial"/>
              </a:rPr>
              <a:t> </a:t>
            </a:r>
            <a:r>
              <a:rPr sz="818" b="1" spc="48" dirty="0">
                <a:latin typeface="Arial"/>
                <a:cs typeface="Arial"/>
              </a:rPr>
              <a:t>/</a:t>
            </a:r>
            <a:endParaRPr sz="818" dirty="0">
              <a:latin typeface="Arial"/>
              <a:cs typeface="Arial"/>
            </a:endParaRPr>
          </a:p>
          <a:p>
            <a:pPr marL="232057" marR="122956">
              <a:lnSpc>
                <a:spcPct val="117200"/>
              </a:lnSpc>
              <a:spcBef>
                <a:spcPts val="27"/>
              </a:spcBef>
            </a:pPr>
            <a:r>
              <a:rPr sz="818" b="1" spc="-17" dirty="0">
                <a:latin typeface="Arial"/>
                <a:cs typeface="Arial"/>
              </a:rPr>
              <a:t>Minimum</a:t>
            </a:r>
            <a:r>
              <a:rPr sz="818" b="1" spc="-34" dirty="0">
                <a:latin typeface="Arial"/>
                <a:cs typeface="Arial"/>
              </a:rPr>
              <a:t> </a:t>
            </a:r>
            <a:r>
              <a:rPr sz="818" b="1" spc="-31" dirty="0">
                <a:latin typeface="Arial"/>
                <a:cs typeface="Arial"/>
              </a:rPr>
              <a:t>Covered</a:t>
            </a:r>
            <a:r>
              <a:rPr sz="818" b="1" spc="-58" dirty="0">
                <a:latin typeface="Arial"/>
                <a:cs typeface="Arial"/>
              </a:rPr>
              <a:t> </a:t>
            </a:r>
            <a:r>
              <a:rPr sz="818" b="1" spc="-44" dirty="0">
                <a:latin typeface="Arial"/>
                <a:cs typeface="Arial"/>
              </a:rPr>
              <a:t>Lives</a:t>
            </a:r>
            <a:r>
              <a:rPr sz="818" b="1" spc="-24" dirty="0">
                <a:latin typeface="Arial"/>
                <a:cs typeface="Arial"/>
              </a:rPr>
              <a:t> </a:t>
            </a:r>
            <a:r>
              <a:rPr sz="818" spc="-82" dirty="0">
                <a:latin typeface="Arial"/>
                <a:cs typeface="Arial"/>
              </a:rPr>
              <a:t>–</a:t>
            </a:r>
            <a:r>
              <a:rPr sz="818" spc="-41" dirty="0">
                <a:latin typeface="Arial"/>
                <a:cs typeface="Arial"/>
              </a:rPr>
              <a:t> </a:t>
            </a:r>
            <a:r>
              <a:rPr sz="818" spc="-20" dirty="0">
                <a:latin typeface="Arial"/>
                <a:cs typeface="Arial"/>
              </a:rPr>
              <a:t>Achieve </a:t>
            </a:r>
            <a:r>
              <a:rPr sz="818" spc="-7" dirty="0">
                <a:latin typeface="Arial"/>
                <a:cs typeface="Arial"/>
              </a:rPr>
              <a:t>economies</a:t>
            </a:r>
            <a:r>
              <a:rPr sz="818" spc="-55" dirty="0">
                <a:latin typeface="Arial"/>
                <a:cs typeface="Arial"/>
              </a:rPr>
              <a:t> </a:t>
            </a:r>
            <a:r>
              <a:rPr sz="818" dirty="0">
                <a:latin typeface="Arial"/>
                <a:cs typeface="Arial"/>
              </a:rPr>
              <a:t>of</a:t>
            </a:r>
            <a:r>
              <a:rPr sz="818" spc="-58" dirty="0">
                <a:latin typeface="Arial"/>
                <a:cs typeface="Arial"/>
              </a:rPr>
              <a:t> </a:t>
            </a:r>
            <a:r>
              <a:rPr sz="818" spc="-7" dirty="0">
                <a:latin typeface="Arial"/>
                <a:cs typeface="Arial"/>
              </a:rPr>
              <a:t>scale</a:t>
            </a:r>
            <a:r>
              <a:rPr sz="818" spc="-55" dirty="0">
                <a:latin typeface="Arial"/>
                <a:cs typeface="Arial"/>
              </a:rPr>
              <a:t> </a:t>
            </a:r>
            <a:r>
              <a:rPr sz="818" spc="-14" dirty="0">
                <a:latin typeface="Arial"/>
                <a:cs typeface="Arial"/>
              </a:rPr>
              <a:t>and</a:t>
            </a:r>
            <a:r>
              <a:rPr sz="818" spc="-44" dirty="0">
                <a:latin typeface="Arial"/>
                <a:cs typeface="Arial"/>
              </a:rPr>
              <a:t> </a:t>
            </a:r>
            <a:r>
              <a:rPr sz="818" spc="-7" dirty="0">
                <a:latin typeface="Arial"/>
                <a:cs typeface="Arial"/>
              </a:rPr>
              <a:t>reduce </a:t>
            </a:r>
            <a:r>
              <a:rPr sz="818" spc="-24" dirty="0">
                <a:latin typeface="Arial"/>
                <a:cs typeface="Arial"/>
              </a:rPr>
              <a:t>overhead</a:t>
            </a:r>
            <a:r>
              <a:rPr sz="818" spc="-20" dirty="0">
                <a:latin typeface="Arial"/>
                <a:cs typeface="Arial"/>
              </a:rPr>
              <a:t> </a:t>
            </a:r>
            <a:r>
              <a:rPr sz="818" spc="-14" dirty="0">
                <a:latin typeface="Arial"/>
                <a:cs typeface="Arial"/>
              </a:rPr>
              <a:t>through</a:t>
            </a:r>
            <a:r>
              <a:rPr sz="818" spc="-27" dirty="0">
                <a:latin typeface="Arial"/>
                <a:cs typeface="Arial"/>
              </a:rPr>
              <a:t> </a:t>
            </a:r>
            <a:r>
              <a:rPr sz="818" spc="-7" dirty="0">
                <a:latin typeface="Arial"/>
                <a:cs typeface="Arial"/>
              </a:rPr>
              <a:t>regional</a:t>
            </a:r>
            <a:endParaRPr sz="818" dirty="0">
              <a:latin typeface="Arial"/>
              <a:cs typeface="Arial"/>
            </a:endParaRPr>
          </a:p>
          <a:p>
            <a:pPr marL="232057">
              <a:spcBef>
                <a:spcPts val="177"/>
              </a:spcBef>
            </a:pPr>
            <a:r>
              <a:rPr sz="818" spc="-7" dirty="0">
                <a:latin typeface="Arial"/>
                <a:cs typeface="Arial"/>
              </a:rPr>
              <a:t>administration.</a:t>
            </a:r>
            <a:endParaRPr sz="818" dirty="0">
              <a:latin typeface="Arial"/>
              <a:cs typeface="Arial"/>
            </a:endParaRPr>
          </a:p>
          <a:p>
            <a:pPr marL="232057" marR="313018" indent="-155859">
              <a:lnSpc>
                <a:spcPct val="118100"/>
              </a:lnSpc>
              <a:spcBef>
                <a:spcPts val="51"/>
              </a:spcBef>
              <a:buFont typeface="Arial"/>
              <a:buChar char="•"/>
              <a:tabLst>
                <a:tab pos="232057" algn="l"/>
              </a:tabLst>
            </a:pPr>
            <a:r>
              <a:rPr sz="818" b="1" spc="-34" dirty="0">
                <a:latin typeface="Arial"/>
                <a:cs typeface="Arial"/>
              </a:rPr>
              <a:t>Reinvest</a:t>
            </a:r>
            <a:r>
              <a:rPr sz="818" b="1" spc="-41" dirty="0">
                <a:latin typeface="Arial"/>
                <a:cs typeface="Arial"/>
              </a:rPr>
              <a:t> </a:t>
            </a:r>
            <a:r>
              <a:rPr sz="818" b="1" spc="-44" dirty="0">
                <a:latin typeface="Arial"/>
                <a:cs typeface="Arial"/>
              </a:rPr>
              <a:t>Savings</a:t>
            </a:r>
            <a:r>
              <a:rPr sz="818" b="1" spc="-20" dirty="0">
                <a:latin typeface="Arial"/>
                <a:cs typeface="Arial"/>
              </a:rPr>
              <a:t> </a:t>
            </a:r>
            <a:r>
              <a:rPr sz="818" spc="-82" dirty="0">
                <a:latin typeface="Arial"/>
                <a:cs typeface="Arial"/>
              </a:rPr>
              <a:t>–</a:t>
            </a:r>
            <a:r>
              <a:rPr sz="818" spc="-37" dirty="0">
                <a:latin typeface="Arial"/>
                <a:cs typeface="Arial"/>
              </a:rPr>
              <a:t> </a:t>
            </a:r>
            <a:r>
              <a:rPr sz="818" spc="-7" dirty="0">
                <a:latin typeface="Arial"/>
                <a:cs typeface="Arial"/>
              </a:rPr>
              <a:t>Redirect efficiency</a:t>
            </a:r>
            <a:r>
              <a:rPr sz="818" spc="-17" dirty="0">
                <a:latin typeface="Arial"/>
                <a:cs typeface="Arial"/>
              </a:rPr>
              <a:t> </a:t>
            </a:r>
            <a:r>
              <a:rPr sz="818" spc="-24" dirty="0">
                <a:latin typeface="Arial"/>
                <a:cs typeface="Arial"/>
              </a:rPr>
              <a:t>gains</a:t>
            </a:r>
            <a:r>
              <a:rPr sz="818" spc="-31" dirty="0">
                <a:latin typeface="Arial"/>
                <a:cs typeface="Arial"/>
              </a:rPr>
              <a:t> </a:t>
            </a:r>
            <a:r>
              <a:rPr sz="818" dirty="0">
                <a:latin typeface="Arial"/>
                <a:cs typeface="Arial"/>
              </a:rPr>
              <a:t>into</a:t>
            </a:r>
            <a:r>
              <a:rPr sz="818" spc="-37" dirty="0">
                <a:latin typeface="Arial"/>
                <a:cs typeface="Arial"/>
              </a:rPr>
              <a:t> </a:t>
            </a:r>
            <a:r>
              <a:rPr sz="818" spc="-7" dirty="0">
                <a:latin typeface="Arial"/>
                <a:cs typeface="Arial"/>
              </a:rPr>
              <a:t>workforce, </a:t>
            </a:r>
            <a:r>
              <a:rPr sz="818" spc="-17" dirty="0">
                <a:latin typeface="Arial"/>
                <a:cs typeface="Arial"/>
              </a:rPr>
              <a:t>technology,</a:t>
            </a:r>
            <a:r>
              <a:rPr sz="818" spc="-34" dirty="0">
                <a:latin typeface="Arial"/>
                <a:cs typeface="Arial"/>
              </a:rPr>
              <a:t> </a:t>
            </a:r>
            <a:r>
              <a:rPr sz="818" spc="-14" dirty="0">
                <a:latin typeface="Arial"/>
                <a:cs typeface="Arial"/>
              </a:rPr>
              <a:t>and</a:t>
            </a:r>
            <a:r>
              <a:rPr sz="818" spc="-37" dirty="0">
                <a:latin typeface="Arial"/>
                <a:cs typeface="Arial"/>
              </a:rPr>
              <a:t> </a:t>
            </a:r>
            <a:r>
              <a:rPr sz="818" spc="-7" dirty="0">
                <a:latin typeface="Arial"/>
                <a:cs typeface="Arial"/>
              </a:rPr>
              <a:t>innovation</a:t>
            </a:r>
            <a:r>
              <a:rPr sz="818" spc="-48" dirty="0">
                <a:latin typeface="Arial"/>
                <a:cs typeface="Arial"/>
              </a:rPr>
              <a:t> </a:t>
            </a:r>
            <a:r>
              <a:rPr sz="818" spc="-17" dirty="0">
                <a:latin typeface="Arial"/>
                <a:cs typeface="Arial"/>
              </a:rPr>
              <a:t>to</a:t>
            </a:r>
            <a:endParaRPr sz="818" dirty="0">
              <a:latin typeface="Arial"/>
              <a:cs typeface="Arial"/>
            </a:endParaRPr>
          </a:p>
          <a:p>
            <a:pPr marL="232057">
              <a:spcBef>
                <a:spcPts val="177"/>
              </a:spcBef>
            </a:pPr>
            <a:r>
              <a:rPr sz="818" spc="-17" dirty="0">
                <a:latin typeface="Arial"/>
                <a:cs typeface="Arial"/>
              </a:rPr>
              <a:t>strengthen</a:t>
            </a:r>
            <a:r>
              <a:rPr sz="818" spc="-41" dirty="0">
                <a:latin typeface="Arial"/>
                <a:cs typeface="Arial"/>
              </a:rPr>
              <a:t> </a:t>
            </a:r>
            <a:r>
              <a:rPr sz="818" dirty="0">
                <a:latin typeface="Arial"/>
                <a:cs typeface="Arial"/>
              </a:rPr>
              <a:t>capacity</a:t>
            </a:r>
            <a:r>
              <a:rPr sz="818" spc="-41" dirty="0">
                <a:latin typeface="Arial"/>
                <a:cs typeface="Arial"/>
              </a:rPr>
              <a:t> </a:t>
            </a:r>
            <a:r>
              <a:rPr sz="818" spc="-14" dirty="0">
                <a:latin typeface="Arial"/>
                <a:cs typeface="Arial"/>
              </a:rPr>
              <a:t>and</a:t>
            </a:r>
            <a:r>
              <a:rPr sz="818" spc="-27" dirty="0">
                <a:latin typeface="Arial"/>
                <a:cs typeface="Arial"/>
              </a:rPr>
              <a:t> </a:t>
            </a:r>
            <a:r>
              <a:rPr sz="818" spc="-7" dirty="0">
                <a:latin typeface="Arial"/>
                <a:cs typeface="Arial"/>
              </a:rPr>
              <a:t>quality.</a:t>
            </a:r>
            <a:endParaRPr sz="818" dirty="0">
              <a:latin typeface="Arial"/>
              <a:cs typeface="Arial"/>
            </a:endParaRPr>
          </a:p>
          <a:p>
            <a:pPr marL="76198" marR="144603">
              <a:lnSpc>
                <a:spcPct val="117500"/>
              </a:lnSpc>
              <a:spcBef>
                <a:spcPts val="552"/>
              </a:spcBef>
            </a:pPr>
            <a:r>
              <a:rPr sz="818" b="1" spc="-7" dirty="0">
                <a:latin typeface="Arial"/>
                <a:cs typeface="Arial"/>
              </a:rPr>
              <a:t>Impact</a:t>
            </a:r>
            <a:r>
              <a:rPr sz="818" spc="-7" dirty="0">
                <a:latin typeface="Arial"/>
                <a:cs typeface="Arial"/>
              </a:rPr>
              <a:t>:</a:t>
            </a:r>
            <a:r>
              <a:rPr sz="818" spc="-10" dirty="0">
                <a:latin typeface="Arial"/>
                <a:cs typeface="Arial"/>
              </a:rPr>
              <a:t> </a:t>
            </a:r>
            <a:r>
              <a:rPr sz="818" b="1" spc="-20" dirty="0">
                <a:latin typeface="Arial"/>
                <a:cs typeface="Arial"/>
              </a:rPr>
              <a:t>Predictable</a:t>
            </a:r>
            <a:r>
              <a:rPr sz="818" b="1" spc="-10" dirty="0">
                <a:latin typeface="Arial"/>
                <a:cs typeface="Arial"/>
              </a:rPr>
              <a:t> </a:t>
            </a:r>
            <a:r>
              <a:rPr sz="818" b="1" spc="-7" dirty="0">
                <a:latin typeface="Arial"/>
                <a:cs typeface="Arial"/>
              </a:rPr>
              <a:t>growth</a:t>
            </a:r>
            <a:r>
              <a:rPr sz="818" spc="-7" dirty="0">
                <a:latin typeface="Arial"/>
                <a:cs typeface="Arial"/>
              </a:rPr>
              <a:t>, </a:t>
            </a:r>
            <a:r>
              <a:rPr sz="818" b="1" spc="-24" dirty="0">
                <a:latin typeface="Arial"/>
                <a:cs typeface="Arial"/>
              </a:rPr>
              <a:t>coordinated</a:t>
            </a:r>
            <a:r>
              <a:rPr sz="818" b="1" spc="-31" dirty="0">
                <a:latin typeface="Arial"/>
                <a:cs typeface="Arial"/>
              </a:rPr>
              <a:t> </a:t>
            </a:r>
            <a:r>
              <a:rPr sz="818" b="1" spc="-17" dirty="0">
                <a:latin typeface="Arial"/>
                <a:cs typeface="Arial"/>
              </a:rPr>
              <a:t>care,</a:t>
            </a:r>
            <a:r>
              <a:rPr sz="818" b="1" spc="-31" dirty="0">
                <a:latin typeface="Arial"/>
                <a:cs typeface="Arial"/>
              </a:rPr>
              <a:t> </a:t>
            </a:r>
            <a:r>
              <a:rPr sz="818" b="1" spc="-27" dirty="0">
                <a:latin typeface="Arial"/>
                <a:cs typeface="Arial"/>
              </a:rPr>
              <a:t>and </a:t>
            </a:r>
            <a:r>
              <a:rPr sz="818" b="1" spc="-7" dirty="0">
                <a:latin typeface="Arial"/>
                <a:cs typeface="Arial"/>
              </a:rPr>
              <a:t>sustainable </a:t>
            </a:r>
            <a:r>
              <a:rPr sz="818" b="1" spc="-37" dirty="0">
                <a:latin typeface="Arial"/>
                <a:cs typeface="Arial"/>
              </a:rPr>
              <a:t>funding</a:t>
            </a:r>
            <a:r>
              <a:rPr sz="818" b="1" spc="-17" dirty="0">
                <a:latin typeface="Arial"/>
                <a:cs typeface="Arial"/>
              </a:rPr>
              <a:t> </a:t>
            </a:r>
            <a:r>
              <a:rPr sz="818" spc="-82" dirty="0">
                <a:latin typeface="Arial"/>
                <a:cs typeface="Arial"/>
              </a:rPr>
              <a:t>–</a:t>
            </a:r>
            <a:r>
              <a:rPr sz="818" spc="-34" dirty="0">
                <a:latin typeface="Arial"/>
                <a:cs typeface="Arial"/>
              </a:rPr>
              <a:t> </a:t>
            </a:r>
            <a:r>
              <a:rPr sz="818" spc="-24" dirty="0">
                <a:latin typeface="Arial"/>
                <a:cs typeface="Arial"/>
              </a:rPr>
              <a:t>freeing</a:t>
            </a:r>
            <a:r>
              <a:rPr sz="818" spc="-41" dirty="0">
                <a:latin typeface="Arial"/>
                <a:cs typeface="Arial"/>
              </a:rPr>
              <a:t> </a:t>
            </a:r>
            <a:r>
              <a:rPr sz="818" spc="-17" dirty="0">
                <a:latin typeface="Arial"/>
                <a:cs typeface="Arial"/>
              </a:rPr>
              <a:t>resources</a:t>
            </a:r>
            <a:r>
              <a:rPr sz="818" spc="-37" dirty="0">
                <a:latin typeface="Arial"/>
                <a:cs typeface="Arial"/>
              </a:rPr>
              <a:t> </a:t>
            </a:r>
            <a:r>
              <a:rPr sz="818" dirty="0">
                <a:latin typeface="Arial"/>
                <a:cs typeface="Arial"/>
              </a:rPr>
              <a:t>to</a:t>
            </a:r>
            <a:r>
              <a:rPr sz="818" spc="-41" dirty="0">
                <a:latin typeface="Arial"/>
                <a:cs typeface="Arial"/>
              </a:rPr>
              <a:t> </a:t>
            </a:r>
            <a:r>
              <a:rPr sz="818" spc="-7" dirty="0">
                <a:latin typeface="Arial"/>
                <a:cs typeface="Arial"/>
              </a:rPr>
              <a:t>reinvest </a:t>
            </a:r>
            <a:r>
              <a:rPr sz="818" dirty="0">
                <a:latin typeface="Arial"/>
                <a:cs typeface="Arial"/>
              </a:rPr>
              <a:t>in</a:t>
            </a:r>
            <a:r>
              <a:rPr sz="818" spc="-51" dirty="0">
                <a:latin typeface="Arial"/>
                <a:cs typeface="Arial"/>
              </a:rPr>
              <a:t> </a:t>
            </a:r>
            <a:r>
              <a:rPr sz="818" spc="-7" dirty="0">
                <a:latin typeface="Arial"/>
                <a:cs typeface="Arial"/>
              </a:rPr>
              <a:t>people,</a:t>
            </a:r>
            <a:r>
              <a:rPr sz="818" spc="-37" dirty="0">
                <a:latin typeface="Arial"/>
                <a:cs typeface="Arial"/>
              </a:rPr>
              <a:t> </a:t>
            </a:r>
            <a:r>
              <a:rPr sz="818" spc="-14" dirty="0">
                <a:latin typeface="Arial"/>
                <a:cs typeface="Arial"/>
              </a:rPr>
              <a:t>workforce,</a:t>
            </a:r>
            <a:r>
              <a:rPr sz="818" spc="-37" dirty="0">
                <a:latin typeface="Arial"/>
                <a:cs typeface="Arial"/>
              </a:rPr>
              <a:t> </a:t>
            </a:r>
            <a:r>
              <a:rPr sz="818" spc="-14" dirty="0">
                <a:latin typeface="Arial"/>
                <a:cs typeface="Arial"/>
              </a:rPr>
              <a:t>and</a:t>
            </a:r>
            <a:r>
              <a:rPr sz="818" spc="-37" dirty="0">
                <a:latin typeface="Arial"/>
                <a:cs typeface="Arial"/>
              </a:rPr>
              <a:t> </a:t>
            </a:r>
            <a:r>
              <a:rPr sz="818" spc="-7" dirty="0">
                <a:latin typeface="Arial"/>
                <a:cs typeface="Arial"/>
              </a:rPr>
              <a:t>innovation.</a:t>
            </a:r>
            <a:endParaRPr sz="818" dirty="0">
              <a:latin typeface="Arial"/>
              <a:cs typeface="Arial"/>
            </a:endParaRPr>
          </a:p>
        </p:txBody>
      </p:sp>
      <p:sp>
        <p:nvSpPr>
          <p:cNvPr id="11" name="object 11">
            <a:extLst>
              <a:ext uri="{FF2B5EF4-FFF2-40B4-BE49-F238E27FC236}">
                <a16:creationId xmlns:a16="http://schemas.microsoft.com/office/drawing/2014/main" id="{3C42C2C9-A6F7-FEB0-C27A-A9103735639D}"/>
              </a:ext>
            </a:extLst>
          </p:cNvPr>
          <p:cNvSpPr txBox="1"/>
          <p:nvPr/>
        </p:nvSpPr>
        <p:spPr>
          <a:xfrm>
            <a:off x="7232506" y="1552142"/>
            <a:ext cx="1857375" cy="4441105"/>
          </a:xfrm>
          <a:prstGeom prst="rect">
            <a:avLst/>
          </a:prstGeom>
          <a:ln w="38100">
            <a:solidFill>
              <a:srgbClr val="336195"/>
            </a:solidFill>
          </a:ln>
        </p:spPr>
        <p:txBody>
          <a:bodyPr vert="horz" wrap="square" lIns="0" tIns="35069" rIns="0" bIns="0" rtlCol="0">
            <a:spAutoFit/>
          </a:bodyPr>
          <a:lstStyle/>
          <a:p>
            <a:pPr marL="76631">
              <a:spcBef>
                <a:spcPts val="276"/>
              </a:spcBef>
            </a:pPr>
            <a:r>
              <a:rPr sz="1227" b="1" spc="-89" dirty="0">
                <a:solidFill>
                  <a:srgbClr val="336195"/>
                </a:solidFill>
                <a:latin typeface="Arial"/>
                <a:cs typeface="Arial"/>
              </a:rPr>
              <a:t>QUALITY</a:t>
            </a:r>
            <a:r>
              <a:rPr sz="1227" b="1" spc="-55" dirty="0">
                <a:solidFill>
                  <a:srgbClr val="336195"/>
                </a:solidFill>
                <a:latin typeface="Arial"/>
                <a:cs typeface="Arial"/>
              </a:rPr>
              <a:t> </a:t>
            </a:r>
            <a:r>
              <a:rPr sz="1227" b="1" spc="-34" dirty="0">
                <a:solidFill>
                  <a:srgbClr val="336195"/>
                </a:solidFill>
                <a:latin typeface="Arial"/>
                <a:cs typeface="Arial"/>
              </a:rPr>
              <a:t>&amp;</a:t>
            </a:r>
            <a:endParaRPr sz="1227">
              <a:latin typeface="Arial"/>
              <a:cs typeface="Arial"/>
            </a:endParaRPr>
          </a:p>
          <a:p>
            <a:pPr marL="76631">
              <a:spcBef>
                <a:spcPts val="982"/>
              </a:spcBef>
            </a:pPr>
            <a:r>
              <a:rPr sz="1227" b="1" spc="-27" dirty="0">
                <a:solidFill>
                  <a:srgbClr val="336195"/>
                </a:solidFill>
                <a:latin typeface="Arial"/>
                <a:cs typeface="Arial"/>
              </a:rPr>
              <a:t>ACCOUNTABILITY</a:t>
            </a:r>
            <a:endParaRPr sz="1227">
              <a:latin typeface="Arial"/>
              <a:cs typeface="Arial"/>
            </a:endParaRPr>
          </a:p>
          <a:p>
            <a:pPr marL="76631" marR="248509">
              <a:lnSpc>
                <a:spcPct val="102600"/>
              </a:lnSpc>
              <a:spcBef>
                <a:spcPts val="975"/>
              </a:spcBef>
            </a:pPr>
            <a:r>
              <a:rPr sz="818" b="1" spc="-31" dirty="0">
                <a:latin typeface="Arial"/>
                <a:cs typeface="Arial"/>
              </a:rPr>
              <a:t>Goal:</a:t>
            </a:r>
            <a:r>
              <a:rPr sz="818" b="1" spc="-44" dirty="0">
                <a:latin typeface="Arial"/>
                <a:cs typeface="Arial"/>
              </a:rPr>
              <a:t> </a:t>
            </a:r>
            <a:r>
              <a:rPr sz="818" spc="-37" dirty="0">
                <a:latin typeface="Arial"/>
                <a:cs typeface="Arial"/>
              </a:rPr>
              <a:t>Move</a:t>
            </a:r>
            <a:r>
              <a:rPr sz="818" spc="-48" dirty="0">
                <a:latin typeface="Arial"/>
                <a:cs typeface="Arial"/>
              </a:rPr>
              <a:t> </a:t>
            </a:r>
            <a:r>
              <a:rPr sz="818" spc="-20" dirty="0">
                <a:latin typeface="Arial"/>
                <a:cs typeface="Arial"/>
              </a:rPr>
              <a:t>oversight</a:t>
            </a:r>
            <a:r>
              <a:rPr sz="818" spc="-34" dirty="0">
                <a:latin typeface="Arial"/>
                <a:cs typeface="Arial"/>
              </a:rPr>
              <a:t> </a:t>
            </a:r>
            <a:r>
              <a:rPr sz="818" dirty="0">
                <a:latin typeface="Arial"/>
                <a:cs typeface="Arial"/>
              </a:rPr>
              <a:t>from</a:t>
            </a:r>
            <a:r>
              <a:rPr sz="818" spc="-37" dirty="0">
                <a:latin typeface="Arial"/>
                <a:cs typeface="Arial"/>
              </a:rPr>
              <a:t> </a:t>
            </a:r>
            <a:r>
              <a:rPr sz="818" spc="-14" dirty="0">
                <a:latin typeface="Arial"/>
                <a:cs typeface="Arial"/>
              </a:rPr>
              <a:t>rule </a:t>
            </a:r>
            <a:r>
              <a:rPr sz="818" dirty="0">
                <a:latin typeface="Arial"/>
                <a:cs typeface="Arial"/>
              </a:rPr>
              <a:t>citation</a:t>
            </a:r>
            <a:r>
              <a:rPr sz="818" spc="-34" dirty="0">
                <a:latin typeface="Arial"/>
                <a:cs typeface="Arial"/>
              </a:rPr>
              <a:t> </a:t>
            </a:r>
            <a:r>
              <a:rPr sz="818" dirty="0">
                <a:latin typeface="Arial"/>
                <a:cs typeface="Arial"/>
              </a:rPr>
              <a:t>to</a:t>
            </a:r>
            <a:r>
              <a:rPr sz="818" spc="-34" dirty="0">
                <a:latin typeface="Arial"/>
                <a:cs typeface="Arial"/>
              </a:rPr>
              <a:t> </a:t>
            </a:r>
            <a:r>
              <a:rPr sz="818" spc="-7" dirty="0">
                <a:latin typeface="Arial"/>
                <a:cs typeface="Arial"/>
              </a:rPr>
              <a:t>outcomes</a:t>
            </a:r>
            <a:r>
              <a:rPr sz="818" spc="-27" dirty="0">
                <a:latin typeface="Arial"/>
                <a:cs typeface="Arial"/>
              </a:rPr>
              <a:t> </a:t>
            </a:r>
            <a:r>
              <a:rPr sz="818" spc="-14" dirty="0">
                <a:latin typeface="Arial"/>
                <a:cs typeface="Arial"/>
              </a:rPr>
              <a:t>and</a:t>
            </a:r>
            <a:r>
              <a:rPr sz="818" spc="-20" dirty="0">
                <a:latin typeface="Arial"/>
                <a:cs typeface="Arial"/>
              </a:rPr>
              <a:t> </a:t>
            </a:r>
            <a:r>
              <a:rPr sz="818" spc="-7" dirty="0">
                <a:latin typeface="Arial"/>
                <a:cs typeface="Arial"/>
              </a:rPr>
              <a:t>learning.</a:t>
            </a:r>
            <a:endParaRPr sz="818">
              <a:latin typeface="Arial"/>
              <a:cs typeface="Arial"/>
            </a:endParaRPr>
          </a:p>
          <a:p>
            <a:pPr marL="76631" algn="just">
              <a:spcBef>
                <a:spcPts val="552"/>
              </a:spcBef>
            </a:pPr>
            <a:r>
              <a:rPr sz="818" b="1" spc="-34" dirty="0">
                <a:latin typeface="Arial"/>
                <a:cs typeface="Arial"/>
              </a:rPr>
              <a:t>Policy </a:t>
            </a:r>
            <a:r>
              <a:rPr sz="818" b="1" spc="-7" dirty="0">
                <a:latin typeface="Arial"/>
                <a:cs typeface="Arial"/>
              </a:rPr>
              <a:t>Levers:</a:t>
            </a:r>
            <a:endParaRPr sz="818">
              <a:latin typeface="Arial"/>
              <a:cs typeface="Arial"/>
            </a:endParaRPr>
          </a:p>
          <a:p>
            <a:pPr marL="193958" indent="-117328" algn="just">
              <a:spcBef>
                <a:spcPts val="75"/>
              </a:spcBef>
              <a:buFont typeface="Arial"/>
              <a:buChar char="•"/>
              <a:tabLst>
                <a:tab pos="193958" algn="l"/>
              </a:tabLst>
            </a:pPr>
            <a:r>
              <a:rPr sz="818" b="1" spc="-37" dirty="0">
                <a:latin typeface="Arial"/>
                <a:cs typeface="Arial"/>
              </a:rPr>
              <a:t>Adopt</a:t>
            </a:r>
            <a:r>
              <a:rPr sz="818" b="1" spc="-20" dirty="0">
                <a:latin typeface="Arial"/>
                <a:cs typeface="Arial"/>
              </a:rPr>
              <a:t> </a:t>
            </a:r>
            <a:r>
              <a:rPr sz="818" b="1" spc="-31" dirty="0">
                <a:latin typeface="Arial"/>
                <a:cs typeface="Arial"/>
              </a:rPr>
              <a:t>Risk-</a:t>
            </a:r>
            <a:r>
              <a:rPr sz="818" b="1" spc="-37" dirty="0">
                <a:latin typeface="Arial"/>
                <a:cs typeface="Arial"/>
              </a:rPr>
              <a:t>Based</a:t>
            </a:r>
            <a:r>
              <a:rPr sz="818" b="1" spc="-20" dirty="0">
                <a:latin typeface="Arial"/>
                <a:cs typeface="Arial"/>
              </a:rPr>
              <a:t> </a:t>
            </a:r>
            <a:r>
              <a:rPr sz="818" b="1" spc="-34" dirty="0">
                <a:latin typeface="Arial"/>
                <a:cs typeface="Arial"/>
              </a:rPr>
              <a:t>Oversight</a:t>
            </a:r>
            <a:r>
              <a:rPr sz="818" b="1" spc="-20" dirty="0">
                <a:latin typeface="Arial"/>
                <a:cs typeface="Arial"/>
              </a:rPr>
              <a:t> </a:t>
            </a:r>
            <a:r>
              <a:rPr sz="818" b="1" spc="-34" dirty="0">
                <a:latin typeface="Arial"/>
                <a:cs typeface="Arial"/>
              </a:rPr>
              <a:t>&amp;</a:t>
            </a:r>
            <a:endParaRPr sz="818">
              <a:latin typeface="Arial"/>
              <a:cs typeface="Arial"/>
            </a:endParaRPr>
          </a:p>
          <a:p>
            <a:pPr marL="193526" marR="111266" algn="just">
              <a:lnSpc>
                <a:spcPct val="118100"/>
              </a:lnSpc>
            </a:pPr>
            <a:r>
              <a:rPr sz="818" b="1" spc="-20" dirty="0">
                <a:latin typeface="Arial"/>
                <a:cs typeface="Arial"/>
              </a:rPr>
              <a:t>Representative</a:t>
            </a:r>
            <a:r>
              <a:rPr sz="818" b="1" spc="-55" dirty="0">
                <a:latin typeface="Arial"/>
                <a:cs typeface="Arial"/>
              </a:rPr>
              <a:t> </a:t>
            </a:r>
            <a:r>
              <a:rPr sz="818" b="1" spc="-31" dirty="0">
                <a:latin typeface="Arial"/>
                <a:cs typeface="Arial"/>
              </a:rPr>
              <a:t>Sampling</a:t>
            </a:r>
            <a:r>
              <a:rPr sz="818" b="1" spc="-44" dirty="0">
                <a:latin typeface="Arial"/>
                <a:cs typeface="Arial"/>
              </a:rPr>
              <a:t> </a:t>
            </a:r>
            <a:r>
              <a:rPr sz="818" spc="-78" dirty="0">
                <a:latin typeface="Arial"/>
                <a:cs typeface="Arial"/>
              </a:rPr>
              <a:t>–</a:t>
            </a:r>
            <a:r>
              <a:rPr sz="818" spc="-61" dirty="0">
                <a:latin typeface="Arial"/>
                <a:cs typeface="Arial"/>
              </a:rPr>
              <a:t> </a:t>
            </a:r>
            <a:r>
              <a:rPr sz="818" spc="-20" dirty="0">
                <a:latin typeface="Arial"/>
                <a:cs typeface="Arial"/>
              </a:rPr>
              <a:t>Focus</a:t>
            </a:r>
            <a:r>
              <a:rPr sz="818" spc="-10" dirty="0">
                <a:latin typeface="Arial"/>
                <a:cs typeface="Arial"/>
              </a:rPr>
              <a:t> </a:t>
            </a:r>
            <a:r>
              <a:rPr sz="818" spc="-20" dirty="0">
                <a:latin typeface="Arial"/>
                <a:cs typeface="Arial"/>
              </a:rPr>
              <a:t>reviews</a:t>
            </a:r>
            <a:r>
              <a:rPr sz="818" spc="-65" dirty="0">
                <a:latin typeface="Arial"/>
                <a:cs typeface="Arial"/>
              </a:rPr>
              <a:t> </a:t>
            </a:r>
            <a:r>
              <a:rPr sz="818" spc="-10" dirty="0">
                <a:latin typeface="Arial"/>
                <a:cs typeface="Arial"/>
              </a:rPr>
              <a:t>and</a:t>
            </a:r>
            <a:r>
              <a:rPr sz="818" spc="-58" dirty="0">
                <a:latin typeface="Arial"/>
                <a:cs typeface="Arial"/>
              </a:rPr>
              <a:t> </a:t>
            </a:r>
            <a:r>
              <a:rPr sz="818" spc="-7" dirty="0">
                <a:latin typeface="Arial"/>
                <a:cs typeface="Arial"/>
              </a:rPr>
              <a:t>monitoring</a:t>
            </a:r>
            <a:r>
              <a:rPr sz="818" spc="-48" dirty="0">
                <a:latin typeface="Arial"/>
                <a:cs typeface="Arial"/>
              </a:rPr>
              <a:t> </a:t>
            </a:r>
            <a:r>
              <a:rPr sz="818" spc="-10" dirty="0">
                <a:latin typeface="Arial"/>
                <a:cs typeface="Arial"/>
              </a:rPr>
              <a:t>on</a:t>
            </a:r>
            <a:r>
              <a:rPr sz="818" spc="-68" dirty="0">
                <a:latin typeface="Arial"/>
                <a:cs typeface="Arial"/>
              </a:rPr>
              <a:t> </a:t>
            </a:r>
            <a:r>
              <a:rPr sz="818" spc="-3" dirty="0">
                <a:latin typeface="Arial"/>
                <a:cs typeface="Arial"/>
              </a:rPr>
              <a:t>risk</a:t>
            </a:r>
            <a:r>
              <a:rPr sz="818" spc="-65" dirty="0">
                <a:latin typeface="Arial"/>
                <a:cs typeface="Arial"/>
              </a:rPr>
              <a:t> </a:t>
            </a:r>
            <a:r>
              <a:rPr sz="818" spc="-10" dirty="0">
                <a:latin typeface="Arial"/>
                <a:cs typeface="Arial"/>
              </a:rPr>
              <a:t>and</a:t>
            </a:r>
            <a:r>
              <a:rPr sz="818" dirty="0">
                <a:latin typeface="Arial"/>
                <a:cs typeface="Arial"/>
              </a:rPr>
              <a:t> </a:t>
            </a:r>
            <a:r>
              <a:rPr sz="818" spc="-10" dirty="0">
                <a:latin typeface="Arial"/>
                <a:cs typeface="Arial"/>
              </a:rPr>
              <a:t>performance,</a:t>
            </a:r>
            <a:r>
              <a:rPr sz="818" spc="-55" dirty="0">
                <a:latin typeface="Arial"/>
                <a:cs typeface="Arial"/>
              </a:rPr>
              <a:t> </a:t>
            </a:r>
            <a:r>
              <a:rPr sz="818" spc="-10" dirty="0">
                <a:latin typeface="Arial"/>
                <a:cs typeface="Arial"/>
              </a:rPr>
              <a:t>reduce</a:t>
            </a:r>
            <a:endParaRPr sz="818">
              <a:latin typeface="Arial"/>
              <a:cs typeface="Arial"/>
            </a:endParaRPr>
          </a:p>
          <a:p>
            <a:pPr marL="193526" algn="just">
              <a:spcBef>
                <a:spcPts val="177"/>
              </a:spcBef>
            </a:pPr>
            <a:r>
              <a:rPr sz="818" spc="-7" dirty="0">
                <a:latin typeface="Arial"/>
                <a:cs typeface="Arial"/>
              </a:rPr>
              <a:t>administrative</a:t>
            </a:r>
            <a:r>
              <a:rPr sz="818" spc="-20" dirty="0">
                <a:latin typeface="Arial"/>
                <a:cs typeface="Arial"/>
              </a:rPr>
              <a:t> </a:t>
            </a:r>
            <a:r>
              <a:rPr sz="818" spc="-7" dirty="0">
                <a:latin typeface="Arial"/>
                <a:cs typeface="Arial"/>
              </a:rPr>
              <a:t>burden.</a:t>
            </a:r>
            <a:endParaRPr sz="818">
              <a:latin typeface="Arial"/>
              <a:cs typeface="Arial"/>
            </a:endParaRPr>
          </a:p>
          <a:p>
            <a:pPr marL="193526" marR="194391" indent="-116895">
              <a:lnSpc>
                <a:spcPct val="117500"/>
              </a:lnSpc>
              <a:spcBef>
                <a:spcPts val="55"/>
              </a:spcBef>
              <a:buFont typeface="Arial"/>
              <a:buChar char="•"/>
              <a:tabLst>
                <a:tab pos="193526" algn="l"/>
              </a:tabLst>
            </a:pPr>
            <a:r>
              <a:rPr sz="818" b="1" spc="-44" dirty="0">
                <a:latin typeface="Arial"/>
                <a:cs typeface="Arial"/>
              </a:rPr>
              <a:t>Align</a:t>
            </a:r>
            <a:r>
              <a:rPr sz="818" b="1" spc="-41" dirty="0">
                <a:latin typeface="Arial"/>
                <a:cs typeface="Arial"/>
              </a:rPr>
              <a:t> </a:t>
            </a:r>
            <a:r>
              <a:rPr sz="818" b="1" spc="-34" dirty="0">
                <a:latin typeface="Arial"/>
                <a:cs typeface="Arial"/>
              </a:rPr>
              <a:t>Rules</a:t>
            </a:r>
            <a:r>
              <a:rPr sz="818" b="1" spc="-37" dirty="0">
                <a:latin typeface="Arial"/>
                <a:cs typeface="Arial"/>
              </a:rPr>
              <a:t> </a:t>
            </a:r>
            <a:r>
              <a:rPr sz="818" b="1" spc="-17" dirty="0">
                <a:latin typeface="Arial"/>
                <a:cs typeface="Arial"/>
              </a:rPr>
              <a:t>with</a:t>
            </a:r>
            <a:r>
              <a:rPr sz="818" b="1" spc="-34" dirty="0">
                <a:latin typeface="Arial"/>
                <a:cs typeface="Arial"/>
              </a:rPr>
              <a:t> </a:t>
            </a:r>
            <a:r>
              <a:rPr sz="818" b="1" spc="-7" dirty="0">
                <a:latin typeface="Arial"/>
                <a:cs typeface="Arial"/>
              </a:rPr>
              <a:t>Federal </a:t>
            </a:r>
            <a:r>
              <a:rPr sz="818" b="1" spc="-20" dirty="0">
                <a:latin typeface="Arial"/>
                <a:cs typeface="Arial"/>
              </a:rPr>
              <a:t>Minimums </a:t>
            </a:r>
            <a:r>
              <a:rPr sz="818" spc="-82" dirty="0">
                <a:latin typeface="Arial"/>
                <a:cs typeface="Arial"/>
              </a:rPr>
              <a:t>–</a:t>
            </a:r>
            <a:r>
              <a:rPr sz="818" spc="-48" dirty="0">
                <a:latin typeface="Arial"/>
                <a:cs typeface="Arial"/>
              </a:rPr>
              <a:t> </a:t>
            </a:r>
            <a:r>
              <a:rPr sz="818" spc="-14" dirty="0">
                <a:latin typeface="Arial"/>
                <a:cs typeface="Arial"/>
              </a:rPr>
              <a:t>Eliminate</a:t>
            </a:r>
            <a:r>
              <a:rPr sz="818" spc="-34" dirty="0">
                <a:latin typeface="Arial"/>
                <a:cs typeface="Arial"/>
              </a:rPr>
              <a:t> </a:t>
            </a:r>
            <a:r>
              <a:rPr sz="818" spc="-20" dirty="0">
                <a:latin typeface="Arial"/>
                <a:cs typeface="Arial"/>
              </a:rPr>
              <a:t>excessive </a:t>
            </a:r>
            <a:r>
              <a:rPr sz="818" spc="-7" dirty="0">
                <a:latin typeface="Arial"/>
                <a:cs typeface="Arial"/>
              </a:rPr>
              <a:t>requirements</a:t>
            </a:r>
            <a:r>
              <a:rPr sz="818" spc="-44" dirty="0">
                <a:latin typeface="Arial"/>
                <a:cs typeface="Arial"/>
              </a:rPr>
              <a:t> </a:t>
            </a:r>
            <a:r>
              <a:rPr sz="818" spc="-14" dirty="0">
                <a:latin typeface="Arial"/>
                <a:cs typeface="Arial"/>
              </a:rPr>
              <a:t>and</a:t>
            </a:r>
            <a:r>
              <a:rPr sz="818" spc="-37" dirty="0">
                <a:latin typeface="Arial"/>
                <a:cs typeface="Arial"/>
              </a:rPr>
              <a:t> </a:t>
            </a:r>
            <a:r>
              <a:rPr sz="818" spc="-7" dirty="0">
                <a:latin typeface="Arial"/>
                <a:cs typeface="Arial"/>
              </a:rPr>
              <a:t>focus</a:t>
            </a:r>
            <a:r>
              <a:rPr sz="818" spc="-41" dirty="0">
                <a:latin typeface="Arial"/>
                <a:cs typeface="Arial"/>
              </a:rPr>
              <a:t> </a:t>
            </a:r>
            <a:r>
              <a:rPr sz="818" spc="-17" dirty="0">
                <a:latin typeface="Arial"/>
                <a:cs typeface="Arial"/>
              </a:rPr>
              <a:t>on </a:t>
            </a:r>
            <a:r>
              <a:rPr sz="818" spc="-7" dirty="0">
                <a:latin typeface="Arial"/>
                <a:cs typeface="Arial"/>
              </a:rPr>
              <a:t>outcomes</a:t>
            </a:r>
            <a:r>
              <a:rPr sz="818" spc="-37" dirty="0">
                <a:latin typeface="Arial"/>
                <a:cs typeface="Arial"/>
              </a:rPr>
              <a:t> </a:t>
            </a:r>
            <a:r>
              <a:rPr sz="818" dirty="0">
                <a:latin typeface="Arial"/>
                <a:cs typeface="Arial"/>
              </a:rPr>
              <a:t>that</a:t>
            </a:r>
            <a:r>
              <a:rPr sz="818" spc="-17" dirty="0">
                <a:latin typeface="Arial"/>
                <a:cs typeface="Arial"/>
              </a:rPr>
              <a:t> </a:t>
            </a:r>
            <a:r>
              <a:rPr sz="818" spc="-7" dirty="0">
                <a:latin typeface="Arial"/>
                <a:cs typeface="Arial"/>
              </a:rPr>
              <a:t>matter.</a:t>
            </a:r>
            <a:endParaRPr sz="818">
              <a:latin typeface="Arial"/>
              <a:cs typeface="Arial"/>
            </a:endParaRPr>
          </a:p>
          <a:p>
            <a:pPr marL="193526" marR="214307" indent="-116895">
              <a:lnSpc>
                <a:spcPct val="118100"/>
              </a:lnSpc>
              <a:spcBef>
                <a:spcPts val="51"/>
              </a:spcBef>
              <a:buFont typeface="Arial"/>
              <a:buChar char="•"/>
              <a:tabLst>
                <a:tab pos="193526" algn="l"/>
              </a:tabLst>
            </a:pPr>
            <a:r>
              <a:rPr sz="818" b="1" spc="-27" dirty="0">
                <a:latin typeface="Arial"/>
                <a:cs typeface="Arial"/>
              </a:rPr>
              <a:t>Establish</a:t>
            </a:r>
            <a:r>
              <a:rPr sz="818" b="1" spc="-7" dirty="0">
                <a:latin typeface="Arial"/>
                <a:cs typeface="Arial"/>
              </a:rPr>
              <a:t> a</a:t>
            </a:r>
            <a:r>
              <a:rPr sz="818" b="1" spc="-20" dirty="0">
                <a:latin typeface="Arial"/>
                <a:cs typeface="Arial"/>
              </a:rPr>
              <a:t> Stakeholder-</a:t>
            </a:r>
            <a:r>
              <a:rPr sz="818" b="1" spc="-17" dirty="0">
                <a:latin typeface="Arial"/>
                <a:cs typeface="Arial"/>
              </a:rPr>
              <a:t>Led </a:t>
            </a:r>
            <a:r>
              <a:rPr sz="818" b="1" spc="-24" dirty="0">
                <a:latin typeface="Arial"/>
                <a:cs typeface="Arial"/>
              </a:rPr>
              <a:t>Quality</a:t>
            </a:r>
            <a:r>
              <a:rPr sz="818" b="1" spc="-27" dirty="0">
                <a:latin typeface="Arial"/>
                <a:cs typeface="Arial"/>
              </a:rPr>
              <a:t> </a:t>
            </a:r>
            <a:r>
              <a:rPr sz="818" b="1" spc="-24" dirty="0">
                <a:latin typeface="Arial"/>
                <a:cs typeface="Arial"/>
              </a:rPr>
              <a:t>Council</a:t>
            </a:r>
            <a:r>
              <a:rPr sz="818" b="1" spc="-31" dirty="0">
                <a:latin typeface="Arial"/>
                <a:cs typeface="Arial"/>
              </a:rPr>
              <a:t> </a:t>
            </a:r>
            <a:r>
              <a:rPr sz="818" spc="-82" dirty="0">
                <a:latin typeface="Arial"/>
                <a:cs typeface="Arial"/>
              </a:rPr>
              <a:t>–</a:t>
            </a:r>
            <a:r>
              <a:rPr sz="818" spc="-34" dirty="0">
                <a:latin typeface="Arial"/>
                <a:cs typeface="Arial"/>
              </a:rPr>
              <a:t> </a:t>
            </a:r>
            <a:r>
              <a:rPr sz="818" spc="-17" dirty="0">
                <a:latin typeface="Arial"/>
                <a:cs typeface="Arial"/>
              </a:rPr>
              <a:t>Define</a:t>
            </a:r>
            <a:r>
              <a:rPr sz="818" spc="-41" dirty="0">
                <a:latin typeface="Arial"/>
                <a:cs typeface="Arial"/>
              </a:rPr>
              <a:t> </a:t>
            </a:r>
            <a:r>
              <a:rPr sz="818" spc="-7" dirty="0">
                <a:latin typeface="Arial"/>
                <a:cs typeface="Arial"/>
              </a:rPr>
              <a:t>shared</a:t>
            </a:r>
            <a:endParaRPr sz="818">
              <a:latin typeface="Arial"/>
              <a:cs typeface="Arial"/>
            </a:endParaRPr>
          </a:p>
          <a:p>
            <a:pPr marL="193526" marR="74899">
              <a:lnSpc>
                <a:spcPct val="118100"/>
              </a:lnSpc>
            </a:pPr>
            <a:r>
              <a:rPr sz="818" spc="-17" dirty="0">
                <a:latin typeface="Arial"/>
                <a:cs typeface="Arial"/>
              </a:rPr>
              <a:t>measures,</a:t>
            </a:r>
            <a:r>
              <a:rPr sz="818" spc="-7" dirty="0">
                <a:latin typeface="Arial"/>
                <a:cs typeface="Arial"/>
              </a:rPr>
              <a:t> </a:t>
            </a:r>
            <a:r>
              <a:rPr sz="818" spc="-17" dirty="0">
                <a:latin typeface="Arial"/>
                <a:cs typeface="Arial"/>
              </a:rPr>
              <a:t>transparency</a:t>
            </a:r>
            <a:r>
              <a:rPr sz="818" spc="-7" dirty="0">
                <a:latin typeface="Arial"/>
                <a:cs typeface="Arial"/>
              </a:rPr>
              <a:t> standards, </a:t>
            </a:r>
            <a:r>
              <a:rPr sz="818" spc="-14" dirty="0">
                <a:latin typeface="Arial"/>
                <a:cs typeface="Arial"/>
              </a:rPr>
              <a:t>and</a:t>
            </a:r>
            <a:r>
              <a:rPr sz="818" spc="-51" dirty="0">
                <a:latin typeface="Arial"/>
                <a:cs typeface="Arial"/>
              </a:rPr>
              <a:t> </a:t>
            </a:r>
            <a:r>
              <a:rPr sz="818" dirty="0">
                <a:latin typeface="Arial"/>
                <a:cs typeface="Arial"/>
              </a:rPr>
              <a:t>continuous</a:t>
            </a:r>
            <a:r>
              <a:rPr sz="818" spc="-41" dirty="0">
                <a:latin typeface="Arial"/>
                <a:cs typeface="Arial"/>
              </a:rPr>
              <a:t> </a:t>
            </a:r>
            <a:r>
              <a:rPr sz="818" spc="-7" dirty="0">
                <a:latin typeface="Arial"/>
                <a:cs typeface="Arial"/>
              </a:rPr>
              <a:t>improvement goals.</a:t>
            </a:r>
            <a:endParaRPr sz="818">
              <a:latin typeface="Arial"/>
              <a:cs typeface="Arial"/>
            </a:endParaRPr>
          </a:p>
          <a:p>
            <a:pPr marL="193958" indent="-117328">
              <a:spcBef>
                <a:spcPts val="228"/>
              </a:spcBef>
              <a:buFont typeface="Arial"/>
              <a:buChar char="•"/>
              <a:tabLst>
                <a:tab pos="193958" algn="l"/>
              </a:tabLst>
            </a:pPr>
            <a:r>
              <a:rPr sz="818" b="1" spc="-37" dirty="0">
                <a:latin typeface="Arial"/>
                <a:cs typeface="Arial"/>
              </a:rPr>
              <a:t>Launch</a:t>
            </a:r>
            <a:r>
              <a:rPr sz="818" b="1" spc="-27" dirty="0">
                <a:latin typeface="Arial"/>
                <a:cs typeface="Arial"/>
              </a:rPr>
              <a:t> </a:t>
            </a:r>
            <a:r>
              <a:rPr sz="818" b="1" spc="-31" dirty="0">
                <a:latin typeface="Arial"/>
                <a:cs typeface="Arial"/>
              </a:rPr>
              <a:t>Public </a:t>
            </a:r>
            <a:r>
              <a:rPr sz="818" b="1" spc="-7" dirty="0">
                <a:latin typeface="Arial"/>
                <a:cs typeface="Arial"/>
              </a:rPr>
              <a:t>Quality</a:t>
            </a:r>
            <a:endParaRPr sz="818">
              <a:latin typeface="Arial"/>
              <a:cs typeface="Arial"/>
            </a:endParaRPr>
          </a:p>
          <a:p>
            <a:pPr marL="193526">
              <a:spcBef>
                <a:spcPts val="177"/>
              </a:spcBef>
            </a:pPr>
            <a:r>
              <a:rPr sz="818" b="1" spc="-31" dirty="0">
                <a:latin typeface="Arial"/>
                <a:cs typeface="Arial"/>
              </a:rPr>
              <a:t>Dashboards </a:t>
            </a:r>
            <a:r>
              <a:rPr sz="818" spc="-82" dirty="0">
                <a:latin typeface="Arial"/>
                <a:cs typeface="Arial"/>
              </a:rPr>
              <a:t>–</a:t>
            </a:r>
            <a:r>
              <a:rPr sz="818" spc="-37" dirty="0">
                <a:latin typeface="Arial"/>
                <a:cs typeface="Arial"/>
              </a:rPr>
              <a:t> </a:t>
            </a:r>
            <a:r>
              <a:rPr sz="818" spc="-20" dirty="0">
                <a:latin typeface="Arial"/>
                <a:cs typeface="Arial"/>
              </a:rPr>
              <a:t>Report</a:t>
            </a:r>
            <a:r>
              <a:rPr sz="818" spc="-24" dirty="0">
                <a:latin typeface="Arial"/>
                <a:cs typeface="Arial"/>
              </a:rPr>
              <a:t> </a:t>
            </a:r>
            <a:r>
              <a:rPr sz="818" spc="-17" dirty="0">
                <a:latin typeface="Arial"/>
                <a:cs typeface="Arial"/>
              </a:rPr>
              <a:t>key</a:t>
            </a:r>
            <a:endParaRPr sz="818">
              <a:latin typeface="Arial"/>
              <a:cs typeface="Arial"/>
            </a:endParaRPr>
          </a:p>
          <a:p>
            <a:pPr marL="193526" marR="203483">
              <a:lnSpc>
                <a:spcPct val="117200"/>
              </a:lnSpc>
              <a:spcBef>
                <a:spcPts val="10"/>
              </a:spcBef>
            </a:pPr>
            <a:r>
              <a:rPr sz="818" spc="-7" dirty="0">
                <a:latin typeface="Arial"/>
                <a:cs typeface="Arial"/>
              </a:rPr>
              <a:t>performance</a:t>
            </a:r>
            <a:r>
              <a:rPr sz="818" spc="-41" dirty="0">
                <a:latin typeface="Arial"/>
                <a:cs typeface="Arial"/>
              </a:rPr>
              <a:t> </a:t>
            </a:r>
            <a:r>
              <a:rPr sz="818" dirty="0">
                <a:latin typeface="Arial"/>
                <a:cs typeface="Arial"/>
              </a:rPr>
              <a:t>metrics</a:t>
            </a:r>
            <a:r>
              <a:rPr sz="818" spc="-41" dirty="0">
                <a:latin typeface="Arial"/>
                <a:cs typeface="Arial"/>
              </a:rPr>
              <a:t> </a:t>
            </a:r>
            <a:r>
              <a:rPr sz="818" dirty="0">
                <a:latin typeface="Arial"/>
                <a:cs typeface="Arial"/>
              </a:rPr>
              <a:t>to</a:t>
            </a:r>
            <a:r>
              <a:rPr sz="818" spc="-44" dirty="0">
                <a:latin typeface="Arial"/>
                <a:cs typeface="Arial"/>
              </a:rPr>
              <a:t> </a:t>
            </a:r>
            <a:r>
              <a:rPr sz="818" spc="-7" dirty="0">
                <a:latin typeface="Arial"/>
                <a:cs typeface="Arial"/>
              </a:rPr>
              <a:t>promote accountability,</a:t>
            </a:r>
            <a:r>
              <a:rPr sz="818" spc="10" dirty="0">
                <a:latin typeface="Arial"/>
                <a:cs typeface="Arial"/>
              </a:rPr>
              <a:t> </a:t>
            </a:r>
            <a:r>
              <a:rPr sz="818" spc="-14" dirty="0">
                <a:latin typeface="Arial"/>
                <a:cs typeface="Arial"/>
              </a:rPr>
              <a:t>learning,</a:t>
            </a:r>
            <a:r>
              <a:rPr sz="818" spc="10" dirty="0">
                <a:latin typeface="Arial"/>
                <a:cs typeface="Arial"/>
              </a:rPr>
              <a:t> </a:t>
            </a:r>
            <a:r>
              <a:rPr sz="818" spc="-17" dirty="0">
                <a:latin typeface="Arial"/>
                <a:cs typeface="Arial"/>
              </a:rPr>
              <a:t>and </a:t>
            </a:r>
            <a:r>
              <a:rPr sz="818" spc="-7" dirty="0">
                <a:latin typeface="Arial"/>
                <a:cs typeface="Arial"/>
              </a:rPr>
              <a:t>informed</a:t>
            </a:r>
            <a:r>
              <a:rPr sz="818" spc="-24" dirty="0">
                <a:latin typeface="Arial"/>
                <a:cs typeface="Arial"/>
              </a:rPr>
              <a:t> </a:t>
            </a:r>
            <a:r>
              <a:rPr sz="818" spc="-7" dirty="0">
                <a:latin typeface="Arial"/>
                <a:cs typeface="Arial"/>
              </a:rPr>
              <a:t>choice.</a:t>
            </a:r>
            <a:endParaRPr sz="818">
              <a:latin typeface="Arial"/>
              <a:cs typeface="Arial"/>
            </a:endParaRPr>
          </a:p>
          <a:p>
            <a:pPr marL="76631" marR="91351">
              <a:lnSpc>
                <a:spcPct val="101699"/>
              </a:lnSpc>
              <a:spcBef>
                <a:spcPts val="706"/>
              </a:spcBef>
            </a:pPr>
            <a:r>
              <a:rPr sz="818" b="1" spc="-14" dirty="0">
                <a:latin typeface="Arial"/>
                <a:cs typeface="Arial"/>
              </a:rPr>
              <a:t>Impact:</a:t>
            </a:r>
            <a:r>
              <a:rPr sz="818" b="1" spc="-41" dirty="0">
                <a:latin typeface="Arial"/>
                <a:cs typeface="Arial"/>
              </a:rPr>
              <a:t> </a:t>
            </a:r>
            <a:r>
              <a:rPr sz="818" b="1" spc="-20" dirty="0">
                <a:latin typeface="Arial"/>
                <a:cs typeface="Arial"/>
              </a:rPr>
              <a:t>Quality defined</a:t>
            </a:r>
            <a:r>
              <a:rPr sz="818" b="1" spc="-31" dirty="0">
                <a:latin typeface="Arial"/>
                <a:cs typeface="Arial"/>
              </a:rPr>
              <a:t> </a:t>
            </a:r>
            <a:r>
              <a:rPr sz="818" b="1" spc="-51" dirty="0">
                <a:latin typeface="Arial"/>
                <a:cs typeface="Arial"/>
              </a:rPr>
              <a:t>by</a:t>
            </a:r>
            <a:r>
              <a:rPr sz="818" b="1" spc="-20" dirty="0">
                <a:latin typeface="Arial"/>
                <a:cs typeface="Arial"/>
              </a:rPr>
              <a:t> </a:t>
            </a:r>
            <a:r>
              <a:rPr sz="818" b="1" spc="-7" dirty="0">
                <a:latin typeface="Arial"/>
                <a:cs typeface="Arial"/>
              </a:rPr>
              <a:t>results that</a:t>
            </a:r>
            <a:r>
              <a:rPr sz="818" b="1" spc="-37" dirty="0">
                <a:latin typeface="Arial"/>
                <a:cs typeface="Arial"/>
              </a:rPr>
              <a:t> </a:t>
            </a:r>
            <a:r>
              <a:rPr sz="818" b="1" dirty="0">
                <a:latin typeface="Arial"/>
                <a:cs typeface="Arial"/>
              </a:rPr>
              <a:t>matter</a:t>
            </a:r>
            <a:r>
              <a:rPr sz="818" b="1" spc="-24" dirty="0">
                <a:latin typeface="Arial"/>
                <a:cs typeface="Arial"/>
              </a:rPr>
              <a:t> </a:t>
            </a:r>
            <a:r>
              <a:rPr sz="818" spc="-82" dirty="0">
                <a:latin typeface="Arial"/>
                <a:cs typeface="Arial"/>
              </a:rPr>
              <a:t>–</a:t>
            </a:r>
            <a:r>
              <a:rPr sz="818" spc="-51" dirty="0">
                <a:latin typeface="Arial"/>
                <a:cs typeface="Arial"/>
              </a:rPr>
              <a:t> </a:t>
            </a:r>
            <a:r>
              <a:rPr sz="818" spc="-20" dirty="0">
                <a:latin typeface="Arial"/>
                <a:cs typeface="Arial"/>
              </a:rPr>
              <a:t>transparency,</a:t>
            </a:r>
            <a:r>
              <a:rPr sz="818" spc="-27" dirty="0">
                <a:latin typeface="Arial"/>
                <a:cs typeface="Arial"/>
              </a:rPr>
              <a:t> </a:t>
            </a:r>
            <a:r>
              <a:rPr sz="818" dirty="0">
                <a:latin typeface="Arial"/>
                <a:cs typeface="Arial"/>
              </a:rPr>
              <a:t>trust,</a:t>
            </a:r>
            <a:r>
              <a:rPr sz="818" spc="-48" dirty="0">
                <a:latin typeface="Arial"/>
                <a:cs typeface="Arial"/>
              </a:rPr>
              <a:t> </a:t>
            </a:r>
            <a:r>
              <a:rPr sz="818" spc="-17" dirty="0">
                <a:latin typeface="Arial"/>
                <a:cs typeface="Arial"/>
              </a:rPr>
              <a:t>and </a:t>
            </a:r>
            <a:r>
              <a:rPr sz="818" spc="-7" dirty="0">
                <a:latin typeface="Arial"/>
                <a:cs typeface="Arial"/>
              </a:rPr>
              <a:t>improvement.</a:t>
            </a:r>
            <a:endParaRPr sz="818">
              <a:latin typeface="Arial"/>
              <a:cs typeface="Arial"/>
            </a:endParaRPr>
          </a:p>
        </p:txBody>
      </p:sp>
      <p:sp>
        <p:nvSpPr>
          <p:cNvPr id="12" name="object 12">
            <a:extLst>
              <a:ext uri="{FF2B5EF4-FFF2-40B4-BE49-F238E27FC236}">
                <a16:creationId xmlns:a16="http://schemas.microsoft.com/office/drawing/2014/main" id="{5C641742-5C25-3BDA-9828-5882891454AE}"/>
              </a:ext>
            </a:extLst>
          </p:cNvPr>
          <p:cNvSpPr txBox="1"/>
          <p:nvPr/>
        </p:nvSpPr>
        <p:spPr>
          <a:xfrm>
            <a:off x="9206778" y="1545648"/>
            <a:ext cx="1870364" cy="3817665"/>
          </a:xfrm>
          <a:prstGeom prst="rect">
            <a:avLst/>
          </a:prstGeom>
          <a:ln w="38100">
            <a:solidFill>
              <a:srgbClr val="B30A08"/>
            </a:solidFill>
          </a:ln>
        </p:spPr>
        <p:txBody>
          <a:bodyPr vert="horz" wrap="square" lIns="0" tIns="35069" rIns="0" bIns="0" rtlCol="0">
            <a:spAutoFit/>
          </a:bodyPr>
          <a:lstStyle/>
          <a:p>
            <a:pPr marL="77496">
              <a:spcBef>
                <a:spcPts val="276"/>
              </a:spcBef>
            </a:pPr>
            <a:r>
              <a:rPr sz="1227" b="1" spc="-7" dirty="0">
                <a:solidFill>
                  <a:srgbClr val="B30A08"/>
                </a:solidFill>
                <a:latin typeface="Arial"/>
                <a:cs typeface="Arial"/>
              </a:rPr>
              <a:t>EFFICIENCY</a:t>
            </a:r>
            <a:endParaRPr sz="1227">
              <a:latin typeface="Arial"/>
              <a:cs typeface="Arial"/>
            </a:endParaRPr>
          </a:p>
          <a:p>
            <a:pPr marL="77496">
              <a:spcBef>
                <a:spcPts val="999"/>
              </a:spcBef>
            </a:pPr>
            <a:r>
              <a:rPr sz="818" b="1" spc="-31" dirty="0">
                <a:latin typeface="Arial"/>
                <a:cs typeface="Arial"/>
              </a:rPr>
              <a:t>Goal:</a:t>
            </a:r>
            <a:r>
              <a:rPr sz="818" b="1" spc="-27" dirty="0">
                <a:latin typeface="Arial"/>
                <a:cs typeface="Arial"/>
              </a:rPr>
              <a:t> </a:t>
            </a:r>
            <a:r>
              <a:rPr sz="818" spc="-24" dirty="0">
                <a:latin typeface="Arial"/>
                <a:cs typeface="Arial"/>
              </a:rPr>
              <a:t>Reduce</a:t>
            </a:r>
            <a:r>
              <a:rPr sz="818" spc="-27" dirty="0">
                <a:latin typeface="Arial"/>
                <a:cs typeface="Arial"/>
              </a:rPr>
              <a:t> </a:t>
            </a:r>
            <a:r>
              <a:rPr sz="818" dirty="0">
                <a:latin typeface="Arial"/>
                <a:cs typeface="Arial"/>
              </a:rPr>
              <a:t>duplication</a:t>
            </a:r>
            <a:r>
              <a:rPr sz="818" spc="-31" dirty="0">
                <a:latin typeface="Arial"/>
                <a:cs typeface="Arial"/>
              </a:rPr>
              <a:t> </a:t>
            </a:r>
            <a:r>
              <a:rPr sz="818" spc="-17" dirty="0">
                <a:latin typeface="Arial"/>
                <a:cs typeface="Arial"/>
              </a:rPr>
              <a:t>and</a:t>
            </a:r>
            <a:endParaRPr sz="818">
              <a:latin typeface="Arial"/>
              <a:cs typeface="Arial"/>
            </a:endParaRPr>
          </a:p>
          <a:p>
            <a:pPr marL="77496" marR="142005">
              <a:lnSpc>
                <a:spcPts val="1009"/>
              </a:lnSpc>
              <a:spcBef>
                <a:spcPts val="20"/>
              </a:spcBef>
            </a:pPr>
            <a:r>
              <a:rPr sz="818" spc="-7" dirty="0">
                <a:latin typeface="Arial"/>
                <a:cs typeface="Arial"/>
              </a:rPr>
              <a:t>administrative</a:t>
            </a:r>
            <a:r>
              <a:rPr sz="818" spc="-44" dirty="0">
                <a:latin typeface="Arial"/>
                <a:cs typeface="Arial"/>
              </a:rPr>
              <a:t> </a:t>
            </a:r>
            <a:r>
              <a:rPr sz="818" spc="-7" dirty="0">
                <a:latin typeface="Arial"/>
                <a:cs typeface="Arial"/>
              </a:rPr>
              <a:t>burden</a:t>
            </a:r>
            <a:r>
              <a:rPr sz="818" spc="-48" dirty="0">
                <a:latin typeface="Arial"/>
                <a:cs typeface="Arial"/>
              </a:rPr>
              <a:t> </a:t>
            </a:r>
            <a:r>
              <a:rPr sz="818" spc="-17" dirty="0">
                <a:latin typeface="Arial"/>
                <a:cs typeface="Arial"/>
              </a:rPr>
              <a:t>so</a:t>
            </a:r>
            <a:r>
              <a:rPr sz="818" spc="-44" dirty="0">
                <a:latin typeface="Arial"/>
                <a:cs typeface="Arial"/>
              </a:rPr>
              <a:t> </a:t>
            </a:r>
            <a:r>
              <a:rPr sz="818" dirty="0">
                <a:latin typeface="Arial"/>
                <a:cs typeface="Arial"/>
              </a:rPr>
              <a:t>dollars</a:t>
            </a:r>
            <a:r>
              <a:rPr sz="818" spc="-44" dirty="0">
                <a:latin typeface="Arial"/>
                <a:cs typeface="Arial"/>
              </a:rPr>
              <a:t> </a:t>
            </a:r>
            <a:r>
              <a:rPr sz="818" spc="-14" dirty="0">
                <a:latin typeface="Arial"/>
                <a:cs typeface="Arial"/>
              </a:rPr>
              <a:t>flow </a:t>
            </a:r>
            <a:r>
              <a:rPr sz="818" dirty="0">
                <a:latin typeface="Arial"/>
                <a:cs typeface="Arial"/>
              </a:rPr>
              <a:t>to</a:t>
            </a:r>
            <a:r>
              <a:rPr sz="818" spc="-48" dirty="0">
                <a:latin typeface="Arial"/>
                <a:cs typeface="Arial"/>
              </a:rPr>
              <a:t> </a:t>
            </a:r>
            <a:r>
              <a:rPr sz="818" dirty="0">
                <a:latin typeface="Arial"/>
                <a:cs typeface="Arial"/>
              </a:rPr>
              <a:t>direct</a:t>
            </a:r>
            <a:r>
              <a:rPr sz="818" spc="-27" dirty="0">
                <a:latin typeface="Arial"/>
                <a:cs typeface="Arial"/>
              </a:rPr>
              <a:t> </a:t>
            </a:r>
            <a:r>
              <a:rPr sz="818" spc="-7" dirty="0">
                <a:latin typeface="Arial"/>
                <a:cs typeface="Arial"/>
              </a:rPr>
              <a:t>support.</a:t>
            </a:r>
            <a:endParaRPr sz="818">
              <a:latin typeface="Arial"/>
              <a:cs typeface="Arial"/>
            </a:endParaRPr>
          </a:p>
          <a:p>
            <a:pPr marL="77496">
              <a:spcBef>
                <a:spcPts val="528"/>
              </a:spcBef>
            </a:pPr>
            <a:r>
              <a:rPr sz="818" b="1" spc="-34" dirty="0">
                <a:latin typeface="Arial"/>
                <a:cs typeface="Arial"/>
              </a:rPr>
              <a:t>Policy </a:t>
            </a:r>
            <a:r>
              <a:rPr sz="818" b="1" spc="-7" dirty="0">
                <a:latin typeface="Arial"/>
                <a:cs typeface="Arial"/>
              </a:rPr>
              <a:t>Levers:</a:t>
            </a:r>
            <a:endParaRPr sz="818">
              <a:latin typeface="Arial"/>
              <a:cs typeface="Arial"/>
            </a:endParaRPr>
          </a:p>
          <a:p>
            <a:pPr marL="233356" marR="232923" indent="-155859">
              <a:lnSpc>
                <a:spcPct val="101899"/>
              </a:lnSpc>
              <a:spcBef>
                <a:spcPts val="37"/>
              </a:spcBef>
              <a:buFont typeface="Arial"/>
              <a:buChar char="•"/>
              <a:tabLst>
                <a:tab pos="233356" algn="l"/>
              </a:tabLst>
            </a:pPr>
            <a:r>
              <a:rPr sz="818" b="1" spc="-27" dirty="0">
                <a:latin typeface="Arial"/>
                <a:cs typeface="Arial"/>
              </a:rPr>
              <a:t>Invest</a:t>
            </a:r>
            <a:r>
              <a:rPr sz="818" b="1" spc="-48" dirty="0">
                <a:latin typeface="Arial"/>
                <a:cs typeface="Arial"/>
              </a:rPr>
              <a:t> </a:t>
            </a:r>
            <a:r>
              <a:rPr sz="818" b="1" spc="-27" dirty="0">
                <a:latin typeface="Arial"/>
                <a:cs typeface="Arial"/>
              </a:rPr>
              <a:t>in</a:t>
            </a:r>
            <a:r>
              <a:rPr sz="818" b="1" spc="-37" dirty="0">
                <a:latin typeface="Arial"/>
                <a:cs typeface="Arial"/>
              </a:rPr>
              <a:t> </a:t>
            </a:r>
            <a:r>
              <a:rPr sz="818" b="1" spc="-44" dirty="0">
                <a:latin typeface="Arial"/>
                <a:cs typeface="Arial"/>
              </a:rPr>
              <a:t>Technology</a:t>
            </a:r>
            <a:r>
              <a:rPr sz="818" b="1" spc="-37" dirty="0">
                <a:latin typeface="Arial"/>
                <a:cs typeface="Arial"/>
              </a:rPr>
              <a:t> </a:t>
            </a:r>
            <a:r>
              <a:rPr sz="818" b="1" spc="-41" dirty="0">
                <a:latin typeface="Arial"/>
                <a:cs typeface="Arial"/>
              </a:rPr>
              <a:t>&amp;</a:t>
            </a:r>
            <a:r>
              <a:rPr sz="818" b="1" spc="-51" dirty="0">
                <a:latin typeface="Arial"/>
                <a:cs typeface="Arial"/>
              </a:rPr>
              <a:t> </a:t>
            </a:r>
            <a:r>
              <a:rPr sz="818" b="1" spc="-37" dirty="0">
                <a:latin typeface="Arial"/>
                <a:cs typeface="Arial"/>
              </a:rPr>
              <a:t>AI</a:t>
            </a:r>
            <a:r>
              <a:rPr sz="818" b="1" spc="-31" dirty="0">
                <a:latin typeface="Arial"/>
                <a:cs typeface="Arial"/>
              </a:rPr>
              <a:t> </a:t>
            </a:r>
            <a:r>
              <a:rPr sz="818" spc="-34" dirty="0">
                <a:latin typeface="Arial"/>
                <a:cs typeface="Arial"/>
              </a:rPr>
              <a:t>– </a:t>
            </a:r>
            <a:r>
              <a:rPr sz="818" spc="-17" dirty="0">
                <a:latin typeface="Arial"/>
                <a:cs typeface="Arial"/>
              </a:rPr>
              <a:t>Automate </a:t>
            </a:r>
            <a:r>
              <a:rPr sz="818" spc="-7" dirty="0">
                <a:latin typeface="Arial"/>
                <a:cs typeface="Arial"/>
              </a:rPr>
              <a:t>assessments, authorizations,</a:t>
            </a:r>
            <a:r>
              <a:rPr sz="818" spc="-24" dirty="0">
                <a:latin typeface="Arial"/>
                <a:cs typeface="Arial"/>
              </a:rPr>
              <a:t> </a:t>
            </a:r>
            <a:r>
              <a:rPr sz="818" spc="-14" dirty="0">
                <a:latin typeface="Arial"/>
                <a:cs typeface="Arial"/>
              </a:rPr>
              <a:t>and</a:t>
            </a:r>
            <a:r>
              <a:rPr sz="818" spc="-27" dirty="0">
                <a:latin typeface="Arial"/>
                <a:cs typeface="Arial"/>
              </a:rPr>
              <a:t> </a:t>
            </a:r>
            <a:r>
              <a:rPr sz="818" spc="-14" dirty="0">
                <a:latin typeface="Arial"/>
                <a:cs typeface="Arial"/>
              </a:rPr>
              <a:t>reporting</a:t>
            </a:r>
            <a:r>
              <a:rPr sz="818" spc="-34" dirty="0">
                <a:latin typeface="Arial"/>
                <a:cs typeface="Arial"/>
              </a:rPr>
              <a:t> </a:t>
            </a:r>
            <a:r>
              <a:rPr sz="818" spc="-17" dirty="0">
                <a:latin typeface="Arial"/>
                <a:cs typeface="Arial"/>
              </a:rPr>
              <a:t>to </a:t>
            </a:r>
            <a:r>
              <a:rPr sz="818" spc="-14" dirty="0">
                <a:latin typeface="Arial"/>
                <a:cs typeface="Arial"/>
              </a:rPr>
              <a:t>reduce</a:t>
            </a:r>
            <a:r>
              <a:rPr sz="818" spc="-48" dirty="0">
                <a:latin typeface="Arial"/>
                <a:cs typeface="Arial"/>
              </a:rPr>
              <a:t> </a:t>
            </a:r>
            <a:r>
              <a:rPr sz="818" dirty="0">
                <a:latin typeface="Arial"/>
                <a:cs typeface="Arial"/>
              </a:rPr>
              <a:t>manual</a:t>
            </a:r>
            <a:r>
              <a:rPr sz="818" spc="-48" dirty="0">
                <a:latin typeface="Arial"/>
                <a:cs typeface="Arial"/>
              </a:rPr>
              <a:t> </a:t>
            </a:r>
            <a:r>
              <a:rPr sz="818" spc="-7" dirty="0">
                <a:latin typeface="Arial"/>
                <a:cs typeface="Arial"/>
              </a:rPr>
              <a:t>workload.</a:t>
            </a:r>
            <a:endParaRPr sz="818">
              <a:latin typeface="Arial"/>
              <a:cs typeface="Arial"/>
            </a:endParaRPr>
          </a:p>
          <a:p>
            <a:pPr marL="233356" marR="91784" indent="-155859">
              <a:lnSpc>
                <a:spcPct val="102400"/>
              </a:lnSpc>
              <a:spcBef>
                <a:spcPts val="55"/>
              </a:spcBef>
              <a:buFont typeface="Arial"/>
              <a:buChar char="•"/>
              <a:tabLst>
                <a:tab pos="233356" algn="l"/>
              </a:tabLst>
            </a:pPr>
            <a:r>
              <a:rPr sz="818" b="1" spc="-27" dirty="0">
                <a:latin typeface="Arial"/>
                <a:cs typeface="Arial"/>
              </a:rPr>
              <a:t>Standardize</a:t>
            </a:r>
            <a:r>
              <a:rPr sz="818" b="1" spc="-20" dirty="0">
                <a:latin typeface="Arial"/>
                <a:cs typeface="Arial"/>
              </a:rPr>
              <a:t> </a:t>
            </a:r>
            <a:r>
              <a:rPr sz="818" b="1" spc="-55" dirty="0">
                <a:latin typeface="Arial"/>
                <a:cs typeface="Arial"/>
              </a:rPr>
              <a:t>Tools</a:t>
            </a:r>
            <a:r>
              <a:rPr sz="818" b="1" spc="-17" dirty="0">
                <a:latin typeface="Arial"/>
                <a:cs typeface="Arial"/>
              </a:rPr>
              <a:t> </a:t>
            </a:r>
            <a:r>
              <a:rPr sz="818" b="1" spc="-27" dirty="0">
                <a:latin typeface="Arial"/>
                <a:cs typeface="Arial"/>
              </a:rPr>
              <a:t>and</a:t>
            </a:r>
            <a:r>
              <a:rPr sz="818" b="1" spc="-24" dirty="0">
                <a:latin typeface="Arial"/>
                <a:cs typeface="Arial"/>
              </a:rPr>
              <a:t> </a:t>
            </a:r>
            <a:r>
              <a:rPr sz="818" b="1" spc="-31" dirty="0">
                <a:latin typeface="Arial"/>
                <a:cs typeface="Arial"/>
              </a:rPr>
              <a:t>Processes </a:t>
            </a:r>
            <a:r>
              <a:rPr sz="818" b="1" spc="-17" dirty="0">
                <a:latin typeface="Arial"/>
                <a:cs typeface="Arial"/>
              </a:rPr>
              <a:t>Statewide</a:t>
            </a:r>
            <a:r>
              <a:rPr sz="818" b="1" spc="-20" dirty="0">
                <a:latin typeface="Arial"/>
                <a:cs typeface="Arial"/>
              </a:rPr>
              <a:t> </a:t>
            </a:r>
            <a:r>
              <a:rPr sz="818" spc="-82" dirty="0">
                <a:latin typeface="Arial"/>
                <a:cs typeface="Arial"/>
              </a:rPr>
              <a:t>–</a:t>
            </a:r>
            <a:r>
              <a:rPr sz="818" spc="-31" dirty="0">
                <a:latin typeface="Arial"/>
                <a:cs typeface="Arial"/>
              </a:rPr>
              <a:t> </a:t>
            </a:r>
            <a:r>
              <a:rPr sz="818" spc="-20" dirty="0">
                <a:latin typeface="Arial"/>
                <a:cs typeface="Arial"/>
              </a:rPr>
              <a:t>Replace</a:t>
            </a:r>
            <a:r>
              <a:rPr sz="818" spc="-34" dirty="0">
                <a:latin typeface="Arial"/>
                <a:cs typeface="Arial"/>
              </a:rPr>
              <a:t> </a:t>
            </a:r>
            <a:r>
              <a:rPr sz="818" spc="-7" dirty="0">
                <a:latin typeface="Arial"/>
                <a:cs typeface="Arial"/>
              </a:rPr>
              <a:t>county-</a:t>
            </a:r>
            <a:endParaRPr sz="818">
              <a:latin typeface="Arial"/>
              <a:cs typeface="Arial"/>
            </a:endParaRPr>
          </a:p>
          <a:p>
            <a:pPr marL="233356" marR="180970">
              <a:lnSpc>
                <a:spcPts val="1009"/>
              </a:lnSpc>
              <a:spcBef>
                <a:spcPts val="17"/>
              </a:spcBef>
            </a:pPr>
            <a:r>
              <a:rPr sz="818" dirty="0">
                <a:latin typeface="Arial"/>
                <a:cs typeface="Arial"/>
              </a:rPr>
              <a:t>specific</a:t>
            </a:r>
            <a:r>
              <a:rPr sz="818" spc="-27" dirty="0">
                <a:latin typeface="Arial"/>
                <a:cs typeface="Arial"/>
              </a:rPr>
              <a:t> </a:t>
            </a:r>
            <a:r>
              <a:rPr sz="818" spc="-17" dirty="0">
                <a:latin typeface="Arial"/>
                <a:cs typeface="Arial"/>
              </a:rPr>
              <a:t>systems</a:t>
            </a:r>
            <a:r>
              <a:rPr sz="818" spc="-27" dirty="0">
                <a:latin typeface="Arial"/>
                <a:cs typeface="Arial"/>
              </a:rPr>
              <a:t> </a:t>
            </a:r>
            <a:r>
              <a:rPr sz="818" dirty="0">
                <a:latin typeface="Arial"/>
                <a:cs typeface="Arial"/>
              </a:rPr>
              <a:t>with</a:t>
            </a:r>
            <a:r>
              <a:rPr sz="818" spc="-34" dirty="0">
                <a:latin typeface="Arial"/>
                <a:cs typeface="Arial"/>
              </a:rPr>
              <a:t> </a:t>
            </a:r>
            <a:r>
              <a:rPr sz="818" spc="-7" dirty="0">
                <a:latin typeface="Arial"/>
                <a:cs typeface="Arial"/>
              </a:rPr>
              <a:t>consistent forms,</a:t>
            </a:r>
            <a:r>
              <a:rPr sz="818" spc="-31" dirty="0">
                <a:latin typeface="Arial"/>
                <a:cs typeface="Arial"/>
              </a:rPr>
              <a:t> </a:t>
            </a:r>
            <a:r>
              <a:rPr sz="818" spc="-7" dirty="0">
                <a:latin typeface="Arial"/>
                <a:cs typeface="Arial"/>
              </a:rPr>
              <a:t>workflows,</a:t>
            </a:r>
            <a:r>
              <a:rPr sz="818" spc="-31" dirty="0">
                <a:latin typeface="Arial"/>
                <a:cs typeface="Arial"/>
              </a:rPr>
              <a:t> </a:t>
            </a:r>
            <a:r>
              <a:rPr sz="818" spc="-17" dirty="0">
                <a:latin typeface="Arial"/>
                <a:cs typeface="Arial"/>
              </a:rPr>
              <a:t>and</a:t>
            </a:r>
            <a:endParaRPr sz="818">
              <a:latin typeface="Arial"/>
              <a:cs typeface="Arial"/>
            </a:endParaRPr>
          </a:p>
          <a:p>
            <a:pPr marL="233356">
              <a:lnSpc>
                <a:spcPts val="948"/>
              </a:lnSpc>
            </a:pPr>
            <a:r>
              <a:rPr sz="818" spc="-7" dirty="0">
                <a:latin typeface="Arial"/>
                <a:cs typeface="Arial"/>
              </a:rPr>
              <a:t>documentation.</a:t>
            </a:r>
            <a:endParaRPr sz="818">
              <a:latin typeface="Arial"/>
              <a:cs typeface="Arial"/>
            </a:endParaRPr>
          </a:p>
          <a:p>
            <a:pPr marL="233356" marR="315183" indent="-155859">
              <a:lnSpc>
                <a:spcPct val="102600"/>
              </a:lnSpc>
              <a:spcBef>
                <a:spcPts val="48"/>
              </a:spcBef>
              <a:buFont typeface="Arial"/>
              <a:buChar char="•"/>
              <a:tabLst>
                <a:tab pos="233356" algn="l"/>
              </a:tabLst>
            </a:pPr>
            <a:r>
              <a:rPr sz="818" b="1" spc="-20" dirty="0">
                <a:latin typeface="Arial"/>
                <a:cs typeface="Arial"/>
              </a:rPr>
              <a:t>Simplify</a:t>
            </a:r>
            <a:r>
              <a:rPr sz="818" b="1" spc="-27" dirty="0">
                <a:latin typeface="Arial"/>
                <a:cs typeface="Arial"/>
              </a:rPr>
              <a:t> </a:t>
            </a:r>
            <a:r>
              <a:rPr sz="818" b="1" spc="-37" dirty="0">
                <a:latin typeface="Arial"/>
                <a:cs typeface="Arial"/>
              </a:rPr>
              <a:t>Reporting</a:t>
            </a:r>
            <a:r>
              <a:rPr sz="818" b="1" spc="-24" dirty="0">
                <a:latin typeface="Arial"/>
                <a:cs typeface="Arial"/>
              </a:rPr>
              <a:t> </a:t>
            </a:r>
            <a:r>
              <a:rPr sz="818" b="1" spc="-27" dirty="0">
                <a:latin typeface="Arial"/>
                <a:cs typeface="Arial"/>
              </a:rPr>
              <a:t>and</a:t>
            </a:r>
            <a:r>
              <a:rPr sz="818" b="1" spc="-34" dirty="0">
                <a:latin typeface="Arial"/>
                <a:cs typeface="Arial"/>
              </a:rPr>
              <a:t> </a:t>
            </a:r>
            <a:r>
              <a:rPr sz="818" b="1" spc="-14" dirty="0">
                <a:latin typeface="Arial"/>
                <a:cs typeface="Arial"/>
              </a:rPr>
              <a:t>Data Collection</a:t>
            </a:r>
            <a:r>
              <a:rPr sz="818" b="1" spc="-31" dirty="0">
                <a:latin typeface="Arial"/>
                <a:cs typeface="Arial"/>
              </a:rPr>
              <a:t> </a:t>
            </a:r>
            <a:r>
              <a:rPr sz="818" spc="-82" dirty="0">
                <a:latin typeface="Arial"/>
                <a:cs typeface="Arial"/>
              </a:rPr>
              <a:t>–</a:t>
            </a:r>
            <a:r>
              <a:rPr sz="818" spc="-61" dirty="0">
                <a:latin typeface="Arial"/>
                <a:cs typeface="Arial"/>
              </a:rPr>
              <a:t> </a:t>
            </a:r>
            <a:r>
              <a:rPr sz="818" spc="-27" dirty="0">
                <a:latin typeface="Arial"/>
                <a:cs typeface="Arial"/>
              </a:rPr>
              <a:t>Align</a:t>
            </a:r>
            <a:r>
              <a:rPr sz="818" spc="-48" dirty="0">
                <a:latin typeface="Arial"/>
                <a:cs typeface="Arial"/>
              </a:rPr>
              <a:t> </a:t>
            </a:r>
            <a:r>
              <a:rPr sz="818" spc="-14" dirty="0">
                <a:latin typeface="Arial"/>
                <a:cs typeface="Arial"/>
              </a:rPr>
              <a:t>data</a:t>
            </a:r>
            <a:endParaRPr sz="818">
              <a:latin typeface="Arial"/>
              <a:cs typeface="Arial"/>
            </a:endParaRPr>
          </a:p>
          <a:p>
            <a:pPr marL="233356" marR="110833">
              <a:lnSpc>
                <a:spcPts val="1009"/>
              </a:lnSpc>
              <a:spcBef>
                <a:spcPts val="20"/>
              </a:spcBef>
            </a:pPr>
            <a:r>
              <a:rPr sz="818" spc="-7" dirty="0">
                <a:latin typeface="Arial"/>
                <a:cs typeface="Arial"/>
              </a:rPr>
              <a:t>requirements</a:t>
            </a:r>
            <a:r>
              <a:rPr sz="818" spc="-37" dirty="0">
                <a:latin typeface="Arial"/>
                <a:cs typeface="Arial"/>
              </a:rPr>
              <a:t> </a:t>
            </a:r>
            <a:r>
              <a:rPr sz="818" spc="-17" dirty="0">
                <a:latin typeface="Arial"/>
                <a:cs typeface="Arial"/>
              </a:rPr>
              <a:t>across</a:t>
            </a:r>
            <a:r>
              <a:rPr sz="818" spc="-34" dirty="0">
                <a:latin typeface="Arial"/>
                <a:cs typeface="Arial"/>
              </a:rPr>
              <a:t> </a:t>
            </a:r>
            <a:r>
              <a:rPr sz="818" spc="-20" dirty="0">
                <a:latin typeface="Arial"/>
                <a:cs typeface="Arial"/>
              </a:rPr>
              <a:t>agencies</a:t>
            </a:r>
            <a:r>
              <a:rPr sz="818" spc="-34" dirty="0">
                <a:latin typeface="Arial"/>
                <a:cs typeface="Arial"/>
              </a:rPr>
              <a:t> </a:t>
            </a:r>
            <a:r>
              <a:rPr sz="818" spc="-17" dirty="0">
                <a:latin typeface="Arial"/>
                <a:cs typeface="Arial"/>
              </a:rPr>
              <a:t>to </a:t>
            </a:r>
            <a:r>
              <a:rPr sz="818" dirty="0">
                <a:latin typeface="Arial"/>
                <a:cs typeface="Arial"/>
              </a:rPr>
              <a:t>eliminate</a:t>
            </a:r>
            <a:r>
              <a:rPr sz="818" spc="-44" dirty="0">
                <a:latin typeface="Arial"/>
                <a:cs typeface="Arial"/>
              </a:rPr>
              <a:t> </a:t>
            </a:r>
            <a:r>
              <a:rPr sz="818" spc="-7" dirty="0">
                <a:latin typeface="Arial"/>
                <a:cs typeface="Arial"/>
              </a:rPr>
              <a:t>redundant</a:t>
            </a:r>
            <a:r>
              <a:rPr sz="818" spc="-24" dirty="0">
                <a:latin typeface="Arial"/>
                <a:cs typeface="Arial"/>
              </a:rPr>
              <a:t> </a:t>
            </a:r>
            <a:r>
              <a:rPr sz="818" spc="-14" dirty="0">
                <a:latin typeface="Arial"/>
                <a:cs typeface="Arial"/>
              </a:rPr>
              <a:t>reporting</a:t>
            </a:r>
            <a:r>
              <a:rPr sz="818" spc="-44" dirty="0">
                <a:latin typeface="Arial"/>
                <a:cs typeface="Arial"/>
              </a:rPr>
              <a:t> </a:t>
            </a:r>
            <a:r>
              <a:rPr sz="818" spc="-17" dirty="0">
                <a:latin typeface="Arial"/>
                <a:cs typeface="Arial"/>
              </a:rPr>
              <a:t>and </a:t>
            </a:r>
            <a:r>
              <a:rPr sz="818" spc="-7" dirty="0">
                <a:latin typeface="Arial"/>
                <a:cs typeface="Arial"/>
              </a:rPr>
              <a:t>monitoring.</a:t>
            </a:r>
            <a:endParaRPr sz="818">
              <a:latin typeface="Arial"/>
              <a:cs typeface="Arial"/>
            </a:endParaRPr>
          </a:p>
          <a:p>
            <a:pPr marL="232923" indent="-155427">
              <a:spcBef>
                <a:spcPts val="10"/>
              </a:spcBef>
              <a:buFont typeface="Arial"/>
              <a:buChar char="•"/>
              <a:tabLst>
                <a:tab pos="232923" algn="l"/>
              </a:tabLst>
            </a:pPr>
            <a:r>
              <a:rPr sz="818" b="1" spc="-14" dirty="0">
                <a:latin typeface="Arial"/>
                <a:cs typeface="Arial"/>
              </a:rPr>
              <a:t>Create</a:t>
            </a:r>
            <a:r>
              <a:rPr sz="818" b="1" spc="-17" dirty="0">
                <a:latin typeface="Arial"/>
                <a:cs typeface="Arial"/>
              </a:rPr>
              <a:t> </a:t>
            </a:r>
            <a:r>
              <a:rPr sz="818" b="1" spc="-7" dirty="0">
                <a:latin typeface="Arial"/>
                <a:cs typeface="Arial"/>
              </a:rPr>
              <a:t>a</a:t>
            </a:r>
            <a:r>
              <a:rPr sz="818" b="1" spc="-34" dirty="0">
                <a:latin typeface="Arial"/>
                <a:cs typeface="Arial"/>
              </a:rPr>
              <a:t> </a:t>
            </a:r>
            <a:r>
              <a:rPr sz="818" b="1" spc="-31" dirty="0">
                <a:latin typeface="Arial"/>
                <a:cs typeface="Arial"/>
              </a:rPr>
              <a:t>Professional</a:t>
            </a:r>
            <a:r>
              <a:rPr sz="818" b="1" spc="-24" dirty="0">
                <a:latin typeface="Arial"/>
                <a:cs typeface="Arial"/>
              </a:rPr>
              <a:t> </a:t>
            </a:r>
            <a:r>
              <a:rPr sz="818" b="1" spc="-37" dirty="0">
                <a:latin typeface="Arial"/>
                <a:cs typeface="Arial"/>
              </a:rPr>
              <a:t>Registry</a:t>
            </a:r>
            <a:r>
              <a:rPr sz="818" b="1" spc="-14" dirty="0">
                <a:latin typeface="Arial"/>
                <a:cs typeface="Arial"/>
              </a:rPr>
              <a:t> </a:t>
            </a:r>
            <a:r>
              <a:rPr sz="818" spc="-34" dirty="0">
                <a:latin typeface="Arial"/>
                <a:cs typeface="Arial"/>
              </a:rPr>
              <a:t>–</a:t>
            </a:r>
            <a:endParaRPr sz="818">
              <a:latin typeface="Arial"/>
              <a:cs typeface="Arial"/>
            </a:endParaRPr>
          </a:p>
          <a:p>
            <a:pPr marL="233356" marR="245046">
              <a:lnSpc>
                <a:spcPct val="101899"/>
              </a:lnSpc>
              <a:spcBef>
                <a:spcPts val="7"/>
              </a:spcBef>
            </a:pPr>
            <a:r>
              <a:rPr sz="818" spc="-14" dirty="0">
                <a:latin typeface="Arial"/>
                <a:cs typeface="Arial"/>
              </a:rPr>
              <a:t>Establish</a:t>
            </a:r>
            <a:r>
              <a:rPr sz="818" spc="-41" dirty="0">
                <a:latin typeface="Arial"/>
                <a:cs typeface="Arial"/>
              </a:rPr>
              <a:t> </a:t>
            </a:r>
            <a:r>
              <a:rPr sz="818" spc="-24" dirty="0">
                <a:latin typeface="Arial"/>
                <a:cs typeface="Arial"/>
              </a:rPr>
              <a:t>a</a:t>
            </a:r>
            <a:r>
              <a:rPr sz="818" spc="-20" dirty="0">
                <a:latin typeface="Arial"/>
                <a:cs typeface="Arial"/>
              </a:rPr>
              <a:t> single,</a:t>
            </a:r>
            <a:r>
              <a:rPr sz="818" spc="-27" dirty="0">
                <a:latin typeface="Arial"/>
                <a:cs typeface="Arial"/>
              </a:rPr>
              <a:t> </a:t>
            </a:r>
            <a:r>
              <a:rPr sz="818" spc="-7" dirty="0">
                <a:latin typeface="Arial"/>
                <a:cs typeface="Arial"/>
              </a:rPr>
              <a:t>cross-sector </a:t>
            </a:r>
            <a:r>
              <a:rPr sz="818" spc="-20" dirty="0">
                <a:latin typeface="Arial"/>
                <a:cs typeface="Arial"/>
              </a:rPr>
              <a:t>system</a:t>
            </a:r>
            <a:r>
              <a:rPr sz="818" spc="-31" dirty="0">
                <a:latin typeface="Arial"/>
                <a:cs typeface="Arial"/>
              </a:rPr>
              <a:t> </a:t>
            </a:r>
            <a:r>
              <a:rPr sz="818" spc="-7" dirty="0">
                <a:latin typeface="Arial"/>
                <a:cs typeface="Arial"/>
              </a:rPr>
              <a:t>for</a:t>
            </a:r>
            <a:r>
              <a:rPr sz="818" spc="-31" dirty="0">
                <a:latin typeface="Arial"/>
                <a:cs typeface="Arial"/>
              </a:rPr>
              <a:t> </a:t>
            </a:r>
            <a:r>
              <a:rPr sz="818" spc="-17" dirty="0">
                <a:latin typeface="Arial"/>
                <a:cs typeface="Arial"/>
              </a:rPr>
              <a:t>background</a:t>
            </a:r>
            <a:r>
              <a:rPr sz="818" spc="-27" dirty="0">
                <a:latin typeface="Arial"/>
                <a:cs typeface="Arial"/>
              </a:rPr>
              <a:t> </a:t>
            </a:r>
            <a:r>
              <a:rPr sz="818" spc="-7" dirty="0">
                <a:latin typeface="Arial"/>
                <a:cs typeface="Arial"/>
              </a:rPr>
              <a:t>checks, training,</a:t>
            </a:r>
            <a:r>
              <a:rPr sz="818" spc="-34" dirty="0">
                <a:latin typeface="Arial"/>
                <a:cs typeface="Arial"/>
              </a:rPr>
              <a:t> </a:t>
            </a:r>
            <a:r>
              <a:rPr sz="818" spc="-14" dirty="0">
                <a:latin typeface="Arial"/>
                <a:cs typeface="Arial"/>
              </a:rPr>
              <a:t>and</a:t>
            </a:r>
            <a:r>
              <a:rPr sz="818" spc="-34" dirty="0">
                <a:latin typeface="Arial"/>
                <a:cs typeface="Arial"/>
              </a:rPr>
              <a:t> </a:t>
            </a:r>
            <a:r>
              <a:rPr sz="818" spc="-7" dirty="0">
                <a:latin typeface="Arial"/>
                <a:cs typeface="Arial"/>
              </a:rPr>
              <a:t>credentials</a:t>
            </a:r>
            <a:r>
              <a:rPr sz="818" spc="-44" dirty="0">
                <a:latin typeface="Arial"/>
                <a:cs typeface="Arial"/>
              </a:rPr>
              <a:t> </a:t>
            </a:r>
            <a:r>
              <a:rPr sz="818" spc="-17" dirty="0">
                <a:latin typeface="Arial"/>
                <a:cs typeface="Arial"/>
              </a:rPr>
              <a:t>to </a:t>
            </a:r>
            <a:r>
              <a:rPr sz="818" spc="-7" dirty="0">
                <a:latin typeface="Arial"/>
                <a:cs typeface="Arial"/>
              </a:rPr>
              <a:t>streamline </a:t>
            </a:r>
            <a:r>
              <a:rPr sz="818" spc="-17" dirty="0">
                <a:latin typeface="Arial"/>
                <a:cs typeface="Arial"/>
              </a:rPr>
              <a:t>onboarding</a:t>
            </a:r>
            <a:r>
              <a:rPr sz="818" spc="-31" dirty="0">
                <a:latin typeface="Arial"/>
                <a:cs typeface="Arial"/>
              </a:rPr>
              <a:t> </a:t>
            </a:r>
            <a:r>
              <a:rPr sz="818" spc="-17" dirty="0">
                <a:latin typeface="Arial"/>
                <a:cs typeface="Arial"/>
              </a:rPr>
              <a:t>and</a:t>
            </a:r>
            <a:endParaRPr sz="818">
              <a:latin typeface="Arial"/>
              <a:cs typeface="Arial"/>
            </a:endParaRPr>
          </a:p>
          <a:p>
            <a:pPr marL="233356">
              <a:spcBef>
                <a:spcPts val="24"/>
              </a:spcBef>
            </a:pPr>
            <a:r>
              <a:rPr sz="818" spc="-7" dirty="0">
                <a:latin typeface="Arial"/>
                <a:cs typeface="Arial"/>
              </a:rPr>
              <a:t>mobility.</a:t>
            </a:r>
            <a:endParaRPr sz="818">
              <a:latin typeface="Arial"/>
              <a:cs typeface="Arial"/>
            </a:endParaRPr>
          </a:p>
          <a:p>
            <a:pPr marL="77496">
              <a:spcBef>
                <a:spcPts val="556"/>
              </a:spcBef>
            </a:pPr>
            <a:r>
              <a:rPr sz="818" b="1" spc="-7" dirty="0">
                <a:latin typeface="Arial"/>
                <a:cs typeface="Arial"/>
              </a:rPr>
              <a:t>Impact</a:t>
            </a:r>
            <a:r>
              <a:rPr sz="818" spc="-7" dirty="0">
                <a:latin typeface="Arial"/>
                <a:cs typeface="Arial"/>
              </a:rPr>
              <a:t>:</a:t>
            </a:r>
            <a:r>
              <a:rPr sz="818" spc="-27" dirty="0">
                <a:latin typeface="Arial"/>
                <a:cs typeface="Arial"/>
              </a:rPr>
              <a:t> </a:t>
            </a:r>
            <a:r>
              <a:rPr sz="818" b="1" spc="-48" dirty="0">
                <a:latin typeface="Arial"/>
                <a:cs typeface="Arial"/>
              </a:rPr>
              <a:t>Less</a:t>
            </a:r>
            <a:r>
              <a:rPr sz="818" b="1" spc="-31" dirty="0">
                <a:latin typeface="Arial"/>
                <a:cs typeface="Arial"/>
              </a:rPr>
              <a:t> </a:t>
            </a:r>
            <a:r>
              <a:rPr sz="818" b="1" spc="-20" dirty="0">
                <a:latin typeface="Arial"/>
                <a:cs typeface="Arial"/>
              </a:rPr>
              <a:t>paperwork,</a:t>
            </a:r>
            <a:r>
              <a:rPr sz="818" b="1" spc="-41" dirty="0">
                <a:latin typeface="Arial"/>
                <a:cs typeface="Arial"/>
              </a:rPr>
              <a:t> </a:t>
            </a:r>
            <a:r>
              <a:rPr sz="818" b="1" spc="-17" dirty="0">
                <a:latin typeface="Arial"/>
                <a:cs typeface="Arial"/>
              </a:rPr>
              <a:t>more</a:t>
            </a:r>
            <a:r>
              <a:rPr sz="818" b="1" spc="-51" dirty="0">
                <a:latin typeface="Arial"/>
                <a:cs typeface="Arial"/>
              </a:rPr>
              <a:t> </a:t>
            </a:r>
            <a:r>
              <a:rPr sz="818" b="1" spc="-14" dirty="0">
                <a:latin typeface="Arial"/>
                <a:cs typeface="Arial"/>
              </a:rPr>
              <a:t>care</a:t>
            </a:r>
            <a:endParaRPr sz="818">
              <a:latin typeface="Arial"/>
              <a:cs typeface="Arial"/>
            </a:endParaRPr>
          </a:p>
          <a:p>
            <a:pPr marL="77496">
              <a:spcBef>
                <a:spcPts val="24"/>
              </a:spcBef>
            </a:pPr>
            <a:r>
              <a:rPr sz="818" spc="-82" dirty="0">
                <a:latin typeface="Arial"/>
                <a:cs typeface="Arial"/>
              </a:rPr>
              <a:t>–</a:t>
            </a:r>
            <a:r>
              <a:rPr sz="818" spc="-44" dirty="0">
                <a:latin typeface="Arial"/>
                <a:cs typeface="Arial"/>
              </a:rPr>
              <a:t> </a:t>
            </a:r>
            <a:r>
              <a:rPr sz="818" spc="-7" dirty="0">
                <a:latin typeface="Arial"/>
                <a:cs typeface="Arial"/>
              </a:rPr>
              <a:t>efficiency</a:t>
            </a:r>
            <a:r>
              <a:rPr sz="818" spc="-31" dirty="0">
                <a:latin typeface="Arial"/>
                <a:cs typeface="Arial"/>
              </a:rPr>
              <a:t> </a:t>
            </a:r>
            <a:r>
              <a:rPr sz="818" dirty="0">
                <a:latin typeface="Arial"/>
                <a:cs typeface="Arial"/>
              </a:rPr>
              <a:t>that</a:t>
            </a:r>
            <a:r>
              <a:rPr sz="818" spc="-27" dirty="0">
                <a:latin typeface="Arial"/>
                <a:cs typeface="Arial"/>
              </a:rPr>
              <a:t> </a:t>
            </a:r>
            <a:r>
              <a:rPr sz="818" spc="-7" dirty="0">
                <a:latin typeface="Arial"/>
                <a:cs typeface="Arial"/>
              </a:rPr>
              <a:t>sustains</a:t>
            </a:r>
            <a:r>
              <a:rPr sz="818" spc="-48" dirty="0">
                <a:latin typeface="Arial"/>
                <a:cs typeface="Arial"/>
              </a:rPr>
              <a:t> </a:t>
            </a:r>
            <a:r>
              <a:rPr sz="818" spc="-7" dirty="0">
                <a:latin typeface="Arial"/>
                <a:cs typeface="Arial"/>
              </a:rPr>
              <a:t>value.</a:t>
            </a:r>
            <a:endParaRPr sz="818">
              <a:latin typeface="Arial"/>
              <a:cs typeface="Arial"/>
            </a:endParaRPr>
          </a:p>
        </p:txBody>
      </p:sp>
      <p:sp>
        <p:nvSpPr>
          <p:cNvPr id="13" name="object 13" descr="$PPTXTitle">
            <a:extLst>
              <a:ext uri="{FF2B5EF4-FFF2-40B4-BE49-F238E27FC236}">
                <a16:creationId xmlns:a16="http://schemas.microsoft.com/office/drawing/2014/main" id="{A78BE153-D014-6926-D757-501806751583}"/>
              </a:ext>
            </a:extLst>
          </p:cNvPr>
          <p:cNvSpPr txBox="1">
            <a:spLocks noGrp="1"/>
          </p:cNvSpPr>
          <p:nvPr>
            <p:ph type="title"/>
          </p:nvPr>
        </p:nvSpPr>
        <p:spPr>
          <a:xfrm>
            <a:off x="1152958" y="295144"/>
            <a:ext cx="9924184" cy="378075"/>
          </a:xfrm>
          <a:prstGeom prst="rect">
            <a:avLst/>
          </a:prstGeom>
        </p:spPr>
        <p:txBody>
          <a:bodyPr vert="horz" wrap="square" lIns="0" tIns="8659" rIns="0" bIns="0" rtlCol="0" anchor="ctr">
            <a:spAutoFit/>
          </a:bodyPr>
          <a:lstStyle/>
          <a:p>
            <a:pPr marL="8659" algn="ctr">
              <a:lnSpc>
                <a:spcPct val="100000"/>
              </a:lnSpc>
              <a:spcBef>
                <a:spcPts val="68"/>
              </a:spcBef>
            </a:pPr>
            <a:r>
              <a:rPr sz="2400" spc="-99" dirty="0">
                <a:solidFill>
                  <a:srgbClr val="1A578D"/>
                </a:solidFill>
              </a:rPr>
              <a:t>The</a:t>
            </a:r>
            <a:r>
              <a:rPr sz="2400" spc="-126" dirty="0">
                <a:solidFill>
                  <a:srgbClr val="1A578D"/>
                </a:solidFill>
              </a:rPr>
              <a:t> </a:t>
            </a:r>
            <a:r>
              <a:rPr sz="2400" spc="-68" dirty="0">
                <a:solidFill>
                  <a:srgbClr val="1A578D"/>
                </a:solidFill>
              </a:rPr>
              <a:t>Path</a:t>
            </a:r>
            <a:r>
              <a:rPr sz="2400" spc="-119" dirty="0">
                <a:solidFill>
                  <a:srgbClr val="1A578D"/>
                </a:solidFill>
              </a:rPr>
              <a:t> </a:t>
            </a:r>
            <a:r>
              <a:rPr sz="2400" spc="-31" dirty="0">
                <a:solidFill>
                  <a:srgbClr val="1A578D"/>
                </a:solidFill>
              </a:rPr>
              <a:t>to</a:t>
            </a:r>
            <a:r>
              <a:rPr sz="2400" spc="-130" dirty="0">
                <a:solidFill>
                  <a:srgbClr val="1A578D"/>
                </a:solidFill>
              </a:rPr>
              <a:t> </a:t>
            </a:r>
            <a:r>
              <a:rPr sz="2400" spc="-61" dirty="0">
                <a:solidFill>
                  <a:srgbClr val="1A578D"/>
                </a:solidFill>
              </a:rPr>
              <a:t>Value:</a:t>
            </a:r>
            <a:r>
              <a:rPr sz="2400" spc="-102" dirty="0">
                <a:solidFill>
                  <a:srgbClr val="1A578D"/>
                </a:solidFill>
              </a:rPr>
              <a:t> </a:t>
            </a:r>
            <a:r>
              <a:rPr sz="2400" spc="-112" dirty="0">
                <a:solidFill>
                  <a:srgbClr val="1A578D"/>
                </a:solidFill>
              </a:rPr>
              <a:t>POLICY</a:t>
            </a:r>
            <a:r>
              <a:rPr sz="2400" spc="-119" dirty="0">
                <a:solidFill>
                  <a:srgbClr val="1A578D"/>
                </a:solidFill>
              </a:rPr>
              <a:t> </a:t>
            </a:r>
            <a:r>
              <a:rPr sz="2400" spc="-133" dirty="0">
                <a:solidFill>
                  <a:srgbClr val="1A578D"/>
                </a:solidFill>
              </a:rPr>
              <a:t>LEVERS</a:t>
            </a:r>
          </a:p>
        </p:txBody>
      </p:sp>
      <p:sp>
        <p:nvSpPr>
          <p:cNvPr id="14" name="object 14">
            <a:extLst>
              <a:ext uri="{FF2B5EF4-FFF2-40B4-BE49-F238E27FC236}">
                <a16:creationId xmlns:a16="http://schemas.microsoft.com/office/drawing/2014/main" id="{4A3EE816-6356-C19F-BE48-0C88B100A63A}"/>
              </a:ext>
            </a:extLst>
          </p:cNvPr>
          <p:cNvSpPr txBox="1"/>
          <p:nvPr/>
        </p:nvSpPr>
        <p:spPr>
          <a:xfrm>
            <a:off x="2665269" y="769014"/>
            <a:ext cx="6762317" cy="686319"/>
          </a:xfrm>
          <a:prstGeom prst="rect">
            <a:avLst/>
          </a:prstGeom>
        </p:spPr>
        <p:txBody>
          <a:bodyPr vert="horz" wrap="square" lIns="0" tIns="34203" rIns="0" bIns="0" rtlCol="0">
            <a:spAutoFit/>
          </a:bodyPr>
          <a:lstStyle/>
          <a:p>
            <a:pPr marL="8659" algn="just">
              <a:spcBef>
                <a:spcPts val="269"/>
              </a:spcBef>
            </a:pPr>
            <a:r>
              <a:rPr sz="955" spc="-24" dirty="0">
                <a:latin typeface="Arial"/>
                <a:cs typeface="Arial"/>
              </a:rPr>
              <a:t>Ohio’s</a:t>
            </a:r>
            <a:r>
              <a:rPr sz="955" spc="-34" dirty="0">
                <a:latin typeface="Arial"/>
                <a:cs typeface="Arial"/>
              </a:rPr>
              <a:t> </a:t>
            </a:r>
            <a:r>
              <a:rPr sz="955" spc="-51" dirty="0">
                <a:latin typeface="Arial"/>
                <a:cs typeface="Arial"/>
              </a:rPr>
              <a:t>DD</a:t>
            </a:r>
            <a:r>
              <a:rPr sz="955" spc="-34" dirty="0">
                <a:latin typeface="Arial"/>
                <a:cs typeface="Arial"/>
              </a:rPr>
              <a:t> </a:t>
            </a:r>
            <a:r>
              <a:rPr sz="955" spc="-17" dirty="0">
                <a:latin typeface="Arial"/>
                <a:cs typeface="Arial"/>
              </a:rPr>
              <a:t>system</a:t>
            </a:r>
            <a:r>
              <a:rPr sz="955" spc="-41" dirty="0">
                <a:latin typeface="Arial"/>
                <a:cs typeface="Arial"/>
              </a:rPr>
              <a:t> </a:t>
            </a:r>
            <a:r>
              <a:rPr sz="955" dirty="0">
                <a:latin typeface="Arial"/>
                <a:cs typeface="Arial"/>
              </a:rPr>
              <a:t>must</a:t>
            </a:r>
            <a:r>
              <a:rPr sz="955" spc="-48" dirty="0">
                <a:latin typeface="Arial"/>
                <a:cs typeface="Arial"/>
              </a:rPr>
              <a:t> </a:t>
            </a:r>
            <a:r>
              <a:rPr sz="955" dirty="0">
                <a:latin typeface="Arial"/>
                <a:cs typeface="Arial"/>
              </a:rPr>
              <a:t>shift</a:t>
            </a:r>
            <a:r>
              <a:rPr sz="955" spc="-44" dirty="0">
                <a:latin typeface="Arial"/>
                <a:cs typeface="Arial"/>
              </a:rPr>
              <a:t> </a:t>
            </a:r>
            <a:r>
              <a:rPr sz="955" dirty="0">
                <a:latin typeface="Arial"/>
                <a:cs typeface="Arial"/>
              </a:rPr>
              <a:t>from</a:t>
            </a:r>
            <a:r>
              <a:rPr sz="955" spc="-37" dirty="0">
                <a:latin typeface="Arial"/>
                <a:cs typeface="Arial"/>
              </a:rPr>
              <a:t> </a:t>
            </a:r>
            <a:r>
              <a:rPr sz="955" spc="-7" dirty="0">
                <a:latin typeface="Arial"/>
                <a:cs typeface="Arial"/>
              </a:rPr>
              <a:t>fee-</a:t>
            </a:r>
            <a:r>
              <a:rPr sz="955" spc="-17" dirty="0">
                <a:latin typeface="Arial"/>
                <a:cs typeface="Arial"/>
              </a:rPr>
              <a:t>for-</a:t>
            </a:r>
            <a:r>
              <a:rPr sz="955" spc="-14" dirty="0">
                <a:latin typeface="Arial"/>
                <a:cs typeface="Arial"/>
              </a:rPr>
              <a:t>service</a:t>
            </a:r>
            <a:r>
              <a:rPr sz="955" spc="-34" dirty="0">
                <a:latin typeface="Arial"/>
                <a:cs typeface="Arial"/>
              </a:rPr>
              <a:t> </a:t>
            </a:r>
            <a:r>
              <a:rPr sz="955" spc="-14" dirty="0">
                <a:latin typeface="Arial"/>
                <a:cs typeface="Arial"/>
              </a:rPr>
              <a:t>and</a:t>
            </a:r>
            <a:r>
              <a:rPr sz="955" spc="-51" dirty="0">
                <a:latin typeface="Arial"/>
                <a:cs typeface="Arial"/>
              </a:rPr>
              <a:t> </a:t>
            </a:r>
            <a:r>
              <a:rPr sz="955" dirty="0">
                <a:latin typeface="Arial"/>
                <a:cs typeface="Arial"/>
              </a:rPr>
              <a:t>rule-</a:t>
            </a:r>
            <a:r>
              <a:rPr sz="955" spc="-17" dirty="0">
                <a:latin typeface="Arial"/>
                <a:cs typeface="Arial"/>
              </a:rPr>
              <a:t>driven</a:t>
            </a:r>
            <a:r>
              <a:rPr sz="955" spc="-44" dirty="0">
                <a:latin typeface="Arial"/>
                <a:cs typeface="Arial"/>
              </a:rPr>
              <a:t> </a:t>
            </a:r>
            <a:r>
              <a:rPr sz="955" spc="-24" dirty="0">
                <a:latin typeface="Arial"/>
                <a:cs typeface="Arial"/>
              </a:rPr>
              <a:t>oversight</a:t>
            </a:r>
            <a:r>
              <a:rPr sz="955" spc="-44" dirty="0">
                <a:latin typeface="Arial"/>
                <a:cs typeface="Arial"/>
              </a:rPr>
              <a:t> </a:t>
            </a:r>
            <a:r>
              <a:rPr sz="955" dirty="0">
                <a:latin typeface="Arial"/>
                <a:cs typeface="Arial"/>
              </a:rPr>
              <a:t>to</a:t>
            </a:r>
            <a:r>
              <a:rPr sz="955" spc="-37" dirty="0">
                <a:latin typeface="Arial"/>
                <a:cs typeface="Arial"/>
              </a:rPr>
              <a:t> </a:t>
            </a:r>
            <a:r>
              <a:rPr sz="955" b="1" spc="-7" dirty="0">
                <a:latin typeface="Arial"/>
                <a:cs typeface="Arial"/>
              </a:rPr>
              <a:t>a</a:t>
            </a:r>
            <a:r>
              <a:rPr sz="955" b="1" spc="-44" dirty="0">
                <a:latin typeface="Arial"/>
                <a:cs typeface="Arial"/>
              </a:rPr>
              <a:t> </a:t>
            </a:r>
            <a:r>
              <a:rPr sz="955" b="1" spc="-17" dirty="0">
                <a:latin typeface="Arial"/>
                <a:cs typeface="Arial"/>
              </a:rPr>
              <a:t>value-</a:t>
            </a:r>
            <a:r>
              <a:rPr sz="955" b="1" spc="-24" dirty="0">
                <a:latin typeface="Arial"/>
                <a:cs typeface="Arial"/>
              </a:rPr>
              <a:t>based</a:t>
            </a:r>
            <a:r>
              <a:rPr sz="955" b="1" spc="-41" dirty="0">
                <a:latin typeface="Arial"/>
                <a:cs typeface="Arial"/>
              </a:rPr>
              <a:t> </a:t>
            </a:r>
            <a:r>
              <a:rPr sz="955" b="1" spc="-14" dirty="0">
                <a:latin typeface="Arial"/>
                <a:cs typeface="Arial"/>
              </a:rPr>
              <a:t>model</a:t>
            </a:r>
            <a:r>
              <a:rPr sz="955" b="1" spc="-41" dirty="0">
                <a:latin typeface="Arial"/>
                <a:cs typeface="Arial"/>
              </a:rPr>
              <a:t> </a:t>
            </a:r>
            <a:r>
              <a:rPr sz="955" b="1" spc="-7" dirty="0">
                <a:latin typeface="Arial"/>
                <a:cs typeface="Arial"/>
              </a:rPr>
              <a:t>that</a:t>
            </a:r>
            <a:r>
              <a:rPr sz="955" b="1" spc="-41" dirty="0">
                <a:latin typeface="Arial"/>
                <a:cs typeface="Arial"/>
              </a:rPr>
              <a:t> </a:t>
            </a:r>
            <a:r>
              <a:rPr sz="955" b="1" spc="-31" dirty="0">
                <a:latin typeface="Arial"/>
                <a:cs typeface="Arial"/>
              </a:rPr>
              <a:t>rewards</a:t>
            </a:r>
            <a:r>
              <a:rPr sz="955" b="1" spc="-44" dirty="0">
                <a:latin typeface="Arial"/>
                <a:cs typeface="Arial"/>
              </a:rPr>
              <a:t> </a:t>
            </a:r>
            <a:r>
              <a:rPr sz="955" b="1" spc="-7" dirty="0">
                <a:latin typeface="Arial"/>
                <a:cs typeface="Arial"/>
              </a:rPr>
              <a:t>outcomes,</a:t>
            </a:r>
            <a:endParaRPr sz="955" dirty="0">
              <a:latin typeface="Arial"/>
              <a:cs typeface="Arial"/>
            </a:endParaRPr>
          </a:p>
          <a:p>
            <a:pPr marL="8659" marR="3464" algn="just">
              <a:lnSpc>
                <a:spcPct val="117600"/>
              </a:lnSpc>
            </a:pPr>
            <a:r>
              <a:rPr sz="955" b="1" spc="-17" dirty="0">
                <a:latin typeface="Arial"/>
                <a:cs typeface="Arial"/>
              </a:rPr>
              <a:t>efficiency,</a:t>
            </a:r>
            <a:r>
              <a:rPr sz="955" b="1" spc="-78" dirty="0">
                <a:latin typeface="Arial"/>
                <a:cs typeface="Arial"/>
              </a:rPr>
              <a:t> </a:t>
            </a:r>
            <a:r>
              <a:rPr sz="955" b="1" spc="-24" dirty="0">
                <a:latin typeface="Arial"/>
                <a:cs typeface="Arial"/>
              </a:rPr>
              <a:t>and</a:t>
            </a:r>
            <a:r>
              <a:rPr sz="955" b="1" spc="-78" dirty="0">
                <a:latin typeface="Arial"/>
                <a:cs typeface="Arial"/>
              </a:rPr>
              <a:t> </a:t>
            </a:r>
            <a:r>
              <a:rPr sz="955" b="1" spc="-14" dirty="0">
                <a:latin typeface="Arial"/>
                <a:cs typeface="Arial"/>
              </a:rPr>
              <a:t>predictability.</a:t>
            </a:r>
            <a:r>
              <a:rPr sz="955" b="1" spc="-65" dirty="0">
                <a:latin typeface="Arial"/>
                <a:cs typeface="Arial"/>
              </a:rPr>
              <a:t> </a:t>
            </a:r>
            <a:r>
              <a:rPr sz="955" spc="-34" dirty="0">
                <a:latin typeface="Arial"/>
                <a:cs typeface="Arial"/>
              </a:rPr>
              <a:t>Each</a:t>
            </a:r>
            <a:r>
              <a:rPr sz="955" spc="-78" dirty="0">
                <a:latin typeface="Arial"/>
                <a:cs typeface="Arial"/>
              </a:rPr>
              <a:t> </a:t>
            </a:r>
            <a:r>
              <a:rPr sz="955" spc="-17" dirty="0">
                <a:latin typeface="Arial"/>
                <a:cs typeface="Arial"/>
              </a:rPr>
              <a:t>lever</a:t>
            </a:r>
            <a:r>
              <a:rPr sz="955" spc="-75" dirty="0">
                <a:latin typeface="Arial"/>
                <a:cs typeface="Arial"/>
              </a:rPr>
              <a:t> </a:t>
            </a:r>
            <a:r>
              <a:rPr sz="955" spc="-10" dirty="0">
                <a:latin typeface="Arial"/>
                <a:cs typeface="Arial"/>
              </a:rPr>
              <a:t>strengthens</a:t>
            </a:r>
            <a:r>
              <a:rPr sz="955" spc="-82" dirty="0">
                <a:latin typeface="Arial"/>
                <a:cs typeface="Arial"/>
              </a:rPr>
              <a:t> </a:t>
            </a:r>
            <a:r>
              <a:rPr sz="955" spc="-14" dirty="0">
                <a:latin typeface="Arial"/>
                <a:cs typeface="Arial"/>
              </a:rPr>
              <a:t>one</a:t>
            </a:r>
            <a:r>
              <a:rPr sz="955" spc="-72" dirty="0">
                <a:latin typeface="Arial"/>
                <a:cs typeface="Arial"/>
              </a:rPr>
              <a:t> </a:t>
            </a:r>
            <a:r>
              <a:rPr sz="955" spc="3" dirty="0">
                <a:latin typeface="Arial"/>
                <a:cs typeface="Arial"/>
              </a:rPr>
              <a:t>of</a:t>
            </a:r>
            <a:r>
              <a:rPr sz="955" spc="-78" dirty="0">
                <a:latin typeface="Arial"/>
                <a:cs typeface="Arial"/>
              </a:rPr>
              <a:t> </a:t>
            </a:r>
            <a:r>
              <a:rPr sz="955" spc="-14" dirty="0">
                <a:latin typeface="Arial"/>
                <a:cs typeface="Arial"/>
              </a:rPr>
              <a:t>five</a:t>
            </a:r>
            <a:r>
              <a:rPr sz="955" spc="-72" dirty="0">
                <a:latin typeface="Arial"/>
                <a:cs typeface="Arial"/>
              </a:rPr>
              <a:t> </a:t>
            </a:r>
            <a:r>
              <a:rPr sz="955" spc="-14" dirty="0">
                <a:latin typeface="Arial"/>
                <a:cs typeface="Arial"/>
              </a:rPr>
              <a:t>system</a:t>
            </a:r>
            <a:r>
              <a:rPr sz="955" spc="-78" dirty="0">
                <a:latin typeface="Arial"/>
                <a:cs typeface="Arial"/>
              </a:rPr>
              <a:t> </a:t>
            </a:r>
            <a:r>
              <a:rPr sz="955" dirty="0">
                <a:latin typeface="Arial"/>
                <a:cs typeface="Arial"/>
              </a:rPr>
              <a:t>priorities</a:t>
            </a:r>
            <a:r>
              <a:rPr sz="955" spc="-65" dirty="0">
                <a:latin typeface="Arial"/>
                <a:cs typeface="Arial"/>
              </a:rPr>
              <a:t> </a:t>
            </a:r>
            <a:r>
              <a:rPr sz="955" spc="-89" dirty="0">
                <a:latin typeface="Arial"/>
                <a:cs typeface="Arial"/>
              </a:rPr>
              <a:t>—</a:t>
            </a:r>
            <a:r>
              <a:rPr sz="955" spc="-72" dirty="0">
                <a:latin typeface="Arial"/>
                <a:cs typeface="Arial"/>
              </a:rPr>
              <a:t> </a:t>
            </a:r>
            <a:r>
              <a:rPr sz="955" b="1" spc="-31" dirty="0">
                <a:latin typeface="Arial"/>
                <a:cs typeface="Arial"/>
              </a:rPr>
              <a:t>Access,</a:t>
            </a:r>
            <a:r>
              <a:rPr sz="955" b="1" spc="-78" dirty="0">
                <a:latin typeface="Arial"/>
                <a:cs typeface="Arial"/>
              </a:rPr>
              <a:t> </a:t>
            </a:r>
            <a:r>
              <a:rPr sz="955" b="1" spc="-20" dirty="0">
                <a:latin typeface="Arial"/>
                <a:cs typeface="Arial"/>
              </a:rPr>
              <a:t>Case</a:t>
            </a:r>
            <a:r>
              <a:rPr sz="955" b="1" spc="-82" dirty="0">
                <a:latin typeface="Arial"/>
                <a:cs typeface="Arial"/>
              </a:rPr>
              <a:t> </a:t>
            </a:r>
            <a:r>
              <a:rPr sz="955" b="1" spc="-20" dirty="0">
                <a:latin typeface="Arial"/>
                <a:cs typeface="Arial"/>
              </a:rPr>
              <a:t>Management,</a:t>
            </a:r>
            <a:r>
              <a:rPr sz="955" b="1" spc="-75" dirty="0">
                <a:latin typeface="Arial"/>
                <a:cs typeface="Arial"/>
              </a:rPr>
              <a:t> </a:t>
            </a:r>
            <a:r>
              <a:rPr sz="955" b="1" spc="-20" dirty="0">
                <a:latin typeface="Arial"/>
                <a:cs typeface="Arial"/>
              </a:rPr>
              <a:t>Sustainability,</a:t>
            </a:r>
            <a:r>
              <a:rPr sz="955" b="1" spc="20" dirty="0">
                <a:latin typeface="Arial"/>
                <a:cs typeface="Arial"/>
              </a:rPr>
              <a:t> </a:t>
            </a:r>
            <a:r>
              <a:rPr sz="955" b="1" spc="-17" dirty="0">
                <a:latin typeface="Arial"/>
                <a:cs typeface="Arial"/>
              </a:rPr>
              <a:t>Quality</a:t>
            </a:r>
            <a:r>
              <a:rPr sz="955" b="1" spc="-72" dirty="0">
                <a:latin typeface="Arial"/>
                <a:cs typeface="Arial"/>
              </a:rPr>
              <a:t> </a:t>
            </a:r>
            <a:r>
              <a:rPr sz="955" b="1" spc="-51" dirty="0">
                <a:latin typeface="Arial"/>
                <a:cs typeface="Arial"/>
              </a:rPr>
              <a:t>&amp;</a:t>
            </a:r>
            <a:r>
              <a:rPr sz="955" b="1" spc="-78" dirty="0">
                <a:latin typeface="Arial"/>
                <a:cs typeface="Arial"/>
              </a:rPr>
              <a:t> </a:t>
            </a:r>
            <a:r>
              <a:rPr sz="955" b="1" spc="-20" dirty="0">
                <a:latin typeface="Arial"/>
                <a:cs typeface="Arial"/>
              </a:rPr>
              <a:t>Accountability,</a:t>
            </a:r>
            <a:r>
              <a:rPr sz="955" b="1" spc="-78" dirty="0">
                <a:latin typeface="Arial"/>
                <a:cs typeface="Arial"/>
              </a:rPr>
              <a:t> </a:t>
            </a:r>
            <a:r>
              <a:rPr sz="955" b="1" spc="-24" dirty="0">
                <a:latin typeface="Arial"/>
                <a:cs typeface="Arial"/>
              </a:rPr>
              <a:t>and</a:t>
            </a:r>
            <a:r>
              <a:rPr sz="955" b="1" spc="-78" dirty="0">
                <a:latin typeface="Arial"/>
                <a:cs typeface="Arial"/>
              </a:rPr>
              <a:t> </a:t>
            </a:r>
            <a:r>
              <a:rPr sz="955" b="1" spc="-20" dirty="0">
                <a:latin typeface="Arial"/>
                <a:cs typeface="Arial"/>
              </a:rPr>
              <a:t>Efficiency-</a:t>
            </a:r>
            <a:r>
              <a:rPr sz="955" b="1" spc="-82" dirty="0">
                <a:latin typeface="Arial"/>
                <a:cs typeface="Arial"/>
              </a:rPr>
              <a:t> </a:t>
            </a:r>
            <a:r>
              <a:rPr sz="955" spc="-14" dirty="0">
                <a:latin typeface="Arial"/>
                <a:cs typeface="Arial"/>
              </a:rPr>
              <a:t>creating</a:t>
            </a:r>
            <a:r>
              <a:rPr sz="955" spc="-78" dirty="0">
                <a:latin typeface="Arial"/>
                <a:cs typeface="Arial"/>
              </a:rPr>
              <a:t> </a:t>
            </a:r>
            <a:r>
              <a:rPr sz="955" spc="-27" dirty="0">
                <a:latin typeface="Arial"/>
                <a:cs typeface="Arial"/>
              </a:rPr>
              <a:t>a</a:t>
            </a:r>
            <a:r>
              <a:rPr sz="955" spc="-75" dirty="0">
                <a:latin typeface="Arial"/>
                <a:cs typeface="Arial"/>
              </a:rPr>
              <a:t> </a:t>
            </a:r>
            <a:r>
              <a:rPr sz="955" dirty="0">
                <a:latin typeface="Arial"/>
                <a:cs typeface="Arial"/>
              </a:rPr>
              <a:t>modern,</a:t>
            </a:r>
            <a:r>
              <a:rPr sz="955" spc="-75" dirty="0">
                <a:latin typeface="Arial"/>
                <a:cs typeface="Arial"/>
              </a:rPr>
              <a:t> </a:t>
            </a:r>
            <a:r>
              <a:rPr sz="955" spc="-14" dirty="0">
                <a:latin typeface="Arial"/>
                <a:cs typeface="Arial"/>
              </a:rPr>
              <a:t>high-</a:t>
            </a:r>
            <a:r>
              <a:rPr sz="955" spc="10" dirty="0">
                <a:latin typeface="Arial"/>
                <a:cs typeface="Arial"/>
              </a:rPr>
              <a:t>trust</a:t>
            </a:r>
            <a:r>
              <a:rPr sz="955" spc="-82" dirty="0">
                <a:latin typeface="Arial"/>
                <a:cs typeface="Arial"/>
              </a:rPr>
              <a:t> </a:t>
            </a:r>
            <a:r>
              <a:rPr sz="955" spc="-14" dirty="0">
                <a:latin typeface="Arial"/>
                <a:cs typeface="Arial"/>
              </a:rPr>
              <a:t>system</a:t>
            </a:r>
            <a:r>
              <a:rPr sz="955" spc="-78" dirty="0">
                <a:latin typeface="Arial"/>
                <a:cs typeface="Arial"/>
              </a:rPr>
              <a:t> </a:t>
            </a:r>
            <a:r>
              <a:rPr sz="955" spc="7" dirty="0">
                <a:latin typeface="Arial"/>
                <a:cs typeface="Arial"/>
              </a:rPr>
              <a:t>that</a:t>
            </a:r>
            <a:r>
              <a:rPr sz="955" spc="-82" dirty="0">
                <a:latin typeface="Arial"/>
                <a:cs typeface="Arial"/>
              </a:rPr>
              <a:t> </a:t>
            </a:r>
            <a:r>
              <a:rPr sz="955" spc="-14" dirty="0">
                <a:latin typeface="Arial"/>
                <a:cs typeface="Arial"/>
              </a:rPr>
              <a:t>reinvests</a:t>
            </a:r>
            <a:r>
              <a:rPr sz="955" spc="-85" dirty="0">
                <a:latin typeface="Arial"/>
                <a:cs typeface="Arial"/>
              </a:rPr>
              <a:t> </a:t>
            </a:r>
            <a:r>
              <a:rPr sz="955" spc="-31" dirty="0">
                <a:latin typeface="Arial"/>
                <a:cs typeface="Arial"/>
              </a:rPr>
              <a:t>savings</a:t>
            </a:r>
            <a:r>
              <a:rPr sz="955" spc="-82" dirty="0">
                <a:latin typeface="Arial"/>
                <a:cs typeface="Arial"/>
              </a:rPr>
              <a:t> </a:t>
            </a:r>
            <a:r>
              <a:rPr sz="955" spc="10" dirty="0">
                <a:latin typeface="Arial"/>
                <a:cs typeface="Arial"/>
              </a:rPr>
              <a:t>into</a:t>
            </a:r>
            <a:r>
              <a:rPr sz="955" spc="-75" dirty="0">
                <a:latin typeface="Arial"/>
                <a:cs typeface="Arial"/>
              </a:rPr>
              <a:t> </a:t>
            </a:r>
            <a:r>
              <a:rPr sz="955" spc="-7" dirty="0">
                <a:latin typeface="Arial"/>
                <a:cs typeface="Arial"/>
              </a:rPr>
              <a:t>people,</a:t>
            </a:r>
            <a:r>
              <a:rPr sz="955" spc="-78" dirty="0">
                <a:latin typeface="Arial"/>
                <a:cs typeface="Arial"/>
              </a:rPr>
              <a:t> </a:t>
            </a:r>
            <a:r>
              <a:rPr sz="955" spc="-10" dirty="0">
                <a:latin typeface="Arial"/>
                <a:cs typeface="Arial"/>
              </a:rPr>
              <a:t>workforce,</a:t>
            </a:r>
            <a:r>
              <a:rPr sz="955" spc="-78" dirty="0">
                <a:latin typeface="Arial"/>
                <a:cs typeface="Arial"/>
              </a:rPr>
              <a:t> </a:t>
            </a:r>
            <a:r>
              <a:rPr sz="955" spc="-10" dirty="0">
                <a:latin typeface="Arial"/>
                <a:cs typeface="Arial"/>
              </a:rPr>
              <a:t>and</a:t>
            </a:r>
            <a:r>
              <a:rPr sz="955" dirty="0">
                <a:latin typeface="Arial"/>
                <a:cs typeface="Arial"/>
              </a:rPr>
              <a:t> </a:t>
            </a:r>
            <a:r>
              <a:rPr sz="955" spc="-10" dirty="0">
                <a:latin typeface="Arial"/>
                <a:cs typeface="Arial"/>
              </a:rPr>
              <a:t>innovation.</a:t>
            </a:r>
            <a:endParaRPr sz="955" dirty="0">
              <a:latin typeface="Arial"/>
              <a:cs typeface="Arial"/>
            </a:endParaRPr>
          </a:p>
        </p:txBody>
      </p:sp>
    </p:spTree>
    <p:extLst>
      <p:ext uri="{BB962C8B-B14F-4D97-AF65-F5344CB8AC3E}">
        <p14:creationId xmlns:p14="http://schemas.microsoft.com/office/powerpoint/2010/main" val="2341806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41129A-31C7-9388-51C0-61592EEE9BB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27CA07-AB9B-DA80-6E60-E0D3BC35E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7BDEEE-5F34-9549-3B43-45A67680CEC8}"/>
              </a:ext>
            </a:extLst>
          </p:cNvPr>
          <p:cNvSpPr>
            <a:spLocks noGrp="1"/>
          </p:cNvSpPr>
          <p:nvPr>
            <p:ph type="title"/>
          </p:nvPr>
        </p:nvSpPr>
        <p:spPr>
          <a:xfrm>
            <a:off x="838200" y="365125"/>
            <a:ext cx="10515600" cy="1325563"/>
          </a:xfrm>
        </p:spPr>
        <p:txBody>
          <a:bodyPr>
            <a:normAutofit/>
          </a:bodyPr>
          <a:lstStyle/>
          <a:p>
            <a:pPr algn="ctr"/>
            <a:r>
              <a:rPr lang="en-US" dirty="0"/>
              <a:t>QIDP Peer Learning</a:t>
            </a:r>
            <a:endParaRPr lang="en-US" sz="6000" dirty="0"/>
          </a:p>
        </p:txBody>
      </p:sp>
      <p:sp>
        <p:nvSpPr>
          <p:cNvPr id="10" name="sketch line">
            <a:extLst>
              <a:ext uri="{FF2B5EF4-FFF2-40B4-BE49-F238E27FC236}">
                <a16:creationId xmlns:a16="http://schemas.microsoft.com/office/drawing/2014/main" id="{19FF818E-7188-2C75-04C7-2E032A0924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11D2C7F-8558-7CBD-CE6A-9E16B11B4035}"/>
              </a:ext>
            </a:extLst>
          </p:cNvPr>
          <p:cNvSpPr>
            <a:spLocks noGrp="1"/>
          </p:cNvSpPr>
          <p:nvPr>
            <p:ph idx="1"/>
          </p:nvPr>
        </p:nvSpPr>
        <p:spPr>
          <a:xfrm>
            <a:off x="838200" y="1929383"/>
            <a:ext cx="10515600" cy="4593171"/>
          </a:xfrm>
        </p:spPr>
        <p:txBody>
          <a:bodyPr>
            <a:normAutofit/>
          </a:bodyPr>
          <a:lstStyle/>
          <a:p>
            <a:pPr marL="0" indent="0">
              <a:buNone/>
            </a:pPr>
            <a:br>
              <a:rPr lang="en-US" sz="2000" dirty="0"/>
            </a:br>
            <a:endParaRPr lang="en-US" sz="2000" dirty="0"/>
          </a:p>
          <a:p>
            <a:r>
              <a:rPr lang="en-US" dirty="0"/>
              <a:t>Session 3 Overview</a:t>
            </a:r>
            <a:br>
              <a:rPr lang="en-US" dirty="0"/>
            </a:br>
            <a:r>
              <a:rPr lang="en-US" sz="2000" dirty="0"/>
              <a:t>Start With Why</a:t>
            </a:r>
            <a:br>
              <a:rPr lang="en-US" sz="2000" dirty="0"/>
            </a:br>
            <a:r>
              <a:rPr lang="en-US" sz="2000" dirty="0"/>
              <a:t>5 Why’s</a:t>
            </a:r>
            <a:br>
              <a:rPr lang="en-US" sz="2000" dirty="0"/>
            </a:br>
            <a:r>
              <a:rPr lang="en-US" sz="2000" dirty="0"/>
              <a:t>Fishbone Diagram</a:t>
            </a:r>
            <a:endParaRPr lang="en-US" dirty="0"/>
          </a:p>
          <a:p>
            <a:r>
              <a:rPr lang="en-US" dirty="0"/>
              <a:t>Moving Forward</a:t>
            </a:r>
            <a:br>
              <a:rPr lang="en-US" dirty="0"/>
            </a:br>
            <a:r>
              <a:rPr lang="en-US" sz="2000" dirty="0"/>
              <a:t>Sessions to be held every other month on the 2</a:t>
            </a:r>
            <a:r>
              <a:rPr lang="en-US" sz="2000" baseline="30000" dirty="0"/>
              <a:t>nd</a:t>
            </a:r>
            <a:r>
              <a:rPr lang="en-US" sz="2000" dirty="0"/>
              <a:t> Wednesday of the month.  Next session will be January 10</a:t>
            </a:r>
            <a:r>
              <a:rPr lang="en-US" sz="2000" baseline="30000" dirty="0"/>
              <a:t>th</a:t>
            </a:r>
            <a:r>
              <a:rPr lang="en-US" sz="2000" dirty="0"/>
              <a:t>.  Registration information coming soon.</a:t>
            </a:r>
          </a:p>
          <a:p>
            <a:endParaRPr lang="en-US" dirty="0"/>
          </a:p>
          <a:p>
            <a:pPr marL="0" indent="0">
              <a:buNone/>
            </a:pPr>
            <a:br>
              <a:rPr lang="en-US" sz="2200" dirty="0"/>
            </a:br>
            <a:br>
              <a:rPr lang="en-US" sz="2200" dirty="0"/>
            </a:br>
            <a:endParaRPr lang="en-US" sz="2200" dirty="0"/>
          </a:p>
          <a:p>
            <a:pPr marL="0" indent="0">
              <a:buNone/>
            </a:pPr>
            <a:endParaRPr lang="en-US" sz="2200" dirty="0"/>
          </a:p>
        </p:txBody>
      </p:sp>
      <p:pic>
        <p:nvPicPr>
          <p:cNvPr id="4" name="Content Placeholder 4">
            <a:extLst>
              <a:ext uri="{FF2B5EF4-FFF2-40B4-BE49-F238E27FC236}">
                <a16:creationId xmlns:a16="http://schemas.microsoft.com/office/drawing/2014/main" id="{FDF79696-8C35-E6FB-C8ED-D1280E550169}"/>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D2C62FFE-62CE-0613-8AA6-69FAA4F223E3}"/>
              </a:ext>
            </a:extLst>
          </p:cNvPr>
          <p:cNvSpPr>
            <a:spLocks noGrp="1"/>
          </p:cNvSpPr>
          <p:nvPr>
            <p:ph type="dt" sz="half" idx="10"/>
          </p:nvPr>
        </p:nvSpPr>
        <p:spPr/>
        <p:txBody>
          <a:bodyPr/>
          <a:lstStyle/>
          <a:p>
            <a:r>
              <a:rPr lang="en-US"/>
              <a:t>12.17.25</a:t>
            </a:r>
          </a:p>
        </p:txBody>
      </p:sp>
    </p:spTree>
    <p:extLst>
      <p:ext uri="{BB962C8B-B14F-4D97-AF65-F5344CB8AC3E}">
        <p14:creationId xmlns:p14="http://schemas.microsoft.com/office/powerpoint/2010/main" val="5896746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84B5AF-9758-5A6B-B8E5-08ADDE3F4ACC}"/>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5372DF7A-202E-13D8-6E8D-B7C1534B33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0DD4155-3676-C2D5-0168-90457F0D6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023AE722-BADF-A58E-EFC3-34F16E3F9C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9368B4-C15A-EEFA-E933-8196180792B2}"/>
              </a:ext>
            </a:extLst>
          </p:cNvPr>
          <p:cNvSpPr>
            <a:spLocks noGrp="1"/>
          </p:cNvSpPr>
          <p:nvPr>
            <p:ph type="title"/>
          </p:nvPr>
        </p:nvSpPr>
        <p:spPr>
          <a:xfrm>
            <a:off x="1524000" y="1293338"/>
            <a:ext cx="9144000" cy="3274592"/>
          </a:xfrm>
        </p:spPr>
        <p:txBody>
          <a:bodyPr vert="horz" lIns="91440" tIns="45720" rIns="91440" bIns="45720" rtlCol="0" anchor="ctr">
            <a:normAutofit fontScale="90000"/>
          </a:bodyPr>
          <a:lstStyle/>
          <a:p>
            <a:pPr algn="ctr"/>
            <a:br>
              <a:rPr lang="en-US" sz="4900" b="1" dirty="0"/>
            </a:br>
            <a:br>
              <a:rPr lang="en-US" sz="4900" b="1" dirty="0"/>
            </a:br>
            <a:r>
              <a:rPr lang="en-US" sz="4900" b="1" dirty="0"/>
              <a:t>Next Residential Resources Meeting</a:t>
            </a:r>
            <a:br>
              <a:rPr lang="en-US" sz="4900" dirty="0"/>
            </a:br>
            <a:r>
              <a:rPr lang="en-US" sz="4900" b="1" dirty="0"/>
              <a:t>February 18, 2026</a:t>
            </a:r>
            <a:br>
              <a:rPr lang="en-US" sz="4900" b="1" dirty="0"/>
            </a:br>
            <a:br>
              <a:rPr lang="en-US" sz="4400" b="1" dirty="0"/>
            </a:br>
            <a:r>
              <a:rPr lang="en-US" sz="2700" dirty="0"/>
              <a:t>9:30am – 11am (Residential Waiver)</a:t>
            </a:r>
            <a:br>
              <a:rPr lang="en-US" sz="2700" dirty="0"/>
            </a:br>
            <a:r>
              <a:rPr lang="en-US" sz="2700" dirty="0"/>
              <a:t>11:00am – 11:30am (General Updates)</a:t>
            </a:r>
            <a:br>
              <a:rPr lang="en-US" sz="2700" dirty="0"/>
            </a:br>
            <a:r>
              <a:rPr lang="en-US" sz="2700" dirty="0"/>
              <a:t>11:30am – 1pm (ICF)</a:t>
            </a:r>
            <a:br>
              <a:rPr lang="en-US" sz="2700" dirty="0"/>
            </a:br>
            <a:br>
              <a:rPr lang="en-US" sz="4400" dirty="0"/>
            </a:br>
            <a:endParaRPr lang="en-US" sz="4400" kern="1200" dirty="0">
              <a:latin typeface="+mj-lt"/>
              <a:ea typeface="+mj-ea"/>
              <a:cs typeface="+mj-cs"/>
            </a:endParaRPr>
          </a:p>
        </p:txBody>
      </p:sp>
      <p:sp>
        <p:nvSpPr>
          <p:cNvPr id="3" name="Text Placeholder 2">
            <a:extLst>
              <a:ext uri="{FF2B5EF4-FFF2-40B4-BE49-F238E27FC236}">
                <a16:creationId xmlns:a16="http://schemas.microsoft.com/office/drawing/2014/main" id="{1071D9B6-7EBE-A9C1-E4F4-156883505151}"/>
              </a:ext>
            </a:extLst>
          </p:cNvPr>
          <p:cNvSpPr>
            <a:spLocks noGrp="1"/>
          </p:cNvSpPr>
          <p:nvPr>
            <p:ph type="body" idx="1"/>
          </p:nvPr>
        </p:nvSpPr>
        <p:spPr>
          <a:xfrm>
            <a:off x="1524000" y="5337538"/>
            <a:ext cx="9144000" cy="1280973"/>
          </a:xfrm>
        </p:spPr>
        <p:txBody>
          <a:bodyPr vert="horz" lIns="91440" tIns="45720" rIns="91440" bIns="45720" rtlCol="0" anchor="ctr">
            <a:normAutofit/>
          </a:bodyPr>
          <a:lstStyle/>
          <a:p>
            <a:pPr algn="ctr"/>
            <a:br>
              <a:rPr lang="en-US" b="1" dirty="0"/>
            </a:br>
            <a:endParaRPr lang="en-US" sz="2400" kern="1200" dirty="0">
              <a:solidFill>
                <a:schemeClr val="tx1"/>
              </a:solidFill>
              <a:latin typeface="+mn-lt"/>
              <a:ea typeface="+mn-ea"/>
              <a:cs typeface="+mn-cs"/>
            </a:endParaRPr>
          </a:p>
        </p:txBody>
      </p:sp>
      <p:cxnSp>
        <p:nvCxnSpPr>
          <p:cNvPr id="23" name="Straight Connector 22">
            <a:extLst>
              <a:ext uri="{FF2B5EF4-FFF2-40B4-BE49-F238E27FC236}">
                <a16:creationId xmlns:a16="http://schemas.microsoft.com/office/drawing/2014/main" id="{27BBEEA0-EE4D-7A5B-6CAC-1565C0A86A7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Content Placeholder 4">
            <a:extLst>
              <a:ext uri="{FF2B5EF4-FFF2-40B4-BE49-F238E27FC236}">
                <a16:creationId xmlns:a16="http://schemas.microsoft.com/office/drawing/2014/main" id="{8FB784AE-A5A1-E86A-5486-CEC88C59F634}"/>
              </a:ext>
            </a:extLst>
          </p:cNvPr>
          <p:cNvPicPr>
            <a:picLocks noChangeAspect="1"/>
          </p:cNvPicPr>
          <p:nvPr/>
        </p:nvPicPr>
        <p:blipFill>
          <a:blip r:embed="rId2"/>
          <a:stretch>
            <a:fillRect/>
          </a:stretch>
        </p:blipFill>
        <p:spPr>
          <a:xfrm>
            <a:off x="10244843" y="5473430"/>
            <a:ext cx="1350693" cy="733153"/>
          </a:xfrm>
          <a:prstGeom prst="rect">
            <a:avLst/>
          </a:prstGeom>
        </p:spPr>
      </p:pic>
      <p:sp>
        <p:nvSpPr>
          <p:cNvPr id="5" name="Date Placeholder 4">
            <a:extLst>
              <a:ext uri="{FF2B5EF4-FFF2-40B4-BE49-F238E27FC236}">
                <a16:creationId xmlns:a16="http://schemas.microsoft.com/office/drawing/2014/main" id="{1FC6F681-0285-69CF-4708-232327917C8B}"/>
              </a:ext>
            </a:extLst>
          </p:cNvPr>
          <p:cNvSpPr>
            <a:spLocks noGrp="1"/>
          </p:cNvSpPr>
          <p:nvPr>
            <p:ph type="dt" sz="half" idx="10"/>
          </p:nvPr>
        </p:nvSpPr>
        <p:spPr/>
        <p:txBody>
          <a:bodyPr/>
          <a:lstStyle/>
          <a:p>
            <a:r>
              <a:rPr lang="en-US"/>
              <a:t>12.17.25</a:t>
            </a:r>
            <a:endParaRPr lang="en-US" dirty="0"/>
          </a:p>
        </p:txBody>
      </p:sp>
    </p:spTree>
    <p:extLst>
      <p:ext uri="{BB962C8B-B14F-4D97-AF65-F5344CB8AC3E}">
        <p14:creationId xmlns:p14="http://schemas.microsoft.com/office/powerpoint/2010/main" val="3411398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87728-B4CD-3330-8A06-8121420BD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65AD4-DD53-B614-2608-B752DFA56AE3}"/>
              </a:ext>
            </a:extLst>
          </p:cNvPr>
          <p:cNvSpPr>
            <a:spLocks noGrp="1"/>
          </p:cNvSpPr>
          <p:nvPr>
            <p:ph type="title"/>
          </p:nvPr>
        </p:nvSpPr>
        <p:spPr>
          <a:xfrm>
            <a:off x="838200" y="365125"/>
            <a:ext cx="10515600" cy="1325563"/>
          </a:xfrm>
        </p:spPr>
        <p:txBody>
          <a:bodyPr>
            <a:normAutofit/>
          </a:bodyPr>
          <a:lstStyle/>
          <a:p>
            <a:r>
              <a:rPr lang="en-US" sz="5400" b="1" dirty="0">
                <a:solidFill>
                  <a:srgbClr val="0432FF"/>
                </a:solidFill>
                <a:hlinkClick r:id="rId2">
                  <a:extLst>
                    <a:ext uri="{A12FA001-AC4F-418D-AE19-62706E023703}">
                      <ahyp:hlinkClr xmlns:ahyp="http://schemas.microsoft.com/office/drawing/2018/hyperlinkcolor" val="tx"/>
                    </a:ext>
                  </a:extLst>
                </a:hlinkClick>
              </a:rPr>
              <a:t>January 2026 Waiver Changes</a:t>
            </a:r>
            <a:endParaRPr lang="en-US" sz="5400" b="1" dirty="0">
              <a:solidFill>
                <a:srgbClr val="0432FF"/>
              </a:solidFill>
            </a:endParaRPr>
          </a:p>
        </p:txBody>
      </p:sp>
      <p:sp>
        <p:nvSpPr>
          <p:cNvPr id="3" name="Content Placeholder 2">
            <a:extLst>
              <a:ext uri="{FF2B5EF4-FFF2-40B4-BE49-F238E27FC236}">
                <a16:creationId xmlns:a16="http://schemas.microsoft.com/office/drawing/2014/main" id="{16D2AD70-6C65-D490-FC40-34BC29A0ACF5}"/>
              </a:ext>
            </a:extLst>
          </p:cNvPr>
          <p:cNvSpPr>
            <a:spLocks noGrp="1"/>
          </p:cNvSpPr>
          <p:nvPr>
            <p:ph idx="1"/>
          </p:nvPr>
        </p:nvSpPr>
        <p:spPr>
          <a:xfrm>
            <a:off x="838200" y="1690688"/>
            <a:ext cx="10515600" cy="4765610"/>
          </a:xfrm>
        </p:spPr>
        <p:txBody>
          <a:bodyPr>
            <a:normAutofit/>
          </a:bodyPr>
          <a:lstStyle/>
          <a:p>
            <a:pPr marL="0" indent="0">
              <a:buNone/>
            </a:pPr>
            <a:r>
              <a:rPr lang="en-US" sz="3200" b="1" u="sng" dirty="0"/>
              <a:t>Assistive Technology</a:t>
            </a:r>
            <a:endParaRPr lang="en-US" sz="3200" dirty="0"/>
          </a:p>
          <a:p>
            <a:r>
              <a:rPr lang="en-US" sz="2400" dirty="0"/>
              <a:t>Updated in all 3 waivers (IO, L1, SELF)</a:t>
            </a:r>
          </a:p>
          <a:p>
            <a:pPr marL="0" indent="0">
              <a:buNone/>
            </a:pPr>
            <a:endParaRPr lang="en-US" sz="2400" dirty="0"/>
          </a:p>
          <a:p>
            <a:pPr marL="0" indent="0">
              <a:buNone/>
            </a:pPr>
            <a:r>
              <a:rPr lang="en-US" sz="3200" b="1" u="sng" dirty="0"/>
              <a:t>Remote Support</a:t>
            </a:r>
          </a:p>
          <a:p>
            <a:r>
              <a:rPr lang="en-US" sz="2400" dirty="0"/>
              <a:t>Updated in all 3 waivers (IO, L1, SELF)</a:t>
            </a:r>
          </a:p>
          <a:p>
            <a:pPr marL="0" indent="0">
              <a:buNone/>
            </a:pPr>
            <a:endParaRPr lang="en-US" sz="2400" b="1" u="sng" dirty="0"/>
          </a:p>
          <a:p>
            <a:pPr marL="0" indent="0">
              <a:buNone/>
            </a:pPr>
            <a:r>
              <a:rPr lang="en-US" sz="3200" b="1" u="sng" dirty="0"/>
              <a:t>Support Broker</a:t>
            </a:r>
          </a:p>
          <a:p>
            <a:r>
              <a:rPr lang="en-US" sz="2400" dirty="0"/>
              <a:t>Updated in IO and L1</a:t>
            </a:r>
            <a:br>
              <a:rPr lang="en-US" sz="3200" b="1" u="sng" dirty="0"/>
            </a:br>
            <a:br>
              <a:rPr lang="en-US" sz="2400" dirty="0"/>
            </a:br>
            <a:endParaRPr lang="en-US" sz="2400" dirty="0"/>
          </a:p>
        </p:txBody>
      </p:sp>
      <p:pic>
        <p:nvPicPr>
          <p:cNvPr id="4" name="Content Placeholder 4">
            <a:extLst>
              <a:ext uri="{FF2B5EF4-FFF2-40B4-BE49-F238E27FC236}">
                <a16:creationId xmlns:a16="http://schemas.microsoft.com/office/drawing/2014/main" id="{6C4F3D48-1E26-2C39-A89F-CF69E2B15519}"/>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12AF02B9-8638-BFE5-0C41-9D47991A51AA}"/>
              </a:ext>
            </a:extLst>
          </p:cNvPr>
          <p:cNvSpPr>
            <a:spLocks noGrp="1"/>
          </p:cNvSpPr>
          <p:nvPr>
            <p:ph type="dt" sz="half" idx="10"/>
          </p:nvPr>
        </p:nvSpPr>
        <p:spPr/>
        <p:txBody>
          <a:bodyPr/>
          <a:lstStyle/>
          <a:p>
            <a:r>
              <a:rPr lang="en-US"/>
              <a:t>12.17.25</a:t>
            </a:r>
            <a:endParaRPr lang="en-US" dirty="0"/>
          </a:p>
        </p:txBody>
      </p:sp>
      <p:sp>
        <p:nvSpPr>
          <p:cNvPr id="7" name="Rectangle 1">
            <a:extLst>
              <a:ext uri="{FF2B5EF4-FFF2-40B4-BE49-F238E27FC236}">
                <a16:creationId xmlns:a16="http://schemas.microsoft.com/office/drawing/2014/main" id="{89FE4C6F-7DCD-DB2F-0C12-06DC1C8288D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 b="0" i="0" u="none" strike="noStrike" cap="none" normalizeH="0" baseline="0">
                <a:ln>
                  <a:noFill/>
                </a:ln>
                <a:solidFill>
                  <a:srgbClr val="FFFFFF"/>
                </a:solidFill>
                <a:effectLst/>
                <a:latin typeface="YACkoBhm29U_0"/>
              </a:rPr>
              <a:t>Toolbox for</a:t>
            </a:r>
            <a:br>
              <a:rPr kumimoji="0" lang="en-US" altLang="en-US" sz="100" b="0" i="0" u="none" strike="noStrike" cap="none" normalizeH="0" baseline="0">
                <a:ln>
                  <a:noFill/>
                </a:ln>
                <a:solidFill>
                  <a:srgbClr val="FFFFFF"/>
                </a:solidFill>
                <a:effectLst/>
                <a:latin typeface="YACkoBhm29U_0"/>
              </a:rPr>
            </a:br>
            <a:r>
              <a:rPr kumimoji="0" lang="en-US" altLang="en-US" sz="100" b="0" i="0" u="none" strike="noStrike" cap="none" normalizeH="0" baseline="0">
                <a:ln>
                  <a:noFill/>
                </a:ln>
                <a:solidFill>
                  <a:srgbClr val="FFFFFF"/>
                </a:solidFill>
                <a:effectLst/>
                <a:latin typeface="YACkoBhm29U_0"/>
              </a:rPr>
              <a:t>Compliance</a:t>
            </a:r>
            <a:br>
              <a:rPr kumimoji="0" lang="en-US" altLang="en-US" sz="100" b="0" i="0" u="none" strike="noStrike" cap="none" normalizeH="0" baseline="0">
                <a:ln>
                  <a:noFill/>
                </a:ln>
                <a:solidFill>
                  <a:srgbClr val="FFFFFF"/>
                </a:solidFill>
                <a:effectLst/>
                <a:latin typeface="YACkoBhm29U_0"/>
              </a:rPr>
            </a:br>
            <a:r>
              <a:rPr kumimoji="0" lang="en-US" altLang="en-US" sz="100" b="0" i="0" u="none" strike="noStrike" cap="none" normalizeH="0" baseline="0">
                <a:ln>
                  <a:noFill/>
                </a:ln>
                <a:solidFill>
                  <a:srgbClr val="FFFFFF"/>
                </a:solidFill>
                <a:effectLst/>
                <a:latin typeface="YACkoBhm29U_0"/>
              </a:rPr>
              <a:t>Training</a:t>
            </a:r>
            <a:endParaRPr kumimoji="0" lang="en-US" altLang="en-US"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 b="0" i="0" u="none" strike="noStrike" cap="none" normalizeH="0" baseline="0">
                <a:ln>
                  <a:noFill/>
                </a:ln>
                <a:solidFill>
                  <a:srgbClr val="FFFFFF"/>
                </a:solidFill>
                <a:effectLst/>
                <a:latin typeface="YAFdJs2qTWQ_0"/>
              </a:rPr>
              <a:t>OPRA QIDP Learning Series- Sept 2025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Rectangle 2">
            <a:extLst>
              <a:ext uri="{FF2B5EF4-FFF2-40B4-BE49-F238E27FC236}">
                <a16:creationId xmlns:a16="http://schemas.microsoft.com/office/drawing/2014/main" id="{F74A676D-9697-17A5-3575-1288AE03918B}"/>
              </a:ext>
            </a:extLst>
          </p:cNvPr>
          <p:cNvSpPr>
            <a:spLocks noChangeArrowheads="1"/>
          </p:cNvSpPr>
          <p:nvPr/>
        </p:nvSpPr>
        <p:spPr bwMode="auto">
          <a:xfrm>
            <a:off x="152400" y="3651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 b="0" i="0" u="none" strike="noStrike" cap="none" normalizeH="0" baseline="0">
                <a:ln>
                  <a:noFill/>
                </a:ln>
                <a:solidFill>
                  <a:srgbClr val="FFFFFF"/>
                </a:solidFill>
                <a:effectLst/>
                <a:latin typeface="YACkoBhm29U_0"/>
              </a:rPr>
              <a:t>Toolbox for</a:t>
            </a:r>
            <a:br>
              <a:rPr kumimoji="0" lang="en-US" altLang="en-US" sz="100" b="0" i="0" u="none" strike="noStrike" cap="none" normalizeH="0" baseline="0">
                <a:ln>
                  <a:noFill/>
                </a:ln>
                <a:solidFill>
                  <a:srgbClr val="FFFFFF"/>
                </a:solidFill>
                <a:effectLst/>
                <a:latin typeface="YACkoBhm29U_0"/>
              </a:rPr>
            </a:br>
            <a:r>
              <a:rPr kumimoji="0" lang="en-US" altLang="en-US" sz="100" b="0" i="0" u="none" strike="noStrike" cap="none" normalizeH="0" baseline="0">
                <a:ln>
                  <a:noFill/>
                </a:ln>
                <a:solidFill>
                  <a:srgbClr val="FFFFFF"/>
                </a:solidFill>
                <a:effectLst/>
                <a:latin typeface="YACkoBhm29U_0"/>
              </a:rPr>
              <a:t>Compliance</a:t>
            </a:r>
            <a:br>
              <a:rPr kumimoji="0" lang="en-US" altLang="en-US" sz="100" b="0" i="0" u="none" strike="noStrike" cap="none" normalizeH="0" baseline="0">
                <a:ln>
                  <a:noFill/>
                </a:ln>
                <a:solidFill>
                  <a:srgbClr val="FFFFFF"/>
                </a:solidFill>
                <a:effectLst/>
                <a:latin typeface="YACkoBhm29U_0"/>
              </a:rPr>
            </a:br>
            <a:r>
              <a:rPr kumimoji="0" lang="en-US" altLang="en-US" sz="100" b="0" i="0" u="none" strike="noStrike" cap="none" normalizeH="0" baseline="0">
                <a:ln>
                  <a:noFill/>
                </a:ln>
                <a:solidFill>
                  <a:srgbClr val="FFFFFF"/>
                </a:solidFill>
                <a:effectLst/>
                <a:latin typeface="YACkoBhm29U_0"/>
              </a:rPr>
              <a:t>Training</a:t>
            </a:r>
            <a:endParaRPr kumimoji="0" lang="en-US" altLang="en-US"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 b="0" i="0" u="none" strike="noStrike" cap="none" normalizeH="0" baseline="0">
                <a:ln>
                  <a:noFill/>
                </a:ln>
                <a:solidFill>
                  <a:srgbClr val="FFFFFF"/>
                </a:solidFill>
                <a:effectLst/>
                <a:latin typeface="YAFdJs2qTWQ_0"/>
              </a:rPr>
              <a:t>OPRA QIDP Learning Series- Sept 2025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32475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C12684-A64E-A985-D68F-0D8C26EDC78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A59B31A-1EA7-5E77-F440-A9D2F5D8A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F2D4CC-310D-031E-00A7-20BAE1861716}"/>
              </a:ext>
            </a:extLst>
          </p:cNvPr>
          <p:cNvSpPr>
            <a:spLocks noGrp="1"/>
          </p:cNvSpPr>
          <p:nvPr>
            <p:ph type="title"/>
          </p:nvPr>
        </p:nvSpPr>
        <p:spPr>
          <a:xfrm>
            <a:off x="838200" y="365125"/>
            <a:ext cx="10515600" cy="1325563"/>
          </a:xfrm>
        </p:spPr>
        <p:txBody>
          <a:bodyPr>
            <a:normAutofit/>
          </a:bodyPr>
          <a:lstStyle/>
          <a:p>
            <a:pPr algn="ctr"/>
            <a:r>
              <a:rPr lang="en-US" b="1" dirty="0"/>
              <a:t>Assistive Technology</a:t>
            </a:r>
            <a:endParaRPr lang="en-US" sz="6000" b="1" dirty="0"/>
          </a:p>
        </p:txBody>
      </p:sp>
      <p:sp>
        <p:nvSpPr>
          <p:cNvPr id="10" name="sketch line">
            <a:extLst>
              <a:ext uri="{FF2B5EF4-FFF2-40B4-BE49-F238E27FC236}">
                <a16:creationId xmlns:a16="http://schemas.microsoft.com/office/drawing/2014/main" id="{E3124BEE-F679-768D-BE75-196080AF2B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E7AE94C-CD06-BFBC-3626-BB9B4546BFB6}"/>
              </a:ext>
            </a:extLst>
          </p:cNvPr>
          <p:cNvSpPr>
            <a:spLocks noGrp="1"/>
          </p:cNvSpPr>
          <p:nvPr>
            <p:ph idx="1"/>
          </p:nvPr>
        </p:nvSpPr>
        <p:spPr>
          <a:xfrm>
            <a:off x="838200" y="1956816"/>
            <a:ext cx="10515600" cy="4565738"/>
          </a:xfrm>
        </p:spPr>
        <p:txBody>
          <a:bodyPr>
            <a:normAutofit/>
          </a:bodyPr>
          <a:lstStyle/>
          <a:p>
            <a:pPr marL="0" indent="0">
              <a:buNone/>
            </a:pPr>
            <a:endParaRPr lang="en-US" b="1" dirty="0"/>
          </a:p>
          <a:p>
            <a:pPr marL="0" indent="0">
              <a:buNone/>
            </a:pPr>
            <a:r>
              <a:rPr lang="en-US" b="1" dirty="0"/>
              <a:t>Broader Definition </a:t>
            </a:r>
            <a:br>
              <a:rPr lang="en-US" b="1" dirty="0"/>
            </a:br>
            <a:r>
              <a:rPr lang="en-US" sz="2000" dirty="0"/>
              <a:t>Includes non-electronic items such as pencil grips, weighted pens, screen readers, and communication boards.</a:t>
            </a:r>
          </a:p>
          <a:p>
            <a:pPr marL="0" indent="0">
              <a:buNone/>
            </a:pPr>
            <a:r>
              <a:rPr lang="en-US" b="1" dirty="0"/>
              <a:t>Updated Coverage Details</a:t>
            </a:r>
            <a:br>
              <a:rPr lang="en-US" b="1" dirty="0"/>
            </a:br>
            <a:r>
              <a:rPr lang="en-US" sz="2000" dirty="0"/>
              <a:t>May include items, equipment, engineered solutions, product systems, or even service-animal training, along with any required software or subscription fees needed for the device to function.</a:t>
            </a:r>
          </a:p>
          <a:p>
            <a:pPr marL="0" indent="0">
              <a:buNone/>
            </a:pPr>
            <a:r>
              <a:rPr lang="en-US" b="1" dirty="0"/>
              <a:t>Subscription Definition</a:t>
            </a:r>
            <a:br>
              <a:rPr lang="en-US" b="1" dirty="0"/>
            </a:br>
            <a:r>
              <a:rPr lang="en-US" sz="2000" dirty="0"/>
              <a:t>Defined as recurring payments for services hat support the use of AT equipment without involving real-time remote support.</a:t>
            </a:r>
          </a:p>
          <a:p>
            <a:pPr marL="0" indent="0">
              <a:buNone/>
            </a:pPr>
            <a:endParaRPr lang="en-US" b="1" dirty="0"/>
          </a:p>
        </p:txBody>
      </p:sp>
      <p:pic>
        <p:nvPicPr>
          <p:cNvPr id="4" name="Content Placeholder 4">
            <a:extLst>
              <a:ext uri="{FF2B5EF4-FFF2-40B4-BE49-F238E27FC236}">
                <a16:creationId xmlns:a16="http://schemas.microsoft.com/office/drawing/2014/main" id="{C0840356-2AE5-BC65-A392-0E56A103CAB1}"/>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4CDA0C4A-7B87-4B29-EB32-528C4A949710}"/>
              </a:ext>
            </a:extLst>
          </p:cNvPr>
          <p:cNvSpPr>
            <a:spLocks noGrp="1"/>
          </p:cNvSpPr>
          <p:nvPr>
            <p:ph type="dt" sz="half" idx="10"/>
          </p:nvPr>
        </p:nvSpPr>
        <p:spPr/>
        <p:txBody>
          <a:bodyPr/>
          <a:lstStyle/>
          <a:p>
            <a:r>
              <a:rPr lang="en-US"/>
              <a:t>12.17.25</a:t>
            </a:r>
            <a:endParaRPr lang="en-US" dirty="0"/>
          </a:p>
        </p:txBody>
      </p:sp>
    </p:spTree>
    <p:extLst>
      <p:ext uri="{BB962C8B-B14F-4D97-AF65-F5344CB8AC3E}">
        <p14:creationId xmlns:p14="http://schemas.microsoft.com/office/powerpoint/2010/main" val="761598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2FBC2A-3166-5364-FFA2-E28175B717C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A585D36-5AD5-3ECE-35EF-7282E654B0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CFEF5E-AF1A-ED20-A631-31437455FC53}"/>
              </a:ext>
            </a:extLst>
          </p:cNvPr>
          <p:cNvSpPr>
            <a:spLocks noGrp="1"/>
          </p:cNvSpPr>
          <p:nvPr>
            <p:ph type="title"/>
          </p:nvPr>
        </p:nvSpPr>
        <p:spPr>
          <a:xfrm>
            <a:off x="838200" y="365125"/>
            <a:ext cx="10515600" cy="1325563"/>
          </a:xfrm>
        </p:spPr>
        <p:txBody>
          <a:bodyPr>
            <a:normAutofit/>
          </a:bodyPr>
          <a:lstStyle/>
          <a:p>
            <a:pPr algn="ctr"/>
            <a:r>
              <a:rPr lang="en-US" b="1" dirty="0"/>
              <a:t>Assistive Technology C’tnd</a:t>
            </a:r>
            <a:endParaRPr lang="en-US" sz="6000" b="1" dirty="0"/>
          </a:p>
        </p:txBody>
      </p:sp>
      <p:sp>
        <p:nvSpPr>
          <p:cNvPr id="10" name="sketch line">
            <a:extLst>
              <a:ext uri="{FF2B5EF4-FFF2-40B4-BE49-F238E27FC236}">
                <a16:creationId xmlns:a16="http://schemas.microsoft.com/office/drawing/2014/main" id="{5F57DBB8-3AA6-5501-ADB3-A6FEDBBC1C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1F7690F-63EC-A6EA-94E5-1CA73B43F75F}"/>
              </a:ext>
            </a:extLst>
          </p:cNvPr>
          <p:cNvSpPr>
            <a:spLocks noGrp="1"/>
          </p:cNvSpPr>
          <p:nvPr>
            <p:ph idx="1"/>
          </p:nvPr>
        </p:nvSpPr>
        <p:spPr>
          <a:xfrm>
            <a:off x="838200" y="1956816"/>
            <a:ext cx="10515600" cy="4565738"/>
          </a:xfrm>
        </p:spPr>
        <p:txBody>
          <a:bodyPr>
            <a:normAutofit/>
          </a:bodyPr>
          <a:lstStyle/>
          <a:p>
            <a:pPr marL="0" lvl="0" indent="0">
              <a:buNone/>
            </a:pPr>
            <a:br>
              <a:rPr lang="en-US" b="1" dirty="0"/>
            </a:br>
            <a:r>
              <a:rPr lang="en-US" b="1" dirty="0"/>
              <a:t>Rent vs. Purchase Options</a:t>
            </a:r>
            <a:br>
              <a:rPr lang="en-US" dirty="0"/>
            </a:br>
            <a:r>
              <a:rPr lang="en-US" sz="2000" dirty="0"/>
              <a:t>Teams may choose to purchase or rent equipment, with rental agreements documented in the ISP. Rental periods cannot exceed the item’s useful life unless renewing better meets the person’s needs.</a:t>
            </a:r>
            <a:endParaRPr lang="en-US" dirty="0"/>
          </a:p>
          <a:p>
            <a:pPr marL="0" lvl="0" indent="0">
              <a:buNone/>
            </a:pPr>
            <a:r>
              <a:rPr lang="en-US" b="1" dirty="0"/>
              <a:t>Billing &amp; Repair Rules</a:t>
            </a:r>
            <a:r>
              <a:rPr lang="en-US" dirty="0"/>
              <a:t> </a:t>
            </a:r>
            <a:br>
              <a:rPr lang="en-US" dirty="0"/>
            </a:br>
            <a:r>
              <a:rPr lang="en-US" sz="2000" dirty="0"/>
              <a:t>The $5,000 annual AT cap remains, including subscriptions. Repairs cannot exceed 25% of replacement cost, and replacement vs. repair must be the most cost-effective option. Additional service-animal training is covered only if the original training was waiver-funded.</a:t>
            </a:r>
          </a:p>
          <a:p>
            <a:pPr marL="0" indent="0">
              <a:buNone/>
            </a:pPr>
            <a:endParaRPr lang="en-US" b="1" dirty="0"/>
          </a:p>
        </p:txBody>
      </p:sp>
      <p:pic>
        <p:nvPicPr>
          <p:cNvPr id="4" name="Content Placeholder 4">
            <a:extLst>
              <a:ext uri="{FF2B5EF4-FFF2-40B4-BE49-F238E27FC236}">
                <a16:creationId xmlns:a16="http://schemas.microsoft.com/office/drawing/2014/main" id="{BB9FCB03-7019-2216-88AE-BCF994B5CD8A}"/>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0A005879-BEF8-191E-6A8E-50C4BFFA85B5}"/>
              </a:ext>
            </a:extLst>
          </p:cNvPr>
          <p:cNvSpPr>
            <a:spLocks noGrp="1"/>
          </p:cNvSpPr>
          <p:nvPr>
            <p:ph type="dt" sz="half" idx="10"/>
          </p:nvPr>
        </p:nvSpPr>
        <p:spPr/>
        <p:txBody>
          <a:bodyPr/>
          <a:lstStyle/>
          <a:p>
            <a:r>
              <a:rPr lang="en-US"/>
              <a:t>12.17.25</a:t>
            </a:r>
            <a:endParaRPr lang="en-US" dirty="0"/>
          </a:p>
        </p:txBody>
      </p:sp>
    </p:spTree>
    <p:extLst>
      <p:ext uri="{BB962C8B-B14F-4D97-AF65-F5344CB8AC3E}">
        <p14:creationId xmlns:p14="http://schemas.microsoft.com/office/powerpoint/2010/main" val="4075321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6C2A57-50B2-0578-A826-6D1020F7106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2DA3AC5-4CE3-80F4-8520-EAB570D34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1EF3E8-F045-FAD7-1247-E2F63446B19B}"/>
              </a:ext>
            </a:extLst>
          </p:cNvPr>
          <p:cNvSpPr>
            <a:spLocks noGrp="1"/>
          </p:cNvSpPr>
          <p:nvPr>
            <p:ph type="title"/>
          </p:nvPr>
        </p:nvSpPr>
        <p:spPr>
          <a:xfrm>
            <a:off x="838200" y="365125"/>
            <a:ext cx="10515600" cy="1325563"/>
          </a:xfrm>
        </p:spPr>
        <p:txBody>
          <a:bodyPr>
            <a:normAutofit/>
          </a:bodyPr>
          <a:lstStyle/>
          <a:p>
            <a:pPr algn="ctr"/>
            <a:r>
              <a:rPr lang="en-US" b="1" dirty="0"/>
              <a:t>Remote Support</a:t>
            </a:r>
            <a:endParaRPr lang="en-US" sz="6000" b="1" dirty="0"/>
          </a:p>
        </p:txBody>
      </p:sp>
      <p:sp>
        <p:nvSpPr>
          <p:cNvPr id="10" name="sketch line">
            <a:extLst>
              <a:ext uri="{FF2B5EF4-FFF2-40B4-BE49-F238E27FC236}">
                <a16:creationId xmlns:a16="http://schemas.microsoft.com/office/drawing/2014/main" id="{01669EF8-A78E-5F9A-9E3F-9CEC805229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D1B5388-DD56-B50B-7B2B-4FEE2DD331E1}"/>
              </a:ext>
            </a:extLst>
          </p:cNvPr>
          <p:cNvSpPr>
            <a:spLocks noGrp="1"/>
          </p:cNvSpPr>
          <p:nvPr>
            <p:ph idx="1"/>
          </p:nvPr>
        </p:nvSpPr>
        <p:spPr>
          <a:xfrm>
            <a:off x="838200" y="1956816"/>
            <a:ext cx="10515600" cy="4565738"/>
          </a:xfrm>
        </p:spPr>
        <p:txBody>
          <a:bodyPr>
            <a:normAutofit/>
          </a:bodyPr>
          <a:lstStyle/>
          <a:p>
            <a:pPr marL="0" indent="0">
              <a:buNone/>
            </a:pPr>
            <a:br>
              <a:rPr lang="en-US" b="1" dirty="0"/>
            </a:br>
            <a:r>
              <a:rPr lang="en-US" b="1" dirty="0"/>
              <a:t>Expanded Definition</a:t>
            </a:r>
            <a:r>
              <a:rPr lang="en-US" dirty="0"/>
              <a:t> </a:t>
            </a:r>
            <a:br>
              <a:rPr lang="en-US" dirty="0"/>
            </a:br>
            <a:r>
              <a:rPr lang="en-US" sz="2000" dirty="0"/>
              <a:t>Remote Support now means continuous oversight of technology with remote staff immediately available to respond as needed — but it does not require constant video surveillance of the individual.</a:t>
            </a:r>
          </a:p>
          <a:p>
            <a:pPr marL="0" indent="0">
              <a:buNone/>
            </a:pPr>
            <a:r>
              <a:rPr lang="en-US" b="1" dirty="0"/>
              <a:t>Updated Terminology</a:t>
            </a:r>
            <a:r>
              <a:rPr lang="en-US" dirty="0"/>
              <a:t> </a:t>
            </a:r>
            <a:br>
              <a:rPr lang="en-US" dirty="0"/>
            </a:br>
            <a:r>
              <a:rPr lang="en-US" sz="2000" dirty="0"/>
              <a:t>“</a:t>
            </a:r>
            <a:r>
              <a:rPr lang="en-US" sz="2000" b="1" dirty="0"/>
              <a:t>Vendor</a:t>
            </a:r>
            <a:r>
              <a:rPr lang="en-US" sz="2000" dirty="0"/>
              <a:t>” has been changed to </a:t>
            </a:r>
            <a:r>
              <a:rPr lang="en-US" sz="2000" b="1" dirty="0"/>
              <a:t>Remote Support provider</a:t>
            </a:r>
            <a:r>
              <a:rPr lang="en-US" sz="2000" dirty="0"/>
              <a:t>, now defined as the agency responsible for the monitoring base, remote staff, and all technology used.</a:t>
            </a:r>
          </a:p>
          <a:p>
            <a:pPr marL="0" indent="0">
              <a:buNone/>
            </a:pPr>
            <a:r>
              <a:rPr lang="en-US" b="1" dirty="0"/>
              <a:t>Clarified Backup Support Rules</a:t>
            </a:r>
            <a:r>
              <a:rPr lang="en-US" dirty="0"/>
              <a:t> </a:t>
            </a:r>
            <a:br>
              <a:rPr lang="en-US" dirty="0"/>
            </a:br>
            <a:r>
              <a:rPr lang="en-US" sz="2000" dirty="0"/>
              <a:t>Backup support may be </a:t>
            </a:r>
            <a:r>
              <a:rPr lang="en-US" sz="2000" b="1" dirty="0"/>
              <a:t>unpaid family/friends</a:t>
            </a:r>
            <a:r>
              <a:rPr lang="en-US" sz="2000" dirty="0"/>
              <a:t> or a </a:t>
            </a:r>
            <a:r>
              <a:rPr lang="en-US" sz="2000" b="1" dirty="0"/>
              <a:t>paid provider</a:t>
            </a:r>
            <a:r>
              <a:rPr lang="en-US" sz="2000" dirty="0"/>
              <a:t> (HPC or AWC). Clear definition added for when backup is needed and who can fulfill the role.</a:t>
            </a:r>
          </a:p>
          <a:p>
            <a:pPr marL="0" lvl="0" indent="0">
              <a:buNone/>
            </a:pPr>
            <a:endParaRPr lang="en-US" b="1" dirty="0"/>
          </a:p>
        </p:txBody>
      </p:sp>
      <p:pic>
        <p:nvPicPr>
          <p:cNvPr id="4" name="Content Placeholder 4">
            <a:extLst>
              <a:ext uri="{FF2B5EF4-FFF2-40B4-BE49-F238E27FC236}">
                <a16:creationId xmlns:a16="http://schemas.microsoft.com/office/drawing/2014/main" id="{55C3A2C6-836D-01D1-9C5F-D6468565D17A}"/>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20861435-91AB-DEAD-19F2-D56DC80F381D}"/>
              </a:ext>
            </a:extLst>
          </p:cNvPr>
          <p:cNvSpPr>
            <a:spLocks noGrp="1"/>
          </p:cNvSpPr>
          <p:nvPr>
            <p:ph type="dt" sz="half" idx="10"/>
          </p:nvPr>
        </p:nvSpPr>
        <p:spPr/>
        <p:txBody>
          <a:bodyPr/>
          <a:lstStyle/>
          <a:p>
            <a:r>
              <a:rPr lang="en-US"/>
              <a:t>12.17.25</a:t>
            </a:r>
            <a:endParaRPr lang="en-US" dirty="0"/>
          </a:p>
        </p:txBody>
      </p:sp>
    </p:spTree>
    <p:extLst>
      <p:ext uri="{BB962C8B-B14F-4D97-AF65-F5344CB8AC3E}">
        <p14:creationId xmlns:p14="http://schemas.microsoft.com/office/powerpoint/2010/main" val="951684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F0F404-C8AF-BC17-C063-34FB6A4A48B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6D54AC-52F5-0702-18E4-969DB6F2E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5EDCAC-B7CF-8DDE-9566-51A38006E94D}"/>
              </a:ext>
            </a:extLst>
          </p:cNvPr>
          <p:cNvSpPr>
            <a:spLocks noGrp="1"/>
          </p:cNvSpPr>
          <p:nvPr>
            <p:ph type="title"/>
          </p:nvPr>
        </p:nvSpPr>
        <p:spPr>
          <a:xfrm>
            <a:off x="838200" y="365125"/>
            <a:ext cx="10515600" cy="1325563"/>
          </a:xfrm>
        </p:spPr>
        <p:txBody>
          <a:bodyPr>
            <a:normAutofit/>
          </a:bodyPr>
          <a:lstStyle/>
          <a:p>
            <a:pPr algn="ctr"/>
            <a:r>
              <a:rPr lang="en-US" b="1" dirty="0"/>
              <a:t>Remote Support C’tnd</a:t>
            </a:r>
            <a:endParaRPr lang="en-US" sz="6000" b="1" dirty="0"/>
          </a:p>
        </p:txBody>
      </p:sp>
      <p:sp>
        <p:nvSpPr>
          <p:cNvPr id="10" name="sketch line">
            <a:extLst>
              <a:ext uri="{FF2B5EF4-FFF2-40B4-BE49-F238E27FC236}">
                <a16:creationId xmlns:a16="http://schemas.microsoft.com/office/drawing/2014/main" id="{DFD312F1-6A47-C5AB-C374-58BB23C8AD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39D3E85-A5FF-B7DE-3A72-AA3612F1BDFD}"/>
              </a:ext>
            </a:extLst>
          </p:cNvPr>
          <p:cNvSpPr>
            <a:spLocks noGrp="1"/>
          </p:cNvSpPr>
          <p:nvPr>
            <p:ph idx="1"/>
          </p:nvPr>
        </p:nvSpPr>
        <p:spPr>
          <a:xfrm>
            <a:off x="838200" y="1956816"/>
            <a:ext cx="10515600" cy="4565738"/>
          </a:xfrm>
        </p:spPr>
        <p:txBody>
          <a:bodyPr>
            <a:normAutofit/>
          </a:bodyPr>
          <a:lstStyle/>
          <a:p>
            <a:pPr marL="0" indent="0">
              <a:buNone/>
            </a:pPr>
            <a:br>
              <a:rPr lang="en-US" b="1" dirty="0"/>
            </a:br>
            <a:r>
              <a:rPr lang="en-US" b="1" dirty="0"/>
              <a:t>New Provider Requirements</a:t>
            </a:r>
            <a:br>
              <a:rPr lang="en-US" b="1" dirty="0"/>
            </a:br>
            <a:r>
              <a:rPr lang="en-US" sz="2000" dirty="0"/>
              <a:t>When backup is paid, the RS provider and the backup provider must have a written agreement detailing how backup will be contacted, who they cover, and expectations for response. Monitoring bases must be private, secure, and not located in an individual’s home or a vehicle.</a:t>
            </a:r>
          </a:p>
          <a:p>
            <a:pPr marL="0" indent="0">
              <a:buNone/>
            </a:pPr>
            <a:r>
              <a:rPr lang="en-US" b="1" dirty="0"/>
              <a:t>Billing &amp; Documentation Updates</a:t>
            </a:r>
            <a:br>
              <a:rPr lang="en-US" b="1" dirty="0"/>
            </a:br>
            <a:r>
              <a:rPr lang="en-US" sz="2000" dirty="0"/>
              <a:t>Remote Support now bills in </a:t>
            </a:r>
            <a:r>
              <a:rPr lang="en-US" sz="2000" b="1" dirty="0"/>
              <a:t>15-minute units</a:t>
            </a:r>
            <a:r>
              <a:rPr lang="en-US" sz="2000" dirty="0"/>
              <a:t>. Documentation must include when backup was contacted, arrival/departure times, and all required OhioISP details (times of service, assessed need, equipment used, whether backup is paid/unpaid, and required response time).</a:t>
            </a:r>
          </a:p>
          <a:p>
            <a:pPr marL="0" indent="0">
              <a:buNone/>
            </a:pPr>
            <a:endParaRPr lang="en-US" b="1" dirty="0"/>
          </a:p>
        </p:txBody>
      </p:sp>
      <p:pic>
        <p:nvPicPr>
          <p:cNvPr id="4" name="Content Placeholder 4">
            <a:extLst>
              <a:ext uri="{FF2B5EF4-FFF2-40B4-BE49-F238E27FC236}">
                <a16:creationId xmlns:a16="http://schemas.microsoft.com/office/drawing/2014/main" id="{EFF3CE6E-B772-FC23-F525-3415BC3B464D}"/>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89372406-ECD4-1FCF-08D7-E318968B325E}"/>
              </a:ext>
            </a:extLst>
          </p:cNvPr>
          <p:cNvSpPr>
            <a:spLocks noGrp="1"/>
          </p:cNvSpPr>
          <p:nvPr>
            <p:ph type="dt" sz="half" idx="10"/>
          </p:nvPr>
        </p:nvSpPr>
        <p:spPr/>
        <p:txBody>
          <a:bodyPr/>
          <a:lstStyle/>
          <a:p>
            <a:r>
              <a:rPr lang="en-US"/>
              <a:t>12.17.25</a:t>
            </a:r>
            <a:endParaRPr lang="en-US" dirty="0"/>
          </a:p>
        </p:txBody>
      </p:sp>
    </p:spTree>
    <p:extLst>
      <p:ext uri="{BB962C8B-B14F-4D97-AF65-F5344CB8AC3E}">
        <p14:creationId xmlns:p14="http://schemas.microsoft.com/office/powerpoint/2010/main" val="1660605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8E32E9-4133-9D7A-5AAC-255BEBA9DFC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40D7477-7E31-26AF-F7BD-C794105AB0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7F7701-6243-D75B-CD1E-ABC848DABF4B}"/>
              </a:ext>
            </a:extLst>
          </p:cNvPr>
          <p:cNvSpPr>
            <a:spLocks noGrp="1"/>
          </p:cNvSpPr>
          <p:nvPr>
            <p:ph type="title"/>
          </p:nvPr>
        </p:nvSpPr>
        <p:spPr>
          <a:xfrm>
            <a:off x="838200" y="365125"/>
            <a:ext cx="10515600" cy="1325563"/>
          </a:xfrm>
        </p:spPr>
        <p:txBody>
          <a:bodyPr>
            <a:normAutofit/>
          </a:bodyPr>
          <a:lstStyle/>
          <a:p>
            <a:pPr algn="ctr"/>
            <a:r>
              <a:rPr lang="en-US" b="1" dirty="0"/>
              <a:t>Support Broker</a:t>
            </a:r>
            <a:endParaRPr lang="en-US" sz="6000" b="1" dirty="0"/>
          </a:p>
        </p:txBody>
      </p:sp>
      <p:sp>
        <p:nvSpPr>
          <p:cNvPr id="10" name="sketch line">
            <a:extLst>
              <a:ext uri="{FF2B5EF4-FFF2-40B4-BE49-F238E27FC236}">
                <a16:creationId xmlns:a16="http://schemas.microsoft.com/office/drawing/2014/main" id="{5A31C834-5FB9-4D32-869E-722E42628F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ED87E5A-5227-7B10-42FA-2D64C36BDD90}"/>
              </a:ext>
            </a:extLst>
          </p:cNvPr>
          <p:cNvSpPr>
            <a:spLocks noGrp="1"/>
          </p:cNvSpPr>
          <p:nvPr>
            <p:ph idx="1"/>
          </p:nvPr>
        </p:nvSpPr>
        <p:spPr>
          <a:xfrm>
            <a:off x="838200" y="1956816"/>
            <a:ext cx="10515600" cy="4565738"/>
          </a:xfrm>
        </p:spPr>
        <p:txBody>
          <a:bodyPr>
            <a:normAutofit/>
          </a:bodyPr>
          <a:lstStyle/>
          <a:p>
            <a:pPr marL="0" indent="0">
              <a:buNone/>
            </a:pPr>
            <a:br>
              <a:rPr lang="en-US" b="1" dirty="0"/>
            </a:br>
            <a:r>
              <a:rPr lang="en-US" b="1" dirty="0"/>
              <a:t>Expanded Availability</a:t>
            </a:r>
            <a:br>
              <a:rPr lang="en-US" b="1" dirty="0"/>
            </a:br>
            <a:r>
              <a:rPr lang="en-US" sz="2000" dirty="0"/>
              <a:t>Support Broker service will now be available under both the </a:t>
            </a:r>
            <a:r>
              <a:rPr lang="en-US" sz="2000" b="1" dirty="0"/>
              <a:t>Individual Options (IO)</a:t>
            </a:r>
            <a:r>
              <a:rPr lang="en-US" sz="2000" dirty="0"/>
              <a:t> and </a:t>
            </a:r>
            <a:r>
              <a:rPr lang="en-US" sz="2000" b="1" dirty="0"/>
              <a:t>Level One</a:t>
            </a:r>
            <a:r>
              <a:rPr lang="en-US" sz="2000" dirty="0"/>
              <a:t> waivers, increasing access to self-direction support.</a:t>
            </a:r>
          </a:p>
          <a:p>
            <a:pPr marL="0" indent="0">
              <a:buNone/>
            </a:pPr>
            <a:r>
              <a:rPr lang="en-US" b="1" dirty="0"/>
              <a:t>Updated Definition &amp; Role</a:t>
            </a:r>
            <a:br>
              <a:rPr lang="en-US" b="1" dirty="0"/>
            </a:br>
            <a:r>
              <a:rPr lang="en-US" sz="2000" dirty="0"/>
              <a:t>A Support Broker is a paid waiver service focused on </a:t>
            </a:r>
            <a:r>
              <a:rPr lang="en-US" sz="2000" i="1" dirty="0"/>
              <a:t>coaching, mentoring, advocacy, and guidance</a:t>
            </a:r>
            <a:r>
              <a:rPr lang="en-US" sz="2000" dirty="0"/>
              <a:t> for individuals using self-directed services. Updates emphasize helping individuals understand self-direction responsibilities, navigate employer/budget authority, select providers, negotiate rates, and align services with personal outcomes.</a:t>
            </a:r>
          </a:p>
          <a:p>
            <a:pPr marL="0" indent="0">
              <a:buNone/>
            </a:pPr>
            <a:r>
              <a:rPr lang="en-US" b="1" dirty="0"/>
              <a:t>Modernized Service Delivery</a:t>
            </a:r>
            <a:br>
              <a:rPr lang="en-US" b="1" dirty="0"/>
            </a:br>
            <a:r>
              <a:rPr lang="en-US" sz="2000" dirty="0"/>
              <a:t>The service now allows </a:t>
            </a:r>
            <a:r>
              <a:rPr lang="en-US" sz="2000" b="1" dirty="0"/>
              <a:t>some virtual support</a:t>
            </a:r>
            <a:r>
              <a:rPr lang="en-US" sz="2000" dirty="0"/>
              <a:t> and </a:t>
            </a:r>
            <a:r>
              <a:rPr lang="en-US" sz="2000" b="1" dirty="0"/>
              <a:t>travel time</a:t>
            </a:r>
            <a:r>
              <a:rPr lang="en-US" sz="2000" dirty="0"/>
              <a:t>, expanding flexibility in how support can be delivered.</a:t>
            </a:r>
          </a:p>
          <a:p>
            <a:pPr marL="0" indent="0">
              <a:buNone/>
            </a:pPr>
            <a:endParaRPr lang="en-US" b="1" dirty="0"/>
          </a:p>
        </p:txBody>
      </p:sp>
      <p:pic>
        <p:nvPicPr>
          <p:cNvPr id="4" name="Content Placeholder 4">
            <a:extLst>
              <a:ext uri="{FF2B5EF4-FFF2-40B4-BE49-F238E27FC236}">
                <a16:creationId xmlns:a16="http://schemas.microsoft.com/office/drawing/2014/main" id="{D504CD27-8C2C-9262-2C7E-437FCF5FC496}"/>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24002136-9165-7E24-0C9C-C62F1501A8E6}"/>
              </a:ext>
            </a:extLst>
          </p:cNvPr>
          <p:cNvSpPr>
            <a:spLocks noGrp="1"/>
          </p:cNvSpPr>
          <p:nvPr>
            <p:ph type="dt" sz="half" idx="10"/>
          </p:nvPr>
        </p:nvSpPr>
        <p:spPr/>
        <p:txBody>
          <a:bodyPr/>
          <a:lstStyle/>
          <a:p>
            <a:r>
              <a:rPr lang="en-US"/>
              <a:t>12.17.25</a:t>
            </a:r>
            <a:endParaRPr lang="en-US" dirty="0"/>
          </a:p>
        </p:txBody>
      </p:sp>
    </p:spTree>
    <p:extLst>
      <p:ext uri="{BB962C8B-B14F-4D97-AF65-F5344CB8AC3E}">
        <p14:creationId xmlns:p14="http://schemas.microsoft.com/office/powerpoint/2010/main" val="4265221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FF2D5A-BEF1-C0D1-17B1-09A9FFA2B5C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9820645-E96F-2D5B-8EB9-BDC088290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EA62BE-76C4-8789-9AA1-9911E478E706}"/>
              </a:ext>
            </a:extLst>
          </p:cNvPr>
          <p:cNvSpPr>
            <a:spLocks noGrp="1"/>
          </p:cNvSpPr>
          <p:nvPr>
            <p:ph type="title"/>
          </p:nvPr>
        </p:nvSpPr>
        <p:spPr>
          <a:xfrm>
            <a:off x="838200" y="365125"/>
            <a:ext cx="10515600" cy="1325563"/>
          </a:xfrm>
        </p:spPr>
        <p:txBody>
          <a:bodyPr>
            <a:normAutofit/>
          </a:bodyPr>
          <a:lstStyle/>
          <a:p>
            <a:pPr algn="ctr"/>
            <a:r>
              <a:rPr lang="en-US" b="1" dirty="0"/>
              <a:t>Support Broker C’tnd</a:t>
            </a:r>
            <a:endParaRPr lang="en-US" sz="6000" b="1" dirty="0"/>
          </a:p>
        </p:txBody>
      </p:sp>
      <p:sp>
        <p:nvSpPr>
          <p:cNvPr id="10" name="sketch line">
            <a:extLst>
              <a:ext uri="{FF2B5EF4-FFF2-40B4-BE49-F238E27FC236}">
                <a16:creationId xmlns:a16="http://schemas.microsoft.com/office/drawing/2014/main" id="{FAEF770B-18A6-8427-FB3B-0BED0A6FC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F2B507A-7C80-6E35-909F-6423BAE06031}"/>
              </a:ext>
            </a:extLst>
          </p:cNvPr>
          <p:cNvSpPr>
            <a:spLocks noGrp="1"/>
          </p:cNvSpPr>
          <p:nvPr>
            <p:ph idx="1"/>
          </p:nvPr>
        </p:nvSpPr>
        <p:spPr>
          <a:xfrm>
            <a:off x="838200" y="1956816"/>
            <a:ext cx="10515600" cy="4565738"/>
          </a:xfrm>
        </p:spPr>
        <p:txBody>
          <a:bodyPr>
            <a:normAutofit/>
          </a:bodyPr>
          <a:lstStyle/>
          <a:p>
            <a:pPr marL="0" indent="0">
              <a:buNone/>
            </a:pPr>
            <a:br>
              <a:rPr lang="en-US" b="1" dirty="0"/>
            </a:br>
            <a:r>
              <a:rPr lang="en-US" b="1" dirty="0"/>
              <a:t>Billing Unit Change</a:t>
            </a:r>
            <a:br>
              <a:rPr lang="en-US" b="1" dirty="0"/>
            </a:br>
            <a:r>
              <a:rPr lang="en-US" sz="2000" dirty="0"/>
              <a:t>Billing is shifting from an </a:t>
            </a:r>
            <a:r>
              <a:rPr lang="en-US" sz="2000" b="1" dirty="0"/>
              <a:t>hourly unit</a:t>
            </a:r>
            <a:r>
              <a:rPr lang="en-US" sz="2000" dirty="0"/>
              <a:t> to a </a:t>
            </a:r>
            <a:r>
              <a:rPr lang="en-US" sz="2000" b="1" dirty="0"/>
              <a:t>15-minute unit</a:t>
            </a:r>
            <a:r>
              <a:rPr lang="en-US" sz="2000" dirty="0"/>
              <a:t>, aligning with other HCBS services.</a:t>
            </a:r>
            <a:endParaRPr lang="en-US" dirty="0"/>
          </a:p>
          <a:p>
            <a:pPr marL="0" indent="0">
              <a:buNone/>
            </a:pPr>
            <a:r>
              <a:rPr lang="en-US" b="1" dirty="0"/>
              <a:t>Updated Training Requirement</a:t>
            </a:r>
            <a:br>
              <a:rPr lang="en-US" b="1" dirty="0"/>
            </a:br>
            <a:r>
              <a:rPr lang="en-US" sz="2000" dirty="0"/>
              <a:t>New Support Broker training will be released by December 2025 on DODD My Learning. Completion will be required for Support Broker certification, with current brokers and SSAs encouraged to complete the updated curriculum.</a:t>
            </a:r>
          </a:p>
          <a:p>
            <a:pPr marL="0" indent="0">
              <a:buNone/>
            </a:pPr>
            <a:endParaRPr lang="en-US" b="1" dirty="0"/>
          </a:p>
        </p:txBody>
      </p:sp>
      <p:pic>
        <p:nvPicPr>
          <p:cNvPr id="4" name="Content Placeholder 4">
            <a:extLst>
              <a:ext uri="{FF2B5EF4-FFF2-40B4-BE49-F238E27FC236}">
                <a16:creationId xmlns:a16="http://schemas.microsoft.com/office/drawing/2014/main" id="{AA838356-5656-3991-EAF8-FF9EF45B4C95}"/>
              </a:ext>
            </a:extLst>
          </p:cNvPr>
          <p:cNvPicPr>
            <a:picLocks noChangeAspect="1"/>
          </p:cNvPicPr>
          <p:nvPr/>
        </p:nvPicPr>
        <p:blipFill>
          <a:blip r:embed="rId3"/>
          <a:stretch>
            <a:fillRect/>
          </a:stretch>
        </p:blipFill>
        <p:spPr>
          <a:xfrm>
            <a:off x="10510221" y="5789401"/>
            <a:ext cx="1350693" cy="733153"/>
          </a:xfrm>
          <a:prstGeom prst="rect">
            <a:avLst/>
          </a:prstGeom>
        </p:spPr>
      </p:pic>
      <p:sp>
        <p:nvSpPr>
          <p:cNvPr id="5" name="Date Placeholder 4">
            <a:extLst>
              <a:ext uri="{FF2B5EF4-FFF2-40B4-BE49-F238E27FC236}">
                <a16:creationId xmlns:a16="http://schemas.microsoft.com/office/drawing/2014/main" id="{9A7352C2-9A73-6ED9-60D9-A373AC806041}"/>
              </a:ext>
            </a:extLst>
          </p:cNvPr>
          <p:cNvSpPr>
            <a:spLocks noGrp="1"/>
          </p:cNvSpPr>
          <p:nvPr>
            <p:ph type="dt" sz="half" idx="10"/>
          </p:nvPr>
        </p:nvSpPr>
        <p:spPr/>
        <p:txBody>
          <a:bodyPr/>
          <a:lstStyle/>
          <a:p>
            <a:r>
              <a:rPr lang="en-US"/>
              <a:t>12.17.25</a:t>
            </a:r>
            <a:endParaRPr lang="en-US" dirty="0"/>
          </a:p>
        </p:txBody>
      </p:sp>
    </p:spTree>
    <p:extLst>
      <p:ext uri="{BB962C8B-B14F-4D97-AF65-F5344CB8AC3E}">
        <p14:creationId xmlns:p14="http://schemas.microsoft.com/office/powerpoint/2010/main" val="3985670816"/>
      </p:ext>
    </p:extLst>
  </p:cSld>
  <p:clrMapOvr>
    <a:masterClrMapping/>
  </p:clrMapOvr>
</p:sld>
</file>

<file path=ppt/theme/theme1.xml><?xml version="1.0" encoding="utf-8"?>
<a:theme xmlns:a="http://schemas.openxmlformats.org/drawingml/2006/main" name="Office Theme">
  <a:themeElements>
    <a:clrScheme name="Custom 4">
      <a:dk1>
        <a:srgbClr val="000000"/>
      </a:dk1>
      <a:lt1>
        <a:srgbClr val="FFFFFF"/>
      </a:lt1>
      <a:dk2>
        <a:srgbClr val="0E2841"/>
      </a:dk2>
      <a:lt2>
        <a:srgbClr val="E8E8E8"/>
      </a:lt2>
      <a:accent1>
        <a:srgbClr val="991A1E"/>
      </a:accent1>
      <a:accent2>
        <a:srgbClr val="326198"/>
      </a:accent2>
      <a:accent3>
        <a:srgbClr val="D6AD64"/>
      </a:accent3>
      <a:accent4>
        <a:srgbClr val="F4A36B"/>
      </a:accent4>
      <a:accent5>
        <a:srgbClr val="93B9AA"/>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7749</TotalTime>
  <Words>6630</Words>
  <Application>Microsoft Macintosh PowerPoint</Application>
  <PresentationFormat>Widescreen</PresentationFormat>
  <Paragraphs>549</Paragraphs>
  <Slides>27</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Aptos</vt:lpstr>
      <vt:lpstr>Aptos Display</vt:lpstr>
      <vt:lpstr>Arial</vt:lpstr>
      <vt:lpstr>Times New Roman</vt:lpstr>
      <vt:lpstr>YACkoBhm29U_0</vt:lpstr>
      <vt:lpstr>YAFdJs2qTWQ_0</vt:lpstr>
      <vt:lpstr>Office Theme</vt:lpstr>
      <vt:lpstr>  OPRA Residential Resources Committee Meeting December 17, 2025  9:30am – 11am (Residential Waiver) 11:00am – 11:30am (General Updates) 11:30am – 1pm (ICF)  </vt:lpstr>
      <vt:lpstr>PowerPoint Presentation</vt:lpstr>
      <vt:lpstr>January 2026 Waiver Changes</vt:lpstr>
      <vt:lpstr>Assistive Technology</vt:lpstr>
      <vt:lpstr>Assistive Technology C’tnd</vt:lpstr>
      <vt:lpstr>Remote Support</vt:lpstr>
      <vt:lpstr>Remote Support C’tnd</vt:lpstr>
      <vt:lpstr>Support Broker</vt:lpstr>
      <vt:lpstr>Support Broker C’tnd</vt:lpstr>
      <vt:lpstr>EVV Live Polling Discussion</vt:lpstr>
      <vt:lpstr>Modernizing Ohio’s DD System</vt:lpstr>
      <vt:lpstr>The Path to Value: POLICY LEVERS</vt:lpstr>
      <vt:lpstr>General Updates and Information (11am – 11:30am)</vt:lpstr>
      <vt:lpstr>PowerPoint Presentation</vt:lpstr>
      <vt:lpstr>Proposed Rule re: Use of A/V Equipment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Modernizing Ohio’s DD System</vt:lpstr>
      <vt:lpstr>The Path to Value: POLICY LEVERS</vt:lpstr>
      <vt:lpstr>QIDP Peer Learning</vt:lpstr>
      <vt:lpstr>  Next Residential Resources Meeting February 18, 2026  9:30am – 11am (Residential Waiver) 11:00am – 11:30am (General Updates) 11:30am – 1pm (ICF)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Teresa Kobelt</dc:creator>
  <cp:lastModifiedBy>Rachel Hayes</cp:lastModifiedBy>
  <cp:revision>16</cp:revision>
  <dcterms:created xsi:type="dcterms:W3CDTF">2025-03-13T12:29:43Z</dcterms:created>
  <dcterms:modified xsi:type="dcterms:W3CDTF">2025-12-19T12:40:14Z</dcterms:modified>
</cp:coreProperties>
</file>