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2"/>
  </p:notesMasterIdLst>
  <p:sldIdLst>
    <p:sldId id="256" r:id="rId2"/>
    <p:sldId id="257" r:id="rId3"/>
    <p:sldId id="263" r:id="rId4"/>
    <p:sldId id="269" r:id="rId5"/>
    <p:sldId id="264" r:id="rId6"/>
    <p:sldId id="265" r:id="rId7"/>
    <p:sldId id="266" r:id="rId8"/>
    <p:sldId id="267" r:id="rId9"/>
    <p:sldId id="270"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62"/>
    <p:restoredTop sz="95164"/>
  </p:normalViewPr>
  <p:slideViewPr>
    <p:cSldViewPr snapToGrid="0">
      <p:cViewPr varScale="1">
        <p:scale>
          <a:sx n="100" d="100"/>
          <a:sy n="100" d="100"/>
        </p:scale>
        <p:origin x="1016"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A33D15-6267-9645-AEF6-66B65784DF92}" type="datetimeFigureOut">
              <a:rPr lang="en-US" smtClean="0"/>
              <a:t>6/18/25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D430C6-DD7F-8646-A40C-FCB20E478383}" type="slidenum">
              <a:rPr lang="en-US" smtClean="0"/>
              <a:t>‹#›</a:t>
            </a:fld>
            <a:endParaRPr lang="en-US"/>
          </a:p>
        </p:txBody>
      </p:sp>
    </p:spTree>
    <p:extLst>
      <p:ext uri="{BB962C8B-B14F-4D97-AF65-F5344CB8AC3E}">
        <p14:creationId xmlns:p14="http://schemas.microsoft.com/office/powerpoint/2010/main" val="1491475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D430C6-DD7F-8646-A40C-FCB20E478383}" type="slidenum">
              <a:rPr lang="en-US" smtClean="0"/>
              <a:t>10</a:t>
            </a:fld>
            <a:endParaRPr lang="en-US"/>
          </a:p>
        </p:txBody>
      </p:sp>
    </p:spTree>
    <p:extLst>
      <p:ext uri="{BB962C8B-B14F-4D97-AF65-F5344CB8AC3E}">
        <p14:creationId xmlns:p14="http://schemas.microsoft.com/office/powerpoint/2010/main" val="163636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7C97EFA6-F662-484C-8F75-30BC0BE87B74}" type="datetimeFigureOut">
              <a:rPr lang="en-US" smtClean="0"/>
              <a:t>6/18/25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522F1E0F-ED22-5A47-BED9-8517002A44F4}" type="slidenum">
              <a:rPr lang="en-US" smtClean="0"/>
              <a:t>‹#›</a:t>
            </a:fld>
            <a:endParaRPr lang="en-US"/>
          </a:p>
        </p:txBody>
      </p:sp>
    </p:spTree>
    <p:extLst>
      <p:ext uri="{BB962C8B-B14F-4D97-AF65-F5344CB8AC3E}">
        <p14:creationId xmlns:p14="http://schemas.microsoft.com/office/powerpoint/2010/main" val="3252574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97EFA6-F662-484C-8F75-30BC0BE87B74}" type="datetimeFigureOut">
              <a:rPr lang="en-US" smtClean="0"/>
              <a:t>6/18/25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2F1E0F-ED22-5A47-BED9-8517002A44F4}" type="slidenum">
              <a:rPr lang="en-US" smtClean="0"/>
              <a:t>‹#›</a:t>
            </a:fld>
            <a:endParaRPr lang="en-US"/>
          </a:p>
        </p:txBody>
      </p:sp>
    </p:spTree>
    <p:extLst>
      <p:ext uri="{BB962C8B-B14F-4D97-AF65-F5344CB8AC3E}">
        <p14:creationId xmlns:p14="http://schemas.microsoft.com/office/powerpoint/2010/main" val="1286134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C97EFA6-F662-484C-8F75-30BC0BE87B74}" type="datetimeFigureOut">
              <a:rPr lang="en-US" smtClean="0"/>
              <a:t>6/18/25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522F1E0F-ED22-5A47-BED9-8517002A44F4}" type="slidenum">
              <a:rPr lang="en-US" smtClean="0"/>
              <a:t>‹#›</a:t>
            </a:fld>
            <a:endParaRPr lang="en-US"/>
          </a:p>
        </p:txBody>
      </p:sp>
    </p:spTree>
    <p:extLst>
      <p:ext uri="{BB962C8B-B14F-4D97-AF65-F5344CB8AC3E}">
        <p14:creationId xmlns:p14="http://schemas.microsoft.com/office/powerpoint/2010/main" val="600322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97EFA6-F662-484C-8F75-30BC0BE87B74}" type="datetimeFigureOut">
              <a:rPr lang="en-US" smtClean="0"/>
              <a:t>6/18/25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522F1E0F-ED22-5A47-BED9-8517002A44F4}" type="slidenum">
              <a:rPr lang="en-US" smtClean="0"/>
              <a:t>‹#›</a:t>
            </a:fld>
            <a:endParaRPr lang="en-US"/>
          </a:p>
        </p:txBody>
      </p:sp>
    </p:spTree>
    <p:extLst>
      <p:ext uri="{BB962C8B-B14F-4D97-AF65-F5344CB8AC3E}">
        <p14:creationId xmlns:p14="http://schemas.microsoft.com/office/powerpoint/2010/main" val="381149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C97EFA6-F662-484C-8F75-30BC0BE87B74}" type="datetimeFigureOut">
              <a:rPr lang="en-US" smtClean="0"/>
              <a:t>6/18/25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522F1E0F-ED22-5A47-BED9-8517002A44F4}" type="slidenum">
              <a:rPr lang="en-US" smtClean="0"/>
              <a:t>‹#›</a:t>
            </a:fld>
            <a:endParaRPr lang="en-US"/>
          </a:p>
        </p:txBody>
      </p:sp>
    </p:spTree>
    <p:extLst>
      <p:ext uri="{BB962C8B-B14F-4D97-AF65-F5344CB8AC3E}">
        <p14:creationId xmlns:p14="http://schemas.microsoft.com/office/powerpoint/2010/main" val="3189358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97EFA6-F662-484C-8F75-30BC0BE87B74}" type="datetimeFigureOut">
              <a:rPr lang="en-US" smtClean="0"/>
              <a:t>6/18/25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2F1E0F-ED22-5A47-BED9-8517002A44F4}" type="slidenum">
              <a:rPr lang="en-US" smtClean="0"/>
              <a:t>‹#›</a:t>
            </a:fld>
            <a:endParaRPr lang="en-US"/>
          </a:p>
        </p:txBody>
      </p:sp>
    </p:spTree>
    <p:extLst>
      <p:ext uri="{BB962C8B-B14F-4D97-AF65-F5344CB8AC3E}">
        <p14:creationId xmlns:p14="http://schemas.microsoft.com/office/powerpoint/2010/main" val="389252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97EFA6-F662-484C-8F75-30BC0BE87B74}" type="datetimeFigureOut">
              <a:rPr lang="en-US" smtClean="0"/>
              <a:t>6/18/25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2F1E0F-ED22-5A47-BED9-8517002A44F4}" type="slidenum">
              <a:rPr lang="en-US" smtClean="0"/>
              <a:t>‹#›</a:t>
            </a:fld>
            <a:endParaRPr lang="en-US"/>
          </a:p>
        </p:txBody>
      </p:sp>
    </p:spTree>
    <p:extLst>
      <p:ext uri="{BB962C8B-B14F-4D97-AF65-F5344CB8AC3E}">
        <p14:creationId xmlns:p14="http://schemas.microsoft.com/office/powerpoint/2010/main" val="539275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97EFA6-F662-484C-8F75-30BC0BE87B74}" type="datetimeFigureOut">
              <a:rPr lang="en-US" smtClean="0"/>
              <a:t>6/18/25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2F1E0F-ED22-5A47-BED9-8517002A44F4}" type="slidenum">
              <a:rPr lang="en-US" smtClean="0"/>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1351348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97EFA6-F662-484C-8F75-30BC0BE87B74}" type="datetimeFigureOut">
              <a:rPr lang="en-US" smtClean="0"/>
              <a:t>6/18/25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2F1E0F-ED22-5A47-BED9-8517002A44F4}" type="slidenum">
              <a:rPr lang="en-US" smtClean="0"/>
              <a:t>‹#›</a:t>
            </a:fld>
            <a:endParaRPr lang="en-US"/>
          </a:p>
        </p:txBody>
      </p:sp>
    </p:spTree>
    <p:extLst>
      <p:ext uri="{BB962C8B-B14F-4D97-AF65-F5344CB8AC3E}">
        <p14:creationId xmlns:p14="http://schemas.microsoft.com/office/powerpoint/2010/main" val="263887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C97EFA6-F662-484C-8F75-30BC0BE87B74}" type="datetimeFigureOut">
              <a:rPr lang="en-US" smtClean="0"/>
              <a:t>6/18/25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522F1E0F-ED22-5A47-BED9-8517002A44F4}" type="slidenum">
              <a:rPr lang="en-US" smtClean="0"/>
              <a:t>‹#›</a:t>
            </a:fld>
            <a:endParaRPr lang="en-US"/>
          </a:p>
        </p:txBody>
      </p:sp>
    </p:spTree>
    <p:extLst>
      <p:ext uri="{BB962C8B-B14F-4D97-AF65-F5344CB8AC3E}">
        <p14:creationId xmlns:p14="http://schemas.microsoft.com/office/powerpoint/2010/main" val="1112269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97EFA6-F662-484C-8F75-30BC0BE87B74}" type="datetimeFigureOut">
              <a:rPr lang="en-US" smtClean="0"/>
              <a:t>6/18/25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2F1E0F-ED22-5A47-BED9-8517002A44F4}" type="slidenum">
              <a:rPr lang="en-US" smtClean="0"/>
              <a:t>‹#›</a:t>
            </a:fld>
            <a:endParaRPr lang="en-US"/>
          </a:p>
        </p:txBody>
      </p:sp>
    </p:spTree>
    <p:extLst>
      <p:ext uri="{BB962C8B-B14F-4D97-AF65-F5344CB8AC3E}">
        <p14:creationId xmlns:p14="http://schemas.microsoft.com/office/powerpoint/2010/main" val="298023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7C97EFA6-F662-484C-8F75-30BC0BE87B74}" type="datetimeFigureOut">
              <a:rPr lang="en-US" smtClean="0"/>
              <a:t>6/18/25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522F1E0F-ED22-5A47-BED9-8517002A44F4}"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1960847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sc.ohio.gov/assets/legislation/136/hb96/ps/files/hb96-comparison-document-as-passed-by-the-senate-136th-general-assembly.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lsc.ohio.gov/assets/legislation/136/hb96/ps/files/hb96-appropriation-spreadsheet-as-passed-by-the-senate-136th-general-assembly.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A1D27-EB6A-EEB4-5801-D7E5ABAD6D37}"/>
              </a:ext>
            </a:extLst>
          </p:cNvPr>
          <p:cNvSpPr>
            <a:spLocks noGrp="1"/>
          </p:cNvSpPr>
          <p:nvPr>
            <p:ph type="ctrTitle"/>
          </p:nvPr>
        </p:nvSpPr>
        <p:spPr/>
        <p:txBody>
          <a:bodyPr/>
          <a:lstStyle/>
          <a:p>
            <a:r>
              <a:rPr lang="en-US" dirty="0"/>
              <a:t>‘26-’27 State Budget Update</a:t>
            </a:r>
          </a:p>
        </p:txBody>
      </p:sp>
      <p:sp>
        <p:nvSpPr>
          <p:cNvPr id="3" name="Subtitle 2">
            <a:extLst>
              <a:ext uri="{FF2B5EF4-FFF2-40B4-BE49-F238E27FC236}">
                <a16:creationId xmlns:a16="http://schemas.microsoft.com/office/drawing/2014/main" id="{B2ED6C62-EBCD-B6A5-5E37-A03D76F6F085}"/>
              </a:ext>
            </a:extLst>
          </p:cNvPr>
          <p:cNvSpPr>
            <a:spLocks noGrp="1"/>
          </p:cNvSpPr>
          <p:nvPr>
            <p:ph type="subTitle" idx="1"/>
          </p:nvPr>
        </p:nvSpPr>
        <p:spPr/>
        <p:txBody>
          <a:bodyPr>
            <a:normAutofit fontScale="85000" lnSpcReduction="20000"/>
          </a:bodyPr>
          <a:lstStyle/>
          <a:p>
            <a:r>
              <a:rPr lang="en-US" dirty="0"/>
              <a:t>As passed by the Senate</a:t>
            </a:r>
          </a:p>
          <a:p>
            <a:r>
              <a:rPr lang="en-US" dirty="0"/>
              <a:t>June 13</a:t>
            </a:r>
            <a:r>
              <a:rPr lang="en-US" baseline="30000" dirty="0"/>
              <a:t>th</a:t>
            </a:r>
            <a:r>
              <a:rPr lang="en-US" dirty="0"/>
              <a:t>, 2025</a:t>
            </a:r>
          </a:p>
        </p:txBody>
      </p:sp>
    </p:spTree>
    <p:extLst>
      <p:ext uri="{BB962C8B-B14F-4D97-AF65-F5344CB8AC3E}">
        <p14:creationId xmlns:p14="http://schemas.microsoft.com/office/powerpoint/2010/main" val="2843513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B0834-FFB3-0CD0-50A3-F85323AB99FA}"/>
              </a:ext>
            </a:extLst>
          </p:cNvPr>
          <p:cNvSpPr>
            <a:spLocks noGrp="1"/>
          </p:cNvSpPr>
          <p:nvPr>
            <p:ph type="title"/>
          </p:nvPr>
        </p:nvSpPr>
        <p:spPr/>
        <p:txBody>
          <a:bodyPr/>
          <a:lstStyle/>
          <a:p>
            <a:r>
              <a:rPr lang="en-US" dirty="0"/>
              <a:t>Other Resources</a:t>
            </a:r>
          </a:p>
        </p:txBody>
      </p:sp>
      <p:sp>
        <p:nvSpPr>
          <p:cNvPr id="3" name="Content Placeholder 2">
            <a:extLst>
              <a:ext uri="{FF2B5EF4-FFF2-40B4-BE49-F238E27FC236}">
                <a16:creationId xmlns:a16="http://schemas.microsoft.com/office/drawing/2014/main" id="{6FD090C8-2FBD-D046-5A00-DF94509255AD}"/>
              </a:ext>
            </a:extLst>
          </p:cNvPr>
          <p:cNvSpPr>
            <a:spLocks noGrp="1"/>
          </p:cNvSpPr>
          <p:nvPr>
            <p:ph idx="1"/>
          </p:nvPr>
        </p:nvSpPr>
        <p:spPr>
          <a:xfrm>
            <a:off x="581192" y="2180496"/>
            <a:ext cx="11029615" cy="4356938"/>
          </a:xfrm>
        </p:spPr>
        <p:txBody>
          <a:bodyPr>
            <a:normAutofit/>
          </a:bodyPr>
          <a:lstStyle/>
          <a:p>
            <a:r>
              <a:rPr lang="en-US" dirty="0"/>
              <a:t>Legislative Services Commission Comparison Document- </a:t>
            </a:r>
            <a:r>
              <a:rPr lang="en-US" dirty="0">
                <a:hlinkClick r:id="rId3"/>
              </a:rPr>
              <a:t>https://www.lsc.ohio.gov/assets/legislation/136/hb96/ps/files/hb96-comparison-document-as-passed-by-the-senate-136th-general-assembly.pdf</a:t>
            </a:r>
            <a:r>
              <a:rPr lang="en-US" dirty="0"/>
              <a:t> </a:t>
            </a:r>
          </a:p>
          <a:p>
            <a:pPr lvl="1"/>
            <a:r>
              <a:rPr lang="en-US" dirty="0"/>
              <a:t>DODD- pages 230-239</a:t>
            </a:r>
          </a:p>
          <a:p>
            <a:pPr lvl="1"/>
            <a:r>
              <a:rPr lang="en-US" dirty="0"/>
              <a:t>ODM- pages 560-598</a:t>
            </a:r>
          </a:p>
          <a:p>
            <a:pPr lvl="1"/>
            <a:r>
              <a:rPr lang="en-US" dirty="0"/>
              <a:t>OOD- pages 666-667</a:t>
            </a:r>
          </a:p>
          <a:p>
            <a:r>
              <a:rPr lang="en-US" dirty="0"/>
              <a:t>Senate-passed bill appropriation spreadsheet- </a:t>
            </a:r>
            <a:r>
              <a:rPr lang="en-US" dirty="0">
                <a:hlinkClick r:id="rId4"/>
              </a:rPr>
              <a:t>https://www.lsc.ohio.gov/assets/legislation/136/hb96/ps/files/hb96-appropriation-spreadsheet-as-passed-by-the-senate-136th-general-assembly.pdf</a:t>
            </a:r>
            <a:r>
              <a:rPr lang="en-US" dirty="0"/>
              <a:t> </a:t>
            </a:r>
          </a:p>
          <a:p>
            <a:r>
              <a:rPr lang="en-US" dirty="0"/>
              <a:t>Questions? Reach out to Christine</a:t>
            </a:r>
          </a:p>
        </p:txBody>
      </p:sp>
    </p:spTree>
    <p:extLst>
      <p:ext uri="{BB962C8B-B14F-4D97-AF65-F5344CB8AC3E}">
        <p14:creationId xmlns:p14="http://schemas.microsoft.com/office/powerpoint/2010/main" val="1333496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2C230-8BD2-CC5B-BCB0-C7E64B265335}"/>
              </a:ext>
            </a:extLst>
          </p:cNvPr>
          <p:cNvSpPr>
            <a:spLocks noGrp="1"/>
          </p:cNvSpPr>
          <p:nvPr>
            <p:ph type="title"/>
          </p:nvPr>
        </p:nvSpPr>
        <p:spPr/>
        <p:txBody>
          <a:bodyPr/>
          <a:lstStyle/>
          <a:p>
            <a:r>
              <a:rPr lang="en-US" dirty="0"/>
              <a:t>Where are we?</a:t>
            </a:r>
          </a:p>
        </p:txBody>
      </p:sp>
      <p:sp>
        <p:nvSpPr>
          <p:cNvPr id="3" name="Content Placeholder 2">
            <a:extLst>
              <a:ext uri="{FF2B5EF4-FFF2-40B4-BE49-F238E27FC236}">
                <a16:creationId xmlns:a16="http://schemas.microsoft.com/office/drawing/2014/main" id="{5E5FCAC9-F38D-3DC6-134E-8B9FA8B51811}"/>
              </a:ext>
            </a:extLst>
          </p:cNvPr>
          <p:cNvSpPr>
            <a:spLocks noGrp="1"/>
          </p:cNvSpPr>
          <p:nvPr>
            <p:ph idx="1"/>
          </p:nvPr>
        </p:nvSpPr>
        <p:spPr/>
        <p:txBody>
          <a:bodyPr>
            <a:normAutofit/>
          </a:bodyPr>
          <a:lstStyle/>
          <a:p>
            <a:r>
              <a:rPr lang="en-US" dirty="0"/>
              <a:t>This week, the Senate passed their version of HB 96 </a:t>
            </a:r>
          </a:p>
          <a:p>
            <a:r>
              <a:rPr lang="en-US" dirty="0"/>
              <a:t>Over the next two or so weeks, leaders from both chambers will resolve differences between the Governor’s introduced, House-passed, and Senate-passed versions of the bill in Conference Committee</a:t>
            </a:r>
          </a:p>
          <a:p>
            <a:r>
              <a:rPr lang="en-US" dirty="0"/>
              <a:t>What is presented here today is the major changes to the bill between the final House and Senate versions</a:t>
            </a:r>
          </a:p>
          <a:p>
            <a:pPr lvl="1"/>
            <a:r>
              <a:rPr lang="en-US" dirty="0"/>
              <a:t>Other changes between the Governor’s version and the house version may not be represented</a:t>
            </a:r>
          </a:p>
          <a:p>
            <a:r>
              <a:rPr lang="en-US" dirty="0"/>
              <a:t> What is presented is NOT the final version of the bill</a:t>
            </a:r>
          </a:p>
          <a:p>
            <a:endParaRPr lang="en-US" dirty="0"/>
          </a:p>
          <a:p>
            <a:pPr marL="0" indent="0">
              <a:buNone/>
            </a:pPr>
            <a:endParaRPr lang="en-US" dirty="0"/>
          </a:p>
        </p:txBody>
      </p:sp>
    </p:spTree>
    <p:extLst>
      <p:ext uri="{BB962C8B-B14F-4D97-AF65-F5344CB8AC3E}">
        <p14:creationId xmlns:p14="http://schemas.microsoft.com/office/powerpoint/2010/main" val="616370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75DD7-6FFC-FFBC-95C0-E210508A0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4DA910-2B93-CD28-D957-1A720C093E37}"/>
              </a:ext>
            </a:extLst>
          </p:cNvPr>
          <p:cNvSpPr>
            <a:spLocks noGrp="1"/>
          </p:cNvSpPr>
          <p:nvPr>
            <p:ph type="title"/>
          </p:nvPr>
        </p:nvSpPr>
        <p:spPr/>
        <p:txBody>
          <a:bodyPr/>
          <a:lstStyle/>
          <a:p>
            <a:r>
              <a:rPr lang="en-US" dirty="0"/>
              <a:t>Major Provisions- DODD</a:t>
            </a:r>
          </a:p>
        </p:txBody>
      </p:sp>
      <p:sp>
        <p:nvSpPr>
          <p:cNvPr id="3" name="Content Placeholder 2">
            <a:extLst>
              <a:ext uri="{FF2B5EF4-FFF2-40B4-BE49-F238E27FC236}">
                <a16:creationId xmlns:a16="http://schemas.microsoft.com/office/drawing/2014/main" id="{2963BF82-72C6-C9A0-34D8-30C6199D73E5}"/>
              </a:ext>
            </a:extLst>
          </p:cNvPr>
          <p:cNvSpPr>
            <a:spLocks noGrp="1"/>
          </p:cNvSpPr>
          <p:nvPr>
            <p:ph idx="1"/>
          </p:nvPr>
        </p:nvSpPr>
        <p:spPr/>
        <p:txBody>
          <a:bodyPr>
            <a:normAutofit/>
          </a:bodyPr>
          <a:lstStyle/>
          <a:p>
            <a:pPr marL="0" indent="0">
              <a:buNone/>
            </a:pPr>
            <a:r>
              <a:rPr lang="en-US" dirty="0"/>
              <a:t>Waiver</a:t>
            </a:r>
          </a:p>
          <a:p>
            <a:r>
              <a:rPr lang="en-US" dirty="0"/>
              <a:t>Maintain DODD funding at the Governor’s proposed levels</a:t>
            </a:r>
            <a:endParaRPr lang="en-US" sz="3200" dirty="0"/>
          </a:p>
          <a:p>
            <a:pPr lvl="1"/>
            <a:r>
              <a:rPr lang="en-US" dirty="0"/>
              <a:t>Backfills ARPA spending for waiver rate increases with General Revenue Fund (GRF)</a:t>
            </a:r>
          </a:p>
          <a:p>
            <a:pPr lvl="1"/>
            <a:r>
              <a:rPr lang="en-US" dirty="0"/>
              <a:t>No funding for increased waiver rates included in the Senate’s first version of the bill</a:t>
            </a:r>
          </a:p>
          <a:p>
            <a:r>
              <a:rPr lang="en-US" dirty="0"/>
              <a:t>Without increases in this budget, the next opportunity for increased funding would be in the SFY 2028/2029 budget</a:t>
            </a:r>
          </a:p>
          <a:p>
            <a:pPr lvl="1"/>
            <a:r>
              <a:rPr lang="en-US" dirty="0"/>
              <a:t>Earliest effective date for waiver rate increases would be 1/1/28</a:t>
            </a:r>
          </a:p>
          <a:p>
            <a:pPr lvl="1"/>
            <a:endParaRPr lang="en-US" dirty="0"/>
          </a:p>
        </p:txBody>
      </p:sp>
    </p:spTree>
    <p:extLst>
      <p:ext uri="{BB962C8B-B14F-4D97-AF65-F5344CB8AC3E}">
        <p14:creationId xmlns:p14="http://schemas.microsoft.com/office/powerpoint/2010/main" val="963995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24747-DDF1-67F6-0814-A0B3E9C19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A59A5-7ADD-8A48-8DCA-CBCB9E5E6A06}"/>
              </a:ext>
            </a:extLst>
          </p:cNvPr>
          <p:cNvSpPr>
            <a:spLocks noGrp="1"/>
          </p:cNvSpPr>
          <p:nvPr>
            <p:ph type="title"/>
          </p:nvPr>
        </p:nvSpPr>
        <p:spPr/>
        <p:txBody>
          <a:bodyPr/>
          <a:lstStyle/>
          <a:p>
            <a:r>
              <a:rPr lang="en-US" dirty="0"/>
              <a:t>Major Provisions- DODD</a:t>
            </a:r>
          </a:p>
        </p:txBody>
      </p:sp>
      <p:sp>
        <p:nvSpPr>
          <p:cNvPr id="3" name="Content Placeholder 2">
            <a:extLst>
              <a:ext uri="{FF2B5EF4-FFF2-40B4-BE49-F238E27FC236}">
                <a16:creationId xmlns:a16="http://schemas.microsoft.com/office/drawing/2014/main" id="{EE66B50D-2EB8-F4D0-1DDB-BA0BB92C9168}"/>
              </a:ext>
            </a:extLst>
          </p:cNvPr>
          <p:cNvSpPr>
            <a:spLocks noGrp="1"/>
          </p:cNvSpPr>
          <p:nvPr>
            <p:ph idx="1"/>
          </p:nvPr>
        </p:nvSpPr>
        <p:spPr/>
        <p:txBody>
          <a:bodyPr>
            <a:normAutofit/>
          </a:bodyPr>
          <a:lstStyle/>
          <a:p>
            <a:pPr marL="0" indent="0">
              <a:buNone/>
            </a:pPr>
            <a:r>
              <a:rPr lang="en-US" dirty="0"/>
              <a:t>ICF</a:t>
            </a:r>
          </a:p>
          <a:p>
            <a:r>
              <a:rPr lang="en-US" dirty="0"/>
              <a:t>Formula will run as in statute- no cap or roll back of rates</a:t>
            </a:r>
          </a:p>
          <a:p>
            <a:pPr lvl="1"/>
            <a:r>
              <a:rPr lang="en-US" dirty="0"/>
              <a:t>Assumed 6% growth rate each year of the biennium</a:t>
            </a:r>
          </a:p>
          <a:p>
            <a:r>
              <a:rPr lang="en-US" dirty="0"/>
              <a:t>Maintain the Governor’s proposal to keep the ICF’s PWD at 10.405% of an ICF/IID's desk reviewed, actual, allowable, per Medicaid day direct care costs from the applicable cost report year during SFY 2026</a:t>
            </a:r>
            <a:endParaRPr lang="en-US" sz="3200" dirty="0"/>
          </a:p>
          <a:p>
            <a:r>
              <a:rPr lang="en-US" dirty="0"/>
              <a:t>Removes language increasing the ICF personal needs allowance but maintains the funding for the increase</a:t>
            </a:r>
          </a:p>
          <a:p>
            <a:pPr lvl="1"/>
            <a:r>
              <a:rPr lang="en-US" dirty="0"/>
              <a:t>ODM retains administrative authority to increase the personal needs allowance and may still do so if the funds remain in place during conference committee</a:t>
            </a:r>
          </a:p>
        </p:txBody>
      </p:sp>
    </p:spTree>
    <p:extLst>
      <p:ext uri="{BB962C8B-B14F-4D97-AF65-F5344CB8AC3E}">
        <p14:creationId xmlns:p14="http://schemas.microsoft.com/office/powerpoint/2010/main" val="4056420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12536-A3A7-7C76-E7DC-80280FBCD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F2EBB-57B8-203A-E0CB-2B8A581CE2B2}"/>
              </a:ext>
            </a:extLst>
          </p:cNvPr>
          <p:cNvSpPr>
            <a:spLocks noGrp="1"/>
          </p:cNvSpPr>
          <p:nvPr>
            <p:ph type="title"/>
          </p:nvPr>
        </p:nvSpPr>
        <p:spPr/>
        <p:txBody>
          <a:bodyPr/>
          <a:lstStyle/>
          <a:p>
            <a:r>
              <a:rPr lang="en-US" dirty="0"/>
              <a:t>Major Provisions- DODD</a:t>
            </a:r>
          </a:p>
        </p:txBody>
      </p:sp>
      <p:sp>
        <p:nvSpPr>
          <p:cNvPr id="3" name="Content Placeholder 2">
            <a:extLst>
              <a:ext uri="{FF2B5EF4-FFF2-40B4-BE49-F238E27FC236}">
                <a16:creationId xmlns:a16="http://schemas.microsoft.com/office/drawing/2014/main" id="{CF98B12D-BFDE-0B76-A722-F0252A2AF91B}"/>
              </a:ext>
            </a:extLst>
          </p:cNvPr>
          <p:cNvSpPr>
            <a:spLocks noGrp="1"/>
          </p:cNvSpPr>
          <p:nvPr>
            <p:ph idx="1"/>
          </p:nvPr>
        </p:nvSpPr>
        <p:spPr/>
        <p:txBody>
          <a:bodyPr>
            <a:normAutofit/>
          </a:bodyPr>
          <a:lstStyle/>
          <a:p>
            <a:r>
              <a:rPr lang="en-US" dirty="0"/>
              <a:t>$500K cut to Technology First line item each year of the biennium</a:t>
            </a:r>
          </a:p>
          <a:p>
            <a:pPr lvl="1"/>
            <a:r>
              <a:rPr lang="en-US" dirty="0"/>
              <a:t>The Tech First line item is used to fund the Tech First Ambassadors, training, resources, and other outreach efforts; </a:t>
            </a:r>
          </a:p>
          <a:p>
            <a:pPr lvl="1"/>
            <a:r>
              <a:rPr lang="en-US" dirty="0"/>
              <a:t>This line item does NOT fund HCBS remote support service so this service should remain unaffected by this cut</a:t>
            </a:r>
          </a:p>
          <a:p>
            <a:pPr lvl="1"/>
            <a:r>
              <a:rPr lang="en-US" dirty="0"/>
              <a:t>FY 24- $2.2m, FY 25- $3.2m (estimate); Governor proposed $3.2m each year of biennium</a:t>
            </a:r>
          </a:p>
          <a:p>
            <a:pPr lvl="1"/>
            <a:r>
              <a:rPr lang="en-US" dirty="0"/>
              <a:t>Senate passed- $2.7m each year of the biennium</a:t>
            </a:r>
          </a:p>
          <a:p>
            <a:r>
              <a:rPr lang="en-US" dirty="0"/>
              <a:t>Maintain the investments in Employment First- $2.7m each year of the biennium </a:t>
            </a:r>
          </a:p>
          <a:p>
            <a:r>
              <a:rPr lang="en-US" dirty="0"/>
              <a:t>Maintain Multi-System Youth- $5m each year of the biennium</a:t>
            </a:r>
          </a:p>
          <a:p>
            <a:r>
              <a:rPr lang="en-US" dirty="0"/>
              <a:t>Does not add back in the Governor’s language around supported decision making</a:t>
            </a:r>
            <a:endParaRPr lang="en-US" sz="3200" dirty="0"/>
          </a:p>
          <a:p>
            <a:pPr lvl="1"/>
            <a:r>
              <a:rPr lang="en-US" dirty="0"/>
              <a:t>This language is currently in SB 35</a:t>
            </a:r>
          </a:p>
        </p:txBody>
      </p:sp>
    </p:spTree>
    <p:extLst>
      <p:ext uri="{BB962C8B-B14F-4D97-AF65-F5344CB8AC3E}">
        <p14:creationId xmlns:p14="http://schemas.microsoft.com/office/powerpoint/2010/main" val="1423910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0C922-41BA-FC44-E2CF-294C4A52708A}"/>
              </a:ext>
            </a:extLst>
          </p:cNvPr>
          <p:cNvSpPr>
            <a:spLocks noGrp="1"/>
          </p:cNvSpPr>
          <p:nvPr>
            <p:ph type="title"/>
          </p:nvPr>
        </p:nvSpPr>
        <p:spPr/>
        <p:txBody>
          <a:bodyPr/>
          <a:lstStyle/>
          <a:p>
            <a:r>
              <a:rPr lang="en-US" dirty="0"/>
              <a:t>Other Major Provisions</a:t>
            </a:r>
          </a:p>
        </p:txBody>
      </p:sp>
      <p:sp>
        <p:nvSpPr>
          <p:cNvPr id="3" name="Content Placeholder 2">
            <a:extLst>
              <a:ext uri="{FF2B5EF4-FFF2-40B4-BE49-F238E27FC236}">
                <a16:creationId xmlns:a16="http://schemas.microsoft.com/office/drawing/2014/main" id="{6903BB37-EF78-6E62-CF16-4E43BDC60300}"/>
              </a:ext>
            </a:extLst>
          </p:cNvPr>
          <p:cNvSpPr>
            <a:spLocks noGrp="1"/>
          </p:cNvSpPr>
          <p:nvPr>
            <p:ph idx="1"/>
          </p:nvPr>
        </p:nvSpPr>
        <p:spPr>
          <a:xfrm>
            <a:off x="838200" y="1867666"/>
            <a:ext cx="10515600" cy="4351338"/>
          </a:xfrm>
        </p:spPr>
        <p:txBody>
          <a:bodyPr>
            <a:normAutofit/>
          </a:bodyPr>
          <a:lstStyle/>
          <a:p>
            <a:r>
              <a:rPr lang="en-US" dirty="0"/>
              <a:t>The inclusion of an OPRA-sponsored amendment to great a GA workgroup to study various areas of the DD system, including- (page 1 of 2) </a:t>
            </a:r>
          </a:p>
          <a:p>
            <a:pPr marL="0" indent="0">
              <a:buNone/>
            </a:pPr>
            <a:r>
              <a:rPr lang="en-US" dirty="0"/>
              <a:t>(1) Evaluate the current system structure, financing mechanisms, and service delivery models to identify reforms that improve efficiency, equity, and alignment with statewide goals; </a:t>
            </a:r>
          </a:p>
          <a:p>
            <a:pPr marL="0" indent="0">
              <a:buNone/>
            </a:pPr>
            <a:r>
              <a:rPr lang="en-US" dirty="0"/>
              <a:t>(2) Assess the adequacy, composition, and distribution of the provider network, including analysis of provider capacity, provider type, service deserts, and unmet needs across populations and regions; </a:t>
            </a:r>
          </a:p>
          <a:p>
            <a:pPr marL="0" indent="0">
              <a:buNone/>
            </a:pPr>
            <a:r>
              <a:rPr lang="en-US" dirty="0"/>
              <a:t>(3) Examine the continuum of care to determine whether the current system supports the full range of needs, including access to specialized services and supports for individuals with complex medical, behavioral, or forensic profiles; </a:t>
            </a:r>
          </a:p>
          <a:p>
            <a:pPr marL="0" indent="0">
              <a:buNone/>
            </a:pPr>
            <a:r>
              <a:rPr lang="en-US" dirty="0"/>
              <a:t>(4) Review case management and coordination practices and explore the feasibility of alternative payment structures, such as per member per month or value based, that reward quality, outcomes, and system stewardship; </a:t>
            </a:r>
          </a:p>
        </p:txBody>
      </p:sp>
    </p:spTree>
    <p:extLst>
      <p:ext uri="{BB962C8B-B14F-4D97-AF65-F5344CB8AC3E}">
        <p14:creationId xmlns:p14="http://schemas.microsoft.com/office/powerpoint/2010/main" val="4102608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F44B5-B9E6-B1E6-0D45-191C128FF034}"/>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F4085D30-466B-52FA-DFFC-D37A29FD9ED2}"/>
              </a:ext>
            </a:extLst>
          </p:cNvPr>
          <p:cNvSpPr>
            <a:spLocks noGrp="1"/>
          </p:cNvSpPr>
          <p:nvPr>
            <p:ph idx="1"/>
          </p:nvPr>
        </p:nvSpPr>
        <p:spPr/>
        <p:txBody>
          <a:bodyPr>
            <a:normAutofit/>
          </a:bodyPr>
          <a:lstStyle/>
          <a:p>
            <a:pPr marL="0" indent="0">
              <a:buNone/>
            </a:pPr>
            <a:r>
              <a:rPr lang="en-US" dirty="0"/>
              <a:t>(5) Identify and recommend strategies to reduce fragmentation and streamline funding, with the goal of improving coordination and reducing administrative burden; </a:t>
            </a:r>
          </a:p>
          <a:p>
            <a:pPr marL="0" indent="0">
              <a:buNone/>
            </a:pPr>
            <a:r>
              <a:rPr lang="en-US" dirty="0"/>
              <a:t>(6) Analyze the impact of unfunded mandates, compliance costs, and regulatory complexity on providers and sustainability of service delivery; </a:t>
            </a:r>
          </a:p>
          <a:p>
            <a:pPr marL="0" indent="0">
              <a:buNone/>
            </a:pPr>
            <a:r>
              <a:rPr lang="en-US" dirty="0"/>
              <a:t>(7) Develop a rate methodology that reflects the actual costs of service provision, including costs associated with compliance, training, quality expectations, and the unique needs of specific populations; </a:t>
            </a:r>
          </a:p>
          <a:p>
            <a:pPr marL="0" indent="0">
              <a:buNone/>
            </a:pPr>
            <a:r>
              <a:rPr lang="en-US" dirty="0"/>
              <a:t>(8) Promote innovation and cost-effective practices, including the use of technology such as telehealth, remote supports, and electronic health records, to enhance outcomes and reduce reliance on high-cost services; </a:t>
            </a:r>
          </a:p>
          <a:p>
            <a:pPr marL="0" indent="0">
              <a:buNone/>
            </a:pPr>
            <a:r>
              <a:rPr lang="en-US" dirty="0"/>
              <a:t>(9) Develop statewide quality and system performance measures that promote person-centered outcomes, accountability, and continuous improvement.</a:t>
            </a:r>
          </a:p>
        </p:txBody>
      </p:sp>
    </p:spTree>
    <p:extLst>
      <p:ext uri="{BB962C8B-B14F-4D97-AF65-F5344CB8AC3E}">
        <p14:creationId xmlns:p14="http://schemas.microsoft.com/office/powerpoint/2010/main" val="412544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9032B-4FCE-7BF0-A402-A5EC23C39A7D}"/>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95AC3317-3598-6EA9-9FC6-DC8883E05544}"/>
              </a:ext>
            </a:extLst>
          </p:cNvPr>
          <p:cNvSpPr>
            <a:spLocks noGrp="1"/>
          </p:cNvSpPr>
          <p:nvPr>
            <p:ph idx="1"/>
          </p:nvPr>
        </p:nvSpPr>
        <p:spPr/>
        <p:txBody>
          <a:bodyPr/>
          <a:lstStyle/>
          <a:p>
            <a:r>
              <a:rPr lang="en-US" dirty="0"/>
              <a:t>Conference Committee resolves differences and publishes final version of HB 96</a:t>
            </a:r>
          </a:p>
          <a:p>
            <a:r>
              <a:rPr lang="en-US" dirty="0"/>
              <a:t>Both the House and Senate vote on the final version of HB 96</a:t>
            </a:r>
          </a:p>
          <a:p>
            <a:r>
              <a:rPr lang="en-US" dirty="0"/>
              <a:t>Bill is sent to the Governor’s desk </a:t>
            </a:r>
          </a:p>
          <a:p>
            <a:r>
              <a:rPr lang="en-US" dirty="0"/>
              <a:t>Governor issues vetoes and signs remaining provisions into law</a:t>
            </a:r>
          </a:p>
          <a:p>
            <a:r>
              <a:rPr lang="en-US" dirty="0"/>
              <a:t>Bill becomes law and goes into effect</a:t>
            </a:r>
          </a:p>
        </p:txBody>
      </p:sp>
    </p:spTree>
    <p:extLst>
      <p:ext uri="{BB962C8B-B14F-4D97-AF65-F5344CB8AC3E}">
        <p14:creationId xmlns:p14="http://schemas.microsoft.com/office/powerpoint/2010/main" val="1678935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D07F2-6570-7A8A-B5D9-8FDD2E580A09}"/>
              </a:ext>
            </a:extLst>
          </p:cNvPr>
          <p:cNvSpPr>
            <a:spLocks noGrp="1"/>
          </p:cNvSpPr>
          <p:nvPr>
            <p:ph type="title"/>
          </p:nvPr>
        </p:nvSpPr>
        <p:spPr/>
        <p:txBody>
          <a:bodyPr/>
          <a:lstStyle/>
          <a:p>
            <a:r>
              <a:rPr lang="en-US" dirty="0"/>
              <a:t>Federal Reconciliation Update- One Big beautiful bill </a:t>
            </a:r>
          </a:p>
        </p:txBody>
      </p:sp>
      <p:sp>
        <p:nvSpPr>
          <p:cNvPr id="3" name="Content Placeholder 2">
            <a:extLst>
              <a:ext uri="{FF2B5EF4-FFF2-40B4-BE49-F238E27FC236}">
                <a16:creationId xmlns:a16="http://schemas.microsoft.com/office/drawing/2014/main" id="{790F2996-99EC-9802-3C01-B30F0450AF74}"/>
              </a:ext>
            </a:extLst>
          </p:cNvPr>
          <p:cNvSpPr>
            <a:spLocks noGrp="1"/>
          </p:cNvSpPr>
          <p:nvPr>
            <p:ph idx="1"/>
          </p:nvPr>
        </p:nvSpPr>
        <p:spPr>
          <a:xfrm>
            <a:off x="581192" y="2180496"/>
            <a:ext cx="11029615" cy="4327880"/>
          </a:xfrm>
        </p:spPr>
        <p:txBody>
          <a:bodyPr/>
          <a:lstStyle/>
          <a:p>
            <a:pPr marL="0" indent="0">
              <a:buNone/>
            </a:pPr>
            <a:r>
              <a:rPr lang="en-US" dirty="0"/>
              <a:t>US Senate Medicaid Provider Tax Provision</a:t>
            </a:r>
          </a:p>
          <a:p>
            <a:r>
              <a:rPr lang="en-US" dirty="0"/>
              <a:t>For expansion states, almost all provider taxes must be reduced to 3.5% by 2031</a:t>
            </a:r>
          </a:p>
          <a:p>
            <a:r>
              <a:rPr lang="en-US" dirty="0"/>
              <a:t>“(iii) In the case of a tax in effect on October 1, 2026, that applies to a class of health care items or services that is described in paragraph (3) </a:t>
            </a:r>
            <a:r>
              <a:rPr lang="en-US" dirty="0">
                <a:solidFill>
                  <a:srgbClr val="FF0000"/>
                </a:solidFill>
              </a:rPr>
              <a:t>(SNFs) </a:t>
            </a:r>
            <a:r>
              <a:rPr lang="en-US" dirty="0"/>
              <a:t>or (4) </a:t>
            </a:r>
            <a:r>
              <a:rPr lang="en-US" dirty="0">
                <a:solidFill>
                  <a:srgbClr val="FF0000"/>
                </a:solidFill>
              </a:rPr>
              <a:t>(ICFs)</a:t>
            </a:r>
            <a:r>
              <a:rPr lang="en-US" dirty="0"/>
              <a:t> of section 433.56(a) of title 42, Code of Federal Regulations (as in effect on May 1, 2025), and for which, on May 1, 2025, is within the hold harmless threshold (as determined by the Secretary), the applicable percent specified in clause (</a:t>
            </a:r>
            <a:r>
              <a:rPr lang="en-US" dirty="0" err="1"/>
              <a:t>i</a:t>
            </a:r>
            <a:r>
              <a:rPr lang="en-US" dirty="0"/>
              <a:t>) shall not apply but only to the extent that such tax </a:t>
            </a:r>
            <a:r>
              <a:rPr lang="en-US" i="1" dirty="0"/>
              <a:t>is not modified or otherwise changed on or after such date </a:t>
            </a:r>
            <a:r>
              <a:rPr lang="en-US" dirty="0"/>
              <a:t>unless such tax is to come into compliance with the requirements of this section.”</a:t>
            </a:r>
          </a:p>
          <a:p>
            <a:pPr lvl="1"/>
            <a:r>
              <a:rPr lang="en-US" dirty="0"/>
              <a:t>ICF provider tax is currently 4% and bring in $60M in state share each state fiscal year</a:t>
            </a:r>
          </a:p>
          <a:p>
            <a:pPr lvl="1"/>
            <a:r>
              <a:rPr lang="en-US" dirty="0"/>
              <a:t>This means the ICF provider tax would not be included in the 3.5% reduction, but would not be able to be changed in the future</a:t>
            </a:r>
          </a:p>
          <a:p>
            <a:r>
              <a:rPr lang="en-US" dirty="0"/>
              <a:t>This is not the final version of the bill and is subject to change</a:t>
            </a:r>
          </a:p>
        </p:txBody>
      </p:sp>
    </p:spTree>
    <p:extLst>
      <p:ext uri="{BB962C8B-B14F-4D97-AF65-F5344CB8AC3E}">
        <p14:creationId xmlns:p14="http://schemas.microsoft.com/office/powerpoint/2010/main" val="24011917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Dividend</Template>
  <TotalTime>8698</TotalTime>
  <Words>1081</Words>
  <Application>Microsoft Macintosh PowerPoint</Application>
  <PresentationFormat>Widescreen</PresentationFormat>
  <Paragraphs>66</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Gill Sans MT</vt:lpstr>
      <vt:lpstr>Wingdings 2</vt:lpstr>
      <vt:lpstr>Dividend</vt:lpstr>
      <vt:lpstr>‘26-’27 State Budget Update</vt:lpstr>
      <vt:lpstr>Where are we?</vt:lpstr>
      <vt:lpstr>Major Provisions- DODD</vt:lpstr>
      <vt:lpstr>Major Provisions- DODD</vt:lpstr>
      <vt:lpstr>Major Provisions- DODD</vt:lpstr>
      <vt:lpstr>Other Major Provisions</vt:lpstr>
      <vt:lpstr>Cont.</vt:lpstr>
      <vt:lpstr>Next Steps</vt:lpstr>
      <vt:lpstr>Federal Reconciliation Update- One Big beautiful bill </vt:lpstr>
      <vt:lpstr>Other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Christine Touvelle</dc:creator>
  <cp:lastModifiedBy>Rachel Hayes</cp:lastModifiedBy>
  <cp:revision>6</cp:revision>
  <dcterms:created xsi:type="dcterms:W3CDTF">2025-06-12T16:41:21Z</dcterms:created>
  <dcterms:modified xsi:type="dcterms:W3CDTF">2025-06-18T18:25:51Z</dcterms:modified>
</cp:coreProperties>
</file>