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1" r:id="rId2"/>
    <p:sldId id="260" r:id="rId3"/>
    <p:sldId id="257" r:id="rId4"/>
    <p:sldId id="295" r:id="rId5"/>
    <p:sldId id="259" r:id="rId6"/>
    <p:sldId id="258" r:id="rId7"/>
    <p:sldId id="297" r:id="rId8"/>
    <p:sldId id="262" r:id="rId9"/>
    <p:sldId id="298" r:id="rId10"/>
    <p:sldId id="303" r:id="rId11"/>
    <p:sldId id="304" r:id="rId12"/>
    <p:sldId id="305" r:id="rId13"/>
    <p:sldId id="307" r:id="rId14"/>
    <p:sldId id="308" r:id="rId15"/>
    <p:sldId id="300" r:id="rId16"/>
    <p:sldId id="301" r:id="rId17"/>
    <p:sldId id="302" r:id="rId18"/>
    <p:sldId id="299" r:id="rId19"/>
    <p:sldId id="264" r:id="rId20"/>
    <p:sldId id="309" r:id="rId21"/>
    <p:sldId id="310" r:id="rId22"/>
    <p:sldId id="311" r:id="rId23"/>
    <p:sldId id="312" r:id="rId24"/>
    <p:sldId id="313" r:id="rId25"/>
    <p:sldId id="315" r:id="rId26"/>
    <p:sldId id="314" r:id="rId27"/>
    <p:sldId id="316" r:id="rId28"/>
    <p:sldId id="317" r:id="rId29"/>
    <p:sldId id="3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94558"/>
  </p:normalViewPr>
  <p:slideViewPr>
    <p:cSldViewPr snapToGrid="0">
      <p:cViewPr varScale="1">
        <p:scale>
          <a:sx n="121" d="100"/>
          <a:sy n="121"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AD273-14A0-344E-9D44-EE2AA294C956}"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20A1E4BF-5D7F-1D4E-A993-DA7BC2B7EC4F}">
      <dgm:prSet phldrT="[Text]" custT="1"/>
      <dgm:spPr>
        <a:solidFill>
          <a:srgbClr val="0070C0"/>
        </a:solidFill>
        <a:ln>
          <a:noFill/>
        </a:ln>
      </dgm:spPr>
      <dgm:t>
        <a:bodyPr/>
        <a:lstStyle/>
        <a:p>
          <a:r>
            <a:rPr lang="en-US" sz="4400" b="0" dirty="0"/>
            <a:t>Critical Incidents</a:t>
          </a:r>
        </a:p>
      </dgm:t>
    </dgm:pt>
    <dgm:pt modelId="{D17A295D-60B5-FE46-9F42-B2A160589B20}" type="parTrans" cxnId="{D2BA69B0-FE7E-CB4A-9CA2-CD4D85E1CA80}">
      <dgm:prSet/>
      <dgm:spPr/>
      <dgm:t>
        <a:bodyPr/>
        <a:lstStyle/>
        <a:p>
          <a:endParaRPr lang="en-US"/>
        </a:p>
      </dgm:t>
    </dgm:pt>
    <dgm:pt modelId="{BE248A89-33EC-2D49-9D68-99FFF0D754FC}" type="sibTrans" cxnId="{D2BA69B0-FE7E-CB4A-9CA2-CD4D85E1CA80}">
      <dgm:prSet/>
      <dgm:spPr/>
      <dgm:t>
        <a:bodyPr/>
        <a:lstStyle/>
        <a:p>
          <a:endParaRPr lang="en-US"/>
        </a:p>
      </dgm:t>
    </dgm:pt>
    <dgm:pt modelId="{5721B799-6A63-474C-AA31-F020346C3EAB}">
      <dgm:prSet phldrT="[Text]" custT="1"/>
      <dgm:spPr>
        <a:solidFill>
          <a:srgbClr val="0070C0"/>
        </a:solidFill>
        <a:ln>
          <a:noFill/>
        </a:ln>
      </dgm:spPr>
      <dgm:t>
        <a:bodyPr/>
        <a:lstStyle/>
        <a:p>
          <a:pPr algn="ctr"/>
          <a:br>
            <a:rPr lang="en-US" sz="2400" dirty="0"/>
          </a:br>
          <a:r>
            <a:rPr lang="en-US" sz="2000" dirty="0"/>
            <a:t>Incident Reporting and Tracking</a:t>
          </a:r>
          <a:endParaRPr lang="en-US" sz="2400" dirty="0"/>
        </a:p>
        <a:p>
          <a:pPr algn="ctr"/>
          <a:endParaRPr lang="en-US" sz="1400" dirty="0"/>
        </a:p>
      </dgm:t>
    </dgm:pt>
    <dgm:pt modelId="{BADB079C-AE22-0343-A122-98280E5C729F}" type="parTrans" cxnId="{8AB89FB5-006A-BF4A-B05F-A61E2C8CEB68}">
      <dgm:prSet/>
      <dgm:spPr>
        <a:solidFill>
          <a:schemeClr val="accent4">
            <a:lumMod val="75000"/>
          </a:schemeClr>
        </a:solidFill>
      </dgm:spPr>
      <dgm:t>
        <a:bodyPr/>
        <a:lstStyle/>
        <a:p>
          <a:endParaRPr lang="en-US"/>
        </a:p>
      </dgm:t>
    </dgm:pt>
    <dgm:pt modelId="{EEA5E664-6047-DE44-936E-D4B2998DEE19}" type="sibTrans" cxnId="{8AB89FB5-006A-BF4A-B05F-A61E2C8CEB68}">
      <dgm:prSet/>
      <dgm:spPr/>
      <dgm:t>
        <a:bodyPr/>
        <a:lstStyle/>
        <a:p>
          <a:endParaRPr lang="en-US"/>
        </a:p>
      </dgm:t>
    </dgm:pt>
    <dgm:pt modelId="{FADF85D1-AC6D-2946-9769-533C2D115A56}">
      <dgm:prSet phldrT="[Text]" custT="1"/>
      <dgm:spPr>
        <a:solidFill>
          <a:srgbClr val="0070C0"/>
        </a:solidFill>
        <a:ln>
          <a:noFill/>
        </a:ln>
      </dgm:spPr>
      <dgm:t>
        <a:bodyPr/>
        <a:lstStyle/>
        <a:p>
          <a:pPr algn="ctr"/>
          <a:br>
            <a:rPr lang="en-US" sz="2800" dirty="0"/>
          </a:br>
          <a:r>
            <a:rPr lang="en-US" sz="2000" dirty="0"/>
            <a:t>Standardized Definitions and Guidance</a:t>
          </a:r>
          <a:endParaRPr lang="en-US" sz="2400" dirty="0"/>
        </a:p>
        <a:p>
          <a:pPr algn="ctr"/>
          <a:endParaRPr lang="en-US" sz="2800" dirty="0"/>
        </a:p>
      </dgm:t>
    </dgm:pt>
    <dgm:pt modelId="{44C7A9F5-0112-3247-A550-02E821C2AB07}" type="parTrans" cxnId="{57AFCF77-BB43-B94B-A0BD-16596BCC2ECF}">
      <dgm:prSet/>
      <dgm:spPr>
        <a:solidFill>
          <a:schemeClr val="accent4">
            <a:lumMod val="75000"/>
          </a:schemeClr>
        </a:solidFill>
        <a:ln>
          <a:noFill/>
        </a:ln>
      </dgm:spPr>
      <dgm:t>
        <a:bodyPr/>
        <a:lstStyle/>
        <a:p>
          <a:endParaRPr lang="en-US"/>
        </a:p>
      </dgm:t>
    </dgm:pt>
    <dgm:pt modelId="{4D63E71D-3E98-544C-9E54-5A52D2605556}" type="sibTrans" cxnId="{57AFCF77-BB43-B94B-A0BD-16596BCC2ECF}">
      <dgm:prSet/>
      <dgm:spPr/>
      <dgm:t>
        <a:bodyPr/>
        <a:lstStyle/>
        <a:p>
          <a:endParaRPr lang="en-US"/>
        </a:p>
      </dgm:t>
    </dgm:pt>
    <dgm:pt modelId="{56226158-5E86-3643-8368-3D0F5D1F5095}">
      <dgm:prSet phldrT="[Text]" phldr="1"/>
      <dgm:spPr/>
      <dgm:t>
        <a:bodyPr/>
        <a:lstStyle/>
        <a:p>
          <a:endParaRPr lang="en-US"/>
        </a:p>
      </dgm:t>
    </dgm:pt>
    <dgm:pt modelId="{720220F4-027A-744F-89A4-D653E9335FE2}" type="parTrans" cxnId="{78521BE8-4F37-9D4A-9D22-8A54B94F5FA6}">
      <dgm:prSet/>
      <dgm:spPr/>
      <dgm:t>
        <a:bodyPr/>
        <a:lstStyle/>
        <a:p>
          <a:endParaRPr lang="en-US"/>
        </a:p>
      </dgm:t>
    </dgm:pt>
    <dgm:pt modelId="{0B7734C4-E5DD-3C4B-9911-99ACD77F9C84}" type="sibTrans" cxnId="{78521BE8-4F37-9D4A-9D22-8A54B94F5FA6}">
      <dgm:prSet/>
      <dgm:spPr/>
      <dgm:t>
        <a:bodyPr/>
        <a:lstStyle/>
        <a:p>
          <a:endParaRPr lang="en-US"/>
        </a:p>
      </dgm:t>
    </dgm:pt>
    <dgm:pt modelId="{B2244785-A81D-F349-B5D1-AD4968B0EB79}">
      <dgm:prSet phldrT="[Text]" phldr="1"/>
      <dgm:spPr/>
      <dgm:t>
        <a:bodyPr/>
        <a:lstStyle/>
        <a:p>
          <a:endParaRPr lang="en-US"/>
        </a:p>
      </dgm:t>
    </dgm:pt>
    <dgm:pt modelId="{F08593F1-AF45-3D4E-B319-2F0F4718398F}" type="parTrans" cxnId="{87E9A515-CB0F-F24F-A36E-458A98A9E5E2}">
      <dgm:prSet/>
      <dgm:spPr/>
      <dgm:t>
        <a:bodyPr/>
        <a:lstStyle/>
        <a:p>
          <a:endParaRPr lang="en-US"/>
        </a:p>
      </dgm:t>
    </dgm:pt>
    <dgm:pt modelId="{C2A1EDBD-B842-5A48-9F8C-599EA1451F8A}" type="sibTrans" cxnId="{87E9A515-CB0F-F24F-A36E-458A98A9E5E2}">
      <dgm:prSet/>
      <dgm:spPr/>
      <dgm:t>
        <a:bodyPr/>
        <a:lstStyle/>
        <a:p>
          <a:endParaRPr lang="en-US"/>
        </a:p>
      </dgm:t>
    </dgm:pt>
    <dgm:pt modelId="{667F44CC-6E90-1447-81C8-0123D1D2CC62}">
      <dgm:prSet phldrT="[Text]" phldr="1"/>
      <dgm:spPr/>
      <dgm:t>
        <a:bodyPr/>
        <a:lstStyle/>
        <a:p>
          <a:endParaRPr lang="en-US"/>
        </a:p>
      </dgm:t>
    </dgm:pt>
    <dgm:pt modelId="{7CC98CFF-9140-1741-836F-177C8215EEF1}" type="parTrans" cxnId="{D030A5ED-578D-9B4A-ACBA-6B2EA3CE80D2}">
      <dgm:prSet/>
      <dgm:spPr/>
      <dgm:t>
        <a:bodyPr/>
        <a:lstStyle/>
        <a:p>
          <a:endParaRPr lang="en-US"/>
        </a:p>
      </dgm:t>
    </dgm:pt>
    <dgm:pt modelId="{EA7F6188-0379-4641-988D-D6C2B037082D}" type="sibTrans" cxnId="{D030A5ED-578D-9B4A-ACBA-6B2EA3CE80D2}">
      <dgm:prSet/>
      <dgm:spPr/>
      <dgm:t>
        <a:bodyPr/>
        <a:lstStyle/>
        <a:p>
          <a:endParaRPr lang="en-US"/>
        </a:p>
      </dgm:t>
    </dgm:pt>
    <dgm:pt modelId="{93D64DC0-46AF-8A4B-9E51-1A81D4463B8A}">
      <dgm:prSet phldrT="[Text]" phldr="1"/>
      <dgm:spPr/>
      <dgm:t>
        <a:bodyPr/>
        <a:lstStyle/>
        <a:p>
          <a:endParaRPr lang="en-US"/>
        </a:p>
      </dgm:t>
    </dgm:pt>
    <dgm:pt modelId="{E3C3A1A3-9E02-6E4F-B8AE-6341B9FD97DB}" type="parTrans" cxnId="{D2D35CFA-4BB6-5241-BCF2-8574C43FEBC6}">
      <dgm:prSet/>
      <dgm:spPr/>
      <dgm:t>
        <a:bodyPr/>
        <a:lstStyle/>
        <a:p>
          <a:endParaRPr lang="en-US"/>
        </a:p>
      </dgm:t>
    </dgm:pt>
    <dgm:pt modelId="{03C45E74-621E-9C44-B20C-02005E58E773}" type="sibTrans" cxnId="{D2D35CFA-4BB6-5241-BCF2-8574C43FEBC6}">
      <dgm:prSet/>
      <dgm:spPr/>
      <dgm:t>
        <a:bodyPr/>
        <a:lstStyle/>
        <a:p>
          <a:endParaRPr lang="en-US"/>
        </a:p>
      </dgm:t>
    </dgm:pt>
    <dgm:pt modelId="{70E8A808-17DD-6E46-BEDA-CA5F83F09479}">
      <dgm:prSet phldrT="[Text]" phldr="1"/>
      <dgm:spPr/>
      <dgm:t>
        <a:bodyPr/>
        <a:lstStyle/>
        <a:p>
          <a:endParaRPr lang="en-US"/>
        </a:p>
      </dgm:t>
    </dgm:pt>
    <dgm:pt modelId="{F5B368A5-5DBE-7D4A-B828-F7DB2CB0D4D2}" type="parTrans" cxnId="{81D3E6D5-AB02-0741-B34D-86C6FAAF93BD}">
      <dgm:prSet/>
      <dgm:spPr/>
      <dgm:t>
        <a:bodyPr/>
        <a:lstStyle/>
        <a:p>
          <a:endParaRPr lang="en-US"/>
        </a:p>
      </dgm:t>
    </dgm:pt>
    <dgm:pt modelId="{E1565782-94DB-9A46-870E-6954A5BFBF48}" type="sibTrans" cxnId="{81D3E6D5-AB02-0741-B34D-86C6FAAF93BD}">
      <dgm:prSet/>
      <dgm:spPr/>
      <dgm:t>
        <a:bodyPr/>
        <a:lstStyle/>
        <a:p>
          <a:endParaRPr lang="en-US"/>
        </a:p>
      </dgm:t>
    </dgm:pt>
    <dgm:pt modelId="{53B2998D-0D80-C34E-8DF3-3547DE26DF3F}">
      <dgm:prSet phldrT="[Text]" phldr="1"/>
      <dgm:spPr/>
      <dgm:t>
        <a:bodyPr/>
        <a:lstStyle/>
        <a:p>
          <a:endParaRPr lang="en-US"/>
        </a:p>
      </dgm:t>
    </dgm:pt>
    <dgm:pt modelId="{E96DD80C-7432-3247-8638-80B8DDCDAAAB}" type="parTrans" cxnId="{DCB4609D-30D4-2447-BA6F-62384981C381}">
      <dgm:prSet/>
      <dgm:spPr/>
      <dgm:t>
        <a:bodyPr/>
        <a:lstStyle/>
        <a:p>
          <a:endParaRPr lang="en-US"/>
        </a:p>
      </dgm:t>
    </dgm:pt>
    <dgm:pt modelId="{346FAA43-2064-FD4D-A8FA-A4DB5FC917DC}" type="sibTrans" cxnId="{DCB4609D-30D4-2447-BA6F-62384981C381}">
      <dgm:prSet/>
      <dgm:spPr/>
      <dgm:t>
        <a:bodyPr/>
        <a:lstStyle/>
        <a:p>
          <a:endParaRPr lang="en-US"/>
        </a:p>
      </dgm:t>
    </dgm:pt>
    <dgm:pt modelId="{4B890F87-DAFF-0E43-B80D-B16E6CEFBE7C}">
      <dgm:prSet custT="1"/>
      <dgm:spPr>
        <a:solidFill>
          <a:srgbClr val="0070C0"/>
        </a:solidFill>
        <a:ln>
          <a:noFill/>
        </a:ln>
      </dgm:spPr>
      <dgm:t>
        <a:bodyPr/>
        <a:lstStyle/>
        <a:p>
          <a:r>
            <a:rPr lang="en-US" sz="2000" dirty="0"/>
            <a:t>Public</a:t>
          </a:r>
          <a:r>
            <a:rPr lang="en-US" sz="2000" baseline="0" dirty="0"/>
            <a:t> Reporting and Transparency</a:t>
          </a:r>
          <a:endParaRPr lang="en-US" sz="2400" dirty="0"/>
        </a:p>
      </dgm:t>
    </dgm:pt>
    <dgm:pt modelId="{2D43EF7B-0E1B-BE4C-8519-F25C1BE0C4BC}" type="parTrans" cxnId="{419370F3-6A59-D147-AB01-67E87B0B5B1D}">
      <dgm:prSet/>
      <dgm:spPr>
        <a:solidFill>
          <a:schemeClr val="accent4">
            <a:lumMod val="75000"/>
          </a:schemeClr>
        </a:solidFill>
      </dgm:spPr>
      <dgm:t>
        <a:bodyPr/>
        <a:lstStyle/>
        <a:p>
          <a:endParaRPr lang="en-US"/>
        </a:p>
      </dgm:t>
    </dgm:pt>
    <dgm:pt modelId="{5A47245B-C553-4D49-930D-44A64D392072}" type="sibTrans" cxnId="{419370F3-6A59-D147-AB01-67E87B0B5B1D}">
      <dgm:prSet/>
      <dgm:spPr/>
      <dgm:t>
        <a:bodyPr/>
        <a:lstStyle/>
        <a:p>
          <a:endParaRPr lang="en-US"/>
        </a:p>
      </dgm:t>
    </dgm:pt>
    <dgm:pt modelId="{F635B546-35BB-B548-BC64-EBF591946DD2}">
      <dgm:prSet custT="1"/>
      <dgm:spPr>
        <a:solidFill>
          <a:srgbClr val="0070C0"/>
        </a:solidFill>
        <a:ln>
          <a:noFill/>
        </a:ln>
      </dgm:spPr>
      <dgm:t>
        <a:bodyPr/>
        <a:lstStyle/>
        <a:p>
          <a:r>
            <a:rPr lang="en-US" sz="2000" dirty="0"/>
            <a:t>Data</a:t>
          </a:r>
          <a:r>
            <a:rPr lang="en-US" sz="2000" baseline="0" dirty="0"/>
            <a:t> Collection and Analysis</a:t>
          </a:r>
          <a:endParaRPr lang="en-US" sz="2000" dirty="0"/>
        </a:p>
      </dgm:t>
    </dgm:pt>
    <dgm:pt modelId="{2BB8B455-62E5-8D4B-BAAF-0BDB7895F937}" type="parTrans" cxnId="{6D53B1BE-3011-6042-A78D-179A41CA8DA0}">
      <dgm:prSet/>
      <dgm:spPr>
        <a:solidFill>
          <a:schemeClr val="accent4">
            <a:lumMod val="75000"/>
          </a:schemeClr>
        </a:solidFill>
      </dgm:spPr>
      <dgm:t>
        <a:bodyPr/>
        <a:lstStyle/>
        <a:p>
          <a:endParaRPr lang="en-US"/>
        </a:p>
      </dgm:t>
    </dgm:pt>
    <dgm:pt modelId="{4AEEA3A8-42E3-6443-9AA9-1765FB9E5673}" type="sibTrans" cxnId="{6D53B1BE-3011-6042-A78D-179A41CA8DA0}">
      <dgm:prSet/>
      <dgm:spPr/>
      <dgm:t>
        <a:bodyPr/>
        <a:lstStyle/>
        <a:p>
          <a:endParaRPr lang="en-US"/>
        </a:p>
      </dgm:t>
    </dgm:pt>
    <dgm:pt modelId="{29E3077B-3928-BC41-98D3-BADE2178A837}">
      <dgm:prSet custT="1"/>
      <dgm:spPr>
        <a:solidFill>
          <a:srgbClr val="0070C0"/>
        </a:solidFill>
        <a:ln>
          <a:noFill/>
        </a:ln>
      </dgm:spPr>
      <dgm:t>
        <a:bodyPr/>
        <a:lstStyle/>
        <a:p>
          <a:r>
            <a:rPr lang="en-US" sz="2000" dirty="0"/>
            <a:t>Timely</a:t>
          </a:r>
          <a:r>
            <a:rPr lang="en-US" sz="2000" baseline="0" dirty="0"/>
            <a:t> Investigation and Response</a:t>
          </a:r>
          <a:endParaRPr lang="en-US" sz="2000" dirty="0"/>
        </a:p>
      </dgm:t>
    </dgm:pt>
    <dgm:pt modelId="{017B72C4-6F14-E54E-8F6E-180659D52D62}" type="sibTrans" cxnId="{C321D382-C2DB-8D47-94C9-25878FC3D3B0}">
      <dgm:prSet/>
      <dgm:spPr/>
      <dgm:t>
        <a:bodyPr/>
        <a:lstStyle/>
        <a:p>
          <a:endParaRPr lang="en-US"/>
        </a:p>
      </dgm:t>
    </dgm:pt>
    <dgm:pt modelId="{7EE71477-3EEA-894E-B565-18F34D78542B}" type="parTrans" cxnId="{C321D382-C2DB-8D47-94C9-25878FC3D3B0}">
      <dgm:prSet/>
      <dgm:spPr>
        <a:solidFill>
          <a:schemeClr val="accent4">
            <a:lumMod val="75000"/>
          </a:schemeClr>
        </a:solidFill>
      </dgm:spPr>
      <dgm:t>
        <a:bodyPr/>
        <a:lstStyle/>
        <a:p>
          <a:endParaRPr lang="en-US"/>
        </a:p>
      </dgm:t>
    </dgm:pt>
    <dgm:pt modelId="{323436F0-8603-B14D-BF24-CD0CF5E3D817}">
      <dgm:prSet custT="1"/>
      <dgm:spPr>
        <a:solidFill>
          <a:srgbClr val="0070C0"/>
        </a:solidFill>
      </dgm:spPr>
      <dgm:t>
        <a:bodyPr/>
        <a:lstStyle/>
        <a:p>
          <a:r>
            <a:rPr lang="en-US" sz="2000" dirty="0">
              <a:solidFill>
                <a:schemeClr val="bg1"/>
              </a:solidFill>
            </a:rPr>
            <a:t>Ongoing Stakeholder Engagement</a:t>
          </a:r>
        </a:p>
      </dgm:t>
    </dgm:pt>
    <dgm:pt modelId="{0A0A1BA9-0C56-694B-9234-51870FE15286}" type="parTrans" cxnId="{68685D92-E998-B545-A30B-DCECBE2A475E}">
      <dgm:prSet/>
      <dgm:spPr>
        <a:solidFill>
          <a:schemeClr val="accent4">
            <a:lumMod val="75000"/>
          </a:schemeClr>
        </a:solidFill>
      </dgm:spPr>
      <dgm:t>
        <a:bodyPr/>
        <a:lstStyle/>
        <a:p>
          <a:endParaRPr lang="en-US"/>
        </a:p>
      </dgm:t>
    </dgm:pt>
    <dgm:pt modelId="{2DE4585F-5562-6B43-B974-E876E986D471}" type="sibTrans" cxnId="{68685D92-E998-B545-A30B-DCECBE2A475E}">
      <dgm:prSet/>
      <dgm:spPr/>
      <dgm:t>
        <a:bodyPr/>
        <a:lstStyle/>
        <a:p>
          <a:endParaRPr lang="en-US"/>
        </a:p>
      </dgm:t>
    </dgm:pt>
    <dgm:pt modelId="{A31B32B1-6D69-1543-BCB1-E8F3945B0B39}" type="pres">
      <dgm:prSet presAssocID="{E96AD273-14A0-344E-9D44-EE2AA294C956}" presName="cycle" presStyleCnt="0">
        <dgm:presLayoutVars>
          <dgm:chMax val="1"/>
          <dgm:dir/>
          <dgm:animLvl val="ctr"/>
          <dgm:resizeHandles val="exact"/>
        </dgm:presLayoutVars>
      </dgm:prSet>
      <dgm:spPr/>
    </dgm:pt>
    <dgm:pt modelId="{046D0215-70A7-5344-9C0F-C60F11CE89A7}" type="pres">
      <dgm:prSet presAssocID="{20A1E4BF-5D7F-1D4E-A993-DA7BC2B7EC4F}" presName="centerShape" presStyleLbl="node0" presStyleIdx="0" presStyleCnt="1" custScaleX="116864" custScaleY="110372" custLinFactNeighborX="-23" custLinFactNeighborY="-4125"/>
      <dgm:spPr/>
    </dgm:pt>
    <dgm:pt modelId="{4DABD5EC-7781-F84D-816E-873D28CA96AE}" type="pres">
      <dgm:prSet presAssocID="{BADB079C-AE22-0343-A122-98280E5C729F}" presName="parTrans" presStyleLbl="bgSibTrans2D1" presStyleIdx="0" presStyleCnt="6"/>
      <dgm:spPr/>
    </dgm:pt>
    <dgm:pt modelId="{034FBAB0-E380-7B43-9916-F94B096288E1}" type="pres">
      <dgm:prSet presAssocID="{5721B799-6A63-474C-AA31-F020346C3EAB}" presName="node" presStyleLbl="node1" presStyleIdx="0" presStyleCnt="6" custScaleX="87774" custScaleY="67823" custRadScaleRad="99163" custRadScaleInc="-774">
        <dgm:presLayoutVars>
          <dgm:bulletEnabled val="1"/>
        </dgm:presLayoutVars>
      </dgm:prSet>
      <dgm:spPr/>
    </dgm:pt>
    <dgm:pt modelId="{0AA70507-9945-DD4E-AAD7-686ADD4BB805}" type="pres">
      <dgm:prSet presAssocID="{44C7A9F5-0112-3247-A550-02E821C2AB07}" presName="parTrans" presStyleLbl="bgSibTrans2D1" presStyleIdx="1" presStyleCnt="6"/>
      <dgm:spPr/>
    </dgm:pt>
    <dgm:pt modelId="{115BD94D-DE53-E942-99D5-6097279B71D0}" type="pres">
      <dgm:prSet presAssocID="{FADF85D1-AC6D-2946-9769-533C2D115A56}" presName="node" presStyleLbl="node1" presStyleIdx="1" presStyleCnt="6" custScaleX="87774" custScaleY="67823">
        <dgm:presLayoutVars>
          <dgm:bulletEnabled val="1"/>
        </dgm:presLayoutVars>
      </dgm:prSet>
      <dgm:spPr/>
    </dgm:pt>
    <dgm:pt modelId="{E414E902-D56D-7F48-A7B9-6CFEFE3B4219}" type="pres">
      <dgm:prSet presAssocID="{7EE71477-3EEA-894E-B565-18F34D78542B}" presName="parTrans" presStyleLbl="bgSibTrans2D1" presStyleIdx="2" presStyleCnt="6"/>
      <dgm:spPr/>
    </dgm:pt>
    <dgm:pt modelId="{85146148-DE83-D04F-878C-B279B32C877F}" type="pres">
      <dgm:prSet presAssocID="{29E3077B-3928-BC41-98D3-BADE2178A837}" presName="node" presStyleLbl="node1" presStyleIdx="2" presStyleCnt="6" custScaleX="87774" custScaleY="67823">
        <dgm:presLayoutVars>
          <dgm:bulletEnabled val="1"/>
        </dgm:presLayoutVars>
      </dgm:prSet>
      <dgm:spPr/>
    </dgm:pt>
    <dgm:pt modelId="{82960C87-156F-714C-A16D-83F32AD1A215}" type="pres">
      <dgm:prSet presAssocID="{2BB8B455-62E5-8D4B-BAAF-0BDB7895F937}" presName="parTrans" presStyleLbl="bgSibTrans2D1" presStyleIdx="3" presStyleCnt="6"/>
      <dgm:spPr/>
    </dgm:pt>
    <dgm:pt modelId="{EBC58A34-BD02-A743-905E-6471D07D707D}" type="pres">
      <dgm:prSet presAssocID="{F635B546-35BB-B548-BC64-EBF591946DD2}" presName="node" presStyleLbl="node1" presStyleIdx="3" presStyleCnt="6" custScaleX="87774" custScaleY="67823">
        <dgm:presLayoutVars>
          <dgm:bulletEnabled val="1"/>
        </dgm:presLayoutVars>
      </dgm:prSet>
      <dgm:spPr/>
    </dgm:pt>
    <dgm:pt modelId="{CF471E0D-379F-754A-A77E-220F6DE1D9C1}" type="pres">
      <dgm:prSet presAssocID="{0A0A1BA9-0C56-694B-9234-51870FE15286}" presName="parTrans" presStyleLbl="bgSibTrans2D1" presStyleIdx="4" presStyleCnt="6"/>
      <dgm:spPr/>
    </dgm:pt>
    <dgm:pt modelId="{C9CF53F4-E0F5-1847-BE4D-BAC0C877DCF2}" type="pres">
      <dgm:prSet presAssocID="{323436F0-8603-B14D-BF24-CD0CF5E3D817}" presName="node" presStyleLbl="node1" presStyleIdx="4" presStyleCnt="6" custScaleX="87648" custScaleY="67645">
        <dgm:presLayoutVars>
          <dgm:bulletEnabled val="1"/>
        </dgm:presLayoutVars>
      </dgm:prSet>
      <dgm:spPr/>
    </dgm:pt>
    <dgm:pt modelId="{AF5D73E2-4988-0943-AC65-0FA33038A3C1}" type="pres">
      <dgm:prSet presAssocID="{2D43EF7B-0E1B-BE4C-8519-F25C1BE0C4BC}" presName="parTrans" presStyleLbl="bgSibTrans2D1" presStyleIdx="5" presStyleCnt="6"/>
      <dgm:spPr/>
    </dgm:pt>
    <dgm:pt modelId="{5653ABB1-E294-924F-8D51-D9EB14F9E1B9}" type="pres">
      <dgm:prSet presAssocID="{4B890F87-DAFF-0E43-B80D-B16E6CEFBE7C}" presName="node" presStyleLbl="node1" presStyleIdx="5" presStyleCnt="6" custScaleX="87774" custScaleY="67815">
        <dgm:presLayoutVars>
          <dgm:bulletEnabled val="1"/>
        </dgm:presLayoutVars>
      </dgm:prSet>
      <dgm:spPr/>
    </dgm:pt>
  </dgm:ptLst>
  <dgm:cxnLst>
    <dgm:cxn modelId="{B4E4BA02-EFCA-0049-A0DF-9CD6D30D4450}" type="presOf" srcId="{44C7A9F5-0112-3247-A550-02E821C2AB07}" destId="{0AA70507-9945-DD4E-AAD7-686ADD4BB805}" srcOrd="0" destOrd="0" presId="urn:microsoft.com/office/officeart/2005/8/layout/radial4"/>
    <dgm:cxn modelId="{E1ED0B06-02FC-C14D-B294-85B09CF39286}" type="presOf" srcId="{20A1E4BF-5D7F-1D4E-A993-DA7BC2B7EC4F}" destId="{046D0215-70A7-5344-9C0F-C60F11CE89A7}" srcOrd="0" destOrd="0" presId="urn:microsoft.com/office/officeart/2005/8/layout/radial4"/>
    <dgm:cxn modelId="{6B9CE60C-F9D0-E449-BCC0-526918E88BED}" type="presOf" srcId="{FADF85D1-AC6D-2946-9769-533C2D115A56}" destId="{115BD94D-DE53-E942-99D5-6097279B71D0}" srcOrd="0" destOrd="0" presId="urn:microsoft.com/office/officeart/2005/8/layout/radial4"/>
    <dgm:cxn modelId="{87E9A515-CB0F-F24F-A36E-458A98A9E5E2}" srcId="{56226158-5E86-3643-8368-3D0F5D1F5095}" destId="{B2244785-A81D-F349-B5D1-AD4968B0EB79}" srcOrd="0" destOrd="0" parTransId="{F08593F1-AF45-3D4E-B319-2F0F4718398F}" sibTransId="{C2A1EDBD-B842-5A48-9F8C-599EA1451F8A}"/>
    <dgm:cxn modelId="{EB784B33-7DA2-8C43-978C-1018BF161875}" type="presOf" srcId="{7EE71477-3EEA-894E-B565-18F34D78542B}" destId="{E414E902-D56D-7F48-A7B9-6CFEFE3B4219}" srcOrd="0" destOrd="0" presId="urn:microsoft.com/office/officeart/2005/8/layout/radial4"/>
    <dgm:cxn modelId="{527F8833-7ECA-B146-A759-0AC94D2F27AA}" type="presOf" srcId="{F635B546-35BB-B548-BC64-EBF591946DD2}" destId="{EBC58A34-BD02-A743-905E-6471D07D707D}" srcOrd="0" destOrd="0" presId="urn:microsoft.com/office/officeart/2005/8/layout/radial4"/>
    <dgm:cxn modelId="{C7CC0E46-A29E-6D4F-B06E-0C0EC4FA3507}" type="presOf" srcId="{0A0A1BA9-0C56-694B-9234-51870FE15286}" destId="{CF471E0D-379F-754A-A77E-220F6DE1D9C1}" srcOrd="0" destOrd="0" presId="urn:microsoft.com/office/officeart/2005/8/layout/radial4"/>
    <dgm:cxn modelId="{50B65151-E8A7-BF4B-90CF-3225AC67BEB5}" type="presOf" srcId="{E96AD273-14A0-344E-9D44-EE2AA294C956}" destId="{A31B32B1-6D69-1543-BCB1-E8F3945B0B39}" srcOrd="0" destOrd="0" presId="urn:microsoft.com/office/officeart/2005/8/layout/radial4"/>
    <dgm:cxn modelId="{1B995263-CC23-1945-A628-FC9D6F2C14DF}" type="presOf" srcId="{323436F0-8603-B14D-BF24-CD0CF5E3D817}" destId="{C9CF53F4-E0F5-1847-BE4D-BAC0C877DCF2}" srcOrd="0" destOrd="0" presId="urn:microsoft.com/office/officeart/2005/8/layout/radial4"/>
    <dgm:cxn modelId="{57AFCF77-BB43-B94B-A0BD-16596BCC2ECF}" srcId="{20A1E4BF-5D7F-1D4E-A993-DA7BC2B7EC4F}" destId="{FADF85D1-AC6D-2946-9769-533C2D115A56}" srcOrd="1" destOrd="0" parTransId="{44C7A9F5-0112-3247-A550-02E821C2AB07}" sibTransId="{4D63E71D-3E98-544C-9E54-5A52D2605556}"/>
    <dgm:cxn modelId="{6CD2B679-C358-7F4A-BC45-8E0B7C937321}" type="presOf" srcId="{5721B799-6A63-474C-AA31-F020346C3EAB}" destId="{034FBAB0-E380-7B43-9916-F94B096288E1}" srcOrd="0" destOrd="0" presId="urn:microsoft.com/office/officeart/2005/8/layout/radial4"/>
    <dgm:cxn modelId="{64356681-F788-A247-AB5E-5ABA2C1DA763}" type="presOf" srcId="{2BB8B455-62E5-8D4B-BAAF-0BDB7895F937}" destId="{82960C87-156F-714C-A16D-83F32AD1A215}" srcOrd="0" destOrd="0" presId="urn:microsoft.com/office/officeart/2005/8/layout/radial4"/>
    <dgm:cxn modelId="{C321D382-C2DB-8D47-94C9-25878FC3D3B0}" srcId="{20A1E4BF-5D7F-1D4E-A993-DA7BC2B7EC4F}" destId="{29E3077B-3928-BC41-98D3-BADE2178A837}" srcOrd="2" destOrd="0" parTransId="{7EE71477-3EEA-894E-B565-18F34D78542B}" sibTransId="{017B72C4-6F14-E54E-8F6E-180659D52D62}"/>
    <dgm:cxn modelId="{995B168A-1F61-7149-9430-771E9CE74180}" type="presOf" srcId="{4B890F87-DAFF-0E43-B80D-B16E6CEFBE7C}" destId="{5653ABB1-E294-924F-8D51-D9EB14F9E1B9}" srcOrd="0" destOrd="0" presId="urn:microsoft.com/office/officeart/2005/8/layout/radial4"/>
    <dgm:cxn modelId="{68685D92-E998-B545-A30B-DCECBE2A475E}" srcId="{20A1E4BF-5D7F-1D4E-A993-DA7BC2B7EC4F}" destId="{323436F0-8603-B14D-BF24-CD0CF5E3D817}" srcOrd="4" destOrd="0" parTransId="{0A0A1BA9-0C56-694B-9234-51870FE15286}" sibTransId="{2DE4585F-5562-6B43-B974-E876E986D471}"/>
    <dgm:cxn modelId="{DCB4609D-30D4-2447-BA6F-62384981C381}" srcId="{93D64DC0-46AF-8A4B-9E51-1A81D4463B8A}" destId="{53B2998D-0D80-C34E-8DF3-3547DE26DF3F}" srcOrd="1" destOrd="0" parTransId="{E96DD80C-7432-3247-8638-80B8DDCDAAAB}" sibTransId="{346FAA43-2064-FD4D-A8FA-A4DB5FC917DC}"/>
    <dgm:cxn modelId="{F291ABA4-0407-9E44-AE93-AFB0F92E5A79}" type="presOf" srcId="{29E3077B-3928-BC41-98D3-BADE2178A837}" destId="{85146148-DE83-D04F-878C-B279B32C877F}" srcOrd="0" destOrd="0" presId="urn:microsoft.com/office/officeart/2005/8/layout/radial4"/>
    <dgm:cxn modelId="{D2BA69B0-FE7E-CB4A-9CA2-CD4D85E1CA80}" srcId="{E96AD273-14A0-344E-9D44-EE2AA294C956}" destId="{20A1E4BF-5D7F-1D4E-A993-DA7BC2B7EC4F}" srcOrd="0" destOrd="0" parTransId="{D17A295D-60B5-FE46-9F42-B2A160589B20}" sibTransId="{BE248A89-33EC-2D49-9D68-99FFF0D754FC}"/>
    <dgm:cxn modelId="{8AB89FB5-006A-BF4A-B05F-A61E2C8CEB68}" srcId="{20A1E4BF-5D7F-1D4E-A993-DA7BC2B7EC4F}" destId="{5721B799-6A63-474C-AA31-F020346C3EAB}" srcOrd="0" destOrd="0" parTransId="{BADB079C-AE22-0343-A122-98280E5C729F}" sibTransId="{EEA5E664-6047-DE44-936E-D4B2998DEE19}"/>
    <dgm:cxn modelId="{6D53B1BE-3011-6042-A78D-179A41CA8DA0}" srcId="{20A1E4BF-5D7F-1D4E-A993-DA7BC2B7EC4F}" destId="{F635B546-35BB-B548-BC64-EBF591946DD2}" srcOrd="3" destOrd="0" parTransId="{2BB8B455-62E5-8D4B-BAAF-0BDB7895F937}" sibTransId="{4AEEA3A8-42E3-6443-9AA9-1765FB9E5673}"/>
    <dgm:cxn modelId="{B96C3FC5-7CB5-8345-AAE6-4AAFD51A485E}" type="presOf" srcId="{2D43EF7B-0E1B-BE4C-8519-F25C1BE0C4BC}" destId="{AF5D73E2-4988-0943-AC65-0FA33038A3C1}" srcOrd="0" destOrd="0" presId="urn:microsoft.com/office/officeart/2005/8/layout/radial4"/>
    <dgm:cxn modelId="{D05B40D5-E255-F644-AFDB-B11A9BA57A60}" type="presOf" srcId="{BADB079C-AE22-0343-A122-98280E5C729F}" destId="{4DABD5EC-7781-F84D-816E-873D28CA96AE}" srcOrd="0" destOrd="0" presId="urn:microsoft.com/office/officeart/2005/8/layout/radial4"/>
    <dgm:cxn modelId="{81D3E6D5-AB02-0741-B34D-86C6FAAF93BD}" srcId="{93D64DC0-46AF-8A4B-9E51-1A81D4463B8A}" destId="{70E8A808-17DD-6E46-BEDA-CA5F83F09479}" srcOrd="0" destOrd="0" parTransId="{F5B368A5-5DBE-7D4A-B828-F7DB2CB0D4D2}" sibTransId="{E1565782-94DB-9A46-870E-6954A5BFBF48}"/>
    <dgm:cxn modelId="{78521BE8-4F37-9D4A-9D22-8A54B94F5FA6}" srcId="{E96AD273-14A0-344E-9D44-EE2AA294C956}" destId="{56226158-5E86-3643-8368-3D0F5D1F5095}" srcOrd="1" destOrd="0" parTransId="{720220F4-027A-744F-89A4-D653E9335FE2}" sibTransId="{0B7734C4-E5DD-3C4B-9911-99ACD77F9C84}"/>
    <dgm:cxn modelId="{D030A5ED-578D-9B4A-ACBA-6B2EA3CE80D2}" srcId="{56226158-5E86-3643-8368-3D0F5D1F5095}" destId="{667F44CC-6E90-1447-81C8-0123D1D2CC62}" srcOrd="1" destOrd="0" parTransId="{7CC98CFF-9140-1741-836F-177C8215EEF1}" sibTransId="{EA7F6188-0379-4641-988D-D6C2B037082D}"/>
    <dgm:cxn modelId="{419370F3-6A59-D147-AB01-67E87B0B5B1D}" srcId="{20A1E4BF-5D7F-1D4E-A993-DA7BC2B7EC4F}" destId="{4B890F87-DAFF-0E43-B80D-B16E6CEFBE7C}" srcOrd="5" destOrd="0" parTransId="{2D43EF7B-0E1B-BE4C-8519-F25C1BE0C4BC}" sibTransId="{5A47245B-C553-4D49-930D-44A64D392072}"/>
    <dgm:cxn modelId="{D2D35CFA-4BB6-5241-BCF2-8574C43FEBC6}" srcId="{E96AD273-14A0-344E-9D44-EE2AA294C956}" destId="{93D64DC0-46AF-8A4B-9E51-1A81D4463B8A}" srcOrd="2" destOrd="0" parTransId="{E3C3A1A3-9E02-6E4F-B8AE-6341B9FD97DB}" sibTransId="{03C45E74-621E-9C44-B20C-02005E58E773}"/>
    <dgm:cxn modelId="{DD6A9D9C-45D9-874B-8A03-9FC8CEE270A1}" type="presParOf" srcId="{A31B32B1-6D69-1543-BCB1-E8F3945B0B39}" destId="{046D0215-70A7-5344-9C0F-C60F11CE89A7}" srcOrd="0" destOrd="0" presId="urn:microsoft.com/office/officeart/2005/8/layout/radial4"/>
    <dgm:cxn modelId="{13EED0D2-CD4C-AE43-8C4F-80F10462C08D}" type="presParOf" srcId="{A31B32B1-6D69-1543-BCB1-E8F3945B0B39}" destId="{4DABD5EC-7781-F84D-816E-873D28CA96AE}" srcOrd="1" destOrd="0" presId="urn:microsoft.com/office/officeart/2005/8/layout/radial4"/>
    <dgm:cxn modelId="{4BAA56DA-209B-5D4B-9416-E2C55318A2E2}" type="presParOf" srcId="{A31B32B1-6D69-1543-BCB1-E8F3945B0B39}" destId="{034FBAB0-E380-7B43-9916-F94B096288E1}" srcOrd="2" destOrd="0" presId="urn:microsoft.com/office/officeart/2005/8/layout/radial4"/>
    <dgm:cxn modelId="{A49B9B7A-5956-1348-B537-B580249344DE}" type="presParOf" srcId="{A31B32B1-6D69-1543-BCB1-E8F3945B0B39}" destId="{0AA70507-9945-DD4E-AAD7-686ADD4BB805}" srcOrd="3" destOrd="0" presId="urn:microsoft.com/office/officeart/2005/8/layout/radial4"/>
    <dgm:cxn modelId="{3243405C-EEBE-E24B-A612-D74730E4749B}" type="presParOf" srcId="{A31B32B1-6D69-1543-BCB1-E8F3945B0B39}" destId="{115BD94D-DE53-E942-99D5-6097279B71D0}" srcOrd="4" destOrd="0" presId="urn:microsoft.com/office/officeart/2005/8/layout/radial4"/>
    <dgm:cxn modelId="{C18FEF3D-DE64-0F4F-B977-3216CAA6AE5F}" type="presParOf" srcId="{A31B32B1-6D69-1543-BCB1-E8F3945B0B39}" destId="{E414E902-D56D-7F48-A7B9-6CFEFE3B4219}" srcOrd="5" destOrd="0" presId="urn:microsoft.com/office/officeart/2005/8/layout/radial4"/>
    <dgm:cxn modelId="{674F1903-1FD3-A140-96AC-6677B71C342F}" type="presParOf" srcId="{A31B32B1-6D69-1543-BCB1-E8F3945B0B39}" destId="{85146148-DE83-D04F-878C-B279B32C877F}" srcOrd="6" destOrd="0" presId="urn:microsoft.com/office/officeart/2005/8/layout/radial4"/>
    <dgm:cxn modelId="{A3E0EE9F-4DE8-D34F-96BF-4B62C0CF006E}" type="presParOf" srcId="{A31B32B1-6D69-1543-BCB1-E8F3945B0B39}" destId="{82960C87-156F-714C-A16D-83F32AD1A215}" srcOrd="7" destOrd="0" presId="urn:microsoft.com/office/officeart/2005/8/layout/radial4"/>
    <dgm:cxn modelId="{301B2611-A812-D148-A8D4-FBDB182CA60C}" type="presParOf" srcId="{A31B32B1-6D69-1543-BCB1-E8F3945B0B39}" destId="{EBC58A34-BD02-A743-905E-6471D07D707D}" srcOrd="8" destOrd="0" presId="urn:microsoft.com/office/officeart/2005/8/layout/radial4"/>
    <dgm:cxn modelId="{016CBC63-3851-CA45-9B29-31354030C77E}" type="presParOf" srcId="{A31B32B1-6D69-1543-BCB1-E8F3945B0B39}" destId="{CF471E0D-379F-754A-A77E-220F6DE1D9C1}" srcOrd="9" destOrd="0" presId="urn:microsoft.com/office/officeart/2005/8/layout/radial4"/>
    <dgm:cxn modelId="{6EC38343-D7A4-994E-BD29-9DE86467210D}" type="presParOf" srcId="{A31B32B1-6D69-1543-BCB1-E8F3945B0B39}" destId="{C9CF53F4-E0F5-1847-BE4D-BAC0C877DCF2}" srcOrd="10" destOrd="0" presId="urn:microsoft.com/office/officeart/2005/8/layout/radial4"/>
    <dgm:cxn modelId="{EC8E86AC-C638-F747-9593-BDD8F40C74FE}" type="presParOf" srcId="{A31B32B1-6D69-1543-BCB1-E8F3945B0B39}" destId="{AF5D73E2-4988-0943-AC65-0FA33038A3C1}" srcOrd="11" destOrd="0" presId="urn:microsoft.com/office/officeart/2005/8/layout/radial4"/>
    <dgm:cxn modelId="{C6077E10-8CEB-BB4D-8A94-CF2476436825}" type="presParOf" srcId="{A31B32B1-6D69-1543-BCB1-E8F3945B0B39}" destId="{5653ABB1-E294-924F-8D51-D9EB14F9E1B9}" srcOrd="12" destOrd="0" presId="urn:microsoft.com/office/officeart/2005/8/layout/radial4"/>
  </dgm:cxnLst>
  <dgm:bg>
    <a:gradFill>
      <a:gsLst>
        <a:gs pos="0">
          <a:schemeClr val="accent2">
            <a:lumMod val="0"/>
            <a:lumOff val="100000"/>
          </a:schemeClr>
        </a:gs>
        <a:gs pos="43000">
          <a:schemeClr val="accent2">
            <a:lumMod val="0"/>
            <a:lumOff val="100000"/>
          </a:schemeClr>
        </a:gs>
        <a:gs pos="100000">
          <a:schemeClr val="accent2">
            <a:lumMod val="100000"/>
          </a:schemeClr>
        </a:gs>
      </a:gsLst>
      <a:path path="circle">
        <a:fillToRect l="50000" t="-80000" r="50000" b="18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09E25-D54C-394F-8832-3E94AEC89898}" type="doc">
      <dgm:prSet loTypeId="urn:microsoft.com/office/officeart/2005/8/layout/process1" loCatId="" qsTypeId="urn:microsoft.com/office/officeart/2005/8/quickstyle/simple1" qsCatId="simple" csTypeId="urn:microsoft.com/office/officeart/2005/8/colors/accent1_2" csCatId="accent1" phldr="1"/>
      <dgm:spPr/>
    </dgm:pt>
    <dgm:pt modelId="{1FD99C47-AA64-4E41-B872-E32DE8CD145A}">
      <dgm:prSet phldrT="[Text]" custT="1"/>
      <dgm:spPr>
        <a:solidFill>
          <a:schemeClr val="accent1">
            <a:lumMod val="60000"/>
            <a:lumOff val="40000"/>
          </a:schemeClr>
        </a:solidFill>
      </dgm:spPr>
      <dgm:t>
        <a:bodyPr/>
        <a:lstStyle/>
        <a:p>
          <a:r>
            <a:rPr lang="en-US" sz="4000" b="1" dirty="0"/>
            <a:t>Removes:</a:t>
          </a:r>
        </a:p>
        <a:p>
          <a:r>
            <a:rPr lang="en-US" sz="3000" dirty="0"/>
            <a:t>“Accidental or Suspicious Death” </a:t>
          </a:r>
        </a:p>
      </dgm:t>
    </dgm:pt>
    <dgm:pt modelId="{EDEC7FAF-F00F-D648-8FB8-0B5EBC03D7F8}" type="parTrans" cxnId="{4113592A-BF22-4943-A3A8-3356DB0DA92D}">
      <dgm:prSet/>
      <dgm:spPr/>
      <dgm:t>
        <a:bodyPr/>
        <a:lstStyle/>
        <a:p>
          <a:endParaRPr lang="en-US"/>
        </a:p>
      </dgm:t>
    </dgm:pt>
    <dgm:pt modelId="{B63D5AC6-E41C-6F4D-BD02-3EE8F45D6DD2}" type="sibTrans" cxnId="{4113592A-BF22-4943-A3A8-3356DB0DA92D}">
      <dgm:prSet/>
      <dgm:spPr>
        <a:solidFill>
          <a:schemeClr val="tx1"/>
        </a:solidFill>
      </dgm:spPr>
      <dgm:t>
        <a:bodyPr/>
        <a:lstStyle/>
        <a:p>
          <a:endParaRPr lang="en-US"/>
        </a:p>
      </dgm:t>
    </dgm:pt>
    <dgm:pt modelId="{2E5E96EF-FC1E-6044-A462-174FFC0C310A}">
      <dgm:prSet phldrT="[Text]" custT="1"/>
      <dgm:spPr>
        <a:solidFill>
          <a:srgbClr val="0070C0"/>
        </a:solidFill>
      </dgm:spPr>
      <dgm:t>
        <a:bodyPr/>
        <a:lstStyle/>
        <a:p>
          <a:r>
            <a:rPr lang="en-US" sz="4000" b="1" dirty="0"/>
            <a:t>Replaces with:</a:t>
          </a:r>
        </a:p>
        <a:p>
          <a:r>
            <a:rPr lang="en-US" sz="3000" b="0" dirty="0"/>
            <a:t>“Unexpected or Unanticipated Death” </a:t>
          </a:r>
        </a:p>
      </dgm:t>
    </dgm:pt>
    <dgm:pt modelId="{EA0A68E7-F567-3747-A93A-4DC3B8AAB5F5}" type="parTrans" cxnId="{FA40F20F-5C6B-524C-9124-8120BE171F4E}">
      <dgm:prSet/>
      <dgm:spPr/>
      <dgm:t>
        <a:bodyPr/>
        <a:lstStyle/>
        <a:p>
          <a:endParaRPr lang="en-US"/>
        </a:p>
      </dgm:t>
    </dgm:pt>
    <dgm:pt modelId="{12F46FE8-EFB9-4A46-B2B4-083143343BC8}" type="sibTrans" cxnId="{FA40F20F-5C6B-524C-9124-8120BE171F4E}">
      <dgm:prSet/>
      <dgm:spPr/>
      <dgm:t>
        <a:bodyPr/>
        <a:lstStyle/>
        <a:p>
          <a:endParaRPr lang="en-US"/>
        </a:p>
      </dgm:t>
    </dgm:pt>
    <dgm:pt modelId="{A3B50746-0D75-CF47-8328-B65AC5E2714B}" type="pres">
      <dgm:prSet presAssocID="{E0509E25-D54C-394F-8832-3E94AEC89898}" presName="Name0" presStyleCnt="0">
        <dgm:presLayoutVars>
          <dgm:dir/>
          <dgm:resizeHandles val="exact"/>
        </dgm:presLayoutVars>
      </dgm:prSet>
      <dgm:spPr/>
    </dgm:pt>
    <dgm:pt modelId="{909BF389-F525-6D4E-9FAC-44DC6ADE2C5C}" type="pres">
      <dgm:prSet presAssocID="{1FD99C47-AA64-4E41-B872-E32DE8CD145A}" presName="node" presStyleLbl="node1" presStyleIdx="0" presStyleCnt="2" custScaleX="48311" custScaleY="48493" custLinFactNeighborX="-117" custLinFactNeighborY="0">
        <dgm:presLayoutVars>
          <dgm:bulletEnabled val="1"/>
        </dgm:presLayoutVars>
      </dgm:prSet>
      <dgm:spPr/>
    </dgm:pt>
    <dgm:pt modelId="{213D3681-BBB6-0B40-9844-B92426DFFEA9}" type="pres">
      <dgm:prSet presAssocID="{B63D5AC6-E41C-6F4D-BD02-3EE8F45D6DD2}" presName="sibTrans" presStyleLbl="sibTrans2D1" presStyleIdx="0" presStyleCnt="1" custScaleX="133484" custScaleY="60121"/>
      <dgm:spPr/>
    </dgm:pt>
    <dgm:pt modelId="{6FBE1EB8-D9C8-C846-B63E-BCA04E21815B}" type="pres">
      <dgm:prSet presAssocID="{B63D5AC6-E41C-6F4D-BD02-3EE8F45D6DD2}" presName="connectorText" presStyleLbl="sibTrans2D1" presStyleIdx="0" presStyleCnt="1"/>
      <dgm:spPr/>
    </dgm:pt>
    <dgm:pt modelId="{3598EB1D-AA54-B94E-AA0A-084A2F6908AA}" type="pres">
      <dgm:prSet presAssocID="{2E5E96EF-FC1E-6044-A462-174FFC0C310A}" presName="node" presStyleLbl="node1" presStyleIdx="1" presStyleCnt="2" custScaleX="47925" custScaleY="48491" custLinFactNeighborX="-2991" custLinFactNeighborY="332">
        <dgm:presLayoutVars>
          <dgm:bulletEnabled val="1"/>
        </dgm:presLayoutVars>
      </dgm:prSet>
      <dgm:spPr/>
    </dgm:pt>
  </dgm:ptLst>
  <dgm:cxnLst>
    <dgm:cxn modelId="{FA40F20F-5C6B-524C-9124-8120BE171F4E}" srcId="{E0509E25-D54C-394F-8832-3E94AEC89898}" destId="{2E5E96EF-FC1E-6044-A462-174FFC0C310A}" srcOrd="1" destOrd="0" parTransId="{EA0A68E7-F567-3747-A93A-4DC3B8AAB5F5}" sibTransId="{12F46FE8-EFB9-4A46-B2B4-083143343BC8}"/>
    <dgm:cxn modelId="{4113592A-BF22-4943-A3A8-3356DB0DA92D}" srcId="{E0509E25-D54C-394F-8832-3E94AEC89898}" destId="{1FD99C47-AA64-4E41-B872-E32DE8CD145A}" srcOrd="0" destOrd="0" parTransId="{EDEC7FAF-F00F-D648-8FB8-0B5EBC03D7F8}" sibTransId="{B63D5AC6-E41C-6F4D-BD02-3EE8F45D6DD2}"/>
    <dgm:cxn modelId="{E794DA47-135C-694F-9258-3B8068F74250}" type="presOf" srcId="{1FD99C47-AA64-4E41-B872-E32DE8CD145A}" destId="{909BF389-F525-6D4E-9FAC-44DC6ADE2C5C}" srcOrd="0" destOrd="0" presId="urn:microsoft.com/office/officeart/2005/8/layout/process1"/>
    <dgm:cxn modelId="{B13C0C49-D1E4-FB42-A858-A880F23982B0}" type="presOf" srcId="{B63D5AC6-E41C-6F4D-BD02-3EE8F45D6DD2}" destId="{213D3681-BBB6-0B40-9844-B92426DFFEA9}" srcOrd="0" destOrd="0" presId="urn:microsoft.com/office/officeart/2005/8/layout/process1"/>
    <dgm:cxn modelId="{B6C48149-8599-EB4F-AE6F-AA028F96C753}" type="presOf" srcId="{2E5E96EF-FC1E-6044-A462-174FFC0C310A}" destId="{3598EB1D-AA54-B94E-AA0A-084A2F6908AA}" srcOrd="0" destOrd="0" presId="urn:microsoft.com/office/officeart/2005/8/layout/process1"/>
    <dgm:cxn modelId="{CF21F752-9ADF-D943-9485-B0F0DD05AF7F}" type="presOf" srcId="{B63D5AC6-E41C-6F4D-BD02-3EE8F45D6DD2}" destId="{6FBE1EB8-D9C8-C846-B63E-BCA04E21815B}" srcOrd="1" destOrd="0" presId="urn:microsoft.com/office/officeart/2005/8/layout/process1"/>
    <dgm:cxn modelId="{B3747B6B-E54E-464E-9073-7F5F1690A8EC}" type="presOf" srcId="{E0509E25-D54C-394F-8832-3E94AEC89898}" destId="{A3B50746-0D75-CF47-8328-B65AC5E2714B}" srcOrd="0" destOrd="0" presId="urn:microsoft.com/office/officeart/2005/8/layout/process1"/>
    <dgm:cxn modelId="{14615757-2E5A-6C40-B729-8933524D37DB}" type="presParOf" srcId="{A3B50746-0D75-CF47-8328-B65AC5E2714B}" destId="{909BF389-F525-6D4E-9FAC-44DC6ADE2C5C}" srcOrd="0" destOrd="0" presId="urn:microsoft.com/office/officeart/2005/8/layout/process1"/>
    <dgm:cxn modelId="{DBE54D3D-365D-2344-9645-F48F014ADF7E}" type="presParOf" srcId="{A3B50746-0D75-CF47-8328-B65AC5E2714B}" destId="{213D3681-BBB6-0B40-9844-B92426DFFEA9}" srcOrd="1" destOrd="0" presId="urn:microsoft.com/office/officeart/2005/8/layout/process1"/>
    <dgm:cxn modelId="{B872545D-4ACC-BE48-97E8-DCA1360EB63F}" type="presParOf" srcId="{213D3681-BBB6-0B40-9844-B92426DFFEA9}" destId="{6FBE1EB8-D9C8-C846-B63E-BCA04E21815B}" srcOrd="0" destOrd="0" presId="urn:microsoft.com/office/officeart/2005/8/layout/process1"/>
    <dgm:cxn modelId="{EEF28B67-D2FA-934B-B221-6D126A1C814A}" type="presParOf" srcId="{A3B50746-0D75-CF47-8328-B65AC5E2714B}" destId="{3598EB1D-AA54-B94E-AA0A-084A2F6908A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09E25-D54C-394F-8832-3E94AEC89898}" type="doc">
      <dgm:prSet loTypeId="urn:microsoft.com/office/officeart/2005/8/layout/process1" loCatId="" qsTypeId="urn:microsoft.com/office/officeart/2005/8/quickstyle/simple1" qsCatId="simple" csTypeId="urn:microsoft.com/office/officeart/2005/8/colors/accent1_2" csCatId="accent1" phldr="1"/>
      <dgm:spPr/>
    </dgm:pt>
    <dgm:pt modelId="{1FD99C47-AA64-4E41-B872-E32DE8CD145A}">
      <dgm:prSet phldrT="[Text]" custT="1"/>
      <dgm:spPr>
        <a:solidFill>
          <a:schemeClr val="accent1">
            <a:lumMod val="60000"/>
            <a:lumOff val="40000"/>
          </a:schemeClr>
        </a:solidFill>
      </dgm:spPr>
      <dgm:t>
        <a:bodyPr/>
        <a:lstStyle/>
        <a:p>
          <a:r>
            <a:rPr lang="en-US" sz="2400" dirty="0">
              <a:solidFill>
                <a:schemeClr val="bg1"/>
              </a:solidFill>
            </a:rPr>
            <a:t> </a:t>
          </a:r>
          <a:r>
            <a:rPr lang="en-US" sz="2000" dirty="0">
              <a:solidFill>
                <a:schemeClr val="bg1"/>
              </a:solidFill>
            </a:rPr>
            <a:t>Removes the term “Verbal Abuse”</a:t>
          </a:r>
          <a:endParaRPr lang="en-US" sz="2400" dirty="0">
            <a:solidFill>
              <a:schemeClr val="bg1"/>
            </a:solidFill>
          </a:endParaRPr>
        </a:p>
      </dgm:t>
    </dgm:pt>
    <dgm:pt modelId="{EDEC7FAF-F00F-D648-8FB8-0B5EBC03D7F8}" type="parTrans" cxnId="{4113592A-BF22-4943-A3A8-3356DB0DA92D}">
      <dgm:prSet/>
      <dgm:spPr/>
      <dgm:t>
        <a:bodyPr/>
        <a:lstStyle/>
        <a:p>
          <a:endParaRPr lang="en-US"/>
        </a:p>
      </dgm:t>
    </dgm:pt>
    <dgm:pt modelId="{B63D5AC6-E41C-6F4D-BD02-3EE8F45D6DD2}" type="sibTrans" cxnId="{4113592A-BF22-4943-A3A8-3356DB0DA92D}">
      <dgm:prSet/>
      <dgm:spPr>
        <a:solidFill>
          <a:schemeClr val="tx1"/>
        </a:solidFill>
      </dgm:spPr>
      <dgm:t>
        <a:bodyPr/>
        <a:lstStyle/>
        <a:p>
          <a:endParaRPr lang="en-US"/>
        </a:p>
      </dgm:t>
    </dgm:pt>
    <dgm:pt modelId="{2E5E96EF-FC1E-6044-A462-174FFC0C310A}">
      <dgm:prSet phldrT="[Text]" custT="1"/>
      <dgm:spPr>
        <a:solidFill>
          <a:srgbClr val="0070C0"/>
        </a:solidFill>
      </dgm:spPr>
      <dgm:t>
        <a:bodyPr/>
        <a:lstStyle/>
        <a:p>
          <a:r>
            <a:rPr lang="en-US" sz="2000" b="0" dirty="0"/>
            <a:t> Replaces with “Emotional Abuse”</a:t>
          </a:r>
        </a:p>
      </dgm:t>
    </dgm:pt>
    <dgm:pt modelId="{EA0A68E7-F567-3747-A93A-4DC3B8AAB5F5}" type="parTrans" cxnId="{FA40F20F-5C6B-524C-9124-8120BE171F4E}">
      <dgm:prSet/>
      <dgm:spPr/>
      <dgm:t>
        <a:bodyPr/>
        <a:lstStyle/>
        <a:p>
          <a:endParaRPr lang="en-US"/>
        </a:p>
      </dgm:t>
    </dgm:pt>
    <dgm:pt modelId="{12F46FE8-EFB9-4A46-B2B4-083143343BC8}" type="sibTrans" cxnId="{FA40F20F-5C6B-524C-9124-8120BE171F4E}">
      <dgm:prSet/>
      <dgm:spPr/>
      <dgm:t>
        <a:bodyPr/>
        <a:lstStyle/>
        <a:p>
          <a:endParaRPr lang="en-US"/>
        </a:p>
      </dgm:t>
    </dgm:pt>
    <dgm:pt modelId="{A3B50746-0D75-CF47-8328-B65AC5E2714B}" type="pres">
      <dgm:prSet presAssocID="{E0509E25-D54C-394F-8832-3E94AEC89898}" presName="Name0" presStyleCnt="0">
        <dgm:presLayoutVars>
          <dgm:dir/>
          <dgm:resizeHandles val="exact"/>
        </dgm:presLayoutVars>
      </dgm:prSet>
      <dgm:spPr/>
    </dgm:pt>
    <dgm:pt modelId="{909BF389-F525-6D4E-9FAC-44DC6ADE2C5C}" type="pres">
      <dgm:prSet presAssocID="{1FD99C47-AA64-4E41-B872-E32DE8CD145A}" presName="node" presStyleLbl="node1" presStyleIdx="0" presStyleCnt="2" custScaleX="48311" custScaleY="48493" custLinFactNeighborX="-117" custLinFactNeighborY="0">
        <dgm:presLayoutVars>
          <dgm:bulletEnabled val="1"/>
        </dgm:presLayoutVars>
      </dgm:prSet>
      <dgm:spPr/>
    </dgm:pt>
    <dgm:pt modelId="{213D3681-BBB6-0B40-9844-B92426DFFEA9}" type="pres">
      <dgm:prSet presAssocID="{B63D5AC6-E41C-6F4D-BD02-3EE8F45D6DD2}" presName="sibTrans" presStyleLbl="sibTrans2D1" presStyleIdx="0" presStyleCnt="1" custScaleX="133484" custScaleY="60121"/>
      <dgm:spPr/>
    </dgm:pt>
    <dgm:pt modelId="{6FBE1EB8-D9C8-C846-B63E-BCA04E21815B}" type="pres">
      <dgm:prSet presAssocID="{B63D5AC6-E41C-6F4D-BD02-3EE8F45D6DD2}" presName="connectorText" presStyleLbl="sibTrans2D1" presStyleIdx="0" presStyleCnt="1"/>
      <dgm:spPr/>
    </dgm:pt>
    <dgm:pt modelId="{3598EB1D-AA54-B94E-AA0A-084A2F6908AA}" type="pres">
      <dgm:prSet presAssocID="{2E5E96EF-FC1E-6044-A462-174FFC0C310A}" presName="node" presStyleLbl="node1" presStyleIdx="1" presStyleCnt="2" custScaleX="47925" custScaleY="48491" custLinFactNeighborX="-2991" custLinFactNeighborY="332">
        <dgm:presLayoutVars>
          <dgm:bulletEnabled val="1"/>
        </dgm:presLayoutVars>
      </dgm:prSet>
      <dgm:spPr/>
    </dgm:pt>
  </dgm:ptLst>
  <dgm:cxnLst>
    <dgm:cxn modelId="{FA40F20F-5C6B-524C-9124-8120BE171F4E}" srcId="{E0509E25-D54C-394F-8832-3E94AEC89898}" destId="{2E5E96EF-FC1E-6044-A462-174FFC0C310A}" srcOrd="1" destOrd="0" parTransId="{EA0A68E7-F567-3747-A93A-4DC3B8AAB5F5}" sibTransId="{12F46FE8-EFB9-4A46-B2B4-083143343BC8}"/>
    <dgm:cxn modelId="{4113592A-BF22-4943-A3A8-3356DB0DA92D}" srcId="{E0509E25-D54C-394F-8832-3E94AEC89898}" destId="{1FD99C47-AA64-4E41-B872-E32DE8CD145A}" srcOrd="0" destOrd="0" parTransId="{EDEC7FAF-F00F-D648-8FB8-0B5EBC03D7F8}" sibTransId="{B63D5AC6-E41C-6F4D-BD02-3EE8F45D6DD2}"/>
    <dgm:cxn modelId="{E794DA47-135C-694F-9258-3B8068F74250}" type="presOf" srcId="{1FD99C47-AA64-4E41-B872-E32DE8CD145A}" destId="{909BF389-F525-6D4E-9FAC-44DC6ADE2C5C}" srcOrd="0" destOrd="0" presId="urn:microsoft.com/office/officeart/2005/8/layout/process1"/>
    <dgm:cxn modelId="{B13C0C49-D1E4-FB42-A858-A880F23982B0}" type="presOf" srcId="{B63D5AC6-E41C-6F4D-BD02-3EE8F45D6DD2}" destId="{213D3681-BBB6-0B40-9844-B92426DFFEA9}" srcOrd="0" destOrd="0" presId="urn:microsoft.com/office/officeart/2005/8/layout/process1"/>
    <dgm:cxn modelId="{B6C48149-8599-EB4F-AE6F-AA028F96C753}" type="presOf" srcId="{2E5E96EF-FC1E-6044-A462-174FFC0C310A}" destId="{3598EB1D-AA54-B94E-AA0A-084A2F6908AA}" srcOrd="0" destOrd="0" presId="urn:microsoft.com/office/officeart/2005/8/layout/process1"/>
    <dgm:cxn modelId="{CF21F752-9ADF-D943-9485-B0F0DD05AF7F}" type="presOf" srcId="{B63D5AC6-E41C-6F4D-BD02-3EE8F45D6DD2}" destId="{6FBE1EB8-D9C8-C846-B63E-BCA04E21815B}" srcOrd="1" destOrd="0" presId="urn:microsoft.com/office/officeart/2005/8/layout/process1"/>
    <dgm:cxn modelId="{B3747B6B-E54E-464E-9073-7F5F1690A8EC}" type="presOf" srcId="{E0509E25-D54C-394F-8832-3E94AEC89898}" destId="{A3B50746-0D75-CF47-8328-B65AC5E2714B}" srcOrd="0" destOrd="0" presId="urn:microsoft.com/office/officeart/2005/8/layout/process1"/>
    <dgm:cxn modelId="{14615757-2E5A-6C40-B729-8933524D37DB}" type="presParOf" srcId="{A3B50746-0D75-CF47-8328-B65AC5E2714B}" destId="{909BF389-F525-6D4E-9FAC-44DC6ADE2C5C}" srcOrd="0" destOrd="0" presId="urn:microsoft.com/office/officeart/2005/8/layout/process1"/>
    <dgm:cxn modelId="{DBE54D3D-365D-2344-9645-F48F014ADF7E}" type="presParOf" srcId="{A3B50746-0D75-CF47-8328-B65AC5E2714B}" destId="{213D3681-BBB6-0B40-9844-B92426DFFEA9}" srcOrd="1" destOrd="0" presId="urn:microsoft.com/office/officeart/2005/8/layout/process1"/>
    <dgm:cxn modelId="{B872545D-4ACC-BE48-97E8-DCA1360EB63F}" type="presParOf" srcId="{213D3681-BBB6-0B40-9844-B92426DFFEA9}" destId="{6FBE1EB8-D9C8-C846-B63E-BCA04E21815B}" srcOrd="0" destOrd="0" presId="urn:microsoft.com/office/officeart/2005/8/layout/process1"/>
    <dgm:cxn modelId="{EEF28B67-D2FA-934B-B221-6D126A1C814A}" type="presParOf" srcId="{A3B50746-0D75-CF47-8328-B65AC5E2714B}" destId="{3598EB1D-AA54-B94E-AA0A-084A2F6908A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6AD273-14A0-344E-9D44-EE2AA294C956}"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20A1E4BF-5D7F-1D4E-A993-DA7BC2B7EC4F}">
      <dgm:prSet phldrT="[Text]" custT="1"/>
      <dgm:spPr>
        <a:solidFill>
          <a:srgbClr val="0070C0"/>
        </a:solidFill>
        <a:ln>
          <a:noFill/>
        </a:ln>
      </dgm:spPr>
      <dgm:t>
        <a:bodyPr/>
        <a:lstStyle/>
        <a:p>
          <a:r>
            <a:rPr lang="en-US" sz="2400" b="0" dirty="0"/>
            <a:t>Category A Incidents</a:t>
          </a:r>
        </a:p>
      </dgm:t>
    </dgm:pt>
    <dgm:pt modelId="{D17A295D-60B5-FE46-9F42-B2A160589B20}" type="parTrans" cxnId="{D2BA69B0-FE7E-CB4A-9CA2-CD4D85E1CA80}">
      <dgm:prSet/>
      <dgm:spPr/>
      <dgm:t>
        <a:bodyPr/>
        <a:lstStyle/>
        <a:p>
          <a:endParaRPr lang="en-US"/>
        </a:p>
      </dgm:t>
    </dgm:pt>
    <dgm:pt modelId="{BE248A89-33EC-2D49-9D68-99FFF0D754FC}" type="sibTrans" cxnId="{D2BA69B0-FE7E-CB4A-9CA2-CD4D85E1CA80}">
      <dgm:prSet/>
      <dgm:spPr/>
      <dgm:t>
        <a:bodyPr/>
        <a:lstStyle/>
        <a:p>
          <a:endParaRPr lang="en-US"/>
        </a:p>
      </dgm:t>
    </dgm:pt>
    <dgm:pt modelId="{5721B799-6A63-474C-AA31-F020346C3EAB}">
      <dgm:prSet phldrT="[Text]" custT="1"/>
      <dgm:spPr>
        <a:solidFill>
          <a:srgbClr val="0070C0"/>
        </a:solidFill>
        <a:ln>
          <a:noFill/>
        </a:ln>
      </dgm:spPr>
      <dgm:t>
        <a:bodyPr/>
        <a:lstStyle/>
        <a:p>
          <a:pPr algn="ctr"/>
          <a:br>
            <a:rPr lang="en-US" sz="1400" dirty="0"/>
          </a:br>
          <a:endParaRPr lang="en-US" sz="1400" dirty="0"/>
        </a:p>
        <a:p>
          <a:pPr algn="ctr"/>
          <a:r>
            <a:rPr lang="en-US" sz="1100" dirty="0"/>
            <a:t>Unexpected or Unanticipated Death</a:t>
          </a:r>
        </a:p>
        <a:p>
          <a:pPr algn="ctr"/>
          <a:endParaRPr lang="en-US" sz="1400" dirty="0"/>
        </a:p>
        <a:p>
          <a:pPr algn="ctr"/>
          <a:endParaRPr lang="en-US" sz="1400" dirty="0"/>
        </a:p>
      </dgm:t>
    </dgm:pt>
    <dgm:pt modelId="{BADB079C-AE22-0343-A122-98280E5C729F}" type="parTrans" cxnId="{8AB89FB5-006A-BF4A-B05F-A61E2C8CEB68}">
      <dgm:prSet/>
      <dgm:spPr>
        <a:solidFill>
          <a:schemeClr val="accent4">
            <a:lumMod val="75000"/>
          </a:schemeClr>
        </a:solidFill>
      </dgm:spPr>
      <dgm:t>
        <a:bodyPr/>
        <a:lstStyle/>
        <a:p>
          <a:endParaRPr lang="en-US"/>
        </a:p>
      </dgm:t>
    </dgm:pt>
    <dgm:pt modelId="{EEA5E664-6047-DE44-936E-D4B2998DEE19}" type="sibTrans" cxnId="{8AB89FB5-006A-BF4A-B05F-A61E2C8CEB68}">
      <dgm:prSet/>
      <dgm:spPr/>
      <dgm:t>
        <a:bodyPr/>
        <a:lstStyle/>
        <a:p>
          <a:endParaRPr lang="en-US"/>
        </a:p>
      </dgm:t>
    </dgm:pt>
    <dgm:pt modelId="{FADF85D1-AC6D-2946-9769-533C2D115A56}">
      <dgm:prSet phldrT="[Text]" custT="1"/>
      <dgm:spPr>
        <a:solidFill>
          <a:srgbClr val="0070C0"/>
        </a:solidFill>
        <a:ln>
          <a:noFill/>
        </a:ln>
      </dgm:spPr>
      <dgm:t>
        <a:bodyPr/>
        <a:lstStyle/>
        <a:p>
          <a:pPr algn="ctr">
            <a:lnSpc>
              <a:spcPct val="90000"/>
            </a:lnSpc>
          </a:pPr>
          <a:br>
            <a:rPr lang="en-US" sz="1400" dirty="0"/>
          </a:br>
          <a:endParaRPr lang="en-US" sz="1400" dirty="0"/>
        </a:p>
        <a:p>
          <a:pPr algn="ctr">
            <a:lnSpc>
              <a:spcPct val="100000"/>
            </a:lnSpc>
          </a:pPr>
          <a:r>
            <a:rPr lang="en-US" sz="1400" dirty="0"/>
            <a:t>Emotional Abuse</a:t>
          </a:r>
          <a:br>
            <a:rPr lang="en-US" sz="1400" dirty="0"/>
          </a:br>
          <a:endParaRPr lang="en-US" sz="1400" dirty="0"/>
        </a:p>
        <a:p>
          <a:pPr algn="ctr">
            <a:lnSpc>
              <a:spcPct val="90000"/>
            </a:lnSpc>
          </a:pPr>
          <a:endParaRPr lang="en-US" sz="1400" dirty="0"/>
        </a:p>
      </dgm:t>
    </dgm:pt>
    <dgm:pt modelId="{44C7A9F5-0112-3247-A550-02E821C2AB07}" type="parTrans" cxnId="{57AFCF77-BB43-B94B-A0BD-16596BCC2ECF}">
      <dgm:prSet/>
      <dgm:spPr>
        <a:solidFill>
          <a:schemeClr val="accent4">
            <a:lumMod val="75000"/>
          </a:schemeClr>
        </a:solidFill>
        <a:ln>
          <a:noFill/>
        </a:ln>
      </dgm:spPr>
      <dgm:t>
        <a:bodyPr/>
        <a:lstStyle/>
        <a:p>
          <a:endParaRPr lang="en-US"/>
        </a:p>
      </dgm:t>
    </dgm:pt>
    <dgm:pt modelId="{4D63E71D-3E98-544C-9E54-5A52D2605556}" type="sibTrans" cxnId="{57AFCF77-BB43-B94B-A0BD-16596BCC2ECF}">
      <dgm:prSet/>
      <dgm:spPr/>
      <dgm:t>
        <a:bodyPr/>
        <a:lstStyle/>
        <a:p>
          <a:endParaRPr lang="en-US"/>
        </a:p>
      </dgm:t>
    </dgm:pt>
    <dgm:pt modelId="{56226158-5E86-3643-8368-3D0F5D1F5095}">
      <dgm:prSet phldrT="[Text]" phldr="1"/>
      <dgm:spPr/>
      <dgm:t>
        <a:bodyPr/>
        <a:lstStyle/>
        <a:p>
          <a:endParaRPr lang="en-US"/>
        </a:p>
      </dgm:t>
    </dgm:pt>
    <dgm:pt modelId="{720220F4-027A-744F-89A4-D653E9335FE2}" type="parTrans" cxnId="{78521BE8-4F37-9D4A-9D22-8A54B94F5FA6}">
      <dgm:prSet/>
      <dgm:spPr/>
      <dgm:t>
        <a:bodyPr/>
        <a:lstStyle/>
        <a:p>
          <a:endParaRPr lang="en-US"/>
        </a:p>
      </dgm:t>
    </dgm:pt>
    <dgm:pt modelId="{0B7734C4-E5DD-3C4B-9911-99ACD77F9C84}" type="sibTrans" cxnId="{78521BE8-4F37-9D4A-9D22-8A54B94F5FA6}">
      <dgm:prSet/>
      <dgm:spPr/>
      <dgm:t>
        <a:bodyPr/>
        <a:lstStyle/>
        <a:p>
          <a:endParaRPr lang="en-US"/>
        </a:p>
      </dgm:t>
    </dgm:pt>
    <dgm:pt modelId="{B2244785-A81D-F349-B5D1-AD4968B0EB79}">
      <dgm:prSet phldrT="[Text]" phldr="1"/>
      <dgm:spPr/>
      <dgm:t>
        <a:bodyPr/>
        <a:lstStyle/>
        <a:p>
          <a:endParaRPr lang="en-US"/>
        </a:p>
      </dgm:t>
    </dgm:pt>
    <dgm:pt modelId="{F08593F1-AF45-3D4E-B319-2F0F4718398F}" type="parTrans" cxnId="{87E9A515-CB0F-F24F-A36E-458A98A9E5E2}">
      <dgm:prSet/>
      <dgm:spPr/>
      <dgm:t>
        <a:bodyPr/>
        <a:lstStyle/>
        <a:p>
          <a:endParaRPr lang="en-US"/>
        </a:p>
      </dgm:t>
    </dgm:pt>
    <dgm:pt modelId="{C2A1EDBD-B842-5A48-9F8C-599EA1451F8A}" type="sibTrans" cxnId="{87E9A515-CB0F-F24F-A36E-458A98A9E5E2}">
      <dgm:prSet/>
      <dgm:spPr/>
      <dgm:t>
        <a:bodyPr/>
        <a:lstStyle/>
        <a:p>
          <a:endParaRPr lang="en-US"/>
        </a:p>
      </dgm:t>
    </dgm:pt>
    <dgm:pt modelId="{667F44CC-6E90-1447-81C8-0123D1D2CC62}">
      <dgm:prSet phldrT="[Text]" phldr="1"/>
      <dgm:spPr/>
      <dgm:t>
        <a:bodyPr/>
        <a:lstStyle/>
        <a:p>
          <a:endParaRPr lang="en-US"/>
        </a:p>
      </dgm:t>
    </dgm:pt>
    <dgm:pt modelId="{7CC98CFF-9140-1741-836F-177C8215EEF1}" type="parTrans" cxnId="{D030A5ED-578D-9B4A-ACBA-6B2EA3CE80D2}">
      <dgm:prSet/>
      <dgm:spPr/>
      <dgm:t>
        <a:bodyPr/>
        <a:lstStyle/>
        <a:p>
          <a:endParaRPr lang="en-US"/>
        </a:p>
      </dgm:t>
    </dgm:pt>
    <dgm:pt modelId="{EA7F6188-0379-4641-988D-D6C2B037082D}" type="sibTrans" cxnId="{D030A5ED-578D-9B4A-ACBA-6B2EA3CE80D2}">
      <dgm:prSet/>
      <dgm:spPr/>
      <dgm:t>
        <a:bodyPr/>
        <a:lstStyle/>
        <a:p>
          <a:endParaRPr lang="en-US"/>
        </a:p>
      </dgm:t>
    </dgm:pt>
    <dgm:pt modelId="{93D64DC0-46AF-8A4B-9E51-1A81D4463B8A}">
      <dgm:prSet phldrT="[Text]" phldr="1"/>
      <dgm:spPr/>
      <dgm:t>
        <a:bodyPr/>
        <a:lstStyle/>
        <a:p>
          <a:endParaRPr lang="en-US"/>
        </a:p>
      </dgm:t>
    </dgm:pt>
    <dgm:pt modelId="{E3C3A1A3-9E02-6E4F-B8AE-6341B9FD97DB}" type="parTrans" cxnId="{D2D35CFA-4BB6-5241-BCF2-8574C43FEBC6}">
      <dgm:prSet/>
      <dgm:spPr/>
      <dgm:t>
        <a:bodyPr/>
        <a:lstStyle/>
        <a:p>
          <a:endParaRPr lang="en-US"/>
        </a:p>
      </dgm:t>
    </dgm:pt>
    <dgm:pt modelId="{03C45E74-621E-9C44-B20C-02005E58E773}" type="sibTrans" cxnId="{D2D35CFA-4BB6-5241-BCF2-8574C43FEBC6}">
      <dgm:prSet/>
      <dgm:spPr/>
      <dgm:t>
        <a:bodyPr/>
        <a:lstStyle/>
        <a:p>
          <a:endParaRPr lang="en-US"/>
        </a:p>
      </dgm:t>
    </dgm:pt>
    <dgm:pt modelId="{70E8A808-17DD-6E46-BEDA-CA5F83F09479}">
      <dgm:prSet phldrT="[Text]" phldr="1"/>
      <dgm:spPr/>
      <dgm:t>
        <a:bodyPr/>
        <a:lstStyle/>
        <a:p>
          <a:endParaRPr lang="en-US"/>
        </a:p>
      </dgm:t>
    </dgm:pt>
    <dgm:pt modelId="{F5B368A5-5DBE-7D4A-B828-F7DB2CB0D4D2}" type="parTrans" cxnId="{81D3E6D5-AB02-0741-B34D-86C6FAAF93BD}">
      <dgm:prSet/>
      <dgm:spPr/>
      <dgm:t>
        <a:bodyPr/>
        <a:lstStyle/>
        <a:p>
          <a:endParaRPr lang="en-US"/>
        </a:p>
      </dgm:t>
    </dgm:pt>
    <dgm:pt modelId="{E1565782-94DB-9A46-870E-6954A5BFBF48}" type="sibTrans" cxnId="{81D3E6D5-AB02-0741-B34D-86C6FAAF93BD}">
      <dgm:prSet/>
      <dgm:spPr/>
      <dgm:t>
        <a:bodyPr/>
        <a:lstStyle/>
        <a:p>
          <a:endParaRPr lang="en-US"/>
        </a:p>
      </dgm:t>
    </dgm:pt>
    <dgm:pt modelId="{53B2998D-0D80-C34E-8DF3-3547DE26DF3F}">
      <dgm:prSet phldrT="[Text]" phldr="1"/>
      <dgm:spPr/>
      <dgm:t>
        <a:bodyPr/>
        <a:lstStyle/>
        <a:p>
          <a:endParaRPr lang="en-US"/>
        </a:p>
      </dgm:t>
    </dgm:pt>
    <dgm:pt modelId="{E96DD80C-7432-3247-8638-80B8DDCDAAAB}" type="parTrans" cxnId="{DCB4609D-30D4-2447-BA6F-62384981C381}">
      <dgm:prSet/>
      <dgm:spPr/>
      <dgm:t>
        <a:bodyPr/>
        <a:lstStyle/>
        <a:p>
          <a:endParaRPr lang="en-US"/>
        </a:p>
      </dgm:t>
    </dgm:pt>
    <dgm:pt modelId="{346FAA43-2064-FD4D-A8FA-A4DB5FC917DC}" type="sibTrans" cxnId="{DCB4609D-30D4-2447-BA6F-62384981C381}">
      <dgm:prSet/>
      <dgm:spPr/>
      <dgm:t>
        <a:bodyPr/>
        <a:lstStyle/>
        <a:p>
          <a:endParaRPr lang="en-US"/>
        </a:p>
      </dgm:t>
    </dgm:pt>
    <dgm:pt modelId="{4B890F87-DAFF-0E43-B80D-B16E6CEFBE7C}">
      <dgm:prSet custT="1"/>
      <dgm:spPr>
        <a:solidFill>
          <a:srgbClr val="0070C0"/>
        </a:solidFill>
        <a:ln>
          <a:noFill/>
        </a:ln>
      </dgm:spPr>
      <dgm:t>
        <a:bodyPr/>
        <a:lstStyle/>
        <a:p>
          <a:r>
            <a:rPr lang="en-US" sz="1400" dirty="0"/>
            <a:t>Media Inquiry</a:t>
          </a:r>
        </a:p>
      </dgm:t>
    </dgm:pt>
    <dgm:pt modelId="{2D43EF7B-0E1B-BE4C-8519-F25C1BE0C4BC}" type="parTrans" cxnId="{419370F3-6A59-D147-AB01-67E87B0B5B1D}">
      <dgm:prSet/>
      <dgm:spPr>
        <a:solidFill>
          <a:schemeClr val="accent4">
            <a:lumMod val="75000"/>
          </a:schemeClr>
        </a:solidFill>
      </dgm:spPr>
      <dgm:t>
        <a:bodyPr/>
        <a:lstStyle/>
        <a:p>
          <a:endParaRPr lang="en-US"/>
        </a:p>
      </dgm:t>
    </dgm:pt>
    <dgm:pt modelId="{5A47245B-C553-4D49-930D-44A64D392072}" type="sibTrans" cxnId="{419370F3-6A59-D147-AB01-67E87B0B5B1D}">
      <dgm:prSet/>
      <dgm:spPr/>
      <dgm:t>
        <a:bodyPr/>
        <a:lstStyle/>
        <a:p>
          <a:endParaRPr lang="en-US"/>
        </a:p>
      </dgm:t>
    </dgm:pt>
    <dgm:pt modelId="{F635B546-35BB-B548-BC64-EBF591946DD2}">
      <dgm:prSet custT="1"/>
      <dgm:spPr>
        <a:solidFill>
          <a:srgbClr val="0070C0"/>
        </a:solidFill>
        <a:ln>
          <a:noFill/>
        </a:ln>
      </dgm:spPr>
      <dgm:t>
        <a:bodyPr/>
        <a:lstStyle/>
        <a:p>
          <a:r>
            <a:rPr lang="en-US" sz="1400" dirty="0"/>
            <a:t>Failure to Report</a:t>
          </a:r>
        </a:p>
      </dgm:t>
    </dgm:pt>
    <dgm:pt modelId="{2BB8B455-62E5-8D4B-BAAF-0BDB7895F937}" type="parTrans" cxnId="{6D53B1BE-3011-6042-A78D-179A41CA8DA0}">
      <dgm:prSet/>
      <dgm:spPr>
        <a:solidFill>
          <a:schemeClr val="accent4">
            <a:lumMod val="75000"/>
          </a:schemeClr>
        </a:solidFill>
      </dgm:spPr>
      <dgm:t>
        <a:bodyPr/>
        <a:lstStyle/>
        <a:p>
          <a:endParaRPr lang="en-US"/>
        </a:p>
      </dgm:t>
    </dgm:pt>
    <dgm:pt modelId="{4AEEA3A8-42E3-6443-9AA9-1765FB9E5673}" type="sibTrans" cxnId="{6D53B1BE-3011-6042-A78D-179A41CA8DA0}">
      <dgm:prSet/>
      <dgm:spPr/>
      <dgm:t>
        <a:bodyPr/>
        <a:lstStyle/>
        <a:p>
          <a:endParaRPr lang="en-US"/>
        </a:p>
      </dgm:t>
    </dgm:pt>
    <dgm:pt modelId="{29E3077B-3928-BC41-98D3-BADE2178A837}">
      <dgm:prSet custT="1"/>
      <dgm:spPr>
        <a:solidFill>
          <a:srgbClr val="0070C0"/>
        </a:solidFill>
        <a:ln>
          <a:noFill/>
        </a:ln>
      </dgm:spPr>
      <dgm:t>
        <a:bodyPr/>
        <a:lstStyle/>
        <a:p>
          <a:r>
            <a:rPr lang="en-US" sz="1400" dirty="0"/>
            <a:t>Exploitation</a:t>
          </a:r>
        </a:p>
      </dgm:t>
    </dgm:pt>
    <dgm:pt modelId="{017B72C4-6F14-E54E-8F6E-180659D52D62}" type="sibTrans" cxnId="{C321D382-C2DB-8D47-94C9-25878FC3D3B0}">
      <dgm:prSet/>
      <dgm:spPr/>
      <dgm:t>
        <a:bodyPr/>
        <a:lstStyle/>
        <a:p>
          <a:endParaRPr lang="en-US"/>
        </a:p>
      </dgm:t>
    </dgm:pt>
    <dgm:pt modelId="{7EE71477-3EEA-894E-B565-18F34D78542B}" type="parTrans" cxnId="{C321D382-C2DB-8D47-94C9-25878FC3D3B0}">
      <dgm:prSet/>
      <dgm:spPr>
        <a:solidFill>
          <a:schemeClr val="accent4">
            <a:lumMod val="75000"/>
          </a:schemeClr>
        </a:solidFill>
      </dgm:spPr>
      <dgm:t>
        <a:bodyPr/>
        <a:lstStyle/>
        <a:p>
          <a:endParaRPr lang="en-US"/>
        </a:p>
      </dgm:t>
    </dgm:pt>
    <dgm:pt modelId="{323436F0-8603-B14D-BF24-CD0CF5E3D817}">
      <dgm:prSet custT="1"/>
      <dgm:spPr>
        <a:solidFill>
          <a:srgbClr val="0070C0"/>
        </a:solidFill>
      </dgm:spPr>
      <dgm:t>
        <a:bodyPr/>
        <a:lstStyle/>
        <a:p>
          <a:r>
            <a:rPr lang="en-US" sz="1100" dirty="0">
              <a:solidFill>
                <a:schemeClr val="bg1"/>
              </a:solidFill>
            </a:rPr>
            <a:t>Misappropriation</a:t>
          </a:r>
        </a:p>
      </dgm:t>
    </dgm:pt>
    <dgm:pt modelId="{0A0A1BA9-0C56-694B-9234-51870FE15286}" type="parTrans" cxnId="{68685D92-E998-B545-A30B-DCECBE2A475E}">
      <dgm:prSet/>
      <dgm:spPr>
        <a:solidFill>
          <a:schemeClr val="accent4">
            <a:lumMod val="75000"/>
          </a:schemeClr>
        </a:solidFill>
      </dgm:spPr>
      <dgm:t>
        <a:bodyPr/>
        <a:lstStyle/>
        <a:p>
          <a:endParaRPr lang="en-US"/>
        </a:p>
      </dgm:t>
    </dgm:pt>
    <dgm:pt modelId="{2DE4585F-5562-6B43-B974-E876E986D471}" type="sibTrans" cxnId="{68685D92-E998-B545-A30B-DCECBE2A475E}">
      <dgm:prSet/>
      <dgm:spPr/>
      <dgm:t>
        <a:bodyPr/>
        <a:lstStyle/>
        <a:p>
          <a:endParaRPr lang="en-US"/>
        </a:p>
      </dgm:t>
    </dgm:pt>
    <dgm:pt modelId="{C66C6F9F-A6D4-144F-9E32-96D31371FA52}">
      <dgm:prSet custT="1"/>
      <dgm:spPr>
        <a:solidFill>
          <a:srgbClr val="0070C0"/>
        </a:solidFill>
      </dgm:spPr>
      <dgm:t>
        <a:bodyPr/>
        <a:lstStyle/>
        <a:p>
          <a:r>
            <a:rPr lang="en-US" sz="1400" dirty="0"/>
            <a:t>Neglect</a:t>
          </a:r>
        </a:p>
      </dgm:t>
    </dgm:pt>
    <dgm:pt modelId="{8BB5CE14-20A2-2A41-BCA7-4F450A85FF29}" type="parTrans" cxnId="{DA8E49BC-8A13-6446-BE8A-A8FEEE585B0B}">
      <dgm:prSet/>
      <dgm:spPr>
        <a:solidFill>
          <a:schemeClr val="accent4">
            <a:lumMod val="75000"/>
          </a:schemeClr>
        </a:solidFill>
      </dgm:spPr>
      <dgm:t>
        <a:bodyPr/>
        <a:lstStyle/>
        <a:p>
          <a:endParaRPr lang="en-US"/>
        </a:p>
      </dgm:t>
    </dgm:pt>
    <dgm:pt modelId="{C84E2C10-98E4-DB4F-9D62-AC9DE7DEC5A9}" type="sibTrans" cxnId="{DA8E49BC-8A13-6446-BE8A-A8FEEE585B0B}">
      <dgm:prSet/>
      <dgm:spPr/>
      <dgm:t>
        <a:bodyPr/>
        <a:lstStyle/>
        <a:p>
          <a:endParaRPr lang="en-US"/>
        </a:p>
      </dgm:t>
    </dgm:pt>
    <dgm:pt modelId="{4DF6E79B-FB9A-C04F-BDDF-7F0789B824BF}">
      <dgm:prSet custT="1"/>
      <dgm:spPr>
        <a:solidFill>
          <a:srgbClr val="0070C0"/>
        </a:solidFill>
      </dgm:spPr>
      <dgm:t>
        <a:bodyPr/>
        <a:lstStyle/>
        <a:p>
          <a:r>
            <a:rPr lang="en-US" sz="1400" dirty="0"/>
            <a:t>Physical Abuse</a:t>
          </a:r>
        </a:p>
      </dgm:t>
    </dgm:pt>
    <dgm:pt modelId="{E64D330F-38A9-CB45-B53F-68FC1674F754}" type="parTrans" cxnId="{AF480AB6-1264-F449-AD74-3948710EDB91}">
      <dgm:prSet/>
      <dgm:spPr>
        <a:solidFill>
          <a:schemeClr val="accent4">
            <a:lumMod val="75000"/>
          </a:schemeClr>
        </a:solidFill>
      </dgm:spPr>
      <dgm:t>
        <a:bodyPr/>
        <a:lstStyle/>
        <a:p>
          <a:endParaRPr lang="en-US"/>
        </a:p>
      </dgm:t>
    </dgm:pt>
    <dgm:pt modelId="{7F559B46-8AE2-7344-A77F-DFAAB4B12387}" type="sibTrans" cxnId="{AF480AB6-1264-F449-AD74-3948710EDB91}">
      <dgm:prSet/>
      <dgm:spPr/>
      <dgm:t>
        <a:bodyPr/>
        <a:lstStyle/>
        <a:p>
          <a:endParaRPr lang="en-US"/>
        </a:p>
      </dgm:t>
    </dgm:pt>
    <dgm:pt modelId="{241F78C7-BDA6-5A47-924D-8871BCAF653C}">
      <dgm:prSet custT="1"/>
      <dgm:spPr>
        <a:solidFill>
          <a:srgbClr val="0070C0"/>
        </a:solidFill>
      </dgm:spPr>
      <dgm:t>
        <a:bodyPr/>
        <a:lstStyle/>
        <a:p>
          <a:r>
            <a:rPr lang="en-US" sz="1100" dirty="0"/>
            <a:t>Prohibited Sexual Relations</a:t>
          </a:r>
        </a:p>
      </dgm:t>
    </dgm:pt>
    <dgm:pt modelId="{AA0E6B89-6977-0E49-B6B1-B39D93ABC712}" type="parTrans" cxnId="{1B51B35F-7D5F-8843-913A-D4D6581B7365}">
      <dgm:prSet/>
      <dgm:spPr>
        <a:solidFill>
          <a:schemeClr val="accent4">
            <a:lumMod val="75000"/>
          </a:schemeClr>
        </a:solidFill>
      </dgm:spPr>
      <dgm:t>
        <a:bodyPr/>
        <a:lstStyle/>
        <a:p>
          <a:endParaRPr lang="en-US"/>
        </a:p>
      </dgm:t>
    </dgm:pt>
    <dgm:pt modelId="{8422D67C-B0E2-1649-891F-58505BCCEEDD}" type="sibTrans" cxnId="{1B51B35F-7D5F-8843-913A-D4D6581B7365}">
      <dgm:prSet/>
      <dgm:spPr/>
      <dgm:t>
        <a:bodyPr/>
        <a:lstStyle/>
        <a:p>
          <a:endParaRPr lang="en-US"/>
        </a:p>
      </dgm:t>
    </dgm:pt>
    <dgm:pt modelId="{4D01850C-C090-EA4D-B9D5-5923B08E3890}">
      <dgm:prSet custT="1"/>
      <dgm:spPr>
        <a:solidFill>
          <a:srgbClr val="0070C0"/>
        </a:solidFill>
      </dgm:spPr>
      <dgm:t>
        <a:bodyPr/>
        <a:lstStyle/>
        <a:p>
          <a:r>
            <a:rPr lang="en-US" sz="1400" dirty="0"/>
            <a:t>Rights Code Violation</a:t>
          </a:r>
        </a:p>
      </dgm:t>
    </dgm:pt>
    <dgm:pt modelId="{F5B3F311-F747-B545-BA2F-0450D4D559C1}" type="parTrans" cxnId="{923DFCC2-6159-7C4E-BC6B-C20CDBFB707D}">
      <dgm:prSet/>
      <dgm:spPr>
        <a:solidFill>
          <a:schemeClr val="accent4">
            <a:lumMod val="75000"/>
          </a:schemeClr>
        </a:solidFill>
      </dgm:spPr>
      <dgm:t>
        <a:bodyPr/>
        <a:lstStyle/>
        <a:p>
          <a:endParaRPr lang="en-US"/>
        </a:p>
      </dgm:t>
    </dgm:pt>
    <dgm:pt modelId="{B8CAD078-0741-AD46-ADA6-F1DD56617534}" type="sibTrans" cxnId="{923DFCC2-6159-7C4E-BC6B-C20CDBFB707D}">
      <dgm:prSet/>
      <dgm:spPr/>
      <dgm:t>
        <a:bodyPr/>
        <a:lstStyle/>
        <a:p>
          <a:endParaRPr lang="en-US"/>
        </a:p>
      </dgm:t>
    </dgm:pt>
    <dgm:pt modelId="{D47BD004-70B3-BB46-84E0-E20D43CFA739}">
      <dgm:prSet custT="1"/>
      <dgm:spPr>
        <a:solidFill>
          <a:srgbClr val="0070C0"/>
        </a:solidFill>
      </dgm:spPr>
      <dgm:t>
        <a:bodyPr/>
        <a:lstStyle/>
        <a:p>
          <a:r>
            <a:rPr lang="en-US" sz="1400" dirty="0"/>
            <a:t>Sexual Abuse</a:t>
          </a:r>
        </a:p>
      </dgm:t>
    </dgm:pt>
    <dgm:pt modelId="{58C02C6F-2B40-6B45-A681-427AED82D0EE}" type="parTrans" cxnId="{5F168E37-6011-A74F-AAB8-BB374D5F54FA}">
      <dgm:prSet/>
      <dgm:spPr>
        <a:solidFill>
          <a:schemeClr val="accent4">
            <a:lumMod val="75000"/>
          </a:schemeClr>
        </a:solidFill>
      </dgm:spPr>
      <dgm:t>
        <a:bodyPr/>
        <a:lstStyle/>
        <a:p>
          <a:endParaRPr lang="en-US"/>
        </a:p>
      </dgm:t>
    </dgm:pt>
    <dgm:pt modelId="{B0459B67-A201-1342-8FFC-FA0B5A0C8758}" type="sibTrans" cxnId="{5F168E37-6011-A74F-AAB8-BB374D5F54FA}">
      <dgm:prSet/>
      <dgm:spPr/>
      <dgm:t>
        <a:bodyPr/>
        <a:lstStyle/>
        <a:p>
          <a:endParaRPr lang="en-US"/>
        </a:p>
      </dgm:t>
    </dgm:pt>
    <dgm:pt modelId="{A31B32B1-6D69-1543-BCB1-E8F3945B0B39}" type="pres">
      <dgm:prSet presAssocID="{E96AD273-14A0-344E-9D44-EE2AA294C956}" presName="cycle" presStyleCnt="0">
        <dgm:presLayoutVars>
          <dgm:chMax val="1"/>
          <dgm:dir/>
          <dgm:animLvl val="ctr"/>
          <dgm:resizeHandles val="exact"/>
        </dgm:presLayoutVars>
      </dgm:prSet>
      <dgm:spPr/>
    </dgm:pt>
    <dgm:pt modelId="{046D0215-70A7-5344-9C0F-C60F11CE89A7}" type="pres">
      <dgm:prSet presAssocID="{20A1E4BF-5D7F-1D4E-A993-DA7BC2B7EC4F}" presName="centerShape" presStyleLbl="node0" presStyleIdx="0" presStyleCnt="1" custScaleX="116864" custScaleY="110372" custLinFactNeighborX="-23" custLinFactNeighborY="-4125"/>
      <dgm:spPr/>
    </dgm:pt>
    <dgm:pt modelId="{4DABD5EC-7781-F84D-816E-873D28CA96AE}" type="pres">
      <dgm:prSet presAssocID="{BADB079C-AE22-0343-A122-98280E5C729F}" presName="parTrans" presStyleLbl="bgSibTrans2D1" presStyleIdx="0" presStyleCnt="11"/>
      <dgm:spPr/>
    </dgm:pt>
    <dgm:pt modelId="{034FBAB0-E380-7B43-9916-F94B096288E1}" type="pres">
      <dgm:prSet presAssocID="{5721B799-6A63-474C-AA31-F020346C3EAB}" presName="node" presStyleLbl="node1" presStyleIdx="0" presStyleCnt="11" custScaleX="87774" custScaleY="67823" custRadScaleRad="99163" custRadScaleInc="-774">
        <dgm:presLayoutVars>
          <dgm:bulletEnabled val="1"/>
        </dgm:presLayoutVars>
      </dgm:prSet>
      <dgm:spPr/>
    </dgm:pt>
    <dgm:pt modelId="{0AA70507-9945-DD4E-AAD7-686ADD4BB805}" type="pres">
      <dgm:prSet presAssocID="{44C7A9F5-0112-3247-A550-02E821C2AB07}" presName="parTrans" presStyleLbl="bgSibTrans2D1" presStyleIdx="1" presStyleCnt="11" custLinFactNeighborX="990" custLinFactNeighborY="-1728"/>
      <dgm:spPr/>
    </dgm:pt>
    <dgm:pt modelId="{115BD94D-DE53-E942-99D5-6097279B71D0}" type="pres">
      <dgm:prSet presAssocID="{FADF85D1-AC6D-2946-9769-533C2D115A56}" presName="node" presStyleLbl="node1" presStyleIdx="1" presStyleCnt="11" custScaleX="87774" custScaleY="67823">
        <dgm:presLayoutVars>
          <dgm:bulletEnabled val="1"/>
        </dgm:presLayoutVars>
      </dgm:prSet>
      <dgm:spPr/>
    </dgm:pt>
    <dgm:pt modelId="{E414E902-D56D-7F48-A7B9-6CFEFE3B4219}" type="pres">
      <dgm:prSet presAssocID="{7EE71477-3EEA-894E-B565-18F34D78542B}" presName="parTrans" presStyleLbl="bgSibTrans2D1" presStyleIdx="2" presStyleCnt="11"/>
      <dgm:spPr/>
    </dgm:pt>
    <dgm:pt modelId="{85146148-DE83-D04F-878C-B279B32C877F}" type="pres">
      <dgm:prSet presAssocID="{29E3077B-3928-BC41-98D3-BADE2178A837}" presName="node" presStyleLbl="node1" presStyleIdx="2" presStyleCnt="11" custScaleX="87774" custScaleY="67823">
        <dgm:presLayoutVars>
          <dgm:bulletEnabled val="1"/>
        </dgm:presLayoutVars>
      </dgm:prSet>
      <dgm:spPr/>
    </dgm:pt>
    <dgm:pt modelId="{82960C87-156F-714C-A16D-83F32AD1A215}" type="pres">
      <dgm:prSet presAssocID="{2BB8B455-62E5-8D4B-BAAF-0BDB7895F937}" presName="parTrans" presStyleLbl="bgSibTrans2D1" presStyleIdx="3" presStyleCnt="11"/>
      <dgm:spPr/>
    </dgm:pt>
    <dgm:pt modelId="{EBC58A34-BD02-A743-905E-6471D07D707D}" type="pres">
      <dgm:prSet presAssocID="{F635B546-35BB-B548-BC64-EBF591946DD2}" presName="node" presStyleLbl="node1" presStyleIdx="3" presStyleCnt="11" custScaleX="87774" custScaleY="67823">
        <dgm:presLayoutVars>
          <dgm:bulletEnabled val="1"/>
        </dgm:presLayoutVars>
      </dgm:prSet>
      <dgm:spPr/>
    </dgm:pt>
    <dgm:pt modelId="{CF471E0D-379F-754A-A77E-220F6DE1D9C1}" type="pres">
      <dgm:prSet presAssocID="{0A0A1BA9-0C56-694B-9234-51870FE15286}" presName="parTrans" presStyleLbl="bgSibTrans2D1" presStyleIdx="4" presStyleCnt="11"/>
      <dgm:spPr/>
    </dgm:pt>
    <dgm:pt modelId="{C9CF53F4-E0F5-1847-BE4D-BAC0C877DCF2}" type="pres">
      <dgm:prSet presAssocID="{323436F0-8603-B14D-BF24-CD0CF5E3D817}" presName="node" presStyleLbl="node1" presStyleIdx="4" presStyleCnt="11" custScaleX="87648" custScaleY="67645">
        <dgm:presLayoutVars>
          <dgm:bulletEnabled val="1"/>
        </dgm:presLayoutVars>
      </dgm:prSet>
      <dgm:spPr/>
    </dgm:pt>
    <dgm:pt modelId="{8671F8D3-0DE7-224F-94FE-7220C85884E7}" type="pres">
      <dgm:prSet presAssocID="{8BB5CE14-20A2-2A41-BCA7-4F450A85FF29}" presName="parTrans" presStyleLbl="bgSibTrans2D1" presStyleIdx="5" presStyleCnt="11"/>
      <dgm:spPr/>
    </dgm:pt>
    <dgm:pt modelId="{57243260-51C3-DE42-B413-546256A53ED2}" type="pres">
      <dgm:prSet presAssocID="{C66C6F9F-A6D4-144F-9E32-96D31371FA52}" presName="node" presStyleLbl="node1" presStyleIdx="5" presStyleCnt="11" custScaleX="87379" custScaleY="67488">
        <dgm:presLayoutVars>
          <dgm:bulletEnabled val="1"/>
        </dgm:presLayoutVars>
      </dgm:prSet>
      <dgm:spPr/>
    </dgm:pt>
    <dgm:pt modelId="{B873A794-04B5-B249-97B9-AA689EB1BEAF}" type="pres">
      <dgm:prSet presAssocID="{E64D330F-38A9-CB45-B53F-68FC1674F754}" presName="parTrans" presStyleLbl="bgSibTrans2D1" presStyleIdx="6" presStyleCnt="11"/>
      <dgm:spPr/>
    </dgm:pt>
    <dgm:pt modelId="{A381023F-4262-4E4E-82A1-F6CDFBEEB088}" type="pres">
      <dgm:prSet presAssocID="{4DF6E79B-FB9A-C04F-BDDF-7F0789B824BF}" presName="node" presStyleLbl="node1" presStyleIdx="6" presStyleCnt="11" custScaleX="87379" custScaleY="67488" custRadScaleRad="98702" custRadScaleInc="2164">
        <dgm:presLayoutVars>
          <dgm:bulletEnabled val="1"/>
        </dgm:presLayoutVars>
      </dgm:prSet>
      <dgm:spPr/>
    </dgm:pt>
    <dgm:pt modelId="{263C306C-48B9-7549-BAA5-F870C1DE38E1}" type="pres">
      <dgm:prSet presAssocID="{AA0E6B89-6977-0E49-B6B1-B39D93ABC712}" presName="parTrans" presStyleLbl="bgSibTrans2D1" presStyleIdx="7" presStyleCnt="11"/>
      <dgm:spPr/>
    </dgm:pt>
    <dgm:pt modelId="{1D84E8AF-13DC-7A47-B684-CCC9E1E95A82}" type="pres">
      <dgm:prSet presAssocID="{241F78C7-BDA6-5A47-924D-8871BCAF653C}" presName="node" presStyleLbl="node1" presStyleIdx="7" presStyleCnt="11" custScaleX="87379" custScaleY="67488">
        <dgm:presLayoutVars>
          <dgm:bulletEnabled val="1"/>
        </dgm:presLayoutVars>
      </dgm:prSet>
      <dgm:spPr/>
    </dgm:pt>
    <dgm:pt modelId="{7C454FE9-57BC-D04C-856F-A5864D3E39A0}" type="pres">
      <dgm:prSet presAssocID="{F5B3F311-F747-B545-BA2F-0450D4D559C1}" presName="parTrans" presStyleLbl="bgSibTrans2D1" presStyleIdx="8" presStyleCnt="11"/>
      <dgm:spPr/>
    </dgm:pt>
    <dgm:pt modelId="{49E709D5-19D8-FF48-AE6B-193F62217EFA}" type="pres">
      <dgm:prSet presAssocID="{4D01850C-C090-EA4D-B9D5-5923B08E3890}" presName="node" presStyleLbl="node1" presStyleIdx="8" presStyleCnt="11" custScaleX="87379" custScaleY="67488">
        <dgm:presLayoutVars>
          <dgm:bulletEnabled val="1"/>
        </dgm:presLayoutVars>
      </dgm:prSet>
      <dgm:spPr/>
    </dgm:pt>
    <dgm:pt modelId="{27EB55DE-C306-5D49-BA2F-093BFE440EC8}" type="pres">
      <dgm:prSet presAssocID="{58C02C6F-2B40-6B45-A681-427AED82D0EE}" presName="parTrans" presStyleLbl="bgSibTrans2D1" presStyleIdx="9" presStyleCnt="11"/>
      <dgm:spPr/>
    </dgm:pt>
    <dgm:pt modelId="{75D62769-B54A-DC4E-A5FA-6BBDEC0D80E3}" type="pres">
      <dgm:prSet presAssocID="{D47BD004-70B3-BB46-84E0-E20D43CFA739}" presName="node" presStyleLbl="node1" presStyleIdx="9" presStyleCnt="11" custScaleX="87379" custScaleY="67488">
        <dgm:presLayoutVars>
          <dgm:bulletEnabled val="1"/>
        </dgm:presLayoutVars>
      </dgm:prSet>
      <dgm:spPr/>
    </dgm:pt>
    <dgm:pt modelId="{AF5D73E2-4988-0943-AC65-0FA33038A3C1}" type="pres">
      <dgm:prSet presAssocID="{2D43EF7B-0E1B-BE4C-8519-F25C1BE0C4BC}" presName="parTrans" presStyleLbl="bgSibTrans2D1" presStyleIdx="10" presStyleCnt="11" custLinFactNeighborX="239" custLinFactNeighborY="6910"/>
      <dgm:spPr/>
    </dgm:pt>
    <dgm:pt modelId="{5653ABB1-E294-924F-8D51-D9EB14F9E1B9}" type="pres">
      <dgm:prSet presAssocID="{4B890F87-DAFF-0E43-B80D-B16E6CEFBE7C}" presName="node" presStyleLbl="node1" presStyleIdx="10" presStyleCnt="11" custScaleX="87774" custScaleY="67815">
        <dgm:presLayoutVars>
          <dgm:bulletEnabled val="1"/>
        </dgm:presLayoutVars>
      </dgm:prSet>
      <dgm:spPr/>
    </dgm:pt>
  </dgm:ptLst>
  <dgm:cxnLst>
    <dgm:cxn modelId="{B4E4BA02-EFCA-0049-A0DF-9CD6D30D4450}" type="presOf" srcId="{44C7A9F5-0112-3247-A550-02E821C2AB07}" destId="{0AA70507-9945-DD4E-AAD7-686ADD4BB805}" srcOrd="0" destOrd="0" presId="urn:microsoft.com/office/officeart/2005/8/layout/radial4"/>
    <dgm:cxn modelId="{E1ED0B06-02FC-C14D-B294-85B09CF39286}" type="presOf" srcId="{20A1E4BF-5D7F-1D4E-A993-DA7BC2B7EC4F}" destId="{046D0215-70A7-5344-9C0F-C60F11CE89A7}" srcOrd="0" destOrd="0" presId="urn:microsoft.com/office/officeart/2005/8/layout/radial4"/>
    <dgm:cxn modelId="{6B9CE60C-F9D0-E449-BCC0-526918E88BED}" type="presOf" srcId="{FADF85D1-AC6D-2946-9769-533C2D115A56}" destId="{115BD94D-DE53-E942-99D5-6097279B71D0}" srcOrd="0" destOrd="0" presId="urn:microsoft.com/office/officeart/2005/8/layout/radial4"/>
    <dgm:cxn modelId="{87E9A515-CB0F-F24F-A36E-458A98A9E5E2}" srcId="{56226158-5E86-3643-8368-3D0F5D1F5095}" destId="{B2244785-A81D-F349-B5D1-AD4968B0EB79}" srcOrd="0" destOrd="0" parTransId="{F08593F1-AF45-3D4E-B319-2F0F4718398F}" sibTransId="{C2A1EDBD-B842-5A48-9F8C-599EA1451F8A}"/>
    <dgm:cxn modelId="{8F7EF91E-C1DA-5140-9AB3-48155E2E2BC2}" type="presOf" srcId="{241F78C7-BDA6-5A47-924D-8871BCAF653C}" destId="{1D84E8AF-13DC-7A47-B684-CCC9E1E95A82}" srcOrd="0" destOrd="0" presId="urn:microsoft.com/office/officeart/2005/8/layout/radial4"/>
    <dgm:cxn modelId="{635B5923-7DD9-7F46-9165-993624B8E9E2}" type="presOf" srcId="{4DF6E79B-FB9A-C04F-BDDF-7F0789B824BF}" destId="{A381023F-4262-4E4E-82A1-F6CDFBEEB088}" srcOrd="0" destOrd="0" presId="urn:microsoft.com/office/officeart/2005/8/layout/radial4"/>
    <dgm:cxn modelId="{EB784B33-7DA2-8C43-978C-1018BF161875}" type="presOf" srcId="{7EE71477-3EEA-894E-B565-18F34D78542B}" destId="{E414E902-D56D-7F48-A7B9-6CFEFE3B4219}" srcOrd="0" destOrd="0" presId="urn:microsoft.com/office/officeart/2005/8/layout/radial4"/>
    <dgm:cxn modelId="{527F8833-7ECA-B146-A759-0AC94D2F27AA}" type="presOf" srcId="{F635B546-35BB-B548-BC64-EBF591946DD2}" destId="{EBC58A34-BD02-A743-905E-6471D07D707D}" srcOrd="0" destOrd="0" presId="urn:microsoft.com/office/officeart/2005/8/layout/radial4"/>
    <dgm:cxn modelId="{5F168E37-6011-A74F-AAB8-BB374D5F54FA}" srcId="{20A1E4BF-5D7F-1D4E-A993-DA7BC2B7EC4F}" destId="{D47BD004-70B3-BB46-84E0-E20D43CFA739}" srcOrd="9" destOrd="0" parTransId="{58C02C6F-2B40-6B45-A681-427AED82D0EE}" sibTransId="{B0459B67-A201-1342-8FFC-FA0B5A0C8758}"/>
    <dgm:cxn modelId="{C7CC0E46-A29E-6D4F-B06E-0C0EC4FA3507}" type="presOf" srcId="{0A0A1BA9-0C56-694B-9234-51870FE15286}" destId="{CF471E0D-379F-754A-A77E-220F6DE1D9C1}" srcOrd="0" destOrd="0" presId="urn:microsoft.com/office/officeart/2005/8/layout/radial4"/>
    <dgm:cxn modelId="{50B65151-E8A7-BF4B-90CF-3225AC67BEB5}" type="presOf" srcId="{E96AD273-14A0-344E-9D44-EE2AA294C956}" destId="{A31B32B1-6D69-1543-BCB1-E8F3945B0B39}" srcOrd="0" destOrd="0" presId="urn:microsoft.com/office/officeart/2005/8/layout/radial4"/>
    <dgm:cxn modelId="{1B51B35F-7D5F-8843-913A-D4D6581B7365}" srcId="{20A1E4BF-5D7F-1D4E-A993-DA7BC2B7EC4F}" destId="{241F78C7-BDA6-5A47-924D-8871BCAF653C}" srcOrd="7" destOrd="0" parTransId="{AA0E6B89-6977-0E49-B6B1-B39D93ABC712}" sibTransId="{8422D67C-B0E2-1649-891F-58505BCCEEDD}"/>
    <dgm:cxn modelId="{1B995263-CC23-1945-A628-FC9D6F2C14DF}" type="presOf" srcId="{323436F0-8603-B14D-BF24-CD0CF5E3D817}" destId="{C9CF53F4-E0F5-1847-BE4D-BAC0C877DCF2}" srcOrd="0" destOrd="0" presId="urn:microsoft.com/office/officeart/2005/8/layout/radial4"/>
    <dgm:cxn modelId="{57AFCF77-BB43-B94B-A0BD-16596BCC2ECF}" srcId="{20A1E4BF-5D7F-1D4E-A993-DA7BC2B7EC4F}" destId="{FADF85D1-AC6D-2946-9769-533C2D115A56}" srcOrd="1" destOrd="0" parTransId="{44C7A9F5-0112-3247-A550-02E821C2AB07}" sibTransId="{4D63E71D-3E98-544C-9E54-5A52D2605556}"/>
    <dgm:cxn modelId="{6CD2B679-C358-7F4A-BC45-8E0B7C937321}" type="presOf" srcId="{5721B799-6A63-474C-AA31-F020346C3EAB}" destId="{034FBAB0-E380-7B43-9916-F94B096288E1}" srcOrd="0" destOrd="0" presId="urn:microsoft.com/office/officeart/2005/8/layout/radial4"/>
    <dgm:cxn modelId="{64356681-F788-A247-AB5E-5ABA2C1DA763}" type="presOf" srcId="{2BB8B455-62E5-8D4B-BAAF-0BDB7895F937}" destId="{82960C87-156F-714C-A16D-83F32AD1A215}" srcOrd="0" destOrd="0" presId="urn:microsoft.com/office/officeart/2005/8/layout/radial4"/>
    <dgm:cxn modelId="{C321D382-C2DB-8D47-94C9-25878FC3D3B0}" srcId="{20A1E4BF-5D7F-1D4E-A993-DA7BC2B7EC4F}" destId="{29E3077B-3928-BC41-98D3-BADE2178A837}" srcOrd="2" destOrd="0" parTransId="{7EE71477-3EEA-894E-B565-18F34D78542B}" sibTransId="{017B72C4-6F14-E54E-8F6E-180659D52D62}"/>
    <dgm:cxn modelId="{E90EC285-501E-D045-A06F-475F3978BC5A}" type="presOf" srcId="{F5B3F311-F747-B545-BA2F-0450D4D559C1}" destId="{7C454FE9-57BC-D04C-856F-A5864D3E39A0}" srcOrd="0" destOrd="0" presId="urn:microsoft.com/office/officeart/2005/8/layout/radial4"/>
    <dgm:cxn modelId="{995B168A-1F61-7149-9430-771E9CE74180}" type="presOf" srcId="{4B890F87-DAFF-0E43-B80D-B16E6CEFBE7C}" destId="{5653ABB1-E294-924F-8D51-D9EB14F9E1B9}" srcOrd="0" destOrd="0" presId="urn:microsoft.com/office/officeart/2005/8/layout/radial4"/>
    <dgm:cxn modelId="{33C9808B-EB13-1B43-8953-D23EF8E08EB0}" type="presOf" srcId="{D47BD004-70B3-BB46-84E0-E20D43CFA739}" destId="{75D62769-B54A-DC4E-A5FA-6BBDEC0D80E3}" srcOrd="0" destOrd="0" presId="urn:microsoft.com/office/officeart/2005/8/layout/radial4"/>
    <dgm:cxn modelId="{C70B1192-9020-D845-B5B9-8A37973CF00D}" type="presOf" srcId="{AA0E6B89-6977-0E49-B6B1-B39D93ABC712}" destId="{263C306C-48B9-7549-BAA5-F870C1DE38E1}" srcOrd="0" destOrd="0" presId="urn:microsoft.com/office/officeart/2005/8/layout/radial4"/>
    <dgm:cxn modelId="{68685D92-E998-B545-A30B-DCECBE2A475E}" srcId="{20A1E4BF-5D7F-1D4E-A993-DA7BC2B7EC4F}" destId="{323436F0-8603-B14D-BF24-CD0CF5E3D817}" srcOrd="4" destOrd="0" parTransId="{0A0A1BA9-0C56-694B-9234-51870FE15286}" sibTransId="{2DE4585F-5562-6B43-B974-E876E986D471}"/>
    <dgm:cxn modelId="{5EC51F94-3033-7D48-B0BE-6CCAE8B909D9}" type="presOf" srcId="{58C02C6F-2B40-6B45-A681-427AED82D0EE}" destId="{27EB55DE-C306-5D49-BA2F-093BFE440EC8}" srcOrd="0" destOrd="0" presId="urn:microsoft.com/office/officeart/2005/8/layout/radial4"/>
    <dgm:cxn modelId="{DCB4609D-30D4-2447-BA6F-62384981C381}" srcId="{93D64DC0-46AF-8A4B-9E51-1A81D4463B8A}" destId="{53B2998D-0D80-C34E-8DF3-3547DE26DF3F}" srcOrd="1" destOrd="0" parTransId="{E96DD80C-7432-3247-8638-80B8DDCDAAAB}" sibTransId="{346FAA43-2064-FD4D-A8FA-A4DB5FC917DC}"/>
    <dgm:cxn modelId="{F291ABA4-0407-9E44-AE93-AFB0F92E5A79}" type="presOf" srcId="{29E3077B-3928-BC41-98D3-BADE2178A837}" destId="{85146148-DE83-D04F-878C-B279B32C877F}" srcOrd="0" destOrd="0" presId="urn:microsoft.com/office/officeart/2005/8/layout/radial4"/>
    <dgm:cxn modelId="{D2BA69B0-FE7E-CB4A-9CA2-CD4D85E1CA80}" srcId="{E96AD273-14A0-344E-9D44-EE2AA294C956}" destId="{20A1E4BF-5D7F-1D4E-A993-DA7BC2B7EC4F}" srcOrd="0" destOrd="0" parTransId="{D17A295D-60B5-FE46-9F42-B2A160589B20}" sibTransId="{BE248A89-33EC-2D49-9D68-99FFF0D754FC}"/>
    <dgm:cxn modelId="{8AB89FB5-006A-BF4A-B05F-A61E2C8CEB68}" srcId="{20A1E4BF-5D7F-1D4E-A993-DA7BC2B7EC4F}" destId="{5721B799-6A63-474C-AA31-F020346C3EAB}" srcOrd="0" destOrd="0" parTransId="{BADB079C-AE22-0343-A122-98280E5C729F}" sibTransId="{EEA5E664-6047-DE44-936E-D4B2998DEE19}"/>
    <dgm:cxn modelId="{AF480AB6-1264-F449-AD74-3948710EDB91}" srcId="{20A1E4BF-5D7F-1D4E-A993-DA7BC2B7EC4F}" destId="{4DF6E79B-FB9A-C04F-BDDF-7F0789B824BF}" srcOrd="6" destOrd="0" parTransId="{E64D330F-38A9-CB45-B53F-68FC1674F754}" sibTransId="{7F559B46-8AE2-7344-A77F-DFAAB4B12387}"/>
    <dgm:cxn modelId="{190868B8-7DA5-CF42-BE4A-1DAED1F08169}" type="presOf" srcId="{C66C6F9F-A6D4-144F-9E32-96D31371FA52}" destId="{57243260-51C3-DE42-B413-546256A53ED2}" srcOrd="0" destOrd="0" presId="urn:microsoft.com/office/officeart/2005/8/layout/radial4"/>
    <dgm:cxn modelId="{DA8E49BC-8A13-6446-BE8A-A8FEEE585B0B}" srcId="{20A1E4BF-5D7F-1D4E-A993-DA7BC2B7EC4F}" destId="{C66C6F9F-A6D4-144F-9E32-96D31371FA52}" srcOrd="5" destOrd="0" parTransId="{8BB5CE14-20A2-2A41-BCA7-4F450A85FF29}" sibTransId="{C84E2C10-98E4-DB4F-9D62-AC9DE7DEC5A9}"/>
    <dgm:cxn modelId="{6D53B1BE-3011-6042-A78D-179A41CA8DA0}" srcId="{20A1E4BF-5D7F-1D4E-A993-DA7BC2B7EC4F}" destId="{F635B546-35BB-B548-BC64-EBF591946DD2}" srcOrd="3" destOrd="0" parTransId="{2BB8B455-62E5-8D4B-BAAF-0BDB7895F937}" sibTransId="{4AEEA3A8-42E3-6443-9AA9-1765FB9E5673}"/>
    <dgm:cxn modelId="{923DFCC2-6159-7C4E-BC6B-C20CDBFB707D}" srcId="{20A1E4BF-5D7F-1D4E-A993-DA7BC2B7EC4F}" destId="{4D01850C-C090-EA4D-B9D5-5923B08E3890}" srcOrd="8" destOrd="0" parTransId="{F5B3F311-F747-B545-BA2F-0450D4D559C1}" sibTransId="{B8CAD078-0741-AD46-ADA6-F1DD56617534}"/>
    <dgm:cxn modelId="{B96C3FC5-7CB5-8345-AAE6-4AAFD51A485E}" type="presOf" srcId="{2D43EF7B-0E1B-BE4C-8519-F25C1BE0C4BC}" destId="{AF5D73E2-4988-0943-AC65-0FA33038A3C1}" srcOrd="0" destOrd="0" presId="urn:microsoft.com/office/officeart/2005/8/layout/radial4"/>
    <dgm:cxn modelId="{D05B40D5-E255-F644-AFDB-B11A9BA57A60}" type="presOf" srcId="{BADB079C-AE22-0343-A122-98280E5C729F}" destId="{4DABD5EC-7781-F84D-816E-873D28CA96AE}" srcOrd="0" destOrd="0" presId="urn:microsoft.com/office/officeart/2005/8/layout/radial4"/>
    <dgm:cxn modelId="{81D3E6D5-AB02-0741-B34D-86C6FAAF93BD}" srcId="{93D64DC0-46AF-8A4B-9E51-1A81D4463B8A}" destId="{70E8A808-17DD-6E46-BEDA-CA5F83F09479}" srcOrd="0" destOrd="0" parTransId="{F5B368A5-5DBE-7D4A-B828-F7DB2CB0D4D2}" sibTransId="{E1565782-94DB-9A46-870E-6954A5BFBF48}"/>
    <dgm:cxn modelId="{669771D7-8175-A243-BD1D-76D293F1367F}" type="presOf" srcId="{4D01850C-C090-EA4D-B9D5-5923B08E3890}" destId="{49E709D5-19D8-FF48-AE6B-193F62217EFA}" srcOrd="0" destOrd="0" presId="urn:microsoft.com/office/officeart/2005/8/layout/radial4"/>
    <dgm:cxn modelId="{78521BE8-4F37-9D4A-9D22-8A54B94F5FA6}" srcId="{E96AD273-14A0-344E-9D44-EE2AA294C956}" destId="{56226158-5E86-3643-8368-3D0F5D1F5095}" srcOrd="1" destOrd="0" parTransId="{720220F4-027A-744F-89A4-D653E9335FE2}" sibTransId="{0B7734C4-E5DD-3C4B-9911-99ACD77F9C84}"/>
    <dgm:cxn modelId="{D030A5ED-578D-9B4A-ACBA-6B2EA3CE80D2}" srcId="{56226158-5E86-3643-8368-3D0F5D1F5095}" destId="{667F44CC-6E90-1447-81C8-0123D1D2CC62}" srcOrd="1" destOrd="0" parTransId="{7CC98CFF-9140-1741-836F-177C8215EEF1}" sibTransId="{EA7F6188-0379-4641-988D-D6C2B037082D}"/>
    <dgm:cxn modelId="{419370F3-6A59-D147-AB01-67E87B0B5B1D}" srcId="{20A1E4BF-5D7F-1D4E-A993-DA7BC2B7EC4F}" destId="{4B890F87-DAFF-0E43-B80D-B16E6CEFBE7C}" srcOrd="10" destOrd="0" parTransId="{2D43EF7B-0E1B-BE4C-8519-F25C1BE0C4BC}" sibTransId="{5A47245B-C553-4D49-930D-44A64D392072}"/>
    <dgm:cxn modelId="{AE2A53F9-4B95-144F-ABBD-4F7181402C1C}" type="presOf" srcId="{8BB5CE14-20A2-2A41-BCA7-4F450A85FF29}" destId="{8671F8D3-0DE7-224F-94FE-7220C85884E7}" srcOrd="0" destOrd="0" presId="urn:microsoft.com/office/officeart/2005/8/layout/radial4"/>
    <dgm:cxn modelId="{D2D35CFA-4BB6-5241-BCF2-8574C43FEBC6}" srcId="{E96AD273-14A0-344E-9D44-EE2AA294C956}" destId="{93D64DC0-46AF-8A4B-9E51-1A81D4463B8A}" srcOrd="2" destOrd="0" parTransId="{E3C3A1A3-9E02-6E4F-B8AE-6341B9FD97DB}" sibTransId="{03C45E74-621E-9C44-B20C-02005E58E773}"/>
    <dgm:cxn modelId="{3374D9FD-0C65-264E-B3C0-963B780C16F2}" type="presOf" srcId="{E64D330F-38A9-CB45-B53F-68FC1674F754}" destId="{B873A794-04B5-B249-97B9-AA689EB1BEAF}" srcOrd="0" destOrd="0" presId="urn:microsoft.com/office/officeart/2005/8/layout/radial4"/>
    <dgm:cxn modelId="{DD6A9D9C-45D9-874B-8A03-9FC8CEE270A1}" type="presParOf" srcId="{A31B32B1-6D69-1543-BCB1-E8F3945B0B39}" destId="{046D0215-70A7-5344-9C0F-C60F11CE89A7}" srcOrd="0" destOrd="0" presId="urn:microsoft.com/office/officeart/2005/8/layout/radial4"/>
    <dgm:cxn modelId="{13EED0D2-CD4C-AE43-8C4F-80F10462C08D}" type="presParOf" srcId="{A31B32B1-6D69-1543-BCB1-E8F3945B0B39}" destId="{4DABD5EC-7781-F84D-816E-873D28CA96AE}" srcOrd="1" destOrd="0" presId="urn:microsoft.com/office/officeart/2005/8/layout/radial4"/>
    <dgm:cxn modelId="{4BAA56DA-209B-5D4B-9416-E2C55318A2E2}" type="presParOf" srcId="{A31B32B1-6D69-1543-BCB1-E8F3945B0B39}" destId="{034FBAB0-E380-7B43-9916-F94B096288E1}" srcOrd="2" destOrd="0" presId="urn:microsoft.com/office/officeart/2005/8/layout/radial4"/>
    <dgm:cxn modelId="{A49B9B7A-5956-1348-B537-B580249344DE}" type="presParOf" srcId="{A31B32B1-6D69-1543-BCB1-E8F3945B0B39}" destId="{0AA70507-9945-DD4E-AAD7-686ADD4BB805}" srcOrd="3" destOrd="0" presId="urn:microsoft.com/office/officeart/2005/8/layout/radial4"/>
    <dgm:cxn modelId="{3243405C-EEBE-E24B-A612-D74730E4749B}" type="presParOf" srcId="{A31B32B1-6D69-1543-BCB1-E8F3945B0B39}" destId="{115BD94D-DE53-E942-99D5-6097279B71D0}" srcOrd="4" destOrd="0" presId="urn:microsoft.com/office/officeart/2005/8/layout/radial4"/>
    <dgm:cxn modelId="{C18FEF3D-DE64-0F4F-B977-3216CAA6AE5F}" type="presParOf" srcId="{A31B32B1-6D69-1543-BCB1-E8F3945B0B39}" destId="{E414E902-D56D-7F48-A7B9-6CFEFE3B4219}" srcOrd="5" destOrd="0" presId="urn:microsoft.com/office/officeart/2005/8/layout/radial4"/>
    <dgm:cxn modelId="{674F1903-1FD3-A140-96AC-6677B71C342F}" type="presParOf" srcId="{A31B32B1-6D69-1543-BCB1-E8F3945B0B39}" destId="{85146148-DE83-D04F-878C-B279B32C877F}" srcOrd="6" destOrd="0" presId="urn:microsoft.com/office/officeart/2005/8/layout/radial4"/>
    <dgm:cxn modelId="{A3E0EE9F-4DE8-D34F-96BF-4B62C0CF006E}" type="presParOf" srcId="{A31B32B1-6D69-1543-BCB1-E8F3945B0B39}" destId="{82960C87-156F-714C-A16D-83F32AD1A215}" srcOrd="7" destOrd="0" presId="urn:microsoft.com/office/officeart/2005/8/layout/radial4"/>
    <dgm:cxn modelId="{301B2611-A812-D148-A8D4-FBDB182CA60C}" type="presParOf" srcId="{A31B32B1-6D69-1543-BCB1-E8F3945B0B39}" destId="{EBC58A34-BD02-A743-905E-6471D07D707D}" srcOrd="8" destOrd="0" presId="urn:microsoft.com/office/officeart/2005/8/layout/radial4"/>
    <dgm:cxn modelId="{016CBC63-3851-CA45-9B29-31354030C77E}" type="presParOf" srcId="{A31B32B1-6D69-1543-BCB1-E8F3945B0B39}" destId="{CF471E0D-379F-754A-A77E-220F6DE1D9C1}" srcOrd="9" destOrd="0" presId="urn:microsoft.com/office/officeart/2005/8/layout/radial4"/>
    <dgm:cxn modelId="{6EC38343-D7A4-994E-BD29-9DE86467210D}" type="presParOf" srcId="{A31B32B1-6D69-1543-BCB1-E8F3945B0B39}" destId="{C9CF53F4-E0F5-1847-BE4D-BAC0C877DCF2}" srcOrd="10" destOrd="0" presId="urn:microsoft.com/office/officeart/2005/8/layout/radial4"/>
    <dgm:cxn modelId="{C4C6E3C9-71D1-A042-A455-29A9A79505AE}" type="presParOf" srcId="{A31B32B1-6D69-1543-BCB1-E8F3945B0B39}" destId="{8671F8D3-0DE7-224F-94FE-7220C85884E7}" srcOrd="11" destOrd="0" presId="urn:microsoft.com/office/officeart/2005/8/layout/radial4"/>
    <dgm:cxn modelId="{963A3E90-4C60-D743-8E21-B8960E5D888A}" type="presParOf" srcId="{A31B32B1-6D69-1543-BCB1-E8F3945B0B39}" destId="{57243260-51C3-DE42-B413-546256A53ED2}" srcOrd="12" destOrd="0" presId="urn:microsoft.com/office/officeart/2005/8/layout/radial4"/>
    <dgm:cxn modelId="{3B5DFDB7-539E-3D4A-B942-5799864E714F}" type="presParOf" srcId="{A31B32B1-6D69-1543-BCB1-E8F3945B0B39}" destId="{B873A794-04B5-B249-97B9-AA689EB1BEAF}" srcOrd="13" destOrd="0" presId="urn:microsoft.com/office/officeart/2005/8/layout/radial4"/>
    <dgm:cxn modelId="{CE7DF7E2-5568-074E-B601-13AC8CE2E0C3}" type="presParOf" srcId="{A31B32B1-6D69-1543-BCB1-E8F3945B0B39}" destId="{A381023F-4262-4E4E-82A1-F6CDFBEEB088}" srcOrd="14" destOrd="0" presId="urn:microsoft.com/office/officeart/2005/8/layout/radial4"/>
    <dgm:cxn modelId="{7F301001-A073-7D48-A10B-6BF327E36509}" type="presParOf" srcId="{A31B32B1-6D69-1543-BCB1-E8F3945B0B39}" destId="{263C306C-48B9-7549-BAA5-F870C1DE38E1}" srcOrd="15" destOrd="0" presId="urn:microsoft.com/office/officeart/2005/8/layout/radial4"/>
    <dgm:cxn modelId="{7DFCF78B-15AE-A649-B5A0-FDFA16EF0D8F}" type="presParOf" srcId="{A31B32B1-6D69-1543-BCB1-E8F3945B0B39}" destId="{1D84E8AF-13DC-7A47-B684-CCC9E1E95A82}" srcOrd="16" destOrd="0" presId="urn:microsoft.com/office/officeart/2005/8/layout/radial4"/>
    <dgm:cxn modelId="{0137AF7E-A128-6843-8B43-BEC91CA7CDEB}" type="presParOf" srcId="{A31B32B1-6D69-1543-BCB1-E8F3945B0B39}" destId="{7C454FE9-57BC-D04C-856F-A5864D3E39A0}" srcOrd="17" destOrd="0" presId="urn:microsoft.com/office/officeart/2005/8/layout/radial4"/>
    <dgm:cxn modelId="{FBD5A437-CA1E-EE49-A619-23D0DA85BC12}" type="presParOf" srcId="{A31B32B1-6D69-1543-BCB1-E8F3945B0B39}" destId="{49E709D5-19D8-FF48-AE6B-193F62217EFA}" srcOrd="18" destOrd="0" presId="urn:microsoft.com/office/officeart/2005/8/layout/radial4"/>
    <dgm:cxn modelId="{A57E54B3-1CCF-6541-A0B7-8916FAB44E12}" type="presParOf" srcId="{A31B32B1-6D69-1543-BCB1-E8F3945B0B39}" destId="{27EB55DE-C306-5D49-BA2F-093BFE440EC8}" srcOrd="19" destOrd="0" presId="urn:microsoft.com/office/officeart/2005/8/layout/radial4"/>
    <dgm:cxn modelId="{1F4035D3-16F0-1D47-B591-E80E694509D2}" type="presParOf" srcId="{A31B32B1-6D69-1543-BCB1-E8F3945B0B39}" destId="{75D62769-B54A-DC4E-A5FA-6BBDEC0D80E3}" srcOrd="20" destOrd="0" presId="urn:microsoft.com/office/officeart/2005/8/layout/radial4"/>
    <dgm:cxn modelId="{EC8E86AC-C638-F747-9593-BDD8F40C74FE}" type="presParOf" srcId="{A31B32B1-6D69-1543-BCB1-E8F3945B0B39}" destId="{AF5D73E2-4988-0943-AC65-0FA33038A3C1}" srcOrd="21" destOrd="0" presId="urn:microsoft.com/office/officeart/2005/8/layout/radial4"/>
    <dgm:cxn modelId="{C6077E10-8CEB-BB4D-8A94-CF2476436825}" type="presParOf" srcId="{A31B32B1-6D69-1543-BCB1-E8F3945B0B39}" destId="{5653ABB1-E294-924F-8D51-D9EB14F9E1B9}" srcOrd="22" destOrd="0" presId="urn:microsoft.com/office/officeart/2005/8/layout/radial4"/>
  </dgm:cxnLst>
  <dgm:bg>
    <a:gradFill>
      <a:gsLst>
        <a:gs pos="0">
          <a:schemeClr val="accent2">
            <a:lumMod val="0"/>
            <a:lumOff val="100000"/>
          </a:schemeClr>
        </a:gs>
        <a:gs pos="43000">
          <a:schemeClr val="accent2">
            <a:lumMod val="0"/>
            <a:lumOff val="100000"/>
          </a:schemeClr>
        </a:gs>
        <a:gs pos="100000">
          <a:schemeClr val="accent2">
            <a:lumMod val="100000"/>
          </a:schemeClr>
        </a:gs>
      </a:gsLst>
      <a:path path="circle">
        <a:fillToRect l="50000" t="-80000" r="50000" b="18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6AD273-14A0-344E-9D44-EE2AA294C956}"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20A1E4BF-5D7F-1D4E-A993-DA7BC2B7EC4F}">
      <dgm:prSet phldrT="[Text]" custT="1"/>
      <dgm:spPr>
        <a:solidFill>
          <a:schemeClr val="accent6">
            <a:lumMod val="75000"/>
          </a:schemeClr>
        </a:solidFill>
        <a:ln>
          <a:noFill/>
        </a:ln>
      </dgm:spPr>
      <dgm:t>
        <a:bodyPr/>
        <a:lstStyle/>
        <a:p>
          <a:r>
            <a:rPr lang="en-US" sz="3600" b="0" dirty="0"/>
            <a:t>Category B Incidents</a:t>
          </a:r>
        </a:p>
      </dgm:t>
    </dgm:pt>
    <dgm:pt modelId="{D17A295D-60B5-FE46-9F42-B2A160589B20}" type="parTrans" cxnId="{D2BA69B0-FE7E-CB4A-9CA2-CD4D85E1CA80}">
      <dgm:prSet/>
      <dgm:spPr/>
      <dgm:t>
        <a:bodyPr/>
        <a:lstStyle/>
        <a:p>
          <a:endParaRPr lang="en-US"/>
        </a:p>
      </dgm:t>
    </dgm:pt>
    <dgm:pt modelId="{BE248A89-33EC-2D49-9D68-99FFF0D754FC}" type="sibTrans" cxnId="{D2BA69B0-FE7E-CB4A-9CA2-CD4D85E1CA80}">
      <dgm:prSet/>
      <dgm:spPr/>
      <dgm:t>
        <a:bodyPr/>
        <a:lstStyle/>
        <a:p>
          <a:endParaRPr lang="en-US"/>
        </a:p>
      </dgm:t>
    </dgm:pt>
    <dgm:pt modelId="{5721B799-6A63-474C-AA31-F020346C3EAB}">
      <dgm:prSet phldrT="[Text]" custT="1"/>
      <dgm:spPr>
        <a:solidFill>
          <a:schemeClr val="accent6">
            <a:lumMod val="75000"/>
          </a:schemeClr>
        </a:solidFill>
        <a:ln>
          <a:noFill/>
        </a:ln>
      </dgm:spPr>
      <dgm:t>
        <a:bodyPr/>
        <a:lstStyle/>
        <a:p>
          <a:pPr algn="ctr"/>
          <a:br>
            <a:rPr lang="en-US" sz="2400" dirty="0"/>
          </a:br>
          <a:r>
            <a:rPr lang="en-US" sz="2000" dirty="0"/>
            <a:t>Attempted Suicide</a:t>
          </a:r>
          <a:endParaRPr lang="en-US" sz="2400" dirty="0"/>
        </a:p>
        <a:p>
          <a:pPr algn="ctr"/>
          <a:endParaRPr lang="en-US" sz="1400" dirty="0"/>
        </a:p>
      </dgm:t>
    </dgm:pt>
    <dgm:pt modelId="{BADB079C-AE22-0343-A122-98280E5C729F}" type="parTrans" cxnId="{8AB89FB5-006A-BF4A-B05F-A61E2C8CEB68}">
      <dgm:prSet/>
      <dgm:spPr>
        <a:solidFill>
          <a:srgbClr val="7030A0"/>
        </a:solidFill>
      </dgm:spPr>
      <dgm:t>
        <a:bodyPr/>
        <a:lstStyle/>
        <a:p>
          <a:endParaRPr lang="en-US"/>
        </a:p>
      </dgm:t>
    </dgm:pt>
    <dgm:pt modelId="{EEA5E664-6047-DE44-936E-D4B2998DEE19}" type="sibTrans" cxnId="{8AB89FB5-006A-BF4A-B05F-A61E2C8CEB68}">
      <dgm:prSet/>
      <dgm:spPr/>
      <dgm:t>
        <a:bodyPr/>
        <a:lstStyle/>
        <a:p>
          <a:endParaRPr lang="en-US"/>
        </a:p>
      </dgm:t>
    </dgm:pt>
    <dgm:pt modelId="{FADF85D1-AC6D-2946-9769-533C2D115A56}">
      <dgm:prSet phldrT="[Text]" custT="1"/>
      <dgm:spPr>
        <a:solidFill>
          <a:schemeClr val="accent6">
            <a:lumMod val="75000"/>
          </a:schemeClr>
        </a:solidFill>
        <a:ln>
          <a:noFill/>
        </a:ln>
      </dgm:spPr>
      <dgm:t>
        <a:bodyPr/>
        <a:lstStyle/>
        <a:p>
          <a:pPr algn="ctr"/>
          <a:br>
            <a:rPr lang="en-US" sz="2800" dirty="0"/>
          </a:br>
          <a:r>
            <a:rPr lang="en-US" sz="2800" dirty="0"/>
            <a:t>Death </a:t>
          </a:r>
          <a:br>
            <a:rPr lang="en-US" sz="1200" dirty="0"/>
          </a:br>
          <a:r>
            <a:rPr lang="en-US" sz="1200" dirty="0"/>
            <a:t>Other than Unexpected or Unanticipated</a:t>
          </a:r>
          <a:endParaRPr lang="en-US" sz="2400" dirty="0"/>
        </a:p>
        <a:p>
          <a:pPr algn="ctr"/>
          <a:endParaRPr lang="en-US" sz="2800" dirty="0"/>
        </a:p>
      </dgm:t>
    </dgm:pt>
    <dgm:pt modelId="{44C7A9F5-0112-3247-A550-02E821C2AB07}" type="parTrans" cxnId="{57AFCF77-BB43-B94B-A0BD-16596BCC2ECF}">
      <dgm:prSet/>
      <dgm:spPr>
        <a:solidFill>
          <a:srgbClr val="7030A0"/>
        </a:solidFill>
        <a:ln>
          <a:noFill/>
        </a:ln>
      </dgm:spPr>
      <dgm:t>
        <a:bodyPr/>
        <a:lstStyle/>
        <a:p>
          <a:endParaRPr lang="en-US"/>
        </a:p>
      </dgm:t>
    </dgm:pt>
    <dgm:pt modelId="{4D63E71D-3E98-544C-9E54-5A52D2605556}" type="sibTrans" cxnId="{57AFCF77-BB43-B94B-A0BD-16596BCC2ECF}">
      <dgm:prSet/>
      <dgm:spPr/>
      <dgm:t>
        <a:bodyPr/>
        <a:lstStyle/>
        <a:p>
          <a:endParaRPr lang="en-US"/>
        </a:p>
      </dgm:t>
    </dgm:pt>
    <dgm:pt modelId="{56226158-5E86-3643-8368-3D0F5D1F5095}">
      <dgm:prSet phldrT="[Text]" phldr="1"/>
      <dgm:spPr/>
      <dgm:t>
        <a:bodyPr/>
        <a:lstStyle/>
        <a:p>
          <a:endParaRPr lang="en-US"/>
        </a:p>
      </dgm:t>
    </dgm:pt>
    <dgm:pt modelId="{720220F4-027A-744F-89A4-D653E9335FE2}" type="parTrans" cxnId="{78521BE8-4F37-9D4A-9D22-8A54B94F5FA6}">
      <dgm:prSet/>
      <dgm:spPr/>
      <dgm:t>
        <a:bodyPr/>
        <a:lstStyle/>
        <a:p>
          <a:endParaRPr lang="en-US"/>
        </a:p>
      </dgm:t>
    </dgm:pt>
    <dgm:pt modelId="{0B7734C4-E5DD-3C4B-9911-99ACD77F9C84}" type="sibTrans" cxnId="{78521BE8-4F37-9D4A-9D22-8A54B94F5FA6}">
      <dgm:prSet/>
      <dgm:spPr/>
      <dgm:t>
        <a:bodyPr/>
        <a:lstStyle/>
        <a:p>
          <a:endParaRPr lang="en-US"/>
        </a:p>
      </dgm:t>
    </dgm:pt>
    <dgm:pt modelId="{B2244785-A81D-F349-B5D1-AD4968B0EB79}">
      <dgm:prSet phldrT="[Text]" phldr="1"/>
      <dgm:spPr/>
      <dgm:t>
        <a:bodyPr/>
        <a:lstStyle/>
        <a:p>
          <a:endParaRPr lang="en-US"/>
        </a:p>
      </dgm:t>
    </dgm:pt>
    <dgm:pt modelId="{F08593F1-AF45-3D4E-B319-2F0F4718398F}" type="parTrans" cxnId="{87E9A515-CB0F-F24F-A36E-458A98A9E5E2}">
      <dgm:prSet/>
      <dgm:spPr/>
      <dgm:t>
        <a:bodyPr/>
        <a:lstStyle/>
        <a:p>
          <a:endParaRPr lang="en-US"/>
        </a:p>
      </dgm:t>
    </dgm:pt>
    <dgm:pt modelId="{C2A1EDBD-B842-5A48-9F8C-599EA1451F8A}" type="sibTrans" cxnId="{87E9A515-CB0F-F24F-A36E-458A98A9E5E2}">
      <dgm:prSet/>
      <dgm:spPr/>
      <dgm:t>
        <a:bodyPr/>
        <a:lstStyle/>
        <a:p>
          <a:endParaRPr lang="en-US"/>
        </a:p>
      </dgm:t>
    </dgm:pt>
    <dgm:pt modelId="{667F44CC-6E90-1447-81C8-0123D1D2CC62}">
      <dgm:prSet phldrT="[Text]" phldr="1"/>
      <dgm:spPr/>
      <dgm:t>
        <a:bodyPr/>
        <a:lstStyle/>
        <a:p>
          <a:endParaRPr lang="en-US" dirty="0"/>
        </a:p>
      </dgm:t>
    </dgm:pt>
    <dgm:pt modelId="{7CC98CFF-9140-1741-836F-177C8215EEF1}" type="parTrans" cxnId="{D030A5ED-578D-9B4A-ACBA-6B2EA3CE80D2}">
      <dgm:prSet/>
      <dgm:spPr/>
      <dgm:t>
        <a:bodyPr/>
        <a:lstStyle/>
        <a:p>
          <a:endParaRPr lang="en-US"/>
        </a:p>
      </dgm:t>
    </dgm:pt>
    <dgm:pt modelId="{EA7F6188-0379-4641-988D-D6C2B037082D}" type="sibTrans" cxnId="{D030A5ED-578D-9B4A-ACBA-6B2EA3CE80D2}">
      <dgm:prSet/>
      <dgm:spPr/>
      <dgm:t>
        <a:bodyPr/>
        <a:lstStyle/>
        <a:p>
          <a:endParaRPr lang="en-US"/>
        </a:p>
      </dgm:t>
    </dgm:pt>
    <dgm:pt modelId="{93D64DC0-46AF-8A4B-9E51-1A81D4463B8A}">
      <dgm:prSet phldrT="[Text]" phldr="1"/>
      <dgm:spPr/>
      <dgm:t>
        <a:bodyPr/>
        <a:lstStyle/>
        <a:p>
          <a:endParaRPr lang="en-US"/>
        </a:p>
      </dgm:t>
    </dgm:pt>
    <dgm:pt modelId="{E3C3A1A3-9E02-6E4F-B8AE-6341B9FD97DB}" type="parTrans" cxnId="{D2D35CFA-4BB6-5241-BCF2-8574C43FEBC6}">
      <dgm:prSet/>
      <dgm:spPr/>
      <dgm:t>
        <a:bodyPr/>
        <a:lstStyle/>
        <a:p>
          <a:endParaRPr lang="en-US"/>
        </a:p>
      </dgm:t>
    </dgm:pt>
    <dgm:pt modelId="{03C45E74-621E-9C44-B20C-02005E58E773}" type="sibTrans" cxnId="{D2D35CFA-4BB6-5241-BCF2-8574C43FEBC6}">
      <dgm:prSet/>
      <dgm:spPr/>
      <dgm:t>
        <a:bodyPr/>
        <a:lstStyle/>
        <a:p>
          <a:endParaRPr lang="en-US"/>
        </a:p>
      </dgm:t>
    </dgm:pt>
    <dgm:pt modelId="{70E8A808-17DD-6E46-BEDA-CA5F83F09479}">
      <dgm:prSet phldrT="[Text]" phldr="1"/>
      <dgm:spPr/>
      <dgm:t>
        <a:bodyPr/>
        <a:lstStyle/>
        <a:p>
          <a:endParaRPr lang="en-US"/>
        </a:p>
      </dgm:t>
    </dgm:pt>
    <dgm:pt modelId="{F5B368A5-5DBE-7D4A-B828-F7DB2CB0D4D2}" type="parTrans" cxnId="{81D3E6D5-AB02-0741-B34D-86C6FAAF93BD}">
      <dgm:prSet/>
      <dgm:spPr/>
      <dgm:t>
        <a:bodyPr/>
        <a:lstStyle/>
        <a:p>
          <a:endParaRPr lang="en-US"/>
        </a:p>
      </dgm:t>
    </dgm:pt>
    <dgm:pt modelId="{E1565782-94DB-9A46-870E-6954A5BFBF48}" type="sibTrans" cxnId="{81D3E6D5-AB02-0741-B34D-86C6FAAF93BD}">
      <dgm:prSet/>
      <dgm:spPr/>
      <dgm:t>
        <a:bodyPr/>
        <a:lstStyle/>
        <a:p>
          <a:endParaRPr lang="en-US"/>
        </a:p>
      </dgm:t>
    </dgm:pt>
    <dgm:pt modelId="{53B2998D-0D80-C34E-8DF3-3547DE26DF3F}">
      <dgm:prSet phldrT="[Text]" phldr="1"/>
      <dgm:spPr/>
      <dgm:t>
        <a:bodyPr/>
        <a:lstStyle/>
        <a:p>
          <a:endParaRPr lang="en-US" dirty="0"/>
        </a:p>
      </dgm:t>
    </dgm:pt>
    <dgm:pt modelId="{E96DD80C-7432-3247-8638-80B8DDCDAAAB}" type="parTrans" cxnId="{DCB4609D-30D4-2447-BA6F-62384981C381}">
      <dgm:prSet/>
      <dgm:spPr/>
      <dgm:t>
        <a:bodyPr/>
        <a:lstStyle/>
        <a:p>
          <a:endParaRPr lang="en-US"/>
        </a:p>
      </dgm:t>
    </dgm:pt>
    <dgm:pt modelId="{346FAA43-2064-FD4D-A8FA-A4DB5FC917DC}" type="sibTrans" cxnId="{DCB4609D-30D4-2447-BA6F-62384981C381}">
      <dgm:prSet/>
      <dgm:spPr/>
      <dgm:t>
        <a:bodyPr/>
        <a:lstStyle/>
        <a:p>
          <a:endParaRPr lang="en-US"/>
        </a:p>
      </dgm:t>
    </dgm:pt>
    <dgm:pt modelId="{4B890F87-DAFF-0E43-B80D-B16E6CEFBE7C}">
      <dgm:prSet custT="1"/>
      <dgm:spPr>
        <a:solidFill>
          <a:schemeClr val="accent6">
            <a:lumMod val="75000"/>
          </a:schemeClr>
        </a:solidFill>
        <a:ln>
          <a:noFill/>
        </a:ln>
      </dgm:spPr>
      <dgm:t>
        <a:bodyPr/>
        <a:lstStyle/>
        <a:p>
          <a:r>
            <a:rPr lang="en-US" sz="2000" dirty="0"/>
            <a:t>Peer-to-Peer</a:t>
          </a:r>
          <a:endParaRPr lang="en-US" sz="2400" dirty="0"/>
        </a:p>
      </dgm:t>
    </dgm:pt>
    <dgm:pt modelId="{2D43EF7B-0E1B-BE4C-8519-F25C1BE0C4BC}" type="parTrans" cxnId="{419370F3-6A59-D147-AB01-67E87B0B5B1D}">
      <dgm:prSet/>
      <dgm:spPr>
        <a:solidFill>
          <a:srgbClr val="7030A0"/>
        </a:solidFill>
      </dgm:spPr>
      <dgm:t>
        <a:bodyPr/>
        <a:lstStyle/>
        <a:p>
          <a:endParaRPr lang="en-US"/>
        </a:p>
      </dgm:t>
    </dgm:pt>
    <dgm:pt modelId="{5A47245B-C553-4D49-930D-44A64D392072}" type="sibTrans" cxnId="{419370F3-6A59-D147-AB01-67E87B0B5B1D}">
      <dgm:prSet/>
      <dgm:spPr/>
      <dgm:t>
        <a:bodyPr/>
        <a:lstStyle/>
        <a:p>
          <a:endParaRPr lang="en-US"/>
        </a:p>
      </dgm:t>
    </dgm:pt>
    <dgm:pt modelId="{F635B546-35BB-B548-BC64-EBF591946DD2}">
      <dgm:prSet custT="1"/>
      <dgm:spPr>
        <a:solidFill>
          <a:schemeClr val="accent6">
            <a:lumMod val="75000"/>
          </a:schemeClr>
        </a:solidFill>
        <a:ln>
          <a:noFill/>
        </a:ln>
      </dgm:spPr>
      <dgm:t>
        <a:bodyPr/>
        <a:lstStyle/>
        <a:p>
          <a:r>
            <a:rPr lang="en-US" sz="2000" dirty="0"/>
            <a:t>Missing Individual</a:t>
          </a:r>
        </a:p>
      </dgm:t>
    </dgm:pt>
    <dgm:pt modelId="{2BB8B455-62E5-8D4B-BAAF-0BDB7895F937}" type="parTrans" cxnId="{6D53B1BE-3011-6042-A78D-179A41CA8DA0}">
      <dgm:prSet/>
      <dgm:spPr>
        <a:solidFill>
          <a:srgbClr val="7030A0"/>
        </a:solidFill>
      </dgm:spPr>
      <dgm:t>
        <a:bodyPr/>
        <a:lstStyle/>
        <a:p>
          <a:endParaRPr lang="en-US"/>
        </a:p>
      </dgm:t>
    </dgm:pt>
    <dgm:pt modelId="{4AEEA3A8-42E3-6443-9AA9-1765FB9E5673}" type="sibTrans" cxnId="{6D53B1BE-3011-6042-A78D-179A41CA8DA0}">
      <dgm:prSet/>
      <dgm:spPr/>
      <dgm:t>
        <a:bodyPr/>
        <a:lstStyle/>
        <a:p>
          <a:endParaRPr lang="en-US"/>
        </a:p>
      </dgm:t>
    </dgm:pt>
    <dgm:pt modelId="{29E3077B-3928-BC41-98D3-BADE2178A837}">
      <dgm:prSet custT="1"/>
      <dgm:spPr>
        <a:solidFill>
          <a:schemeClr val="accent6">
            <a:lumMod val="75000"/>
          </a:schemeClr>
        </a:solidFill>
        <a:ln>
          <a:noFill/>
        </a:ln>
      </dgm:spPr>
      <dgm:t>
        <a:bodyPr/>
        <a:lstStyle/>
        <a:p>
          <a:r>
            <a:rPr lang="en-US" sz="2000" dirty="0"/>
            <a:t>Medical Emergency</a:t>
          </a:r>
        </a:p>
      </dgm:t>
    </dgm:pt>
    <dgm:pt modelId="{017B72C4-6F14-E54E-8F6E-180659D52D62}" type="sibTrans" cxnId="{C321D382-C2DB-8D47-94C9-25878FC3D3B0}">
      <dgm:prSet/>
      <dgm:spPr/>
      <dgm:t>
        <a:bodyPr/>
        <a:lstStyle/>
        <a:p>
          <a:endParaRPr lang="en-US"/>
        </a:p>
      </dgm:t>
    </dgm:pt>
    <dgm:pt modelId="{7EE71477-3EEA-894E-B565-18F34D78542B}" type="parTrans" cxnId="{C321D382-C2DB-8D47-94C9-25878FC3D3B0}">
      <dgm:prSet/>
      <dgm:spPr>
        <a:solidFill>
          <a:srgbClr val="7030A0"/>
        </a:solidFill>
      </dgm:spPr>
      <dgm:t>
        <a:bodyPr/>
        <a:lstStyle/>
        <a:p>
          <a:endParaRPr lang="en-US"/>
        </a:p>
      </dgm:t>
    </dgm:pt>
    <dgm:pt modelId="{323436F0-8603-B14D-BF24-CD0CF5E3D817}">
      <dgm:prSet custT="1"/>
      <dgm:spPr>
        <a:solidFill>
          <a:schemeClr val="accent6">
            <a:lumMod val="75000"/>
          </a:schemeClr>
        </a:solidFill>
      </dgm:spPr>
      <dgm:t>
        <a:bodyPr/>
        <a:lstStyle/>
        <a:p>
          <a:r>
            <a:rPr lang="en-US" sz="2000" dirty="0">
              <a:solidFill>
                <a:schemeClr val="bg1"/>
              </a:solidFill>
            </a:rPr>
            <a:t>Significant Injury</a:t>
          </a:r>
        </a:p>
      </dgm:t>
    </dgm:pt>
    <dgm:pt modelId="{0A0A1BA9-0C56-694B-9234-51870FE15286}" type="parTrans" cxnId="{68685D92-E998-B545-A30B-DCECBE2A475E}">
      <dgm:prSet/>
      <dgm:spPr>
        <a:solidFill>
          <a:srgbClr val="7030A0"/>
        </a:solidFill>
      </dgm:spPr>
      <dgm:t>
        <a:bodyPr/>
        <a:lstStyle/>
        <a:p>
          <a:endParaRPr lang="en-US"/>
        </a:p>
      </dgm:t>
    </dgm:pt>
    <dgm:pt modelId="{2DE4585F-5562-6B43-B974-E876E986D471}" type="sibTrans" cxnId="{68685D92-E998-B545-A30B-DCECBE2A475E}">
      <dgm:prSet/>
      <dgm:spPr/>
      <dgm:t>
        <a:bodyPr/>
        <a:lstStyle/>
        <a:p>
          <a:endParaRPr lang="en-US"/>
        </a:p>
      </dgm:t>
    </dgm:pt>
    <dgm:pt modelId="{A31B32B1-6D69-1543-BCB1-E8F3945B0B39}" type="pres">
      <dgm:prSet presAssocID="{E96AD273-14A0-344E-9D44-EE2AA294C956}" presName="cycle" presStyleCnt="0">
        <dgm:presLayoutVars>
          <dgm:chMax val="1"/>
          <dgm:dir/>
          <dgm:animLvl val="ctr"/>
          <dgm:resizeHandles val="exact"/>
        </dgm:presLayoutVars>
      </dgm:prSet>
      <dgm:spPr/>
    </dgm:pt>
    <dgm:pt modelId="{046D0215-70A7-5344-9C0F-C60F11CE89A7}" type="pres">
      <dgm:prSet presAssocID="{20A1E4BF-5D7F-1D4E-A993-DA7BC2B7EC4F}" presName="centerShape" presStyleLbl="node0" presStyleIdx="0" presStyleCnt="1" custScaleX="116864" custScaleY="110372" custLinFactNeighborX="-23" custLinFactNeighborY="-4125"/>
      <dgm:spPr/>
    </dgm:pt>
    <dgm:pt modelId="{4DABD5EC-7781-F84D-816E-873D28CA96AE}" type="pres">
      <dgm:prSet presAssocID="{BADB079C-AE22-0343-A122-98280E5C729F}" presName="parTrans" presStyleLbl="bgSibTrans2D1" presStyleIdx="0" presStyleCnt="6"/>
      <dgm:spPr/>
    </dgm:pt>
    <dgm:pt modelId="{034FBAB0-E380-7B43-9916-F94B096288E1}" type="pres">
      <dgm:prSet presAssocID="{5721B799-6A63-474C-AA31-F020346C3EAB}" presName="node" presStyleLbl="node1" presStyleIdx="0" presStyleCnt="6" custScaleX="87774" custScaleY="67823" custRadScaleRad="99163" custRadScaleInc="-774">
        <dgm:presLayoutVars>
          <dgm:bulletEnabled val="1"/>
        </dgm:presLayoutVars>
      </dgm:prSet>
      <dgm:spPr/>
    </dgm:pt>
    <dgm:pt modelId="{0AA70507-9945-DD4E-AAD7-686ADD4BB805}" type="pres">
      <dgm:prSet presAssocID="{44C7A9F5-0112-3247-A550-02E821C2AB07}" presName="parTrans" presStyleLbl="bgSibTrans2D1" presStyleIdx="1" presStyleCnt="6"/>
      <dgm:spPr/>
    </dgm:pt>
    <dgm:pt modelId="{115BD94D-DE53-E942-99D5-6097279B71D0}" type="pres">
      <dgm:prSet presAssocID="{FADF85D1-AC6D-2946-9769-533C2D115A56}" presName="node" presStyleLbl="node1" presStyleIdx="1" presStyleCnt="6" custScaleX="87774" custScaleY="67823">
        <dgm:presLayoutVars>
          <dgm:bulletEnabled val="1"/>
        </dgm:presLayoutVars>
      </dgm:prSet>
      <dgm:spPr/>
    </dgm:pt>
    <dgm:pt modelId="{E414E902-D56D-7F48-A7B9-6CFEFE3B4219}" type="pres">
      <dgm:prSet presAssocID="{7EE71477-3EEA-894E-B565-18F34D78542B}" presName="parTrans" presStyleLbl="bgSibTrans2D1" presStyleIdx="2" presStyleCnt="6"/>
      <dgm:spPr/>
    </dgm:pt>
    <dgm:pt modelId="{85146148-DE83-D04F-878C-B279B32C877F}" type="pres">
      <dgm:prSet presAssocID="{29E3077B-3928-BC41-98D3-BADE2178A837}" presName="node" presStyleLbl="node1" presStyleIdx="2" presStyleCnt="6" custScaleX="87774" custScaleY="67823">
        <dgm:presLayoutVars>
          <dgm:bulletEnabled val="1"/>
        </dgm:presLayoutVars>
      </dgm:prSet>
      <dgm:spPr/>
    </dgm:pt>
    <dgm:pt modelId="{82960C87-156F-714C-A16D-83F32AD1A215}" type="pres">
      <dgm:prSet presAssocID="{2BB8B455-62E5-8D4B-BAAF-0BDB7895F937}" presName="parTrans" presStyleLbl="bgSibTrans2D1" presStyleIdx="3" presStyleCnt="6"/>
      <dgm:spPr/>
    </dgm:pt>
    <dgm:pt modelId="{EBC58A34-BD02-A743-905E-6471D07D707D}" type="pres">
      <dgm:prSet presAssocID="{F635B546-35BB-B548-BC64-EBF591946DD2}" presName="node" presStyleLbl="node1" presStyleIdx="3" presStyleCnt="6" custScaleX="87774" custScaleY="67823">
        <dgm:presLayoutVars>
          <dgm:bulletEnabled val="1"/>
        </dgm:presLayoutVars>
      </dgm:prSet>
      <dgm:spPr/>
    </dgm:pt>
    <dgm:pt modelId="{CF471E0D-379F-754A-A77E-220F6DE1D9C1}" type="pres">
      <dgm:prSet presAssocID="{0A0A1BA9-0C56-694B-9234-51870FE15286}" presName="parTrans" presStyleLbl="bgSibTrans2D1" presStyleIdx="4" presStyleCnt="6"/>
      <dgm:spPr/>
    </dgm:pt>
    <dgm:pt modelId="{C9CF53F4-E0F5-1847-BE4D-BAC0C877DCF2}" type="pres">
      <dgm:prSet presAssocID="{323436F0-8603-B14D-BF24-CD0CF5E3D817}" presName="node" presStyleLbl="node1" presStyleIdx="4" presStyleCnt="6" custScaleX="87648" custScaleY="67645">
        <dgm:presLayoutVars>
          <dgm:bulletEnabled val="1"/>
        </dgm:presLayoutVars>
      </dgm:prSet>
      <dgm:spPr/>
    </dgm:pt>
    <dgm:pt modelId="{AF5D73E2-4988-0943-AC65-0FA33038A3C1}" type="pres">
      <dgm:prSet presAssocID="{2D43EF7B-0E1B-BE4C-8519-F25C1BE0C4BC}" presName="parTrans" presStyleLbl="bgSibTrans2D1" presStyleIdx="5" presStyleCnt="6"/>
      <dgm:spPr/>
    </dgm:pt>
    <dgm:pt modelId="{5653ABB1-E294-924F-8D51-D9EB14F9E1B9}" type="pres">
      <dgm:prSet presAssocID="{4B890F87-DAFF-0E43-B80D-B16E6CEFBE7C}" presName="node" presStyleLbl="node1" presStyleIdx="5" presStyleCnt="6" custScaleX="87774" custScaleY="67815">
        <dgm:presLayoutVars>
          <dgm:bulletEnabled val="1"/>
        </dgm:presLayoutVars>
      </dgm:prSet>
      <dgm:spPr/>
    </dgm:pt>
  </dgm:ptLst>
  <dgm:cxnLst>
    <dgm:cxn modelId="{B4E4BA02-EFCA-0049-A0DF-9CD6D30D4450}" type="presOf" srcId="{44C7A9F5-0112-3247-A550-02E821C2AB07}" destId="{0AA70507-9945-DD4E-AAD7-686ADD4BB805}" srcOrd="0" destOrd="0" presId="urn:microsoft.com/office/officeart/2005/8/layout/radial4"/>
    <dgm:cxn modelId="{E1ED0B06-02FC-C14D-B294-85B09CF39286}" type="presOf" srcId="{20A1E4BF-5D7F-1D4E-A993-DA7BC2B7EC4F}" destId="{046D0215-70A7-5344-9C0F-C60F11CE89A7}" srcOrd="0" destOrd="0" presId="urn:microsoft.com/office/officeart/2005/8/layout/radial4"/>
    <dgm:cxn modelId="{6B9CE60C-F9D0-E449-BCC0-526918E88BED}" type="presOf" srcId="{FADF85D1-AC6D-2946-9769-533C2D115A56}" destId="{115BD94D-DE53-E942-99D5-6097279B71D0}" srcOrd="0" destOrd="0" presId="urn:microsoft.com/office/officeart/2005/8/layout/radial4"/>
    <dgm:cxn modelId="{87E9A515-CB0F-F24F-A36E-458A98A9E5E2}" srcId="{56226158-5E86-3643-8368-3D0F5D1F5095}" destId="{B2244785-A81D-F349-B5D1-AD4968B0EB79}" srcOrd="0" destOrd="0" parTransId="{F08593F1-AF45-3D4E-B319-2F0F4718398F}" sibTransId="{C2A1EDBD-B842-5A48-9F8C-599EA1451F8A}"/>
    <dgm:cxn modelId="{EB784B33-7DA2-8C43-978C-1018BF161875}" type="presOf" srcId="{7EE71477-3EEA-894E-B565-18F34D78542B}" destId="{E414E902-D56D-7F48-A7B9-6CFEFE3B4219}" srcOrd="0" destOrd="0" presId="urn:microsoft.com/office/officeart/2005/8/layout/radial4"/>
    <dgm:cxn modelId="{527F8833-7ECA-B146-A759-0AC94D2F27AA}" type="presOf" srcId="{F635B546-35BB-B548-BC64-EBF591946DD2}" destId="{EBC58A34-BD02-A743-905E-6471D07D707D}" srcOrd="0" destOrd="0" presId="urn:microsoft.com/office/officeart/2005/8/layout/radial4"/>
    <dgm:cxn modelId="{C7CC0E46-A29E-6D4F-B06E-0C0EC4FA3507}" type="presOf" srcId="{0A0A1BA9-0C56-694B-9234-51870FE15286}" destId="{CF471E0D-379F-754A-A77E-220F6DE1D9C1}" srcOrd="0" destOrd="0" presId="urn:microsoft.com/office/officeart/2005/8/layout/radial4"/>
    <dgm:cxn modelId="{50B65151-E8A7-BF4B-90CF-3225AC67BEB5}" type="presOf" srcId="{E96AD273-14A0-344E-9D44-EE2AA294C956}" destId="{A31B32B1-6D69-1543-BCB1-E8F3945B0B39}" srcOrd="0" destOrd="0" presId="urn:microsoft.com/office/officeart/2005/8/layout/radial4"/>
    <dgm:cxn modelId="{1B995263-CC23-1945-A628-FC9D6F2C14DF}" type="presOf" srcId="{323436F0-8603-B14D-BF24-CD0CF5E3D817}" destId="{C9CF53F4-E0F5-1847-BE4D-BAC0C877DCF2}" srcOrd="0" destOrd="0" presId="urn:microsoft.com/office/officeart/2005/8/layout/radial4"/>
    <dgm:cxn modelId="{57AFCF77-BB43-B94B-A0BD-16596BCC2ECF}" srcId="{20A1E4BF-5D7F-1D4E-A993-DA7BC2B7EC4F}" destId="{FADF85D1-AC6D-2946-9769-533C2D115A56}" srcOrd="1" destOrd="0" parTransId="{44C7A9F5-0112-3247-A550-02E821C2AB07}" sibTransId="{4D63E71D-3E98-544C-9E54-5A52D2605556}"/>
    <dgm:cxn modelId="{6CD2B679-C358-7F4A-BC45-8E0B7C937321}" type="presOf" srcId="{5721B799-6A63-474C-AA31-F020346C3EAB}" destId="{034FBAB0-E380-7B43-9916-F94B096288E1}" srcOrd="0" destOrd="0" presId="urn:microsoft.com/office/officeart/2005/8/layout/radial4"/>
    <dgm:cxn modelId="{64356681-F788-A247-AB5E-5ABA2C1DA763}" type="presOf" srcId="{2BB8B455-62E5-8D4B-BAAF-0BDB7895F937}" destId="{82960C87-156F-714C-A16D-83F32AD1A215}" srcOrd="0" destOrd="0" presId="urn:microsoft.com/office/officeart/2005/8/layout/radial4"/>
    <dgm:cxn modelId="{C321D382-C2DB-8D47-94C9-25878FC3D3B0}" srcId="{20A1E4BF-5D7F-1D4E-A993-DA7BC2B7EC4F}" destId="{29E3077B-3928-BC41-98D3-BADE2178A837}" srcOrd="2" destOrd="0" parTransId="{7EE71477-3EEA-894E-B565-18F34D78542B}" sibTransId="{017B72C4-6F14-E54E-8F6E-180659D52D62}"/>
    <dgm:cxn modelId="{995B168A-1F61-7149-9430-771E9CE74180}" type="presOf" srcId="{4B890F87-DAFF-0E43-B80D-B16E6CEFBE7C}" destId="{5653ABB1-E294-924F-8D51-D9EB14F9E1B9}" srcOrd="0" destOrd="0" presId="urn:microsoft.com/office/officeart/2005/8/layout/radial4"/>
    <dgm:cxn modelId="{68685D92-E998-B545-A30B-DCECBE2A475E}" srcId="{20A1E4BF-5D7F-1D4E-A993-DA7BC2B7EC4F}" destId="{323436F0-8603-B14D-BF24-CD0CF5E3D817}" srcOrd="4" destOrd="0" parTransId="{0A0A1BA9-0C56-694B-9234-51870FE15286}" sibTransId="{2DE4585F-5562-6B43-B974-E876E986D471}"/>
    <dgm:cxn modelId="{DCB4609D-30D4-2447-BA6F-62384981C381}" srcId="{93D64DC0-46AF-8A4B-9E51-1A81D4463B8A}" destId="{53B2998D-0D80-C34E-8DF3-3547DE26DF3F}" srcOrd="1" destOrd="0" parTransId="{E96DD80C-7432-3247-8638-80B8DDCDAAAB}" sibTransId="{346FAA43-2064-FD4D-A8FA-A4DB5FC917DC}"/>
    <dgm:cxn modelId="{F291ABA4-0407-9E44-AE93-AFB0F92E5A79}" type="presOf" srcId="{29E3077B-3928-BC41-98D3-BADE2178A837}" destId="{85146148-DE83-D04F-878C-B279B32C877F}" srcOrd="0" destOrd="0" presId="urn:microsoft.com/office/officeart/2005/8/layout/radial4"/>
    <dgm:cxn modelId="{D2BA69B0-FE7E-CB4A-9CA2-CD4D85E1CA80}" srcId="{E96AD273-14A0-344E-9D44-EE2AA294C956}" destId="{20A1E4BF-5D7F-1D4E-A993-DA7BC2B7EC4F}" srcOrd="0" destOrd="0" parTransId="{D17A295D-60B5-FE46-9F42-B2A160589B20}" sibTransId="{BE248A89-33EC-2D49-9D68-99FFF0D754FC}"/>
    <dgm:cxn modelId="{8AB89FB5-006A-BF4A-B05F-A61E2C8CEB68}" srcId="{20A1E4BF-5D7F-1D4E-A993-DA7BC2B7EC4F}" destId="{5721B799-6A63-474C-AA31-F020346C3EAB}" srcOrd="0" destOrd="0" parTransId="{BADB079C-AE22-0343-A122-98280E5C729F}" sibTransId="{EEA5E664-6047-DE44-936E-D4B2998DEE19}"/>
    <dgm:cxn modelId="{6D53B1BE-3011-6042-A78D-179A41CA8DA0}" srcId="{20A1E4BF-5D7F-1D4E-A993-DA7BC2B7EC4F}" destId="{F635B546-35BB-B548-BC64-EBF591946DD2}" srcOrd="3" destOrd="0" parTransId="{2BB8B455-62E5-8D4B-BAAF-0BDB7895F937}" sibTransId="{4AEEA3A8-42E3-6443-9AA9-1765FB9E5673}"/>
    <dgm:cxn modelId="{B96C3FC5-7CB5-8345-AAE6-4AAFD51A485E}" type="presOf" srcId="{2D43EF7B-0E1B-BE4C-8519-F25C1BE0C4BC}" destId="{AF5D73E2-4988-0943-AC65-0FA33038A3C1}" srcOrd="0" destOrd="0" presId="urn:microsoft.com/office/officeart/2005/8/layout/radial4"/>
    <dgm:cxn modelId="{D05B40D5-E255-F644-AFDB-B11A9BA57A60}" type="presOf" srcId="{BADB079C-AE22-0343-A122-98280E5C729F}" destId="{4DABD5EC-7781-F84D-816E-873D28CA96AE}" srcOrd="0" destOrd="0" presId="urn:microsoft.com/office/officeart/2005/8/layout/radial4"/>
    <dgm:cxn modelId="{81D3E6D5-AB02-0741-B34D-86C6FAAF93BD}" srcId="{93D64DC0-46AF-8A4B-9E51-1A81D4463B8A}" destId="{70E8A808-17DD-6E46-BEDA-CA5F83F09479}" srcOrd="0" destOrd="0" parTransId="{F5B368A5-5DBE-7D4A-B828-F7DB2CB0D4D2}" sibTransId="{E1565782-94DB-9A46-870E-6954A5BFBF48}"/>
    <dgm:cxn modelId="{78521BE8-4F37-9D4A-9D22-8A54B94F5FA6}" srcId="{E96AD273-14A0-344E-9D44-EE2AA294C956}" destId="{56226158-5E86-3643-8368-3D0F5D1F5095}" srcOrd="1" destOrd="0" parTransId="{720220F4-027A-744F-89A4-D653E9335FE2}" sibTransId="{0B7734C4-E5DD-3C4B-9911-99ACD77F9C84}"/>
    <dgm:cxn modelId="{D030A5ED-578D-9B4A-ACBA-6B2EA3CE80D2}" srcId="{56226158-5E86-3643-8368-3D0F5D1F5095}" destId="{667F44CC-6E90-1447-81C8-0123D1D2CC62}" srcOrd="1" destOrd="0" parTransId="{7CC98CFF-9140-1741-836F-177C8215EEF1}" sibTransId="{EA7F6188-0379-4641-988D-D6C2B037082D}"/>
    <dgm:cxn modelId="{419370F3-6A59-D147-AB01-67E87B0B5B1D}" srcId="{20A1E4BF-5D7F-1D4E-A993-DA7BC2B7EC4F}" destId="{4B890F87-DAFF-0E43-B80D-B16E6CEFBE7C}" srcOrd="5" destOrd="0" parTransId="{2D43EF7B-0E1B-BE4C-8519-F25C1BE0C4BC}" sibTransId="{5A47245B-C553-4D49-930D-44A64D392072}"/>
    <dgm:cxn modelId="{D2D35CFA-4BB6-5241-BCF2-8574C43FEBC6}" srcId="{E96AD273-14A0-344E-9D44-EE2AA294C956}" destId="{93D64DC0-46AF-8A4B-9E51-1A81D4463B8A}" srcOrd="2" destOrd="0" parTransId="{E3C3A1A3-9E02-6E4F-B8AE-6341B9FD97DB}" sibTransId="{03C45E74-621E-9C44-B20C-02005E58E773}"/>
    <dgm:cxn modelId="{DD6A9D9C-45D9-874B-8A03-9FC8CEE270A1}" type="presParOf" srcId="{A31B32B1-6D69-1543-BCB1-E8F3945B0B39}" destId="{046D0215-70A7-5344-9C0F-C60F11CE89A7}" srcOrd="0" destOrd="0" presId="urn:microsoft.com/office/officeart/2005/8/layout/radial4"/>
    <dgm:cxn modelId="{13EED0D2-CD4C-AE43-8C4F-80F10462C08D}" type="presParOf" srcId="{A31B32B1-6D69-1543-BCB1-E8F3945B0B39}" destId="{4DABD5EC-7781-F84D-816E-873D28CA96AE}" srcOrd="1" destOrd="0" presId="urn:microsoft.com/office/officeart/2005/8/layout/radial4"/>
    <dgm:cxn modelId="{4BAA56DA-209B-5D4B-9416-E2C55318A2E2}" type="presParOf" srcId="{A31B32B1-6D69-1543-BCB1-E8F3945B0B39}" destId="{034FBAB0-E380-7B43-9916-F94B096288E1}" srcOrd="2" destOrd="0" presId="urn:microsoft.com/office/officeart/2005/8/layout/radial4"/>
    <dgm:cxn modelId="{A49B9B7A-5956-1348-B537-B580249344DE}" type="presParOf" srcId="{A31B32B1-6D69-1543-BCB1-E8F3945B0B39}" destId="{0AA70507-9945-DD4E-AAD7-686ADD4BB805}" srcOrd="3" destOrd="0" presId="urn:microsoft.com/office/officeart/2005/8/layout/radial4"/>
    <dgm:cxn modelId="{3243405C-EEBE-E24B-A612-D74730E4749B}" type="presParOf" srcId="{A31B32B1-6D69-1543-BCB1-E8F3945B0B39}" destId="{115BD94D-DE53-E942-99D5-6097279B71D0}" srcOrd="4" destOrd="0" presId="urn:microsoft.com/office/officeart/2005/8/layout/radial4"/>
    <dgm:cxn modelId="{C18FEF3D-DE64-0F4F-B977-3216CAA6AE5F}" type="presParOf" srcId="{A31B32B1-6D69-1543-BCB1-E8F3945B0B39}" destId="{E414E902-D56D-7F48-A7B9-6CFEFE3B4219}" srcOrd="5" destOrd="0" presId="urn:microsoft.com/office/officeart/2005/8/layout/radial4"/>
    <dgm:cxn modelId="{674F1903-1FD3-A140-96AC-6677B71C342F}" type="presParOf" srcId="{A31B32B1-6D69-1543-BCB1-E8F3945B0B39}" destId="{85146148-DE83-D04F-878C-B279B32C877F}" srcOrd="6" destOrd="0" presId="urn:microsoft.com/office/officeart/2005/8/layout/radial4"/>
    <dgm:cxn modelId="{A3E0EE9F-4DE8-D34F-96BF-4B62C0CF006E}" type="presParOf" srcId="{A31B32B1-6D69-1543-BCB1-E8F3945B0B39}" destId="{82960C87-156F-714C-A16D-83F32AD1A215}" srcOrd="7" destOrd="0" presId="urn:microsoft.com/office/officeart/2005/8/layout/radial4"/>
    <dgm:cxn modelId="{301B2611-A812-D148-A8D4-FBDB182CA60C}" type="presParOf" srcId="{A31B32B1-6D69-1543-BCB1-E8F3945B0B39}" destId="{EBC58A34-BD02-A743-905E-6471D07D707D}" srcOrd="8" destOrd="0" presId="urn:microsoft.com/office/officeart/2005/8/layout/radial4"/>
    <dgm:cxn modelId="{016CBC63-3851-CA45-9B29-31354030C77E}" type="presParOf" srcId="{A31B32B1-6D69-1543-BCB1-E8F3945B0B39}" destId="{CF471E0D-379F-754A-A77E-220F6DE1D9C1}" srcOrd="9" destOrd="0" presId="urn:microsoft.com/office/officeart/2005/8/layout/radial4"/>
    <dgm:cxn modelId="{6EC38343-D7A4-994E-BD29-9DE86467210D}" type="presParOf" srcId="{A31B32B1-6D69-1543-BCB1-E8F3945B0B39}" destId="{C9CF53F4-E0F5-1847-BE4D-BAC0C877DCF2}" srcOrd="10" destOrd="0" presId="urn:microsoft.com/office/officeart/2005/8/layout/radial4"/>
    <dgm:cxn modelId="{EC8E86AC-C638-F747-9593-BDD8F40C74FE}" type="presParOf" srcId="{A31B32B1-6D69-1543-BCB1-E8F3945B0B39}" destId="{AF5D73E2-4988-0943-AC65-0FA33038A3C1}" srcOrd="11" destOrd="0" presId="urn:microsoft.com/office/officeart/2005/8/layout/radial4"/>
    <dgm:cxn modelId="{C6077E10-8CEB-BB4D-8A94-CF2476436825}" type="presParOf" srcId="{A31B32B1-6D69-1543-BCB1-E8F3945B0B39}" destId="{5653ABB1-E294-924F-8D51-D9EB14F9E1B9}" srcOrd="12" destOrd="0" presId="urn:microsoft.com/office/officeart/2005/8/layout/radial4"/>
  </dgm:cxnLst>
  <dgm:bg>
    <a:gradFill>
      <a:gsLst>
        <a:gs pos="0">
          <a:schemeClr val="accent2">
            <a:lumMod val="0"/>
            <a:lumOff val="100000"/>
          </a:schemeClr>
        </a:gs>
        <a:gs pos="43000">
          <a:schemeClr val="accent2">
            <a:lumMod val="0"/>
            <a:lumOff val="100000"/>
          </a:schemeClr>
        </a:gs>
        <a:gs pos="100000">
          <a:schemeClr val="accent2">
            <a:lumMod val="100000"/>
          </a:schemeClr>
        </a:gs>
      </a:gsLst>
      <a:path path="circle">
        <a:fillToRect l="50000" t="-80000" r="50000" b="18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0215-70A7-5344-9C0F-C60F11CE89A7}">
      <dsp:nvSpPr>
        <dsp:cNvPr id="0" name=""/>
        <dsp:cNvSpPr/>
      </dsp:nvSpPr>
      <dsp:spPr>
        <a:xfrm>
          <a:off x="4384609" y="2851103"/>
          <a:ext cx="3418699" cy="3228784"/>
        </a:xfrm>
        <a:prstGeom prst="ellipse">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0" kern="1200" dirty="0"/>
            <a:t>Critical Incidents</a:t>
          </a:r>
        </a:p>
      </dsp:txBody>
      <dsp:txXfrm>
        <a:off x="4885266" y="3323947"/>
        <a:ext cx="2417385" cy="2283096"/>
      </dsp:txXfrm>
    </dsp:sp>
    <dsp:sp modelId="{4DABD5EC-7781-F84D-816E-873D28CA96AE}">
      <dsp:nvSpPr>
        <dsp:cNvPr id="0" name=""/>
        <dsp:cNvSpPr/>
      </dsp:nvSpPr>
      <dsp:spPr>
        <a:xfrm rot="10500677">
          <a:off x="1692748" y="4321267"/>
          <a:ext cx="2555771"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34FBAB0-E380-7B43-9916-F94B096288E1}">
      <dsp:nvSpPr>
        <dsp:cNvPr id="0" name=""/>
        <dsp:cNvSpPr/>
      </dsp:nvSpPr>
      <dsp:spPr>
        <a:xfrm>
          <a:off x="798891" y="4293716"/>
          <a:ext cx="1797397" cy="1111079"/>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br>
            <a:rPr lang="en-US" sz="2400" kern="1200" dirty="0"/>
          </a:br>
          <a:r>
            <a:rPr lang="en-US" sz="2000" kern="1200" dirty="0"/>
            <a:t>Incident Reporting and Tracking</a:t>
          </a:r>
          <a:endParaRPr lang="en-US" sz="2400" kern="1200" dirty="0"/>
        </a:p>
        <a:p>
          <a:pPr marL="0" lvl="0" indent="0" algn="ctr" defTabSz="1066800">
            <a:lnSpc>
              <a:spcPct val="90000"/>
            </a:lnSpc>
            <a:spcBef>
              <a:spcPct val="0"/>
            </a:spcBef>
            <a:spcAft>
              <a:spcPct val="35000"/>
            </a:spcAft>
            <a:buNone/>
          </a:pPr>
          <a:endParaRPr lang="en-US" sz="1400" kern="1200" dirty="0"/>
        </a:p>
      </dsp:txBody>
      <dsp:txXfrm>
        <a:off x="831433" y="4326258"/>
        <a:ext cx="1732313" cy="1045995"/>
      </dsp:txXfrm>
    </dsp:sp>
    <dsp:sp modelId="{0AA70507-9945-DD4E-AAD7-686ADD4BB805}">
      <dsp:nvSpPr>
        <dsp:cNvPr id="0" name=""/>
        <dsp:cNvSpPr/>
      </dsp:nvSpPr>
      <dsp:spPr>
        <a:xfrm rot="12720131">
          <a:off x="2324574" y="2445456"/>
          <a:ext cx="2407971"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15BD94D-DE53-E942-99D5-6097279B71D0}">
      <dsp:nvSpPr>
        <dsp:cNvPr id="0" name=""/>
        <dsp:cNvSpPr/>
      </dsp:nvSpPr>
      <dsp:spPr>
        <a:xfrm>
          <a:off x="1608848" y="1668726"/>
          <a:ext cx="1797397" cy="1111079"/>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br>
            <a:rPr lang="en-US" sz="2800" kern="1200" dirty="0"/>
          </a:br>
          <a:r>
            <a:rPr lang="en-US" sz="2000" kern="1200" dirty="0"/>
            <a:t>Standardized Definitions and Guidance</a:t>
          </a:r>
          <a:endParaRPr lang="en-US" sz="2400" kern="1200" dirty="0"/>
        </a:p>
        <a:p>
          <a:pPr marL="0" lvl="0" indent="0" algn="ctr" defTabSz="1244600">
            <a:lnSpc>
              <a:spcPct val="90000"/>
            </a:lnSpc>
            <a:spcBef>
              <a:spcPct val="0"/>
            </a:spcBef>
            <a:spcAft>
              <a:spcPct val="35000"/>
            </a:spcAft>
            <a:buNone/>
          </a:pPr>
          <a:endParaRPr lang="en-US" sz="2800" kern="1200" dirty="0"/>
        </a:p>
      </dsp:txBody>
      <dsp:txXfrm>
        <a:off x="1641390" y="1701268"/>
        <a:ext cx="1732313" cy="1045995"/>
      </dsp:txXfrm>
    </dsp:sp>
    <dsp:sp modelId="{E414E902-D56D-7F48-A7B9-6CFEFE3B4219}">
      <dsp:nvSpPr>
        <dsp:cNvPr id="0" name=""/>
        <dsp:cNvSpPr/>
      </dsp:nvSpPr>
      <dsp:spPr>
        <a:xfrm rot="15026537">
          <a:off x="3950774" y="1293233"/>
          <a:ext cx="2328645"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5146148-DE83-D04F-878C-B279B32C877F}">
      <dsp:nvSpPr>
        <dsp:cNvPr id="0" name=""/>
        <dsp:cNvSpPr/>
      </dsp:nvSpPr>
      <dsp:spPr>
        <a:xfrm>
          <a:off x="3826634" y="57411"/>
          <a:ext cx="1797397" cy="1111079"/>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Timely</a:t>
          </a:r>
          <a:r>
            <a:rPr lang="en-US" sz="2000" kern="1200" baseline="0" dirty="0"/>
            <a:t> Investigation and Response</a:t>
          </a:r>
          <a:endParaRPr lang="en-US" sz="2000" kern="1200" dirty="0"/>
        </a:p>
      </dsp:txBody>
      <dsp:txXfrm>
        <a:off x="3859176" y="89953"/>
        <a:ext cx="1732313" cy="1045995"/>
      </dsp:txXfrm>
    </dsp:sp>
    <dsp:sp modelId="{82960C87-156F-714C-A16D-83F32AD1A215}">
      <dsp:nvSpPr>
        <dsp:cNvPr id="0" name=""/>
        <dsp:cNvSpPr/>
      </dsp:nvSpPr>
      <dsp:spPr>
        <a:xfrm rot="17376695">
          <a:off x="5910718" y="1293451"/>
          <a:ext cx="2329888"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BC58A34-BD02-A743-905E-6471D07D707D}">
      <dsp:nvSpPr>
        <dsp:cNvPr id="0" name=""/>
        <dsp:cNvSpPr/>
      </dsp:nvSpPr>
      <dsp:spPr>
        <a:xfrm>
          <a:off x="6567968" y="57411"/>
          <a:ext cx="1797397" cy="1111079"/>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Data</a:t>
          </a:r>
          <a:r>
            <a:rPr lang="en-US" sz="2000" kern="1200" baseline="0" dirty="0"/>
            <a:t> Collection and Analysis</a:t>
          </a:r>
          <a:endParaRPr lang="en-US" sz="2000" kern="1200" dirty="0"/>
        </a:p>
      </dsp:txBody>
      <dsp:txXfrm>
        <a:off x="6600510" y="89953"/>
        <a:ext cx="1732313" cy="1045995"/>
      </dsp:txXfrm>
    </dsp:sp>
    <dsp:sp modelId="{CF471E0D-379F-754A-A77E-220F6DE1D9C1}">
      <dsp:nvSpPr>
        <dsp:cNvPr id="0" name=""/>
        <dsp:cNvSpPr/>
      </dsp:nvSpPr>
      <dsp:spPr>
        <a:xfrm rot="19681626">
          <a:off x="7456144" y="2445789"/>
          <a:ext cx="2411199"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9CF53F4-E0F5-1847-BE4D-BAC0C877DCF2}">
      <dsp:nvSpPr>
        <dsp:cNvPr id="0" name=""/>
        <dsp:cNvSpPr/>
      </dsp:nvSpPr>
      <dsp:spPr>
        <a:xfrm>
          <a:off x="8787044" y="1670184"/>
          <a:ext cx="1794817" cy="110816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Ongoing Stakeholder Engagement</a:t>
          </a:r>
        </a:p>
      </dsp:txBody>
      <dsp:txXfrm>
        <a:off x="8819501" y="1702641"/>
        <a:ext cx="1729903" cy="1043249"/>
      </dsp:txXfrm>
    </dsp:sp>
    <dsp:sp modelId="{AF5D73E2-4988-0943-AC65-0FA33038A3C1}">
      <dsp:nvSpPr>
        <dsp:cNvPr id="0" name=""/>
        <dsp:cNvSpPr/>
      </dsp:nvSpPr>
      <dsp:spPr>
        <a:xfrm rot="282844">
          <a:off x="7942855" y="4308011"/>
          <a:ext cx="2593102" cy="833729"/>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653ABB1-E294-924F-8D51-D9EB14F9E1B9}">
      <dsp:nvSpPr>
        <dsp:cNvPr id="0" name=""/>
        <dsp:cNvSpPr/>
      </dsp:nvSpPr>
      <dsp:spPr>
        <a:xfrm>
          <a:off x="9632873" y="4275956"/>
          <a:ext cx="1797397" cy="1110948"/>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Public</a:t>
          </a:r>
          <a:r>
            <a:rPr lang="en-US" sz="2000" kern="1200" baseline="0" dirty="0"/>
            <a:t> Reporting and Transparency</a:t>
          </a:r>
          <a:endParaRPr lang="en-US" sz="2400" kern="1200" dirty="0"/>
        </a:p>
      </dsp:txBody>
      <dsp:txXfrm>
        <a:off x="9665412" y="4308495"/>
        <a:ext cx="1732319" cy="1045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F389-F525-6D4E-9FAC-44DC6ADE2C5C}">
      <dsp:nvSpPr>
        <dsp:cNvPr id="0" name=""/>
        <dsp:cNvSpPr/>
      </dsp:nvSpPr>
      <dsp:spPr>
        <a:xfrm>
          <a:off x="1949" y="1134289"/>
          <a:ext cx="4147964" cy="2498154"/>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Removes:</a:t>
          </a:r>
        </a:p>
        <a:p>
          <a:pPr marL="0" lvl="0" indent="0" algn="ctr" defTabSz="1778000">
            <a:lnSpc>
              <a:spcPct val="90000"/>
            </a:lnSpc>
            <a:spcBef>
              <a:spcPct val="0"/>
            </a:spcBef>
            <a:spcAft>
              <a:spcPct val="35000"/>
            </a:spcAft>
            <a:buNone/>
          </a:pPr>
          <a:r>
            <a:rPr lang="en-US" sz="3000" kern="1200" dirty="0"/>
            <a:t>“Accidental or Suspicious Death” </a:t>
          </a:r>
        </a:p>
      </dsp:txBody>
      <dsp:txXfrm>
        <a:off x="75117" y="1207457"/>
        <a:ext cx="4001628" cy="2351818"/>
      </dsp:txXfrm>
    </dsp:sp>
    <dsp:sp modelId="{213D3681-BBB6-0B40-9844-B92426DFFEA9}">
      <dsp:nvSpPr>
        <dsp:cNvPr id="0" name=""/>
        <dsp:cNvSpPr/>
      </dsp:nvSpPr>
      <dsp:spPr>
        <a:xfrm rot="7848">
          <a:off x="4691840" y="1751968"/>
          <a:ext cx="2377400" cy="128016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US" sz="5400" kern="1200"/>
        </a:p>
      </dsp:txBody>
      <dsp:txXfrm>
        <a:off x="4691841" y="2007563"/>
        <a:ext cx="1993350" cy="768101"/>
      </dsp:txXfrm>
    </dsp:sp>
    <dsp:sp modelId="{3598EB1D-AA54-B94E-AA0A-084A2F6908AA}">
      <dsp:nvSpPr>
        <dsp:cNvPr id="0" name=""/>
        <dsp:cNvSpPr/>
      </dsp:nvSpPr>
      <dsp:spPr>
        <a:xfrm>
          <a:off x="7510353" y="1151444"/>
          <a:ext cx="4114822" cy="2498051"/>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Replaces with:</a:t>
          </a:r>
        </a:p>
        <a:p>
          <a:pPr marL="0" lvl="0" indent="0" algn="ctr" defTabSz="1778000">
            <a:lnSpc>
              <a:spcPct val="90000"/>
            </a:lnSpc>
            <a:spcBef>
              <a:spcPct val="0"/>
            </a:spcBef>
            <a:spcAft>
              <a:spcPct val="35000"/>
            </a:spcAft>
            <a:buNone/>
          </a:pPr>
          <a:r>
            <a:rPr lang="en-US" sz="3000" b="0" kern="1200" dirty="0"/>
            <a:t>“Unexpected or Unanticipated Death” </a:t>
          </a:r>
        </a:p>
      </dsp:txBody>
      <dsp:txXfrm>
        <a:off x="7583518" y="1224609"/>
        <a:ext cx="3968492" cy="2351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F389-F525-6D4E-9FAC-44DC6ADE2C5C}">
      <dsp:nvSpPr>
        <dsp:cNvPr id="0" name=""/>
        <dsp:cNvSpPr/>
      </dsp:nvSpPr>
      <dsp:spPr>
        <a:xfrm>
          <a:off x="1095" y="1180984"/>
          <a:ext cx="2331671" cy="1404273"/>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 </a:t>
          </a:r>
          <a:r>
            <a:rPr lang="en-US" sz="2000" kern="1200" dirty="0">
              <a:solidFill>
                <a:schemeClr val="bg1"/>
              </a:solidFill>
            </a:rPr>
            <a:t>Removes the term “Verbal Abuse”</a:t>
          </a:r>
          <a:endParaRPr lang="en-US" sz="2400" kern="1200" dirty="0">
            <a:solidFill>
              <a:schemeClr val="bg1"/>
            </a:solidFill>
          </a:endParaRPr>
        </a:p>
      </dsp:txBody>
      <dsp:txXfrm>
        <a:off x="42225" y="1222114"/>
        <a:ext cx="2249411" cy="1322013"/>
      </dsp:txXfrm>
    </dsp:sp>
    <dsp:sp modelId="{213D3681-BBB6-0B40-9844-B92426DFFEA9}">
      <dsp:nvSpPr>
        <dsp:cNvPr id="0" name=""/>
        <dsp:cNvSpPr/>
      </dsp:nvSpPr>
      <dsp:spPr>
        <a:xfrm rot="7848">
          <a:off x="2637397" y="1528196"/>
          <a:ext cx="1336394" cy="71961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637397" y="1671873"/>
        <a:ext cx="1120510" cy="431767"/>
      </dsp:txXfrm>
    </dsp:sp>
    <dsp:sp modelId="{3598EB1D-AA54-B94E-AA0A-084A2F6908AA}">
      <dsp:nvSpPr>
        <dsp:cNvPr id="0" name=""/>
        <dsp:cNvSpPr/>
      </dsp:nvSpPr>
      <dsp:spPr>
        <a:xfrm>
          <a:off x="4221752" y="1190627"/>
          <a:ext cx="2313041" cy="1404215"/>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 Replaces with “Emotional Abuse”</a:t>
          </a:r>
        </a:p>
      </dsp:txBody>
      <dsp:txXfrm>
        <a:off x="4262880" y="1231755"/>
        <a:ext cx="2230785" cy="1321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0215-70A7-5344-9C0F-C60F11CE89A7}">
      <dsp:nvSpPr>
        <dsp:cNvPr id="0" name=""/>
        <dsp:cNvSpPr/>
      </dsp:nvSpPr>
      <dsp:spPr>
        <a:xfrm>
          <a:off x="5019220" y="4019338"/>
          <a:ext cx="2148896" cy="2029521"/>
        </a:xfrm>
        <a:prstGeom prst="ellipse">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t>Category A Incidents</a:t>
          </a:r>
        </a:p>
      </dsp:txBody>
      <dsp:txXfrm>
        <a:off x="5333919" y="4316554"/>
        <a:ext cx="1519498" cy="1435089"/>
      </dsp:txXfrm>
    </dsp:sp>
    <dsp:sp modelId="{4DABD5EC-7781-F84D-816E-873D28CA96AE}">
      <dsp:nvSpPr>
        <dsp:cNvPr id="0" name=""/>
        <dsp:cNvSpPr/>
      </dsp:nvSpPr>
      <dsp:spPr>
        <a:xfrm rot="10506968">
          <a:off x="1063061" y="5041711"/>
          <a:ext cx="3749881"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34FBAB0-E380-7B43-9916-F94B096288E1}">
      <dsp:nvSpPr>
        <dsp:cNvPr id="0" name=""/>
        <dsp:cNvSpPr/>
      </dsp:nvSpPr>
      <dsp:spPr>
        <a:xfrm>
          <a:off x="504972" y="5114170"/>
          <a:ext cx="1129792" cy="698392"/>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br>
            <a:rPr lang="en-US" sz="1400" kern="1200" dirty="0"/>
          </a:br>
          <a:endParaRPr lang="en-US" sz="1400" kern="1200" dirty="0"/>
        </a:p>
        <a:p>
          <a:pPr marL="0" lvl="0" indent="0" algn="ctr" defTabSz="622300">
            <a:lnSpc>
              <a:spcPct val="90000"/>
            </a:lnSpc>
            <a:spcBef>
              <a:spcPct val="0"/>
            </a:spcBef>
            <a:spcAft>
              <a:spcPct val="35000"/>
            </a:spcAft>
            <a:buNone/>
          </a:pPr>
          <a:r>
            <a:rPr lang="en-US" sz="1100" kern="1200" dirty="0"/>
            <a:t>Unexpected or Unanticipated Death</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dsp:txBody>
      <dsp:txXfrm>
        <a:off x="525427" y="5134625"/>
        <a:ext cx="1088882" cy="657482"/>
      </dsp:txXfrm>
    </dsp:sp>
    <dsp:sp modelId="{0AA70507-9945-DD4E-AAD7-686ADD4BB805}">
      <dsp:nvSpPr>
        <dsp:cNvPr id="0" name=""/>
        <dsp:cNvSpPr/>
      </dsp:nvSpPr>
      <dsp:spPr>
        <a:xfrm rot="11604181">
          <a:off x="1261865" y="4040084"/>
          <a:ext cx="3668580"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15BD94D-DE53-E942-99D5-6097279B71D0}">
      <dsp:nvSpPr>
        <dsp:cNvPr id="0" name=""/>
        <dsp:cNvSpPr/>
      </dsp:nvSpPr>
      <dsp:spPr>
        <a:xfrm>
          <a:off x="710609" y="3536786"/>
          <a:ext cx="1129792" cy="698392"/>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br>
            <a:rPr lang="en-US" sz="1400" kern="1200" dirty="0"/>
          </a:br>
          <a:endParaRPr lang="en-US" sz="1400" kern="1200" dirty="0"/>
        </a:p>
        <a:p>
          <a:pPr marL="0" lvl="0" indent="0" algn="ctr" defTabSz="622300">
            <a:lnSpc>
              <a:spcPct val="100000"/>
            </a:lnSpc>
            <a:spcBef>
              <a:spcPct val="0"/>
            </a:spcBef>
            <a:spcAft>
              <a:spcPct val="35000"/>
            </a:spcAft>
            <a:buNone/>
          </a:pPr>
          <a:r>
            <a:rPr lang="en-US" sz="1400" kern="1200" dirty="0"/>
            <a:t>Emotional Abuse</a:t>
          </a:r>
          <a:br>
            <a:rPr lang="en-US" sz="1400" kern="1200" dirty="0"/>
          </a:br>
          <a:endParaRPr lang="en-US" sz="1400" kern="1200" dirty="0"/>
        </a:p>
        <a:p>
          <a:pPr marL="0" lvl="0" indent="0" algn="ctr" defTabSz="622300">
            <a:lnSpc>
              <a:spcPct val="90000"/>
            </a:lnSpc>
            <a:spcBef>
              <a:spcPct val="0"/>
            </a:spcBef>
            <a:spcAft>
              <a:spcPct val="35000"/>
            </a:spcAft>
            <a:buNone/>
          </a:pPr>
          <a:endParaRPr lang="en-US" sz="1400" kern="1200" dirty="0"/>
        </a:p>
      </dsp:txBody>
      <dsp:txXfrm>
        <a:off x="731064" y="3557241"/>
        <a:ext cx="1088882" cy="657482"/>
      </dsp:txXfrm>
    </dsp:sp>
    <dsp:sp modelId="{E414E902-D56D-7F48-A7B9-6CFEFE3B4219}">
      <dsp:nvSpPr>
        <dsp:cNvPr id="0" name=""/>
        <dsp:cNvSpPr/>
      </dsp:nvSpPr>
      <dsp:spPr>
        <a:xfrm rot="12720131">
          <a:off x="1724298" y="3156521"/>
          <a:ext cx="3568342"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5146148-DE83-D04F-878C-B279B32C877F}">
      <dsp:nvSpPr>
        <dsp:cNvPr id="0" name=""/>
        <dsp:cNvSpPr/>
      </dsp:nvSpPr>
      <dsp:spPr>
        <a:xfrm>
          <a:off x="1430546" y="2123830"/>
          <a:ext cx="1129792" cy="698392"/>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Exploitation</a:t>
          </a:r>
        </a:p>
      </dsp:txBody>
      <dsp:txXfrm>
        <a:off x="1451001" y="2144285"/>
        <a:ext cx="1088882" cy="657482"/>
      </dsp:txXfrm>
    </dsp:sp>
    <dsp:sp modelId="{82960C87-156F-714C-A16D-83F32AD1A215}">
      <dsp:nvSpPr>
        <dsp:cNvPr id="0" name=""/>
        <dsp:cNvSpPr/>
      </dsp:nvSpPr>
      <dsp:spPr>
        <a:xfrm rot="13862850">
          <a:off x="2467946" y="2448508"/>
          <a:ext cx="3494652"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BC58A34-BD02-A743-905E-6471D07D707D}">
      <dsp:nvSpPr>
        <dsp:cNvPr id="0" name=""/>
        <dsp:cNvSpPr/>
      </dsp:nvSpPr>
      <dsp:spPr>
        <a:xfrm>
          <a:off x="2551874" y="1002502"/>
          <a:ext cx="1129792" cy="698392"/>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Failure to Report</a:t>
          </a:r>
        </a:p>
      </dsp:txBody>
      <dsp:txXfrm>
        <a:off x="2572329" y="1022957"/>
        <a:ext cx="1088882" cy="657482"/>
      </dsp:txXfrm>
    </dsp:sp>
    <dsp:sp modelId="{CF471E0D-379F-754A-A77E-220F6DE1D9C1}">
      <dsp:nvSpPr>
        <dsp:cNvPr id="0" name=""/>
        <dsp:cNvSpPr/>
      </dsp:nvSpPr>
      <dsp:spPr>
        <a:xfrm rot="15026537">
          <a:off x="3382140" y="1995266"/>
          <a:ext cx="3450122"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9CF53F4-E0F5-1847-BE4D-BAC0C877DCF2}">
      <dsp:nvSpPr>
        <dsp:cNvPr id="0" name=""/>
        <dsp:cNvSpPr/>
      </dsp:nvSpPr>
      <dsp:spPr>
        <a:xfrm>
          <a:off x="3965641" y="283482"/>
          <a:ext cx="1128170" cy="696559"/>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Misappropriation</a:t>
          </a:r>
        </a:p>
      </dsp:txBody>
      <dsp:txXfrm>
        <a:off x="3986043" y="303884"/>
        <a:ext cx="1087366" cy="655755"/>
      </dsp:txXfrm>
    </dsp:sp>
    <dsp:sp modelId="{8671F8D3-0DE7-224F-94FE-7220C85884E7}">
      <dsp:nvSpPr>
        <dsp:cNvPr id="0" name=""/>
        <dsp:cNvSpPr/>
      </dsp:nvSpPr>
      <dsp:spPr>
        <a:xfrm rot="16201724">
          <a:off x="4377293" y="1839504"/>
          <a:ext cx="3435689"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7243260-51C3-DE42-B413-546256A53ED2}">
      <dsp:nvSpPr>
        <dsp:cNvPr id="0" name=""/>
        <dsp:cNvSpPr/>
      </dsp:nvSpPr>
      <dsp:spPr>
        <a:xfrm>
          <a:off x="5533645" y="36217"/>
          <a:ext cx="1124708" cy="69494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Neglect</a:t>
          </a:r>
        </a:p>
      </dsp:txBody>
      <dsp:txXfrm>
        <a:off x="5553999" y="56571"/>
        <a:ext cx="1084000" cy="654235"/>
      </dsp:txXfrm>
    </dsp:sp>
    <dsp:sp modelId="{B873A794-04B5-B249-97B9-AA689EB1BEAF}">
      <dsp:nvSpPr>
        <dsp:cNvPr id="0" name=""/>
        <dsp:cNvSpPr/>
      </dsp:nvSpPr>
      <dsp:spPr>
        <a:xfrm rot="17401132">
          <a:off x="5396054" y="2034547"/>
          <a:ext cx="3390024"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381023F-4262-4E4E-82A1-F6CDFBEEB088}">
      <dsp:nvSpPr>
        <dsp:cNvPr id="0" name=""/>
        <dsp:cNvSpPr/>
      </dsp:nvSpPr>
      <dsp:spPr>
        <a:xfrm>
          <a:off x="7108965" y="356505"/>
          <a:ext cx="1124708" cy="69494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Physical Abuse</a:t>
          </a:r>
        </a:p>
      </dsp:txBody>
      <dsp:txXfrm>
        <a:off x="7129319" y="376859"/>
        <a:ext cx="1084000" cy="654235"/>
      </dsp:txXfrm>
    </dsp:sp>
    <dsp:sp modelId="{263C306C-48B9-7549-BAA5-F870C1DE38E1}">
      <dsp:nvSpPr>
        <dsp:cNvPr id="0" name=""/>
        <dsp:cNvSpPr/>
      </dsp:nvSpPr>
      <dsp:spPr>
        <a:xfrm rot="18539781">
          <a:off x="6226136" y="2448728"/>
          <a:ext cx="3497383"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D84E8AF-13DC-7A47-B684-CCC9E1E95A82}">
      <dsp:nvSpPr>
        <dsp:cNvPr id="0" name=""/>
        <dsp:cNvSpPr/>
      </dsp:nvSpPr>
      <dsp:spPr>
        <a:xfrm>
          <a:off x="8512874" y="1004227"/>
          <a:ext cx="1124708" cy="69494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Prohibited Sexual Relations</a:t>
          </a:r>
        </a:p>
      </dsp:txBody>
      <dsp:txXfrm>
        <a:off x="8533228" y="1024581"/>
        <a:ext cx="1084000" cy="654235"/>
      </dsp:txXfrm>
    </dsp:sp>
    <dsp:sp modelId="{7C454FE9-57BC-D04C-856F-A5864D3E39A0}">
      <dsp:nvSpPr>
        <dsp:cNvPr id="0" name=""/>
        <dsp:cNvSpPr/>
      </dsp:nvSpPr>
      <dsp:spPr>
        <a:xfrm rot="19681626">
          <a:off x="6895446" y="3156731"/>
          <a:ext cx="3572052"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9E709D5-19D8-FF48-AE6B-193F62217EFA}">
      <dsp:nvSpPr>
        <dsp:cNvPr id="0" name=""/>
        <dsp:cNvSpPr/>
      </dsp:nvSpPr>
      <dsp:spPr>
        <a:xfrm>
          <a:off x="9634202" y="2125555"/>
          <a:ext cx="1124708" cy="69494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Rights Code Violation</a:t>
          </a:r>
        </a:p>
      </dsp:txBody>
      <dsp:txXfrm>
        <a:off x="9654556" y="2145909"/>
        <a:ext cx="1084000" cy="654235"/>
      </dsp:txXfrm>
    </dsp:sp>
    <dsp:sp modelId="{27EB55DE-C306-5D49-BA2F-093BFE440EC8}">
      <dsp:nvSpPr>
        <dsp:cNvPr id="0" name=""/>
        <dsp:cNvSpPr/>
      </dsp:nvSpPr>
      <dsp:spPr>
        <a:xfrm rot="20796568">
          <a:off x="7293557" y="4049247"/>
          <a:ext cx="3672861"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5D62769-B54A-DC4E-A5FA-6BBDEC0D80E3}">
      <dsp:nvSpPr>
        <dsp:cNvPr id="0" name=""/>
        <dsp:cNvSpPr/>
      </dsp:nvSpPr>
      <dsp:spPr>
        <a:xfrm>
          <a:off x="10354139" y="3538510"/>
          <a:ext cx="1124708" cy="694943"/>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Sexual Abuse</a:t>
          </a:r>
        </a:p>
      </dsp:txBody>
      <dsp:txXfrm>
        <a:off x="10374493" y="3558864"/>
        <a:ext cx="1084000" cy="654235"/>
      </dsp:txXfrm>
    </dsp:sp>
    <dsp:sp modelId="{AF5D73E2-4988-0943-AC65-0FA33038A3C1}">
      <dsp:nvSpPr>
        <dsp:cNvPr id="0" name=""/>
        <dsp:cNvSpPr/>
      </dsp:nvSpPr>
      <dsp:spPr>
        <a:xfrm rot="282844">
          <a:off x="7386723" y="5070565"/>
          <a:ext cx="3793325" cy="524058"/>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653ABB1-E294-924F-8D51-D9EB14F9E1B9}">
      <dsp:nvSpPr>
        <dsp:cNvPr id="0" name=""/>
        <dsp:cNvSpPr/>
      </dsp:nvSpPr>
      <dsp:spPr>
        <a:xfrm>
          <a:off x="10599671" y="5103100"/>
          <a:ext cx="1129792" cy="698310"/>
        </a:xfrm>
        <a:prstGeom prst="roundRect">
          <a:avLst>
            <a:gd name="adj" fmla="val 10000"/>
          </a:avLst>
        </a:prstGeom>
        <a:solidFill>
          <a:srgbClr val="0070C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Media Inquiry</a:t>
          </a:r>
        </a:p>
      </dsp:txBody>
      <dsp:txXfrm>
        <a:off x="10620124" y="5123553"/>
        <a:ext cx="1088886" cy="657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0215-70A7-5344-9C0F-C60F11CE89A7}">
      <dsp:nvSpPr>
        <dsp:cNvPr id="0" name=""/>
        <dsp:cNvSpPr/>
      </dsp:nvSpPr>
      <dsp:spPr>
        <a:xfrm>
          <a:off x="4384609" y="2851103"/>
          <a:ext cx="3418699" cy="3228784"/>
        </a:xfrm>
        <a:prstGeom prst="ellipse">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0" kern="1200" dirty="0"/>
            <a:t>Category B Incidents</a:t>
          </a:r>
        </a:p>
      </dsp:txBody>
      <dsp:txXfrm>
        <a:off x="4885266" y="3323947"/>
        <a:ext cx="2417385" cy="2283096"/>
      </dsp:txXfrm>
    </dsp:sp>
    <dsp:sp modelId="{4DABD5EC-7781-F84D-816E-873D28CA96AE}">
      <dsp:nvSpPr>
        <dsp:cNvPr id="0" name=""/>
        <dsp:cNvSpPr/>
      </dsp:nvSpPr>
      <dsp:spPr>
        <a:xfrm rot="10500677">
          <a:off x="1692748" y="4321267"/>
          <a:ext cx="2555771"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034FBAB0-E380-7B43-9916-F94B096288E1}">
      <dsp:nvSpPr>
        <dsp:cNvPr id="0" name=""/>
        <dsp:cNvSpPr/>
      </dsp:nvSpPr>
      <dsp:spPr>
        <a:xfrm>
          <a:off x="798891" y="4293716"/>
          <a:ext cx="1797397" cy="1111079"/>
        </a:xfrm>
        <a:prstGeom prst="roundRect">
          <a:avLst>
            <a:gd name="adj" fmla="val 10000"/>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br>
            <a:rPr lang="en-US" sz="2400" kern="1200" dirty="0"/>
          </a:br>
          <a:r>
            <a:rPr lang="en-US" sz="2000" kern="1200" dirty="0"/>
            <a:t>Attempted Suicide</a:t>
          </a:r>
          <a:endParaRPr lang="en-US" sz="2400" kern="1200" dirty="0"/>
        </a:p>
        <a:p>
          <a:pPr marL="0" lvl="0" indent="0" algn="ctr" defTabSz="1066800">
            <a:lnSpc>
              <a:spcPct val="90000"/>
            </a:lnSpc>
            <a:spcBef>
              <a:spcPct val="0"/>
            </a:spcBef>
            <a:spcAft>
              <a:spcPct val="35000"/>
            </a:spcAft>
            <a:buNone/>
          </a:pPr>
          <a:endParaRPr lang="en-US" sz="1400" kern="1200" dirty="0"/>
        </a:p>
      </dsp:txBody>
      <dsp:txXfrm>
        <a:off x="831433" y="4326258"/>
        <a:ext cx="1732313" cy="1045995"/>
      </dsp:txXfrm>
    </dsp:sp>
    <dsp:sp modelId="{0AA70507-9945-DD4E-AAD7-686ADD4BB805}">
      <dsp:nvSpPr>
        <dsp:cNvPr id="0" name=""/>
        <dsp:cNvSpPr/>
      </dsp:nvSpPr>
      <dsp:spPr>
        <a:xfrm rot="12720131">
          <a:off x="2324574" y="2445456"/>
          <a:ext cx="2407971"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5BD94D-DE53-E942-99D5-6097279B71D0}">
      <dsp:nvSpPr>
        <dsp:cNvPr id="0" name=""/>
        <dsp:cNvSpPr/>
      </dsp:nvSpPr>
      <dsp:spPr>
        <a:xfrm>
          <a:off x="1608848" y="1668726"/>
          <a:ext cx="1797397" cy="1111079"/>
        </a:xfrm>
        <a:prstGeom prst="roundRect">
          <a:avLst>
            <a:gd name="adj" fmla="val 10000"/>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br>
            <a:rPr lang="en-US" sz="2800" kern="1200" dirty="0"/>
          </a:br>
          <a:r>
            <a:rPr lang="en-US" sz="2800" kern="1200" dirty="0"/>
            <a:t>Death </a:t>
          </a:r>
          <a:br>
            <a:rPr lang="en-US" sz="1200" kern="1200" dirty="0"/>
          </a:br>
          <a:r>
            <a:rPr lang="en-US" sz="1200" kern="1200" dirty="0"/>
            <a:t>Other than Unexpected or Unanticipated</a:t>
          </a:r>
          <a:endParaRPr lang="en-US" sz="2400" kern="1200" dirty="0"/>
        </a:p>
        <a:p>
          <a:pPr marL="0" lvl="0" indent="0" algn="ctr" defTabSz="1244600">
            <a:lnSpc>
              <a:spcPct val="90000"/>
            </a:lnSpc>
            <a:spcBef>
              <a:spcPct val="0"/>
            </a:spcBef>
            <a:spcAft>
              <a:spcPct val="35000"/>
            </a:spcAft>
            <a:buNone/>
          </a:pPr>
          <a:endParaRPr lang="en-US" sz="2800" kern="1200" dirty="0"/>
        </a:p>
      </dsp:txBody>
      <dsp:txXfrm>
        <a:off x="1641390" y="1701268"/>
        <a:ext cx="1732313" cy="1045995"/>
      </dsp:txXfrm>
    </dsp:sp>
    <dsp:sp modelId="{E414E902-D56D-7F48-A7B9-6CFEFE3B4219}">
      <dsp:nvSpPr>
        <dsp:cNvPr id="0" name=""/>
        <dsp:cNvSpPr/>
      </dsp:nvSpPr>
      <dsp:spPr>
        <a:xfrm rot="15026537">
          <a:off x="3950774" y="1293233"/>
          <a:ext cx="2328645"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85146148-DE83-D04F-878C-B279B32C877F}">
      <dsp:nvSpPr>
        <dsp:cNvPr id="0" name=""/>
        <dsp:cNvSpPr/>
      </dsp:nvSpPr>
      <dsp:spPr>
        <a:xfrm>
          <a:off x="3826634" y="57411"/>
          <a:ext cx="1797397" cy="1111079"/>
        </a:xfrm>
        <a:prstGeom prst="roundRect">
          <a:avLst>
            <a:gd name="adj" fmla="val 10000"/>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Medical Emergency</a:t>
          </a:r>
        </a:p>
      </dsp:txBody>
      <dsp:txXfrm>
        <a:off x="3859176" y="89953"/>
        <a:ext cx="1732313" cy="1045995"/>
      </dsp:txXfrm>
    </dsp:sp>
    <dsp:sp modelId="{82960C87-156F-714C-A16D-83F32AD1A215}">
      <dsp:nvSpPr>
        <dsp:cNvPr id="0" name=""/>
        <dsp:cNvSpPr/>
      </dsp:nvSpPr>
      <dsp:spPr>
        <a:xfrm rot="17376695">
          <a:off x="5910718" y="1293451"/>
          <a:ext cx="2329888"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EBC58A34-BD02-A743-905E-6471D07D707D}">
      <dsp:nvSpPr>
        <dsp:cNvPr id="0" name=""/>
        <dsp:cNvSpPr/>
      </dsp:nvSpPr>
      <dsp:spPr>
        <a:xfrm>
          <a:off x="6567968" y="57411"/>
          <a:ext cx="1797397" cy="1111079"/>
        </a:xfrm>
        <a:prstGeom prst="roundRect">
          <a:avLst>
            <a:gd name="adj" fmla="val 10000"/>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Missing Individual</a:t>
          </a:r>
        </a:p>
      </dsp:txBody>
      <dsp:txXfrm>
        <a:off x="6600510" y="89953"/>
        <a:ext cx="1732313" cy="1045995"/>
      </dsp:txXfrm>
    </dsp:sp>
    <dsp:sp modelId="{CF471E0D-379F-754A-A77E-220F6DE1D9C1}">
      <dsp:nvSpPr>
        <dsp:cNvPr id="0" name=""/>
        <dsp:cNvSpPr/>
      </dsp:nvSpPr>
      <dsp:spPr>
        <a:xfrm rot="19681626">
          <a:off x="7456144" y="2445789"/>
          <a:ext cx="2411199"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C9CF53F4-E0F5-1847-BE4D-BAC0C877DCF2}">
      <dsp:nvSpPr>
        <dsp:cNvPr id="0" name=""/>
        <dsp:cNvSpPr/>
      </dsp:nvSpPr>
      <dsp:spPr>
        <a:xfrm>
          <a:off x="8787044" y="1670184"/>
          <a:ext cx="1794817" cy="110816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Significant Injury</a:t>
          </a:r>
        </a:p>
      </dsp:txBody>
      <dsp:txXfrm>
        <a:off x="8819501" y="1702641"/>
        <a:ext cx="1729903" cy="1043249"/>
      </dsp:txXfrm>
    </dsp:sp>
    <dsp:sp modelId="{AF5D73E2-4988-0943-AC65-0FA33038A3C1}">
      <dsp:nvSpPr>
        <dsp:cNvPr id="0" name=""/>
        <dsp:cNvSpPr/>
      </dsp:nvSpPr>
      <dsp:spPr>
        <a:xfrm rot="282844">
          <a:off x="7942855" y="4308011"/>
          <a:ext cx="2593102" cy="833729"/>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5653ABB1-E294-924F-8D51-D9EB14F9E1B9}">
      <dsp:nvSpPr>
        <dsp:cNvPr id="0" name=""/>
        <dsp:cNvSpPr/>
      </dsp:nvSpPr>
      <dsp:spPr>
        <a:xfrm>
          <a:off x="9632873" y="4275956"/>
          <a:ext cx="1797397" cy="1110948"/>
        </a:xfrm>
        <a:prstGeom prst="roundRect">
          <a:avLst>
            <a:gd name="adj" fmla="val 10000"/>
          </a:avLst>
        </a:prstGeom>
        <a:solidFill>
          <a:schemeClr val="accent6">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Peer-to-Peer</a:t>
          </a:r>
          <a:endParaRPr lang="en-US" sz="2400" kern="1200" dirty="0"/>
        </a:p>
      </dsp:txBody>
      <dsp:txXfrm>
        <a:off x="9665412" y="4308495"/>
        <a:ext cx="1732319" cy="104587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5EF01-C0D9-D549-89A6-4677E95A681F}" type="datetimeFigureOut">
              <a:rPr lang="en-US" smtClean="0"/>
              <a:t>6/17/25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0FD63-564D-654D-ACEC-4555CA2EB740}" type="slidenum">
              <a:rPr lang="en-US" smtClean="0"/>
              <a:t>‹#›</a:t>
            </a:fld>
            <a:endParaRPr lang="en-US"/>
          </a:p>
        </p:txBody>
      </p:sp>
    </p:spTree>
    <p:extLst>
      <p:ext uri="{BB962C8B-B14F-4D97-AF65-F5344CB8AC3E}">
        <p14:creationId xmlns:p14="http://schemas.microsoft.com/office/powerpoint/2010/main" val="165885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0FD63-564D-654D-ACEC-4555CA2EB740}" type="slidenum">
              <a:rPr lang="en-US" smtClean="0"/>
              <a:t>4</a:t>
            </a:fld>
            <a:endParaRPr lang="en-US"/>
          </a:p>
        </p:txBody>
      </p:sp>
    </p:spTree>
    <p:extLst>
      <p:ext uri="{BB962C8B-B14F-4D97-AF65-F5344CB8AC3E}">
        <p14:creationId xmlns:p14="http://schemas.microsoft.com/office/powerpoint/2010/main" val="21604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D88-F617-07C1-A8D1-4D992B2F9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C24F5-78A0-A363-E9F1-906183A65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4C283-88B7-6951-7241-92859223B094}"/>
              </a:ext>
            </a:extLst>
          </p:cNvPr>
          <p:cNvSpPr>
            <a:spLocks noGrp="1"/>
          </p:cNvSpPr>
          <p:nvPr>
            <p:ph type="body" idx="1"/>
          </p:nvPr>
        </p:nvSpPr>
        <p:spPr/>
        <p:txBody>
          <a:bodyPr/>
          <a:lstStyle/>
          <a:p>
            <a:r>
              <a:rPr lang="en-US" sz="1200" dirty="0">
                <a:solidFill>
                  <a:schemeClr val="bg1"/>
                </a:solidFill>
              </a:rPr>
              <a:t>A</a:t>
            </a:r>
            <a:endParaRPr lang="en-US" dirty="0"/>
          </a:p>
        </p:txBody>
      </p:sp>
      <p:sp>
        <p:nvSpPr>
          <p:cNvPr id="4" name="Slide Number Placeholder 3">
            <a:extLst>
              <a:ext uri="{FF2B5EF4-FFF2-40B4-BE49-F238E27FC236}">
                <a16:creationId xmlns:a16="http://schemas.microsoft.com/office/drawing/2014/main" id="{7E8F91BC-1958-5DE9-C471-2AB23E14FC76}"/>
              </a:ext>
            </a:extLst>
          </p:cNvPr>
          <p:cNvSpPr>
            <a:spLocks noGrp="1"/>
          </p:cNvSpPr>
          <p:nvPr>
            <p:ph type="sldNum" sz="quarter" idx="5"/>
          </p:nvPr>
        </p:nvSpPr>
        <p:spPr/>
        <p:txBody>
          <a:bodyPr/>
          <a:lstStyle/>
          <a:p>
            <a:fld id="{81B0FD63-564D-654D-ACEC-4555CA2EB740}" type="slidenum">
              <a:rPr lang="en-US" smtClean="0"/>
              <a:t>25</a:t>
            </a:fld>
            <a:endParaRPr lang="en-US"/>
          </a:p>
        </p:txBody>
      </p:sp>
    </p:spTree>
    <p:extLst>
      <p:ext uri="{BB962C8B-B14F-4D97-AF65-F5344CB8AC3E}">
        <p14:creationId xmlns:p14="http://schemas.microsoft.com/office/powerpoint/2010/main" val="154100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9DD1-2E25-3C67-7C2B-C1D74F00B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A467D-D465-EE7A-6165-E72D81D9A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D31D9-C401-BF54-D8E6-98E0EFE85862}"/>
              </a:ext>
            </a:extLst>
          </p:cNvPr>
          <p:cNvSpPr>
            <a:spLocks noGrp="1"/>
          </p:cNvSpPr>
          <p:nvPr>
            <p:ph type="body" idx="1"/>
          </p:nvPr>
        </p:nvSpPr>
        <p:spPr/>
        <p:txBody>
          <a:bodyPr/>
          <a:lstStyle/>
          <a:p>
            <a:r>
              <a:rPr lang="en-US" sz="1200" dirty="0">
                <a:solidFill>
                  <a:schemeClr val="bg1"/>
                </a:solidFill>
              </a:rPr>
              <a:t>A</a:t>
            </a:r>
            <a:endParaRPr lang="en-US" dirty="0"/>
          </a:p>
        </p:txBody>
      </p:sp>
      <p:sp>
        <p:nvSpPr>
          <p:cNvPr id="4" name="Slide Number Placeholder 3">
            <a:extLst>
              <a:ext uri="{FF2B5EF4-FFF2-40B4-BE49-F238E27FC236}">
                <a16:creationId xmlns:a16="http://schemas.microsoft.com/office/drawing/2014/main" id="{E515B4D1-C054-4DD5-EC2E-5621CFECDA8A}"/>
              </a:ext>
            </a:extLst>
          </p:cNvPr>
          <p:cNvSpPr>
            <a:spLocks noGrp="1"/>
          </p:cNvSpPr>
          <p:nvPr>
            <p:ph type="sldNum" sz="quarter" idx="5"/>
          </p:nvPr>
        </p:nvSpPr>
        <p:spPr/>
        <p:txBody>
          <a:bodyPr/>
          <a:lstStyle/>
          <a:p>
            <a:fld id="{81B0FD63-564D-654D-ACEC-4555CA2EB740}" type="slidenum">
              <a:rPr lang="en-US" smtClean="0"/>
              <a:t>27</a:t>
            </a:fld>
            <a:endParaRPr lang="en-US"/>
          </a:p>
        </p:txBody>
      </p:sp>
    </p:spTree>
    <p:extLst>
      <p:ext uri="{BB962C8B-B14F-4D97-AF65-F5344CB8AC3E}">
        <p14:creationId xmlns:p14="http://schemas.microsoft.com/office/powerpoint/2010/main" val="243146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B0FD63-564D-654D-ACEC-4555CA2EB740}" type="slidenum">
              <a:rPr lang="en-US" smtClean="0"/>
              <a:t>5</a:t>
            </a:fld>
            <a:endParaRPr lang="en-US"/>
          </a:p>
        </p:txBody>
      </p:sp>
    </p:spTree>
    <p:extLst>
      <p:ext uri="{BB962C8B-B14F-4D97-AF65-F5344CB8AC3E}">
        <p14:creationId xmlns:p14="http://schemas.microsoft.com/office/powerpoint/2010/main" val="15112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A system of shared accountability in which organizations are responsible for the systems they have designed and for responding to the behaviors of their employees in a fair and just manner.  Employees are accountable for the quality of their choices and for reporting incidents and system vulnerabilities. </a:t>
            </a:r>
            <a:endParaRPr lang="en-US" dirty="0"/>
          </a:p>
        </p:txBody>
      </p:sp>
      <p:sp>
        <p:nvSpPr>
          <p:cNvPr id="4" name="Slide Number Placeholder 3"/>
          <p:cNvSpPr>
            <a:spLocks noGrp="1"/>
          </p:cNvSpPr>
          <p:nvPr>
            <p:ph type="sldNum" sz="quarter" idx="5"/>
          </p:nvPr>
        </p:nvSpPr>
        <p:spPr/>
        <p:txBody>
          <a:bodyPr/>
          <a:lstStyle/>
          <a:p>
            <a:fld id="{81B0FD63-564D-654D-ACEC-4555CA2EB740}" type="slidenum">
              <a:rPr lang="en-US" smtClean="0"/>
              <a:t>6</a:t>
            </a:fld>
            <a:endParaRPr lang="en-US"/>
          </a:p>
        </p:txBody>
      </p:sp>
    </p:spTree>
    <p:extLst>
      <p:ext uri="{BB962C8B-B14F-4D97-AF65-F5344CB8AC3E}">
        <p14:creationId xmlns:p14="http://schemas.microsoft.com/office/powerpoint/2010/main" val="178783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0C7B-A847-6D56-7102-3F15B730B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8572A-1875-A050-F630-929E0CB20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52C03-1826-BF53-EC85-D0282BDF0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E6336-86F2-9E5C-8AAE-2AB45B32F532}"/>
              </a:ext>
            </a:extLst>
          </p:cNvPr>
          <p:cNvSpPr>
            <a:spLocks noGrp="1"/>
          </p:cNvSpPr>
          <p:nvPr>
            <p:ph type="sldNum" sz="quarter" idx="5"/>
          </p:nvPr>
        </p:nvSpPr>
        <p:spPr/>
        <p:txBody>
          <a:bodyPr/>
          <a:lstStyle/>
          <a:p>
            <a:fld id="{81B0FD63-564D-654D-ACEC-4555CA2EB740}" type="slidenum">
              <a:rPr lang="en-US" smtClean="0"/>
              <a:t>14</a:t>
            </a:fld>
            <a:endParaRPr lang="en-US"/>
          </a:p>
        </p:txBody>
      </p:sp>
    </p:spTree>
    <p:extLst>
      <p:ext uri="{BB962C8B-B14F-4D97-AF65-F5344CB8AC3E}">
        <p14:creationId xmlns:p14="http://schemas.microsoft.com/office/powerpoint/2010/main" val="60576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95C1-50DA-2854-7FC7-91FD99983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F321F-C16F-C44F-99EA-DB709C31C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156C8-7E5B-DD75-C0E8-8EBFA705E1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BC25D0-FD47-C710-547E-9DFF2DB8FDC1}"/>
              </a:ext>
            </a:extLst>
          </p:cNvPr>
          <p:cNvSpPr>
            <a:spLocks noGrp="1"/>
          </p:cNvSpPr>
          <p:nvPr>
            <p:ph type="sldNum" sz="quarter" idx="5"/>
          </p:nvPr>
        </p:nvSpPr>
        <p:spPr/>
        <p:txBody>
          <a:bodyPr/>
          <a:lstStyle/>
          <a:p>
            <a:fld id="{81B0FD63-564D-654D-ACEC-4555CA2EB740}" type="slidenum">
              <a:rPr lang="en-US" smtClean="0"/>
              <a:t>16</a:t>
            </a:fld>
            <a:endParaRPr lang="en-US"/>
          </a:p>
        </p:txBody>
      </p:sp>
    </p:spTree>
    <p:extLst>
      <p:ext uri="{BB962C8B-B14F-4D97-AF65-F5344CB8AC3E}">
        <p14:creationId xmlns:p14="http://schemas.microsoft.com/office/powerpoint/2010/main" val="319654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D9AC-15DD-FECA-4338-FF2278BF3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D2754-2C8B-37D5-F0E6-3F8191228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83B1D-BA78-CDE2-12AB-D9C6ABD992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B23891-C325-46E6-3509-392602501A43}"/>
              </a:ext>
            </a:extLst>
          </p:cNvPr>
          <p:cNvSpPr>
            <a:spLocks noGrp="1"/>
          </p:cNvSpPr>
          <p:nvPr>
            <p:ph type="sldNum" sz="quarter" idx="5"/>
          </p:nvPr>
        </p:nvSpPr>
        <p:spPr/>
        <p:txBody>
          <a:bodyPr/>
          <a:lstStyle/>
          <a:p>
            <a:fld id="{81B0FD63-564D-654D-ACEC-4555CA2EB740}" type="slidenum">
              <a:rPr lang="en-US" smtClean="0"/>
              <a:t>17</a:t>
            </a:fld>
            <a:endParaRPr lang="en-US"/>
          </a:p>
        </p:txBody>
      </p:sp>
    </p:spTree>
    <p:extLst>
      <p:ext uri="{BB962C8B-B14F-4D97-AF65-F5344CB8AC3E}">
        <p14:creationId xmlns:p14="http://schemas.microsoft.com/office/powerpoint/2010/main" val="40185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E5676-5172-4F73-6387-0AD90F1D5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4063A-FE7F-0215-2944-CD0DC58EC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23973-DB38-2A02-4116-02F3E4DC30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894FD2-DC61-D697-9734-7157ED585B20}"/>
              </a:ext>
            </a:extLst>
          </p:cNvPr>
          <p:cNvSpPr>
            <a:spLocks noGrp="1"/>
          </p:cNvSpPr>
          <p:nvPr>
            <p:ph type="sldNum" sz="quarter" idx="5"/>
          </p:nvPr>
        </p:nvSpPr>
        <p:spPr/>
        <p:txBody>
          <a:bodyPr/>
          <a:lstStyle/>
          <a:p>
            <a:fld id="{81B0FD63-564D-654D-ACEC-4555CA2EB740}" type="slidenum">
              <a:rPr lang="en-US" smtClean="0"/>
              <a:t>18</a:t>
            </a:fld>
            <a:endParaRPr lang="en-US"/>
          </a:p>
        </p:txBody>
      </p:sp>
    </p:spTree>
    <p:extLst>
      <p:ext uri="{BB962C8B-B14F-4D97-AF65-F5344CB8AC3E}">
        <p14:creationId xmlns:p14="http://schemas.microsoft.com/office/powerpoint/2010/main" val="262310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0D33-257D-750F-B158-21D1E7A5B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26BBF-B8BE-6865-D27E-810FC5400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58B07-218B-9987-4154-0DC2F4410B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7572E5-5C78-0B56-9FF7-E9A7B875C523}"/>
              </a:ext>
            </a:extLst>
          </p:cNvPr>
          <p:cNvSpPr>
            <a:spLocks noGrp="1"/>
          </p:cNvSpPr>
          <p:nvPr>
            <p:ph type="sldNum" sz="quarter" idx="5"/>
          </p:nvPr>
        </p:nvSpPr>
        <p:spPr/>
        <p:txBody>
          <a:bodyPr/>
          <a:lstStyle/>
          <a:p>
            <a:fld id="{81B0FD63-564D-654D-ACEC-4555CA2EB740}" type="slidenum">
              <a:rPr lang="en-US" smtClean="0"/>
              <a:t>21</a:t>
            </a:fld>
            <a:endParaRPr lang="en-US"/>
          </a:p>
        </p:txBody>
      </p:sp>
    </p:spTree>
    <p:extLst>
      <p:ext uri="{BB962C8B-B14F-4D97-AF65-F5344CB8AC3E}">
        <p14:creationId xmlns:p14="http://schemas.microsoft.com/office/powerpoint/2010/main" val="309613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C8C7-C4E6-01FF-1434-860833891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9E9EE-2D9E-BA61-D09E-8B062A263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24FCC-D322-9943-0E5B-E3A0DF9F539B}"/>
              </a:ext>
            </a:extLst>
          </p:cNvPr>
          <p:cNvSpPr>
            <a:spLocks noGrp="1"/>
          </p:cNvSpPr>
          <p:nvPr>
            <p:ph type="body" idx="1"/>
          </p:nvPr>
        </p:nvSpPr>
        <p:spPr/>
        <p:txBody>
          <a:bodyPr/>
          <a:lstStyle/>
          <a:p>
            <a:r>
              <a:rPr lang="en-US" sz="1200" dirty="0">
                <a:solidFill>
                  <a:schemeClr val="bg1"/>
                </a:solidFill>
              </a:rPr>
              <a:t>A system of shared accountability in which organizations are responsible for the systems they have designed and for responding to the behaviors of their employees in a fair and just manner.  Employees are accountable for the quality of their choices and for reporting incidents and system vulnerabilities. </a:t>
            </a:r>
            <a:endParaRPr lang="en-US" dirty="0"/>
          </a:p>
        </p:txBody>
      </p:sp>
      <p:sp>
        <p:nvSpPr>
          <p:cNvPr id="4" name="Slide Number Placeholder 3">
            <a:extLst>
              <a:ext uri="{FF2B5EF4-FFF2-40B4-BE49-F238E27FC236}">
                <a16:creationId xmlns:a16="http://schemas.microsoft.com/office/drawing/2014/main" id="{ED5093EA-DF48-9A12-B712-A5CCD385032D}"/>
              </a:ext>
            </a:extLst>
          </p:cNvPr>
          <p:cNvSpPr>
            <a:spLocks noGrp="1"/>
          </p:cNvSpPr>
          <p:nvPr>
            <p:ph type="sldNum" sz="quarter" idx="5"/>
          </p:nvPr>
        </p:nvSpPr>
        <p:spPr/>
        <p:txBody>
          <a:bodyPr/>
          <a:lstStyle/>
          <a:p>
            <a:fld id="{81B0FD63-564D-654D-ACEC-4555CA2EB740}" type="slidenum">
              <a:rPr lang="en-US" smtClean="0"/>
              <a:t>23</a:t>
            </a:fld>
            <a:endParaRPr lang="en-US"/>
          </a:p>
        </p:txBody>
      </p:sp>
    </p:spTree>
    <p:extLst>
      <p:ext uri="{BB962C8B-B14F-4D97-AF65-F5344CB8AC3E}">
        <p14:creationId xmlns:p14="http://schemas.microsoft.com/office/powerpoint/2010/main" val="322551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A070-7F04-C238-B497-0C07CE05B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60C626-CEC2-8879-89DE-1491B6D39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96BA9-C386-21FD-DB20-FC59B50AA7B7}"/>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F780C5CE-DF70-885B-94B3-C68B09F2A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444C4-3D1B-D10E-E114-C42C4425A147}"/>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0966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4598-6AE1-26FC-E792-DEBDCED81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6DA29-5726-D9C8-F7B8-5E2468A84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F6D68-A3DE-14D4-3B4C-769B092ADF39}"/>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47879EC1-3685-C052-B278-2B23B6617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37199-1D76-885A-AAA8-AEB17F13248D}"/>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02083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7C3AD-1F50-6158-57CC-549DF7F09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B14206-A652-8F93-D869-845059FA6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E89E3-E6BF-511D-014D-FFE9EFF11133}"/>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204358AD-D230-22EC-41E1-CCDE4EF91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3201-6B1A-DEC3-7689-B7893DD356A6}"/>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0488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8835-5766-F983-F270-D13E14799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7F5FD-36D8-957E-428C-FCD55FD9E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ADB4D-1AD8-AC94-177C-EC00F995573B}"/>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10A3A022-C7C2-0E74-4A06-8A4A73590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45C3F-E71E-5005-FA5B-60933C4A4F5C}"/>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116690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96E5-B34F-6B10-BA43-AA21AE647D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B98F6-2CE0-9AFE-8963-22C4F816DC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9E637-CC93-4454-79A7-62DA9E47688D}"/>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56554B65-7896-182C-CBD7-A8D44330B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B947F-6AE8-ED83-CE86-C333CA75B38B}"/>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86076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AA2-8467-BBF9-8CC7-6CAD14FF3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907B4-8739-7454-7D3C-BA81F8A62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C4A13-CAE3-03AA-416A-99265CEFF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38CAEF-E215-CD36-EC62-42A3AD9257BB}"/>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6" name="Footer Placeholder 5">
            <a:extLst>
              <a:ext uri="{FF2B5EF4-FFF2-40B4-BE49-F238E27FC236}">
                <a16:creationId xmlns:a16="http://schemas.microsoft.com/office/drawing/2014/main" id="{F22711E6-C34C-69B2-FAB0-C9EB9DD3F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1531D-1B42-99E8-D49F-2C2127CA6B04}"/>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45248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DCD1-F2CE-C1DE-DD67-5EAC1A9EA3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097A0-1430-9767-0CF1-7E3FD43BE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9188E-7E2F-6C66-A967-448460ECCD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AD764-024B-B464-573A-4BFA39933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7F246-A1F6-2F59-70E7-C2F436313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893B1-693E-1B01-AF20-6C0F1ACC095A}"/>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8" name="Footer Placeholder 7">
            <a:extLst>
              <a:ext uri="{FF2B5EF4-FFF2-40B4-BE49-F238E27FC236}">
                <a16:creationId xmlns:a16="http://schemas.microsoft.com/office/drawing/2014/main" id="{78AFD3A1-F03A-5664-919F-ED0FA75304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C69347-0204-D9D4-B317-5A88900D78B6}"/>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26596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2132-FB96-60E5-C334-FD8C7828A9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4ED3E-EFDF-74A3-C888-278E6D1DA35F}"/>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4" name="Footer Placeholder 3">
            <a:extLst>
              <a:ext uri="{FF2B5EF4-FFF2-40B4-BE49-F238E27FC236}">
                <a16:creationId xmlns:a16="http://schemas.microsoft.com/office/drawing/2014/main" id="{418D6604-5F5E-6DCD-A6D5-DF08CCC962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F24A4-6AB1-BB0F-B950-5336794656B1}"/>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113921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1082E-3C70-6E30-AA11-1B55928A6166}"/>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3" name="Footer Placeholder 2">
            <a:extLst>
              <a:ext uri="{FF2B5EF4-FFF2-40B4-BE49-F238E27FC236}">
                <a16:creationId xmlns:a16="http://schemas.microsoft.com/office/drawing/2014/main" id="{7761C451-C399-18F4-D4D6-79A25E7DE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995E39-A32D-B324-B1C4-BCEE60329175}"/>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30042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8360-11DB-8F90-CA16-A42CDBFF0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1C42A-FA1E-ED03-0F5B-F6BA36385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8A6BF-E08C-0E28-AFF9-4519373C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C1C0A-D406-5F18-E13C-6BD7CDD40A28}"/>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6" name="Footer Placeholder 5">
            <a:extLst>
              <a:ext uri="{FF2B5EF4-FFF2-40B4-BE49-F238E27FC236}">
                <a16:creationId xmlns:a16="http://schemas.microsoft.com/office/drawing/2014/main" id="{990454F5-20C5-7444-AEE7-8D77638D7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1D944-D8BF-F287-B8EB-764A6DF66933}"/>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6025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EA39-189B-ACD3-2709-8C23AE86E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E30B0-3C07-04FA-9B87-8E08A47FE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BA4B87-9BD4-812D-8CDE-E10CE7EF1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783E8-6843-4421-E2D9-679DC3551A9C}"/>
              </a:ext>
            </a:extLst>
          </p:cNvPr>
          <p:cNvSpPr>
            <a:spLocks noGrp="1"/>
          </p:cNvSpPr>
          <p:nvPr>
            <p:ph type="dt" sz="half" idx="10"/>
          </p:nvPr>
        </p:nvSpPr>
        <p:spPr/>
        <p:txBody>
          <a:bodyPr/>
          <a:lstStyle/>
          <a:p>
            <a:fld id="{3FC320EC-CD25-CE41-9918-734C557DA6D9}" type="datetimeFigureOut">
              <a:rPr lang="en-US" smtClean="0"/>
              <a:t>6/17/25</a:t>
            </a:fld>
            <a:endParaRPr lang="en-US"/>
          </a:p>
        </p:txBody>
      </p:sp>
      <p:sp>
        <p:nvSpPr>
          <p:cNvPr id="6" name="Footer Placeholder 5">
            <a:extLst>
              <a:ext uri="{FF2B5EF4-FFF2-40B4-BE49-F238E27FC236}">
                <a16:creationId xmlns:a16="http://schemas.microsoft.com/office/drawing/2014/main" id="{3C8F4F5F-F645-A1BA-15C2-3A0A7C33B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34727-543A-1808-47FD-154CFA323F6D}"/>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74213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EEAE8-EEAE-E66B-DBEF-D82C765D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F44B70-C2B2-0C56-2B0A-24CDA609A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C88AF-4633-4D13-9513-D4857402B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C320EC-CD25-CE41-9918-734C557DA6D9}" type="datetimeFigureOut">
              <a:rPr lang="en-US" smtClean="0"/>
              <a:t>6/17/25</a:t>
            </a:fld>
            <a:endParaRPr lang="en-US"/>
          </a:p>
        </p:txBody>
      </p:sp>
      <p:sp>
        <p:nvSpPr>
          <p:cNvPr id="5" name="Footer Placeholder 4">
            <a:extLst>
              <a:ext uri="{FF2B5EF4-FFF2-40B4-BE49-F238E27FC236}">
                <a16:creationId xmlns:a16="http://schemas.microsoft.com/office/drawing/2014/main" id="{E61EEB57-3A4E-6393-935E-0E656D96B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963F7F-3F38-0E94-D0E0-5FC3AE633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BFFA91-E38A-0944-B439-175957A42918}" type="slidenum">
              <a:rPr lang="en-US" smtClean="0"/>
              <a:t>‹#›</a:t>
            </a:fld>
            <a:endParaRPr lang="en-US"/>
          </a:p>
        </p:txBody>
      </p:sp>
    </p:spTree>
    <p:extLst>
      <p:ext uri="{BB962C8B-B14F-4D97-AF65-F5344CB8AC3E}">
        <p14:creationId xmlns:p14="http://schemas.microsoft.com/office/powerpoint/2010/main" val="220261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am.assets.ohio.gov/image/upload/v1744309289/dodd.ohio.gov/Compliance/Provider%20Training%20Series/3-27-25_Webinar_Q_A.pdf" TargetMode="External"/><Relationship Id="rId3" Type="http://schemas.openxmlformats.org/officeDocument/2006/relationships/hyperlink" Target="https://dam.assets.ohio.gov/image/upload/v1743161509/dodd.ohio.gov/Compliance/Provider%20Training%20Series/5123-17-02_Effective_2025-07-01_Appendix_A.pdf" TargetMode="External"/><Relationship Id="rId7" Type="http://schemas.openxmlformats.org/officeDocument/2006/relationships/hyperlink" Target="https://dam.assets.ohio.gov/image/upload/v1743161508/dodd.ohio.gov/Compliance/Provider%20Training%20Series/5123-17-02_Effective_2025-07-01_Appendix_C.pdf" TargetMode="External"/><Relationship Id="rId12" Type="http://schemas.openxmlformats.org/officeDocument/2006/relationships/image" Target="../media/image1.png"/><Relationship Id="rId2" Type="http://schemas.openxmlformats.org/officeDocument/2006/relationships/hyperlink" Target="https://www.govinfo.gov/content/pkg/FR-2024-05-10/pdf/2024-08363.pdf" TargetMode="External"/><Relationship Id="rId1" Type="http://schemas.openxmlformats.org/officeDocument/2006/relationships/slideLayout" Target="../slideLayouts/slideLayout3.xml"/><Relationship Id="rId6" Type="http://schemas.openxmlformats.org/officeDocument/2006/relationships/hyperlink" Target="https://dam.assets.ohio.gov/image/upload/v1743085874/dodd.ohio.gov/Compliance/Provider%20Training%20Series/5123-17-02_Effective_2025-07-01.pdf" TargetMode="External"/><Relationship Id="rId11" Type="http://schemas.openxmlformats.org/officeDocument/2006/relationships/hyperlink" Target="https://dam.assets.ohio.gov/image/upload/v1743161509/dodd.ohio.gov/Compliance/Provider%20Training%20Series/5123-17-02_Effective_2025-07-01_Appendix_F.pdf" TargetMode="External"/><Relationship Id="rId5" Type="http://schemas.openxmlformats.org/officeDocument/2006/relationships/hyperlink" Target="https://dam.assets.ohio.gov/image/upload/v1743161508/dodd.ohio.gov/Compliance/Provider%20Training%20Series/5123-17-02_Effective_2025-07-01_Appendix_B.pdf" TargetMode="External"/><Relationship Id="rId10" Type="http://schemas.openxmlformats.org/officeDocument/2006/relationships/hyperlink" Target="https://dam.assets.ohio.gov/image/upload/v1743161509/dodd.ohio.gov/Compliance/Provider%20Training%20Series/5123-17-02_Effective_2025-07-01_Appendix_E.pdf" TargetMode="External"/><Relationship Id="rId4" Type="http://schemas.openxmlformats.org/officeDocument/2006/relationships/hyperlink" Target="https://dam.assets.ohio.gov/image/upload/v1743085874/dodd.ohio.gov/Compliance/Provider%20Training%20Series/Provider_Training_Series_2025_MUI_Rule_Handouts.pdf" TargetMode="External"/><Relationship Id="rId9" Type="http://schemas.openxmlformats.org/officeDocument/2006/relationships/hyperlink" Target="https://dam.assets.ohio.gov/image/upload/v1743161508/dodd.ohio.gov/Compliance/Provider%20Training%20Series/5123-17-02_Effective_2025-07-01_Appendix_D.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F0615-73F4-7FCF-272E-02BCCAA80A8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dirty="0"/>
              <a:t>MUI Rule 5123-17-02</a:t>
            </a:r>
            <a:endParaRPr lang="en-US" sz="72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9EFCD90-9059-9850-2A18-DF8769CC7145}"/>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400" kern="1200" dirty="0">
                <a:solidFill>
                  <a:schemeClr val="tx1"/>
                </a:solidFill>
                <a:latin typeface="+mn-lt"/>
                <a:ea typeface="+mn-ea"/>
                <a:cs typeface="+mn-cs"/>
              </a:rPr>
              <a:t>Key Changes for Implementation on 7/01/25</a:t>
            </a:r>
          </a:p>
        </p:txBody>
      </p:sp>
      <p:cxnSp>
        <p:nvCxnSpPr>
          <p:cNvPr id="23" name="Straight Connector 2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BA66CEEF-C519-7ECF-4045-8CD87D8AF423}"/>
              </a:ext>
            </a:extLst>
          </p:cNvPr>
          <p:cNvPicPr>
            <a:picLocks noChangeAspect="1"/>
          </p:cNvPicPr>
          <p:nvPr/>
        </p:nvPicPr>
        <p:blipFill>
          <a:blip r:embed="rId2"/>
          <a:stretch>
            <a:fillRect/>
          </a:stretch>
        </p:blipFill>
        <p:spPr>
          <a:xfrm>
            <a:off x="10244843" y="5473430"/>
            <a:ext cx="1350693" cy="733153"/>
          </a:xfrm>
          <a:prstGeom prst="rect">
            <a:avLst/>
          </a:prstGeom>
        </p:spPr>
      </p:pic>
    </p:spTree>
    <p:extLst>
      <p:ext uri="{BB962C8B-B14F-4D97-AF65-F5344CB8AC3E}">
        <p14:creationId xmlns:p14="http://schemas.microsoft.com/office/powerpoint/2010/main" val="315904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CB700A-9F60-1B2A-709C-1B591B7CBA0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AEC923-1DF3-6DBB-198C-535B49CE0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CD4C43-422C-C73E-1DD6-D3DEF13B32BC}"/>
              </a:ext>
            </a:extLst>
          </p:cNvPr>
          <p:cNvSpPr>
            <a:spLocks noGrp="1"/>
          </p:cNvSpPr>
          <p:nvPr>
            <p:ph type="title"/>
          </p:nvPr>
        </p:nvSpPr>
        <p:spPr>
          <a:xfrm>
            <a:off x="838200" y="365125"/>
            <a:ext cx="10515600" cy="1325563"/>
          </a:xfrm>
        </p:spPr>
        <p:txBody>
          <a:bodyPr>
            <a:normAutofit/>
          </a:bodyPr>
          <a:lstStyle/>
          <a:p>
            <a:pPr algn="ctr"/>
            <a:r>
              <a:rPr lang="en-US" sz="5400" dirty="0"/>
              <a:t>Updated Terms and Definitions</a:t>
            </a:r>
          </a:p>
        </p:txBody>
      </p:sp>
      <p:sp>
        <p:nvSpPr>
          <p:cNvPr id="10" name="sketch line">
            <a:extLst>
              <a:ext uri="{FF2B5EF4-FFF2-40B4-BE49-F238E27FC236}">
                <a16:creationId xmlns:a16="http://schemas.microsoft.com/office/drawing/2014/main" id="{DAFBFA48-77BE-D1D1-F14D-EF4B00525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8D2CC006-D379-C55B-FA52-47213A9D7BD8}"/>
              </a:ext>
            </a:extLst>
          </p:cNvPr>
          <p:cNvPicPr>
            <a:picLocks noChangeAspect="1"/>
          </p:cNvPicPr>
          <p:nvPr/>
        </p:nvPicPr>
        <p:blipFill>
          <a:blip r:embed="rId2"/>
          <a:stretch>
            <a:fillRect/>
          </a:stretch>
        </p:blipFill>
        <p:spPr>
          <a:xfrm>
            <a:off x="10580489" y="6015738"/>
            <a:ext cx="1350693" cy="733153"/>
          </a:xfrm>
          <a:prstGeom prst="rect">
            <a:avLst/>
          </a:prstGeom>
        </p:spPr>
      </p:pic>
      <p:sp>
        <p:nvSpPr>
          <p:cNvPr id="3" name="TextBox 2">
            <a:extLst>
              <a:ext uri="{FF2B5EF4-FFF2-40B4-BE49-F238E27FC236}">
                <a16:creationId xmlns:a16="http://schemas.microsoft.com/office/drawing/2014/main" id="{A1EB3B54-7132-E01C-0A9D-F587C52591F5}"/>
              </a:ext>
            </a:extLst>
          </p:cNvPr>
          <p:cNvSpPr txBox="1"/>
          <p:nvPr/>
        </p:nvSpPr>
        <p:spPr>
          <a:xfrm>
            <a:off x="838201" y="1925204"/>
            <a:ext cx="10515599" cy="4770537"/>
          </a:xfrm>
          <a:prstGeom prst="rect">
            <a:avLst/>
          </a:prstGeom>
          <a:noFill/>
        </p:spPr>
        <p:txBody>
          <a:bodyPr wrap="square" rtlCol="0">
            <a:spAutoFit/>
          </a:bodyPr>
          <a:lstStyle/>
          <a:p>
            <a:r>
              <a:rPr lang="en-US" sz="2400" b="1" u="sng" dirty="0"/>
              <a:t>Medical Emergency</a:t>
            </a:r>
            <a:br>
              <a:rPr lang="en-US" sz="2000" b="1" u="sng" dirty="0"/>
            </a:br>
            <a:r>
              <a:rPr lang="en-US" sz="1400" dirty="0"/>
              <a:t>An incident where emergency medical intervention by a DD employee is required to save an individual’s life (e.g. choking relief techniques, CPR, use of a defibrillator, or administration of overdose reversal medication such as “Narcan”.</a:t>
            </a:r>
          </a:p>
          <a:p>
            <a:endParaRPr lang="en-US" sz="1400" dirty="0"/>
          </a:p>
          <a:p>
            <a:r>
              <a:rPr lang="en-US" sz="1400" dirty="0"/>
              <a:t>Specifies that medical emergencies are only filed when completed by a DD employee; removes Epi-Pen from definition.</a:t>
            </a:r>
          </a:p>
          <a:p>
            <a:endParaRPr lang="en-US" sz="2000" dirty="0"/>
          </a:p>
          <a:p>
            <a:r>
              <a:rPr lang="en-US" sz="2400" b="1" u="sng" dirty="0"/>
              <a:t>Missing Individual </a:t>
            </a:r>
          </a:p>
          <a:p>
            <a:r>
              <a:rPr lang="en-US" sz="1400" dirty="0"/>
              <a:t>Law enforcement has been contacted because an individual’s whereabouts are unknown, and the individual is believed to be at or pose an imminent risk of harm to self or others.</a:t>
            </a:r>
          </a:p>
          <a:p>
            <a:endParaRPr lang="en-US" sz="1400" dirty="0"/>
          </a:p>
          <a:p>
            <a:r>
              <a:rPr lang="en-US" sz="1400" dirty="0"/>
              <a:t>Definition was updated to include more serious cases when law enforcement is notified, and the individual is at imminent risk.</a:t>
            </a:r>
          </a:p>
          <a:p>
            <a:endParaRPr lang="en-US" sz="1600" dirty="0"/>
          </a:p>
          <a:p>
            <a:r>
              <a:rPr lang="en-US" sz="2400" b="1" u="sng" dirty="0"/>
              <a:t>Peer-to-Peer</a:t>
            </a:r>
          </a:p>
          <a:p>
            <a:r>
              <a:rPr lang="en-US" sz="1400" dirty="0"/>
              <a:t>Updated definition removes “Verbal Abuse” from the Peer-to-Peer definition.  New definition includes 4 types:</a:t>
            </a:r>
            <a:br>
              <a:rPr lang="en-US" sz="1400" dirty="0"/>
            </a:br>
            <a:br>
              <a:rPr lang="en-US" sz="1400" dirty="0"/>
            </a:br>
            <a:r>
              <a:rPr lang="en-US" sz="1400" dirty="0"/>
              <a:t>a) Exploitation</a:t>
            </a:r>
          </a:p>
          <a:p>
            <a:r>
              <a:rPr lang="en-US" sz="1400" dirty="0"/>
              <a:t>b) Theft</a:t>
            </a:r>
          </a:p>
          <a:p>
            <a:r>
              <a:rPr lang="en-US" sz="1400" dirty="0"/>
              <a:t>c) Physical act which means physical altercation</a:t>
            </a:r>
          </a:p>
          <a:p>
            <a:r>
              <a:rPr lang="en-US" sz="1400" dirty="0"/>
              <a:t>d) Sexual Act</a:t>
            </a:r>
          </a:p>
        </p:txBody>
      </p:sp>
    </p:spTree>
    <p:extLst>
      <p:ext uri="{BB962C8B-B14F-4D97-AF65-F5344CB8AC3E}">
        <p14:creationId xmlns:p14="http://schemas.microsoft.com/office/powerpoint/2010/main" val="185587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864CBF-E73C-BC9F-9B93-7F91AFA956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286A4D-9FC2-7DA9-B18A-1A012881F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3A312-68DA-1A67-7376-5B256544E74A}"/>
              </a:ext>
            </a:extLst>
          </p:cNvPr>
          <p:cNvSpPr>
            <a:spLocks noGrp="1"/>
          </p:cNvSpPr>
          <p:nvPr>
            <p:ph type="title"/>
          </p:nvPr>
        </p:nvSpPr>
        <p:spPr>
          <a:xfrm>
            <a:off x="838200" y="365125"/>
            <a:ext cx="10515600" cy="1325563"/>
          </a:xfrm>
        </p:spPr>
        <p:txBody>
          <a:bodyPr>
            <a:normAutofit/>
          </a:bodyPr>
          <a:lstStyle/>
          <a:p>
            <a:pPr algn="ctr"/>
            <a:r>
              <a:rPr lang="en-US" sz="5400" dirty="0"/>
              <a:t>Updated Terms and Definitions</a:t>
            </a:r>
          </a:p>
        </p:txBody>
      </p:sp>
      <p:sp>
        <p:nvSpPr>
          <p:cNvPr id="10" name="sketch line">
            <a:extLst>
              <a:ext uri="{FF2B5EF4-FFF2-40B4-BE49-F238E27FC236}">
                <a16:creationId xmlns:a16="http://schemas.microsoft.com/office/drawing/2014/main" id="{93C62846-6E4B-5A9C-4C56-5B49A825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44DE8939-0C91-7E4D-3742-33B315457C99}"/>
              </a:ext>
            </a:extLst>
          </p:cNvPr>
          <p:cNvPicPr>
            <a:picLocks noChangeAspect="1"/>
          </p:cNvPicPr>
          <p:nvPr/>
        </p:nvPicPr>
        <p:blipFill>
          <a:blip r:embed="rId2"/>
          <a:stretch>
            <a:fillRect/>
          </a:stretch>
        </p:blipFill>
        <p:spPr>
          <a:xfrm>
            <a:off x="10580489" y="6015738"/>
            <a:ext cx="1350693" cy="733153"/>
          </a:xfrm>
          <a:prstGeom prst="rect">
            <a:avLst/>
          </a:prstGeom>
        </p:spPr>
      </p:pic>
      <p:sp>
        <p:nvSpPr>
          <p:cNvPr id="3" name="TextBox 2">
            <a:extLst>
              <a:ext uri="{FF2B5EF4-FFF2-40B4-BE49-F238E27FC236}">
                <a16:creationId xmlns:a16="http://schemas.microsoft.com/office/drawing/2014/main" id="{563678F1-A1D3-635A-6680-1160B04621EF}"/>
              </a:ext>
            </a:extLst>
          </p:cNvPr>
          <p:cNvSpPr txBox="1"/>
          <p:nvPr/>
        </p:nvSpPr>
        <p:spPr>
          <a:xfrm>
            <a:off x="838201" y="1925204"/>
            <a:ext cx="10515599" cy="1846659"/>
          </a:xfrm>
          <a:prstGeom prst="rect">
            <a:avLst/>
          </a:prstGeom>
          <a:noFill/>
        </p:spPr>
        <p:txBody>
          <a:bodyPr wrap="square" rtlCol="0">
            <a:spAutoFit/>
          </a:bodyPr>
          <a:lstStyle/>
          <a:p>
            <a:r>
              <a:rPr lang="en-US" sz="2400" b="1" u="sng" dirty="0"/>
              <a:t>Significant Injury</a:t>
            </a:r>
            <a:br>
              <a:rPr lang="en-US" sz="2000" b="1" u="sng" dirty="0"/>
            </a:br>
            <a:r>
              <a:rPr lang="en-US" sz="1400" dirty="0"/>
              <a:t>An injury to an individual of known cause or unknown cause that results in a dental injury that requires treatment by a dentist, concussion, broken bone, dislocation, or second or third degree burns or that requires immobilization, casting, or 5 or more sutures.  A significant injury will be designated in the Ohio incident tracking and monitoring system as either known cause or unknown cause.</a:t>
            </a:r>
          </a:p>
          <a:p>
            <a:endParaRPr lang="en-US" sz="1400" dirty="0"/>
          </a:p>
          <a:p>
            <a:r>
              <a:rPr lang="en-US" sz="1400" dirty="0"/>
              <a:t>Updated definition and removed “not considered abuse or neglect”.</a:t>
            </a:r>
          </a:p>
          <a:p>
            <a:endParaRPr lang="en-US" sz="2000" dirty="0"/>
          </a:p>
        </p:txBody>
      </p:sp>
    </p:spTree>
    <p:extLst>
      <p:ext uri="{BB962C8B-B14F-4D97-AF65-F5344CB8AC3E}">
        <p14:creationId xmlns:p14="http://schemas.microsoft.com/office/powerpoint/2010/main" val="427767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7E4B0F-AF20-94D4-579C-767CC71EFB7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2C67621-5F08-4524-3607-9669BED4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D0A53A-1142-C3F4-4EDE-A5FAD51E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27144-0167-B103-E4C4-8B49FEECDD66}"/>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Unscheduled Hospitalization</a:t>
            </a:r>
          </a:p>
        </p:txBody>
      </p:sp>
      <p:sp>
        <p:nvSpPr>
          <p:cNvPr id="28" name="Arc 27">
            <a:extLst>
              <a:ext uri="{FF2B5EF4-FFF2-40B4-BE49-F238E27FC236}">
                <a16:creationId xmlns:a16="http://schemas.microsoft.com/office/drawing/2014/main" id="{4FD17CB0-3558-8A8A-1E22-730412DE6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FE562931-A468-01CA-3A3C-67A21C9E1AB4}"/>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5C7786E8-E77B-170C-0B74-5C4EAC43DD6D}"/>
              </a:ext>
            </a:extLst>
          </p:cNvPr>
          <p:cNvSpPr txBox="1"/>
          <p:nvPr/>
        </p:nvSpPr>
        <p:spPr>
          <a:xfrm>
            <a:off x="4223613" y="1000580"/>
            <a:ext cx="7602233" cy="4431983"/>
          </a:xfrm>
          <a:prstGeom prst="rect">
            <a:avLst/>
          </a:prstGeom>
          <a:noFill/>
        </p:spPr>
        <p:txBody>
          <a:bodyPr wrap="square" rtlCol="0">
            <a:spAutoFit/>
          </a:bodyPr>
          <a:lstStyle/>
          <a:p>
            <a:r>
              <a:rPr lang="en-US" sz="2400" b="1" dirty="0"/>
              <a:t>Reasons and Rationale for Changes to UH</a:t>
            </a:r>
            <a:br>
              <a:rPr lang="en-US" sz="2400" b="1" dirty="0"/>
            </a:br>
            <a:endParaRPr lang="en-US" sz="2400" b="1" dirty="0"/>
          </a:p>
          <a:p>
            <a:pPr marL="342900" indent="-342900">
              <a:buFont typeface="Arial" panose="020B0604020202020204" pitchFamily="34" charset="0"/>
              <a:buChar char="•"/>
            </a:pPr>
            <a:r>
              <a:rPr lang="en-US" dirty="0"/>
              <a:t>Hospitalizations currently make up 37% of all MUIs.</a:t>
            </a:r>
            <a:br>
              <a:rPr lang="en-US" dirty="0"/>
            </a:br>
            <a:endParaRPr lang="en-US" dirty="0"/>
          </a:p>
          <a:p>
            <a:pPr marL="342900" indent="-342900">
              <a:buFont typeface="Arial" panose="020B0604020202020204" pitchFamily="34" charset="0"/>
              <a:buChar char="•"/>
            </a:pPr>
            <a:r>
              <a:rPr lang="en-US" dirty="0"/>
              <a:t>CMS remains focused on more serious and repeated hospitalizations.</a:t>
            </a:r>
          </a:p>
          <a:p>
            <a:endParaRPr lang="en-US" dirty="0"/>
          </a:p>
          <a:p>
            <a:pPr marL="342900" indent="-342900">
              <a:buFont typeface="Arial" panose="020B0604020202020204" pitchFamily="34" charset="0"/>
              <a:buChar char="•"/>
            </a:pPr>
            <a:r>
              <a:rPr lang="en-US" dirty="0"/>
              <a:t>Readmittance for any hospitalization within 30 days.</a:t>
            </a:r>
            <a:br>
              <a:rPr lang="en-US" dirty="0"/>
            </a:br>
            <a:endParaRPr lang="en-US" dirty="0"/>
          </a:p>
          <a:p>
            <a:pPr marL="342900" indent="-342900">
              <a:buFont typeface="Arial" panose="020B0604020202020204" pitchFamily="34" charset="0"/>
              <a:buChar char="•"/>
            </a:pPr>
            <a:r>
              <a:rPr lang="en-US" dirty="0"/>
              <a:t>Focus on conditions that result in most hospitalizations and deaths of people with DD (6 defined conditions).</a:t>
            </a:r>
          </a:p>
          <a:p>
            <a:endParaRPr lang="en-US" dirty="0"/>
          </a:p>
          <a:p>
            <a:pPr marL="342900" indent="-342900">
              <a:buFont typeface="Arial" panose="020B0604020202020204" pitchFamily="34" charset="0"/>
              <a:buChar char="•"/>
            </a:pPr>
            <a:r>
              <a:rPr lang="en-US" dirty="0"/>
              <a:t>Hospitalizations that are not deemed MUIs are still investigated and followed-up as unusual incidents by the provider.</a:t>
            </a:r>
          </a:p>
          <a:p>
            <a:endParaRPr lang="en-US" dirty="0"/>
          </a:p>
          <a:p>
            <a:pPr marL="342900" indent="-342900">
              <a:buFont typeface="Arial" panose="020B0604020202020204" pitchFamily="34" charset="0"/>
              <a:buChar char="•"/>
            </a:pPr>
            <a:r>
              <a:rPr lang="en-US" dirty="0"/>
              <a:t>Changes align with healthcare industry standards.</a:t>
            </a:r>
          </a:p>
        </p:txBody>
      </p:sp>
    </p:spTree>
    <p:extLst>
      <p:ext uri="{BB962C8B-B14F-4D97-AF65-F5344CB8AC3E}">
        <p14:creationId xmlns:p14="http://schemas.microsoft.com/office/powerpoint/2010/main" val="151401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9CF30160-5307-D2D9-3752-6B3E759C24F3}"/>
              </a:ext>
            </a:extLst>
          </p:cNvPr>
          <p:cNvSpPr txBox="1"/>
          <p:nvPr/>
        </p:nvSpPr>
        <p:spPr>
          <a:xfrm>
            <a:off x="6094476" y="638795"/>
            <a:ext cx="5254754" cy="5294647"/>
          </a:xfrm>
          <a:prstGeom prst="rect">
            <a:avLst/>
          </a:prstGeom>
        </p:spPr>
        <p:txBody>
          <a:bodyPr vert="horz" lIns="91440" tIns="45720" rIns="91440" bIns="45720" rtlCol="0">
            <a:normAutofit lnSpcReduction="10000"/>
          </a:bodyPr>
          <a:lstStyle/>
          <a:p>
            <a:pPr>
              <a:lnSpc>
                <a:spcPct val="90000"/>
              </a:lnSpc>
              <a:spcAft>
                <a:spcPts val="600"/>
              </a:spcAft>
            </a:pPr>
            <a:br>
              <a:rPr lang="en-US" sz="1400" b="1" dirty="0"/>
            </a:br>
            <a:r>
              <a:rPr lang="en-US" sz="1600" dirty="0"/>
              <a:t>Any hospital admission over 48 hours that:</a:t>
            </a:r>
          </a:p>
          <a:p>
            <a:pPr marL="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Is not associated with planned evaluations, scheduled procedures, or routine diagnostic tests that are part of ongoing medical care, including the diagnosis of conditions; and is due to one or more of the following diagnoses or events:</a:t>
            </a:r>
          </a:p>
          <a:p>
            <a:pPr>
              <a:lnSpc>
                <a:spcPct val="90000"/>
              </a:lnSpc>
              <a:spcAft>
                <a:spcPts val="600"/>
              </a:spcAft>
            </a:pPr>
            <a:br>
              <a:rPr lang="en-US" sz="1600" dirty="0"/>
            </a:br>
            <a:r>
              <a:rPr lang="en-US" sz="1600" dirty="0"/>
              <a:t>    </a:t>
            </a:r>
            <a:r>
              <a:rPr lang="en-US" sz="1600" b="1" dirty="0"/>
              <a:t>Aspiration pneumonia;</a:t>
            </a:r>
            <a:br>
              <a:rPr lang="en-US" sz="1600" b="1" dirty="0"/>
            </a:br>
            <a:r>
              <a:rPr lang="en-US" sz="1600" b="1" dirty="0"/>
              <a:t>    Bowel obstruction;</a:t>
            </a:r>
            <a:br>
              <a:rPr lang="en-US" sz="1600" b="1" dirty="0"/>
            </a:br>
            <a:r>
              <a:rPr lang="en-US" sz="1600" b="1" dirty="0"/>
              <a:t>    Dehydration;</a:t>
            </a:r>
            <a:br>
              <a:rPr lang="en-US" sz="1600" b="1" dirty="0"/>
            </a:br>
            <a:r>
              <a:rPr lang="en-US" sz="1600" b="1" dirty="0"/>
              <a:t>    Medication error;</a:t>
            </a:r>
            <a:br>
              <a:rPr lang="en-US" sz="1600" b="1" dirty="0"/>
            </a:br>
            <a:r>
              <a:rPr lang="en-US" sz="1600" b="1" dirty="0"/>
              <a:t>    Seizure; or</a:t>
            </a:r>
            <a:br>
              <a:rPr lang="en-US" sz="1600" b="1" dirty="0"/>
            </a:br>
            <a:r>
              <a:rPr lang="en-US" sz="1600" b="1" dirty="0"/>
              <a:t>    Sepsis</a:t>
            </a:r>
          </a:p>
          <a:p>
            <a:pPr>
              <a:lnSpc>
                <a:spcPct val="90000"/>
              </a:lnSpc>
              <a:spcAft>
                <a:spcPts val="600"/>
              </a:spcAft>
            </a:pPr>
            <a:endParaRPr lang="en-US" sz="1600" b="1" dirty="0"/>
          </a:p>
          <a:p>
            <a:pPr>
              <a:lnSpc>
                <a:spcPct val="90000"/>
              </a:lnSpc>
              <a:spcAft>
                <a:spcPts val="600"/>
              </a:spcAft>
            </a:pPr>
            <a:r>
              <a:rPr lang="en-US" sz="1600" dirty="0"/>
              <a:t>A hospital re-admission lasting 48 hours or longer that:</a:t>
            </a:r>
            <a:br>
              <a:rPr lang="en-US" sz="1600" dirty="0"/>
            </a:br>
            <a:endParaRPr lang="en-US" sz="1600" dirty="0"/>
          </a:p>
          <a:p>
            <a:pPr>
              <a:lnSpc>
                <a:spcPct val="90000"/>
              </a:lnSpc>
              <a:spcAft>
                <a:spcPts val="600"/>
              </a:spcAft>
            </a:pPr>
            <a:r>
              <a:rPr lang="en-US" sz="1600" dirty="0"/>
              <a:t>Is not associated with planned evaluations, scheduled procedures, or routine diagnostic tests that are part of ongoing medical care, including the diagnosis of conditions; and is due to any diagnosis that is the same diagnosis as a prior hospital admission lasting forty-eight hours or longer within the past 30 calendar days.</a:t>
            </a:r>
          </a:p>
        </p:txBody>
      </p:sp>
      <p:pic>
        <p:nvPicPr>
          <p:cNvPr id="4" name="Content Placeholder 4">
            <a:extLst>
              <a:ext uri="{FF2B5EF4-FFF2-40B4-BE49-F238E27FC236}">
                <a16:creationId xmlns:a16="http://schemas.microsoft.com/office/drawing/2014/main" id="{EF2BE199-343E-175E-BF58-0C2448AE1EEF}"/>
              </a:ext>
            </a:extLst>
          </p:cNvPr>
          <p:cNvPicPr>
            <a:picLocks noChangeAspect="1"/>
          </p:cNvPicPr>
          <p:nvPr/>
        </p:nvPicPr>
        <p:blipFill>
          <a:blip r:embed="rId2"/>
          <a:stretch>
            <a:fillRect/>
          </a:stretch>
        </p:blipFill>
        <p:spPr>
          <a:xfrm>
            <a:off x="10783125" y="6100931"/>
            <a:ext cx="1177977" cy="589580"/>
          </a:xfrm>
          <a:prstGeom prst="rect">
            <a:avLst/>
          </a:prstGeom>
        </p:spPr>
      </p:pic>
      <p:sp>
        <p:nvSpPr>
          <p:cNvPr id="5" name="TextBox 4">
            <a:extLst>
              <a:ext uri="{FF2B5EF4-FFF2-40B4-BE49-F238E27FC236}">
                <a16:creationId xmlns:a16="http://schemas.microsoft.com/office/drawing/2014/main" id="{1F051161-51C9-DB6B-1818-1E6AC1A5218E}"/>
              </a:ext>
            </a:extLst>
          </p:cNvPr>
          <p:cNvSpPr txBox="1"/>
          <p:nvPr/>
        </p:nvSpPr>
        <p:spPr>
          <a:xfrm>
            <a:off x="679011" y="1225312"/>
            <a:ext cx="4083113" cy="1200329"/>
          </a:xfrm>
          <a:prstGeom prst="rect">
            <a:avLst/>
          </a:prstGeom>
          <a:noFill/>
        </p:spPr>
        <p:txBody>
          <a:bodyPr wrap="square" rtlCol="0">
            <a:spAutoFit/>
          </a:bodyPr>
          <a:lstStyle/>
          <a:p>
            <a:r>
              <a:rPr lang="en-US" sz="3600" b="1" dirty="0">
                <a:solidFill>
                  <a:schemeClr val="bg1"/>
                </a:solidFill>
              </a:rPr>
              <a:t>Unscheduled </a:t>
            </a:r>
          </a:p>
          <a:p>
            <a:r>
              <a:rPr lang="en-US" sz="3600" b="1" dirty="0">
                <a:solidFill>
                  <a:schemeClr val="bg1"/>
                </a:solidFill>
              </a:rPr>
              <a:t>Hospitalization</a:t>
            </a:r>
          </a:p>
        </p:txBody>
      </p:sp>
    </p:spTree>
    <p:extLst>
      <p:ext uri="{BB962C8B-B14F-4D97-AF65-F5344CB8AC3E}">
        <p14:creationId xmlns:p14="http://schemas.microsoft.com/office/powerpoint/2010/main" val="233132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rgbClr val="FFFFFF"/>
            </a:gs>
            <a:gs pos="0">
              <a:schemeClr val="accent2">
                <a:lumMod val="0"/>
                <a:lumOff val="100000"/>
              </a:schemeClr>
            </a:gs>
            <a:gs pos="79000">
              <a:schemeClr val="accent2">
                <a:lumMod val="0"/>
                <a:lumOff val="100000"/>
              </a:schemeClr>
            </a:gs>
            <a:gs pos="100000">
              <a:schemeClr val="accent2">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EEDE3EE-3846-A6F9-A87A-53C32B2884F2}"/>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C823015-78B5-65B2-E19A-3B13E305AE25}"/>
              </a:ext>
            </a:extLst>
          </p:cNvPr>
          <p:cNvPicPr>
            <a:picLocks noChangeAspect="1"/>
          </p:cNvPicPr>
          <p:nvPr/>
        </p:nvPicPr>
        <p:blipFill>
          <a:blip r:embed="rId3"/>
          <a:stretch>
            <a:fillRect/>
          </a:stretch>
        </p:blipFill>
        <p:spPr>
          <a:xfrm>
            <a:off x="10745729" y="6034963"/>
            <a:ext cx="1350693" cy="733153"/>
          </a:xfrm>
          <a:prstGeom prst="rect">
            <a:avLst/>
          </a:prstGeom>
        </p:spPr>
      </p:pic>
      <p:sp>
        <p:nvSpPr>
          <p:cNvPr id="3" name="TextBox 2">
            <a:extLst>
              <a:ext uri="{FF2B5EF4-FFF2-40B4-BE49-F238E27FC236}">
                <a16:creationId xmlns:a16="http://schemas.microsoft.com/office/drawing/2014/main" id="{BEE09796-7461-F0AB-142E-7BF6BFF6DCC3}"/>
              </a:ext>
            </a:extLst>
          </p:cNvPr>
          <p:cNvSpPr txBox="1"/>
          <p:nvPr/>
        </p:nvSpPr>
        <p:spPr>
          <a:xfrm>
            <a:off x="316871" y="516690"/>
            <a:ext cx="11072388" cy="646331"/>
          </a:xfrm>
          <a:prstGeom prst="rect">
            <a:avLst/>
          </a:prstGeom>
          <a:noFill/>
        </p:spPr>
        <p:txBody>
          <a:bodyPr wrap="square" rtlCol="0">
            <a:spAutoFit/>
          </a:bodyPr>
          <a:lstStyle/>
          <a:p>
            <a:r>
              <a:rPr lang="en-US" sz="3600" b="1" dirty="0"/>
              <a:t>Unscheduled Hospitalization Examples</a:t>
            </a:r>
          </a:p>
        </p:txBody>
      </p:sp>
      <p:sp>
        <p:nvSpPr>
          <p:cNvPr id="6" name="TextBox 5">
            <a:extLst>
              <a:ext uri="{FF2B5EF4-FFF2-40B4-BE49-F238E27FC236}">
                <a16:creationId xmlns:a16="http://schemas.microsoft.com/office/drawing/2014/main" id="{DD115D03-E928-5CA5-BA8A-68DE8C5C5CA9}"/>
              </a:ext>
            </a:extLst>
          </p:cNvPr>
          <p:cNvSpPr txBox="1"/>
          <p:nvPr/>
        </p:nvSpPr>
        <p:spPr>
          <a:xfrm>
            <a:off x="316871" y="1406084"/>
            <a:ext cx="11425473" cy="4385816"/>
          </a:xfrm>
          <a:prstGeom prst="rect">
            <a:avLst/>
          </a:prstGeom>
          <a:noFill/>
        </p:spPr>
        <p:txBody>
          <a:bodyPr wrap="square">
            <a:spAutoFit/>
          </a:bodyPr>
          <a:lstStyle/>
          <a:p>
            <a:pPr>
              <a:buNone/>
            </a:pPr>
            <a:br>
              <a:rPr lang="en-US" dirty="0">
                <a:effectLst/>
                <a:latin typeface="Helvetica" pitchFamily="2" charset="0"/>
              </a:rPr>
            </a:br>
            <a:endParaRPr lang="en-US" dirty="0">
              <a:effectLst/>
              <a:latin typeface="Helvetica" pitchFamily="2" charset="0"/>
            </a:endParaRPr>
          </a:p>
          <a:p>
            <a:pPr>
              <a:spcAft>
                <a:spcPts val="1418"/>
              </a:spcAft>
              <a:buNone/>
            </a:pPr>
            <a:r>
              <a:rPr lang="en-US" dirty="0">
                <a:effectLst/>
                <a:latin typeface="Helvetica" pitchFamily="2" charset="0"/>
              </a:rPr>
              <a:t>Janet is hospitalized for over 48 hours due to seizures. Her OhioISP describes that she has epilepsy and is regularly seen by a neurologist. </a:t>
            </a:r>
          </a:p>
          <a:p>
            <a:pPr>
              <a:spcAft>
                <a:spcPts val="1418"/>
              </a:spcAft>
              <a:buNone/>
            </a:pPr>
            <a:endParaRPr lang="en-US" dirty="0">
              <a:effectLst/>
              <a:latin typeface="Helvetica" pitchFamily="2" charset="0"/>
            </a:endParaRPr>
          </a:p>
          <a:p>
            <a:pPr>
              <a:buNone/>
            </a:pPr>
            <a:r>
              <a:rPr lang="en-US" dirty="0">
                <a:effectLst/>
                <a:latin typeface="Helvetica" pitchFamily="2" charset="0"/>
              </a:rPr>
              <a:t>Jim was hospitalized for 3 days due to hallucinations and threatening to harm himself. After being discharged, he was readmitted two weeks later for another week due to a recurrence of self-harm and ongoing hallucinations.</a:t>
            </a:r>
          </a:p>
          <a:p>
            <a:pPr>
              <a:buNone/>
            </a:pPr>
            <a:br>
              <a:rPr lang="en-US" dirty="0">
                <a:effectLst/>
                <a:latin typeface="Helvetica" pitchFamily="2" charset="0"/>
              </a:rPr>
            </a:br>
            <a:endParaRPr lang="en-US" dirty="0">
              <a:effectLst/>
              <a:latin typeface="Helvetica" pitchFamily="2" charset="0"/>
            </a:endParaRPr>
          </a:p>
          <a:p>
            <a:pPr>
              <a:spcAft>
                <a:spcPts val="1305"/>
              </a:spcAft>
              <a:buNone/>
            </a:pPr>
            <a:r>
              <a:rPr lang="en-US" dirty="0">
                <a:effectLst/>
                <a:latin typeface="Helvetica" pitchFamily="2" charset="0"/>
              </a:rPr>
              <a:t>Jose is admitted to the hospital for 4 days due to a bowel obstruction.</a:t>
            </a:r>
          </a:p>
          <a:p>
            <a:pPr>
              <a:spcAft>
                <a:spcPts val="1305"/>
              </a:spcAft>
              <a:buNone/>
            </a:pPr>
            <a:endParaRPr lang="en-US" dirty="0">
              <a:effectLst/>
              <a:latin typeface="Helvetica" pitchFamily="2" charset="0"/>
            </a:endParaRPr>
          </a:p>
          <a:p>
            <a:r>
              <a:rPr lang="en-US" dirty="0">
                <a:effectLst/>
                <a:latin typeface="Helvetica" pitchFamily="2" charset="0"/>
              </a:rPr>
              <a:t>Mary is prone to dehydration. She is admitted to the hospital for 3 days due to dehydration. </a:t>
            </a:r>
          </a:p>
        </p:txBody>
      </p:sp>
    </p:spTree>
    <p:extLst>
      <p:ext uri="{BB962C8B-B14F-4D97-AF65-F5344CB8AC3E}">
        <p14:creationId xmlns:p14="http://schemas.microsoft.com/office/powerpoint/2010/main" val="165928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0C0E46-E21B-5D3B-8A07-9D9C5E404C6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FB1120-6DAC-7603-8348-3447B7BC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D14CC6-DB53-7B56-6F44-7F0F6B6DB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D7E95-FEEF-86E2-119C-E9D3802A7048}"/>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Streamlined Process</a:t>
            </a:r>
          </a:p>
        </p:txBody>
      </p:sp>
      <p:sp>
        <p:nvSpPr>
          <p:cNvPr id="28" name="Arc 27">
            <a:extLst>
              <a:ext uri="{FF2B5EF4-FFF2-40B4-BE49-F238E27FC236}">
                <a16:creationId xmlns:a16="http://schemas.microsoft.com/office/drawing/2014/main" id="{5D4EC495-91D9-AC9C-34AB-4D158731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3A9F59A5-F99E-B238-A1CD-505098C769EF}"/>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7428BDD4-635C-A408-8462-EAD3DF740AE7}"/>
              </a:ext>
            </a:extLst>
          </p:cNvPr>
          <p:cNvSpPr txBox="1"/>
          <p:nvPr/>
        </p:nvSpPr>
        <p:spPr>
          <a:xfrm>
            <a:off x="4167272" y="1860659"/>
            <a:ext cx="7602233" cy="3323987"/>
          </a:xfrm>
          <a:prstGeom prst="rect">
            <a:avLst/>
          </a:prstGeom>
          <a:noFill/>
        </p:spPr>
        <p:txBody>
          <a:bodyPr wrap="square" rtlCol="0">
            <a:spAutoFit/>
          </a:bodyPr>
          <a:lstStyle/>
          <a:p>
            <a:r>
              <a:rPr lang="en-US" sz="2400" b="1" dirty="0"/>
              <a:t>Administrative Investigations – Category A and B MUIs</a:t>
            </a:r>
            <a:endParaRPr lang="en-US" sz="2400" dirty="0"/>
          </a:p>
          <a:p>
            <a:r>
              <a:rPr lang="en-US" dirty="0"/>
              <a:t>Abuses, Deaths, Neglect, Misappropriation, Peer to Peer, Exploitation, Prohibited Sexual Relations, Significant Injury, Attempted Suicide, Medical Emergency, Failure to Report, Missing Individual, and Rights Code Violation</a:t>
            </a:r>
          </a:p>
          <a:p>
            <a:endParaRPr lang="en-US" dirty="0"/>
          </a:p>
          <a:p>
            <a:endParaRPr lang="en-US" dirty="0"/>
          </a:p>
          <a:p>
            <a:r>
              <a:rPr lang="en-US" sz="2400" b="1" dirty="0"/>
              <a:t>Administrative Reviews - Category C MUIs</a:t>
            </a:r>
            <a:endParaRPr lang="en-US" sz="2400" dirty="0"/>
          </a:p>
          <a:p>
            <a:r>
              <a:rPr lang="en-US" dirty="0"/>
              <a:t>Unapproved Behavioral Supports, Unanticipated Hospitalization, Law Enforcement </a:t>
            </a:r>
          </a:p>
          <a:p>
            <a:endParaRPr lang="en-US" dirty="0"/>
          </a:p>
          <a:p>
            <a:r>
              <a:rPr lang="en-US" dirty="0"/>
              <a:t>Mandatory use of Appendix forms C-E for Administrative Reviews</a:t>
            </a:r>
          </a:p>
        </p:txBody>
      </p:sp>
    </p:spTree>
    <p:extLst>
      <p:ext uri="{BB962C8B-B14F-4D97-AF65-F5344CB8AC3E}">
        <p14:creationId xmlns:p14="http://schemas.microsoft.com/office/powerpoint/2010/main" val="227886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AADF7505-B8FD-A5C1-5F3B-D9376EC26C5D}"/>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9BF55D-D140-5038-BE5E-20113EB63412}"/>
              </a:ext>
            </a:extLst>
          </p:cNvPr>
          <p:cNvGraphicFramePr/>
          <p:nvPr>
            <p:extLst>
              <p:ext uri="{D42A27DB-BD31-4B8C-83A1-F6EECF244321}">
                <p14:modId xmlns:p14="http://schemas.microsoft.com/office/powerpoint/2010/main" val="1954409920"/>
              </p:ext>
            </p:extLst>
          </p:nvPr>
        </p:nvGraphicFramePr>
        <p:xfrm>
          <a:off x="0" y="354766"/>
          <a:ext cx="12192000" cy="6503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a:extLst>
              <a:ext uri="{FF2B5EF4-FFF2-40B4-BE49-F238E27FC236}">
                <a16:creationId xmlns:a16="http://schemas.microsoft.com/office/drawing/2014/main" id="{D3C5EC31-E9A4-95DF-23C3-33491EE13278}"/>
              </a:ext>
            </a:extLst>
          </p:cNvPr>
          <p:cNvPicPr>
            <a:picLocks noChangeAspect="1"/>
          </p:cNvPicPr>
          <p:nvPr/>
        </p:nvPicPr>
        <p:blipFill>
          <a:blip r:embed="rId8"/>
          <a:stretch>
            <a:fillRect/>
          </a:stretch>
        </p:blipFill>
        <p:spPr>
          <a:xfrm>
            <a:off x="10763836" y="249799"/>
            <a:ext cx="1350693" cy="733153"/>
          </a:xfrm>
          <a:prstGeom prst="rect">
            <a:avLst/>
          </a:prstGeom>
        </p:spPr>
      </p:pic>
      <p:sp>
        <p:nvSpPr>
          <p:cNvPr id="3" name="TextBox 2">
            <a:extLst>
              <a:ext uri="{FF2B5EF4-FFF2-40B4-BE49-F238E27FC236}">
                <a16:creationId xmlns:a16="http://schemas.microsoft.com/office/drawing/2014/main" id="{843B0987-AE87-0F32-5EA3-C3103B7FEEEE}"/>
              </a:ext>
            </a:extLst>
          </p:cNvPr>
          <p:cNvSpPr txBox="1"/>
          <p:nvPr/>
        </p:nvSpPr>
        <p:spPr>
          <a:xfrm>
            <a:off x="325925" y="354766"/>
            <a:ext cx="3385996" cy="954107"/>
          </a:xfrm>
          <a:prstGeom prst="rect">
            <a:avLst/>
          </a:prstGeom>
          <a:noFill/>
        </p:spPr>
        <p:txBody>
          <a:bodyPr wrap="square" rtlCol="0">
            <a:spAutoFit/>
          </a:bodyPr>
          <a:lstStyle/>
          <a:p>
            <a:r>
              <a:rPr lang="en-US" sz="2800" b="1" dirty="0"/>
              <a:t>Administrative Investigation</a:t>
            </a:r>
          </a:p>
        </p:txBody>
      </p:sp>
    </p:spTree>
    <p:extLst>
      <p:ext uri="{BB962C8B-B14F-4D97-AF65-F5344CB8AC3E}">
        <p14:creationId xmlns:p14="http://schemas.microsoft.com/office/powerpoint/2010/main" val="222424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66ED25B-F4E5-37A2-E7FD-5178CF38F20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3743617-3CA1-58F7-A1A3-5E49882B6105}"/>
              </a:ext>
            </a:extLst>
          </p:cNvPr>
          <p:cNvGraphicFramePr/>
          <p:nvPr>
            <p:extLst>
              <p:ext uri="{D42A27DB-BD31-4B8C-83A1-F6EECF244321}">
                <p14:modId xmlns:p14="http://schemas.microsoft.com/office/powerpoint/2010/main" val="2274166036"/>
              </p:ext>
            </p:extLst>
          </p:nvPr>
        </p:nvGraphicFramePr>
        <p:xfrm>
          <a:off x="0" y="354766"/>
          <a:ext cx="12192000" cy="6503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a:extLst>
              <a:ext uri="{FF2B5EF4-FFF2-40B4-BE49-F238E27FC236}">
                <a16:creationId xmlns:a16="http://schemas.microsoft.com/office/drawing/2014/main" id="{A14A3CE3-8E9D-C49F-53E6-E8CE4E4268C4}"/>
              </a:ext>
            </a:extLst>
          </p:cNvPr>
          <p:cNvPicPr>
            <a:picLocks noChangeAspect="1"/>
          </p:cNvPicPr>
          <p:nvPr/>
        </p:nvPicPr>
        <p:blipFill>
          <a:blip r:embed="rId8"/>
          <a:stretch>
            <a:fillRect/>
          </a:stretch>
        </p:blipFill>
        <p:spPr>
          <a:xfrm>
            <a:off x="10637087" y="6031338"/>
            <a:ext cx="1350693" cy="733153"/>
          </a:xfrm>
          <a:prstGeom prst="rect">
            <a:avLst/>
          </a:prstGeom>
        </p:spPr>
      </p:pic>
      <p:sp>
        <p:nvSpPr>
          <p:cNvPr id="6" name="TextBox 5">
            <a:extLst>
              <a:ext uri="{FF2B5EF4-FFF2-40B4-BE49-F238E27FC236}">
                <a16:creationId xmlns:a16="http://schemas.microsoft.com/office/drawing/2014/main" id="{CF33FFA2-DFAE-3B7E-DF75-7DEAF8AFA75D}"/>
              </a:ext>
            </a:extLst>
          </p:cNvPr>
          <p:cNvSpPr txBox="1"/>
          <p:nvPr/>
        </p:nvSpPr>
        <p:spPr>
          <a:xfrm>
            <a:off x="307818" y="570369"/>
            <a:ext cx="2640210" cy="954107"/>
          </a:xfrm>
          <a:prstGeom prst="rect">
            <a:avLst/>
          </a:prstGeom>
          <a:noFill/>
        </p:spPr>
        <p:txBody>
          <a:bodyPr wrap="none" rtlCol="0">
            <a:spAutoFit/>
          </a:bodyPr>
          <a:lstStyle/>
          <a:p>
            <a:r>
              <a:rPr lang="en-US" sz="2800" b="1" dirty="0"/>
              <a:t>Administrative </a:t>
            </a:r>
          </a:p>
          <a:p>
            <a:r>
              <a:rPr lang="en-US" sz="2800" b="1" dirty="0"/>
              <a:t>Investigation</a:t>
            </a:r>
          </a:p>
        </p:txBody>
      </p:sp>
    </p:spTree>
    <p:extLst>
      <p:ext uri="{BB962C8B-B14F-4D97-AF65-F5344CB8AC3E}">
        <p14:creationId xmlns:p14="http://schemas.microsoft.com/office/powerpoint/2010/main" val="420502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97211B-054A-336A-099E-D17DDB3F30E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F2534E6-69BA-0A49-7532-12F991A08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D94FE1-0075-F308-3AB9-6DBCEB5D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13">
            <a:extLst>
              <a:ext uri="{FF2B5EF4-FFF2-40B4-BE49-F238E27FC236}">
                <a16:creationId xmlns:a16="http://schemas.microsoft.com/office/drawing/2014/main" id="{4A935AE1-4B24-9597-9E53-5A78B7461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4ADBD90-C1A9-78C7-4077-1E013BE62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81F4763C-AD3F-1F11-3015-7B4DF99A2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Title 18">
            <a:extLst>
              <a:ext uri="{FF2B5EF4-FFF2-40B4-BE49-F238E27FC236}">
                <a16:creationId xmlns:a16="http://schemas.microsoft.com/office/drawing/2014/main" id="{8915BB47-C0CE-E78D-99A1-C412E4BE3C31}"/>
              </a:ext>
            </a:extLst>
          </p:cNvPr>
          <p:cNvSpPr>
            <a:spLocks noGrp="1"/>
          </p:cNvSpPr>
          <p:nvPr>
            <p:ph type="title"/>
          </p:nvPr>
        </p:nvSpPr>
        <p:spPr>
          <a:xfrm>
            <a:off x="4123821" y="1692997"/>
            <a:ext cx="7644627" cy="2586563"/>
          </a:xfrm>
        </p:spPr>
        <p:txBody>
          <a:bodyPr vert="horz" lIns="91440" tIns="45720" rIns="91440" bIns="45720" rtlCol="0" anchor="b">
            <a:normAutofit fontScale="90000"/>
          </a:bodyPr>
          <a:lstStyle/>
          <a:p>
            <a:pPr algn="r"/>
            <a:br>
              <a:rPr lang="en-US" kern="1200" dirty="0">
                <a:solidFill>
                  <a:schemeClr val="tx1"/>
                </a:solidFill>
                <a:latin typeface="+mj-lt"/>
                <a:ea typeface="+mj-ea"/>
                <a:cs typeface="+mj-cs"/>
              </a:rPr>
            </a:br>
            <a:br>
              <a:rPr lang="en-US" kern="1200" dirty="0">
                <a:solidFill>
                  <a:schemeClr val="tx1"/>
                </a:solidFill>
                <a:latin typeface="+mj-lt"/>
                <a:ea typeface="+mj-ea"/>
                <a:cs typeface="+mj-cs"/>
              </a:rPr>
            </a:b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pic>
        <p:nvPicPr>
          <p:cNvPr id="2" name="Content Placeholder 4">
            <a:extLst>
              <a:ext uri="{FF2B5EF4-FFF2-40B4-BE49-F238E27FC236}">
                <a16:creationId xmlns:a16="http://schemas.microsoft.com/office/drawing/2014/main" id="{975C0D0B-D643-2AA2-2151-C773100D3834}"/>
              </a:ext>
            </a:extLst>
          </p:cNvPr>
          <p:cNvPicPr>
            <a:picLocks noChangeAspect="1"/>
          </p:cNvPicPr>
          <p:nvPr/>
        </p:nvPicPr>
        <p:blipFill>
          <a:blip r:embed="rId3"/>
          <a:stretch>
            <a:fillRect/>
          </a:stretch>
        </p:blipFill>
        <p:spPr>
          <a:xfrm>
            <a:off x="10719245" y="5902859"/>
            <a:ext cx="1141669" cy="619695"/>
          </a:xfrm>
          <a:prstGeom prst="rect">
            <a:avLst/>
          </a:prstGeom>
        </p:spPr>
      </p:pic>
      <p:sp>
        <p:nvSpPr>
          <p:cNvPr id="4" name="TextBox 3">
            <a:extLst>
              <a:ext uri="{FF2B5EF4-FFF2-40B4-BE49-F238E27FC236}">
                <a16:creationId xmlns:a16="http://schemas.microsoft.com/office/drawing/2014/main" id="{29E11627-66B9-1DAE-4A87-A6E8FCAE5884}"/>
              </a:ext>
            </a:extLst>
          </p:cNvPr>
          <p:cNvSpPr txBox="1"/>
          <p:nvPr/>
        </p:nvSpPr>
        <p:spPr>
          <a:xfrm>
            <a:off x="5006636" y="2639014"/>
            <a:ext cx="6097508" cy="2585323"/>
          </a:xfrm>
          <a:prstGeom prst="rect">
            <a:avLst/>
          </a:prstGeom>
          <a:noFill/>
        </p:spPr>
        <p:txBody>
          <a:bodyPr wrap="square">
            <a:spAutoFit/>
          </a:bodyPr>
          <a:lstStyle/>
          <a:p>
            <a:pPr marL="0" indent="0">
              <a:buNone/>
            </a:pPr>
            <a:r>
              <a:rPr lang="en-US" sz="2800" b="1" dirty="0"/>
              <a:t>Administrative Review</a:t>
            </a:r>
          </a:p>
          <a:p>
            <a:pPr marL="0" indent="0">
              <a:buNone/>
            </a:pPr>
            <a:endParaRPr lang="en-US" sz="2800" b="1" dirty="0"/>
          </a:p>
          <a:p>
            <a:pPr marL="0" indent="0">
              <a:buNone/>
            </a:pPr>
            <a:r>
              <a:rPr lang="en-US" sz="1800" b="1" dirty="0"/>
              <a:t>Law Enforcement 		</a:t>
            </a:r>
            <a:r>
              <a:rPr lang="en-US" sz="1800" b="1" dirty="0">
                <a:solidFill>
                  <a:srgbClr val="0432FF"/>
                </a:solidFill>
              </a:rPr>
              <a:t>Appendix C</a:t>
            </a:r>
            <a:br>
              <a:rPr lang="en-US" sz="1800" b="1" dirty="0"/>
            </a:br>
            <a:r>
              <a:rPr lang="en-US" sz="1800" b="1" dirty="0"/>
              <a:t>Unanticipated Hospitalization 	</a:t>
            </a:r>
            <a:r>
              <a:rPr lang="en-US" sz="1800" b="1" dirty="0">
                <a:solidFill>
                  <a:srgbClr val="0432FF"/>
                </a:solidFill>
              </a:rPr>
              <a:t>Appendix D</a:t>
            </a:r>
            <a:br>
              <a:rPr lang="en-US" sz="1800" b="1" dirty="0"/>
            </a:br>
            <a:r>
              <a:rPr lang="en-US" sz="1800" b="1" dirty="0"/>
              <a:t>Unapproved Behavioral Support	</a:t>
            </a:r>
            <a:r>
              <a:rPr lang="en-US" sz="1800" b="1" dirty="0">
                <a:solidFill>
                  <a:srgbClr val="0432FF"/>
                </a:solidFill>
              </a:rPr>
              <a:t>Appendix E</a:t>
            </a:r>
          </a:p>
          <a:p>
            <a:pPr marL="0" indent="0">
              <a:buNone/>
            </a:pPr>
            <a:endParaRPr lang="en-US" b="1" dirty="0">
              <a:solidFill>
                <a:srgbClr val="0432FF"/>
              </a:solidFill>
            </a:endParaRPr>
          </a:p>
          <a:p>
            <a:r>
              <a:rPr lang="en-US" sz="1400" dirty="0"/>
              <a:t>Mandatory use of Appendix forms C-E for Administrative Reviews</a:t>
            </a:r>
          </a:p>
          <a:p>
            <a:pPr marL="0" indent="0">
              <a:buNone/>
            </a:pPr>
            <a:endParaRPr lang="en-US" sz="1800" b="1" dirty="0">
              <a:solidFill>
                <a:srgbClr val="0432FF"/>
              </a:solidFill>
            </a:endParaRPr>
          </a:p>
        </p:txBody>
      </p:sp>
      <p:sp>
        <p:nvSpPr>
          <p:cNvPr id="5" name="TextBox 4">
            <a:extLst>
              <a:ext uri="{FF2B5EF4-FFF2-40B4-BE49-F238E27FC236}">
                <a16:creationId xmlns:a16="http://schemas.microsoft.com/office/drawing/2014/main" id="{6E149C62-7049-FF2C-EC99-2E33041E9E71}"/>
              </a:ext>
            </a:extLst>
          </p:cNvPr>
          <p:cNvSpPr txBox="1"/>
          <p:nvPr/>
        </p:nvSpPr>
        <p:spPr>
          <a:xfrm>
            <a:off x="1886661" y="4048727"/>
            <a:ext cx="1765630" cy="461665"/>
          </a:xfrm>
          <a:prstGeom prst="rect">
            <a:avLst/>
          </a:prstGeom>
          <a:noFill/>
        </p:spPr>
        <p:txBody>
          <a:bodyPr wrap="square" rtlCol="0">
            <a:spAutoFit/>
          </a:bodyPr>
          <a:lstStyle/>
          <a:p>
            <a:r>
              <a:rPr lang="en-US" sz="2400" b="1" dirty="0"/>
              <a:t>Category C</a:t>
            </a:r>
          </a:p>
        </p:txBody>
      </p:sp>
    </p:spTree>
    <p:extLst>
      <p:ext uri="{BB962C8B-B14F-4D97-AF65-F5344CB8AC3E}">
        <p14:creationId xmlns:p14="http://schemas.microsoft.com/office/powerpoint/2010/main" val="306358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CAF2E-3382-AF37-7D15-BCED17C2CD8E}"/>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a:extLst>
              <a:ext uri="{FF2B5EF4-FFF2-40B4-BE49-F238E27FC236}">
                <a16:creationId xmlns:a16="http://schemas.microsoft.com/office/drawing/2014/main" id="{A19EA825-3E85-5981-EA2B-15698D967BA9}"/>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2" name="TextBox 1">
            <a:extLst>
              <a:ext uri="{FF2B5EF4-FFF2-40B4-BE49-F238E27FC236}">
                <a16:creationId xmlns:a16="http://schemas.microsoft.com/office/drawing/2014/main" id="{21F13A9A-CA5C-A406-DD37-31F1FF5E8988}"/>
              </a:ext>
            </a:extLst>
          </p:cNvPr>
          <p:cNvSpPr txBox="1"/>
          <p:nvPr/>
        </p:nvSpPr>
        <p:spPr>
          <a:xfrm>
            <a:off x="697116" y="1086417"/>
            <a:ext cx="8130012" cy="646331"/>
          </a:xfrm>
          <a:prstGeom prst="rect">
            <a:avLst/>
          </a:prstGeom>
          <a:noFill/>
        </p:spPr>
        <p:txBody>
          <a:bodyPr wrap="square" rtlCol="0">
            <a:spAutoFit/>
          </a:bodyPr>
          <a:lstStyle/>
          <a:p>
            <a:r>
              <a:rPr lang="en-US" sz="3600" b="1" dirty="0"/>
              <a:t>Notifications, Reviews, Closures</a:t>
            </a:r>
          </a:p>
        </p:txBody>
      </p:sp>
      <p:sp>
        <p:nvSpPr>
          <p:cNvPr id="6" name="TextBox 5">
            <a:extLst>
              <a:ext uri="{FF2B5EF4-FFF2-40B4-BE49-F238E27FC236}">
                <a16:creationId xmlns:a16="http://schemas.microsoft.com/office/drawing/2014/main" id="{C58F821F-511C-EBDD-43BA-63D160206CCB}"/>
              </a:ext>
            </a:extLst>
          </p:cNvPr>
          <p:cNvSpPr txBox="1"/>
          <p:nvPr/>
        </p:nvSpPr>
        <p:spPr>
          <a:xfrm>
            <a:off x="477571" y="3178789"/>
            <a:ext cx="11128972" cy="4247317"/>
          </a:xfrm>
          <a:prstGeom prst="rect">
            <a:avLst/>
          </a:prstGeom>
          <a:noFill/>
        </p:spPr>
        <p:txBody>
          <a:bodyPr wrap="square">
            <a:spAutoFit/>
          </a:bodyPr>
          <a:lstStyle/>
          <a:p>
            <a:pPr marL="0" indent="0">
              <a:buNone/>
            </a:pPr>
            <a:r>
              <a:rPr lang="en-US" sz="1800" dirty="0"/>
              <a:t>The timeframe for notifying the Director of Operations or Administrator of an agency provider about MUIs involving </a:t>
            </a:r>
            <a:r>
              <a:rPr lang="en-US" sz="1800" b="1" dirty="0"/>
              <a:t>misappropriation, neglect, physical abuse, or sexual abuse</a:t>
            </a:r>
            <a:r>
              <a:rPr lang="en-US" sz="1800" dirty="0"/>
              <a:t> has been </a:t>
            </a:r>
            <a:r>
              <a:rPr lang="en-US" sz="1800" b="1" dirty="0"/>
              <a:t>reduced from 2 working days to1 working day.</a:t>
            </a:r>
          </a:p>
          <a:p>
            <a:pPr marL="0" indent="0">
              <a:buNone/>
            </a:pPr>
            <a:endParaRPr lang="en-US" b="1" dirty="0"/>
          </a:p>
          <a:p>
            <a:pPr marL="0" indent="0">
              <a:buNone/>
            </a:pPr>
            <a:r>
              <a:rPr lang="en-US" dirty="0"/>
              <a:t>All providers must maintain an unusual incident log and review for trends monthly.  However, they only need to submit the log to the County Board upon request.  UI logs will still be reviewed during compliance reviews.  When no UIs occur during a calendar month, the provider will make a notification indicating such on the UI log.</a:t>
            </a:r>
          </a:p>
          <a:p>
            <a:pPr marL="0" indent="0">
              <a:buNone/>
            </a:pPr>
            <a:endParaRPr lang="en-US" sz="1800" dirty="0"/>
          </a:p>
          <a:p>
            <a:pPr marL="0" indent="0">
              <a:buNone/>
            </a:pPr>
            <a:r>
              <a:rPr lang="en-US" dirty="0"/>
              <a:t>Details criteria and procedures for closing MUIs, including the role of the Department and County Board in ensuring compliance and proper closure of cases.</a:t>
            </a:r>
            <a:endParaRPr lang="en-US" sz="1800" dirty="0"/>
          </a:p>
          <a:p>
            <a:pPr marL="0" indent="0">
              <a:buNone/>
            </a:pPr>
            <a:endParaRPr lang="en-US" b="1" dirty="0"/>
          </a:p>
          <a:p>
            <a:pPr marL="0" indent="0">
              <a:buNone/>
            </a:pPr>
            <a:endParaRPr lang="en-US" sz="1800" b="1" dirty="0"/>
          </a:p>
          <a:p>
            <a:pPr marL="0" indent="0">
              <a:buNone/>
            </a:pPr>
            <a:endParaRPr lang="en-US" b="1" dirty="0"/>
          </a:p>
          <a:p>
            <a:pPr marL="0" indent="0">
              <a:buNone/>
            </a:pPr>
            <a:br>
              <a:rPr lang="en-US" sz="1800" b="1" dirty="0"/>
            </a:br>
            <a:endParaRPr lang="en-US" dirty="0"/>
          </a:p>
        </p:txBody>
      </p:sp>
    </p:spTree>
    <p:extLst>
      <p:ext uri="{BB962C8B-B14F-4D97-AF65-F5344CB8AC3E}">
        <p14:creationId xmlns:p14="http://schemas.microsoft.com/office/powerpoint/2010/main" val="367494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870833-1C74-B5C8-B3BA-04C8172067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0CD827-3D3E-33EE-0E4C-A93DB68E7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56AAE-1580-C39A-F0D6-96CC195787F6}"/>
              </a:ext>
            </a:extLst>
          </p:cNvPr>
          <p:cNvSpPr>
            <a:spLocks noGrp="1"/>
          </p:cNvSpPr>
          <p:nvPr>
            <p:ph type="title"/>
          </p:nvPr>
        </p:nvSpPr>
        <p:spPr>
          <a:xfrm>
            <a:off x="838200" y="365125"/>
            <a:ext cx="10515600" cy="1325563"/>
          </a:xfrm>
        </p:spPr>
        <p:txBody>
          <a:bodyPr>
            <a:normAutofit/>
          </a:bodyPr>
          <a:lstStyle/>
          <a:p>
            <a:pPr algn="ctr"/>
            <a:r>
              <a:rPr lang="en-US" sz="5400" dirty="0"/>
              <a:t>History and Timeline of Current Rules</a:t>
            </a:r>
          </a:p>
        </p:txBody>
      </p:sp>
      <p:sp>
        <p:nvSpPr>
          <p:cNvPr id="10" name="sketch line">
            <a:extLst>
              <a:ext uri="{FF2B5EF4-FFF2-40B4-BE49-F238E27FC236}">
                <a16:creationId xmlns:a16="http://schemas.microsoft.com/office/drawing/2014/main" id="{DDEDA89E-0B13-C1EE-5358-9100F08C1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C71163BA-F1D0-7968-1DCA-EDA6B2540E2A}"/>
              </a:ext>
            </a:extLst>
          </p:cNvPr>
          <p:cNvPicPr>
            <a:picLocks noChangeAspect="1"/>
          </p:cNvPicPr>
          <p:nvPr/>
        </p:nvPicPr>
        <p:blipFill>
          <a:blip r:embed="rId2"/>
          <a:stretch>
            <a:fillRect/>
          </a:stretch>
        </p:blipFill>
        <p:spPr>
          <a:xfrm>
            <a:off x="10510221" y="5789401"/>
            <a:ext cx="1350693" cy="733153"/>
          </a:xfrm>
          <a:prstGeom prst="rect">
            <a:avLst/>
          </a:prstGeom>
        </p:spPr>
      </p:pic>
      <p:sp>
        <p:nvSpPr>
          <p:cNvPr id="11" name="Content Placeholder 10">
            <a:extLst>
              <a:ext uri="{FF2B5EF4-FFF2-40B4-BE49-F238E27FC236}">
                <a16:creationId xmlns:a16="http://schemas.microsoft.com/office/drawing/2014/main" id="{F4E4CFBA-992E-8F73-A431-2B0C721391AE}"/>
              </a:ext>
            </a:extLst>
          </p:cNvPr>
          <p:cNvSpPr>
            <a:spLocks noGrp="1"/>
          </p:cNvSpPr>
          <p:nvPr>
            <p:ph idx="1"/>
          </p:nvPr>
        </p:nvSpPr>
        <p:spPr>
          <a:xfrm>
            <a:off x="838200" y="2165541"/>
            <a:ext cx="10515600" cy="4357012"/>
          </a:xfrm>
        </p:spPr>
        <p:txBody>
          <a:bodyPr>
            <a:normAutofit/>
          </a:bodyPr>
          <a:lstStyle/>
          <a:p>
            <a:r>
              <a:rPr lang="en-US" sz="2000" dirty="0"/>
              <a:t>MUI Rule was opened mid-cycle in 2020.  The process did not meet the requirement for a full rule review due to the rule being opened as an emergency filing.</a:t>
            </a:r>
            <a:br>
              <a:rPr lang="en-US" sz="2000" dirty="0"/>
            </a:br>
            <a:endParaRPr lang="en-US" sz="2000" dirty="0"/>
          </a:p>
          <a:p>
            <a:r>
              <a:rPr lang="en-US" sz="2000" dirty="0"/>
              <a:t>5-year review was originally scheduled for January 1, 2024.  DODD requested a 180-day extension 0n June 29, 2024.</a:t>
            </a:r>
            <a:br>
              <a:rPr lang="en-US" sz="2000" dirty="0"/>
            </a:br>
            <a:endParaRPr lang="en-US" sz="2000" dirty="0"/>
          </a:p>
          <a:p>
            <a:r>
              <a:rPr lang="en-US" sz="2000" dirty="0"/>
              <a:t>Review of MUI rule with DODD and a stakeholder group consisting of representatives of providers (ICF and waiver providers), representatives of county boards, investigative agents, parents/guardians, and individuals served began in November 2023 and is still ongoing.</a:t>
            </a:r>
            <a:br>
              <a:rPr lang="en-US" sz="2000" dirty="0"/>
            </a:br>
            <a:endParaRPr lang="en-US" sz="2000" dirty="0"/>
          </a:p>
          <a:p>
            <a:r>
              <a:rPr lang="en-US" sz="2000" dirty="0"/>
              <a:t>CMS Access Rule released April 2024.</a:t>
            </a:r>
          </a:p>
          <a:p>
            <a:pPr marL="0" indent="0">
              <a:buNone/>
            </a:pPr>
            <a:endParaRPr lang="en-US" dirty="0"/>
          </a:p>
        </p:txBody>
      </p:sp>
    </p:spTree>
    <p:extLst>
      <p:ext uri="{BB962C8B-B14F-4D97-AF65-F5344CB8AC3E}">
        <p14:creationId xmlns:p14="http://schemas.microsoft.com/office/powerpoint/2010/main" val="167265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46D535-D70F-AF2D-1142-5F440F2E56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2727F7-3000-99AA-A63B-3E4CCB11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E7ED8-59D1-1F29-60D5-788263F4C67B}"/>
              </a:ext>
            </a:extLst>
          </p:cNvPr>
          <p:cNvSpPr>
            <a:spLocks noGrp="1"/>
          </p:cNvSpPr>
          <p:nvPr>
            <p:ph type="title"/>
          </p:nvPr>
        </p:nvSpPr>
        <p:spPr>
          <a:xfrm>
            <a:off x="838200" y="365125"/>
            <a:ext cx="10515600" cy="1325563"/>
          </a:xfrm>
        </p:spPr>
        <p:txBody>
          <a:bodyPr>
            <a:normAutofit/>
          </a:bodyPr>
          <a:lstStyle/>
          <a:p>
            <a:pPr algn="ctr"/>
            <a:r>
              <a:rPr lang="en-US" sz="5400" dirty="0"/>
              <a:t>Other Changes</a:t>
            </a:r>
          </a:p>
        </p:txBody>
      </p:sp>
      <p:sp>
        <p:nvSpPr>
          <p:cNvPr id="10" name="sketch line">
            <a:extLst>
              <a:ext uri="{FF2B5EF4-FFF2-40B4-BE49-F238E27FC236}">
                <a16:creationId xmlns:a16="http://schemas.microsoft.com/office/drawing/2014/main" id="{3DD01327-886B-3B89-4BB4-76A7DB8C5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D9F2E57B-CAAE-7AB7-9B42-06D03E9C6F79}"/>
              </a:ext>
            </a:extLst>
          </p:cNvPr>
          <p:cNvPicPr>
            <a:picLocks noChangeAspect="1"/>
          </p:cNvPicPr>
          <p:nvPr/>
        </p:nvPicPr>
        <p:blipFill>
          <a:blip r:embed="rId2"/>
          <a:stretch>
            <a:fillRect/>
          </a:stretch>
        </p:blipFill>
        <p:spPr>
          <a:xfrm>
            <a:off x="10580489" y="6015738"/>
            <a:ext cx="1350693" cy="733153"/>
          </a:xfrm>
          <a:prstGeom prst="rect">
            <a:avLst/>
          </a:prstGeom>
        </p:spPr>
      </p:pic>
      <p:sp>
        <p:nvSpPr>
          <p:cNvPr id="3" name="TextBox 2">
            <a:extLst>
              <a:ext uri="{FF2B5EF4-FFF2-40B4-BE49-F238E27FC236}">
                <a16:creationId xmlns:a16="http://schemas.microsoft.com/office/drawing/2014/main" id="{2EBC8A5E-6C3F-B26E-0F30-2D49B9CF68DF}"/>
              </a:ext>
            </a:extLst>
          </p:cNvPr>
          <p:cNvSpPr txBox="1"/>
          <p:nvPr/>
        </p:nvSpPr>
        <p:spPr>
          <a:xfrm>
            <a:off x="836676" y="2148808"/>
            <a:ext cx="10515599" cy="3231654"/>
          </a:xfrm>
          <a:prstGeom prst="rect">
            <a:avLst/>
          </a:prstGeom>
          <a:noFill/>
        </p:spPr>
        <p:txBody>
          <a:bodyPr wrap="square" rtlCol="0">
            <a:spAutoFit/>
          </a:bodyPr>
          <a:lstStyle/>
          <a:p>
            <a:r>
              <a:rPr lang="en-US" sz="2400" b="1" u="sng" dirty="0"/>
              <a:t>Agency Board Member Training</a:t>
            </a:r>
            <a:br>
              <a:rPr lang="en-US" sz="2000" b="1" u="sng" dirty="0"/>
            </a:br>
            <a:r>
              <a:rPr lang="en-US" sz="1400" dirty="0"/>
              <a:t>Board members of an agency provider must be trained on the requirements of the MUI Rule no later than </a:t>
            </a:r>
            <a:r>
              <a:rPr lang="en-US" sz="1400" b="1" dirty="0"/>
              <a:t>90 calendar days from the date of appointment or hire.</a:t>
            </a:r>
          </a:p>
          <a:p>
            <a:endParaRPr lang="en-US" sz="2000" dirty="0"/>
          </a:p>
          <a:p>
            <a:r>
              <a:rPr lang="en-US" sz="2400" b="1" u="sng" dirty="0"/>
              <a:t>Removal of a DD Employee</a:t>
            </a:r>
          </a:p>
          <a:p>
            <a:r>
              <a:rPr lang="en-US" sz="1400" dirty="0"/>
              <a:t>Adds a section outlining the procedure for removing a DD employee from direct contact during investigations of physical or sexual abuse.  Specifies the employer notification and communication requirements for the employee involved in the investigation.  The agency will provide the employee with the name of a person employed by the agency to whom the employee may ask direct questions regarding the investigation (e.g. status updates).</a:t>
            </a:r>
          </a:p>
          <a:p>
            <a:endParaRPr lang="en-US" sz="1400" dirty="0"/>
          </a:p>
          <a:p>
            <a:r>
              <a:rPr lang="en-US" sz="2400" b="1" u="sng" dirty="0"/>
              <a:t>Investigation Protocols</a:t>
            </a:r>
          </a:p>
          <a:p>
            <a:r>
              <a:rPr lang="en-US" sz="1400" dirty="0"/>
              <a:t>Due to an increase in Attempted Suicide and Suicide deaths, an investigation protocol was added for this specific category.</a:t>
            </a:r>
          </a:p>
        </p:txBody>
      </p:sp>
    </p:spTree>
    <p:extLst>
      <p:ext uri="{BB962C8B-B14F-4D97-AF65-F5344CB8AC3E}">
        <p14:creationId xmlns:p14="http://schemas.microsoft.com/office/powerpoint/2010/main" val="32696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11FDC-166A-171F-4209-4F9220B2B5C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3E73A-9FA6-8816-D75B-06E2C11D7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33">
            <a:extLst>
              <a:ext uri="{FF2B5EF4-FFF2-40B4-BE49-F238E27FC236}">
                <a16:creationId xmlns:a16="http://schemas.microsoft.com/office/drawing/2014/main" id="{1514851E-808C-7FD4-512F-332AF2381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D2B0B79-BA80-906C-3CF1-F2D488CF2136}"/>
              </a:ext>
            </a:extLst>
          </p:cNvPr>
          <p:cNvSpPr>
            <a:spLocks noGrp="1"/>
          </p:cNvSpPr>
          <p:nvPr>
            <p:ph type="title"/>
          </p:nvPr>
        </p:nvSpPr>
        <p:spPr>
          <a:xfrm>
            <a:off x="2557192" y="886692"/>
            <a:ext cx="7074568" cy="3499738"/>
          </a:xfrm>
        </p:spPr>
        <p:txBody>
          <a:bodyPr vert="horz" lIns="91440" tIns="45720" rIns="91440" bIns="45720" rtlCol="0" anchor="b">
            <a:normAutofit fontScale="90000"/>
          </a:bodyPr>
          <a:lstStyle/>
          <a:p>
            <a:pPr algn="ctr"/>
            <a:br>
              <a:rPr lang="en-US" sz="6600" b="1" dirty="0">
                <a:solidFill>
                  <a:schemeClr val="bg1"/>
                </a:solidFill>
              </a:rPr>
            </a:br>
            <a:br>
              <a:rPr lang="en-US" sz="6600" b="1" dirty="0">
                <a:solidFill>
                  <a:schemeClr val="bg1"/>
                </a:solidFill>
              </a:rPr>
            </a:br>
            <a:r>
              <a:rPr lang="en-US" sz="7300" b="1" dirty="0">
                <a:solidFill>
                  <a:schemeClr val="bg1"/>
                </a:solidFill>
              </a:rPr>
              <a:t>MUI / UI Scenario 1</a:t>
            </a:r>
            <a:br>
              <a:rPr lang="en-US" sz="7300" b="1" dirty="0">
                <a:solidFill>
                  <a:schemeClr val="bg1"/>
                </a:solidFill>
              </a:rPr>
            </a:br>
            <a:br>
              <a:rPr lang="en-US" sz="6600" dirty="0"/>
            </a:br>
            <a:br>
              <a:rPr lang="en-US" sz="2700" dirty="0">
                <a:solidFill>
                  <a:schemeClr val="bg1"/>
                </a:solidFill>
              </a:rPr>
            </a:br>
            <a:endParaRPr lang="en-US" sz="2200" kern="1200" dirty="0">
              <a:solidFill>
                <a:schemeClr val="bg1"/>
              </a:solidFill>
              <a:latin typeface="+mj-lt"/>
              <a:ea typeface="+mj-ea"/>
              <a:cs typeface="+mj-cs"/>
            </a:endParaRPr>
          </a:p>
        </p:txBody>
      </p:sp>
      <p:sp>
        <p:nvSpPr>
          <p:cNvPr id="12" name="sketch line">
            <a:extLst>
              <a:ext uri="{FF2B5EF4-FFF2-40B4-BE49-F238E27FC236}">
                <a16:creationId xmlns:a16="http://schemas.microsoft.com/office/drawing/2014/main" id="{336C3653-6BBF-EEEE-59D2-05545039D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A94334CB-9F87-A655-BB05-3A9F1AE70B2B}"/>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4" name="TextBox 3">
            <a:extLst>
              <a:ext uri="{FF2B5EF4-FFF2-40B4-BE49-F238E27FC236}">
                <a16:creationId xmlns:a16="http://schemas.microsoft.com/office/drawing/2014/main" id="{9BE70C1F-69A8-4571-46D8-AA4B4AC19D4B}"/>
              </a:ext>
            </a:extLst>
          </p:cNvPr>
          <p:cNvSpPr txBox="1"/>
          <p:nvPr/>
        </p:nvSpPr>
        <p:spPr>
          <a:xfrm>
            <a:off x="2660073" y="4698885"/>
            <a:ext cx="6971687" cy="1938992"/>
          </a:xfrm>
          <a:prstGeom prst="rect">
            <a:avLst/>
          </a:prstGeom>
          <a:noFill/>
        </p:spPr>
        <p:txBody>
          <a:bodyPr wrap="square" rtlCol="0">
            <a:spAutoFit/>
          </a:bodyPr>
          <a:lstStyle/>
          <a:p>
            <a:pPr algn="ctr"/>
            <a:r>
              <a:rPr lang="en-US" sz="2000" dirty="0">
                <a:solidFill>
                  <a:schemeClr val="bg1"/>
                </a:solidFill>
              </a:rPr>
              <a:t>An individual is walking to the bathroom, trips over a rug, and falls. They have minor pain but no visible injuries. Staff assist them up, and they continue their routine. Later that night, the individual complains of worsening pain, and staff take them to urgent care, where an X-ray reveals a hairline fracture in their wrist.</a:t>
            </a:r>
          </a:p>
        </p:txBody>
      </p:sp>
    </p:spTree>
    <p:extLst>
      <p:ext uri="{BB962C8B-B14F-4D97-AF65-F5344CB8AC3E}">
        <p14:creationId xmlns:p14="http://schemas.microsoft.com/office/powerpoint/2010/main" val="7200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7F0D0-0B60-6F8C-AB42-90E613632ED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C6292A-6872-F457-68F8-00D64618D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4B315E9-32BA-1C34-89B2-6F7F75486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CAF36-4557-08F3-C6C7-B736612B78C7}"/>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Scenario 1 Considerations</a:t>
            </a:r>
          </a:p>
        </p:txBody>
      </p:sp>
      <p:sp>
        <p:nvSpPr>
          <p:cNvPr id="28" name="Arc 27">
            <a:extLst>
              <a:ext uri="{FF2B5EF4-FFF2-40B4-BE49-F238E27FC236}">
                <a16:creationId xmlns:a16="http://schemas.microsoft.com/office/drawing/2014/main" id="{729803AF-6C66-D733-720D-8A760AF9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78995491-F670-BC6C-36BE-DB429B027244}"/>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97BF2B69-8012-F6D0-1252-4C00989F0CF6}"/>
              </a:ext>
            </a:extLst>
          </p:cNvPr>
          <p:cNvSpPr txBox="1"/>
          <p:nvPr/>
        </p:nvSpPr>
        <p:spPr>
          <a:xfrm>
            <a:off x="4223613" y="2455479"/>
            <a:ext cx="7602233" cy="18390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solidFill>
                  <a:srgbClr val="000000"/>
                </a:solidFill>
              </a:rPr>
              <a:t>Did the injury result in treatment by a physician (e.g., a cast, splint, or prescription for pain management)? </a:t>
            </a:r>
          </a:p>
          <a:p>
            <a:pPr>
              <a:lnSpc>
                <a:spcPct val="90000"/>
              </a:lnSpc>
            </a:pPr>
            <a:endParaRPr lang="en-US" dirty="0">
              <a:solidFill>
                <a:srgbClr val="000000"/>
              </a:solidFill>
            </a:endParaRPr>
          </a:p>
          <a:p>
            <a:pPr marL="285750" indent="-285750">
              <a:lnSpc>
                <a:spcPct val="90000"/>
              </a:lnSpc>
              <a:buFont typeface="Arial" panose="020B0604020202020204" pitchFamily="34" charset="0"/>
              <a:buChar char="•"/>
            </a:pPr>
            <a:r>
              <a:rPr lang="en-US" dirty="0">
                <a:solidFill>
                  <a:srgbClr val="000000"/>
                </a:solidFill>
              </a:rPr>
              <a:t>Was medical intervention beyond basic first aid provided?  If no, it may be classified as an</a:t>
            </a:r>
            <a:r>
              <a:rPr lang="en-US" dirty="0">
                <a:solidFill>
                  <a:srgbClr val="000000"/>
                </a:solidFill>
                <a:latin typeface="-webkit-standard"/>
              </a:rPr>
              <a:t> </a:t>
            </a:r>
            <a:r>
              <a:rPr lang="en-US" dirty="0">
                <a:solidFill>
                  <a:srgbClr val="000000"/>
                </a:solidFill>
              </a:rPr>
              <a:t>Unusual Incident (UI).</a:t>
            </a:r>
          </a:p>
          <a:p>
            <a:pPr>
              <a:lnSpc>
                <a:spcPct val="90000"/>
              </a:lnSpc>
            </a:pPr>
            <a:endParaRPr lang="en-US" dirty="0">
              <a:solidFill>
                <a:srgbClr val="000000"/>
              </a:solidFill>
            </a:endParaRPr>
          </a:p>
          <a:p>
            <a:pPr marL="285750" indent="-285750">
              <a:lnSpc>
                <a:spcPct val="90000"/>
              </a:lnSpc>
              <a:buFont typeface="Arial" panose="020B0604020202020204" pitchFamily="34" charset="0"/>
              <a:buChar char="•"/>
            </a:pPr>
            <a:r>
              <a:rPr lang="en-US" dirty="0">
                <a:solidFill>
                  <a:srgbClr val="000000"/>
                </a:solidFill>
              </a:rPr>
              <a:t>Identify a prevention plan and any administrative actions taken.</a:t>
            </a:r>
          </a:p>
        </p:txBody>
      </p:sp>
    </p:spTree>
    <p:extLst>
      <p:ext uri="{BB962C8B-B14F-4D97-AF65-F5344CB8AC3E}">
        <p14:creationId xmlns:p14="http://schemas.microsoft.com/office/powerpoint/2010/main" val="329328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87D96E-6F9D-37E5-3639-C1145AEF0DF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6197AF-1901-11D2-A567-053AFA865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33">
            <a:extLst>
              <a:ext uri="{FF2B5EF4-FFF2-40B4-BE49-F238E27FC236}">
                <a16:creationId xmlns:a16="http://schemas.microsoft.com/office/drawing/2014/main" id="{EA075E32-B4C1-2C9D-A137-1E213D5CA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D30AF0C-3236-710A-DB68-99C25D58B8D0}"/>
              </a:ext>
            </a:extLst>
          </p:cNvPr>
          <p:cNvSpPr>
            <a:spLocks noGrp="1"/>
          </p:cNvSpPr>
          <p:nvPr>
            <p:ph type="title"/>
          </p:nvPr>
        </p:nvSpPr>
        <p:spPr>
          <a:xfrm>
            <a:off x="2557192" y="886692"/>
            <a:ext cx="7074568" cy="3499738"/>
          </a:xfrm>
        </p:spPr>
        <p:txBody>
          <a:bodyPr vert="horz" lIns="91440" tIns="45720" rIns="91440" bIns="45720" rtlCol="0" anchor="b">
            <a:normAutofit fontScale="90000"/>
          </a:bodyPr>
          <a:lstStyle/>
          <a:p>
            <a:pPr algn="ctr"/>
            <a:br>
              <a:rPr lang="en-US" sz="6600" b="1" dirty="0">
                <a:solidFill>
                  <a:schemeClr val="bg1"/>
                </a:solidFill>
              </a:rPr>
            </a:br>
            <a:br>
              <a:rPr lang="en-US" sz="6600" b="1" dirty="0">
                <a:solidFill>
                  <a:schemeClr val="bg1"/>
                </a:solidFill>
              </a:rPr>
            </a:br>
            <a:r>
              <a:rPr lang="en-US" sz="7300" b="1" dirty="0">
                <a:solidFill>
                  <a:schemeClr val="bg1"/>
                </a:solidFill>
              </a:rPr>
              <a:t>MUI / UI Scenario 2</a:t>
            </a:r>
            <a:br>
              <a:rPr lang="en-US" sz="7300" b="1" dirty="0">
                <a:solidFill>
                  <a:schemeClr val="bg1"/>
                </a:solidFill>
              </a:rPr>
            </a:br>
            <a:br>
              <a:rPr lang="en-US" sz="6600" dirty="0"/>
            </a:br>
            <a:br>
              <a:rPr lang="en-US" sz="2700" dirty="0">
                <a:solidFill>
                  <a:schemeClr val="bg1"/>
                </a:solidFill>
              </a:rPr>
            </a:br>
            <a:endParaRPr lang="en-US" sz="2200" kern="1200" dirty="0">
              <a:solidFill>
                <a:schemeClr val="bg1"/>
              </a:solidFill>
              <a:latin typeface="+mj-lt"/>
              <a:ea typeface="+mj-ea"/>
              <a:cs typeface="+mj-cs"/>
            </a:endParaRPr>
          </a:p>
        </p:txBody>
      </p:sp>
      <p:sp>
        <p:nvSpPr>
          <p:cNvPr id="12" name="sketch line">
            <a:extLst>
              <a:ext uri="{FF2B5EF4-FFF2-40B4-BE49-F238E27FC236}">
                <a16:creationId xmlns:a16="http://schemas.microsoft.com/office/drawing/2014/main" id="{6570C901-6B5E-9240-CFD8-65B77738E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60F9EA3D-9316-6B0C-30ED-9EA557225032}"/>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4" name="TextBox 3">
            <a:extLst>
              <a:ext uri="{FF2B5EF4-FFF2-40B4-BE49-F238E27FC236}">
                <a16:creationId xmlns:a16="http://schemas.microsoft.com/office/drawing/2014/main" id="{58FE8217-8280-E886-A2C7-8F35C408179D}"/>
              </a:ext>
            </a:extLst>
          </p:cNvPr>
          <p:cNvSpPr txBox="1"/>
          <p:nvPr/>
        </p:nvSpPr>
        <p:spPr>
          <a:xfrm>
            <a:off x="2660073" y="4698885"/>
            <a:ext cx="6971687" cy="1479059"/>
          </a:xfrm>
          <a:prstGeom prst="rect">
            <a:avLst/>
          </a:prstGeom>
          <a:noFill/>
        </p:spPr>
        <p:txBody>
          <a:bodyPr wrap="square" rtlCol="0">
            <a:spAutoFit/>
          </a:bodyPr>
          <a:lstStyle/>
          <a:p>
            <a:pPr algn="ctr">
              <a:lnSpc>
                <a:spcPct val="90000"/>
              </a:lnSpc>
            </a:pPr>
            <a:r>
              <a:rPr lang="en-US" sz="2000" dirty="0">
                <a:solidFill>
                  <a:schemeClr val="bg1"/>
                </a:solidFill>
              </a:rPr>
              <a:t>An individual with epilepsy refuses to take their </a:t>
            </a:r>
            <a:r>
              <a:rPr lang="en-US" sz="2000" b="1" dirty="0">
                <a:solidFill>
                  <a:schemeClr val="bg1"/>
                </a:solidFill>
              </a:rPr>
              <a:t>anti-seizure medication</a:t>
            </a:r>
            <a:r>
              <a:rPr lang="en-US" sz="2000" dirty="0">
                <a:solidFill>
                  <a:schemeClr val="bg1"/>
                </a:solidFill>
              </a:rPr>
              <a:t> while at their day program provider. Staff encourage them to take it, but they continue to refuse. Later that afternoon, the individual has a </a:t>
            </a:r>
            <a:r>
              <a:rPr lang="en-US" sz="2000" b="1" dirty="0">
                <a:solidFill>
                  <a:schemeClr val="bg1"/>
                </a:solidFill>
              </a:rPr>
              <a:t>seizure</a:t>
            </a:r>
            <a:r>
              <a:rPr lang="en-US" sz="2000" dirty="0">
                <a:solidFill>
                  <a:schemeClr val="bg1"/>
                </a:solidFill>
              </a:rPr>
              <a:t> and requires an emergency medical intervention.</a:t>
            </a:r>
          </a:p>
        </p:txBody>
      </p:sp>
    </p:spTree>
    <p:extLst>
      <p:ext uri="{BB962C8B-B14F-4D97-AF65-F5344CB8AC3E}">
        <p14:creationId xmlns:p14="http://schemas.microsoft.com/office/powerpoint/2010/main" val="67862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68EF9F-8EFA-8395-AA81-2F61869D20BA}"/>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56E178C-F484-9588-748B-0AE6EDCCE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5EF7D3-5B68-8C26-D25D-4D3848C00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E81FD-09CC-9A1A-37BE-A658E61B129E}"/>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Scenario 2 Considerations</a:t>
            </a:r>
          </a:p>
        </p:txBody>
      </p:sp>
      <p:sp>
        <p:nvSpPr>
          <p:cNvPr id="28" name="Arc 27">
            <a:extLst>
              <a:ext uri="{FF2B5EF4-FFF2-40B4-BE49-F238E27FC236}">
                <a16:creationId xmlns:a16="http://schemas.microsoft.com/office/drawing/2014/main" id="{5701C18C-F552-533B-7346-B7AFA03B4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887EB45D-0390-D53E-78DD-B6E7B085D976}"/>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1670F5EA-6DC7-6014-D6F5-BB05CFFF503A}"/>
              </a:ext>
            </a:extLst>
          </p:cNvPr>
          <p:cNvSpPr txBox="1"/>
          <p:nvPr/>
        </p:nvSpPr>
        <p:spPr>
          <a:xfrm>
            <a:off x="4223613" y="2455479"/>
            <a:ext cx="7602233" cy="233762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solidFill>
                  <a:srgbClr val="000000"/>
                </a:solidFill>
              </a:rPr>
              <a:t>If emergency medical intervention was required (e.g., emergency seizure treatment, hospitalization), this qualifies as a </a:t>
            </a:r>
            <a:r>
              <a:rPr lang="en-US" b="1" dirty="0">
                <a:solidFill>
                  <a:srgbClr val="000000"/>
                </a:solidFill>
              </a:rPr>
              <a:t>Medical Emergency</a:t>
            </a:r>
            <a:r>
              <a:rPr lang="en-US" dirty="0">
                <a:solidFill>
                  <a:srgbClr val="000000"/>
                </a:solidFill>
              </a:rPr>
              <a:t>, even if the individual is not hospitalized for 48 hours.</a:t>
            </a:r>
          </a:p>
          <a:p>
            <a:pPr>
              <a:lnSpc>
                <a:spcPct val="90000"/>
              </a:lnSpc>
            </a:pPr>
            <a:endParaRPr lang="en-US" dirty="0">
              <a:solidFill>
                <a:srgbClr val="000000"/>
              </a:solidFill>
            </a:endParaRPr>
          </a:p>
          <a:p>
            <a:pPr marL="285750" indent="-285750">
              <a:lnSpc>
                <a:spcPct val="90000"/>
              </a:lnSpc>
              <a:buFont typeface="Arial" panose="020B0604020202020204" pitchFamily="34" charset="0"/>
              <a:buChar char="•"/>
            </a:pPr>
            <a:r>
              <a:rPr lang="en-US" dirty="0">
                <a:solidFill>
                  <a:srgbClr val="000000"/>
                </a:solidFill>
              </a:rPr>
              <a:t>Was medical intervention beyond basic first aid provided?  If no, it may be classified as an Unusual Incident (UI).</a:t>
            </a:r>
          </a:p>
          <a:p>
            <a:pPr>
              <a:lnSpc>
                <a:spcPct val="90000"/>
              </a:lnSpc>
            </a:pPr>
            <a:endParaRPr lang="en-US" dirty="0">
              <a:solidFill>
                <a:srgbClr val="000000"/>
              </a:solidFill>
            </a:endParaRPr>
          </a:p>
          <a:p>
            <a:pPr marL="285750" indent="-285750">
              <a:lnSpc>
                <a:spcPct val="90000"/>
              </a:lnSpc>
              <a:buFont typeface="Arial" panose="020B0604020202020204" pitchFamily="34" charset="0"/>
              <a:buChar char="•"/>
            </a:pPr>
            <a:r>
              <a:rPr lang="en-US" dirty="0">
                <a:solidFill>
                  <a:srgbClr val="000000"/>
                </a:solidFill>
              </a:rPr>
              <a:t>Identify a prevention plan including any administrative actions taken. </a:t>
            </a:r>
          </a:p>
          <a:p>
            <a:pPr marL="285750" indent="-285750">
              <a:lnSpc>
                <a:spcPct val="90000"/>
              </a:lnSpc>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4264093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FC381-3556-029A-5226-926B1778787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1E07DC-D502-C0AF-8ADC-F034E6F54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33">
            <a:extLst>
              <a:ext uri="{FF2B5EF4-FFF2-40B4-BE49-F238E27FC236}">
                <a16:creationId xmlns:a16="http://schemas.microsoft.com/office/drawing/2014/main" id="{4BFBDF30-C1ED-F954-3C6F-517E7690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D142B95-0480-7048-2C2D-1A86ABCB9DA6}"/>
              </a:ext>
            </a:extLst>
          </p:cNvPr>
          <p:cNvSpPr>
            <a:spLocks noGrp="1"/>
          </p:cNvSpPr>
          <p:nvPr>
            <p:ph type="title"/>
          </p:nvPr>
        </p:nvSpPr>
        <p:spPr>
          <a:xfrm>
            <a:off x="2557192" y="886692"/>
            <a:ext cx="7074568" cy="3499738"/>
          </a:xfrm>
        </p:spPr>
        <p:txBody>
          <a:bodyPr vert="horz" lIns="91440" tIns="45720" rIns="91440" bIns="45720" rtlCol="0" anchor="b">
            <a:normAutofit fontScale="90000"/>
          </a:bodyPr>
          <a:lstStyle/>
          <a:p>
            <a:pPr algn="ctr"/>
            <a:br>
              <a:rPr lang="en-US" sz="6600" b="1" dirty="0">
                <a:solidFill>
                  <a:schemeClr val="bg1"/>
                </a:solidFill>
              </a:rPr>
            </a:br>
            <a:br>
              <a:rPr lang="en-US" sz="6600" b="1" dirty="0">
                <a:solidFill>
                  <a:schemeClr val="bg1"/>
                </a:solidFill>
              </a:rPr>
            </a:br>
            <a:r>
              <a:rPr lang="en-US" sz="7300" b="1" dirty="0">
                <a:solidFill>
                  <a:schemeClr val="bg1"/>
                </a:solidFill>
              </a:rPr>
              <a:t>MUI / UI Scenario 3</a:t>
            </a:r>
            <a:br>
              <a:rPr lang="en-US" sz="7300" b="1" dirty="0">
                <a:solidFill>
                  <a:schemeClr val="bg1"/>
                </a:solidFill>
              </a:rPr>
            </a:br>
            <a:br>
              <a:rPr lang="en-US" sz="6600" dirty="0"/>
            </a:br>
            <a:br>
              <a:rPr lang="en-US" sz="2700" dirty="0">
                <a:solidFill>
                  <a:schemeClr val="bg1"/>
                </a:solidFill>
              </a:rPr>
            </a:br>
            <a:endParaRPr lang="en-US" sz="2200" kern="1200" dirty="0">
              <a:solidFill>
                <a:schemeClr val="bg1"/>
              </a:solidFill>
              <a:latin typeface="+mj-lt"/>
              <a:ea typeface="+mj-ea"/>
              <a:cs typeface="+mj-cs"/>
            </a:endParaRPr>
          </a:p>
        </p:txBody>
      </p:sp>
      <p:sp>
        <p:nvSpPr>
          <p:cNvPr id="12" name="sketch line">
            <a:extLst>
              <a:ext uri="{FF2B5EF4-FFF2-40B4-BE49-F238E27FC236}">
                <a16:creationId xmlns:a16="http://schemas.microsoft.com/office/drawing/2014/main" id="{94B43B4E-3811-EC87-5A97-AD58A9C0A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37F5FC79-FEFD-117D-67C0-6F3D0E06CD18}"/>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4" name="TextBox 3">
            <a:extLst>
              <a:ext uri="{FF2B5EF4-FFF2-40B4-BE49-F238E27FC236}">
                <a16:creationId xmlns:a16="http://schemas.microsoft.com/office/drawing/2014/main" id="{C7E96B4B-56CC-455B-C9DD-132167193AA9}"/>
              </a:ext>
            </a:extLst>
          </p:cNvPr>
          <p:cNvSpPr txBox="1"/>
          <p:nvPr/>
        </p:nvSpPr>
        <p:spPr>
          <a:xfrm>
            <a:off x="2660073" y="4698885"/>
            <a:ext cx="6971687" cy="1478290"/>
          </a:xfrm>
          <a:prstGeom prst="rect">
            <a:avLst/>
          </a:prstGeom>
          <a:noFill/>
        </p:spPr>
        <p:txBody>
          <a:bodyPr wrap="square" rtlCol="0">
            <a:spAutoFit/>
          </a:bodyPr>
          <a:lstStyle/>
          <a:p>
            <a:pPr algn="ctr">
              <a:lnSpc>
                <a:spcPct val="90000"/>
              </a:lnSpc>
            </a:pPr>
            <a:r>
              <a:rPr lang="en-US" sz="2000" dirty="0">
                <a:solidFill>
                  <a:schemeClr val="bg1"/>
                </a:solidFill>
                <a:latin typeface="-webkit-standard"/>
              </a:rPr>
              <a:t>During lunch, a staff member leaves an individual with </a:t>
            </a:r>
            <a:r>
              <a:rPr lang="en-US" sz="2000" b="1" dirty="0">
                <a:solidFill>
                  <a:schemeClr val="bg1"/>
                </a:solidFill>
              </a:rPr>
              <a:t>visual supervision needs</a:t>
            </a:r>
            <a:r>
              <a:rPr lang="en-US" sz="2000" dirty="0">
                <a:solidFill>
                  <a:schemeClr val="bg1"/>
                </a:solidFill>
                <a:latin typeface="-webkit-standard"/>
              </a:rPr>
              <a:t> alone in a room for </a:t>
            </a:r>
            <a:r>
              <a:rPr lang="en-US" sz="2000" b="1" dirty="0">
                <a:solidFill>
                  <a:schemeClr val="bg1"/>
                </a:solidFill>
              </a:rPr>
              <a:t>10 minutes</a:t>
            </a:r>
            <a:r>
              <a:rPr lang="en-US" sz="2000" dirty="0">
                <a:solidFill>
                  <a:schemeClr val="bg1"/>
                </a:solidFill>
                <a:latin typeface="-webkit-standard"/>
              </a:rPr>
              <a:t> while assisting another person. The individual does not experience any harm and does not attempt to leave the area. Another staff member notices and reports the incident.</a:t>
            </a:r>
            <a:endParaRPr lang="en-US" sz="2000" dirty="0">
              <a:solidFill>
                <a:schemeClr val="bg1"/>
              </a:solidFill>
            </a:endParaRPr>
          </a:p>
        </p:txBody>
      </p:sp>
    </p:spTree>
    <p:extLst>
      <p:ext uri="{BB962C8B-B14F-4D97-AF65-F5344CB8AC3E}">
        <p14:creationId xmlns:p14="http://schemas.microsoft.com/office/powerpoint/2010/main" val="379533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40C9AE-3C5F-F304-69DD-90259C21F01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C335819-99E9-C6AE-AA7C-D387C8517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338B83-D888-24E0-5B26-4179495DD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31A38-69A7-63DF-8D21-CD7E2512FA2B}"/>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Scenario 3 Considerations</a:t>
            </a:r>
          </a:p>
        </p:txBody>
      </p:sp>
      <p:sp>
        <p:nvSpPr>
          <p:cNvPr id="28" name="Arc 27">
            <a:extLst>
              <a:ext uri="{FF2B5EF4-FFF2-40B4-BE49-F238E27FC236}">
                <a16:creationId xmlns:a16="http://schemas.microsoft.com/office/drawing/2014/main" id="{448C4F25-D68B-64D7-5096-714D539CC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F8E95D2D-AE7F-8518-5CB2-0DB2D7EA3ED5}"/>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EC394F38-5010-7DA1-FFA5-5114986F9BEA}"/>
              </a:ext>
            </a:extLst>
          </p:cNvPr>
          <p:cNvSpPr txBox="1"/>
          <p:nvPr/>
        </p:nvSpPr>
        <p:spPr>
          <a:xfrm>
            <a:off x="4223613" y="2455479"/>
            <a:ext cx="7602233" cy="20883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dirty="0">
                <a:solidFill>
                  <a:srgbClr val="000000"/>
                </a:solidFill>
              </a:rPr>
              <a:t>Since no harm occurred and the individual was not at risk of harm, this is likely an Unusual Incident (UI) (Program Implementation Issue).</a:t>
            </a:r>
          </a:p>
          <a:p>
            <a:pPr marL="342900" indent="-342900">
              <a:lnSpc>
                <a:spcPct val="90000"/>
              </a:lnSpc>
              <a:buFont typeface="Arial" panose="020B0604020202020204" pitchFamily="34" charset="0"/>
              <a:buChar char="•"/>
            </a:pPr>
            <a:endParaRPr lang="en-US" dirty="0">
              <a:solidFill>
                <a:srgbClr val="000000"/>
              </a:solidFill>
            </a:endParaRPr>
          </a:p>
          <a:p>
            <a:pPr marL="342900" indent="-342900">
              <a:lnSpc>
                <a:spcPct val="90000"/>
              </a:lnSpc>
              <a:buFont typeface="Arial" panose="020B0604020202020204" pitchFamily="34" charset="0"/>
              <a:buChar char="•"/>
            </a:pPr>
            <a:r>
              <a:rPr lang="en-US" dirty="0">
                <a:solidFill>
                  <a:srgbClr val="000000"/>
                </a:solidFill>
              </a:rPr>
              <a:t>If the individual was at risk of harm or had a history of elopement or self-injury, it could be considered Neglect (Category A MUI).</a:t>
            </a:r>
          </a:p>
          <a:p>
            <a:pPr>
              <a:lnSpc>
                <a:spcPct val="90000"/>
              </a:lnSpc>
            </a:pPr>
            <a:endParaRPr lang="en-US" dirty="0">
              <a:solidFill>
                <a:srgbClr val="000000"/>
              </a:solidFill>
            </a:endParaRPr>
          </a:p>
          <a:p>
            <a:pPr marL="342900" indent="-342900">
              <a:lnSpc>
                <a:spcPct val="90000"/>
              </a:lnSpc>
              <a:buFont typeface="Arial" panose="020B0604020202020204" pitchFamily="34" charset="0"/>
              <a:buChar char="•"/>
            </a:pPr>
            <a:r>
              <a:rPr lang="en-US" dirty="0">
                <a:solidFill>
                  <a:srgbClr val="000000"/>
                </a:solidFill>
              </a:rPr>
              <a:t>Identify a prevention plan including any administrative actions taken.</a:t>
            </a:r>
            <a:endParaRPr lang="en-US" sz="3600" dirty="0">
              <a:solidFill>
                <a:srgbClr val="000000"/>
              </a:solidFill>
            </a:endParaRPr>
          </a:p>
          <a:p>
            <a:pPr marL="285750" indent="-285750">
              <a:lnSpc>
                <a:spcPct val="90000"/>
              </a:lnSpc>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400452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AE5661-B83D-6DE2-9EAE-62FD84FDA50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403A5B6-7B80-4911-52CE-E5A316DE1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33">
            <a:extLst>
              <a:ext uri="{FF2B5EF4-FFF2-40B4-BE49-F238E27FC236}">
                <a16:creationId xmlns:a16="http://schemas.microsoft.com/office/drawing/2014/main" id="{DBA0800D-C862-1BCD-1F1B-F02B60509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F178CAC-4EA0-BBE6-4B45-718923A04BF7}"/>
              </a:ext>
            </a:extLst>
          </p:cNvPr>
          <p:cNvSpPr>
            <a:spLocks noGrp="1"/>
          </p:cNvSpPr>
          <p:nvPr>
            <p:ph type="title"/>
          </p:nvPr>
        </p:nvSpPr>
        <p:spPr>
          <a:xfrm>
            <a:off x="2557192" y="886692"/>
            <a:ext cx="7074568" cy="3499738"/>
          </a:xfrm>
        </p:spPr>
        <p:txBody>
          <a:bodyPr vert="horz" lIns="91440" tIns="45720" rIns="91440" bIns="45720" rtlCol="0" anchor="b">
            <a:normAutofit fontScale="90000"/>
          </a:bodyPr>
          <a:lstStyle/>
          <a:p>
            <a:pPr algn="ctr"/>
            <a:br>
              <a:rPr lang="en-US" sz="6600" b="1" dirty="0">
                <a:solidFill>
                  <a:schemeClr val="bg1"/>
                </a:solidFill>
              </a:rPr>
            </a:br>
            <a:br>
              <a:rPr lang="en-US" sz="6600" b="1" dirty="0">
                <a:solidFill>
                  <a:schemeClr val="bg1"/>
                </a:solidFill>
              </a:rPr>
            </a:br>
            <a:r>
              <a:rPr lang="en-US" sz="7300" b="1" dirty="0">
                <a:solidFill>
                  <a:schemeClr val="bg1"/>
                </a:solidFill>
              </a:rPr>
              <a:t>MUI / UI Scenario 4</a:t>
            </a:r>
            <a:br>
              <a:rPr lang="en-US" sz="7300" b="1" dirty="0">
                <a:solidFill>
                  <a:schemeClr val="bg1"/>
                </a:solidFill>
              </a:rPr>
            </a:br>
            <a:br>
              <a:rPr lang="en-US" sz="6600" dirty="0"/>
            </a:br>
            <a:br>
              <a:rPr lang="en-US" sz="2700" dirty="0">
                <a:solidFill>
                  <a:schemeClr val="bg1"/>
                </a:solidFill>
              </a:rPr>
            </a:br>
            <a:endParaRPr lang="en-US" sz="2200" kern="1200" dirty="0">
              <a:solidFill>
                <a:schemeClr val="bg1"/>
              </a:solidFill>
              <a:latin typeface="+mj-lt"/>
              <a:ea typeface="+mj-ea"/>
              <a:cs typeface="+mj-cs"/>
            </a:endParaRPr>
          </a:p>
        </p:txBody>
      </p:sp>
      <p:sp>
        <p:nvSpPr>
          <p:cNvPr id="12" name="sketch line">
            <a:extLst>
              <a:ext uri="{FF2B5EF4-FFF2-40B4-BE49-F238E27FC236}">
                <a16:creationId xmlns:a16="http://schemas.microsoft.com/office/drawing/2014/main" id="{A7C1EFB6-BAA7-2B87-E5DF-39C9F3AE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B7EDFEDF-5C65-425E-6AD4-805F02318ADF}"/>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4" name="TextBox 3">
            <a:extLst>
              <a:ext uri="{FF2B5EF4-FFF2-40B4-BE49-F238E27FC236}">
                <a16:creationId xmlns:a16="http://schemas.microsoft.com/office/drawing/2014/main" id="{C22F9A23-F5FC-24E4-EB58-1911B6DFD6D2}"/>
              </a:ext>
            </a:extLst>
          </p:cNvPr>
          <p:cNvSpPr txBox="1"/>
          <p:nvPr/>
        </p:nvSpPr>
        <p:spPr>
          <a:xfrm>
            <a:off x="2660073" y="4698885"/>
            <a:ext cx="6971687" cy="1756058"/>
          </a:xfrm>
          <a:prstGeom prst="rect">
            <a:avLst/>
          </a:prstGeom>
          <a:noFill/>
        </p:spPr>
        <p:txBody>
          <a:bodyPr wrap="square" rtlCol="0">
            <a:spAutoFit/>
          </a:bodyPr>
          <a:lstStyle/>
          <a:p>
            <a:pPr algn="ctr">
              <a:lnSpc>
                <a:spcPct val="90000"/>
              </a:lnSpc>
            </a:pPr>
            <a:r>
              <a:rPr lang="en-US" sz="2000" dirty="0">
                <a:solidFill>
                  <a:schemeClr val="bg1"/>
                </a:solidFill>
              </a:rPr>
              <a:t>An individual at their day program begins coughing and has difficulty breathing. Staff assist them to a seated position, give them water, and monitor their condition. After 10 minutes, the individual is still struggling, so 911 is called. At the hospital, the individual is diagnosed with </a:t>
            </a:r>
            <a:r>
              <a:rPr lang="en-US" sz="2000" b="1" dirty="0">
                <a:solidFill>
                  <a:schemeClr val="bg1"/>
                </a:solidFill>
              </a:rPr>
              <a:t>aspiration pneumonia</a:t>
            </a:r>
            <a:r>
              <a:rPr lang="en-US" sz="2000" dirty="0">
                <a:solidFill>
                  <a:schemeClr val="bg1"/>
                </a:solidFill>
              </a:rPr>
              <a:t> and is admitted for </a:t>
            </a:r>
            <a:r>
              <a:rPr lang="en-US" sz="2000" b="1" dirty="0">
                <a:solidFill>
                  <a:schemeClr val="bg1"/>
                </a:solidFill>
              </a:rPr>
              <a:t>72 hours</a:t>
            </a:r>
            <a:r>
              <a:rPr lang="en-US" sz="2000" dirty="0">
                <a:solidFill>
                  <a:schemeClr val="bg1"/>
                </a:solidFill>
              </a:rPr>
              <a:t>.</a:t>
            </a:r>
          </a:p>
        </p:txBody>
      </p:sp>
    </p:spTree>
    <p:extLst>
      <p:ext uri="{BB962C8B-B14F-4D97-AF65-F5344CB8AC3E}">
        <p14:creationId xmlns:p14="http://schemas.microsoft.com/office/powerpoint/2010/main" val="301846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EAD639-CF6B-70AB-F4AD-1818AF8F1E24}"/>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2B5D00-9D8E-CA38-F53E-9261FEF72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25B1DC7-74F5-F5D5-B3F2-F48EEA6C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EED61-6EE4-6D0A-23E5-C8C49790B654}"/>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Scenario 4 Considerations</a:t>
            </a:r>
          </a:p>
        </p:txBody>
      </p:sp>
      <p:sp>
        <p:nvSpPr>
          <p:cNvPr id="28" name="Arc 27">
            <a:extLst>
              <a:ext uri="{FF2B5EF4-FFF2-40B4-BE49-F238E27FC236}">
                <a16:creationId xmlns:a16="http://schemas.microsoft.com/office/drawing/2014/main" id="{DEA7D829-2E8C-C47B-6E4E-95858D4C6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897AE195-FB48-0E05-8DA6-CC40B79241E1}"/>
              </a:ext>
            </a:extLst>
          </p:cNvPr>
          <p:cNvPicPr>
            <a:picLocks noGrp="1" noChangeAspect="1"/>
          </p:cNvPicPr>
          <p:nvPr>
            <p:ph idx="1"/>
          </p:nvPr>
        </p:nvPicPr>
        <p:blipFill>
          <a:blip r:embed="rId2"/>
          <a:stretch>
            <a:fillRect/>
          </a:stretch>
        </p:blipFill>
        <p:spPr>
          <a:xfrm>
            <a:off x="154356" y="5784060"/>
            <a:ext cx="1508190" cy="754852"/>
          </a:xfrm>
        </p:spPr>
      </p:pic>
      <p:sp>
        <p:nvSpPr>
          <p:cNvPr id="6" name="TextBox 5">
            <a:extLst>
              <a:ext uri="{FF2B5EF4-FFF2-40B4-BE49-F238E27FC236}">
                <a16:creationId xmlns:a16="http://schemas.microsoft.com/office/drawing/2014/main" id="{DCC845E3-93BB-A3D8-D6F6-ACC6E20884A6}"/>
              </a:ext>
            </a:extLst>
          </p:cNvPr>
          <p:cNvSpPr txBox="1"/>
          <p:nvPr/>
        </p:nvSpPr>
        <p:spPr>
          <a:xfrm>
            <a:off x="4641599" y="2385041"/>
            <a:ext cx="6097508" cy="2586927"/>
          </a:xfrm>
          <a:prstGeom prst="rect">
            <a:avLst/>
          </a:prstGeom>
          <a:noFill/>
        </p:spPr>
        <p:txBody>
          <a:bodyPr wrap="square">
            <a:spAutoFit/>
          </a:bodyPr>
          <a:lstStyle/>
          <a:p>
            <a:pPr marL="342900" indent="-342900">
              <a:lnSpc>
                <a:spcPct val="90000"/>
              </a:lnSpc>
              <a:buFont typeface="Arial" panose="020B0604020202020204" pitchFamily="34" charset="0"/>
              <a:buChar char="•"/>
            </a:pPr>
            <a:r>
              <a:rPr lang="en-US" sz="1800" i="0" u="none" strike="noStrike" dirty="0">
                <a:solidFill>
                  <a:srgbClr val="000000"/>
                </a:solidFill>
                <a:effectLst/>
              </a:rPr>
              <a:t>Unanticipated Hospitalization (Category C MUI) → Because the hospitalization lasted over 48 hours and was due to aspiration pneumonia, it qualifies as an MUI.</a:t>
            </a:r>
          </a:p>
          <a:p>
            <a:pPr>
              <a:lnSpc>
                <a:spcPct val="90000"/>
              </a:lnSpc>
            </a:pPr>
            <a:endParaRPr lang="en-US" sz="1800" i="0" u="none" strike="noStrike" dirty="0">
              <a:solidFill>
                <a:srgbClr val="000000"/>
              </a:solidFill>
              <a:effectLst/>
            </a:endParaRPr>
          </a:p>
          <a:p>
            <a:pPr marL="342900" indent="-342900">
              <a:lnSpc>
                <a:spcPct val="90000"/>
              </a:lnSpc>
              <a:buFont typeface="Arial" panose="020B0604020202020204" pitchFamily="34" charset="0"/>
              <a:buChar char="•"/>
            </a:pPr>
            <a:r>
              <a:rPr lang="en-US" sz="1800" i="0" u="none" strike="noStrike" dirty="0">
                <a:solidFill>
                  <a:srgbClr val="000000"/>
                </a:solidFill>
                <a:effectLst/>
              </a:rPr>
              <a:t>If the individual was treated at the hospital and discharged without being admitted for 48+ hours, it may be documented as an Unusual Incident (UI) instead.</a:t>
            </a:r>
          </a:p>
          <a:p>
            <a:pPr>
              <a:lnSpc>
                <a:spcPct val="90000"/>
              </a:lnSpc>
            </a:pPr>
            <a:endParaRPr lang="en-US" sz="1800" i="0" u="none" strike="noStrike" dirty="0">
              <a:solidFill>
                <a:srgbClr val="000000"/>
              </a:solidFill>
              <a:effectLst/>
            </a:endParaRPr>
          </a:p>
          <a:p>
            <a:pPr marL="342900" indent="-342900">
              <a:lnSpc>
                <a:spcPct val="90000"/>
              </a:lnSpc>
              <a:buFont typeface="Arial" panose="020B0604020202020204" pitchFamily="34" charset="0"/>
              <a:buChar char="•"/>
            </a:pPr>
            <a:r>
              <a:rPr lang="en-US" sz="1800" dirty="0">
                <a:solidFill>
                  <a:srgbClr val="000000"/>
                </a:solidFill>
              </a:rPr>
              <a:t>Identify a prevention plan and any administrative action taken.</a:t>
            </a:r>
            <a:endParaRPr lang="en-US" sz="1800" u="sng" dirty="0">
              <a:solidFill>
                <a:srgbClr val="000000"/>
              </a:solidFill>
            </a:endParaRPr>
          </a:p>
        </p:txBody>
      </p:sp>
    </p:spTree>
    <p:extLst>
      <p:ext uri="{BB962C8B-B14F-4D97-AF65-F5344CB8AC3E}">
        <p14:creationId xmlns:p14="http://schemas.microsoft.com/office/powerpoint/2010/main" val="138217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522446-DD8B-6B16-9373-B067C95CAFF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958D16-2080-BE5F-FC99-5F05EE9D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701DDD-3260-AC05-333E-09BA9E874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FDDCE3D-507B-8A1D-BF77-2A2250F5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2382C-1CB4-C783-841C-06DA43CF70E2}"/>
              </a:ext>
            </a:extLst>
          </p:cNvPr>
          <p:cNvSpPr>
            <a:spLocks noGrp="1"/>
          </p:cNvSpPr>
          <p:nvPr>
            <p:ph type="title"/>
          </p:nvPr>
        </p:nvSpPr>
        <p:spPr>
          <a:xfrm>
            <a:off x="1524000" y="805758"/>
            <a:ext cx="9144000" cy="4205638"/>
          </a:xfrm>
        </p:spPr>
        <p:txBody>
          <a:bodyPr vert="horz" lIns="91440" tIns="45720" rIns="91440" bIns="45720" rtlCol="0" anchor="ctr">
            <a:normAutofit fontScale="90000"/>
          </a:bodyPr>
          <a:lstStyle/>
          <a:p>
            <a:br>
              <a:rPr lang="en-US" sz="3600" b="1" u="sng" kern="1200" dirty="0">
                <a:solidFill>
                  <a:schemeClr val="tx1"/>
                </a:solidFill>
                <a:latin typeface="+mj-lt"/>
                <a:ea typeface="+mj-ea"/>
                <a:cs typeface="+mj-cs"/>
              </a:rPr>
            </a:br>
            <a:br>
              <a:rPr lang="en-US" sz="3600" b="1" u="sng" kern="1200" dirty="0">
                <a:solidFill>
                  <a:schemeClr val="tx1"/>
                </a:solidFill>
                <a:latin typeface="+mj-lt"/>
                <a:ea typeface="+mj-ea"/>
                <a:cs typeface="+mj-cs"/>
              </a:rPr>
            </a:br>
            <a:br>
              <a:rPr lang="en-US" sz="3600" b="1" u="sng" kern="1200" dirty="0">
                <a:solidFill>
                  <a:schemeClr val="tx1"/>
                </a:solidFill>
                <a:latin typeface="+mj-lt"/>
                <a:ea typeface="+mj-ea"/>
                <a:cs typeface="+mj-cs"/>
              </a:rPr>
            </a:br>
            <a:r>
              <a:rPr lang="en-US" sz="3600" b="1" u="sng" kern="1200" dirty="0">
                <a:solidFill>
                  <a:schemeClr val="tx1"/>
                </a:solidFill>
                <a:latin typeface="+mj-lt"/>
                <a:ea typeface="+mj-ea"/>
                <a:cs typeface="+mj-cs"/>
              </a:rPr>
              <a:t>Links</a:t>
            </a:r>
            <a:br>
              <a:rPr lang="en-US" sz="3600" b="1" u="sng" kern="1200" dirty="0">
                <a:solidFill>
                  <a:schemeClr val="tx1"/>
                </a:solidFill>
                <a:latin typeface="+mj-lt"/>
                <a:ea typeface="+mj-ea"/>
                <a:cs typeface="+mj-cs"/>
              </a:rPr>
            </a:br>
            <a:br>
              <a:rPr lang="en-US" sz="2400" b="1" u="sng" kern="1200" dirty="0">
                <a:solidFill>
                  <a:schemeClr val="tx1"/>
                </a:solidFill>
                <a:latin typeface="+mj-lt"/>
                <a:ea typeface="+mj-ea"/>
                <a:cs typeface="+mj-cs"/>
              </a:rPr>
            </a:br>
            <a:r>
              <a:rPr lang="en-US" sz="2400" dirty="0">
                <a:solidFill>
                  <a:srgbClr val="324EF4"/>
                </a:solidFill>
                <a:hlinkClick r:id="rId2">
                  <a:extLst>
                    <a:ext uri="{A12FA001-AC4F-418D-AE19-62706E023703}">
                      <ahyp:hlinkClr xmlns:ahyp="http://schemas.microsoft.com/office/drawing/2018/hyperlinkcolor" val="tx"/>
                    </a:ext>
                  </a:extLst>
                </a:hlinkClick>
              </a:rPr>
              <a:t>CMS Access Rule</a:t>
            </a:r>
            <a:r>
              <a:rPr lang="en-US" sz="2400" dirty="0">
                <a:solidFill>
                  <a:srgbClr val="324EF4"/>
                </a:solidFill>
              </a:rPr>
              <a:t>					</a:t>
            </a:r>
            <a:r>
              <a:rPr lang="en-US" sz="2400" dirty="0">
                <a:solidFill>
                  <a:srgbClr val="0432FF"/>
                </a:solidFill>
                <a:hlinkClick r:id="rId3">
                  <a:extLst>
                    <a:ext uri="{A12FA001-AC4F-418D-AE19-62706E023703}">
                      <ahyp:hlinkClr xmlns:ahyp="http://schemas.microsoft.com/office/drawing/2018/hyperlinkcolor" val="tx"/>
                    </a:ext>
                  </a:extLst>
                </a:hlinkClick>
              </a:rPr>
              <a:t>Appendix A</a:t>
            </a:r>
            <a:br>
              <a:rPr lang="en-US" sz="2400" dirty="0">
                <a:solidFill>
                  <a:srgbClr val="324EF4"/>
                </a:solidFill>
              </a:rPr>
            </a:br>
            <a:br>
              <a:rPr lang="en-US" sz="2400" dirty="0">
                <a:solidFill>
                  <a:srgbClr val="324EF4"/>
                </a:solidFill>
              </a:rPr>
            </a:br>
            <a:r>
              <a:rPr lang="en-US" sz="2400" dirty="0">
                <a:solidFill>
                  <a:srgbClr val="0432FF"/>
                </a:solidFill>
                <a:hlinkClick r:id="rId4">
                  <a:extLst>
                    <a:ext uri="{A12FA001-AC4F-418D-AE19-62706E023703}">
                      <ahyp:hlinkClr xmlns:ahyp="http://schemas.microsoft.com/office/drawing/2018/hyperlinkcolor" val="tx"/>
                    </a:ext>
                  </a:extLst>
                </a:hlinkClick>
              </a:rPr>
              <a:t>The MUI Rule: Exploring Key Changes</a:t>
            </a:r>
            <a:r>
              <a:rPr lang="en-US" sz="2400" dirty="0">
                <a:solidFill>
                  <a:srgbClr val="0432FF"/>
                </a:solidFill>
              </a:rPr>
              <a:t>			</a:t>
            </a:r>
            <a:r>
              <a:rPr lang="en-US" sz="2400" dirty="0">
                <a:solidFill>
                  <a:srgbClr val="0432FF"/>
                </a:solidFill>
                <a:hlinkClick r:id="rId5">
                  <a:extLst>
                    <a:ext uri="{A12FA001-AC4F-418D-AE19-62706E023703}">
                      <ahyp:hlinkClr xmlns:ahyp="http://schemas.microsoft.com/office/drawing/2018/hyperlinkcolor" val="tx"/>
                    </a:ext>
                  </a:extLst>
                </a:hlinkClick>
              </a:rPr>
              <a:t>Appendix B</a:t>
            </a:r>
            <a:br>
              <a:rPr lang="en-US" sz="2400" dirty="0">
                <a:solidFill>
                  <a:srgbClr val="0432FF"/>
                </a:solidFill>
              </a:rPr>
            </a:br>
            <a:br>
              <a:rPr lang="en-US" sz="2400" dirty="0">
                <a:solidFill>
                  <a:srgbClr val="0432FF"/>
                </a:solidFill>
              </a:rPr>
            </a:br>
            <a:r>
              <a:rPr lang="en-US" sz="2400" dirty="0">
                <a:solidFill>
                  <a:srgbClr val="0432FF"/>
                </a:solidFill>
                <a:hlinkClick r:id="rId6">
                  <a:extLst>
                    <a:ext uri="{A12FA001-AC4F-418D-AE19-62706E023703}">
                      <ahyp:hlinkClr xmlns:ahyp="http://schemas.microsoft.com/office/drawing/2018/hyperlinkcolor" val="tx"/>
                    </a:ext>
                  </a:extLst>
                </a:hlinkClick>
              </a:rPr>
              <a:t>5123-17-02 MUI Rule</a:t>
            </a:r>
            <a:r>
              <a:rPr lang="en-US" sz="2400" dirty="0">
                <a:solidFill>
                  <a:srgbClr val="0432FF"/>
                </a:solidFill>
              </a:rPr>
              <a:t>					</a:t>
            </a:r>
            <a:r>
              <a:rPr lang="en-US" sz="2400" dirty="0">
                <a:solidFill>
                  <a:srgbClr val="0432FF"/>
                </a:solidFill>
                <a:hlinkClick r:id="rId7">
                  <a:extLst>
                    <a:ext uri="{A12FA001-AC4F-418D-AE19-62706E023703}">
                      <ahyp:hlinkClr xmlns:ahyp="http://schemas.microsoft.com/office/drawing/2018/hyperlinkcolor" val="tx"/>
                    </a:ext>
                  </a:extLst>
                </a:hlinkClick>
              </a:rPr>
              <a:t>Appendix C</a:t>
            </a:r>
            <a:br>
              <a:rPr lang="en-US" sz="2400" dirty="0">
                <a:solidFill>
                  <a:srgbClr val="0432FF"/>
                </a:solidFill>
              </a:rPr>
            </a:br>
            <a:br>
              <a:rPr lang="en-US" sz="2400" dirty="0">
                <a:solidFill>
                  <a:srgbClr val="0432FF"/>
                </a:solidFill>
              </a:rPr>
            </a:br>
            <a:r>
              <a:rPr lang="en-US" sz="2400" dirty="0">
                <a:solidFill>
                  <a:srgbClr val="0432FF"/>
                </a:solidFill>
                <a:hlinkClick r:id="rId8">
                  <a:extLst>
                    <a:ext uri="{A12FA001-AC4F-418D-AE19-62706E023703}">
                      <ahyp:hlinkClr xmlns:ahyp="http://schemas.microsoft.com/office/drawing/2018/hyperlinkcolor" val="tx"/>
                    </a:ext>
                  </a:extLst>
                </a:hlinkClick>
              </a:rPr>
              <a:t>‘Q and A’ Document</a:t>
            </a:r>
            <a:r>
              <a:rPr lang="en-US" sz="2400" dirty="0">
                <a:solidFill>
                  <a:srgbClr val="0432FF"/>
                </a:solidFill>
              </a:rPr>
              <a:t>					</a:t>
            </a:r>
            <a:r>
              <a:rPr lang="en-US" sz="2400" dirty="0">
                <a:solidFill>
                  <a:srgbClr val="0432FF"/>
                </a:solidFill>
                <a:hlinkClick r:id="rId9">
                  <a:extLst>
                    <a:ext uri="{A12FA001-AC4F-418D-AE19-62706E023703}">
                      <ahyp:hlinkClr xmlns:ahyp="http://schemas.microsoft.com/office/drawing/2018/hyperlinkcolor" val="tx"/>
                    </a:ext>
                  </a:extLst>
                </a:hlinkClick>
              </a:rPr>
              <a:t>Appendix D</a:t>
            </a:r>
            <a:br>
              <a:rPr lang="en-US" sz="2400" dirty="0">
                <a:solidFill>
                  <a:srgbClr val="0432FF"/>
                </a:solidFill>
              </a:rPr>
            </a:br>
            <a:br>
              <a:rPr lang="en-US" sz="2400" dirty="0">
                <a:solidFill>
                  <a:srgbClr val="0432FF"/>
                </a:solidFill>
              </a:rPr>
            </a:br>
            <a:r>
              <a:rPr lang="en-US" sz="2400" dirty="0">
                <a:solidFill>
                  <a:srgbClr val="0432FF"/>
                </a:solidFill>
              </a:rPr>
              <a:t>							</a:t>
            </a:r>
            <a:r>
              <a:rPr lang="en-US" sz="2400" dirty="0">
                <a:solidFill>
                  <a:srgbClr val="0432FF"/>
                </a:solidFill>
                <a:hlinkClick r:id="rId10">
                  <a:extLst>
                    <a:ext uri="{A12FA001-AC4F-418D-AE19-62706E023703}">
                      <ahyp:hlinkClr xmlns:ahyp="http://schemas.microsoft.com/office/drawing/2018/hyperlinkcolor" val="tx"/>
                    </a:ext>
                  </a:extLst>
                </a:hlinkClick>
              </a:rPr>
              <a:t>Appendix E</a:t>
            </a:r>
            <a:br>
              <a:rPr lang="en-US" sz="2400" dirty="0">
                <a:solidFill>
                  <a:srgbClr val="0432FF"/>
                </a:solidFill>
              </a:rPr>
            </a:br>
            <a:br>
              <a:rPr lang="en-US" sz="2400" dirty="0">
                <a:solidFill>
                  <a:srgbClr val="0432FF"/>
                </a:solidFill>
              </a:rPr>
            </a:br>
            <a:r>
              <a:rPr lang="en-US" sz="2400" dirty="0">
                <a:solidFill>
                  <a:srgbClr val="0432FF"/>
                </a:solidFill>
              </a:rPr>
              <a:t>							</a:t>
            </a:r>
            <a:r>
              <a:rPr lang="en-US" sz="2400" dirty="0">
                <a:solidFill>
                  <a:srgbClr val="0432FF"/>
                </a:solidFill>
                <a:hlinkClick r:id="rId11">
                  <a:extLst>
                    <a:ext uri="{A12FA001-AC4F-418D-AE19-62706E023703}">
                      <ahyp:hlinkClr xmlns:ahyp="http://schemas.microsoft.com/office/drawing/2018/hyperlinkcolor" val="tx"/>
                    </a:ext>
                  </a:extLst>
                </a:hlinkClick>
              </a:rPr>
              <a:t>Appendix F - UIs</a:t>
            </a:r>
            <a:r>
              <a:rPr lang="en-US" sz="2400" dirty="0">
                <a:solidFill>
                  <a:srgbClr val="0432FF"/>
                </a:solidFill>
              </a:rPr>
              <a:t>					</a:t>
            </a:r>
            <a:br>
              <a:rPr lang="en-US" sz="2400" dirty="0">
                <a:solidFill>
                  <a:srgbClr val="324EF4"/>
                </a:solidFill>
              </a:rPr>
            </a:br>
            <a:br>
              <a:rPr lang="en-US" sz="2400" dirty="0">
                <a:solidFill>
                  <a:srgbClr val="324EF4"/>
                </a:solidFill>
              </a:rPr>
            </a:br>
            <a:br>
              <a:rPr lang="en-US" sz="2400" b="1" u="sng" kern="1200" dirty="0">
                <a:solidFill>
                  <a:schemeClr val="tx1"/>
                </a:solidFill>
                <a:latin typeface="+mj-lt"/>
                <a:ea typeface="+mj-ea"/>
                <a:cs typeface="+mj-cs"/>
              </a:rPr>
            </a:br>
            <a:endParaRPr lang="en-US" sz="3600" u="sng"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9BFB56E-E467-5329-85C8-069FBA5A4647}"/>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400" kern="1200" dirty="0">
                <a:solidFill>
                  <a:schemeClr val="tx1"/>
                </a:solidFill>
                <a:latin typeface="+mn-lt"/>
                <a:ea typeface="+mn-ea"/>
                <a:cs typeface="+mn-cs"/>
              </a:rPr>
              <a:t>Questions, Comments, Concerns?</a:t>
            </a:r>
          </a:p>
        </p:txBody>
      </p:sp>
      <p:cxnSp>
        <p:nvCxnSpPr>
          <p:cNvPr id="23" name="Straight Connector 22">
            <a:extLst>
              <a:ext uri="{FF2B5EF4-FFF2-40B4-BE49-F238E27FC236}">
                <a16:creationId xmlns:a16="http://schemas.microsoft.com/office/drawing/2014/main" id="{A815EB1E-F70A-7CA1-E5BE-6B26CC2D1A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0CD517EA-12DE-95BD-C2D4-241B5CFB1122}"/>
              </a:ext>
            </a:extLst>
          </p:cNvPr>
          <p:cNvPicPr>
            <a:picLocks noChangeAspect="1"/>
          </p:cNvPicPr>
          <p:nvPr/>
        </p:nvPicPr>
        <p:blipFill>
          <a:blip r:embed="rId12"/>
          <a:stretch>
            <a:fillRect/>
          </a:stretch>
        </p:blipFill>
        <p:spPr>
          <a:xfrm>
            <a:off x="10244843" y="5473430"/>
            <a:ext cx="1350693" cy="733153"/>
          </a:xfrm>
          <a:prstGeom prst="rect">
            <a:avLst/>
          </a:prstGeom>
        </p:spPr>
      </p:pic>
    </p:spTree>
    <p:extLst>
      <p:ext uri="{BB962C8B-B14F-4D97-AF65-F5344CB8AC3E}">
        <p14:creationId xmlns:p14="http://schemas.microsoft.com/office/powerpoint/2010/main" val="344490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A0189-F2E4-BB9C-4876-3326DE83CF0E}"/>
              </a:ext>
            </a:extLst>
          </p:cNvPr>
          <p:cNvSpPr>
            <a:spLocks noGrp="1"/>
          </p:cNvSpPr>
          <p:nvPr>
            <p:ph type="title"/>
          </p:nvPr>
        </p:nvSpPr>
        <p:spPr>
          <a:xfrm>
            <a:off x="217197" y="1153571"/>
            <a:ext cx="3732878" cy="4461163"/>
          </a:xfrm>
        </p:spPr>
        <p:txBody>
          <a:bodyPr>
            <a:normAutofit/>
          </a:bodyPr>
          <a:lstStyle/>
          <a:p>
            <a:r>
              <a:rPr lang="en-US" dirty="0">
                <a:solidFill>
                  <a:srgbClr val="FFFFFF"/>
                </a:solidFill>
              </a:rPr>
              <a:t>Aligning Ohio’s MUI Rule with the CMS Access Rule</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080F0CD2-C083-F9CF-1A74-6EA11FAD628F}"/>
              </a:ext>
            </a:extLst>
          </p:cNvPr>
          <p:cNvPicPr>
            <a:picLocks noGrp="1" noChangeAspect="1"/>
          </p:cNvPicPr>
          <p:nvPr>
            <p:ph idx="1"/>
          </p:nvPr>
        </p:nvPicPr>
        <p:blipFill>
          <a:blip r:embed="rId2"/>
          <a:stretch>
            <a:fillRect/>
          </a:stretch>
        </p:blipFill>
        <p:spPr>
          <a:xfrm>
            <a:off x="154356" y="5784060"/>
            <a:ext cx="1508190" cy="754852"/>
          </a:xfrm>
        </p:spPr>
      </p:pic>
      <p:sp>
        <p:nvSpPr>
          <p:cNvPr id="3" name="TextBox 2">
            <a:extLst>
              <a:ext uri="{FF2B5EF4-FFF2-40B4-BE49-F238E27FC236}">
                <a16:creationId xmlns:a16="http://schemas.microsoft.com/office/drawing/2014/main" id="{8AF763D9-8A8C-4AE0-93C4-BABC71AB9822}"/>
              </a:ext>
            </a:extLst>
          </p:cNvPr>
          <p:cNvSpPr txBox="1"/>
          <p:nvPr/>
        </p:nvSpPr>
        <p:spPr>
          <a:xfrm>
            <a:off x="5115529" y="2091490"/>
            <a:ext cx="6654108" cy="2585323"/>
          </a:xfrm>
          <a:prstGeom prst="rect">
            <a:avLst/>
          </a:prstGeom>
          <a:noFill/>
        </p:spPr>
        <p:txBody>
          <a:bodyPr wrap="square" rtlCol="0">
            <a:spAutoFit/>
          </a:bodyPr>
          <a:lstStyle/>
          <a:p>
            <a:pPr marL="342900" indent="-342900">
              <a:buFont typeface="Arial" panose="020B0604020202020204" pitchFamily="34" charset="0"/>
              <a:buChar char="•"/>
            </a:pPr>
            <a:r>
              <a:rPr lang="en-US" dirty="0"/>
              <a:t>Enhances quality of care, health and safety.</a:t>
            </a:r>
            <a:br>
              <a:rPr lang="en-US" dirty="0"/>
            </a:br>
            <a:endParaRPr lang="en-US" dirty="0"/>
          </a:p>
          <a:p>
            <a:pPr marL="342900" indent="-342900">
              <a:buFont typeface="Arial" panose="020B0604020202020204" pitchFamily="34" charset="0"/>
              <a:buChar char="•"/>
            </a:pPr>
            <a:r>
              <a:rPr lang="en-US" dirty="0"/>
              <a:t>Protects individual rights.</a:t>
            </a:r>
            <a:br>
              <a:rPr lang="en-US" dirty="0"/>
            </a:br>
            <a:endParaRPr lang="en-US" dirty="0"/>
          </a:p>
          <a:p>
            <a:pPr marL="342900" indent="-342900">
              <a:buFont typeface="Arial" panose="020B0604020202020204" pitchFamily="34" charset="0"/>
              <a:buChar char="•"/>
            </a:pPr>
            <a:r>
              <a:rPr lang="en-US" dirty="0"/>
              <a:t>Provides consistency across programs.</a:t>
            </a:r>
            <a:br>
              <a:rPr lang="en-US" dirty="0"/>
            </a:br>
            <a:endParaRPr lang="en-US" dirty="0"/>
          </a:p>
          <a:p>
            <a:pPr marL="342900" indent="-342900">
              <a:buFont typeface="Arial" panose="020B0604020202020204" pitchFamily="34" charset="0"/>
              <a:buChar char="•"/>
            </a:pPr>
            <a:r>
              <a:rPr lang="en-US" dirty="0"/>
              <a:t>Improves transparency and accountability.</a:t>
            </a:r>
            <a:br>
              <a:rPr lang="en-US" dirty="0"/>
            </a:br>
            <a:endParaRPr lang="en-US" dirty="0"/>
          </a:p>
          <a:p>
            <a:pPr marL="342900" indent="-342900">
              <a:buFont typeface="Arial" panose="020B0604020202020204" pitchFamily="34" charset="0"/>
              <a:buChar char="•"/>
            </a:pPr>
            <a:r>
              <a:rPr lang="en-US" dirty="0"/>
              <a:t>Ensures compliance.</a:t>
            </a:r>
          </a:p>
        </p:txBody>
      </p:sp>
    </p:spTree>
    <p:extLst>
      <p:ext uri="{BB962C8B-B14F-4D97-AF65-F5344CB8AC3E}">
        <p14:creationId xmlns:p14="http://schemas.microsoft.com/office/powerpoint/2010/main" val="217036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7611ED2-DDD4-9FA2-291A-DC0B762A4331}"/>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F9AD2F-5157-1589-C6DE-FE1CF4AF33DE}"/>
              </a:ext>
            </a:extLst>
          </p:cNvPr>
          <p:cNvGraphicFramePr/>
          <p:nvPr>
            <p:extLst>
              <p:ext uri="{D42A27DB-BD31-4B8C-83A1-F6EECF244321}">
                <p14:modId xmlns:p14="http://schemas.microsoft.com/office/powerpoint/2010/main" val="3970760713"/>
              </p:ext>
            </p:extLst>
          </p:nvPr>
        </p:nvGraphicFramePr>
        <p:xfrm>
          <a:off x="0" y="354766"/>
          <a:ext cx="12192000" cy="6503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a:extLst>
              <a:ext uri="{FF2B5EF4-FFF2-40B4-BE49-F238E27FC236}">
                <a16:creationId xmlns:a16="http://schemas.microsoft.com/office/drawing/2014/main" id="{CFCA1081-2E35-66B5-3B95-D7ABF236B1B5}"/>
              </a:ext>
            </a:extLst>
          </p:cNvPr>
          <p:cNvPicPr>
            <a:picLocks noChangeAspect="1"/>
          </p:cNvPicPr>
          <p:nvPr/>
        </p:nvPicPr>
        <p:blipFill>
          <a:blip r:embed="rId8"/>
          <a:stretch>
            <a:fillRect/>
          </a:stretch>
        </p:blipFill>
        <p:spPr>
          <a:xfrm>
            <a:off x="10637087" y="6031338"/>
            <a:ext cx="1350693" cy="733153"/>
          </a:xfrm>
          <a:prstGeom prst="rect">
            <a:avLst/>
          </a:prstGeom>
        </p:spPr>
      </p:pic>
      <p:sp>
        <p:nvSpPr>
          <p:cNvPr id="5" name="TextBox 4">
            <a:extLst>
              <a:ext uri="{FF2B5EF4-FFF2-40B4-BE49-F238E27FC236}">
                <a16:creationId xmlns:a16="http://schemas.microsoft.com/office/drawing/2014/main" id="{DFCF138C-37CF-7E85-8FC3-CC66DCE9230B}"/>
              </a:ext>
            </a:extLst>
          </p:cNvPr>
          <p:cNvSpPr txBox="1"/>
          <p:nvPr/>
        </p:nvSpPr>
        <p:spPr>
          <a:xfrm>
            <a:off x="357051" y="354766"/>
            <a:ext cx="3779519" cy="707886"/>
          </a:xfrm>
          <a:prstGeom prst="rect">
            <a:avLst/>
          </a:prstGeom>
          <a:noFill/>
        </p:spPr>
        <p:txBody>
          <a:bodyPr wrap="square" rtlCol="0">
            <a:spAutoFit/>
          </a:bodyPr>
          <a:lstStyle/>
          <a:p>
            <a:r>
              <a:rPr lang="en-US" sz="4000" b="1" dirty="0"/>
              <a:t>Access Rule</a:t>
            </a:r>
          </a:p>
        </p:txBody>
      </p:sp>
    </p:spTree>
    <p:extLst>
      <p:ext uri="{BB962C8B-B14F-4D97-AF65-F5344CB8AC3E}">
        <p14:creationId xmlns:p14="http://schemas.microsoft.com/office/powerpoint/2010/main" val="266244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Title 18">
            <a:extLst>
              <a:ext uri="{FF2B5EF4-FFF2-40B4-BE49-F238E27FC236}">
                <a16:creationId xmlns:a16="http://schemas.microsoft.com/office/drawing/2014/main" id="{AFD673E4-225D-3B2D-8FCC-1A2934EC95B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dirty="0"/>
              <a:t>Specific </a:t>
            </a:r>
            <a:r>
              <a:rPr lang="en-US" sz="6000" kern="1200" dirty="0">
                <a:solidFill>
                  <a:schemeClr val="tx1"/>
                </a:solidFill>
                <a:latin typeface="+mj-lt"/>
                <a:ea typeface="+mj-ea"/>
                <a:cs typeface="+mj-cs"/>
              </a:rPr>
              <a:t>Changes to Ohio’s MUI Rule</a:t>
            </a:r>
          </a:p>
        </p:txBody>
      </p:sp>
      <p:pic>
        <p:nvPicPr>
          <p:cNvPr id="2" name="Content Placeholder 4">
            <a:extLst>
              <a:ext uri="{FF2B5EF4-FFF2-40B4-BE49-F238E27FC236}">
                <a16:creationId xmlns:a16="http://schemas.microsoft.com/office/drawing/2014/main" id="{3B83D5BC-3F53-49FA-A074-2F3F9B4D30C3}"/>
              </a:ext>
            </a:extLst>
          </p:cNvPr>
          <p:cNvPicPr>
            <a:picLocks noChangeAspect="1"/>
          </p:cNvPicPr>
          <p:nvPr/>
        </p:nvPicPr>
        <p:blipFill>
          <a:blip r:embed="rId3"/>
          <a:stretch>
            <a:fillRect/>
          </a:stretch>
        </p:blipFill>
        <p:spPr>
          <a:xfrm>
            <a:off x="10510221" y="5789401"/>
            <a:ext cx="1350693" cy="733153"/>
          </a:xfrm>
          <a:prstGeom prst="rect">
            <a:avLst/>
          </a:prstGeom>
        </p:spPr>
      </p:pic>
    </p:spTree>
    <p:extLst>
      <p:ext uri="{BB962C8B-B14F-4D97-AF65-F5344CB8AC3E}">
        <p14:creationId xmlns:p14="http://schemas.microsoft.com/office/powerpoint/2010/main" val="316661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8C4B4D2-302E-D978-6084-696B2FFB468A}"/>
              </a:ext>
            </a:extLst>
          </p:cNvPr>
          <p:cNvSpPr>
            <a:spLocks noGrp="1"/>
          </p:cNvSpPr>
          <p:nvPr>
            <p:ph type="title"/>
          </p:nvPr>
        </p:nvSpPr>
        <p:spPr>
          <a:xfrm>
            <a:off x="2557192" y="886692"/>
            <a:ext cx="7074568" cy="3499738"/>
          </a:xfrm>
        </p:spPr>
        <p:txBody>
          <a:bodyPr vert="horz" lIns="91440" tIns="45720" rIns="91440" bIns="45720" rtlCol="0" anchor="b">
            <a:normAutofit fontScale="90000"/>
          </a:bodyPr>
          <a:lstStyle/>
          <a:p>
            <a:pPr algn="ctr"/>
            <a:br>
              <a:rPr lang="en-US" sz="6600" b="1" dirty="0">
                <a:solidFill>
                  <a:schemeClr val="bg1"/>
                </a:solidFill>
              </a:rPr>
            </a:br>
            <a:br>
              <a:rPr lang="en-US" sz="6600" b="1" dirty="0">
                <a:solidFill>
                  <a:schemeClr val="bg1"/>
                </a:solidFill>
              </a:rPr>
            </a:br>
            <a:r>
              <a:rPr lang="en-US" sz="7300" b="1" dirty="0">
                <a:solidFill>
                  <a:schemeClr val="bg1"/>
                </a:solidFill>
              </a:rPr>
              <a:t>Just Culture</a:t>
            </a:r>
            <a:br>
              <a:rPr lang="en-US" sz="7300" b="1" dirty="0">
                <a:solidFill>
                  <a:schemeClr val="bg1"/>
                </a:solidFill>
              </a:rPr>
            </a:br>
            <a:br>
              <a:rPr lang="en-US" sz="6600" dirty="0"/>
            </a:br>
            <a:r>
              <a:rPr lang="en-US" sz="2700" dirty="0">
                <a:solidFill>
                  <a:schemeClr val="bg1"/>
                </a:solidFill>
              </a:rPr>
              <a:t>The new MUI rule incorporates the spirit of Just Culture in its “Purpose” statement by adding the following: </a:t>
            </a:r>
            <a:br>
              <a:rPr lang="en-US" sz="2200" dirty="0">
                <a:solidFill>
                  <a:schemeClr val="bg1"/>
                </a:solidFill>
              </a:rPr>
            </a:br>
            <a:br>
              <a:rPr lang="en-US" sz="2700" dirty="0">
                <a:solidFill>
                  <a:schemeClr val="bg1"/>
                </a:solidFill>
              </a:rPr>
            </a:br>
            <a:endParaRPr lang="en-US" sz="2200" kern="1200" dirty="0">
              <a:solidFill>
                <a:schemeClr val="bg1"/>
              </a:solidFill>
              <a:latin typeface="+mj-lt"/>
              <a:ea typeface="+mj-ea"/>
              <a:cs typeface="+mj-cs"/>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9C2A2E74-97A1-F238-18D3-7FD364CCF6A4}"/>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4" name="TextBox 3">
            <a:extLst>
              <a:ext uri="{FF2B5EF4-FFF2-40B4-BE49-F238E27FC236}">
                <a16:creationId xmlns:a16="http://schemas.microsoft.com/office/drawing/2014/main" id="{86877BA0-D52D-BDA7-9E19-D281E7F78B4D}"/>
              </a:ext>
            </a:extLst>
          </p:cNvPr>
          <p:cNvSpPr txBox="1"/>
          <p:nvPr/>
        </p:nvSpPr>
        <p:spPr>
          <a:xfrm>
            <a:off x="2660073" y="4698885"/>
            <a:ext cx="6971687" cy="1015663"/>
          </a:xfrm>
          <a:prstGeom prst="rect">
            <a:avLst/>
          </a:prstGeom>
          <a:noFill/>
        </p:spPr>
        <p:txBody>
          <a:bodyPr wrap="square" rtlCol="0">
            <a:spAutoFit/>
          </a:bodyPr>
          <a:lstStyle/>
          <a:p>
            <a:pPr algn="ctr"/>
            <a:r>
              <a:rPr lang="en-US" sz="2000" dirty="0">
                <a:solidFill>
                  <a:schemeClr val="bg1"/>
                </a:solidFill>
              </a:rPr>
              <a:t>“The intent of the system is to create a culture that fosters trust through open communication, universal accountability, learning, and fair treatment of all persons involved.”</a:t>
            </a:r>
          </a:p>
        </p:txBody>
      </p:sp>
    </p:spTree>
    <p:extLst>
      <p:ext uri="{BB962C8B-B14F-4D97-AF65-F5344CB8AC3E}">
        <p14:creationId xmlns:p14="http://schemas.microsoft.com/office/powerpoint/2010/main" val="29860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218BBC2-CAB7-A7FA-FBB5-EA26318E4C17}"/>
              </a:ext>
            </a:extLst>
          </p:cNvPr>
          <p:cNvGraphicFramePr/>
          <p:nvPr>
            <p:extLst>
              <p:ext uri="{D42A27DB-BD31-4B8C-83A1-F6EECF244321}">
                <p14:modId xmlns:p14="http://schemas.microsoft.com/office/powerpoint/2010/main" val="2816312760"/>
              </p:ext>
            </p:extLst>
          </p:nvPr>
        </p:nvGraphicFramePr>
        <p:xfrm>
          <a:off x="242454" y="1290119"/>
          <a:ext cx="11707091"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a:extLst>
              <a:ext uri="{FF2B5EF4-FFF2-40B4-BE49-F238E27FC236}">
                <a16:creationId xmlns:a16="http://schemas.microsoft.com/office/drawing/2014/main" id="{F69EC6AC-6A22-D561-ADE1-B040E02390CA}"/>
              </a:ext>
            </a:extLst>
          </p:cNvPr>
          <p:cNvPicPr>
            <a:picLocks noChangeAspect="1"/>
          </p:cNvPicPr>
          <p:nvPr/>
        </p:nvPicPr>
        <p:blipFill>
          <a:blip r:embed="rId7"/>
          <a:stretch>
            <a:fillRect/>
          </a:stretch>
        </p:blipFill>
        <p:spPr>
          <a:xfrm>
            <a:off x="10510221" y="5789401"/>
            <a:ext cx="1350693" cy="733153"/>
          </a:xfrm>
          <a:prstGeom prst="rect">
            <a:avLst/>
          </a:prstGeom>
        </p:spPr>
      </p:pic>
      <p:sp>
        <p:nvSpPr>
          <p:cNvPr id="6" name="TextBox 5">
            <a:extLst>
              <a:ext uri="{FF2B5EF4-FFF2-40B4-BE49-F238E27FC236}">
                <a16:creationId xmlns:a16="http://schemas.microsoft.com/office/drawing/2014/main" id="{42E50967-8FFE-9120-8025-10696FB13CCE}"/>
              </a:ext>
            </a:extLst>
          </p:cNvPr>
          <p:cNvSpPr txBox="1"/>
          <p:nvPr/>
        </p:nvSpPr>
        <p:spPr>
          <a:xfrm>
            <a:off x="380246" y="506994"/>
            <a:ext cx="11480668" cy="646331"/>
          </a:xfrm>
          <a:prstGeom prst="rect">
            <a:avLst/>
          </a:prstGeom>
          <a:noFill/>
        </p:spPr>
        <p:txBody>
          <a:bodyPr wrap="square" rtlCol="0">
            <a:spAutoFit/>
          </a:bodyPr>
          <a:lstStyle/>
          <a:p>
            <a:pPr algn="ctr"/>
            <a:r>
              <a:rPr lang="en-US" sz="3600" b="1" dirty="0"/>
              <a:t>Updated Terms and Definitions</a:t>
            </a:r>
          </a:p>
        </p:txBody>
      </p:sp>
      <p:sp>
        <p:nvSpPr>
          <p:cNvPr id="7" name="TextBox 6">
            <a:extLst>
              <a:ext uri="{FF2B5EF4-FFF2-40B4-BE49-F238E27FC236}">
                <a16:creationId xmlns:a16="http://schemas.microsoft.com/office/drawing/2014/main" id="{33951957-C84C-FAD6-C03E-2F45953D6EE1}"/>
              </a:ext>
            </a:extLst>
          </p:cNvPr>
          <p:cNvSpPr txBox="1"/>
          <p:nvPr/>
        </p:nvSpPr>
        <p:spPr>
          <a:xfrm>
            <a:off x="2767605" y="5863589"/>
            <a:ext cx="6448823" cy="338554"/>
          </a:xfrm>
          <a:prstGeom prst="rect">
            <a:avLst/>
          </a:prstGeom>
          <a:noFill/>
        </p:spPr>
        <p:txBody>
          <a:bodyPr wrap="square" rtlCol="0">
            <a:spAutoFit/>
          </a:bodyPr>
          <a:lstStyle/>
          <a:p>
            <a:pPr algn="ctr"/>
            <a:r>
              <a:rPr lang="en-US" sz="1600" dirty="0"/>
              <a:t>The updated terminology reflects specific wording in the Access Rule.</a:t>
            </a:r>
          </a:p>
        </p:txBody>
      </p:sp>
    </p:spTree>
    <p:extLst>
      <p:ext uri="{BB962C8B-B14F-4D97-AF65-F5344CB8AC3E}">
        <p14:creationId xmlns:p14="http://schemas.microsoft.com/office/powerpoint/2010/main" val="249402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957AC-B39A-6A50-8F6A-CD80BC3676A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FAAD9FE-692B-D941-048E-80B8CBC76591}"/>
              </a:ext>
            </a:extLst>
          </p:cNvPr>
          <p:cNvSpPr txBox="1"/>
          <p:nvPr/>
        </p:nvSpPr>
        <p:spPr>
          <a:xfrm>
            <a:off x="497940" y="2286155"/>
            <a:ext cx="3856776" cy="2308324"/>
          </a:xfrm>
          <a:prstGeom prst="rect">
            <a:avLst/>
          </a:prstGeom>
          <a:noFill/>
        </p:spPr>
        <p:txBody>
          <a:bodyPr wrap="square" rtlCol="0">
            <a:spAutoFit/>
          </a:bodyPr>
          <a:lstStyle/>
          <a:p>
            <a:r>
              <a:rPr lang="en-US" sz="3600" b="1" u="sng" dirty="0">
                <a:solidFill>
                  <a:schemeClr val="bg1"/>
                </a:solidFill>
              </a:rPr>
              <a:t>Emotional Abuse</a:t>
            </a:r>
          </a:p>
          <a:p>
            <a:r>
              <a:rPr lang="en-US" dirty="0">
                <a:solidFill>
                  <a:schemeClr val="bg1"/>
                </a:solidFill>
              </a:rPr>
              <a:t>The use of actions, words, gestures, or other communicative means to purposefully threaten, coerce, intimidate, harass, or humiliate an individual or a pattern of behavior that creates a hostile environment.</a:t>
            </a:r>
          </a:p>
        </p:txBody>
      </p:sp>
      <p:sp>
        <p:nvSpPr>
          <p:cNvPr id="5" name="TextBox 4">
            <a:extLst>
              <a:ext uri="{FF2B5EF4-FFF2-40B4-BE49-F238E27FC236}">
                <a16:creationId xmlns:a16="http://schemas.microsoft.com/office/drawing/2014/main" id="{C690A4A6-6F2F-6C93-48B0-31797669C09F}"/>
              </a:ext>
            </a:extLst>
          </p:cNvPr>
          <p:cNvSpPr txBox="1"/>
          <p:nvPr/>
        </p:nvSpPr>
        <p:spPr>
          <a:xfrm>
            <a:off x="380246" y="506994"/>
            <a:ext cx="11480668" cy="646331"/>
          </a:xfrm>
          <a:prstGeom prst="rect">
            <a:avLst/>
          </a:prstGeom>
          <a:noFill/>
        </p:spPr>
        <p:txBody>
          <a:bodyPr wrap="square" rtlCol="0">
            <a:spAutoFit/>
          </a:bodyPr>
          <a:lstStyle/>
          <a:p>
            <a:pPr algn="r"/>
            <a:r>
              <a:rPr lang="en-US" sz="3600" b="1" dirty="0"/>
              <a:t>Updated Terms and Definitions</a:t>
            </a:r>
          </a:p>
        </p:txBody>
      </p:sp>
      <p:graphicFrame>
        <p:nvGraphicFramePr>
          <p:cNvPr id="7" name="Diagram 6">
            <a:extLst>
              <a:ext uri="{FF2B5EF4-FFF2-40B4-BE49-F238E27FC236}">
                <a16:creationId xmlns:a16="http://schemas.microsoft.com/office/drawing/2014/main" id="{0A7933AD-372C-D4E2-FA5A-7088D0D5AEAC}"/>
              </a:ext>
            </a:extLst>
          </p:cNvPr>
          <p:cNvGraphicFramePr/>
          <p:nvPr>
            <p:extLst>
              <p:ext uri="{D42A27DB-BD31-4B8C-83A1-F6EECF244321}">
                <p14:modId xmlns:p14="http://schemas.microsoft.com/office/powerpoint/2010/main" val="3886301814"/>
              </p:ext>
            </p:extLst>
          </p:nvPr>
        </p:nvGraphicFramePr>
        <p:xfrm>
          <a:off x="5368705" y="1660319"/>
          <a:ext cx="6580840" cy="3766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24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1CA44A-A8C1-0ADC-DDE7-94B712D3C3C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E1A586-22AC-0E49-A0DB-6E603536C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24037-0F59-D6C1-D15D-F76572DCF507}"/>
              </a:ext>
            </a:extLst>
          </p:cNvPr>
          <p:cNvSpPr>
            <a:spLocks noGrp="1"/>
          </p:cNvSpPr>
          <p:nvPr>
            <p:ph type="title"/>
          </p:nvPr>
        </p:nvSpPr>
        <p:spPr>
          <a:xfrm>
            <a:off x="838200" y="365125"/>
            <a:ext cx="10515600" cy="1325563"/>
          </a:xfrm>
        </p:spPr>
        <p:txBody>
          <a:bodyPr>
            <a:normAutofit/>
          </a:bodyPr>
          <a:lstStyle/>
          <a:p>
            <a:pPr algn="ctr"/>
            <a:r>
              <a:rPr lang="en-US" sz="5400" dirty="0"/>
              <a:t>Updated Terms and Definitions</a:t>
            </a:r>
          </a:p>
        </p:txBody>
      </p:sp>
      <p:sp>
        <p:nvSpPr>
          <p:cNvPr id="10" name="sketch line">
            <a:extLst>
              <a:ext uri="{FF2B5EF4-FFF2-40B4-BE49-F238E27FC236}">
                <a16:creationId xmlns:a16="http://schemas.microsoft.com/office/drawing/2014/main" id="{6A6C4262-A5B5-B13D-347E-E72E4A13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92F574DF-68C1-C40E-7F3C-809C4B827209}"/>
              </a:ext>
            </a:extLst>
          </p:cNvPr>
          <p:cNvPicPr>
            <a:picLocks noChangeAspect="1"/>
          </p:cNvPicPr>
          <p:nvPr/>
        </p:nvPicPr>
        <p:blipFill>
          <a:blip r:embed="rId2"/>
          <a:stretch>
            <a:fillRect/>
          </a:stretch>
        </p:blipFill>
        <p:spPr>
          <a:xfrm>
            <a:off x="10580489" y="6015738"/>
            <a:ext cx="1350693" cy="733153"/>
          </a:xfrm>
          <a:prstGeom prst="rect">
            <a:avLst/>
          </a:prstGeom>
        </p:spPr>
      </p:pic>
      <p:sp>
        <p:nvSpPr>
          <p:cNvPr id="3" name="TextBox 2">
            <a:extLst>
              <a:ext uri="{FF2B5EF4-FFF2-40B4-BE49-F238E27FC236}">
                <a16:creationId xmlns:a16="http://schemas.microsoft.com/office/drawing/2014/main" id="{5D9810BA-5692-0585-6FA4-F504DDB9B69D}"/>
              </a:ext>
            </a:extLst>
          </p:cNvPr>
          <p:cNvSpPr txBox="1"/>
          <p:nvPr/>
        </p:nvSpPr>
        <p:spPr>
          <a:xfrm>
            <a:off x="838201" y="1925204"/>
            <a:ext cx="10515599" cy="4124206"/>
          </a:xfrm>
          <a:prstGeom prst="rect">
            <a:avLst/>
          </a:prstGeom>
          <a:noFill/>
        </p:spPr>
        <p:txBody>
          <a:bodyPr wrap="square" rtlCol="0">
            <a:spAutoFit/>
          </a:bodyPr>
          <a:lstStyle/>
          <a:p>
            <a:r>
              <a:rPr lang="en-US" sz="2400" b="1" u="sng" dirty="0"/>
              <a:t>Program Implementation Incident</a:t>
            </a:r>
            <a:br>
              <a:rPr lang="en-US" sz="2000" b="1" u="sng" dirty="0"/>
            </a:br>
            <a:r>
              <a:rPr lang="en-US" sz="1400" dirty="0"/>
              <a:t>An unusual incident involving the failure to carry out a person-centered plan when such failure causes minimal risk or no risk.  Examples include, but are not limited to, failing to provide supervision for short periods of time, automobile accidents without harm, </a:t>
            </a:r>
            <a:r>
              <a:rPr lang="en-US" sz="1400" b="1" dirty="0"/>
              <a:t>an individual’s whereabouts are unknown for longer than the period of time specified in the individual service plan that does not result in imminent risk of harm to self or others,</a:t>
            </a:r>
            <a:r>
              <a:rPr lang="en-US" sz="1400" dirty="0"/>
              <a:t> and self-reported incidents with minimal risk.</a:t>
            </a:r>
          </a:p>
          <a:p>
            <a:endParaRPr lang="en-US" sz="2000" dirty="0"/>
          </a:p>
          <a:p>
            <a:r>
              <a:rPr lang="en-US" sz="2400" b="1" u="sng" dirty="0"/>
              <a:t>Systems Issue</a:t>
            </a:r>
          </a:p>
          <a:p>
            <a:r>
              <a:rPr lang="en-US" sz="1400" dirty="0"/>
              <a:t>Underlying circumstances (such as the physical environment, staffing levels, training provided to staff or supervisors, supervisory support for staff, previous awareness of a potential event, adequacy of process and procedures, or availability of resources and equipment) beyond the action or inaction of the primary person involved in a substantiated major unusual incident of neglect, that contributed to the situation or outcome.</a:t>
            </a:r>
          </a:p>
          <a:p>
            <a:endParaRPr lang="en-US" sz="1600" dirty="0"/>
          </a:p>
          <a:p>
            <a:r>
              <a:rPr lang="en-US" sz="2400" b="1" u="sng" dirty="0"/>
              <a:t>Failure to Report</a:t>
            </a:r>
          </a:p>
          <a:p>
            <a:r>
              <a:rPr lang="en-US" sz="1400" dirty="0"/>
              <a:t>A developmental disabilities employee does not immediately report the alleged, suspected, or actual occurrence of an individual suffering or facing a substantial risk of suffering any wound, injury, disability, or condition of such a nature as to reasonably indicate abuse, neglect, misappropriation, or exploitation to the agency provider, county board, or department.</a:t>
            </a:r>
            <a:endParaRPr lang="en-US" sz="1400" b="1" u="sng" dirty="0"/>
          </a:p>
        </p:txBody>
      </p:sp>
    </p:spTree>
    <p:extLst>
      <p:ext uri="{BB962C8B-B14F-4D97-AF65-F5344CB8AC3E}">
        <p14:creationId xmlns:p14="http://schemas.microsoft.com/office/powerpoint/2010/main" val="2290229649"/>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E2841"/>
      </a:dk2>
      <a:lt2>
        <a:srgbClr val="E8E8E8"/>
      </a:lt2>
      <a:accent1>
        <a:srgbClr val="991A1E"/>
      </a:accent1>
      <a:accent2>
        <a:srgbClr val="326198"/>
      </a:accent2>
      <a:accent3>
        <a:srgbClr val="D6AD64"/>
      </a:accent3>
      <a:accent4>
        <a:srgbClr val="F4A36B"/>
      </a:accent4>
      <a:accent5>
        <a:srgbClr val="93B9AA"/>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995</TotalTime>
  <Words>2345</Words>
  <Application>Microsoft Macintosh PowerPoint</Application>
  <PresentationFormat>Widescreen</PresentationFormat>
  <Paragraphs>198</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-webkit-standard</vt:lpstr>
      <vt:lpstr>Aptos</vt:lpstr>
      <vt:lpstr>Aptos Display</vt:lpstr>
      <vt:lpstr>Arial</vt:lpstr>
      <vt:lpstr>Calibri</vt:lpstr>
      <vt:lpstr>Helvetica</vt:lpstr>
      <vt:lpstr>Office Theme</vt:lpstr>
      <vt:lpstr>MUI Rule 5123-17-02</vt:lpstr>
      <vt:lpstr>History and Timeline of Current Rules</vt:lpstr>
      <vt:lpstr>Aligning Ohio’s MUI Rule with the CMS Access Rule</vt:lpstr>
      <vt:lpstr>PowerPoint Presentation</vt:lpstr>
      <vt:lpstr>Specific Changes to Ohio’s MUI Rule</vt:lpstr>
      <vt:lpstr>  Just Culture  The new MUI rule incorporates the spirit of Just Culture in its “Purpose” statement by adding the following:   </vt:lpstr>
      <vt:lpstr>PowerPoint Presentation</vt:lpstr>
      <vt:lpstr>PowerPoint Presentation</vt:lpstr>
      <vt:lpstr>Updated Terms and Definitions</vt:lpstr>
      <vt:lpstr>Updated Terms and Definitions</vt:lpstr>
      <vt:lpstr>Updated Terms and Definitions</vt:lpstr>
      <vt:lpstr>Unscheduled Hospitalization</vt:lpstr>
      <vt:lpstr>PowerPoint Presentation</vt:lpstr>
      <vt:lpstr>PowerPoint Presentation</vt:lpstr>
      <vt:lpstr>Streamlined Process</vt:lpstr>
      <vt:lpstr>PowerPoint Presentation</vt:lpstr>
      <vt:lpstr>PowerPoint Presentation</vt:lpstr>
      <vt:lpstr>     </vt:lpstr>
      <vt:lpstr>PowerPoint Presentation</vt:lpstr>
      <vt:lpstr>Other Changes</vt:lpstr>
      <vt:lpstr>  MUI / UI Scenario 1   </vt:lpstr>
      <vt:lpstr>Scenario 1 Considerations</vt:lpstr>
      <vt:lpstr>  MUI / UI Scenario 2   </vt:lpstr>
      <vt:lpstr>Scenario 2 Considerations</vt:lpstr>
      <vt:lpstr>  MUI / UI Scenario 3   </vt:lpstr>
      <vt:lpstr>Scenario 3 Considerations</vt:lpstr>
      <vt:lpstr>  MUI / UI Scenario 4   </vt:lpstr>
      <vt:lpstr>Scenario 4 Considerations</vt:lpstr>
      <vt:lpstr>   Links  CMS Access Rule     Appendix A  The MUI Rule: Exploring Key Changes   Appendix B  5123-17-02 MUI Rule     Appendix C  ‘Q and A’ Document     Appendix D         Appendix E         Appendix F - UIs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Kobelt</dc:creator>
  <cp:lastModifiedBy>Rachel Hayes</cp:lastModifiedBy>
  <cp:revision>6</cp:revision>
  <dcterms:created xsi:type="dcterms:W3CDTF">2025-03-13T12:29:43Z</dcterms:created>
  <dcterms:modified xsi:type="dcterms:W3CDTF">2025-06-17T15:57:03Z</dcterms:modified>
</cp:coreProperties>
</file>