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306" r:id="rId2"/>
    <p:sldId id="307" r:id="rId3"/>
    <p:sldId id="340" r:id="rId4"/>
    <p:sldId id="323" r:id="rId5"/>
    <p:sldId id="337" r:id="rId6"/>
    <p:sldId id="339" r:id="rId7"/>
    <p:sldId id="318" r:id="rId8"/>
    <p:sldId id="319" r:id="rId9"/>
    <p:sldId id="341" r:id="rId10"/>
    <p:sldId id="343" r:id="rId11"/>
    <p:sldId id="342" r:id="rId12"/>
    <p:sldId id="322" r:id="rId13"/>
    <p:sldId id="344" r:id="rId14"/>
    <p:sldId id="34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48"/>
    <p:restoredTop sz="94737"/>
  </p:normalViewPr>
  <p:slideViewPr>
    <p:cSldViewPr snapToGrid="0">
      <p:cViewPr varScale="1">
        <p:scale>
          <a:sx n="99" d="100"/>
          <a:sy n="99" d="100"/>
        </p:scale>
        <p:origin x="6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7F21BF-6ECC-7848-9680-5A57AB323F8A}" type="doc">
      <dgm:prSet loTypeId="urn:microsoft.com/office/officeart/2005/8/layout/equation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6057CDD-0506-2C4B-9450-CA0356A59BCA}">
      <dgm:prSet phldrT="[Text]" custT="1"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endParaRPr lang="en-US" sz="2300" dirty="0"/>
        </a:p>
        <a:p>
          <a:r>
            <a:rPr lang="en-US" sz="2800" b="1" dirty="0"/>
            <a:t>Roles</a:t>
          </a:r>
          <a:br>
            <a:rPr lang="en-US" sz="2300" dirty="0"/>
          </a:br>
          <a:r>
            <a:rPr lang="en-US" sz="1400" b="0" dirty="0"/>
            <a:t>DSPs</a:t>
          </a:r>
          <a:br>
            <a:rPr lang="en-US" sz="1400" b="0" dirty="0"/>
          </a:br>
          <a:r>
            <a:rPr lang="en-US" sz="1400" b="0" dirty="0"/>
            <a:t>Staff</a:t>
          </a:r>
          <a:br>
            <a:rPr lang="en-US" sz="1400" b="0" dirty="0"/>
          </a:br>
          <a:r>
            <a:rPr lang="en-US" sz="1400" b="0" dirty="0"/>
            <a:t>County Boards</a:t>
          </a:r>
          <a:br>
            <a:rPr lang="en-US" sz="1400" b="0" dirty="0"/>
          </a:br>
          <a:r>
            <a:rPr lang="en-US" sz="1400" b="0" dirty="0"/>
            <a:t>DODD</a:t>
          </a:r>
          <a:br>
            <a:rPr lang="en-US" sz="1400" b="0" dirty="0"/>
          </a:br>
          <a:r>
            <a:rPr lang="en-US" sz="1400" b="0" dirty="0"/>
            <a:t>ODH</a:t>
          </a:r>
          <a:br>
            <a:rPr lang="en-US" sz="2300" dirty="0"/>
          </a:br>
          <a:endParaRPr lang="en-US" sz="2300" dirty="0"/>
        </a:p>
      </dgm:t>
    </dgm:pt>
    <dgm:pt modelId="{10C10CD7-2304-7D47-B4AC-81529B881D69}" type="parTrans" cxnId="{AB70F807-AD9F-EE43-86CC-596FE88891A2}">
      <dgm:prSet/>
      <dgm:spPr/>
      <dgm:t>
        <a:bodyPr/>
        <a:lstStyle/>
        <a:p>
          <a:endParaRPr lang="en-US"/>
        </a:p>
      </dgm:t>
    </dgm:pt>
    <dgm:pt modelId="{745BB640-89BF-5F40-85E9-728ECC57CD86}" type="sibTrans" cxnId="{AB70F807-AD9F-EE43-86CC-596FE88891A2}">
      <dgm:prSet/>
      <dgm:spPr/>
      <dgm:t>
        <a:bodyPr/>
        <a:lstStyle/>
        <a:p>
          <a:endParaRPr lang="en-US"/>
        </a:p>
      </dgm:t>
    </dgm:pt>
    <dgm:pt modelId="{7FFF698D-ED3F-B240-AA99-70BF93529704}">
      <dgm:prSet phldrT="[Text]" custT="1"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endParaRPr lang="en-US" sz="2800" b="1" dirty="0"/>
        </a:p>
        <a:p>
          <a:r>
            <a:rPr lang="en-US" sz="2800" b="1" dirty="0"/>
            <a:t>Play</a:t>
          </a:r>
          <a:br>
            <a:rPr lang="en-US" sz="2800" b="1" dirty="0"/>
          </a:br>
          <a:r>
            <a:rPr lang="en-US" sz="1400" b="0" dirty="0"/>
            <a:t>Incident</a:t>
          </a:r>
          <a:br>
            <a:rPr lang="en-US" sz="1400" b="0" dirty="0"/>
          </a:br>
          <a:r>
            <a:rPr lang="en-US" sz="1400" b="0" dirty="0"/>
            <a:t>Reporting</a:t>
          </a:r>
          <a:br>
            <a:rPr lang="en-US" sz="1400" b="0" dirty="0"/>
          </a:br>
          <a:r>
            <a:rPr lang="en-US" sz="1400" b="0" dirty="0"/>
            <a:t>Prevention</a:t>
          </a:r>
          <a:br>
            <a:rPr lang="en-US" sz="1400" b="0" dirty="0"/>
          </a:br>
          <a:r>
            <a:rPr lang="en-US" sz="1400" b="0" dirty="0"/>
            <a:t>Investigation</a:t>
          </a:r>
        </a:p>
        <a:p>
          <a:br>
            <a:rPr lang="en-US" sz="1400" b="0" dirty="0"/>
          </a:br>
          <a:endParaRPr lang="en-US" sz="1400" b="0" dirty="0"/>
        </a:p>
      </dgm:t>
    </dgm:pt>
    <dgm:pt modelId="{05911311-E8D3-9143-B5F5-DB7AC0826C09}" type="parTrans" cxnId="{B044ADAD-9F01-474E-BB33-D4B5FE16DD08}">
      <dgm:prSet/>
      <dgm:spPr/>
      <dgm:t>
        <a:bodyPr/>
        <a:lstStyle/>
        <a:p>
          <a:endParaRPr lang="en-US"/>
        </a:p>
      </dgm:t>
    </dgm:pt>
    <dgm:pt modelId="{811B12EC-A33B-0840-9106-9FA4DA07860D}" type="sibTrans" cxnId="{B044ADAD-9F01-474E-BB33-D4B5FE16DD08}">
      <dgm:prSet/>
      <dgm:spPr/>
      <dgm:t>
        <a:bodyPr/>
        <a:lstStyle/>
        <a:p>
          <a:endParaRPr lang="en-US"/>
        </a:p>
      </dgm:t>
    </dgm:pt>
    <dgm:pt modelId="{AA246011-C9D7-0243-8857-8E6DE05453A5}">
      <dgm:prSet phldrT="[Text]" custT="1"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br>
            <a:rPr lang="en-US" sz="2800" b="1" dirty="0"/>
          </a:br>
          <a:r>
            <a:rPr lang="en-US" sz="2800" b="1" dirty="0"/>
            <a:t>Game Plan</a:t>
          </a:r>
          <a:br>
            <a:rPr lang="en-US" sz="1400" b="1" dirty="0"/>
          </a:br>
          <a:r>
            <a:rPr lang="en-US" sz="1400" b="0" dirty="0"/>
            <a:t>Health/Safety</a:t>
          </a:r>
          <a:br>
            <a:rPr lang="en-US" sz="1400" b="0" dirty="0"/>
          </a:br>
          <a:r>
            <a:rPr lang="en-US" sz="1400" b="0" dirty="0"/>
            <a:t>MUI Rule</a:t>
          </a:r>
          <a:br>
            <a:rPr lang="en-US" sz="1400" b="0" dirty="0"/>
          </a:br>
          <a:r>
            <a:rPr lang="en-US" sz="1400" b="0" dirty="0"/>
            <a:t>Tools, Kits</a:t>
          </a:r>
          <a:br>
            <a:rPr lang="en-US" sz="1400" b="1" dirty="0"/>
          </a:br>
          <a:endParaRPr lang="en-US" sz="2800" b="1" dirty="0"/>
        </a:p>
      </dgm:t>
    </dgm:pt>
    <dgm:pt modelId="{9E657793-600D-B941-BD0D-19E53554C1B6}" type="parTrans" cxnId="{E617ECA4-044A-664E-B78F-5823FE9D9472}">
      <dgm:prSet/>
      <dgm:spPr/>
      <dgm:t>
        <a:bodyPr/>
        <a:lstStyle/>
        <a:p>
          <a:endParaRPr lang="en-US"/>
        </a:p>
      </dgm:t>
    </dgm:pt>
    <dgm:pt modelId="{01DE3CBD-4FC8-D644-BF23-06A49745BB2D}" type="sibTrans" cxnId="{E617ECA4-044A-664E-B78F-5823FE9D9472}">
      <dgm:prSet/>
      <dgm:spPr/>
      <dgm:t>
        <a:bodyPr/>
        <a:lstStyle/>
        <a:p>
          <a:endParaRPr lang="en-US"/>
        </a:p>
      </dgm:t>
    </dgm:pt>
    <dgm:pt modelId="{8922ED3A-168B-594A-90AB-FE0675710014}">
      <dgm:prSet/>
      <dgm:spPr>
        <a:solidFill>
          <a:schemeClr val="accent2"/>
        </a:solidFill>
      </dgm:spPr>
      <dgm:t>
        <a:bodyPr/>
        <a:lstStyle/>
        <a:p>
          <a:r>
            <a:rPr lang="en-US" b="1" dirty="0"/>
            <a:t>Great Provider Playbook</a:t>
          </a:r>
        </a:p>
      </dgm:t>
    </dgm:pt>
    <dgm:pt modelId="{1C4844BB-BCD3-FB4B-9279-FF98127C8F41}" type="parTrans" cxnId="{5F686D15-490E-EF45-98C8-B42AE7D1DEAB}">
      <dgm:prSet/>
      <dgm:spPr/>
      <dgm:t>
        <a:bodyPr/>
        <a:lstStyle/>
        <a:p>
          <a:endParaRPr lang="en-US"/>
        </a:p>
      </dgm:t>
    </dgm:pt>
    <dgm:pt modelId="{712C9183-FCE2-DA4D-8EFB-3DEBA2633B7B}" type="sibTrans" cxnId="{5F686D15-490E-EF45-98C8-B42AE7D1DEAB}">
      <dgm:prSet/>
      <dgm:spPr/>
      <dgm:t>
        <a:bodyPr/>
        <a:lstStyle/>
        <a:p>
          <a:endParaRPr lang="en-US"/>
        </a:p>
      </dgm:t>
    </dgm:pt>
    <dgm:pt modelId="{570538B3-D88F-7E4D-B558-06677846A9D8}" type="pres">
      <dgm:prSet presAssocID="{7E7F21BF-6ECC-7848-9680-5A57AB323F8A}" presName="linearFlow" presStyleCnt="0">
        <dgm:presLayoutVars>
          <dgm:dir/>
          <dgm:resizeHandles val="exact"/>
        </dgm:presLayoutVars>
      </dgm:prSet>
      <dgm:spPr/>
    </dgm:pt>
    <dgm:pt modelId="{A1CCA7DB-4A5C-5843-8FBC-F18EEB9D8CB2}" type="pres">
      <dgm:prSet presAssocID="{26057CDD-0506-2C4B-9450-CA0356A59BCA}" presName="node" presStyleLbl="node1" presStyleIdx="0" presStyleCnt="4">
        <dgm:presLayoutVars>
          <dgm:bulletEnabled val="1"/>
        </dgm:presLayoutVars>
      </dgm:prSet>
      <dgm:spPr/>
    </dgm:pt>
    <dgm:pt modelId="{CDB724D5-8773-DF4F-9A08-19731AEA7690}" type="pres">
      <dgm:prSet presAssocID="{745BB640-89BF-5F40-85E9-728ECC57CD86}" presName="spacerL" presStyleCnt="0"/>
      <dgm:spPr/>
    </dgm:pt>
    <dgm:pt modelId="{AB6C7B4F-7124-0B4A-9AAE-BECF3FFAD448}" type="pres">
      <dgm:prSet presAssocID="{745BB640-89BF-5F40-85E9-728ECC57CD86}" presName="sibTrans" presStyleLbl="sibTrans2D1" presStyleIdx="0" presStyleCnt="3"/>
      <dgm:spPr/>
    </dgm:pt>
    <dgm:pt modelId="{AB0BD3E0-719D-4840-B57C-7394DEEE7D11}" type="pres">
      <dgm:prSet presAssocID="{745BB640-89BF-5F40-85E9-728ECC57CD86}" presName="spacerR" presStyleCnt="0"/>
      <dgm:spPr/>
    </dgm:pt>
    <dgm:pt modelId="{B2B7B0AA-FCCA-804C-89E7-CC720F4CD1B5}" type="pres">
      <dgm:prSet presAssocID="{7FFF698D-ED3F-B240-AA99-70BF93529704}" presName="node" presStyleLbl="node1" presStyleIdx="1" presStyleCnt="4" custLinFactNeighborY="0">
        <dgm:presLayoutVars>
          <dgm:bulletEnabled val="1"/>
        </dgm:presLayoutVars>
      </dgm:prSet>
      <dgm:spPr/>
    </dgm:pt>
    <dgm:pt modelId="{F8115A61-4675-D147-AF90-E714421D0481}" type="pres">
      <dgm:prSet presAssocID="{811B12EC-A33B-0840-9106-9FA4DA07860D}" presName="spacerL" presStyleCnt="0"/>
      <dgm:spPr/>
    </dgm:pt>
    <dgm:pt modelId="{10D0D5EE-93C5-274C-8301-A466AF9D7940}" type="pres">
      <dgm:prSet presAssocID="{811B12EC-A33B-0840-9106-9FA4DA07860D}" presName="sibTrans" presStyleLbl="sibTrans2D1" presStyleIdx="1" presStyleCnt="3"/>
      <dgm:spPr/>
    </dgm:pt>
    <dgm:pt modelId="{A477467A-133A-1D4B-A126-94CC02D459CC}" type="pres">
      <dgm:prSet presAssocID="{811B12EC-A33B-0840-9106-9FA4DA07860D}" presName="spacerR" presStyleCnt="0"/>
      <dgm:spPr/>
    </dgm:pt>
    <dgm:pt modelId="{67392561-F145-604E-A660-DC765B2D6793}" type="pres">
      <dgm:prSet presAssocID="{AA246011-C9D7-0243-8857-8E6DE05453A5}" presName="node" presStyleLbl="node1" presStyleIdx="2" presStyleCnt="4">
        <dgm:presLayoutVars>
          <dgm:bulletEnabled val="1"/>
        </dgm:presLayoutVars>
      </dgm:prSet>
      <dgm:spPr/>
    </dgm:pt>
    <dgm:pt modelId="{7111D6F8-B4AD-C745-A507-D4A09B2FBE05}" type="pres">
      <dgm:prSet presAssocID="{01DE3CBD-4FC8-D644-BF23-06A49745BB2D}" presName="spacerL" presStyleCnt="0"/>
      <dgm:spPr/>
    </dgm:pt>
    <dgm:pt modelId="{21C5575E-BF5A-C147-947B-B8C918F047D1}" type="pres">
      <dgm:prSet presAssocID="{01DE3CBD-4FC8-D644-BF23-06A49745BB2D}" presName="sibTrans" presStyleLbl="sibTrans2D1" presStyleIdx="2" presStyleCnt="3"/>
      <dgm:spPr/>
    </dgm:pt>
    <dgm:pt modelId="{D9E7948F-C74F-3A4F-AC77-94BBD5D98A30}" type="pres">
      <dgm:prSet presAssocID="{01DE3CBD-4FC8-D644-BF23-06A49745BB2D}" presName="spacerR" presStyleCnt="0"/>
      <dgm:spPr/>
    </dgm:pt>
    <dgm:pt modelId="{2B730D79-BF08-2B43-B1BF-515C1C0C5F03}" type="pres">
      <dgm:prSet presAssocID="{8922ED3A-168B-594A-90AB-FE0675710014}" presName="node" presStyleLbl="node1" presStyleIdx="3" presStyleCnt="4">
        <dgm:presLayoutVars>
          <dgm:bulletEnabled val="1"/>
        </dgm:presLayoutVars>
      </dgm:prSet>
      <dgm:spPr/>
    </dgm:pt>
  </dgm:ptLst>
  <dgm:cxnLst>
    <dgm:cxn modelId="{AB70F807-AD9F-EE43-86CC-596FE88891A2}" srcId="{7E7F21BF-6ECC-7848-9680-5A57AB323F8A}" destId="{26057CDD-0506-2C4B-9450-CA0356A59BCA}" srcOrd="0" destOrd="0" parTransId="{10C10CD7-2304-7D47-B4AC-81529B881D69}" sibTransId="{745BB640-89BF-5F40-85E9-728ECC57CD86}"/>
    <dgm:cxn modelId="{5F686D15-490E-EF45-98C8-B42AE7D1DEAB}" srcId="{7E7F21BF-6ECC-7848-9680-5A57AB323F8A}" destId="{8922ED3A-168B-594A-90AB-FE0675710014}" srcOrd="3" destOrd="0" parTransId="{1C4844BB-BCD3-FB4B-9279-FF98127C8F41}" sibTransId="{712C9183-FCE2-DA4D-8EFB-3DEBA2633B7B}"/>
    <dgm:cxn modelId="{F7F9271D-D88D-4E49-90A2-738C3C2E614E}" type="presOf" srcId="{811B12EC-A33B-0840-9106-9FA4DA07860D}" destId="{10D0D5EE-93C5-274C-8301-A466AF9D7940}" srcOrd="0" destOrd="0" presId="urn:microsoft.com/office/officeart/2005/8/layout/equation1"/>
    <dgm:cxn modelId="{30320827-3D23-5741-A0C9-FC15F9A3A971}" type="presOf" srcId="{26057CDD-0506-2C4B-9450-CA0356A59BCA}" destId="{A1CCA7DB-4A5C-5843-8FBC-F18EEB9D8CB2}" srcOrd="0" destOrd="0" presId="urn:microsoft.com/office/officeart/2005/8/layout/equation1"/>
    <dgm:cxn modelId="{06FC0150-C7FA-AE4E-B92E-2F1CA6391522}" type="presOf" srcId="{7FFF698D-ED3F-B240-AA99-70BF93529704}" destId="{B2B7B0AA-FCCA-804C-89E7-CC720F4CD1B5}" srcOrd="0" destOrd="0" presId="urn:microsoft.com/office/officeart/2005/8/layout/equation1"/>
    <dgm:cxn modelId="{3DE80B55-8DA2-454B-A1DF-69C072A53C63}" type="presOf" srcId="{745BB640-89BF-5F40-85E9-728ECC57CD86}" destId="{AB6C7B4F-7124-0B4A-9AAE-BECF3FFAD448}" srcOrd="0" destOrd="0" presId="urn:microsoft.com/office/officeart/2005/8/layout/equation1"/>
    <dgm:cxn modelId="{9611B080-5569-4D44-911B-8610A865E30A}" type="presOf" srcId="{8922ED3A-168B-594A-90AB-FE0675710014}" destId="{2B730D79-BF08-2B43-B1BF-515C1C0C5F03}" srcOrd="0" destOrd="0" presId="urn:microsoft.com/office/officeart/2005/8/layout/equation1"/>
    <dgm:cxn modelId="{EA895181-1492-2742-8FBD-80A4593F603A}" type="presOf" srcId="{7E7F21BF-6ECC-7848-9680-5A57AB323F8A}" destId="{570538B3-D88F-7E4D-B558-06677846A9D8}" srcOrd="0" destOrd="0" presId="urn:microsoft.com/office/officeart/2005/8/layout/equation1"/>
    <dgm:cxn modelId="{E617ECA4-044A-664E-B78F-5823FE9D9472}" srcId="{7E7F21BF-6ECC-7848-9680-5A57AB323F8A}" destId="{AA246011-C9D7-0243-8857-8E6DE05453A5}" srcOrd="2" destOrd="0" parTransId="{9E657793-600D-B941-BD0D-19E53554C1B6}" sibTransId="{01DE3CBD-4FC8-D644-BF23-06A49745BB2D}"/>
    <dgm:cxn modelId="{BC2633A7-C330-4141-A7F0-616C40FB0EDC}" type="presOf" srcId="{AA246011-C9D7-0243-8857-8E6DE05453A5}" destId="{67392561-F145-604E-A660-DC765B2D6793}" srcOrd="0" destOrd="0" presId="urn:microsoft.com/office/officeart/2005/8/layout/equation1"/>
    <dgm:cxn modelId="{B044ADAD-9F01-474E-BB33-D4B5FE16DD08}" srcId="{7E7F21BF-6ECC-7848-9680-5A57AB323F8A}" destId="{7FFF698D-ED3F-B240-AA99-70BF93529704}" srcOrd="1" destOrd="0" parTransId="{05911311-E8D3-9143-B5F5-DB7AC0826C09}" sibTransId="{811B12EC-A33B-0840-9106-9FA4DA07860D}"/>
    <dgm:cxn modelId="{630FA5C2-995D-0F46-A85B-8D3988CA960A}" type="presOf" srcId="{01DE3CBD-4FC8-D644-BF23-06A49745BB2D}" destId="{21C5575E-BF5A-C147-947B-B8C918F047D1}" srcOrd="0" destOrd="0" presId="urn:microsoft.com/office/officeart/2005/8/layout/equation1"/>
    <dgm:cxn modelId="{65160577-2DA0-5A40-A497-84E038E5F5A0}" type="presParOf" srcId="{570538B3-D88F-7E4D-B558-06677846A9D8}" destId="{A1CCA7DB-4A5C-5843-8FBC-F18EEB9D8CB2}" srcOrd="0" destOrd="0" presId="urn:microsoft.com/office/officeart/2005/8/layout/equation1"/>
    <dgm:cxn modelId="{EDA3BC13-50A3-4047-8493-E74BFA8013A4}" type="presParOf" srcId="{570538B3-D88F-7E4D-B558-06677846A9D8}" destId="{CDB724D5-8773-DF4F-9A08-19731AEA7690}" srcOrd="1" destOrd="0" presId="urn:microsoft.com/office/officeart/2005/8/layout/equation1"/>
    <dgm:cxn modelId="{D402B535-FEBE-4744-BC7F-F720ABADD5B5}" type="presParOf" srcId="{570538B3-D88F-7E4D-B558-06677846A9D8}" destId="{AB6C7B4F-7124-0B4A-9AAE-BECF3FFAD448}" srcOrd="2" destOrd="0" presId="urn:microsoft.com/office/officeart/2005/8/layout/equation1"/>
    <dgm:cxn modelId="{EAA058E0-EAB8-8646-8430-6CC0AE3B20DA}" type="presParOf" srcId="{570538B3-D88F-7E4D-B558-06677846A9D8}" destId="{AB0BD3E0-719D-4840-B57C-7394DEEE7D11}" srcOrd="3" destOrd="0" presId="urn:microsoft.com/office/officeart/2005/8/layout/equation1"/>
    <dgm:cxn modelId="{B346B64A-B16F-2649-BBB0-401C96D8873F}" type="presParOf" srcId="{570538B3-D88F-7E4D-B558-06677846A9D8}" destId="{B2B7B0AA-FCCA-804C-89E7-CC720F4CD1B5}" srcOrd="4" destOrd="0" presId="urn:microsoft.com/office/officeart/2005/8/layout/equation1"/>
    <dgm:cxn modelId="{E7FE9143-DF20-1746-8AFA-AFF561D15C7E}" type="presParOf" srcId="{570538B3-D88F-7E4D-B558-06677846A9D8}" destId="{F8115A61-4675-D147-AF90-E714421D0481}" srcOrd="5" destOrd="0" presId="urn:microsoft.com/office/officeart/2005/8/layout/equation1"/>
    <dgm:cxn modelId="{517107C8-C729-DB4B-B834-9D198B20CA01}" type="presParOf" srcId="{570538B3-D88F-7E4D-B558-06677846A9D8}" destId="{10D0D5EE-93C5-274C-8301-A466AF9D7940}" srcOrd="6" destOrd="0" presId="urn:microsoft.com/office/officeart/2005/8/layout/equation1"/>
    <dgm:cxn modelId="{F0CF2F0D-C115-7340-AB64-563EE009D0FA}" type="presParOf" srcId="{570538B3-D88F-7E4D-B558-06677846A9D8}" destId="{A477467A-133A-1D4B-A126-94CC02D459CC}" srcOrd="7" destOrd="0" presId="urn:microsoft.com/office/officeart/2005/8/layout/equation1"/>
    <dgm:cxn modelId="{BA082450-3BC7-F549-A5B6-247E80C38D85}" type="presParOf" srcId="{570538B3-D88F-7E4D-B558-06677846A9D8}" destId="{67392561-F145-604E-A660-DC765B2D6793}" srcOrd="8" destOrd="0" presId="urn:microsoft.com/office/officeart/2005/8/layout/equation1"/>
    <dgm:cxn modelId="{1E1D4A23-20B0-D948-A4A8-804AB485F405}" type="presParOf" srcId="{570538B3-D88F-7E4D-B558-06677846A9D8}" destId="{7111D6F8-B4AD-C745-A507-D4A09B2FBE05}" srcOrd="9" destOrd="0" presId="urn:microsoft.com/office/officeart/2005/8/layout/equation1"/>
    <dgm:cxn modelId="{AF40AC31-519A-EF47-8C4C-0D3A093A7885}" type="presParOf" srcId="{570538B3-D88F-7E4D-B558-06677846A9D8}" destId="{21C5575E-BF5A-C147-947B-B8C918F047D1}" srcOrd="10" destOrd="0" presId="urn:microsoft.com/office/officeart/2005/8/layout/equation1"/>
    <dgm:cxn modelId="{F2F581D7-0814-8546-A403-3C55781C33D7}" type="presParOf" srcId="{570538B3-D88F-7E4D-B558-06677846A9D8}" destId="{D9E7948F-C74F-3A4F-AC77-94BBD5D98A30}" srcOrd="11" destOrd="0" presId="urn:microsoft.com/office/officeart/2005/8/layout/equation1"/>
    <dgm:cxn modelId="{D0262E74-FEDA-B64E-8810-74803F4D66DB}" type="presParOf" srcId="{570538B3-D88F-7E4D-B558-06677846A9D8}" destId="{2B730D79-BF08-2B43-B1BF-515C1C0C5F03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CCA7DB-4A5C-5843-8FBC-F18EEB9D8CB2}">
      <dsp:nvSpPr>
        <dsp:cNvPr id="0" name=""/>
        <dsp:cNvSpPr/>
      </dsp:nvSpPr>
      <dsp:spPr>
        <a:xfrm>
          <a:off x="6870" y="1073953"/>
          <a:ext cx="1908836" cy="1908836"/>
        </a:xfrm>
        <a:prstGeom prst="ellipse">
          <a:avLst/>
        </a:prstGeom>
        <a:solidFill>
          <a:schemeClr val="tx2">
            <a:lumMod val="50000"/>
            <a:lumOff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 dirty="0"/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Roles</a:t>
          </a:r>
          <a:br>
            <a:rPr lang="en-US" sz="2300" kern="1200" dirty="0"/>
          </a:br>
          <a:r>
            <a:rPr lang="en-US" sz="1400" b="0" kern="1200" dirty="0"/>
            <a:t>DSPs</a:t>
          </a:r>
          <a:br>
            <a:rPr lang="en-US" sz="1400" b="0" kern="1200" dirty="0"/>
          </a:br>
          <a:r>
            <a:rPr lang="en-US" sz="1400" b="0" kern="1200" dirty="0"/>
            <a:t>Staff</a:t>
          </a:r>
          <a:br>
            <a:rPr lang="en-US" sz="1400" b="0" kern="1200" dirty="0"/>
          </a:br>
          <a:r>
            <a:rPr lang="en-US" sz="1400" b="0" kern="1200" dirty="0"/>
            <a:t>County Boards</a:t>
          </a:r>
          <a:br>
            <a:rPr lang="en-US" sz="1400" b="0" kern="1200" dirty="0"/>
          </a:br>
          <a:r>
            <a:rPr lang="en-US" sz="1400" b="0" kern="1200" dirty="0"/>
            <a:t>DODD</a:t>
          </a:r>
          <a:br>
            <a:rPr lang="en-US" sz="1400" b="0" kern="1200" dirty="0"/>
          </a:br>
          <a:r>
            <a:rPr lang="en-US" sz="1400" b="0" kern="1200" dirty="0"/>
            <a:t>ODH</a:t>
          </a:r>
          <a:br>
            <a:rPr lang="en-US" sz="2300" kern="1200" dirty="0"/>
          </a:br>
          <a:endParaRPr lang="en-US" sz="2300" kern="1200" dirty="0"/>
        </a:p>
      </dsp:txBody>
      <dsp:txXfrm>
        <a:off x="286413" y="1353496"/>
        <a:ext cx="1349750" cy="1349750"/>
      </dsp:txXfrm>
    </dsp:sp>
    <dsp:sp modelId="{AB6C7B4F-7124-0B4A-9AAE-BECF3FFAD448}">
      <dsp:nvSpPr>
        <dsp:cNvPr id="0" name=""/>
        <dsp:cNvSpPr/>
      </dsp:nvSpPr>
      <dsp:spPr>
        <a:xfrm>
          <a:off x="2070704" y="1474808"/>
          <a:ext cx="1107125" cy="1107125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2217453" y="1898173"/>
        <a:ext cx="813627" cy="260395"/>
      </dsp:txXfrm>
    </dsp:sp>
    <dsp:sp modelId="{B2B7B0AA-FCCA-804C-89E7-CC720F4CD1B5}">
      <dsp:nvSpPr>
        <dsp:cNvPr id="0" name=""/>
        <dsp:cNvSpPr/>
      </dsp:nvSpPr>
      <dsp:spPr>
        <a:xfrm>
          <a:off x="3332827" y="1073953"/>
          <a:ext cx="1908836" cy="1908836"/>
        </a:xfrm>
        <a:prstGeom prst="ellipse">
          <a:avLst/>
        </a:prstGeom>
        <a:solidFill>
          <a:schemeClr val="tx2">
            <a:lumMod val="50000"/>
            <a:lumOff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b="1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Play</a:t>
          </a:r>
          <a:br>
            <a:rPr lang="en-US" sz="2800" b="1" kern="1200" dirty="0"/>
          </a:br>
          <a:r>
            <a:rPr lang="en-US" sz="1400" b="0" kern="1200" dirty="0"/>
            <a:t>Incident</a:t>
          </a:r>
          <a:br>
            <a:rPr lang="en-US" sz="1400" b="0" kern="1200" dirty="0"/>
          </a:br>
          <a:r>
            <a:rPr lang="en-US" sz="1400" b="0" kern="1200" dirty="0"/>
            <a:t>Reporting</a:t>
          </a:r>
          <a:br>
            <a:rPr lang="en-US" sz="1400" b="0" kern="1200" dirty="0"/>
          </a:br>
          <a:r>
            <a:rPr lang="en-US" sz="1400" b="0" kern="1200" dirty="0"/>
            <a:t>Prevention</a:t>
          </a:r>
          <a:br>
            <a:rPr lang="en-US" sz="1400" b="0" kern="1200" dirty="0"/>
          </a:br>
          <a:r>
            <a:rPr lang="en-US" sz="1400" b="0" kern="1200" dirty="0"/>
            <a:t>Investigation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en-US" sz="1400" b="0" kern="1200" dirty="0"/>
          </a:br>
          <a:endParaRPr lang="en-US" sz="1400" b="0" kern="1200" dirty="0"/>
        </a:p>
      </dsp:txBody>
      <dsp:txXfrm>
        <a:off x="3612370" y="1353496"/>
        <a:ext cx="1349750" cy="1349750"/>
      </dsp:txXfrm>
    </dsp:sp>
    <dsp:sp modelId="{10D0D5EE-93C5-274C-8301-A466AF9D7940}">
      <dsp:nvSpPr>
        <dsp:cNvPr id="0" name=""/>
        <dsp:cNvSpPr/>
      </dsp:nvSpPr>
      <dsp:spPr>
        <a:xfrm>
          <a:off x="5396661" y="1474808"/>
          <a:ext cx="1107125" cy="1107125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5543410" y="1898173"/>
        <a:ext cx="813627" cy="260395"/>
      </dsp:txXfrm>
    </dsp:sp>
    <dsp:sp modelId="{67392561-F145-604E-A660-DC765B2D6793}">
      <dsp:nvSpPr>
        <dsp:cNvPr id="0" name=""/>
        <dsp:cNvSpPr/>
      </dsp:nvSpPr>
      <dsp:spPr>
        <a:xfrm>
          <a:off x="6658784" y="1073953"/>
          <a:ext cx="1908836" cy="1908836"/>
        </a:xfrm>
        <a:prstGeom prst="ellipse">
          <a:avLst/>
        </a:prstGeom>
        <a:solidFill>
          <a:schemeClr val="tx2">
            <a:lumMod val="50000"/>
            <a:lumOff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en-US" sz="2800" b="1" kern="1200" dirty="0"/>
          </a:br>
          <a:r>
            <a:rPr lang="en-US" sz="2800" b="1" kern="1200" dirty="0"/>
            <a:t>Game Plan</a:t>
          </a:r>
          <a:br>
            <a:rPr lang="en-US" sz="1400" b="1" kern="1200" dirty="0"/>
          </a:br>
          <a:r>
            <a:rPr lang="en-US" sz="1400" b="0" kern="1200" dirty="0"/>
            <a:t>Health/Safety</a:t>
          </a:r>
          <a:br>
            <a:rPr lang="en-US" sz="1400" b="0" kern="1200" dirty="0"/>
          </a:br>
          <a:r>
            <a:rPr lang="en-US" sz="1400" b="0" kern="1200" dirty="0"/>
            <a:t>MUI Rule</a:t>
          </a:r>
          <a:br>
            <a:rPr lang="en-US" sz="1400" b="0" kern="1200" dirty="0"/>
          </a:br>
          <a:r>
            <a:rPr lang="en-US" sz="1400" b="0" kern="1200" dirty="0"/>
            <a:t>Tools, Kits</a:t>
          </a:r>
          <a:br>
            <a:rPr lang="en-US" sz="1400" b="1" kern="1200" dirty="0"/>
          </a:br>
          <a:endParaRPr lang="en-US" sz="2800" b="1" kern="1200" dirty="0"/>
        </a:p>
      </dsp:txBody>
      <dsp:txXfrm>
        <a:off x="6938327" y="1353496"/>
        <a:ext cx="1349750" cy="1349750"/>
      </dsp:txXfrm>
    </dsp:sp>
    <dsp:sp modelId="{21C5575E-BF5A-C147-947B-B8C918F047D1}">
      <dsp:nvSpPr>
        <dsp:cNvPr id="0" name=""/>
        <dsp:cNvSpPr/>
      </dsp:nvSpPr>
      <dsp:spPr>
        <a:xfrm>
          <a:off x="8722618" y="1474808"/>
          <a:ext cx="1107125" cy="1107125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600" kern="1200"/>
        </a:p>
      </dsp:txBody>
      <dsp:txXfrm>
        <a:off x="8869367" y="1702876"/>
        <a:ext cx="813627" cy="650989"/>
      </dsp:txXfrm>
    </dsp:sp>
    <dsp:sp modelId="{2B730D79-BF08-2B43-B1BF-515C1C0C5F03}">
      <dsp:nvSpPr>
        <dsp:cNvPr id="0" name=""/>
        <dsp:cNvSpPr/>
      </dsp:nvSpPr>
      <dsp:spPr>
        <a:xfrm>
          <a:off x="9984741" y="1073953"/>
          <a:ext cx="1908836" cy="1908836"/>
        </a:xfrm>
        <a:prstGeom prst="ellipse">
          <a:avLst/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Great Provider Playbook</a:t>
          </a:r>
        </a:p>
      </dsp:txBody>
      <dsp:txXfrm>
        <a:off x="10264284" y="1353496"/>
        <a:ext cx="1349750" cy="13497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2D0319-10F5-4147-9E62-26B48FF15283}" type="datetimeFigureOut">
              <a:rPr lang="en-US" smtClean="0"/>
              <a:t>6/18/25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E659C9-347B-A440-8CC0-08D3D44F5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04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D2068D-C5E5-24D3-D206-A8844A1CF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6D87E2-8E38-6DDF-E990-F1DC735982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068BDC-21FE-B8DF-CA11-EDCC30A0EC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FD0F20-6B3B-5643-91BD-93364F7D11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F8A9FC-8F42-224E-B674-7FBA4C6AF3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56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E4EA1-B866-9D41-02BE-E2BFBADFDB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3BCD20-7509-E429-25A6-75C62C16B4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A9CE5-6A67-DC09-8AB2-986C4CC8D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EC47-4E87-D14B-8049-A5EF439193DD}" type="datetimeFigureOut">
              <a:rPr lang="en-US" smtClean="0"/>
              <a:t>6/18/25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09F49F-2928-23DB-487E-37714BE95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FC008-FB4A-7BCE-4072-4DA97244D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5915-5CA3-5047-B0C3-2DAA7BD2E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568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DECD5-5F6D-C0E8-5F7F-7105BA808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C38828-679E-C4E6-FEB5-0A01D46749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A5C27-83E3-6988-FAF8-A4117A626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EC47-4E87-D14B-8049-A5EF439193DD}" type="datetimeFigureOut">
              <a:rPr lang="en-US" smtClean="0"/>
              <a:t>6/18/25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6CDA9-995D-687C-D878-A0459A36A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D4CE15-2662-7B04-023B-896DBFBF0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5915-5CA3-5047-B0C3-2DAA7BD2E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826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09DFEA-C0E5-0530-D5D0-B3996745BF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560F42-F9C2-DC5B-949A-7E5BCBF62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DDA767-E31E-2BD5-B895-3EB8C6B83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EC47-4E87-D14B-8049-A5EF439193DD}" type="datetimeFigureOut">
              <a:rPr lang="en-US" smtClean="0"/>
              <a:t>6/18/25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F1EE8-85B9-0CB9-77DA-BA6149766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41C409-06B5-4A38-6286-EAEF43A83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5915-5CA3-5047-B0C3-2DAA7BD2E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68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C5520-9DFD-8B76-D9DE-52E8EF2FF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7A99E-C705-EA27-CD08-F46CEB3E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2D850-74AE-838E-1802-C8823EFC5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EC47-4E87-D14B-8049-A5EF439193DD}" type="datetimeFigureOut">
              <a:rPr lang="en-US" smtClean="0"/>
              <a:t>6/18/25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FFEA30-4B49-04BE-F358-6D49E92B8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784B32-A430-B702-B50D-0764519F9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5915-5CA3-5047-B0C3-2DAA7BD2E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42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241B9-D833-54BC-3C51-688C0AA6C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FF28D3-0880-C03F-3088-F4D43A2E12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ED625-8080-CD65-7FC6-637C61D67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EC47-4E87-D14B-8049-A5EF439193DD}" type="datetimeFigureOut">
              <a:rPr lang="en-US" smtClean="0"/>
              <a:t>6/18/25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1D1A57-5A46-0578-DE47-18B8159CD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CCEDC-40B2-F392-A1FB-B1BF13B07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5915-5CA3-5047-B0C3-2DAA7BD2E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884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73C43-902D-DE1A-8329-0881B89CE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67DA3-9B9F-21C4-8476-FA5A0EAD60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B00DBE-982F-78D6-8879-008D520D92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DE1251-3F9F-3FE1-3E71-6D0D67FC2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EC47-4E87-D14B-8049-A5EF439193DD}" type="datetimeFigureOut">
              <a:rPr lang="en-US" smtClean="0"/>
              <a:t>6/18/25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C8B0B-9305-9265-0679-7995D47B2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24075E-EC26-1CC2-AB49-E34F34FB4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5915-5CA3-5047-B0C3-2DAA7BD2E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485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E3A7A-41B5-8892-4B1C-8A5317E54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FEA06A-43FC-E50B-9E07-67DF48BD5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DD5160-E416-4EFE-1BF3-3AFE2F6D09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851D0A-36E4-D684-3E43-7149E72392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97F836-0CB2-7079-3ED8-64BEAD03EA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42B54D-8258-D71A-76B6-CE7DB66E6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EC47-4E87-D14B-8049-A5EF439193DD}" type="datetimeFigureOut">
              <a:rPr lang="en-US" smtClean="0"/>
              <a:t>6/18/25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999F9C-547E-C307-5BA9-7FC4D8C61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ECE0CC-7476-E8CD-D923-2672E74AC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5915-5CA3-5047-B0C3-2DAA7BD2E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478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7017D-F974-41AB-4566-3244AF798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604486-AE53-FFE3-28BA-E30B2FBBB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EC47-4E87-D14B-8049-A5EF439193DD}" type="datetimeFigureOut">
              <a:rPr lang="en-US" smtClean="0"/>
              <a:t>6/18/25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6C15AA-1706-8B6D-CC5C-D065EE685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4DAB7D-1FA3-FB4F-2CCE-07CFB3B05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5915-5CA3-5047-B0C3-2DAA7BD2E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327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E41ECF-E9AB-5237-AF39-473A01BE7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EC47-4E87-D14B-8049-A5EF439193DD}" type="datetimeFigureOut">
              <a:rPr lang="en-US" smtClean="0"/>
              <a:t>6/18/25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F1AC93-0994-EACF-4D6B-2BE57D432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DC4E06-F342-92C8-B0FC-7E5550994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5915-5CA3-5047-B0C3-2DAA7BD2E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525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D2878-1C96-0043-253D-84AC86B81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D75A3-3E54-BACC-877B-407C1AA8D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A18EA4-224E-E842-02EE-9FA4374F51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C58241-4768-8062-646B-27E1654EA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EC47-4E87-D14B-8049-A5EF439193DD}" type="datetimeFigureOut">
              <a:rPr lang="en-US" smtClean="0"/>
              <a:t>6/18/25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9A5447-8CB2-6E37-5664-6A7B1CABE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A18E2C-AF86-095F-32D4-D4EDDF4E4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5915-5CA3-5047-B0C3-2DAA7BD2E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847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E566E-B300-50BF-134A-2535EF40D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3E7D96-9FE8-EA7D-D881-0A642B2C62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B2D64E-243D-6414-1EB2-C364E6AD23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733E09-DC30-750E-30E0-50F2261BD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EC47-4E87-D14B-8049-A5EF439193DD}" type="datetimeFigureOut">
              <a:rPr lang="en-US" smtClean="0"/>
              <a:t>6/18/25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2033B5-4E95-5314-12C6-BD1117027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689F04-21B2-D41A-501D-578664C3E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5915-5CA3-5047-B0C3-2DAA7BD2E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34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27D1FC-A3E2-CD23-933B-ADE0FF5D9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4A0830-1637-8979-5AA0-F4BA87978B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AFFC74-AAED-266F-703A-D014FDF55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BDEC47-4E87-D14B-8049-A5EF439193DD}" type="datetimeFigureOut">
              <a:rPr lang="en-US" smtClean="0"/>
              <a:t>6/18/25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3E66E-FBC6-518F-D40B-B508AAA9C7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118DC-1654-20B6-5F53-762C48A443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E15915-5CA3-5047-B0C3-2DAA7BD2E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536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am.assets.ohio.gov/image/upload/v1743085874/dodd.ohio.gov/Compliance/Provider%20Training%20Series/Provider_Training_Series_2025_MUI_Rule_Handouts.pdf" TargetMode="External"/><Relationship Id="rId2" Type="http://schemas.openxmlformats.org/officeDocument/2006/relationships/hyperlink" Target="https://files.constantcontact.com/141902ea301/7b76b69d-07ea-4d8c-b13b-777f0d477777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ylearning.dodd.ohio.gov/" TargetMode="External"/><Relationship Id="rId4" Type="http://schemas.openxmlformats.org/officeDocument/2006/relationships/hyperlink" Target="https://dam.assets.ohio.gov/image/upload/v1744309289/dodd.ohio.gov/Compliance/Provider%20Training%20Series/3-27-25_Webinar_Q_A.pd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dam.assets.ohio.gov/image/upload/v1745846877/dodd.ohio.gov/Compliance/June%202025%20Tool%20Updates/015_AGENCY_PROVIDER_REQUIRED_DOCUMENTS_LIST_June_2025.pdf" TargetMode="External"/><Relationship Id="rId2" Type="http://schemas.openxmlformats.org/officeDocument/2006/relationships/hyperlink" Target="https://dam.assets.ohio.gov/image/upload/v1745846878/dodd.ohio.gov/Compliance/June%202025%20Tool%20Updates/004_Agency_Provider_Review_Tool_June_2025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am.assets.ohio.gov/image/upload/v1742588027/dodd.ohio.gov/Website%20-%20Random/Medication_Administration_Responsibilities_1.16.25_3-Slides_Per_Page.pdf" TargetMode="External"/><Relationship Id="rId2" Type="http://schemas.openxmlformats.org/officeDocument/2006/relationships/hyperlink" Target="https://www.zoomgov.com/rec/play/OuVbYVR3LYLD_-XJca8zoY8bYwV3e0Ybjbv889NjKBwQMG0YDMYn85qpHZK1Lj3HjYDP4gUMVznTie9y.Rn9rdXd8HB_Artg8?accessLevel=meeting&amp;canPlayFromShare=true&amp;from=share_recording_detail&amp;continueMode=true&amp;componentName=rec-play&amp;originRequestUrl=https%3A%2F%2Fwww.zoomgov.com%2Frec%2Fshare%2FmNi8JsEYTmVICx-S-j5LRIsiYYUb5ddx-ovayts4mP_iiC5wMJ33KTTTE5YOBy9b.laWd5S_-7_Jor9U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am.assets.ohio.gov/image/upload/v1731537626/dodd.ohio.gov/Med-Admin/11.23.2020_MAIS_Secretary__Profile_Creation.pdf" TargetMode="External"/><Relationship Id="rId5" Type="http://schemas.openxmlformats.org/officeDocument/2006/relationships/hyperlink" Target="https://dam.assets.ohio.gov/image/upload/v1731537708/dodd.ohio.gov/Med-Admin/Reference_Grid_1.2024_1.pdf" TargetMode="External"/><Relationship Id="rId4" Type="http://schemas.openxmlformats.org/officeDocument/2006/relationships/hyperlink" Target="https://dam.assets.ohio.gov/image/upload/v1742588022/dodd.ohio.gov/Website%20-%20Random/Medication_Adm_Responsibilites_Webinar_Q_A.pdf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oomgov.com/rec/play/OuVbYVR3LYLD_-XJca8zoY8bYwV3e0Ybjbv889NjKBwQMG0YDMYn85qpHZK1Lj3HjYDP4gUMVznTie9y.Rn9rdXd8HB_Artg8?accessLevel=meeting&amp;canPlayFromShare=true&amp;from=share_recording_detail&amp;continueMode=true&amp;componentName=rec-play&amp;originRequestUrl=https%3A%2F%2Fwww.zoomgov.com%2Frec%2Fshare%2FmNi8JsEYTmVICx-S-j5LRIsiYYUb5ddx-ovayts4mP_iiC5wMJ33KTTTE5YOBy9b.laWd5S_-7_Jor9UD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odd.ohio.gov/forms-and-rules/rules-in-effect/5123-3-10" TargetMode="External"/><Relationship Id="rId2" Type="http://schemas.openxmlformats.org/officeDocument/2006/relationships/hyperlink" Target="https://dodd.ohio.gov/forms-and-rules/rules-in-effect/5123-1-0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dd.ohio.gov/forms-and-rules/rules-in-effect/5123-9-11" TargetMode="External"/><Relationship Id="rId4" Type="http://schemas.openxmlformats.org/officeDocument/2006/relationships/hyperlink" Target="https://dodd.ohio.gov/forms-and-rules/rules-in-effect/5123-9-01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dd.ohio.gov/forms-and-rules/rules-in-effect/5123-9-14" TargetMode="External"/><Relationship Id="rId2" Type="http://schemas.openxmlformats.org/officeDocument/2006/relationships/hyperlink" Target="https://dodd.ohio.gov/forms-and-rules/rules-in-effect/5123-9-1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dd.ohio.gov/forms-and-rules/rules-in-effect/5123-9-39" TargetMode="External"/><Relationship Id="rId5" Type="http://schemas.openxmlformats.org/officeDocument/2006/relationships/hyperlink" Target="https://dodd.ohio.gov/forms-and-rules/rules-in-effect/5123-9-33" TargetMode="External"/><Relationship Id="rId4" Type="http://schemas.openxmlformats.org/officeDocument/2006/relationships/hyperlink" Target="https://dodd.ohio.gov/forms-and-rules/rules-in-effect/5123-9-17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72274-0192-05F8-5460-2BE5236A5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ECDFD-FA80-21AF-1F29-7F8282EF2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6501" y="489508"/>
            <a:ext cx="5754896" cy="1915959"/>
          </a:xfrm>
        </p:spPr>
        <p:txBody>
          <a:bodyPr anchor="b">
            <a:normAutofit fontScale="90000"/>
          </a:bodyPr>
          <a:lstStyle/>
          <a:p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r>
              <a:rPr lang="en-US" sz="3100" b="1" dirty="0"/>
              <a:t>Residential Resources Committee</a:t>
            </a:r>
            <a:br>
              <a:rPr lang="en-US" sz="3100" b="1" dirty="0"/>
            </a:br>
            <a:r>
              <a:rPr lang="en-US" sz="3100" b="1" dirty="0"/>
              <a:t>June 18, 2025</a:t>
            </a:r>
          </a:p>
        </p:txBody>
      </p:sp>
      <p:pic>
        <p:nvPicPr>
          <p:cNvPr id="4" name="Picture 3" descr="A logo for a company&#10;&#10;AI-generated content may be incorrect.">
            <a:extLst>
              <a:ext uri="{FF2B5EF4-FFF2-40B4-BE49-F238E27FC236}">
                <a16:creationId xmlns:a16="http://schemas.microsoft.com/office/drawing/2014/main" id="{94E95162-47EC-1193-51BD-C34CFBEB2D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130" y="2405467"/>
            <a:ext cx="3876165" cy="220629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8D154-D73D-E8D3-21AB-2096B95E0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6502" y="2894974"/>
            <a:ext cx="6058223" cy="3505398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endParaRPr lang="en-US" sz="1800" b="1" u="sng" dirty="0"/>
          </a:p>
          <a:p>
            <a:pPr marL="0" indent="0">
              <a:buNone/>
            </a:pPr>
            <a:r>
              <a:rPr lang="en-US" sz="1800" b="1" u="sng" dirty="0"/>
              <a:t>Residential Waiver Chairs</a:t>
            </a:r>
            <a:br>
              <a:rPr lang="en-US" sz="1800" b="1" u="sng" dirty="0"/>
            </a:br>
            <a:r>
              <a:rPr lang="en-US" sz="1800" dirty="0"/>
              <a:t>Susan Berneike</a:t>
            </a:r>
            <a:br>
              <a:rPr lang="en-US" sz="1800" dirty="0"/>
            </a:br>
            <a:r>
              <a:rPr lang="en-US" sz="1800" dirty="0"/>
              <a:t>Jamie Steele					                 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				</a:t>
            </a:r>
            <a:r>
              <a:rPr lang="en-US" sz="1800" b="1" u="sng" dirty="0"/>
              <a:t>OPRA Staff Liaison</a:t>
            </a:r>
            <a:br>
              <a:rPr lang="en-US" sz="1800" b="1" u="sng" dirty="0"/>
            </a:br>
            <a:r>
              <a:rPr lang="en-US" sz="1800" dirty="0"/>
              <a:t>			                 	Rachel Hayes</a:t>
            </a:r>
            <a:br>
              <a:rPr lang="en-US" sz="1800" dirty="0"/>
            </a:br>
            <a:br>
              <a:rPr lang="en-US" sz="1800" dirty="0"/>
            </a:br>
            <a:r>
              <a:rPr lang="en-US" sz="1800" b="1" u="sng" dirty="0"/>
              <a:t>ICF Chairs</a:t>
            </a:r>
            <a:br>
              <a:rPr lang="en-US" sz="1800" dirty="0"/>
            </a:br>
            <a:r>
              <a:rPr lang="en-US" sz="1800" dirty="0"/>
              <a:t>Robert </a:t>
            </a:r>
            <a:r>
              <a:rPr lang="en-US" sz="1800" dirty="0" err="1"/>
              <a:t>Heinzerling</a:t>
            </a:r>
            <a:br>
              <a:rPr lang="en-US" sz="1800" dirty="0"/>
            </a:br>
            <a:r>
              <a:rPr lang="en-US" sz="1800" dirty="0"/>
              <a:t>Kurt Miller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2300" b="1" u="sng" dirty="0"/>
          </a:p>
          <a:p>
            <a:pPr marL="0" indent="0">
              <a:buNone/>
            </a:pPr>
            <a:endParaRPr lang="en-US" sz="1900" b="1" u="sng" dirty="0"/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r>
              <a:rPr lang="en-US" sz="1900" dirty="0"/>
              <a:t>		</a:t>
            </a:r>
            <a:endParaRPr lang="en-US" sz="1900" u="sng" dirty="0"/>
          </a:p>
          <a:p>
            <a:pPr marL="0" indent="0">
              <a:buNone/>
            </a:pPr>
            <a:br>
              <a:rPr lang="en-US" sz="1900" b="1" u="sng" dirty="0"/>
            </a:br>
            <a:r>
              <a:rPr lang="en-US" sz="1900" dirty="0"/>
              <a:t>					</a:t>
            </a:r>
            <a:endParaRPr lang="en-US" sz="1900" u="sng" dirty="0"/>
          </a:p>
        </p:txBody>
      </p:sp>
    </p:spTree>
    <p:extLst>
      <p:ext uri="{BB962C8B-B14F-4D97-AF65-F5344CB8AC3E}">
        <p14:creationId xmlns:p14="http://schemas.microsoft.com/office/powerpoint/2010/main" val="3056973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846034-5C39-6DF0-167E-CC827391C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DC90A95-8F0D-EAF8-6656-47C5642F4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7D02C7-2148-B047-B5EE-C28E1C230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98571C-9701-56B6-F520-16D9C33133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AA17E26-9565-2618-14A0-01C45B0FCC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DDF1BA-095F-0236-1E84-2C81CCDBE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0A28F1-7374-3FFC-EE84-B8DAB4917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87" y="294538"/>
            <a:ext cx="10570864" cy="1033669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OPRA Residential Resources</a:t>
            </a:r>
            <a:br>
              <a:rPr lang="en-US" sz="3400" dirty="0">
                <a:solidFill>
                  <a:srgbClr val="FFFFFF"/>
                </a:solidFill>
              </a:rPr>
            </a:br>
            <a:r>
              <a:rPr lang="en-US" sz="3400" dirty="0">
                <a:solidFill>
                  <a:srgbClr val="FFFFFF"/>
                </a:solidFill>
              </a:rPr>
              <a:t>Residential Waiver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B8B74D-26C0-E64F-FA02-8BE97131019C}"/>
              </a:ext>
            </a:extLst>
          </p:cNvPr>
          <p:cNvSpPr txBox="1"/>
          <p:nvPr/>
        </p:nvSpPr>
        <p:spPr>
          <a:xfrm>
            <a:off x="-3" y="1665068"/>
            <a:ext cx="1219200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GREAT PROVIDER</a:t>
            </a:r>
            <a:r>
              <a:rPr lang="en-US" sz="66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6600" b="1" dirty="0">
                <a:solidFill>
                  <a:srgbClr val="C00000"/>
                </a:solidFill>
              </a:rPr>
              <a:t>PLAYBOOK</a:t>
            </a:r>
            <a:endParaRPr lang="en-US" sz="6600" dirty="0">
              <a:solidFill>
                <a:srgbClr val="C00000"/>
              </a:solidFill>
            </a:endParaRPr>
          </a:p>
        </p:txBody>
      </p:sp>
      <p:pic>
        <p:nvPicPr>
          <p:cNvPr id="4" name="Picture 2" descr="What is a Business Playbook, and Why Do You Need One?">
            <a:extLst>
              <a:ext uri="{FF2B5EF4-FFF2-40B4-BE49-F238E27FC236}">
                <a16:creationId xmlns:a16="http://schemas.microsoft.com/office/drawing/2014/main" id="{B406CAAC-B07A-2C92-20B3-F142A46EDD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348" y="3042048"/>
            <a:ext cx="8070575" cy="208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98219A1-4376-FD9A-C348-69754F6917B5}"/>
              </a:ext>
            </a:extLst>
          </p:cNvPr>
          <p:cNvSpPr txBox="1"/>
          <p:nvPr/>
        </p:nvSpPr>
        <p:spPr>
          <a:xfrm>
            <a:off x="459350" y="5537025"/>
            <a:ext cx="113305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Practical guides, toolkits, and resources designed for Ohio’s providers to assist in delivering high-quality, person-centered services within Ohio’s DD system.</a:t>
            </a:r>
          </a:p>
        </p:txBody>
      </p:sp>
    </p:spTree>
    <p:extLst>
      <p:ext uri="{BB962C8B-B14F-4D97-AF65-F5344CB8AC3E}">
        <p14:creationId xmlns:p14="http://schemas.microsoft.com/office/powerpoint/2010/main" val="1457334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AE2FD8-CF11-843A-51E6-2505BE02A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0B8F70F-ABB8-8DF9-131A-600B5E47B2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88DB8C-30A1-6BB6-9E97-AC9157F6F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1BC8F35-ABD7-75A1-33F9-F8B91C9C3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B9FC2D6-C2A6-80FD-4F59-41C63FDA13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6FFF86-1859-B1C8-9CE4-40EF6A5E4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B55F0E-7956-EF71-1226-1C2C6DDFD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347" y="294538"/>
            <a:ext cx="10808204" cy="1033669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OPRA Residential Resources</a:t>
            </a:r>
            <a:br>
              <a:rPr lang="en-US" sz="3400" dirty="0">
                <a:solidFill>
                  <a:srgbClr val="FFFFFF"/>
                </a:solidFill>
              </a:rPr>
            </a:br>
            <a:r>
              <a:rPr lang="en-US" sz="3400" dirty="0">
                <a:solidFill>
                  <a:srgbClr val="FFFFFF"/>
                </a:solidFill>
              </a:rPr>
              <a:t>Residential Waiver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C6E04A0-8945-E26A-C7AD-2F54A36F77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1612314"/>
              </p:ext>
            </p:extLst>
          </p:nvPr>
        </p:nvGraphicFramePr>
        <p:xfrm>
          <a:off x="198786" y="2801257"/>
          <a:ext cx="11900449" cy="4056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AD2B628-3F7D-2ECC-74CA-9E93369F40E7}"/>
              </a:ext>
            </a:extLst>
          </p:cNvPr>
          <p:cNvSpPr txBox="1"/>
          <p:nvPr/>
        </p:nvSpPr>
        <p:spPr>
          <a:xfrm>
            <a:off x="3482502" y="2083815"/>
            <a:ext cx="56809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GPP MUI Rule Example</a:t>
            </a:r>
          </a:p>
        </p:txBody>
      </p:sp>
    </p:spTree>
    <p:extLst>
      <p:ext uri="{BB962C8B-B14F-4D97-AF65-F5344CB8AC3E}">
        <p14:creationId xmlns:p14="http://schemas.microsoft.com/office/powerpoint/2010/main" val="208627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C54194-FB58-ED1A-C1D3-1B315898F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C9DD55-0C25-6FAE-95DA-88805D678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E9760F6-B2BF-B0A5-8170-2B1099591F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478C13-04A9-8D7A-C2B9-5344B9855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247CA7-7AA4-51EF-4961-CFED24672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EDF1D74-F251-7DD9-C3C2-8459A95E6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7034CF-F482-48C0-5EB1-C96AB5F8E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OPRA Residential Resources</a:t>
            </a:r>
            <a:br>
              <a:rPr lang="en-US" sz="3400" dirty="0">
                <a:solidFill>
                  <a:srgbClr val="FFFFFF"/>
                </a:solidFill>
              </a:rPr>
            </a:br>
            <a:r>
              <a:rPr lang="en-US" sz="3400" dirty="0">
                <a:solidFill>
                  <a:srgbClr val="FFFFFF"/>
                </a:solidFill>
              </a:rPr>
              <a:t>Residential Waiver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B8F812-96A3-C67C-0FB3-1A1DDC46B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317750"/>
            <a:ext cx="9723438" cy="368458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4000" b="1" dirty="0"/>
              <a:t>MUI Rule Updates and Trainings</a:t>
            </a:r>
            <a:br>
              <a:rPr lang="en-US" sz="1400" b="1" dirty="0"/>
            </a:br>
            <a:br>
              <a:rPr lang="en-US" sz="2000" dirty="0">
                <a:solidFill>
                  <a:srgbClr val="0432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sz="2000" dirty="0">
                <a:solidFill>
                  <a:srgbClr val="0432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Exploring Key Changes to MUI Rule 5123-17-02</a:t>
            </a:r>
            <a:endParaRPr lang="en-US" sz="2000" dirty="0">
              <a:solidFill>
                <a:srgbClr val="0432FF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432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MUI Questions and Answers</a:t>
            </a:r>
            <a:endParaRPr lang="en-US" sz="2000" dirty="0">
              <a:solidFill>
                <a:srgbClr val="0432FF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432FF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DODD MyLearning Training</a:t>
            </a:r>
            <a:endParaRPr lang="en-US" sz="2000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263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E92735-90CD-1E8D-4F1B-846BF5964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F721E9-8569-F226-BAE3-70405F4EB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93F7BF-D7DB-8EF3-087C-86EE198FFD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021DD42-D70F-49F8-F758-F8EB36B529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24DC5D-CD0B-19CE-A6E8-682125E9F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CA29974-8B3A-F502-17DC-F57033DD52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DDCA0C-7DA7-864E-1A15-A282D54BD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OPRA Residential Resources</a:t>
            </a:r>
            <a:br>
              <a:rPr lang="en-US" sz="3400" dirty="0">
                <a:solidFill>
                  <a:srgbClr val="FFFFFF"/>
                </a:solidFill>
              </a:rPr>
            </a:br>
            <a:r>
              <a:rPr lang="en-US" sz="3400" dirty="0">
                <a:solidFill>
                  <a:srgbClr val="FFFFFF"/>
                </a:solidFill>
              </a:rPr>
              <a:t>Residential Waiver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DC373E7-3F9E-2AE0-65BF-9C5F6BA8F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317750"/>
            <a:ext cx="9723438" cy="368458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1600" u="sng" dirty="0"/>
          </a:p>
          <a:p>
            <a:pPr marL="0" indent="0">
              <a:buNone/>
            </a:pPr>
            <a:r>
              <a:rPr lang="en-US" sz="4000" b="1" dirty="0"/>
              <a:t>Compliance Resources</a:t>
            </a:r>
            <a:br>
              <a:rPr lang="en-US" sz="1600" b="1" dirty="0"/>
            </a:br>
            <a:endParaRPr lang="en-US" sz="1600" b="1" dirty="0"/>
          </a:p>
          <a:p>
            <a:pPr marL="0" indent="0">
              <a:buNone/>
            </a:pPr>
            <a:r>
              <a:rPr lang="en-US" sz="2400" dirty="0">
                <a:solidFill>
                  <a:srgbClr val="0432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Agency Provider Complaince Review Tool</a:t>
            </a:r>
            <a:endParaRPr lang="en-US" sz="2400" dirty="0">
              <a:solidFill>
                <a:srgbClr val="0432FF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432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Agency Provider Required Documents List</a:t>
            </a:r>
            <a:endParaRPr lang="en-US" sz="2400" dirty="0">
              <a:solidFill>
                <a:srgbClr val="0432FF"/>
              </a:solidFill>
            </a:endParaRPr>
          </a:p>
          <a:p>
            <a:pPr marL="0" indent="0">
              <a:buNone/>
            </a:pPr>
            <a:r>
              <a:rPr lang="en-US" sz="2400" dirty="0"/>
              <a:t>					</a:t>
            </a:r>
            <a:br>
              <a:rPr lang="en-US" sz="2000" dirty="0"/>
            </a:br>
            <a:r>
              <a:rPr lang="en-US" sz="1600" dirty="0"/>
              <a:t>		</a:t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57501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30DD71-9B40-4609-2E3D-1F6E627648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F2DC0B0-D426-92B2-666D-1273AD1F3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2725C5-6F41-6931-3DAB-15C1F2BE7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3371DF-63C7-06B1-027D-2E92FCF76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905621B-8C8F-128F-4079-45E252D02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3A34F7B-EAF3-FBFA-19EA-51CACF78A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4DB13-8ED4-26B5-DB9B-2676A2E9A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OPRA Residential Resources</a:t>
            </a:r>
            <a:br>
              <a:rPr lang="en-US" sz="3400" dirty="0">
                <a:solidFill>
                  <a:srgbClr val="FFFFFF"/>
                </a:solidFill>
              </a:rPr>
            </a:br>
            <a:r>
              <a:rPr lang="en-US" sz="3400" dirty="0">
                <a:solidFill>
                  <a:srgbClr val="FFFFFF"/>
                </a:solidFill>
              </a:rPr>
              <a:t>Residential Waiver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7E189-BF1C-57CD-4BA7-5BEB9FA68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Next Residential Resources Meeting:</a:t>
            </a:r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b="1" dirty="0"/>
              <a:t>August 20, 2025 </a:t>
            </a:r>
          </a:p>
          <a:p>
            <a:pPr marL="0" indent="0" algn="ctr">
              <a:buNone/>
            </a:pPr>
            <a:r>
              <a:rPr lang="en-US" sz="2400" dirty="0"/>
              <a:t>9:30am – 11am (Residential Waiver)</a:t>
            </a:r>
          </a:p>
          <a:p>
            <a:pPr marL="0" indent="0" algn="ctr">
              <a:buNone/>
            </a:pPr>
            <a:r>
              <a:rPr lang="en-US" sz="2400" dirty="0"/>
              <a:t>11:00am – 11:30am (General Updates)</a:t>
            </a:r>
          </a:p>
          <a:p>
            <a:pPr marL="0" indent="0" algn="ctr">
              <a:buNone/>
            </a:pPr>
            <a:r>
              <a:rPr lang="en-US" sz="2400" dirty="0"/>
              <a:t>11:30am – 1pm (ICF)</a:t>
            </a:r>
          </a:p>
        </p:txBody>
      </p:sp>
    </p:spTree>
    <p:extLst>
      <p:ext uri="{BB962C8B-B14F-4D97-AF65-F5344CB8AC3E}">
        <p14:creationId xmlns:p14="http://schemas.microsoft.com/office/powerpoint/2010/main" val="4098670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416446-06BD-0112-C592-30BCB302C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7A977B-8F04-12C0-D306-C4BF35E4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OPRA Residential Resources</a:t>
            </a:r>
            <a:br>
              <a:rPr lang="en-US" sz="3400" dirty="0">
                <a:solidFill>
                  <a:srgbClr val="FFFFFF"/>
                </a:solidFill>
              </a:rPr>
            </a:br>
            <a:r>
              <a:rPr lang="en-US" sz="3400" dirty="0">
                <a:solidFill>
                  <a:srgbClr val="FFFFFF"/>
                </a:solidFill>
              </a:rPr>
              <a:t>Residential Waiver Agenda (9:30am – 11am)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804B2-32C2-A256-0784-79922411D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807780"/>
            <a:ext cx="9724031" cy="4755682"/>
          </a:xfrm>
        </p:spPr>
        <p:txBody>
          <a:bodyPr anchor="ctr">
            <a:normAutofit/>
          </a:bodyPr>
          <a:lstStyle/>
          <a:p>
            <a:r>
              <a:rPr lang="en-US" sz="2400" dirty="0"/>
              <a:t>Budget Overview with Christine</a:t>
            </a:r>
          </a:p>
          <a:p>
            <a:r>
              <a:rPr lang="en-US" sz="2400" dirty="0"/>
              <a:t>MAIS Update, Discussion, Follow-up</a:t>
            </a:r>
            <a:endParaRPr lang="en-US" sz="1800" dirty="0"/>
          </a:p>
          <a:p>
            <a:r>
              <a:rPr lang="en-US" sz="2400" dirty="0"/>
              <a:t>Breakout Rooms</a:t>
            </a:r>
          </a:p>
          <a:p>
            <a:r>
              <a:rPr lang="en-US" sz="2400" dirty="0"/>
              <a:t>Compliance Tool</a:t>
            </a:r>
          </a:p>
          <a:p>
            <a:r>
              <a:rPr lang="en-US" sz="2400" dirty="0"/>
              <a:t>Surveys and Hot Topics</a:t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64774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8918F2-A815-6627-10C5-E288791C8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3D5B4-E510-76D8-1960-CE8C6912C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5E097E-1636-445D-AA87-239D94915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B99368A-9F98-1CDE-FE7C-BE1AF74FE9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BE41444-9308-CF7B-8DDD-8FA80427ED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BDD96D-6FF3-EA64-D6D6-696247C853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3B763D-1254-9058-E0F8-D41CA164A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OPRA Residential Resources</a:t>
            </a:r>
            <a:br>
              <a:rPr lang="en-US" sz="3400" dirty="0">
                <a:solidFill>
                  <a:srgbClr val="FFFFFF"/>
                </a:solidFill>
              </a:rPr>
            </a:br>
            <a:r>
              <a:rPr lang="en-US" sz="3400" dirty="0">
                <a:solidFill>
                  <a:srgbClr val="FFFFFF"/>
                </a:solidFill>
              </a:rPr>
              <a:t>General Information (11:00-11:30)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8823D93-6C6C-D592-B5CF-F836AD2B5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1260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br>
              <a:rPr lang="en-US" sz="2000" dirty="0"/>
            </a:br>
            <a:endParaRPr lang="en-US" sz="2000" dirty="0"/>
          </a:p>
          <a:p>
            <a:r>
              <a:rPr lang="en-US" sz="3000" dirty="0"/>
              <a:t>Lisa Burt, DODD Office of Compliance</a:t>
            </a:r>
            <a:endParaRPr lang="en-US" sz="2000" dirty="0"/>
          </a:p>
          <a:p>
            <a:r>
              <a:rPr lang="en-US" sz="3000" dirty="0"/>
              <a:t>MUI Rule Implementation</a:t>
            </a:r>
            <a:br>
              <a:rPr lang="en-US" sz="2000" dirty="0"/>
            </a:br>
            <a:br>
              <a:rPr lang="en-US" sz="2000" dirty="0"/>
            </a:br>
            <a:br>
              <a:rPr lang="en-US" sz="18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3251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7F2FE8-2637-EBA7-295D-893479CD7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992274-4BF4-11E2-C332-1795D6B09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29F428-D969-2F1B-2FAF-4AADC078C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A080CC3-5157-E464-7E71-636BB88EA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BD06D62-1D05-6AA5-0C73-F398D62F63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D16651D-FABB-DE57-515C-EE2448008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67CA53-3571-6715-F725-9273D1E8C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OPRA Residential Resources</a:t>
            </a:r>
            <a:br>
              <a:rPr lang="en-US" sz="3400" dirty="0">
                <a:solidFill>
                  <a:srgbClr val="FFFFFF"/>
                </a:solidFill>
              </a:rPr>
            </a:br>
            <a:r>
              <a:rPr lang="en-US" sz="3400" dirty="0">
                <a:solidFill>
                  <a:srgbClr val="FFFFFF"/>
                </a:solidFill>
              </a:rPr>
              <a:t>Residential Waiver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C2520-86B3-BDC6-A245-0E56CC9E7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4000" b="1" dirty="0"/>
              <a:t>Medication Administration and MAIS</a:t>
            </a:r>
            <a:endParaRPr lang="en-US" sz="4000" b="1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432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Medication Administration Training 1/16/25</a:t>
            </a:r>
            <a:endParaRPr lang="en-US" sz="2400" dirty="0">
              <a:solidFill>
                <a:srgbClr val="0432FF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432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Training Powerpoint</a:t>
            </a:r>
            <a:endParaRPr lang="en-US" sz="2400" dirty="0">
              <a:solidFill>
                <a:srgbClr val="0432FF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432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Webinar Q and A</a:t>
            </a:r>
            <a:endParaRPr lang="en-US" sz="2400" dirty="0">
              <a:solidFill>
                <a:srgbClr val="0432FF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432FF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Reference Grid</a:t>
            </a:r>
            <a:endParaRPr lang="en-US" sz="2400" dirty="0">
              <a:solidFill>
                <a:srgbClr val="0432FF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432FF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MAIS Secretary Profile</a:t>
            </a:r>
            <a:endParaRPr lang="en-US" sz="2400" dirty="0">
              <a:solidFill>
                <a:srgbClr val="0432FF"/>
              </a:solidFill>
            </a:endParaRPr>
          </a:p>
          <a:p>
            <a:pPr marL="0" indent="0">
              <a:buNone/>
            </a:pPr>
            <a:endParaRPr 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350252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11BE69-B422-3CBC-D629-5D0253D30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B29A3F4-F09C-B78F-8A48-6F6208B8C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B45E1FC-3D0B-9585-186D-91D881DCC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050DA53-8E30-F552-5BF7-8F535C8BD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00CA969-4C51-7BB2-D9C8-F6696907D8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1E44E6D-59DC-7AC8-CDAB-9D16B13F4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DBC013-2141-3A25-0C8C-6B8D0649E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OPRA Residential Resources</a:t>
            </a:r>
            <a:br>
              <a:rPr lang="en-US" sz="3400" dirty="0">
                <a:solidFill>
                  <a:srgbClr val="FFFFFF"/>
                </a:solidFill>
              </a:rPr>
            </a:br>
            <a:r>
              <a:rPr lang="en-US" sz="3400" dirty="0">
                <a:solidFill>
                  <a:srgbClr val="FFFFFF"/>
                </a:solidFill>
              </a:rPr>
              <a:t>Residential Waiver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D6BA51D-75F4-C5B1-1EA9-D6221FE93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2075543"/>
            <a:ext cx="9738813" cy="427480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r>
              <a:rPr lang="en-US" sz="4000" b="1" dirty="0"/>
              <a:t>Addressing MAIS Concerns</a:t>
            </a:r>
          </a:p>
          <a:p>
            <a:pPr marL="0" indent="0">
              <a:buNone/>
            </a:pPr>
            <a:endParaRPr lang="en-US" sz="4000" b="1" dirty="0"/>
          </a:p>
          <a:p>
            <a:pPr lvl="1"/>
            <a:r>
              <a:rPr lang="en-US" dirty="0"/>
              <a:t>April 22 – Letter to Director Hauck expressing concerns</a:t>
            </a:r>
          </a:p>
          <a:p>
            <a:pPr lvl="1"/>
            <a:r>
              <a:rPr lang="en-US" dirty="0"/>
              <a:t>May 13 – Response from Director</a:t>
            </a:r>
          </a:p>
          <a:p>
            <a:pPr lvl="1"/>
            <a:r>
              <a:rPr lang="en-US" dirty="0"/>
              <a:t>May 28 – Response from OPRA with compromise</a:t>
            </a:r>
          </a:p>
          <a:p>
            <a:pPr marL="0" indent="0">
              <a:buNone/>
            </a:pPr>
            <a:endParaRPr lang="en-US" sz="4400" b="1" dirty="0"/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b="1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1803143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36DA1E-E4F1-C55F-CA11-0FFF83A47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BC9355-3022-9233-BF91-3A9D8BBFE9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975353-5573-5ABD-BAF6-CB90E43A7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873A04F-9FA0-1B20-5846-9F79ADC6F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FDE9BEB-0949-BEB2-D925-FC0F700C80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581E2D1-4D7F-EA83-E7BA-2DC59665C7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904AC1-D284-FF39-D36E-30FF09580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OPRA Residential Resources</a:t>
            </a:r>
            <a:br>
              <a:rPr lang="en-US" sz="3400" dirty="0">
                <a:solidFill>
                  <a:srgbClr val="FFFFFF"/>
                </a:solidFill>
              </a:rPr>
            </a:br>
            <a:r>
              <a:rPr lang="en-US" sz="3400" dirty="0">
                <a:solidFill>
                  <a:srgbClr val="FFFFFF"/>
                </a:solidFill>
              </a:rPr>
              <a:t>Residential Waiver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55A4C7B-D6B7-079E-36E9-C3B2FE7DE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206171"/>
            <a:ext cx="9724031" cy="4357291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4400" b="1" dirty="0"/>
              <a:t>Breakout Room Questions</a:t>
            </a:r>
            <a:br>
              <a:rPr lang="en-US" sz="4400" b="1" dirty="0"/>
            </a:br>
            <a:endParaRPr lang="en-US" sz="4400" b="1" dirty="0"/>
          </a:p>
          <a:p>
            <a:pPr marL="742950" indent="-742950">
              <a:buFont typeface="+mj-lt"/>
              <a:buAutoNum type="arabicPeriod"/>
            </a:pPr>
            <a:r>
              <a:rPr lang="en-US" i="1" dirty="0"/>
              <a:t>The CMS Access Rule includes significant new requirements for states to ensure Quality in HCBS.  From your perspective, how would you, as a provider,  define “quality” in the context of HCBS?  What does it look like?  If you walked into a provider home, how would you know it provides quality services?</a:t>
            </a:r>
            <a:br>
              <a:rPr lang="en-US" i="1" dirty="0"/>
            </a:br>
            <a:endParaRPr lang="en-US" i="1" dirty="0"/>
          </a:p>
          <a:p>
            <a:pPr marL="742950" indent="-742950">
              <a:buFont typeface="+mj-lt"/>
              <a:buAutoNum type="arabicPeriod"/>
            </a:pPr>
            <a:r>
              <a:rPr lang="en-US" i="1" dirty="0"/>
              <a:t>How would you define “quality” for the County Board and DODD?  What does quality look like in these spaces?</a:t>
            </a:r>
            <a:br>
              <a:rPr lang="en-US" sz="4400" b="1" dirty="0"/>
            </a:br>
            <a:br>
              <a:rPr lang="en-US" sz="1800" dirty="0"/>
            </a:br>
            <a:br>
              <a:rPr lang="en-US" sz="1800" dirty="0"/>
            </a:br>
            <a:endParaRPr lang="en-US" sz="1800" i="1" dirty="0"/>
          </a:p>
          <a:p>
            <a:pPr marL="0" indent="0">
              <a:buNone/>
            </a:pPr>
            <a:endParaRPr lang="en-US" sz="1400" u="sng" dirty="0"/>
          </a:p>
        </p:txBody>
      </p:sp>
    </p:spTree>
    <p:extLst>
      <p:ext uri="{BB962C8B-B14F-4D97-AF65-F5344CB8AC3E}">
        <p14:creationId xmlns:p14="http://schemas.microsoft.com/office/powerpoint/2010/main" val="1799611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E5FF30-1527-3D07-C3A9-D2DDF374C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8904E1-F734-AE08-2E49-1C2D3B038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571" y="294538"/>
            <a:ext cx="10686979" cy="1033669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OPRA Residential Resources</a:t>
            </a:r>
            <a:br>
              <a:rPr lang="en-US" sz="3400" dirty="0">
                <a:solidFill>
                  <a:srgbClr val="FFFFFF"/>
                </a:solidFill>
              </a:rPr>
            </a:br>
            <a:r>
              <a:rPr lang="en-US" sz="3400" dirty="0">
                <a:solidFill>
                  <a:srgbClr val="FFFFFF"/>
                </a:solidFill>
              </a:rPr>
              <a:t>Residential Waiver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61B61-AE1F-4106-624F-532CBDCB6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5628" y="1742302"/>
            <a:ext cx="9950002" cy="482115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b="1" dirty="0"/>
              <a:t>2025 Rules for Review</a:t>
            </a:r>
            <a:br>
              <a:rPr lang="en-US" b="1" dirty="0"/>
            </a:br>
            <a:br>
              <a:rPr lang="en-US" sz="2000" dirty="0"/>
            </a:br>
            <a:br>
              <a:rPr lang="en-US" sz="2000" dirty="0"/>
            </a:br>
            <a:r>
              <a:rPr lang="en-US" sz="2000" dirty="0"/>
              <a:t>5123-1-04	</a:t>
            </a:r>
            <a:r>
              <a:rPr lang="en-US" sz="2000" dirty="0">
                <a:solidFill>
                  <a:srgbClr val="0432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Community Capital Assistance Funds</a:t>
            </a:r>
            <a:r>
              <a:rPr lang="en-US" sz="2000" dirty="0"/>
              <a:t>		10/1/25</a:t>
            </a:r>
            <a:br>
              <a:rPr lang="en-US" sz="2000" dirty="0"/>
            </a:br>
            <a:r>
              <a:rPr lang="en-US" sz="1800" dirty="0"/>
              <a:t>		Development of Licensed Residential Facilities</a:t>
            </a:r>
          </a:p>
          <a:p>
            <a:pPr marL="0" indent="0">
              <a:buNone/>
            </a:pPr>
            <a:r>
              <a:rPr lang="en-US" sz="2000" dirty="0"/>
              <a:t>5123-3-10	</a:t>
            </a:r>
            <a:r>
              <a:rPr lang="en-US" sz="2000" dirty="0">
                <a:solidFill>
                  <a:srgbClr val="0432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Liscensed Residential Facilities</a:t>
            </a:r>
            <a:r>
              <a:rPr lang="en-US" sz="2000" dirty="0"/>
              <a:t>			11/19/25</a:t>
            </a:r>
            <a:br>
              <a:rPr lang="en-US" sz="1800" dirty="0"/>
            </a:br>
            <a:r>
              <a:rPr lang="en-US" sz="1800" dirty="0"/>
              <a:t>		Procedures to Waiver Rule Requirements</a:t>
            </a:r>
          </a:p>
          <a:p>
            <a:pPr marL="0" indent="0">
              <a:buNone/>
            </a:pPr>
            <a:r>
              <a:rPr lang="en-US" sz="2000" dirty="0"/>
              <a:t>5123-9-01	</a:t>
            </a:r>
            <a:r>
              <a:rPr lang="en-US" sz="2000" dirty="0">
                <a:solidFill>
                  <a:srgbClr val="0432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HCBS Waiver</a:t>
            </a:r>
            <a:r>
              <a:rPr lang="en-US" sz="2000" dirty="0"/>
              <a:t>					11/19/25</a:t>
            </a:r>
            <a:br>
              <a:rPr lang="en-US" sz="2000" dirty="0"/>
            </a:br>
            <a:r>
              <a:rPr lang="en-US" sz="1800" dirty="0"/>
              <a:t>		Enrollment, Denial of Enrollment, </a:t>
            </a:r>
            <a:br>
              <a:rPr lang="en-US" sz="1800" dirty="0"/>
            </a:br>
            <a:r>
              <a:rPr lang="en-US" sz="1800" dirty="0"/>
              <a:t>		Disenrollment/Reenrollment</a:t>
            </a:r>
          </a:p>
          <a:p>
            <a:pPr marL="0" indent="0">
              <a:buNone/>
            </a:pPr>
            <a:r>
              <a:rPr lang="en-US" sz="2000" dirty="0"/>
              <a:t>5123-9-11	</a:t>
            </a:r>
            <a:r>
              <a:rPr lang="en-US" sz="2000" dirty="0">
                <a:solidFill>
                  <a:srgbClr val="0432FF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HCBS Waiver</a:t>
            </a:r>
            <a:r>
              <a:rPr lang="en-US" sz="2000" dirty="0"/>
              <a:t>					11/19/25</a:t>
            </a:r>
            <a:br>
              <a:rPr lang="en-US" sz="1800" dirty="0"/>
            </a:br>
            <a:r>
              <a:rPr lang="en-US" sz="1800" dirty="0"/>
              <a:t>		Free Choice of Provider</a:t>
            </a:r>
            <a:br>
              <a:rPr lang="en-US" sz="1800" dirty="0"/>
            </a:br>
            <a:br>
              <a:rPr lang="en-US" sz="1300" dirty="0"/>
            </a:b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873766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2A7D7E-E144-B95F-436D-E78B69EDD1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E96128-0BBD-4BD4-C773-6AD84C821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87" y="294538"/>
            <a:ext cx="10570864" cy="1033669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OPRA Residential Resources</a:t>
            </a:r>
            <a:br>
              <a:rPr lang="en-US" sz="3400" dirty="0">
                <a:solidFill>
                  <a:srgbClr val="FFFFFF"/>
                </a:solidFill>
              </a:rPr>
            </a:br>
            <a:r>
              <a:rPr lang="en-US" sz="3400" dirty="0">
                <a:solidFill>
                  <a:srgbClr val="FFFFFF"/>
                </a:solidFill>
              </a:rPr>
              <a:t>Residential Waiver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2ACF02-6CFA-20AB-08A0-30C7F0A45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885280"/>
            <a:ext cx="9724031" cy="4678182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endParaRPr lang="en-US" sz="3000" b="1" dirty="0"/>
          </a:p>
          <a:p>
            <a:pPr marL="0" indent="0">
              <a:buNone/>
            </a:pPr>
            <a:r>
              <a:rPr lang="en-US" sz="3000" b="1" dirty="0"/>
              <a:t>2025 Rules for Revie</a:t>
            </a:r>
            <a:r>
              <a:rPr lang="en-US" b="1" dirty="0"/>
              <a:t>w</a:t>
            </a:r>
            <a:br>
              <a:rPr lang="en-US" sz="1600" b="1" dirty="0"/>
            </a:br>
            <a:endParaRPr lang="en-US" sz="1600" b="1" dirty="0"/>
          </a:p>
          <a:p>
            <a:pPr marL="0" indent="0">
              <a:buNone/>
            </a:pPr>
            <a:r>
              <a:rPr lang="en-US" sz="2200" dirty="0"/>
              <a:t>5123-9-11</a:t>
            </a:r>
            <a:r>
              <a:rPr lang="en-US" sz="2000" dirty="0"/>
              <a:t>	</a:t>
            </a:r>
            <a:r>
              <a:rPr lang="en-US" sz="2200" dirty="0">
                <a:solidFill>
                  <a:srgbClr val="0432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HCBS Waiver</a:t>
            </a:r>
            <a:r>
              <a:rPr lang="en-US" sz="2200" dirty="0"/>
              <a:t>					11/19/25</a:t>
            </a:r>
            <a:br>
              <a:rPr lang="en-US" sz="2000" dirty="0"/>
            </a:br>
            <a:endParaRPr lang="en-US" sz="2000" dirty="0"/>
          </a:p>
          <a:p>
            <a:pPr marL="0" indent="0">
              <a:buNone/>
            </a:pPr>
            <a:r>
              <a:rPr lang="en-US" sz="2200" dirty="0"/>
              <a:t>5123-9-14</a:t>
            </a:r>
            <a:r>
              <a:rPr lang="en-US" sz="2000" dirty="0"/>
              <a:t>	</a:t>
            </a:r>
            <a:r>
              <a:rPr lang="en-US" sz="2200" dirty="0">
                <a:solidFill>
                  <a:srgbClr val="0432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HCBS Waivers</a:t>
            </a:r>
            <a:r>
              <a:rPr lang="en-US" sz="2000" dirty="0"/>
              <a:t>					</a:t>
            </a:r>
            <a:r>
              <a:rPr lang="en-US" sz="2200" dirty="0"/>
              <a:t>11/19/25</a:t>
            </a:r>
            <a:br>
              <a:rPr lang="en-US" sz="2000" dirty="0"/>
            </a:br>
            <a:r>
              <a:rPr lang="en-US" sz="2000" dirty="0"/>
              <a:t>		</a:t>
            </a:r>
            <a:r>
              <a:rPr lang="en-US" sz="1900" dirty="0"/>
              <a:t>Vocational Habilitation</a:t>
            </a:r>
            <a:br>
              <a:rPr lang="en-US" sz="2000" dirty="0"/>
            </a:br>
            <a:endParaRPr lang="en-US" sz="2000" dirty="0"/>
          </a:p>
          <a:p>
            <a:pPr marL="0" indent="0">
              <a:buNone/>
            </a:pPr>
            <a:r>
              <a:rPr lang="en-US" sz="2200" dirty="0"/>
              <a:t>5123-9-17</a:t>
            </a:r>
            <a:r>
              <a:rPr lang="en-US" sz="2000" dirty="0"/>
              <a:t>	</a:t>
            </a:r>
            <a:r>
              <a:rPr lang="en-US" sz="2200" dirty="0">
                <a:solidFill>
                  <a:srgbClr val="0432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HCBS Waiver</a:t>
            </a:r>
            <a:r>
              <a:rPr lang="en-US" sz="2000" dirty="0"/>
              <a:t>					</a:t>
            </a:r>
            <a:r>
              <a:rPr lang="en-US" sz="2200" dirty="0"/>
              <a:t>11/19/25</a:t>
            </a:r>
            <a:br>
              <a:rPr lang="en-US" sz="2000" dirty="0"/>
            </a:br>
            <a:r>
              <a:rPr lang="en-US" sz="2000" dirty="0"/>
              <a:t>		</a:t>
            </a:r>
            <a:r>
              <a:rPr lang="en-US" sz="1900" dirty="0"/>
              <a:t>Adult Day Support</a:t>
            </a:r>
            <a:br>
              <a:rPr lang="en-US" sz="2200" dirty="0"/>
            </a:br>
            <a:endParaRPr lang="en-US" sz="2200" dirty="0"/>
          </a:p>
          <a:p>
            <a:pPr marL="0" indent="0">
              <a:buNone/>
            </a:pPr>
            <a:r>
              <a:rPr lang="en-US" sz="2200" dirty="0"/>
              <a:t>5123-9-33	</a:t>
            </a:r>
            <a:r>
              <a:rPr lang="en-US" sz="2200" dirty="0">
                <a:solidFill>
                  <a:srgbClr val="0432FF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HCBS Waiver</a:t>
            </a:r>
            <a:r>
              <a:rPr lang="en-US" sz="2200" dirty="0"/>
              <a:t>					11/19/25</a:t>
            </a:r>
            <a:br>
              <a:rPr lang="en-US" sz="2000" dirty="0"/>
            </a:br>
            <a:r>
              <a:rPr lang="en-US" sz="2000" dirty="0"/>
              <a:t>		</a:t>
            </a:r>
            <a:r>
              <a:rPr lang="en-US" sz="1900" dirty="0"/>
              <a:t>Shared Living</a:t>
            </a:r>
            <a:br>
              <a:rPr lang="en-US" sz="2000" dirty="0"/>
            </a:br>
            <a:endParaRPr lang="en-US" sz="2000" dirty="0"/>
          </a:p>
          <a:p>
            <a:pPr marL="0" indent="0">
              <a:buNone/>
            </a:pPr>
            <a:r>
              <a:rPr lang="en-US" sz="2200" dirty="0"/>
              <a:t>5123-9-39	</a:t>
            </a:r>
            <a:r>
              <a:rPr lang="en-US" sz="2200" dirty="0">
                <a:solidFill>
                  <a:srgbClr val="0432FF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HCBS Waiver</a:t>
            </a:r>
            <a:r>
              <a:rPr lang="en-US" sz="2200" dirty="0"/>
              <a:t>					11/19/25</a:t>
            </a:r>
            <a:br>
              <a:rPr lang="en-US" sz="2000" dirty="0"/>
            </a:br>
            <a:r>
              <a:rPr lang="en-US" sz="2000" dirty="0"/>
              <a:t>		</a:t>
            </a:r>
            <a:r>
              <a:rPr lang="en-US" sz="1900" dirty="0"/>
              <a:t>Nursing Services under IO</a:t>
            </a:r>
            <a:br>
              <a:rPr lang="en-US" sz="2000" dirty="0"/>
            </a:br>
            <a:r>
              <a:rPr lang="en-US" sz="2000" dirty="0"/>
              <a:t>		</a:t>
            </a:r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30316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631C7B-EA58-67EE-E55A-9745DC736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5432503-2459-59C8-F51E-B265ACC21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64996D7-4D9D-9253-AFF2-83070111D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336A77-2170-A7C0-5B2D-D4A4B0984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F819C6-2B96-14C0-0A74-71A173148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9993AC1-0118-B074-549E-45E8D6DA2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589636-F932-E51F-7310-7528DECDB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347" y="294538"/>
            <a:ext cx="10808204" cy="1033669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OPRA Residential Resources</a:t>
            </a:r>
            <a:br>
              <a:rPr lang="en-US" sz="3400" dirty="0">
                <a:solidFill>
                  <a:srgbClr val="FFFFFF"/>
                </a:solidFill>
              </a:rPr>
            </a:br>
            <a:r>
              <a:rPr lang="en-US" sz="3400" dirty="0">
                <a:solidFill>
                  <a:srgbClr val="FFFFFF"/>
                </a:solidFill>
              </a:rPr>
              <a:t>Residential Waiver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9FF1E1-A66F-27FB-D6AB-305ECF4FB0C4}"/>
              </a:ext>
            </a:extLst>
          </p:cNvPr>
          <p:cNvSpPr txBox="1"/>
          <p:nvPr/>
        </p:nvSpPr>
        <p:spPr>
          <a:xfrm>
            <a:off x="1532329" y="2728308"/>
            <a:ext cx="9586687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7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GREAT PROVIDER</a:t>
            </a:r>
            <a:r>
              <a:rPr lang="en-US" sz="7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US" sz="7200" b="1" dirty="0">
                <a:solidFill>
                  <a:srgbClr val="C00000"/>
                </a:solidFill>
              </a:rPr>
              <a:t>PLAYBOOK</a:t>
            </a:r>
          </a:p>
          <a:p>
            <a:pPr marL="0" indent="0" algn="ctr">
              <a:buNone/>
            </a:pPr>
            <a:r>
              <a:rPr lang="en-US" sz="4400" b="1" dirty="0"/>
              <a:t>Coming Soon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884385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2690</TotalTime>
  <Words>640</Words>
  <Application>Microsoft Macintosh PowerPoint</Application>
  <PresentationFormat>Widescreen</PresentationFormat>
  <Paragraphs>89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     Residential Resources Committee June 18, 2025</vt:lpstr>
      <vt:lpstr>OPRA Residential Resources Residential Waiver Agenda (9:30am – 11am)</vt:lpstr>
      <vt:lpstr>OPRA Residential Resources General Information (11:00-11:30)</vt:lpstr>
      <vt:lpstr>OPRA Residential Resources Residential Waiver</vt:lpstr>
      <vt:lpstr>OPRA Residential Resources Residential Waiver</vt:lpstr>
      <vt:lpstr>OPRA Residential Resources Residential Waiver</vt:lpstr>
      <vt:lpstr>OPRA Residential Resources Residential Waiver</vt:lpstr>
      <vt:lpstr>OPRA Residential Resources Residential Waiver</vt:lpstr>
      <vt:lpstr>OPRA Residential Resources Residential Waiver</vt:lpstr>
      <vt:lpstr>OPRA Residential Resources Residential Waiver</vt:lpstr>
      <vt:lpstr>OPRA Residential Resources Residential Waiver</vt:lpstr>
      <vt:lpstr>OPRA Residential Resources Residential Waiver</vt:lpstr>
      <vt:lpstr>OPRA Residential Resources Residential Waiver</vt:lpstr>
      <vt:lpstr>OPRA Residential Resources Residential Waiver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Rachel Hayes</dc:creator>
  <cp:lastModifiedBy>Rachel Hayes</cp:lastModifiedBy>
  <cp:revision>11</cp:revision>
  <dcterms:created xsi:type="dcterms:W3CDTF">2025-02-20T18:22:41Z</dcterms:created>
  <dcterms:modified xsi:type="dcterms:W3CDTF">2025-06-18T18:35:46Z</dcterms:modified>
</cp:coreProperties>
</file>