
<file path=[Content_Types].xml><?xml version="1.0" encoding="utf-8"?>
<Types xmlns="http://schemas.openxmlformats.org/package/2006/content-types">
  <Default Extension="8AD2FB70" ContentType="image/pn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06" r:id="rId2"/>
    <p:sldId id="307" r:id="rId3"/>
    <p:sldId id="323" r:id="rId4"/>
    <p:sldId id="324" r:id="rId5"/>
    <p:sldId id="320" r:id="rId6"/>
    <p:sldId id="318" r:id="rId7"/>
    <p:sldId id="319" r:id="rId8"/>
    <p:sldId id="262" r:id="rId9"/>
    <p:sldId id="268" r:id="rId10"/>
    <p:sldId id="321" r:id="rId11"/>
    <p:sldId id="308" r:id="rId12"/>
    <p:sldId id="32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4"/>
    <p:restoredTop sz="94676"/>
  </p:normalViewPr>
  <p:slideViewPr>
    <p:cSldViewPr snapToGrid="0">
      <p:cViewPr varScale="1">
        <p:scale>
          <a:sx n="97" d="100"/>
          <a:sy n="97" d="100"/>
        </p:scale>
        <p:origin x="9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D0319-10F5-4147-9E62-26B48FF15283}" type="datetimeFigureOut">
              <a:rPr lang="en-US" smtClean="0"/>
              <a:t>4/18/25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659C9-347B-A440-8CC0-08D3D44F5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04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2068D-C5E5-24D3-D206-A8844A1CF7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6D87E2-8E38-6DDF-E990-F1DC735982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068BDC-21FE-B8DF-CA11-EDCC30A0EC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D0F20-6B3B-5643-91BD-93364F7D11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F8A9FC-8F42-224E-B674-7FBA4C6AF3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6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E4EA1-B866-9D41-02BE-E2BFBADFDB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3BCD20-7509-E429-25A6-75C62C16B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A9CE5-6A67-DC09-8AB2-986C4CC8D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EC47-4E87-D14B-8049-A5EF439193DD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9F49F-2928-23DB-487E-37714BE95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FC008-FB4A-7BCE-4072-4DA97244D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5915-5CA3-5047-B0C3-2DAA7BD2E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68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DECD5-5F6D-C0E8-5F7F-7105BA808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38828-679E-C4E6-FEB5-0A01D4674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A5C27-83E3-6988-FAF8-A4117A626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EC47-4E87-D14B-8049-A5EF439193DD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6CDA9-995D-687C-D878-A0459A36A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4CE15-2662-7B04-023B-896DBFBF0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5915-5CA3-5047-B0C3-2DAA7BD2E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2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09DFEA-C0E5-0530-D5D0-B3996745BF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560F42-F9C2-DC5B-949A-7E5BCBF62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DA767-E31E-2BD5-B895-3EB8C6B83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EC47-4E87-D14B-8049-A5EF439193DD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F1EE8-85B9-0CB9-77DA-BA614976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1C409-06B5-4A38-6286-EAEF43A83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5915-5CA3-5047-B0C3-2DAA7BD2E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C5520-9DFD-8B76-D9DE-52E8EF2FF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7A99E-C705-EA27-CD08-F46CEB3EA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2D850-74AE-838E-1802-C8823EFC5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EC47-4E87-D14B-8049-A5EF439193DD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FEA30-4B49-04BE-F358-6D49E92B8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84B32-A430-B702-B50D-0764519F9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5915-5CA3-5047-B0C3-2DAA7BD2E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2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241B9-D833-54BC-3C51-688C0AA6C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F28D3-0880-C03F-3088-F4D43A2E1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ED625-8080-CD65-7FC6-637C61D67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EC47-4E87-D14B-8049-A5EF439193DD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D1A57-5A46-0578-DE47-18B8159CD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CCEDC-40B2-F392-A1FB-B1BF13B07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5915-5CA3-5047-B0C3-2DAA7BD2E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8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73C43-902D-DE1A-8329-0881B89CE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67DA3-9B9F-21C4-8476-FA5A0EAD6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B00DBE-982F-78D6-8879-008D520D9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DE1251-3F9F-3FE1-3E71-6D0D67FC2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EC47-4E87-D14B-8049-A5EF439193DD}" type="datetimeFigureOut">
              <a:rPr lang="en-US" smtClean="0"/>
              <a:t>4/18/25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DC8B0B-9305-9265-0679-7995D47B2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24075E-EC26-1CC2-AB49-E34F34FB4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5915-5CA3-5047-B0C3-2DAA7BD2E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85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E3A7A-41B5-8892-4B1C-8A5317E54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EA06A-43FC-E50B-9E07-67DF48BD5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DD5160-E416-4EFE-1BF3-3AFE2F6D0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851D0A-36E4-D684-3E43-7149E72392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97F836-0CB2-7079-3ED8-64BEAD03EA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42B54D-8258-D71A-76B6-CE7DB66E6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EC47-4E87-D14B-8049-A5EF439193DD}" type="datetimeFigureOut">
              <a:rPr lang="en-US" smtClean="0"/>
              <a:t>4/18/25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999F9C-547E-C307-5BA9-7FC4D8C61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ECE0CC-7476-E8CD-D923-2672E74AC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5915-5CA3-5047-B0C3-2DAA7BD2E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78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7017D-F974-41AB-4566-3244AF798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604486-AE53-FFE3-28BA-E30B2FBBB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EC47-4E87-D14B-8049-A5EF439193DD}" type="datetimeFigureOut">
              <a:rPr lang="en-US" smtClean="0"/>
              <a:t>4/18/25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6C15AA-1706-8B6D-CC5C-D065EE685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4DAB7D-1FA3-FB4F-2CCE-07CFB3B05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5915-5CA3-5047-B0C3-2DAA7BD2E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2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E41ECF-E9AB-5237-AF39-473A01BE7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EC47-4E87-D14B-8049-A5EF439193DD}" type="datetimeFigureOut">
              <a:rPr lang="en-US" smtClean="0"/>
              <a:t>4/18/25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F1AC93-0994-EACF-4D6B-2BE57D432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DC4E06-F342-92C8-B0FC-7E5550994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5915-5CA3-5047-B0C3-2DAA7BD2E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2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D2878-1C96-0043-253D-84AC86B81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D75A3-3E54-BACC-877B-407C1AA8D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18EA4-224E-E842-02EE-9FA4374F51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58241-4768-8062-646B-27E1654EA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EC47-4E87-D14B-8049-A5EF439193DD}" type="datetimeFigureOut">
              <a:rPr lang="en-US" smtClean="0"/>
              <a:t>4/18/25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5447-8CB2-6E37-5664-6A7B1CABE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A18E2C-AF86-095F-32D4-D4EDDF4E4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5915-5CA3-5047-B0C3-2DAA7BD2E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47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E566E-B300-50BF-134A-2535EF40D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3E7D96-9FE8-EA7D-D881-0A642B2C62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B2D64E-243D-6414-1EB2-C364E6AD2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733E09-DC30-750E-30E0-50F2261BD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EC47-4E87-D14B-8049-A5EF439193DD}" type="datetimeFigureOut">
              <a:rPr lang="en-US" smtClean="0"/>
              <a:t>4/18/25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2033B5-4E95-5314-12C6-BD1117027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89F04-21B2-D41A-501D-578664C3E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5915-5CA3-5047-B0C3-2DAA7BD2E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3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27D1FC-A3E2-CD23-933B-ADE0FF5D9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4A0830-1637-8979-5AA0-F4BA87978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FFC74-AAED-266F-703A-D014FDF55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BDEC47-4E87-D14B-8049-A5EF439193DD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3E66E-FBC6-518F-D40B-B508AAA9C7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118DC-1654-20B6-5F53-762C48A443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E15915-5CA3-5047-B0C3-2DAA7BD2E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3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sted.senate.gov/" TargetMode="External"/><Relationship Id="rId2" Type="http://schemas.openxmlformats.org/officeDocument/2006/relationships/hyperlink" Target="https://www.moreno.senate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ouse.gov/representatives#state-ohio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ra.org/aws/OPRA/pt/sp/conference-spring" TargetMode="External"/><Relationship Id="rId2" Type="http://schemas.openxmlformats.org/officeDocument/2006/relationships/hyperlink" Target="https://www.opra.org/aws/OPRA/pt/sd/calendar/365320/_PARENT/layout_details/fals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8AD2FB70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m.assets.ohio.gov/image/upload/v1742588027/dodd.ohio.gov/Website%20-%20Random/Medication_Administration_Responsibilities_1.16.25_3-Slides_Per_Page.pdf" TargetMode="External"/><Relationship Id="rId2" Type="http://schemas.openxmlformats.org/officeDocument/2006/relationships/hyperlink" Target="https://www.zoomgov.com/rec/play/OuVbYVR3LYLD_-XJca8zoY8bYwV3e0Ybjbv889NjKBwQMG0YDMYn85qpHZK1Lj3HjYDP4gUMVznTie9y.Rn9rdXd8HB_Artg8?accessLevel=meeting&amp;canPlayFromShare=true&amp;from=share_recording_detail&amp;continueMode=true&amp;componentName=rec-play&amp;originRequestUrl=https%3A%2F%2Fwww.zoomgov.com%2Frec%2Fshare%2FmNi8JsEYTmVICx-S-j5LRIsiYYUb5ddx-ovayts4mP_iiC5wMJ33KTTTE5YOBy9b.laWd5S_-7_Jor9U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m.assets.ohio.gov/image/upload/v1731537626/dodd.ohio.gov/Med-Admin/11.23.2020_MAIS_Secretary__Profile_Creation.pdf" TargetMode="External"/><Relationship Id="rId5" Type="http://schemas.openxmlformats.org/officeDocument/2006/relationships/hyperlink" Target="https://dam.assets.ohio.gov/image/upload/v1731537708/dodd.ohio.gov/Med-Admin/Reference_Grid_1.2024_1.pdf" TargetMode="External"/><Relationship Id="rId4" Type="http://schemas.openxmlformats.org/officeDocument/2006/relationships/hyperlink" Target="https://dam.assets.ohio.gov/image/upload/v1742588022/dodd.ohio.gov/Website%20-%20Random/Medication_Adm_Responsibilites_Webinar_Q_A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ent.govdelivery.com/accounts/OHMEDICAID/bulletins/3d9d082" TargetMode="External"/><Relationship Id="rId2" Type="http://schemas.openxmlformats.org/officeDocument/2006/relationships/hyperlink" Target="https://dam.assets.ohio.gov/image/upload/medicaid.ohio.gov/Providers/EVV/EVV_Stakeholder_Workgroup_Presentation_03202025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dd.ohio.gov/forms-and-rules/rules-in-effect/5123-17-03" TargetMode="External"/><Relationship Id="rId7" Type="http://schemas.openxmlformats.org/officeDocument/2006/relationships/hyperlink" Target="https://dodd.ohio.gov/forms-and-rules/rules-in-effect/5123-9-11" TargetMode="External"/><Relationship Id="rId2" Type="http://schemas.openxmlformats.org/officeDocument/2006/relationships/hyperlink" Target="https://dodd.ohio.gov/forms-and-rules/rules-in-effect/5123-4-0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dd.ohio.gov/forms-and-rules/rules-in-effect/5123-9-01" TargetMode="External"/><Relationship Id="rId5" Type="http://schemas.openxmlformats.org/officeDocument/2006/relationships/hyperlink" Target="https://dodd.ohio.gov/forms-and-rules/rules-in-effect/5123-3-10" TargetMode="External"/><Relationship Id="rId4" Type="http://schemas.openxmlformats.org/officeDocument/2006/relationships/hyperlink" Target="https://dodd.ohio.gov/forms-and-rules/rules-in-effect/5123-1-0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dd.ohio.gov/forms-and-rules/rules-in-effect/5123-9-14" TargetMode="External"/><Relationship Id="rId2" Type="http://schemas.openxmlformats.org/officeDocument/2006/relationships/hyperlink" Target="https://dodd.ohio.gov/forms-and-rules/rules-in-effect/5123-9-1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dd.ohio.gov/forms-and-rules/rules-in-effect/5123-9-39" TargetMode="External"/><Relationship Id="rId5" Type="http://schemas.openxmlformats.org/officeDocument/2006/relationships/hyperlink" Target="https://dodd.ohio.gov/forms-and-rules/rules-in-effect/5123-9-33" TargetMode="External"/><Relationship Id="rId4" Type="http://schemas.openxmlformats.org/officeDocument/2006/relationships/hyperlink" Target="https://dodd.ohio.gov/forms-and-rules/rules-in-effect/5123-9-17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yemail.constantcontact.com/June-1--2025-Compliance-Review-Tool-Drafts.html?soid=1115317899585&amp;aid=yMadc4uog-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dd.ohio.gov/compliance/Office%20of%20Compliance/Provider-Training-Series" TargetMode="External"/><Relationship Id="rId2" Type="http://schemas.openxmlformats.org/officeDocument/2006/relationships/hyperlink" Target="https://files.constantcontact.com/141902ea301/7b76b69d-07ea-4d8c-b13b-777f0d477777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72274-0192-05F8-5460-2BE5236A56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ECDFD-FA80-21AF-1F29-7F8282EF2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915959"/>
          </a:xfrm>
        </p:spPr>
        <p:txBody>
          <a:bodyPr anchor="b">
            <a:normAutofit fontScale="90000"/>
          </a:bodyPr>
          <a:lstStyle/>
          <a:p>
            <a:br>
              <a:rPr lang="en-US" sz="1800" dirty="0"/>
            </a:br>
            <a:br>
              <a:rPr lang="en-US" sz="1800" dirty="0"/>
            </a:br>
            <a:br>
              <a:rPr lang="en-US" sz="1800" dirty="0"/>
            </a:br>
            <a:br>
              <a:rPr lang="en-US" sz="1800" dirty="0"/>
            </a:br>
            <a:br>
              <a:rPr lang="en-US" sz="1800" dirty="0"/>
            </a:br>
            <a:r>
              <a:rPr lang="en-US" sz="3100" b="1" dirty="0"/>
              <a:t>Residential Resources Committee</a:t>
            </a:r>
            <a:br>
              <a:rPr lang="en-US" sz="3100" b="1" dirty="0"/>
            </a:br>
            <a:r>
              <a:rPr lang="en-US" sz="3100" b="1" dirty="0"/>
              <a:t>April 16, 2025</a:t>
            </a:r>
          </a:p>
        </p:txBody>
      </p:sp>
      <p:pic>
        <p:nvPicPr>
          <p:cNvPr id="4" name="Picture 3" descr="A logo for a company&#10;&#10;AI-generated content may be incorrect.">
            <a:extLst>
              <a:ext uri="{FF2B5EF4-FFF2-40B4-BE49-F238E27FC236}">
                <a16:creationId xmlns:a16="http://schemas.microsoft.com/office/drawing/2014/main" id="{94E95162-47EC-1193-51BD-C34CFBEB2D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130" y="2405467"/>
            <a:ext cx="3876165" cy="220629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8D154-D73D-E8D3-21AB-2096B95E0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894974"/>
            <a:ext cx="6058223" cy="3505398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r>
              <a:rPr lang="en-US" sz="1800" b="1" u="sng" dirty="0"/>
              <a:t>Residential Waiver Chairs</a:t>
            </a:r>
            <a:br>
              <a:rPr lang="en-US" sz="1800" b="1" u="sng" dirty="0"/>
            </a:br>
            <a:r>
              <a:rPr lang="en-US" sz="1800" dirty="0"/>
              <a:t>Susan Berneike</a:t>
            </a:r>
            <a:br>
              <a:rPr lang="en-US" sz="1800" dirty="0"/>
            </a:br>
            <a:r>
              <a:rPr lang="en-US" sz="1800" dirty="0"/>
              <a:t>Jamie Steele					                 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				</a:t>
            </a:r>
            <a:r>
              <a:rPr lang="en-US" sz="1800" b="1" u="sng" dirty="0"/>
              <a:t>OPRA Staff Liaison</a:t>
            </a:r>
            <a:br>
              <a:rPr lang="en-US" sz="1800" b="1" u="sng" dirty="0"/>
            </a:br>
            <a:r>
              <a:rPr lang="en-US" sz="1800" dirty="0"/>
              <a:t>			                 	Rachel Hayes</a:t>
            </a:r>
            <a:br>
              <a:rPr lang="en-US" sz="1800" dirty="0"/>
            </a:br>
            <a:br>
              <a:rPr lang="en-US" sz="1800" dirty="0"/>
            </a:br>
            <a:r>
              <a:rPr lang="en-US" sz="1800" b="1" u="sng" dirty="0"/>
              <a:t>ICF Chairs</a:t>
            </a:r>
            <a:br>
              <a:rPr lang="en-US" sz="1800" dirty="0"/>
            </a:br>
            <a:r>
              <a:rPr lang="en-US" sz="1800" dirty="0"/>
              <a:t>Robert </a:t>
            </a:r>
            <a:r>
              <a:rPr lang="en-US" sz="1800" dirty="0" err="1"/>
              <a:t>Heinzerling</a:t>
            </a:r>
            <a:br>
              <a:rPr lang="en-US" sz="1800" dirty="0"/>
            </a:br>
            <a:r>
              <a:rPr lang="en-US" sz="1800" dirty="0"/>
              <a:t>Kurt Miller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2300" b="1" u="sng" dirty="0"/>
          </a:p>
          <a:p>
            <a:pPr marL="0" indent="0">
              <a:buNone/>
            </a:pPr>
            <a:endParaRPr lang="en-US" sz="1900" b="1" u="sng" dirty="0"/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/>
              <a:t>		</a:t>
            </a:r>
            <a:endParaRPr lang="en-US" sz="1900" u="sng" dirty="0"/>
          </a:p>
          <a:p>
            <a:pPr marL="0" indent="0">
              <a:buNone/>
            </a:pPr>
            <a:br>
              <a:rPr lang="en-US" sz="1900" b="1" u="sng" dirty="0"/>
            </a:br>
            <a:r>
              <a:rPr lang="en-US" sz="1900" dirty="0"/>
              <a:t>					</a:t>
            </a:r>
            <a:endParaRPr lang="en-US" sz="1900" u="sng" dirty="0"/>
          </a:p>
        </p:txBody>
      </p:sp>
    </p:spTree>
    <p:extLst>
      <p:ext uri="{BB962C8B-B14F-4D97-AF65-F5344CB8AC3E}">
        <p14:creationId xmlns:p14="http://schemas.microsoft.com/office/powerpoint/2010/main" val="3056973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AD120F-7BF8-F09F-AC70-6FBFEB7A7F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04D5D9E-27C4-434B-0105-A4F2F6F8E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3E502D-B7EE-4CDA-C2D2-EB4F9638A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43CC0D-6079-5CFD-CC31-56AE92A7EB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EE3166-6348-F6BB-E558-AAD6CE2CF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7BAA6DA-45B8-31AD-FDB3-4E762EE3E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002E2D-3E8C-ADBB-8673-024DB4151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OPRA Residential Resources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400" dirty="0">
                <a:solidFill>
                  <a:srgbClr val="FFFFFF"/>
                </a:solidFill>
              </a:rPr>
              <a:t>General Updates and Information (11am – 11:30am)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B8C8E-DFB4-7006-6226-FF1BFC52E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622746"/>
            <a:ext cx="9724031" cy="4940716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endParaRPr lang="en-US" sz="2400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sz="4000" b="1" dirty="0"/>
              <a:t>Federal Updates and Advocacy Efforts</a:t>
            </a:r>
            <a:br>
              <a:rPr lang="en-US" sz="4000" b="1" dirty="0"/>
            </a:br>
            <a:endParaRPr lang="en-US" sz="4000" b="1" dirty="0"/>
          </a:p>
          <a:p>
            <a:r>
              <a:rPr lang="en-US" sz="2400" dirty="0"/>
              <a:t>US House of Reps. Budget Resolution passed 216-214</a:t>
            </a:r>
          </a:p>
          <a:p>
            <a:r>
              <a:rPr lang="en-US" sz="2400" dirty="0"/>
              <a:t>Congress adjourned 2 wks.</a:t>
            </a:r>
          </a:p>
          <a:p>
            <a:r>
              <a:rPr lang="en-US" sz="2400" dirty="0"/>
              <a:t>House and Senate Appropriations Committees May 9</a:t>
            </a:r>
            <a:r>
              <a:rPr lang="en-US" sz="2400" baseline="30000" dirty="0"/>
              <a:t>th</a:t>
            </a:r>
            <a:r>
              <a:rPr lang="en-US" sz="2400" dirty="0"/>
              <a:t> deadline</a:t>
            </a:r>
          </a:p>
          <a:p>
            <a:r>
              <a:rPr lang="en-US" sz="2400" dirty="0"/>
              <a:t>Medicaid falls under the Appropriations Subcommittee on Labor, Health and Human Services, Education, and Related Agencies.</a:t>
            </a:r>
          </a:p>
          <a:p>
            <a:pPr marL="0" indent="0">
              <a:buNone/>
            </a:pPr>
            <a:endParaRPr lang="en-US" sz="2400" dirty="0">
              <a:solidFill>
                <a:srgbClr val="467886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432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Senator Bernie Moreno</a:t>
            </a:r>
            <a:br>
              <a:rPr lang="en-US" sz="2400" dirty="0">
                <a:solidFill>
                  <a:srgbClr val="0432FF"/>
                </a:solidFill>
              </a:rPr>
            </a:br>
            <a:br>
              <a:rPr lang="en-US" sz="2400" dirty="0">
                <a:solidFill>
                  <a:srgbClr val="0432FF"/>
                </a:solidFill>
              </a:rPr>
            </a:br>
            <a:r>
              <a:rPr lang="en-US" sz="2400" dirty="0">
                <a:solidFill>
                  <a:srgbClr val="0432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Senator Jon Husted</a:t>
            </a:r>
            <a:br>
              <a:rPr lang="en-US" sz="2400" dirty="0">
                <a:solidFill>
                  <a:srgbClr val="0432FF"/>
                </a:solidFill>
              </a:rPr>
            </a:br>
            <a:br>
              <a:rPr lang="en-US" sz="2400" dirty="0">
                <a:solidFill>
                  <a:srgbClr val="0432FF"/>
                </a:solidFill>
              </a:rPr>
            </a:br>
            <a:r>
              <a:rPr lang="en-US" sz="2400" dirty="0">
                <a:solidFill>
                  <a:srgbClr val="0432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 Rep. from Ohio</a:t>
            </a:r>
            <a:br>
              <a:rPr lang="en-US" sz="2400" dirty="0">
                <a:solidFill>
                  <a:srgbClr val="0432FF"/>
                </a:solidFill>
              </a:rPr>
            </a:br>
            <a:endParaRPr lang="en-US" sz="2400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928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3866BA7-9662-CA77-893C-6790C43E29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42387-D71F-DBD8-8994-A3AD77B0B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OPRA Residential Resources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400" dirty="0">
                <a:solidFill>
                  <a:srgbClr val="FFFFFF"/>
                </a:solidFill>
              </a:rPr>
              <a:t>Residential Waiver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532D5-8769-D237-7F09-324E2DE30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85279"/>
            <a:ext cx="9724031" cy="497272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5400" b="1" dirty="0"/>
              <a:t>Upcoming Events</a:t>
            </a:r>
            <a:br>
              <a:rPr lang="en-US" sz="5400" b="1" dirty="0"/>
            </a:br>
            <a:endParaRPr lang="en-US" sz="2400" dirty="0"/>
          </a:p>
          <a:p>
            <a:pPr marL="0" indent="0">
              <a:buNone/>
            </a:pPr>
            <a:r>
              <a:rPr lang="en-US" dirty="0">
                <a:solidFill>
                  <a:srgbClr val="0432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Mastering Team Leadership Webinar Training - 4 Part Series</a:t>
            </a:r>
            <a:br>
              <a:rPr lang="en-US" sz="2400" dirty="0"/>
            </a:br>
            <a:r>
              <a:rPr lang="en-US" sz="2400" dirty="0"/>
              <a:t>April 23, May 7, May 21, June 4</a:t>
            </a:r>
            <a:br>
              <a:rPr lang="en-US" sz="2400" dirty="0"/>
            </a:br>
            <a:r>
              <a:rPr lang="en-US" sz="2400" dirty="0"/>
              <a:t>All sessions 9:30am – 11:30am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6" name="Picture 5" descr="signature_332693843">
            <a:hlinkClick r:id="rId3"/>
            <a:extLst>
              <a:ext uri="{FF2B5EF4-FFF2-40B4-BE49-F238E27FC236}">
                <a16:creationId xmlns:a16="http://schemas.microsoft.com/office/drawing/2014/main" id="{B5D152CC-37A3-8D6E-FE2E-721D87233A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9" y="4602997"/>
            <a:ext cx="6408550" cy="13985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6297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C54194-FB58-ED1A-C1D3-1B315898F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C9DD55-0C25-6FAE-95DA-88805D678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E9760F6-B2BF-B0A5-8170-2B1099591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478C13-04A9-8D7A-C2B9-5344B9855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247CA7-7AA4-51EF-4961-CFED24672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EDF1D74-F251-7DD9-C3C2-8459A95E6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7034CF-F482-48C0-5EB1-C96AB5F8E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OPRA Residential Resources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400" dirty="0">
                <a:solidFill>
                  <a:srgbClr val="FFFFFF"/>
                </a:solidFill>
              </a:rPr>
              <a:t>Residential Waiver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F3030-8276-F917-B94D-76E7A862A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Next Residential Resources Meeting: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/>
              <a:t>April 16, 2025 </a:t>
            </a:r>
          </a:p>
          <a:p>
            <a:pPr marL="0" indent="0" algn="ctr">
              <a:buNone/>
            </a:pPr>
            <a:r>
              <a:rPr lang="en-US" sz="2400" dirty="0"/>
              <a:t>9:30am – 11am (Residential Waiver)</a:t>
            </a:r>
          </a:p>
          <a:p>
            <a:pPr marL="0" indent="0" algn="ctr">
              <a:buNone/>
            </a:pPr>
            <a:r>
              <a:rPr lang="en-US" sz="2400" dirty="0"/>
              <a:t>11:00am – 11:30am (General Updates)</a:t>
            </a:r>
          </a:p>
          <a:p>
            <a:pPr marL="0" indent="0" algn="ctr">
              <a:buNone/>
            </a:pPr>
            <a:r>
              <a:rPr lang="en-US" sz="2400" dirty="0"/>
              <a:t>11:30am – 1pm (ICF)</a:t>
            </a:r>
          </a:p>
        </p:txBody>
      </p:sp>
    </p:spTree>
    <p:extLst>
      <p:ext uri="{BB962C8B-B14F-4D97-AF65-F5344CB8AC3E}">
        <p14:creationId xmlns:p14="http://schemas.microsoft.com/office/powerpoint/2010/main" val="168026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D416446-06BD-0112-C592-30BCB302C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7A977B-8F04-12C0-D306-C4BF35E43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OPRA Residential Resources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400" dirty="0">
                <a:solidFill>
                  <a:srgbClr val="FFFFFF"/>
                </a:solidFill>
              </a:rPr>
              <a:t>Residential Waiver Agenda (9:30am – 11am)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804B2-32C2-A256-0784-79922411D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07780"/>
            <a:ext cx="9724031" cy="4755682"/>
          </a:xfrm>
        </p:spPr>
        <p:txBody>
          <a:bodyPr anchor="ctr">
            <a:normAutofit/>
          </a:bodyPr>
          <a:lstStyle/>
          <a:p>
            <a:r>
              <a:rPr lang="en-US" sz="2400" dirty="0"/>
              <a:t>Budget Overview</a:t>
            </a:r>
          </a:p>
          <a:p>
            <a:r>
              <a:rPr lang="en-US" sz="2400" dirty="0"/>
              <a:t>Waiver Nursing Discussion</a:t>
            </a:r>
            <a:br>
              <a:rPr lang="en-US" sz="2400" dirty="0"/>
            </a:br>
            <a:r>
              <a:rPr lang="en-US" sz="1800" dirty="0"/>
              <a:t>MAIS</a:t>
            </a:r>
          </a:p>
          <a:p>
            <a:pPr marL="0" indent="0">
              <a:buNone/>
            </a:pPr>
            <a:r>
              <a:rPr lang="en-US" sz="1800" dirty="0"/>
              <a:t>     What do we want from Waiver Nursing?</a:t>
            </a:r>
          </a:p>
          <a:p>
            <a:r>
              <a:rPr lang="en-US" sz="2400" dirty="0"/>
              <a:t>Referrals and Vacancies</a:t>
            </a:r>
            <a:br>
              <a:rPr lang="en-US" sz="2400" dirty="0"/>
            </a:br>
            <a:r>
              <a:rPr lang="en-US" sz="1800" dirty="0"/>
              <a:t>Zoom Breakout Room Discussion</a:t>
            </a:r>
            <a:endParaRPr lang="en-US" sz="2400" dirty="0"/>
          </a:p>
          <a:p>
            <a:r>
              <a:rPr lang="en-US" sz="2400" dirty="0"/>
              <a:t>EVV</a:t>
            </a:r>
            <a:br>
              <a:rPr lang="en-US" sz="2400" dirty="0"/>
            </a:br>
            <a:r>
              <a:rPr lang="en-US" sz="1800" dirty="0"/>
              <a:t>Where are we at?</a:t>
            </a:r>
            <a:endParaRPr lang="en-US" sz="2400" dirty="0"/>
          </a:p>
          <a:p>
            <a:r>
              <a:rPr lang="en-US" sz="2400" dirty="0"/>
              <a:t>Surveys and Hot Topics</a:t>
            </a:r>
            <a:br>
              <a:rPr lang="en-US" sz="2400" dirty="0"/>
            </a:br>
            <a:r>
              <a:rPr lang="en-US" sz="1800" dirty="0"/>
              <a:t>County Boards</a:t>
            </a:r>
            <a:br>
              <a:rPr lang="en-US" sz="1800" dirty="0"/>
            </a:br>
            <a:r>
              <a:rPr lang="en-US" sz="1800" dirty="0"/>
              <a:t>Extended Travel Rule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4774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7F2FE8-2637-EBA7-295D-893479CD71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A992274-4BF4-11E2-C332-1795D6B0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29F428-D969-2F1B-2FAF-4AADC078C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080CC3-5157-E464-7E71-636BB88EA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D06D62-1D05-6AA5-0C73-F398D62F6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D16651D-FABB-DE57-515C-EE2448008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67CA53-3571-6715-F725-9273D1E8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OPRA Residential Resources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400" dirty="0">
                <a:solidFill>
                  <a:srgbClr val="FFFFFF"/>
                </a:solidFill>
              </a:rPr>
              <a:t>Residential Waiver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C2520-86B3-BDC6-A245-0E56CC9E7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000" b="1" dirty="0"/>
              <a:t>Medication Administration and MAIS</a:t>
            </a:r>
            <a:endParaRPr lang="en-US" sz="4000" b="1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432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Medication Administration Training 1/16/25</a:t>
            </a:r>
            <a:endParaRPr lang="en-US" sz="2400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432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Training Powerpoint</a:t>
            </a:r>
            <a:endParaRPr lang="en-US" sz="2400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432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Webinar Q and A</a:t>
            </a:r>
            <a:endParaRPr lang="en-US" sz="2400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432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Reference Grid</a:t>
            </a:r>
            <a:endParaRPr lang="en-US" sz="2400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432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MAIS Secretary Profile</a:t>
            </a:r>
            <a:endParaRPr lang="en-US" sz="2400" dirty="0">
              <a:solidFill>
                <a:srgbClr val="0432FF"/>
              </a:solidFill>
            </a:endParaRPr>
          </a:p>
          <a:p>
            <a:pPr marL="0" indent="0">
              <a:buNone/>
            </a:pP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350252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9217B8-EBE5-B208-B348-56EF47408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E350014-6E58-B871-0864-D0076993F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3A9AEE-7FE4-4884-B430-190C3AB2E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B84D13-9536-2ED8-30C7-1E936DA2A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C2A30B2-A701-2C1F-E568-38FC60DA4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C00532-4AEA-68A5-0D52-64C28DE22A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14356C-ACE5-6E3E-194B-807E5E9C9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OPRA Residential Resources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400" dirty="0">
                <a:solidFill>
                  <a:srgbClr val="FFFFFF"/>
                </a:solidFill>
              </a:rPr>
              <a:t>Residential Waiver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D311B-D6B7-2329-9335-D2D3D1E32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400" b="1" dirty="0"/>
              <a:t>Referrals / Vacancies</a:t>
            </a:r>
            <a:br>
              <a:rPr lang="en-US" sz="1800" b="1" dirty="0"/>
            </a:br>
            <a:br>
              <a:rPr lang="en-US" sz="1800" b="1" dirty="0"/>
            </a:br>
            <a:r>
              <a:rPr lang="en-US" sz="2400" dirty="0"/>
              <a:t>Breakout Room Questions</a:t>
            </a:r>
            <a:br>
              <a:rPr lang="en-US" sz="2400" dirty="0"/>
            </a:br>
            <a:br>
              <a:rPr lang="en-US" sz="2400" dirty="0"/>
            </a:br>
            <a:r>
              <a:rPr lang="en-US" sz="1800" i="1" dirty="0"/>
              <a:t>Think about the current referral process for residential services within your county.  What  is one specific challenge you have experienced within this process?</a:t>
            </a:r>
            <a:br>
              <a:rPr lang="en-US" sz="2400" i="1" dirty="0"/>
            </a:br>
            <a:br>
              <a:rPr lang="en-US" sz="2400" i="1" dirty="0"/>
            </a:br>
            <a:r>
              <a:rPr lang="en-US" sz="1800" i="1" dirty="0"/>
              <a:t>What is one specific idea or suggestion that could improve the referral process?   </a:t>
            </a:r>
          </a:p>
        </p:txBody>
      </p:sp>
    </p:spTree>
    <p:extLst>
      <p:ext uri="{BB962C8B-B14F-4D97-AF65-F5344CB8AC3E}">
        <p14:creationId xmlns:p14="http://schemas.microsoft.com/office/powerpoint/2010/main" val="2447736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E64302-FC75-6975-E8F0-D5D45B6425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EA36D22-3011-F537-0ADD-5FAF590D11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D8F90E-7767-EDA3-A40A-AB182B7F0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62C6DA-920D-81CF-C8C5-D62134834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1609D22-4A2E-54B4-CABE-B01D15DC2E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D2D116C-019C-070C-975A-5F64014492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AA6FE0-E9A9-00CF-F28B-8D2478639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OPRA Residential Resources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400" dirty="0">
                <a:solidFill>
                  <a:srgbClr val="FFFFFF"/>
                </a:solidFill>
              </a:rPr>
              <a:t>Residential Waiver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89F69-282D-AE1F-FEBC-69D23BC50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400" b="1" dirty="0"/>
              <a:t>EVV</a:t>
            </a:r>
            <a:br>
              <a:rPr lang="en-US" sz="1800" b="1" dirty="0"/>
            </a:br>
            <a:br>
              <a:rPr lang="en-US" sz="1800" b="1" dirty="0"/>
            </a:br>
            <a:r>
              <a:rPr lang="en-US" sz="2400" b="1" dirty="0">
                <a:solidFill>
                  <a:srgbClr val="0432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ODM March 20, 2025 EVV Slideshow</a:t>
            </a:r>
            <a:endParaRPr lang="en-US" sz="2400" b="1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432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ODM EVV April 2025 Newsletter</a:t>
            </a:r>
            <a:endParaRPr lang="en-US" sz="2400" b="1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91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E5FF30-1527-3D07-C3A9-D2DDF374C2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8904E1-F734-AE08-2E49-1C2D3B038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OPRA Residential Resources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400" dirty="0">
                <a:solidFill>
                  <a:srgbClr val="FFFFFF"/>
                </a:solidFill>
              </a:rPr>
              <a:t>Residential Waiver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61B61-AE1F-4106-624F-532CBDCB6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628" y="1742302"/>
            <a:ext cx="9950002" cy="482115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2025 Rules for Review</a:t>
            </a:r>
            <a:br>
              <a:rPr lang="en-US" b="1" dirty="0"/>
            </a:br>
            <a:br>
              <a:rPr lang="en-US" sz="1300" b="1" dirty="0"/>
            </a:br>
            <a:br>
              <a:rPr lang="en-US" sz="1300" b="1" dirty="0"/>
            </a:br>
            <a:r>
              <a:rPr lang="en-US" sz="2000" dirty="0"/>
              <a:t>5123-4-02	</a:t>
            </a:r>
            <a:r>
              <a:rPr lang="en-US" sz="2000" dirty="0">
                <a:solidFill>
                  <a:srgbClr val="0432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Service and Support Administration</a:t>
            </a:r>
            <a:r>
              <a:rPr lang="en-US" sz="2000" dirty="0"/>
              <a:t>		5/17/25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5123-17-03	</a:t>
            </a:r>
            <a:r>
              <a:rPr lang="en-US" sz="2000" dirty="0">
                <a:solidFill>
                  <a:srgbClr val="0432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Abuser Registry</a:t>
            </a:r>
            <a:r>
              <a:rPr lang="en-US" sz="2000" dirty="0">
                <a:solidFill>
                  <a:srgbClr val="0432FF"/>
                </a:solidFill>
              </a:rPr>
              <a:t>	</a:t>
            </a:r>
            <a:r>
              <a:rPr lang="en-US" sz="2000" dirty="0"/>
              <a:t>				6/18/25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5123-1-04	</a:t>
            </a:r>
            <a:r>
              <a:rPr lang="en-US" sz="2000" dirty="0">
                <a:solidFill>
                  <a:srgbClr val="0432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Community Capital Assistance Funds</a:t>
            </a:r>
            <a:r>
              <a:rPr lang="en-US" sz="2000" dirty="0"/>
              <a:t>		10/1/25</a:t>
            </a:r>
            <a:br>
              <a:rPr lang="en-US" sz="2000" dirty="0"/>
            </a:br>
            <a:r>
              <a:rPr lang="en-US" sz="1800" dirty="0"/>
              <a:t>		Development of Licensed Residential Facilities</a:t>
            </a:r>
          </a:p>
          <a:p>
            <a:pPr marL="0" indent="0">
              <a:buNone/>
            </a:pPr>
            <a:r>
              <a:rPr lang="en-US" sz="2000" dirty="0"/>
              <a:t>5123-3-10	</a:t>
            </a:r>
            <a:r>
              <a:rPr lang="en-US" sz="2000" dirty="0">
                <a:solidFill>
                  <a:srgbClr val="0432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Liscensed Residential Facilities</a:t>
            </a:r>
            <a:r>
              <a:rPr lang="en-US" sz="2000" dirty="0"/>
              <a:t>			11/19/25</a:t>
            </a:r>
            <a:br>
              <a:rPr lang="en-US" sz="1800" dirty="0"/>
            </a:br>
            <a:r>
              <a:rPr lang="en-US" sz="1800" dirty="0"/>
              <a:t>		Procedures to Waiver Rule Requirements</a:t>
            </a:r>
          </a:p>
          <a:p>
            <a:pPr marL="0" indent="0">
              <a:buNone/>
            </a:pPr>
            <a:r>
              <a:rPr lang="en-US" sz="2000" dirty="0"/>
              <a:t>5123-9-01	</a:t>
            </a:r>
            <a:r>
              <a:rPr lang="en-US" sz="2000" dirty="0">
                <a:solidFill>
                  <a:srgbClr val="0432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HCBS Waiver</a:t>
            </a:r>
            <a:r>
              <a:rPr lang="en-US" sz="2000" dirty="0"/>
              <a:t>					11/19/25</a:t>
            </a:r>
            <a:br>
              <a:rPr lang="en-US" sz="2000" dirty="0"/>
            </a:br>
            <a:r>
              <a:rPr lang="en-US" sz="1800" dirty="0"/>
              <a:t>		Enrollment, Denial of Enrollment, </a:t>
            </a:r>
            <a:br>
              <a:rPr lang="en-US" sz="1800" dirty="0"/>
            </a:br>
            <a:r>
              <a:rPr lang="en-US" sz="1800" dirty="0"/>
              <a:t>		Disenrollment/Reenrollment</a:t>
            </a:r>
          </a:p>
          <a:p>
            <a:pPr marL="0" indent="0">
              <a:buNone/>
            </a:pPr>
            <a:r>
              <a:rPr lang="en-US" sz="2000" dirty="0"/>
              <a:t>5123-9-11	</a:t>
            </a:r>
            <a:r>
              <a:rPr lang="en-US" sz="2000" dirty="0">
                <a:solidFill>
                  <a:srgbClr val="0432FF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HCBS Waiver</a:t>
            </a:r>
            <a:r>
              <a:rPr lang="en-US" sz="2000" dirty="0"/>
              <a:t>					11/19/25</a:t>
            </a:r>
            <a:br>
              <a:rPr lang="en-US" sz="1800" dirty="0"/>
            </a:br>
            <a:r>
              <a:rPr lang="en-US" sz="1800" dirty="0"/>
              <a:t>		Free Choice of Provider</a:t>
            </a:r>
            <a:br>
              <a:rPr lang="en-US" sz="1800" dirty="0"/>
            </a:br>
            <a:br>
              <a:rPr lang="en-US" sz="1300" dirty="0"/>
            </a:b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873766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82A7D7E-E144-B95F-436D-E78B69EDD1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E96128-0BBD-4BD4-C773-6AD84C821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OPRA Residential Resources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400" dirty="0">
                <a:solidFill>
                  <a:srgbClr val="FFFFFF"/>
                </a:solidFill>
              </a:rPr>
              <a:t>Residential Waiver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ACF02-6CFA-20AB-08A0-30C7F0A45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85280"/>
            <a:ext cx="9724031" cy="4678182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endParaRPr lang="en-US" sz="3000" b="1" dirty="0"/>
          </a:p>
          <a:p>
            <a:pPr marL="0" indent="0">
              <a:buNone/>
            </a:pPr>
            <a:r>
              <a:rPr lang="en-US" sz="3000" b="1" dirty="0"/>
              <a:t>2025 Rules for Revie</a:t>
            </a:r>
            <a:r>
              <a:rPr lang="en-US" b="1" dirty="0"/>
              <a:t>w</a:t>
            </a:r>
            <a:br>
              <a:rPr lang="en-US" sz="1600" b="1" dirty="0"/>
            </a:br>
            <a:endParaRPr lang="en-US" sz="1600" b="1" dirty="0"/>
          </a:p>
          <a:p>
            <a:pPr marL="0" indent="0">
              <a:buNone/>
            </a:pPr>
            <a:r>
              <a:rPr lang="en-US" sz="2200" dirty="0"/>
              <a:t>5123-9-11</a:t>
            </a:r>
            <a:r>
              <a:rPr lang="en-US" sz="2000" dirty="0"/>
              <a:t>	</a:t>
            </a:r>
            <a:r>
              <a:rPr lang="en-US" sz="2200" dirty="0">
                <a:solidFill>
                  <a:srgbClr val="0432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HCBS Waiver</a:t>
            </a:r>
            <a:r>
              <a:rPr lang="en-US" sz="2200" dirty="0"/>
              <a:t>					11/19/25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200" dirty="0"/>
              <a:t>5123-9-14</a:t>
            </a:r>
            <a:r>
              <a:rPr lang="en-US" sz="2000" dirty="0"/>
              <a:t>	</a:t>
            </a:r>
            <a:r>
              <a:rPr lang="en-US" sz="2200" dirty="0">
                <a:solidFill>
                  <a:srgbClr val="0432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HCBS Waivers</a:t>
            </a:r>
            <a:r>
              <a:rPr lang="en-US" sz="2000" dirty="0"/>
              <a:t>					</a:t>
            </a:r>
            <a:r>
              <a:rPr lang="en-US" sz="2200" dirty="0"/>
              <a:t>11/19/25</a:t>
            </a:r>
            <a:br>
              <a:rPr lang="en-US" sz="2000" dirty="0"/>
            </a:br>
            <a:r>
              <a:rPr lang="en-US" sz="2000" dirty="0"/>
              <a:t>		</a:t>
            </a:r>
            <a:r>
              <a:rPr lang="en-US" sz="1900" dirty="0"/>
              <a:t>Vocational Habilitation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200" dirty="0"/>
              <a:t>5123-9-17</a:t>
            </a:r>
            <a:r>
              <a:rPr lang="en-US" sz="2000" dirty="0"/>
              <a:t>	</a:t>
            </a:r>
            <a:r>
              <a:rPr lang="en-US" sz="2200" dirty="0">
                <a:solidFill>
                  <a:srgbClr val="0432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HCBS Waiver</a:t>
            </a:r>
            <a:r>
              <a:rPr lang="en-US" sz="2000" dirty="0"/>
              <a:t>					</a:t>
            </a:r>
            <a:r>
              <a:rPr lang="en-US" sz="2200" dirty="0"/>
              <a:t>11/19/25</a:t>
            </a:r>
            <a:br>
              <a:rPr lang="en-US" sz="2000" dirty="0"/>
            </a:br>
            <a:r>
              <a:rPr lang="en-US" sz="2000" dirty="0"/>
              <a:t>		</a:t>
            </a:r>
            <a:r>
              <a:rPr lang="en-US" sz="1900" dirty="0"/>
              <a:t>Adult Day Support</a:t>
            </a:r>
            <a:br>
              <a:rPr lang="en-US" sz="2200" dirty="0"/>
            </a:br>
            <a:endParaRPr lang="en-US" sz="2200" dirty="0"/>
          </a:p>
          <a:p>
            <a:pPr marL="0" indent="0">
              <a:buNone/>
            </a:pPr>
            <a:r>
              <a:rPr lang="en-US" sz="2200" dirty="0"/>
              <a:t>5123-9-33	</a:t>
            </a:r>
            <a:r>
              <a:rPr lang="en-US" sz="2200" dirty="0">
                <a:solidFill>
                  <a:srgbClr val="0432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HCBS Waiver</a:t>
            </a:r>
            <a:r>
              <a:rPr lang="en-US" sz="2200" dirty="0"/>
              <a:t>					11/19/25</a:t>
            </a:r>
            <a:br>
              <a:rPr lang="en-US" sz="2000" dirty="0"/>
            </a:br>
            <a:r>
              <a:rPr lang="en-US" sz="2000" dirty="0"/>
              <a:t>		</a:t>
            </a:r>
            <a:r>
              <a:rPr lang="en-US" sz="1900" dirty="0"/>
              <a:t>Shared Living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200" dirty="0"/>
              <a:t>5123-9-39	</a:t>
            </a:r>
            <a:r>
              <a:rPr lang="en-US" sz="2200" dirty="0">
                <a:solidFill>
                  <a:srgbClr val="0432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HCBS Waiver</a:t>
            </a:r>
            <a:r>
              <a:rPr lang="en-US" sz="2200" dirty="0"/>
              <a:t>					11/19/25</a:t>
            </a:r>
            <a:br>
              <a:rPr lang="en-US" sz="2000" dirty="0"/>
            </a:br>
            <a:r>
              <a:rPr lang="en-US" sz="2000" dirty="0"/>
              <a:t>		</a:t>
            </a:r>
            <a:r>
              <a:rPr lang="en-US" sz="1900" dirty="0"/>
              <a:t>Nursing Services under IO</a:t>
            </a:r>
            <a:br>
              <a:rPr lang="en-US" sz="2000" dirty="0"/>
            </a:br>
            <a:r>
              <a:rPr lang="en-US" sz="2000" dirty="0"/>
              <a:t>		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30316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3FA36DC-0D8C-0D7B-A775-636904FD8F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475757-3CE1-DD2F-0D63-ECDDCE83D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>
                <a:solidFill>
                  <a:srgbClr val="FFFFFF"/>
                </a:solidFill>
              </a:rPr>
              <a:t>OPRA Residential Resources</a:t>
            </a:r>
            <a:br>
              <a:rPr lang="en-US" sz="3400">
                <a:solidFill>
                  <a:srgbClr val="FFFFFF"/>
                </a:solidFill>
              </a:rPr>
            </a:br>
            <a:r>
              <a:rPr lang="en-US" sz="3400">
                <a:solidFill>
                  <a:srgbClr val="FFFFFF"/>
                </a:solidFill>
              </a:rPr>
              <a:t>General Updates and Information (11am – 11:30am)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39984-CCCE-AF63-7EA0-9294A418D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123090"/>
            <a:ext cx="9724031" cy="411868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br>
              <a:rPr lang="en-US" sz="2400" dirty="0"/>
            </a:br>
            <a:endParaRPr lang="en-US" sz="2400" dirty="0"/>
          </a:p>
          <a:p>
            <a:r>
              <a:rPr lang="en-US" sz="3000" dirty="0"/>
              <a:t>Ann Weisent, DODD</a:t>
            </a:r>
            <a:br>
              <a:rPr lang="en-US" sz="2400" dirty="0"/>
            </a:br>
            <a:r>
              <a:rPr lang="en-US" sz="2200" dirty="0"/>
              <a:t>DSP &amp; Provider Supports Manager, Office of Quality &amp; Innovation</a:t>
            </a:r>
            <a:br>
              <a:rPr lang="en-US" sz="2200" dirty="0"/>
            </a:br>
            <a:endParaRPr lang="en-US" sz="2200" dirty="0"/>
          </a:p>
          <a:p>
            <a:r>
              <a:rPr lang="en-US" sz="3000" dirty="0"/>
              <a:t>Lisa Burt, DODD</a:t>
            </a:r>
            <a:br>
              <a:rPr lang="en-US" sz="2400" dirty="0"/>
            </a:br>
            <a:r>
              <a:rPr lang="en-US" sz="2200" dirty="0"/>
              <a:t>Assistant Deputy Director, Office of Compliance</a:t>
            </a:r>
            <a:br>
              <a:rPr lang="en-US" sz="2200" dirty="0"/>
            </a:br>
            <a:br>
              <a:rPr lang="en-US" sz="2200" dirty="0"/>
            </a:br>
            <a:br>
              <a:rPr lang="en-US" sz="2000" dirty="0"/>
            </a:br>
            <a:r>
              <a:rPr lang="en-US" sz="2000" dirty="0">
                <a:solidFill>
                  <a:srgbClr val="0432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June 1, 2025 Compliance Review Tool Drafts</a:t>
            </a:r>
            <a:br>
              <a:rPr lang="en-US" sz="1800" kern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636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6D5CA-086C-AA01-631B-DE2DC81AE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OPRA Residential Resources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400" dirty="0">
                <a:solidFill>
                  <a:srgbClr val="FFFFFF"/>
                </a:solidFill>
              </a:rPr>
              <a:t>General Updates and Information (11am – 11:30am)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0AFC3-5983-2FF4-64DA-CD970D049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000" b="1" dirty="0"/>
              <a:t>MUI Rule Updates and Trainings</a:t>
            </a:r>
            <a:br>
              <a:rPr lang="en-US" sz="1800" b="1" dirty="0"/>
            </a:br>
            <a:br>
              <a:rPr lang="en-US" sz="2800" dirty="0">
                <a:solidFill>
                  <a:srgbClr val="0432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sz="2800" dirty="0">
                <a:solidFill>
                  <a:srgbClr val="0432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MUI Rule Training Update</a:t>
            </a:r>
            <a:endParaRPr lang="en-US" sz="2800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432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MUI Information and Q&amp;A</a:t>
            </a:r>
            <a:endParaRPr lang="en-US" sz="2800" dirty="0">
              <a:solidFill>
                <a:srgbClr val="0432FF"/>
              </a:solidFill>
            </a:endParaRP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4887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2597</TotalTime>
  <Words>660</Words>
  <Application>Microsoft Macintosh PowerPoint</Application>
  <PresentationFormat>Widescreen</PresentationFormat>
  <Paragraphs>76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     Residential Resources Committee April 16, 2025</vt:lpstr>
      <vt:lpstr>OPRA Residential Resources Residential Waiver Agenda (9:30am – 11am)</vt:lpstr>
      <vt:lpstr>OPRA Residential Resources Residential Waiver</vt:lpstr>
      <vt:lpstr>OPRA Residential Resources Residential Waiver</vt:lpstr>
      <vt:lpstr>OPRA Residential Resources Residential Waiver</vt:lpstr>
      <vt:lpstr>OPRA Residential Resources Residential Waiver</vt:lpstr>
      <vt:lpstr>OPRA Residential Resources Residential Waiver</vt:lpstr>
      <vt:lpstr>OPRA Residential Resources General Updates and Information (11am – 11:30am)</vt:lpstr>
      <vt:lpstr>OPRA Residential Resources General Updates and Information (11am – 11:30am)</vt:lpstr>
      <vt:lpstr>OPRA Residential Resources General Updates and Information (11am – 11:30am)</vt:lpstr>
      <vt:lpstr>OPRA Residential Resources Residential Waiver</vt:lpstr>
      <vt:lpstr>OPRA Residential Resources Residential Waiver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Rachel Hayes</dc:creator>
  <cp:lastModifiedBy>Rachel Hayes</cp:lastModifiedBy>
  <cp:revision>8</cp:revision>
  <dcterms:created xsi:type="dcterms:W3CDTF">2025-02-20T18:22:41Z</dcterms:created>
  <dcterms:modified xsi:type="dcterms:W3CDTF">2025-04-18T13:53:02Z</dcterms:modified>
</cp:coreProperties>
</file>