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56" r:id="rId2"/>
    <p:sldId id="263" r:id="rId3"/>
    <p:sldId id="262" r:id="rId4"/>
    <p:sldId id="264" r:id="rId5"/>
    <p:sldId id="261" r:id="rId6"/>
    <p:sldId id="265" r:id="rId7"/>
    <p:sldId id="266" r:id="rId8"/>
    <p:sldId id="267" r:id="rId9"/>
    <p:sldId id="272" r:id="rId10"/>
    <p:sldId id="269" r:id="rId11"/>
    <p:sldId id="270" r:id="rId12"/>
    <p:sldId id="273" r:id="rId13"/>
    <p:sldId id="274" r:id="rId14"/>
    <p:sldId id="275" r:id="rId15"/>
    <p:sldId id="268" r:id="rId16"/>
    <p:sldId id="271" r:id="rId17"/>
    <p:sldId id="260"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54" d="100"/>
          <a:sy n="154" d="100"/>
        </p:scale>
        <p:origin x="2004"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AECE8C09-39A2-8B4C-854B-CF6815547C62}"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FDA717-C06E-9D47-B50B-0785854728C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AECE8C09-39A2-8B4C-854B-CF6815547C62}" type="datetimeFigureOut">
              <a:rPr lang="en-US" smtClean="0"/>
              <a:t>12/20/2024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FDA717-C06E-9D47-B50B-0785854728C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AECE8C09-39A2-8B4C-854B-CF6815547C62}"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AECE8C09-39A2-8B4C-854B-CF6815547C62}"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a:t>Drag picture to placeholder or click icon to add</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AECE8C09-39A2-8B4C-854B-CF6815547C62}"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a:t>Drag picture to placeholder or click icon to add</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a:t>Drag picture to placeholder or click icon to add</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AECE8C09-39A2-8B4C-854B-CF6815547C62}"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FDA717-C06E-9D47-B50B-0785854728CD}"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AECE8C09-39A2-8B4C-854B-CF6815547C62}"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FDA717-C06E-9D47-B50B-0785854728C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AECE8C09-39A2-8B4C-854B-CF6815547C62}"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FDA717-C06E-9D47-B50B-0785854728C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AECE8C09-39A2-8B4C-854B-CF6815547C62}"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CE8C09-39A2-8B4C-854B-CF6815547C62}"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FDA717-C06E-9D47-B50B-0785854728C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AECE8C09-39A2-8B4C-854B-CF6815547C62}" type="datetimeFigureOut">
              <a:rPr lang="en-US" smtClean="0"/>
              <a:t>12/20/2024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FDA717-C06E-9D47-B50B-0785854728C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AECE8C09-39A2-8B4C-854B-CF6815547C62}" type="datetimeFigureOut">
              <a:rPr lang="en-US" smtClean="0"/>
              <a:t>12/20/2024</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BDFDA717-C06E-9D47-B50B-0785854728CD}" type="slidenum">
              <a:rPr lang="en-US" smtClean="0"/>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AECE8C09-39A2-8B4C-854B-CF6815547C62}" type="datetimeFigureOut">
              <a:rPr lang="en-US" smtClean="0"/>
              <a:t>12/20/2024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FDA717-C06E-9D47-B50B-0785854728C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CE8C09-39A2-8B4C-854B-CF6815547C62}" type="datetimeFigureOut">
              <a:rPr lang="en-US" smtClean="0"/>
              <a:t>12/20/2024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FDA717-C06E-9D47-B50B-0785854728C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AECE8C09-39A2-8B4C-854B-CF6815547C62}" type="datetimeFigureOut">
              <a:rPr lang="en-US" smtClean="0"/>
              <a:t>12/20/2024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FDA717-C06E-9D47-B50B-0785854728C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AECE8C09-39A2-8B4C-854B-CF6815547C62}" type="datetimeFigureOut">
              <a:rPr lang="en-US" smtClean="0"/>
              <a:t>12/20/2024</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BDFDA717-C06E-9D47-B50B-0785854728CD}" type="slidenum">
              <a:rPr lang="en-US" smtClean="0"/>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legislature.ohio.gov/download?key=24046" TargetMode="External"/><Relationship Id="rId2" Type="http://schemas.openxmlformats.org/officeDocument/2006/relationships/hyperlink" Target="https://search-prod.lis.state.oh.us/api/v2/general_assembly_135/legislation/hb236/05_EN/pdf/" TargetMode="External"/><Relationship Id="rId1" Type="http://schemas.openxmlformats.org/officeDocument/2006/relationships/slideLayout" Target="../slideLayouts/slideLayout2.xml"/><Relationship Id="rId4" Type="http://schemas.openxmlformats.org/officeDocument/2006/relationships/hyperlink" Target="https://www.legislature.ohio.gov/legislation/135/hb23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616194"/>
            <a:ext cx="8915400" cy="1688345"/>
          </a:xfrm>
        </p:spPr>
        <p:txBody>
          <a:bodyPr>
            <a:normAutofit/>
          </a:bodyPr>
          <a:lstStyle/>
          <a:p>
            <a:r>
              <a:rPr lang="en-US" dirty="0">
                <a:latin typeface="Calibri"/>
                <a:cs typeface="Calibri"/>
              </a:rPr>
              <a:t>Never Alone Act</a:t>
            </a:r>
            <a:br>
              <a:rPr lang="en-US" dirty="0">
                <a:latin typeface="Calibri"/>
                <a:cs typeface="Calibri"/>
              </a:rPr>
            </a:br>
            <a:r>
              <a:rPr lang="en-US" dirty="0">
                <a:latin typeface="Calibri"/>
                <a:cs typeface="Calibri"/>
              </a:rPr>
              <a:t>HB 236 (Reps. M. Miller and Lear)</a:t>
            </a:r>
          </a:p>
        </p:txBody>
      </p:sp>
      <p:pic>
        <p:nvPicPr>
          <p:cNvPr id="7" name="Picture 6" descr="logo - OPRA.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45927" y="5563904"/>
            <a:ext cx="1669473" cy="1030742"/>
          </a:xfrm>
          <a:prstGeom prst="rect">
            <a:avLst/>
          </a:prstGeom>
        </p:spPr>
      </p:pic>
    </p:spTree>
    <p:extLst>
      <p:ext uri="{BB962C8B-B14F-4D97-AF65-F5344CB8AC3E}">
        <p14:creationId xmlns:p14="http://schemas.microsoft.com/office/powerpoint/2010/main" val="2619443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2F3CB-214C-D8F2-A505-556F48273D6F}"/>
              </a:ext>
            </a:extLst>
          </p:cNvPr>
          <p:cNvSpPr>
            <a:spLocks noGrp="1"/>
          </p:cNvSpPr>
          <p:nvPr>
            <p:ph type="title"/>
          </p:nvPr>
        </p:nvSpPr>
        <p:spPr/>
        <p:txBody>
          <a:bodyPr>
            <a:normAutofit/>
          </a:bodyPr>
          <a:lstStyle/>
          <a:p>
            <a:r>
              <a:rPr lang="en-US" dirty="0"/>
              <a:t>Resident Access to Advocates</a:t>
            </a:r>
          </a:p>
        </p:txBody>
      </p:sp>
      <p:sp>
        <p:nvSpPr>
          <p:cNvPr id="4" name="Content Placeholder 3">
            <a:extLst>
              <a:ext uri="{FF2B5EF4-FFF2-40B4-BE49-F238E27FC236}">
                <a16:creationId xmlns:a16="http://schemas.microsoft.com/office/drawing/2014/main" id="{6D3F7C25-9AEC-2CBC-3E77-C77A6411ED8E}"/>
              </a:ext>
            </a:extLst>
          </p:cNvPr>
          <p:cNvSpPr>
            <a:spLocks noGrp="1"/>
          </p:cNvSpPr>
          <p:nvPr>
            <p:ph sz="half" idx="1"/>
          </p:nvPr>
        </p:nvSpPr>
        <p:spPr>
          <a:xfrm>
            <a:off x="5017795" y="2590995"/>
            <a:ext cx="3566160" cy="3681412"/>
          </a:xfrm>
        </p:spPr>
        <p:txBody>
          <a:bodyPr/>
          <a:lstStyle/>
          <a:p>
            <a:r>
              <a:rPr lang="en-US" b="1" dirty="0"/>
              <a:t>Access</a:t>
            </a:r>
            <a:r>
              <a:rPr lang="en-US" dirty="0"/>
              <a:t>: resident access to an advocate includes access on-site at the care setting itself and off-site through a means of telecommunication</a:t>
            </a:r>
          </a:p>
        </p:txBody>
      </p:sp>
      <p:graphicFrame>
        <p:nvGraphicFramePr>
          <p:cNvPr id="6" name="Content Placeholder 5">
            <a:extLst>
              <a:ext uri="{FF2B5EF4-FFF2-40B4-BE49-F238E27FC236}">
                <a16:creationId xmlns:a16="http://schemas.microsoft.com/office/drawing/2014/main" id="{081294EB-9DC0-3D07-5094-A84F5E43775D}"/>
              </a:ext>
            </a:extLst>
          </p:cNvPr>
          <p:cNvGraphicFramePr>
            <a:graphicFrameLocks noGrp="1"/>
          </p:cNvGraphicFramePr>
          <p:nvPr>
            <p:ph sz="half" idx="2"/>
            <p:extLst>
              <p:ext uri="{D42A27DB-BD31-4B8C-83A1-F6EECF244321}">
                <p14:modId xmlns:p14="http://schemas.microsoft.com/office/powerpoint/2010/main" val="4248081583"/>
              </p:ext>
            </p:extLst>
          </p:nvPr>
        </p:nvGraphicFramePr>
        <p:xfrm>
          <a:off x="793977" y="2595563"/>
          <a:ext cx="3565524" cy="3723640"/>
        </p:xfrm>
        <a:graphic>
          <a:graphicData uri="http://schemas.openxmlformats.org/drawingml/2006/table">
            <a:tbl>
              <a:tblPr firstRow="1" bandRow="1">
                <a:tableStyleId>{5940675A-B579-460E-94D1-54222C63F5DA}</a:tableStyleId>
              </a:tblPr>
              <a:tblGrid>
                <a:gridCol w="3565524">
                  <a:extLst>
                    <a:ext uri="{9D8B030D-6E8A-4147-A177-3AD203B41FA5}">
                      <a16:colId xmlns:a16="http://schemas.microsoft.com/office/drawing/2014/main" val="4244207274"/>
                    </a:ext>
                  </a:extLst>
                </a:gridCol>
              </a:tblGrid>
              <a:tr h="370840">
                <a:tc>
                  <a:txBody>
                    <a:bodyPr/>
                    <a:lstStyle/>
                    <a:p>
                      <a:r>
                        <a:rPr lang="en-US" b="1" dirty="0"/>
                        <a:t>During a Public Health Emergency</a:t>
                      </a:r>
                    </a:p>
                  </a:txBody>
                  <a:tcPr>
                    <a:solidFill>
                      <a:schemeClr val="accent1">
                        <a:lumMod val="20000"/>
                        <a:lumOff val="80000"/>
                      </a:schemeClr>
                    </a:solidFill>
                  </a:tcPr>
                </a:tc>
                <a:extLst>
                  <a:ext uri="{0D108BD9-81ED-4DB2-BD59-A6C34878D82A}">
                    <a16:rowId xmlns:a16="http://schemas.microsoft.com/office/drawing/2014/main" val="919998337"/>
                  </a:ext>
                </a:extLst>
              </a:tr>
              <a:tr h="370840">
                <a:tc>
                  <a:txBody>
                    <a:bodyPr/>
                    <a:lstStyle/>
                    <a:p>
                      <a:r>
                        <a:rPr lang="en-US" sz="1600" dirty="0"/>
                        <a:t>Can not deny resident’s </a:t>
                      </a:r>
                      <a:r>
                        <a:rPr lang="en-US" sz="1600" b="1" dirty="0"/>
                        <a:t>access</a:t>
                      </a:r>
                      <a:r>
                        <a:rPr lang="en-US" sz="1600" dirty="0"/>
                        <a:t> to the advocate</a:t>
                      </a:r>
                    </a:p>
                  </a:txBody>
                  <a:tcPr/>
                </a:tc>
                <a:extLst>
                  <a:ext uri="{0D108BD9-81ED-4DB2-BD59-A6C34878D82A}">
                    <a16:rowId xmlns:a16="http://schemas.microsoft.com/office/drawing/2014/main" val="3077954962"/>
                  </a:ext>
                </a:extLst>
              </a:tr>
              <a:tr h="370840">
                <a:tc>
                  <a:txBody>
                    <a:bodyPr/>
                    <a:lstStyle/>
                    <a:p>
                      <a:r>
                        <a:rPr lang="en-US" sz="1600" dirty="0"/>
                        <a:t>Can not deny an advocate from being physically present with the resident</a:t>
                      </a:r>
                    </a:p>
                  </a:txBody>
                  <a:tcPr/>
                </a:tc>
                <a:extLst>
                  <a:ext uri="{0D108BD9-81ED-4DB2-BD59-A6C34878D82A}">
                    <a16:rowId xmlns:a16="http://schemas.microsoft.com/office/drawing/2014/main" val="551650376"/>
                  </a:ext>
                </a:extLst>
              </a:tr>
              <a:tr h="370840">
                <a:tc>
                  <a:txBody>
                    <a:bodyPr/>
                    <a:lstStyle/>
                    <a:p>
                      <a:r>
                        <a:rPr lang="en-US" sz="1800" b="1" kern="1200" dirty="0">
                          <a:solidFill>
                            <a:schemeClr val="tx1"/>
                          </a:solidFill>
                          <a:latin typeface="+mn-lt"/>
                          <a:ea typeface="+mn-ea"/>
                          <a:cs typeface="+mn-cs"/>
                        </a:rPr>
                        <a:t>During All Other Times</a:t>
                      </a:r>
                    </a:p>
                  </a:txBody>
                  <a:tcPr>
                    <a:solidFill>
                      <a:schemeClr val="accent1">
                        <a:lumMod val="20000"/>
                        <a:lumOff val="80000"/>
                      </a:schemeClr>
                    </a:solidFill>
                  </a:tcPr>
                </a:tc>
                <a:extLst>
                  <a:ext uri="{0D108BD9-81ED-4DB2-BD59-A6C34878D82A}">
                    <a16:rowId xmlns:a16="http://schemas.microsoft.com/office/drawing/2014/main" val="2833034665"/>
                  </a:ext>
                </a:extLst>
              </a:tr>
              <a:tr h="370840">
                <a:tc>
                  <a:txBody>
                    <a:bodyPr/>
                    <a:lstStyle/>
                    <a:p>
                      <a:r>
                        <a:rPr lang="en-US" sz="1600" b="0" i="0" u="none" strike="noStrike" kern="1200" baseline="0" dirty="0">
                          <a:solidFill>
                            <a:schemeClr val="tx1"/>
                          </a:solidFill>
                          <a:latin typeface="+mn-lt"/>
                          <a:ea typeface="+mn-ea"/>
                          <a:cs typeface="+mn-cs"/>
                        </a:rPr>
                        <a:t>Must make every reasonable effort to allow the resident's advocate to be</a:t>
                      </a:r>
                    </a:p>
                    <a:p>
                      <a:r>
                        <a:rPr lang="en-US" sz="1600" b="0" i="0" u="none" strike="noStrike" kern="1200" baseline="0" dirty="0">
                          <a:solidFill>
                            <a:schemeClr val="tx1"/>
                          </a:solidFill>
                          <a:latin typeface="+mn-lt"/>
                          <a:ea typeface="+mn-ea"/>
                          <a:cs typeface="+mn-cs"/>
                        </a:rPr>
                        <a:t>physically present with the resident</a:t>
                      </a:r>
                      <a:endParaRPr lang="en-US" sz="1600" dirty="0"/>
                    </a:p>
                  </a:txBody>
                  <a:tcPr/>
                </a:tc>
                <a:extLst>
                  <a:ext uri="{0D108BD9-81ED-4DB2-BD59-A6C34878D82A}">
                    <a16:rowId xmlns:a16="http://schemas.microsoft.com/office/drawing/2014/main" val="4096341390"/>
                  </a:ext>
                </a:extLst>
              </a:tr>
            </a:tbl>
          </a:graphicData>
        </a:graphic>
      </p:graphicFrame>
    </p:spTree>
    <p:extLst>
      <p:ext uri="{BB962C8B-B14F-4D97-AF65-F5344CB8AC3E}">
        <p14:creationId xmlns:p14="http://schemas.microsoft.com/office/powerpoint/2010/main" val="1355031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2F3CB-214C-D8F2-A505-556F48273D6F}"/>
              </a:ext>
            </a:extLst>
          </p:cNvPr>
          <p:cNvSpPr>
            <a:spLocks noGrp="1"/>
          </p:cNvSpPr>
          <p:nvPr>
            <p:ph type="title"/>
          </p:nvPr>
        </p:nvSpPr>
        <p:spPr/>
        <p:txBody>
          <a:bodyPr>
            <a:normAutofit/>
          </a:bodyPr>
          <a:lstStyle/>
          <a:p>
            <a:r>
              <a:rPr lang="en-US" dirty="0"/>
              <a:t>Resident Access to Advocates</a:t>
            </a:r>
          </a:p>
        </p:txBody>
      </p:sp>
      <p:sp>
        <p:nvSpPr>
          <p:cNvPr id="4" name="Content Placeholder 3">
            <a:extLst>
              <a:ext uri="{FF2B5EF4-FFF2-40B4-BE49-F238E27FC236}">
                <a16:creationId xmlns:a16="http://schemas.microsoft.com/office/drawing/2014/main" id="{6D3F7C25-9AEC-2CBC-3E77-C77A6411ED8E}"/>
              </a:ext>
            </a:extLst>
          </p:cNvPr>
          <p:cNvSpPr>
            <a:spLocks noGrp="1"/>
          </p:cNvSpPr>
          <p:nvPr>
            <p:ph idx="1"/>
          </p:nvPr>
        </p:nvSpPr>
        <p:spPr/>
        <p:txBody>
          <a:bodyPr/>
          <a:lstStyle/>
          <a:p>
            <a:r>
              <a:rPr lang="en-US" dirty="0"/>
              <a:t>When does the access requirement not apply?</a:t>
            </a:r>
          </a:p>
          <a:p>
            <a:pPr lvl="1"/>
            <a:r>
              <a:rPr lang="en-US" dirty="0"/>
              <a:t>The resident requests the advocate not be present</a:t>
            </a:r>
          </a:p>
          <a:p>
            <a:pPr lvl="1"/>
            <a:r>
              <a:rPr lang="en-US" dirty="0"/>
              <a:t>Resident is participating in group therapy session</a:t>
            </a:r>
          </a:p>
          <a:p>
            <a:pPr lvl="1"/>
            <a:r>
              <a:rPr lang="en-US" dirty="0"/>
              <a:t>The advocate has physically interfered with the resident’s care that has been consented to by the resident or guardian or engages in criminal conduct against your staff </a:t>
            </a:r>
          </a:p>
          <a:p>
            <a:r>
              <a:rPr lang="en-US" dirty="0"/>
              <a:t>If the advocate is suspected of abuse, the resident and advocate can be separated for a reasonable amount of time to make such determination consistent with standard agency policy</a:t>
            </a:r>
          </a:p>
        </p:txBody>
      </p:sp>
    </p:spTree>
    <p:extLst>
      <p:ext uri="{BB962C8B-B14F-4D97-AF65-F5344CB8AC3E}">
        <p14:creationId xmlns:p14="http://schemas.microsoft.com/office/powerpoint/2010/main" val="3014824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12992-B2A9-ADA5-B7F1-304A2A54CD3C}"/>
              </a:ext>
            </a:extLst>
          </p:cNvPr>
          <p:cNvSpPr>
            <a:spLocks noGrp="1"/>
          </p:cNvSpPr>
          <p:nvPr>
            <p:ph type="title"/>
          </p:nvPr>
        </p:nvSpPr>
        <p:spPr/>
        <p:txBody>
          <a:bodyPr/>
          <a:lstStyle/>
          <a:p>
            <a:r>
              <a:rPr lang="en-US" dirty="0"/>
              <a:t>Resident Right to an Advocate</a:t>
            </a:r>
          </a:p>
        </p:txBody>
      </p:sp>
      <p:sp>
        <p:nvSpPr>
          <p:cNvPr id="3" name="Content Placeholder 2">
            <a:extLst>
              <a:ext uri="{FF2B5EF4-FFF2-40B4-BE49-F238E27FC236}">
                <a16:creationId xmlns:a16="http://schemas.microsoft.com/office/drawing/2014/main" id="{08498697-A99A-CE35-F52D-D6093D4E3056}"/>
              </a:ext>
            </a:extLst>
          </p:cNvPr>
          <p:cNvSpPr>
            <a:spLocks noGrp="1"/>
          </p:cNvSpPr>
          <p:nvPr>
            <p:ph idx="1"/>
          </p:nvPr>
        </p:nvSpPr>
        <p:spPr/>
        <p:txBody>
          <a:bodyPr/>
          <a:lstStyle/>
          <a:p>
            <a:r>
              <a:rPr lang="en-US" dirty="0"/>
              <a:t>What steps can agencies take if the setting has an infectious disease outbreak?</a:t>
            </a:r>
          </a:p>
          <a:p>
            <a:pPr lvl="1"/>
            <a:r>
              <a:rPr lang="en-US" dirty="0"/>
              <a:t>You can establish reasonable infection control procedures which may include the advocate wearing PPE</a:t>
            </a:r>
          </a:p>
          <a:p>
            <a:pPr lvl="1"/>
            <a:r>
              <a:rPr lang="en-US" dirty="0"/>
              <a:t>The requirements on the advocate may not be stricter than what is required of staff</a:t>
            </a:r>
          </a:p>
          <a:p>
            <a:pPr lvl="1"/>
            <a:r>
              <a:rPr lang="en-US" dirty="0"/>
              <a:t>Advocate may be exempted from wearing PPE if they present with a valid health care practitioner’s note stating wearing PPE would conflict with the advocate’s physical or mental health</a:t>
            </a:r>
          </a:p>
        </p:txBody>
      </p:sp>
    </p:spTree>
    <p:extLst>
      <p:ext uri="{BB962C8B-B14F-4D97-AF65-F5344CB8AC3E}">
        <p14:creationId xmlns:p14="http://schemas.microsoft.com/office/powerpoint/2010/main" val="402378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104DB-E18F-B949-86F8-76B85765E7F4}"/>
              </a:ext>
            </a:extLst>
          </p:cNvPr>
          <p:cNvSpPr>
            <a:spLocks noGrp="1"/>
          </p:cNvSpPr>
          <p:nvPr>
            <p:ph type="title"/>
          </p:nvPr>
        </p:nvSpPr>
        <p:spPr/>
        <p:txBody>
          <a:bodyPr/>
          <a:lstStyle/>
          <a:p>
            <a:r>
              <a:rPr lang="en-US" dirty="0"/>
              <a:t>Resident Access to an Advocate  </a:t>
            </a:r>
          </a:p>
        </p:txBody>
      </p:sp>
      <p:sp>
        <p:nvSpPr>
          <p:cNvPr id="3" name="Content Placeholder 2">
            <a:extLst>
              <a:ext uri="{FF2B5EF4-FFF2-40B4-BE49-F238E27FC236}">
                <a16:creationId xmlns:a16="http://schemas.microsoft.com/office/drawing/2014/main" id="{3C5B727C-52E9-CB38-EEB3-5D94C59901A3}"/>
              </a:ext>
            </a:extLst>
          </p:cNvPr>
          <p:cNvSpPr>
            <a:spLocks noGrp="1"/>
          </p:cNvSpPr>
          <p:nvPr>
            <p:ph idx="1"/>
          </p:nvPr>
        </p:nvSpPr>
        <p:spPr/>
        <p:txBody>
          <a:bodyPr/>
          <a:lstStyle/>
          <a:p>
            <a:r>
              <a:rPr lang="en-US" dirty="0"/>
              <a:t>What happens if you deny a resident access to their advocate? </a:t>
            </a:r>
          </a:p>
          <a:p>
            <a:pPr lvl="1"/>
            <a:r>
              <a:rPr lang="en-US" dirty="0"/>
              <a:t>The resident can sue for injunctive relief</a:t>
            </a:r>
          </a:p>
          <a:p>
            <a:pPr lvl="1"/>
            <a:r>
              <a:rPr lang="en-US" dirty="0"/>
              <a:t>An advocate can sue for injunctive relief but only if the advocate is an immediate family member, spouse, or guardian </a:t>
            </a:r>
          </a:p>
          <a:p>
            <a:pPr lvl="1"/>
            <a:r>
              <a:rPr lang="en-US" dirty="0"/>
              <a:t>Should the resident or advocate win injunctive relief, they can also sue the provider for attorney fees associated with the litigation</a:t>
            </a:r>
          </a:p>
        </p:txBody>
      </p:sp>
    </p:spTree>
    <p:extLst>
      <p:ext uri="{BB962C8B-B14F-4D97-AF65-F5344CB8AC3E}">
        <p14:creationId xmlns:p14="http://schemas.microsoft.com/office/powerpoint/2010/main" val="3928246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2E2A7-3C49-D8B8-1766-AA1EDFCB7DE7}"/>
              </a:ext>
            </a:extLst>
          </p:cNvPr>
          <p:cNvSpPr>
            <a:spLocks noGrp="1"/>
          </p:cNvSpPr>
          <p:nvPr>
            <p:ph type="title"/>
          </p:nvPr>
        </p:nvSpPr>
        <p:spPr/>
        <p:txBody>
          <a:bodyPr/>
          <a:lstStyle/>
          <a:p>
            <a:r>
              <a:rPr lang="en-US" dirty="0"/>
              <a:t>Unanswered Questions</a:t>
            </a:r>
          </a:p>
        </p:txBody>
      </p:sp>
      <p:sp>
        <p:nvSpPr>
          <p:cNvPr id="3" name="Content Placeholder 2">
            <a:extLst>
              <a:ext uri="{FF2B5EF4-FFF2-40B4-BE49-F238E27FC236}">
                <a16:creationId xmlns:a16="http://schemas.microsoft.com/office/drawing/2014/main" id="{F88C4D3A-D705-8C73-50B3-E206507C9D30}"/>
              </a:ext>
            </a:extLst>
          </p:cNvPr>
          <p:cNvSpPr>
            <a:spLocks noGrp="1"/>
          </p:cNvSpPr>
          <p:nvPr>
            <p:ph idx="1"/>
          </p:nvPr>
        </p:nvSpPr>
        <p:spPr/>
        <p:txBody>
          <a:bodyPr/>
          <a:lstStyle/>
          <a:p>
            <a:r>
              <a:rPr lang="en-US" dirty="0"/>
              <a:t>How to navigate the relationship between advocates, residents, and roommates</a:t>
            </a:r>
          </a:p>
          <a:p>
            <a:r>
              <a:rPr lang="en-US" dirty="0"/>
              <a:t>Quarantines for infectious disease outside of a PHE and what advocates can and can’t do</a:t>
            </a:r>
          </a:p>
          <a:p>
            <a:pPr lvl="1"/>
            <a:r>
              <a:rPr lang="en-US" dirty="0"/>
              <a:t>Addressed for hospitals and health care facilities but not for other congregate care settings</a:t>
            </a:r>
          </a:p>
          <a:p>
            <a:r>
              <a:rPr lang="en-US" dirty="0"/>
              <a:t>Disputes between guardians and advocates when they are different people</a:t>
            </a:r>
          </a:p>
        </p:txBody>
      </p:sp>
    </p:spTree>
    <p:extLst>
      <p:ext uri="{BB962C8B-B14F-4D97-AF65-F5344CB8AC3E}">
        <p14:creationId xmlns:p14="http://schemas.microsoft.com/office/powerpoint/2010/main" val="2026098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42847-D5BB-70C6-38D1-94AE3DF9D34D}"/>
              </a:ext>
            </a:extLst>
          </p:cNvPr>
          <p:cNvSpPr>
            <a:spLocks noGrp="1"/>
          </p:cNvSpPr>
          <p:nvPr>
            <p:ph type="title"/>
          </p:nvPr>
        </p:nvSpPr>
        <p:spPr/>
        <p:txBody>
          <a:bodyPr/>
          <a:lstStyle/>
          <a:p>
            <a:r>
              <a:rPr lang="en-US" dirty="0"/>
              <a:t>Procedure</a:t>
            </a:r>
          </a:p>
        </p:txBody>
      </p:sp>
      <p:sp>
        <p:nvSpPr>
          <p:cNvPr id="3" name="Content Placeholder 2">
            <a:extLst>
              <a:ext uri="{FF2B5EF4-FFF2-40B4-BE49-F238E27FC236}">
                <a16:creationId xmlns:a16="http://schemas.microsoft.com/office/drawing/2014/main" id="{FB37C7EC-7C2C-8E42-8D0A-ABD600EFE8DB}"/>
              </a:ext>
            </a:extLst>
          </p:cNvPr>
          <p:cNvSpPr>
            <a:spLocks noGrp="1"/>
          </p:cNvSpPr>
          <p:nvPr>
            <p:ph idx="1"/>
          </p:nvPr>
        </p:nvSpPr>
        <p:spPr>
          <a:xfrm>
            <a:off x="497633" y="2357536"/>
            <a:ext cx="8227267" cy="4111688"/>
          </a:xfrm>
        </p:spPr>
        <p:txBody>
          <a:bodyPr>
            <a:normAutofit fontScale="77500" lnSpcReduction="20000"/>
          </a:bodyPr>
          <a:lstStyle/>
          <a:p>
            <a:pPr marL="457200" indent="-457200">
              <a:buFont typeface="+mj-lt"/>
              <a:buAutoNum type="arabicPeriod"/>
            </a:pPr>
            <a:r>
              <a:rPr lang="en-US" dirty="0"/>
              <a:t>Upon admission: verbally inform the resident their right to have an advocate and the duties, prohibitions, and requirements of said advocate</a:t>
            </a:r>
          </a:p>
          <a:p>
            <a:pPr marL="457200" indent="-457200">
              <a:buFont typeface="+mj-lt"/>
              <a:buAutoNum type="arabicPeriod"/>
            </a:pPr>
            <a:r>
              <a:rPr lang="en-US" dirty="0"/>
              <a:t>Upon admission: provide Ohio Department of Health Never Alone Act factsheet (to be posted on the Ohio Department of Health’s website)</a:t>
            </a:r>
          </a:p>
          <a:p>
            <a:pPr marL="457200" indent="-457200">
              <a:buFont typeface="+mj-lt"/>
              <a:buAutoNum type="arabicPeriod"/>
            </a:pPr>
            <a:r>
              <a:rPr lang="en-US" dirty="0"/>
              <a:t>For residents with guardians, attorneys in fact, or people with durable power of attorney over healthcare, inform resident of the guardian, attorney in fact, or person with durable power of attorney over healthcare’s automatic designation</a:t>
            </a:r>
          </a:p>
          <a:p>
            <a:pPr marL="457200" indent="-457200">
              <a:buFont typeface="+mj-lt"/>
              <a:buAutoNum type="arabicPeriod"/>
            </a:pPr>
            <a:r>
              <a:rPr lang="en-US" dirty="0"/>
              <a:t>Allow for resident to determine who their advocate is or if they would like to change their advocate</a:t>
            </a:r>
          </a:p>
          <a:p>
            <a:pPr marL="457200" indent="-457200">
              <a:buFont typeface="+mj-lt"/>
              <a:buAutoNum type="arabicPeriod"/>
            </a:pPr>
            <a:r>
              <a:rPr lang="en-US" dirty="0"/>
              <a:t>Upon designation of an advocate: seek consent from the resident (or guardian) to disclose medical information with the advocate</a:t>
            </a:r>
          </a:p>
          <a:p>
            <a:pPr marL="800100" lvl="1" indent="-457200"/>
            <a:r>
              <a:rPr lang="en-US" dirty="0"/>
              <a:t>Forms seeking consent must comply with state and federal disclosure laws</a:t>
            </a:r>
          </a:p>
          <a:p>
            <a:pPr marL="800100" lvl="1" indent="-457200"/>
            <a:r>
              <a:rPr lang="en-US" dirty="0"/>
              <a:t>If denied, can not share medical information with the advocate</a:t>
            </a:r>
          </a:p>
        </p:txBody>
      </p:sp>
    </p:spTree>
    <p:extLst>
      <p:ext uri="{BB962C8B-B14F-4D97-AF65-F5344CB8AC3E}">
        <p14:creationId xmlns:p14="http://schemas.microsoft.com/office/powerpoint/2010/main" val="29427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CF987-7952-9F7A-D639-8EC279BABD1F}"/>
              </a:ext>
            </a:extLst>
          </p:cNvPr>
          <p:cNvSpPr>
            <a:spLocks noGrp="1"/>
          </p:cNvSpPr>
          <p:nvPr>
            <p:ph type="title"/>
          </p:nvPr>
        </p:nvSpPr>
        <p:spPr/>
        <p:txBody>
          <a:bodyPr/>
          <a:lstStyle/>
          <a:p>
            <a:r>
              <a:rPr lang="en-US" dirty="0"/>
              <a:t>Suggestions to Consider</a:t>
            </a:r>
          </a:p>
        </p:txBody>
      </p:sp>
      <p:sp>
        <p:nvSpPr>
          <p:cNvPr id="3" name="Content Placeholder 2">
            <a:extLst>
              <a:ext uri="{FF2B5EF4-FFF2-40B4-BE49-F238E27FC236}">
                <a16:creationId xmlns:a16="http://schemas.microsoft.com/office/drawing/2014/main" id="{8ED3FA72-8B8F-D715-CAD8-EBD97E1D4443}"/>
              </a:ext>
            </a:extLst>
          </p:cNvPr>
          <p:cNvSpPr>
            <a:spLocks noGrp="1"/>
          </p:cNvSpPr>
          <p:nvPr>
            <p:ph idx="1"/>
          </p:nvPr>
        </p:nvSpPr>
        <p:spPr>
          <a:xfrm>
            <a:off x="1114424" y="2214466"/>
            <a:ext cx="7610476" cy="4051864"/>
          </a:xfrm>
        </p:spPr>
        <p:txBody>
          <a:bodyPr/>
          <a:lstStyle/>
          <a:p>
            <a:r>
              <a:rPr lang="en-US" dirty="0"/>
              <a:t>Update policies to include the requirements in the bill (soon to be law)</a:t>
            </a:r>
          </a:p>
          <a:p>
            <a:r>
              <a:rPr lang="en-US" dirty="0"/>
              <a:t>Update intake process to include provisions in the law</a:t>
            </a:r>
          </a:p>
          <a:p>
            <a:r>
              <a:rPr lang="en-US" dirty="0"/>
              <a:t>Consider some form of documentation to show resident received the information and ODH form</a:t>
            </a:r>
          </a:p>
          <a:p>
            <a:r>
              <a:rPr lang="en-US" dirty="0"/>
              <a:t>May want to create documentation form on who is the resident’s advocate</a:t>
            </a:r>
          </a:p>
          <a:p>
            <a:r>
              <a:rPr lang="en-US" dirty="0"/>
              <a:t>Offer training to staff on the bill (soon to be law)</a:t>
            </a:r>
          </a:p>
        </p:txBody>
      </p:sp>
    </p:spTree>
    <p:extLst>
      <p:ext uri="{BB962C8B-B14F-4D97-AF65-F5344CB8AC3E}">
        <p14:creationId xmlns:p14="http://schemas.microsoft.com/office/powerpoint/2010/main" val="1797994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a:t>
            </a:r>
          </a:p>
        </p:txBody>
      </p:sp>
      <p:sp>
        <p:nvSpPr>
          <p:cNvPr id="3" name="Content Placeholder 2"/>
          <p:cNvSpPr>
            <a:spLocks noGrp="1"/>
          </p:cNvSpPr>
          <p:nvPr>
            <p:ph idx="1"/>
          </p:nvPr>
        </p:nvSpPr>
        <p:spPr/>
        <p:txBody>
          <a:bodyPr>
            <a:normAutofit/>
          </a:bodyPr>
          <a:lstStyle/>
          <a:p>
            <a:r>
              <a:rPr lang="en-US" dirty="0"/>
              <a:t>Bill text: </a:t>
            </a:r>
            <a:r>
              <a:rPr lang="en-US" dirty="0">
                <a:hlinkClick r:id="rId2"/>
              </a:rPr>
              <a:t>https://search-prod.lis.state.oh.us/api/v2/general_assembly_135/legislation/hb236/05_EN/pdf/</a:t>
            </a:r>
            <a:r>
              <a:rPr lang="en-US" dirty="0"/>
              <a:t>  </a:t>
            </a:r>
          </a:p>
          <a:p>
            <a:r>
              <a:rPr lang="en-US" dirty="0"/>
              <a:t>Legislative Services Commission analysis: </a:t>
            </a:r>
            <a:r>
              <a:rPr lang="en-US" dirty="0">
                <a:hlinkClick r:id="rId3"/>
              </a:rPr>
              <a:t>https://www.legislature.ohio.gov//download?key=24046</a:t>
            </a:r>
            <a:r>
              <a:rPr lang="en-US" dirty="0"/>
              <a:t> </a:t>
            </a:r>
          </a:p>
          <a:p>
            <a:r>
              <a:rPr lang="en-US" dirty="0"/>
              <a:t>Full legislative record: </a:t>
            </a:r>
            <a:r>
              <a:rPr lang="en-US" dirty="0">
                <a:hlinkClick r:id="rId4"/>
              </a:rPr>
              <a:t>https://www.legislature.ohio.gov/legislation/135/hb236</a:t>
            </a:r>
            <a:r>
              <a:rPr lang="en-US" dirty="0"/>
              <a:t> </a:t>
            </a:r>
          </a:p>
          <a:p>
            <a:endParaRPr lang="en-US" dirty="0"/>
          </a:p>
        </p:txBody>
      </p:sp>
    </p:spTree>
    <p:extLst>
      <p:ext uri="{BB962C8B-B14F-4D97-AF65-F5344CB8AC3E}">
        <p14:creationId xmlns:p14="http://schemas.microsoft.com/office/powerpoint/2010/main" val="2897523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013F0-61FF-9077-A86C-32FCEE0F4658}"/>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CFD0690B-0239-D911-23B5-CA1B7A935B49}"/>
              </a:ext>
            </a:extLst>
          </p:cNvPr>
          <p:cNvSpPr>
            <a:spLocks noGrp="1"/>
          </p:cNvSpPr>
          <p:nvPr>
            <p:ph idx="1"/>
          </p:nvPr>
        </p:nvSpPr>
        <p:spPr/>
        <p:txBody>
          <a:bodyPr>
            <a:normAutofit fontScale="92500" lnSpcReduction="20000"/>
          </a:bodyPr>
          <a:lstStyle/>
          <a:p>
            <a:r>
              <a:rPr lang="en-US" dirty="0"/>
              <a:t>Basic Information</a:t>
            </a:r>
          </a:p>
          <a:p>
            <a:r>
              <a:rPr lang="en-US" dirty="0"/>
              <a:t>Detailed Requirements</a:t>
            </a:r>
          </a:p>
          <a:p>
            <a:pPr lvl="1"/>
            <a:r>
              <a:rPr lang="en-US" dirty="0"/>
              <a:t>Advocates</a:t>
            </a:r>
          </a:p>
          <a:p>
            <a:pPr lvl="1"/>
            <a:r>
              <a:rPr lang="en-US" dirty="0"/>
              <a:t>Access</a:t>
            </a:r>
          </a:p>
          <a:p>
            <a:pPr lvl="1"/>
            <a:r>
              <a:rPr lang="en-US" dirty="0"/>
              <a:t>Procedure</a:t>
            </a:r>
          </a:p>
          <a:p>
            <a:r>
              <a:rPr lang="en-US" dirty="0"/>
              <a:t>Suggestions to Consider</a:t>
            </a:r>
          </a:p>
          <a:p>
            <a:r>
              <a:rPr lang="en-US" dirty="0"/>
              <a:t>Resources</a:t>
            </a:r>
          </a:p>
          <a:p>
            <a:pPr marL="0" indent="0">
              <a:buNone/>
            </a:pPr>
            <a:r>
              <a:rPr lang="en-US" dirty="0"/>
              <a:t>NOTE: This presentation contains most of the provisions of the bill, but it does not contain all of the provisions. Please consider reading the bill text and the LSC analysis for more information. </a:t>
            </a:r>
          </a:p>
        </p:txBody>
      </p:sp>
    </p:spTree>
    <p:extLst>
      <p:ext uri="{BB962C8B-B14F-4D97-AF65-F5344CB8AC3E}">
        <p14:creationId xmlns:p14="http://schemas.microsoft.com/office/powerpoint/2010/main" val="3129606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CD9CC-441C-CE1B-05BF-F14847C3D1C8}"/>
              </a:ext>
            </a:extLst>
          </p:cNvPr>
          <p:cNvSpPr>
            <a:spLocks noGrp="1"/>
          </p:cNvSpPr>
          <p:nvPr>
            <p:ph type="title"/>
          </p:nvPr>
        </p:nvSpPr>
        <p:spPr/>
        <p:txBody>
          <a:bodyPr/>
          <a:lstStyle/>
          <a:p>
            <a:r>
              <a:rPr lang="en-US" dirty="0"/>
              <a:t>Basic Information </a:t>
            </a:r>
          </a:p>
        </p:txBody>
      </p:sp>
      <p:sp>
        <p:nvSpPr>
          <p:cNvPr id="3" name="Content Placeholder 2">
            <a:extLst>
              <a:ext uri="{FF2B5EF4-FFF2-40B4-BE49-F238E27FC236}">
                <a16:creationId xmlns:a16="http://schemas.microsoft.com/office/drawing/2014/main" id="{4404D045-D1A5-5C09-0171-4B38B3CD2DFC}"/>
              </a:ext>
            </a:extLst>
          </p:cNvPr>
          <p:cNvSpPr>
            <a:spLocks noGrp="1"/>
          </p:cNvSpPr>
          <p:nvPr>
            <p:ph idx="1"/>
          </p:nvPr>
        </p:nvSpPr>
        <p:spPr/>
        <p:txBody>
          <a:bodyPr/>
          <a:lstStyle/>
          <a:p>
            <a:r>
              <a:rPr lang="en-US" dirty="0"/>
              <a:t>Where are we? </a:t>
            </a:r>
          </a:p>
          <a:p>
            <a:pPr lvl="1"/>
            <a:r>
              <a:rPr lang="en-US" dirty="0"/>
              <a:t>The bill was passed by the General Assembly with almost unanimous support in both chambers</a:t>
            </a:r>
          </a:p>
          <a:p>
            <a:pPr lvl="1"/>
            <a:r>
              <a:rPr lang="en-US" dirty="0"/>
              <a:t>Governor DeWine signed </a:t>
            </a:r>
            <a:r>
              <a:rPr lang="en-US"/>
              <a:t>the bill into law on 12/19/24</a:t>
            </a:r>
            <a:endParaRPr lang="en-US" dirty="0"/>
          </a:p>
          <a:p>
            <a:pPr lvl="1"/>
            <a:r>
              <a:rPr lang="en-US" dirty="0"/>
              <a:t>After bills are signed into law, they typically go into effect in 90 days </a:t>
            </a:r>
          </a:p>
          <a:p>
            <a:pPr lvl="2"/>
            <a:r>
              <a:rPr lang="en-US" dirty="0"/>
              <a:t>Will have 90 days to come into compliance with the law’s requirements</a:t>
            </a:r>
          </a:p>
        </p:txBody>
      </p:sp>
    </p:spTree>
    <p:extLst>
      <p:ext uri="{BB962C8B-B14F-4D97-AF65-F5344CB8AC3E}">
        <p14:creationId xmlns:p14="http://schemas.microsoft.com/office/powerpoint/2010/main" val="1464889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9BFCC-3485-47DC-F3CA-B13EB761203B}"/>
              </a:ext>
            </a:extLst>
          </p:cNvPr>
          <p:cNvSpPr>
            <a:spLocks noGrp="1"/>
          </p:cNvSpPr>
          <p:nvPr>
            <p:ph type="title"/>
          </p:nvPr>
        </p:nvSpPr>
        <p:spPr/>
        <p:txBody>
          <a:bodyPr/>
          <a:lstStyle/>
          <a:p>
            <a:r>
              <a:rPr lang="en-US" dirty="0"/>
              <a:t>Basic Information</a:t>
            </a:r>
          </a:p>
        </p:txBody>
      </p:sp>
      <p:sp>
        <p:nvSpPr>
          <p:cNvPr id="3" name="Content Placeholder 2">
            <a:extLst>
              <a:ext uri="{FF2B5EF4-FFF2-40B4-BE49-F238E27FC236}">
                <a16:creationId xmlns:a16="http://schemas.microsoft.com/office/drawing/2014/main" id="{BCB90887-8CF4-5843-251B-0C8396F87662}"/>
              </a:ext>
            </a:extLst>
          </p:cNvPr>
          <p:cNvSpPr>
            <a:spLocks noGrp="1"/>
          </p:cNvSpPr>
          <p:nvPr>
            <p:ph idx="1"/>
          </p:nvPr>
        </p:nvSpPr>
        <p:spPr/>
        <p:txBody>
          <a:bodyPr/>
          <a:lstStyle/>
          <a:p>
            <a:r>
              <a:rPr lang="en-US" dirty="0"/>
              <a:t>Who does the bill (soon to be law) apply to? </a:t>
            </a:r>
          </a:p>
          <a:p>
            <a:pPr lvl="1"/>
            <a:r>
              <a:rPr lang="en-US" dirty="0"/>
              <a:t>Health care facilities, hospitals, and certain congregate care facilities</a:t>
            </a:r>
          </a:p>
          <a:p>
            <a:pPr lvl="1"/>
            <a:r>
              <a:rPr lang="en-US" dirty="0"/>
              <a:t>In the DD space: residential facilities licensed by the Department of Developmental Disabilities under O.R.C. 5123.19:</a:t>
            </a:r>
          </a:p>
          <a:p>
            <a:pPr lvl="2"/>
            <a:r>
              <a:rPr lang="en-US" dirty="0"/>
              <a:t>Intermediate care facilities (ICF)</a:t>
            </a:r>
          </a:p>
          <a:p>
            <a:pPr lvl="2"/>
            <a:r>
              <a:rPr lang="en-US" dirty="0"/>
              <a:t>Licensed waiver residential facilities</a:t>
            </a:r>
          </a:p>
        </p:txBody>
      </p:sp>
    </p:spTree>
    <p:extLst>
      <p:ext uri="{BB962C8B-B14F-4D97-AF65-F5344CB8AC3E}">
        <p14:creationId xmlns:p14="http://schemas.microsoft.com/office/powerpoint/2010/main" val="3417576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6EFE0-9921-2997-6B1E-2D498C06C229}"/>
              </a:ext>
            </a:extLst>
          </p:cNvPr>
          <p:cNvSpPr>
            <a:spLocks noGrp="1"/>
          </p:cNvSpPr>
          <p:nvPr>
            <p:ph type="title"/>
          </p:nvPr>
        </p:nvSpPr>
        <p:spPr/>
        <p:txBody>
          <a:bodyPr/>
          <a:lstStyle/>
          <a:p>
            <a:r>
              <a:rPr lang="en-US" dirty="0"/>
              <a:t>Basic Information</a:t>
            </a:r>
          </a:p>
        </p:txBody>
      </p:sp>
      <p:sp>
        <p:nvSpPr>
          <p:cNvPr id="3" name="Content Placeholder 2">
            <a:extLst>
              <a:ext uri="{FF2B5EF4-FFF2-40B4-BE49-F238E27FC236}">
                <a16:creationId xmlns:a16="http://schemas.microsoft.com/office/drawing/2014/main" id="{79851B39-8E77-E9CA-F85B-5D12C85BB2B1}"/>
              </a:ext>
            </a:extLst>
          </p:cNvPr>
          <p:cNvSpPr>
            <a:spLocks noGrp="1"/>
          </p:cNvSpPr>
          <p:nvPr>
            <p:ph idx="1"/>
          </p:nvPr>
        </p:nvSpPr>
        <p:spPr/>
        <p:txBody>
          <a:bodyPr>
            <a:normAutofit lnSpcReduction="10000"/>
          </a:bodyPr>
          <a:lstStyle/>
          <a:p>
            <a:r>
              <a:rPr lang="en-US" dirty="0"/>
              <a:t>What does the bill (soon to be law) require? </a:t>
            </a:r>
          </a:p>
          <a:p>
            <a:pPr lvl="1"/>
            <a:r>
              <a:rPr lang="en-US" dirty="0"/>
              <a:t>Requires a congregate care setting to:</a:t>
            </a:r>
          </a:p>
          <a:p>
            <a:pPr lvl="2"/>
            <a:r>
              <a:rPr lang="en-US" dirty="0"/>
              <a:t>(1) inform a resident that the resident may designate an individual to serve as an </a:t>
            </a:r>
            <a:r>
              <a:rPr lang="en-US" b="1" dirty="0"/>
              <a:t>advocate</a:t>
            </a:r>
            <a:r>
              <a:rPr lang="en-US" dirty="0"/>
              <a:t> and </a:t>
            </a:r>
          </a:p>
          <a:p>
            <a:pPr lvl="2"/>
            <a:r>
              <a:rPr lang="en-US" dirty="0"/>
              <a:t>(2) provide the resident the opportunity to make the designation.</a:t>
            </a:r>
          </a:p>
          <a:p>
            <a:pPr lvl="1"/>
            <a:r>
              <a:rPr lang="en-US" dirty="0"/>
              <a:t>Generally prohibits a congregate care setting from:</a:t>
            </a:r>
          </a:p>
          <a:p>
            <a:pPr lvl="2"/>
            <a:r>
              <a:rPr lang="en-US" dirty="0"/>
              <a:t>(1) denying a resident </a:t>
            </a:r>
            <a:r>
              <a:rPr lang="en-US" b="1" dirty="0"/>
              <a:t>access</a:t>
            </a:r>
            <a:r>
              <a:rPr lang="en-US" dirty="0"/>
              <a:t> to an advocate and</a:t>
            </a:r>
          </a:p>
          <a:p>
            <a:pPr lvl="2"/>
            <a:r>
              <a:rPr lang="en-US" dirty="0"/>
              <a:t>(2) prohibiting an advocate from being physically present with a resident during any public health emergency or while a local or state public health order remains in effect.</a:t>
            </a:r>
          </a:p>
        </p:txBody>
      </p:sp>
    </p:spTree>
    <p:extLst>
      <p:ext uri="{BB962C8B-B14F-4D97-AF65-F5344CB8AC3E}">
        <p14:creationId xmlns:p14="http://schemas.microsoft.com/office/powerpoint/2010/main" val="1508712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C32D0-5116-0638-1C83-7F42D45A723A}"/>
              </a:ext>
            </a:extLst>
          </p:cNvPr>
          <p:cNvSpPr>
            <a:spLocks noGrp="1"/>
          </p:cNvSpPr>
          <p:nvPr>
            <p:ph type="title"/>
          </p:nvPr>
        </p:nvSpPr>
        <p:spPr/>
        <p:txBody>
          <a:bodyPr/>
          <a:lstStyle/>
          <a:p>
            <a:r>
              <a:rPr lang="en-US" dirty="0"/>
              <a:t>Advocates</a:t>
            </a:r>
          </a:p>
        </p:txBody>
      </p:sp>
      <p:sp>
        <p:nvSpPr>
          <p:cNvPr id="3" name="Content Placeholder 2">
            <a:extLst>
              <a:ext uri="{FF2B5EF4-FFF2-40B4-BE49-F238E27FC236}">
                <a16:creationId xmlns:a16="http://schemas.microsoft.com/office/drawing/2014/main" id="{7704937B-CCF2-7FD5-9AB2-7D723E54A6F0}"/>
              </a:ext>
            </a:extLst>
          </p:cNvPr>
          <p:cNvSpPr>
            <a:spLocks noGrp="1"/>
          </p:cNvSpPr>
          <p:nvPr>
            <p:ph idx="1"/>
          </p:nvPr>
        </p:nvSpPr>
        <p:spPr>
          <a:xfrm>
            <a:off x="1114424" y="2290762"/>
            <a:ext cx="7610476" cy="4153581"/>
          </a:xfrm>
        </p:spPr>
        <p:txBody>
          <a:bodyPr>
            <a:normAutofit fontScale="92500" lnSpcReduction="20000"/>
          </a:bodyPr>
          <a:lstStyle/>
          <a:p>
            <a:r>
              <a:rPr lang="en-US" dirty="0"/>
              <a:t>“An individual who advocates on behalf of a congregate care setting resident”</a:t>
            </a:r>
          </a:p>
          <a:p>
            <a:r>
              <a:rPr lang="en-US" dirty="0"/>
              <a:t>Who can serve as an advocate? </a:t>
            </a:r>
          </a:p>
          <a:p>
            <a:pPr lvl="1"/>
            <a:r>
              <a:rPr lang="en-US" dirty="0"/>
              <a:t>Anyone so long as the person does not fit into an exception</a:t>
            </a:r>
          </a:p>
          <a:p>
            <a:pPr lvl="1"/>
            <a:r>
              <a:rPr lang="en-US" dirty="0"/>
              <a:t>Exceptions:</a:t>
            </a:r>
          </a:p>
          <a:p>
            <a:pPr lvl="2"/>
            <a:r>
              <a:rPr lang="en-US" dirty="0"/>
              <a:t>The person has been found guilty of abusing the resident, </a:t>
            </a:r>
          </a:p>
          <a:p>
            <a:pPr lvl="2"/>
            <a:r>
              <a:rPr lang="en-US" dirty="0"/>
              <a:t>The setting determines the person poses a serious risk to the resident’s physical health, or</a:t>
            </a:r>
          </a:p>
          <a:p>
            <a:pPr lvl="2"/>
            <a:r>
              <a:rPr lang="en-US" dirty="0"/>
              <a:t>The individual is excluded from visiting or communicating with the resident under (F)(2)(</a:t>
            </a:r>
            <a:r>
              <a:rPr lang="en-US" dirty="0" err="1"/>
              <a:t>i</a:t>
            </a:r>
            <a:r>
              <a:rPr lang="en-US" dirty="0"/>
              <a:t>) of Rule 66.09 of the Rules of Superintendence</a:t>
            </a:r>
          </a:p>
          <a:p>
            <a:r>
              <a:rPr lang="en-US" dirty="0"/>
              <a:t>A resident can change their advocate by communicating to staff that they want to designate another person to be their advocate</a:t>
            </a:r>
          </a:p>
          <a:p>
            <a:endParaRPr lang="en-US" dirty="0"/>
          </a:p>
        </p:txBody>
      </p:sp>
    </p:spTree>
    <p:extLst>
      <p:ext uri="{BB962C8B-B14F-4D97-AF65-F5344CB8AC3E}">
        <p14:creationId xmlns:p14="http://schemas.microsoft.com/office/powerpoint/2010/main" val="2371673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5559F-49D1-95AA-C565-8F8EC50B0BCC}"/>
              </a:ext>
            </a:extLst>
          </p:cNvPr>
          <p:cNvSpPr>
            <a:spLocks noGrp="1"/>
          </p:cNvSpPr>
          <p:nvPr>
            <p:ph type="title"/>
          </p:nvPr>
        </p:nvSpPr>
        <p:spPr/>
        <p:txBody>
          <a:bodyPr/>
          <a:lstStyle/>
          <a:p>
            <a:r>
              <a:rPr lang="en-US" dirty="0"/>
              <a:t>Advocates and Guardians</a:t>
            </a:r>
          </a:p>
        </p:txBody>
      </p:sp>
      <p:sp>
        <p:nvSpPr>
          <p:cNvPr id="3" name="Content Placeholder 2">
            <a:extLst>
              <a:ext uri="{FF2B5EF4-FFF2-40B4-BE49-F238E27FC236}">
                <a16:creationId xmlns:a16="http://schemas.microsoft.com/office/drawing/2014/main" id="{F608CA0F-8B19-71A0-3E33-99CFE18521B3}"/>
              </a:ext>
            </a:extLst>
          </p:cNvPr>
          <p:cNvSpPr>
            <a:spLocks noGrp="1"/>
          </p:cNvSpPr>
          <p:nvPr>
            <p:ph idx="1"/>
          </p:nvPr>
        </p:nvSpPr>
        <p:spPr/>
        <p:txBody>
          <a:bodyPr>
            <a:normAutofit fontScale="92500"/>
          </a:bodyPr>
          <a:lstStyle/>
          <a:p>
            <a:r>
              <a:rPr lang="en-US" dirty="0"/>
              <a:t>How does guardianship impact who can be an advocate?</a:t>
            </a:r>
          </a:p>
          <a:p>
            <a:pPr lvl="1"/>
            <a:r>
              <a:rPr lang="en-US" dirty="0"/>
              <a:t>Guardians, attorneys in facts, and individuals with durable power of attorney for health care are automatically designated as the resident’s advocate</a:t>
            </a:r>
          </a:p>
          <a:p>
            <a:pPr lvl="1"/>
            <a:r>
              <a:rPr lang="en-US" dirty="0"/>
              <a:t>BUT: resident may revoke their designation as an advocate by communicating the revocation to a staff member and they may designate another person to be their advocate</a:t>
            </a:r>
          </a:p>
          <a:p>
            <a:r>
              <a:rPr lang="en-US" dirty="0">
                <a:solidFill>
                  <a:srgbClr val="FF0000"/>
                </a:solidFill>
              </a:rPr>
              <a:t>This could be an area of contention if an individual wants an advocate that is different than their guardian</a:t>
            </a:r>
          </a:p>
          <a:p>
            <a:pPr lvl="1"/>
            <a:r>
              <a:rPr lang="en-US" dirty="0">
                <a:solidFill>
                  <a:srgbClr val="FF0000"/>
                </a:solidFill>
              </a:rPr>
              <a:t>The bill does not provide guidance on how to resolve this issue </a:t>
            </a:r>
          </a:p>
          <a:p>
            <a:pPr lvl="1"/>
            <a:r>
              <a:rPr lang="en-US" dirty="0">
                <a:solidFill>
                  <a:srgbClr val="FF0000"/>
                </a:solidFill>
              </a:rPr>
              <a:t>Consider using the team process to resolve these disputes</a:t>
            </a:r>
          </a:p>
        </p:txBody>
      </p:sp>
    </p:spTree>
    <p:extLst>
      <p:ext uri="{BB962C8B-B14F-4D97-AF65-F5344CB8AC3E}">
        <p14:creationId xmlns:p14="http://schemas.microsoft.com/office/powerpoint/2010/main" val="2698152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0B1DA-0D66-E4CD-2746-3F79AF218BBC}"/>
              </a:ext>
            </a:extLst>
          </p:cNvPr>
          <p:cNvSpPr>
            <a:spLocks noGrp="1"/>
          </p:cNvSpPr>
          <p:nvPr>
            <p:ph type="title"/>
          </p:nvPr>
        </p:nvSpPr>
        <p:spPr/>
        <p:txBody>
          <a:bodyPr/>
          <a:lstStyle/>
          <a:p>
            <a:r>
              <a:rPr lang="en-US" dirty="0"/>
              <a:t>Advocates and Guardians</a:t>
            </a:r>
          </a:p>
        </p:txBody>
      </p:sp>
      <p:sp>
        <p:nvSpPr>
          <p:cNvPr id="3" name="Content Placeholder 2">
            <a:extLst>
              <a:ext uri="{FF2B5EF4-FFF2-40B4-BE49-F238E27FC236}">
                <a16:creationId xmlns:a16="http://schemas.microsoft.com/office/drawing/2014/main" id="{6E18E0C8-7A68-E6E9-B38B-5AEAA7320D67}"/>
              </a:ext>
            </a:extLst>
          </p:cNvPr>
          <p:cNvSpPr>
            <a:spLocks noGrp="1"/>
          </p:cNvSpPr>
          <p:nvPr>
            <p:ph idx="1"/>
          </p:nvPr>
        </p:nvSpPr>
        <p:spPr>
          <a:xfrm>
            <a:off x="603380" y="2595562"/>
            <a:ext cx="8121520" cy="3670767"/>
          </a:xfrm>
        </p:spPr>
        <p:txBody>
          <a:bodyPr>
            <a:normAutofit fontScale="92500" lnSpcReduction="20000"/>
          </a:bodyPr>
          <a:lstStyle/>
          <a:p>
            <a:r>
              <a:rPr lang="en-US" dirty="0"/>
              <a:t>IMPORTANT NOTE: A person designated as an advocate does NOT automatically become someone’s guardian</a:t>
            </a:r>
          </a:p>
          <a:p>
            <a:r>
              <a:rPr lang="en-US" dirty="0"/>
              <a:t>Under this bill, the scope of what an advocate can do is limited to having access to the resident</a:t>
            </a:r>
          </a:p>
          <a:p>
            <a:pPr lvl="1"/>
            <a:r>
              <a:rPr lang="en-US" dirty="0"/>
              <a:t>An advocate can not make decisions about the care the resident receives unless they have independent legal authority to do so</a:t>
            </a:r>
          </a:p>
          <a:p>
            <a:r>
              <a:rPr lang="en-US" dirty="0"/>
              <a:t>If a guardian, attorneys in fact, or someone with durable power of attorney for health care makes a decision about a resident’s care, an advocate can not interfere with or supersede that decision</a:t>
            </a:r>
          </a:p>
          <a:p>
            <a:pPr lvl="1"/>
            <a:r>
              <a:rPr lang="en-US" dirty="0"/>
              <a:t>If an advocate interferes, they must be removed as the advocate and the resident must be afforded the opportunity to select a new advocate</a:t>
            </a:r>
          </a:p>
        </p:txBody>
      </p:sp>
    </p:spTree>
    <p:extLst>
      <p:ext uri="{BB962C8B-B14F-4D97-AF65-F5344CB8AC3E}">
        <p14:creationId xmlns:p14="http://schemas.microsoft.com/office/powerpoint/2010/main" val="856516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78FDD-39D2-1FFE-D4CD-DD1243FB6975}"/>
              </a:ext>
            </a:extLst>
          </p:cNvPr>
          <p:cNvSpPr>
            <a:spLocks noGrp="1"/>
          </p:cNvSpPr>
          <p:nvPr>
            <p:ph type="title"/>
          </p:nvPr>
        </p:nvSpPr>
        <p:spPr/>
        <p:txBody>
          <a:bodyPr/>
          <a:lstStyle/>
          <a:p>
            <a:r>
              <a:rPr lang="en-US" dirty="0"/>
              <a:t>What is Required of the Provider</a:t>
            </a:r>
          </a:p>
        </p:txBody>
      </p:sp>
      <p:sp>
        <p:nvSpPr>
          <p:cNvPr id="3" name="Content Placeholder 2">
            <a:extLst>
              <a:ext uri="{FF2B5EF4-FFF2-40B4-BE49-F238E27FC236}">
                <a16:creationId xmlns:a16="http://schemas.microsoft.com/office/drawing/2014/main" id="{91C50A4C-7553-7055-255E-5B44C63FCBEE}"/>
              </a:ext>
            </a:extLst>
          </p:cNvPr>
          <p:cNvSpPr>
            <a:spLocks noGrp="1"/>
          </p:cNvSpPr>
          <p:nvPr>
            <p:ph idx="1"/>
          </p:nvPr>
        </p:nvSpPr>
        <p:spPr/>
        <p:txBody>
          <a:bodyPr/>
          <a:lstStyle/>
          <a:p>
            <a:r>
              <a:rPr lang="en-US" dirty="0"/>
              <a:t>At time of admission, verbally inform resident of right to have access to an advocate and provide a fact sheet developed by the Ohio Department of Health on the resident’s right to have an advocate</a:t>
            </a:r>
          </a:p>
          <a:p>
            <a:r>
              <a:rPr lang="en-US" dirty="0"/>
              <a:t>Allow the resident to have access to their advocate</a:t>
            </a:r>
          </a:p>
          <a:p>
            <a:r>
              <a:rPr lang="en-US" dirty="0"/>
              <a:t>Ask for consent from the resident or their guardian to share medical information with the advocate</a:t>
            </a:r>
          </a:p>
          <a:p>
            <a:r>
              <a:rPr lang="en-US" dirty="0"/>
              <a:t>Allow residents to revoke their designation of an advocate and chose a new one</a:t>
            </a:r>
          </a:p>
        </p:txBody>
      </p:sp>
    </p:spTree>
    <p:extLst>
      <p:ext uri="{BB962C8B-B14F-4D97-AF65-F5344CB8AC3E}">
        <p14:creationId xmlns:p14="http://schemas.microsoft.com/office/powerpoint/2010/main" val="723479037"/>
      </p:ext>
    </p:extLst>
  </p:cSld>
  <p:clrMapOvr>
    <a:masterClrMapping/>
  </p:clrMapOvr>
</p:sld>
</file>

<file path=ppt/theme/theme1.xml><?xml version="1.0" encoding="utf-8"?>
<a:theme xmlns:a="http://schemas.openxmlformats.org/drawingml/2006/main" name="Perception">
  <a:themeElements>
    <a:clrScheme name="Custom 2">
      <a:dk1>
        <a:sysClr val="windowText" lastClr="000000"/>
      </a:dk1>
      <a:lt1>
        <a:sysClr val="window" lastClr="FFFFFF"/>
      </a:lt1>
      <a:dk2>
        <a:srgbClr val="09213B"/>
      </a:dk2>
      <a:lt2>
        <a:srgbClr val="D5EDF4"/>
      </a:lt2>
      <a:accent1>
        <a:srgbClr val="34609F"/>
      </a:accent1>
      <a:accent2>
        <a:srgbClr val="346094"/>
      </a:accent2>
      <a:accent3>
        <a:srgbClr val="E2751D"/>
      </a:accent3>
      <a:accent4>
        <a:srgbClr val="FFB400"/>
      </a:accent4>
      <a:accent5>
        <a:srgbClr val="7EB606"/>
      </a:accent5>
      <a:accent6>
        <a:srgbClr val="C00000"/>
      </a:accent6>
      <a:hlink>
        <a:srgbClr val="7030A0"/>
      </a:hlink>
      <a:folHlink>
        <a:srgbClr val="00B0F0"/>
      </a:folHlink>
    </a:clrScheme>
    <a:fontScheme name="Perception">
      <a:majorFont>
        <a:latin typeface="Century Gothic"/>
        <a:ea typeface=""/>
        <a:cs typeface=""/>
        <a:font script="Jpan" typeface="メイリオ"/>
      </a:majorFont>
      <a:minorFont>
        <a:latin typeface="Century Gothic"/>
        <a:ea typeface=""/>
        <a:cs typeface=""/>
        <a:font script="Jpan" typeface="メイリオ"/>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1839</TotalTime>
  <Words>1343</Words>
  <Application>Microsoft Office PowerPoint</Application>
  <PresentationFormat>On-screen Show (4:3)</PresentationFormat>
  <Paragraphs>104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Century Gothic</vt:lpstr>
      <vt:lpstr>Wingdings 2</vt:lpstr>
      <vt:lpstr>Perception</vt:lpstr>
      <vt:lpstr>Never Alone Act HB 236 (Reps. M. Miller and Lear)</vt:lpstr>
      <vt:lpstr>Agenda</vt:lpstr>
      <vt:lpstr>Basic Information </vt:lpstr>
      <vt:lpstr>Basic Information</vt:lpstr>
      <vt:lpstr>Basic Information</vt:lpstr>
      <vt:lpstr>Advocates</vt:lpstr>
      <vt:lpstr>Advocates and Guardians</vt:lpstr>
      <vt:lpstr>Advocates and Guardians</vt:lpstr>
      <vt:lpstr>What is Required of the Provider</vt:lpstr>
      <vt:lpstr>Resident Access to Advocates</vt:lpstr>
      <vt:lpstr>Resident Access to Advocates</vt:lpstr>
      <vt:lpstr>Resident Right to an Advocate</vt:lpstr>
      <vt:lpstr>Resident Access to an Advocate  </vt:lpstr>
      <vt:lpstr>Unanswered Questions</vt:lpstr>
      <vt:lpstr>Procedure</vt:lpstr>
      <vt:lpstr>Suggestions to Consider</vt:lpstr>
      <vt:lpstr>Resources</vt:lpstr>
    </vt:vector>
  </TitlesOfParts>
  <Company>opra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OPRA Policy Committee Tuesday, February 21, 2017 10:00-2:00</dc:title>
  <dc:creator>Christine Touvelle</dc:creator>
  <cp:lastModifiedBy>Christine Touvelle</cp:lastModifiedBy>
  <cp:revision>48</cp:revision>
  <dcterms:created xsi:type="dcterms:W3CDTF">2017-02-21T13:42:21Z</dcterms:created>
  <dcterms:modified xsi:type="dcterms:W3CDTF">2024-12-20T13:01:07Z</dcterms:modified>
</cp:coreProperties>
</file>