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6" r:id="rId2"/>
    <p:sldId id="307" r:id="rId3"/>
    <p:sldId id="308" r:id="rId4"/>
    <p:sldId id="321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05" r:id="rId14"/>
    <p:sldId id="318" r:id="rId15"/>
    <p:sldId id="319" r:id="rId16"/>
    <p:sldId id="320" r:id="rId17"/>
    <p:sldId id="267" r:id="rId18"/>
    <p:sldId id="265" r:id="rId19"/>
    <p:sldId id="262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6"/>
    <p:restoredTop sz="94676"/>
  </p:normalViewPr>
  <p:slideViewPr>
    <p:cSldViewPr snapToGrid="0">
      <p:cViewPr varScale="1">
        <p:scale>
          <a:sx n="97" d="100"/>
          <a:sy n="97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43BC9-CD28-46AF-B4EE-2D9EA02E6F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0D306-F1A7-474C-9662-AC41B3C007DC}">
      <dgm:prSet/>
      <dgm:spPr/>
      <dgm:t>
        <a:bodyPr/>
        <a:lstStyle/>
        <a:p>
          <a:pPr>
            <a:defRPr b="1"/>
          </a:pPr>
          <a:r>
            <a:rPr lang="en-US" b="1"/>
            <a:t>Goal: Streamline Assessments for Acuity-Based Rates</a:t>
          </a:r>
          <a:endParaRPr lang="en-US"/>
        </a:p>
      </dgm:t>
    </dgm:pt>
    <dgm:pt modelId="{75C0C3C5-B61E-4B99-BFB2-56DE97014BDB}" type="parTrans" cxnId="{32F794EC-D058-44DD-8792-3116CEAE0886}">
      <dgm:prSet/>
      <dgm:spPr/>
      <dgm:t>
        <a:bodyPr/>
        <a:lstStyle/>
        <a:p>
          <a:endParaRPr lang="en-US"/>
        </a:p>
      </dgm:t>
    </dgm:pt>
    <dgm:pt modelId="{9B7495E9-F034-4293-A6BA-DF504B73A51B}" type="sibTrans" cxnId="{32F794EC-D058-44DD-8792-3116CEAE0886}">
      <dgm:prSet/>
      <dgm:spPr/>
      <dgm:t>
        <a:bodyPr/>
        <a:lstStyle/>
        <a:p>
          <a:endParaRPr lang="en-US"/>
        </a:p>
      </dgm:t>
    </dgm:pt>
    <dgm:pt modelId="{A2DA0355-63E2-4732-ACF8-836F64855832}">
      <dgm:prSet/>
      <dgm:spPr/>
      <dgm:t>
        <a:bodyPr/>
        <a:lstStyle/>
        <a:p>
          <a:r>
            <a:rPr lang="en-US" dirty="0"/>
            <a:t>Replace AAI &amp; DDP (and eventually LOC) with a </a:t>
          </a:r>
          <a:r>
            <a:rPr lang="en-US" b="1" dirty="0"/>
            <a:t>single, unified</a:t>
          </a:r>
          <a:r>
            <a:rPr lang="en-US" dirty="0"/>
            <a:t> assessment that leads to acuity-based rates</a:t>
          </a:r>
        </a:p>
      </dgm:t>
    </dgm:pt>
    <dgm:pt modelId="{85FDFBE2-6728-45F1-A4A1-03EA0A028A13}" type="parTrans" cxnId="{F1364CF9-C93F-45BB-B9F6-D3514699F307}">
      <dgm:prSet/>
      <dgm:spPr/>
      <dgm:t>
        <a:bodyPr/>
        <a:lstStyle/>
        <a:p>
          <a:endParaRPr lang="en-US"/>
        </a:p>
      </dgm:t>
    </dgm:pt>
    <dgm:pt modelId="{7534B787-D133-4B3B-901E-EE6D37E40A8F}" type="sibTrans" cxnId="{F1364CF9-C93F-45BB-B9F6-D3514699F307}">
      <dgm:prSet/>
      <dgm:spPr/>
      <dgm:t>
        <a:bodyPr/>
        <a:lstStyle/>
        <a:p>
          <a:endParaRPr lang="en-US"/>
        </a:p>
      </dgm:t>
    </dgm:pt>
    <dgm:pt modelId="{6A4CE1BF-C71A-4A12-AAE4-1271ABBD4E72}">
      <dgm:prSet/>
      <dgm:spPr/>
      <dgm:t>
        <a:bodyPr/>
        <a:lstStyle/>
        <a:p>
          <a:pPr>
            <a:defRPr b="1"/>
          </a:pPr>
          <a:r>
            <a:rPr lang="en-US" b="1"/>
            <a:t>Progress So Far:</a:t>
          </a:r>
          <a:endParaRPr lang="en-US"/>
        </a:p>
      </dgm:t>
    </dgm:pt>
    <dgm:pt modelId="{E0C79A3E-E276-46A3-8C87-511EBA5259AB}" type="parTrans" cxnId="{562BF520-3D9B-424F-8B69-5BB42FA531ED}">
      <dgm:prSet/>
      <dgm:spPr/>
      <dgm:t>
        <a:bodyPr/>
        <a:lstStyle/>
        <a:p>
          <a:endParaRPr lang="en-US"/>
        </a:p>
      </dgm:t>
    </dgm:pt>
    <dgm:pt modelId="{0289C1E0-8057-4CB5-B418-B952F3512CEE}" type="sibTrans" cxnId="{562BF520-3D9B-424F-8B69-5BB42FA531ED}">
      <dgm:prSet/>
      <dgm:spPr/>
      <dgm:t>
        <a:bodyPr/>
        <a:lstStyle/>
        <a:p>
          <a:endParaRPr lang="en-US"/>
        </a:p>
      </dgm:t>
    </dgm:pt>
    <dgm:pt modelId="{D973277C-B57D-487A-ACC8-A8740544B1B1}">
      <dgm:prSet/>
      <dgm:spPr/>
      <dgm:t>
        <a:bodyPr/>
        <a:lstStyle/>
        <a:p>
          <a:r>
            <a:rPr lang="en-US"/>
            <a:t>Contracted with Deloitte</a:t>
          </a:r>
        </a:p>
      </dgm:t>
    </dgm:pt>
    <dgm:pt modelId="{7E007233-AF86-4093-A5AA-2240E72D13A1}" type="parTrans" cxnId="{6DE8B0D7-8B5F-4E85-8976-D4A631299644}">
      <dgm:prSet/>
      <dgm:spPr/>
      <dgm:t>
        <a:bodyPr/>
        <a:lstStyle/>
        <a:p>
          <a:endParaRPr lang="en-US"/>
        </a:p>
      </dgm:t>
    </dgm:pt>
    <dgm:pt modelId="{1D2875AE-0A41-4AAF-85A5-8342BCD7E1EB}" type="sibTrans" cxnId="{6DE8B0D7-8B5F-4E85-8976-D4A631299644}">
      <dgm:prSet/>
      <dgm:spPr/>
      <dgm:t>
        <a:bodyPr/>
        <a:lstStyle/>
        <a:p>
          <a:endParaRPr lang="en-US"/>
        </a:p>
      </dgm:t>
    </dgm:pt>
    <dgm:pt modelId="{2B2511F3-2539-439B-BE9F-FC7D52645548}">
      <dgm:prSet/>
      <dgm:spPr/>
      <dgm:t>
        <a:bodyPr/>
        <a:lstStyle/>
        <a:p>
          <a:r>
            <a:rPr lang="en-US"/>
            <a:t>Conducted focus groups on assessment tools…looked like it was SIS</a:t>
          </a:r>
        </a:p>
      </dgm:t>
    </dgm:pt>
    <dgm:pt modelId="{5BCE23B9-F1B0-4CF5-ABDA-7A72450EDE5A}" type="parTrans" cxnId="{7D05F77A-672F-4713-BC0B-FF60ADCEAFBB}">
      <dgm:prSet/>
      <dgm:spPr/>
      <dgm:t>
        <a:bodyPr/>
        <a:lstStyle/>
        <a:p>
          <a:endParaRPr lang="en-US"/>
        </a:p>
      </dgm:t>
    </dgm:pt>
    <dgm:pt modelId="{2881F9FB-836D-4B82-AEBF-67F7D5135A9F}" type="sibTrans" cxnId="{7D05F77A-672F-4713-BC0B-FF60ADCEAFBB}">
      <dgm:prSet/>
      <dgm:spPr/>
      <dgm:t>
        <a:bodyPr/>
        <a:lstStyle/>
        <a:p>
          <a:endParaRPr lang="en-US"/>
        </a:p>
      </dgm:t>
    </dgm:pt>
    <dgm:pt modelId="{A865DF4F-60D5-4C94-930E-AF0C9CAF85F5}">
      <dgm:prSet/>
      <dgm:spPr/>
      <dgm:t>
        <a:bodyPr/>
        <a:lstStyle/>
        <a:p>
          <a:pPr>
            <a:defRPr b="1"/>
          </a:pPr>
          <a:r>
            <a:rPr lang="en-US" b="1"/>
            <a:t>Current Work (FY25):</a:t>
          </a:r>
          <a:endParaRPr lang="en-US"/>
        </a:p>
      </dgm:t>
    </dgm:pt>
    <dgm:pt modelId="{E507CB8E-2E4B-46E9-B8A0-17B001D9ED49}" type="parTrans" cxnId="{E4EAE64A-4C4C-4F08-917C-BEC185861ED8}">
      <dgm:prSet/>
      <dgm:spPr/>
      <dgm:t>
        <a:bodyPr/>
        <a:lstStyle/>
        <a:p>
          <a:endParaRPr lang="en-US"/>
        </a:p>
      </dgm:t>
    </dgm:pt>
    <dgm:pt modelId="{1EB99CC7-0ACA-4E7D-9D1C-E48AE17BEB7E}" type="sibTrans" cxnId="{E4EAE64A-4C4C-4F08-917C-BEC185861ED8}">
      <dgm:prSet/>
      <dgm:spPr/>
      <dgm:t>
        <a:bodyPr/>
        <a:lstStyle/>
        <a:p>
          <a:endParaRPr lang="en-US"/>
        </a:p>
      </dgm:t>
    </dgm:pt>
    <dgm:pt modelId="{AFDE38C2-6B92-4C1C-A1E2-B0AA026111E3}">
      <dgm:prSet/>
      <dgm:spPr/>
      <dgm:t>
        <a:bodyPr/>
        <a:lstStyle/>
        <a:p>
          <a:r>
            <a:rPr lang="en-US"/>
            <a:t>Implementing </a:t>
          </a:r>
          <a:r>
            <a:rPr lang="en-US" b="1"/>
            <a:t>technology enhancements</a:t>
          </a:r>
          <a:endParaRPr lang="en-US"/>
        </a:p>
      </dgm:t>
    </dgm:pt>
    <dgm:pt modelId="{D13702CE-9B3D-4BED-9880-F61BC7E95E1D}" type="parTrans" cxnId="{C516EC6A-A4AF-4F32-8805-27A49EC29878}">
      <dgm:prSet/>
      <dgm:spPr/>
      <dgm:t>
        <a:bodyPr/>
        <a:lstStyle/>
        <a:p>
          <a:endParaRPr lang="en-US"/>
        </a:p>
      </dgm:t>
    </dgm:pt>
    <dgm:pt modelId="{254C3F19-EEB9-491F-887B-1D3BB78CDB60}" type="sibTrans" cxnId="{C516EC6A-A4AF-4F32-8805-27A49EC29878}">
      <dgm:prSet/>
      <dgm:spPr/>
      <dgm:t>
        <a:bodyPr/>
        <a:lstStyle/>
        <a:p>
          <a:endParaRPr lang="en-US"/>
        </a:p>
      </dgm:t>
    </dgm:pt>
    <dgm:pt modelId="{6924633B-984B-4D7E-B577-5CB4B84FEE2C}">
      <dgm:prSet/>
      <dgm:spPr/>
      <dgm:t>
        <a:bodyPr/>
        <a:lstStyle/>
        <a:p>
          <a:r>
            <a:rPr lang="en-US"/>
            <a:t>Automating transfer of AAI, DDP, LOC data into OISP using “bot”</a:t>
          </a:r>
        </a:p>
      </dgm:t>
    </dgm:pt>
    <dgm:pt modelId="{2E10E774-8953-4D20-A2E0-C0AB3702E482}" type="parTrans" cxnId="{B19FDAF0-FADB-43AB-969F-397F5744C30E}">
      <dgm:prSet/>
      <dgm:spPr/>
      <dgm:t>
        <a:bodyPr/>
        <a:lstStyle/>
        <a:p>
          <a:endParaRPr lang="en-US"/>
        </a:p>
      </dgm:t>
    </dgm:pt>
    <dgm:pt modelId="{B5EE2457-42EE-411A-8C87-ABED6A6283B7}" type="sibTrans" cxnId="{B19FDAF0-FADB-43AB-969F-397F5744C30E}">
      <dgm:prSet/>
      <dgm:spPr/>
      <dgm:t>
        <a:bodyPr/>
        <a:lstStyle/>
        <a:p>
          <a:endParaRPr lang="en-US"/>
        </a:p>
      </dgm:t>
    </dgm:pt>
    <dgm:pt modelId="{F8AB3452-68FF-45EB-B538-79114299DE36}">
      <dgm:prSet/>
      <dgm:spPr/>
      <dgm:t>
        <a:bodyPr/>
        <a:lstStyle/>
        <a:p>
          <a:pPr>
            <a:defRPr b="1"/>
          </a:pPr>
          <a:r>
            <a:rPr lang="en-US" b="1"/>
            <a:t>Next Steps:</a:t>
          </a:r>
          <a:endParaRPr lang="en-US"/>
        </a:p>
      </dgm:t>
    </dgm:pt>
    <dgm:pt modelId="{2BAA4E04-9338-45AD-94CD-09C2F66379A8}" type="parTrans" cxnId="{F59F2043-147E-49D9-99BA-A47A8DEE52DC}">
      <dgm:prSet/>
      <dgm:spPr/>
      <dgm:t>
        <a:bodyPr/>
        <a:lstStyle/>
        <a:p>
          <a:endParaRPr lang="en-US"/>
        </a:p>
      </dgm:t>
    </dgm:pt>
    <dgm:pt modelId="{CFF9CB0B-43B9-4581-8151-BB60DC2F58AE}" type="sibTrans" cxnId="{F59F2043-147E-49D9-99BA-A47A8DEE52DC}">
      <dgm:prSet/>
      <dgm:spPr/>
      <dgm:t>
        <a:bodyPr/>
        <a:lstStyle/>
        <a:p>
          <a:endParaRPr lang="en-US"/>
        </a:p>
      </dgm:t>
    </dgm:pt>
    <dgm:pt modelId="{1E05F83C-0A71-4C5F-97CE-E2C61BF59AF7}">
      <dgm:prSet/>
      <dgm:spPr/>
      <dgm:t>
        <a:bodyPr/>
        <a:lstStyle/>
        <a:p>
          <a:r>
            <a:rPr lang="en-US" dirty="0"/>
            <a:t>Waiver Modernization Workgroup (2/24)</a:t>
          </a:r>
        </a:p>
      </dgm:t>
    </dgm:pt>
    <dgm:pt modelId="{3194DF41-4406-42AC-8579-213DC31D2664}" type="parTrans" cxnId="{5621F048-EA14-4003-A03C-764A55786ECA}">
      <dgm:prSet/>
      <dgm:spPr/>
      <dgm:t>
        <a:bodyPr/>
        <a:lstStyle/>
        <a:p>
          <a:endParaRPr lang="en-US"/>
        </a:p>
      </dgm:t>
    </dgm:pt>
    <dgm:pt modelId="{3C043B21-D64D-4A3A-ADBE-EC80D2C544DC}" type="sibTrans" cxnId="{5621F048-EA14-4003-A03C-764A55786ECA}">
      <dgm:prSet/>
      <dgm:spPr/>
      <dgm:t>
        <a:bodyPr/>
        <a:lstStyle/>
        <a:p>
          <a:endParaRPr lang="en-US"/>
        </a:p>
      </dgm:t>
    </dgm:pt>
    <dgm:pt modelId="{0AF0A19B-9333-4D40-BADD-9CCB882D2F66}">
      <dgm:prSet/>
      <dgm:spPr/>
      <dgm:t>
        <a:bodyPr/>
        <a:lstStyle/>
        <a:p>
          <a:r>
            <a:rPr lang="en-US"/>
            <a:t>Reevaluate assessment tool</a:t>
          </a:r>
        </a:p>
      </dgm:t>
    </dgm:pt>
    <dgm:pt modelId="{7AE72A52-D59B-49B8-9DD4-748830B60394}" type="parTrans" cxnId="{56DE3825-1BFC-44C3-8BC7-96EE951E5016}">
      <dgm:prSet/>
      <dgm:spPr/>
      <dgm:t>
        <a:bodyPr/>
        <a:lstStyle/>
        <a:p>
          <a:endParaRPr lang="en-US"/>
        </a:p>
      </dgm:t>
    </dgm:pt>
    <dgm:pt modelId="{6A35CBD4-A0FF-406F-A622-37A2554845E0}" type="sibTrans" cxnId="{56DE3825-1BFC-44C3-8BC7-96EE951E5016}">
      <dgm:prSet/>
      <dgm:spPr/>
      <dgm:t>
        <a:bodyPr/>
        <a:lstStyle/>
        <a:p>
          <a:endParaRPr lang="en-US"/>
        </a:p>
      </dgm:t>
    </dgm:pt>
    <dgm:pt modelId="{A5208530-FC74-443D-AD17-67B862BD64E2}">
      <dgm:prSet/>
      <dgm:spPr/>
      <dgm:t>
        <a:bodyPr/>
        <a:lstStyle/>
        <a:p>
          <a:r>
            <a:rPr lang="en-US"/>
            <a:t>Explore </a:t>
          </a:r>
          <a:r>
            <a:rPr lang="en-US" b="1"/>
            <a:t>alternative pathways</a:t>
          </a:r>
          <a:endParaRPr lang="en-US"/>
        </a:p>
      </dgm:t>
    </dgm:pt>
    <dgm:pt modelId="{7222D693-03E2-4319-A065-DAC5A0A19877}" type="parTrans" cxnId="{DC441DAD-7443-4623-BFD3-A9ABD7C7CBA8}">
      <dgm:prSet/>
      <dgm:spPr/>
      <dgm:t>
        <a:bodyPr/>
        <a:lstStyle/>
        <a:p>
          <a:endParaRPr lang="en-US"/>
        </a:p>
      </dgm:t>
    </dgm:pt>
    <dgm:pt modelId="{A6BE0E14-292B-4153-AA15-66F4C620B07F}" type="sibTrans" cxnId="{DC441DAD-7443-4623-BFD3-A9ABD7C7CBA8}">
      <dgm:prSet/>
      <dgm:spPr/>
      <dgm:t>
        <a:bodyPr/>
        <a:lstStyle/>
        <a:p>
          <a:endParaRPr lang="en-US"/>
        </a:p>
      </dgm:t>
    </dgm:pt>
    <dgm:pt modelId="{E39B0E33-DDA1-4748-A753-177397BE77E9}">
      <dgm:prSet/>
      <dgm:spPr/>
      <dgm:t>
        <a:bodyPr/>
        <a:lstStyle/>
        <a:p>
          <a:r>
            <a:rPr lang="en-US"/>
            <a:t>Define </a:t>
          </a:r>
          <a:r>
            <a:rPr lang="en-US" b="1"/>
            <a:t>next steps</a:t>
          </a:r>
          <a:endParaRPr lang="en-US"/>
        </a:p>
      </dgm:t>
    </dgm:pt>
    <dgm:pt modelId="{664BCAF8-4EC0-481B-8391-DB2AB3644709}" type="parTrans" cxnId="{29C0FE26-2595-4451-92D5-0D88F0D23D29}">
      <dgm:prSet/>
      <dgm:spPr/>
      <dgm:t>
        <a:bodyPr/>
        <a:lstStyle/>
        <a:p>
          <a:endParaRPr lang="en-US"/>
        </a:p>
      </dgm:t>
    </dgm:pt>
    <dgm:pt modelId="{D99D6BD7-1EC6-4535-BE46-ADBA5F98BF23}" type="sibTrans" cxnId="{29C0FE26-2595-4451-92D5-0D88F0D23D29}">
      <dgm:prSet/>
      <dgm:spPr/>
      <dgm:t>
        <a:bodyPr/>
        <a:lstStyle/>
        <a:p>
          <a:endParaRPr lang="en-US"/>
        </a:p>
      </dgm:t>
    </dgm:pt>
    <dgm:pt modelId="{9F2EF7C7-3D00-4647-AA0E-E7D309003AAA}">
      <dgm:prSet/>
      <dgm:spPr/>
      <dgm:t>
        <a:bodyPr/>
        <a:lstStyle/>
        <a:p>
          <a:r>
            <a:rPr lang="en-US"/>
            <a:t>2 CY to full implementation</a:t>
          </a:r>
        </a:p>
      </dgm:t>
    </dgm:pt>
    <dgm:pt modelId="{86F27A61-94D9-9A4C-B86B-EFB838E35DEB}" type="parTrans" cxnId="{751BE617-7613-9241-9131-CAAF1498A761}">
      <dgm:prSet/>
      <dgm:spPr/>
      <dgm:t>
        <a:bodyPr/>
        <a:lstStyle/>
        <a:p>
          <a:endParaRPr lang="en-US"/>
        </a:p>
      </dgm:t>
    </dgm:pt>
    <dgm:pt modelId="{08E2DDD3-148C-0D4A-8F97-45A1A13572E1}" type="sibTrans" cxnId="{751BE617-7613-9241-9131-CAAF1498A761}">
      <dgm:prSet/>
      <dgm:spPr/>
      <dgm:t>
        <a:bodyPr/>
        <a:lstStyle/>
        <a:p>
          <a:endParaRPr lang="en-US"/>
        </a:p>
      </dgm:t>
    </dgm:pt>
    <dgm:pt modelId="{99627E8A-8417-534D-A6CA-3083F4F9A452}" type="pres">
      <dgm:prSet presAssocID="{3C543BC9-CD28-46AF-B4EE-2D9EA02E6F50}" presName="linear" presStyleCnt="0">
        <dgm:presLayoutVars>
          <dgm:dir/>
          <dgm:animLvl val="lvl"/>
          <dgm:resizeHandles val="exact"/>
        </dgm:presLayoutVars>
      </dgm:prSet>
      <dgm:spPr/>
    </dgm:pt>
    <dgm:pt modelId="{0C244220-9B85-2A49-A006-437A53EAD87D}" type="pres">
      <dgm:prSet presAssocID="{E590D306-F1A7-474C-9662-AC41B3C007DC}" presName="parentLin" presStyleCnt="0"/>
      <dgm:spPr/>
    </dgm:pt>
    <dgm:pt modelId="{67BEAC6D-4508-E445-8006-829052803921}" type="pres">
      <dgm:prSet presAssocID="{E590D306-F1A7-474C-9662-AC41B3C007DC}" presName="parentLeftMargin" presStyleLbl="node1" presStyleIdx="0" presStyleCnt="4"/>
      <dgm:spPr/>
    </dgm:pt>
    <dgm:pt modelId="{5B4CB24A-D28B-9E47-9789-4F3A75779DFB}" type="pres">
      <dgm:prSet presAssocID="{E590D306-F1A7-474C-9662-AC41B3C007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C5B930-27DC-934D-89A9-285349F29036}" type="pres">
      <dgm:prSet presAssocID="{E590D306-F1A7-474C-9662-AC41B3C007DC}" presName="negativeSpace" presStyleCnt="0"/>
      <dgm:spPr/>
    </dgm:pt>
    <dgm:pt modelId="{0D565898-30D2-8A4E-A901-A264DFC0CBE0}" type="pres">
      <dgm:prSet presAssocID="{E590D306-F1A7-474C-9662-AC41B3C007DC}" presName="childText" presStyleLbl="conFgAcc1" presStyleIdx="0" presStyleCnt="4">
        <dgm:presLayoutVars>
          <dgm:bulletEnabled val="1"/>
        </dgm:presLayoutVars>
      </dgm:prSet>
      <dgm:spPr/>
    </dgm:pt>
    <dgm:pt modelId="{AA7EA08D-78BE-1C4E-AB58-8663FF5AE796}" type="pres">
      <dgm:prSet presAssocID="{9B7495E9-F034-4293-A6BA-DF504B73A51B}" presName="spaceBetweenRectangles" presStyleCnt="0"/>
      <dgm:spPr/>
    </dgm:pt>
    <dgm:pt modelId="{0E9D1B6F-D9E3-2749-957D-A60EA1D0835C}" type="pres">
      <dgm:prSet presAssocID="{6A4CE1BF-C71A-4A12-AAE4-1271ABBD4E72}" presName="parentLin" presStyleCnt="0"/>
      <dgm:spPr/>
    </dgm:pt>
    <dgm:pt modelId="{6849698C-7163-924C-ACBE-AFB18973C557}" type="pres">
      <dgm:prSet presAssocID="{6A4CE1BF-C71A-4A12-AAE4-1271ABBD4E72}" presName="parentLeftMargin" presStyleLbl="node1" presStyleIdx="0" presStyleCnt="4"/>
      <dgm:spPr/>
    </dgm:pt>
    <dgm:pt modelId="{5BD1B54C-0603-1942-9C74-55F423136152}" type="pres">
      <dgm:prSet presAssocID="{6A4CE1BF-C71A-4A12-AAE4-1271ABBD4E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5B582D6-D448-ED4D-B89B-A64248EB65F6}" type="pres">
      <dgm:prSet presAssocID="{6A4CE1BF-C71A-4A12-AAE4-1271ABBD4E72}" presName="negativeSpace" presStyleCnt="0"/>
      <dgm:spPr/>
    </dgm:pt>
    <dgm:pt modelId="{9FB2F029-4E01-2D45-8C2A-2B276FE1E6F3}" type="pres">
      <dgm:prSet presAssocID="{6A4CE1BF-C71A-4A12-AAE4-1271ABBD4E72}" presName="childText" presStyleLbl="conFgAcc1" presStyleIdx="1" presStyleCnt="4">
        <dgm:presLayoutVars>
          <dgm:bulletEnabled val="1"/>
        </dgm:presLayoutVars>
      </dgm:prSet>
      <dgm:spPr/>
    </dgm:pt>
    <dgm:pt modelId="{D960B875-4ED0-E04A-891C-CAC084DE88EF}" type="pres">
      <dgm:prSet presAssocID="{0289C1E0-8057-4CB5-B418-B952F3512CEE}" presName="spaceBetweenRectangles" presStyleCnt="0"/>
      <dgm:spPr/>
    </dgm:pt>
    <dgm:pt modelId="{1D8DE5C4-6850-DF48-A002-9A1ED7A03F8A}" type="pres">
      <dgm:prSet presAssocID="{A865DF4F-60D5-4C94-930E-AF0C9CAF85F5}" presName="parentLin" presStyleCnt="0"/>
      <dgm:spPr/>
    </dgm:pt>
    <dgm:pt modelId="{CE45A4A7-2B3B-3C43-B6D1-E396C5134CA9}" type="pres">
      <dgm:prSet presAssocID="{A865DF4F-60D5-4C94-930E-AF0C9CAF85F5}" presName="parentLeftMargin" presStyleLbl="node1" presStyleIdx="1" presStyleCnt="4"/>
      <dgm:spPr/>
    </dgm:pt>
    <dgm:pt modelId="{D04495FB-6250-564F-B470-8CD08E0D4013}" type="pres">
      <dgm:prSet presAssocID="{A865DF4F-60D5-4C94-930E-AF0C9CAF85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2710E73-0967-4546-BDCE-724694585EFD}" type="pres">
      <dgm:prSet presAssocID="{A865DF4F-60D5-4C94-930E-AF0C9CAF85F5}" presName="negativeSpace" presStyleCnt="0"/>
      <dgm:spPr/>
    </dgm:pt>
    <dgm:pt modelId="{D6DDF910-A78E-DB47-B064-849138417E0A}" type="pres">
      <dgm:prSet presAssocID="{A865DF4F-60D5-4C94-930E-AF0C9CAF85F5}" presName="childText" presStyleLbl="conFgAcc1" presStyleIdx="2" presStyleCnt="4">
        <dgm:presLayoutVars>
          <dgm:bulletEnabled val="1"/>
        </dgm:presLayoutVars>
      </dgm:prSet>
      <dgm:spPr/>
    </dgm:pt>
    <dgm:pt modelId="{C0E5AB7A-ED8D-7048-9613-7763162C981E}" type="pres">
      <dgm:prSet presAssocID="{1EB99CC7-0ACA-4E7D-9D1C-E48AE17BEB7E}" presName="spaceBetweenRectangles" presStyleCnt="0"/>
      <dgm:spPr/>
    </dgm:pt>
    <dgm:pt modelId="{BD615931-560A-DD46-8D2B-AD78FDD947AE}" type="pres">
      <dgm:prSet presAssocID="{F8AB3452-68FF-45EB-B538-79114299DE36}" presName="parentLin" presStyleCnt="0"/>
      <dgm:spPr/>
    </dgm:pt>
    <dgm:pt modelId="{13F0B2B8-4FF8-7E4E-A4D2-55DE51C4F677}" type="pres">
      <dgm:prSet presAssocID="{F8AB3452-68FF-45EB-B538-79114299DE36}" presName="parentLeftMargin" presStyleLbl="node1" presStyleIdx="2" presStyleCnt="4"/>
      <dgm:spPr/>
    </dgm:pt>
    <dgm:pt modelId="{68FE5C81-5ED4-AF48-8E15-ED5FB3BC9879}" type="pres">
      <dgm:prSet presAssocID="{F8AB3452-68FF-45EB-B538-79114299DE3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CD97AFD-38B7-3F4B-971D-AFFF5B977B6F}" type="pres">
      <dgm:prSet presAssocID="{F8AB3452-68FF-45EB-B538-79114299DE36}" presName="negativeSpace" presStyleCnt="0"/>
      <dgm:spPr/>
    </dgm:pt>
    <dgm:pt modelId="{C7C1328A-DC23-0E46-A81F-9644710E8191}" type="pres">
      <dgm:prSet presAssocID="{F8AB3452-68FF-45EB-B538-79114299DE3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C0C8304-25AC-5D45-A723-C2265A990016}" type="presOf" srcId="{D973277C-B57D-487A-ACC8-A8740544B1B1}" destId="{9FB2F029-4E01-2D45-8C2A-2B276FE1E6F3}" srcOrd="0" destOrd="0" presId="urn:microsoft.com/office/officeart/2005/8/layout/list1"/>
    <dgm:cxn modelId="{57351F16-6367-B94B-B2C8-C428B9443C09}" type="presOf" srcId="{6A4CE1BF-C71A-4A12-AAE4-1271ABBD4E72}" destId="{6849698C-7163-924C-ACBE-AFB18973C557}" srcOrd="0" destOrd="0" presId="urn:microsoft.com/office/officeart/2005/8/layout/list1"/>
    <dgm:cxn modelId="{751BE617-7613-9241-9131-CAAF1498A761}" srcId="{1E05F83C-0A71-4C5F-97CE-E2C61BF59AF7}" destId="{9F2EF7C7-3D00-4647-AA0E-E7D309003AAA}" srcOrd="3" destOrd="0" parTransId="{86F27A61-94D9-9A4C-B86B-EFB838E35DEB}" sibTransId="{08E2DDD3-148C-0D4A-8F97-45A1A13572E1}"/>
    <dgm:cxn modelId="{562BF520-3D9B-424F-8B69-5BB42FA531ED}" srcId="{3C543BC9-CD28-46AF-B4EE-2D9EA02E6F50}" destId="{6A4CE1BF-C71A-4A12-AAE4-1271ABBD4E72}" srcOrd="1" destOrd="0" parTransId="{E0C79A3E-E276-46A3-8C87-511EBA5259AB}" sibTransId="{0289C1E0-8057-4CB5-B418-B952F3512CEE}"/>
    <dgm:cxn modelId="{56DE3825-1BFC-44C3-8BC7-96EE951E5016}" srcId="{1E05F83C-0A71-4C5F-97CE-E2C61BF59AF7}" destId="{0AF0A19B-9333-4D40-BADD-9CCB882D2F66}" srcOrd="0" destOrd="0" parTransId="{7AE72A52-D59B-49B8-9DD4-748830B60394}" sibTransId="{6A35CBD4-A0FF-406F-A622-37A2554845E0}"/>
    <dgm:cxn modelId="{29C0FE26-2595-4451-92D5-0D88F0D23D29}" srcId="{1E05F83C-0A71-4C5F-97CE-E2C61BF59AF7}" destId="{E39B0E33-DDA1-4748-A753-177397BE77E9}" srcOrd="2" destOrd="0" parTransId="{664BCAF8-4EC0-481B-8391-DB2AB3644709}" sibTransId="{D99D6BD7-1EC6-4535-BE46-ADBA5F98BF23}"/>
    <dgm:cxn modelId="{8F66FE2D-41E8-494C-8FB4-6B652B20E070}" type="presOf" srcId="{E590D306-F1A7-474C-9662-AC41B3C007DC}" destId="{67BEAC6D-4508-E445-8006-829052803921}" srcOrd="0" destOrd="0" presId="urn:microsoft.com/office/officeart/2005/8/layout/list1"/>
    <dgm:cxn modelId="{C924FD3B-F774-3745-B07B-F3FC4D805AC6}" type="presOf" srcId="{E590D306-F1A7-474C-9662-AC41B3C007DC}" destId="{5B4CB24A-D28B-9E47-9789-4F3A75779DFB}" srcOrd="1" destOrd="0" presId="urn:microsoft.com/office/officeart/2005/8/layout/list1"/>
    <dgm:cxn modelId="{47A4EC3D-8D7F-6644-8362-DE23544E5F81}" type="presOf" srcId="{AFDE38C2-6B92-4C1C-A1E2-B0AA026111E3}" destId="{D6DDF910-A78E-DB47-B064-849138417E0A}" srcOrd="0" destOrd="0" presId="urn:microsoft.com/office/officeart/2005/8/layout/list1"/>
    <dgm:cxn modelId="{F59F2043-147E-49D9-99BA-A47A8DEE52DC}" srcId="{3C543BC9-CD28-46AF-B4EE-2D9EA02E6F50}" destId="{F8AB3452-68FF-45EB-B538-79114299DE36}" srcOrd="3" destOrd="0" parTransId="{2BAA4E04-9338-45AD-94CD-09C2F66379A8}" sibTransId="{CFF9CB0B-43B9-4581-8151-BB60DC2F58AE}"/>
    <dgm:cxn modelId="{5621F048-EA14-4003-A03C-764A55786ECA}" srcId="{F8AB3452-68FF-45EB-B538-79114299DE36}" destId="{1E05F83C-0A71-4C5F-97CE-E2C61BF59AF7}" srcOrd="0" destOrd="0" parTransId="{3194DF41-4406-42AC-8579-213DC31D2664}" sibTransId="{3C043B21-D64D-4A3A-ADBE-EC80D2C544DC}"/>
    <dgm:cxn modelId="{E4EAE64A-4C4C-4F08-917C-BEC185861ED8}" srcId="{3C543BC9-CD28-46AF-B4EE-2D9EA02E6F50}" destId="{A865DF4F-60D5-4C94-930E-AF0C9CAF85F5}" srcOrd="2" destOrd="0" parTransId="{E507CB8E-2E4B-46E9-B8A0-17B001D9ED49}" sibTransId="{1EB99CC7-0ACA-4E7D-9D1C-E48AE17BEB7E}"/>
    <dgm:cxn modelId="{B3F2244D-4266-4647-A3CA-0B6F71D070A2}" type="presOf" srcId="{E39B0E33-DDA1-4748-A753-177397BE77E9}" destId="{C7C1328A-DC23-0E46-A81F-9644710E8191}" srcOrd="0" destOrd="3" presId="urn:microsoft.com/office/officeart/2005/8/layout/list1"/>
    <dgm:cxn modelId="{B7C44E4D-464F-A84C-8C57-ABF21D55037A}" type="presOf" srcId="{6A4CE1BF-C71A-4A12-AAE4-1271ABBD4E72}" destId="{5BD1B54C-0603-1942-9C74-55F423136152}" srcOrd="1" destOrd="0" presId="urn:microsoft.com/office/officeart/2005/8/layout/list1"/>
    <dgm:cxn modelId="{EA5BE14E-CF01-6640-89EC-BAE34608E2DB}" type="presOf" srcId="{A5208530-FC74-443D-AD17-67B862BD64E2}" destId="{C7C1328A-DC23-0E46-A81F-9644710E8191}" srcOrd="0" destOrd="2" presId="urn:microsoft.com/office/officeart/2005/8/layout/list1"/>
    <dgm:cxn modelId="{03A34058-4D6B-D348-9B1B-BFBE9B0BD30D}" type="presOf" srcId="{0AF0A19B-9333-4D40-BADD-9CCB882D2F66}" destId="{C7C1328A-DC23-0E46-A81F-9644710E8191}" srcOrd="0" destOrd="1" presId="urn:microsoft.com/office/officeart/2005/8/layout/list1"/>
    <dgm:cxn modelId="{C516EC6A-A4AF-4F32-8805-27A49EC29878}" srcId="{A865DF4F-60D5-4C94-930E-AF0C9CAF85F5}" destId="{AFDE38C2-6B92-4C1C-A1E2-B0AA026111E3}" srcOrd="0" destOrd="0" parTransId="{D13702CE-9B3D-4BED-9880-F61BC7E95E1D}" sibTransId="{254C3F19-EEB9-491F-887B-1D3BB78CDB60}"/>
    <dgm:cxn modelId="{E50D5F6B-5DF7-A646-A88E-91190198148C}" type="presOf" srcId="{A865DF4F-60D5-4C94-930E-AF0C9CAF85F5}" destId="{CE45A4A7-2B3B-3C43-B6D1-E396C5134CA9}" srcOrd="0" destOrd="0" presId="urn:microsoft.com/office/officeart/2005/8/layout/list1"/>
    <dgm:cxn modelId="{13669C72-F07E-0A4F-B212-B69D2E808E29}" type="presOf" srcId="{9F2EF7C7-3D00-4647-AA0E-E7D309003AAA}" destId="{C7C1328A-DC23-0E46-A81F-9644710E8191}" srcOrd="0" destOrd="4" presId="urn:microsoft.com/office/officeart/2005/8/layout/list1"/>
    <dgm:cxn modelId="{6AE3A075-83A1-D344-9BE2-857875FE3824}" type="presOf" srcId="{2B2511F3-2539-439B-BE9F-FC7D52645548}" destId="{9FB2F029-4E01-2D45-8C2A-2B276FE1E6F3}" srcOrd="0" destOrd="1" presId="urn:microsoft.com/office/officeart/2005/8/layout/list1"/>
    <dgm:cxn modelId="{7FBB1C76-5E44-0846-BDC0-803EC7E59A38}" type="presOf" srcId="{1E05F83C-0A71-4C5F-97CE-E2C61BF59AF7}" destId="{C7C1328A-DC23-0E46-A81F-9644710E8191}" srcOrd="0" destOrd="0" presId="urn:microsoft.com/office/officeart/2005/8/layout/list1"/>
    <dgm:cxn modelId="{7D05F77A-672F-4713-BC0B-FF60ADCEAFBB}" srcId="{6A4CE1BF-C71A-4A12-AAE4-1271ABBD4E72}" destId="{2B2511F3-2539-439B-BE9F-FC7D52645548}" srcOrd="1" destOrd="0" parTransId="{5BCE23B9-F1B0-4CF5-ABDA-7A72450EDE5A}" sibTransId="{2881F9FB-836D-4B82-AEBF-67F7D5135A9F}"/>
    <dgm:cxn modelId="{AD3B6E80-2096-1842-BE0B-18F204D6FB3E}" type="presOf" srcId="{A2DA0355-63E2-4732-ACF8-836F64855832}" destId="{0D565898-30D2-8A4E-A901-A264DFC0CBE0}" srcOrd="0" destOrd="0" presId="urn:microsoft.com/office/officeart/2005/8/layout/list1"/>
    <dgm:cxn modelId="{5FF112A7-D9D0-7B49-90BC-6B3BAC759EB7}" type="presOf" srcId="{6924633B-984B-4D7E-B577-5CB4B84FEE2C}" destId="{D6DDF910-A78E-DB47-B064-849138417E0A}" srcOrd="0" destOrd="1" presId="urn:microsoft.com/office/officeart/2005/8/layout/list1"/>
    <dgm:cxn modelId="{415E04A9-649A-0642-9794-9C92140728FA}" type="presOf" srcId="{3C543BC9-CD28-46AF-B4EE-2D9EA02E6F50}" destId="{99627E8A-8417-534D-A6CA-3083F4F9A452}" srcOrd="0" destOrd="0" presId="urn:microsoft.com/office/officeart/2005/8/layout/list1"/>
    <dgm:cxn modelId="{DC441DAD-7443-4623-BFD3-A9ABD7C7CBA8}" srcId="{1E05F83C-0A71-4C5F-97CE-E2C61BF59AF7}" destId="{A5208530-FC74-443D-AD17-67B862BD64E2}" srcOrd="1" destOrd="0" parTransId="{7222D693-03E2-4319-A065-DAC5A0A19877}" sibTransId="{A6BE0E14-292B-4153-AA15-66F4C620B07F}"/>
    <dgm:cxn modelId="{6D7AC5C7-1BC8-9749-8097-00406BAE5E01}" type="presOf" srcId="{F8AB3452-68FF-45EB-B538-79114299DE36}" destId="{13F0B2B8-4FF8-7E4E-A4D2-55DE51C4F677}" srcOrd="0" destOrd="0" presId="urn:microsoft.com/office/officeart/2005/8/layout/list1"/>
    <dgm:cxn modelId="{EFCC1BC9-4B75-4041-86CF-9AA3A99A147F}" type="presOf" srcId="{A865DF4F-60D5-4C94-930E-AF0C9CAF85F5}" destId="{D04495FB-6250-564F-B470-8CD08E0D4013}" srcOrd="1" destOrd="0" presId="urn:microsoft.com/office/officeart/2005/8/layout/list1"/>
    <dgm:cxn modelId="{F50223D1-913B-0446-AF03-36BD9C684FF5}" type="presOf" srcId="{F8AB3452-68FF-45EB-B538-79114299DE36}" destId="{68FE5C81-5ED4-AF48-8E15-ED5FB3BC9879}" srcOrd="1" destOrd="0" presId="urn:microsoft.com/office/officeart/2005/8/layout/list1"/>
    <dgm:cxn modelId="{6DE8B0D7-8B5F-4E85-8976-D4A631299644}" srcId="{6A4CE1BF-C71A-4A12-AAE4-1271ABBD4E72}" destId="{D973277C-B57D-487A-ACC8-A8740544B1B1}" srcOrd="0" destOrd="0" parTransId="{7E007233-AF86-4093-A5AA-2240E72D13A1}" sibTransId="{1D2875AE-0A41-4AAF-85A5-8342BCD7E1EB}"/>
    <dgm:cxn modelId="{32F794EC-D058-44DD-8792-3116CEAE0886}" srcId="{3C543BC9-CD28-46AF-B4EE-2D9EA02E6F50}" destId="{E590D306-F1A7-474C-9662-AC41B3C007DC}" srcOrd="0" destOrd="0" parTransId="{75C0C3C5-B61E-4B99-BFB2-56DE97014BDB}" sibTransId="{9B7495E9-F034-4293-A6BA-DF504B73A51B}"/>
    <dgm:cxn modelId="{B19FDAF0-FADB-43AB-969F-397F5744C30E}" srcId="{A865DF4F-60D5-4C94-930E-AF0C9CAF85F5}" destId="{6924633B-984B-4D7E-B577-5CB4B84FEE2C}" srcOrd="1" destOrd="0" parTransId="{2E10E774-8953-4D20-A2E0-C0AB3702E482}" sibTransId="{B5EE2457-42EE-411A-8C87-ABED6A6283B7}"/>
    <dgm:cxn modelId="{F1364CF9-C93F-45BB-B9F6-D3514699F307}" srcId="{E590D306-F1A7-474C-9662-AC41B3C007DC}" destId="{A2DA0355-63E2-4732-ACF8-836F64855832}" srcOrd="0" destOrd="0" parTransId="{85FDFBE2-6728-45F1-A4A1-03EA0A028A13}" sibTransId="{7534B787-D133-4B3B-901E-EE6D37E40A8F}"/>
    <dgm:cxn modelId="{29C91DFA-9568-1E4B-9252-B61662F3AD29}" type="presParOf" srcId="{99627E8A-8417-534D-A6CA-3083F4F9A452}" destId="{0C244220-9B85-2A49-A006-437A53EAD87D}" srcOrd="0" destOrd="0" presId="urn:microsoft.com/office/officeart/2005/8/layout/list1"/>
    <dgm:cxn modelId="{8B613711-E24E-1B40-81D0-6750AA7C9064}" type="presParOf" srcId="{0C244220-9B85-2A49-A006-437A53EAD87D}" destId="{67BEAC6D-4508-E445-8006-829052803921}" srcOrd="0" destOrd="0" presId="urn:microsoft.com/office/officeart/2005/8/layout/list1"/>
    <dgm:cxn modelId="{3BB05C52-6CF1-0749-B56C-3343217C9D87}" type="presParOf" srcId="{0C244220-9B85-2A49-A006-437A53EAD87D}" destId="{5B4CB24A-D28B-9E47-9789-4F3A75779DFB}" srcOrd="1" destOrd="0" presId="urn:microsoft.com/office/officeart/2005/8/layout/list1"/>
    <dgm:cxn modelId="{973D411D-C588-CD4A-A95A-28330B5FCDAB}" type="presParOf" srcId="{99627E8A-8417-534D-A6CA-3083F4F9A452}" destId="{F4C5B930-27DC-934D-89A9-285349F29036}" srcOrd="1" destOrd="0" presId="urn:microsoft.com/office/officeart/2005/8/layout/list1"/>
    <dgm:cxn modelId="{09528DE9-E152-6142-B2D3-7F0D27C13507}" type="presParOf" srcId="{99627E8A-8417-534D-A6CA-3083F4F9A452}" destId="{0D565898-30D2-8A4E-A901-A264DFC0CBE0}" srcOrd="2" destOrd="0" presId="urn:microsoft.com/office/officeart/2005/8/layout/list1"/>
    <dgm:cxn modelId="{1104B9AF-E330-6A45-A1AB-B15D562B5B6B}" type="presParOf" srcId="{99627E8A-8417-534D-A6CA-3083F4F9A452}" destId="{AA7EA08D-78BE-1C4E-AB58-8663FF5AE796}" srcOrd="3" destOrd="0" presId="urn:microsoft.com/office/officeart/2005/8/layout/list1"/>
    <dgm:cxn modelId="{4355487C-86D9-8949-932D-9C9D8888EAD8}" type="presParOf" srcId="{99627E8A-8417-534D-A6CA-3083F4F9A452}" destId="{0E9D1B6F-D9E3-2749-957D-A60EA1D0835C}" srcOrd="4" destOrd="0" presId="urn:microsoft.com/office/officeart/2005/8/layout/list1"/>
    <dgm:cxn modelId="{CB8BD4EC-93B5-6E47-9D8D-0CD405453360}" type="presParOf" srcId="{0E9D1B6F-D9E3-2749-957D-A60EA1D0835C}" destId="{6849698C-7163-924C-ACBE-AFB18973C557}" srcOrd="0" destOrd="0" presId="urn:microsoft.com/office/officeart/2005/8/layout/list1"/>
    <dgm:cxn modelId="{4B5FDCE8-A2B6-2E4E-B19B-AE2593036BB5}" type="presParOf" srcId="{0E9D1B6F-D9E3-2749-957D-A60EA1D0835C}" destId="{5BD1B54C-0603-1942-9C74-55F423136152}" srcOrd="1" destOrd="0" presId="urn:microsoft.com/office/officeart/2005/8/layout/list1"/>
    <dgm:cxn modelId="{778DB4B6-4B33-1A44-8DE4-B97DB0331FAB}" type="presParOf" srcId="{99627E8A-8417-534D-A6CA-3083F4F9A452}" destId="{95B582D6-D448-ED4D-B89B-A64248EB65F6}" srcOrd="5" destOrd="0" presId="urn:microsoft.com/office/officeart/2005/8/layout/list1"/>
    <dgm:cxn modelId="{516749A0-88A3-AC4A-AECD-8CBEF7137181}" type="presParOf" srcId="{99627E8A-8417-534D-A6CA-3083F4F9A452}" destId="{9FB2F029-4E01-2D45-8C2A-2B276FE1E6F3}" srcOrd="6" destOrd="0" presId="urn:microsoft.com/office/officeart/2005/8/layout/list1"/>
    <dgm:cxn modelId="{2B74BC64-D0FF-8140-9147-47AA66D9BAE8}" type="presParOf" srcId="{99627E8A-8417-534D-A6CA-3083F4F9A452}" destId="{D960B875-4ED0-E04A-891C-CAC084DE88EF}" srcOrd="7" destOrd="0" presId="urn:microsoft.com/office/officeart/2005/8/layout/list1"/>
    <dgm:cxn modelId="{D44B7107-D49E-E345-AEA1-8D04D0ED2E55}" type="presParOf" srcId="{99627E8A-8417-534D-A6CA-3083F4F9A452}" destId="{1D8DE5C4-6850-DF48-A002-9A1ED7A03F8A}" srcOrd="8" destOrd="0" presId="urn:microsoft.com/office/officeart/2005/8/layout/list1"/>
    <dgm:cxn modelId="{9F650E55-A001-5C4C-9D57-9281BD440B5D}" type="presParOf" srcId="{1D8DE5C4-6850-DF48-A002-9A1ED7A03F8A}" destId="{CE45A4A7-2B3B-3C43-B6D1-E396C5134CA9}" srcOrd="0" destOrd="0" presId="urn:microsoft.com/office/officeart/2005/8/layout/list1"/>
    <dgm:cxn modelId="{B8D961D5-F541-1F47-B258-45C72D7BCAE1}" type="presParOf" srcId="{1D8DE5C4-6850-DF48-A002-9A1ED7A03F8A}" destId="{D04495FB-6250-564F-B470-8CD08E0D4013}" srcOrd="1" destOrd="0" presId="urn:microsoft.com/office/officeart/2005/8/layout/list1"/>
    <dgm:cxn modelId="{D89BAE9F-25E9-F241-83FB-441DA1039EA1}" type="presParOf" srcId="{99627E8A-8417-534D-A6CA-3083F4F9A452}" destId="{72710E73-0967-4546-BDCE-724694585EFD}" srcOrd="9" destOrd="0" presId="urn:microsoft.com/office/officeart/2005/8/layout/list1"/>
    <dgm:cxn modelId="{FF529E01-DD92-A94C-96C8-B4829C94C741}" type="presParOf" srcId="{99627E8A-8417-534D-A6CA-3083F4F9A452}" destId="{D6DDF910-A78E-DB47-B064-849138417E0A}" srcOrd="10" destOrd="0" presId="urn:microsoft.com/office/officeart/2005/8/layout/list1"/>
    <dgm:cxn modelId="{98993CBC-0271-B745-94AB-4994CABD4145}" type="presParOf" srcId="{99627E8A-8417-534D-A6CA-3083F4F9A452}" destId="{C0E5AB7A-ED8D-7048-9613-7763162C981E}" srcOrd="11" destOrd="0" presId="urn:microsoft.com/office/officeart/2005/8/layout/list1"/>
    <dgm:cxn modelId="{95BBBC2F-79E5-A146-9CA2-8379173CA9FA}" type="presParOf" srcId="{99627E8A-8417-534D-A6CA-3083F4F9A452}" destId="{BD615931-560A-DD46-8D2B-AD78FDD947AE}" srcOrd="12" destOrd="0" presId="urn:microsoft.com/office/officeart/2005/8/layout/list1"/>
    <dgm:cxn modelId="{3CCB872A-55F0-FD4E-869D-D3B0214A7154}" type="presParOf" srcId="{BD615931-560A-DD46-8D2B-AD78FDD947AE}" destId="{13F0B2B8-4FF8-7E4E-A4D2-55DE51C4F677}" srcOrd="0" destOrd="0" presId="urn:microsoft.com/office/officeart/2005/8/layout/list1"/>
    <dgm:cxn modelId="{8BBD505D-9B21-7D4B-8A73-5951C27CE1C7}" type="presParOf" srcId="{BD615931-560A-DD46-8D2B-AD78FDD947AE}" destId="{68FE5C81-5ED4-AF48-8E15-ED5FB3BC9879}" srcOrd="1" destOrd="0" presId="urn:microsoft.com/office/officeart/2005/8/layout/list1"/>
    <dgm:cxn modelId="{3F5337A8-B42B-3B41-B23D-58A545D963D9}" type="presParOf" srcId="{99627E8A-8417-534D-A6CA-3083F4F9A452}" destId="{ECD97AFD-38B7-3F4B-971D-AFFF5B977B6F}" srcOrd="13" destOrd="0" presId="urn:microsoft.com/office/officeart/2005/8/layout/list1"/>
    <dgm:cxn modelId="{451F3B8D-B44E-8048-999F-388B55E99512}" type="presParOf" srcId="{99627E8A-8417-534D-A6CA-3083F4F9A452}" destId="{C7C1328A-DC23-0E46-A81F-9644710E81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994F4-25F3-0E48-9E98-4C9507277473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7203C9-9497-3845-93A1-66146F51823A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>
              <a:solidFill>
                <a:schemeClr val="bg1"/>
              </a:solidFill>
            </a:rPr>
            <a:t>Experts</a:t>
          </a:r>
        </a:p>
      </dgm:t>
    </dgm:pt>
    <dgm:pt modelId="{A06835D1-C473-0F45-AE65-798BE484A60F}" type="parTrans" cxnId="{ECDA83C0-0BDB-D64E-8353-E456695FBDA5}">
      <dgm:prSet/>
      <dgm:spPr/>
      <dgm:t>
        <a:bodyPr/>
        <a:lstStyle/>
        <a:p>
          <a:endParaRPr lang="en-US"/>
        </a:p>
      </dgm:t>
    </dgm:pt>
    <dgm:pt modelId="{6BE536B3-BD57-F441-8F0A-5665B25A61CE}" type="sibTrans" cxnId="{ECDA83C0-0BDB-D64E-8353-E456695FBDA5}">
      <dgm:prSet/>
      <dgm:spPr/>
      <dgm:t>
        <a:bodyPr/>
        <a:lstStyle/>
        <a:p>
          <a:endParaRPr lang="en-US"/>
        </a:p>
      </dgm:t>
    </dgm:pt>
    <dgm:pt modelId="{2E98F814-338C-864D-BAE8-039FAB74297C}">
      <dgm:prSet phldrT="[Text]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OPRA Members</a:t>
          </a:r>
        </a:p>
      </dgm:t>
    </dgm:pt>
    <dgm:pt modelId="{1249A380-1E19-7945-9881-C44D234F4E51}" type="parTrans" cxnId="{1353293D-F21B-6446-9ECA-F08E95A23B80}">
      <dgm:prSet/>
      <dgm:spPr/>
      <dgm:t>
        <a:bodyPr/>
        <a:lstStyle/>
        <a:p>
          <a:endParaRPr lang="en-US"/>
        </a:p>
      </dgm:t>
    </dgm:pt>
    <dgm:pt modelId="{0BD61DDE-D872-1144-9A05-4F57AD489D5E}" type="sibTrans" cxnId="{1353293D-F21B-6446-9ECA-F08E95A23B80}">
      <dgm:prSet/>
      <dgm:spPr/>
      <dgm:t>
        <a:bodyPr/>
        <a:lstStyle/>
        <a:p>
          <a:endParaRPr lang="en-US"/>
        </a:p>
      </dgm:t>
    </dgm:pt>
    <dgm:pt modelId="{F6411E1B-525D-D941-A1AC-913F3BEEF2FD}">
      <dgm:prSet phldrT="[Text]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G. R. I. T.</a:t>
          </a:r>
        </a:p>
      </dgm:t>
    </dgm:pt>
    <dgm:pt modelId="{A66BF5DC-8AB1-CC46-92B7-F0C2C1596A8C}" type="parTrans" cxnId="{F5FAF33D-A198-744D-B65C-A885CB0A13BE}">
      <dgm:prSet/>
      <dgm:spPr/>
      <dgm:t>
        <a:bodyPr/>
        <a:lstStyle/>
        <a:p>
          <a:endParaRPr lang="en-US"/>
        </a:p>
      </dgm:t>
    </dgm:pt>
    <dgm:pt modelId="{4707D4EF-4ACC-D340-91F8-3C01A18075AB}" type="sibTrans" cxnId="{F5FAF33D-A198-744D-B65C-A885CB0A13BE}">
      <dgm:prSet/>
      <dgm:spPr/>
      <dgm:t>
        <a:bodyPr/>
        <a:lstStyle/>
        <a:p>
          <a:endParaRPr lang="en-US"/>
        </a:p>
      </dgm:t>
    </dgm:pt>
    <dgm:pt modelId="{7782CAD8-095A-CA40-A3B6-D80835A43334}" type="asst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/>
            <a:t>Peer Learning</a:t>
          </a:r>
        </a:p>
      </dgm:t>
    </dgm:pt>
    <dgm:pt modelId="{9E552D8E-69B2-C94F-BBD6-5BF5E089BE6E}" type="parTrans" cxnId="{4CC9A86F-7E70-3E41-8D30-CD2058172A41}">
      <dgm:prSet/>
      <dgm:spPr/>
      <dgm:t>
        <a:bodyPr/>
        <a:lstStyle/>
        <a:p>
          <a:endParaRPr lang="en-US"/>
        </a:p>
      </dgm:t>
    </dgm:pt>
    <dgm:pt modelId="{2DA80C20-8180-104C-AEB1-B3F51A4B203A}" type="sibTrans" cxnId="{4CC9A86F-7E70-3E41-8D30-CD2058172A41}">
      <dgm:prSet/>
      <dgm:spPr/>
      <dgm:t>
        <a:bodyPr/>
        <a:lstStyle/>
        <a:p>
          <a:endParaRPr lang="en-US"/>
        </a:p>
      </dgm:t>
    </dgm:pt>
    <dgm:pt modelId="{CB42B008-C053-CD4D-8EDA-20AC86A708A5}" type="pres">
      <dgm:prSet presAssocID="{1FE994F4-25F3-0E48-9E98-4C9507277473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2BCC69D8-50AD-AF49-B38D-E08E7C09155A}" type="pres">
      <dgm:prSet presAssocID="{5E7203C9-9497-3845-93A1-66146F51823A}" presName="hierRoot1" presStyleCnt="0">
        <dgm:presLayoutVars>
          <dgm:hierBranch val="init"/>
        </dgm:presLayoutVars>
      </dgm:prSet>
      <dgm:spPr/>
    </dgm:pt>
    <dgm:pt modelId="{235AF182-6AB1-0442-BED1-52EBCD6C142B}" type="pres">
      <dgm:prSet presAssocID="{5E7203C9-9497-3845-93A1-66146F51823A}" presName="rootComposite1" presStyleCnt="0"/>
      <dgm:spPr/>
    </dgm:pt>
    <dgm:pt modelId="{92BD423A-245A-9240-870C-DAD3F89D47FF}" type="pres">
      <dgm:prSet presAssocID="{5E7203C9-9497-3845-93A1-66146F51823A}" presName="rootText1" presStyleLbl="node0" presStyleIdx="0" presStyleCnt="1">
        <dgm:presLayoutVars>
          <dgm:chPref val="3"/>
        </dgm:presLayoutVars>
      </dgm:prSet>
      <dgm:spPr/>
    </dgm:pt>
    <dgm:pt modelId="{C6B38D5F-41B6-2344-94CA-FD6F23873F5A}" type="pres">
      <dgm:prSet presAssocID="{5E7203C9-9497-3845-93A1-66146F51823A}" presName="rootConnector1" presStyleLbl="node1" presStyleIdx="0" presStyleCnt="0"/>
      <dgm:spPr/>
    </dgm:pt>
    <dgm:pt modelId="{A25CC0C2-61BE-5943-819D-A3CA119CC9B2}" type="pres">
      <dgm:prSet presAssocID="{5E7203C9-9497-3845-93A1-66146F51823A}" presName="hierChild2" presStyleCnt="0"/>
      <dgm:spPr/>
    </dgm:pt>
    <dgm:pt modelId="{ECA7F28B-654B-6F43-94BF-EE16F12C353F}" type="pres">
      <dgm:prSet presAssocID="{1249A380-1E19-7945-9881-C44D234F4E51}" presName="Name66" presStyleLbl="parChTrans1D2" presStyleIdx="0" presStyleCnt="3"/>
      <dgm:spPr/>
    </dgm:pt>
    <dgm:pt modelId="{DB8D0674-9A35-9E41-AE21-CDC44DDE66B5}" type="pres">
      <dgm:prSet presAssocID="{2E98F814-338C-864D-BAE8-039FAB74297C}" presName="hierRoot2" presStyleCnt="0">
        <dgm:presLayoutVars>
          <dgm:hierBranch val="init"/>
        </dgm:presLayoutVars>
      </dgm:prSet>
      <dgm:spPr/>
    </dgm:pt>
    <dgm:pt modelId="{08F4A36D-7EC1-B140-A69D-25F502C0DFE9}" type="pres">
      <dgm:prSet presAssocID="{2E98F814-338C-864D-BAE8-039FAB74297C}" presName="rootComposite" presStyleCnt="0"/>
      <dgm:spPr/>
    </dgm:pt>
    <dgm:pt modelId="{A6152334-3DB4-F545-BFE6-7A1199ECBC5B}" type="pres">
      <dgm:prSet presAssocID="{2E98F814-338C-864D-BAE8-039FAB74297C}" presName="rootText" presStyleLbl="node2" presStyleIdx="0" presStyleCnt="2">
        <dgm:presLayoutVars>
          <dgm:chPref val="3"/>
        </dgm:presLayoutVars>
      </dgm:prSet>
      <dgm:spPr/>
    </dgm:pt>
    <dgm:pt modelId="{DE33B5D2-7EA1-EE45-A7F6-F237BD456D86}" type="pres">
      <dgm:prSet presAssocID="{2E98F814-338C-864D-BAE8-039FAB74297C}" presName="rootConnector" presStyleLbl="node2" presStyleIdx="0" presStyleCnt="2"/>
      <dgm:spPr/>
    </dgm:pt>
    <dgm:pt modelId="{DA4D4B55-DE38-9548-AC84-E611074993EF}" type="pres">
      <dgm:prSet presAssocID="{2E98F814-338C-864D-BAE8-039FAB74297C}" presName="hierChild4" presStyleCnt="0"/>
      <dgm:spPr/>
    </dgm:pt>
    <dgm:pt modelId="{014A8E37-CB70-4349-B51C-4D5F7A0537DF}" type="pres">
      <dgm:prSet presAssocID="{2E98F814-338C-864D-BAE8-039FAB74297C}" presName="hierChild5" presStyleCnt="0"/>
      <dgm:spPr/>
    </dgm:pt>
    <dgm:pt modelId="{11AC71DB-A30D-3B40-B941-674D66A2909C}" type="pres">
      <dgm:prSet presAssocID="{A66BF5DC-8AB1-CC46-92B7-F0C2C1596A8C}" presName="Name66" presStyleLbl="parChTrans1D2" presStyleIdx="1" presStyleCnt="3"/>
      <dgm:spPr/>
    </dgm:pt>
    <dgm:pt modelId="{37D2BE2C-6C2D-744A-96FC-821A9AFD8020}" type="pres">
      <dgm:prSet presAssocID="{F6411E1B-525D-D941-A1AC-913F3BEEF2FD}" presName="hierRoot2" presStyleCnt="0">
        <dgm:presLayoutVars>
          <dgm:hierBranch val="init"/>
        </dgm:presLayoutVars>
      </dgm:prSet>
      <dgm:spPr/>
    </dgm:pt>
    <dgm:pt modelId="{89DF7A7B-00AC-604E-8339-203972AAD49A}" type="pres">
      <dgm:prSet presAssocID="{F6411E1B-525D-D941-A1AC-913F3BEEF2FD}" presName="rootComposite" presStyleCnt="0"/>
      <dgm:spPr/>
    </dgm:pt>
    <dgm:pt modelId="{FAFB0B7B-F9B5-7243-9E6A-62C6DAD230B4}" type="pres">
      <dgm:prSet presAssocID="{F6411E1B-525D-D941-A1AC-913F3BEEF2FD}" presName="rootText" presStyleLbl="node2" presStyleIdx="1" presStyleCnt="2" custLinFactNeighborX="-135" custLinFactNeighborY="1386">
        <dgm:presLayoutVars>
          <dgm:chPref val="3"/>
        </dgm:presLayoutVars>
      </dgm:prSet>
      <dgm:spPr/>
    </dgm:pt>
    <dgm:pt modelId="{559EC874-844F-F24D-9FE7-B0486019940E}" type="pres">
      <dgm:prSet presAssocID="{F6411E1B-525D-D941-A1AC-913F3BEEF2FD}" presName="rootConnector" presStyleLbl="node2" presStyleIdx="1" presStyleCnt="2"/>
      <dgm:spPr/>
    </dgm:pt>
    <dgm:pt modelId="{954E1C66-383B-E741-AC75-84960016E03C}" type="pres">
      <dgm:prSet presAssocID="{F6411E1B-525D-D941-A1AC-913F3BEEF2FD}" presName="hierChild4" presStyleCnt="0"/>
      <dgm:spPr/>
    </dgm:pt>
    <dgm:pt modelId="{674246F0-D279-8644-A115-DDC4915415B2}" type="pres">
      <dgm:prSet presAssocID="{F6411E1B-525D-D941-A1AC-913F3BEEF2FD}" presName="hierChild5" presStyleCnt="0"/>
      <dgm:spPr/>
    </dgm:pt>
    <dgm:pt modelId="{9130161D-3E82-2C44-8ABE-749290E2BEAB}" type="pres">
      <dgm:prSet presAssocID="{5E7203C9-9497-3845-93A1-66146F51823A}" presName="hierChild3" presStyleCnt="0"/>
      <dgm:spPr/>
    </dgm:pt>
    <dgm:pt modelId="{09186951-001D-A244-9E07-FA635D24DD65}" type="pres">
      <dgm:prSet presAssocID="{9E552D8E-69B2-C94F-BBD6-5BF5E089BE6E}" presName="Name115" presStyleLbl="parChTrans1D2" presStyleIdx="2" presStyleCnt="3"/>
      <dgm:spPr/>
    </dgm:pt>
    <dgm:pt modelId="{68CF3524-7DE3-134A-AD09-8BDEF7F3578A}" type="pres">
      <dgm:prSet presAssocID="{7782CAD8-095A-CA40-A3B6-D80835A43334}" presName="hierRoot3" presStyleCnt="0">
        <dgm:presLayoutVars>
          <dgm:hierBranch val="init"/>
        </dgm:presLayoutVars>
      </dgm:prSet>
      <dgm:spPr/>
    </dgm:pt>
    <dgm:pt modelId="{5548303D-D9E0-BC4F-A151-0B007271A141}" type="pres">
      <dgm:prSet presAssocID="{7782CAD8-095A-CA40-A3B6-D80835A43334}" presName="rootComposite3" presStyleCnt="0"/>
      <dgm:spPr/>
    </dgm:pt>
    <dgm:pt modelId="{117EA917-306B-9A48-8959-6F33336A7B0A}" type="pres">
      <dgm:prSet presAssocID="{7782CAD8-095A-CA40-A3B6-D80835A43334}" presName="rootText3" presStyleLbl="asst1" presStyleIdx="0" presStyleCnt="1">
        <dgm:presLayoutVars>
          <dgm:chPref val="3"/>
        </dgm:presLayoutVars>
      </dgm:prSet>
      <dgm:spPr/>
    </dgm:pt>
    <dgm:pt modelId="{15FC1A4F-6BA7-CC45-B8FF-48773EF38FC6}" type="pres">
      <dgm:prSet presAssocID="{7782CAD8-095A-CA40-A3B6-D80835A43334}" presName="rootConnector3" presStyleLbl="asst1" presStyleIdx="0" presStyleCnt="1"/>
      <dgm:spPr/>
    </dgm:pt>
    <dgm:pt modelId="{15EC0C46-16F7-D940-9072-82F2F4E9E1D9}" type="pres">
      <dgm:prSet presAssocID="{7782CAD8-095A-CA40-A3B6-D80835A43334}" presName="hierChild6" presStyleCnt="0"/>
      <dgm:spPr/>
    </dgm:pt>
    <dgm:pt modelId="{3042B937-7DB5-7348-8B22-D65C1207249D}" type="pres">
      <dgm:prSet presAssocID="{7782CAD8-095A-CA40-A3B6-D80835A43334}" presName="hierChild7" presStyleCnt="0"/>
      <dgm:spPr/>
    </dgm:pt>
  </dgm:ptLst>
  <dgm:cxnLst>
    <dgm:cxn modelId="{1D7B8632-6D1D-7044-BF01-C9800C0A019D}" type="presOf" srcId="{5E7203C9-9497-3845-93A1-66146F51823A}" destId="{C6B38D5F-41B6-2344-94CA-FD6F23873F5A}" srcOrd="1" destOrd="0" presId="urn:microsoft.com/office/officeart/2009/3/layout/HorizontalOrganizationChart"/>
    <dgm:cxn modelId="{1353293D-F21B-6446-9ECA-F08E95A23B80}" srcId="{5E7203C9-9497-3845-93A1-66146F51823A}" destId="{2E98F814-338C-864D-BAE8-039FAB74297C}" srcOrd="0" destOrd="0" parTransId="{1249A380-1E19-7945-9881-C44D234F4E51}" sibTransId="{0BD61DDE-D872-1144-9A05-4F57AD489D5E}"/>
    <dgm:cxn modelId="{F5FAF33D-A198-744D-B65C-A885CB0A13BE}" srcId="{5E7203C9-9497-3845-93A1-66146F51823A}" destId="{F6411E1B-525D-D941-A1AC-913F3BEEF2FD}" srcOrd="1" destOrd="0" parTransId="{A66BF5DC-8AB1-CC46-92B7-F0C2C1596A8C}" sibTransId="{4707D4EF-4ACC-D340-91F8-3C01A18075AB}"/>
    <dgm:cxn modelId="{D3F8904B-54C8-2541-A52F-E18C1946D042}" type="presOf" srcId="{F6411E1B-525D-D941-A1AC-913F3BEEF2FD}" destId="{FAFB0B7B-F9B5-7243-9E6A-62C6DAD230B4}" srcOrd="0" destOrd="0" presId="urn:microsoft.com/office/officeart/2009/3/layout/HorizontalOrganizationChart"/>
    <dgm:cxn modelId="{B361FC4C-159E-4F4D-A8E1-1C3BC95530D9}" type="presOf" srcId="{2E98F814-338C-864D-BAE8-039FAB74297C}" destId="{DE33B5D2-7EA1-EE45-A7F6-F237BD456D86}" srcOrd="1" destOrd="0" presId="urn:microsoft.com/office/officeart/2009/3/layout/HorizontalOrganizationChart"/>
    <dgm:cxn modelId="{0DE78D6F-F5E0-E046-A908-4A657D4A2A06}" type="presOf" srcId="{9E552D8E-69B2-C94F-BBD6-5BF5E089BE6E}" destId="{09186951-001D-A244-9E07-FA635D24DD65}" srcOrd="0" destOrd="0" presId="urn:microsoft.com/office/officeart/2009/3/layout/HorizontalOrganizationChart"/>
    <dgm:cxn modelId="{F4FE9E6F-9027-0F4F-843D-EFD475AECBBB}" type="presOf" srcId="{F6411E1B-525D-D941-A1AC-913F3BEEF2FD}" destId="{559EC874-844F-F24D-9FE7-B0486019940E}" srcOrd="1" destOrd="0" presId="urn:microsoft.com/office/officeart/2009/3/layout/HorizontalOrganizationChart"/>
    <dgm:cxn modelId="{4CC9A86F-7E70-3E41-8D30-CD2058172A41}" srcId="{5E7203C9-9497-3845-93A1-66146F51823A}" destId="{7782CAD8-095A-CA40-A3B6-D80835A43334}" srcOrd="2" destOrd="0" parTransId="{9E552D8E-69B2-C94F-BBD6-5BF5E089BE6E}" sibTransId="{2DA80C20-8180-104C-AEB1-B3F51A4B203A}"/>
    <dgm:cxn modelId="{13D6AE85-09E8-5F46-B039-BFF9281376D0}" type="presOf" srcId="{A66BF5DC-8AB1-CC46-92B7-F0C2C1596A8C}" destId="{11AC71DB-A30D-3B40-B941-674D66A2909C}" srcOrd="0" destOrd="0" presId="urn:microsoft.com/office/officeart/2009/3/layout/HorizontalOrganizationChart"/>
    <dgm:cxn modelId="{EF07DD8F-38ED-AE42-A0D3-2C8FE44B3AA6}" type="presOf" srcId="{2E98F814-338C-864D-BAE8-039FAB74297C}" destId="{A6152334-3DB4-F545-BFE6-7A1199ECBC5B}" srcOrd="0" destOrd="0" presId="urn:microsoft.com/office/officeart/2009/3/layout/HorizontalOrganizationChart"/>
    <dgm:cxn modelId="{8AA846B0-2689-E444-998C-B9660A73663D}" type="presOf" srcId="{7782CAD8-095A-CA40-A3B6-D80835A43334}" destId="{117EA917-306B-9A48-8959-6F33336A7B0A}" srcOrd="0" destOrd="0" presId="urn:microsoft.com/office/officeart/2009/3/layout/HorizontalOrganizationChart"/>
    <dgm:cxn modelId="{88F4F5B1-58EE-5A40-AFA1-767FE2F1C5BD}" type="presOf" srcId="{5E7203C9-9497-3845-93A1-66146F51823A}" destId="{92BD423A-245A-9240-870C-DAD3F89D47FF}" srcOrd="0" destOrd="0" presId="urn:microsoft.com/office/officeart/2009/3/layout/HorizontalOrganizationChart"/>
    <dgm:cxn modelId="{855FE1B4-930A-4145-865A-547524027E46}" type="presOf" srcId="{1FE994F4-25F3-0E48-9E98-4C9507277473}" destId="{CB42B008-C053-CD4D-8EDA-20AC86A708A5}" srcOrd="0" destOrd="0" presId="urn:microsoft.com/office/officeart/2009/3/layout/HorizontalOrganizationChart"/>
    <dgm:cxn modelId="{ECDA83C0-0BDB-D64E-8353-E456695FBDA5}" srcId="{1FE994F4-25F3-0E48-9E98-4C9507277473}" destId="{5E7203C9-9497-3845-93A1-66146F51823A}" srcOrd="0" destOrd="0" parTransId="{A06835D1-C473-0F45-AE65-798BE484A60F}" sibTransId="{6BE536B3-BD57-F441-8F0A-5665B25A61CE}"/>
    <dgm:cxn modelId="{9BBDE3DD-8CFF-D14E-8A1E-3D5A55237C6F}" type="presOf" srcId="{1249A380-1E19-7945-9881-C44D234F4E51}" destId="{ECA7F28B-654B-6F43-94BF-EE16F12C353F}" srcOrd="0" destOrd="0" presId="urn:microsoft.com/office/officeart/2009/3/layout/HorizontalOrganizationChart"/>
    <dgm:cxn modelId="{CCCE63FB-1825-814D-9D95-9EEEA44C6BED}" type="presOf" srcId="{7782CAD8-095A-CA40-A3B6-D80835A43334}" destId="{15FC1A4F-6BA7-CC45-B8FF-48773EF38FC6}" srcOrd="1" destOrd="0" presId="urn:microsoft.com/office/officeart/2009/3/layout/HorizontalOrganizationChart"/>
    <dgm:cxn modelId="{5FA31FCF-B123-454F-BEA2-94FF1F43CBCF}" type="presParOf" srcId="{CB42B008-C053-CD4D-8EDA-20AC86A708A5}" destId="{2BCC69D8-50AD-AF49-B38D-E08E7C09155A}" srcOrd="0" destOrd="0" presId="urn:microsoft.com/office/officeart/2009/3/layout/HorizontalOrganizationChart"/>
    <dgm:cxn modelId="{83811ABF-531C-3C4D-9299-EB9E473F33A4}" type="presParOf" srcId="{2BCC69D8-50AD-AF49-B38D-E08E7C09155A}" destId="{235AF182-6AB1-0442-BED1-52EBCD6C142B}" srcOrd="0" destOrd="0" presId="urn:microsoft.com/office/officeart/2009/3/layout/HorizontalOrganizationChart"/>
    <dgm:cxn modelId="{FB1AD99F-CCFC-7549-80D6-43B6304DB1B5}" type="presParOf" srcId="{235AF182-6AB1-0442-BED1-52EBCD6C142B}" destId="{92BD423A-245A-9240-870C-DAD3F89D47FF}" srcOrd="0" destOrd="0" presId="urn:microsoft.com/office/officeart/2009/3/layout/HorizontalOrganizationChart"/>
    <dgm:cxn modelId="{A7DA2F82-382E-CE4C-B76D-B04237B59EA4}" type="presParOf" srcId="{235AF182-6AB1-0442-BED1-52EBCD6C142B}" destId="{C6B38D5F-41B6-2344-94CA-FD6F23873F5A}" srcOrd="1" destOrd="0" presId="urn:microsoft.com/office/officeart/2009/3/layout/HorizontalOrganizationChart"/>
    <dgm:cxn modelId="{E3EE5B80-A67F-B947-A6C6-9A09CAB84B72}" type="presParOf" srcId="{2BCC69D8-50AD-AF49-B38D-E08E7C09155A}" destId="{A25CC0C2-61BE-5943-819D-A3CA119CC9B2}" srcOrd="1" destOrd="0" presId="urn:microsoft.com/office/officeart/2009/3/layout/HorizontalOrganizationChart"/>
    <dgm:cxn modelId="{0AAA9085-DE79-3C42-AD89-D6B34B8C8D0E}" type="presParOf" srcId="{A25CC0C2-61BE-5943-819D-A3CA119CC9B2}" destId="{ECA7F28B-654B-6F43-94BF-EE16F12C353F}" srcOrd="0" destOrd="0" presId="urn:microsoft.com/office/officeart/2009/3/layout/HorizontalOrganizationChart"/>
    <dgm:cxn modelId="{1DDB8ABD-9E90-AE43-B1D5-C0E253259E69}" type="presParOf" srcId="{A25CC0C2-61BE-5943-819D-A3CA119CC9B2}" destId="{DB8D0674-9A35-9E41-AE21-CDC44DDE66B5}" srcOrd="1" destOrd="0" presId="urn:microsoft.com/office/officeart/2009/3/layout/HorizontalOrganizationChart"/>
    <dgm:cxn modelId="{87871585-41F2-5048-BE72-13BD41685EF5}" type="presParOf" srcId="{DB8D0674-9A35-9E41-AE21-CDC44DDE66B5}" destId="{08F4A36D-7EC1-B140-A69D-25F502C0DFE9}" srcOrd="0" destOrd="0" presId="urn:microsoft.com/office/officeart/2009/3/layout/HorizontalOrganizationChart"/>
    <dgm:cxn modelId="{0C6949C9-3E12-4648-BD8C-88A6E525E327}" type="presParOf" srcId="{08F4A36D-7EC1-B140-A69D-25F502C0DFE9}" destId="{A6152334-3DB4-F545-BFE6-7A1199ECBC5B}" srcOrd="0" destOrd="0" presId="urn:microsoft.com/office/officeart/2009/3/layout/HorizontalOrganizationChart"/>
    <dgm:cxn modelId="{8F711BD2-C1B1-8049-B37C-9864F224A6BA}" type="presParOf" srcId="{08F4A36D-7EC1-B140-A69D-25F502C0DFE9}" destId="{DE33B5D2-7EA1-EE45-A7F6-F237BD456D86}" srcOrd="1" destOrd="0" presId="urn:microsoft.com/office/officeart/2009/3/layout/HorizontalOrganizationChart"/>
    <dgm:cxn modelId="{B9B0E4EB-6857-3A4F-A244-47419EEEFB97}" type="presParOf" srcId="{DB8D0674-9A35-9E41-AE21-CDC44DDE66B5}" destId="{DA4D4B55-DE38-9548-AC84-E611074993EF}" srcOrd="1" destOrd="0" presId="urn:microsoft.com/office/officeart/2009/3/layout/HorizontalOrganizationChart"/>
    <dgm:cxn modelId="{C15CC121-34DD-0D4A-9654-06B694427EC8}" type="presParOf" srcId="{DB8D0674-9A35-9E41-AE21-CDC44DDE66B5}" destId="{014A8E37-CB70-4349-B51C-4D5F7A0537DF}" srcOrd="2" destOrd="0" presId="urn:microsoft.com/office/officeart/2009/3/layout/HorizontalOrganizationChart"/>
    <dgm:cxn modelId="{CC68FB96-CA0E-BB41-BB14-398FFF68A789}" type="presParOf" srcId="{A25CC0C2-61BE-5943-819D-A3CA119CC9B2}" destId="{11AC71DB-A30D-3B40-B941-674D66A2909C}" srcOrd="2" destOrd="0" presId="urn:microsoft.com/office/officeart/2009/3/layout/HorizontalOrganizationChart"/>
    <dgm:cxn modelId="{5E92FE12-33DA-F44C-B23C-4CBF833DD105}" type="presParOf" srcId="{A25CC0C2-61BE-5943-819D-A3CA119CC9B2}" destId="{37D2BE2C-6C2D-744A-96FC-821A9AFD8020}" srcOrd="3" destOrd="0" presId="urn:microsoft.com/office/officeart/2009/3/layout/HorizontalOrganizationChart"/>
    <dgm:cxn modelId="{F491BE5B-2310-B344-AD88-321B08171554}" type="presParOf" srcId="{37D2BE2C-6C2D-744A-96FC-821A9AFD8020}" destId="{89DF7A7B-00AC-604E-8339-203972AAD49A}" srcOrd="0" destOrd="0" presId="urn:microsoft.com/office/officeart/2009/3/layout/HorizontalOrganizationChart"/>
    <dgm:cxn modelId="{3B9C7F9E-5504-DB48-98C6-068F4FEF8964}" type="presParOf" srcId="{89DF7A7B-00AC-604E-8339-203972AAD49A}" destId="{FAFB0B7B-F9B5-7243-9E6A-62C6DAD230B4}" srcOrd="0" destOrd="0" presId="urn:microsoft.com/office/officeart/2009/3/layout/HorizontalOrganizationChart"/>
    <dgm:cxn modelId="{97EEC2DD-1A2B-394E-A1EA-9D04847B8C53}" type="presParOf" srcId="{89DF7A7B-00AC-604E-8339-203972AAD49A}" destId="{559EC874-844F-F24D-9FE7-B0486019940E}" srcOrd="1" destOrd="0" presId="urn:microsoft.com/office/officeart/2009/3/layout/HorizontalOrganizationChart"/>
    <dgm:cxn modelId="{7981D8F2-7DE5-ED40-A182-11DBCA12E705}" type="presParOf" srcId="{37D2BE2C-6C2D-744A-96FC-821A9AFD8020}" destId="{954E1C66-383B-E741-AC75-84960016E03C}" srcOrd="1" destOrd="0" presId="urn:microsoft.com/office/officeart/2009/3/layout/HorizontalOrganizationChart"/>
    <dgm:cxn modelId="{FB6E0434-74F7-7E40-83B1-A52A5BB72C17}" type="presParOf" srcId="{37D2BE2C-6C2D-744A-96FC-821A9AFD8020}" destId="{674246F0-D279-8644-A115-DDC4915415B2}" srcOrd="2" destOrd="0" presId="urn:microsoft.com/office/officeart/2009/3/layout/HorizontalOrganizationChart"/>
    <dgm:cxn modelId="{838243B0-3CFC-7045-B83E-B68DEE998279}" type="presParOf" srcId="{2BCC69D8-50AD-AF49-B38D-E08E7C09155A}" destId="{9130161D-3E82-2C44-8ABE-749290E2BEAB}" srcOrd="2" destOrd="0" presId="urn:microsoft.com/office/officeart/2009/3/layout/HorizontalOrganizationChart"/>
    <dgm:cxn modelId="{DCD3652F-463A-194C-B816-7F301BF4D79E}" type="presParOf" srcId="{9130161D-3E82-2C44-8ABE-749290E2BEAB}" destId="{09186951-001D-A244-9E07-FA635D24DD65}" srcOrd="0" destOrd="0" presId="urn:microsoft.com/office/officeart/2009/3/layout/HorizontalOrganizationChart"/>
    <dgm:cxn modelId="{1DE01D8B-2DD1-BA4B-8BE4-7D9F61AB99F8}" type="presParOf" srcId="{9130161D-3E82-2C44-8ABE-749290E2BEAB}" destId="{68CF3524-7DE3-134A-AD09-8BDEF7F3578A}" srcOrd="1" destOrd="0" presId="urn:microsoft.com/office/officeart/2009/3/layout/HorizontalOrganizationChart"/>
    <dgm:cxn modelId="{F8219A08-028E-5042-9DA0-4AAF1D6A6A8D}" type="presParOf" srcId="{68CF3524-7DE3-134A-AD09-8BDEF7F3578A}" destId="{5548303D-D9E0-BC4F-A151-0B007271A141}" srcOrd="0" destOrd="0" presId="urn:microsoft.com/office/officeart/2009/3/layout/HorizontalOrganizationChart"/>
    <dgm:cxn modelId="{8F4DD1AC-E3BD-F54D-B846-7F80BC86DF2F}" type="presParOf" srcId="{5548303D-D9E0-BC4F-A151-0B007271A141}" destId="{117EA917-306B-9A48-8959-6F33336A7B0A}" srcOrd="0" destOrd="0" presId="urn:microsoft.com/office/officeart/2009/3/layout/HorizontalOrganizationChart"/>
    <dgm:cxn modelId="{83FE016D-9507-004E-97FF-C1D96E2B82B5}" type="presParOf" srcId="{5548303D-D9E0-BC4F-A151-0B007271A141}" destId="{15FC1A4F-6BA7-CC45-B8FF-48773EF38FC6}" srcOrd="1" destOrd="0" presId="urn:microsoft.com/office/officeart/2009/3/layout/HorizontalOrganizationChart"/>
    <dgm:cxn modelId="{DF9D2185-57D5-C446-81F3-598F98B60BF1}" type="presParOf" srcId="{68CF3524-7DE3-134A-AD09-8BDEF7F3578A}" destId="{15EC0C46-16F7-D940-9072-82F2F4E9E1D9}" srcOrd="1" destOrd="0" presId="urn:microsoft.com/office/officeart/2009/3/layout/HorizontalOrganizationChart"/>
    <dgm:cxn modelId="{7C16041B-6DEF-D143-A8EA-4AC8163C647A}" type="presParOf" srcId="{68CF3524-7DE3-134A-AD09-8BDEF7F3578A}" destId="{3042B937-7DB5-7348-8B22-D65C1207249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65898-30D2-8A4E-A901-A264DFC0CBE0}">
      <dsp:nvSpPr>
        <dsp:cNvPr id="0" name=""/>
        <dsp:cNvSpPr/>
      </dsp:nvSpPr>
      <dsp:spPr>
        <a:xfrm>
          <a:off x="0" y="225818"/>
          <a:ext cx="11509374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255" tIns="249936" rIns="8932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Replace AAI &amp; DDP (and eventually LOC) with a </a:t>
          </a:r>
          <a:r>
            <a:rPr lang="en-US" sz="1200" b="1" kern="1200" dirty="0"/>
            <a:t>single, unified</a:t>
          </a:r>
          <a:r>
            <a:rPr lang="en-US" sz="1200" kern="1200" dirty="0"/>
            <a:t> assessment that leads to acuity-based rates</a:t>
          </a:r>
        </a:p>
      </dsp:txBody>
      <dsp:txXfrm>
        <a:off x="0" y="225818"/>
        <a:ext cx="11509374" cy="510300"/>
      </dsp:txXfrm>
    </dsp:sp>
    <dsp:sp modelId="{5B4CB24A-D28B-9E47-9789-4F3A75779DFB}">
      <dsp:nvSpPr>
        <dsp:cNvPr id="0" name=""/>
        <dsp:cNvSpPr/>
      </dsp:nvSpPr>
      <dsp:spPr>
        <a:xfrm>
          <a:off x="575468" y="48698"/>
          <a:ext cx="80565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519" tIns="0" rIns="30451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/>
            <a:t>Goal: Streamline Assessments for Acuity-Based Rates</a:t>
          </a:r>
          <a:endParaRPr lang="en-US" sz="1200" kern="1200"/>
        </a:p>
      </dsp:txBody>
      <dsp:txXfrm>
        <a:off x="592761" y="65991"/>
        <a:ext cx="8021976" cy="319654"/>
      </dsp:txXfrm>
    </dsp:sp>
    <dsp:sp modelId="{9FB2F029-4E01-2D45-8C2A-2B276FE1E6F3}">
      <dsp:nvSpPr>
        <dsp:cNvPr id="0" name=""/>
        <dsp:cNvSpPr/>
      </dsp:nvSpPr>
      <dsp:spPr>
        <a:xfrm>
          <a:off x="0" y="978038"/>
          <a:ext cx="11509374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255" tIns="249936" rIns="8932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Contracted with Deloitte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Conducted focus groups on assessment tools…looked like it was SIS</a:t>
          </a:r>
        </a:p>
      </dsp:txBody>
      <dsp:txXfrm>
        <a:off x="0" y="978038"/>
        <a:ext cx="11509374" cy="699300"/>
      </dsp:txXfrm>
    </dsp:sp>
    <dsp:sp modelId="{5BD1B54C-0603-1942-9C74-55F423136152}">
      <dsp:nvSpPr>
        <dsp:cNvPr id="0" name=""/>
        <dsp:cNvSpPr/>
      </dsp:nvSpPr>
      <dsp:spPr>
        <a:xfrm>
          <a:off x="575468" y="800918"/>
          <a:ext cx="80565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519" tIns="0" rIns="30451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/>
            <a:t>Progress So Far:</a:t>
          </a:r>
          <a:endParaRPr lang="en-US" sz="1200" kern="1200"/>
        </a:p>
      </dsp:txBody>
      <dsp:txXfrm>
        <a:off x="592761" y="818211"/>
        <a:ext cx="8021976" cy="319654"/>
      </dsp:txXfrm>
    </dsp:sp>
    <dsp:sp modelId="{D6DDF910-A78E-DB47-B064-849138417E0A}">
      <dsp:nvSpPr>
        <dsp:cNvPr id="0" name=""/>
        <dsp:cNvSpPr/>
      </dsp:nvSpPr>
      <dsp:spPr>
        <a:xfrm>
          <a:off x="0" y="1919258"/>
          <a:ext cx="11509374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255" tIns="249936" rIns="8932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Implementing </a:t>
          </a:r>
          <a:r>
            <a:rPr lang="en-US" sz="1200" b="1" kern="1200"/>
            <a:t>technology enhancements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Automating transfer of AAI, DDP, LOC data into OISP using “bot”</a:t>
          </a:r>
        </a:p>
      </dsp:txBody>
      <dsp:txXfrm>
        <a:off x="0" y="1919258"/>
        <a:ext cx="11509374" cy="699300"/>
      </dsp:txXfrm>
    </dsp:sp>
    <dsp:sp modelId="{D04495FB-6250-564F-B470-8CD08E0D4013}">
      <dsp:nvSpPr>
        <dsp:cNvPr id="0" name=""/>
        <dsp:cNvSpPr/>
      </dsp:nvSpPr>
      <dsp:spPr>
        <a:xfrm>
          <a:off x="575468" y="1742138"/>
          <a:ext cx="80565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519" tIns="0" rIns="30451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/>
            <a:t>Current Work (FY25):</a:t>
          </a:r>
          <a:endParaRPr lang="en-US" sz="1200" kern="1200"/>
        </a:p>
      </dsp:txBody>
      <dsp:txXfrm>
        <a:off x="592761" y="1759431"/>
        <a:ext cx="8021976" cy="319654"/>
      </dsp:txXfrm>
    </dsp:sp>
    <dsp:sp modelId="{C7C1328A-DC23-0E46-A81F-9644710E8191}">
      <dsp:nvSpPr>
        <dsp:cNvPr id="0" name=""/>
        <dsp:cNvSpPr/>
      </dsp:nvSpPr>
      <dsp:spPr>
        <a:xfrm>
          <a:off x="0" y="2860478"/>
          <a:ext cx="11509374" cy="1285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3255" tIns="249936" rIns="8932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Waiver Modernization Workgroup (2/24)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Reevaluate assessment tool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Explore </a:t>
          </a:r>
          <a:r>
            <a:rPr lang="en-US" sz="1200" b="1" kern="1200"/>
            <a:t>alternative pathways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Define </a:t>
          </a:r>
          <a:r>
            <a:rPr lang="en-US" sz="1200" b="1" kern="1200"/>
            <a:t>next steps</a:t>
          </a:r>
          <a:endParaRPr lang="en-US" sz="1200" kern="120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2 CY to full implementation</a:t>
          </a:r>
        </a:p>
      </dsp:txBody>
      <dsp:txXfrm>
        <a:off x="0" y="2860478"/>
        <a:ext cx="11509374" cy="1285199"/>
      </dsp:txXfrm>
    </dsp:sp>
    <dsp:sp modelId="{68FE5C81-5ED4-AF48-8E15-ED5FB3BC9879}">
      <dsp:nvSpPr>
        <dsp:cNvPr id="0" name=""/>
        <dsp:cNvSpPr/>
      </dsp:nvSpPr>
      <dsp:spPr>
        <a:xfrm>
          <a:off x="575468" y="2683358"/>
          <a:ext cx="8056562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519" tIns="0" rIns="30451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/>
            <a:t>Next Steps:</a:t>
          </a:r>
          <a:endParaRPr lang="en-US" sz="1200" kern="1200"/>
        </a:p>
      </dsp:txBody>
      <dsp:txXfrm>
        <a:off x="592761" y="2700651"/>
        <a:ext cx="8021976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86951-001D-A244-9E07-FA635D24DD65}">
      <dsp:nvSpPr>
        <dsp:cNvPr id="0" name=""/>
        <dsp:cNvSpPr/>
      </dsp:nvSpPr>
      <dsp:spPr>
        <a:xfrm>
          <a:off x="5257800" y="2372818"/>
          <a:ext cx="2163258" cy="193148"/>
        </a:xfrm>
        <a:custGeom>
          <a:avLst/>
          <a:gdLst/>
          <a:ahLst/>
          <a:cxnLst/>
          <a:rect l="0" t="0" r="0" b="0"/>
          <a:pathLst>
            <a:path>
              <a:moveTo>
                <a:pt x="2163258" y="193148"/>
              </a:moveTo>
              <a:lnTo>
                <a:pt x="0" y="193148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C71DB-A30D-3B40-B941-674D66A2909C}">
      <dsp:nvSpPr>
        <dsp:cNvPr id="0" name=""/>
        <dsp:cNvSpPr/>
      </dsp:nvSpPr>
      <dsp:spPr>
        <a:xfrm>
          <a:off x="3090369" y="2565967"/>
          <a:ext cx="4330689" cy="677493"/>
        </a:xfrm>
        <a:custGeom>
          <a:avLst/>
          <a:gdLst/>
          <a:ahLst/>
          <a:cxnLst/>
          <a:rect l="0" t="0" r="0" b="0"/>
          <a:pathLst>
            <a:path>
              <a:moveTo>
                <a:pt x="4330689" y="0"/>
              </a:moveTo>
              <a:lnTo>
                <a:pt x="309036" y="0"/>
              </a:lnTo>
              <a:lnTo>
                <a:pt x="309036" y="677493"/>
              </a:lnTo>
              <a:lnTo>
                <a:pt x="0" y="6774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7F28B-654B-6F43-94BF-EE16F12C353F}">
      <dsp:nvSpPr>
        <dsp:cNvPr id="0" name=""/>
        <dsp:cNvSpPr/>
      </dsp:nvSpPr>
      <dsp:spPr>
        <a:xfrm>
          <a:off x="3094541" y="1901537"/>
          <a:ext cx="4326517" cy="664429"/>
        </a:xfrm>
        <a:custGeom>
          <a:avLst/>
          <a:gdLst/>
          <a:ahLst/>
          <a:cxnLst/>
          <a:rect l="0" t="0" r="0" b="0"/>
          <a:pathLst>
            <a:path>
              <a:moveTo>
                <a:pt x="4326517" y="664429"/>
              </a:moveTo>
              <a:lnTo>
                <a:pt x="309036" y="664429"/>
              </a:lnTo>
              <a:lnTo>
                <a:pt x="309036" y="0"/>
              </a:lnTo>
              <a:lnTo>
                <a:pt x="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D423A-245A-9240-870C-DAD3F89D47FF}">
      <dsp:nvSpPr>
        <dsp:cNvPr id="0" name=""/>
        <dsp:cNvSpPr/>
      </dsp:nvSpPr>
      <dsp:spPr>
        <a:xfrm>
          <a:off x="7421058" y="2094685"/>
          <a:ext cx="3090369" cy="94256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>
              <a:solidFill>
                <a:schemeClr val="bg1"/>
              </a:solidFill>
            </a:rPr>
            <a:t>Experts</a:t>
          </a:r>
        </a:p>
      </dsp:txBody>
      <dsp:txXfrm>
        <a:off x="7421058" y="2094685"/>
        <a:ext cx="3090369" cy="942562"/>
      </dsp:txXfrm>
    </dsp:sp>
    <dsp:sp modelId="{A6152334-3DB4-F545-BFE6-7A1199ECBC5B}">
      <dsp:nvSpPr>
        <dsp:cNvPr id="0" name=""/>
        <dsp:cNvSpPr/>
      </dsp:nvSpPr>
      <dsp:spPr>
        <a:xfrm>
          <a:off x="4171" y="1430256"/>
          <a:ext cx="3090369" cy="94256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OPRA Members</a:t>
          </a:r>
        </a:p>
      </dsp:txBody>
      <dsp:txXfrm>
        <a:off x="4171" y="1430256"/>
        <a:ext cx="3090369" cy="942562"/>
      </dsp:txXfrm>
    </dsp:sp>
    <dsp:sp modelId="{FAFB0B7B-F9B5-7243-9E6A-62C6DAD230B4}">
      <dsp:nvSpPr>
        <dsp:cNvPr id="0" name=""/>
        <dsp:cNvSpPr/>
      </dsp:nvSpPr>
      <dsp:spPr>
        <a:xfrm>
          <a:off x="0" y="2772179"/>
          <a:ext cx="3090369" cy="942562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bg1"/>
              </a:solidFill>
            </a:rPr>
            <a:t>G. R. I. T.</a:t>
          </a:r>
        </a:p>
      </dsp:txBody>
      <dsp:txXfrm>
        <a:off x="0" y="2772179"/>
        <a:ext cx="3090369" cy="942562"/>
      </dsp:txXfrm>
    </dsp:sp>
    <dsp:sp modelId="{117EA917-306B-9A48-8959-6F33336A7B0A}">
      <dsp:nvSpPr>
        <dsp:cNvPr id="0" name=""/>
        <dsp:cNvSpPr/>
      </dsp:nvSpPr>
      <dsp:spPr>
        <a:xfrm>
          <a:off x="3712615" y="1430256"/>
          <a:ext cx="3090369" cy="942562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Peer Learning</a:t>
          </a:r>
        </a:p>
      </dsp:txBody>
      <dsp:txXfrm>
        <a:off x="3712615" y="1430256"/>
        <a:ext cx="3090369" cy="94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0319-10F5-4147-9E62-26B48FF1528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659C9-347B-A440-8CC0-08D3D44F5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2068D-C5E5-24D3-D206-A8844A1CF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D87E2-8E38-6DDF-E990-F1DC73598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68BDC-21FE-B8DF-CA11-EDCC30A0E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0F20-6B3B-5643-91BD-93364F7D1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8A9FC-8F42-224E-B674-7FBA4C6AF3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4EA1-B866-9D41-02BE-E2BFBADFD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BCD20-7509-E429-25A6-75C62C16B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A9CE5-6A67-DC09-8AB2-986C4CC8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F49F-2928-23DB-487E-37714BE95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C008-FB4A-7BCE-4072-4DA97244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ECD5-5F6D-C0E8-5F7F-7105BA80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38828-679E-C4E6-FEB5-0A01D467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5C27-83E3-6988-FAF8-A4117A62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6CDA9-995D-687C-D878-A0459A36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4CE15-2662-7B04-023B-896DBFBF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2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9DFEA-C0E5-0530-D5D0-B3996745B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60F42-F9C2-DC5B-949A-7E5BCBF62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DA767-E31E-2BD5-B895-3EB8C6B8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F1EE8-85B9-0CB9-77DA-BA614976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C409-06B5-4A38-6286-EAEF43A8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5520-9DFD-8B76-D9DE-52E8EF2F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A99E-C705-EA27-CD08-F46CEB3E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2D850-74AE-838E-1802-C8823EFC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FEA30-4B49-04BE-F358-6D49E92B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4B32-A430-B702-B50D-0764519F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41B9-D833-54BC-3C51-688C0AA6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F28D3-0880-C03F-3088-F4D43A2E1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ED625-8080-CD65-7FC6-637C61D6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D1A57-5A46-0578-DE47-18B8159C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CCEDC-40B2-F392-A1FB-B1BF13B0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3C43-902D-DE1A-8329-0881B89C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67DA3-9B9F-21C4-8476-FA5A0EAD6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00DBE-982F-78D6-8879-008D520D9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E1251-3F9F-3FE1-3E71-6D0D67FC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C8B0B-9305-9265-0679-7995D47B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4075E-EC26-1CC2-AB49-E34F34FB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3A7A-41B5-8892-4B1C-8A5317E5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EA06A-43FC-E50B-9E07-67DF48BD5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D5160-E416-4EFE-1BF3-3AFE2F6D0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51D0A-36E4-D684-3E43-7149E7239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7F836-0CB2-7079-3ED8-64BEAD03E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2B54D-8258-D71A-76B6-CE7DB66E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99F9C-547E-C307-5BA9-7FC4D8C6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CE0CC-7476-E8CD-D923-2672E74A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017D-F974-41AB-4566-3244AF79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04486-AE53-FFE3-28BA-E30B2FBB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C15AA-1706-8B6D-CC5C-D065EE68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DAB7D-1FA3-FB4F-2CCE-07CFB3B0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2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E41ECF-E9AB-5237-AF39-473A01BE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1AC93-0994-EACF-4D6B-2BE57D43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C4E06-F342-92C8-B0FC-7E555099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2878-1C96-0043-253D-84AC86B8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D75A3-3E54-BACC-877B-407C1AA8D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18EA4-224E-E842-02EE-9FA4374F5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58241-4768-8062-646B-27E1654E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A5447-8CB2-6E37-5664-6A7B1CAB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18E2C-AF86-095F-32D4-D4EDDF4E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4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566E-B300-50BF-134A-2535EF40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E7D96-9FE8-EA7D-D881-0A642B2C6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2D64E-243D-6414-1EB2-C364E6AD2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33E09-DC30-750E-30E0-50F2261B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33B5-4E95-5314-12C6-BD111702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9F04-21B2-D41A-501D-578664C3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3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7D1FC-A3E2-CD23-933B-ADE0FF5D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A0830-1637-8979-5AA0-F4BA87978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FFC74-AAED-266F-703A-D014FDF55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DEC47-4E87-D14B-8049-A5EF439193DD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3E66E-FBC6-518F-D40B-B508AAA9C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118DC-1654-20B6-5F53-762C48A44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15915-5CA3-5047-B0C3-2DAA7BD2E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dd.ohio.gov/forms-and-rules/resources/5123-9-12+-+to+be+amended" TargetMode="External"/><Relationship Id="rId2" Type="http://schemas.openxmlformats.org/officeDocument/2006/relationships/hyperlink" Target="https://dodd.ohio.gov/forms-and-rules/rules-under-development/Proposed+Rules+for+Re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dd.ohio.gov/forms-and-rules/resources/5123-9-45+-+to+be+amended" TargetMode="External"/><Relationship Id="rId4" Type="http://schemas.openxmlformats.org/officeDocument/2006/relationships/hyperlink" Target="https://dodd.ohio.gov/forms-and-rules/resources/5123-9-25+-+to+be+amend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dd.ohio.gov/forms-and-rules/resources/5123-9-08+-+proposed+new+rule" TargetMode="External"/><Relationship Id="rId2" Type="http://schemas.openxmlformats.org/officeDocument/2006/relationships/hyperlink" Target="https://dodd.ohio.gov/forms-and-rules/rules-under-development/Proposed+Rules+for+Re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dd.ohio.gov/forms-and-rules/resources/5123-9-44+-+proposed+new+rule" TargetMode="External"/><Relationship Id="rId4" Type="http://schemas.openxmlformats.org/officeDocument/2006/relationships/hyperlink" Target="https://dodd.ohio.gov/forms-and-rules/resources/5123-9-39+-+proposed+revision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dd.ohio.gov/forms-and-rules/resources/5123-9-39+-+proposed+revis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dd.ohio.gov/forms-and-rules/rules-in-effect/5123-17-03" TargetMode="External"/><Relationship Id="rId7" Type="http://schemas.openxmlformats.org/officeDocument/2006/relationships/hyperlink" Target="https://dodd.ohio.gov/forms-and-rules/rules-in-effect/5123-9-11" TargetMode="External"/><Relationship Id="rId2" Type="http://schemas.openxmlformats.org/officeDocument/2006/relationships/hyperlink" Target="https://dodd.ohio.gov/forms-and-rules/rules-in-effect/5123-4-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dd.ohio.gov/forms-and-rules/rules-in-effect/5123-9-01" TargetMode="External"/><Relationship Id="rId5" Type="http://schemas.openxmlformats.org/officeDocument/2006/relationships/hyperlink" Target="https://dodd.ohio.gov/forms-and-rules/rules-in-effect/5123-3-10" TargetMode="External"/><Relationship Id="rId4" Type="http://schemas.openxmlformats.org/officeDocument/2006/relationships/hyperlink" Target="https://dodd.ohio.gov/forms-and-rules/rules-in-effect/5123-1-0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dd.ohio.gov/forms-and-rules/rules-in-effect/5123-9-17" TargetMode="External"/><Relationship Id="rId2" Type="http://schemas.openxmlformats.org/officeDocument/2006/relationships/hyperlink" Target="https://dodd.ohio.gov/forms-and-rules/rules-in-effect/5123-9-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dd.ohio.gov/forms-and-rules/rules-in-effect/5123-9-39" TargetMode="External"/><Relationship Id="rId4" Type="http://schemas.openxmlformats.org/officeDocument/2006/relationships/hyperlink" Target="https://dodd.ohio.gov/forms-and-rules/rules-in-effect/5123-9-3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pra-org.zoom.us/j/86303666099?pwd=DqBhF2ARucGdVD5hEGztNLhVjOaT7l.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idd.org/si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idd.org/si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72274-0192-05F8-5460-2BE5236A5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CDFD-FA80-21AF-1F29-7F8282EF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915959"/>
          </a:xfrm>
        </p:spPr>
        <p:txBody>
          <a:bodyPr anchor="b">
            <a:normAutofit fontScale="90000"/>
          </a:bodyPr>
          <a:lstStyle/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3100" b="1" dirty="0"/>
              <a:t>Residential Resources Committee</a:t>
            </a:r>
            <a:br>
              <a:rPr lang="en-US" sz="3100" b="1" dirty="0"/>
            </a:br>
            <a:r>
              <a:rPr lang="en-US" sz="3100" b="1" dirty="0"/>
              <a:t>February 19, 2025</a:t>
            </a:r>
          </a:p>
        </p:txBody>
      </p:sp>
      <p:pic>
        <p:nvPicPr>
          <p:cNvPr id="4" name="Picture 3" descr="A logo for a company&#10;&#10;AI-generated content may be incorrect.">
            <a:extLst>
              <a:ext uri="{FF2B5EF4-FFF2-40B4-BE49-F238E27FC236}">
                <a16:creationId xmlns:a16="http://schemas.microsoft.com/office/drawing/2014/main" id="{94E95162-47EC-1193-51BD-C34CFBEB2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0" y="2268024"/>
            <a:ext cx="3876165" cy="2131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8D154-D73D-E8D3-21AB-2096B95E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894974"/>
            <a:ext cx="6058223" cy="350539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1800" b="1" u="sng" dirty="0"/>
          </a:p>
          <a:p>
            <a:pPr marL="0" indent="0">
              <a:buNone/>
            </a:pPr>
            <a:r>
              <a:rPr lang="en-US" sz="1800" b="1" u="sng" dirty="0"/>
              <a:t>Residential Waiver Chairs</a:t>
            </a:r>
            <a:br>
              <a:rPr lang="en-US" sz="1800" b="1" u="sng" dirty="0"/>
            </a:br>
            <a:r>
              <a:rPr lang="en-US" sz="1800" dirty="0"/>
              <a:t>Susan Berneike</a:t>
            </a:r>
            <a:br>
              <a:rPr lang="en-US" sz="1800" dirty="0"/>
            </a:br>
            <a:r>
              <a:rPr lang="en-US" sz="1800" dirty="0"/>
              <a:t>Jamie Steele					                 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				</a:t>
            </a:r>
            <a:r>
              <a:rPr lang="en-US" sz="1800" b="1" u="sng" dirty="0"/>
              <a:t>OPRA Staff Liaison</a:t>
            </a:r>
            <a:br>
              <a:rPr lang="en-US" sz="1800" b="1" u="sng" dirty="0"/>
            </a:br>
            <a:r>
              <a:rPr lang="en-US" sz="1800" dirty="0"/>
              <a:t>			                 	Rachel Hayes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u="sng" dirty="0"/>
              <a:t>ICF Chairs</a:t>
            </a:r>
            <a:br>
              <a:rPr lang="en-US" sz="1800" dirty="0"/>
            </a:br>
            <a:r>
              <a:rPr lang="en-US" sz="1800" dirty="0"/>
              <a:t>Robert </a:t>
            </a:r>
            <a:r>
              <a:rPr lang="en-US" sz="1800" dirty="0" err="1"/>
              <a:t>Heinzerling</a:t>
            </a:r>
            <a:br>
              <a:rPr lang="en-US" sz="1800" dirty="0"/>
            </a:br>
            <a:r>
              <a:rPr lang="en-US" sz="1800" dirty="0"/>
              <a:t>Kurt Miller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300" b="1" u="sng" dirty="0"/>
          </a:p>
          <a:p>
            <a:pPr marL="0" indent="0">
              <a:buNone/>
            </a:pPr>
            <a:endParaRPr lang="en-US" sz="1900" b="1" u="sng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		</a:t>
            </a:r>
            <a:endParaRPr lang="en-US" sz="1900" u="sng" dirty="0"/>
          </a:p>
          <a:p>
            <a:pPr marL="0" indent="0">
              <a:buNone/>
            </a:pPr>
            <a:br>
              <a:rPr lang="en-US" sz="1900" b="1" u="sng" dirty="0"/>
            </a:br>
            <a:r>
              <a:rPr lang="en-US" sz="1900" dirty="0"/>
              <a:t>					</a:t>
            </a:r>
            <a:endParaRPr lang="en-US" sz="1900" u="sng" dirty="0"/>
          </a:p>
        </p:txBody>
      </p:sp>
    </p:spTree>
    <p:extLst>
      <p:ext uri="{BB962C8B-B14F-4D97-AF65-F5344CB8AC3E}">
        <p14:creationId xmlns:p14="http://schemas.microsoft.com/office/powerpoint/2010/main" val="305697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42CA4-28A0-DA16-AAF5-23A9D0EBD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77E27-6A06-CFD4-F2FF-277F210E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5DCA-D566-843B-F22A-51136E89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Billing Simplification</a:t>
            </a:r>
          </a:p>
          <a:p>
            <a:r>
              <a:rPr lang="en-US" sz="2000" dirty="0"/>
              <a:t>MRC Replacement</a:t>
            </a:r>
          </a:p>
          <a:p>
            <a:r>
              <a:rPr lang="en-US" sz="2000" dirty="0"/>
              <a:t>DODD is asking providers to choose </a:t>
            </a:r>
            <a:r>
              <a:rPr lang="en-US" sz="2000" u="sng" dirty="0"/>
              <a:t>highest</a:t>
            </a:r>
            <a:r>
              <a:rPr lang="en-US" sz="2000" dirty="0"/>
              <a:t> priority:</a:t>
            </a:r>
          </a:p>
          <a:p>
            <a:pPr lvl="1"/>
            <a:r>
              <a:rPr lang="en-US" sz="1800" dirty="0"/>
              <a:t>Predictability – billing based on schedule</a:t>
            </a:r>
          </a:p>
          <a:p>
            <a:pPr lvl="1"/>
            <a:r>
              <a:rPr lang="en-US" sz="1800" dirty="0"/>
              <a:t>Consistency – billing exactly what you deliver</a:t>
            </a:r>
          </a:p>
          <a:p>
            <a:pPr lvl="1"/>
            <a:r>
              <a:rPr lang="en-US" sz="1800" dirty="0"/>
              <a:t>Simplicity – daily/other unit</a:t>
            </a:r>
          </a:p>
          <a:p>
            <a:r>
              <a:rPr lang="en-US" sz="2000" dirty="0"/>
              <a:t>Do we have an alternative that would address all three?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1185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BCDD0-95CF-DF8B-ADC0-3FBE68D4E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EF81B-72B1-2B21-97BD-45016849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OPRA Residential Resources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Residential Waiver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5E38-C909-0BC1-A7F8-AAD451666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38934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Amended Rules</a:t>
            </a:r>
            <a:r>
              <a:rPr lang="en-US" b="1" dirty="0"/>
              <a:t> (Comment due by 2/28)</a:t>
            </a:r>
          </a:p>
          <a:p>
            <a:r>
              <a:rPr lang="en-US" sz="2400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5123-9-12 (Assistive Technology)</a:t>
            </a:r>
            <a:br>
              <a:rPr lang="en-US" sz="2400" dirty="0">
                <a:solidFill>
                  <a:srgbClr val="0432FF"/>
                </a:solidFill>
              </a:rPr>
            </a:br>
            <a:r>
              <a:rPr lang="en-US" sz="1800" dirty="0"/>
              <a:t>Adds new component of AT that covers Service Animals.</a:t>
            </a:r>
          </a:p>
          <a:p>
            <a:r>
              <a:rPr lang="en-US" sz="2400" dirty="0">
                <a:solidFill>
                  <a:srgbClr val="0432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5123-9-25 (Specialized Medical Equipment)</a:t>
            </a:r>
            <a:br>
              <a:rPr lang="en-US" sz="2400" dirty="0">
                <a:solidFill>
                  <a:srgbClr val="0432FF"/>
                </a:solidFill>
              </a:rPr>
            </a:br>
            <a:r>
              <a:rPr lang="en-US" sz="1800" dirty="0"/>
              <a:t>Clarity around rules (does not provide for vehicle modifications).</a:t>
            </a: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5123-9-45 (Participant Directed Goods and Services)</a:t>
            </a:r>
            <a:br>
              <a:rPr lang="en-US" sz="2400" dirty="0"/>
            </a:br>
            <a:r>
              <a:rPr lang="en-US" sz="2000" dirty="0"/>
              <a:t>     </a:t>
            </a:r>
            <a:r>
              <a:rPr lang="en-US" sz="1800" dirty="0"/>
              <a:t>Clarity around rules (does not provide for vehicle modifications).	</a:t>
            </a:r>
          </a:p>
          <a:p>
            <a:pPr marL="0" marR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324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0F348-6030-972C-51E8-2AF1FD37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44773-5CC8-0EF6-A12D-14844BD5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OPRA Residential Resources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Residential Waiver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64721-96A0-6D10-B3A6-3C5557AD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91730"/>
            <a:ext cx="9724031" cy="47717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u="sng" dirty="0">
              <a:solidFill>
                <a:srgbClr val="0432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Rules</a:t>
            </a:r>
            <a:r>
              <a:rPr lang="en-US" b="1" dirty="0"/>
              <a:t> (Comment due by 2/28)</a:t>
            </a:r>
            <a:endParaRPr lang="en-US" b="1" u="sng" dirty="0"/>
          </a:p>
          <a:p>
            <a:r>
              <a:rPr lang="en-US" sz="2400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5123-9-08 (Extended Travel)</a:t>
            </a:r>
            <a:br>
              <a:rPr lang="en-US" sz="1600" dirty="0"/>
            </a:br>
            <a:r>
              <a:rPr lang="en-US" sz="1800" dirty="0"/>
              <a:t>Establishes a procedure for individuals who receive HCBS and are engaged in extended travel.</a:t>
            </a:r>
          </a:p>
          <a:p>
            <a:r>
              <a:rPr lang="en-US" sz="2400" dirty="0">
                <a:solidFill>
                  <a:srgbClr val="0432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5123-9-39 (Waiver Nursing)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br>
              <a:rPr lang="en-US" sz="1600" dirty="0"/>
            </a:br>
            <a:r>
              <a:rPr lang="en-US" sz="1800" dirty="0"/>
              <a:t>D</a:t>
            </a:r>
            <a:r>
              <a:rPr lang="en-US" sz="1800" b="0" i="0" u="none" strike="noStrike" dirty="0">
                <a:effectLst/>
              </a:rPr>
              <a:t>efines Waiver Nursing Services and sets forth provider qualifications, requirements for service delivery and documentation of services, and payment standards for the service.  Rescinds and replaces existing rule.</a:t>
            </a:r>
          </a:p>
          <a:p>
            <a:r>
              <a:rPr lang="en-US" sz="2400" dirty="0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5123-9-44 (Vehicle Modifications)</a:t>
            </a:r>
            <a:br>
              <a:rPr lang="en-US" sz="1600" dirty="0"/>
            </a:br>
            <a:r>
              <a:rPr lang="en-US" sz="1800" dirty="0"/>
              <a:t>D</a:t>
            </a:r>
            <a:r>
              <a:rPr lang="en-US" sz="1800" b="0" i="0" u="none" strike="noStrike" dirty="0">
                <a:effectLst/>
              </a:rPr>
              <a:t>efines Vehicle Modifications and sets forth provider qualifications, requirements for service delivery and documentation of services, and payment standards for the service. 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marR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221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7A758-8629-4588-F07E-365EBBF3B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B0680-B41A-F366-D707-09F3EEE3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OPRA Residential Resources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9D35-3FFB-C310-CCF6-52DBB6152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678183"/>
          </a:xfrm>
        </p:spPr>
        <p:txBody>
          <a:bodyPr anchor="ctr">
            <a:normAutofit lnSpcReduction="10000"/>
          </a:bodyPr>
          <a:lstStyle/>
          <a:p>
            <a:endParaRPr lang="en-US" sz="1100" b="0" i="0" u="none" strike="noStrike" dirty="0">
              <a:effectLst/>
            </a:endParaRPr>
          </a:p>
          <a:p>
            <a:pPr marL="0" indent="0">
              <a:buNone/>
            </a:pPr>
            <a:endParaRPr lang="en-US" sz="11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5123-9-39 (Waiver Nursing)</a:t>
            </a:r>
            <a:endParaRPr lang="en-US" b="0" i="0" u="none" strike="noStrike" dirty="0">
              <a:solidFill>
                <a:srgbClr val="0432FF"/>
              </a:solidFill>
              <a:effectLst/>
            </a:endParaRPr>
          </a:p>
          <a:p>
            <a:r>
              <a:rPr lang="en-US" sz="1800" b="0" i="0" u="none" strike="noStrike" dirty="0">
                <a:effectLst/>
              </a:rPr>
              <a:t>Renames the service from "Waiver Nursing Services" to "Waiver Nursing."</a:t>
            </a: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Replaces, updates, and adds definitions.</a:t>
            </a: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Revises definition of “plan of care” to align </a:t>
            </a:r>
            <a:r>
              <a:rPr lang="en-US" sz="1800" dirty="0"/>
              <a:t>with CMS.</a:t>
            </a:r>
            <a:endParaRPr lang="en-US" sz="1800" b="0" i="0" u="none" strike="noStrike" dirty="0">
              <a:effectLst/>
            </a:endParaRP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Revise definition of "service documentation" for ease of reader.</a:t>
            </a: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1800" dirty="0"/>
              <a:t>Reorders provisions of service.</a:t>
            </a:r>
          </a:p>
          <a:p>
            <a:r>
              <a:rPr lang="en-US" sz="1800" b="0" i="0" strike="noStrike" dirty="0">
                <a:effectLst/>
              </a:rPr>
              <a:t>Updates provider qualifications. Clarifies that Independent Provider may not provide the service to his </a:t>
            </a:r>
            <a:r>
              <a:rPr lang="en-US" sz="1800" dirty="0"/>
              <a:t>or her spouse or minor child to align ODM.</a:t>
            </a:r>
            <a:endParaRPr lang="en-US" sz="1800" b="0" i="0" strike="noStrike" dirty="0">
              <a:effectLst/>
            </a:endParaRP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Updates the service authorization process.</a:t>
            </a: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1800" dirty="0"/>
              <a:t>Requires a provider of the service to utilize EVV.</a:t>
            </a:r>
            <a:endParaRPr lang="en-US" sz="1800" b="0" i="0" u="none" strike="noStrike" dirty="0">
              <a:effectLst/>
            </a:endParaRP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Specifies that same-day visits must be separated by a lapse of at least two hours.</a:t>
            </a:r>
          </a:p>
          <a:p>
            <a:pPr marL="0" marR="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</a:rPr>
              <a:t>Addresses billing modification codes in the rule and adds the codes to the appendix.</a:t>
            </a:r>
          </a:p>
          <a:p>
            <a:pPr marL="0" marR="0" indent="0">
              <a:buNone/>
            </a:pPr>
            <a:endParaRPr lang="en-US" sz="1800" dirty="0"/>
          </a:p>
          <a:p>
            <a:pPr marL="0" marR="0">
              <a:buFont typeface="Arial" panose="020B0604020202020204" pitchFamily="34" charset="0"/>
              <a:buChar char="•"/>
            </a:pPr>
            <a:endParaRPr lang="en-US" sz="1100" b="0" i="0" u="none" strike="noStrike" dirty="0">
              <a:effectLst/>
            </a:endParaRP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558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E5FF30-1527-3D07-C3A9-D2DDF374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904E1-F734-AE08-2E49-1C2D3B03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1B61-AE1F-4106-624F-532CBDCB6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28" y="1742302"/>
            <a:ext cx="9950002" cy="482115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2025 Rules for Review</a:t>
            </a:r>
            <a:br>
              <a:rPr lang="en-US" b="1" dirty="0"/>
            </a:br>
            <a:br>
              <a:rPr lang="en-US" sz="1300" b="1" dirty="0"/>
            </a:br>
            <a:br>
              <a:rPr lang="en-US" sz="1300" b="1" dirty="0"/>
            </a:br>
            <a:r>
              <a:rPr lang="en-US" sz="2000" dirty="0"/>
              <a:t>5123-4-02	</a:t>
            </a:r>
            <a:r>
              <a:rPr lang="en-US" sz="2000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and Support Administration</a:t>
            </a:r>
            <a:r>
              <a:rPr lang="en-US" sz="2000" dirty="0"/>
              <a:t>		5/17/25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5123-17-03	</a:t>
            </a:r>
            <a:r>
              <a:rPr lang="en-US" sz="2000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Abuser Registry</a:t>
            </a:r>
            <a:r>
              <a:rPr lang="en-US" sz="2000" dirty="0">
                <a:solidFill>
                  <a:srgbClr val="0432FF"/>
                </a:solidFill>
              </a:rPr>
              <a:t>	</a:t>
            </a:r>
            <a:r>
              <a:rPr lang="en-US" sz="2000" dirty="0"/>
              <a:t>				6/18/25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5123-1-04	</a:t>
            </a:r>
            <a:r>
              <a:rPr lang="en-US" sz="2000" dirty="0">
                <a:solidFill>
                  <a:srgbClr val="0432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Capital Assistance Funds</a:t>
            </a:r>
            <a:r>
              <a:rPr lang="en-US" sz="2000" dirty="0"/>
              <a:t>		10/1/25</a:t>
            </a:r>
            <a:br>
              <a:rPr lang="en-US" sz="2000" dirty="0"/>
            </a:br>
            <a:r>
              <a:rPr lang="en-US" sz="1800" dirty="0"/>
              <a:t>		Development of Licensed Residential Facilities</a:t>
            </a:r>
          </a:p>
          <a:p>
            <a:pPr marL="0" indent="0">
              <a:buNone/>
            </a:pPr>
            <a:r>
              <a:rPr lang="en-US" sz="2000" dirty="0"/>
              <a:t>5123-3-10	</a:t>
            </a:r>
            <a:r>
              <a:rPr lang="en-US" sz="2000" dirty="0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Liscensed Residential Facilities</a:t>
            </a:r>
            <a:r>
              <a:rPr lang="en-US" sz="2000" dirty="0"/>
              <a:t>			11/19/25</a:t>
            </a:r>
            <a:br>
              <a:rPr lang="en-US" sz="1800" dirty="0"/>
            </a:br>
            <a:r>
              <a:rPr lang="en-US" sz="1800" dirty="0"/>
              <a:t>		Procedures to Waiver Rule Requirements</a:t>
            </a:r>
          </a:p>
          <a:p>
            <a:pPr marL="0" indent="0">
              <a:buNone/>
            </a:pPr>
            <a:r>
              <a:rPr lang="en-US" sz="2000" dirty="0"/>
              <a:t>5123-9-01	</a:t>
            </a:r>
            <a:r>
              <a:rPr lang="en-US" sz="2000" dirty="0">
                <a:solidFill>
                  <a:srgbClr val="0432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HCBS Waiver</a:t>
            </a:r>
            <a:r>
              <a:rPr lang="en-US" sz="2000" dirty="0"/>
              <a:t>					11/19/25</a:t>
            </a:r>
            <a:br>
              <a:rPr lang="en-US" sz="2000" dirty="0"/>
            </a:br>
            <a:r>
              <a:rPr lang="en-US" sz="1800" dirty="0"/>
              <a:t>		Enrollment, Denial of Enrollment, </a:t>
            </a:r>
            <a:br>
              <a:rPr lang="en-US" sz="1800" dirty="0"/>
            </a:br>
            <a:r>
              <a:rPr lang="en-US" sz="1800" dirty="0"/>
              <a:t>		Disenrollment/Reenrollment</a:t>
            </a:r>
          </a:p>
          <a:p>
            <a:pPr marL="0" indent="0">
              <a:buNone/>
            </a:pPr>
            <a:r>
              <a:rPr lang="en-US" sz="2000" dirty="0"/>
              <a:t>5123-9-11	</a:t>
            </a:r>
            <a:r>
              <a:rPr lang="en-US" sz="2000" dirty="0">
                <a:solidFill>
                  <a:srgbClr val="0432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HCBS Waiver</a:t>
            </a:r>
            <a:r>
              <a:rPr lang="en-US" sz="2000" dirty="0"/>
              <a:t>					11/19/25</a:t>
            </a:r>
            <a:br>
              <a:rPr lang="en-US" sz="1800" dirty="0"/>
            </a:br>
            <a:r>
              <a:rPr lang="en-US" sz="1800" dirty="0"/>
              <a:t>		Free Choice of Provider</a:t>
            </a:r>
            <a:br>
              <a:rPr lang="en-US" sz="1800" dirty="0"/>
            </a:br>
            <a:br>
              <a:rPr lang="en-US" sz="1300" dirty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7376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2A7D7E-E144-B95F-436D-E78B69EDD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96128-0BBD-4BD4-C773-6AD84C82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CF02-6CFA-20AB-08A0-30C7F0A45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59724"/>
            <a:ext cx="9724031" cy="430373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2025 Rules for Review</a:t>
            </a:r>
            <a:br>
              <a:rPr lang="en-US" sz="1600" b="1" dirty="0"/>
            </a:br>
            <a:endParaRPr lang="en-US" sz="1600" b="1" dirty="0"/>
          </a:p>
          <a:p>
            <a:pPr marL="0" indent="0">
              <a:buNone/>
            </a:pPr>
            <a:r>
              <a:rPr lang="en-US" sz="2000" dirty="0"/>
              <a:t>5123-9-14	</a:t>
            </a:r>
            <a:r>
              <a:rPr lang="en-US" sz="2000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HCBS Waivers</a:t>
            </a:r>
            <a:r>
              <a:rPr lang="en-US" sz="2000" dirty="0"/>
              <a:t>					11/19/25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1800" dirty="0"/>
              <a:t>Vocational Habilitation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5123-9-17	</a:t>
            </a:r>
            <a:r>
              <a:rPr lang="en-US" sz="2000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HCBS Waiver</a:t>
            </a:r>
            <a:r>
              <a:rPr lang="en-US" sz="2000" dirty="0"/>
              <a:t>					11/19/25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1800" dirty="0"/>
              <a:t>Adult Day Support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5123-9-33	</a:t>
            </a:r>
            <a:r>
              <a:rPr lang="en-US" sz="2000" dirty="0">
                <a:solidFill>
                  <a:srgbClr val="0432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HCBS Waiver</a:t>
            </a:r>
            <a:r>
              <a:rPr lang="en-US" sz="2000" dirty="0"/>
              <a:t>					11/19/25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1800" dirty="0"/>
              <a:t>Shared Living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5123-9-39	</a:t>
            </a:r>
            <a:r>
              <a:rPr lang="en-US" sz="2000" dirty="0">
                <a:solidFill>
                  <a:srgbClr val="0432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HCBS Waiver</a:t>
            </a:r>
            <a:r>
              <a:rPr lang="en-US" sz="2000" dirty="0"/>
              <a:t>					11/19/25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1800" dirty="0"/>
              <a:t>Nursing Services under IO</a:t>
            </a:r>
            <a:br>
              <a:rPr lang="en-US" sz="2000" dirty="0"/>
            </a:b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031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76A3E-872E-4526-FE20-CFB6776B8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3CDC7-ACB1-75BE-25AE-473112F4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2322-335A-A857-5409-1A8A26F1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22744"/>
            <a:ext cx="9724031" cy="49407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0000"/>
                </a:solidFill>
              </a:rPr>
              <a:t>G</a:t>
            </a:r>
            <a:r>
              <a:rPr lang="en-US" sz="9600" b="1" dirty="0"/>
              <a:t>. </a:t>
            </a:r>
            <a:r>
              <a:rPr lang="en-US" sz="9600" b="1" dirty="0">
                <a:solidFill>
                  <a:srgbClr val="FF0000"/>
                </a:solidFill>
              </a:rPr>
              <a:t>R</a:t>
            </a:r>
            <a:r>
              <a:rPr lang="en-US" sz="9600" b="1" dirty="0"/>
              <a:t>. </a:t>
            </a:r>
            <a:r>
              <a:rPr lang="en-US" sz="9600" b="1" dirty="0">
                <a:solidFill>
                  <a:srgbClr val="FF0000"/>
                </a:solidFill>
              </a:rPr>
              <a:t>I</a:t>
            </a:r>
            <a:r>
              <a:rPr lang="en-US" sz="9600" b="1" dirty="0"/>
              <a:t>. </a:t>
            </a:r>
            <a:r>
              <a:rPr lang="en-US" sz="9600" b="1" dirty="0">
                <a:solidFill>
                  <a:srgbClr val="FF0000"/>
                </a:solidFill>
              </a:rPr>
              <a:t>T</a:t>
            </a:r>
            <a:r>
              <a:rPr lang="en-US" sz="9600" b="1" dirty="0"/>
              <a:t>.</a:t>
            </a:r>
            <a:br>
              <a:rPr lang="en-US" sz="9600" b="1" dirty="0"/>
            </a:br>
            <a:r>
              <a:rPr lang="en-US" sz="2000" b="1" dirty="0"/>
              <a:t>Great Providers</a:t>
            </a:r>
          </a:p>
          <a:p>
            <a:pPr marL="0" indent="0" algn="ctr">
              <a:buNone/>
            </a:pPr>
            <a:r>
              <a:rPr lang="en-US" sz="2000" b="1" dirty="0"/>
              <a:t>Respect</a:t>
            </a:r>
          </a:p>
          <a:p>
            <a:pPr marL="0" indent="0" algn="ctr">
              <a:buNone/>
            </a:pPr>
            <a:r>
              <a:rPr lang="en-US" sz="2000" b="1" dirty="0"/>
              <a:t>Innovation</a:t>
            </a:r>
          </a:p>
          <a:p>
            <a:pPr marL="0" indent="0" algn="ctr">
              <a:buNone/>
            </a:pPr>
            <a:r>
              <a:rPr lang="en-US" sz="2000" b="1" dirty="0"/>
              <a:t>Teamwork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743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7EF6C-E4CE-4A28-C388-6B9B553B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OPRA Residential Resources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Residential Waiver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2285-B2CB-9183-2A5D-3EC01FEB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17588"/>
            <a:ext cx="9724031" cy="4845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u="sng" dirty="0"/>
              <a:t>Foundations and Fundamentals</a:t>
            </a:r>
          </a:p>
          <a:p>
            <a:r>
              <a:rPr lang="en-US" sz="1800" dirty="0"/>
              <a:t>Learn and develop an understanding of the foundations and fundamental elements of our system through peer-learning and case study review.</a:t>
            </a:r>
          </a:p>
          <a:p>
            <a:r>
              <a:rPr lang="en-US" sz="1800" dirty="0"/>
              <a:t>Perfect the fundamentals.</a:t>
            </a:r>
          </a:p>
          <a:p>
            <a:r>
              <a:rPr lang="en-US" sz="1800" dirty="0"/>
              <a:t>Remove the doubt.</a:t>
            </a:r>
          </a:p>
          <a:p>
            <a:r>
              <a:rPr lang="en-US" sz="1800" dirty="0"/>
              <a:t>Make good arguments.</a:t>
            </a:r>
          </a:p>
          <a:p>
            <a:r>
              <a:rPr lang="en-US" sz="1800" dirty="0"/>
              <a:t>Build trust (those served, organization, staff, partners, oversight agencies).</a:t>
            </a:r>
          </a:p>
          <a:p>
            <a:r>
              <a:rPr lang="en-US" sz="1800" dirty="0"/>
              <a:t>Become the experts.</a:t>
            </a:r>
          </a:p>
          <a:p>
            <a:pPr marL="0" indent="0">
              <a:buNone/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613297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2872-4A81-6670-420B-AA47F89E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2129246"/>
          </a:xfrm>
        </p:spPr>
        <p:txBody>
          <a:bodyPr>
            <a:normAutofit/>
          </a:bodyPr>
          <a:lstStyle/>
          <a:p>
            <a:pPr algn="ctr"/>
            <a:br>
              <a:rPr lang="en-US" sz="2800" dirty="0"/>
            </a:br>
            <a:br>
              <a:rPr lang="en-US" sz="2800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832F7B-859C-4914-9D95-5105ABFA9E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45030"/>
          <a:ext cx="10515600" cy="51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44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A36DC-0D8C-0D7B-A775-636904FD8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75757-3CE1-DD2F-0D63-ECDDCE83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OPRA Residential Resources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General Updates and Information (11am – 11:30am)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39984-CCCE-AF63-7EA0-9294A418D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23090"/>
            <a:ext cx="9724031" cy="38784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Ann </a:t>
            </a:r>
            <a:r>
              <a:rPr lang="en-US" sz="2400" dirty="0" err="1"/>
              <a:t>Weisent</a:t>
            </a:r>
            <a:r>
              <a:rPr lang="en-US" sz="2400" dirty="0"/>
              <a:t>, DODD Updates</a:t>
            </a:r>
          </a:p>
          <a:p>
            <a:r>
              <a:rPr lang="en-US" sz="2400" dirty="0"/>
              <a:t>MUI Rule Update</a:t>
            </a:r>
          </a:p>
          <a:p>
            <a:r>
              <a:rPr lang="en-US" sz="2400" dirty="0"/>
              <a:t>Training and Conference Updates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3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16446-06BD-0112-C592-30BCB302C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A977B-8F04-12C0-D306-C4BF35E4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 Agenda (9:30am – 11am)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804B2-32C2-A256-0784-79922411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07780"/>
            <a:ext cx="9724031" cy="47556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Budget Overview</a:t>
            </a:r>
          </a:p>
          <a:p>
            <a:r>
              <a:rPr lang="en-US" sz="2400" dirty="0"/>
              <a:t>Waiver Modernization Feedback</a:t>
            </a:r>
            <a:br>
              <a:rPr lang="en-US" sz="2400" dirty="0"/>
            </a:br>
            <a:r>
              <a:rPr lang="en-US" sz="1800" dirty="0"/>
              <a:t>Assessments and Rates</a:t>
            </a:r>
            <a:br>
              <a:rPr lang="en-US" sz="1800" dirty="0"/>
            </a:br>
            <a:r>
              <a:rPr lang="en-US" sz="1800" dirty="0"/>
              <a:t>Priorities Moving Forward</a:t>
            </a:r>
          </a:p>
          <a:p>
            <a:r>
              <a:rPr lang="en-US" sz="2400" dirty="0"/>
              <a:t>MRC </a:t>
            </a:r>
            <a:br>
              <a:rPr lang="en-US" sz="2400" dirty="0"/>
            </a:br>
            <a:r>
              <a:rPr lang="en-US" sz="2400" dirty="0"/>
              <a:t>Fix it or work towards another model?</a:t>
            </a:r>
          </a:p>
          <a:p>
            <a:r>
              <a:rPr lang="en-US" sz="2400" dirty="0"/>
              <a:t>Waiver Nursing Rule</a:t>
            </a:r>
          </a:p>
          <a:p>
            <a:r>
              <a:rPr lang="en-US" sz="2400" dirty="0"/>
              <a:t>Remote Supports Update</a:t>
            </a:r>
          </a:p>
          <a:p>
            <a:r>
              <a:rPr lang="en-US" sz="2400" dirty="0"/>
              <a:t>Peer Learning and Compliance</a:t>
            </a:r>
          </a:p>
          <a:p>
            <a:r>
              <a:rPr lang="en-US" sz="2400" dirty="0"/>
              <a:t>Surveys and Hot Topics</a:t>
            </a:r>
          </a:p>
        </p:txBody>
      </p:sp>
    </p:spTree>
    <p:extLst>
      <p:ext uri="{BB962C8B-B14F-4D97-AF65-F5344CB8AC3E}">
        <p14:creationId xmlns:p14="http://schemas.microsoft.com/office/powerpoint/2010/main" val="406477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6D5CA-086C-AA01-631B-DE2DC81A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AFC3-5983-2FF4-64DA-CD970D04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Surveys and Hot Topics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 Residential Resources Committee Meeting</a:t>
            </a:r>
            <a:endParaRPr lang="en-US" sz="2000" u="sng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000" dirty="0"/>
              <a:t>April 16, 2025 </a:t>
            </a:r>
          </a:p>
        </p:txBody>
      </p:sp>
    </p:spTree>
    <p:extLst>
      <p:ext uri="{BB962C8B-B14F-4D97-AF65-F5344CB8AC3E}">
        <p14:creationId xmlns:p14="http://schemas.microsoft.com/office/powerpoint/2010/main" val="33488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866BA7-9662-CA77-893C-6790C43E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42387-D71F-DBD8-8994-A3AD77B0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532D5-8769-D237-7F09-324E2DE30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DODD Waiver Modernization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629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45411A-48E0-0E1B-4AAE-65BFAB8C4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C35600-DCD0-17B9-EBBF-3AA6CF33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7AAA0-F9C6-59D6-8C3C-815546BE7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EB18EB-2252-CF57-AF11-CD413F0B6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06B00C-8116-97CD-9A46-2D872CE4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41A8DE-0052-AEA6-0470-3D3FA5D57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FD7FD-B7A2-EF18-2D2C-8E4214B3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645C-FD64-8670-C006-98E6B9CD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09" y="294538"/>
            <a:ext cx="10665421" cy="62689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Assessment Simplification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F80A652-393B-84D2-5FA9-ED0992796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96645"/>
              </p:ext>
            </p:extLst>
          </p:nvPr>
        </p:nvGraphicFramePr>
        <p:xfrm>
          <a:off x="430213" y="2532992"/>
          <a:ext cx="11509375" cy="419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50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4F33-4224-148B-9174-F0B892DB8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white and blue text&#10;&#10;AI-generated content may be incorrect.">
            <a:extLst>
              <a:ext uri="{FF2B5EF4-FFF2-40B4-BE49-F238E27FC236}">
                <a16:creationId xmlns:a16="http://schemas.microsoft.com/office/drawing/2014/main" id="{9B92DAD3-C7F7-202A-5E9C-E494E6F4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64" y="265535"/>
            <a:ext cx="11127471" cy="6326929"/>
          </a:xfrm>
        </p:spPr>
      </p:pic>
    </p:spTree>
    <p:extLst>
      <p:ext uri="{BB962C8B-B14F-4D97-AF65-F5344CB8AC3E}">
        <p14:creationId xmlns:p14="http://schemas.microsoft.com/office/powerpoint/2010/main" val="269269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32228-5B8D-1FE8-0817-0AA83792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urvey&#10;&#10;AI-generated content may be incorrect.">
            <a:extLst>
              <a:ext uri="{FF2B5EF4-FFF2-40B4-BE49-F238E27FC236}">
                <a16:creationId xmlns:a16="http://schemas.microsoft.com/office/drawing/2014/main" id="{99D1714F-3008-3E58-A777-D47A89950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071" y="431632"/>
            <a:ext cx="10565858" cy="5994735"/>
          </a:xfrm>
        </p:spPr>
      </p:pic>
    </p:spTree>
    <p:extLst>
      <p:ext uri="{BB962C8B-B14F-4D97-AF65-F5344CB8AC3E}">
        <p14:creationId xmlns:p14="http://schemas.microsoft.com/office/powerpoint/2010/main" val="99831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24F85-E243-A32F-2052-BB6005B7B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diagram&#10;&#10;AI-generated content may be incorrect.">
            <a:extLst>
              <a:ext uri="{FF2B5EF4-FFF2-40B4-BE49-F238E27FC236}">
                <a16:creationId xmlns:a16="http://schemas.microsoft.com/office/drawing/2014/main" id="{7C355641-6720-FBF7-0192-FDF39A1CA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314" y="343475"/>
            <a:ext cx="10819372" cy="6171050"/>
          </a:xfrm>
        </p:spPr>
      </p:pic>
    </p:spTree>
    <p:extLst>
      <p:ext uri="{BB962C8B-B14F-4D97-AF65-F5344CB8AC3E}">
        <p14:creationId xmlns:p14="http://schemas.microsoft.com/office/powerpoint/2010/main" val="321857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A7FFA-BD6B-4269-F9F2-6200D20B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BA190-1B09-B054-429D-BAC245B3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792A-2498-D588-B2B1-EC6F53146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22744"/>
            <a:ext cx="9724031" cy="49407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Challenges with </a:t>
            </a:r>
            <a:r>
              <a:rPr lang="en-US" b="1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 dirty="0"/>
              <a:t>Across States</a:t>
            </a:r>
          </a:p>
          <a:p>
            <a:r>
              <a:rPr lang="en-US" sz="2000" b="1" dirty="0"/>
              <a:t>Training &amp; Administration Issues</a:t>
            </a:r>
            <a:endParaRPr lang="en-US" sz="2000" dirty="0"/>
          </a:p>
          <a:p>
            <a:pPr lvl="1"/>
            <a:r>
              <a:rPr lang="en-US" sz="1800" dirty="0"/>
              <a:t>Requires highly vetted and trained assessors (IL)</a:t>
            </a:r>
          </a:p>
          <a:p>
            <a:pPr lvl="1"/>
            <a:r>
              <a:rPr lang="en-US" sz="1800" dirty="0"/>
              <a:t>Extensive training required, but retention is low (NH)</a:t>
            </a:r>
          </a:p>
          <a:p>
            <a:pPr lvl="1"/>
            <a:r>
              <a:rPr lang="en-US" sz="1800" dirty="0"/>
              <a:t>Scheduling and assessor shortages create a burden (NH)</a:t>
            </a:r>
          </a:p>
          <a:p>
            <a:pPr lvl="1"/>
            <a:r>
              <a:rPr lang="en-US" sz="1800" dirty="0"/>
              <a:t>AAIDD controls training and access, limiting flexibility (NM)</a:t>
            </a:r>
          </a:p>
          <a:p>
            <a:r>
              <a:rPr lang="en-US" sz="2000" b="1" dirty="0"/>
              <a:t>Deficit-Based Approach &amp; Scoring Issues</a:t>
            </a:r>
            <a:endParaRPr lang="en-US" sz="2000" dirty="0"/>
          </a:p>
          <a:p>
            <a:pPr lvl="1"/>
            <a:r>
              <a:rPr lang="en-US" sz="1800" dirty="0"/>
              <a:t>Families and individuals answer using a </a:t>
            </a:r>
            <a:r>
              <a:rPr lang="en-US" sz="1800" b="1" dirty="0"/>
              <a:t>strengths-based</a:t>
            </a:r>
            <a:r>
              <a:rPr lang="en-US" sz="1800" dirty="0"/>
              <a:t> approach, leading to lower scores (PA)</a:t>
            </a:r>
          </a:p>
          <a:p>
            <a:pPr lvl="1"/>
            <a:r>
              <a:rPr lang="en-US" sz="1800" dirty="0"/>
              <a:t>Doesn’t adequately capture </a:t>
            </a:r>
            <a:r>
              <a:rPr lang="en-US" sz="1800" b="1" dirty="0"/>
              <a:t>behavioral</a:t>
            </a:r>
            <a:r>
              <a:rPr lang="en-US" sz="1800" dirty="0"/>
              <a:t> or </a:t>
            </a:r>
            <a:r>
              <a:rPr lang="en-US" sz="1800" b="1" dirty="0"/>
              <a:t>medical</a:t>
            </a:r>
            <a:r>
              <a:rPr lang="en-US" sz="1800" dirty="0"/>
              <a:t> needs (RI, PA)</a:t>
            </a:r>
          </a:p>
          <a:p>
            <a:pPr lvl="1"/>
            <a:r>
              <a:rPr lang="en-US" sz="1800" dirty="0"/>
              <a:t>Often manipulated, leading to dramatic shifts in tier levels (RI)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885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5EEF4-378A-95CA-94BF-CC5D1C17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ADC39-0B06-366D-6EE2-C04D66BA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OPRA Residential Resources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Residential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97F2F-5F8D-9E16-4843-FD8381F73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22744"/>
            <a:ext cx="9724031" cy="51364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Challenges with </a:t>
            </a:r>
            <a:r>
              <a:rPr lang="en-US" b="1" dirty="0">
                <a:solidFill>
                  <a:srgbClr val="0432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</a:t>
            </a:r>
            <a:r>
              <a:rPr lang="en-US" b="1" dirty="0"/>
              <a:t> Across States</a:t>
            </a:r>
          </a:p>
          <a:p>
            <a:r>
              <a:rPr lang="en-US" sz="2000" b="1" dirty="0"/>
              <a:t>Burden on Individuals &amp; Families</a:t>
            </a:r>
            <a:endParaRPr lang="en-US" sz="2000" dirty="0"/>
          </a:p>
          <a:p>
            <a:pPr lvl="1"/>
            <a:r>
              <a:rPr lang="en-US" sz="1800" dirty="0"/>
              <a:t>Lengthy process (3-4 hours), difficult for people served to endure (HI)</a:t>
            </a:r>
          </a:p>
          <a:p>
            <a:pPr lvl="1"/>
            <a:r>
              <a:rPr lang="en-US" sz="1800" dirty="0"/>
              <a:t>Can lead to disagreements about support needs, affecting services received (ME)</a:t>
            </a:r>
          </a:p>
          <a:p>
            <a:pPr lvl="1"/>
            <a:r>
              <a:rPr lang="en-US" sz="1800" dirty="0"/>
              <a:t>“Horrifically painful” for individuals, leading to withdrawal of proposals (ME)</a:t>
            </a:r>
          </a:p>
          <a:p>
            <a:r>
              <a:rPr lang="en-US" sz="2000" b="1" dirty="0"/>
              <a:t>Lack of Transparency &amp; Data Ownership Issues</a:t>
            </a:r>
            <a:endParaRPr lang="en-US" sz="2000" dirty="0"/>
          </a:p>
          <a:p>
            <a:pPr lvl="1"/>
            <a:r>
              <a:rPr lang="en-US" sz="1800" dirty="0"/>
              <a:t>Guardians requested assessment copies but were denied; AAIDD cited </a:t>
            </a:r>
            <a:r>
              <a:rPr lang="en-US" sz="1800" b="1" dirty="0"/>
              <a:t>trade secrets</a:t>
            </a:r>
            <a:r>
              <a:rPr lang="en-US" sz="1800" dirty="0"/>
              <a:t> (ME)</a:t>
            </a:r>
          </a:p>
          <a:p>
            <a:pPr lvl="1"/>
            <a:r>
              <a:rPr lang="en-US" sz="1800" dirty="0"/>
              <a:t>Limited access to results creates accountability concerns (ME)</a:t>
            </a:r>
          </a:p>
          <a:p>
            <a:r>
              <a:rPr lang="en-US" sz="2000" b="1" dirty="0"/>
              <a:t>Implementation &amp; Systemic Barriers</a:t>
            </a:r>
            <a:endParaRPr lang="en-US" sz="2000" dirty="0"/>
          </a:p>
          <a:p>
            <a:pPr lvl="1"/>
            <a:r>
              <a:rPr lang="en-US" sz="1800" dirty="0"/>
              <a:t>Unbundling services to fit SIS into resource allocation models can violate federal maintenance of effort (MOE) requirements (ID)</a:t>
            </a:r>
          </a:p>
          <a:p>
            <a:pPr lvl="1"/>
            <a:r>
              <a:rPr lang="en-US" sz="1800" dirty="0"/>
              <a:t>States moving away from SIS due to inefficiencies (CO, NM)</a:t>
            </a:r>
          </a:p>
          <a:p>
            <a:pPr lvl="1"/>
            <a:r>
              <a:rPr lang="en-US" sz="1800" dirty="0"/>
              <a:t>Use of SIS delayed needed waiver changes for two years (IL)</a:t>
            </a:r>
          </a:p>
          <a:p>
            <a:pPr lvl="1"/>
            <a:r>
              <a:rPr lang="en-US" sz="1800" dirty="0"/>
              <a:t>Poor </a:t>
            </a:r>
            <a:r>
              <a:rPr lang="en-US" sz="1800" b="1" dirty="0"/>
              <a:t>interrater reliability</a:t>
            </a:r>
            <a:r>
              <a:rPr lang="en-US" sz="1800" dirty="0"/>
              <a:t> and assessment bias (HI)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5913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1174</Words>
  <Application>Microsoft Macintosh PowerPoint</Application>
  <PresentationFormat>Widescreen</PresentationFormat>
  <Paragraphs>145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     Residential Resources Committee February 19, 2025</vt:lpstr>
      <vt:lpstr>OPRA Residential Resources Residential Waiver Agenda (9:30am – 11am)</vt:lpstr>
      <vt:lpstr>OPRA Residential Resources Residential Waiver</vt:lpstr>
      <vt:lpstr>OPRA Residential Resources Residential Waiver</vt:lpstr>
      <vt:lpstr>PowerPoint Presentation</vt:lpstr>
      <vt:lpstr>PowerPoint Presentation</vt:lpstr>
      <vt:lpstr>PowerPoint Presentation</vt:lpstr>
      <vt:lpstr>OPRA Residential Resources Residential Waiver</vt:lpstr>
      <vt:lpstr>OPRA Residential Resources Residential Waiver</vt:lpstr>
      <vt:lpstr>OPRA Residential Resources Residential Waiver</vt:lpstr>
      <vt:lpstr>OPRA Residential Resources Residential Waiver </vt:lpstr>
      <vt:lpstr>OPRA Residential Resources Residential Waiver </vt:lpstr>
      <vt:lpstr>OPRA Residential Resources Residential Waiver</vt:lpstr>
      <vt:lpstr>OPRA Residential Resources Residential Waiver</vt:lpstr>
      <vt:lpstr>OPRA Residential Resources Residential Waiver</vt:lpstr>
      <vt:lpstr>OPRA Residential Resources Residential Waiver</vt:lpstr>
      <vt:lpstr> OPRA Residential Resources Residential Waiver </vt:lpstr>
      <vt:lpstr>  </vt:lpstr>
      <vt:lpstr>OPRA Residential Resources General Updates and Information (11am – 11:30am)</vt:lpstr>
      <vt:lpstr>OPRA Residential Resources Residential Waiver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Hayes</dc:creator>
  <cp:lastModifiedBy>Rachel Hayes</cp:lastModifiedBy>
  <cp:revision>3</cp:revision>
  <dcterms:created xsi:type="dcterms:W3CDTF">2025-02-20T18:22:41Z</dcterms:created>
  <dcterms:modified xsi:type="dcterms:W3CDTF">2025-02-21T17:31:50Z</dcterms:modified>
</cp:coreProperties>
</file>