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7"/>
    <p:restoredTop sz="94652"/>
  </p:normalViewPr>
  <p:slideViewPr>
    <p:cSldViewPr snapToGrid="0">
      <p:cViewPr varScale="1">
        <p:scale>
          <a:sx n="100" d="100"/>
          <a:sy n="100" d="100"/>
        </p:scale>
        <p:origin x="70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80F6BC-E394-5E4E-8343-6B3259065D4B}" type="datetimeFigureOut">
              <a:rPr lang="en-US" smtClean="0"/>
              <a:t>6/18/24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3CD3FB-3A5B-F34F-A81C-FEC3C9B5986E}" type="slidenum">
              <a:rPr lang="en-US" smtClean="0"/>
              <a:t>‹#›</a:t>
            </a:fld>
            <a:endParaRPr lang="en-US"/>
          </a:p>
        </p:txBody>
      </p:sp>
    </p:spTree>
    <p:extLst>
      <p:ext uri="{BB962C8B-B14F-4D97-AF65-F5344CB8AC3E}">
        <p14:creationId xmlns:p14="http://schemas.microsoft.com/office/powerpoint/2010/main" val="3605957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03CD3FB-3A5B-F34F-A81C-FEC3C9B5986E}" type="slidenum">
              <a:rPr lang="en-US" smtClean="0"/>
              <a:t>2</a:t>
            </a:fld>
            <a:endParaRPr lang="en-US"/>
          </a:p>
        </p:txBody>
      </p:sp>
    </p:spTree>
    <p:extLst>
      <p:ext uri="{BB962C8B-B14F-4D97-AF65-F5344CB8AC3E}">
        <p14:creationId xmlns:p14="http://schemas.microsoft.com/office/powerpoint/2010/main" val="1926268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6EAD9-61C6-A5BD-D4C8-DAE4E52AE86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EBE431F-B46C-9171-880F-1E699C3BDE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E6413F-F6C7-1A5E-6ED4-04D920F4E3AA}"/>
              </a:ext>
            </a:extLst>
          </p:cNvPr>
          <p:cNvSpPr>
            <a:spLocks noGrp="1"/>
          </p:cNvSpPr>
          <p:nvPr>
            <p:ph type="dt" sz="half" idx="10"/>
          </p:nvPr>
        </p:nvSpPr>
        <p:spPr/>
        <p:txBody>
          <a:bodyPr/>
          <a:lstStyle/>
          <a:p>
            <a:fld id="{7FD992EC-97F0-BA48-B772-5C71FAE7A553}" type="datetimeFigureOut">
              <a:rPr lang="en-US" smtClean="0"/>
              <a:t>6/18/24</a:t>
            </a:fld>
            <a:endParaRPr lang="en-US"/>
          </a:p>
        </p:txBody>
      </p:sp>
      <p:sp>
        <p:nvSpPr>
          <p:cNvPr id="5" name="Footer Placeholder 4">
            <a:extLst>
              <a:ext uri="{FF2B5EF4-FFF2-40B4-BE49-F238E27FC236}">
                <a16:creationId xmlns:a16="http://schemas.microsoft.com/office/drawing/2014/main" id="{DB323A81-7F2C-36F2-E3CC-4E27209492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B58D6D-29BA-F5B4-3F64-9696E85A5004}"/>
              </a:ext>
            </a:extLst>
          </p:cNvPr>
          <p:cNvSpPr>
            <a:spLocks noGrp="1"/>
          </p:cNvSpPr>
          <p:nvPr>
            <p:ph type="sldNum" sz="quarter" idx="12"/>
          </p:nvPr>
        </p:nvSpPr>
        <p:spPr/>
        <p:txBody>
          <a:bodyPr/>
          <a:lstStyle/>
          <a:p>
            <a:fld id="{A6217FBF-B5A9-294D-8AA0-D3D460A7F619}" type="slidenum">
              <a:rPr lang="en-US" smtClean="0"/>
              <a:t>‹#›</a:t>
            </a:fld>
            <a:endParaRPr lang="en-US"/>
          </a:p>
        </p:txBody>
      </p:sp>
    </p:spTree>
    <p:extLst>
      <p:ext uri="{BB962C8B-B14F-4D97-AF65-F5344CB8AC3E}">
        <p14:creationId xmlns:p14="http://schemas.microsoft.com/office/powerpoint/2010/main" val="569223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7532E-08C6-42AF-DC66-D97E3CEA686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5254A17-904A-E994-ACAB-EE5D0F1BC41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B00FBB-F9AD-168A-AE68-C7E18E19D161}"/>
              </a:ext>
            </a:extLst>
          </p:cNvPr>
          <p:cNvSpPr>
            <a:spLocks noGrp="1"/>
          </p:cNvSpPr>
          <p:nvPr>
            <p:ph type="dt" sz="half" idx="10"/>
          </p:nvPr>
        </p:nvSpPr>
        <p:spPr/>
        <p:txBody>
          <a:bodyPr/>
          <a:lstStyle/>
          <a:p>
            <a:fld id="{7FD992EC-97F0-BA48-B772-5C71FAE7A553}" type="datetimeFigureOut">
              <a:rPr lang="en-US" smtClean="0"/>
              <a:t>6/18/24</a:t>
            </a:fld>
            <a:endParaRPr lang="en-US"/>
          </a:p>
        </p:txBody>
      </p:sp>
      <p:sp>
        <p:nvSpPr>
          <p:cNvPr id="5" name="Footer Placeholder 4">
            <a:extLst>
              <a:ext uri="{FF2B5EF4-FFF2-40B4-BE49-F238E27FC236}">
                <a16:creationId xmlns:a16="http://schemas.microsoft.com/office/drawing/2014/main" id="{8DEDD42D-F538-B3F3-7F4E-EB4C8507E1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163DCA-E6F3-037A-2257-6600ABF38684}"/>
              </a:ext>
            </a:extLst>
          </p:cNvPr>
          <p:cNvSpPr>
            <a:spLocks noGrp="1"/>
          </p:cNvSpPr>
          <p:nvPr>
            <p:ph type="sldNum" sz="quarter" idx="12"/>
          </p:nvPr>
        </p:nvSpPr>
        <p:spPr/>
        <p:txBody>
          <a:bodyPr/>
          <a:lstStyle/>
          <a:p>
            <a:fld id="{A6217FBF-B5A9-294D-8AA0-D3D460A7F619}" type="slidenum">
              <a:rPr lang="en-US" smtClean="0"/>
              <a:t>‹#›</a:t>
            </a:fld>
            <a:endParaRPr lang="en-US"/>
          </a:p>
        </p:txBody>
      </p:sp>
    </p:spTree>
    <p:extLst>
      <p:ext uri="{BB962C8B-B14F-4D97-AF65-F5344CB8AC3E}">
        <p14:creationId xmlns:p14="http://schemas.microsoft.com/office/powerpoint/2010/main" val="4237248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D63187B-505E-1F0A-7B59-E70905B624C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6D6D001-3A90-2CE6-565E-436E4FFDED3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BBDBFF-A75A-33B6-6BA8-604559A8DAF7}"/>
              </a:ext>
            </a:extLst>
          </p:cNvPr>
          <p:cNvSpPr>
            <a:spLocks noGrp="1"/>
          </p:cNvSpPr>
          <p:nvPr>
            <p:ph type="dt" sz="half" idx="10"/>
          </p:nvPr>
        </p:nvSpPr>
        <p:spPr/>
        <p:txBody>
          <a:bodyPr/>
          <a:lstStyle/>
          <a:p>
            <a:fld id="{7FD992EC-97F0-BA48-B772-5C71FAE7A553}" type="datetimeFigureOut">
              <a:rPr lang="en-US" smtClean="0"/>
              <a:t>6/18/24</a:t>
            </a:fld>
            <a:endParaRPr lang="en-US"/>
          </a:p>
        </p:txBody>
      </p:sp>
      <p:sp>
        <p:nvSpPr>
          <p:cNvPr id="5" name="Footer Placeholder 4">
            <a:extLst>
              <a:ext uri="{FF2B5EF4-FFF2-40B4-BE49-F238E27FC236}">
                <a16:creationId xmlns:a16="http://schemas.microsoft.com/office/drawing/2014/main" id="{9BFEC6D1-B9B0-0A99-AA61-2F8A8FFD7B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3EA982-5BA9-F47F-6074-69BB0DE8D995}"/>
              </a:ext>
            </a:extLst>
          </p:cNvPr>
          <p:cNvSpPr>
            <a:spLocks noGrp="1"/>
          </p:cNvSpPr>
          <p:nvPr>
            <p:ph type="sldNum" sz="quarter" idx="12"/>
          </p:nvPr>
        </p:nvSpPr>
        <p:spPr/>
        <p:txBody>
          <a:bodyPr/>
          <a:lstStyle/>
          <a:p>
            <a:fld id="{A6217FBF-B5A9-294D-8AA0-D3D460A7F619}" type="slidenum">
              <a:rPr lang="en-US" smtClean="0"/>
              <a:t>‹#›</a:t>
            </a:fld>
            <a:endParaRPr lang="en-US"/>
          </a:p>
        </p:txBody>
      </p:sp>
    </p:spTree>
    <p:extLst>
      <p:ext uri="{BB962C8B-B14F-4D97-AF65-F5344CB8AC3E}">
        <p14:creationId xmlns:p14="http://schemas.microsoft.com/office/powerpoint/2010/main" val="3374487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E41DD-E737-44F2-45A4-A5FEF29E9C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C5A45C-90CC-DB83-A912-190DBF40B6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F0B919-CE60-3BB4-19E7-FF157548F557}"/>
              </a:ext>
            </a:extLst>
          </p:cNvPr>
          <p:cNvSpPr>
            <a:spLocks noGrp="1"/>
          </p:cNvSpPr>
          <p:nvPr>
            <p:ph type="dt" sz="half" idx="10"/>
          </p:nvPr>
        </p:nvSpPr>
        <p:spPr/>
        <p:txBody>
          <a:bodyPr/>
          <a:lstStyle/>
          <a:p>
            <a:fld id="{7FD992EC-97F0-BA48-B772-5C71FAE7A553}" type="datetimeFigureOut">
              <a:rPr lang="en-US" smtClean="0"/>
              <a:t>6/18/24</a:t>
            </a:fld>
            <a:endParaRPr lang="en-US"/>
          </a:p>
        </p:txBody>
      </p:sp>
      <p:sp>
        <p:nvSpPr>
          <p:cNvPr id="5" name="Footer Placeholder 4">
            <a:extLst>
              <a:ext uri="{FF2B5EF4-FFF2-40B4-BE49-F238E27FC236}">
                <a16:creationId xmlns:a16="http://schemas.microsoft.com/office/drawing/2014/main" id="{546C6B5D-0269-28DE-612B-0BB7D1502A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68C286-9F39-B5A3-52A8-6527F9AE23C6}"/>
              </a:ext>
            </a:extLst>
          </p:cNvPr>
          <p:cNvSpPr>
            <a:spLocks noGrp="1"/>
          </p:cNvSpPr>
          <p:nvPr>
            <p:ph type="sldNum" sz="quarter" idx="12"/>
          </p:nvPr>
        </p:nvSpPr>
        <p:spPr/>
        <p:txBody>
          <a:bodyPr/>
          <a:lstStyle/>
          <a:p>
            <a:fld id="{A6217FBF-B5A9-294D-8AA0-D3D460A7F619}" type="slidenum">
              <a:rPr lang="en-US" smtClean="0"/>
              <a:t>‹#›</a:t>
            </a:fld>
            <a:endParaRPr lang="en-US"/>
          </a:p>
        </p:txBody>
      </p:sp>
    </p:spTree>
    <p:extLst>
      <p:ext uri="{BB962C8B-B14F-4D97-AF65-F5344CB8AC3E}">
        <p14:creationId xmlns:p14="http://schemas.microsoft.com/office/powerpoint/2010/main" val="2149584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4AFDE-5D73-3D36-EE95-A7270BC510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89B32D8-C697-900A-A431-9EE70549DD5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D452D1-84DC-AB08-9C5B-1EADEA823507}"/>
              </a:ext>
            </a:extLst>
          </p:cNvPr>
          <p:cNvSpPr>
            <a:spLocks noGrp="1"/>
          </p:cNvSpPr>
          <p:nvPr>
            <p:ph type="dt" sz="half" idx="10"/>
          </p:nvPr>
        </p:nvSpPr>
        <p:spPr/>
        <p:txBody>
          <a:bodyPr/>
          <a:lstStyle/>
          <a:p>
            <a:fld id="{7FD992EC-97F0-BA48-B772-5C71FAE7A553}" type="datetimeFigureOut">
              <a:rPr lang="en-US" smtClean="0"/>
              <a:t>6/18/24</a:t>
            </a:fld>
            <a:endParaRPr lang="en-US"/>
          </a:p>
        </p:txBody>
      </p:sp>
      <p:sp>
        <p:nvSpPr>
          <p:cNvPr id="5" name="Footer Placeholder 4">
            <a:extLst>
              <a:ext uri="{FF2B5EF4-FFF2-40B4-BE49-F238E27FC236}">
                <a16:creationId xmlns:a16="http://schemas.microsoft.com/office/drawing/2014/main" id="{8E51B3AF-1422-BDB5-3034-3142399C1F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DC26AC-A4AE-25F2-6870-DBB23D817F5E}"/>
              </a:ext>
            </a:extLst>
          </p:cNvPr>
          <p:cNvSpPr>
            <a:spLocks noGrp="1"/>
          </p:cNvSpPr>
          <p:nvPr>
            <p:ph type="sldNum" sz="quarter" idx="12"/>
          </p:nvPr>
        </p:nvSpPr>
        <p:spPr/>
        <p:txBody>
          <a:bodyPr/>
          <a:lstStyle/>
          <a:p>
            <a:fld id="{A6217FBF-B5A9-294D-8AA0-D3D460A7F619}" type="slidenum">
              <a:rPr lang="en-US" smtClean="0"/>
              <a:t>‹#›</a:t>
            </a:fld>
            <a:endParaRPr lang="en-US"/>
          </a:p>
        </p:txBody>
      </p:sp>
    </p:spTree>
    <p:extLst>
      <p:ext uri="{BB962C8B-B14F-4D97-AF65-F5344CB8AC3E}">
        <p14:creationId xmlns:p14="http://schemas.microsoft.com/office/powerpoint/2010/main" val="140242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D32F6-4029-C20C-D559-F256EFA7F1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844EE5-4EFC-8851-FDB0-90464A21DA9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209841A-E9B4-B914-1083-4A21F3995C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AB94443-3A22-409D-9EB2-E92C4C14F2EB}"/>
              </a:ext>
            </a:extLst>
          </p:cNvPr>
          <p:cNvSpPr>
            <a:spLocks noGrp="1"/>
          </p:cNvSpPr>
          <p:nvPr>
            <p:ph type="dt" sz="half" idx="10"/>
          </p:nvPr>
        </p:nvSpPr>
        <p:spPr/>
        <p:txBody>
          <a:bodyPr/>
          <a:lstStyle/>
          <a:p>
            <a:fld id="{7FD992EC-97F0-BA48-B772-5C71FAE7A553}" type="datetimeFigureOut">
              <a:rPr lang="en-US" smtClean="0"/>
              <a:t>6/18/24</a:t>
            </a:fld>
            <a:endParaRPr lang="en-US"/>
          </a:p>
        </p:txBody>
      </p:sp>
      <p:sp>
        <p:nvSpPr>
          <p:cNvPr id="6" name="Footer Placeholder 5">
            <a:extLst>
              <a:ext uri="{FF2B5EF4-FFF2-40B4-BE49-F238E27FC236}">
                <a16:creationId xmlns:a16="http://schemas.microsoft.com/office/drawing/2014/main" id="{BA0F6A83-C8B0-6784-B393-8D4EAD706C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2D31C5-10CF-2CB3-8156-050C20935AC9}"/>
              </a:ext>
            </a:extLst>
          </p:cNvPr>
          <p:cNvSpPr>
            <a:spLocks noGrp="1"/>
          </p:cNvSpPr>
          <p:nvPr>
            <p:ph type="sldNum" sz="quarter" idx="12"/>
          </p:nvPr>
        </p:nvSpPr>
        <p:spPr/>
        <p:txBody>
          <a:bodyPr/>
          <a:lstStyle/>
          <a:p>
            <a:fld id="{A6217FBF-B5A9-294D-8AA0-D3D460A7F619}" type="slidenum">
              <a:rPr lang="en-US" smtClean="0"/>
              <a:t>‹#›</a:t>
            </a:fld>
            <a:endParaRPr lang="en-US"/>
          </a:p>
        </p:txBody>
      </p:sp>
    </p:spTree>
    <p:extLst>
      <p:ext uri="{BB962C8B-B14F-4D97-AF65-F5344CB8AC3E}">
        <p14:creationId xmlns:p14="http://schemas.microsoft.com/office/powerpoint/2010/main" val="2017670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D3681-6FAC-CD3B-DEB7-76B986AFE0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1EFC0EC-9A9B-3121-D6F3-F224DB7EDE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DB6D1F4-ADAC-47D7-3189-B563B34AA55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0AE920D-539F-2C9C-800E-BA7FF695EA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11DF11-91FD-5923-30F3-AFEADF9B33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B7BB81-34BD-F705-C72B-6DE6C561459B}"/>
              </a:ext>
            </a:extLst>
          </p:cNvPr>
          <p:cNvSpPr>
            <a:spLocks noGrp="1"/>
          </p:cNvSpPr>
          <p:nvPr>
            <p:ph type="dt" sz="half" idx="10"/>
          </p:nvPr>
        </p:nvSpPr>
        <p:spPr/>
        <p:txBody>
          <a:bodyPr/>
          <a:lstStyle/>
          <a:p>
            <a:fld id="{7FD992EC-97F0-BA48-B772-5C71FAE7A553}" type="datetimeFigureOut">
              <a:rPr lang="en-US" smtClean="0"/>
              <a:t>6/18/24</a:t>
            </a:fld>
            <a:endParaRPr lang="en-US"/>
          </a:p>
        </p:txBody>
      </p:sp>
      <p:sp>
        <p:nvSpPr>
          <p:cNvPr id="8" name="Footer Placeholder 7">
            <a:extLst>
              <a:ext uri="{FF2B5EF4-FFF2-40B4-BE49-F238E27FC236}">
                <a16:creationId xmlns:a16="http://schemas.microsoft.com/office/drawing/2014/main" id="{AA953DE8-24DB-24C1-3EAB-5489C853368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6E4197F-2981-811D-8F1F-423A8368066D}"/>
              </a:ext>
            </a:extLst>
          </p:cNvPr>
          <p:cNvSpPr>
            <a:spLocks noGrp="1"/>
          </p:cNvSpPr>
          <p:nvPr>
            <p:ph type="sldNum" sz="quarter" idx="12"/>
          </p:nvPr>
        </p:nvSpPr>
        <p:spPr/>
        <p:txBody>
          <a:bodyPr/>
          <a:lstStyle/>
          <a:p>
            <a:fld id="{A6217FBF-B5A9-294D-8AA0-D3D460A7F619}" type="slidenum">
              <a:rPr lang="en-US" smtClean="0"/>
              <a:t>‹#›</a:t>
            </a:fld>
            <a:endParaRPr lang="en-US"/>
          </a:p>
        </p:txBody>
      </p:sp>
    </p:spTree>
    <p:extLst>
      <p:ext uri="{BB962C8B-B14F-4D97-AF65-F5344CB8AC3E}">
        <p14:creationId xmlns:p14="http://schemas.microsoft.com/office/powerpoint/2010/main" val="2661936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FBD41-C13D-D57D-962B-97706710172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53D4BF1-3398-1CC5-50AE-FFBAF30A683D}"/>
              </a:ext>
            </a:extLst>
          </p:cNvPr>
          <p:cNvSpPr>
            <a:spLocks noGrp="1"/>
          </p:cNvSpPr>
          <p:nvPr>
            <p:ph type="dt" sz="half" idx="10"/>
          </p:nvPr>
        </p:nvSpPr>
        <p:spPr/>
        <p:txBody>
          <a:bodyPr/>
          <a:lstStyle/>
          <a:p>
            <a:fld id="{7FD992EC-97F0-BA48-B772-5C71FAE7A553}" type="datetimeFigureOut">
              <a:rPr lang="en-US" smtClean="0"/>
              <a:t>6/18/24</a:t>
            </a:fld>
            <a:endParaRPr lang="en-US"/>
          </a:p>
        </p:txBody>
      </p:sp>
      <p:sp>
        <p:nvSpPr>
          <p:cNvPr id="4" name="Footer Placeholder 3">
            <a:extLst>
              <a:ext uri="{FF2B5EF4-FFF2-40B4-BE49-F238E27FC236}">
                <a16:creationId xmlns:a16="http://schemas.microsoft.com/office/drawing/2014/main" id="{4FD6B2F2-1A3E-0F36-5BFF-7F9176D5FB7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D169CB1-7EF2-C0F1-A4EC-6288615B5EA9}"/>
              </a:ext>
            </a:extLst>
          </p:cNvPr>
          <p:cNvSpPr>
            <a:spLocks noGrp="1"/>
          </p:cNvSpPr>
          <p:nvPr>
            <p:ph type="sldNum" sz="quarter" idx="12"/>
          </p:nvPr>
        </p:nvSpPr>
        <p:spPr/>
        <p:txBody>
          <a:bodyPr/>
          <a:lstStyle/>
          <a:p>
            <a:fld id="{A6217FBF-B5A9-294D-8AA0-D3D460A7F619}" type="slidenum">
              <a:rPr lang="en-US" smtClean="0"/>
              <a:t>‹#›</a:t>
            </a:fld>
            <a:endParaRPr lang="en-US"/>
          </a:p>
        </p:txBody>
      </p:sp>
    </p:spTree>
    <p:extLst>
      <p:ext uri="{BB962C8B-B14F-4D97-AF65-F5344CB8AC3E}">
        <p14:creationId xmlns:p14="http://schemas.microsoft.com/office/powerpoint/2010/main" val="2232726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CF84E3C-7E05-BD85-7D97-DC18FC7467A8}"/>
              </a:ext>
            </a:extLst>
          </p:cNvPr>
          <p:cNvSpPr>
            <a:spLocks noGrp="1"/>
          </p:cNvSpPr>
          <p:nvPr>
            <p:ph type="dt" sz="half" idx="10"/>
          </p:nvPr>
        </p:nvSpPr>
        <p:spPr/>
        <p:txBody>
          <a:bodyPr/>
          <a:lstStyle/>
          <a:p>
            <a:fld id="{7FD992EC-97F0-BA48-B772-5C71FAE7A553}" type="datetimeFigureOut">
              <a:rPr lang="en-US" smtClean="0"/>
              <a:t>6/18/24</a:t>
            </a:fld>
            <a:endParaRPr lang="en-US"/>
          </a:p>
        </p:txBody>
      </p:sp>
      <p:sp>
        <p:nvSpPr>
          <p:cNvPr id="3" name="Footer Placeholder 2">
            <a:extLst>
              <a:ext uri="{FF2B5EF4-FFF2-40B4-BE49-F238E27FC236}">
                <a16:creationId xmlns:a16="http://schemas.microsoft.com/office/drawing/2014/main" id="{D6EBA72C-7EA4-1AC1-D5C7-8A1E06205E6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E32D374-A57A-FF86-04B1-97AFF533E585}"/>
              </a:ext>
            </a:extLst>
          </p:cNvPr>
          <p:cNvSpPr>
            <a:spLocks noGrp="1"/>
          </p:cNvSpPr>
          <p:nvPr>
            <p:ph type="sldNum" sz="quarter" idx="12"/>
          </p:nvPr>
        </p:nvSpPr>
        <p:spPr/>
        <p:txBody>
          <a:bodyPr/>
          <a:lstStyle/>
          <a:p>
            <a:fld id="{A6217FBF-B5A9-294D-8AA0-D3D460A7F619}" type="slidenum">
              <a:rPr lang="en-US" smtClean="0"/>
              <a:t>‹#›</a:t>
            </a:fld>
            <a:endParaRPr lang="en-US"/>
          </a:p>
        </p:txBody>
      </p:sp>
    </p:spTree>
    <p:extLst>
      <p:ext uri="{BB962C8B-B14F-4D97-AF65-F5344CB8AC3E}">
        <p14:creationId xmlns:p14="http://schemas.microsoft.com/office/powerpoint/2010/main" val="1324955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3E195-3863-2E98-47C4-928E68F236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F2FFE76-2BAE-67A7-6907-C4E4058E8B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A9EA6C0-594F-304B-1F77-3DBA5A4347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26A42C-9223-7F56-0B39-869ECF05E85A}"/>
              </a:ext>
            </a:extLst>
          </p:cNvPr>
          <p:cNvSpPr>
            <a:spLocks noGrp="1"/>
          </p:cNvSpPr>
          <p:nvPr>
            <p:ph type="dt" sz="half" idx="10"/>
          </p:nvPr>
        </p:nvSpPr>
        <p:spPr/>
        <p:txBody>
          <a:bodyPr/>
          <a:lstStyle/>
          <a:p>
            <a:fld id="{7FD992EC-97F0-BA48-B772-5C71FAE7A553}" type="datetimeFigureOut">
              <a:rPr lang="en-US" smtClean="0"/>
              <a:t>6/18/24</a:t>
            </a:fld>
            <a:endParaRPr lang="en-US"/>
          </a:p>
        </p:txBody>
      </p:sp>
      <p:sp>
        <p:nvSpPr>
          <p:cNvPr id="6" name="Footer Placeholder 5">
            <a:extLst>
              <a:ext uri="{FF2B5EF4-FFF2-40B4-BE49-F238E27FC236}">
                <a16:creationId xmlns:a16="http://schemas.microsoft.com/office/drawing/2014/main" id="{84E5ADAC-C5DC-3C88-3054-F58BD712DD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FF9F45-C151-EC14-2550-04C5A59AFE64}"/>
              </a:ext>
            </a:extLst>
          </p:cNvPr>
          <p:cNvSpPr>
            <a:spLocks noGrp="1"/>
          </p:cNvSpPr>
          <p:nvPr>
            <p:ph type="sldNum" sz="quarter" idx="12"/>
          </p:nvPr>
        </p:nvSpPr>
        <p:spPr/>
        <p:txBody>
          <a:bodyPr/>
          <a:lstStyle/>
          <a:p>
            <a:fld id="{A6217FBF-B5A9-294D-8AA0-D3D460A7F619}" type="slidenum">
              <a:rPr lang="en-US" smtClean="0"/>
              <a:t>‹#›</a:t>
            </a:fld>
            <a:endParaRPr lang="en-US"/>
          </a:p>
        </p:txBody>
      </p:sp>
    </p:spTree>
    <p:extLst>
      <p:ext uri="{BB962C8B-B14F-4D97-AF65-F5344CB8AC3E}">
        <p14:creationId xmlns:p14="http://schemas.microsoft.com/office/powerpoint/2010/main" val="282332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80505-D66A-954B-991D-5ED541E882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B23A97B-E31B-C9CE-27B1-6B5F79AE4E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29702B2-B98E-9AC3-4166-AFBE0E96C5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F87D88-CFF0-E727-DFE8-ED9EBF5378E1}"/>
              </a:ext>
            </a:extLst>
          </p:cNvPr>
          <p:cNvSpPr>
            <a:spLocks noGrp="1"/>
          </p:cNvSpPr>
          <p:nvPr>
            <p:ph type="dt" sz="half" idx="10"/>
          </p:nvPr>
        </p:nvSpPr>
        <p:spPr/>
        <p:txBody>
          <a:bodyPr/>
          <a:lstStyle/>
          <a:p>
            <a:fld id="{7FD992EC-97F0-BA48-B772-5C71FAE7A553}" type="datetimeFigureOut">
              <a:rPr lang="en-US" smtClean="0"/>
              <a:t>6/18/24</a:t>
            </a:fld>
            <a:endParaRPr lang="en-US"/>
          </a:p>
        </p:txBody>
      </p:sp>
      <p:sp>
        <p:nvSpPr>
          <p:cNvPr id="6" name="Footer Placeholder 5">
            <a:extLst>
              <a:ext uri="{FF2B5EF4-FFF2-40B4-BE49-F238E27FC236}">
                <a16:creationId xmlns:a16="http://schemas.microsoft.com/office/drawing/2014/main" id="{307C8DB5-3941-E6BF-2A78-38AC2A18E4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9ECCDF-F9BD-43C0-6E58-3AA037E9DA4D}"/>
              </a:ext>
            </a:extLst>
          </p:cNvPr>
          <p:cNvSpPr>
            <a:spLocks noGrp="1"/>
          </p:cNvSpPr>
          <p:nvPr>
            <p:ph type="sldNum" sz="quarter" idx="12"/>
          </p:nvPr>
        </p:nvSpPr>
        <p:spPr/>
        <p:txBody>
          <a:bodyPr/>
          <a:lstStyle/>
          <a:p>
            <a:fld id="{A6217FBF-B5A9-294D-8AA0-D3D460A7F619}" type="slidenum">
              <a:rPr lang="en-US" smtClean="0"/>
              <a:t>‹#›</a:t>
            </a:fld>
            <a:endParaRPr lang="en-US"/>
          </a:p>
        </p:txBody>
      </p:sp>
    </p:spTree>
    <p:extLst>
      <p:ext uri="{BB962C8B-B14F-4D97-AF65-F5344CB8AC3E}">
        <p14:creationId xmlns:p14="http://schemas.microsoft.com/office/powerpoint/2010/main" val="2125640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73D46B-499D-631A-A6AA-73BAFFE720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FC1757E-06F7-CCD6-13F5-381EAA6744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3EACE7-7ABF-9D07-E8AC-6DE81CC620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FD992EC-97F0-BA48-B772-5C71FAE7A553}" type="datetimeFigureOut">
              <a:rPr lang="en-US" smtClean="0"/>
              <a:t>6/18/24</a:t>
            </a:fld>
            <a:endParaRPr lang="en-US"/>
          </a:p>
        </p:txBody>
      </p:sp>
      <p:sp>
        <p:nvSpPr>
          <p:cNvPr id="5" name="Footer Placeholder 4">
            <a:extLst>
              <a:ext uri="{FF2B5EF4-FFF2-40B4-BE49-F238E27FC236}">
                <a16:creationId xmlns:a16="http://schemas.microsoft.com/office/drawing/2014/main" id="{C3D9E809-D05F-19D4-B146-B6CDD1EB4A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F42C1CE-614D-8EDD-24E5-EC366783F7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6217FBF-B5A9-294D-8AA0-D3D460A7F619}" type="slidenum">
              <a:rPr lang="en-US" smtClean="0"/>
              <a:t>‹#›</a:t>
            </a:fld>
            <a:endParaRPr lang="en-US"/>
          </a:p>
        </p:txBody>
      </p:sp>
    </p:spTree>
    <p:extLst>
      <p:ext uri="{BB962C8B-B14F-4D97-AF65-F5344CB8AC3E}">
        <p14:creationId xmlns:p14="http://schemas.microsoft.com/office/powerpoint/2010/main" val="8901515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5EF6C-F3CA-4B71-247F-E2C11F6B00B4}"/>
              </a:ext>
            </a:extLst>
          </p:cNvPr>
          <p:cNvSpPr>
            <a:spLocks noGrp="1"/>
          </p:cNvSpPr>
          <p:nvPr>
            <p:ph type="ctrTitle"/>
          </p:nvPr>
        </p:nvSpPr>
        <p:spPr>
          <a:xfrm>
            <a:off x="1524000" y="1122363"/>
            <a:ext cx="9144000" cy="1189037"/>
          </a:xfrm>
        </p:spPr>
        <p:txBody>
          <a:bodyPr>
            <a:normAutofit/>
          </a:bodyPr>
          <a:lstStyle/>
          <a:p>
            <a:pPr algn="l"/>
            <a:r>
              <a:rPr lang="en-US" sz="4800" dirty="0"/>
              <a:t>Health Care Assessment Service</a:t>
            </a:r>
          </a:p>
        </p:txBody>
      </p:sp>
      <p:sp>
        <p:nvSpPr>
          <p:cNvPr id="3" name="Subtitle 2">
            <a:extLst>
              <a:ext uri="{FF2B5EF4-FFF2-40B4-BE49-F238E27FC236}">
                <a16:creationId xmlns:a16="http://schemas.microsoft.com/office/drawing/2014/main" id="{D9721DD4-F1F0-917E-059D-16E3DBAA74CF}"/>
              </a:ext>
            </a:extLst>
          </p:cNvPr>
          <p:cNvSpPr>
            <a:spLocks noGrp="1"/>
          </p:cNvSpPr>
          <p:nvPr>
            <p:ph type="subTitle" idx="1"/>
          </p:nvPr>
        </p:nvSpPr>
        <p:spPr>
          <a:xfrm>
            <a:off x="1524000" y="2451100"/>
            <a:ext cx="9144000" cy="2806700"/>
          </a:xfrm>
        </p:spPr>
        <p:txBody>
          <a:bodyPr/>
          <a:lstStyle/>
          <a:p>
            <a:pPr algn="l"/>
            <a:r>
              <a:rPr lang="en-US" sz="1800" kern="100" dirty="0">
                <a:solidFill>
                  <a:srgbClr val="000000"/>
                </a:solidFill>
                <a:effectLst/>
                <a:latin typeface="Segoe UI" panose="020B0502040204020203" pitchFamily="34" charset="0"/>
                <a:ea typeface="Segoe UI" panose="020B0502040204020203" pitchFamily="34" charset="0"/>
              </a:rPr>
              <a:t>This is a monthly subscription service available in all three of DODD Waivers:</a:t>
            </a:r>
          </a:p>
          <a:p>
            <a:pPr algn="l"/>
            <a:endParaRPr lang="en-US" sz="1800" kern="100" dirty="0">
              <a:solidFill>
                <a:srgbClr val="000000"/>
              </a:solidFill>
              <a:effectLst/>
              <a:latin typeface="Segoe UI" panose="020B0502040204020203" pitchFamily="34" charset="0"/>
              <a:ea typeface="Segoe UI" panose="020B0502040204020203" pitchFamily="34" charset="0"/>
            </a:endParaRPr>
          </a:p>
          <a:p>
            <a:pPr marL="285750" indent="-285750" algn="l">
              <a:buFont typeface="Arial" panose="020B0604020202020204" pitchFamily="34" charset="0"/>
              <a:buChar char="•"/>
            </a:pPr>
            <a:r>
              <a:rPr lang="en-US" sz="1800" kern="100" dirty="0">
                <a:solidFill>
                  <a:srgbClr val="000000"/>
                </a:solidFill>
                <a:effectLst/>
                <a:latin typeface="Segoe UI" panose="020B0502040204020203" pitchFamily="34" charset="0"/>
                <a:ea typeface="Segoe UI" panose="020B0502040204020203" pitchFamily="34" charset="0"/>
              </a:rPr>
              <a:t>Individual Options (IO)</a:t>
            </a:r>
          </a:p>
          <a:p>
            <a:pPr marL="285750" indent="-285750" algn="l">
              <a:buFont typeface="Arial" panose="020B0604020202020204" pitchFamily="34" charset="0"/>
              <a:buChar char="•"/>
            </a:pPr>
            <a:r>
              <a:rPr lang="en-US" sz="1800" kern="100" dirty="0">
                <a:solidFill>
                  <a:srgbClr val="000000"/>
                </a:solidFill>
                <a:effectLst/>
                <a:latin typeface="Segoe UI" panose="020B0502040204020203" pitchFamily="34" charset="0"/>
                <a:ea typeface="Segoe UI" panose="020B0502040204020203" pitchFamily="34" charset="0"/>
              </a:rPr>
              <a:t>Level 1</a:t>
            </a:r>
          </a:p>
          <a:p>
            <a:pPr marL="285750" indent="-285750" algn="l">
              <a:buFont typeface="Arial" panose="020B0604020202020204" pitchFamily="34" charset="0"/>
              <a:buChar char="•"/>
            </a:pPr>
            <a:r>
              <a:rPr lang="en-US" sz="1800" kern="100" dirty="0">
                <a:solidFill>
                  <a:srgbClr val="000000"/>
                </a:solidFill>
                <a:effectLst/>
                <a:latin typeface="Segoe UI" panose="020B0502040204020203" pitchFamily="34" charset="0"/>
                <a:ea typeface="Segoe UI" panose="020B0502040204020203" pitchFamily="34" charset="0"/>
              </a:rPr>
              <a:t>Self Empowered Life Funding (SELF).</a:t>
            </a:r>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1587246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59198-31FD-DF01-72FF-D05DEAB5EE0C}"/>
              </a:ext>
            </a:extLst>
          </p:cNvPr>
          <p:cNvSpPr>
            <a:spLocks noGrp="1"/>
          </p:cNvSpPr>
          <p:nvPr>
            <p:ph type="title"/>
          </p:nvPr>
        </p:nvSpPr>
        <p:spPr/>
        <p:txBody>
          <a:bodyPr/>
          <a:lstStyle/>
          <a:p>
            <a:pPr algn="ctr"/>
            <a:r>
              <a:rPr lang="en-US" dirty="0"/>
              <a:t>Health Care Assessment Service</a:t>
            </a:r>
          </a:p>
        </p:txBody>
      </p:sp>
      <p:sp>
        <p:nvSpPr>
          <p:cNvPr id="3" name="Content Placeholder 2">
            <a:extLst>
              <a:ext uri="{FF2B5EF4-FFF2-40B4-BE49-F238E27FC236}">
                <a16:creationId xmlns:a16="http://schemas.microsoft.com/office/drawing/2014/main" id="{75DACBCB-15DD-BA4E-C802-25D65021314F}"/>
              </a:ext>
            </a:extLst>
          </p:cNvPr>
          <p:cNvSpPr>
            <a:spLocks noGrp="1"/>
          </p:cNvSpPr>
          <p:nvPr>
            <p:ph idx="1"/>
          </p:nvPr>
        </p:nvSpPr>
        <p:spPr/>
        <p:txBody>
          <a:bodyPr/>
          <a:lstStyle/>
          <a:p>
            <a:r>
              <a:rPr lang="en-US" sz="2400" kern="100" dirty="0">
                <a:solidFill>
                  <a:srgbClr val="000000"/>
                </a:solidFill>
                <a:effectLst/>
                <a:ea typeface="Segoe UI" panose="020B0502040204020203" pitchFamily="34" charset="0"/>
              </a:rPr>
              <a:t>Health Care Assessment service provides a real-time virtual health assessment to determine the best clinical </a:t>
            </a:r>
            <a:r>
              <a:rPr lang="en-US" sz="2400" kern="100" dirty="0">
                <a:solidFill>
                  <a:srgbClr val="000000"/>
                </a:solidFill>
                <a:effectLst/>
                <a:ea typeface="Segoe UI" panose="020B0502040204020203" pitchFamily="34" charset="0"/>
                <a:cs typeface="Segoe UI" panose="020B0502040204020203" pitchFamily="34" charset="0"/>
              </a:rPr>
              <a:t>course</a:t>
            </a:r>
            <a:r>
              <a:rPr lang="en-US" sz="2400" kern="100" dirty="0">
                <a:solidFill>
                  <a:srgbClr val="000000"/>
                </a:solidFill>
                <a:effectLst/>
                <a:ea typeface="Segoe UI" panose="020B0502040204020203" pitchFamily="34" charset="0"/>
              </a:rPr>
              <a:t> of action and help avoid unnecessary emergency room visits.  The service will assist an individual and/or the individual’s caregivers to understand the individual’s presenting health symptoms and identify appropriate next steps.</a:t>
            </a:r>
          </a:p>
          <a:p>
            <a:pPr marL="0" indent="0">
              <a:buNone/>
            </a:pPr>
            <a:endParaRPr lang="en-US" dirty="0"/>
          </a:p>
          <a:p>
            <a:r>
              <a:rPr lang="en-US" sz="2400" dirty="0">
                <a:solidFill>
                  <a:srgbClr val="FF0000"/>
                </a:solidFill>
                <a:cs typeface="Segoe UI" panose="020B0502040204020203" pitchFamily="34" charset="0"/>
              </a:rPr>
              <a:t>On June 10, 2024, DODD reported in Memo Monday that the Health Care Assessment Service was removed from the Waiver Amendment.  Therefore, the service will not be available on July 1.  DODD has stated that they are working collaboratively with CMS to answer questions and concerns prior to implementation of the service.</a:t>
            </a:r>
          </a:p>
          <a:p>
            <a:endParaRPr lang="en-US" dirty="0">
              <a:solidFill>
                <a:srgbClr val="FF0000"/>
              </a:solidFill>
            </a:endParaRPr>
          </a:p>
        </p:txBody>
      </p:sp>
    </p:spTree>
    <p:extLst>
      <p:ext uri="{BB962C8B-B14F-4D97-AF65-F5344CB8AC3E}">
        <p14:creationId xmlns:p14="http://schemas.microsoft.com/office/powerpoint/2010/main" val="697102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B437B-B73B-ECD3-5909-7D583559D333}"/>
              </a:ext>
            </a:extLst>
          </p:cNvPr>
          <p:cNvSpPr>
            <a:spLocks noGrp="1"/>
          </p:cNvSpPr>
          <p:nvPr>
            <p:ph type="title"/>
          </p:nvPr>
        </p:nvSpPr>
        <p:spPr/>
        <p:txBody>
          <a:bodyPr/>
          <a:lstStyle/>
          <a:p>
            <a:pPr algn="ctr"/>
            <a:r>
              <a:rPr lang="en-US" dirty="0"/>
              <a:t>Specialized Medical Equipment</a:t>
            </a:r>
          </a:p>
        </p:txBody>
      </p:sp>
      <p:sp>
        <p:nvSpPr>
          <p:cNvPr id="3" name="Content Placeholder 2">
            <a:extLst>
              <a:ext uri="{FF2B5EF4-FFF2-40B4-BE49-F238E27FC236}">
                <a16:creationId xmlns:a16="http://schemas.microsoft.com/office/drawing/2014/main" id="{55EAF820-DF6C-056D-EB32-4D4F5931EAEA}"/>
              </a:ext>
            </a:extLst>
          </p:cNvPr>
          <p:cNvSpPr>
            <a:spLocks noGrp="1"/>
          </p:cNvSpPr>
          <p:nvPr>
            <p:ph idx="1"/>
          </p:nvPr>
        </p:nvSpPr>
        <p:spPr/>
        <p:txBody>
          <a:bodyPr>
            <a:normAutofit/>
          </a:bodyPr>
          <a:lstStyle/>
          <a:p>
            <a:r>
              <a:rPr lang="en-US" sz="2400" kern="100" dirty="0">
                <a:solidFill>
                  <a:srgbClr val="000000"/>
                </a:solidFill>
                <a:effectLst/>
                <a:ea typeface="Segoe UI" panose="020B0502040204020203" pitchFamily="34" charset="0"/>
              </a:rPr>
              <a:t>Effective July 1, 2024, DODD made updates to the Specialized Medical Equipment &amp; Supplies service in Level 1 and Individual Options (IO) Waivers.  </a:t>
            </a:r>
            <a:br>
              <a:rPr lang="en-US" sz="2400" kern="100" dirty="0">
                <a:solidFill>
                  <a:srgbClr val="000000"/>
                </a:solidFill>
                <a:effectLst/>
                <a:ea typeface="Segoe UI" panose="020B0502040204020203" pitchFamily="34" charset="0"/>
              </a:rPr>
            </a:br>
            <a:br>
              <a:rPr lang="en-US" sz="2400" kern="100" dirty="0">
                <a:solidFill>
                  <a:srgbClr val="000000"/>
                </a:solidFill>
                <a:effectLst/>
                <a:ea typeface="Segoe UI" panose="020B0502040204020203" pitchFamily="34" charset="0"/>
              </a:rPr>
            </a:br>
            <a:endParaRPr lang="en-US" sz="2400" kern="100" dirty="0">
              <a:solidFill>
                <a:srgbClr val="000000"/>
              </a:solidFill>
              <a:effectLst/>
              <a:ea typeface="Segoe UI" panose="020B0502040204020203" pitchFamily="34" charset="0"/>
            </a:endParaRPr>
          </a:p>
          <a:p>
            <a:pPr marL="6350" marR="0" indent="-6350">
              <a:lnSpc>
                <a:spcPct val="107000"/>
              </a:lnSpc>
              <a:spcBef>
                <a:spcPts val="0"/>
              </a:spcBef>
              <a:spcAft>
                <a:spcPts val="1195"/>
              </a:spcAft>
            </a:pPr>
            <a:r>
              <a:rPr lang="en-US" sz="2400" kern="100" dirty="0">
                <a:solidFill>
                  <a:srgbClr val="000000"/>
                </a:solidFill>
                <a:ea typeface="Segoe UI" panose="020B0502040204020203" pitchFamily="34" charset="0"/>
              </a:rPr>
              <a:t>  Changes include:</a:t>
            </a:r>
            <a:br>
              <a:rPr lang="en-US" sz="2400" kern="100" dirty="0">
                <a:solidFill>
                  <a:srgbClr val="000000"/>
                </a:solidFill>
                <a:ea typeface="Segoe UI" panose="020B0502040204020203" pitchFamily="34" charset="0"/>
              </a:rPr>
            </a:br>
            <a:r>
              <a:rPr lang="en-US" sz="2400" kern="100" dirty="0">
                <a:solidFill>
                  <a:srgbClr val="000000"/>
                </a:solidFill>
                <a:ea typeface="Segoe UI" panose="020B0502040204020203" pitchFamily="34" charset="0"/>
              </a:rPr>
              <a:t>	</a:t>
            </a:r>
            <a:r>
              <a:rPr lang="en-US" sz="1800" kern="100" dirty="0">
                <a:solidFill>
                  <a:srgbClr val="000000"/>
                </a:solidFill>
                <a:ea typeface="Segoe UI" panose="020B0502040204020203" pitchFamily="34" charset="0"/>
              </a:rPr>
              <a:t>Definition of specialized medical equipment and supplies now includes repair of maintenance </a:t>
            </a:r>
            <a:br>
              <a:rPr lang="en-US" sz="1800" kern="100" dirty="0">
                <a:solidFill>
                  <a:srgbClr val="000000"/>
                </a:solidFill>
                <a:ea typeface="Segoe UI" panose="020B0502040204020203" pitchFamily="34" charset="0"/>
              </a:rPr>
            </a:br>
            <a:r>
              <a:rPr lang="en-US" sz="1800" kern="100" dirty="0">
                <a:solidFill>
                  <a:srgbClr val="000000"/>
                </a:solidFill>
                <a:ea typeface="Segoe UI" panose="020B0502040204020203" pitchFamily="34" charset="0"/>
              </a:rPr>
              <a:t>	of a previously approved item and has been updated to include a definition for “useful life” of</a:t>
            </a:r>
            <a:br>
              <a:rPr lang="en-US" sz="1800" kern="100" dirty="0">
                <a:solidFill>
                  <a:srgbClr val="000000"/>
                </a:solidFill>
                <a:ea typeface="Segoe UI" panose="020B0502040204020203" pitchFamily="34" charset="0"/>
              </a:rPr>
            </a:br>
            <a:r>
              <a:rPr lang="en-US" sz="1800" kern="100" dirty="0">
                <a:solidFill>
                  <a:srgbClr val="000000"/>
                </a:solidFill>
                <a:ea typeface="Segoe UI" panose="020B0502040204020203" pitchFamily="34" charset="0"/>
              </a:rPr>
              <a:t>	an item.</a:t>
            </a:r>
            <a:br>
              <a:rPr lang="en-US" sz="1800" kern="100" dirty="0">
                <a:solidFill>
                  <a:srgbClr val="000000"/>
                </a:solidFill>
                <a:ea typeface="Segoe UI" panose="020B0502040204020203" pitchFamily="34" charset="0"/>
              </a:rPr>
            </a:br>
            <a:br>
              <a:rPr lang="en-US" sz="1600" kern="100" dirty="0">
                <a:solidFill>
                  <a:srgbClr val="000000"/>
                </a:solidFill>
                <a:ea typeface="Segoe UI" panose="020B0502040204020203" pitchFamily="34" charset="0"/>
              </a:rPr>
            </a:br>
            <a:r>
              <a:rPr lang="en-US" sz="2400" kern="100" dirty="0">
                <a:solidFill>
                  <a:srgbClr val="000000"/>
                </a:solidFill>
                <a:ea typeface="Segoe UI" panose="020B0502040204020203" pitchFamily="34" charset="0"/>
              </a:rPr>
              <a:t>	</a:t>
            </a:r>
            <a:r>
              <a:rPr lang="en-US" sz="1800" kern="100" dirty="0">
                <a:solidFill>
                  <a:srgbClr val="000000"/>
                </a:solidFill>
                <a:effectLst/>
                <a:ea typeface="Segoe UI" panose="020B0502040204020203" pitchFamily="34" charset="0"/>
              </a:rPr>
              <a:t>Useful Life means the amount of time during which an item is expected to be in service, as 	determined by the manufacturer of the item.</a:t>
            </a:r>
          </a:p>
          <a:p>
            <a:pPr marL="0" indent="0">
              <a:buNone/>
            </a:pPr>
            <a:endParaRPr lang="en-US" sz="2400" kern="100" dirty="0">
              <a:solidFill>
                <a:srgbClr val="000000"/>
              </a:solidFill>
              <a:effectLst/>
              <a:ea typeface="Segoe UI" panose="020B0502040204020203" pitchFamily="34" charset="0"/>
            </a:endParaRPr>
          </a:p>
        </p:txBody>
      </p:sp>
    </p:spTree>
    <p:extLst>
      <p:ext uri="{BB962C8B-B14F-4D97-AF65-F5344CB8AC3E}">
        <p14:creationId xmlns:p14="http://schemas.microsoft.com/office/powerpoint/2010/main" val="1607645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80E14-EC49-F6D4-21CB-A0E9CBD1F694}"/>
              </a:ext>
            </a:extLst>
          </p:cNvPr>
          <p:cNvSpPr>
            <a:spLocks noGrp="1"/>
          </p:cNvSpPr>
          <p:nvPr>
            <p:ph type="title"/>
          </p:nvPr>
        </p:nvSpPr>
        <p:spPr/>
        <p:txBody>
          <a:bodyPr/>
          <a:lstStyle/>
          <a:p>
            <a:pPr algn="ctr"/>
            <a:r>
              <a:rPr lang="en-US" dirty="0"/>
              <a:t>Specialized Medical Equipment </a:t>
            </a:r>
            <a:r>
              <a:rPr lang="en-US" dirty="0" err="1"/>
              <a:t>C’tnd</a:t>
            </a:r>
            <a:endParaRPr lang="en-US" dirty="0"/>
          </a:p>
        </p:txBody>
      </p:sp>
      <p:sp>
        <p:nvSpPr>
          <p:cNvPr id="3" name="Content Placeholder 2">
            <a:extLst>
              <a:ext uri="{FF2B5EF4-FFF2-40B4-BE49-F238E27FC236}">
                <a16:creationId xmlns:a16="http://schemas.microsoft.com/office/drawing/2014/main" id="{03485F87-9237-BABB-A0DB-FB681CFC890C}"/>
              </a:ext>
            </a:extLst>
          </p:cNvPr>
          <p:cNvSpPr>
            <a:spLocks noGrp="1"/>
          </p:cNvSpPr>
          <p:nvPr>
            <p:ph idx="1"/>
          </p:nvPr>
        </p:nvSpPr>
        <p:spPr/>
        <p:txBody>
          <a:bodyPr/>
          <a:lstStyle/>
          <a:p>
            <a:r>
              <a:rPr lang="en-US" dirty="0"/>
              <a:t>What is staying the same?</a:t>
            </a:r>
            <a:br>
              <a:rPr lang="en-US" dirty="0"/>
            </a:br>
            <a:br>
              <a:rPr lang="en-US" dirty="0"/>
            </a:br>
            <a:r>
              <a:rPr lang="en-US" sz="1800" kern="100" dirty="0">
                <a:solidFill>
                  <a:srgbClr val="000000"/>
                </a:solidFill>
                <a:effectLst/>
                <a:ea typeface="Segoe UI" panose="020B0502040204020203" pitchFamily="34" charset="0"/>
              </a:rPr>
              <a:t>There must be an assessed need for the item being requested.</a:t>
            </a:r>
            <a:br>
              <a:rPr lang="en-US" sz="1800" kern="100" dirty="0">
                <a:solidFill>
                  <a:srgbClr val="000000"/>
                </a:solidFill>
                <a:effectLst/>
                <a:ea typeface="Segoe UI" panose="020B0502040204020203" pitchFamily="34" charset="0"/>
              </a:rPr>
            </a:br>
            <a:br>
              <a:rPr lang="en-US" sz="1800" kern="100" dirty="0">
                <a:solidFill>
                  <a:srgbClr val="000000"/>
                </a:solidFill>
                <a:effectLst/>
                <a:ea typeface="Segoe UI" panose="020B0502040204020203" pitchFamily="34" charset="0"/>
              </a:rPr>
            </a:br>
            <a:r>
              <a:rPr lang="en-US" sz="1800" kern="100" dirty="0">
                <a:solidFill>
                  <a:srgbClr val="000000"/>
                </a:solidFill>
                <a:effectLst/>
                <a:ea typeface="Segoe UI" panose="020B0502040204020203" pitchFamily="34" charset="0"/>
              </a:rPr>
              <a:t>Cost cap will not exceed $10,000 per item.</a:t>
            </a:r>
            <a:br>
              <a:rPr lang="en-US" sz="1800" kern="100" dirty="0">
                <a:solidFill>
                  <a:srgbClr val="000000"/>
                </a:solidFill>
                <a:effectLst/>
                <a:ea typeface="Segoe UI" panose="020B0502040204020203" pitchFamily="34" charset="0"/>
              </a:rPr>
            </a:br>
            <a:br>
              <a:rPr lang="en-US" sz="1800" kern="100" dirty="0">
                <a:solidFill>
                  <a:srgbClr val="000000"/>
                </a:solidFill>
                <a:effectLst/>
                <a:ea typeface="Segoe UI" panose="020B0502040204020203" pitchFamily="34" charset="0"/>
              </a:rPr>
            </a:br>
            <a:r>
              <a:rPr lang="en-US" sz="1800" kern="100" dirty="0">
                <a:solidFill>
                  <a:srgbClr val="000000"/>
                </a:solidFill>
                <a:effectLst/>
                <a:ea typeface="Segoe UI" panose="020B0502040204020203" pitchFamily="34" charset="0"/>
              </a:rPr>
              <a:t>Medicaid must be used first; Only the Ohio Department of Medicaid can determine if an item will be covered through State Plan. (Medicaid Card or the Managed Care Organization)</a:t>
            </a:r>
            <a:br>
              <a:rPr lang="en-US" sz="1800" kern="100" dirty="0">
                <a:solidFill>
                  <a:srgbClr val="000000"/>
                </a:solidFill>
                <a:effectLst/>
                <a:ea typeface="Segoe UI" panose="020B0502040204020203" pitchFamily="34" charset="0"/>
              </a:rPr>
            </a:br>
            <a:br>
              <a:rPr lang="en-US" sz="1800" kern="100" dirty="0">
                <a:solidFill>
                  <a:srgbClr val="000000"/>
                </a:solidFill>
                <a:effectLst/>
                <a:ea typeface="Segoe UI" panose="020B0502040204020203" pitchFamily="34" charset="0"/>
              </a:rPr>
            </a:br>
            <a:r>
              <a:rPr lang="en-US" sz="1800" kern="100" dirty="0">
                <a:solidFill>
                  <a:srgbClr val="000000"/>
                </a:solidFill>
                <a:effectLst/>
                <a:ea typeface="Segoe UI" panose="020B0502040204020203" pitchFamily="34" charset="0"/>
              </a:rPr>
              <a:t>Prior to authorizing the L1 or IO waiver for Specialized Medical Equipment &amp; Supplies, the SSA must document that the item is not covered.</a:t>
            </a:r>
          </a:p>
          <a:p>
            <a:pPr marL="0" indent="0">
              <a:buNone/>
            </a:pPr>
            <a:endParaRPr lang="en-US" sz="1800" kern="100" dirty="0">
              <a:solidFill>
                <a:srgbClr val="000000"/>
              </a:solidFill>
              <a:effectLst/>
              <a:latin typeface="Segoe UI" panose="020B0502040204020203" pitchFamily="34" charset="0"/>
              <a:ea typeface="Segoe UI" panose="020B0502040204020203" pitchFamily="34" charset="0"/>
            </a:endParaRPr>
          </a:p>
          <a:p>
            <a:pPr marL="0" indent="0">
              <a:buNone/>
            </a:pPr>
            <a:endParaRPr lang="en-US" sz="1800" kern="100" dirty="0">
              <a:solidFill>
                <a:srgbClr val="000000"/>
              </a:solidFill>
              <a:effectLst/>
              <a:ea typeface="Segoe UI" panose="020B0502040204020203" pitchFamily="34" charset="0"/>
            </a:endParaRPr>
          </a:p>
          <a:p>
            <a:pPr marL="0" indent="0">
              <a:buNone/>
            </a:pPr>
            <a:endParaRPr lang="en-US" sz="1800" kern="100" dirty="0">
              <a:solidFill>
                <a:srgbClr val="000000"/>
              </a:solidFill>
              <a:effectLst/>
              <a:ea typeface="Segoe UI" panose="020B0502040204020203" pitchFamily="34" charset="0"/>
            </a:endParaRPr>
          </a:p>
          <a:p>
            <a:pPr marL="0" indent="0">
              <a:buNone/>
            </a:pPr>
            <a:endParaRPr lang="en-US" dirty="0"/>
          </a:p>
        </p:txBody>
      </p:sp>
    </p:spTree>
    <p:extLst>
      <p:ext uri="{BB962C8B-B14F-4D97-AF65-F5344CB8AC3E}">
        <p14:creationId xmlns:p14="http://schemas.microsoft.com/office/powerpoint/2010/main" val="1930380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9B0E5-D21C-6CC4-5DDB-71FE31E49860}"/>
              </a:ext>
            </a:extLst>
          </p:cNvPr>
          <p:cNvSpPr>
            <a:spLocks noGrp="1"/>
          </p:cNvSpPr>
          <p:nvPr>
            <p:ph type="title"/>
          </p:nvPr>
        </p:nvSpPr>
        <p:spPr/>
        <p:txBody>
          <a:bodyPr/>
          <a:lstStyle/>
          <a:p>
            <a:pPr algn="ctr"/>
            <a:r>
              <a:rPr lang="en-US" dirty="0"/>
              <a:t>Specialized Medical Equipment </a:t>
            </a:r>
            <a:r>
              <a:rPr lang="en-US" dirty="0" err="1"/>
              <a:t>C’tnd</a:t>
            </a:r>
            <a:endParaRPr lang="en-US" dirty="0"/>
          </a:p>
        </p:txBody>
      </p:sp>
      <p:sp>
        <p:nvSpPr>
          <p:cNvPr id="3" name="Content Placeholder 2">
            <a:extLst>
              <a:ext uri="{FF2B5EF4-FFF2-40B4-BE49-F238E27FC236}">
                <a16:creationId xmlns:a16="http://schemas.microsoft.com/office/drawing/2014/main" id="{4B4E5386-A966-D419-F31C-4A0C01DEDBDB}"/>
              </a:ext>
            </a:extLst>
          </p:cNvPr>
          <p:cNvSpPr>
            <a:spLocks noGrp="1"/>
          </p:cNvSpPr>
          <p:nvPr>
            <p:ph idx="1"/>
          </p:nvPr>
        </p:nvSpPr>
        <p:spPr/>
        <p:txBody>
          <a:bodyPr/>
          <a:lstStyle/>
          <a:p>
            <a:r>
              <a:rPr lang="en-US" dirty="0"/>
              <a:t>Things to Keep in Mind:</a:t>
            </a:r>
            <a:br>
              <a:rPr lang="en-US" dirty="0"/>
            </a:br>
            <a:br>
              <a:rPr lang="en-US" dirty="0"/>
            </a:br>
            <a:r>
              <a:rPr lang="en-US" sz="1800" kern="100" dirty="0">
                <a:solidFill>
                  <a:srgbClr val="000000"/>
                </a:solidFill>
                <a:effectLst/>
                <a:ea typeface="Segoe UI" panose="020B0502040204020203" pitchFamily="34" charset="0"/>
              </a:rPr>
              <a:t>Only a Durable Medical Equipment (DME) provider may submit something to Medicaid for approval.  County boards will need to secure a DME provider so the item may be submitted for approval and/or use the Medicaid prior authorization process.</a:t>
            </a:r>
            <a:br>
              <a:rPr lang="en-US" sz="1800" kern="100" dirty="0">
                <a:solidFill>
                  <a:srgbClr val="000000"/>
                </a:solidFill>
                <a:effectLst/>
                <a:ea typeface="Segoe UI" panose="020B0502040204020203" pitchFamily="34" charset="0"/>
              </a:rPr>
            </a:br>
            <a:br>
              <a:rPr lang="en-US" sz="1800" kern="100" dirty="0">
                <a:solidFill>
                  <a:srgbClr val="000000"/>
                </a:solidFill>
                <a:effectLst/>
                <a:ea typeface="Segoe UI" panose="020B0502040204020203" pitchFamily="34" charset="0"/>
              </a:rPr>
            </a:br>
            <a:r>
              <a:rPr lang="en-US" sz="1800" kern="100" dirty="0">
                <a:solidFill>
                  <a:srgbClr val="000000"/>
                </a:solidFill>
                <a:effectLst/>
                <a:ea typeface="Segoe UI" panose="020B0502040204020203" pitchFamily="34" charset="0"/>
              </a:rPr>
              <a:t>Once the SSA has determined that Medicaid will not cover, then the SSA may move forward with a </a:t>
            </a:r>
            <a:r>
              <a:rPr lang="en-US" sz="1800" kern="100">
                <a:solidFill>
                  <a:srgbClr val="000000"/>
                </a:solidFill>
                <a:effectLst/>
                <a:ea typeface="Segoe UI" panose="020B0502040204020203" pitchFamily="34" charset="0"/>
              </a:rPr>
              <a:t>DODD-certified DME </a:t>
            </a:r>
            <a:r>
              <a:rPr lang="en-US" sz="1800" kern="100" dirty="0">
                <a:solidFill>
                  <a:srgbClr val="000000"/>
                </a:solidFill>
                <a:effectLst/>
                <a:ea typeface="Segoe UI" panose="020B0502040204020203" pitchFamily="34" charset="0"/>
              </a:rPr>
              <a:t>provider.</a:t>
            </a:r>
            <a:br>
              <a:rPr lang="en-US" sz="1800" kern="100" dirty="0">
                <a:solidFill>
                  <a:srgbClr val="000000"/>
                </a:solidFill>
                <a:effectLst/>
                <a:ea typeface="Segoe UI" panose="020B0502040204020203" pitchFamily="34" charset="0"/>
              </a:rPr>
            </a:br>
            <a:br>
              <a:rPr lang="en-US" sz="1800" kern="100" dirty="0">
                <a:solidFill>
                  <a:srgbClr val="000000"/>
                </a:solidFill>
                <a:effectLst/>
                <a:ea typeface="Segoe UI" panose="020B0502040204020203" pitchFamily="34" charset="0"/>
              </a:rPr>
            </a:br>
            <a:r>
              <a:rPr lang="en-US" sz="1800" kern="100" dirty="0">
                <a:solidFill>
                  <a:srgbClr val="000000"/>
                </a:solidFill>
                <a:effectLst/>
                <a:ea typeface="Segoe UI" panose="020B0502040204020203" pitchFamily="34" charset="0"/>
              </a:rPr>
              <a:t>DODD is working closely with the Ohio Department of Medicaid to assist county boards as needed with securing needed specialized medical equipment and supplies.</a:t>
            </a:r>
          </a:p>
          <a:p>
            <a:pPr marL="0" indent="0">
              <a:buNone/>
            </a:pPr>
            <a:endParaRPr lang="en-US" sz="1800" kern="100" dirty="0">
              <a:solidFill>
                <a:srgbClr val="000000"/>
              </a:solidFill>
              <a:effectLst/>
              <a:latin typeface="Segoe UI" panose="020B0502040204020203" pitchFamily="34" charset="0"/>
              <a:ea typeface="Segoe UI" panose="020B0502040204020203" pitchFamily="34" charset="0"/>
            </a:endParaRPr>
          </a:p>
          <a:p>
            <a:pPr marL="0" indent="0">
              <a:buNone/>
            </a:pPr>
            <a:endParaRPr lang="en-US" dirty="0"/>
          </a:p>
        </p:txBody>
      </p:sp>
    </p:spTree>
    <p:extLst>
      <p:ext uri="{BB962C8B-B14F-4D97-AF65-F5344CB8AC3E}">
        <p14:creationId xmlns:p14="http://schemas.microsoft.com/office/powerpoint/2010/main" val="15387925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3780</TotalTime>
  <Words>461</Words>
  <Application>Microsoft Macintosh PowerPoint</Application>
  <PresentationFormat>Widescreen</PresentationFormat>
  <Paragraphs>20</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Arial</vt:lpstr>
      <vt:lpstr>Segoe UI</vt:lpstr>
      <vt:lpstr>Office Theme</vt:lpstr>
      <vt:lpstr>Health Care Assessment Service</vt:lpstr>
      <vt:lpstr>Health Care Assessment Service</vt:lpstr>
      <vt:lpstr>Specialized Medical Equipment</vt:lpstr>
      <vt:lpstr>Specialized Medical Equipment C’tnd</vt:lpstr>
      <vt:lpstr>Specialized Medical Equipment C’tnd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Rachel Hayes</dc:creator>
  <cp:lastModifiedBy>Rachel Hayes</cp:lastModifiedBy>
  <cp:revision>3</cp:revision>
  <dcterms:created xsi:type="dcterms:W3CDTF">2024-06-11T00:00:43Z</dcterms:created>
  <dcterms:modified xsi:type="dcterms:W3CDTF">2024-06-18T20:17:00Z</dcterms:modified>
</cp:coreProperties>
</file>