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5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63"/>
    <p:restoredTop sz="94789"/>
  </p:normalViewPr>
  <p:slideViewPr>
    <p:cSldViewPr snapToGrid="0">
      <p:cViewPr varScale="1">
        <p:scale>
          <a:sx n="117" d="100"/>
          <a:sy n="117" d="100"/>
        </p:scale>
        <p:origin x="7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6BFB71-8DB6-964F-A1E5-26036B99AE5F}" type="datetimeFigureOut">
              <a:rPr lang="en-US" smtClean="0"/>
              <a:t>6/19/24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6F3CAA-05EA-E244-8030-C7D909716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406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6F3CAA-05EA-E244-8030-C7D909716D6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425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D96F2-02BD-E71F-EFBD-14FECCF2D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7172325" cy="3152251"/>
          </a:xfrm>
        </p:spPr>
        <p:txBody>
          <a:bodyPr anchor="b"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90113-E8E1-4E48-41BC-583802BFC9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C7EE5-BFF0-D779-4261-E239DB45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6/18/24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89492-34ED-FE24-4F29-E4C8F549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0C886-7F1E-7BC1-9A9E-B24C2AC2F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C74AEE6-9CA7-5247-DC34-99634247DF50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5697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F4143-3C41-D626-8F64-36A9C9F1A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914400"/>
            <a:ext cx="9962791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52C4FB-B560-A0FC-6435-952981BC9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52500" y="2285997"/>
            <a:ext cx="9962791" cy="389096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CEC4F-0A90-11E2-E43E-B9E765AFB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6/18/24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2A5B4-1D77-B0AC-49E7-CAE9556B1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96EF9-2FDA-8E87-D546-8840CEBF0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270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85AB7-38B3-7F80-0B2D-7960F56375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24513" y="1052423"/>
            <a:ext cx="1771292" cy="491705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ADBDC3-E9EA-8699-B2E4-4C7784455B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06414" y="1052424"/>
            <a:ext cx="7873043" cy="49170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DBEDE-3A67-6FCA-25F3-B91F7C82E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6/18/24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EFF51-4318-20EA-3A3A-8FE203B1A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D9703-5BAD-DE95-98D9-0F30E7C09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02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532FD-157B-437C-E9D5-B66E8B3B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90A51-A7E8-7A6A-5FD0-F9B250BE4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8C8B8-F999-7D95-435D-17CE6ACCD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6/18/24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27265-C89C-937F-1DA3-F377F6877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EB89E-4530-3632-3485-F481DB042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302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8056A-761D-1DBC-276A-2A46D153C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1613" y="1355763"/>
            <a:ext cx="6972300" cy="2255794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904B3-6AC1-19D5-3EAE-2009A3B4C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921820"/>
            <a:ext cx="5524500" cy="115093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2A86D-493D-5BF6-8AA6-F1231E3BA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6/18/24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CCD76-6623-164A-7BFA-207AFA057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64312-1F20-5486-62B0-A8BB8829D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703F1C9-9114-4426-6F07-F7FF9CCD5FC4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1296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CFC4C-4D16-E5A8-F934-8B158F6F2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BDE54-F935-945D-3E4F-B659695E84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52500" y="2286002"/>
            <a:ext cx="5067300" cy="38909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8F3710-E06B-05DE-937A-C92E52569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86001"/>
            <a:ext cx="5067300" cy="38909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302EFD-42D3-11C1-677E-0E478B93F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6/18/24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4C2F08-0D93-B14B-6106-2925DF3E1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5DE81-F2AB-CCB9-8B68-5E4F31011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105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2D81B-4E36-1511-E9A7-8FB931B41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1004888"/>
            <a:ext cx="10287000" cy="90011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FA73DE-183B-9473-20AD-2D3BFED84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1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0FB3D-60AC-DEF2-4472-31B4E076C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1" y="3048001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6E5BDB-B29C-788F-E2FB-6C154E8FE8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53174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13FF49-3276-24CA-BC81-FA92C0A930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53174" y="3048000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8FA1C8-C196-9BE1-F603-3FC17EDD9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6/18/24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B79692-E142-E1D7-AD17-30C5F1365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90FCF2-7B78-2A2A-F878-58335FEA3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2D0356-1ECF-682B-F87A-811BDD28B2CB}"/>
              </a:ext>
            </a:extLst>
          </p:cNvPr>
          <p:cNvCxnSpPr>
            <a:cxnSpLocks/>
          </p:cNvCxnSpPr>
          <p:nvPr/>
        </p:nvCxnSpPr>
        <p:spPr>
          <a:xfrm>
            <a:off x="1052513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906CA06-9701-E645-C0A5-594B227B288F}"/>
              </a:ext>
            </a:extLst>
          </p:cNvPr>
          <p:cNvCxnSpPr>
            <a:cxnSpLocks/>
          </p:cNvCxnSpPr>
          <p:nvPr/>
        </p:nvCxnSpPr>
        <p:spPr>
          <a:xfrm>
            <a:off x="6435725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4413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214DA-C0D4-E152-7F42-F6352C961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914400"/>
            <a:ext cx="9715500" cy="990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C2AA04-1E84-460C-F560-A228F930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6/18/24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AB260E-3910-7D1B-5074-24F5F0AB5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2020F1-A878-9B80-6B4F-7D71406BB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785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7652D6-7AE9-3E3B-5C1B-2B4399B15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6/18/24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A7127E-2A63-6F45-4C40-835843630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6FB79-D9D1-5381-0019-E24F8B4DA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361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C23B5-7DA9-0E4F-DA39-4624DB8A2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69065"/>
            <a:ext cx="3266536" cy="2312979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A5E77-518A-1FB9-B473-E19CADE04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4423" y="987425"/>
            <a:ext cx="5615077" cy="4873625"/>
          </a:xfrm>
        </p:spPr>
        <p:txBody>
          <a:bodyPr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65344F-7D06-2406-D113-D24587835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47801"/>
            <a:ext cx="3266536" cy="23828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BE708-BAD0-A0A6-9332-9D2179E67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6/18/24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A70050-9362-4EC4-6B73-3A38445B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DA991-8608-CAB4-33FA-03D380D2F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349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7B837-332D-9100-E007-7DE279481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99" y="1385457"/>
            <a:ext cx="3312543" cy="2304288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0DE983-0B0E-07CC-8C57-4EA529E27D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24423" y="957263"/>
            <a:ext cx="5372189" cy="4962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CAB867-3FC6-5007-61B0-D9B7E5B0CE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58315"/>
            <a:ext cx="3312542" cy="196147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C7E0F-BFE1-7134-163B-B777970B7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6/18/24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395D0B-4F98-F3BE-FB23-22D8C5D41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B2E3D-2188-B7A9-0ECE-978147358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23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5258B98-3BD5-0A20-B0E7-944EAEB2654A}"/>
              </a:ext>
            </a:extLst>
          </p:cNvPr>
          <p:cNvSpPr/>
          <p:nvPr/>
        </p:nvSpPr>
        <p:spPr>
          <a:xfrm>
            <a:off x="0" y="3510612"/>
            <a:ext cx="12192000" cy="3347388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D404C1-E8A5-65FC-C068-21EA0397E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757238"/>
            <a:ext cx="10287000" cy="1147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DCFD78-F171-BA47-AAF3-C6EB75F94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285997"/>
            <a:ext cx="10287000" cy="38909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65A77-B1AB-D608-A6C5-F0F99B6913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68087" y="4756249"/>
            <a:ext cx="2476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9D0D92BC-42A9-434B-8530-ADBF4485E407}" type="datetimeFigureOut">
              <a:rPr lang="en-US" smtClean="0"/>
              <a:pPr/>
              <a:t>6/18/24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E34E5-5E9B-7786-05B5-B93241EE2F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589519" y="1758059"/>
            <a:ext cx="24334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5CD4B-611E-32FA-419D-326099EEF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9542" y="3246437"/>
            <a:ext cx="533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A0289F9E-9962-4B7B-BA18-A15907CCC6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529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24" r:id="rId6"/>
    <p:sldLayoutId id="2147483719" r:id="rId7"/>
    <p:sldLayoutId id="2147483720" r:id="rId8"/>
    <p:sldLayoutId id="2147483721" r:id="rId9"/>
    <p:sldLayoutId id="2147483723" r:id="rId10"/>
    <p:sldLayoutId id="2147483722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521208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9496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83210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egislature.ohio.gov/download?key=23069&amp;format=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760E4C7-47B8-4356-ABCA-CC9C79E2D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colorful wave of paint&#10;&#10;Description automatically generated with medium confidence">
            <a:extLst>
              <a:ext uri="{FF2B5EF4-FFF2-40B4-BE49-F238E27FC236}">
                <a16:creationId xmlns:a16="http://schemas.microsoft.com/office/drawing/2014/main" id="{54D8230F-9610-D4FE-401F-E5EA80C4AAC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24004"/>
          <a:stretch/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3174E83-2682-EA33-BF59-CACA1385E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65342" y="1250342"/>
            <a:ext cx="4357316" cy="4357316"/>
          </a:xfrm>
          <a:custGeom>
            <a:avLst/>
            <a:gdLst>
              <a:gd name="connsiteX0" fmla="*/ 2178658 w 4357316"/>
              <a:gd name="connsiteY0" fmla="*/ 0 h 4357316"/>
              <a:gd name="connsiteX1" fmla="*/ 4357316 w 4357316"/>
              <a:gd name="connsiteY1" fmla="*/ 2178658 h 4357316"/>
              <a:gd name="connsiteX2" fmla="*/ 2178658 w 4357316"/>
              <a:gd name="connsiteY2" fmla="*/ 4357316 h 4357316"/>
              <a:gd name="connsiteX3" fmla="*/ 0 w 4357316"/>
              <a:gd name="connsiteY3" fmla="*/ 2178658 h 4357316"/>
              <a:gd name="connsiteX4" fmla="*/ 2178658 w 4357316"/>
              <a:gd name="connsiteY4" fmla="*/ 0 h 4357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7316" h="4357316">
                <a:moveTo>
                  <a:pt x="2178658" y="0"/>
                </a:moveTo>
                <a:cubicBezTo>
                  <a:pt x="3381898" y="0"/>
                  <a:pt x="4357316" y="975418"/>
                  <a:pt x="4357316" y="2178658"/>
                </a:cubicBezTo>
                <a:cubicBezTo>
                  <a:pt x="4357316" y="3381898"/>
                  <a:pt x="3381898" y="4357316"/>
                  <a:pt x="2178658" y="4357316"/>
                </a:cubicBezTo>
                <a:cubicBezTo>
                  <a:pt x="975418" y="4357316"/>
                  <a:pt x="0" y="3381898"/>
                  <a:pt x="0" y="2178658"/>
                </a:cubicBezTo>
                <a:cubicBezTo>
                  <a:pt x="0" y="975418"/>
                  <a:pt x="975418" y="0"/>
                  <a:pt x="2178658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60000"/>
                  <a:lumOff val="40000"/>
                  <a:alpha val="20000"/>
                </a:schemeClr>
              </a:gs>
              <a:gs pos="7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554A70-D56C-7045-2D05-62431EBE38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32321" y="1480846"/>
            <a:ext cx="3535679" cy="1425728"/>
          </a:xfrm>
        </p:spPr>
        <p:txBody>
          <a:bodyPr anchor="b">
            <a:normAutofit/>
          </a:bodyPr>
          <a:lstStyle/>
          <a:p>
            <a:pPr algn="ctr"/>
            <a:r>
              <a:rPr lang="en-US" dirty="0"/>
              <a:t>Legislative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FE58AC-75FD-9E3D-CA17-708FA13FD7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0" y="4249360"/>
            <a:ext cx="3048000" cy="87758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Residential Waiver and ICF Committees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D8181E6-BF6C-7868-46D1-88E2970D08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58423" y="395142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3739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50D82-A242-B9AA-BA38-64BEFF031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Never Alone 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A1BBA-FEDB-6FB1-D09C-7178FACE5D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Passed out of the House last week and was introduced in the Senate on Monday</a:t>
            </a:r>
          </a:p>
          <a:p>
            <a:r>
              <a:rPr lang="en-US" dirty="0"/>
              <a:t>Recent changes: Removed private right of action for damages for provider non-compliance</a:t>
            </a:r>
          </a:p>
          <a:p>
            <a:pPr lvl="1"/>
            <a:r>
              <a:rPr lang="en-US" dirty="0"/>
              <a:t>Still allows resident/advocate to sue for injunctive relief </a:t>
            </a:r>
          </a:p>
          <a:p>
            <a:pPr lvl="1"/>
            <a:r>
              <a:rPr lang="en-US" dirty="0"/>
              <a:t>Automatically designates guardians as a resident’s advocate</a:t>
            </a:r>
          </a:p>
          <a:p>
            <a:r>
              <a:rPr lang="en-US" dirty="0"/>
              <a:t>LSC analysis as passed by the House: </a:t>
            </a:r>
            <a:r>
              <a:rPr lang="en-US" dirty="0">
                <a:hlinkClick r:id="rId2"/>
              </a:rPr>
              <a:t>https://www.legislature.ohio.gov/download?key=23069&amp;format=pdf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23430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1C0E7-E52A-143D-B8D1-06D68124E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757238"/>
            <a:ext cx="10287000" cy="538162"/>
          </a:xfrm>
        </p:spPr>
        <p:txBody>
          <a:bodyPr>
            <a:normAutofit fontScale="90000"/>
          </a:bodyPr>
          <a:lstStyle/>
          <a:p>
            <a:r>
              <a:rPr lang="en-US" dirty="0"/>
              <a:t>Lauren’s Law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B90D7-DDF1-59CD-9D19-446C16EF8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1295401"/>
            <a:ext cx="10287000" cy="5562600"/>
          </a:xfrm>
        </p:spPr>
        <p:txBody>
          <a:bodyPr>
            <a:normAutofit/>
          </a:bodyPr>
          <a:lstStyle/>
          <a:p>
            <a:r>
              <a:rPr lang="en-US" dirty="0"/>
              <a:t>We anticipated a hearing yesterday where an amendment would be accepted in the House Families and Aging Committee meeting</a:t>
            </a:r>
          </a:p>
          <a:p>
            <a:pPr lvl="1"/>
            <a:r>
              <a:rPr lang="en-US" dirty="0"/>
              <a:t>Bill was unexpectedly pulled during last week’s committee meeting, association and state department interested party meeting scheduled for tomorrow</a:t>
            </a:r>
          </a:p>
          <a:p>
            <a:r>
              <a:rPr lang="en-US" dirty="0"/>
              <a:t>Allow residents and guardians to install cameras in licensed residential facilities and:</a:t>
            </a:r>
          </a:p>
          <a:p>
            <a:pPr marL="541782" lvl="1" indent="-285750">
              <a:buFont typeface="Arial" panose="020B0604020202020204" pitchFamily="34" charset="0"/>
              <a:buChar char="•"/>
            </a:pPr>
            <a:r>
              <a:rPr lang="en-US" dirty="0"/>
              <a:t>Mandatory in ICFs and voluntary in licensed waiver settings</a:t>
            </a:r>
          </a:p>
          <a:p>
            <a:pPr marL="541782" lvl="1" indent="-285750">
              <a:buFont typeface="Arial" panose="020B0604020202020204" pitchFamily="34" charset="0"/>
              <a:buChar char="•"/>
            </a:pPr>
            <a:r>
              <a:rPr lang="en-US" dirty="0"/>
              <a:t>If providing mandatory services or choose to allow cameras in waivers, providers generally can not terminate services or refuse to accept </a:t>
            </a:r>
          </a:p>
          <a:p>
            <a:pPr marL="541782" lvl="1" indent="-285750">
              <a:buFont typeface="Arial" panose="020B0604020202020204" pitchFamily="34" charset="0"/>
              <a:buChar char="•"/>
            </a:pPr>
            <a:r>
              <a:rPr lang="en-US" dirty="0"/>
              <a:t>Exception if authorized representative shares images/sounds with other residents </a:t>
            </a:r>
          </a:p>
          <a:p>
            <a:pPr marL="541782" lvl="1" indent="-285750">
              <a:buFont typeface="Arial" panose="020B0604020202020204" pitchFamily="34" charset="0"/>
              <a:buChar char="•"/>
            </a:pPr>
            <a:r>
              <a:rPr lang="en-US" dirty="0"/>
              <a:t>Limits civil liability from litigation stemming use of cameras</a:t>
            </a:r>
          </a:p>
          <a:p>
            <a:pPr marL="541782" lvl="1" indent="-285750">
              <a:buFont typeface="Arial" panose="020B0604020202020204" pitchFamily="34" charset="0"/>
              <a:buChar char="•"/>
            </a:pPr>
            <a:r>
              <a:rPr lang="en-US" dirty="0"/>
              <a:t>Removes enhanced waiver service from previous bill</a:t>
            </a:r>
          </a:p>
          <a:p>
            <a:pPr marL="541782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514350" indent="-285750"/>
            <a:r>
              <a:rPr lang="en-US" dirty="0"/>
              <a:t>BUT we hear another amendment is being worked on; we currently do not know what is being changed</a:t>
            </a:r>
          </a:p>
        </p:txBody>
      </p:sp>
    </p:spTree>
    <p:extLst>
      <p:ext uri="{BB962C8B-B14F-4D97-AF65-F5344CB8AC3E}">
        <p14:creationId xmlns:p14="http://schemas.microsoft.com/office/powerpoint/2010/main" val="2424128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E9704-7EB5-9683-064C-7D16EB0E3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Icf</a:t>
            </a:r>
            <a:r>
              <a:rPr lang="en-US" dirty="0"/>
              <a:t> Peer group 5 issue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4CC4FC-2121-60FC-35BA-1B7F862747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small number of ICFs in peer group 5 have been impacted by budget language that unintentionally limited reimbursement in the peer group</a:t>
            </a:r>
          </a:p>
          <a:p>
            <a:r>
              <a:rPr lang="en-US" dirty="0"/>
              <a:t>We have been working on finding a legislative fix since last fall</a:t>
            </a:r>
          </a:p>
          <a:p>
            <a:r>
              <a:rPr lang="en-US" dirty="0"/>
              <a:t>A substitute bill </a:t>
            </a:r>
            <a:r>
              <a:rPr lang="en-US"/>
              <a:t>on SB </a:t>
            </a:r>
            <a:r>
              <a:rPr lang="en-US" dirty="0"/>
              <a:t>144 was accepted and passe by the House Health Provider Services yesterday that included a legislative fix</a:t>
            </a:r>
          </a:p>
          <a:p>
            <a:pPr lvl="1"/>
            <a:r>
              <a:rPr lang="en-US" dirty="0"/>
              <a:t>Will not provide retroactive payment but will remove the cap starting July 1</a:t>
            </a:r>
          </a:p>
          <a:p>
            <a:pPr lvl="1"/>
            <a:r>
              <a:rPr lang="en-US" dirty="0"/>
              <a:t>Bill is headed to House Rules Committee and then the House floor for a full House vote</a:t>
            </a:r>
          </a:p>
          <a:p>
            <a:pPr lvl="1"/>
            <a:r>
              <a:rPr lang="en-US" dirty="0"/>
              <a:t>Anticipate seeing the bill passed by the House and taken up by the Senate for a concurrence vote next week</a:t>
            </a:r>
          </a:p>
        </p:txBody>
      </p:sp>
    </p:spTree>
    <p:extLst>
      <p:ext uri="{BB962C8B-B14F-4D97-AF65-F5344CB8AC3E}">
        <p14:creationId xmlns:p14="http://schemas.microsoft.com/office/powerpoint/2010/main" val="3912993064"/>
      </p:ext>
    </p:extLst>
  </p:cSld>
  <p:clrMapOvr>
    <a:masterClrMapping/>
  </p:clrMapOvr>
</p:sld>
</file>

<file path=ppt/theme/theme1.xml><?xml version="1.0" encoding="utf-8"?>
<a:theme xmlns:a="http://schemas.openxmlformats.org/drawingml/2006/main" name="AfterglowVTI">
  <a:themeElements>
    <a:clrScheme name="AnalogousFromDarkSeedLeftStep">
      <a:dk1>
        <a:srgbClr val="000000"/>
      </a:dk1>
      <a:lt1>
        <a:srgbClr val="FFFFFF"/>
      </a:lt1>
      <a:dk2>
        <a:srgbClr val="2F1B2F"/>
      </a:dk2>
      <a:lt2>
        <a:srgbClr val="F0F3F2"/>
      </a:lt2>
      <a:accent1>
        <a:srgbClr val="E72989"/>
      </a:accent1>
      <a:accent2>
        <a:srgbClr val="D517C6"/>
      </a:accent2>
      <a:accent3>
        <a:srgbClr val="A629E7"/>
      </a:accent3>
      <a:accent4>
        <a:srgbClr val="542AD8"/>
      </a:accent4>
      <a:accent5>
        <a:srgbClr val="294AE7"/>
      </a:accent5>
      <a:accent6>
        <a:srgbClr val="1787D5"/>
      </a:accent6>
      <a:hlink>
        <a:srgbClr val="3F40BF"/>
      </a:hlink>
      <a:folHlink>
        <a:srgbClr val="7F7F7F"/>
      </a:folHlink>
    </a:clrScheme>
    <a:fontScheme name="Trade Gothic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terglowVTI" id="{804DBEB7-1920-4C72-A0CB-091339F1875F}" vid="{D4C59F5A-9ECA-4C96-BDFD-0606A75324E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2730</TotalTime>
  <Words>326</Words>
  <Application>Microsoft Macintosh PowerPoint</Application>
  <PresentationFormat>Widescreen</PresentationFormat>
  <Paragraphs>27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Trade Gothic Next Cond</vt:lpstr>
      <vt:lpstr>Trade Gothic Next Light</vt:lpstr>
      <vt:lpstr>AfterglowVTI</vt:lpstr>
      <vt:lpstr>Legislative Update</vt:lpstr>
      <vt:lpstr>Never Alone act</vt:lpstr>
      <vt:lpstr>Lauren’s Law</vt:lpstr>
      <vt:lpstr>Icf Peer group 5 issue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Update</dc:title>
  <dc:creator>Christine Touvelle</dc:creator>
  <cp:lastModifiedBy>Christine Touvelle</cp:lastModifiedBy>
  <cp:revision>6</cp:revision>
  <dcterms:created xsi:type="dcterms:W3CDTF">2024-06-11T20:23:56Z</dcterms:created>
  <dcterms:modified xsi:type="dcterms:W3CDTF">2024-06-19T18:48:41Z</dcterms:modified>
</cp:coreProperties>
</file>