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3"/>
  </p:notesMasterIdLst>
  <p:sldIdLst>
    <p:sldId id="256" r:id="rId2"/>
    <p:sldId id="262" r:id="rId3"/>
    <p:sldId id="264" r:id="rId4"/>
    <p:sldId id="257" r:id="rId5"/>
    <p:sldId id="267" r:id="rId6"/>
    <p:sldId id="258" r:id="rId7"/>
    <p:sldId id="259" r:id="rId8"/>
    <p:sldId id="260" r:id="rId9"/>
    <p:sldId id="261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2"/>
  </p:normalViewPr>
  <p:slideViewPr>
    <p:cSldViewPr snapToGrid="0">
      <p:cViewPr>
        <p:scale>
          <a:sx n="100" d="100"/>
          <a:sy n="100" d="100"/>
        </p:scale>
        <p:origin x="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2E1A8-C9D0-9C4B-BADF-7C8C34478D4D}" type="datetimeFigureOut">
              <a:rPr lang="en-US" smtClean="0"/>
              <a:t>6/18/24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F3E34-D184-D24B-B309-BAA48F51A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0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75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808195"/>
                </a:solidFill>
                <a:effectLst/>
                <a:highlight>
                  <a:srgbClr val="FFFFFF"/>
                </a:highlight>
                <a:latin typeface="Poppins" panose="020B0604020202020204" pitchFamily="34" charset="0"/>
              </a:rPr>
              <a:t>Just Culture is a system of shared accountability in which organizations are responsible for the systems they have designed and for responding to the behaviors of their employees in a fair and just manner. Employees are accountable for the quality of their choices and for reporting incidents and system vulnerabilities.</a:t>
            </a:r>
          </a:p>
          <a:p>
            <a:r>
              <a:rPr lang="en-US" dirty="0"/>
              <a:t>CMS Access Rule https://</a:t>
            </a:r>
            <a:r>
              <a:rPr lang="en-US" dirty="0" err="1"/>
              <a:t>www.govinfo.gov</a:t>
            </a:r>
            <a:r>
              <a:rPr lang="en-US" dirty="0"/>
              <a:t>/content/pkg/FR-2024-05-10/pdf/2024-08363.pdf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3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”Hospitalization” completed on the administrative review form contained in Appendix C.</a:t>
            </a:r>
          </a:p>
          <a:p>
            <a:r>
              <a:rPr lang="en-US" dirty="0"/>
              <a:t>“Law Enforcement” completed on the administrative review form contained in appendix D.</a:t>
            </a:r>
          </a:p>
          <a:p>
            <a:r>
              <a:rPr lang="en-US" dirty="0"/>
              <a:t>“Unapproved Behavior Support” completed on the administrative review form appendix 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5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Times New Roman" panose="02020603050405020304" pitchFamily="18" charset="0"/>
              </a:rPr>
              <a:t>"Substantiated" means there is a preponderance of evidence that the alleged incident occurred.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"Unsubstantiated/insufficient evidence" means there is insufficient evidence to substantiate the allegation. "Insufficient evidence" means there is not a preponderance of evidence to support the allegation or there is conflicting evidence that is inconclusive.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"Unsubstantiated/unfounded" means the allegation is unfounded. "Unfounded" means the evidence supports a finding that the alleged incident did not or could not have occurred.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Appendix A – incident specific requirements for accidental or suspicious death, exploitation, misappropriation, failure to report, neglect, physical abuse, prohibited sexual relations, rights code violations, sexual abuse, and verbal/emotional abuse.</a:t>
            </a:r>
          </a:p>
          <a:p>
            <a:endParaRPr lang="en-US" dirty="0"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34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Times New Roman" panose="02020603050405020304" pitchFamily="18" charset="0"/>
              </a:rPr>
              <a:t>"Substantiated" means there is a preponderance of evidence that the alleged incident occurred.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"Unsubstantiated/insufficient evidence" means there is insufficient evidence to substantiate the allegation. "Insufficient evidence" means there is not a preponderance of evidence to support the allegation or there is conflicting evidence that is inconclusive.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"Unsubstantiated/unfounded" means the allegation is unfounded. "Unfounded" means the evidence supports a finding that the alleged incident did not or could not have occurred. 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</a:rPr>
              <a:t>Appendix A – incident specific requirements for accidental or suspicious death, exploitation, misappropriation, failure to report, neglect, physical abuse, prohibited sexual relations, rights code violations, sexual abuse, and verbal/emotional abuse.</a:t>
            </a:r>
          </a:p>
          <a:p>
            <a:endParaRPr lang="en-US" dirty="0"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74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“working days”.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67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UI Logs no longer required to be sent to CB’s.</a:t>
            </a:r>
            <a:br>
              <a:rPr lang="en-US" dirty="0"/>
            </a:br>
            <a:r>
              <a:rPr lang="en-US" dirty="0"/>
              <a:t>Providers will need to keep a log of UI’s with specific information in the logs (information specified in the rule).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F3E34-D184-D24B-B309-BAA48F51A5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0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048D-9CA8-E992-BA9A-20397BC9D1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Draft MUI Rule Review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511F8-41BA-5FC1-AFD2-E82309F4C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5"/>
            <a:ext cx="7315200" cy="1149485"/>
          </a:xfrm>
        </p:spPr>
        <p:txBody>
          <a:bodyPr>
            <a:normAutofit/>
          </a:bodyPr>
          <a:lstStyle/>
          <a:p>
            <a:r>
              <a:rPr lang="en-US" sz="2800" dirty="0"/>
              <a:t>June 17, 2024</a:t>
            </a:r>
          </a:p>
        </p:txBody>
      </p:sp>
      <p:pic>
        <p:nvPicPr>
          <p:cNvPr id="4" name="Picture 3" descr="logo - OPRA.jpg">
            <a:extLst>
              <a:ext uri="{FF2B5EF4-FFF2-40B4-BE49-F238E27FC236}">
                <a16:creationId xmlns:a16="http://schemas.microsoft.com/office/drawing/2014/main" id="{8D4E31E5-8580-DB90-BA9D-723208CAEF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527" y="5819730"/>
            <a:ext cx="1669473" cy="103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51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1CC749-C9BE-3429-82BD-3237A983D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Plan Moving Forward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78BB8C-B6A5-EFA3-0602-3E1AB70DD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0753" y="2535446"/>
            <a:ext cx="8983489" cy="35544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sz="1800" dirty="0">
                <a:solidFill>
                  <a:schemeClr val="tx1"/>
                </a:solidFill>
              </a:rPr>
              <a:t>The current rule extension expires on June 29, 2024.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sz="1800" dirty="0">
                <a:solidFill>
                  <a:schemeClr val="tx1"/>
                </a:solidFill>
              </a:rPr>
              <a:t>Rule will go through Final Clearance.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sz="1800" dirty="0">
                <a:solidFill>
                  <a:schemeClr val="tx1"/>
                </a:solidFill>
              </a:rPr>
              <a:t>The rule will be sent out to stakeholder groups for comment.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sz="1800" dirty="0">
                <a:solidFill>
                  <a:schemeClr val="tx1"/>
                </a:solidFill>
              </a:rPr>
              <a:t>Rule will go before JCARR. There will be an opportunity for additional comment at this time.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sz="1800" dirty="0">
                <a:solidFill>
                  <a:schemeClr val="tx1"/>
                </a:solidFill>
              </a:rPr>
              <a:t>OPRA will seek member input and comment during each phase of this process.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580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8B47AB-0E9F-5508-8CA1-A0721EAA0B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Questions, Comments, Concerns?</a:t>
            </a:r>
            <a:br>
              <a:rPr lang="en-US" sz="40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FAC817D-66D1-3A76-F175-D269A20C7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3829050"/>
            <a:ext cx="7315200" cy="188595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Rachel Hayes</a:t>
            </a:r>
          </a:p>
          <a:p>
            <a:r>
              <a:rPr lang="en-US" dirty="0"/>
              <a:t>OPRA</a:t>
            </a:r>
          </a:p>
          <a:p>
            <a:r>
              <a:rPr lang="en-US" dirty="0" err="1"/>
              <a:t>rhayes@opra.org</a:t>
            </a:r>
            <a:endParaRPr lang="en-US" dirty="0"/>
          </a:p>
        </p:txBody>
      </p:sp>
      <p:pic>
        <p:nvPicPr>
          <p:cNvPr id="6" name="Picture 5" descr="logo - OPRA.jpg">
            <a:extLst>
              <a:ext uri="{FF2B5EF4-FFF2-40B4-BE49-F238E27FC236}">
                <a16:creationId xmlns:a16="http://schemas.microsoft.com/office/drawing/2014/main" id="{AEB4173A-8B84-48B6-E6C8-739BC4D45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527" y="5827258"/>
            <a:ext cx="1669473" cy="103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84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History and Timeline of Current Rule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MUI Rule was last opened mid-cycle in 2020.  The process did not meet the requirement for a full rule review as the rule was opened as an emergency filing.</a:t>
            </a:r>
          </a:p>
          <a:p>
            <a:r>
              <a:rPr lang="en-US" dirty="0">
                <a:solidFill>
                  <a:schemeClr val="tx1"/>
                </a:solidFill>
              </a:rPr>
              <a:t>5-year review was originally scheduled for January 1, 2024.  DODD requested a 180-day extension until June 29, 2024.</a:t>
            </a:r>
          </a:p>
          <a:p>
            <a:r>
              <a:rPr lang="en-US" dirty="0">
                <a:solidFill>
                  <a:schemeClr val="tx1"/>
                </a:solidFill>
              </a:rPr>
              <a:t>Review of rule with DODD and various stakeholder groups consisting of representatives of providers (ICF and waiver providers), representatives of county boards, investigative agents, parents/guardians, and individuals served begins in November 2023 and is still ongoing.</a:t>
            </a:r>
          </a:p>
        </p:txBody>
      </p:sp>
    </p:spTree>
    <p:extLst>
      <p:ext uri="{BB962C8B-B14F-4D97-AF65-F5344CB8AC3E}">
        <p14:creationId xmlns:p14="http://schemas.microsoft.com/office/powerpoint/2010/main" val="70668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Just Culture:</a:t>
            </a:r>
          </a:p>
          <a:p>
            <a:pPr marL="0" indent="0">
              <a:buNone/>
            </a:pPr>
            <a:r>
              <a:rPr lang="en-US" sz="1600" dirty="0"/>
              <a:t>”The intent of the system is to create a culture that fosters trust through open communication, universal accountability, learning, and fair treatment of all persons involved.”</a:t>
            </a:r>
            <a:br>
              <a:rPr lang="en-US" sz="1600" dirty="0"/>
            </a:br>
            <a:endParaRPr lang="en-US" b="1" dirty="0"/>
          </a:p>
          <a:p>
            <a:pPr marL="0" indent="0">
              <a:buNone/>
            </a:pPr>
            <a:r>
              <a:rPr lang="en-US" b="1" dirty="0"/>
              <a:t>Emotional Abuse:</a:t>
            </a:r>
          </a:p>
          <a:p>
            <a:pPr marL="0" indent="0">
              <a:buNone/>
            </a:pPr>
            <a:r>
              <a:rPr lang="en-US" sz="1600" dirty="0"/>
              <a:t>Removes the term, </a:t>
            </a:r>
            <a:r>
              <a:rPr lang="en-US" sz="1600" b="1" dirty="0"/>
              <a:t>“Verbal Abuse”</a:t>
            </a:r>
            <a:r>
              <a:rPr lang="en-US" sz="1600" dirty="0"/>
              <a:t> and adds </a:t>
            </a:r>
            <a:r>
              <a:rPr lang="en-US" sz="1600" b="1" dirty="0"/>
              <a:t>“Emotional Abuse”</a:t>
            </a:r>
            <a:r>
              <a:rPr lang="en-US" sz="1600" dirty="0"/>
              <a:t>.  Emotional Abuse is defined as the use of actions, words, gestures, or other communicative means to purposefully threaten, coerce, intimidate, harass, or humiliate an individual or a pattern of behavior that creates a hostile environment.  The change in from “verbal” to “emotional” aligns wording with the CMS Access Rule.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7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Administrative Investigation Categories</a:t>
            </a:r>
          </a:p>
          <a:p>
            <a:pPr marL="0" indent="0">
              <a:buNone/>
            </a:pPr>
            <a:r>
              <a:rPr lang="en-US" sz="1600" dirty="0"/>
              <a:t>The number of administrative investigation procedures has been reduced from 3 to 2, removing Category C from the “Administrative Investigation” section and introducing a new section for “Administrative Review”.</a:t>
            </a:r>
            <a:endParaRPr lang="en-US" sz="1600" b="1" dirty="0"/>
          </a:p>
          <a:p>
            <a:pPr marL="0" indent="0">
              <a:buNone/>
            </a:pPr>
            <a:r>
              <a:rPr lang="en-US" b="1" dirty="0"/>
              <a:t>Administrative Review</a:t>
            </a:r>
          </a:p>
          <a:p>
            <a:pPr marL="0" indent="0">
              <a:buNone/>
            </a:pPr>
            <a:r>
              <a:rPr lang="en-US" sz="1600" dirty="0"/>
              <a:t>Introduces a new definition and procedure for “Administrative Review” for </a:t>
            </a:r>
            <a:r>
              <a:rPr lang="en-US" sz="1600" b="1" dirty="0"/>
              <a:t>Category C </a:t>
            </a:r>
            <a:r>
              <a:rPr lang="en-US" sz="1600" dirty="0"/>
              <a:t>incidents, including specific forms and requirements for </a:t>
            </a:r>
            <a:r>
              <a:rPr lang="en-US" sz="1600" b="1" dirty="0"/>
              <a:t>Hospitalization, Law Enforcement, and Unapproved Behavior Support </a:t>
            </a:r>
            <a:r>
              <a:rPr lang="en-US" sz="1600" dirty="0"/>
              <a:t>incidents.</a:t>
            </a:r>
          </a:p>
          <a:p>
            <a:pPr marL="0" indent="0">
              <a:buNone/>
            </a:pPr>
            <a:r>
              <a:rPr lang="en-US" b="1" dirty="0"/>
              <a:t>Administrative Forms:</a:t>
            </a:r>
          </a:p>
          <a:p>
            <a:pPr marL="0" indent="0">
              <a:buNone/>
            </a:pPr>
            <a:r>
              <a:rPr lang="en-US" sz="1600" dirty="0"/>
              <a:t>Introduces new administrative review forms for specific Category C MUIs.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2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1028700"/>
            <a:ext cx="5910677" cy="54599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Hospitalization:</a:t>
            </a:r>
          </a:p>
          <a:p>
            <a:pPr marL="0" indent="0">
              <a:buNone/>
            </a:pPr>
            <a:r>
              <a:rPr lang="en-US" sz="1600" dirty="0"/>
              <a:t>”Hospitalization” means any hospital stay (with or without admission) lasting more than twenty-four hours that: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600" dirty="0"/>
              <a:t>Is not a hospital stay associated with a planned treatment or pre-existing condition related to a psychiatric condition or seizure disorder that is specified in the individual service plan indicating the specific symptoms and criteria established by the individual’s physician that require hospitalization; and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600" dirty="0"/>
              <a:t>Is due to one or more of the following conditions or events based on the individual’s diagnosis specified at the point of discharge from the hospital: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Aspiration pneumonia;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Bowel Obstruction;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Dehydration;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Fall;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Heart Attack;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Medication Error;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Psychiatric condition;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Seizure;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Sepsis; or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sz="1400" dirty="0"/>
              <a:t>Stroke</a:t>
            </a:r>
          </a:p>
          <a:p>
            <a:pPr marL="845820" lvl="1" indent="-342900">
              <a:buFont typeface="+mj-lt"/>
              <a:buAutoNum type="arabicPeriod"/>
            </a:pPr>
            <a:endParaRPr lang="en-US" sz="1400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3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Substantiation Standards:</a:t>
            </a:r>
          </a:p>
          <a:p>
            <a:pPr marL="0" indent="0">
              <a:buNone/>
            </a:pPr>
            <a:r>
              <a:rPr lang="en-US" sz="1600" dirty="0"/>
              <a:t>Updated the substantiation standards for Category A administrative investigations, detailing the </a:t>
            </a:r>
            <a:r>
              <a:rPr lang="en-US" sz="1600" b="1" dirty="0"/>
              <a:t>”preponderance of evidence” </a:t>
            </a:r>
            <a:r>
              <a:rPr lang="en-US" sz="1600" dirty="0"/>
              <a:t>standard and defining “substantiated, unsubstantiated/insufficient evidence, and unsubstantiated/unfounded”.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Incident Specific Requirements:</a:t>
            </a:r>
          </a:p>
          <a:p>
            <a:pPr marL="0" indent="0">
              <a:buNone/>
            </a:pPr>
            <a:r>
              <a:rPr lang="en-US" sz="1600" dirty="0"/>
              <a:t>Added incident-specific requirements for various types of incidents including </a:t>
            </a:r>
            <a:r>
              <a:rPr lang="en-US" sz="1600" b="1" dirty="0"/>
              <a:t>accidental or suspicious death, exploitation, misappropriation, failure to report, neglect, physical abuse, prohibited sexual relations, rights code violations, sexual abuse, and verbal emotional abuse.</a:t>
            </a:r>
            <a:endParaRPr lang="en-US" sz="16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01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Notification Requirements:</a:t>
            </a:r>
          </a:p>
          <a:p>
            <a:pPr marL="0" indent="0">
              <a:buNone/>
            </a:pPr>
            <a:r>
              <a:rPr lang="en-US" sz="1600" dirty="0"/>
              <a:t>Changed the timeframe for informing senior management of an agency provider about MUIs involving </a:t>
            </a:r>
            <a:r>
              <a:rPr lang="en-US" sz="1600" b="1" dirty="0"/>
              <a:t>misappropriation, neglect, physical abuse, or sexual abuse </a:t>
            </a:r>
            <a:r>
              <a:rPr lang="en-US" sz="1600" dirty="0"/>
              <a:t>from 2 working days to 1 working day.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Review and Closure of Reports:</a:t>
            </a:r>
          </a:p>
          <a:p>
            <a:pPr marL="0" indent="0">
              <a:buNone/>
            </a:pPr>
            <a:r>
              <a:rPr lang="en-US" sz="1600" dirty="0"/>
              <a:t>Details criteria and procedures for closing MUIs, including the roles of the department and county boards in ensuring compliance and proper closure of cases.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97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46A59-B778-46B4-6787-F0F2FE09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Overview of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Changes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8C467-5BC5-AF44-A1D5-A225E61D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Quarterly and Annual Reports:</a:t>
            </a:r>
          </a:p>
          <a:p>
            <a:pPr marL="0" indent="0">
              <a:buNone/>
            </a:pPr>
            <a:r>
              <a:rPr lang="en-US" sz="1600" dirty="0"/>
              <a:t>Specified new requirements for agency providers to conduct annual reviews and analyses of trends and patterns in MUIs, including specific data points and reporting requirements.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Procedure for Removal of Employees:</a:t>
            </a:r>
          </a:p>
          <a:p>
            <a:pPr marL="0" indent="0">
              <a:buNone/>
            </a:pPr>
            <a:r>
              <a:rPr lang="en-US" sz="1600" dirty="0"/>
              <a:t>Added a section outlining the procedure for removing developmental disabilities employees from direct contact during investigations of physical or sexual abuse, specifying notification and communication requirements.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5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9575D25D-A44A-3B5F-2021-EFDF2A301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8737" y="1312863"/>
            <a:ext cx="927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F9D2C1-EDBB-D36E-90E9-F149B6954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45007"/>
              </p:ext>
            </p:extLst>
          </p:nvPr>
        </p:nvGraphicFramePr>
        <p:xfrm>
          <a:off x="643467" y="1227430"/>
          <a:ext cx="10905072" cy="4403146"/>
        </p:xfrm>
        <a:graphic>
          <a:graphicData uri="http://schemas.openxmlformats.org/drawingml/2006/table">
            <a:tbl>
              <a:tblPr firstRow="1" firstCol="1" bandRow="1"/>
              <a:tblGrid>
                <a:gridCol w="972149">
                  <a:extLst>
                    <a:ext uri="{9D8B030D-6E8A-4147-A177-3AD203B41FA5}">
                      <a16:colId xmlns:a16="http://schemas.microsoft.com/office/drawing/2014/main" val="1559105785"/>
                    </a:ext>
                  </a:extLst>
                </a:gridCol>
                <a:gridCol w="1443353">
                  <a:extLst>
                    <a:ext uri="{9D8B030D-6E8A-4147-A177-3AD203B41FA5}">
                      <a16:colId xmlns:a16="http://schemas.microsoft.com/office/drawing/2014/main" val="627905539"/>
                    </a:ext>
                  </a:extLst>
                </a:gridCol>
                <a:gridCol w="718040">
                  <a:extLst>
                    <a:ext uri="{9D8B030D-6E8A-4147-A177-3AD203B41FA5}">
                      <a16:colId xmlns:a16="http://schemas.microsoft.com/office/drawing/2014/main" val="2563704025"/>
                    </a:ext>
                  </a:extLst>
                </a:gridCol>
                <a:gridCol w="447344">
                  <a:extLst>
                    <a:ext uri="{9D8B030D-6E8A-4147-A177-3AD203B41FA5}">
                      <a16:colId xmlns:a16="http://schemas.microsoft.com/office/drawing/2014/main" val="3107140852"/>
                    </a:ext>
                  </a:extLst>
                </a:gridCol>
                <a:gridCol w="368690">
                  <a:extLst>
                    <a:ext uri="{9D8B030D-6E8A-4147-A177-3AD203B41FA5}">
                      <a16:colId xmlns:a16="http://schemas.microsoft.com/office/drawing/2014/main" val="763304623"/>
                    </a:ext>
                  </a:extLst>
                </a:gridCol>
                <a:gridCol w="487879">
                  <a:extLst>
                    <a:ext uri="{9D8B030D-6E8A-4147-A177-3AD203B41FA5}">
                      <a16:colId xmlns:a16="http://schemas.microsoft.com/office/drawing/2014/main" val="614935207"/>
                    </a:ext>
                  </a:extLst>
                </a:gridCol>
                <a:gridCol w="545522">
                  <a:extLst>
                    <a:ext uri="{9D8B030D-6E8A-4147-A177-3AD203B41FA5}">
                      <a16:colId xmlns:a16="http://schemas.microsoft.com/office/drawing/2014/main" val="1754419028"/>
                    </a:ext>
                  </a:extLst>
                </a:gridCol>
                <a:gridCol w="1056492">
                  <a:extLst>
                    <a:ext uri="{9D8B030D-6E8A-4147-A177-3AD203B41FA5}">
                      <a16:colId xmlns:a16="http://schemas.microsoft.com/office/drawing/2014/main" val="3272041710"/>
                    </a:ext>
                  </a:extLst>
                </a:gridCol>
                <a:gridCol w="1163372">
                  <a:extLst>
                    <a:ext uri="{9D8B030D-6E8A-4147-A177-3AD203B41FA5}">
                      <a16:colId xmlns:a16="http://schemas.microsoft.com/office/drawing/2014/main" val="542510628"/>
                    </a:ext>
                  </a:extLst>
                </a:gridCol>
                <a:gridCol w="565231">
                  <a:extLst>
                    <a:ext uri="{9D8B030D-6E8A-4147-A177-3AD203B41FA5}">
                      <a16:colId xmlns:a16="http://schemas.microsoft.com/office/drawing/2014/main" val="920117918"/>
                    </a:ext>
                  </a:extLst>
                </a:gridCol>
                <a:gridCol w="1075533">
                  <a:extLst>
                    <a:ext uri="{9D8B030D-6E8A-4147-A177-3AD203B41FA5}">
                      <a16:colId xmlns:a16="http://schemas.microsoft.com/office/drawing/2014/main" val="2317820163"/>
                    </a:ext>
                  </a:extLst>
                </a:gridCol>
                <a:gridCol w="1105867">
                  <a:extLst>
                    <a:ext uri="{9D8B030D-6E8A-4147-A177-3AD203B41FA5}">
                      <a16:colId xmlns:a16="http://schemas.microsoft.com/office/drawing/2014/main" val="48316763"/>
                    </a:ext>
                  </a:extLst>
                </a:gridCol>
                <a:gridCol w="955600">
                  <a:extLst>
                    <a:ext uri="{9D8B030D-6E8A-4147-A177-3AD203B41FA5}">
                      <a16:colId xmlns:a16="http://schemas.microsoft.com/office/drawing/2014/main" val="1366972404"/>
                    </a:ext>
                  </a:extLst>
                </a:gridCol>
              </a:tblGrid>
              <a:tr h="530435">
                <a:tc rowSpan="2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en-US" sz="700" b="1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Incident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Category 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and B = Administrative Investigation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 = Administrative Review. May elect to full Administrative Investigation instead.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ICF or “round-the-clock” waiver services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Non-ICF/Non-round-the-clock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BFBFBF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Provider Timelines </a:t>
                      </a:r>
                      <a:endParaRPr lang="en-US" sz="1100" b="0" i="0" u="none" strike="noStrike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A6A6A6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CB/IA Timelines</a:t>
                      </a:r>
                      <a:endParaRPr lang="en-US" sz="1100" b="0" i="0" u="none" strike="noStrike">
                        <a:effectLst/>
                        <a:highlight>
                          <a:srgbClr val="A6A6A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942292"/>
                  </a:ext>
                </a:extLst>
              </a:tr>
              <a:tr h="8442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Required to report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Required to report regardless of where incident occurred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Required to report when incident occurs while being served</a:t>
                      </a:r>
                      <a:endParaRPr lang="en-US" sz="1100" b="0" i="0" u="none" strike="noStrike">
                        <a:effectLst/>
                        <a:highlight>
                          <a:srgbClr val="D9D9D9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BFBFBF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Notify CB/designee immediately (within in 4 hours)</a:t>
                      </a:r>
                      <a:endParaRPr lang="en-US" sz="1100" b="0" i="0" u="none" strike="noStrike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BFBFBF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Submit written report to the CB/designee by 3pm first working day following incident.</a:t>
                      </a:r>
                      <a:endParaRPr lang="en-US" sz="1100" b="0" i="0" u="none" strike="noStrike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BFBFBF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Notifications to guardian, SSA, other providers, staff, family when MUI or discovery occurs when provider has responsibility for the individual – on the same day.</a:t>
                      </a:r>
                      <a:endParaRPr lang="en-US" sz="1100" b="0" i="0" u="none" strike="noStrike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BFBFBF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Notification to DOO/Administrator within on working day.</a:t>
                      </a:r>
                      <a:endParaRPr lang="en-US" sz="1100" b="0" i="0" u="none" strike="noStrike" dirty="0">
                        <a:effectLst/>
                        <a:highlight>
                          <a:srgbClr val="BFBFBF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A6A6A6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Initiate investigation or review (no legal/PCSA involvement)</a:t>
                      </a:r>
                      <a:endParaRPr lang="en-US" sz="1100" b="0" i="0" u="none" strike="noStrike">
                        <a:effectLst/>
                        <a:highlight>
                          <a:srgbClr val="A6A6A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A6A6A6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Notify individual/guardian of preliminary findings (no legal/PCSA involvement)</a:t>
                      </a:r>
                      <a:endParaRPr lang="en-US" sz="1100" b="0" i="0" u="none" strike="noStrike">
                        <a:effectLst/>
                        <a:highlight>
                          <a:srgbClr val="A6A6A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A6A6A6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Submit report for closure</a:t>
                      </a:r>
                      <a:endParaRPr lang="en-US" sz="1100" b="0" i="0" u="none" strike="noStrike">
                        <a:effectLst/>
                        <a:highlight>
                          <a:srgbClr val="A6A6A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A6A6A6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Written summary of administrative investigation provided to appropriate parties.</a:t>
                      </a:r>
                      <a:endParaRPr lang="en-US" sz="1100" b="0" i="0" u="none" strike="noStrike" dirty="0">
                        <a:effectLst/>
                        <a:highlight>
                          <a:srgbClr val="A6A6A6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853495"/>
                  </a:ext>
                </a:extLst>
              </a:tr>
              <a:tr h="22840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Accidental or suspicious death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100" b="0" i="0" u="none" strike="noStrike" dirty="0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24 hours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30 days unless extension granted by DODD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5 days of submitting report for closure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918338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Exploitation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694444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Failure to report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176888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Misappropriation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378360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Neglect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452831"/>
                  </a:ext>
                </a:extLst>
              </a:tr>
              <a:tr h="22840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Physical Abuse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14 days – if not possible, update every 7 days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527796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Prohibited Sexual Relations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998516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Rights Code Violation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02075"/>
                  </a:ext>
                </a:extLst>
              </a:tr>
              <a:tr h="22840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Sexual Abuse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14 days – if not possible, update every 7 days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274959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Emotional Abuse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DAE9F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DAE9F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276272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Attempted suicide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100" b="0" i="0" u="none" strike="noStrike" dirty="0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3 working days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30 days unless extension granted by DODD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5 days of submitting report for closure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966646"/>
                  </a:ext>
                </a:extLst>
              </a:tr>
              <a:tr h="22840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Death other than accidental or suspicious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697161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Medical emergency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853624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Missing individual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585446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Peer-to-peer act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879589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Significant Injury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FAE2D5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FAE2D5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139769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Hospitalization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i="0" u="none" strike="noStrike" dirty="0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3 working days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Within 30 days unless extension granted by DODD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340" marR="16340" marT="8170" marB="81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218969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Law enforcement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72988"/>
                  </a:ext>
                </a:extLst>
              </a:tr>
              <a:tr h="22840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Unapproved behavioral support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C1F0C7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C1F0C7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532631"/>
                  </a:ext>
                </a:extLst>
              </a:tr>
              <a:tr h="1257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Other: Media Inquiry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1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b="0" i="0" u="none" strike="noStrike" kern="100" dirty="0">
                          <a:solidFill>
                            <a:srgbClr val="404040"/>
                          </a:solidFill>
                          <a:effectLst/>
                          <a:highlight>
                            <a:srgbClr val="E8E8E8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i="0" u="none" strike="noStrike" dirty="0">
                        <a:effectLst/>
                        <a:highlight>
                          <a:srgbClr val="E8E8E8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5" marR="12255" marT="17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521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63992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1913</TotalTime>
  <Words>1573</Words>
  <Application>Microsoft Macintosh PowerPoint</Application>
  <PresentationFormat>Widescreen</PresentationFormat>
  <Paragraphs>245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Corbel</vt:lpstr>
      <vt:lpstr>Poppins</vt:lpstr>
      <vt:lpstr>Times New Roman</vt:lpstr>
      <vt:lpstr>Wingdings 2</vt:lpstr>
      <vt:lpstr>Frame</vt:lpstr>
      <vt:lpstr>Draft MUI Rule Review </vt:lpstr>
      <vt:lpstr>History and Timeline of Current Rule</vt:lpstr>
      <vt:lpstr>Overview of  Changes</vt:lpstr>
      <vt:lpstr>Overview of  Changes</vt:lpstr>
      <vt:lpstr>Overview of  Changes</vt:lpstr>
      <vt:lpstr>Overview of  Changes</vt:lpstr>
      <vt:lpstr>Overview of  Changes</vt:lpstr>
      <vt:lpstr>Overview of  Changes</vt:lpstr>
      <vt:lpstr>PowerPoint Presentation</vt:lpstr>
      <vt:lpstr>Plan Moving Forward</vt:lpstr>
      <vt:lpstr>Questions, Comments, Concerns?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Hayes</dc:creator>
  <cp:lastModifiedBy>Rachel Hayes</cp:lastModifiedBy>
  <cp:revision>6</cp:revision>
  <dcterms:created xsi:type="dcterms:W3CDTF">2024-06-18T00:10:40Z</dcterms:created>
  <dcterms:modified xsi:type="dcterms:W3CDTF">2024-06-19T12:03:25Z</dcterms:modified>
</cp:coreProperties>
</file>