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5"/>
  </p:notesMasterIdLst>
  <p:sldIdLst>
    <p:sldId id="256" r:id="rId2"/>
    <p:sldId id="257" r:id="rId3"/>
    <p:sldId id="258" r:id="rId4"/>
    <p:sldId id="259" r:id="rId5"/>
    <p:sldId id="270" r:id="rId6"/>
    <p:sldId id="260" r:id="rId7"/>
    <p:sldId id="265" r:id="rId8"/>
    <p:sldId id="266" r:id="rId9"/>
    <p:sldId id="269" r:id="rId10"/>
    <p:sldId id="267" r:id="rId11"/>
    <p:sldId id="268" r:id="rId12"/>
    <p:sldId id="262" r:id="rId13"/>
    <p:sldId id="263"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28"/>
  </p:normalViewPr>
  <p:slideViewPr>
    <p:cSldViewPr snapToGrid="0">
      <p:cViewPr varScale="1">
        <p:scale>
          <a:sx n="104" d="100"/>
          <a:sy n="104" d="100"/>
        </p:scale>
        <p:origin x="228"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AD0799-E9F8-486A-BBE0-CC942FF4C076}" type="datetimeFigureOut">
              <a:rPr lang="en-US" smtClean="0"/>
              <a:t>2/21/2024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AF43CB-6F5E-4434-A2F1-C2522DEAEF42}" type="slidenum">
              <a:rPr lang="en-US" smtClean="0"/>
              <a:t>‹#›</a:t>
            </a:fld>
            <a:endParaRPr lang="en-US"/>
          </a:p>
        </p:txBody>
      </p:sp>
    </p:spTree>
    <p:extLst>
      <p:ext uri="{BB962C8B-B14F-4D97-AF65-F5344CB8AC3E}">
        <p14:creationId xmlns:p14="http://schemas.microsoft.com/office/powerpoint/2010/main" val="18659018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Factors to consider- better medicine and interventions, but our people living longer with co-occurring diseases we never would have thought 20 years ago</a:t>
            </a:r>
          </a:p>
          <a:p>
            <a:r>
              <a:rPr lang="en-US" dirty="0"/>
              <a:t>Better long-term care planning tools that offer the same level of statutory protection to providers from liability not likely</a:t>
            </a:r>
          </a:p>
          <a:p>
            <a:r>
              <a:rPr lang="en-US" dirty="0"/>
              <a:t>Would clarity on how and when a DNR would take effect outweigh some of the limitations it could bring?</a:t>
            </a:r>
          </a:p>
          <a:p>
            <a:r>
              <a:rPr lang="en-US" dirty="0"/>
              <a:t>If this group today is like- this is a terrible idea, I won’t pursue it </a:t>
            </a:r>
          </a:p>
          <a:p>
            <a:r>
              <a:rPr lang="en-US" dirty="0"/>
              <a:t>APSI is involved in these discussions- struggle with the confusion the CC/CCA distinction brings but don’t have a stance yet</a:t>
            </a:r>
          </a:p>
        </p:txBody>
      </p:sp>
      <p:sp>
        <p:nvSpPr>
          <p:cNvPr id="4" name="Slide Number Placeholder 3"/>
          <p:cNvSpPr>
            <a:spLocks noGrp="1"/>
          </p:cNvSpPr>
          <p:nvPr>
            <p:ph type="sldNum" sz="quarter" idx="5"/>
          </p:nvPr>
        </p:nvSpPr>
        <p:spPr/>
        <p:txBody>
          <a:bodyPr/>
          <a:lstStyle/>
          <a:p>
            <a:fld id="{F3B1A753-BFB6-4573-8A7E-19473E9A3EE6}" type="slidenum">
              <a:rPr lang="en-US" smtClean="0"/>
              <a:t>13</a:t>
            </a:fld>
            <a:endParaRPr lang="en-US"/>
          </a:p>
        </p:txBody>
      </p:sp>
    </p:spTree>
    <p:extLst>
      <p:ext uri="{BB962C8B-B14F-4D97-AF65-F5344CB8AC3E}">
        <p14:creationId xmlns:p14="http://schemas.microsoft.com/office/powerpoint/2010/main" val="3111554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958EAC-FC93-D98D-6877-2CFEFD77A7D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2985839-5277-03D1-3EE9-E400A45132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604B187-36EB-B79C-D3D4-B91465B7F531}"/>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07F204D5-CB81-1CFF-8A1A-9EB19EA3B2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C266A8-D169-E399-4C60-30420116BA55}"/>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6010003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AA360-F62C-297E-DEA1-F9B7A4DAA44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AF66B23-2F01-F9F0-0F75-05AEC500325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08A734E-0963-9623-6C44-1505520C16F7}"/>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EC16B384-1F1F-C960-E1A1-14768FE2439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700A3E8-D58E-85A6-1BC5-FEE200CB4D93}"/>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1358876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6FC09C-7D0B-00CD-58A8-F5CFB188812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2ABCFF2-D817-5FC7-1069-50784018DC3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CEBA24-B4D5-D3BF-7874-ADC4ADD8E5FB}"/>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7FBDABDA-52EC-97F8-A828-E5C9DB26AA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CCA1A24-F65D-6FF6-BC5F-875EFFA7ED0F}"/>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637056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E932A-E932-9921-DF82-CFCBA51351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A24CDA-31D1-9450-4066-5D1F09B6434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88CD00E-C4A8-A762-6F0A-DE5352993FF0}"/>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2DE399AB-E11C-8082-943E-843399B542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801209-A599-B543-069B-95481713712C}"/>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3897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6808C-8637-7F59-EC5C-1AD69AC736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51D1984-8082-9E3B-88D6-AF5E45C0133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E7DBF9B0-3F30-4B10-4F9A-B4B523D266B4}"/>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E13448D0-701B-8DEC-35BC-973B3E0451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68EC184-B962-EBFD-9207-9C7A0E434C21}"/>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4240018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00944-9276-EE33-4728-F2FA4C4EC8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9607B2-A69A-3DB6-9943-B0B6CDAD4CA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A6CBBB4A-012B-8D8F-E0E4-FF987E3836E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E98CF9F-8A48-48D9-3C9A-C93D2CB8CFE9}"/>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6" name="Footer Placeholder 5">
            <a:extLst>
              <a:ext uri="{FF2B5EF4-FFF2-40B4-BE49-F238E27FC236}">
                <a16:creationId xmlns:a16="http://schemas.microsoft.com/office/drawing/2014/main" id="{A00A000B-9533-FA78-8467-97C1F7E75D8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0F89595-D2E9-5E4A-51F4-6C994424D4F9}"/>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30555922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D573E-6E58-4F1D-534E-B1F0B57688A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FB68D15-0012-8F36-EBCF-474038B79E1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4A13695-64B2-1D4A-ABC6-D908FE274B7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FF13BE4-5386-1AFE-3F63-312860377A9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58C7C76-00E6-5F86-1CCF-C0CE56CE62D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B484E35-9DB2-8453-4C07-7C14519121FA}"/>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8" name="Footer Placeholder 7">
            <a:extLst>
              <a:ext uri="{FF2B5EF4-FFF2-40B4-BE49-F238E27FC236}">
                <a16:creationId xmlns:a16="http://schemas.microsoft.com/office/drawing/2014/main" id="{CB1917CE-AC12-828B-00C9-AAF0DFCA368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6E7C66F-CF67-723E-D66D-803AD1F697DD}"/>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14538914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CE47C-2EDA-F720-4D01-68818B43BBC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3F3E88B-67D7-E947-B625-FD7920411740}"/>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4" name="Footer Placeholder 3">
            <a:extLst>
              <a:ext uri="{FF2B5EF4-FFF2-40B4-BE49-F238E27FC236}">
                <a16:creationId xmlns:a16="http://schemas.microsoft.com/office/drawing/2014/main" id="{EA299C68-CA28-AFC1-84BC-F52C516AC3F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4587CBB-5ADD-E523-8A7C-72A8D8B6B46D}"/>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4363487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DF3EADD-ED0D-0AC2-1A4D-0EED41DC62F7}"/>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3" name="Footer Placeholder 2">
            <a:extLst>
              <a:ext uri="{FF2B5EF4-FFF2-40B4-BE49-F238E27FC236}">
                <a16:creationId xmlns:a16="http://schemas.microsoft.com/office/drawing/2014/main" id="{FE4877C2-BB14-4D9D-E1EC-AAEF9096E0C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D4784B-9862-BF71-E7D3-6C21CC701D2D}"/>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3975812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54AB9-4992-0CC7-8B1B-6E85D10F58B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792B18-A4D5-29E7-26E6-41EB4F17A09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8602E6-3430-8EF2-4E1F-55C803BC34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C026D2-BD6E-ECE0-8AFB-21D7753F7561}"/>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6" name="Footer Placeholder 5">
            <a:extLst>
              <a:ext uri="{FF2B5EF4-FFF2-40B4-BE49-F238E27FC236}">
                <a16:creationId xmlns:a16="http://schemas.microsoft.com/office/drawing/2014/main" id="{DDCC1E12-869E-5E99-B533-9EE875FAD0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5B0E398-D804-4702-E8DC-44B658C395B3}"/>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33786285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67BC4-3D9B-63F4-CB18-A59D9390B3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C573619D-2DAC-6B71-69FD-0003A6BCD5D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50E1E8D-F7A8-E324-501E-E352DAD197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19FFE36-B953-B5AF-E873-CEF73D9678A5}"/>
              </a:ext>
            </a:extLst>
          </p:cNvPr>
          <p:cNvSpPr>
            <a:spLocks noGrp="1"/>
          </p:cNvSpPr>
          <p:nvPr>
            <p:ph type="dt" sz="half" idx="10"/>
          </p:nvPr>
        </p:nvSpPr>
        <p:spPr/>
        <p:txBody>
          <a:bodyPr/>
          <a:lstStyle/>
          <a:p>
            <a:fld id="{BB544004-25C1-4943-B5C5-481236D599B5}" type="datetimeFigureOut">
              <a:rPr lang="en-US" smtClean="0"/>
              <a:t>2/21/2024</a:t>
            </a:fld>
            <a:endParaRPr lang="en-US"/>
          </a:p>
        </p:txBody>
      </p:sp>
      <p:sp>
        <p:nvSpPr>
          <p:cNvPr id="6" name="Footer Placeholder 5">
            <a:extLst>
              <a:ext uri="{FF2B5EF4-FFF2-40B4-BE49-F238E27FC236}">
                <a16:creationId xmlns:a16="http://schemas.microsoft.com/office/drawing/2014/main" id="{461C40AF-A6D8-E54E-6551-53EE0A1ED8F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E647E97-D9DD-ACA7-E700-2FA13C74FA9B}"/>
              </a:ext>
            </a:extLst>
          </p:cNvPr>
          <p:cNvSpPr>
            <a:spLocks noGrp="1"/>
          </p:cNvSpPr>
          <p:nvPr>
            <p:ph type="sldNum" sz="quarter" idx="12"/>
          </p:nvPr>
        </p:nvSpPr>
        <p:spPr/>
        <p:txBody>
          <a:bodyPr/>
          <a:lstStyle/>
          <a:p>
            <a:fld id="{E2FBA7BE-0A04-4F41-8F83-20FA1A3B390F}" type="slidenum">
              <a:rPr lang="en-US" smtClean="0"/>
              <a:t>‹#›</a:t>
            </a:fld>
            <a:endParaRPr lang="en-US"/>
          </a:p>
        </p:txBody>
      </p:sp>
    </p:spTree>
    <p:extLst>
      <p:ext uri="{BB962C8B-B14F-4D97-AF65-F5344CB8AC3E}">
        <p14:creationId xmlns:p14="http://schemas.microsoft.com/office/powerpoint/2010/main" val="9646766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C0C0C4-823D-CE3A-FC78-268A996F81F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1B3B76B-7875-72A2-7489-1EC5B24BE6B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8DBB06-A94A-D925-BB7F-220020E2295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B544004-25C1-4943-B5C5-481236D599B5}" type="datetimeFigureOut">
              <a:rPr lang="en-US" smtClean="0"/>
              <a:t>2/21/2024</a:t>
            </a:fld>
            <a:endParaRPr lang="en-US"/>
          </a:p>
        </p:txBody>
      </p:sp>
      <p:sp>
        <p:nvSpPr>
          <p:cNvPr id="5" name="Footer Placeholder 4">
            <a:extLst>
              <a:ext uri="{FF2B5EF4-FFF2-40B4-BE49-F238E27FC236}">
                <a16:creationId xmlns:a16="http://schemas.microsoft.com/office/drawing/2014/main" id="{871F8638-8B24-E54C-DD6B-F9B2A6C6697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0317F80-E7EC-6481-A7C7-A9D387D403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BA7BE-0A04-4F41-8F83-20FA1A3B390F}" type="slidenum">
              <a:rPr lang="en-US" smtClean="0"/>
              <a:t>‹#›</a:t>
            </a:fld>
            <a:endParaRPr lang="en-US"/>
          </a:p>
        </p:txBody>
      </p:sp>
    </p:spTree>
    <p:extLst>
      <p:ext uri="{BB962C8B-B14F-4D97-AF65-F5344CB8AC3E}">
        <p14:creationId xmlns:p14="http://schemas.microsoft.com/office/powerpoint/2010/main" val="38455665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legislature.ohio.gov/download?key=22118&amp;format=pdf" TargetMode="External"/><Relationship Id="rId2" Type="http://schemas.openxmlformats.org/officeDocument/2006/relationships/hyperlink" Target="https://www.legislature.ohio.gov/legislation/135/hb236"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8" Type="http://schemas.openxmlformats.org/officeDocument/2006/relationships/hyperlink" Target="mailto:rep90@ohiohouse.gov" TargetMode="External"/><Relationship Id="rId13" Type="http://schemas.openxmlformats.org/officeDocument/2006/relationships/hyperlink" Target="mailto:rep08@ohiohouse.gov" TargetMode="External"/><Relationship Id="rId3" Type="http://schemas.openxmlformats.org/officeDocument/2006/relationships/hyperlink" Target="mailto:rep45@ohiohouse.gov" TargetMode="External"/><Relationship Id="rId7" Type="http://schemas.openxmlformats.org/officeDocument/2006/relationships/hyperlink" Target="mailto:Rep67@ohiohouse.gov" TargetMode="External"/><Relationship Id="rId12" Type="http://schemas.openxmlformats.org/officeDocument/2006/relationships/hyperlink" Target="mailto:rep18@ohiohouse.gov" TargetMode="External"/><Relationship Id="rId2" Type="http://schemas.openxmlformats.org/officeDocument/2006/relationships/hyperlink" Target="mailto:rep58@ohiohouse.gov" TargetMode="External"/><Relationship Id="rId1" Type="http://schemas.openxmlformats.org/officeDocument/2006/relationships/slideLayout" Target="../slideLayouts/slideLayout2.xml"/><Relationship Id="rId6" Type="http://schemas.openxmlformats.org/officeDocument/2006/relationships/hyperlink" Target="mailto:rep78@ohiohouse.gov" TargetMode="External"/><Relationship Id="rId11" Type="http://schemas.openxmlformats.org/officeDocument/2006/relationships/hyperlink" Target="mailto:rep27@ohiohouse.gov" TargetMode="External"/><Relationship Id="rId5" Type="http://schemas.openxmlformats.org/officeDocument/2006/relationships/hyperlink" Target="mailto:Rep57@ohiohouse.gov" TargetMode="External"/><Relationship Id="rId15" Type="http://schemas.openxmlformats.org/officeDocument/2006/relationships/hyperlink" Target="mailto:rep61@ohiohouse.gov" TargetMode="External"/><Relationship Id="rId10" Type="http://schemas.openxmlformats.org/officeDocument/2006/relationships/hyperlink" Target="mailto:rep11@ohiohouse.gov" TargetMode="External"/><Relationship Id="rId4" Type="http://schemas.openxmlformats.org/officeDocument/2006/relationships/hyperlink" Target="mailto:Rep85@ohiohouse.gov" TargetMode="External"/><Relationship Id="rId9" Type="http://schemas.openxmlformats.org/officeDocument/2006/relationships/hyperlink" Target="mailto:rep37@ohiohouse.gov" TargetMode="External"/><Relationship Id="rId14" Type="http://schemas.openxmlformats.org/officeDocument/2006/relationships/hyperlink" Target="mailto:rep20@ohiohouse.gov"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odh.ohio.gov/know-our-programs/do-not-resuscitate-comfort-care/donotresuscitatednr#:~:text=A%20new%20State%20of%20Ohio,health%20care%20providers%2C%20and%20instructions"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Title 1">
            <a:extLst>
              <a:ext uri="{FF2B5EF4-FFF2-40B4-BE49-F238E27FC236}">
                <a16:creationId xmlns:a16="http://schemas.microsoft.com/office/drawing/2014/main" id="{79E735C2-E79B-91A3-0824-C26821AD1FA5}"/>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HB 236: Never Alone Act</a:t>
            </a:r>
          </a:p>
        </p:txBody>
      </p:sp>
      <p:sp>
        <p:nvSpPr>
          <p:cNvPr id="3" name="Subtitle 2">
            <a:extLst>
              <a:ext uri="{FF2B5EF4-FFF2-40B4-BE49-F238E27FC236}">
                <a16:creationId xmlns:a16="http://schemas.microsoft.com/office/drawing/2014/main" id="{6A829961-E118-1389-9B15-A0C7A48AF185}"/>
              </a:ext>
            </a:extLst>
          </p:cNvPr>
          <p:cNvSpPr>
            <a:spLocks noGrp="1"/>
          </p:cNvSpPr>
          <p:nvPr>
            <p:ph type="subTitle" idx="1"/>
          </p:nvPr>
        </p:nvSpPr>
        <p:spPr>
          <a:xfrm>
            <a:off x="1350682" y="4870824"/>
            <a:ext cx="10005951" cy="1458258"/>
          </a:xfrm>
        </p:spPr>
        <p:txBody>
          <a:bodyPr anchor="ctr">
            <a:normAutofit/>
          </a:bodyPr>
          <a:lstStyle/>
          <a:p>
            <a:pPr algn="l"/>
            <a:r>
              <a:rPr lang="en-US" dirty="0"/>
              <a:t>Bill Version 10</a:t>
            </a:r>
          </a:p>
          <a:p>
            <a:pPr algn="l"/>
            <a:r>
              <a:rPr lang="en-US" dirty="0">
                <a:hlinkClick r:id="rId2"/>
              </a:rPr>
              <a:t>https://www.legislature.ohio.gov/legislation/135/hb236</a:t>
            </a:r>
            <a:r>
              <a:rPr lang="en-US" dirty="0"/>
              <a:t> </a:t>
            </a:r>
          </a:p>
          <a:p>
            <a:pPr algn="l"/>
            <a:r>
              <a:rPr lang="en-US" dirty="0">
                <a:hlinkClick r:id="rId3"/>
              </a:rPr>
              <a:t>https://www.legislature.ohio.gov/download?key=22118&amp;format=pdf</a:t>
            </a:r>
            <a:r>
              <a:rPr lang="en-US" dirty="0"/>
              <a:t> </a:t>
            </a:r>
          </a:p>
        </p:txBody>
      </p:sp>
    </p:spTree>
    <p:extLst>
      <p:ext uri="{BB962C8B-B14F-4D97-AF65-F5344CB8AC3E}">
        <p14:creationId xmlns:p14="http://schemas.microsoft.com/office/powerpoint/2010/main" val="35572530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CDD716-203F-97F2-D7E2-3525E17B4900}"/>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DNR Protocols</a:t>
            </a:r>
          </a:p>
        </p:txBody>
      </p:sp>
      <p:sp>
        <p:nvSpPr>
          <p:cNvPr id="3" name="Content Placeholder 2">
            <a:extLst>
              <a:ext uri="{FF2B5EF4-FFF2-40B4-BE49-F238E27FC236}">
                <a16:creationId xmlns:a16="http://schemas.microsoft.com/office/drawing/2014/main" id="{C36D1DA0-1A36-4CBD-B412-6ACA832BC2B1}"/>
              </a:ext>
            </a:extLst>
          </p:cNvPr>
          <p:cNvSpPr>
            <a:spLocks noGrp="1"/>
          </p:cNvSpPr>
          <p:nvPr>
            <p:ph idx="1"/>
          </p:nvPr>
        </p:nvSpPr>
        <p:spPr>
          <a:xfrm>
            <a:off x="677333" y="2088444"/>
            <a:ext cx="10418297" cy="3913111"/>
          </a:xfrm>
        </p:spPr>
        <p:txBody>
          <a:bodyPr anchor="ctr">
            <a:normAutofit/>
          </a:bodyPr>
          <a:lstStyle/>
          <a:p>
            <a:r>
              <a:rPr lang="en-US" sz="2000" dirty="0"/>
              <a:t>DNR Comfort Care </a:t>
            </a:r>
          </a:p>
          <a:p>
            <a:pPr lvl="1"/>
            <a:r>
              <a:rPr lang="en-US" sz="2000" dirty="0"/>
              <a:t>Activated when DNR order issued or when living will (that includes a directive that the declarant not receive CPR) becomes effective.</a:t>
            </a:r>
          </a:p>
          <a:p>
            <a:r>
              <a:rPr lang="en-US" sz="2000" dirty="0"/>
              <a:t>DNR Comfort Care – Arrest</a:t>
            </a:r>
          </a:p>
          <a:p>
            <a:pPr lvl="1"/>
            <a:r>
              <a:rPr lang="en-US" sz="2000" dirty="0"/>
              <a:t>Activated when individual experiences cardiac arrest (absence of palpable pulse) or respiratory arrest (absence of spontaneous respirations or presence of agonal breathing).</a:t>
            </a:r>
          </a:p>
          <a:p>
            <a:pPr lvl="1"/>
            <a:r>
              <a:rPr lang="en-US" sz="2000" dirty="0"/>
              <a:t>Permits use of life-saving measures before person’s heart or breathing stops.  After, only comfort care may be provided.</a:t>
            </a:r>
          </a:p>
          <a:p>
            <a:endParaRPr lang="en-US" sz="2000" dirty="0"/>
          </a:p>
        </p:txBody>
      </p:sp>
    </p:spTree>
    <p:extLst>
      <p:ext uri="{BB962C8B-B14F-4D97-AF65-F5344CB8AC3E}">
        <p14:creationId xmlns:p14="http://schemas.microsoft.com/office/powerpoint/2010/main" val="731691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2CDD716-203F-97F2-D7E2-3525E17B4900}"/>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DNR Protocols</a:t>
            </a:r>
          </a:p>
        </p:txBody>
      </p:sp>
      <p:sp>
        <p:nvSpPr>
          <p:cNvPr id="3" name="Content Placeholder 2">
            <a:extLst>
              <a:ext uri="{FF2B5EF4-FFF2-40B4-BE49-F238E27FC236}">
                <a16:creationId xmlns:a16="http://schemas.microsoft.com/office/drawing/2014/main" id="{C36D1DA0-1A36-4CBD-B412-6ACA832BC2B1}"/>
              </a:ext>
            </a:extLst>
          </p:cNvPr>
          <p:cNvSpPr>
            <a:spLocks noGrp="1"/>
          </p:cNvSpPr>
          <p:nvPr>
            <p:ph idx="1"/>
          </p:nvPr>
        </p:nvSpPr>
        <p:spPr>
          <a:xfrm>
            <a:off x="459350" y="1772355"/>
            <a:ext cx="5621867" cy="4684889"/>
          </a:xfrm>
        </p:spPr>
        <p:txBody>
          <a:bodyPr anchor="ctr">
            <a:normAutofit/>
          </a:bodyPr>
          <a:lstStyle/>
          <a:p>
            <a:r>
              <a:rPr lang="en-US" sz="2400" dirty="0"/>
              <a:t>DNR Comfort Care Allows:</a:t>
            </a:r>
          </a:p>
          <a:p>
            <a:pPr lvl="1"/>
            <a:r>
              <a:rPr lang="en-US" dirty="0"/>
              <a:t>Suction the airway</a:t>
            </a:r>
          </a:p>
          <a:p>
            <a:pPr lvl="1"/>
            <a:r>
              <a:rPr lang="en-US" dirty="0"/>
              <a:t>Administer oxygen</a:t>
            </a:r>
          </a:p>
          <a:p>
            <a:pPr lvl="1"/>
            <a:r>
              <a:rPr lang="en-US" dirty="0"/>
              <a:t>Position for comfort</a:t>
            </a:r>
          </a:p>
          <a:p>
            <a:pPr lvl="1"/>
            <a:r>
              <a:rPr lang="en-US" dirty="0"/>
              <a:t>Splint or immobilize</a:t>
            </a:r>
          </a:p>
          <a:p>
            <a:pPr lvl="1"/>
            <a:r>
              <a:rPr lang="en-US" dirty="0"/>
              <a:t>Control bleeding</a:t>
            </a:r>
          </a:p>
          <a:p>
            <a:pPr lvl="1"/>
            <a:r>
              <a:rPr lang="en-US" dirty="0"/>
              <a:t>Provide pain medication</a:t>
            </a:r>
          </a:p>
          <a:p>
            <a:pPr lvl="1"/>
            <a:r>
              <a:rPr lang="en-US" dirty="0"/>
              <a:t>Provide emotional support</a:t>
            </a:r>
          </a:p>
          <a:p>
            <a:pPr lvl="1"/>
            <a:r>
              <a:rPr lang="en-US" dirty="0"/>
              <a:t>Contact other appropriate health care providers, such as hospice, home health, attending physicians/APRN/PA</a:t>
            </a:r>
          </a:p>
        </p:txBody>
      </p:sp>
      <p:sp>
        <p:nvSpPr>
          <p:cNvPr id="4" name="Content Placeholder 2">
            <a:extLst>
              <a:ext uri="{FF2B5EF4-FFF2-40B4-BE49-F238E27FC236}">
                <a16:creationId xmlns:a16="http://schemas.microsoft.com/office/drawing/2014/main" id="{32FCD747-8225-48B1-0C62-EBA32533399E}"/>
              </a:ext>
            </a:extLst>
          </p:cNvPr>
          <p:cNvSpPr txBox="1">
            <a:spLocks/>
          </p:cNvSpPr>
          <p:nvPr/>
        </p:nvSpPr>
        <p:spPr>
          <a:xfrm>
            <a:off x="6081217" y="1772355"/>
            <a:ext cx="5621867" cy="4064001"/>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t>DNR Comfort Care Does Not Allows:</a:t>
            </a:r>
          </a:p>
          <a:p>
            <a:pPr lvl="1"/>
            <a:r>
              <a:rPr lang="en-US" dirty="0"/>
              <a:t>Administer chest compressions</a:t>
            </a:r>
          </a:p>
          <a:p>
            <a:pPr lvl="1"/>
            <a:r>
              <a:rPr lang="en-US" dirty="0"/>
              <a:t>Insert artificial airway</a:t>
            </a:r>
          </a:p>
          <a:p>
            <a:pPr lvl="1"/>
            <a:r>
              <a:rPr lang="en-US" dirty="0"/>
              <a:t>Administer resuscitative drugs</a:t>
            </a:r>
          </a:p>
          <a:p>
            <a:pPr lvl="1"/>
            <a:r>
              <a:rPr lang="en-US" dirty="0"/>
              <a:t>Defibrillate or cardiovert</a:t>
            </a:r>
          </a:p>
          <a:p>
            <a:pPr lvl="1"/>
            <a:r>
              <a:rPr lang="en-US" dirty="0"/>
              <a:t>Provide respiratory assistance (other than listed on previous slide)</a:t>
            </a:r>
          </a:p>
          <a:p>
            <a:pPr lvl="1"/>
            <a:r>
              <a:rPr lang="en-US" dirty="0"/>
              <a:t>Initiate resuscitative IV</a:t>
            </a:r>
          </a:p>
          <a:p>
            <a:pPr lvl="1"/>
            <a:r>
              <a:rPr lang="en-US" dirty="0"/>
              <a:t>Initiate cardiac monitoring</a:t>
            </a:r>
          </a:p>
        </p:txBody>
      </p:sp>
    </p:spTree>
    <p:extLst>
      <p:ext uri="{BB962C8B-B14F-4D97-AF65-F5344CB8AC3E}">
        <p14:creationId xmlns:p14="http://schemas.microsoft.com/office/powerpoint/2010/main" val="29158161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1281AC5-D9B2-14E5-D6D3-AB5A7E838A05}"/>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DNR Stakeholder Meeting</a:t>
            </a:r>
          </a:p>
        </p:txBody>
      </p:sp>
      <p:sp>
        <p:nvSpPr>
          <p:cNvPr id="3" name="Content Placeholder 2">
            <a:extLst>
              <a:ext uri="{FF2B5EF4-FFF2-40B4-BE49-F238E27FC236}">
                <a16:creationId xmlns:a16="http://schemas.microsoft.com/office/drawing/2014/main" id="{709C8695-6C66-E43C-DDE9-32B08F668E5E}"/>
              </a:ext>
            </a:extLst>
          </p:cNvPr>
          <p:cNvSpPr>
            <a:spLocks noGrp="1"/>
          </p:cNvSpPr>
          <p:nvPr>
            <p:ph idx="1"/>
          </p:nvPr>
        </p:nvSpPr>
        <p:spPr>
          <a:xfrm>
            <a:off x="677333" y="1891970"/>
            <a:ext cx="10418297" cy="4109585"/>
          </a:xfrm>
        </p:spPr>
        <p:txBody>
          <a:bodyPr anchor="ctr">
            <a:normAutofit/>
          </a:bodyPr>
          <a:lstStyle/>
          <a:p>
            <a:r>
              <a:rPr lang="en-US" sz="2400" dirty="0"/>
              <a:t>Meeting was a bit chaotic</a:t>
            </a:r>
          </a:p>
          <a:p>
            <a:r>
              <a:rPr lang="en-US" sz="2400" dirty="0"/>
              <a:t>Mostly sharing feedback with experiences from EMS and hospital perspective</a:t>
            </a:r>
          </a:p>
          <a:p>
            <a:pPr lvl="1"/>
            <a:r>
              <a:rPr lang="en-US" dirty="0"/>
              <a:t>Issues with clinicians writing on the form and misunderstanding how to use the form</a:t>
            </a:r>
          </a:p>
          <a:p>
            <a:pPr lvl="1"/>
            <a:r>
              <a:rPr lang="en-US" dirty="0"/>
              <a:t>Issue with DNR-CC and DNR-CCA- patients may want to be resuscitated but don’t want to be intubated which current form and system doesn’t allow</a:t>
            </a:r>
          </a:p>
          <a:p>
            <a:pPr lvl="1"/>
            <a:r>
              <a:rPr lang="en-US" dirty="0"/>
              <a:t>Clinicians thinking that because someone has a DNR, the patient doesn’t want ANY care for ANY issue</a:t>
            </a:r>
          </a:p>
          <a:p>
            <a:pPr lvl="1"/>
            <a:endParaRPr lang="en-US" dirty="0"/>
          </a:p>
        </p:txBody>
      </p:sp>
      <p:sp>
        <p:nvSpPr>
          <p:cNvPr id="4" name="Slide Number Placeholder 3">
            <a:extLst>
              <a:ext uri="{FF2B5EF4-FFF2-40B4-BE49-F238E27FC236}">
                <a16:creationId xmlns:a16="http://schemas.microsoft.com/office/drawing/2014/main" id="{8EC04D5A-016C-5A53-A060-B7E1FE882B8B}"/>
              </a:ext>
            </a:extLst>
          </p:cNvPr>
          <p:cNvSpPr>
            <a:spLocks noGrp="1"/>
          </p:cNvSpPr>
          <p:nvPr>
            <p:ph type="sldNum" sz="quarter" idx="12"/>
          </p:nvPr>
        </p:nvSpPr>
        <p:spPr>
          <a:xfrm>
            <a:off x="11704320" y="6455431"/>
            <a:ext cx="445913" cy="365125"/>
          </a:xfrm>
        </p:spPr>
        <p:txBody>
          <a:bodyPr>
            <a:normAutofit/>
          </a:bodyPr>
          <a:lstStyle/>
          <a:p>
            <a:pPr>
              <a:spcAft>
                <a:spcPts val="600"/>
              </a:spcAft>
            </a:pPr>
            <a:fld id="{B9B87AD1-1C63-2F43-AC2D-A649A6F1F228}" type="slidenum">
              <a:rPr lang="en-US" sz="1100">
                <a:solidFill>
                  <a:schemeClr val="tx1">
                    <a:lumMod val="50000"/>
                    <a:lumOff val="50000"/>
                  </a:schemeClr>
                </a:solidFill>
              </a:rPr>
              <a:pPr>
                <a:spcAft>
                  <a:spcPts val="600"/>
                </a:spcAft>
              </a:pPr>
              <a:t>12</a:t>
            </a:fld>
            <a:endParaRPr lang="en-US" sz="1100">
              <a:solidFill>
                <a:schemeClr val="tx1">
                  <a:lumMod val="50000"/>
                  <a:lumOff val="50000"/>
                </a:schemeClr>
              </a:solidFill>
            </a:endParaRPr>
          </a:p>
        </p:txBody>
      </p:sp>
    </p:spTree>
    <p:extLst>
      <p:ext uri="{BB962C8B-B14F-4D97-AF65-F5344CB8AC3E}">
        <p14:creationId xmlns:p14="http://schemas.microsoft.com/office/powerpoint/2010/main" val="277479507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F0C0529-FA5D-0814-DE4E-1719009629D9}"/>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DNR</a:t>
            </a:r>
          </a:p>
        </p:txBody>
      </p:sp>
      <p:sp>
        <p:nvSpPr>
          <p:cNvPr id="3" name="Content Placeholder 2">
            <a:extLst>
              <a:ext uri="{FF2B5EF4-FFF2-40B4-BE49-F238E27FC236}">
                <a16:creationId xmlns:a16="http://schemas.microsoft.com/office/drawing/2014/main" id="{FED05FA9-93CA-4382-5814-EC277F61BC49}"/>
              </a:ext>
            </a:extLst>
          </p:cNvPr>
          <p:cNvSpPr>
            <a:spLocks noGrp="1"/>
          </p:cNvSpPr>
          <p:nvPr>
            <p:ph idx="1"/>
          </p:nvPr>
        </p:nvSpPr>
        <p:spPr>
          <a:xfrm>
            <a:off x="1371599" y="2318197"/>
            <a:ext cx="9724031" cy="3683358"/>
          </a:xfrm>
        </p:spPr>
        <p:txBody>
          <a:bodyPr anchor="ctr">
            <a:normAutofit/>
          </a:bodyPr>
          <a:lstStyle/>
          <a:p>
            <a:r>
              <a:rPr lang="en-US" sz="2400" dirty="0"/>
              <a:t>There was great discussion of if we should remove the distinction between DNR-CC and DNR-CCA</a:t>
            </a:r>
          </a:p>
          <a:p>
            <a:pPr lvl="1"/>
            <a:r>
              <a:rPr lang="en-US" dirty="0"/>
              <a:t>To be left with DD-CCA: all care should be provided until the point of respiratory or cardiac arrest</a:t>
            </a:r>
          </a:p>
          <a:p>
            <a:pPr lvl="1"/>
            <a:r>
              <a:rPr lang="en-US" dirty="0"/>
              <a:t>Allegedly this distinction was a result of discussions with DD and hospice advocates 20 years ago</a:t>
            </a:r>
          </a:p>
          <a:p>
            <a:pPr lvl="1"/>
            <a:r>
              <a:rPr lang="en-US" dirty="0"/>
              <a:t>The question for this group- does this split still make sense? </a:t>
            </a:r>
          </a:p>
          <a:p>
            <a:pPr lvl="1"/>
            <a:r>
              <a:rPr lang="en-US" dirty="0"/>
              <a:t>Are your DNRs mostly DNR-CC or CCA?</a:t>
            </a:r>
          </a:p>
          <a:p>
            <a:pPr lvl="1"/>
            <a:r>
              <a:rPr lang="en-US" dirty="0"/>
              <a:t>Thoughts? </a:t>
            </a:r>
          </a:p>
          <a:p>
            <a:endParaRPr lang="en-US" sz="2400" dirty="0"/>
          </a:p>
        </p:txBody>
      </p:sp>
      <p:sp>
        <p:nvSpPr>
          <p:cNvPr id="4" name="Slide Number Placeholder 3">
            <a:extLst>
              <a:ext uri="{FF2B5EF4-FFF2-40B4-BE49-F238E27FC236}">
                <a16:creationId xmlns:a16="http://schemas.microsoft.com/office/drawing/2014/main" id="{4839F97B-C107-C054-68F8-37D093712C33}"/>
              </a:ext>
            </a:extLst>
          </p:cNvPr>
          <p:cNvSpPr>
            <a:spLocks noGrp="1"/>
          </p:cNvSpPr>
          <p:nvPr>
            <p:ph type="sldNum" sz="quarter" idx="12"/>
          </p:nvPr>
        </p:nvSpPr>
        <p:spPr>
          <a:xfrm>
            <a:off x="11704320" y="6455431"/>
            <a:ext cx="445913" cy="365125"/>
          </a:xfrm>
        </p:spPr>
        <p:txBody>
          <a:bodyPr>
            <a:normAutofit/>
          </a:bodyPr>
          <a:lstStyle/>
          <a:p>
            <a:pPr>
              <a:spcAft>
                <a:spcPts val="600"/>
              </a:spcAft>
            </a:pPr>
            <a:fld id="{B9B87AD1-1C63-2F43-AC2D-A649A6F1F228}" type="slidenum">
              <a:rPr lang="en-US" sz="1100">
                <a:solidFill>
                  <a:schemeClr val="tx1">
                    <a:lumMod val="50000"/>
                    <a:lumOff val="50000"/>
                  </a:schemeClr>
                </a:solidFill>
              </a:rPr>
              <a:pPr>
                <a:spcAft>
                  <a:spcPts val="600"/>
                </a:spcAft>
              </a:pPr>
              <a:t>13</a:t>
            </a:fld>
            <a:endParaRPr lang="en-US" sz="1100">
              <a:solidFill>
                <a:schemeClr val="tx1">
                  <a:lumMod val="50000"/>
                  <a:lumOff val="50000"/>
                </a:schemeClr>
              </a:solidFill>
            </a:endParaRPr>
          </a:p>
        </p:txBody>
      </p:sp>
    </p:spTree>
    <p:extLst>
      <p:ext uri="{BB962C8B-B14F-4D97-AF65-F5344CB8AC3E}">
        <p14:creationId xmlns:p14="http://schemas.microsoft.com/office/powerpoint/2010/main" val="194323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B74660-4095-DA2F-6220-B199797EB4BB}"/>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Key Provisions</a:t>
            </a:r>
          </a:p>
        </p:txBody>
      </p:sp>
      <p:sp>
        <p:nvSpPr>
          <p:cNvPr id="3" name="Content Placeholder 2">
            <a:extLst>
              <a:ext uri="{FF2B5EF4-FFF2-40B4-BE49-F238E27FC236}">
                <a16:creationId xmlns:a16="http://schemas.microsoft.com/office/drawing/2014/main" id="{49162951-3B0E-9BB9-B8F2-DF0713C0CD24}"/>
              </a:ext>
            </a:extLst>
          </p:cNvPr>
          <p:cNvSpPr>
            <a:spLocks noGrp="1"/>
          </p:cNvSpPr>
          <p:nvPr>
            <p:ph idx="1"/>
          </p:nvPr>
        </p:nvSpPr>
        <p:spPr>
          <a:xfrm>
            <a:off x="1371599" y="2318197"/>
            <a:ext cx="9724031" cy="3683358"/>
          </a:xfrm>
        </p:spPr>
        <p:txBody>
          <a:bodyPr anchor="ctr">
            <a:normAutofit/>
          </a:bodyPr>
          <a:lstStyle/>
          <a:p>
            <a:r>
              <a:rPr lang="en-US" sz="1900"/>
              <a:t>Applicable to licensed residential facilities</a:t>
            </a:r>
          </a:p>
          <a:p>
            <a:r>
              <a:rPr lang="en-US" sz="1900"/>
              <a:t>At time of admission, let the person know about their right to have an advocate and allow the person to make such designation</a:t>
            </a:r>
          </a:p>
          <a:p>
            <a:pPr lvl="1"/>
            <a:r>
              <a:rPr lang="en-US" sz="1900"/>
              <a:t>This designation can be revoked at any time by the resident</a:t>
            </a:r>
          </a:p>
          <a:p>
            <a:pPr lvl="1"/>
            <a:r>
              <a:rPr lang="en-US" sz="1900"/>
              <a:t>Requires the care setting to consider a resident’s court-appointed guardian to be the advocate without the patient or resident having to make such designation </a:t>
            </a:r>
          </a:p>
          <a:p>
            <a:pPr lvl="1"/>
            <a:r>
              <a:rPr lang="en-US" sz="1900"/>
              <a:t>Still seems like a resident could revoke this designation</a:t>
            </a:r>
          </a:p>
          <a:p>
            <a:r>
              <a:rPr lang="en-US" sz="1900"/>
              <a:t>Advocate can’t interfere with care or interfere with person who is durable power of attorney</a:t>
            </a:r>
          </a:p>
          <a:p>
            <a:r>
              <a:rPr lang="en-US" sz="1900"/>
              <a:t>Nothing in the bill is to be construed to change, interfere with, or restrict any of the rights and duties established by existing law governing durable powers of attorney for health care</a:t>
            </a:r>
          </a:p>
          <a:p>
            <a:endParaRPr lang="en-US" sz="1900"/>
          </a:p>
          <a:p>
            <a:endParaRPr lang="en-US" sz="1900"/>
          </a:p>
        </p:txBody>
      </p:sp>
    </p:spTree>
    <p:extLst>
      <p:ext uri="{BB962C8B-B14F-4D97-AF65-F5344CB8AC3E}">
        <p14:creationId xmlns:p14="http://schemas.microsoft.com/office/powerpoint/2010/main" val="259118282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C08E7CE-6217-8ED9-D3F5-6B25135D3759}"/>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Key Provisions</a:t>
            </a:r>
          </a:p>
        </p:txBody>
      </p:sp>
      <p:sp>
        <p:nvSpPr>
          <p:cNvPr id="3" name="Content Placeholder 2">
            <a:extLst>
              <a:ext uri="{FF2B5EF4-FFF2-40B4-BE49-F238E27FC236}">
                <a16:creationId xmlns:a16="http://schemas.microsoft.com/office/drawing/2014/main" id="{8A29C5A3-35BA-5188-471E-DC3AD2C99BD0}"/>
              </a:ext>
            </a:extLst>
          </p:cNvPr>
          <p:cNvSpPr>
            <a:spLocks noGrp="1"/>
          </p:cNvSpPr>
          <p:nvPr>
            <p:ph idx="1"/>
          </p:nvPr>
        </p:nvSpPr>
        <p:spPr>
          <a:xfrm>
            <a:off x="1371599" y="2318197"/>
            <a:ext cx="9724031" cy="3683358"/>
          </a:xfrm>
        </p:spPr>
        <p:txBody>
          <a:bodyPr anchor="ctr">
            <a:normAutofit/>
          </a:bodyPr>
          <a:lstStyle/>
          <a:p>
            <a:r>
              <a:rPr lang="en-US" sz="2000"/>
              <a:t>At all times, the congregate care setting shall neither deny the patient or resident access to the advocate nor prohibit the patient's or resident's advocate from being physically present with the patient or resident in the care setting</a:t>
            </a:r>
          </a:p>
          <a:p>
            <a:pPr lvl="1"/>
            <a:r>
              <a:rPr lang="en-US" sz="2000"/>
              <a:t>Can require PPE but must honor physician note requiring a medical exemption to PPE policy</a:t>
            </a:r>
          </a:p>
          <a:p>
            <a:pPr lvl="1"/>
            <a:r>
              <a:rPr lang="en-US" sz="2000"/>
              <a:t>Must allow advocate to quarantine with the resident</a:t>
            </a:r>
          </a:p>
          <a:p>
            <a:pPr lvl="1"/>
            <a:r>
              <a:rPr lang="en-US" sz="2000"/>
              <a:t>For purposes of division (D)(2) of this section, patient or resident access to an advocate includes access on-site at the care setting itself and off-site through a means of telecommunication.</a:t>
            </a:r>
          </a:p>
          <a:p>
            <a:r>
              <a:rPr lang="en-US" sz="2000"/>
              <a:t>Resident and some advocates have cause of action to sue for violations of the law</a:t>
            </a:r>
          </a:p>
          <a:p>
            <a:pPr lvl="1"/>
            <a:endParaRPr lang="en-US" sz="2000"/>
          </a:p>
        </p:txBody>
      </p:sp>
    </p:spTree>
    <p:extLst>
      <p:ext uri="{BB962C8B-B14F-4D97-AF65-F5344CB8AC3E}">
        <p14:creationId xmlns:p14="http://schemas.microsoft.com/office/powerpoint/2010/main" val="24111930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9C8D98-C882-A875-B01C-BA51F6407DE3}"/>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Concerns</a:t>
            </a:r>
          </a:p>
        </p:txBody>
      </p:sp>
      <p:sp>
        <p:nvSpPr>
          <p:cNvPr id="3" name="Content Placeholder 2">
            <a:extLst>
              <a:ext uri="{FF2B5EF4-FFF2-40B4-BE49-F238E27FC236}">
                <a16:creationId xmlns:a16="http://schemas.microsoft.com/office/drawing/2014/main" id="{19030E62-A8E4-A51B-7B0F-7B4718BA8E36}"/>
              </a:ext>
            </a:extLst>
          </p:cNvPr>
          <p:cNvSpPr>
            <a:spLocks noGrp="1"/>
          </p:cNvSpPr>
          <p:nvPr>
            <p:ph idx="1"/>
          </p:nvPr>
        </p:nvSpPr>
        <p:spPr>
          <a:xfrm>
            <a:off x="1371599" y="2318197"/>
            <a:ext cx="9724031" cy="3683358"/>
          </a:xfrm>
        </p:spPr>
        <p:txBody>
          <a:bodyPr anchor="ctr">
            <a:normAutofit/>
          </a:bodyPr>
          <a:lstStyle/>
          <a:p>
            <a:r>
              <a:rPr lang="en-US" sz="2000" dirty="0"/>
              <a:t>Some fixes to previous concerns about guardians</a:t>
            </a:r>
          </a:p>
          <a:p>
            <a:r>
              <a:rPr lang="en-US" sz="2000" dirty="0"/>
              <a:t>No protection from lawsuits from other residents who have issues with other resident’s advocates</a:t>
            </a:r>
          </a:p>
          <a:p>
            <a:r>
              <a:rPr lang="en-US" sz="2000" dirty="0"/>
              <a:t>Shared rooms- when roommates have conflict over a the presence of an advocate</a:t>
            </a:r>
          </a:p>
          <a:p>
            <a:r>
              <a:rPr lang="en-US" sz="2000" dirty="0"/>
              <a:t>What are the limits of the advocate?</a:t>
            </a:r>
          </a:p>
          <a:p>
            <a:pPr lvl="1"/>
            <a:r>
              <a:rPr lang="en-US" sz="2000" dirty="0"/>
              <a:t>How long can they stay? Obligations to allow the advocate to use the facilities?</a:t>
            </a:r>
          </a:p>
          <a:p>
            <a:r>
              <a:rPr lang="en-US" sz="2000" dirty="0"/>
              <a:t>Others?</a:t>
            </a:r>
          </a:p>
          <a:p>
            <a:pPr lvl="1"/>
            <a:endParaRPr lang="en-US" sz="2000" dirty="0"/>
          </a:p>
        </p:txBody>
      </p:sp>
    </p:spTree>
    <p:extLst>
      <p:ext uri="{BB962C8B-B14F-4D97-AF65-F5344CB8AC3E}">
        <p14:creationId xmlns:p14="http://schemas.microsoft.com/office/powerpoint/2010/main" val="13531355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69C8D98-C882-A875-B01C-BA51F6407DE3}"/>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Concerns</a:t>
            </a:r>
          </a:p>
        </p:txBody>
      </p:sp>
      <p:sp>
        <p:nvSpPr>
          <p:cNvPr id="3" name="Content Placeholder 2">
            <a:extLst>
              <a:ext uri="{FF2B5EF4-FFF2-40B4-BE49-F238E27FC236}">
                <a16:creationId xmlns:a16="http://schemas.microsoft.com/office/drawing/2014/main" id="{19030E62-A8E4-A51B-7B0F-7B4718BA8E36}"/>
              </a:ext>
            </a:extLst>
          </p:cNvPr>
          <p:cNvSpPr>
            <a:spLocks noGrp="1"/>
          </p:cNvSpPr>
          <p:nvPr>
            <p:ph idx="1"/>
          </p:nvPr>
        </p:nvSpPr>
        <p:spPr>
          <a:xfrm>
            <a:off x="1371599" y="1810327"/>
            <a:ext cx="9724031" cy="4191228"/>
          </a:xfrm>
        </p:spPr>
        <p:txBody>
          <a:bodyPr anchor="ctr">
            <a:normAutofit/>
          </a:bodyPr>
          <a:lstStyle/>
          <a:p>
            <a:r>
              <a:rPr lang="en-US" sz="2400" dirty="0"/>
              <a:t>How to provide feedback on the bill directly to members of the General Assembly</a:t>
            </a:r>
          </a:p>
          <a:p>
            <a:r>
              <a:rPr lang="en-US" sz="2200" dirty="0"/>
              <a:t>Provide feedback to either the sponsors directly or to members of the House committee of jurisdiction</a:t>
            </a:r>
          </a:p>
          <a:p>
            <a:pPr lvl="1"/>
            <a:r>
              <a:rPr lang="en-US" sz="1800" dirty="0"/>
              <a:t>Bill is currently in the House Health Provider Services Committee (names are hyperlinked to emails)</a:t>
            </a:r>
          </a:p>
          <a:p>
            <a:pPr lvl="2"/>
            <a:r>
              <a:rPr lang="en-US" sz="1400" dirty="0"/>
              <a:t>Republican: Chair </a:t>
            </a:r>
            <a:r>
              <a:rPr lang="en-US" sz="1400" dirty="0" err="1">
                <a:hlinkClick r:id="rId2"/>
              </a:rPr>
              <a:t>Cutrona</a:t>
            </a:r>
            <a:r>
              <a:rPr lang="en-US" sz="1400" dirty="0"/>
              <a:t>, A., Vice Chair </a:t>
            </a:r>
            <a:r>
              <a:rPr lang="en-US" sz="1400" dirty="0">
                <a:hlinkClick r:id="rId3"/>
              </a:rPr>
              <a:t>Gross</a:t>
            </a:r>
            <a:r>
              <a:rPr lang="en-US" sz="1400" dirty="0"/>
              <a:t>, J., </a:t>
            </a:r>
            <a:r>
              <a:rPr lang="en-US" sz="1400" dirty="0" err="1">
                <a:hlinkClick r:id="rId4"/>
              </a:rPr>
              <a:t>Barhorst</a:t>
            </a:r>
            <a:r>
              <a:rPr lang="en-US" sz="1400" dirty="0"/>
              <a:t>, T.; </a:t>
            </a:r>
            <a:r>
              <a:rPr lang="en-US" sz="1400" dirty="0">
                <a:hlinkClick r:id="rId5"/>
              </a:rPr>
              <a:t>Callender</a:t>
            </a:r>
            <a:r>
              <a:rPr lang="en-US" sz="1400" dirty="0"/>
              <a:t>, J.; </a:t>
            </a:r>
            <a:r>
              <a:rPr lang="en-US" sz="1400" dirty="0">
                <a:hlinkClick r:id="rId6"/>
              </a:rPr>
              <a:t>Manchester</a:t>
            </a:r>
            <a:r>
              <a:rPr lang="en-US" sz="1400" dirty="0"/>
              <a:t>, S.; </a:t>
            </a:r>
            <a:r>
              <a:rPr lang="en-US" sz="1400" dirty="0">
                <a:hlinkClick r:id="rId7"/>
              </a:rPr>
              <a:t>Miller</a:t>
            </a:r>
            <a:r>
              <a:rPr lang="en-US" sz="1400" dirty="0"/>
              <a:t>, M.; </a:t>
            </a:r>
            <a:r>
              <a:rPr lang="en-US" sz="1400" dirty="0" err="1">
                <a:hlinkClick r:id="rId8"/>
              </a:rPr>
              <a:t>Pizzulli</a:t>
            </a:r>
            <a:r>
              <a:rPr lang="en-US" sz="1400" dirty="0"/>
              <a:t>, J.; </a:t>
            </a:r>
            <a:r>
              <a:rPr lang="en-US" sz="1400" dirty="0">
                <a:hlinkClick r:id="rId9"/>
              </a:rPr>
              <a:t>Young</a:t>
            </a:r>
            <a:r>
              <a:rPr lang="en-US" sz="1400" dirty="0"/>
              <a:t>, T.</a:t>
            </a:r>
          </a:p>
          <a:p>
            <a:pPr lvl="2"/>
            <a:r>
              <a:rPr lang="en-US" sz="1400" dirty="0"/>
              <a:t>Democratic: Ranking Minority Member </a:t>
            </a:r>
            <a:r>
              <a:rPr lang="en-US" sz="1400" dirty="0" err="1">
                <a:hlinkClick r:id="rId10"/>
              </a:rPr>
              <a:t>Somani</a:t>
            </a:r>
            <a:r>
              <a:rPr lang="en-US" sz="1400" dirty="0"/>
              <a:t>, A., </a:t>
            </a:r>
            <a:r>
              <a:rPr lang="en-US" sz="1400" dirty="0">
                <a:hlinkClick r:id="rId11"/>
              </a:rPr>
              <a:t>Baker</a:t>
            </a:r>
            <a:r>
              <a:rPr lang="en-US" sz="1400" dirty="0"/>
              <a:t>, R.; </a:t>
            </a:r>
            <a:r>
              <a:rPr lang="en-US" sz="1400" dirty="0">
                <a:hlinkClick r:id="rId12"/>
              </a:rPr>
              <a:t>Brewer</a:t>
            </a:r>
            <a:r>
              <a:rPr lang="en-US" sz="1400" dirty="0"/>
              <a:t>, D.; </a:t>
            </a:r>
            <a:r>
              <a:rPr lang="en-US" sz="1400" dirty="0">
                <a:hlinkClick r:id="rId13"/>
              </a:rPr>
              <a:t>Liston</a:t>
            </a:r>
            <a:r>
              <a:rPr lang="en-US" sz="1400" dirty="0"/>
              <a:t>, B.; </a:t>
            </a:r>
            <a:r>
              <a:rPr lang="en-US" sz="1400" dirty="0">
                <a:hlinkClick r:id="rId14"/>
              </a:rPr>
              <a:t>Upchurch</a:t>
            </a:r>
            <a:r>
              <a:rPr lang="en-US" sz="1400" dirty="0"/>
              <a:t>, T.</a:t>
            </a:r>
          </a:p>
          <a:p>
            <a:pPr lvl="1"/>
            <a:r>
              <a:rPr lang="en-US" sz="1800" dirty="0"/>
              <a:t>Sponsors: Rep Melanie Miller: </a:t>
            </a:r>
            <a:r>
              <a:rPr lang="en-US" sz="1800" dirty="0">
                <a:hlinkClick r:id="rId7"/>
              </a:rPr>
              <a:t>Rep67@ohiohouse.gov</a:t>
            </a:r>
            <a:r>
              <a:rPr lang="en-US" sz="1800" dirty="0"/>
              <a:t> or Rep Lear </a:t>
            </a:r>
            <a:r>
              <a:rPr lang="en-US" sz="1800" dirty="0">
                <a:hlinkClick r:id="rId15"/>
              </a:rPr>
              <a:t>rep61@ohiohouse.gov</a:t>
            </a:r>
            <a:r>
              <a:rPr lang="en-US" sz="1800" dirty="0"/>
              <a:t> </a:t>
            </a:r>
          </a:p>
          <a:p>
            <a:r>
              <a:rPr lang="en-US" sz="2400" dirty="0"/>
              <a:t>Let Christine know if you reach out to any of the Representatives</a:t>
            </a:r>
          </a:p>
          <a:p>
            <a:r>
              <a:rPr lang="en-US" sz="2400" dirty="0"/>
              <a:t>Christine is also available to help draft feedback if you would like assistance</a:t>
            </a:r>
          </a:p>
        </p:txBody>
      </p:sp>
    </p:spTree>
    <p:extLst>
      <p:ext uri="{BB962C8B-B14F-4D97-AF65-F5344CB8AC3E}">
        <p14:creationId xmlns:p14="http://schemas.microsoft.com/office/powerpoint/2010/main" val="4163448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6F5A5072-7B47-4D32-B52A-4EBBF590B8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15DAF0-AE1B-46C9-8A6B-DB2AA05AB9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2" y="-22693"/>
            <a:ext cx="12191999" cy="4374129"/>
          </a:xfrm>
          <a:prstGeom prst="rect">
            <a:avLst/>
          </a:prstGeom>
          <a:gradFill>
            <a:gsLst>
              <a:gs pos="0">
                <a:schemeClr val="accent1">
                  <a:lumMod val="75000"/>
                </a:schemeClr>
              </a:gs>
              <a:gs pos="100000">
                <a:srgbClr val="000000"/>
              </a:gs>
            </a:gsLst>
            <a:lin ang="15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6016219D-510E-4184-9090-6D5578A87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3908719" y="-3931841"/>
            <a:ext cx="4374557" cy="12192000"/>
          </a:xfrm>
          <a:prstGeom prst="rect">
            <a:avLst/>
          </a:prstGeom>
          <a:gradFill>
            <a:gsLst>
              <a:gs pos="40000">
                <a:schemeClr val="accent1">
                  <a:alpha val="0"/>
                </a:schemeClr>
              </a:gs>
              <a:gs pos="100000">
                <a:schemeClr val="accent1">
                  <a:lumMod val="75000"/>
                  <a:alpha val="52000"/>
                </a:schemeClr>
              </a:gs>
            </a:gsLst>
            <a:lin ang="2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FF4A713-7B75-4B21-90D7-5AB19547C7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136696" y="-3703868"/>
            <a:ext cx="4374128" cy="11736479"/>
          </a:xfrm>
          <a:prstGeom prst="rect">
            <a:avLst/>
          </a:prstGeom>
          <a:gradFill>
            <a:gsLst>
              <a:gs pos="17000">
                <a:schemeClr val="accent1">
                  <a:alpha val="0"/>
                </a:schemeClr>
              </a:gs>
              <a:gs pos="100000">
                <a:srgbClr val="000000">
                  <a:alpha val="37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DC631C0B-6DA6-4E57-8231-CE32B3434A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 y="-22690"/>
            <a:ext cx="8542485" cy="4374126"/>
          </a:xfrm>
          <a:prstGeom prst="rect">
            <a:avLst/>
          </a:prstGeom>
          <a:gradFill>
            <a:gsLst>
              <a:gs pos="0">
                <a:schemeClr val="accent1">
                  <a:lumMod val="50000"/>
                  <a:alpha val="0"/>
                </a:schemeClr>
              </a:gs>
              <a:gs pos="100000">
                <a:srgbClr val="000000">
                  <a:alpha val="25000"/>
                </a:srgb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Freeform: Shape 19">
            <a:extLst>
              <a:ext uri="{FF2B5EF4-FFF2-40B4-BE49-F238E27FC236}">
                <a16:creationId xmlns:a16="http://schemas.microsoft.com/office/drawing/2014/main" id="{C29501E6-A978-4A61-9689-9085AF97A53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2508972">
            <a:off x="5945431" y="-1032053"/>
            <a:ext cx="4990147" cy="4439131"/>
          </a:xfrm>
          <a:custGeom>
            <a:avLst/>
            <a:gdLst>
              <a:gd name="connsiteX0" fmla="*/ 4990147 w 4990147"/>
              <a:gd name="connsiteY0" fmla="*/ 2229378 h 4439131"/>
              <a:gd name="connsiteX1" fmla="*/ 917384 w 4990147"/>
              <a:gd name="connsiteY1" fmla="*/ 4439131 h 4439131"/>
              <a:gd name="connsiteX2" fmla="*/ 910814 w 4990147"/>
              <a:gd name="connsiteY2" fmla="*/ 4434219 h 4439131"/>
              <a:gd name="connsiteX3" fmla="*/ 0 w 4990147"/>
              <a:gd name="connsiteY3" fmla="*/ 2502877 h 4439131"/>
              <a:gd name="connsiteX4" fmla="*/ 2502877 w 4990147"/>
              <a:gd name="connsiteY4" fmla="*/ 0 h 4439131"/>
              <a:gd name="connsiteX5" fmla="*/ 4954904 w 4990147"/>
              <a:gd name="connsiteY5" fmla="*/ 1998460 h 44391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990147" h="4439131">
                <a:moveTo>
                  <a:pt x="4990147" y="2229378"/>
                </a:moveTo>
                <a:lnTo>
                  <a:pt x="917384" y="4439131"/>
                </a:lnTo>
                <a:lnTo>
                  <a:pt x="910814" y="4434219"/>
                </a:lnTo>
                <a:cubicBezTo>
                  <a:pt x="354557" y="3975154"/>
                  <a:pt x="0" y="3280421"/>
                  <a:pt x="0" y="2502877"/>
                </a:cubicBezTo>
                <a:cubicBezTo>
                  <a:pt x="0" y="1120576"/>
                  <a:pt x="1120576" y="0"/>
                  <a:pt x="2502877" y="0"/>
                </a:cubicBezTo>
                <a:cubicBezTo>
                  <a:pt x="3712390" y="0"/>
                  <a:pt x="4721520" y="857941"/>
                  <a:pt x="4954904" y="1998460"/>
                </a:cubicBezTo>
                <a:close/>
              </a:path>
            </a:pathLst>
          </a:custGeom>
          <a:gradFill>
            <a:gsLst>
              <a:gs pos="0">
                <a:schemeClr val="accent1">
                  <a:alpha val="22000"/>
                </a:schemeClr>
              </a:gs>
              <a:gs pos="87000">
                <a:schemeClr val="accent1">
                  <a:lumMod val="60000"/>
                  <a:lumOff val="40000"/>
                  <a:alpha val="2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Title 3">
            <a:extLst>
              <a:ext uri="{FF2B5EF4-FFF2-40B4-BE49-F238E27FC236}">
                <a16:creationId xmlns:a16="http://schemas.microsoft.com/office/drawing/2014/main" id="{E3056728-B653-798D-997B-2CAFE4B7D5DF}"/>
              </a:ext>
            </a:extLst>
          </p:cNvPr>
          <p:cNvSpPr>
            <a:spLocks noGrp="1"/>
          </p:cNvSpPr>
          <p:nvPr>
            <p:ph type="ctrTitle"/>
          </p:nvPr>
        </p:nvSpPr>
        <p:spPr>
          <a:xfrm>
            <a:off x="1314824" y="735106"/>
            <a:ext cx="10053763" cy="2928470"/>
          </a:xfrm>
        </p:spPr>
        <p:txBody>
          <a:bodyPr anchor="b">
            <a:normAutofit/>
          </a:bodyPr>
          <a:lstStyle/>
          <a:p>
            <a:pPr algn="l"/>
            <a:r>
              <a:rPr lang="en-US" sz="4800">
                <a:solidFill>
                  <a:srgbClr val="FFFFFF"/>
                </a:solidFill>
              </a:rPr>
              <a:t>Do Not Resuscitate Orders</a:t>
            </a:r>
          </a:p>
        </p:txBody>
      </p:sp>
      <p:sp>
        <p:nvSpPr>
          <p:cNvPr id="5" name="Subtitle 4">
            <a:extLst>
              <a:ext uri="{FF2B5EF4-FFF2-40B4-BE49-F238E27FC236}">
                <a16:creationId xmlns:a16="http://schemas.microsoft.com/office/drawing/2014/main" id="{D2682E0B-4084-0A92-0A8D-BCFEF62605EB}"/>
              </a:ext>
            </a:extLst>
          </p:cNvPr>
          <p:cNvSpPr>
            <a:spLocks noGrp="1"/>
          </p:cNvSpPr>
          <p:nvPr>
            <p:ph type="subTitle" idx="1"/>
          </p:nvPr>
        </p:nvSpPr>
        <p:spPr>
          <a:xfrm>
            <a:off x="1350682" y="4870824"/>
            <a:ext cx="10005951" cy="1458258"/>
          </a:xfrm>
        </p:spPr>
        <p:txBody>
          <a:bodyPr anchor="ctr">
            <a:normAutofit/>
          </a:bodyPr>
          <a:lstStyle/>
          <a:p>
            <a:pPr algn="l"/>
            <a:r>
              <a:rPr lang="en-US" dirty="0">
                <a:hlinkClick r:id="rId2"/>
              </a:rPr>
              <a:t>https://odh.ohio.gov/know-our-programs/do-not-resuscitate-comfort-care/donotresuscitatednr#:~:text=A%20new%20State%20of%20Ohio,health%20care%20providers%2C%20and%20instructions</a:t>
            </a:r>
            <a:r>
              <a:rPr lang="en-US" dirty="0"/>
              <a:t>. </a:t>
            </a:r>
          </a:p>
        </p:txBody>
      </p:sp>
    </p:spTree>
    <p:extLst>
      <p:ext uri="{BB962C8B-B14F-4D97-AF65-F5344CB8AC3E}">
        <p14:creationId xmlns:p14="http://schemas.microsoft.com/office/powerpoint/2010/main" val="15404487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7C95558-16CB-7C66-0142-392C01E380AD}"/>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DNR</a:t>
            </a:r>
          </a:p>
        </p:txBody>
      </p:sp>
      <p:sp>
        <p:nvSpPr>
          <p:cNvPr id="3" name="Content Placeholder 2">
            <a:extLst>
              <a:ext uri="{FF2B5EF4-FFF2-40B4-BE49-F238E27FC236}">
                <a16:creationId xmlns:a16="http://schemas.microsoft.com/office/drawing/2014/main" id="{02BDE1E6-730C-5F37-9542-2C2AD8E6C2FE}"/>
              </a:ext>
            </a:extLst>
          </p:cNvPr>
          <p:cNvSpPr>
            <a:spLocks noGrp="1"/>
          </p:cNvSpPr>
          <p:nvPr>
            <p:ph idx="1"/>
          </p:nvPr>
        </p:nvSpPr>
        <p:spPr>
          <a:xfrm>
            <a:off x="1371599" y="2318197"/>
            <a:ext cx="9724031" cy="3683358"/>
          </a:xfrm>
        </p:spPr>
        <p:txBody>
          <a:bodyPr anchor="ctr">
            <a:normAutofit fontScale="92500" lnSpcReduction="10000"/>
          </a:bodyPr>
          <a:lstStyle/>
          <a:p>
            <a:r>
              <a:rPr lang="en-US" sz="2400" dirty="0"/>
              <a:t>Robin </a:t>
            </a:r>
            <a:r>
              <a:rPr lang="en-US" sz="2400" dirty="0" err="1"/>
              <a:t>Amicon</a:t>
            </a:r>
            <a:r>
              <a:rPr lang="en-US" sz="2400" dirty="0"/>
              <a:t> presented to the Health Care committee last August on DNRs- presentation available upon request</a:t>
            </a:r>
          </a:p>
          <a:p>
            <a:r>
              <a:rPr lang="en-US" sz="2400" dirty="0"/>
              <a:t>At the end of 2023, the Ohio Department of Health pulled together a stakeholder group to conduct a 5-year review of the DNR rule and associated forms</a:t>
            </a:r>
          </a:p>
          <a:p>
            <a:pPr lvl="1"/>
            <a:r>
              <a:rPr lang="en-US" dirty="0"/>
              <a:t>Hospitals, LTSS providers, hospice and homecare providers, physicians, Right to Life</a:t>
            </a:r>
          </a:p>
          <a:p>
            <a:pPr lvl="1"/>
            <a:r>
              <a:rPr lang="en-US" dirty="0"/>
              <a:t>Held first meeting mid-January; second meeting not scheduled</a:t>
            </a:r>
          </a:p>
          <a:p>
            <a:r>
              <a:rPr lang="en-US" sz="2400" dirty="0"/>
              <a:t>ODH proposing minimal changes but is allowing stakeholders to put together rule suggestions </a:t>
            </a:r>
          </a:p>
          <a:p>
            <a:r>
              <a:rPr lang="en-US" sz="2400" dirty="0"/>
              <a:t>ODH group is limited to changes allowed within the statute, but stakeholders could seek to change the law on their own</a:t>
            </a:r>
          </a:p>
        </p:txBody>
      </p:sp>
      <p:sp>
        <p:nvSpPr>
          <p:cNvPr id="4" name="Slide Number Placeholder 3">
            <a:extLst>
              <a:ext uri="{FF2B5EF4-FFF2-40B4-BE49-F238E27FC236}">
                <a16:creationId xmlns:a16="http://schemas.microsoft.com/office/drawing/2014/main" id="{70A830E7-A7D5-9814-1E5D-CB204250CA6E}"/>
              </a:ext>
            </a:extLst>
          </p:cNvPr>
          <p:cNvSpPr>
            <a:spLocks noGrp="1"/>
          </p:cNvSpPr>
          <p:nvPr>
            <p:ph type="sldNum" sz="quarter" idx="12"/>
          </p:nvPr>
        </p:nvSpPr>
        <p:spPr>
          <a:xfrm>
            <a:off x="11704320" y="6455431"/>
            <a:ext cx="445913" cy="365125"/>
          </a:xfrm>
        </p:spPr>
        <p:txBody>
          <a:bodyPr>
            <a:normAutofit/>
          </a:bodyPr>
          <a:lstStyle/>
          <a:p>
            <a:pPr>
              <a:spcAft>
                <a:spcPts val="600"/>
              </a:spcAft>
            </a:pPr>
            <a:fld id="{B9B87AD1-1C63-2F43-AC2D-A649A6F1F228}" type="slidenum">
              <a:rPr lang="en-US" sz="1100">
                <a:solidFill>
                  <a:schemeClr val="tx1">
                    <a:lumMod val="50000"/>
                    <a:lumOff val="50000"/>
                  </a:schemeClr>
                </a:solidFill>
              </a:rPr>
              <a:pPr>
                <a:spcAft>
                  <a:spcPts val="600"/>
                </a:spcAft>
              </a:pPr>
              <a:t>7</a:t>
            </a:fld>
            <a:endParaRPr lang="en-US" sz="1100">
              <a:solidFill>
                <a:schemeClr val="tx1">
                  <a:lumMod val="50000"/>
                  <a:lumOff val="50000"/>
                </a:schemeClr>
              </a:solidFill>
            </a:endParaRPr>
          </a:p>
        </p:txBody>
      </p:sp>
    </p:spTree>
    <p:extLst>
      <p:ext uri="{BB962C8B-B14F-4D97-AF65-F5344CB8AC3E}">
        <p14:creationId xmlns:p14="http://schemas.microsoft.com/office/powerpoint/2010/main" val="11529065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8FC18D-14D2-9518-1C3D-8C0E6E907039}"/>
              </a:ext>
            </a:extLst>
          </p:cNvPr>
          <p:cNvSpPr>
            <a:spLocks noGrp="1"/>
          </p:cNvSpPr>
          <p:nvPr>
            <p:ph type="title"/>
          </p:nvPr>
        </p:nvSpPr>
        <p:spPr>
          <a:xfrm>
            <a:off x="1371599" y="294538"/>
            <a:ext cx="9895951" cy="1033669"/>
          </a:xfrm>
        </p:spPr>
        <p:txBody>
          <a:bodyPr>
            <a:normAutofit/>
          </a:bodyPr>
          <a:lstStyle/>
          <a:p>
            <a:r>
              <a:rPr lang="en-US" sz="4000">
                <a:solidFill>
                  <a:srgbClr val="FFFFFF"/>
                </a:solidFill>
              </a:rPr>
              <a:t>DNR</a:t>
            </a:r>
          </a:p>
        </p:txBody>
      </p:sp>
      <p:sp>
        <p:nvSpPr>
          <p:cNvPr id="3" name="Content Placeholder 2">
            <a:extLst>
              <a:ext uri="{FF2B5EF4-FFF2-40B4-BE49-F238E27FC236}">
                <a16:creationId xmlns:a16="http://schemas.microsoft.com/office/drawing/2014/main" id="{E6B4AAF3-68CA-0DD4-0330-F365334CF22A}"/>
              </a:ext>
            </a:extLst>
          </p:cNvPr>
          <p:cNvSpPr>
            <a:spLocks noGrp="1"/>
          </p:cNvSpPr>
          <p:nvPr>
            <p:ph idx="1"/>
          </p:nvPr>
        </p:nvSpPr>
        <p:spPr>
          <a:xfrm>
            <a:off x="1371599" y="2318197"/>
            <a:ext cx="9724031" cy="3683358"/>
          </a:xfrm>
        </p:spPr>
        <p:txBody>
          <a:bodyPr anchor="ctr">
            <a:normAutofit/>
          </a:bodyPr>
          <a:lstStyle/>
          <a:p>
            <a:r>
              <a:rPr lang="en-US" dirty="0"/>
              <a:t>Chapter 3701-62 of the Ohio Admin. Code</a:t>
            </a:r>
          </a:p>
          <a:p>
            <a:pPr lvl="1"/>
            <a:r>
              <a:rPr lang="en-US" sz="2800" dirty="0"/>
              <a:t>Purpose of law to help individuals communicate their wishes about resuscitation and to protect emergency squads and other health care providers from liability if they follow the DNR orders </a:t>
            </a:r>
          </a:p>
          <a:p>
            <a:endParaRPr lang="en-US" dirty="0"/>
          </a:p>
        </p:txBody>
      </p:sp>
    </p:spTree>
    <p:extLst>
      <p:ext uri="{BB962C8B-B14F-4D97-AF65-F5344CB8AC3E}">
        <p14:creationId xmlns:p14="http://schemas.microsoft.com/office/powerpoint/2010/main" val="27799660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88FC18D-14D2-9518-1C3D-8C0E6E907039}"/>
              </a:ext>
            </a:extLst>
          </p:cNvPr>
          <p:cNvSpPr>
            <a:spLocks noGrp="1"/>
          </p:cNvSpPr>
          <p:nvPr>
            <p:ph type="title"/>
          </p:nvPr>
        </p:nvSpPr>
        <p:spPr>
          <a:xfrm>
            <a:off x="1371599" y="294538"/>
            <a:ext cx="9895951" cy="1033669"/>
          </a:xfrm>
        </p:spPr>
        <p:txBody>
          <a:bodyPr>
            <a:normAutofit/>
          </a:bodyPr>
          <a:lstStyle/>
          <a:p>
            <a:r>
              <a:rPr lang="en-US" sz="4000" dirty="0">
                <a:solidFill>
                  <a:srgbClr val="FFFFFF"/>
                </a:solidFill>
              </a:rPr>
              <a:t>Who Must Honor DNRs?</a:t>
            </a:r>
          </a:p>
        </p:txBody>
      </p:sp>
      <p:sp>
        <p:nvSpPr>
          <p:cNvPr id="3" name="Content Placeholder 2">
            <a:extLst>
              <a:ext uri="{FF2B5EF4-FFF2-40B4-BE49-F238E27FC236}">
                <a16:creationId xmlns:a16="http://schemas.microsoft.com/office/drawing/2014/main" id="{E6B4AAF3-68CA-0DD4-0330-F365334CF22A}"/>
              </a:ext>
            </a:extLst>
          </p:cNvPr>
          <p:cNvSpPr>
            <a:spLocks noGrp="1"/>
          </p:cNvSpPr>
          <p:nvPr>
            <p:ph idx="1"/>
          </p:nvPr>
        </p:nvSpPr>
        <p:spPr>
          <a:xfrm>
            <a:off x="429618" y="1891969"/>
            <a:ext cx="5767982" cy="4779763"/>
          </a:xfrm>
        </p:spPr>
        <p:txBody>
          <a:bodyPr anchor="ctr">
            <a:normAutofit/>
          </a:bodyPr>
          <a:lstStyle/>
          <a:p>
            <a:pPr marL="0" indent="0">
              <a:buNone/>
            </a:pPr>
            <a:r>
              <a:rPr lang="en-US" dirty="0"/>
              <a:t>ORC 2133.01-</a:t>
            </a:r>
          </a:p>
          <a:p>
            <a:r>
              <a:rPr lang="en-US" dirty="0"/>
              <a:t>(4) A home health agency and any residential facility where a person is receiving care under the direction of a home health agency;</a:t>
            </a:r>
          </a:p>
          <a:p>
            <a:pPr lvl="1"/>
            <a:r>
              <a:rPr lang="en-US" dirty="0"/>
              <a:t>"Home health agency" has the same meaning as in section 3740.01 of the Revised Code.</a:t>
            </a:r>
          </a:p>
          <a:p>
            <a:r>
              <a:rPr lang="en-US" dirty="0"/>
              <a:t>(5) An intermediate care facility for individuals with intellectual disabilities.</a:t>
            </a:r>
          </a:p>
        </p:txBody>
      </p:sp>
      <p:sp>
        <p:nvSpPr>
          <p:cNvPr id="4" name="Content Placeholder 2">
            <a:extLst>
              <a:ext uri="{FF2B5EF4-FFF2-40B4-BE49-F238E27FC236}">
                <a16:creationId xmlns:a16="http://schemas.microsoft.com/office/drawing/2014/main" id="{09F734E3-FAE8-4DE5-A1D7-D6795B4F964B}"/>
              </a:ext>
            </a:extLst>
          </p:cNvPr>
          <p:cNvSpPr txBox="1">
            <a:spLocks/>
          </p:cNvSpPr>
          <p:nvPr/>
        </p:nvSpPr>
        <p:spPr>
          <a:xfrm>
            <a:off x="6197600" y="1767846"/>
            <a:ext cx="5909734" cy="4779763"/>
          </a:xfrm>
          <a:prstGeom prst="rect">
            <a:avLst/>
          </a:prstGeom>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ORC 3740.01-</a:t>
            </a:r>
          </a:p>
          <a:p>
            <a:r>
              <a:rPr lang="en-US" dirty="0"/>
              <a:t>"Home health agency" means a person or government entity, </a:t>
            </a:r>
            <a:r>
              <a:rPr lang="en-US" b="1" dirty="0"/>
              <a:t>other than… </a:t>
            </a:r>
            <a:r>
              <a:rPr lang="en-US" dirty="0"/>
              <a:t>a provider certified by the department of developmental disabilities under Chapter 5123. of the Revised Code, residential facility licensed under section 5119.34 or 5123.19 of the Revised Code, shared living provider, or immediate family member…</a:t>
            </a:r>
          </a:p>
        </p:txBody>
      </p:sp>
    </p:spTree>
    <p:extLst>
      <p:ext uri="{BB962C8B-B14F-4D97-AF65-F5344CB8AC3E}">
        <p14:creationId xmlns:p14="http://schemas.microsoft.com/office/powerpoint/2010/main" val="2232022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608</TotalTime>
  <Words>1217</Words>
  <Application>Microsoft Office PowerPoint</Application>
  <PresentationFormat>Widescreen</PresentationFormat>
  <Paragraphs>99</Paragraphs>
  <Slides>13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HB 236: Never Alone Act</vt:lpstr>
      <vt:lpstr>Key Provisions</vt:lpstr>
      <vt:lpstr>Key Provisions</vt:lpstr>
      <vt:lpstr>Concerns</vt:lpstr>
      <vt:lpstr>Concerns</vt:lpstr>
      <vt:lpstr>Do Not Resuscitate Orders</vt:lpstr>
      <vt:lpstr>DNR</vt:lpstr>
      <vt:lpstr>DNR</vt:lpstr>
      <vt:lpstr>Who Must Honor DNRs?</vt:lpstr>
      <vt:lpstr>DNR Protocols</vt:lpstr>
      <vt:lpstr>DNR Protocols</vt:lpstr>
      <vt:lpstr>DNR Stakeholder Meeting</vt:lpstr>
      <vt:lpstr>DNR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HB 236: Never Alone Act</dc:title>
  <dc:creator>Touvelle, Christine</dc:creator>
  <cp:lastModifiedBy>Christine Touvelle</cp:lastModifiedBy>
  <cp:revision>10</cp:revision>
  <dcterms:created xsi:type="dcterms:W3CDTF">2024-02-20T20:22:00Z</dcterms:created>
  <dcterms:modified xsi:type="dcterms:W3CDTF">2024-02-21T21:00:14Z</dcterms:modified>
</cp:coreProperties>
</file>