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54"/>
  </p:notesMasterIdLst>
  <p:handoutMasterIdLst>
    <p:handoutMasterId r:id="rId55"/>
  </p:handoutMasterIdLst>
  <p:sldIdLst>
    <p:sldId id="256" r:id="rId2"/>
    <p:sldId id="302" r:id="rId3"/>
    <p:sldId id="257" r:id="rId4"/>
    <p:sldId id="336" r:id="rId5"/>
    <p:sldId id="311" r:id="rId6"/>
    <p:sldId id="284" r:id="rId7"/>
    <p:sldId id="286" r:id="rId8"/>
    <p:sldId id="287" r:id="rId9"/>
    <p:sldId id="288" r:id="rId10"/>
    <p:sldId id="344" r:id="rId11"/>
    <p:sldId id="289" r:id="rId12"/>
    <p:sldId id="317" r:id="rId13"/>
    <p:sldId id="304" r:id="rId14"/>
    <p:sldId id="290" r:id="rId15"/>
    <p:sldId id="337" r:id="rId16"/>
    <p:sldId id="338" r:id="rId17"/>
    <p:sldId id="305" r:id="rId18"/>
    <p:sldId id="296" r:id="rId19"/>
    <p:sldId id="342" r:id="rId20"/>
    <p:sldId id="294" r:id="rId21"/>
    <p:sldId id="295" r:id="rId22"/>
    <p:sldId id="306" r:id="rId23"/>
    <p:sldId id="312" r:id="rId24"/>
    <p:sldId id="297" r:id="rId25"/>
    <p:sldId id="307" r:id="rId26"/>
    <p:sldId id="309" r:id="rId27"/>
    <p:sldId id="308" r:id="rId28"/>
    <p:sldId id="300" r:id="rId29"/>
    <p:sldId id="313" r:id="rId30"/>
    <p:sldId id="314" r:id="rId31"/>
    <p:sldId id="339" r:id="rId32"/>
    <p:sldId id="315" r:id="rId33"/>
    <p:sldId id="316" r:id="rId34"/>
    <p:sldId id="298" r:id="rId35"/>
    <p:sldId id="299" r:id="rId36"/>
    <p:sldId id="318" r:id="rId37"/>
    <p:sldId id="319" r:id="rId38"/>
    <p:sldId id="320" r:id="rId39"/>
    <p:sldId id="321" r:id="rId40"/>
    <p:sldId id="340" r:id="rId41"/>
    <p:sldId id="322" r:id="rId42"/>
    <p:sldId id="343" r:id="rId43"/>
    <p:sldId id="323" r:id="rId44"/>
    <p:sldId id="335" r:id="rId45"/>
    <p:sldId id="334" r:id="rId46"/>
    <p:sldId id="325" r:id="rId47"/>
    <p:sldId id="326" r:id="rId48"/>
    <p:sldId id="327" r:id="rId49"/>
    <p:sldId id="332" r:id="rId50"/>
    <p:sldId id="341" r:id="rId51"/>
    <p:sldId id="329" r:id="rId52"/>
    <p:sldId id="331" r:id="rId5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71" autoAdjust="0"/>
  </p:normalViewPr>
  <p:slideViewPr>
    <p:cSldViewPr>
      <p:cViewPr>
        <p:scale>
          <a:sx n="90" d="100"/>
          <a:sy n="90" d="100"/>
        </p:scale>
        <p:origin x="-48"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B1ABA57-7AF9-4EBF-9FAA-5ABB1021AA3A}" type="datetimeFigureOut">
              <a:rPr lang="en-US" smtClean="0"/>
              <a:t>6/11/2013</a:t>
            </a:fld>
            <a:endParaRPr lang="en-US" dirty="0"/>
          </a:p>
        </p:txBody>
      </p:sp>
      <p:sp>
        <p:nvSpPr>
          <p:cNvPr id="4" name="Footer Placeholder 3"/>
          <p:cNvSpPr>
            <a:spLocks noGrp="1"/>
          </p:cNvSpPr>
          <p:nvPr>
            <p:ph type="ftr" sz="quarter" idx="2"/>
          </p:nvPr>
        </p:nvSpPr>
        <p:spPr>
          <a:xfrm>
            <a:off x="0" y="8829966"/>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6"/>
            <a:ext cx="2971800" cy="464820"/>
          </a:xfrm>
          <a:prstGeom prst="rect">
            <a:avLst/>
          </a:prstGeom>
        </p:spPr>
        <p:txBody>
          <a:bodyPr vert="horz" lIns="91440" tIns="45720" rIns="91440" bIns="45720" rtlCol="0" anchor="b"/>
          <a:lstStyle>
            <a:lvl1pPr algn="r">
              <a:defRPr sz="1200"/>
            </a:lvl1pPr>
          </a:lstStyle>
          <a:p>
            <a:fld id="{EA3E6319-38CA-4D4D-AFAC-A1859561FD3D}" type="slidenum">
              <a:rPr lang="en-US" smtClean="0"/>
              <a:t>‹#›</a:t>
            </a:fld>
            <a:endParaRPr lang="en-US" dirty="0"/>
          </a:p>
        </p:txBody>
      </p:sp>
    </p:spTree>
    <p:extLst>
      <p:ext uri="{BB962C8B-B14F-4D97-AF65-F5344CB8AC3E}">
        <p14:creationId xmlns:p14="http://schemas.microsoft.com/office/powerpoint/2010/main" val="801516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6E5454B-4E24-4873-AD87-9172AA18F908}" type="datetimeFigureOut">
              <a:rPr lang="en-US" smtClean="0"/>
              <a:pPr/>
              <a:t>6/11/2013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1440" tIns="45720" rIns="91440" bIns="45720" rtlCol="0" anchor="b"/>
          <a:lstStyle>
            <a:lvl1pPr algn="r">
              <a:defRPr sz="1200"/>
            </a:lvl1pPr>
          </a:lstStyle>
          <a:p>
            <a:fld id="{E5F069E8-28AD-428F-A419-20CC15437838}" type="slidenum">
              <a:rPr lang="en-US" smtClean="0"/>
              <a:pPr/>
              <a:t>‹#›</a:t>
            </a:fld>
            <a:endParaRPr lang="en-US" dirty="0"/>
          </a:p>
        </p:txBody>
      </p:sp>
    </p:spTree>
    <p:extLst>
      <p:ext uri="{BB962C8B-B14F-4D97-AF65-F5344CB8AC3E}">
        <p14:creationId xmlns:p14="http://schemas.microsoft.com/office/powerpoint/2010/main" val="2989211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1</a:t>
            </a:fld>
            <a:endParaRPr lang="en-US" dirty="0"/>
          </a:p>
        </p:txBody>
      </p:sp>
    </p:spTree>
    <p:extLst>
      <p:ext uri="{BB962C8B-B14F-4D97-AF65-F5344CB8AC3E}">
        <p14:creationId xmlns:p14="http://schemas.microsoft.com/office/powerpoint/2010/main" val="1983659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means that a person cannot be working during their orientation w/o training, even if they are supervised</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51</a:t>
            </a:fld>
            <a:endParaRPr lang="en-US" dirty="0"/>
          </a:p>
        </p:txBody>
      </p:sp>
    </p:spTree>
    <p:extLst>
      <p:ext uri="{BB962C8B-B14F-4D97-AF65-F5344CB8AC3E}">
        <p14:creationId xmlns:p14="http://schemas.microsoft.com/office/powerpoint/2010/main" val="3743914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3</a:t>
            </a:fld>
            <a:endParaRPr lang="en-US" dirty="0"/>
          </a:p>
        </p:txBody>
      </p:sp>
    </p:spTree>
    <p:extLst>
      <p:ext uri="{BB962C8B-B14F-4D97-AF65-F5344CB8AC3E}">
        <p14:creationId xmlns:p14="http://schemas.microsoft.com/office/powerpoint/2010/main" val="2835122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peer to peer filed as a group MUI?</a:t>
            </a:r>
            <a:r>
              <a:rPr lang="en-US" baseline="0" dirty="0" smtClean="0"/>
              <a:t>  No it is filed on individual 1 the perceived victim.  Individual number 2 is the “aggressor.”</a:t>
            </a:r>
          </a:p>
          <a:p>
            <a:r>
              <a:rPr lang="en-US" baseline="0" dirty="0" smtClean="0"/>
              <a:t>Will there be a drop down category for peer to peer injury in ITS? </a:t>
            </a:r>
          </a:p>
          <a:p>
            <a:r>
              <a:rPr lang="en-US" baseline="0" dirty="0" smtClean="0"/>
              <a:t>Is biting firmly fixed?</a:t>
            </a:r>
          </a:p>
          <a:p>
            <a:r>
              <a:rPr lang="en-US" baseline="0" dirty="0" smtClean="0"/>
              <a:t>Is a punch to the head an MUI if there is no injury?  What is the individual says their head hurts where they were punched?</a:t>
            </a:r>
          </a:p>
          <a:p>
            <a:r>
              <a:rPr lang="en-US" baseline="0" dirty="0" smtClean="0"/>
              <a:t>Is a red mark on the face that quickly fades considered an MUI? </a:t>
            </a:r>
          </a:p>
          <a:p>
            <a:r>
              <a:rPr lang="en-US" baseline="0" dirty="0" smtClean="0"/>
              <a:t>How will ITS look with a peer to peer incident? Will there be a prevention plan area for each individual?</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14</a:t>
            </a:fld>
            <a:endParaRPr lang="en-US" dirty="0"/>
          </a:p>
        </p:txBody>
      </p:sp>
    </p:spTree>
    <p:extLst>
      <p:ext uri="{BB962C8B-B14F-4D97-AF65-F5344CB8AC3E}">
        <p14:creationId xmlns:p14="http://schemas.microsoft.com/office/powerpoint/2010/main" val="3105058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an injury”  was added to the slide</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21</a:t>
            </a:fld>
            <a:endParaRPr lang="en-US" dirty="0"/>
          </a:p>
        </p:txBody>
      </p:sp>
    </p:spTree>
    <p:extLst>
      <p:ext uri="{BB962C8B-B14F-4D97-AF65-F5344CB8AC3E}">
        <p14:creationId xmlns:p14="http://schemas.microsoft.com/office/powerpoint/2010/main" val="4197062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brief hands down with no resistance is a UI.</a:t>
            </a:r>
          </a:p>
          <a:p>
            <a:r>
              <a:rPr lang="en-US" baseline="0" dirty="0" smtClean="0"/>
              <a:t>A hand hold with resistance is an MUI because there is a potential for harm.</a:t>
            </a:r>
          </a:p>
          <a:p>
            <a:r>
              <a:rPr lang="en-US" baseline="0" dirty="0" smtClean="0"/>
              <a:t>Is turning off a wheelchair a UBS?  Is it considered a time out because egress is prevented?  Is holding a wheelchair or pulling a wheelchair against a person’s will a UBS MUI? If the wheelchair is considered part of the person’s body is it considered a restraint?</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22</a:t>
            </a:fld>
            <a:endParaRPr lang="en-US" dirty="0"/>
          </a:p>
        </p:txBody>
      </p:sp>
    </p:spTree>
    <p:extLst>
      <p:ext uri="{BB962C8B-B14F-4D97-AF65-F5344CB8AC3E}">
        <p14:creationId xmlns:p14="http://schemas.microsoft.com/office/powerpoint/2010/main" val="4252779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was suggested that</a:t>
            </a:r>
            <a:r>
              <a:rPr lang="en-US" baseline="0" dirty="0" smtClean="0"/>
              <a:t> the wording be changed to say the provider will notify the IA(county board) before action is taken with the PPI employee. The concern arose from firing staff before the IA interviews them or returning employees to work when there is a risk to the individuals.  </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29</a:t>
            </a:fld>
            <a:endParaRPr lang="en-US" dirty="0"/>
          </a:p>
        </p:txBody>
      </p:sp>
    </p:spTree>
    <p:extLst>
      <p:ext uri="{BB962C8B-B14F-4D97-AF65-F5344CB8AC3E}">
        <p14:creationId xmlns:p14="http://schemas.microsoft.com/office/powerpoint/2010/main" val="60556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does not need to be included in the plan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33</a:t>
            </a:fld>
            <a:endParaRPr lang="en-US" dirty="0"/>
          </a:p>
        </p:txBody>
      </p:sp>
    </p:spTree>
    <p:extLst>
      <p:ext uri="{BB962C8B-B14F-4D97-AF65-F5344CB8AC3E}">
        <p14:creationId xmlns:p14="http://schemas.microsoft.com/office/powerpoint/2010/main" val="3701108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Deleted the extra “could.”</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35</a:t>
            </a:fld>
            <a:endParaRPr lang="en-US" dirty="0"/>
          </a:p>
        </p:txBody>
      </p:sp>
    </p:spTree>
    <p:extLst>
      <p:ext uri="{BB962C8B-B14F-4D97-AF65-F5344CB8AC3E}">
        <p14:creationId xmlns:p14="http://schemas.microsoft.com/office/powerpoint/2010/main" val="3421007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address that</a:t>
            </a:r>
            <a:r>
              <a:rPr lang="en-US" baseline="0" dirty="0" smtClean="0"/>
              <a:t> IP are required to notify guardians and CB same day for UI which may be more stringent than the MUI requirement in some cases. </a:t>
            </a:r>
            <a:endParaRPr lang="en-US" dirty="0"/>
          </a:p>
        </p:txBody>
      </p:sp>
      <p:sp>
        <p:nvSpPr>
          <p:cNvPr id="4" name="Slide Number Placeholder 3"/>
          <p:cNvSpPr>
            <a:spLocks noGrp="1"/>
          </p:cNvSpPr>
          <p:nvPr>
            <p:ph type="sldNum" sz="quarter" idx="10"/>
          </p:nvPr>
        </p:nvSpPr>
        <p:spPr/>
        <p:txBody>
          <a:bodyPr/>
          <a:lstStyle/>
          <a:p>
            <a:fld id="{E5F069E8-28AD-428F-A419-20CC15437838}" type="slidenum">
              <a:rPr lang="en-US" smtClean="0"/>
              <a:pPr/>
              <a:t>47</a:t>
            </a:fld>
            <a:endParaRPr lang="en-US" dirty="0"/>
          </a:p>
        </p:txBody>
      </p:sp>
    </p:spTree>
    <p:extLst>
      <p:ext uri="{BB962C8B-B14F-4D97-AF65-F5344CB8AC3E}">
        <p14:creationId xmlns:p14="http://schemas.microsoft.com/office/powerpoint/2010/main" val="2763719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A385B4E-E8B7-4589-BA60-AA78E6435A2D}" type="datetime1">
              <a:rPr lang="en-US" smtClean="0"/>
              <a:pPr/>
              <a:t>6/11/2013</a:t>
            </a:fld>
            <a:endParaRPr lang="en-US" dirty="0"/>
          </a:p>
        </p:txBody>
      </p:sp>
      <p:sp>
        <p:nvSpPr>
          <p:cNvPr id="18" name="Footer Placeholder 17"/>
          <p:cNvSpPr>
            <a:spLocks noGrp="1"/>
          </p:cNvSpPr>
          <p:nvPr>
            <p:ph type="ftr" sz="quarter" idx="11"/>
          </p:nvPr>
        </p:nvSpPr>
        <p:spPr>
          <a:xfrm>
            <a:off x="2819400" y="6557946"/>
            <a:ext cx="2927722" cy="228600"/>
          </a:xfrm>
          <a:prstGeom prst="rect">
            <a:avLst/>
          </a:prstGeom>
        </p:spPr>
        <p:txBody>
          <a:bodyPr/>
          <a:lstStyle>
            <a:lvl1pPr>
              <a:defRPr lang="en-US" dirty="0">
                <a:solidFill>
                  <a:srgbClr val="FFFFFF"/>
                </a:solidFill>
              </a:defRPr>
            </a:lvl1pPr>
            <a:extLst/>
          </a:lstStyle>
          <a:p>
            <a:r>
              <a:rPr lang="en-US" dirty="0" smtClean="0"/>
              <a:t>Ohio Provider Resource Association OPRA 1152 Goodale Blvd Columbus OH 43212 61224.6772</a:t>
            </a:r>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1FCDDCC-22CA-4E01-A612-F419CF2A93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46E6FD-71B8-4051-90C1-4644B43DC713}" type="datetime1">
              <a:rPr lang="en-US" smtClean="0"/>
              <a:pPr/>
              <a:t>6/11/2013</a:t>
            </a:fld>
            <a:endParaRPr lang="en-US" dirty="0"/>
          </a:p>
        </p:txBody>
      </p:sp>
      <p:sp>
        <p:nvSpPr>
          <p:cNvPr id="5" name="Footer Placeholder 4"/>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6" name="Slide Number Placeholder 5"/>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4DA7D7E-199E-4D80-B8DF-DF8231ED8C39}" type="datetime1">
              <a:rPr lang="en-US" smtClean="0"/>
              <a:pPr/>
              <a:t>6/11/2013</a:t>
            </a:fld>
            <a:endParaRPr lang="en-US" dirty="0"/>
          </a:p>
        </p:txBody>
      </p:sp>
      <p:sp>
        <p:nvSpPr>
          <p:cNvPr id="5" name="Footer Placeholder 4"/>
          <p:cNvSpPr>
            <a:spLocks noGrp="1"/>
          </p:cNvSpPr>
          <p:nvPr>
            <p:ph type="ftr" sz="quarter" idx="11"/>
          </p:nvPr>
        </p:nvSpPr>
        <p:spPr>
          <a:xfrm>
            <a:off x="457200" y="6556248"/>
            <a:ext cx="3657600" cy="228600"/>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453D25-89B1-4FC0-8825-36556DDCBC63}" type="datetime1">
              <a:rPr lang="en-US" smtClean="0"/>
              <a:pPr/>
              <a:t>6/11/2013</a:t>
            </a:fld>
            <a:endParaRPr lang="en-US" dirty="0"/>
          </a:p>
        </p:txBody>
      </p:sp>
      <p:sp>
        <p:nvSpPr>
          <p:cNvPr id="5" name="Footer Placeholder 4"/>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6" name="Slide Number Placeholder 5"/>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BE33241-F47B-43ED-B484-73DCC09249CE}" type="datetime1">
              <a:rPr lang="en-US" smtClean="0"/>
              <a:pPr/>
              <a:t>6/11/2013</a:t>
            </a:fld>
            <a:endParaRPr lang="en-US" dirty="0"/>
          </a:p>
        </p:txBody>
      </p:sp>
      <p:sp>
        <p:nvSpPr>
          <p:cNvPr id="5" name="Footer Placeholder 4"/>
          <p:cNvSpPr>
            <a:spLocks noGrp="1"/>
          </p:cNvSpPr>
          <p:nvPr>
            <p:ph type="ftr" sz="quarter" idx="11"/>
          </p:nvPr>
        </p:nvSpPr>
        <p:spPr>
          <a:xfrm>
            <a:off x="1735358" y="6556810"/>
            <a:ext cx="2895600" cy="228600"/>
          </a:xfrm>
          <a:prstGeom prst="rect">
            <a:avLst/>
          </a:prstGeom>
        </p:spPr>
        <p:txBody>
          <a:bodyPr bIns="0" anchor="b"/>
          <a:lstStyle>
            <a:lvl1pPr>
              <a:defRPr>
                <a:solidFill>
                  <a:schemeClr val="tx2"/>
                </a:solidFill>
              </a:defRPr>
            </a:lvl1pPr>
            <a:extLst/>
          </a:lstStyle>
          <a:p>
            <a:r>
              <a:rPr lang="en-US" dirty="0" smtClean="0"/>
              <a:t>Ohio Provider Resource Association OPRA 1152 Goodale Blvd Columbus OH 43212 61224.6772</a:t>
            </a:r>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1FCDDCC-22CA-4E01-A612-F419CF2A93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C2F774-48F0-40FF-8498-C9239EFD39B7}" type="datetime1">
              <a:rPr lang="en-US" smtClean="0"/>
              <a:pPr/>
              <a:t>6/11/2013</a:t>
            </a:fld>
            <a:endParaRPr lang="en-US" dirty="0"/>
          </a:p>
        </p:txBody>
      </p:sp>
      <p:sp>
        <p:nvSpPr>
          <p:cNvPr id="6" name="Footer Placeholder 5"/>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503422-32B1-4669-A5DB-20EFBE263232}" type="datetime1">
              <a:rPr lang="en-US" smtClean="0"/>
              <a:pPr/>
              <a:t>6/11/2013</a:t>
            </a:fld>
            <a:endParaRPr lang="en-US" dirty="0"/>
          </a:p>
        </p:txBody>
      </p:sp>
      <p:sp>
        <p:nvSpPr>
          <p:cNvPr id="8" name="Footer Placeholder 7"/>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9" name="Slide Number Placeholder 8"/>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F8B7E43-3D66-4407-A2E6-8F8E0D5D4559}" type="datetime1">
              <a:rPr lang="en-US" smtClean="0"/>
              <a:pPr/>
              <a:t>6/11/2013</a:t>
            </a:fld>
            <a:endParaRPr lang="en-US" dirty="0"/>
          </a:p>
        </p:txBody>
      </p:sp>
      <p:sp>
        <p:nvSpPr>
          <p:cNvPr id="4" name="Footer Placeholder 3"/>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5" name="Slide Number Placeholder 4"/>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9E63367-E67B-4DCF-AFD9-21F173DB11F8}" type="datetime1">
              <a:rPr lang="en-US" smtClean="0"/>
              <a:pPr/>
              <a:t>6/11/2013</a:t>
            </a:fld>
            <a:endParaRPr lang="en-US" dirty="0"/>
          </a:p>
        </p:txBody>
      </p:sp>
      <p:sp>
        <p:nvSpPr>
          <p:cNvPr id="3" name="Footer Placeholder 2"/>
          <p:cNvSpPr>
            <a:spLocks noGrp="1"/>
          </p:cNvSpPr>
          <p:nvPr>
            <p:ph type="ftr" sz="quarter" idx="11"/>
          </p:nvPr>
        </p:nvSpPr>
        <p:spPr>
          <a:xfrm>
            <a:off x="457200" y="6553200"/>
            <a:ext cx="3657600" cy="233346"/>
          </a:xfrm>
          <a:prstGeom prst="rect">
            <a:avLst/>
          </a:prstGeom>
        </p:spPr>
        <p:txBody>
          <a:bodyPr/>
          <a:lstStyle>
            <a:lvl1pPr>
              <a:defRPr>
                <a:solidFill>
                  <a:schemeClr val="tx2"/>
                </a:solidFill>
              </a:defRPr>
            </a:lvl1pPr>
            <a:extLst/>
          </a:lstStyle>
          <a:p>
            <a:r>
              <a:rPr lang="en-US" dirty="0" smtClean="0"/>
              <a:t>Ohio Provider Resource Association OPRA 1152 Goodale Blvd Columbus OH 43212 61224.6772</a:t>
            </a:r>
            <a:endParaRPr lang="en-US" dirty="0"/>
          </a:p>
        </p:txBody>
      </p:sp>
      <p:sp>
        <p:nvSpPr>
          <p:cNvPr id="4" name="Slide Number Placeholder 3"/>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F267E9-78A2-472D-912E-8A1E108AFF7C}" type="datetime1">
              <a:rPr lang="en-US" smtClean="0"/>
              <a:pPr/>
              <a:t>6/11/2013</a:t>
            </a:fld>
            <a:endParaRPr lang="en-US" dirty="0"/>
          </a:p>
        </p:txBody>
      </p:sp>
      <p:sp>
        <p:nvSpPr>
          <p:cNvPr id="6" name="Footer Placeholder 5"/>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EE8793-CEA1-4FF6-8347-9E89C0F4CE98}" type="datetime1">
              <a:rPr lang="en-US" smtClean="0"/>
              <a:pPr/>
              <a:t>6/11/2013</a:t>
            </a:fld>
            <a:endParaRPr lang="en-US" dirty="0"/>
          </a:p>
        </p:txBody>
      </p:sp>
      <p:sp>
        <p:nvSpPr>
          <p:cNvPr id="6" name="Footer Placeholder 5"/>
          <p:cNvSpPr>
            <a:spLocks noGrp="1"/>
          </p:cNvSpPr>
          <p:nvPr>
            <p:ph type="ftr" sz="quarter" idx="11"/>
          </p:nvPr>
        </p:nvSpPr>
        <p:spPr>
          <a:xfrm>
            <a:off x="457200" y="6553200"/>
            <a:ext cx="3657600" cy="233346"/>
          </a:xfrm>
          <a:prstGeom prst="rect">
            <a:avLst/>
          </a:prstGeom>
        </p:spPr>
        <p:txBody>
          <a:bodyPr/>
          <a:lstStyle>
            <a:extLst/>
          </a:lstStyle>
          <a:p>
            <a:r>
              <a:rPr lang="en-US" dirty="0" smtClean="0"/>
              <a:t>Ohio Provider Resource Association OPRA 1152 Goodale Blvd Columbus OH 43212 61224.6772</a:t>
            </a:r>
            <a:endParaRPr lang="en-US" dirty="0"/>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2B13929-ED82-4A8E-9E8B-1379DF0C8F0D}" type="datetime1">
              <a:rPr lang="en-US" smtClean="0"/>
              <a:pPr/>
              <a:t>6/11/2013</a:t>
            </a:fld>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1FCDDCC-22CA-4E01-A612-F419CF2A932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charles.Davis@dodd.ohio.gov" TargetMode="External"/><Relationship Id="rId2" Type="http://schemas.openxmlformats.org/officeDocument/2006/relationships/hyperlink" Target="mailto:Scott.Phillips@dodd.ohio.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971800" y="533400"/>
            <a:ext cx="5867400" cy="2286000"/>
          </a:xfrm>
        </p:spPr>
        <p:txBody>
          <a:bodyPr/>
          <a:lstStyle/>
          <a:p>
            <a:r>
              <a:rPr lang="en-US" sz="6600" dirty="0" smtClean="0"/>
              <a:t>MUI Rule revisions</a:t>
            </a:r>
            <a:endParaRPr lang="en-US" sz="6600" dirty="0"/>
          </a:p>
        </p:txBody>
      </p:sp>
      <p:sp>
        <p:nvSpPr>
          <p:cNvPr id="6" name="Subtitle 5"/>
          <p:cNvSpPr>
            <a:spLocks noGrp="1"/>
          </p:cNvSpPr>
          <p:nvPr>
            <p:ph type="subTitle" idx="1"/>
          </p:nvPr>
        </p:nvSpPr>
        <p:spPr>
          <a:xfrm>
            <a:off x="2438400" y="3276600"/>
            <a:ext cx="6553200" cy="2667000"/>
          </a:xfrm>
        </p:spPr>
        <p:txBody>
          <a:bodyPr>
            <a:normAutofit fontScale="92500" lnSpcReduction="20000"/>
          </a:bodyPr>
          <a:lstStyle/>
          <a:p>
            <a:r>
              <a:rPr lang="en-US" sz="3200" b="1" dirty="0" smtClean="0"/>
              <a:t>Scott Phillips, </a:t>
            </a:r>
          </a:p>
          <a:p>
            <a:r>
              <a:rPr lang="en-US" sz="3200" b="1" dirty="0" smtClean="0"/>
              <a:t>Assistant Deputy Director</a:t>
            </a:r>
            <a:endParaRPr lang="en-US" sz="3200" dirty="0"/>
          </a:p>
          <a:p>
            <a:endParaRPr lang="en-US" sz="3200" dirty="0" smtClean="0"/>
          </a:p>
          <a:p>
            <a:r>
              <a:rPr lang="en-US" sz="3200" b="1" dirty="0"/>
              <a:t>Chuck Davis, </a:t>
            </a:r>
            <a:endParaRPr lang="en-US" sz="3200" b="1" dirty="0" smtClean="0"/>
          </a:p>
          <a:p>
            <a:r>
              <a:rPr lang="en-US" sz="3200" b="1" dirty="0" smtClean="0"/>
              <a:t>Regional Manager</a:t>
            </a:r>
          </a:p>
          <a:p>
            <a:r>
              <a:rPr lang="en-US" sz="3200" b="1" dirty="0" smtClean="0"/>
              <a:t> </a:t>
            </a:r>
            <a:endParaRPr lang="en-US" sz="3200" b="1" dirty="0"/>
          </a:p>
          <a:p>
            <a:endParaRPr lang="en-US" sz="1900" dirty="0"/>
          </a:p>
          <a:p>
            <a:endParaRPr lang="en-US" sz="1900"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5943600"/>
            <a:ext cx="4876800" cy="622300"/>
          </a:xfrm>
          <a:prstGeom prst="rect">
            <a:avLst/>
          </a:prstGeom>
          <a:solidFill>
            <a:schemeClr val="bg1">
              <a:lumMod val="95000"/>
            </a:schemeClr>
          </a:solidFill>
          <a:ln>
            <a:noFill/>
          </a:ln>
          <a:effectLs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
            <a:ext cx="7315200" cy="975360"/>
          </a:xfrm>
        </p:spPr>
        <p:txBody>
          <a:bodyPr/>
          <a:lstStyle/>
          <a:p>
            <a:pPr algn="ctr"/>
            <a:r>
              <a:rPr lang="en-US" dirty="0" smtClean="0"/>
              <a:t>Appendix C and the SSA</a:t>
            </a:r>
            <a:endParaRPr lang="en-US" dirty="0"/>
          </a:p>
        </p:txBody>
      </p:sp>
      <p:sp>
        <p:nvSpPr>
          <p:cNvPr id="3" name="Content Placeholder 2"/>
          <p:cNvSpPr>
            <a:spLocks noGrp="1"/>
          </p:cNvSpPr>
          <p:nvPr>
            <p:ph idx="1"/>
          </p:nvPr>
        </p:nvSpPr>
        <p:spPr>
          <a:xfrm>
            <a:off x="457200" y="1609416"/>
            <a:ext cx="7696200" cy="4846320"/>
          </a:xfrm>
        </p:spPr>
        <p:txBody>
          <a:bodyPr>
            <a:normAutofit/>
          </a:bodyPr>
          <a:lstStyle/>
          <a:p>
            <a:pPr>
              <a:buFont typeface="Wingdings 2" pitchFamily="18" charset="2"/>
              <a:buChar char=""/>
            </a:pPr>
            <a:r>
              <a:rPr lang="en-US" sz="2200" dirty="0"/>
              <a:t>Appendix C cases are Law Enforcement, Unscheduled Hospitalizations and Unapproved Behavior Supports. These are the only 3 categories where the Appendix C Protocol and </a:t>
            </a:r>
            <a:r>
              <a:rPr lang="en-US" sz="2200" dirty="0" smtClean="0"/>
              <a:t>form </a:t>
            </a:r>
            <a:r>
              <a:rPr lang="en-US" sz="2200" dirty="0"/>
              <a:t>can be </a:t>
            </a:r>
            <a:r>
              <a:rPr lang="en-US" sz="2200" dirty="0" smtClean="0"/>
              <a:t>used.</a:t>
            </a:r>
          </a:p>
          <a:p>
            <a:pPr>
              <a:buFont typeface="Wingdings 2" pitchFamily="18" charset="2"/>
              <a:buChar char=""/>
            </a:pPr>
            <a:r>
              <a:rPr lang="en-US" sz="2200" dirty="0" smtClean="0"/>
              <a:t>Appendix C forms can be completed by the SSA and the Provider who was providing services to the individual when the incident occurred.</a:t>
            </a:r>
          </a:p>
          <a:p>
            <a:pPr>
              <a:buFont typeface="Wingdings 2" pitchFamily="18" charset="2"/>
              <a:buChar char=""/>
            </a:pPr>
            <a:r>
              <a:rPr lang="en-US" sz="2200" dirty="0" smtClean="0"/>
              <a:t>The </a:t>
            </a:r>
            <a:r>
              <a:rPr lang="en-US" sz="2200" dirty="0"/>
              <a:t>IA or MUI Contact will enter the information from Appendix C form into </a:t>
            </a:r>
            <a:r>
              <a:rPr lang="en-US" sz="2200" dirty="0" smtClean="0"/>
              <a:t>ITS. </a:t>
            </a:r>
          </a:p>
          <a:p>
            <a:pPr>
              <a:buFont typeface="Wingdings 2" pitchFamily="18" charset="2"/>
              <a:buChar char=""/>
            </a:pPr>
            <a:r>
              <a:rPr lang="en-US" sz="2200" dirty="0" smtClean="0"/>
              <a:t>The </a:t>
            </a:r>
            <a:r>
              <a:rPr lang="en-US" sz="2200" dirty="0"/>
              <a:t>IA will be responsible for reviewing it and ensuring information is complete, incident is properly coded and meets the requirements of rule. </a:t>
            </a:r>
          </a:p>
          <a:p>
            <a:pPr>
              <a:buFont typeface="Wingdings"/>
              <a:buChar char="Ø"/>
            </a:pPr>
            <a:endParaRPr lang="en-US" dirty="0" smtClean="0"/>
          </a:p>
        </p:txBody>
      </p:sp>
      <p:sp>
        <p:nvSpPr>
          <p:cNvPr id="4" name="Slide Number Placeholder 3"/>
          <p:cNvSpPr>
            <a:spLocks noGrp="1"/>
          </p:cNvSpPr>
          <p:nvPr>
            <p:ph type="sldNum" sz="quarter" idx="12"/>
          </p:nvPr>
        </p:nvSpPr>
        <p:spPr/>
        <p:txBody>
          <a:bodyPr/>
          <a:lstStyle/>
          <a:p>
            <a:fld id="{41FCDDCC-22CA-4E01-A612-F419CF2A932A}" type="slidenum">
              <a:rPr lang="en-US" smtClean="0"/>
              <a:pPr/>
              <a:t>10</a:t>
            </a:fld>
            <a:endParaRPr lang="en-US" dirty="0"/>
          </a:p>
        </p:txBody>
      </p:sp>
    </p:spTree>
    <p:extLst>
      <p:ext uri="{BB962C8B-B14F-4D97-AF65-F5344CB8AC3E}">
        <p14:creationId xmlns:p14="http://schemas.microsoft.com/office/powerpoint/2010/main" val="2863768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r>
              <a:rPr lang="en-US" sz="4800" dirty="0" smtClean="0"/>
              <a:t>Category Summaries</a:t>
            </a:r>
            <a:br>
              <a:rPr lang="en-US" sz="4800" dirty="0" smtClean="0"/>
            </a:br>
            <a:endParaRPr lang="en-US" sz="4800" dirty="0"/>
          </a:p>
        </p:txBody>
      </p:sp>
      <p:sp>
        <p:nvSpPr>
          <p:cNvPr id="3" name="Content Placeholder 2"/>
          <p:cNvSpPr>
            <a:spLocks noGrp="1"/>
          </p:cNvSpPr>
          <p:nvPr>
            <p:ph idx="1"/>
          </p:nvPr>
        </p:nvSpPr>
        <p:spPr>
          <a:xfrm>
            <a:off x="381000" y="1600200"/>
            <a:ext cx="7239000" cy="4846320"/>
          </a:xfrm>
        </p:spPr>
        <p:txBody>
          <a:bodyPr>
            <a:normAutofit fontScale="92500"/>
          </a:bodyPr>
          <a:lstStyle/>
          <a:p>
            <a:r>
              <a:rPr lang="en-US" dirty="0" smtClean="0"/>
              <a:t>All MUI’s require an investigation meeting category A , B or C applicable requirements of this rule.</a:t>
            </a:r>
          </a:p>
          <a:p>
            <a:endParaRPr lang="en-US" sz="800" dirty="0" smtClean="0"/>
          </a:p>
          <a:p>
            <a:r>
              <a:rPr lang="en-US" dirty="0" smtClean="0"/>
              <a:t>Category A Alleged Crimes (Police , CSB and IA involvement)</a:t>
            </a:r>
          </a:p>
          <a:p>
            <a:endParaRPr lang="en-US" sz="800" dirty="0" smtClean="0"/>
          </a:p>
          <a:p>
            <a:r>
              <a:rPr lang="en-US" dirty="0" smtClean="0"/>
              <a:t>Category B Investigative Agent</a:t>
            </a:r>
          </a:p>
          <a:p>
            <a:endParaRPr lang="en-US" sz="800" dirty="0" smtClean="0"/>
          </a:p>
          <a:p>
            <a:r>
              <a:rPr lang="en-US" dirty="0" smtClean="0"/>
              <a:t>Category C (Format Requirements)</a:t>
            </a:r>
          </a:p>
          <a:p>
            <a:pPr marL="0" indent="0">
              <a:buNone/>
            </a:pPr>
            <a:endParaRPr lang="en-US" dirty="0" smtClean="0"/>
          </a:p>
          <a:p>
            <a:r>
              <a:rPr lang="en-US" dirty="0" smtClean="0"/>
              <a:t>Investigation categories may change based on the information obtained A, B and C.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11</a:t>
            </a:fld>
            <a:endParaRPr lang="en-US" dirty="0"/>
          </a:p>
        </p:txBody>
      </p:sp>
    </p:spTree>
    <p:extLst>
      <p:ext uri="{BB962C8B-B14F-4D97-AF65-F5344CB8AC3E}">
        <p14:creationId xmlns:p14="http://schemas.microsoft.com/office/powerpoint/2010/main" val="1067478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Definitions</a:t>
            </a:r>
            <a:endParaRPr lang="en-US" sz="4800" dirty="0"/>
          </a:p>
        </p:txBody>
      </p:sp>
      <p:sp>
        <p:nvSpPr>
          <p:cNvPr id="3" name="Content Placeholder 2"/>
          <p:cNvSpPr>
            <a:spLocks noGrp="1"/>
          </p:cNvSpPr>
          <p:nvPr>
            <p:ph idx="1"/>
          </p:nvPr>
        </p:nvSpPr>
        <p:spPr>
          <a:xfrm>
            <a:off x="457200" y="1609416"/>
            <a:ext cx="7239000" cy="4638984"/>
          </a:xfrm>
        </p:spPr>
        <p:txBody>
          <a:bodyPr>
            <a:normAutofit/>
          </a:bodyPr>
          <a:lstStyle/>
          <a:p>
            <a:pPr marL="0" indent="0">
              <a:buNone/>
            </a:pPr>
            <a:r>
              <a:rPr lang="en-US" sz="1800" dirty="0" smtClean="0"/>
              <a:t>Rule </a:t>
            </a:r>
            <a:r>
              <a:rPr lang="en-US" sz="1800" dirty="0"/>
              <a:t>Reference: P</a:t>
            </a:r>
            <a:r>
              <a:rPr lang="en-US" sz="1800" dirty="0" smtClean="0"/>
              <a:t>age 1 </a:t>
            </a:r>
            <a:r>
              <a:rPr lang="en-US" sz="1800" dirty="0"/>
              <a:t>(C )(2)</a:t>
            </a:r>
          </a:p>
          <a:p>
            <a:pPr marL="0" indent="0">
              <a:buNone/>
            </a:pPr>
            <a:endParaRPr lang="en-US" dirty="0"/>
          </a:p>
          <a:p>
            <a:pPr marL="0" indent="0">
              <a:buNone/>
            </a:pPr>
            <a:r>
              <a:rPr lang="en-US" sz="2400" dirty="0" smtClean="0"/>
              <a:t>"Agency </a:t>
            </a:r>
            <a:r>
              <a:rPr lang="en-US" sz="2400" dirty="0"/>
              <a:t>provider" </a:t>
            </a:r>
            <a:r>
              <a:rPr lang="en-US" sz="2400" dirty="0" smtClean="0"/>
              <a:t>is </a:t>
            </a:r>
            <a:r>
              <a:rPr lang="en-US" sz="2400" dirty="0"/>
              <a:t>a provider, certified or licensed by the department or a provider approved by the Ohio office of medical assistance to provide services under the transitions developmental disabilities waiver, that employs staff to deliver services to individuals and who may subcontract the delivery of services. "</a:t>
            </a:r>
            <a:r>
              <a:rPr lang="en-US" sz="2400" b="1" dirty="0"/>
              <a:t>Agency provider" includes a county board while providing specialized services. </a:t>
            </a:r>
            <a:endParaRPr lang="en-US" sz="2400" b="1" dirty="0" smtClean="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12</a:t>
            </a:fld>
            <a:endParaRPr lang="en-US" dirty="0"/>
          </a:p>
        </p:txBody>
      </p:sp>
    </p:spTree>
    <p:extLst>
      <p:ext uri="{BB962C8B-B14F-4D97-AF65-F5344CB8AC3E}">
        <p14:creationId xmlns:p14="http://schemas.microsoft.com/office/powerpoint/2010/main" val="21600904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853440"/>
          </a:xfrm>
        </p:spPr>
        <p:txBody>
          <a:bodyPr>
            <a:normAutofit/>
          </a:bodyPr>
          <a:lstStyle/>
          <a:p>
            <a:pPr algn="ctr"/>
            <a:r>
              <a:rPr lang="en-US" sz="5300" dirty="0" smtClean="0"/>
              <a:t>  Definitions</a:t>
            </a:r>
            <a:r>
              <a:rPr lang="en-US" dirty="0" smtClean="0"/>
              <a:t>	</a:t>
            </a:r>
            <a:endParaRPr lang="en-US" dirty="0"/>
          </a:p>
        </p:txBody>
      </p:sp>
      <p:sp>
        <p:nvSpPr>
          <p:cNvPr id="3" name="Content Placeholder 2"/>
          <p:cNvSpPr>
            <a:spLocks noGrp="1"/>
          </p:cNvSpPr>
          <p:nvPr>
            <p:ph idx="1"/>
          </p:nvPr>
        </p:nvSpPr>
        <p:spPr>
          <a:xfrm>
            <a:off x="457200" y="1447800"/>
            <a:ext cx="7239000" cy="4846320"/>
          </a:xfrm>
        </p:spPr>
        <p:txBody>
          <a:bodyPr>
            <a:normAutofit lnSpcReduction="10000"/>
          </a:bodyPr>
          <a:lstStyle/>
          <a:p>
            <a:pPr marL="0" indent="0">
              <a:buNone/>
            </a:pPr>
            <a:r>
              <a:rPr lang="en-US" sz="1800" dirty="0"/>
              <a:t>Rule Reference: p</a:t>
            </a:r>
            <a:r>
              <a:rPr lang="en-US" sz="1800" dirty="0" smtClean="0"/>
              <a:t>age 2 (C)(10)</a:t>
            </a:r>
          </a:p>
          <a:p>
            <a:pPr marL="0" indent="0">
              <a:buNone/>
            </a:pPr>
            <a:endParaRPr lang="en-US" sz="900" dirty="0" smtClean="0"/>
          </a:p>
          <a:p>
            <a:r>
              <a:rPr lang="en-US" dirty="0" smtClean="0"/>
              <a:t>Independent Provider (Replaces Individual Provider)</a:t>
            </a:r>
          </a:p>
          <a:p>
            <a:pPr marL="0" indent="0">
              <a:buNone/>
            </a:pPr>
            <a:endParaRPr lang="en-US" sz="1000" dirty="0" smtClean="0"/>
          </a:p>
          <a:p>
            <a:r>
              <a:rPr lang="en-US" dirty="0" smtClean="0"/>
              <a:t>"</a:t>
            </a:r>
            <a:r>
              <a:rPr lang="en-US" dirty="0"/>
              <a:t>Independent provider" means a </a:t>
            </a:r>
            <a:r>
              <a:rPr lang="en-US" dirty="0" smtClean="0"/>
              <a:t>self-employed </a:t>
            </a:r>
            <a:r>
              <a:rPr lang="en-US" dirty="0"/>
              <a:t>person who provides </a:t>
            </a:r>
            <a:r>
              <a:rPr lang="en-US" dirty="0" smtClean="0"/>
              <a:t>services for </a:t>
            </a:r>
            <a:r>
              <a:rPr lang="en-US" dirty="0"/>
              <a:t>which he or she must be certified under rule 5123:2-2-01 of </a:t>
            </a:r>
            <a:r>
              <a:rPr lang="en-US" dirty="0" smtClean="0"/>
              <a:t>the Administrative </a:t>
            </a:r>
            <a:r>
              <a:rPr lang="en-US" dirty="0"/>
              <a:t>Code or approved by the Ohio office of medical </a:t>
            </a:r>
            <a:r>
              <a:rPr lang="en-US" dirty="0" smtClean="0"/>
              <a:t>assistance and </a:t>
            </a:r>
            <a:r>
              <a:rPr lang="en-US" dirty="0"/>
              <a:t>does not employ, either directly or through contract, anyone else </a:t>
            </a:r>
            <a:r>
              <a:rPr lang="en-US" dirty="0" smtClean="0"/>
              <a:t>to provide </a:t>
            </a:r>
            <a:r>
              <a:rPr lang="en-US" dirty="0"/>
              <a:t>the services.</a:t>
            </a:r>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13</a:t>
            </a:fld>
            <a:endParaRPr lang="en-US" dirty="0"/>
          </a:p>
        </p:txBody>
      </p:sp>
    </p:spTree>
    <p:extLst>
      <p:ext uri="{BB962C8B-B14F-4D97-AF65-F5344CB8AC3E}">
        <p14:creationId xmlns:p14="http://schemas.microsoft.com/office/powerpoint/2010/main" val="3253250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7543800" cy="4953000"/>
          </a:xfrm>
        </p:spPr>
        <p:txBody>
          <a:bodyPr>
            <a:noAutofit/>
          </a:bodyPr>
          <a:lstStyle/>
          <a:p>
            <a:pPr marL="0" indent="0">
              <a:buNone/>
            </a:pPr>
            <a:r>
              <a:rPr lang="en-US" sz="1800" dirty="0" smtClean="0"/>
              <a:t>Rule Reference: Page 4(a)(vi</a:t>
            </a:r>
            <a:r>
              <a:rPr lang="en-US" sz="1800" dirty="0"/>
              <a:t>)</a:t>
            </a:r>
            <a:endParaRPr lang="en-US" sz="1800" dirty="0" smtClean="0"/>
          </a:p>
          <a:p>
            <a:pPr marL="0" indent="0">
              <a:buNone/>
            </a:pPr>
            <a:endParaRPr lang="en-US" sz="2800" dirty="0"/>
          </a:p>
          <a:p>
            <a:r>
              <a:rPr lang="en-US" sz="2800" dirty="0" smtClean="0"/>
              <a:t>(vi) Peer-to-peer act. "Peer-to-peer act" means one of the following:</a:t>
            </a:r>
          </a:p>
          <a:p>
            <a:pPr marL="0" indent="0">
              <a:buNone/>
            </a:pPr>
            <a:endParaRPr lang="en-US" sz="2800" dirty="0" smtClean="0"/>
          </a:p>
          <a:p>
            <a:r>
              <a:rPr lang="en-US" sz="2800" dirty="0" smtClean="0"/>
              <a:t>(a) Exploitation</a:t>
            </a:r>
          </a:p>
          <a:p>
            <a:r>
              <a:rPr lang="en-US" sz="2800" dirty="0" smtClean="0"/>
              <a:t>(b) Theft…The $ limit  for an MUI investigation regarding peer to peer was raised from $10 to $20.</a:t>
            </a:r>
          </a:p>
        </p:txBody>
      </p:sp>
      <p:sp>
        <p:nvSpPr>
          <p:cNvPr id="2" name="Title 1"/>
          <p:cNvSpPr>
            <a:spLocks noGrp="1"/>
          </p:cNvSpPr>
          <p:nvPr>
            <p:ph type="title"/>
          </p:nvPr>
        </p:nvSpPr>
        <p:spPr>
          <a:xfrm>
            <a:off x="457200" y="152400"/>
            <a:ext cx="7239000" cy="838200"/>
          </a:xfrm>
        </p:spPr>
        <p:txBody>
          <a:bodyPr>
            <a:normAutofit/>
          </a:bodyPr>
          <a:lstStyle/>
          <a:p>
            <a:pPr algn="ctr"/>
            <a:r>
              <a:rPr lang="en-US" sz="4800" dirty="0" smtClean="0"/>
              <a:t>Peer To Peer</a:t>
            </a:r>
            <a:endParaRPr lang="en-US" sz="4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14</a:t>
            </a:fld>
            <a:endParaRPr lang="en-US" dirty="0"/>
          </a:p>
        </p:txBody>
      </p:sp>
    </p:spTree>
    <p:extLst>
      <p:ext uri="{BB962C8B-B14F-4D97-AF65-F5344CB8AC3E}">
        <p14:creationId xmlns:p14="http://schemas.microsoft.com/office/powerpoint/2010/main" val="3497720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543800" cy="5029200"/>
          </a:xfrm>
        </p:spPr>
        <p:txBody>
          <a:bodyPr>
            <a:noAutofit/>
          </a:bodyPr>
          <a:lstStyle/>
          <a:p>
            <a:pPr marL="0" indent="0">
              <a:buNone/>
            </a:pPr>
            <a:endParaRPr lang="en-US" sz="1800" dirty="0" smtClean="0"/>
          </a:p>
          <a:p>
            <a:pPr marL="0" indent="0">
              <a:buNone/>
            </a:pPr>
            <a:r>
              <a:rPr lang="en-US" sz="1800" dirty="0" smtClean="0"/>
              <a:t>Rule </a:t>
            </a:r>
            <a:r>
              <a:rPr lang="en-US" sz="1800" dirty="0"/>
              <a:t>Reference: Page 4(a)(vi</a:t>
            </a:r>
            <a:r>
              <a:rPr lang="en-US" sz="1800" dirty="0" smtClean="0"/>
              <a:t>)(c)</a:t>
            </a:r>
          </a:p>
          <a:p>
            <a:pPr marL="0" indent="0">
              <a:buNone/>
            </a:pPr>
            <a:endParaRPr lang="en-US" sz="1800" dirty="0"/>
          </a:p>
          <a:p>
            <a:r>
              <a:rPr lang="en-US" dirty="0" smtClean="0"/>
              <a:t>Physical act that occurs when an individual is targeting, or firmly fixed on another individual such that the act is not accidental or random. The incident results in an injury that is treated by a physician, physician assistant, or nurse practitioner. Allegations of one individual choking another or any head or neck injuries such as bloody nose, a bloody lip, a black eye or other injury to the eye, shall be considered major unusual incidents. </a:t>
            </a:r>
            <a:endParaRPr lang="en-US" dirty="0"/>
          </a:p>
        </p:txBody>
      </p:sp>
      <p:sp>
        <p:nvSpPr>
          <p:cNvPr id="2" name="Title 1"/>
          <p:cNvSpPr>
            <a:spLocks noGrp="1"/>
          </p:cNvSpPr>
          <p:nvPr>
            <p:ph type="title"/>
          </p:nvPr>
        </p:nvSpPr>
        <p:spPr>
          <a:xfrm>
            <a:off x="457200" y="152400"/>
            <a:ext cx="7239000" cy="762000"/>
          </a:xfrm>
        </p:spPr>
        <p:txBody>
          <a:bodyPr>
            <a:normAutofit/>
          </a:bodyPr>
          <a:lstStyle/>
          <a:p>
            <a:pPr algn="ctr"/>
            <a:r>
              <a:rPr lang="en-US" sz="4800" dirty="0" smtClean="0"/>
              <a:t>Peer To Peer</a:t>
            </a:r>
            <a:endParaRPr lang="en-US" sz="4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15</a:t>
            </a:fld>
            <a:endParaRPr lang="en-US" dirty="0"/>
          </a:p>
        </p:txBody>
      </p:sp>
    </p:spTree>
    <p:extLst>
      <p:ext uri="{BB962C8B-B14F-4D97-AF65-F5344CB8AC3E}">
        <p14:creationId xmlns:p14="http://schemas.microsoft.com/office/powerpoint/2010/main" val="1036317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543800" cy="5029200"/>
          </a:xfrm>
        </p:spPr>
        <p:txBody>
          <a:bodyPr>
            <a:noAutofit/>
          </a:bodyPr>
          <a:lstStyle/>
          <a:p>
            <a:pPr marL="0" indent="0">
              <a:buNone/>
            </a:pPr>
            <a:endParaRPr lang="en-US" sz="1800" dirty="0" smtClean="0"/>
          </a:p>
          <a:p>
            <a:pPr marL="0" indent="0">
              <a:buNone/>
            </a:pPr>
            <a:r>
              <a:rPr lang="en-US" sz="1800" dirty="0" smtClean="0"/>
              <a:t>Rule Reference: Page 4 (a)(vi)(c)</a:t>
            </a:r>
            <a:endParaRPr lang="en-US" sz="1800" dirty="0"/>
          </a:p>
          <a:p>
            <a:pPr marL="0" indent="0">
              <a:buNone/>
            </a:pPr>
            <a:endParaRPr lang="en-US" dirty="0"/>
          </a:p>
          <a:p>
            <a:pPr marL="0" indent="0">
              <a:buNone/>
            </a:pPr>
            <a:endParaRPr lang="en-US" i="1" dirty="0" smtClean="0"/>
          </a:p>
          <a:p>
            <a:r>
              <a:rPr lang="en-US" dirty="0" smtClean="0"/>
              <a:t>Minor injuries such as scratches or reddened areas not involving the head or neck shall be considered unusual incidents and shall require immediate action, a review to uncover possible cause/contributing factors, and prevention measures.</a:t>
            </a:r>
            <a:endParaRPr lang="en-US" dirty="0"/>
          </a:p>
        </p:txBody>
      </p:sp>
      <p:sp>
        <p:nvSpPr>
          <p:cNvPr id="2" name="Title 1"/>
          <p:cNvSpPr>
            <a:spLocks noGrp="1"/>
          </p:cNvSpPr>
          <p:nvPr>
            <p:ph type="title"/>
          </p:nvPr>
        </p:nvSpPr>
        <p:spPr>
          <a:xfrm>
            <a:off x="457200" y="152400"/>
            <a:ext cx="7239000" cy="762000"/>
          </a:xfrm>
        </p:spPr>
        <p:txBody>
          <a:bodyPr>
            <a:normAutofit/>
          </a:bodyPr>
          <a:lstStyle/>
          <a:p>
            <a:pPr algn="ctr"/>
            <a:r>
              <a:rPr lang="en-US" sz="4800" dirty="0" smtClean="0"/>
              <a:t>Peer To Peer</a:t>
            </a:r>
            <a:endParaRPr lang="en-US" sz="4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16</a:t>
            </a:fld>
            <a:endParaRPr lang="en-US" dirty="0"/>
          </a:p>
        </p:txBody>
      </p:sp>
    </p:spTree>
    <p:extLst>
      <p:ext uri="{BB962C8B-B14F-4D97-AF65-F5344CB8AC3E}">
        <p14:creationId xmlns:p14="http://schemas.microsoft.com/office/powerpoint/2010/main" val="33193166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a:bodyPr>
          <a:lstStyle/>
          <a:p>
            <a:pPr algn="ctr"/>
            <a:r>
              <a:rPr lang="en-US" sz="4800" dirty="0" smtClean="0"/>
              <a:t>Peer to peer </a:t>
            </a:r>
            <a:endParaRPr lang="en-US" sz="4800" dirty="0"/>
          </a:p>
        </p:txBody>
      </p:sp>
      <p:sp>
        <p:nvSpPr>
          <p:cNvPr id="3" name="Content Placeholder 2"/>
          <p:cNvSpPr>
            <a:spLocks noGrp="1"/>
          </p:cNvSpPr>
          <p:nvPr>
            <p:ph idx="1"/>
          </p:nvPr>
        </p:nvSpPr>
        <p:spPr/>
        <p:txBody>
          <a:bodyPr/>
          <a:lstStyle/>
          <a:p>
            <a:pPr marL="0" indent="0">
              <a:buNone/>
            </a:pPr>
            <a:r>
              <a:rPr lang="en-US" sz="1800" dirty="0" smtClean="0"/>
              <a:t>Rule Reference: Page 4 (a)(vi)(e)</a:t>
            </a:r>
          </a:p>
          <a:p>
            <a:endParaRPr lang="en-US" dirty="0"/>
          </a:p>
          <a:p>
            <a:r>
              <a:rPr lang="en-US" dirty="0" smtClean="0"/>
              <a:t>Verbal </a:t>
            </a:r>
            <a:r>
              <a:rPr lang="en-US" dirty="0"/>
              <a:t>act which means the use of words, gestures, or </a:t>
            </a:r>
            <a:r>
              <a:rPr lang="en-US" dirty="0" smtClean="0"/>
              <a:t>other communicative </a:t>
            </a:r>
            <a:r>
              <a:rPr lang="en-US" dirty="0"/>
              <a:t>means to purposefully threaten, coerce, </a:t>
            </a:r>
            <a:r>
              <a:rPr lang="en-US" dirty="0" smtClean="0"/>
              <a:t>or intimidate </a:t>
            </a:r>
            <a:r>
              <a:rPr lang="en-US" dirty="0"/>
              <a:t>the other individual when there is the </a:t>
            </a:r>
            <a:r>
              <a:rPr lang="en-US" dirty="0" smtClean="0"/>
              <a:t>opportunity and </a:t>
            </a:r>
            <a:r>
              <a:rPr lang="en-US" dirty="0"/>
              <a:t>ability to carryout the threat.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17</a:t>
            </a:fld>
            <a:endParaRPr lang="en-US" dirty="0"/>
          </a:p>
        </p:txBody>
      </p:sp>
    </p:spTree>
    <p:extLst>
      <p:ext uri="{BB962C8B-B14F-4D97-AF65-F5344CB8AC3E}">
        <p14:creationId xmlns:p14="http://schemas.microsoft.com/office/powerpoint/2010/main" val="19829168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7239000" cy="1143000"/>
          </a:xfrm>
        </p:spPr>
        <p:txBody>
          <a:bodyPr>
            <a:noAutofit/>
          </a:bodyPr>
          <a:lstStyle/>
          <a:p>
            <a:pPr algn="ctr"/>
            <a:r>
              <a:rPr lang="en-US" sz="4800" dirty="0" smtClean="0"/>
              <a:t/>
            </a:r>
            <a:br>
              <a:rPr lang="en-US" sz="4800" dirty="0" smtClean="0"/>
            </a:br>
            <a:r>
              <a:rPr lang="en-US" sz="4800" dirty="0"/>
              <a:t/>
            </a:r>
            <a:br>
              <a:rPr lang="en-US" sz="4800" dirty="0"/>
            </a:br>
            <a:r>
              <a:rPr lang="en-US" sz="4800" dirty="0" smtClean="0"/>
              <a:t>Peer to Peer </a:t>
            </a:r>
            <a:br>
              <a:rPr lang="en-US" sz="4800" dirty="0" smtClean="0"/>
            </a:br>
            <a:r>
              <a:rPr lang="en-US" sz="4800" dirty="0" smtClean="0"/>
              <a:t>&amp; Law enforcement </a:t>
            </a:r>
            <a:r>
              <a:rPr lang="en-US" sz="4000" dirty="0" smtClean="0"/>
              <a:t>Notifications -discussion</a:t>
            </a:r>
            <a:endParaRPr lang="en-US" sz="4000" dirty="0"/>
          </a:p>
        </p:txBody>
      </p:sp>
      <p:sp>
        <p:nvSpPr>
          <p:cNvPr id="3" name="Content Placeholder 2"/>
          <p:cNvSpPr>
            <a:spLocks noGrp="1"/>
          </p:cNvSpPr>
          <p:nvPr>
            <p:ph idx="1"/>
          </p:nvPr>
        </p:nvSpPr>
        <p:spPr>
          <a:xfrm>
            <a:off x="457200" y="2895600"/>
            <a:ext cx="7239000" cy="3102279"/>
          </a:xfrm>
        </p:spPr>
        <p:txBody>
          <a:bodyPr/>
          <a:lstStyle/>
          <a:p>
            <a:r>
              <a:rPr lang="en-US" dirty="0" smtClean="0"/>
              <a:t>Notifications shall be made to law enforcement or CSB as appropriate when an alleged crime has been committed. (The change in peer to peer physical act definition will help assure that appropriate notification to LE and CSB occurs regarding peer to peer MUI’s.)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18</a:t>
            </a:fld>
            <a:endParaRPr lang="en-US" dirty="0"/>
          </a:p>
        </p:txBody>
      </p:sp>
    </p:spTree>
    <p:extLst>
      <p:ext uri="{BB962C8B-B14F-4D97-AF65-F5344CB8AC3E}">
        <p14:creationId xmlns:p14="http://schemas.microsoft.com/office/powerpoint/2010/main" val="273100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239000" cy="1143000"/>
          </a:xfrm>
        </p:spPr>
        <p:txBody>
          <a:bodyPr>
            <a:noAutofit/>
          </a:bodyPr>
          <a:lstStyle/>
          <a:p>
            <a:pPr algn="ctr"/>
            <a:r>
              <a:rPr lang="en-US" sz="4800" dirty="0" smtClean="0"/>
              <a:t>MISSING INDIVIDUAL</a:t>
            </a:r>
            <a:endParaRPr lang="en-US" sz="4000" dirty="0"/>
          </a:p>
        </p:txBody>
      </p:sp>
      <p:sp>
        <p:nvSpPr>
          <p:cNvPr id="3" name="Content Placeholder 2"/>
          <p:cNvSpPr>
            <a:spLocks noGrp="1"/>
          </p:cNvSpPr>
          <p:nvPr>
            <p:ph idx="1"/>
          </p:nvPr>
        </p:nvSpPr>
        <p:spPr>
          <a:xfrm>
            <a:off x="381000" y="1676400"/>
            <a:ext cx="7543800" cy="3102279"/>
          </a:xfrm>
        </p:spPr>
        <p:txBody>
          <a:bodyPr>
            <a:noAutofit/>
          </a:bodyPr>
          <a:lstStyle/>
          <a:p>
            <a:pPr marL="0" indent="0">
              <a:buNone/>
            </a:pPr>
            <a:r>
              <a:rPr lang="en-US" sz="1800" dirty="0" smtClean="0"/>
              <a:t>Rule Reference: Page 5 (b)(iv)</a:t>
            </a:r>
          </a:p>
          <a:p>
            <a:pPr marL="0" indent="0">
              <a:buNone/>
            </a:pPr>
            <a:endParaRPr lang="en-US" sz="1800" dirty="0" smtClean="0"/>
          </a:p>
          <a:p>
            <a:r>
              <a:rPr lang="en-US" sz="2400" dirty="0" smtClean="0"/>
              <a:t>An incident that is not considered neglect and an individuals whereabouts after immediate measures taken are unknown and the individual is believed to be at or pose an </a:t>
            </a:r>
            <a:r>
              <a:rPr lang="en-US" sz="2400" b="1" dirty="0" smtClean="0"/>
              <a:t>imminent risk of harm to self or others. </a:t>
            </a:r>
            <a:endParaRPr lang="en-US" sz="2400" b="1" dirty="0"/>
          </a:p>
          <a:p>
            <a:r>
              <a:rPr lang="en-US" sz="2400" u="sng" dirty="0" smtClean="0"/>
              <a:t>An incident when an individual’s are unknown for longer than the period of time specified in the individuals service plan that does not result in imminent risk of harm to self or others shall be investigated as an unusual incident. </a:t>
            </a:r>
            <a:endParaRPr lang="en-US" sz="2400" u="sng"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19</a:t>
            </a:fld>
            <a:endParaRPr lang="en-US" dirty="0"/>
          </a:p>
        </p:txBody>
      </p:sp>
    </p:spTree>
    <p:extLst>
      <p:ext uri="{BB962C8B-B14F-4D97-AF65-F5344CB8AC3E}">
        <p14:creationId xmlns:p14="http://schemas.microsoft.com/office/powerpoint/2010/main" val="6481156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39000" cy="1143000"/>
          </a:xfrm>
        </p:spPr>
        <p:txBody>
          <a:bodyPr>
            <a:normAutofit/>
          </a:bodyPr>
          <a:lstStyle/>
          <a:p>
            <a:pPr algn="ctr"/>
            <a:r>
              <a:rPr lang="en-US" sz="4800" dirty="0" smtClean="0"/>
              <a:t>Rule Review Process</a:t>
            </a:r>
            <a:endParaRPr lang="en-US" sz="4800" dirty="0"/>
          </a:p>
        </p:txBody>
      </p:sp>
      <p:sp>
        <p:nvSpPr>
          <p:cNvPr id="3" name="Content Placeholder 2"/>
          <p:cNvSpPr>
            <a:spLocks noGrp="1"/>
          </p:cNvSpPr>
          <p:nvPr>
            <p:ph idx="1"/>
          </p:nvPr>
        </p:nvSpPr>
        <p:spPr/>
        <p:txBody>
          <a:bodyPr>
            <a:normAutofit fontScale="92500" lnSpcReduction="10000"/>
          </a:bodyPr>
          <a:lstStyle/>
          <a:p>
            <a:r>
              <a:rPr lang="en-US" dirty="0" smtClean="0"/>
              <a:t>Great Information was shared regarding 5123:2-17-02.</a:t>
            </a:r>
          </a:p>
          <a:p>
            <a:r>
              <a:rPr lang="en-US" dirty="0" smtClean="0"/>
              <a:t>Feedback was requested and received prior to and during the rule </a:t>
            </a:r>
            <a:r>
              <a:rPr lang="en-US" dirty="0"/>
              <a:t>r</a:t>
            </a:r>
            <a:r>
              <a:rPr lang="en-US" dirty="0" smtClean="0"/>
              <a:t>eview process. The responses received by DODD regarding the current rule  were extremely positive.  </a:t>
            </a:r>
          </a:p>
          <a:p>
            <a:r>
              <a:rPr lang="en-US" dirty="0" smtClean="0"/>
              <a:t>The majority of recommendations included clarification of certain categories and increasing efficiencies when possible.</a:t>
            </a:r>
          </a:p>
          <a:p>
            <a:r>
              <a:rPr lang="en-US" dirty="0" smtClean="0"/>
              <a:t>Collaborative effort on behalf of individuals, families, providers, constituents, county boards and the department.</a:t>
            </a:r>
          </a:p>
          <a:p>
            <a:r>
              <a:rPr lang="en-US" dirty="0" smtClean="0"/>
              <a:t>VERY SUCCESSFUL RULE REVIEW PROCESS!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a:t>
            </a:fld>
            <a:endParaRPr lang="en-US" dirty="0"/>
          </a:p>
        </p:txBody>
      </p:sp>
    </p:spTree>
    <p:extLst>
      <p:ext uri="{BB962C8B-B14F-4D97-AF65-F5344CB8AC3E}">
        <p14:creationId xmlns:p14="http://schemas.microsoft.com/office/powerpoint/2010/main" val="40885531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Verbal Abuse</a:t>
            </a:r>
            <a:r>
              <a:rPr lang="en-US" dirty="0" smtClean="0"/>
              <a:t>	</a:t>
            </a:r>
            <a:endParaRPr lang="en-US" dirty="0"/>
          </a:p>
        </p:txBody>
      </p:sp>
      <p:sp>
        <p:nvSpPr>
          <p:cNvPr id="3" name="Content Placeholder 2"/>
          <p:cNvSpPr>
            <a:spLocks noGrp="1"/>
          </p:cNvSpPr>
          <p:nvPr>
            <p:ph idx="1"/>
          </p:nvPr>
        </p:nvSpPr>
        <p:spPr/>
        <p:txBody>
          <a:bodyPr/>
          <a:lstStyle/>
          <a:p>
            <a:pPr marL="0" indent="0">
              <a:buNone/>
            </a:pPr>
            <a:endParaRPr lang="en-US" sz="1800" dirty="0" smtClean="0"/>
          </a:p>
          <a:p>
            <a:pPr marL="0" indent="0">
              <a:buNone/>
            </a:pPr>
            <a:r>
              <a:rPr lang="en-US" sz="1800" dirty="0" smtClean="0"/>
              <a:t>Rule Reference: Page 5 (b) (xi) </a:t>
            </a:r>
          </a:p>
          <a:p>
            <a:pPr marL="0" indent="0">
              <a:buNone/>
            </a:pPr>
            <a:endParaRPr lang="en-US" dirty="0" smtClean="0"/>
          </a:p>
          <a:p>
            <a:r>
              <a:rPr lang="en-US" dirty="0" smtClean="0"/>
              <a:t>Verbal </a:t>
            </a:r>
            <a:r>
              <a:rPr lang="en-US" dirty="0"/>
              <a:t>act which means the use of words, gestures, or </a:t>
            </a:r>
            <a:r>
              <a:rPr lang="en-US" b="1" i="1" dirty="0" smtClean="0"/>
              <a:t>other communicative means </a:t>
            </a:r>
            <a:r>
              <a:rPr lang="en-US" dirty="0" smtClean="0"/>
              <a:t>to threaten, coerce, intimidate, harass or humiliate an individual.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20</a:t>
            </a:fld>
            <a:endParaRPr lang="en-US" dirty="0"/>
          </a:p>
        </p:txBody>
      </p:sp>
    </p:spTree>
    <p:extLst>
      <p:ext uri="{BB962C8B-B14F-4D97-AF65-F5344CB8AC3E}">
        <p14:creationId xmlns:p14="http://schemas.microsoft.com/office/powerpoint/2010/main" val="3262854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295400"/>
          </a:xfrm>
        </p:spPr>
        <p:txBody>
          <a:bodyPr>
            <a:noAutofit/>
          </a:bodyPr>
          <a:lstStyle/>
          <a:p>
            <a:pPr algn="ctr"/>
            <a:r>
              <a:rPr lang="en-US" sz="4000" dirty="0" smtClean="0"/>
              <a:t>Known / Unknown Injury </a:t>
            </a:r>
            <a:br>
              <a:rPr lang="en-US" sz="4000" dirty="0" smtClean="0"/>
            </a:br>
            <a:r>
              <a:rPr lang="en-US" sz="4000" dirty="0" smtClean="0"/>
              <a:t>(Significant Injury)</a:t>
            </a:r>
            <a:endParaRPr lang="en-US" sz="4000" dirty="0"/>
          </a:p>
        </p:txBody>
      </p:sp>
      <p:sp>
        <p:nvSpPr>
          <p:cNvPr id="3" name="Content Placeholder 2"/>
          <p:cNvSpPr>
            <a:spLocks noGrp="1"/>
          </p:cNvSpPr>
          <p:nvPr>
            <p:ph idx="1"/>
          </p:nvPr>
        </p:nvSpPr>
        <p:spPr>
          <a:xfrm>
            <a:off x="304800" y="1905000"/>
            <a:ext cx="7543800" cy="4379725"/>
          </a:xfrm>
        </p:spPr>
        <p:txBody>
          <a:bodyPr>
            <a:normAutofit lnSpcReduction="10000"/>
          </a:bodyPr>
          <a:lstStyle/>
          <a:p>
            <a:pPr marL="0" indent="0">
              <a:buNone/>
            </a:pPr>
            <a:r>
              <a:rPr lang="en-US" sz="1800" dirty="0" smtClean="0"/>
              <a:t>Rule Reference: Page 6 (b)(v)</a:t>
            </a:r>
          </a:p>
          <a:p>
            <a:pPr marL="0" indent="0">
              <a:buNone/>
            </a:pPr>
            <a:endParaRPr lang="en-US" sz="800" dirty="0" smtClean="0"/>
          </a:p>
          <a:p>
            <a:r>
              <a:rPr lang="en-US" dirty="0" smtClean="0"/>
              <a:t>Significant </a:t>
            </a:r>
            <a:r>
              <a:rPr lang="en-US" dirty="0"/>
              <a:t>injury. "Significant injury" means an injury of known </a:t>
            </a:r>
            <a:r>
              <a:rPr lang="en-US" dirty="0" smtClean="0"/>
              <a:t>or unknown </a:t>
            </a:r>
            <a:r>
              <a:rPr lang="en-US" dirty="0"/>
              <a:t>cause that is not considered abuse or neglect and </a:t>
            </a:r>
            <a:r>
              <a:rPr lang="en-US" dirty="0" smtClean="0"/>
              <a:t>that results </a:t>
            </a:r>
            <a:r>
              <a:rPr lang="en-US" dirty="0"/>
              <a:t>in concussion, broken bone, dislocation, second or </a:t>
            </a:r>
            <a:r>
              <a:rPr lang="en-US" dirty="0" smtClean="0"/>
              <a:t>third degree </a:t>
            </a:r>
            <a:r>
              <a:rPr lang="en-US" dirty="0"/>
              <a:t>burns </a:t>
            </a:r>
            <a:r>
              <a:rPr lang="en-US" dirty="0" smtClean="0"/>
              <a:t>or an injury </a:t>
            </a:r>
            <a:r>
              <a:rPr lang="en-US" dirty="0"/>
              <a:t>that requires immobilization, casting, or five </a:t>
            </a:r>
            <a:r>
              <a:rPr lang="en-US" dirty="0" smtClean="0"/>
              <a:t>or more </a:t>
            </a:r>
            <a:r>
              <a:rPr lang="en-US" dirty="0"/>
              <a:t>sutures. Significant injuries shall be designated in </a:t>
            </a:r>
            <a:r>
              <a:rPr lang="en-US" dirty="0" smtClean="0"/>
              <a:t>the incident </a:t>
            </a:r>
            <a:r>
              <a:rPr lang="en-US" dirty="0"/>
              <a:t>tracking system as either known or </a:t>
            </a:r>
            <a:r>
              <a:rPr lang="en-US" dirty="0" smtClean="0"/>
              <a:t>unknown cause.</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21</a:t>
            </a:fld>
            <a:endParaRPr lang="en-US" dirty="0"/>
          </a:p>
        </p:txBody>
      </p:sp>
    </p:spTree>
    <p:extLst>
      <p:ext uri="{BB962C8B-B14F-4D97-AF65-F5344CB8AC3E}">
        <p14:creationId xmlns:p14="http://schemas.microsoft.com/office/powerpoint/2010/main" val="3126931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800" dirty="0" smtClean="0"/>
              <a:t>Unapproved Behavior Support</a:t>
            </a:r>
            <a:endParaRPr lang="en-US" sz="4800" dirty="0"/>
          </a:p>
        </p:txBody>
      </p:sp>
      <p:sp>
        <p:nvSpPr>
          <p:cNvPr id="3" name="Content Placeholder 2"/>
          <p:cNvSpPr>
            <a:spLocks noGrp="1"/>
          </p:cNvSpPr>
          <p:nvPr>
            <p:ph idx="1"/>
          </p:nvPr>
        </p:nvSpPr>
        <p:spPr>
          <a:xfrm>
            <a:off x="457200" y="2016996"/>
            <a:ext cx="7239000" cy="4536204"/>
          </a:xfrm>
        </p:spPr>
        <p:txBody>
          <a:bodyPr>
            <a:normAutofit fontScale="85000" lnSpcReduction="10000"/>
          </a:bodyPr>
          <a:lstStyle/>
          <a:p>
            <a:pPr marL="0" indent="0">
              <a:buNone/>
            </a:pPr>
            <a:r>
              <a:rPr lang="en-US" sz="2100" dirty="0" smtClean="0"/>
              <a:t>Rule Reference: Page 6 (c)(ii)</a:t>
            </a:r>
          </a:p>
          <a:p>
            <a:pPr marL="0" indent="0">
              <a:buNone/>
            </a:pPr>
            <a:endParaRPr lang="en-US" dirty="0"/>
          </a:p>
          <a:p>
            <a:r>
              <a:rPr lang="en-US" dirty="0" smtClean="0"/>
              <a:t>“</a:t>
            </a:r>
            <a:r>
              <a:rPr lang="en-US" sz="2800" dirty="0" smtClean="0"/>
              <a:t>Unapproved </a:t>
            </a:r>
            <a:r>
              <a:rPr lang="en-US" sz="2800" dirty="0"/>
              <a:t>behavior </a:t>
            </a:r>
            <a:r>
              <a:rPr lang="en-US" sz="2800" dirty="0" smtClean="0"/>
              <a:t>support” is</a:t>
            </a:r>
            <a:endParaRPr lang="en-US" sz="2800" dirty="0"/>
          </a:p>
          <a:p>
            <a:pPr marL="0" indent="0">
              <a:buNone/>
            </a:pPr>
            <a:r>
              <a:rPr lang="en-US" sz="2800" dirty="0"/>
              <a:t>a</a:t>
            </a:r>
            <a:r>
              <a:rPr lang="en-US" sz="2800" dirty="0" smtClean="0"/>
              <a:t>n intervention </a:t>
            </a:r>
            <a:r>
              <a:rPr lang="en-US" sz="2800" dirty="0"/>
              <a:t>that is prohibited by paragraph (J) of </a:t>
            </a:r>
            <a:r>
              <a:rPr lang="en-US" sz="2800" dirty="0" smtClean="0"/>
              <a:t>rule 5123:2-1-02 </a:t>
            </a:r>
            <a:r>
              <a:rPr lang="en-US" sz="2800" dirty="0"/>
              <a:t>of the Administrative Code </a:t>
            </a:r>
            <a:r>
              <a:rPr lang="en-US" sz="2800" dirty="0" smtClean="0"/>
              <a:t>or </a:t>
            </a:r>
            <a:r>
              <a:rPr lang="en-US" sz="2800" b="1" dirty="0" smtClean="0"/>
              <a:t>an aversive strategy </a:t>
            </a:r>
            <a:r>
              <a:rPr lang="en-US" sz="2800" dirty="0" smtClean="0"/>
              <a:t>implemented without the approval by HRC or BSC or without informed consent, that results in a likely </a:t>
            </a:r>
            <a:r>
              <a:rPr lang="en-US" sz="2800" dirty="0"/>
              <a:t>risk to health and </a:t>
            </a:r>
            <a:r>
              <a:rPr lang="en-US" sz="2800" dirty="0" smtClean="0"/>
              <a:t>welfare. </a:t>
            </a:r>
            <a:r>
              <a:rPr lang="en-US" sz="2800" b="1" dirty="0" smtClean="0"/>
              <a:t>An intervention that is prohibited by paragraph (J)of rule 5123:2-02 of the O.A.C. and does not likely pose a likely risk to health and welfare shall </a:t>
            </a:r>
            <a:r>
              <a:rPr lang="en-US" sz="2800" b="1" dirty="0"/>
              <a:t>be investigated as an </a:t>
            </a:r>
            <a:r>
              <a:rPr lang="en-US" sz="2800" b="1" dirty="0" smtClean="0"/>
              <a:t>unusual incident</a:t>
            </a:r>
            <a:r>
              <a:rPr lang="en-US" sz="2800" b="1"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22</a:t>
            </a:fld>
            <a:endParaRPr lang="en-US" dirty="0"/>
          </a:p>
        </p:txBody>
      </p:sp>
    </p:spTree>
    <p:extLst>
      <p:ext uri="{BB962C8B-B14F-4D97-AF65-F5344CB8AC3E}">
        <p14:creationId xmlns:p14="http://schemas.microsoft.com/office/powerpoint/2010/main" val="33125895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pPr algn="ctr"/>
            <a:r>
              <a:rPr lang="en-US" sz="4800" dirty="0" smtClean="0"/>
              <a:t>QMRP Language change</a:t>
            </a:r>
            <a:endParaRPr lang="en-US" sz="4800" dirty="0"/>
          </a:p>
        </p:txBody>
      </p:sp>
      <p:sp>
        <p:nvSpPr>
          <p:cNvPr id="3" name="Content Placeholder 2"/>
          <p:cNvSpPr>
            <a:spLocks noGrp="1"/>
          </p:cNvSpPr>
          <p:nvPr>
            <p:ph idx="1"/>
          </p:nvPr>
        </p:nvSpPr>
        <p:spPr>
          <a:xfrm>
            <a:off x="533400" y="2286000"/>
            <a:ext cx="7239000" cy="3886200"/>
          </a:xfrm>
        </p:spPr>
        <p:txBody>
          <a:bodyPr/>
          <a:lstStyle/>
          <a:p>
            <a:pPr marL="0" indent="0">
              <a:buNone/>
            </a:pPr>
            <a:r>
              <a:rPr lang="en-US" sz="1800" dirty="0" smtClean="0"/>
              <a:t>Rule Reference: Page 6(c)(18)</a:t>
            </a:r>
          </a:p>
          <a:p>
            <a:pPr marL="0" indent="0">
              <a:buNone/>
            </a:pPr>
            <a:endParaRPr lang="en-US" sz="1800" dirty="0"/>
          </a:p>
          <a:p>
            <a:r>
              <a:rPr lang="en-US" dirty="0" smtClean="0"/>
              <a:t>"</a:t>
            </a:r>
            <a:r>
              <a:rPr lang="en-US" dirty="0"/>
              <a:t>Qualified intellectual disability </a:t>
            </a:r>
            <a:r>
              <a:rPr lang="en-US" dirty="0" smtClean="0"/>
              <a:t>professional“ QIDP </a:t>
            </a:r>
            <a:r>
              <a:rPr lang="en-US" dirty="0"/>
              <a:t>has the same meaning as in </a:t>
            </a:r>
            <a:r>
              <a:rPr lang="en-US" dirty="0" smtClean="0"/>
              <a:t>42 C.F.R</a:t>
            </a:r>
            <a:r>
              <a:rPr lang="en-US" dirty="0"/>
              <a:t>. 483.430 (2012).</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23</a:t>
            </a:fld>
            <a:endParaRPr lang="en-US" dirty="0"/>
          </a:p>
        </p:txBody>
      </p:sp>
    </p:spTree>
    <p:extLst>
      <p:ext uri="{BB962C8B-B14F-4D97-AF65-F5344CB8AC3E}">
        <p14:creationId xmlns:p14="http://schemas.microsoft.com/office/powerpoint/2010/main" val="30445184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UI Definition</a:t>
            </a:r>
            <a:endParaRPr lang="en-US" sz="4800" dirty="0"/>
          </a:p>
        </p:txBody>
      </p:sp>
      <p:sp>
        <p:nvSpPr>
          <p:cNvPr id="3" name="Content Placeholder 2"/>
          <p:cNvSpPr>
            <a:spLocks noGrp="1"/>
          </p:cNvSpPr>
          <p:nvPr>
            <p:ph idx="1"/>
          </p:nvPr>
        </p:nvSpPr>
        <p:spPr>
          <a:xfrm>
            <a:off x="457200" y="1371600"/>
            <a:ext cx="7467600" cy="5181600"/>
          </a:xfrm>
        </p:spPr>
        <p:txBody>
          <a:bodyPr>
            <a:normAutofit lnSpcReduction="10000"/>
          </a:bodyPr>
          <a:lstStyle/>
          <a:p>
            <a:pPr marL="0" indent="0">
              <a:buNone/>
            </a:pPr>
            <a:r>
              <a:rPr lang="en-US" sz="1800" dirty="0" smtClean="0"/>
              <a:t>Rule Reference: Page </a:t>
            </a:r>
            <a:r>
              <a:rPr lang="en-US" sz="1800" dirty="0"/>
              <a:t>7</a:t>
            </a:r>
            <a:r>
              <a:rPr lang="en-US" sz="1800" dirty="0" smtClean="0"/>
              <a:t>(c)(20)</a:t>
            </a:r>
          </a:p>
          <a:p>
            <a:pPr marL="0" indent="0">
              <a:buNone/>
            </a:pPr>
            <a:endParaRPr lang="en-US" sz="1800" dirty="0" smtClean="0"/>
          </a:p>
          <a:p>
            <a:r>
              <a:rPr lang="en-US" sz="2000" dirty="0"/>
              <a:t>"Unusual incident" means an event or occurrence involving an individual that is not consistent with routine operations, policies and procedures, or the individual's care or service plan, but is not a major unusual incident. </a:t>
            </a:r>
            <a:endParaRPr lang="en-US" sz="2000" dirty="0" smtClean="0"/>
          </a:p>
          <a:p>
            <a:endParaRPr lang="en-US" sz="2000" dirty="0" smtClean="0"/>
          </a:p>
          <a:p>
            <a:r>
              <a:rPr lang="en-US" sz="2000" dirty="0" smtClean="0"/>
              <a:t>Unusual </a:t>
            </a:r>
            <a:r>
              <a:rPr lang="en-US" sz="2000" dirty="0"/>
              <a:t>incident includes, but is not limited to: dental injuries; falls; an injury that is not a significant injury; medication errors without a likely risk to health and welfare; overnight relocation of an individual due to a fire, natural disaster, or mechanical failure; an incident involving two individuals served that is not a peer-to-peer act major unusual incident; and rights code violations or unapproved behavior supports without a likely risk to health </a:t>
            </a:r>
            <a:r>
              <a:rPr lang="en-US" sz="2000" dirty="0" smtClean="0"/>
              <a:t>and welfare</a:t>
            </a:r>
            <a:r>
              <a:rPr lang="en-US" sz="2000" dirty="0"/>
              <a:t>. </a:t>
            </a:r>
            <a:endParaRPr lang="en-US" sz="2000" dirty="0" smtClean="0"/>
          </a:p>
        </p:txBody>
      </p:sp>
      <p:sp>
        <p:nvSpPr>
          <p:cNvPr id="4" name="Slide Number Placeholder 3"/>
          <p:cNvSpPr>
            <a:spLocks noGrp="1"/>
          </p:cNvSpPr>
          <p:nvPr>
            <p:ph type="sldNum" sz="quarter" idx="12"/>
          </p:nvPr>
        </p:nvSpPr>
        <p:spPr/>
        <p:txBody>
          <a:bodyPr/>
          <a:lstStyle/>
          <a:p>
            <a:fld id="{41FCDDCC-22CA-4E01-A612-F419CF2A932A}" type="slidenum">
              <a:rPr lang="en-US" smtClean="0"/>
              <a:pPr/>
              <a:t>24</a:t>
            </a:fld>
            <a:endParaRPr lang="en-US" dirty="0"/>
          </a:p>
        </p:txBody>
      </p:sp>
    </p:spTree>
    <p:extLst>
      <p:ext uri="{BB962C8B-B14F-4D97-AF65-F5344CB8AC3E}">
        <p14:creationId xmlns:p14="http://schemas.microsoft.com/office/powerpoint/2010/main" val="1131392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p:txBody>
          <a:bodyPr/>
          <a:lstStyle/>
          <a:p>
            <a:pPr marL="0" indent="0">
              <a:buNone/>
            </a:pPr>
            <a:endParaRPr lang="en-US" sz="1800" dirty="0" smtClean="0"/>
          </a:p>
          <a:p>
            <a:pPr marL="0" indent="0">
              <a:buNone/>
            </a:pPr>
            <a:r>
              <a:rPr lang="en-US" sz="1800" dirty="0" smtClean="0"/>
              <a:t>Rule Reference: Page 7 D(1)</a:t>
            </a:r>
          </a:p>
          <a:p>
            <a:pPr marL="0" indent="0">
              <a:buNone/>
            </a:pPr>
            <a:endParaRPr lang="en-US" sz="1800" dirty="0" smtClean="0"/>
          </a:p>
          <a:p>
            <a:r>
              <a:rPr lang="en-US" dirty="0" smtClean="0"/>
              <a:t>Reports </a:t>
            </a:r>
            <a:r>
              <a:rPr lang="en-US" dirty="0"/>
              <a:t>regarding all major unusual incidents involving an individual </a:t>
            </a:r>
            <a:r>
              <a:rPr lang="en-US" dirty="0" smtClean="0"/>
              <a:t>who resides </a:t>
            </a:r>
            <a:r>
              <a:rPr lang="en-US" dirty="0"/>
              <a:t>in an intermediate care facility or who receives </a:t>
            </a:r>
            <a:r>
              <a:rPr lang="en-US" dirty="0" smtClean="0"/>
              <a:t>round-the-clock waiver </a:t>
            </a:r>
            <a:r>
              <a:rPr lang="en-US" dirty="0"/>
              <a:t>services shall be filed and the requirements of this rule </a:t>
            </a:r>
            <a:r>
              <a:rPr lang="en-US" dirty="0" smtClean="0"/>
              <a:t>followed regardless </a:t>
            </a:r>
            <a:r>
              <a:rPr lang="en-US" dirty="0"/>
              <a:t>of where the incident occurred.</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25</a:t>
            </a:fld>
            <a:endParaRPr lang="en-US" dirty="0"/>
          </a:p>
        </p:txBody>
      </p:sp>
    </p:spTree>
    <p:extLst>
      <p:ext uri="{BB962C8B-B14F-4D97-AF65-F5344CB8AC3E}">
        <p14:creationId xmlns:p14="http://schemas.microsoft.com/office/powerpoint/2010/main" val="27296011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p:txBody>
          <a:bodyPr>
            <a:normAutofit/>
          </a:bodyPr>
          <a:lstStyle/>
          <a:p>
            <a:pPr marL="0" indent="0">
              <a:buNone/>
            </a:pPr>
            <a:r>
              <a:rPr lang="en-US" sz="1800" dirty="0" smtClean="0"/>
              <a:t>Rule Reference: Page 9 (D)(7)</a:t>
            </a:r>
          </a:p>
          <a:p>
            <a:pPr marL="0" indent="0">
              <a:buNone/>
            </a:pPr>
            <a:endParaRPr lang="en-US" sz="1800" dirty="0" smtClean="0"/>
          </a:p>
          <a:p>
            <a:r>
              <a:rPr lang="en-US" dirty="0" smtClean="0"/>
              <a:t>For </a:t>
            </a:r>
            <a:r>
              <a:rPr lang="en-US" dirty="0"/>
              <a:t>all MUIs, including those listed in paragraph (D</a:t>
            </a:r>
            <a:r>
              <a:rPr lang="en-US" dirty="0" smtClean="0"/>
              <a:t>)(4) </a:t>
            </a:r>
            <a:r>
              <a:rPr lang="en-US" dirty="0"/>
              <a:t>of this </a:t>
            </a:r>
            <a:r>
              <a:rPr lang="en-US" dirty="0" smtClean="0"/>
              <a:t>rule, all providers </a:t>
            </a:r>
            <a:r>
              <a:rPr lang="en-US" dirty="0"/>
              <a:t>shall submit a written incident report to the county </a:t>
            </a:r>
            <a:r>
              <a:rPr lang="en-US" dirty="0" smtClean="0"/>
              <a:t>board contact </a:t>
            </a:r>
            <a:r>
              <a:rPr lang="en-US" dirty="0"/>
              <a:t>or designee no later than three p.m. the next working </a:t>
            </a:r>
            <a:r>
              <a:rPr lang="en-US" dirty="0" smtClean="0"/>
              <a:t>day following initial </a:t>
            </a:r>
            <a:r>
              <a:rPr lang="en-US" dirty="0"/>
              <a:t>knowledge of a potential or determined </a:t>
            </a:r>
            <a:r>
              <a:rPr lang="en-US" dirty="0" smtClean="0"/>
              <a:t>MUI.</a:t>
            </a:r>
            <a:endParaRPr lang="en-US" dirty="0"/>
          </a:p>
          <a:p>
            <a:endParaRPr lang="en-US" sz="800" dirty="0" smtClean="0"/>
          </a:p>
          <a:p>
            <a:r>
              <a:rPr lang="en-US" dirty="0" smtClean="0"/>
              <a:t>*Independent provider will be required to submit incident reports.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26</a:t>
            </a:fld>
            <a:endParaRPr lang="en-US" dirty="0"/>
          </a:p>
        </p:txBody>
      </p:sp>
    </p:spTree>
    <p:extLst>
      <p:ext uri="{BB962C8B-B14F-4D97-AF65-F5344CB8AC3E}">
        <p14:creationId xmlns:p14="http://schemas.microsoft.com/office/powerpoint/2010/main" val="26203079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a:xfrm>
            <a:off x="457200" y="1447800"/>
            <a:ext cx="7239000" cy="5007936"/>
          </a:xfrm>
        </p:spPr>
        <p:txBody>
          <a:bodyPr>
            <a:normAutofit fontScale="32500" lnSpcReduction="20000"/>
          </a:bodyPr>
          <a:lstStyle/>
          <a:p>
            <a:pPr marL="0" indent="0">
              <a:buNone/>
            </a:pPr>
            <a:endParaRPr lang="en-US" sz="5500" dirty="0" smtClean="0"/>
          </a:p>
          <a:p>
            <a:pPr marL="0" indent="0">
              <a:buNone/>
            </a:pPr>
            <a:r>
              <a:rPr lang="en-US" sz="5500" dirty="0" smtClean="0"/>
              <a:t>Rule Reference: Pages 7-8(D)(2)(a-n)</a:t>
            </a:r>
            <a:endParaRPr lang="en-US" sz="7200" dirty="0"/>
          </a:p>
          <a:p>
            <a:r>
              <a:rPr lang="en-US" sz="7200" dirty="0" smtClean="0"/>
              <a:t>Reports regarding the </a:t>
            </a:r>
            <a:r>
              <a:rPr lang="en-US" sz="7200" dirty="0"/>
              <a:t>following major unusual incidents shall be filed and </a:t>
            </a:r>
            <a:r>
              <a:rPr lang="en-US" sz="7200" dirty="0" smtClean="0"/>
              <a:t>the requirements </a:t>
            </a:r>
            <a:r>
              <a:rPr lang="en-US" sz="7200" dirty="0"/>
              <a:t>of this rule followed regardless of where the </a:t>
            </a:r>
            <a:r>
              <a:rPr lang="en-US" sz="7200" dirty="0" smtClean="0"/>
              <a:t>incident</a:t>
            </a:r>
            <a:r>
              <a:rPr lang="en-US" sz="7200" dirty="0"/>
              <a:t> </a:t>
            </a:r>
            <a:r>
              <a:rPr lang="en-US" sz="7200" dirty="0" smtClean="0"/>
              <a:t>occurred:</a:t>
            </a:r>
          </a:p>
          <a:p>
            <a:pPr marL="914400" indent="-914400">
              <a:buFont typeface="+mj-lt"/>
              <a:buAutoNum type="alphaLcParenR"/>
            </a:pPr>
            <a:endParaRPr lang="en-US" sz="5500" dirty="0"/>
          </a:p>
          <a:p>
            <a:pPr marL="1280160" indent="-914400">
              <a:lnSpc>
                <a:spcPts val="1600"/>
              </a:lnSpc>
              <a:spcBef>
                <a:spcPts val="0"/>
              </a:spcBef>
              <a:buFont typeface="+mj-lt"/>
              <a:buAutoNum type="alphaLcParenR"/>
            </a:pPr>
            <a:r>
              <a:rPr lang="en-US" sz="5500" b="1" dirty="0" smtClean="0"/>
              <a:t>Accidental or suspicious </a:t>
            </a:r>
            <a:r>
              <a:rPr lang="en-US" sz="5500" b="1" dirty="0"/>
              <a:t>d</a:t>
            </a:r>
            <a:r>
              <a:rPr lang="en-US" sz="5500" b="1" dirty="0" smtClean="0"/>
              <a:t>eath;</a:t>
            </a:r>
          </a:p>
          <a:p>
            <a:pPr marL="1280160" indent="-914400">
              <a:lnSpc>
                <a:spcPts val="1600"/>
              </a:lnSpc>
              <a:spcBef>
                <a:spcPts val="0"/>
              </a:spcBef>
              <a:buFont typeface="+mj-lt"/>
              <a:buAutoNum type="alphaLcParenR"/>
            </a:pPr>
            <a:r>
              <a:rPr lang="en-US" sz="5500" b="1" dirty="0" smtClean="0"/>
              <a:t>Attempted Suicide;</a:t>
            </a:r>
          </a:p>
          <a:p>
            <a:pPr marL="1280160" indent="-914400">
              <a:lnSpc>
                <a:spcPts val="1600"/>
              </a:lnSpc>
              <a:spcBef>
                <a:spcPts val="0"/>
              </a:spcBef>
              <a:buFont typeface="+mj-lt"/>
              <a:buAutoNum type="alphaLcParenR"/>
            </a:pPr>
            <a:r>
              <a:rPr lang="en-US" sz="5500" b="1" dirty="0" smtClean="0"/>
              <a:t>Deaths other than accidental or suspicious</a:t>
            </a:r>
            <a:endParaRPr lang="en-US" sz="5500" b="1" dirty="0"/>
          </a:p>
          <a:p>
            <a:pPr marL="1280160" indent="-914400">
              <a:lnSpc>
                <a:spcPts val="1600"/>
              </a:lnSpc>
              <a:spcBef>
                <a:spcPts val="0"/>
              </a:spcBef>
              <a:buFont typeface="+mj-lt"/>
              <a:buAutoNum type="alphaLcParenR"/>
            </a:pPr>
            <a:r>
              <a:rPr lang="en-US" sz="5500" b="1" dirty="0" smtClean="0"/>
              <a:t>Exploitation</a:t>
            </a:r>
            <a:r>
              <a:rPr lang="en-US" sz="5500" b="1" dirty="0"/>
              <a:t>;</a:t>
            </a:r>
          </a:p>
          <a:p>
            <a:pPr marL="1280160" indent="-914400">
              <a:lnSpc>
                <a:spcPts val="1600"/>
              </a:lnSpc>
              <a:spcBef>
                <a:spcPts val="0"/>
              </a:spcBef>
              <a:buFont typeface="+mj-lt"/>
              <a:buAutoNum type="alphaLcParenR"/>
            </a:pPr>
            <a:r>
              <a:rPr lang="en-US" sz="5500" b="1" dirty="0" smtClean="0"/>
              <a:t>Failure to Report; </a:t>
            </a:r>
          </a:p>
          <a:p>
            <a:pPr marL="1280160" indent="-914400">
              <a:lnSpc>
                <a:spcPts val="1600"/>
              </a:lnSpc>
              <a:spcBef>
                <a:spcPts val="0"/>
              </a:spcBef>
              <a:buFont typeface="+mj-lt"/>
              <a:buAutoNum type="alphaLcParenR"/>
            </a:pPr>
            <a:r>
              <a:rPr lang="en-US" sz="5500" b="1" dirty="0" smtClean="0"/>
              <a:t>Law </a:t>
            </a:r>
            <a:r>
              <a:rPr lang="en-US" sz="5500" b="1" dirty="0"/>
              <a:t>enforcement;</a:t>
            </a:r>
          </a:p>
          <a:p>
            <a:pPr marL="1280160" indent="-914400">
              <a:lnSpc>
                <a:spcPts val="1600"/>
              </a:lnSpc>
              <a:spcBef>
                <a:spcPts val="0"/>
              </a:spcBef>
              <a:buFont typeface="+mj-lt"/>
              <a:buAutoNum type="alphaLcParenR"/>
            </a:pPr>
            <a:r>
              <a:rPr lang="en-US" sz="5500" b="1" dirty="0" smtClean="0"/>
              <a:t>Misappropriation;</a:t>
            </a:r>
          </a:p>
          <a:p>
            <a:pPr marL="1280160" indent="-914400">
              <a:lnSpc>
                <a:spcPts val="1600"/>
              </a:lnSpc>
              <a:spcBef>
                <a:spcPts val="0"/>
              </a:spcBef>
              <a:buFont typeface="+mj-lt"/>
              <a:buAutoNum type="alphaLcParenR"/>
            </a:pPr>
            <a:r>
              <a:rPr lang="en-US" sz="5500" b="1" dirty="0" smtClean="0"/>
              <a:t>Missing Person;</a:t>
            </a:r>
            <a:endParaRPr lang="en-US" sz="5500" b="1" dirty="0"/>
          </a:p>
          <a:p>
            <a:pPr marL="1280160" indent="-914400">
              <a:lnSpc>
                <a:spcPts val="1600"/>
              </a:lnSpc>
              <a:spcBef>
                <a:spcPts val="0"/>
              </a:spcBef>
              <a:buFont typeface="+mj-lt"/>
              <a:buAutoNum type="alphaLcParenR"/>
            </a:pPr>
            <a:r>
              <a:rPr lang="en-US" sz="5500" b="1" dirty="0" smtClean="0"/>
              <a:t>Neglect</a:t>
            </a:r>
            <a:r>
              <a:rPr lang="en-US" sz="5500" b="1" dirty="0"/>
              <a:t>;</a:t>
            </a:r>
          </a:p>
          <a:p>
            <a:pPr marL="1280160" indent="-914400">
              <a:lnSpc>
                <a:spcPts val="1600"/>
              </a:lnSpc>
              <a:spcBef>
                <a:spcPts val="0"/>
              </a:spcBef>
              <a:buFont typeface="+mj-lt"/>
              <a:buAutoNum type="alphaLcParenR"/>
            </a:pPr>
            <a:r>
              <a:rPr lang="en-US" sz="5500" b="1" dirty="0" smtClean="0"/>
              <a:t>Peer to Peer</a:t>
            </a:r>
          </a:p>
          <a:p>
            <a:pPr marL="1280160" indent="-914400">
              <a:lnSpc>
                <a:spcPts val="1600"/>
              </a:lnSpc>
              <a:spcBef>
                <a:spcPts val="0"/>
              </a:spcBef>
              <a:buFont typeface="+mj-lt"/>
              <a:buAutoNum type="alphaLcParenR"/>
            </a:pPr>
            <a:r>
              <a:rPr lang="en-US" sz="5500" b="1" dirty="0" smtClean="0"/>
              <a:t>Physical </a:t>
            </a:r>
            <a:r>
              <a:rPr lang="en-US" sz="5500" b="1" dirty="0"/>
              <a:t>abuse;</a:t>
            </a:r>
          </a:p>
          <a:p>
            <a:pPr marL="1280160" indent="-914400">
              <a:lnSpc>
                <a:spcPts val="1600"/>
              </a:lnSpc>
              <a:spcBef>
                <a:spcPts val="0"/>
              </a:spcBef>
              <a:buFont typeface="+mj-lt"/>
              <a:buAutoNum type="alphaLcParenR"/>
            </a:pPr>
            <a:r>
              <a:rPr lang="en-US" sz="5500" b="1" dirty="0" smtClean="0"/>
              <a:t>Prohibited </a:t>
            </a:r>
            <a:r>
              <a:rPr lang="en-US" sz="5500" b="1" dirty="0"/>
              <a:t>sexual relations;</a:t>
            </a:r>
          </a:p>
          <a:p>
            <a:pPr marL="1280160" indent="-914400">
              <a:lnSpc>
                <a:spcPts val="1600"/>
              </a:lnSpc>
              <a:spcBef>
                <a:spcPts val="0"/>
              </a:spcBef>
              <a:buFont typeface="+mj-lt"/>
              <a:buAutoNum type="alphaLcParenR"/>
            </a:pPr>
            <a:r>
              <a:rPr lang="en-US" sz="5500" b="1" dirty="0" smtClean="0"/>
              <a:t>Sexual </a:t>
            </a:r>
            <a:r>
              <a:rPr lang="en-US" sz="5500" b="1" dirty="0"/>
              <a:t>abuse; and</a:t>
            </a:r>
          </a:p>
          <a:p>
            <a:pPr marL="1280160" indent="-914400">
              <a:lnSpc>
                <a:spcPts val="1600"/>
              </a:lnSpc>
              <a:spcBef>
                <a:spcPts val="0"/>
              </a:spcBef>
              <a:buFont typeface="+mj-lt"/>
              <a:buAutoNum type="alphaLcParenR"/>
            </a:pPr>
            <a:r>
              <a:rPr lang="en-US" sz="5500" b="1" dirty="0" smtClean="0"/>
              <a:t>Verbal </a:t>
            </a:r>
            <a:r>
              <a:rPr lang="en-US" sz="5500" b="1" dirty="0"/>
              <a:t>abuse</a:t>
            </a:r>
            <a:r>
              <a:rPr lang="en-US" sz="5500" b="1" dirty="0" smtClean="0"/>
              <a:t>.</a:t>
            </a:r>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27</a:t>
            </a:fld>
            <a:endParaRPr lang="en-US" dirty="0"/>
          </a:p>
        </p:txBody>
      </p:sp>
    </p:spTree>
    <p:extLst>
      <p:ext uri="{BB962C8B-B14F-4D97-AF65-F5344CB8AC3E}">
        <p14:creationId xmlns:p14="http://schemas.microsoft.com/office/powerpoint/2010/main" val="21119952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624840"/>
          </a:xfrm>
        </p:spPr>
        <p:txBody>
          <a:bodyPr>
            <a:noAutofit/>
          </a:bodyPr>
          <a:lstStyle/>
          <a:p>
            <a:pPr algn="ctr"/>
            <a:r>
              <a:rPr lang="en-US" sz="4400" dirty="0" smtClean="0"/>
              <a:t>Reporting Requirements</a:t>
            </a:r>
            <a:endParaRPr lang="en-US" sz="4400" dirty="0"/>
          </a:p>
        </p:txBody>
      </p:sp>
      <p:sp>
        <p:nvSpPr>
          <p:cNvPr id="3" name="Content Placeholder 2"/>
          <p:cNvSpPr>
            <a:spLocks noGrp="1"/>
          </p:cNvSpPr>
          <p:nvPr>
            <p:ph idx="1"/>
          </p:nvPr>
        </p:nvSpPr>
        <p:spPr>
          <a:xfrm>
            <a:off x="457200" y="990600"/>
            <a:ext cx="7239000" cy="4846320"/>
          </a:xfrm>
        </p:spPr>
        <p:txBody>
          <a:bodyPr>
            <a:noAutofit/>
          </a:bodyPr>
          <a:lstStyle/>
          <a:p>
            <a:pPr marL="0" indent="0">
              <a:buNone/>
            </a:pPr>
            <a:endParaRPr lang="en-US" sz="2000" dirty="0" smtClean="0"/>
          </a:p>
          <a:p>
            <a:pPr marL="0" indent="0">
              <a:buNone/>
            </a:pPr>
            <a:r>
              <a:rPr lang="en-US" sz="1800" dirty="0"/>
              <a:t>Rule Reference: Page </a:t>
            </a:r>
            <a:r>
              <a:rPr lang="en-US" sz="1800" dirty="0" smtClean="0"/>
              <a:t>8(D)(3)(a-e)</a:t>
            </a:r>
            <a:endParaRPr lang="en-US" sz="1800" b="1" dirty="0"/>
          </a:p>
          <a:p>
            <a:pPr marL="0" indent="0">
              <a:buNone/>
            </a:pPr>
            <a:endParaRPr lang="en-US" sz="2000" dirty="0" smtClean="0"/>
          </a:p>
          <a:p>
            <a:r>
              <a:rPr lang="en-US" sz="2000" dirty="0" smtClean="0"/>
              <a:t>Reports </a:t>
            </a:r>
            <a:r>
              <a:rPr lang="en-US" sz="2000" dirty="0"/>
              <a:t>regarding the following major unusual incidents shall be filed </a:t>
            </a:r>
            <a:r>
              <a:rPr lang="en-US" sz="2000" dirty="0" smtClean="0"/>
              <a:t>and the </a:t>
            </a:r>
            <a:r>
              <a:rPr lang="en-US" sz="2000" dirty="0"/>
              <a:t>requirements of this rule followed only when the incident occurs </a:t>
            </a:r>
            <a:r>
              <a:rPr lang="en-US" sz="2000" dirty="0" smtClean="0"/>
              <a:t>in a </a:t>
            </a:r>
            <a:r>
              <a:rPr lang="en-US" sz="2000" dirty="0"/>
              <a:t>program operated by a county board or when the individual is </a:t>
            </a:r>
            <a:r>
              <a:rPr lang="en-US" sz="2000" dirty="0" smtClean="0"/>
              <a:t>being served </a:t>
            </a:r>
            <a:r>
              <a:rPr lang="en-US" sz="2000" dirty="0"/>
              <a:t>by a licensed or certified provider:</a:t>
            </a:r>
          </a:p>
          <a:p>
            <a:r>
              <a:rPr lang="en-US" sz="2000" dirty="0" smtClean="0"/>
              <a:t>(i</a:t>
            </a:r>
            <a:r>
              <a:rPr lang="en-US" sz="2000" dirty="0"/>
              <a:t>) Medical emergency</a:t>
            </a:r>
            <a:r>
              <a:rPr lang="en-US" sz="2000" dirty="0" smtClean="0"/>
              <a:t>;</a:t>
            </a:r>
            <a:endParaRPr lang="en-US" sz="2000" dirty="0"/>
          </a:p>
          <a:p>
            <a:r>
              <a:rPr lang="en-US" sz="2000" dirty="0" smtClean="0"/>
              <a:t>(iii</a:t>
            </a:r>
            <a:r>
              <a:rPr lang="en-US" sz="2000" dirty="0"/>
              <a:t>) Rights code violation;</a:t>
            </a:r>
          </a:p>
          <a:p>
            <a:r>
              <a:rPr lang="en-US" sz="2000" dirty="0" smtClean="0"/>
              <a:t>(iv) </a:t>
            </a:r>
            <a:r>
              <a:rPr lang="en-US" sz="2000" dirty="0"/>
              <a:t>Significant injury;</a:t>
            </a:r>
          </a:p>
          <a:p>
            <a:r>
              <a:rPr lang="en-US" sz="2000" dirty="0"/>
              <a:t>(</a:t>
            </a:r>
            <a:r>
              <a:rPr lang="en-US" sz="2000" dirty="0" smtClean="0"/>
              <a:t>v) </a:t>
            </a:r>
            <a:r>
              <a:rPr lang="en-US" sz="2000" dirty="0"/>
              <a:t>Unapproved behavior support; and</a:t>
            </a:r>
          </a:p>
          <a:p>
            <a:r>
              <a:rPr lang="en-US" sz="2000" dirty="0" smtClean="0"/>
              <a:t>(vi) </a:t>
            </a:r>
            <a:r>
              <a:rPr lang="en-US" sz="2000" dirty="0"/>
              <a:t>Unscheduled hospitalization</a:t>
            </a:r>
            <a:r>
              <a:rPr lang="en-US" sz="2200"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28</a:t>
            </a:fld>
            <a:endParaRPr lang="en-US" dirty="0"/>
          </a:p>
        </p:txBody>
      </p:sp>
    </p:spTree>
    <p:extLst>
      <p:ext uri="{BB962C8B-B14F-4D97-AF65-F5344CB8AC3E}">
        <p14:creationId xmlns:p14="http://schemas.microsoft.com/office/powerpoint/2010/main" val="2220998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a:xfrm>
            <a:off x="228600" y="1600200"/>
            <a:ext cx="8001000" cy="4846320"/>
          </a:xfrm>
        </p:spPr>
        <p:txBody>
          <a:bodyPr>
            <a:normAutofit fontScale="92500" lnSpcReduction="20000"/>
          </a:bodyPr>
          <a:lstStyle/>
          <a:p>
            <a:pPr marL="0" indent="0">
              <a:buNone/>
            </a:pPr>
            <a:endParaRPr lang="en-US" sz="1900" dirty="0" smtClean="0"/>
          </a:p>
          <a:p>
            <a:pPr marL="0" indent="0">
              <a:buNone/>
            </a:pPr>
            <a:r>
              <a:rPr lang="en-US" sz="1900" dirty="0" smtClean="0"/>
              <a:t>Rule </a:t>
            </a:r>
            <a:r>
              <a:rPr lang="en-US" sz="1900" dirty="0"/>
              <a:t>Reference: Page </a:t>
            </a:r>
            <a:r>
              <a:rPr lang="en-US" sz="1900" dirty="0" smtClean="0"/>
              <a:t>9(D)(9)</a:t>
            </a:r>
          </a:p>
          <a:p>
            <a:endParaRPr lang="en-US" sz="2800" dirty="0"/>
          </a:p>
          <a:p>
            <a:r>
              <a:rPr lang="en-US" dirty="0" smtClean="0"/>
              <a:t>When </a:t>
            </a:r>
            <a:r>
              <a:rPr lang="en-US" dirty="0"/>
              <a:t>a provider has placed an employee on leave or otherwise </a:t>
            </a:r>
            <a:r>
              <a:rPr lang="en-US" dirty="0" smtClean="0"/>
              <a:t>taken protective </a:t>
            </a:r>
            <a:r>
              <a:rPr lang="en-US" dirty="0"/>
              <a:t>action pending the outcome of the </a:t>
            </a:r>
            <a:r>
              <a:rPr lang="en-US" dirty="0" smtClean="0"/>
              <a:t>administrative investigation</a:t>
            </a:r>
            <a:r>
              <a:rPr lang="en-US" dirty="0"/>
              <a:t>, the county </a:t>
            </a:r>
            <a:r>
              <a:rPr lang="en-US" dirty="0" smtClean="0"/>
              <a:t>board or </a:t>
            </a:r>
            <a:r>
              <a:rPr lang="en-US" dirty="0"/>
              <a:t>department, as applicable, shall keep the provider apprised of the status </a:t>
            </a:r>
            <a:r>
              <a:rPr lang="en-US" dirty="0" smtClean="0"/>
              <a:t>of the administrative investigation </a:t>
            </a:r>
            <a:r>
              <a:rPr lang="en-US" dirty="0"/>
              <a:t>so that the provider can resume normal operations as soon </a:t>
            </a:r>
            <a:r>
              <a:rPr lang="en-US" dirty="0" smtClean="0"/>
              <a:t>as possible </a:t>
            </a:r>
            <a:r>
              <a:rPr lang="en-US" dirty="0"/>
              <a:t>consistent with the health and </a:t>
            </a:r>
            <a:r>
              <a:rPr lang="en-US" dirty="0" smtClean="0"/>
              <a:t>welfare of </a:t>
            </a:r>
            <a:r>
              <a:rPr lang="en-US" dirty="0"/>
              <a:t>any at-risk individuals. </a:t>
            </a:r>
            <a:r>
              <a:rPr lang="en-US" b="1" i="1" dirty="0" smtClean="0"/>
              <a:t>The provider </a:t>
            </a:r>
            <a:r>
              <a:rPr lang="en-US" b="1" i="1" dirty="0"/>
              <a:t>shall notify the county board or </a:t>
            </a:r>
            <a:r>
              <a:rPr lang="en-US" b="1" i="1" dirty="0" smtClean="0"/>
              <a:t>department, as </a:t>
            </a:r>
            <a:r>
              <a:rPr lang="en-US" b="1" i="1" dirty="0"/>
              <a:t>applicable, of </a:t>
            </a:r>
            <a:r>
              <a:rPr lang="en-US" b="1" i="1" dirty="0" smtClean="0"/>
              <a:t>any changes </a:t>
            </a:r>
            <a:r>
              <a:rPr lang="en-US" b="1" i="1" dirty="0"/>
              <a:t>regarding the </a:t>
            </a:r>
            <a:endParaRPr lang="en-US" b="1" i="1" dirty="0" smtClean="0"/>
          </a:p>
          <a:p>
            <a:pPr marL="0" indent="0">
              <a:buNone/>
            </a:pPr>
            <a:r>
              <a:rPr lang="en-US" b="1" i="1" dirty="0"/>
              <a:t> </a:t>
            </a:r>
            <a:r>
              <a:rPr lang="en-US" b="1" i="1" dirty="0" smtClean="0"/>
              <a:t>  protective </a:t>
            </a:r>
            <a:r>
              <a:rPr lang="en-US" b="1" i="1" dirty="0"/>
              <a:t>action</a:t>
            </a:r>
            <a:r>
              <a:rPr lang="en-US"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29</a:t>
            </a:fld>
            <a:endParaRPr lang="en-US" dirty="0"/>
          </a:p>
        </p:txBody>
      </p:sp>
    </p:spTree>
    <p:extLst>
      <p:ext uri="{BB962C8B-B14F-4D97-AF65-F5344CB8AC3E}">
        <p14:creationId xmlns:p14="http://schemas.microsoft.com/office/powerpoint/2010/main" val="24056978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219200"/>
          </a:xfrm>
        </p:spPr>
        <p:txBody>
          <a:bodyPr>
            <a:normAutofit fontScale="90000"/>
          </a:bodyPr>
          <a:lstStyle/>
          <a:p>
            <a:pPr algn="ctr"/>
            <a:r>
              <a:rPr lang="en-US" sz="3200" dirty="0" smtClean="0"/>
              <a:t>   </a:t>
            </a:r>
            <a:r>
              <a:rPr lang="en-US" sz="5300" dirty="0" smtClean="0"/>
              <a:t>Summary of MUI rule changes	</a:t>
            </a:r>
            <a:endParaRPr lang="en-US" sz="5300" dirty="0"/>
          </a:p>
        </p:txBody>
      </p:sp>
      <p:sp>
        <p:nvSpPr>
          <p:cNvPr id="4" name="Content Placeholder 3"/>
          <p:cNvSpPr>
            <a:spLocks noGrp="1"/>
          </p:cNvSpPr>
          <p:nvPr>
            <p:ph sz="half" idx="1"/>
          </p:nvPr>
        </p:nvSpPr>
        <p:spPr>
          <a:xfrm>
            <a:off x="228600" y="1676400"/>
            <a:ext cx="7924800" cy="4724400"/>
          </a:xfrm>
        </p:spPr>
        <p:txBody>
          <a:bodyPr>
            <a:normAutofit fontScale="25000" lnSpcReduction="20000"/>
          </a:bodyPr>
          <a:lstStyle/>
          <a:p>
            <a:r>
              <a:rPr lang="en-US" sz="8800" dirty="0" smtClean="0"/>
              <a:t>Rule title to include MUI and UIs. The new title is </a:t>
            </a:r>
          </a:p>
          <a:p>
            <a:pPr marL="0" indent="0">
              <a:buNone/>
            </a:pPr>
            <a:r>
              <a:rPr lang="en-US" sz="8800" dirty="0"/>
              <a:t> </a:t>
            </a:r>
            <a:r>
              <a:rPr lang="en-US" sz="8800" dirty="0" smtClean="0"/>
              <a:t>  </a:t>
            </a:r>
            <a:r>
              <a:rPr lang="en-US" sz="8800" b="1" dirty="0" smtClean="0"/>
              <a:t>Addressing major unusual incidents and unusual  </a:t>
            </a:r>
          </a:p>
          <a:p>
            <a:pPr marL="0" indent="0">
              <a:buNone/>
            </a:pPr>
            <a:r>
              <a:rPr lang="en-US" sz="8800" b="1" dirty="0"/>
              <a:t>  </a:t>
            </a:r>
            <a:r>
              <a:rPr lang="en-US" sz="8800" b="1" dirty="0" smtClean="0"/>
              <a:t> incidents to ensure health, welfare, and    </a:t>
            </a:r>
          </a:p>
          <a:p>
            <a:pPr marL="0" indent="0">
              <a:buNone/>
            </a:pPr>
            <a:r>
              <a:rPr lang="en-US" sz="8800" b="1" dirty="0"/>
              <a:t> </a:t>
            </a:r>
            <a:r>
              <a:rPr lang="en-US" sz="8800" b="1" dirty="0" smtClean="0"/>
              <a:t> continuous quality improvement. </a:t>
            </a:r>
          </a:p>
          <a:p>
            <a:pPr marL="0" indent="0">
              <a:buNone/>
            </a:pPr>
            <a:endParaRPr lang="en-US" sz="8800" dirty="0"/>
          </a:p>
          <a:p>
            <a:r>
              <a:rPr lang="en-US" sz="8800" dirty="0" smtClean="0"/>
              <a:t>Changes to Protocols (A, B, and C category investigations.)</a:t>
            </a:r>
          </a:p>
          <a:p>
            <a:endParaRPr lang="en-US" sz="8800" dirty="0" smtClean="0"/>
          </a:p>
          <a:p>
            <a:r>
              <a:rPr lang="en-US" sz="8800" dirty="0" smtClean="0"/>
              <a:t>Peer-to-peer definition changes (Physical Abuse, </a:t>
            </a:r>
            <a:r>
              <a:rPr lang="en-US" sz="8800" dirty="0"/>
              <a:t>V</a:t>
            </a:r>
            <a:r>
              <a:rPr lang="en-US" sz="8800" dirty="0" smtClean="0"/>
              <a:t>erbal </a:t>
            </a:r>
            <a:r>
              <a:rPr lang="en-US" sz="8800" dirty="0"/>
              <a:t>A</a:t>
            </a:r>
            <a:r>
              <a:rPr lang="en-US" sz="8800" dirty="0" smtClean="0"/>
              <a:t>buse, Misappropriation). Clarifies the definition for greater consistency</a:t>
            </a:r>
          </a:p>
          <a:p>
            <a:endParaRPr lang="en-US" sz="8800" dirty="0" smtClean="0"/>
          </a:p>
          <a:p>
            <a:r>
              <a:rPr lang="en-US" sz="8800" dirty="0" smtClean="0"/>
              <a:t>Verbal Abuse definition changes</a:t>
            </a:r>
          </a:p>
          <a:p>
            <a:pPr marL="0" indent="0">
              <a:buNone/>
            </a:pPr>
            <a:endParaRPr lang="en-US" sz="8800" dirty="0"/>
          </a:p>
          <a:p>
            <a:r>
              <a:rPr lang="en-US" sz="8800" dirty="0" smtClean="0"/>
              <a:t>Missing Individual Definition Changes </a:t>
            </a:r>
          </a:p>
          <a:p>
            <a:pPr marL="0" indent="0">
              <a:buNone/>
            </a:pPr>
            <a:endParaRPr lang="en-US" sz="9600" dirty="0"/>
          </a:p>
          <a:p>
            <a:pPr marL="0" indent="0">
              <a:buNone/>
            </a:pPr>
            <a:endParaRPr lang="en-US" sz="11200" dirty="0" smtClean="0"/>
          </a:p>
        </p:txBody>
      </p:sp>
      <p:sp>
        <p:nvSpPr>
          <p:cNvPr id="7" name="Slide Number Placeholder 6"/>
          <p:cNvSpPr>
            <a:spLocks noGrp="1"/>
          </p:cNvSpPr>
          <p:nvPr>
            <p:ph type="sldNum" sz="quarter" idx="12"/>
          </p:nvPr>
        </p:nvSpPr>
        <p:spPr/>
        <p:txBody>
          <a:bodyPr/>
          <a:lstStyle/>
          <a:p>
            <a:fld id="{41FCDDCC-22CA-4E01-A612-F419CF2A932A}" type="slidenum">
              <a:rPr lang="en-US" smtClean="0"/>
              <a:pPr/>
              <a:t>3</a:t>
            </a:fld>
            <a:endParaRPr lang="en-US" dirty="0"/>
          </a:p>
        </p:txBody>
      </p:sp>
      <p:sp>
        <p:nvSpPr>
          <p:cNvPr id="10" name="Text Placeholder 2"/>
          <p:cNvSpPr txBox="1">
            <a:spLocks/>
          </p:cNvSpPr>
          <p:nvPr/>
        </p:nvSpPr>
        <p:spPr>
          <a:xfrm rot="5400000">
            <a:off x="6551252" y="4269148"/>
            <a:ext cx="4297680" cy="483784"/>
          </a:xfrm>
          <a:prstGeom prst="rect">
            <a:avLst/>
          </a:prstGeom>
        </p:spPr>
        <p:txBody>
          <a:bodyPr rot="0" spcFirstLastPara="0" vertOverflow="overflow" horzOverflow="overflow" vert="horz" wrap="square" lIns="45720" tIns="0" rIns="0" bIns="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
                <a:schemeClr val="tx2"/>
              </a:buClr>
              <a:buSzPct val="73000"/>
              <a:buFont typeface="Wingdings 2"/>
              <a:buNone/>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Autofit/>
          </a:bodyPr>
          <a:lstStyle/>
          <a:p>
            <a:pPr algn="ctr"/>
            <a:r>
              <a:rPr lang="en-US" sz="4000" dirty="0" smtClean="0"/>
              <a:t>Reporting alleged Criminal acts</a:t>
            </a:r>
            <a:endParaRPr lang="en-US" sz="4000" dirty="0"/>
          </a:p>
        </p:txBody>
      </p:sp>
      <p:sp>
        <p:nvSpPr>
          <p:cNvPr id="3" name="Content Placeholder 2"/>
          <p:cNvSpPr>
            <a:spLocks noGrp="1"/>
          </p:cNvSpPr>
          <p:nvPr>
            <p:ph idx="1"/>
          </p:nvPr>
        </p:nvSpPr>
        <p:spPr>
          <a:xfrm>
            <a:off x="76200" y="1295400"/>
            <a:ext cx="8305800" cy="5410200"/>
          </a:xfrm>
        </p:spPr>
        <p:txBody>
          <a:bodyPr>
            <a:noAutofit/>
          </a:bodyPr>
          <a:lstStyle/>
          <a:p>
            <a:pPr marL="0" indent="0">
              <a:buNone/>
            </a:pPr>
            <a:endParaRPr lang="en-US" sz="1800" dirty="0" smtClean="0"/>
          </a:p>
          <a:p>
            <a:pPr marL="0" indent="0">
              <a:buNone/>
            </a:pPr>
            <a:r>
              <a:rPr lang="en-US" sz="1800" dirty="0" smtClean="0"/>
              <a:t>Rule Reference: Page 10(E)(1) </a:t>
            </a:r>
          </a:p>
          <a:p>
            <a:pPr marL="0" indent="0">
              <a:buNone/>
            </a:pPr>
            <a:endParaRPr lang="en-US" sz="2400" dirty="0"/>
          </a:p>
          <a:p>
            <a:pPr>
              <a:buFont typeface="Wingdings 2" pitchFamily="18" charset="2"/>
              <a:buChar char=""/>
            </a:pPr>
            <a:r>
              <a:rPr lang="en-US" sz="2200" dirty="0" smtClean="0"/>
              <a:t>Reporting </a:t>
            </a:r>
            <a:r>
              <a:rPr lang="en-US" sz="2200" dirty="0"/>
              <a:t>of alleged criminal </a:t>
            </a:r>
            <a:r>
              <a:rPr lang="en-US" sz="2200" dirty="0" smtClean="0"/>
              <a:t>acts</a:t>
            </a:r>
          </a:p>
          <a:p>
            <a:pPr marL="0" indent="0">
              <a:buNone/>
            </a:pPr>
            <a:r>
              <a:rPr lang="en-US" sz="2200" dirty="0" smtClean="0"/>
              <a:t>Nothing </a:t>
            </a:r>
            <a:r>
              <a:rPr lang="en-US" sz="2200" dirty="0"/>
              <a:t>in this rule relieves mandatory reporters of the responsibility </a:t>
            </a:r>
            <a:r>
              <a:rPr lang="en-US" sz="2200" dirty="0" smtClean="0"/>
              <a:t>to immediately </a:t>
            </a:r>
            <a:r>
              <a:rPr lang="en-US" sz="2200" dirty="0"/>
              <a:t>report to the intermediate care facility administrator </a:t>
            </a:r>
            <a:r>
              <a:rPr lang="en-US" sz="2200" dirty="0" smtClean="0"/>
              <a:t>or administrator </a:t>
            </a:r>
            <a:r>
              <a:rPr lang="en-US" sz="2200" dirty="0"/>
              <a:t>designee, allegations of mistreatment, neglect or </a:t>
            </a:r>
            <a:r>
              <a:rPr lang="en-US" sz="2200" dirty="0" smtClean="0"/>
              <a:t>abuse, and </a:t>
            </a:r>
            <a:r>
              <a:rPr lang="en-US" sz="2200" dirty="0"/>
              <a:t>injuries of unknown source when the source of the injury was </a:t>
            </a:r>
            <a:r>
              <a:rPr lang="en-US" sz="2200" dirty="0" smtClean="0"/>
              <a:t>not witnessed </a:t>
            </a:r>
            <a:r>
              <a:rPr lang="en-US" sz="2200" dirty="0"/>
              <a:t>by any person and the source of the injury could not </a:t>
            </a:r>
            <a:r>
              <a:rPr lang="en-US" sz="2200" dirty="0" smtClean="0"/>
              <a:t>be explained </a:t>
            </a:r>
            <a:r>
              <a:rPr lang="en-US" sz="2200" dirty="0"/>
              <a:t>by the individuals and the injury raises suspicions of </a:t>
            </a:r>
            <a:r>
              <a:rPr lang="en-US" sz="2200" dirty="0" smtClean="0"/>
              <a:t>possible abuse </a:t>
            </a:r>
            <a:r>
              <a:rPr lang="en-US" sz="2200" dirty="0"/>
              <a:t>or neglect because of the extent of the injury or the location </a:t>
            </a:r>
            <a:r>
              <a:rPr lang="en-US" sz="2200" dirty="0" smtClean="0"/>
              <a:t>of the </a:t>
            </a:r>
            <a:r>
              <a:rPr lang="en-US" sz="2200" dirty="0"/>
              <a:t>injury or the number of injuries observed at one particular point </a:t>
            </a:r>
            <a:r>
              <a:rPr lang="en-US" sz="2200" dirty="0" smtClean="0"/>
              <a:t>in time </a:t>
            </a:r>
            <a:r>
              <a:rPr lang="en-US" sz="2200" dirty="0"/>
              <a:t>or the incidences of </a:t>
            </a:r>
            <a:r>
              <a:rPr lang="en-US" sz="2200" dirty="0" smtClean="0"/>
              <a:t>injuries </a:t>
            </a:r>
            <a:r>
              <a:rPr lang="en-US" sz="2200" dirty="0"/>
              <a:t>over time pursuant to 42 </a:t>
            </a:r>
            <a:r>
              <a:rPr lang="en-US" sz="2200" dirty="0" smtClean="0"/>
              <a:t>C.F.R. 483.420(d</a:t>
            </a:r>
            <a:r>
              <a:rPr lang="en-US" sz="2200" dirty="0"/>
              <a:t>)(2</a:t>
            </a:r>
            <a:r>
              <a:rPr lang="en-US" sz="2200" dirty="0" smtClean="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30</a:t>
            </a:fld>
            <a:endParaRPr lang="en-US" dirty="0"/>
          </a:p>
        </p:txBody>
      </p:sp>
    </p:spTree>
    <p:extLst>
      <p:ext uri="{BB962C8B-B14F-4D97-AF65-F5344CB8AC3E}">
        <p14:creationId xmlns:p14="http://schemas.microsoft.com/office/powerpoint/2010/main" val="4018708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Autofit/>
          </a:bodyPr>
          <a:lstStyle/>
          <a:p>
            <a:pPr algn="ctr"/>
            <a:r>
              <a:rPr lang="en-US" sz="4000" dirty="0" smtClean="0"/>
              <a:t>Reporting alleged Criminal acts</a:t>
            </a:r>
            <a:endParaRPr lang="en-US" sz="4000" dirty="0"/>
          </a:p>
        </p:txBody>
      </p:sp>
      <p:sp>
        <p:nvSpPr>
          <p:cNvPr id="3" name="Content Placeholder 2"/>
          <p:cNvSpPr>
            <a:spLocks noGrp="1"/>
          </p:cNvSpPr>
          <p:nvPr>
            <p:ph idx="1"/>
          </p:nvPr>
        </p:nvSpPr>
        <p:spPr>
          <a:xfrm>
            <a:off x="228600" y="1219200"/>
            <a:ext cx="7696200" cy="5410200"/>
          </a:xfrm>
        </p:spPr>
        <p:txBody>
          <a:bodyPr>
            <a:noAutofit/>
          </a:bodyPr>
          <a:lstStyle/>
          <a:p>
            <a:pPr marL="0" indent="0">
              <a:buNone/>
            </a:pPr>
            <a:endParaRPr lang="en-US" sz="2000" dirty="0" smtClean="0"/>
          </a:p>
          <a:p>
            <a:pPr marL="0" indent="0">
              <a:buNone/>
            </a:pPr>
            <a:r>
              <a:rPr lang="en-US" sz="1800" dirty="0" smtClean="0"/>
              <a:t>Rule Reference: Page 10 (E)(2) </a:t>
            </a:r>
          </a:p>
          <a:p>
            <a:pPr marL="0" indent="0">
              <a:buNone/>
            </a:pPr>
            <a:endParaRPr lang="en-US" sz="2000" dirty="0"/>
          </a:p>
          <a:p>
            <a:r>
              <a:rPr lang="en-US" sz="2400" dirty="0" smtClean="0"/>
              <a:t>The provider shall </a:t>
            </a:r>
            <a:r>
              <a:rPr lang="en-US" sz="2400" dirty="0"/>
              <a:t>immediately report to the law enforcement entity having jurisdiction of the location where the incident occurred, any allegation of physical abuse, sexual abuse, verbal abuse, misappropriation, exploitation, neglect, failure to report, or peer-to-peer act which may constitute a criminal act. </a:t>
            </a:r>
            <a:r>
              <a:rPr lang="en-US" sz="2400" u="sng" dirty="0"/>
              <a:t>The provider shall document the time, date, and name of person notified of the alleged criminal act. The county board shall ensure that the notification has been made. </a:t>
            </a:r>
          </a:p>
        </p:txBody>
      </p:sp>
      <p:sp>
        <p:nvSpPr>
          <p:cNvPr id="4" name="Slide Number Placeholder 3"/>
          <p:cNvSpPr>
            <a:spLocks noGrp="1"/>
          </p:cNvSpPr>
          <p:nvPr>
            <p:ph type="sldNum" sz="quarter" idx="12"/>
          </p:nvPr>
        </p:nvSpPr>
        <p:spPr/>
        <p:txBody>
          <a:bodyPr/>
          <a:lstStyle/>
          <a:p>
            <a:fld id="{41FCDDCC-22CA-4E01-A612-F419CF2A932A}" type="slidenum">
              <a:rPr lang="en-US" smtClean="0"/>
              <a:pPr/>
              <a:t>31</a:t>
            </a:fld>
            <a:endParaRPr lang="en-US" dirty="0"/>
          </a:p>
        </p:txBody>
      </p:sp>
    </p:spTree>
    <p:extLst>
      <p:ext uri="{BB962C8B-B14F-4D97-AF65-F5344CB8AC3E}">
        <p14:creationId xmlns:p14="http://schemas.microsoft.com/office/powerpoint/2010/main" val="39853010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Alleged criminal acts cont…</a:t>
            </a:r>
            <a:endParaRPr lang="en-US" sz="4800" dirty="0"/>
          </a:p>
        </p:txBody>
      </p:sp>
      <p:sp>
        <p:nvSpPr>
          <p:cNvPr id="3" name="Content Placeholder 2"/>
          <p:cNvSpPr>
            <a:spLocks noGrp="1"/>
          </p:cNvSpPr>
          <p:nvPr>
            <p:ph idx="1"/>
          </p:nvPr>
        </p:nvSpPr>
        <p:spPr/>
        <p:txBody>
          <a:bodyPr>
            <a:normAutofit fontScale="92500" lnSpcReduction="10000"/>
          </a:bodyPr>
          <a:lstStyle/>
          <a:p>
            <a:pPr marL="0" indent="0">
              <a:buNone/>
            </a:pPr>
            <a:endParaRPr lang="en-US" sz="1900" dirty="0" smtClean="0"/>
          </a:p>
          <a:p>
            <a:pPr marL="0" indent="0">
              <a:buNone/>
            </a:pPr>
            <a:r>
              <a:rPr lang="en-US" sz="1900" dirty="0" smtClean="0"/>
              <a:t>Rule </a:t>
            </a:r>
            <a:r>
              <a:rPr lang="en-US" sz="1900" dirty="0"/>
              <a:t>Reference: Page 10(E</a:t>
            </a:r>
            <a:r>
              <a:rPr lang="en-US" sz="1900" dirty="0" smtClean="0"/>
              <a:t>)(3) </a:t>
            </a:r>
            <a:endParaRPr lang="en-US" sz="1900" dirty="0"/>
          </a:p>
          <a:p>
            <a:pPr marL="0" indent="0">
              <a:buNone/>
            </a:pPr>
            <a:endParaRPr lang="en-US" dirty="0"/>
          </a:p>
          <a:p>
            <a:r>
              <a:rPr lang="en-US" dirty="0" smtClean="0"/>
              <a:t> </a:t>
            </a:r>
            <a:r>
              <a:rPr lang="en-US" dirty="0"/>
              <a:t>The department shall immediately report to the Ohio state highway </a:t>
            </a:r>
            <a:r>
              <a:rPr lang="en-US" dirty="0" smtClean="0"/>
              <a:t>patrol, any </a:t>
            </a:r>
            <a:r>
              <a:rPr lang="en-US" dirty="0"/>
              <a:t>allegation of physical abuse, sexual abuse, verbal </a:t>
            </a:r>
            <a:r>
              <a:rPr lang="en-US" dirty="0" smtClean="0"/>
              <a:t>abuse, misappropriation</a:t>
            </a:r>
            <a:r>
              <a:rPr lang="en-US" dirty="0"/>
              <a:t>, exploitation, neglect, </a:t>
            </a:r>
            <a:r>
              <a:rPr lang="en-US" dirty="0" smtClean="0"/>
              <a:t>failure to report, or </a:t>
            </a:r>
            <a:r>
              <a:rPr lang="en-US" dirty="0"/>
              <a:t>peer-to-peer act occurring </a:t>
            </a:r>
            <a:r>
              <a:rPr lang="en-US" dirty="0" smtClean="0"/>
              <a:t>at a </a:t>
            </a:r>
            <a:r>
              <a:rPr lang="en-US" dirty="0"/>
              <a:t>developmental center which may constitute a criminal act</a:t>
            </a:r>
            <a:r>
              <a:rPr lang="en-US" dirty="0" smtClean="0"/>
              <a:t>.</a:t>
            </a:r>
            <a:r>
              <a:rPr lang="en-US" dirty="0"/>
              <a:t> The department shall document the time, date, and name of person notified of the alleged criminal act. </a:t>
            </a:r>
          </a:p>
          <a:p>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32</a:t>
            </a:fld>
            <a:endParaRPr lang="en-US" dirty="0"/>
          </a:p>
        </p:txBody>
      </p:sp>
    </p:spTree>
    <p:extLst>
      <p:ext uri="{BB962C8B-B14F-4D97-AF65-F5344CB8AC3E}">
        <p14:creationId xmlns:p14="http://schemas.microsoft.com/office/powerpoint/2010/main" val="34841714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239000" cy="1143000"/>
          </a:xfrm>
        </p:spPr>
        <p:txBody>
          <a:bodyPr>
            <a:normAutofit/>
          </a:bodyPr>
          <a:lstStyle/>
          <a:p>
            <a:pPr algn="ctr"/>
            <a:r>
              <a:rPr lang="en-US" sz="4800" dirty="0" smtClean="0"/>
              <a:t>Notifications</a:t>
            </a:r>
            <a:endParaRPr lang="en-US" sz="4800" dirty="0"/>
          </a:p>
        </p:txBody>
      </p:sp>
      <p:sp>
        <p:nvSpPr>
          <p:cNvPr id="3" name="Content Placeholder 2"/>
          <p:cNvSpPr>
            <a:spLocks noGrp="1"/>
          </p:cNvSpPr>
          <p:nvPr>
            <p:ph idx="1"/>
          </p:nvPr>
        </p:nvSpPr>
        <p:spPr/>
        <p:txBody>
          <a:bodyPr/>
          <a:lstStyle/>
          <a:p>
            <a:pPr marL="0" indent="0">
              <a:buNone/>
            </a:pPr>
            <a:r>
              <a:rPr lang="en-US" sz="1800" dirty="0"/>
              <a:t>Rule Reference: Page </a:t>
            </a:r>
            <a:r>
              <a:rPr lang="en-US" sz="1800" dirty="0" smtClean="0"/>
              <a:t>11(G)(</a:t>
            </a:r>
            <a:r>
              <a:rPr lang="en-US" sz="1800" dirty="0"/>
              <a:t>1</a:t>
            </a:r>
            <a:r>
              <a:rPr lang="en-US" sz="1800" dirty="0" smtClean="0"/>
              <a:t>)(a)</a:t>
            </a:r>
          </a:p>
          <a:p>
            <a:endParaRPr lang="en-US" sz="2800" dirty="0"/>
          </a:p>
          <a:p>
            <a:r>
              <a:rPr lang="en-US" dirty="0" smtClean="0"/>
              <a:t>Guardian or </a:t>
            </a:r>
            <a:r>
              <a:rPr lang="en-US" dirty="0"/>
              <a:t>other person whom the individual has identified</a:t>
            </a:r>
            <a:r>
              <a:rPr lang="en-US" dirty="0" smtClean="0"/>
              <a:t>. </a:t>
            </a:r>
          </a:p>
          <a:p>
            <a:pPr marL="0" indent="0">
              <a:buNone/>
            </a:pPr>
            <a:endParaRPr lang="en-US" dirty="0" smtClean="0"/>
          </a:p>
          <a:p>
            <a:pPr marL="246888" lvl="1" indent="0">
              <a:buNone/>
            </a:pPr>
            <a:r>
              <a:rPr lang="en-US" dirty="0" smtClean="0"/>
              <a:t>(This language replaces advocate as used in the current rule.)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33</a:t>
            </a:fld>
            <a:endParaRPr lang="en-US" dirty="0"/>
          </a:p>
        </p:txBody>
      </p:sp>
    </p:spTree>
    <p:extLst>
      <p:ext uri="{BB962C8B-B14F-4D97-AF65-F5344CB8AC3E}">
        <p14:creationId xmlns:p14="http://schemas.microsoft.com/office/powerpoint/2010/main" val="31722705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239000" cy="1143000"/>
          </a:xfrm>
        </p:spPr>
        <p:txBody>
          <a:bodyPr>
            <a:noAutofit/>
          </a:bodyPr>
          <a:lstStyle/>
          <a:p>
            <a:pPr algn="ctr"/>
            <a:r>
              <a:rPr lang="en-US" sz="4800" dirty="0" smtClean="0"/>
              <a:t>Support Broker </a:t>
            </a:r>
            <a:br>
              <a:rPr lang="en-US" sz="4800" dirty="0" smtClean="0"/>
            </a:br>
            <a:r>
              <a:rPr lang="en-US" sz="4800" dirty="0" smtClean="0"/>
              <a:t>SELF Waiver</a:t>
            </a:r>
            <a:endParaRPr lang="en-US" sz="4800" dirty="0"/>
          </a:p>
        </p:txBody>
      </p:sp>
      <p:sp>
        <p:nvSpPr>
          <p:cNvPr id="3" name="Content Placeholder 2"/>
          <p:cNvSpPr>
            <a:spLocks noGrp="1"/>
          </p:cNvSpPr>
          <p:nvPr>
            <p:ph idx="1"/>
          </p:nvPr>
        </p:nvSpPr>
        <p:spPr>
          <a:xfrm>
            <a:off x="457200" y="2006364"/>
            <a:ext cx="7239000" cy="4165836"/>
          </a:xfrm>
        </p:spPr>
        <p:txBody>
          <a:bodyPr/>
          <a:lstStyle/>
          <a:p>
            <a:pPr marL="0" indent="0">
              <a:buNone/>
            </a:pPr>
            <a:endParaRPr lang="en-US" sz="1800" dirty="0" smtClean="0"/>
          </a:p>
          <a:p>
            <a:pPr marL="0" indent="0">
              <a:buNone/>
            </a:pPr>
            <a:r>
              <a:rPr lang="en-US" sz="1800" dirty="0" smtClean="0"/>
              <a:t>Rule </a:t>
            </a:r>
            <a:r>
              <a:rPr lang="en-US" sz="1800" dirty="0"/>
              <a:t>Reference: Page 11(G)(1</a:t>
            </a:r>
            <a:r>
              <a:rPr lang="en-US" sz="1800" dirty="0" smtClean="0"/>
              <a:t>)(e)</a:t>
            </a:r>
            <a:endParaRPr lang="en-US" sz="1800" dirty="0"/>
          </a:p>
          <a:p>
            <a:pPr marL="0" indent="0">
              <a:buNone/>
            </a:pPr>
            <a:endParaRPr lang="en-US" dirty="0" smtClean="0"/>
          </a:p>
          <a:p>
            <a:r>
              <a:rPr lang="en-US" dirty="0" smtClean="0"/>
              <a:t>Support </a:t>
            </a:r>
            <a:r>
              <a:rPr lang="en-US" dirty="0"/>
              <a:t>broker for an individual enrolled in the self-empowered </a:t>
            </a:r>
            <a:r>
              <a:rPr lang="en-US" dirty="0" smtClean="0"/>
              <a:t>life funding waiver shall be notified of MUI’s. New addition with the SELF Waiver.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34</a:t>
            </a:fld>
            <a:endParaRPr lang="en-US" dirty="0"/>
          </a:p>
        </p:txBody>
      </p:sp>
    </p:spTree>
    <p:extLst>
      <p:ext uri="{BB962C8B-B14F-4D97-AF65-F5344CB8AC3E}">
        <p14:creationId xmlns:p14="http://schemas.microsoft.com/office/powerpoint/2010/main" val="812678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pPr algn="ctr"/>
            <a:r>
              <a:rPr lang="en-US" sz="4800" dirty="0" smtClean="0"/>
              <a:t>Peer to Peer Notifications</a:t>
            </a:r>
            <a:endParaRPr lang="en-US" sz="4800" dirty="0"/>
          </a:p>
        </p:txBody>
      </p:sp>
      <p:sp>
        <p:nvSpPr>
          <p:cNvPr id="3" name="Content Placeholder 2"/>
          <p:cNvSpPr>
            <a:spLocks noGrp="1"/>
          </p:cNvSpPr>
          <p:nvPr>
            <p:ph idx="1"/>
          </p:nvPr>
        </p:nvSpPr>
        <p:spPr>
          <a:xfrm>
            <a:off x="457200" y="1828800"/>
            <a:ext cx="7239000" cy="4626936"/>
          </a:xfrm>
        </p:spPr>
        <p:txBody>
          <a:bodyPr>
            <a:normAutofit/>
          </a:bodyPr>
          <a:lstStyle/>
          <a:p>
            <a:pPr marL="0" indent="0">
              <a:buNone/>
            </a:pPr>
            <a:endParaRPr lang="en-US" sz="2000" dirty="0" smtClean="0"/>
          </a:p>
          <a:p>
            <a:pPr marL="0" indent="0">
              <a:buNone/>
            </a:pPr>
            <a:r>
              <a:rPr lang="en-US" sz="2000" dirty="0" smtClean="0"/>
              <a:t>Rule </a:t>
            </a:r>
            <a:r>
              <a:rPr lang="en-US" sz="2000" dirty="0"/>
              <a:t>Reference: Page 11(G</a:t>
            </a:r>
            <a:r>
              <a:rPr lang="en-US" sz="2000" dirty="0" smtClean="0"/>
              <a:t>)(4)</a:t>
            </a:r>
            <a:endParaRPr lang="en-US" sz="2000" dirty="0"/>
          </a:p>
          <a:p>
            <a:pPr marL="0" indent="0">
              <a:buNone/>
            </a:pPr>
            <a:endParaRPr lang="en-US" sz="800" dirty="0"/>
          </a:p>
          <a:p>
            <a:pPr marL="0" indent="0">
              <a:buNone/>
            </a:pPr>
            <a:endParaRPr lang="en-US" dirty="0"/>
          </a:p>
          <a:p>
            <a:r>
              <a:rPr lang="en-US" dirty="0" smtClean="0"/>
              <a:t>Notification </a:t>
            </a:r>
            <a:r>
              <a:rPr lang="en-US" dirty="0"/>
              <a:t>shall be made to the individuals, individuals' guardians, and other persons whom the individuals have identified in a peer-to-peer act unless such notification </a:t>
            </a:r>
            <a:r>
              <a:rPr lang="en-US" dirty="0" smtClean="0"/>
              <a:t>could jeopardize </a:t>
            </a:r>
            <a:r>
              <a:rPr lang="en-US" dirty="0"/>
              <a:t>the health and </a:t>
            </a:r>
            <a:r>
              <a:rPr lang="en-US" dirty="0" smtClean="0"/>
              <a:t>welfare </a:t>
            </a:r>
            <a:r>
              <a:rPr lang="en-US" dirty="0"/>
              <a:t>of an individual involved. </a:t>
            </a:r>
          </a:p>
        </p:txBody>
      </p:sp>
      <p:sp>
        <p:nvSpPr>
          <p:cNvPr id="4" name="Slide Number Placeholder 3"/>
          <p:cNvSpPr>
            <a:spLocks noGrp="1"/>
          </p:cNvSpPr>
          <p:nvPr>
            <p:ph type="sldNum" sz="quarter" idx="12"/>
          </p:nvPr>
        </p:nvSpPr>
        <p:spPr/>
        <p:txBody>
          <a:bodyPr/>
          <a:lstStyle/>
          <a:p>
            <a:fld id="{41FCDDCC-22CA-4E01-A612-F419CF2A932A}" type="slidenum">
              <a:rPr lang="en-US" smtClean="0"/>
              <a:pPr/>
              <a:t>35</a:t>
            </a:fld>
            <a:endParaRPr lang="en-US" dirty="0"/>
          </a:p>
        </p:txBody>
      </p:sp>
    </p:spTree>
    <p:extLst>
      <p:ext uri="{BB962C8B-B14F-4D97-AF65-F5344CB8AC3E}">
        <p14:creationId xmlns:p14="http://schemas.microsoft.com/office/powerpoint/2010/main" val="3644219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01"/>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a:xfrm>
            <a:off x="304800" y="1219200"/>
            <a:ext cx="7772400" cy="5236536"/>
          </a:xfrm>
        </p:spPr>
        <p:txBody>
          <a:bodyPr>
            <a:normAutofit fontScale="70000" lnSpcReduction="20000"/>
          </a:bodyPr>
          <a:lstStyle/>
          <a:p>
            <a:pPr marL="0" indent="0">
              <a:buNone/>
            </a:pPr>
            <a:endParaRPr lang="en-US" dirty="0" smtClean="0"/>
          </a:p>
          <a:p>
            <a:pPr marL="0" indent="0">
              <a:buNone/>
            </a:pPr>
            <a:r>
              <a:rPr lang="en-US" dirty="0" smtClean="0"/>
              <a:t>Rule Reference: Pages 12(H)(2)(a)</a:t>
            </a:r>
          </a:p>
          <a:p>
            <a:pPr marL="0" indent="0">
              <a:buNone/>
            </a:pPr>
            <a:endParaRPr lang="en-US" dirty="0" smtClean="0"/>
          </a:p>
          <a:p>
            <a:r>
              <a:rPr lang="en-US" sz="3100" dirty="0" smtClean="0"/>
              <a:t>All </a:t>
            </a:r>
            <a:r>
              <a:rPr lang="en-US" sz="3100" dirty="0"/>
              <a:t>major unusual incidents require an </a:t>
            </a:r>
            <a:r>
              <a:rPr lang="en-US" sz="3100" dirty="0" smtClean="0"/>
              <a:t>administrative investigation </a:t>
            </a:r>
            <a:r>
              <a:rPr lang="en-US" sz="3100" dirty="0"/>
              <a:t>meeting </a:t>
            </a:r>
            <a:r>
              <a:rPr lang="en-US" sz="3100" dirty="0" smtClean="0"/>
              <a:t>the applicable </a:t>
            </a:r>
            <a:r>
              <a:rPr lang="en-US" sz="3100" dirty="0"/>
              <a:t>investigation procedure requirements established in </a:t>
            </a:r>
            <a:r>
              <a:rPr lang="en-US" sz="3100" dirty="0" smtClean="0"/>
              <a:t>appendix A</a:t>
            </a:r>
            <a:r>
              <a:rPr lang="en-US" sz="3100" dirty="0"/>
              <a:t>, appendix B, or appendix C to this rule unless it is not possible </a:t>
            </a:r>
            <a:r>
              <a:rPr lang="en-US" sz="3100" dirty="0" smtClean="0"/>
              <a:t>or relevant </a:t>
            </a:r>
            <a:r>
              <a:rPr lang="en-US" sz="3100" dirty="0"/>
              <a:t>to the </a:t>
            </a:r>
            <a:r>
              <a:rPr lang="en-US" sz="3100" dirty="0" smtClean="0"/>
              <a:t>administrative investigation </a:t>
            </a:r>
            <a:r>
              <a:rPr lang="en-US" sz="3100" dirty="0"/>
              <a:t>to meet a requirement under this rule, </a:t>
            </a:r>
            <a:r>
              <a:rPr lang="en-US" sz="3100" dirty="0" smtClean="0"/>
              <a:t>in which </a:t>
            </a:r>
            <a:r>
              <a:rPr lang="en-US" sz="3100" dirty="0"/>
              <a:t>case the reason shall be documented. </a:t>
            </a:r>
            <a:r>
              <a:rPr lang="en-US" sz="3100" dirty="0" smtClean="0"/>
              <a:t>Administrative Investigations </a:t>
            </a:r>
            <a:r>
              <a:rPr lang="en-US" sz="3100" dirty="0"/>
              <a:t>shall </a:t>
            </a:r>
            <a:r>
              <a:rPr lang="en-US" sz="3100" dirty="0" smtClean="0"/>
              <a:t>be conducted </a:t>
            </a:r>
            <a:r>
              <a:rPr lang="en-US" sz="3100" dirty="0"/>
              <a:t>and reviewed by investigative agents</a:t>
            </a:r>
            <a:r>
              <a:rPr lang="en-US" sz="3100" dirty="0" smtClean="0"/>
              <a:t>.</a:t>
            </a:r>
          </a:p>
          <a:p>
            <a:endParaRPr lang="en-US" sz="3100" dirty="0"/>
          </a:p>
          <a:p>
            <a:r>
              <a:rPr lang="en-US" sz="3100" dirty="0" smtClean="0"/>
              <a:t>The </a:t>
            </a:r>
            <a:r>
              <a:rPr lang="en-US" sz="3100" dirty="0"/>
              <a:t>department or county board may elect to follow </a:t>
            </a:r>
            <a:r>
              <a:rPr lang="en-US" sz="3100" dirty="0" smtClean="0"/>
              <a:t>the investigation </a:t>
            </a:r>
            <a:r>
              <a:rPr lang="en-US" sz="3100" dirty="0"/>
              <a:t>procedure for category A major unusual </a:t>
            </a:r>
            <a:r>
              <a:rPr lang="en-US" sz="3100" dirty="0" smtClean="0"/>
              <a:t>incidents for </a:t>
            </a:r>
            <a:r>
              <a:rPr lang="en-US" sz="3100" dirty="0"/>
              <a:t>any major unusual incident</a:t>
            </a:r>
            <a:r>
              <a:rPr lang="en-US" sz="3100" dirty="0" smtClean="0"/>
              <a:t>.</a:t>
            </a:r>
            <a:endParaRPr lang="en-US" sz="31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36</a:t>
            </a:fld>
            <a:endParaRPr lang="en-US" dirty="0"/>
          </a:p>
        </p:txBody>
      </p:sp>
    </p:spTree>
    <p:extLst>
      <p:ext uri="{BB962C8B-B14F-4D97-AF65-F5344CB8AC3E}">
        <p14:creationId xmlns:p14="http://schemas.microsoft.com/office/powerpoint/2010/main" val="25565391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a:xfrm>
            <a:off x="304800" y="1371600"/>
            <a:ext cx="7391400" cy="5257800"/>
          </a:xfrm>
        </p:spPr>
        <p:txBody>
          <a:bodyPr>
            <a:normAutofit fontScale="77500" lnSpcReduction="20000"/>
          </a:bodyPr>
          <a:lstStyle/>
          <a:p>
            <a:pPr marL="0" indent="0">
              <a:buNone/>
            </a:pPr>
            <a:r>
              <a:rPr lang="en-US" sz="2300" dirty="0" smtClean="0"/>
              <a:t>     Rule Reference: Page 12 (H)(b)-(c)</a:t>
            </a:r>
          </a:p>
          <a:p>
            <a:pPr marL="0" indent="0">
              <a:buNone/>
            </a:pPr>
            <a:endParaRPr lang="en-US" dirty="0" smtClean="0"/>
          </a:p>
          <a:p>
            <a:r>
              <a:rPr lang="en-US" dirty="0" smtClean="0"/>
              <a:t>Based </a:t>
            </a:r>
            <a:r>
              <a:rPr lang="en-US" dirty="0"/>
              <a:t>on the facts discovered during </a:t>
            </a:r>
            <a:r>
              <a:rPr lang="en-US" dirty="0" smtClean="0"/>
              <a:t>administrative investigation </a:t>
            </a:r>
            <a:r>
              <a:rPr lang="en-US" dirty="0"/>
              <a:t>of the </a:t>
            </a:r>
            <a:r>
              <a:rPr lang="en-US" dirty="0" smtClean="0"/>
              <a:t>major unusual </a:t>
            </a:r>
            <a:r>
              <a:rPr lang="en-US" dirty="0"/>
              <a:t>incident, the category may change. If a major </a:t>
            </a:r>
            <a:r>
              <a:rPr lang="en-US" dirty="0" smtClean="0"/>
              <a:t>unusual incident </a:t>
            </a:r>
            <a:r>
              <a:rPr lang="en-US" dirty="0"/>
              <a:t>changes category, the reason for the change shall </a:t>
            </a:r>
            <a:r>
              <a:rPr lang="en-US" dirty="0" smtClean="0"/>
              <a:t>be documented </a:t>
            </a:r>
            <a:r>
              <a:rPr lang="en-US" dirty="0"/>
              <a:t>and the new applicable category </a:t>
            </a:r>
            <a:r>
              <a:rPr lang="en-US" dirty="0" smtClean="0"/>
              <a:t>administrative investigation procedure </a:t>
            </a:r>
            <a:r>
              <a:rPr lang="en-US" dirty="0"/>
              <a:t>shall be used </a:t>
            </a:r>
            <a:r>
              <a:rPr lang="en-US" dirty="0" smtClean="0"/>
              <a:t>to investigate the </a:t>
            </a:r>
            <a:r>
              <a:rPr lang="en-US" dirty="0"/>
              <a:t>major unusual </a:t>
            </a:r>
            <a:r>
              <a:rPr lang="en-US" dirty="0" smtClean="0"/>
              <a:t>incident.</a:t>
            </a:r>
          </a:p>
          <a:p>
            <a:endParaRPr lang="en-US" dirty="0"/>
          </a:p>
          <a:p>
            <a:r>
              <a:rPr lang="en-US" dirty="0" smtClean="0"/>
              <a:t>Major </a:t>
            </a:r>
            <a:r>
              <a:rPr lang="en-US" dirty="0"/>
              <a:t>unusual incidents that involve an active </a:t>
            </a:r>
            <a:r>
              <a:rPr lang="en-US" dirty="0" smtClean="0"/>
              <a:t>criminal investigation </a:t>
            </a:r>
            <a:r>
              <a:rPr lang="en-US" dirty="0"/>
              <a:t>may be closed as soon as the county board </a:t>
            </a:r>
            <a:r>
              <a:rPr lang="en-US" dirty="0" smtClean="0"/>
              <a:t>ensures that </a:t>
            </a:r>
            <a:r>
              <a:rPr lang="en-US" dirty="0"/>
              <a:t>the major unusual incident is properly coded, </a:t>
            </a:r>
            <a:r>
              <a:rPr lang="en-US" dirty="0" smtClean="0"/>
              <a:t>the history of the primary person involved has been reviewed, cause and contributing </a:t>
            </a:r>
            <a:r>
              <a:rPr lang="en-US" dirty="0"/>
              <a:t>factors are determined, a finding is made, </a:t>
            </a:r>
            <a:r>
              <a:rPr lang="en-US" dirty="0" smtClean="0"/>
              <a:t>and prevention </a:t>
            </a:r>
            <a:r>
              <a:rPr lang="en-US" dirty="0"/>
              <a:t>measures implemented. Information needed </a:t>
            </a:r>
            <a:r>
              <a:rPr lang="en-US" dirty="0" smtClean="0"/>
              <a:t>for closure </a:t>
            </a:r>
            <a:r>
              <a:rPr lang="en-US" dirty="0"/>
              <a:t>of the major unusual incident may be obtained from </a:t>
            </a:r>
            <a:r>
              <a:rPr lang="en-US" dirty="0" smtClean="0"/>
              <a:t>the criminal </a:t>
            </a:r>
            <a:r>
              <a:rPr lang="en-US" dirty="0"/>
              <a:t>investigation.</a:t>
            </a:r>
          </a:p>
          <a:p>
            <a:endParaRPr lang="en-US" b="1" i="1"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37</a:t>
            </a:fld>
            <a:endParaRPr lang="en-US" dirty="0"/>
          </a:p>
        </p:txBody>
      </p:sp>
    </p:spTree>
    <p:extLst>
      <p:ext uri="{BB962C8B-B14F-4D97-AF65-F5344CB8AC3E}">
        <p14:creationId xmlns:p14="http://schemas.microsoft.com/office/powerpoint/2010/main" val="41870504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227"/>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a:xfrm>
            <a:off x="457200" y="1609416"/>
            <a:ext cx="7543800" cy="4846320"/>
          </a:xfrm>
        </p:spPr>
        <p:txBody>
          <a:bodyPr>
            <a:normAutofit/>
          </a:bodyPr>
          <a:lstStyle/>
          <a:p>
            <a:pPr marL="0" indent="0">
              <a:buNone/>
            </a:pPr>
            <a:r>
              <a:rPr lang="en-US" sz="1800" dirty="0" smtClean="0"/>
              <a:t>Rule Reference: Page12(H)(3)</a:t>
            </a:r>
          </a:p>
          <a:p>
            <a:pPr marL="0" indent="0">
              <a:buNone/>
            </a:pPr>
            <a:endParaRPr lang="en-US" sz="800" dirty="0" smtClean="0"/>
          </a:p>
          <a:p>
            <a:pPr marL="0" indent="0">
              <a:buNone/>
            </a:pPr>
            <a:endParaRPr lang="en-US" sz="800" dirty="0"/>
          </a:p>
          <a:p>
            <a:r>
              <a:rPr lang="en-US" dirty="0" smtClean="0"/>
              <a:t>County </a:t>
            </a:r>
            <a:r>
              <a:rPr lang="en-US" dirty="0"/>
              <a:t>board staff may assist the investigative agent by </a:t>
            </a:r>
            <a:r>
              <a:rPr lang="en-US" dirty="0" smtClean="0"/>
              <a:t>gathering documents</a:t>
            </a:r>
            <a:r>
              <a:rPr lang="en-US" dirty="0"/>
              <a:t>, or entering information into the ITS incident </a:t>
            </a:r>
            <a:r>
              <a:rPr lang="en-US" dirty="0" smtClean="0"/>
              <a:t>tracking system</a:t>
            </a:r>
            <a:r>
              <a:rPr lang="en-US" dirty="0"/>
              <a:t>, </a:t>
            </a:r>
            <a:r>
              <a:rPr lang="en-US" b="1" i="1" dirty="0"/>
              <a:t>fulfilling category C </a:t>
            </a:r>
            <a:r>
              <a:rPr lang="en-US" b="1" i="1" dirty="0" smtClean="0"/>
              <a:t>administrative investigation </a:t>
            </a:r>
            <a:r>
              <a:rPr lang="en-US" b="1" i="1" dirty="0"/>
              <a:t>requirements,</a:t>
            </a:r>
            <a:r>
              <a:rPr lang="en-US" dirty="0"/>
              <a:t> or </a:t>
            </a:r>
            <a:r>
              <a:rPr lang="en-US" dirty="0" smtClean="0"/>
              <a:t>performing other </a:t>
            </a:r>
            <a:r>
              <a:rPr lang="en-US" dirty="0"/>
              <a:t>administrative or clerical duties that are not specific to </a:t>
            </a:r>
            <a:r>
              <a:rPr lang="en-US" dirty="0" smtClean="0"/>
              <a:t>the investigative </a:t>
            </a:r>
            <a:r>
              <a:rPr lang="en-US" dirty="0"/>
              <a:t>agent role.</a:t>
            </a:r>
          </a:p>
        </p:txBody>
      </p:sp>
      <p:sp>
        <p:nvSpPr>
          <p:cNvPr id="4" name="Slide Number Placeholder 3"/>
          <p:cNvSpPr>
            <a:spLocks noGrp="1"/>
          </p:cNvSpPr>
          <p:nvPr>
            <p:ph type="sldNum" sz="quarter" idx="12"/>
          </p:nvPr>
        </p:nvSpPr>
        <p:spPr/>
        <p:txBody>
          <a:bodyPr/>
          <a:lstStyle/>
          <a:p>
            <a:fld id="{41FCDDCC-22CA-4E01-A612-F419CF2A932A}" type="slidenum">
              <a:rPr lang="en-US" smtClean="0"/>
              <a:pPr/>
              <a:t>38</a:t>
            </a:fld>
            <a:endParaRPr lang="en-US" dirty="0"/>
          </a:p>
        </p:txBody>
      </p:sp>
    </p:spTree>
    <p:extLst>
      <p:ext uri="{BB962C8B-B14F-4D97-AF65-F5344CB8AC3E}">
        <p14:creationId xmlns:p14="http://schemas.microsoft.com/office/powerpoint/2010/main" val="597684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762000"/>
          </a:xfrm>
        </p:spPr>
        <p:txBody>
          <a:bodyPr>
            <a:normAutofit/>
          </a:bodyPr>
          <a:lstStyle/>
          <a:p>
            <a:pPr algn="ctr"/>
            <a:r>
              <a:rPr lang="en-US" sz="4800" dirty="0" smtClean="0"/>
              <a:t>Written Summaries</a:t>
            </a:r>
            <a:endParaRPr lang="en-US" sz="4800" dirty="0"/>
          </a:p>
        </p:txBody>
      </p:sp>
      <p:sp>
        <p:nvSpPr>
          <p:cNvPr id="3" name="Content Placeholder 2"/>
          <p:cNvSpPr>
            <a:spLocks noGrp="1"/>
          </p:cNvSpPr>
          <p:nvPr>
            <p:ph idx="1"/>
          </p:nvPr>
        </p:nvSpPr>
        <p:spPr>
          <a:xfrm>
            <a:off x="457200" y="1066800"/>
            <a:ext cx="7239000" cy="5334000"/>
          </a:xfrm>
        </p:spPr>
        <p:txBody>
          <a:bodyPr>
            <a:noAutofit/>
          </a:bodyPr>
          <a:lstStyle/>
          <a:p>
            <a:pPr marL="0" indent="0">
              <a:buNone/>
            </a:pPr>
            <a:endParaRPr lang="en-US" sz="2400" dirty="0" smtClean="0"/>
          </a:p>
          <a:p>
            <a:pPr marL="0" indent="0">
              <a:buNone/>
            </a:pPr>
            <a:r>
              <a:rPr lang="en-US" sz="1800" dirty="0" smtClean="0"/>
              <a:t>Rule Reference: Page15 (J)(1)</a:t>
            </a:r>
          </a:p>
          <a:p>
            <a:pPr marL="0" indent="0">
              <a:buNone/>
            </a:pPr>
            <a:endParaRPr lang="en-US" sz="2400" dirty="0"/>
          </a:p>
          <a:p>
            <a:r>
              <a:rPr lang="en-US" sz="2400" dirty="0" smtClean="0"/>
              <a:t>No </a:t>
            </a:r>
            <a:r>
              <a:rPr lang="en-US" sz="2400" dirty="0"/>
              <a:t>later than </a:t>
            </a:r>
            <a:r>
              <a:rPr lang="en-US" sz="2400" dirty="0" smtClean="0"/>
              <a:t>five </a:t>
            </a:r>
            <a:r>
              <a:rPr lang="en-US" sz="2400" b="1" i="1" dirty="0" smtClean="0"/>
              <a:t>working</a:t>
            </a:r>
            <a:r>
              <a:rPr lang="en-US" sz="2400" dirty="0" smtClean="0"/>
              <a:t> </a:t>
            </a:r>
            <a:r>
              <a:rPr lang="en-US" sz="2400" dirty="0"/>
              <a:t>days following the county </a:t>
            </a:r>
            <a:r>
              <a:rPr lang="en-US" sz="2400" dirty="0" smtClean="0"/>
              <a:t>board's, developmental </a:t>
            </a:r>
            <a:r>
              <a:rPr lang="en-US" sz="2400" dirty="0"/>
              <a:t>center's, or department's recommendation via </a:t>
            </a:r>
            <a:r>
              <a:rPr lang="en-US" sz="2400" dirty="0" smtClean="0"/>
              <a:t>the</a:t>
            </a:r>
            <a:r>
              <a:rPr lang="en-US" sz="2400" dirty="0"/>
              <a:t> </a:t>
            </a:r>
            <a:r>
              <a:rPr lang="en-US" sz="2400" dirty="0" smtClean="0"/>
              <a:t>ITS incident </a:t>
            </a:r>
            <a:r>
              <a:rPr lang="en-US" sz="2400" dirty="0"/>
              <a:t>tracking system that the report be closed, the county </a:t>
            </a:r>
            <a:r>
              <a:rPr lang="en-US" sz="2400" dirty="0" smtClean="0"/>
              <a:t>board, or </a:t>
            </a:r>
            <a:r>
              <a:rPr lang="en-US" sz="2400" dirty="0"/>
              <a:t>developmental center, or department shall provide a </a:t>
            </a:r>
            <a:r>
              <a:rPr lang="en-US" sz="2400" dirty="0" smtClean="0"/>
              <a:t>written summary </a:t>
            </a:r>
            <a:r>
              <a:rPr lang="en-US" sz="2400" b="1" i="1" dirty="0"/>
              <a:t>of the </a:t>
            </a:r>
            <a:r>
              <a:rPr lang="en-US" sz="2400" b="1" i="1" dirty="0" smtClean="0"/>
              <a:t>administrative investigation </a:t>
            </a:r>
            <a:r>
              <a:rPr lang="en-US" sz="2400" b="1" i="1" dirty="0"/>
              <a:t>of each category A or category B </a:t>
            </a:r>
            <a:r>
              <a:rPr lang="en-US" sz="2400" b="1" i="1" dirty="0" smtClean="0"/>
              <a:t>major unusual incident</a:t>
            </a:r>
            <a:r>
              <a:rPr lang="en-US" sz="2400" dirty="0" smtClean="0"/>
              <a:t>…</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39</a:t>
            </a:fld>
            <a:endParaRPr lang="en-US" dirty="0"/>
          </a:p>
        </p:txBody>
      </p:sp>
    </p:spTree>
    <p:extLst>
      <p:ext uri="{BB962C8B-B14F-4D97-AF65-F5344CB8AC3E}">
        <p14:creationId xmlns:p14="http://schemas.microsoft.com/office/powerpoint/2010/main" val="26829705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219200"/>
          </a:xfrm>
        </p:spPr>
        <p:txBody>
          <a:bodyPr>
            <a:normAutofit fontScale="90000"/>
          </a:bodyPr>
          <a:lstStyle/>
          <a:p>
            <a:pPr algn="ctr"/>
            <a:r>
              <a:rPr lang="en-US" sz="3200" dirty="0" smtClean="0"/>
              <a:t>   </a:t>
            </a:r>
            <a:r>
              <a:rPr lang="en-US" sz="5300" dirty="0" smtClean="0"/>
              <a:t>Summary of MUI rule changes	</a:t>
            </a:r>
            <a:endParaRPr lang="en-US" sz="5300" dirty="0"/>
          </a:p>
        </p:txBody>
      </p:sp>
      <p:sp>
        <p:nvSpPr>
          <p:cNvPr id="4" name="Content Placeholder 3"/>
          <p:cNvSpPr>
            <a:spLocks noGrp="1"/>
          </p:cNvSpPr>
          <p:nvPr>
            <p:ph sz="half" idx="1"/>
          </p:nvPr>
        </p:nvSpPr>
        <p:spPr>
          <a:xfrm>
            <a:off x="152400" y="1524000"/>
            <a:ext cx="7924800" cy="5029200"/>
          </a:xfrm>
        </p:spPr>
        <p:txBody>
          <a:bodyPr>
            <a:noAutofit/>
          </a:bodyPr>
          <a:lstStyle/>
          <a:p>
            <a:endParaRPr lang="en-US" sz="2400" dirty="0" smtClean="0"/>
          </a:p>
          <a:p>
            <a:r>
              <a:rPr lang="en-US" sz="2400" dirty="0" smtClean="0"/>
              <a:t>Strengthening of the UI process. More incidents will be categorized as UI’s = assure process effectively addresses these incidents.</a:t>
            </a:r>
          </a:p>
          <a:p>
            <a:r>
              <a:rPr lang="en-US" sz="2400" dirty="0" smtClean="0"/>
              <a:t>Revised communication and dispute resolution opportunities (i.e., information, appeal) for peer/guardian in a Peer-to-Peer case.</a:t>
            </a:r>
            <a:endParaRPr lang="en-US" sz="2400" dirty="0"/>
          </a:p>
          <a:p>
            <a:r>
              <a:rPr lang="en-US" sz="2400" dirty="0" smtClean="0"/>
              <a:t>Law enforcement notifications on criminal Peer-to-Peer cases. Local conversations to assure appropriate follow-up</a:t>
            </a:r>
          </a:p>
          <a:p>
            <a:r>
              <a:rPr lang="en-US" sz="2400" dirty="0" smtClean="0"/>
              <a:t>Law Enforcement as an MUI – even when individual is not being served</a:t>
            </a:r>
          </a:p>
        </p:txBody>
      </p:sp>
      <p:sp>
        <p:nvSpPr>
          <p:cNvPr id="7" name="Slide Number Placeholder 6"/>
          <p:cNvSpPr>
            <a:spLocks noGrp="1"/>
          </p:cNvSpPr>
          <p:nvPr>
            <p:ph type="sldNum" sz="quarter" idx="12"/>
          </p:nvPr>
        </p:nvSpPr>
        <p:spPr/>
        <p:txBody>
          <a:bodyPr/>
          <a:lstStyle/>
          <a:p>
            <a:fld id="{41FCDDCC-22CA-4E01-A612-F419CF2A932A}" type="slidenum">
              <a:rPr lang="en-US" smtClean="0"/>
              <a:pPr/>
              <a:t>4</a:t>
            </a:fld>
            <a:endParaRPr lang="en-US" dirty="0"/>
          </a:p>
        </p:txBody>
      </p:sp>
      <p:sp>
        <p:nvSpPr>
          <p:cNvPr id="10" name="Text Placeholder 2"/>
          <p:cNvSpPr txBox="1">
            <a:spLocks/>
          </p:cNvSpPr>
          <p:nvPr/>
        </p:nvSpPr>
        <p:spPr>
          <a:xfrm rot="5400000">
            <a:off x="6551252" y="4269148"/>
            <a:ext cx="4297680" cy="483784"/>
          </a:xfrm>
          <a:prstGeom prst="rect">
            <a:avLst/>
          </a:prstGeom>
        </p:spPr>
        <p:txBody>
          <a:bodyPr rot="0" spcFirstLastPara="0" vertOverflow="overflow" horzOverflow="overflow" vert="horz" wrap="square" lIns="45720" tIns="0" rIns="0" bIns="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
                <a:schemeClr val="tx2"/>
              </a:buClr>
              <a:buSzPct val="73000"/>
              <a:buFont typeface="Wingdings 2"/>
              <a:buNone/>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605934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762000"/>
          </a:xfrm>
        </p:spPr>
        <p:txBody>
          <a:bodyPr>
            <a:normAutofit/>
          </a:bodyPr>
          <a:lstStyle/>
          <a:p>
            <a:pPr algn="ctr"/>
            <a:r>
              <a:rPr lang="en-US" sz="4800" dirty="0" smtClean="0"/>
              <a:t>Written Summaries</a:t>
            </a:r>
            <a:endParaRPr lang="en-US" sz="4800" dirty="0"/>
          </a:p>
        </p:txBody>
      </p:sp>
      <p:sp>
        <p:nvSpPr>
          <p:cNvPr id="3" name="Content Placeholder 2"/>
          <p:cNvSpPr>
            <a:spLocks noGrp="1"/>
          </p:cNvSpPr>
          <p:nvPr>
            <p:ph idx="1"/>
          </p:nvPr>
        </p:nvSpPr>
        <p:spPr>
          <a:xfrm>
            <a:off x="457200" y="1066800"/>
            <a:ext cx="7239000" cy="5334000"/>
          </a:xfrm>
        </p:spPr>
        <p:txBody>
          <a:bodyPr>
            <a:noAutofit/>
          </a:bodyPr>
          <a:lstStyle/>
          <a:p>
            <a:pPr marL="0" indent="0">
              <a:buNone/>
            </a:pPr>
            <a:endParaRPr lang="en-US" sz="1800" dirty="0" smtClean="0"/>
          </a:p>
          <a:p>
            <a:pPr marL="0" indent="0">
              <a:buNone/>
            </a:pPr>
            <a:r>
              <a:rPr lang="en-US" sz="1800" dirty="0" smtClean="0"/>
              <a:t>Rule Reference: Page15-Section15(J)(1) continued</a:t>
            </a:r>
          </a:p>
          <a:p>
            <a:pPr marL="0" indent="0">
              <a:buNone/>
            </a:pPr>
            <a:endParaRPr lang="en-US" sz="2400" dirty="0"/>
          </a:p>
          <a:p>
            <a:r>
              <a:rPr lang="en-US" sz="2400" dirty="0" smtClean="0"/>
              <a:t>including </a:t>
            </a:r>
            <a:r>
              <a:rPr lang="en-US" sz="2400" dirty="0"/>
              <a:t>the allegations, the facts and </a:t>
            </a:r>
            <a:r>
              <a:rPr lang="en-US" sz="2400" dirty="0" smtClean="0"/>
              <a:t>findings, including </a:t>
            </a:r>
            <a:r>
              <a:rPr lang="en-US" sz="2400" dirty="0"/>
              <a:t>as applicable, whether the case was substantiated </a:t>
            </a:r>
            <a:r>
              <a:rPr lang="en-US" sz="2400" dirty="0" smtClean="0"/>
              <a:t>or unsubstantiated</a:t>
            </a:r>
            <a:r>
              <a:rPr lang="en-US" sz="2400" dirty="0"/>
              <a:t>, and preventive measures implemented in response </a:t>
            </a:r>
            <a:r>
              <a:rPr lang="en-US" sz="2400" dirty="0" smtClean="0"/>
              <a:t>to the incident</a:t>
            </a:r>
            <a:r>
              <a:rPr lang="en-US" dirty="0"/>
              <a:t> </a:t>
            </a:r>
            <a:r>
              <a:rPr lang="en-US" dirty="0" smtClean="0"/>
              <a:t>to the following unless the information in the written summary has already been communicated</a:t>
            </a:r>
            <a:r>
              <a:rPr lang="en-US"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40</a:t>
            </a:fld>
            <a:endParaRPr lang="en-US" dirty="0"/>
          </a:p>
        </p:txBody>
      </p:sp>
    </p:spTree>
    <p:extLst>
      <p:ext uri="{BB962C8B-B14F-4D97-AF65-F5344CB8AC3E}">
        <p14:creationId xmlns:p14="http://schemas.microsoft.com/office/powerpoint/2010/main" val="26075696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143000"/>
          </a:xfrm>
        </p:spPr>
        <p:txBody>
          <a:bodyPr>
            <a:noAutofit/>
          </a:bodyPr>
          <a:lstStyle/>
          <a:p>
            <a:pPr algn="ctr"/>
            <a:r>
              <a:rPr lang="en-US" sz="4800" dirty="0" smtClean="0"/>
              <a:t>Written Summaries</a:t>
            </a:r>
            <a:endParaRPr lang="en-US" sz="4800" dirty="0"/>
          </a:p>
        </p:txBody>
      </p:sp>
      <p:sp>
        <p:nvSpPr>
          <p:cNvPr id="3" name="Content Placeholder 2"/>
          <p:cNvSpPr>
            <a:spLocks noGrp="1"/>
          </p:cNvSpPr>
          <p:nvPr>
            <p:ph idx="1"/>
          </p:nvPr>
        </p:nvSpPr>
        <p:spPr>
          <a:xfrm>
            <a:off x="533400" y="1905000"/>
            <a:ext cx="7239000" cy="4495800"/>
          </a:xfrm>
        </p:spPr>
        <p:txBody>
          <a:bodyPr>
            <a:normAutofit fontScale="55000" lnSpcReduction="20000"/>
          </a:bodyPr>
          <a:lstStyle/>
          <a:p>
            <a:pPr marL="0" indent="0">
              <a:buNone/>
            </a:pPr>
            <a:r>
              <a:rPr lang="en-US" sz="3200" dirty="0" smtClean="0"/>
              <a:t>Rule Reference: Page 16 (J)(5)</a:t>
            </a:r>
          </a:p>
          <a:p>
            <a:pPr marL="0" indent="0">
              <a:buNone/>
            </a:pPr>
            <a:endParaRPr lang="en-US" sz="3200" dirty="0"/>
          </a:p>
          <a:p>
            <a:r>
              <a:rPr lang="en-US" sz="4400" dirty="0" smtClean="0"/>
              <a:t>An </a:t>
            </a:r>
            <a:r>
              <a:rPr lang="en-US" sz="4400" dirty="0"/>
              <a:t>individual, individual's guardian, </a:t>
            </a:r>
            <a:r>
              <a:rPr lang="en-US" sz="4400" dirty="0" smtClean="0"/>
              <a:t>other </a:t>
            </a:r>
            <a:r>
              <a:rPr lang="en-US" sz="4400" dirty="0"/>
              <a:t>person whom the individual has identified, or provider may dispute the findings by submitting a letter of dispute and supporting documentation to the county board superintendent, or to the director of the department if the department conducted the administrative investigation, within fifteen calendar days following receipt of the finding. An individual may receive assistance from any person selected by the individual to prepare a letter and provide supporting documentation. </a:t>
            </a:r>
          </a:p>
        </p:txBody>
      </p:sp>
      <p:sp>
        <p:nvSpPr>
          <p:cNvPr id="4" name="Slide Number Placeholder 3"/>
          <p:cNvSpPr>
            <a:spLocks noGrp="1"/>
          </p:cNvSpPr>
          <p:nvPr>
            <p:ph type="sldNum" sz="quarter" idx="12"/>
          </p:nvPr>
        </p:nvSpPr>
        <p:spPr/>
        <p:txBody>
          <a:bodyPr/>
          <a:lstStyle/>
          <a:p>
            <a:fld id="{41FCDDCC-22CA-4E01-A612-F419CF2A932A}" type="slidenum">
              <a:rPr lang="en-US" smtClean="0"/>
              <a:pPr/>
              <a:t>41</a:t>
            </a:fld>
            <a:endParaRPr lang="en-US" dirty="0"/>
          </a:p>
        </p:txBody>
      </p:sp>
    </p:spTree>
    <p:extLst>
      <p:ext uri="{BB962C8B-B14F-4D97-AF65-F5344CB8AC3E}">
        <p14:creationId xmlns:p14="http://schemas.microsoft.com/office/powerpoint/2010/main" val="3913481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400" dirty="0" smtClean="0"/>
              <a:t>PROVIDER NOTIFICATION OF DODD CASE CLOSURES</a:t>
            </a:r>
            <a:endParaRPr lang="en-US" sz="4400" dirty="0"/>
          </a:p>
        </p:txBody>
      </p:sp>
      <p:sp>
        <p:nvSpPr>
          <p:cNvPr id="3" name="Content Placeholder 2"/>
          <p:cNvSpPr>
            <a:spLocks noGrp="1"/>
          </p:cNvSpPr>
          <p:nvPr>
            <p:ph idx="1"/>
          </p:nvPr>
        </p:nvSpPr>
        <p:spPr>
          <a:xfrm>
            <a:off x="533400" y="1905000"/>
            <a:ext cx="7239000" cy="4495800"/>
          </a:xfrm>
        </p:spPr>
        <p:txBody>
          <a:bodyPr>
            <a:normAutofit/>
          </a:bodyPr>
          <a:lstStyle/>
          <a:p>
            <a:endParaRPr lang="en-US" sz="3200" dirty="0" smtClean="0"/>
          </a:p>
          <a:p>
            <a:r>
              <a:rPr lang="en-US" sz="2800" dirty="0" smtClean="0"/>
              <a:t>There is no longer a requirement that the County Board provide notification to the provider within 5 days of case being closed. </a:t>
            </a:r>
            <a:endParaRPr lang="en-US" sz="2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42</a:t>
            </a:fld>
            <a:endParaRPr lang="en-US" dirty="0"/>
          </a:p>
        </p:txBody>
      </p:sp>
    </p:spTree>
    <p:extLst>
      <p:ext uri="{BB962C8B-B14F-4D97-AF65-F5344CB8AC3E}">
        <p14:creationId xmlns:p14="http://schemas.microsoft.com/office/powerpoint/2010/main" val="26521414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762000"/>
          </a:xfrm>
        </p:spPr>
        <p:txBody>
          <a:bodyPr>
            <a:normAutofit/>
          </a:bodyPr>
          <a:lstStyle/>
          <a:p>
            <a:pPr algn="ctr"/>
            <a:r>
              <a:rPr lang="en-US" sz="4800" dirty="0" smtClean="0"/>
              <a:t>Analysis</a:t>
            </a:r>
            <a:endParaRPr lang="en-US" sz="4800" dirty="0"/>
          </a:p>
        </p:txBody>
      </p:sp>
      <p:sp>
        <p:nvSpPr>
          <p:cNvPr id="3" name="Content Placeholder 2"/>
          <p:cNvSpPr>
            <a:spLocks noGrp="1"/>
          </p:cNvSpPr>
          <p:nvPr>
            <p:ph idx="1"/>
          </p:nvPr>
        </p:nvSpPr>
        <p:spPr>
          <a:xfrm>
            <a:off x="457200" y="1143000"/>
            <a:ext cx="7239000" cy="5312736"/>
          </a:xfrm>
        </p:spPr>
        <p:txBody>
          <a:bodyPr>
            <a:normAutofit fontScale="92500" lnSpcReduction="20000"/>
          </a:bodyPr>
          <a:lstStyle/>
          <a:p>
            <a:pPr marL="0" indent="0">
              <a:buNone/>
            </a:pPr>
            <a:r>
              <a:rPr lang="en-US" sz="1900" dirty="0" smtClean="0"/>
              <a:t>Rule Reference: Page 18 (L)(1)</a:t>
            </a:r>
          </a:p>
          <a:p>
            <a:pPr marL="0" indent="0">
              <a:buNone/>
            </a:pPr>
            <a:endParaRPr lang="en-US" dirty="0"/>
          </a:p>
          <a:p>
            <a:r>
              <a:rPr lang="en-US" dirty="0" smtClean="0"/>
              <a:t>All </a:t>
            </a:r>
            <a:r>
              <a:rPr lang="en-US" dirty="0"/>
              <a:t>agency </a:t>
            </a:r>
            <a:r>
              <a:rPr lang="en-US" dirty="0" smtClean="0"/>
              <a:t>providers shall produce a </a:t>
            </a:r>
            <a:r>
              <a:rPr lang="en-US" b="1" i="1" dirty="0" smtClean="0"/>
              <a:t>semi-annual (not </a:t>
            </a:r>
            <a:r>
              <a:rPr lang="en-US" b="1" i="1" dirty="0"/>
              <a:t>quarterly)</a:t>
            </a:r>
            <a:r>
              <a:rPr lang="en-US" dirty="0"/>
              <a:t> and annual </a:t>
            </a:r>
            <a:r>
              <a:rPr lang="en-US" dirty="0" smtClean="0"/>
              <a:t>report regarding MUI trends </a:t>
            </a:r>
            <a:r>
              <a:rPr lang="en-US" dirty="0"/>
              <a:t>and </a:t>
            </a:r>
            <a:r>
              <a:rPr lang="en-US" dirty="0" smtClean="0"/>
              <a:t>patterns </a:t>
            </a:r>
            <a:r>
              <a:rPr lang="en-US" i="1" dirty="0" smtClean="0"/>
              <a:t>which shall be sent to the county board</a:t>
            </a:r>
            <a:r>
              <a:rPr lang="en-US" dirty="0" smtClean="0"/>
              <a:t>. </a:t>
            </a:r>
          </a:p>
          <a:p>
            <a:r>
              <a:rPr lang="en-US" dirty="0" smtClean="0"/>
              <a:t>The </a:t>
            </a:r>
            <a:r>
              <a:rPr lang="en-US" dirty="0"/>
              <a:t>county board </a:t>
            </a:r>
            <a:r>
              <a:rPr lang="en-US" dirty="0" smtClean="0"/>
              <a:t>shall semi-annually </a:t>
            </a:r>
            <a:r>
              <a:rPr lang="en-US" dirty="0"/>
              <a:t>review all individual providers </a:t>
            </a:r>
            <a:r>
              <a:rPr lang="en-US" dirty="0" smtClean="0"/>
              <a:t>for MUI trends </a:t>
            </a:r>
            <a:r>
              <a:rPr lang="en-US" dirty="0"/>
              <a:t>and patterns. The </a:t>
            </a:r>
            <a:r>
              <a:rPr lang="en-US" dirty="0" smtClean="0"/>
              <a:t>semi-annual review </a:t>
            </a:r>
            <a:r>
              <a:rPr lang="en-US" dirty="0"/>
              <a:t>shall be cumulative for the first two quarters and </a:t>
            </a:r>
            <a:r>
              <a:rPr lang="en-US" dirty="0" smtClean="0"/>
              <a:t>include an in-depth </a:t>
            </a:r>
            <a:r>
              <a:rPr lang="en-US" dirty="0"/>
              <a:t>analysis. The annual review shall be cumulative for all </a:t>
            </a:r>
            <a:r>
              <a:rPr lang="en-US" dirty="0" smtClean="0"/>
              <a:t>four quarters </a:t>
            </a:r>
            <a:r>
              <a:rPr lang="en-US" dirty="0"/>
              <a:t>and include an in-depth </a:t>
            </a:r>
            <a:r>
              <a:rPr lang="en-US" dirty="0" smtClean="0"/>
              <a:t>analysis.</a:t>
            </a:r>
          </a:p>
          <a:p>
            <a:r>
              <a:rPr lang="en-US" dirty="0" smtClean="0"/>
              <a:t>Each </a:t>
            </a:r>
            <a:r>
              <a:rPr lang="en-US" dirty="0"/>
              <a:t>review period </a:t>
            </a:r>
            <a:r>
              <a:rPr lang="en-US" dirty="0" smtClean="0"/>
              <a:t>shall include </a:t>
            </a:r>
            <a:r>
              <a:rPr lang="en-US" dirty="0"/>
              <a:t>the preventive measures taken to address the trends </a:t>
            </a:r>
            <a:r>
              <a:rPr lang="en-US" dirty="0" smtClean="0"/>
              <a:t>and patterns.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43</a:t>
            </a:fld>
            <a:endParaRPr lang="en-US" dirty="0"/>
          </a:p>
        </p:txBody>
      </p:sp>
    </p:spTree>
    <p:extLst>
      <p:ext uri="{BB962C8B-B14F-4D97-AF65-F5344CB8AC3E}">
        <p14:creationId xmlns:p14="http://schemas.microsoft.com/office/powerpoint/2010/main" val="23395550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239000" cy="1143000"/>
          </a:xfrm>
        </p:spPr>
        <p:txBody>
          <a:bodyPr>
            <a:normAutofit/>
          </a:bodyPr>
          <a:lstStyle/>
          <a:p>
            <a:pPr algn="ctr"/>
            <a:r>
              <a:rPr lang="en-US" sz="4800" dirty="0" smtClean="0"/>
              <a:t>Analysis</a:t>
            </a:r>
            <a:endParaRPr lang="en-US" sz="4800" dirty="0"/>
          </a:p>
        </p:txBody>
      </p:sp>
      <p:sp>
        <p:nvSpPr>
          <p:cNvPr id="3" name="Content Placeholder 2"/>
          <p:cNvSpPr>
            <a:spLocks noGrp="1"/>
          </p:cNvSpPr>
          <p:nvPr>
            <p:ph idx="1"/>
          </p:nvPr>
        </p:nvSpPr>
        <p:spPr>
          <a:xfrm>
            <a:off x="457200" y="990600"/>
            <a:ext cx="7239000" cy="5257800"/>
          </a:xfrm>
        </p:spPr>
        <p:txBody>
          <a:bodyPr>
            <a:normAutofit fontScale="85000" lnSpcReduction="10000"/>
          </a:bodyPr>
          <a:lstStyle/>
          <a:p>
            <a:pPr marL="0" indent="0">
              <a:buNone/>
            </a:pPr>
            <a:endParaRPr lang="en-US" dirty="0" smtClean="0"/>
          </a:p>
          <a:p>
            <a:pPr marL="0" indent="0">
              <a:buNone/>
            </a:pPr>
            <a:r>
              <a:rPr lang="en-US" sz="2100" dirty="0" smtClean="0"/>
              <a:t>Rule Reference-Page18(L)(2)(a-j)</a:t>
            </a:r>
          </a:p>
          <a:p>
            <a:pPr marL="0" indent="0">
              <a:buNone/>
            </a:pPr>
            <a:endParaRPr lang="en-US" sz="900" dirty="0" smtClean="0"/>
          </a:p>
          <a:p>
            <a:pPr marL="0" indent="0">
              <a:buNone/>
            </a:pPr>
            <a:r>
              <a:rPr lang="en-US" dirty="0" smtClean="0"/>
              <a:t>All </a:t>
            </a:r>
            <a:r>
              <a:rPr lang="en-US" dirty="0"/>
              <a:t>reviews and analyses shall be completed within thirty calendar </a:t>
            </a:r>
            <a:r>
              <a:rPr lang="en-US" dirty="0" smtClean="0"/>
              <a:t>days following </a:t>
            </a:r>
            <a:r>
              <a:rPr lang="en-US" dirty="0"/>
              <a:t>the end of the </a:t>
            </a:r>
            <a:r>
              <a:rPr lang="en-US" dirty="0" smtClean="0"/>
              <a:t>six-month </a:t>
            </a:r>
            <a:r>
              <a:rPr lang="en-US" dirty="0"/>
              <a:t>period. The semi-annual </a:t>
            </a:r>
            <a:r>
              <a:rPr lang="en-US" dirty="0" smtClean="0"/>
              <a:t>and annual </a:t>
            </a:r>
            <a:r>
              <a:rPr lang="en-US" dirty="0"/>
              <a:t>analyses shall contain the following elements</a:t>
            </a:r>
            <a:r>
              <a:rPr lang="en-US" dirty="0" smtClean="0"/>
              <a:t>:</a:t>
            </a:r>
          </a:p>
          <a:p>
            <a:pPr marL="0" indent="0">
              <a:buNone/>
            </a:pPr>
            <a:endParaRPr lang="en-US" dirty="0" smtClean="0"/>
          </a:p>
          <a:p>
            <a:r>
              <a:rPr lang="en-US" dirty="0" smtClean="0"/>
              <a:t>Date </a:t>
            </a:r>
            <a:r>
              <a:rPr lang="en-US" dirty="0"/>
              <a:t>of review;</a:t>
            </a:r>
          </a:p>
          <a:p>
            <a:r>
              <a:rPr lang="en-US" dirty="0" smtClean="0"/>
              <a:t>Name </a:t>
            </a:r>
            <a:r>
              <a:rPr lang="en-US" dirty="0"/>
              <a:t>of person completing review;</a:t>
            </a:r>
          </a:p>
          <a:p>
            <a:r>
              <a:rPr lang="en-US" dirty="0" smtClean="0"/>
              <a:t>Time </a:t>
            </a:r>
            <a:r>
              <a:rPr lang="en-US" dirty="0"/>
              <a:t>period of review</a:t>
            </a:r>
            <a:r>
              <a:rPr lang="en-US" dirty="0" smtClean="0"/>
              <a:t>;</a:t>
            </a:r>
            <a:endParaRPr lang="en-US" dirty="0"/>
          </a:p>
          <a:p>
            <a:r>
              <a:rPr lang="en-US" dirty="0" smtClean="0"/>
              <a:t>Comparison </a:t>
            </a:r>
            <a:r>
              <a:rPr lang="en-US" dirty="0"/>
              <a:t>of data for previous three years;</a:t>
            </a:r>
          </a:p>
          <a:p>
            <a:r>
              <a:rPr lang="en-US" dirty="0" smtClean="0"/>
              <a:t>Explanation </a:t>
            </a:r>
            <a:r>
              <a:rPr lang="en-US" dirty="0"/>
              <a:t>of data;</a:t>
            </a:r>
          </a:p>
          <a:p>
            <a:r>
              <a:rPr lang="en-US" dirty="0" smtClean="0"/>
              <a:t>Data </a:t>
            </a:r>
            <a:r>
              <a:rPr lang="en-US" dirty="0"/>
              <a:t>for review by major unusual incident category type</a:t>
            </a:r>
            <a:r>
              <a:rPr lang="en-US" dirty="0" smtClean="0"/>
              <a:t>;</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44</a:t>
            </a:fld>
            <a:endParaRPr lang="en-US" dirty="0"/>
          </a:p>
        </p:txBody>
      </p:sp>
    </p:spTree>
    <p:extLst>
      <p:ext uri="{BB962C8B-B14F-4D97-AF65-F5344CB8AC3E}">
        <p14:creationId xmlns:p14="http://schemas.microsoft.com/office/powerpoint/2010/main" val="2222695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1FCDDCC-22CA-4E01-A612-F419CF2A932A}" type="slidenum">
              <a:rPr lang="en-US" smtClean="0"/>
              <a:pPr/>
              <a:t>45</a:t>
            </a:fld>
            <a:endParaRPr lang="en-US" dirty="0"/>
          </a:p>
        </p:txBody>
      </p:sp>
      <p:sp>
        <p:nvSpPr>
          <p:cNvPr id="3" name="Rectangle 2"/>
          <p:cNvSpPr/>
          <p:nvPr/>
        </p:nvSpPr>
        <p:spPr>
          <a:xfrm>
            <a:off x="304800" y="1143000"/>
            <a:ext cx="7696200" cy="5262979"/>
          </a:xfrm>
          <a:prstGeom prst="rect">
            <a:avLst/>
          </a:prstGeom>
        </p:spPr>
        <p:txBody>
          <a:bodyPr wrap="square">
            <a:spAutoFit/>
          </a:bodyPr>
          <a:lstStyle/>
          <a:p>
            <a:r>
              <a:rPr lang="en-US" dirty="0"/>
              <a:t>Rule Reference-Page18(L)(2)(a-j)</a:t>
            </a:r>
          </a:p>
          <a:p>
            <a:endParaRPr lang="en-US" sz="2400" dirty="0" smtClean="0"/>
          </a:p>
          <a:p>
            <a:pPr marL="342900" indent="-342900">
              <a:buFont typeface="Wingdings 2" pitchFamily="18" charset="2"/>
              <a:buChar char=""/>
            </a:pPr>
            <a:r>
              <a:rPr lang="en-US" sz="2400" dirty="0" smtClean="0"/>
              <a:t>Specific </a:t>
            </a:r>
            <a:r>
              <a:rPr lang="en-US" sz="2400" dirty="0"/>
              <a:t>individuals involved in established trends and patterns</a:t>
            </a:r>
          </a:p>
          <a:p>
            <a:pPr marL="342900" indent="-342900">
              <a:buFont typeface="Wingdings 2" pitchFamily="18" charset="2"/>
              <a:buChar char=""/>
            </a:pPr>
            <a:r>
              <a:rPr lang="en-US" sz="2400" dirty="0"/>
              <a:t>(i.e., five major unusual incidents of any kind within six months,</a:t>
            </a:r>
          </a:p>
          <a:p>
            <a:pPr marL="342900" indent="-342900">
              <a:buFont typeface="Wingdings 2" pitchFamily="18" charset="2"/>
              <a:buChar char=""/>
            </a:pPr>
            <a:r>
              <a:rPr lang="en-US" sz="2400" dirty="0"/>
              <a:t>ten major unusual incidents of any kind within a year, or other</a:t>
            </a:r>
          </a:p>
          <a:p>
            <a:pPr marL="342900" indent="-342900">
              <a:buFont typeface="Wingdings 2" pitchFamily="18" charset="2"/>
              <a:buChar char=""/>
            </a:pPr>
            <a:r>
              <a:rPr lang="en-US" sz="2400" dirty="0"/>
              <a:t>pattern identified by the individual's team);</a:t>
            </a:r>
          </a:p>
          <a:p>
            <a:pPr marL="342900" indent="-342900">
              <a:buFont typeface="Wingdings 2" pitchFamily="18" charset="2"/>
              <a:buChar char=""/>
            </a:pPr>
            <a:r>
              <a:rPr lang="en-US" sz="2400" dirty="0" smtClean="0"/>
              <a:t>Specific </a:t>
            </a:r>
            <a:r>
              <a:rPr lang="en-US" sz="2400" dirty="0"/>
              <a:t>trends by residence, region, or program;</a:t>
            </a:r>
          </a:p>
          <a:p>
            <a:pPr marL="342900" indent="-342900">
              <a:buFont typeface="Wingdings 2" pitchFamily="18" charset="2"/>
              <a:buChar char=""/>
            </a:pPr>
            <a:r>
              <a:rPr lang="en-US" sz="2400" dirty="0" smtClean="0"/>
              <a:t>Previously </a:t>
            </a:r>
            <a:r>
              <a:rPr lang="en-US" sz="2400" dirty="0"/>
              <a:t>identified trends and patterns; and</a:t>
            </a:r>
          </a:p>
          <a:p>
            <a:pPr marL="342900" indent="-342900">
              <a:buFont typeface="Wingdings 2" pitchFamily="18" charset="2"/>
              <a:buChar char=""/>
            </a:pPr>
            <a:r>
              <a:rPr lang="en-US" sz="2400" dirty="0" smtClean="0"/>
              <a:t>Action </a:t>
            </a:r>
            <a:r>
              <a:rPr lang="en-US" sz="2400" dirty="0"/>
              <a:t>plans and preventive measures to address noted trends </a:t>
            </a:r>
            <a:r>
              <a:rPr lang="en-US" sz="2400" dirty="0" smtClean="0"/>
              <a:t>and patterns</a:t>
            </a:r>
            <a:r>
              <a:rPr lang="en-US" sz="2400" b="1" dirty="0"/>
              <a:t>.</a:t>
            </a:r>
          </a:p>
        </p:txBody>
      </p:sp>
      <p:sp>
        <p:nvSpPr>
          <p:cNvPr id="4" name="Title 1"/>
          <p:cNvSpPr txBox="1">
            <a:spLocks/>
          </p:cNvSpPr>
          <p:nvPr/>
        </p:nvSpPr>
        <p:spPr>
          <a:xfrm>
            <a:off x="304800" y="228600"/>
            <a:ext cx="7239000" cy="762000"/>
          </a:xfrm>
          <a:prstGeom prst="rect">
            <a:avLst/>
          </a:prstGeom>
        </p:spPr>
        <p:txBody>
          <a:bodyPr>
            <a:normAutofit lnSpcReduction="100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4800" dirty="0" smtClean="0"/>
              <a:t>Analysis</a:t>
            </a:r>
            <a:endParaRPr lang="en-US" sz="4800" dirty="0"/>
          </a:p>
        </p:txBody>
      </p:sp>
    </p:spTree>
    <p:extLst>
      <p:ext uri="{BB962C8B-B14F-4D97-AF65-F5344CB8AC3E}">
        <p14:creationId xmlns:p14="http://schemas.microsoft.com/office/powerpoint/2010/main" val="3664579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143000"/>
          </a:xfrm>
        </p:spPr>
        <p:txBody>
          <a:bodyPr>
            <a:normAutofit/>
          </a:bodyPr>
          <a:lstStyle/>
          <a:p>
            <a:pPr algn="ctr"/>
            <a:r>
              <a:rPr lang="en-US" sz="4800" dirty="0" smtClean="0"/>
              <a:t>Unusual Incidents</a:t>
            </a:r>
            <a:endParaRPr lang="en-US" sz="4800" dirty="0"/>
          </a:p>
        </p:txBody>
      </p:sp>
      <p:sp>
        <p:nvSpPr>
          <p:cNvPr id="3" name="Content Placeholder 2"/>
          <p:cNvSpPr>
            <a:spLocks noGrp="1"/>
          </p:cNvSpPr>
          <p:nvPr>
            <p:ph idx="1"/>
          </p:nvPr>
        </p:nvSpPr>
        <p:spPr/>
        <p:txBody>
          <a:bodyPr/>
          <a:lstStyle/>
          <a:p>
            <a:pPr marL="0" indent="0">
              <a:buNone/>
            </a:pPr>
            <a:r>
              <a:rPr lang="en-US" sz="1800" dirty="0" smtClean="0"/>
              <a:t>Rule Reference: Pages 21 (M)(d) </a:t>
            </a:r>
          </a:p>
          <a:p>
            <a:pPr marL="0" indent="0">
              <a:buNone/>
            </a:pPr>
            <a:endParaRPr lang="en-US" b="1" i="1" dirty="0"/>
          </a:p>
          <a:p>
            <a:r>
              <a:rPr lang="en-US" b="1" i="1" dirty="0" smtClean="0"/>
              <a:t>Requires the </a:t>
            </a:r>
            <a:r>
              <a:rPr lang="en-US" b="1" i="1" dirty="0"/>
              <a:t>provider to investigate </a:t>
            </a:r>
            <a:r>
              <a:rPr lang="en-US" b="1" i="1" dirty="0" smtClean="0"/>
              <a:t>unusual incidents</a:t>
            </a:r>
            <a:r>
              <a:rPr lang="en-US" b="1" i="1" dirty="0"/>
              <a:t>, identify the cause and contributing factors when </a:t>
            </a:r>
            <a:r>
              <a:rPr lang="en-US" b="1" i="1" dirty="0" smtClean="0"/>
              <a:t>applicable, and </a:t>
            </a:r>
            <a:r>
              <a:rPr lang="en-US" b="1" i="1" dirty="0"/>
              <a:t>develop preventive measures to protect the health and </a:t>
            </a:r>
            <a:r>
              <a:rPr lang="en-US" b="1" i="1" dirty="0" smtClean="0"/>
              <a:t>welfare of any at-risk </a:t>
            </a:r>
            <a:r>
              <a:rPr lang="en-US" b="1" i="1" dirty="0"/>
              <a:t>individuals.</a:t>
            </a:r>
          </a:p>
        </p:txBody>
      </p:sp>
      <p:sp>
        <p:nvSpPr>
          <p:cNvPr id="4" name="Slide Number Placeholder 3"/>
          <p:cNvSpPr>
            <a:spLocks noGrp="1"/>
          </p:cNvSpPr>
          <p:nvPr>
            <p:ph type="sldNum" sz="quarter" idx="12"/>
          </p:nvPr>
        </p:nvSpPr>
        <p:spPr/>
        <p:txBody>
          <a:bodyPr/>
          <a:lstStyle/>
          <a:p>
            <a:fld id="{41FCDDCC-22CA-4E01-A612-F419CF2A932A}" type="slidenum">
              <a:rPr lang="en-US" smtClean="0"/>
              <a:pPr/>
              <a:t>46</a:t>
            </a:fld>
            <a:endParaRPr lang="en-US" dirty="0"/>
          </a:p>
        </p:txBody>
      </p:sp>
    </p:spTree>
    <p:extLst>
      <p:ext uri="{BB962C8B-B14F-4D97-AF65-F5344CB8AC3E}">
        <p14:creationId xmlns:p14="http://schemas.microsoft.com/office/powerpoint/2010/main" val="2129522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fontScale="90000"/>
          </a:bodyPr>
          <a:lstStyle/>
          <a:p>
            <a:pPr algn="ctr"/>
            <a:r>
              <a:rPr lang="en-US" sz="4800" dirty="0" smtClean="0"/>
              <a:t>Unusual Incidents Cont.</a:t>
            </a:r>
            <a:endParaRPr lang="en-US" sz="4800" dirty="0"/>
          </a:p>
        </p:txBody>
      </p:sp>
      <p:sp>
        <p:nvSpPr>
          <p:cNvPr id="3" name="Content Placeholder 2"/>
          <p:cNvSpPr>
            <a:spLocks noGrp="1"/>
          </p:cNvSpPr>
          <p:nvPr>
            <p:ph idx="1"/>
          </p:nvPr>
        </p:nvSpPr>
        <p:spPr>
          <a:xfrm>
            <a:off x="533400" y="1143000"/>
            <a:ext cx="7239000" cy="4846320"/>
          </a:xfrm>
          <a:noFill/>
        </p:spPr>
        <p:txBody>
          <a:bodyPr>
            <a:normAutofit/>
          </a:bodyPr>
          <a:lstStyle/>
          <a:p>
            <a:pPr marL="0" indent="0">
              <a:buNone/>
            </a:pPr>
            <a:r>
              <a:rPr lang="en-US" sz="1800" dirty="0" smtClean="0"/>
              <a:t>Rule </a:t>
            </a:r>
            <a:r>
              <a:rPr lang="en-US" sz="1800" dirty="0"/>
              <a:t>Reference: </a:t>
            </a:r>
            <a:r>
              <a:rPr lang="en-US" sz="1800" dirty="0" smtClean="0"/>
              <a:t>Page 21(M)(5)</a:t>
            </a:r>
            <a:endParaRPr lang="en-US" sz="1800" dirty="0"/>
          </a:p>
          <a:p>
            <a:endParaRPr lang="en-US" dirty="0" smtClean="0"/>
          </a:p>
          <a:p>
            <a:r>
              <a:rPr lang="en-US" dirty="0" smtClean="0"/>
              <a:t>Independent providers shall complete an incident report, notify the individual's guardian or other person whom the individual has identified, as applicable on the day an unusual incident is discovered.</a:t>
            </a:r>
          </a:p>
          <a:p>
            <a:pPr marL="0" indent="0">
              <a:buNone/>
            </a:pPr>
            <a:endParaRPr lang="en-US" dirty="0"/>
          </a:p>
          <a:p>
            <a:r>
              <a:rPr lang="en-US" dirty="0" smtClean="0"/>
              <a:t>Independent Providers will also maintain a log of unusual incidents. </a:t>
            </a:r>
            <a:r>
              <a:rPr lang="en-US" sz="1800" dirty="0"/>
              <a:t>Rule Reference: </a:t>
            </a:r>
            <a:r>
              <a:rPr lang="en-US" sz="1800" dirty="0" smtClean="0"/>
              <a:t>Page 21  (M)(8)</a:t>
            </a:r>
          </a:p>
          <a:p>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47</a:t>
            </a:fld>
            <a:endParaRPr lang="en-US" dirty="0"/>
          </a:p>
        </p:txBody>
      </p:sp>
    </p:spTree>
    <p:extLst>
      <p:ext uri="{BB962C8B-B14F-4D97-AF65-F5344CB8AC3E}">
        <p14:creationId xmlns:p14="http://schemas.microsoft.com/office/powerpoint/2010/main" val="675875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239000" cy="1143000"/>
          </a:xfrm>
        </p:spPr>
        <p:txBody>
          <a:bodyPr>
            <a:normAutofit/>
          </a:bodyPr>
          <a:lstStyle/>
          <a:p>
            <a:pPr algn="ctr"/>
            <a:r>
              <a:rPr lang="en-US" sz="4800" dirty="0" smtClean="0"/>
              <a:t>Oversight</a:t>
            </a:r>
            <a:endParaRPr lang="en-US" sz="4800" dirty="0"/>
          </a:p>
        </p:txBody>
      </p:sp>
      <p:sp>
        <p:nvSpPr>
          <p:cNvPr id="3" name="Content Placeholder 2"/>
          <p:cNvSpPr>
            <a:spLocks noGrp="1"/>
          </p:cNvSpPr>
          <p:nvPr>
            <p:ph idx="1"/>
          </p:nvPr>
        </p:nvSpPr>
        <p:spPr>
          <a:xfrm>
            <a:off x="457200" y="1447800"/>
            <a:ext cx="7239000" cy="4846320"/>
          </a:xfrm>
        </p:spPr>
        <p:txBody>
          <a:bodyPr>
            <a:noAutofit/>
          </a:bodyPr>
          <a:lstStyle/>
          <a:p>
            <a:pPr marL="0" indent="0">
              <a:buNone/>
            </a:pPr>
            <a:r>
              <a:rPr lang="en-US" sz="2000" dirty="0" smtClean="0"/>
              <a:t>Rule Reference: Page 22 F (N)</a:t>
            </a:r>
          </a:p>
          <a:p>
            <a:pPr marL="0" indent="0">
              <a:buNone/>
            </a:pPr>
            <a:endParaRPr lang="en-US" sz="800" dirty="0"/>
          </a:p>
          <a:p>
            <a:r>
              <a:rPr lang="en-US" sz="2400" dirty="0" smtClean="0"/>
              <a:t>(1</a:t>
            </a:r>
            <a:r>
              <a:rPr lang="en-US" sz="2400" dirty="0"/>
              <a:t>) The county board shall review, on at least a quarterly </a:t>
            </a:r>
            <a:r>
              <a:rPr lang="en-US" sz="2400" dirty="0" smtClean="0"/>
              <a:t>basis </a:t>
            </a:r>
            <a:r>
              <a:rPr lang="en-US" sz="2400" b="1" i="1" dirty="0" smtClean="0"/>
              <a:t>(not monthly</a:t>
            </a:r>
            <a:r>
              <a:rPr lang="en-US" sz="2400" dirty="0" smtClean="0"/>
              <a:t>), </a:t>
            </a:r>
            <a:r>
              <a:rPr lang="en-US" sz="2400" dirty="0"/>
              <a:t>a </a:t>
            </a:r>
            <a:r>
              <a:rPr lang="en-US" sz="2400" dirty="0" smtClean="0"/>
              <a:t>representative sample </a:t>
            </a:r>
            <a:r>
              <a:rPr lang="en-US" sz="2400" dirty="0"/>
              <a:t>of provider logs, including logs where the county board is a </a:t>
            </a:r>
            <a:r>
              <a:rPr lang="en-US" sz="2400" dirty="0" smtClean="0"/>
              <a:t>provider, to </a:t>
            </a:r>
            <a:r>
              <a:rPr lang="en-US" sz="2400" dirty="0"/>
              <a:t>ensure that major unusual incidents have been reported, </a:t>
            </a:r>
            <a:r>
              <a:rPr lang="en-US" sz="2400" dirty="0" smtClean="0"/>
              <a:t>preventive measures </a:t>
            </a:r>
            <a:r>
              <a:rPr lang="en-US" sz="2400" dirty="0"/>
              <a:t>have been developed, and that trends and patterns have </a:t>
            </a:r>
            <a:r>
              <a:rPr lang="en-US" sz="2400" dirty="0" smtClean="0"/>
              <a:t>been identified </a:t>
            </a:r>
            <a:r>
              <a:rPr lang="en-US" sz="2400" dirty="0"/>
              <a:t>and addressed in accordance with this rule. </a:t>
            </a:r>
            <a:endParaRPr lang="en-US" sz="2400" dirty="0" smtClean="0"/>
          </a:p>
          <a:p>
            <a:r>
              <a:rPr lang="en-US" sz="2400" dirty="0" smtClean="0"/>
              <a:t>The </a:t>
            </a:r>
            <a:r>
              <a:rPr lang="en-US" sz="2400" dirty="0"/>
              <a:t>sample shall </a:t>
            </a:r>
            <a:r>
              <a:rPr lang="en-US" sz="2400" dirty="0" smtClean="0"/>
              <a:t>be made </a:t>
            </a:r>
            <a:r>
              <a:rPr lang="en-US" sz="2400" dirty="0"/>
              <a:t>available to the department for review upon request</a:t>
            </a:r>
            <a:r>
              <a:rPr lang="en-US" sz="2400" dirty="0" smtClean="0"/>
              <a:t>. </a:t>
            </a:r>
          </a:p>
          <a:p>
            <a:endParaRPr lang="en-US" sz="24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48</a:t>
            </a:fld>
            <a:endParaRPr lang="en-US" dirty="0"/>
          </a:p>
        </p:txBody>
      </p:sp>
    </p:spTree>
    <p:extLst>
      <p:ext uri="{BB962C8B-B14F-4D97-AF65-F5344CB8AC3E}">
        <p14:creationId xmlns:p14="http://schemas.microsoft.com/office/powerpoint/2010/main" val="2053328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1FCDDCC-22CA-4E01-A612-F419CF2A932A}" type="slidenum">
              <a:rPr lang="en-US" smtClean="0"/>
              <a:pPr/>
              <a:t>49</a:t>
            </a:fld>
            <a:endParaRPr lang="en-US" dirty="0"/>
          </a:p>
        </p:txBody>
      </p:sp>
      <p:sp>
        <p:nvSpPr>
          <p:cNvPr id="3" name="Rectangle 2"/>
          <p:cNvSpPr/>
          <p:nvPr/>
        </p:nvSpPr>
        <p:spPr>
          <a:xfrm>
            <a:off x="457200" y="1143000"/>
            <a:ext cx="7162800" cy="5078313"/>
          </a:xfrm>
          <a:prstGeom prst="rect">
            <a:avLst/>
          </a:prstGeom>
        </p:spPr>
        <p:txBody>
          <a:bodyPr wrap="square">
            <a:spAutoFit/>
          </a:bodyPr>
          <a:lstStyle/>
          <a:p>
            <a:endParaRPr lang="en-US" sz="2800" dirty="0" smtClean="0"/>
          </a:p>
          <a:p>
            <a:r>
              <a:rPr lang="en-US" dirty="0" smtClean="0"/>
              <a:t>Rule Reference: Page 22- (N)(2)</a:t>
            </a:r>
          </a:p>
          <a:p>
            <a:endParaRPr lang="en-US" sz="2800" dirty="0"/>
          </a:p>
          <a:p>
            <a:pPr marL="457200" indent="-457200">
              <a:buFont typeface="Wingdings 2" pitchFamily="18" charset="2"/>
              <a:buChar char=""/>
            </a:pPr>
            <a:r>
              <a:rPr lang="en-US" sz="2400" dirty="0" smtClean="0"/>
              <a:t>When </a:t>
            </a:r>
            <a:r>
              <a:rPr lang="en-US" sz="2400" dirty="0"/>
              <a:t>the county board is a provider of services, the department shall review, on a monthly basis, a representative sample of county board logs to ensure that major unusual incidents have been reported and that trends and patterns have been identified and addressed in accordance with this rule. The county board shall submit the specified logs to the department upon request.</a:t>
            </a:r>
          </a:p>
        </p:txBody>
      </p:sp>
      <p:sp>
        <p:nvSpPr>
          <p:cNvPr id="4" name="Title 1"/>
          <p:cNvSpPr txBox="1">
            <a:spLocks/>
          </p:cNvSpPr>
          <p:nvPr/>
        </p:nvSpPr>
        <p:spPr>
          <a:xfrm>
            <a:off x="381000" y="304800"/>
            <a:ext cx="7239000" cy="838200"/>
          </a:xfrm>
          <a:prstGeom prst="rect">
            <a:avLst/>
          </a:prstGeom>
        </p:spPr>
        <p:txBody>
          <a:bodyPr>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4800" dirty="0" smtClean="0"/>
              <a:t>Oversight Cont.</a:t>
            </a:r>
            <a:endParaRPr lang="en-US" sz="4800" dirty="0"/>
          </a:p>
        </p:txBody>
      </p:sp>
    </p:spTree>
    <p:extLst>
      <p:ext uri="{BB962C8B-B14F-4D97-AF65-F5344CB8AC3E}">
        <p14:creationId xmlns:p14="http://schemas.microsoft.com/office/powerpoint/2010/main" val="2729116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Summary of MUI Rule changes</a:t>
            </a:r>
            <a:endParaRPr lang="en-US" sz="4800" dirty="0"/>
          </a:p>
        </p:txBody>
      </p:sp>
      <p:sp>
        <p:nvSpPr>
          <p:cNvPr id="3" name="Content Placeholder 2"/>
          <p:cNvSpPr>
            <a:spLocks noGrp="1"/>
          </p:cNvSpPr>
          <p:nvPr>
            <p:ph idx="1"/>
          </p:nvPr>
        </p:nvSpPr>
        <p:spPr>
          <a:xfrm>
            <a:off x="457200" y="1752600"/>
            <a:ext cx="7315200" cy="5029200"/>
          </a:xfrm>
        </p:spPr>
        <p:txBody>
          <a:bodyPr>
            <a:normAutofit lnSpcReduction="10000"/>
          </a:bodyPr>
          <a:lstStyle/>
          <a:p>
            <a:pPr>
              <a:lnSpc>
                <a:spcPct val="120000"/>
              </a:lnSpc>
            </a:pPr>
            <a:r>
              <a:rPr lang="en-US" sz="2400" dirty="0"/>
              <a:t>Known / Unknown Injury </a:t>
            </a:r>
            <a:r>
              <a:rPr lang="en-US" sz="2400" dirty="0" smtClean="0"/>
              <a:t>Changes</a:t>
            </a:r>
            <a:endParaRPr lang="en-US" sz="2400" dirty="0"/>
          </a:p>
          <a:p>
            <a:pPr>
              <a:lnSpc>
                <a:spcPct val="120000"/>
              </a:lnSpc>
            </a:pPr>
            <a:r>
              <a:rPr lang="en-US" sz="2400" dirty="0" smtClean="0"/>
              <a:t>Death- Suspicious or Accidental v.s. Natural</a:t>
            </a:r>
          </a:p>
          <a:p>
            <a:pPr>
              <a:lnSpc>
                <a:spcPct val="120000"/>
              </a:lnSpc>
            </a:pPr>
            <a:r>
              <a:rPr lang="en-US" sz="2400" dirty="0" smtClean="0"/>
              <a:t>UI Definition</a:t>
            </a:r>
          </a:p>
          <a:p>
            <a:pPr>
              <a:lnSpc>
                <a:spcPct val="120000"/>
              </a:lnSpc>
            </a:pPr>
            <a:r>
              <a:rPr lang="en-US" sz="2400" dirty="0" smtClean="0"/>
              <a:t>Health and Welfare </a:t>
            </a:r>
            <a:endParaRPr lang="en-US" sz="2400" dirty="0"/>
          </a:p>
          <a:p>
            <a:pPr>
              <a:lnSpc>
                <a:spcPct val="120000"/>
              </a:lnSpc>
            </a:pPr>
            <a:r>
              <a:rPr lang="en-US" sz="2400" dirty="0"/>
              <a:t>Provider </a:t>
            </a:r>
            <a:r>
              <a:rPr lang="en-US" sz="2400" dirty="0" smtClean="0"/>
              <a:t>Notifications</a:t>
            </a:r>
            <a:endParaRPr lang="en-US" sz="2400" dirty="0"/>
          </a:p>
          <a:p>
            <a:pPr>
              <a:lnSpc>
                <a:spcPct val="120000"/>
              </a:lnSpc>
            </a:pPr>
            <a:r>
              <a:rPr lang="en-US" sz="2400" dirty="0"/>
              <a:t>ICF Reporting </a:t>
            </a:r>
            <a:r>
              <a:rPr lang="en-US" sz="2400" dirty="0" smtClean="0"/>
              <a:t>Requirements</a:t>
            </a:r>
            <a:endParaRPr lang="en-US" sz="2400" dirty="0"/>
          </a:p>
          <a:p>
            <a:pPr>
              <a:lnSpc>
                <a:spcPct val="120000"/>
              </a:lnSpc>
            </a:pPr>
            <a:r>
              <a:rPr lang="en-US" sz="2400" dirty="0"/>
              <a:t>Support Broker Self </a:t>
            </a:r>
            <a:r>
              <a:rPr lang="en-US" sz="2400" dirty="0" smtClean="0"/>
              <a:t>Waiver</a:t>
            </a:r>
            <a:endParaRPr lang="en-US" sz="2400" dirty="0"/>
          </a:p>
          <a:p>
            <a:pPr>
              <a:lnSpc>
                <a:spcPct val="120000"/>
              </a:lnSpc>
            </a:pPr>
            <a:r>
              <a:rPr lang="en-US" sz="2400" dirty="0"/>
              <a:t>Peer to Peer </a:t>
            </a:r>
            <a:r>
              <a:rPr lang="en-US" sz="2400" dirty="0" smtClean="0"/>
              <a:t>Notifications</a:t>
            </a:r>
          </a:p>
          <a:p>
            <a:pPr>
              <a:lnSpc>
                <a:spcPct val="120000"/>
              </a:lnSpc>
            </a:pPr>
            <a:r>
              <a:rPr lang="en-US" sz="2400" dirty="0" smtClean="0"/>
              <a:t>Incident Report Requirements </a:t>
            </a:r>
          </a:p>
          <a:p>
            <a:pPr>
              <a:lnSpc>
                <a:spcPct val="120000"/>
              </a:lnSpc>
            </a:pPr>
            <a:r>
              <a:rPr lang="en-US" sz="2400" dirty="0" smtClean="0"/>
              <a:t>Quarterly </a:t>
            </a:r>
            <a:r>
              <a:rPr lang="en-US" sz="2400" dirty="0"/>
              <a:t>to Semi Annual </a:t>
            </a:r>
            <a:r>
              <a:rPr lang="en-US" sz="2400" dirty="0" smtClean="0"/>
              <a:t> for MUI P&amp; T Analysis</a:t>
            </a:r>
            <a:endParaRPr lang="en-US" sz="2400" dirty="0"/>
          </a:p>
          <a:p>
            <a:pPr>
              <a:lnSpc>
                <a:spcPct val="120000"/>
              </a:lnSpc>
            </a:pPr>
            <a:endParaRPr lang="en-US" sz="24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5</a:t>
            </a:fld>
            <a:endParaRPr lang="en-US" dirty="0"/>
          </a:p>
        </p:txBody>
      </p:sp>
    </p:spTree>
    <p:extLst>
      <p:ext uri="{BB962C8B-B14F-4D97-AF65-F5344CB8AC3E}">
        <p14:creationId xmlns:p14="http://schemas.microsoft.com/office/powerpoint/2010/main" val="1194644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239000" cy="1143000"/>
          </a:xfrm>
        </p:spPr>
        <p:txBody>
          <a:bodyPr>
            <a:normAutofit/>
          </a:bodyPr>
          <a:lstStyle/>
          <a:p>
            <a:pPr algn="ctr"/>
            <a:r>
              <a:rPr lang="en-US" sz="4800" dirty="0" smtClean="0"/>
              <a:t>Access To Records</a:t>
            </a:r>
            <a:endParaRPr lang="en-US" sz="4800" dirty="0"/>
          </a:p>
        </p:txBody>
      </p:sp>
      <p:sp>
        <p:nvSpPr>
          <p:cNvPr id="3" name="Content Placeholder 2"/>
          <p:cNvSpPr>
            <a:spLocks noGrp="1"/>
          </p:cNvSpPr>
          <p:nvPr>
            <p:ph idx="1"/>
          </p:nvPr>
        </p:nvSpPr>
        <p:spPr>
          <a:xfrm>
            <a:off x="457200" y="1295400"/>
            <a:ext cx="7239000" cy="4846320"/>
          </a:xfrm>
        </p:spPr>
        <p:txBody>
          <a:bodyPr>
            <a:normAutofit fontScale="85000" lnSpcReduction="20000"/>
          </a:bodyPr>
          <a:lstStyle/>
          <a:p>
            <a:pPr marL="0" indent="0">
              <a:buNone/>
            </a:pPr>
            <a:endParaRPr lang="en-US" dirty="0" smtClean="0"/>
          </a:p>
          <a:p>
            <a:pPr marL="0" indent="0">
              <a:buNone/>
            </a:pPr>
            <a:r>
              <a:rPr lang="en-US" sz="2100" dirty="0" smtClean="0"/>
              <a:t>Rule Reference: Page 22-(O)</a:t>
            </a:r>
          </a:p>
          <a:p>
            <a:pPr marL="0" indent="0">
              <a:buNone/>
            </a:pPr>
            <a:endParaRPr lang="en-US" dirty="0" smtClean="0"/>
          </a:p>
          <a:p>
            <a:r>
              <a:rPr lang="en-US" dirty="0" smtClean="0"/>
              <a:t>A </a:t>
            </a:r>
            <a:r>
              <a:rPr lang="en-US" dirty="0"/>
              <a:t>county board or the department shall not review, copy, or include in any report required by this rule a provider's personnel records </a:t>
            </a:r>
            <a:r>
              <a:rPr lang="en-US" dirty="0" smtClean="0"/>
              <a:t>that </a:t>
            </a:r>
            <a:r>
              <a:rPr lang="en-US" dirty="0"/>
              <a:t>are confidential under state or federal statutes or rules, including medical and insurance records, workers' compensation records, employment eligibility verification (I-9) forms, and social security numbers. </a:t>
            </a:r>
            <a:r>
              <a:rPr lang="en-US" b="1" i="1" dirty="0"/>
              <a:t>The provider shall redact any confidential information contained in a record before copies are provided to the county board or the department. A provider shall make all other records available upon request by a county board or the department. </a:t>
            </a:r>
          </a:p>
        </p:txBody>
      </p:sp>
      <p:sp>
        <p:nvSpPr>
          <p:cNvPr id="4" name="Slide Number Placeholder 3"/>
          <p:cNvSpPr>
            <a:spLocks noGrp="1"/>
          </p:cNvSpPr>
          <p:nvPr>
            <p:ph type="sldNum" sz="quarter" idx="12"/>
          </p:nvPr>
        </p:nvSpPr>
        <p:spPr/>
        <p:txBody>
          <a:bodyPr/>
          <a:lstStyle/>
          <a:p>
            <a:fld id="{41FCDDCC-22CA-4E01-A612-F419CF2A932A}" type="slidenum">
              <a:rPr lang="en-US" smtClean="0"/>
              <a:pPr/>
              <a:t>50</a:t>
            </a:fld>
            <a:endParaRPr lang="en-US" dirty="0"/>
          </a:p>
        </p:txBody>
      </p:sp>
    </p:spTree>
    <p:extLst>
      <p:ext uri="{BB962C8B-B14F-4D97-AF65-F5344CB8AC3E}">
        <p14:creationId xmlns:p14="http://schemas.microsoft.com/office/powerpoint/2010/main" val="9020007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1143000"/>
          </a:xfrm>
        </p:spPr>
        <p:txBody>
          <a:bodyPr>
            <a:normAutofit/>
          </a:bodyPr>
          <a:lstStyle/>
          <a:p>
            <a:pPr algn="ctr"/>
            <a:r>
              <a:rPr lang="en-US" sz="4800" dirty="0" smtClean="0"/>
              <a:t>Training</a:t>
            </a:r>
            <a:endParaRPr lang="en-US" sz="4800" dirty="0"/>
          </a:p>
        </p:txBody>
      </p:sp>
      <p:sp>
        <p:nvSpPr>
          <p:cNvPr id="3" name="Content Placeholder 2"/>
          <p:cNvSpPr>
            <a:spLocks noGrp="1"/>
          </p:cNvSpPr>
          <p:nvPr>
            <p:ph idx="1"/>
          </p:nvPr>
        </p:nvSpPr>
        <p:spPr>
          <a:xfrm>
            <a:off x="152400" y="762000"/>
            <a:ext cx="7924800" cy="5312736"/>
          </a:xfrm>
        </p:spPr>
        <p:txBody>
          <a:bodyPr>
            <a:noAutofit/>
          </a:bodyPr>
          <a:lstStyle/>
          <a:p>
            <a:pPr marL="0" indent="0">
              <a:buNone/>
            </a:pPr>
            <a:endParaRPr lang="en-US" dirty="0" smtClean="0"/>
          </a:p>
          <a:p>
            <a:pPr marL="0" indent="0">
              <a:buNone/>
            </a:pPr>
            <a:r>
              <a:rPr lang="en-US" sz="1800" dirty="0" smtClean="0"/>
              <a:t>Rule Reference: Page 22 (P)(1)-(2)</a:t>
            </a:r>
          </a:p>
          <a:p>
            <a:pPr marL="0" indent="0">
              <a:buNone/>
            </a:pPr>
            <a:r>
              <a:rPr lang="en-US" dirty="0" smtClean="0"/>
              <a:t>  </a:t>
            </a:r>
          </a:p>
          <a:p>
            <a:r>
              <a:rPr lang="en-US" sz="2400" dirty="0" smtClean="0"/>
              <a:t>Agency </a:t>
            </a:r>
            <a:r>
              <a:rPr lang="en-US" sz="2400" dirty="0"/>
              <a:t>providers and county boards shall ensure </a:t>
            </a:r>
            <a:r>
              <a:rPr lang="en-US" sz="2400" dirty="0" smtClean="0"/>
              <a:t>staff employed in direct services positions are </a:t>
            </a:r>
            <a:r>
              <a:rPr lang="en-US" sz="2400" dirty="0"/>
              <a:t>trained </a:t>
            </a:r>
            <a:r>
              <a:rPr lang="en-US" sz="2400" dirty="0" smtClean="0"/>
              <a:t>on the </a:t>
            </a:r>
            <a:r>
              <a:rPr lang="en-US" sz="2400" dirty="0"/>
              <a:t>requirements of this rule regarding the identification and reporting </a:t>
            </a:r>
            <a:r>
              <a:rPr lang="en-US" sz="2400" dirty="0" smtClean="0"/>
              <a:t>of MUIs </a:t>
            </a:r>
            <a:r>
              <a:rPr lang="en-US" sz="2400" dirty="0"/>
              <a:t>and UIs prior </a:t>
            </a:r>
            <a:r>
              <a:rPr lang="en-US" sz="2400" dirty="0" smtClean="0"/>
              <a:t>to </a:t>
            </a:r>
            <a:r>
              <a:rPr lang="en-US" sz="2400" b="1" i="1" dirty="0" smtClean="0"/>
              <a:t>direct </a:t>
            </a:r>
            <a:r>
              <a:rPr lang="en-US" sz="2400" dirty="0" smtClean="0"/>
              <a:t>contact </a:t>
            </a:r>
            <a:r>
              <a:rPr lang="en-US" sz="2400" dirty="0"/>
              <a:t>with any </a:t>
            </a:r>
            <a:r>
              <a:rPr lang="en-US" sz="2400" dirty="0" smtClean="0"/>
              <a:t>individual. Thereafter</a:t>
            </a:r>
            <a:r>
              <a:rPr lang="en-US" sz="2400" dirty="0"/>
              <a:t>, </a:t>
            </a:r>
            <a:r>
              <a:rPr lang="en-US" sz="2400" dirty="0" smtClean="0"/>
              <a:t>staff employed in direct service positions </a:t>
            </a:r>
            <a:r>
              <a:rPr lang="en-US" sz="2400" dirty="0"/>
              <a:t>shall receive training during each calendar year which </a:t>
            </a:r>
            <a:r>
              <a:rPr lang="en-US" sz="2400" dirty="0" smtClean="0"/>
              <a:t>shall include annual </a:t>
            </a:r>
            <a:r>
              <a:rPr lang="en-US" sz="2400" dirty="0"/>
              <a:t>training on the requirements of this rule including a review </a:t>
            </a:r>
            <a:r>
              <a:rPr lang="en-US" sz="2400" dirty="0" smtClean="0"/>
              <a:t>of health </a:t>
            </a:r>
            <a:r>
              <a:rPr lang="en-US" sz="2400" dirty="0"/>
              <a:t>and </a:t>
            </a:r>
            <a:r>
              <a:rPr lang="en-US" sz="2400" dirty="0" smtClean="0"/>
              <a:t>welfare alerts issued </a:t>
            </a:r>
            <a:r>
              <a:rPr lang="en-US" sz="2400" dirty="0"/>
              <a:t>by the department since the </a:t>
            </a:r>
            <a:r>
              <a:rPr lang="en-US" sz="2400" dirty="0" smtClean="0"/>
              <a:t>previous calendar </a:t>
            </a:r>
            <a:r>
              <a:rPr lang="en-US" sz="2400" dirty="0"/>
              <a:t>year's training.</a:t>
            </a:r>
          </a:p>
        </p:txBody>
      </p:sp>
      <p:sp>
        <p:nvSpPr>
          <p:cNvPr id="4" name="Slide Number Placeholder 3"/>
          <p:cNvSpPr>
            <a:spLocks noGrp="1"/>
          </p:cNvSpPr>
          <p:nvPr>
            <p:ph type="sldNum" sz="quarter" idx="12"/>
          </p:nvPr>
        </p:nvSpPr>
        <p:spPr/>
        <p:txBody>
          <a:bodyPr/>
          <a:lstStyle/>
          <a:p>
            <a:fld id="{41FCDDCC-22CA-4E01-A612-F419CF2A932A}" type="slidenum">
              <a:rPr lang="en-US" smtClean="0"/>
              <a:pPr/>
              <a:t>51</a:t>
            </a:fld>
            <a:endParaRPr lang="en-US" dirty="0"/>
          </a:p>
        </p:txBody>
      </p:sp>
    </p:spTree>
    <p:extLst>
      <p:ext uri="{BB962C8B-B14F-4D97-AF65-F5344CB8AC3E}">
        <p14:creationId xmlns:p14="http://schemas.microsoft.com/office/powerpoint/2010/main" val="414526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391400" cy="6477000"/>
          </a:xfrm>
        </p:spPr>
        <p:txBody>
          <a:bodyPr>
            <a:noAutofit/>
          </a:bodyPr>
          <a:lstStyle/>
          <a:p>
            <a:r>
              <a:rPr lang="en-US" sz="6000" dirty="0" smtClean="0"/>
              <a:t/>
            </a:r>
            <a:br>
              <a:rPr lang="en-US" sz="6000" dirty="0" smtClean="0"/>
            </a:br>
            <a:r>
              <a:rPr lang="en-US" sz="6000" dirty="0"/>
              <a:t/>
            </a:r>
            <a:br>
              <a:rPr lang="en-US" sz="6000" dirty="0"/>
            </a:br>
            <a:r>
              <a:rPr lang="en-US" sz="6000" dirty="0" smtClean="0"/>
              <a:t/>
            </a:r>
            <a:br>
              <a:rPr lang="en-US" sz="6000" dirty="0" smtClean="0"/>
            </a:br>
            <a:r>
              <a:rPr lang="en-US" sz="6000" dirty="0"/>
              <a:t/>
            </a:r>
            <a:br>
              <a:rPr lang="en-US" sz="6000" dirty="0"/>
            </a:br>
            <a:r>
              <a:rPr lang="en-US" sz="6000" dirty="0" smtClean="0"/>
              <a:t/>
            </a:r>
            <a:br>
              <a:rPr lang="en-US" sz="6000" dirty="0" smtClean="0"/>
            </a:br>
            <a:r>
              <a:rPr lang="en-US" sz="6000" dirty="0"/>
              <a:t/>
            </a:r>
            <a:br>
              <a:rPr lang="en-US" sz="6000" dirty="0"/>
            </a:br>
            <a:r>
              <a:rPr lang="en-US" sz="6000" dirty="0" smtClean="0"/>
              <a:t/>
            </a:r>
            <a:br>
              <a:rPr lang="en-US" sz="6000" dirty="0" smtClean="0"/>
            </a:br>
            <a:r>
              <a:rPr lang="en-US" sz="6000" dirty="0"/>
              <a:t/>
            </a:r>
            <a:br>
              <a:rPr lang="en-US" sz="6000" dirty="0"/>
            </a:br>
            <a:r>
              <a:rPr lang="en-US" sz="6000" dirty="0" smtClean="0"/>
              <a:t/>
            </a:r>
            <a:br>
              <a:rPr lang="en-US" sz="6000" dirty="0" smtClean="0"/>
            </a:br>
            <a:r>
              <a:rPr lang="en-US" sz="800" dirty="0" smtClean="0"/>
              <a:t> </a:t>
            </a:r>
            <a:r>
              <a:rPr lang="en-US" sz="2400" dirty="0" smtClean="0"/>
              <a:t/>
            </a:r>
            <a:br>
              <a:rPr lang="en-US" sz="2400" dirty="0" smtClean="0"/>
            </a:br>
            <a:r>
              <a:rPr lang="en-US" sz="6000" dirty="0"/>
              <a:t>Thank You……!!</a:t>
            </a:r>
            <a:br>
              <a:rPr lang="en-US" sz="6000" dirty="0"/>
            </a:br>
            <a:r>
              <a:rPr lang="en-US" sz="2400" dirty="0"/>
              <a:t>Questions/Comments/concerns:</a:t>
            </a:r>
            <a:br>
              <a:rPr lang="en-US" sz="2400" dirty="0"/>
            </a:br>
            <a:r>
              <a:rPr lang="en-US" sz="2400" dirty="0"/>
              <a:t/>
            </a:r>
            <a:br>
              <a:rPr lang="en-US" sz="2400" dirty="0"/>
            </a:br>
            <a:r>
              <a:rPr lang="en-US" sz="2000" dirty="0" smtClean="0"/>
              <a:t>Scott Phillips</a:t>
            </a:r>
            <a:br>
              <a:rPr lang="en-US" sz="2000" dirty="0" smtClean="0"/>
            </a:br>
            <a:r>
              <a:rPr lang="en-US" sz="2000" dirty="0" smtClean="0"/>
              <a:t>Assistant Deputy Director, MUI/Registry Unit</a:t>
            </a:r>
            <a:br>
              <a:rPr lang="en-US" sz="2000" dirty="0" smtClean="0"/>
            </a:br>
            <a:r>
              <a:rPr lang="en-US" sz="2000" dirty="0" smtClean="0"/>
              <a:t>1800 Sullivant Ave.</a:t>
            </a:r>
            <a:br>
              <a:rPr lang="en-US" sz="2000" dirty="0" smtClean="0"/>
            </a:br>
            <a:r>
              <a:rPr lang="en-US" sz="2000" dirty="0" smtClean="0"/>
              <a:t>Columbus, OH 43222</a:t>
            </a:r>
            <a:br>
              <a:rPr lang="en-US" sz="2000" dirty="0" smtClean="0"/>
            </a:br>
            <a:r>
              <a:rPr lang="en-US" sz="2000" dirty="0" smtClean="0"/>
              <a:t>Phone: (614) 752-0090</a:t>
            </a:r>
            <a:br>
              <a:rPr lang="en-US" sz="2000" dirty="0" smtClean="0"/>
            </a:br>
            <a:r>
              <a:rPr lang="en-US" sz="2000" dirty="0" smtClean="0"/>
              <a:t>Fax: (614) 995-3822 </a:t>
            </a:r>
            <a:br>
              <a:rPr lang="en-US" sz="2000" dirty="0" smtClean="0"/>
            </a:br>
            <a:r>
              <a:rPr lang="en-US" sz="2000" dirty="0" smtClean="0"/>
              <a:t>email: </a:t>
            </a:r>
            <a:r>
              <a:rPr lang="en-US" sz="2000" dirty="0" smtClean="0">
                <a:hlinkClick r:id="rId2"/>
              </a:rPr>
              <a:t>Scott.Phillips@dodd.ohio.gov</a:t>
            </a: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Chuck Davis</a:t>
            </a:r>
            <a:br>
              <a:rPr lang="en-US" sz="2000" dirty="0" smtClean="0"/>
            </a:br>
            <a:r>
              <a:rPr lang="en-US" sz="2000" dirty="0" smtClean="0"/>
              <a:t>Regional Manager</a:t>
            </a:r>
            <a:br>
              <a:rPr lang="en-US" sz="2000" dirty="0" smtClean="0"/>
            </a:br>
            <a:r>
              <a:rPr lang="en-US" sz="2000" dirty="0" smtClean="0"/>
              <a:t>Phone: (614) 995-3820</a:t>
            </a:r>
            <a:br>
              <a:rPr lang="en-US" sz="2000" dirty="0" smtClean="0"/>
            </a:br>
            <a:r>
              <a:rPr lang="en-US" sz="2000" dirty="0" smtClean="0"/>
              <a:t>Fax: (614) 995-3822</a:t>
            </a:r>
            <a:br>
              <a:rPr lang="en-US" sz="2000" dirty="0" smtClean="0"/>
            </a:br>
            <a:r>
              <a:rPr lang="en-US" sz="2000" dirty="0" smtClean="0"/>
              <a:t>email: </a:t>
            </a:r>
            <a:r>
              <a:rPr lang="en-US" sz="2000" dirty="0" smtClean="0">
                <a:hlinkClick r:id="rId3"/>
              </a:rPr>
              <a:t>charles.Davis@dodd.ohio.gov</a:t>
            </a:r>
            <a:r>
              <a:rPr lang="en-US" sz="2000" dirty="0" smtClean="0"/>
              <a:t/>
            </a:r>
            <a:br>
              <a:rPr lang="en-US" sz="2000" dirty="0" smtClean="0"/>
            </a:br>
            <a:r>
              <a:rPr lang="en-US" sz="2000" dirty="0"/>
              <a:t/>
            </a:r>
            <a:br>
              <a:rPr lang="en-US" sz="2000" dirty="0"/>
            </a:br>
            <a:endParaRPr lang="en-US" sz="20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52</a:t>
            </a:fld>
            <a:endParaRPr lang="en-US" dirty="0"/>
          </a:p>
        </p:txBody>
      </p:sp>
    </p:spTree>
    <p:extLst>
      <p:ext uri="{BB962C8B-B14F-4D97-AF65-F5344CB8AC3E}">
        <p14:creationId xmlns:p14="http://schemas.microsoft.com/office/powerpoint/2010/main" val="8733426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7239000" cy="1143000"/>
          </a:xfrm>
        </p:spPr>
        <p:txBody>
          <a:bodyPr>
            <a:noAutofit/>
          </a:bodyPr>
          <a:lstStyle/>
          <a:p>
            <a:pPr algn="ctr"/>
            <a:r>
              <a:rPr lang="en-US" sz="4800" dirty="0" smtClean="0"/>
              <a:t>Revisions emphasize…</a:t>
            </a:r>
            <a:endParaRPr lang="en-US" sz="4800" dirty="0"/>
          </a:p>
        </p:txBody>
      </p:sp>
      <p:sp>
        <p:nvSpPr>
          <p:cNvPr id="7" name="Content Placeholder 6"/>
          <p:cNvSpPr>
            <a:spLocks noGrp="1"/>
          </p:cNvSpPr>
          <p:nvPr>
            <p:ph idx="1"/>
          </p:nvPr>
        </p:nvSpPr>
        <p:spPr>
          <a:xfrm>
            <a:off x="457200" y="1828800"/>
            <a:ext cx="7239000" cy="4398336"/>
          </a:xfrm>
        </p:spPr>
        <p:txBody>
          <a:bodyPr>
            <a:normAutofit/>
          </a:bodyPr>
          <a:lstStyle/>
          <a:p>
            <a:r>
              <a:rPr lang="en-US" sz="2800" dirty="0" smtClean="0"/>
              <a:t>Improvements that focus on triaging incidents based on severity</a:t>
            </a:r>
          </a:p>
          <a:p>
            <a:endParaRPr lang="en-US" sz="800" dirty="0"/>
          </a:p>
          <a:p>
            <a:r>
              <a:rPr lang="en-US" sz="2800" dirty="0" smtClean="0"/>
              <a:t>Providing the right amount of safety, verification and investigation</a:t>
            </a:r>
          </a:p>
          <a:p>
            <a:endParaRPr lang="en-US" sz="800" dirty="0" smtClean="0"/>
          </a:p>
          <a:p>
            <a:r>
              <a:rPr lang="en-US" sz="2800" dirty="0" smtClean="0"/>
              <a:t>Reducing unnecessary worry, time, and effort on paper compliance that doesn’t impact outcomes</a:t>
            </a:r>
          </a:p>
          <a:p>
            <a:endParaRPr lang="en-US" sz="2800" dirty="0" smtClean="0"/>
          </a:p>
        </p:txBody>
      </p:sp>
      <p:sp>
        <p:nvSpPr>
          <p:cNvPr id="5" name="Slide Number Placeholder 4"/>
          <p:cNvSpPr>
            <a:spLocks noGrp="1"/>
          </p:cNvSpPr>
          <p:nvPr>
            <p:ph type="sldNum" sz="quarter" idx="12"/>
          </p:nvPr>
        </p:nvSpPr>
        <p:spPr/>
        <p:txBody>
          <a:bodyPr/>
          <a:lstStyle/>
          <a:p>
            <a:fld id="{41FCDDCC-22CA-4E01-A612-F419CF2A932A}" type="slidenum">
              <a:rPr lang="en-US" smtClean="0"/>
              <a:pPr/>
              <a:t>6</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800" dirty="0" smtClean="0"/>
              <a:t>Category A Incidents</a:t>
            </a:r>
            <a:br>
              <a:rPr lang="en-US" sz="4800" dirty="0" smtClean="0"/>
            </a:br>
            <a:endParaRPr lang="en-US" sz="4800" dirty="0"/>
          </a:p>
        </p:txBody>
      </p:sp>
      <p:sp>
        <p:nvSpPr>
          <p:cNvPr id="3" name="Content Placeholder 2"/>
          <p:cNvSpPr>
            <a:spLocks noGrp="1"/>
          </p:cNvSpPr>
          <p:nvPr>
            <p:ph idx="1"/>
          </p:nvPr>
        </p:nvSpPr>
        <p:spPr>
          <a:xfrm>
            <a:off x="457200" y="1219200"/>
            <a:ext cx="7239000" cy="4846320"/>
          </a:xfrm>
        </p:spPr>
        <p:txBody>
          <a:bodyPr>
            <a:normAutofit fontScale="92500" lnSpcReduction="20000"/>
          </a:bodyPr>
          <a:lstStyle/>
          <a:p>
            <a:pPr marL="0" indent="0">
              <a:buNone/>
            </a:pPr>
            <a:r>
              <a:rPr lang="en-US" sz="1900" dirty="0" smtClean="0"/>
              <a:t>Rule Reference: Pages 3-5</a:t>
            </a:r>
          </a:p>
          <a:p>
            <a:pPr marL="0" indent="0">
              <a:buNone/>
            </a:pPr>
            <a:endParaRPr lang="en-US" dirty="0" smtClean="0"/>
          </a:p>
          <a:p>
            <a:r>
              <a:rPr lang="en-US" dirty="0" smtClean="0"/>
              <a:t>Cases in which the police, CSB or IA may be involved in the investigation.</a:t>
            </a:r>
          </a:p>
          <a:p>
            <a:pPr marL="0" indent="0">
              <a:buNone/>
            </a:pPr>
            <a:endParaRPr lang="en-US" dirty="0" smtClean="0"/>
          </a:p>
          <a:p>
            <a:r>
              <a:rPr lang="en-US" dirty="0" smtClean="0"/>
              <a:t>Good communication and cooperation among investigative entities will be required for these investigations.</a:t>
            </a:r>
          </a:p>
          <a:p>
            <a:pPr marL="0" indent="0">
              <a:buNone/>
            </a:pPr>
            <a:endParaRPr lang="en-US" dirty="0" smtClean="0"/>
          </a:p>
          <a:p>
            <a:r>
              <a:rPr lang="en-US" dirty="0" smtClean="0"/>
              <a:t>Accidental or Suspicious Death, Exploitation, Failure To Report, Misappropriation, Neglect, Peer to Peer Act, Physical Abuse, Prohibited </a:t>
            </a:r>
            <a:r>
              <a:rPr lang="en-US" dirty="0"/>
              <a:t>S</a:t>
            </a:r>
            <a:r>
              <a:rPr lang="en-US" dirty="0" smtClean="0"/>
              <a:t>exual Activity, Rights Code, Sexual Abuse and Verbal Abuse</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7</a:t>
            </a:fld>
            <a:endParaRPr lang="en-US" dirty="0"/>
          </a:p>
        </p:txBody>
      </p:sp>
    </p:spTree>
    <p:extLst>
      <p:ext uri="{BB962C8B-B14F-4D97-AF65-F5344CB8AC3E}">
        <p14:creationId xmlns:p14="http://schemas.microsoft.com/office/powerpoint/2010/main" val="939700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Category B Incidents</a:t>
            </a:r>
            <a:endParaRPr lang="en-US" sz="4800" dirty="0"/>
          </a:p>
        </p:txBody>
      </p:sp>
      <p:sp>
        <p:nvSpPr>
          <p:cNvPr id="3" name="Content Placeholder 2"/>
          <p:cNvSpPr>
            <a:spLocks noGrp="1"/>
          </p:cNvSpPr>
          <p:nvPr>
            <p:ph idx="1"/>
          </p:nvPr>
        </p:nvSpPr>
        <p:spPr/>
        <p:txBody>
          <a:bodyPr/>
          <a:lstStyle/>
          <a:p>
            <a:pPr marL="0" indent="0">
              <a:buNone/>
            </a:pPr>
            <a:r>
              <a:rPr lang="en-US" sz="1800" dirty="0" smtClean="0"/>
              <a:t>Rule Reference: Pages 5-6</a:t>
            </a:r>
          </a:p>
          <a:p>
            <a:pPr marL="0" indent="0">
              <a:buNone/>
            </a:pPr>
            <a:endParaRPr lang="en-US" dirty="0" smtClean="0"/>
          </a:p>
          <a:p>
            <a:r>
              <a:rPr lang="en-US" dirty="0" smtClean="0"/>
              <a:t>Cases investigated by IA</a:t>
            </a:r>
          </a:p>
          <a:p>
            <a:pPr marL="0" indent="0">
              <a:buNone/>
            </a:pPr>
            <a:endParaRPr lang="en-US" dirty="0" smtClean="0"/>
          </a:p>
          <a:p>
            <a:r>
              <a:rPr lang="en-US" dirty="0" smtClean="0"/>
              <a:t>Attempted Suicide, </a:t>
            </a:r>
            <a:r>
              <a:rPr lang="en-US" dirty="0"/>
              <a:t>Medical </a:t>
            </a:r>
            <a:r>
              <a:rPr lang="en-US" dirty="0" smtClean="0"/>
              <a:t>Emergency, </a:t>
            </a:r>
            <a:r>
              <a:rPr lang="en-US" dirty="0"/>
              <a:t>Missing Individual, </a:t>
            </a:r>
            <a:r>
              <a:rPr lang="en-US" dirty="0" smtClean="0"/>
              <a:t>Death </a:t>
            </a:r>
            <a:r>
              <a:rPr lang="en-US" dirty="0"/>
              <a:t>other than an accidental or </a:t>
            </a:r>
            <a:r>
              <a:rPr lang="en-US" dirty="0" smtClean="0"/>
              <a:t>suspicious, and Significant Injury</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8</a:t>
            </a:fld>
            <a:endParaRPr lang="en-US" dirty="0"/>
          </a:p>
        </p:txBody>
      </p:sp>
    </p:spTree>
    <p:extLst>
      <p:ext uri="{BB962C8B-B14F-4D97-AF65-F5344CB8AC3E}">
        <p14:creationId xmlns:p14="http://schemas.microsoft.com/office/powerpoint/2010/main" val="4008723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39000" cy="1143000"/>
          </a:xfrm>
        </p:spPr>
        <p:txBody>
          <a:bodyPr>
            <a:normAutofit/>
          </a:bodyPr>
          <a:lstStyle/>
          <a:p>
            <a:pPr algn="ctr"/>
            <a:r>
              <a:rPr lang="en-US" sz="4800" dirty="0" smtClean="0"/>
              <a:t>Category C incidents</a:t>
            </a:r>
            <a:endParaRPr lang="en-US" sz="4800" dirty="0"/>
          </a:p>
        </p:txBody>
      </p:sp>
      <p:sp>
        <p:nvSpPr>
          <p:cNvPr id="3" name="Content Placeholder 2"/>
          <p:cNvSpPr>
            <a:spLocks noGrp="1"/>
          </p:cNvSpPr>
          <p:nvPr>
            <p:ph idx="1"/>
          </p:nvPr>
        </p:nvSpPr>
        <p:spPr/>
        <p:txBody>
          <a:bodyPr/>
          <a:lstStyle/>
          <a:p>
            <a:pPr marL="0" indent="0">
              <a:buNone/>
            </a:pPr>
            <a:r>
              <a:rPr lang="en-US" sz="1800" dirty="0"/>
              <a:t>Rule Reference: </a:t>
            </a:r>
            <a:r>
              <a:rPr lang="en-US" sz="1800" dirty="0" smtClean="0"/>
              <a:t>Page 6</a:t>
            </a:r>
            <a:endParaRPr lang="en-US" sz="1800" dirty="0"/>
          </a:p>
          <a:p>
            <a:pPr marL="0" indent="0">
              <a:buNone/>
            </a:pPr>
            <a:endParaRPr lang="en-US" dirty="0"/>
          </a:p>
          <a:p>
            <a:r>
              <a:rPr lang="en-US" dirty="0" smtClean="0"/>
              <a:t>Cases </a:t>
            </a:r>
            <a:r>
              <a:rPr lang="en-US" dirty="0"/>
              <a:t>investigated by </a:t>
            </a:r>
            <a:r>
              <a:rPr lang="en-US" dirty="0" smtClean="0"/>
              <a:t>IA- Format Requirements</a:t>
            </a:r>
            <a:endParaRPr lang="en-US" dirty="0"/>
          </a:p>
          <a:p>
            <a:pPr marL="0" indent="0">
              <a:buNone/>
            </a:pPr>
            <a:endParaRPr lang="en-US" dirty="0" smtClean="0"/>
          </a:p>
          <a:p>
            <a:r>
              <a:rPr lang="en-US" dirty="0" smtClean="0"/>
              <a:t>Law Enforcement, Unapproved Behavior Supports and Unscheduled Hospitalizations.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9</a:t>
            </a:fld>
            <a:endParaRPr lang="en-US" dirty="0"/>
          </a:p>
        </p:txBody>
      </p:sp>
    </p:spTree>
    <p:extLst>
      <p:ext uri="{BB962C8B-B14F-4D97-AF65-F5344CB8AC3E}">
        <p14:creationId xmlns:p14="http://schemas.microsoft.com/office/powerpoint/2010/main" val="812139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Opulent(1)</Template>
  <TotalTime>2014</TotalTime>
  <Words>4037</Words>
  <Application>Microsoft Office PowerPoint</Application>
  <PresentationFormat>On-screen Show (4:3)</PresentationFormat>
  <Paragraphs>396</Paragraphs>
  <Slides>52</Slides>
  <Notes>10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Opulent</vt:lpstr>
      <vt:lpstr>MUI Rule revisions</vt:lpstr>
      <vt:lpstr>Rule Review Process</vt:lpstr>
      <vt:lpstr>   Summary of MUI rule changes </vt:lpstr>
      <vt:lpstr>   Summary of MUI rule changes </vt:lpstr>
      <vt:lpstr>Summary of MUI Rule changes</vt:lpstr>
      <vt:lpstr>Revisions emphasize…</vt:lpstr>
      <vt:lpstr>Category A Incidents </vt:lpstr>
      <vt:lpstr>Category B Incidents</vt:lpstr>
      <vt:lpstr>Category C incidents</vt:lpstr>
      <vt:lpstr>Appendix C and the SSA</vt:lpstr>
      <vt:lpstr>Category Summaries </vt:lpstr>
      <vt:lpstr>Definitions</vt:lpstr>
      <vt:lpstr>  Definitions </vt:lpstr>
      <vt:lpstr>Peer To Peer</vt:lpstr>
      <vt:lpstr>Peer To Peer</vt:lpstr>
      <vt:lpstr>Peer To Peer</vt:lpstr>
      <vt:lpstr>Peer to peer </vt:lpstr>
      <vt:lpstr>  Peer to Peer  &amp; Law enforcement Notifications -discussion</vt:lpstr>
      <vt:lpstr>MISSING INDIVIDUAL</vt:lpstr>
      <vt:lpstr>Verbal Abuse </vt:lpstr>
      <vt:lpstr>Known / Unknown Injury  (Significant Injury)</vt:lpstr>
      <vt:lpstr>Unapproved Behavior Support</vt:lpstr>
      <vt:lpstr>QMRP Language change</vt:lpstr>
      <vt:lpstr>UI Definition</vt:lpstr>
      <vt:lpstr>Reporting Requirements</vt:lpstr>
      <vt:lpstr>Reporting Requirements</vt:lpstr>
      <vt:lpstr>Reporting Requirements</vt:lpstr>
      <vt:lpstr>Reporting Requirements</vt:lpstr>
      <vt:lpstr>Reporting Requirements</vt:lpstr>
      <vt:lpstr>Reporting alleged Criminal acts</vt:lpstr>
      <vt:lpstr>Reporting alleged Criminal acts</vt:lpstr>
      <vt:lpstr>Reporting Alleged criminal acts cont…</vt:lpstr>
      <vt:lpstr>Notifications</vt:lpstr>
      <vt:lpstr>Support Broker  SELF Waiver</vt:lpstr>
      <vt:lpstr>Peer to Peer Notifications</vt:lpstr>
      <vt:lpstr>Investigations</vt:lpstr>
      <vt:lpstr>Investigations</vt:lpstr>
      <vt:lpstr>Investigations</vt:lpstr>
      <vt:lpstr>Written Summaries</vt:lpstr>
      <vt:lpstr>Written Summaries</vt:lpstr>
      <vt:lpstr>Written Summaries</vt:lpstr>
      <vt:lpstr>PROVIDER NOTIFICATION OF DODD CASE CLOSURES</vt:lpstr>
      <vt:lpstr>Analysis</vt:lpstr>
      <vt:lpstr>Analysis</vt:lpstr>
      <vt:lpstr>PowerPoint Presentation</vt:lpstr>
      <vt:lpstr>Unusual Incidents</vt:lpstr>
      <vt:lpstr>Unusual Incidents Cont.</vt:lpstr>
      <vt:lpstr>Oversight</vt:lpstr>
      <vt:lpstr>PowerPoint Presentation</vt:lpstr>
      <vt:lpstr>Access To Records</vt:lpstr>
      <vt:lpstr>Training</vt:lpstr>
      <vt:lpstr>           Thank You……!! Questions/Comments/concerns:  Scott Phillips Assistant Deputy Director, MUI/Registry Unit 1800 Sullivant Ave. Columbus, OH 43222 Phone: (614) 752-0090 Fax: (614) 995-3822  email: Scott.Phillips@dodd.ohio.gov   Chuck Davis Regional Manager Phone: (614) 995-3820 Fax: (614) 995-3822 email: charles.Davis@dodd.ohio.gov  </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 Rule revisions</dc:title>
  <dc:creator>Lenovo User</dc:creator>
  <cp:lastModifiedBy>Davis, Charles</cp:lastModifiedBy>
  <cp:revision>126</cp:revision>
  <cp:lastPrinted>2013-06-10T13:40:42Z</cp:lastPrinted>
  <dcterms:created xsi:type="dcterms:W3CDTF">2012-09-20T16:03:06Z</dcterms:created>
  <dcterms:modified xsi:type="dcterms:W3CDTF">2013-06-11T16:26:34Z</dcterms:modified>
</cp:coreProperties>
</file>