
<file path=[Content_Types].xml><?xml version="1.0" encoding="utf-8"?>
<Types xmlns="http://schemas.openxmlformats.org/package/2006/content-types">
  <Default Extension="xml" ContentType="application/xml"/>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93" r:id="rId3"/>
    <p:sldId id="272" r:id="rId4"/>
    <p:sldId id="283" r:id="rId5"/>
    <p:sldId id="289" r:id="rId6"/>
    <p:sldId id="284" r:id="rId7"/>
    <p:sldId id="287" r:id="rId8"/>
    <p:sldId id="286" r:id="rId9"/>
    <p:sldId id="285" r:id="rId10"/>
    <p:sldId id="290" r:id="rId11"/>
    <p:sldId id="295" r:id="rId12"/>
    <p:sldId id="294" r:id="rId13"/>
    <p:sldId id="296" r:id="rId14"/>
    <p:sldId id="291" r:id="rId15"/>
    <p:sldId id="278" r:id="rId16"/>
    <p:sldId id="270" r:id="rId17"/>
  </p:sldIdLst>
  <p:sldSz cx="9144000" cy="6858000" type="screen4x3"/>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indent="2286000">
      <a:defRPr sz="2400">
        <a:latin typeface="Arial"/>
        <a:ea typeface="Arial"/>
        <a:cs typeface="Arial"/>
        <a:sym typeface="Arial"/>
      </a:defRPr>
    </a:lvl6pPr>
    <a:lvl7pPr indent="2743200">
      <a:defRPr sz="2400">
        <a:latin typeface="Arial"/>
        <a:ea typeface="Arial"/>
        <a:cs typeface="Arial"/>
        <a:sym typeface="Arial"/>
      </a:defRPr>
    </a:lvl7pPr>
    <a:lvl8pPr indent="3200400">
      <a:defRPr sz="2400">
        <a:latin typeface="Arial"/>
        <a:ea typeface="Arial"/>
        <a:cs typeface="Arial"/>
        <a:sym typeface="Arial"/>
      </a:defRPr>
    </a:lvl8pPr>
    <a:lvl9pPr indent="3657600">
      <a:defRPr sz="2400">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CAD1"/>
          </a:solidFill>
        </a:fill>
      </a:tcStyle>
    </a:wholeTbl>
    <a:band2H>
      <a:tcTxStyle/>
      <a:tcStyle>
        <a:tcBdr/>
        <a:fill>
          <a:solidFill>
            <a:srgbClr val="E8E6E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0462"/>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0462"/>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0462"/>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8D0"/>
          </a:solidFill>
        </a:fill>
      </a:tcStyle>
    </a:wholeTbl>
    <a:band2H>
      <a:tcTxStyle/>
      <a:tcStyle>
        <a:tcBdr/>
        <a:fill>
          <a:solidFill>
            <a:srgbClr val="EFEDE9"/>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865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865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865A"/>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B0462"/>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B0462"/>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6354"/>
  </p:normalViewPr>
  <p:slideViewPr>
    <p:cSldViewPr snapToGrid="0" snapToObjects="1">
      <p:cViewPr varScale="1">
        <p:scale>
          <a:sx n="70" d="100"/>
          <a:sy n="70" d="100"/>
        </p:scale>
        <p:origin x="2304" y="19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hape 2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1" name="Shape 2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937467"/>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autismcertificationcenter.or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587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As you’ve seen from the sample of clips, these strategies can be learned and implemented by anyone from a person’s support team – parents, teachers, job coaches, in-home aides. And we know that when families and service providers are working from the same understanding about effective practices, the positive impact on an individual is that much greater. </a:t>
            </a:r>
          </a:p>
          <a:p>
            <a:r>
              <a:rPr lang="en-US" sz="2400" dirty="0" smtClean="0">
                <a:effectLst/>
                <a:latin typeface="+mn-lt"/>
                <a:ea typeface="+mn-ea"/>
                <a:cs typeface="+mn-cs"/>
                <a:sym typeface="Avenir Roman"/>
              </a:rPr>
              <a:t> </a:t>
            </a:r>
          </a:p>
          <a:p>
            <a:r>
              <a:rPr lang="en-US" sz="2400" dirty="0" smtClean="0">
                <a:effectLst/>
                <a:latin typeface="+mn-lt"/>
                <a:ea typeface="+mn-ea"/>
                <a:cs typeface="+mn-cs"/>
                <a:sym typeface="Avenir Roman"/>
              </a:rPr>
              <a:t>So providers, share this video training program with colleagues at work and with the families you work with. </a:t>
            </a:r>
          </a:p>
          <a:p>
            <a:r>
              <a:rPr lang="en-US" sz="2400" dirty="0" smtClean="0">
                <a:effectLst/>
                <a:latin typeface="+mn-lt"/>
                <a:ea typeface="+mn-ea"/>
                <a:cs typeface="+mn-cs"/>
                <a:sym typeface="Avenir Roman"/>
              </a:rPr>
              <a:t> </a:t>
            </a:r>
          </a:p>
          <a:p>
            <a:r>
              <a:rPr lang="en-US" sz="2400" dirty="0" smtClean="0">
                <a:effectLst/>
                <a:latin typeface="+mn-lt"/>
                <a:ea typeface="+mn-ea"/>
                <a:cs typeface="+mn-cs"/>
                <a:sym typeface="Avenir Roman"/>
              </a:rPr>
              <a:t>For families, share it with other family members, with your son or daughter’s providers, and with neighbors and others in your community.  </a:t>
            </a:r>
          </a:p>
          <a:p>
            <a:r>
              <a:rPr lang="en-US" sz="2400" dirty="0" smtClean="0">
                <a:effectLst/>
                <a:latin typeface="+mn-lt"/>
                <a:ea typeface="+mn-ea"/>
                <a:cs typeface="+mn-cs"/>
                <a:sym typeface="Avenir Roman"/>
              </a:rPr>
              <a:t> </a:t>
            </a:r>
          </a:p>
          <a:p>
            <a:r>
              <a:rPr lang="en-US" sz="2400" dirty="0" smtClean="0">
                <a:effectLst/>
                <a:latin typeface="+mn-lt"/>
                <a:ea typeface="+mn-ea"/>
                <a:cs typeface="+mn-cs"/>
                <a:sym typeface="Avenir Roman"/>
              </a:rPr>
              <a:t>Anyone who interacts with individuals with autism – either now or in the future can benefit from this training program And since we ALL are likely to encounter someone with autism, we all can benefit. </a:t>
            </a:r>
          </a:p>
          <a:p>
            <a:endParaRPr lang="en-US" dirty="0"/>
          </a:p>
        </p:txBody>
      </p:sp>
    </p:spTree>
    <p:extLst>
      <p:ext uri="{BB962C8B-B14F-4D97-AF65-F5344CB8AC3E}">
        <p14:creationId xmlns:p14="http://schemas.microsoft.com/office/powerpoint/2010/main" val="12722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There’s an added benefit for professionals who complete the training program. When you finish a course, you will receive a certificate that validates successful completion, which includes reflection questions and module assessments throughout the courses. Also in the process of getting approvals for various CEUs.</a:t>
            </a:r>
          </a:p>
          <a:p>
            <a:r>
              <a:rPr lang="en-US" sz="2400" dirty="0" smtClean="0">
                <a:effectLst/>
                <a:latin typeface="+mn-lt"/>
                <a:ea typeface="+mn-ea"/>
                <a:cs typeface="+mn-cs"/>
                <a:sym typeface="Avenir Roman"/>
              </a:rPr>
              <a:t> </a:t>
            </a:r>
          </a:p>
          <a:p>
            <a:r>
              <a:rPr lang="en-US" sz="2400" dirty="0" smtClean="0">
                <a:effectLst/>
                <a:latin typeface="+mn-lt"/>
                <a:ea typeface="+mn-ea"/>
                <a:cs typeface="+mn-cs"/>
                <a:sym typeface="Avenir Roman"/>
              </a:rPr>
              <a:t>Also keep in mind that these strategies work beyond your work with individuals on the autism spectrum. So you will find them valuable across the range of people that you work with.</a:t>
            </a:r>
            <a:r>
              <a:rPr lang="en-US" dirty="0" smtClean="0">
                <a:effectLst/>
              </a:rPr>
              <a:t> </a:t>
            </a:r>
            <a:endParaRPr lang="en-US" dirty="0"/>
          </a:p>
        </p:txBody>
      </p:sp>
    </p:spTree>
    <p:extLst>
      <p:ext uri="{BB962C8B-B14F-4D97-AF65-F5344CB8AC3E}">
        <p14:creationId xmlns:p14="http://schemas.microsoft.com/office/powerpoint/2010/main" val="629953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Here’s how to access ASD Strategies in Action – go online now at </a:t>
            </a:r>
            <a:r>
              <a:rPr lang="en-US" sz="2400" u="sng" dirty="0" smtClean="0">
                <a:effectLst/>
                <a:latin typeface="+mn-lt"/>
                <a:ea typeface="+mn-ea"/>
                <a:cs typeface="+mn-cs"/>
                <a:sym typeface="Avenir Roman"/>
                <a:hlinkClick r:id="rId3"/>
              </a:rPr>
              <a:t>autismcertificationcenter.org</a:t>
            </a:r>
            <a:r>
              <a:rPr lang="en-US" sz="2400" dirty="0" smtClean="0">
                <a:effectLst/>
                <a:latin typeface="+mn-lt"/>
                <a:ea typeface="+mn-ea"/>
                <a:cs typeface="+mn-cs"/>
                <a:sym typeface="Avenir Roman"/>
              </a:rPr>
              <a:t> and Get Started.</a:t>
            </a:r>
          </a:p>
          <a:p>
            <a:r>
              <a:rPr lang="en-US" sz="2400" dirty="0" smtClean="0">
                <a:effectLst/>
                <a:latin typeface="+mn-lt"/>
                <a:ea typeface="+mn-ea"/>
                <a:cs typeface="+mn-cs"/>
                <a:sym typeface="Avenir Roman"/>
              </a:rPr>
              <a:t>The courses are free to those who live or work within Ohio. For those outside of Ohio, you can access a free Introductory subscription to the Many Faces of Autism course. You can upgrade your subscription at any time. The cost is modest and group-based pricing is available for organizations. Check out the website for more details. </a:t>
            </a:r>
            <a:endParaRPr lang="en-US" dirty="0"/>
          </a:p>
        </p:txBody>
      </p:sp>
    </p:spTree>
    <p:extLst>
      <p:ext uri="{BB962C8B-B14F-4D97-AF65-F5344CB8AC3E}">
        <p14:creationId xmlns:p14="http://schemas.microsoft.com/office/powerpoint/2010/main" val="209809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02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Created by legislation to serve as a central source for parents and professionals to improve supports and services for individuals with autism and low incidence disabilities.</a:t>
            </a:r>
          </a:p>
          <a:p>
            <a:r>
              <a:rPr lang="en-US" sz="2400" dirty="0" smtClean="0">
                <a:effectLst/>
                <a:latin typeface="+mn-lt"/>
                <a:ea typeface="+mn-ea"/>
                <a:cs typeface="+mn-cs"/>
                <a:sym typeface="Avenir Roman"/>
              </a:rPr>
              <a:t>We work to build capacity by increasing practitioners’ knowledge and applied skills while strengthening and focusing policies, structures, and resources that serve individuals, families, and professionals. </a:t>
            </a:r>
            <a:endParaRPr lang="en-US" dirty="0"/>
          </a:p>
        </p:txBody>
      </p:sp>
    </p:spTree>
    <p:extLst>
      <p:ext uri="{BB962C8B-B14F-4D97-AF65-F5344CB8AC3E}">
        <p14:creationId xmlns:p14="http://schemas.microsoft.com/office/powerpoint/2010/main" val="48829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2400" dirty="0" smtClean="0">
                <a:effectLst/>
                <a:latin typeface="+mn-lt"/>
                <a:ea typeface="+mn-ea"/>
                <a:cs typeface="+mn-cs"/>
                <a:sym typeface="Avenir Roman"/>
              </a:rPr>
              <a:t>Today we’re excited to present an innovative new video-based training program called ASD Strategies in Action which has just launched to the public. It’s the result of a collaborative effort across multiple state agencies and the Ohio Center for Autism and Low Incidence. </a:t>
            </a:r>
            <a:r>
              <a:rPr lang="en-US" sz="2400" smtClean="0">
                <a:effectLst/>
                <a:latin typeface="+mn-lt"/>
                <a:ea typeface="+mn-ea"/>
                <a:cs typeface="+mn-cs"/>
                <a:sym typeface="Avenir Roman"/>
              </a:rPr>
              <a:t>Through a series of multiagency</a:t>
            </a:r>
            <a:r>
              <a:rPr lang="en-US" sz="2400" baseline="0" smtClean="0">
                <a:effectLst/>
                <a:latin typeface="+mn-lt"/>
                <a:ea typeface="+mn-ea"/>
                <a:cs typeface="+mn-cs"/>
                <a:sym typeface="Avenir Roman"/>
              </a:rPr>
              <a:t> discussions the decision was made to </a:t>
            </a:r>
            <a:endParaRPr lang="en-US" dirty="0"/>
          </a:p>
        </p:txBody>
      </p:sp>
    </p:spTree>
    <p:extLst>
      <p:ext uri="{BB962C8B-B14F-4D97-AF65-F5344CB8AC3E}">
        <p14:creationId xmlns:p14="http://schemas.microsoft.com/office/powerpoint/2010/main" val="31020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a:buNone/>
            </a:pPr>
            <a:r>
              <a:rPr lang="en-US" dirty="0" smtClean="0"/>
              <a:t>Where did it come from?</a:t>
            </a:r>
            <a:r>
              <a:rPr lang="en-US" baseline="0" dirty="0" smtClean="0"/>
              <a:t> Through a series of multiagency conversations, we identified that the current situation must change. How can we get quality professional development into the hands of those who need it most – frontline workers?</a:t>
            </a:r>
            <a:endParaRPr lang="en-US" dirty="0"/>
          </a:p>
        </p:txBody>
      </p:sp>
    </p:spTree>
    <p:extLst>
      <p:ext uri="{BB962C8B-B14F-4D97-AF65-F5344CB8AC3E}">
        <p14:creationId xmlns:p14="http://schemas.microsoft.com/office/powerpoint/2010/main" val="7274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The program was developed in consultation with a blue-ribbon panel of experts in autism from across the globe – experts who helped ensure the focus on research-based practices from various well-established methodologies. </a:t>
            </a:r>
          </a:p>
          <a:p>
            <a:r>
              <a:rPr lang="en-US" sz="2400" u="sng" dirty="0" smtClean="0">
                <a:effectLst/>
                <a:latin typeface="+mn-lt"/>
                <a:ea typeface="+mn-ea"/>
                <a:cs typeface="+mn-cs"/>
                <a:sym typeface="Avenir Roman"/>
              </a:rPr>
              <a:t>And</a:t>
            </a:r>
            <a:r>
              <a:rPr lang="en-US" sz="2400" dirty="0" smtClean="0">
                <a:effectLst/>
                <a:latin typeface="+mn-lt"/>
                <a:ea typeface="+mn-ea"/>
                <a:cs typeface="+mn-cs"/>
                <a:sym typeface="Avenir Roman"/>
              </a:rPr>
              <a:t> it takes these practices and breaks them down into a way that anyone can use them. As one of our community partners described it, these videos are imperfectly real. You’ll see good strategies being used by real people in real homes, real schools, real work places in real time.</a:t>
            </a:r>
            <a:r>
              <a:rPr lang="en-US" dirty="0" smtClean="0">
                <a:effectLst/>
              </a:rPr>
              <a:t> </a:t>
            </a:r>
            <a:endParaRPr lang="en-US" dirty="0"/>
          </a:p>
        </p:txBody>
      </p:sp>
    </p:spTree>
    <p:extLst>
      <p:ext uri="{BB962C8B-B14F-4D97-AF65-F5344CB8AC3E}">
        <p14:creationId xmlns:p14="http://schemas.microsoft.com/office/powerpoint/2010/main" val="230336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There can be no video-based modules without good video, right? We worked across our vast network to carefully select filming partners from home, school and work environments. Our filming partners were thoroughly vetted, cultivated, and sometimes coached to ensure that they were modeling the best practices for others to learn from. </a:t>
            </a:r>
          </a:p>
          <a:p>
            <a:endParaRPr lang="en-US" baseline="0" dirty="0" smtClean="0"/>
          </a:p>
          <a:p>
            <a:r>
              <a:rPr lang="en-US" baseline="0" dirty="0" smtClean="0"/>
              <a:t>We worked closely with our video production partner – Brainstorm Media – to make the most of the video we have with careful editing and the addition of graphics. </a:t>
            </a:r>
          </a:p>
          <a:p>
            <a:endParaRPr lang="en-US" baseline="0" dirty="0" smtClean="0"/>
          </a:p>
        </p:txBody>
      </p:sp>
    </p:spTree>
    <p:extLst>
      <p:ext uri="{BB962C8B-B14F-4D97-AF65-F5344CB8AC3E}">
        <p14:creationId xmlns:p14="http://schemas.microsoft.com/office/powerpoint/2010/main" val="361640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All</a:t>
            </a:r>
            <a:r>
              <a:rPr lang="en-US" baseline="0" dirty="0" smtClean="0"/>
              <a:t> course have similar modules which are focused on evidence-based strategies. They start off with a module focused on the essential elements of a direct service providers role – presuming competence, developing appropriate relationships, building independence, and demonstrating professionalism. Joint attention and shared control are specific to Toddler and Preschool Age course. </a:t>
            </a:r>
            <a:endParaRPr lang="en-US" dirty="0"/>
          </a:p>
        </p:txBody>
      </p:sp>
    </p:spTree>
    <p:extLst>
      <p:ext uri="{BB962C8B-B14F-4D97-AF65-F5344CB8AC3E}">
        <p14:creationId xmlns:p14="http://schemas.microsoft.com/office/powerpoint/2010/main" val="150842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videos</a:t>
            </a:r>
            <a:r>
              <a:rPr lang="en-US" baseline="0" dirty="0" smtClean="0"/>
              <a:t> in following order: </a:t>
            </a:r>
          </a:p>
          <a:p>
            <a:pPr marL="457200" indent="-457200">
              <a:buAutoNum type="arabicParenR"/>
            </a:pPr>
            <a:r>
              <a:rPr lang="en-US" baseline="0" dirty="0" smtClean="0"/>
              <a:t>Joint attention – every module starts off this way</a:t>
            </a:r>
          </a:p>
          <a:p>
            <a:pPr marL="457200" indent="-457200">
              <a:buAutoNum type="arabicParenR"/>
            </a:pPr>
            <a:r>
              <a:rPr lang="en-US" baseline="0" dirty="0" smtClean="0"/>
              <a:t>Emotional regulation – point out interviews with children, young adults and older adults with </a:t>
            </a:r>
            <a:r>
              <a:rPr lang="en-US" baseline="0" dirty="0" err="1" smtClean="0"/>
              <a:t>Asd</a:t>
            </a:r>
            <a:endParaRPr lang="en-US" baseline="0" dirty="0" smtClean="0"/>
          </a:p>
          <a:p>
            <a:pPr marL="457200" indent="-457200">
              <a:buAutoNum type="arabicParenR"/>
            </a:pPr>
            <a:r>
              <a:rPr lang="en-US" dirty="0" smtClean="0"/>
              <a:t>Other – choose one or</a:t>
            </a:r>
            <a:r>
              <a:rPr lang="en-US" baseline="0" dirty="0" smtClean="0"/>
              <a:t> more focused on strategy </a:t>
            </a:r>
            <a:endParaRPr lang="en-US" dirty="0"/>
          </a:p>
        </p:txBody>
      </p:sp>
    </p:spTree>
    <p:extLst>
      <p:ext uri="{BB962C8B-B14F-4D97-AF65-F5344CB8AC3E}">
        <p14:creationId xmlns:p14="http://schemas.microsoft.com/office/powerpoint/2010/main" val="10458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features like: interactive transcript, closed captioning, reflection and comprehension questions, glossary, and chapter notes.</a:t>
            </a:r>
            <a:endParaRPr lang="en-US" dirty="0"/>
          </a:p>
        </p:txBody>
      </p:sp>
    </p:spTree>
    <p:extLst>
      <p:ext uri="{BB962C8B-B14F-4D97-AF65-F5344CB8AC3E}">
        <p14:creationId xmlns:p14="http://schemas.microsoft.com/office/powerpoint/2010/main" val="161966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4290902" y="270080"/>
            <a:ext cx="4524594" cy="2346385"/>
          </a:xfrm>
          <a:prstGeom prst="rect">
            <a:avLst/>
          </a:prstGeom>
        </p:spPr>
        <p:txBody>
          <a:bodyPr/>
          <a:lstStyle/>
          <a:p>
            <a:pPr lvl="0">
              <a:defRPr sz="1800">
                <a:solidFill>
                  <a:srgbClr val="000000"/>
                </a:solidFill>
              </a:defRPr>
            </a:pPr>
            <a:r>
              <a:rPr sz="3600">
                <a:solidFill>
                  <a:srgbClr val="595959"/>
                </a:solidFill>
              </a:rPr>
              <a:t>Title Text</a:t>
            </a:r>
          </a:p>
        </p:txBody>
      </p:sp>
      <p:sp>
        <p:nvSpPr>
          <p:cNvPr id="6" name="Shape 6"/>
          <p:cNvSpPr>
            <a:spLocks noGrp="1"/>
          </p:cNvSpPr>
          <p:nvPr>
            <p:ph type="body" idx="1"/>
          </p:nvPr>
        </p:nvSpPr>
        <p:spPr>
          <a:xfrm>
            <a:off x="4290902" y="2616464"/>
            <a:ext cx="4524593" cy="3467101"/>
          </a:xfrm>
          <a:prstGeom prst="rect">
            <a:avLst/>
          </a:prstGeom>
        </p:spPr>
        <p:txBody>
          <a:bodyPr>
            <a:normAutofit/>
          </a:bodyPr>
          <a:lstStyle>
            <a:lvl1pPr marL="0" indent="0">
              <a:spcBef>
                <a:spcPts val="600"/>
              </a:spcBef>
              <a:buSzTx/>
              <a:buFontTx/>
              <a:buNone/>
              <a:defRPr sz="2800">
                <a:solidFill>
                  <a:srgbClr val="808080"/>
                </a:solidFill>
              </a:defRPr>
            </a:lvl1pPr>
            <a:lvl2pPr marL="0" indent="457200">
              <a:spcBef>
                <a:spcPts val="600"/>
              </a:spcBef>
              <a:buSzTx/>
              <a:buFontTx/>
              <a:buNone/>
              <a:defRPr sz="2800">
                <a:solidFill>
                  <a:srgbClr val="808080"/>
                </a:solidFill>
              </a:defRPr>
            </a:lvl2pPr>
            <a:lvl3pPr marL="0" indent="914400">
              <a:spcBef>
                <a:spcPts val="600"/>
              </a:spcBef>
              <a:buSzTx/>
              <a:buFontTx/>
              <a:buNone/>
              <a:defRPr sz="2800">
                <a:solidFill>
                  <a:srgbClr val="808080"/>
                </a:solidFill>
              </a:defRPr>
            </a:lvl3pPr>
            <a:lvl4pPr marL="0" indent="1371600">
              <a:spcBef>
                <a:spcPts val="600"/>
              </a:spcBef>
              <a:buSzTx/>
              <a:buFontTx/>
              <a:buNone/>
              <a:defRPr sz="2800">
                <a:solidFill>
                  <a:srgbClr val="808080"/>
                </a:solidFill>
              </a:defRPr>
            </a:lvl4pPr>
            <a:lvl5pPr marL="0" indent="1828800">
              <a:spcBef>
                <a:spcPts val="600"/>
              </a:spcBef>
              <a:buSzTx/>
              <a:buFontTx/>
              <a:buNone/>
              <a:defRPr sz="2800">
                <a:solidFill>
                  <a:srgbClr val="808080"/>
                </a:solidFill>
              </a:defRPr>
            </a:lvl5pPr>
          </a:lstStyle>
          <a:p>
            <a:pPr lvl="0">
              <a:defRPr sz="1800">
                <a:solidFill>
                  <a:srgbClr val="000000"/>
                </a:solidFill>
              </a:defRPr>
            </a:pPr>
            <a:r>
              <a:rPr sz="2800">
                <a:solidFill>
                  <a:srgbClr val="808080"/>
                </a:solidFill>
              </a:rPr>
              <a:t>Body Level One</a:t>
            </a:r>
          </a:p>
          <a:p>
            <a:pPr lvl="1">
              <a:defRPr sz="1800">
                <a:solidFill>
                  <a:srgbClr val="000000"/>
                </a:solidFill>
              </a:defRPr>
            </a:pPr>
            <a:r>
              <a:rPr sz="2800">
                <a:solidFill>
                  <a:srgbClr val="808080"/>
                </a:solidFill>
              </a:rPr>
              <a:t>Body Level Two</a:t>
            </a:r>
          </a:p>
          <a:p>
            <a:pPr lvl="2">
              <a:defRPr sz="1800">
                <a:solidFill>
                  <a:srgbClr val="000000"/>
                </a:solidFill>
              </a:defRPr>
            </a:pPr>
            <a:r>
              <a:rPr sz="2800">
                <a:solidFill>
                  <a:srgbClr val="808080"/>
                </a:solidFill>
              </a:rPr>
              <a:t>Body Level Three</a:t>
            </a:r>
          </a:p>
          <a:p>
            <a:pPr lvl="3">
              <a:defRPr sz="1800">
                <a:solidFill>
                  <a:srgbClr val="000000"/>
                </a:solidFill>
              </a:defRPr>
            </a:pPr>
            <a:r>
              <a:rPr sz="2800">
                <a:solidFill>
                  <a:srgbClr val="808080"/>
                </a:solidFill>
              </a:rPr>
              <a:t>Body Level Four</a:t>
            </a:r>
          </a:p>
          <a:p>
            <a:pPr lvl="4">
              <a:defRPr sz="1800">
                <a:solidFill>
                  <a:srgbClr val="000000"/>
                </a:solidFill>
              </a:defRPr>
            </a:pPr>
            <a:r>
              <a:rPr sz="2800">
                <a:solidFill>
                  <a:srgbClr val="808080"/>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3600">
                <a:solidFill>
                  <a:srgbClr val="595959"/>
                </a:solidFill>
              </a:rPr>
              <a:t>Title Text</a:t>
            </a:r>
          </a:p>
        </p:txBody>
      </p:sp>
      <p:sp>
        <p:nvSpPr>
          <p:cNvPr id="9" name="Shape 9"/>
          <p:cNvSpPr>
            <a:spLocks noGrp="1"/>
          </p:cNvSpPr>
          <p:nvPr>
            <p:ph type="body" idx="1"/>
          </p:nvPr>
        </p:nvSpPr>
        <p:spPr>
          <a:prstGeom prst="rect">
            <a:avLst/>
          </a:prstGeom>
        </p:spPr>
        <p:txBody>
          <a:bodyPr/>
          <a:lstStyle/>
          <a:p>
            <a:pPr lvl="0">
              <a:defRPr sz="1800">
                <a:solidFill>
                  <a:srgbClr val="000000"/>
                </a:solidFill>
              </a:defRPr>
            </a:pPr>
            <a:r>
              <a:rPr sz="3200">
                <a:solidFill>
                  <a:srgbClr val="504F51"/>
                </a:solidFill>
              </a:rPr>
              <a:t>Body Level One</a:t>
            </a:r>
          </a:p>
          <a:p>
            <a:pPr lvl="1">
              <a:defRPr sz="1800">
                <a:solidFill>
                  <a:srgbClr val="000000"/>
                </a:solidFill>
              </a:defRPr>
            </a:pPr>
            <a:r>
              <a:rPr sz="3200">
                <a:solidFill>
                  <a:srgbClr val="504F51"/>
                </a:solidFill>
              </a:rPr>
              <a:t>Body Level Two</a:t>
            </a:r>
          </a:p>
          <a:p>
            <a:pPr lvl="2">
              <a:defRPr sz="1800">
                <a:solidFill>
                  <a:srgbClr val="000000"/>
                </a:solidFill>
              </a:defRPr>
            </a:pPr>
            <a:r>
              <a:rPr sz="3200">
                <a:solidFill>
                  <a:srgbClr val="504F51"/>
                </a:solidFill>
              </a:rPr>
              <a:t>Body Level Three</a:t>
            </a:r>
          </a:p>
          <a:p>
            <a:pPr lvl="3">
              <a:defRPr sz="1800">
                <a:solidFill>
                  <a:srgbClr val="000000"/>
                </a:solidFill>
              </a:defRPr>
            </a:pPr>
            <a:r>
              <a:rPr sz="3200">
                <a:solidFill>
                  <a:srgbClr val="504F51"/>
                </a:solidFill>
              </a:rPr>
              <a:t>Body Level Four</a:t>
            </a:r>
          </a:p>
          <a:p>
            <a:pPr lvl="4">
              <a:defRPr sz="1800">
                <a:solidFill>
                  <a:srgbClr val="000000"/>
                </a:solidFill>
              </a:defRPr>
            </a:pPr>
            <a:r>
              <a:rPr sz="3200">
                <a:solidFill>
                  <a:srgbClr val="504F51"/>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3600">
                <a:solidFill>
                  <a:srgbClr val="595959"/>
                </a:solidFill>
              </a:rPr>
              <a:t>Title Text</a:t>
            </a:r>
          </a:p>
        </p:txBody>
      </p:sp>
      <p:sp>
        <p:nvSpPr>
          <p:cNvPr id="12" name="Shape 12"/>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defRPr>
            </a:pPr>
            <a:r>
              <a:rPr sz="2800">
                <a:solidFill>
                  <a:srgbClr val="504F51"/>
                </a:solidFill>
              </a:rPr>
              <a:t>Body Level One</a:t>
            </a:r>
          </a:p>
          <a:p>
            <a:pPr lvl="1">
              <a:defRPr sz="1800">
                <a:solidFill>
                  <a:srgbClr val="000000"/>
                </a:solidFill>
              </a:defRPr>
            </a:pPr>
            <a:r>
              <a:rPr sz="2800">
                <a:solidFill>
                  <a:srgbClr val="504F51"/>
                </a:solidFill>
              </a:rPr>
              <a:t>Body Level Two</a:t>
            </a:r>
          </a:p>
          <a:p>
            <a:pPr lvl="2">
              <a:defRPr sz="1800">
                <a:solidFill>
                  <a:srgbClr val="000000"/>
                </a:solidFill>
              </a:defRPr>
            </a:pPr>
            <a:r>
              <a:rPr sz="2800">
                <a:solidFill>
                  <a:srgbClr val="504F51"/>
                </a:solidFill>
              </a:rPr>
              <a:t>Body Level Three</a:t>
            </a:r>
          </a:p>
          <a:p>
            <a:pPr lvl="3">
              <a:defRPr sz="1800">
                <a:solidFill>
                  <a:srgbClr val="000000"/>
                </a:solidFill>
              </a:defRPr>
            </a:pPr>
            <a:r>
              <a:rPr sz="2800">
                <a:solidFill>
                  <a:srgbClr val="504F51"/>
                </a:solidFill>
              </a:rPr>
              <a:t>Body Level Four</a:t>
            </a:r>
          </a:p>
          <a:p>
            <a:pPr lvl="4">
              <a:defRPr sz="1800">
                <a:solidFill>
                  <a:srgbClr val="000000"/>
                </a:solidFill>
              </a:defRPr>
            </a:pPr>
            <a:r>
              <a:rPr sz="2800">
                <a:solidFill>
                  <a:srgbClr val="504F51"/>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4" name="Shape 14"/>
          <p:cNvSpPr>
            <a:spLocks noGrp="1"/>
          </p:cNvSpPr>
          <p:nvPr>
            <p:ph type="title"/>
          </p:nvPr>
        </p:nvSpPr>
        <p:spPr>
          <a:xfrm>
            <a:off x="254000" y="161048"/>
            <a:ext cx="8662989" cy="912980"/>
          </a:xfrm>
          <a:prstGeom prst="rect">
            <a:avLst/>
          </a:prstGeom>
        </p:spPr>
        <p:txBody>
          <a:bodyPr/>
          <a:lstStyle/>
          <a:p>
            <a:pPr lvl="0">
              <a:defRPr sz="1800">
                <a:solidFill>
                  <a:srgbClr val="000000"/>
                </a:solidFill>
              </a:defRPr>
            </a:pPr>
            <a:r>
              <a:rPr sz="3600">
                <a:solidFill>
                  <a:srgbClr val="595959"/>
                </a:solidFill>
              </a:rPr>
              <a:t>Title Text</a:t>
            </a:r>
          </a:p>
        </p:txBody>
      </p:sp>
      <p:sp>
        <p:nvSpPr>
          <p:cNvPr id="15" name="Shape 15"/>
          <p:cNvSpPr>
            <a:spLocks noGrp="1"/>
          </p:cNvSpPr>
          <p:nvPr>
            <p:ph type="body" idx="1"/>
          </p:nvPr>
        </p:nvSpPr>
        <p:spPr>
          <a:xfrm>
            <a:off x="457200" y="1074027"/>
            <a:ext cx="4040188" cy="1100848"/>
          </a:xfrm>
          <a:prstGeom prst="rect">
            <a:avLst/>
          </a:prstGeom>
        </p:spPr>
        <p:txBody>
          <a:bodyPr anchor="b"/>
          <a:lstStyle>
            <a:lvl1pPr marL="0" indent="0">
              <a:spcBef>
                <a:spcPts val="500"/>
              </a:spcBef>
              <a:buSzTx/>
              <a:buFontTx/>
              <a:buNone/>
              <a:defRPr sz="2400">
                <a:latin typeface="Arial Bold"/>
                <a:ea typeface="Arial Bold"/>
                <a:cs typeface="Arial Bold"/>
                <a:sym typeface="Arial Bold"/>
              </a:defRPr>
            </a:lvl1pPr>
            <a:lvl2pPr marL="0" indent="457200">
              <a:spcBef>
                <a:spcPts val="500"/>
              </a:spcBef>
              <a:buSzTx/>
              <a:buFontTx/>
              <a:buNone/>
              <a:defRPr sz="2400">
                <a:latin typeface="Arial Bold"/>
                <a:ea typeface="Arial Bold"/>
                <a:cs typeface="Arial Bold"/>
                <a:sym typeface="Arial Bold"/>
              </a:defRPr>
            </a:lvl2pPr>
            <a:lvl3pPr marL="0" indent="914400">
              <a:spcBef>
                <a:spcPts val="500"/>
              </a:spcBef>
              <a:buSzTx/>
              <a:buFontTx/>
              <a:buNone/>
              <a:defRPr sz="2400">
                <a:latin typeface="Arial Bold"/>
                <a:ea typeface="Arial Bold"/>
                <a:cs typeface="Arial Bold"/>
                <a:sym typeface="Arial Bold"/>
              </a:defRPr>
            </a:lvl3pPr>
            <a:lvl4pPr marL="0" indent="1371600">
              <a:spcBef>
                <a:spcPts val="500"/>
              </a:spcBef>
              <a:buSzTx/>
              <a:buFontTx/>
              <a:buNone/>
              <a:defRPr sz="2400">
                <a:latin typeface="Arial Bold"/>
                <a:ea typeface="Arial Bold"/>
                <a:cs typeface="Arial Bold"/>
                <a:sym typeface="Arial Bold"/>
              </a:defRPr>
            </a:lvl4pPr>
            <a:lvl5pPr marL="0" indent="1828800">
              <a:spcBef>
                <a:spcPts val="500"/>
              </a:spcBef>
              <a:buSzTx/>
              <a:buFontTx/>
              <a:buNone/>
              <a:defRPr sz="2400">
                <a:latin typeface="Arial Bold"/>
                <a:ea typeface="Arial Bold"/>
                <a:cs typeface="Arial Bold"/>
                <a:sym typeface="Arial Bold"/>
              </a:defRPr>
            </a:lvl5pPr>
          </a:lstStyle>
          <a:p>
            <a:pPr lvl="0">
              <a:defRPr sz="1800">
                <a:solidFill>
                  <a:srgbClr val="000000"/>
                </a:solidFill>
              </a:defRPr>
            </a:pPr>
            <a:r>
              <a:rPr sz="2400">
                <a:solidFill>
                  <a:srgbClr val="504F51"/>
                </a:solidFill>
              </a:rPr>
              <a:t>Body Level One</a:t>
            </a:r>
          </a:p>
          <a:p>
            <a:pPr lvl="1">
              <a:defRPr sz="1800">
                <a:solidFill>
                  <a:srgbClr val="000000"/>
                </a:solidFill>
              </a:defRPr>
            </a:pPr>
            <a:r>
              <a:rPr sz="2400">
                <a:solidFill>
                  <a:srgbClr val="504F51"/>
                </a:solidFill>
              </a:rPr>
              <a:t>Body Level Two</a:t>
            </a:r>
          </a:p>
          <a:p>
            <a:pPr lvl="2">
              <a:defRPr sz="1800">
                <a:solidFill>
                  <a:srgbClr val="000000"/>
                </a:solidFill>
              </a:defRPr>
            </a:pPr>
            <a:r>
              <a:rPr sz="2400">
                <a:solidFill>
                  <a:srgbClr val="504F51"/>
                </a:solidFill>
              </a:rPr>
              <a:t>Body Level Three</a:t>
            </a:r>
          </a:p>
          <a:p>
            <a:pPr lvl="3">
              <a:defRPr sz="1800">
                <a:solidFill>
                  <a:srgbClr val="000000"/>
                </a:solidFill>
              </a:defRPr>
            </a:pPr>
            <a:r>
              <a:rPr sz="2400">
                <a:solidFill>
                  <a:srgbClr val="504F51"/>
                </a:solidFill>
              </a:rPr>
              <a:t>Body Level Four</a:t>
            </a:r>
          </a:p>
          <a:p>
            <a:pPr lvl="4">
              <a:defRPr sz="1800">
                <a:solidFill>
                  <a:srgbClr val="000000"/>
                </a:solidFill>
              </a:defRPr>
            </a:pPr>
            <a:r>
              <a:rPr sz="2400">
                <a:solidFill>
                  <a:srgbClr val="504F51"/>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54000" y="0"/>
            <a:ext cx="8662989" cy="123507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3600">
                <a:solidFill>
                  <a:srgbClr val="595959"/>
                </a:solidFill>
              </a:rP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3200">
                <a:solidFill>
                  <a:srgbClr val="504F51"/>
                </a:solidFill>
              </a:rPr>
              <a:t>Body Level One</a:t>
            </a:r>
          </a:p>
          <a:p>
            <a:pPr lvl="1">
              <a:defRPr sz="1800">
                <a:solidFill>
                  <a:srgbClr val="000000"/>
                </a:solidFill>
              </a:defRPr>
            </a:pPr>
            <a:r>
              <a:rPr sz="3200">
                <a:solidFill>
                  <a:srgbClr val="504F51"/>
                </a:solidFill>
              </a:rPr>
              <a:t>Body Level Two</a:t>
            </a:r>
          </a:p>
          <a:p>
            <a:pPr lvl="2">
              <a:defRPr sz="1800">
                <a:solidFill>
                  <a:srgbClr val="000000"/>
                </a:solidFill>
              </a:defRPr>
            </a:pPr>
            <a:r>
              <a:rPr sz="3200">
                <a:solidFill>
                  <a:srgbClr val="504F51"/>
                </a:solidFill>
              </a:rPr>
              <a:t>Body Level Three</a:t>
            </a:r>
          </a:p>
          <a:p>
            <a:pPr lvl="3">
              <a:defRPr sz="1800">
                <a:solidFill>
                  <a:srgbClr val="000000"/>
                </a:solidFill>
              </a:defRPr>
            </a:pPr>
            <a:r>
              <a:rPr sz="3200">
                <a:solidFill>
                  <a:srgbClr val="504F51"/>
                </a:solidFill>
              </a:rPr>
              <a:t>Body Level Four</a:t>
            </a:r>
          </a:p>
          <a:p>
            <a:pPr lvl="4">
              <a:defRPr sz="1800">
                <a:solidFill>
                  <a:srgbClr val="000000"/>
                </a:solidFill>
              </a:defRPr>
            </a:pPr>
            <a:r>
              <a:rPr sz="3200">
                <a:solidFill>
                  <a:srgbClr val="504F5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ransition spd="med"/>
  <p:txStyles>
    <p:titleStyle>
      <a:lvl1pPr algn="ctr" defTabSz="457200">
        <a:defRPr sz="3600">
          <a:solidFill>
            <a:srgbClr val="595959"/>
          </a:solidFill>
          <a:latin typeface="Arial"/>
          <a:ea typeface="Arial"/>
          <a:cs typeface="Arial"/>
          <a:sym typeface="Arial"/>
        </a:defRPr>
      </a:lvl1pPr>
      <a:lvl2pPr algn="ctr" defTabSz="457200">
        <a:defRPr sz="3600">
          <a:solidFill>
            <a:srgbClr val="595959"/>
          </a:solidFill>
          <a:latin typeface="Arial"/>
          <a:ea typeface="Arial"/>
          <a:cs typeface="Arial"/>
          <a:sym typeface="Arial"/>
        </a:defRPr>
      </a:lvl2pPr>
      <a:lvl3pPr algn="ctr" defTabSz="457200">
        <a:defRPr sz="3600">
          <a:solidFill>
            <a:srgbClr val="595959"/>
          </a:solidFill>
          <a:latin typeface="Arial"/>
          <a:ea typeface="Arial"/>
          <a:cs typeface="Arial"/>
          <a:sym typeface="Arial"/>
        </a:defRPr>
      </a:lvl3pPr>
      <a:lvl4pPr algn="ctr" defTabSz="457200">
        <a:defRPr sz="3600">
          <a:solidFill>
            <a:srgbClr val="595959"/>
          </a:solidFill>
          <a:latin typeface="Arial"/>
          <a:ea typeface="Arial"/>
          <a:cs typeface="Arial"/>
          <a:sym typeface="Arial"/>
        </a:defRPr>
      </a:lvl4pPr>
      <a:lvl5pPr algn="ctr" defTabSz="457200">
        <a:defRPr sz="3600">
          <a:solidFill>
            <a:srgbClr val="595959"/>
          </a:solidFill>
          <a:latin typeface="Arial"/>
          <a:ea typeface="Arial"/>
          <a:cs typeface="Arial"/>
          <a:sym typeface="Arial"/>
        </a:defRPr>
      </a:lvl5pPr>
      <a:lvl6pPr indent="457200" algn="ctr" defTabSz="457200">
        <a:defRPr sz="3600">
          <a:solidFill>
            <a:srgbClr val="595959"/>
          </a:solidFill>
          <a:latin typeface="Arial"/>
          <a:ea typeface="Arial"/>
          <a:cs typeface="Arial"/>
          <a:sym typeface="Arial"/>
        </a:defRPr>
      </a:lvl6pPr>
      <a:lvl7pPr indent="914400" algn="ctr" defTabSz="457200">
        <a:defRPr sz="3600">
          <a:solidFill>
            <a:srgbClr val="595959"/>
          </a:solidFill>
          <a:latin typeface="Arial"/>
          <a:ea typeface="Arial"/>
          <a:cs typeface="Arial"/>
          <a:sym typeface="Arial"/>
        </a:defRPr>
      </a:lvl7pPr>
      <a:lvl8pPr indent="1371600" algn="ctr" defTabSz="457200">
        <a:defRPr sz="3600">
          <a:solidFill>
            <a:srgbClr val="595959"/>
          </a:solidFill>
          <a:latin typeface="Arial"/>
          <a:ea typeface="Arial"/>
          <a:cs typeface="Arial"/>
          <a:sym typeface="Arial"/>
        </a:defRPr>
      </a:lvl8pPr>
      <a:lvl9pPr indent="1828800" algn="ctr" defTabSz="457200">
        <a:defRPr sz="3600">
          <a:solidFill>
            <a:srgbClr val="595959"/>
          </a:solidFill>
          <a:latin typeface="Arial"/>
          <a:ea typeface="Arial"/>
          <a:cs typeface="Arial"/>
          <a:sym typeface="Arial"/>
        </a:defRPr>
      </a:lvl9pPr>
    </p:titleStyle>
    <p:bodyStyle>
      <a:lvl1pPr marL="342900" indent="-342900" defTabSz="457200">
        <a:spcBef>
          <a:spcPts val="700"/>
        </a:spcBef>
        <a:buSzPct val="100000"/>
        <a:buFont typeface="Arial"/>
        <a:buChar char="•"/>
        <a:defRPr sz="3200">
          <a:solidFill>
            <a:srgbClr val="504F51"/>
          </a:solidFill>
          <a:latin typeface="Arial"/>
          <a:ea typeface="Arial"/>
          <a:cs typeface="Arial"/>
          <a:sym typeface="Arial"/>
        </a:defRPr>
      </a:lvl1pPr>
      <a:lvl2pPr marL="783771" indent="-326571" defTabSz="457200">
        <a:spcBef>
          <a:spcPts val="700"/>
        </a:spcBef>
        <a:buSzPct val="100000"/>
        <a:buFont typeface="Arial"/>
        <a:buChar char="–"/>
        <a:defRPr sz="3200">
          <a:solidFill>
            <a:srgbClr val="504F51"/>
          </a:solidFill>
          <a:latin typeface="Arial"/>
          <a:ea typeface="Arial"/>
          <a:cs typeface="Arial"/>
          <a:sym typeface="Arial"/>
        </a:defRPr>
      </a:lvl2pPr>
      <a:lvl3pPr marL="1219200" indent="-304800" defTabSz="457200">
        <a:spcBef>
          <a:spcPts val="700"/>
        </a:spcBef>
        <a:buSzPct val="100000"/>
        <a:buFont typeface="Arial"/>
        <a:buChar char="•"/>
        <a:defRPr sz="3200">
          <a:solidFill>
            <a:srgbClr val="504F51"/>
          </a:solidFill>
          <a:latin typeface="Arial"/>
          <a:ea typeface="Arial"/>
          <a:cs typeface="Arial"/>
          <a:sym typeface="Arial"/>
        </a:defRPr>
      </a:lvl3pPr>
      <a:lvl4pPr marL="1737360" indent="-365760" defTabSz="457200">
        <a:spcBef>
          <a:spcPts val="700"/>
        </a:spcBef>
        <a:buSzPct val="100000"/>
        <a:buFont typeface="Arial"/>
        <a:buChar char="–"/>
        <a:defRPr sz="3200">
          <a:solidFill>
            <a:srgbClr val="504F51"/>
          </a:solidFill>
          <a:latin typeface="Arial"/>
          <a:ea typeface="Arial"/>
          <a:cs typeface="Arial"/>
          <a:sym typeface="Arial"/>
        </a:defRPr>
      </a:lvl4pPr>
      <a:lvl5pPr marL="2194560" indent="-365760" defTabSz="457200">
        <a:spcBef>
          <a:spcPts val="700"/>
        </a:spcBef>
        <a:buSzPct val="100000"/>
        <a:buFont typeface="Arial"/>
        <a:buChar char="»"/>
        <a:defRPr sz="3200">
          <a:solidFill>
            <a:srgbClr val="504F51"/>
          </a:solidFill>
          <a:latin typeface="Arial"/>
          <a:ea typeface="Arial"/>
          <a:cs typeface="Arial"/>
          <a:sym typeface="Arial"/>
        </a:defRPr>
      </a:lvl5pPr>
      <a:lvl6pPr marL="2651760" indent="-365760" defTabSz="457200">
        <a:spcBef>
          <a:spcPts val="700"/>
        </a:spcBef>
        <a:buSzPct val="100000"/>
        <a:buFont typeface="Arial"/>
        <a:buChar char="•"/>
        <a:defRPr sz="3200">
          <a:solidFill>
            <a:srgbClr val="504F51"/>
          </a:solidFill>
          <a:latin typeface="Arial"/>
          <a:ea typeface="Arial"/>
          <a:cs typeface="Arial"/>
          <a:sym typeface="Arial"/>
        </a:defRPr>
      </a:lvl6pPr>
      <a:lvl7pPr marL="3108960" indent="-365760" defTabSz="457200">
        <a:spcBef>
          <a:spcPts val="700"/>
        </a:spcBef>
        <a:buSzPct val="100000"/>
        <a:buFont typeface="Arial"/>
        <a:buChar char="•"/>
        <a:defRPr sz="3200">
          <a:solidFill>
            <a:srgbClr val="504F51"/>
          </a:solidFill>
          <a:latin typeface="Arial"/>
          <a:ea typeface="Arial"/>
          <a:cs typeface="Arial"/>
          <a:sym typeface="Arial"/>
        </a:defRPr>
      </a:lvl7pPr>
      <a:lvl8pPr marL="3566159" indent="-365759" defTabSz="457200">
        <a:spcBef>
          <a:spcPts val="700"/>
        </a:spcBef>
        <a:buSzPct val="100000"/>
        <a:buFont typeface="Arial"/>
        <a:buChar char="•"/>
        <a:defRPr sz="3200">
          <a:solidFill>
            <a:srgbClr val="504F51"/>
          </a:solidFill>
          <a:latin typeface="Arial"/>
          <a:ea typeface="Arial"/>
          <a:cs typeface="Arial"/>
          <a:sym typeface="Arial"/>
        </a:defRPr>
      </a:lvl8pPr>
      <a:lvl9pPr marL="4023359" indent="-365759" defTabSz="457200">
        <a:spcBef>
          <a:spcPts val="700"/>
        </a:spcBef>
        <a:buSzPct val="100000"/>
        <a:buFont typeface="Arial"/>
        <a:buChar char="•"/>
        <a:defRPr sz="3200">
          <a:solidFill>
            <a:srgbClr val="504F51"/>
          </a:solidFill>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autismcertificationcenter.org/video-gallery"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autismcertificationcenter.org/video-gallery" TargetMode="External"/><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hyperlink" Target="https://autismcertificationcenter.org/get-started"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autismcertificationcenter.org/" TargetMode="Externa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6645" y="737438"/>
            <a:ext cx="8195131" cy="4141311"/>
          </a:xfrm>
          <a:prstGeom prst="rect">
            <a:avLst/>
          </a:prstGeom>
        </p:spPr>
      </p:pic>
    </p:spTree>
    <p:extLst>
      <p:ext uri="{BB962C8B-B14F-4D97-AF65-F5344CB8AC3E}">
        <p14:creationId xmlns:p14="http://schemas.microsoft.com/office/powerpoint/2010/main" val="47374416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89709"/>
            <a:ext cx="9144000" cy="4976635"/>
          </a:xfrm>
          <a:prstGeom prst="rect">
            <a:avLst/>
          </a:prstGeom>
        </p:spPr>
      </p:pic>
      <p:sp>
        <p:nvSpPr>
          <p:cNvPr id="4" name="Title 3"/>
          <p:cNvSpPr>
            <a:spLocks noGrp="1"/>
          </p:cNvSpPr>
          <p:nvPr>
            <p:ph type="title"/>
          </p:nvPr>
        </p:nvSpPr>
        <p:spPr>
          <a:xfrm>
            <a:off x="254000" y="0"/>
            <a:ext cx="8662989" cy="651164"/>
          </a:xfrm>
        </p:spPr>
        <p:txBody>
          <a:bodyPr/>
          <a:lstStyle/>
          <a:p>
            <a:r>
              <a:rPr lang="en-US" sz="3200" b="1" dirty="0" smtClean="0">
                <a:latin typeface="+mj-lt"/>
              </a:rPr>
              <a:t>Sample Video Clips</a:t>
            </a:r>
            <a:endParaRPr lang="en-US" sz="3200" b="1" dirty="0">
              <a:latin typeface="+mj-lt"/>
            </a:endParaRPr>
          </a:p>
        </p:txBody>
      </p:sp>
    </p:spTree>
    <p:extLst>
      <p:ext uri="{BB962C8B-B14F-4D97-AF65-F5344CB8AC3E}">
        <p14:creationId xmlns:p14="http://schemas.microsoft.com/office/powerpoint/2010/main" val="248145874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Supports for Online Learners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5076"/>
            <a:ext cx="5915891" cy="2418652"/>
          </a:xfrm>
          <a:prstGeom prst="rect">
            <a:avLst/>
          </a:prstGeom>
        </p:spPr>
      </p:pic>
      <p:pic>
        <p:nvPicPr>
          <p:cNvPr id="10" name="Picture 9">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088" y="2770910"/>
            <a:ext cx="4905901" cy="2716233"/>
          </a:xfrm>
          <a:prstGeom prst="rect">
            <a:avLst/>
          </a:prstGeom>
        </p:spPr>
      </p:pic>
    </p:spTree>
    <p:extLst>
      <p:ext uri="{BB962C8B-B14F-4D97-AF65-F5344CB8AC3E}">
        <p14:creationId xmlns:p14="http://schemas.microsoft.com/office/powerpoint/2010/main" val="5022506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40"/>
          <p:cNvSpPr>
            <a:spLocks noGrp="1"/>
          </p:cNvSpPr>
          <p:nvPr>
            <p:ph type="title"/>
          </p:nvPr>
        </p:nvSpPr>
        <p:spPr>
          <a:prstGeom prst="rect">
            <a:avLst/>
          </a:prstGeom>
        </p:spPr>
        <p:txBody>
          <a:bodyPr lIns="0" tIns="0" rIns="0" bIns="0">
            <a:normAutofit/>
          </a:bodyPr>
          <a:lstStyle/>
          <a:p>
            <a:pPr lvl="0">
              <a:defRPr sz="1800">
                <a:solidFill>
                  <a:srgbClr val="000000"/>
                </a:solidFill>
              </a:defRPr>
            </a:pPr>
            <a:r>
              <a:rPr lang="en-US" sz="3200" b="1" dirty="0" smtClean="0">
                <a:solidFill>
                  <a:schemeClr val="tx1"/>
                </a:solidFill>
                <a:latin typeface="+mj-lt"/>
              </a:rPr>
              <a:t>Everyone Benefits</a:t>
            </a:r>
            <a:endParaRPr sz="3200" b="1" dirty="0">
              <a:solidFill>
                <a:schemeClr val="tx1"/>
              </a:solidFill>
              <a:latin typeface="+mj-lt"/>
            </a:endParaRPr>
          </a:p>
        </p:txBody>
      </p:sp>
      <p:sp>
        <p:nvSpPr>
          <p:cNvPr id="41" name="Shape 41"/>
          <p:cNvSpPr>
            <a:spLocks noGrp="1"/>
          </p:cNvSpPr>
          <p:nvPr>
            <p:ph type="sldNum" sz="quarter" idx="4294967295"/>
          </p:nvPr>
        </p:nvSpPr>
        <p:spPr>
          <a:xfrm>
            <a:off x="7010400" y="6492875"/>
            <a:ext cx="2133600" cy="4365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2400"/>
              <a:t>12</a:t>
            </a:fld>
            <a:endParaRPr sz="240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1219200"/>
            <a:ext cx="4495800" cy="4406900"/>
          </a:xfrm>
          <a:prstGeom prst="rect">
            <a:avLst/>
          </a:prstGeom>
        </p:spPr>
      </p:pic>
    </p:spTree>
    <p:extLst>
      <p:ext uri="{BB962C8B-B14F-4D97-AF65-F5344CB8AC3E}">
        <p14:creationId xmlns:p14="http://schemas.microsoft.com/office/powerpoint/2010/main" val="5628483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640141"/>
          </a:xfrm>
          <a:prstGeom prst="rect">
            <a:avLst/>
          </a:prstGeom>
        </p:spPr>
      </p:pic>
    </p:spTree>
    <p:extLst>
      <p:ext uri="{BB962C8B-B14F-4D97-AF65-F5344CB8AC3E}">
        <p14:creationId xmlns:p14="http://schemas.microsoft.com/office/powerpoint/2010/main" val="208300554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8255"/>
            <a:ext cx="9144000" cy="4914045"/>
          </a:xfrm>
          <a:prstGeom prst="rect">
            <a:avLst/>
          </a:prstGeom>
        </p:spPr>
      </p:pic>
      <p:sp>
        <p:nvSpPr>
          <p:cNvPr id="3" name="Title 2"/>
          <p:cNvSpPr>
            <a:spLocks noGrp="1"/>
          </p:cNvSpPr>
          <p:nvPr>
            <p:ph type="title"/>
          </p:nvPr>
        </p:nvSpPr>
        <p:spPr>
          <a:xfrm>
            <a:off x="254000" y="69275"/>
            <a:ext cx="8662989" cy="803564"/>
          </a:xfrm>
        </p:spPr>
        <p:txBody>
          <a:bodyPr/>
          <a:lstStyle/>
          <a:p>
            <a:r>
              <a:rPr lang="en-US" sz="3200" b="1" dirty="0" smtClean="0">
                <a:latin typeface="+mj-lt"/>
              </a:rPr>
              <a:t>Getting Started</a:t>
            </a:r>
            <a:endParaRPr lang="en-US" sz="3200" b="1" dirty="0">
              <a:latin typeface="+mj-lt"/>
            </a:endParaRPr>
          </a:p>
        </p:txBody>
      </p:sp>
    </p:spTree>
    <p:extLst>
      <p:ext uri="{BB962C8B-B14F-4D97-AF65-F5344CB8AC3E}">
        <p14:creationId xmlns:p14="http://schemas.microsoft.com/office/powerpoint/2010/main" val="17242115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j-lt"/>
              </a:rPr>
              <a:t>Reaching our Audiences</a:t>
            </a:r>
            <a:endParaRPr lang="en-US" sz="3200" b="1" dirty="0">
              <a:latin typeface="+mj-lt"/>
            </a:endParaRPr>
          </a:p>
        </p:txBody>
      </p:sp>
      <p:sp>
        <p:nvSpPr>
          <p:cNvPr id="3" name="Text Placeholder 2"/>
          <p:cNvSpPr>
            <a:spLocks noGrp="1"/>
          </p:cNvSpPr>
          <p:nvPr>
            <p:ph type="body" idx="1"/>
          </p:nvPr>
        </p:nvSpPr>
        <p:spPr>
          <a:xfrm>
            <a:off x="983311" y="1081256"/>
            <a:ext cx="7204365" cy="4394444"/>
          </a:xfrm>
        </p:spPr>
        <p:txBody>
          <a:bodyPr/>
          <a:lstStyle/>
          <a:p>
            <a:pPr algn="ctr"/>
            <a:r>
              <a:rPr lang="en-US" sz="3200" dirty="0" smtClean="0"/>
              <a:t>How might you use ASD Strategies in Action to support the use of evidence-based practices in your organization?</a:t>
            </a:r>
          </a:p>
          <a:p>
            <a:pPr marL="342900" indent="-342900">
              <a:buFont typeface="Arial"/>
              <a:buChar char="•"/>
            </a:pPr>
            <a:endParaRPr lang="en-US" dirty="0"/>
          </a:p>
          <a:p>
            <a:pPr marL="342900" indent="-342900">
              <a:buFont typeface="Arial"/>
              <a:buChar char="•"/>
            </a:pPr>
            <a:endParaRPr lang="en-US" dirty="0"/>
          </a:p>
          <a:p>
            <a:pPr marL="342900" indent="-342900">
              <a:buFont typeface="Arial"/>
              <a:buChar char="•"/>
            </a:pPr>
            <a:endParaRPr lang="en-US" dirty="0" smtClean="0"/>
          </a:p>
          <a:p>
            <a:endParaRPr lang="en-US" dirty="0" smtClean="0"/>
          </a:p>
        </p:txBody>
      </p:sp>
    </p:spTree>
    <p:extLst>
      <p:ext uri="{BB962C8B-B14F-4D97-AF65-F5344CB8AC3E}">
        <p14:creationId xmlns:p14="http://schemas.microsoft.com/office/powerpoint/2010/main" val="332202624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3" y="1210529"/>
            <a:ext cx="8470900" cy="3306052"/>
          </a:xfrm>
        </p:spPr>
        <p:txBody>
          <a:bodyPr/>
          <a:lstStyle/>
          <a:p>
            <a:r>
              <a:rPr lang="en-US" sz="4800" dirty="0" smtClean="0"/>
              <a:t>Questions?</a:t>
            </a:r>
            <a:r>
              <a:rPr lang="en-US" sz="4400" i="1" dirty="0" smtClean="0"/>
              <a:t/>
            </a:r>
            <a:br>
              <a:rPr lang="en-US" sz="4400" i="1" dirty="0" smtClean="0"/>
            </a:br>
            <a:r>
              <a:rPr lang="en-US" sz="4400" i="1" dirty="0" smtClean="0"/>
              <a:t/>
            </a:r>
            <a:br>
              <a:rPr lang="en-US" sz="4400" i="1" dirty="0" smtClean="0"/>
            </a:br>
            <a:r>
              <a:rPr lang="en-US" sz="4400" i="1" dirty="0"/>
              <a:t/>
            </a:r>
            <a:br>
              <a:rPr lang="en-US" sz="4400" i="1" dirty="0"/>
            </a:br>
            <a:r>
              <a:rPr lang="en-US" sz="4000" dirty="0" err="1" smtClean="0"/>
              <a:t>autismcertificationcenter.org</a:t>
            </a:r>
            <a:endParaRPr lang="en-US" sz="4000" dirty="0"/>
          </a:p>
        </p:txBody>
      </p:sp>
    </p:spTree>
    <p:extLst>
      <p:ext uri="{BB962C8B-B14F-4D97-AF65-F5344CB8AC3E}">
        <p14:creationId xmlns:p14="http://schemas.microsoft.com/office/powerpoint/2010/main" val="366381849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741" y="3957844"/>
            <a:ext cx="5305136" cy="1753691"/>
          </a:xfrm>
          <a:prstGeom prst="rect">
            <a:avLst/>
          </a:prstGeom>
        </p:spPr>
      </p:pic>
      <p:sp>
        <p:nvSpPr>
          <p:cNvPr id="10" name="Title 9"/>
          <p:cNvSpPr>
            <a:spLocks noGrp="1"/>
          </p:cNvSpPr>
          <p:nvPr>
            <p:ph type="title"/>
          </p:nvPr>
        </p:nvSpPr>
        <p:spPr>
          <a:xfrm>
            <a:off x="318655" y="270081"/>
            <a:ext cx="8496841" cy="1156938"/>
          </a:xfrm>
        </p:spPr>
        <p:txBody>
          <a:bodyPr/>
          <a:lstStyle/>
          <a:p>
            <a:r>
              <a:rPr lang="en-US" b="1" dirty="0" smtClean="0">
                <a:solidFill>
                  <a:schemeClr val="tx1"/>
                </a:solidFill>
                <a:latin typeface="+mj-lt"/>
              </a:rPr>
              <a:t>OCALI</a:t>
            </a:r>
            <a:br>
              <a:rPr lang="en-US" b="1" dirty="0" smtClean="0">
                <a:solidFill>
                  <a:schemeClr val="tx1"/>
                </a:solidFill>
                <a:latin typeface="+mj-lt"/>
              </a:rPr>
            </a:br>
            <a:r>
              <a:rPr lang="en-US" sz="2400" b="1" dirty="0" smtClean="0">
                <a:solidFill>
                  <a:schemeClr val="tx1"/>
                </a:solidFill>
                <a:latin typeface="+mj-lt"/>
              </a:rPr>
              <a:t>(Ohio Center for Autism and Low Incidence)</a:t>
            </a:r>
            <a:endParaRPr lang="en-US" sz="2400" b="1" dirty="0">
              <a:solidFill>
                <a:schemeClr val="tx1"/>
              </a:solidFill>
              <a:latin typeface="+mj-lt"/>
            </a:endParaRPr>
          </a:p>
        </p:txBody>
      </p:sp>
      <p:sp>
        <p:nvSpPr>
          <p:cNvPr id="13" name="Text Placeholder 12"/>
          <p:cNvSpPr>
            <a:spLocks noGrp="1"/>
          </p:cNvSpPr>
          <p:nvPr>
            <p:ph type="body" idx="1"/>
          </p:nvPr>
        </p:nvSpPr>
        <p:spPr>
          <a:xfrm>
            <a:off x="803564" y="1619518"/>
            <a:ext cx="7744691" cy="3467101"/>
          </a:xfrm>
        </p:spPr>
        <p:txBody>
          <a:bodyPr>
            <a:normAutofit/>
          </a:bodyPr>
          <a:lstStyle/>
          <a:p>
            <a:pPr algn="ctr"/>
            <a:r>
              <a:rPr lang="en-US" dirty="0" smtClean="0">
                <a:solidFill>
                  <a:schemeClr val="tx1"/>
                </a:solidFill>
              </a:rPr>
              <a:t>Build capacity by increasing practitioners’ knowledge and applied skills while strengthening and focusing policies, structures, and resources that service individuals, families, and professionals</a:t>
            </a:r>
            <a:endParaRPr lang="en-US" dirty="0">
              <a:solidFill>
                <a:schemeClr val="tx1"/>
              </a:solidFill>
            </a:endParaRPr>
          </a:p>
        </p:txBody>
      </p:sp>
    </p:spTree>
    <p:extLst>
      <p:ext uri="{BB962C8B-B14F-4D97-AF65-F5344CB8AC3E}">
        <p14:creationId xmlns:p14="http://schemas.microsoft.com/office/powerpoint/2010/main" val="194710422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j-lt"/>
              </a:rPr>
              <a:t>What is ASD Strategies in Action?</a:t>
            </a:r>
            <a:endParaRPr lang="en-US" sz="3200" b="1" dirty="0">
              <a:latin typeface="+mj-lt"/>
            </a:endParaRPr>
          </a:p>
        </p:txBody>
      </p:sp>
      <p:sp>
        <p:nvSpPr>
          <p:cNvPr id="5" name="Text Placeholder 2"/>
          <p:cNvSpPr txBox="1">
            <a:spLocks/>
          </p:cNvSpPr>
          <p:nvPr/>
        </p:nvSpPr>
        <p:spPr>
          <a:xfrm>
            <a:off x="672422" y="1074028"/>
            <a:ext cx="7826144" cy="408068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92500" lnSpcReduction="10000"/>
          </a:bodyPr>
          <a:lstStyle>
            <a:lvl1pPr marL="0" indent="0" defTabSz="457200">
              <a:spcBef>
                <a:spcPts val="500"/>
              </a:spcBef>
              <a:buSzTx/>
              <a:buFontTx/>
              <a:buNone/>
              <a:defRPr sz="2400">
                <a:solidFill>
                  <a:srgbClr val="504F51"/>
                </a:solidFill>
                <a:latin typeface="Arial Bold"/>
                <a:ea typeface="Arial Bold"/>
                <a:cs typeface="Arial Bold"/>
                <a:sym typeface="Arial Bold"/>
              </a:defRPr>
            </a:lvl1pPr>
            <a:lvl2pPr marL="0" indent="457200" defTabSz="457200">
              <a:spcBef>
                <a:spcPts val="500"/>
              </a:spcBef>
              <a:buSzTx/>
              <a:buFontTx/>
              <a:buNone/>
              <a:defRPr sz="2400">
                <a:solidFill>
                  <a:srgbClr val="504F51"/>
                </a:solidFill>
                <a:latin typeface="Arial Bold"/>
                <a:ea typeface="Arial Bold"/>
                <a:cs typeface="Arial Bold"/>
                <a:sym typeface="Arial Bold"/>
              </a:defRPr>
            </a:lvl2pPr>
            <a:lvl3pPr marL="0" indent="914400" defTabSz="457200">
              <a:spcBef>
                <a:spcPts val="500"/>
              </a:spcBef>
              <a:buSzTx/>
              <a:buFontTx/>
              <a:buNone/>
              <a:defRPr sz="2400">
                <a:solidFill>
                  <a:srgbClr val="504F51"/>
                </a:solidFill>
                <a:latin typeface="Arial Bold"/>
                <a:ea typeface="Arial Bold"/>
                <a:cs typeface="Arial Bold"/>
                <a:sym typeface="Arial Bold"/>
              </a:defRPr>
            </a:lvl3pPr>
            <a:lvl4pPr marL="0" indent="1371600" defTabSz="457200">
              <a:spcBef>
                <a:spcPts val="500"/>
              </a:spcBef>
              <a:buSzTx/>
              <a:buFontTx/>
              <a:buNone/>
              <a:defRPr sz="2400">
                <a:solidFill>
                  <a:srgbClr val="504F51"/>
                </a:solidFill>
                <a:latin typeface="Arial Bold"/>
                <a:ea typeface="Arial Bold"/>
                <a:cs typeface="Arial Bold"/>
                <a:sym typeface="Arial Bold"/>
              </a:defRPr>
            </a:lvl4pPr>
            <a:lvl5pPr marL="0" indent="1828800" defTabSz="457200">
              <a:spcBef>
                <a:spcPts val="500"/>
              </a:spcBef>
              <a:buSzTx/>
              <a:buFontTx/>
              <a:buNone/>
              <a:defRPr sz="2400">
                <a:solidFill>
                  <a:srgbClr val="504F51"/>
                </a:solidFill>
                <a:latin typeface="Arial Bold"/>
                <a:ea typeface="Arial Bold"/>
                <a:cs typeface="Arial Bold"/>
                <a:sym typeface="Arial Bold"/>
              </a:defRPr>
            </a:lvl5pPr>
            <a:lvl6pPr marL="2651760" indent="-365760" defTabSz="457200">
              <a:spcBef>
                <a:spcPts val="700"/>
              </a:spcBef>
              <a:buSzPct val="100000"/>
              <a:buFont typeface="Arial"/>
              <a:buChar char="•"/>
              <a:defRPr sz="3200">
                <a:solidFill>
                  <a:srgbClr val="504F51"/>
                </a:solidFill>
                <a:latin typeface="Arial"/>
                <a:ea typeface="Arial"/>
                <a:cs typeface="Arial"/>
                <a:sym typeface="Arial"/>
              </a:defRPr>
            </a:lvl6pPr>
            <a:lvl7pPr marL="3108960" indent="-365760" defTabSz="457200">
              <a:spcBef>
                <a:spcPts val="700"/>
              </a:spcBef>
              <a:buSzPct val="100000"/>
              <a:buFont typeface="Arial"/>
              <a:buChar char="•"/>
              <a:defRPr sz="3200">
                <a:solidFill>
                  <a:srgbClr val="504F51"/>
                </a:solidFill>
                <a:latin typeface="Arial"/>
                <a:ea typeface="Arial"/>
                <a:cs typeface="Arial"/>
                <a:sym typeface="Arial"/>
              </a:defRPr>
            </a:lvl7pPr>
            <a:lvl8pPr marL="3566159" indent="-365759" defTabSz="457200">
              <a:spcBef>
                <a:spcPts val="700"/>
              </a:spcBef>
              <a:buSzPct val="100000"/>
              <a:buFont typeface="Arial"/>
              <a:buChar char="•"/>
              <a:defRPr sz="3200">
                <a:solidFill>
                  <a:srgbClr val="504F51"/>
                </a:solidFill>
                <a:latin typeface="Arial"/>
                <a:ea typeface="Arial"/>
                <a:cs typeface="Arial"/>
                <a:sym typeface="Arial"/>
              </a:defRPr>
            </a:lvl8pPr>
            <a:lvl9pPr marL="4023359" indent="-365759" defTabSz="457200">
              <a:spcBef>
                <a:spcPts val="700"/>
              </a:spcBef>
              <a:buSzPct val="100000"/>
              <a:buFont typeface="Arial"/>
              <a:buChar char="•"/>
              <a:defRPr sz="3200">
                <a:solidFill>
                  <a:srgbClr val="504F51"/>
                </a:solidFill>
                <a:latin typeface="Arial"/>
                <a:ea typeface="Arial"/>
                <a:cs typeface="Arial"/>
                <a:sym typeface="Arial"/>
              </a:defRPr>
            </a:lvl9pPr>
          </a:lstStyle>
          <a:p>
            <a:pPr marL="342900" indent="-342900">
              <a:buFont typeface="Arial"/>
              <a:buChar char="•"/>
            </a:pPr>
            <a:r>
              <a:rPr lang="en-US" sz="3200" dirty="0" smtClean="0">
                <a:solidFill>
                  <a:schemeClr val="tx1"/>
                </a:solidFill>
                <a:latin typeface="+mj-lt"/>
              </a:rPr>
              <a:t>Online, video-based instruction</a:t>
            </a:r>
          </a:p>
          <a:p>
            <a:pPr marL="342900" indent="-342900">
              <a:buFont typeface="Arial"/>
              <a:buChar char="•"/>
            </a:pPr>
            <a:r>
              <a:rPr lang="en-US" sz="3200" dirty="0" smtClean="0">
                <a:solidFill>
                  <a:schemeClr val="tx1"/>
                </a:solidFill>
                <a:latin typeface="+mj-lt"/>
              </a:rPr>
              <a:t>Practical, strategy-based information</a:t>
            </a:r>
          </a:p>
          <a:p>
            <a:pPr marL="342900" indent="-342900">
              <a:buFont typeface="Arial"/>
              <a:buChar char="•"/>
            </a:pPr>
            <a:r>
              <a:rPr lang="en-US" sz="3200" dirty="0" smtClean="0">
                <a:solidFill>
                  <a:schemeClr val="tx1"/>
                </a:solidFill>
                <a:latin typeface="+mj-lt"/>
              </a:rPr>
              <a:t>Demonstrated with real-life examples, filmed in a variety of settings</a:t>
            </a:r>
          </a:p>
          <a:p>
            <a:pPr marL="342900" indent="-342900">
              <a:buFont typeface="Arial"/>
              <a:buChar char="•"/>
            </a:pPr>
            <a:r>
              <a:rPr lang="en-US" sz="3200" dirty="0" smtClean="0">
                <a:solidFill>
                  <a:schemeClr val="tx1"/>
                </a:solidFill>
                <a:latin typeface="+mj-lt"/>
              </a:rPr>
              <a:t>For anyone involved in the life of an individual with ASD, especially families and direct service providers</a:t>
            </a:r>
          </a:p>
          <a:p>
            <a:pPr marL="342900" indent="-342900">
              <a:buFont typeface="Arial"/>
              <a:buChar char="•"/>
            </a:pPr>
            <a:r>
              <a:rPr lang="en-US" sz="3200" dirty="0" smtClean="0">
                <a:solidFill>
                  <a:schemeClr val="tx1"/>
                </a:solidFill>
                <a:latin typeface="+mj-lt"/>
              </a:rPr>
              <a:t>Free to Ohioans; out-of-state gets one free course and pays subscription fee for others</a:t>
            </a:r>
          </a:p>
        </p:txBody>
      </p:sp>
    </p:spTree>
    <p:extLst>
      <p:ext uri="{BB962C8B-B14F-4D97-AF65-F5344CB8AC3E}">
        <p14:creationId xmlns:p14="http://schemas.microsoft.com/office/powerpoint/2010/main" val="82080903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nvSpPr>
        <p:spPr>
          <a:xfrm>
            <a:off x="477432" y="558529"/>
            <a:ext cx="8431435" cy="60187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gn="l" defTabSz="457200">
              <a:lnSpc>
                <a:spcPts val="4000"/>
              </a:lnSpc>
              <a:defRPr sz="1800"/>
            </a:pPr>
            <a:r>
              <a:rPr lang="en-US" sz="3200" b="1" dirty="0" smtClean="0">
                <a:latin typeface="+mj-lt"/>
                <a:ea typeface="+mj-ea"/>
                <a:cs typeface="+mj-cs"/>
                <a:sym typeface="Helvetica"/>
              </a:rPr>
              <a:t>History of the Autism Certification Center</a:t>
            </a:r>
          </a:p>
        </p:txBody>
      </p:sp>
      <p:pic>
        <p:nvPicPr>
          <p:cNvPr id="3" name="pasted-image.png"/>
          <p:cNvPicPr/>
          <p:nvPr/>
        </p:nvPicPr>
        <p:blipFill>
          <a:blip r:embed="rId3">
            <a:extLst/>
          </a:blip>
          <a:stretch>
            <a:fillRect/>
          </a:stretch>
        </p:blipFill>
        <p:spPr>
          <a:xfrm>
            <a:off x="2332965" y="3999087"/>
            <a:ext cx="4370804" cy="728824"/>
          </a:xfrm>
          <a:prstGeom prst="rect">
            <a:avLst/>
          </a:prstGeom>
          <a:ln w="12700">
            <a:miter lim="400000"/>
          </a:ln>
        </p:spPr>
      </p:pic>
      <p:pic>
        <p:nvPicPr>
          <p:cNvPr id="4" name="pasted-image.png"/>
          <p:cNvPicPr/>
          <p:nvPr/>
        </p:nvPicPr>
        <p:blipFill>
          <a:blip r:embed="rId4">
            <a:extLst/>
          </a:blip>
          <a:stretch>
            <a:fillRect/>
          </a:stretch>
        </p:blipFill>
        <p:spPr>
          <a:xfrm>
            <a:off x="477433" y="5019301"/>
            <a:ext cx="3885203" cy="582781"/>
          </a:xfrm>
          <a:prstGeom prst="rect">
            <a:avLst/>
          </a:prstGeom>
          <a:ln w="12700">
            <a:miter lim="400000"/>
          </a:ln>
        </p:spPr>
      </p:pic>
      <p:pic>
        <p:nvPicPr>
          <p:cNvPr id="5" name="pasted-image.png"/>
          <p:cNvPicPr/>
          <p:nvPr/>
        </p:nvPicPr>
        <p:blipFill>
          <a:blip r:embed="rId5">
            <a:extLst/>
          </a:blip>
          <a:stretch>
            <a:fillRect/>
          </a:stretch>
        </p:blipFill>
        <p:spPr>
          <a:xfrm>
            <a:off x="5420890" y="5019301"/>
            <a:ext cx="2972807" cy="495468"/>
          </a:xfrm>
          <a:prstGeom prst="rect">
            <a:avLst/>
          </a:prstGeom>
          <a:ln w="12700">
            <a:miter lim="400000"/>
          </a:ln>
        </p:spPr>
      </p:pic>
      <p:sp>
        <p:nvSpPr>
          <p:cNvPr id="2" name="TextBox 1"/>
          <p:cNvSpPr txBox="1"/>
          <p:nvPr/>
        </p:nvSpPr>
        <p:spPr>
          <a:xfrm>
            <a:off x="6411813" y="778504"/>
            <a:ext cx="92329" cy="461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p:txBody>
      </p:sp>
      <p:sp>
        <p:nvSpPr>
          <p:cNvPr id="6" name="TextBox 5"/>
          <p:cNvSpPr txBox="1"/>
          <p:nvPr/>
        </p:nvSpPr>
        <p:spPr>
          <a:xfrm>
            <a:off x="3113725" y="1413599"/>
            <a:ext cx="92329" cy="461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p:txBody>
      </p:sp>
      <p:sp>
        <p:nvSpPr>
          <p:cNvPr id="7" name="Rectangle 6"/>
          <p:cNvSpPr/>
          <p:nvPr/>
        </p:nvSpPr>
        <p:spPr>
          <a:xfrm>
            <a:off x="266306" y="1312181"/>
            <a:ext cx="8877695" cy="2400657"/>
          </a:xfrm>
          <a:prstGeom prst="rect">
            <a:avLst/>
          </a:prstGeom>
        </p:spPr>
        <p:txBody>
          <a:bodyPr wrap="square">
            <a:spAutoFit/>
          </a:bodyPr>
          <a:lstStyle/>
          <a:p>
            <a:pPr lvl="0" algn="l" defTabSz="457200">
              <a:lnSpc>
                <a:spcPct val="150000"/>
              </a:lnSpc>
              <a:defRPr sz="1800"/>
            </a:pPr>
            <a:r>
              <a:rPr lang="en-US" sz="2000" b="1" dirty="0">
                <a:sym typeface="Helvetica"/>
              </a:rPr>
              <a:t>Primary Goal: </a:t>
            </a:r>
            <a:r>
              <a:rPr lang="en-US" sz="2000" dirty="0">
                <a:sym typeface="Helvetica"/>
              </a:rPr>
              <a:t>To build state-wide capacity to serve individuals with autism spectrum </a:t>
            </a:r>
            <a:r>
              <a:rPr lang="en-US" sz="2000" dirty="0" smtClean="0">
                <a:sym typeface="Helvetica"/>
              </a:rPr>
              <a:t>disorder </a:t>
            </a:r>
            <a:r>
              <a:rPr lang="en-US" sz="2000" dirty="0">
                <a:sym typeface="Helvetica"/>
              </a:rPr>
              <a:t>from birth through </a:t>
            </a:r>
            <a:r>
              <a:rPr lang="en-US" sz="2000" dirty="0" smtClean="0">
                <a:sym typeface="Helvetica"/>
              </a:rPr>
              <a:t>adulthood</a:t>
            </a:r>
            <a:endParaRPr lang="en-US" sz="2000" dirty="0">
              <a:sym typeface="Helvetica"/>
            </a:endParaRPr>
          </a:p>
          <a:p>
            <a:pPr lvl="0" algn="l" defTabSz="457200">
              <a:lnSpc>
                <a:spcPct val="150000"/>
              </a:lnSpc>
              <a:defRPr sz="1800"/>
            </a:pPr>
            <a:endParaRPr lang="en-US" sz="2000" dirty="0">
              <a:sym typeface="Helvetica"/>
            </a:endParaRPr>
          </a:p>
          <a:p>
            <a:pPr lvl="0" algn="l" defTabSz="457200">
              <a:lnSpc>
                <a:spcPct val="150000"/>
              </a:lnSpc>
              <a:defRPr sz="1800"/>
            </a:pPr>
            <a:r>
              <a:rPr lang="en-US" sz="2000" b="1" dirty="0">
                <a:sym typeface="Helvetica"/>
              </a:rPr>
              <a:t>Current Situation: </a:t>
            </a:r>
            <a:r>
              <a:rPr lang="en-US" sz="2000" dirty="0">
                <a:sym typeface="Helvetica"/>
              </a:rPr>
              <a:t>The demand for qualified professionals in autism exceeds the supply</a:t>
            </a:r>
          </a:p>
        </p:txBody>
      </p:sp>
    </p:spTree>
    <p:extLst>
      <p:ext uri="{BB962C8B-B14F-4D97-AF65-F5344CB8AC3E}">
        <p14:creationId xmlns:p14="http://schemas.microsoft.com/office/powerpoint/2010/main" val="406357394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3 at 9.54.45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23" y="738478"/>
            <a:ext cx="7711485" cy="4405792"/>
          </a:xfrm>
          <a:prstGeom prst="rect">
            <a:avLst/>
          </a:prstGeom>
        </p:spPr>
      </p:pic>
    </p:spTree>
    <p:extLst>
      <p:ext uri="{BB962C8B-B14F-4D97-AF65-F5344CB8AC3E}">
        <p14:creationId xmlns:p14="http://schemas.microsoft.com/office/powerpoint/2010/main" val="413822949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5"/>
          <p:cNvSpPr/>
          <p:nvPr/>
        </p:nvSpPr>
        <p:spPr>
          <a:xfrm>
            <a:off x="477432" y="374146"/>
            <a:ext cx="8431435" cy="60187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gn="ctr" defTabSz="457200">
              <a:lnSpc>
                <a:spcPts val="4000"/>
              </a:lnSpc>
              <a:defRPr sz="1800"/>
            </a:pPr>
            <a:r>
              <a:rPr lang="en-US" sz="3200" b="1" dirty="0" smtClean="0">
                <a:latin typeface="+mj-lt"/>
                <a:ea typeface="+mj-ea"/>
                <a:cs typeface="+mj-cs"/>
                <a:sym typeface="Helvetica"/>
              </a:rPr>
              <a:t>What is ASD Strategies in Action?</a:t>
            </a:r>
          </a:p>
        </p:txBody>
      </p:sp>
      <p:sp>
        <p:nvSpPr>
          <p:cNvPr id="2" name="TextBox 1"/>
          <p:cNvSpPr txBox="1"/>
          <p:nvPr/>
        </p:nvSpPr>
        <p:spPr>
          <a:xfrm>
            <a:off x="180109" y="1259487"/>
            <a:ext cx="8866909" cy="41549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gn="l" rtl="0" latinLnBrk="1" hangingPunct="0">
              <a:buFont typeface="Arial"/>
              <a:buChar char="•"/>
            </a:pPr>
            <a:r>
              <a:rPr lang="en-US" sz="3200" dirty="0" smtClean="0">
                <a:solidFill>
                  <a:srgbClr val="000000"/>
                </a:solidFill>
                <a:sym typeface="Avenir Roman"/>
              </a:rPr>
              <a:t>30+ hours of video-based instruction</a:t>
            </a:r>
            <a:endParaRPr lang="en-US" sz="3200" dirty="0">
              <a:solidFill>
                <a:srgbClr val="000000"/>
              </a:solidFill>
              <a:sym typeface="Avenir Roman"/>
            </a:endParaRPr>
          </a:p>
          <a:p>
            <a:pPr marL="342900" marR="0" indent="-342900" algn="l" defTabSz="914400" rtl="0" fontAlgn="auto" latinLnBrk="1" hangingPunct="0">
              <a:lnSpc>
                <a:spcPct val="100000"/>
              </a:lnSpc>
              <a:spcBef>
                <a:spcPts val="0"/>
              </a:spcBef>
              <a:spcAft>
                <a:spcPts val="0"/>
              </a:spcAft>
              <a:buClrTx/>
              <a:buSzTx/>
              <a:buFont typeface="Arial"/>
              <a:buChar char="•"/>
              <a:tabLst/>
            </a:pPr>
            <a:r>
              <a:rPr kumimoji="0" lang="en-US" sz="3200" b="0" i="0" u="none" strike="noStrike" cap="none" spc="0" normalizeH="0" baseline="0" dirty="0" smtClean="0">
                <a:ln>
                  <a:noFill/>
                </a:ln>
                <a:solidFill>
                  <a:srgbClr val="000000"/>
                </a:solidFill>
                <a:effectLst/>
                <a:uFillTx/>
                <a:sym typeface="Avenir Roman"/>
              </a:rPr>
              <a:t>Introductory Course: </a:t>
            </a:r>
            <a:r>
              <a:rPr kumimoji="0" lang="en-US" sz="2000" b="0" i="0" u="none" strike="noStrike" cap="none" spc="0" normalizeH="0" baseline="0" dirty="0" smtClean="0">
                <a:ln>
                  <a:noFill/>
                </a:ln>
                <a:solidFill>
                  <a:srgbClr val="000000"/>
                </a:solidFill>
                <a:effectLst/>
                <a:uFillTx/>
                <a:sym typeface="Avenir Roman"/>
              </a:rPr>
              <a:t>1 module –</a:t>
            </a:r>
            <a:r>
              <a:rPr kumimoji="0" lang="en-US" sz="2000" b="0" i="0" u="none" strike="noStrike" cap="none" spc="0" normalizeH="0" dirty="0" smtClean="0">
                <a:ln>
                  <a:noFill/>
                </a:ln>
                <a:solidFill>
                  <a:srgbClr val="000000"/>
                </a:solidFill>
                <a:effectLst/>
                <a:uFillTx/>
                <a:sym typeface="Avenir Roman"/>
              </a:rPr>
              <a:t> 1</a:t>
            </a:r>
            <a:r>
              <a:rPr kumimoji="0" lang="en-US" sz="2000" b="0" i="0" u="none" strike="noStrike" cap="none" spc="0" normalizeH="0" baseline="0" dirty="0" smtClean="0">
                <a:ln>
                  <a:noFill/>
                </a:ln>
                <a:solidFill>
                  <a:srgbClr val="000000"/>
                </a:solidFill>
                <a:effectLst/>
                <a:uFillTx/>
                <a:sym typeface="Avenir Roman"/>
              </a:rPr>
              <a:t> ½ hours</a:t>
            </a:r>
          </a:p>
          <a:p>
            <a:pPr lvl="1" indent="0" algn="l" rtl="0" latinLnBrk="1" hangingPunct="0"/>
            <a:r>
              <a:rPr lang="en-US" sz="2800" dirty="0">
                <a:solidFill>
                  <a:srgbClr val="000000"/>
                </a:solidFill>
                <a:sym typeface="Avenir Roman"/>
              </a:rPr>
              <a:t>	</a:t>
            </a:r>
            <a:r>
              <a:rPr kumimoji="0" lang="en-US" sz="2800" b="0" i="1" u="none" strike="noStrike" cap="none" spc="0" normalizeH="0" baseline="0" dirty="0" smtClean="0">
                <a:ln>
                  <a:noFill/>
                </a:ln>
                <a:solidFill>
                  <a:srgbClr val="000000"/>
                </a:solidFill>
                <a:effectLst/>
                <a:uFillTx/>
                <a:sym typeface="Avenir Roman"/>
              </a:rPr>
              <a:t>Many Faces of Autism</a:t>
            </a:r>
          </a:p>
          <a:p>
            <a:pPr lvl="5" indent="0" algn="l" rtl="0" latinLnBrk="1" hangingPunct="0"/>
            <a:r>
              <a:rPr lang="en-US" sz="2800" i="1" dirty="0">
                <a:solidFill>
                  <a:srgbClr val="000000"/>
                </a:solidFill>
                <a:sym typeface="Avenir Roman"/>
              </a:rPr>
              <a:t>	</a:t>
            </a:r>
            <a:r>
              <a:rPr lang="en-US" sz="2800" dirty="0" smtClean="0">
                <a:solidFill>
                  <a:srgbClr val="000000"/>
                </a:solidFill>
                <a:sym typeface="Avenir Roman"/>
              </a:rPr>
              <a:t>Characteristics &amp; Simple Strategies</a:t>
            </a:r>
          </a:p>
          <a:p>
            <a:pPr lvl="4" algn="l" rtl="0" latinLnBrk="1" hangingPunct="0"/>
            <a:r>
              <a:rPr lang="en-US" sz="2800" dirty="0">
                <a:solidFill>
                  <a:srgbClr val="000000"/>
                </a:solidFill>
                <a:sym typeface="Avenir Roman"/>
              </a:rPr>
              <a:t>=</a:t>
            </a:r>
            <a:r>
              <a:rPr kumimoji="0" lang="en-US" sz="2800" b="0" i="0" u="none" strike="noStrike" cap="none" spc="0" normalizeH="0" baseline="0" dirty="0" smtClean="0">
                <a:ln>
                  <a:noFill/>
                </a:ln>
                <a:solidFill>
                  <a:srgbClr val="000000"/>
                </a:solidFill>
                <a:effectLst/>
                <a:uFillTx/>
                <a:sym typeface="Avenir Roman"/>
              </a:rPr>
              <a:t> pre-requisite </a:t>
            </a:r>
            <a:r>
              <a:rPr lang="en-US" sz="2800" dirty="0" smtClean="0">
                <a:solidFill>
                  <a:srgbClr val="000000"/>
                </a:solidFill>
                <a:sym typeface="Avenir Roman"/>
              </a:rPr>
              <a:t>and stand-alone</a:t>
            </a:r>
            <a:endParaRPr kumimoji="0" lang="en-US" sz="2800" b="0" i="0" u="none" strike="noStrike" cap="none" spc="0" normalizeH="0" baseline="0" dirty="0" smtClean="0">
              <a:ln>
                <a:noFill/>
              </a:ln>
              <a:solidFill>
                <a:srgbClr val="000000"/>
              </a:solidFill>
              <a:effectLst/>
              <a:uFillTx/>
              <a:sym typeface="Avenir Roman"/>
            </a:endParaRPr>
          </a:p>
          <a:p>
            <a:pPr marL="457200" marR="0" indent="-457200" algn="l" defTabSz="914400" rtl="0" fontAlgn="auto" latinLnBrk="1" hangingPunct="0">
              <a:lnSpc>
                <a:spcPct val="100000"/>
              </a:lnSpc>
              <a:spcBef>
                <a:spcPts val="0"/>
              </a:spcBef>
              <a:spcAft>
                <a:spcPts val="0"/>
              </a:spcAft>
              <a:buClrTx/>
              <a:buSzTx/>
              <a:buFont typeface="Arial" charset="0"/>
              <a:buChar char="•"/>
              <a:tabLst/>
            </a:pPr>
            <a:r>
              <a:rPr lang="en-US" sz="3200" dirty="0" smtClean="0">
                <a:solidFill>
                  <a:srgbClr val="000000"/>
                </a:solidFill>
              </a:rPr>
              <a:t>3 Strategy-based Courses</a:t>
            </a:r>
            <a:r>
              <a:rPr lang="en-US" sz="2800" dirty="0" smtClean="0">
                <a:solidFill>
                  <a:srgbClr val="000000"/>
                </a:solidFill>
              </a:rPr>
              <a:t>: </a:t>
            </a:r>
            <a:r>
              <a:rPr lang="en-US" sz="2000" dirty="0" smtClean="0">
                <a:solidFill>
                  <a:srgbClr val="000000"/>
                </a:solidFill>
              </a:rPr>
              <a:t>8-9 modules – 10 ½ </a:t>
            </a:r>
            <a:r>
              <a:rPr lang="en-US" sz="2000" dirty="0" err="1" smtClean="0">
                <a:solidFill>
                  <a:srgbClr val="000000"/>
                </a:solidFill>
              </a:rPr>
              <a:t>hrs</a:t>
            </a:r>
            <a:r>
              <a:rPr lang="en-US" sz="2000" dirty="0" smtClean="0">
                <a:solidFill>
                  <a:srgbClr val="000000"/>
                </a:solidFill>
              </a:rPr>
              <a:t> each</a:t>
            </a:r>
          </a:p>
          <a:p>
            <a:pPr marR="0" algn="l" defTabSz="914400" rtl="0" fontAlgn="auto" latinLnBrk="1" hangingPunct="0">
              <a:lnSpc>
                <a:spcPct val="100000"/>
              </a:lnSpc>
              <a:spcBef>
                <a:spcPts val="0"/>
              </a:spcBef>
              <a:spcAft>
                <a:spcPts val="0"/>
              </a:spcAft>
              <a:buClrTx/>
              <a:buSzTx/>
              <a:tabLst/>
            </a:pPr>
            <a:r>
              <a:rPr lang="en-US" sz="2800" dirty="0">
                <a:solidFill>
                  <a:srgbClr val="000000"/>
                </a:solidFill>
              </a:rPr>
              <a:t>	</a:t>
            </a:r>
            <a:r>
              <a:rPr lang="en-US" sz="2800" dirty="0" smtClean="0">
                <a:solidFill>
                  <a:srgbClr val="000000"/>
                </a:solidFill>
              </a:rPr>
              <a:t>- Toddler/Preschool Age</a:t>
            </a:r>
            <a:endParaRPr lang="en-US" sz="2800" dirty="0">
              <a:solidFill>
                <a:srgbClr val="000000"/>
              </a:solidFill>
            </a:endParaRPr>
          </a:p>
          <a:p>
            <a:pPr marR="0" algn="l" defTabSz="914400" rtl="0" fontAlgn="auto" latinLnBrk="1" hangingPunct="0">
              <a:lnSpc>
                <a:spcPct val="100000"/>
              </a:lnSpc>
              <a:spcBef>
                <a:spcPts val="0"/>
              </a:spcBef>
              <a:spcAft>
                <a:spcPts val="0"/>
              </a:spcAft>
              <a:buClrTx/>
              <a:buSzTx/>
              <a:tabLst/>
            </a:pPr>
            <a:r>
              <a:rPr lang="en-US" sz="2800" dirty="0" smtClean="0">
                <a:solidFill>
                  <a:srgbClr val="000000"/>
                </a:solidFill>
              </a:rPr>
              <a:t>	- School Age</a:t>
            </a:r>
          </a:p>
          <a:p>
            <a:pPr marR="0" algn="l" defTabSz="914400" rtl="0" fontAlgn="auto" latinLnBrk="1" hangingPunct="0">
              <a:lnSpc>
                <a:spcPct val="100000"/>
              </a:lnSpc>
              <a:spcBef>
                <a:spcPts val="0"/>
              </a:spcBef>
              <a:spcAft>
                <a:spcPts val="0"/>
              </a:spcAft>
              <a:buClrTx/>
              <a:buSzTx/>
              <a:tabLst/>
            </a:pPr>
            <a:r>
              <a:rPr lang="en-US" sz="2800" dirty="0">
                <a:solidFill>
                  <a:srgbClr val="000000"/>
                </a:solidFill>
              </a:rPr>
              <a:t>	</a:t>
            </a:r>
            <a:r>
              <a:rPr lang="en-US" sz="2800" dirty="0" smtClean="0">
                <a:solidFill>
                  <a:srgbClr val="000000"/>
                </a:solidFill>
              </a:rPr>
              <a:t>- Transition Age</a:t>
            </a:r>
          </a:p>
        </p:txBody>
      </p:sp>
    </p:spTree>
    <p:extLst>
      <p:ext uri="{BB962C8B-B14F-4D97-AF65-F5344CB8AC3E}">
        <p14:creationId xmlns:p14="http://schemas.microsoft.com/office/powerpoint/2010/main" val="36485758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20" y="0"/>
            <a:ext cx="8662991" cy="1235076"/>
          </a:xfrm>
        </p:spPr>
        <p:txBody>
          <a:bodyPr/>
          <a:lstStyle/>
          <a:p>
            <a:r>
              <a:rPr lang="en-US" sz="3200" b="1" dirty="0" smtClean="0">
                <a:latin typeface="+mj-lt"/>
              </a:rPr>
              <a:t>World Renowned Expert Panelists</a:t>
            </a:r>
            <a:endParaRPr lang="en-US" sz="3200" b="1" dirty="0">
              <a:latin typeface="+mj-lt"/>
            </a:endParaRPr>
          </a:p>
        </p:txBody>
      </p:sp>
      <p:pic>
        <p:nvPicPr>
          <p:cNvPr id="5" name="Picture 4"/>
          <p:cNvPicPr>
            <a:picLocks noChangeAspect="1"/>
          </p:cNvPicPr>
          <p:nvPr/>
        </p:nvPicPr>
        <p:blipFill>
          <a:blip r:embed="rId3"/>
          <a:stretch>
            <a:fillRect/>
          </a:stretch>
        </p:blipFill>
        <p:spPr>
          <a:xfrm>
            <a:off x="3746026" y="1235077"/>
            <a:ext cx="1465055" cy="1965927"/>
          </a:xfrm>
          <a:prstGeom prst="rect">
            <a:avLst/>
          </a:prstGeom>
        </p:spPr>
      </p:pic>
      <p:pic>
        <p:nvPicPr>
          <p:cNvPr id="6" name="Picture 5"/>
          <p:cNvPicPr>
            <a:picLocks noChangeAspect="1"/>
          </p:cNvPicPr>
          <p:nvPr/>
        </p:nvPicPr>
        <p:blipFill>
          <a:blip r:embed="rId4"/>
          <a:stretch>
            <a:fillRect/>
          </a:stretch>
        </p:blipFill>
        <p:spPr>
          <a:xfrm>
            <a:off x="0" y="3247152"/>
            <a:ext cx="9166707" cy="1670568"/>
          </a:xfrm>
          <a:prstGeom prst="rect">
            <a:avLst/>
          </a:prstGeom>
        </p:spPr>
      </p:pic>
    </p:spTree>
    <p:extLst>
      <p:ext uri="{BB962C8B-B14F-4D97-AF65-F5344CB8AC3E}">
        <p14:creationId xmlns:p14="http://schemas.microsoft.com/office/powerpoint/2010/main" val="408672486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33" y="0"/>
            <a:ext cx="8662991" cy="1235076"/>
          </a:xfrm>
        </p:spPr>
        <p:txBody>
          <a:bodyPr/>
          <a:lstStyle/>
          <a:p>
            <a:r>
              <a:rPr lang="en-US" sz="3200" b="1" dirty="0" smtClean="0">
                <a:latin typeface="+mj-lt"/>
              </a:rPr>
              <a:t>Video Footage from 50+ Partners</a:t>
            </a:r>
            <a:endParaRPr lang="en-US" sz="3200" b="1" dirty="0">
              <a:latin typeface="+mj-lt"/>
            </a:endParaRPr>
          </a:p>
        </p:txBody>
      </p:sp>
      <p:pic>
        <p:nvPicPr>
          <p:cNvPr id="4" name="Picture 3"/>
          <p:cNvPicPr>
            <a:picLocks noChangeAspect="1"/>
          </p:cNvPicPr>
          <p:nvPr/>
        </p:nvPicPr>
        <p:blipFill>
          <a:blip r:embed="rId3"/>
          <a:stretch>
            <a:fillRect/>
          </a:stretch>
        </p:blipFill>
        <p:spPr>
          <a:xfrm>
            <a:off x="4863602" y="1580940"/>
            <a:ext cx="4053389" cy="2566412"/>
          </a:xfrm>
          <a:prstGeom prst="rect">
            <a:avLst/>
          </a:prstGeom>
        </p:spPr>
      </p:pic>
      <p:pic>
        <p:nvPicPr>
          <p:cNvPr id="5" name="Picture 4"/>
          <p:cNvPicPr>
            <a:picLocks noChangeAspect="1"/>
          </p:cNvPicPr>
          <p:nvPr/>
        </p:nvPicPr>
        <p:blipFill>
          <a:blip r:embed="rId4"/>
          <a:stretch>
            <a:fillRect/>
          </a:stretch>
        </p:blipFill>
        <p:spPr>
          <a:xfrm>
            <a:off x="610941" y="2256091"/>
            <a:ext cx="3461351" cy="3150450"/>
          </a:xfrm>
          <a:prstGeom prst="rect">
            <a:avLst/>
          </a:prstGeom>
        </p:spPr>
      </p:pic>
    </p:spTree>
    <p:extLst>
      <p:ext uri="{BB962C8B-B14F-4D97-AF65-F5344CB8AC3E}">
        <p14:creationId xmlns:p14="http://schemas.microsoft.com/office/powerpoint/2010/main" val="387290014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xfrm>
            <a:off x="253999" y="230189"/>
            <a:ext cx="8662991" cy="774701"/>
          </a:xfrm>
          <a:prstGeom prst="rect">
            <a:avLst/>
          </a:prstGeom>
        </p:spPr>
        <p:txBody>
          <a:bodyPr lIns="0" tIns="0" rIns="0" bIns="0">
            <a:normAutofit/>
          </a:bodyPr>
          <a:lstStyle/>
          <a:p>
            <a:pPr lvl="0">
              <a:defRPr sz="1800">
                <a:solidFill>
                  <a:srgbClr val="000000"/>
                </a:solidFill>
              </a:defRPr>
            </a:pPr>
            <a:r>
              <a:rPr lang="en-US" sz="3200" b="1" dirty="0" smtClean="0">
                <a:solidFill>
                  <a:srgbClr val="595959"/>
                </a:solidFill>
                <a:latin typeface="+mj-lt"/>
              </a:rPr>
              <a:t>What are the Topics?</a:t>
            </a:r>
            <a:endParaRPr sz="3200" b="1" dirty="0">
              <a:solidFill>
                <a:srgbClr val="595959"/>
              </a:solidFill>
              <a:latin typeface="+mj-lt"/>
            </a:endParaRPr>
          </a:p>
        </p:txBody>
      </p:sp>
      <p:sp>
        <p:nvSpPr>
          <p:cNvPr id="41" name="Shape 41"/>
          <p:cNvSpPr>
            <a:spLocks noGrp="1"/>
          </p:cNvSpPr>
          <p:nvPr>
            <p:ph type="sldNum" sz="quarter" idx="4294967295"/>
          </p:nvPr>
        </p:nvSpPr>
        <p:spPr>
          <a:xfrm>
            <a:off x="3603625" y="6492876"/>
            <a:ext cx="2133600" cy="4370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2400"/>
              <a:t>9</a:t>
            </a:fld>
            <a:endParaRPr sz="2400"/>
          </a:p>
        </p:txBody>
      </p:sp>
      <p:sp>
        <p:nvSpPr>
          <p:cNvPr id="6" name="Shape 43"/>
          <p:cNvSpPr/>
          <p:nvPr/>
        </p:nvSpPr>
        <p:spPr>
          <a:xfrm>
            <a:off x="253999" y="1318418"/>
            <a:ext cx="4116636" cy="381496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lnSpcReduction="10000"/>
          </a:bodyPr>
          <a:lstStyle/>
          <a:p>
            <a:pPr marL="342900" indent="-342900" defTabSz="457200">
              <a:spcBef>
                <a:spcPts val="700"/>
              </a:spcBef>
              <a:buSzPct val="100000"/>
              <a:buFont typeface="Arial"/>
              <a:buChar char="•"/>
              <a:defRPr sz="1800"/>
            </a:pPr>
            <a:r>
              <a:rPr lang="en-US" sz="3200" dirty="0">
                <a:solidFill>
                  <a:srgbClr val="504F51"/>
                </a:solidFill>
              </a:rPr>
              <a:t>Essential Elements</a:t>
            </a:r>
            <a:endParaRPr lang="en-US" sz="2600" dirty="0">
              <a:solidFill>
                <a:srgbClr val="504F51"/>
              </a:solidFill>
            </a:endParaRPr>
          </a:p>
          <a:p>
            <a:pPr marL="342900" lvl="0" indent="-342900" defTabSz="457200">
              <a:spcBef>
                <a:spcPts val="700"/>
              </a:spcBef>
              <a:buSzPct val="100000"/>
              <a:buFont typeface="Arial"/>
              <a:buChar char="•"/>
              <a:defRPr sz="1800"/>
            </a:pPr>
            <a:r>
              <a:rPr lang="en-US" sz="3200" dirty="0" smtClean="0">
                <a:solidFill>
                  <a:srgbClr val="504F51"/>
                </a:solidFill>
              </a:rPr>
              <a:t>Priming</a:t>
            </a:r>
            <a:endParaRPr sz="3200" dirty="0">
              <a:solidFill>
                <a:srgbClr val="504F51"/>
              </a:solidFill>
            </a:endParaRPr>
          </a:p>
          <a:p>
            <a:pPr marL="342900" lvl="0" indent="-342900" defTabSz="457200">
              <a:spcBef>
                <a:spcPts val="700"/>
              </a:spcBef>
              <a:buSzPct val="100000"/>
              <a:buFont typeface="Arial"/>
              <a:buChar char="•"/>
              <a:defRPr sz="1800"/>
            </a:pPr>
            <a:r>
              <a:rPr lang="en-US" sz="3200" dirty="0" smtClean="0">
                <a:solidFill>
                  <a:srgbClr val="504F51"/>
                </a:solidFill>
              </a:rPr>
              <a:t>Modifying Tasks</a:t>
            </a:r>
            <a:endParaRPr sz="3200" dirty="0">
              <a:solidFill>
                <a:srgbClr val="504F51"/>
              </a:solidFill>
            </a:endParaRPr>
          </a:p>
          <a:p>
            <a:pPr marL="342900" lvl="0" indent="-342900" defTabSz="457200">
              <a:spcBef>
                <a:spcPts val="700"/>
              </a:spcBef>
              <a:buSzPct val="100000"/>
              <a:buFont typeface="Arial"/>
              <a:buChar char="•"/>
              <a:defRPr sz="1800"/>
            </a:pPr>
            <a:r>
              <a:rPr lang="en-US" sz="3200" dirty="0" smtClean="0">
                <a:solidFill>
                  <a:srgbClr val="504F51"/>
                </a:solidFill>
              </a:rPr>
              <a:t>Emotional Regulation</a:t>
            </a:r>
          </a:p>
          <a:p>
            <a:pPr marL="342900" lvl="0" indent="-342900" defTabSz="457200">
              <a:spcBef>
                <a:spcPts val="700"/>
              </a:spcBef>
              <a:buSzPct val="100000"/>
              <a:buFont typeface="Arial"/>
              <a:buChar char="•"/>
              <a:defRPr sz="1800"/>
            </a:pPr>
            <a:r>
              <a:rPr lang="en-US" sz="3200" dirty="0" smtClean="0">
                <a:solidFill>
                  <a:srgbClr val="504F51"/>
                </a:solidFill>
              </a:rPr>
              <a:t>Data Collection</a:t>
            </a:r>
          </a:p>
          <a:p>
            <a:pPr marL="342900" lvl="0" indent="-342900" defTabSz="457200">
              <a:spcBef>
                <a:spcPts val="700"/>
              </a:spcBef>
              <a:buSzPct val="100000"/>
              <a:buFont typeface="Arial"/>
              <a:buChar char="•"/>
              <a:defRPr sz="1800"/>
            </a:pPr>
            <a:r>
              <a:rPr lang="en-US" sz="3200" dirty="0" smtClean="0">
                <a:solidFill>
                  <a:srgbClr val="504F51"/>
                </a:solidFill>
              </a:rPr>
              <a:t>Social Narratives</a:t>
            </a:r>
            <a:endParaRPr sz="3200" dirty="0">
              <a:solidFill>
                <a:srgbClr val="504F51"/>
              </a:solidFill>
            </a:endParaRPr>
          </a:p>
        </p:txBody>
      </p:sp>
      <p:sp>
        <p:nvSpPr>
          <p:cNvPr id="8" name="Shape 42"/>
          <p:cNvSpPr>
            <a:spLocks noGrp="1"/>
          </p:cNvSpPr>
          <p:nvPr>
            <p:ph type="body" idx="1"/>
          </p:nvPr>
        </p:nvSpPr>
        <p:spPr>
          <a:xfrm>
            <a:off x="4370635" y="1334509"/>
            <a:ext cx="4524593" cy="3467101"/>
          </a:xfrm>
          <a:prstGeom prst="rect">
            <a:avLst/>
          </a:prstGeom>
        </p:spPr>
        <p:txBody>
          <a:bodyPr lIns="0" tIns="0" rIns="0" bIns="0">
            <a:normAutofit lnSpcReduction="10000"/>
          </a:bodyPr>
          <a:lstStyle/>
          <a:p>
            <a:pPr marL="457200" lvl="0" indent="-457200">
              <a:buFont typeface="Arial" charset="0"/>
              <a:buChar char="•"/>
              <a:defRPr sz="1800">
                <a:solidFill>
                  <a:srgbClr val="000000"/>
                </a:solidFill>
              </a:defRPr>
            </a:pPr>
            <a:r>
              <a:rPr sz="3200" dirty="0" smtClean="0">
                <a:solidFill>
                  <a:srgbClr val="504F51"/>
                </a:solidFill>
                <a:latin typeface="+mj-lt"/>
              </a:rPr>
              <a:t>Reinforcement</a:t>
            </a:r>
            <a:endParaRPr sz="3200" dirty="0">
              <a:solidFill>
                <a:srgbClr val="504F51"/>
              </a:solidFill>
              <a:latin typeface="+mj-lt"/>
            </a:endParaRPr>
          </a:p>
          <a:p>
            <a:pPr marL="457200" lvl="0" indent="-457200">
              <a:buFont typeface="Arial" charset="0"/>
              <a:buChar char="•"/>
              <a:defRPr sz="1800">
                <a:solidFill>
                  <a:srgbClr val="000000"/>
                </a:solidFill>
              </a:defRPr>
            </a:pPr>
            <a:r>
              <a:rPr sz="3200" dirty="0">
                <a:solidFill>
                  <a:srgbClr val="504F51"/>
                </a:solidFill>
                <a:latin typeface="+mj-lt"/>
              </a:rPr>
              <a:t>Token </a:t>
            </a:r>
            <a:r>
              <a:rPr sz="3200" dirty="0" smtClean="0">
                <a:solidFill>
                  <a:srgbClr val="504F51"/>
                </a:solidFill>
                <a:latin typeface="+mj-lt"/>
              </a:rPr>
              <a:t>Econom</a:t>
            </a:r>
            <a:r>
              <a:rPr lang="en-US" sz="3200" dirty="0" smtClean="0">
                <a:solidFill>
                  <a:srgbClr val="504F51"/>
                </a:solidFill>
                <a:latin typeface="+mj-lt"/>
              </a:rPr>
              <a:t>ies</a:t>
            </a:r>
            <a:endParaRPr sz="3200" dirty="0">
              <a:solidFill>
                <a:srgbClr val="504F51"/>
              </a:solidFill>
              <a:latin typeface="+mj-lt"/>
            </a:endParaRPr>
          </a:p>
          <a:p>
            <a:pPr marL="457200" lvl="0" indent="-457200">
              <a:buFont typeface="Arial" charset="0"/>
              <a:buChar char="•"/>
              <a:defRPr sz="1800">
                <a:solidFill>
                  <a:srgbClr val="000000"/>
                </a:solidFill>
              </a:defRPr>
            </a:pPr>
            <a:r>
              <a:rPr lang="en-US" sz="3200" dirty="0" smtClean="0">
                <a:solidFill>
                  <a:srgbClr val="504F51"/>
                </a:solidFill>
                <a:latin typeface="+mj-lt"/>
              </a:rPr>
              <a:t>Prompting</a:t>
            </a:r>
            <a:endParaRPr lang="en-US" dirty="0">
              <a:latin typeface="+mj-lt"/>
            </a:endParaRPr>
          </a:p>
          <a:p>
            <a:pPr marL="457200" lvl="0" indent="-457200">
              <a:buFont typeface="Arial" charset="0"/>
              <a:buChar char="•"/>
              <a:defRPr sz="1800">
                <a:solidFill>
                  <a:srgbClr val="000000"/>
                </a:solidFill>
              </a:defRPr>
            </a:pPr>
            <a:r>
              <a:rPr lang="en-US" sz="3200" dirty="0" smtClean="0">
                <a:solidFill>
                  <a:srgbClr val="504F51"/>
                </a:solidFill>
                <a:latin typeface="+mj-lt"/>
              </a:rPr>
              <a:t>Joint Attention Strategies</a:t>
            </a:r>
          </a:p>
          <a:p>
            <a:pPr marL="457200" lvl="0" indent="-457200">
              <a:buFont typeface="Arial" charset="0"/>
              <a:buChar char="•"/>
              <a:defRPr sz="1800">
                <a:solidFill>
                  <a:srgbClr val="000000"/>
                </a:solidFill>
              </a:defRPr>
            </a:pPr>
            <a:r>
              <a:rPr lang="en-US" sz="3200" dirty="0" smtClean="0">
                <a:solidFill>
                  <a:srgbClr val="504F51"/>
                </a:solidFill>
                <a:latin typeface="+mj-lt"/>
              </a:rPr>
              <a:t>Shared Control Strategies</a:t>
            </a:r>
            <a:endParaRPr lang="en-US" dirty="0" smtClean="0">
              <a:solidFill>
                <a:srgbClr val="504F51"/>
              </a:solidFill>
              <a:latin typeface="+mj-lt"/>
            </a:endParaRPr>
          </a:p>
        </p:txBody>
      </p:sp>
    </p:spTree>
    <p:extLst>
      <p:ext uri="{BB962C8B-B14F-4D97-AF65-F5344CB8AC3E}">
        <p14:creationId xmlns:p14="http://schemas.microsoft.com/office/powerpoint/2010/main" val="17499067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B0462"/>
      </a:accent1>
      <a:accent2>
        <a:srgbClr val="8F0F4D"/>
      </a:accent2>
      <a:accent3>
        <a:srgbClr val="99865A"/>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B0462"/>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B0462"/>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B0462"/>
      </a:accent1>
      <a:accent2>
        <a:srgbClr val="8F0F4D"/>
      </a:accent2>
      <a:accent3>
        <a:srgbClr val="99865A"/>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B0462"/>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B0462"/>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8954</TotalTime>
  <Words>869</Words>
  <Application>Microsoft Macintosh PowerPoint</Application>
  <PresentationFormat>On-screen Show (4:3)</PresentationFormat>
  <Paragraphs>74</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 Bold</vt:lpstr>
      <vt:lpstr>Avenir Roman</vt:lpstr>
      <vt:lpstr>Helvetica</vt:lpstr>
      <vt:lpstr>Arial</vt:lpstr>
      <vt:lpstr>Default</vt:lpstr>
      <vt:lpstr>PowerPoint Presentation</vt:lpstr>
      <vt:lpstr>OCALI (Ohio Center for Autism and Low Incidence)</vt:lpstr>
      <vt:lpstr>What is ASD Strategies in Action?</vt:lpstr>
      <vt:lpstr>PowerPoint Presentation</vt:lpstr>
      <vt:lpstr>PowerPoint Presentation</vt:lpstr>
      <vt:lpstr>PowerPoint Presentation</vt:lpstr>
      <vt:lpstr>World Renowned Expert Panelists</vt:lpstr>
      <vt:lpstr>Video Footage from 50+ Partners</vt:lpstr>
      <vt:lpstr>What are the Topics?</vt:lpstr>
      <vt:lpstr>Sample Video Clips</vt:lpstr>
      <vt:lpstr>Supports for Online Learners</vt:lpstr>
      <vt:lpstr>Everyone Benefits</vt:lpstr>
      <vt:lpstr>PowerPoint Presentation</vt:lpstr>
      <vt:lpstr>Getting Started</vt:lpstr>
      <vt:lpstr>Reaching our Audiences</vt:lpstr>
      <vt:lpstr>Questions?   autismcertificationcenter.org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73</cp:revision>
  <dcterms:modified xsi:type="dcterms:W3CDTF">2016-04-20T14:00:15Z</dcterms:modified>
</cp:coreProperties>
</file>