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89" r:id="rId14"/>
    <p:sldId id="290" r:id="rId15"/>
    <p:sldId id="291" r:id="rId16"/>
    <p:sldId id="294" r:id="rId17"/>
    <p:sldId id="295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14" autoAdjust="0"/>
  </p:normalViewPr>
  <p:slideViewPr>
    <p:cSldViewPr>
      <p:cViewPr varScale="1">
        <p:scale>
          <a:sx n="84" d="100"/>
          <a:sy n="84" d="100"/>
        </p:scale>
        <p:origin x="-141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DD9C97-EC62-47BF-902B-FA8E464675BA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7F73A5-AAED-4E07-AB91-BE98EF4C4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9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2CA697-2546-4CD3-8AF6-51C1F1A3B1A9}" type="datetimeFigureOut">
              <a:rPr lang="en-US" smtClean="0"/>
              <a:pPr/>
              <a:t>7/8/2015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3207AB-9385-4507-9C48-0B6BF4073E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07AB-9385-4507-9C48-0B6BF4073E7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Sup. R. 66.03(B) directs the local</a:t>
            </a:r>
            <a:r>
              <a:rPr lang="en-US" baseline="0" dirty="0" smtClean="0"/>
              <a:t> probate courts to adopt a formal complaint process regarding the performance of guardians appointed by the court.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of July 7, 2015, Franklin County Probate Court had not yet published new local rules to address the complaint process, however, Hamilton County did adopt new </a:t>
            </a:r>
            <a:r>
              <a:rPr lang="en-US" baseline="0" dirty="0" err="1" smtClean="0"/>
              <a:t>L.R.</a:t>
            </a:r>
            <a:r>
              <a:rPr lang="en-US" baseline="0" dirty="0" smtClean="0"/>
              <a:t> 66.4 which sets forth a specific procedure whereby ANYONE can register a complaint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07AB-9385-4507-9C48-0B6BF4073E7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Conflicts of Interest</a:t>
            </a:r>
          </a:p>
          <a:p>
            <a:endParaRPr lang="en-US" dirty="0" smtClean="0"/>
          </a:p>
          <a:p>
            <a:r>
              <a:rPr lang="en-US" dirty="0" smtClean="0"/>
              <a:t>“Direct Service Providers”- services typically</a:t>
            </a:r>
            <a:r>
              <a:rPr lang="en-US" baseline="0" dirty="0" smtClean="0"/>
              <a:t> provided by home and community-based case and institutionally-based care providers, includes:</a:t>
            </a:r>
          </a:p>
          <a:p>
            <a:pPr marL="465887">
              <a:buFont typeface="Courier New" pitchFamily="49" charset="0"/>
              <a:buChar char="o"/>
            </a:pPr>
            <a:r>
              <a:rPr lang="en-US" baseline="0" dirty="0" smtClean="0"/>
              <a:t>Medical and nursing care</a:t>
            </a:r>
          </a:p>
          <a:p>
            <a:pPr marL="465887">
              <a:buFont typeface="Courier New" pitchFamily="49" charset="0"/>
              <a:buChar char="o"/>
            </a:pPr>
            <a:endParaRPr lang="en-US" baseline="0" dirty="0" smtClean="0"/>
          </a:p>
          <a:p>
            <a:pPr marL="465887">
              <a:buFont typeface="Courier New" pitchFamily="49" charset="0"/>
              <a:buChar char="o"/>
            </a:pPr>
            <a:r>
              <a:rPr lang="en-US" baseline="0" dirty="0" smtClean="0"/>
              <a:t>Care or case management services</a:t>
            </a:r>
          </a:p>
          <a:p>
            <a:pPr marL="465887">
              <a:buFont typeface="Courier New" pitchFamily="49" charset="0"/>
              <a:buChar char="o"/>
            </a:pPr>
            <a:endParaRPr lang="en-US" baseline="0" dirty="0" smtClean="0"/>
          </a:p>
          <a:p>
            <a:pPr marL="465887">
              <a:buFont typeface="Courier New" pitchFamily="49" charset="0"/>
              <a:buChar char="o"/>
            </a:pPr>
            <a:r>
              <a:rPr lang="en-US" baseline="0" dirty="0" smtClean="0"/>
              <a:t>Care coordination</a:t>
            </a:r>
          </a:p>
          <a:p>
            <a:pPr marL="465887">
              <a:buFont typeface="Courier New" pitchFamily="49" charset="0"/>
              <a:buChar char="o"/>
            </a:pPr>
            <a:endParaRPr lang="en-US" baseline="0" dirty="0" smtClean="0"/>
          </a:p>
          <a:p>
            <a:pPr marL="465887">
              <a:buFont typeface="Courier New" pitchFamily="49" charset="0"/>
              <a:buChar char="o"/>
            </a:pPr>
            <a:r>
              <a:rPr lang="en-US" baseline="0" dirty="0" smtClean="0"/>
              <a:t>Speech, occupational, and physical therapy</a:t>
            </a:r>
          </a:p>
          <a:p>
            <a:pPr marL="465887">
              <a:buFont typeface="Courier New" pitchFamily="49" charset="0"/>
              <a:buChar char="o"/>
            </a:pPr>
            <a:endParaRPr lang="en-US" baseline="0" dirty="0" smtClean="0"/>
          </a:p>
          <a:p>
            <a:pPr marL="465887">
              <a:buFont typeface="Courier New" pitchFamily="49" charset="0"/>
              <a:buChar char="o"/>
            </a:pPr>
            <a:r>
              <a:rPr lang="en-US" baseline="0" dirty="0" smtClean="0"/>
              <a:t>Psychological services</a:t>
            </a:r>
          </a:p>
          <a:p>
            <a:pPr marL="465887">
              <a:buFont typeface="Courier New" pitchFamily="49" charset="0"/>
              <a:buChar char="o"/>
            </a:pPr>
            <a:endParaRPr lang="en-US" baseline="0" dirty="0" smtClean="0"/>
          </a:p>
          <a:p>
            <a:pPr marL="465887">
              <a:buFont typeface="Courier New" pitchFamily="49" charset="0"/>
              <a:buChar char="o"/>
            </a:pPr>
            <a:r>
              <a:rPr lang="en-US" baseline="0" dirty="0" smtClean="0"/>
              <a:t>Counseling</a:t>
            </a:r>
          </a:p>
          <a:p>
            <a:pPr marL="465887">
              <a:buFont typeface="Courier New" pitchFamily="49" charset="0"/>
              <a:buChar char="o"/>
            </a:pPr>
            <a:endParaRPr lang="en-US" baseline="0" dirty="0" smtClean="0"/>
          </a:p>
          <a:p>
            <a:pPr marL="465887">
              <a:buFont typeface="Courier New" pitchFamily="49" charset="0"/>
              <a:buChar char="o"/>
            </a:pPr>
            <a:r>
              <a:rPr lang="en-US" baseline="0" dirty="0" smtClean="0"/>
              <a:t>Job training</a:t>
            </a:r>
          </a:p>
          <a:p>
            <a:pPr marL="465887">
              <a:buFont typeface="Courier New" pitchFamily="49" charset="0"/>
              <a:buChar char="o"/>
            </a:pPr>
            <a:endParaRPr lang="en-US" baseline="0" dirty="0" smtClean="0"/>
          </a:p>
          <a:p>
            <a:pPr marL="465887">
              <a:buFont typeface="Courier New" pitchFamily="49" charset="0"/>
              <a:buChar char="o"/>
            </a:pPr>
            <a:r>
              <a:rPr lang="en-US" baseline="0" dirty="0" smtClean="0"/>
              <a:t>Legal representation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Sup. R. 66.04(D)- a direct service</a:t>
            </a:r>
            <a:r>
              <a:rPr lang="en-US" baseline="0" dirty="0" smtClean="0"/>
              <a:t> provider may not serve as guardian, unless otherwise authorized by law</a:t>
            </a:r>
          </a:p>
          <a:p>
            <a:pPr marL="931774">
              <a:buFont typeface="Arial" pitchFamily="34" charset="0"/>
              <a:buChar char="•"/>
            </a:pPr>
            <a:r>
              <a:rPr lang="en-US" baseline="0" dirty="0" smtClean="0"/>
              <a:t>a nursing home would not be permitted to apply as guardian of the person or estate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Sup. R. 66.08(J)- direct service providers cannot pay guardians compensation or incentives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Sup. R. 66.08(K)- a guardian should avoid all actual or apparent conflicts of interest regarding a ward’s personal or business affairs</a:t>
            </a:r>
          </a:p>
          <a:p>
            <a:pPr marL="931774">
              <a:buFont typeface="Arial" pitchFamily="34" charset="0"/>
              <a:buChar char="•"/>
            </a:pPr>
            <a:r>
              <a:rPr lang="en-US" baseline="0" dirty="0" smtClean="0"/>
              <a:t>If a guardian has any doubt, they should report the perceived conflict to the court for review and determination</a:t>
            </a:r>
          </a:p>
          <a:p>
            <a:pPr marL="931774">
              <a:buFont typeface="Arial" pitchFamily="34" charset="0"/>
              <a:buChar char="•"/>
            </a:pPr>
            <a:endParaRPr lang="en-US" baseline="0" dirty="0" smtClean="0"/>
          </a:p>
          <a:p>
            <a:r>
              <a:rPr lang="en-US" baseline="0" dirty="0" smtClean="0"/>
              <a:t>Sup. R. 66.09(G)- a guardian cannot provide any direct services to the ward unless authorized by the court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07AB-9385-4507-9C48-0B6BF4073E7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07AB-9385-4507-9C48-0B6BF4073E7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Conflicts of Interest</a:t>
            </a:r>
          </a:p>
          <a:p>
            <a:endParaRPr lang="en-US" dirty="0" smtClean="0"/>
          </a:p>
          <a:p>
            <a:r>
              <a:rPr lang="en-US" dirty="0" smtClean="0"/>
              <a:t>“Direct Service Providers”- services typically</a:t>
            </a:r>
            <a:r>
              <a:rPr lang="en-US" baseline="0" dirty="0" smtClean="0"/>
              <a:t> provided by home and community-based case and institutionally-based care providers, includes:</a:t>
            </a:r>
          </a:p>
          <a:p>
            <a:pPr marL="465887">
              <a:buFont typeface="Courier New" pitchFamily="49" charset="0"/>
              <a:buChar char="o"/>
            </a:pPr>
            <a:r>
              <a:rPr lang="en-US" baseline="0" dirty="0" smtClean="0"/>
              <a:t>Medical and nursing care</a:t>
            </a:r>
          </a:p>
          <a:p>
            <a:pPr marL="465887">
              <a:buFont typeface="Courier New" pitchFamily="49" charset="0"/>
              <a:buChar char="o"/>
            </a:pPr>
            <a:endParaRPr lang="en-US" baseline="0" dirty="0" smtClean="0"/>
          </a:p>
          <a:p>
            <a:pPr marL="465887">
              <a:buFont typeface="Courier New" pitchFamily="49" charset="0"/>
              <a:buChar char="o"/>
            </a:pPr>
            <a:r>
              <a:rPr lang="en-US" baseline="0" dirty="0" smtClean="0"/>
              <a:t>Care or case management services</a:t>
            </a:r>
          </a:p>
          <a:p>
            <a:pPr marL="465887">
              <a:buFont typeface="Courier New" pitchFamily="49" charset="0"/>
              <a:buChar char="o"/>
            </a:pPr>
            <a:endParaRPr lang="en-US" baseline="0" dirty="0" smtClean="0"/>
          </a:p>
          <a:p>
            <a:pPr marL="465887">
              <a:buFont typeface="Courier New" pitchFamily="49" charset="0"/>
              <a:buChar char="o"/>
            </a:pPr>
            <a:r>
              <a:rPr lang="en-US" baseline="0" dirty="0" smtClean="0"/>
              <a:t>Care coordination</a:t>
            </a:r>
          </a:p>
          <a:p>
            <a:pPr marL="465887">
              <a:buFont typeface="Courier New" pitchFamily="49" charset="0"/>
              <a:buChar char="o"/>
            </a:pPr>
            <a:endParaRPr lang="en-US" baseline="0" dirty="0" smtClean="0"/>
          </a:p>
          <a:p>
            <a:pPr marL="465887">
              <a:buFont typeface="Courier New" pitchFamily="49" charset="0"/>
              <a:buChar char="o"/>
            </a:pPr>
            <a:r>
              <a:rPr lang="en-US" baseline="0" dirty="0" smtClean="0"/>
              <a:t>Speech, occupational, and physical therapy</a:t>
            </a:r>
          </a:p>
          <a:p>
            <a:pPr marL="465887">
              <a:buFont typeface="Courier New" pitchFamily="49" charset="0"/>
              <a:buChar char="o"/>
            </a:pPr>
            <a:endParaRPr lang="en-US" baseline="0" dirty="0" smtClean="0"/>
          </a:p>
          <a:p>
            <a:pPr marL="465887">
              <a:buFont typeface="Courier New" pitchFamily="49" charset="0"/>
              <a:buChar char="o"/>
            </a:pPr>
            <a:r>
              <a:rPr lang="en-US" baseline="0" dirty="0" smtClean="0"/>
              <a:t>Psychological services</a:t>
            </a:r>
          </a:p>
          <a:p>
            <a:pPr marL="465887">
              <a:buFont typeface="Courier New" pitchFamily="49" charset="0"/>
              <a:buChar char="o"/>
            </a:pPr>
            <a:endParaRPr lang="en-US" baseline="0" dirty="0" smtClean="0"/>
          </a:p>
          <a:p>
            <a:pPr marL="465887">
              <a:buFont typeface="Courier New" pitchFamily="49" charset="0"/>
              <a:buChar char="o"/>
            </a:pPr>
            <a:r>
              <a:rPr lang="en-US" baseline="0" dirty="0" smtClean="0"/>
              <a:t>Counseling</a:t>
            </a:r>
          </a:p>
          <a:p>
            <a:pPr marL="465887">
              <a:buFont typeface="Courier New" pitchFamily="49" charset="0"/>
              <a:buChar char="o"/>
            </a:pPr>
            <a:endParaRPr lang="en-US" baseline="0" dirty="0" smtClean="0"/>
          </a:p>
          <a:p>
            <a:pPr marL="465887">
              <a:buFont typeface="Courier New" pitchFamily="49" charset="0"/>
              <a:buChar char="o"/>
            </a:pPr>
            <a:r>
              <a:rPr lang="en-US" baseline="0" dirty="0" smtClean="0"/>
              <a:t>Job training</a:t>
            </a:r>
          </a:p>
          <a:p>
            <a:pPr marL="465887">
              <a:buFont typeface="Courier New" pitchFamily="49" charset="0"/>
              <a:buChar char="o"/>
            </a:pPr>
            <a:endParaRPr lang="en-US" baseline="0" dirty="0" smtClean="0"/>
          </a:p>
          <a:p>
            <a:pPr marL="465887">
              <a:buFont typeface="Courier New" pitchFamily="49" charset="0"/>
              <a:buChar char="o"/>
            </a:pPr>
            <a:r>
              <a:rPr lang="en-US" baseline="0" dirty="0" smtClean="0"/>
              <a:t>Legal representation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Sup. R. 66.04(D)- a direct service</a:t>
            </a:r>
            <a:r>
              <a:rPr lang="en-US" baseline="0" dirty="0" smtClean="0"/>
              <a:t> provider may not serve as guardian, unless otherwise authorized by law</a:t>
            </a:r>
          </a:p>
          <a:p>
            <a:pPr marL="931774">
              <a:buFont typeface="Arial" pitchFamily="34" charset="0"/>
              <a:buChar char="•"/>
            </a:pPr>
            <a:r>
              <a:rPr lang="en-US" baseline="0" dirty="0" smtClean="0"/>
              <a:t>a nursing home would not be permitted to apply as guardian of the person or estate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Sup. R. 66.08(J)- direct service providers cannot pay guardians compensation or incentives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Sup. R. 66.08(K)- a guardian should avoid all actual or apparent conflicts of interest regarding a ward’s personal or business affairs</a:t>
            </a:r>
          </a:p>
          <a:p>
            <a:pPr marL="931774">
              <a:buFont typeface="Arial" pitchFamily="34" charset="0"/>
              <a:buChar char="•"/>
            </a:pPr>
            <a:r>
              <a:rPr lang="en-US" baseline="0" dirty="0" smtClean="0"/>
              <a:t>If a guardian has any doubt, they should report the perceived conflict to the court for review and determination</a:t>
            </a:r>
          </a:p>
          <a:p>
            <a:pPr marL="931774">
              <a:buFont typeface="Arial" pitchFamily="34" charset="0"/>
              <a:buChar char="•"/>
            </a:pPr>
            <a:endParaRPr lang="en-US" baseline="0" dirty="0" smtClean="0"/>
          </a:p>
          <a:p>
            <a:r>
              <a:rPr lang="en-US" baseline="0" dirty="0" smtClean="0"/>
              <a:t>Sup. R. 66.09(G)- a guardian cannot provide any direct services </a:t>
            </a:r>
            <a:r>
              <a:rPr lang="en-US" baseline="0" dirty="0" err="1" smtClean="0"/>
              <a:t>t0</a:t>
            </a:r>
            <a:r>
              <a:rPr lang="en-US" baseline="0" dirty="0" smtClean="0"/>
              <a:t> the ward unless authorized by the court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07AB-9385-4507-9C48-0B6BF4073E7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07AB-9385-4507-9C48-0B6BF4073E7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07AB-9385-4507-9C48-0B6BF4073E7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07AB-9385-4507-9C48-0B6BF4073E7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07AB-9385-4507-9C48-0B6BF4073E7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400" dirty="0" smtClean="0"/>
          </a:p>
          <a:p>
            <a:r>
              <a:rPr lang="en-US" sz="1400" dirty="0" smtClean="0"/>
              <a:t>Background to enactment of new rules:</a:t>
            </a:r>
          </a:p>
          <a:p>
            <a:endParaRPr lang="en-US" sz="1400" dirty="0" smtClean="0"/>
          </a:p>
          <a:p>
            <a:pPr marL="465887">
              <a:spcBef>
                <a:spcPts val="1223"/>
              </a:spcBef>
              <a:buFont typeface="Arial" pitchFamily="34" charset="0"/>
              <a:buChar char="•"/>
            </a:pPr>
            <a:r>
              <a:rPr lang="en-US" sz="1400" dirty="0" smtClean="0"/>
              <a:t>Adopted March 1 and became effective June 1, 2015</a:t>
            </a:r>
          </a:p>
          <a:p>
            <a:pPr marL="465887">
              <a:buFont typeface="Arial" pitchFamily="34" charset="0"/>
              <a:buChar char="•"/>
            </a:pPr>
            <a:endParaRPr lang="en-US" sz="1400" dirty="0" smtClean="0"/>
          </a:p>
          <a:p>
            <a:pPr marL="465887">
              <a:buFont typeface="Arial" pitchFamily="34" charset="0"/>
              <a:buChar char="•"/>
            </a:pPr>
            <a:r>
              <a:rPr lang="en-US" sz="1400" dirty="0" smtClean="0"/>
              <a:t>Enacted, in part, in response to week long investigative report, entitled “Unguarded” which was published in May, 2014 in The Columbus Dispatch </a:t>
            </a:r>
          </a:p>
          <a:p>
            <a:pPr marL="465887">
              <a:buFont typeface="Arial" pitchFamily="34" charset="0"/>
              <a:buChar char="•"/>
            </a:pPr>
            <a:endParaRPr lang="en-US" sz="1400" dirty="0" smtClean="0"/>
          </a:p>
          <a:p>
            <a:pPr marL="465887">
              <a:buFont typeface="Arial" pitchFamily="34" charset="0"/>
              <a:buChar char="•"/>
            </a:pPr>
            <a:r>
              <a:rPr lang="en-US" sz="1400" dirty="0" smtClean="0"/>
              <a:t>New rules based on The National Guardianship Association’s “Standards of Practice for Guardianships”</a:t>
            </a:r>
          </a:p>
          <a:p>
            <a:pPr marL="465887"/>
            <a:endParaRPr lang="en-US" sz="1400" dirty="0" smtClean="0"/>
          </a:p>
          <a:p>
            <a:pPr marL="465887"/>
            <a:endParaRPr lang="en-US" sz="1400" dirty="0" smtClean="0"/>
          </a:p>
          <a:p>
            <a:r>
              <a:rPr lang="en-US" sz="1400" dirty="0" smtClean="0"/>
              <a:t>To whom do the rules apply?</a:t>
            </a:r>
          </a:p>
          <a:p>
            <a:pPr marL="465887">
              <a:buFont typeface="Arial" pitchFamily="34" charset="0"/>
              <a:buChar char="•"/>
            </a:pPr>
            <a:r>
              <a:rPr lang="en-US" sz="1400" dirty="0" smtClean="0"/>
              <a:t>Adult guardianship cases only – does not apply to minor guardianships</a:t>
            </a:r>
          </a:p>
          <a:p>
            <a:pPr marL="465887">
              <a:buFont typeface="Arial" pitchFamily="34" charset="0"/>
              <a:buChar char="•"/>
            </a:pPr>
            <a:endParaRPr lang="en-US" sz="1400" dirty="0" smtClean="0"/>
          </a:p>
          <a:p>
            <a:pPr marL="465887">
              <a:buFont typeface="Arial" pitchFamily="34" charset="0"/>
              <a:buChar char="•"/>
            </a:pPr>
            <a:r>
              <a:rPr lang="en-US" sz="1400" dirty="0" smtClean="0"/>
              <a:t>Rules apply to employees of a corporation who provide guardianship services where the corporation has been appointed by the court as legal guardian</a:t>
            </a:r>
          </a:p>
          <a:p>
            <a:pPr marL="465887">
              <a:buFont typeface="Arial" pitchFamily="34" charset="0"/>
              <a:buChar char="•"/>
            </a:pPr>
            <a:endParaRPr lang="en-US" sz="1400" dirty="0" smtClean="0"/>
          </a:p>
          <a:p>
            <a:pPr marL="465887">
              <a:buFont typeface="Arial" pitchFamily="34" charset="0"/>
              <a:buChar char="•"/>
            </a:pPr>
            <a:r>
              <a:rPr lang="en-US" sz="1400" dirty="0" smtClean="0"/>
              <a:t>Local probate courts </a:t>
            </a:r>
            <a:r>
              <a:rPr lang="en-US" sz="1400" i="1" dirty="0" smtClean="0"/>
              <a:t>may</a:t>
            </a:r>
            <a:r>
              <a:rPr lang="en-US" sz="1400" dirty="0" smtClean="0"/>
              <a:t> exempt guardians who are related to the ward from any of these new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07AB-9385-4507-9C48-0B6BF4073E7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Foster positive</a:t>
            </a:r>
            <a:r>
              <a:rPr lang="en-US" baseline="0" dirty="0" smtClean="0"/>
              <a:t> relationships in ward’s life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Ongoing communications with ward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Always looking for least restrictive alternatives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Monitor and coordinate </a:t>
            </a:r>
            <a:r>
              <a:rPr lang="en-US" baseline="0" dirty="0" err="1" smtClean="0"/>
              <a:t>benfits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07AB-9385-4507-9C48-0B6BF4073E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07AB-9385-4507-9C48-0B6BF4073E7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of the most sweeping and talked about changes</a:t>
            </a:r>
            <a:r>
              <a:rPr lang="en-US" baseline="0" dirty="0" smtClean="0"/>
              <a:t> to the new rules are the educational requirements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New guardianships (established on or after June 1):  6 hour course required to be taken prior to appointment or within 6 months of appointment</a:t>
            </a:r>
          </a:p>
          <a:p>
            <a:r>
              <a:rPr lang="en-US" baseline="0" dirty="0" smtClean="0"/>
              <a:t>Existing guardianships (established prior to June 1): 6 hour course to be taken before June 1, 2016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Classes must be attended in person- no online classes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Fundamentals of course:</a:t>
            </a:r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Establishing the guardianship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Ongoing duties and responsibilities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Recordkeeping and reporting duties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Any other topics concerning improvements to the ward’s quality of life</a:t>
            </a:r>
          </a:p>
          <a:p>
            <a:pPr marL="465887"/>
            <a:endParaRPr lang="en-US" baseline="0" dirty="0" smtClean="0"/>
          </a:p>
          <a:p>
            <a:pPr marL="465887"/>
            <a:endParaRPr lang="en-US" baseline="0" dirty="0" smtClean="0"/>
          </a:p>
          <a:p>
            <a:r>
              <a:rPr lang="en-US" baseline="0" dirty="0" smtClean="0"/>
              <a:t>Currently classes are only being offered by the Ohio Supreme Court, with generally only 1 class being offered per region between now and end of 2015- local courts may offer such classes, but currently none seem to be doing so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07AB-9385-4507-9C48-0B6BF4073E7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guardians required</a:t>
            </a:r>
            <a:r>
              <a:rPr lang="en-US" baseline="0" dirty="0" smtClean="0"/>
              <a:t> to take an additional 3 hr course each year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Must provide documentation to court on or before January 1 of each certifying compliance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Failure to comply= no further guardianship appointments until requirement is satisfied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07AB-9385-4507-9C48-0B6BF4073E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 66.05(A)(1) requires the local probate court to conduct a criminal background check prior to the establishment</a:t>
            </a:r>
            <a:r>
              <a:rPr lang="en-US" baseline="0" dirty="0" smtClean="0"/>
              <a:t> of a guardianship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no specifics on the method of the checks:</a:t>
            </a:r>
          </a:p>
          <a:p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Franklin County requires a formal </a:t>
            </a:r>
            <a:r>
              <a:rPr lang="en-US" baseline="0" dirty="0" err="1" smtClean="0"/>
              <a:t>BCI</a:t>
            </a:r>
            <a:r>
              <a:rPr lang="en-US" baseline="0" dirty="0" smtClean="0"/>
              <a:t> background check which the applicant must initiate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Hamilton County performs a background check by running the applicant’s name through both a criminal database and Adult Protective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07AB-9385-4507-9C48-0B6BF4073E7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addition</a:t>
            </a:r>
            <a:r>
              <a:rPr lang="en-US" baseline="0" dirty="0" smtClean="0"/>
              <a:t> to current Guardian’s Report and Guardianship Accounts, must file an annual plan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Contents of Plan:</a:t>
            </a:r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Guardian’s goals for meeting ward’s personal and financial needs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r>
              <a:rPr lang="en-US" dirty="0" smtClean="0"/>
              <a:t>Fundamental’s course</a:t>
            </a:r>
            <a:r>
              <a:rPr lang="en-US" baseline="0" dirty="0" smtClean="0"/>
              <a:t> (initial 6 hr course) will provide guidance to guardians on development of plan and contents of plan</a:t>
            </a:r>
          </a:p>
          <a:p>
            <a:endParaRPr lang="en-US" baseline="0" dirty="0" smtClean="0"/>
          </a:p>
          <a:p>
            <a:r>
              <a:rPr lang="en-US" i="1" dirty="0" smtClean="0"/>
              <a:t>I</a:t>
            </a:r>
            <a:r>
              <a:rPr lang="en-US" i="1" baseline="0" dirty="0" smtClean="0"/>
              <a:t> suspect</a:t>
            </a:r>
            <a:r>
              <a:rPr lang="en-US" i="0" baseline="0" dirty="0" smtClean="0"/>
              <a:t> that eventually we will see specific forms developed by the local probate courts (similar to the Guardian’s Reports used)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07AB-9385-4507-9C48-0B6BF4073E7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/>
              <a:t>Sup. R. 66.08: </a:t>
            </a:r>
            <a:r>
              <a:rPr lang="en-US" u="sng" dirty="0" smtClean="0"/>
              <a:t>General Responsibilities</a:t>
            </a:r>
            <a:r>
              <a:rPr lang="en-US" u="sng" baseline="0" dirty="0" smtClean="0"/>
              <a:t> of Guardians</a:t>
            </a:r>
          </a:p>
          <a:p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Obey all orders of the probate court, including following local rules as well as applicable state and federal laws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Applicant must meet with proposed ward at least once prior to hearing on appointment of guardian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Guardian must immediately report allegations of abuse, neglect or exploitation of ward to probate court, and if applicable to Adult Protective Services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Guardian to limit or terminate guardianship if:</a:t>
            </a:r>
          </a:p>
          <a:p>
            <a:pPr marL="931774">
              <a:buFont typeface="Arial" pitchFamily="34" charset="0"/>
              <a:buChar char="•"/>
            </a:pPr>
            <a:r>
              <a:rPr lang="en-US" baseline="0" dirty="0" smtClean="0"/>
              <a:t>Ward no longer needs a guardianship</a:t>
            </a:r>
          </a:p>
          <a:p>
            <a:pPr marL="931774">
              <a:buFont typeface="Arial" pitchFamily="34" charset="0"/>
              <a:buChar char="•"/>
            </a:pPr>
            <a:endParaRPr lang="en-US" baseline="0" dirty="0" smtClean="0"/>
          </a:p>
          <a:p>
            <a:pPr marL="931774">
              <a:buFont typeface="Arial" pitchFamily="34" charset="0"/>
              <a:buChar char="•"/>
            </a:pPr>
            <a:r>
              <a:rPr lang="en-US" baseline="0" dirty="0" smtClean="0"/>
              <a:t>Less restrictive alternative available</a:t>
            </a:r>
          </a:p>
          <a:p>
            <a:pPr marL="931774">
              <a:buFont typeface="Arial" pitchFamily="34" charset="0"/>
              <a:buChar char="•"/>
            </a:pPr>
            <a:endParaRPr lang="en-US" baseline="0" dirty="0" smtClean="0"/>
          </a:p>
          <a:p>
            <a:pPr marL="931774">
              <a:buFont typeface="Arial" pitchFamily="34" charset="0"/>
              <a:buChar char="•"/>
            </a:pPr>
            <a:r>
              <a:rPr lang="en-US" baseline="0" dirty="0" smtClean="0"/>
              <a:t>“full” guardianship is no longer needed</a:t>
            </a:r>
          </a:p>
          <a:p>
            <a:pPr marL="931774">
              <a:buFont typeface="Arial" pitchFamily="34" charset="0"/>
              <a:buChar char="•"/>
            </a:pPr>
            <a:endParaRPr lang="en-US" baseline="0" dirty="0" smtClean="0"/>
          </a:p>
          <a:p>
            <a:pPr marL="931774">
              <a:buFont typeface="Arial" pitchFamily="34" charset="0"/>
              <a:buChar char="•"/>
            </a:pPr>
            <a:r>
              <a:rPr lang="en-US" baseline="0" dirty="0" smtClean="0"/>
              <a:t>Ward has died</a:t>
            </a:r>
          </a:p>
          <a:p>
            <a:pPr marL="931774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Guardian to inform court of changes of ward’s residence AND reason for change</a:t>
            </a:r>
          </a:p>
          <a:p>
            <a:pPr marL="931774">
              <a:buFont typeface="Arial" pitchFamily="34" charset="0"/>
              <a:buChar char="•"/>
            </a:pPr>
            <a:endParaRPr lang="en-US" baseline="0" dirty="0" smtClean="0"/>
          </a:p>
          <a:p>
            <a:pPr marL="931774">
              <a:buFont typeface="Arial" pitchFamily="34" charset="0"/>
              <a:buChar char="•"/>
            </a:pPr>
            <a:r>
              <a:rPr lang="en-US" baseline="0" dirty="0" smtClean="0"/>
              <a:t>If change is to a more restrictive setting, the prior court approval is needed UNLESS a delay in getting the approval would adversely affect the heath and safety of the ward</a:t>
            </a:r>
          </a:p>
          <a:p>
            <a:pPr marL="931774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Guardian needs to obtain court approval prior to filing a lawsuit on behalf of ward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Annual plan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Guardians with 10 or more ward must register with probate court and provide a fee schedule that outlines both fees for guardianship services, as well as legal or other direct services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Guardianship of estate is to be closed if ward’s principal income is from governmental entities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Social Security, VA) when a payee is has been appointed by the entity and no other significant assets or income exists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Guardians are required to report the </a:t>
            </a:r>
            <a:r>
              <a:rPr lang="en-US" baseline="0" dirty="0" err="1" smtClean="0"/>
              <a:t>payor</a:t>
            </a:r>
            <a:r>
              <a:rPr lang="en-US" baseline="0" dirty="0" smtClean="0"/>
              <a:t> and source of any outside fees these receive for being guardians- cannot accept compensation or incentives from direct service providers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Guardians to avoid conflicts of interest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When guardian files their inventory with court, they also need to provide an itemization and location of “important papers” such as wills, trusts, powers of attorney and advanced directives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r>
              <a:rPr lang="en-US" baseline="0" dirty="0" smtClean="0"/>
              <a:t>Sup. R. 66.09: </a:t>
            </a:r>
            <a:r>
              <a:rPr lang="en-US" u="sng" baseline="0" dirty="0" smtClean="0"/>
              <a:t>Responsibilities of Guardians to Wards</a:t>
            </a:r>
          </a:p>
          <a:p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Guardians to act professionally and with integrity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Exercise due diligence to make decisions that are in the ward’s best interests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Guardians to make decisions to meet the needs of the ward while imposing the least limitations appropriate on the ward’s rights, freedom, or ability to control their environment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Advocate for services focused on ward’s wishes and needs, striving to balance the ward’s independence with their best interests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Foster and preserve positive relationships in the ward’s life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Guardians should strive to understand and know a ward’s preferences and beliefs</a:t>
            </a:r>
          </a:p>
          <a:p>
            <a:pPr marL="931774">
              <a:buFont typeface="Arial" pitchFamily="34" charset="0"/>
              <a:buChar char="•"/>
            </a:pPr>
            <a:r>
              <a:rPr lang="en-US" baseline="0" dirty="0" smtClean="0"/>
              <a:t>Must meet with ward, as needed, but at least </a:t>
            </a:r>
            <a:r>
              <a:rPr lang="en-US" baseline="0" dirty="0" err="1" smtClean="0"/>
              <a:t>1x</a:t>
            </a:r>
            <a:r>
              <a:rPr lang="en-US" baseline="0" dirty="0" smtClean="0"/>
              <a:t> quarter</a:t>
            </a:r>
          </a:p>
          <a:p>
            <a:pPr marL="931774">
              <a:buFont typeface="Arial" pitchFamily="34" charset="0"/>
              <a:buChar char="•"/>
            </a:pPr>
            <a:endParaRPr lang="en-US" baseline="0" dirty="0" smtClean="0"/>
          </a:p>
          <a:p>
            <a:pPr marL="931774">
              <a:buFont typeface="Arial" pitchFamily="34" charset="0"/>
              <a:buChar char="•"/>
            </a:pPr>
            <a:r>
              <a:rPr lang="en-US" baseline="0" dirty="0" smtClean="0"/>
              <a:t>Communicate privately with ward</a:t>
            </a:r>
          </a:p>
          <a:p>
            <a:pPr marL="931774">
              <a:buFont typeface="Arial" pitchFamily="34" charset="0"/>
              <a:buChar char="•"/>
            </a:pPr>
            <a:endParaRPr lang="en-US" baseline="0" dirty="0" smtClean="0"/>
          </a:p>
          <a:p>
            <a:pPr marL="931774">
              <a:buFont typeface="Arial" pitchFamily="34" charset="0"/>
              <a:buChar char="•"/>
            </a:pPr>
            <a:r>
              <a:rPr lang="en-US" baseline="0" dirty="0" smtClean="0"/>
              <a:t>Assess the wards physical and mental conditions and limitations</a:t>
            </a:r>
          </a:p>
          <a:p>
            <a:pPr marL="931774">
              <a:buFont typeface="Arial" pitchFamily="34" charset="0"/>
              <a:buChar char="•"/>
            </a:pPr>
            <a:endParaRPr lang="en-US" baseline="0" dirty="0" smtClean="0"/>
          </a:p>
          <a:p>
            <a:pPr marL="931774">
              <a:buFont typeface="Arial" pitchFamily="34" charset="0"/>
              <a:buChar char="•"/>
            </a:pPr>
            <a:r>
              <a:rPr lang="en-US" baseline="0" dirty="0" smtClean="0"/>
              <a:t>Assess appropriate living conditions</a:t>
            </a:r>
          </a:p>
          <a:p>
            <a:pPr marL="931774">
              <a:buFont typeface="Arial" pitchFamily="34" charset="0"/>
              <a:buChar char="•"/>
            </a:pPr>
            <a:endParaRPr lang="en-US" baseline="0" dirty="0" smtClean="0"/>
          </a:p>
          <a:p>
            <a:pPr marL="931774">
              <a:buFont typeface="Arial" pitchFamily="34" charset="0"/>
              <a:buChar char="•"/>
            </a:pPr>
            <a:r>
              <a:rPr lang="en-US" baseline="0" dirty="0" smtClean="0"/>
              <a:t>Assess need for additional services</a:t>
            </a:r>
          </a:p>
          <a:p>
            <a:pPr marL="931774">
              <a:buFont typeface="Arial" pitchFamily="34" charset="0"/>
              <a:buChar char="•"/>
            </a:pPr>
            <a:endParaRPr lang="en-US" baseline="0" dirty="0" smtClean="0"/>
          </a:p>
          <a:p>
            <a:pPr marL="931774">
              <a:buFont typeface="Arial" pitchFamily="34" charset="0"/>
              <a:buChar char="•"/>
            </a:pPr>
            <a:r>
              <a:rPr lang="en-US" baseline="0" dirty="0" smtClean="0"/>
              <a:t>Notify court of level of care is not being met</a:t>
            </a:r>
          </a:p>
          <a:p>
            <a:pPr marL="931774">
              <a:buFont typeface="Arial" pitchFamily="34" charset="0"/>
              <a:buChar char="•"/>
            </a:pPr>
            <a:endParaRPr lang="en-US" baseline="0" dirty="0" smtClean="0"/>
          </a:p>
          <a:p>
            <a:pPr marL="931774">
              <a:buFont typeface="Arial" pitchFamily="34" charset="0"/>
              <a:buChar char="•"/>
            </a:pPr>
            <a:r>
              <a:rPr lang="en-US" baseline="0" dirty="0" smtClean="0"/>
              <a:t>Document ward’s complaints and assess need to report same to the court</a:t>
            </a:r>
          </a:p>
          <a:p>
            <a:pPr marL="931774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Monitor and coordinate services and benefits provided to the ward by having regular contact with service providers, assessing current and potential additional services, and maintaining eligibility requirements for all benefits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Seek appropriate advise regarding extraordinary medical issues and if possible, to honor the ward’s preferences and belief systems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dirty="0" smtClean="0"/>
              <a:t>Guardian</a:t>
            </a:r>
            <a:r>
              <a:rPr lang="en-US" baseline="0" dirty="0" smtClean="0"/>
              <a:t> to make an effort to ascertain the ward’s preferences regarding end of life decisions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Manage their caseload to insure that ward is adequately addressing ward’s needs</a:t>
            </a:r>
          </a:p>
          <a:p>
            <a:pPr marL="465887">
              <a:buFont typeface="Arial" pitchFamily="34" charset="0"/>
              <a:buChar char="•"/>
            </a:pPr>
            <a:endParaRPr lang="en-US" baseline="0" dirty="0" smtClean="0"/>
          </a:p>
          <a:p>
            <a:pPr marL="465887">
              <a:buFont typeface="Arial" pitchFamily="34" charset="0"/>
              <a:buChar char="•"/>
            </a:pPr>
            <a:r>
              <a:rPr lang="en-US" baseline="0" dirty="0" smtClean="0"/>
              <a:t>Maintain confidentiality of ward’s personal financial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07AB-9385-4507-9C48-0B6BF4073E7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\\COL-USRPROF-01\COLUSRFR\scpannell\Desktop\VORYS_book_pg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iamond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3352800"/>
            <a:ext cx="435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6200" y="640080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800" dirty="0">
                <a:latin typeface="Century Schoolbook" pitchFamily="18" charset="0"/>
              </a:rPr>
              <a:t> © Copyright </a:t>
            </a:r>
            <a:r>
              <a:rPr lang="en-US" sz="800" dirty="0" smtClean="0">
                <a:latin typeface="Century Schoolbook" pitchFamily="18" charset="0"/>
              </a:rPr>
              <a:t>2015, </a:t>
            </a:r>
            <a:r>
              <a:rPr lang="en-US" sz="800" dirty="0">
                <a:latin typeface="Century Schoolbook" pitchFamily="18" charset="0"/>
              </a:rPr>
              <a:t>Vorys, Sater, Seymour and Pease LLP. All Rights Reserved.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486400" y="63246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100" dirty="0">
                <a:latin typeface="Century Schoolbook" pitchFamily="18" charset="0"/>
              </a:rPr>
              <a:t> Higher standards make better lawyers.</a:t>
            </a:r>
            <a:r>
              <a:rPr lang="en-US" sz="1100" baseline="30000" dirty="0">
                <a:latin typeface="Century Schoolbook" pitchFamily="18" charset="0"/>
              </a:rPr>
              <a:t>®</a:t>
            </a:r>
          </a:p>
        </p:txBody>
      </p:sp>
      <p:pic>
        <p:nvPicPr>
          <p:cNvPr id="8" name="Picture 10" descr="B:\BUS-DEV\Graphics and Media\Vorys Logos\Vorys Only Logo\Vorys4_CMYK (7546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5969000"/>
            <a:ext cx="2057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1"/>
            <a:ext cx="7772400" cy="1470025"/>
          </a:xfrm>
        </p:spPr>
        <p:txBody>
          <a:bodyPr/>
          <a:lstStyle>
            <a:lvl1pPr>
              <a:defRPr sz="3600" baseline="0">
                <a:latin typeface="Century Schoolbook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spcAft>
                <a:spcPts val="0"/>
              </a:spcAft>
              <a:buFontTx/>
              <a:buNone/>
              <a:defRPr sz="2400" baseline="0">
                <a:latin typeface="Century Schoolbook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pPr>
              <a:defRPr/>
            </a:pPr>
            <a:fld id="{24E6BB20-AC5E-4052-9B98-B9868F2B3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5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AFEA-1DA0-4881-ABD5-1BF4BF243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0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0FE1-07B1-4ECD-88BC-72A5CCFB2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3A5E-A53F-4F8E-9122-36E177662B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8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51EE5-1875-4ED3-8B68-13D932BED3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7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0BF0B-0933-471F-800A-057FBB6FE2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9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7F14E-25EE-432C-B0F4-7DD7D140F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1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3812D-6AC2-418B-AD90-D917A86EF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6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1032D-1272-4106-8A3B-AABF8B0BA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B0943-AB23-459B-AC23-B27ECD779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3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0331-FC62-4902-9FF5-1184615640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5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\\COL-USRPROF-01\COLUSRFR\scpannell\Desktop\VORYS_book_pg_FINA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03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>
              <a:defRPr/>
            </a:pPr>
            <a:fld id="{311BBD30-4502-41D7-9B49-7BBD73F8D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6200" y="640080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800" dirty="0">
                <a:latin typeface="Century Schoolbook" pitchFamily="18" charset="0"/>
              </a:rPr>
              <a:t> © Copyright </a:t>
            </a:r>
            <a:r>
              <a:rPr lang="en-US" sz="800" dirty="0" smtClean="0">
                <a:latin typeface="Century Schoolbook" pitchFamily="18" charset="0"/>
              </a:rPr>
              <a:t>2015, </a:t>
            </a:r>
            <a:r>
              <a:rPr lang="en-US" sz="800" dirty="0">
                <a:latin typeface="Century Schoolbook" pitchFamily="18" charset="0"/>
              </a:rPr>
              <a:t>Vorys, Sater, Seymour and Pease LLP. All Rights Reserved.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486400" y="63246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100" dirty="0">
                <a:latin typeface="Century Schoolbook" pitchFamily="18" charset="0"/>
              </a:rPr>
              <a:t> Higher standards make better lawyers.</a:t>
            </a:r>
            <a:r>
              <a:rPr lang="en-US" sz="1100" baseline="30000" dirty="0">
                <a:latin typeface="Century Schoolbook" pitchFamily="18" charset="0"/>
              </a:rPr>
              <a:t>®</a:t>
            </a:r>
          </a:p>
        </p:txBody>
      </p:sp>
      <p:pic>
        <p:nvPicPr>
          <p:cNvPr id="1034" name="Picture 10" descr="B:\BUS-DEV\Graphics and Media\Vorys Logos\Vorys Only Logo\Vorys4_CMYK (7546)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5969000"/>
            <a:ext cx="2057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20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1596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15968"/>
          </a:solidFill>
          <a:latin typeface="Century Schoolbook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15968"/>
          </a:solidFill>
          <a:latin typeface="Century Schoolbook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15968"/>
          </a:solidFill>
          <a:latin typeface="Century Schoolbook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15968"/>
          </a:solidFill>
          <a:latin typeface="Century Schoolbook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15968"/>
          </a:solidFill>
          <a:latin typeface="Century Schoolbook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15968"/>
          </a:solidFill>
          <a:latin typeface="Century Schoolbook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15968"/>
          </a:solidFill>
          <a:latin typeface="Century Schoolbook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15968"/>
          </a:solidFill>
          <a:latin typeface="Century Schoolbook" pitchFamily="18" charset="0"/>
        </a:defRPr>
      </a:lvl9pPr>
    </p:titleStyle>
    <p:bodyStyle>
      <a:lvl1pPr marL="465138" indent="-465138" algn="l" rtl="0" eaLnBrk="1" fontAlgn="base" hangingPunct="1">
        <a:spcBef>
          <a:spcPct val="0"/>
        </a:spcBef>
        <a:spcAft>
          <a:spcPts val="1200"/>
        </a:spcAft>
        <a:buClr>
          <a:srgbClr val="995409"/>
        </a:buClr>
        <a:buSzPct val="150000"/>
        <a:buFont typeface="Century Schoolbook" pitchFamily="18" charset="0"/>
        <a:buChar char="›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0"/>
        </a:spcBef>
        <a:spcAft>
          <a:spcPts val="1200"/>
        </a:spcAft>
        <a:buFont typeface="Arial" charset="0"/>
        <a:buChar char="•"/>
        <a:defRPr sz="2600">
          <a:solidFill>
            <a:schemeClr val="tx1"/>
          </a:solidFill>
          <a:latin typeface="+mn-lt"/>
        </a:defRPr>
      </a:lvl2pPr>
      <a:lvl3pPr marL="1379538" indent="-465138" algn="l" rtl="0" eaLnBrk="1" fontAlgn="base" hangingPunct="1">
        <a:spcBef>
          <a:spcPct val="0"/>
        </a:spcBef>
        <a:spcAft>
          <a:spcPts val="1200"/>
        </a:spcAft>
        <a:buClr>
          <a:srgbClr val="995409"/>
        </a:buClr>
        <a:buSzPct val="125000"/>
        <a:buFont typeface="Century Schoolbook" pitchFamily="18" charset="0"/>
        <a:buChar char="›"/>
        <a:defRPr sz="24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0"/>
        </a:spcBef>
        <a:spcAft>
          <a:spcPts val="1200"/>
        </a:spcAft>
        <a:buFont typeface="Arial" charset="0"/>
        <a:buChar char="•"/>
        <a:defRPr sz="2200">
          <a:solidFill>
            <a:schemeClr val="tx1"/>
          </a:solidFill>
          <a:latin typeface="+mn-lt"/>
        </a:defRPr>
      </a:lvl4pPr>
      <a:lvl5pPr marL="2293938" indent="-465138" algn="l" rtl="0" eaLnBrk="1" fontAlgn="base" hangingPunct="1">
        <a:spcBef>
          <a:spcPct val="0"/>
        </a:spcBef>
        <a:spcAft>
          <a:spcPts val="1200"/>
        </a:spcAft>
        <a:buFont typeface="Century Schoolbook" pitchFamily="18" charset="0"/>
        <a:buChar char="~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Guardianship Rules</a:t>
            </a:r>
            <a:br>
              <a:rPr lang="en-US" dirty="0" smtClean="0"/>
            </a:br>
            <a:r>
              <a:rPr lang="en-US" dirty="0" smtClean="0"/>
              <a:t>for 2015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6576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Suzanne J. Scrutton   </a:t>
            </a:r>
            <a:r>
              <a:rPr lang="en-US" sz="2800" dirty="0" smtClean="0"/>
              <a:t>(614) 464-8313</a:t>
            </a:r>
          </a:p>
          <a:p>
            <a:pPr algn="ctr"/>
            <a:r>
              <a:rPr lang="en-US" sz="2400" cap="small" dirty="0" smtClean="0"/>
              <a:t>sjscrutton@vorys.com</a:t>
            </a:r>
            <a:r>
              <a:rPr lang="en-US" sz="2800" dirty="0" smtClean="0"/>
              <a:t>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b="1" dirty="0" smtClean="0"/>
              <a:t>Colleen B. Laux  </a:t>
            </a:r>
            <a:r>
              <a:rPr lang="en-US" sz="2800" dirty="0" smtClean="0"/>
              <a:t>(513) 723-4067</a:t>
            </a:r>
          </a:p>
          <a:p>
            <a:pPr algn="ctr"/>
            <a:r>
              <a:rPr lang="en-US" sz="2400" cap="small" dirty="0" smtClean="0"/>
              <a:t>cblaux@vorys.com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495800"/>
            <a:ext cx="7086600" cy="1066799"/>
          </a:xfrm>
        </p:spPr>
        <p:txBody>
          <a:bodyPr/>
          <a:lstStyle/>
          <a:p>
            <a:pPr algn="ctr"/>
            <a:r>
              <a:rPr lang="en-US" sz="3600" dirty="0" smtClean="0"/>
              <a:t>Formal Complaint Process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Sup. R. 66.03</a:t>
            </a:r>
            <a:endParaRPr lang="en-US" sz="3600" dirty="0"/>
          </a:p>
        </p:txBody>
      </p:sp>
      <p:pic>
        <p:nvPicPr>
          <p:cNvPr id="10" name="Picture Placeholder 9" descr="thM6Q4KYXV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4125" b="14125"/>
          <a:stretch>
            <a:fillRect/>
          </a:stretch>
        </p:blipFill>
        <p:spPr>
          <a:xfrm>
            <a:off x="2667000" y="381000"/>
            <a:ext cx="3697706" cy="3596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Conflicts of Interest by</a:t>
            </a:r>
            <a:br>
              <a:rPr lang="en-US" dirty="0" smtClean="0"/>
            </a:br>
            <a:r>
              <a:rPr lang="en-US" dirty="0" smtClean="0"/>
              <a:t>Direct Service Providers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Sup. R. 66.04, 66.08, and 66.09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7772400" cy="838200"/>
          </a:xfrm>
        </p:spPr>
        <p:txBody>
          <a:bodyPr/>
          <a:lstStyle/>
          <a:p>
            <a:pPr algn="ctr"/>
            <a:r>
              <a:rPr lang="en-US" sz="3600" dirty="0" smtClean="0"/>
              <a:t>Least Restrictive Alternatives</a:t>
            </a:r>
            <a:endParaRPr lang="en-US" sz="3600" dirty="0"/>
          </a:p>
        </p:txBody>
      </p:sp>
      <p:pic>
        <p:nvPicPr>
          <p:cNvPr id="7" name="Picture Placeholder 6" descr="lgi01b20140611170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2286000" y="2133600"/>
            <a:ext cx="3998912" cy="2999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7772400" cy="1470025"/>
          </a:xfrm>
        </p:spPr>
        <p:txBody>
          <a:bodyPr/>
          <a:lstStyle/>
          <a:p>
            <a:r>
              <a:rPr lang="en-US" dirty="0" smtClean="0"/>
              <a:t>Ward’s “Bill of Rights”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Pending H.B. 50</a:t>
            </a:r>
            <a:endParaRPr lang="en-US" dirty="0"/>
          </a:p>
        </p:txBody>
      </p:sp>
      <p:pic>
        <p:nvPicPr>
          <p:cNvPr id="7" name="Picture 6" descr="education_clip_ar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400"/>
            <a:ext cx="2743200" cy="26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Ward’s “Bill of Rights”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right to be treated with </a:t>
            </a:r>
            <a:r>
              <a:rPr lang="en-US" dirty="0" smtClean="0"/>
              <a:t>dignity</a:t>
            </a:r>
          </a:p>
          <a:p>
            <a:pPr>
              <a:lnSpc>
                <a:spcPct val="120000"/>
              </a:lnSpc>
            </a:pPr>
            <a:r>
              <a:rPr lang="en-US" dirty="0"/>
              <a:t>The right to exercise control over any aspect of life, not otherwise delegated to the </a:t>
            </a:r>
            <a:r>
              <a:rPr lang="en-US" dirty="0" smtClean="0"/>
              <a:t>guardian</a:t>
            </a:r>
          </a:p>
          <a:p>
            <a:pPr>
              <a:lnSpc>
                <a:spcPct val="120000"/>
              </a:lnSpc>
            </a:pPr>
            <a:r>
              <a:rPr lang="en-US" dirty="0"/>
              <a:t>The right to appropriate services suited to the ward’s needs and </a:t>
            </a:r>
            <a:r>
              <a:rPr lang="en-US" dirty="0" smtClean="0"/>
              <a:t>conditions</a:t>
            </a:r>
          </a:p>
          <a:p>
            <a:pPr>
              <a:lnSpc>
                <a:spcPct val="120000"/>
              </a:lnSpc>
            </a:pPr>
            <a:r>
              <a:rPr lang="en-US" dirty="0"/>
              <a:t>The right to have the guardian consider the ward’s desires, preferences and </a:t>
            </a:r>
            <a:r>
              <a:rPr lang="en-US" dirty="0" smtClean="0"/>
              <a:t>opinions</a:t>
            </a:r>
          </a:p>
          <a:p>
            <a:pPr>
              <a:lnSpc>
                <a:spcPct val="120000"/>
              </a:lnSpc>
            </a:pPr>
            <a:r>
              <a:rPr lang="en-US" dirty="0"/>
              <a:t>The right to safe, sanitary, and humane living conditions, in the least restrictive environment, based on the ward’s needs</a:t>
            </a:r>
          </a:p>
        </p:txBody>
      </p:sp>
    </p:spTree>
    <p:extLst>
      <p:ext uri="{BB962C8B-B14F-4D97-AF65-F5344CB8AC3E}">
        <p14:creationId xmlns:p14="http://schemas.microsoft.com/office/powerpoint/2010/main" val="421729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Ward’s “Bill of Rights”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100" dirty="0"/>
              <a:t>The right to </a:t>
            </a:r>
            <a:r>
              <a:rPr lang="en-US" sz="2100" dirty="0" smtClean="0"/>
              <a:t>marry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The right to have medical procedures and treatments explained to </a:t>
            </a:r>
            <a:r>
              <a:rPr lang="en-US" sz="2100" dirty="0" smtClean="0"/>
              <a:t>them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The right to have their personal information kept </a:t>
            </a:r>
            <a:r>
              <a:rPr lang="en-US" sz="2100" dirty="0" smtClean="0"/>
              <a:t>confidential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The right to review their medical and financial </a:t>
            </a:r>
            <a:r>
              <a:rPr lang="en-US" sz="2100" dirty="0" smtClean="0"/>
              <a:t>records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The right to speak privately with an attorney or other </a:t>
            </a:r>
            <a:r>
              <a:rPr lang="en-US" sz="2100" dirty="0" smtClean="0"/>
              <a:t>advocate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The right to an attorney or independent expert evaluator, and if they are indigent, to have these paid by the </a:t>
            </a:r>
            <a:r>
              <a:rPr lang="en-US" sz="2100" dirty="0" smtClean="0"/>
              <a:t>court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8761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Ward’s “Bill of Rights”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/>
              <a:t>The </a:t>
            </a:r>
            <a:r>
              <a:rPr lang="en-US" sz="2200" dirty="0"/>
              <a:t>right to petition the court for modifications or termination of the </a:t>
            </a:r>
            <a:r>
              <a:rPr lang="en-US" sz="2200" dirty="0" smtClean="0"/>
              <a:t>guardianship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The </a:t>
            </a:r>
            <a:r>
              <a:rPr lang="en-US" sz="2200" dirty="0"/>
              <a:t>right to bring grievances against their guardian, and to request that the court take appropriate </a:t>
            </a:r>
            <a:r>
              <a:rPr lang="en-US" sz="2200" dirty="0" smtClean="0"/>
              <a:t>actions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The </a:t>
            </a:r>
            <a:r>
              <a:rPr lang="en-US" sz="2200" dirty="0"/>
              <a:t>right to request a hearing, at least once a year, to review the continuing need for the </a:t>
            </a:r>
            <a:r>
              <a:rPr lang="en-US" sz="2200" dirty="0" smtClean="0"/>
              <a:t>guardianship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The right to drive, if otherwise legally </a:t>
            </a:r>
            <a:r>
              <a:rPr lang="en-US" sz="2400" dirty="0" smtClean="0"/>
              <a:t>able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6814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Superintendence Rule 66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Effective as of June 1,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581400"/>
            <a:ext cx="7772400" cy="1470025"/>
          </a:xfrm>
        </p:spPr>
        <p:txBody>
          <a:bodyPr/>
          <a:lstStyle/>
          <a:p>
            <a:r>
              <a:rPr lang="en-US" dirty="0" smtClean="0"/>
              <a:t>Focus on “Person-Centered” Planning for Wards</a:t>
            </a:r>
            <a:endParaRPr lang="en-US" dirty="0"/>
          </a:p>
        </p:txBody>
      </p:sp>
      <p:pic>
        <p:nvPicPr>
          <p:cNvPr id="5" name="Picture 4" descr="friendship-circle-clip-ar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2286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of Changes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 Appointment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Sup. R. 66.06</a:t>
            </a:r>
            <a:endParaRPr lang="en-US" dirty="0"/>
          </a:p>
        </p:txBody>
      </p:sp>
      <p:pic>
        <p:nvPicPr>
          <p:cNvPr id="1026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042" y="0"/>
            <a:ext cx="2760958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r>
              <a:rPr lang="en-US" dirty="0" smtClean="0"/>
              <a:t>Continuing Education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Sup. R. 66.07</a:t>
            </a:r>
            <a:endParaRPr lang="en-US" dirty="0"/>
          </a:p>
        </p:txBody>
      </p:sp>
      <p:pic>
        <p:nvPicPr>
          <p:cNvPr id="3075" name="Picture 3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533400"/>
            <a:ext cx="1747418" cy="169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Criminal Background Checks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219200"/>
          </a:xfrm>
        </p:spPr>
        <p:txBody>
          <a:bodyPr/>
          <a:lstStyle/>
          <a:p>
            <a:r>
              <a:rPr lang="en-US" dirty="0" smtClean="0"/>
              <a:t>Sup. R. 66.05</a:t>
            </a:r>
          </a:p>
        </p:txBody>
      </p:sp>
      <p:pic>
        <p:nvPicPr>
          <p:cNvPr id="7" name="Picture 6" descr="Handcuffs-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0"/>
            <a:ext cx="4114800" cy="260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Annual Plans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r>
              <a:rPr lang="en-US" dirty="0" smtClean="0"/>
              <a:t>Sup. R. 66.08</a:t>
            </a:r>
            <a:endParaRPr lang="en-US" dirty="0"/>
          </a:p>
        </p:txBody>
      </p:sp>
      <p:pic>
        <p:nvPicPr>
          <p:cNvPr id="2050" name="Picture 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2112569" cy="2236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Enumerated Responsibilities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Sup. R. 66.08 and 66.09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ys Presentation 1">
  <a:themeElements>
    <a:clrScheme name="Law According to Vory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w According to Vorys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w According to Vory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w According to Vory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w According to Vory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w According to Vory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w According to Vory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w According to Vory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w According to Vory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w According to Vory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w According to Vory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w According to Vory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w According to Vory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w According to Vory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1753</Words>
  <Application>Microsoft Office PowerPoint</Application>
  <PresentationFormat>On-screen Show (4:3)</PresentationFormat>
  <Paragraphs>252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Vorys Presentation 1</vt:lpstr>
      <vt:lpstr>New Guardianship Rules for 2015</vt:lpstr>
      <vt:lpstr>Superintendence Rule 66</vt:lpstr>
      <vt:lpstr>Focus on “Person-Centered” Planning for Wards</vt:lpstr>
      <vt:lpstr>Summary of Changes</vt:lpstr>
      <vt:lpstr>Pre Appointment Training</vt:lpstr>
      <vt:lpstr>Continuing Education</vt:lpstr>
      <vt:lpstr>Criminal Background Checks</vt:lpstr>
      <vt:lpstr>Annual Plans</vt:lpstr>
      <vt:lpstr>Enumerated Responsibilities</vt:lpstr>
      <vt:lpstr>Formal Complaint Process  Sup. R. 66.03</vt:lpstr>
      <vt:lpstr>Conflicts of Interest by Direct Service Providers</vt:lpstr>
      <vt:lpstr>Least Restrictive Alternatives</vt:lpstr>
      <vt:lpstr>Ward’s “Bill of Rights”</vt:lpstr>
      <vt:lpstr>Ward’s “Bill of Rights”</vt:lpstr>
      <vt:lpstr>Ward’s “Bill of Rights”</vt:lpstr>
      <vt:lpstr>Ward’s “Bill of Rights”</vt:lpstr>
      <vt:lpstr>Questions and Discussion</vt:lpstr>
    </vt:vector>
  </TitlesOfParts>
  <Manager/>
  <Company/>
  <LinksUpToDate>false</LinksUpToDate>
  <SharedDoc>false</SharedDoc>
  <HyperlinkBase> 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 </dc:description>
  <cp:lastModifiedBy/>
  <cp:revision>30</cp:revision>
  <cp:lastPrinted>2015-07-08T18:21:46Z</cp:lastPrinted>
  <dcterms:created xsi:type="dcterms:W3CDTF">2015-07-06T12:39:49Z</dcterms:created>
  <dcterms:modified xsi:type="dcterms:W3CDTF">2015-07-08T19:08:34Z</dcterms:modified>
  <cp:category> </cp:category>
</cp:coreProperties>
</file>