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0"/>
            <a:ext cx="752475"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1"/>
          <p:cNvSpPr>
            <a:spLocks noGrp="1"/>
          </p:cNvSpPr>
          <p:nvPr>
            <p:ph type="ctrTitle"/>
          </p:nvPr>
        </p:nvSpPr>
        <p:spPr>
          <a:xfrm>
            <a:off x="1216152" y="1267485"/>
            <a:ext cx="7235981" cy="5133316"/>
          </a:xfrm>
        </p:spPr>
        <p:txBody>
          <a:bodyPr/>
          <a:lstStyle>
            <a:lvl1pPr>
              <a:defRPr sz="11500"/>
            </a:lvl1pPr>
          </a:lstStyle>
          <a:p>
            <a:r>
              <a:rPr lang="en-US" smtClean="0"/>
              <a:t>Click to edit Master title style</a:t>
            </a:r>
            <a:endParaRPr lang="en-US" dirty="0"/>
          </a:p>
        </p:txBody>
      </p:sp>
      <p:sp>
        <p:nvSpPr>
          <p:cNvPr id="3" name="Subtitle 2"/>
          <p:cNvSpPr>
            <a:spLocks noGrp="1"/>
          </p:cNvSpPr>
          <p:nvPr>
            <p:ph type="subTitle" idx="1"/>
          </p:nvPr>
        </p:nvSpPr>
        <p:spPr>
          <a:xfrm>
            <a:off x="1216151" y="201702"/>
            <a:ext cx="6189583" cy="949569"/>
          </a:xfrm>
        </p:spPr>
        <p:txBody>
          <a:bodyPr>
            <a:normAutofit/>
          </a:bodyPr>
          <a:lstStyle>
            <a:lvl1pPr marL="0" indent="0" algn="r">
              <a:buNone/>
              <a:defRPr sz="2400">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F16014-BA1D-4CAF-87EF-9FB34F84B8A3}" type="datetimeFigureOut">
              <a:rPr lang="en-US" smtClean="0"/>
              <a:t>4/6/2015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150469" y="236415"/>
            <a:ext cx="785301" cy="365125"/>
          </a:xfrm>
        </p:spPr>
        <p:txBody>
          <a:bodyPr/>
          <a:lstStyle>
            <a:lvl1pPr>
              <a:defRPr sz="1400"/>
            </a:lvl1pPr>
          </a:lstStyle>
          <a:p>
            <a:fld id="{4FD1FB05-DEAD-4C76-B35E-4F65E831C438}" type="slidenum">
              <a:rPr lang="en-US" smtClean="0"/>
              <a:t>‹#›</a:t>
            </a:fld>
            <a:endParaRPr lang="en-US"/>
          </a:p>
        </p:txBody>
      </p:sp>
      <p:grpSp>
        <p:nvGrpSpPr>
          <p:cNvPr id="7" name="Group 6"/>
          <p:cNvGrpSpPr/>
          <p:nvPr/>
        </p:nvGrpSpPr>
        <p:grpSpPr>
          <a:xfrm>
            <a:off x="7467600" y="209550"/>
            <a:ext cx="657226" cy="431800"/>
            <a:chOff x="7467600" y="209550"/>
            <a:chExt cx="657226" cy="431800"/>
          </a:xfrm>
          <a:solidFill>
            <a:schemeClr val="tx2">
              <a:lumMod val="60000"/>
              <a:lumOff val="40000"/>
            </a:schemeClr>
          </a:solidFill>
        </p:grpSpPr>
        <p:sp>
          <p:nvSpPr>
            <p:cNvPr id="8" name="Freeform 5"/>
            <p:cNvSpPr>
              <a:spLocks/>
            </p:cNvSpPr>
            <p:nvPr/>
          </p:nvSpPr>
          <p:spPr bwMode="auto">
            <a:xfrm>
              <a:off x="7467600"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5"/>
            <p:cNvSpPr>
              <a:spLocks/>
            </p:cNvSpPr>
            <p:nvPr/>
          </p:nvSpPr>
          <p:spPr bwMode="auto">
            <a:xfrm>
              <a:off x="7677151"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5"/>
            <p:cNvSpPr>
              <a:spLocks/>
            </p:cNvSpPr>
            <p:nvPr/>
          </p:nvSpPr>
          <p:spPr bwMode="auto">
            <a:xfrm>
              <a:off x="7881939"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1"/>
                                        </p:tgtEl>
                                      </p:cBhvr>
                                    </p:animEffect>
                                    <p:set>
                                      <p:cBhvr>
                                        <p:cTn id="7" dur="1" fill="hold">
                                          <p:stCondLst>
                                            <p:cond delay="1999"/>
                                          </p:stCondLst>
                                        </p:cTn>
                                        <p:tgtEl>
                                          <p:spTgt spid="11"/>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F16014-BA1D-4CAF-87EF-9FB34F84B8A3}" type="datetimeFigureOut">
              <a:rPr lang="en-US" smtClean="0"/>
              <a:t>4/6/2015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D1FB05-DEAD-4C76-B35E-4F65E831C438}"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F16014-BA1D-4CAF-87EF-9FB34F84B8A3}" type="datetimeFigureOut">
              <a:rPr lang="en-US" smtClean="0"/>
              <a:t>4/6/2015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D1FB05-DEAD-4C76-B35E-4F65E831C438}"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smtClean="0"/>
              <a:t>Click to edit Master title style</a:t>
            </a:r>
            <a:endParaRPr lang="en-US" dirty="0"/>
          </a:p>
        </p:txBody>
      </p:sp>
      <p:sp>
        <p:nvSpPr>
          <p:cNvPr id="3" name="Content Placeholder 2"/>
          <p:cNvSpPr>
            <a:spLocks noGrp="1"/>
          </p:cNvSpPr>
          <p:nvPr>
            <p:ph idx="1"/>
          </p:nvPr>
        </p:nvSpPr>
        <p:spPr>
          <a:xfrm>
            <a:off x="1219200" y="838200"/>
            <a:ext cx="7467600" cy="4419600"/>
          </a:xfrm>
        </p:spPr>
        <p:txBody>
          <a:bodyPr>
            <a:normAutofit/>
          </a:bodyPr>
          <a:lstStyle>
            <a:lvl1pPr>
              <a:defRPr sz="2800"/>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AF16014-BA1D-4CAF-87EF-9FB34F84B8A3}" type="datetimeFigureOut">
              <a:rPr lang="en-US" smtClean="0"/>
              <a:t>4/6/2015</a:t>
            </a:fld>
            <a:endParaRPr lang="en-US"/>
          </a:p>
        </p:txBody>
      </p:sp>
      <p:sp>
        <p:nvSpPr>
          <p:cNvPr id="10" name="Slide Number Placeholder 9"/>
          <p:cNvSpPr>
            <a:spLocks noGrp="1"/>
          </p:cNvSpPr>
          <p:nvPr>
            <p:ph type="sldNum" sz="quarter" idx="11"/>
          </p:nvPr>
        </p:nvSpPr>
        <p:spPr/>
        <p:txBody>
          <a:bodyPr/>
          <a:lstStyle/>
          <a:p>
            <a:fld id="{4FD1FB05-DEAD-4C76-B35E-4F65E831C438}" type="slidenum">
              <a:rPr lang="en-US" smtClean="0"/>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9199" y="4484080"/>
            <a:ext cx="7239001" cy="762000"/>
          </a:xfrm>
        </p:spPr>
        <p:txBody>
          <a:bodyPr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smtClean="0"/>
              <a:t>Click to edit Master title style</a:t>
            </a:r>
            <a:endParaRPr lang="en-US" dirty="0"/>
          </a:p>
        </p:txBody>
      </p:sp>
      <p:sp>
        <p:nvSpPr>
          <p:cNvPr id="19" name="Date Placeholder 18"/>
          <p:cNvSpPr>
            <a:spLocks noGrp="1"/>
          </p:cNvSpPr>
          <p:nvPr>
            <p:ph type="dt" sz="half" idx="10"/>
          </p:nvPr>
        </p:nvSpPr>
        <p:spPr/>
        <p:txBody>
          <a:bodyPr/>
          <a:lstStyle/>
          <a:p>
            <a:fld id="{4AF16014-BA1D-4CAF-87EF-9FB34F84B8A3}" type="datetimeFigureOut">
              <a:rPr lang="en-US" smtClean="0"/>
              <a:t>4/6/2015</a:t>
            </a:fld>
            <a:endParaRPr lang="en-US"/>
          </a:p>
        </p:txBody>
      </p:sp>
      <p:sp>
        <p:nvSpPr>
          <p:cNvPr id="20" name="Slide Number Placeholder 19"/>
          <p:cNvSpPr>
            <a:spLocks noGrp="1"/>
          </p:cNvSpPr>
          <p:nvPr>
            <p:ph type="sldNum" sz="quarter" idx="11"/>
          </p:nvPr>
        </p:nvSpPr>
        <p:spPr/>
        <p:txBody>
          <a:bodyPr/>
          <a:lstStyle/>
          <a:p>
            <a:fld id="{4FD1FB05-DEAD-4C76-B35E-4F65E831C438}" type="slidenum">
              <a:rPr lang="en-US" smtClean="0"/>
              <a:t>‹#›</a:t>
            </a:fld>
            <a:endParaRPr lang="en-US"/>
          </a:p>
        </p:txBody>
      </p:sp>
      <p:sp>
        <p:nvSpPr>
          <p:cNvPr id="21" name="Footer Placeholder 20"/>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4AF16014-BA1D-4CAF-87EF-9FB34F84B8A3}" type="datetimeFigureOut">
              <a:rPr lang="en-US" smtClean="0"/>
              <a:t>4/6/2015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D1FB05-DEAD-4C76-B35E-4F65E831C438}" type="slidenum">
              <a:rPr lang="en-US" smtClean="0"/>
              <a:t>‹#›</a:t>
            </a:fld>
            <a:endParaRPr lang="en-US"/>
          </a:p>
        </p:txBody>
      </p:sp>
      <p:sp>
        <p:nvSpPr>
          <p:cNvPr id="9" name="Content Placeholder 8"/>
          <p:cNvSpPr>
            <a:spLocks noGrp="1"/>
          </p:cNvSpPr>
          <p:nvPr>
            <p:ph sz="quarter" idx="13"/>
          </p:nvPr>
        </p:nvSpPr>
        <p:spPr>
          <a:xfrm>
            <a:off x="1216152" y="841248"/>
            <a:ext cx="3730752"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5102352" y="841248"/>
            <a:ext cx="3730752"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219200" y="841248"/>
            <a:ext cx="3733800"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5105400" y="841248"/>
            <a:ext cx="3735267"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4AF16014-BA1D-4CAF-87EF-9FB34F84B8A3}" type="datetimeFigureOut">
              <a:rPr lang="en-US" smtClean="0"/>
              <a:t>4/6/2015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D1FB05-DEAD-4C76-B35E-4F65E831C438}" type="slidenum">
              <a:rPr lang="en-US" smtClean="0"/>
              <a:t>‹#›</a:t>
            </a:fld>
            <a:endParaRPr lang="en-US"/>
          </a:p>
        </p:txBody>
      </p:sp>
      <p:sp>
        <p:nvSpPr>
          <p:cNvPr id="11" name="Content Placeholder 10"/>
          <p:cNvSpPr>
            <a:spLocks noGrp="1"/>
          </p:cNvSpPr>
          <p:nvPr>
            <p:ph sz="quarter" idx="13"/>
          </p:nvPr>
        </p:nvSpPr>
        <p:spPr>
          <a:xfrm>
            <a:off x="1216152" y="1380744"/>
            <a:ext cx="3730752" cy="38404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14"/>
          </p:nvPr>
        </p:nvSpPr>
        <p:spPr>
          <a:xfrm>
            <a:off x="5102352" y="1380743"/>
            <a:ext cx="3730752" cy="38404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AF16014-BA1D-4CAF-87EF-9FB34F84B8A3}" type="datetimeFigureOut">
              <a:rPr lang="en-US" smtClean="0"/>
              <a:t>4/6/2015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D1FB05-DEAD-4C76-B35E-4F65E831C438}"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AF16014-BA1D-4CAF-87EF-9FB34F84B8A3}" type="datetimeFigureOut">
              <a:rPr lang="en-US" smtClean="0"/>
              <a:t>4/6/2015</a:t>
            </a:fld>
            <a:endParaRPr lang="en-US"/>
          </a:p>
        </p:txBody>
      </p:sp>
      <p:sp>
        <p:nvSpPr>
          <p:cNvPr id="6" name="Slide Number Placeholder 5"/>
          <p:cNvSpPr>
            <a:spLocks noGrp="1"/>
          </p:cNvSpPr>
          <p:nvPr>
            <p:ph type="sldNum" sz="quarter" idx="11"/>
          </p:nvPr>
        </p:nvSpPr>
        <p:spPr/>
        <p:txBody>
          <a:bodyPr/>
          <a:lstStyle/>
          <a:p>
            <a:fld id="{4FD1FB05-DEAD-4C76-B35E-4F65E831C438}" type="slidenum">
              <a:rPr lang="en-US" smtClean="0"/>
              <a:t>‹#›</a:t>
            </a:fld>
            <a:endParaRPr lang="en-US"/>
          </a:p>
        </p:txBody>
      </p:sp>
      <p:sp>
        <p:nvSpPr>
          <p:cNvPr id="7" name="Footer Placeholder 6"/>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0" y="395287"/>
            <a:ext cx="3008313" cy="1162050"/>
          </a:xfrm>
        </p:spPr>
        <p:txBody>
          <a:bodyPr anchor="b"/>
          <a:lstStyle>
            <a:lvl1pPr algn="l">
              <a:defRPr sz="2000" b="1">
                <a:ln>
                  <a:noFill/>
                </a:ln>
                <a:solidFill>
                  <a:srgbClr val="FF7605"/>
                </a:solidFill>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5715000" y="1557337"/>
            <a:ext cx="3008313" cy="4386263"/>
          </a:xfrm>
        </p:spPr>
        <p:txBody>
          <a:bodyPr/>
          <a:lstStyle>
            <a:lvl1pPr marL="0" indent="0">
              <a:buNone/>
              <a:defRPr sz="140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Content Placeholder 13"/>
          <p:cNvSpPr>
            <a:spLocks noGrp="1"/>
          </p:cNvSpPr>
          <p:nvPr>
            <p:ph sz="quarter" idx="13"/>
          </p:nvPr>
        </p:nvSpPr>
        <p:spPr>
          <a:xfrm>
            <a:off x="914400" y="381000"/>
            <a:ext cx="4800600" cy="5943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8"/>
          <p:cNvSpPr>
            <a:spLocks noGrp="1"/>
          </p:cNvSpPr>
          <p:nvPr>
            <p:ph type="dt" sz="half" idx="14"/>
          </p:nvPr>
        </p:nvSpPr>
        <p:spPr/>
        <p:txBody>
          <a:bodyPr/>
          <a:lstStyle/>
          <a:p>
            <a:fld id="{4AF16014-BA1D-4CAF-87EF-9FB34F84B8A3}" type="datetimeFigureOut">
              <a:rPr lang="en-US" smtClean="0"/>
              <a:t>4/6/2015</a:t>
            </a:fld>
            <a:endParaRPr lang="en-US"/>
          </a:p>
        </p:txBody>
      </p:sp>
      <p:sp>
        <p:nvSpPr>
          <p:cNvPr id="10" name="Slide Number Placeholder 9"/>
          <p:cNvSpPr>
            <a:spLocks noGrp="1"/>
          </p:cNvSpPr>
          <p:nvPr>
            <p:ph type="sldNum" sz="quarter" idx="15"/>
          </p:nvPr>
        </p:nvSpPr>
        <p:spPr/>
        <p:txBody>
          <a:bodyPr/>
          <a:lstStyle/>
          <a:p>
            <a:fld id="{4FD1FB05-DEAD-4C76-B35E-4F65E831C438}" type="slidenum">
              <a:rPr lang="en-US" smtClean="0"/>
              <a:t>‹#›</a:t>
            </a:fld>
            <a:endParaRPr lang="en-US"/>
          </a:p>
        </p:txBody>
      </p:sp>
      <p:sp>
        <p:nvSpPr>
          <p:cNvPr id="13" name="Footer Placeholder 12"/>
          <p:cNvSpPr>
            <a:spLocks noGrp="1"/>
          </p:cNvSpPr>
          <p:nvPr>
            <p:ph type="ftr" sz="quarter" idx="16"/>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624754"/>
            <a:ext cx="5486400" cy="404446"/>
          </a:xfrm>
        </p:spPr>
        <p:txBody>
          <a:bodyPr bIns="0" anchor="b"/>
          <a:lstStyle>
            <a:lvl1pPr algn="l">
              <a:defRPr sz="2000" b="1">
                <a:ln w="12700">
                  <a:noFill/>
                </a:ln>
                <a:solidFill>
                  <a:schemeClr val="tx1"/>
                </a:solidFill>
                <a:effectLst/>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323975" y="381000"/>
            <a:ext cx="5867400" cy="40814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219200" y="5029200"/>
            <a:ext cx="4038600" cy="1371600"/>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F16014-BA1D-4CAF-87EF-9FB34F84B8A3}" type="datetimeFigureOut">
              <a:rPr lang="en-US" smtClean="0"/>
              <a:t>4/6/2015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D1FB05-DEAD-4C76-B35E-4F65E831C438}" type="slidenum">
              <a:rPr lang="en-US" smtClean="0"/>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228600" cy="6858000"/>
          </a:xfrm>
          <a:prstGeom prst="rect">
            <a:avLst/>
          </a:prstGeom>
          <a:gradFill>
            <a:gsLst>
              <a:gs pos="0">
                <a:schemeClr val="accent1"/>
              </a:gs>
              <a:gs pos="52000">
                <a:schemeClr val="accent6">
                  <a:lumMod val="75000"/>
                </a:schemeClr>
              </a:gs>
              <a:gs pos="100000">
                <a:schemeClr val="accent6">
                  <a:lumMod val="50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13" name="Rectangle 12"/>
          <p:cNvSpPr/>
          <p:nvPr/>
        </p:nvSpPr>
        <p:spPr>
          <a:xfrm>
            <a:off x="0" y="0"/>
            <a:ext cx="228600"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Placeholder 1"/>
          <p:cNvSpPr>
            <a:spLocks noGrp="1"/>
          </p:cNvSpPr>
          <p:nvPr>
            <p:ph type="title"/>
          </p:nvPr>
        </p:nvSpPr>
        <p:spPr>
          <a:xfrm>
            <a:off x="1219200" y="5257800"/>
            <a:ext cx="7239000" cy="1143000"/>
          </a:xfrm>
          <a:prstGeom prst="rect">
            <a:avLst/>
          </a:prstGeom>
        </p:spPr>
        <p:txBody>
          <a:bodyPr vert="horz" lIns="91440" tIns="45720" rIns="91440" bIns="45720" rtlCol="0" anchor="b">
            <a:noAutofit/>
          </a:bodyPr>
          <a:lstStyle/>
          <a:p>
            <a:endParaRPr lang="en-US" dirty="0"/>
          </a:p>
        </p:txBody>
      </p:sp>
      <p:sp>
        <p:nvSpPr>
          <p:cNvPr id="3" name="Text Placeholder 2"/>
          <p:cNvSpPr>
            <a:spLocks noGrp="1"/>
          </p:cNvSpPr>
          <p:nvPr>
            <p:ph type="body" idx="1"/>
          </p:nvPr>
        </p:nvSpPr>
        <p:spPr>
          <a:xfrm>
            <a:off x="1219200" y="838200"/>
            <a:ext cx="7467600" cy="4419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1259680" y="6553200"/>
            <a:ext cx="7162800" cy="228600"/>
          </a:xfrm>
          <a:prstGeom prst="rect">
            <a:avLst/>
          </a:prstGeom>
        </p:spPr>
        <p:txBody>
          <a:bodyPr vert="horz" lIns="91440" tIns="45720" rIns="91440" bIns="45720" rtlCol="0" anchor="ctr"/>
          <a:lstStyle>
            <a:lvl1pPr algn="l">
              <a:defRPr sz="1200">
                <a:solidFill>
                  <a:schemeClr val="tx1">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686800" y="5740400"/>
            <a:ext cx="381000" cy="365125"/>
          </a:xfrm>
          <a:prstGeom prst="rect">
            <a:avLst/>
          </a:prstGeom>
        </p:spPr>
        <p:txBody>
          <a:bodyPr vert="horz" lIns="91440" tIns="45720" rIns="91440" bIns="45720" rtlCol="0" anchor="ctr"/>
          <a:lstStyle>
            <a:lvl1pPr algn="l">
              <a:defRPr sz="1200" b="0">
                <a:solidFill>
                  <a:schemeClr val="tx2">
                    <a:lumMod val="60000"/>
                    <a:lumOff val="40000"/>
                  </a:schemeClr>
                </a:solidFill>
              </a:defRPr>
            </a:lvl1pPr>
          </a:lstStyle>
          <a:p>
            <a:fld id="{4FD1FB05-DEAD-4C76-B35E-4F65E831C438}" type="slidenum">
              <a:rPr lang="en-US" smtClean="0"/>
              <a:t>‹#›</a:t>
            </a:fld>
            <a:endParaRPr lang="en-US"/>
          </a:p>
        </p:txBody>
      </p:sp>
      <p:sp>
        <p:nvSpPr>
          <p:cNvPr id="16" name="Freeform 5"/>
          <p:cNvSpPr>
            <a:spLocks/>
          </p:cNvSpPr>
          <p:nvPr/>
        </p:nvSpPr>
        <p:spPr bwMode="auto">
          <a:xfrm>
            <a:off x="8453438" y="571500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2"/>
          </p:nvPr>
        </p:nvSpPr>
        <p:spPr>
          <a:xfrm rot="16200000">
            <a:off x="-1198682" y="4821116"/>
            <a:ext cx="2625969" cy="228600"/>
          </a:xfrm>
          <a:prstGeom prst="rect">
            <a:avLst/>
          </a:prstGeom>
        </p:spPr>
        <p:txBody>
          <a:bodyPr vert="horz" lIns="91440" tIns="45720" rIns="91440" bIns="45720" rtlCol="0" anchor="ctr"/>
          <a:lstStyle>
            <a:lvl1pPr algn="l">
              <a:defRPr sz="1200">
                <a:solidFill>
                  <a:srgbClr val="FFFFFF"/>
                </a:solidFill>
              </a:defRPr>
            </a:lvl1pPr>
          </a:lstStyle>
          <a:p>
            <a:fld id="{4AF16014-BA1D-4CAF-87EF-9FB34F84B8A3}" type="datetimeFigureOut">
              <a:rPr lang="en-US" smtClean="0"/>
              <a:t>4/6/2015</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3"/>
                                        </p:tgtEl>
                                      </p:cBhvr>
                                    </p:animEffect>
                                    <p:set>
                                      <p:cBhvr>
                                        <p:cTn id="7" dur="1" fill="hold">
                                          <p:stCondLst>
                                            <p:cond delay="1999"/>
                                          </p:stCondLst>
                                        </p:cTn>
                                        <p:tgtEl>
                                          <p:spTgt spid="13"/>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Lst>
  </p:timing>
  <p:txStyles>
    <p:titleStyle>
      <a:lvl1pPr algn="l" defTabSz="914400" rtl="0" eaLnBrk="1" latinLnBrk="0" hangingPunct="1">
        <a:spcBef>
          <a:spcPct val="0"/>
        </a:spcBef>
        <a:buNone/>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6152" y="1267485"/>
            <a:ext cx="7235981" cy="3837915"/>
          </a:xfrm>
        </p:spPr>
        <p:txBody>
          <a:bodyPr/>
          <a:lstStyle/>
          <a:p>
            <a:pPr algn="ctr"/>
            <a:r>
              <a:rPr lang="en-US" sz="7200" dirty="0" smtClean="0"/>
              <a:t>SELF- DETERMINATION</a:t>
            </a:r>
            <a:endParaRPr lang="en-US" sz="7200"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91180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Responsibility</a:t>
            </a:r>
            <a:endParaRPr lang="en-US" dirty="0"/>
          </a:p>
        </p:txBody>
      </p:sp>
      <p:sp>
        <p:nvSpPr>
          <p:cNvPr id="3" name="Content Placeholder 2"/>
          <p:cNvSpPr>
            <a:spLocks noGrp="1"/>
          </p:cNvSpPr>
          <p:nvPr>
            <p:ph idx="1"/>
          </p:nvPr>
        </p:nvSpPr>
        <p:spPr/>
        <p:txBody>
          <a:bodyPr>
            <a:normAutofit/>
          </a:bodyPr>
          <a:lstStyle/>
          <a:p>
            <a:r>
              <a:rPr lang="en-US" b="1" dirty="0" smtClean="0"/>
              <a:t>To fulfill ordinary obligations of citizenship</a:t>
            </a:r>
          </a:p>
          <a:p>
            <a:r>
              <a:rPr lang="en-US" b="1" dirty="0" smtClean="0"/>
              <a:t>To obey laws</a:t>
            </a:r>
          </a:p>
          <a:p>
            <a:r>
              <a:rPr lang="en-US" b="1" dirty="0" smtClean="0"/>
              <a:t>To direct their own life</a:t>
            </a:r>
          </a:p>
          <a:p>
            <a:r>
              <a:rPr lang="en-US" b="1" dirty="0" smtClean="0"/>
              <a:t>To participate in and contribute to their community</a:t>
            </a:r>
          </a:p>
          <a:p>
            <a:r>
              <a:rPr lang="en-US" b="1" dirty="0" smtClean="0"/>
              <a:t>To voice their opinions, beliefs, feelings, concerns and grievances</a:t>
            </a:r>
          </a:p>
          <a:p>
            <a:r>
              <a:rPr lang="en-US" b="1" dirty="0" smtClean="0"/>
              <a:t>To respect others and their rights</a:t>
            </a:r>
          </a:p>
          <a:p>
            <a:pPr lvl="1"/>
            <a:endParaRPr lang="en-US" b="1" dirty="0" smtClean="0"/>
          </a:p>
        </p:txBody>
      </p:sp>
    </p:spTree>
    <p:extLst>
      <p:ext uri="{BB962C8B-B14F-4D97-AF65-F5344CB8AC3E}">
        <p14:creationId xmlns:p14="http://schemas.microsoft.com/office/powerpoint/2010/main" val="39284105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Confirmation of leadership role of self-advocates</a:t>
            </a:r>
            <a:endParaRPr lang="en-US" sz="4800" dirty="0"/>
          </a:p>
        </p:txBody>
      </p:sp>
      <p:sp>
        <p:nvSpPr>
          <p:cNvPr id="3" name="Content Placeholder 2"/>
          <p:cNvSpPr>
            <a:spLocks noGrp="1"/>
          </p:cNvSpPr>
          <p:nvPr>
            <p:ph idx="1"/>
          </p:nvPr>
        </p:nvSpPr>
        <p:spPr/>
        <p:txBody>
          <a:bodyPr>
            <a:normAutofit/>
          </a:bodyPr>
          <a:lstStyle/>
          <a:p>
            <a:r>
              <a:rPr lang="en-US" sz="3200" b="1" dirty="0" smtClean="0"/>
              <a:t>To be involved in leading their own life</a:t>
            </a:r>
          </a:p>
          <a:p>
            <a:r>
              <a:rPr lang="en-US" sz="3200" b="1" dirty="0" smtClean="0"/>
              <a:t>To be involved in leadership roles within public, private, political, governmental, religious and other organizations, agencies, groups and businesses</a:t>
            </a:r>
          </a:p>
          <a:p>
            <a:pPr lvl="1"/>
            <a:endParaRPr lang="en-US" b="1" dirty="0" smtClean="0"/>
          </a:p>
        </p:txBody>
      </p:sp>
    </p:spTree>
    <p:extLst>
      <p:ext uri="{BB962C8B-B14F-4D97-AF65-F5344CB8AC3E}">
        <p14:creationId xmlns:p14="http://schemas.microsoft.com/office/powerpoint/2010/main" val="7886440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Person-Centered Planning</a:t>
            </a:r>
            <a:endParaRPr lang="en-US" sz="4800" dirty="0"/>
          </a:p>
        </p:txBody>
      </p:sp>
      <p:sp>
        <p:nvSpPr>
          <p:cNvPr id="3" name="Content Placeholder 2"/>
          <p:cNvSpPr>
            <a:spLocks noGrp="1"/>
          </p:cNvSpPr>
          <p:nvPr>
            <p:ph idx="1"/>
          </p:nvPr>
        </p:nvSpPr>
        <p:spPr/>
        <p:txBody>
          <a:bodyPr>
            <a:normAutofit/>
          </a:bodyPr>
          <a:lstStyle/>
          <a:p>
            <a:r>
              <a:rPr lang="en-US" sz="3200" b="1" dirty="0" smtClean="0"/>
              <a:t>A process designed to assist someone to make plans for their future. It is used most often as a life planning model to enable individuals with disabilities to increase their personal self-determination and improve their own independence.</a:t>
            </a:r>
          </a:p>
          <a:p>
            <a:pPr lvl="1"/>
            <a:endParaRPr lang="en-US" b="1" dirty="0" smtClean="0"/>
          </a:p>
        </p:txBody>
      </p:sp>
    </p:spTree>
    <p:extLst>
      <p:ext uri="{BB962C8B-B14F-4D97-AF65-F5344CB8AC3E}">
        <p14:creationId xmlns:p14="http://schemas.microsoft.com/office/powerpoint/2010/main" val="5215522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Informed Choices</a:t>
            </a:r>
            <a:endParaRPr lang="en-US" sz="4800" dirty="0"/>
          </a:p>
        </p:txBody>
      </p:sp>
      <p:sp>
        <p:nvSpPr>
          <p:cNvPr id="3" name="Content Placeholder 2"/>
          <p:cNvSpPr>
            <a:spLocks noGrp="1"/>
          </p:cNvSpPr>
          <p:nvPr>
            <p:ph idx="1"/>
          </p:nvPr>
        </p:nvSpPr>
        <p:spPr/>
        <p:txBody>
          <a:bodyPr>
            <a:normAutofit/>
          </a:bodyPr>
          <a:lstStyle/>
          <a:p>
            <a:r>
              <a:rPr lang="en-US" sz="3200" b="1" dirty="0" smtClean="0"/>
              <a:t>Is voluntary, well- considered decision that an individual makes on the basis of options, information, and understanding</a:t>
            </a:r>
          </a:p>
          <a:p>
            <a:r>
              <a:rPr lang="en-US" sz="3200" b="1" dirty="0" smtClean="0"/>
              <a:t>Any issues related to people with disabilities need to be presented in a format that can be understood by the individual, or by the parent of minor or guardian</a:t>
            </a:r>
          </a:p>
          <a:p>
            <a:pPr lvl="1"/>
            <a:endParaRPr lang="en-US" b="1" dirty="0" smtClean="0"/>
          </a:p>
        </p:txBody>
      </p:sp>
    </p:spTree>
    <p:extLst>
      <p:ext uri="{BB962C8B-B14F-4D97-AF65-F5344CB8AC3E}">
        <p14:creationId xmlns:p14="http://schemas.microsoft.com/office/powerpoint/2010/main" val="35716157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Informed Choices</a:t>
            </a:r>
            <a:endParaRPr lang="en-US" sz="4800" dirty="0"/>
          </a:p>
        </p:txBody>
      </p:sp>
      <p:sp>
        <p:nvSpPr>
          <p:cNvPr id="3" name="Content Placeholder 2"/>
          <p:cNvSpPr>
            <a:spLocks noGrp="1"/>
          </p:cNvSpPr>
          <p:nvPr>
            <p:ph idx="1"/>
          </p:nvPr>
        </p:nvSpPr>
        <p:spPr/>
        <p:txBody>
          <a:bodyPr>
            <a:normAutofit fontScale="92500"/>
          </a:bodyPr>
          <a:lstStyle/>
          <a:p>
            <a:r>
              <a:rPr lang="en-US" sz="3200" b="1" dirty="0" smtClean="0"/>
              <a:t>Risk- </a:t>
            </a:r>
            <a:r>
              <a:rPr lang="en-US" sz="3200" dirty="0" smtClean="0"/>
              <a:t>informed choice can not be </a:t>
            </a:r>
            <a:r>
              <a:rPr lang="en-US" sz="3200" dirty="0" err="1" smtClean="0"/>
              <a:t>toally</a:t>
            </a:r>
            <a:r>
              <a:rPr lang="en-US" sz="3200" dirty="0" smtClean="0"/>
              <a:t> void of risk, and subsequently dignity of risk. This is part of what each of us experience in our daily lives and is necessary for our own growth and development. This must be taken into consideration by at the same time, it is necessary to balance this with the individual’s right to be protected from harm.</a:t>
            </a:r>
          </a:p>
          <a:p>
            <a:pPr lvl="1"/>
            <a:endParaRPr lang="en-US" b="1" dirty="0" smtClean="0"/>
          </a:p>
        </p:txBody>
      </p:sp>
    </p:spTree>
    <p:extLst>
      <p:ext uri="{BB962C8B-B14F-4D97-AF65-F5344CB8AC3E}">
        <p14:creationId xmlns:p14="http://schemas.microsoft.com/office/powerpoint/2010/main" val="12985745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Health and Safety</a:t>
            </a:r>
            <a:endParaRPr lang="en-US" sz="4800" dirty="0"/>
          </a:p>
        </p:txBody>
      </p:sp>
      <p:sp>
        <p:nvSpPr>
          <p:cNvPr id="3" name="Content Placeholder 2"/>
          <p:cNvSpPr>
            <a:spLocks noGrp="1"/>
          </p:cNvSpPr>
          <p:nvPr>
            <p:ph idx="1"/>
          </p:nvPr>
        </p:nvSpPr>
        <p:spPr/>
        <p:txBody>
          <a:bodyPr>
            <a:normAutofit fontScale="70000" lnSpcReduction="20000"/>
          </a:bodyPr>
          <a:lstStyle/>
          <a:p>
            <a:r>
              <a:rPr lang="en-US" sz="3200" b="1" dirty="0" smtClean="0"/>
              <a:t>Safety and health is of utmost importance and must be considered in light of every choice presented to individuals with disabilities.</a:t>
            </a:r>
          </a:p>
          <a:p>
            <a:r>
              <a:rPr lang="en-US" sz="3200" b="1" dirty="0" smtClean="0"/>
              <a:t>These issues must be addressed in order to ensure the individual has the opportunity to experience a life of choice, independence, and risk.</a:t>
            </a:r>
          </a:p>
          <a:p>
            <a:r>
              <a:rPr lang="en-US" sz="3200" b="1" dirty="0" smtClean="0"/>
              <a:t>The individual and/or guardian must be informed of any and all potential dangers, risks, benefits, etc. that might be related to a service or support prior to implementing the service or support.</a:t>
            </a:r>
          </a:p>
          <a:p>
            <a:r>
              <a:rPr lang="en-US" sz="3200" b="1" dirty="0" smtClean="0"/>
              <a:t>This notification should be received in writing as a notation of consent.</a:t>
            </a:r>
          </a:p>
          <a:p>
            <a:r>
              <a:rPr lang="en-US" sz="3200" b="1" dirty="0" smtClean="0"/>
              <a:t>If informed consent is not obtained, it becomes suspect for negligence and may result in action taken against the provider or person in question</a:t>
            </a:r>
            <a:endParaRPr lang="en-US" sz="3200" dirty="0" smtClean="0"/>
          </a:p>
          <a:p>
            <a:pPr lvl="1"/>
            <a:endParaRPr lang="en-US" b="1" dirty="0" smtClean="0"/>
          </a:p>
        </p:txBody>
      </p:sp>
    </p:spTree>
    <p:extLst>
      <p:ext uri="{BB962C8B-B14F-4D97-AF65-F5344CB8AC3E}">
        <p14:creationId xmlns:p14="http://schemas.microsoft.com/office/powerpoint/2010/main" val="9115792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TAKE HOME INFORMATION</a:t>
            </a:r>
            <a:endParaRPr lang="en-US" sz="4800" dirty="0"/>
          </a:p>
        </p:txBody>
      </p:sp>
      <p:sp>
        <p:nvSpPr>
          <p:cNvPr id="3" name="Content Placeholder 2"/>
          <p:cNvSpPr>
            <a:spLocks noGrp="1"/>
          </p:cNvSpPr>
          <p:nvPr>
            <p:ph idx="1"/>
          </p:nvPr>
        </p:nvSpPr>
        <p:spPr/>
        <p:txBody>
          <a:bodyPr>
            <a:normAutofit/>
          </a:bodyPr>
          <a:lstStyle/>
          <a:p>
            <a:r>
              <a:rPr lang="en-US" sz="3200" b="1" dirty="0" smtClean="0"/>
              <a:t>We all want control over our lives and input on how our life is lived. </a:t>
            </a:r>
          </a:p>
          <a:p>
            <a:r>
              <a:rPr lang="en-US" sz="3200" b="1" i="1" dirty="0" smtClean="0"/>
              <a:t>Name 2 things that you can do to ensure our individuals feel this….</a:t>
            </a:r>
            <a:endParaRPr lang="en-US" sz="3200" i="1" dirty="0" smtClean="0"/>
          </a:p>
          <a:p>
            <a:pPr lvl="1"/>
            <a:endParaRPr lang="en-US" b="1" dirty="0" smtClean="0"/>
          </a:p>
          <a:p>
            <a:pPr lvl="1"/>
            <a:endParaRPr lang="en-US" b="1" dirty="0"/>
          </a:p>
          <a:p>
            <a:pPr marL="457200" lvl="1" indent="0" algn="ctr">
              <a:buNone/>
            </a:pPr>
            <a:r>
              <a:rPr lang="en-US" b="1" smtClean="0">
                <a:effectLst>
                  <a:outerShdw blurRad="38100" dist="38100" dir="2700000" algn="tl">
                    <a:srgbClr val="000000">
                      <a:alpha val="43137"/>
                    </a:srgbClr>
                  </a:outerShdw>
                </a:effectLst>
              </a:rPr>
              <a:t>WELCOME </a:t>
            </a:r>
            <a:r>
              <a:rPr lang="en-US" b="1" smtClean="0">
                <a:effectLst>
                  <a:outerShdw blurRad="38100" dist="38100" dir="2700000" algn="tl">
                    <a:srgbClr val="000000">
                      <a:alpha val="43137"/>
                    </a:srgbClr>
                  </a:outerShdw>
                </a:effectLst>
                <a:sym typeface="Wingdings" panose="05000000000000000000" pitchFamily="2" charset="2"/>
              </a:rPr>
              <a:t> </a:t>
            </a:r>
            <a:endParaRPr lang="en-US" b="1"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766081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600" dirty="0" smtClean="0"/>
              <a:t>Self- Determination</a:t>
            </a:r>
            <a:endParaRPr lang="en-US" sz="6600" dirty="0"/>
          </a:p>
        </p:txBody>
      </p:sp>
      <p:sp>
        <p:nvSpPr>
          <p:cNvPr id="3" name="Content Placeholder 2"/>
          <p:cNvSpPr>
            <a:spLocks noGrp="1"/>
          </p:cNvSpPr>
          <p:nvPr>
            <p:ph idx="1"/>
          </p:nvPr>
        </p:nvSpPr>
        <p:spPr/>
        <p:txBody>
          <a:bodyPr/>
          <a:lstStyle/>
          <a:p>
            <a:r>
              <a:rPr lang="en-US" b="1" dirty="0" smtClean="0"/>
              <a:t>Why am I learning this today?</a:t>
            </a:r>
          </a:p>
          <a:p>
            <a:pPr lvl="1"/>
            <a:r>
              <a:rPr lang="en-US" sz="2400" dirty="0" smtClean="0"/>
              <a:t>New rule changes to Home and community-based waivers- homemaker personal care under the individual options and level one waivers</a:t>
            </a:r>
          </a:p>
          <a:p>
            <a:pPr lvl="1"/>
            <a:r>
              <a:rPr lang="en-US" sz="2400" dirty="0" smtClean="0"/>
              <a:t>To understand the principles of self-determination and to apply the concepts and practices of self-determination and to apply the concepts and practices of self-determination in our lives and of the lives of individuals with disabilities. </a:t>
            </a:r>
            <a:endParaRPr lang="en-US" sz="2400" dirty="0"/>
          </a:p>
        </p:txBody>
      </p:sp>
    </p:spTree>
    <p:extLst>
      <p:ext uri="{BB962C8B-B14F-4D97-AF65-F5344CB8AC3E}">
        <p14:creationId xmlns:p14="http://schemas.microsoft.com/office/powerpoint/2010/main" val="39957248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Perspectives and Perceptions</a:t>
            </a:r>
            <a:endParaRPr lang="en-US" sz="4400" dirty="0"/>
          </a:p>
        </p:txBody>
      </p:sp>
      <p:sp>
        <p:nvSpPr>
          <p:cNvPr id="3" name="Content Placeholder 2"/>
          <p:cNvSpPr>
            <a:spLocks noGrp="1"/>
          </p:cNvSpPr>
          <p:nvPr>
            <p:ph idx="1"/>
          </p:nvPr>
        </p:nvSpPr>
        <p:spPr/>
        <p:txBody>
          <a:bodyPr/>
          <a:lstStyle/>
          <a:p>
            <a:r>
              <a:rPr lang="en-US" b="1" dirty="0" smtClean="0"/>
              <a:t>Understanding Self- Determination</a:t>
            </a:r>
          </a:p>
          <a:p>
            <a:pPr lvl="1"/>
            <a:r>
              <a:rPr lang="en-US" sz="2400" b="1" dirty="0" smtClean="0"/>
              <a:t>Freedom: How do you exercise freedom in your life?</a:t>
            </a:r>
          </a:p>
          <a:p>
            <a:pPr lvl="1"/>
            <a:r>
              <a:rPr lang="en-US" sz="2400" b="1" dirty="0" smtClean="0"/>
              <a:t>Authority/Control over own life: How do you exhibit authority/control over your life?</a:t>
            </a:r>
          </a:p>
          <a:p>
            <a:pPr lvl="1"/>
            <a:r>
              <a:rPr lang="en-US" sz="2400" b="1" dirty="0" smtClean="0"/>
              <a:t>Support: How do you receive support in your life?</a:t>
            </a:r>
          </a:p>
          <a:p>
            <a:pPr lvl="1"/>
            <a:r>
              <a:rPr lang="en-US" sz="2400" b="1" dirty="0" smtClean="0"/>
              <a:t>Responsibility- How do you show responsibility in your life?</a:t>
            </a:r>
          </a:p>
          <a:p>
            <a:pPr lvl="1"/>
            <a:r>
              <a:rPr lang="en-US" sz="2400" b="1" dirty="0" smtClean="0"/>
              <a:t>Confirmation of Leadership Role: Hoe do you demonstrate leadership in your life?</a:t>
            </a:r>
          </a:p>
          <a:p>
            <a:pPr lvl="1"/>
            <a:endParaRPr lang="en-US" b="1" dirty="0" smtClean="0"/>
          </a:p>
        </p:txBody>
      </p:sp>
    </p:spTree>
    <p:extLst>
      <p:ext uri="{BB962C8B-B14F-4D97-AF65-F5344CB8AC3E}">
        <p14:creationId xmlns:p14="http://schemas.microsoft.com/office/powerpoint/2010/main" val="35196456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What is Self- Determination</a:t>
            </a:r>
            <a:endParaRPr lang="en-US" sz="4400" dirty="0"/>
          </a:p>
        </p:txBody>
      </p:sp>
      <p:sp>
        <p:nvSpPr>
          <p:cNvPr id="3" name="Content Placeholder 2"/>
          <p:cNvSpPr>
            <a:spLocks noGrp="1"/>
          </p:cNvSpPr>
          <p:nvPr>
            <p:ph idx="1"/>
          </p:nvPr>
        </p:nvSpPr>
        <p:spPr/>
        <p:txBody>
          <a:bodyPr/>
          <a:lstStyle/>
          <a:p>
            <a:r>
              <a:rPr lang="en-US" sz="3200" b="1" dirty="0" smtClean="0"/>
              <a:t>No matter who you are you feel a need to be in control of your life. Individuals with disabilities feel no different and in fact have the right to be in control of their lives. This control may be supported with family members, natural supports, community members, and/or individual providers.</a:t>
            </a:r>
          </a:p>
          <a:p>
            <a:pPr lvl="1"/>
            <a:endParaRPr lang="en-US" b="1" dirty="0" smtClean="0"/>
          </a:p>
        </p:txBody>
      </p:sp>
    </p:spTree>
    <p:extLst>
      <p:ext uri="{BB962C8B-B14F-4D97-AF65-F5344CB8AC3E}">
        <p14:creationId xmlns:p14="http://schemas.microsoft.com/office/powerpoint/2010/main" val="4309390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What is Self- Determination </a:t>
            </a:r>
            <a:r>
              <a:rPr lang="en-US" sz="3600" dirty="0" err="1" smtClean="0"/>
              <a:t>con’t</a:t>
            </a:r>
            <a:endParaRPr lang="en-US" sz="3600" dirty="0"/>
          </a:p>
        </p:txBody>
      </p:sp>
      <p:sp>
        <p:nvSpPr>
          <p:cNvPr id="3" name="Content Placeholder 2"/>
          <p:cNvSpPr>
            <a:spLocks noGrp="1"/>
          </p:cNvSpPr>
          <p:nvPr>
            <p:ph idx="1"/>
          </p:nvPr>
        </p:nvSpPr>
        <p:spPr/>
        <p:txBody>
          <a:bodyPr>
            <a:normAutofit fontScale="77500" lnSpcReduction="20000"/>
          </a:bodyPr>
          <a:lstStyle/>
          <a:p>
            <a:r>
              <a:rPr lang="en-US" sz="3200" b="1" dirty="0" smtClean="0"/>
              <a:t>Self-determination is defined as an initiative that is built on the principles of freedom, authority, support, responsibility and confirmation. Self- Determination gives a person with disabilities the freedom to decide how he or she will live, work, participate in the community, be empowered with the authority to decide how the money allocated to them will be spent, access supports that will allow that person to lead the life they choose, acquire the responsibility of assuring that the money they are using is spent in a useful and appropriate manner, and confirmation that the person with disabilities and his or her family are critical to making life decisions and designing the system to help them. </a:t>
            </a:r>
          </a:p>
          <a:p>
            <a:pPr lvl="1"/>
            <a:endParaRPr lang="en-US" b="1" dirty="0" smtClean="0"/>
          </a:p>
        </p:txBody>
      </p:sp>
    </p:spTree>
    <p:extLst>
      <p:ext uri="{BB962C8B-B14F-4D97-AF65-F5344CB8AC3E}">
        <p14:creationId xmlns:p14="http://schemas.microsoft.com/office/powerpoint/2010/main" val="17693143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Five Principles Self- Determination</a:t>
            </a:r>
            <a:endParaRPr lang="en-US" sz="3600" dirty="0"/>
          </a:p>
        </p:txBody>
      </p:sp>
      <p:sp>
        <p:nvSpPr>
          <p:cNvPr id="3" name="Content Placeholder 2"/>
          <p:cNvSpPr>
            <a:spLocks noGrp="1"/>
          </p:cNvSpPr>
          <p:nvPr>
            <p:ph idx="1"/>
          </p:nvPr>
        </p:nvSpPr>
        <p:spPr/>
        <p:txBody>
          <a:bodyPr>
            <a:normAutofit/>
          </a:bodyPr>
          <a:lstStyle/>
          <a:p>
            <a:r>
              <a:rPr lang="en-US" sz="3200" b="1" dirty="0" smtClean="0"/>
              <a:t>Freedom</a:t>
            </a:r>
          </a:p>
          <a:p>
            <a:r>
              <a:rPr lang="en-US" sz="3200" b="1" dirty="0" smtClean="0"/>
              <a:t>Authority or control over own life</a:t>
            </a:r>
          </a:p>
          <a:p>
            <a:r>
              <a:rPr lang="en-US" sz="3200" b="1" dirty="0" smtClean="0"/>
              <a:t>Support</a:t>
            </a:r>
          </a:p>
          <a:p>
            <a:r>
              <a:rPr lang="en-US" sz="3200" b="1" dirty="0" smtClean="0"/>
              <a:t>Responsibility </a:t>
            </a:r>
          </a:p>
          <a:p>
            <a:r>
              <a:rPr lang="en-US" sz="3200" b="1" dirty="0" smtClean="0"/>
              <a:t>Confirmation of leadership role over self advocates</a:t>
            </a:r>
          </a:p>
          <a:p>
            <a:pPr lvl="1"/>
            <a:endParaRPr lang="en-US" b="1" dirty="0" smtClean="0"/>
          </a:p>
        </p:txBody>
      </p:sp>
    </p:spTree>
    <p:extLst>
      <p:ext uri="{BB962C8B-B14F-4D97-AF65-F5344CB8AC3E}">
        <p14:creationId xmlns:p14="http://schemas.microsoft.com/office/powerpoint/2010/main" val="33677880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9600" dirty="0" smtClean="0"/>
              <a:t>FREEDOM</a:t>
            </a:r>
            <a:endParaRPr lang="en-US" sz="9600" dirty="0"/>
          </a:p>
        </p:txBody>
      </p:sp>
      <p:sp>
        <p:nvSpPr>
          <p:cNvPr id="3" name="Content Placeholder 2"/>
          <p:cNvSpPr>
            <a:spLocks noGrp="1"/>
          </p:cNvSpPr>
          <p:nvPr>
            <p:ph idx="1"/>
          </p:nvPr>
        </p:nvSpPr>
        <p:spPr/>
        <p:txBody>
          <a:bodyPr>
            <a:normAutofit/>
          </a:bodyPr>
          <a:lstStyle/>
          <a:p>
            <a:r>
              <a:rPr lang="en-US" sz="3200" b="1" dirty="0" smtClean="0"/>
              <a:t>People have the freedom to plan their own life and to pursue the things that are important to them… With support to independent planning and support coordination</a:t>
            </a:r>
          </a:p>
          <a:p>
            <a:r>
              <a:rPr lang="en-US" sz="3200" b="1" dirty="0" smtClean="0"/>
              <a:t>Free to</a:t>
            </a:r>
          </a:p>
          <a:p>
            <a:pPr lvl="1"/>
            <a:r>
              <a:rPr lang="en-US" sz="1600" b="1" dirty="0" smtClean="0"/>
              <a:t>Decide what their life will be at work, home, socially, financially, etc.</a:t>
            </a:r>
          </a:p>
          <a:p>
            <a:pPr lvl="1"/>
            <a:r>
              <a:rPr lang="en-US" sz="1600" b="1" dirty="0" smtClean="0"/>
              <a:t>Direct their life and decide what services and supports will be included</a:t>
            </a:r>
          </a:p>
          <a:p>
            <a:pPr lvl="1"/>
            <a:r>
              <a:rPr lang="en-US" sz="1600" b="1" dirty="0" smtClean="0"/>
              <a:t>Be involved or not be involved in the community. </a:t>
            </a:r>
          </a:p>
          <a:p>
            <a:pPr lvl="1"/>
            <a:endParaRPr lang="en-US" b="1" dirty="0" smtClean="0"/>
          </a:p>
        </p:txBody>
      </p:sp>
    </p:spTree>
    <p:extLst>
      <p:ext uri="{BB962C8B-B14F-4D97-AF65-F5344CB8AC3E}">
        <p14:creationId xmlns:p14="http://schemas.microsoft.com/office/powerpoint/2010/main" val="31273634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Authority or control over own life</a:t>
            </a:r>
            <a:endParaRPr lang="en-US" sz="4400" dirty="0"/>
          </a:p>
        </p:txBody>
      </p:sp>
      <p:sp>
        <p:nvSpPr>
          <p:cNvPr id="3" name="Content Placeholder 2"/>
          <p:cNvSpPr>
            <a:spLocks noGrp="1"/>
          </p:cNvSpPr>
          <p:nvPr>
            <p:ph idx="1"/>
          </p:nvPr>
        </p:nvSpPr>
        <p:spPr/>
        <p:txBody>
          <a:bodyPr>
            <a:normAutofit fontScale="92500" lnSpcReduction="20000"/>
          </a:bodyPr>
          <a:lstStyle/>
          <a:p>
            <a:r>
              <a:rPr lang="en-US" sz="3200" b="1" dirty="0" smtClean="0"/>
              <a:t>To spend or save money</a:t>
            </a:r>
          </a:p>
          <a:p>
            <a:r>
              <a:rPr lang="en-US" sz="3200" b="1" dirty="0" smtClean="0"/>
              <a:t>To participate in the political process</a:t>
            </a:r>
          </a:p>
          <a:p>
            <a:r>
              <a:rPr lang="en-US" sz="3200" b="1" dirty="0" smtClean="0"/>
              <a:t>To sign lease contracts, own a house, have relationships, start a business</a:t>
            </a:r>
          </a:p>
          <a:p>
            <a:r>
              <a:rPr lang="en-US" sz="3200" b="1" dirty="0" smtClean="0"/>
              <a:t>To decide how funds for support services will be utilized</a:t>
            </a:r>
          </a:p>
          <a:p>
            <a:r>
              <a:rPr lang="en-US" sz="3200" b="1" dirty="0" smtClean="0"/>
              <a:t>To decide who will and will not be involved in providing support services</a:t>
            </a:r>
          </a:p>
          <a:p>
            <a:r>
              <a:rPr lang="en-US" sz="3200" b="1" dirty="0" smtClean="0"/>
              <a:t>To decide how support services will be provided</a:t>
            </a:r>
            <a:endParaRPr lang="en-US" sz="1600" b="1" dirty="0" smtClean="0"/>
          </a:p>
          <a:p>
            <a:pPr lvl="1"/>
            <a:endParaRPr lang="en-US" b="1" dirty="0" smtClean="0"/>
          </a:p>
        </p:txBody>
      </p:sp>
    </p:spTree>
    <p:extLst>
      <p:ext uri="{BB962C8B-B14F-4D97-AF65-F5344CB8AC3E}">
        <p14:creationId xmlns:p14="http://schemas.microsoft.com/office/powerpoint/2010/main" val="3145897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8000" dirty="0" smtClean="0"/>
              <a:t>Support</a:t>
            </a:r>
            <a:endParaRPr lang="en-US" sz="8000" dirty="0"/>
          </a:p>
        </p:txBody>
      </p:sp>
      <p:sp>
        <p:nvSpPr>
          <p:cNvPr id="3" name="Content Placeholder 2"/>
          <p:cNvSpPr>
            <a:spLocks noGrp="1"/>
          </p:cNvSpPr>
          <p:nvPr>
            <p:ph idx="1"/>
          </p:nvPr>
        </p:nvSpPr>
        <p:spPr/>
        <p:txBody>
          <a:bodyPr>
            <a:normAutofit fontScale="92500" lnSpcReduction="20000"/>
          </a:bodyPr>
          <a:lstStyle/>
          <a:p>
            <a:r>
              <a:rPr lang="en-US" sz="3200" b="1" dirty="0" smtClean="0"/>
              <a:t>To determine life goals and support (if any) needed to achieve those goals</a:t>
            </a:r>
          </a:p>
          <a:p>
            <a:r>
              <a:rPr lang="en-US" sz="3200" b="1" dirty="0" smtClean="0"/>
              <a:t>To provide the type and level of services/supports desired by the individual</a:t>
            </a:r>
          </a:p>
          <a:p>
            <a:r>
              <a:rPr lang="en-US" sz="3200" b="1" dirty="0" smtClean="0"/>
              <a:t>To establish and implement plans and budgets</a:t>
            </a:r>
          </a:p>
          <a:p>
            <a:r>
              <a:rPr lang="en-US" sz="3200" b="1" dirty="0" smtClean="0"/>
              <a:t>To be as independent as possible in all areas of their life</a:t>
            </a:r>
          </a:p>
          <a:p>
            <a:r>
              <a:rPr lang="en-US" sz="3200" b="1" dirty="0" smtClean="0"/>
              <a:t>To be an active/contributing member of the community</a:t>
            </a:r>
            <a:endParaRPr lang="en-US" sz="1600" b="1" dirty="0" smtClean="0"/>
          </a:p>
          <a:p>
            <a:pPr lvl="1"/>
            <a:endParaRPr lang="en-US" b="1" dirty="0" smtClean="0"/>
          </a:p>
        </p:txBody>
      </p:sp>
    </p:spTree>
    <p:extLst>
      <p:ext uri="{BB962C8B-B14F-4D97-AF65-F5344CB8AC3E}">
        <p14:creationId xmlns:p14="http://schemas.microsoft.com/office/powerpoint/2010/main" val="13719632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rmal">
  <a:themeElements>
    <a:clrScheme name="Thermal">
      <a:dk1>
        <a:srgbClr val="4D5B6B"/>
      </a:dk1>
      <a:lt1>
        <a:srgbClr val="FFFFFF"/>
      </a:lt1>
      <a:dk2>
        <a:srgbClr val="675D59"/>
      </a:dk2>
      <a:lt2>
        <a:srgbClr val="E8DED8"/>
      </a:lt2>
      <a:accent1>
        <a:srgbClr val="FF7605"/>
      </a:accent1>
      <a:accent2>
        <a:srgbClr val="7F7F7F"/>
      </a:accent2>
      <a:accent3>
        <a:srgbClr val="7F5185"/>
      </a:accent3>
      <a:accent4>
        <a:srgbClr val="89AAD3"/>
      </a:accent4>
      <a:accent5>
        <a:srgbClr val="8F5B4B"/>
      </a:accent5>
      <a:accent6>
        <a:srgbClr val="C84340"/>
      </a:accent6>
      <a:hlink>
        <a:srgbClr val="89AAD3"/>
      </a:hlink>
      <a:folHlink>
        <a:srgbClr val="795185"/>
      </a:folHlink>
    </a:clrScheme>
    <a:fontScheme name="Thermal">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erm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3175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63500" dist="38100" dir="8100000" rotWithShape="0">
              <a:srgbClr val="000000">
                <a:alpha val="45000"/>
              </a:srgbClr>
            </a:outerShdw>
          </a:effectLst>
        </a:effectStyle>
        <a:effectStyle>
          <a:effectLst>
            <a:outerShdw blurRad="101600" dist="63500" dir="8100000" rotWithShape="0">
              <a:srgbClr val="000000">
                <a:alpha val="40000"/>
              </a:srgbClr>
            </a:outerShdw>
          </a:effectLst>
          <a:scene3d>
            <a:camera prst="orthographicFront">
              <a:rot lat="0" lon="0" rev="0"/>
            </a:camera>
            <a:lightRig rig="threePt" dir="t">
              <a:rot lat="0" lon="0" rev="3000000"/>
            </a:lightRig>
          </a:scene3d>
          <a:sp3d>
            <a:bevelT h="19050"/>
          </a:sp3d>
        </a:effectStyle>
      </a:effectStyleLst>
      <a:bgFillStyleLst>
        <a:solidFill>
          <a:schemeClr val="phClr"/>
        </a:solidFill>
        <a:gradFill rotWithShape="1">
          <a:gsLst>
            <a:gs pos="0">
              <a:schemeClr val="phClr">
                <a:tint val="100000"/>
                <a:lumMod val="125000"/>
              </a:schemeClr>
            </a:gs>
            <a:gs pos="55000">
              <a:schemeClr val="phClr">
                <a:shade val="100000"/>
                <a:satMod val="100000"/>
                <a:lumMod val="100000"/>
              </a:schemeClr>
            </a:gs>
            <a:gs pos="100000">
              <a:schemeClr val="phClr">
                <a:shade val="90000"/>
                <a:satMod val="300000"/>
                <a:lumMod val="95000"/>
              </a:schemeClr>
            </a:gs>
          </a:gsLst>
          <a:lin ang="5400000" scaled="0"/>
        </a:gradFill>
        <a:blipFill>
          <a:blip xmlns:r="http://schemas.openxmlformats.org/officeDocument/2006/relationships" r:embed="rId1">
            <a:duotone>
              <a:schemeClr val="phClr">
                <a:shade val="80000"/>
              </a:schemeClr>
              <a:schemeClr val="phClr">
                <a:tint val="98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TC101859868[[fn=Thermal]]</Template>
  <TotalTime>70</TotalTime>
  <Words>934</Words>
  <Application>Microsoft Office PowerPoint</Application>
  <PresentationFormat>On-screen Show (4:3)</PresentationFormat>
  <Paragraphs>70</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Wingdings</vt:lpstr>
      <vt:lpstr>Thermal</vt:lpstr>
      <vt:lpstr>SELF- DETERMINATION</vt:lpstr>
      <vt:lpstr>Self- Determination</vt:lpstr>
      <vt:lpstr>Perspectives and Perceptions</vt:lpstr>
      <vt:lpstr>What is Self- Determination</vt:lpstr>
      <vt:lpstr>What is Self- Determination con’t</vt:lpstr>
      <vt:lpstr>Five Principles Self- Determination</vt:lpstr>
      <vt:lpstr>FREEDOM</vt:lpstr>
      <vt:lpstr>Authority or control over own life</vt:lpstr>
      <vt:lpstr>Support</vt:lpstr>
      <vt:lpstr>Responsibility</vt:lpstr>
      <vt:lpstr>Confirmation of leadership role of self-advocates</vt:lpstr>
      <vt:lpstr>Person-Centered Planning</vt:lpstr>
      <vt:lpstr>Informed Choices</vt:lpstr>
      <vt:lpstr>Informed Choices</vt:lpstr>
      <vt:lpstr>Health and Safety</vt:lpstr>
      <vt:lpstr>TAKE HOME INFORMATION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SELF- DETERMINATION</dc:title>
  <dc:creator>Shayla Becze</dc:creator>
  <cp:lastModifiedBy>Shayla Becze</cp:lastModifiedBy>
  <cp:revision>7</cp:revision>
  <dcterms:created xsi:type="dcterms:W3CDTF">2013-09-27T16:23:13Z</dcterms:created>
  <dcterms:modified xsi:type="dcterms:W3CDTF">2015-04-06T14:34:21Z</dcterms:modified>
</cp:coreProperties>
</file>