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66" r:id="rId3"/>
    <p:sldId id="269" r:id="rId4"/>
    <p:sldId id="267" r:id="rId5"/>
    <p:sldId id="260" r:id="rId6"/>
    <p:sldId id="258" r:id="rId7"/>
    <p:sldId id="270" r:id="rId8"/>
    <p:sldId id="268"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AECE8C09-39A2-8B4C-854B-CF6815547C62}" type="datetimeFigureOut">
              <a:rPr lang="en-US" smtClean="0"/>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AECE8C09-39A2-8B4C-854B-CF6815547C62}" type="datetimeFigureOut">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AECE8C09-39A2-8B4C-854B-CF6815547C62}" type="datetimeFigureOut">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CE8C09-39A2-8B4C-854B-CF6815547C62}" type="datetimeFigureOut">
              <a:rPr lang="en-US" smtClean="0"/>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AECE8C09-39A2-8B4C-854B-CF6815547C62}" type="datetimeFigureOut">
              <a:rPr lang="en-US" smtClean="0"/>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AECE8C09-39A2-8B4C-854B-CF6815547C62}" type="datetimeFigureOut">
              <a:rPr lang="en-US" smtClean="0"/>
              <a:t>2/20/2018</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BDFDA717-C06E-9D47-B50B-0785854728CD}"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ECE8C09-39A2-8B4C-854B-CF6815547C62}" type="datetimeFigureOut">
              <a:rPr lang="en-US" smtClean="0"/>
              <a:t>2/20/2018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CE8C09-39A2-8B4C-854B-CF6815547C62}" type="datetimeFigureOut">
              <a:rPr lang="en-US" smtClean="0"/>
              <a:t>2/20/2018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AECE8C09-39A2-8B4C-854B-CF6815547C62}" type="datetimeFigureOut">
              <a:rPr lang="en-US" smtClean="0"/>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AECE8C09-39A2-8B4C-854B-CF6815547C62}" type="datetimeFigureOut">
              <a:rPr lang="en-US" smtClean="0"/>
              <a:t>2/20/2018</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BDFDA717-C06E-9D47-B50B-0785854728CD}"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sdelong@CRSI-OH.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dicaid.ohio.gov/Portals/0/Resources/PublicNotices/GroupVIII/Detail-GroupVIII-021618.pdf?ver=2018-02-16-092910-683" TargetMode="External"/><Relationship Id="rId2" Type="http://schemas.openxmlformats.org/officeDocument/2006/relationships/hyperlink" Target="http://healthtransformation.ohio.gov/Portals/0/Ohio%20Medicaid%20Work%20Requirements%20FINAL%202-16-2018.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opra.org/wp-content/uploads/2018/02/SB-221-Letter-to-Senator-Coley.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opra.org/wp-content/uploads/2018/02/Proposed-Changes-to-Motor-Carrier-Laws.pdf" TargetMode="External"/><Relationship Id="rId2" Type="http://schemas.openxmlformats.org/officeDocument/2006/relationships/hyperlink" Target="http://www.opra.org/wp-content/uploads/2018/02/NMT-Cross-Walk.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opra.org/wp-content/uploads/2018/02/HB-247-Brief.pdf" TargetMode="External"/><Relationship Id="rId2" Type="http://schemas.openxmlformats.org/officeDocument/2006/relationships/hyperlink" Target="http://www.opra.org/wp-content/uploads/2018/02/CoalitionProblemSolutio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16194"/>
            <a:ext cx="8915400" cy="1688345"/>
          </a:xfrm>
        </p:spPr>
        <p:txBody>
          <a:bodyPr>
            <a:normAutofit fontScale="90000"/>
          </a:bodyPr>
          <a:lstStyle/>
          <a:p>
            <a:r>
              <a:rPr lang="en-US" dirty="0">
                <a:latin typeface="Calibri"/>
                <a:cs typeface="Calibri"/>
              </a:rPr>
              <a:t>OPRA Policy Committee</a:t>
            </a:r>
            <a:br>
              <a:rPr lang="en-US" dirty="0">
                <a:latin typeface="Calibri"/>
                <a:cs typeface="Calibri"/>
              </a:rPr>
            </a:br>
            <a:r>
              <a:rPr lang="en-US" dirty="0" smtClean="0">
                <a:latin typeface="Calibri"/>
                <a:cs typeface="Calibri"/>
              </a:rPr>
              <a:t>Tuesday, </a:t>
            </a:r>
            <a:r>
              <a:rPr lang="en-US" dirty="0" smtClean="0">
                <a:latin typeface="Calibri"/>
                <a:cs typeface="Calibri"/>
              </a:rPr>
              <a:t>February </a:t>
            </a:r>
            <a:r>
              <a:rPr lang="en-US" dirty="0" smtClean="0">
                <a:latin typeface="Calibri"/>
                <a:cs typeface="Calibri"/>
              </a:rPr>
              <a:t>20</a:t>
            </a:r>
            <a:r>
              <a:rPr lang="en-US" dirty="0" smtClean="0">
                <a:latin typeface="Calibri"/>
                <a:cs typeface="Calibri"/>
              </a:rPr>
              <a:t>, 2018</a:t>
            </a:r>
            <a:r>
              <a:rPr lang="en-US" dirty="0">
                <a:latin typeface="Calibri"/>
                <a:cs typeface="Calibri"/>
              </a:rPr>
              <a:t/>
            </a:r>
            <a:br>
              <a:rPr lang="en-US" dirty="0">
                <a:latin typeface="Calibri"/>
                <a:cs typeface="Calibri"/>
              </a:rPr>
            </a:br>
            <a:r>
              <a:rPr lang="is-IS" dirty="0">
                <a:latin typeface="Calibri"/>
                <a:cs typeface="Calibri"/>
              </a:rPr>
              <a:t>10:00-2:00</a:t>
            </a:r>
            <a:endParaRPr lang="en-US" dirty="0">
              <a:latin typeface="Calibri"/>
              <a:cs typeface="Calibri"/>
            </a:endParaRPr>
          </a:p>
        </p:txBody>
      </p:sp>
      <p:pic>
        <p:nvPicPr>
          <p:cNvPr id="7" name="Picture 6" descr="logo - OP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9799" y="4547575"/>
            <a:ext cx="3315601" cy="2047071"/>
          </a:xfrm>
          <a:prstGeom prst="rect">
            <a:avLst/>
          </a:prstGeom>
        </p:spPr>
      </p:pic>
    </p:spTree>
    <p:extLst>
      <p:ext uri="{BB962C8B-B14F-4D97-AF65-F5344CB8AC3E}">
        <p14:creationId xmlns:p14="http://schemas.microsoft.com/office/powerpoint/2010/main" val="2619443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1086"/>
            <a:ext cx="8913813" cy="914400"/>
          </a:xfrm>
        </p:spPr>
        <p:txBody>
          <a:bodyPr>
            <a:normAutofit/>
          </a:bodyPr>
          <a:lstStyle/>
          <a:p>
            <a:r>
              <a:rPr lang="en-US" sz="2800" dirty="0" smtClean="0"/>
              <a:t>Welcome New Policy Committee Chair </a:t>
            </a:r>
            <a:endParaRPr lang="en-US" sz="2800" dirty="0"/>
          </a:p>
        </p:txBody>
      </p:sp>
      <p:sp>
        <p:nvSpPr>
          <p:cNvPr id="5" name="Content Placeholder 2"/>
          <p:cNvSpPr>
            <a:spLocks noGrp="1"/>
          </p:cNvSpPr>
          <p:nvPr>
            <p:ph idx="1"/>
          </p:nvPr>
        </p:nvSpPr>
        <p:spPr>
          <a:xfrm>
            <a:off x="349568" y="2263672"/>
            <a:ext cx="8469117" cy="3421873"/>
          </a:xfrm>
        </p:spPr>
        <p:txBody>
          <a:bodyPr numCol="1">
            <a:normAutofit/>
          </a:bodyPr>
          <a:lstStyle/>
          <a:p>
            <a:pPr marL="0" indent="0">
              <a:buNone/>
            </a:pPr>
            <a:r>
              <a:rPr lang="en-US" sz="2800" dirty="0" smtClean="0">
                <a:latin typeface="Calibri" panose="020F0502020204030204" pitchFamily="34" charset="0"/>
                <a:cs typeface="Calibri" panose="020F0502020204030204" pitchFamily="34" charset="0"/>
              </a:rPr>
              <a:t>Scott DeLong</a:t>
            </a:r>
          </a:p>
          <a:p>
            <a:pPr marL="0" indent="0">
              <a:buNone/>
            </a:pPr>
            <a:r>
              <a:rPr lang="en-US" sz="2800" dirty="0" smtClean="0">
                <a:latin typeface="Calibri" panose="020F0502020204030204" pitchFamily="34" charset="0"/>
                <a:cs typeface="Calibri" panose="020F0502020204030204" pitchFamily="34" charset="0"/>
              </a:rPr>
              <a:t>President of CRSI, Inc.</a:t>
            </a:r>
          </a:p>
          <a:p>
            <a:pPr marL="0" indent="0">
              <a:buNone/>
            </a:pPr>
            <a:r>
              <a:rPr lang="en-US" sz="2800" dirty="0" smtClean="0">
                <a:latin typeface="Calibri" panose="020F0502020204030204" pitchFamily="34" charset="0"/>
                <a:cs typeface="Calibri" panose="020F0502020204030204" pitchFamily="34" charset="0"/>
                <a:hlinkClick r:id="rId2"/>
              </a:rPr>
              <a:t>sdelong@CRSI-OH.com</a:t>
            </a:r>
            <a:r>
              <a:rPr lang="en-US" sz="2800" dirty="0" smtClean="0">
                <a:latin typeface="Calibri" panose="020F0502020204030204" pitchFamily="34" charset="0"/>
                <a:cs typeface="Calibri" panose="020F0502020204030204" pitchFamily="34" charset="0"/>
              </a:rPr>
              <a:t> </a:t>
            </a: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71292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1086"/>
            <a:ext cx="8913813" cy="914400"/>
          </a:xfrm>
        </p:spPr>
        <p:txBody>
          <a:bodyPr>
            <a:normAutofit/>
          </a:bodyPr>
          <a:lstStyle/>
          <a:p>
            <a:r>
              <a:rPr lang="en-US" dirty="0"/>
              <a:t>ODM and Work Requirements</a:t>
            </a:r>
            <a:endParaRPr lang="en-US" dirty="0"/>
          </a:p>
        </p:txBody>
      </p:sp>
      <p:sp>
        <p:nvSpPr>
          <p:cNvPr id="5" name="Content Placeholder 2"/>
          <p:cNvSpPr>
            <a:spLocks noGrp="1"/>
          </p:cNvSpPr>
          <p:nvPr>
            <p:ph idx="1"/>
          </p:nvPr>
        </p:nvSpPr>
        <p:spPr>
          <a:xfrm>
            <a:off x="349568" y="2263672"/>
            <a:ext cx="8469117" cy="3421873"/>
          </a:xfrm>
        </p:spPr>
        <p:txBody>
          <a:bodyPr numCol="1">
            <a:normAutofit/>
          </a:bodyPr>
          <a:lstStyle/>
          <a:p>
            <a:pPr marL="0" indent="0">
              <a:buNone/>
            </a:pPr>
            <a:r>
              <a:rPr lang="en-US" sz="2800" dirty="0" smtClean="0"/>
              <a:t>Guest:</a:t>
            </a:r>
          </a:p>
          <a:p>
            <a:pPr marL="0" indent="0">
              <a:buNone/>
            </a:pPr>
            <a:r>
              <a:rPr lang="en-US" sz="2800" dirty="0" smtClean="0"/>
              <a:t>Ohio Jobs and Family Services Directors’ Association</a:t>
            </a:r>
            <a:endParaRPr lang="en-US" sz="2800" dirty="0" smtClean="0"/>
          </a:p>
          <a:p>
            <a:r>
              <a:rPr lang="en-US" sz="2800" dirty="0" smtClean="0"/>
              <a:t>Joel Potts- Executive </a:t>
            </a:r>
            <a:r>
              <a:rPr lang="en-US" sz="2800" dirty="0" smtClean="0"/>
              <a:t>Director</a:t>
            </a:r>
            <a:endParaRPr lang="en-US" sz="2800" dirty="0"/>
          </a:p>
        </p:txBody>
      </p:sp>
    </p:spTree>
    <p:extLst>
      <p:ext uri="{BB962C8B-B14F-4D97-AF65-F5344CB8AC3E}">
        <p14:creationId xmlns:p14="http://schemas.microsoft.com/office/powerpoint/2010/main" val="83650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1086"/>
            <a:ext cx="8913813" cy="914400"/>
          </a:xfrm>
        </p:spPr>
        <p:txBody>
          <a:bodyPr>
            <a:normAutofit/>
          </a:bodyPr>
          <a:lstStyle/>
          <a:p>
            <a:r>
              <a:rPr lang="en-US" dirty="0" smtClean="0"/>
              <a:t>ODM </a:t>
            </a:r>
            <a:r>
              <a:rPr lang="en-US" dirty="0" smtClean="0"/>
              <a:t>and </a:t>
            </a:r>
            <a:r>
              <a:rPr lang="en-US" dirty="0" smtClean="0"/>
              <a:t>Work Requirements</a:t>
            </a:r>
            <a:endParaRPr lang="en-US" dirty="0"/>
          </a:p>
        </p:txBody>
      </p:sp>
      <p:sp>
        <p:nvSpPr>
          <p:cNvPr id="3" name="Content Placeholder 2"/>
          <p:cNvSpPr>
            <a:spLocks noGrp="1"/>
          </p:cNvSpPr>
          <p:nvPr>
            <p:ph idx="1"/>
          </p:nvPr>
        </p:nvSpPr>
        <p:spPr>
          <a:xfrm>
            <a:off x="349568" y="1732085"/>
            <a:ext cx="8469117" cy="4862145"/>
          </a:xfrm>
        </p:spPr>
        <p:txBody>
          <a:bodyPr numCol="1">
            <a:normAutofit fontScale="70000" lnSpcReduction="20000"/>
          </a:bodyPr>
          <a:lstStyle/>
          <a:p>
            <a:pPr marL="0" indent="0">
              <a:buNone/>
            </a:pPr>
            <a:r>
              <a:rPr lang="en-US" sz="2800" b="1" dirty="0" smtClean="0">
                <a:latin typeface="Calibri" panose="020F0502020204030204" pitchFamily="34" charset="0"/>
                <a:cs typeface="Calibri" panose="020F0502020204030204" pitchFamily="34" charset="0"/>
              </a:rPr>
              <a:t>From the Office of Health Transformation:</a:t>
            </a:r>
          </a:p>
          <a:p>
            <a:pPr marL="0" indent="0">
              <a:buNone/>
            </a:pPr>
            <a:r>
              <a:rPr lang="en-US" sz="2800" dirty="0" smtClean="0">
                <a:latin typeface="Calibri" panose="020F0502020204030204" pitchFamily="34" charset="0"/>
                <a:cs typeface="Calibri" panose="020F0502020204030204" pitchFamily="34" charset="0"/>
              </a:rPr>
              <a:t>Ohio </a:t>
            </a:r>
            <a:r>
              <a:rPr lang="en-US" sz="2800" dirty="0">
                <a:latin typeface="Calibri" panose="020F0502020204030204" pitchFamily="34" charset="0"/>
                <a:cs typeface="Calibri" panose="020F0502020204030204" pitchFamily="34" charset="0"/>
              </a:rPr>
              <a:t>Medicaid supports work and community </a:t>
            </a:r>
            <a:r>
              <a:rPr lang="en-US" sz="2800" dirty="0" smtClean="0">
                <a:latin typeface="Calibri" panose="020F0502020204030204" pitchFamily="34" charset="0"/>
                <a:cs typeface="Calibri" panose="020F0502020204030204" pitchFamily="34" charset="0"/>
              </a:rPr>
              <a:t>engagement</a:t>
            </a:r>
            <a:endParaRPr lang="en-US" sz="2800" dirty="0">
              <a:latin typeface="Calibri" panose="020F0502020204030204" pitchFamily="34" charset="0"/>
              <a:cs typeface="Calibri" panose="020F0502020204030204" pitchFamily="34" charset="0"/>
            </a:endParaRPr>
          </a:p>
          <a:p>
            <a:pPr marL="0" indent="0">
              <a:buNone/>
            </a:pPr>
            <a:r>
              <a:rPr lang="en-US" sz="2800" dirty="0">
                <a:latin typeface="Calibri" panose="020F0502020204030204" pitchFamily="34" charset="0"/>
                <a:cs typeface="Calibri" panose="020F0502020204030204" pitchFamily="34" charset="0"/>
              </a:rPr>
              <a:t>Today, Ohio Medicaid announced it will seek federal approval to implement a work requirement to promote financial independence, community engagement and better health outcomes among Medicaid expansion enrollees. Most of the 700,000 Ohioans enrolled in the Medicaid expansion work – 58 percent earned income in the previous year and 44 percent currently meet the work requirement. Additional enrollees are exempt from the requirement based on Ohio law and new federal guidelines. As a result, an estimated 95 percent of the current Medicaid expansion population will meet the work requirement or be exempt, and the remaining 5 percent – about 36,000 individuals – will need to seek work or otherwise comply with the requirement to remain enrolled in </a:t>
            </a:r>
            <a:r>
              <a:rPr lang="en-US" sz="2800" dirty="0" smtClean="0">
                <a:latin typeface="Calibri" panose="020F0502020204030204" pitchFamily="34" charset="0"/>
                <a:cs typeface="Calibri" panose="020F0502020204030204" pitchFamily="34" charset="0"/>
              </a:rPr>
              <a:t>Medicaid.</a:t>
            </a:r>
          </a:p>
          <a:p>
            <a:pPr marL="0" indent="0">
              <a:buNone/>
            </a:pPr>
            <a:r>
              <a:rPr lang="en-US" sz="2800" dirty="0" smtClean="0">
                <a:latin typeface="Calibri" panose="020F0502020204030204" pitchFamily="34" charset="0"/>
                <a:cs typeface="Calibri" panose="020F0502020204030204" pitchFamily="34" charset="0"/>
                <a:hlinkClick r:id="rId2"/>
              </a:rPr>
              <a:t>Summary</a:t>
            </a:r>
            <a:endParaRPr lang="en-US" sz="2800" dirty="0" smtClean="0">
              <a:latin typeface="Calibri" panose="020F0502020204030204" pitchFamily="34" charset="0"/>
              <a:cs typeface="Calibri" panose="020F0502020204030204" pitchFamily="34" charset="0"/>
            </a:endParaRPr>
          </a:p>
          <a:p>
            <a:pPr marL="0" indent="0">
              <a:buNone/>
            </a:pPr>
            <a:r>
              <a:rPr lang="en-US" sz="2800" dirty="0" smtClean="0">
                <a:latin typeface="Calibri" panose="020F0502020204030204" pitchFamily="34" charset="0"/>
                <a:cs typeface="Calibri" panose="020F0502020204030204" pitchFamily="34" charset="0"/>
                <a:hlinkClick r:id="rId3"/>
              </a:rPr>
              <a:t>Detail</a:t>
            </a: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4557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16" y="569941"/>
            <a:ext cx="8913813" cy="914400"/>
          </a:xfrm>
        </p:spPr>
        <p:txBody>
          <a:bodyPr/>
          <a:lstStyle/>
          <a:p>
            <a:r>
              <a:rPr lang="en-US" dirty="0" smtClean="0"/>
              <a:t>OPRA Legislative Requests</a:t>
            </a:r>
            <a:endParaRPr lang="en-US" dirty="0"/>
          </a:p>
        </p:txBody>
      </p:sp>
      <p:sp>
        <p:nvSpPr>
          <p:cNvPr id="3" name="Content Placeholder 2"/>
          <p:cNvSpPr>
            <a:spLocks noGrp="1"/>
          </p:cNvSpPr>
          <p:nvPr>
            <p:ph idx="1"/>
          </p:nvPr>
        </p:nvSpPr>
        <p:spPr>
          <a:xfrm>
            <a:off x="290145" y="1565031"/>
            <a:ext cx="8674283" cy="5213838"/>
          </a:xfrm>
        </p:spPr>
        <p:txBody>
          <a:bodyPr>
            <a:noAutofit/>
          </a:bodyPr>
          <a:lstStyle/>
          <a:p>
            <a:pPr marL="0" indent="0">
              <a:buNone/>
            </a:pPr>
            <a:r>
              <a:rPr lang="en-US" sz="1600" b="1" dirty="0">
                <a:latin typeface="Calibri" panose="020F0502020204030204" pitchFamily="34" charset="0"/>
                <a:cs typeface="Calibri" panose="020F0502020204030204" pitchFamily="34" charset="0"/>
              </a:rPr>
              <a:t>OPRA Legislative </a:t>
            </a:r>
            <a:r>
              <a:rPr lang="en-US" sz="1600" b="1" dirty="0" smtClean="0">
                <a:latin typeface="Calibri" panose="020F0502020204030204" pitchFamily="34" charset="0"/>
                <a:cs typeface="Calibri" panose="020F0502020204030204" pitchFamily="34" charset="0"/>
              </a:rPr>
              <a:t>Requests-2018</a:t>
            </a:r>
            <a:r>
              <a:rPr lang="en-US" sz="1600" b="1" dirty="0">
                <a:latin typeface="Calibri" panose="020F0502020204030204" pitchFamily="34" charset="0"/>
                <a:cs typeface="Calibri" panose="020F0502020204030204" pitchFamily="34" charset="0"/>
              </a:rPr>
              <a:t> </a:t>
            </a:r>
            <a:endParaRPr lang="en-US" sz="1600" dirty="0">
              <a:latin typeface="Calibri" panose="020F0502020204030204" pitchFamily="34" charset="0"/>
              <a:cs typeface="Calibri" panose="020F0502020204030204" pitchFamily="34" charset="0"/>
            </a:endParaRPr>
          </a:p>
          <a:p>
            <a:pPr lvl="0"/>
            <a:r>
              <a:rPr lang="en-US" sz="1600" b="1" dirty="0">
                <a:latin typeface="Calibri" panose="020F0502020204030204" pitchFamily="34" charset="0"/>
                <a:cs typeface="Calibri" panose="020F0502020204030204" pitchFamily="34" charset="0"/>
              </a:rPr>
              <a:t>Exempt Developmental Disability Providers of Transportation from the Commercial Motor Vehicles Law. </a:t>
            </a:r>
            <a:r>
              <a:rPr lang="en-US" sz="1600" dirty="0">
                <a:latin typeface="Calibri" panose="020F0502020204030204" pitchFamily="34" charset="0"/>
                <a:cs typeface="Calibri" panose="020F0502020204030204" pitchFamily="34" charset="0"/>
              </a:rPr>
              <a:t>DD transportation providers are regulated through DODD and Medicaid for the provision of services. They also fall under the CMV regulations. Same service, two separate regulatory agencies. This is redundant and regulatory excess.</a:t>
            </a:r>
          </a:p>
          <a:p>
            <a:pPr lvl="0"/>
            <a:r>
              <a:rPr lang="en-US" sz="1600" b="1" dirty="0">
                <a:latin typeface="Calibri" panose="020F0502020204030204" pitchFamily="34" charset="0"/>
                <a:cs typeface="Calibri" panose="020F0502020204030204" pitchFamily="34" charset="0"/>
              </a:rPr>
              <a:t>Require County Boards of Developmental Disabilities to inform families about the availability of ICF/IID services. </a:t>
            </a:r>
            <a:r>
              <a:rPr lang="en-US" sz="1600" dirty="0">
                <a:latin typeface="Calibri" panose="020F0502020204030204" pitchFamily="34" charset="0"/>
                <a:cs typeface="Calibri" panose="020F0502020204030204" pitchFamily="34" charset="0"/>
              </a:rPr>
              <a:t>Oftentimes when families discuss residential service options with county board case managers, they are not notified about existing residential options under the ICF program. Given a choice families may choose an ICF instead of being put on a waiting list for waiver services.</a:t>
            </a:r>
          </a:p>
          <a:p>
            <a:pPr lvl="0"/>
            <a:r>
              <a:rPr lang="en-US" sz="1600" b="1" dirty="0">
                <a:latin typeface="Calibri" panose="020F0502020204030204" pitchFamily="34" charset="0"/>
                <a:cs typeface="Calibri" panose="020F0502020204030204" pitchFamily="34" charset="0"/>
                <a:hlinkClick r:id="rId2"/>
              </a:rPr>
              <a:t>Support Passage of S.B. 221-JCARR Reform</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OPRA supports S.B. 221 originally introduced by Representative Mike </a:t>
            </a:r>
            <a:r>
              <a:rPr lang="en-US" sz="1600" dirty="0" err="1">
                <a:latin typeface="Calibri" panose="020F0502020204030204" pitchFamily="34" charset="0"/>
                <a:cs typeface="Calibri" panose="020F0502020204030204" pitchFamily="34" charset="0"/>
              </a:rPr>
              <a:t>Duffey</a:t>
            </a:r>
            <a:r>
              <a:rPr lang="en-US" sz="1600" dirty="0">
                <a:latin typeface="Calibri" panose="020F0502020204030204" pitchFamily="34" charset="0"/>
                <a:cs typeface="Calibri" panose="020F0502020204030204" pitchFamily="34" charset="0"/>
              </a:rPr>
              <a:t> in the previous General Assembly. The JCARR reform bill sponsored by Senator </a:t>
            </a:r>
            <a:r>
              <a:rPr lang="en-US" sz="1600" dirty="0" err="1">
                <a:latin typeface="Calibri" panose="020F0502020204030204" pitchFamily="34" charset="0"/>
                <a:cs typeface="Calibri" panose="020F0502020204030204" pitchFamily="34" charset="0"/>
              </a:rPr>
              <a:t>Uecker</a:t>
            </a:r>
            <a:r>
              <a:rPr lang="en-US" sz="1600" dirty="0">
                <a:latin typeface="Calibri" panose="020F0502020204030204" pitchFamily="34" charset="0"/>
                <a:cs typeface="Calibri" panose="020F0502020204030204" pitchFamily="34" charset="0"/>
              </a:rPr>
              <a:t> adds additional prongs that ensure integrity in the rule making process.</a:t>
            </a:r>
          </a:p>
          <a:p>
            <a:pPr lvl="0"/>
            <a:r>
              <a:rPr lang="en-US" sz="1600" b="1" dirty="0">
                <a:latin typeface="Calibri" panose="020F0502020204030204" pitchFamily="34" charset="0"/>
                <a:cs typeface="Calibri" panose="020F0502020204030204" pitchFamily="34" charset="0"/>
              </a:rPr>
              <a:t>Support Passage of S.B. 144-</a:t>
            </a:r>
            <a:r>
              <a:rPr lang="en-US" sz="1600" dirty="0">
                <a:latin typeface="Calibri" panose="020F0502020204030204" pitchFamily="34" charset="0"/>
                <a:cs typeface="Calibri" panose="020F0502020204030204" pitchFamily="34" charset="0"/>
              </a:rPr>
              <a:t>OPRA supports S.B. 144 introduced to establish a state rehabilitation council known as the Opportunities for Ohioans with Disabilities Council. This is a reformed governing body for OOD and will add needed stakeholder input on </a:t>
            </a:r>
            <a:r>
              <a:rPr lang="en-US" sz="1600" dirty="0" smtClean="0">
                <a:latin typeface="Calibri" panose="020F0502020204030204" pitchFamily="34" charset="0"/>
                <a:cs typeface="Calibri" panose="020F0502020204030204" pitchFamily="34" charset="0"/>
              </a:rPr>
              <a:t>OOD. </a:t>
            </a:r>
            <a:r>
              <a:rPr lang="en-US" sz="1600" dirty="0">
                <a:latin typeface="Calibri" panose="020F0502020204030204" pitchFamily="34" charset="0"/>
                <a:cs typeface="Calibri" panose="020F0502020204030204" pitchFamily="34" charset="0"/>
              </a:rPr>
              <a:t>services</a:t>
            </a:r>
            <a:r>
              <a:rPr lang="en-US" sz="1600" dirty="0" smtClean="0">
                <a:latin typeface="Calibri" panose="020F0502020204030204" pitchFamily="34" charset="0"/>
                <a:cs typeface="Calibri" panose="020F0502020204030204" pitchFamily="34" charset="0"/>
              </a:rPr>
              <a:t>.</a:t>
            </a:r>
            <a:endParaRPr lang="en-US" sz="1600" dirty="0">
              <a:latin typeface="Calibri" panose="020F0502020204030204" pitchFamily="34" charset="0"/>
              <a:cs typeface="Calibri" panose="020F0502020204030204" pitchFamily="34" charset="0"/>
            </a:endParaRPr>
          </a:p>
          <a:p>
            <a:pPr marL="0" indent="0">
              <a:buNone/>
            </a:pPr>
            <a:r>
              <a:rPr lang="en-US" sz="1600" dirty="0">
                <a:latin typeface="Calibri" panose="020F0502020204030204" pitchFamily="34" charset="0"/>
                <a:cs typeface="Calibri" panose="020F0502020204030204" pitchFamily="34" charset="0"/>
              </a:rPr>
              <a:t>Submitted by Jeff Davis, OPRA Director of Government Relations (614) 579-9957</a:t>
            </a:r>
          </a:p>
        </p:txBody>
      </p:sp>
    </p:spTree>
    <p:extLst>
      <p:ext uri="{BB962C8B-B14F-4D97-AF65-F5344CB8AC3E}">
        <p14:creationId xmlns:p14="http://schemas.microsoft.com/office/powerpoint/2010/main" val="2897523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1086"/>
            <a:ext cx="8913813" cy="914400"/>
          </a:xfrm>
        </p:spPr>
        <p:txBody>
          <a:bodyPr>
            <a:normAutofit fontScale="90000"/>
          </a:bodyPr>
          <a:lstStyle/>
          <a:p>
            <a:r>
              <a:rPr lang="en-US" dirty="0" smtClean="0"/>
              <a:t>CMV Proposed Statutory Changes</a:t>
            </a:r>
            <a:endParaRPr lang="en-US" dirty="0"/>
          </a:p>
        </p:txBody>
      </p:sp>
      <p:sp>
        <p:nvSpPr>
          <p:cNvPr id="3" name="Content Placeholder 2"/>
          <p:cNvSpPr>
            <a:spLocks noGrp="1"/>
          </p:cNvSpPr>
          <p:nvPr>
            <p:ph idx="1"/>
          </p:nvPr>
        </p:nvSpPr>
        <p:spPr>
          <a:xfrm>
            <a:off x="222347" y="1648211"/>
            <a:ext cx="8469117" cy="4796551"/>
          </a:xfrm>
        </p:spPr>
        <p:txBody>
          <a:bodyPr numCol="1">
            <a:noAutofit/>
          </a:bodyPr>
          <a:lstStyle/>
          <a:p>
            <a:pPr>
              <a:lnSpc>
                <a:spcPct val="120000"/>
              </a:lnSpc>
            </a:pPr>
            <a:r>
              <a:rPr lang="en-US" sz="2800" dirty="0" smtClean="0">
                <a:latin typeface="Calibri" panose="020F0502020204030204" pitchFamily="34" charset="0"/>
                <a:cs typeface="Calibri" panose="020F0502020204030204" pitchFamily="34" charset="0"/>
                <a:hlinkClick r:id="rId2"/>
              </a:rPr>
              <a:t>NMT Crosswalk</a:t>
            </a:r>
            <a:endParaRPr lang="en-US" sz="2800" dirty="0" smtClean="0">
              <a:latin typeface="Calibri" panose="020F0502020204030204" pitchFamily="34" charset="0"/>
              <a:cs typeface="Calibri" panose="020F0502020204030204" pitchFamily="34" charset="0"/>
            </a:endParaRPr>
          </a:p>
          <a:p>
            <a:pPr>
              <a:lnSpc>
                <a:spcPct val="120000"/>
              </a:lnSpc>
            </a:pPr>
            <a:r>
              <a:rPr lang="en-US" sz="2800" dirty="0" smtClean="0">
                <a:latin typeface="Calibri" panose="020F0502020204030204" pitchFamily="34" charset="0"/>
                <a:cs typeface="Calibri" panose="020F0502020204030204" pitchFamily="34" charset="0"/>
                <a:hlinkClick r:id="rId3"/>
              </a:rPr>
              <a:t>Proposed Statutory Changes</a:t>
            </a: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02978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1086"/>
            <a:ext cx="8913813" cy="914400"/>
          </a:xfrm>
        </p:spPr>
        <p:txBody>
          <a:bodyPr>
            <a:normAutofit/>
          </a:bodyPr>
          <a:lstStyle/>
          <a:p>
            <a:r>
              <a:rPr lang="en-US" dirty="0" smtClean="0"/>
              <a:t>HB 247</a:t>
            </a:r>
            <a:endParaRPr lang="en-US" dirty="0"/>
          </a:p>
        </p:txBody>
      </p:sp>
      <p:sp>
        <p:nvSpPr>
          <p:cNvPr id="3" name="Content Placeholder 2"/>
          <p:cNvSpPr>
            <a:spLocks noGrp="1"/>
          </p:cNvSpPr>
          <p:nvPr>
            <p:ph idx="1"/>
          </p:nvPr>
        </p:nvSpPr>
        <p:spPr>
          <a:xfrm>
            <a:off x="222347" y="1648211"/>
            <a:ext cx="8469117" cy="4796551"/>
          </a:xfrm>
        </p:spPr>
        <p:txBody>
          <a:bodyPr numCol="1">
            <a:noAutofit/>
          </a:bodyPr>
          <a:lstStyle/>
          <a:p>
            <a:pPr>
              <a:lnSpc>
                <a:spcPct val="120000"/>
              </a:lnSpc>
            </a:pPr>
            <a:r>
              <a:rPr lang="en-US" sz="2800" dirty="0" smtClean="0">
                <a:latin typeface="Calibri" panose="020F0502020204030204" pitchFamily="34" charset="0"/>
                <a:cs typeface="Calibri" panose="020F0502020204030204" pitchFamily="34" charset="0"/>
              </a:rPr>
              <a:t>Sponsored by Representative Mark </a:t>
            </a:r>
            <a:r>
              <a:rPr lang="en-US" sz="2800" dirty="0" err="1" smtClean="0">
                <a:latin typeface="Calibri" panose="020F0502020204030204" pitchFamily="34" charset="0"/>
                <a:cs typeface="Calibri" panose="020F0502020204030204" pitchFamily="34" charset="0"/>
              </a:rPr>
              <a:t>Romanchuk</a:t>
            </a:r>
            <a:endParaRPr lang="en-US" sz="2800" dirty="0" smtClean="0">
              <a:latin typeface="Calibri" panose="020F0502020204030204" pitchFamily="34" charset="0"/>
              <a:cs typeface="Calibri" panose="020F0502020204030204" pitchFamily="34" charset="0"/>
            </a:endParaRPr>
          </a:p>
          <a:p>
            <a:pPr>
              <a:lnSpc>
                <a:spcPct val="120000"/>
              </a:lnSpc>
            </a:pPr>
            <a:r>
              <a:rPr lang="en-US" sz="2800" dirty="0">
                <a:latin typeface="Calibri" panose="020F0502020204030204" pitchFamily="34" charset="0"/>
                <a:cs typeface="Calibri" panose="020F0502020204030204" pitchFamily="34" charset="0"/>
              </a:rPr>
              <a:t>Regards utility refunds, market rate service, corporate </a:t>
            </a:r>
            <a:r>
              <a:rPr lang="en-US" sz="2800" dirty="0" smtClean="0">
                <a:latin typeface="Calibri" panose="020F0502020204030204" pitchFamily="34" charset="0"/>
                <a:cs typeface="Calibri" panose="020F0502020204030204" pitchFamily="34" charset="0"/>
              </a:rPr>
              <a:t>being</a:t>
            </a:r>
          </a:p>
          <a:p>
            <a:pPr>
              <a:lnSpc>
                <a:spcPct val="120000"/>
              </a:lnSpc>
            </a:pPr>
            <a:r>
              <a:rPr lang="en-US" sz="2800" dirty="0" smtClean="0">
                <a:latin typeface="Calibri" panose="020F0502020204030204" pitchFamily="34" charset="0"/>
                <a:cs typeface="Calibri" panose="020F0502020204030204" pitchFamily="34" charset="0"/>
                <a:hlinkClick r:id="rId2"/>
              </a:rPr>
              <a:t>Informational Handout </a:t>
            </a:r>
            <a:endParaRPr lang="en-US" sz="2800" dirty="0" smtClean="0">
              <a:latin typeface="Calibri" panose="020F0502020204030204" pitchFamily="34" charset="0"/>
              <a:cs typeface="Calibri" panose="020F0502020204030204" pitchFamily="34" charset="0"/>
            </a:endParaRPr>
          </a:p>
          <a:p>
            <a:pPr>
              <a:lnSpc>
                <a:spcPct val="120000"/>
              </a:lnSpc>
            </a:pPr>
            <a:r>
              <a:rPr lang="en-US" sz="2800" dirty="0" smtClean="0">
                <a:latin typeface="Calibri" panose="020F0502020204030204" pitchFamily="34" charset="0"/>
                <a:cs typeface="Calibri" panose="020F0502020204030204" pitchFamily="34" charset="0"/>
                <a:hlinkClick r:id="rId3"/>
              </a:rPr>
              <a:t>HB 247 Bill History</a:t>
            </a: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05895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1148"/>
            <a:ext cx="8913813" cy="914400"/>
          </a:xfrm>
        </p:spPr>
        <p:txBody>
          <a:bodyPr>
            <a:normAutofit fontScale="90000"/>
          </a:bodyPr>
          <a:lstStyle/>
          <a:p>
            <a:r>
              <a:rPr lang="en-US" dirty="0" smtClean="0"/>
              <a:t>Policy Committee Focus Areas Survey</a:t>
            </a:r>
            <a:endParaRPr lang="en-US" dirty="0"/>
          </a:p>
        </p:txBody>
      </p:sp>
      <p:sp>
        <p:nvSpPr>
          <p:cNvPr id="3" name="Content Placeholder 2"/>
          <p:cNvSpPr>
            <a:spLocks noGrp="1"/>
          </p:cNvSpPr>
          <p:nvPr>
            <p:ph idx="1"/>
          </p:nvPr>
        </p:nvSpPr>
        <p:spPr>
          <a:xfrm>
            <a:off x="439615" y="1591409"/>
            <a:ext cx="8285285" cy="5055576"/>
          </a:xfrm>
        </p:spPr>
        <p:txBody>
          <a:bodyPr>
            <a:normAutofit fontScale="70000" lnSpcReduction="20000"/>
          </a:bodyPr>
          <a:lstStyle/>
          <a:p>
            <a:pPr marL="0" indent="0">
              <a:buNone/>
            </a:pPr>
            <a:r>
              <a:rPr lang="en-US" dirty="0" smtClean="0"/>
              <a:t>Rank	Topic				Points</a:t>
            </a:r>
          </a:p>
          <a:p>
            <a:pPr marL="0" indent="0">
              <a:buNone/>
            </a:pPr>
            <a:r>
              <a:rPr lang="en-US" dirty="0" smtClean="0"/>
              <a:t>1 </a:t>
            </a:r>
            <a:r>
              <a:rPr lang="en-US" dirty="0"/>
              <a:t>(TIE)	Waiver Reimbursement Redesign	30</a:t>
            </a:r>
          </a:p>
          <a:p>
            <a:pPr marL="0" indent="0">
              <a:buNone/>
            </a:pPr>
            <a:r>
              <a:rPr lang="en-US" dirty="0"/>
              <a:t>1 (TIE)	Workforce—how do we market ourselves	30</a:t>
            </a:r>
          </a:p>
          <a:p>
            <a:pPr marL="0" indent="0">
              <a:buNone/>
            </a:pPr>
            <a:r>
              <a:rPr lang="en-US" dirty="0"/>
              <a:t>2	Transportation---HPC and NMT	27</a:t>
            </a:r>
          </a:p>
          <a:p>
            <a:pPr marL="0" indent="0">
              <a:buNone/>
            </a:pPr>
            <a:r>
              <a:rPr lang="en-US" dirty="0"/>
              <a:t>3	OSOC vs. Alone time-Remote monitoring	26</a:t>
            </a:r>
          </a:p>
          <a:p>
            <a:pPr marL="0" indent="0">
              <a:buNone/>
            </a:pPr>
            <a:r>
              <a:rPr lang="en-US" dirty="0"/>
              <a:t>4	Quality indicators and tie in to reimbursement system	15</a:t>
            </a:r>
          </a:p>
          <a:p>
            <a:pPr marL="457200" indent="-457200">
              <a:buAutoNum type="arabicPlain" startAt="5"/>
            </a:pPr>
            <a:r>
              <a:rPr lang="en-US" dirty="0" smtClean="0"/>
              <a:t>County </a:t>
            </a:r>
            <a:r>
              <a:rPr lang="en-US" dirty="0"/>
              <a:t>Boards-authorization accuracy and timeliness; </a:t>
            </a:r>
            <a:r>
              <a:rPr lang="en-US" dirty="0" smtClean="0"/>
              <a:t>support </a:t>
            </a:r>
            <a:r>
              <a:rPr lang="en-US" dirty="0"/>
              <a:t>for challenging individuals when more resources needed	13</a:t>
            </a:r>
          </a:p>
          <a:p>
            <a:pPr marL="0" indent="0">
              <a:buNone/>
            </a:pPr>
            <a:r>
              <a:rPr lang="en-US" dirty="0"/>
              <a:t>6	Consistency in residential outcomes (such as standardized like the QARN now, etc…)	12</a:t>
            </a:r>
          </a:p>
          <a:p>
            <a:pPr marL="0" indent="0">
              <a:buNone/>
            </a:pPr>
            <a:r>
              <a:rPr lang="en-US" dirty="0"/>
              <a:t>7	Care Coordination	11</a:t>
            </a:r>
          </a:p>
          <a:p>
            <a:pPr marL="0" indent="0">
              <a:buNone/>
            </a:pPr>
            <a:r>
              <a:rPr lang="en-US" dirty="0"/>
              <a:t>8 (TIE)	County Boards-true person centered planning	10</a:t>
            </a:r>
          </a:p>
          <a:p>
            <a:pPr marL="0" indent="0">
              <a:buNone/>
            </a:pPr>
            <a:r>
              <a:rPr lang="en-US" dirty="0" smtClean="0"/>
              <a:t>8 </a:t>
            </a:r>
            <a:r>
              <a:rPr lang="en-US" dirty="0"/>
              <a:t>(TIE)	Redefine roles of County Board	10</a:t>
            </a:r>
          </a:p>
        </p:txBody>
      </p:sp>
    </p:spTree>
    <p:extLst>
      <p:ext uri="{BB962C8B-B14F-4D97-AF65-F5344CB8AC3E}">
        <p14:creationId xmlns:p14="http://schemas.microsoft.com/office/powerpoint/2010/main" val="3953603236"/>
      </p:ext>
    </p:extLst>
  </p:cSld>
  <p:clrMapOvr>
    <a:masterClrMapping/>
  </p:clrMapOvr>
</p:sld>
</file>

<file path=ppt/theme/theme1.xml><?xml version="1.0" encoding="utf-8"?>
<a:theme xmlns:a="http://schemas.openxmlformats.org/drawingml/2006/main" name="Perception">
  <a:themeElements>
    <a:clrScheme name="Custom 2">
      <a:dk1>
        <a:sysClr val="windowText" lastClr="000000"/>
      </a:dk1>
      <a:lt1>
        <a:sysClr val="window" lastClr="FFFFFF"/>
      </a:lt1>
      <a:dk2>
        <a:srgbClr val="09213B"/>
      </a:dk2>
      <a:lt2>
        <a:srgbClr val="D5EDF4"/>
      </a:lt2>
      <a:accent1>
        <a:srgbClr val="34609F"/>
      </a:accent1>
      <a:accent2>
        <a:srgbClr val="346094"/>
      </a:accent2>
      <a:accent3>
        <a:srgbClr val="E2751D"/>
      </a:accent3>
      <a:accent4>
        <a:srgbClr val="FFB400"/>
      </a:accent4>
      <a:accent5>
        <a:srgbClr val="7EB606"/>
      </a:accent5>
      <a:accent6>
        <a:srgbClr val="C00000"/>
      </a:accent6>
      <a:hlink>
        <a:srgbClr val="7030A0"/>
      </a:hlink>
      <a:folHlink>
        <a:srgbClr val="00B0F0"/>
      </a:folHlink>
    </a:clrScheme>
    <a:fontScheme name="Perception">
      <a:majorFont>
        <a:latin typeface="Century Gothic"/>
        <a:ea typeface=""/>
        <a:cs typeface=""/>
        <a:font script="Jpan" typeface="メイリオ"/>
      </a:majorFont>
      <a:minorFont>
        <a:latin typeface="Century Gothic"/>
        <a:ea typeface=""/>
        <a:cs typeface=""/>
        <a:font script="Jpan" typeface="メイリオ"/>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1525</TotalTime>
  <Words>225</Words>
  <Application>Microsoft Office PowerPoint</Application>
  <PresentationFormat>On-screen Show (4:3)</PresentationFormat>
  <Paragraphs>42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Century Gothic</vt:lpstr>
      <vt:lpstr>Wingdings 2</vt:lpstr>
      <vt:lpstr>Perception</vt:lpstr>
      <vt:lpstr>OPRA Policy Committee Tuesday, February 20, 2018 10:00-2:00</vt:lpstr>
      <vt:lpstr>Welcome New Policy Committee Chair </vt:lpstr>
      <vt:lpstr>ODM and Work Requirements</vt:lpstr>
      <vt:lpstr>ODM and Work Requirements</vt:lpstr>
      <vt:lpstr>OPRA Legislative Requests</vt:lpstr>
      <vt:lpstr>CMV Proposed Statutory Changes</vt:lpstr>
      <vt:lpstr>HB 247</vt:lpstr>
      <vt:lpstr>Policy Committee Focus Areas Survey</vt:lpstr>
    </vt:vector>
  </TitlesOfParts>
  <Company>opra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OPRA Policy Committee Tuesday, February 21, 2017 10:00-2:00</dc:title>
  <dc:creator>Christine Touvelle</dc:creator>
  <cp:lastModifiedBy>Christine Touvelle</cp:lastModifiedBy>
  <cp:revision>37</cp:revision>
  <dcterms:created xsi:type="dcterms:W3CDTF">2017-02-21T13:42:21Z</dcterms:created>
  <dcterms:modified xsi:type="dcterms:W3CDTF">2018-02-20T13:54:39Z</dcterms:modified>
</cp:coreProperties>
</file>