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5" r:id="rId1"/>
  </p:sldMasterIdLst>
  <p:sldIdLst>
    <p:sldId id="256" r:id="rId2"/>
    <p:sldId id="268" r:id="rId3"/>
    <p:sldId id="282" r:id="rId4"/>
    <p:sldId id="284" r:id="rId5"/>
    <p:sldId id="270" r:id="rId6"/>
    <p:sldId id="276" r:id="rId7"/>
    <p:sldId id="285" r:id="rId8"/>
    <p:sldId id="286" r:id="rId9"/>
    <p:sldId id="274" r:id="rId10"/>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8/10/2017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337766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4619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17388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6540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018408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6588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6832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4101665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703010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9141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4893240"/>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8/10/2017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853286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40048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2255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63197306"/>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8/10/2017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50493233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9099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8/10/2017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5408802"/>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 id="2147483772"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a:t/>
            </a:r>
            <a:br>
              <a:rPr lang="en-US" dirty="0"/>
            </a:br>
            <a:r>
              <a:rPr lang="en-US" dirty="0" smtClean="0">
                <a:solidFill>
                  <a:srgbClr val="002060"/>
                </a:solidFill>
              </a:rPr>
              <a:t>OPRA Policy Committee Meeting</a:t>
            </a:r>
            <a:endParaRPr lang="en-US" dirty="0">
              <a:solidFill>
                <a:srgbClr val="002060"/>
              </a:solidFill>
            </a:endParaRPr>
          </a:p>
        </p:txBody>
      </p:sp>
      <p:sp>
        <p:nvSpPr>
          <p:cNvPr id="3" name="Subtitle 2"/>
          <p:cNvSpPr>
            <a:spLocks noGrp="1"/>
          </p:cNvSpPr>
          <p:nvPr>
            <p:ph type="subTitle" idx="1"/>
          </p:nvPr>
        </p:nvSpPr>
        <p:spPr/>
        <p:txBody>
          <a:bodyPr/>
          <a:lstStyle/>
          <a:p>
            <a:r>
              <a:rPr lang="en-US" dirty="0" smtClean="0"/>
              <a:t>August 21</a:t>
            </a:r>
            <a:r>
              <a:rPr lang="en-US" baseline="30000" dirty="0" smtClean="0"/>
              <a:t>st</a:t>
            </a:r>
            <a:r>
              <a:rPr lang="en-US" dirty="0" smtClean="0"/>
              <a:t>, 2017</a:t>
            </a:r>
            <a:endParaRPr lang="en-US" dirty="0"/>
          </a:p>
        </p:txBody>
      </p:sp>
      <p:pic>
        <p:nvPicPr>
          <p:cNvPr id="4" name="Picture 1"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8832" y="106874"/>
            <a:ext cx="2998573" cy="1598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790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3211"/>
          </a:xfrm>
        </p:spPr>
        <p:txBody>
          <a:bodyPr/>
          <a:lstStyle/>
          <a:p>
            <a:r>
              <a:rPr lang="en-US" dirty="0" smtClean="0"/>
              <a:t>AGENDA TOPICS : </a:t>
            </a:r>
            <a:endParaRPr lang="en-US" dirty="0"/>
          </a:p>
        </p:txBody>
      </p:sp>
      <p:sp>
        <p:nvSpPr>
          <p:cNvPr id="3" name="Content Placeholder 2"/>
          <p:cNvSpPr>
            <a:spLocks noGrp="1"/>
          </p:cNvSpPr>
          <p:nvPr>
            <p:ph idx="1"/>
          </p:nvPr>
        </p:nvSpPr>
        <p:spPr>
          <a:xfrm>
            <a:off x="611432" y="2232455"/>
            <a:ext cx="8596668" cy="4838638"/>
          </a:xfrm>
        </p:spPr>
        <p:txBody>
          <a:bodyPr>
            <a:normAutofit/>
          </a:bodyPr>
          <a:lstStyle/>
          <a:p>
            <a:endParaRPr lang="en-US" dirty="0"/>
          </a:p>
          <a:p>
            <a:endParaRPr lang="en-US" dirty="0"/>
          </a:p>
        </p:txBody>
      </p:sp>
      <p:sp>
        <p:nvSpPr>
          <p:cNvPr id="5" name="Rectangle 4"/>
          <p:cNvSpPr/>
          <p:nvPr/>
        </p:nvSpPr>
        <p:spPr>
          <a:xfrm>
            <a:off x="321276" y="58847"/>
            <a:ext cx="8822724" cy="5355312"/>
          </a:xfrm>
          <a:prstGeom prst="rect">
            <a:avLst/>
          </a:prstGeom>
        </p:spPr>
        <p:txBody>
          <a:bodyPr wrap="square">
            <a:spAutoFit/>
          </a:bodyPr>
          <a:lstStyle/>
          <a:p>
            <a:endParaRPr lang="en-US" dirty="0"/>
          </a:p>
          <a:p>
            <a:r>
              <a:rPr lang="en-US" dirty="0"/>
              <a:t>	</a:t>
            </a:r>
            <a:endParaRPr lang="en-US" dirty="0" smtClean="0"/>
          </a:p>
          <a:p>
            <a:endParaRPr lang="en-US" dirty="0"/>
          </a:p>
          <a:p>
            <a:endParaRPr lang="en-US" dirty="0" smtClean="0"/>
          </a:p>
          <a:p>
            <a:endParaRPr lang="en-US" dirty="0"/>
          </a:p>
          <a:p>
            <a:endParaRPr lang="en-US" dirty="0" smtClean="0"/>
          </a:p>
          <a:p>
            <a:endParaRPr lang="en-US" dirty="0">
              <a:solidFill>
                <a:srgbClr val="FFFF00"/>
              </a:solidFill>
            </a:endParaRPr>
          </a:p>
          <a:p>
            <a:pPr marL="342900" indent="-342900">
              <a:buAutoNum type="arabicPeriod"/>
            </a:pPr>
            <a:r>
              <a:rPr lang="en-US" b="1" dirty="0" smtClean="0">
                <a:solidFill>
                  <a:schemeClr val="accent6">
                    <a:lumMod val="50000"/>
                  </a:schemeClr>
                </a:solidFill>
              </a:rPr>
              <a:t>Welcome-Introductions</a:t>
            </a:r>
          </a:p>
          <a:p>
            <a:endParaRPr lang="en-US" dirty="0"/>
          </a:p>
          <a:p>
            <a:r>
              <a:rPr lang="en-US" dirty="0"/>
              <a:t>4</a:t>
            </a:r>
            <a:r>
              <a:rPr lang="en-US" dirty="0" smtClean="0"/>
              <a:t>.</a:t>
            </a:r>
            <a:r>
              <a:rPr lang="en-US" dirty="0"/>
              <a:t>	Efficiencies and Simplification Update—priorities</a:t>
            </a:r>
          </a:p>
          <a:p>
            <a:r>
              <a:rPr lang="en-US" dirty="0"/>
              <a:t>•	MUI/UI Rule and Process Review-Update and Action plan </a:t>
            </a:r>
          </a:p>
          <a:p>
            <a:r>
              <a:rPr lang="en-US" dirty="0"/>
              <a:t>•	Provider Certification Rule and Process Review-Update and Action plan</a:t>
            </a:r>
          </a:p>
          <a:p>
            <a:r>
              <a:rPr lang="en-US" dirty="0"/>
              <a:t>•	Timely and accurate authorizations; audit protocol</a:t>
            </a:r>
          </a:p>
          <a:p>
            <a:endParaRPr lang="en-US" dirty="0"/>
          </a:p>
          <a:p>
            <a:r>
              <a:rPr lang="en-US" dirty="0"/>
              <a:t>5</a:t>
            </a:r>
            <a:r>
              <a:rPr lang="en-US" dirty="0" smtClean="0"/>
              <a:t>.</a:t>
            </a:r>
            <a:r>
              <a:rPr lang="en-US" dirty="0"/>
              <a:t>	Ohio State Biennial Budget Update---</a:t>
            </a:r>
            <a:r>
              <a:rPr lang="en-US" dirty="0" smtClean="0"/>
              <a:t>Review</a:t>
            </a:r>
            <a:endParaRPr lang="en-US" dirty="0"/>
          </a:p>
          <a:p>
            <a:r>
              <a:rPr lang="en-US" dirty="0"/>
              <a:t>6</a:t>
            </a:r>
            <a:r>
              <a:rPr lang="en-US" dirty="0" smtClean="0"/>
              <a:t>.</a:t>
            </a:r>
            <a:r>
              <a:rPr lang="en-US" dirty="0"/>
              <a:t>	Burdensome regulatory processes brainstorm—small group discussion/activity </a:t>
            </a:r>
          </a:p>
          <a:p>
            <a:r>
              <a:rPr lang="en-US" dirty="0"/>
              <a:t>7</a:t>
            </a:r>
            <a:r>
              <a:rPr lang="en-US" dirty="0" smtClean="0"/>
              <a:t>.</a:t>
            </a:r>
            <a:r>
              <a:rPr lang="en-US" dirty="0"/>
              <a:t>	OPRA Strategic Plan review-Policy committee action </a:t>
            </a:r>
            <a:r>
              <a:rPr lang="en-US" dirty="0" smtClean="0"/>
              <a:t>plan/objectives</a:t>
            </a:r>
            <a:endParaRPr lang="en-US" dirty="0"/>
          </a:p>
          <a:p>
            <a:r>
              <a:rPr lang="en-US" dirty="0"/>
              <a:t>8</a:t>
            </a:r>
            <a:r>
              <a:rPr lang="en-US" dirty="0" smtClean="0"/>
              <a:t>.</a:t>
            </a:r>
            <a:r>
              <a:rPr lang="en-US" dirty="0"/>
              <a:t>	Open Discussion</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8609" y="609600"/>
            <a:ext cx="3095625" cy="2276475"/>
          </a:xfrm>
          <a:prstGeom prst="rect">
            <a:avLst/>
          </a:prstGeom>
        </p:spPr>
      </p:pic>
    </p:spTree>
    <p:extLst>
      <p:ext uri="{BB962C8B-B14F-4D97-AF65-F5344CB8AC3E}">
        <p14:creationId xmlns:p14="http://schemas.microsoft.com/office/powerpoint/2010/main" val="182707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MEDISKED Introduction</a:t>
            </a:r>
            <a:endParaRPr lang="en-US" dirty="0"/>
          </a:p>
        </p:txBody>
      </p:sp>
      <p:sp>
        <p:nvSpPr>
          <p:cNvPr id="3" name="Content Placeholder 2"/>
          <p:cNvSpPr>
            <a:spLocks noGrp="1"/>
          </p:cNvSpPr>
          <p:nvPr>
            <p:ph idx="1"/>
          </p:nvPr>
        </p:nvSpPr>
        <p:spPr/>
        <p:txBody>
          <a:bodyPr>
            <a:normAutofit/>
          </a:bodyPr>
          <a:lstStyle/>
          <a:p>
            <a:pPr marL="0" indent="0">
              <a:buNone/>
            </a:pPr>
            <a:r>
              <a:rPr lang="en-US" sz="4000" dirty="0" smtClean="0"/>
              <a:t>Guest speaker: Rachel Hendrickson, Solutions Representative</a:t>
            </a:r>
            <a:endParaRPr lang="en-US" sz="4000" dirty="0"/>
          </a:p>
        </p:txBody>
      </p:sp>
    </p:spTree>
    <p:extLst>
      <p:ext uri="{BB962C8B-B14F-4D97-AF65-F5344CB8AC3E}">
        <p14:creationId xmlns:p14="http://schemas.microsoft.com/office/powerpoint/2010/main" val="3846832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Guest Presentation:</a:t>
            </a:r>
            <a:endParaRPr lang="en-US" dirty="0"/>
          </a:p>
        </p:txBody>
      </p:sp>
      <p:sp>
        <p:nvSpPr>
          <p:cNvPr id="3" name="Content Placeholder 2"/>
          <p:cNvSpPr>
            <a:spLocks noGrp="1"/>
          </p:cNvSpPr>
          <p:nvPr>
            <p:ph idx="1"/>
          </p:nvPr>
        </p:nvSpPr>
        <p:spPr/>
        <p:txBody>
          <a:bodyPr/>
          <a:lstStyle/>
          <a:p>
            <a:pPr marL="0" indent="0" algn="ctr">
              <a:buNone/>
            </a:pPr>
            <a:r>
              <a:rPr lang="en-US" sz="3200" dirty="0" smtClean="0"/>
              <a:t>Christopher Albanese </a:t>
            </a:r>
            <a:r>
              <a:rPr lang="en-US" sz="3200" dirty="0" smtClean="0"/>
              <a:t>(Political Director-</a:t>
            </a:r>
            <a:r>
              <a:rPr lang="en-US" sz="3200" dirty="0" err="1" smtClean="0"/>
              <a:t>Marsy’s</a:t>
            </a:r>
            <a:r>
              <a:rPr lang="en-US" sz="3200" dirty="0" smtClean="0"/>
              <a:t> Law-Ohio)</a:t>
            </a:r>
            <a:endParaRPr lang="en-US" dirty="0"/>
          </a:p>
        </p:txBody>
      </p:sp>
    </p:spTree>
    <p:extLst>
      <p:ext uri="{BB962C8B-B14F-4D97-AF65-F5344CB8AC3E}">
        <p14:creationId xmlns:p14="http://schemas.microsoft.com/office/powerpoint/2010/main" val="3270222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561086"/>
            <a:ext cx="8913813" cy="914400"/>
          </a:xfrm>
        </p:spPr>
        <p:txBody>
          <a:bodyPr>
            <a:normAutofit/>
          </a:bodyPr>
          <a:lstStyle/>
          <a:p>
            <a:r>
              <a:rPr lang="en-US" dirty="0"/>
              <a:t>OPRA-</a:t>
            </a:r>
            <a:r>
              <a:rPr lang="en-US" dirty="0" smtClean="0"/>
              <a:t>OACBDD Priority </a:t>
            </a:r>
            <a:r>
              <a:rPr lang="en-US" dirty="0"/>
              <a:t>Issues</a:t>
            </a:r>
          </a:p>
        </p:txBody>
      </p:sp>
      <p:sp>
        <p:nvSpPr>
          <p:cNvPr id="3" name="Content Placeholder 2"/>
          <p:cNvSpPr>
            <a:spLocks noGrp="1"/>
          </p:cNvSpPr>
          <p:nvPr>
            <p:ph idx="1"/>
          </p:nvPr>
        </p:nvSpPr>
        <p:spPr>
          <a:xfrm>
            <a:off x="1873569" y="2489132"/>
            <a:ext cx="3777769" cy="4002284"/>
          </a:xfrm>
        </p:spPr>
        <p:txBody>
          <a:bodyPr numCol="1">
            <a:normAutofit fontScale="70000" lnSpcReduction="20000"/>
          </a:bodyPr>
          <a:lstStyle/>
          <a:p>
            <a:r>
              <a:rPr lang="en-US" dirty="0"/>
              <a:t>1. </a:t>
            </a:r>
            <a:r>
              <a:rPr lang="en-US" b="1" dirty="0"/>
              <a:t>IDS</a:t>
            </a:r>
            <a:r>
              <a:rPr lang="en-US" dirty="0"/>
              <a:t>- Expedite a data exchange process with Gatekeeper to ensure data integrity at the state level and reduce inefficiencies at the local level. Reevaluate IDS and make recommendations for improvements as needed.</a:t>
            </a:r>
          </a:p>
          <a:p>
            <a:r>
              <a:rPr lang="en-US" dirty="0"/>
              <a:t>2. </a:t>
            </a:r>
            <a:r>
              <a:rPr lang="en-US" b="1" dirty="0"/>
              <a:t>Waiver enrollment</a:t>
            </a:r>
            <a:r>
              <a:rPr lang="en-US" dirty="0"/>
              <a:t>- Evaluate steps in the process and consider any possible ways to streamline enrollment processes.</a:t>
            </a:r>
          </a:p>
          <a:p>
            <a:r>
              <a:rPr lang="en-US" dirty="0"/>
              <a:t>3. </a:t>
            </a:r>
            <a:r>
              <a:rPr lang="en-US" b="1" dirty="0"/>
              <a:t>Waiver ODDP and Prior Authorization. </a:t>
            </a:r>
            <a:r>
              <a:rPr lang="en-US" dirty="0"/>
              <a:t>Review current DODD policies related to application of ODDP funding ranges, and prior authorization processes. </a:t>
            </a:r>
          </a:p>
        </p:txBody>
      </p:sp>
      <p:sp>
        <p:nvSpPr>
          <p:cNvPr id="6" name="Content Placeholder 2"/>
          <p:cNvSpPr txBox="1">
            <a:spLocks/>
          </p:cNvSpPr>
          <p:nvPr/>
        </p:nvSpPr>
        <p:spPr>
          <a:xfrm>
            <a:off x="6085144" y="2489132"/>
            <a:ext cx="4242788" cy="4151256"/>
          </a:xfrm>
          <a:prstGeom prst="rect">
            <a:avLst/>
          </a:prstGeom>
        </p:spPr>
        <p:txBody>
          <a:bodyPr vert="horz" lIns="91440" tIns="45720" rIns="91440" bIns="45720" numCol="1" rtlCol="0">
            <a:noAutofit/>
          </a:bodyPr>
          <a:lst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a:lstStyle>
          <a:p>
            <a:r>
              <a:rPr lang="en-US" sz="1200" dirty="0"/>
              <a:t>1</a:t>
            </a:r>
            <a:r>
              <a:rPr lang="en-US" sz="1200" b="1" dirty="0"/>
              <a:t>. MUI/UI Rule and Process</a:t>
            </a:r>
            <a:r>
              <a:rPr lang="en-US" sz="1200" dirty="0"/>
              <a:t>- Comprehensively review the current Major Unusual Incident/Unusual Incident rule and process to identify efficiencies in reporting and investigations while maintaining system integrity. Use the MUI/UI process to identify gaps in service delivery and communication and coordination of care. Identify unintended negative consequences of rule and process implementation and take steps to mitigate.</a:t>
            </a:r>
          </a:p>
          <a:p>
            <a:r>
              <a:rPr lang="en-US" sz="1200" dirty="0"/>
              <a:t>2. </a:t>
            </a:r>
            <a:r>
              <a:rPr lang="en-US" sz="1200" b="1" dirty="0"/>
              <a:t>Provider Certification</a:t>
            </a:r>
            <a:r>
              <a:rPr lang="en-US" sz="1200" dirty="0"/>
              <a:t>- Analyze the provider certification rule, process and IT System in their entirety to ensure the upmost effectiveness and efficiency in application for all stakeholders. Establish safeguards to prevent the unintended consequence of lapses in provider’s certification. </a:t>
            </a:r>
          </a:p>
          <a:p>
            <a:r>
              <a:rPr lang="en-US" sz="1200" dirty="0"/>
              <a:t>3. </a:t>
            </a:r>
            <a:r>
              <a:rPr lang="en-US" sz="1200" b="1" dirty="0"/>
              <a:t>Timeliness of Waiver Authorization and Payment. </a:t>
            </a:r>
            <a:r>
              <a:rPr lang="en-US" sz="1200" dirty="0"/>
              <a:t>Create strategies and/or processes to ensure the timely county DD board authorization and payment for waiver services.</a:t>
            </a:r>
          </a:p>
        </p:txBody>
      </p:sp>
      <p:sp>
        <p:nvSpPr>
          <p:cNvPr id="7" name="TextBox 6"/>
          <p:cNvSpPr txBox="1"/>
          <p:nvPr/>
        </p:nvSpPr>
        <p:spPr>
          <a:xfrm>
            <a:off x="2765085" y="1797643"/>
            <a:ext cx="2005944" cy="646331"/>
          </a:xfrm>
          <a:prstGeom prst="rect">
            <a:avLst/>
          </a:prstGeom>
          <a:noFill/>
        </p:spPr>
        <p:txBody>
          <a:bodyPr wrap="square" rtlCol="0">
            <a:spAutoFit/>
          </a:bodyPr>
          <a:lstStyle/>
          <a:p>
            <a:endParaRPr lang="en-US" dirty="0" smtClean="0">
              <a:solidFill>
                <a:schemeClr val="tx1">
                  <a:lumMod val="75000"/>
                  <a:lumOff val="25000"/>
                </a:schemeClr>
              </a:solidFill>
            </a:endParaRPr>
          </a:p>
          <a:p>
            <a:r>
              <a:rPr lang="en-US" b="1" u="sng" dirty="0" smtClean="0">
                <a:solidFill>
                  <a:schemeClr val="tx1">
                    <a:lumMod val="75000"/>
                    <a:lumOff val="25000"/>
                  </a:schemeClr>
                </a:solidFill>
              </a:rPr>
              <a:t>County </a:t>
            </a:r>
            <a:r>
              <a:rPr lang="en-US" b="1" u="sng" dirty="0">
                <a:solidFill>
                  <a:schemeClr val="tx1">
                    <a:lumMod val="75000"/>
                    <a:lumOff val="25000"/>
                  </a:schemeClr>
                </a:solidFill>
              </a:rPr>
              <a:t>Boards:</a:t>
            </a:r>
          </a:p>
        </p:txBody>
      </p:sp>
      <p:sp>
        <p:nvSpPr>
          <p:cNvPr id="8" name="TextBox 7"/>
          <p:cNvSpPr txBox="1"/>
          <p:nvPr/>
        </p:nvSpPr>
        <p:spPr>
          <a:xfrm>
            <a:off x="7208108" y="1754659"/>
            <a:ext cx="2001402" cy="646331"/>
          </a:xfrm>
          <a:prstGeom prst="rect">
            <a:avLst/>
          </a:prstGeom>
          <a:noFill/>
        </p:spPr>
        <p:txBody>
          <a:bodyPr wrap="square" rtlCol="0">
            <a:spAutoFit/>
          </a:bodyPr>
          <a:lstStyle/>
          <a:p>
            <a:endParaRPr lang="en-US" dirty="0" smtClean="0">
              <a:solidFill>
                <a:schemeClr val="tx1">
                  <a:lumMod val="75000"/>
                  <a:lumOff val="25000"/>
                </a:schemeClr>
              </a:solidFill>
            </a:endParaRPr>
          </a:p>
          <a:p>
            <a:r>
              <a:rPr lang="en-US" b="1" u="sng" dirty="0" smtClean="0">
                <a:solidFill>
                  <a:schemeClr val="tx1">
                    <a:lumMod val="75000"/>
                    <a:lumOff val="25000"/>
                  </a:schemeClr>
                </a:solidFill>
              </a:rPr>
              <a:t>OPRA/Providers</a:t>
            </a:r>
            <a:r>
              <a:rPr lang="en-US" b="1" u="sng" dirty="0">
                <a:solidFill>
                  <a:schemeClr val="tx1">
                    <a:lumMod val="75000"/>
                    <a:lumOff val="25000"/>
                  </a:schemeClr>
                </a:solidFill>
              </a:rPr>
              <a:t>:</a:t>
            </a:r>
          </a:p>
        </p:txBody>
      </p:sp>
    </p:spTree>
    <p:extLst>
      <p:ext uri="{BB962C8B-B14F-4D97-AF65-F5344CB8AC3E}">
        <p14:creationId xmlns:p14="http://schemas.microsoft.com/office/powerpoint/2010/main" val="1271037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3211"/>
          </a:xfrm>
        </p:spPr>
        <p:txBody>
          <a:bodyPr/>
          <a:lstStyle/>
          <a:p>
            <a:r>
              <a:rPr lang="en-US" dirty="0" smtClean="0"/>
              <a:t>AGENDA TOPICS : </a:t>
            </a:r>
            <a:endParaRPr lang="en-US" dirty="0"/>
          </a:p>
        </p:txBody>
      </p:sp>
      <p:sp>
        <p:nvSpPr>
          <p:cNvPr id="3" name="Content Placeholder 2"/>
          <p:cNvSpPr>
            <a:spLocks noGrp="1"/>
          </p:cNvSpPr>
          <p:nvPr>
            <p:ph idx="1"/>
          </p:nvPr>
        </p:nvSpPr>
        <p:spPr>
          <a:xfrm>
            <a:off x="611432" y="2232455"/>
            <a:ext cx="8596668" cy="4838638"/>
          </a:xfrm>
        </p:spPr>
        <p:txBody>
          <a:bodyPr>
            <a:normAutofit/>
          </a:bodyPr>
          <a:lstStyle/>
          <a:p>
            <a:endParaRPr lang="en-US" dirty="0"/>
          </a:p>
          <a:p>
            <a:endParaRPr lang="en-US" dirty="0"/>
          </a:p>
        </p:txBody>
      </p:sp>
      <p:sp>
        <p:nvSpPr>
          <p:cNvPr id="5" name="Rectangle 4"/>
          <p:cNvSpPr/>
          <p:nvPr/>
        </p:nvSpPr>
        <p:spPr>
          <a:xfrm>
            <a:off x="321276" y="58847"/>
            <a:ext cx="8822724" cy="6032421"/>
          </a:xfrm>
          <a:prstGeom prst="rect">
            <a:avLst/>
          </a:prstGeom>
        </p:spPr>
        <p:txBody>
          <a:bodyPr wrap="square">
            <a:spAutoFit/>
          </a:bodyPr>
          <a:lstStyle/>
          <a:p>
            <a:endParaRPr lang="en-US" dirty="0"/>
          </a:p>
          <a:p>
            <a:r>
              <a:rPr lang="en-US" dirty="0"/>
              <a:t>	</a:t>
            </a:r>
            <a:endParaRPr lang="en-US" dirty="0" smtClean="0"/>
          </a:p>
          <a:p>
            <a:endParaRPr lang="en-US" dirty="0"/>
          </a:p>
          <a:p>
            <a:endParaRPr lang="en-US" dirty="0" smtClean="0"/>
          </a:p>
          <a:p>
            <a:endParaRPr lang="en-US" dirty="0"/>
          </a:p>
          <a:p>
            <a:endParaRPr lang="en-US" dirty="0" smtClean="0"/>
          </a:p>
          <a:p>
            <a:endParaRPr lang="en-US" dirty="0"/>
          </a:p>
          <a:p>
            <a:endParaRPr lang="en-US" dirty="0"/>
          </a:p>
          <a:p>
            <a:r>
              <a:rPr lang="en-US" sz="2800" b="1" smtClean="0">
                <a:solidFill>
                  <a:srgbClr val="002060"/>
                </a:solidFill>
              </a:rPr>
              <a:t>Efficiencies </a:t>
            </a:r>
            <a:r>
              <a:rPr lang="en-US" sz="2800" b="1" dirty="0">
                <a:solidFill>
                  <a:srgbClr val="002060"/>
                </a:solidFill>
              </a:rPr>
              <a:t>and Simplification </a:t>
            </a:r>
            <a:r>
              <a:rPr lang="en-US" sz="2800" b="1" smtClean="0">
                <a:solidFill>
                  <a:srgbClr val="002060"/>
                </a:solidFill>
              </a:rPr>
              <a:t>Update—member            priorities</a:t>
            </a:r>
            <a:endParaRPr lang="en-US" sz="2800" b="1" dirty="0">
              <a:solidFill>
                <a:srgbClr val="002060"/>
              </a:solidFill>
            </a:endParaRPr>
          </a:p>
          <a:p>
            <a:r>
              <a:rPr lang="en-US" sz="2800" dirty="0">
                <a:solidFill>
                  <a:srgbClr val="002060"/>
                </a:solidFill>
              </a:rPr>
              <a:t>•	MUI/UI Rule and Process Review-Update and Action plan </a:t>
            </a:r>
            <a:r>
              <a:rPr lang="en-US" sz="2800" dirty="0" smtClean="0">
                <a:solidFill>
                  <a:srgbClr val="002060"/>
                </a:solidFill>
              </a:rPr>
              <a:t>(meeting updates)</a:t>
            </a:r>
            <a:endParaRPr lang="en-US" sz="2800" dirty="0">
              <a:solidFill>
                <a:srgbClr val="002060"/>
              </a:solidFill>
            </a:endParaRPr>
          </a:p>
          <a:p>
            <a:r>
              <a:rPr lang="en-US" sz="2800" dirty="0">
                <a:solidFill>
                  <a:srgbClr val="002060"/>
                </a:solidFill>
              </a:rPr>
              <a:t>•	Provider Certification Rule and Process Review-Update and Action </a:t>
            </a:r>
            <a:r>
              <a:rPr lang="en-US" sz="2800" dirty="0" smtClean="0">
                <a:solidFill>
                  <a:srgbClr val="002060"/>
                </a:solidFill>
              </a:rPr>
              <a:t>plan </a:t>
            </a:r>
            <a:endParaRPr lang="en-US" sz="2800" dirty="0">
              <a:solidFill>
                <a:srgbClr val="002060"/>
              </a:solidFill>
            </a:endParaRPr>
          </a:p>
          <a:p>
            <a:r>
              <a:rPr lang="en-US" sz="2800" dirty="0">
                <a:solidFill>
                  <a:srgbClr val="002060"/>
                </a:solidFill>
              </a:rPr>
              <a:t>•	Timely and accurate authorizations; audit </a:t>
            </a:r>
            <a:r>
              <a:rPr lang="en-US" sz="2800" dirty="0" smtClean="0">
                <a:solidFill>
                  <a:srgbClr val="002060"/>
                </a:solidFill>
              </a:rPr>
              <a:t>protocol</a:t>
            </a:r>
          </a:p>
          <a:p>
            <a:r>
              <a:rPr lang="en-US" sz="2800" dirty="0">
                <a:solidFill>
                  <a:srgbClr val="002060"/>
                </a:solidFill>
              </a:rPr>
              <a:t> </a:t>
            </a:r>
            <a:r>
              <a:rPr lang="en-US" sz="2800" dirty="0" smtClean="0">
                <a:solidFill>
                  <a:srgbClr val="002060"/>
                </a:solidFill>
              </a:rPr>
              <a:t>           Meeting update</a:t>
            </a:r>
            <a:endParaRPr lang="en-US" sz="2800" dirty="0">
              <a:solidFill>
                <a:srgbClr val="002060"/>
              </a:solidFill>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1310" y="943233"/>
            <a:ext cx="2857500" cy="18288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94865" y="2942247"/>
            <a:ext cx="1828649" cy="1273959"/>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6715" y="4493521"/>
            <a:ext cx="2466690" cy="1541681"/>
          </a:xfrm>
          <a:prstGeom prst="rect">
            <a:avLst/>
          </a:prstGeom>
        </p:spPr>
      </p:pic>
    </p:spTree>
    <p:extLst>
      <p:ext uri="{BB962C8B-B14F-4D97-AF65-F5344CB8AC3E}">
        <p14:creationId xmlns:p14="http://schemas.microsoft.com/office/powerpoint/2010/main" val="1414710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3211"/>
          </a:xfrm>
        </p:spPr>
        <p:txBody>
          <a:bodyPr/>
          <a:lstStyle/>
          <a:p>
            <a:r>
              <a:rPr lang="en-US" dirty="0" smtClean="0"/>
              <a:t>AGENDA TOPICS : </a:t>
            </a:r>
            <a:endParaRPr lang="en-US" dirty="0"/>
          </a:p>
        </p:txBody>
      </p:sp>
      <p:sp>
        <p:nvSpPr>
          <p:cNvPr id="3" name="Content Placeholder 2"/>
          <p:cNvSpPr>
            <a:spLocks noGrp="1"/>
          </p:cNvSpPr>
          <p:nvPr>
            <p:ph idx="1"/>
          </p:nvPr>
        </p:nvSpPr>
        <p:spPr>
          <a:xfrm>
            <a:off x="611432" y="1482811"/>
            <a:ext cx="8596668" cy="5588282"/>
          </a:xfrm>
        </p:spPr>
        <p:txBody>
          <a:bodyPr>
            <a:normAutofit/>
          </a:bodyPr>
          <a:lstStyle/>
          <a:p>
            <a:endParaRPr lang="en-US" dirty="0"/>
          </a:p>
          <a:p>
            <a:endParaRPr lang="en-US" dirty="0"/>
          </a:p>
        </p:txBody>
      </p:sp>
      <p:sp>
        <p:nvSpPr>
          <p:cNvPr id="5" name="Rectangle 4"/>
          <p:cNvSpPr/>
          <p:nvPr/>
        </p:nvSpPr>
        <p:spPr>
          <a:xfrm>
            <a:off x="321276" y="58847"/>
            <a:ext cx="8822724" cy="2585323"/>
          </a:xfrm>
          <a:prstGeom prst="rect">
            <a:avLst/>
          </a:prstGeom>
        </p:spPr>
        <p:txBody>
          <a:bodyPr wrap="square">
            <a:spAutoFit/>
          </a:bodyPr>
          <a:lstStyle/>
          <a:p>
            <a:endParaRPr lang="en-US" dirty="0"/>
          </a:p>
          <a:p>
            <a:r>
              <a:rPr lang="en-US" dirty="0"/>
              <a:t>	</a:t>
            </a:r>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a:p>
        </p:txBody>
      </p:sp>
      <p:sp>
        <p:nvSpPr>
          <p:cNvPr id="8" name="TextBox 7"/>
          <p:cNvSpPr txBox="1"/>
          <p:nvPr/>
        </p:nvSpPr>
        <p:spPr>
          <a:xfrm>
            <a:off x="617838" y="1548714"/>
            <a:ext cx="9465276" cy="3416320"/>
          </a:xfrm>
          <a:prstGeom prst="rect">
            <a:avLst/>
          </a:prstGeom>
          <a:noFill/>
        </p:spPr>
        <p:txBody>
          <a:bodyPr wrap="square" rtlCol="0">
            <a:spAutoFit/>
          </a:bodyPr>
          <a:lstStyle/>
          <a:p>
            <a:r>
              <a:rPr lang="en-US" sz="3600" dirty="0" smtClean="0"/>
              <a:t>Specific Recommendations for next MUI/UI committee:</a:t>
            </a:r>
          </a:p>
          <a:p>
            <a:endParaRPr lang="en-US" sz="3600" dirty="0"/>
          </a:p>
          <a:p>
            <a:pPr marL="342900" indent="-342900">
              <a:buAutoNum type="arabicPeriod"/>
            </a:pPr>
            <a:r>
              <a:rPr lang="en-US" sz="3600" dirty="0" smtClean="0"/>
              <a:t>Unscheduled Hospitalizations</a:t>
            </a:r>
          </a:p>
          <a:p>
            <a:pPr marL="342900" indent="-342900">
              <a:buAutoNum type="arabicPeriod"/>
            </a:pPr>
            <a:r>
              <a:rPr lang="en-US" sz="3600" dirty="0" smtClean="0"/>
              <a:t>Peer to Peer</a:t>
            </a:r>
          </a:p>
          <a:p>
            <a:pPr marL="342900" indent="-342900">
              <a:buAutoNum type="arabicPeriod"/>
            </a:pPr>
            <a:r>
              <a:rPr lang="en-US" sz="3600" dirty="0" smtClean="0"/>
              <a:t>Failure to report  </a:t>
            </a:r>
            <a:endParaRPr lang="en-US" sz="3600" dirty="0"/>
          </a:p>
        </p:txBody>
      </p:sp>
    </p:spTree>
    <p:extLst>
      <p:ext uri="{BB962C8B-B14F-4D97-AF65-F5344CB8AC3E}">
        <p14:creationId xmlns:p14="http://schemas.microsoft.com/office/powerpoint/2010/main" val="3360217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73211"/>
          </a:xfrm>
        </p:spPr>
        <p:txBody>
          <a:bodyPr/>
          <a:lstStyle/>
          <a:p>
            <a:r>
              <a:rPr lang="en-US" dirty="0" smtClean="0"/>
              <a:t>AGENDA TOPICS : </a:t>
            </a:r>
            <a:endParaRPr lang="en-US" dirty="0"/>
          </a:p>
        </p:txBody>
      </p:sp>
      <p:sp>
        <p:nvSpPr>
          <p:cNvPr id="3" name="Content Placeholder 2"/>
          <p:cNvSpPr>
            <a:spLocks noGrp="1"/>
          </p:cNvSpPr>
          <p:nvPr>
            <p:ph idx="1"/>
          </p:nvPr>
        </p:nvSpPr>
        <p:spPr>
          <a:xfrm>
            <a:off x="611432" y="1482811"/>
            <a:ext cx="8596668" cy="5588282"/>
          </a:xfrm>
        </p:spPr>
        <p:txBody>
          <a:bodyPr>
            <a:normAutofit/>
          </a:bodyPr>
          <a:lstStyle/>
          <a:p>
            <a:endParaRPr lang="en-US" dirty="0"/>
          </a:p>
          <a:p>
            <a:endParaRPr lang="en-US" dirty="0"/>
          </a:p>
        </p:txBody>
      </p:sp>
      <p:sp>
        <p:nvSpPr>
          <p:cNvPr id="5" name="Rectangle 4"/>
          <p:cNvSpPr/>
          <p:nvPr/>
        </p:nvSpPr>
        <p:spPr>
          <a:xfrm>
            <a:off x="321276" y="58847"/>
            <a:ext cx="8822724" cy="2585323"/>
          </a:xfrm>
          <a:prstGeom prst="rect">
            <a:avLst/>
          </a:prstGeom>
        </p:spPr>
        <p:txBody>
          <a:bodyPr wrap="square">
            <a:spAutoFit/>
          </a:bodyPr>
          <a:lstStyle/>
          <a:p>
            <a:endParaRPr lang="en-US" dirty="0"/>
          </a:p>
          <a:p>
            <a:r>
              <a:rPr lang="en-US" dirty="0"/>
              <a:t>	</a:t>
            </a:r>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a:p>
        </p:txBody>
      </p:sp>
      <p:sp>
        <p:nvSpPr>
          <p:cNvPr id="8" name="TextBox 7"/>
          <p:cNvSpPr txBox="1"/>
          <p:nvPr/>
        </p:nvSpPr>
        <p:spPr>
          <a:xfrm>
            <a:off x="494270" y="1556952"/>
            <a:ext cx="9465276" cy="3416320"/>
          </a:xfrm>
          <a:prstGeom prst="rect">
            <a:avLst/>
          </a:prstGeom>
          <a:noFill/>
        </p:spPr>
        <p:txBody>
          <a:bodyPr wrap="square" rtlCol="0">
            <a:spAutoFit/>
          </a:bodyPr>
          <a:lstStyle/>
          <a:p>
            <a:r>
              <a:rPr lang="en-US" sz="3600" dirty="0"/>
              <a:t> </a:t>
            </a:r>
            <a:r>
              <a:rPr lang="en-US" sz="3600" dirty="0" smtClean="0"/>
              <a:t>       </a:t>
            </a:r>
            <a:r>
              <a:rPr lang="en-US" sz="3600" u="sng" dirty="0" smtClean="0"/>
              <a:t>Feedback session-GED requirements</a:t>
            </a:r>
          </a:p>
          <a:p>
            <a:endParaRPr lang="en-US" sz="3600" u="sng" dirty="0" smtClean="0"/>
          </a:p>
          <a:p>
            <a:pPr marL="742950" indent="-742950">
              <a:buAutoNum type="arabicPeriod"/>
            </a:pPr>
            <a:r>
              <a:rPr lang="en-US" sz="3600" dirty="0" smtClean="0"/>
              <a:t>Review of current feedback/projects</a:t>
            </a:r>
          </a:p>
          <a:p>
            <a:pPr marL="742950" indent="-742950">
              <a:buAutoNum type="arabicPeriod"/>
            </a:pPr>
            <a:r>
              <a:rPr lang="en-US" sz="3600" dirty="0" smtClean="0"/>
              <a:t>Discussion on OPRA recommended approach</a:t>
            </a:r>
          </a:p>
          <a:p>
            <a:pPr marL="742950" indent="-742950">
              <a:buAutoNum type="arabicPeriod"/>
            </a:pPr>
            <a:r>
              <a:rPr lang="en-US" sz="3600" dirty="0" smtClean="0"/>
              <a:t>Rule/Process review and recommendations</a:t>
            </a:r>
          </a:p>
          <a:p>
            <a:pPr marL="742950" indent="-742950">
              <a:buAutoNum type="arabicPeriod"/>
            </a:pPr>
            <a:endParaRPr lang="en-US" sz="3600" dirty="0"/>
          </a:p>
        </p:txBody>
      </p:sp>
    </p:spTree>
    <p:extLst>
      <p:ext uri="{BB962C8B-B14F-4D97-AF65-F5344CB8AC3E}">
        <p14:creationId xmlns:p14="http://schemas.microsoft.com/office/powerpoint/2010/main" val="1679842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00"/>
                </a:solidFill>
              </a:rPr>
              <a:t>8</a:t>
            </a:r>
            <a:r>
              <a:rPr lang="en-US" dirty="0" smtClean="0">
                <a:solidFill>
                  <a:srgbClr val="FFFF00"/>
                </a:solidFill>
              </a:rPr>
              <a:t>. OPEN DISCUSSION….</a:t>
            </a:r>
            <a:endParaRPr lang="en-US" dirty="0">
              <a:solidFill>
                <a:srgbClr val="FFFF00"/>
              </a:solidFill>
            </a:endParaRPr>
          </a:p>
        </p:txBody>
      </p:sp>
      <p:sp>
        <p:nvSpPr>
          <p:cNvPr id="3" name="Content Placeholder 2"/>
          <p:cNvSpPr>
            <a:spLocks noGrp="1"/>
          </p:cNvSpPr>
          <p:nvPr>
            <p:ph idx="1"/>
          </p:nvPr>
        </p:nvSpPr>
        <p:spPr/>
        <p:txBody>
          <a:bodyPr>
            <a:normAutofit/>
          </a:bodyPr>
          <a:lstStyle/>
          <a:p>
            <a:r>
              <a:rPr lang="en-US" sz="4400" dirty="0" smtClean="0"/>
              <a:t>Suggestions…feedback…next meeting </a:t>
            </a:r>
            <a:r>
              <a:rPr lang="en-US" sz="4400" dirty="0" smtClean="0">
                <a:sym typeface="Wingdings" panose="05000000000000000000" pitchFamily="2" charset="2"/>
              </a:rPr>
              <a:t>  </a:t>
            </a:r>
          </a:p>
          <a:p>
            <a:r>
              <a:rPr lang="en-US" sz="4400" dirty="0"/>
              <a:t>Thank you for attending! </a:t>
            </a:r>
          </a:p>
          <a:p>
            <a:pPr marL="0" indent="0">
              <a:buNone/>
            </a:pPr>
            <a:endParaRPr lang="en-US" sz="4400" dirty="0"/>
          </a:p>
        </p:txBody>
      </p:sp>
    </p:spTree>
    <p:extLst>
      <p:ext uri="{BB962C8B-B14F-4D97-AF65-F5344CB8AC3E}">
        <p14:creationId xmlns:p14="http://schemas.microsoft.com/office/powerpoint/2010/main" val="39781372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1818</TotalTime>
  <Words>300</Words>
  <Application>Microsoft Office PowerPoint</Application>
  <PresentationFormat>Widescreen</PresentationFormat>
  <Paragraphs>79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Corbel</vt:lpstr>
      <vt:lpstr>Wingdings</vt:lpstr>
      <vt:lpstr>Wingdings 2</vt:lpstr>
      <vt:lpstr>Parallax</vt:lpstr>
      <vt:lpstr>  OPRA Policy Committee Meeting</vt:lpstr>
      <vt:lpstr>AGENDA TOPICS : </vt:lpstr>
      <vt:lpstr>MEDISKED Introduction</vt:lpstr>
      <vt:lpstr>Guest Presentation:</vt:lpstr>
      <vt:lpstr>OPRA-OACBDD Priority Issues</vt:lpstr>
      <vt:lpstr>AGENDA TOPICS : </vt:lpstr>
      <vt:lpstr>AGENDA TOPICS : </vt:lpstr>
      <vt:lpstr>AGENDA TOPICS : </vt:lpstr>
      <vt:lpstr>8. OPEN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OPRA Policy Meeting- Recommendations for MUI/UI rule and process changes</dc:title>
  <dc:creator>Sharp, Becky</dc:creator>
  <cp:lastModifiedBy>Sharp, Becky</cp:lastModifiedBy>
  <cp:revision>39</cp:revision>
  <cp:lastPrinted>2017-05-10T16:54:39Z</cp:lastPrinted>
  <dcterms:created xsi:type="dcterms:W3CDTF">2017-03-15T17:17:46Z</dcterms:created>
  <dcterms:modified xsi:type="dcterms:W3CDTF">2017-08-10T17:31:04Z</dcterms:modified>
</cp:coreProperties>
</file>