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8" r:id="rId3"/>
    <p:sldId id="270" r:id="rId4"/>
    <p:sldId id="271" r:id="rId5"/>
    <p:sldId id="257" r:id="rId6"/>
    <p:sldId id="258" r:id="rId7"/>
    <p:sldId id="259" r:id="rId8"/>
    <p:sldId id="260" r:id="rId9"/>
    <p:sldId id="261" r:id="rId10"/>
    <p:sldId id="262" r:id="rId11"/>
    <p:sldId id="263" r:id="rId12"/>
    <p:sldId id="264" r:id="rId13"/>
    <p:sldId id="265" r:id="rId14"/>
    <p:sldId id="266" r:id="rId15"/>
    <p:sldId id="267" r:id="rId16"/>
    <p:sldId id="272" r:id="rId17"/>
    <p:sldId id="273"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3/15/2017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a:r>
            <a:br>
              <a:rPr lang="en-US" dirty="0" smtClean="0"/>
            </a:br>
            <a:r>
              <a:rPr lang="en-US" dirty="0"/>
              <a:t/>
            </a:r>
            <a:br>
              <a:rPr lang="en-US" dirty="0"/>
            </a:br>
            <a:r>
              <a:rPr lang="en-US" sz="3600" dirty="0" smtClean="0"/>
              <a:t>OPRA Policy Committee/ Rules Focus Group Meeting</a:t>
            </a:r>
            <a:endParaRPr lang="en-US" sz="3600" dirty="0"/>
          </a:p>
        </p:txBody>
      </p:sp>
      <p:sp>
        <p:nvSpPr>
          <p:cNvPr id="3" name="Subtitle 2"/>
          <p:cNvSpPr>
            <a:spLocks noGrp="1"/>
          </p:cNvSpPr>
          <p:nvPr>
            <p:ph type="subTitle" idx="1"/>
          </p:nvPr>
        </p:nvSpPr>
        <p:spPr/>
        <p:txBody>
          <a:bodyPr/>
          <a:lstStyle/>
          <a:p>
            <a:r>
              <a:rPr lang="en-US" dirty="0" smtClean="0"/>
              <a:t>March 20, 2017</a:t>
            </a:r>
            <a:endParaRPr lang="en-US" dirty="0"/>
          </a:p>
        </p:txBody>
      </p:sp>
      <p:pic>
        <p:nvPicPr>
          <p:cNvPr id="4" name="Picture 1"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38832" y="106874"/>
            <a:ext cx="2998573" cy="15983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9790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24930"/>
          </a:xfrm>
        </p:spPr>
        <p:txBody>
          <a:bodyPr/>
          <a:lstStyle/>
          <a:p>
            <a:r>
              <a:rPr lang="en-US" dirty="0" smtClean="0"/>
              <a:t>Rule revisions continued: </a:t>
            </a:r>
            <a:endParaRPr lang="en-US" dirty="0"/>
          </a:p>
        </p:txBody>
      </p:sp>
      <p:sp>
        <p:nvSpPr>
          <p:cNvPr id="3" name="Content Placeholder 2"/>
          <p:cNvSpPr>
            <a:spLocks noGrp="1"/>
          </p:cNvSpPr>
          <p:nvPr>
            <p:ph idx="1"/>
          </p:nvPr>
        </p:nvSpPr>
        <p:spPr>
          <a:xfrm>
            <a:off x="677334" y="1194486"/>
            <a:ext cx="8596668" cy="4846877"/>
          </a:xfrm>
        </p:spPr>
        <p:txBody>
          <a:bodyPr>
            <a:normAutofit fontScale="92500" lnSpcReduction="20000"/>
          </a:bodyPr>
          <a:lstStyle/>
          <a:p>
            <a:r>
              <a:rPr lang="en-US" dirty="0" smtClean="0"/>
              <a:t>Page 4 (vi)-Peer to peer</a:t>
            </a:r>
          </a:p>
          <a:p>
            <a:pPr marL="0" indent="0">
              <a:buNone/>
            </a:pPr>
            <a:r>
              <a:rPr lang="en-US" dirty="0" smtClean="0"/>
              <a:t>Can the tracking be revised so that it does not appear that we have double the number of peer to peer by data? </a:t>
            </a:r>
          </a:p>
          <a:p>
            <a:pPr marL="0" indent="0">
              <a:buNone/>
            </a:pPr>
            <a:r>
              <a:rPr lang="en-US" dirty="0" smtClean="0"/>
              <a:t>(because peer to peer are filed under the individuals separately)</a:t>
            </a:r>
          </a:p>
          <a:p>
            <a:r>
              <a:rPr lang="en-US" dirty="0" smtClean="0"/>
              <a:t>Page 5: (b) (ii) Preventative measures for natural deaths</a:t>
            </a:r>
          </a:p>
          <a:p>
            <a:pPr marL="0" indent="0">
              <a:buNone/>
            </a:pPr>
            <a:r>
              <a:rPr lang="en-US" i="1" dirty="0" smtClean="0"/>
              <a:t>-NOTE: standard protocol and examples to be provided to address wording for these instances</a:t>
            </a:r>
          </a:p>
          <a:p>
            <a:r>
              <a:rPr lang="en-US" dirty="0" smtClean="0"/>
              <a:t>Page 5: Medical Emergency (b)(iii)</a:t>
            </a:r>
          </a:p>
          <a:p>
            <a:pPr marL="0" indent="0">
              <a:buNone/>
            </a:pPr>
            <a:r>
              <a:rPr lang="en-US" dirty="0" smtClean="0"/>
              <a:t>When staff successfully perform abdominal thrusts to dislodge item when choking? Why would we then file as MUI? </a:t>
            </a:r>
          </a:p>
          <a:p>
            <a:pPr marL="0" indent="0">
              <a:buNone/>
            </a:pPr>
            <a:r>
              <a:rPr lang="en-US" i="1" dirty="0" smtClean="0"/>
              <a:t>NOTE: filed because life saving measure was used (high risk of death) however, the treatment of the DSP through this process must be that they did a great thing through saving the individuals life</a:t>
            </a:r>
          </a:p>
          <a:p>
            <a:pPr marL="0" indent="0">
              <a:buNone/>
            </a:pPr>
            <a:r>
              <a:rPr lang="en-US" i="1" dirty="0" smtClean="0"/>
              <a:t>If truly about preventing, needs to be focused on why they choked, are systems in place to prevent further occurrence, have all staff been trained, </a:t>
            </a:r>
            <a:r>
              <a:rPr lang="en-US" i="1" dirty="0" err="1" smtClean="0"/>
              <a:t>etc</a:t>
            </a:r>
            <a:r>
              <a:rPr lang="en-US" i="1" dirty="0" smtClean="0"/>
              <a:t>…</a:t>
            </a:r>
          </a:p>
          <a:p>
            <a:r>
              <a:rPr lang="en-US" dirty="0" smtClean="0"/>
              <a:t>Page 5 (b) (iv) Need further clarification of missing person vs. neglect (wide difference in interpretation between counties and IA’s)</a:t>
            </a:r>
          </a:p>
          <a:p>
            <a:pPr marL="0" indent="0">
              <a:buNone/>
            </a:pPr>
            <a:endParaRPr lang="en-US" dirty="0" smtClean="0"/>
          </a:p>
          <a:p>
            <a:endParaRPr lang="en-US" dirty="0"/>
          </a:p>
        </p:txBody>
      </p:sp>
    </p:spTree>
    <p:extLst>
      <p:ext uri="{BB962C8B-B14F-4D97-AF65-F5344CB8AC3E}">
        <p14:creationId xmlns:p14="http://schemas.microsoft.com/office/powerpoint/2010/main" val="1884550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83741"/>
          </a:xfrm>
        </p:spPr>
        <p:txBody>
          <a:bodyPr/>
          <a:lstStyle/>
          <a:p>
            <a:r>
              <a:rPr lang="en-US" dirty="0" smtClean="0"/>
              <a:t>Rule revisions continued: </a:t>
            </a:r>
            <a:endParaRPr lang="en-US" dirty="0"/>
          </a:p>
        </p:txBody>
      </p:sp>
      <p:sp>
        <p:nvSpPr>
          <p:cNvPr id="3" name="Content Placeholder 2"/>
          <p:cNvSpPr>
            <a:spLocks noGrp="1"/>
          </p:cNvSpPr>
          <p:nvPr>
            <p:ph idx="1"/>
          </p:nvPr>
        </p:nvSpPr>
        <p:spPr>
          <a:xfrm>
            <a:off x="677334" y="1293341"/>
            <a:ext cx="8596668" cy="4748021"/>
          </a:xfrm>
        </p:spPr>
        <p:txBody>
          <a:bodyPr>
            <a:normAutofit fontScale="92500" lnSpcReduction="20000"/>
          </a:bodyPr>
          <a:lstStyle/>
          <a:p>
            <a:r>
              <a:rPr lang="en-US" dirty="0" smtClean="0"/>
              <a:t>Page 6 (c-ii) UBS</a:t>
            </a:r>
          </a:p>
          <a:p>
            <a:pPr marL="0" indent="0">
              <a:buNone/>
            </a:pPr>
            <a:r>
              <a:rPr lang="en-US" dirty="0" smtClean="0"/>
              <a:t>Consider changes due to new behavior support rule and increased risks involved in community integration</a:t>
            </a:r>
          </a:p>
          <a:p>
            <a:pPr marL="0" indent="0">
              <a:buNone/>
            </a:pPr>
            <a:r>
              <a:rPr lang="en-US" i="1" dirty="0" smtClean="0"/>
              <a:t>NOTE: recommend to request provider guidance from department with opportunity to respond </a:t>
            </a:r>
          </a:p>
          <a:p>
            <a:r>
              <a:rPr lang="en-US" dirty="0" smtClean="0"/>
              <a:t>Page 6 (c-iii) Unscheduled hospitalizations</a:t>
            </a:r>
          </a:p>
          <a:p>
            <a:pPr marL="0" indent="0">
              <a:buNone/>
            </a:pPr>
            <a:r>
              <a:rPr lang="en-US" dirty="0" smtClean="0"/>
              <a:t>-Clarify hospital admissions: now admits to ER/ observation/ no diagnosis, etc.</a:t>
            </a:r>
          </a:p>
          <a:p>
            <a:pPr marL="0" indent="0">
              <a:buNone/>
            </a:pPr>
            <a:r>
              <a:rPr lang="en-US" dirty="0" smtClean="0"/>
              <a:t>-difficult to get info from hospitals</a:t>
            </a:r>
          </a:p>
          <a:p>
            <a:pPr marL="0" indent="0">
              <a:buNone/>
            </a:pPr>
            <a:r>
              <a:rPr lang="en-US" dirty="0" smtClean="0"/>
              <a:t>-medication errors at hospital-orders not followed</a:t>
            </a:r>
          </a:p>
          <a:p>
            <a:pPr marL="0" indent="0">
              <a:buNone/>
            </a:pPr>
            <a:r>
              <a:rPr lang="en-US" dirty="0" smtClean="0"/>
              <a:t>-discharges incorrect, diagnoses not clarified</a:t>
            </a:r>
          </a:p>
          <a:p>
            <a:pPr marL="0" indent="0">
              <a:buNone/>
            </a:pPr>
            <a:r>
              <a:rPr lang="en-US" dirty="0" smtClean="0"/>
              <a:t>-Being used as a means to say provider was at fault</a:t>
            </a:r>
          </a:p>
          <a:p>
            <a:pPr marL="0" indent="0">
              <a:buNone/>
            </a:pPr>
            <a:r>
              <a:rPr lang="en-US" dirty="0" smtClean="0"/>
              <a:t>-CARE COORDINATION</a:t>
            </a:r>
          </a:p>
          <a:p>
            <a:pPr marL="0" indent="0">
              <a:buNone/>
            </a:pPr>
            <a:r>
              <a:rPr lang="en-US" i="1" dirty="0" smtClean="0"/>
              <a:t>Note: This is an area that needs addressed even outside of the MUI rule-as a system how are we going to address COORDINATION OF CARE??? Recommend task force to address this systemically including the areas written above-priority in the field</a:t>
            </a:r>
          </a:p>
          <a:p>
            <a:pPr marL="0" indent="0">
              <a:buNone/>
            </a:pPr>
            <a:endParaRPr lang="en-US" dirty="0" smtClean="0"/>
          </a:p>
        </p:txBody>
      </p:sp>
    </p:spTree>
    <p:extLst>
      <p:ext uri="{BB962C8B-B14F-4D97-AF65-F5344CB8AC3E}">
        <p14:creationId xmlns:p14="http://schemas.microsoft.com/office/powerpoint/2010/main" val="1727149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83741"/>
          </a:xfrm>
        </p:spPr>
        <p:txBody>
          <a:bodyPr/>
          <a:lstStyle/>
          <a:p>
            <a:r>
              <a:rPr lang="en-US" dirty="0" smtClean="0"/>
              <a:t>Rule revisions continued: </a:t>
            </a:r>
            <a:endParaRPr lang="en-US" dirty="0"/>
          </a:p>
        </p:txBody>
      </p:sp>
      <p:sp>
        <p:nvSpPr>
          <p:cNvPr id="3" name="Content Placeholder 2"/>
          <p:cNvSpPr>
            <a:spLocks noGrp="1"/>
          </p:cNvSpPr>
          <p:nvPr>
            <p:ph idx="1"/>
          </p:nvPr>
        </p:nvSpPr>
        <p:spPr>
          <a:xfrm>
            <a:off x="677334" y="1293341"/>
            <a:ext cx="8596668" cy="4748021"/>
          </a:xfrm>
        </p:spPr>
        <p:txBody>
          <a:bodyPr>
            <a:normAutofit/>
          </a:bodyPr>
          <a:lstStyle/>
          <a:p>
            <a:r>
              <a:rPr lang="en-US" dirty="0" smtClean="0"/>
              <a:t>Page 7: (20) Unusual incidents</a:t>
            </a:r>
            <a:endParaRPr lang="en-US" dirty="0"/>
          </a:p>
          <a:p>
            <a:pPr marL="0" indent="0">
              <a:buNone/>
            </a:pPr>
            <a:r>
              <a:rPr lang="en-US" dirty="0" smtClean="0"/>
              <a:t>-unknown injury statements result in many hours of work without usual determination of cause –doesn’t result in true prevention of  recurrence, etc.</a:t>
            </a:r>
          </a:p>
          <a:p>
            <a:pPr marL="0" indent="0">
              <a:buNone/>
            </a:pPr>
            <a:r>
              <a:rPr lang="en-US" dirty="0" smtClean="0"/>
              <a:t>-burdensome, duplicate paperwork, admin time related without benefit to those served (addressed previously re: ITS)</a:t>
            </a:r>
          </a:p>
          <a:p>
            <a:pPr marL="0" indent="0">
              <a:buNone/>
            </a:pPr>
            <a:r>
              <a:rPr lang="en-US" dirty="0" smtClean="0"/>
              <a:t>-Lack of seizure protocol –different interpretations </a:t>
            </a:r>
          </a:p>
          <a:p>
            <a:pPr marL="0" indent="0">
              <a:buNone/>
            </a:pPr>
            <a:r>
              <a:rPr lang="en-US" dirty="0" smtClean="0"/>
              <a:t>-not really being addressed in plans when P/T’s being reviewed with county SSA</a:t>
            </a:r>
          </a:p>
          <a:p>
            <a:pPr marL="0" indent="0">
              <a:buNone/>
            </a:pPr>
            <a:r>
              <a:rPr lang="en-US" i="1" dirty="0" smtClean="0"/>
              <a:t>NOTE: develop recommendations for how seizure reporting should be, ITS addressed previously and would help with this, evaluate UI internal process requirements to eliminate burdensome, duplicate processes and focus on P/T prevention and recurrence</a:t>
            </a:r>
          </a:p>
          <a:p>
            <a:r>
              <a:rPr lang="en-US" i="1" dirty="0" smtClean="0"/>
              <a:t>Page 8: (4) Need clarification of DODD contact for after hours and weekends to make the determination if county and provider do not agree on reasonable measures</a:t>
            </a:r>
          </a:p>
          <a:p>
            <a:endParaRPr lang="en-US" i="1" dirty="0" smtClean="0"/>
          </a:p>
          <a:p>
            <a:pPr marL="0" indent="0">
              <a:buNone/>
            </a:pPr>
            <a:endParaRPr lang="en-US" dirty="0" smtClean="0"/>
          </a:p>
        </p:txBody>
      </p:sp>
    </p:spTree>
    <p:extLst>
      <p:ext uri="{BB962C8B-B14F-4D97-AF65-F5344CB8AC3E}">
        <p14:creationId xmlns:p14="http://schemas.microsoft.com/office/powerpoint/2010/main" val="40381181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68411"/>
          </a:xfrm>
        </p:spPr>
        <p:txBody>
          <a:bodyPr>
            <a:normAutofit fontScale="90000"/>
          </a:bodyPr>
          <a:lstStyle/>
          <a:p>
            <a:r>
              <a:rPr lang="en-US" dirty="0" smtClean="0"/>
              <a:t>Rule revisions Continued: </a:t>
            </a:r>
            <a:endParaRPr lang="en-US" dirty="0"/>
          </a:p>
        </p:txBody>
      </p:sp>
      <p:sp>
        <p:nvSpPr>
          <p:cNvPr id="3" name="Content Placeholder 2"/>
          <p:cNvSpPr>
            <a:spLocks noGrp="1"/>
          </p:cNvSpPr>
          <p:nvPr>
            <p:ph idx="1"/>
          </p:nvPr>
        </p:nvSpPr>
        <p:spPr>
          <a:xfrm>
            <a:off x="677334" y="1375719"/>
            <a:ext cx="8596668" cy="4665643"/>
          </a:xfrm>
        </p:spPr>
        <p:txBody>
          <a:bodyPr>
            <a:normAutofit/>
          </a:bodyPr>
          <a:lstStyle/>
          <a:p>
            <a:r>
              <a:rPr lang="en-US" dirty="0" smtClean="0"/>
              <a:t>CONCERNS WITH DEADLINES:</a:t>
            </a:r>
          </a:p>
          <a:p>
            <a:pPr marL="0" indent="0">
              <a:buNone/>
            </a:pPr>
            <a:r>
              <a:rPr lang="en-US" dirty="0" smtClean="0"/>
              <a:t>Page 9-(8) County board entering ITS (concerns with timeliness, not entered correctly, not matching other data)</a:t>
            </a:r>
          </a:p>
          <a:p>
            <a:pPr marL="0" indent="0">
              <a:buNone/>
            </a:pPr>
            <a:r>
              <a:rPr lang="en-US" dirty="0" smtClean="0"/>
              <a:t>Page 10-top paragraph-staff pulled from schedule-off for period of time-no updates or status</a:t>
            </a:r>
          </a:p>
          <a:p>
            <a:pPr marL="0" indent="0">
              <a:buNone/>
            </a:pPr>
            <a:r>
              <a:rPr lang="en-US" dirty="0" smtClean="0"/>
              <a:t>Page 13-(9) Investigative report within 30 working days </a:t>
            </a:r>
          </a:p>
          <a:p>
            <a:pPr marL="0" indent="0">
              <a:buNone/>
            </a:pPr>
            <a:r>
              <a:rPr lang="en-US" dirty="0" smtClean="0"/>
              <a:t>Page 15-(J) (1) written summary of investigative report within 5 days of closure</a:t>
            </a:r>
            <a:endParaRPr lang="en-US" dirty="0"/>
          </a:p>
          <a:p>
            <a:pPr marL="0" indent="0">
              <a:buNone/>
            </a:pPr>
            <a:r>
              <a:rPr lang="en-US" i="1" dirty="0" smtClean="0"/>
              <a:t>NOTE: Create a standard notification to advise on status for providers to use; list of alternate solutions in situations that apply for staff to return to schedule in other areas, under supervision, etc.; work with counties and department on deadlines</a:t>
            </a:r>
            <a:endParaRPr lang="en-US" i="1" dirty="0"/>
          </a:p>
        </p:txBody>
      </p:sp>
    </p:spTree>
    <p:extLst>
      <p:ext uri="{BB962C8B-B14F-4D97-AF65-F5344CB8AC3E}">
        <p14:creationId xmlns:p14="http://schemas.microsoft.com/office/powerpoint/2010/main" val="2591158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68411"/>
          </a:xfrm>
        </p:spPr>
        <p:txBody>
          <a:bodyPr>
            <a:normAutofit fontScale="90000"/>
          </a:bodyPr>
          <a:lstStyle/>
          <a:p>
            <a:r>
              <a:rPr lang="en-US" dirty="0" smtClean="0"/>
              <a:t>Rule revisions Continued: </a:t>
            </a:r>
            <a:endParaRPr lang="en-US" dirty="0"/>
          </a:p>
        </p:txBody>
      </p:sp>
      <p:sp>
        <p:nvSpPr>
          <p:cNvPr id="3" name="Content Placeholder 2"/>
          <p:cNvSpPr>
            <a:spLocks noGrp="1"/>
          </p:cNvSpPr>
          <p:nvPr>
            <p:ph idx="1"/>
          </p:nvPr>
        </p:nvSpPr>
        <p:spPr>
          <a:xfrm>
            <a:off x="677334" y="1375719"/>
            <a:ext cx="8596668" cy="4665643"/>
          </a:xfrm>
        </p:spPr>
        <p:txBody>
          <a:bodyPr>
            <a:normAutofit/>
          </a:bodyPr>
          <a:lstStyle/>
          <a:p>
            <a:r>
              <a:rPr lang="en-US" dirty="0" smtClean="0"/>
              <a:t>Page 21-UI  One ITS entry system eliminates: provider having to send documents, logs, CBDD reports, </a:t>
            </a:r>
            <a:r>
              <a:rPr lang="en-US" dirty="0" err="1" smtClean="0"/>
              <a:t>etc</a:t>
            </a:r>
            <a:r>
              <a:rPr lang="en-US" dirty="0" smtClean="0"/>
              <a:t>…also streamlines county requirements of providers who were asking daily-weekly-monthly for provider UI logs, etc.</a:t>
            </a:r>
          </a:p>
          <a:p>
            <a:r>
              <a:rPr lang="en-US" dirty="0" smtClean="0"/>
              <a:t>Page 22-(P) TRAINING</a:t>
            </a:r>
          </a:p>
          <a:p>
            <a:pPr marL="0" indent="0">
              <a:buNone/>
            </a:pPr>
            <a:r>
              <a:rPr lang="en-US" dirty="0" smtClean="0"/>
              <a:t>Providing training before direct contact---can we revise to before being responsible to provide direct services alone (overwhelming new hires; they aren’t grasping the training if they haven’t had any exposure to individuals or environment</a:t>
            </a:r>
          </a:p>
          <a:p>
            <a:pPr marL="0" indent="0">
              <a:buNone/>
            </a:pPr>
            <a:r>
              <a:rPr lang="en-US" i="1" dirty="0" smtClean="0"/>
              <a:t>NOTE: focus on safeguard that the staff will not be left alone as that is why this was put into the rule</a:t>
            </a:r>
            <a:endParaRPr lang="en-US" i="1" dirty="0"/>
          </a:p>
        </p:txBody>
      </p:sp>
    </p:spTree>
    <p:extLst>
      <p:ext uri="{BB962C8B-B14F-4D97-AF65-F5344CB8AC3E}">
        <p14:creationId xmlns:p14="http://schemas.microsoft.com/office/powerpoint/2010/main" val="125580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64973"/>
          </a:xfrm>
        </p:spPr>
        <p:txBody>
          <a:bodyPr/>
          <a:lstStyle/>
          <a:p>
            <a:r>
              <a:rPr lang="en-US" dirty="0" smtClean="0"/>
              <a:t>ACTION PLAN/NEXT STEPS: </a:t>
            </a:r>
            <a:endParaRPr lang="en-US" dirty="0"/>
          </a:p>
        </p:txBody>
      </p:sp>
      <p:sp>
        <p:nvSpPr>
          <p:cNvPr id="3" name="Content Placeholder 2"/>
          <p:cNvSpPr>
            <a:spLocks noGrp="1"/>
          </p:cNvSpPr>
          <p:nvPr>
            <p:ph idx="1"/>
          </p:nvPr>
        </p:nvSpPr>
        <p:spPr>
          <a:xfrm>
            <a:off x="677334" y="1194487"/>
            <a:ext cx="8596668" cy="4846876"/>
          </a:xfrm>
        </p:spPr>
        <p:txBody>
          <a:bodyPr>
            <a:normAutofit lnSpcReduction="10000"/>
          </a:bodyPr>
          <a:lstStyle/>
          <a:p>
            <a:r>
              <a:rPr lang="en-US" dirty="0" smtClean="0"/>
              <a:t>Review and finalize our specific rule recommendations/revisions with OPRA Policy/Rules Group committees on March 20, 2017</a:t>
            </a:r>
          </a:p>
          <a:p>
            <a:r>
              <a:rPr lang="en-US" dirty="0" smtClean="0"/>
              <a:t>Begin collecting data from members regarding neglect, hospitalizations</a:t>
            </a:r>
          </a:p>
          <a:p>
            <a:r>
              <a:rPr lang="en-US" dirty="0" smtClean="0"/>
              <a:t>Meet with DODD and county board representatives for their general commitment to reviewing this rule and process for emphasis on prevention/recurrence for positive outcomes</a:t>
            </a:r>
          </a:p>
          <a:p>
            <a:r>
              <a:rPr lang="en-US" dirty="0" smtClean="0"/>
              <a:t>Meet with counties on timeline/deadline issues and changes in process/culture-APRIL OPRA POLICY MEETING-INVITE COUNTY BOARD REPS</a:t>
            </a:r>
          </a:p>
          <a:p>
            <a:r>
              <a:rPr lang="en-US" dirty="0" smtClean="0"/>
              <a:t>Present proposed revisions to rule (other than those addressed through task force) and review of ITS possibilities</a:t>
            </a:r>
          </a:p>
          <a:p>
            <a:r>
              <a:rPr lang="en-US" dirty="0" smtClean="0"/>
              <a:t>Create separate taskforces focused on: Neglect and Care Coordination</a:t>
            </a:r>
          </a:p>
          <a:p>
            <a:r>
              <a:rPr lang="en-US" dirty="0" smtClean="0"/>
              <a:t>OPRA to obtain/assist with guidance tools for providers as requested: Med errors, seizures, natural death, preventative measures, UBS response to new risks of community and new behavior support rule, alternative resolutions for staff being pulled from schedule (with county agreement) </a:t>
            </a:r>
            <a:r>
              <a:rPr lang="en-US" dirty="0" err="1" smtClean="0"/>
              <a:t>etc</a:t>
            </a:r>
            <a:r>
              <a:rPr lang="en-US" dirty="0" smtClean="0"/>
              <a:t>…</a:t>
            </a:r>
          </a:p>
          <a:p>
            <a:pPr marL="0" indent="0">
              <a:buNone/>
            </a:pPr>
            <a:endParaRPr lang="en-US" dirty="0" smtClean="0"/>
          </a:p>
          <a:p>
            <a:endParaRPr lang="en-US" dirty="0"/>
          </a:p>
        </p:txBody>
      </p:sp>
    </p:spTree>
    <p:extLst>
      <p:ext uri="{BB962C8B-B14F-4D97-AF65-F5344CB8AC3E}">
        <p14:creationId xmlns:p14="http://schemas.microsoft.com/office/powerpoint/2010/main" val="10628147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PROVIDER CERTIFICATION RULE </a:t>
            </a:r>
            <a:endParaRPr lang="en-US" dirty="0"/>
          </a:p>
        </p:txBody>
      </p:sp>
      <p:sp>
        <p:nvSpPr>
          <p:cNvPr id="3" name="Content Placeholder 2"/>
          <p:cNvSpPr>
            <a:spLocks noGrp="1"/>
          </p:cNvSpPr>
          <p:nvPr>
            <p:ph idx="1"/>
          </p:nvPr>
        </p:nvSpPr>
        <p:spPr/>
        <p:txBody>
          <a:bodyPr>
            <a:normAutofit/>
          </a:bodyPr>
          <a:lstStyle/>
          <a:p>
            <a:r>
              <a:rPr lang="en-US" sz="3200" dirty="0" smtClean="0"/>
              <a:t>UPDATE ON PROVIDER CERTIFICATION</a:t>
            </a:r>
          </a:p>
          <a:p>
            <a:r>
              <a:rPr lang="en-US" sz="3200" dirty="0" smtClean="0"/>
              <a:t>Review of rule</a:t>
            </a:r>
          </a:p>
          <a:p>
            <a:r>
              <a:rPr lang="en-US" sz="3200" dirty="0" smtClean="0"/>
              <a:t>Recommendations from members on revision of rule</a:t>
            </a:r>
          </a:p>
          <a:p>
            <a:r>
              <a:rPr lang="en-US" sz="3200" dirty="0" smtClean="0"/>
              <a:t>Action plan</a:t>
            </a:r>
            <a:endParaRPr lang="en-US" sz="3200" dirty="0"/>
          </a:p>
        </p:txBody>
      </p:sp>
    </p:spTree>
    <p:extLst>
      <p:ext uri="{BB962C8B-B14F-4D97-AF65-F5344CB8AC3E}">
        <p14:creationId xmlns:p14="http://schemas.microsoft.com/office/powerpoint/2010/main" val="13869017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dirty="0" smtClean="0"/>
              <a:t>STATE </a:t>
            </a:r>
            <a:r>
              <a:rPr lang="en-US" sz="5400" smtClean="0"/>
              <a:t>BUDGET UPDATES:</a:t>
            </a:r>
            <a:br>
              <a:rPr lang="en-US" sz="5400" smtClean="0"/>
            </a:br>
            <a:r>
              <a:rPr lang="en-US" sz="5400" dirty="0" smtClean="0"/>
              <a:t/>
            </a:r>
            <a:br>
              <a:rPr lang="en-US" sz="5400" dirty="0" smtClean="0"/>
            </a:br>
            <a:r>
              <a:rPr lang="en-US" sz="5400" dirty="0" smtClean="0"/>
              <a:t>-ICF</a:t>
            </a:r>
            <a:br>
              <a:rPr lang="en-US" sz="5400" dirty="0" smtClean="0"/>
            </a:br>
            <a:r>
              <a:rPr lang="en-US" sz="5400" smtClean="0"/>
              <a:t>-Waiver </a:t>
            </a:r>
            <a:endParaRPr lang="en-US" sz="5400" dirty="0"/>
          </a:p>
        </p:txBody>
      </p:sp>
    </p:spTree>
    <p:extLst>
      <p:ext uri="{BB962C8B-B14F-4D97-AF65-F5344CB8AC3E}">
        <p14:creationId xmlns:p14="http://schemas.microsoft.com/office/powerpoint/2010/main" val="29691551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DISCUSSION….</a:t>
            </a:r>
            <a:endParaRPr lang="en-US" dirty="0"/>
          </a:p>
        </p:txBody>
      </p:sp>
      <p:sp>
        <p:nvSpPr>
          <p:cNvPr id="3" name="Content Placeholder 2"/>
          <p:cNvSpPr>
            <a:spLocks noGrp="1"/>
          </p:cNvSpPr>
          <p:nvPr>
            <p:ph idx="1"/>
          </p:nvPr>
        </p:nvSpPr>
        <p:spPr/>
        <p:txBody>
          <a:bodyPr>
            <a:normAutofit/>
          </a:bodyPr>
          <a:lstStyle/>
          <a:p>
            <a:r>
              <a:rPr lang="en-US" sz="2800" dirty="0" smtClean="0"/>
              <a:t>Thank you for attending!  </a:t>
            </a:r>
            <a:r>
              <a:rPr lang="en-US" sz="2800" dirty="0" smtClean="0">
                <a:sym typeface="Wingdings" panose="05000000000000000000" pitchFamily="2" charset="2"/>
              </a:rPr>
              <a:t>  </a:t>
            </a:r>
            <a:endParaRPr lang="en-US" sz="2800" dirty="0"/>
          </a:p>
        </p:txBody>
      </p:sp>
    </p:spTree>
    <p:extLst>
      <p:ext uri="{BB962C8B-B14F-4D97-AF65-F5344CB8AC3E}">
        <p14:creationId xmlns:p14="http://schemas.microsoft.com/office/powerpoint/2010/main" val="3978137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73211"/>
          </a:xfrm>
        </p:spPr>
        <p:txBody>
          <a:bodyPr/>
          <a:lstStyle/>
          <a:p>
            <a:r>
              <a:rPr lang="en-US" dirty="0" smtClean="0"/>
              <a:t>AGENDA TOPICS : </a:t>
            </a:r>
            <a:endParaRPr lang="en-US" dirty="0"/>
          </a:p>
        </p:txBody>
      </p:sp>
      <p:sp>
        <p:nvSpPr>
          <p:cNvPr id="3" name="Content Placeholder 2"/>
          <p:cNvSpPr>
            <a:spLocks noGrp="1"/>
          </p:cNvSpPr>
          <p:nvPr>
            <p:ph idx="1"/>
          </p:nvPr>
        </p:nvSpPr>
        <p:spPr>
          <a:xfrm>
            <a:off x="677334" y="1202725"/>
            <a:ext cx="8596668" cy="4838638"/>
          </a:xfrm>
        </p:spPr>
        <p:txBody>
          <a:bodyPr>
            <a:normAutofit/>
          </a:bodyPr>
          <a:lstStyle/>
          <a:p>
            <a:r>
              <a:rPr lang="en-US" sz="3200" dirty="0" smtClean="0"/>
              <a:t>Efficiencies </a:t>
            </a:r>
            <a:r>
              <a:rPr lang="en-US" sz="3200" dirty="0"/>
              <a:t>and Simplification </a:t>
            </a:r>
            <a:r>
              <a:rPr lang="en-US" sz="3200" dirty="0" smtClean="0"/>
              <a:t>Update—priorities OACB</a:t>
            </a:r>
            <a:r>
              <a:rPr lang="en-US" sz="3200" dirty="0"/>
              <a:t>, OPRA, and </a:t>
            </a:r>
            <a:r>
              <a:rPr lang="en-US" sz="3200" dirty="0" smtClean="0"/>
              <a:t>DODD</a:t>
            </a:r>
            <a:r>
              <a:rPr lang="en-US" sz="3200" dirty="0"/>
              <a:t> </a:t>
            </a:r>
          </a:p>
          <a:p>
            <a:pPr lvl="0"/>
            <a:r>
              <a:rPr lang="en-US" sz="3200" dirty="0"/>
              <a:t>MUI/UI Rule and Process Review-Update and Action plan</a:t>
            </a:r>
          </a:p>
          <a:p>
            <a:r>
              <a:rPr lang="en-US" sz="3200" dirty="0" smtClean="0"/>
              <a:t>Provider </a:t>
            </a:r>
            <a:r>
              <a:rPr lang="en-US" sz="3200" dirty="0"/>
              <a:t>Certification Rule and Process Review-Update and Action plan</a:t>
            </a:r>
          </a:p>
          <a:p>
            <a:r>
              <a:rPr lang="en-US" sz="3200" dirty="0" smtClean="0"/>
              <a:t>Ohio </a:t>
            </a:r>
            <a:r>
              <a:rPr lang="en-US" sz="3200" dirty="0"/>
              <a:t>State Biennial Budget </a:t>
            </a:r>
            <a:r>
              <a:rPr lang="en-US" sz="3200" dirty="0" smtClean="0"/>
              <a:t>Updates</a:t>
            </a:r>
            <a:r>
              <a:rPr lang="en-US" sz="3200" dirty="0"/>
              <a:t> </a:t>
            </a:r>
          </a:p>
          <a:p>
            <a:pPr lvl="0"/>
            <a:r>
              <a:rPr lang="en-US" sz="3200" dirty="0"/>
              <a:t>Open Discussion</a:t>
            </a:r>
          </a:p>
          <a:p>
            <a:endParaRPr lang="en-US" dirty="0"/>
          </a:p>
          <a:p>
            <a:endParaRPr lang="en-US" dirty="0"/>
          </a:p>
        </p:txBody>
      </p:sp>
    </p:spTree>
    <p:extLst>
      <p:ext uri="{BB962C8B-B14F-4D97-AF65-F5344CB8AC3E}">
        <p14:creationId xmlns:p14="http://schemas.microsoft.com/office/powerpoint/2010/main" val="1827076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1" y="561086"/>
            <a:ext cx="8913813" cy="914400"/>
          </a:xfrm>
        </p:spPr>
        <p:txBody>
          <a:bodyPr>
            <a:normAutofit/>
          </a:bodyPr>
          <a:lstStyle/>
          <a:p>
            <a:r>
              <a:rPr lang="en-US" dirty="0"/>
              <a:t>OPRA-</a:t>
            </a:r>
            <a:r>
              <a:rPr lang="en-US" dirty="0" smtClean="0"/>
              <a:t>OACBDD Priority </a:t>
            </a:r>
            <a:r>
              <a:rPr lang="en-US" dirty="0"/>
              <a:t>Issues</a:t>
            </a:r>
          </a:p>
        </p:txBody>
      </p:sp>
      <p:sp>
        <p:nvSpPr>
          <p:cNvPr id="3" name="Content Placeholder 2"/>
          <p:cNvSpPr>
            <a:spLocks noGrp="1"/>
          </p:cNvSpPr>
          <p:nvPr>
            <p:ph idx="1"/>
          </p:nvPr>
        </p:nvSpPr>
        <p:spPr>
          <a:xfrm>
            <a:off x="1873569" y="2263673"/>
            <a:ext cx="3777769" cy="3421873"/>
          </a:xfrm>
        </p:spPr>
        <p:txBody>
          <a:bodyPr numCol="1">
            <a:normAutofit fontScale="85000" lnSpcReduction="20000"/>
          </a:bodyPr>
          <a:lstStyle/>
          <a:p>
            <a:r>
              <a:rPr lang="en-US" dirty="0"/>
              <a:t>1. </a:t>
            </a:r>
            <a:r>
              <a:rPr lang="en-US" b="1" dirty="0"/>
              <a:t>IDS</a:t>
            </a:r>
            <a:r>
              <a:rPr lang="en-US" dirty="0"/>
              <a:t>- Expedite a data exchange process with Gatekeeper to ensure data integrity at the state level and reduce inefficiencies at the local level. Reevaluate IDS and make recommendations for improvements as needed.</a:t>
            </a:r>
          </a:p>
          <a:p>
            <a:r>
              <a:rPr lang="en-US" dirty="0"/>
              <a:t>2. </a:t>
            </a:r>
            <a:r>
              <a:rPr lang="en-US" b="1" dirty="0"/>
              <a:t>Waiver enrollment</a:t>
            </a:r>
            <a:r>
              <a:rPr lang="en-US" dirty="0"/>
              <a:t>- Evaluate steps in the process and consider any possible ways to streamline enrollment processes.</a:t>
            </a:r>
          </a:p>
          <a:p>
            <a:r>
              <a:rPr lang="en-US" dirty="0"/>
              <a:t>3. </a:t>
            </a:r>
            <a:r>
              <a:rPr lang="en-US" b="1" dirty="0"/>
              <a:t>Waiver ODDP and Prior Authorization. </a:t>
            </a:r>
            <a:r>
              <a:rPr lang="en-US" dirty="0"/>
              <a:t>Review current DODD policies related to application of ODDP funding ranges, and prior authorization processes. </a:t>
            </a:r>
          </a:p>
        </p:txBody>
      </p:sp>
      <p:sp>
        <p:nvSpPr>
          <p:cNvPr id="6" name="Content Placeholder 2"/>
          <p:cNvSpPr txBox="1">
            <a:spLocks/>
          </p:cNvSpPr>
          <p:nvPr/>
        </p:nvSpPr>
        <p:spPr>
          <a:xfrm>
            <a:off x="6084275" y="2166975"/>
            <a:ext cx="4242788" cy="4240078"/>
          </a:xfrm>
          <a:prstGeom prst="rect">
            <a:avLst/>
          </a:prstGeom>
        </p:spPr>
        <p:txBody>
          <a:bodyPr vert="horz" lIns="91440" tIns="45720" rIns="91440" bIns="45720" numCol="1" rtlCol="0">
            <a:noAutofit/>
          </a:bodyPr>
          <a:lstStyle>
            <a:lvl1pPr marL="342900" indent="-342900" algn="l" defTabSz="914400" rtl="0" eaLnBrk="1" latinLnBrk="0" hangingPunct="1">
              <a:spcBef>
                <a:spcPts val="20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Font typeface="Wingdings 2" pitchFamily="18" charset="2"/>
              <a:buChar char=""/>
              <a:defRPr lang="en-US" sz="1800" kern="1200" dirty="0">
                <a:solidFill>
                  <a:schemeClr val="tx1">
                    <a:lumMod val="65000"/>
                    <a:lumOff val="35000"/>
                  </a:schemeClr>
                </a:solidFill>
                <a:latin typeface="+mn-lt"/>
                <a:ea typeface="+mn-ea"/>
                <a:cs typeface="+mn-cs"/>
              </a:defRPr>
            </a:lvl9pPr>
          </a:lstStyle>
          <a:p>
            <a:r>
              <a:rPr lang="en-US" sz="1200" dirty="0"/>
              <a:t>1</a:t>
            </a:r>
            <a:r>
              <a:rPr lang="en-US" sz="1200" b="1" dirty="0"/>
              <a:t>. MUI</a:t>
            </a:r>
            <a:r>
              <a:rPr lang="en-US" sz="1200" b="1" dirty="0"/>
              <a:t>/UI Rule and Process</a:t>
            </a:r>
            <a:r>
              <a:rPr lang="en-US" sz="1200" dirty="0"/>
              <a:t>- Comprehensively review the current Major Unusual Incident/Unusual Incident rule and process to identify efficiencies in reporting and investigations while maintaining system integrity. Use the MUI/UI process to identify gaps in service delivery and communication and coordination of care. Identify unintended negative consequences of rule and process implementation and take steps to mitigate.</a:t>
            </a:r>
          </a:p>
          <a:p>
            <a:r>
              <a:rPr lang="en-US" sz="1200" dirty="0"/>
              <a:t>2. </a:t>
            </a:r>
            <a:r>
              <a:rPr lang="en-US" sz="1200" b="1" dirty="0"/>
              <a:t>Provider Certification</a:t>
            </a:r>
            <a:r>
              <a:rPr lang="en-US" sz="1200" dirty="0"/>
              <a:t>- Analyze the provider certification rule, process and IT System in their entirety to ensure the upmost effectiveness and efficiency in application for all stakeholders. Establish safeguards to prevent the unintended consequence of lapses in provider’s certification. </a:t>
            </a:r>
          </a:p>
          <a:p>
            <a:r>
              <a:rPr lang="en-US" sz="1200" dirty="0"/>
              <a:t>3. </a:t>
            </a:r>
            <a:r>
              <a:rPr lang="en-US" sz="1200" b="1" dirty="0"/>
              <a:t>Timeliness of Waiver Authorization and Payment. </a:t>
            </a:r>
            <a:r>
              <a:rPr lang="en-US" sz="1200" dirty="0"/>
              <a:t>Create strategies and/or processes to ensure the timely county DD board authorization and payment for waiver services</a:t>
            </a:r>
            <a:r>
              <a:rPr lang="en-US" sz="1200" dirty="0"/>
              <a:t>.</a:t>
            </a:r>
            <a:endParaRPr lang="en-US" sz="1200" dirty="0"/>
          </a:p>
        </p:txBody>
      </p:sp>
      <p:sp>
        <p:nvSpPr>
          <p:cNvPr id="7" name="TextBox 6"/>
          <p:cNvSpPr txBox="1"/>
          <p:nvPr/>
        </p:nvSpPr>
        <p:spPr>
          <a:xfrm>
            <a:off x="2765085" y="1797643"/>
            <a:ext cx="2005944" cy="369332"/>
          </a:xfrm>
          <a:prstGeom prst="rect">
            <a:avLst/>
          </a:prstGeom>
          <a:noFill/>
        </p:spPr>
        <p:txBody>
          <a:bodyPr wrap="square" rtlCol="0">
            <a:spAutoFit/>
          </a:bodyPr>
          <a:lstStyle/>
          <a:p>
            <a:r>
              <a:rPr lang="en-US" dirty="0">
                <a:solidFill>
                  <a:schemeClr val="tx1">
                    <a:lumMod val="75000"/>
                    <a:lumOff val="25000"/>
                  </a:schemeClr>
                </a:solidFill>
              </a:rPr>
              <a:t>County Boards:</a:t>
            </a:r>
            <a:endParaRPr lang="en-US" dirty="0">
              <a:solidFill>
                <a:schemeClr val="tx1">
                  <a:lumMod val="75000"/>
                  <a:lumOff val="25000"/>
                </a:schemeClr>
              </a:solidFill>
            </a:endParaRPr>
          </a:p>
        </p:txBody>
      </p:sp>
      <p:sp>
        <p:nvSpPr>
          <p:cNvPr id="8" name="TextBox 7"/>
          <p:cNvSpPr txBox="1"/>
          <p:nvPr/>
        </p:nvSpPr>
        <p:spPr>
          <a:xfrm>
            <a:off x="7203566" y="1765377"/>
            <a:ext cx="2005944" cy="369332"/>
          </a:xfrm>
          <a:prstGeom prst="rect">
            <a:avLst/>
          </a:prstGeom>
          <a:noFill/>
        </p:spPr>
        <p:txBody>
          <a:bodyPr wrap="square" rtlCol="0">
            <a:spAutoFit/>
          </a:bodyPr>
          <a:lstStyle/>
          <a:p>
            <a:r>
              <a:rPr lang="en-US" dirty="0">
                <a:solidFill>
                  <a:schemeClr val="tx1">
                    <a:lumMod val="75000"/>
                    <a:lumOff val="25000"/>
                  </a:schemeClr>
                </a:solidFill>
              </a:rPr>
              <a:t>OPRA/Providers:</a:t>
            </a:r>
            <a:endParaRPr lang="en-US" dirty="0">
              <a:solidFill>
                <a:schemeClr val="tx1">
                  <a:lumMod val="75000"/>
                  <a:lumOff val="25000"/>
                </a:schemeClr>
              </a:solidFill>
            </a:endParaRPr>
          </a:p>
        </p:txBody>
      </p:sp>
    </p:spTree>
    <p:extLst>
      <p:ext uri="{BB962C8B-B14F-4D97-AF65-F5344CB8AC3E}">
        <p14:creationId xmlns:p14="http://schemas.microsoft.com/office/powerpoint/2010/main" val="1271037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3987114"/>
          </a:xfrm>
        </p:spPr>
        <p:txBody>
          <a:bodyPr>
            <a:normAutofit/>
          </a:bodyPr>
          <a:lstStyle/>
          <a:p>
            <a:pPr algn="ctr"/>
            <a:r>
              <a:rPr lang="en-US" sz="6000" dirty="0" smtClean="0"/>
              <a:t>MUI/UI RULE </a:t>
            </a:r>
            <a:br>
              <a:rPr lang="en-US" sz="6000" dirty="0" smtClean="0"/>
            </a:br>
            <a:r>
              <a:rPr lang="en-US" sz="6000" dirty="0" smtClean="0"/>
              <a:t>AND PROCESS </a:t>
            </a:r>
            <a:endParaRPr lang="en-US" sz="6000" dirty="0"/>
          </a:p>
        </p:txBody>
      </p:sp>
    </p:spTree>
    <p:extLst>
      <p:ext uri="{BB962C8B-B14F-4D97-AF65-F5344CB8AC3E}">
        <p14:creationId xmlns:p14="http://schemas.microsoft.com/office/powerpoint/2010/main" val="3574219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did this come from? (Background) </a:t>
            </a:r>
            <a:endParaRPr lang="en-US" dirty="0"/>
          </a:p>
        </p:txBody>
      </p:sp>
      <p:sp>
        <p:nvSpPr>
          <p:cNvPr id="3" name="Content Placeholder 2"/>
          <p:cNvSpPr>
            <a:spLocks noGrp="1"/>
          </p:cNvSpPr>
          <p:nvPr>
            <p:ph idx="1"/>
          </p:nvPr>
        </p:nvSpPr>
        <p:spPr>
          <a:xfrm>
            <a:off x="677334" y="1326293"/>
            <a:ext cx="8596668" cy="4715070"/>
          </a:xfrm>
        </p:spPr>
        <p:txBody>
          <a:bodyPr/>
          <a:lstStyle/>
          <a:p>
            <a:pPr marL="0" indent="0">
              <a:buNone/>
            </a:pPr>
            <a:endParaRPr lang="en-US" dirty="0" smtClean="0"/>
          </a:p>
          <a:p>
            <a:pPr>
              <a:buFont typeface="Wingdings" panose="05000000000000000000" pitchFamily="2" charset="2"/>
              <a:buChar char="q"/>
            </a:pPr>
            <a:r>
              <a:rPr lang="en-US" dirty="0" smtClean="0"/>
              <a:t>OPRA Members expressed priority for MUI/UI rule to be reviewed</a:t>
            </a:r>
          </a:p>
          <a:p>
            <a:pPr>
              <a:buFont typeface="Wingdings" panose="05000000000000000000" pitchFamily="2" charset="2"/>
              <a:buChar char="q"/>
            </a:pPr>
            <a:r>
              <a:rPr lang="en-US" dirty="0" smtClean="0"/>
              <a:t>OPRA met initially with DODD MUI and County Board </a:t>
            </a:r>
          </a:p>
          <a:p>
            <a:pPr>
              <a:buFont typeface="Wingdings" panose="05000000000000000000" pitchFamily="2" charset="2"/>
              <a:buChar char="q"/>
            </a:pPr>
            <a:r>
              <a:rPr lang="en-US" dirty="0" smtClean="0"/>
              <a:t>OPRA initiated Rules Group Jan 2017</a:t>
            </a:r>
          </a:p>
          <a:p>
            <a:pPr>
              <a:buFont typeface="Wingdings" panose="05000000000000000000" pitchFamily="2" charset="2"/>
              <a:buChar char="q"/>
            </a:pPr>
            <a:r>
              <a:rPr lang="en-US" dirty="0" smtClean="0"/>
              <a:t>Rules Group recommendations were reviewed and documents created (Handouts available for MUI recommendations by category and Common goal for MUI/UI) Feb 2017</a:t>
            </a:r>
          </a:p>
          <a:p>
            <a:pPr>
              <a:buFont typeface="Wingdings" panose="05000000000000000000" pitchFamily="2" charset="2"/>
              <a:buChar char="q"/>
            </a:pPr>
            <a:r>
              <a:rPr lang="en-US" dirty="0" smtClean="0"/>
              <a:t>Meeting to review with DODD MUI and County Board conceptually Feb 2017</a:t>
            </a:r>
          </a:p>
          <a:p>
            <a:pPr>
              <a:buFont typeface="Wingdings" panose="05000000000000000000" pitchFamily="2" charset="2"/>
              <a:buChar char="q"/>
            </a:pPr>
            <a:r>
              <a:rPr lang="en-US" dirty="0" smtClean="0"/>
              <a:t>Formal letter sent to OACB and DODD MUI titled: Striving for Excellence-The </a:t>
            </a:r>
            <a:r>
              <a:rPr lang="en-US" dirty="0"/>
              <a:t>Case for a Comprehensive, Collaborative Review of Ohio’s Major Unusual Incident/Unusual Incident System (MUI/UI</a:t>
            </a:r>
            <a:r>
              <a:rPr lang="en-US" dirty="0" smtClean="0"/>
              <a:t>) (refer to document)</a:t>
            </a:r>
          </a:p>
          <a:p>
            <a:pPr>
              <a:buFont typeface="Wingdings" panose="05000000000000000000" pitchFamily="2" charset="2"/>
              <a:buChar char="q"/>
            </a:pPr>
            <a:r>
              <a:rPr lang="en-US" dirty="0" smtClean="0"/>
              <a:t>Meeting held March 13, 2017 to review member recommendations regarding rule changes and process review for action plan and approach</a:t>
            </a:r>
            <a:endParaRPr lang="en-US" dirty="0"/>
          </a:p>
          <a:p>
            <a:pPr>
              <a:buFont typeface="Wingdings" panose="05000000000000000000" pitchFamily="2" charset="2"/>
              <a:buChar char="q"/>
            </a:pPr>
            <a:endParaRPr lang="en-US" dirty="0" smtClean="0"/>
          </a:p>
          <a:p>
            <a:pPr>
              <a:buFont typeface="Wingdings" panose="05000000000000000000" pitchFamily="2" charset="2"/>
              <a:buChar char="q"/>
            </a:pPr>
            <a:endParaRPr lang="en-US" dirty="0" smtClean="0"/>
          </a:p>
          <a:p>
            <a:pPr>
              <a:buFont typeface="Wingdings" panose="05000000000000000000" pitchFamily="2" charset="2"/>
              <a:buChar char="q"/>
            </a:pPr>
            <a:endParaRPr lang="en-US" dirty="0"/>
          </a:p>
        </p:txBody>
      </p:sp>
    </p:spTree>
    <p:extLst>
      <p:ext uri="{BB962C8B-B14F-4D97-AF65-F5344CB8AC3E}">
        <p14:creationId xmlns:p14="http://schemas.microsoft.com/office/powerpoint/2010/main" val="1511162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 to address:</a:t>
            </a:r>
            <a:endParaRPr lang="en-US" dirty="0"/>
          </a:p>
        </p:txBody>
      </p:sp>
      <p:sp>
        <p:nvSpPr>
          <p:cNvPr id="3" name="Content Placeholder 2"/>
          <p:cNvSpPr>
            <a:spLocks noGrp="1"/>
          </p:cNvSpPr>
          <p:nvPr>
            <p:ph idx="1"/>
          </p:nvPr>
        </p:nvSpPr>
        <p:spPr/>
        <p:txBody>
          <a:bodyPr>
            <a:normAutofit/>
          </a:bodyPr>
          <a:lstStyle/>
          <a:p>
            <a:r>
              <a:rPr lang="en-US" sz="3200" dirty="0" smtClean="0"/>
              <a:t>MUI/UI </a:t>
            </a:r>
            <a:r>
              <a:rPr lang="en-US" sz="3200" u="sng" dirty="0" smtClean="0">
                <a:solidFill>
                  <a:schemeClr val="accent2">
                    <a:lumMod val="50000"/>
                  </a:schemeClr>
                </a:solidFill>
              </a:rPr>
              <a:t>rule</a:t>
            </a:r>
            <a:r>
              <a:rPr lang="en-US" sz="3200" dirty="0" smtClean="0"/>
              <a:t> revisions</a:t>
            </a:r>
          </a:p>
          <a:p>
            <a:pPr marL="0" indent="0">
              <a:buNone/>
            </a:pPr>
            <a:endParaRPr lang="en-US" sz="3200" dirty="0" smtClean="0"/>
          </a:p>
          <a:p>
            <a:r>
              <a:rPr lang="en-US" sz="3200" dirty="0" smtClean="0"/>
              <a:t>MUI/UI </a:t>
            </a:r>
            <a:r>
              <a:rPr lang="en-US" sz="3200" u="sng" dirty="0" smtClean="0">
                <a:solidFill>
                  <a:schemeClr val="accent2">
                    <a:lumMod val="50000"/>
                  </a:schemeClr>
                </a:solidFill>
              </a:rPr>
              <a:t>process</a:t>
            </a:r>
            <a:r>
              <a:rPr lang="en-US" sz="3200" dirty="0" smtClean="0"/>
              <a:t> and </a:t>
            </a:r>
            <a:r>
              <a:rPr lang="en-US" sz="3200" u="sng" dirty="0" smtClean="0">
                <a:solidFill>
                  <a:schemeClr val="accent2">
                    <a:lumMod val="50000"/>
                  </a:schemeClr>
                </a:solidFill>
              </a:rPr>
              <a:t>implementation </a:t>
            </a:r>
            <a:r>
              <a:rPr lang="en-US" sz="3200" dirty="0" smtClean="0"/>
              <a:t>of rule </a:t>
            </a:r>
            <a:endParaRPr lang="en-US" sz="3200" dirty="0"/>
          </a:p>
          <a:p>
            <a:pPr marL="0" indent="0">
              <a:buNone/>
            </a:pPr>
            <a:endParaRPr lang="en-US" sz="3200" dirty="0"/>
          </a:p>
        </p:txBody>
      </p:sp>
    </p:spTree>
    <p:extLst>
      <p:ext uri="{BB962C8B-B14F-4D97-AF65-F5344CB8AC3E}">
        <p14:creationId xmlns:p14="http://schemas.microsoft.com/office/powerpoint/2010/main" val="1582438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Specific recommendations for rule 5123: 2-17-02:</a:t>
            </a:r>
            <a:endParaRPr lang="en-US" sz="2800" dirty="0"/>
          </a:p>
        </p:txBody>
      </p:sp>
      <p:sp>
        <p:nvSpPr>
          <p:cNvPr id="3" name="Content Placeholder 2"/>
          <p:cNvSpPr>
            <a:spLocks noGrp="1"/>
          </p:cNvSpPr>
          <p:nvPr>
            <p:ph idx="1"/>
          </p:nvPr>
        </p:nvSpPr>
        <p:spPr>
          <a:xfrm>
            <a:off x="677334" y="1482811"/>
            <a:ext cx="8596668" cy="4558551"/>
          </a:xfrm>
        </p:spPr>
        <p:txBody>
          <a:bodyPr/>
          <a:lstStyle/>
          <a:p>
            <a:r>
              <a:rPr lang="en-US" dirty="0" smtClean="0"/>
              <a:t>Page 1:</a:t>
            </a:r>
          </a:p>
          <a:p>
            <a:r>
              <a:rPr lang="en-US" dirty="0" smtClean="0"/>
              <a:t>TITLE and A: Change the title and rule references---swift focus from “</a:t>
            </a:r>
            <a:r>
              <a:rPr lang="en-US" dirty="0" err="1" smtClean="0"/>
              <a:t>gotcha</a:t>
            </a:r>
            <a:r>
              <a:rPr lang="en-US" dirty="0" smtClean="0"/>
              <a:t>-negative stigma” to emphasis on prevention and reducing further recurrence=positive outcomes for those served</a:t>
            </a:r>
          </a:p>
          <a:p>
            <a:endParaRPr lang="en-US" dirty="0" smtClean="0"/>
          </a:p>
          <a:p>
            <a:r>
              <a:rPr lang="en-US" dirty="0" smtClean="0"/>
              <a:t>Consider adding that all persons in the individual’s life regardless of when the incident occurred (</a:t>
            </a:r>
            <a:r>
              <a:rPr lang="en-US" dirty="0" err="1" smtClean="0"/>
              <a:t>ie</a:t>
            </a:r>
            <a:r>
              <a:rPr lang="en-US" dirty="0" smtClean="0"/>
              <a:t>: guardians, family members, </a:t>
            </a:r>
            <a:r>
              <a:rPr lang="en-US" dirty="0" err="1" smtClean="0"/>
              <a:t>etc</a:t>
            </a:r>
            <a:r>
              <a:rPr lang="en-US" dirty="0" smtClean="0"/>
              <a:t>…) are also subject to the MUI/UI rule</a:t>
            </a:r>
          </a:p>
          <a:p>
            <a:pPr marL="0" indent="0">
              <a:buNone/>
            </a:pPr>
            <a:r>
              <a:rPr lang="en-US" i="1" dirty="0" smtClean="0"/>
              <a:t>NOTE: in category A or B-all witnesses including natural supports or unpaid supports may be subject to interviews and investigative processes</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755288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27222"/>
          </a:xfrm>
        </p:spPr>
        <p:txBody>
          <a:bodyPr>
            <a:normAutofit fontScale="90000"/>
          </a:bodyPr>
          <a:lstStyle/>
          <a:p>
            <a:r>
              <a:rPr lang="en-US" u="sng" dirty="0" smtClean="0"/>
              <a:t>Rule revisions: Continued</a:t>
            </a:r>
            <a:endParaRPr lang="en-US" u="sng" dirty="0"/>
          </a:p>
        </p:txBody>
      </p:sp>
      <p:sp>
        <p:nvSpPr>
          <p:cNvPr id="3" name="Content Placeholder 2"/>
          <p:cNvSpPr>
            <a:spLocks noGrp="1"/>
          </p:cNvSpPr>
          <p:nvPr>
            <p:ph idx="1"/>
          </p:nvPr>
        </p:nvSpPr>
        <p:spPr>
          <a:xfrm>
            <a:off x="677334" y="1227439"/>
            <a:ext cx="8596668" cy="4813924"/>
          </a:xfrm>
        </p:spPr>
        <p:txBody>
          <a:bodyPr>
            <a:normAutofit lnSpcReduction="10000"/>
          </a:bodyPr>
          <a:lstStyle/>
          <a:p>
            <a:r>
              <a:rPr lang="en-US" dirty="0" smtClean="0"/>
              <a:t>Page 2:</a:t>
            </a:r>
          </a:p>
          <a:p>
            <a:pPr marL="0" indent="0">
              <a:buNone/>
            </a:pPr>
            <a:r>
              <a:rPr lang="en-US" dirty="0" smtClean="0"/>
              <a:t>(9) Can the ITS be universal—so that information may be entered once, prevent duplication, reduce errors in data, administrative burden and time of obtaining, maintaining, and updating information </a:t>
            </a:r>
          </a:p>
          <a:p>
            <a:pPr marL="0" indent="0">
              <a:buNone/>
            </a:pPr>
            <a:r>
              <a:rPr lang="en-US" i="1" dirty="0" smtClean="0"/>
              <a:t>NOTE: Designated person from each provider---requires consistent input and good information, however, eliminates the errors in entry/translation, the delay in report information, and administrative time to send/fax/email repeatedly.  </a:t>
            </a:r>
          </a:p>
          <a:p>
            <a:r>
              <a:rPr lang="en-US" dirty="0" smtClean="0"/>
              <a:t>Page 3:</a:t>
            </a:r>
          </a:p>
          <a:p>
            <a:pPr marL="0" indent="0">
              <a:buNone/>
            </a:pPr>
            <a:r>
              <a:rPr lang="en-US" dirty="0" smtClean="0"/>
              <a:t>15(a)(iii) Failure to report: Consider further review of failure to report category: -to include evaluation of if allegation is unsubstantiated and unfounded, why would it be failure to report?</a:t>
            </a:r>
          </a:p>
          <a:p>
            <a:pPr marL="0" indent="0">
              <a:buNone/>
            </a:pPr>
            <a:r>
              <a:rPr lang="en-US" dirty="0" smtClean="0"/>
              <a:t>-if incident is reported but then during investigation becomes another category, shouldn’t this not be counted as a failure to report</a:t>
            </a:r>
          </a:p>
          <a:p>
            <a:pPr marL="0" indent="0">
              <a:buNone/>
            </a:pPr>
            <a:r>
              <a:rPr lang="en-US" i="1" dirty="0" smtClean="0"/>
              <a:t>NOTE: consider failure to meet timeliness and categorical reporting vs. had knowledge and did not report at all</a:t>
            </a:r>
            <a:endParaRPr lang="en-US" i="1" dirty="0"/>
          </a:p>
        </p:txBody>
      </p:sp>
    </p:spTree>
    <p:extLst>
      <p:ext uri="{BB962C8B-B14F-4D97-AF65-F5344CB8AC3E}">
        <p14:creationId xmlns:p14="http://schemas.microsoft.com/office/powerpoint/2010/main" val="17669413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16692"/>
          </a:xfrm>
        </p:spPr>
        <p:txBody>
          <a:bodyPr/>
          <a:lstStyle/>
          <a:p>
            <a:r>
              <a:rPr lang="en-US" u="sng" dirty="0"/>
              <a:t>Rule revisions: Continued</a:t>
            </a:r>
            <a:endParaRPr lang="en-US" dirty="0"/>
          </a:p>
        </p:txBody>
      </p:sp>
      <p:sp>
        <p:nvSpPr>
          <p:cNvPr id="3" name="Content Placeholder 2"/>
          <p:cNvSpPr>
            <a:spLocks noGrp="1"/>
          </p:cNvSpPr>
          <p:nvPr>
            <p:ph idx="1"/>
          </p:nvPr>
        </p:nvSpPr>
        <p:spPr>
          <a:xfrm>
            <a:off x="677334" y="1326293"/>
            <a:ext cx="8596668" cy="4715070"/>
          </a:xfrm>
        </p:spPr>
        <p:txBody>
          <a:bodyPr>
            <a:normAutofit fontScale="92500" lnSpcReduction="20000"/>
          </a:bodyPr>
          <a:lstStyle/>
          <a:p>
            <a:r>
              <a:rPr lang="en-US" dirty="0" smtClean="0"/>
              <a:t>Page 4: </a:t>
            </a:r>
          </a:p>
          <a:p>
            <a:r>
              <a:rPr lang="en-US" dirty="0" smtClean="0"/>
              <a:t>(v). Neglect</a:t>
            </a:r>
          </a:p>
          <a:p>
            <a:pPr marL="0" indent="0">
              <a:buNone/>
            </a:pPr>
            <a:r>
              <a:rPr lang="en-US" dirty="0" smtClean="0"/>
              <a:t>-consider different categories or classifications of neglect (bad judgement (reckless) vs. knowingly choosing not to act)</a:t>
            </a:r>
          </a:p>
          <a:p>
            <a:pPr marL="0" indent="0">
              <a:buNone/>
            </a:pPr>
            <a:r>
              <a:rPr lang="en-US" dirty="0" smtClean="0"/>
              <a:t>-consideration for human error factor</a:t>
            </a:r>
          </a:p>
          <a:p>
            <a:pPr marL="0" indent="0">
              <a:buNone/>
            </a:pPr>
            <a:r>
              <a:rPr lang="en-US" dirty="0" smtClean="0"/>
              <a:t>-Legal definition </a:t>
            </a:r>
          </a:p>
          <a:p>
            <a:pPr marL="0" indent="0">
              <a:buNone/>
            </a:pPr>
            <a:r>
              <a:rPr lang="en-US" dirty="0" smtClean="0"/>
              <a:t>-Why include car accident?  </a:t>
            </a:r>
          </a:p>
          <a:p>
            <a:pPr marL="0" indent="0">
              <a:buNone/>
            </a:pPr>
            <a:r>
              <a:rPr lang="en-US" dirty="0" smtClean="0"/>
              <a:t>-law enforcement and criminal personnel upset with us calling regarding neglect when not matching their understanding of neglect</a:t>
            </a:r>
          </a:p>
          <a:p>
            <a:pPr marL="0" indent="0">
              <a:buNone/>
            </a:pPr>
            <a:r>
              <a:rPr lang="en-US" dirty="0" smtClean="0"/>
              <a:t>-interpretations very different county to county and IA to IA</a:t>
            </a:r>
          </a:p>
          <a:p>
            <a:pPr marL="0" indent="0">
              <a:buNone/>
            </a:pPr>
            <a:r>
              <a:rPr lang="en-US" dirty="0" smtClean="0"/>
              <a:t>-create protocol form for medication errors (so that all are not classified automatically as neglect)</a:t>
            </a:r>
          </a:p>
          <a:p>
            <a:pPr marL="0" indent="0">
              <a:buNone/>
            </a:pPr>
            <a:r>
              <a:rPr lang="en-US" i="1" dirty="0" smtClean="0"/>
              <a:t>NOTE: Must consider level of risk, circumstances surrounding the incident that caused the failure to act, and what reasonable trained DSPs would be expected to do; need to have task force to address this further</a:t>
            </a:r>
          </a:p>
          <a:p>
            <a:pPr marL="0" indent="0">
              <a:buNone/>
            </a:pPr>
            <a:endParaRPr lang="en-US" i="1"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12051306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135</TotalTime>
  <Words>1667</Words>
  <Application>Microsoft Office PowerPoint</Application>
  <PresentationFormat>Widescreen</PresentationFormat>
  <Paragraphs>122</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Trebuchet MS</vt:lpstr>
      <vt:lpstr>Wingdings</vt:lpstr>
      <vt:lpstr>Wingdings 2</vt:lpstr>
      <vt:lpstr>Wingdings 3</vt:lpstr>
      <vt:lpstr>Facet</vt:lpstr>
      <vt:lpstr>  OPRA Policy Committee/ Rules Focus Group Meeting</vt:lpstr>
      <vt:lpstr>AGENDA TOPICS : </vt:lpstr>
      <vt:lpstr>OPRA-OACBDD Priority Issues</vt:lpstr>
      <vt:lpstr>MUI/UI RULE  AND PROCESS </vt:lpstr>
      <vt:lpstr>Where did this come from? (Background) </vt:lpstr>
      <vt:lpstr>Recommendations to address:</vt:lpstr>
      <vt:lpstr>Specific recommendations for rule 5123: 2-17-02:</vt:lpstr>
      <vt:lpstr>Rule revisions: Continued</vt:lpstr>
      <vt:lpstr>Rule revisions: Continued</vt:lpstr>
      <vt:lpstr>Rule revisions continued: </vt:lpstr>
      <vt:lpstr>Rule revisions continued: </vt:lpstr>
      <vt:lpstr>Rule revisions continued: </vt:lpstr>
      <vt:lpstr>Rule revisions Continued: </vt:lpstr>
      <vt:lpstr>Rule revisions Continued: </vt:lpstr>
      <vt:lpstr>ACTION PLAN/NEXT STEPS: </vt:lpstr>
      <vt:lpstr>PROVIDER CERTIFICATION RULE </vt:lpstr>
      <vt:lpstr>STATE BUDGET UPDATES:  -ICF -Waiver </vt:lpstr>
      <vt:lpstr>OPEN DISCUSSION….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OPRA Policy Meeting- Recommendations for MUI/UI rule and process changes</dc:title>
  <dc:creator>Sharp, Becky</dc:creator>
  <cp:lastModifiedBy>Sharp, Becky</cp:lastModifiedBy>
  <cp:revision>19</cp:revision>
  <dcterms:created xsi:type="dcterms:W3CDTF">2017-03-15T17:17:46Z</dcterms:created>
  <dcterms:modified xsi:type="dcterms:W3CDTF">2017-03-15T19:32:56Z</dcterms:modified>
</cp:coreProperties>
</file>