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4"/>
  </p:notesMasterIdLst>
  <p:sldIdLst>
    <p:sldId id="298" r:id="rId2"/>
    <p:sldId id="297" r:id="rId3"/>
    <p:sldId id="299" r:id="rId4"/>
    <p:sldId id="300"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456"/>
    <p:restoredTop sz="96245"/>
  </p:normalViewPr>
  <p:slideViewPr>
    <p:cSldViewPr snapToGrid="0">
      <p:cViewPr varScale="1">
        <p:scale>
          <a:sx n="88" d="100"/>
          <a:sy n="88" d="100"/>
        </p:scale>
        <p:origin x="38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5C44B0-7AA4-46AD-BE13-02600C5BDA3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30342BC-B936-4445-B32C-832B420C3027}">
      <dgm:prSet phldrT="[Text]"/>
      <dgm:spPr/>
      <dgm:t>
        <a:bodyPr/>
        <a:lstStyle/>
        <a:p>
          <a:r>
            <a:rPr lang="en-US" dirty="0" smtClean="0"/>
            <a:t>System Reform</a:t>
          </a:r>
          <a:endParaRPr lang="en-US" dirty="0"/>
        </a:p>
      </dgm:t>
    </dgm:pt>
    <dgm:pt modelId="{4BE0DA58-6D15-4084-A814-93C44E29C9E9}" type="parTrans" cxnId="{ADD36E31-12C4-42D6-AC1C-94A7489644D9}">
      <dgm:prSet/>
      <dgm:spPr/>
      <dgm:t>
        <a:bodyPr/>
        <a:lstStyle/>
        <a:p>
          <a:endParaRPr lang="en-US"/>
        </a:p>
      </dgm:t>
    </dgm:pt>
    <dgm:pt modelId="{61D2FA26-5FC2-4F65-9916-EF738E2E1982}" type="sibTrans" cxnId="{ADD36E31-12C4-42D6-AC1C-94A7489644D9}">
      <dgm:prSet/>
      <dgm:spPr/>
      <dgm:t>
        <a:bodyPr/>
        <a:lstStyle/>
        <a:p>
          <a:endParaRPr lang="en-US"/>
        </a:p>
      </dgm:t>
    </dgm:pt>
    <dgm:pt modelId="{25D5B1B1-DA1A-4922-B3DC-B26FA07A1DEC}">
      <dgm:prSet phldrT="[Text]" phldr="1"/>
      <dgm:spPr/>
      <dgm:t>
        <a:bodyPr/>
        <a:lstStyle/>
        <a:p>
          <a:endParaRPr lang="en-US"/>
        </a:p>
      </dgm:t>
    </dgm:pt>
    <dgm:pt modelId="{ABA17A9E-3B49-48BC-9DA5-B08DCD51225D}" type="parTrans" cxnId="{901B5583-7994-4C43-B6BD-F37C5835F6EC}">
      <dgm:prSet/>
      <dgm:spPr/>
      <dgm:t>
        <a:bodyPr/>
        <a:lstStyle/>
        <a:p>
          <a:endParaRPr lang="en-US"/>
        </a:p>
      </dgm:t>
    </dgm:pt>
    <dgm:pt modelId="{97FA1E19-35A2-4A46-BC24-91849B6E01B0}" type="sibTrans" cxnId="{901B5583-7994-4C43-B6BD-F37C5835F6EC}">
      <dgm:prSet/>
      <dgm:spPr/>
      <dgm:t>
        <a:bodyPr/>
        <a:lstStyle/>
        <a:p>
          <a:endParaRPr lang="en-US"/>
        </a:p>
      </dgm:t>
    </dgm:pt>
    <dgm:pt modelId="{BCF02536-442E-49EC-B7BB-83A6F6BD9A2F}">
      <dgm:prSet phldrT="[Text]"/>
      <dgm:spPr/>
      <dgm:t>
        <a:bodyPr/>
        <a:lstStyle/>
        <a:p>
          <a:r>
            <a:rPr lang="en-US" dirty="0" smtClean="0"/>
            <a:t>Funding</a:t>
          </a:r>
          <a:endParaRPr lang="en-US" dirty="0"/>
        </a:p>
      </dgm:t>
    </dgm:pt>
    <dgm:pt modelId="{63E91A0F-807E-4C51-9051-FEAC2B4A0F6C}" type="parTrans" cxnId="{166F2178-50CC-49D2-95D0-F5D34CCE4E08}">
      <dgm:prSet/>
      <dgm:spPr/>
      <dgm:t>
        <a:bodyPr/>
        <a:lstStyle/>
        <a:p>
          <a:endParaRPr lang="en-US"/>
        </a:p>
      </dgm:t>
    </dgm:pt>
    <dgm:pt modelId="{7F5EC2B3-E249-438B-8892-013811986A03}" type="sibTrans" cxnId="{166F2178-50CC-49D2-95D0-F5D34CCE4E08}">
      <dgm:prSet/>
      <dgm:spPr/>
      <dgm:t>
        <a:bodyPr/>
        <a:lstStyle/>
        <a:p>
          <a:endParaRPr lang="en-US"/>
        </a:p>
      </dgm:t>
    </dgm:pt>
    <dgm:pt modelId="{04217B3B-99C1-4843-9154-CF8F21A81547}">
      <dgm:prSet phldrT="[Text]" phldr="1"/>
      <dgm:spPr/>
      <dgm:t>
        <a:bodyPr/>
        <a:lstStyle/>
        <a:p>
          <a:endParaRPr lang="en-US"/>
        </a:p>
      </dgm:t>
    </dgm:pt>
    <dgm:pt modelId="{3B74D964-FB19-4F48-B062-3F62D8E1C0C8}" type="parTrans" cxnId="{81B99B48-DE8F-4957-B068-CB0CE991D122}">
      <dgm:prSet/>
      <dgm:spPr/>
      <dgm:t>
        <a:bodyPr/>
        <a:lstStyle/>
        <a:p>
          <a:endParaRPr lang="en-US"/>
        </a:p>
      </dgm:t>
    </dgm:pt>
    <dgm:pt modelId="{10298A28-21AE-4072-BE1B-DEA88710961B}" type="sibTrans" cxnId="{81B99B48-DE8F-4957-B068-CB0CE991D122}">
      <dgm:prSet/>
      <dgm:spPr/>
      <dgm:t>
        <a:bodyPr/>
        <a:lstStyle/>
        <a:p>
          <a:endParaRPr lang="en-US"/>
        </a:p>
      </dgm:t>
    </dgm:pt>
    <dgm:pt modelId="{10FF91DF-DE6A-4B31-8B0A-3F97D5EDCEC2}" type="pres">
      <dgm:prSet presAssocID="{A35C44B0-7AA4-46AD-BE13-02600C5BDA3D}" presName="linear" presStyleCnt="0">
        <dgm:presLayoutVars>
          <dgm:animLvl val="lvl"/>
          <dgm:resizeHandles val="exact"/>
        </dgm:presLayoutVars>
      </dgm:prSet>
      <dgm:spPr/>
    </dgm:pt>
    <dgm:pt modelId="{52C0DC52-4A27-467A-A1B8-B42B093C5FA3}" type="pres">
      <dgm:prSet presAssocID="{630342BC-B936-4445-B32C-832B420C3027}" presName="parentText" presStyleLbl="node1" presStyleIdx="0" presStyleCnt="2">
        <dgm:presLayoutVars>
          <dgm:chMax val="0"/>
          <dgm:bulletEnabled val="1"/>
        </dgm:presLayoutVars>
      </dgm:prSet>
      <dgm:spPr/>
      <dgm:t>
        <a:bodyPr/>
        <a:lstStyle/>
        <a:p>
          <a:endParaRPr lang="en-US"/>
        </a:p>
      </dgm:t>
    </dgm:pt>
    <dgm:pt modelId="{755BB9CB-DBE8-4E1B-A25D-87BF38063448}" type="pres">
      <dgm:prSet presAssocID="{630342BC-B936-4445-B32C-832B420C3027}" presName="childText" presStyleLbl="revTx" presStyleIdx="0" presStyleCnt="2">
        <dgm:presLayoutVars>
          <dgm:bulletEnabled val="1"/>
        </dgm:presLayoutVars>
      </dgm:prSet>
      <dgm:spPr/>
    </dgm:pt>
    <dgm:pt modelId="{0EB5E11C-84EB-4704-8AB5-77FA3BE39A15}" type="pres">
      <dgm:prSet presAssocID="{BCF02536-442E-49EC-B7BB-83A6F6BD9A2F}" presName="parentText" presStyleLbl="node1" presStyleIdx="1" presStyleCnt="2">
        <dgm:presLayoutVars>
          <dgm:chMax val="0"/>
          <dgm:bulletEnabled val="1"/>
        </dgm:presLayoutVars>
      </dgm:prSet>
      <dgm:spPr/>
    </dgm:pt>
    <dgm:pt modelId="{3D1E9EF6-EE0E-43F5-B8BF-2D640422A2C0}" type="pres">
      <dgm:prSet presAssocID="{BCF02536-442E-49EC-B7BB-83A6F6BD9A2F}" presName="childText" presStyleLbl="revTx" presStyleIdx="1" presStyleCnt="2">
        <dgm:presLayoutVars>
          <dgm:bulletEnabled val="1"/>
        </dgm:presLayoutVars>
      </dgm:prSet>
      <dgm:spPr/>
    </dgm:pt>
  </dgm:ptLst>
  <dgm:cxnLst>
    <dgm:cxn modelId="{81B99B48-DE8F-4957-B068-CB0CE991D122}" srcId="{BCF02536-442E-49EC-B7BB-83A6F6BD9A2F}" destId="{04217B3B-99C1-4843-9154-CF8F21A81547}" srcOrd="0" destOrd="0" parTransId="{3B74D964-FB19-4F48-B062-3F62D8E1C0C8}" sibTransId="{10298A28-21AE-4072-BE1B-DEA88710961B}"/>
    <dgm:cxn modelId="{3CE9B09C-8B5E-4DBE-87F4-0866462A6C18}" type="presOf" srcId="{630342BC-B936-4445-B32C-832B420C3027}" destId="{52C0DC52-4A27-467A-A1B8-B42B093C5FA3}" srcOrd="0" destOrd="0" presId="urn:microsoft.com/office/officeart/2005/8/layout/vList2"/>
    <dgm:cxn modelId="{166F2178-50CC-49D2-95D0-F5D34CCE4E08}" srcId="{A35C44B0-7AA4-46AD-BE13-02600C5BDA3D}" destId="{BCF02536-442E-49EC-B7BB-83A6F6BD9A2F}" srcOrd="1" destOrd="0" parTransId="{63E91A0F-807E-4C51-9051-FEAC2B4A0F6C}" sibTransId="{7F5EC2B3-E249-438B-8892-013811986A03}"/>
    <dgm:cxn modelId="{901B5583-7994-4C43-B6BD-F37C5835F6EC}" srcId="{630342BC-B936-4445-B32C-832B420C3027}" destId="{25D5B1B1-DA1A-4922-B3DC-B26FA07A1DEC}" srcOrd="0" destOrd="0" parTransId="{ABA17A9E-3B49-48BC-9DA5-B08DCD51225D}" sibTransId="{97FA1E19-35A2-4A46-BC24-91849B6E01B0}"/>
    <dgm:cxn modelId="{C02E92F9-9D88-484C-A130-BD5C2D612008}" type="presOf" srcId="{25D5B1B1-DA1A-4922-B3DC-B26FA07A1DEC}" destId="{755BB9CB-DBE8-4E1B-A25D-87BF38063448}" srcOrd="0" destOrd="0" presId="urn:microsoft.com/office/officeart/2005/8/layout/vList2"/>
    <dgm:cxn modelId="{729FAA07-FDFC-4F4C-A9D0-D973D0653D52}" type="presOf" srcId="{04217B3B-99C1-4843-9154-CF8F21A81547}" destId="{3D1E9EF6-EE0E-43F5-B8BF-2D640422A2C0}" srcOrd="0" destOrd="0" presId="urn:microsoft.com/office/officeart/2005/8/layout/vList2"/>
    <dgm:cxn modelId="{43F3E1E7-8CBF-4C80-A6C6-01EFDD3A5702}" type="presOf" srcId="{BCF02536-442E-49EC-B7BB-83A6F6BD9A2F}" destId="{0EB5E11C-84EB-4704-8AB5-77FA3BE39A15}" srcOrd="0" destOrd="0" presId="urn:microsoft.com/office/officeart/2005/8/layout/vList2"/>
    <dgm:cxn modelId="{9B4C584C-2138-46FC-9461-67472E11244A}" type="presOf" srcId="{A35C44B0-7AA4-46AD-BE13-02600C5BDA3D}" destId="{10FF91DF-DE6A-4B31-8B0A-3F97D5EDCEC2}" srcOrd="0" destOrd="0" presId="urn:microsoft.com/office/officeart/2005/8/layout/vList2"/>
    <dgm:cxn modelId="{ADD36E31-12C4-42D6-AC1C-94A7489644D9}" srcId="{A35C44B0-7AA4-46AD-BE13-02600C5BDA3D}" destId="{630342BC-B936-4445-B32C-832B420C3027}" srcOrd="0" destOrd="0" parTransId="{4BE0DA58-6D15-4084-A814-93C44E29C9E9}" sibTransId="{61D2FA26-5FC2-4F65-9916-EF738E2E1982}"/>
    <dgm:cxn modelId="{918AC7BA-75C6-4F62-B965-3A1646368E11}" type="presParOf" srcId="{10FF91DF-DE6A-4B31-8B0A-3F97D5EDCEC2}" destId="{52C0DC52-4A27-467A-A1B8-B42B093C5FA3}" srcOrd="0" destOrd="0" presId="urn:microsoft.com/office/officeart/2005/8/layout/vList2"/>
    <dgm:cxn modelId="{22EACDDC-DA4C-48B1-A476-344F9E50F5F4}" type="presParOf" srcId="{10FF91DF-DE6A-4B31-8B0A-3F97D5EDCEC2}" destId="{755BB9CB-DBE8-4E1B-A25D-87BF38063448}" srcOrd="1" destOrd="0" presId="urn:microsoft.com/office/officeart/2005/8/layout/vList2"/>
    <dgm:cxn modelId="{65954DB8-6D83-4433-8564-C5F3F8D14684}" type="presParOf" srcId="{10FF91DF-DE6A-4B31-8B0A-3F97D5EDCEC2}" destId="{0EB5E11C-84EB-4704-8AB5-77FA3BE39A15}" srcOrd="2" destOrd="0" presId="urn:microsoft.com/office/officeart/2005/8/layout/vList2"/>
    <dgm:cxn modelId="{94EB8F4A-9160-4CD3-ACFB-11033B38743D}" type="presParOf" srcId="{10FF91DF-DE6A-4B31-8B0A-3F97D5EDCEC2}" destId="{3D1E9EF6-EE0E-43F5-B8BF-2D640422A2C0}"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C0DC52-4A27-467A-A1B8-B42B093C5FA3}">
      <dsp:nvSpPr>
        <dsp:cNvPr id="0" name=""/>
        <dsp:cNvSpPr/>
      </dsp:nvSpPr>
      <dsp:spPr>
        <a:xfrm>
          <a:off x="0" y="149958"/>
          <a:ext cx="8128000" cy="1482974"/>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a:lnSpc>
              <a:spcPct val="90000"/>
            </a:lnSpc>
            <a:spcBef>
              <a:spcPct val="0"/>
            </a:spcBef>
            <a:spcAft>
              <a:spcPct val="35000"/>
            </a:spcAft>
          </a:pPr>
          <a:r>
            <a:rPr lang="en-US" sz="6500" kern="1200" dirty="0" smtClean="0"/>
            <a:t>System Reform</a:t>
          </a:r>
          <a:endParaRPr lang="en-US" sz="6500" kern="1200" dirty="0"/>
        </a:p>
      </dsp:txBody>
      <dsp:txXfrm>
        <a:off x="72393" y="222351"/>
        <a:ext cx="7983214" cy="1338188"/>
      </dsp:txXfrm>
    </dsp:sp>
    <dsp:sp modelId="{755BB9CB-DBE8-4E1B-A25D-87BF38063448}">
      <dsp:nvSpPr>
        <dsp:cNvPr id="0" name=""/>
        <dsp:cNvSpPr/>
      </dsp:nvSpPr>
      <dsp:spPr>
        <a:xfrm>
          <a:off x="0" y="1632933"/>
          <a:ext cx="8128000" cy="10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064" tIns="82550" rIns="462280" bIns="82550" numCol="1" spcCol="1270" anchor="t" anchorCtr="0">
          <a:noAutofit/>
        </a:bodyPr>
        <a:lstStyle/>
        <a:p>
          <a:pPr marL="285750" lvl="1" indent="-285750" algn="l" defTabSz="2266950">
            <a:lnSpc>
              <a:spcPct val="90000"/>
            </a:lnSpc>
            <a:spcBef>
              <a:spcPct val="0"/>
            </a:spcBef>
            <a:spcAft>
              <a:spcPct val="20000"/>
            </a:spcAft>
            <a:buChar char="••"/>
          </a:pPr>
          <a:endParaRPr lang="en-US" sz="5100" kern="1200"/>
        </a:p>
      </dsp:txBody>
      <dsp:txXfrm>
        <a:off x="0" y="1632933"/>
        <a:ext cx="8128000" cy="1076400"/>
      </dsp:txXfrm>
    </dsp:sp>
    <dsp:sp modelId="{0EB5E11C-84EB-4704-8AB5-77FA3BE39A15}">
      <dsp:nvSpPr>
        <dsp:cNvPr id="0" name=""/>
        <dsp:cNvSpPr/>
      </dsp:nvSpPr>
      <dsp:spPr>
        <a:xfrm>
          <a:off x="0" y="2709333"/>
          <a:ext cx="8128000" cy="1482974"/>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a:lnSpc>
              <a:spcPct val="90000"/>
            </a:lnSpc>
            <a:spcBef>
              <a:spcPct val="0"/>
            </a:spcBef>
            <a:spcAft>
              <a:spcPct val="35000"/>
            </a:spcAft>
          </a:pPr>
          <a:r>
            <a:rPr lang="en-US" sz="6500" kern="1200" dirty="0" smtClean="0"/>
            <a:t>Funding</a:t>
          </a:r>
          <a:endParaRPr lang="en-US" sz="6500" kern="1200" dirty="0"/>
        </a:p>
      </dsp:txBody>
      <dsp:txXfrm>
        <a:off x="72393" y="2781726"/>
        <a:ext cx="7983214" cy="1338188"/>
      </dsp:txXfrm>
    </dsp:sp>
    <dsp:sp modelId="{3D1E9EF6-EE0E-43F5-B8BF-2D640422A2C0}">
      <dsp:nvSpPr>
        <dsp:cNvPr id="0" name=""/>
        <dsp:cNvSpPr/>
      </dsp:nvSpPr>
      <dsp:spPr>
        <a:xfrm>
          <a:off x="0" y="4192308"/>
          <a:ext cx="8128000" cy="10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064" tIns="82550" rIns="462280" bIns="82550" numCol="1" spcCol="1270" anchor="t" anchorCtr="0">
          <a:noAutofit/>
        </a:bodyPr>
        <a:lstStyle/>
        <a:p>
          <a:pPr marL="285750" lvl="1" indent="-285750" algn="l" defTabSz="2266950">
            <a:lnSpc>
              <a:spcPct val="90000"/>
            </a:lnSpc>
            <a:spcBef>
              <a:spcPct val="0"/>
            </a:spcBef>
            <a:spcAft>
              <a:spcPct val="20000"/>
            </a:spcAft>
            <a:buChar char="••"/>
          </a:pPr>
          <a:endParaRPr lang="en-US" sz="5100" kern="1200"/>
        </a:p>
      </dsp:txBody>
      <dsp:txXfrm>
        <a:off x="0" y="4192308"/>
        <a:ext cx="8128000" cy="10764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F5BAB1-5BD7-4EF8-8E87-CD4E996128EF}" type="datetimeFigureOut">
              <a:rPr lang="en-US" smtClean="0"/>
              <a:t>11/8/2022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8AE650-16CE-48C1-A0FD-A4E71F4D3C60}" type="slidenum">
              <a:rPr lang="en-US" smtClean="0"/>
              <a:t>‹#›</a:t>
            </a:fld>
            <a:endParaRPr lang="en-US"/>
          </a:p>
        </p:txBody>
      </p:sp>
    </p:spTree>
    <p:extLst>
      <p:ext uri="{BB962C8B-B14F-4D97-AF65-F5344CB8AC3E}">
        <p14:creationId xmlns:p14="http://schemas.microsoft.com/office/powerpoint/2010/main" val="1122667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D1CC14D-E91F-C946-88D9-AE2194FE4D4C}" type="slidenum">
              <a:rPr lang="en-US" smtClean="0"/>
              <a:t>12</a:t>
            </a:fld>
            <a:endParaRPr lang="en-US"/>
          </a:p>
        </p:txBody>
      </p:sp>
    </p:spTree>
    <p:extLst>
      <p:ext uri="{BB962C8B-B14F-4D97-AF65-F5344CB8AC3E}">
        <p14:creationId xmlns:p14="http://schemas.microsoft.com/office/powerpoint/2010/main" val="1904577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11/8/2022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802" y="685800"/>
            <a:ext cx="10394706" cy="1151965"/>
          </a:xfrm>
        </p:spPr>
        <p:txBody>
          <a:bodyPr/>
          <a:lstStyle>
            <a:lvl1pPr algn="ctr">
              <a:defRPr/>
            </a:lvl1pPr>
          </a:lstStyle>
          <a:p>
            <a:r>
              <a:rPr lang="en-US"/>
              <a:t>Click to edit Master title style</a:t>
            </a:r>
            <a:endParaRPr lang="en-US" dirty="0"/>
          </a:p>
        </p:txBody>
      </p:sp>
      <p:sp>
        <p:nvSpPr>
          <p:cNvPr id="7" name="Text Placeholder 2"/>
          <p:cNvSpPr>
            <a:spLocks noGrp="1"/>
          </p:cNvSpPr>
          <p:nvPr>
            <p:ph type="body" idx="1"/>
          </p:nvPr>
        </p:nvSpPr>
        <p:spPr>
          <a:xfrm>
            <a:off x="685802" y="2063395"/>
            <a:ext cx="3310128" cy="576262"/>
          </a:xfr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802" y="2639658"/>
            <a:ext cx="3310128" cy="273492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234622" y="2063395"/>
            <a:ext cx="3310128" cy="576262"/>
          </a:xfr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234621" y="2639658"/>
            <a:ext cx="3310128" cy="273492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770380" y="2063395"/>
            <a:ext cx="3310128" cy="576262"/>
          </a:xfr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770380" y="2639658"/>
            <a:ext cx="3310128" cy="273492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2F04681-5955-4D46-88EC-A9457C7B21E3}" type="datetime1">
              <a:rPr lang="en-US" smtClean="0"/>
              <a:t>11/8/2022</a:t>
            </a:fld>
            <a:endParaRPr lang="en-US"/>
          </a:p>
        </p:txBody>
      </p:sp>
      <p:sp>
        <p:nvSpPr>
          <p:cNvPr id="4" name="Footer Placeholder 3"/>
          <p:cNvSpPr>
            <a:spLocks noGrp="1"/>
          </p:cNvSpPr>
          <p:nvPr>
            <p:ph type="ftr" sz="quarter" idx="11"/>
          </p:nvPr>
        </p:nvSpPr>
        <p:spPr/>
        <p:txBody>
          <a:bodyPr/>
          <a:lstStyle/>
          <a:p>
            <a:r>
              <a:rPr lang="en-US"/>
              <a:t>Draft for Budget Coalition Discussion Purposes Only</a:t>
            </a:r>
          </a:p>
        </p:txBody>
      </p:sp>
      <p:sp>
        <p:nvSpPr>
          <p:cNvPr id="5" name="Slide Number Placeholder 4"/>
          <p:cNvSpPr>
            <a:spLocks noGrp="1"/>
          </p:cNvSpPr>
          <p:nvPr>
            <p:ph type="sldNum" sz="quarter" idx="12"/>
          </p:nvPr>
        </p:nvSpPr>
        <p:spPr/>
        <p:txBody>
          <a:bodyPr/>
          <a:lstStyle/>
          <a:p>
            <a:fld id="{E6974FDA-A557-49C5-A16B-E6B429403533}" type="slidenum">
              <a:rPr lang="en-US" smtClean="0"/>
              <a:t>‹#›</a:t>
            </a:fld>
            <a:endParaRPr lang="en-US"/>
          </a:p>
        </p:txBody>
      </p:sp>
    </p:spTree>
    <p:extLst>
      <p:ext uri="{BB962C8B-B14F-4D97-AF65-F5344CB8AC3E}">
        <p14:creationId xmlns:p14="http://schemas.microsoft.com/office/powerpoint/2010/main" val="457445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11/8/2022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11/8/2022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11/8/2022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11/8/2022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2023 State Biennium Budget</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9027236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786F3-6253-354A-8A57-3982FD7F2821}"/>
              </a:ext>
            </a:extLst>
          </p:cNvPr>
          <p:cNvSpPr>
            <a:spLocks noGrp="1"/>
          </p:cNvSpPr>
          <p:nvPr>
            <p:ph type="title"/>
          </p:nvPr>
        </p:nvSpPr>
        <p:spPr/>
        <p:txBody>
          <a:bodyPr/>
          <a:lstStyle/>
          <a:p>
            <a:r>
              <a:rPr lang="en-US" dirty="0"/>
              <a:t>Ohio’s Service Stability Continued</a:t>
            </a:r>
          </a:p>
        </p:txBody>
      </p:sp>
      <p:sp>
        <p:nvSpPr>
          <p:cNvPr id="3" name="Content Placeholder 2">
            <a:extLst>
              <a:ext uri="{FF2B5EF4-FFF2-40B4-BE49-F238E27FC236}">
                <a16:creationId xmlns:a16="http://schemas.microsoft.com/office/drawing/2014/main" id="{1B420C80-6BB3-354E-B674-024A1E5BA2B4}"/>
              </a:ext>
            </a:extLst>
          </p:cNvPr>
          <p:cNvSpPr>
            <a:spLocks noGrp="1"/>
          </p:cNvSpPr>
          <p:nvPr>
            <p:ph idx="1"/>
          </p:nvPr>
        </p:nvSpPr>
        <p:spPr>
          <a:xfrm>
            <a:off x="838199" y="1825625"/>
            <a:ext cx="10703943" cy="4351338"/>
          </a:xfrm>
        </p:spPr>
        <p:txBody>
          <a:bodyPr>
            <a:normAutofit/>
          </a:bodyPr>
          <a:lstStyle/>
          <a:p>
            <a:pPr marL="0" indent="0">
              <a:buNone/>
            </a:pPr>
            <a:r>
              <a:rPr lang="en-US" b="1" dirty="0"/>
              <a:t>“76% of Ohio’s H/PC Providers are Struggling to Achieve Quality Standards due to Staffing Shortages.”</a:t>
            </a:r>
          </a:p>
          <a:p>
            <a:pPr marL="0" indent="0">
              <a:buNone/>
            </a:pPr>
            <a:r>
              <a:rPr lang="en-US" dirty="0"/>
              <a:t/>
            </a:r>
            <a:br>
              <a:rPr lang="en-US" dirty="0"/>
            </a:br>
            <a:r>
              <a:rPr lang="en-US" dirty="0"/>
              <a:t/>
            </a:r>
            <a:br>
              <a:rPr lang="en-US" dirty="0"/>
            </a:br>
            <a:r>
              <a:rPr lang="en-US" dirty="0"/>
              <a:t>IMPACT: When too few workers apply for jobs, providers are reliant on emergency regulatory flexibilities to maintain minimum staffing requirements. When emergency orders are lifted, providers are left unable to comply with staffing requirements, in turn forcing immediate discharge of people who were once supported and, in the worst cases, complete and permanent agency closures.”</a:t>
            </a:r>
          </a:p>
          <a:p>
            <a:pPr marL="0" indent="0">
              <a:buNone/>
            </a:pPr>
            <a:endParaRPr lang="en-US" dirty="0"/>
          </a:p>
          <a:p>
            <a:pPr marL="0" indent="0">
              <a:buNone/>
            </a:pPr>
            <a:r>
              <a:rPr lang="en-US" sz="1900" dirty="0"/>
              <a:t>-Impact Narrative from </a:t>
            </a:r>
            <a:r>
              <a:rPr lang="en-US" sz="1900" dirty="0">
                <a:latin typeface="Arial" panose="020B0604020202020204" pitchFamily="34" charset="0"/>
              </a:rPr>
              <a:t>The State of America’s Direct Support Workforce Crisis 2022. Alexandria, VA: ANCOR, 2022.</a:t>
            </a:r>
            <a:endParaRPr lang="en-US" sz="1900" dirty="0"/>
          </a:p>
          <a:p>
            <a:pPr marL="0" indent="0">
              <a:buNone/>
            </a:pPr>
            <a:endParaRPr lang="en-US" dirty="0"/>
          </a:p>
          <a:p>
            <a:pPr marL="0" indent="0">
              <a:buNone/>
            </a:pPr>
            <a:endParaRPr lang="en-US" dirty="0"/>
          </a:p>
        </p:txBody>
      </p:sp>
      <p:sp>
        <p:nvSpPr>
          <p:cNvPr id="4" name="Footer Placeholder 3">
            <a:extLst>
              <a:ext uri="{FF2B5EF4-FFF2-40B4-BE49-F238E27FC236}">
                <a16:creationId xmlns:a16="http://schemas.microsoft.com/office/drawing/2014/main" id="{8F201A67-0DDE-6342-A7C3-0A04B609DF84}"/>
              </a:ext>
            </a:extLst>
          </p:cNvPr>
          <p:cNvSpPr>
            <a:spLocks noGrp="1"/>
          </p:cNvSpPr>
          <p:nvPr>
            <p:ph type="ftr" sz="quarter" idx="11"/>
          </p:nvPr>
        </p:nvSpPr>
        <p:spPr/>
        <p:txBody>
          <a:bodyPr/>
          <a:lstStyle/>
          <a:p>
            <a:r>
              <a:rPr lang="en-US"/>
              <a:t>Draft for Budget Coalition Discussion Purposes Only</a:t>
            </a:r>
          </a:p>
        </p:txBody>
      </p:sp>
    </p:spTree>
    <p:extLst>
      <p:ext uri="{BB962C8B-B14F-4D97-AF65-F5344CB8AC3E}">
        <p14:creationId xmlns:p14="http://schemas.microsoft.com/office/powerpoint/2010/main" val="31915546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E0D75-54E5-B340-BC6C-B1FE99173115}"/>
              </a:ext>
            </a:extLst>
          </p:cNvPr>
          <p:cNvSpPr>
            <a:spLocks noGrp="1"/>
          </p:cNvSpPr>
          <p:nvPr>
            <p:ph type="title"/>
          </p:nvPr>
        </p:nvSpPr>
        <p:spPr/>
        <p:txBody>
          <a:bodyPr/>
          <a:lstStyle/>
          <a:p>
            <a:r>
              <a:rPr lang="en-US" dirty="0"/>
              <a:t>Ohio’s HCBS Service Stability-Additionally…</a:t>
            </a:r>
          </a:p>
        </p:txBody>
      </p:sp>
      <p:sp>
        <p:nvSpPr>
          <p:cNvPr id="3" name="Content Placeholder 2">
            <a:extLst>
              <a:ext uri="{FF2B5EF4-FFF2-40B4-BE49-F238E27FC236}">
                <a16:creationId xmlns:a16="http://schemas.microsoft.com/office/drawing/2014/main" id="{A220F446-BCC8-EB40-86D6-B4C48BB22B07}"/>
              </a:ext>
            </a:extLst>
          </p:cNvPr>
          <p:cNvSpPr>
            <a:spLocks noGrp="1"/>
          </p:cNvSpPr>
          <p:nvPr>
            <p:ph idx="1"/>
          </p:nvPr>
        </p:nvSpPr>
        <p:spPr/>
        <p:txBody>
          <a:bodyPr/>
          <a:lstStyle/>
          <a:p>
            <a:r>
              <a:rPr lang="en-US" b="1" dirty="0"/>
              <a:t>50% of provider respondents indicated they were forced to consolidate homes/service sites as a result of the workforce shortage.</a:t>
            </a:r>
          </a:p>
          <a:p>
            <a:r>
              <a:rPr lang="en-US" b="1" dirty="0"/>
              <a:t>72% of provider respondents indicated they have had to utilize foundations, fundraising and alternative revenue streams in order to maintain operations and services.</a:t>
            </a:r>
          </a:p>
          <a:p>
            <a:r>
              <a:rPr lang="en-US" b="1" dirty="0"/>
              <a:t>62% of provider respondents indicated they would be forced to discontinue operations and all services within 5 years without any additional relief.</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5FA201AB-711C-7442-A24F-BBDBDC4C1014}"/>
              </a:ext>
            </a:extLst>
          </p:cNvPr>
          <p:cNvSpPr>
            <a:spLocks noGrp="1"/>
          </p:cNvSpPr>
          <p:nvPr>
            <p:ph type="ftr" sz="quarter" idx="11"/>
          </p:nvPr>
        </p:nvSpPr>
        <p:spPr/>
        <p:txBody>
          <a:bodyPr/>
          <a:lstStyle/>
          <a:p>
            <a:r>
              <a:rPr lang="en-US"/>
              <a:t>Draft for Budget Coalition Discussion Purposes Only</a:t>
            </a:r>
          </a:p>
        </p:txBody>
      </p:sp>
    </p:spTree>
    <p:extLst>
      <p:ext uri="{BB962C8B-B14F-4D97-AF65-F5344CB8AC3E}">
        <p14:creationId xmlns:p14="http://schemas.microsoft.com/office/powerpoint/2010/main" val="770167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3464D-F5BC-456D-B3FB-368E9DF1AFAD}"/>
              </a:ext>
            </a:extLst>
          </p:cNvPr>
          <p:cNvSpPr>
            <a:spLocks noGrp="1"/>
          </p:cNvSpPr>
          <p:nvPr>
            <p:ph type="title"/>
          </p:nvPr>
        </p:nvSpPr>
        <p:spPr>
          <a:xfrm>
            <a:off x="898647" y="590453"/>
            <a:ext cx="10394706" cy="1151965"/>
          </a:xfrm>
        </p:spPr>
        <p:txBody>
          <a:bodyPr>
            <a:normAutofit fontScale="90000"/>
          </a:bodyPr>
          <a:lstStyle/>
          <a:p>
            <a:pPr algn="ctr"/>
            <a:r>
              <a:rPr lang="en-US" dirty="0"/>
              <a:t>2022 Operating P/Ls – A Study of 5 Providers</a:t>
            </a:r>
          </a:p>
        </p:txBody>
      </p:sp>
      <p:sp>
        <p:nvSpPr>
          <p:cNvPr id="15" name="Text Placeholder 14">
            <a:extLst>
              <a:ext uri="{FF2B5EF4-FFF2-40B4-BE49-F238E27FC236}">
                <a16:creationId xmlns:a16="http://schemas.microsoft.com/office/drawing/2014/main" id="{2FE1DA1C-F11E-4E99-B568-477F12A0B24A}"/>
              </a:ext>
            </a:extLst>
          </p:cNvPr>
          <p:cNvSpPr>
            <a:spLocks noGrp="1"/>
          </p:cNvSpPr>
          <p:nvPr>
            <p:ph type="body" sz="quarter" idx="13"/>
          </p:nvPr>
        </p:nvSpPr>
        <p:spPr>
          <a:xfrm>
            <a:off x="2189133" y="4184465"/>
            <a:ext cx="3310128" cy="576262"/>
          </a:xfrm>
        </p:spPr>
        <p:txBody>
          <a:bodyPr/>
          <a:lstStyle/>
          <a:p>
            <a:r>
              <a:rPr lang="en-US" sz="1800" dirty="0"/>
              <a:t>Provider 4</a:t>
            </a:r>
          </a:p>
        </p:txBody>
      </p:sp>
      <p:sp>
        <p:nvSpPr>
          <p:cNvPr id="18" name="Text Placeholder 17">
            <a:extLst>
              <a:ext uri="{FF2B5EF4-FFF2-40B4-BE49-F238E27FC236}">
                <a16:creationId xmlns:a16="http://schemas.microsoft.com/office/drawing/2014/main" id="{512CA5B8-54A0-4755-B128-4A3E0AF7A704}"/>
              </a:ext>
            </a:extLst>
          </p:cNvPr>
          <p:cNvSpPr>
            <a:spLocks noGrp="1"/>
          </p:cNvSpPr>
          <p:nvPr>
            <p:ph type="body" sz="half" idx="17"/>
          </p:nvPr>
        </p:nvSpPr>
        <p:spPr>
          <a:xfrm>
            <a:off x="898647" y="2368753"/>
            <a:ext cx="3310128" cy="2734928"/>
          </a:xfrm>
        </p:spPr>
        <p:txBody>
          <a:bodyPr>
            <a:noAutofit/>
          </a:bodyPr>
          <a:lstStyle/>
          <a:p>
            <a:pPr algn="l"/>
            <a:r>
              <a:rPr lang="en-US" sz="1800" dirty="0"/>
              <a:t>Operating Revenue: $1,266,181</a:t>
            </a:r>
          </a:p>
          <a:p>
            <a:pPr algn="l"/>
            <a:r>
              <a:rPr lang="en-US" sz="1800" dirty="0"/>
              <a:t>Operating Expense: $1,394,310</a:t>
            </a:r>
          </a:p>
          <a:p>
            <a:pPr algn="l"/>
            <a:r>
              <a:rPr lang="en-US" sz="1800" dirty="0"/>
              <a:t>Operation Profit/Loss: </a:t>
            </a:r>
            <a:r>
              <a:rPr lang="en-US" sz="1800" dirty="0">
                <a:solidFill>
                  <a:srgbClr val="FF0000"/>
                </a:solidFill>
              </a:rPr>
              <a:t>($128,129)</a:t>
            </a:r>
          </a:p>
          <a:p>
            <a:pPr algn="l"/>
            <a:endParaRPr lang="en-US" sz="1800" dirty="0"/>
          </a:p>
        </p:txBody>
      </p:sp>
      <p:sp>
        <p:nvSpPr>
          <p:cNvPr id="3" name="Footer Placeholder 2">
            <a:extLst>
              <a:ext uri="{FF2B5EF4-FFF2-40B4-BE49-F238E27FC236}">
                <a16:creationId xmlns:a16="http://schemas.microsoft.com/office/drawing/2014/main" id="{1333657C-E687-DA4D-8E62-1A257A759058}"/>
              </a:ext>
            </a:extLst>
          </p:cNvPr>
          <p:cNvSpPr>
            <a:spLocks noGrp="1"/>
          </p:cNvSpPr>
          <p:nvPr>
            <p:ph type="ftr" sz="quarter" idx="11"/>
          </p:nvPr>
        </p:nvSpPr>
        <p:spPr/>
        <p:txBody>
          <a:bodyPr/>
          <a:lstStyle/>
          <a:p>
            <a:r>
              <a:rPr lang="en-US"/>
              <a:t>Draft for Budget Coalition Discussion Purposes Only</a:t>
            </a:r>
          </a:p>
        </p:txBody>
      </p:sp>
      <p:sp>
        <p:nvSpPr>
          <p:cNvPr id="19" name="Text Placeholder 17">
            <a:extLst>
              <a:ext uri="{FF2B5EF4-FFF2-40B4-BE49-F238E27FC236}">
                <a16:creationId xmlns:a16="http://schemas.microsoft.com/office/drawing/2014/main" id="{5D259A5B-09E8-E94F-89F8-51F16D496955}"/>
              </a:ext>
            </a:extLst>
          </p:cNvPr>
          <p:cNvSpPr txBox="1">
            <a:spLocks/>
          </p:cNvSpPr>
          <p:nvPr/>
        </p:nvSpPr>
        <p:spPr>
          <a:xfrm>
            <a:off x="4489872" y="2368753"/>
            <a:ext cx="3663528" cy="2734928"/>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sz="1800" dirty="0"/>
              <a:t>Operating Revenue:  $783,115.52</a:t>
            </a:r>
          </a:p>
          <a:p>
            <a:pPr algn="l"/>
            <a:r>
              <a:rPr lang="en-US" sz="1800" dirty="0"/>
              <a:t>Operating Expense:  $795,069.80</a:t>
            </a:r>
          </a:p>
          <a:p>
            <a:pPr algn="l"/>
            <a:r>
              <a:rPr lang="en-US" sz="1800" dirty="0"/>
              <a:t>Operation Profit/Loss: </a:t>
            </a:r>
            <a:r>
              <a:rPr lang="en-US" sz="1800" dirty="0">
                <a:solidFill>
                  <a:srgbClr val="FF0000"/>
                </a:solidFill>
              </a:rPr>
              <a:t>($39,259.82)</a:t>
            </a:r>
          </a:p>
        </p:txBody>
      </p:sp>
      <p:sp>
        <p:nvSpPr>
          <p:cNvPr id="20" name="Text Placeholder 14">
            <a:extLst>
              <a:ext uri="{FF2B5EF4-FFF2-40B4-BE49-F238E27FC236}">
                <a16:creationId xmlns:a16="http://schemas.microsoft.com/office/drawing/2014/main" id="{B204857A-5BB5-E141-9093-5F8040391525}"/>
              </a:ext>
            </a:extLst>
          </p:cNvPr>
          <p:cNvSpPr txBox="1">
            <a:spLocks/>
          </p:cNvSpPr>
          <p:nvPr/>
        </p:nvSpPr>
        <p:spPr>
          <a:xfrm>
            <a:off x="4338708" y="1549494"/>
            <a:ext cx="3310128" cy="576262"/>
          </a:xfrm>
          <a:prstGeom prst="rect">
            <a:avLst/>
          </a:prstGeom>
        </p:spPr>
        <p:txBody>
          <a:bodyPr vert="horz" lIns="91440" tIns="45720" rIns="91440" bIns="45720" rtlCol="0" anchor="b">
            <a:noAutofit/>
          </a:bodyPr>
          <a:lstStyle>
            <a:lvl1pPr marL="0" indent="0" algn="ctr" defTabSz="914400" rtl="0" eaLnBrk="1" latinLnBrk="0" hangingPunct="1">
              <a:lnSpc>
                <a:spcPct val="90000"/>
              </a:lnSpc>
              <a:spcBef>
                <a:spcPts val="1000"/>
              </a:spcBef>
              <a:buFont typeface="Arial" panose="020B0604020202020204" pitchFamily="34" charset="0"/>
              <a:buNone/>
              <a:defRPr sz="2400" b="0" kern="1200">
                <a:solidFill>
                  <a:schemeClr val="accent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1800" dirty="0"/>
              <a:t>Provider 2</a:t>
            </a:r>
          </a:p>
        </p:txBody>
      </p:sp>
      <p:sp>
        <p:nvSpPr>
          <p:cNvPr id="21" name="Text Placeholder 14">
            <a:extLst>
              <a:ext uri="{FF2B5EF4-FFF2-40B4-BE49-F238E27FC236}">
                <a16:creationId xmlns:a16="http://schemas.microsoft.com/office/drawing/2014/main" id="{16EDF376-89DB-204F-981B-1967125FC793}"/>
              </a:ext>
            </a:extLst>
          </p:cNvPr>
          <p:cNvSpPr txBox="1">
            <a:spLocks/>
          </p:cNvSpPr>
          <p:nvPr/>
        </p:nvSpPr>
        <p:spPr>
          <a:xfrm>
            <a:off x="8742874" y="1594628"/>
            <a:ext cx="3310128" cy="576262"/>
          </a:xfrm>
          <a:prstGeom prst="rect">
            <a:avLst/>
          </a:prstGeom>
        </p:spPr>
        <p:txBody>
          <a:bodyPr vert="horz" lIns="91440" tIns="45720" rIns="91440" bIns="45720" rtlCol="0" anchor="b">
            <a:noAutofit/>
          </a:bodyPr>
          <a:lstStyle>
            <a:lvl1pPr marL="0" indent="0" algn="ctr" defTabSz="914400" rtl="0" eaLnBrk="1" latinLnBrk="0" hangingPunct="1">
              <a:lnSpc>
                <a:spcPct val="90000"/>
              </a:lnSpc>
              <a:spcBef>
                <a:spcPts val="1000"/>
              </a:spcBef>
              <a:buFont typeface="Arial" panose="020B0604020202020204" pitchFamily="34" charset="0"/>
              <a:buNone/>
              <a:defRPr sz="2400" b="0" kern="1200">
                <a:solidFill>
                  <a:schemeClr val="accent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1800" dirty="0"/>
              <a:t>Provider 3</a:t>
            </a:r>
          </a:p>
        </p:txBody>
      </p:sp>
      <p:sp>
        <p:nvSpPr>
          <p:cNvPr id="8" name="Rectangle 7">
            <a:extLst>
              <a:ext uri="{FF2B5EF4-FFF2-40B4-BE49-F238E27FC236}">
                <a16:creationId xmlns:a16="http://schemas.microsoft.com/office/drawing/2014/main" id="{CE87E688-4539-864B-BBBB-3DDAC92F93D7}"/>
              </a:ext>
            </a:extLst>
          </p:cNvPr>
          <p:cNvSpPr/>
          <p:nvPr/>
        </p:nvSpPr>
        <p:spPr>
          <a:xfrm>
            <a:off x="8799075" y="2368753"/>
            <a:ext cx="3197726" cy="923330"/>
          </a:xfrm>
          <a:prstGeom prst="rect">
            <a:avLst/>
          </a:prstGeom>
        </p:spPr>
        <p:txBody>
          <a:bodyPr wrap="square">
            <a:spAutoFit/>
          </a:bodyPr>
          <a:lstStyle/>
          <a:p>
            <a:r>
              <a:rPr lang="en-US" dirty="0"/>
              <a:t>Operating Revenue: 1,441,298</a:t>
            </a:r>
          </a:p>
          <a:p>
            <a:r>
              <a:rPr lang="en-US" dirty="0"/>
              <a:t>Operating Expense: 1,509,441</a:t>
            </a:r>
          </a:p>
          <a:p>
            <a:r>
              <a:rPr lang="en-US" dirty="0"/>
              <a:t>Operation Profit/Loss: </a:t>
            </a:r>
            <a:r>
              <a:rPr lang="en-US" dirty="0">
                <a:solidFill>
                  <a:srgbClr val="FF0000"/>
                </a:solidFill>
              </a:rPr>
              <a:t>(68,142)</a:t>
            </a:r>
          </a:p>
        </p:txBody>
      </p:sp>
      <p:sp>
        <p:nvSpPr>
          <p:cNvPr id="22" name="Text Placeholder 17">
            <a:extLst>
              <a:ext uri="{FF2B5EF4-FFF2-40B4-BE49-F238E27FC236}">
                <a16:creationId xmlns:a16="http://schemas.microsoft.com/office/drawing/2014/main" id="{BBBAA5D3-C8FF-974E-869E-9739633048E1}"/>
              </a:ext>
            </a:extLst>
          </p:cNvPr>
          <p:cNvSpPr txBox="1">
            <a:spLocks/>
          </p:cNvSpPr>
          <p:nvPr/>
        </p:nvSpPr>
        <p:spPr>
          <a:xfrm>
            <a:off x="2189133" y="4855934"/>
            <a:ext cx="3310128" cy="2734928"/>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sz="1800" dirty="0"/>
              <a:t>Operating Revenue: 1,975,091</a:t>
            </a:r>
          </a:p>
          <a:p>
            <a:pPr algn="l"/>
            <a:r>
              <a:rPr lang="en-US" sz="1800" dirty="0"/>
              <a:t>Operating Expense: 2,090,141</a:t>
            </a:r>
          </a:p>
          <a:p>
            <a:pPr algn="l"/>
            <a:r>
              <a:rPr lang="en-US" sz="1800" dirty="0"/>
              <a:t>Operation Profit/Loss: </a:t>
            </a:r>
            <a:r>
              <a:rPr lang="en-US" sz="1800" dirty="0">
                <a:solidFill>
                  <a:srgbClr val="FF0000"/>
                </a:solidFill>
              </a:rPr>
              <a:t>(115,049)</a:t>
            </a:r>
          </a:p>
          <a:p>
            <a:pPr algn="l"/>
            <a:endParaRPr lang="en-US" sz="1800" dirty="0"/>
          </a:p>
        </p:txBody>
      </p:sp>
      <p:sp>
        <p:nvSpPr>
          <p:cNvPr id="23" name="Text Placeholder 14">
            <a:extLst>
              <a:ext uri="{FF2B5EF4-FFF2-40B4-BE49-F238E27FC236}">
                <a16:creationId xmlns:a16="http://schemas.microsoft.com/office/drawing/2014/main" id="{BE6B7DAD-D1A9-1044-A9B4-2B60A6DFBF56}"/>
              </a:ext>
            </a:extLst>
          </p:cNvPr>
          <p:cNvSpPr txBox="1">
            <a:spLocks/>
          </p:cNvSpPr>
          <p:nvPr/>
        </p:nvSpPr>
        <p:spPr>
          <a:xfrm>
            <a:off x="739833" y="1721478"/>
            <a:ext cx="3310128" cy="576262"/>
          </a:xfrm>
          <a:prstGeom prst="rect">
            <a:avLst/>
          </a:prstGeom>
        </p:spPr>
        <p:txBody>
          <a:bodyPr vert="horz" lIns="91440" tIns="45720" rIns="91440" bIns="45720" rtlCol="0" anchor="b">
            <a:noAutofit/>
          </a:bodyPr>
          <a:lstStyle>
            <a:lvl1pPr marL="0" indent="0" algn="ctr" defTabSz="914400" rtl="0" eaLnBrk="1" latinLnBrk="0" hangingPunct="1">
              <a:lnSpc>
                <a:spcPct val="90000"/>
              </a:lnSpc>
              <a:spcBef>
                <a:spcPts val="1000"/>
              </a:spcBef>
              <a:buFont typeface="Arial" panose="020B0604020202020204" pitchFamily="34" charset="0"/>
              <a:buNone/>
              <a:defRPr sz="2400" b="0" kern="1200">
                <a:solidFill>
                  <a:schemeClr val="accent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1800" dirty="0"/>
              <a:t>Provider 1</a:t>
            </a:r>
          </a:p>
        </p:txBody>
      </p:sp>
      <p:sp>
        <p:nvSpPr>
          <p:cNvPr id="24" name="Text Placeholder 14">
            <a:extLst>
              <a:ext uri="{FF2B5EF4-FFF2-40B4-BE49-F238E27FC236}">
                <a16:creationId xmlns:a16="http://schemas.microsoft.com/office/drawing/2014/main" id="{51521892-C4BA-6C40-8A97-DEBDC5F5D38E}"/>
              </a:ext>
            </a:extLst>
          </p:cNvPr>
          <p:cNvSpPr txBox="1">
            <a:spLocks/>
          </p:cNvSpPr>
          <p:nvPr/>
        </p:nvSpPr>
        <p:spPr>
          <a:xfrm>
            <a:off x="6096000" y="4177652"/>
            <a:ext cx="3310128" cy="576262"/>
          </a:xfrm>
          <a:prstGeom prst="rect">
            <a:avLst/>
          </a:prstGeom>
        </p:spPr>
        <p:txBody>
          <a:bodyPr vert="horz" lIns="91440" tIns="45720" rIns="91440" bIns="45720" rtlCol="0" anchor="b">
            <a:noAutofit/>
          </a:bodyPr>
          <a:lstStyle>
            <a:lvl1pPr marL="0" indent="0" algn="ctr" defTabSz="914400" rtl="0" eaLnBrk="1" latinLnBrk="0" hangingPunct="1">
              <a:lnSpc>
                <a:spcPct val="90000"/>
              </a:lnSpc>
              <a:spcBef>
                <a:spcPts val="1000"/>
              </a:spcBef>
              <a:buFont typeface="Arial" panose="020B0604020202020204" pitchFamily="34" charset="0"/>
              <a:buNone/>
              <a:defRPr sz="2400" b="0" kern="1200">
                <a:solidFill>
                  <a:schemeClr val="accent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1800" dirty="0"/>
              <a:t>Provider 5</a:t>
            </a:r>
          </a:p>
        </p:txBody>
      </p:sp>
      <p:sp>
        <p:nvSpPr>
          <p:cNvPr id="25" name="Text Placeholder 17">
            <a:extLst>
              <a:ext uri="{FF2B5EF4-FFF2-40B4-BE49-F238E27FC236}">
                <a16:creationId xmlns:a16="http://schemas.microsoft.com/office/drawing/2014/main" id="{36A2F382-1FA7-E44B-BA81-DB0317C78707}"/>
              </a:ext>
            </a:extLst>
          </p:cNvPr>
          <p:cNvSpPr txBox="1">
            <a:spLocks/>
          </p:cNvSpPr>
          <p:nvPr/>
        </p:nvSpPr>
        <p:spPr>
          <a:xfrm>
            <a:off x="6448112" y="4855934"/>
            <a:ext cx="3310128" cy="2734928"/>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sz="1800"/>
              <a:t>Operating </a:t>
            </a:r>
            <a:r>
              <a:rPr lang="en-US" sz="1800" dirty="0"/>
              <a:t>Revenue:  $3,931K</a:t>
            </a:r>
          </a:p>
          <a:p>
            <a:pPr algn="l"/>
            <a:r>
              <a:rPr lang="en-US" sz="1800" dirty="0"/>
              <a:t>Operating Expense:  $4,435K</a:t>
            </a:r>
          </a:p>
          <a:p>
            <a:pPr algn="l"/>
            <a:r>
              <a:rPr lang="en-US" sz="1800" dirty="0"/>
              <a:t>Operation Profit/Loss: </a:t>
            </a:r>
            <a:r>
              <a:rPr lang="en-US" sz="1800" dirty="0">
                <a:solidFill>
                  <a:srgbClr val="FF0000"/>
                </a:solidFill>
              </a:rPr>
              <a:t>($504K)</a:t>
            </a:r>
          </a:p>
          <a:p>
            <a:pPr algn="l"/>
            <a:endParaRPr lang="en-US" sz="1800" dirty="0"/>
          </a:p>
        </p:txBody>
      </p:sp>
    </p:spTree>
    <p:extLst>
      <p:ext uri="{BB962C8B-B14F-4D97-AF65-F5344CB8AC3E}">
        <p14:creationId xmlns:p14="http://schemas.microsoft.com/office/powerpoint/2010/main" val="38386715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A3397-F179-304A-BDD0-999F8A1023B8}"/>
              </a:ext>
            </a:extLst>
          </p:cNvPr>
          <p:cNvSpPr>
            <a:spLocks noGrp="1"/>
          </p:cNvSpPr>
          <p:nvPr>
            <p:ph type="title"/>
          </p:nvPr>
        </p:nvSpPr>
        <p:spPr/>
        <p:txBody>
          <a:bodyPr/>
          <a:lstStyle/>
          <a:p>
            <a:r>
              <a:rPr lang="en-US" dirty="0"/>
              <a:t>Operational Stability – Wage Competition</a:t>
            </a:r>
          </a:p>
        </p:txBody>
      </p:sp>
      <p:sp>
        <p:nvSpPr>
          <p:cNvPr id="3" name="Content Placeholder 2">
            <a:extLst>
              <a:ext uri="{FF2B5EF4-FFF2-40B4-BE49-F238E27FC236}">
                <a16:creationId xmlns:a16="http://schemas.microsoft.com/office/drawing/2014/main" id="{FD6D3AC0-623A-7740-899B-0C507E0B4958}"/>
              </a:ext>
            </a:extLst>
          </p:cNvPr>
          <p:cNvSpPr>
            <a:spLocks noGrp="1"/>
          </p:cNvSpPr>
          <p:nvPr>
            <p:ph idx="1"/>
          </p:nvPr>
        </p:nvSpPr>
        <p:spPr/>
        <p:txBody>
          <a:bodyPr>
            <a:normAutofit fontScale="92500" lnSpcReduction="20000"/>
          </a:bodyPr>
          <a:lstStyle/>
          <a:p>
            <a:r>
              <a:rPr lang="en-US" dirty="0"/>
              <a:t>Historically, DSPs and other frontline professionals underpaid profession, especially considering the critical and skilled nature of many of the services they provide.</a:t>
            </a:r>
          </a:p>
          <a:p>
            <a:r>
              <a:rPr lang="en-US" dirty="0"/>
              <a:t>Rate/reimbursement increases over the past two state biennium budgets helped providers get to a statewide average wage of to approximately $14/</a:t>
            </a:r>
            <a:r>
              <a:rPr lang="en-US" dirty="0" err="1"/>
              <a:t>hr</a:t>
            </a:r>
            <a:r>
              <a:rPr lang="en-US" dirty="0"/>
              <a:t>, but wage inflation of the past several years across many other sectors have made it impossible for providers to compete with other industries.</a:t>
            </a:r>
          </a:p>
          <a:p>
            <a:r>
              <a:rPr lang="en-US" dirty="0"/>
              <a:t>Medicaid service reimbursement rates set by the state determines the baseline wages providers are able to pay their staff. Providers are unable to raise wages by raising the price of their services and must either cut other operational costs like other employee benefits or use foundations and previous savings to pay competitive wages.</a:t>
            </a:r>
          </a:p>
          <a:p>
            <a:r>
              <a:rPr lang="en-US" dirty="0"/>
              <a:t>Current staffing shortages also lead to an increase in overtime hours, driving down regular salaries as providers must find a way to pay overtime wages without additional reimbursement.</a:t>
            </a:r>
          </a:p>
        </p:txBody>
      </p:sp>
      <p:sp>
        <p:nvSpPr>
          <p:cNvPr id="4" name="Footer Placeholder 3">
            <a:extLst>
              <a:ext uri="{FF2B5EF4-FFF2-40B4-BE49-F238E27FC236}">
                <a16:creationId xmlns:a16="http://schemas.microsoft.com/office/drawing/2014/main" id="{6607E400-C365-4C4F-9BE0-C9CE6C852FE5}"/>
              </a:ext>
            </a:extLst>
          </p:cNvPr>
          <p:cNvSpPr>
            <a:spLocks noGrp="1"/>
          </p:cNvSpPr>
          <p:nvPr>
            <p:ph type="ftr" sz="quarter" idx="11"/>
          </p:nvPr>
        </p:nvSpPr>
        <p:spPr/>
        <p:txBody>
          <a:bodyPr/>
          <a:lstStyle/>
          <a:p>
            <a:r>
              <a:rPr lang="en-US"/>
              <a:t>Draft for Budget Coalition Discussion Purposes Only</a:t>
            </a:r>
          </a:p>
        </p:txBody>
      </p:sp>
    </p:spTree>
    <p:extLst>
      <p:ext uri="{BB962C8B-B14F-4D97-AF65-F5344CB8AC3E}">
        <p14:creationId xmlns:p14="http://schemas.microsoft.com/office/powerpoint/2010/main" val="29659692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AE267-D486-7944-9AED-1960012171AD}"/>
              </a:ext>
            </a:extLst>
          </p:cNvPr>
          <p:cNvSpPr>
            <a:spLocks noGrp="1"/>
          </p:cNvSpPr>
          <p:nvPr>
            <p:ph type="title"/>
          </p:nvPr>
        </p:nvSpPr>
        <p:spPr/>
        <p:txBody>
          <a:bodyPr/>
          <a:lstStyle/>
          <a:p>
            <a:r>
              <a:rPr lang="en-US" dirty="0"/>
              <a:t>Operational Stability – Wage Competition</a:t>
            </a:r>
          </a:p>
        </p:txBody>
      </p:sp>
      <p:sp>
        <p:nvSpPr>
          <p:cNvPr id="3" name="Content Placeholder 2">
            <a:extLst>
              <a:ext uri="{FF2B5EF4-FFF2-40B4-BE49-F238E27FC236}">
                <a16:creationId xmlns:a16="http://schemas.microsoft.com/office/drawing/2014/main" id="{2A132CDA-A2A6-6D4A-9A29-BE222E1B1306}"/>
              </a:ext>
            </a:extLst>
          </p:cNvPr>
          <p:cNvSpPr>
            <a:spLocks noGrp="1"/>
          </p:cNvSpPr>
          <p:nvPr>
            <p:ph idx="1"/>
          </p:nvPr>
        </p:nvSpPr>
        <p:spPr/>
        <p:txBody>
          <a:bodyPr>
            <a:normAutofit fontScale="92500" lnSpcReduction="10000"/>
          </a:bodyPr>
          <a:lstStyle/>
          <a:p>
            <a:r>
              <a:rPr lang="en-US" dirty="0"/>
              <a:t>The hourly wage component for Ohio’s H/PC services is </a:t>
            </a:r>
            <a:r>
              <a:rPr lang="en-US" b="1" dirty="0"/>
              <a:t>$13.76/hr</a:t>
            </a:r>
            <a:r>
              <a:rPr lang="en-US" dirty="0"/>
              <a:t>. Any provider paying staff more than this component is doing so at an operational loss and/or using savings or other revenue to supplement wages, an ultimately unsustainable practice.</a:t>
            </a:r>
          </a:p>
          <a:p>
            <a:r>
              <a:rPr lang="en-US" dirty="0"/>
              <a:t>While service rate add-ons (Medical, Behavioral) can enhance the reimbursement, they are inconsistently applied statewide and require additional administrative resources to implement.</a:t>
            </a:r>
          </a:p>
          <a:p>
            <a:r>
              <a:rPr lang="en-US" dirty="0"/>
              <a:t>MIT’s living wage calculator indicates that the ‘living wage’ for an adult with 0 children in Ohio is </a:t>
            </a:r>
            <a:r>
              <a:rPr lang="en-US" b="1" dirty="0"/>
              <a:t>$15.61/</a:t>
            </a:r>
            <a:r>
              <a:rPr lang="en-US" b="1" dirty="0" err="1"/>
              <a:t>hr</a:t>
            </a:r>
            <a:r>
              <a:rPr lang="en-US" b="1" dirty="0"/>
              <a:t>, and $30.61/</a:t>
            </a:r>
            <a:r>
              <a:rPr lang="en-US" b="1" dirty="0" err="1"/>
              <a:t>hr</a:t>
            </a:r>
            <a:r>
              <a:rPr lang="en-US" b="1" dirty="0"/>
              <a:t> for an adult with 1 child, and $40.60/</a:t>
            </a:r>
            <a:r>
              <a:rPr lang="en-US" b="1" dirty="0" err="1"/>
              <a:t>hr</a:t>
            </a:r>
            <a:r>
              <a:rPr lang="en-US" b="1" dirty="0"/>
              <a:t> for an adult with 2 children.</a:t>
            </a:r>
          </a:p>
          <a:p>
            <a:r>
              <a:rPr lang="en-US" b="1" dirty="0"/>
              <a:t>“</a:t>
            </a:r>
            <a:r>
              <a:rPr lang="en-US" dirty="0"/>
              <a:t>As of Oct 22, the average annual salary in Ohio is </a:t>
            </a:r>
            <a:r>
              <a:rPr lang="en-US" b="1" dirty="0"/>
              <a:t>$48,286</a:t>
            </a:r>
            <a:r>
              <a:rPr lang="en-US" dirty="0"/>
              <a:t>. Just in case you need a simple salary calculator, that works out to be approximately </a:t>
            </a:r>
            <a:r>
              <a:rPr lang="en-US" b="1" dirty="0"/>
              <a:t>$23.21 an hour</a:t>
            </a:r>
            <a:r>
              <a:rPr lang="en-US" dirty="0"/>
              <a:t>.”- Zip Recruiter Data</a:t>
            </a:r>
            <a:endParaRPr lang="en-US" b="1" dirty="0"/>
          </a:p>
          <a:p>
            <a:endParaRPr lang="en-US" dirty="0"/>
          </a:p>
        </p:txBody>
      </p:sp>
      <p:sp>
        <p:nvSpPr>
          <p:cNvPr id="4" name="Footer Placeholder 3">
            <a:extLst>
              <a:ext uri="{FF2B5EF4-FFF2-40B4-BE49-F238E27FC236}">
                <a16:creationId xmlns:a16="http://schemas.microsoft.com/office/drawing/2014/main" id="{9A85EE43-C385-A149-9845-0B0C072F9A1E}"/>
              </a:ext>
            </a:extLst>
          </p:cNvPr>
          <p:cNvSpPr>
            <a:spLocks noGrp="1"/>
          </p:cNvSpPr>
          <p:nvPr>
            <p:ph type="ftr" sz="quarter" idx="11"/>
          </p:nvPr>
        </p:nvSpPr>
        <p:spPr/>
        <p:txBody>
          <a:bodyPr/>
          <a:lstStyle/>
          <a:p>
            <a:r>
              <a:rPr lang="en-US"/>
              <a:t>Draft for Budget Coalition Discussion Purposes Only</a:t>
            </a:r>
          </a:p>
        </p:txBody>
      </p:sp>
    </p:spTree>
    <p:extLst>
      <p:ext uri="{BB962C8B-B14F-4D97-AF65-F5344CB8AC3E}">
        <p14:creationId xmlns:p14="http://schemas.microsoft.com/office/powerpoint/2010/main" val="7326278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EF895-0279-FD4D-BE86-785C5542174D}"/>
              </a:ext>
            </a:extLst>
          </p:cNvPr>
          <p:cNvSpPr>
            <a:spLocks noGrp="1"/>
          </p:cNvSpPr>
          <p:nvPr>
            <p:ph type="title"/>
          </p:nvPr>
        </p:nvSpPr>
        <p:spPr/>
        <p:txBody>
          <a:bodyPr/>
          <a:lstStyle/>
          <a:p>
            <a:r>
              <a:rPr lang="en-US" dirty="0"/>
              <a:t>Operational Stability – Wage Competition</a:t>
            </a:r>
          </a:p>
        </p:txBody>
      </p:sp>
      <p:sp>
        <p:nvSpPr>
          <p:cNvPr id="3" name="Content Placeholder 2">
            <a:extLst>
              <a:ext uri="{FF2B5EF4-FFF2-40B4-BE49-F238E27FC236}">
                <a16:creationId xmlns:a16="http://schemas.microsoft.com/office/drawing/2014/main" id="{1C365773-601C-9942-A0F4-2C73F3EF33F6}"/>
              </a:ext>
            </a:extLst>
          </p:cNvPr>
          <p:cNvSpPr>
            <a:spLocks noGrp="1"/>
          </p:cNvSpPr>
          <p:nvPr>
            <p:ph idx="1"/>
          </p:nvPr>
        </p:nvSpPr>
        <p:spPr>
          <a:xfrm>
            <a:off x="838200" y="1600994"/>
            <a:ext cx="3923581" cy="4351338"/>
          </a:xfrm>
        </p:spPr>
        <p:txBody>
          <a:bodyPr/>
          <a:lstStyle/>
          <a:p>
            <a:r>
              <a:rPr lang="en-US" dirty="0"/>
              <a:t>According to OPRA’s 2022 Salary and Benefits study, the statewide average DSP wage is </a:t>
            </a:r>
            <a:r>
              <a:rPr lang="en-US" b="1" dirty="0"/>
              <a:t>$14.42/</a:t>
            </a:r>
            <a:r>
              <a:rPr lang="en-US" b="1" dirty="0" err="1"/>
              <a:t>hr</a:t>
            </a:r>
            <a:r>
              <a:rPr lang="en-US" b="1" dirty="0"/>
              <a:t> </a:t>
            </a:r>
            <a:r>
              <a:rPr lang="en-US" dirty="0"/>
              <a:t>among OPRA members. (This study includes both HCBS and ICF DSP Positions)</a:t>
            </a:r>
          </a:p>
        </p:txBody>
      </p:sp>
      <p:pic>
        <p:nvPicPr>
          <p:cNvPr id="5" name="Picture 4">
            <a:extLst>
              <a:ext uri="{FF2B5EF4-FFF2-40B4-BE49-F238E27FC236}">
                <a16:creationId xmlns:a16="http://schemas.microsoft.com/office/drawing/2014/main" id="{6F47FCF0-7925-2841-AC3C-3164B36CDEAF}"/>
              </a:ext>
            </a:extLst>
          </p:cNvPr>
          <p:cNvPicPr>
            <a:picLocks noChangeAspect="1"/>
          </p:cNvPicPr>
          <p:nvPr/>
        </p:nvPicPr>
        <p:blipFill>
          <a:blip r:embed="rId2"/>
          <a:stretch>
            <a:fillRect/>
          </a:stretch>
        </p:blipFill>
        <p:spPr>
          <a:xfrm>
            <a:off x="4916218" y="1376363"/>
            <a:ext cx="6845300" cy="4800600"/>
          </a:xfrm>
          <a:prstGeom prst="rect">
            <a:avLst/>
          </a:prstGeom>
        </p:spPr>
      </p:pic>
      <p:sp>
        <p:nvSpPr>
          <p:cNvPr id="6" name="Footer Placeholder 5">
            <a:extLst>
              <a:ext uri="{FF2B5EF4-FFF2-40B4-BE49-F238E27FC236}">
                <a16:creationId xmlns:a16="http://schemas.microsoft.com/office/drawing/2014/main" id="{4B8D4E26-6266-2E4B-8B42-D51CEE03816D}"/>
              </a:ext>
            </a:extLst>
          </p:cNvPr>
          <p:cNvSpPr>
            <a:spLocks noGrp="1"/>
          </p:cNvSpPr>
          <p:nvPr>
            <p:ph type="ftr" sz="quarter" idx="11"/>
          </p:nvPr>
        </p:nvSpPr>
        <p:spPr/>
        <p:txBody>
          <a:bodyPr/>
          <a:lstStyle/>
          <a:p>
            <a:r>
              <a:rPr lang="en-US"/>
              <a:t>Draft for Budget Coalition Discussion Purposes Only</a:t>
            </a:r>
          </a:p>
        </p:txBody>
      </p:sp>
    </p:spTree>
    <p:extLst>
      <p:ext uri="{BB962C8B-B14F-4D97-AF65-F5344CB8AC3E}">
        <p14:creationId xmlns:p14="http://schemas.microsoft.com/office/powerpoint/2010/main" val="42218720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D0397-29A6-6D40-A2EA-5C8237004E4C}"/>
              </a:ext>
            </a:extLst>
          </p:cNvPr>
          <p:cNvSpPr>
            <a:spLocks noGrp="1"/>
          </p:cNvSpPr>
          <p:nvPr>
            <p:ph type="title"/>
          </p:nvPr>
        </p:nvSpPr>
        <p:spPr/>
        <p:txBody>
          <a:bodyPr/>
          <a:lstStyle/>
          <a:p>
            <a:r>
              <a:rPr lang="en-US" dirty="0"/>
              <a:t>Wage Competition- TPWs and DCs</a:t>
            </a:r>
          </a:p>
        </p:txBody>
      </p:sp>
      <p:pic>
        <p:nvPicPr>
          <p:cNvPr id="6" name="Content Placeholder 5">
            <a:extLst>
              <a:ext uri="{FF2B5EF4-FFF2-40B4-BE49-F238E27FC236}">
                <a16:creationId xmlns:a16="http://schemas.microsoft.com/office/drawing/2014/main" id="{53E2ED90-3C31-344F-B68E-856926D91BB1}"/>
              </a:ext>
            </a:extLst>
          </p:cNvPr>
          <p:cNvPicPr>
            <a:picLocks noGrp="1" noChangeAspect="1"/>
          </p:cNvPicPr>
          <p:nvPr>
            <p:ph idx="1"/>
          </p:nvPr>
        </p:nvPicPr>
        <p:blipFill>
          <a:blip r:embed="rId2"/>
          <a:stretch>
            <a:fillRect/>
          </a:stretch>
        </p:blipFill>
        <p:spPr>
          <a:xfrm>
            <a:off x="0" y="2018491"/>
            <a:ext cx="12074813" cy="3674943"/>
          </a:xfrm>
        </p:spPr>
      </p:pic>
      <p:sp>
        <p:nvSpPr>
          <p:cNvPr id="4" name="Footer Placeholder 3">
            <a:extLst>
              <a:ext uri="{FF2B5EF4-FFF2-40B4-BE49-F238E27FC236}">
                <a16:creationId xmlns:a16="http://schemas.microsoft.com/office/drawing/2014/main" id="{76620A12-E658-6245-AFF3-BB590CB76446}"/>
              </a:ext>
            </a:extLst>
          </p:cNvPr>
          <p:cNvSpPr>
            <a:spLocks noGrp="1"/>
          </p:cNvSpPr>
          <p:nvPr>
            <p:ph type="ftr" sz="quarter" idx="11"/>
          </p:nvPr>
        </p:nvSpPr>
        <p:spPr/>
        <p:txBody>
          <a:bodyPr/>
          <a:lstStyle/>
          <a:p>
            <a:r>
              <a:rPr lang="en-US"/>
              <a:t>Draft for Budget Coalition Discussion Purposes Only</a:t>
            </a:r>
          </a:p>
        </p:txBody>
      </p:sp>
      <p:pic>
        <p:nvPicPr>
          <p:cNvPr id="12" name="Picture 11">
            <a:extLst>
              <a:ext uri="{FF2B5EF4-FFF2-40B4-BE49-F238E27FC236}">
                <a16:creationId xmlns:a16="http://schemas.microsoft.com/office/drawing/2014/main" id="{8E5063F2-E47B-2449-AA54-37606A15DE2D}"/>
              </a:ext>
            </a:extLst>
          </p:cNvPr>
          <p:cNvPicPr>
            <a:picLocks noChangeAspect="1"/>
          </p:cNvPicPr>
          <p:nvPr/>
        </p:nvPicPr>
        <p:blipFill>
          <a:blip r:embed="rId3"/>
          <a:stretch>
            <a:fillRect/>
          </a:stretch>
        </p:blipFill>
        <p:spPr>
          <a:xfrm>
            <a:off x="6694097" y="1690688"/>
            <a:ext cx="4513202" cy="2691532"/>
          </a:xfrm>
          <a:prstGeom prst="rect">
            <a:avLst/>
          </a:prstGeom>
        </p:spPr>
      </p:pic>
    </p:spTree>
    <p:extLst>
      <p:ext uri="{BB962C8B-B14F-4D97-AF65-F5344CB8AC3E}">
        <p14:creationId xmlns:p14="http://schemas.microsoft.com/office/powerpoint/2010/main" val="33024480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E382D-35A7-C44C-BE51-100C3116D448}"/>
              </a:ext>
            </a:extLst>
          </p:cNvPr>
          <p:cNvSpPr>
            <a:spLocks noGrp="1"/>
          </p:cNvSpPr>
          <p:nvPr>
            <p:ph type="title"/>
          </p:nvPr>
        </p:nvSpPr>
        <p:spPr/>
        <p:txBody>
          <a:bodyPr/>
          <a:lstStyle/>
          <a:p>
            <a:r>
              <a:rPr lang="en-US" dirty="0"/>
              <a:t>Wage Competition</a:t>
            </a:r>
          </a:p>
        </p:txBody>
      </p:sp>
      <p:sp>
        <p:nvSpPr>
          <p:cNvPr id="3" name="Content Placeholder 2">
            <a:extLst>
              <a:ext uri="{FF2B5EF4-FFF2-40B4-BE49-F238E27FC236}">
                <a16:creationId xmlns:a16="http://schemas.microsoft.com/office/drawing/2014/main" id="{9F76FDC9-91A8-6444-B805-90F70E103366}"/>
              </a:ext>
            </a:extLst>
          </p:cNvPr>
          <p:cNvSpPr>
            <a:spLocks noGrp="1"/>
          </p:cNvSpPr>
          <p:nvPr>
            <p:ph idx="1"/>
          </p:nvPr>
        </p:nvSpPr>
        <p:spPr/>
        <p:txBody>
          <a:bodyPr/>
          <a:lstStyle/>
          <a:p>
            <a:r>
              <a:rPr lang="en-US" dirty="0"/>
              <a:t>Given the average wages of similar occupations, including Therapeutic Program Workers (TPWs) at Ohio’s Developmental Centers, median income levels in Ohio, the level of overtime hours being provided/paid, and the skilled and critical nature of the job</a:t>
            </a:r>
            <a:r>
              <a:rPr lang="en-US" b="1" dirty="0"/>
              <a:t>, we believe DSPs need to earn an average wage of $18-22/</a:t>
            </a:r>
            <a:r>
              <a:rPr lang="en-US" b="1" dirty="0" err="1"/>
              <a:t>hr</a:t>
            </a:r>
            <a:r>
              <a:rPr lang="en-US" b="1" dirty="0"/>
              <a:t> in order to be competitive </a:t>
            </a:r>
            <a:r>
              <a:rPr lang="en-US" dirty="0"/>
              <a:t>with other sectors. This ‘level playing field’ will allow providers to competitively recruit and retain qualified staff, with the ultimate goal of stabilizing services for Ohioans with disabilities and their families.</a:t>
            </a:r>
          </a:p>
        </p:txBody>
      </p:sp>
      <p:sp>
        <p:nvSpPr>
          <p:cNvPr id="4" name="Footer Placeholder 3">
            <a:extLst>
              <a:ext uri="{FF2B5EF4-FFF2-40B4-BE49-F238E27FC236}">
                <a16:creationId xmlns:a16="http://schemas.microsoft.com/office/drawing/2014/main" id="{CCEAFD45-EE91-504C-B98D-A0A8DF9B7F99}"/>
              </a:ext>
            </a:extLst>
          </p:cNvPr>
          <p:cNvSpPr>
            <a:spLocks noGrp="1"/>
          </p:cNvSpPr>
          <p:nvPr>
            <p:ph type="ftr" sz="quarter" idx="11"/>
          </p:nvPr>
        </p:nvSpPr>
        <p:spPr/>
        <p:txBody>
          <a:bodyPr/>
          <a:lstStyle/>
          <a:p>
            <a:r>
              <a:rPr lang="en-US"/>
              <a:t>Draft for Budget Coalition Discussion Purposes Only</a:t>
            </a:r>
          </a:p>
        </p:txBody>
      </p:sp>
    </p:spTree>
    <p:extLst>
      <p:ext uri="{BB962C8B-B14F-4D97-AF65-F5344CB8AC3E}">
        <p14:creationId xmlns:p14="http://schemas.microsoft.com/office/powerpoint/2010/main" val="29021774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0E76B-3655-6144-8870-5F1C3D036049}"/>
              </a:ext>
            </a:extLst>
          </p:cNvPr>
          <p:cNvSpPr>
            <a:spLocks noGrp="1"/>
          </p:cNvSpPr>
          <p:nvPr>
            <p:ph type="title"/>
          </p:nvPr>
        </p:nvSpPr>
        <p:spPr/>
        <p:txBody>
          <a:bodyPr>
            <a:normAutofit/>
          </a:bodyPr>
          <a:lstStyle/>
          <a:p>
            <a:r>
              <a:rPr lang="en-US" sz="4000" dirty="0"/>
              <a:t>Operational Stability– Increased Cost Centers</a:t>
            </a:r>
          </a:p>
        </p:txBody>
      </p:sp>
      <p:sp>
        <p:nvSpPr>
          <p:cNvPr id="3" name="Content Placeholder 2">
            <a:extLst>
              <a:ext uri="{FF2B5EF4-FFF2-40B4-BE49-F238E27FC236}">
                <a16:creationId xmlns:a16="http://schemas.microsoft.com/office/drawing/2014/main" id="{87C29433-BCA4-3544-817C-AF13FA5DC6B8}"/>
              </a:ext>
            </a:extLst>
          </p:cNvPr>
          <p:cNvSpPr>
            <a:spLocks noGrp="1"/>
          </p:cNvSpPr>
          <p:nvPr>
            <p:ph idx="1"/>
          </p:nvPr>
        </p:nvSpPr>
        <p:spPr>
          <a:xfrm>
            <a:off x="838200" y="1690688"/>
            <a:ext cx="10515600" cy="4486275"/>
          </a:xfrm>
        </p:spPr>
        <p:txBody>
          <a:bodyPr>
            <a:normAutofit/>
          </a:bodyPr>
          <a:lstStyle/>
          <a:p>
            <a:r>
              <a:rPr lang="en-US" dirty="0"/>
              <a:t>Health Insurance Premiums average 20% Increase</a:t>
            </a:r>
          </a:p>
          <a:p>
            <a:r>
              <a:rPr lang="en-US" dirty="0"/>
              <a:t>Gas and Fuel</a:t>
            </a:r>
          </a:p>
          <a:p>
            <a:r>
              <a:rPr lang="en-US" dirty="0"/>
              <a:t>Activity-related Costs</a:t>
            </a:r>
          </a:p>
          <a:p>
            <a:r>
              <a:rPr lang="en-US" dirty="0"/>
              <a:t>Groceries and Costs of Living</a:t>
            </a:r>
          </a:p>
          <a:p>
            <a:r>
              <a:rPr lang="en-US" dirty="0"/>
              <a:t>Liability/property/casualty insurance and Cybersecurity Insurance</a:t>
            </a:r>
          </a:p>
          <a:p>
            <a:r>
              <a:rPr lang="en-US" dirty="0"/>
              <a:t>Medical Supplies and PPE</a:t>
            </a:r>
          </a:p>
          <a:p>
            <a:r>
              <a:rPr lang="en-US" dirty="0"/>
              <a:t>Accessible Vehicles have increased in Costs by over 50%</a:t>
            </a:r>
          </a:p>
          <a:p>
            <a:r>
              <a:rPr lang="en-US" dirty="0"/>
              <a:t>Outsourced Professionals Services (legal, accounting, payroll)</a:t>
            </a:r>
          </a:p>
          <a:p>
            <a:r>
              <a:rPr lang="en-US" dirty="0"/>
              <a:t>Commercial Loan Interest Rates</a:t>
            </a:r>
          </a:p>
          <a:p>
            <a:pPr marL="0" indent="0">
              <a:buNone/>
            </a:pPr>
            <a:endParaRPr lang="en-US" dirty="0"/>
          </a:p>
        </p:txBody>
      </p:sp>
      <p:sp>
        <p:nvSpPr>
          <p:cNvPr id="4" name="Footer Placeholder 3">
            <a:extLst>
              <a:ext uri="{FF2B5EF4-FFF2-40B4-BE49-F238E27FC236}">
                <a16:creationId xmlns:a16="http://schemas.microsoft.com/office/drawing/2014/main" id="{8E91C0A2-19A0-914F-9C18-97065EF5E6E5}"/>
              </a:ext>
            </a:extLst>
          </p:cNvPr>
          <p:cNvSpPr>
            <a:spLocks noGrp="1"/>
          </p:cNvSpPr>
          <p:nvPr>
            <p:ph type="ftr" sz="quarter" idx="11"/>
          </p:nvPr>
        </p:nvSpPr>
        <p:spPr/>
        <p:txBody>
          <a:bodyPr/>
          <a:lstStyle/>
          <a:p>
            <a:r>
              <a:rPr lang="en-US"/>
              <a:t>Draft for Budget Coalition Discussion Purposes Only</a:t>
            </a:r>
          </a:p>
        </p:txBody>
      </p:sp>
    </p:spTree>
    <p:extLst>
      <p:ext uri="{BB962C8B-B14F-4D97-AF65-F5344CB8AC3E}">
        <p14:creationId xmlns:p14="http://schemas.microsoft.com/office/powerpoint/2010/main" val="31416535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5C692-E85D-A94F-ABA8-A0584640A84B}"/>
              </a:ext>
            </a:extLst>
          </p:cNvPr>
          <p:cNvSpPr>
            <a:spLocks noGrp="1"/>
          </p:cNvSpPr>
          <p:nvPr>
            <p:ph type="title"/>
          </p:nvPr>
        </p:nvSpPr>
        <p:spPr/>
        <p:txBody>
          <a:bodyPr>
            <a:normAutofit/>
          </a:bodyPr>
          <a:lstStyle/>
          <a:p>
            <a:r>
              <a:rPr lang="en-US" sz="4000" dirty="0"/>
              <a:t>Operational Stability – Unfunded Requirements</a:t>
            </a:r>
          </a:p>
        </p:txBody>
      </p:sp>
      <p:sp>
        <p:nvSpPr>
          <p:cNvPr id="3" name="Content Placeholder 2">
            <a:extLst>
              <a:ext uri="{FF2B5EF4-FFF2-40B4-BE49-F238E27FC236}">
                <a16:creationId xmlns:a16="http://schemas.microsoft.com/office/drawing/2014/main" id="{837558C3-F4D0-FD4F-88E0-5940A22F9B39}"/>
              </a:ext>
            </a:extLst>
          </p:cNvPr>
          <p:cNvSpPr>
            <a:spLocks noGrp="1"/>
          </p:cNvSpPr>
          <p:nvPr>
            <p:ph idx="1"/>
          </p:nvPr>
        </p:nvSpPr>
        <p:spPr>
          <a:xfrm>
            <a:off x="890451" y="1892300"/>
            <a:ext cx="10738449" cy="4351338"/>
          </a:xfrm>
        </p:spPr>
        <p:txBody>
          <a:bodyPr>
            <a:normAutofit/>
          </a:bodyPr>
          <a:lstStyle/>
          <a:p>
            <a:r>
              <a:rPr lang="en-US" dirty="0"/>
              <a:t>In addition to the list of costs that have drastically inflated recently, providers are also required to invest time and resource into required activities and operations with few to no mechanisms for reimbursement in the current rate structure. Some of these include;</a:t>
            </a:r>
          </a:p>
        </p:txBody>
      </p:sp>
      <p:sp>
        <p:nvSpPr>
          <p:cNvPr id="5" name="TextBox 4">
            <a:extLst>
              <a:ext uri="{FF2B5EF4-FFF2-40B4-BE49-F238E27FC236}">
                <a16:creationId xmlns:a16="http://schemas.microsoft.com/office/drawing/2014/main" id="{5C8671C3-F56C-A941-BCC7-D50E044C241C}"/>
              </a:ext>
            </a:extLst>
          </p:cNvPr>
          <p:cNvSpPr txBox="1"/>
          <p:nvPr/>
        </p:nvSpPr>
        <p:spPr>
          <a:xfrm>
            <a:off x="1371600" y="2958288"/>
            <a:ext cx="5503653" cy="3785652"/>
          </a:xfrm>
          <a:prstGeom prst="rect">
            <a:avLst/>
          </a:prstGeom>
          <a:noFill/>
        </p:spPr>
        <p:txBody>
          <a:bodyPr wrap="square" rtlCol="0">
            <a:spAutoFit/>
          </a:bodyPr>
          <a:lstStyle/>
          <a:p>
            <a:pPr marL="342900" indent="-342900">
              <a:buFont typeface="Arial" panose="020B0604020202020204" pitchFamily="34" charset="0"/>
              <a:buChar char="•"/>
            </a:pPr>
            <a:r>
              <a:rPr lang="en-US" sz="2400" dirty="0"/>
              <a:t>Overtime, which has skyrocketed for many due to staffing shortages.</a:t>
            </a:r>
          </a:p>
          <a:p>
            <a:pPr marL="342900" indent="-342900">
              <a:buFont typeface="Arial" panose="020B0604020202020204" pitchFamily="34" charset="0"/>
              <a:buChar char="•"/>
            </a:pPr>
            <a:r>
              <a:rPr lang="en-US" sz="2400" dirty="0"/>
              <a:t>Nursing services and Delegated Nursing Coordination</a:t>
            </a:r>
          </a:p>
          <a:p>
            <a:pPr marL="342900" indent="-342900">
              <a:buFont typeface="Arial" panose="020B0604020202020204" pitchFamily="34" charset="0"/>
              <a:buChar char="•"/>
            </a:pPr>
            <a:r>
              <a:rPr lang="en-US" sz="2400" dirty="0"/>
              <a:t>Required Training and On-Boarding costs</a:t>
            </a:r>
          </a:p>
          <a:p>
            <a:pPr marL="342900" indent="-342900">
              <a:buFont typeface="Arial" panose="020B0604020202020204" pitchFamily="34" charset="0"/>
              <a:buChar char="•"/>
            </a:pPr>
            <a:r>
              <a:rPr lang="en-US" sz="2400" dirty="0"/>
              <a:t>PUCO and other agency regulatory requirements</a:t>
            </a:r>
          </a:p>
          <a:p>
            <a:pPr marL="342900" indent="-342900">
              <a:buFont typeface="Arial" panose="020B0604020202020204" pitchFamily="34" charset="0"/>
              <a:buChar char="•"/>
            </a:pPr>
            <a:r>
              <a:rPr lang="en-US" sz="2400" dirty="0"/>
              <a:t>EVV Oversight</a:t>
            </a:r>
          </a:p>
          <a:p>
            <a:endParaRPr lang="en-US" sz="2400" dirty="0"/>
          </a:p>
        </p:txBody>
      </p:sp>
      <p:sp>
        <p:nvSpPr>
          <p:cNvPr id="6" name="TextBox 5">
            <a:extLst>
              <a:ext uri="{FF2B5EF4-FFF2-40B4-BE49-F238E27FC236}">
                <a16:creationId xmlns:a16="http://schemas.microsoft.com/office/drawing/2014/main" id="{04DACE29-665D-4841-BC94-9E97C6DF8EC6}"/>
              </a:ext>
            </a:extLst>
          </p:cNvPr>
          <p:cNvSpPr txBox="1"/>
          <p:nvPr/>
        </p:nvSpPr>
        <p:spPr>
          <a:xfrm>
            <a:off x="6879771" y="2958288"/>
            <a:ext cx="5842958" cy="2677656"/>
          </a:xfrm>
          <a:prstGeom prst="rect">
            <a:avLst/>
          </a:prstGeom>
          <a:noFill/>
        </p:spPr>
        <p:txBody>
          <a:bodyPr wrap="square" rtlCol="0">
            <a:spAutoFit/>
          </a:bodyPr>
          <a:lstStyle/>
          <a:p>
            <a:pPr marL="342900" indent="-342900">
              <a:buFont typeface="Arial" panose="020B0604020202020204" pitchFamily="34" charset="0"/>
              <a:buChar char="•"/>
            </a:pPr>
            <a:r>
              <a:rPr lang="en-US" sz="2400" dirty="0"/>
              <a:t>Case management and Team/ISP Meetings</a:t>
            </a:r>
          </a:p>
          <a:p>
            <a:pPr marL="342900" indent="-342900">
              <a:buFont typeface="Arial" panose="020B0604020202020204" pitchFamily="34" charset="0"/>
              <a:buChar char="•"/>
            </a:pPr>
            <a:r>
              <a:rPr lang="en-US" sz="2400" dirty="0"/>
              <a:t>PPE and other COVID Protocols</a:t>
            </a:r>
          </a:p>
          <a:p>
            <a:pPr marL="342900" indent="-342900">
              <a:buFont typeface="Arial" panose="020B0604020202020204" pitchFamily="34" charset="0"/>
              <a:buChar char="•"/>
            </a:pPr>
            <a:r>
              <a:rPr lang="en-US" sz="2400" dirty="0"/>
              <a:t>Coordination of Medical Care</a:t>
            </a:r>
          </a:p>
          <a:p>
            <a:pPr marL="342900" indent="-342900">
              <a:buFont typeface="Arial" panose="020B0604020202020204" pitchFamily="34" charset="0"/>
              <a:buChar char="•"/>
            </a:pPr>
            <a:r>
              <a:rPr lang="en-US" sz="2400" dirty="0"/>
              <a:t>Internet and Connection for Adaptive Equipment</a:t>
            </a:r>
          </a:p>
          <a:p>
            <a:pPr marL="342900" indent="-342900">
              <a:buFont typeface="Arial" panose="020B0604020202020204" pitchFamily="34" charset="0"/>
              <a:buChar char="•"/>
            </a:pPr>
            <a:r>
              <a:rPr lang="en-US" sz="2400" dirty="0"/>
              <a:t>Background Checks and Program Oversight</a:t>
            </a:r>
          </a:p>
          <a:p>
            <a:pPr marL="342900" indent="-342900">
              <a:buFont typeface="Arial" panose="020B0604020202020204" pitchFamily="34" charset="0"/>
              <a:buChar char="•"/>
            </a:pPr>
            <a:r>
              <a:rPr lang="en-US" sz="2400" dirty="0"/>
              <a:t>Outcome Tracking System Data Entry</a:t>
            </a:r>
          </a:p>
        </p:txBody>
      </p:sp>
      <p:sp>
        <p:nvSpPr>
          <p:cNvPr id="7" name="Footer Placeholder 6">
            <a:extLst>
              <a:ext uri="{FF2B5EF4-FFF2-40B4-BE49-F238E27FC236}">
                <a16:creationId xmlns:a16="http://schemas.microsoft.com/office/drawing/2014/main" id="{2A7C19C6-FF62-7844-8B2C-FFE1AC5D2FE8}"/>
              </a:ext>
            </a:extLst>
          </p:cNvPr>
          <p:cNvSpPr>
            <a:spLocks noGrp="1"/>
          </p:cNvSpPr>
          <p:nvPr>
            <p:ph type="ftr" sz="quarter" idx="11"/>
          </p:nvPr>
        </p:nvSpPr>
        <p:spPr/>
        <p:txBody>
          <a:bodyPr/>
          <a:lstStyle/>
          <a:p>
            <a:r>
              <a:rPr lang="en-US"/>
              <a:t>Draft for Budget Coalition Discussion Purposes Only</a:t>
            </a:r>
          </a:p>
        </p:txBody>
      </p:sp>
    </p:spTree>
    <p:extLst>
      <p:ext uri="{BB962C8B-B14F-4D97-AF65-F5344CB8AC3E}">
        <p14:creationId xmlns:p14="http://schemas.microsoft.com/office/powerpoint/2010/main" val="17480170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236518013"/>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96550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E65E0-B9A3-E14F-B9CD-782175A97A22}"/>
              </a:ext>
            </a:extLst>
          </p:cNvPr>
          <p:cNvSpPr>
            <a:spLocks noGrp="1"/>
          </p:cNvSpPr>
          <p:nvPr>
            <p:ph type="title"/>
          </p:nvPr>
        </p:nvSpPr>
        <p:spPr/>
        <p:txBody>
          <a:bodyPr/>
          <a:lstStyle/>
          <a:p>
            <a:r>
              <a:rPr lang="en-US" dirty="0"/>
              <a:t>Investment to Stabilize Services</a:t>
            </a:r>
          </a:p>
        </p:txBody>
      </p:sp>
      <p:sp>
        <p:nvSpPr>
          <p:cNvPr id="3" name="Content Placeholder 2">
            <a:extLst>
              <a:ext uri="{FF2B5EF4-FFF2-40B4-BE49-F238E27FC236}">
                <a16:creationId xmlns:a16="http://schemas.microsoft.com/office/drawing/2014/main" id="{95D3E277-2DA5-F04A-8D6E-ED2DE47EB015}"/>
              </a:ext>
            </a:extLst>
          </p:cNvPr>
          <p:cNvSpPr>
            <a:spLocks noGrp="1"/>
          </p:cNvSpPr>
          <p:nvPr>
            <p:ph idx="1"/>
          </p:nvPr>
        </p:nvSpPr>
        <p:spPr/>
        <p:txBody>
          <a:bodyPr/>
          <a:lstStyle/>
          <a:p>
            <a:r>
              <a:rPr lang="en-US" dirty="0"/>
              <a:t>In order to begin stabilizing both this service and operational instability, an historic investment must be made to in Ohio’s HCBS Disability services that will begin to stabilize the services and supports that so many people and families rely on, and setting a path towards sustainability.</a:t>
            </a:r>
          </a:p>
          <a:p>
            <a:r>
              <a:rPr lang="en-US" dirty="0"/>
              <a:t>This investment will allow providers to pay staff competitive wages and contend with the changed landscape of service provision.</a:t>
            </a:r>
          </a:p>
          <a:p>
            <a:r>
              <a:rPr lang="en-US" dirty="0"/>
              <a:t>The following investments are what we believe are necessary for quality, accountable services that can compete in the modern market.</a:t>
            </a:r>
          </a:p>
        </p:txBody>
      </p:sp>
      <p:sp>
        <p:nvSpPr>
          <p:cNvPr id="4" name="Footer Placeholder 3">
            <a:extLst>
              <a:ext uri="{FF2B5EF4-FFF2-40B4-BE49-F238E27FC236}">
                <a16:creationId xmlns:a16="http://schemas.microsoft.com/office/drawing/2014/main" id="{1475A80F-AA58-1F4B-A619-00E8307443CF}"/>
              </a:ext>
            </a:extLst>
          </p:cNvPr>
          <p:cNvSpPr>
            <a:spLocks noGrp="1"/>
          </p:cNvSpPr>
          <p:nvPr>
            <p:ph type="ftr" sz="quarter" idx="11"/>
          </p:nvPr>
        </p:nvSpPr>
        <p:spPr/>
        <p:txBody>
          <a:bodyPr/>
          <a:lstStyle/>
          <a:p>
            <a:r>
              <a:rPr lang="en-US"/>
              <a:t>Draft for Budget Coalition Discussion Purposes Only</a:t>
            </a:r>
          </a:p>
        </p:txBody>
      </p:sp>
    </p:spTree>
    <p:extLst>
      <p:ext uri="{BB962C8B-B14F-4D97-AF65-F5344CB8AC3E}">
        <p14:creationId xmlns:p14="http://schemas.microsoft.com/office/powerpoint/2010/main" val="39377224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E3C10-0CCA-4344-AF3C-AF50C7D016CD}"/>
              </a:ext>
            </a:extLst>
          </p:cNvPr>
          <p:cNvSpPr>
            <a:spLocks noGrp="1"/>
          </p:cNvSpPr>
          <p:nvPr>
            <p:ph type="title"/>
          </p:nvPr>
        </p:nvSpPr>
        <p:spPr/>
        <p:txBody>
          <a:bodyPr>
            <a:normAutofit/>
          </a:bodyPr>
          <a:lstStyle/>
          <a:p>
            <a:r>
              <a:rPr lang="en-US" sz="4000" dirty="0"/>
              <a:t>Investment to Stabilize HPC &amp; Residential Waiver</a:t>
            </a:r>
          </a:p>
        </p:txBody>
      </p:sp>
      <p:sp>
        <p:nvSpPr>
          <p:cNvPr id="14" name="Content Placeholder 13">
            <a:extLst>
              <a:ext uri="{FF2B5EF4-FFF2-40B4-BE49-F238E27FC236}">
                <a16:creationId xmlns:a16="http://schemas.microsoft.com/office/drawing/2014/main" id="{E4C93FFB-9440-AC48-95AF-86BB70E64982}"/>
              </a:ext>
            </a:extLst>
          </p:cNvPr>
          <p:cNvSpPr>
            <a:spLocks noGrp="1"/>
          </p:cNvSpPr>
          <p:nvPr>
            <p:ph idx="1"/>
          </p:nvPr>
        </p:nvSpPr>
        <p:spPr>
          <a:xfrm>
            <a:off x="838200" y="1690688"/>
            <a:ext cx="10515600" cy="4351338"/>
          </a:xfrm>
        </p:spPr>
        <p:txBody>
          <a:bodyPr/>
          <a:lstStyle/>
          <a:p>
            <a:r>
              <a:rPr lang="en-US" dirty="0"/>
              <a:t>Approximately </a:t>
            </a:r>
            <a:r>
              <a:rPr lang="en-US" b="1" dirty="0"/>
              <a:t>30,000</a:t>
            </a:r>
            <a:r>
              <a:rPr lang="en-US" dirty="0"/>
              <a:t> Ohioans with I/DD are supported by HCBS Residential services, an area critically impacted by the workforce shortage. </a:t>
            </a:r>
          </a:p>
          <a:p>
            <a:r>
              <a:rPr lang="en-US" b="1" dirty="0"/>
              <a:t>Goals for stabilization:</a:t>
            </a:r>
            <a:endParaRPr lang="en-US" dirty="0"/>
          </a:p>
          <a:p>
            <a:r>
              <a:rPr lang="en-US" dirty="0"/>
              <a:t>Achieve a competitive wage for Ohioans support their fellow Ohioans. </a:t>
            </a:r>
          </a:p>
          <a:p>
            <a:r>
              <a:rPr lang="en-US" dirty="0"/>
              <a:t>Stabilize current workforce and attract new professionals.</a:t>
            </a:r>
          </a:p>
          <a:p>
            <a:r>
              <a:rPr lang="en-US" dirty="0"/>
              <a:t>Ensure there is capacity to serve all people needing support.</a:t>
            </a:r>
          </a:p>
          <a:p>
            <a:r>
              <a:rPr lang="en-US" b="1" dirty="0"/>
              <a:t>Total GRF Required: $498.2M across SFY24-25 Biennium</a:t>
            </a:r>
            <a:endParaRPr lang="en-US" dirty="0"/>
          </a:p>
          <a:p>
            <a:endParaRPr lang="en-US" dirty="0"/>
          </a:p>
        </p:txBody>
      </p:sp>
      <p:sp>
        <p:nvSpPr>
          <p:cNvPr id="15" name="Footer Placeholder 14">
            <a:extLst>
              <a:ext uri="{FF2B5EF4-FFF2-40B4-BE49-F238E27FC236}">
                <a16:creationId xmlns:a16="http://schemas.microsoft.com/office/drawing/2014/main" id="{46303889-ABF4-4341-82A1-FE7884520EB7}"/>
              </a:ext>
            </a:extLst>
          </p:cNvPr>
          <p:cNvSpPr>
            <a:spLocks noGrp="1"/>
          </p:cNvSpPr>
          <p:nvPr>
            <p:ph type="ftr" sz="quarter" idx="11"/>
          </p:nvPr>
        </p:nvSpPr>
        <p:spPr/>
        <p:txBody>
          <a:bodyPr/>
          <a:lstStyle/>
          <a:p>
            <a:r>
              <a:rPr lang="en-US"/>
              <a:t>Draft for Budget Coalition Discussion Purposes Only</a:t>
            </a:r>
          </a:p>
        </p:txBody>
      </p:sp>
    </p:spTree>
    <p:extLst>
      <p:ext uri="{BB962C8B-B14F-4D97-AF65-F5344CB8AC3E}">
        <p14:creationId xmlns:p14="http://schemas.microsoft.com/office/powerpoint/2010/main" val="15207094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1B573-9159-5948-9E81-CD2314B958EA}"/>
              </a:ext>
            </a:extLst>
          </p:cNvPr>
          <p:cNvSpPr>
            <a:spLocks noGrp="1"/>
          </p:cNvSpPr>
          <p:nvPr>
            <p:ph type="title"/>
          </p:nvPr>
        </p:nvSpPr>
        <p:spPr/>
        <p:txBody>
          <a:bodyPr>
            <a:normAutofit/>
          </a:bodyPr>
          <a:lstStyle/>
          <a:p>
            <a:r>
              <a:rPr lang="en-US" sz="4000" dirty="0"/>
              <a:t>Investment to Stabilize Day, Employment &amp; Transportation Services</a:t>
            </a:r>
          </a:p>
        </p:txBody>
      </p:sp>
      <p:sp>
        <p:nvSpPr>
          <p:cNvPr id="3" name="Content Placeholder 2">
            <a:extLst>
              <a:ext uri="{FF2B5EF4-FFF2-40B4-BE49-F238E27FC236}">
                <a16:creationId xmlns:a16="http://schemas.microsoft.com/office/drawing/2014/main" id="{364C090E-90CE-6643-9F6B-111799929053}"/>
              </a:ext>
            </a:extLst>
          </p:cNvPr>
          <p:cNvSpPr>
            <a:spLocks noGrp="1"/>
          </p:cNvSpPr>
          <p:nvPr>
            <p:ph idx="1"/>
          </p:nvPr>
        </p:nvSpPr>
        <p:spPr/>
        <p:txBody>
          <a:bodyPr>
            <a:normAutofit/>
          </a:bodyPr>
          <a:lstStyle/>
          <a:p>
            <a:r>
              <a:rPr lang="en-US" dirty="0"/>
              <a:t>Day &amp; Employment services support </a:t>
            </a:r>
            <a:r>
              <a:rPr lang="en-US" b="1" dirty="0"/>
              <a:t>18,000</a:t>
            </a:r>
            <a:r>
              <a:rPr lang="en-US" dirty="0"/>
              <a:t> Ohioans with I/DD to connect to their communities and find careers, leading to independence and growth.</a:t>
            </a:r>
          </a:p>
          <a:p>
            <a:r>
              <a:rPr lang="en-US" b="1" dirty="0"/>
              <a:t>Goals for Stabilization:</a:t>
            </a:r>
            <a:endParaRPr lang="en-US" dirty="0"/>
          </a:p>
          <a:p>
            <a:r>
              <a:rPr lang="en-US" dirty="0"/>
              <a:t>Achieve a competitive wage for Ohioans support their fellow Ohioans </a:t>
            </a:r>
          </a:p>
          <a:p>
            <a:r>
              <a:rPr lang="en-US" dirty="0"/>
              <a:t>Fully fund an evolving day and employment supports and transportation services </a:t>
            </a:r>
          </a:p>
          <a:p>
            <a:r>
              <a:rPr lang="en-US" dirty="0"/>
              <a:t>Ease of staffing burden for residential services.</a:t>
            </a:r>
          </a:p>
          <a:p>
            <a:r>
              <a:rPr lang="en-US" dirty="0"/>
              <a:t>Provide talented staff to provide connective supports.</a:t>
            </a:r>
          </a:p>
          <a:p>
            <a:r>
              <a:rPr lang="en-US" b="1" dirty="0"/>
              <a:t>Total GRF Required:$102.6M across SFY24-25 Biennium</a:t>
            </a:r>
            <a:endParaRPr lang="en-US" dirty="0"/>
          </a:p>
        </p:txBody>
      </p:sp>
      <p:sp>
        <p:nvSpPr>
          <p:cNvPr id="4" name="Footer Placeholder 3">
            <a:extLst>
              <a:ext uri="{FF2B5EF4-FFF2-40B4-BE49-F238E27FC236}">
                <a16:creationId xmlns:a16="http://schemas.microsoft.com/office/drawing/2014/main" id="{36C89307-F1D4-8845-8D78-02F1AFB84183}"/>
              </a:ext>
            </a:extLst>
          </p:cNvPr>
          <p:cNvSpPr>
            <a:spLocks noGrp="1"/>
          </p:cNvSpPr>
          <p:nvPr>
            <p:ph type="ftr" sz="quarter" idx="11"/>
          </p:nvPr>
        </p:nvSpPr>
        <p:spPr/>
        <p:txBody>
          <a:bodyPr/>
          <a:lstStyle/>
          <a:p>
            <a:r>
              <a:rPr lang="en-US"/>
              <a:t>Draft for Budget Coalition Discussion Purposes Only</a:t>
            </a:r>
          </a:p>
        </p:txBody>
      </p:sp>
    </p:spTree>
    <p:extLst>
      <p:ext uri="{BB962C8B-B14F-4D97-AF65-F5344CB8AC3E}">
        <p14:creationId xmlns:p14="http://schemas.microsoft.com/office/powerpoint/2010/main" val="33799598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665729" y="523059"/>
            <a:ext cx="8437699" cy="6334941"/>
            <a:chOff x="0" y="0"/>
            <a:chExt cx="7104490" cy="558546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1158" t="6879" r="-1158" b="20899"/>
            <a:stretch/>
          </p:blipFill>
          <p:spPr bwMode="auto">
            <a:xfrm>
              <a:off x="0" y="0"/>
              <a:ext cx="6187440" cy="5585460"/>
            </a:xfrm>
            <a:prstGeom prst="rect">
              <a:avLst/>
            </a:prstGeom>
            <a:ln>
              <a:noFill/>
            </a:ln>
            <a:extLst>
              <a:ext uri="{53640926-AAD7-44D8-BBD7-CCE9431645EC}">
                <a14:shadowObscured xmlns:a14="http://schemas.microsoft.com/office/drawing/2010/main"/>
              </a:ext>
            </a:extLst>
          </p:spPr>
        </p:pic>
        <p:sp>
          <p:nvSpPr>
            <p:cNvPr id="4" name="Text Box 2"/>
            <p:cNvSpPr txBox="1">
              <a:spLocks noChangeArrowheads="1"/>
            </p:cNvSpPr>
            <p:nvPr/>
          </p:nvSpPr>
          <p:spPr bwMode="auto">
            <a:xfrm>
              <a:off x="5214730" y="3074505"/>
              <a:ext cx="1889760" cy="803910"/>
            </a:xfrm>
            <a:prstGeom prst="rect">
              <a:avLst/>
            </a:prstGeom>
            <a:noFill/>
            <a:ln w="9525">
              <a:noFill/>
              <a:miter lim="800000"/>
              <a:headEnd/>
              <a:tailEnd/>
            </a:ln>
          </p:spPr>
          <p:txBody>
            <a:bodyPr rot="0" vert="horz" wrap="square" lIns="91440" tIns="45720" rIns="91440" bIns="45720" anchor="t" anchorCtr="0">
              <a:spAutoFit/>
            </a:bodyPr>
            <a:lstStyle/>
            <a:p>
              <a:pPr marL="0" marR="0">
                <a:lnSpc>
                  <a:spcPct val="107000"/>
                </a:lnSpc>
                <a:spcBef>
                  <a:spcPts val="0"/>
                </a:spcBef>
                <a:spcAft>
                  <a:spcPts val="800"/>
                </a:spcAft>
              </a:pPr>
              <a:r>
                <a:rPr lang="en-US"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 Stabilization of Our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39257883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on all of the areas</a:t>
            </a:r>
            <a:endParaRPr lang="en-US" dirty="0"/>
          </a:p>
        </p:txBody>
      </p:sp>
      <p:sp>
        <p:nvSpPr>
          <p:cNvPr id="3" name="Content Placeholder 2"/>
          <p:cNvSpPr>
            <a:spLocks noGrp="1"/>
          </p:cNvSpPr>
          <p:nvPr>
            <p:ph idx="1"/>
          </p:nvPr>
        </p:nvSpPr>
        <p:spPr/>
        <p:txBody>
          <a:bodyPr>
            <a:normAutofit/>
          </a:bodyPr>
          <a:lstStyle/>
          <a:p>
            <a:r>
              <a:rPr lang="en-US" sz="4400" dirty="0" smtClean="0"/>
              <a:t>ICF</a:t>
            </a:r>
          </a:p>
          <a:p>
            <a:r>
              <a:rPr lang="en-US" sz="4400" dirty="0" smtClean="0"/>
              <a:t>Residential Waiver</a:t>
            </a:r>
          </a:p>
          <a:p>
            <a:r>
              <a:rPr lang="en-US" sz="4400" dirty="0" smtClean="0"/>
              <a:t>Day/</a:t>
            </a:r>
            <a:r>
              <a:rPr lang="en-US" sz="4400" dirty="0" err="1" smtClean="0"/>
              <a:t>Voc</a:t>
            </a:r>
            <a:r>
              <a:rPr lang="en-US" sz="4400" dirty="0" smtClean="0"/>
              <a:t> Waiver</a:t>
            </a:r>
          </a:p>
          <a:p>
            <a:r>
              <a:rPr lang="en-US" sz="4400" dirty="0" smtClean="0"/>
              <a:t>NMT</a:t>
            </a:r>
            <a:endParaRPr lang="en-US" sz="4400" dirty="0"/>
          </a:p>
        </p:txBody>
      </p:sp>
    </p:spTree>
    <p:extLst>
      <p:ext uri="{BB962C8B-B14F-4D97-AF65-F5344CB8AC3E}">
        <p14:creationId xmlns:p14="http://schemas.microsoft.com/office/powerpoint/2010/main" val="16242297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4102D-73BC-524A-A2A8-FA7FF8932B45}"/>
              </a:ext>
            </a:extLst>
          </p:cNvPr>
          <p:cNvSpPr>
            <a:spLocks noGrp="1"/>
          </p:cNvSpPr>
          <p:nvPr>
            <p:ph type="ctrTitle"/>
          </p:nvPr>
        </p:nvSpPr>
        <p:spPr/>
        <p:txBody>
          <a:bodyPr>
            <a:normAutofit/>
          </a:bodyPr>
          <a:lstStyle/>
          <a:p>
            <a:r>
              <a:rPr lang="en-US" sz="4800" b="1" dirty="0"/>
              <a:t>Stabilizing Ohio’s HCBS DD Services</a:t>
            </a:r>
          </a:p>
        </p:txBody>
      </p:sp>
      <p:sp>
        <p:nvSpPr>
          <p:cNvPr id="3" name="Subtitle 2">
            <a:extLst>
              <a:ext uri="{FF2B5EF4-FFF2-40B4-BE49-F238E27FC236}">
                <a16:creationId xmlns:a16="http://schemas.microsoft.com/office/drawing/2014/main" id="{1084414C-C639-224B-928B-02712240605E}"/>
              </a:ext>
            </a:extLst>
          </p:cNvPr>
          <p:cNvSpPr>
            <a:spLocks noGrp="1"/>
          </p:cNvSpPr>
          <p:nvPr>
            <p:ph type="subTitle" idx="1"/>
          </p:nvPr>
        </p:nvSpPr>
        <p:spPr/>
        <p:txBody>
          <a:bodyPr/>
          <a:lstStyle/>
          <a:p>
            <a:r>
              <a:rPr lang="en-US" dirty="0"/>
              <a:t>Assessing the impact of the direct care shortage and achieving stability and success for Ohio’s DD System</a:t>
            </a:r>
          </a:p>
        </p:txBody>
      </p:sp>
      <p:sp>
        <p:nvSpPr>
          <p:cNvPr id="4" name="Footer Placeholder 3">
            <a:extLst>
              <a:ext uri="{FF2B5EF4-FFF2-40B4-BE49-F238E27FC236}">
                <a16:creationId xmlns:a16="http://schemas.microsoft.com/office/drawing/2014/main" id="{4D58431E-86AC-D04F-A486-6D4EBD7C924E}"/>
              </a:ext>
            </a:extLst>
          </p:cNvPr>
          <p:cNvSpPr>
            <a:spLocks noGrp="1"/>
          </p:cNvSpPr>
          <p:nvPr>
            <p:ph type="ftr" sz="quarter" idx="11"/>
          </p:nvPr>
        </p:nvSpPr>
        <p:spPr/>
        <p:txBody>
          <a:bodyPr/>
          <a:lstStyle/>
          <a:p>
            <a:r>
              <a:rPr lang="en-US"/>
              <a:t>Draft for Budget Coalition Discussion Purposes Only</a:t>
            </a:r>
          </a:p>
        </p:txBody>
      </p:sp>
    </p:spTree>
    <p:extLst>
      <p:ext uri="{BB962C8B-B14F-4D97-AF65-F5344CB8AC3E}">
        <p14:creationId xmlns:p14="http://schemas.microsoft.com/office/powerpoint/2010/main" val="37473341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2CCDD-54A5-FB49-9A28-8CD8E0DBDCB0}"/>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C2282EDC-8BBA-2743-B483-CF470455F365}"/>
              </a:ext>
            </a:extLst>
          </p:cNvPr>
          <p:cNvSpPr>
            <a:spLocks noGrp="1"/>
          </p:cNvSpPr>
          <p:nvPr>
            <p:ph idx="1"/>
          </p:nvPr>
        </p:nvSpPr>
        <p:spPr>
          <a:xfrm>
            <a:off x="838200" y="1690688"/>
            <a:ext cx="10515600" cy="4486275"/>
          </a:xfrm>
        </p:spPr>
        <p:txBody>
          <a:bodyPr>
            <a:normAutofit/>
          </a:bodyPr>
          <a:lstStyle/>
          <a:p>
            <a:r>
              <a:rPr lang="en-US" dirty="0"/>
              <a:t>Ohio's system of services and supports for people with developmental disabilities is at a breaking point. </a:t>
            </a:r>
          </a:p>
          <a:p>
            <a:r>
              <a:rPr lang="en-US" dirty="0"/>
              <a:t>A need for more funding, resources, and higher wages, paired with pandemic-era stress and rapidly changing demographics have led to an unprecedented workforce shortage that threatens the ability of Ohioans with disabilities to get the care and support they desperately need.</a:t>
            </a:r>
          </a:p>
          <a:p>
            <a:r>
              <a:rPr lang="en-US" dirty="0"/>
              <a:t> Stabilizing this system of support will require a major investment in service reimbursement, allowing providers to compete, recruit and retain quality Direct Support Professionals. </a:t>
            </a:r>
          </a:p>
          <a:p>
            <a:r>
              <a:rPr lang="en-US" dirty="0"/>
              <a:t>Pairing that investment with measures that promote long-term sustainability and ensure fiscal accountability will be essential to securing the system of supports that Ohioans with Disabilities and their families need. To that end, we offer the following framework for system stability.</a:t>
            </a:r>
            <a:endParaRPr lang="en-US" dirty="0">
              <a:effectLst/>
            </a:endParaRPr>
          </a:p>
          <a:p>
            <a:endParaRPr lang="en-US" dirty="0"/>
          </a:p>
        </p:txBody>
      </p:sp>
      <p:sp>
        <p:nvSpPr>
          <p:cNvPr id="4" name="Footer Placeholder 3">
            <a:extLst>
              <a:ext uri="{FF2B5EF4-FFF2-40B4-BE49-F238E27FC236}">
                <a16:creationId xmlns:a16="http://schemas.microsoft.com/office/drawing/2014/main" id="{DBF91BE8-D144-DB44-85DB-049C4A326C58}"/>
              </a:ext>
            </a:extLst>
          </p:cNvPr>
          <p:cNvSpPr>
            <a:spLocks noGrp="1"/>
          </p:cNvSpPr>
          <p:nvPr>
            <p:ph type="ftr" sz="quarter" idx="11"/>
          </p:nvPr>
        </p:nvSpPr>
        <p:spPr/>
        <p:txBody>
          <a:bodyPr/>
          <a:lstStyle/>
          <a:p>
            <a:r>
              <a:rPr lang="en-US"/>
              <a:t>Draft for Budget Coalition Discussion Purposes Only</a:t>
            </a:r>
          </a:p>
        </p:txBody>
      </p:sp>
    </p:spTree>
    <p:extLst>
      <p:ext uri="{BB962C8B-B14F-4D97-AF65-F5344CB8AC3E}">
        <p14:creationId xmlns:p14="http://schemas.microsoft.com/office/powerpoint/2010/main" val="12618755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B0110-E409-954E-AE7B-9C2535D97D84}"/>
              </a:ext>
            </a:extLst>
          </p:cNvPr>
          <p:cNvSpPr>
            <a:spLocks noGrp="1"/>
          </p:cNvSpPr>
          <p:nvPr>
            <p:ph type="title"/>
          </p:nvPr>
        </p:nvSpPr>
        <p:spPr/>
        <p:txBody>
          <a:bodyPr/>
          <a:lstStyle/>
          <a:p>
            <a:r>
              <a:rPr lang="en-US" dirty="0"/>
              <a:t>Process for Budget Proposal Development</a:t>
            </a:r>
          </a:p>
        </p:txBody>
      </p:sp>
      <p:sp>
        <p:nvSpPr>
          <p:cNvPr id="3" name="Content Placeholder 2">
            <a:extLst>
              <a:ext uri="{FF2B5EF4-FFF2-40B4-BE49-F238E27FC236}">
                <a16:creationId xmlns:a16="http://schemas.microsoft.com/office/drawing/2014/main" id="{045EAF42-85FA-DE4B-A1E7-FAE1EE1384AD}"/>
              </a:ext>
            </a:extLst>
          </p:cNvPr>
          <p:cNvSpPr>
            <a:spLocks noGrp="1"/>
          </p:cNvSpPr>
          <p:nvPr>
            <p:ph idx="1"/>
          </p:nvPr>
        </p:nvSpPr>
        <p:spPr/>
        <p:txBody>
          <a:bodyPr>
            <a:normAutofit fontScale="92500" lnSpcReduction="10000"/>
          </a:bodyPr>
          <a:lstStyle/>
          <a:p>
            <a:r>
              <a:rPr lang="en-US" dirty="0"/>
              <a:t>The analysis and presentation here will contain 3 primary elements;</a:t>
            </a:r>
          </a:p>
          <a:p>
            <a:pPr marL="0" indent="0">
              <a:buNone/>
            </a:pPr>
            <a:endParaRPr lang="en-US" dirty="0"/>
          </a:p>
          <a:p>
            <a:pPr lvl="1"/>
            <a:r>
              <a:rPr lang="en-US" sz="3200" dirty="0"/>
              <a:t>Service Stability and Impact on People Served.</a:t>
            </a:r>
          </a:p>
          <a:p>
            <a:pPr marL="457200" lvl="1" indent="0">
              <a:buNone/>
            </a:pPr>
            <a:endParaRPr lang="en-US" sz="3200" dirty="0"/>
          </a:p>
          <a:p>
            <a:pPr lvl="1"/>
            <a:r>
              <a:rPr lang="en-US" sz="3200" dirty="0"/>
              <a:t>Operational Stability and Factors Leading to Insolvency</a:t>
            </a:r>
          </a:p>
          <a:p>
            <a:pPr marL="457200" lvl="1" indent="0">
              <a:buNone/>
            </a:pPr>
            <a:endParaRPr lang="en-US" sz="3200" dirty="0"/>
          </a:p>
          <a:p>
            <a:pPr lvl="1"/>
            <a:r>
              <a:rPr lang="en-US" sz="3200" dirty="0"/>
              <a:t>Investment Needed to Stabilize Service Sectors</a:t>
            </a:r>
          </a:p>
          <a:p>
            <a:pPr lvl="1"/>
            <a:endParaRPr lang="en-US" dirty="0"/>
          </a:p>
        </p:txBody>
      </p:sp>
      <p:sp>
        <p:nvSpPr>
          <p:cNvPr id="4" name="Footer Placeholder 3">
            <a:extLst>
              <a:ext uri="{FF2B5EF4-FFF2-40B4-BE49-F238E27FC236}">
                <a16:creationId xmlns:a16="http://schemas.microsoft.com/office/drawing/2014/main" id="{8BCD28CF-58B0-1540-B337-2E7EB2F5FCE1}"/>
              </a:ext>
            </a:extLst>
          </p:cNvPr>
          <p:cNvSpPr>
            <a:spLocks noGrp="1"/>
          </p:cNvSpPr>
          <p:nvPr>
            <p:ph type="ftr" sz="quarter" idx="11"/>
          </p:nvPr>
        </p:nvSpPr>
        <p:spPr/>
        <p:txBody>
          <a:bodyPr/>
          <a:lstStyle/>
          <a:p>
            <a:r>
              <a:rPr lang="en-US"/>
              <a:t>Draft for Budget Coalition Discussion Purposes Only</a:t>
            </a:r>
          </a:p>
        </p:txBody>
      </p:sp>
    </p:spTree>
    <p:extLst>
      <p:ext uri="{BB962C8B-B14F-4D97-AF65-F5344CB8AC3E}">
        <p14:creationId xmlns:p14="http://schemas.microsoft.com/office/powerpoint/2010/main" val="5726284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207FC-A2DB-AA4D-94C6-FD7CB5B82A6F}"/>
              </a:ext>
            </a:extLst>
          </p:cNvPr>
          <p:cNvSpPr>
            <a:spLocks noGrp="1"/>
          </p:cNvSpPr>
          <p:nvPr>
            <p:ph type="title"/>
          </p:nvPr>
        </p:nvSpPr>
        <p:spPr/>
        <p:txBody>
          <a:bodyPr/>
          <a:lstStyle/>
          <a:p>
            <a:r>
              <a:rPr lang="en-US" dirty="0"/>
              <a:t>Assessing Ohio’s HCBS Service Stability</a:t>
            </a:r>
          </a:p>
        </p:txBody>
      </p:sp>
      <p:sp>
        <p:nvSpPr>
          <p:cNvPr id="3" name="Content Placeholder 2">
            <a:extLst>
              <a:ext uri="{FF2B5EF4-FFF2-40B4-BE49-F238E27FC236}">
                <a16:creationId xmlns:a16="http://schemas.microsoft.com/office/drawing/2014/main" id="{A266AF95-F991-CE45-AD10-2CC407F3D51D}"/>
              </a:ext>
            </a:extLst>
          </p:cNvPr>
          <p:cNvSpPr>
            <a:spLocks noGrp="1"/>
          </p:cNvSpPr>
          <p:nvPr>
            <p:ph idx="1"/>
          </p:nvPr>
        </p:nvSpPr>
        <p:spPr>
          <a:xfrm>
            <a:off x="896983" y="1552756"/>
            <a:ext cx="11128240" cy="4996090"/>
          </a:xfrm>
        </p:spPr>
        <p:txBody>
          <a:bodyPr>
            <a:noAutofit/>
          </a:bodyPr>
          <a:lstStyle/>
          <a:p>
            <a:pPr marL="0" indent="0">
              <a:buNone/>
            </a:pPr>
            <a:r>
              <a:rPr lang="en-US" sz="2000" dirty="0"/>
              <a:t>For the past 3 years, our partners at the American Network for Community Options and Resources (ANCOR) have conducted a study of the direct care workforce shortage and its impact on provider capacity and and individual/family’s ability to access needed services. In order to assess Ohio’s Service Stability, we replicated this national study for Ohio’s provider community and found the following;</a:t>
            </a:r>
          </a:p>
          <a:p>
            <a:pPr marL="0" indent="0">
              <a:buNone/>
            </a:pPr>
            <a:r>
              <a:rPr lang="en-US" sz="2000" dirty="0"/>
              <a:t/>
            </a:r>
            <a:br>
              <a:rPr lang="en-US" sz="2000" dirty="0"/>
            </a:br>
            <a:r>
              <a:rPr lang="en-US" b="1" dirty="0"/>
              <a:t>77% of Homemaker/Personal Care Providers are indicated they are forced to turn away new referrals due to staffing shortages, closely mirroring national indicators.</a:t>
            </a:r>
          </a:p>
          <a:p>
            <a:pPr marL="0" indent="0">
              <a:buNone/>
            </a:pPr>
            <a:r>
              <a:rPr lang="en-US" sz="2000" dirty="0"/>
              <a:t/>
            </a:r>
            <a:br>
              <a:rPr lang="en-US" sz="2000" dirty="0"/>
            </a:br>
            <a:r>
              <a:rPr lang="en-US" sz="2000" dirty="0"/>
              <a:t>IMPACT: The limited number of available providers has left individuals with significant or complex support needs traveling long distances outside of their communities—assuming they are able to find a provider at all—thereby heightening their risk of institutionalization or unnecessary hospitalization.”</a:t>
            </a:r>
          </a:p>
          <a:p>
            <a:pPr marL="0" indent="0">
              <a:buNone/>
            </a:pPr>
            <a:r>
              <a:rPr lang="en-US" sz="2000" dirty="0"/>
              <a:t/>
            </a:r>
            <a:br>
              <a:rPr lang="en-US" sz="2000" dirty="0"/>
            </a:br>
            <a:r>
              <a:rPr lang="en-US" sz="1800" dirty="0"/>
              <a:t>-Impact Narrative from </a:t>
            </a:r>
            <a:r>
              <a:rPr lang="en-US" sz="1800" dirty="0">
                <a:latin typeface="Arial" panose="020B0604020202020204" pitchFamily="34" charset="0"/>
              </a:rPr>
              <a:t>The State of America’s Direct Support Workforce Crisis 2022. Alexandria, VA: ANCOR, 2022.</a:t>
            </a:r>
            <a:endParaRPr lang="en-US" sz="1800" dirty="0"/>
          </a:p>
        </p:txBody>
      </p:sp>
      <p:sp>
        <p:nvSpPr>
          <p:cNvPr id="4" name="Footer Placeholder 3">
            <a:extLst>
              <a:ext uri="{FF2B5EF4-FFF2-40B4-BE49-F238E27FC236}">
                <a16:creationId xmlns:a16="http://schemas.microsoft.com/office/drawing/2014/main" id="{A8E2811C-5A12-D942-AC26-DCC373824A51}"/>
              </a:ext>
            </a:extLst>
          </p:cNvPr>
          <p:cNvSpPr>
            <a:spLocks noGrp="1"/>
          </p:cNvSpPr>
          <p:nvPr>
            <p:ph type="ftr" sz="quarter" idx="11"/>
          </p:nvPr>
        </p:nvSpPr>
        <p:spPr/>
        <p:txBody>
          <a:bodyPr/>
          <a:lstStyle/>
          <a:p>
            <a:r>
              <a:rPr lang="en-US"/>
              <a:t>Draft for Budget Coalition Discussion Purposes Only</a:t>
            </a:r>
          </a:p>
        </p:txBody>
      </p:sp>
    </p:spTree>
    <p:extLst>
      <p:ext uri="{BB962C8B-B14F-4D97-AF65-F5344CB8AC3E}">
        <p14:creationId xmlns:p14="http://schemas.microsoft.com/office/powerpoint/2010/main" val="6846153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49907-DB8B-7E40-8D54-62BA064AD53E}"/>
              </a:ext>
            </a:extLst>
          </p:cNvPr>
          <p:cNvSpPr>
            <a:spLocks noGrp="1"/>
          </p:cNvSpPr>
          <p:nvPr>
            <p:ph type="title"/>
          </p:nvPr>
        </p:nvSpPr>
        <p:spPr>
          <a:xfrm>
            <a:off x="884207" y="278861"/>
            <a:ext cx="10515600" cy="1325563"/>
          </a:xfrm>
        </p:spPr>
        <p:txBody>
          <a:bodyPr/>
          <a:lstStyle/>
          <a:p>
            <a:r>
              <a:rPr lang="en-US" dirty="0"/>
              <a:t>Assessing Ohio’s HCBS Service Stability</a:t>
            </a:r>
          </a:p>
        </p:txBody>
      </p:sp>
      <p:sp>
        <p:nvSpPr>
          <p:cNvPr id="3" name="Content Placeholder 2">
            <a:extLst>
              <a:ext uri="{FF2B5EF4-FFF2-40B4-BE49-F238E27FC236}">
                <a16:creationId xmlns:a16="http://schemas.microsoft.com/office/drawing/2014/main" id="{86735EF7-2099-6044-8224-1BC65E049B21}"/>
              </a:ext>
            </a:extLst>
          </p:cNvPr>
          <p:cNvSpPr>
            <a:spLocks noGrp="1"/>
          </p:cNvSpPr>
          <p:nvPr>
            <p:ph idx="1"/>
          </p:nvPr>
        </p:nvSpPr>
        <p:spPr>
          <a:xfrm>
            <a:off x="884207" y="941642"/>
            <a:ext cx="10963270" cy="5491657"/>
          </a:xfrm>
        </p:spPr>
        <p:txBody>
          <a:bodyPr>
            <a:noAutofit/>
          </a:bodyPr>
          <a:lstStyle/>
          <a:p>
            <a:pPr marL="0" indent="0">
              <a:buNone/>
            </a:pPr>
            <a:r>
              <a:rPr lang="en-US" sz="2400" b="1" dirty="0"/>
              <a:t>68% of surveyed H/PC Providers indicate they have had to turn away and/or discontinue to services to those with higher support needs due to staffing shortages.”</a:t>
            </a:r>
            <a:r>
              <a:rPr lang="en-US" sz="1600" dirty="0"/>
              <a:t/>
            </a:r>
            <a:br>
              <a:rPr lang="en-US" sz="1600" dirty="0"/>
            </a:br>
            <a:r>
              <a:rPr lang="en-US" sz="1600" dirty="0"/>
              <a:t/>
            </a:r>
            <a:br>
              <a:rPr lang="en-US" sz="1600" dirty="0"/>
            </a:br>
            <a:r>
              <a:rPr lang="en-US" sz="2000" dirty="0"/>
              <a:t>IMPACT: With programs and services closing at an accelerating rate, the ability of states to maintain an adequate network of community providers, meet the needs of those with higher support needs and meet federal access standards is at grave risk. Reduced availability of services jeopardizes the safety and well-being of the people relying on them, especially those with more complex care needs.</a:t>
            </a:r>
          </a:p>
          <a:p>
            <a:pPr marL="0" indent="0">
              <a:buNone/>
            </a:pPr>
            <a:r>
              <a:rPr lang="en-US" sz="1600" dirty="0"/>
              <a:t/>
            </a:r>
            <a:br>
              <a:rPr lang="en-US" sz="1600" dirty="0"/>
            </a:br>
            <a:r>
              <a:rPr lang="en-US" sz="2400" b="1" dirty="0"/>
              <a:t>76% of H/PC providers are unable to fulfill all authorized hours/units as a result of staffing shortages.</a:t>
            </a:r>
          </a:p>
          <a:p>
            <a:pPr marL="0" indent="0">
              <a:buNone/>
            </a:pPr>
            <a:r>
              <a:rPr lang="en-US" sz="1600" dirty="0"/>
              <a:t/>
            </a:r>
            <a:br>
              <a:rPr lang="en-US" sz="1600" dirty="0"/>
            </a:br>
            <a:r>
              <a:rPr lang="en-US" sz="2000" dirty="0"/>
              <a:t>IMPACT: With the infrastructure of services deteriorating as the dearth of adequate staffing grows, while Ohio may not be experiencing an active ‘waiting list’, people are unable to get the full care and support they need and are waiting or forced to go without all necessary services and supports.</a:t>
            </a:r>
          </a:p>
          <a:p>
            <a:pPr marL="0" indent="0">
              <a:buNone/>
            </a:pPr>
            <a:endParaRPr lang="en-US" sz="1600" dirty="0"/>
          </a:p>
          <a:p>
            <a:pPr marL="0" indent="0">
              <a:buNone/>
            </a:pPr>
            <a:r>
              <a:rPr lang="en-US" sz="1600" dirty="0"/>
              <a:t>- -Impact Narrative from </a:t>
            </a:r>
            <a:r>
              <a:rPr lang="en-US" sz="1600" dirty="0">
                <a:latin typeface="Arial" panose="020B0604020202020204" pitchFamily="34" charset="0"/>
              </a:rPr>
              <a:t>The State of America’s Direct Support Workforce Crisis 2022. Alexandria, VA: ANCOR, 2022.</a:t>
            </a:r>
            <a:endParaRPr lang="en-US" sz="1600" dirty="0"/>
          </a:p>
        </p:txBody>
      </p:sp>
      <p:sp>
        <p:nvSpPr>
          <p:cNvPr id="4" name="Footer Placeholder 3">
            <a:extLst>
              <a:ext uri="{FF2B5EF4-FFF2-40B4-BE49-F238E27FC236}">
                <a16:creationId xmlns:a16="http://schemas.microsoft.com/office/drawing/2014/main" id="{3D2FD2C8-498A-7548-BAF1-50D01251B461}"/>
              </a:ext>
            </a:extLst>
          </p:cNvPr>
          <p:cNvSpPr>
            <a:spLocks noGrp="1"/>
          </p:cNvSpPr>
          <p:nvPr>
            <p:ph type="ftr" sz="quarter" idx="11"/>
          </p:nvPr>
        </p:nvSpPr>
        <p:spPr/>
        <p:txBody>
          <a:bodyPr/>
          <a:lstStyle/>
          <a:p>
            <a:r>
              <a:rPr lang="en-US"/>
              <a:t>Draft for Budget Coalition Discussion Purposes Only</a:t>
            </a:r>
          </a:p>
        </p:txBody>
      </p:sp>
    </p:spTree>
    <p:extLst>
      <p:ext uri="{BB962C8B-B14F-4D97-AF65-F5344CB8AC3E}">
        <p14:creationId xmlns:p14="http://schemas.microsoft.com/office/powerpoint/2010/main" val="3957195032"/>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Crop</Template>
  <TotalTime>1651</TotalTime>
  <Words>1866</Words>
  <Application>Microsoft Office PowerPoint</Application>
  <PresentationFormat>Widescreen</PresentationFormat>
  <Paragraphs>142</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Franklin Gothic Book</vt:lpstr>
      <vt:lpstr>Times New Roman</vt:lpstr>
      <vt:lpstr>Crop</vt:lpstr>
      <vt:lpstr>2023 State Biennium Budget</vt:lpstr>
      <vt:lpstr>PowerPoint Presentation</vt:lpstr>
      <vt:lpstr>PowerPoint Presentation</vt:lpstr>
      <vt:lpstr>Focus on all of the areas</vt:lpstr>
      <vt:lpstr>Stabilizing Ohio’s HCBS DD Services</vt:lpstr>
      <vt:lpstr>Background</vt:lpstr>
      <vt:lpstr>Process for Budget Proposal Development</vt:lpstr>
      <vt:lpstr>Assessing Ohio’s HCBS Service Stability</vt:lpstr>
      <vt:lpstr>Assessing Ohio’s HCBS Service Stability</vt:lpstr>
      <vt:lpstr>Ohio’s Service Stability Continued</vt:lpstr>
      <vt:lpstr>Ohio’s HCBS Service Stability-Additionally…</vt:lpstr>
      <vt:lpstr>2022 Operating P/Ls – A Study of 5 Providers</vt:lpstr>
      <vt:lpstr>Operational Stability – Wage Competition</vt:lpstr>
      <vt:lpstr>Operational Stability – Wage Competition</vt:lpstr>
      <vt:lpstr>Operational Stability – Wage Competition</vt:lpstr>
      <vt:lpstr>Wage Competition- TPWs and DCs</vt:lpstr>
      <vt:lpstr>Wage Competition</vt:lpstr>
      <vt:lpstr>Operational Stability– Increased Cost Centers</vt:lpstr>
      <vt:lpstr>Operational Stability – Unfunded Requirements</vt:lpstr>
      <vt:lpstr>Investment to Stabilize Services</vt:lpstr>
      <vt:lpstr>Investment to Stabilize HPC &amp; Residential Waiver</vt:lpstr>
      <vt:lpstr>Investment to Stabilize Day, Employment &amp; Transportation Services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DODD ICFIID Rule Changes</dc:title>
  <dc:creator>Rachel Hayes</dc:creator>
  <cp:lastModifiedBy>Peter Moore</cp:lastModifiedBy>
  <cp:revision>10</cp:revision>
  <dcterms:created xsi:type="dcterms:W3CDTF">2022-11-03T20:11:04Z</dcterms:created>
  <dcterms:modified xsi:type="dcterms:W3CDTF">2022-11-09T16:58:01Z</dcterms:modified>
</cp:coreProperties>
</file>