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9" r:id="rId2"/>
    <p:sldId id="283" r:id="rId3"/>
    <p:sldId id="326" r:id="rId4"/>
    <p:sldId id="320" r:id="rId5"/>
    <p:sldId id="329" r:id="rId6"/>
    <p:sldId id="327" r:id="rId7"/>
    <p:sldId id="299" r:id="rId8"/>
    <p:sldId id="333" r:id="rId9"/>
    <p:sldId id="325" r:id="rId10"/>
    <p:sldId id="340" r:id="rId11"/>
    <p:sldId id="341" r:id="rId12"/>
    <p:sldId id="342" r:id="rId13"/>
    <p:sldId id="346" r:id="rId14"/>
    <p:sldId id="347" r:id="rId15"/>
    <p:sldId id="351" r:id="rId16"/>
    <p:sldId id="352" r:id="rId17"/>
    <p:sldId id="353" r:id="rId18"/>
    <p:sldId id="355" r:id="rId19"/>
    <p:sldId id="356" r:id="rId20"/>
    <p:sldId id="35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820024"/>
    <a:srgbClr val="E79069"/>
    <a:srgbClr val="003399"/>
    <a:srgbClr val="00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93040" autoAdjust="0"/>
  </p:normalViewPr>
  <p:slideViewPr>
    <p:cSldViewPr>
      <p:cViewPr varScale="1">
        <p:scale>
          <a:sx n="69" d="100"/>
          <a:sy n="69" d="100"/>
        </p:scale>
        <p:origin x="11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57512"/>
          </a:xfrm>
          <a:prstGeom prst="rect">
            <a:avLst/>
          </a:prstGeom>
        </p:spPr>
        <p:txBody>
          <a:bodyPr vert="horz" lIns="89718" tIns="44859" rIns="89718" bIns="448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57512"/>
          </a:xfrm>
          <a:prstGeom prst="rect">
            <a:avLst/>
          </a:prstGeom>
        </p:spPr>
        <p:txBody>
          <a:bodyPr vert="horz" lIns="89718" tIns="44859" rIns="89718" bIns="44859" rtlCol="0"/>
          <a:lstStyle>
            <a:lvl1pPr algn="r">
              <a:defRPr sz="1200"/>
            </a:lvl1pPr>
          </a:lstStyle>
          <a:p>
            <a:fld id="{52201776-F8DD-433E-B7CD-200CF87A8894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7"/>
            <a:ext cx="2972421" cy="457512"/>
          </a:xfrm>
          <a:prstGeom prst="rect">
            <a:avLst/>
          </a:prstGeom>
        </p:spPr>
        <p:txBody>
          <a:bodyPr vert="horz" lIns="89718" tIns="44859" rIns="89718" bIns="448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684927"/>
            <a:ext cx="2972421" cy="457512"/>
          </a:xfrm>
          <a:prstGeom prst="rect">
            <a:avLst/>
          </a:prstGeom>
        </p:spPr>
        <p:txBody>
          <a:bodyPr vert="horz" lIns="89718" tIns="44859" rIns="89718" bIns="44859" rtlCol="0" anchor="b"/>
          <a:lstStyle>
            <a:lvl1pPr algn="r">
              <a:defRPr sz="1200"/>
            </a:lvl1pPr>
          </a:lstStyle>
          <a:p>
            <a:fld id="{BFCD7CF1-D713-4A32-A90B-935151ADA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57512"/>
          </a:xfrm>
          <a:prstGeom prst="rect">
            <a:avLst/>
          </a:prstGeom>
        </p:spPr>
        <p:txBody>
          <a:bodyPr vert="horz" lIns="89718" tIns="44859" rIns="89718" bIns="448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1"/>
            <a:ext cx="2972421" cy="457512"/>
          </a:xfrm>
          <a:prstGeom prst="rect">
            <a:avLst/>
          </a:prstGeom>
        </p:spPr>
        <p:txBody>
          <a:bodyPr vert="horz" lIns="89718" tIns="44859" rIns="89718" bIns="44859" rtlCol="0"/>
          <a:lstStyle>
            <a:lvl1pPr algn="r">
              <a:defRPr sz="1200"/>
            </a:lvl1pPr>
          </a:lstStyle>
          <a:p>
            <a:fld id="{59D79ADC-6F65-4432-816E-52F8643DEFAE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18" tIns="44859" rIns="89718" bIns="448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344025"/>
            <a:ext cx="5485158" cy="4114489"/>
          </a:xfrm>
          <a:prstGeom prst="rect">
            <a:avLst/>
          </a:prstGeom>
        </p:spPr>
        <p:txBody>
          <a:bodyPr vert="horz" lIns="89718" tIns="44859" rIns="89718" bIns="448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927"/>
            <a:ext cx="2972421" cy="457512"/>
          </a:xfrm>
          <a:prstGeom prst="rect">
            <a:avLst/>
          </a:prstGeom>
        </p:spPr>
        <p:txBody>
          <a:bodyPr vert="horz" lIns="89718" tIns="44859" rIns="89718" bIns="448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684927"/>
            <a:ext cx="2972421" cy="457512"/>
          </a:xfrm>
          <a:prstGeom prst="rect">
            <a:avLst/>
          </a:prstGeom>
        </p:spPr>
        <p:txBody>
          <a:bodyPr vert="horz" lIns="89718" tIns="44859" rIns="89718" bIns="44859" rtlCol="0" anchor="b"/>
          <a:lstStyle>
            <a:lvl1pPr algn="r">
              <a:defRPr sz="1200"/>
            </a:lvl1pPr>
          </a:lstStyle>
          <a:p>
            <a:fld id="{398E4D86-38AD-4E55-B12C-D060139A7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8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E4D86-38AD-4E55-B12C-D060139A7A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07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E4D86-38AD-4E55-B12C-D060139A7AC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42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E4D86-38AD-4E55-B12C-D060139A7AC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42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E4D86-38AD-4E55-B12C-D060139A7AC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42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E4D86-38AD-4E55-B12C-D060139A7AC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4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E4D86-38AD-4E55-B12C-D060139A7A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0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E4D86-38AD-4E55-B12C-D060139A7AC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0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E4D86-38AD-4E55-B12C-D060139A7A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E4D86-38AD-4E55-B12C-D060139A7AC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0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E4D86-38AD-4E55-B12C-D060139A7A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7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E4D86-38AD-4E55-B12C-D060139A7A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E4D86-38AD-4E55-B12C-D060139A7A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E4D86-38AD-4E55-B12C-D060139A7AC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3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58D-2ACC-4224-9B49-7373D48BC218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BA45-E4AF-45D4-9480-9938C6504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7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58D-2ACC-4224-9B49-7373D48BC218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BA45-E4AF-45D4-9480-9938C6504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2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58D-2ACC-4224-9B49-7373D48BC218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BA45-E4AF-45D4-9480-9938C6504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6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58D-2ACC-4224-9B49-7373D48BC218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BA45-E4AF-45D4-9480-9938C6504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58D-2ACC-4224-9B49-7373D48BC218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BA45-E4AF-45D4-9480-9938C6504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58D-2ACC-4224-9B49-7373D48BC218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BA45-E4AF-45D4-9480-9938C6504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58D-2ACC-4224-9B49-7373D48BC218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BA45-E4AF-45D4-9480-9938C6504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58D-2ACC-4224-9B49-7373D48BC218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BA45-E4AF-45D4-9480-9938C6504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58D-2ACC-4224-9B49-7373D48BC218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BA45-E4AF-45D4-9480-9938C6504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58D-2ACC-4224-9B49-7373D48BC218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BA45-E4AF-45D4-9480-9938C6504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2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B58D-2ACC-4224-9B49-7373D48BC218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7BA45-E4AF-45D4-9480-9938C6504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3B58D-2ACC-4224-9B49-7373D48BC218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7BA45-E4AF-45D4-9480-9938C6504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ehlk\AppData\Local\Microsoft\Windows\Temporary Internet Files\Content.Outlook\4XHZ0TKD\TIC sign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-8791" y="728561"/>
            <a:ext cx="9381391" cy="414439"/>
          </a:xfrm>
          <a:custGeom>
            <a:avLst/>
            <a:gdLst>
              <a:gd name="connsiteX0" fmla="*/ 0 w 9187543"/>
              <a:gd name="connsiteY0" fmla="*/ 337457 h 337457"/>
              <a:gd name="connsiteX1" fmla="*/ 9187543 w 9187543"/>
              <a:gd name="connsiteY1" fmla="*/ 0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7543" h="337457">
                <a:moveTo>
                  <a:pt x="0" y="337457"/>
                </a:moveTo>
                <a:cubicBezTo>
                  <a:pt x="3790043" y="332921"/>
                  <a:pt x="7580086" y="328386"/>
                  <a:pt x="9187543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 with TIC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311" y="1371600"/>
            <a:ext cx="85963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Improved quality of care and impact of care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Improved safety for patients and staff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Decreased utilization of seclusion and restraint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Fewer no-shows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Improved patient engagement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Improved patient satisfaction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Improved staff satisfaction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Decreased “burnout” and staff turnover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8791" y="6705600"/>
            <a:ext cx="9152791" cy="152400"/>
            <a:chOff x="-8791" y="6705600"/>
            <a:chExt cx="9152791" cy="152400"/>
          </a:xfrm>
        </p:grpSpPr>
        <p:sp>
          <p:nvSpPr>
            <p:cNvPr id="14" name="Rectangle 13"/>
            <p:cNvSpPr/>
            <p:nvPr/>
          </p:nvSpPr>
          <p:spPr>
            <a:xfrm>
              <a:off x="-8791" y="6705600"/>
              <a:ext cx="9152791" cy="152400"/>
            </a:xfrm>
            <a:prstGeom prst="rect">
              <a:avLst/>
            </a:prstGeom>
            <a:solidFill>
              <a:srgbClr val="82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8791" y="6705600"/>
              <a:ext cx="9152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715-8B72-4533-8331-6C3E48E36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4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-8791" y="728561"/>
            <a:ext cx="9381391" cy="414439"/>
          </a:xfrm>
          <a:custGeom>
            <a:avLst/>
            <a:gdLst>
              <a:gd name="connsiteX0" fmla="*/ 0 w 9187543"/>
              <a:gd name="connsiteY0" fmla="*/ 337457 h 337457"/>
              <a:gd name="connsiteX1" fmla="*/ 9187543 w 9187543"/>
              <a:gd name="connsiteY1" fmla="*/ 0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7543" h="337457">
                <a:moveTo>
                  <a:pt x="0" y="337457"/>
                </a:moveTo>
                <a:cubicBezTo>
                  <a:pt x="3790043" y="332921"/>
                  <a:pt x="7580086" y="328386"/>
                  <a:pt x="9187543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Ohio’s Trauma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Informed-Care (TIC) Initiative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311" y="1371600"/>
            <a:ext cx="85963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Many </a:t>
            </a:r>
            <a:r>
              <a:rPr lang="en-US" sz="2400" dirty="0"/>
              <a:t>mental health and addiction treatment agencies, inpatient facilities, child-serving </a:t>
            </a:r>
            <a:r>
              <a:rPr lang="en-US" sz="2400" dirty="0" smtClean="0"/>
              <a:t>agencies, boards </a:t>
            </a:r>
            <a:r>
              <a:rPr lang="en-US" sz="2400" dirty="0"/>
              <a:t>and other community partners, have </a:t>
            </a:r>
            <a:r>
              <a:rPr lang="en-US" sz="2400" dirty="0" smtClean="0"/>
              <a:t>already provided </a:t>
            </a:r>
            <a:r>
              <a:rPr lang="en-US" sz="2400" dirty="0"/>
              <a:t>training and consultation in trauma informed </a:t>
            </a:r>
            <a:r>
              <a:rPr lang="en-US" sz="2400" dirty="0" smtClean="0"/>
              <a:t>practice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Many clinicians are </a:t>
            </a:r>
            <a:r>
              <a:rPr lang="en-US" sz="2400" dirty="0"/>
              <a:t>trained in Trauma-Focused Cognitive Behavioral Therapy (TF-CBT), Eye Movement Desensitization training (EMDR); Dialectical Behavioral Therapy (DBT</a:t>
            </a:r>
            <a:r>
              <a:rPr lang="en-US" sz="2400" dirty="0" smtClean="0"/>
              <a:t>) and other treatment modalities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ODYS has embarked on the development of a universal trauma screening tool for youth in detention centers</a:t>
            </a:r>
          </a:p>
          <a:p>
            <a:endParaRPr lang="en-US" sz="24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-8791" y="6705600"/>
            <a:ext cx="9152791" cy="152400"/>
            <a:chOff x="-8791" y="6705600"/>
            <a:chExt cx="9152791" cy="152400"/>
          </a:xfrm>
        </p:grpSpPr>
        <p:sp>
          <p:nvSpPr>
            <p:cNvPr id="14" name="Rectangle 13"/>
            <p:cNvSpPr/>
            <p:nvPr/>
          </p:nvSpPr>
          <p:spPr>
            <a:xfrm>
              <a:off x="-8791" y="6705600"/>
              <a:ext cx="9152791" cy="152400"/>
            </a:xfrm>
            <a:prstGeom prst="rect">
              <a:avLst/>
            </a:prstGeom>
            <a:solidFill>
              <a:srgbClr val="82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8791" y="6705600"/>
              <a:ext cx="9152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715-8B72-4533-8331-6C3E48E36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6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-8791" y="728561"/>
            <a:ext cx="9381391" cy="414439"/>
          </a:xfrm>
          <a:custGeom>
            <a:avLst/>
            <a:gdLst>
              <a:gd name="connsiteX0" fmla="*/ 0 w 9187543"/>
              <a:gd name="connsiteY0" fmla="*/ 337457 h 337457"/>
              <a:gd name="connsiteX1" fmla="*/ 9187543 w 9187543"/>
              <a:gd name="connsiteY1" fmla="*/ 0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7543" h="337457">
                <a:moveTo>
                  <a:pt x="0" y="337457"/>
                </a:moveTo>
                <a:cubicBezTo>
                  <a:pt x="3790043" y="332921"/>
                  <a:pt x="7580086" y="328386"/>
                  <a:pt x="9187543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Ohio’s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Trauma-Informed Care (TIC)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Initiative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311" y="1447800"/>
            <a:ext cx="85963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There continues </a:t>
            </a:r>
            <a:r>
              <a:rPr lang="en-US" sz="2400" dirty="0"/>
              <a:t>to be a need for training for staff/facilities and community system </a:t>
            </a:r>
            <a:r>
              <a:rPr lang="en-US" sz="2400" dirty="0" smtClean="0"/>
              <a:t>partners</a:t>
            </a:r>
          </a:p>
          <a:p>
            <a:r>
              <a:rPr lang="en-US" sz="2400" dirty="0" smtClean="0"/>
              <a:t>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ability of all communities </a:t>
            </a:r>
            <a:r>
              <a:rPr lang="en-US" sz="2400" dirty="0" smtClean="0"/>
              <a:t>and providers to </a:t>
            </a:r>
            <a:r>
              <a:rPr lang="en-US" sz="2400" dirty="0"/>
              <a:t>organize trauma trainings internally is often beyond their </a:t>
            </a:r>
            <a:r>
              <a:rPr lang="en-US" sz="2400" dirty="0" smtClean="0"/>
              <a:t>finances, time </a:t>
            </a:r>
            <a:r>
              <a:rPr lang="en-US" sz="2400" dirty="0"/>
              <a:t>and capabilities, yet the need of persons served has not </a:t>
            </a:r>
            <a:r>
              <a:rPr lang="en-US" sz="2400" dirty="0" smtClean="0"/>
              <a:t>changed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smtClean="0"/>
              <a:t>initiative will seek </a:t>
            </a:r>
            <a:r>
              <a:rPr lang="en-US" sz="2400" dirty="0"/>
              <a:t>to provide additional resources for agencies and programs in Ohio who may need this </a:t>
            </a:r>
            <a:r>
              <a:rPr lang="en-US" sz="2400" dirty="0" smtClean="0"/>
              <a:t>support  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8791" y="6705600"/>
            <a:ext cx="9152791" cy="152400"/>
            <a:chOff x="-8791" y="6705600"/>
            <a:chExt cx="9152791" cy="152400"/>
          </a:xfrm>
        </p:grpSpPr>
        <p:sp>
          <p:nvSpPr>
            <p:cNvPr id="14" name="Rectangle 13"/>
            <p:cNvSpPr/>
            <p:nvPr/>
          </p:nvSpPr>
          <p:spPr>
            <a:xfrm>
              <a:off x="-8791" y="6705600"/>
              <a:ext cx="9152791" cy="152400"/>
            </a:xfrm>
            <a:prstGeom prst="rect">
              <a:avLst/>
            </a:prstGeom>
            <a:solidFill>
              <a:srgbClr val="82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8791" y="6705600"/>
              <a:ext cx="9152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715-8B72-4533-8331-6C3E48E36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5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-8791" y="728561"/>
            <a:ext cx="9381391" cy="414439"/>
          </a:xfrm>
          <a:custGeom>
            <a:avLst/>
            <a:gdLst>
              <a:gd name="connsiteX0" fmla="*/ 0 w 9187543"/>
              <a:gd name="connsiteY0" fmla="*/ 337457 h 337457"/>
              <a:gd name="connsiteX1" fmla="*/ 9187543 w 9187543"/>
              <a:gd name="connsiteY1" fmla="*/ 0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7543" h="337457">
                <a:moveTo>
                  <a:pt x="0" y="337457"/>
                </a:moveTo>
                <a:cubicBezTo>
                  <a:pt x="3790043" y="332921"/>
                  <a:pt x="7580086" y="328386"/>
                  <a:pt x="9187543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 for Ohio’s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Initiative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295400"/>
            <a:ext cx="792040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Progress so far—State Regional Psychiatric Hospitals:</a:t>
            </a:r>
          </a:p>
          <a:p>
            <a:pPr lvl="0"/>
            <a:endParaRPr lang="en-US" sz="2400" b="1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June 2013: Initial training of  ODMH/MHAS Central Office and Regional Psychiatric Hospital (RPH) leadership in TIC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On site training of clinical and support staff at all RPHs, with participation of DODD Developmental Centers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Consultation from NCTIC on next steps in Hospital System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Each RPH has identified specific TIC project(s)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Establishment of staff and patient safety initiative in RPHs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Plans for subsequent visits and consultation from NCTIC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Launch of TIC research study in collaboration with OSU College of Social Work</a:t>
            </a:r>
          </a:p>
          <a:p>
            <a:pPr lvl="0"/>
            <a:endParaRPr lang="en-US" sz="24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-8791" y="6705600"/>
            <a:ext cx="9152791" cy="152400"/>
            <a:chOff x="-8791" y="6705600"/>
            <a:chExt cx="9152791" cy="152400"/>
          </a:xfrm>
        </p:grpSpPr>
        <p:sp>
          <p:nvSpPr>
            <p:cNvPr id="14" name="Rectangle 13"/>
            <p:cNvSpPr/>
            <p:nvPr/>
          </p:nvSpPr>
          <p:spPr>
            <a:xfrm>
              <a:off x="-8791" y="6705600"/>
              <a:ext cx="9152791" cy="152400"/>
            </a:xfrm>
            <a:prstGeom prst="rect">
              <a:avLst/>
            </a:prstGeom>
            <a:solidFill>
              <a:srgbClr val="82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8791" y="6705600"/>
              <a:ext cx="9152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715-8B72-4533-8331-6C3E48E36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-8791" y="728561"/>
            <a:ext cx="9381391" cy="414439"/>
          </a:xfrm>
          <a:custGeom>
            <a:avLst/>
            <a:gdLst>
              <a:gd name="connsiteX0" fmla="*/ 0 w 9187543"/>
              <a:gd name="connsiteY0" fmla="*/ 337457 h 337457"/>
              <a:gd name="connsiteX1" fmla="*/ 9187543 w 9187543"/>
              <a:gd name="connsiteY1" fmla="*/ 0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7543" h="337457">
                <a:moveTo>
                  <a:pt x="0" y="337457"/>
                </a:moveTo>
                <a:cubicBezTo>
                  <a:pt x="3790043" y="332921"/>
                  <a:pt x="7580086" y="328386"/>
                  <a:pt x="9187543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 for Ohio’s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 Initiative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599" y="1371600"/>
            <a:ext cx="77724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Progress: Statewide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Initial training of  ODMH/MHAS Central Office and Regional Psychiatric Hospital (RPH) leadership in </a:t>
            </a:r>
            <a:r>
              <a:rPr lang="en-US" sz="2400" dirty="0" smtClean="0"/>
              <a:t>TIC</a:t>
            </a:r>
            <a:endParaRPr lang="en-US" sz="2400" b="1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TIC Internal Team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TIC Project Coordinator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Statewide Advisory Committee</a:t>
            </a:r>
            <a:endParaRPr lang="en-US" sz="24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Endorsed “Fundamentals of TIC” approach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Serve as “ambassadors” of TIC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Partnership with National Center for Trauma-Informed Care (NCTIC)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Train-the-trainers model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System infrastructure and infiltration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Updated TIC Website (in progress):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http://mha.ohio.gov/traumacare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8791" y="6705600"/>
            <a:ext cx="9152791" cy="152400"/>
            <a:chOff x="-8791" y="6705600"/>
            <a:chExt cx="9152791" cy="152400"/>
          </a:xfrm>
        </p:grpSpPr>
        <p:sp>
          <p:nvSpPr>
            <p:cNvPr id="14" name="Rectangle 13"/>
            <p:cNvSpPr/>
            <p:nvPr/>
          </p:nvSpPr>
          <p:spPr>
            <a:xfrm>
              <a:off x="-8791" y="6705600"/>
              <a:ext cx="9152791" cy="152400"/>
            </a:xfrm>
            <a:prstGeom prst="rect">
              <a:avLst/>
            </a:prstGeom>
            <a:solidFill>
              <a:srgbClr val="82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8791" y="6705600"/>
              <a:ext cx="9152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715-8B72-4533-8331-6C3E48E36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9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Rectangle 2"/>
          <p:cNvSpPr txBox="1">
            <a:spLocks noChangeArrowheads="1"/>
          </p:cNvSpPr>
          <p:nvPr/>
        </p:nvSpPr>
        <p:spPr bwMode="auto">
          <a:xfrm>
            <a:off x="685800" y="3048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1800" b="1" dirty="0" smtClean="0"/>
              <a:t>Trauma-Informed Care</a:t>
            </a:r>
          </a:p>
          <a:p>
            <a:pPr algn="l"/>
            <a:r>
              <a:rPr lang="en-US" sz="1800" b="1" dirty="0" smtClean="0"/>
              <a:t>Regional Collaboratives</a:t>
            </a:r>
          </a:p>
        </p:txBody>
      </p:sp>
      <p:sp>
        <p:nvSpPr>
          <p:cNvPr id="580" name="Rectangle 802"/>
          <p:cNvSpPr>
            <a:spLocks noChangeArrowheads="1"/>
          </p:cNvSpPr>
          <p:nvPr/>
        </p:nvSpPr>
        <p:spPr bwMode="auto">
          <a:xfrm>
            <a:off x="6094127" y="5030498"/>
            <a:ext cx="937798" cy="185533"/>
          </a:xfrm>
          <a:prstGeom prst="rect">
            <a:avLst/>
          </a:prstGeom>
          <a:noFill/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1" name="Rectangle 802"/>
          <p:cNvSpPr>
            <a:spLocks noChangeArrowheads="1"/>
          </p:cNvSpPr>
          <p:nvPr/>
        </p:nvSpPr>
        <p:spPr bwMode="auto">
          <a:xfrm>
            <a:off x="7258707" y="2456651"/>
            <a:ext cx="1319324" cy="282959"/>
          </a:xfrm>
          <a:prstGeom prst="rect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82" name="Rectangle 802"/>
          <p:cNvSpPr>
            <a:spLocks noChangeArrowheads="1"/>
          </p:cNvSpPr>
          <p:nvPr/>
        </p:nvSpPr>
        <p:spPr bwMode="auto">
          <a:xfrm>
            <a:off x="5998961" y="1219200"/>
            <a:ext cx="1346182" cy="230124"/>
          </a:xfrm>
          <a:prstGeom prst="rect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83" name="Picture 582" descr="ddmhas joint log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8826" y="5812828"/>
            <a:ext cx="3309446" cy="967797"/>
          </a:xfrm>
          <a:prstGeom prst="rect">
            <a:avLst/>
          </a:prstGeom>
        </p:spPr>
      </p:pic>
      <p:grpSp>
        <p:nvGrpSpPr>
          <p:cNvPr id="1103" name="Group 1102"/>
          <p:cNvGrpSpPr/>
          <p:nvPr/>
        </p:nvGrpSpPr>
        <p:grpSpPr>
          <a:xfrm>
            <a:off x="1708807" y="1109861"/>
            <a:ext cx="6858000" cy="5071268"/>
            <a:chOff x="2062375" y="1071563"/>
            <a:chExt cx="5856839" cy="4740275"/>
          </a:xfrm>
        </p:grpSpPr>
        <p:grpSp>
          <p:nvGrpSpPr>
            <p:cNvPr id="1104" name="Group 12"/>
            <p:cNvGrpSpPr>
              <a:grpSpLocks/>
            </p:cNvGrpSpPr>
            <p:nvPr/>
          </p:nvGrpSpPr>
          <p:grpSpPr bwMode="auto">
            <a:xfrm>
              <a:off x="4157572" y="4975226"/>
              <a:ext cx="912813" cy="204787"/>
              <a:chOff x="3322" y="3093"/>
              <a:chExt cx="575" cy="129"/>
            </a:xfrm>
          </p:grpSpPr>
          <p:sp>
            <p:nvSpPr>
              <p:cNvPr id="1643" name="Rectangle 10"/>
              <p:cNvSpPr>
                <a:spLocks noChangeArrowheads="1"/>
              </p:cNvSpPr>
              <p:nvPr/>
            </p:nvSpPr>
            <p:spPr bwMode="auto">
              <a:xfrm>
                <a:off x="3322" y="3093"/>
                <a:ext cx="575" cy="129"/>
              </a:xfrm>
              <a:prstGeom prst="rect">
                <a:avLst/>
              </a:prstGeom>
              <a:solidFill>
                <a:srgbClr val="E1AB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4" name="Rectangle 11"/>
              <p:cNvSpPr>
                <a:spLocks noChangeArrowheads="1"/>
              </p:cNvSpPr>
              <p:nvPr/>
            </p:nvSpPr>
            <p:spPr bwMode="auto">
              <a:xfrm>
                <a:off x="3322" y="3093"/>
                <a:ext cx="575" cy="129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05" name="Rectangle 13"/>
            <p:cNvSpPr>
              <a:spLocks noChangeArrowheads="1"/>
            </p:cNvSpPr>
            <p:nvPr/>
          </p:nvSpPr>
          <p:spPr bwMode="auto">
            <a:xfrm>
              <a:off x="4255997" y="5026026"/>
              <a:ext cx="4365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</a:rPr>
                <a:t>Athens </a:t>
              </a:r>
              <a:endParaRPr lang="en-US" dirty="0"/>
            </a:p>
          </p:txBody>
        </p:sp>
        <p:sp>
          <p:nvSpPr>
            <p:cNvPr id="1106" name="Rectangle 14"/>
            <p:cNvSpPr>
              <a:spLocks noChangeArrowheads="1"/>
            </p:cNvSpPr>
            <p:nvPr/>
          </p:nvSpPr>
          <p:spPr bwMode="auto">
            <a:xfrm>
              <a:off x="4255997" y="5162551"/>
              <a:ext cx="3937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</a:rPr>
                <a:t>Region</a:t>
              </a:r>
              <a:endParaRPr lang="en-US" dirty="0"/>
            </a:p>
          </p:txBody>
        </p:sp>
        <p:grpSp>
          <p:nvGrpSpPr>
            <p:cNvPr id="1107" name="Group 17"/>
            <p:cNvGrpSpPr>
              <a:grpSpLocks/>
            </p:cNvGrpSpPr>
            <p:nvPr/>
          </p:nvGrpSpPr>
          <p:grpSpPr bwMode="auto">
            <a:xfrm>
              <a:off x="3103472" y="3013076"/>
              <a:ext cx="552450" cy="371475"/>
              <a:chOff x="2658" y="1857"/>
              <a:chExt cx="348" cy="234"/>
            </a:xfrm>
          </p:grpSpPr>
          <p:sp>
            <p:nvSpPr>
              <p:cNvPr id="1641" name="Freeform 15"/>
              <p:cNvSpPr>
                <a:spLocks/>
              </p:cNvSpPr>
              <p:nvPr/>
            </p:nvSpPr>
            <p:spPr bwMode="auto">
              <a:xfrm>
                <a:off x="2658" y="1857"/>
                <a:ext cx="348" cy="234"/>
              </a:xfrm>
              <a:custGeom>
                <a:avLst/>
                <a:gdLst>
                  <a:gd name="T0" fmla="*/ 18 w 348"/>
                  <a:gd name="T1" fmla="*/ 0 h 234"/>
                  <a:gd name="T2" fmla="*/ 18 w 348"/>
                  <a:gd name="T3" fmla="*/ 36 h 234"/>
                  <a:gd name="T4" fmla="*/ 0 w 348"/>
                  <a:gd name="T5" fmla="*/ 198 h 234"/>
                  <a:gd name="T6" fmla="*/ 174 w 348"/>
                  <a:gd name="T7" fmla="*/ 198 h 234"/>
                  <a:gd name="T8" fmla="*/ 174 w 348"/>
                  <a:gd name="T9" fmla="*/ 216 h 234"/>
                  <a:gd name="T10" fmla="*/ 329 w 348"/>
                  <a:gd name="T11" fmla="*/ 234 h 234"/>
                  <a:gd name="T12" fmla="*/ 348 w 348"/>
                  <a:gd name="T13" fmla="*/ 18 h 234"/>
                  <a:gd name="T14" fmla="*/ 116 w 348"/>
                  <a:gd name="T15" fmla="*/ 0 h 234"/>
                  <a:gd name="T16" fmla="*/ 18 w 348"/>
                  <a:gd name="T17" fmla="*/ 0 h 2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8"/>
                  <a:gd name="T28" fmla="*/ 0 h 234"/>
                  <a:gd name="T29" fmla="*/ 348 w 348"/>
                  <a:gd name="T30" fmla="*/ 234 h 2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8" h="234">
                    <a:moveTo>
                      <a:pt x="18" y="0"/>
                    </a:moveTo>
                    <a:lnTo>
                      <a:pt x="18" y="36"/>
                    </a:lnTo>
                    <a:lnTo>
                      <a:pt x="0" y="198"/>
                    </a:lnTo>
                    <a:lnTo>
                      <a:pt x="174" y="198"/>
                    </a:lnTo>
                    <a:lnTo>
                      <a:pt x="174" y="216"/>
                    </a:lnTo>
                    <a:lnTo>
                      <a:pt x="329" y="234"/>
                    </a:lnTo>
                    <a:lnTo>
                      <a:pt x="348" y="18"/>
                    </a:lnTo>
                    <a:lnTo>
                      <a:pt x="116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2" name="Freeform 16"/>
              <p:cNvSpPr>
                <a:spLocks/>
              </p:cNvSpPr>
              <p:nvPr/>
            </p:nvSpPr>
            <p:spPr bwMode="auto">
              <a:xfrm>
                <a:off x="2658" y="1857"/>
                <a:ext cx="348" cy="234"/>
              </a:xfrm>
              <a:custGeom>
                <a:avLst/>
                <a:gdLst>
                  <a:gd name="T0" fmla="*/ 18 w 348"/>
                  <a:gd name="T1" fmla="*/ 0 h 234"/>
                  <a:gd name="T2" fmla="*/ 18 w 348"/>
                  <a:gd name="T3" fmla="*/ 36 h 234"/>
                  <a:gd name="T4" fmla="*/ 0 w 348"/>
                  <a:gd name="T5" fmla="*/ 198 h 234"/>
                  <a:gd name="T6" fmla="*/ 174 w 348"/>
                  <a:gd name="T7" fmla="*/ 198 h 234"/>
                  <a:gd name="T8" fmla="*/ 174 w 348"/>
                  <a:gd name="T9" fmla="*/ 216 h 234"/>
                  <a:gd name="T10" fmla="*/ 329 w 348"/>
                  <a:gd name="T11" fmla="*/ 234 h 234"/>
                  <a:gd name="T12" fmla="*/ 348 w 348"/>
                  <a:gd name="T13" fmla="*/ 18 h 234"/>
                  <a:gd name="T14" fmla="*/ 116 w 348"/>
                  <a:gd name="T15" fmla="*/ 0 h 234"/>
                  <a:gd name="T16" fmla="*/ 18 w 348"/>
                  <a:gd name="T17" fmla="*/ 0 h 2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8"/>
                  <a:gd name="T28" fmla="*/ 0 h 234"/>
                  <a:gd name="T29" fmla="*/ 348 w 348"/>
                  <a:gd name="T30" fmla="*/ 234 h 2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8" h="234">
                    <a:moveTo>
                      <a:pt x="18" y="0"/>
                    </a:moveTo>
                    <a:lnTo>
                      <a:pt x="18" y="36"/>
                    </a:lnTo>
                    <a:lnTo>
                      <a:pt x="0" y="198"/>
                    </a:lnTo>
                    <a:lnTo>
                      <a:pt x="174" y="198"/>
                    </a:lnTo>
                    <a:lnTo>
                      <a:pt x="174" y="216"/>
                    </a:lnTo>
                    <a:lnTo>
                      <a:pt x="329" y="234"/>
                    </a:lnTo>
                    <a:lnTo>
                      <a:pt x="348" y="18"/>
                    </a:lnTo>
                    <a:lnTo>
                      <a:pt x="116" y="0"/>
                    </a:lnTo>
                    <a:lnTo>
                      <a:pt x="1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08" name="Group 20"/>
            <p:cNvGrpSpPr>
              <a:grpSpLocks/>
            </p:cNvGrpSpPr>
            <p:nvPr/>
          </p:nvGrpSpPr>
          <p:grpSpPr bwMode="auto">
            <a:xfrm>
              <a:off x="2700247" y="2500313"/>
              <a:ext cx="587375" cy="371475"/>
              <a:chOff x="2404" y="1534"/>
              <a:chExt cx="370" cy="234"/>
            </a:xfrm>
          </p:grpSpPr>
          <p:sp>
            <p:nvSpPr>
              <p:cNvPr id="1639" name="Freeform 18"/>
              <p:cNvSpPr>
                <a:spLocks/>
              </p:cNvSpPr>
              <p:nvPr/>
            </p:nvSpPr>
            <p:spPr bwMode="auto">
              <a:xfrm>
                <a:off x="2404" y="1534"/>
                <a:ext cx="370" cy="234"/>
              </a:xfrm>
              <a:custGeom>
                <a:avLst/>
                <a:gdLst>
                  <a:gd name="T0" fmla="*/ 38 w 370"/>
                  <a:gd name="T1" fmla="*/ 54 h 234"/>
                  <a:gd name="T2" fmla="*/ 38 w 370"/>
                  <a:gd name="T3" fmla="*/ 72 h 234"/>
                  <a:gd name="T4" fmla="*/ 0 w 370"/>
                  <a:gd name="T5" fmla="*/ 72 h 234"/>
                  <a:gd name="T6" fmla="*/ 0 w 370"/>
                  <a:gd name="T7" fmla="*/ 180 h 234"/>
                  <a:gd name="T8" fmla="*/ 116 w 370"/>
                  <a:gd name="T9" fmla="*/ 180 h 234"/>
                  <a:gd name="T10" fmla="*/ 116 w 370"/>
                  <a:gd name="T11" fmla="*/ 216 h 234"/>
                  <a:gd name="T12" fmla="*/ 194 w 370"/>
                  <a:gd name="T13" fmla="*/ 216 h 234"/>
                  <a:gd name="T14" fmla="*/ 194 w 370"/>
                  <a:gd name="T15" fmla="*/ 234 h 234"/>
                  <a:gd name="T16" fmla="*/ 370 w 370"/>
                  <a:gd name="T17" fmla="*/ 234 h 234"/>
                  <a:gd name="T18" fmla="*/ 370 w 370"/>
                  <a:gd name="T19" fmla="*/ 0 h 234"/>
                  <a:gd name="T20" fmla="*/ 292 w 370"/>
                  <a:gd name="T21" fmla="*/ 0 h 234"/>
                  <a:gd name="T22" fmla="*/ 292 w 370"/>
                  <a:gd name="T23" fmla="*/ 18 h 234"/>
                  <a:gd name="T24" fmla="*/ 194 w 370"/>
                  <a:gd name="T25" fmla="*/ 18 h 234"/>
                  <a:gd name="T26" fmla="*/ 194 w 370"/>
                  <a:gd name="T27" fmla="*/ 54 h 234"/>
                  <a:gd name="T28" fmla="*/ 38 w 370"/>
                  <a:gd name="T29" fmla="*/ 54 h 2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0"/>
                  <a:gd name="T46" fmla="*/ 0 h 234"/>
                  <a:gd name="T47" fmla="*/ 370 w 370"/>
                  <a:gd name="T48" fmla="*/ 234 h 2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0" h="234">
                    <a:moveTo>
                      <a:pt x="38" y="54"/>
                    </a:moveTo>
                    <a:lnTo>
                      <a:pt x="38" y="72"/>
                    </a:lnTo>
                    <a:lnTo>
                      <a:pt x="0" y="72"/>
                    </a:lnTo>
                    <a:lnTo>
                      <a:pt x="0" y="180"/>
                    </a:lnTo>
                    <a:lnTo>
                      <a:pt x="116" y="180"/>
                    </a:lnTo>
                    <a:lnTo>
                      <a:pt x="116" y="216"/>
                    </a:lnTo>
                    <a:lnTo>
                      <a:pt x="194" y="216"/>
                    </a:lnTo>
                    <a:lnTo>
                      <a:pt x="194" y="234"/>
                    </a:lnTo>
                    <a:lnTo>
                      <a:pt x="370" y="234"/>
                    </a:lnTo>
                    <a:lnTo>
                      <a:pt x="370" y="0"/>
                    </a:lnTo>
                    <a:lnTo>
                      <a:pt x="292" y="0"/>
                    </a:lnTo>
                    <a:lnTo>
                      <a:pt x="292" y="18"/>
                    </a:lnTo>
                    <a:lnTo>
                      <a:pt x="194" y="18"/>
                    </a:lnTo>
                    <a:lnTo>
                      <a:pt x="194" y="54"/>
                    </a:lnTo>
                    <a:lnTo>
                      <a:pt x="38" y="5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0" name="Freeform 19"/>
              <p:cNvSpPr>
                <a:spLocks/>
              </p:cNvSpPr>
              <p:nvPr/>
            </p:nvSpPr>
            <p:spPr bwMode="auto">
              <a:xfrm>
                <a:off x="2404" y="1534"/>
                <a:ext cx="370" cy="234"/>
              </a:xfrm>
              <a:custGeom>
                <a:avLst/>
                <a:gdLst>
                  <a:gd name="T0" fmla="*/ 38 w 370"/>
                  <a:gd name="T1" fmla="*/ 54 h 234"/>
                  <a:gd name="T2" fmla="*/ 38 w 370"/>
                  <a:gd name="T3" fmla="*/ 72 h 234"/>
                  <a:gd name="T4" fmla="*/ 0 w 370"/>
                  <a:gd name="T5" fmla="*/ 72 h 234"/>
                  <a:gd name="T6" fmla="*/ 0 w 370"/>
                  <a:gd name="T7" fmla="*/ 180 h 234"/>
                  <a:gd name="T8" fmla="*/ 116 w 370"/>
                  <a:gd name="T9" fmla="*/ 180 h 234"/>
                  <a:gd name="T10" fmla="*/ 116 w 370"/>
                  <a:gd name="T11" fmla="*/ 216 h 234"/>
                  <a:gd name="T12" fmla="*/ 194 w 370"/>
                  <a:gd name="T13" fmla="*/ 216 h 234"/>
                  <a:gd name="T14" fmla="*/ 194 w 370"/>
                  <a:gd name="T15" fmla="*/ 234 h 234"/>
                  <a:gd name="T16" fmla="*/ 370 w 370"/>
                  <a:gd name="T17" fmla="*/ 234 h 234"/>
                  <a:gd name="T18" fmla="*/ 370 w 370"/>
                  <a:gd name="T19" fmla="*/ 0 h 234"/>
                  <a:gd name="T20" fmla="*/ 292 w 370"/>
                  <a:gd name="T21" fmla="*/ 0 h 234"/>
                  <a:gd name="T22" fmla="*/ 292 w 370"/>
                  <a:gd name="T23" fmla="*/ 18 h 234"/>
                  <a:gd name="T24" fmla="*/ 194 w 370"/>
                  <a:gd name="T25" fmla="*/ 18 h 234"/>
                  <a:gd name="T26" fmla="*/ 194 w 370"/>
                  <a:gd name="T27" fmla="*/ 54 h 234"/>
                  <a:gd name="T28" fmla="*/ 38 w 370"/>
                  <a:gd name="T29" fmla="*/ 54 h 2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0"/>
                  <a:gd name="T46" fmla="*/ 0 h 234"/>
                  <a:gd name="T47" fmla="*/ 370 w 370"/>
                  <a:gd name="T48" fmla="*/ 234 h 2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0" h="234">
                    <a:moveTo>
                      <a:pt x="38" y="54"/>
                    </a:moveTo>
                    <a:lnTo>
                      <a:pt x="38" y="72"/>
                    </a:lnTo>
                    <a:lnTo>
                      <a:pt x="0" y="72"/>
                    </a:lnTo>
                    <a:lnTo>
                      <a:pt x="0" y="180"/>
                    </a:lnTo>
                    <a:lnTo>
                      <a:pt x="116" y="180"/>
                    </a:lnTo>
                    <a:lnTo>
                      <a:pt x="116" y="216"/>
                    </a:lnTo>
                    <a:lnTo>
                      <a:pt x="194" y="216"/>
                    </a:lnTo>
                    <a:lnTo>
                      <a:pt x="194" y="234"/>
                    </a:lnTo>
                    <a:lnTo>
                      <a:pt x="370" y="234"/>
                    </a:lnTo>
                    <a:lnTo>
                      <a:pt x="370" y="0"/>
                    </a:lnTo>
                    <a:lnTo>
                      <a:pt x="292" y="0"/>
                    </a:lnTo>
                    <a:lnTo>
                      <a:pt x="292" y="18"/>
                    </a:lnTo>
                    <a:lnTo>
                      <a:pt x="194" y="18"/>
                    </a:lnTo>
                    <a:lnTo>
                      <a:pt x="194" y="54"/>
                    </a:lnTo>
                    <a:lnTo>
                      <a:pt x="38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09" name="Group 23"/>
            <p:cNvGrpSpPr>
              <a:grpSpLocks/>
            </p:cNvGrpSpPr>
            <p:nvPr/>
          </p:nvGrpSpPr>
          <p:grpSpPr bwMode="auto">
            <a:xfrm>
              <a:off x="3286035" y="2641601"/>
              <a:ext cx="492125" cy="400050"/>
              <a:chOff x="2773" y="1623"/>
              <a:chExt cx="310" cy="252"/>
            </a:xfrm>
          </p:grpSpPr>
          <p:sp>
            <p:nvSpPr>
              <p:cNvPr id="1637" name="Freeform 21"/>
              <p:cNvSpPr>
                <a:spLocks/>
              </p:cNvSpPr>
              <p:nvPr/>
            </p:nvSpPr>
            <p:spPr bwMode="auto">
              <a:xfrm>
                <a:off x="2773" y="1623"/>
                <a:ext cx="310" cy="252"/>
              </a:xfrm>
              <a:custGeom>
                <a:avLst/>
                <a:gdLst>
                  <a:gd name="T0" fmla="*/ 0 w 310"/>
                  <a:gd name="T1" fmla="*/ 0 h 252"/>
                  <a:gd name="T2" fmla="*/ 0 w 310"/>
                  <a:gd name="T3" fmla="*/ 234 h 252"/>
                  <a:gd name="T4" fmla="*/ 233 w 310"/>
                  <a:gd name="T5" fmla="*/ 252 h 252"/>
                  <a:gd name="T6" fmla="*/ 310 w 310"/>
                  <a:gd name="T7" fmla="*/ 252 h 252"/>
                  <a:gd name="T8" fmla="*/ 310 w 310"/>
                  <a:gd name="T9" fmla="*/ 108 h 252"/>
                  <a:gd name="T10" fmla="*/ 291 w 310"/>
                  <a:gd name="T11" fmla="*/ 108 h 252"/>
                  <a:gd name="T12" fmla="*/ 291 w 310"/>
                  <a:gd name="T13" fmla="*/ 90 h 252"/>
                  <a:gd name="T14" fmla="*/ 252 w 310"/>
                  <a:gd name="T15" fmla="*/ 90 h 252"/>
                  <a:gd name="T16" fmla="*/ 252 w 310"/>
                  <a:gd name="T17" fmla="*/ 0 h 252"/>
                  <a:gd name="T18" fmla="*/ 0 w 310"/>
                  <a:gd name="T19" fmla="*/ 0 h 2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0"/>
                  <a:gd name="T31" fmla="*/ 0 h 252"/>
                  <a:gd name="T32" fmla="*/ 310 w 310"/>
                  <a:gd name="T33" fmla="*/ 252 h 2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0" h="252">
                    <a:moveTo>
                      <a:pt x="0" y="0"/>
                    </a:moveTo>
                    <a:lnTo>
                      <a:pt x="0" y="234"/>
                    </a:lnTo>
                    <a:lnTo>
                      <a:pt x="233" y="252"/>
                    </a:lnTo>
                    <a:lnTo>
                      <a:pt x="310" y="252"/>
                    </a:lnTo>
                    <a:lnTo>
                      <a:pt x="310" y="108"/>
                    </a:lnTo>
                    <a:lnTo>
                      <a:pt x="291" y="108"/>
                    </a:lnTo>
                    <a:lnTo>
                      <a:pt x="291" y="90"/>
                    </a:lnTo>
                    <a:lnTo>
                      <a:pt x="252" y="90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8" name="Freeform 22"/>
              <p:cNvSpPr>
                <a:spLocks/>
              </p:cNvSpPr>
              <p:nvPr/>
            </p:nvSpPr>
            <p:spPr bwMode="auto">
              <a:xfrm>
                <a:off x="2773" y="1623"/>
                <a:ext cx="310" cy="252"/>
              </a:xfrm>
              <a:custGeom>
                <a:avLst/>
                <a:gdLst>
                  <a:gd name="T0" fmla="*/ 0 w 310"/>
                  <a:gd name="T1" fmla="*/ 0 h 252"/>
                  <a:gd name="T2" fmla="*/ 0 w 310"/>
                  <a:gd name="T3" fmla="*/ 234 h 252"/>
                  <a:gd name="T4" fmla="*/ 233 w 310"/>
                  <a:gd name="T5" fmla="*/ 252 h 252"/>
                  <a:gd name="T6" fmla="*/ 310 w 310"/>
                  <a:gd name="T7" fmla="*/ 252 h 252"/>
                  <a:gd name="T8" fmla="*/ 310 w 310"/>
                  <a:gd name="T9" fmla="*/ 108 h 252"/>
                  <a:gd name="T10" fmla="*/ 291 w 310"/>
                  <a:gd name="T11" fmla="*/ 108 h 252"/>
                  <a:gd name="T12" fmla="*/ 291 w 310"/>
                  <a:gd name="T13" fmla="*/ 90 h 252"/>
                  <a:gd name="T14" fmla="*/ 252 w 310"/>
                  <a:gd name="T15" fmla="*/ 90 h 252"/>
                  <a:gd name="T16" fmla="*/ 252 w 310"/>
                  <a:gd name="T17" fmla="*/ 0 h 252"/>
                  <a:gd name="T18" fmla="*/ 0 w 310"/>
                  <a:gd name="T19" fmla="*/ 0 h 2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0"/>
                  <a:gd name="T31" fmla="*/ 0 h 252"/>
                  <a:gd name="T32" fmla="*/ 310 w 310"/>
                  <a:gd name="T33" fmla="*/ 252 h 2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0" h="252">
                    <a:moveTo>
                      <a:pt x="0" y="0"/>
                    </a:moveTo>
                    <a:lnTo>
                      <a:pt x="0" y="234"/>
                    </a:lnTo>
                    <a:lnTo>
                      <a:pt x="233" y="252"/>
                    </a:lnTo>
                    <a:lnTo>
                      <a:pt x="310" y="252"/>
                    </a:lnTo>
                    <a:lnTo>
                      <a:pt x="310" y="108"/>
                    </a:lnTo>
                    <a:lnTo>
                      <a:pt x="291" y="108"/>
                    </a:lnTo>
                    <a:lnTo>
                      <a:pt x="291" y="90"/>
                    </a:lnTo>
                    <a:lnTo>
                      <a:pt x="252" y="90"/>
                    </a:lnTo>
                    <a:lnTo>
                      <a:pt x="252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10" name="Group 26"/>
            <p:cNvGrpSpPr>
              <a:grpSpLocks/>
            </p:cNvGrpSpPr>
            <p:nvPr/>
          </p:nvGrpSpPr>
          <p:grpSpPr bwMode="auto">
            <a:xfrm>
              <a:off x="2206535" y="3213101"/>
              <a:ext cx="431800" cy="571500"/>
              <a:chOff x="2093" y="1983"/>
              <a:chExt cx="272" cy="360"/>
            </a:xfrm>
          </p:grpSpPr>
          <p:sp>
            <p:nvSpPr>
              <p:cNvPr id="1635" name="Freeform 24"/>
              <p:cNvSpPr>
                <a:spLocks/>
              </p:cNvSpPr>
              <p:nvPr/>
            </p:nvSpPr>
            <p:spPr bwMode="auto">
              <a:xfrm>
                <a:off x="2093" y="1983"/>
                <a:ext cx="272" cy="360"/>
              </a:xfrm>
              <a:custGeom>
                <a:avLst/>
                <a:gdLst>
                  <a:gd name="T0" fmla="*/ 20 w 272"/>
                  <a:gd name="T1" fmla="*/ 0 h 360"/>
                  <a:gd name="T2" fmla="*/ 0 w 272"/>
                  <a:gd name="T3" fmla="*/ 360 h 360"/>
                  <a:gd name="T4" fmla="*/ 272 w 272"/>
                  <a:gd name="T5" fmla="*/ 360 h 360"/>
                  <a:gd name="T6" fmla="*/ 272 w 272"/>
                  <a:gd name="T7" fmla="*/ 0 h 360"/>
                  <a:gd name="T8" fmla="*/ 20 w 272"/>
                  <a:gd name="T9" fmla="*/ 0 h 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360"/>
                  <a:gd name="T17" fmla="*/ 272 w 272"/>
                  <a:gd name="T18" fmla="*/ 360 h 3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360">
                    <a:moveTo>
                      <a:pt x="20" y="0"/>
                    </a:moveTo>
                    <a:lnTo>
                      <a:pt x="0" y="360"/>
                    </a:lnTo>
                    <a:lnTo>
                      <a:pt x="272" y="360"/>
                    </a:lnTo>
                    <a:lnTo>
                      <a:pt x="272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6" name="Freeform 25"/>
              <p:cNvSpPr>
                <a:spLocks/>
              </p:cNvSpPr>
              <p:nvPr/>
            </p:nvSpPr>
            <p:spPr bwMode="auto">
              <a:xfrm>
                <a:off x="2093" y="1983"/>
                <a:ext cx="272" cy="360"/>
              </a:xfrm>
              <a:custGeom>
                <a:avLst/>
                <a:gdLst>
                  <a:gd name="T0" fmla="*/ 20 w 272"/>
                  <a:gd name="T1" fmla="*/ 0 h 360"/>
                  <a:gd name="T2" fmla="*/ 0 w 272"/>
                  <a:gd name="T3" fmla="*/ 360 h 360"/>
                  <a:gd name="T4" fmla="*/ 272 w 272"/>
                  <a:gd name="T5" fmla="*/ 360 h 360"/>
                  <a:gd name="T6" fmla="*/ 272 w 272"/>
                  <a:gd name="T7" fmla="*/ 0 h 360"/>
                  <a:gd name="T8" fmla="*/ 20 w 272"/>
                  <a:gd name="T9" fmla="*/ 0 h 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360"/>
                  <a:gd name="T17" fmla="*/ 272 w 272"/>
                  <a:gd name="T18" fmla="*/ 360 h 3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360">
                    <a:moveTo>
                      <a:pt x="20" y="0"/>
                    </a:moveTo>
                    <a:lnTo>
                      <a:pt x="0" y="360"/>
                    </a:lnTo>
                    <a:lnTo>
                      <a:pt x="272" y="360"/>
                    </a:lnTo>
                    <a:lnTo>
                      <a:pt x="272" y="0"/>
                    </a:lnTo>
                    <a:lnTo>
                      <a:pt x="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11" name="Group 29"/>
            <p:cNvGrpSpPr>
              <a:grpSpLocks/>
            </p:cNvGrpSpPr>
            <p:nvPr/>
          </p:nvGrpSpPr>
          <p:grpSpPr bwMode="auto">
            <a:xfrm>
              <a:off x="2638335" y="3068638"/>
              <a:ext cx="493712" cy="373063"/>
              <a:chOff x="2365" y="1892"/>
              <a:chExt cx="311" cy="235"/>
            </a:xfrm>
          </p:grpSpPr>
          <p:sp>
            <p:nvSpPr>
              <p:cNvPr id="1633" name="Freeform 27"/>
              <p:cNvSpPr>
                <a:spLocks/>
              </p:cNvSpPr>
              <p:nvPr/>
            </p:nvSpPr>
            <p:spPr bwMode="auto">
              <a:xfrm>
                <a:off x="2365" y="1892"/>
                <a:ext cx="311" cy="235"/>
              </a:xfrm>
              <a:custGeom>
                <a:avLst/>
                <a:gdLst>
                  <a:gd name="T0" fmla="*/ 0 w 311"/>
                  <a:gd name="T1" fmla="*/ 72 h 235"/>
                  <a:gd name="T2" fmla="*/ 0 w 311"/>
                  <a:gd name="T3" fmla="*/ 217 h 235"/>
                  <a:gd name="T4" fmla="*/ 155 w 311"/>
                  <a:gd name="T5" fmla="*/ 217 h 235"/>
                  <a:gd name="T6" fmla="*/ 292 w 311"/>
                  <a:gd name="T7" fmla="*/ 235 h 235"/>
                  <a:gd name="T8" fmla="*/ 292 w 311"/>
                  <a:gd name="T9" fmla="*/ 163 h 235"/>
                  <a:gd name="T10" fmla="*/ 311 w 311"/>
                  <a:gd name="T11" fmla="*/ 0 h 235"/>
                  <a:gd name="T12" fmla="*/ 77 w 311"/>
                  <a:gd name="T13" fmla="*/ 0 h 235"/>
                  <a:gd name="T14" fmla="*/ 77 w 311"/>
                  <a:gd name="T15" fmla="*/ 72 h 235"/>
                  <a:gd name="T16" fmla="*/ 0 w 311"/>
                  <a:gd name="T17" fmla="*/ 72 h 2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1"/>
                  <a:gd name="T28" fmla="*/ 0 h 235"/>
                  <a:gd name="T29" fmla="*/ 311 w 311"/>
                  <a:gd name="T30" fmla="*/ 235 h 2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1" h="235">
                    <a:moveTo>
                      <a:pt x="0" y="72"/>
                    </a:moveTo>
                    <a:lnTo>
                      <a:pt x="0" y="217"/>
                    </a:lnTo>
                    <a:lnTo>
                      <a:pt x="155" y="217"/>
                    </a:lnTo>
                    <a:lnTo>
                      <a:pt x="292" y="235"/>
                    </a:lnTo>
                    <a:lnTo>
                      <a:pt x="292" y="163"/>
                    </a:lnTo>
                    <a:lnTo>
                      <a:pt x="311" y="0"/>
                    </a:lnTo>
                    <a:lnTo>
                      <a:pt x="77" y="0"/>
                    </a:lnTo>
                    <a:lnTo>
                      <a:pt x="7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4" name="Freeform 28"/>
              <p:cNvSpPr>
                <a:spLocks/>
              </p:cNvSpPr>
              <p:nvPr/>
            </p:nvSpPr>
            <p:spPr bwMode="auto">
              <a:xfrm>
                <a:off x="2365" y="1892"/>
                <a:ext cx="311" cy="235"/>
              </a:xfrm>
              <a:custGeom>
                <a:avLst/>
                <a:gdLst>
                  <a:gd name="T0" fmla="*/ 0 w 311"/>
                  <a:gd name="T1" fmla="*/ 72 h 235"/>
                  <a:gd name="T2" fmla="*/ 0 w 311"/>
                  <a:gd name="T3" fmla="*/ 217 h 235"/>
                  <a:gd name="T4" fmla="*/ 155 w 311"/>
                  <a:gd name="T5" fmla="*/ 217 h 235"/>
                  <a:gd name="T6" fmla="*/ 292 w 311"/>
                  <a:gd name="T7" fmla="*/ 235 h 235"/>
                  <a:gd name="T8" fmla="*/ 292 w 311"/>
                  <a:gd name="T9" fmla="*/ 163 h 235"/>
                  <a:gd name="T10" fmla="*/ 311 w 311"/>
                  <a:gd name="T11" fmla="*/ 0 h 235"/>
                  <a:gd name="T12" fmla="*/ 77 w 311"/>
                  <a:gd name="T13" fmla="*/ 0 h 235"/>
                  <a:gd name="T14" fmla="*/ 77 w 311"/>
                  <a:gd name="T15" fmla="*/ 72 h 235"/>
                  <a:gd name="T16" fmla="*/ 0 w 311"/>
                  <a:gd name="T17" fmla="*/ 72 h 2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1"/>
                  <a:gd name="T28" fmla="*/ 0 h 235"/>
                  <a:gd name="T29" fmla="*/ 311 w 311"/>
                  <a:gd name="T30" fmla="*/ 235 h 2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1" h="235">
                    <a:moveTo>
                      <a:pt x="0" y="72"/>
                    </a:moveTo>
                    <a:lnTo>
                      <a:pt x="0" y="217"/>
                    </a:lnTo>
                    <a:lnTo>
                      <a:pt x="155" y="217"/>
                    </a:lnTo>
                    <a:lnTo>
                      <a:pt x="292" y="235"/>
                    </a:lnTo>
                    <a:lnTo>
                      <a:pt x="292" y="163"/>
                    </a:lnTo>
                    <a:lnTo>
                      <a:pt x="311" y="0"/>
                    </a:lnTo>
                    <a:lnTo>
                      <a:pt x="77" y="0"/>
                    </a:lnTo>
                    <a:lnTo>
                      <a:pt x="77" y="72"/>
                    </a:lnTo>
                    <a:lnTo>
                      <a:pt x="0" y="7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12" name="Group 32"/>
            <p:cNvGrpSpPr>
              <a:grpSpLocks/>
            </p:cNvGrpSpPr>
            <p:nvPr/>
          </p:nvGrpSpPr>
          <p:grpSpPr bwMode="auto">
            <a:xfrm>
              <a:off x="3625760" y="3041651"/>
              <a:ext cx="400050" cy="514350"/>
              <a:chOff x="2987" y="1875"/>
              <a:chExt cx="252" cy="324"/>
            </a:xfrm>
          </p:grpSpPr>
          <p:sp>
            <p:nvSpPr>
              <p:cNvPr id="1631" name="Freeform 30"/>
              <p:cNvSpPr>
                <a:spLocks/>
              </p:cNvSpPr>
              <p:nvPr/>
            </p:nvSpPr>
            <p:spPr bwMode="auto">
              <a:xfrm>
                <a:off x="2987" y="1875"/>
                <a:ext cx="252" cy="324"/>
              </a:xfrm>
              <a:custGeom>
                <a:avLst/>
                <a:gdLst>
                  <a:gd name="T0" fmla="*/ 18 w 252"/>
                  <a:gd name="T1" fmla="*/ 0 h 324"/>
                  <a:gd name="T2" fmla="*/ 0 w 252"/>
                  <a:gd name="T3" fmla="*/ 216 h 324"/>
                  <a:gd name="T4" fmla="*/ 38 w 252"/>
                  <a:gd name="T5" fmla="*/ 216 h 324"/>
                  <a:gd name="T6" fmla="*/ 18 w 252"/>
                  <a:gd name="T7" fmla="*/ 324 h 324"/>
                  <a:gd name="T8" fmla="*/ 252 w 252"/>
                  <a:gd name="T9" fmla="*/ 324 h 324"/>
                  <a:gd name="T10" fmla="*/ 252 w 252"/>
                  <a:gd name="T11" fmla="*/ 216 h 324"/>
                  <a:gd name="T12" fmla="*/ 194 w 252"/>
                  <a:gd name="T13" fmla="*/ 216 h 324"/>
                  <a:gd name="T14" fmla="*/ 194 w 252"/>
                  <a:gd name="T15" fmla="*/ 0 h 324"/>
                  <a:gd name="T16" fmla="*/ 18 w 252"/>
                  <a:gd name="T17" fmla="*/ 0 h 3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2"/>
                  <a:gd name="T28" fmla="*/ 0 h 324"/>
                  <a:gd name="T29" fmla="*/ 252 w 252"/>
                  <a:gd name="T30" fmla="*/ 324 h 3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2" h="324">
                    <a:moveTo>
                      <a:pt x="18" y="0"/>
                    </a:moveTo>
                    <a:lnTo>
                      <a:pt x="0" y="216"/>
                    </a:lnTo>
                    <a:lnTo>
                      <a:pt x="38" y="216"/>
                    </a:lnTo>
                    <a:lnTo>
                      <a:pt x="18" y="324"/>
                    </a:lnTo>
                    <a:lnTo>
                      <a:pt x="252" y="324"/>
                    </a:lnTo>
                    <a:lnTo>
                      <a:pt x="252" y="216"/>
                    </a:lnTo>
                    <a:lnTo>
                      <a:pt x="194" y="216"/>
                    </a:lnTo>
                    <a:lnTo>
                      <a:pt x="19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2" name="Freeform 31"/>
              <p:cNvSpPr>
                <a:spLocks/>
              </p:cNvSpPr>
              <p:nvPr/>
            </p:nvSpPr>
            <p:spPr bwMode="auto">
              <a:xfrm>
                <a:off x="2987" y="1875"/>
                <a:ext cx="252" cy="324"/>
              </a:xfrm>
              <a:custGeom>
                <a:avLst/>
                <a:gdLst>
                  <a:gd name="T0" fmla="*/ 18 w 252"/>
                  <a:gd name="T1" fmla="*/ 0 h 324"/>
                  <a:gd name="T2" fmla="*/ 0 w 252"/>
                  <a:gd name="T3" fmla="*/ 216 h 324"/>
                  <a:gd name="T4" fmla="*/ 38 w 252"/>
                  <a:gd name="T5" fmla="*/ 216 h 324"/>
                  <a:gd name="T6" fmla="*/ 18 w 252"/>
                  <a:gd name="T7" fmla="*/ 324 h 324"/>
                  <a:gd name="T8" fmla="*/ 252 w 252"/>
                  <a:gd name="T9" fmla="*/ 324 h 324"/>
                  <a:gd name="T10" fmla="*/ 252 w 252"/>
                  <a:gd name="T11" fmla="*/ 216 h 324"/>
                  <a:gd name="T12" fmla="*/ 194 w 252"/>
                  <a:gd name="T13" fmla="*/ 216 h 324"/>
                  <a:gd name="T14" fmla="*/ 194 w 252"/>
                  <a:gd name="T15" fmla="*/ 0 h 324"/>
                  <a:gd name="T16" fmla="*/ 18 w 252"/>
                  <a:gd name="T17" fmla="*/ 0 h 3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2"/>
                  <a:gd name="T28" fmla="*/ 0 h 324"/>
                  <a:gd name="T29" fmla="*/ 252 w 252"/>
                  <a:gd name="T30" fmla="*/ 324 h 3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2" h="324">
                    <a:moveTo>
                      <a:pt x="18" y="0"/>
                    </a:moveTo>
                    <a:lnTo>
                      <a:pt x="0" y="216"/>
                    </a:lnTo>
                    <a:lnTo>
                      <a:pt x="38" y="216"/>
                    </a:lnTo>
                    <a:lnTo>
                      <a:pt x="18" y="324"/>
                    </a:lnTo>
                    <a:lnTo>
                      <a:pt x="252" y="324"/>
                    </a:lnTo>
                    <a:lnTo>
                      <a:pt x="252" y="216"/>
                    </a:lnTo>
                    <a:lnTo>
                      <a:pt x="194" y="216"/>
                    </a:lnTo>
                    <a:lnTo>
                      <a:pt x="194" y="0"/>
                    </a:lnTo>
                    <a:lnTo>
                      <a:pt x="1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13" name="Group 35"/>
            <p:cNvGrpSpPr>
              <a:grpSpLocks/>
            </p:cNvGrpSpPr>
            <p:nvPr/>
          </p:nvGrpSpPr>
          <p:grpSpPr bwMode="auto">
            <a:xfrm>
              <a:off x="3070135" y="3327401"/>
              <a:ext cx="615950" cy="342900"/>
              <a:chOff x="2637" y="2055"/>
              <a:chExt cx="388" cy="216"/>
            </a:xfrm>
          </p:grpSpPr>
          <p:sp>
            <p:nvSpPr>
              <p:cNvPr id="1629" name="Freeform 33"/>
              <p:cNvSpPr>
                <a:spLocks/>
              </p:cNvSpPr>
              <p:nvPr/>
            </p:nvSpPr>
            <p:spPr bwMode="auto">
              <a:xfrm>
                <a:off x="2637" y="2055"/>
                <a:ext cx="388" cy="216"/>
              </a:xfrm>
              <a:custGeom>
                <a:avLst/>
                <a:gdLst>
                  <a:gd name="T0" fmla="*/ 19 w 388"/>
                  <a:gd name="T1" fmla="*/ 0 h 216"/>
                  <a:gd name="T2" fmla="*/ 19 w 388"/>
                  <a:gd name="T3" fmla="*/ 72 h 216"/>
                  <a:gd name="T4" fmla="*/ 0 w 388"/>
                  <a:gd name="T5" fmla="*/ 198 h 216"/>
                  <a:gd name="T6" fmla="*/ 350 w 388"/>
                  <a:gd name="T7" fmla="*/ 216 h 216"/>
                  <a:gd name="T8" fmla="*/ 369 w 388"/>
                  <a:gd name="T9" fmla="*/ 145 h 216"/>
                  <a:gd name="T10" fmla="*/ 388 w 388"/>
                  <a:gd name="T11" fmla="*/ 36 h 216"/>
                  <a:gd name="T12" fmla="*/ 350 w 388"/>
                  <a:gd name="T13" fmla="*/ 36 h 216"/>
                  <a:gd name="T14" fmla="*/ 194 w 388"/>
                  <a:gd name="T15" fmla="*/ 17 h 216"/>
                  <a:gd name="T16" fmla="*/ 194 w 388"/>
                  <a:gd name="T17" fmla="*/ 0 h 216"/>
                  <a:gd name="T18" fmla="*/ 19 w 388"/>
                  <a:gd name="T19" fmla="*/ 0 h 2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8"/>
                  <a:gd name="T31" fmla="*/ 0 h 216"/>
                  <a:gd name="T32" fmla="*/ 388 w 388"/>
                  <a:gd name="T33" fmla="*/ 216 h 2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8" h="216">
                    <a:moveTo>
                      <a:pt x="19" y="0"/>
                    </a:moveTo>
                    <a:lnTo>
                      <a:pt x="19" y="72"/>
                    </a:lnTo>
                    <a:lnTo>
                      <a:pt x="0" y="198"/>
                    </a:lnTo>
                    <a:lnTo>
                      <a:pt x="350" y="216"/>
                    </a:lnTo>
                    <a:lnTo>
                      <a:pt x="369" y="145"/>
                    </a:lnTo>
                    <a:lnTo>
                      <a:pt x="388" y="36"/>
                    </a:lnTo>
                    <a:lnTo>
                      <a:pt x="350" y="36"/>
                    </a:lnTo>
                    <a:lnTo>
                      <a:pt x="194" y="17"/>
                    </a:lnTo>
                    <a:lnTo>
                      <a:pt x="19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0" name="Freeform 34"/>
              <p:cNvSpPr>
                <a:spLocks/>
              </p:cNvSpPr>
              <p:nvPr/>
            </p:nvSpPr>
            <p:spPr bwMode="auto">
              <a:xfrm>
                <a:off x="2637" y="2055"/>
                <a:ext cx="388" cy="216"/>
              </a:xfrm>
              <a:custGeom>
                <a:avLst/>
                <a:gdLst>
                  <a:gd name="T0" fmla="*/ 19 w 388"/>
                  <a:gd name="T1" fmla="*/ 0 h 216"/>
                  <a:gd name="T2" fmla="*/ 19 w 388"/>
                  <a:gd name="T3" fmla="*/ 72 h 216"/>
                  <a:gd name="T4" fmla="*/ 0 w 388"/>
                  <a:gd name="T5" fmla="*/ 198 h 216"/>
                  <a:gd name="T6" fmla="*/ 350 w 388"/>
                  <a:gd name="T7" fmla="*/ 216 h 216"/>
                  <a:gd name="T8" fmla="*/ 369 w 388"/>
                  <a:gd name="T9" fmla="*/ 145 h 216"/>
                  <a:gd name="T10" fmla="*/ 388 w 388"/>
                  <a:gd name="T11" fmla="*/ 36 h 216"/>
                  <a:gd name="T12" fmla="*/ 350 w 388"/>
                  <a:gd name="T13" fmla="*/ 36 h 216"/>
                  <a:gd name="T14" fmla="*/ 194 w 388"/>
                  <a:gd name="T15" fmla="*/ 17 h 216"/>
                  <a:gd name="T16" fmla="*/ 194 w 388"/>
                  <a:gd name="T17" fmla="*/ 0 h 216"/>
                  <a:gd name="T18" fmla="*/ 19 w 388"/>
                  <a:gd name="T19" fmla="*/ 0 h 2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8"/>
                  <a:gd name="T31" fmla="*/ 0 h 216"/>
                  <a:gd name="T32" fmla="*/ 388 w 388"/>
                  <a:gd name="T33" fmla="*/ 216 h 2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8" h="216">
                    <a:moveTo>
                      <a:pt x="19" y="0"/>
                    </a:moveTo>
                    <a:lnTo>
                      <a:pt x="19" y="72"/>
                    </a:lnTo>
                    <a:lnTo>
                      <a:pt x="0" y="198"/>
                    </a:lnTo>
                    <a:lnTo>
                      <a:pt x="350" y="216"/>
                    </a:lnTo>
                    <a:lnTo>
                      <a:pt x="369" y="145"/>
                    </a:lnTo>
                    <a:lnTo>
                      <a:pt x="388" y="36"/>
                    </a:lnTo>
                    <a:lnTo>
                      <a:pt x="350" y="36"/>
                    </a:lnTo>
                    <a:lnTo>
                      <a:pt x="194" y="17"/>
                    </a:lnTo>
                    <a:lnTo>
                      <a:pt x="194" y="0"/>
                    </a:lnTo>
                    <a:lnTo>
                      <a:pt x="1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14" name="Group 38"/>
            <p:cNvGrpSpPr>
              <a:grpSpLocks/>
            </p:cNvGrpSpPr>
            <p:nvPr/>
          </p:nvGrpSpPr>
          <p:grpSpPr bwMode="auto">
            <a:xfrm>
              <a:off x="2206535" y="3784601"/>
              <a:ext cx="369887" cy="458787"/>
              <a:chOff x="2093" y="2343"/>
              <a:chExt cx="233" cy="289"/>
            </a:xfrm>
            <a:solidFill>
              <a:srgbClr val="92D050"/>
            </a:solidFill>
          </p:grpSpPr>
          <p:sp>
            <p:nvSpPr>
              <p:cNvPr id="1627" name="Rectangle 36"/>
              <p:cNvSpPr>
                <a:spLocks noChangeArrowheads="1"/>
              </p:cNvSpPr>
              <p:nvPr/>
            </p:nvSpPr>
            <p:spPr bwMode="auto">
              <a:xfrm>
                <a:off x="2093" y="2343"/>
                <a:ext cx="233" cy="28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28" name="Rectangle 37"/>
              <p:cNvSpPr>
                <a:spLocks noChangeArrowheads="1"/>
              </p:cNvSpPr>
              <p:nvPr/>
            </p:nvSpPr>
            <p:spPr bwMode="auto">
              <a:xfrm>
                <a:off x="2093" y="2343"/>
                <a:ext cx="233" cy="289"/>
              </a:xfrm>
              <a:prstGeom prst="rect">
                <a:avLst/>
              </a:pr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15" name="Group 41"/>
            <p:cNvGrpSpPr>
              <a:grpSpLocks/>
            </p:cNvGrpSpPr>
            <p:nvPr/>
          </p:nvGrpSpPr>
          <p:grpSpPr bwMode="auto">
            <a:xfrm>
              <a:off x="2578010" y="3784601"/>
              <a:ext cx="492125" cy="458787"/>
              <a:chOff x="2327" y="2343"/>
              <a:chExt cx="310" cy="289"/>
            </a:xfrm>
            <a:solidFill>
              <a:srgbClr val="92D050"/>
            </a:solidFill>
          </p:grpSpPr>
          <p:sp>
            <p:nvSpPr>
              <p:cNvPr id="1625" name="Freeform 39"/>
              <p:cNvSpPr>
                <a:spLocks/>
              </p:cNvSpPr>
              <p:nvPr/>
            </p:nvSpPr>
            <p:spPr bwMode="auto">
              <a:xfrm>
                <a:off x="2327" y="2343"/>
                <a:ext cx="310" cy="289"/>
              </a:xfrm>
              <a:custGeom>
                <a:avLst/>
                <a:gdLst>
                  <a:gd name="T0" fmla="*/ 0 w 310"/>
                  <a:gd name="T1" fmla="*/ 0 h 289"/>
                  <a:gd name="T2" fmla="*/ 0 w 310"/>
                  <a:gd name="T3" fmla="*/ 271 h 289"/>
                  <a:gd name="T4" fmla="*/ 97 w 310"/>
                  <a:gd name="T5" fmla="*/ 271 h 289"/>
                  <a:gd name="T6" fmla="*/ 271 w 310"/>
                  <a:gd name="T7" fmla="*/ 289 h 289"/>
                  <a:gd name="T8" fmla="*/ 290 w 310"/>
                  <a:gd name="T9" fmla="*/ 90 h 289"/>
                  <a:gd name="T10" fmla="*/ 310 w 310"/>
                  <a:gd name="T11" fmla="*/ 90 h 289"/>
                  <a:gd name="T12" fmla="*/ 310 w 310"/>
                  <a:gd name="T13" fmla="*/ 36 h 289"/>
                  <a:gd name="T14" fmla="*/ 213 w 310"/>
                  <a:gd name="T15" fmla="*/ 36 h 289"/>
                  <a:gd name="T16" fmla="*/ 213 w 310"/>
                  <a:gd name="T17" fmla="*/ 0 h 289"/>
                  <a:gd name="T18" fmla="*/ 0 w 310"/>
                  <a:gd name="T19" fmla="*/ 0 h 2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0"/>
                  <a:gd name="T31" fmla="*/ 0 h 289"/>
                  <a:gd name="T32" fmla="*/ 310 w 310"/>
                  <a:gd name="T33" fmla="*/ 289 h 2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0" h="289">
                    <a:moveTo>
                      <a:pt x="0" y="0"/>
                    </a:moveTo>
                    <a:lnTo>
                      <a:pt x="0" y="271"/>
                    </a:lnTo>
                    <a:lnTo>
                      <a:pt x="97" y="271"/>
                    </a:lnTo>
                    <a:lnTo>
                      <a:pt x="271" y="289"/>
                    </a:lnTo>
                    <a:lnTo>
                      <a:pt x="290" y="90"/>
                    </a:lnTo>
                    <a:lnTo>
                      <a:pt x="310" y="90"/>
                    </a:lnTo>
                    <a:lnTo>
                      <a:pt x="310" y="36"/>
                    </a:lnTo>
                    <a:lnTo>
                      <a:pt x="213" y="36"/>
                    </a:lnTo>
                    <a:lnTo>
                      <a:pt x="21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26" name="Freeform 40"/>
              <p:cNvSpPr>
                <a:spLocks/>
              </p:cNvSpPr>
              <p:nvPr/>
            </p:nvSpPr>
            <p:spPr bwMode="auto">
              <a:xfrm>
                <a:off x="2327" y="2343"/>
                <a:ext cx="310" cy="289"/>
              </a:xfrm>
              <a:custGeom>
                <a:avLst/>
                <a:gdLst>
                  <a:gd name="T0" fmla="*/ 0 w 310"/>
                  <a:gd name="T1" fmla="*/ 0 h 289"/>
                  <a:gd name="T2" fmla="*/ 0 w 310"/>
                  <a:gd name="T3" fmla="*/ 271 h 289"/>
                  <a:gd name="T4" fmla="*/ 97 w 310"/>
                  <a:gd name="T5" fmla="*/ 271 h 289"/>
                  <a:gd name="T6" fmla="*/ 271 w 310"/>
                  <a:gd name="T7" fmla="*/ 289 h 289"/>
                  <a:gd name="T8" fmla="*/ 290 w 310"/>
                  <a:gd name="T9" fmla="*/ 90 h 289"/>
                  <a:gd name="T10" fmla="*/ 310 w 310"/>
                  <a:gd name="T11" fmla="*/ 90 h 289"/>
                  <a:gd name="T12" fmla="*/ 310 w 310"/>
                  <a:gd name="T13" fmla="*/ 36 h 289"/>
                  <a:gd name="T14" fmla="*/ 213 w 310"/>
                  <a:gd name="T15" fmla="*/ 36 h 289"/>
                  <a:gd name="T16" fmla="*/ 213 w 310"/>
                  <a:gd name="T17" fmla="*/ 0 h 289"/>
                  <a:gd name="T18" fmla="*/ 0 w 310"/>
                  <a:gd name="T19" fmla="*/ 0 h 2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0"/>
                  <a:gd name="T31" fmla="*/ 0 h 289"/>
                  <a:gd name="T32" fmla="*/ 310 w 310"/>
                  <a:gd name="T33" fmla="*/ 289 h 2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0" h="289">
                    <a:moveTo>
                      <a:pt x="0" y="0"/>
                    </a:moveTo>
                    <a:lnTo>
                      <a:pt x="0" y="271"/>
                    </a:lnTo>
                    <a:lnTo>
                      <a:pt x="97" y="271"/>
                    </a:lnTo>
                    <a:lnTo>
                      <a:pt x="271" y="289"/>
                    </a:lnTo>
                    <a:lnTo>
                      <a:pt x="290" y="90"/>
                    </a:lnTo>
                    <a:lnTo>
                      <a:pt x="310" y="90"/>
                    </a:lnTo>
                    <a:lnTo>
                      <a:pt x="310" y="36"/>
                    </a:lnTo>
                    <a:lnTo>
                      <a:pt x="213" y="36"/>
                    </a:lnTo>
                    <a:lnTo>
                      <a:pt x="2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16" name="Group 44"/>
            <p:cNvGrpSpPr>
              <a:grpSpLocks/>
            </p:cNvGrpSpPr>
            <p:nvPr/>
          </p:nvGrpSpPr>
          <p:grpSpPr bwMode="auto">
            <a:xfrm>
              <a:off x="3070135" y="3640138"/>
              <a:ext cx="555625" cy="373063"/>
              <a:chOff x="2637" y="2252"/>
              <a:chExt cx="350" cy="235"/>
            </a:xfrm>
          </p:grpSpPr>
          <p:sp>
            <p:nvSpPr>
              <p:cNvPr id="1623" name="Freeform 42"/>
              <p:cNvSpPr>
                <a:spLocks/>
              </p:cNvSpPr>
              <p:nvPr/>
            </p:nvSpPr>
            <p:spPr bwMode="auto">
              <a:xfrm>
                <a:off x="2637" y="2252"/>
                <a:ext cx="350" cy="235"/>
              </a:xfrm>
              <a:custGeom>
                <a:avLst/>
                <a:gdLst>
                  <a:gd name="T0" fmla="*/ 0 w 350"/>
                  <a:gd name="T1" fmla="*/ 0 h 235"/>
                  <a:gd name="T2" fmla="*/ 0 w 350"/>
                  <a:gd name="T3" fmla="*/ 163 h 235"/>
                  <a:gd name="T4" fmla="*/ 77 w 350"/>
                  <a:gd name="T5" fmla="*/ 163 h 235"/>
                  <a:gd name="T6" fmla="*/ 77 w 350"/>
                  <a:gd name="T7" fmla="*/ 180 h 235"/>
                  <a:gd name="T8" fmla="*/ 155 w 350"/>
                  <a:gd name="T9" fmla="*/ 199 h 235"/>
                  <a:gd name="T10" fmla="*/ 155 w 350"/>
                  <a:gd name="T11" fmla="*/ 217 h 235"/>
                  <a:gd name="T12" fmla="*/ 271 w 350"/>
                  <a:gd name="T13" fmla="*/ 235 h 235"/>
                  <a:gd name="T14" fmla="*/ 330 w 350"/>
                  <a:gd name="T15" fmla="*/ 235 h 235"/>
                  <a:gd name="T16" fmla="*/ 350 w 350"/>
                  <a:gd name="T17" fmla="*/ 18 h 235"/>
                  <a:gd name="T18" fmla="*/ 0 w 350"/>
                  <a:gd name="T19" fmla="*/ 0 h 2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0"/>
                  <a:gd name="T31" fmla="*/ 0 h 235"/>
                  <a:gd name="T32" fmla="*/ 350 w 350"/>
                  <a:gd name="T33" fmla="*/ 235 h 2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0" h="235">
                    <a:moveTo>
                      <a:pt x="0" y="0"/>
                    </a:moveTo>
                    <a:lnTo>
                      <a:pt x="0" y="163"/>
                    </a:lnTo>
                    <a:lnTo>
                      <a:pt x="77" y="163"/>
                    </a:lnTo>
                    <a:lnTo>
                      <a:pt x="77" y="180"/>
                    </a:lnTo>
                    <a:lnTo>
                      <a:pt x="155" y="199"/>
                    </a:lnTo>
                    <a:lnTo>
                      <a:pt x="155" y="217"/>
                    </a:lnTo>
                    <a:lnTo>
                      <a:pt x="271" y="235"/>
                    </a:lnTo>
                    <a:lnTo>
                      <a:pt x="330" y="235"/>
                    </a:lnTo>
                    <a:lnTo>
                      <a:pt x="35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24" name="Freeform 43"/>
              <p:cNvSpPr>
                <a:spLocks/>
              </p:cNvSpPr>
              <p:nvPr/>
            </p:nvSpPr>
            <p:spPr bwMode="auto">
              <a:xfrm>
                <a:off x="2637" y="2252"/>
                <a:ext cx="350" cy="235"/>
              </a:xfrm>
              <a:custGeom>
                <a:avLst/>
                <a:gdLst>
                  <a:gd name="T0" fmla="*/ 0 w 350"/>
                  <a:gd name="T1" fmla="*/ 0 h 235"/>
                  <a:gd name="T2" fmla="*/ 0 w 350"/>
                  <a:gd name="T3" fmla="*/ 163 h 235"/>
                  <a:gd name="T4" fmla="*/ 77 w 350"/>
                  <a:gd name="T5" fmla="*/ 163 h 235"/>
                  <a:gd name="T6" fmla="*/ 77 w 350"/>
                  <a:gd name="T7" fmla="*/ 180 h 235"/>
                  <a:gd name="T8" fmla="*/ 155 w 350"/>
                  <a:gd name="T9" fmla="*/ 199 h 235"/>
                  <a:gd name="T10" fmla="*/ 155 w 350"/>
                  <a:gd name="T11" fmla="*/ 217 h 235"/>
                  <a:gd name="T12" fmla="*/ 271 w 350"/>
                  <a:gd name="T13" fmla="*/ 235 h 235"/>
                  <a:gd name="T14" fmla="*/ 330 w 350"/>
                  <a:gd name="T15" fmla="*/ 235 h 235"/>
                  <a:gd name="T16" fmla="*/ 350 w 350"/>
                  <a:gd name="T17" fmla="*/ 18 h 235"/>
                  <a:gd name="T18" fmla="*/ 0 w 350"/>
                  <a:gd name="T19" fmla="*/ 0 h 2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0"/>
                  <a:gd name="T31" fmla="*/ 0 h 235"/>
                  <a:gd name="T32" fmla="*/ 350 w 350"/>
                  <a:gd name="T33" fmla="*/ 235 h 2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0" h="235">
                    <a:moveTo>
                      <a:pt x="0" y="0"/>
                    </a:moveTo>
                    <a:lnTo>
                      <a:pt x="0" y="163"/>
                    </a:lnTo>
                    <a:lnTo>
                      <a:pt x="77" y="163"/>
                    </a:lnTo>
                    <a:lnTo>
                      <a:pt x="77" y="180"/>
                    </a:lnTo>
                    <a:lnTo>
                      <a:pt x="155" y="199"/>
                    </a:lnTo>
                    <a:lnTo>
                      <a:pt x="155" y="217"/>
                    </a:lnTo>
                    <a:lnTo>
                      <a:pt x="271" y="235"/>
                    </a:lnTo>
                    <a:lnTo>
                      <a:pt x="330" y="235"/>
                    </a:lnTo>
                    <a:lnTo>
                      <a:pt x="350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17" name="Group 47"/>
            <p:cNvGrpSpPr>
              <a:grpSpLocks/>
            </p:cNvGrpSpPr>
            <p:nvPr/>
          </p:nvGrpSpPr>
          <p:grpSpPr bwMode="auto">
            <a:xfrm>
              <a:off x="3500347" y="3556001"/>
              <a:ext cx="495300" cy="569912"/>
              <a:chOff x="2908" y="2199"/>
              <a:chExt cx="312" cy="359"/>
            </a:xfrm>
          </p:grpSpPr>
          <p:sp>
            <p:nvSpPr>
              <p:cNvPr id="1621" name="Freeform 45"/>
              <p:cNvSpPr>
                <a:spLocks/>
              </p:cNvSpPr>
              <p:nvPr/>
            </p:nvSpPr>
            <p:spPr bwMode="auto">
              <a:xfrm>
                <a:off x="2908" y="2199"/>
                <a:ext cx="312" cy="359"/>
              </a:xfrm>
              <a:custGeom>
                <a:avLst/>
                <a:gdLst>
                  <a:gd name="T0" fmla="*/ 97 w 312"/>
                  <a:gd name="T1" fmla="*/ 0 h 359"/>
                  <a:gd name="T2" fmla="*/ 78 w 312"/>
                  <a:gd name="T3" fmla="*/ 71 h 359"/>
                  <a:gd name="T4" fmla="*/ 58 w 312"/>
                  <a:gd name="T5" fmla="*/ 287 h 359"/>
                  <a:gd name="T6" fmla="*/ 0 w 312"/>
                  <a:gd name="T7" fmla="*/ 287 h 359"/>
                  <a:gd name="T8" fmla="*/ 0 w 312"/>
                  <a:gd name="T9" fmla="*/ 341 h 359"/>
                  <a:gd name="T10" fmla="*/ 273 w 312"/>
                  <a:gd name="T11" fmla="*/ 359 h 359"/>
                  <a:gd name="T12" fmla="*/ 273 w 312"/>
                  <a:gd name="T13" fmla="*/ 251 h 359"/>
                  <a:gd name="T14" fmla="*/ 273 w 312"/>
                  <a:gd name="T15" fmla="*/ 161 h 359"/>
                  <a:gd name="T16" fmla="*/ 312 w 312"/>
                  <a:gd name="T17" fmla="*/ 143 h 359"/>
                  <a:gd name="T18" fmla="*/ 273 w 312"/>
                  <a:gd name="T19" fmla="*/ 53 h 359"/>
                  <a:gd name="T20" fmla="*/ 312 w 312"/>
                  <a:gd name="T21" fmla="*/ 53 h 359"/>
                  <a:gd name="T22" fmla="*/ 312 w 312"/>
                  <a:gd name="T23" fmla="*/ 0 h 359"/>
                  <a:gd name="T24" fmla="*/ 97 w 312"/>
                  <a:gd name="T25" fmla="*/ 0 h 3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2"/>
                  <a:gd name="T40" fmla="*/ 0 h 359"/>
                  <a:gd name="T41" fmla="*/ 312 w 312"/>
                  <a:gd name="T42" fmla="*/ 359 h 3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2" h="359">
                    <a:moveTo>
                      <a:pt x="97" y="0"/>
                    </a:moveTo>
                    <a:lnTo>
                      <a:pt x="78" y="71"/>
                    </a:lnTo>
                    <a:lnTo>
                      <a:pt x="58" y="287"/>
                    </a:lnTo>
                    <a:lnTo>
                      <a:pt x="0" y="287"/>
                    </a:lnTo>
                    <a:lnTo>
                      <a:pt x="0" y="341"/>
                    </a:lnTo>
                    <a:lnTo>
                      <a:pt x="273" y="359"/>
                    </a:lnTo>
                    <a:lnTo>
                      <a:pt x="273" y="251"/>
                    </a:lnTo>
                    <a:lnTo>
                      <a:pt x="273" y="161"/>
                    </a:lnTo>
                    <a:lnTo>
                      <a:pt x="312" y="143"/>
                    </a:lnTo>
                    <a:lnTo>
                      <a:pt x="273" y="53"/>
                    </a:lnTo>
                    <a:lnTo>
                      <a:pt x="312" y="53"/>
                    </a:lnTo>
                    <a:lnTo>
                      <a:pt x="312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22" name="Freeform 46"/>
              <p:cNvSpPr>
                <a:spLocks/>
              </p:cNvSpPr>
              <p:nvPr/>
            </p:nvSpPr>
            <p:spPr bwMode="auto">
              <a:xfrm>
                <a:off x="2908" y="2199"/>
                <a:ext cx="312" cy="359"/>
              </a:xfrm>
              <a:custGeom>
                <a:avLst/>
                <a:gdLst>
                  <a:gd name="T0" fmla="*/ 97 w 312"/>
                  <a:gd name="T1" fmla="*/ 0 h 359"/>
                  <a:gd name="T2" fmla="*/ 78 w 312"/>
                  <a:gd name="T3" fmla="*/ 71 h 359"/>
                  <a:gd name="T4" fmla="*/ 58 w 312"/>
                  <a:gd name="T5" fmla="*/ 287 h 359"/>
                  <a:gd name="T6" fmla="*/ 0 w 312"/>
                  <a:gd name="T7" fmla="*/ 287 h 359"/>
                  <a:gd name="T8" fmla="*/ 0 w 312"/>
                  <a:gd name="T9" fmla="*/ 341 h 359"/>
                  <a:gd name="T10" fmla="*/ 273 w 312"/>
                  <a:gd name="T11" fmla="*/ 359 h 359"/>
                  <a:gd name="T12" fmla="*/ 273 w 312"/>
                  <a:gd name="T13" fmla="*/ 251 h 359"/>
                  <a:gd name="T14" fmla="*/ 273 w 312"/>
                  <a:gd name="T15" fmla="*/ 161 h 359"/>
                  <a:gd name="T16" fmla="*/ 312 w 312"/>
                  <a:gd name="T17" fmla="*/ 143 h 359"/>
                  <a:gd name="T18" fmla="*/ 273 w 312"/>
                  <a:gd name="T19" fmla="*/ 53 h 359"/>
                  <a:gd name="T20" fmla="*/ 312 w 312"/>
                  <a:gd name="T21" fmla="*/ 53 h 359"/>
                  <a:gd name="T22" fmla="*/ 312 w 312"/>
                  <a:gd name="T23" fmla="*/ 0 h 359"/>
                  <a:gd name="T24" fmla="*/ 97 w 312"/>
                  <a:gd name="T25" fmla="*/ 0 h 3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2"/>
                  <a:gd name="T40" fmla="*/ 0 h 359"/>
                  <a:gd name="T41" fmla="*/ 312 w 312"/>
                  <a:gd name="T42" fmla="*/ 359 h 3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2" h="359">
                    <a:moveTo>
                      <a:pt x="97" y="0"/>
                    </a:moveTo>
                    <a:lnTo>
                      <a:pt x="78" y="71"/>
                    </a:lnTo>
                    <a:lnTo>
                      <a:pt x="58" y="287"/>
                    </a:lnTo>
                    <a:lnTo>
                      <a:pt x="0" y="287"/>
                    </a:lnTo>
                    <a:lnTo>
                      <a:pt x="0" y="341"/>
                    </a:lnTo>
                    <a:lnTo>
                      <a:pt x="273" y="359"/>
                    </a:lnTo>
                    <a:lnTo>
                      <a:pt x="273" y="251"/>
                    </a:lnTo>
                    <a:lnTo>
                      <a:pt x="273" y="161"/>
                    </a:lnTo>
                    <a:lnTo>
                      <a:pt x="312" y="143"/>
                    </a:lnTo>
                    <a:lnTo>
                      <a:pt x="273" y="53"/>
                    </a:lnTo>
                    <a:lnTo>
                      <a:pt x="312" y="53"/>
                    </a:lnTo>
                    <a:lnTo>
                      <a:pt x="312" y="0"/>
                    </a:lnTo>
                    <a:lnTo>
                      <a:pt x="9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18" name="Group 50"/>
            <p:cNvGrpSpPr>
              <a:grpSpLocks/>
            </p:cNvGrpSpPr>
            <p:nvPr/>
          </p:nvGrpSpPr>
          <p:grpSpPr bwMode="auto">
            <a:xfrm>
              <a:off x="3009810" y="3900488"/>
              <a:ext cx="492125" cy="398463"/>
              <a:chOff x="2599" y="2416"/>
              <a:chExt cx="310" cy="251"/>
            </a:xfrm>
          </p:grpSpPr>
          <p:sp>
            <p:nvSpPr>
              <p:cNvPr id="1619" name="Freeform 48"/>
              <p:cNvSpPr>
                <a:spLocks/>
              </p:cNvSpPr>
              <p:nvPr/>
            </p:nvSpPr>
            <p:spPr bwMode="auto">
              <a:xfrm>
                <a:off x="2599" y="2416"/>
                <a:ext cx="310" cy="251"/>
              </a:xfrm>
              <a:custGeom>
                <a:avLst/>
                <a:gdLst>
                  <a:gd name="T0" fmla="*/ 38 w 310"/>
                  <a:gd name="T1" fmla="*/ 17 h 251"/>
                  <a:gd name="T2" fmla="*/ 19 w 310"/>
                  <a:gd name="T3" fmla="*/ 17 h 251"/>
                  <a:gd name="T4" fmla="*/ 0 w 310"/>
                  <a:gd name="T5" fmla="*/ 216 h 251"/>
                  <a:gd name="T6" fmla="*/ 97 w 310"/>
                  <a:gd name="T7" fmla="*/ 233 h 251"/>
                  <a:gd name="T8" fmla="*/ 291 w 310"/>
                  <a:gd name="T9" fmla="*/ 251 h 251"/>
                  <a:gd name="T10" fmla="*/ 310 w 310"/>
                  <a:gd name="T11" fmla="*/ 125 h 251"/>
                  <a:gd name="T12" fmla="*/ 310 w 310"/>
                  <a:gd name="T13" fmla="*/ 72 h 251"/>
                  <a:gd name="T14" fmla="*/ 193 w 310"/>
                  <a:gd name="T15" fmla="*/ 54 h 251"/>
                  <a:gd name="T16" fmla="*/ 193 w 310"/>
                  <a:gd name="T17" fmla="*/ 36 h 251"/>
                  <a:gd name="T18" fmla="*/ 116 w 310"/>
                  <a:gd name="T19" fmla="*/ 17 h 251"/>
                  <a:gd name="T20" fmla="*/ 116 w 310"/>
                  <a:gd name="T21" fmla="*/ 0 h 251"/>
                  <a:gd name="T22" fmla="*/ 38 w 310"/>
                  <a:gd name="T23" fmla="*/ 0 h 251"/>
                  <a:gd name="T24" fmla="*/ 38 w 310"/>
                  <a:gd name="T25" fmla="*/ 17 h 2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0"/>
                  <a:gd name="T40" fmla="*/ 0 h 251"/>
                  <a:gd name="T41" fmla="*/ 310 w 310"/>
                  <a:gd name="T42" fmla="*/ 251 h 2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0" h="251">
                    <a:moveTo>
                      <a:pt x="38" y="17"/>
                    </a:moveTo>
                    <a:lnTo>
                      <a:pt x="19" y="17"/>
                    </a:lnTo>
                    <a:lnTo>
                      <a:pt x="0" y="216"/>
                    </a:lnTo>
                    <a:lnTo>
                      <a:pt x="97" y="233"/>
                    </a:lnTo>
                    <a:lnTo>
                      <a:pt x="291" y="251"/>
                    </a:lnTo>
                    <a:lnTo>
                      <a:pt x="310" y="125"/>
                    </a:lnTo>
                    <a:lnTo>
                      <a:pt x="310" y="72"/>
                    </a:lnTo>
                    <a:lnTo>
                      <a:pt x="193" y="54"/>
                    </a:lnTo>
                    <a:lnTo>
                      <a:pt x="193" y="36"/>
                    </a:lnTo>
                    <a:lnTo>
                      <a:pt x="116" y="17"/>
                    </a:lnTo>
                    <a:lnTo>
                      <a:pt x="116" y="0"/>
                    </a:lnTo>
                    <a:lnTo>
                      <a:pt x="38" y="0"/>
                    </a:lnTo>
                    <a:lnTo>
                      <a:pt x="38" y="17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20" name="Freeform 49"/>
              <p:cNvSpPr>
                <a:spLocks/>
              </p:cNvSpPr>
              <p:nvPr/>
            </p:nvSpPr>
            <p:spPr bwMode="auto">
              <a:xfrm>
                <a:off x="2599" y="2416"/>
                <a:ext cx="310" cy="251"/>
              </a:xfrm>
              <a:custGeom>
                <a:avLst/>
                <a:gdLst>
                  <a:gd name="T0" fmla="*/ 38 w 310"/>
                  <a:gd name="T1" fmla="*/ 17 h 251"/>
                  <a:gd name="T2" fmla="*/ 19 w 310"/>
                  <a:gd name="T3" fmla="*/ 17 h 251"/>
                  <a:gd name="T4" fmla="*/ 0 w 310"/>
                  <a:gd name="T5" fmla="*/ 216 h 251"/>
                  <a:gd name="T6" fmla="*/ 97 w 310"/>
                  <a:gd name="T7" fmla="*/ 233 h 251"/>
                  <a:gd name="T8" fmla="*/ 291 w 310"/>
                  <a:gd name="T9" fmla="*/ 251 h 251"/>
                  <a:gd name="T10" fmla="*/ 310 w 310"/>
                  <a:gd name="T11" fmla="*/ 125 h 251"/>
                  <a:gd name="T12" fmla="*/ 310 w 310"/>
                  <a:gd name="T13" fmla="*/ 72 h 251"/>
                  <a:gd name="T14" fmla="*/ 193 w 310"/>
                  <a:gd name="T15" fmla="*/ 54 h 251"/>
                  <a:gd name="T16" fmla="*/ 193 w 310"/>
                  <a:gd name="T17" fmla="*/ 36 h 251"/>
                  <a:gd name="T18" fmla="*/ 116 w 310"/>
                  <a:gd name="T19" fmla="*/ 17 h 251"/>
                  <a:gd name="T20" fmla="*/ 116 w 310"/>
                  <a:gd name="T21" fmla="*/ 0 h 251"/>
                  <a:gd name="T22" fmla="*/ 38 w 310"/>
                  <a:gd name="T23" fmla="*/ 0 h 251"/>
                  <a:gd name="T24" fmla="*/ 38 w 310"/>
                  <a:gd name="T25" fmla="*/ 17 h 2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0"/>
                  <a:gd name="T40" fmla="*/ 0 h 251"/>
                  <a:gd name="T41" fmla="*/ 310 w 310"/>
                  <a:gd name="T42" fmla="*/ 251 h 2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0" h="251">
                    <a:moveTo>
                      <a:pt x="38" y="17"/>
                    </a:moveTo>
                    <a:lnTo>
                      <a:pt x="19" y="17"/>
                    </a:lnTo>
                    <a:lnTo>
                      <a:pt x="0" y="216"/>
                    </a:lnTo>
                    <a:lnTo>
                      <a:pt x="97" y="233"/>
                    </a:lnTo>
                    <a:lnTo>
                      <a:pt x="291" y="251"/>
                    </a:lnTo>
                    <a:lnTo>
                      <a:pt x="310" y="125"/>
                    </a:lnTo>
                    <a:lnTo>
                      <a:pt x="310" y="72"/>
                    </a:lnTo>
                    <a:lnTo>
                      <a:pt x="193" y="54"/>
                    </a:lnTo>
                    <a:lnTo>
                      <a:pt x="193" y="36"/>
                    </a:lnTo>
                    <a:lnTo>
                      <a:pt x="116" y="17"/>
                    </a:lnTo>
                    <a:lnTo>
                      <a:pt x="116" y="0"/>
                    </a:lnTo>
                    <a:lnTo>
                      <a:pt x="38" y="0"/>
                    </a:lnTo>
                    <a:lnTo>
                      <a:pt x="38" y="17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19" name="Group 53"/>
            <p:cNvGrpSpPr>
              <a:grpSpLocks/>
            </p:cNvGrpSpPr>
            <p:nvPr/>
          </p:nvGrpSpPr>
          <p:grpSpPr bwMode="auto">
            <a:xfrm>
              <a:off x="2609760" y="2786063"/>
              <a:ext cx="677862" cy="427038"/>
              <a:chOff x="2347" y="1714"/>
              <a:chExt cx="427" cy="269"/>
            </a:xfrm>
          </p:grpSpPr>
          <p:sp>
            <p:nvSpPr>
              <p:cNvPr id="1617" name="Freeform 51"/>
              <p:cNvSpPr>
                <a:spLocks/>
              </p:cNvSpPr>
              <p:nvPr/>
            </p:nvSpPr>
            <p:spPr bwMode="auto">
              <a:xfrm>
                <a:off x="2347" y="1714"/>
                <a:ext cx="427" cy="269"/>
              </a:xfrm>
              <a:custGeom>
                <a:avLst/>
                <a:gdLst>
                  <a:gd name="T0" fmla="*/ 0 w 427"/>
                  <a:gd name="T1" fmla="*/ 0 h 269"/>
                  <a:gd name="T2" fmla="*/ 0 w 427"/>
                  <a:gd name="T3" fmla="*/ 269 h 269"/>
                  <a:gd name="T4" fmla="*/ 19 w 427"/>
                  <a:gd name="T5" fmla="*/ 269 h 269"/>
                  <a:gd name="T6" fmla="*/ 19 w 427"/>
                  <a:gd name="T7" fmla="*/ 251 h 269"/>
                  <a:gd name="T8" fmla="*/ 96 w 427"/>
                  <a:gd name="T9" fmla="*/ 251 h 269"/>
                  <a:gd name="T10" fmla="*/ 96 w 427"/>
                  <a:gd name="T11" fmla="*/ 179 h 269"/>
                  <a:gd name="T12" fmla="*/ 329 w 427"/>
                  <a:gd name="T13" fmla="*/ 179 h 269"/>
                  <a:gd name="T14" fmla="*/ 329 w 427"/>
                  <a:gd name="T15" fmla="*/ 143 h 269"/>
                  <a:gd name="T16" fmla="*/ 427 w 427"/>
                  <a:gd name="T17" fmla="*/ 143 h 269"/>
                  <a:gd name="T18" fmla="*/ 427 w 427"/>
                  <a:gd name="T19" fmla="*/ 53 h 269"/>
                  <a:gd name="T20" fmla="*/ 252 w 427"/>
                  <a:gd name="T21" fmla="*/ 53 h 269"/>
                  <a:gd name="T22" fmla="*/ 252 w 427"/>
                  <a:gd name="T23" fmla="*/ 36 h 269"/>
                  <a:gd name="T24" fmla="*/ 174 w 427"/>
                  <a:gd name="T25" fmla="*/ 36 h 269"/>
                  <a:gd name="T26" fmla="*/ 174 w 427"/>
                  <a:gd name="T27" fmla="*/ 0 h 269"/>
                  <a:gd name="T28" fmla="*/ 0 w 427"/>
                  <a:gd name="T29" fmla="*/ 0 h 2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7"/>
                  <a:gd name="T46" fmla="*/ 0 h 269"/>
                  <a:gd name="T47" fmla="*/ 427 w 427"/>
                  <a:gd name="T48" fmla="*/ 269 h 2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7" h="269">
                    <a:moveTo>
                      <a:pt x="0" y="0"/>
                    </a:moveTo>
                    <a:lnTo>
                      <a:pt x="0" y="269"/>
                    </a:lnTo>
                    <a:lnTo>
                      <a:pt x="19" y="269"/>
                    </a:lnTo>
                    <a:lnTo>
                      <a:pt x="19" y="251"/>
                    </a:lnTo>
                    <a:lnTo>
                      <a:pt x="96" y="251"/>
                    </a:lnTo>
                    <a:lnTo>
                      <a:pt x="96" y="179"/>
                    </a:lnTo>
                    <a:lnTo>
                      <a:pt x="329" y="179"/>
                    </a:lnTo>
                    <a:lnTo>
                      <a:pt x="329" y="143"/>
                    </a:lnTo>
                    <a:lnTo>
                      <a:pt x="427" y="143"/>
                    </a:lnTo>
                    <a:lnTo>
                      <a:pt x="427" y="53"/>
                    </a:lnTo>
                    <a:lnTo>
                      <a:pt x="252" y="53"/>
                    </a:lnTo>
                    <a:lnTo>
                      <a:pt x="252" y="36"/>
                    </a:lnTo>
                    <a:lnTo>
                      <a:pt x="174" y="36"/>
                    </a:lnTo>
                    <a:lnTo>
                      <a:pt x="1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8" name="Freeform 52"/>
              <p:cNvSpPr>
                <a:spLocks/>
              </p:cNvSpPr>
              <p:nvPr/>
            </p:nvSpPr>
            <p:spPr bwMode="auto">
              <a:xfrm>
                <a:off x="2347" y="1714"/>
                <a:ext cx="427" cy="269"/>
              </a:xfrm>
              <a:custGeom>
                <a:avLst/>
                <a:gdLst>
                  <a:gd name="T0" fmla="*/ 0 w 427"/>
                  <a:gd name="T1" fmla="*/ 0 h 269"/>
                  <a:gd name="T2" fmla="*/ 0 w 427"/>
                  <a:gd name="T3" fmla="*/ 269 h 269"/>
                  <a:gd name="T4" fmla="*/ 19 w 427"/>
                  <a:gd name="T5" fmla="*/ 269 h 269"/>
                  <a:gd name="T6" fmla="*/ 19 w 427"/>
                  <a:gd name="T7" fmla="*/ 251 h 269"/>
                  <a:gd name="T8" fmla="*/ 96 w 427"/>
                  <a:gd name="T9" fmla="*/ 251 h 269"/>
                  <a:gd name="T10" fmla="*/ 96 w 427"/>
                  <a:gd name="T11" fmla="*/ 179 h 269"/>
                  <a:gd name="T12" fmla="*/ 329 w 427"/>
                  <a:gd name="T13" fmla="*/ 179 h 269"/>
                  <a:gd name="T14" fmla="*/ 329 w 427"/>
                  <a:gd name="T15" fmla="*/ 143 h 269"/>
                  <a:gd name="T16" fmla="*/ 427 w 427"/>
                  <a:gd name="T17" fmla="*/ 143 h 269"/>
                  <a:gd name="T18" fmla="*/ 427 w 427"/>
                  <a:gd name="T19" fmla="*/ 53 h 269"/>
                  <a:gd name="T20" fmla="*/ 252 w 427"/>
                  <a:gd name="T21" fmla="*/ 53 h 269"/>
                  <a:gd name="T22" fmla="*/ 252 w 427"/>
                  <a:gd name="T23" fmla="*/ 36 h 269"/>
                  <a:gd name="T24" fmla="*/ 174 w 427"/>
                  <a:gd name="T25" fmla="*/ 36 h 269"/>
                  <a:gd name="T26" fmla="*/ 174 w 427"/>
                  <a:gd name="T27" fmla="*/ 0 h 269"/>
                  <a:gd name="T28" fmla="*/ 0 w 427"/>
                  <a:gd name="T29" fmla="*/ 0 h 2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7"/>
                  <a:gd name="T46" fmla="*/ 0 h 269"/>
                  <a:gd name="T47" fmla="*/ 427 w 427"/>
                  <a:gd name="T48" fmla="*/ 269 h 2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7" h="269">
                    <a:moveTo>
                      <a:pt x="0" y="0"/>
                    </a:moveTo>
                    <a:lnTo>
                      <a:pt x="0" y="269"/>
                    </a:lnTo>
                    <a:lnTo>
                      <a:pt x="19" y="269"/>
                    </a:lnTo>
                    <a:lnTo>
                      <a:pt x="19" y="251"/>
                    </a:lnTo>
                    <a:lnTo>
                      <a:pt x="96" y="251"/>
                    </a:lnTo>
                    <a:lnTo>
                      <a:pt x="96" y="179"/>
                    </a:lnTo>
                    <a:lnTo>
                      <a:pt x="329" y="179"/>
                    </a:lnTo>
                    <a:lnTo>
                      <a:pt x="329" y="143"/>
                    </a:lnTo>
                    <a:lnTo>
                      <a:pt x="427" y="143"/>
                    </a:lnTo>
                    <a:lnTo>
                      <a:pt x="427" y="53"/>
                    </a:lnTo>
                    <a:lnTo>
                      <a:pt x="252" y="53"/>
                    </a:lnTo>
                    <a:lnTo>
                      <a:pt x="252" y="36"/>
                    </a:lnTo>
                    <a:lnTo>
                      <a:pt x="174" y="36"/>
                    </a:lnTo>
                    <a:lnTo>
                      <a:pt x="174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20" name="Group 56"/>
            <p:cNvGrpSpPr>
              <a:grpSpLocks/>
            </p:cNvGrpSpPr>
            <p:nvPr/>
          </p:nvGrpSpPr>
          <p:grpSpPr bwMode="auto">
            <a:xfrm>
              <a:off x="2638335" y="3414713"/>
              <a:ext cx="463550" cy="427038"/>
              <a:chOff x="2365" y="2110"/>
              <a:chExt cx="292" cy="269"/>
            </a:xfrm>
          </p:grpSpPr>
          <p:sp>
            <p:nvSpPr>
              <p:cNvPr id="1615" name="Freeform 54"/>
              <p:cNvSpPr>
                <a:spLocks/>
              </p:cNvSpPr>
              <p:nvPr/>
            </p:nvSpPr>
            <p:spPr bwMode="auto">
              <a:xfrm>
                <a:off x="2365" y="2110"/>
                <a:ext cx="292" cy="269"/>
              </a:xfrm>
              <a:custGeom>
                <a:avLst/>
                <a:gdLst>
                  <a:gd name="T0" fmla="*/ 0 w 292"/>
                  <a:gd name="T1" fmla="*/ 0 h 269"/>
                  <a:gd name="T2" fmla="*/ 0 w 292"/>
                  <a:gd name="T3" fmla="*/ 233 h 269"/>
                  <a:gd name="T4" fmla="*/ 175 w 292"/>
                  <a:gd name="T5" fmla="*/ 233 h 269"/>
                  <a:gd name="T6" fmla="*/ 175 w 292"/>
                  <a:gd name="T7" fmla="*/ 269 h 269"/>
                  <a:gd name="T8" fmla="*/ 272 w 292"/>
                  <a:gd name="T9" fmla="*/ 269 h 269"/>
                  <a:gd name="T10" fmla="*/ 272 w 292"/>
                  <a:gd name="T11" fmla="*/ 144 h 269"/>
                  <a:gd name="T12" fmla="*/ 292 w 292"/>
                  <a:gd name="T13" fmla="*/ 18 h 269"/>
                  <a:gd name="T14" fmla="*/ 155 w 292"/>
                  <a:gd name="T15" fmla="*/ 0 h 269"/>
                  <a:gd name="T16" fmla="*/ 0 w 292"/>
                  <a:gd name="T17" fmla="*/ 0 h 2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2"/>
                  <a:gd name="T28" fmla="*/ 0 h 269"/>
                  <a:gd name="T29" fmla="*/ 292 w 292"/>
                  <a:gd name="T30" fmla="*/ 269 h 2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2" h="269">
                    <a:moveTo>
                      <a:pt x="0" y="0"/>
                    </a:moveTo>
                    <a:lnTo>
                      <a:pt x="0" y="233"/>
                    </a:lnTo>
                    <a:lnTo>
                      <a:pt x="175" y="233"/>
                    </a:lnTo>
                    <a:lnTo>
                      <a:pt x="175" y="269"/>
                    </a:lnTo>
                    <a:lnTo>
                      <a:pt x="272" y="269"/>
                    </a:lnTo>
                    <a:lnTo>
                      <a:pt x="272" y="144"/>
                    </a:lnTo>
                    <a:lnTo>
                      <a:pt x="292" y="18"/>
                    </a:lnTo>
                    <a:lnTo>
                      <a:pt x="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6" name="Freeform 55"/>
              <p:cNvSpPr>
                <a:spLocks/>
              </p:cNvSpPr>
              <p:nvPr/>
            </p:nvSpPr>
            <p:spPr bwMode="auto">
              <a:xfrm>
                <a:off x="2365" y="2110"/>
                <a:ext cx="292" cy="269"/>
              </a:xfrm>
              <a:custGeom>
                <a:avLst/>
                <a:gdLst>
                  <a:gd name="T0" fmla="*/ 0 w 292"/>
                  <a:gd name="T1" fmla="*/ 0 h 269"/>
                  <a:gd name="T2" fmla="*/ 0 w 292"/>
                  <a:gd name="T3" fmla="*/ 233 h 269"/>
                  <a:gd name="T4" fmla="*/ 175 w 292"/>
                  <a:gd name="T5" fmla="*/ 233 h 269"/>
                  <a:gd name="T6" fmla="*/ 175 w 292"/>
                  <a:gd name="T7" fmla="*/ 269 h 269"/>
                  <a:gd name="T8" fmla="*/ 272 w 292"/>
                  <a:gd name="T9" fmla="*/ 269 h 269"/>
                  <a:gd name="T10" fmla="*/ 272 w 292"/>
                  <a:gd name="T11" fmla="*/ 144 h 269"/>
                  <a:gd name="T12" fmla="*/ 292 w 292"/>
                  <a:gd name="T13" fmla="*/ 18 h 269"/>
                  <a:gd name="T14" fmla="*/ 155 w 292"/>
                  <a:gd name="T15" fmla="*/ 0 h 269"/>
                  <a:gd name="T16" fmla="*/ 0 w 292"/>
                  <a:gd name="T17" fmla="*/ 0 h 2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2"/>
                  <a:gd name="T28" fmla="*/ 0 h 269"/>
                  <a:gd name="T29" fmla="*/ 292 w 292"/>
                  <a:gd name="T30" fmla="*/ 269 h 2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2" h="269">
                    <a:moveTo>
                      <a:pt x="0" y="0"/>
                    </a:moveTo>
                    <a:lnTo>
                      <a:pt x="0" y="233"/>
                    </a:lnTo>
                    <a:lnTo>
                      <a:pt x="175" y="233"/>
                    </a:lnTo>
                    <a:lnTo>
                      <a:pt x="175" y="269"/>
                    </a:lnTo>
                    <a:lnTo>
                      <a:pt x="272" y="269"/>
                    </a:lnTo>
                    <a:lnTo>
                      <a:pt x="272" y="144"/>
                    </a:lnTo>
                    <a:lnTo>
                      <a:pt x="292" y="18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21" name="Group 59"/>
            <p:cNvGrpSpPr>
              <a:grpSpLocks/>
            </p:cNvGrpSpPr>
            <p:nvPr/>
          </p:nvGrpSpPr>
          <p:grpSpPr bwMode="auto">
            <a:xfrm>
              <a:off x="6037172" y="2757488"/>
              <a:ext cx="493713" cy="371475"/>
              <a:chOff x="4506" y="1696"/>
              <a:chExt cx="311" cy="234"/>
            </a:xfrm>
          </p:grpSpPr>
          <p:sp>
            <p:nvSpPr>
              <p:cNvPr id="1613" name="Freeform 57"/>
              <p:cNvSpPr>
                <a:spLocks/>
              </p:cNvSpPr>
              <p:nvPr/>
            </p:nvSpPr>
            <p:spPr bwMode="auto">
              <a:xfrm>
                <a:off x="4506" y="1696"/>
                <a:ext cx="311" cy="234"/>
              </a:xfrm>
              <a:custGeom>
                <a:avLst/>
                <a:gdLst>
                  <a:gd name="T0" fmla="*/ 0 w 311"/>
                  <a:gd name="T1" fmla="*/ 54 h 234"/>
                  <a:gd name="T2" fmla="*/ 0 w 311"/>
                  <a:gd name="T3" fmla="*/ 144 h 234"/>
                  <a:gd name="T4" fmla="*/ 39 w 311"/>
                  <a:gd name="T5" fmla="*/ 144 h 234"/>
                  <a:gd name="T6" fmla="*/ 39 w 311"/>
                  <a:gd name="T7" fmla="*/ 234 h 234"/>
                  <a:gd name="T8" fmla="*/ 254 w 311"/>
                  <a:gd name="T9" fmla="*/ 234 h 234"/>
                  <a:gd name="T10" fmla="*/ 254 w 311"/>
                  <a:gd name="T11" fmla="*/ 198 h 234"/>
                  <a:gd name="T12" fmla="*/ 273 w 311"/>
                  <a:gd name="T13" fmla="*/ 198 h 234"/>
                  <a:gd name="T14" fmla="*/ 273 w 311"/>
                  <a:gd name="T15" fmla="*/ 144 h 234"/>
                  <a:gd name="T16" fmla="*/ 311 w 311"/>
                  <a:gd name="T17" fmla="*/ 144 h 234"/>
                  <a:gd name="T18" fmla="*/ 311 w 311"/>
                  <a:gd name="T19" fmla="*/ 72 h 234"/>
                  <a:gd name="T20" fmla="*/ 273 w 311"/>
                  <a:gd name="T21" fmla="*/ 72 h 234"/>
                  <a:gd name="T22" fmla="*/ 273 w 311"/>
                  <a:gd name="T23" fmla="*/ 0 h 234"/>
                  <a:gd name="T24" fmla="*/ 58 w 311"/>
                  <a:gd name="T25" fmla="*/ 0 h 234"/>
                  <a:gd name="T26" fmla="*/ 58 w 311"/>
                  <a:gd name="T27" fmla="*/ 54 h 234"/>
                  <a:gd name="T28" fmla="*/ 0 w 311"/>
                  <a:gd name="T29" fmla="*/ 54 h 2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1"/>
                  <a:gd name="T46" fmla="*/ 0 h 234"/>
                  <a:gd name="T47" fmla="*/ 311 w 311"/>
                  <a:gd name="T48" fmla="*/ 234 h 2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1" h="234">
                    <a:moveTo>
                      <a:pt x="0" y="54"/>
                    </a:moveTo>
                    <a:lnTo>
                      <a:pt x="0" y="144"/>
                    </a:lnTo>
                    <a:lnTo>
                      <a:pt x="39" y="144"/>
                    </a:lnTo>
                    <a:lnTo>
                      <a:pt x="39" y="234"/>
                    </a:lnTo>
                    <a:lnTo>
                      <a:pt x="254" y="234"/>
                    </a:lnTo>
                    <a:lnTo>
                      <a:pt x="254" y="198"/>
                    </a:lnTo>
                    <a:lnTo>
                      <a:pt x="273" y="198"/>
                    </a:lnTo>
                    <a:lnTo>
                      <a:pt x="273" y="144"/>
                    </a:lnTo>
                    <a:lnTo>
                      <a:pt x="311" y="144"/>
                    </a:lnTo>
                    <a:lnTo>
                      <a:pt x="311" y="72"/>
                    </a:lnTo>
                    <a:lnTo>
                      <a:pt x="273" y="72"/>
                    </a:lnTo>
                    <a:lnTo>
                      <a:pt x="273" y="0"/>
                    </a:lnTo>
                    <a:lnTo>
                      <a:pt x="58" y="0"/>
                    </a:lnTo>
                    <a:lnTo>
                      <a:pt x="58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4" name="Freeform 58"/>
              <p:cNvSpPr>
                <a:spLocks/>
              </p:cNvSpPr>
              <p:nvPr/>
            </p:nvSpPr>
            <p:spPr bwMode="auto">
              <a:xfrm>
                <a:off x="4506" y="1696"/>
                <a:ext cx="311" cy="234"/>
              </a:xfrm>
              <a:custGeom>
                <a:avLst/>
                <a:gdLst>
                  <a:gd name="T0" fmla="*/ 0 w 311"/>
                  <a:gd name="T1" fmla="*/ 54 h 234"/>
                  <a:gd name="T2" fmla="*/ 0 w 311"/>
                  <a:gd name="T3" fmla="*/ 144 h 234"/>
                  <a:gd name="T4" fmla="*/ 39 w 311"/>
                  <a:gd name="T5" fmla="*/ 144 h 234"/>
                  <a:gd name="T6" fmla="*/ 39 w 311"/>
                  <a:gd name="T7" fmla="*/ 234 h 234"/>
                  <a:gd name="T8" fmla="*/ 254 w 311"/>
                  <a:gd name="T9" fmla="*/ 234 h 234"/>
                  <a:gd name="T10" fmla="*/ 254 w 311"/>
                  <a:gd name="T11" fmla="*/ 198 h 234"/>
                  <a:gd name="T12" fmla="*/ 273 w 311"/>
                  <a:gd name="T13" fmla="*/ 198 h 234"/>
                  <a:gd name="T14" fmla="*/ 273 w 311"/>
                  <a:gd name="T15" fmla="*/ 144 h 234"/>
                  <a:gd name="T16" fmla="*/ 311 w 311"/>
                  <a:gd name="T17" fmla="*/ 144 h 234"/>
                  <a:gd name="T18" fmla="*/ 311 w 311"/>
                  <a:gd name="T19" fmla="*/ 72 h 234"/>
                  <a:gd name="T20" fmla="*/ 273 w 311"/>
                  <a:gd name="T21" fmla="*/ 72 h 234"/>
                  <a:gd name="T22" fmla="*/ 273 w 311"/>
                  <a:gd name="T23" fmla="*/ 0 h 234"/>
                  <a:gd name="T24" fmla="*/ 58 w 311"/>
                  <a:gd name="T25" fmla="*/ 0 h 234"/>
                  <a:gd name="T26" fmla="*/ 58 w 311"/>
                  <a:gd name="T27" fmla="*/ 54 h 234"/>
                  <a:gd name="T28" fmla="*/ 0 w 311"/>
                  <a:gd name="T29" fmla="*/ 54 h 2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1"/>
                  <a:gd name="T46" fmla="*/ 0 h 234"/>
                  <a:gd name="T47" fmla="*/ 311 w 311"/>
                  <a:gd name="T48" fmla="*/ 234 h 2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1" h="234">
                    <a:moveTo>
                      <a:pt x="0" y="54"/>
                    </a:moveTo>
                    <a:lnTo>
                      <a:pt x="0" y="144"/>
                    </a:lnTo>
                    <a:lnTo>
                      <a:pt x="39" y="144"/>
                    </a:lnTo>
                    <a:lnTo>
                      <a:pt x="39" y="234"/>
                    </a:lnTo>
                    <a:lnTo>
                      <a:pt x="254" y="234"/>
                    </a:lnTo>
                    <a:lnTo>
                      <a:pt x="254" y="198"/>
                    </a:lnTo>
                    <a:lnTo>
                      <a:pt x="273" y="198"/>
                    </a:lnTo>
                    <a:lnTo>
                      <a:pt x="273" y="144"/>
                    </a:lnTo>
                    <a:lnTo>
                      <a:pt x="311" y="144"/>
                    </a:lnTo>
                    <a:lnTo>
                      <a:pt x="311" y="72"/>
                    </a:lnTo>
                    <a:lnTo>
                      <a:pt x="273" y="72"/>
                    </a:lnTo>
                    <a:lnTo>
                      <a:pt x="273" y="0"/>
                    </a:lnTo>
                    <a:lnTo>
                      <a:pt x="58" y="0"/>
                    </a:lnTo>
                    <a:lnTo>
                      <a:pt x="58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22" name="Group 62"/>
            <p:cNvGrpSpPr>
              <a:grpSpLocks/>
            </p:cNvGrpSpPr>
            <p:nvPr/>
          </p:nvGrpSpPr>
          <p:grpSpPr bwMode="auto">
            <a:xfrm>
              <a:off x="4119472" y="2414588"/>
              <a:ext cx="398463" cy="371475"/>
              <a:chOff x="3298" y="1480"/>
              <a:chExt cx="251" cy="234"/>
            </a:xfrm>
          </p:grpSpPr>
          <p:sp>
            <p:nvSpPr>
              <p:cNvPr id="1611" name="Rectangle 60"/>
              <p:cNvSpPr>
                <a:spLocks noChangeArrowheads="1"/>
              </p:cNvSpPr>
              <p:nvPr/>
            </p:nvSpPr>
            <p:spPr bwMode="auto">
              <a:xfrm>
                <a:off x="3298" y="1480"/>
                <a:ext cx="251" cy="23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2" name="Rectangle 61"/>
              <p:cNvSpPr>
                <a:spLocks noChangeArrowheads="1"/>
              </p:cNvSpPr>
              <p:nvPr/>
            </p:nvSpPr>
            <p:spPr bwMode="auto">
              <a:xfrm>
                <a:off x="3298" y="1480"/>
                <a:ext cx="251" cy="234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23" name="Group 65"/>
            <p:cNvGrpSpPr>
              <a:grpSpLocks/>
            </p:cNvGrpSpPr>
            <p:nvPr/>
          </p:nvGrpSpPr>
          <p:grpSpPr bwMode="auto">
            <a:xfrm>
              <a:off x="2270035" y="1471613"/>
              <a:ext cx="523875" cy="371475"/>
              <a:chOff x="2133" y="886"/>
              <a:chExt cx="330" cy="234"/>
            </a:xfrm>
            <a:solidFill>
              <a:schemeClr val="bg1">
                <a:lumMod val="85000"/>
              </a:schemeClr>
            </a:solidFill>
          </p:grpSpPr>
          <p:sp>
            <p:nvSpPr>
              <p:cNvPr id="1609" name="Freeform 63"/>
              <p:cNvSpPr>
                <a:spLocks/>
              </p:cNvSpPr>
              <p:nvPr/>
            </p:nvSpPr>
            <p:spPr bwMode="auto">
              <a:xfrm>
                <a:off x="2133" y="886"/>
                <a:ext cx="330" cy="234"/>
              </a:xfrm>
              <a:custGeom>
                <a:avLst/>
                <a:gdLst>
                  <a:gd name="T0" fmla="*/ 19 w 330"/>
                  <a:gd name="T1" fmla="*/ 0 h 234"/>
                  <a:gd name="T2" fmla="*/ 0 w 330"/>
                  <a:gd name="T3" fmla="*/ 234 h 234"/>
                  <a:gd name="T4" fmla="*/ 330 w 330"/>
                  <a:gd name="T5" fmla="*/ 234 h 234"/>
                  <a:gd name="T6" fmla="*/ 330 w 330"/>
                  <a:gd name="T7" fmla="*/ 162 h 234"/>
                  <a:gd name="T8" fmla="*/ 291 w 330"/>
                  <a:gd name="T9" fmla="*/ 162 h 234"/>
                  <a:gd name="T10" fmla="*/ 291 w 330"/>
                  <a:gd name="T11" fmla="*/ 0 h 234"/>
                  <a:gd name="T12" fmla="*/ 19 w 330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234"/>
                  <a:gd name="T23" fmla="*/ 330 w 330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234">
                    <a:moveTo>
                      <a:pt x="19" y="0"/>
                    </a:moveTo>
                    <a:lnTo>
                      <a:pt x="0" y="234"/>
                    </a:lnTo>
                    <a:lnTo>
                      <a:pt x="330" y="234"/>
                    </a:lnTo>
                    <a:lnTo>
                      <a:pt x="330" y="162"/>
                    </a:lnTo>
                    <a:lnTo>
                      <a:pt x="291" y="162"/>
                    </a:lnTo>
                    <a:lnTo>
                      <a:pt x="291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0" name="Freeform 64"/>
              <p:cNvSpPr>
                <a:spLocks/>
              </p:cNvSpPr>
              <p:nvPr/>
            </p:nvSpPr>
            <p:spPr bwMode="auto">
              <a:xfrm>
                <a:off x="2133" y="886"/>
                <a:ext cx="330" cy="234"/>
              </a:xfrm>
              <a:custGeom>
                <a:avLst/>
                <a:gdLst>
                  <a:gd name="T0" fmla="*/ 19 w 330"/>
                  <a:gd name="T1" fmla="*/ 0 h 234"/>
                  <a:gd name="T2" fmla="*/ 0 w 330"/>
                  <a:gd name="T3" fmla="*/ 234 h 234"/>
                  <a:gd name="T4" fmla="*/ 330 w 330"/>
                  <a:gd name="T5" fmla="*/ 234 h 234"/>
                  <a:gd name="T6" fmla="*/ 330 w 330"/>
                  <a:gd name="T7" fmla="*/ 162 h 234"/>
                  <a:gd name="T8" fmla="*/ 291 w 330"/>
                  <a:gd name="T9" fmla="*/ 162 h 234"/>
                  <a:gd name="T10" fmla="*/ 291 w 330"/>
                  <a:gd name="T11" fmla="*/ 0 h 234"/>
                  <a:gd name="T12" fmla="*/ 19 w 330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0"/>
                  <a:gd name="T22" fmla="*/ 0 h 234"/>
                  <a:gd name="T23" fmla="*/ 330 w 330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0" h="234">
                    <a:moveTo>
                      <a:pt x="19" y="0"/>
                    </a:moveTo>
                    <a:lnTo>
                      <a:pt x="0" y="234"/>
                    </a:lnTo>
                    <a:lnTo>
                      <a:pt x="330" y="234"/>
                    </a:lnTo>
                    <a:lnTo>
                      <a:pt x="330" y="162"/>
                    </a:lnTo>
                    <a:lnTo>
                      <a:pt x="291" y="162"/>
                    </a:lnTo>
                    <a:lnTo>
                      <a:pt x="291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24" name="Group 68"/>
            <p:cNvGrpSpPr>
              <a:grpSpLocks/>
            </p:cNvGrpSpPr>
            <p:nvPr/>
          </p:nvGrpSpPr>
          <p:grpSpPr bwMode="auto">
            <a:xfrm>
              <a:off x="2731997" y="1471613"/>
              <a:ext cx="555625" cy="285750"/>
              <a:chOff x="2424" y="886"/>
              <a:chExt cx="350" cy="180"/>
            </a:xfrm>
            <a:solidFill>
              <a:schemeClr val="bg1">
                <a:lumMod val="85000"/>
              </a:schemeClr>
            </a:solidFill>
          </p:grpSpPr>
          <p:sp>
            <p:nvSpPr>
              <p:cNvPr id="1607" name="Freeform 66"/>
              <p:cNvSpPr>
                <a:spLocks/>
              </p:cNvSpPr>
              <p:nvPr/>
            </p:nvSpPr>
            <p:spPr bwMode="auto">
              <a:xfrm>
                <a:off x="2424" y="886"/>
                <a:ext cx="350" cy="180"/>
              </a:xfrm>
              <a:custGeom>
                <a:avLst/>
                <a:gdLst>
                  <a:gd name="T0" fmla="*/ 0 w 350"/>
                  <a:gd name="T1" fmla="*/ 0 h 180"/>
                  <a:gd name="T2" fmla="*/ 0 w 350"/>
                  <a:gd name="T3" fmla="*/ 162 h 180"/>
                  <a:gd name="T4" fmla="*/ 38 w 350"/>
                  <a:gd name="T5" fmla="*/ 162 h 180"/>
                  <a:gd name="T6" fmla="*/ 38 w 350"/>
                  <a:gd name="T7" fmla="*/ 180 h 180"/>
                  <a:gd name="T8" fmla="*/ 350 w 350"/>
                  <a:gd name="T9" fmla="*/ 180 h 180"/>
                  <a:gd name="T10" fmla="*/ 350 w 350"/>
                  <a:gd name="T11" fmla="*/ 0 h 180"/>
                  <a:gd name="T12" fmla="*/ 0 w 350"/>
                  <a:gd name="T13" fmla="*/ 0 h 1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0"/>
                  <a:gd name="T22" fmla="*/ 0 h 180"/>
                  <a:gd name="T23" fmla="*/ 350 w 350"/>
                  <a:gd name="T24" fmla="*/ 180 h 1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0" h="180">
                    <a:moveTo>
                      <a:pt x="0" y="0"/>
                    </a:moveTo>
                    <a:lnTo>
                      <a:pt x="0" y="162"/>
                    </a:lnTo>
                    <a:lnTo>
                      <a:pt x="38" y="162"/>
                    </a:lnTo>
                    <a:lnTo>
                      <a:pt x="38" y="180"/>
                    </a:lnTo>
                    <a:lnTo>
                      <a:pt x="350" y="180"/>
                    </a:lnTo>
                    <a:lnTo>
                      <a:pt x="35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8" name="Freeform 67"/>
              <p:cNvSpPr>
                <a:spLocks/>
              </p:cNvSpPr>
              <p:nvPr/>
            </p:nvSpPr>
            <p:spPr bwMode="auto">
              <a:xfrm>
                <a:off x="2424" y="886"/>
                <a:ext cx="350" cy="180"/>
              </a:xfrm>
              <a:custGeom>
                <a:avLst/>
                <a:gdLst>
                  <a:gd name="T0" fmla="*/ 0 w 350"/>
                  <a:gd name="T1" fmla="*/ 0 h 180"/>
                  <a:gd name="T2" fmla="*/ 0 w 350"/>
                  <a:gd name="T3" fmla="*/ 162 h 180"/>
                  <a:gd name="T4" fmla="*/ 38 w 350"/>
                  <a:gd name="T5" fmla="*/ 162 h 180"/>
                  <a:gd name="T6" fmla="*/ 38 w 350"/>
                  <a:gd name="T7" fmla="*/ 180 h 180"/>
                  <a:gd name="T8" fmla="*/ 350 w 350"/>
                  <a:gd name="T9" fmla="*/ 180 h 180"/>
                  <a:gd name="T10" fmla="*/ 350 w 350"/>
                  <a:gd name="T11" fmla="*/ 0 h 180"/>
                  <a:gd name="T12" fmla="*/ 0 w 350"/>
                  <a:gd name="T13" fmla="*/ 0 h 1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0"/>
                  <a:gd name="T22" fmla="*/ 0 h 180"/>
                  <a:gd name="T23" fmla="*/ 350 w 350"/>
                  <a:gd name="T24" fmla="*/ 180 h 1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0" h="180">
                    <a:moveTo>
                      <a:pt x="0" y="0"/>
                    </a:moveTo>
                    <a:lnTo>
                      <a:pt x="0" y="162"/>
                    </a:lnTo>
                    <a:lnTo>
                      <a:pt x="38" y="162"/>
                    </a:lnTo>
                    <a:lnTo>
                      <a:pt x="38" y="180"/>
                    </a:lnTo>
                    <a:lnTo>
                      <a:pt x="350" y="180"/>
                    </a:lnTo>
                    <a:lnTo>
                      <a:pt x="35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25" name="Group 71"/>
            <p:cNvGrpSpPr>
              <a:grpSpLocks/>
            </p:cNvGrpSpPr>
            <p:nvPr/>
          </p:nvGrpSpPr>
          <p:grpSpPr bwMode="auto">
            <a:xfrm>
              <a:off x="3286035" y="1443038"/>
              <a:ext cx="739775" cy="427038"/>
              <a:chOff x="2773" y="868"/>
              <a:chExt cx="466" cy="269"/>
            </a:xfrm>
          </p:grpSpPr>
          <p:sp>
            <p:nvSpPr>
              <p:cNvPr id="1605" name="Freeform 69"/>
              <p:cNvSpPr>
                <a:spLocks/>
              </p:cNvSpPr>
              <p:nvPr/>
            </p:nvSpPr>
            <p:spPr bwMode="auto">
              <a:xfrm>
                <a:off x="2773" y="868"/>
                <a:ext cx="466" cy="269"/>
              </a:xfrm>
              <a:custGeom>
                <a:avLst/>
                <a:gdLst>
                  <a:gd name="T0" fmla="*/ 0 w 466"/>
                  <a:gd name="T1" fmla="*/ 18 h 269"/>
                  <a:gd name="T2" fmla="*/ 0 w 466"/>
                  <a:gd name="T3" fmla="*/ 269 h 269"/>
                  <a:gd name="T4" fmla="*/ 96 w 466"/>
                  <a:gd name="T5" fmla="*/ 197 h 269"/>
                  <a:gd name="T6" fmla="*/ 213 w 466"/>
                  <a:gd name="T7" fmla="*/ 90 h 269"/>
                  <a:gd name="T8" fmla="*/ 466 w 466"/>
                  <a:gd name="T9" fmla="*/ 90 h 269"/>
                  <a:gd name="T10" fmla="*/ 368 w 466"/>
                  <a:gd name="T11" fmla="*/ 36 h 269"/>
                  <a:gd name="T12" fmla="*/ 271 w 466"/>
                  <a:gd name="T13" fmla="*/ 36 h 269"/>
                  <a:gd name="T14" fmla="*/ 271 w 466"/>
                  <a:gd name="T15" fmla="*/ 0 h 269"/>
                  <a:gd name="T16" fmla="*/ 0 w 466"/>
                  <a:gd name="T17" fmla="*/ 18 h 2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6"/>
                  <a:gd name="T28" fmla="*/ 0 h 269"/>
                  <a:gd name="T29" fmla="*/ 466 w 466"/>
                  <a:gd name="T30" fmla="*/ 269 h 2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6" h="269">
                    <a:moveTo>
                      <a:pt x="0" y="18"/>
                    </a:moveTo>
                    <a:lnTo>
                      <a:pt x="0" y="269"/>
                    </a:lnTo>
                    <a:lnTo>
                      <a:pt x="96" y="197"/>
                    </a:lnTo>
                    <a:lnTo>
                      <a:pt x="213" y="90"/>
                    </a:lnTo>
                    <a:lnTo>
                      <a:pt x="466" y="90"/>
                    </a:lnTo>
                    <a:lnTo>
                      <a:pt x="368" y="36"/>
                    </a:lnTo>
                    <a:lnTo>
                      <a:pt x="271" y="36"/>
                    </a:lnTo>
                    <a:lnTo>
                      <a:pt x="27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6" name="Freeform 70"/>
              <p:cNvSpPr>
                <a:spLocks/>
              </p:cNvSpPr>
              <p:nvPr/>
            </p:nvSpPr>
            <p:spPr bwMode="auto">
              <a:xfrm>
                <a:off x="2773" y="868"/>
                <a:ext cx="466" cy="269"/>
              </a:xfrm>
              <a:custGeom>
                <a:avLst/>
                <a:gdLst>
                  <a:gd name="T0" fmla="*/ 0 w 466"/>
                  <a:gd name="T1" fmla="*/ 18 h 269"/>
                  <a:gd name="T2" fmla="*/ 0 w 466"/>
                  <a:gd name="T3" fmla="*/ 269 h 269"/>
                  <a:gd name="T4" fmla="*/ 96 w 466"/>
                  <a:gd name="T5" fmla="*/ 197 h 269"/>
                  <a:gd name="T6" fmla="*/ 213 w 466"/>
                  <a:gd name="T7" fmla="*/ 90 h 269"/>
                  <a:gd name="T8" fmla="*/ 466 w 466"/>
                  <a:gd name="T9" fmla="*/ 90 h 269"/>
                  <a:gd name="T10" fmla="*/ 368 w 466"/>
                  <a:gd name="T11" fmla="*/ 36 h 269"/>
                  <a:gd name="T12" fmla="*/ 271 w 466"/>
                  <a:gd name="T13" fmla="*/ 36 h 269"/>
                  <a:gd name="T14" fmla="*/ 271 w 466"/>
                  <a:gd name="T15" fmla="*/ 0 h 269"/>
                  <a:gd name="T16" fmla="*/ 0 w 466"/>
                  <a:gd name="T17" fmla="*/ 18 h 2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6"/>
                  <a:gd name="T28" fmla="*/ 0 h 269"/>
                  <a:gd name="T29" fmla="*/ 466 w 466"/>
                  <a:gd name="T30" fmla="*/ 269 h 2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6" h="269">
                    <a:moveTo>
                      <a:pt x="0" y="18"/>
                    </a:moveTo>
                    <a:lnTo>
                      <a:pt x="0" y="269"/>
                    </a:lnTo>
                    <a:lnTo>
                      <a:pt x="96" y="197"/>
                    </a:lnTo>
                    <a:lnTo>
                      <a:pt x="213" y="90"/>
                    </a:lnTo>
                    <a:lnTo>
                      <a:pt x="466" y="90"/>
                    </a:lnTo>
                    <a:lnTo>
                      <a:pt x="368" y="36"/>
                    </a:lnTo>
                    <a:lnTo>
                      <a:pt x="271" y="36"/>
                    </a:lnTo>
                    <a:lnTo>
                      <a:pt x="271" y="0"/>
                    </a:lnTo>
                    <a:lnTo>
                      <a:pt x="0" y="1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26" name="Group 74"/>
            <p:cNvGrpSpPr>
              <a:grpSpLocks/>
            </p:cNvGrpSpPr>
            <p:nvPr/>
          </p:nvGrpSpPr>
          <p:grpSpPr bwMode="auto">
            <a:xfrm>
              <a:off x="3286035" y="1585913"/>
              <a:ext cx="492125" cy="600075"/>
              <a:chOff x="2773" y="958"/>
              <a:chExt cx="310" cy="378"/>
            </a:xfrm>
          </p:grpSpPr>
          <p:sp>
            <p:nvSpPr>
              <p:cNvPr id="1603" name="Freeform 72"/>
              <p:cNvSpPr>
                <a:spLocks/>
              </p:cNvSpPr>
              <p:nvPr/>
            </p:nvSpPr>
            <p:spPr bwMode="auto">
              <a:xfrm>
                <a:off x="2773" y="958"/>
                <a:ext cx="310" cy="378"/>
              </a:xfrm>
              <a:custGeom>
                <a:avLst/>
                <a:gdLst>
                  <a:gd name="T0" fmla="*/ 0 w 310"/>
                  <a:gd name="T1" fmla="*/ 179 h 378"/>
                  <a:gd name="T2" fmla="*/ 0 w 310"/>
                  <a:gd name="T3" fmla="*/ 378 h 378"/>
                  <a:gd name="T4" fmla="*/ 310 w 310"/>
                  <a:gd name="T5" fmla="*/ 378 h 378"/>
                  <a:gd name="T6" fmla="*/ 310 w 310"/>
                  <a:gd name="T7" fmla="*/ 0 h 378"/>
                  <a:gd name="T8" fmla="*/ 213 w 310"/>
                  <a:gd name="T9" fmla="*/ 0 h 378"/>
                  <a:gd name="T10" fmla="*/ 96 w 310"/>
                  <a:gd name="T11" fmla="*/ 108 h 378"/>
                  <a:gd name="T12" fmla="*/ 0 w 310"/>
                  <a:gd name="T13" fmla="*/ 179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378"/>
                  <a:gd name="T23" fmla="*/ 310 w 310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378">
                    <a:moveTo>
                      <a:pt x="0" y="179"/>
                    </a:moveTo>
                    <a:lnTo>
                      <a:pt x="0" y="378"/>
                    </a:lnTo>
                    <a:lnTo>
                      <a:pt x="310" y="378"/>
                    </a:lnTo>
                    <a:lnTo>
                      <a:pt x="310" y="0"/>
                    </a:lnTo>
                    <a:lnTo>
                      <a:pt x="213" y="0"/>
                    </a:lnTo>
                    <a:lnTo>
                      <a:pt x="96" y="108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4" name="Freeform 73"/>
              <p:cNvSpPr>
                <a:spLocks/>
              </p:cNvSpPr>
              <p:nvPr/>
            </p:nvSpPr>
            <p:spPr bwMode="auto">
              <a:xfrm>
                <a:off x="2773" y="958"/>
                <a:ext cx="310" cy="378"/>
              </a:xfrm>
              <a:custGeom>
                <a:avLst/>
                <a:gdLst>
                  <a:gd name="T0" fmla="*/ 0 w 310"/>
                  <a:gd name="T1" fmla="*/ 179 h 378"/>
                  <a:gd name="T2" fmla="*/ 0 w 310"/>
                  <a:gd name="T3" fmla="*/ 378 h 378"/>
                  <a:gd name="T4" fmla="*/ 310 w 310"/>
                  <a:gd name="T5" fmla="*/ 378 h 378"/>
                  <a:gd name="T6" fmla="*/ 310 w 310"/>
                  <a:gd name="T7" fmla="*/ 0 h 378"/>
                  <a:gd name="T8" fmla="*/ 213 w 310"/>
                  <a:gd name="T9" fmla="*/ 0 h 378"/>
                  <a:gd name="T10" fmla="*/ 96 w 310"/>
                  <a:gd name="T11" fmla="*/ 108 h 378"/>
                  <a:gd name="T12" fmla="*/ 0 w 310"/>
                  <a:gd name="T13" fmla="*/ 179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378"/>
                  <a:gd name="T23" fmla="*/ 310 w 310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378">
                    <a:moveTo>
                      <a:pt x="0" y="179"/>
                    </a:moveTo>
                    <a:lnTo>
                      <a:pt x="0" y="378"/>
                    </a:lnTo>
                    <a:lnTo>
                      <a:pt x="310" y="378"/>
                    </a:lnTo>
                    <a:lnTo>
                      <a:pt x="310" y="0"/>
                    </a:lnTo>
                    <a:lnTo>
                      <a:pt x="213" y="0"/>
                    </a:lnTo>
                    <a:lnTo>
                      <a:pt x="96" y="108"/>
                    </a:lnTo>
                    <a:lnTo>
                      <a:pt x="0" y="17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27" name="Group 77"/>
            <p:cNvGrpSpPr>
              <a:grpSpLocks/>
            </p:cNvGrpSpPr>
            <p:nvPr/>
          </p:nvGrpSpPr>
          <p:grpSpPr bwMode="auto">
            <a:xfrm>
              <a:off x="3778160" y="1585913"/>
              <a:ext cx="739775" cy="228600"/>
              <a:chOff x="3083" y="958"/>
              <a:chExt cx="466" cy="144"/>
            </a:xfrm>
            <a:solidFill>
              <a:schemeClr val="bg1">
                <a:lumMod val="85000"/>
              </a:schemeClr>
            </a:solidFill>
          </p:grpSpPr>
          <p:sp>
            <p:nvSpPr>
              <p:cNvPr id="1601" name="Freeform 75"/>
              <p:cNvSpPr>
                <a:spLocks/>
              </p:cNvSpPr>
              <p:nvPr/>
            </p:nvSpPr>
            <p:spPr bwMode="auto">
              <a:xfrm>
                <a:off x="3083" y="958"/>
                <a:ext cx="466" cy="144"/>
              </a:xfrm>
              <a:custGeom>
                <a:avLst/>
                <a:gdLst>
                  <a:gd name="T0" fmla="*/ 0 w 466"/>
                  <a:gd name="T1" fmla="*/ 0 h 144"/>
                  <a:gd name="T2" fmla="*/ 0 w 466"/>
                  <a:gd name="T3" fmla="*/ 90 h 144"/>
                  <a:gd name="T4" fmla="*/ 40 w 466"/>
                  <a:gd name="T5" fmla="*/ 90 h 144"/>
                  <a:gd name="T6" fmla="*/ 40 w 466"/>
                  <a:gd name="T7" fmla="*/ 144 h 144"/>
                  <a:gd name="T8" fmla="*/ 253 w 466"/>
                  <a:gd name="T9" fmla="*/ 144 h 144"/>
                  <a:gd name="T10" fmla="*/ 466 w 466"/>
                  <a:gd name="T11" fmla="*/ 108 h 144"/>
                  <a:gd name="T12" fmla="*/ 466 w 466"/>
                  <a:gd name="T13" fmla="*/ 71 h 144"/>
                  <a:gd name="T14" fmla="*/ 389 w 466"/>
                  <a:gd name="T15" fmla="*/ 36 h 144"/>
                  <a:gd name="T16" fmla="*/ 349 w 466"/>
                  <a:gd name="T17" fmla="*/ 71 h 144"/>
                  <a:gd name="T18" fmla="*/ 291 w 466"/>
                  <a:gd name="T19" fmla="*/ 71 h 144"/>
                  <a:gd name="T20" fmla="*/ 233 w 466"/>
                  <a:gd name="T21" fmla="*/ 17 h 144"/>
                  <a:gd name="T22" fmla="*/ 156 w 466"/>
                  <a:gd name="T23" fmla="*/ 0 h 144"/>
                  <a:gd name="T24" fmla="*/ 0 w 466"/>
                  <a:gd name="T25" fmla="*/ 0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6"/>
                  <a:gd name="T40" fmla="*/ 0 h 144"/>
                  <a:gd name="T41" fmla="*/ 466 w 466"/>
                  <a:gd name="T42" fmla="*/ 144 h 1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6" h="144">
                    <a:moveTo>
                      <a:pt x="0" y="0"/>
                    </a:moveTo>
                    <a:lnTo>
                      <a:pt x="0" y="90"/>
                    </a:lnTo>
                    <a:lnTo>
                      <a:pt x="40" y="90"/>
                    </a:lnTo>
                    <a:lnTo>
                      <a:pt x="40" y="144"/>
                    </a:lnTo>
                    <a:lnTo>
                      <a:pt x="253" y="144"/>
                    </a:lnTo>
                    <a:lnTo>
                      <a:pt x="466" y="108"/>
                    </a:lnTo>
                    <a:lnTo>
                      <a:pt x="466" y="71"/>
                    </a:lnTo>
                    <a:lnTo>
                      <a:pt x="389" y="36"/>
                    </a:lnTo>
                    <a:lnTo>
                      <a:pt x="349" y="71"/>
                    </a:lnTo>
                    <a:lnTo>
                      <a:pt x="291" y="71"/>
                    </a:lnTo>
                    <a:lnTo>
                      <a:pt x="233" y="17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2" name="Freeform 76"/>
              <p:cNvSpPr>
                <a:spLocks/>
              </p:cNvSpPr>
              <p:nvPr/>
            </p:nvSpPr>
            <p:spPr bwMode="auto">
              <a:xfrm>
                <a:off x="3083" y="958"/>
                <a:ext cx="466" cy="144"/>
              </a:xfrm>
              <a:custGeom>
                <a:avLst/>
                <a:gdLst>
                  <a:gd name="T0" fmla="*/ 0 w 466"/>
                  <a:gd name="T1" fmla="*/ 0 h 144"/>
                  <a:gd name="T2" fmla="*/ 0 w 466"/>
                  <a:gd name="T3" fmla="*/ 90 h 144"/>
                  <a:gd name="T4" fmla="*/ 40 w 466"/>
                  <a:gd name="T5" fmla="*/ 90 h 144"/>
                  <a:gd name="T6" fmla="*/ 40 w 466"/>
                  <a:gd name="T7" fmla="*/ 144 h 144"/>
                  <a:gd name="T8" fmla="*/ 253 w 466"/>
                  <a:gd name="T9" fmla="*/ 144 h 144"/>
                  <a:gd name="T10" fmla="*/ 466 w 466"/>
                  <a:gd name="T11" fmla="*/ 108 h 144"/>
                  <a:gd name="T12" fmla="*/ 466 w 466"/>
                  <a:gd name="T13" fmla="*/ 71 h 144"/>
                  <a:gd name="T14" fmla="*/ 389 w 466"/>
                  <a:gd name="T15" fmla="*/ 36 h 144"/>
                  <a:gd name="T16" fmla="*/ 349 w 466"/>
                  <a:gd name="T17" fmla="*/ 71 h 144"/>
                  <a:gd name="T18" fmla="*/ 291 w 466"/>
                  <a:gd name="T19" fmla="*/ 71 h 144"/>
                  <a:gd name="T20" fmla="*/ 233 w 466"/>
                  <a:gd name="T21" fmla="*/ 17 h 144"/>
                  <a:gd name="T22" fmla="*/ 156 w 466"/>
                  <a:gd name="T23" fmla="*/ 0 h 144"/>
                  <a:gd name="T24" fmla="*/ 0 w 466"/>
                  <a:gd name="T25" fmla="*/ 0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6"/>
                  <a:gd name="T40" fmla="*/ 0 h 144"/>
                  <a:gd name="T41" fmla="*/ 466 w 466"/>
                  <a:gd name="T42" fmla="*/ 144 h 1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6" h="144">
                    <a:moveTo>
                      <a:pt x="0" y="0"/>
                    </a:moveTo>
                    <a:lnTo>
                      <a:pt x="0" y="90"/>
                    </a:lnTo>
                    <a:lnTo>
                      <a:pt x="40" y="90"/>
                    </a:lnTo>
                    <a:lnTo>
                      <a:pt x="40" y="144"/>
                    </a:lnTo>
                    <a:lnTo>
                      <a:pt x="253" y="144"/>
                    </a:lnTo>
                    <a:lnTo>
                      <a:pt x="466" y="108"/>
                    </a:lnTo>
                    <a:lnTo>
                      <a:pt x="466" y="71"/>
                    </a:lnTo>
                    <a:lnTo>
                      <a:pt x="389" y="36"/>
                    </a:lnTo>
                    <a:lnTo>
                      <a:pt x="349" y="71"/>
                    </a:lnTo>
                    <a:lnTo>
                      <a:pt x="291" y="71"/>
                    </a:lnTo>
                    <a:lnTo>
                      <a:pt x="233" y="17"/>
                    </a:lnTo>
                    <a:lnTo>
                      <a:pt x="156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28" name="Group 80"/>
            <p:cNvGrpSpPr>
              <a:grpSpLocks/>
            </p:cNvGrpSpPr>
            <p:nvPr/>
          </p:nvGrpSpPr>
          <p:grpSpPr bwMode="auto">
            <a:xfrm>
              <a:off x="3778160" y="1728788"/>
              <a:ext cx="617537" cy="342900"/>
              <a:chOff x="3083" y="1048"/>
              <a:chExt cx="389" cy="216"/>
            </a:xfrm>
          </p:grpSpPr>
          <p:sp>
            <p:nvSpPr>
              <p:cNvPr id="1599" name="Freeform 78"/>
              <p:cNvSpPr>
                <a:spLocks/>
              </p:cNvSpPr>
              <p:nvPr/>
            </p:nvSpPr>
            <p:spPr bwMode="auto">
              <a:xfrm>
                <a:off x="3083" y="1048"/>
                <a:ext cx="389" cy="216"/>
              </a:xfrm>
              <a:custGeom>
                <a:avLst/>
                <a:gdLst>
                  <a:gd name="T0" fmla="*/ 0 w 389"/>
                  <a:gd name="T1" fmla="*/ 0 h 216"/>
                  <a:gd name="T2" fmla="*/ 0 w 389"/>
                  <a:gd name="T3" fmla="*/ 216 h 216"/>
                  <a:gd name="T4" fmla="*/ 389 w 389"/>
                  <a:gd name="T5" fmla="*/ 216 h 216"/>
                  <a:gd name="T6" fmla="*/ 389 w 389"/>
                  <a:gd name="T7" fmla="*/ 72 h 216"/>
                  <a:gd name="T8" fmla="*/ 291 w 389"/>
                  <a:gd name="T9" fmla="*/ 72 h 216"/>
                  <a:gd name="T10" fmla="*/ 253 w 389"/>
                  <a:gd name="T11" fmla="*/ 53 h 216"/>
                  <a:gd name="T12" fmla="*/ 40 w 389"/>
                  <a:gd name="T13" fmla="*/ 53 h 216"/>
                  <a:gd name="T14" fmla="*/ 40 w 389"/>
                  <a:gd name="T15" fmla="*/ 0 h 216"/>
                  <a:gd name="T16" fmla="*/ 0 w 389"/>
                  <a:gd name="T17" fmla="*/ 0 h 2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216"/>
                  <a:gd name="T29" fmla="*/ 389 w 389"/>
                  <a:gd name="T30" fmla="*/ 216 h 2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216">
                    <a:moveTo>
                      <a:pt x="0" y="0"/>
                    </a:moveTo>
                    <a:lnTo>
                      <a:pt x="0" y="216"/>
                    </a:lnTo>
                    <a:lnTo>
                      <a:pt x="389" y="216"/>
                    </a:lnTo>
                    <a:lnTo>
                      <a:pt x="389" y="72"/>
                    </a:lnTo>
                    <a:lnTo>
                      <a:pt x="291" y="72"/>
                    </a:lnTo>
                    <a:lnTo>
                      <a:pt x="253" y="53"/>
                    </a:lnTo>
                    <a:lnTo>
                      <a:pt x="40" y="53"/>
                    </a:ln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0" name="Freeform 79"/>
              <p:cNvSpPr>
                <a:spLocks/>
              </p:cNvSpPr>
              <p:nvPr/>
            </p:nvSpPr>
            <p:spPr bwMode="auto">
              <a:xfrm>
                <a:off x="3083" y="1048"/>
                <a:ext cx="389" cy="216"/>
              </a:xfrm>
              <a:custGeom>
                <a:avLst/>
                <a:gdLst>
                  <a:gd name="T0" fmla="*/ 0 w 389"/>
                  <a:gd name="T1" fmla="*/ 0 h 216"/>
                  <a:gd name="T2" fmla="*/ 0 w 389"/>
                  <a:gd name="T3" fmla="*/ 216 h 216"/>
                  <a:gd name="T4" fmla="*/ 389 w 389"/>
                  <a:gd name="T5" fmla="*/ 216 h 216"/>
                  <a:gd name="T6" fmla="*/ 389 w 389"/>
                  <a:gd name="T7" fmla="*/ 72 h 216"/>
                  <a:gd name="T8" fmla="*/ 291 w 389"/>
                  <a:gd name="T9" fmla="*/ 72 h 216"/>
                  <a:gd name="T10" fmla="*/ 253 w 389"/>
                  <a:gd name="T11" fmla="*/ 53 h 216"/>
                  <a:gd name="T12" fmla="*/ 40 w 389"/>
                  <a:gd name="T13" fmla="*/ 53 h 216"/>
                  <a:gd name="T14" fmla="*/ 40 w 389"/>
                  <a:gd name="T15" fmla="*/ 0 h 216"/>
                  <a:gd name="T16" fmla="*/ 0 w 389"/>
                  <a:gd name="T17" fmla="*/ 0 h 2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216"/>
                  <a:gd name="T29" fmla="*/ 389 w 389"/>
                  <a:gd name="T30" fmla="*/ 216 h 2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216">
                    <a:moveTo>
                      <a:pt x="0" y="0"/>
                    </a:moveTo>
                    <a:lnTo>
                      <a:pt x="0" y="216"/>
                    </a:lnTo>
                    <a:lnTo>
                      <a:pt x="389" y="216"/>
                    </a:lnTo>
                    <a:lnTo>
                      <a:pt x="389" y="72"/>
                    </a:lnTo>
                    <a:lnTo>
                      <a:pt x="291" y="72"/>
                    </a:lnTo>
                    <a:lnTo>
                      <a:pt x="253" y="53"/>
                    </a:lnTo>
                    <a:lnTo>
                      <a:pt x="40" y="53"/>
                    </a:lnTo>
                    <a:lnTo>
                      <a:pt x="4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29" name="Group 83"/>
            <p:cNvGrpSpPr>
              <a:grpSpLocks/>
            </p:cNvGrpSpPr>
            <p:nvPr/>
          </p:nvGrpSpPr>
          <p:grpSpPr bwMode="auto">
            <a:xfrm>
              <a:off x="4332197" y="1812926"/>
              <a:ext cx="596900" cy="228600"/>
              <a:chOff x="3432" y="1101"/>
              <a:chExt cx="376" cy="144"/>
            </a:xfrm>
          </p:grpSpPr>
          <p:sp>
            <p:nvSpPr>
              <p:cNvPr id="1597" name="Freeform 81"/>
              <p:cNvSpPr>
                <a:spLocks/>
              </p:cNvSpPr>
              <p:nvPr/>
            </p:nvSpPr>
            <p:spPr bwMode="auto">
              <a:xfrm>
                <a:off x="3432" y="1101"/>
                <a:ext cx="376" cy="144"/>
              </a:xfrm>
              <a:custGeom>
                <a:avLst/>
                <a:gdLst>
                  <a:gd name="T0" fmla="*/ 39 w 376"/>
                  <a:gd name="T1" fmla="*/ 18 h 144"/>
                  <a:gd name="T2" fmla="*/ 0 w 376"/>
                  <a:gd name="T3" fmla="*/ 18 h 144"/>
                  <a:gd name="T4" fmla="*/ 39 w 376"/>
                  <a:gd name="T5" fmla="*/ 0 h 144"/>
                  <a:gd name="T6" fmla="*/ 162 w 376"/>
                  <a:gd name="T7" fmla="*/ 0 h 144"/>
                  <a:gd name="T8" fmla="*/ 240 w 376"/>
                  <a:gd name="T9" fmla="*/ 54 h 144"/>
                  <a:gd name="T10" fmla="*/ 298 w 376"/>
                  <a:gd name="T11" fmla="*/ 54 h 144"/>
                  <a:gd name="T12" fmla="*/ 376 w 376"/>
                  <a:gd name="T13" fmla="*/ 18 h 144"/>
                  <a:gd name="T14" fmla="*/ 376 w 376"/>
                  <a:gd name="T15" fmla="*/ 144 h 144"/>
                  <a:gd name="T16" fmla="*/ 39 w 376"/>
                  <a:gd name="T17" fmla="*/ 144 h 144"/>
                  <a:gd name="T18" fmla="*/ 39 w 376"/>
                  <a:gd name="T19" fmla="*/ 18 h 1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6"/>
                  <a:gd name="T31" fmla="*/ 0 h 144"/>
                  <a:gd name="T32" fmla="*/ 376 w 376"/>
                  <a:gd name="T33" fmla="*/ 144 h 1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6" h="144">
                    <a:moveTo>
                      <a:pt x="39" y="18"/>
                    </a:moveTo>
                    <a:lnTo>
                      <a:pt x="0" y="18"/>
                    </a:lnTo>
                    <a:lnTo>
                      <a:pt x="39" y="0"/>
                    </a:lnTo>
                    <a:lnTo>
                      <a:pt x="162" y="0"/>
                    </a:lnTo>
                    <a:lnTo>
                      <a:pt x="240" y="54"/>
                    </a:lnTo>
                    <a:lnTo>
                      <a:pt x="298" y="54"/>
                    </a:lnTo>
                    <a:lnTo>
                      <a:pt x="376" y="18"/>
                    </a:lnTo>
                    <a:lnTo>
                      <a:pt x="376" y="144"/>
                    </a:lnTo>
                    <a:lnTo>
                      <a:pt x="39" y="144"/>
                    </a:lnTo>
                    <a:lnTo>
                      <a:pt x="39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8" name="Freeform 82"/>
              <p:cNvSpPr>
                <a:spLocks/>
              </p:cNvSpPr>
              <p:nvPr/>
            </p:nvSpPr>
            <p:spPr bwMode="auto">
              <a:xfrm>
                <a:off x="3432" y="1101"/>
                <a:ext cx="376" cy="144"/>
              </a:xfrm>
              <a:custGeom>
                <a:avLst/>
                <a:gdLst>
                  <a:gd name="T0" fmla="*/ 39 w 376"/>
                  <a:gd name="T1" fmla="*/ 18 h 144"/>
                  <a:gd name="T2" fmla="*/ 0 w 376"/>
                  <a:gd name="T3" fmla="*/ 18 h 144"/>
                  <a:gd name="T4" fmla="*/ 39 w 376"/>
                  <a:gd name="T5" fmla="*/ 0 h 144"/>
                  <a:gd name="T6" fmla="*/ 162 w 376"/>
                  <a:gd name="T7" fmla="*/ 0 h 144"/>
                  <a:gd name="T8" fmla="*/ 240 w 376"/>
                  <a:gd name="T9" fmla="*/ 54 h 144"/>
                  <a:gd name="T10" fmla="*/ 298 w 376"/>
                  <a:gd name="T11" fmla="*/ 54 h 144"/>
                  <a:gd name="T12" fmla="*/ 376 w 376"/>
                  <a:gd name="T13" fmla="*/ 18 h 144"/>
                  <a:gd name="T14" fmla="*/ 376 w 376"/>
                  <a:gd name="T15" fmla="*/ 144 h 144"/>
                  <a:gd name="T16" fmla="*/ 39 w 376"/>
                  <a:gd name="T17" fmla="*/ 144 h 144"/>
                  <a:gd name="T18" fmla="*/ 39 w 376"/>
                  <a:gd name="T19" fmla="*/ 18 h 1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6"/>
                  <a:gd name="T31" fmla="*/ 0 h 144"/>
                  <a:gd name="T32" fmla="*/ 376 w 376"/>
                  <a:gd name="T33" fmla="*/ 144 h 1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6" h="144">
                    <a:moveTo>
                      <a:pt x="39" y="18"/>
                    </a:moveTo>
                    <a:lnTo>
                      <a:pt x="0" y="18"/>
                    </a:lnTo>
                    <a:lnTo>
                      <a:pt x="39" y="0"/>
                    </a:lnTo>
                    <a:lnTo>
                      <a:pt x="162" y="0"/>
                    </a:lnTo>
                    <a:lnTo>
                      <a:pt x="240" y="54"/>
                    </a:lnTo>
                    <a:lnTo>
                      <a:pt x="298" y="54"/>
                    </a:lnTo>
                    <a:lnTo>
                      <a:pt x="376" y="18"/>
                    </a:lnTo>
                    <a:lnTo>
                      <a:pt x="376" y="144"/>
                    </a:lnTo>
                    <a:lnTo>
                      <a:pt x="39" y="144"/>
                    </a:lnTo>
                    <a:lnTo>
                      <a:pt x="39" y="1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30" name="Group 86"/>
            <p:cNvGrpSpPr>
              <a:grpSpLocks/>
            </p:cNvGrpSpPr>
            <p:nvPr/>
          </p:nvGrpSpPr>
          <p:grpSpPr bwMode="auto">
            <a:xfrm>
              <a:off x="4929097" y="1728788"/>
              <a:ext cx="495300" cy="600075"/>
              <a:chOff x="3808" y="1048"/>
              <a:chExt cx="312" cy="378"/>
            </a:xfrm>
          </p:grpSpPr>
          <p:sp>
            <p:nvSpPr>
              <p:cNvPr id="1595" name="Freeform 84"/>
              <p:cNvSpPr>
                <a:spLocks/>
              </p:cNvSpPr>
              <p:nvPr/>
            </p:nvSpPr>
            <p:spPr bwMode="auto">
              <a:xfrm>
                <a:off x="3808" y="1048"/>
                <a:ext cx="312" cy="378"/>
              </a:xfrm>
              <a:custGeom>
                <a:avLst/>
                <a:gdLst>
                  <a:gd name="T0" fmla="*/ 0 w 312"/>
                  <a:gd name="T1" fmla="*/ 72 h 378"/>
                  <a:gd name="T2" fmla="*/ 0 w 312"/>
                  <a:gd name="T3" fmla="*/ 378 h 378"/>
                  <a:gd name="T4" fmla="*/ 117 w 312"/>
                  <a:gd name="T5" fmla="*/ 378 h 378"/>
                  <a:gd name="T6" fmla="*/ 117 w 312"/>
                  <a:gd name="T7" fmla="*/ 305 h 378"/>
                  <a:gd name="T8" fmla="*/ 195 w 312"/>
                  <a:gd name="T9" fmla="*/ 305 h 378"/>
                  <a:gd name="T10" fmla="*/ 195 w 312"/>
                  <a:gd name="T11" fmla="*/ 252 h 378"/>
                  <a:gd name="T12" fmla="*/ 254 w 312"/>
                  <a:gd name="T13" fmla="*/ 252 h 378"/>
                  <a:gd name="T14" fmla="*/ 254 w 312"/>
                  <a:gd name="T15" fmla="*/ 197 h 378"/>
                  <a:gd name="T16" fmla="*/ 312 w 312"/>
                  <a:gd name="T17" fmla="*/ 197 h 378"/>
                  <a:gd name="T18" fmla="*/ 312 w 312"/>
                  <a:gd name="T19" fmla="*/ 126 h 378"/>
                  <a:gd name="T20" fmla="*/ 254 w 312"/>
                  <a:gd name="T21" fmla="*/ 126 h 378"/>
                  <a:gd name="T22" fmla="*/ 254 w 312"/>
                  <a:gd name="T23" fmla="*/ 0 h 378"/>
                  <a:gd name="T24" fmla="*/ 195 w 312"/>
                  <a:gd name="T25" fmla="*/ 0 h 378"/>
                  <a:gd name="T26" fmla="*/ 39 w 312"/>
                  <a:gd name="T27" fmla="*/ 72 h 378"/>
                  <a:gd name="T28" fmla="*/ 0 w 312"/>
                  <a:gd name="T29" fmla="*/ 72 h 3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2"/>
                  <a:gd name="T46" fmla="*/ 0 h 378"/>
                  <a:gd name="T47" fmla="*/ 312 w 312"/>
                  <a:gd name="T48" fmla="*/ 378 h 3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2" h="378">
                    <a:moveTo>
                      <a:pt x="0" y="72"/>
                    </a:moveTo>
                    <a:lnTo>
                      <a:pt x="0" y="378"/>
                    </a:lnTo>
                    <a:lnTo>
                      <a:pt x="117" y="378"/>
                    </a:lnTo>
                    <a:lnTo>
                      <a:pt x="117" y="305"/>
                    </a:lnTo>
                    <a:lnTo>
                      <a:pt x="195" y="305"/>
                    </a:lnTo>
                    <a:lnTo>
                      <a:pt x="195" y="252"/>
                    </a:lnTo>
                    <a:lnTo>
                      <a:pt x="254" y="252"/>
                    </a:lnTo>
                    <a:lnTo>
                      <a:pt x="254" y="197"/>
                    </a:lnTo>
                    <a:lnTo>
                      <a:pt x="312" y="197"/>
                    </a:lnTo>
                    <a:lnTo>
                      <a:pt x="312" y="126"/>
                    </a:lnTo>
                    <a:lnTo>
                      <a:pt x="254" y="126"/>
                    </a:lnTo>
                    <a:lnTo>
                      <a:pt x="254" y="0"/>
                    </a:lnTo>
                    <a:lnTo>
                      <a:pt x="195" y="0"/>
                    </a:lnTo>
                    <a:lnTo>
                      <a:pt x="39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81FF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6" name="Freeform 85"/>
              <p:cNvSpPr>
                <a:spLocks/>
              </p:cNvSpPr>
              <p:nvPr/>
            </p:nvSpPr>
            <p:spPr bwMode="auto">
              <a:xfrm>
                <a:off x="3808" y="1048"/>
                <a:ext cx="312" cy="378"/>
              </a:xfrm>
              <a:custGeom>
                <a:avLst/>
                <a:gdLst>
                  <a:gd name="T0" fmla="*/ 0 w 312"/>
                  <a:gd name="T1" fmla="*/ 72 h 378"/>
                  <a:gd name="T2" fmla="*/ 0 w 312"/>
                  <a:gd name="T3" fmla="*/ 378 h 378"/>
                  <a:gd name="T4" fmla="*/ 117 w 312"/>
                  <a:gd name="T5" fmla="*/ 378 h 378"/>
                  <a:gd name="T6" fmla="*/ 117 w 312"/>
                  <a:gd name="T7" fmla="*/ 305 h 378"/>
                  <a:gd name="T8" fmla="*/ 195 w 312"/>
                  <a:gd name="T9" fmla="*/ 305 h 378"/>
                  <a:gd name="T10" fmla="*/ 195 w 312"/>
                  <a:gd name="T11" fmla="*/ 252 h 378"/>
                  <a:gd name="T12" fmla="*/ 254 w 312"/>
                  <a:gd name="T13" fmla="*/ 252 h 378"/>
                  <a:gd name="T14" fmla="*/ 254 w 312"/>
                  <a:gd name="T15" fmla="*/ 197 h 378"/>
                  <a:gd name="T16" fmla="*/ 312 w 312"/>
                  <a:gd name="T17" fmla="*/ 197 h 378"/>
                  <a:gd name="T18" fmla="*/ 312 w 312"/>
                  <a:gd name="T19" fmla="*/ 126 h 378"/>
                  <a:gd name="T20" fmla="*/ 254 w 312"/>
                  <a:gd name="T21" fmla="*/ 126 h 378"/>
                  <a:gd name="T22" fmla="*/ 254 w 312"/>
                  <a:gd name="T23" fmla="*/ 0 h 378"/>
                  <a:gd name="T24" fmla="*/ 195 w 312"/>
                  <a:gd name="T25" fmla="*/ 0 h 378"/>
                  <a:gd name="T26" fmla="*/ 39 w 312"/>
                  <a:gd name="T27" fmla="*/ 72 h 378"/>
                  <a:gd name="T28" fmla="*/ 0 w 312"/>
                  <a:gd name="T29" fmla="*/ 72 h 3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2"/>
                  <a:gd name="T46" fmla="*/ 0 h 378"/>
                  <a:gd name="T47" fmla="*/ 312 w 312"/>
                  <a:gd name="T48" fmla="*/ 378 h 3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2" h="378">
                    <a:moveTo>
                      <a:pt x="0" y="72"/>
                    </a:moveTo>
                    <a:lnTo>
                      <a:pt x="0" y="378"/>
                    </a:lnTo>
                    <a:lnTo>
                      <a:pt x="117" y="378"/>
                    </a:lnTo>
                    <a:lnTo>
                      <a:pt x="117" y="305"/>
                    </a:lnTo>
                    <a:lnTo>
                      <a:pt x="195" y="305"/>
                    </a:lnTo>
                    <a:lnTo>
                      <a:pt x="195" y="252"/>
                    </a:lnTo>
                    <a:lnTo>
                      <a:pt x="254" y="252"/>
                    </a:lnTo>
                    <a:lnTo>
                      <a:pt x="254" y="197"/>
                    </a:lnTo>
                    <a:lnTo>
                      <a:pt x="312" y="197"/>
                    </a:lnTo>
                    <a:lnTo>
                      <a:pt x="312" y="126"/>
                    </a:lnTo>
                    <a:lnTo>
                      <a:pt x="254" y="126"/>
                    </a:lnTo>
                    <a:lnTo>
                      <a:pt x="254" y="0"/>
                    </a:lnTo>
                    <a:lnTo>
                      <a:pt x="195" y="0"/>
                    </a:lnTo>
                    <a:lnTo>
                      <a:pt x="39" y="72"/>
                    </a:lnTo>
                    <a:lnTo>
                      <a:pt x="0" y="7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31" name="Group 89"/>
            <p:cNvGrpSpPr>
              <a:grpSpLocks/>
            </p:cNvGrpSpPr>
            <p:nvPr/>
          </p:nvGrpSpPr>
          <p:grpSpPr bwMode="auto">
            <a:xfrm>
              <a:off x="5329147" y="1557338"/>
              <a:ext cx="617538" cy="484188"/>
              <a:chOff x="4060" y="940"/>
              <a:chExt cx="389" cy="305"/>
            </a:xfrm>
          </p:grpSpPr>
          <p:sp>
            <p:nvSpPr>
              <p:cNvPr id="1593" name="Freeform 87"/>
              <p:cNvSpPr>
                <a:spLocks/>
              </p:cNvSpPr>
              <p:nvPr/>
            </p:nvSpPr>
            <p:spPr bwMode="auto">
              <a:xfrm>
                <a:off x="4060" y="940"/>
                <a:ext cx="389" cy="305"/>
              </a:xfrm>
              <a:custGeom>
                <a:avLst/>
                <a:gdLst>
                  <a:gd name="T0" fmla="*/ 0 w 389"/>
                  <a:gd name="T1" fmla="*/ 108 h 305"/>
                  <a:gd name="T2" fmla="*/ 0 w 389"/>
                  <a:gd name="T3" fmla="*/ 233 h 305"/>
                  <a:gd name="T4" fmla="*/ 58 w 389"/>
                  <a:gd name="T5" fmla="*/ 233 h 305"/>
                  <a:gd name="T6" fmla="*/ 58 w 389"/>
                  <a:gd name="T7" fmla="*/ 305 h 305"/>
                  <a:gd name="T8" fmla="*/ 273 w 389"/>
                  <a:gd name="T9" fmla="*/ 305 h 305"/>
                  <a:gd name="T10" fmla="*/ 253 w 389"/>
                  <a:gd name="T11" fmla="*/ 233 h 305"/>
                  <a:gd name="T12" fmla="*/ 389 w 389"/>
                  <a:gd name="T13" fmla="*/ 233 h 305"/>
                  <a:gd name="T14" fmla="*/ 389 w 389"/>
                  <a:gd name="T15" fmla="*/ 72 h 305"/>
                  <a:gd name="T16" fmla="*/ 312 w 389"/>
                  <a:gd name="T17" fmla="*/ 72 h 305"/>
                  <a:gd name="T18" fmla="*/ 312 w 389"/>
                  <a:gd name="T19" fmla="*/ 0 h 305"/>
                  <a:gd name="T20" fmla="*/ 156 w 389"/>
                  <a:gd name="T21" fmla="*/ 125 h 305"/>
                  <a:gd name="T22" fmla="*/ 58 w 389"/>
                  <a:gd name="T23" fmla="*/ 125 h 305"/>
                  <a:gd name="T24" fmla="*/ 0 w 389"/>
                  <a:gd name="T25" fmla="*/ 108 h 3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9"/>
                  <a:gd name="T40" fmla="*/ 0 h 305"/>
                  <a:gd name="T41" fmla="*/ 389 w 389"/>
                  <a:gd name="T42" fmla="*/ 305 h 30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9" h="305">
                    <a:moveTo>
                      <a:pt x="0" y="108"/>
                    </a:moveTo>
                    <a:lnTo>
                      <a:pt x="0" y="233"/>
                    </a:lnTo>
                    <a:lnTo>
                      <a:pt x="58" y="233"/>
                    </a:lnTo>
                    <a:lnTo>
                      <a:pt x="58" y="305"/>
                    </a:lnTo>
                    <a:lnTo>
                      <a:pt x="273" y="305"/>
                    </a:lnTo>
                    <a:lnTo>
                      <a:pt x="253" y="233"/>
                    </a:lnTo>
                    <a:lnTo>
                      <a:pt x="389" y="233"/>
                    </a:lnTo>
                    <a:lnTo>
                      <a:pt x="389" y="72"/>
                    </a:lnTo>
                    <a:lnTo>
                      <a:pt x="312" y="72"/>
                    </a:lnTo>
                    <a:lnTo>
                      <a:pt x="312" y="0"/>
                    </a:lnTo>
                    <a:lnTo>
                      <a:pt x="156" y="125"/>
                    </a:lnTo>
                    <a:lnTo>
                      <a:pt x="58" y="125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81FF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4" name="Freeform 88"/>
              <p:cNvSpPr>
                <a:spLocks/>
              </p:cNvSpPr>
              <p:nvPr/>
            </p:nvSpPr>
            <p:spPr bwMode="auto">
              <a:xfrm>
                <a:off x="4060" y="940"/>
                <a:ext cx="389" cy="305"/>
              </a:xfrm>
              <a:custGeom>
                <a:avLst/>
                <a:gdLst>
                  <a:gd name="T0" fmla="*/ 0 w 389"/>
                  <a:gd name="T1" fmla="*/ 108 h 305"/>
                  <a:gd name="T2" fmla="*/ 0 w 389"/>
                  <a:gd name="T3" fmla="*/ 233 h 305"/>
                  <a:gd name="T4" fmla="*/ 58 w 389"/>
                  <a:gd name="T5" fmla="*/ 233 h 305"/>
                  <a:gd name="T6" fmla="*/ 58 w 389"/>
                  <a:gd name="T7" fmla="*/ 305 h 305"/>
                  <a:gd name="T8" fmla="*/ 273 w 389"/>
                  <a:gd name="T9" fmla="*/ 305 h 305"/>
                  <a:gd name="T10" fmla="*/ 253 w 389"/>
                  <a:gd name="T11" fmla="*/ 233 h 305"/>
                  <a:gd name="T12" fmla="*/ 389 w 389"/>
                  <a:gd name="T13" fmla="*/ 233 h 305"/>
                  <a:gd name="T14" fmla="*/ 389 w 389"/>
                  <a:gd name="T15" fmla="*/ 72 h 305"/>
                  <a:gd name="T16" fmla="*/ 312 w 389"/>
                  <a:gd name="T17" fmla="*/ 72 h 305"/>
                  <a:gd name="T18" fmla="*/ 312 w 389"/>
                  <a:gd name="T19" fmla="*/ 0 h 305"/>
                  <a:gd name="T20" fmla="*/ 156 w 389"/>
                  <a:gd name="T21" fmla="*/ 125 h 305"/>
                  <a:gd name="T22" fmla="*/ 58 w 389"/>
                  <a:gd name="T23" fmla="*/ 125 h 305"/>
                  <a:gd name="T24" fmla="*/ 0 w 389"/>
                  <a:gd name="T25" fmla="*/ 108 h 3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9"/>
                  <a:gd name="T40" fmla="*/ 0 h 305"/>
                  <a:gd name="T41" fmla="*/ 389 w 389"/>
                  <a:gd name="T42" fmla="*/ 305 h 30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9" h="305">
                    <a:moveTo>
                      <a:pt x="0" y="108"/>
                    </a:moveTo>
                    <a:lnTo>
                      <a:pt x="0" y="233"/>
                    </a:lnTo>
                    <a:lnTo>
                      <a:pt x="58" y="233"/>
                    </a:lnTo>
                    <a:lnTo>
                      <a:pt x="58" y="305"/>
                    </a:lnTo>
                    <a:lnTo>
                      <a:pt x="273" y="305"/>
                    </a:lnTo>
                    <a:lnTo>
                      <a:pt x="253" y="233"/>
                    </a:lnTo>
                    <a:lnTo>
                      <a:pt x="389" y="233"/>
                    </a:lnTo>
                    <a:lnTo>
                      <a:pt x="389" y="72"/>
                    </a:lnTo>
                    <a:lnTo>
                      <a:pt x="312" y="72"/>
                    </a:lnTo>
                    <a:lnTo>
                      <a:pt x="312" y="0"/>
                    </a:lnTo>
                    <a:lnTo>
                      <a:pt x="156" y="125"/>
                    </a:lnTo>
                    <a:lnTo>
                      <a:pt x="58" y="125"/>
                    </a:lnTo>
                    <a:lnTo>
                      <a:pt x="0" y="1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32" name="Group 92"/>
            <p:cNvGrpSpPr>
              <a:grpSpLocks/>
            </p:cNvGrpSpPr>
            <p:nvPr/>
          </p:nvGrpSpPr>
          <p:grpSpPr bwMode="auto">
            <a:xfrm>
              <a:off x="5822860" y="1271588"/>
              <a:ext cx="523875" cy="400050"/>
              <a:chOff x="4371" y="760"/>
              <a:chExt cx="330" cy="252"/>
            </a:xfrm>
          </p:grpSpPr>
          <p:sp>
            <p:nvSpPr>
              <p:cNvPr id="1591" name="Freeform 90"/>
              <p:cNvSpPr>
                <a:spLocks/>
              </p:cNvSpPr>
              <p:nvPr/>
            </p:nvSpPr>
            <p:spPr bwMode="auto">
              <a:xfrm>
                <a:off x="4371" y="760"/>
                <a:ext cx="330" cy="252"/>
              </a:xfrm>
              <a:custGeom>
                <a:avLst/>
                <a:gdLst>
                  <a:gd name="T0" fmla="*/ 0 w 330"/>
                  <a:gd name="T1" fmla="*/ 180 h 252"/>
                  <a:gd name="T2" fmla="*/ 0 w 330"/>
                  <a:gd name="T3" fmla="*/ 252 h 252"/>
                  <a:gd name="T4" fmla="*/ 136 w 330"/>
                  <a:gd name="T5" fmla="*/ 252 h 252"/>
                  <a:gd name="T6" fmla="*/ 136 w 330"/>
                  <a:gd name="T7" fmla="*/ 180 h 252"/>
                  <a:gd name="T8" fmla="*/ 272 w 330"/>
                  <a:gd name="T9" fmla="*/ 180 h 252"/>
                  <a:gd name="T10" fmla="*/ 272 w 330"/>
                  <a:gd name="T11" fmla="*/ 108 h 252"/>
                  <a:gd name="T12" fmla="*/ 330 w 330"/>
                  <a:gd name="T13" fmla="*/ 108 h 252"/>
                  <a:gd name="T14" fmla="*/ 330 w 330"/>
                  <a:gd name="T15" fmla="*/ 0 h 252"/>
                  <a:gd name="T16" fmla="*/ 97 w 330"/>
                  <a:gd name="T17" fmla="*/ 90 h 252"/>
                  <a:gd name="T18" fmla="*/ 0 w 330"/>
                  <a:gd name="T19" fmla="*/ 180 h 2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252"/>
                  <a:gd name="T32" fmla="*/ 330 w 330"/>
                  <a:gd name="T33" fmla="*/ 252 h 2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252">
                    <a:moveTo>
                      <a:pt x="0" y="180"/>
                    </a:moveTo>
                    <a:lnTo>
                      <a:pt x="0" y="252"/>
                    </a:lnTo>
                    <a:lnTo>
                      <a:pt x="136" y="252"/>
                    </a:lnTo>
                    <a:lnTo>
                      <a:pt x="136" y="180"/>
                    </a:lnTo>
                    <a:lnTo>
                      <a:pt x="272" y="180"/>
                    </a:lnTo>
                    <a:lnTo>
                      <a:pt x="272" y="108"/>
                    </a:lnTo>
                    <a:lnTo>
                      <a:pt x="330" y="108"/>
                    </a:lnTo>
                    <a:lnTo>
                      <a:pt x="330" y="0"/>
                    </a:lnTo>
                    <a:lnTo>
                      <a:pt x="97" y="9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81FF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2" name="Freeform 91"/>
              <p:cNvSpPr>
                <a:spLocks/>
              </p:cNvSpPr>
              <p:nvPr/>
            </p:nvSpPr>
            <p:spPr bwMode="auto">
              <a:xfrm>
                <a:off x="4371" y="760"/>
                <a:ext cx="330" cy="252"/>
              </a:xfrm>
              <a:custGeom>
                <a:avLst/>
                <a:gdLst>
                  <a:gd name="T0" fmla="*/ 0 w 330"/>
                  <a:gd name="T1" fmla="*/ 180 h 252"/>
                  <a:gd name="T2" fmla="*/ 0 w 330"/>
                  <a:gd name="T3" fmla="*/ 252 h 252"/>
                  <a:gd name="T4" fmla="*/ 136 w 330"/>
                  <a:gd name="T5" fmla="*/ 252 h 252"/>
                  <a:gd name="T6" fmla="*/ 136 w 330"/>
                  <a:gd name="T7" fmla="*/ 180 h 252"/>
                  <a:gd name="T8" fmla="*/ 272 w 330"/>
                  <a:gd name="T9" fmla="*/ 180 h 252"/>
                  <a:gd name="T10" fmla="*/ 272 w 330"/>
                  <a:gd name="T11" fmla="*/ 108 h 252"/>
                  <a:gd name="T12" fmla="*/ 330 w 330"/>
                  <a:gd name="T13" fmla="*/ 108 h 252"/>
                  <a:gd name="T14" fmla="*/ 330 w 330"/>
                  <a:gd name="T15" fmla="*/ 0 h 252"/>
                  <a:gd name="T16" fmla="*/ 97 w 330"/>
                  <a:gd name="T17" fmla="*/ 90 h 252"/>
                  <a:gd name="T18" fmla="*/ 0 w 330"/>
                  <a:gd name="T19" fmla="*/ 180 h 2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0"/>
                  <a:gd name="T31" fmla="*/ 0 h 252"/>
                  <a:gd name="T32" fmla="*/ 330 w 330"/>
                  <a:gd name="T33" fmla="*/ 252 h 2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0" h="252">
                    <a:moveTo>
                      <a:pt x="0" y="180"/>
                    </a:moveTo>
                    <a:lnTo>
                      <a:pt x="0" y="252"/>
                    </a:lnTo>
                    <a:lnTo>
                      <a:pt x="136" y="252"/>
                    </a:lnTo>
                    <a:lnTo>
                      <a:pt x="136" y="180"/>
                    </a:lnTo>
                    <a:lnTo>
                      <a:pt x="272" y="180"/>
                    </a:lnTo>
                    <a:lnTo>
                      <a:pt x="272" y="108"/>
                    </a:lnTo>
                    <a:lnTo>
                      <a:pt x="330" y="108"/>
                    </a:lnTo>
                    <a:lnTo>
                      <a:pt x="330" y="0"/>
                    </a:lnTo>
                    <a:lnTo>
                      <a:pt x="97" y="90"/>
                    </a:lnTo>
                    <a:lnTo>
                      <a:pt x="0" y="18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33" name="Group 95"/>
            <p:cNvGrpSpPr>
              <a:grpSpLocks/>
            </p:cNvGrpSpPr>
            <p:nvPr/>
          </p:nvGrpSpPr>
          <p:grpSpPr bwMode="auto">
            <a:xfrm>
              <a:off x="6346735" y="1071563"/>
              <a:ext cx="525462" cy="657225"/>
              <a:chOff x="4701" y="634"/>
              <a:chExt cx="331" cy="414"/>
            </a:xfrm>
          </p:grpSpPr>
          <p:sp>
            <p:nvSpPr>
              <p:cNvPr id="1589" name="Freeform 93"/>
              <p:cNvSpPr>
                <a:spLocks/>
              </p:cNvSpPr>
              <p:nvPr/>
            </p:nvSpPr>
            <p:spPr bwMode="auto">
              <a:xfrm>
                <a:off x="4701" y="634"/>
                <a:ext cx="330" cy="414"/>
              </a:xfrm>
              <a:custGeom>
                <a:avLst/>
                <a:gdLst>
                  <a:gd name="T0" fmla="*/ 0 w 330"/>
                  <a:gd name="T1" fmla="*/ 126 h 414"/>
                  <a:gd name="T2" fmla="*/ 0 w 330"/>
                  <a:gd name="T3" fmla="*/ 414 h 414"/>
                  <a:gd name="T4" fmla="*/ 330 w 330"/>
                  <a:gd name="T5" fmla="*/ 414 h 414"/>
                  <a:gd name="T6" fmla="*/ 330 w 330"/>
                  <a:gd name="T7" fmla="*/ 0 h 414"/>
                  <a:gd name="T8" fmla="*/ 0 w 330"/>
                  <a:gd name="T9" fmla="*/ 126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0"/>
                  <a:gd name="T16" fmla="*/ 0 h 414"/>
                  <a:gd name="T17" fmla="*/ 330 w 330"/>
                  <a:gd name="T18" fmla="*/ 414 h 4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0" h="414">
                    <a:moveTo>
                      <a:pt x="0" y="126"/>
                    </a:moveTo>
                    <a:lnTo>
                      <a:pt x="0" y="414"/>
                    </a:lnTo>
                    <a:lnTo>
                      <a:pt x="330" y="414"/>
                    </a:lnTo>
                    <a:lnTo>
                      <a:pt x="330" y="0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81FF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0" name="Freeform 94"/>
              <p:cNvSpPr>
                <a:spLocks/>
              </p:cNvSpPr>
              <p:nvPr/>
            </p:nvSpPr>
            <p:spPr bwMode="auto">
              <a:xfrm>
                <a:off x="4701" y="634"/>
                <a:ext cx="331" cy="414"/>
              </a:xfrm>
              <a:custGeom>
                <a:avLst/>
                <a:gdLst>
                  <a:gd name="T0" fmla="*/ 0 w 331"/>
                  <a:gd name="T1" fmla="*/ 126 h 414"/>
                  <a:gd name="T2" fmla="*/ 0 w 331"/>
                  <a:gd name="T3" fmla="*/ 414 h 414"/>
                  <a:gd name="T4" fmla="*/ 331 w 331"/>
                  <a:gd name="T5" fmla="*/ 414 h 414"/>
                  <a:gd name="T6" fmla="*/ 331 w 331"/>
                  <a:gd name="T7" fmla="*/ 0 h 414"/>
                  <a:gd name="T8" fmla="*/ 0 w 331"/>
                  <a:gd name="T9" fmla="*/ 126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1"/>
                  <a:gd name="T16" fmla="*/ 0 h 414"/>
                  <a:gd name="T17" fmla="*/ 331 w 331"/>
                  <a:gd name="T18" fmla="*/ 414 h 4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1" h="414">
                    <a:moveTo>
                      <a:pt x="0" y="126"/>
                    </a:moveTo>
                    <a:lnTo>
                      <a:pt x="0" y="414"/>
                    </a:lnTo>
                    <a:lnTo>
                      <a:pt x="331" y="414"/>
                    </a:lnTo>
                    <a:lnTo>
                      <a:pt x="331" y="0"/>
                    </a:lnTo>
                    <a:lnTo>
                      <a:pt x="0" y="12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34" name="Group 98"/>
            <p:cNvGrpSpPr>
              <a:grpSpLocks/>
            </p:cNvGrpSpPr>
            <p:nvPr/>
          </p:nvGrpSpPr>
          <p:grpSpPr bwMode="auto">
            <a:xfrm>
              <a:off x="2270035" y="1843088"/>
              <a:ext cx="615950" cy="342900"/>
              <a:chOff x="2133" y="1120"/>
              <a:chExt cx="388" cy="216"/>
            </a:xfrm>
            <a:solidFill>
              <a:schemeClr val="bg1">
                <a:lumMod val="85000"/>
              </a:schemeClr>
            </a:solidFill>
          </p:grpSpPr>
          <p:sp>
            <p:nvSpPr>
              <p:cNvPr id="1587" name="Freeform 96"/>
              <p:cNvSpPr>
                <a:spLocks/>
              </p:cNvSpPr>
              <p:nvPr/>
            </p:nvSpPr>
            <p:spPr bwMode="auto">
              <a:xfrm>
                <a:off x="2133" y="1120"/>
                <a:ext cx="388" cy="216"/>
              </a:xfrm>
              <a:custGeom>
                <a:avLst/>
                <a:gdLst>
                  <a:gd name="T0" fmla="*/ 0 w 388"/>
                  <a:gd name="T1" fmla="*/ 0 h 216"/>
                  <a:gd name="T2" fmla="*/ 0 w 388"/>
                  <a:gd name="T3" fmla="*/ 125 h 216"/>
                  <a:gd name="T4" fmla="*/ 232 w 388"/>
                  <a:gd name="T5" fmla="*/ 125 h 216"/>
                  <a:gd name="T6" fmla="*/ 232 w 388"/>
                  <a:gd name="T7" fmla="*/ 180 h 216"/>
                  <a:gd name="T8" fmla="*/ 310 w 388"/>
                  <a:gd name="T9" fmla="*/ 180 h 216"/>
                  <a:gd name="T10" fmla="*/ 310 w 388"/>
                  <a:gd name="T11" fmla="*/ 216 h 216"/>
                  <a:gd name="T12" fmla="*/ 388 w 388"/>
                  <a:gd name="T13" fmla="*/ 216 h 216"/>
                  <a:gd name="T14" fmla="*/ 388 w 388"/>
                  <a:gd name="T15" fmla="*/ 0 h 216"/>
                  <a:gd name="T16" fmla="*/ 0 w 388"/>
                  <a:gd name="T17" fmla="*/ 0 h 2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8"/>
                  <a:gd name="T28" fmla="*/ 0 h 216"/>
                  <a:gd name="T29" fmla="*/ 388 w 388"/>
                  <a:gd name="T30" fmla="*/ 216 h 2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8" h="216">
                    <a:moveTo>
                      <a:pt x="0" y="0"/>
                    </a:moveTo>
                    <a:lnTo>
                      <a:pt x="0" y="125"/>
                    </a:lnTo>
                    <a:lnTo>
                      <a:pt x="232" y="125"/>
                    </a:lnTo>
                    <a:lnTo>
                      <a:pt x="232" y="180"/>
                    </a:lnTo>
                    <a:lnTo>
                      <a:pt x="310" y="180"/>
                    </a:lnTo>
                    <a:lnTo>
                      <a:pt x="310" y="216"/>
                    </a:lnTo>
                    <a:lnTo>
                      <a:pt x="388" y="216"/>
                    </a:lnTo>
                    <a:lnTo>
                      <a:pt x="38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88" name="Freeform 97"/>
              <p:cNvSpPr>
                <a:spLocks/>
              </p:cNvSpPr>
              <p:nvPr/>
            </p:nvSpPr>
            <p:spPr bwMode="auto">
              <a:xfrm>
                <a:off x="2133" y="1120"/>
                <a:ext cx="388" cy="216"/>
              </a:xfrm>
              <a:custGeom>
                <a:avLst/>
                <a:gdLst>
                  <a:gd name="T0" fmla="*/ 0 w 388"/>
                  <a:gd name="T1" fmla="*/ 0 h 216"/>
                  <a:gd name="T2" fmla="*/ 0 w 388"/>
                  <a:gd name="T3" fmla="*/ 125 h 216"/>
                  <a:gd name="T4" fmla="*/ 232 w 388"/>
                  <a:gd name="T5" fmla="*/ 125 h 216"/>
                  <a:gd name="T6" fmla="*/ 232 w 388"/>
                  <a:gd name="T7" fmla="*/ 180 h 216"/>
                  <a:gd name="T8" fmla="*/ 310 w 388"/>
                  <a:gd name="T9" fmla="*/ 180 h 216"/>
                  <a:gd name="T10" fmla="*/ 310 w 388"/>
                  <a:gd name="T11" fmla="*/ 216 h 216"/>
                  <a:gd name="T12" fmla="*/ 388 w 388"/>
                  <a:gd name="T13" fmla="*/ 216 h 216"/>
                  <a:gd name="T14" fmla="*/ 388 w 388"/>
                  <a:gd name="T15" fmla="*/ 0 h 216"/>
                  <a:gd name="T16" fmla="*/ 0 w 388"/>
                  <a:gd name="T17" fmla="*/ 0 h 2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8"/>
                  <a:gd name="T28" fmla="*/ 0 h 216"/>
                  <a:gd name="T29" fmla="*/ 388 w 388"/>
                  <a:gd name="T30" fmla="*/ 216 h 2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8" h="216">
                    <a:moveTo>
                      <a:pt x="0" y="0"/>
                    </a:moveTo>
                    <a:lnTo>
                      <a:pt x="0" y="125"/>
                    </a:lnTo>
                    <a:lnTo>
                      <a:pt x="232" y="125"/>
                    </a:lnTo>
                    <a:lnTo>
                      <a:pt x="232" y="180"/>
                    </a:lnTo>
                    <a:lnTo>
                      <a:pt x="310" y="180"/>
                    </a:lnTo>
                    <a:lnTo>
                      <a:pt x="310" y="216"/>
                    </a:lnTo>
                    <a:lnTo>
                      <a:pt x="388" y="216"/>
                    </a:lnTo>
                    <a:lnTo>
                      <a:pt x="38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35" name="Group 101"/>
            <p:cNvGrpSpPr>
              <a:grpSpLocks/>
            </p:cNvGrpSpPr>
            <p:nvPr/>
          </p:nvGrpSpPr>
          <p:grpSpPr bwMode="auto">
            <a:xfrm>
              <a:off x="2793910" y="1757363"/>
              <a:ext cx="493712" cy="428625"/>
              <a:chOff x="2463" y="1066"/>
              <a:chExt cx="311" cy="270"/>
            </a:xfrm>
            <a:solidFill>
              <a:schemeClr val="bg1">
                <a:lumMod val="85000"/>
              </a:schemeClr>
            </a:solidFill>
          </p:grpSpPr>
          <p:sp>
            <p:nvSpPr>
              <p:cNvPr id="1585" name="Freeform 99"/>
              <p:cNvSpPr>
                <a:spLocks/>
              </p:cNvSpPr>
              <p:nvPr/>
            </p:nvSpPr>
            <p:spPr bwMode="auto">
              <a:xfrm>
                <a:off x="2463" y="1066"/>
                <a:ext cx="311" cy="270"/>
              </a:xfrm>
              <a:custGeom>
                <a:avLst/>
                <a:gdLst>
                  <a:gd name="T0" fmla="*/ 0 w 311"/>
                  <a:gd name="T1" fmla="*/ 0 h 270"/>
                  <a:gd name="T2" fmla="*/ 0 w 311"/>
                  <a:gd name="T3" fmla="*/ 54 h 270"/>
                  <a:gd name="T4" fmla="*/ 58 w 311"/>
                  <a:gd name="T5" fmla="*/ 54 h 270"/>
                  <a:gd name="T6" fmla="*/ 58 w 311"/>
                  <a:gd name="T7" fmla="*/ 270 h 270"/>
                  <a:gd name="T8" fmla="*/ 311 w 311"/>
                  <a:gd name="T9" fmla="*/ 270 h 270"/>
                  <a:gd name="T10" fmla="*/ 311 w 311"/>
                  <a:gd name="T11" fmla="*/ 0 h 270"/>
                  <a:gd name="T12" fmla="*/ 0 w 311"/>
                  <a:gd name="T13" fmla="*/ 0 h 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1"/>
                  <a:gd name="T22" fmla="*/ 0 h 270"/>
                  <a:gd name="T23" fmla="*/ 311 w 311"/>
                  <a:gd name="T24" fmla="*/ 270 h 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1" h="270">
                    <a:moveTo>
                      <a:pt x="0" y="0"/>
                    </a:moveTo>
                    <a:lnTo>
                      <a:pt x="0" y="54"/>
                    </a:lnTo>
                    <a:lnTo>
                      <a:pt x="58" y="54"/>
                    </a:lnTo>
                    <a:lnTo>
                      <a:pt x="58" y="270"/>
                    </a:lnTo>
                    <a:lnTo>
                      <a:pt x="311" y="270"/>
                    </a:lnTo>
                    <a:lnTo>
                      <a:pt x="31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86" name="Freeform 100"/>
              <p:cNvSpPr>
                <a:spLocks/>
              </p:cNvSpPr>
              <p:nvPr/>
            </p:nvSpPr>
            <p:spPr bwMode="auto">
              <a:xfrm>
                <a:off x="2463" y="1066"/>
                <a:ext cx="311" cy="270"/>
              </a:xfrm>
              <a:custGeom>
                <a:avLst/>
                <a:gdLst>
                  <a:gd name="T0" fmla="*/ 0 w 311"/>
                  <a:gd name="T1" fmla="*/ 0 h 270"/>
                  <a:gd name="T2" fmla="*/ 0 w 311"/>
                  <a:gd name="T3" fmla="*/ 54 h 270"/>
                  <a:gd name="T4" fmla="*/ 58 w 311"/>
                  <a:gd name="T5" fmla="*/ 54 h 270"/>
                  <a:gd name="T6" fmla="*/ 58 w 311"/>
                  <a:gd name="T7" fmla="*/ 270 h 270"/>
                  <a:gd name="T8" fmla="*/ 311 w 311"/>
                  <a:gd name="T9" fmla="*/ 270 h 270"/>
                  <a:gd name="T10" fmla="*/ 311 w 311"/>
                  <a:gd name="T11" fmla="*/ 0 h 270"/>
                  <a:gd name="T12" fmla="*/ 0 w 311"/>
                  <a:gd name="T13" fmla="*/ 0 h 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1"/>
                  <a:gd name="T22" fmla="*/ 0 h 270"/>
                  <a:gd name="T23" fmla="*/ 311 w 311"/>
                  <a:gd name="T24" fmla="*/ 270 h 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1" h="270">
                    <a:moveTo>
                      <a:pt x="0" y="0"/>
                    </a:moveTo>
                    <a:lnTo>
                      <a:pt x="0" y="54"/>
                    </a:lnTo>
                    <a:lnTo>
                      <a:pt x="58" y="54"/>
                    </a:lnTo>
                    <a:lnTo>
                      <a:pt x="58" y="270"/>
                    </a:lnTo>
                    <a:lnTo>
                      <a:pt x="311" y="270"/>
                    </a:lnTo>
                    <a:lnTo>
                      <a:pt x="31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36" name="Group 104"/>
            <p:cNvGrpSpPr>
              <a:grpSpLocks/>
            </p:cNvGrpSpPr>
            <p:nvPr/>
          </p:nvGrpSpPr>
          <p:grpSpPr bwMode="auto">
            <a:xfrm>
              <a:off x="2270035" y="2041526"/>
              <a:ext cx="492125" cy="344487"/>
              <a:chOff x="2133" y="1245"/>
              <a:chExt cx="310" cy="217"/>
            </a:xfrm>
            <a:solidFill>
              <a:schemeClr val="bg1">
                <a:lumMod val="85000"/>
              </a:schemeClr>
            </a:solidFill>
          </p:grpSpPr>
          <p:sp>
            <p:nvSpPr>
              <p:cNvPr id="1583" name="Freeform 102"/>
              <p:cNvSpPr>
                <a:spLocks/>
              </p:cNvSpPr>
              <p:nvPr/>
            </p:nvSpPr>
            <p:spPr bwMode="auto">
              <a:xfrm>
                <a:off x="2133" y="1245"/>
                <a:ext cx="310" cy="217"/>
              </a:xfrm>
              <a:custGeom>
                <a:avLst/>
                <a:gdLst>
                  <a:gd name="T0" fmla="*/ 0 w 310"/>
                  <a:gd name="T1" fmla="*/ 0 h 217"/>
                  <a:gd name="T2" fmla="*/ 0 w 310"/>
                  <a:gd name="T3" fmla="*/ 217 h 217"/>
                  <a:gd name="T4" fmla="*/ 310 w 310"/>
                  <a:gd name="T5" fmla="*/ 217 h 217"/>
                  <a:gd name="T6" fmla="*/ 310 w 310"/>
                  <a:gd name="T7" fmla="*/ 54 h 217"/>
                  <a:gd name="T8" fmla="*/ 232 w 310"/>
                  <a:gd name="T9" fmla="*/ 54 h 217"/>
                  <a:gd name="T10" fmla="*/ 232 w 310"/>
                  <a:gd name="T11" fmla="*/ 0 h 217"/>
                  <a:gd name="T12" fmla="*/ 0 w 310"/>
                  <a:gd name="T13" fmla="*/ 0 h 2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217"/>
                  <a:gd name="T23" fmla="*/ 310 w 310"/>
                  <a:gd name="T24" fmla="*/ 217 h 2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217">
                    <a:moveTo>
                      <a:pt x="0" y="0"/>
                    </a:moveTo>
                    <a:lnTo>
                      <a:pt x="0" y="217"/>
                    </a:lnTo>
                    <a:lnTo>
                      <a:pt x="310" y="217"/>
                    </a:lnTo>
                    <a:lnTo>
                      <a:pt x="310" y="54"/>
                    </a:lnTo>
                    <a:lnTo>
                      <a:pt x="232" y="54"/>
                    </a:lnTo>
                    <a:lnTo>
                      <a:pt x="23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84" name="Freeform 103"/>
              <p:cNvSpPr>
                <a:spLocks/>
              </p:cNvSpPr>
              <p:nvPr/>
            </p:nvSpPr>
            <p:spPr bwMode="auto">
              <a:xfrm>
                <a:off x="2133" y="1245"/>
                <a:ext cx="310" cy="217"/>
              </a:xfrm>
              <a:custGeom>
                <a:avLst/>
                <a:gdLst>
                  <a:gd name="T0" fmla="*/ 0 w 310"/>
                  <a:gd name="T1" fmla="*/ 0 h 217"/>
                  <a:gd name="T2" fmla="*/ 0 w 310"/>
                  <a:gd name="T3" fmla="*/ 217 h 217"/>
                  <a:gd name="T4" fmla="*/ 310 w 310"/>
                  <a:gd name="T5" fmla="*/ 217 h 217"/>
                  <a:gd name="T6" fmla="*/ 310 w 310"/>
                  <a:gd name="T7" fmla="*/ 54 h 217"/>
                  <a:gd name="T8" fmla="*/ 232 w 310"/>
                  <a:gd name="T9" fmla="*/ 54 h 217"/>
                  <a:gd name="T10" fmla="*/ 232 w 310"/>
                  <a:gd name="T11" fmla="*/ 0 h 217"/>
                  <a:gd name="T12" fmla="*/ 0 w 310"/>
                  <a:gd name="T13" fmla="*/ 0 h 2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217"/>
                  <a:gd name="T23" fmla="*/ 310 w 310"/>
                  <a:gd name="T24" fmla="*/ 217 h 2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217">
                    <a:moveTo>
                      <a:pt x="0" y="0"/>
                    </a:moveTo>
                    <a:lnTo>
                      <a:pt x="0" y="217"/>
                    </a:lnTo>
                    <a:lnTo>
                      <a:pt x="310" y="217"/>
                    </a:lnTo>
                    <a:lnTo>
                      <a:pt x="310" y="54"/>
                    </a:lnTo>
                    <a:lnTo>
                      <a:pt x="232" y="54"/>
                    </a:lnTo>
                    <a:lnTo>
                      <a:pt x="23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37" name="Group 107"/>
            <p:cNvGrpSpPr>
              <a:grpSpLocks/>
            </p:cNvGrpSpPr>
            <p:nvPr/>
          </p:nvGrpSpPr>
          <p:grpSpPr bwMode="auto">
            <a:xfrm>
              <a:off x="2700247" y="2185988"/>
              <a:ext cx="587375" cy="400050"/>
              <a:chOff x="2404" y="1336"/>
              <a:chExt cx="370" cy="252"/>
            </a:xfrm>
          </p:grpSpPr>
          <p:sp>
            <p:nvSpPr>
              <p:cNvPr id="1581" name="Freeform 105"/>
              <p:cNvSpPr>
                <a:spLocks/>
              </p:cNvSpPr>
              <p:nvPr/>
            </p:nvSpPr>
            <p:spPr bwMode="auto">
              <a:xfrm>
                <a:off x="2404" y="1336"/>
                <a:ext cx="370" cy="252"/>
              </a:xfrm>
              <a:custGeom>
                <a:avLst/>
                <a:gdLst>
                  <a:gd name="T0" fmla="*/ 38 w 370"/>
                  <a:gd name="T1" fmla="*/ 0 h 252"/>
                  <a:gd name="T2" fmla="*/ 38 w 370"/>
                  <a:gd name="T3" fmla="*/ 125 h 252"/>
                  <a:gd name="T4" fmla="*/ 0 w 370"/>
                  <a:gd name="T5" fmla="*/ 125 h 252"/>
                  <a:gd name="T6" fmla="*/ 0 w 370"/>
                  <a:gd name="T7" fmla="*/ 216 h 252"/>
                  <a:gd name="T8" fmla="*/ 38 w 370"/>
                  <a:gd name="T9" fmla="*/ 216 h 252"/>
                  <a:gd name="T10" fmla="*/ 38 w 370"/>
                  <a:gd name="T11" fmla="*/ 252 h 252"/>
                  <a:gd name="T12" fmla="*/ 194 w 370"/>
                  <a:gd name="T13" fmla="*/ 252 h 252"/>
                  <a:gd name="T14" fmla="*/ 194 w 370"/>
                  <a:gd name="T15" fmla="*/ 216 h 252"/>
                  <a:gd name="T16" fmla="*/ 292 w 370"/>
                  <a:gd name="T17" fmla="*/ 216 h 252"/>
                  <a:gd name="T18" fmla="*/ 292 w 370"/>
                  <a:gd name="T19" fmla="*/ 197 h 252"/>
                  <a:gd name="T20" fmla="*/ 370 w 370"/>
                  <a:gd name="T21" fmla="*/ 197 h 252"/>
                  <a:gd name="T22" fmla="*/ 370 w 370"/>
                  <a:gd name="T23" fmla="*/ 0 h 252"/>
                  <a:gd name="T24" fmla="*/ 38 w 370"/>
                  <a:gd name="T25" fmla="*/ 0 h 2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0"/>
                  <a:gd name="T40" fmla="*/ 0 h 252"/>
                  <a:gd name="T41" fmla="*/ 370 w 370"/>
                  <a:gd name="T42" fmla="*/ 252 h 2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0" h="252">
                    <a:moveTo>
                      <a:pt x="38" y="0"/>
                    </a:moveTo>
                    <a:lnTo>
                      <a:pt x="38" y="125"/>
                    </a:lnTo>
                    <a:lnTo>
                      <a:pt x="0" y="125"/>
                    </a:lnTo>
                    <a:lnTo>
                      <a:pt x="0" y="216"/>
                    </a:lnTo>
                    <a:lnTo>
                      <a:pt x="38" y="216"/>
                    </a:lnTo>
                    <a:lnTo>
                      <a:pt x="38" y="252"/>
                    </a:lnTo>
                    <a:lnTo>
                      <a:pt x="194" y="252"/>
                    </a:lnTo>
                    <a:lnTo>
                      <a:pt x="194" y="216"/>
                    </a:lnTo>
                    <a:lnTo>
                      <a:pt x="292" y="216"/>
                    </a:lnTo>
                    <a:lnTo>
                      <a:pt x="292" y="197"/>
                    </a:lnTo>
                    <a:lnTo>
                      <a:pt x="370" y="197"/>
                    </a:lnTo>
                    <a:lnTo>
                      <a:pt x="370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82" name="Freeform 106"/>
              <p:cNvSpPr>
                <a:spLocks/>
              </p:cNvSpPr>
              <p:nvPr/>
            </p:nvSpPr>
            <p:spPr bwMode="auto">
              <a:xfrm>
                <a:off x="2404" y="1336"/>
                <a:ext cx="370" cy="252"/>
              </a:xfrm>
              <a:custGeom>
                <a:avLst/>
                <a:gdLst>
                  <a:gd name="T0" fmla="*/ 38 w 370"/>
                  <a:gd name="T1" fmla="*/ 0 h 252"/>
                  <a:gd name="T2" fmla="*/ 38 w 370"/>
                  <a:gd name="T3" fmla="*/ 125 h 252"/>
                  <a:gd name="T4" fmla="*/ 0 w 370"/>
                  <a:gd name="T5" fmla="*/ 125 h 252"/>
                  <a:gd name="T6" fmla="*/ 0 w 370"/>
                  <a:gd name="T7" fmla="*/ 216 h 252"/>
                  <a:gd name="T8" fmla="*/ 38 w 370"/>
                  <a:gd name="T9" fmla="*/ 216 h 252"/>
                  <a:gd name="T10" fmla="*/ 38 w 370"/>
                  <a:gd name="T11" fmla="*/ 252 h 252"/>
                  <a:gd name="T12" fmla="*/ 194 w 370"/>
                  <a:gd name="T13" fmla="*/ 252 h 252"/>
                  <a:gd name="T14" fmla="*/ 194 w 370"/>
                  <a:gd name="T15" fmla="*/ 216 h 252"/>
                  <a:gd name="T16" fmla="*/ 292 w 370"/>
                  <a:gd name="T17" fmla="*/ 216 h 252"/>
                  <a:gd name="T18" fmla="*/ 292 w 370"/>
                  <a:gd name="T19" fmla="*/ 197 h 252"/>
                  <a:gd name="T20" fmla="*/ 370 w 370"/>
                  <a:gd name="T21" fmla="*/ 197 h 252"/>
                  <a:gd name="T22" fmla="*/ 370 w 370"/>
                  <a:gd name="T23" fmla="*/ 0 h 252"/>
                  <a:gd name="T24" fmla="*/ 38 w 370"/>
                  <a:gd name="T25" fmla="*/ 0 h 2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0"/>
                  <a:gd name="T40" fmla="*/ 0 h 252"/>
                  <a:gd name="T41" fmla="*/ 370 w 370"/>
                  <a:gd name="T42" fmla="*/ 252 h 2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0" h="252">
                    <a:moveTo>
                      <a:pt x="38" y="0"/>
                    </a:moveTo>
                    <a:lnTo>
                      <a:pt x="38" y="125"/>
                    </a:lnTo>
                    <a:lnTo>
                      <a:pt x="0" y="125"/>
                    </a:lnTo>
                    <a:lnTo>
                      <a:pt x="0" y="216"/>
                    </a:lnTo>
                    <a:lnTo>
                      <a:pt x="38" y="216"/>
                    </a:lnTo>
                    <a:lnTo>
                      <a:pt x="38" y="252"/>
                    </a:lnTo>
                    <a:lnTo>
                      <a:pt x="194" y="252"/>
                    </a:lnTo>
                    <a:lnTo>
                      <a:pt x="194" y="216"/>
                    </a:lnTo>
                    <a:lnTo>
                      <a:pt x="292" y="216"/>
                    </a:lnTo>
                    <a:lnTo>
                      <a:pt x="292" y="197"/>
                    </a:lnTo>
                    <a:lnTo>
                      <a:pt x="370" y="197"/>
                    </a:lnTo>
                    <a:lnTo>
                      <a:pt x="370" y="0"/>
                    </a:lnTo>
                    <a:lnTo>
                      <a:pt x="3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38" name="Group 110"/>
            <p:cNvGrpSpPr>
              <a:grpSpLocks/>
            </p:cNvGrpSpPr>
            <p:nvPr/>
          </p:nvGrpSpPr>
          <p:grpSpPr bwMode="auto">
            <a:xfrm>
              <a:off x="3286035" y="2185988"/>
              <a:ext cx="492125" cy="455613"/>
              <a:chOff x="2773" y="1336"/>
              <a:chExt cx="310" cy="287"/>
            </a:xfrm>
          </p:grpSpPr>
          <p:sp>
            <p:nvSpPr>
              <p:cNvPr id="1579" name="Freeform 108"/>
              <p:cNvSpPr>
                <a:spLocks/>
              </p:cNvSpPr>
              <p:nvPr/>
            </p:nvSpPr>
            <p:spPr bwMode="auto">
              <a:xfrm>
                <a:off x="2773" y="1336"/>
                <a:ext cx="310" cy="287"/>
              </a:xfrm>
              <a:custGeom>
                <a:avLst/>
                <a:gdLst>
                  <a:gd name="T0" fmla="*/ 0 w 310"/>
                  <a:gd name="T1" fmla="*/ 0 h 287"/>
                  <a:gd name="T2" fmla="*/ 0 w 310"/>
                  <a:gd name="T3" fmla="*/ 287 h 287"/>
                  <a:gd name="T4" fmla="*/ 233 w 310"/>
                  <a:gd name="T5" fmla="*/ 287 h 287"/>
                  <a:gd name="T6" fmla="*/ 233 w 310"/>
                  <a:gd name="T7" fmla="*/ 216 h 287"/>
                  <a:gd name="T8" fmla="*/ 272 w 310"/>
                  <a:gd name="T9" fmla="*/ 216 h 287"/>
                  <a:gd name="T10" fmla="*/ 272 w 310"/>
                  <a:gd name="T11" fmla="*/ 144 h 287"/>
                  <a:gd name="T12" fmla="*/ 310 w 310"/>
                  <a:gd name="T13" fmla="*/ 144 h 287"/>
                  <a:gd name="T14" fmla="*/ 310 w 310"/>
                  <a:gd name="T15" fmla="*/ 0 h 287"/>
                  <a:gd name="T16" fmla="*/ 0 w 310"/>
                  <a:gd name="T17" fmla="*/ 0 h 2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0"/>
                  <a:gd name="T28" fmla="*/ 0 h 287"/>
                  <a:gd name="T29" fmla="*/ 310 w 310"/>
                  <a:gd name="T30" fmla="*/ 287 h 2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0" h="287">
                    <a:moveTo>
                      <a:pt x="0" y="0"/>
                    </a:moveTo>
                    <a:lnTo>
                      <a:pt x="0" y="287"/>
                    </a:lnTo>
                    <a:lnTo>
                      <a:pt x="233" y="287"/>
                    </a:lnTo>
                    <a:lnTo>
                      <a:pt x="233" y="216"/>
                    </a:lnTo>
                    <a:lnTo>
                      <a:pt x="272" y="216"/>
                    </a:lnTo>
                    <a:lnTo>
                      <a:pt x="272" y="144"/>
                    </a:lnTo>
                    <a:lnTo>
                      <a:pt x="310" y="144"/>
                    </a:lnTo>
                    <a:lnTo>
                      <a:pt x="3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80" name="Freeform 109"/>
              <p:cNvSpPr>
                <a:spLocks/>
              </p:cNvSpPr>
              <p:nvPr/>
            </p:nvSpPr>
            <p:spPr bwMode="auto">
              <a:xfrm>
                <a:off x="2773" y="1336"/>
                <a:ext cx="310" cy="287"/>
              </a:xfrm>
              <a:custGeom>
                <a:avLst/>
                <a:gdLst>
                  <a:gd name="T0" fmla="*/ 0 w 310"/>
                  <a:gd name="T1" fmla="*/ 0 h 287"/>
                  <a:gd name="T2" fmla="*/ 0 w 310"/>
                  <a:gd name="T3" fmla="*/ 287 h 287"/>
                  <a:gd name="T4" fmla="*/ 233 w 310"/>
                  <a:gd name="T5" fmla="*/ 287 h 287"/>
                  <a:gd name="T6" fmla="*/ 233 w 310"/>
                  <a:gd name="T7" fmla="*/ 216 h 287"/>
                  <a:gd name="T8" fmla="*/ 272 w 310"/>
                  <a:gd name="T9" fmla="*/ 216 h 287"/>
                  <a:gd name="T10" fmla="*/ 272 w 310"/>
                  <a:gd name="T11" fmla="*/ 144 h 287"/>
                  <a:gd name="T12" fmla="*/ 310 w 310"/>
                  <a:gd name="T13" fmla="*/ 144 h 287"/>
                  <a:gd name="T14" fmla="*/ 310 w 310"/>
                  <a:gd name="T15" fmla="*/ 0 h 287"/>
                  <a:gd name="T16" fmla="*/ 0 w 310"/>
                  <a:gd name="T17" fmla="*/ 0 h 2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0"/>
                  <a:gd name="T28" fmla="*/ 0 h 287"/>
                  <a:gd name="T29" fmla="*/ 310 w 310"/>
                  <a:gd name="T30" fmla="*/ 287 h 2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0" h="287">
                    <a:moveTo>
                      <a:pt x="0" y="0"/>
                    </a:moveTo>
                    <a:lnTo>
                      <a:pt x="0" y="287"/>
                    </a:lnTo>
                    <a:lnTo>
                      <a:pt x="233" y="287"/>
                    </a:lnTo>
                    <a:lnTo>
                      <a:pt x="233" y="216"/>
                    </a:lnTo>
                    <a:lnTo>
                      <a:pt x="272" y="216"/>
                    </a:lnTo>
                    <a:lnTo>
                      <a:pt x="272" y="144"/>
                    </a:lnTo>
                    <a:lnTo>
                      <a:pt x="310" y="144"/>
                    </a:lnTo>
                    <a:lnTo>
                      <a:pt x="31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39" name="Group 113"/>
            <p:cNvGrpSpPr>
              <a:grpSpLocks/>
            </p:cNvGrpSpPr>
            <p:nvPr/>
          </p:nvGrpSpPr>
          <p:grpSpPr bwMode="auto">
            <a:xfrm>
              <a:off x="3778160" y="2071688"/>
              <a:ext cx="617537" cy="342900"/>
              <a:chOff x="3083" y="1264"/>
              <a:chExt cx="389" cy="216"/>
            </a:xfrm>
          </p:grpSpPr>
          <p:sp>
            <p:nvSpPr>
              <p:cNvPr id="1577" name="Rectangle 111"/>
              <p:cNvSpPr>
                <a:spLocks noChangeArrowheads="1"/>
              </p:cNvSpPr>
              <p:nvPr/>
            </p:nvSpPr>
            <p:spPr bwMode="auto">
              <a:xfrm>
                <a:off x="3083" y="1264"/>
                <a:ext cx="389" cy="21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8" name="Rectangle 112"/>
              <p:cNvSpPr>
                <a:spLocks noChangeArrowheads="1"/>
              </p:cNvSpPr>
              <p:nvPr/>
            </p:nvSpPr>
            <p:spPr bwMode="auto">
              <a:xfrm>
                <a:off x="3083" y="1264"/>
                <a:ext cx="389" cy="216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40" name="Group 116"/>
            <p:cNvGrpSpPr>
              <a:grpSpLocks/>
            </p:cNvGrpSpPr>
            <p:nvPr/>
          </p:nvGrpSpPr>
          <p:grpSpPr bwMode="auto">
            <a:xfrm>
              <a:off x="4395697" y="2041526"/>
              <a:ext cx="533400" cy="373062"/>
              <a:chOff x="3472" y="1245"/>
              <a:chExt cx="336" cy="235"/>
            </a:xfrm>
          </p:grpSpPr>
          <p:sp>
            <p:nvSpPr>
              <p:cNvPr id="1575" name="Freeform 114"/>
              <p:cNvSpPr>
                <a:spLocks/>
              </p:cNvSpPr>
              <p:nvPr/>
            </p:nvSpPr>
            <p:spPr bwMode="auto">
              <a:xfrm>
                <a:off x="3472" y="1245"/>
                <a:ext cx="336" cy="235"/>
              </a:xfrm>
              <a:custGeom>
                <a:avLst/>
                <a:gdLst>
                  <a:gd name="T0" fmla="*/ 0 w 336"/>
                  <a:gd name="T1" fmla="*/ 0 h 235"/>
                  <a:gd name="T2" fmla="*/ 0 w 336"/>
                  <a:gd name="T3" fmla="*/ 235 h 235"/>
                  <a:gd name="T4" fmla="*/ 277 w 336"/>
                  <a:gd name="T5" fmla="*/ 235 h 235"/>
                  <a:gd name="T6" fmla="*/ 277 w 336"/>
                  <a:gd name="T7" fmla="*/ 181 h 235"/>
                  <a:gd name="T8" fmla="*/ 336 w 336"/>
                  <a:gd name="T9" fmla="*/ 181 h 235"/>
                  <a:gd name="T10" fmla="*/ 336 w 336"/>
                  <a:gd name="T11" fmla="*/ 0 h 235"/>
                  <a:gd name="T12" fmla="*/ 0 w 336"/>
                  <a:gd name="T13" fmla="*/ 0 h 2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235"/>
                  <a:gd name="T23" fmla="*/ 336 w 336"/>
                  <a:gd name="T24" fmla="*/ 235 h 2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235">
                    <a:moveTo>
                      <a:pt x="0" y="0"/>
                    </a:moveTo>
                    <a:lnTo>
                      <a:pt x="0" y="235"/>
                    </a:lnTo>
                    <a:lnTo>
                      <a:pt x="277" y="235"/>
                    </a:lnTo>
                    <a:lnTo>
                      <a:pt x="277" y="181"/>
                    </a:lnTo>
                    <a:lnTo>
                      <a:pt x="336" y="181"/>
                    </a:lnTo>
                    <a:lnTo>
                      <a:pt x="3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6" name="Freeform 115"/>
              <p:cNvSpPr>
                <a:spLocks/>
              </p:cNvSpPr>
              <p:nvPr/>
            </p:nvSpPr>
            <p:spPr bwMode="auto">
              <a:xfrm>
                <a:off x="3472" y="1245"/>
                <a:ext cx="336" cy="235"/>
              </a:xfrm>
              <a:custGeom>
                <a:avLst/>
                <a:gdLst>
                  <a:gd name="T0" fmla="*/ 0 w 336"/>
                  <a:gd name="T1" fmla="*/ 0 h 235"/>
                  <a:gd name="T2" fmla="*/ 0 w 336"/>
                  <a:gd name="T3" fmla="*/ 235 h 235"/>
                  <a:gd name="T4" fmla="*/ 277 w 336"/>
                  <a:gd name="T5" fmla="*/ 235 h 235"/>
                  <a:gd name="T6" fmla="*/ 277 w 336"/>
                  <a:gd name="T7" fmla="*/ 181 h 235"/>
                  <a:gd name="T8" fmla="*/ 336 w 336"/>
                  <a:gd name="T9" fmla="*/ 181 h 235"/>
                  <a:gd name="T10" fmla="*/ 336 w 336"/>
                  <a:gd name="T11" fmla="*/ 0 h 235"/>
                  <a:gd name="T12" fmla="*/ 0 w 336"/>
                  <a:gd name="T13" fmla="*/ 0 h 2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235"/>
                  <a:gd name="T23" fmla="*/ 336 w 336"/>
                  <a:gd name="T24" fmla="*/ 235 h 2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235">
                    <a:moveTo>
                      <a:pt x="0" y="0"/>
                    </a:moveTo>
                    <a:lnTo>
                      <a:pt x="0" y="235"/>
                    </a:lnTo>
                    <a:lnTo>
                      <a:pt x="277" y="235"/>
                    </a:lnTo>
                    <a:lnTo>
                      <a:pt x="277" y="181"/>
                    </a:lnTo>
                    <a:lnTo>
                      <a:pt x="336" y="181"/>
                    </a:lnTo>
                    <a:lnTo>
                      <a:pt x="33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41" name="Group 119"/>
            <p:cNvGrpSpPr>
              <a:grpSpLocks/>
            </p:cNvGrpSpPr>
            <p:nvPr/>
          </p:nvGrpSpPr>
          <p:grpSpPr bwMode="auto">
            <a:xfrm>
              <a:off x="5114835" y="2041526"/>
              <a:ext cx="523875" cy="373062"/>
              <a:chOff x="3925" y="1245"/>
              <a:chExt cx="330" cy="235"/>
            </a:xfrm>
          </p:grpSpPr>
          <p:sp>
            <p:nvSpPr>
              <p:cNvPr id="1573" name="Freeform 117"/>
              <p:cNvSpPr>
                <a:spLocks/>
              </p:cNvSpPr>
              <p:nvPr/>
            </p:nvSpPr>
            <p:spPr bwMode="auto">
              <a:xfrm>
                <a:off x="3925" y="1245"/>
                <a:ext cx="330" cy="235"/>
              </a:xfrm>
              <a:custGeom>
                <a:avLst/>
                <a:gdLst>
                  <a:gd name="T0" fmla="*/ 0 w 330"/>
                  <a:gd name="T1" fmla="*/ 108 h 235"/>
                  <a:gd name="T2" fmla="*/ 0 w 330"/>
                  <a:gd name="T3" fmla="*/ 235 h 235"/>
                  <a:gd name="T4" fmla="*/ 330 w 330"/>
                  <a:gd name="T5" fmla="*/ 235 h 235"/>
                  <a:gd name="T6" fmla="*/ 330 w 330"/>
                  <a:gd name="T7" fmla="*/ 0 h 235"/>
                  <a:gd name="T8" fmla="*/ 137 w 330"/>
                  <a:gd name="T9" fmla="*/ 0 h 235"/>
                  <a:gd name="T10" fmla="*/ 137 w 330"/>
                  <a:gd name="T11" fmla="*/ 54 h 235"/>
                  <a:gd name="T12" fmla="*/ 78 w 330"/>
                  <a:gd name="T13" fmla="*/ 54 h 235"/>
                  <a:gd name="T14" fmla="*/ 78 w 330"/>
                  <a:gd name="T15" fmla="*/ 108 h 235"/>
                  <a:gd name="T16" fmla="*/ 0 w 330"/>
                  <a:gd name="T17" fmla="*/ 108 h 2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0"/>
                  <a:gd name="T28" fmla="*/ 0 h 235"/>
                  <a:gd name="T29" fmla="*/ 330 w 330"/>
                  <a:gd name="T30" fmla="*/ 235 h 2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0" h="235">
                    <a:moveTo>
                      <a:pt x="0" y="108"/>
                    </a:moveTo>
                    <a:lnTo>
                      <a:pt x="0" y="235"/>
                    </a:lnTo>
                    <a:lnTo>
                      <a:pt x="330" y="235"/>
                    </a:lnTo>
                    <a:lnTo>
                      <a:pt x="330" y="0"/>
                    </a:lnTo>
                    <a:lnTo>
                      <a:pt x="137" y="0"/>
                    </a:lnTo>
                    <a:lnTo>
                      <a:pt x="137" y="54"/>
                    </a:lnTo>
                    <a:lnTo>
                      <a:pt x="78" y="54"/>
                    </a:lnTo>
                    <a:lnTo>
                      <a:pt x="78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4" name="Freeform 118"/>
              <p:cNvSpPr>
                <a:spLocks/>
              </p:cNvSpPr>
              <p:nvPr/>
            </p:nvSpPr>
            <p:spPr bwMode="auto">
              <a:xfrm>
                <a:off x="3925" y="1245"/>
                <a:ext cx="330" cy="235"/>
              </a:xfrm>
              <a:custGeom>
                <a:avLst/>
                <a:gdLst>
                  <a:gd name="T0" fmla="*/ 0 w 330"/>
                  <a:gd name="T1" fmla="*/ 108 h 235"/>
                  <a:gd name="T2" fmla="*/ 0 w 330"/>
                  <a:gd name="T3" fmla="*/ 235 h 235"/>
                  <a:gd name="T4" fmla="*/ 330 w 330"/>
                  <a:gd name="T5" fmla="*/ 235 h 235"/>
                  <a:gd name="T6" fmla="*/ 330 w 330"/>
                  <a:gd name="T7" fmla="*/ 0 h 235"/>
                  <a:gd name="T8" fmla="*/ 137 w 330"/>
                  <a:gd name="T9" fmla="*/ 0 h 235"/>
                  <a:gd name="T10" fmla="*/ 137 w 330"/>
                  <a:gd name="T11" fmla="*/ 54 h 235"/>
                  <a:gd name="T12" fmla="*/ 78 w 330"/>
                  <a:gd name="T13" fmla="*/ 54 h 235"/>
                  <a:gd name="T14" fmla="*/ 78 w 330"/>
                  <a:gd name="T15" fmla="*/ 108 h 235"/>
                  <a:gd name="T16" fmla="*/ 0 w 330"/>
                  <a:gd name="T17" fmla="*/ 108 h 2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0"/>
                  <a:gd name="T28" fmla="*/ 0 h 235"/>
                  <a:gd name="T29" fmla="*/ 330 w 330"/>
                  <a:gd name="T30" fmla="*/ 235 h 2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0" h="235">
                    <a:moveTo>
                      <a:pt x="0" y="108"/>
                    </a:moveTo>
                    <a:lnTo>
                      <a:pt x="0" y="235"/>
                    </a:lnTo>
                    <a:lnTo>
                      <a:pt x="330" y="235"/>
                    </a:lnTo>
                    <a:lnTo>
                      <a:pt x="330" y="0"/>
                    </a:lnTo>
                    <a:lnTo>
                      <a:pt x="137" y="0"/>
                    </a:lnTo>
                    <a:lnTo>
                      <a:pt x="137" y="54"/>
                    </a:lnTo>
                    <a:lnTo>
                      <a:pt x="78" y="54"/>
                    </a:lnTo>
                    <a:lnTo>
                      <a:pt x="78" y="108"/>
                    </a:lnTo>
                    <a:lnTo>
                      <a:pt x="0" y="1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42" name="Group 122"/>
            <p:cNvGrpSpPr>
              <a:grpSpLocks/>
            </p:cNvGrpSpPr>
            <p:nvPr/>
          </p:nvGrpSpPr>
          <p:grpSpPr bwMode="auto">
            <a:xfrm>
              <a:off x="5637122" y="1928813"/>
              <a:ext cx="309563" cy="601663"/>
              <a:chOff x="4254" y="1174"/>
              <a:chExt cx="195" cy="379"/>
            </a:xfrm>
          </p:grpSpPr>
          <p:sp>
            <p:nvSpPr>
              <p:cNvPr id="1571" name="Freeform 120"/>
              <p:cNvSpPr>
                <a:spLocks/>
              </p:cNvSpPr>
              <p:nvPr/>
            </p:nvSpPr>
            <p:spPr bwMode="auto">
              <a:xfrm>
                <a:off x="4254" y="1174"/>
                <a:ext cx="195" cy="379"/>
              </a:xfrm>
              <a:custGeom>
                <a:avLst/>
                <a:gdLst>
                  <a:gd name="T0" fmla="*/ 0 w 195"/>
                  <a:gd name="T1" fmla="*/ 72 h 379"/>
                  <a:gd name="T2" fmla="*/ 0 w 195"/>
                  <a:gd name="T3" fmla="*/ 307 h 379"/>
                  <a:gd name="T4" fmla="*/ 39 w 195"/>
                  <a:gd name="T5" fmla="*/ 307 h 379"/>
                  <a:gd name="T6" fmla="*/ 39 w 195"/>
                  <a:gd name="T7" fmla="*/ 379 h 379"/>
                  <a:gd name="T8" fmla="*/ 176 w 195"/>
                  <a:gd name="T9" fmla="*/ 379 h 379"/>
                  <a:gd name="T10" fmla="*/ 176 w 195"/>
                  <a:gd name="T11" fmla="*/ 307 h 379"/>
                  <a:gd name="T12" fmla="*/ 195 w 195"/>
                  <a:gd name="T13" fmla="*/ 307 h 379"/>
                  <a:gd name="T14" fmla="*/ 195 w 195"/>
                  <a:gd name="T15" fmla="*/ 0 h 379"/>
                  <a:gd name="T16" fmla="*/ 58 w 195"/>
                  <a:gd name="T17" fmla="*/ 0 h 379"/>
                  <a:gd name="T18" fmla="*/ 78 w 195"/>
                  <a:gd name="T19" fmla="*/ 72 h 379"/>
                  <a:gd name="T20" fmla="*/ 0 w 195"/>
                  <a:gd name="T21" fmla="*/ 72 h 3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5"/>
                  <a:gd name="T34" fmla="*/ 0 h 379"/>
                  <a:gd name="T35" fmla="*/ 195 w 195"/>
                  <a:gd name="T36" fmla="*/ 379 h 3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5" h="379">
                    <a:moveTo>
                      <a:pt x="0" y="72"/>
                    </a:moveTo>
                    <a:lnTo>
                      <a:pt x="0" y="307"/>
                    </a:lnTo>
                    <a:lnTo>
                      <a:pt x="39" y="307"/>
                    </a:lnTo>
                    <a:lnTo>
                      <a:pt x="39" y="379"/>
                    </a:lnTo>
                    <a:lnTo>
                      <a:pt x="176" y="379"/>
                    </a:lnTo>
                    <a:lnTo>
                      <a:pt x="176" y="307"/>
                    </a:lnTo>
                    <a:lnTo>
                      <a:pt x="195" y="307"/>
                    </a:lnTo>
                    <a:lnTo>
                      <a:pt x="195" y="0"/>
                    </a:lnTo>
                    <a:lnTo>
                      <a:pt x="58" y="0"/>
                    </a:lnTo>
                    <a:lnTo>
                      <a:pt x="78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81FF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2" name="Freeform 121"/>
              <p:cNvSpPr>
                <a:spLocks/>
              </p:cNvSpPr>
              <p:nvPr/>
            </p:nvSpPr>
            <p:spPr bwMode="auto">
              <a:xfrm>
                <a:off x="4254" y="1174"/>
                <a:ext cx="195" cy="379"/>
              </a:xfrm>
              <a:custGeom>
                <a:avLst/>
                <a:gdLst>
                  <a:gd name="T0" fmla="*/ 0 w 195"/>
                  <a:gd name="T1" fmla="*/ 72 h 379"/>
                  <a:gd name="T2" fmla="*/ 0 w 195"/>
                  <a:gd name="T3" fmla="*/ 307 h 379"/>
                  <a:gd name="T4" fmla="*/ 39 w 195"/>
                  <a:gd name="T5" fmla="*/ 307 h 379"/>
                  <a:gd name="T6" fmla="*/ 39 w 195"/>
                  <a:gd name="T7" fmla="*/ 379 h 379"/>
                  <a:gd name="T8" fmla="*/ 176 w 195"/>
                  <a:gd name="T9" fmla="*/ 379 h 379"/>
                  <a:gd name="T10" fmla="*/ 176 w 195"/>
                  <a:gd name="T11" fmla="*/ 307 h 379"/>
                  <a:gd name="T12" fmla="*/ 195 w 195"/>
                  <a:gd name="T13" fmla="*/ 307 h 379"/>
                  <a:gd name="T14" fmla="*/ 195 w 195"/>
                  <a:gd name="T15" fmla="*/ 0 h 379"/>
                  <a:gd name="T16" fmla="*/ 58 w 195"/>
                  <a:gd name="T17" fmla="*/ 0 h 379"/>
                  <a:gd name="T18" fmla="*/ 78 w 195"/>
                  <a:gd name="T19" fmla="*/ 72 h 379"/>
                  <a:gd name="T20" fmla="*/ 0 w 195"/>
                  <a:gd name="T21" fmla="*/ 72 h 37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5"/>
                  <a:gd name="T34" fmla="*/ 0 h 379"/>
                  <a:gd name="T35" fmla="*/ 195 w 195"/>
                  <a:gd name="T36" fmla="*/ 379 h 37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5" h="379">
                    <a:moveTo>
                      <a:pt x="0" y="72"/>
                    </a:moveTo>
                    <a:lnTo>
                      <a:pt x="0" y="307"/>
                    </a:lnTo>
                    <a:lnTo>
                      <a:pt x="39" y="307"/>
                    </a:lnTo>
                    <a:lnTo>
                      <a:pt x="39" y="379"/>
                    </a:lnTo>
                    <a:lnTo>
                      <a:pt x="176" y="379"/>
                    </a:lnTo>
                    <a:lnTo>
                      <a:pt x="176" y="307"/>
                    </a:lnTo>
                    <a:lnTo>
                      <a:pt x="195" y="307"/>
                    </a:lnTo>
                    <a:lnTo>
                      <a:pt x="195" y="0"/>
                    </a:lnTo>
                    <a:lnTo>
                      <a:pt x="58" y="0"/>
                    </a:lnTo>
                    <a:lnTo>
                      <a:pt x="78" y="72"/>
                    </a:lnTo>
                    <a:lnTo>
                      <a:pt x="0" y="7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43" name="Group 125"/>
            <p:cNvGrpSpPr>
              <a:grpSpLocks/>
            </p:cNvGrpSpPr>
            <p:nvPr/>
          </p:nvGrpSpPr>
          <p:grpSpPr bwMode="auto">
            <a:xfrm>
              <a:off x="5946685" y="1443038"/>
              <a:ext cx="400050" cy="485775"/>
              <a:chOff x="4449" y="868"/>
              <a:chExt cx="252" cy="306"/>
            </a:xfrm>
          </p:grpSpPr>
          <p:sp>
            <p:nvSpPr>
              <p:cNvPr id="1569" name="Freeform 123"/>
              <p:cNvSpPr>
                <a:spLocks/>
              </p:cNvSpPr>
              <p:nvPr/>
            </p:nvSpPr>
            <p:spPr bwMode="auto">
              <a:xfrm>
                <a:off x="4449" y="868"/>
                <a:ext cx="252" cy="306"/>
              </a:xfrm>
              <a:custGeom>
                <a:avLst/>
                <a:gdLst>
                  <a:gd name="T0" fmla="*/ 0 w 252"/>
                  <a:gd name="T1" fmla="*/ 144 h 306"/>
                  <a:gd name="T2" fmla="*/ 0 w 252"/>
                  <a:gd name="T3" fmla="*/ 306 h 306"/>
                  <a:gd name="T4" fmla="*/ 252 w 252"/>
                  <a:gd name="T5" fmla="*/ 306 h 306"/>
                  <a:gd name="T6" fmla="*/ 252 w 252"/>
                  <a:gd name="T7" fmla="*/ 0 h 306"/>
                  <a:gd name="T8" fmla="*/ 195 w 252"/>
                  <a:gd name="T9" fmla="*/ 0 h 306"/>
                  <a:gd name="T10" fmla="*/ 195 w 252"/>
                  <a:gd name="T11" fmla="*/ 72 h 306"/>
                  <a:gd name="T12" fmla="*/ 58 w 252"/>
                  <a:gd name="T13" fmla="*/ 72 h 306"/>
                  <a:gd name="T14" fmla="*/ 58 w 252"/>
                  <a:gd name="T15" fmla="*/ 144 h 306"/>
                  <a:gd name="T16" fmla="*/ 0 w 252"/>
                  <a:gd name="T17" fmla="*/ 144 h 3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2"/>
                  <a:gd name="T28" fmla="*/ 0 h 306"/>
                  <a:gd name="T29" fmla="*/ 252 w 252"/>
                  <a:gd name="T30" fmla="*/ 306 h 3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2" h="306">
                    <a:moveTo>
                      <a:pt x="0" y="144"/>
                    </a:moveTo>
                    <a:lnTo>
                      <a:pt x="0" y="306"/>
                    </a:lnTo>
                    <a:lnTo>
                      <a:pt x="252" y="306"/>
                    </a:lnTo>
                    <a:lnTo>
                      <a:pt x="252" y="0"/>
                    </a:lnTo>
                    <a:lnTo>
                      <a:pt x="195" y="0"/>
                    </a:lnTo>
                    <a:lnTo>
                      <a:pt x="195" y="72"/>
                    </a:lnTo>
                    <a:lnTo>
                      <a:pt x="58" y="72"/>
                    </a:lnTo>
                    <a:lnTo>
                      <a:pt x="58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1FF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0" name="Freeform 124"/>
              <p:cNvSpPr>
                <a:spLocks/>
              </p:cNvSpPr>
              <p:nvPr/>
            </p:nvSpPr>
            <p:spPr bwMode="auto">
              <a:xfrm>
                <a:off x="4449" y="868"/>
                <a:ext cx="252" cy="306"/>
              </a:xfrm>
              <a:custGeom>
                <a:avLst/>
                <a:gdLst>
                  <a:gd name="T0" fmla="*/ 0 w 252"/>
                  <a:gd name="T1" fmla="*/ 144 h 306"/>
                  <a:gd name="T2" fmla="*/ 0 w 252"/>
                  <a:gd name="T3" fmla="*/ 306 h 306"/>
                  <a:gd name="T4" fmla="*/ 252 w 252"/>
                  <a:gd name="T5" fmla="*/ 306 h 306"/>
                  <a:gd name="T6" fmla="*/ 252 w 252"/>
                  <a:gd name="T7" fmla="*/ 0 h 306"/>
                  <a:gd name="T8" fmla="*/ 195 w 252"/>
                  <a:gd name="T9" fmla="*/ 0 h 306"/>
                  <a:gd name="T10" fmla="*/ 195 w 252"/>
                  <a:gd name="T11" fmla="*/ 72 h 306"/>
                  <a:gd name="T12" fmla="*/ 58 w 252"/>
                  <a:gd name="T13" fmla="*/ 72 h 306"/>
                  <a:gd name="T14" fmla="*/ 58 w 252"/>
                  <a:gd name="T15" fmla="*/ 144 h 306"/>
                  <a:gd name="T16" fmla="*/ 0 w 252"/>
                  <a:gd name="T17" fmla="*/ 144 h 3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2"/>
                  <a:gd name="T28" fmla="*/ 0 h 306"/>
                  <a:gd name="T29" fmla="*/ 252 w 252"/>
                  <a:gd name="T30" fmla="*/ 306 h 3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2" h="306">
                    <a:moveTo>
                      <a:pt x="0" y="144"/>
                    </a:moveTo>
                    <a:lnTo>
                      <a:pt x="0" y="306"/>
                    </a:lnTo>
                    <a:lnTo>
                      <a:pt x="252" y="306"/>
                    </a:lnTo>
                    <a:lnTo>
                      <a:pt x="252" y="0"/>
                    </a:lnTo>
                    <a:lnTo>
                      <a:pt x="195" y="0"/>
                    </a:lnTo>
                    <a:lnTo>
                      <a:pt x="195" y="72"/>
                    </a:lnTo>
                    <a:lnTo>
                      <a:pt x="58" y="72"/>
                    </a:lnTo>
                    <a:lnTo>
                      <a:pt x="58" y="144"/>
                    </a:lnTo>
                    <a:lnTo>
                      <a:pt x="0" y="14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44" name="Group 128"/>
            <p:cNvGrpSpPr>
              <a:grpSpLocks/>
            </p:cNvGrpSpPr>
            <p:nvPr/>
          </p:nvGrpSpPr>
          <p:grpSpPr bwMode="auto">
            <a:xfrm>
              <a:off x="5946685" y="1928813"/>
              <a:ext cx="400050" cy="485775"/>
              <a:chOff x="4449" y="1174"/>
              <a:chExt cx="252" cy="306"/>
            </a:xfrm>
          </p:grpSpPr>
          <p:sp>
            <p:nvSpPr>
              <p:cNvPr id="1567" name="Rectangle 126"/>
              <p:cNvSpPr>
                <a:spLocks noChangeArrowheads="1"/>
              </p:cNvSpPr>
              <p:nvPr/>
            </p:nvSpPr>
            <p:spPr bwMode="auto">
              <a:xfrm>
                <a:off x="4449" y="1174"/>
                <a:ext cx="252" cy="306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8" name="Rectangle 127"/>
              <p:cNvSpPr>
                <a:spLocks noChangeArrowheads="1"/>
              </p:cNvSpPr>
              <p:nvPr/>
            </p:nvSpPr>
            <p:spPr bwMode="auto">
              <a:xfrm>
                <a:off x="4449" y="1174"/>
                <a:ext cx="252" cy="306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45" name="Group 131"/>
            <p:cNvGrpSpPr>
              <a:grpSpLocks/>
            </p:cNvGrpSpPr>
            <p:nvPr/>
          </p:nvGrpSpPr>
          <p:grpSpPr bwMode="auto">
            <a:xfrm>
              <a:off x="6346735" y="1728788"/>
              <a:ext cx="525462" cy="484188"/>
              <a:chOff x="4701" y="1048"/>
              <a:chExt cx="331" cy="305"/>
            </a:xfrm>
          </p:grpSpPr>
          <p:sp>
            <p:nvSpPr>
              <p:cNvPr id="1565" name="Rectangle 129"/>
              <p:cNvSpPr>
                <a:spLocks noChangeArrowheads="1"/>
              </p:cNvSpPr>
              <p:nvPr/>
            </p:nvSpPr>
            <p:spPr bwMode="auto">
              <a:xfrm>
                <a:off x="4701" y="1048"/>
                <a:ext cx="330" cy="30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6" name="Rectangle 130"/>
              <p:cNvSpPr>
                <a:spLocks noChangeArrowheads="1"/>
              </p:cNvSpPr>
              <p:nvPr/>
            </p:nvSpPr>
            <p:spPr bwMode="auto">
              <a:xfrm>
                <a:off x="4701" y="1048"/>
                <a:ext cx="331" cy="305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46" name="Group 134"/>
            <p:cNvGrpSpPr>
              <a:grpSpLocks/>
            </p:cNvGrpSpPr>
            <p:nvPr/>
          </p:nvGrpSpPr>
          <p:grpSpPr bwMode="auto">
            <a:xfrm>
              <a:off x="6284822" y="2214563"/>
              <a:ext cx="587375" cy="315913"/>
              <a:chOff x="4662" y="1354"/>
              <a:chExt cx="370" cy="199"/>
            </a:xfrm>
          </p:grpSpPr>
          <p:sp>
            <p:nvSpPr>
              <p:cNvPr id="1563" name="Freeform 132"/>
              <p:cNvSpPr>
                <a:spLocks/>
              </p:cNvSpPr>
              <p:nvPr/>
            </p:nvSpPr>
            <p:spPr bwMode="auto">
              <a:xfrm>
                <a:off x="4662" y="1354"/>
                <a:ext cx="369" cy="199"/>
              </a:xfrm>
              <a:custGeom>
                <a:avLst/>
                <a:gdLst>
                  <a:gd name="T0" fmla="*/ 39 w 369"/>
                  <a:gd name="T1" fmla="*/ 0 h 199"/>
                  <a:gd name="T2" fmla="*/ 39 w 369"/>
                  <a:gd name="T3" fmla="*/ 127 h 199"/>
                  <a:gd name="T4" fmla="*/ 0 w 369"/>
                  <a:gd name="T5" fmla="*/ 127 h 199"/>
                  <a:gd name="T6" fmla="*/ 0 w 369"/>
                  <a:gd name="T7" fmla="*/ 199 h 199"/>
                  <a:gd name="T8" fmla="*/ 117 w 369"/>
                  <a:gd name="T9" fmla="*/ 199 h 199"/>
                  <a:gd name="T10" fmla="*/ 117 w 369"/>
                  <a:gd name="T11" fmla="*/ 180 h 199"/>
                  <a:gd name="T12" fmla="*/ 175 w 369"/>
                  <a:gd name="T13" fmla="*/ 180 h 199"/>
                  <a:gd name="T14" fmla="*/ 175 w 369"/>
                  <a:gd name="T15" fmla="*/ 199 h 199"/>
                  <a:gd name="T16" fmla="*/ 369 w 369"/>
                  <a:gd name="T17" fmla="*/ 199 h 199"/>
                  <a:gd name="T18" fmla="*/ 369 w 369"/>
                  <a:gd name="T19" fmla="*/ 0 h 199"/>
                  <a:gd name="T20" fmla="*/ 39 w 369"/>
                  <a:gd name="T21" fmla="*/ 0 h 1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9"/>
                  <a:gd name="T34" fmla="*/ 0 h 199"/>
                  <a:gd name="T35" fmla="*/ 369 w 369"/>
                  <a:gd name="T36" fmla="*/ 199 h 1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9" h="199">
                    <a:moveTo>
                      <a:pt x="39" y="0"/>
                    </a:moveTo>
                    <a:lnTo>
                      <a:pt x="39" y="127"/>
                    </a:lnTo>
                    <a:lnTo>
                      <a:pt x="0" y="127"/>
                    </a:lnTo>
                    <a:lnTo>
                      <a:pt x="0" y="199"/>
                    </a:lnTo>
                    <a:lnTo>
                      <a:pt x="117" y="199"/>
                    </a:lnTo>
                    <a:lnTo>
                      <a:pt x="117" y="180"/>
                    </a:lnTo>
                    <a:lnTo>
                      <a:pt x="175" y="180"/>
                    </a:lnTo>
                    <a:lnTo>
                      <a:pt x="175" y="199"/>
                    </a:lnTo>
                    <a:lnTo>
                      <a:pt x="369" y="199"/>
                    </a:lnTo>
                    <a:lnTo>
                      <a:pt x="36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4" name="Freeform 133"/>
              <p:cNvSpPr>
                <a:spLocks/>
              </p:cNvSpPr>
              <p:nvPr/>
            </p:nvSpPr>
            <p:spPr bwMode="auto">
              <a:xfrm>
                <a:off x="4662" y="1354"/>
                <a:ext cx="370" cy="199"/>
              </a:xfrm>
              <a:custGeom>
                <a:avLst/>
                <a:gdLst>
                  <a:gd name="T0" fmla="*/ 39 w 370"/>
                  <a:gd name="T1" fmla="*/ 0 h 199"/>
                  <a:gd name="T2" fmla="*/ 39 w 370"/>
                  <a:gd name="T3" fmla="*/ 127 h 199"/>
                  <a:gd name="T4" fmla="*/ 0 w 370"/>
                  <a:gd name="T5" fmla="*/ 127 h 199"/>
                  <a:gd name="T6" fmla="*/ 0 w 370"/>
                  <a:gd name="T7" fmla="*/ 199 h 199"/>
                  <a:gd name="T8" fmla="*/ 117 w 370"/>
                  <a:gd name="T9" fmla="*/ 199 h 199"/>
                  <a:gd name="T10" fmla="*/ 117 w 370"/>
                  <a:gd name="T11" fmla="*/ 180 h 199"/>
                  <a:gd name="T12" fmla="*/ 175 w 370"/>
                  <a:gd name="T13" fmla="*/ 180 h 199"/>
                  <a:gd name="T14" fmla="*/ 175 w 370"/>
                  <a:gd name="T15" fmla="*/ 199 h 199"/>
                  <a:gd name="T16" fmla="*/ 370 w 370"/>
                  <a:gd name="T17" fmla="*/ 199 h 199"/>
                  <a:gd name="T18" fmla="*/ 370 w 370"/>
                  <a:gd name="T19" fmla="*/ 0 h 199"/>
                  <a:gd name="T20" fmla="*/ 39 w 370"/>
                  <a:gd name="T21" fmla="*/ 0 h 19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0"/>
                  <a:gd name="T34" fmla="*/ 0 h 199"/>
                  <a:gd name="T35" fmla="*/ 370 w 370"/>
                  <a:gd name="T36" fmla="*/ 199 h 19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0" h="199">
                    <a:moveTo>
                      <a:pt x="39" y="0"/>
                    </a:moveTo>
                    <a:lnTo>
                      <a:pt x="39" y="127"/>
                    </a:lnTo>
                    <a:lnTo>
                      <a:pt x="0" y="127"/>
                    </a:lnTo>
                    <a:lnTo>
                      <a:pt x="0" y="199"/>
                    </a:lnTo>
                    <a:lnTo>
                      <a:pt x="117" y="199"/>
                    </a:lnTo>
                    <a:lnTo>
                      <a:pt x="117" y="180"/>
                    </a:lnTo>
                    <a:lnTo>
                      <a:pt x="175" y="180"/>
                    </a:lnTo>
                    <a:lnTo>
                      <a:pt x="175" y="199"/>
                    </a:lnTo>
                    <a:lnTo>
                      <a:pt x="370" y="199"/>
                    </a:lnTo>
                    <a:lnTo>
                      <a:pt x="370" y="0"/>
                    </a:lnTo>
                    <a:lnTo>
                      <a:pt x="3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47" name="Group 137"/>
            <p:cNvGrpSpPr>
              <a:grpSpLocks/>
            </p:cNvGrpSpPr>
            <p:nvPr/>
          </p:nvGrpSpPr>
          <p:grpSpPr bwMode="auto">
            <a:xfrm>
              <a:off x="2270035" y="2386013"/>
              <a:ext cx="492125" cy="400050"/>
              <a:chOff x="2133" y="1462"/>
              <a:chExt cx="310" cy="252"/>
            </a:xfrm>
            <a:solidFill>
              <a:schemeClr val="bg1">
                <a:lumMod val="85000"/>
              </a:schemeClr>
            </a:solidFill>
          </p:grpSpPr>
          <p:sp>
            <p:nvSpPr>
              <p:cNvPr id="1561" name="Freeform 135"/>
              <p:cNvSpPr>
                <a:spLocks/>
              </p:cNvSpPr>
              <p:nvPr/>
            </p:nvSpPr>
            <p:spPr bwMode="auto">
              <a:xfrm>
                <a:off x="2133" y="1462"/>
                <a:ext cx="310" cy="252"/>
              </a:xfrm>
              <a:custGeom>
                <a:avLst/>
                <a:gdLst>
                  <a:gd name="T0" fmla="*/ 0 w 310"/>
                  <a:gd name="T1" fmla="*/ 0 h 252"/>
                  <a:gd name="T2" fmla="*/ 0 w 310"/>
                  <a:gd name="T3" fmla="*/ 216 h 252"/>
                  <a:gd name="T4" fmla="*/ 213 w 310"/>
                  <a:gd name="T5" fmla="*/ 216 h 252"/>
                  <a:gd name="T6" fmla="*/ 213 w 310"/>
                  <a:gd name="T7" fmla="*/ 252 h 252"/>
                  <a:gd name="T8" fmla="*/ 271 w 310"/>
                  <a:gd name="T9" fmla="*/ 252 h 252"/>
                  <a:gd name="T10" fmla="*/ 271 w 310"/>
                  <a:gd name="T11" fmla="*/ 144 h 252"/>
                  <a:gd name="T12" fmla="*/ 310 w 310"/>
                  <a:gd name="T13" fmla="*/ 144 h 252"/>
                  <a:gd name="T14" fmla="*/ 310 w 310"/>
                  <a:gd name="T15" fmla="*/ 90 h 252"/>
                  <a:gd name="T16" fmla="*/ 271 w 310"/>
                  <a:gd name="T17" fmla="*/ 90 h 252"/>
                  <a:gd name="T18" fmla="*/ 271 w 310"/>
                  <a:gd name="T19" fmla="*/ 0 h 252"/>
                  <a:gd name="T20" fmla="*/ 0 w 310"/>
                  <a:gd name="T21" fmla="*/ 0 h 2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0"/>
                  <a:gd name="T34" fmla="*/ 0 h 252"/>
                  <a:gd name="T35" fmla="*/ 310 w 310"/>
                  <a:gd name="T36" fmla="*/ 252 h 2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0" h="252">
                    <a:moveTo>
                      <a:pt x="0" y="0"/>
                    </a:moveTo>
                    <a:lnTo>
                      <a:pt x="0" y="216"/>
                    </a:lnTo>
                    <a:lnTo>
                      <a:pt x="213" y="216"/>
                    </a:lnTo>
                    <a:lnTo>
                      <a:pt x="213" y="252"/>
                    </a:lnTo>
                    <a:lnTo>
                      <a:pt x="271" y="252"/>
                    </a:lnTo>
                    <a:lnTo>
                      <a:pt x="271" y="144"/>
                    </a:lnTo>
                    <a:lnTo>
                      <a:pt x="310" y="144"/>
                    </a:lnTo>
                    <a:lnTo>
                      <a:pt x="310" y="90"/>
                    </a:lnTo>
                    <a:lnTo>
                      <a:pt x="271" y="90"/>
                    </a:lnTo>
                    <a:lnTo>
                      <a:pt x="27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2" name="Freeform 136"/>
              <p:cNvSpPr>
                <a:spLocks/>
              </p:cNvSpPr>
              <p:nvPr/>
            </p:nvSpPr>
            <p:spPr bwMode="auto">
              <a:xfrm>
                <a:off x="2133" y="1462"/>
                <a:ext cx="310" cy="252"/>
              </a:xfrm>
              <a:custGeom>
                <a:avLst/>
                <a:gdLst>
                  <a:gd name="T0" fmla="*/ 0 w 310"/>
                  <a:gd name="T1" fmla="*/ 0 h 252"/>
                  <a:gd name="T2" fmla="*/ 0 w 310"/>
                  <a:gd name="T3" fmla="*/ 216 h 252"/>
                  <a:gd name="T4" fmla="*/ 213 w 310"/>
                  <a:gd name="T5" fmla="*/ 216 h 252"/>
                  <a:gd name="T6" fmla="*/ 213 w 310"/>
                  <a:gd name="T7" fmla="*/ 252 h 252"/>
                  <a:gd name="T8" fmla="*/ 271 w 310"/>
                  <a:gd name="T9" fmla="*/ 252 h 252"/>
                  <a:gd name="T10" fmla="*/ 271 w 310"/>
                  <a:gd name="T11" fmla="*/ 144 h 252"/>
                  <a:gd name="T12" fmla="*/ 310 w 310"/>
                  <a:gd name="T13" fmla="*/ 144 h 252"/>
                  <a:gd name="T14" fmla="*/ 310 w 310"/>
                  <a:gd name="T15" fmla="*/ 90 h 252"/>
                  <a:gd name="T16" fmla="*/ 271 w 310"/>
                  <a:gd name="T17" fmla="*/ 90 h 252"/>
                  <a:gd name="T18" fmla="*/ 271 w 310"/>
                  <a:gd name="T19" fmla="*/ 0 h 252"/>
                  <a:gd name="T20" fmla="*/ 0 w 310"/>
                  <a:gd name="T21" fmla="*/ 0 h 2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0"/>
                  <a:gd name="T34" fmla="*/ 0 h 252"/>
                  <a:gd name="T35" fmla="*/ 310 w 310"/>
                  <a:gd name="T36" fmla="*/ 252 h 2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0" h="252">
                    <a:moveTo>
                      <a:pt x="0" y="0"/>
                    </a:moveTo>
                    <a:lnTo>
                      <a:pt x="0" y="216"/>
                    </a:lnTo>
                    <a:lnTo>
                      <a:pt x="213" y="216"/>
                    </a:lnTo>
                    <a:lnTo>
                      <a:pt x="213" y="252"/>
                    </a:lnTo>
                    <a:lnTo>
                      <a:pt x="271" y="252"/>
                    </a:lnTo>
                    <a:lnTo>
                      <a:pt x="271" y="144"/>
                    </a:lnTo>
                    <a:lnTo>
                      <a:pt x="310" y="144"/>
                    </a:lnTo>
                    <a:lnTo>
                      <a:pt x="310" y="90"/>
                    </a:lnTo>
                    <a:lnTo>
                      <a:pt x="271" y="90"/>
                    </a:lnTo>
                    <a:lnTo>
                      <a:pt x="27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48" name="Group 140"/>
            <p:cNvGrpSpPr>
              <a:grpSpLocks/>
            </p:cNvGrpSpPr>
            <p:nvPr/>
          </p:nvGrpSpPr>
          <p:grpSpPr bwMode="auto">
            <a:xfrm>
              <a:off x="3657510" y="2414588"/>
              <a:ext cx="461962" cy="398463"/>
              <a:chOff x="3007" y="1480"/>
              <a:chExt cx="291" cy="251"/>
            </a:xfrm>
          </p:grpSpPr>
          <p:sp>
            <p:nvSpPr>
              <p:cNvPr id="1559" name="Freeform 138"/>
              <p:cNvSpPr>
                <a:spLocks/>
              </p:cNvSpPr>
              <p:nvPr/>
            </p:nvSpPr>
            <p:spPr bwMode="auto">
              <a:xfrm>
                <a:off x="3007" y="1480"/>
                <a:ext cx="291" cy="251"/>
              </a:xfrm>
              <a:custGeom>
                <a:avLst/>
                <a:gdLst>
                  <a:gd name="T0" fmla="*/ 38 w 291"/>
                  <a:gd name="T1" fmla="*/ 0 h 251"/>
                  <a:gd name="T2" fmla="*/ 38 w 291"/>
                  <a:gd name="T3" fmla="*/ 72 h 251"/>
                  <a:gd name="T4" fmla="*/ 0 w 291"/>
                  <a:gd name="T5" fmla="*/ 72 h 251"/>
                  <a:gd name="T6" fmla="*/ 0 w 291"/>
                  <a:gd name="T7" fmla="*/ 143 h 251"/>
                  <a:gd name="T8" fmla="*/ 19 w 291"/>
                  <a:gd name="T9" fmla="*/ 143 h 251"/>
                  <a:gd name="T10" fmla="*/ 19 w 291"/>
                  <a:gd name="T11" fmla="*/ 233 h 251"/>
                  <a:gd name="T12" fmla="*/ 57 w 291"/>
                  <a:gd name="T13" fmla="*/ 233 h 251"/>
                  <a:gd name="T14" fmla="*/ 57 w 291"/>
                  <a:gd name="T15" fmla="*/ 251 h 251"/>
                  <a:gd name="T16" fmla="*/ 155 w 291"/>
                  <a:gd name="T17" fmla="*/ 251 h 251"/>
                  <a:gd name="T18" fmla="*/ 155 w 291"/>
                  <a:gd name="T19" fmla="*/ 233 h 251"/>
                  <a:gd name="T20" fmla="*/ 291 w 291"/>
                  <a:gd name="T21" fmla="*/ 233 h 251"/>
                  <a:gd name="T22" fmla="*/ 291 w 291"/>
                  <a:gd name="T23" fmla="*/ 0 h 251"/>
                  <a:gd name="T24" fmla="*/ 38 w 291"/>
                  <a:gd name="T25" fmla="*/ 0 h 2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1"/>
                  <a:gd name="T40" fmla="*/ 0 h 251"/>
                  <a:gd name="T41" fmla="*/ 291 w 291"/>
                  <a:gd name="T42" fmla="*/ 251 h 2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1" h="251">
                    <a:moveTo>
                      <a:pt x="38" y="0"/>
                    </a:moveTo>
                    <a:lnTo>
                      <a:pt x="38" y="72"/>
                    </a:lnTo>
                    <a:lnTo>
                      <a:pt x="0" y="72"/>
                    </a:lnTo>
                    <a:lnTo>
                      <a:pt x="0" y="143"/>
                    </a:lnTo>
                    <a:lnTo>
                      <a:pt x="19" y="143"/>
                    </a:lnTo>
                    <a:lnTo>
                      <a:pt x="19" y="233"/>
                    </a:lnTo>
                    <a:lnTo>
                      <a:pt x="57" y="233"/>
                    </a:lnTo>
                    <a:lnTo>
                      <a:pt x="57" y="251"/>
                    </a:lnTo>
                    <a:lnTo>
                      <a:pt x="155" y="251"/>
                    </a:lnTo>
                    <a:lnTo>
                      <a:pt x="155" y="233"/>
                    </a:lnTo>
                    <a:lnTo>
                      <a:pt x="291" y="233"/>
                    </a:lnTo>
                    <a:lnTo>
                      <a:pt x="291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0" name="Freeform 139"/>
              <p:cNvSpPr>
                <a:spLocks/>
              </p:cNvSpPr>
              <p:nvPr/>
            </p:nvSpPr>
            <p:spPr bwMode="auto">
              <a:xfrm>
                <a:off x="3007" y="1480"/>
                <a:ext cx="291" cy="251"/>
              </a:xfrm>
              <a:custGeom>
                <a:avLst/>
                <a:gdLst>
                  <a:gd name="T0" fmla="*/ 38 w 291"/>
                  <a:gd name="T1" fmla="*/ 0 h 251"/>
                  <a:gd name="T2" fmla="*/ 38 w 291"/>
                  <a:gd name="T3" fmla="*/ 72 h 251"/>
                  <a:gd name="T4" fmla="*/ 0 w 291"/>
                  <a:gd name="T5" fmla="*/ 72 h 251"/>
                  <a:gd name="T6" fmla="*/ 0 w 291"/>
                  <a:gd name="T7" fmla="*/ 143 h 251"/>
                  <a:gd name="T8" fmla="*/ 19 w 291"/>
                  <a:gd name="T9" fmla="*/ 143 h 251"/>
                  <a:gd name="T10" fmla="*/ 19 w 291"/>
                  <a:gd name="T11" fmla="*/ 233 h 251"/>
                  <a:gd name="T12" fmla="*/ 57 w 291"/>
                  <a:gd name="T13" fmla="*/ 233 h 251"/>
                  <a:gd name="T14" fmla="*/ 57 w 291"/>
                  <a:gd name="T15" fmla="*/ 251 h 251"/>
                  <a:gd name="T16" fmla="*/ 155 w 291"/>
                  <a:gd name="T17" fmla="*/ 251 h 251"/>
                  <a:gd name="T18" fmla="*/ 155 w 291"/>
                  <a:gd name="T19" fmla="*/ 233 h 251"/>
                  <a:gd name="T20" fmla="*/ 291 w 291"/>
                  <a:gd name="T21" fmla="*/ 233 h 251"/>
                  <a:gd name="T22" fmla="*/ 291 w 291"/>
                  <a:gd name="T23" fmla="*/ 0 h 251"/>
                  <a:gd name="T24" fmla="*/ 38 w 291"/>
                  <a:gd name="T25" fmla="*/ 0 h 2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1"/>
                  <a:gd name="T40" fmla="*/ 0 h 251"/>
                  <a:gd name="T41" fmla="*/ 291 w 291"/>
                  <a:gd name="T42" fmla="*/ 251 h 2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1" h="251">
                    <a:moveTo>
                      <a:pt x="38" y="0"/>
                    </a:moveTo>
                    <a:lnTo>
                      <a:pt x="38" y="72"/>
                    </a:lnTo>
                    <a:lnTo>
                      <a:pt x="0" y="72"/>
                    </a:lnTo>
                    <a:lnTo>
                      <a:pt x="0" y="143"/>
                    </a:lnTo>
                    <a:lnTo>
                      <a:pt x="19" y="143"/>
                    </a:lnTo>
                    <a:lnTo>
                      <a:pt x="19" y="233"/>
                    </a:lnTo>
                    <a:lnTo>
                      <a:pt x="57" y="233"/>
                    </a:lnTo>
                    <a:lnTo>
                      <a:pt x="57" y="251"/>
                    </a:lnTo>
                    <a:lnTo>
                      <a:pt x="155" y="251"/>
                    </a:lnTo>
                    <a:lnTo>
                      <a:pt x="155" y="233"/>
                    </a:lnTo>
                    <a:lnTo>
                      <a:pt x="291" y="233"/>
                    </a:lnTo>
                    <a:lnTo>
                      <a:pt x="291" y="0"/>
                    </a:lnTo>
                    <a:lnTo>
                      <a:pt x="3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49" name="Group 143"/>
            <p:cNvGrpSpPr>
              <a:grpSpLocks/>
            </p:cNvGrpSpPr>
            <p:nvPr/>
          </p:nvGrpSpPr>
          <p:grpSpPr bwMode="auto">
            <a:xfrm>
              <a:off x="4516347" y="2414588"/>
              <a:ext cx="412750" cy="569913"/>
              <a:chOff x="3548" y="1480"/>
              <a:chExt cx="260" cy="359"/>
            </a:xfrm>
          </p:grpSpPr>
          <p:sp>
            <p:nvSpPr>
              <p:cNvPr id="1557" name="Freeform 141"/>
              <p:cNvSpPr>
                <a:spLocks/>
              </p:cNvSpPr>
              <p:nvPr/>
            </p:nvSpPr>
            <p:spPr bwMode="auto">
              <a:xfrm>
                <a:off x="3548" y="1480"/>
                <a:ext cx="260" cy="359"/>
              </a:xfrm>
              <a:custGeom>
                <a:avLst/>
                <a:gdLst>
                  <a:gd name="T0" fmla="*/ 0 w 260"/>
                  <a:gd name="T1" fmla="*/ 0 h 359"/>
                  <a:gd name="T2" fmla="*/ 0 w 260"/>
                  <a:gd name="T3" fmla="*/ 233 h 359"/>
                  <a:gd name="T4" fmla="*/ 65 w 260"/>
                  <a:gd name="T5" fmla="*/ 233 h 359"/>
                  <a:gd name="T6" fmla="*/ 65 w 260"/>
                  <a:gd name="T7" fmla="*/ 359 h 359"/>
                  <a:gd name="T8" fmla="*/ 260 w 260"/>
                  <a:gd name="T9" fmla="*/ 359 h 359"/>
                  <a:gd name="T10" fmla="*/ 260 w 260"/>
                  <a:gd name="T11" fmla="*/ 215 h 359"/>
                  <a:gd name="T12" fmla="*/ 240 w 260"/>
                  <a:gd name="T13" fmla="*/ 215 h 359"/>
                  <a:gd name="T14" fmla="*/ 240 w 260"/>
                  <a:gd name="T15" fmla="*/ 161 h 359"/>
                  <a:gd name="T16" fmla="*/ 221 w 260"/>
                  <a:gd name="T17" fmla="*/ 125 h 359"/>
                  <a:gd name="T18" fmla="*/ 221 w 260"/>
                  <a:gd name="T19" fmla="*/ 0 h 359"/>
                  <a:gd name="T20" fmla="*/ 0 w 260"/>
                  <a:gd name="T21" fmla="*/ 0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0"/>
                  <a:gd name="T34" fmla="*/ 0 h 359"/>
                  <a:gd name="T35" fmla="*/ 260 w 260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0" h="359">
                    <a:moveTo>
                      <a:pt x="0" y="0"/>
                    </a:moveTo>
                    <a:lnTo>
                      <a:pt x="0" y="233"/>
                    </a:lnTo>
                    <a:lnTo>
                      <a:pt x="65" y="233"/>
                    </a:lnTo>
                    <a:lnTo>
                      <a:pt x="65" y="359"/>
                    </a:lnTo>
                    <a:lnTo>
                      <a:pt x="260" y="359"/>
                    </a:lnTo>
                    <a:lnTo>
                      <a:pt x="260" y="215"/>
                    </a:lnTo>
                    <a:lnTo>
                      <a:pt x="240" y="215"/>
                    </a:lnTo>
                    <a:lnTo>
                      <a:pt x="240" y="161"/>
                    </a:lnTo>
                    <a:lnTo>
                      <a:pt x="221" y="125"/>
                    </a:lnTo>
                    <a:lnTo>
                      <a:pt x="2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8" name="Freeform 142"/>
              <p:cNvSpPr>
                <a:spLocks/>
              </p:cNvSpPr>
              <p:nvPr/>
            </p:nvSpPr>
            <p:spPr bwMode="auto">
              <a:xfrm>
                <a:off x="3548" y="1480"/>
                <a:ext cx="260" cy="359"/>
              </a:xfrm>
              <a:custGeom>
                <a:avLst/>
                <a:gdLst>
                  <a:gd name="T0" fmla="*/ 0 w 260"/>
                  <a:gd name="T1" fmla="*/ 0 h 359"/>
                  <a:gd name="T2" fmla="*/ 0 w 260"/>
                  <a:gd name="T3" fmla="*/ 233 h 359"/>
                  <a:gd name="T4" fmla="*/ 65 w 260"/>
                  <a:gd name="T5" fmla="*/ 233 h 359"/>
                  <a:gd name="T6" fmla="*/ 65 w 260"/>
                  <a:gd name="T7" fmla="*/ 359 h 359"/>
                  <a:gd name="T8" fmla="*/ 260 w 260"/>
                  <a:gd name="T9" fmla="*/ 359 h 359"/>
                  <a:gd name="T10" fmla="*/ 260 w 260"/>
                  <a:gd name="T11" fmla="*/ 215 h 359"/>
                  <a:gd name="T12" fmla="*/ 240 w 260"/>
                  <a:gd name="T13" fmla="*/ 215 h 359"/>
                  <a:gd name="T14" fmla="*/ 240 w 260"/>
                  <a:gd name="T15" fmla="*/ 161 h 359"/>
                  <a:gd name="T16" fmla="*/ 221 w 260"/>
                  <a:gd name="T17" fmla="*/ 125 h 359"/>
                  <a:gd name="T18" fmla="*/ 221 w 260"/>
                  <a:gd name="T19" fmla="*/ 0 h 359"/>
                  <a:gd name="T20" fmla="*/ 0 w 260"/>
                  <a:gd name="T21" fmla="*/ 0 h 3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0"/>
                  <a:gd name="T34" fmla="*/ 0 h 359"/>
                  <a:gd name="T35" fmla="*/ 260 w 260"/>
                  <a:gd name="T36" fmla="*/ 359 h 3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0" h="359">
                    <a:moveTo>
                      <a:pt x="0" y="0"/>
                    </a:moveTo>
                    <a:lnTo>
                      <a:pt x="0" y="233"/>
                    </a:lnTo>
                    <a:lnTo>
                      <a:pt x="65" y="233"/>
                    </a:lnTo>
                    <a:lnTo>
                      <a:pt x="65" y="359"/>
                    </a:lnTo>
                    <a:lnTo>
                      <a:pt x="260" y="359"/>
                    </a:lnTo>
                    <a:lnTo>
                      <a:pt x="260" y="215"/>
                    </a:lnTo>
                    <a:lnTo>
                      <a:pt x="240" y="215"/>
                    </a:lnTo>
                    <a:lnTo>
                      <a:pt x="240" y="161"/>
                    </a:lnTo>
                    <a:lnTo>
                      <a:pt x="221" y="125"/>
                    </a:lnTo>
                    <a:lnTo>
                      <a:pt x="22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0" name="Group 146"/>
            <p:cNvGrpSpPr>
              <a:grpSpLocks/>
            </p:cNvGrpSpPr>
            <p:nvPr/>
          </p:nvGrpSpPr>
          <p:grpSpPr bwMode="auto">
            <a:xfrm>
              <a:off x="4835435" y="2328863"/>
              <a:ext cx="341312" cy="655638"/>
              <a:chOff x="3749" y="1426"/>
              <a:chExt cx="215" cy="413"/>
            </a:xfrm>
          </p:grpSpPr>
          <p:sp>
            <p:nvSpPr>
              <p:cNvPr id="1555" name="Freeform 144"/>
              <p:cNvSpPr>
                <a:spLocks/>
              </p:cNvSpPr>
              <p:nvPr/>
            </p:nvSpPr>
            <p:spPr bwMode="auto">
              <a:xfrm>
                <a:off x="3749" y="1426"/>
                <a:ext cx="215" cy="413"/>
              </a:xfrm>
              <a:custGeom>
                <a:avLst/>
                <a:gdLst>
                  <a:gd name="T0" fmla="*/ 0 w 215"/>
                  <a:gd name="T1" fmla="*/ 53 h 413"/>
                  <a:gd name="T2" fmla="*/ 20 w 215"/>
                  <a:gd name="T3" fmla="*/ 53 h 413"/>
                  <a:gd name="T4" fmla="*/ 20 w 215"/>
                  <a:gd name="T5" fmla="*/ 179 h 413"/>
                  <a:gd name="T6" fmla="*/ 39 w 215"/>
                  <a:gd name="T7" fmla="*/ 215 h 413"/>
                  <a:gd name="T8" fmla="*/ 39 w 215"/>
                  <a:gd name="T9" fmla="*/ 270 h 413"/>
                  <a:gd name="T10" fmla="*/ 59 w 215"/>
                  <a:gd name="T11" fmla="*/ 270 h 413"/>
                  <a:gd name="T12" fmla="*/ 59 w 215"/>
                  <a:gd name="T13" fmla="*/ 413 h 413"/>
                  <a:gd name="T14" fmla="*/ 156 w 215"/>
                  <a:gd name="T15" fmla="*/ 395 h 413"/>
                  <a:gd name="T16" fmla="*/ 156 w 215"/>
                  <a:gd name="T17" fmla="*/ 323 h 413"/>
                  <a:gd name="T18" fmla="*/ 215 w 215"/>
                  <a:gd name="T19" fmla="*/ 323 h 413"/>
                  <a:gd name="T20" fmla="*/ 215 w 215"/>
                  <a:gd name="T21" fmla="*/ 53 h 413"/>
                  <a:gd name="T22" fmla="*/ 176 w 215"/>
                  <a:gd name="T23" fmla="*/ 53 h 413"/>
                  <a:gd name="T24" fmla="*/ 176 w 215"/>
                  <a:gd name="T25" fmla="*/ 0 h 413"/>
                  <a:gd name="T26" fmla="*/ 0 w 215"/>
                  <a:gd name="T27" fmla="*/ 0 h 413"/>
                  <a:gd name="T28" fmla="*/ 0 w 215"/>
                  <a:gd name="T29" fmla="*/ 53 h 4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5"/>
                  <a:gd name="T46" fmla="*/ 0 h 413"/>
                  <a:gd name="T47" fmla="*/ 215 w 215"/>
                  <a:gd name="T48" fmla="*/ 413 h 4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5" h="413">
                    <a:moveTo>
                      <a:pt x="0" y="53"/>
                    </a:moveTo>
                    <a:lnTo>
                      <a:pt x="20" y="53"/>
                    </a:lnTo>
                    <a:lnTo>
                      <a:pt x="20" y="179"/>
                    </a:lnTo>
                    <a:lnTo>
                      <a:pt x="39" y="215"/>
                    </a:lnTo>
                    <a:lnTo>
                      <a:pt x="39" y="270"/>
                    </a:lnTo>
                    <a:lnTo>
                      <a:pt x="59" y="270"/>
                    </a:lnTo>
                    <a:lnTo>
                      <a:pt x="59" y="413"/>
                    </a:lnTo>
                    <a:lnTo>
                      <a:pt x="156" y="395"/>
                    </a:lnTo>
                    <a:lnTo>
                      <a:pt x="156" y="323"/>
                    </a:lnTo>
                    <a:lnTo>
                      <a:pt x="215" y="323"/>
                    </a:lnTo>
                    <a:lnTo>
                      <a:pt x="215" y="53"/>
                    </a:lnTo>
                    <a:lnTo>
                      <a:pt x="176" y="53"/>
                    </a:lnTo>
                    <a:lnTo>
                      <a:pt x="176" y="0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6" name="Freeform 145"/>
              <p:cNvSpPr>
                <a:spLocks/>
              </p:cNvSpPr>
              <p:nvPr/>
            </p:nvSpPr>
            <p:spPr bwMode="auto">
              <a:xfrm>
                <a:off x="3749" y="1426"/>
                <a:ext cx="215" cy="413"/>
              </a:xfrm>
              <a:custGeom>
                <a:avLst/>
                <a:gdLst>
                  <a:gd name="T0" fmla="*/ 0 w 215"/>
                  <a:gd name="T1" fmla="*/ 53 h 413"/>
                  <a:gd name="T2" fmla="*/ 20 w 215"/>
                  <a:gd name="T3" fmla="*/ 53 h 413"/>
                  <a:gd name="T4" fmla="*/ 20 w 215"/>
                  <a:gd name="T5" fmla="*/ 179 h 413"/>
                  <a:gd name="T6" fmla="*/ 39 w 215"/>
                  <a:gd name="T7" fmla="*/ 215 h 413"/>
                  <a:gd name="T8" fmla="*/ 39 w 215"/>
                  <a:gd name="T9" fmla="*/ 270 h 413"/>
                  <a:gd name="T10" fmla="*/ 59 w 215"/>
                  <a:gd name="T11" fmla="*/ 270 h 413"/>
                  <a:gd name="T12" fmla="*/ 59 w 215"/>
                  <a:gd name="T13" fmla="*/ 413 h 413"/>
                  <a:gd name="T14" fmla="*/ 156 w 215"/>
                  <a:gd name="T15" fmla="*/ 395 h 413"/>
                  <a:gd name="T16" fmla="*/ 156 w 215"/>
                  <a:gd name="T17" fmla="*/ 323 h 413"/>
                  <a:gd name="T18" fmla="*/ 215 w 215"/>
                  <a:gd name="T19" fmla="*/ 323 h 413"/>
                  <a:gd name="T20" fmla="*/ 215 w 215"/>
                  <a:gd name="T21" fmla="*/ 53 h 413"/>
                  <a:gd name="T22" fmla="*/ 176 w 215"/>
                  <a:gd name="T23" fmla="*/ 53 h 413"/>
                  <a:gd name="T24" fmla="*/ 176 w 215"/>
                  <a:gd name="T25" fmla="*/ 0 h 413"/>
                  <a:gd name="T26" fmla="*/ 0 w 215"/>
                  <a:gd name="T27" fmla="*/ 0 h 413"/>
                  <a:gd name="T28" fmla="*/ 0 w 215"/>
                  <a:gd name="T29" fmla="*/ 53 h 4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5"/>
                  <a:gd name="T46" fmla="*/ 0 h 413"/>
                  <a:gd name="T47" fmla="*/ 215 w 215"/>
                  <a:gd name="T48" fmla="*/ 413 h 4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5" h="413">
                    <a:moveTo>
                      <a:pt x="0" y="53"/>
                    </a:moveTo>
                    <a:lnTo>
                      <a:pt x="20" y="53"/>
                    </a:lnTo>
                    <a:lnTo>
                      <a:pt x="20" y="179"/>
                    </a:lnTo>
                    <a:lnTo>
                      <a:pt x="39" y="215"/>
                    </a:lnTo>
                    <a:lnTo>
                      <a:pt x="39" y="270"/>
                    </a:lnTo>
                    <a:lnTo>
                      <a:pt x="59" y="270"/>
                    </a:lnTo>
                    <a:lnTo>
                      <a:pt x="59" y="413"/>
                    </a:lnTo>
                    <a:lnTo>
                      <a:pt x="156" y="395"/>
                    </a:lnTo>
                    <a:lnTo>
                      <a:pt x="156" y="323"/>
                    </a:lnTo>
                    <a:lnTo>
                      <a:pt x="215" y="323"/>
                    </a:lnTo>
                    <a:lnTo>
                      <a:pt x="215" y="53"/>
                    </a:lnTo>
                    <a:lnTo>
                      <a:pt x="176" y="53"/>
                    </a:lnTo>
                    <a:lnTo>
                      <a:pt x="176" y="0"/>
                    </a:lnTo>
                    <a:lnTo>
                      <a:pt x="0" y="0"/>
                    </a:lnTo>
                    <a:lnTo>
                      <a:pt x="0" y="53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1" name="Group 149"/>
            <p:cNvGrpSpPr>
              <a:grpSpLocks/>
            </p:cNvGrpSpPr>
            <p:nvPr/>
          </p:nvGrpSpPr>
          <p:grpSpPr bwMode="auto">
            <a:xfrm>
              <a:off x="5175160" y="2414588"/>
              <a:ext cx="525462" cy="428625"/>
              <a:chOff x="3963" y="1480"/>
              <a:chExt cx="331" cy="270"/>
            </a:xfrm>
          </p:grpSpPr>
          <p:sp>
            <p:nvSpPr>
              <p:cNvPr id="1553" name="Rectangle 147"/>
              <p:cNvSpPr>
                <a:spLocks noChangeArrowheads="1"/>
              </p:cNvSpPr>
              <p:nvPr/>
            </p:nvSpPr>
            <p:spPr bwMode="auto">
              <a:xfrm>
                <a:off x="3963" y="1480"/>
                <a:ext cx="331" cy="27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4" name="Rectangle 148"/>
              <p:cNvSpPr>
                <a:spLocks noChangeArrowheads="1"/>
              </p:cNvSpPr>
              <p:nvPr/>
            </p:nvSpPr>
            <p:spPr bwMode="auto">
              <a:xfrm>
                <a:off x="3963" y="1480"/>
                <a:ext cx="331" cy="270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2" name="Group 152"/>
            <p:cNvGrpSpPr>
              <a:grpSpLocks/>
            </p:cNvGrpSpPr>
            <p:nvPr/>
          </p:nvGrpSpPr>
          <p:grpSpPr bwMode="auto">
            <a:xfrm>
              <a:off x="5699035" y="2414588"/>
              <a:ext cx="584200" cy="457200"/>
              <a:chOff x="4293" y="1480"/>
              <a:chExt cx="368" cy="288"/>
            </a:xfrm>
          </p:grpSpPr>
          <p:sp>
            <p:nvSpPr>
              <p:cNvPr id="1551" name="Freeform 150"/>
              <p:cNvSpPr>
                <a:spLocks/>
              </p:cNvSpPr>
              <p:nvPr/>
            </p:nvSpPr>
            <p:spPr bwMode="auto">
              <a:xfrm>
                <a:off x="4293" y="1480"/>
                <a:ext cx="368" cy="288"/>
              </a:xfrm>
              <a:custGeom>
                <a:avLst/>
                <a:gdLst>
                  <a:gd name="T0" fmla="*/ 0 w 368"/>
                  <a:gd name="T1" fmla="*/ 72 h 288"/>
                  <a:gd name="T2" fmla="*/ 0 w 368"/>
                  <a:gd name="T3" fmla="*/ 288 h 288"/>
                  <a:gd name="T4" fmla="*/ 136 w 368"/>
                  <a:gd name="T5" fmla="*/ 270 h 288"/>
                  <a:gd name="T6" fmla="*/ 271 w 368"/>
                  <a:gd name="T7" fmla="*/ 270 h 288"/>
                  <a:gd name="T8" fmla="*/ 271 w 368"/>
                  <a:gd name="T9" fmla="*/ 216 h 288"/>
                  <a:gd name="T10" fmla="*/ 368 w 368"/>
                  <a:gd name="T11" fmla="*/ 216 h 288"/>
                  <a:gd name="T12" fmla="*/ 368 w 368"/>
                  <a:gd name="T13" fmla="*/ 0 h 288"/>
                  <a:gd name="T14" fmla="*/ 136 w 368"/>
                  <a:gd name="T15" fmla="*/ 0 h 288"/>
                  <a:gd name="T16" fmla="*/ 136 w 368"/>
                  <a:gd name="T17" fmla="*/ 72 h 288"/>
                  <a:gd name="T18" fmla="*/ 0 w 368"/>
                  <a:gd name="T19" fmla="*/ 72 h 2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288"/>
                  <a:gd name="T32" fmla="*/ 368 w 368"/>
                  <a:gd name="T33" fmla="*/ 288 h 2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288">
                    <a:moveTo>
                      <a:pt x="0" y="72"/>
                    </a:moveTo>
                    <a:lnTo>
                      <a:pt x="0" y="288"/>
                    </a:lnTo>
                    <a:lnTo>
                      <a:pt x="136" y="270"/>
                    </a:lnTo>
                    <a:lnTo>
                      <a:pt x="271" y="270"/>
                    </a:lnTo>
                    <a:lnTo>
                      <a:pt x="271" y="216"/>
                    </a:lnTo>
                    <a:lnTo>
                      <a:pt x="368" y="216"/>
                    </a:lnTo>
                    <a:lnTo>
                      <a:pt x="368" y="0"/>
                    </a:lnTo>
                    <a:lnTo>
                      <a:pt x="136" y="0"/>
                    </a:lnTo>
                    <a:lnTo>
                      <a:pt x="13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2" name="Freeform 151"/>
              <p:cNvSpPr>
                <a:spLocks/>
              </p:cNvSpPr>
              <p:nvPr/>
            </p:nvSpPr>
            <p:spPr bwMode="auto">
              <a:xfrm>
                <a:off x="4293" y="1480"/>
                <a:ext cx="368" cy="288"/>
              </a:xfrm>
              <a:custGeom>
                <a:avLst/>
                <a:gdLst>
                  <a:gd name="T0" fmla="*/ 0 w 368"/>
                  <a:gd name="T1" fmla="*/ 72 h 288"/>
                  <a:gd name="T2" fmla="*/ 0 w 368"/>
                  <a:gd name="T3" fmla="*/ 288 h 288"/>
                  <a:gd name="T4" fmla="*/ 136 w 368"/>
                  <a:gd name="T5" fmla="*/ 270 h 288"/>
                  <a:gd name="T6" fmla="*/ 271 w 368"/>
                  <a:gd name="T7" fmla="*/ 270 h 288"/>
                  <a:gd name="T8" fmla="*/ 271 w 368"/>
                  <a:gd name="T9" fmla="*/ 216 h 288"/>
                  <a:gd name="T10" fmla="*/ 368 w 368"/>
                  <a:gd name="T11" fmla="*/ 216 h 288"/>
                  <a:gd name="T12" fmla="*/ 368 w 368"/>
                  <a:gd name="T13" fmla="*/ 0 h 288"/>
                  <a:gd name="T14" fmla="*/ 136 w 368"/>
                  <a:gd name="T15" fmla="*/ 0 h 288"/>
                  <a:gd name="T16" fmla="*/ 136 w 368"/>
                  <a:gd name="T17" fmla="*/ 72 h 288"/>
                  <a:gd name="T18" fmla="*/ 0 w 368"/>
                  <a:gd name="T19" fmla="*/ 72 h 2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288"/>
                  <a:gd name="T32" fmla="*/ 368 w 368"/>
                  <a:gd name="T33" fmla="*/ 288 h 2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288">
                    <a:moveTo>
                      <a:pt x="0" y="72"/>
                    </a:moveTo>
                    <a:lnTo>
                      <a:pt x="0" y="288"/>
                    </a:lnTo>
                    <a:lnTo>
                      <a:pt x="136" y="270"/>
                    </a:lnTo>
                    <a:lnTo>
                      <a:pt x="271" y="270"/>
                    </a:lnTo>
                    <a:lnTo>
                      <a:pt x="271" y="216"/>
                    </a:lnTo>
                    <a:lnTo>
                      <a:pt x="368" y="216"/>
                    </a:lnTo>
                    <a:lnTo>
                      <a:pt x="368" y="0"/>
                    </a:lnTo>
                    <a:lnTo>
                      <a:pt x="136" y="0"/>
                    </a:lnTo>
                    <a:lnTo>
                      <a:pt x="136" y="72"/>
                    </a:lnTo>
                    <a:lnTo>
                      <a:pt x="0" y="7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3" name="Group 155"/>
            <p:cNvGrpSpPr>
              <a:grpSpLocks/>
            </p:cNvGrpSpPr>
            <p:nvPr/>
          </p:nvGrpSpPr>
          <p:grpSpPr bwMode="auto">
            <a:xfrm>
              <a:off x="6284822" y="2500313"/>
              <a:ext cx="615950" cy="427038"/>
              <a:chOff x="4662" y="1534"/>
              <a:chExt cx="388" cy="269"/>
            </a:xfrm>
          </p:grpSpPr>
          <p:sp>
            <p:nvSpPr>
              <p:cNvPr id="1549" name="Freeform 153"/>
              <p:cNvSpPr>
                <a:spLocks/>
              </p:cNvSpPr>
              <p:nvPr/>
            </p:nvSpPr>
            <p:spPr bwMode="auto">
              <a:xfrm>
                <a:off x="4662" y="1534"/>
                <a:ext cx="388" cy="269"/>
              </a:xfrm>
              <a:custGeom>
                <a:avLst/>
                <a:gdLst>
                  <a:gd name="T0" fmla="*/ 0 w 388"/>
                  <a:gd name="T1" fmla="*/ 18 h 269"/>
                  <a:gd name="T2" fmla="*/ 0 w 388"/>
                  <a:gd name="T3" fmla="*/ 162 h 269"/>
                  <a:gd name="T4" fmla="*/ 117 w 388"/>
                  <a:gd name="T5" fmla="*/ 162 h 269"/>
                  <a:gd name="T6" fmla="*/ 117 w 388"/>
                  <a:gd name="T7" fmla="*/ 233 h 269"/>
                  <a:gd name="T8" fmla="*/ 156 w 388"/>
                  <a:gd name="T9" fmla="*/ 233 h 269"/>
                  <a:gd name="T10" fmla="*/ 156 w 388"/>
                  <a:gd name="T11" fmla="*/ 269 h 269"/>
                  <a:gd name="T12" fmla="*/ 233 w 388"/>
                  <a:gd name="T13" fmla="*/ 269 h 269"/>
                  <a:gd name="T14" fmla="*/ 291 w 388"/>
                  <a:gd name="T15" fmla="*/ 269 h 269"/>
                  <a:gd name="T16" fmla="*/ 330 w 388"/>
                  <a:gd name="T17" fmla="*/ 233 h 269"/>
                  <a:gd name="T18" fmla="*/ 388 w 388"/>
                  <a:gd name="T19" fmla="*/ 216 h 269"/>
                  <a:gd name="T20" fmla="*/ 369 w 388"/>
                  <a:gd name="T21" fmla="*/ 18 h 269"/>
                  <a:gd name="T22" fmla="*/ 175 w 388"/>
                  <a:gd name="T23" fmla="*/ 18 h 269"/>
                  <a:gd name="T24" fmla="*/ 175 w 388"/>
                  <a:gd name="T25" fmla="*/ 0 h 269"/>
                  <a:gd name="T26" fmla="*/ 117 w 388"/>
                  <a:gd name="T27" fmla="*/ 0 h 269"/>
                  <a:gd name="T28" fmla="*/ 117 w 388"/>
                  <a:gd name="T29" fmla="*/ 18 h 269"/>
                  <a:gd name="T30" fmla="*/ 0 w 388"/>
                  <a:gd name="T31" fmla="*/ 18 h 2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8"/>
                  <a:gd name="T49" fmla="*/ 0 h 269"/>
                  <a:gd name="T50" fmla="*/ 388 w 388"/>
                  <a:gd name="T51" fmla="*/ 269 h 2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8" h="269">
                    <a:moveTo>
                      <a:pt x="0" y="18"/>
                    </a:moveTo>
                    <a:lnTo>
                      <a:pt x="0" y="162"/>
                    </a:lnTo>
                    <a:lnTo>
                      <a:pt x="117" y="162"/>
                    </a:lnTo>
                    <a:lnTo>
                      <a:pt x="117" y="233"/>
                    </a:lnTo>
                    <a:lnTo>
                      <a:pt x="156" y="233"/>
                    </a:lnTo>
                    <a:lnTo>
                      <a:pt x="156" y="269"/>
                    </a:lnTo>
                    <a:lnTo>
                      <a:pt x="233" y="269"/>
                    </a:lnTo>
                    <a:lnTo>
                      <a:pt x="291" y="269"/>
                    </a:lnTo>
                    <a:lnTo>
                      <a:pt x="330" y="233"/>
                    </a:lnTo>
                    <a:lnTo>
                      <a:pt x="388" y="216"/>
                    </a:lnTo>
                    <a:lnTo>
                      <a:pt x="369" y="18"/>
                    </a:lnTo>
                    <a:lnTo>
                      <a:pt x="175" y="18"/>
                    </a:lnTo>
                    <a:lnTo>
                      <a:pt x="175" y="0"/>
                    </a:lnTo>
                    <a:lnTo>
                      <a:pt x="117" y="0"/>
                    </a:lnTo>
                    <a:lnTo>
                      <a:pt x="117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0" name="Freeform 154"/>
              <p:cNvSpPr>
                <a:spLocks/>
              </p:cNvSpPr>
              <p:nvPr/>
            </p:nvSpPr>
            <p:spPr bwMode="auto">
              <a:xfrm>
                <a:off x="4662" y="1534"/>
                <a:ext cx="388" cy="269"/>
              </a:xfrm>
              <a:custGeom>
                <a:avLst/>
                <a:gdLst>
                  <a:gd name="T0" fmla="*/ 0 w 388"/>
                  <a:gd name="T1" fmla="*/ 18 h 269"/>
                  <a:gd name="T2" fmla="*/ 0 w 388"/>
                  <a:gd name="T3" fmla="*/ 162 h 269"/>
                  <a:gd name="T4" fmla="*/ 117 w 388"/>
                  <a:gd name="T5" fmla="*/ 162 h 269"/>
                  <a:gd name="T6" fmla="*/ 117 w 388"/>
                  <a:gd name="T7" fmla="*/ 233 h 269"/>
                  <a:gd name="T8" fmla="*/ 156 w 388"/>
                  <a:gd name="T9" fmla="*/ 233 h 269"/>
                  <a:gd name="T10" fmla="*/ 156 w 388"/>
                  <a:gd name="T11" fmla="*/ 269 h 269"/>
                  <a:gd name="T12" fmla="*/ 233 w 388"/>
                  <a:gd name="T13" fmla="*/ 269 h 269"/>
                  <a:gd name="T14" fmla="*/ 291 w 388"/>
                  <a:gd name="T15" fmla="*/ 269 h 269"/>
                  <a:gd name="T16" fmla="*/ 330 w 388"/>
                  <a:gd name="T17" fmla="*/ 233 h 269"/>
                  <a:gd name="T18" fmla="*/ 388 w 388"/>
                  <a:gd name="T19" fmla="*/ 216 h 269"/>
                  <a:gd name="T20" fmla="*/ 369 w 388"/>
                  <a:gd name="T21" fmla="*/ 18 h 269"/>
                  <a:gd name="T22" fmla="*/ 175 w 388"/>
                  <a:gd name="T23" fmla="*/ 18 h 269"/>
                  <a:gd name="T24" fmla="*/ 175 w 388"/>
                  <a:gd name="T25" fmla="*/ 0 h 269"/>
                  <a:gd name="T26" fmla="*/ 117 w 388"/>
                  <a:gd name="T27" fmla="*/ 0 h 269"/>
                  <a:gd name="T28" fmla="*/ 117 w 388"/>
                  <a:gd name="T29" fmla="*/ 18 h 269"/>
                  <a:gd name="T30" fmla="*/ 0 w 388"/>
                  <a:gd name="T31" fmla="*/ 18 h 26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8"/>
                  <a:gd name="T49" fmla="*/ 0 h 269"/>
                  <a:gd name="T50" fmla="*/ 388 w 388"/>
                  <a:gd name="T51" fmla="*/ 269 h 26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8" h="269">
                    <a:moveTo>
                      <a:pt x="0" y="18"/>
                    </a:moveTo>
                    <a:lnTo>
                      <a:pt x="0" y="162"/>
                    </a:lnTo>
                    <a:lnTo>
                      <a:pt x="117" y="162"/>
                    </a:lnTo>
                    <a:lnTo>
                      <a:pt x="117" y="233"/>
                    </a:lnTo>
                    <a:lnTo>
                      <a:pt x="156" y="233"/>
                    </a:lnTo>
                    <a:lnTo>
                      <a:pt x="156" y="269"/>
                    </a:lnTo>
                    <a:lnTo>
                      <a:pt x="233" y="269"/>
                    </a:lnTo>
                    <a:lnTo>
                      <a:pt x="291" y="269"/>
                    </a:lnTo>
                    <a:lnTo>
                      <a:pt x="330" y="233"/>
                    </a:lnTo>
                    <a:lnTo>
                      <a:pt x="388" y="216"/>
                    </a:lnTo>
                    <a:lnTo>
                      <a:pt x="369" y="18"/>
                    </a:lnTo>
                    <a:lnTo>
                      <a:pt x="175" y="18"/>
                    </a:lnTo>
                    <a:lnTo>
                      <a:pt x="175" y="0"/>
                    </a:lnTo>
                    <a:lnTo>
                      <a:pt x="117" y="0"/>
                    </a:lnTo>
                    <a:lnTo>
                      <a:pt x="117" y="18"/>
                    </a:lnTo>
                    <a:lnTo>
                      <a:pt x="0" y="1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4" name="Group 161"/>
            <p:cNvGrpSpPr>
              <a:grpSpLocks/>
            </p:cNvGrpSpPr>
            <p:nvPr/>
          </p:nvGrpSpPr>
          <p:grpSpPr bwMode="auto">
            <a:xfrm>
              <a:off x="3778160" y="2786063"/>
              <a:ext cx="585787" cy="342900"/>
              <a:chOff x="3083" y="1714"/>
              <a:chExt cx="369" cy="216"/>
            </a:xfrm>
          </p:grpSpPr>
          <p:sp>
            <p:nvSpPr>
              <p:cNvPr id="1547" name="Freeform 159"/>
              <p:cNvSpPr>
                <a:spLocks/>
              </p:cNvSpPr>
              <p:nvPr/>
            </p:nvSpPr>
            <p:spPr bwMode="auto">
              <a:xfrm>
                <a:off x="3083" y="1714"/>
                <a:ext cx="369" cy="216"/>
              </a:xfrm>
              <a:custGeom>
                <a:avLst/>
                <a:gdLst>
                  <a:gd name="T0" fmla="*/ 79 w 369"/>
                  <a:gd name="T1" fmla="*/ 0 h 216"/>
                  <a:gd name="T2" fmla="*/ 79 w 369"/>
                  <a:gd name="T3" fmla="*/ 17 h 216"/>
                  <a:gd name="T4" fmla="*/ 0 w 369"/>
                  <a:gd name="T5" fmla="*/ 17 h 216"/>
                  <a:gd name="T6" fmla="*/ 0 w 369"/>
                  <a:gd name="T7" fmla="*/ 162 h 216"/>
                  <a:gd name="T8" fmla="*/ 98 w 369"/>
                  <a:gd name="T9" fmla="*/ 162 h 216"/>
                  <a:gd name="T10" fmla="*/ 98 w 369"/>
                  <a:gd name="T11" fmla="*/ 216 h 216"/>
                  <a:gd name="T12" fmla="*/ 253 w 369"/>
                  <a:gd name="T13" fmla="*/ 216 h 216"/>
                  <a:gd name="T14" fmla="*/ 253 w 369"/>
                  <a:gd name="T15" fmla="*/ 180 h 216"/>
                  <a:gd name="T16" fmla="*/ 291 w 369"/>
                  <a:gd name="T17" fmla="*/ 180 h 216"/>
                  <a:gd name="T18" fmla="*/ 291 w 369"/>
                  <a:gd name="T19" fmla="*/ 54 h 216"/>
                  <a:gd name="T20" fmla="*/ 369 w 369"/>
                  <a:gd name="T21" fmla="*/ 54 h 216"/>
                  <a:gd name="T22" fmla="*/ 369 w 369"/>
                  <a:gd name="T23" fmla="*/ 0 h 216"/>
                  <a:gd name="T24" fmla="*/ 79 w 369"/>
                  <a:gd name="T25" fmla="*/ 0 h 2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9"/>
                  <a:gd name="T40" fmla="*/ 0 h 216"/>
                  <a:gd name="T41" fmla="*/ 369 w 369"/>
                  <a:gd name="T42" fmla="*/ 216 h 2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9" h="216">
                    <a:moveTo>
                      <a:pt x="79" y="0"/>
                    </a:moveTo>
                    <a:lnTo>
                      <a:pt x="79" y="17"/>
                    </a:lnTo>
                    <a:lnTo>
                      <a:pt x="0" y="17"/>
                    </a:lnTo>
                    <a:lnTo>
                      <a:pt x="0" y="162"/>
                    </a:lnTo>
                    <a:lnTo>
                      <a:pt x="98" y="162"/>
                    </a:lnTo>
                    <a:lnTo>
                      <a:pt x="98" y="216"/>
                    </a:lnTo>
                    <a:lnTo>
                      <a:pt x="253" y="216"/>
                    </a:lnTo>
                    <a:lnTo>
                      <a:pt x="253" y="180"/>
                    </a:lnTo>
                    <a:lnTo>
                      <a:pt x="291" y="180"/>
                    </a:lnTo>
                    <a:lnTo>
                      <a:pt x="291" y="54"/>
                    </a:lnTo>
                    <a:lnTo>
                      <a:pt x="369" y="54"/>
                    </a:lnTo>
                    <a:lnTo>
                      <a:pt x="36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8" name="Freeform 160"/>
              <p:cNvSpPr>
                <a:spLocks/>
              </p:cNvSpPr>
              <p:nvPr/>
            </p:nvSpPr>
            <p:spPr bwMode="auto">
              <a:xfrm>
                <a:off x="3083" y="1714"/>
                <a:ext cx="369" cy="216"/>
              </a:xfrm>
              <a:custGeom>
                <a:avLst/>
                <a:gdLst>
                  <a:gd name="T0" fmla="*/ 79 w 369"/>
                  <a:gd name="T1" fmla="*/ 0 h 216"/>
                  <a:gd name="T2" fmla="*/ 79 w 369"/>
                  <a:gd name="T3" fmla="*/ 17 h 216"/>
                  <a:gd name="T4" fmla="*/ 0 w 369"/>
                  <a:gd name="T5" fmla="*/ 17 h 216"/>
                  <a:gd name="T6" fmla="*/ 0 w 369"/>
                  <a:gd name="T7" fmla="*/ 162 h 216"/>
                  <a:gd name="T8" fmla="*/ 98 w 369"/>
                  <a:gd name="T9" fmla="*/ 162 h 216"/>
                  <a:gd name="T10" fmla="*/ 98 w 369"/>
                  <a:gd name="T11" fmla="*/ 216 h 216"/>
                  <a:gd name="T12" fmla="*/ 253 w 369"/>
                  <a:gd name="T13" fmla="*/ 216 h 216"/>
                  <a:gd name="T14" fmla="*/ 253 w 369"/>
                  <a:gd name="T15" fmla="*/ 180 h 216"/>
                  <a:gd name="T16" fmla="*/ 291 w 369"/>
                  <a:gd name="T17" fmla="*/ 180 h 216"/>
                  <a:gd name="T18" fmla="*/ 291 w 369"/>
                  <a:gd name="T19" fmla="*/ 54 h 216"/>
                  <a:gd name="T20" fmla="*/ 369 w 369"/>
                  <a:gd name="T21" fmla="*/ 54 h 216"/>
                  <a:gd name="T22" fmla="*/ 369 w 369"/>
                  <a:gd name="T23" fmla="*/ 0 h 216"/>
                  <a:gd name="T24" fmla="*/ 79 w 369"/>
                  <a:gd name="T25" fmla="*/ 0 h 2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9"/>
                  <a:gd name="T40" fmla="*/ 0 h 216"/>
                  <a:gd name="T41" fmla="*/ 369 w 369"/>
                  <a:gd name="T42" fmla="*/ 216 h 2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9" h="216">
                    <a:moveTo>
                      <a:pt x="79" y="0"/>
                    </a:moveTo>
                    <a:lnTo>
                      <a:pt x="79" y="17"/>
                    </a:lnTo>
                    <a:lnTo>
                      <a:pt x="0" y="17"/>
                    </a:lnTo>
                    <a:lnTo>
                      <a:pt x="0" y="162"/>
                    </a:lnTo>
                    <a:lnTo>
                      <a:pt x="98" y="162"/>
                    </a:lnTo>
                    <a:lnTo>
                      <a:pt x="98" y="216"/>
                    </a:lnTo>
                    <a:lnTo>
                      <a:pt x="253" y="216"/>
                    </a:lnTo>
                    <a:lnTo>
                      <a:pt x="253" y="180"/>
                    </a:lnTo>
                    <a:lnTo>
                      <a:pt x="291" y="180"/>
                    </a:lnTo>
                    <a:lnTo>
                      <a:pt x="291" y="54"/>
                    </a:lnTo>
                    <a:lnTo>
                      <a:pt x="369" y="54"/>
                    </a:lnTo>
                    <a:lnTo>
                      <a:pt x="369" y="0"/>
                    </a:lnTo>
                    <a:lnTo>
                      <a:pt x="7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5" name="Group 164"/>
            <p:cNvGrpSpPr>
              <a:grpSpLocks/>
            </p:cNvGrpSpPr>
            <p:nvPr/>
          </p:nvGrpSpPr>
          <p:grpSpPr bwMode="auto">
            <a:xfrm>
              <a:off x="4181385" y="2786063"/>
              <a:ext cx="439737" cy="454025"/>
              <a:chOff x="3337" y="1714"/>
              <a:chExt cx="277" cy="286"/>
            </a:xfrm>
          </p:grpSpPr>
          <p:sp>
            <p:nvSpPr>
              <p:cNvPr id="1545" name="Freeform 162"/>
              <p:cNvSpPr>
                <a:spLocks/>
              </p:cNvSpPr>
              <p:nvPr/>
            </p:nvSpPr>
            <p:spPr bwMode="auto">
              <a:xfrm>
                <a:off x="3337" y="1714"/>
                <a:ext cx="277" cy="286"/>
              </a:xfrm>
              <a:custGeom>
                <a:avLst/>
                <a:gdLst>
                  <a:gd name="T0" fmla="*/ 116 w 277"/>
                  <a:gd name="T1" fmla="*/ 0 h 286"/>
                  <a:gd name="T2" fmla="*/ 116 w 277"/>
                  <a:gd name="T3" fmla="*/ 53 h 286"/>
                  <a:gd name="T4" fmla="*/ 37 w 277"/>
                  <a:gd name="T5" fmla="*/ 53 h 286"/>
                  <a:gd name="T6" fmla="*/ 37 w 277"/>
                  <a:gd name="T7" fmla="*/ 178 h 286"/>
                  <a:gd name="T8" fmla="*/ 0 w 277"/>
                  <a:gd name="T9" fmla="*/ 178 h 286"/>
                  <a:gd name="T10" fmla="*/ 0 w 277"/>
                  <a:gd name="T11" fmla="*/ 233 h 286"/>
                  <a:gd name="T12" fmla="*/ 77 w 277"/>
                  <a:gd name="T13" fmla="*/ 233 h 286"/>
                  <a:gd name="T14" fmla="*/ 77 w 277"/>
                  <a:gd name="T15" fmla="*/ 286 h 286"/>
                  <a:gd name="T16" fmla="*/ 258 w 277"/>
                  <a:gd name="T17" fmla="*/ 286 h 286"/>
                  <a:gd name="T18" fmla="*/ 258 w 277"/>
                  <a:gd name="T19" fmla="*/ 125 h 286"/>
                  <a:gd name="T20" fmla="*/ 277 w 277"/>
                  <a:gd name="T21" fmla="*/ 125 h 286"/>
                  <a:gd name="T22" fmla="*/ 277 w 277"/>
                  <a:gd name="T23" fmla="*/ 0 h 286"/>
                  <a:gd name="T24" fmla="*/ 116 w 277"/>
                  <a:gd name="T25" fmla="*/ 0 h 2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286"/>
                  <a:gd name="T41" fmla="*/ 277 w 277"/>
                  <a:gd name="T42" fmla="*/ 286 h 2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286">
                    <a:moveTo>
                      <a:pt x="116" y="0"/>
                    </a:moveTo>
                    <a:lnTo>
                      <a:pt x="116" y="53"/>
                    </a:lnTo>
                    <a:lnTo>
                      <a:pt x="37" y="53"/>
                    </a:lnTo>
                    <a:lnTo>
                      <a:pt x="37" y="178"/>
                    </a:lnTo>
                    <a:lnTo>
                      <a:pt x="0" y="178"/>
                    </a:lnTo>
                    <a:lnTo>
                      <a:pt x="0" y="233"/>
                    </a:lnTo>
                    <a:lnTo>
                      <a:pt x="77" y="233"/>
                    </a:lnTo>
                    <a:lnTo>
                      <a:pt x="77" y="286"/>
                    </a:lnTo>
                    <a:lnTo>
                      <a:pt x="258" y="286"/>
                    </a:lnTo>
                    <a:lnTo>
                      <a:pt x="258" y="125"/>
                    </a:lnTo>
                    <a:lnTo>
                      <a:pt x="277" y="125"/>
                    </a:lnTo>
                    <a:lnTo>
                      <a:pt x="277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6" name="Freeform 163"/>
              <p:cNvSpPr>
                <a:spLocks/>
              </p:cNvSpPr>
              <p:nvPr/>
            </p:nvSpPr>
            <p:spPr bwMode="auto">
              <a:xfrm>
                <a:off x="3337" y="1714"/>
                <a:ext cx="277" cy="286"/>
              </a:xfrm>
              <a:custGeom>
                <a:avLst/>
                <a:gdLst>
                  <a:gd name="T0" fmla="*/ 116 w 277"/>
                  <a:gd name="T1" fmla="*/ 0 h 286"/>
                  <a:gd name="T2" fmla="*/ 116 w 277"/>
                  <a:gd name="T3" fmla="*/ 53 h 286"/>
                  <a:gd name="T4" fmla="*/ 37 w 277"/>
                  <a:gd name="T5" fmla="*/ 53 h 286"/>
                  <a:gd name="T6" fmla="*/ 37 w 277"/>
                  <a:gd name="T7" fmla="*/ 178 h 286"/>
                  <a:gd name="T8" fmla="*/ 0 w 277"/>
                  <a:gd name="T9" fmla="*/ 178 h 286"/>
                  <a:gd name="T10" fmla="*/ 0 w 277"/>
                  <a:gd name="T11" fmla="*/ 233 h 286"/>
                  <a:gd name="T12" fmla="*/ 77 w 277"/>
                  <a:gd name="T13" fmla="*/ 233 h 286"/>
                  <a:gd name="T14" fmla="*/ 77 w 277"/>
                  <a:gd name="T15" fmla="*/ 286 h 286"/>
                  <a:gd name="T16" fmla="*/ 258 w 277"/>
                  <a:gd name="T17" fmla="*/ 286 h 286"/>
                  <a:gd name="T18" fmla="*/ 258 w 277"/>
                  <a:gd name="T19" fmla="*/ 125 h 286"/>
                  <a:gd name="T20" fmla="*/ 277 w 277"/>
                  <a:gd name="T21" fmla="*/ 125 h 286"/>
                  <a:gd name="T22" fmla="*/ 277 w 277"/>
                  <a:gd name="T23" fmla="*/ 0 h 286"/>
                  <a:gd name="T24" fmla="*/ 116 w 277"/>
                  <a:gd name="T25" fmla="*/ 0 h 2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7"/>
                  <a:gd name="T40" fmla="*/ 0 h 286"/>
                  <a:gd name="T41" fmla="*/ 277 w 277"/>
                  <a:gd name="T42" fmla="*/ 286 h 28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7" h="286">
                    <a:moveTo>
                      <a:pt x="116" y="0"/>
                    </a:moveTo>
                    <a:lnTo>
                      <a:pt x="116" y="53"/>
                    </a:lnTo>
                    <a:lnTo>
                      <a:pt x="37" y="53"/>
                    </a:lnTo>
                    <a:lnTo>
                      <a:pt x="37" y="178"/>
                    </a:lnTo>
                    <a:lnTo>
                      <a:pt x="0" y="178"/>
                    </a:lnTo>
                    <a:lnTo>
                      <a:pt x="0" y="233"/>
                    </a:lnTo>
                    <a:lnTo>
                      <a:pt x="77" y="233"/>
                    </a:lnTo>
                    <a:lnTo>
                      <a:pt x="77" y="286"/>
                    </a:lnTo>
                    <a:lnTo>
                      <a:pt x="258" y="286"/>
                    </a:lnTo>
                    <a:lnTo>
                      <a:pt x="258" y="125"/>
                    </a:lnTo>
                    <a:lnTo>
                      <a:pt x="277" y="125"/>
                    </a:lnTo>
                    <a:lnTo>
                      <a:pt x="277" y="0"/>
                    </a:lnTo>
                    <a:lnTo>
                      <a:pt x="116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6" name="Group 167"/>
            <p:cNvGrpSpPr>
              <a:grpSpLocks/>
            </p:cNvGrpSpPr>
            <p:nvPr/>
          </p:nvGrpSpPr>
          <p:grpSpPr bwMode="auto">
            <a:xfrm>
              <a:off x="5083085" y="2843213"/>
              <a:ext cx="617537" cy="285750"/>
              <a:chOff x="3905" y="1750"/>
              <a:chExt cx="389" cy="180"/>
            </a:xfrm>
          </p:grpSpPr>
          <p:sp>
            <p:nvSpPr>
              <p:cNvPr id="1543" name="Freeform 165"/>
              <p:cNvSpPr>
                <a:spLocks/>
              </p:cNvSpPr>
              <p:nvPr/>
            </p:nvSpPr>
            <p:spPr bwMode="auto">
              <a:xfrm>
                <a:off x="3905" y="1750"/>
                <a:ext cx="389" cy="180"/>
              </a:xfrm>
              <a:custGeom>
                <a:avLst/>
                <a:gdLst>
                  <a:gd name="T0" fmla="*/ 0 w 389"/>
                  <a:gd name="T1" fmla="*/ 0 h 180"/>
                  <a:gd name="T2" fmla="*/ 0 w 389"/>
                  <a:gd name="T3" fmla="*/ 72 h 180"/>
                  <a:gd name="T4" fmla="*/ 19 w 389"/>
                  <a:gd name="T5" fmla="*/ 72 h 180"/>
                  <a:gd name="T6" fmla="*/ 19 w 389"/>
                  <a:gd name="T7" fmla="*/ 180 h 180"/>
                  <a:gd name="T8" fmla="*/ 371 w 389"/>
                  <a:gd name="T9" fmla="*/ 180 h 180"/>
                  <a:gd name="T10" fmla="*/ 371 w 389"/>
                  <a:gd name="T11" fmla="*/ 35 h 180"/>
                  <a:gd name="T12" fmla="*/ 389 w 389"/>
                  <a:gd name="T13" fmla="*/ 35 h 180"/>
                  <a:gd name="T14" fmla="*/ 389 w 389"/>
                  <a:gd name="T15" fmla="*/ 0 h 180"/>
                  <a:gd name="T16" fmla="*/ 0 w 389"/>
                  <a:gd name="T17" fmla="*/ 0 h 1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80"/>
                  <a:gd name="T29" fmla="*/ 389 w 389"/>
                  <a:gd name="T30" fmla="*/ 180 h 1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80">
                    <a:moveTo>
                      <a:pt x="0" y="0"/>
                    </a:moveTo>
                    <a:lnTo>
                      <a:pt x="0" y="72"/>
                    </a:lnTo>
                    <a:lnTo>
                      <a:pt x="19" y="72"/>
                    </a:lnTo>
                    <a:lnTo>
                      <a:pt x="19" y="180"/>
                    </a:lnTo>
                    <a:lnTo>
                      <a:pt x="371" y="180"/>
                    </a:lnTo>
                    <a:lnTo>
                      <a:pt x="371" y="35"/>
                    </a:lnTo>
                    <a:lnTo>
                      <a:pt x="389" y="35"/>
                    </a:lnTo>
                    <a:lnTo>
                      <a:pt x="3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4" name="Freeform 166"/>
              <p:cNvSpPr>
                <a:spLocks/>
              </p:cNvSpPr>
              <p:nvPr/>
            </p:nvSpPr>
            <p:spPr bwMode="auto">
              <a:xfrm>
                <a:off x="3905" y="1750"/>
                <a:ext cx="389" cy="180"/>
              </a:xfrm>
              <a:custGeom>
                <a:avLst/>
                <a:gdLst>
                  <a:gd name="T0" fmla="*/ 0 w 389"/>
                  <a:gd name="T1" fmla="*/ 0 h 180"/>
                  <a:gd name="T2" fmla="*/ 0 w 389"/>
                  <a:gd name="T3" fmla="*/ 72 h 180"/>
                  <a:gd name="T4" fmla="*/ 19 w 389"/>
                  <a:gd name="T5" fmla="*/ 72 h 180"/>
                  <a:gd name="T6" fmla="*/ 19 w 389"/>
                  <a:gd name="T7" fmla="*/ 180 h 180"/>
                  <a:gd name="T8" fmla="*/ 371 w 389"/>
                  <a:gd name="T9" fmla="*/ 180 h 180"/>
                  <a:gd name="T10" fmla="*/ 371 w 389"/>
                  <a:gd name="T11" fmla="*/ 35 h 180"/>
                  <a:gd name="T12" fmla="*/ 389 w 389"/>
                  <a:gd name="T13" fmla="*/ 35 h 180"/>
                  <a:gd name="T14" fmla="*/ 389 w 389"/>
                  <a:gd name="T15" fmla="*/ 0 h 180"/>
                  <a:gd name="T16" fmla="*/ 0 w 389"/>
                  <a:gd name="T17" fmla="*/ 0 h 1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80"/>
                  <a:gd name="T29" fmla="*/ 389 w 389"/>
                  <a:gd name="T30" fmla="*/ 180 h 1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80">
                    <a:moveTo>
                      <a:pt x="0" y="0"/>
                    </a:moveTo>
                    <a:lnTo>
                      <a:pt x="0" y="72"/>
                    </a:lnTo>
                    <a:lnTo>
                      <a:pt x="19" y="72"/>
                    </a:lnTo>
                    <a:lnTo>
                      <a:pt x="19" y="180"/>
                    </a:lnTo>
                    <a:lnTo>
                      <a:pt x="371" y="180"/>
                    </a:lnTo>
                    <a:lnTo>
                      <a:pt x="371" y="35"/>
                    </a:lnTo>
                    <a:lnTo>
                      <a:pt x="389" y="35"/>
                    </a:lnTo>
                    <a:lnTo>
                      <a:pt x="38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7" name="Group 170"/>
            <p:cNvGrpSpPr>
              <a:grpSpLocks/>
            </p:cNvGrpSpPr>
            <p:nvPr/>
          </p:nvGrpSpPr>
          <p:grpSpPr bwMode="auto">
            <a:xfrm>
              <a:off x="5610135" y="2843213"/>
              <a:ext cx="490537" cy="569913"/>
              <a:chOff x="4237" y="1750"/>
              <a:chExt cx="309" cy="359"/>
            </a:xfrm>
          </p:grpSpPr>
          <p:sp>
            <p:nvSpPr>
              <p:cNvPr id="1541" name="Freeform 168"/>
              <p:cNvSpPr>
                <a:spLocks/>
              </p:cNvSpPr>
              <p:nvPr/>
            </p:nvSpPr>
            <p:spPr bwMode="auto">
              <a:xfrm>
                <a:off x="4237" y="1750"/>
                <a:ext cx="309" cy="359"/>
              </a:xfrm>
              <a:custGeom>
                <a:avLst/>
                <a:gdLst>
                  <a:gd name="T0" fmla="*/ 58 w 309"/>
                  <a:gd name="T1" fmla="*/ 35 h 359"/>
                  <a:gd name="T2" fmla="*/ 39 w 309"/>
                  <a:gd name="T3" fmla="*/ 35 h 359"/>
                  <a:gd name="T4" fmla="*/ 39 w 309"/>
                  <a:gd name="T5" fmla="*/ 179 h 359"/>
                  <a:gd name="T6" fmla="*/ 0 w 309"/>
                  <a:gd name="T7" fmla="*/ 179 h 359"/>
                  <a:gd name="T8" fmla="*/ 0 w 309"/>
                  <a:gd name="T9" fmla="*/ 233 h 359"/>
                  <a:gd name="T10" fmla="*/ 78 w 309"/>
                  <a:gd name="T11" fmla="*/ 233 h 359"/>
                  <a:gd name="T12" fmla="*/ 78 w 309"/>
                  <a:gd name="T13" fmla="*/ 359 h 359"/>
                  <a:gd name="T14" fmla="*/ 271 w 309"/>
                  <a:gd name="T15" fmla="*/ 359 h 359"/>
                  <a:gd name="T16" fmla="*/ 271 w 309"/>
                  <a:gd name="T17" fmla="*/ 288 h 359"/>
                  <a:gd name="T18" fmla="*/ 309 w 309"/>
                  <a:gd name="T19" fmla="*/ 288 h 359"/>
                  <a:gd name="T20" fmla="*/ 309 w 309"/>
                  <a:gd name="T21" fmla="*/ 89 h 359"/>
                  <a:gd name="T22" fmla="*/ 271 w 309"/>
                  <a:gd name="T23" fmla="*/ 89 h 359"/>
                  <a:gd name="T24" fmla="*/ 271 w 309"/>
                  <a:gd name="T25" fmla="*/ 0 h 359"/>
                  <a:gd name="T26" fmla="*/ 193 w 309"/>
                  <a:gd name="T27" fmla="*/ 0 h 359"/>
                  <a:gd name="T28" fmla="*/ 58 w 309"/>
                  <a:gd name="T29" fmla="*/ 17 h 359"/>
                  <a:gd name="T30" fmla="*/ 58 w 309"/>
                  <a:gd name="T31" fmla="*/ 35 h 3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9"/>
                  <a:gd name="T49" fmla="*/ 0 h 359"/>
                  <a:gd name="T50" fmla="*/ 309 w 309"/>
                  <a:gd name="T51" fmla="*/ 359 h 3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9" h="359">
                    <a:moveTo>
                      <a:pt x="58" y="35"/>
                    </a:moveTo>
                    <a:lnTo>
                      <a:pt x="39" y="35"/>
                    </a:lnTo>
                    <a:lnTo>
                      <a:pt x="39" y="179"/>
                    </a:lnTo>
                    <a:lnTo>
                      <a:pt x="0" y="179"/>
                    </a:lnTo>
                    <a:lnTo>
                      <a:pt x="0" y="233"/>
                    </a:lnTo>
                    <a:lnTo>
                      <a:pt x="78" y="233"/>
                    </a:lnTo>
                    <a:lnTo>
                      <a:pt x="78" y="359"/>
                    </a:lnTo>
                    <a:lnTo>
                      <a:pt x="271" y="359"/>
                    </a:lnTo>
                    <a:lnTo>
                      <a:pt x="271" y="288"/>
                    </a:lnTo>
                    <a:lnTo>
                      <a:pt x="309" y="288"/>
                    </a:lnTo>
                    <a:lnTo>
                      <a:pt x="309" y="89"/>
                    </a:lnTo>
                    <a:lnTo>
                      <a:pt x="271" y="89"/>
                    </a:lnTo>
                    <a:lnTo>
                      <a:pt x="271" y="0"/>
                    </a:lnTo>
                    <a:lnTo>
                      <a:pt x="193" y="0"/>
                    </a:lnTo>
                    <a:lnTo>
                      <a:pt x="58" y="17"/>
                    </a:lnTo>
                    <a:lnTo>
                      <a:pt x="58" y="3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2" name="Freeform 169"/>
              <p:cNvSpPr>
                <a:spLocks/>
              </p:cNvSpPr>
              <p:nvPr/>
            </p:nvSpPr>
            <p:spPr bwMode="auto">
              <a:xfrm>
                <a:off x="4237" y="1750"/>
                <a:ext cx="309" cy="359"/>
              </a:xfrm>
              <a:custGeom>
                <a:avLst/>
                <a:gdLst>
                  <a:gd name="T0" fmla="*/ 58 w 309"/>
                  <a:gd name="T1" fmla="*/ 35 h 359"/>
                  <a:gd name="T2" fmla="*/ 39 w 309"/>
                  <a:gd name="T3" fmla="*/ 35 h 359"/>
                  <a:gd name="T4" fmla="*/ 39 w 309"/>
                  <a:gd name="T5" fmla="*/ 179 h 359"/>
                  <a:gd name="T6" fmla="*/ 0 w 309"/>
                  <a:gd name="T7" fmla="*/ 179 h 359"/>
                  <a:gd name="T8" fmla="*/ 0 w 309"/>
                  <a:gd name="T9" fmla="*/ 233 h 359"/>
                  <a:gd name="T10" fmla="*/ 78 w 309"/>
                  <a:gd name="T11" fmla="*/ 233 h 359"/>
                  <a:gd name="T12" fmla="*/ 78 w 309"/>
                  <a:gd name="T13" fmla="*/ 359 h 359"/>
                  <a:gd name="T14" fmla="*/ 271 w 309"/>
                  <a:gd name="T15" fmla="*/ 359 h 359"/>
                  <a:gd name="T16" fmla="*/ 271 w 309"/>
                  <a:gd name="T17" fmla="*/ 288 h 359"/>
                  <a:gd name="T18" fmla="*/ 309 w 309"/>
                  <a:gd name="T19" fmla="*/ 288 h 359"/>
                  <a:gd name="T20" fmla="*/ 309 w 309"/>
                  <a:gd name="T21" fmla="*/ 89 h 359"/>
                  <a:gd name="T22" fmla="*/ 271 w 309"/>
                  <a:gd name="T23" fmla="*/ 89 h 359"/>
                  <a:gd name="T24" fmla="*/ 271 w 309"/>
                  <a:gd name="T25" fmla="*/ 0 h 359"/>
                  <a:gd name="T26" fmla="*/ 193 w 309"/>
                  <a:gd name="T27" fmla="*/ 0 h 359"/>
                  <a:gd name="T28" fmla="*/ 58 w 309"/>
                  <a:gd name="T29" fmla="*/ 17 h 359"/>
                  <a:gd name="T30" fmla="*/ 58 w 309"/>
                  <a:gd name="T31" fmla="*/ 35 h 3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9"/>
                  <a:gd name="T49" fmla="*/ 0 h 359"/>
                  <a:gd name="T50" fmla="*/ 309 w 309"/>
                  <a:gd name="T51" fmla="*/ 359 h 3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9" h="359">
                    <a:moveTo>
                      <a:pt x="58" y="35"/>
                    </a:moveTo>
                    <a:lnTo>
                      <a:pt x="39" y="35"/>
                    </a:lnTo>
                    <a:lnTo>
                      <a:pt x="39" y="179"/>
                    </a:lnTo>
                    <a:lnTo>
                      <a:pt x="0" y="179"/>
                    </a:lnTo>
                    <a:lnTo>
                      <a:pt x="0" y="233"/>
                    </a:lnTo>
                    <a:lnTo>
                      <a:pt x="78" y="233"/>
                    </a:lnTo>
                    <a:lnTo>
                      <a:pt x="78" y="359"/>
                    </a:lnTo>
                    <a:lnTo>
                      <a:pt x="271" y="359"/>
                    </a:lnTo>
                    <a:lnTo>
                      <a:pt x="271" y="288"/>
                    </a:lnTo>
                    <a:lnTo>
                      <a:pt x="309" y="288"/>
                    </a:lnTo>
                    <a:lnTo>
                      <a:pt x="309" y="89"/>
                    </a:lnTo>
                    <a:lnTo>
                      <a:pt x="271" y="89"/>
                    </a:lnTo>
                    <a:lnTo>
                      <a:pt x="271" y="0"/>
                    </a:lnTo>
                    <a:lnTo>
                      <a:pt x="193" y="0"/>
                    </a:lnTo>
                    <a:lnTo>
                      <a:pt x="58" y="17"/>
                    </a:lnTo>
                    <a:lnTo>
                      <a:pt x="58" y="3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8" name="Group 173"/>
            <p:cNvGrpSpPr>
              <a:grpSpLocks/>
            </p:cNvGrpSpPr>
            <p:nvPr/>
          </p:nvGrpSpPr>
          <p:grpSpPr bwMode="auto">
            <a:xfrm>
              <a:off x="6440397" y="2928938"/>
              <a:ext cx="368300" cy="539750"/>
              <a:chOff x="4760" y="1804"/>
              <a:chExt cx="232" cy="340"/>
            </a:xfrm>
          </p:grpSpPr>
          <p:sp>
            <p:nvSpPr>
              <p:cNvPr id="1539" name="Freeform 171"/>
              <p:cNvSpPr>
                <a:spLocks/>
              </p:cNvSpPr>
              <p:nvPr/>
            </p:nvSpPr>
            <p:spPr bwMode="auto">
              <a:xfrm>
                <a:off x="4760" y="1804"/>
                <a:ext cx="232" cy="340"/>
              </a:xfrm>
              <a:custGeom>
                <a:avLst/>
                <a:gdLst>
                  <a:gd name="T0" fmla="*/ 19 w 232"/>
                  <a:gd name="T1" fmla="*/ 88 h 340"/>
                  <a:gd name="T2" fmla="*/ 0 w 232"/>
                  <a:gd name="T3" fmla="*/ 88 h 340"/>
                  <a:gd name="T4" fmla="*/ 0 w 232"/>
                  <a:gd name="T5" fmla="*/ 125 h 340"/>
                  <a:gd name="T6" fmla="*/ 58 w 232"/>
                  <a:gd name="T7" fmla="*/ 125 h 340"/>
                  <a:gd name="T8" fmla="*/ 58 w 232"/>
                  <a:gd name="T9" fmla="*/ 340 h 340"/>
                  <a:gd name="T10" fmla="*/ 175 w 232"/>
                  <a:gd name="T11" fmla="*/ 340 h 340"/>
                  <a:gd name="T12" fmla="*/ 232 w 232"/>
                  <a:gd name="T13" fmla="*/ 251 h 340"/>
                  <a:gd name="T14" fmla="*/ 213 w 232"/>
                  <a:gd name="T15" fmla="*/ 143 h 340"/>
                  <a:gd name="T16" fmla="*/ 232 w 232"/>
                  <a:gd name="T17" fmla="*/ 88 h 340"/>
                  <a:gd name="T18" fmla="*/ 194 w 232"/>
                  <a:gd name="T19" fmla="*/ 0 h 340"/>
                  <a:gd name="T20" fmla="*/ 58 w 232"/>
                  <a:gd name="T21" fmla="*/ 0 h 340"/>
                  <a:gd name="T22" fmla="*/ 58 w 232"/>
                  <a:gd name="T23" fmla="*/ 36 h 340"/>
                  <a:gd name="T24" fmla="*/ 19 w 232"/>
                  <a:gd name="T25" fmla="*/ 36 h 340"/>
                  <a:gd name="T26" fmla="*/ 19 w 232"/>
                  <a:gd name="T27" fmla="*/ 88 h 3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2"/>
                  <a:gd name="T43" fmla="*/ 0 h 340"/>
                  <a:gd name="T44" fmla="*/ 232 w 232"/>
                  <a:gd name="T45" fmla="*/ 340 h 3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2" h="340">
                    <a:moveTo>
                      <a:pt x="19" y="88"/>
                    </a:moveTo>
                    <a:lnTo>
                      <a:pt x="0" y="88"/>
                    </a:lnTo>
                    <a:lnTo>
                      <a:pt x="0" y="125"/>
                    </a:lnTo>
                    <a:lnTo>
                      <a:pt x="58" y="125"/>
                    </a:lnTo>
                    <a:lnTo>
                      <a:pt x="58" y="340"/>
                    </a:lnTo>
                    <a:lnTo>
                      <a:pt x="175" y="340"/>
                    </a:lnTo>
                    <a:lnTo>
                      <a:pt x="232" y="251"/>
                    </a:lnTo>
                    <a:lnTo>
                      <a:pt x="213" y="143"/>
                    </a:lnTo>
                    <a:lnTo>
                      <a:pt x="232" y="88"/>
                    </a:lnTo>
                    <a:lnTo>
                      <a:pt x="194" y="0"/>
                    </a:lnTo>
                    <a:lnTo>
                      <a:pt x="58" y="0"/>
                    </a:lnTo>
                    <a:lnTo>
                      <a:pt x="58" y="36"/>
                    </a:lnTo>
                    <a:lnTo>
                      <a:pt x="19" y="36"/>
                    </a:lnTo>
                    <a:lnTo>
                      <a:pt x="19" y="88"/>
                    </a:lnTo>
                    <a:close/>
                  </a:path>
                </a:pathLst>
              </a:custGeom>
              <a:solidFill>
                <a:srgbClr val="E1A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0" name="Freeform 172"/>
              <p:cNvSpPr>
                <a:spLocks/>
              </p:cNvSpPr>
              <p:nvPr/>
            </p:nvSpPr>
            <p:spPr bwMode="auto">
              <a:xfrm>
                <a:off x="4760" y="1804"/>
                <a:ext cx="232" cy="340"/>
              </a:xfrm>
              <a:custGeom>
                <a:avLst/>
                <a:gdLst>
                  <a:gd name="T0" fmla="*/ 19 w 232"/>
                  <a:gd name="T1" fmla="*/ 88 h 340"/>
                  <a:gd name="T2" fmla="*/ 0 w 232"/>
                  <a:gd name="T3" fmla="*/ 88 h 340"/>
                  <a:gd name="T4" fmla="*/ 0 w 232"/>
                  <a:gd name="T5" fmla="*/ 125 h 340"/>
                  <a:gd name="T6" fmla="*/ 58 w 232"/>
                  <a:gd name="T7" fmla="*/ 125 h 340"/>
                  <a:gd name="T8" fmla="*/ 58 w 232"/>
                  <a:gd name="T9" fmla="*/ 340 h 340"/>
                  <a:gd name="T10" fmla="*/ 175 w 232"/>
                  <a:gd name="T11" fmla="*/ 340 h 340"/>
                  <a:gd name="T12" fmla="*/ 232 w 232"/>
                  <a:gd name="T13" fmla="*/ 251 h 340"/>
                  <a:gd name="T14" fmla="*/ 213 w 232"/>
                  <a:gd name="T15" fmla="*/ 143 h 340"/>
                  <a:gd name="T16" fmla="*/ 232 w 232"/>
                  <a:gd name="T17" fmla="*/ 88 h 340"/>
                  <a:gd name="T18" fmla="*/ 194 w 232"/>
                  <a:gd name="T19" fmla="*/ 0 h 340"/>
                  <a:gd name="T20" fmla="*/ 58 w 232"/>
                  <a:gd name="T21" fmla="*/ 0 h 340"/>
                  <a:gd name="T22" fmla="*/ 58 w 232"/>
                  <a:gd name="T23" fmla="*/ 36 h 340"/>
                  <a:gd name="T24" fmla="*/ 19 w 232"/>
                  <a:gd name="T25" fmla="*/ 36 h 340"/>
                  <a:gd name="T26" fmla="*/ 19 w 232"/>
                  <a:gd name="T27" fmla="*/ 88 h 3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2"/>
                  <a:gd name="T43" fmla="*/ 0 h 340"/>
                  <a:gd name="T44" fmla="*/ 232 w 232"/>
                  <a:gd name="T45" fmla="*/ 340 h 3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2" h="340">
                    <a:moveTo>
                      <a:pt x="19" y="88"/>
                    </a:moveTo>
                    <a:lnTo>
                      <a:pt x="0" y="88"/>
                    </a:lnTo>
                    <a:lnTo>
                      <a:pt x="0" y="125"/>
                    </a:lnTo>
                    <a:lnTo>
                      <a:pt x="58" y="125"/>
                    </a:lnTo>
                    <a:lnTo>
                      <a:pt x="58" y="340"/>
                    </a:lnTo>
                    <a:lnTo>
                      <a:pt x="175" y="340"/>
                    </a:lnTo>
                    <a:lnTo>
                      <a:pt x="232" y="251"/>
                    </a:lnTo>
                    <a:lnTo>
                      <a:pt x="213" y="143"/>
                    </a:lnTo>
                    <a:lnTo>
                      <a:pt x="232" y="88"/>
                    </a:lnTo>
                    <a:lnTo>
                      <a:pt x="194" y="0"/>
                    </a:lnTo>
                    <a:lnTo>
                      <a:pt x="58" y="0"/>
                    </a:lnTo>
                    <a:lnTo>
                      <a:pt x="58" y="36"/>
                    </a:lnTo>
                    <a:lnTo>
                      <a:pt x="19" y="36"/>
                    </a:lnTo>
                    <a:lnTo>
                      <a:pt x="19" y="8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9" name="Group 176"/>
            <p:cNvGrpSpPr>
              <a:grpSpLocks/>
            </p:cNvGrpSpPr>
            <p:nvPr/>
          </p:nvGrpSpPr>
          <p:grpSpPr bwMode="auto">
            <a:xfrm>
              <a:off x="6037172" y="3127376"/>
              <a:ext cx="493713" cy="341312"/>
              <a:chOff x="4506" y="1929"/>
              <a:chExt cx="311" cy="215"/>
            </a:xfrm>
          </p:grpSpPr>
          <p:sp>
            <p:nvSpPr>
              <p:cNvPr id="1537" name="Freeform 174"/>
              <p:cNvSpPr>
                <a:spLocks/>
              </p:cNvSpPr>
              <p:nvPr/>
            </p:nvSpPr>
            <p:spPr bwMode="auto">
              <a:xfrm>
                <a:off x="4506" y="1929"/>
                <a:ext cx="311" cy="215"/>
              </a:xfrm>
              <a:custGeom>
                <a:avLst/>
                <a:gdLst>
                  <a:gd name="T0" fmla="*/ 39 w 311"/>
                  <a:gd name="T1" fmla="*/ 0 h 215"/>
                  <a:gd name="T2" fmla="*/ 39 w 311"/>
                  <a:gd name="T3" fmla="*/ 108 h 215"/>
                  <a:gd name="T4" fmla="*/ 0 w 311"/>
                  <a:gd name="T5" fmla="*/ 108 h 215"/>
                  <a:gd name="T6" fmla="*/ 0 w 311"/>
                  <a:gd name="T7" fmla="*/ 215 h 215"/>
                  <a:gd name="T8" fmla="*/ 311 w 311"/>
                  <a:gd name="T9" fmla="*/ 215 h 215"/>
                  <a:gd name="T10" fmla="*/ 311 w 311"/>
                  <a:gd name="T11" fmla="*/ 0 h 215"/>
                  <a:gd name="T12" fmla="*/ 39 w 311"/>
                  <a:gd name="T13" fmla="*/ 0 h 2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1"/>
                  <a:gd name="T22" fmla="*/ 0 h 215"/>
                  <a:gd name="T23" fmla="*/ 311 w 311"/>
                  <a:gd name="T24" fmla="*/ 215 h 2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1" h="215">
                    <a:moveTo>
                      <a:pt x="39" y="0"/>
                    </a:moveTo>
                    <a:lnTo>
                      <a:pt x="39" y="108"/>
                    </a:lnTo>
                    <a:lnTo>
                      <a:pt x="0" y="108"/>
                    </a:lnTo>
                    <a:lnTo>
                      <a:pt x="0" y="215"/>
                    </a:lnTo>
                    <a:lnTo>
                      <a:pt x="311" y="215"/>
                    </a:lnTo>
                    <a:lnTo>
                      <a:pt x="311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1A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8" name="Freeform 175"/>
              <p:cNvSpPr>
                <a:spLocks/>
              </p:cNvSpPr>
              <p:nvPr/>
            </p:nvSpPr>
            <p:spPr bwMode="auto">
              <a:xfrm>
                <a:off x="4506" y="1929"/>
                <a:ext cx="311" cy="215"/>
              </a:xfrm>
              <a:custGeom>
                <a:avLst/>
                <a:gdLst>
                  <a:gd name="T0" fmla="*/ 39 w 311"/>
                  <a:gd name="T1" fmla="*/ 0 h 215"/>
                  <a:gd name="T2" fmla="*/ 39 w 311"/>
                  <a:gd name="T3" fmla="*/ 108 h 215"/>
                  <a:gd name="T4" fmla="*/ 0 w 311"/>
                  <a:gd name="T5" fmla="*/ 108 h 215"/>
                  <a:gd name="T6" fmla="*/ 0 w 311"/>
                  <a:gd name="T7" fmla="*/ 215 h 215"/>
                  <a:gd name="T8" fmla="*/ 311 w 311"/>
                  <a:gd name="T9" fmla="*/ 215 h 215"/>
                  <a:gd name="T10" fmla="*/ 311 w 311"/>
                  <a:gd name="T11" fmla="*/ 0 h 215"/>
                  <a:gd name="T12" fmla="*/ 39 w 311"/>
                  <a:gd name="T13" fmla="*/ 0 h 2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1"/>
                  <a:gd name="T22" fmla="*/ 0 h 215"/>
                  <a:gd name="T23" fmla="*/ 311 w 311"/>
                  <a:gd name="T24" fmla="*/ 215 h 2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1" h="215">
                    <a:moveTo>
                      <a:pt x="39" y="0"/>
                    </a:moveTo>
                    <a:lnTo>
                      <a:pt x="39" y="108"/>
                    </a:lnTo>
                    <a:lnTo>
                      <a:pt x="0" y="108"/>
                    </a:lnTo>
                    <a:lnTo>
                      <a:pt x="0" y="215"/>
                    </a:lnTo>
                    <a:lnTo>
                      <a:pt x="311" y="215"/>
                    </a:lnTo>
                    <a:lnTo>
                      <a:pt x="311" y="0"/>
                    </a:lnTo>
                    <a:lnTo>
                      <a:pt x="3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60" name="Group 179"/>
            <p:cNvGrpSpPr>
              <a:grpSpLocks/>
            </p:cNvGrpSpPr>
            <p:nvPr/>
          </p:nvGrpSpPr>
          <p:grpSpPr bwMode="auto">
            <a:xfrm>
              <a:off x="4487772" y="2957513"/>
              <a:ext cx="627063" cy="427038"/>
              <a:chOff x="3530" y="1822"/>
              <a:chExt cx="395" cy="269"/>
            </a:xfrm>
          </p:grpSpPr>
          <p:sp>
            <p:nvSpPr>
              <p:cNvPr id="1535" name="Freeform 177"/>
              <p:cNvSpPr>
                <a:spLocks/>
              </p:cNvSpPr>
              <p:nvPr/>
            </p:nvSpPr>
            <p:spPr bwMode="auto">
              <a:xfrm>
                <a:off x="3530" y="1822"/>
                <a:ext cx="395" cy="269"/>
              </a:xfrm>
              <a:custGeom>
                <a:avLst/>
                <a:gdLst>
                  <a:gd name="T0" fmla="*/ 395 w 395"/>
                  <a:gd name="T1" fmla="*/ 0 h 269"/>
                  <a:gd name="T2" fmla="*/ 376 w 395"/>
                  <a:gd name="T3" fmla="*/ 0 h 269"/>
                  <a:gd name="T4" fmla="*/ 278 w 395"/>
                  <a:gd name="T5" fmla="*/ 17 h 269"/>
                  <a:gd name="T6" fmla="*/ 64 w 395"/>
                  <a:gd name="T7" fmla="*/ 17 h 269"/>
                  <a:gd name="T8" fmla="*/ 64 w 395"/>
                  <a:gd name="T9" fmla="*/ 179 h 269"/>
                  <a:gd name="T10" fmla="*/ 0 w 395"/>
                  <a:gd name="T11" fmla="*/ 179 h 269"/>
                  <a:gd name="T12" fmla="*/ 0 w 395"/>
                  <a:gd name="T13" fmla="*/ 251 h 269"/>
                  <a:gd name="T14" fmla="*/ 181 w 395"/>
                  <a:gd name="T15" fmla="*/ 251 h 269"/>
                  <a:gd name="T16" fmla="*/ 181 w 395"/>
                  <a:gd name="T17" fmla="*/ 269 h 269"/>
                  <a:gd name="T18" fmla="*/ 395 w 395"/>
                  <a:gd name="T19" fmla="*/ 269 h 269"/>
                  <a:gd name="T20" fmla="*/ 395 w 395"/>
                  <a:gd name="T21" fmla="*/ 0 h 2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5"/>
                  <a:gd name="T34" fmla="*/ 0 h 269"/>
                  <a:gd name="T35" fmla="*/ 395 w 395"/>
                  <a:gd name="T36" fmla="*/ 269 h 2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5" h="269">
                    <a:moveTo>
                      <a:pt x="395" y="0"/>
                    </a:moveTo>
                    <a:lnTo>
                      <a:pt x="376" y="0"/>
                    </a:lnTo>
                    <a:lnTo>
                      <a:pt x="278" y="17"/>
                    </a:lnTo>
                    <a:lnTo>
                      <a:pt x="64" y="17"/>
                    </a:lnTo>
                    <a:lnTo>
                      <a:pt x="64" y="179"/>
                    </a:lnTo>
                    <a:lnTo>
                      <a:pt x="0" y="179"/>
                    </a:lnTo>
                    <a:lnTo>
                      <a:pt x="0" y="251"/>
                    </a:lnTo>
                    <a:lnTo>
                      <a:pt x="181" y="251"/>
                    </a:lnTo>
                    <a:lnTo>
                      <a:pt x="181" y="269"/>
                    </a:lnTo>
                    <a:lnTo>
                      <a:pt x="395" y="269"/>
                    </a:lnTo>
                    <a:lnTo>
                      <a:pt x="39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6" name="Freeform 178"/>
              <p:cNvSpPr>
                <a:spLocks/>
              </p:cNvSpPr>
              <p:nvPr/>
            </p:nvSpPr>
            <p:spPr bwMode="auto">
              <a:xfrm>
                <a:off x="3530" y="1822"/>
                <a:ext cx="395" cy="269"/>
              </a:xfrm>
              <a:custGeom>
                <a:avLst/>
                <a:gdLst>
                  <a:gd name="T0" fmla="*/ 395 w 395"/>
                  <a:gd name="T1" fmla="*/ 0 h 269"/>
                  <a:gd name="T2" fmla="*/ 376 w 395"/>
                  <a:gd name="T3" fmla="*/ 0 h 269"/>
                  <a:gd name="T4" fmla="*/ 278 w 395"/>
                  <a:gd name="T5" fmla="*/ 17 h 269"/>
                  <a:gd name="T6" fmla="*/ 64 w 395"/>
                  <a:gd name="T7" fmla="*/ 17 h 269"/>
                  <a:gd name="T8" fmla="*/ 64 w 395"/>
                  <a:gd name="T9" fmla="*/ 179 h 269"/>
                  <a:gd name="T10" fmla="*/ 0 w 395"/>
                  <a:gd name="T11" fmla="*/ 179 h 269"/>
                  <a:gd name="T12" fmla="*/ 0 w 395"/>
                  <a:gd name="T13" fmla="*/ 251 h 269"/>
                  <a:gd name="T14" fmla="*/ 181 w 395"/>
                  <a:gd name="T15" fmla="*/ 251 h 269"/>
                  <a:gd name="T16" fmla="*/ 181 w 395"/>
                  <a:gd name="T17" fmla="*/ 269 h 269"/>
                  <a:gd name="T18" fmla="*/ 395 w 395"/>
                  <a:gd name="T19" fmla="*/ 269 h 269"/>
                  <a:gd name="T20" fmla="*/ 395 w 395"/>
                  <a:gd name="T21" fmla="*/ 0 h 2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5"/>
                  <a:gd name="T34" fmla="*/ 0 h 269"/>
                  <a:gd name="T35" fmla="*/ 395 w 395"/>
                  <a:gd name="T36" fmla="*/ 269 h 26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5" h="269">
                    <a:moveTo>
                      <a:pt x="395" y="0"/>
                    </a:moveTo>
                    <a:lnTo>
                      <a:pt x="376" y="0"/>
                    </a:lnTo>
                    <a:lnTo>
                      <a:pt x="278" y="17"/>
                    </a:lnTo>
                    <a:lnTo>
                      <a:pt x="64" y="17"/>
                    </a:lnTo>
                    <a:lnTo>
                      <a:pt x="64" y="179"/>
                    </a:lnTo>
                    <a:lnTo>
                      <a:pt x="0" y="179"/>
                    </a:lnTo>
                    <a:lnTo>
                      <a:pt x="0" y="251"/>
                    </a:lnTo>
                    <a:lnTo>
                      <a:pt x="181" y="251"/>
                    </a:lnTo>
                    <a:lnTo>
                      <a:pt x="181" y="269"/>
                    </a:lnTo>
                    <a:lnTo>
                      <a:pt x="395" y="269"/>
                    </a:lnTo>
                    <a:lnTo>
                      <a:pt x="395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61" name="Group 182"/>
            <p:cNvGrpSpPr>
              <a:grpSpLocks/>
            </p:cNvGrpSpPr>
            <p:nvPr/>
          </p:nvGrpSpPr>
          <p:grpSpPr bwMode="auto">
            <a:xfrm>
              <a:off x="5114835" y="3127376"/>
              <a:ext cx="614362" cy="371475"/>
              <a:chOff x="3925" y="1929"/>
              <a:chExt cx="387" cy="234"/>
            </a:xfrm>
          </p:grpSpPr>
          <p:sp>
            <p:nvSpPr>
              <p:cNvPr id="1533" name="Freeform 180"/>
              <p:cNvSpPr>
                <a:spLocks/>
              </p:cNvSpPr>
              <p:nvPr/>
            </p:nvSpPr>
            <p:spPr bwMode="auto">
              <a:xfrm>
                <a:off x="3925" y="1929"/>
                <a:ext cx="387" cy="234"/>
              </a:xfrm>
              <a:custGeom>
                <a:avLst/>
                <a:gdLst>
                  <a:gd name="T0" fmla="*/ 0 w 387"/>
                  <a:gd name="T1" fmla="*/ 0 h 234"/>
                  <a:gd name="T2" fmla="*/ 0 w 387"/>
                  <a:gd name="T3" fmla="*/ 234 h 234"/>
                  <a:gd name="T4" fmla="*/ 349 w 387"/>
                  <a:gd name="T5" fmla="*/ 234 h 234"/>
                  <a:gd name="T6" fmla="*/ 349 w 387"/>
                  <a:gd name="T7" fmla="*/ 179 h 234"/>
                  <a:gd name="T8" fmla="*/ 387 w 387"/>
                  <a:gd name="T9" fmla="*/ 179 h 234"/>
                  <a:gd name="T10" fmla="*/ 387 w 387"/>
                  <a:gd name="T11" fmla="*/ 54 h 234"/>
                  <a:gd name="T12" fmla="*/ 310 w 387"/>
                  <a:gd name="T13" fmla="*/ 54 h 234"/>
                  <a:gd name="T14" fmla="*/ 310 w 387"/>
                  <a:gd name="T15" fmla="*/ 0 h 234"/>
                  <a:gd name="T16" fmla="*/ 0 w 387"/>
                  <a:gd name="T17" fmla="*/ 0 h 2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7"/>
                  <a:gd name="T28" fmla="*/ 0 h 234"/>
                  <a:gd name="T29" fmla="*/ 387 w 387"/>
                  <a:gd name="T30" fmla="*/ 234 h 2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7" h="234">
                    <a:moveTo>
                      <a:pt x="0" y="0"/>
                    </a:moveTo>
                    <a:lnTo>
                      <a:pt x="0" y="234"/>
                    </a:lnTo>
                    <a:lnTo>
                      <a:pt x="349" y="234"/>
                    </a:lnTo>
                    <a:lnTo>
                      <a:pt x="349" y="179"/>
                    </a:lnTo>
                    <a:lnTo>
                      <a:pt x="387" y="179"/>
                    </a:lnTo>
                    <a:lnTo>
                      <a:pt x="387" y="54"/>
                    </a:lnTo>
                    <a:lnTo>
                      <a:pt x="310" y="54"/>
                    </a:lnTo>
                    <a:lnTo>
                      <a:pt x="3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4" name="Freeform 181"/>
              <p:cNvSpPr>
                <a:spLocks/>
              </p:cNvSpPr>
              <p:nvPr/>
            </p:nvSpPr>
            <p:spPr bwMode="auto">
              <a:xfrm>
                <a:off x="3925" y="1929"/>
                <a:ext cx="387" cy="234"/>
              </a:xfrm>
              <a:custGeom>
                <a:avLst/>
                <a:gdLst>
                  <a:gd name="T0" fmla="*/ 0 w 387"/>
                  <a:gd name="T1" fmla="*/ 0 h 234"/>
                  <a:gd name="T2" fmla="*/ 0 w 387"/>
                  <a:gd name="T3" fmla="*/ 234 h 234"/>
                  <a:gd name="T4" fmla="*/ 349 w 387"/>
                  <a:gd name="T5" fmla="*/ 234 h 234"/>
                  <a:gd name="T6" fmla="*/ 349 w 387"/>
                  <a:gd name="T7" fmla="*/ 179 h 234"/>
                  <a:gd name="T8" fmla="*/ 387 w 387"/>
                  <a:gd name="T9" fmla="*/ 179 h 234"/>
                  <a:gd name="T10" fmla="*/ 387 w 387"/>
                  <a:gd name="T11" fmla="*/ 54 h 234"/>
                  <a:gd name="T12" fmla="*/ 310 w 387"/>
                  <a:gd name="T13" fmla="*/ 54 h 234"/>
                  <a:gd name="T14" fmla="*/ 310 w 387"/>
                  <a:gd name="T15" fmla="*/ 0 h 234"/>
                  <a:gd name="T16" fmla="*/ 0 w 387"/>
                  <a:gd name="T17" fmla="*/ 0 h 2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7"/>
                  <a:gd name="T28" fmla="*/ 0 h 234"/>
                  <a:gd name="T29" fmla="*/ 387 w 387"/>
                  <a:gd name="T30" fmla="*/ 234 h 2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7" h="234">
                    <a:moveTo>
                      <a:pt x="0" y="0"/>
                    </a:moveTo>
                    <a:lnTo>
                      <a:pt x="0" y="234"/>
                    </a:lnTo>
                    <a:lnTo>
                      <a:pt x="349" y="234"/>
                    </a:lnTo>
                    <a:lnTo>
                      <a:pt x="349" y="179"/>
                    </a:lnTo>
                    <a:lnTo>
                      <a:pt x="387" y="179"/>
                    </a:lnTo>
                    <a:lnTo>
                      <a:pt x="387" y="54"/>
                    </a:lnTo>
                    <a:lnTo>
                      <a:pt x="310" y="54"/>
                    </a:lnTo>
                    <a:lnTo>
                      <a:pt x="31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62" name="Group 185"/>
            <p:cNvGrpSpPr>
              <a:grpSpLocks/>
            </p:cNvGrpSpPr>
            <p:nvPr/>
          </p:nvGrpSpPr>
          <p:grpSpPr bwMode="auto">
            <a:xfrm>
              <a:off x="6162585" y="3470276"/>
              <a:ext cx="554037" cy="400050"/>
              <a:chOff x="4585" y="2145"/>
              <a:chExt cx="349" cy="252"/>
            </a:xfrm>
          </p:grpSpPr>
          <p:sp>
            <p:nvSpPr>
              <p:cNvPr id="1531" name="Freeform 183"/>
              <p:cNvSpPr>
                <a:spLocks/>
              </p:cNvSpPr>
              <p:nvPr/>
            </p:nvSpPr>
            <p:spPr bwMode="auto">
              <a:xfrm>
                <a:off x="4585" y="2145"/>
                <a:ext cx="349" cy="252"/>
              </a:xfrm>
              <a:custGeom>
                <a:avLst/>
                <a:gdLst>
                  <a:gd name="T0" fmla="*/ 0 w 349"/>
                  <a:gd name="T1" fmla="*/ 0 h 252"/>
                  <a:gd name="T2" fmla="*/ 0 w 349"/>
                  <a:gd name="T3" fmla="*/ 252 h 252"/>
                  <a:gd name="T4" fmla="*/ 292 w 349"/>
                  <a:gd name="T5" fmla="*/ 252 h 252"/>
                  <a:gd name="T6" fmla="*/ 311 w 349"/>
                  <a:gd name="T7" fmla="*/ 198 h 252"/>
                  <a:gd name="T8" fmla="*/ 349 w 349"/>
                  <a:gd name="T9" fmla="*/ 0 h 252"/>
                  <a:gd name="T10" fmla="*/ 0 w 349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9"/>
                  <a:gd name="T19" fmla="*/ 0 h 252"/>
                  <a:gd name="T20" fmla="*/ 349 w 349"/>
                  <a:gd name="T21" fmla="*/ 252 h 2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9" h="252">
                    <a:moveTo>
                      <a:pt x="0" y="0"/>
                    </a:moveTo>
                    <a:lnTo>
                      <a:pt x="0" y="252"/>
                    </a:lnTo>
                    <a:lnTo>
                      <a:pt x="292" y="252"/>
                    </a:lnTo>
                    <a:lnTo>
                      <a:pt x="311" y="198"/>
                    </a:lnTo>
                    <a:lnTo>
                      <a:pt x="3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A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2" name="Freeform 184"/>
              <p:cNvSpPr>
                <a:spLocks/>
              </p:cNvSpPr>
              <p:nvPr/>
            </p:nvSpPr>
            <p:spPr bwMode="auto">
              <a:xfrm>
                <a:off x="4585" y="2145"/>
                <a:ext cx="349" cy="252"/>
              </a:xfrm>
              <a:custGeom>
                <a:avLst/>
                <a:gdLst>
                  <a:gd name="T0" fmla="*/ 0 w 349"/>
                  <a:gd name="T1" fmla="*/ 0 h 252"/>
                  <a:gd name="T2" fmla="*/ 0 w 349"/>
                  <a:gd name="T3" fmla="*/ 252 h 252"/>
                  <a:gd name="T4" fmla="*/ 292 w 349"/>
                  <a:gd name="T5" fmla="*/ 252 h 252"/>
                  <a:gd name="T6" fmla="*/ 311 w 349"/>
                  <a:gd name="T7" fmla="*/ 198 h 252"/>
                  <a:gd name="T8" fmla="*/ 349 w 349"/>
                  <a:gd name="T9" fmla="*/ 0 h 252"/>
                  <a:gd name="T10" fmla="*/ 0 w 349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9"/>
                  <a:gd name="T19" fmla="*/ 0 h 252"/>
                  <a:gd name="T20" fmla="*/ 349 w 349"/>
                  <a:gd name="T21" fmla="*/ 252 h 2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9" h="252">
                    <a:moveTo>
                      <a:pt x="0" y="0"/>
                    </a:moveTo>
                    <a:lnTo>
                      <a:pt x="0" y="252"/>
                    </a:lnTo>
                    <a:lnTo>
                      <a:pt x="292" y="252"/>
                    </a:lnTo>
                    <a:lnTo>
                      <a:pt x="311" y="198"/>
                    </a:lnTo>
                    <a:lnTo>
                      <a:pt x="34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63" name="Group 188"/>
            <p:cNvGrpSpPr>
              <a:grpSpLocks/>
            </p:cNvGrpSpPr>
            <p:nvPr/>
          </p:nvGrpSpPr>
          <p:grpSpPr bwMode="auto">
            <a:xfrm>
              <a:off x="3933735" y="3127376"/>
              <a:ext cx="557212" cy="400050"/>
              <a:chOff x="3181" y="1929"/>
              <a:chExt cx="351" cy="252"/>
            </a:xfrm>
          </p:grpSpPr>
          <p:sp>
            <p:nvSpPr>
              <p:cNvPr id="1529" name="Freeform 186"/>
              <p:cNvSpPr>
                <a:spLocks/>
              </p:cNvSpPr>
              <p:nvPr/>
            </p:nvSpPr>
            <p:spPr bwMode="auto">
              <a:xfrm>
                <a:off x="3181" y="1929"/>
                <a:ext cx="351" cy="252"/>
              </a:xfrm>
              <a:custGeom>
                <a:avLst/>
                <a:gdLst>
                  <a:gd name="T0" fmla="*/ 0 w 351"/>
                  <a:gd name="T1" fmla="*/ 0 h 252"/>
                  <a:gd name="T2" fmla="*/ 0 w 351"/>
                  <a:gd name="T3" fmla="*/ 162 h 252"/>
                  <a:gd name="T4" fmla="*/ 58 w 351"/>
                  <a:gd name="T5" fmla="*/ 162 h 252"/>
                  <a:gd name="T6" fmla="*/ 58 w 351"/>
                  <a:gd name="T7" fmla="*/ 252 h 252"/>
                  <a:gd name="T8" fmla="*/ 351 w 351"/>
                  <a:gd name="T9" fmla="*/ 252 h 252"/>
                  <a:gd name="T10" fmla="*/ 351 w 351"/>
                  <a:gd name="T11" fmla="*/ 71 h 252"/>
                  <a:gd name="T12" fmla="*/ 233 w 351"/>
                  <a:gd name="T13" fmla="*/ 71 h 252"/>
                  <a:gd name="T14" fmla="*/ 233 w 351"/>
                  <a:gd name="T15" fmla="*/ 17 h 252"/>
                  <a:gd name="T16" fmla="*/ 156 w 351"/>
                  <a:gd name="T17" fmla="*/ 17 h 252"/>
                  <a:gd name="T18" fmla="*/ 156 w 351"/>
                  <a:gd name="T19" fmla="*/ 0 h 252"/>
                  <a:gd name="T20" fmla="*/ 0 w 351"/>
                  <a:gd name="T21" fmla="*/ 0 h 2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1"/>
                  <a:gd name="T34" fmla="*/ 0 h 252"/>
                  <a:gd name="T35" fmla="*/ 351 w 351"/>
                  <a:gd name="T36" fmla="*/ 252 h 2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1" h="252">
                    <a:moveTo>
                      <a:pt x="0" y="0"/>
                    </a:moveTo>
                    <a:lnTo>
                      <a:pt x="0" y="162"/>
                    </a:lnTo>
                    <a:lnTo>
                      <a:pt x="58" y="162"/>
                    </a:lnTo>
                    <a:lnTo>
                      <a:pt x="58" y="252"/>
                    </a:lnTo>
                    <a:lnTo>
                      <a:pt x="351" y="252"/>
                    </a:lnTo>
                    <a:lnTo>
                      <a:pt x="351" y="71"/>
                    </a:lnTo>
                    <a:lnTo>
                      <a:pt x="233" y="71"/>
                    </a:lnTo>
                    <a:lnTo>
                      <a:pt x="233" y="17"/>
                    </a:lnTo>
                    <a:lnTo>
                      <a:pt x="156" y="17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0" name="Freeform 187"/>
              <p:cNvSpPr>
                <a:spLocks/>
              </p:cNvSpPr>
              <p:nvPr/>
            </p:nvSpPr>
            <p:spPr bwMode="auto">
              <a:xfrm>
                <a:off x="3181" y="1929"/>
                <a:ext cx="351" cy="252"/>
              </a:xfrm>
              <a:custGeom>
                <a:avLst/>
                <a:gdLst>
                  <a:gd name="T0" fmla="*/ 0 w 351"/>
                  <a:gd name="T1" fmla="*/ 0 h 252"/>
                  <a:gd name="T2" fmla="*/ 0 w 351"/>
                  <a:gd name="T3" fmla="*/ 162 h 252"/>
                  <a:gd name="T4" fmla="*/ 58 w 351"/>
                  <a:gd name="T5" fmla="*/ 162 h 252"/>
                  <a:gd name="T6" fmla="*/ 58 w 351"/>
                  <a:gd name="T7" fmla="*/ 252 h 252"/>
                  <a:gd name="T8" fmla="*/ 351 w 351"/>
                  <a:gd name="T9" fmla="*/ 252 h 252"/>
                  <a:gd name="T10" fmla="*/ 351 w 351"/>
                  <a:gd name="T11" fmla="*/ 71 h 252"/>
                  <a:gd name="T12" fmla="*/ 233 w 351"/>
                  <a:gd name="T13" fmla="*/ 71 h 252"/>
                  <a:gd name="T14" fmla="*/ 233 w 351"/>
                  <a:gd name="T15" fmla="*/ 17 h 252"/>
                  <a:gd name="T16" fmla="*/ 156 w 351"/>
                  <a:gd name="T17" fmla="*/ 17 h 252"/>
                  <a:gd name="T18" fmla="*/ 156 w 351"/>
                  <a:gd name="T19" fmla="*/ 0 h 252"/>
                  <a:gd name="T20" fmla="*/ 0 w 351"/>
                  <a:gd name="T21" fmla="*/ 0 h 2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1"/>
                  <a:gd name="T34" fmla="*/ 0 h 252"/>
                  <a:gd name="T35" fmla="*/ 351 w 351"/>
                  <a:gd name="T36" fmla="*/ 252 h 2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1" h="252">
                    <a:moveTo>
                      <a:pt x="0" y="0"/>
                    </a:moveTo>
                    <a:lnTo>
                      <a:pt x="0" y="162"/>
                    </a:lnTo>
                    <a:lnTo>
                      <a:pt x="58" y="162"/>
                    </a:lnTo>
                    <a:lnTo>
                      <a:pt x="58" y="252"/>
                    </a:lnTo>
                    <a:lnTo>
                      <a:pt x="351" y="252"/>
                    </a:lnTo>
                    <a:lnTo>
                      <a:pt x="351" y="71"/>
                    </a:lnTo>
                    <a:lnTo>
                      <a:pt x="233" y="71"/>
                    </a:lnTo>
                    <a:lnTo>
                      <a:pt x="233" y="17"/>
                    </a:lnTo>
                    <a:lnTo>
                      <a:pt x="156" y="17"/>
                    </a:lnTo>
                    <a:lnTo>
                      <a:pt x="15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64" name="Group 191"/>
            <p:cNvGrpSpPr>
              <a:grpSpLocks/>
            </p:cNvGrpSpPr>
            <p:nvPr/>
          </p:nvGrpSpPr>
          <p:grpSpPr bwMode="auto">
            <a:xfrm>
              <a:off x="4456022" y="3355976"/>
              <a:ext cx="658813" cy="455612"/>
              <a:chOff x="3510" y="2073"/>
              <a:chExt cx="415" cy="287"/>
            </a:xfrm>
          </p:grpSpPr>
          <p:sp>
            <p:nvSpPr>
              <p:cNvPr id="1527" name="Freeform 189"/>
              <p:cNvSpPr>
                <a:spLocks/>
              </p:cNvSpPr>
              <p:nvPr/>
            </p:nvSpPr>
            <p:spPr bwMode="auto">
              <a:xfrm>
                <a:off x="3510" y="2073"/>
                <a:ext cx="415" cy="287"/>
              </a:xfrm>
              <a:custGeom>
                <a:avLst/>
                <a:gdLst>
                  <a:gd name="T0" fmla="*/ 200 w 415"/>
                  <a:gd name="T1" fmla="*/ 18 h 287"/>
                  <a:gd name="T2" fmla="*/ 200 w 415"/>
                  <a:gd name="T3" fmla="*/ 0 h 287"/>
                  <a:gd name="T4" fmla="*/ 19 w 415"/>
                  <a:gd name="T5" fmla="*/ 0 h 287"/>
                  <a:gd name="T6" fmla="*/ 19 w 415"/>
                  <a:gd name="T7" fmla="*/ 108 h 287"/>
                  <a:gd name="T8" fmla="*/ 0 w 415"/>
                  <a:gd name="T9" fmla="*/ 269 h 287"/>
                  <a:gd name="T10" fmla="*/ 220 w 415"/>
                  <a:gd name="T11" fmla="*/ 287 h 287"/>
                  <a:gd name="T12" fmla="*/ 395 w 415"/>
                  <a:gd name="T13" fmla="*/ 287 h 287"/>
                  <a:gd name="T14" fmla="*/ 395 w 415"/>
                  <a:gd name="T15" fmla="*/ 251 h 287"/>
                  <a:gd name="T16" fmla="*/ 415 w 415"/>
                  <a:gd name="T17" fmla="*/ 251 h 287"/>
                  <a:gd name="T18" fmla="*/ 415 w 415"/>
                  <a:gd name="T19" fmla="*/ 18 h 287"/>
                  <a:gd name="T20" fmla="*/ 200 w 415"/>
                  <a:gd name="T21" fmla="*/ 18 h 2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5"/>
                  <a:gd name="T34" fmla="*/ 0 h 287"/>
                  <a:gd name="T35" fmla="*/ 415 w 415"/>
                  <a:gd name="T36" fmla="*/ 287 h 2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5" h="287">
                    <a:moveTo>
                      <a:pt x="200" y="18"/>
                    </a:moveTo>
                    <a:lnTo>
                      <a:pt x="200" y="0"/>
                    </a:lnTo>
                    <a:lnTo>
                      <a:pt x="19" y="0"/>
                    </a:lnTo>
                    <a:lnTo>
                      <a:pt x="19" y="108"/>
                    </a:lnTo>
                    <a:lnTo>
                      <a:pt x="0" y="269"/>
                    </a:lnTo>
                    <a:lnTo>
                      <a:pt x="220" y="287"/>
                    </a:lnTo>
                    <a:lnTo>
                      <a:pt x="395" y="287"/>
                    </a:lnTo>
                    <a:lnTo>
                      <a:pt x="395" y="251"/>
                    </a:lnTo>
                    <a:lnTo>
                      <a:pt x="415" y="251"/>
                    </a:lnTo>
                    <a:lnTo>
                      <a:pt x="415" y="18"/>
                    </a:lnTo>
                    <a:lnTo>
                      <a:pt x="200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8" name="Freeform 190"/>
              <p:cNvSpPr>
                <a:spLocks/>
              </p:cNvSpPr>
              <p:nvPr/>
            </p:nvSpPr>
            <p:spPr bwMode="auto">
              <a:xfrm>
                <a:off x="3510" y="2073"/>
                <a:ext cx="415" cy="287"/>
              </a:xfrm>
              <a:custGeom>
                <a:avLst/>
                <a:gdLst>
                  <a:gd name="T0" fmla="*/ 200 w 415"/>
                  <a:gd name="T1" fmla="*/ 18 h 287"/>
                  <a:gd name="T2" fmla="*/ 200 w 415"/>
                  <a:gd name="T3" fmla="*/ 0 h 287"/>
                  <a:gd name="T4" fmla="*/ 19 w 415"/>
                  <a:gd name="T5" fmla="*/ 0 h 287"/>
                  <a:gd name="T6" fmla="*/ 19 w 415"/>
                  <a:gd name="T7" fmla="*/ 108 h 287"/>
                  <a:gd name="T8" fmla="*/ 0 w 415"/>
                  <a:gd name="T9" fmla="*/ 269 h 287"/>
                  <a:gd name="T10" fmla="*/ 220 w 415"/>
                  <a:gd name="T11" fmla="*/ 287 h 287"/>
                  <a:gd name="T12" fmla="*/ 395 w 415"/>
                  <a:gd name="T13" fmla="*/ 287 h 287"/>
                  <a:gd name="T14" fmla="*/ 395 w 415"/>
                  <a:gd name="T15" fmla="*/ 251 h 287"/>
                  <a:gd name="T16" fmla="*/ 415 w 415"/>
                  <a:gd name="T17" fmla="*/ 251 h 287"/>
                  <a:gd name="T18" fmla="*/ 415 w 415"/>
                  <a:gd name="T19" fmla="*/ 18 h 287"/>
                  <a:gd name="T20" fmla="*/ 200 w 415"/>
                  <a:gd name="T21" fmla="*/ 18 h 2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5"/>
                  <a:gd name="T34" fmla="*/ 0 h 287"/>
                  <a:gd name="T35" fmla="*/ 415 w 415"/>
                  <a:gd name="T36" fmla="*/ 287 h 2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5" h="287">
                    <a:moveTo>
                      <a:pt x="200" y="18"/>
                    </a:moveTo>
                    <a:lnTo>
                      <a:pt x="200" y="0"/>
                    </a:lnTo>
                    <a:lnTo>
                      <a:pt x="19" y="0"/>
                    </a:lnTo>
                    <a:lnTo>
                      <a:pt x="19" y="108"/>
                    </a:lnTo>
                    <a:lnTo>
                      <a:pt x="0" y="269"/>
                    </a:lnTo>
                    <a:lnTo>
                      <a:pt x="220" y="287"/>
                    </a:lnTo>
                    <a:lnTo>
                      <a:pt x="395" y="287"/>
                    </a:lnTo>
                    <a:lnTo>
                      <a:pt x="395" y="251"/>
                    </a:lnTo>
                    <a:lnTo>
                      <a:pt x="415" y="251"/>
                    </a:lnTo>
                    <a:lnTo>
                      <a:pt x="415" y="18"/>
                    </a:lnTo>
                    <a:lnTo>
                      <a:pt x="200" y="1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65" name="Group 194"/>
            <p:cNvGrpSpPr>
              <a:grpSpLocks/>
            </p:cNvGrpSpPr>
            <p:nvPr/>
          </p:nvGrpSpPr>
          <p:grpSpPr bwMode="auto">
            <a:xfrm>
              <a:off x="3933735" y="3525838"/>
              <a:ext cx="557212" cy="455613"/>
              <a:chOff x="3181" y="2180"/>
              <a:chExt cx="351" cy="287"/>
            </a:xfrm>
          </p:grpSpPr>
          <p:sp>
            <p:nvSpPr>
              <p:cNvPr id="1525" name="Freeform 192"/>
              <p:cNvSpPr>
                <a:spLocks/>
              </p:cNvSpPr>
              <p:nvPr/>
            </p:nvSpPr>
            <p:spPr bwMode="auto">
              <a:xfrm>
                <a:off x="3181" y="2180"/>
                <a:ext cx="351" cy="287"/>
              </a:xfrm>
              <a:custGeom>
                <a:avLst/>
                <a:gdLst>
                  <a:gd name="T0" fmla="*/ 58 w 351"/>
                  <a:gd name="T1" fmla="*/ 18 h 287"/>
                  <a:gd name="T2" fmla="*/ 39 w 351"/>
                  <a:gd name="T3" fmla="*/ 18 h 287"/>
                  <a:gd name="T4" fmla="*/ 39 w 351"/>
                  <a:gd name="T5" fmla="*/ 72 h 287"/>
                  <a:gd name="T6" fmla="*/ 0 w 351"/>
                  <a:gd name="T7" fmla="*/ 72 h 287"/>
                  <a:gd name="T8" fmla="*/ 39 w 351"/>
                  <a:gd name="T9" fmla="*/ 161 h 287"/>
                  <a:gd name="T10" fmla="*/ 0 w 351"/>
                  <a:gd name="T11" fmla="*/ 179 h 287"/>
                  <a:gd name="T12" fmla="*/ 0 w 351"/>
                  <a:gd name="T13" fmla="*/ 269 h 287"/>
                  <a:gd name="T14" fmla="*/ 311 w 351"/>
                  <a:gd name="T15" fmla="*/ 287 h 287"/>
                  <a:gd name="T16" fmla="*/ 311 w 351"/>
                  <a:gd name="T17" fmla="*/ 161 h 287"/>
                  <a:gd name="T18" fmla="*/ 332 w 351"/>
                  <a:gd name="T19" fmla="*/ 161 h 287"/>
                  <a:gd name="T20" fmla="*/ 351 w 351"/>
                  <a:gd name="T21" fmla="*/ 0 h 287"/>
                  <a:gd name="T22" fmla="*/ 58 w 351"/>
                  <a:gd name="T23" fmla="*/ 0 h 287"/>
                  <a:gd name="T24" fmla="*/ 58 w 351"/>
                  <a:gd name="T25" fmla="*/ 18 h 2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1"/>
                  <a:gd name="T40" fmla="*/ 0 h 287"/>
                  <a:gd name="T41" fmla="*/ 351 w 351"/>
                  <a:gd name="T42" fmla="*/ 287 h 2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1" h="287">
                    <a:moveTo>
                      <a:pt x="58" y="18"/>
                    </a:moveTo>
                    <a:lnTo>
                      <a:pt x="39" y="18"/>
                    </a:lnTo>
                    <a:lnTo>
                      <a:pt x="39" y="72"/>
                    </a:lnTo>
                    <a:lnTo>
                      <a:pt x="0" y="72"/>
                    </a:lnTo>
                    <a:lnTo>
                      <a:pt x="39" y="161"/>
                    </a:lnTo>
                    <a:lnTo>
                      <a:pt x="0" y="179"/>
                    </a:lnTo>
                    <a:lnTo>
                      <a:pt x="0" y="269"/>
                    </a:lnTo>
                    <a:lnTo>
                      <a:pt x="311" y="287"/>
                    </a:lnTo>
                    <a:lnTo>
                      <a:pt x="311" y="161"/>
                    </a:lnTo>
                    <a:lnTo>
                      <a:pt x="332" y="161"/>
                    </a:lnTo>
                    <a:lnTo>
                      <a:pt x="351" y="0"/>
                    </a:lnTo>
                    <a:lnTo>
                      <a:pt x="58" y="0"/>
                    </a:lnTo>
                    <a:lnTo>
                      <a:pt x="58" y="1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6" name="Freeform 193"/>
              <p:cNvSpPr>
                <a:spLocks/>
              </p:cNvSpPr>
              <p:nvPr/>
            </p:nvSpPr>
            <p:spPr bwMode="auto">
              <a:xfrm>
                <a:off x="3181" y="2180"/>
                <a:ext cx="351" cy="287"/>
              </a:xfrm>
              <a:custGeom>
                <a:avLst/>
                <a:gdLst>
                  <a:gd name="T0" fmla="*/ 58 w 351"/>
                  <a:gd name="T1" fmla="*/ 18 h 287"/>
                  <a:gd name="T2" fmla="*/ 39 w 351"/>
                  <a:gd name="T3" fmla="*/ 18 h 287"/>
                  <a:gd name="T4" fmla="*/ 39 w 351"/>
                  <a:gd name="T5" fmla="*/ 72 h 287"/>
                  <a:gd name="T6" fmla="*/ 0 w 351"/>
                  <a:gd name="T7" fmla="*/ 72 h 287"/>
                  <a:gd name="T8" fmla="*/ 39 w 351"/>
                  <a:gd name="T9" fmla="*/ 161 h 287"/>
                  <a:gd name="T10" fmla="*/ 0 w 351"/>
                  <a:gd name="T11" fmla="*/ 179 h 287"/>
                  <a:gd name="T12" fmla="*/ 0 w 351"/>
                  <a:gd name="T13" fmla="*/ 269 h 287"/>
                  <a:gd name="T14" fmla="*/ 311 w 351"/>
                  <a:gd name="T15" fmla="*/ 287 h 287"/>
                  <a:gd name="T16" fmla="*/ 311 w 351"/>
                  <a:gd name="T17" fmla="*/ 161 h 287"/>
                  <a:gd name="T18" fmla="*/ 332 w 351"/>
                  <a:gd name="T19" fmla="*/ 161 h 287"/>
                  <a:gd name="T20" fmla="*/ 351 w 351"/>
                  <a:gd name="T21" fmla="*/ 0 h 287"/>
                  <a:gd name="T22" fmla="*/ 58 w 351"/>
                  <a:gd name="T23" fmla="*/ 0 h 287"/>
                  <a:gd name="T24" fmla="*/ 58 w 351"/>
                  <a:gd name="T25" fmla="*/ 18 h 28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1"/>
                  <a:gd name="T40" fmla="*/ 0 h 287"/>
                  <a:gd name="T41" fmla="*/ 351 w 351"/>
                  <a:gd name="T42" fmla="*/ 287 h 28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1" h="287">
                    <a:moveTo>
                      <a:pt x="58" y="18"/>
                    </a:moveTo>
                    <a:lnTo>
                      <a:pt x="39" y="18"/>
                    </a:lnTo>
                    <a:lnTo>
                      <a:pt x="39" y="72"/>
                    </a:lnTo>
                    <a:lnTo>
                      <a:pt x="0" y="72"/>
                    </a:lnTo>
                    <a:lnTo>
                      <a:pt x="39" y="161"/>
                    </a:lnTo>
                    <a:lnTo>
                      <a:pt x="0" y="179"/>
                    </a:lnTo>
                    <a:lnTo>
                      <a:pt x="0" y="269"/>
                    </a:lnTo>
                    <a:lnTo>
                      <a:pt x="311" y="287"/>
                    </a:lnTo>
                    <a:lnTo>
                      <a:pt x="311" y="161"/>
                    </a:lnTo>
                    <a:lnTo>
                      <a:pt x="332" y="161"/>
                    </a:lnTo>
                    <a:lnTo>
                      <a:pt x="351" y="0"/>
                    </a:lnTo>
                    <a:lnTo>
                      <a:pt x="58" y="0"/>
                    </a:lnTo>
                    <a:lnTo>
                      <a:pt x="58" y="1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66" name="Group 197"/>
            <p:cNvGrpSpPr>
              <a:grpSpLocks/>
            </p:cNvGrpSpPr>
            <p:nvPr/>
          </p:nvGrpSpPr>
          <p:grpSpPr bwMode="auto">
            <a:xfrm>
              <a:off x="5083085" y="3500438"/>
              <a:ext cx="587375" cy="512763"/>
              <a:chOff x="3905" y="2164"/>
              <a:chExt cx="370" cy="323"/>
            </a:xfrm>
          </p:grpSpPr>
          <p:sp>
            <p:nvSpPr>
              <p:cNvPr id="1523" name="Freeform 195"/>
              <p:cNvSpPr>
                <a:spLocks/>
              </p:cNvSpPr>
              <p:nvPr/>
            </p:nvSpPr>
            <p:spPr bwMode="auto">
              <a:xfrm>
                <a:off x="3905" y="2164"/>
                <a:ext cx="370" cy="323"/>
              </a:xfrm>
              <a:custGeom>
                <a:avLst/>
                <a:gdLst>
                  <a:gd name="T0" fmla="*/ 19 w 370"/>
                  <a:gd name="T1" fmla="*/ 0 h 323"/>
                  <a:gd name="T2" fmla="*/ 19 w 370"/>
                  <a:gd name="T3" fmla="*/ 161 h 323"/>
                  <a:gd name="T4" fmla="*/ 0 w 370"/>
                  <a:gd name="T5" fmla="*/ 161 h 323"/>
                  <a:gd name="T6" fmla="*/ 0 w 370"/>
                  <a:gd name="T7" fmla="*/ 197 h 323"/>
                  <a:gd name="T8" fmla="*/ 39 w 370"/>
                  <a:gd name="T9" fmla="*/ 197 h 323"/>
                  <a:gd name="T10" fmla="*/ 39 w 370"/>
                  <a:gd name="T11" fmla="*/ 287 h 323"/>
                  <a:gd name="T12" fmla="*/ 98 w 370"/>
                  <a:gd name="T13" fmla="*/ 287 h 323"/>
                  <a:gd name="T14" fmla="*/ 98 w 370"/>
                  <a:gd name="T15" fmla="*/ 323 h 323"/>
                  <a:gd name="T16" fmla="*/ 370 w 370"/>
                  <a:gd name="T17" fmla="*/ 323 h 323"/>
                  <a:gd name="T18" fmla="*/ 370 w 370"/>
                  <a:gd name="T19" fmla="*/ 197 h 323"/>
                  <a:gd name="T20" fmla="*/ 331 w 370"/>
                  <a:gd name="T21" fmla="*/ 197 h 323"/>
                  <a:gd name="T22" fmla="*/ 331 w 370"/>
                  <a:gd name="T23" fmla="*/ 0 h 323"/>
                  <a:gd name="T24" fmla="*/ 19 w 370"/>
                  <a:gd name="T25" fmla="*/ 0 h 3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0"/>
                  <a:gd name="T40" fmla="*/ 0 h 323"/>
                  <a:gd name="T41" fmla="*/ 370 w 370"/>
                  <a:gd name="T42" fmla="*/ 323 h 3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0" h="323">
                    <a:moveTo>
                      <a:pt x="19" y="0"/>
                    </a:moveTo>
                    <a:lnTo>
                      <a:pt x="19" y="161"/>
                    </a:lnTo>
                    <a:lnTo>
                      <a:pt x="0" y="161"/>
                    </a:lnTo>
                    <a:lnTo>
                      <a:pt x="0" y="197"/>
                    </a:lnTo>
                    <a:lnTo>
                      <a:pt x="39" y="197"/>
                    </a:lnTo>
                    <a:lnTo>
                      <a:pt x="39" y="287"/>
                    </a:lnTo>
                    <a:lnTo>
                      <a:pt x="98" y="287"/>
                    </a:lnTo>
                    <a:lnTo>
                      <a:pt x="98" y="323"/>
                    </a:lnTo>
                    <a:lnTo>
                      <a:pt x="370" y="323"/>
                    </a:lnTo>
                    <a:lnTo>
                      <a:pt x="370" y="197"/>
                    </a:lnTo>
                    <a:lnTo>
                      <a:pt x="331" y="197"/>
                    </a:lnTo>
                    <a:lnTo>
                      <a:pt x="331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4" name="Freeform 196"/>
              <p:cNvSpPr>
                <a:spLocks/>
              </p:cNvSpPr>
              <p:nvPr/>
            </p:nvSpPr>
            <p:spPr bwMode="auto">
              <a:xfrm>
                <a:off x="3905" y="2164"/>
                <a:ext cx="370" cy="323"/>
              </a:xfrm>
              <a:custGeom>
                <a:avLst/>
                <a:gdLst>
                  <a:gd name="T0" fmla="*/ 19 w 370"/>
                  <a:gd name="T1" fmla="*/ 0 h 323"/>
                  <a:gd name="T2" fmla="*/ 19 w 370"/>
                  <a:gd name="T3" fmla="*/ 161 h 323"/>
                  <a:gd name="T4" fmla="*/ 0 w 370"/>
                  <a:gd name="T5" fmla="*/ 161 h 323"/>
                  <a:gd name="T6" fmla="*/ 0 w 370"/>
                  <a:gd name="T7" fmla="*/ 197 h 323"/>
                  <a:gd name="T8" fmla="*/ 39 w 370"/>
                  <a:gd name="T9" fmla="*/ 197 h 323"/>
                  <a:gd name="T10" fmla="*/ 39 w 370"/>
                  <a:gd name="T11" fmla="*/ 287 h 323"/>
                  <a:gd name="T12" fmla="*/ 98 w 370"/>
                  <a:gd name="T13" fmla="*/ 287 h 323"/>
                  <a:gd name="T14" fmla="*/ 98 w 370"/>
                  <a:gd name="T15" fmla="*/ 323 h 323"/>
                  <a:gd name="T16" fmla="*/ 370 w 370"/>
                  <a:gd name="T17" fmla="*/ 323 h 323"/>
                  <a:gd name="T18" fmla="*/ 370 w 370"/>
                  <a:gd name="T19" fmla="*/ 197 h 323"/>
                  <a:gd name="T20" fmla="*/ 331 w 370"/>
                  <a:gd name="T21" fmla="*/ 197 h 323"/>
                  <a:gd name="T22" fmla="*/ 331 w 370"/>
                  <a:gd name="T23" fmla="*/ 0 h 323"/>
                  <a:gd name="T24" fmla="*/ 19 w 370"/>
                  <a:gd name="T25" fmla="*/ 0 h 3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0"/>
                  <a:gd name="T40" fmla="*/ 0 h 323"/>
                  <a:gd name="T41" fmla="*/ 370 w 370"/>
                  <a:gd name="T42" fmla="*/ 323 h 3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0" h="323">
                    <a:moveTo>
                      <a:pt x="19" y="0"/>
                    </a:moveTo>
                    <a:lnTo>
                      <a:pt x="19" y="161"/>
                    </a:lnTo>
                    <a:lnTo>
                      <a:pt x="0" y="161"/>
                    </a:lnTo>
                    <a:lnTo>
                      <a:pt x="0" y="197"/>
                    </a:lnTo>
                    <a:lnTo>
                      <a:pt x="39" y="197"/>
                    </a:lnTo>
                    <a:lnTo>
                      <a:pt x="39" y="287"/>
                    </a:lnTo>
                    <a:lnTo>
                      <a:pt x="98" y="287"/>
                    </a:lnTo>
                    <a:lnTo>
                      <a:pt x="98" y="323"/>
                    </a:lnTo>
                    <a:lnTo>
                      <a:pt x="370" y="323"/>
                    </a:lnTo>
                    <a:lnTo>
                      <a:pt x="370" y="197"/>
                    </a:lnTo>
                    <a:lnTo>
                      <a:pt x="331" y="197"/>
                    </a:lnTo>
                    <a:lnTo>
                      <a:pt x="331" y="0"/>
                    </a:lnTo>
                    <a:lnTo>
                      <a:pt x="1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67" name="Group 200"/>
            <p:cNvGrpSpPr>
              <a:grpSpLocks/>
            </p:cNvGrpSpPr>
            <p:nvPr/>
          </p:nvGrpSpPr>
          <p:grpSpPr bwMode="auto">
            <a:xfrm>
              <a:off x="5610135" y="3414713"/>
              <a:ext cx="550862" cy="511175"/>
              <a:chOff x="4237" y="2110"/>
              <a:chExt cx="347" cy="322"/>
            </a:xfrm>
          </p:grpSpPr>
          <p:sp>
            <p:nvSpPr>
              <p:cNvPr id="1521" name="Freeform 198"/>
              <p:cNvSpPr>
                <a:spLocks/>
              </p:cNvSpPr>
              <p:nvPr/>
            </p:nvSpPr>
            <p:spPr bwMode="auto">
              <a:xfrm>
                <a:off x="4237" y="2110"/>
                <a:ext cx="347" cy="322"/>
              </a:xfrm>
              <a:custGeom>
                <a:avLst/>
                <a:gdLst>
                  <a:gd name="T0" fmla="*/ 0 w 347"/>
                  <a:gd name="T1" fmla="*/ 54 h 322"/>
                  <a:gd name="T2" fmla="*/ 0 w 347"/>
                  <a:gd name="T3" fmla="*/ 251 h 322"/>
                  <a:gd name="T4" fmla="*/ 39 w 347"/>
                  <a:gd name="T5" fmla="*/ 251 h 322"/>
                  <a:gd name="T6" fmla="*/ 39 w 347"/>
                  <a:gd name="T7" fmla="*/ 322 h 322"/>
                  <a:gd name="T8" fmla="*/ 116 w 347"/>
                  <a:gd name="T9" fmla="*/ 322 h 322"/>
                  <a:gd name="T10" fmla="*/ 116 w 347"/>
                  <a:gd name="T11" fmla="*/ 269 h 322"/>
                  <a:gd name="T12" fmla="*/ 193 w 347"/>
                  <a:gd name="T13" fmla="*/ 269 h 322"/>
                  <a:gd name="T14" fmla="*/ 193 w 347"/>
                  <a:gd name="T15" fmla="*/ 251 h 322"/>
                  <a:gd name="T16" fmla="*/ 231 w 347"/>
                  <a:gd name="T17" fmla="*/ 251 h 322"/>
                  <a:gd name="T18" fmla="*/ 231 w 347"/>
                  <a:gd name="T19" fmla="*/ 233 h 322"/>
                  <a:gd name="T20" fmla="*/ 347 w 347"/>
                  <a:gd name="T21" fmla="*/ 233 h 322"/>
                  <a:gd name="T22" fmla="*/ 347 w 347"/>
                  <a:gd name="T23" fmla="*/ 36 h 322"/>
                  <a:gd name="T24" fmla="*/ 270 w 347"/>
                  <a:gd name="T25" fmla="*/ 36 h 322"/>
                  <a:gd name="T26" fmla="*/ 270 w 347"/>
                  <a:gd name="T27" fmla="*/ 0 h 322"/>
                  <a:gd name="T28" fmla="*/ 39 w 347"/>
                  <a:gd name="T29" fmla="*/ 0 h 322"/>
                  <a:gd name="T30" fmla="*/ 39 w 347"/>
                  <a:gd name="T31" fmla="*/ 54 h 322"/>
                  <a:gd name="T32" fmla="*/ 0 w 347"/>
                  <a:gd name="T33" fmla="*/ 54 h 3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7"/>
                  <a:gd name="T52" fmla="*/ 0 h 322"/>
                  <a:gd name="T53" fmla="*/ 347 w 347"/>
                  <a:gd name="T54" fmla="*/ 322 h 3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7" h="322">
                    <a:moveTo>
                      <a:pt x="0" y="54"/>
                    </a:moveTo>
                    <a:lnTo>
                      <a:pt x="0" y="251"/>
                    </a:lnTo>
                    <a:lnTo>
                      <a:pt x="39" y="251"/>
                    </a:lnTo>
                    <a:lnTo>
                      <a:pt x="39" y="322"/>
                    </a:lnTo>
                    <a:lnTo>
                      <a:pt x="116" y="322"/>
                    </a:lnTo>
                    <a:lnTo>
                      <a:pt x="116" y="269"/>
                    </a:lnTo>
                    <a:lnTo>
                      <a:pt x="193" y="269"/>
                    </a:lnTo>
                    <a:lnTo>
                      <a:pt x="193" y="251"/>
                    </a:lnTo>
                    <a:lnTo>
                      <a:pt x="231" y="251"/>
                    </a:lnTo>
                    <a:lnTo>
                      <a:pt x="231" y="233"/>
                    </a:lnTo>
                    <a:lnTo>
                      <a:pt x="347" y="233"/>
                    </a:lnTo>
                    <a:lnTo>
                      <a:pt x="347" y="36"/>
                    </a:lnTo>
                    <a:lnTo>
                      <a:pt x="270" y="36"/>
                    </a:lnTo>
                    <a:lnTo>
                      <a:pt x="270" y="0"/>
                    </a:lnTo>
                    <a:lnTo>
                      <a:pt x="39" y="0"/>
                    </a:lnTo>
                    <a:lnTo>
                      <a:pt x="39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1A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2" name="Freeform 199"/>
              <p:cNvSpPr>
                <a:spLocks/>
              </p:cNvSpPr>
              <p:nvPr/>
            </p:nvSpPr>
            <p:spPr bwMode="auto">
              <a:xfrm>
                <a:off x="4237" y="2110"/>
                <a:ext cx="347" cy="322"/>
              </a:xfrm>
              <a:custGeom>
                <a:avLst/>
                <a:gdLst>
                  <a:gd name="T0" fmla="*/ 0 w 347"/>
                  <a:gd name="T1" fmla="*/ 54 h 322"/>
                  <a:gd name="T2" fmla="*/ 0 w 347"/>
                  <a:gd name="T3" fmla="*/ 251 h 322"/>
                  <a:gd name="T4" fmla="*/ 39 w 347"/>
                  <a:gd name="T5" fmla="*/ 251 h 322"/>
                  <a:gd name="T6" fmla="*/ 39 w 347"/>
                  <a:gd name="T7" fmla="*/ 322 h 322"/>
                  <a:gd name="T8" fmla="*/ 116 w 347"/>
                  <a:gd name="T9" fmla="*/ 322 h 322"/>
                  <a:gd name="T10" fmla="*/ 116 w 347"/>
                  <a:gd name="T11" fmla="*/ 269 h 322"/>
                  <a:gd name="T12" fmla="*/ 193 w 347"/>
                  <a:gd name="T13" fmla="*/ 269 h 322"/>
                  <a:gd name="T14" fmla="*/ 193 w 347"/>
                  <a:gd name="T15" fmla="*/ 251 h 322"/>
                  <a:gd name="T16" fmla="*/ 231 w 347"/>
                  <a:gd name="T17" fmla="*/ 251 h 322"/>
                  <a:gd name="T18" fmla="*/ 231 w 347"/>
                  <a:gd name="T19" fmla="*/ 233 h 322"/>
                  <a:gd name="T20" fmla="*/ 347 w 347"/>
                  <a:gd name="T21" fmla="*/ 233 h 322"/>
                  <a:gd name="T22" fmla="*/ 347 w 347"/>
                  <a:gd name="T23" fmla="*/ 36 h 322"/>
                  <a:gd name="T24" fmla="*/ 270 w 347"/>
                  <a:gd name="T25" fmla="*/ 36 h 322"/>
                  <a:gd name="T26" fmla="*/ 270 w 347"/>
                  <a:gd name="T27" fmla="*/ 0 h 322"/>
                  <a:gd name="T28" fmla="*/ 39 w 347"/>
                  <a:gd name="T29" fmla="*/ 0 h 322"/>
                  <a:gd name="T30" fmla="*/ 39 w 347"/>
                  <a:gd name="T31" fmla="*/ 54 h 322"/>
                  <a:gd name="T32" fmla="*/ 0 w 347"/>
                  <a:gd name="T33" fmla="*/ 54 h 3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7"/>
                  <a:gd name="T52" fmla="*/ 0 h 322"/>
                  <a:gd name="T53" fmla="*/ 347 w 347"/>
                  <a:gd name="T54" fmla="*/ 322 h 3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7" h="322">
                    <a:moveTo>
                      <a:pt x="0" y="54"/>
                    </a:moveTo>
                    <a:lnTo>
                      <a:pt x="0" y="251"/>
                    </a:lnTo>
                    <a:lnTo>
                      <a:pt x="39" y="251"/>
                    </a:lnTo>
                    <a:lnTo>
                      <a:pt x="39" y="322"/>
                    </a:lnTo>
                    <a:lnTo>
                      <a:pt x="116" y="322"/>
                    </a:lnTo>
                    <a:lnTo>
                      <a:pt x="116" y="269"/>
                    </a:lnTo>
                    <a:lnTo>
                      <a:pt x="193" y="269"/>
                    </a:lnTo>
                    <a:lnTo>
                      <a:pt x="193" y="251"/>
                    </a:lnTo>
                    <a:lnTo>
                      <a:pt x="231" y="251"/>
                    </a:lnTo>
                    <a:lnTo>
                      <a:pt x="231" y="233"/>
                    </a:lnTo>
                    <a:lnTo>
                      <a:pt x="347" y="233"/>
                    </a:lnTo>
                    <a:lnTo>
                      <a:pt x="347" y="36"/>
                    </a:lnTo>
                    <a:lnTo>
                      <a:pt x="270" y="36"/>
                    </a:lnTo>
                    <a:lnTo>
                      <a:pt x="270" y="0"/>
                    </a:lnTo>
                    <a:lnTo>
                      <a:pt x="39" y="0"/>
                    </a:lnTo>
                    <a:lnTo>
                      <a:pt x="39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68" name="Group 203"/>
            <p:cNvGrpSpPr>
              <a:grpSpLocks/>
            </p:cNvGrpSpPr>
            <p:nvPr/>
          </p:nvGrpSpPr>
          <p:grpSpPr bwMode="auto">
            <a:xfrm>
              <a:off x="5668872" y="3784601"/>
              <a:ext cx="492125" cy="485775"/>
              <a:chOff x="4274" y="2343"/>
              <a:chExt cx="310" cy="306"/>
            </a:xfrm>
          </p:grpSpPr>
          <p:sp>
            <p:nvSpPr>
              <p:cNvPr id="1519" name="Freeform 201"/>
              <p:cNvSpPr>
                <a:spLocks/>
              </p:cNvSpPr>
              <p:nvPr/>
            </p:nvSpPr>
            <p:spPr bwMode="auto">
              <a:xfrm>
                <a:off x="4274" y="2343"/>
                <a:ext cx="310" cy="306"/>
              </a:xfrm>
              <a:custGeom>
                <a:avLst/>
                <a:gdLst>
                  <a:gd name="T0" fmla="*/ 0 w 310"/>
                  <a:gd name="T1" fmla="*/ 90 h 306"/>
                  <a:gd name="T2" fmla="*/ 0 w 310"/>
                  <a:gd name="T3" fmla="*/ 144 h 306"/>
                  <a:gd name="T4" fmla="*/ 39 w 310"/>
                  <a:gd name="T5" fmla="*/ 144 h 306"/>
                  <a:gd name="T6" fmla="*/ 39 w 310"/>
                  <a:gd name="T7" fmla="*/ 234 h 306"/>
                  <a:gd name="T8" fmla="*/ 78 w 310"/>
                  <a:gd name="T9" fmla="*/ 234 h 306"/>
                  <a:gd name="T10" fmla="*/ 78 w 310"/>
                  <a:gd name="T11" fmla="*/ 306 h 306"/>
                  <a:gd name="T12" fmla="*/ 155 w 310"/>
                  <a:gd name="T13" fmla="*/ 306 h 306"/>
                  <a:gd name="T14" fmla="*/ 155 w 310"/>
                  <a:gd name="T15" fmla="*/ 252 h 306"/>
                  <a:gd name="T16" fmla="*/ 233 w 310"/>
                  <a:gd name="T17" fmla="*/ 288 h 306"/>
                  <a:gd name="T18" fmla="*/ 272 w 310"/>
                  <a:gd name="T19" fmla="*/ 288 h 306"/>
                  <a:gd name="T20" fmla="*/ 272 w 310"/>
                  <a:gd name="T21" fmla="*/ 198 h 306"/>
                  <a:gd name="T22" fmla="*/ 252 w 310"/>
                  <a:gd name="T23" fmla="*/ 198 h 306"/>
                  <a:gd name="T24" fmla="*/ 252 w 310"/>
                  <a:gd name="T25" fmla="*/ 54 h 306"/>
                  <a:gd name="T26" fmla="*/ 310 w 310"/>
                  <a:gd name="T27" fmla="*/ 54 h 306"/>
                  <a:gd name="T28" fmla="*/ 310 w 310"/>
                  <a:gd name="T29" fmla="*/ 0 h 306"/>
                  <a:gd name="T30" fmla="*/ 194 w 310"/>
                  <a:gd name="T31" fmla="*/ 0 h 306"/>
                  <a:gd name="T32" fmla="*/ 194 w 310"/>
                  <a:gd name="T33" fmla="*/ 18 h 306"/>
                  <a:gd name="T34" fmla="*/ 155 w 310"/>
                  <a:gd name="T35" fmla="*/ 18 h 306"/>
                  <a:gd name="T36" fmla="*/ 155 w 310"/>
                  <a:gd name="T37" fmla="*/ 36 h 306"/>
                  <a:gd name="T38" fmla="*/ 78 w 310"/>
                  <a:gd name="T39" fmla="*/ 36 h 306"/>
                  <a:gd name="T40" fmla="*/ 78 w 310"/>
                  <a:gd name="T41" fmla="*/ 90 h 306"/>
                  <a:gd name="T42" fmla="*/ 0 w 310"/>
                  <a:gd name="T43" fmla="*/ 90 h 3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0"/>
                  <a:gd name="T67" fmla="*/ 0 h 306"/>
                  <a:gd name="T68" fmla="*/ 310 w 310"/>
                  <a:gd name="T69" fmla="*/ 306 h 3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0" h="306">
                    <a:moveTo>
                      <a:pt x="0" y="90"/>
                    </a:moveTo>
                    <a:lnTo>
                      <a:pt x="0" y="144"/>
                    </a:lnTo>
                    <a:lnTo>
                      <a:pt x="39" y="144"/>
                    </a:lnTo>
                    <a:lnTo>
                      <a:pt x="39" y="234"/>
                    </a:lnTo>
                    <a:lnTo>
                      <a:pt x="78" y="234"/>
                    </a:lnTo>
                    <a:lnTo>
                      <a:pt x="78" y="306"/>
                    </a:lnTo>
                    <a:lnTo>
                      <a:pt x="155" y="306"/>
                    </a:lnTo>
                    <a:lnTo>
                      <a:pt x="155" y="252"/>
                    </a:lnTo>
                    <a:lnTo>
                      <a:pt x="233" y="288"/>
                    </a:lnTo>
                    <a:lnTo>
                      <a:pt x="272" y="288"/>
                    </a:lnTo>
                    <a:lnTo>
                      <a:pt x="272" y="198"/>
                    </a:lnTo>
                    <a:lnTo>
                      <a:pt x="252" y="198"/>
                    </a:lnTo>
                    <a:lnTo>
                      <a:pt x="252" y="54"/>
                    </a:lnTo>
                    <a:lnTo>
                      <a:pt x="310" y="54"/>
                    </a:lnTo>
                    <a:lnTo>
                      <a:pt x="310" y="0"/>
                    </a:lnTo>
                    <a:lnTo>
                      <a:pt x="194" y="0"/>
                    </a:lnTo>
                    <a:lnTo>
                      <a:pt x="194" y="18"/>
                    </a:lnTo>
                    <a:lnTo>
                      <a:pt x="155" y="18"/>
                    </a:lnTo>
                    <a:lnTo>
                      <a:pt x="155" y="36"/>
                    </a:lnTo>
                    <a:lnTo>
                      <a:pt x="78" y="36"/>
                    </a:lnTo>
                    <a:lnTo>
                      <a:pt x="78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E1A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0" name="Freeform 202"/>
              <p:cNvSpPr>
                <a:spLocks/>
              </p:cNvSpPr>
              <p:nvPr/>
            </p:nvSpPr>
            <p:spPr bwMode="auto">
              <a:xfrm>
                <a:off x="4274" y="2343"/>
                <a:ext cx="310" cy="306"/>
              </a:xfrm>
              <a:custGeom>
                <a:avLst/>
                <a:gdLst>
                  <a:gd name="T0" fmla="*/ 0 w 310"/>
                  <a:gd name="T1" fmla="*/ 90 h 306"/>
                  <a:gd name="T2" fmla="*/ 0 w 310"/>
                  <a:gd name="T3" fmla="*/ 144 h 306"/>
                  <a:gd name="T4" fmla="*/ 39 w 310"/>
                  <a:gd name="T5" fmla="*/ 144 h 306"/>
                  <a:gd name="T6" fmla="*/ 39 w 310"/>
                  <a:gd name="T7" fmla="*/ 234 h 306"/>
                  <a:gd name="T8" fmla="*/ 78 w 310"/>
                  <a:gd name="T9" fmla="*/ 234 h 306"/>
                  <a:gd name="T10" fmla="*/ 78 w 310"/>
                  <a:gd name="T11" fmla="*/ 306 h 306"/>
                  <a:gd name="T12" fmla="*/ 155 w 310"/>
                  <a:gd name="T13" fmla="*/ 306 h 306"/>
                  <a:gd name="T14" fmla="*/ 155 w 310"/>
                  <a:gd name="T15" fmla="*/ 252 h 306"/>
                  <a:gd name="T16" fmla="*/ 233 w 310"/>
                  <a:gd name="T17" fmla="*/ 288 h 306"/>
                  <a:gd name="T18" fmla="*/ 272 w 310"/>
                  <a:gd name="T19" fmla="*/ 288 h 306"/>
                  <a:gd name="T20" fmla="*/ 272 w 310"/>
                  <a:gd name="T21" fmla="*/ 198 h 306"/>
                  <a:gd name="T22" fmla="*/ 252 w 310"/>
                  <a:gd name="T23" fmla="*/ 198 h 306"/>
                  <a:gd name="T24" fmla="*/ 252 w 310"/>
                  <a:gd name="T25" fmla="*/ 54 h 306"/>
                  <a:gd name="T26" fmla="*/ 310 w 310"/>
                  <a:gd name="T27" fmla="*/ 54 h 306"/>
                  <a:gd name="T28" fmla="*/ 310 w 310"/>
                  <a:gd name="T29" fmla="*/ 0 h 306"/>
                  <a:gd name="T30" fmla="*/ 194 w 310"/>
                  <a:gd name="T31" fmla="*/ 0 h 306"/>
                  <a:gd name="T32" fmla="*/ 194 w 310"/>
                  <a:gd name="T33" fmla="*/ 18 h 306"/>
                  <a:gd name="T34" fmla="*/ 155 w 310"/>
                  <a:gd name="T35" fmla="*/ 18 h 306"/>
                  <a:gd name="T36" fmla="*/ 155 w 310"/>
                  <a:gd name="T37" fmla="*/ 36 h 306"/>
                  <a:gd name="T38" fmla="*/ 78 w 310"/>
                  <a:gd name="T39" fmla="*/ 36 h 306"/>
                  <a:gd name="T40" fmla="*/ 78 w 310"/>
                  <a:gd name="T41" fmla="*/ 90 h 306"/>
                  <a:gd name="T42" fmla="*/ 0 w 310"/>
                  <a:gd name="T43" fmla="*/ 90 h 3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0"/>
                  <a:gd name="T67" fmla="*/ 0 h 306"/>
                  <a:gd name="T68" fmla="*/ 310 w 310"/>
                  <a:gd name="T69" fmla="*/ 306 h 3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0" h="306">
                    <a:moveTo>
                      <a:pt x="0" y="90"/>
                    </a:moveTo>
                    <a:lnTo>
                      <a:pt x="0" y="144"/>
                    </a:lnTo>
                    <a:lnTo>
                      <a:pt x="39" y="144"/>
                    </a:lnTo>
                    <a:lnTo>
                      <a:pt x="39" y="234"/>
                    </a:lnTo>
                    <a:lnTo>
                      <a:pt x="78" y="234"/>
                    </a:lnTo>
                    <a:lnTo>
                      <a:pt x="78" y="306"/>
                    </a:lnTo>
                    <a:lnTo>
                      <a:pt x="155" y="306"/>
                    </a:lnTo>
                    <a:lnTo>
                      <a:pt x="155" y="252"/>
                    </a:lnTo>
                    <a:lnTo>
                      <a:pt x="233" y="288"/>
                    </a:lnTo>
                    <a:lnTo>
                      <a:pt x="272" y="288"/>
                    </a:lnTo>
                    <a:lnTo>
                      <a:pt x="272" y="198"/>
                    </a:lnTo>
                    <a:lnTo>
                      <a:pt x="252" y="198"/>
                    </a:lnTo>
                    <a:lnTo>
                      <a:pt x="252" y="54"/>
                    </a:lnTo>
                    <a:lnTo>
                      <a:pt x="310" y="54"/>
                    </a:lnTo>
                    <a:lnTo>
                      <a:pt x="310" y="0"/>
                    </a:lnTo>
                    <a:lnTo>
                      <a:pt x="194" y="0"/>
                    </a:lnTo>
                    <a:lnTo>
                      <a:pt x="194" y="18"/>
                    </a:lnTo>
                    <a:lnTo>
                      <a:pt x="155" y="18"/>
                    </a:lnTo>
                    <a:lnTo>
                      <a:pt x="155" y="36"/>
                    </a:lnTo>
                    <a:lnTo>
                      <a:pt x="78" y="36"/>
                    </a:lnTo>
                    <a:lnTo>
                      <a:pt x="78" y="90"/>
                    </a:lnTo>
                    <a:lnTo>
                      <a:pt x="0" y="9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69" name="Group 206"/>
            <p:cNvGrpSpPr>
              <a:grpSpLocks/>
            </p:cNvGrpSpPr>
            <p:nvPr/>
          </p:nvGrpSpPr>
          <p:grpSpPr bwMode="auto">
            <a:xfrm>
              <a:off x="6068922" y="3868738"/>
              <a:ext cx="557213" cy="430213"/>
              <a:chOff x="4526" y="2396"/>
              <a:chExt cx="351" cy="271"/>
            </a:xfrm>
          </p:grpSpPr>
          <p:sp>
            <p:nvSpPr>
              <p:cNvPr id="1517" name="Freeform 204"/>
              <p:cNvSpPr>
                <a:spLocks/>
              </p:cNvSpPr>
              <p:nvPr/>
            </p:nvSpPr>
            <p:spPr bwMode="auto">
              <a:xfrm>
                <a:off x="4526" y="2396"/>
                <a:ext cx="351" cy="271"/>
              </a:xfrm>
              <a:custGeom>
                <a:avLst/>
                <a:gdLst>
                  <a:gd name="T0" fmla="*/ 0 w 351"/>
                  <a:gd name="T1" fmla="*/ 0 h 271"/>
                  <a:gd name="T2" fmla="*/ 0 w 351"/>
                  <a:gd name="T3" fmla="*/ 145 h 271"/>
                  <a:gd name="T4" fmla="*/ 20 w 351"/>
                  <a:gd name="T5" fmla="*/ 145 h 271"/>
                  <a:gd name="T6" fmla="*/ 20 w 351"/>
                  <a:gd name="T7" fmla="*/ 217 h 271"/>
                  <a:gd name="T8" fmla="*/ 39 w 351"/>
                  <a:gd name="T9" fmla="*/ 217 h 271"/>
                  <a:gd name="T10" fmla="*/ 39 w 351"/>
                  <a:gd name="T11" fmla="*/ 253 h 271"/>
                  <a:gd name="T12" fmla="*/ 195 w 351"/>
                  <a:gd name="T13" fmla="*/ 253 h 271"/>
                  <a:gd name="T14" fmla="*/ 195 w 351"/>
                  <a:gd name="T15" fmla="*/ 271 h 271"/>
                  <a:gd name="T16" fmla="*/ 312 w 351"/>
                  <a:gd name="T17" fmla="*/ 199 h 271"/>
                  <a:gd name="T18" fmla="*/ 331 w 351"/>
                  <a:gd name="T19" fmla="*/ 108 h 271"/>
                  <a:gd name="T20" fmla="*/ 312 w 351"/>
                  <a:gd name="T21" fmla="*/ 72 h 271"/>
                  <a:gd name="T22" fmla="*/ 351 w 351"/>
                  <a:gd name="T23" fmla="*/ 0 h 271"/>
                  <a:gd name="T24" fmla="*/ 0 w 351"/>
                  <a:gd name="T25" fmla="*/ 0 h 2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1"/>
                  <a:gd name="T40" fmla="*/ 0 h 271"/>
                  <a:gd name="T41" fmla="*/ 351 w 351"/>
                  <a:gd name="T42" fmla="*/ 271 h 2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1" h="271">
                    <a:moveTo>
                      <a:pt x="0" y="0"/>
                    </a:moveTo>
                    <a:lnTo>
                      <a:pt x="0" y="145"/>
                    </a:lnTo>
                    <a:lnTo>
                      <a:pt x="20" y="145"/>
                    </a:lnTo>
                    <a:lnTo>
                      <a:pt x="20" y="217"/>
                    </a:lnTo>
                    <a:lnTo>
                      <a:pt x="39" y="217"/>
                    </a:lnTo>
                    <a:lnTo>
                      <a:pt x="39" y="253"/>
                    </a:lnTo>
                    <a:lnTo>
                      <a:pt x="195" y="253"/>
                    </a:lnTo>
                    <a:lnTo>
                      <a:pt x="195" y="271"/>
                    </a:lnTo>
                    <a:lnTo>
                      <a:pt x="312" y="199"/>
                    </a:lnTo>
                    <a:lnTo>
                      <a:pt x="331" y="108"/>
                    </a:lnTo>
                    <a:lnTo>
                      <a:pt x="312" y="72"/>
                    </a:lnTo>
                    <a:lnTo>
                      <a:pt x="3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8" name="Freeform 205"/>
              <p:cNvSpPr>
                <a:spLocks/>
              </p:cNvSpPr>
              <p:nvPr/>
            </p:nvSpPr>
            <p:spPr bwMode="auto">
              <a:xfrm>
                <a:off x="4526" y="2396"/>
                <a:ext cx="351" cy="271"/>
              </a:xfrm>
              <a:custGeom>
                <a:avLst/>
                <a:gdLst>
                  <a:gd name="T0" fmla="*/ 0 w 351"/>
                  <a:gd name="T1" fmla="*/ 0 h 271"/>
                  <a:gd name="T2" fmla="*/ 0 w 351"/>
                  <a:gd name="T3" fmla="*/ 145 h 271"/>
                  <a:gd name="T4" fmla="*/ 20 w 351"/>
                  <a:gd name="T5" fmla="*/ 145 h 271"/>
                  <a:gd name="T6" fmla="*/ 20 w 351"/>
                  <a:gd name="T7" fmla="*/ 217 h 271"/>
                  <a:gd name="T8" fmla="*/ 39 w 351"/>
                  <a:gd name="T9" fmla="*/ 217 h 271"/>
                  <a:gd name="T10" fmla="*/ 39 w 351"/>
                  <a:gd name="T11" fmla="*/ 253 h 271"/>
                  <a:gd name="T12" fmla="*/ 195 w 351"/>
                  <a:gd name="T13" fmla="*/ 253 h 271"/>
                  <a:gd name="T14" fmla="*/ 195 w 351"/>
                  <a:gd name="T15" fmla="*/ 271 h 271"/>
                  <a:gd name="T16" fmla="*/ 312 w 351"/>
                  <a:gd name="T17" fmla="*/ 199 h 271"/>
                  <a:gd name="T18" fmla="*/ 331 w 351"/>
                  <a:gd name="T19" fmla="*/ 108 h 271"/>
                  <a:gd name="T20" fmla="*/ 312 w 351"/>
                  <a:gd name="T21" fmla="*/ 72 h 271"/>
                  <a:gd name="T22" fmla="*/ 351 w 351"/>
                  <a:gd name="T23" fmla="*/ 0 h 271"/>
                  <a:gd name="T24" fmla="*/ 0 w 351"/>
                  <a:gd name="T25" fmla="*/ 0 h 2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1"/>
                  <a:gd name="T40" fmla="*/ 0 h 271"/>
                  <a:gd name="T41" fmla="*/ 351 w 351"/>
                  <a:gd name="T42" fmla="*/ 271 h 2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1" h="271">
                    <a:moveTo>
                      <a:pt x="0" y="0"/>
                    </a:moveTo>
                    <a:lnTo>
                      <a:pt x="0" y="145"/>
                    </a:lnTo>
                    <a:lnTo>
                      <a:pt x="20" y="145"/>
                    </a:lnTo>
                    <a:lnTo>
                      <a:pt x="20" y="217"/>
                    </a:lnTo>
                    <a:lnTo>
                      <a:pt x="39" y="217"/>
                    </a:lnTo>
                    <a:lnTo>
                      <a:pt x="39" y="253"/>
                    </a:lnTo>
                    <a:lnTo>
                      <a:pt x="195" y="253"/>
                    </a:lnTo>
                    <a:lnTo>
                      <a:pt x="195" y="271"/>
                    </a:lnTo>
                    <a:lnTo>
                      <a:pt x="312" y="199"/>
                    </a:lnTo>
                    <a:lnTo>
                      <a:pt x="331" y="108"/>
                    </a:lnTo>
                    <a:lnTo>
                      <a:pt x="312" y="72"/>
                    </a:lnTo>
                    <a:lnTo>
                      <a:pt x="35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70" name="Group 209"/>
            <p:cNvGrpSpPr>
              <a:grpSpLocks/>
            </p:cNvGrpSpPr>
            <p:nvPr/>
          </p:nvGrpSpPr>
          <p:grpSpPr bwMode="auto">
            <a:xfrm>
              <a:off x="2206535" y="4213226"/>
              <a:ext cx="523875" cy="398462"/>
              <a:chOff x="2093" y="2613"/>
              <a:chExt cx="330" cy="251"/>
            </a:xfrm>
            <a:solidFill>
              <a:srgbClr val="92D050"/>
            </a:solidFill>
          </p:grpSpPr>
          <p:sp>
            <p:nvSpPr>
              <p:cNvPr id="1515" name="Freeform 207"/>
              <p:cNvSpPr>
                <a:spLocks/>
              </p:cNvSpPr>
              <p:nvPr/>
            </p:nvSpPr>
            <p:spPr bwMode="auto">
              <a:xfrm>
                <a:off x="2093" y="2613"/>
                <a:ext cx="330" cy="251"/>
              </a:xfrm>
              <a:custGeom>
                <a:avLst/>
                <a:gdLst>
                  <a:gd name="T0" fmla="*/ 0 w 330"/>
                  <a:gd name="T1" fmla="*/ 18 h 251"/>
                  <a:gd name="T2" fmla="*/ 0 w 330"/>
                  <a:gd name="T3" fmla="*/ 251 h 251"/>
                  <a:gd name="T4" fmla="*/ 330 w 330"/>
                  <a:gd name="T5" fmla="*/ 251 h 251"/>
                  <a:gd name="T6" fmla="*/ 330 w 330"/>
                  <a:gd name="T7" fmla="*/ 53 h 251"/>
                  <a:gd name="T8" fmla="*/ 311 w 330"/>
                  <a:gd name="T9" fmla="*/ 53 h 251"/>
                  <a:gd name="T10" fmla="*/ 311 w 330"/>
                  <a:gd name="T11" fmla="*/ 0 h 251"/>
                  <a:gd name="T12" fmla="*/ 232 w 330"/>
                  <a:gd name="T13" fmla="*/ 0 h 251"/>
                  <a:gd name="T14" fmla="*/ 232 w 330"/>
                  <a:gd name="T15" fmla="*/ 18 h 251"/>
                  <a:gd name="T16" fmla="*/ 0 w 330"/>
                  <a:gd name="T17" fmla="*/ 18 h 2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0"/>
                  <a:gd name="T28" fmla="*/ 0 h 251"/>
                  <a:gd name="T29" fmla="*/ 330 w 330"/>
                  <a:gd name="T30" fmla="*/ 251 h 2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0" h="251">
                    <a:moveTo>
                      <a:pt x="0" y="18"/>
                    </a:moveTo>
                    <a:lnTo>
                      <a:pt x="0" y="251"/>
                    </a:lnTo>
                    <a:lnTo>
                      <a:pt x="330" y="251"/>
                    </a:lnTo>
                    <a:lnTo>
                      <a:pt x="330" y="53"/>
                    </a:lnTo>
                    <a:lnTo>
                      <a:pt x="311" y="53"/>
                    </a:lnTo>
                    <a:lnTo>
                      <a:pt x="311" y="0"/>
                    </a:lnTo>
                    <a:lnTo>
                      <a:pt x="232" y="0"/>
                    </a:lnTo>
                    <a:lnTo>
                      <a:pt x="232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6" name="Freeform 208"/>
              <p:cNvSpPr>
                <a:spLocks/>
              </p:cNvSpPr>
              <p:nvPr/>
            </p:nvSpPr>
            <p:spPr bwMode="auto">
              <a:xfrm>
                <a:off x="2093" y="2613"/>
                <a:ext cx="330" cy="251"/>
              </a:xfrm>
              <a:custGeom>
                <a:avLst/>
                <a:gdLst>
                  <a:gd name="T0" fmla="*/ 0 w 330"/>
                  <a:gd name="T1" fmla="*/ 18 h 251"/>
                  <a:gd name="T2" fmla="*/ 0 w 330"/>
                  <a:gd name="T3" fmla="*/ 251 h 251"/>
                  <a:gd name="T4" fmla="*/ 330 w 330"/>
                  <a:gd name="T5" fmla="*/ 251 h 251"/>
                  <a:gd name="T6" fmla="*/ 330 w 330"/>
                  <a:gd name="T7" fmla="*/ 53 h 251"/>
                  <a:gd name="T8" fmla="*/ 311 w 330"/>
                  <a:gd name="T9" fmla="*/ 53 h 251"/>
                  <a:gd name="T10" fmla="*/ 311 w 330"/>
                  <a:gd name="T11" fmla="*/ 0 h 251"/>
                  <a:gd name="T12" fmla="*/ 232 w 330"/>
                  <a:gd name="T13" fmla="*/ 0 h 251"/>
                  <a:gd name="T14" fmla="*/ 232 w 330"/>
                  <a:gd name="T15" fmla="*/ 18 h 251"/>
                  <a:gd name="T16" fmla="*/ 0 w 330"/>
                  <a:gd name="T17" fmla="*/ 18 h 2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0"/>
                  <a:gd name="T28" fmla="*/ 0 h 251"/>
                  <a:gd name="T29" fmla="*/ 330 w 330"/>
                  <a:gd name="T30" fmla="*/ 251 h 2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0" h="251">
                    <a:moveTo>
                      <a:pt x="0" y="18"/>
                    </a:moveTo>
                    <a:lnTo>
                      <a:pt x="0" y="251"/>
                    </a:lnTo>
                    <a:lnTo>
                      <a:pt x="330" y="251"/>
                    </a:lnTo>
                    <a:lnTo>
                      <a:pt x="330" y="53"/>
                    </a:lnTo>
                    <a:lnTo>
                      <a:pt x="311" y="53"/>
                    </a:lnTo>
                    <a:lnTo>
                      <a:pt x="311" y="0"/>
                    </a:lnTo>
                    <a:lnTo>
                      <a:pt x="232" y="0"/>
                    </a:lnTo>
                    <a:lnTo>
                      <a:pt x="232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71" name="Group 212"/>
            <p:cNvGrpSpPr>
              <a:grpSpLocks/>
            </p:cNvGrpSpPr>
            <p:nvPr/>
          </p:nvGrpSpPr>
          <p:grpSpPr bwMode="auto">
            <a:xfrm>
              <a:off x="2700247" y="4213226"/>
              <a:ext cx="463550" cy="455612"/>
              <a:chOff x="2404" y="2613"/>
              <a:chExt cx="292" cy="287"/>
            </a:xfrm>
            <a:solidFill>
              <a:srgbClr val="92D050"/>
            </a:solidFill>
          </p:grpSpPr>
          <p:sp>
            <p:nvSpPr>
              <p:cNvPr id="1513" name="Freeform 210"/>
              <p:cNvSpPr>
                <a:spLocks/>
              </p:cNvSpPr>
              <p:nvPr/>
            </p:nvSpPr>
            <p:spPr bwMode="auto">
              <a:xfrm>
                <a:off x="2404" y="2613"/>
                <a:ext cx="292" cy="287"/>
              </a:xfrm>
              <a:custGeom>
                <a:avLst/>
                <a:gdLst>
                  <a:gd name="T0" fmla="*/ 0 w 292"/>
                  <a:gd name="T1" fmla="*/ 53 h 287"/>
                  <a:gd name="T2" fmla="*/ 19 w 292"/>
                  <a:gd name="T3" fmla="*/ 53 h 287"/>
                  <a:gd name="T4" fmla="*/ 19 w 292"/>
                  <a:gd name="T5" fmla="*/ 250 h 287"/>
                  <a:gd name="T6" fmla="*/ 96 w 292"/>
                  <a:gd name="T7" fmla="*/ 269 h 287"/>
                  <a:gd name="T8" fmla="*/ 253 w 292"/>
                  <a:gd name="T9" fmla="*/ 287 h 287"/>
                  <a:gd name="T10" fmla="*/ 292 w 292"/>
                  <a:gd name="T11" fmla="*/ 36 h 287"/>
                  <a:gd name="T12" fmla="*/ 194 w 292"/>
                  <a:gd name="T13" fmla="*/ 18 h 287"/>
                  <a:gd name="T14" fmla="*/ 19 w 292"/>
                  <a:gd name="T15" fmla="*/ 0 h 287"/>
                  <a:gd name="T16" fmla="*/ 0 w 292"/>
                  <a:gd name="T17" fmla="*/ 0 h 287"/>
                  <a:gd name="T18" fmla="*/ 0 w 292"/>
                  <a:gd name="T19" fmla="*/ 53 h 2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2"/>
                  <a:gd name="T31" fmla="*/ 0 h 287"/>
                  <a:gd name="T32" fmla="*/ 292 w 292"/>
                  <a:gd name="T33" fmla="*/ 287 h 2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2" h="287">
                    <a:moveTo>
                      <a:pt x="0" y="53"/>
                    </a:moveTo>
                    <a:lnTo>
                      <a:pt x="19" y="53"/>
                    </a:lnTo>
                    <a:lnTo>
                      <a:pt x="19" y="250"/>
                    </a:lnTo>
                    <a:lnTo>
                      <a:pt x="96" y="269"/>
                    </a:lnTo>
                    <a:lnTo>
                      <a:pt x="253" y="287"/>
                    </a:lnTo>
                    <a:lnTo>
                      <a:pt x="292" y="36"/>
                    </a:lnTo>
                    <a:lnTo>
                      <a:pt x="194" y="1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4" name="Freeform 211"/>
              <p:cNvSpPr>
                <a:spLocks/>
              </p:cNvSpPr>
              <p:nvPr/>
            </p:nvSpPr>
            <p:spPr bwMode="auto">
              <a:xfrm>
                <a:off x="2404" y="2613"/>
                <a:ext cx="292" cy="287"/>
              </a:xfrm>
              <a:custGeom>
                <a:avLst/>
                <a:gdLst>
                  <a:gd name="T0" fmla="*/ 0 w 292"/>
                  <a:gd name="T1" fmla="*/ 53 h 287"/>
                  <a:gd name="T2" fmla="*/ 19 w 292"/>
                  <a:gd name="T3" fmla="*/ 53 h 287"/>
                  <a:gd name="T4" fmla="*/ 19 w 292"/>
                  <a:gd name="T5" fmla="*/ 250 h 287"/>
                  <a:gd name="T6" fmla="*/ 96 w 292"/>
                  <a:gd name="T7" fmla="*/ 269 h 287"/>
                  <a:gd name="T8" fmla="*/ 253 w 292"/>
                  <a:gd name="T9" fmla="*/ 287 h 287"/>
                  <a:gd name="T10" fmla="*/ 292 w 292"/>
                  <a:gd name="T11" fmla="*/ 36 h 287"/>
                  <a:gd name="T12" fmla="*/ 194 w 292"/>
                  <a:gd name="T13" fmla="*/ 18 h 287"/>
                  <a:gd name="T14" fmla="*/ 19 w 292"/>
                  <a:gd name="T15" fmla="*/ 0 h 287"/>
                  <a:gd name="T16" fmla="*/ 0 w 292"/>
                  <a:gd name="T17" fmla="*/ 0 h 287"/>
                  <a:gd name="T18" fmla="*/ 0 w 292"/>
                  <a:gd name="T19" fmla="*/ 53 h 2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2"/>
                  <a:gd name="T31" fmla="*/ 0 h 287"/>
                  <a:gd name="T32" fmla="*/ 292 w 292"/>
                  <a:gd name="T33" fmla="*/ 287 h 2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2" h="287">
                    <a:moveTo>
                      <a:pt x="0" y="53"/>
                    </a:moveTo>
                    <a:lnTo>
                      <a:pt x="19" y="53"/>
                    </a:lnTo>
                    <a:lnTo>
                      <a:pt x="19" y="250"/>
                    </a:lnTo>
                    <a:lnTo>
                      <a:pt x="96" y="269"/>
                    </a:lnTo>
                    <a:lnTo>
                      <a:pt x="253" y="287"/>
                    </a:lnTo>
                    <a:lnTo>
                      <a:pt x="292" y="36"/>
                    </a:lnTo>
                    <a:lnTo>
                      <a:pt x="194" y="18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53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72" name="Group 215"/>
            <p:cNvGrpSpPr>
              <a:grpSpLocks/>
            </p:cNvGrpSpPr>
            <p:nvPr/>
          </p:nvGrpSpPr>
          <p:grpSpPr bwMode="auto">
            <a:xfrm>
              <a:off x="3468597" y="4097338"/>
              <a:ext cx="468313" cy="430213"/>
              <a:chOff x="2888" y="2540"/>
              <a:chExt cx="295" cy="271"/>
            </a:xfrm>
          </p:grpSpPr>
          <p:sp>
            <p:nvSpPr>
              <p:cNvPr id="1511" name="Freeform 213"/>
              <p:cNvSpPr>
                <a:spLocks/>
              </p:cNvSpPr>
              <p:nvPr/>
            </p:nvSpPr>
            <p:spPr bwMode="auto">
              <a:xfrm>
                <a:off x="2888" y="2540"/>
                <a:ext cx="295" cy="271"/>
              </a:xfrm>
              <a:custGeom>
                <a:avLst/>
                <a:gdLst>
                  <a:gd name="T0" fmla="*/ 20 w 295"/>
                  <a:gd name="T1" fmla="*/ 0 h 271"/>
                  <a:gd name="T2" fmla="*/ 0 w 295"/>
                  <a:gd name="T3" fmla="*/ 126 h 271"/>
                  <a:gd name="T4" fmla="*/ 79 w 295"/>
                  <a:gd name="T5" fmla="*/ 145 h 271"/>
                  <a:gd name="T6" fmla="*/ 79 w 295"/>
                  <a:gd name="T7" fmla="*/ 271 h 271"/>
                  <a:gd name="T8" fmla="*/ 216 w 295"/>
                  <a:gd name="T9" fmla="*/ 271 h 271"/>
                  <a:gd name="T10" fmla="*/ 295 w 295"/>
                  <a:gd name="T11" fmla="*/ 162 h 271"/>
                  <a:gd name="T12" fmla="*/ 295 w 295"/>
                  <a:gd name="T13" fmla="*/ 18 h 271"/>
                  <a:gd name="T14" fmla="*/ 20 w 295"/>
                  <a:gd name="T15" fmla="*/ 0 h 2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5"/>
                  <a:gd name="T25" fmla="*/ 0 h 271"/>
                  <a:gd name="T26" fmla="*/ 295 w 295"/>
                  <a:gd name="T27" fmla="*/ 271 h 2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5" h="271">
                    <a:moveTo>
                      <a:pt x="20" y="0"/>
                    </a:moveTo>
                    <a:lnTo>
                      <a:pt x="0" y="126"/>
                    </a:lnTo>
                    <a:lnTo>
                      <a:pt x="79" y="145"/>
                    </a:lnTo>
                    <a:lnTo>
                      <a:pt x="79" y="271"/>
                    </a:lnTo>
                    <a:lnTo>
                      <a:pt x="216" y="271"/>
                    </a:lnTo>
                    <a:lnTo>
                      <a:pt x="295" y="162"/>
                    </a:lnTo>
                    <a:lnTo>
                      <a:pt x="295" y="1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1512" name="Freeform 214"/>
              <p:cNvSpPr>
                <a:spLocks/>
              </p:cNvSpPr>
              <p:nvPr/>
            </p:nvSpPr>
            <p:spPr bwMode="auto">
              <a:xfrm>
                <a:off x="2888" y="2540"/>
                <a:ext cx="295" cy="271"/>
              </a:xfrm>
              <a:custGeom>
                <a:avLst/>
                <a:gdLst>
                  <a:gd name="T0" fmla="*/ 20 w 295"/>
                  <a:gd name="T1" fmla="*/ 0 h 271"/>
                  <a:gd name="T2" fmla="*/ 0 w 295"/>
                  <a:gd name="T3" fmla="*/ 126 h 271"/>
                  <a:gd name="T4" fmla="*/ 79 w 295"/>
                  <a:gd name="T5" fmla="*/ 145 h 271"/>
                  <a:gd name="T6" fmla="*/ 79 w 295"/>
                  <a:gd name="T7" fmla="*/ 271 h 271"/>
                  <a:gd name="T8" fmla="*/ 216 w 295"/>
                  <a:gd name="T9" fmla="*/ 271 h 271"/>
                  <a:gd name="T10" fmla="*/ 295 w 295"/>
                  <a:gd name="T11" fmla="*/ 162 h 271"/>
                  <a:gd name="T12" fmla="*/ 295 w 295"/>
                  <a:gd name="T13" fmla="*/ 18 h 271"/>
                  <a:gd name="T14" fmla="*/ 20 w 295"/>
                  <a:gd name="T15" fmla="*/ 0 h 2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5"/>
                  <a:gd name="T25" fmla="*/ 0 h 271"/>
                  <a:gd name="T26" fmla="*/ 295 w 295"/>
                  <a:gd name="T27" fmla="*/ 271 h 27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5" h="271">
                    <a:moveTo>
                      <a:pt x="20" y="0"/>
                    </a:moveTo>
                    <a:lnTo>
                      <a:pt x="0" y="126"/>
                    </a:lnTo>
                    <a:lnTo>
                      <a:pt x="79" y="145"/>
                    </a:lnTo>
                    <a:lnTo>
                      <a:pt x="79" y="271"/>
                    </a:lnTo>
                    <a:lnTo>
                      <a:pt x="216" y="271"/>
                    </a:lnTo>
                    <a:lnTo>
                      <a:pt x="295" y="162"/>
                    </a:lnTo>
                    <a:lnTo>
                      <a:pt x="295" y="18"/>
                    </a:lnTo>
                    <a:lnTo>
                      <a:pt x="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73" name="Group 218"/>
            <p:cNvGrpSpPr>
              <a:grpSpLocks/>
            </p:cNvGrpSpPr>
            <p:nvPr/>
          </p:nvGrpSpPr>
          <p:grpSpPr bwMode="auto">
            <a:xfrm>
              <a:off x="3933735" y="3956051"/>
              <a:ext cx="584200" cy="457200"/>
              <a:chOff x="3181" y="2451"/>
              <a:chExt cx="368" cy="288"/>
            </a:xfrm>
          </p:grpSpPr>
          <p:sp>
            <p:nvSpPr>
              <p:cNvPr id="1509" name="Freeform 216"/>
              <p:cNvSpPr>
                <a:spLocks/>
              </p:cNvSpPr>
              <p:nvPr/>
            </p:nvSpPr>
            <p:spPr bwMode="auto">
              <a:xfrm>
                <a:off x="3181" y="2451"/>
                <a:ext cx="368" cy="288"/>
              </a:xfrm>
              <a:custGeom>
                <a:avLst/>
                <a:gdLst>
                  <a:gd name="T0" fmla="*/ 0 w 368"/>
                  <a:gd name="T1" fmla="*/ 0 h 288"/>
                  <a:gd name="T2" fmla="*/ 0 w 368"/>
                  <a:gd name="T3" fmla="*/ 251 h 288"/>
                  <a:gd name="T4" fmla="*/ 193 w 368"/>
                  <a:gd name="T5" fmla="*/ 251 h 288"/>
                  <a:gd name="T6" fmla="*/ 193 w 368"/>
                  <a:gd name="T7" fmla="*/ 288 h 288"/>
                  <a:gd name="T8" fmla="*/ 368 w 368"/>
                  <a:gd name="T9" fmla="*/ 288 h 288"/>
                  <a:gd name="T10" fmla="*/ 368 w 368"/>
                  <a:gd name="T11" fmla="*/ 215 h 288"/>
                  <a:gd name="T12" fmla="*/ 310 w 368"/>
                  <a:gd name="T13" fmla="*/ 215 h 288"/>
                  <a:gd name="T14" fmla="*/ 310 w 368"/>
                  <a:gd name="T15" fmla="*/ 18 h 288"/>
                  <a:gd name="T16" fmla="*/ 0 w 368"/>
                  <a:gd name="T17" fmla="*/ 0 h 2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"/>
                  <a:gd name="T28" fmla="*/ 0 h 288"/>
                  <a:gd name="T29" fmla="*/ 368 w 368"/>
                  <a:gd name="T30" fmla="*/ 288 h 2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" h="288">
                    <a:moveTo>
                      <a:pt x="0" y="0"/>
                    </a:moveTo>
                    <a:lnTo>
                      <a:pt x="0" y="251"/>
                    </a:lnTo>
                    <a:lnTo>
                      <a:pt x="193" y="251"/>
                    </a:lnTo>
                    <a:lnTo>
                      <a:pt x="193" y="288"/>
                    </a:lnTo>
                    <a:lnTo>
                      <a:pt x="368" y="288"/>
                    </a:lnTo>
                    <a:lnTo>
                      <a:pt x="368" y="215"/>
                    </a:lnTo>
                    <a:lnTo>
                      <a:pt x="310" y="215"/>
                    </a:lnTo>
                    <a:lnTo>
                      <a:pt x="310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0" name="Freeform 217"/>
              <p:cNvSpPr>
                <a:spLocks/>
              </p:cNvSpPr>
              <p:nvPr/>
            </p:nvSpPr>
            <p:spPr bwMode="auto">
              <a:xfrm>
                <a:off x="3181" y="2451"/>
                <a:ext cx="368" cy="288"/>
              </a:xfrm>
              <a:custGeom>
                <a:avLst/>
                <a:gdLst>
                  <a:gd name="T0" fmla="*/ 0 w 368"/>
                  <a:gd name="T1" fmla="*/ 0 h 288"/>
                  <a:gd name="T2" fmla="*/ 0 w 368"/>
                  <a:gd name="T3" fmla="*/ 251 h 288"/>
                  <a:gd name="T4" fmla="*/ 193 w 368"/>
                  <a:gd name="T5" fmla="*/ 251 h 288"/>
                  <a:gd name="T6" fmla="*/ 193 w 368"/>
                  <a:gd name="T7" fmla="*/ 288 h 288"/>
                  <a:gd name="T8" fmla="*/ 368 w 368"/>
                  <a:gd name="T9" fmla="*/ 288 h 288"/>
                  <a:gd name="T10" fmla="*/ 368 w 368"/>
                  <a:gd name="T11" fmla="*/ 215 h 288"/>
                  <a:gd name="T12" fmla="*/ 310 w 368"/>
                  <a:gd name="T13" fmla="*/ 215 h 288"/>
                  <a:gd name="T14" fmla="*/ 310 w 368"/>
                  <a:gd name="T15" fmla="*/ 18 h 288"/>
                  <a:gd name="T16" fmla="*/ 0 w 368"/>
                  <a:gd name="T17" fmla="*/ 0 h 2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"/>
                  <a:gd name="T28" fmla="*/ 0 h 288"/>
                  <a:gd name="T29" fmla="*/ 368 w 368"/>
                  <a:gd name="T30" fmla="*/ 288 h 2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" h="288">
                    <a:moveTo>
                      <a:pt x="0" y="0"/>
                    </a:moveTo>
                    <a:lnTo>
                      <a:pt x="0" y="251"/>
                    </a:lnTo>
                    <a:lnTo>
                      <a:pt x="193" y="251"/>
                    </a:lnTo>
                    <a:lnTo>
                      <a:pt x="193" y="288"/>
                    </a:lnTo>
                    <a:lnTo>
                      <a:pt x="368" y="288"/>
                    </a:lnTo>
                    <a:lnTo>
                      <a:pt x="368" y="215"/>
                    </a:lnTo>
                    <a:lnTo>
                      <a:pt x="310" y="215"/>
                    </a:lnTo>
                    <a:lnTo>
                      <a:pt x="310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74" name="Group 221"/>
            <p:cNvGrpSpPr>
              <a:grpSpLocks/>
            </p:cNvGrpSpPr>
            <p:nvPr/>
          </p:nvGrpSpPr>
          <p:grpSpPr bwMode="auto">
            <a:xfrm>
              <a:off x="4425860" y="3784601"/>
              <a:ext cx="503237" cy="514350"/>
              <a:chOff x="3491" y="2343"/>
              <a:chExt cx="317" cy="324"/>
            </a:xfrm>
          </p:grpSpPr>
          <p:sp>
            <p:nvSpPr>
              <p:cNvPr id="1507" name="Freeform 219"/>
              <p:cNvSpPr>
                <a:spLocks/>
              </p:cNvSpPr>
              <p:nvPr/>
            </p:nvSpPr>
            <p:spPr bwMode="auto">
              <a:xfrm>
                <a:off x="3491" y="2343"/>
                <a:ext cx="317" cy="324"/>
              </a:xfrm>
              <a:custGeom>
                <a:avLst/>
                <a:gdLst>
                  <a:gd name="T0" fmla="*/ 20 w 317"/>
                  <a:gd name="T1" fmla="*/ 0 h 324"/>
                  <a:gd name="T2" fmla="*/ 0 w 317"/>
                  <a:gd name="T3" fmla="*/ 0 h 324"/>
                  <a:gd name="T4" fmla="*/ 0 w 317"/>
                  <a:gd name="T5" fmla="*/ 324 h 324"/>
                  <a:gd name="T6" fmla="*/ 58 w 317"/>
                  <a:gd name="T7" fmla="*/ 324 h 324"/>
                  <a:gd name="T8" fmla="*/ 58 w 317"/>
                  <a:gd name="T9" fmla="*/ 306 h 324"/>
                  <a:gd name="T10" fmla="*/ 143 w 317"/>
                  <a:gd name="T11" fmla="*/ 306 h 324"/>
                  <a:gd name="T12" fmla="*/ 143 w 317"/>
                  <a:gd name="T13" fmla="*/ 289 h 324"/>
                  <a:gd name="T14" fmla="*/ 219 w 317"/>
                  <a:gd name="T15" fmla="*/ 289 h 324"/>
                  <a:gd name="T16" fmla="*/ 219 w 317"/>
                  <a:gd name="T17" fmla="*/ 252 h 324"/>
                  <a:gd name="T18" fmla="*/ 317 w 317"/>
                  <a:gd name="T19" fmla="*/ 252 h 324"/>
                  <a:gd name="T20" fmla="*/ 317 w 317"/>
                  <a:gd name="T21" fmla="*/ 162 h 324"/>
                  <a:gd name="T22" fmla="*/ 278 w 317"/>
                  <a:gd name="T23" fmla="*/ 162 h 324"/>
                  <a:gd name="T24" fmla="*/ 278 w 317"/>
                  <a:gd name="T25" fmla="*/ 108 h 324"/>
                  <a:gd name="T26" fmla="*/ 239 w 317"/>
                  <a:gd name="T27" fmla="*/ 108 h 324"/>
                  <a:gd name="T28" fmla="*/ 239 w 317"/>
                  <a:gd name="T29" fmla="*/ 18 h 324"/>
                  <a:gd name="T30" fmla="*/ 20 w 317"/>
                  <a:gd name="T31" fmla="*/ 0 h 3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7"/>
                  <a:gd name="T49" fmla="*/ 0 h 324"/>
                  <a:gd name="T50" fmla="*/ 317 w 317"/>
                  <a:gd name="T51" fmla="*/ 324 h 3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7" h="324">
                    <a:moveTo>
                      <a:pt x="20" y="0"/>
                    </a:moveTo>
                    <a:lnTo>
                      <a:pt x="0" y="0"/>
                    </a:lnTo>
                    <a:lnTo>
                      <a:pt x="0" y="324"/>
                    </a:lnTo>
                    <a:lnTo>
                      <a:pt x="58" y="324"/>
                    </a:lnTo>
                    <a:lnTo>
                      <a:pt x="58" y="306"/>
                    </a:lnTo>
                    <a:lnTo>
                      <a:pt x="143" y="306"/>
                    </a:lnTo>
                    <a:lnTo>
                      <a:pt x="143" y="289"/>
                    </a:lnTo>
                    <a:lnTo>
                      <a:pt x="219" y="289"/>
                    </a:lnTo>
                    <a:lnTo>
                      <a:pt x="219" y="252"/>
                    </a:lnTo>
                    <a:lnTo>
                      <a:pt x="317" y="252"/>
                    </a:lnTo>
                    <a:lnTo>
                      <a:pt x="317" y="162"/>
                    </a:lnTo>
                    <a:lnTo>
                      <a:pt x="278" y="162"/>
                    </a:lnTo>
                    <a:lnTo>
                      <a:pt x="278" y="108"/>
                    </a:lnTo>
                    <a:lnTo>
                      <a:pt x="239" y="108"/>
                    </a:lnTo>
                    <a:lnTo>
                      <a:pt x="239" y="1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1A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8" name="Freeform 220"/>
              <p:cNvSpPr>
                <a:spLocks/>
              </p:cNvSpPr>
              <p:nvPr/>
            </p:nvSpPr>
            <p:spPr bwMode="auto">
              <a:xfrm>
                <a:off x="3491" y="2343"/>
                <a:ext cx="317" cy="324"/>
              </a:xfrm>
              <a:custGeom>
                <a:avLst/>
                <a:gdLst>
                  <a:gd name="T0" fmla="*/ 20 w 317"/>
                  <a:gd name="T1" fmla="*/ 0 h 324"/>
                  <a:gd name="T2" fmla="*/ 0 w 317"/>
                  <a:gd name="T3" fmla="*/ 0 h 324"/>
                  <a:gd name="T4" fmla="*/ 0 w 317"/>
                  <a:gd name="T5" fmla="*/ 324 h 324"/>
                  <a:gd name="T6" fmla="*/ 58 w 317"/>
                  <a:gd name="T7" fmla="*/ 324 h 324"/>
                  <a:gd name="T8" fmla="*/ 58 w 317"/>
                  <a:gd name="T9" fmla="*/ 306 h 324"/>
                  <a:gd name="T10" fmla="*/ 143 w 317"/>
                  <a:gd name="T11" fmla="*/ 306 h 324"/>
                  <a:gd name="T12" fmla="*/ 143 w 317"/>
                  <a:gd name="T13" fmla="*/ 289 h 324"/>
                  <a:gd name="T14" fmla="*/ 219 w 317"/>
                  <a:gd name="T15" fmla="*/ 289 h 324"/>
                  <a:gd name="T16" fmla="*/ 219 w 317"/>
                  <a:gd name="T17" fmla="*/ 252 h 324"/>
                  <a:gd name="T18" fmla="*/ 317 w 317"/>
                  <a:gd name="T19" fmla="*/ 252 h 324"/>
                  <a:gd name="T20" fmla="*/ 317 w 317"/>
                  <a:gd name="T21" fmla="*/ 162 h 324"/>
                  <a:gd name="T22" fmla="*/ 278 w 317"/>
                  <a:gd name="T23" fmla="*/ 162 h 324"/>
                  <a:gd name="T24" fmla="*/ 278 w 317"/>
                  <a:gd name="T25" fmla="*/ 108 h 324"/>
                  <a:gd name="T26" fmla="*/ 239 w 317"/>
                  <a:gd name="T27" fmla="*/ 108 h 324"/>
                  <a:gd name="T28" fmla="*/ 239 w 317"/>
                  <a:gd name="T29" fmla="*/ 18 h 324"/>
                  <a:gd name="T30" fmla="*/ 20 w 317"/>
                  <a:gd name="T31" fmla="*/ 0 h 3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7"/>
                  <a:gd name="T49" fmla="*/ 0 h 324"/>
                  <a:gd name="T50" fmla="*/ 317 w 317"/>
                  <a:gd name="T51" fmla="*/ 324 h 3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7" h="324">
                    <a:moveTo>
                      <a:pt x="20" y="0"/>
                    </a:moveTo>
                    <a:lnTo>
                      <a:pt x="0" y="0"/>
                    </a:lnTo>
                    <a:lnTo>
                      <a:pt x="0" y="324"/>
                    </a:lnTo>
                    <a:lnTo>
                      <a:pt x="58" y="324"/>
                    </a:lnTo>
                    <a:lnTo>
                      <a:pt x="58" y="306"/>
                    </a:lnTo>
                    <a:lnTo>
                      <a:pt x="143" y="306"/>
                    </a:lnTo>
                    <a:lnTo>
                      <a:pt x="143" y="289"/>
                    </a:lnTo>
                    <a:lnTo>
                      <a:pt x="219" y="289"/>
                    </a:lnTo>
                    <a:lnTo>
                      <a:pt x="219" y="252"/>
                    </a:lnTo>
                    <a:lnTo>
                      <a:pt x="317" y="252"/>
                    </a:lnTo>
                    <a:lnTo>
                      <a:pt x="317" y="162"/>
                    </a:lnTo>
                    <a:lnTo>
                      <a:pt x="278" y="162"/>
                    </a:lnTo>
                    <a:lnTo>
                      <a:pt x="278" y="108"/>
                    </a:lnTo>
                    <a:lnTo>
                      <a:pt x="239" y="108"/>
                    </a:lnTo>
                    <a:lnTo>
                      <a:pt x="239" y="18"/>
                    </a:lnTo>
                    <a:lnTo>
                      <a:pt x="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75" name="Group 224"/>
            <p:cNvGrpSpPr>
              <a:grpSpLocks/>
            </p:cNvGrpSpPr>
            <p:nvPr/>
          </p:nvGrpSpPr>
          <p:grpSpPr bwMode="auto">
            <a:xfrm>
              <a:off x="4805272" y="3813176"/>
              <a:ext cx="495300" cy="485775"/>
              <a:chOff x="3730" y="2361"/>
              <a:chExt cx="312" cy="306"/>
            </a:xfrm>
          </p:grpSpPr>
          <p:sp>
            <p:nvSpPr>
              <p:cNvPr id="1505" name="Freeform 222"/>
              <p:cNvSpPr>
                <a:spLocks/>
              </p:cNvSpPr>
              <p:nvPr/>
            </p:nvSpPr>
            <p:spPr bwMode="auto">
              <a:xfrm>
                <a:off x="3730" y="2361"/>
                <a:ext cx="312" cy="306"/>
              </a:xfrm>
              <a:custGeom>
                <a:avLst/>
                <a:gdLst>
                  <a:gd name="T0" fmla="*/ 0 w 312"/>
                  <a:gd name="T1" fmla="*/ 0 h 306"/>
                  <a:gd name="T2" fmla="*/ 0 w 312"/>
                  <a:gd name="T3" fmla="*/ 90 h 306"/>
                  <a:gd name="T4" fmla="*/ 39 w 312"/>
                  <a:gd name="T5" fmla="*/ 90 h 306"/>
                  <a:gd name="T6" fmla="*/ 39 w 312"/>
                  <a:gd name="T7" fmla="*/ 143 h 306"/>
                  <a:gd name="T8" fmla="*/ 78 w 312"/>
                  <a:gd name="T9" fmla="*/ 143 h 306"/>
                  <a:gd name="T10" fmla="*/ 78 w 312"/>
                  <a:gd name="T11" fmla="*/ 271 h 306"/>
                  <a:gd name="T12" fmla="*/ 157 w 312"/>
                  <a:gd name="T13" fmla="*/ 271 h 306"/>
                  <a:gd name="T14" fmla="*/ 157 w 312"/>
                  <a:gd name="T15" fmla="*/ 306 h 306"/>
                  <a:gd name="T16" fmla="*/ 312 w 312"/>
                  <a:gd name="T17" fmla="*/ 306 h 306"/>
                  <a:gd name="T18" fmla="*/ 312 w 312"/>
                  <a:gd name="T19" fmla="*/ 163 h 306"/>
                  <a:gd name="T20" fmla="*/ 273 w 312"/>
                  <a:gd name="T21" fmla="*/ 163 h 306"/>
                  <a:gd name="T22" fmla="*/ 273 w 312"/>
                  <a:gd name="T23" fmla="*/ 90 h 306"/>
                  <a:gd name="T24" fmla="*/ 215 w 312"/>
                  <a:gd name="T25" fmla="*/ 90 h 306"/>
                  <a:gd name="T26" fmla="*/ 215 w 312"/>
                  <a:gd name="T27" fmla="*/ 0 h 306"/>
                  <a:gd name="T28" fmla="*/ 0 w 312"/>
                  <a:gd name="T29" fmla="*/ 0 h 30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2"/>
                  <a:gd name="T46" fmla="*/ 0 h 306"/>
                  <a:gd name="T47" fmla="*/ 312 w 312"/>
                  <a:gd name="T48" fmla="*/ 306 h 30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2" h="306">
                    <a:moveTo>
                      <a:pt x="0" y="0"/>
                    </a:moveTo>
                    <a:lnTo>
                      <a:pt x="0" y="90"/>
                    </a:lnTo>
                    <a:lnTo>
                      <a:pt x="39" y="90"/>
                    </a:lnTo>
                    <a:lnTo>
                      <a:pt x="39" y="143"/>
                    </a:lnTo>
                    <a:lnTo>
                      <a:pt x="78" y="143"/>
                    </a:lnTo>
                    <a:lnTo>
                      <a:pt x="78" y="271"/>
                    </a:lnTo>
                    <a:lnTo>
                      <a:pt x="157" y="271"/>
                    </a:lnTo>
                    <a:lnTo>
                      <a:pt x="157" y="306"/>
                    </a:lnTo>
                    <a:lnTo>
                      <a:pt x="312" y="306"/>
                    </a:lnTo>
                    <a:lnTo>
                      <a:pt x="312" y="163"/>
                    </a:lnTo>
                    <a:lnTo>
                      <a:pt x="273" y="163"/>
                    </a:lnTo>
                    <a:lnTo>
                      <a:pt x="273" y="90"/>
                    </a:lnTo>
                    <a:lnTo>
                      <a:pt x="215" y="90"/>
                    </a:lnTo>
                    <a:lnTo>
                      <a:pt x="2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A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6" name="Freeform 223"/>
              <p:cNvSpPr>
                <a:spLocks/>
              </p:cNvSpPr>
              <p:nvPr/>
            </p:nvSpPr>
            <p:spPr bwMode="auto">
              <a:xfrm>
                <a:off x="3730" y="2361"/>
                <a:ext cx="312" cy="306"/>
              </a:xfrm>
              <a:custGeom>
                <a:avLst/>
                <a:gdLst>
                  <a:gd name="T0" fmla="*/ 0 w 312"/>
                  <a:gd name="T1" fmla="*/ 0 h 306"/>
                  <a:gd name="T2" fmla="*/ 0 w 312"/>
                  <a:gd name="T3" fmla="*/ 90 h 306"/>
                  <a:gd name="T4" fmla="*/ 39 w 312"/>
                  <a:gd name="T5" fmla="*/ 90 h 306"/>
                  <a:gd name="T6" fmla="*/ 39 w 312"/>
                  <a:gd name="T7" fmla="*/ 143 h 306"/>
                  <a:gd name="T8" fmla="*/ 78 w 312"/>
                  <a:gd name="T9" fmla="*/ 143 h 306"/>
                  <a:gd name="T10" fmla="*/ 78 w 312"/>
                  <a:gd name="T11" fmla="*/ 271 h 306"/>
                  <a:gd name="T12" fmla="*/ 157 w 312"/>
                  <a:gd name="T13" fmla="*/ 271 h 306"/>
                  <a:gd name="T14" fmla="*/ 157 w 312"/>
                  <a:gd name="T15" fmla="*/ 306 h 306"/>
                  <a:gd name="T16" fmla="*/ 312 w 312"/>
                  <a:gd name="T17" fmla="*/ 306 h 306"/>
                  <a:gd name="T18" fmla="*/ 312 w 312"/>
                  <a:gd name="T19" fmla="*/ 163 h 306"/>
                  <a:gd name="T20" fmla="*/ 273 w 312"/>
                  <a:gd name="T21" fmla="*/ 163 h 306"/>
                  <a:gd name="T22" fmla="*/ 273 w 312"/>
                  <a:gd name="T23" fmla="*/ 90 h 306"/>
                  <a:gd name="T24" fmla="*/ 215 w 312"/>
                  <a:gd name="T25" fmla="*/ 90 h 306"/>
                  <a:gd name="T26" fmla="*/ 215 w 312"/>
                  <a:gd name="T27" fmla="*/ 0 h 306"/>
                  <a:gd name="T28" fmla="*/ 0 w 312"/>
                  <a:gd name="T29" fmla="*/ 0 h 30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2"/>
                  <a:gd name="T46" fmla="*/ 0 h 306"/>
                  <a:gd name="T47" fmla="*/ 312 w 312"/>
                  <a:gd name="T48" fmla="*/ 306 h 30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2" h="306">
                    <a:moveTo>
                      <a:pt x="0" y="0"/>
                    </a:moveTo>
                    <a:lnTo>
                      <a:pt x="0" y="90"/>
                    </a:lnTo>
                    <a:lnTo>
                      <a:pt x="39" y="90"/>
                    </a:lnTo>
                    <a:lnTo>
                      <a:pt x="39" y="143"/>
                    </a:lnTo>
                    <a:lnTo>
                      <a:pt x="78" y="143"/>
                    </a:lnTo>
                    <a:lnTo>
                      <a:pt x="78" y="271"/>
                    </a:lnTo>
                    <a:lnTo>
                      <a:pt x="157" y="271"/>
                    </a:lnTo>
                    <a:lnTo>
                      <a:pt x="157" y="306"/>
                    </a:lnTo>
                    <a:lnTo>
                      <a:pt x="312" y="306"/>
                    </a:lnTo>
                    <a:lnTo>
                      <a:pt x="312" y="163"/>
                    </a:lnTo>
                    <a:lnTo>
                      <a:pt x="273" y="163"/>
                    </a:lnTo>
                    <a:lnTo>
                      <a:pt x="273" y="90"/>
                    </a:lnTo>
                    <a:lnTo>
                      <a:pt x="215" y="90"/>
                    </a:lnTo>
                    <a:lnTo>
                      <a:pt x="21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76" name="Group 227"/>
            <p:cNvGrpSpPr>
              <a:grpSpLocks/>
            </p:cNvGrpSpPr>
            <p:nvPr/>
          </p:nvGrpSpPr>
          <p:grpSpPr bwMode="auto">
            <a:xfrm>
              <a:off x="5237072" y="4013201"/>
              <a:ext cx="554038" cy="427037"/>
              <a:chOff x="4002" y="2487"/>
              <a:chExt cx="349" cy="269"/>
            </a:xfrm>
          </p:grpSpPr>
          <p:sp>
            <p:nvSpPr>
              <p:cNvPr id="1503" name="Freeform 225"/>
              <p:cNvSpPr>
                <a:spLocks/>
              </p:cNvSpPr>
              <p:nvPr/>
            </p:nvSpPr>
            <p:spPr bwMode="auto">
              <a:xfrm>
                <a:off x="4002" y="2487"/>
                <a:ext cx="349" cy="269"/>
              </a:xfrm>
              <a:custGeom>
                <a:avLst/>
                <a:gdLst>
                  <a:gd name="T0" fmla="*/ 0 w 349"/>
                  <a:gd name="T1" fmla="*/ 0 h 269"/>
                  <a:gd name="T2" fmla="*/ 0 w 349"/>
                  <a:gd name="T3" fmla="*/ 36 h 269"/>
                  <a:gd name="T4" fmla="*/ 39 w 349"/>
                  <a:gd name="T5" fmla="*/ 36 h 269"/>
                  <a:gd name="T6" fmla="*/ 39 w 349"/>
                  <a:gd name="T7" fmla="*/ 269 h 269"/>
                  <a:gd name="T8" fmla="*/ 175 w 349"/>
                  <a:gd name="T9" fmla="*/ 269 h 269"/>
                  <a:gd name="T10" fmla="*/ 175 w 349"/>
                  <a:gd name="T11" fmla="*/ 233 h 269"/>
                  <a:gd name="T12" fmla="*/ 253 w 349"/>
                  <a:gd name="T13" fmla="*/ 233 h 269"/>
                  <a:gd name="T14" fmla="*/ 253 w 349"/>
                  <a:gd name="T15" fmla="*/ 161 h 269"/>
                  <a:gd name="T16" fmla="*/ 349 w 349"/>
                  <a:gd name="T17" fmla="*/ 161 h 269"/>
                  <a:gd name="T18" fmla="*/ 349 w 349"/>
                  <a:gd name="T19" fmla="*/ 90 h 269"/>
                  <a:gd name="T20" fmla="*/ 311 w 349"/>
                  <a:gd name="T21" fmla="*/ 90 h 269"/>
                  <a:gd name="T22" fmla="*/ 311 w 349"/>
                  <a:gd name="T23" fmla="*/ 0 h 269"/>
                  <a:gd name="T24" fmla="*/ 0 w 349"/>
                  <a:gd name="T25" fmla="*/ 0 h 2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9"/>
                  <a:gd name="T40" fmla="*/ 0 h 269"/>
                  <a:gd name="T41" fmla="*/ 349 w 349"/>
                  <a:gd name="T42" fmla="*/ 269 h 2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9" h="269">
                    <a:moveTo>
                      <a:pt x="0" y="0"/>
                    </a:moveTo>
                    <a:lnTo>
                      <a:pt x="0" y="36"/>
                    </a:lnTo>
                    <a:lnTo>
                      <a:pt x="39" y="36"/>
                    </a:lnTo>
                    <a:lnTo>
                      <a:pt x="39" y="269"/>
                    </a:lnTo>
                    <a:lnTo>
                      <a:pt x="175" y="269"/>
                    </a:lnTo>
                    <a:lnTo>
                      <a:pt x="175" y="233"/>
                    </a:lnTo>
                    <a:lnTo>
                      <a:pt x="253" y="233"/>
                    </a:lnTo>
                    <a:lnTo>
                      <a:pt x="253" y="161"/>
                    </a:lnTo>
                    <a:lnTo>
                      <a:pt x="349" y="161"/>
                    </a:lnTo>
                    <a:lnTo>
                      <a:pt x="349" y="90"/>
                    </a:lnTo>
                    <a:lnTo>
                      <a:pt x="311" y="90"/>
                    </a:lnTo>
                    <a:lnTo>
                      <a:pt x="3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A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4" name="Freeform 226"/>
              <p:cNvSpPr>
                <a:spLocks/>
              </p:cNvSpPr>
              <p:nvPr/>
            </p:nvSpPr>
            <p:spPr bwMode="auto">
              <a:xfrm>
                <a:off x="4002" y="2487"/>
                <a:ext cx="349" cy="269"/>
              </a:xfrm>
              <a:custGeom>
                <a:avLst/>
                <a:gdLst>
                  <a:gd name="T0" fmla="*/ 0 w 349"/>
                  <a:gd name="T1" fmla="*/ 0 h 269"/>
                  <a:gd name="T2" fmla="*/ 0 w 349"/>
                  <a:gd name="T3" fmla="*/ 36 h 269"/>
                  <a:gd name="T4" fmla="*/ 39 w 349"/>
                  <a:gd name="T5" fmla="*/ 36 h 269"/>
                  <a:gd name="T6" fmla="*/ 39 w 349"/>
                  <a:gd name="T7" fmla="*/ 269 h 269"/>
                  <a:gd name="T8" fmla="*/ 175 w 349"/>
                  <a:gd name="T9" fmla="*/ 269 h 269"/>
                  <a:gd name="T10" fmla="*/ 175 w 349"/>
                  <a:gd name="T11" fmla="*/ 233 h 269"/>
                  <a:gd name="T12" fmla="*/ 253 w 349"/>
                  <a:gd name="T13" fmla="*/ 233 h 269"/>
                  <a:gd name="T14" fmla="*/ 253 w 349"/>
                  <a:gd name="T15" fmla="*/ 161 h 269"/>
                  <a:gd name="T16" fmla="*/ 349 w 349"/>
                  <a:gd name="T17" fmla="*/ 161 h 269"/>
                  <a:gd name="T18" fmla="*/ 349 w 349"/>
                  <a:gd name="T19" fmla="*/ 90 h 269"/>
                  <a:gd name="T20" fmla="*/ 311 w 349"/>
                  <a:gd name="T21" fmla="*/ 90 h 269"/>
                  <a:gd name="T22" fmla="*/ 311 w 349"/>
                  <a:gd name="T23" fmla="*/ 0 h 269"/>
                  <a:gd name="T24" fmla="*/ 0 w 349"/>
                  <a:gd name="T25" fmla="*/ 0 h 2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9"/>
                  <a:gd name="T40" fmla="*/ 0 h 269"/>
                  <a:gd name="T41" fmla="*/ 349 w 349"/>
                  <a:gd name="T42" fmla="*/ 269 h 2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9" h="269">
                    <a:moveTo>
                      <a:pt x="0" y="0"/>
                    </a:moveTo>
                    <a:lnTo>
                      <a:pt x="0" y="36"/>
                    </a:lnTo>
                    <a:lnTo>
                      <a:pt x="39" y="36"/>
                    </a:lnTo>
                    <a:lnTo>
                      <a:pt x="39" y="269"/>
                    </a:lnTo>
                    <a:lnTo>
                      <a:pt x="175" y="269"/>
                    </a:lnTo>
                    <a:lnTo>
                      <a:pt x="175" y="233"/>
                    </a:lnTo>
                    <a:lnTo>
                      <a:pt x="253" y="233"/>
                    </a:lnTo>
                    <a:lnTo>
                      <a:pt x="253" y="161"/>
                    </a:lnTo>
                    <a:lnTo>
                      <a:pt x="349" y="161"/>
                    </a:lnTo>
                    <a:lnTo>
                      <a:pt x="349" y="90"/>
                    </a:lnTo>
                    <a:lnTo>
                      <a:pt x="311" y="90"/>
                    </a:lnTo>
                    <a:lnTo>
                      <a:pt x="31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77" name="Group 230"/>
            <p:cNvGrpSpPr>
              <a:grpSpLocks/>
            </p:cNvGrpSpPr>
            <p:nvPr/>
          </p:nvGrpSpPr>
          <p:grpSpPr bwMode="auto">
            <a:xfrm>
              <a:off x="5483135" y="4183063"/>
              <a:ext cx="895350" cy="573088"/>
              <a:chOff x="4157" y="2594"/>
              <a:chExt cx="564" cy="361"/>
            </a:xfrm>
          </p:grpSpPr>
          <p:sp>
            <p:nvSpPr>
              <p:cNvPr id="1501" name="Freeform 228"/>
              <p:cNvSpPr>
                <a:spLocks/>
              </p:cNvSpPr>
              <p:nvPr/>
            </p:nvSpPr>
            <p:spPr bwMode="auto">
              <a:xfrm>
                <a:off x="4157" y="2594"/>
                <a:ext cx="564" cy="361"/>
              </a:xfrm>
              <a:custGeom>
                <a:avLst/>
                <a:gdLst>
                  <a:gd name="T0" fmla="*/ 19 w 564"/>
                  <a:gd name="T1" fmla="*/ 162 h 361"/>
                  <a:gd name="T2" fmla="*/ 0 w 564"/>
                  <a:gd name="T3" fmla="*/ 162 h 361"/>
                  <a:gd name="T4" fmla="*/ 0 w 564"/>
                  <a:gd name="T5" fmla="*/ 270 h 361"/>
                  <a:gd name="T6" fmla="*/ 39 w 564"/>
                  <a:gd name="T7" fmla="*/ 289 h 361"/>
                  <a:gd name="T8" fmla="*/ 39 w 564"/>
                  <a:gd name="T9" fmla="*/ 307 h 361"/>
                  <a:gd name="T10" fmla="*/ 97 w 564"/>
                  <a:gd name="T11" fmla="*/ 307 h 361"/>
                  <a:gd name="T12" fmla="*/ 97 w 564"/>
                  <a:gd name="T13" fmla="*/ 361 h 361"/>
                  <a:gd name="T14" fmla="*/ 136 w 564"/>
                  <a:gd name="T15" fmla="*/ 307 h 361"/>
                  <a:gd name="T16" fmla="*/ 214 w 564"/>
                  <a:gd name="T17" fmla="*/ 307 h 361"/>
                  <a:gd name="T18" fmla="*/ 234 w 564"/>
                  <a:gd name="T19" fmla="*/ 253 h 361"/>
                  <a:gd name="T20" fmla="*/ 312 w 564"/>
                  <a:gd name="T21" fmla="*/ 199 h 361"/>
                  <a:gd name="T22" fmla="*/ 351 w 564"/>
                  <a:gd name="T23" fmla="*/ 253 h 361"/>
                  <a:gd name="T24" fmla="*/ 468 w 564"/>
                  <a:gd name="T25" fmla="*/ 199 h 361"/>
                  <a:gd name="T26" fmla="*/ 564 w 564"/>
                  <a:gd name="T27" fmla="*/ 72 h 361"/>
                  <a:gd name="T28" fmla="*/ 564 w 564"/>
                  <a:gd name="T29" fmla="*/ 54 h 361"/>
                  <a:gd name="T30" fmla="*/ 409 w 564"/>
                  <a:gd name="T31" fmla="*/ 54 h 361"/>
                  <a:gd name="T32" fmla="*/ 409 w 564"/>
                  <a:gd name="T33" fmla="*/ 18 h 361"/>
                  <a:gd name="T34" fmla="*/ 390 w 564"/>
                  <a:gd name="T35" fmla="*/ 18 h 361"/>
                  <a:gd name="T36" fmla="*/ 390 w 564"/>
                  <a:gd name="T37" fmla="*/ 36 h 361"/>
                  <a:gd name="T38" fmla="*/ 351 w 564"/>
                  <a:gd name="T39" fmla="*/ 36 h 361"/>
                  <a:gd name="T40" fmla="*/ 273 w 564"/>
                  <a:gd name="T41" fmla="*/ 0 h 361"/>
                  <a:gd name="T42" fmla="*/ 273 w 564"/>
                  <a:gd name="T43" fmla="*/ 54 h 361"/>
                  <a:gd name="T44" fmla="*/ 97 w 564"/>
                  <a:gd name="T45" fmla="*/ 54 h 361"/>
                  <a:gd name="T46" fmla="*/ 97 w 564"/>
                  <a:gd name="T47" fmla="*/ 126 h 361"/>
                  <a:gd name="T48" fmla="*/ 19 w 564"/>
                  <a:gd name="T49" fmla="*/ 126 h 361"/>
                  <a:gd name="T50" fmla="*/ 19 w 564"/>
                  <a:gd name="T51" fmla="*/ 162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361"/>
                  <a:gd name="T80" fmla="*/ 564 w 564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361">
                    <a:moveTo>
                      <a:pt x="19" y="162"/>
                    </a:moveTo>
                    <a:lnTo>
                      <a:pt x="0" y="162"/>
                    </a:lnTo>
                    <a:lnTo>
                      <a:pt x="0" y="270"/>
                    </a:lnTo>
                    <a:lnTo>
                      <a:pt x="39" y="289"/>
                    </a:lnTo>
                    <a:lnTo>
                      <a:pt x="39" y="307"/>
                    </a:lnTo>
                    <a:lnTo>
                      <a:pt x="97" y="307"/>
                    </a:lnTo>
                    <a:lnTo>
                      <a:pt x="97" y="361"/>
                    </a:lnTo>
                    <a:lnTo>
                      <a:pt x="136" y="307"/>
                    </a:lnTo>
                    <a:lnTo>
                      <a:pt x="214" y="307"/>
                    </a:lnTo>
                    <a:lnTo>
                      <a:pt x="234" y="253"/>
                    </a:lnTo>
                    <a:lnTo>
                      <a:pt x="312" y="199"/>
                    </a:lnTo>
                    <a:lnTo>
                      <a:pt x="351" y="253"/>
                    </a:lnTo>
                    <a:lnTo>
                      <a:pt x="468" y="199"/>
                    </a:lnTo>
                    <a:lnTo>
                      <a:pt x="564" y="72"/>
                    </a:lnTo>
                    <a:lnTo>
                      <a:pt x="564" y="54"/>
                    </a:lnTo>
                    <a:lnTo>
                      <a:pt x="409" y="54"/>
                    </a:lnTo>
                    <a:lnTo>
                      <a:pt x="409" y="18"/>
                    </a:lnTo>
                    <a:lnTo>
                      <a:pt x="390" y="18"/>
                    </a:lnTo>
                    <a:lnTo>
                      <a:pt x="390" y="36"/>
                    </a:lnTo>
                    <a:lnTo>
                      <a:pt x="351" y="36"/>
                    </a:lnTo>
                    <a:lnTo>
                      <a:pt x="273" y="0"/>
                    </a:lnTo>
                    <a:lnTo>
                      <a:pt x="273" y="54"/>
                    </a:lnTo>
                    <a:lnTo>
                      <a:pt x="97" y="54"/>
                    </a:lnTo>
                    <a:lnTo>
                      <a:pt x="97" y="126"/>
                    </a:lnTo>
                    <a:lnTo>
                      <a:pt x="19" y="126"/>
                    </a:lnTo>
                    <a:lnTo>
                      <a:pt x="19" y="162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2" name="Freeform 229"/>
              <p:cNvSpPr>
                <a:spLocks/>
              </p:cNvSpPr>
              <p:nvPr/>
            </p:nvSpPr>
            <p:spPr bwMode="auto">
              <a:xfrm>
                <a:off x="4157" y="2594"/>
                <a:ext cx="564" cy="361"/>
              </a:xfrm>
              <a:custGeom>
                <a:avLst/>
                <a:gdLst>
                  <a:gd name="T0" fmla="*/ 19 w 564"/>
                  <a:gd name="T1" fmla="*/ 162 h 361"/>
                  <a:gd name="T2" fmla="*/ 0 w 564"/>
                  <a:gd name="T3" fmla="*/ 162 h 361"/>
                  <a:gd name="T4" fmla="*/ 0 w 564"/>
                  <a:gd name="T5" fmla="*/ 270 h 361"/>
                  <a:gd name="T6" fmla="*/ 39 w 564"/>
                  <a:gd name="T7" fmla="*/ 289 h 361"/>
                  <a:gd name="T8" fmla="*/ 39 w 564"/>
                  <a:gd name="T9" fmla="*/ 307 h 361"/>
                  <a:gd name="T10" fmla="*/ 97 w 564"/>
                  <a:gd name="T11" fmla="*/ 307 h 361"/>
                  <a:gd name="T12" fmla="*/ 97 w 564"/>
                  <a:gd name="T13" fmla="*/ 361 h 361"/>
                  <a:gd name="T14" fmla="*/ 136 w 564"/>
                  <a:gd name="T15" fmla="*/ 307 h 361"/>
                  <a:gd name="T16" fmla="*/ 214 w 564"/>
                  <a:gd name="T17" fmla="*/ 307 h 361"/>
                  <a:gd name="T18" fmla="*/ 234 w 564"/>
                  <a:gd name="T19" fmla="*/ 253 h 361"/>
                  <a:gd name="T20" fmla="*/ 312 w 564"/>
                  <a:gd name="T21" fmla="*/ 199 h 361"/>
                  <a:gd name="T22" fmla="*/ 351 w 564"/>
                  <a:gd name="T23" fmla="*/ 253 h 361"/>
                  <a:gd name="T24" fmla="*/ 468 w 564"/>
                  <a:gd name="T25" fmla="*/ 199 h 361"/>
                  <a:gd name="T26" fmla="*/ 564 w 564"/>
                  <a:gd name="T27" fmla="*/ 72 h 361"/>
                  <a:gd name="T28" fmla="*/ 564 w 564"/>
                  <a:gd name="T29" fmla="*/ 54 h 361"/>
                  <a:gd name="T30" fmla="*/ 409 w 564"/>
                  <a:gd name="T31" fmla="*/ 54 h 361"/>
                  <a:gd name="T32" fmla="*/ 409 w 564"/>
                  <a:gd name="T33" fmla="*/ 18 h 361"/>
                  <a:gd name="T34" fmla="*/ 390 w 564"/>
                  <a:gd name="T35" fmla="*/ 18 h 361"/>
                  <a:gd name="T36" fmla="*/ 390 w 564"/>
                  <a:gd name="T37" fmla="*/ 36 h 361"/>
                  <a:gd name="T38" fmla="*/ 351 w 564"/>
                  <a:gd name="T39" fmla="*/ 36 h 361"/>
                  <a:gd name="T40" fmla="*/ 273 w 564"/>
                  <a:gd name="T41" fmla="*/ 0 h 361"/>
                  <a:gd name="T42" fmla="*/ 273 w 564"/>
                  <a:gd name="T43" fmla="*/ 54 h 361"/>
                  <a:gd name="T44" fmla="*/ 97 w 564"/>
                  <a:gd name="T45" fmla="*/ 54 h 361"/>
                  <a:gd name="T46" fmla="*/ 97 w 564"/>
                  <a:gd name="T47" fmla="*/ 126 h 361"/>
                  <a:gd name="T48" fmla="*/ 19 w 564"/>
                  <a:gd name="T49" fmla="*/ 126 h 361"/>
                  <a:gd name="T50" fmla="*/ 19 w 564"/>
                  <a:gd name="T51" fmla="*/ 162 h 3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4"/>
                  <a:gd name="T79" fmla="*/ 0 h 361"/>
                  <a:gd name="T80" fmla="*/ 564 w 564"/>
                  <a:gd name="T81" fmla="*/ 361 h 3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4" h="361">
                    <a:moveTo>
                      <a:pt x="19" y="162"/>
                    </a:moveTo>
                    <a:lnTo>
                      <a:pt x="0" y="162"/>
                    </a:lnTo>
                    <a:lnTo>
                      <a:pt x="0" y="270"/>
                    </a:lnTo>
                    <a:lnTo>
                      <a:pt x="39" y="289"/>
                    </a:lnTo>
                    <a:lnTo>
                      <a:pt x="39" y="307"/>
                    </a:lnTo>
                    <a:lnTo>
                      <a:pt x="97" y="307"/>
                    </a:lnTo>
                    <a:lnTo>
                      <a:pt x="97" y="361"/>
                    </a:lnTo>
                    <a:lnTo>
                      <a:pt x="136" y="307"/>
                    </a:lnTo>
                    <a:lnTo>
                      <a:pt x="214" y="307"/>
                    </a:lnTo>
                    <a:lnTo>
                      <a:pt x="234" y="253"/>
                    </a:lnTo>
                    <a:lnTo>
                      <a:pt x="312" y="199"/>
                    </a:lnTo>
                    <a:lnTo>
                      <a:pt x="351" y="253"/>
                    </a:lnTo>
                    <a:lnTo>
                      <a:pt x="468" y="199"/>
                    </a:lnTo>
                    <a:lnTo>
                      <a:pt x="564" y="72"/>
                    </a:lnTo>
                    <a:lnTo>
                      <a:pt x="564" y="54"/>
                    </a:lnTo>
                    <a:lnTo>
                      <a:pt x="409" y="54"/>
                    </a:lnTo>
                    <a:lnTo>
                      <a:pt x="409" y="18"/>
                    </a:lnTo>
                    <a:lnTo>
                      <a:pt x="390" y="18"/>
                    </a:lnTo>
                    <a:lnTo>
                      <a:pt x="390" y="36"/>
                    </a:lnTo>
                    <a:lnTo>
                      <a:pt x="351" y="36"/>
                    </a:lnTo>
                    <a:lnTo>
                      <a:pt x="273" y="0"/>
                    </a:lnTo>
                    <a:lnTo>
                      <a:pt x="273" y="54"/>
                    </a:lnTo>
                    <a:lnTo>
                      <a:pt x="97" y="54"/>
                    </a:lnTo>
                    <a:lnTo>
                      <a:pt x="97" y="126"/>
                    </a:lnTo>
                    <a:lnTo>
                      <a:pt x="19" y="126"/>
                    </a:lnTo>
                    <a:lnTo>
                      <a:pt x="19" y="16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78" name="Group 236"/>
            <p:cNvGrpSpPr>
              <a:grpSpLocks/>
            </p:cNvGrpSpPr>
            <p:nvPr/>
          </p:nvGrpSpPr>
          <p:grpSpPr bwMode="auto">
            <a:xfrm>
              <a:off x="2763747" y="4640263"/>
              <a:ext cx="368300" cy="657225"/>
              <a:chOff x="2444" y="2882"/>
              <a:chExt cx="232" cy="414"/>
            </a:xfrm>
            <a:solidFill>
              <a:srgbClr val="92D050"/>
            </a:solidFill>
          </p:grpSpPr>
          <p:sp>
            <p:nvSpPr>
              <p:cNvPr id="1499" name="Freeform 234"/>
              <p:cNvSpPr>
                <a:spLocks/>
              </p:cNvSpPr>
              <p:nvPr/>
            </p:nvSpPr>
            <p:spPr bwMode="auto">
              <a:xfrm>
                <a:off x="2444" y="2882"/>
                <a:ext cx="232" cy="414"/>
              </a:xfrm>
              <a:custGeom>
                <a:avLst/>
                <a:gdLst>
                  <a:gd name="T0" fmla="*/ 57 w 232"/>
                  <a:gd name="T1" fmla="*/ 0 h 414"/>
                  <a:gd name="T2" fmla="*/ 0 w 232"/>
                  <a:gd name="T3" fmla="*/ 54 h 414"/>
                  <a:gd name="T4" fmla="*/ 19 w 232"/>
                  <a:gd name="T5" fmla="*/ 72 h 414"/>
                  <a:gd name="T6" fmla="*/ 0 w 232"/>
                  <a:gd name="T7" fmla="*/ 90 h 414"/>
                  <a:gd name="T8" fmla="*/ 0 w 232"/>
                  <a:gd name="T9" fmla="*/ 235 h 414"/>
                  <a:gd name="T10" fmla="*/ 57 w 232"/>
                  <a:gd name="T11" fmla="*/ 343 h 414"/>
                  <a:gd name="T12" fmla="*/ 57 w 232"/>
                  <a:gd name="T13" fmla="*/ 378 h 414"/>
                  <a:gd name="T14" fmla="*/ 193 w 232"/>
                  <a:gd name="T15" fmla="*/ 414 h 414"/>
                  <a:gd name="T16" fmla="*/ 232 w 232"/>
                  <a:gd name="T17" fmla="*/ 18 h 414"/>
                  <a:gd name="T18" fmla="*/ 213 w 232"/>
                  <a:gd name="T19" fmla="*/ 18 h 414"/>
                  <a:gd name="T20" fmla="*/ 57 w 232"/>
                  <a:gd name="T21" fmla="*/ 0 h 4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2"/>
                  <a:gd name="T34" fmla="*/ 0 h 414"/>
                  <a:gd name="T35" fmla="*/ 232 w 232"/>
                  <a:gd name="T36" fmla="*/ 414 h 4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2" h="414">
                    <a:moveTo>
                      <a:pt x="57" y="0"/>
                    </a:moveTo>
                    <a:lnTo>
                      <a:pt x="0" y="54"/>
                    </a:lnTo>
                    <a:lnTo>
                      <a:pt x="19" y="72"/>
                    </a:lnTo>
                    <a:lnTo>
                      <a:pt x="0" y="90"/>
                    </a:lnTo>
                    <a:lnTo>
                      <a:pt x="0" y="235"/>
                    </a:lnTo>
                    <a:lnTo>
                      <a:pt x="57" y="343"/>
                    </a:lnTo>
                    <a:lnTo>
                      <a:pt x="57" y="378"/>
                    </a:lnTo>
                    <a:lnTo>
                      <a:pt x="193" y="414"/>
                    </a:lnTo>
                    <a:lnTo>
                      <a:pt x="232" y="18"/>
                    </a:lnTo>
                    <a:lnTo>
                      <a:pt x="213" y="18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0" name="Freeform 235"/>
              <p:cNvSpPr>
                <a:spLocks/>
              </p:cNvSpPr>
              <p:nvPr/>
            </p:nvSpPr>
            <p:spPr bwMode="auto">
              <a:xfrm>
                <a:off x="2444" y="2882"/>
                <a:ext cx="232" cy="414"/>
              </a:xfrm>
              <a:custGeom>
                <a:avLst/>
                <a:gdLst>
                  <a:gd name="T0" fmla="*/ 57 w 232"/>
                  <a:gd name="T1" fmla="*/ 0 h 414"/>
                  <a:gd name="T2" fmla="*/ 0 w 232"/>
                  <a:gd name="T3" fmla="*/ 54 h 414"/>
                  <a:gd name="T4" fmla="*/ 19 w 232"/>
                  <a:gd name="T5" fmla="*/ 72 h 414"/>
                  <a:gd name="T6" fmla="*/ 0 w 232"/>
                  <a:gd name="T7" fmla="*/ 90 h 414"/>
                  <a:gd name="T8" fmla="*/ 0 w 232"/>
                  <a:gd name="T9" fmla="*/ 235 h 414"/>
                  <a:gd name="T10" fmla="*/ 57 w 232"/>
                  <a:gd name="T11" fmla="*/ 343 h 414"/>
                  <a:gd name="T12" fmla="*/ 57 w 232"/>
                  <a:gd name="T13" fmla="*/ 378 h 414"/>
                  <a:gd name="T14" fmla="*/ 193 w 232"/>
                  <a:gd name="T15" fmla="*/ 414 h 414"/>
                  <a:gd name="T16" fmla="*/ 232 w 232"/>
                  <a:gd name="T17" fmla="*/ 18 h 414"/>
                  <a:gd name="T18" fmla="*/ 213 w 232"/>
                  <a:gd name="T19" fmla="*/ 18 h 414"/>
                  <a:gd name="T20" fmla="*/ 57 w 232"/>
                  <a:gd name="T21" fmla="*/ 0 h 4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2"/>
                  <a:gd name="T34" fmla="*/ 0 h 414"/>
                  <a:gd name="T35" fmla="*/ 232 w 232"/>
                  <a:gd name="T36" fmla="*/ 414 h 4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2" h="414">
                    <a:moveTo>
                      <a:pt x="57" y="0"/>
                    </a:moveTo>
                    <a:lnTo>
                      <a:pt x="0" y="54"/>
                    </a:lnTo>
                    <a:lnTo>
                      <a:pt x="19" y="72"/>
                    </a:lnTo>
                    <a:lnTo>
                      <a:pt x="0" y="90"/>
                    </a:lnTo>
                    <a:lnTo>
                      <a:pt x="0" y="235"/>
                    </a:lnTo>
                    <a:lnTo>
                      <a:pt x="57" y="343"/>
                    </a:lnTo>
                    <a:lnTo>
                      <a:pt x="57" y="378"/>
                    </a:lnTo>
                    <a:lnTo>
                      <a:pt x="193" y="414"/>
                    </a:lnTo>
                    <a:lnTo>
                      <a:pt x="232" y="18"/>
                    </a:lnTo>
                    <a:lnTo>
                      <a:pt x="213" y="18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79" name="Group 239"/>
            <p:cNvGrpSpPr>
              <a:grpSpLocks/>
            </p:cNvGrpSpPr>
            <p:nvPr/>
          </p:nvGrpSpPr>
          <p:grpSpPr bwMode="auto">
            <a:xfrm>
              <a:off x="3103472" y="4270376"/>
              <a:ext cx="490538" cy="427037"/>
              <a:chOff x="2658" y="2649"/>
              <a:chExt cx="309" cy="269"/>
            </a:xfrm>
            <a:solidFill>
              <a:srgbClr val="92D050"/>
            </a:solidFill>
          </p:grpSpPr>
          <p:sp>
            <p:nvSpPr>
              <p:cNvPr id="1497" name="Freeform 237"/>
              <p:cNvSpPr>
                <a:spLocks/>
              </p:cNvSpPr>
              <p:nvPr/>
            </p:nvSpPr>
            <p:spPr bwMode="auto">
              <a:xfrm>
                <a:off x="2658" y="2649"/>
                <a:ext cx="309" cy="269"/>
              </a:xfrm>
              <a:custGeom>
                <a:avLst/>
                <a:gdLst>
                  <a:gd name="T0" fmla="*/ 0 w 309"/>
                  <a:gd name="T1" fmla="*/ 252 h 269"/>
                  <a:gd name="T2" fmla="*/ 18 w 309"/>
                  <a:gd name="T3" fmla="*/ 252 h 269"/>
                  <a:gd name="T4" fmla="*/ 96 w 309"/>
                  <a:gd name="T5" fmla="*/ 252 h 269"/>
                  <a:gd name="T6" fmla="*/ 135 w 309"/>
                  <a:gd name="T7" fmla="*/ 252 h 269"/>
                  <a:gd name="T8" fmla="*/ 135 w 309"/>
                  <a:gd name="T9" fmla="*/ 269 h 269"/>
                  <a:gd name="T10" fmla="*/ 154 w 309"/>
                  <a:gd name="T11" fmla="*/ 269 h 269"/>
                  <a:gd name="T12" fmla="*/ 154 w 309"/>
                  <a:gd name="T13" fmla="*/ 252 h 269"/>
                  <a:gd name="T14" fmla="*/ 309 w 309"/>
                  <a:gd name="T15" fmla="*/ 161 h 269"/>
                  <a:gd name="T16" fmla="*/ 309 w 309"/>
                  <a:gd name="T17" fmla="*/ 36 h 269"/>
                  <a:gd name="T18" fmla="*/ 231 w 309"/>
                  <a:gd name="T19" fmla="*/ 17 h 269"/>
                  <a:gd name="T20" fmla="*/ 38 w 309"/>
                  <a:gd name="T21" fmla="*/ 0 h 269"/>
                  <a:gd name="T22" fmla="*/ 0 w 309"/>
                  <a:gd name="T23" fmla="*/ 252 h 2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9"/>
                  <a:gd name="T37" fmla="*/ 0 h 269"/>
                  <a:gd name="T38" fmla="*/ 309 w 309"/>
                  <a:gd name="T39" fmla="*/ 269 h 2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9" h="269">
                    <a:moveTo>
                      <a:pt x="0" y="252"/>
                    </a:moveTo>
                    <a:lnTo>
                      <a:pt x="18" y="252"/>
                    </a:lnTo>
                    <a:lnTo>
                      <a:pt x="96" y="252"/>
                    </a:lnTo>
                    <a:lnTo>
                      <a:pt x="135" y="252"/>
                    </a:lnTo>
                    <a:lnTo>
                      <a:pt x="135" y="269"/>
                    </a:lnTo>
                    <a:lnTo>
                      <a:pt x="154" y="269"/>
                    </a:lnTo>
                    <a:lnTo>
                      <a:pt x="154" y="252"/>
                    </a:lnTo>
                    <a:lnTo>
                      <a:pt x="309" y="161"/>
                    </a:lnTo>
                    <a:lnTo>
                      <a:pt x="309" y="36"/>
                    </a:lnTo>
                    <a:lnTo>
                      <a:pt x="231" y="17"/>
                    </a:lnTo>
                    <a:lnTo>
                      <a:pt x="38" y="0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98" name="Freeform 238"/>
              <p:cNvSpPr>
                <a:spLocks/>
              </p:cNvSpPr>
              <p:nvPr/>
            </p:nvSpPr>
            <p:spPr bwMode="auto">
              <a:xfrm>
                <a:off x="2658" y="2649"/>
                <a:ext cx="309" cy="269"/>
              </a:xfrm>
              <a:custGeom>
                <a:avLst/>
                <a:gdLst>
                  <a:gd name="T0" fmla="*/ 0 w 309"/>
                  <a:gd name="T1" fmla="*/ 252 h 269"/>
                  <a:gd name="T2" fmla="*/ 18 w 309"/>
                  <a:gd name="T3" fmla="*/ 252 h 269"/>
                  <a:gd name="T4" fmla="*/ 96 w 309"/>
                  <a:gd name="T5" fmla="*/ 252 h 269"/>
                  <a:gd name="T6" fmla="*/ 135 w 309"/>
                  <a:gd name="T7" fmla="*/ 252 h 269"/>
                  <a:gd name="T8" fmla="*/ 135 w 309"/>
                  <a:gd name="T9" fmla="*/ 269 h 269"/>
                  <a:gd name="T10" fmla="*/ 154 w 309"/>
                  <a:gd name="T11" fmla="*/ 269 h 269"/>
                  <a:gd name="T12" fmla="*/ 154 w 309"/>
                  <a:gd name="T13" fmla="*/ 252 h 269"/>
                  <a:gd name="T14" fmla="*/ 309 w 309"/>
                  <a:gd name="T15" fmla="*/ 161 h 269"/>
                  <a:gd name="T16" fmla="*/ 309 w 309"/>
                  <a:gd name="T17" fmla="*/ 36 h 269"/>
                  <a:gd name="T18" fmla="*/ 231 w 309"/>
                  <a:gd name="T19" fmla="*/ 17 h 269"/>
                  <a:gd name="T20" fmla="*/ 38 w 309"/>
                  <a:gd name="T21" fmla="*/ 0 h 269"/>
                  <a:gd name="T22" fmla="*/ 0 w 309"/>
                  <a:gd name="T23" fmla="*/ 252 h 2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9"/>
                  <a:gd name="T37" fmla="*/ 0 h 269"/>
                  <a:gd name="T38" fmla="*/ 309 w 309"/>
                  <a:gd name="T39" fmla="*/ 269 h 2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9" h="269">
                    <a:moveTo>
                      <a:pt x="0" y="252"/>
                    </a:moveTo>
                    <a:lnTo>
                      <a:pt x="18" y="252"/>
                    </a:lnTo>
                    <a:lnTo>
                      <a:pt x="96" y="252"/>
                    </a:lnTo>
                    <a:lnTo>
                      <a:pt x="135" y="252"/>
                    </a:lnTo>
                    <a:lnTo>
                      <a:pt x="135" y="269"/>
                    </a:lnTo>
                    <a:lnTo>
                      <a:pt x="154" y="269"/>
                    </a:lnTo>
                    <a:lnTo>
                      <a:pt x="154" y="252"/>
                    </a:lnTo>
                    <a:lnTo>
                      <a:pt x="309" y="161"/>
                    </a:lnTo>
                    <a:lnTo>
                      <a:pt x="309" y="36"/>
                    </a:lnTo>
                    <a:lnTo>
                      <a:pt x="231" y="17"/>
                    </a:lnTo>
                    <a:lnTo>
                      <a:pt x="38" y="0"/>
                    </a:lnTo>
                    <a:lnTo>
                      <a:pt x="0" y="252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80" name="Group 242"/>
            <p:cNvGrpSpPr>
              <a:grpSpLocks/>
            </p:cNvGrpSpPr>
            <p:nvPr/>
          </p:nvGrpSpPr>
          <p:grpSpPr bwMode="auto">
            <a:xfrm>
              <a:off x="3070135" y="4670426"/>
              <a:ext cx="400050" cy="827087"/>
              <a:chOff x="2637" y="2901"/>
              <a:chExt cx="252" cy="521"/>
            </a:xfrm>
            <a:solidFill>
              <a:srgbClr val="92D050"/>
            </a:solidFill>
          </p:grpSpPr>
          <p:sp>
            <p:nvSpPr>
              <p:cNvPr id="1495" name="Freeform 240"/>
              <p:cNvSpPr>
                <a:spLocks/>
              </p:cNvSpPr>
              <p:nvPr/>
            </p:nvSpPr>
            <p:spPr bwMode="auto">
              <a:xfrm>
                <a:off x="2637" y="2901"/>
                <a:ext cx="252" cy="521"/>
              </a:xfrm>
              <a:custGeom>
                <a:avLst/>
                <a:gdLst>
                  <a:gd name="T0" fmla="*/ 38 w 252"/>
                  <a:gd name="T1" fmla="*/ 0 h 521"/>
                  <a:gd name="T2" fmla="*/ 0 w 252"/>
                  <a:gd name="T3" fmla="*/ 395 h 521"/>
                  <a:gd name="T4" fmla="*/ 58 w 252"/>
                  <a:gd name="T5" fmla="*/ 395 h 521"/>
                  <a:gd name="T6" fmla="*/ 174 w 252"/>
                  <a:gd name="T7" fmla="*/ 467 h 521"/>
                  <a:gd name="T8" fmla="*/ 233 w 252"/>
                  <a:gd name="T9" fmla="*/ 521 h 521"/>
                  <a:gd name="T10" fmla="*/ 252 w 252"/>
                  <a:gd name="T11" fmla="*/ 216 h 521"/>
                  <a:gd name="T12" fmla="*/ 116 w 252"/>
                  <a:gd name="T13" fmla="*/ 216 h 521"/>
                  <a:gd name="T14" fmla="*/ 135 w 252"/>
                  <a:gd name="T15" fmla="*/ 0 h 521"/>
                  <a:gd name="T16" fmla="*/ 38 w 25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2"/>
                  <a:gd name="T28" fmla="*/ 0 h 521"/>
                  <a:gd name="T29" fmla="*/ 252 w 25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2" h="521">
                    <a:moveTo>
                      <a:pt x="38" y="0"/>
                    </a:moveTo>
                    <a:lnTo>
                      <a:pt x="0" y="395"/>
                    </a:lnTo>
                    <a:lnTo>
                      <a:pt x="58" y="395"/>
                    </a:lnTo>
                    <a:lnTo>
                      <a:pt x="174" y="467"/>
                    </a:lnTo>
                    <a:lnTo>
                      <a:pt x="233" y="521"/>
                    </a:lnTo>
                    <a:lnTo>
                      <a:pt x="252" y="216"/>
                    </a:lnTo>
                    <a:lnTo>
                      <a:pt x="116" y="216"/>
                    </a:lnTo>
                    <a:lnTo>
                      <a:pt x="135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96" name="Freeform 241"/>
              <p:cNvSpPr>
                <a:spLocks/>
              </p:cNvSpPr>
              <p:nvPr/>
            </p:nvSpPr>
            <p:spPr bwMode="auto">
              <a:xfrm>
                <a:off x="2637" y="2901"/>
                <a:ext cx="252" cy="521"/>
              </a:xfrm>
              <a:custGeom>
                <a:avLst/>
                <a:gdLst>
                  <a:gd name="T0" fmla="*/ 38 w 252"/>
                  <a:gd name="T1" fmla="*/ 0 h 521"/>
                  <a:gd name="T2" fmla="*/ 0 w 252"/>
                  <a:gd name="T3" fmla="*/ 395 h 521"/>
                  <a:gd name="T4" fmla="*/ 58 w 252"/>
                  <a:gd name="T5" fmla="*/ 395 h 521"/>
                  <a:gd name="T6" fmla="*/ 174 w 252"/>
                  <a:gd name="T7" fmla="*/ 467 h 521"/>
                  <a:gd name="T8" fmla="*/ 233 w 252"/>
                  <a:gd name="T9" fmla="*/ 521 h 521"/>
                  <a:gd name="T10" fmla="*/ 252 w 252"/>
                  <a:gd name="T11" fmla="*/ 216 h 521"/>
                  <a:gd name="T12" fmla="*/ 116 w 252"/>
                  <a:gd name="T13" fmla="*/ 216 h 521"/>
                  <a:gd name="T14" fmla="*/ 135 w 252"/>
                  <a:gd name="T15" fmla="*/ 0 h 521"/>
                  <a:gd name="T16" fmla="*/ 38 w 25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2"/>
                  <a:gd name="T28" fmla="*/ 0 h 521"/>
                  <a:gd name="T29" fmla="*/ 252 w 25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2" h="521">
                    <a:moveTo>
                      <a:pt x="38" y="0"/>
                    </a:moveTo>
                    <a:lnTo>
                      <a:pt x="0" y="395"/>
                    </a:lnTo>
                    <a:lnTo>
                      <a:pt x="58" y="395"/>
                    </a:lnTo>
                    <a:lnTo>
                      <a:pt x="174" y="467"/>
                    </a:lnTo>
                    <a:lnTo>
                      <a:pt x="233" y="521"/>
                    </a:lnTo>
                    <a:lnTo>
                      <a:pt x="252" y="216"/>
                    </a:lnTo>
                    <a:lnTo>
                      <a:pt x="116" y="216"/>
                    </a:lnTo>
                    <a:lnTo>
                      <a:pt x="135" y="0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81" name="Group 245"/>
            <p:cNvGrpSpPr>
              <a:grpSpLocks/>
            </p:cNvGrpSpPr>
            <p:nvPr/>
          </p:nvGrpSpPr>
          <p:grpSpPr bwMode="auto">
            <a:xfrm>
              <a:off x="3257460" y="4525963"/>
              <a:ext cx="584200" cy="487363"/>
              <a:chOff x="2755" y="2810"/>
              <a:chExt cx="368" cy="307"/>
            </a:xfrm>
          </p:grpSpPr>
          <p:sp>
            <p:nvSpPr>
              <p:cNvPr id="1493" name="Freeform 243"/>
              <p:cNvSpPr>
                <a:spLocks/>
              </p:cNvSpPr>
              <p:nvPr/>
            </p:nvSpPr>
            <p:spPr bwMode="auto">
              <a:xfrm>
                <a:off x="2755" y="2810"/>
                <a:ext cx="368" cy="307"/>
              </a:xfrm>
              <a:custGeom>
                <a:avLst/>
                <a:gdLst>
                  <a:gd name="T0" fmla="*/ 19 w 368"/>
                  <a:gd name="T1" fmla="*/ 91 h 307"/>
                  <a:gd name="T2" fmla="*/ 0 w 368"/>
                  <a:gd name="T3" fmla="*/ 307 h 307"/>
                  <a:gd name="T4" fmla="*/ 135 w 368"/>
                  <a:gd name="T5" fmla="*/ 307 h 307"/>
                  <a:gd name="T6" fmla="*/ 348 w 368"/>
                  <a:gd name="T7" fmla="*/ 271 h 307"/>
                  <a:gd name="T8" fmla="*/ 368 w 368"/>
                  <a:gd name="T9" fmla="*/ 144 h 307"/>
                  <a:gd name="T10" fmla="*/ 348 w 368"/>
                  <a:gd name="T11" fmla="*/ 0 h 307"/>
                  <a:gd name="T12" fmla="*/ 212 w 368"/>
                  <a:gd name="T13" fmla="*/ 0 h 307"/>
                  <a:gd name="T14" fmla="*/ 57 w 368"/>
                  <a:gd name="T15" fmla="*/ 91 h 307"/>
                  <a:gd name="T16" fmla="*/ 57 w 368"/>
                  <a:gd name="T17" fmla="*/ 108 h 307"/>
                  <a:gd name="T18" fmla="*/ 38 w 368"/>
                  <a:gd name="T19" fmla="*/ 108 h 307"/>
                  <a:gd name="T20" fmla="*/ 38 w 368"/>
                  <a:gd name="T21" fmla="*/ 91 h 307"/>
                  <a:gd name="T22" fmla="*/ 19 w 368"/>
                  <a:gd name="T23" fmla="*/ 91 h 3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8"/>
                  <a:gd name="T37" fmla="*/ 0 h 307"/>
                  <a:gd name="T38" fmla="*/ 368 w 368"/>
                  <a:gd name="T39" fmla="*/ 307 h 3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8" h="307">
                    <a:moveTo>
                      <a:pt x="19" y="91"/>
                    </a:moveTo>
                    <a:lnTo>
                      <a:pt x="0" y="307"/>
                    </a:lnTo>
                    <a:lnTo>
                      <a:pt x="135" y="307"/>
                    </a:lnTo>
                    <a:lnTo>
                      <a:pt x="348" y="271"/>
                    </a:lnTo>
                    <a:lnTo>
                      <a:pt x="368" y="144"/>
                    </a:lnTo>
                    <a:lnTo>
                      <a:pt x="348" y="0"/>
                    </a:lnTo>
                    <a:lnTo>
                      <a:pt x="212" y="0"/>
                    </a:lnTo>
                    <a:lnTo>
                      <a:pt x="57" y="91"/>
                    </a:lnTo>
                    <a:lnTo>
                      <a:pt x="57" y="108"/>
                    </a:lnTo>
                    <a:lnTo>
                      <a:pt x="38" y="108"/>
                    </a:lnTo>
                    <a:lnTo>
                      <a:pt x="38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94" name="Freeform 244"/>
              <p:cNvSpPr>
                <a:spLocks/>
              </p:cNvSpPr>
              <p:nvPr/>
            </p:nvSpPr>
            <p:spPr bwMode="auto">
              <a:xfrm>
                <a:off x="2755" y="2810"/>
                <a:ext cx="368" cy="307"/>
              </a:xfrm>
              <a:custGeom>
                <a:avLst/>
                <a:gdLst>
                  <a:gd name="T0" fmla="*/ 19 w 368"/>
                  <a:gd name="T1" fmla="*/ 91 h 307"/>
                  <a:gd name="T2" fmla="*/ 0 w 368"/>
                  <a:gd name="T3" fmla="*/ 307 h 307"/>
                  <a:gd name="T4" fmla="*/ 135 w 368"/>
                  <a:gd name="T5" fmla="*/ 307 h 307"/>
                  <a:gd name="T6" fmla="*/ 348 w 368"/>
                  <a:gd name="T7" fmla="*/ 271 h 307"/>
                  <a:gd name="T8" fmla="*/ 368 w 368"/>
                  <a:gd name="T9" fmla="*/ 144 h 307"/>
                  <a:gd name="T10" fmla="*/ 348 w 368"/>
                  <a:gd name="T11" fmla="*/ 0 h 307"/>
                  <a:gd name="T12" fmla="*/ 212 w 368"/>
                  <a:gd name="T13" fmla="*/ 0 h 307"/>
                  <a:gd name="T14" fmla="*/ 57 w 368"/>
                  <a:gd name="T15" fmla="*/ 91 h 307"/>
                  <a:gd name="T16" fmla="*/ 57 w 368"/>
                  <a:gd name="T17" fmla="*/ 108 h 307"/>
                  <a:gd name="T18" fmla="*/ 38 w 368"/>
                  <a:gd name="T19" fmla="*/ 108 h 307"/>
                  <a:gd name="T20" fmla="*/ 38 w 368"/>
                  <a:gd name="T21" fmla="*/ 91 h 307"/>
                  <a:gd name="T22" fmla="*/ 19 w 368"/>
                  <a:gd name="T23" fmla="*/ 91 h 3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8"/>
                  <a:gd name="T37" fmla="*/ 0 h 307"/>
                  <a:gd name="T38" fmla="*/ 368 w 368"/>
                  <a:gd name="T39" fmla="*/ 307 h 3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8" h="307">
                    <a:moveTo>
                      <a:pt x="19" y="91"/>
                    </a:moveTo>
                    <a:lnTo>
                      <a:pt x="0" y="307"/>
                    </a:lnTo>
                    <a:lnTo>
                      <a:pt x="135" y="307"/>
                    </a:lnTo>
                    <a:lnTo>
                      <a:pt x="348" y="271"/>
                    </a:lnTo>
                    <a:lnTo>
                      <a:pt x="368" y="144"/>
                    </a:lnTo>
                    <a:lnTo>
                      <a:pt x="348" y="0"/>
                    </a:lnTo>
                    <a:lnTo>
                      <a:pt x="212" y="0"/>
                    </a:lnTo>
                    <a:lnTo>
                      <a:pt x="57" y="91"/>
                    </a:lnTo>
                    <a:lnTo>
                      <a:pt x="57" y="108"/>
                    </a:lnTo>
                    <a:lnTo>
                      <a:pt x="38" y="108"/>
                    </a:lnTo>
                    <a:lnTo>
                      <a:pt x="38" y="91"/>
                    </a:lnTo>
                    <a:lnTo>
                      <a:pt x="19" y="91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82" name="Group 248"/>
            <p:cNvGrpSpPr>
              <a:grpSpLocks/>
            </p:cNvGrpSpPr>
            <p:nvPr/>
          </p:nvGrpSpPr>
          <p:grpSpPr bwMode="auto">
            <a:xfrm>
              <a:off x="3809910" y="4754563"/>
              <a:ext cx="681037" cy="344488"/>
              <a:chOff x="3103" y="2954"/>
              <a:chExt cx="429" cy="217"/>
            </a:xfrm>
          </p:grpSpPr>
          <p:sp>
            <p:nvSpPr>
              <p:cNvPr id="1491" name="Freeform 246"/>
              <p:cNvSpPr>
                <a:spLocks/>
              </p:cNvSpPr>
              <p:nvPr/>
            </p:nvSpPr>
            <p:spPr bwMode="auto">
              <a:xfrm>
                <a:off x="3103" y="2954"/>
                <a:ext cx="429" cy="217"/>
              </a:xfrm>
              <a:custGeom>
                <a:avLst/>
                <a:gdLst>
                  <a:gd name="T0" fmla="*/ 20 w 429"/>
                  <a:gd name="T1" fmla="*/ 0 h 217"/>
                  <a:gd name="T2" fmla="*/ 0 w 429"/>
                  <a:gd name="T3" fmla="*/ 126 h 217"/>
                  <a:gd name="T4" fmla="*/ 39 w 429"/>
                  <a:gd name="T5" fmla="*/ 126 h 217"/>
                  <a:gd name="T6" fmla="*/ 98 w 429"/>
                  <a:gd name="T7" fmla="*/ 162 h 217"/>
                  <a:gd name="T8" fmla="*/ 137 w 429"/>
                  <a:gd name="T9" fmla="*/ 199 h 217"/>
                  <a:gd name="T10" fmla="*/ 410 w 429"/>
                  <a:gd name="T11" fmla="*/ 217 h 217"/>
                  <a:gd name="T12" fmla="*/ 429 w 429"/>
                  <a:gd name="T13" fmla="*/ 36 h 217"/>
                  <a:gd name="T14" fmla="*/ 20 w 429"/>
                  <a:gd name="T15" fmla="*/ 0 h 2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9"/>
                  <a:gd name="T25" fmla="*/ 0 h 217"/>
                  <a:gd name="T26" fmla="*/ 429 w 429"/>
                  <a:gd name="T27" fmla="*/ 217 h 2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9" h="217">
                    <a:moveTo>
                      <a:pt x="20" y="0"/>
                    </a:moveTo>
                    <a:lnTo>
                      <a:pt x="0" y="126"/>
                    </a:lnTo>
                    <a:lnTo>
                      <a:pt x="39" y="126"/>
                    </a:lnTo>
                    <a:lnTo>
                      <a:pt x="98" y="162"/>
                    </a:lnTo>
                    <a:lnTo>
                      <a:pt x="137" y="199"/>
                    </a:lnTo>
                    <a:lnTo>
                      <a:pt x="410" y="217"/>
                    </a:lnTo>
                    <a:lnTo>
                      <a:pt x="429" y="3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92" name="Freeform 247"/>
              <p:cNvSpPr>
                <a:spLocks/>
              </p:cNvSpPr>
              <p:nvPr/>
            </p:nvSpPr>
            <p:spPr bwMode="auto">
              <a:xfrm>
                <a:off x="3103" y="2954"/>
                <a:ext cx="429" cy="217"/>
              </a:xfrm>
              <a:custGeom>
                <a:avLst/>
                <a:gdLst>
                  <a:gd name="T0" fmla="*/ 20 w 429"/>
                  <a:gd name="T1" fmla="*/ 0 h 217"/>
                  <a:gd name="T2" fmla="*/ 0 w 429"/>
                  <a:gd name="T3" fmla="*/ 126 h 217"/>
                  <a:gd name="T4" fmla="*/ 39 w 429"/>
                  <a:gd name="T5" fmla="*/ 126 h 217"/>
                  <a:gd name="T6" fmla="*/ 98 w 429"/>
                  <a:gd name="T7" fmla="*/ 162 h 217"/>
                  <a:gd name="T8" fmla="*/ 137 w 429"/>
                  <a:gd name="T9" fmla="*/ 199 h 217"/>
                  <a:gd name="T10" fmla="*/ 410 w 429"/>
                  <a:gd name="T11" fmla="*/ 217 h 217"/>
                  <a:gd name="T12" fmla="*/ 429 w 429"/>
                  <a:gd name="T13" fmla="*/ 36 h 217"/>
                  <a:gd name="T14" fmla="*/ 20 w 429"/>
                  <a:gd name="T15" fmla="*/ 0 h 2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9"/>
                  <a:gd name="T25" fmla="*/ 0 h 217"/>
                  <a:gd name="T26" fmla="*/ 429 w 429"/>
                  <a:gd name="T27" fmla="*/ 217 h 2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9" h="217">
                    <a:moveTo>
                      <a:pt x="20" y="0"/>
                    </a:moveTo>
                    <a:lnTo>
                      <a:pt x="0" y="126"/>
                    </a:lnTo>
                    <a:lnTo>
                      <a:pt x="39" y="126"/>
                    </a:lnTo>
                    <a:lnTo>
                      <a:pt x="98" y="162"/>
                    </a:lnTo>
                    <a:lnTo>
                      <a:pt x="137" y="199"/>
                    </a:lnTo>
                    <a:lnTo>
                      <a:pt x="410" y="217"/>
                    </a:lnTo>
                    <a:lnTo>
                      <a:pt x="429" y="36"/>
                    </a:lnTo>
                    <a:lnTo>
                      <a:pt x="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83" name="Group 251"/>
            <p:cNvGrpSpPr>
              <a:grpSpLocks/>
            </p:cNvGrpSpPr>
            <p:nvPr/>
          </p:nvGrpSpPr>
          <p:grpSpPr bwMode="auto">
            <a:xfrm>
              <a:off x="3809910" y="4356101"/>
              <a:ext cx="708025" cy="455612"/>
              <a:chOff x="3103" y="2703"/>
              <a:chExt cx="446" cy="287"/>
            </a:xfrm>
          </p:grpSpPr>
          <p:sp>
            <p:nvSpPr>
              <p:cNvPr id="1489" name="Freeform 249"/>
              <p:cNvSpPr>
                <a:spLocks/>
              </p:cNvSpPr>
              <p:nvPr/>
            </p:nvSpPr>
            <p:spPr bwMode="auto">
              <a:xfrm>
                <a:off x="3103" y="2703"/>
                <a:ext cx="446" cy="287"/>
              </a:xfrm>
              <a:custGeom>
                <a:avLst/>
                <a:gdLst>
                  <a:gd name="T0" fmla="*/ 0 w 446"/>
                  <a:gd name="T1" fmla="*/ 108 h 287"/>
                  <a:gd name="T2" fmla="*/ 20 w 446"/>
                  <a:gd name="T3" fmla="*/ 251 h 287"/>
                  <a:gd name="T4" fmla="*/ 427 w 446"/>
                  <a:gd name="T5" fmla="*/ 287 h 287"/>
                  <a:gd name="T6" fmla="*/ 446 w 446"/>
                  <a:gd name="T7" fmla="*/ 287 h 287"/>
                  <a:gd name="T8" fmla="*/ 446 w 446"/>
                  <a:gd name="T9" fmla="*/ 37 h 287"/>
                  <a:gd name="T10" fmla="*/ 271 w 446"/>
                  <a:gd name="T11" fmla="*/ 37 h 287"/>
                  <a:gd name="T12" fmla="*/ 271 w 446"/>
                  <a:gd name="T13" fmla="*/ 0 h 287"/>
                  <a:gd name="T14" fmla="*/ 78 w 446"/>
                  <a:gd name="T15" fmla="*/ 0 h 287"/>
                  <a:gd name="T16" fmla="*/ 0 w 446"/>
                  <a:gd name="T17" fmla="*/ 108 h 2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6"/>
                  <a:gd name="T28" fmla="*/ 0 h 287"/>
                  <a:gd name="T29" fmla="*/ 446 w 446"/>
                  <a:gd name="T30" fmla="*/ 287 h 2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6" h="287">
                    <a:moveTo>
                      <a:pt x="0" y="108"/>
                    </a:moveTo>
                    <a:lnTo>
                      <a:pt x="20" y="251"/>
                    </a:lnTo>
                    <a:lnTo>
                      <a:pt x="427" y="287"/>
                    </a:lnTo>
                    <a:lnTo>
                      <a:pt x="446" y="287"/>
                    </a:lnTo>
                    <a:lnTo>
                      <a:pt x="446" y="37"/>
                    </a:lnTo>
                    <a:lnTo>
                      <a:pt x="271" y="37"/>
                    </a:lnTo>
                    <a:lnTo>
                      <a:pt x="271" y="0"/>
                    </a:lnTo>
                    <a:lnTo>
                      <a:pt x="78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90" name="Freeform 250"/>
              <p:cNvSpPr>
                <a:spLocks/>
              </p:cNvSpPr>
              <p:nvPr/>
            </p:nvSpPr>
            <p:spPr bwMode="auto">
              <a:xfrm>
                <a:off x="3103" y="2703"/>
                <a:ext cx="446" cy="287"/>
              </a:xfrm>
              <a:custGeom>
                <a:avLst/>
                <a:gdLst>
                  <a:gd name="T0" fmla="*/ 0 w 446"/>
                  <a:gd name="T1" fmla="*/ 108 h 287"/>
                  <a:gd name="T2" fmla="*/ 20 w 446"/>
                  <a:gd name="T3" fmla="*/ 251 h 287"/>
                  <a:gd name="T4" fmla="*/ 427 w 446"/>
                  <a:gd name="T5" fmla="*/ 287 h 287"/>
                  <a:gd name="T6" fmla="*/ 446 w 446"/>
                  <a:gd name="T7" fmla="*/ 287 h 287"/>
                  <a:gd name="T8" fmla="*/ 446 w 446"/>
                  <a:gd name="T9" fmla="*/ 37 h 287"/>
                  <a:gd name="T10" fmla="*/ 271 w 446"/>
                  <a:gd name="T11" fmla="*/ 37 h 287"/>
                  <a:gd name="T12" fmla="*/ 271 w 446"/>
                  <a:gd name="T13" fmla="*/ 0 h 287"/>
                  <a:gd name="T14" fmla="*/ 78 w 446"/>
                  <a:gd name="T15" fmla="*/ 0 h 287"/>
                  <a:gd name="T16" fmla="*/ 0 w 446"/>
                  <a:gd name="T17" fmla="*/ 108 h 2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6"/>
                  <a:gd name="T28" fmla="*/ 0 h 287"/>
                  <a:gd name="T29" fmla="*/ 446 w 446"/>
                  <a:gd name="T30" fmla="*/ 287 h 2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6" h="287">
                    <a:moveTo>
                      <a:pt x="0" y="108"/>
                    </a:moveTo>
                    <a:lnTo>
                      <a:pt x="20" y="251"/>
                    </a:lnTo>
                    <a:lnTo>
                      <a:pt x="427" y="287"/>
                    </a:lnTo>
                    <a:lnTo>
                      <a:pt x="446" y="287"/>
                    </a:lnTo>
                    <a:lnTo>
                      <a:pt x="446" y="37"/>
                    </a:lnTo>
                    <a:lnTo>
                      <a:pt x="271" y="37"/>
                    </a:lnTo>
                    <a:lnTo>
                      <a:pt x="271" y="0"/>
                    </a:lnTo>
                    <a:lnTo>
                      <a:pt x="78" y="0"/>
                    </a:lnTo>
                    <a:lnTo>
                      <a:pt x="0" y="10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84" name="Group 254"/>
            <p:cNvGrpSpPr>
              <a:grpSpLocks/>
            </p:cNvGrpSpPr>
            <p:nvPr/>
          </p:nvGrpSpPr>
          <p:grpSpPr bwMode="auto">
            <a:xfrm>
              <a:off x="4516347" y="4183063"/>
              <a:ext cx="660400" cy="371475"/>
              <a:chOff x="3548" y="2594"/>
              <a:chExt cx="416" cy="234"/>
            </a:xfrm>
          </p:grpSpPr>
          <p:sp>
            <p:nvSpPr>
              <p:cNvPr id="1487" name="Freeform 252"/>
              <p:cNvSpPr>
                <a:spLocks/>
              </p:cNvSpPr>
              <p:nvPr/>
            </p:nvSpPr>
            <p:spPr bwMode="auto">
              <a:xfrm>
                <a:off x="3548" y="2594"/>
                <a:ext cx="416" cy="234"/>
              </a:xfrm>
              <a:custGeom>
                <a:avLst/>
                <a:gdLst>
                  <a:gd name="T0" fmla="*/ 84 w 416"/>
                  <a:gd name="T1" fmla="*/ 36 h 234"/>
                  <a:gd name="T2" fmla="*/ 84 w 416"/>
                  <a:gd name="T3" fmla="*/ 54 h 234"/>
                  <a:gd name="T4" fmla="*/ 0 w 416"/>
                  <a:gd name="T5" fmla="*/ 54 h 234"/>
                  <a:gd name="T6" fmla="*/ 0 w 416"/>
                  <a:gd name="T7" fmla="*/ 234 h 234"/>
                  <a:gd name="T8" fmla="*/ 162 w 416"/>
                  <a:gd name="T9" fmla="*/ 234 h 234"/>
                  <a:gd name="T10" fmla="*/ 162 w 416"/>
                  <a:gd name="T11" fmla="*/ 216 h 234"/>
                  <a:gd name="T12" fmla="*/ 319 w 416"/>
                  <a:gd name="T13" fmla="*/ 216 h 234"/>
                  <a:gd name="T14" fmla="*/ 319 w 416"/>
                  <a:gd name="T15" fmla="*/ 144 h 234"/>
                  <a:gd name="T16" fmla="*/ 416 w 416"/>
                  <a:gd name="T17" fmla="*/ 144 h 234"/>
                  <a:gd name="T18" fmla="*/ 416 w 416"/>
                  <a:gd name="T19" fmla="*/ 72 h 234"/>
                  <a:gd name="T20" fmla="*/ 338 w 416"/>
                  <a:gd name="T21" fmla="*/ 72 h 234"/>
                  <a:gd name="T22" fmla="*/ 338 w 416"/>
                  <a:gd name="T23" fmla="*/ 36 h 234"/>
                  <a:gd name="T24" fmla="*/ 260 w 416"/>
                  <a:gd name="T25" fmla="*/ 36 h 234"/>
                  <a:gd name="T26" fmla="*/ 260 w 416"/>
                  <a:gd name="T27" fmla="*/ 0 h 234"/>
                  <a:gd name="T28" fmla="*/ 162 w 416"/>
                  <a:gd name="T29" fmla="*/ 0 h 234"/>
                  <a:gd name="T30" fmla="*/ 162 w 416"/>
                  <a:gd name="T31" fmla="*/ 36 h 234"/>
                  <a:gd name="T32" fmla="*/ 84 w 416"/>
                  <a:gd name="T33" fmla="*/ 36 h 2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6"/>
                  <a:gd name="T52" fmla="*/ 0 h 234"/>
                  <a:gd name="T53" fmla="*/ 416 w 416"/>
                  <a:gd name="T54" fmla="*/ 234 h 2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6" h="234">
                    <a:moveTo>
                      <a:pt x="84" y="36"/>
                    </a:moveTo>
                    <a:lnTo>
                      <a:pt x="84" y="54"/>
                    </a:lnTo>
                    <a:lnTo>
                      <a:pt x="0" y="54"/>
                    </a:lnTo>
                    <a:lnTo>
                      <a:pt x="0" y="234"/>
                    </a:lnTo>
                    <a:lnTo>
                      <a:pt x="162" y="234"/>
                    </a:lnTo>
                    <a:lnTo>
                      <a:pt x="162" y="216"/>
                    </a:lnTo>
                    <a:lnTo>
                      <a:pt x="319" y="216"/>
                    </a:lnTo>
                    <a:lnTo>
                      <a:pt x="319" y="144"/>
                    </a:lnTo>
                    <a:lnTo>
                      <a:pt x="416" y="144"/>
                    </a:lnTo>
                    <a:lnTo>
                      <a:pt x="416" y="72"/>
                    </a:lnTo>
                    <a:lnTo>
                      <a:pt x="338" y="72"/>
                    </a:lnTo>
                    <a:lnTo>
                      <a:pt x="338" y="36"/>
                    </a:lnTo>
                    <a:lnTo>
                      <a:pt x="260" y="36"/>
                    </a:lnTo>
                    <a:lnTo>
                      <a:pt x="260" y="0"/>
                    </a:lnTo>
                    <a:lnTo>
                      <a:pt x="162" y="0"/>
                    </a:lnTo>
                    <a:lnTo>
                      <a:pt x="162" y="36"/>
                    </a:lnTo>
                    <a:lnTo>
                      <a:pt x="84" y="36"/>
                    </a:lnTo>
                    <a:close/>
                  </a:path>
                </a:pathLst>
              </a:custGeom>
              <a:solidFill>
                <a:srgbClr val="E1A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8" name="Freeform 253"/>
              <p:cNvSpPr>
                <a:spLocks/>
              </p:cNvSpPr>
              <p:nvPr/>
            </p:nvSpPr>
            <p:spPr bwMode="auto">
              <a:xfrm>
                <a:off x="3548" y="2594"/>
                <a:ext cx="416" cy="234"/>
              </a:xfrm>
              <a:custGeom>
                <a:avLst/>
                <a:gdLst>
                  <a:gd name="T0" fmla="*/ 84 w 416"/>
                  <a:gd name="T1" fmla="*/ 36 h 234"/>
                  <a:gd name="T2" fmla="*/ 84 w 416"/>
                  <a:gd name="T3" fmla="*/ 54 h 234"/>
                  <a:gd name="T4" fmla="*/ 0 w 416"/>
                  <a:gd name="T5" fmla="*/ 54 h 234"/>
                  <a:gd name="T6" fmla="*/ 0 w 416"/>
                  <a:gd name="T7" fmla="*/ 234 h 234"/>
                  <a:gd name="T8" fmla="*/ 162 w 416"/>
                  <a:gd name="T9" fmla="*/ 234 h 234"/>
                  <a:gd name="T10" fmla="*/ 162 w 416"/>
                  <a:gd name="T11" fmla="*/ 216 h 234"/>
                  <a:gd name="T12" fmla="*/ 319 w 416"/>
                  <a:gd name="T13" fmla="*/ 216 h 234"/>
                  <a:gd name="T14" fmla="*/ 319 w 416"/>
                  <a:gd name="T15" fmla="*/ 144 h 234"/>
                  <a:gd name="T16" fmla="*/ 416 w 416"/>
                  <a:gd name="T17" fmla="*/ 144 h 234"/>
                  <a:gd name="T18" fmla="*/ 416 w 416"/>
                  <a:gd name="T19" fmla="*/ 72 h 234"/>
                  <a:gd name="T20" fmla="*/ 338 w 416"/>
                  <a:gd name="T21" fmla="*/ 72 h 234"/>
                  <a:gd name="T22" fmla="*/ 338 w 416"/>
                  <a:gd name="T23" fmla="*/ 36 h 234"/>
                  <a:gd name="T24" fmla="*/ 260 w 416"/>
                  <a:gd name="T25" fmla="*/ 36 h 234"/>
                  <a:gd name="T26" fmla="*/ 260 w 416"/>
                  <a:gd name="T27" fmla="*/ 0 h 234"/>
                  <a:gd name="T28" fmla="*/ 162 w 416"/>
                  <a:gd name="T29" fmla="*/ 0 h 234"/>
                  <a:gd name="T30" fmla="*/ 162 w 416"/>
                  <a:gd name="T31" fmla="*/ 36 h 234"/>
                  <a:gd name="T32" fmla="*/ 84 w 416"/>
                  <a:gd name="T33" fmla="*/ 36 h 2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6"/>
                  <a:gd name="T52" fmla="*/ 0 h 234"/>
                  <a:gd name="T53" fmla="*/ 416 w 416"/>
                  <a:gd name="T54" fmla="*/ 234 h 2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6" h="234">
                    <a:moveTo>
                      <a:pt x="84" y="36"/>
                    </a:moveTo>
                    <a:lnTo>
                      <a:pt x="84" y="54"/>
                    </a:lnTo>
                    <a:lnTo>
                      <a:pt x="0" y="54"/>
                    </a:lnTo>
                    <a:lnTo>
                      <a:pt x="0" y="234"/>
                    </a:lnTo>
                    <a:lnTo>
                      <a:pt x="162" y="234"/>
                    </a:lnTo>
                    <a:lnTo>
                      <a:pt x="162" y="216"/>
                    </a:lnTo>
                    <a:lnTo>
                      <a:pt x="319" y="216"/>
                    </a:lnTo>
                    <a:lnTo>
                      <a:pt x="319" y="144"/>
                    </a:lnTo>
                    <a:lnTo>
                      <a:pt x="416" y="144"/>
                    </a:lnTo>
                    <a:lnTo>
                      <a:pt x="416" y="72"/>
                    </a:lnTo>
                    <a:lnTo>
                      <a:pt x="338" y="72"/>
                    </a:lnTo>
                    <a:lnTo>
                      <a:pt x="338" y="36"/>
                    </a:lnTo>
                    <a:lnTo>
                      <a:pt x="260" y="36"/>
                    </a:lnTo>
                    <a:lnTo>
                      <a:pt x="260" y="0"/>
                    </a:lnTo>
                    <a:lnTo>
                      <a:pt x="162" y="0"/>
                    </a:lnTo>
                    <a:lnTo>
                      <a:pt x="162" y="36"/>
                    </a:lnTo>
                    <a:lnTo>
                      <a:pt x="84" y="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85" name="Group 257"/>
            <p:cNvGrpSpPr>
              <a:grpSpLocks/>
            </p:cNvGrpSpPr>
            <p:nvPr/>
          </p:nvGrpSpPr>
          <p:grpSpPr bwMode="auto">
            <a:xfrm>
              <a:off x="5022760" y="4297363"/>
              <a:ext cx="615950" cy="485775"/>
              <a:chOff x="3867" y="2666"/>
              <a:chExt cx="388" cy="306"/>
            </a:xfrm>
          </p:grpSpPr>
          <p:sp>
            <p:nvSpPr>
              <p:cNvPr id="1485" name="Freeform 255"/>
              <p:cNvSpPr>
                <a:spLocks/>
              </p:cNvSpPr>
              <p:nvPr/>
            </p:nvSpPr>
            <p:spPr bwMode="auto">
              <a:xfrm>
                <a:off x="3867" y="2666"/>
                <a:ext cx="388" cy="306"/>
              </a:xfrm>
              <a:custGeom>
                <a:avLst/>
                <a:gdLst>
                  <a:gd name="T0" fmla="*/ 97 w 388"/>
                  <a:gd name="T1" fmla="*/ 0 h 306"/>
                  <a:gd name="T2" fmla="*/ 97 w 388"/>
                  <a:gd name="T3" fmla="*/ 73 h 306"/>
                  <a:gd name="T4" fmla="*/ 0 w 388"/>
                  <a:gd name="T5" fmla="*/ 73 h 306"/>
                  <a:gd name="T6" fmla="*/ 0 w 388"/>
                  <a:gd name="T7" fmla="*/ 216 h 306"/>
                  <a:gd name="T8" fmla="*/ 20 w 388"/>
                  <a:gd name="T9" fmla="*/ 216 h 306"/>
                  <a:gd name="T10" fmla="*/ 20 w 388"/>
                  <a:gd name="T11" fmla="*/ 289 h 306"/>
                  <a:gd name="T12" fmla="*/ 369 w 388"/>
                  <a:gd name="T13" fmla="*/ 306 h 306"/>
                  <a:gd name="T14" fmla="*/ 388 w 388"/>
                  <a:gd name="T15" fmla="*/ 289 h 306"/>
                  <a:gd name="T16" fmla="*/ 388 w 388"/>
                  <a:gd name="T17" fmla="*/ 235 h 306"/>
                  <a:gd name="T18" fmla="*/ 330 w 388"/>
                  <a:gd name="T19" fmla="*/ 235 h 306"/>
                  <a:gd name="T20" fmla="*/ 330 w 388"/>
                  <a:gd name="T21" fmla="*/ 216 h 306"/>
                  <a:gd name="T22" fmla="*/ 291 w 388"/>
                  <a:gd name="T23" fmla="*/ 198 h 306"/>
                  <a:gd name="T24" fmla="*/ 291 w 388"/>
                  <a:gd name="T25" fmla="*/ 91 h 306"/>
                  <a:gd name="T26" fmla="*/ 174 w 388"/>
                  <a:gd name="T27" fmla="*/ 91 h 306"/>
                  <a:gd name="T28" fmla="*/ 174 w 388"/>
                  <a:gd name="T29" fmla="*/ 0 h 306"/>
                  <a:gd name="T30" fmla="*/ 97 w 388"/>
                  <a:gd name="T31" fmla="*/ 0 h 3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8"/>
                  <a:gd name="T49" fmla="*/ 0 h 306"/>
                  <a:gd name="T50" fmla="*/ 388 w 388"/>
                  <a:gd name="T51" fmla="*/ 306 h 30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8" h="306">
                    <a:moveTo>
                      <a:pt x="97" y="0"/>
                    </a:moveTo>
                    <a:lnTo>
                      <a:pt x="97" y="73"/>
                    </a:lnTo>
                    <a:lnTo>
                      <a:pt x="0" y="73"/>
                    </a:lnTo>
                    <a:lnTo>
                      <a:pt x="0" y="216"/>
                    </a:lnTo>
                    <a:lnTo>
                      <a:pt x="20" y="216"/>
                    </a:lnTo>
                    <a:lnTo>
                      <a:pt x="20" y="289"/>
                    </a:lnTo>
                    <a:lnTo>
                      <a:pt x="369" y="306"/>
                    </a:lnTo>
                    <a:lnTo>
                      <a:pt x="388" y="289"/>
                    </a:lnTo>
                    <a:lnTo>
                      <a:pt x="388" y="235"/>
                    </a:lnTo>
                    <a:lnTo>
                      <a:pt x="330" y="235"/>
                    </a:lnTo>
                    <a:lnTo>
                      <a:pt x="330" y="216"/>
                    </a:lnTo>
                    <a:lnTo>
                      <a:pt x="291" y="198"/>
                    </a:lnTo>
                    <a:lnTo>
                      <a:pt x="291" y="91"/>
                    </a:lnTo>
                    <a:lnTo>
                      <a:pt x="174" y="91"/>
                    </a:lnTo>
                    <a:lnTo>
                      <a:pt x="174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E1A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6" name="Freeform 256"/>
              <p:cNvSpPr>
                <a:spLocks/>
              </p:cNvSpPr>
              <p:nvPr/>
            </p:nvSpPr>
            <p:spPr bwMode="auto">
              <a:xfrm>
                <a:off x="3867" y="2666"/>
                <a:ext cx="388" cy="306"/>
              </a:xfrm>
              <a:custGeom>
                <a:avLst/>
                <a:gdLst>
                  <a:gd name="T0" fmla="*/ 97 w 388"/>
                  <a:gd name="T1" fmla="*/ 0 h 306"/>
                  <a:gd name="T2" fmla="*/ 97 w 388"/>
                  <a:gd name="T3" fmla="*/ 73 h 306"/>
                  <a:gd name="T4" fmla="*/ 0 w 388"/>
                  <a:gd name="T5" fmla="*/ 73 h 306"/>
                  <a:gd name="T6" fmla="*/ 0 w 388"/>
                  <a:gd name="T7" fmla="*/ 216 h 306"/>
                  <a:gd name="T8" fmla="*/ 20 w 388"/>
                  <a:gd name="T9" fmla="*/ 216 h 306"/>
                  <a:gd name="T10" fmla="*/ 20 w 388"/>
                  <a:gd name="T11" fmla="*/ 289 h 306"/>
                  <a:gd name="T12" fmla="*/ 369 w 388"/>
                  <a:gd name="T13" fmla="*/ 306 h 306"/>
                  <a:gd name="T14" fmla="*/ 388 w 388"/>
                  <a:gd name="T15" fmla="*/ 289 h 306"/>
                  <a:gd name="T16" fmla="*/ 388 w 388"/>
                  <a:gd name="T17" fmla="*/ 235 h 306"/>
                  <a:gd name="T18" fmla="*/ 330 w 388"/>
                  <a:gd name="T19" fmla="*/ 235 h 306"/>
                  <a:gd name="T20" fmla="*/ 330 w 388"/>
                  <a:gd name="T21" fmla="*/ 216 h 306"/>
                  <a:gd name="T22" fmla="*/ 291 w 388"/>
                  <a:gd name="T23" fmla="*/ 198 h 306"/>
                  <a:gd name="T24" fmla="*/ 291 w 388"/>
                  <a:gd name="T25" fmla="*/ 91 h 306"/>
                  <a:gd name="T26" fmla="*/ 174 w 388"/>
                  <a:gd name="T27" fmla="*/ 91 h 306"/>
                  <a:gd name="T28" fmla="*/ 174 w 388"/>
                  <a:gd name="T29" fmla="*/ 0 h 306"/>
                  <a:gd name="T30" fmla="*/ 97 w 388"/>
                  <a:gd name="T31" fmla="*/ 0 h 3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8"/>
                  <a:gd name="T49" fmla="*/ 0 h 306"/>
                  <a:gd name="T50" fmla="*/ 388 w 388"/>
                  <a:gd name="T51" fmla="*/ 306 h 30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8" h="306">
                    <a:moveTo>
                      <a:pt x="97" y="0"/>
                    </a:moveTo>
                    <a:lnTo>
                      <a:pt x="97" y="73"/>
                    </a:lnTo>
                    <a:lnTo>
                      <a:pt x="0" y="73"/>
                    </a:lnTo>
                    <a:lnTo>
                      <a:pt x="0" y="216"/>
                    </a:lnTo>
                    <a:lnTo>
                      <a:pt x="20" y="216"/>
                    </a:lnTo>
                    <a:lnTo>
                      <a:pt x="20" y="289"/>
                    </a:lnTo>
                    <a:lnTo>
                      <a:pt x="369" y="306"/>
                    </a:lnTo>
                    <a:lnTo>
                      <a:pt x="388" y="289"/>
                    </a:lnTo>
                    <a:lnTo>
                      <a:pt x="388" y="235"/>
                    </a:lnTo>
                    <a:lnTo>
                      <a:pt x="330" y="235"/>
                    </a:lnTo>
                    <a:lnTo>
                      <a:pt x="330" y="216"/>
                    </a:lnTo>
                    <a:lnTo>
                      <a:pt x="291" y="198"/>
                    </a:lnTo>
                    <a:lnTo>
                      <a:pt x="291" y="91"/>
                    </a:lnTo>
                    <a:lnTo>
                      <a:pt x="174" y="91"/>
                    </a:lnTo>
                    <a:lnTo>
                      <a:pt x="174" y="0"/>
                    </a:lnTo>
                    <a:lnTo>
                      <a:pt x="9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86" name="Group 260"/>
            <p:cNvGrpSpPr>
              <a:grpSpLocks/>
            </p:cNvGrpSpPr>
            <p:nvPr/>
          </p:nvGrpSpPr>
          <p:grpSpPr bwMode="auto">
            <a:xfrm>
              <a:off x="4516347" y="4525963"/>
              <a:ext cx="538163" cy="458788"/>
              <a:chOff x="3548" y="2810"/>
              <a:chExt cx="339" cy="289"/>
            </a:xfrm>
          </p:grpSpPr>
          <p:sp>
            <p:nvSpPr>
              <p:cNvPr id="1483" name="Freeform 258"/>
              <p:cNvSpPr>
                <a:spLocks/>
              </p:cNvSpPr>
              <p:nvPr/>
            </p:nvSpPr>
            <p:spPr bwMode="auto">
              <a:xfrm>
                <a:off x="3548" y="2810"/>
                <a:ext cx="339" cy="289"/>
              </a:xfrm>
              <a:custGeom>
                <a:avLst/>
                <a:gdLst>
                  <a:gd name="T0" fmla="*/ 163 w 339"/>
                  <a:gd name="T1" fmla="*/ 0 h 289"/>
                  <a:gd name="T2" fmla="*/ 163 w 339"/>
                  <a:gd name="T3" fmla="*/ 18 h 289"/>
                  <a:gd name="T4" fmla="*/ 0 w 339"/>
                  <a:gd name="T5" fmla="*/ 18 h 289"/>
                  <a:gd name="T6" fmla="*/ 0 w 339"/>
                  <a:gd name="T7" fmla="*/ 145 h 289"/>
                  <a:gd name="T8" fmla="*/ 85 w 339"/>
                  <a:gd name="T9" fmla="*/ 145 h 289"/>
                  <a:gd name="T10" fmla="*/ 85 w 339"/>
                  <a:gd name="T11" fmla="*/ 163 h 289"/>
                  <a:gd name="T12" fmla="*/ 144 w 339"/>
                  <a:gd name="T13" fmla="*/ 163 h 289"/>
                  <a:gd name="T14" fmla="*/ 144 w 339"/>
                  <a:gd name="T15" fmla="*/ 199 h 289"/>
                  <a:gd name="T16" fmla="*/ 241 w 339"/>
                  <a:gd name="T17" fmla="*/ 199 h 289"/>
                  <a:gd name="T18" fmla="*/ 241 w 339"/>
                  <a:gd name="T19" fmla="*/ 289 h 289"/>
                  <a:gd name="T20" fmla="*/ 319 w 339"/>
                  <a:gd name="T21" fmla="*/ 289 h 289"/>
                  <a:gd name="T22" fmla="*/ 319 w 339"/>
                  <a:gd name="T23" fmla="*/ 145 h 289"/>
                  <a:gd name="T24" fmla="*/ 339 w 339"/>
                  <a:gd name="T25" fmla="*/ 145 h 289"/>
                  <a:gd name="T26" fmla="*/ 339 w 339"/>
                  <a:gd name="T27" fmla="*/ 72 h 289"/>
                  <a:gd name="T28" fmla="*/ 319 w 339"/>
                  <a:gd name="T29" fmla="*/ 72 h 289"/>
                  <a:gd name="T30" fmla="*/ 319 w 339"/>
                  <a:gd name="T31" fmla="*/ 0 h 289"/>
                  <a:gd name="T32" fmla="*/ 163 w 339"/>
                  <a:gd name="T33" fmla="*/ 0 h 2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9"/>
                  <a:gd name="T52" fmla="*/ 0 h 289"/>
                  <a:gd name="T53" fmla="*/ 339 w 339"/>
                  <a:gd name="T54" fmla="*/ 289 h 28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9" h="289">
                    <a:moveTo>
                      <a:pt x="163" y="0"/>
                    </a:moveTo>
                    <a:lnTo>
                      <a:pt x="163" y="18"/>
                    </a:lnTo>
                    <a:lnTo>
                      <a:pt x="0" y="18"/>
                    </a:lnTo>
                    <a:lnTo>
                      <a:pt x="0" y="145"/>
                    </a:lnTo>
                    <a:lnTo>
                      <a:pt x="85" y="145"/>
                    </a:lnTo>
                    <a:lnTo>
                      <a:pt x="85" y="163"/>
                    </a:lnTo>
                    <a:lnTo>
                      <a:pt x="144" y="163"/>
                    </a:lnTo>
                    <a:lnTo>
                      <a:pt x="144" y="199"/>
                    </a:lnTo>
                    <a:lnTo>
                      <a:pt x="241" y="199"/>
                    </a:lnTo>
                    <a:lnTo>
                      <a:pt x="241" y="289"/>
                    </a:lnTo>
                    <a:lnTo>
                      <a:pt x="319" y="289"/>
                    </a:lnTo>
                    <a:lnTo>
                      <a:pt x="319" y="145"/>
                    </a:lnTo>
                    <a:lnTo>
                      <a:pt x="339" y="145"/>
                    </a:lnTo>
                    <a:lnTo>
                      <a:pt x="339" y="72"/>
                    </a:lnTo>
                    <a:lnTo>
                      <a:pt x="319" y="72"/>
                    </a:lnTo>
                    <a:lnTo>
                      <a:pt x="319" y="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E1A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4" name="Freeform 259"/>
              <p:cNvSpPr>
                <a:spLocks/>
              </p:cNvSpPr>
              <p:nvPr/>
            </p:nvSpPr>
            <p:spPr bwMode="auto">
              <a:xfrm>
                <a:off x="3548" y="2810"/>
                <a:ext cx="339" cy="289"/>
              </a:xfrm>
              <a:custGeom>
                <a:avLst/>
                <a:gdLst>
                  <a:gd name="T0" fmla="*/ 163 w 339"/>
                  <a:gd name="T1" fmla="*/ 0 h 289"/>
                  <a:gd name="T2" fmla="*/ 163 w 339"/>
                  <a:gd name="T3" fmla="*/ 18 h 289"/>
                  <a:gd name="T4" fmla="*/ 0 w 339"/>
                  <a:gd name="T5" fmla="*/ 18 h 289"/>
                  <a:gd name="T6" fmla="*/ 0 w 339"/>
                  <a:gd name="T7" fmla="*/ 145 h 289"/>
                  <a:gd name="T8" fmla="*/ 85 w 339"/>
                  <a:gd name="T9" fmla="*/ 145 h 289"/>
                  <a:gd name="T10" fmla="*/ 85 w 339"/>
                  <a:gd name="T11" fmla="*/ 163 h 289"/>
                  <a:gd name="T12" fmla="*/ 144 w 339"/>
                  <a:gd name="T13" fmla="*/ 163 h 289"/>
                  <a:gd name="T14" fmla="*/ 144 w 339"/>
                  <a:gd name="T15" fmla="*/ 199 h 289"/>
                  <a:gd name="T16" fmla="*/ 241 w 339"/>
                  <a:gd name="T17" fmla="*/ 199 h 289"/>
                  <a:gd name="T18" fmla="*/ 241 w 339"/>
                  <a:gd name="T19" fmla="*/ 289 h 289"/>
                  <a:gd name="T20" fmla="*/ 319 w 339"/>
                  <a:gd name="T21" fmla="*/ 289 h 289"/>
                  <a:gd name="T22" fmla="*/ 319 w 339"/>
                  <a:gd name="T23" fmla="*/ 145 h 289"/>
                  <a:gd name="T24" fmla="*/ 339 w 339"/>
                  <a:gd name="T25" fmla="*/ 145 h 289"/>
                  <a:gd name="T26" fmla="*/ 339 w 339"/>
                  <a:gd name="T27" fmla="*/ 72 h 289"/>
                  <a:gd name="T28" fmla="*/ 319 w 339"/>
                  <a:gd name="T29" fmla="*/ 72 h 289"/>
                  <a:gd name="T30" fmla="*/ 319 w 339"/>
                  <a:gd name="T31" fmla="*/ 0 h 289"/>
                  <a:gd name="T32" fmla="*/ 163 w 339"/>
                  <a:gd name="T33" fmla="*/ 0 h 2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9"/>
                  <a:gd name="T52" fmla="*/ 0 h 289"/>
                  <a:gd name="T53" fmla="*/ 339 w 339"/>
                  <a:gd name="T54" fmla="*/ 289 h 28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9" h="289">
                    <a:moveTo>
                      <a:pt x="163" y="0"/>
                    </a:moveTo>
                    <a:lnTo>
                      <a:pt x="163" y="18"/>
                    </a:lnTo>
                    <a:lnTo>
                      <a:pt x="0" y="18"/>
                    </a:lnTo>
                    <a:lnTo>
                      <a:pt x="0" y="145"/>
                    </a:lnTo>
                    <a:lnTo>
                      <a:pt x="85" y="145"/>
                    </a:lnTo>
                    <a:lnTo>
                      <a:pt x="85" y="163"/>
                    </a:lnTo>
                    <a:lnTo>
                      <a:pt x="144" y="163"/>
                    </a:lnTo>
                    <a:lnTo>
                      <a:pt x="144" y="199"/>
                    </a:lnTo>
                    <a:lnTo>
                      <a:pt x="241" y="199"/>
                    </a:lnTo>
                    <a:lnTo>
                      <a:pt x="241" y="289"/>
                    </a:lnTo>
                    <a:lnTo>
                      <a:pt x="319" y="289"/>
                    </a:lnTo>
                    <a:lnTo>
                      <a:pt x="319" y="145"/>
                    </a:lnTo>
                    <a:lnTo>
                      <a:pt x="339" y="145"/>
                    </a:lnTo>
                    <a:lnTo>
                      <a:pt x="339" y="72"/>
                    </a:lnTo>
                    <a:lnTo>
                      <a:pt x="319" y="72"/>
                    </a:lnTo>
                    <a:lnTo>
                      <a:pt x="319" y="0"/>
                    </a:lnTo>
                    <a:lnTo>
                      <a:pt x="163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87" name="Group 263"/>
            <p:cNvGrpSpPr>
              <a:grpSpLocks/>
            </p:cNvGrpSpPr>
            <p:nvPr/>
          </p:nvGrpSpPr>
          <p:grpSpPr bwMode="auto">
            <a:xfrm>
              <a:off x="4456022" y="4754563"/>
              <a:ext cx="441325" cy="458788"/>
              <a:chOff x="3510" y="2954"/>
              <a:chExt cx="278" cy="289"/>
            </a:xfrm>
          </p:grpSpPr>
          <p:sp>
            <p:nvSpPr>
              <p:cNvPr id="1481" name="Freeform 261"/>
              <p:cNvSpPr>
                <a:spLocks/>
              </p:cNvSpPr>
              <p:nvPr/>
            </p:nvSpPr>
            <p:spPr bwMode="auto">
              <a:xfrm>
                <a:off x="3510" y="2954"/>
                <a:ext cx="278" cy="289"/>
              </a:xfrm>
              <a:custGeom>
                <a:avLst/>
                <a:gdLst>
                  <a:gd name="T0" fmla="*/ 38 w 278"/>
                  <a:gd name="T1" fmla="*/ 36 h 289"/>
                  <a:gd name="T2" fmla="*/ 19 w 278"/>
                  <a:gd name="T3" fmla="*/ 36 h 289"/>
                  <a:gd name="T4" fmla="*/ 0 w 278"/>
                  <a:gd name="T5" fmla="*/ 218 h 289"/>
                  <a:gd name="T6" fmla="*/ 38 w 278"/>
                  <a:gd name="T7" fmla="*/ 218 h 289"/>
                  <a:gd name="T8" fmla="*/ 38 w 278"/>
                  <a:gd name="T9" fmla="*/ 289 h 289"/>
                  <a:gd name="T10" fmla="*/ 278 w 278"/>
                  <a:gd name="T11" fmla="*/ 289 h 289"/>
                  <a:gd name="T12" fmla="*/ 278 w 278"/>
                  <a:gd name="T13" fmla="*/ 54 h 289"/>
                  <a:gd name="T14" fmla="*/ 181 w 278"/>
                  <a:gd name="T15" fmla="*/ 54 h 289"/>
                  <a:gd name="T16" fmla="*/ 181 w 278"/>
                  <a:gd name="T17" fmla="*/ 18 h 289"/>
                  <a:gd name="T18" fmla="*/ 123 w 278"/>
                  <a:gd name="T19" fmla="*/ 18 h 289"/>
                  <a:gd name="T20" fmla="*/ 123 w 278"/>
                  <a:gd name="T21" fmla="*/ 0 h 289"/>
                  <a:gd name="T22" fmla="*/ 38 w 278"/>
                  <a:gd name="T23" fmla="*/ 0 h 289"/>
                  <a:gd name="T24" fmla="*/ 38 w 278"/>
                  <a:gd name="T25" fmla="*/ 36 h 2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8"/>
                  <a:gd name="T40" fmla="*/ 0 h 289"/>
                  <a:gd name="T41" fmla="*/ 278 w 278"/>
                  <a:gd name="T42" fmla="*/ 289 h 2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8" h="289">
                    <a:moveTo>
                      <a:pt x="38" y="36"/>
                    </a:moveTo>
                    <a:lnTo>
                      <a:pt x="19" y="36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289"/>
                    </a:lnTo>
                    <a:lnTo>
                      <a:pt x="278" y="289"/>
                    </a:lnTo>
                    <a:lnTo>
                      <a:pt x="278" y="54"/>
                    </a:lnTo>
                    <a:lnTo>
                      <a:pt x="181" y="54"/>
                    </a:lnTo>
                    <a:lnTo>
                      <a:pt x="181" y="18"/>
                    </a:lnTo>
                    <a:lnTo>
                      <a:pt x="123" y="18"/>
                    </a:lnTo>
                    <a:lnTo>
                      <a:pt x="123" y="0"/>
                    </a:lnTo>
                    <a:lnTo>
                      <a:pt x="38" y="0"/>
                    </a:lnTo>
                    <a:lnTo>
                      <a:pt x="38" y="36"/>
                    </a:lnTo>
                    <a:close/>
                  </a:path>
                </a:pathLst>
              </a:custGeom>
              <a:solidFill>
                <a:srgbClr val="E1A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2" name="Freeform 262"/>
              <p:cNvSpPr>
                <a:spLocks/>
              </p:cNvSpPr>
              <p:nvPr/>
            </p:nvSpPr>
            <p:spPr bwMode="auto">
              <a:xfrm>
                <a:off x="3510" y="2954"/>
                <a:ext cx="278" cy="289"/>
              </a:xfrm>
              <a:custGeom>
                <a:avLst/>
                <a:gdLst>
                  <a:gd name="T0" fmla="*/ 38 w 278"/>
                  <a:gd name="T1" fmla="*/ 36 h 289"/>
                  <a:gd name="T2" fmla="*/ 19 w 278"/>
                  <a:gd name="T3" fmla="*/ 36 h 289"/>
                  <a:gd name="T4" fmla="*/ 0 w 278"/>
                  <a:gd name="T5" fmla="*/ 218 h 289"/>
                  <a:gd name="T6" fmla="*/ 38 w 278"/>
                  <a:gd name="T7" fmla="*/ 218 h 289"/>
                  <a:gd name="T8" fmla="*/ 38 w 278"/>
                  <a:gd name="T9" fmla="*/ 289 h 289"/>
                  <a:gd name="T10" fmla="*/ 278 w 278"/>
                  <a:gd name="T11" fmla="*/ 289 h 289"/>
                  <a:gd name="T12" fmla="*/ 278 w 278"/>
                  <a:gd name="T13" fmla="*/ 54 h 289"/>
                  <a:gd name="T14" fmla="*/ 181 w 278"/>
                  <a:gd name="T15" fmla="*/ 54 h 289"/>
                  <a:gd name="T16" fmla="*/ 181 w 278"/>
                  <a:gd name="T17" fmla="*/ 18 h 289"/>
                  <a:gd name="T18" fmla="*/ 123 w 278"/>
                  <a:gd name="T19" fmla="*/ 18 h 289"/>
                  <a:gd name="T20" fmla="*/ 123 w 278"/>
                  <a:gd name="T21" fmla="*/ 0 h 289"/>
                  <a:gd name="T22" fmla="*/ 38 w 278"/>
                  <a:gd name="T23" fmla="*/ 0 h 289"/>
                  <a:gd name="T24" fmla="*/ 38 w 278"/>
                  <a:gd name="T25" fmla="*/ 36 h 2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8"/>
                  <a:gd name="T40" fmla="*/ 0 h 289"/>
                  <a:gd name="T41" fmla="*/ 278 w 278"/>
                  <a:gd name="T42" fmla="*/ 289 h 2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8" h="289">
                    <a:moveTo>
                      <a:pt x="38" y="36"/>
                    </a:moveTo>
                    <a:lnTo>
                      <a:pt x="19" y="36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289"/>
                    </a:lnTo>
                    <a:lnTo>
                      <a:pt x="278" y="289"/>
                    </a:lnTo>
                    <a:lnTo>
                      <a:pt x="278" y="54"/>
                    </a:lnTo>
                    <a:lnTo>
                      <a:pt x="181" y="54"/>
                    </a:lnTo>
                    <a:lnTo>
                      <a:pt x="181" y="18"/>
                    </a:lnTo>
                    <a:lnTo>
                      <a:pt x="123" y="18"/>
                    </a:lnTo>
                    <a:lnTo>
                      <a:pt x="123" y="0"/>
                    </a:lnTo>
                    <a:lnTo>
                      <a:pt x="38" y="0"/>
                    </a:lnTo>
                    <a:lnTo>
                      <a:pt x="38" y="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88" name="Group 266"/>
            <p:cNvGrpSpPr>
              <a:grpSpLocks/>
            </p:cNvGrpSpPr>
            <p:nvPr/>
          </p:nvGrpSpPr>
          <p:grpSpPr bwMode="auto">
            <a:xfrm>
              <a:off x="5022760" y="4754563"/>
              <a:ext cx="587375" cy="430213"/>
              <a:chOff x="3867" y="2954"/>
              <a:chExt cx="370" cy="271"/>
            </a:xfrm>
          </p:grpSpPr>
          <p:sp>
            <p:nvSpPr>
              <p:cNvPr id="1479" name="Freeform 264"/>
              <p:cNvSpPr>
                <a:spLocks/>
              </p:cNvSpPr>
              <p:nvPr/>
            </p:nvSpPr>
            <p:spPr bwMode="auto">
              <a:xfrm>
                <a:off x="3867" y="2954"/>
                <a:ext cx="370" cy="271"/>
              </a:xfrm>
              <a:custGeom>
                <a:avLst/>
                <a:gdLst>
                  <a:gd name="T0" fmla="*/ 20 w 370"/>
                  <a:gd name="T1" fmla="*/ 0 h 271"/>
                  <a:gd name="T2" fmla="*/ 0 w 370"/>
                  <a:gd name="T3" fmla="*/ 0 h 271"/>
                  <a:gd name="T4" fmla="*/ 0 w 370"/>
                  <a:gd name="T5" fmla="*/ 163 h 271"/>
                  <a:gd name="T6" fmla="*/ 137 w 370"/>
                  <a:gd name="T7" fmla="*/ 163 h 271"/>
                  <a:gd name="T8" fmla="*/ 137 w 370"/>
                  <a:gd name="T9" fmla="*/ 198 h 271"/>
                  <a:gd name="T10" fmla="*/ 194 w 370"/>
                  <a:gd name="T11" fmla="*/ 163 h 271"/>
                  <a:gd name="T12" fmla="*/ 253 w 370"/>
                  <a:gd name="T13" fmla="*/ 180 h 271"/>
                  <a:gd name="T14" fmla="*/ 253 w 370"/>
                  <a:gd name="T15" fmla="*/ 271 h 271"/>
                  <a:gd name="T16" fmla="*/ 311 w 370"/>
                  <a:gd name="T17" fmla="*/ 253 h 271"/>
                  <a:gd name="T18" fmla="*/ 370 w 370"/>
                  <a:gd name="T19" fmla="*/ 217 h 271"/>
                  <a:gd name="T20" fmla="*/ 370 w 370"/>
                  <a:gd name="T21" fmla="*/ 163 h 271"/>
                  <a:gd name="T22" fmla="*/ 331 w 370"/>
                  <a:gd name="T23" fmla="*/ 108 h 271"/>
                  <a:gd name="T24" fmla="*/ 370 w 370"/>
                  <a:gd name="T25" fmla="*/ 90 h 271"/>
                  <a:gd name="T26" fmla="*/ 370 w 370"/>
                  <a:gd name="T27" fmla="*/ 18 h 271"/>
                  <a:gd name="T28" fmla="*/ 20 w 370"/>
                  <a:gd name="T29" fmla="*/ 0 h 2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0"/>
                  <a:gd name="T46" fmla="*/ 0 h 271"/>
                  <a:gd name="T47" fmla="*/ 370 w 370"/>
                  <a:gd name="T48" fmla="*/ 271 h 27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0" h="271">
                    <a:moveTo>
                      <a:pt x="20" y="0"/>
                    </a:moveTo>
                    <a:lnTo>
                      <a:pt x="0" y="0"/>
                    </a:lnTo>
                    <a:lnTo>
                      <a:pt x="0" y="163"/>
                    </a:lnTo>
                    <a:lnTo>
                      <a:pt x="137" y="163"/>
                    </a:lnTo>
                    <a:lnTo>
                      <a:pt x="137" y="198"/>
                    </a:lnTo>
                    <a:lnTo>
                      <a:pt x="194" y="163"/>
                    </a:lnTo>
                    <a:lnTo>
                      <a:pt x="253" y="180"/>
                    </a:lnTo>
                    <a:lnTo>
                      <a:pt x="253" y="271"/>
                    </a:lnTo>
                    <a:lnTo>
                      <a:pt x="311" y="253"/>
                    </a:lnTo>
                    <a:lnTo>
                      <a:pt x="370" y="217"/>
                    </a:lnTo>
                    <a:lnTo>
                      <a:pt x="370" y="163"/>
                    </a:lnTo>
                    <a:lnTo>
                      <a:pt x="331" y="108"/>
                    </a:lnTo>
                    <a:lnTo>
                      <a:pt x="370" y="90"/>
                    </a:lnTo>
                    <a:lnTo>
                      <a:pt x="370" y="1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0" name="Freeform 265"/>
              <p:cNvSpPr>
                <a:spLocks/>
              </p:cNvSpPr>
              <p:nvPr/>
            </p:nvSpPr>
            <p:spPr bwMode="auto">
              <a:xfrm>
                <a:off x="3867" y="2954"/>
                <a:ext cx="370" cy="271"/>
              </a:xfrm>
              <a:custGeom>
                <a:avLst/>
                <a:gdLst>
                  <a:gd name="T0" fmla="*/ 20 w 370"/>
                  <a:gd name="T1" fmla="*/ 0 h 271"/>
                  <a:gd name="T2" fmla="*/ 0 w 370"/>
                  <a:gd name="T3" fmla="*/ 0 h 271"/>
                  <a:gd name="T4" fmla="*/ 0 w 370"/>
                  <a:gd name="T5" fmla="*/ 163 h 271"/>
                  <a:gd name="T6" fmla="*/ 137 w 370"/>
                  <a:gd name="T7" fmla="*/ 163 h 271"/>
                  <a:gd name="T8" fmla="*/ 137 w 370"/>
                  <a:gd name="T9" fmla="*/ 198 h 271"/>
                  <a:gd name="T10" fmla="*/ 194 w 370"/>
                  <a:gd name="T11" fmla="*/ 163 h 271"/>
                  <a:gd name="T12" fmla="*/ 253 w 370"/>
                  <a:gd name="T13" fmla="*/ 180 h 271"/>
                  <a:gd name="T14" fmla="*/ 253 w 370"/>
                  <a:gd name="T15" fmla="*/ 271 h 271"/>
                  <a:gd name="T16" fmla="*/ 311 w 370"/>
                  <a:gd name="T17" fmla="*/ 253 h 271"/>
                  <a:gd name="T18" fmla="*/ 370 w 370"/>
                  <a:gd name="T19" fmla="*/ 217 h 271"/>
                  <a:gd name="T20" fmla="*/ 370 w 370"/>
                  <a:gd name="T21" fmla="*/ 163 h 271"/>
                  <a:gd name="T22" fmla="*/ 331 w 370"/>
                  <a:gd name="T23" fmla="*/ 108 h 271"/>
                  <a:gd name="T24" fmla="*/ 370 w 370"/>
                  <a:gd name="T25" fmla="*/ 90 h 271"/>
                  <a:gd name="T26" fmla="*/ 370 w 370"/>
                  <a:gd name="T27" fmla="*/ 18 h 271"/>
                  <a:gd name="T28" fmla="*/ 20 w 370"/>
                  <a:gd name="T29" fmla="*/ 0 h 2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0"/>
                  <a:gd name="T46" fmla="*/ 0 h 271"/>
                  <a:gd name="T47" fmla="*/ 370 w 370"/>
                  <a:gd name="T48" fmla="*/ 271 h 27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0" h="271">
                    <a:moveTo>
                      <a:pt x="20" y="0"/>
                    </a:moveTo>
                    <a:lnTo>
                      <a:pt x="0" y="0"/>
                    </a:lnTo>
                    <a:lnTo>
                      <a:pt x="0" y="163"/>
                    </a:lnTo>
                    <a:lnTo>
                      <a:pt x="137" y="163"/>
                    </a:lnTo>
                    <a:lnTo>
                      <a:pt x="137" y="198"/>
                    </a:lnTo>
                    <a:lnTo>
                      <a:pt x="194" y="163"/>
                    </a:lnTo>
                    <a:lnTo>
                      <a:pt x="253" y="180"/>
                    </a:lnTo>
                    <a:lnTo>
                      <a:pt x="253" y="271"/>
                    </a:lnTo>
                    <a:lnTo>
                      <a:pt x="311" y="253"/>
                    </a:lnTo>
                    <a:lnTo>
                      <a:pt x="370" y="217"/>
                    </a:lnTo>
                    <a:lnTo>
                      <a:pt x="370" y="163"/>
                    </a:lnTo>
                    <a:lnTo>
                      <a:pt x="331" y="108"/>
                    </a:lnTo>
                    <a:lnTo>
                      <a:pt x="370" y="90"/>
                    </a:lnTo>
                    <a:lnTo>
                      <a:pt x="370" y="18"/>
                    </a:lnTo>
                    <a:lnTo>
                      <a:pt x="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89" name="Group 269"/>
            <p:cNvGrpSpPr>
              <a:grpSpLocks/>
            </p:cNvGrpSpPr>
            <p:nvPr/>
          </p:nvGrpSpPr>
          <p:grpSpPr bwMode="auto">
            <a:xfrm>
              <a:off x="4743360" y="4983163"/>
              <a:ext cx="495300" cy="600075"/>
              <a:chOff x="3691" y="3098"/>
              <a:chExt cx="312" cy="378"/>
            </a:xfrm>
          </p:grpSpPr>
          <p:sp>
            <p:nvSpPr>
              <p:cNvPr id="1477" name="Freeform 267"/>
              <p:cNvSpPr>
                <a:spLocks/>
              </p:cNvSpPr>
              <p:nvPr/>
            </p:nvSpPr>
            <p:spPr bwMode="auto">
              <a:xfrm>
                <a:off x="3691" y="3098"/>
                <a:ext cx="312" cy="378"/>
              </a:xfrm>
              <a:custGeom>
                <a:avLst/>
                <a:gdLst>
                  <a:gd name="T0" fmla="*/ 176 w 312"/>
                  <a:gd name="T1" fmla="*/ 18 h 378"/>
                  <a:gd name="T2" fmla="*/ 176 w 312"/>
                  <a:gd name="T3" fmla="*/ 0 h 378"/>
                  <a:gd name="T4" fmla="*/ 97 w 312"/>
                  <a:gd name="T5" fmla="*/ 0 h 378"/>
                  <a:gd name="T6" fmla="*/ 97 w 312"/>
                  <a:gd name="T7" fmla="*/ 144 h 378"/>
                  <a:gd name="T8" fmla="*/ 0 w 312"/>
                  <a:gd name="T9" fmla="*/ 144 h 378"/>
                  <a:gd name="T10" fmla="*/ 0 w 312"/>
                  <a:gd name="T11" fmla="*/ 216 h 378"/>
                  <a:gd name="T12" fmla="*/ 58 w 312"/>
                  <a:gd name="T13" fmla="*/ 216 h 378"/>
                  <a:gd name="T14" fmla="*/ 58 w 312"/>
                  <a:gd name="T15" fmla="*/ 252 h 378"/>
                  <a:gd name="T16" fmla="*/ 78 w 312"/>
                  <a:gd name="T17" fmla="*/ 252 h 378"/>
                  <a:gd name="T18" fmla="*/ 78 w 312"/>
                  <a:gd name="T19" fmla="*/ 306 h 378"/>
                  <a:gd name="T20" fmla="*/ 156 w 312"/>
                  <a:gd name="T21" fmla="*/ 306 h 378"/>
                  <a:gd name="T22" fmla="*/ 156 w 312"/>
                  <a:gd name="T23" fmla="*/ 378 h 378"/>
                  <a:gd name="T24" fmla="*/ 215 w 312"/>
                  <a:gd name="T25" fmla="*/ 378 h 378"/>
                  <a:gd name="T26" fmla="*/ 273 w 312"/>
                  <a:gd name="T27" fmla="*/ 360 h 378"/>
                  <a:gd name="T28" fmla="*/ 254 w 312"/>
                  <a:gd name="T29" fmla="*/ 216 h 378"/>
                  <a:gd name="T30" fmla="*/ 292 w 312"/>
                  <a:gd name="T31" fmla="*/ 162 h 378"/>
                  <a:gd name="T32" fmla="*/ 312 w 312"/>
                  <a:gd name="T33" fmla="*/ 54 h 378"/>
                  <a:gd name="T34" fmla="*/ 312 w 312"/>
                  <a:gd name="T35" fmla="*/ 18 h 378"/>
                  <a:gd name="T36" fmla="*/ 176 w 312"/>
                  <a:gd name="T37" fmla="*/ 1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2"/>
                  <a:gd name="T58" fmla="*/ 0 h 378"/>
                  <a:gd name="T59" fmla="*/ 312 w 312"/>
                  <a:gd name="T60" fmla="*/ 378 h 3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2" h="378">
                    <a:moveTo>
                      <a:pt x="176" y="18"/>
                    </a:moveTo>
                    <a:lnTo>
                      <a:pt x="176" y="0"/>
                    </a:lnTo>
                    <a:lnTo>
                      <a:pt x="97" y="0"/>
                    </a:lnTo>
                    <a:lnTo>
                      <a:pt x="97" y="144"/>
                    </a:lnTo>
                    <a:lnTo>
                      <a:pt x="0" y="144"/>
                    </a:lnTo>
                    <a:lnTo>
                      <a:pt x="0" y="216"/>
                    </a:lnTo>
                    <a:lnTo>
                      <a:pt x="58" y="216"/>
                    </a:lnTo>
                    <a:lnTo>
                      <a:pt x="58" y="252"/>
                    </a:lnTo>
                    <a:lnTo>
                      <a:pt x="78" y="252"/>
                    </a:lnTo>
                    <a:lnTo>
                      <a:pt x="78" y="306"/>
                    </a:lnTo>
                    <a:lnTo>
                      <a:pt x="156" y="306"/>
                    </a:lnTo>
                    <a:lnTo>
                      <a:pt x="156" y="378"/>
                    </a:lnTo>
                    <a:lnTo>
                      <a:pt x="215" y="378"/>
                    </a:lnTo>
                    <a:lnTo>
                      <a:pt x="273" y="360"/>
                    </a:lnTo>
                    <a:lnTo>
                      <a:pt x="254" y="216"/>
                    </a:lnTo>
                    <a:lnTo>
                      <a:pt x="292" y="162"/>
                    </a:lnTo>
                    <a:lnTo>
                      <a:pt x="312" y="54"/>
                    </a:lnTo>
                    <a:lnTo>
                      <a:pt x="312" y="18"/>
                    </a:lnTo>
                    <a:lnTo>
                      <a:pt x="176" y="18"/>
                    </a:lnTo>
                    <a:close/>
                  </a:path>
                </a:pathLst>
              </a:custGeom>
              <a:solidFill>
                <a:srgbClr val="E1A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78" name="Freeform 268"/>
              <p:cNvSpPr>
                <a:spLocks/>
              </p:cNvSpPr>
              <p:nvPr/>
            </p:nvSpPr>
            <p:spPr bwMode="auto">
              <a:xfrm>
                <a:off x="3691" y="3098"/>
                <a:ext cx="312" cy="378"/>
              </a:xfrm>
              <a:custGeom>
                <a:avLst/>
                <a:gdLst>
                  <a:gd name="T0" fmla="*/ 176 w 312"/>
                  <a:gd name="T1" fmla="*/ 18 h 378"/>
                  <a:gd name="T2" fmla="*/ 176 w 312"/>
                  <a:gd name="T3" fmla="*/ 0 h 378"/>
                  <a:gd name="T4" fmla="*/ 97 w 312"/>
                  <a:gd name="T5" fmla="*/ 0 h 378"/>
                  <a:gd name="T6" fmla="*/ 97 w 312"/>
                  <a:gd name="T7" fmla="*/ 144 h 378"/>
                  <a:gd name="T8" fmla="*/ 0 w 312"/>
                  <a:gd name="T9" fmla="*/ 144 h 378"/>
                  <a:gd name="T10" fmla="*/ 0 w 312"/>
                  <a:gd name="T11" fmla="*/ 216 h 378"/>
                  <a:gd name="T12" fmla="*/ 58 w 312"/>
                  <a:gd name="T13" fmla="*/ 216 h 378"/>
                  <a:gd name="T14" fmla="*/ 58 w 312"/>
                  <a:gd name="T15" fmla="*/ 252 h 378"/>
                  <a:gd name="T16" fmla="*/ 78 w 312"/>
                  <a:gd name="T17" fmla="*/ 252 h 378"/>
                  <a:gd name="T18" fmla="*/ 78 w 312"/>
                  <a:gd name="T19" fmla="*/ 306 h 378"/>
                  <a:gd name="T20" fmla="*/ 156 w 312"/>
                  <a:gd name="T21" fmla="*/ 306 h 378"/>
                  <a:gd name="T22" fmla="*/ 156 w 312"/>
                  <a:gd name="T23" fmla="*/ 378 h 378"/>
                  <a:gd name="T24" fmla="*/ 215 w 312"/>
                  <a:gd name="T25" fmla="*/ 378 h 378"/>
                  <a:gd name="T26" fmla="*/ 273 w 312"/>
                  <a:gd name="T27" fmla="*/ 360 h 378"/>
                  <a:gd name="T28" fmla="*/ 254 w 312"/>
                  <a:gd name="T29" fmla="*/ 216 h 378"/>
                  <a:gd name="T30" fmla="*/ 292 w 312"/>
                  <a:gd name="T31" fmla="*/ 162 h 378"/>
                  <a:gd name="T32" fmla="*/ 312 w 312"/>
                  <a:gd name="T33" fmla="*/ 54 h 378"/>
                  <a:gd name="T34" fmla="*/ 312 w 312"/>
                  <a:gd name="T35" fmla="*/ 18 h 378"/>
                  <a:gd name="T36" fmla="*/ 176 w 312"/>
                  <a:gd name="T37" fmla="*/ 1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2"/>
                  <a:gd name="T58" fmla="*/ 0 h 378"/>
                  <a:gd name="T59" fmla="*/ 312 w 312"/>
                  <a:gd name="T60" fmla="*/ 378 h 3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2" h="378">
                    <a:moveTo>
                      <a:pt x="176" y="18"/>
                    </a:moveTo>
                    <a:lnTo>
                      <a:pt x="176" y="0"/>
                    </a:lnTo>
                    <a:lnTo>
                      <a:pt x="97" y="0"/>
                    </a:lnTo>
                    <a:lnTo>
                      <a:pt x="97" y="144"/>
                    </a:lnTo>
                    <a:lnTo>
                      <a:pt x="0" y="144"/>
                    </a:lnTo>
                    <a:lnTo>
                      <a:pt x="0" y="216"/>
                    </a:lnTo>
                    <a:lnTo>
                      <a:pt x="58" y="216"/>
                    </a:lnTo>
                    <a:lnTo>
                      <a:pt x="58" y="252"/>
                    </a:lnTo>
                    <a:lnTo>
                      <a:pt x="78" y="252"/>
                    </a:lnTo>
                    <a:lnTo>
                      <a:pt x="78" y="306"/>
                    </a:lnTo>
                    <a:lnTo>
                      <a:pt x="156" y="306"/>
                    </a:lnTo>
                    <a:lnTo>
                      <a:pt x="156" y="378"/>
                    </a:lnTo>
                    <a:lnTo>
                      <a:pt x="215" y="378"/>
                    </a:lnTo>
                    <a:lnTo>
                      <a:pt x="273" y="360"/>
                    </a:lnTo>
                    <a:lnTo>
                      <a:pt x="254" y="216"/>
                    </a:lnTo>
                    <a:lnTo>
                      <a:pt x="292" y="162"/>
                    </a:lnTo>
                    <a:lnTo>
                      <a:pt x="312" y="54"/>
                    </a:lnTo>
                    <a:lnTo>
                      <a:pt x="312" y="18"/>
                    </a:lnTo>
                    <a:lnTo>
                      <a:pt x="176" y="1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90" name="Group 272"/>
            <p:cNvGrpSpPr>
              <a:grpSpLocks/>
            </p:cNvGrpSpPr>
            <p:nvPr/>
          </p:nvGrpSpPr>
          <p:grpSpPr bwMode="auto">
            <a:xfrm>
              <a:off x="3440022" y="4954588"/>
              <a:ext cx="523875" cy="628650"/>
              <a:chOff x="2870" y="3080"/>
              <a:chExt cx="330" cy="396"/>
            </a:xfrm>
          </p:grpSpPr>
          <p:sp>
            <p:nvSpPr>
              <p:cNvPr id="1475" name="Freeform 270"/>
              <p:cNvSpPr>
                <a:spLocks/>
              </p:cNvSpPr>
              <p:nvPr/>
            </p:nvSpPr>
            <p:spPr bwMode="auto">
              <a:xfrm>
                <a:off x="2870" y="3080"/>
                <a:ext cx="330" cy="396"/>
              </a:xfrm>
              <a:custGeom>
                <a:avLst/>
                <a:gdLst>
                  <a:gd name="T0" fmla="*/ 19 w 330"/>
                  <a:gd name="T1" fmla="*/ 36 h 396"/>
                  <a:gd name="T2" fmla="*/ 0 w 330"/>
                  <a:gd name="T3" fmla="*/ 343 h 396"/>
                  <a:gd name="T4" fmla="*/ 58 w 330"/>
                  <a:gd name="T5" fmla="*/ 360 h 396"/>
                  <a:gd name="T6" fmla="*/ 78 w 330"/>
                  <a:gd name="T7" fmla="*/ 306 h 396"/>
                  <a:gd name="T8" fmla="*/ 155 w 330"/>
                  <a:gd name="T9" fmla="*/ 306 h 396"/>
                  <a:gd name="T10" fmla="*/ 292 w 330"/>
                  <a:gd name="T11" fmla="*/ 360 h 396"/>
                  <a:gd name="T12" fmla="*/ 311 w 330"/>
                  <a:gd name="T13" fmla="*/ 396 h 396"/>
                  <a:gd name="T14" fmla="*/ 330 w 330"/>
                  <a:gd name="T15" fmla="*/ 360 h 396"/>
                  <a:gd name="T16" fmla="*/ 330 w 330"/>
                  <a:gd name="T17" fmla="*/ 36 h 396"/>
                  <a:gd name="T18" fmla="*/ 272 w 330"/>
                  <a:gd name="T19" fmla="*/ 0 h 396"/>
                  <a:gd name="T20" fmla="*/ 233 w 330"/>
                  <a:gd name="T21" fmla="*/ 0 h 396"/>
                  <a:gd name="T22" fmla="*/ 19 w 330"/>
                  <a:gd name="T23" fmla="*/ 36 h 3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0"/>
                  <a:gd name="T37" fmla="*/ 0 h 396"/>
                  <a:gd name="T38" fmla="*/ 330 w 330"/>
                  <a:gd name="T39" fmla="*/ 396 h 3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0" h="396">
                    <a:moveTo>
                      <a:pt x="19" y="36"/>
                    </a:moveTo>
                    <a:lnTo>
                      <a:pt x="0" y="343"/>
                    </a:lnTo>
                    <a:lnTo>
                      <a:pt x="58" y="360"/>
                    </a:lnTo>
                    <a:lnTo>
                      <a:pt x="78" y="306"/>
                    </a:lnTo>
                    <a:lnTo>
                      <a:pt x="155" y="306"/>
                    </a:lnTo>
                    <a:lnTo>
                      <a:pt x="292" y="360"/>
                    </a:lnTo>
                    <a:lnTo>
                      <a:pt x="311" y="396"/>
                    </a:lnTo>
                    <a:lnTo>
                      <a:pt x="330" y="360"/>
                    </a:lnTo>
                    <a:lnTo>
                      <a:pt x="330" y="36"/>
                    </a:lnTo>
                    <a:lnTo>
                      <a:pt x="272" y="0"/>
                    </a:lnTo>
                    <a:lnTo>
                      <a:pt x="233" y="0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E1A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76" name="Freeform 271"/>
              <p:cNvSpPr>
                <a:spLocks/>
              </p:cNvSpPr>
              <p:nvPr/>
            </p:nvSpPr>
            <p:spPr bwMode="auto">
              <a:xfrm>
                <a:off x="2870" y="3080"/>
                <a:ext cx="330" cy="396"/>
              </a:xfrm>
              <a:custGeom>
                <a:avLst/>
                <a:gdLst>
                  <a:gd name="T0" fmla="*/ 19 w 330"/>
                  <a:gd name="T1" fmla="*/ 36 h 396"/>
                  <a:gd name="T2" fmla="*/ 0 w 330"/>
                  <a:gd name="T3" fmla="*/ 343 h 396"/>
                  <a:gd name="T4" fmla="*/ 58 w 330"/>
                  <a:gd name="T5" fmla="*/ 360 h 396"/>
                  <a:gd name="T6" fmla="*/ 78 w 330"/>
                  <a:gd name="T7" fmla="*/ 306 h 396"/>
                  <a:gd name="T8" fmla="*/ 155 w 330"/>
                  <a:gd name="T9" fmla="*/ 306 h 396"/>
                  <a:gd name="T10" fmla="*/ 292 w 330"/>
                  <a:gd name="T11" fmla="*/ 360 h 396"/>
                  <a:gd name="T12" fmla="*/ 311 w 330"/>
                  <a:gd name="T13" fmla="*/ 396 h 396"/>
                  <a:gd name="T14" fmla="*/ 330 w 330"/>
                  <a:gd name="T15" fmla="*/ 360 h 396"/>
                  <a:gd name="T16" fmla="*/ 330 w 330"/>
                  <a:gd name="T17" fmla="*/ 36 h 396"/>
                  <a:gd name="T18" fmla="*/ 272 w 330"/>
                  <a:gd name="T19" fmla="*/ 0 h 396"/>
                  <a:gd name="T20" fmla="*/ 233 w 330"/>
                  <a:gd name="T21" fmla="*/ 0 h 396"/>
                  <a:gd name="T22" fmla="*/ 19 w 330"/>
                  <a:gd name="T23" fmla="*/ 36 h 3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0"/>
                  <a:gd name="T37" fmla="*/ 0 h 396"/>
                  <a:gd name="T38" fmla="*/ 330 w 330"/>
                  <a:gd name="T39" fmla="*/ 396 h 3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0" h="396">
                    <a:moveTo>
                      <a:pt x="19" y="36"/>
                    </a:moveTo>
                    <a:lnTo>
                      <a:pt x="0" y="343"/>
                    </a:lnTo>
                    <a:lnTo>
                      <a:pt x="58" y="360"/>
                    </a:lnTo>
                    <a:lnTo>
                      <a:pt x="78" y="306"/>
                    </a:lnTo>
                    <a:lnTo>
                      <a:pt x="155" y="306"/>
                    </a:lnTo>
                    <a:lnTo>
                      <a:pt x="292" y="360"/>
                    </a:lnTo>
                    <a:lnTo>
                      <a:pt x="311" y="396"/>
                    </a:lnTo>
                    <a:lnTo>
                      <a:pt x="330" y="360"/>
                    </a:lnTo>
                    <a:lnTo>
                      <a:pt x="330" y="36"/>
                    </a:lnTo>
                    <a:lnTo>
                      <a:pt x="272" y="0"/>
                    </a:lnTo>
                    <a:lnTo>
                      <a:pt x="233" y="0"/>
                    </a:lnTo>
                    <a:lnTo>
                      <a:pt x="19" y="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91" name="Group 275"/>
            <p:cNvGrpSpPr>
              <a:grpSpLocks/>
            </p:cNvGrpSpPr>
            <p:nvPr/>
          </p:nvGrpSpPr>
          <p:grpSpPr bwMode="auto">
            <a:xfrm>
              <a:off x="3962310" y="5013326"/>
              <a:ext cx="692150" cy="598487"/>
              <a:chOff x="3199" y="3117"/>
              <a:chExt cx="436" cy="377"/>
            </a:xfrm>
          </p:grpSpPr>
          <p:sp>
            <p:nvSpPr>
              <p:cNvPr id="1473" name="Freeform 273"/>
              <p:cNvSpPr>
                <a:spLocks/>
              </p:cNvSpPr>
              <p:nvPr/>
            </p:nvSpPr>
            <p:spPr bwMode="auto">
              <a:xfrm>
                <a:off x="3199" y="3117"/>
                <a:ext cx="436" cy="377"/>
              </a:xfrm>
              <a:custGeom>
                <a:avLst/>
                <a:gdLst>
                  <a:gd name="T0" fmla="*/ 0 w 436"/>
                  <a:gd name="T1" fmla="*/ 0 h 377"/>
                  <a:gd name="T2" fmla="*/ 0 w 436"/>
                  <a:gd name="T3" fmla="*/ 323 h 377"/>
                  <a:gd name="T4" fmla="*/ 78 w 436"/>
                  <a:gd name="T5" fmla="*/ 340 h 377"/>
                  <a:gd name="T6" fmla="*/ 176 w 436"/>
                  <a:gd name="T7" fmla="*/ 251 h 377"/>
                  <a:gd name="T8" fmla="*/ 273 w 436"/>
                  <a:gd name="T9" fmla="*/ 233 h 377"/>
                  <a:gd name="T10" fmla="*/ 293 w 436"/>
                  <a:gd name="T11" fmla="*/ 305 h 377"/>
                  <a:gd name="T12" fmla="*/ 332 w 436"/>
                  <a:gd name="T13" fmla="*/ 377 h 377"/>
                  <a:gd name="T14" fmla="*/ 371 w 436"/>
                  <a:gd name="T15" fmla="*/ 340 h 377"/>
                  <a:gd name="T16" fmla="*/ 352 w 436"/>
                  <a:gd name="T17" fmla="*/ 269 h 377"/>
                  <a:gd name="T18" fmla="*/ 397 w 436"/>
                  <a:gd name="T19" fmla="*/ 269 h 377"/>
                  <a:gd name="T20" fmla="*/ 397 w 436"/>
                  <a:gd name="T21" fmla="*/ 216 h 377"/>
                  <a:gd name="T22" fmla="*/ 436 w 436"/>
                  <a:gd name="T23" fmla="*/ 216 h 377"/>
                  <a:gd name="T24" fmla="*/ 436 w 436"/>
                  <a:gd name="T25" fmla="*/ 125 h 377"/>
                  <a:gd name="T26" fmla="*/ 352 w 436"/>
                  <a:gd name="T27" fmla="*/ 125 h 377"/>
                  <a:gd name="T28" fmla="*/ 352 w 436"/>
                  <a:gd name="T29" fmla="*/ 54 h 377"/>
                  <a:gd name="T30" fmla="*/ 313 w 436"/>
                  <a:gd name="T31" fmla="*/ 54 h 377"/>
                  <a:gd name="T32" fmla="*/ 39 w 436"/>
                  <a:gd name="T33" fmla="*/ 36 h 377"/>
                  <a:gd name="T34" fmla="*/ 0 w 436"/>
                  <a:gd name="T35" fmla="*/ 0 h 3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6"/>
                  <a:gd name="T55" fmla="*/ 0 h 377"/>
                  <a:gd name="T56" fmla="*/ 436 w 436"/>
                  <a:gd name="T57" fmla="*/ 377 h 3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6" h="377">
                    <a:moveTo>
                      <a:pt x="0" y="0"/>
                    </a:moveTo>
                    <a:lnTo>
                      <a:pt x="0" y="323"/>
                    </a:lnTo>
                    <a:lnTo>
                      <a:pt x="78" y="340"/>
                    </a:lnTo>
                    <a:lnTo>
                      <a:pt x="176" y="251"/>
                    </a:lnTo>
                    <a:lnTo>
                      <a:pt x="273" y="233"/>
                    </a:lnTo>
                    <a:lnTo>
                      <a:pt x="293" y="305"/>
                    </a:lnTo>
                    <a:lnTo>
                      <a:pt x="332" y="377"/>
                    </a:lnTo>
                    <a:lnTo>
                      <a:pt x="371" y="340"/>
                    </a:lnTo>
                    <a:lnTo>
                      <a:pt x="352" y="269"/>
                    </a:lnTo>
                    <a:lnTo>
                      <a:pt x="397" y="269"/>
                    </a:lnTo>
                    <a:lnTo>
                      <a:pt x="397" y="216"/>
                    </a:lnTo>
                    <a:lnTo>
                      <a:pt x="436" y="216"/>
                    </a:lnTo>
                    <a:lnTo>
                      <a:pt x="436" y="125"/>
                    </a:lnTo>
                    <a:lnTo>
                      <a:pt x="352" y="125"/>
                    </a:lnTo>
                    <a:lnTo>
                      <a:pt x="352" y="54"/>
                    </a:lnTo>
                    <a:lnTo>
                      <a:pt x="313" y="54"/>
                    </a:lnTo>
                    <a:lnTo>
                      <a:pt x="39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A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74" name="Freeform 274"/>
              <p:cNvSpPr>
                <a:spLocks/>
              </p:cNvSpPr>
              <p:nvPr/>
            </p:nvSpPr>
            <p:spPr bwMode="auto">
              <a:xfrm>
                <a:off x="3199" y="3117"/>
                <a:ext cx="436" cy="377"/>
              </a:xfrm>
              <a:custGeom>
                <a:avLst/>
                <a:gdLst>
                  <a:gd name="T0" fmla="*/ 0 w 436"/>
                  <a:gd name="T1" fmla="*/ 0 h 377"/>
                  <a:gd name="T2" fmla="*/ 0 w 436"/>
                  <a:gd name="T3" fmla="*/ 323 h 377"/>
                  <a:gd name="T4" fmla="*/ 78 w 436"/>
                  <a:gd name="T5" fmla="*/ 340 h 377"/>
                  <a:gd name="T6" fmla="*/ 176 w 436"/>
                  <a:gd name="T7" fmla="*/ 251 h 377"/>
                  <a:gd name="T8" fmla="*/ 273 w 436"/>
                  <a:gd name="T9" fmla="*/ 233 h 377"/>
                  <a:gd name="T10" fmla="*/ 293 w 436"/>
                  <a:gd name="T11" fmla="*/ 305 h 377"/>
                  <a:gd name="T12" fmla="*/ 332 w 436"/>
                  <a:gd name="T13" fmla="*/ 377 h 377"/>
                  <a:gd name="T14" fmla="*/ 371 w 436"/>
                  <a:gd name="T15" fmla="*/ 340 h 377"/>
                  <a:gd name="T16" fmla="*/ 352 w 436"/>
                  <a:gd name="T17" fmla="*/ 269 h 377"/>
                  <a:gd name="T18" fmla="*/ 397 w 436"/>
                  <a:gd name="T19" fmla="*/ 269 h 377"/>
                  <a:gd name="T20" fmla="*/ 397 w 436"/>
                  <a:gd name="T21" fmla="*/ 216 h 377"/>
                  <a:gd name="T22" fmla="*/ 436 w 436"/>
                  <a:gd name="T23" fmla="*/ 216 h 377"/>
                  <a:gd name="T24" fmla="*/ 436 w 436"/>
                  <a:gd name="T25" fmla="*/ 125 h 377"/>
                  <a:gd name="T26" fmla="*/ 352 w 436"/>
                  <a:gd name="T27" fmla="*/ 125 h 377"/>
                  <a:gd name="T28" fmla="*/ 352 w 436"/>
                  <a:gd name="T29" fmla="*/ 54 h 377"/>
                  <a:gd name="T30" fmla="*/ 313 w 436"/>
                  <a:gd name="T31" fmla="*/ 54 h 377"/>
                  <a:gd name="T32" fmla="*/ 39 w 436"/>
                  <a:gd name="T33" fmla="*/ 36 h 377"/>
                  <a:gd name="T34" fmla="*/ 0 w 436"/>
                  <a:gd name="T35" fmla="*/ 0 h 3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6"/>
                  <a:gd name="T55" fmla="*/ 0 h 377"/>
                  <a:gd name="T56" fmla="*/ 436 w 436"/>
                  <a:gd name="T57" fmla="*/ 377 h 3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6" h="377">
                    <a:moveTo>
                      <a:pt x="0" y="0"/>
                    </a:moveTo>
                    <a:lnTo>
                      <a:pt x="0" y="323"/>
                    </a:lnTo>
                    <a:lnTo>
                      <a:pt x="78" y="340"/>
                    </a:lnTo>
                    <a:lnTo>
                      <a:pt x="176" y="251"/>
                    </a:lnTo>
                    <a:lnTo>
                      <a:pt x="273" y="233"/>
                    </a:lnTo>
                    <a:lnTo>
                      <a:pt x="293" y="305"/>
                    </a:lnTo>
                    <a:lnTo>
                      <a:pt x="332" y="377"/>
                    </a:lnTo>
                    <a:lnTo>
                      <a:pt x="371" y="340"/>
                    </a:lnTo>
                    <a:lnTo>
                      <a:pt x="352" y="269"/>
                    </a:lnTo>
                    <a:lnTo>
                      <a:pt x="397" y="269"/>
                    </a:lnTo>
                    <a:lnTo>
                      <a:pt x="397" y="216"/>
                    </a:lnTo>
                    <a:lnTo>
                      <a:pt x="436" y="216"/>
                    </a:lnTo>
                    <a:lnTo>
                      <a:pt x="436" y="125"/>
                    </a:lnTo>
                    <a:lnTo>
                      <a:pt x="352" y="125"/>
                    </a:lnTo>
                    <a:lnTo>
                      <a:pt x="352" y="54"/>
                    </a:lnTo>
                    <a:lnTo>
                      <a:pt x="313" y="54"/>
                    </a:lnTo>
                    <a:lnTo>
                      <a:pt x="39" y="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92" name="Group 278"/>
            <p:cNvGrpSpPr>
              <a:grpSpLocks/>
            </p:cNvGrpSpPr>
            <p:nvPr/>
          </p:nvGrpSpPr>
          <p:grpSpPr bwMode="auto">
            <a:xfrm>
              <a:off x="4487772" y="5211763"/>
              <a:ext cx="566738" cy="600075"/>
              <a:chOff x="3530" y="3242"/>
              <a:chExt cx="357" cy="378"/>
            </a:xfrm>
          </p:grpSpPr>
          <p:sp>
            <p:nvSpPr>
              <p:cNvPr id="1471" name="Freeform 276"/>
              <p:cNvSpPr>
                <a:spLocks/>
              </p:cNvSpPr>
              <p:nvPr/>
            </p:nvSpPr>
            <p:spPr bwMode="auto">
              <a:xfrm>
                <a:off x="3530" y="3242"/>
                <a:ext cx="357" cy="378"/>
              </a:xfrm>
              <a:custGeom>
                <a:avLst/>
                <a:gdLst>
                  <a:gd name="T0" fmla="*/ 103 w 357"/>
                  <a:gd name="T1" fmla="*/ 0 h 378"/>
                  <a:gd name="T2" fmla="*/ 103 w 357"/>
                  <a:gd name="T3" fmla="*/ 90 h 378"/>
                  <a:gd name="T4" fmla="*/ 64 w 357"/>
                  <a:gd name="T5" fmla="*/ 90 h 378"/>
                  <a:gd name="T6" fmla="*/ 64 w 357"/>
                  <a:gd name="T7" fmla="*/ 144 h 378"/>
                  <a:gd name="T8" fmla="*/ 19 w 357"/>
                  <a:gd name="T9" fmla="*/ 144 h 378"/>
                  <a:gd name="T10" fmla="*/ 39 w 357"/>
                  <a:gd name="T11" fmla="*/ 215 h 378"/>
                  <a:gd name="T12" fmla="*/ 0 w 357"/>
                  <a:gd name="T13" fmla="*/ 252 h 378"/>
                  <a:gd name="T14" fmla="*/ 64 w 357"/>
                  <a:gd name="T15" fmla="*/ 252 h 378"/>
                  <a:gd name="T16" fmla="*/ 142 w 357"/>
                  <a:gd name="T17" fmla="*/ 378 h 378"/>
                  <a:gd name="T18" fmla="*/ 220 w 357"/>
                  <a:gd name="T19" fmla="*/ 378 h 378"/>
                  <a:gd name="T20" fmla="*/ 337 w 357"/>
                  <a:gd name="T21" fmla="*/ 342 h 378"/>
                  <a:gd name="T22" fmla="*/ 357 w 357"/>
                  <a:gd name="T23" fmla="*/ 234 h 378"/>
                  <a:gd name="T24" fmla="*/ 318 w 357"/>
                  <a:gd name="T25" fmla="*/ 234 h 378"/>
                  <a:gd name="T26" fmla="*/ 318 w 357"/>
                  <a:gd name="T27" fmla="*/ 162 h 378"/>
                  <a:gd name="T28" fmla="*/ 240 w 357"/>
                  <a:gd name="T29" fmla="*/ 162 h 378"/>
                  <a:gd name="T30" fmla="*/ 240 w 357"/>
                  <a:gd name="T31" fmla="*/ 108 h 378"/>
                  <a:gd name="T32" fmla="*/ 220 w 357"/>
                  <a:gd name="T33" fmla="*/ 108 h 378"/>
                  <a:gd name="T34" fmla="*/ 220 w 357"/>
                  <a:gd name="T35" fmla="*/ 72 h 378"/>
                  <a:gd name="T36" fmla="*/ 162 w 357"/>
                  <a:gd name="T37" fmla="*/ 72 h 378"/>
                  <a:gd name="T38" fmla="*/ 162 w 357"/>
                  <a:gd name="T39" fmla="*/ 0 h 378"/>
                  <a:gd name="T40" fmla="*/ 103 w 357"/>
                  <a:gd name="T41" fmla="*/ 0 h 3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7"/>
                  <a:gd name="T64" fmla="*/ 0 h 378"/>
                  <a:gd name="T65" fmla="*/ 357 w 357"/>
                  <a:gd name="T66" fmla="*/ 378 h 3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7" h="378">
                    <a:moveTo>
                      <a:pt x="103" y="0"/>
                    </a:moveTo>
                    <a:lnTo>
                      <a:pt x="103" y="90"/>
                    </a:lnTo>
                    <a:lnTo>
                      <a:pt x="64" y="90"/>
                    </a:lnTo>
                    <a:lnTo>
                      <a:pt x="64" y="144"/>
                    </a:lnTo>
                    <a:lnTo>
                      <a:pt x="19" y="144"/>
                    </a:lnTo>
                    <a:lnTo>
                      <a:pt x="39" y="215"/>
                    </a:lnTo>
                    <a:lnTo>
                      <a:pt x="0" y="252"/>
                    </a:lnTo>
                    <a:lnTo>
                      <a:pt x="64" y="252"/>
                    </a:lnTo>
                    <a:lnTo>
                      <a:pt x="142" y="378"/>
                    </a:lnTo>
                    <a:lnTo>
                      <a:pt x="220" y="378"/>
                    </a:lnTo>
                    <a:lnTo>
                      <a:pt x="337" y="342"/>
                    </a:lnTo>
                    <a:lnTo>
                      <a:pt x="357" y="234"/>
                    </a:lnTo>
                    <a:lnTo>
                      <a:pt x="318" y="234"/>
                    </a:lnTo>
                    <a:lnTo>
                      <a:pt x="318" y="162"/>
                    </a:lnTo>
                    <a:lnTo>
                      <a:pt x="240" y="162"/>
                    </a:lnTo>
                    <a:lnTo>
                      <a:pt x="240" y="108"/>
                    </a:lnTo>
                    <a:lnTo>
                      <a:pt x="220" y="108"/>
                    </a:lnTo>
                    <a:lnTo>
                      <a:pt x="220" y="72"/>
                    </a:lnTo>
                    <a:lnTo>
                      <a:pt x="162" y="72"/>
                    </a:lnTo>
                    <a:lnTo>
                      <a:pt x="162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E1AB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72" name="Freeform 277"/>
              <p:cNvSpPr>
                <a:spLocks/>
              </p:cNvSpPr>
              <p:nvPr/>
            </p:nvSpPr>
            <p:spPr bwMode="auto">
              <a:xfrm>
                <a:off x="3530" y="3242"/>
                <a:ext cx="357" cy="378"/>
              </a:xfrm>
              <a:custGeom>
                <a:avLst/>
                <a:gdLst>
                  <a:gd name="T0" fmla="*/ 103 w 357"/>
                  <a:gd name="T1" fmla="*/ 0 h 378"/>
                  <a:gd name="T2" fmla="*/ 103 w 357"/>
                  <a:gd name="T3" fmla="*/ 90 h 378"/>
                  <a:gd name="T4" fmla="*/ 64 w 357"/>
                  <a:gd name="T5" fmla="*/ 90 h 378"/>
                  <a:gd name="T6" fmla="*/ 64 w 357"/>
                  <a:gd name="T7" fmla="*/ 144 h 378"/>
                  <a:gd name="T8" fmla="*/ 19 w 357"/>
                  <a:gd name="T9" fmla="*/ 144 h 378"/>
                  <a:gd name="T10" fmla="*/ 39 w 357"/>
                  <a:gd name="T11" fmla="*/ 215 h 378"/>
                  <a:gd name="T12" fmla="*/ 0 w 357"/>
                  <a:gd name="T13" fmla="*/ 252 h 378"/>
                  <a:gd name="T14" fmla="*/ 64 w 357"/>
                  <a:gd name="T15" fmla="*/ 252 h 378"/>
                  <a:gd name="T16" fmla="*/ 142 w 357"/>
                  <a:gd name="T17" fmla="*/ 378 h 378"/>
                  <a:gd name="T18" fmla="*/ 220 w 357"/>
                  <a:gd name="T19" fmla="*/ 378 h 378"/>
                  <a:gd name="T20" fmla="*/ 337 w 357"/>
                  <a:gd name="T21" fmla="*/ 342 h 378"/>
                  <a:gd name="T22" fmla="*/ 357 w 357"/>
                  <a:gd name="T23" fmla="*/ 234 h 378"/>
                  <a:gd name="T24" fmla="*/ 318 w 357"/>
                  <a:gd name="T25" fmla="*/ 234 h 378"/>
                  <a:gd name="T26" fmla="*/ 318 w 357"/>
                  <a:gd name="T27" fmla="*/ 162 h 378"/>
                  <a:gd name="T28" fmla="*/ 240 w 357"/>
                  <a:gd name="T29" fmla="*/ 162 h 378"/>
                  <a:gd name="T30" fmla="*/ 240 w 357"/>
                  <a:gd name="T31" fmla="*/ 108 h 378"/>
                  <a:gd name="T32" fmla="*/ 220 w 357"/>
                  <a:gd name="T33" fmla="*/ 108 h 378"/>
                  <a:gd name="T34" fmla="*/ 220 w 357"/>
                  <a:gd name="T35" fmla="*/ 72 h 378"/>
                  <a:gd name="T36" fmla="*/ 162 w 357"/>
                  <a:gd name="T37" fmla="*/ 72 h 378"/>
                  <a:gd name="T38" fmla="*/ 162 w 357"/>
                  <a:gd name="T39" fmla="*/ 0 h 378"/>
                  <a:gd name="T40" fmla="*/ 103 w 357"/>
                  <a:gd name="T41" fmla="*/ 0 h 3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7"/>
                  <a:gd name="T64" fmla="*/ 0 h 378"/>
                  <a:gd name="T65" fmla="*/ 357 w 357"/>
                  <a:gd name="T66" fmla="*/ 378 h 3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7" h="378">
                    <a:moveTo>
                      <a:pt x="103" y="0"/>
                    </a:moveTo>
                    <a:lnTo>
                      <a:pt x="103" y="90"/>
                    </a:lnTo>
                    <a:lnTo>
                      <a:pt x="64" y="90"/>
                    </a:lnTo>
                    <a:lnTo>
                      <a:pt x="64" y="144"/>
                    </a:lnTo>
                    <a:lnTo>
                      <a:pt x="19" y="144"/>
                    </a:lnTo>
                    <a:lnTo>
                      <a:pt x="39" y="215"/>
                    </a:lnTo>
                    <a:lnTo>
                      <a:pt x="0" y="252"/>
                    </a:lnTo>
                    <a:lnTo>
                      <a:pt x="64" y="252"/>
                    </a:lnTo>
                    <a:lnTo>
                      <a:pt x="142" y="378"/>
                    </a:lnTo>
                    <a:lnTo>
                      <a:pt x="220" y="378"/>
                    </a:lnTo>
                    <a:lnTo>
                      <a:pt x="337" y="342"/>
                    </a:lnTo>
                    <a:lnTo>
                      <a:pt x="357" y="234"/>
                    </a:lnTo>
                    <a:lnTo>
                      <a:pt x="318" y="234"/>
                    </a:lnTo>
                    <a:lnTo>
                      <a:pt x="318" y="162"/>
                    </a:lnTo>
                    <a:lnTo>
                      <a:pt x="240" y="162"/>
                    </a:lnTo>
                    <a:lnTo>
                      <a:pt x="240" y="108"/>
                    </a:lnTo>
                    <a:lnTo>
                      <a:pt x="220" y="108"/>
                    </a:lnTo>
                    <a:lnTo>
                      <a:pt x="220" y="72"/>
                    </a:lnTo>
                    <a:lnTo>
                      <a:pt x="162" y="72"/>
                    </a:lnTo>
                    <a:lnTo>
                      <a:pt x="162" y="0"/>
                    </a:lnTo>
                    <a:lnTo>
                      <a:pt x="103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193" name="Rectangle 279"/>
            <p:cNvSpPr>
              <a:spLocks noChangeArrowheads="1"/>
            </p:cNvSpPr>
            <p:nvPr/>
          </p:nvSpPr>
          <p:spPr bwMode="auto">
            <a:xfrm>
              <a:off x="4586197" y="5475288"/>
              <a:ext cx="350838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Times New Roman" pitchFamily="18" charset="0"/>
                </a:rPr>
                <a:t>Lawrence</a:t>
              </a:r>
              <a:endParaRPr lang="en-US" dirty="0"/>
            </a:p>
          </p:txBody>
        </p:sp>
        <p:sp>
          <p:nvSpPr>
            <p:cNvPr id="1194" name="Rectangle 280"/>
            <p:cNvSpPr>
              <a:spLocks noChangeArrowheads="1"/>
            </p:cNvSpPr>
            <p:nvPr/>
          </p:nvSpPr>
          <p:spPr bwMode="auto">
            <a:xfrm>
              <a:off x="5203735" y="4875213"/>
              <a:ext cx="28760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Meigs</a:t>
              </a:r>
              <a:endParaRPr lang="en-US" b="1" dirty="0"/>
            </a:p>
          </p:txBody>
        </p:sp>
        <p:sp>
          <p:nvSpPr>
            <p:cNvPr id="1195" name="Rectangle 281"/>
            <p:cNvSpPr>
              <a:spLocks noChangeArrowheads="1"/>
            </p:cNvSpPr>
            <p:nvPr/>
          </p:nvSpPr>
          <p:spPr bwMode="auto">
            <a:xfrm>
              <a:off x="4962435" y="5168901"/>
              <a:ext cx="219075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Times New Roman" pitchFamily="18" charset="0"/>
                </a:rPr>
                <a:t>Gallia</a:t>
              </a:r>
              <a:endParaRPr lang="en-US" dirty="0"/>
            </a:p>
          </p:txBody>
        </p:sp>
        <p:sp>
          <p:nvSpPr>
            <p:cNvPr id="1196" name="Rectangle 282"/>
            <p:cNvSpPr>
              <a:spLocks noChangeArrowheads="1"/>
            </p:cNvSpPr>
            <p:nvPr/>
          </p:nvSpPr>
          <p:spPr bwMode="auto">
            <a:xfrm>
              <a:off x="5732372" y="4325489"/>
              <a:ext cx="4208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Washington</a:t>
              </a:r>
              <a:endParaRPr lang="en-US" b="1" dirty="0"/>
            </a:p>
          </p:txBody>
        </p:sp>
        <p:sp>
          <p:nvSpPr>
            <p:cNvPr id="1197" name="Rectangle 283"/>
            <p:cNvSpPr>
              <a:spLocks noChangeArrowheads="1"/>
            </p:cNvSpPr>
            <p:nvPr/>
          </p:nvSpPr>
          <p:spPr bwMode="auto">
            <a:xfrm>
              <a:off x="6172110" y="3981451"/>
              <a:ext cx="27575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Monroe</a:t>
              </a:r>
              <a:endParaRPr lang="en-US" b="1" dirty="0"/>
            </a:p>
          </p:txBody>
        </p:sp>
        <p:sp>
          <p:nvSpPr>
            <p:cNvPr id="1198" name="Rectangle 284"/>
            <p:cNvSpPr>
              <a:spLocks noChangeArrowheads="1"/>
            </p:cNvSpPr>
            <p:nvPr/>
          </p:nvSpPr>
          <p:spPr bwMode="auto">
            <a:xfrm>
              <a:off x="4109947" y="5230813"/>
              <a:ext cx="22860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Times New Roman" pitchFamily="18" charset="0"/>
                </a:rPr>
                <a:t>Scioto</a:t>
              </a:r>
              <a:endParaRPr lang="en-US" dirty="0"/>
            </a:p>
          </p:txBody>
        </p:sp>
        <p:sp>
          <p:nvSpPr>
            <p:cNvPr id="1199" name="Rectangle 285"/>
            <p:cNvSpPr>
              <a:spLocks noChangeArrowheads="1"/>
            </p:cNvSpPr>
            <p:nvPr/>
          </p:nvSpPr>
          <p:spPr bwMode="auto">
            <a:xfrm>
              <a:off x="3603535" y="5172076"/>
              <a:ext cx="252412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Times New Roman" pitchFamily="18" charset="0"/>
                </a:rPr>
                <a:t>Adams</a:t>
              </a:r>
              <a:endParaRPr lang="en-US" dirty="0"/>
            </a:p>
          </p:txBody>
        </p:sp>
        <p:sp>
          <p:nvSpPr>
            <p:cNvPr id="1200" name="Rectangle 286"/>
            <p:cNvSpPr>
              <a:spLocks noChangeArrowheads="1"/>
            </p:cNvSpPr>
            <p:nvPr/>
          </p:nvSpPr>
          <p:spPr bwMode="auto">
            <a:xfrm>
              <a:off x="3181260" y="5099573"/>
              <a:ext cx="23366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Brown</a:t>
              </a:r>
              <a:endParaRPr lang="en-US" b="1" dirty="0"/>
            </a:p>
          </p:txBody>
        </p:sp>
        <p:sp>
          <p:nvSpPr>
            <p:cNvPr id="1201" name="Rectangle 287"/>
            <p:cNvSpPr>
              <a:spLocks noChangeArrowheads="1"/>
            </p:cNvSpPr>
            <p:nvPr/>
          </p:nvSpPr>
          <p:spPr bwMode="auto">
            <a:xfrm>
              <a:off x="2289085" y="4681538"/>
              <a:ext cx="338137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Times New Roman" pitchFamily="18" charset="0"/>
                </a:rPr>
                <a:t>Hamilton</a:t>
              </a:r>
              <a:endParaRPr lang="en-US" dirty="0"/>
            </a:p>
          </p:txBody>
        </p:sp>
        <p:sp>
          <p:nvSpPr>
            <p:cNvPr id="1202" name="Rectangle 288"/>
            <p:cNvSpPr>
              <a:spLocks noChangeArrowheads="1"/>
            </p:cNvSpPr>
            <p:nvPr/>
          </p:nvSpPr>
          <p:spPr bwMode="auto">
            <a:xfrm>
              <a:off x="2344647" y="4294188"/>
              <a:ext cx="22205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Butler</a:t>
              </a:r>
              <a:endParaRPr lang="en-US" b="1" dirty="0"/>
            </a:p>
          </p:txBody>
        </p:sp>
        <p:sp>
          <p:nvSpPr>
            <p:cNvPr id="1203" name="Rectangle 289"/>
            <p:cNvSpPr>
              <a:spLocks noChangeArrowheads="1"/>
            </p:cNvSpPr>
            <p:nvPr/>
          </p:nvSpPr>
          <p:spPr bwMode="auto">
            <a:xfrm>
              <a:off x="2784385" y="4294188"/>
              <a:ext cx="27575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Warren</a:t>
              </a:r>
              <a:endParaRPr lang="en-US" b="1" dirty="0"/>
            </a:p>
          </p:txBody>
        </p:sp>
        <p:sp>
          <p:nvSpPr>
            <p:cNvPr id="1204" name="Rectangle 290"/>
            <p:cNvSpPr>
              <a:spLocks noChangeArrowheads="1"/>
            </p:cNvSpPr>
            <p:nvPr/>
          </p:nvSpPr>
          <p:spPr bwMode="auto">
            <a:xfrm>
              <a:off x="3201898" y="4385742"/>
              <a:ext cx="33020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Clinton</a:t>
              </a:r>
              <a:endParaRPr lang="en-US" b="1" dirty="0"/>
            </a:p>
          </p:txBody>
        </p:sp>
        <p:sp>
          <p:nvSpPr>
            <p:cNvPr id="1205" name="Rectangle 291"/>
            <p:cNvSpPr>
              <a:spLocks noChangeArrowheads="1"/>
            </p:cNvSpPr>
            <p:nvPr/>
          </p:nvSpPr>
          <p:spPr bwMode="auto">
            <a:xfrm>
              <a:off x="3409860" y="4743451"/>
              <a:ext cx="32654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Highland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06" name="Rectangle 293"/>
            <p:cNvSpPr>
              <a:spLocks noChangeArrowheads="1"/>
            </p:cNvSpPr>
            <p:nvPr/>
          </p:nvSpPr>
          <p:spPr bwMode="auto">
            <a:xfrm>
              <a:off x="4556035" y="4989513"/>
              <a:ext cx="282575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Times New Roman" pitchFamily="18" charset="0"/>
                </a:rPr>
                <a:t>Jackson</a:t>
              </a:r>
              <a:endParaRPr lang="en-US" dirty="0"/>
            </a:p>
          </p:txBody>
        </p:sp>
        <p:sp>
          <p:nvSpPr>
            <p:cNvPr id="1207" name="Rectangle 294"/>
            <p:cNvSpPr>
              <a:spLocks noChangeArrowheads="1"/>
            </p:cNvSpPr>
            <p:nvPr/>
          </p:nvSpPr>
          <p:spPr bwMode="auto">
            <a:xfrm>
              <a:off x="4081372" y="4562476"/>
              <a:ext cx="162547" cy="10772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Ross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08" name="Rectangle 295"/>
            <p:cNvSpPr>
              <a:spLocks noChangeArrowheads="1"/>
            </p:cNvSpPr>
            <p:nvPr/>
          </p:nvSpPr>
          <p:spPr bwMode="auto">
            <a:xfrm>
              <a:off x="4638585" y="4622801"/>
              <a:ext cx="24765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Times New Roman" pitchFamily="18" charset="0"/>
                </a:rPr>
                <a:t>Vinton</a:t>
              </a:r>
              <a:endParaRPr lang="en-US" dirty="0"/>
            </a:p>
          </p:txBody>
        </p:sp>
        <p:sp>
          <p:nvSpPr>
            <p:cNvPr id="1209" name="Rectangle 296"/>
            <p:cNvSpPr>
              <a:spLocks noChangeArrowheads="1"/>
            </p:cNvSpPr>
            <p:nvPr/>
          </p:nvSpPr>
          <p:spPr bwMode="auto">
            <a:xfrm>
              <a:off x="5159285" y="4622801"/>
              <a:ext cx="252412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Times New Roman" pitchFamily="18" charset="0"/>
                </a:rPr>
                <a:t>Athens</a:t>
              </a:r>
              <a:endParaRPr lang="en-US" dirty="0"/>
            </a:p>
          </p:txBody>
        </p:sp>
        <p:sp>
          <p:nvSpPr>
            <p:cNvPr id="1210" name="Rectangle 297"/>
            <p:cNvSpPr>
              <a:spLocks noChangeArrowheads="1"/>
            </p:cNvSpPr>
            <p:nvPr/>
          </p:nvSpPr>
          <p:spPr bwMode="auto">
            <a:xfrm>
              <a:off x="2277972" y="3951288"/>
              <a:ext cx="22640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Preble</a:t>
              </a:r>
              <a:endParaRPr lang="en-US" b="1" dirty="0"/>
            </a:p>
          </p:txBody>
        </p:sp>
        <p:sp>
          <p:nvSpPr>
            <p:cNvPr id="1211" name="Rectangle 298"/>
            <p:cNvSpPr>
              <a:spLocks noChangeArrowheads="1"/>
            </p:cNvSpPr>
            <p:nvPr/>
          </p:nvSpPr>
          <p:spPr bwMode="auto">
            <a:xfrm>
              <a:off x="3117760" y="4073526"/>
              <a:ext cx="239574" cy="10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latin typeface="Times New Roman" pitchFamily="18" charset="0"/>
                </a:rPr>
                <a:t>Greene</a:t>
              </a:r>
              <a:endParaRPr lang="en-US" b="1" dirty="0"/>
            </a:p>
          </p:txBody>
        </p:sp>
        <p:sp>
          <p:nvSpPr>
            <p:cNvPr id="1212" name="Rectangle 299"/>
            <p:cNvSpPr>
              <a:spLocks noChangeArrowheads="1"/>
            </p:cNvSpPr>
            <p:nvPr/>
          </p:nvSpPr>
          <p:spPr bwMode="auto">
            <a:xfrm>
              <a:off x="3578135" y="4194176"/>
              <a:ext cx="258335" cy="10772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Fayette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13" name="Rectangle 300"/>
            <p:cNvSpPr>
              <a:spLocks noChangeArrowheads="1"/>
            </p:cNvSpPr>
            <p:nvPr/>
          </p:nvSpPr>
          <p:spPr bwMode="auto">
            <a:xfrm>
              <a:off x="3619410" y="3890963"/>
              <a:ext cx="312737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Times New Roman" pitchFamily="18" charset="0"/>
                </a:rPr>
                <a:t>Madison</a:t>
              </a:r>
              <a:endParaRPr lang="en-US" dirty="0"/>
            </a:p>
          </p:txBody>
        </p:sp>
        <p:sp>
          <p:nvSpPr>
            <p:cNvPr id="1214" name="Rectangle 301"/>
            <p:cNvSpPr>
              <a:spLocks noChangeArrowheads="1"/>
            </p:cNvSpPr>
            <p:nvPr/>
          </p:nvSpPr>
          <p:spPr bwMode="auto">
            <a:xfrm>
              <a:off x="3214597" y="3768726"/>
              <a:ext cx="191658" cy="10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latin typeface="Times New Roman" pitchFamily="18" charset="0"/>
                </a:rPr>
                <a:t>Clark</a:t>
              </a:r>
              <a:endParaRPr lang="en-US" b="1" dirty="0"/>
            </a:p>
          </p:txBody>
        </p:sp>
        <p:sp>
          <p:nvSpPr>
            <p:cNvPr id="1215" name="Rectangle 302"/>
            <p:cNvSpPr>
              <a:spLocks noChangeArrowheads="1"/>
            </p:cNvSpPr>
            <p:nvPr/>
          </p:nvSpPr>
          <p:spPr bwMode="auto">
            <a:xfrm>
              <a:off x="2733585" y="3632201"/>
              <a:ext cx="239712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Times New Roman" pitchFamily="18" charset="0"/>
                </a:rPr>
                <a:t>Miami</a:t>
              </a:r>
              <a:endParaRPr lang="en-US" dirty="0"/>
            </a:p>
          </p:txBody>
        </p:sp>
        <p:sp>
          <p:nvSpPr>
            <p:cNvPr id="1216" name="Rectangle 303"/>
            <p:cNvSpPr>
              <a:spLocks noChangeArrowheads="1"/>
            </p:cNvSpPr>
            <p:nvPr/>
          </p:nvSpPr>
          <p:spPr bwMode="auto">
            <a:xfrm>
              <a:off x="2282735" y="3432176"/>
              <a:ext cx="217487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 err="1">
                  <a:solidFill>
                    <a:srgbClr val="000000"/>
                  </a:solidFill>
                  <a:latin typeface="Times New Roman" pitchFamily="18" charset="0"/>
                </a:rPr>
                <a:t>Darke</a:t>
              </a:r>
              <a:endParaRPr lang="en-US" dirty="0"/>
            </a:p>
          </p:txBody>
        </p:sp>
        <p:sp>
          <p:nvSpPr>
            <p:cNvPr id="1217" name="Rectangle 304"/>
            <p:cNvSpPr>
              <a:spLocks noChangeArrowheads="1"/>
            </p:cNvSpPr>
            <p:nvPr/>
          </p:nvSpPr>
          <p:spPr bwMode="auto">
            <a:xfrm>
              <a:off x="3171735" y="3462338"/>
              <a:ext cx="406369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Champaign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18" name="Rectangle 305"/>
            <p:cNvSpPr>
              <a:spLocks noChangeArrowheads="1"/>
            </p:cNvSpPr>
            <p:nvPr/>
          </p:nvSpPr>
          <p:spPr bwMode="auto">
            <a:xfrm>
              <a:off x="4051735" y="3713165"/>
              <a:ext cx="307679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Franklin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19" name="Rectangle 306"/>
            <p:cNvSpPr>
              <a:spLocks noChangeArrowheads="1"/>
            </p:cNvSpPr>
            <p:nvPr/>
          </p:nvSpPr>
          <p:spPr bwMode="auto">
            <a:xfrm>
              <a:off x="3995647" y="4130676"/>
              <a:ext cx="33380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Pickaway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20" name="Rectangle 307"/>
            <p:cNvSpPr>
              <a:spLocks noChangeArrowheads="1"/>
            </p:cNvSpPr>
            <p:nvPr/>
          </p:nvSpPr>
          <p:spPr bwMode="auto">
            <a:xfrm>
              <a:off x="4430622" y="4033838"/>
              <a:ext cx="309563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Fairfield</a:t>
              </a:r>
              <a:endParaRPr lang="en-US"/>
            </a:p>
          </p:txBody>
        </p:sp>
        <p:sp>
          <p:nvSpPr>
            <p:cNvPr id="1221" name="Rectangle 308"/>
            <p:cNvSpPr>
              <a:spLocks noChangeArrowheads="1"/>
            </p:cNvSpPr>
            <p:nvPr/>
          </p:nvSpPr>
          <p:spPr bwMode="auto">
            <a:xfrm>
              <a:off x="4673510" y="4378326"/>
              <a:ext cx="306387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Hocking</a:t>
              </a:r>
              <a:endParaRPr lang="en-US"/>
            </a:p>
          </p:txBody>
        </p:sp>
        <p:sp>
          <p:nvSpPr>
            <p:cNvPr id="1222" name="Rectangle 309"/>
            <p:cNvSpPr>
              <a:spLocks noChangeArrowheads="1"/>
            </p:cNvSpPr>
            <p:nvPr/>
          </p:nvSpPr>
          <p:spPr bwMode="auto">
            <a:xfrm>
              <a:off x="2328772" y="2916238"/>
              <a:ext cx="258763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Mercer</a:t>
              </a:r>
              <a:endParaRPr lang="en-US"/>
            </a:p>
          </p:txBody>
        </p:sp>
        <p:sp>
          <p:nvSpPr>
            <p:cNvPr id="1223" name="Rectangle 310"/>
            <p:cNvSpPr>
              <a:spLocks noChangeArrowheads="1"/>
            </p:cNvSpPr>
            <p:nvPr/>
          </p:nvSpPr>
          <p:spPr bwMode="auto">
            <a:xfrm>
              <a:off x="2757397" y="2916238"/>
              <a:ext cx="322263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Auglaize</a:t>
              </a:r>
              <a:endParaRPr lang="en-US"/>
            </a:p>
          </p:txBody>
        </p:sp>
        <p:sp>
          <p:nvSpPr>
            <p:cNvPr id="1224" name="Rectangle 311"/>
            <p:cNvSpPr>
              <a:spLocks noChangeArrowheads="1"/>
            </p:cNvSpPr>
            <p:nvPr/>
          </p:nvSpPr>
          <p:spPr bwMode="auto">
            <a:xfrm>
              <a:off x="2728822" y="3219451"/>
              <a:ext cx="24765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Shelby</a:t>
              </a:r>
              <a:endParaRPr lang="en-US"/>
            </a:p>
          </p:txBody>
        </p:sp>
        <p:sp>
          <p:nvSpPr>
            <p:cNvPr id="1225" name="Rectangle 312"/>
            <p:cNvSpPr>
              <a:spLocks noChangeArrowheads="1"/>
            </p:cNvSpPr>
            <p:nvPr/>
          </p:nvSpPr>
          <p:spPr bwMode="auto">
            <a:xfrm>
              <a:off x="3265397" y="3159126"/>
              <a:ext cx="22060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Logan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26" name="Rectangle 313"/>
            <p:cNvSpPr>
              <a:spLocks noChangeArrowheads="1"/>
            </p:cNvSpPr>
            <p:nvPr/>
          </p:nvSpPr>
          <p:spPr bwMode="auto">
            <a:xfrm>
              <a:off x="3663860" y="3219451"/>
              <a:ext cx="22225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Union</a:t>
              </a:r>
              <a:endParaRPr lang="en-US"/>
            </a:p>
          </p:txBody>
        </p:sp>
        <p:sp>
          <p:nvSpPr>
            <p:cNvPr id="1227" name="Rectangle 314"/>
            <p:cNvSpPr>
              <a:spLocks noChangeArrowheads="1"/>
            </p:cNvSpPr>
            <p:nvPr/>
          </p:nvSpPr>
          <p:spPr bwMode="auto">
            <a:xfrm>
              <a:off x="3387635" y="2792413"/>
              <a:ext cx="24765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Hardin</a:t>
              </a:r>
              <a:endParaRPr lang="en-US"/>
            </a:p>
          </p:txBody>
        </p:sp>
        <p:sp>
          <p:nvSpPr>
            <p:cNvPr id="1228" name="Rectangle 315"/>
            <p:cNvSpPr>
              <a:spLocks noChangeArrowheads="1"/>
            </p:cNvSpPr>
            <p:nvPr/>
          </p:nvSpPr>
          <p:spPr bwMode="auto">
            <a:xfrm>
              <a:off x="2951072" y="2671763"/>
              <a:ext cx="198438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Allen</a:t>
              </a:r>
              <a:endParaRPr lang="en-US"/>
            </a:p>
          </p:txBody>
        </p:sp>
        <p:sp>
          <p:nvSpPr>
            <p:cNvPr id="1229" name="Rectangle 316"/>
            <p:cNvSpPr>
              <a:spLocks noChangeArrowheads="1"/>
            </p:cNvSpPr>
            <p:nvPr/>
          </p:nvSpPr>
          <p:spPr bwMode="auto">
            <a:xfrm>
              <a:off x="2327185" y="2549526"/>
              <a:ext cx="34541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Van</a:t>
              </a:r>
              <a:r>
                <a:rPr lang="en-US" sz="7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Wert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30" name="Rectangle 317"/>
            <p:cNvSpPr>
              <a:spLocks noChangeArrowheads="1"/>
            </p:cNvSpPr>
            <p:nvPr/>
          </p:nvSpPr>
          <p:spPr bwMode="auto">
            <a:xfrm>
              <a:off x="2365285" y="2181226"/>
              <a:ext cx="312033" cy="10772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Paulding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31" name="Rectangle 318"/>
            <p:cNvSpPr>
              <a:spLocks noChangeArrowheads="1"/>
            </p:cNvSpPr>
            <p:nvPr/>
          </p:nvSpPr>
          <p:spPr bwMode="auto">
            <a:xfrm>
              <a:off x="2847885" y="2305051"/>
              <a:ext cx="273050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Putnam</a:t>
              </a:r>
              <a:endParaRPr lang="en-US"/>
            </a:p>
          </p:txBody>
        </p:sp>
        <p:sp>
          <p:nvSpPr>
            <p:cNvPr id="1232" name="Rectangle 319"/>
            <p:cNvSpPr>
              <a:spLocks noChangeArrowheads="1"/>
            </p:cNvSpPr>
            <p:nvPr/>
          </p:nvSpPr>
          <p:spPr bwMode="auto">
            <a:xfrm>
              <a:off x="3352710" y="2365376"/>
              <a:ext cx="315912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Hancock</a:t>
              </a:r>
              <a:endParaRPr lang="en-US"/>
            </a:p>
          </p:txBody>
        </p:sp>
        <p:sp>
          <p:nvSpPr>
            <p:cNvPr id="1233" name="Rectangle 320"/>
            <p:cNvSpPr>
              <a:spLocks noChangeArrowheads="1"/>
            </p:cNvSpPr>
            <p:nvPr/>
          </p:nvSpPr>
          <p:spPr bwMode="auto">
            <a:xfrm>
              <a:off x="3741647" y="2609851"/>
              <a:ext cx="327025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Wyandot</a:t>
              </a:r>
              <a:endParaRPr lang="en-US"/>
            </a:p>
          </p:txBody>
        </p:sp>
        <p:sp>
          <p:nvSpPr>
            <p:cNvPr id="1234" name="Rectangle 321"/>
            <p:cNvSpPr>
              <a:spLocks noChangeArrowheads="1"/>
            </p:cNvSpPr>
            <p:nvPr/>
          </p:nvSpPr>
          <p:spPr bwMode="auto">
            <a:xfrm>
              <a:off x="3905160" y="2916238"/>
              <a:ext cx="263525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Marion</a:t>
              </a:r>
              <a:endParaRPr lang="en-US"/>
            </a:p>
          </p:txBody>
        </p:sp>
        <p:sp>
          <p:nvSpPr>
            <p:cNvPr id="1235" name="Rectangle 322"/>
            <p:cNvSpPr>
              <a:spLocks noChangeArrowheads="1"/>
            </p:cNvSpPr>
            <p:nvPr/>
          </p:nvSpPr>
          <p:spPr bwMode="auto">
            <a:xfrm>
              <a:off x="4065497" y="3279776"/>
              <a:ext cx="341313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Delaware</a:t>
              </a:r>
              <a:endParaRPr lang="en-US"/>
            </a:p>
          </p:txBody>
        </p:sp>
        <p:sp>
          <p:nvSpPr>
            <p:cNvPr id="1236" name="Rectangle 323"/>
            <p:cNvSpPr>
              <a:spLocks noChangeArrowheads="1"/>
            </p:cNvSpPr>
            <p:nvPr/>
          </p:nvSpPr>
          <p:spPr bwMode="auto">
            <a:xfrm>
              <a:off x="4286160" y="2976563"/>
              <a:ext cx="28881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Morrow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37" name="Rectangle 324"/>
            <p:cNvSpPr>
              <a:spLocks noChangeArrowheads="1"/>
            </p:cNvSpPr>
            <p:nvPr/>
          </p:nvSpPr>
          <p:spPr bwMode="auto">
            <a:xfrm>
              <a:off x="3975010" y="2181226"/>
              <a:ext cx="252412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Seneca</a:t>
              </a:r>
              <a:endParaRPr lang="en-US"/>
            </a:p>
          </p:txBody>
        </p:sp>
        <p:sp>
          <p:nvSpPr>
            <p:cNvPr id="1238" name="Rectangle 325"/>
            <p:cNvSpPr>
              <a:spLocks noChangeArrowheads="1"/>
            </p:cNvSpPr>
            <p:nvPr/>
          </p:nvSpPr>
          <p:spPr bwMode="auto">
            <a:xfrm>
              <a:off x="3928972" y="1939926"/>
              <a:ext cx="346075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Sandusky</a:t>
              </a:r>
              <a:endParaRPr lang="en-US"/>
            </a:p>
          </p:txBody>
        </p:sp>
        <p:sp>
          <p:nvSpPr>
            <p:cNvPr id="1239" name="Rectangle 326"/>
            <p:cNvSpPr>
              <a:spLocks noChangeArrowheads="1"/>
            </p:cNvSpPr>
            <p:nvPr/>
          </p:nvSpPr>
          <p:spPr bwMode="auto">
            <a:xfrm>
              <a:off x="3843247" y="1646238"/>
              <a:ext cx="257175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Ottawa</a:t>
              </a:r>
              <a:endParaRPr lang="en-US"/>
            </a:p>
          </p:txBody>
        </p:sp>
        <p:sp>
          <p:nvSpPr>
            <p:cNvPr id="1240" name="Rectangle 327"/>
            <p:cNvSpPr>
              <a:spLocks noChangeArrowheads="1"/>
            </p:cNvSpPr>
            <p:nvPr/>
          </p:nvSpPr>
          <p:spPr bwMode="auto">
            <a:xfrm>
              <a:off x="3440022" y="1489076"/>
              <a:ext cx="212725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Lucas</a:t>
              </a:r>
              <a:endParaRPr lang="en-US"/>
            </a:p>
          </p:txBody>
        </p:sp>
        <p:sp>
          <p:nvSpPr>
            <p:cNvPr id="1241" name="Rectangle 328"/>
            <p:cNvSpPr>
              <a:spLocks noChangeArrowheads="1"/>
            </p:cNvSpPr>
            <p:nvPr/>
          </p:nvSpPr>
          <p:spPr bwMode="auto">
            <a:xfrm>
              <a:off x="2866935" y="1571626"/>
              <a:ext cx="23076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Fulton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42" name="Rectangle 329"/>
            <p:cNvSpPr>
              <a:spLocks noChangeArrowheads="1"/>
            </p:cNvSpPr>
            <p:nvPr/>
          </p:nvSpPr>
          <p:spPr bwMode="auto">
            <a:xfrm>
              <a:off x="2358935" y="1571626"/>
              <a:ext cx="31493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Williams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43" name="Rectangle 330"/>
            <p:cNvSpPr>
              <a:spLocks noChangeArrowheads="1"/>
            </p:cNvSpPr>
            <p:nvPr/>
          </p:nvSpPr>
          <p:spPr bwMode="auto">
            <a:xfrm>
              <a:off x="2939960" y="1938338"/>
              <a:ext cx="22205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Henry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44" name="Rectangle 331"/>
            <p:cNvSpPr>
              <a:spLocks noChangeArrowheads="1"/>
            </p:cNvSpPr>
            <p:nvPr/>
          </p:nvSpPr>
          <p:spPr bwMode="auto">
            <a:xfrm>
              <a:off x="3400335" y="1938338"/>
              <a:ext cx="217487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Wood</a:t>
              </a:r>
              <a:endParaRPr lang="en-US"/>
            </a:p>
          </p:txBody>
        </p:sp>
        <p:sp>
          <p:nvSpPr>
            <p:cNvPr id="1245" name="Rectangle 332"/>
            <p:cNvSpPr>
              <a:spLocks noChangeArrowheads="1"/>
            </p:cNvSpPr>
            <p:nvPr/>
          </p:nvSpPr>
          <p:spPr bwMode="auto">
            <a:xfrm>
              <a:off x="2447040" y="1890572"/>
              <a:ext cx="30332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Defiance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46" name="Rectangle 333"/>
            <p:cNvSpPr>
              <a:spLocks noChangeArrowheads="1"/>
            </p:cNvSpPr>
            <p:nvPr/>
          </p:nvSpPr>
          <p:spPr bwMode="auto">
            <a:xfrm>
              <a:off x="4621122" y="1939926"/>
              <a:ext cx="149225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Erie</a:t>
              </a:r>
              <a:endParaRPr lang="en-US"/>
            </a:p>
          </p:txBody>
        </p:sp>
        <p:sp>
          <p:nvSpPr>
            <p:cNvPr id="1247" name="Rectangle 334"/>
            <p:cNvSpPr>
              <a:spLocks noChangeArrowheads="1"/>
            </p:cNvSpPr>
            <p:nvPr/>
          </p:nvSpPr>
          <p:spPr bwMode="auto">
            <a:xfrm>
              <a:off x="4581435" y="2181226"/>
              <a:ext cx="227012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Huron</a:t>
              </a:r>
              <a:endParaRPr lang="en-US"/>
            </a:p>
          </p:txBody>
        </p:sp>
        <p:sp>
          <p:nvSpPr>
            <p:cNvPr id="1248" name="Rectangle 335"/>
            <p:cNvSpPr>
              <a:spLocks noChangeArrowheads="1"/>
            </p:cNvSpPr>
            <p:nvPr/>
          </p:nvSpPr>
          <p:spPr bwMode="auto">
            <a:xfrm>
              <a:off x="5037047" y="1939926"/>
              <a:ext cx="238125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Lorain</a:t>
              </a:r>
              <a:endParaRPr lang="en-US"/>
            </a:p>
          </p:txBody>
        </p:sp>
        <p:sp>
          <p:nvSpPr>
            <p:cNvPr id="1249" name="Rectangle 336"/>
            <p:cNvSpPr>
              <a:spLocks noChangeArrowheads="1"/>
            </p:cNvSpPr>
            <p:nvPr/>
          </p:nvSpPr>
          <p:spPr bwMode="auto">
            <a:xfrm>
              <a:off x="5294222" y="2565401"/>
              <a:ext cx="24382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Wayne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50" name="Rectangle 337"/>
            <p:cNvSpPr>
              <a:spLocks noChangeArrowheads="1"/>
            </p:cNvSpPr>
            <p:nvPr/>
          </p:nvSpPr>
          <p:spPr bwMode="auto">
            <a:xfrm>
              <a:off x="5283110" y="2244726"/>
              <a:ext cx="26704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Medina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51" name="Rectangle 338"/>
            <p:cNvSpPr>
              <a:spLocks noChangeArrowheads="1"/>
            </p:cNvSpPr>
            <p:nvPr/>
          </p:nvSpPr>
          <p:spPr bwMode="auto">
            <a:xfrm>
              <a:off x="5391853" y="1786313"/>
              <a:ext cx="360363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dirty="0">
                  <a:solidFill>
                    <a:srgbClr val="000000"/>
                  </a:solidFill>
                  <a:latin typeface="Times New Roman" pitchFamily="18" charset="0"/>
                </a:rPr>
                <a:t>Cuyahoga</a:t>
              </a:r>
              <a:endParaRPr lang="en-US" dirty="0"/>
            </a:p>
          </p:txBody>
        </p:sp>
        <p:sp>
          <p:nvSpPr>
            <p:cNvPr id="1252" name="Rectangle 339"/>
            <p:cNvSpPr>
              <a:spLocks noChangeArrowheads="1"/>
            </p:cNvSpPr>
            <p:nvPr/>
          </p:nvSpPr>
          <p:spPr bwMode="auto">
            <a:xfrm>
              <a:off x="5651410" y="2229644"/>
              <a:ext cx="32781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700" dirty="0" smtClean="0">
                  <a:solidFill>
                    <a:srgbClr val="000000"/>
                  </a:solidFill>
                  <a:latin typeface="Times New Roman" pitchFamily="18" charset="0"/>
                </a:rPr>
                <a:t>Summit</a:t>
              </a:r>
              <a:endParaRPr lang="en-US" dirty="0"/>
            </a:p>
          </p:txBody>
        </p:sp>
        <p:sp>
          <p:nvSpPr>
            <p:cNvPr id="1253" name="Rectangle 341"/>
            <p:cNvSpPr>
              <a:spLocks noChangeArrowheads="1"/>
            </p:cNvSpPr>
            <p:nvPr/>
          </p:nvSpPr>
          <p:spPr bwMode="auto">
            <a:xfrm>
              <a:off x="4714085" y="3145361"/>
              <a:ext cx="19012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Knox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54" name="Rectangle 342"/>
            <p:cNvSpPr>
              <a:spLocks noChangeArrowheads="1"/>
            </p:cNvSpPr>
            <p:nvPr/>
          </p:nvSpPr>
          <p:spPr bwMode="auto">
            <a:xfrm>
              <a:off x="5281522" y="2976563"/>
              <a:ext cx="277813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Holmes</a:t>
              </a:r>
              <a:endParaRPr lang="en-US"/>
            </a:p>
          </p:txBody>
        </p:sp>
        <p:sp>
          <p:nvSpPr>
            <p:cNvPr id="1255" name="Rectangle 343"/>
            <p:cNvSpPr>
              <a:spLocks noChangeArrowheads="1"/>
            </p:cNvSpPr>
            <p:nvPr/>
          </p:nvSpPr>
          <p:spPr bwMode="auto">
            <a:xfrm>
              <a:off x="4689385" y="3525838"/>
              <a:ext cx="26704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Licking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56" name="Rectangle 344"/>
            <p:cNvSpPr>
              <a:spLocks noChangeArrowheads="1"/>
            </p:cNvSpPr>
            <p:nvPr/>
          </p:nvSpPr>
          <p:spPr bwMode="auto">
            <a:xfrm>
              <a:off x="5229135" y="3279776"/>
              <a:ext cx="36573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Coshocton</a:t>
              </a:r>
              <a:endParaRPr lang="en-US" b="1" dirty="0"/>
            </a:p>
          </p:txBody>
        </p:sp>
        <p:sp>
          <p:nvSpPr>
            <p:cNvPr id="1257" name="Rectangle 345"/>
            <p:cNvSpPr>
              <a:spLocks noChangeArrowheads="1"/>
            </p:cNvSpPr>
            <p:nvPr/>
          </p:nvSpPr>
          <p:spPr bwMode="auto">
            <a:xfrm>
              <a:off x="5159285" y="3708401"/>
              <a:ext cx="42088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Muskingum</a:t>
              </a:r>
              <a:endParaRPr lang="en-US" b="1" dirty="0"/>
            </a:p>
          </p:txBody>
        </p:sp>
        <p:sp>
          <p:nvSpPr>
            <p:cNvPr id="1258" name="Rectangle 346"/>
            <p:cNvSpPr>
              <a:spLocks noChangeArrowheads="1"/>
            </p:cNvSpPr>
            <p:nvPr/>
          </p:nvSpPr>
          <p:spPr bwMode="auto">
            <a:xfrm>
              <a:off x="5668873" y="3050656"/>
              <a:ext cx="415077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Tuscarawas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59" name="Rectangle 347"/>
            <p:cNvSpPr>
              <a:spLocks noChangeArrowheads="1"/>
            </p:cNvSpPr>
            <p:nvPr/>
          </p:nvSpPr>
          <p:spPr bwMode="auto">
            <a:xfrm>
              <a:off x="5708560" y="3646488"/>
              <a:ext cx="341312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Guernsey</a:t>
              </a:r>
              <a:endParaRPr lang="en-US"/>
            </a:p>
          </p:txBody>
        </p:sp>
        <p:sp>
          <p:nvSpPr>
            <p:cNvPr id="1260" name="Rectangle 348"/>
            <p:cNvSpPr>
              <a:spLocks noChangeArrowheads="1"/>
            </p:cNvSpPr>
            <p:nvPr/>
          </p:nvSpPr>
          <p:spPr bwMode="auto">
            <a:xfrm>
              <a:off x="4992597" y="4073526"/>
              <a:ext cx="193675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Perry</a:t>
              </a:r>
              <a:endParaRPr lang="en-US"/>
            </a:p>
          </p:txBody>
        </p:sp>
        <p:sp>
          <p:nvSpPr>
            <p:cNvPr id="1261" name="Rectangle 349"/>
            <p:cNvSpPr>
              <a:spLocks noChangeArrowheads="1"/>
            </p:cNvSpPr>
            <p:nvPr/>
          </p:nvSpPr>
          <p:spPr bwMode="auto">
            <a:xfrm>
              <a:off x="5410110" y="4135438"/>
              <a:ext cx="282575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Morgan</a:t>
              </a:r>
              <a:endParaRPr lang="en-US"/>
            </a:p>
          </p:txBody>
        </p:sp>
        <p:sp>
          <p:nvSpPr>
            <p:cNvPr id="1262" name="Rectangle 350"/>
            <p:cNvSpPr>
              <a:spLocks noChangeArrowheads="1"/>
            </p:cNvSpPr>
            <p:nvPr/>
          </p:nvSpPr>
          <p:spPr bwMode="auto">
            <a:xfrm>
              <a:off x="5770472" y="4013201"/>
              <a:ext cx="217488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Noble</a:t>
              </a:r>
              <a:endParaRPr lang="en-US"/>
            </a:p>
          </p:txBody>
        </p:sp>
        <p:sp>
          <p:nvSpPr>
            <p:cNvPr id="1263" name="Rectangle 351"/>
            <p:cNvSpPr>
              <a:spLocks noChangeArrowheads="1"/>
            </p:cNvSpPr>
            <p:nvPr/>
          </p:nvSpPr>
          <p:spPr bwMode="auto">
            <a:xfrm>
              <a:off x="6253072" y="3646488"/>
              <a:ext cx="307975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Belmont</a:t>
              </a:r>
              <a:endParaRPr lang="en-US"/>
            </a:p>
          </p:txBody>
        </p:sp>
        <p:sp>
          <p:nvSpPr>
            <p:cNvPr id="1264" name="Rectangle 352"/>
            <p:cNvSpPr>
              <a:spLocks noChangeArrowheads="1"/>
            </p:cNvSpPr>
            <p:nvPr/>
          </p:nvSpPr>
          <p:spPr bwMode="auto">
            <a:xfrm>
              <a:off x="6164172" y="3279776"/>
              <a:ext cx="312738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Harrison</a:t>
              </a:r>
              <a:endParaRPr lang="en-US"/>
            </a:p>
          </p:txBody>
        </p:sp>
        <p:sp>
          <p:nvSpPr>
            <p:cNvPr id="1265" name="Rectangle 353"/>
            <p:cNvSpPr>
              <a:spLocks noChangeArrowheads="1"/>
            </p:cNvSpPr>
            <p:nvPr/>
          </p:nvSpPr>
          <p:spPr bwMode="auto">
            <a:xfrm>
              <a:off x="6146710" y="2916238"/>
              <a:ext cx="25833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Carroll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66" name="Rectangle 354"/>
            <p:cNvSpPr>
              <a:spLocks noChangeArrowheads="1"/>
            </p:cNvSpPr>
            <p:nvPr/>
          </p:nvSpPr>
          <p:spPr bwMode="auto">
            <a:xfrm>
              <a:off x="6343560" y="2609851"/>
              <a:ext cx="42959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Columbiana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67" name="Rectangle 355"/>
            <p:cNvSpPr>
              <a:spLocks noChangeArrowheads="1"/>
            </p:cNvSpPr>
            <p:nvPr/>
          </p:nvSpPr>
          <p:spPr bwMode="auto">
            <a:xfrm>
              <a:off x="5884772" y="2565401"/>
              <a:ext cx="19447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Stark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68" name="Rectangle 356"/>
            <p:cNvSpPr>
              <a:spLocks noChangeArrowheads="1"/>
            </p:cNvSpPr>
            <p:nvPr/>
          </p:nvSpPr>
          <p:spPr bwMode="auto">
            <a:xfrm>
              <a:off x="6008597" y="2060576"/>
              <a:ext cx="271397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Portage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69" name="Rectangle 357"/>
            <p:cNvSpPr>
              <a:spLocks noChangeArrowheads="1"/>
            </p:cNvSpPr>
            <p:nvPr/>
          </p:nvSpPr>
          <p:spPr bwMode="auto">
            <a:xfrm>
              <a:off x="6421347" y="2305051"/>
              <a:ext cx="35702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Mahoning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70" name="Rectangle 358"/>
            <p:cNvSpPr>
              <a:spLocks noChangeArrowheads="1"/>
            </p:cNvSpPr>
            <p:nvPr/>
          </p:nvSpPr>
          <p:spPr bwMode="auto">
            <a:xfrm>
              <a:off x="6435635" y="1876426"/>
              <a:ext cx="33960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Trumbull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71" name="Rectangle 359"/>
            <p:cNvSpPr>
              <a:spLocks noChangeArrowheads="1"/>
            </p:cNvSpPr>
            <p:nvPr/>
          </p:nvSpPr>
          <p:spPr bwMode="auto">
            <a:xfrm>
              <a:off x="6424522" y="1512888"/>
              <a:ext cx="36195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Ashtabula</a:t>
              </a:r>
              <a:endParaRPr lang="en-US"/>
            </a:p>
          </p:txBody>
        </p:sp>
        <p:sp>
          <p:nvSpPr>
            <p:cNvPr id="1272" name="Rectangle 360"/>
            <p:cNvSpPr>
              <a:spLocks noChangeArrowheads="1"/>
            </p:cNvSpPr>
            <p:nvPr/>
          </p:nvSpPr>
          <p:spPr bwMode="auto">
            <a:xfrm>
              <a:off x="6008597" y="1755776"/>
              <a:ext cx="271463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Geauga</a:t>
              </a:r>
              <a:endParaRPr lang="en-US"/>
            </a:p>
          </p:txBody>
        </p:sp>
        <p:sp>
          <p:nvSpPr>
            <p:cNvPr id="1273" name="Rectangle 361"/>
            <p:cNvSpPr>
              <a:spLocks noChangeArrowheads="1"/>
            </p:cNvSpPr>
            <p:nvPr/>
          </p:nvSpPr>
          <p:spPr bwMode="auto">
            <a:xfrm>
              <a:off x="5986372" y="1449388"/>
              <a:ext cx="177800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Lake</a:t>
              </a:r>
              <a:endParaRPr lang="en-US"/>
            </a:p>
          </p:txBody>
        </p:sp>
        <p:sp>
          <p:nvSpPr>
            <p:cNvPr id="1274" name="Rectangle 365"/>
            <p:cNvSpPr>
              <a:spLocks noChangeArrowheads="1"/>
            </p:cNvSpPr>
            <p:nvPr/>
          </p:nvSpPr>
          <p:spPr bwMode="auto">
            <a:xfrm>
              <a:off x="4162335" y="2546351"/>
              <a:ext cx="341312" cy="1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000000"/>
                  </a:solidFill>
                  <a:latin typeface="Times New Roman" pitchFamily="18" charset="0"/>
                </a:rPr>
                <a:t>Crawford</a:t>
              </a:r>
              <a:endParaRPr lang="en-US"/>
            </a:p>
          </p:txBody>
        </p:sp>
        <p:grpSp>
          <p:nvGrpSpPr>
            <p:cNvPr id="1275" name="Group 373"/>
            <p:cNvGrpSpPr>
              <a:grpSpLocks/>
            </p:cNvGrpSpPr>
            <p:nvPr/>
          </p:nvGrpSpPr>
          <p:grpSpPr bwMode="auto">
            <a:xfrm>
              <a:off x="5254535" y="4486276"/>
              <a:ext cx="107950" cy="109537"/>
              <a:chOff x="4013" y="2785"/>
              <a:chExt cx="68" cy="69"/>
            </a:xfrm>
          </p:grpSpPr>
          <p:sp>
            <p:nvSpPr>
              <p:cNvPr id="1469" name="Oval 371"/>
              <p:cNvSpPr>
                <a:spLocks noChangeArrowheads="1"/>
              </p:cNvSpPr>
              <p:nvPr/>
            </p:nvSpPr>
            <p:spPr bwMode="auto">
              <a:xfrm>
                <a:off x="4013" y="2785"/>
                <a:ext cx="68" cy="69"/>
              </a:xfrm>
              <a:prstGeom prst="ellipse">
                <a:avLst/>
              </a:prstGeom>
              <a:solidFill>
                <a:srgbClr val="333333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" name="Oval 372"/>
              <p:cNvSpPr>
                <a:spLocks noChangeArrowheads="1"/>
              </p:cNvSpPr>
              <p:nvPr/>
            </p:nvSpPr>
            <p:spPr bwMode="auto">
              <a:xfrm>
                <a:off x="4013" y="2785"/>
                <a:ext cx="68" cy="69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6" name="Group 379"/>
            <p:cNvGrpSpPr>
              <a:grpSpLocks/>
            </p:cNvGrpSpPr>
            <p:nvPr/>
          </p:nvGrpSpPr>
          <p:grpSpPr bwMode="auto">
            <a:xfrm>
              <a:off x="5741897" y="1925638"/>
              <a:ext cx="109538" cy="109538"/>
              <a:chOff x="4320" y="1172"/>
              <a:chExt cx="69" cy="69"/>
            </a:xfrm>
          </p:grpSpPr>
          <p:sp>
            <p:nvSpPr>
              <p:cNvPr id="1467" name="Oval 377"/>
              <p:cNvSpPr>
                <a:spLocks noChangeArrowheads="1"/>
              </p:cNvSpPr>
              <p:nvPr/>
            </p:nvSpPr>
            <p:spPr bwMode="auto">
              <a:xfrm>
                <a:off x="4320" y="1172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" name="Oval 378"/>
              <p:cNvSpPr>
                <a:spLocks noChangeArrowheads="1"/>
              </p:cNvSpPr>
              <p:nvPr/>
            </p:nvSpPr>
            <p:spPr bwMode="auto">
              <a:xfrm>
                <a:off x="4320" y="1172"/>
                <a:ext cx="69" cy="69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7" name="Group 385"/>
            <p:cNvGrpSpPr>
              <a:grpSpLocks/>
            </p:cNvGrpSpPr>
            <p:nvPr/>
          </p:nvGrpSpPr>
          <p:grpSpPr bwMode="auto">
            <a:xfrm>
              <a:off x="3301910" y="1462088"/>
              <a:ext cx="109537" cy="109538"/>
              <a:chOff x="2783" y="880"/>
              <a:chExt cx="69" cy="69"/>
            </a:xfrm>
          </p:grpSpPr>
          <p:sp>
            <p:nvSpPr>
              <p:cNvPr id="1465" name="Oval 383"/>
              <p:cNvSpPr>
                <a:spLocks noChangeArrowheads="1"/>
              </p:cNvSpPr>
              <p:nvPr/>
            </p:nvSpPr>
            <p:spPr bwMode="auto">
              <a:xfrm>
                <a:off x="2783" y="880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" name="Oval 384"/>
              <p:cNvSpPr>
                <a:spLocks noChangeArrowheads="1"/>
              </p:cNvSpPr>
              <p:nvPr/>
            </p:nvSpPr>
            <p:spPr bwMode="auto">
              <a:xfrm>
                <a:off x="2783" y="880"/>
                <a:ext cx="69" cy="69"/>
              </a:xfrm>
              <a:prstGeom prst="ellips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8" name="Group 399"/>
            <p:cNvGrpSpPr>
              <a:grpSpLocks/>
            </p:cNvGrpSpPr>
            <p:nvPr/>
          </p:nvGrpSpPr>
          <p:grpSpPr bwMode="auto">
            <a:xfrm>
              <a:off x="3790860" y="3411538"/>
              <a:ext cx="792162" cy="206375"/>
              <a:chOff x="3091" y="2108"/>
              <a:chExt cx="499" cy="130"/>
            </a:xfrm>
          </p:grpSpPr>
          <p:sp>
            <p:nvSpPr>
              <p:cNvPr id="1463" name="Rectangle 397"/>
              <p:cNvSpPr>
                <a:spLocks noChangeArrowheads="1"/>
              </p:cNvSpPr>
              <p:nvPr/>
            </p:nvSpPr>
            <p:spPr bwMode="auto">
              <a:xfrm>
                <a:off x="3091" y="2108"/>
                <a:ext cx="499" cy="130"/>
              </a:xfrm>
              <a:prstGeom prst="rect">
                <a:avLst/>
              </a:prstGeom>
              <a:solidFill>
                <a:srgbClr val="EF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" name="Rectangle 398"/>
              <p:cNvSpPr>
                <a:spLocks noChangeArrowheads="1"/>
              </p:cNvSpPr>
              <p:nvPr/>
            </p:nvSpPr>
            <p:spPr bwMode="auto">
              <a:xfrm>
                <a:off x="3091" y="2108"/>
                <a:ext cx="499" cy="130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9" name="Rectangle 400"/>
            <p:cNvSpPr>
              <a:spLocks noChangeArrowheads="1"/>
            </p:cNvSpPr>
            <p:nvPr/>
          </p:nvSpPr>
          <p:spPr bwMode="auto">
            <a:xfrm>
              <a:off x="3890872" y="3462338"/>
              <a:ext cx="582613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Twin Valley</a:t>
              </a:r>
              <a:endParaRPr lang="en-US"/>
            </a:p>
          </p:txBody>
        </p:sp>
        <p:sp>
          <p:nvSpPr>
            <p:cNvPr id="1280" name="Rectangle 406"/>
            <p:cNvSpPr>
              <a:spLocks noChangeArrowheads="1"/>
            </p:cNvSpPr>
            <p:nvPr/>
          </p:nvSpPr>
          <p:spPr bwMode="auto">
            <a:xfrm>
              <a:off x="5775235" y="4735513"/>
              <a:ext cx="834231" cy="219538"/>
            </a:xfrm>
            <a:prstGeom prst="rect">
              <a:avLst/>
            </a:prstGeom>
            <a:solidFill>
              <a:srgbClr val="EFEF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1" name="Rectangle 410"/>
            <p:cNvSpPr>
              <a:spLocks noChangeArrowheads="1"/>
            </p:cNvSpPr>
            <p:nvPr/>
          </p:nvSpPr>
          <p:spPr bwMode="auto">
            <a:xfrm>
              <a:off x="5703004" y="1189831"/>
              <a:ext cx="1157286" cy="197452"/>
            </a:xfrm>
            <a:prstGeom prst="rect">
              <a:avLst/>
            </a:prstGeom>
            <a:solidFill>
              <a:srgbClr val="EFEFE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2" name="Rectangle 418"/>
            <p:cNvSpPr>
              <a:spLocks noChangeArrowheads="1"/>
            </p:cNvSpPr>
            <p:nvPr/>
          </p:nvSpPr>
          <p:spPr bwMode="auto">
            <a:xfrm>
              <a:off x="4255997" y="5162551"/>
              <a:ext cx="39370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Region</a:t>
              </a:r>
              <a:endParaRPr lang="en-US"/>
            </a:p>
          </p:txBody>
        </p:sp>
        <p:grpSp>
          <p:nvGrpSpPr>
            <p:cNvPr id="1283" name="Group 424"/>
            <p:cNvGrpSpPr>
              <a:grpSpLocks/>
            </p:cNvGrpSpPr>
            <p:nvPr/>
          </p:nvGrpSpPr>
          <p:grpSpPr bwMode="auto">
            <a:xfrm>
              <a:off x="2700247" y="2500313"/>
              <a:ext cx="587375" cy="371475"/>
              <a:chOff x="2404" y="1534"/>
              <a:chExt cx="370" cy="234"/>
            </a:xfrm>
            <a:solidFill>
              <a:schemeClr val="bg1">
                <a:lumMod val="85000"/>
              </a:schemeClr>
            </a:solidFill>
          </p:grpSpPr>
          <p:sp>
            <p:nvSpPr>
              <p:cNvPr id="1461" name="Freeform 422"/>
              <p:cNvSpPr>
                <a:spLocks/>
              </p:cNvSpPr>
              <p:nvPr/>
            </p:nvSpPr>
            <p:spPr bwMode="auto">
              <a:xfrm>
                <a:off x="2404" y="1534"/>
                <a:ext cx="370" cy="234"/>
              </a:xfrm>
              <a:custGeom>
                <a:avLst/>
                <a:gdLst>
                  <a:gd name="T0" fmla="*/ 38 w 370"/>
                  <a:gd name="T1" fmla="*/ 54 h 234"/>
                  <a:gd name="T2" fmla="*/ 38 w 370"/>
                  <a:gd name="T3" fmla="*/ 72 h 234"/>
                  <a:gd name="T4" fmla="*/ 0 w 370"/>
                  <a:gd name="T5" fmla="*/ 72 h 234"/>
                  <a:gd name="T6" fmla="*/ 0 w 370"/>
                  <a:gd name="T7" fmla="*/ 180 h 234"/>
                  <a:gd name="T8" fmla="*/ 116 w 370"/>
                  <a:gd name="T9" fmla="*/ 180 h 234"/>
                  <a:gd name="T10" fmla="*/ 116 w 370"/>
                  <a:gd name="T11" fmla="*/ 216 h 234"/>
                  <a:gd name="T12" fmla="*/ 194 w 370"/>
                  <a:gd name="T13" fmla="*/ 216 h 234"/>
                  <a:gd name="T14" fmla="*/ 194 w 370"/>
                  <a:gd name="T15" fmla="*/ 234 h 234"/>
                  <a:gd name="T16" fmla="*/ 370 w 370"/>
                  <a:gd name="T17" fmla="*/ 234 h 234"/>
                  <a:gd name="T18" fmla="*/ 370 w 370"/>
                  <a:gd name="T19" fmla="*/ 0 h 234"/>
                  <a:gd name="T20" fmla="*/ 292 w 370"/>
                  <a:gd name="T21" fmla="*/ 0 h 234"/>
                  <a:gd name="T22" fmla="*/ 292 w 370"/>
                  <a:gd name="T23" fmla="*/ 18 h 234"/>
                  <a:gd name="T24" fmla="*/ 194 w 370"/>
                  <a:gd name="T25" fmla="*/ 18 h 234"/>
                  <a:gd name="T26" fmla="*/ 194 w 370"/>
                  <a:gd name="T27" fmla="*/ 54 h 234"/>
                  <a:gd name="T28" fmla="*/ 38 w 370"/>
                  <a:gd name="T29" fmla="*/ 54 h 2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0"/>
                  <a:gd name="T46" fmla="*/ 0 h 234"/>
                  <a:gd name="T47" fmla="*/ 370 w 370"/>
                  <a:gd name="T48" fmla="*/ 234 h 2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0" h="234">
                    <a:moveTo>
                      <a:pt x="38" y="54"/>
                    </a:moveTo>
                    <a:lnTo>
                      <a:pt x="38" y="72"/>
                    </a:lnTo>
                    <a:lnTo>
                      <a:pt x="0" y="72"/>
                    </a:lnTo>
                    <a:lnTo>
                      <a:pt x="0" y="180"/>
                    </a:lnTo>
                    <a:lnTo>
                      <a:pt x="116" y="180"/>
                    </a:lnTo>
                    <a:lnTo>
                      <a:pt x="116" y="216"/>
                    </a:lnTo>
                    <a:lnTo>
                      <a:pt x="194" y="216"/>
                    </a:lnTo>
                    <a:lnTo>
                      <a:pt x="194" y="234"/>
                    </a:lnTo>
                    <a:lnTo>
                      <a:pt x="370" y="234"/>
                    </a:lnTo>
                    <a:lnTo>
                      <a:pt x="370" y="0"/>
                    </a:lnTo>
                    <a:lnTo>
                      <a:pt x="292" y="0"/>
                    </a:lnTo>
                    <a:lnTo>
                      <a:pt x="292" y="18"/>
                    </a:lnTo>
                    <a:lnTo>
                      <a:pt x="194" y="18"/>
                    </a:lnTo>
                    <a:lnTo>
                      <a:pt x="194" y="54"/>
                    </a:lnTo>
                    <a:lnTo>
                      <a:pt x="38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" name="Freeform 423"/>
              <p:cNvSpPr>
                <a:spLocks/>
              </p:cNvSpPr>
              <p:nvPr/>
            </p:nvSpPr>
            <p:spPr bwMode="auto">
              <a:xfrm>
                <a:off x="2404" y="1534"/>
                <a:ext cx="370" cy="234"/>
              </a:xfrm>
              <a:custGeom>
                <a:avLst/>
                <a:gdLst>
                  <a:gd name="T0" fmla="*/ 38 w 370"/>
                  <a:gd name="T1" fmla="*/ 54 h 234"/>
                  <a:gd name="T2" fmla="*/ 38 w 370"/>
                  <a:gd name="T3" fmla="*/ 72 h 234"/>
                  <a:gd name="T4" fmla="*/ 0 w 370"/>
                  <a:gd name="T5" fmla="*/ 72 h 234"/>
                  <a:gd name="T6" fmla="*/ 0 w 370"/>
                  <a:gd name="T7" fmla="*/ 180 h 234"/>
                  <a:gd name="T8" fmla="*/ 116 w 370"/>
                  <a:gd name="T9" fmla="*/ 180 h 234"/>
                  <a:gd name="T10" fmla="*/ 116 w 370"/>
                  <a:gd name="T11" fmla="*/ 216 h 234"/>
                  <a:gd name="T12" fmla="*/ 194 w 370"/>
                  <a:gd name="T13" fmla="*/ 216 h 234"/>
                  <a:gd name="T14" fmla="*/ 194 w 370"/>
                  <a:gd name="T15" fmla="*/ 234 h 234"/>
                  <a:gd name="T16" fmla="*/ 370 w 370"/>
                  <a:gd name="T17" fmla="*/ 234 h 234"/>
                  <a:gd name="T18" fmla="*/ 370 w 370"/>
                  <a:gd name="T19" fmla="*/ 0 h 234"/>
                  <a:gd name="T20" fmla="*/ 292 w 370"/>
                  <a:gd name="T21" fmla="*/ 0 h 234"/>
                  <a:gd name="T22" fmla="*/ 292 w 370"/>
                  <a:gd name="T23" fmla="*/ 18 h 234"/>
                  <a:gd name="T24" fmla="*/ 194 w 370"/>
                  <a:gd name="T25" fmla="*/ 18 h 234"/>
                  <a:gd name="T26" fmla="*/ 194 w 370"/>
                  <a:gd name="T27" fmla="*/ 54 h 234"/>
                  <a:gd name="T28" fmla="*/ 38 w 370"/>
                  <a:gd name="T29" fmla="*/ 54 h 2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0"/>
                  <a:gd name="T46" fmla="*/ 0 h 234"/>
                  <a:gd name="T47" fmla="*/ 370 w 370"/>
                  <a:gd name="T48" fmla="*/ 234 h 2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0" h="234">
                    <a:moveTo>
                      <a:pt x="38" y="54"/>
                    </a:moveTo>
                    <a:lnTo>
                      <a:pt x="38" y="72"/>
                    </a:lnTo>
                    <a:lnTo>
                      <a:pt x="0" y="72"/>
                    </a:lnTo>
                    <a:lnTo>
                      <a:pt x="0" y="180"/>
                    </a:lnTo>
                    <a:lnTo>
                      <a:pt x="116" y="180"/>
                    </a:lnTo>
                    <a:lnTo>
                      <a:pt x="116" y="216"/>
                    </a:lnTo>
                    <a:lnTo>
                      <a:pt x="194" y="216"/>
                    </a:lnTo>
                    <a:lnTo>
                      <a:pt x="194" y="234"/>
                    </a:lnTo>
                    <a:lnTo>
                      <a:pt x="370" y="234"/>
                    </a:lnTo>
                    <a:lnTo>
                      <a:pt x="370" y="0"/>
                    </a:lnTo>
                    <a:lnTo>
                      <a:pt x="292" y="0"/>
                    </a:lnTo>
                    <a:lnTo>
                      <a:pt x="292" y="18"/>
                    </a:lnTo>
                    <a:lnTo>
                      <a:pt x="194" y="18"/>
                    </a:lnTo>
                    <a:lnTo>
                      <a:pt x="194" y="54"/>
                    </a:lnTo>
                    <a:lnTo>
                      <a:pt x="38" y="54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4" name="Group 427"/>
            <p:cNvGrpSpPr>
              <a:grpSpLocks/>
            </p:cNvGrpSpPr>
            <p:nvPr/>
          </p:nvGrpSpPr>
          <p:grpSpPr bwMode="auto">
            <a:xfrm>
              <a:off x="3286035" y="2641601"/>
              <a:ext cx="492125" cy="400050"/>
              <a:chOff x="2773" y="1623"/>
              <a:chExt cx="310" cy="252"/>
            </a:xfrm>
            <a:solidFill>
              <a:schemeClr val="bg1">
                <a:lumMod val="85000"/>
              </a:schemeClr>
            </a:solidFill>
          </p:grpSpPr>
          <p:sp>
            <p:nvSpPr>
              <p:cNvPr id="1459" name="Freeform 425"/>
              <p:cNvSpPr>
                <a:spLocks/>
              </p:cNvSpPr>
              <p:nvPr/>
            </p:nvSpPr>
            <p:spPr bwMode="auto">
              <a:xfrm>
                <a:off x="2773" y="1623"/>
                <a:ext cx="310" cy="252"/>
              </a:xfrm>
              <a:custGeom>
                <a:avLst/>
                <a:gdLst>
                  <a:gd name="T0" fmla="*/ 0 w 310"/>
                  <a:gd name="T1" fmla="*/ 0 h 252"/>
                  <a:gd name="T2" fmla="*/ 0 w 310"/>
                  <a:gd name="T3" fmla="*/ 234 h 252"/>
                  <a:gd name="T4" fmla="*/ 233 w 310"/>
                  <a:gd name="T5" fmla="*/ 252 h 252"/>
                  <a:gd name="T6" fmla="*/ 310 w 310"/>
                  <a:gd name="T7" fmla="*/ 252 h 252"/>
                  <a:gd name="T8" fmla="*/ 310 w 310"/>
                  <a:gd name="T9" fmla="*/ 108 h 252"/>
                  <a:gd name="T10" fmla="*/ 291 w 310"/>
                  <a:gd name="T11" fmla="*/ 108 h 252"/>
                  <a:gd name="T12" fmla="*/ 291 w 310"/>
                  <a:gd name="T13" fmla="*/ 90 h 252"/>
                  <a:gd name="T14" fmla="*/ 252 w 310"/>
                  <a:gd name="T15" fmla="*/ 90 h 252"/>
                  <a:gd name="T16" fmla="*/ 252 w 310"/>
                  <a:gd name="T17" fmla="*/ 0 h 252"/>
                  <a:gd name="T18" fmla="*/ 0 w 310"/>
                  <a:gd name="T19" fmla="*/ 0 h 2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0"/>
                  <a:gd name="T31" fmla="*/ 0 h 252"/>
                  <a:gd name="T32" fmla="*/ 310 w 310"/>
                  <a:gd name="T33" fmla="*/ 252 h 2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0" h="252">
                    <a:moveTo>
                      <a:pt x="0" y="0"/>
                    </a:moveTo>
                    <a:lnTo>
                      <a:pt x="0" y="234"/>
                    </a:lnTo>
                    <a:lnTo>
                      <a:pt x="233" y="252"/>
                    </a:lnTo>
                    <a:lnTo>
                      <a:pt x="310" y="252"/>
                    </a:lnTo>
                    <a:lnTo>
                      <a:pt x="310" y="108"/>
                    </a:lnTo>
                    <a:lnTo>
                      <a:pt x="291" y="108"/>
                    </a:lnTo>
                    <a:lnTo>
                      <a:pt x="291" y="90"/>
                    </a:lnTo>
                    <a:lnTo>
                      <a:pt x="252" y="90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" name="Freeform 426"/>
              <p:cNvSpPr>
                <a:spLocks/>
              </p:cNvSpPr>
              <p:nvPr/>
            </p:nvSpPr>
            <p:spPr bwMode="auto">
              <a:xfrm>
                <a:off x="2773" y="1623"/>
                <a:ext cx="310" cy="252"/>
              </a:xfrm>
              <a:custGeom>
                <a:avLst/>
                <a:gdLst>
                  <a:gd name="T0" fmla="*/ 0 w 310"/>
                  <a:gd name="T1" fmla="*/ 0 h 252"/>
                  <a:gd name="T2" fmla="*/ 0 w 310"/>
                  <a:gd name="T3" fmla="*/ 234 h 252"/>
                  <a:gd name="T4" fmla="*/ 233 w 310"/>
                  <a:gd name="T5" fmla="*/ 252 h 252"/>
                  <a:gd name="T6" fmla="*/ 310 w 310"/>
                  <a:gd name="T7" fmla="*/ 252 h 252"/>
                  <a:gd name="T8" fmla="*/ 310 w 310"/>
                  <a:gd name="T9" fmla="*/ 108 h 252"/>
                  <a:gd name="T10" fmla="*/ 291 w 310"/>
                  <a:gd name="T11" fmla="*/ 108 h 252"/>
                  <a:gd name="T12" fmla="*/ 291 w 310"/>
                  <a:gd name="T13" fmla="*/ 90 h 252"/>
                  <a:gd name="T14" fmla="*/ 252 w 310"/>
                  <a:gd name="T15" fmla="*/ 90 h 252"/>
                  <a:gd name="T16" fmla="*/ 252 w 310"/>
                  <a:gd name="T17" fmla="*/ 0 h 252"/>
                  <a:gd name="T18" fmla="*/ 0 w 310"/>
                  <a:gd name="T19" fmla="*/ 0 h 2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0"/>
                  <a:gd name="T31" fmla="*/ 0 h 252"/>
                  <a:gd name="T32" fmla="*/ 310 w 310"/>
                  <a:gd name="T33" fmla="*/ 252 h 2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0" h="252">
                    <a:moveTo>
                      <a:pt x="0" y="0"/>
                    </a:moveTo>
                    <a:lnTo>
                      <a:pt x="0" y="234"/>
                    </a:lnTo>
                    <a:lnTo>
                      <a:pt x="233" y="252"/>
                    </a:lnTo>
                    <a:lnTo>
                      <a:pt x="310" y="252"/>
                    </a:lnTo>
                    <a:lnTo>
                      <a:pt x="310" y="108"/>
                    </a:lnTo>
                    <a:lnTo>
                      <a:pt x="291" y="108"/>
                    </a:lnTo>
                    <a:lnTo>
                      <a:pt x="291" y="90"/>
                    </a:lnTo>
                    <a:lnTo>
                      <a:pt x="252" y="90"/>
                    </a:lnTo>
                    <a:lnTo>
                      <a:pt x="25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5" name="Group 430"/>
            <p:cNvGrpSpPr>
              <a:grpSpLocks/>
            </p:cNvGrpSpPr>
            <p:nvPr/>
          </p:nvGrpSpPr>
          <p:grpSpPr bwMode="auto">
            <a:xfrm>
              <a:off x="2206535" y="3213101"/>
              <a:ext cx="431800" cy="571500"/>
              <a:chOff x="2093" y="1983"/>
              <a:chExt cx="272" cy="360"/>
            </a:xfrm>
            <a:solidFill>
              <a:schemeClr val="bg1">
                <a:lumMod val="85000"/>
              </a:schemeClr>
            </a:solidFill>
          </p:grpSpPr>
          <p:sp>
            <p:nvSpPr>
              <p:cNvPr id="1457" name="Freeform 428"/>
              <p:cNvSpPr>
                <a:spLocks/>
              </p:cNvSpPr>
              <p:nvPr/>
            </p:nvSpPr>
            <p:spPr bwMode="auto">
              <a:xfrm>
                <a:off x="2093" y="1983"/>
                <a:ext cx="272" cy="360"/>
              </a:xfrm>
              <a:custGeom>
                <a:avLst/>
                <a:gdLst>
                  <a:gd name="T0" fmla="*/ 20 w 272"/>
                  <a:gd name="T1" fmla="*/ 0 h 360"/>
                  <a:gd name="T2" fmla="*/ 0 w 272"/>
                  <a:gd name="T3" fmla="*/ 360 h 360"/>
                  <a:gd name="T4" fmla="*/ 272 w 272"/>
                  <a:gd name="T5" fmla="*/ 360 h 360"/>
                  <a:gd name="T6" fmla="*/ 272 w 272"/>
                  <a:gd name="T7" fmla="*/ 0 h 360"/>
                  <a:gd name="T8" fmla="*/ 20 w 272"/>
                  <a:gd name="T9" fmla="*/ 0 h 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360"/>
                  <a:gd name="T17" fmla="*/ 272 w 272"/>
                  <a:gd name="T18" fmla="*/ 360 h 3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360">
                    <a:moveTo>
                      <a:pt x="20" y="0"/>
                    </a:moveTo>
                    <a:lnTo>
                      <a:pt x="0" y="360"/>
                    </a:lnTo>
                    <a:lnTo>
                      <a:pt x="272" y="360"/>
                    </a:lnTo>
                    <a:lnTo>
                      <a:pt x="272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" name="Freeform 429"/>
              <p:cNvSpPr>
                <a:spLocks/>
              </p:cNvSpPr>
              <p:nvPr/>
            </p:nvSpPr>
            <p:spPr bwMode="auto">
              <a:xfrm>
                <a:off x="2093" y="1983"/>
                <a:ext cx="272" cy="360"/>
              </a:xfrm>
              <a:custGeom>
                <a:avLst/>
                <a:gdLst>
                  <a:gd name="T0" fmla="*/ 20 w 272"/>
                  <a:gd name="T1" fmla="*/ 0 h 360"/>
                  <a:gd name="T2" fmla="*/ 0 w 272"/>
                  <a:gd name="T3" fmla="*/ 360 h 360"/>
                  <a:gd name="T4" fmla="*/ 272 w 272"/>
                  <a:gd name="T5" fmla="*/ 360 h 360"/>
                  <a:gd name="T6" fmla="*/ 272 w 272"/>
                  <a:gd name="T7" fmla="*/ 0 h 360"/>
                  <a:gd name="T8" fmla="*/ 20 w 272"/>
                  <a:gd name="T9" fmla="*/ 0 h 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360"/>
                  <a:gd name="T17" fmla="*/ 272 w 272"/>
                  <a:gd name="T18" fmla="*/ 360 h 3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360">
                    <a:moveTo>
                      <a:pt x="20" y="0"/>
                    </a:moveTo>
                    <a:lnTo>
                      <a:pt x="0" y="360"/>
                    </a:lnTo>
                    <a:lnTo>
                      <a:pt x="272" y="360"/>
                    </a:lnTo>
                    <a:lnTo>
                      <a:pt x="272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6" name="Group 433"/>
            <p:cNvGrpSpPr>
              <a:grpSpLocks/>
            </p:cNvGrpSpPr>
            <p:nvPr/>
          </p:nvGrpSpPr>
          <p:grpSpPr bwMode="auto">
            <a:xfrm>
              <a:off x="2638335" y="3068638"/>
              <a:ext cx="493712" cy="373063"/>
              <a:chOff x="2365" y="1892"/>
              <a:chExt cx="311" cy="235"/>
            </a:xfrm>
            <a:solidFill>
              <a:schemeClr val="bg1">
                <a:lumMod val="85000"/>
              </a:schemeClr>
            </a:solidFill>
          </p:grpSpPr>
          <p:sp>
            <p:nvSpPr>
              <p:cNvPr id="1455" name="Freeform 431"/>
              <p:cNvSpPr>
                <a:spLocks/>
              </p:cNvSpPr>
              <p:nvPr/>
            </p:nvSpPr>
            <p:spPr bwMode="auto">
              <a:xfrm>
                <a:off x="2365" y="1892"/>
                <a:ext cx="311" cy="235"/>
              </a:xfrm>
              <a:custGeom>
                <a:avLst/>
                <a:gdLst>
                  <a:gd name="T0" fmla="*/ 0 w 311"/>
                  <a:gd name="T1" fmla="*/ 72 h 235"/>
                  <a:gd name="T2" fmla="*/ 0 w 311"/>
                  <a:gd name="T3" fmla="*/ 217 h 235"/>
                  <a:gd name="T4" fmla="*/ 155 w 311"/>
                  <a:gd name="T5" fmla="*/ 217 h 235"/>
                  <a:gd name="T6" fmla="*/ 292 w 311"/>
                  <a:gd name="T7" fmla="*/ 235 h 235"/>
                  <a:gd name="T8" fmla="*/ 292 w 311"/>
                  <a:gd name="T9" fmla="*/ 163 h 235"/>
                  <a:gd name="T10" fmla="*/ 311 w 311"/>
                  <a:gd name="T11" fmla="*/ 0 h 235"/>
                  <a:gd name="T12" fmla="*/ 77 w 311"/>
                  <a:gd name="T13" fmla="*/ 0 h 235"/>
                  <a:gd name="T14" fmla="*/ 77 w 311"/>
                  <a:gd name="T15" fmla="*/ 72 h 235"/>
                  <a:gd name="T16" fmla="*/ 0 w 311"/>
                  <a:gd name="T17" fmla="*/ 72 h 2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1"/>
                  <a:gd name="T28" fmla="*/ 0 h 235"/>
                  <a:gd name="T29" fmla="*/ 311 w 311"/>
                  <a:gd name="T30" fmla="*/ 235 h 2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1" h="235">
                    <a:moveTo>
                      <a:pt x="0" y="72"/>
                    </a:moveTo>
                    <a:lnTo>
                      <a:pt x="0" y="217"/>
                    </a:lnTo>
                    <a:lnTo>
                      <a:pt x="155" y="217"/>
                    </a:lnTo>
                    <a:lnTo>
                      <a:pt x="292" y="235"/>
                    </a:lnTo>
                    <a:lnTo>
                      <a:pt x="292" y="163"/>
                    </a:lnTo>
                    <a:lnTo>
                      <a:pt x="311" y="0"/>
                    </a:lnTo>
                    <a:lnTo>
                      <a:pt x="77" y="0"/>
                    </a:lnTo>
                    <a:lnTo>
                      <a:pt x="77" y="7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" name="Freeform 432"/>
              <p:cNvSpPr>
                <a:spLocks/>
              </p:cNvSpPr>
              <p:nvPr/>
            </p:nvSpPr>
            <p:spPr bwMode="auto">
              <a:xfrm>
                <a:off x="2365" y="1892"/>
                <a:ext cx="311" cy="235"/>
              </a:xfrm>
              <a:custGeom>
                <a:avLst/>
                <a:gdLst>
                  <a:gd name="T0" fmla="*/ 0 w 311"/>
                  <a:gd name="T1" fmla="*/ 72 h 235"/>
                  <a:gd name="T2" fmla="*/ 0 w 311"/>
                  <a:gd name="T3" fmla="*/ 217 h 235"/>
                  <a:gd name="T4" fmla="*/ 155 w 311"/>
                  <a:gd name="T5" fmla="*/ 217 h 235"/>
                  <a:gd name="T6" fmla="*/ 292 w 311"/>
                  <a:gd name="T7" fmla="*/ 235 h 235"/>
                  <a:gd name="T8" fmla="*/ 292 w 311"/>
                  <a:gd name="T9" fmla="*/ 163 h 235"/>
                  <a:gd name="T10" fmla="*/ 311 w 311"/>
                  <a:gd name="T11" fmla="*/ 0 h 235"/>
                  <a:gd name="T12" fmla="*/ 77 w 311"/>
                  <a:gd name="T13" fmla="*/ 0 h 235"/>
                  <a:gd name="T14" fmla="*/ 77 w 311"/>
                  <a:gd name="T15" fmla="*/ 72 h 235"/>
                  <a:gd name="T16" fmla="*/ 0 w 311"/>
                  <a:gd name="T17" fmla="*/ 72 h 2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1"/>
                  <a:gd name="T28" fmla="*/ 0 h 235"/>
                  <a:gd name="T29" fmla="*/ 311 w 311"/>
                  <a:gd name="T30" fmla="*/ 235 h 2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1" h="235">
                    <a:moveTo>
                      <a:pt x="0" y="72"/>
                    </a:moveTo>
                    <a:lnTo>
                      <a:pt x="0" y="217"/>
                    </a:lnTo>
                    <a:lnTo>
                      <a:pt x="155" y="217"/>
                    </a:lnTo>
                    <a:lnTo>
                      <a:pt x="292" y="235"/>
                    </a:lnTo>
                    <a:lnTo>
                      <a:pt x="292" y="163"/>
                    </a:lnTo>
                    <a:lnTo>
                      <a:pt x="311" y="0"/>
                    </a:lnTo>
                    <a:lnTo>
                      <a:pt x="77" y="0"/>
                    </a:lnTo>
                    <a:lnTo>
                      <a:pt x="77" y="72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" name="Group 436"/>
            <p:cNvGrpSpPr>
              <a:grpSpLocks/>
            </p:cNvGrpSpPr>
            <p:nvPr/>
          </p:nvGrpSpPr>
          <p:grpSpPr bwMode="auto">
            <a:xfrm>
              <a:off x="3625760" y="3041651"/>
              <a:ext cx="400050" cy="514350"/>
              <a:chOff x="2987" y="1875"/>
              <a:chExt cx="252" cy="324"/>
            </a:xfrm>
          </p:grpSpPr>
          <p:sp>
            <p:nvSpPr>
              <p:cNvPr id="1453" name="Freeform 434"/>
              <p:cNvSpPr>
                <a:spLocks/>
              </p:cNvSpPr>
              <p:nvPr/>
            </p:nvSpPr>
            <p:spPr bwMode="auto">
              <a:xfrm>
                <a:off x="2987" y="1875"/>
                <a:ext cx="252" cy="324"/>
              </a:xfrm>
              <a:custGeom>
                <a:avLst/>
                <a:gdLst>
                  <a:gd name="T0" fmla="*/ 18 w 252"/>
                  <a:gd name="T1" fmla="*/ 0 h 324"/>
                  <a:gd name="T2" fmla="*/ 0 w 252"/>
                  <a:gd name="T3" fmla="*/ 216 h 324"/>
                  <a:gd name="T4" fmla="*/ 38 w 252"/>
                  <a:gd name="T5" fmla="*/ 216 h 324"/>
                  <a:gd name="T6" fmla="*/ 18 w 252"/>
                  <a:gd name="T7" fmla="*/ 324 h 324"/>
                  <a:gd name="T8" fmla="*/ 252 w 252"/>
                  <a:gd name="T9" fmla="*/ 324 h 324"/>
                  <a:gd name="T10" fmla="*/ 252 w 252"/>
                  <a:gd name="T11" fmla="*/ 216 h 324"/>
                  <a:gd name="T12" fmla="*/ 194 w 252"/>
                  <a:gd name="T13" fmla="*/ 216 h 324"/>
                  <a:gd name="T14" fmla="*/ 194 w 252"/>
                  <a:gd name="T15" fmla="*/ 0 h 324"/>
                  <a:gd name="T16" fmla="*/ 18 w 252"/>
                  <a:gd name="T17" fmla="*/ 0 h 3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2"/>
                  <a:gd name="T28" fmla="*/ 0 h 324"/>
                  <a:gd name="T29" fmla="*/ 252 w 252"/>
                  <a:gd name="T30" fmla="*/ 324 h 3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2" h="324">
                    <a:moveTo>
                      <a:pt x="18" y="0"/>
                    </a:moveTo>
                    <a:lnTo>
                      <a:pt x="0" y="216"/>
                    </a:lnTo>
                    <a:lnTo>
                      <a:pt x="38" y="216"/>
                    </a:lnTo>
                    <a:lnTo>
                      <a:pt x="18" y="324"/>
                    </a:lnTo>
                    <a:lnTo>
                      <a:pt x="252" y="324"/>
                    </a:lnTo>
                    <a:lnTo>
                      <a:pt x="252" y="216"/>
                    </a:lnTo>
                    <a:lnTo>
                      <a:pt x="194" y="216"/>
                    </a:lnTo>
                    <a:lnTo>
                      <a:pt x="19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" name="Freeform 435"/>
              <p:cNvSpPr>
                <a:spLocks/>
              </p:cNvSpPr>
              <p:nvPr/>
            </p:nvSpPr>
            <p:spPr bwMode="auto">
              <a:xfrm>
                <a:off x="2987" y="1875"/>
                <a:ext cx="252" cy="324"/>
              </a:xfrm>
              <a:custGeom>
                <a:avLst/>
                <a:gdLst>
                  <a:gd name="T0" fmla="*/ 18 w 252"/>
                  <a:gd name="T1" fmla="*/ 0 h 324"/>
                  <a:gd name="T2" fmla="*/ 0 w 252"/>
                  <a:gd name="T3" fmla="*/ 216 h 324"/>
                  <a:gd name="T4" fmla="*/ 38 w 252"/>
                  <a:gd name="T5" fmla="*/ 216 h 324"/>
                  <a:gd name="T6" fmla="*/ 18 w 252"/>
                  <a:gd name="T7" fmla="*/ 324 h 324"/>
                  <a:gd name="T8" fmla="*/ 252 w 252"/>
                  <a:gd name="T9" fmla="*/ 324 h 324"/>
                  <a:gd name="T10" fmla="*/ 252 w 252"/>
                  <a:gd name="T11" fmla="*/ 216 h 324"/>
                  <a:gd name="T12" fmla="*/ 194 w 252"/>
                  <a:gd name="T13" fmla="*/ 216 h 324"/>
                  <a:gd name="T14" fmla="*/ 194 w 252"/>
                  <a:gd name="T15" fmla="*/ 0 h 324"/>
                  <a:gd name="T16" fmla="*/ 18 w 252"/>
                  <a:gd name="T17" fmla="*/ 0 h 3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2"/>
                  <a:gd name="T28" fmla="*/ 0 h 324"/>
                  <a:gd name="T29" fmla="*/ 252 w 252"/>
                  <a:gd name="T30" fmla="*/ 324 h 3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2" h="324">
                    <a:moveTo>
                      <a:pt x="18" y="0"/>
                    </a:moveTo>
                    <a:lnTo>
                      <a:pt x="0" y="216"/>
                    </a:lnTo>
                    <a:lnTo>
                      <a:pt x="38" y="216"/>
                    </a:lnTo>
                    <a:lnTo>
                      <a:pt x="18" y="324"/>
                    </a:lnTo>
                    <a:lnTo>
                      <a:pt x="252" y="324"/>
                    </a:lnTo>
                    <a:lnTo>
                      <a:pt x="252" y="216"/>
                    </a:lnTo>
                    <a:lnTo>
                      <a:pt x="194" y="216"/>
                    </a:lnTo>
                    <a:lnTo>
                      <a:pt x="194" y="0"/>
                    </a:lnTo>
                    <a:lnTo>
                      <a:pt x="1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8" name="Group 451"/>
            <p:cNvGrpSpPr>
              <a:grpSpLocks/>
            </p:cNvGrpSpPr>
            <p:nvPr/>
          </p:nvGrpSpPr>
          <p:grpSpPr bwMode="auto">
            <a:xfrm>
              <a:off x="3500347" y="3527426"/>
              <a:ext cx="504825" cy="598487"/>
              <a:chOff x="2908" y="2181"/>
              <a:chExt cx="318" cy="377"/>
            </a:xfrm>
          </p:grpSpPr>
          <p:sp>
            <p:nvSpPr>
              <p:cNvPr id="1451" name="Freeform 449"/>
              <p:cNvSpPr>
                <a:spLocks/>
              </p:cNvSpPr>
              <p:nvPr/>
            </p:nvSpPr>
            <p:spPr bwMode="auto">
              <a:xfrm>
                <a:off x="2914" y="2181"/>
                <a:ext cx="312" cy="359"/>
              </a:xfrm>
              <a:custGeom>
                <a:avLst/>
                <a:gdLst>
                  <a:gd name="T0" fmla="*/ 97 w 312"/>
                  <a:gd name="T1" fmla="*/ 0 h 359"/>
                  <a:gd name="T2" fmla="*/ 78 w 312"/>
                  <a:gd name="T3" fmla="*/ 71 h 359"/>
                  <a:gd name="T4" fmla="*/ 58 w 312"/>
                  <a:gd name="T5" fmla="*/ 287 h 359"/>
                  <a:gd name="T6" fmla="*/ 0 w 312"/>
                  <a:gd name="T7" fmla="*/ 287 h 359"/>
                  <a:gd name="T8" fmla="*/ 0 w 312"/>
                  <a:gd name="T9" fmla="*/ 341 h 359"/>
                  <a:gd name="T10" fmla="*/ 273 w 312"/>
                  <a:gd name="T11" fmla="*/ 359 h 359"/>
                  <a:gd name="T12" fmla="*/ 273 w 312"/>
                  <a:gd name="T13" fmla="*/ 251 h 359"/>
                  <a:gd name="T14" fmla="*/ 273 w 312"/>
                  <a:gd name="T15" fmla="*/ 161 h 359"/>
                  <a:gd name="T16" fmla="*/ 312 w 312"/>
                  <a:gd name="T17" fmla="*/ 143 h 359"/>
                  <a:gd name="T18" fmla="*/ 273 w 312"/>
                  <a:gd name="T19" fmla="*/ 53 h 359"/>
                  <a:gd name="T20" fmla="*/ 312 w 312"/>
                  <a:gd name="T21" fmla="*/ 53 h 359"/>
                  <a:gd name="T22" fmla="*/ 312 w 312"/>
                  <a:gd name="T23" fmla="*/ 0 h 359"/>
                  <a:gd name="T24" fmla="*/ 97 w 312"/>
                  <a:gd name="T25" fmla="*/ 0 h 3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2"/>
                  <a:gd name="T40" fmla="*/ 0 h 359"/>
                  <a:gd name="T41" fmla="*/ 312 w 312"/>
                  <a:gd name="T42" fmla="*/ 359 h 3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2" h="359">
                    <a:moveTo>
                      <a:pt x="97" y="0"/>
                    </a:moveTo>
                    <a:lnTo>
                      <a:pt x="78" y="71"/>
                    </a:lnTo>
                    <a:lnTo>
                      <a:pt x="58" y="287"/>
                    </a:lnTo>
                    <a:lnTo>
                      <a:pt x="0" y="287"/>
                    </a:lnTo>
                    <a:lnTo>
                      <a:pt x="0" y="341"/>
                    </a:lnTo>
                    <a:lnTo>
                      <a:pt x="273" y="359"/>
                    </a:lnTo>
                    <a:lnTo>
                      <a:pt x="273" y="251"/>
                    </a:lnTo>
                    <a:lnTo>
                      <a:pt x="273" y="161"/>
                    </a:lnTo>
                    <a:lnTo>
                      <a:pt x="312" y="143"/>
                    </a:lnTo>
                    <a:lnTo>
                      <a:pt x="273" y="53"/>
                    </a:lnTo>
                    <a:lnTo>
                      <a:pt x="312" y="53"/>
                    </a:lnTo>
                    <a:lnTo>
                      <a:pt x="312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" name="Freeform 450"/>
              <p:cNvSpPr>
                <a:spLocks/>
              </p:cNvSpPr>
              <p:nvPr/>
            </p:nvSpPr>
            <p:spPr bwMode="auto">
              <a:xfrm>
                <a:off x="2908" y="2199"/>
                <a:ext cx="312" cy="359"/>
              </a:xfrm>
              <a:custGeom>
                <a:avLst/>
                <a:gdLst>
                  <a:gd name="T0" fmla="*/ 97 w 312"/>
                  <a:gd name="T1" fmla="*/ 0 h 359"/>
                  <a:gd name="T2" fmla="*/ 78 w 312"/>
                  <a:gd name="T3" fmla="*/ 71 h 359"/>
                  <a:gd name="T4" fmla="*/ 58 w 312"/>
                  <a:gd name="T5" fmla="*/ 287 h 359"/>
                  <a:gd name="T6" fmla="*/ 0 w 312"/>
                  <a:gd name="T7" fmla="*/ 287 h 359"/>
                  <a:gd name="T8" fmla="*/ 0 w 312"/>
                  <a:gd name="T9" fmla="*/ 341 h 359"/>
                  <a:gd name="T10" fmla="*/ 273 w 312"/>
                  <a:gd name="T11" fmla="*/ 359 h 359"/>
                  <a:gd name="T12" fmla="*/ 273 w 312"/>
                  <a:gd name="T13" fmla="*/ 251 h 359"/>
                  <a:gd name="T14" fmla="*/ 273 w 312"/>
                  <a:gd name="T15" fmla="*/ 161 h 359"/>
                  <a:gd name="T16" fmla="*/ 312 w 312"/>
                  <a:gd name="T17" fmla="*/ 143 h 359"/>
                  <a:gd name="T18" fmla="*/ 273 w 312"/>
                  <a:gd name="T19" fmla="*/ 53 h 359"/>
                  <a:gd name="T20" fmla="*/ 312 w 312"/>
                  <a:gd name="T21" fmla="*/ 53 h 359"/>
                  <a:gd name="T22" fmla="*/ 312 w 312"/>
                  <a:gd name="T23" fmla="*/ 0 h 359"/>
                  <a:gd name="T24" fmla="*/ 97 w 312"/>
                  <a:gd name="T25" fmla="*/ 0 h 3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2"/>
                  <a:gd name="T40" fmla="*/ 0 h 359"/>
                  <a:gd name="T41" fmla="*/ 312 w 312"/>
                  <a:gd name="T42" fmla="*/ 359 h 3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2" h="359">
                    <a:moveTo>
                      <a:pt x="97" y="0"/>
                    </a:moveTo>
                    <a:lnTo>
                      <a:pt x="78" y="71"/>
                    </a:lnTo>
                    <a:lnTo>
                      <a:pt x="58" y="287"/>
                    </a:lnTo>
                    <a:lnTo>
                      <a:pt x="0" y="287"/>
                    </a:lnTo>
                    <a:lnTo>
                      <a:pt x="0" y="341"/>
                    </a:lnTo>
                    <a:lnTo>
                      <a:pt x="273" y="359"/>
                    </a:lnTo>
                    <a:lnTo>
                      <a:pt x="273" y="251"/>
                    </a:lnTo>
                    <a:lnTo>
                      <a:pt x="273" y="161"/>
                    </a:lnTo>
                    <a:lnTo>
                      <a:pt x="312" y="143"/>
                    </a:lnTo>
                    <a:lnTo>
                      <a:pt x="273" y="53"/>
                    </a:lnTo>
                    <a:lnTo>
                      <a:pt x="312" y="53"/>
                    </a:lnTo>
                    <a:lnTo>
                      <a:pt x="312" y="0"/>
                    </a:lnTo>
                    <a:lnTo>
                      <a:pt x="97" y="0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9" name="Group 457"/>
            <p:cNvGrpSpPr>
              <a:grpSpLocks/>
            </p:cNvGrpSpPr>
            <p:nvPr/>
          </p:nvGrpSpPr>
          <p:grpSpPr bwMode="auto">
            <a:xfrm>
              <a:off x="2609760" y="2786063"/>
              <a:ext cx="677862" cy="427038"/>
              <a:chOff x="2347" y="1714"/>
              <a:chExt cx="427" cy="269"/>
            </a:xfrm>
            <a:solidFill>
              <a:schemeClr val="bg1">
                <a:lumMod val="85000"/>
              </a:schemeClr>
            </a:solidFill>
          </p:grpSpPr>
          <p:sp>
            <p:nvSpPr>
              <p:cNvPr id="1449" name="Freeform 455"/>
              <p:cNvSpPr>
                <a:spLocks/>
              </p:cNvSpPr>
              <p:nvPr/>
            </p:nvSpPr>
            <p:spPr bwMode="auto">
              <a:xfrm>
                <a:off x="2347" y="1714"/>
                <a:ext cx="427" cy="269"/>
              </a:xfrm>
              <a:custGeom>
                <a:avLst/>
                <a:gdLst>
                  <a:gd name="T0" fmla="*/ 0 w 427"/>
                  <a:gd name="T1" fmla="*/ 0 h 269"/>
                  <a:gd name="T2" fmla="*/ 0 w 427"/>
                  <a:gd name="T3" fmla="*/ 269 h 269"/>
                  <a:gd name="T4" fmla="*/ 19 w 427"/>
                  <a:gd name="T5" fmla="*/ 269 h 269"/>
                  <a:gd name="T6" fmla="*/ 19 w 427"/>
                  <a:gd name="T7" fmla="*/ 251 h 269"/>
                  <a:gd name="T8" fmla="*/ 96 w 427"/>
                  <a:gd name="T9" fmla="*/ 251 h 269"/>
                  <a:gd name="T10" fmla="*/ 96 w 427"/>
                  <a:gd name="T11" fmla="*/ 179 h 269"/>
                  <a:gd name="T12" fmla="*/ 329 w 427"/>
                  <a:gd name="T13" fmla="*/ 179 h 269"/>
                  <a:gd name="T14" fmla="*/ 329 w 427"/>
                  <a:gd name="T15" fmla="*/ 143 h 269"/>
                  <a:gd name="T16" fmla="*/ 427 w 427"/>
                  <a:gd name="T17" fmla="*/ 143 h 269"/>
                  <a:gd name="T18" fmla="*/ 427 w 427"/>
                  <a:gd name="T19" fmla="*/ 53 h 269"/>
                  <a:gd name="T20" fmla="*/ 252 w 427"/>
                  <a:gd name="T21" fmla="*/ 53 h 269"/>
                  <a:gd name="T22" fmla="*/ 252 w 427"/>
                  <a:gd name="T23" fmla="*/ 36 h 269"/>
                  <a:gd name="T24" fmla="*/ 174 w 427"/>
                  <a:gd name="T25" fmla="*/ 36 h 269"/>
                  <a:gd name="T26" fmla="*/ 174 w 427"/>
                  <a:gd name="T27" fmla="*/ 0 h 269"/>
                  <a:gd name="T28" fmla="*/ 0 w 427"/>
                  <a:gd name="T29" fmla="*/ 0 h 2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7"/>
                  <a:gd name="T46" fmla="*/ 0 h 269"/>
                  <a:gd name="T47" fmla="*/ 427 w 427"/>
                  <a:gd name="T48" fmla="*/ 269 h 2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7" h="269">
                    <a:moveTo>
                      <a:pt x="0" y="0"/>
                    </a:moveTo>
                    <a:lnTo>
                      <a:pt x="0" y="269"/>
                    </a:lnTo>
                    <a:lnTo>
                      <a:pt x="19" y="269"/>
                    </a:lnTo>
                    <a:lnTo>
                      <a:pt x="19" y="251"/>
                    </a:lnTo>
                    <a:lnTo>
                      <a:pt x="96" y="251"/>
                    </a:lnTo>
                    <a:lnTo>
                      <a:pt x="96" y="179"/>
                    </a:lnTo>
                    <a:lnTo>
                      <a:pt x="329" y="179"/>
                    </a:lnTo>
                    <a:lnTo>
                      <a:pt x="329" y="143"/>
                    </a:lnTo>
                    <a:lnTo>
                      <a:pt x="427" y="143"/>
                    </a:lnTo>
                    <a:lnTo>
                      <a:pt x="427" y="53"/>
                    </a:lnTo>
                    <a:lnTo>
                      <a:pt x="252" y="53"/>
                    </a:lnTo>
                    <a:lnTo>
                      <a:pt x="252" y="36"/>
                    </a:lnTo>
                    <a:lnTo>
                      <a:pt x="174" y="36"/>
                    </a:lnTo>
                    <a:lnTo>
                      <a:pt x="17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" name="Freeform 456"/>
              <p:cNvSpPr>
                <a:spLocks/>
              </p:cNvSpPr>
              <p:nvPr/>
            </p:nvSpPr>
            <p:spPr bwMode="auto">
              <a:xfrm>
                <a:off x="2347" y="1714"/>
                <a:ext cx="427" cy="269"/>
              </a:xfrm>
              <a:custGeom>
                <a:avLst/>
                <a:gdLst>
                  <a:gd name="T0" fmla="*/ 0 w 427"/>
                  <a:gd name="T1" fmla="*/ 0 h 269"/>
                  <a:gd name="T2" fmla="*/ 0 w 427"/>
                  <a:gd name="T3" fmla="*/ 269 h 269"/>
                  <a:gd name="T4" fmla="*/ 19 w 427"/>
                  <a:gd name="T5" fmla="*/ 269 h 269"/>
                  <a:gd name="T6" fmla="*/ 19 w 427"/>
                  <a:gd name="T7" fmla="*/ 251 h 269"/>
                  <a:gd name="T8" fmla="*/ 96 w 427"/>
                  <a:gd name="T9" fmla="*/ 251 h 269"/>
                  <a:gd name="T10" fmla="*/ 96 w 427"/>
                  <a:gd name="T11" fmla="*/ 179 h 269"/>
                  <a:gd name="T12" fmla="*/ 329 w 427"/>
                  <a:gd name="T13" fmla="*/ 179 h 269"/>
                  <a:gd name="T14" fmla="*/ 329 w 427"/>
                  <a:gd name="T15" fmla="*/ 143 h 269"/>
                  <a:gd name="T16" fmla="*/ 427 w 427"/>
                  <a:gd name="T17" fmla="*/ 143 h 269"/>
                  <a:gd name="T18" fmla="*/ 427 w 427"/>
                  <a:gd name="T19" fmla="*/ 53 h 269"/>
                  <a:gd name="T20" fmla="*/ 252 w 427"/>
                  <a:gd name="T21" fmla="*/ 53 h 269"/>
                  <a:gd name="T22" fmla="*/ 252 w 427"/>
                  <a:gd name="T23" fmla="*/ 36 h 269"/>
                  <a:gd name="T24" fmla="*/ 174 w 427"/>
                  <a:gd name="T25" fmla="*/ 36 h 269"/>
                  <a:gd name="T26" fmla="*/ 174 w 427"/>
                  <a:gd name="T27" fmla="*/ 0 h 269"/>
                  <a:gd name="T28" fmla="*/ 0 w 427"/>
                  <a:gd name="T29" fmla="*/ 0 h 2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7"/>
                  <a:gd name="T46" fmla="*/ 0 h 269"/>
                  <a:gd name="T47" fmla="*/ 427 w 427"/>
                  <a:gd name="T48" fmla="*/ 269 h 2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7" h="269">
                    <a:moveTo>
                      <a:pt x="0" y="0"/>
                    </a:moveTo>
                    <a:lnTo>
                      <a:pt x="0" y="269"/>
                    </a:lnTo>
                    <a:lnTo>
                      <a:pt x="19" y="269"/>
                    </a:lnTo>
                    <a:lnTo>
                      <a:pt x="19" y="251"/>
                    </a:lnTo>
                    <a:lnTo>
                      <a:pt x="96" y="251"/>
                    </a:lnTo>
                    <a:lnTo>
                      <a:pt x="96" y="179"/>
                    </a:lnTo>
                    <a:lnTo>
                      <a:pt x="329" y="179"/>
                    </a:lnTo>
                    <a:lnTo>
                      <a:pt x="329" y="143"/>
                    </a:lnTo>
                    <a:lnTo>
                      <a:pt x="427" y="143"/>
                    </a:lnTo>
                    <a:lnTo>
                      <a:pt x="427" y="53"/>
                    </a:lnTo>
                    <a:lnTo>
                      <a:pt x="252" y="53"/>
                    </a:lnTo>
                    <a:lnTo>
                      <a:pt x="252" y="36"/>
                    </a:lnTo>
                    <a:lnTo>
                      <a:pt x="174" y="36"/>
                    </a:lnTo>
                    <a:lnTo>
                      <a:pt x="17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0" name="Group 460"/>
            <p:cNvGrpSpPr>
              <a:grpSpLocks/>
            </p:cNvGrpSpPr>
            <p:nvPr/>
          </p:nvGrpSpPr>
          <p:grpSpPr bwMode="auto">
            <a:xfrm>
              <a:off x="2638335" y="3414713"/>
              <a:ext cx="463550" cy="427038"/>
              <a:chOff x="2365" y="2110"/>
              <a:chExt cx="292" cy="269"/>
            </a:xfrm>
            <a:solidFill>
              <a:schemeClr val="bg1">
                <a:lumMod val="85000"/>
              </a:schemeClr>
            </a:solidFill>
          </p:grpSpPr>
          <p:sp>
            <p:nvSpPr>
              <p:cNvPr id="1447" name="Freeform 458"/>
              <p:cNvSpPr>
                <a:spLocks/>
              </p:cNvSpPr>
              <p:nvPr/>
            </p:nvSpPr>
            <p:spPr bwMode="auto">
              <a:xfrm>
                <a:off x="2365" y="2110"/>
                <a:ext cx="292" cy="269"/>
              </a:xfrm>
              <a:custGeom>
                <a:avLst/>
                <a:gdLst>
                  <a:gd name="T0" fmla="*/ 0 w 292"/>
                  <a:gd name="T1" fmla="*/ 0 h 269"/>
                  <a:gd name="T2" fmla="*/ 0 w 292"/>
                  <a:gd name="T3" fmla="*/ 233 h 269"/>
                  <a:gd name="T4" fmla="*/ 175 w 292"/>
                  <a:gd name="T5" fmla="*/ 233 h 269"/>
                  <a:gd name="T6" fmla="*/ 175 w 292"/>
                  <a:gd name="T7" fmla="*/ 269 h 269"/>
                  <a:gd name="T8" fmla="*/ 272 w 292"/>
                  <a:gd name="T9" fmla="*/ 269 h 269"/>
                  <a:gd name="T10" fmla="*/ 272 w 292"/>
                  <a:gd name="T11" fmla="*/ 144 h 269"/>
                  <a:gd name="T12" fmla="*/ 292 w 292"/>
                  <a:gd name="T13" fmla="*/ 18 h 269"/>
                  <a:gd name="T14" fmla="*/ 155 w 292"/>
                  <a:gd name="T15" fmla="*/ 0 h 269"/>
                  <a:gd name="T16" fmla="*/ 0 w 292"/>
                  <a:gd name="T17" fmla="*/ 0 h 2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2"/>
                  <a:gd name="T28" fmla="*/ 0 h 269"/>
                  <a:gd name="T29" fmla="*/ 292 w 292"/>
                  <a:gd name="T30" fmla="*/ 269 h 2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2" h="269">
                    <a:moveTo>
                      <a:pt x="0" y="0"/>
                    </a:moveTo>
                    <a:lnTo>
                      <a:pt x="0" y="233"/>
                    </a:lnTo>
                    <a:lnTo>
                      <a:pt x="175" y="233"/>
                    </a:lnTo>
                    <a:lnTo>
                      <a:pt x="175" y="269"/>
                    </a:lnTo>
                    <a:lnTo>
                      <a:pt x="272" y="269"/>
                    </a:lnTo>
                    <a:lnTo>
                      <a:pt x="272" y="144"/>
                    </a:lnTo>
                    <a:lnTo>
                      <a:pt x="292" y="18"/>
                    </a:lnTo>
                    <a:lnTo>
                      <a:pt x="15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" name="Freeform 459"/>
              <p:cNvSpPr>
                <a:spLocks/>
              </p:cNvSpPr>
              <p:nvPr/>
            </p:nvSpPr>
            <p:spPr bwMode="auto">
              <a:xfrm>
                <a:off x="2365" y="2110"/>
                <a:ext cx="292" cy="269"/>
              </a:xfrm>
              <a:custGeom>
                <a:avLst/>
                <a:gdLst>
                  <a:gd name="T0" fmla="*/ 0 w 292"/>
                  <a:gd name="T1" fmla="*/ 0 h 269"/>
                  <a:gd name="T2" fmla="*/ 0 w 292"/>
                  <a:gd name="T3" fmla="*/ 233 h 269"/>
                  <a:gd name="T4" fmla="*/ 175 w 292"/>
                  <a:gd name="T5" fmla="*/ 233 h 269"/>
                  <a:gd name="T6" fmla="*/ 175 w 292"/>
                  <a:gd name="T7" fmla="*/ 269 h 269"/>
                  <a:gd name="T8" fmla="*/ 272 w 292"/>
                  <a:gd name="T9" fmla="*/ 269 h 269"/>
                  <a:gd name="T10" fmla="*/ 272 w 292"/>
                  <a:gd name="T11" fmla="*/ 144 h 269"/>
                  <a:gd name="T12" fmla="*/ 292 w 292"/>
                  <a:gd name="T13" fmla="*/ 18 h 269"/>
                  <a:gd name="T14" fmla="*/ 155 w 292"/>
                  <a:gd name="T15" fmla="*/ 0 h 269"/>
                  <a:gd name="T16" fmla="*/ 0 w 292"/>
                  <a:gd name="T17" fmla="*/ 0 h 2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2"/>
                  <a:gd name="T28" fmla="*/ 0 h 269"/>
                  <a:gd name="T29" fmla="*/ 292 w 292"/>
                  <a:gd name="T30" fmla="*/ 269 h 2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2" h="269">
                    <a:moveTo>
                      <a:pt x="0" y="0"/>
                    </a:moveTo>
                    <a:lnTo>
                      <a:pt x="0" y="233"/>
                    </a:lnTo>
                    <a:lnTo>
                      <a:pt x="175" y="233"/>
                    </a:lnTo>
                    <a:lnTo>
                      <a:pt x="175" y="269"/>
                    </a:lnTo>
                    <a:lnTo>
                      <a:pt x="272" y="269"/>
                    </a:lnTo>
                    <a:lnTo>
                      <a:pt x="272" y="144"/>
                    </a:lnTo>
                    <a:lnTo>
                      <a:pt x="292" y="18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1" name="Group 466"/>
            <p:cNvGrpSpPr>
              <a:grpSpLocks/>
            </p:cNvGrpSpPr>
            <p:nvPr/>
          </p:nvGrpSpPr>
          <p:grpSpPr bwMode="auto">
            <a:xfrm>
              <a:off x="4119472" y="2414588"/>
              <a:ext cx="398463" cy="371475"/>
              <a:chOff x="3298" y="1480"/>
              <a:chExt cx="251" cy="234"/>
            </a:xfrm>
            <a:solidFill>
              <a:schemeClr val="bg1">
                <a:lumMod val="85000"/>
              </a:schemeClr>
            </a:solidFill>
          </p:grpSpPr>
          <p:sp>
            <p:nvSpPr>
              <p:cNvPr id="1445" name="Rectangle 464"/>
              <p:cNvSpPr>
                <a:spLocks noChangeArrowheads="1"/>
              </p:cNvSpPr>
              <p:nvPr/>
            </p:nvSpPr>
            <p:spPr bwMode="auto">
              <a:xfrm>
                <a:off x="3298" y="1480"/>
                <a:ext cx="251" cy="23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" name="Rectangle 465"/>
              <p:cNvSpPr>
                <a:spLocks noChangeArrowheads="1"/>
              </p:cNvSpPr>
              <p:nvPr/>
            </p:nvSpPr>
            <p:spPr bwMode="auto">
              <a:xfrm>
                <a:off x="3298" y="1480"/>
                <a:ext cx="251" cy="23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2" name="Group 475"/>
            <p:cNvGrpSpPr>
              <a:grpSpLocks/>
            </p:cNvGrpSpPr>
            <p:nvPr/>
          </p:nvGrpSpPr>
          <p:grpSpPr bwMode="auto">
            <a:xfrm>
              <a:off x="3286035" y="1443038"/>
              <a:ext cx="739775" cy="427038"/>
              <a:chOff x="2773" y="868"/>
              <a:chExt cx="466" cy="269"/>
            </a:xfrm>
            <a:solidFill>
              <a:schemeClr val="bg1">
                <a:lumMod val="85000"/>
              </a:schemeClr>
            </a:solidFill>
          </p:grpSpPr>
          <p:sp>
            <p:nvSpPr>
              <p:cNvPr id="1443" name="Freeform 473"/>
              <p:cNvSpPr>
                <a:spLocks/>
              </p:cNvSpPr>
              <p:nvPr/>
            </p:nvSpPr>
            <p:spPr bwMode="auto">
              <a:xfrm>
                <a:off x="2773" y="868"/>
                <a:ext cx="466" cy="269"/>
              </a:xfrm>
              <a:custGeom>
                <a:avLst/>
                <a:gdLst>
                  <a:gd name="T0" fmla="*/ 0 w 466"/>
                  <a:gd name="T1" fmla="*/ 18 h 269"/>
                  <a:gd name="T2" fmla="*/ 0 w 466"/>
                  <a:gd name="T3" fmla="*/ 269 h 269"/>
                  <a:gd name="T4" fmla="*/ 96 w 466"/>
                  <a:gd name="T5" fmla="*/ 197 h 269"/>
                  <a:gd name="T6" fmla="*/ 213 w 466"/>
                  <a:gd name="T7" fmla="*/ 90 h 269"/>
                  <a:gd name="T8" fmla="*/ 466 w 466"/>
                  <a:gd name="T9" fmla="*/ 90 h 269"/>
                  <a:gd name="T10" fmla="*/ 368 w 466"/>
                  <a:gd name="T11" fmla="*/ 36 h 269"/>
                  <a:gd name="T12" fmla="*/ 271 w 466"/>
                  <a:gd name="T13" fmla="*/ 36 h 269"/>
                  <a:gd name="T14" fmla="*/ 271 w 466"/>
                  <a:gd name="T15" fmla="*/ 0 h 269"/>
                  <a:gd name="T16" fmla="*/ 0 w 466"/>
                  <a:gd name="T17" fmla="*/ 18 h 2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6"/>
                  <a:gd name="T28" fmla="*/ 0 h 269"/>
                  <a:gd name="T29" fmla="*/ 466 w 466"/>
                  <a:gd name="T30" fmla="*/ 269 h 2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6" h="269">
                    <a:moveTo>
                      <a:pt x="0" y="18"/>
                    </a:moveTo>
                    <a:lnTo>
                      <a:pt x="0" y="269"/>
                    </a:lnTo>
                    <a:lnTo>
                      <a:pt x="96" y="197"/>
                    </a:lnTo>
                    <a:lnTo>
                      <a:pt x="213" y="90"/>
                    </a:lnTo>
                    <a:lnTo>
                      <a:pt x="466" y="90"/>
                    </a:lnTo>
                    <a:lnTo>
                      <a:pt x="368" y="36"/>
                    </a:lnTo>
                    <a:lnTo>
                      <a:pt x="271" y="36"/>
                    </a:lnTo>
                    <a:lnTo>
                      <a:pt x="271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" name="Freeform 474"/>
              <p:cNvSpPr>
                <a:spLocks/>
              </p:cNvSpPr>
              <p:nvPr/>
            </p:nvSpPr>
            <p:spPr bwMode="auto">
              <a:xfrm>
                <a:off x="2773" y="868"/>
                <a:ext cx="466" cy="269"/>
              </a:xfrm>
              <a:custGeom>
                <a:avLst/>
                <a:gdLst>
                  <a:gd name="T0" fmla="*/ 0 w 466"/>
                  <a:gd name="T1" fmla="*/ 18 h 269"/>
                  <a:gd name="T2" fmla="*/ 0 w 466"/>
                  <a:gd name="T3" fmla="*/ 269 h 269"/>
                  <a:gd name="T4" fmla="*/ 96 w 466"/>
                  <a:gd name="T5" fmla="*/ 197 h 269"/>
                  <a:gd name="T6" fmla="*/ 213 w 466"/>
                  <a:gd name="T7" fmla="*/ 90 h 269"/>
                  <a:gd name="T8" fmla="*/ 466 w 466"/>
                  <a:gd name="T9" fmla="*/ 90 h 269"/>
                  <a:gd name="T10" fmla="*/ 368 w 466"/>
                  <a:gd name="T11" fmla="*/ 36 h 269"/>
                  <a:gd name="T12" fmla="*/ 271 w 466"/>
                  <a:gd name="T13" fmla="*/ 36 h 269"/>
                  <a:gd name="T14" fmla="*/ 271 w 466"/>
                  <a:gd name="T15" fmla="*/ 0 h 269"/>
                  <a:gd name="T16" fmla="*/ 0 w 466"/>
                  <a:gd name="T17" fmla="*/ 18 h 2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6"/>
                  <a:gd name="T28" fmla="*/ 0 h 269"/>
                  <a:gd name="T29" fmla="*/ 466 w 466"/>
                  <a:gd name="T30" fmla="*/ 269 h 2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6" h="269">
                    <a:moveTo>
                      <a:pt x="0" y="18"/>
                    </a:moveTo>
                    <a:lnTo>
                      <a:pt x="0" y="269"/>
                    </a:lnTo>
                    <a:lnTo>
                      <a:pt x="96" y="197"/>
                    </a:lnTo>
                    <a:lnTo>
                      <a:pt x="213" y="90"/>
                    </a:lnTo>
                    <a:lnTo>
                      <a:pt x="466" y="90"/>
                    </a:lnTo>
                    <a:lnTo>
                      <a:pt x="368" y="36"/>
                    </a:lnTo>
                    <a:lnTo>
                      <a:pt x="271" y="36"/>
                    </a:lnTo>
                    <a:lnTo>
                      <a:pt x="271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3" name="Group 478"/>
            <p:cNvGrpSpPr>
              <a:grpSpLocks/>
            </p:cNvGrpSpPr>
            <p:nvPr/>
          </p:nvGrpSpPr>
          <p:grpSpPr bwMode="auto">
            <a:xfrm>
              <a:off x="3286035" y="1585913"/>
              <a:ext cx="492125" cy="600075"/>
              <a:chOff x="2773" y="958"/>
              <a:chExt cx="310" cy="378"/>
            </a:xfrm>
            <a:solidFill>
              <a:schemeClr val="bg1">
                <a:lumMod val="85000"/>
              </a:schemeClr>
            </a:solidFill>
          </p:grpSpPr>
          <p:sp>
            <p:nvSpPr>
              <p:cNvPr id="1441" name="Freeform 476"/>
              <p:cNvSpPr>
                <a:spLocks/>
              </p:cNvSpPr>
              <p:nvPr/>
            </p:nvSpPr>
            <p:spPr bwMode="auto">
              <a:xfrm>
                <a:off x="2773" y="958"/>
                <a:ext cx="310" cy="378"/>
              </a:xfrm>
              <a:custGeom>
                <a:avLst/>
                <a:gdLst>
                  <a:gd name="T0" fmla="*/ 0 w 310"/>
                  <a:gd name="T1" fmla="*/ 179 h 378"/>
                  <a:gd name="T2" fmla="*/ 0 w 310"/>
                  <a:gd name="T3" fmla="*/ 378 h 378"/>
                  <a:gd name="T4" fmla="*/ 310 w 310"/>
                  <a:gd name="T5" fmla="*/ 378 h 378"/>
                  <a:gd name="T6" fmla="*/ 310 w 310"/>
                  <a:gd name="T7" fmla="*/ 0 h 378"/>
                  <a:gd name="T8" fmla="*/ 213 w 310"/>
                  <a:gd name="T9" fmla="*/ 0 h 378"/>
                  <a:gd name="T10" fmla="*/ 96 w 310"/>
                  <a:gd name="T11" fmla="*/ 108 h 378"/>
                  <a:gd name="T12" fmla="*/ 0 w 310"/>
                  <a:gd name="T13" fmla="*/ 179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378"/>
                  <a:gd name="T23" fmla="*/ 310 w 310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378">
                    <a:moveTo>
                      <a:pt x="0" y="179"/>
                    </a:moveTo>
                    <a:lnTo>
                      <a:pt x="0" y="378"/>
                    </a:lnTo>
                    <a:lnTo>
                      <a:pt x="310" y="378"/>
                    </a:lnTo>
                    <a:lnTo>
                      <a:pt x="310" y="0"/>
                    </a:lnTo>
                    <a:lnTo>
                      <a:pt x="213" y="0"/>
                    </a:lnTo>
                    <a:lnTo>
                      <a:pt x="96" y="108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Freeform 477"/>
              <p:cNvSpPr>
                <a:spLocks/>
              </p:cNvSpPr>
              <p:nvPr/>
            </p:nvSpPr>
            <p:spPr bwMode="auto">
              <a:xfrm>
                <a:off x="2773" y="958"/>
                <a:ext cx="310" cy="378"/>
              </a:xfrm>
              <a:custGeom>
                <a:avLst/>
                <a:gdLst>
                  <a:gd name="T0" fmla="*/ 0 w 310"/>
                  <a:gd name="T1" fmla="*/ 179 h 378"/>
                  <a:gd name="T2" fmla="*/ 0 w 310"/>
                  <a:gd name="T3" fmla="*/ 378 h 378"/>
                  <a:gd name="T4" fmla="*/ 310 w 310"/>
                  <a:gd name="T5" fmla="*/ 378 h 378"/>
                  <a:gd name="T6" fmla="*/ 310 w 310"/>
                  <a:gd name="T7" fmla="*/ 0 h 378"/>
                  <a:gd name="T8" fmla="*/ 213 w 310"/>
                  <a:gd name="T9" fmla="*/ 0 h 378"/>
                  <a:gd name="T10" fmla="*/ 96 w 310"/>
                  <a:gd name="T11" fmla="*/ 108 h 378"/>
                  <a:gd name="T12" fmla="*/ 0 w 310"/>
                  <a:gd name="T13" fmla="*/ 179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378"/>
                  <a:gd name="T23" fmla="*/ 310 w 310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378">
                    <a:moveTo>
                      <a:pt x="0" y="179"/>
                    </a:moveTo>
                    <a:lnTo>
                      <a:pt x="0" y="378"/>
                    </a:lnTo>
                    <a:lnTo>
                      <a:pt x="310" y="378"/>
                    </a:lnTo>
                    <a:lnTo>
                      <a:pt x="310" y="0"/>
                    </a:lnTo>
                    <a:lnTo>
                      <a:pt x="213" y="0"/>
                    </a:lnTo>
                    <a:lnTo>
                      <a:pt x="96" y="108"/>
                    </a:lnTo>
                    <a:lnTo>
                      <a:pt x="0" y="179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4" name="Group 481"/>
            <p:cNvGrpSpPr>
              <a:grpSpLocks/>
            </p:cNvGrpSpPr>
            <p:nvPr/>
          </p:nvGrpSpPr>
          <p:grpSpPr bwMode="auto">
            <a:xfrm>
              <a:off x="3778160" y="1585913"/>
              <a:ext cx="739775" cy="228600"/>
              <a:chOff x="3083" y="958"/>
              <a:chExt cx="466" cy="144"/>
            </a:xfrm>
            <a:solidFill>
              <a:schemeClr val="bg1">
                <a:lumMod val="85000"/>
              </a:schemeClr>
            </a:solidFill>
          </p:grpSpPr>
          <p:sp>
            <p:nvSpPr>
              <p:cNvPr id="1439" name="Freeform 479"/>
              <p:cNvSpPr>
                <a:spLocks/>
              </p:cNvSpPr>
              <p:nvPr/>
            </p:nvSpPr>
            <p:spPr bwMode="auto">
              <a:xfrm>
                <a:off x="3083" y="958"/>
                <a:ext cx="466" cy="144"/>
              </a:xfrm>
              <a:custGeom>
                <a:avLst/>
                <a:gdLst>
                  <a:gd name="T0" fmla="*/ 0 w 466"/>
                  <a:gd name="T1" fmla="*/ 0 h 144"/>
                  <a:gd name="T2" fmla="*/ 0 w 466"/>
                  <a:gd name="T3" fmla="*/ 90 h 144"/>
                  <a:gd name="T4" fmla="*/ 40 w 466"/>
                  <a:gd name="T5" fmla="*/ 90 h 144"/>
                  <a:gd name="T6" fmla="*/ 40 w 466"/>
                  <a:gd name="T7" fmla="*/ 144 h 144"/>
                  <a:gd name="T8" fmla="*/ 253 w 466"/>
                  <a:gd name="T9" fmla="*/ 144 h 144"/>
                  <a:gd name="T10" fmla="*/ 466 w 466"/>
                  <a:gd name="T11" fmla="*/ 108 h 144"/>
                  <a:gd name="T12" fmla="*/ 466 w 466"/>
                  <a:gd name="T13" fmla="*/ 71 h 144"/>
                  <a:gd name="T14" fmla="*/ 389 w 466"/>
                  <a:gd name="T15" fmla="*/ 36 h 144"/>
                  <a:gd name="T16" fmla="*/ 349 w 466"/>
                  <a:gd name="T17" fmla="*/ 71 h 144"/>
                  <a:gd name="T18" fmla="*/ 291 w 466"/>
                  <a:gd name="T19" fmla="*/ 71 h 144"/>
                  <a:gd name="T20" fmla="*/ 233 w 466"/>
                  <a:gd name="T21" fmla="*/ 17 h 144"/>
                  <a:gd name="T22" fmla="*/ 156 w 466"/>
                  <a:gd name="T23" fmla="*/ 0 h 144"/>
                  <a:gd name="T24" fmla="*/ 0 w 466"/>
                  <a:gd name="T25" fmla="*/ 0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6"/>
                  <a:gd name="T40" fmla="*/ 0 h 144"/>
                  <a:gd name="T41" fmla="*/ 466 w 466"/>
                  <a:gd name="T42" fmla="*/ 144 h 1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6" h="144">
                    <a:moveTo>
                      <a:pt x="0" y="0"/>
                    </a:moveTo>
                    <a:lnTo>
                      <a:pt x="0" y="90"/>
                    </a:lnTo>
                    <a:lnTo>
                      <a:pt x="40" y="90"/>
                    </a:lnTo>
                    <a:lnTo>
                      <a:pt x="40" y="144"/>
                    </a:lnTo>
                    <a:lnTo>
                      <a:pt x="253" y="144"/>
                    </a:lnTo>
                    <a:lnTo>
                      <a:pt x="466" y="108"/>
                    </a:lnTo>
                    <a:lnTo>
                      <a:pt x="466" y="71"/>
                    </a:lnTo>
                    <a:lnTo>
                      <a:pt x="389" y="36"/>
                    </a:lnTo>
                    <a:lnTo>
                      <a:pt x="349" y="71"/>
                    </a:lnTo>
                    <a:lnTo>
                      <a:pt x="291" y="71"/>
                    </a:lnTo>
                    <a:lnTo>
                      <a:pt x="233" y="17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Freeform 480"/>
              <p:cNvSpPr>
                <a:spLocks/>
              </p:cNvSpPr>
              <p:nvPr/>
            </p:nvSpPr>
            <p:spPr bwMode="auto">
              <a:xfrm>
                <a:off x="3083" y="958"/>
                <a:ext cx="466" cy="144"/>
              </a:xfrm>
              <a:custGeom>
                <a:avLst/>
                <a:gdLst>
                  <a:gd name="T0" fmla="*/ 0 w 466"/>
                  <a:gd name="T1" fmla="*/ 0 h 144"/>
                  <a:gd name="T2" fmla="*/ 0 w 466"/>
                  <a:gd name="T3" fmla="*/ 90 h 144"/>
                  <a:gd name="T4" fmla="*/ 40 w 466"/>
                  <a:gd name="T5" fmla="*/ 90 h 144"/>
                  <a:gd name="T6" fmla="*/ 40 w 466"/>
                  <a:gd name="T7" fmla="*/ 144 h 144"/>
                  <a:gd name="T8" fmla="*/ 253 w 466"/>
                  <a:gd name="T9" fmla="*/ 144 h 144"/>
                  <a:gd name="T10" fmla="*/ 466 w 466"/>
                  <a:gd name="T11" fmla="*/ 108 h 144"/>
                  <a:gd name="T12" fmla="*/ 466 w 466"/>
                  <a:gd name="T13" fmla="*/ 71 h 144"/>
                  <a:gd name="T14" fmla="*/ 389 w 466"/>
                  <a:gd name="T15" fmla="*/ 36 h 144"/>
                  <a:gd name="T16" fmla="*/ 349 w 466"/>
                  <a:gd name="T17" fmla="*/ 71 h 144"/>
                  <a:gd name="T18" fmla="*/ 291 w 466"/>
                  <a:gd name="T19" fmla="*/ 71 h 144"/>
                  <a:gd name="T20" fmla="*/ 233 w 466"/>
                  <a:gd name="T21" fmla="*/ 17 h 144"/>
                  <a:gd name="T22" fmla="*/ 156 w 466"/>
                  <a:gd name="T23" fmla="*/ 0 h 144"/>
                  <a:gd name="T24" fmla="*/ 0 w 466"/>
                  <a:gd name="T25" fmla="*/ 0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6"/>
                  <a:gd name="T40" fmla="*/ 0 h 144"/>
                  <a:gd name="T41" fmla="*/ 466 w 466"/>
                  <a:gd name="T42" fmla="*/ 144 h 1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6" h="144">
                    <a:moveTo>
                      <a:pt x="0" y="0"/>
                    </a:moveTo>
                    <a:lnTo>
                      <a:pt x="0" y="90"/>
                    </a:lnTo>
                    <a:lnTo>
                      <a:pt x="40" y="90"/>
                    </a:lnTo>
                    <a:lnTo>
                      <a:pt x="40" y="144"/>
                    </a:lnTo>
                    <a:lnTo>
                      <a:pt x="253" y="144"/>
                    </a:lnTo>
                    <a:lnTo>
                      <a:pt x="466" y="108"/>
                    </a:lnTo>
                    <a:lnTo>
                      <a:pt x="466" y="71"/>
                    </a:lnTo>
                    <a:lnTo>
                      <a:pt x="389" y="36"/>
                    </a:lnTo>
                    <a:lnTo>
                      <a:pt x="349" y="71"/>
                    </a:lnTo>
                    <a:lnTo>
                      <a:pt x="291" y="71"/>
                    </a:lnTo>
                    <a:lnTo>
                      <a:pt x="233" y="17"/>
                    </a:lnTo>
                    <a:lnTo>
                      <a:pt x="15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5" name="Group 484"/>
            <p:cNvGrpSpPr>
              <a:grpSpLocks/>
            </p:cNvGrpSpPr>
            <p:nvPr/>
          </p:nvGrpSpPr>
          <p:grpSpPr bwMode="auto">
            <a:xfrm>
              <a:off x="3778160" y="1728788"/>
              <a:ext cx="617537" cy="342900"/>
              <a:chOff x="3083" y="1048"/>
              <a:chExt cx="389" cy="216"/>
            </a:xfrm>
            <a:solidFill>
              <a:schemeClr val="bg1">
                <a:lumMod val="85000"/>
              </a:schemeClr>
            </a:solidFill>
          </p:grpSpPr>
          <p:sp>
            <p:nvSpPr>
              <p:cNvPr id="1437" name="Freeform 482"/>
              <p:cNvSpPr>
                <a:spLocks/>
              </p:cNvSpPr>
              <p:nvPr/>
            </p:nvSpPr>
            <p:spPr bwMode="auto">
              <a:xfrm>
                <a:off x="3083" y="1048"/>
                <a:ext cx="389" cy="216"/>
              </a:xfrm>
              <a:custGeom>
                <a:avLst/>
                <a:gdLst>
                  <a:gd name="T0" fmla="*/ 0 w 389"/>
                  <a:gd name="T1" fmla="*/ 0 h 216"/>
                  <a:gd name="T2" fmla="*/ 0 w 389"/>
                  <a:gd name="T3" fmla="*/ 216 h 216"/>
                  <a:gd name="T4" fmla="*/ 389 w 389"/>
                  <a:gd name="T5" fmla="*/ 216 h 216"/>
                  <a:gd name="T6" fmla="*/ 389 w 389"/>
                  <a:gd name="T7" fmla="*/ 72 h 216"/>
                  <a:gd name="T8" fmla="*/ 291 w 389"/>
                  <a:gd name="T9" fmla="*/ 72 h 216"/>
                  <a:gd name="T10" fmla="*/ 253 w 389"/>
                  <a:gd name="T11" fmla="*/ 53 h 216"/>
                  <a:gd name="T12" fmla="*/ 40 w 389"/>
                  <a:gd name="T13" fmla="*/ 53 h 216"/>
                  <a:gd name="T14" fmla="*/ 40 w 389"/>
                  <a:gd name="T15" fmla="*/ 0 h 216"/>
                  <a:gd name="T16" fmla="*/ 0 w 389"/>
                  <a:gd name="T17" fmla="*/ 0 h 2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216"/>
                  <a:gd name="T29" fmla="*/ 389 w 389"/>
                  <a:gd name="T30" fmla="*/ 216 h 2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216">
                    <a:moveTo>
                      <a:pt x="0" y="0"/>
                    </a:moveTo>
                    <a:lnTo>
                      <a:pt x="0" y="216"/>
                    </a:lnTo>
                    <a:lnTo>
                      <a:pt x="389" y="216"/>
                    </a:lnTo>
                    <a:lnTo>
                      <a:pt x="389" y="72"/>
                    </a:lnTo>
                    <a:lnTo>
                      <a:pt x="291" y="72"/>
                    </a:lnTo>
                    <a:lnTo>
                      <a:pt x="253" y="53"/>
                    </a:lnTo>
                    <a:lnTo>
                      <a:pt x="40" y="53"/>
                    </a:lnTo>
                    <a:lnTo>
                      <a:pt x="4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Freeform 483"/>
              <p:cNvSpPr>
                <a:spLocks/>
              </p:cNvSpPr>
              <p:nvPr/>
            </p:nvSpPr>
            <p:spPr bwMode="auto">
              <a:xfrm>
                <a:off x="3083" y="1048"/>
                <a:ext cx="389" cy="216"/>
              </a:xfrm>
              <a:custGeom>
                <a:avLst/>
                <a:gdLst>
                  <a:gd name="T0" fmla="*/ 0 w 389"/>
                  <a:gd name="T1" fmla="*/ 0 h 216"/>
                  <a:gd name="T2" fmla="*/ 0 w 389"/>
                  <a:gd name="T3" fmla="*/ 216 h 216"/>
                  <a:gd name="T4" fmla="*/ 389 w 389"/>
                  <a:gd name="T5" fmla="*/ 216 h 216"/>
                  <a:gd name="T6" fmla="*/ 389 w 389"/>
                  <a:gd name="T7" fmla="*/ 72 h 216"/>
                  <a:gd name="T8" fmla="*/ 291 w 389"/>
                  <a:gd name="T9" fmla="*/ 72 h 216"/>
                  <a:gd name="T10" fmla="*/ 253 w 389"/>
                  <a:gd name="T11" fmla="*/ 53 h 216"/>
                  <a:gd name="T12" fmla="*/ 40 w 389"/>
                  <a:gd name="T13" fmla="*/ 53 h 216"/>
                  <a:gd name="T14" fmla="*/ 40 w 389"/>
                  <a:gd name="T15" fmla="*/ 0 h 216"/>
                  <a:gd name="T16" fmla="*/ 0 w 389"/>
                  <a:gd name="T17" fmla="*/ 0 h 2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216"/>
                  <a:gd name="T29" fmla="*/ 389 w 389"/>
                  <a:gd name="T30" fmla="*/ 216 h 2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216">
                    <a:moveTo>
                      <a:pt x="0" y="0"/>
                    </a:moveTo>
                    <a:lnTo>
                      <a:pt x="0" y="216"/>
                    </a:lnTo>
                    <a:lnTo>
                      <a:pt x="389" y="216"/>
                    </a:lnTo>
                    <a:lnTo>
                      <a:pt x="389" y="72"/>
                    </a:lnTo>
                    <a:lnTo>
                      <a:pt x="291" y="72"/>
                    </a:lnTo>
                    <a:lnTo>
                      <a:pt x="253" y="53"/>
                    </a:lnTo>
                    <a:lnTo>
                      <a:pt x="40" y="53"/>
                    </a:lnTo>
                    <a:lnTo>
                      <a:pt x="4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6" name="Group 487"/>
            <p:cNvGrpSpPr>
              <a:grpSpLocks/>
            </p:cNvGrpSpPr>
            <p:nvPr/>
          </p:nvGrpSpPr>
          <p:grpSpPr bwMode="auto">
            <a:xfrm>
              <a:off x="4332197" y="1812926"/>
              <a:ext cx="596900" cy="228600"/>
              <a:chOff x="3432" y="1101"/>
              <a:chExt cx="376" cy="144"/>
            </a:xfrm>
            <a:solidFill>
              <a:schemeClr val="bg1">
                <a:lumMod val="85000"/>
              </a:schemeClr>
            </a:solidFill>
          </p:grpSpPr>
          <p:sp>
            <p:nvSpPr>
              <p:cNvPr id="1435" name="Freeform 485"/>
              <p:cNvSpPr>
                <a:spLocks/>
              </p:cNvSpPr>
              <p:nvPr/>
            </p:nvSpPr>
            <p:spPr bwMode="auto">
              <a:xfrm>
                <a:off x="3432" y="1101"/>
                <a:ext cx="376" cy="144"/>
              </a:xfrm>
              <a:custGeom>
                <a:avLst/>
                <a:gdLst>
                  <a:gd name="T0" fmla="*/ 39 w 376"/>
                  <a:gd name="T1" fmla="*/ 18 h 144"/>
                  <a:gd name="T2" fmla="*/ 0 w 376"/>
                  <a:gd name="T3" fmla="*/ 18 h 144"/>
                  <a:gd name="T4" fmla="*/ 39 w 376"/>
                  <a:gd name="T5" fmla="*/ 0 h 144"/>
                  <a:gd name="T6" fmla="*/ 162 w 376"/>
                  <a:gd name="T7" fmla="*/ 0 h 144"/>
                  <a:gd name="T8" fmla="*/ 240 w 376"/>
                  <a:gd name="T9" fmla="*/ 54 h 144"/>
                  <a:gd name="T10" fmla="*/ 298 w 376"/>
                  <a:gd name="T11" fmla="*/ 54 h 144"/>
                  <a:gd name="T12" fmla="*/ 376 w 376"/>
                  <a:gd name="T13" fmla="*/ 18 h 144"/>
                  <a:gd name="T14" fmla="*/ 376 w 376"/>
                  <a:gd name="T15" fmla="*/ 144 h 144"/>
                  <a:gd name="T16" fmla="*/ 39 w 376"/>
                  <a:gd name="T17" fmla="*/ 144 h 144"/>
                  <a:gd name="T18" fmla="*/ 39 w 376"/>
                  <a:gd name="T19" fmla="*/ 18 h 1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6"/>
                  <a:gd name="T31" fmla="*/ 0 h 144"/>
                  <a:gd name="T32" fmla="*/ 376 w 376"/>
                  <a:gd name="T33" fmla="*/ 144 h 1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6" h="144">
                    <a:moveTo>
                      <a:pt x="39" y="18"/>
                    </a:moveTo>
                    <a:lnTo>
                      <a:pt x="0" y="18"/>
                    </a:lnTo>
                    <a:lnTo>
                      <a:pt x="39" y="0"/>
                    </a:lnTo>
                    <a:lnTo>
                      <a:pt x="162" y="0"/>
                    </a:lnTo>
                    <a:lnTo>
                      <a:pt x="240" y="54"/>
                    </a:lnTo>
                    <a:lnTo>
                      <a:pt x="298" y="54"/>
                    </a:lnTo>
                    <a:lnTo>
                      <a:pt x="376" y="18"/>
                    </a:lnTo>
                    <a:lnTo>
                      <a:pt x="376" y="144"/>
                    </a:lnTo>
                    <a:lnTo>
                      <a:pt x="39" y="144"/>
                    </a:lnTo>
                    <a:lnTo>
                      <a:pt x="39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Freeform 486"/>
              <p:cNvSpPr>
                <a:spLocks/>
              </p:cNvSpPr>
              <p:nvPr/>
            </p:nvSpPr>
            <p:spPr bwMode="auto">
              <a:xfrm>
                <a:off x="3432" y="1101"/>
                <a:ext cx="376" cy="144"/>
              </a:xfrm>
              <a:custGeom>
                <a:avLst/>
                <a:gdLst>
                  <a:gd name="T0" fmla="*/ 39 w 376"/>
                  <a:gd name="T1" fmla="*/ 18 h 144"/>
                  <a:gd name="T2" fmla="*/ 0 w 376"/>
                  <a:gd name="T3" fmla="*/ 18 h 144"/>
                  <a:gd name="T4" fmla="*/ 39 w 376"/>
                  <a:gd name="T5" fmla="*/ 0 h 144"/>
                  <a:gd name="T6" fmla="*/ 162 w 376"/>
                  <a:gd name="T7" fmla="*/ 0 h 144"/>
                  <a:gd name="T8" fmla="*/ 240 w 376"/>
                  <a:gd name="T9" fmla="*/ 54 h 144"/>
                  <a:gd name="T10" fmla="*/ 298 w 376"/>
                  <a:gd name="T11" fmla="*/ 54 h 144"/>
                  <a:gd name="T12" fmla="*/ 376 w 376"/>
                  <a:gd name="T13" fmla="*/ 18 h 144"/>
                  <a:gd name="T14" fmla="*/ 376 w 376"/>
                  <a:gd name="T15" fmla="*/ 144 h 144"/>
                  <a:gd name="T16" fmla="*/ 39 w 376"/>
                  <a:gd name="T17" fmla="*/ 144 h 144"/>
                  <a:gd name="T18" fmla="*/ 39 w 376"/>
                  <a:gd name="T19" fmla="*/ 18 h 1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6"/>
                  <a:gd name="T31" fmla="*/ 0 h 144"/>
                  <a:gd name="T32" fmla="*/ 376 w 376"/>
                  <a:gd name="T33" fmla="*/ 144 h 1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6" h="144">
                    <a:moveTo>
                      <a:pt x="39" y="18"/>
                    </a:moveTo>
                    <a:lnTo>
                      <a:pt x="0" y="18"/>
                    </a:lnTo>
                    <a:lnTo>
                      <a:pt x="39" y="0"/>
                    </a:lnTo>
                    <a:lnTo>
                      <a:pt x="162" y="0"/>
                    </a:lnTo>
                    <a:lnTo>
                      <a:pt x="240" y="54"/>
                    </a:lnTo>
                    <a:lnTo>
                      <a:pt x="298" y="54"/>
                    </a:lnTo>
                    <a:lnTo>
                      <a:pt x="376" y="18"/>
                    </a:lnTo>
                    <a:lnTo>
                      <a:pt x="376" y="144"/>
                    </a:lnTo>
                    <a:lnTo>
                      <a:pt x="39" y="144"/>
                    </a:lnTo>
                    <a:lnTo>
                      <a:pt x="39" y="18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7" name="Group 511"/>
            <p:cNvGrpSpPr>
              <a:grpSpLocks/>
            </p:cNvGrpSpPr>
            <p:nvPr/>
          </p:nvGrpSpPr>
          <p:grpSpPr bwMode="auto">
            <a:xfrm>
              <a:off x="2700247" y="2185988"/>
              <a:ext cx="587375" cy="400050"/>
              <a:chOff x="2404" y="1336"/>
              <a:chExt cx="370" cy="252"/>
            </a:xfrm>
            <a:solidFill>
              <a:schemeClr val="bg1">
                <a:lumMod val="85000"/>
              </a:schemeClr>
            </a:solidFill>
          </p:grpSpPr>
          <p:sp>
            <p:nvSpPr>
              <p:cNvPr id="1433" name="Freeform 509"/>
              <p:cNvSpPr>
                <a:spLocks/>
              </p:cNvSpPr>
              <p:nvPr/>
            </p:nvSpPr>
            <p:spPr bwMode="auto">
              <a:xfrm>
                <a:off x="2404" y="1336"/>
                <a:ext cx="370" cy="252"/>
              </a:xfrm>
              <a:custGeom>
                <a:avLst/>
                <a:gdLst>
                  <a:gd name="T0" fmla="*/ 38 w 370"/>
                  <a:gd name="T1" fmla="*/ 0 h 252"/>
                  <a:gd name="T2" fmla="*/ 38 w 370"/>
                  <a:gd name="T3" fmla="*/ 125 h 252"/>
                  <a:gd name="T4" fmla="*/ 0 w 370"/>
                  <a:gd name="T5" fmla="*/ 125 h 252"/>
                  <a:gd name="T6" fmla="*/ 0 w 370"/>
                  <a:gd name="T7" fmla="*/ 216 h 252"/>
                  <a:gd name="T8" fmla="*/ 38 w 370"/>
                  <a:gd name="T9" fmla="*/ 216 h 252"/>
                  <a:gd name="T10" fmla="*/ 38 w 370"/>
                  <a:gd name="T11" fmla="*/ 252 h 252"/>
                  <a:gd name="T12" fmla="*/ 194 w 370"/>
                  <a:gd name="T13" fmla="*/ 252 h 252"/>
                  <a:gd name="T14" fmla="*/ 194 w 370"/>
                  <a:gd name="T15" fmla="*/ 216 h 252"/>
                  <a:gd name="T16" fmla="*/ 292 w 370"/>
                  <a:gd name="T17" fmla="*/ 216 h 252"/>
                  <a:gd name="T18" fmla="*/ 292 w 370"/>
                  <a:gd name="T19" fmla="*/ 197 h 252"/>
                  <a:gd name="T20" fmla="*/ 370 w 370"/>
                  <a:gd name="T21" fmla="*/ 197 h 252"/>
                  <a:gd name="T22" fmla="*/ 370 w 370"/>
                  <a:gd name="T23" fmla="*/ 0 h 252"/>
                  <a:gd name="T24" fmla="*/ 38 w 370"/>
                  <a:gd name="T25" fmla="*/ 0 h 2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0"/>
                  <a:gd name="T40" fmla="*/ 0 h 252"/>
                  <a:gd name="T41" fmla="*/ 370 w 370"/>
                  <a:gd name="T42" fmla="*/ 252 h 2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0" h="252">
                    <a:moveTo>
                      <a:pt x="38" y="0"/>
                    </a:moveTo>
                    <a:lnTo>
                      <a:pt x="38" y="125"/>
                    </a:lnTo>
                    <a:lnTo>
                      <a:pt x="0" y="125"/>
                    </a:lnTo>
                    <a:lnTo>
                      <a:pt x="0" y="216"/>
                    </a:lnTo>
                    <a:lnTo>
                      <a:pt x="38" y="216"/>
                    </a:lnTo>
                    <a:lnTo>
                      <a:pt x="38" y="252"/>
                    </a:lnTo>
                    <a:lnTo>
                      <a:pt x="194" y="252"/>
                    </a:lnTo>
                    <a:lnTo>
                      <a:pt x="194" y="216"/>
                    </a:lnTo>
                    <a:lnTo>
                      <a:pt x="292" y="216"/>
                    </a:lnTo>
                    <a:lnTo>
                      <a:pt x="292" y="197"/>
                    </a:lnTo>
                    <a:lnTo>
                      <a:pt x="370" y="197"/>
                    </a:lnTo>
                    <a:lnTo>
                      <a:pt x="370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" name="Freeform 510"/>
              <p:cNvSpPr>
                <a:spLocks/>
              </p:cNvSpPr>
              <p:nvPr/>
            </p:nvSpPr>
            <p:spPr bwMode="auto">
              <a:xfrm>
                <a:off x="2404" y="1336"/>
                <a:ext cx="370" cy="252"/>
              </a:xfrm>
              <a:custGeom>
                <a:avLst/>
                <a:gdLst>
                  <a:gd name="T0" fmla="*/ 38 w 370"/>
                  <a:gd name="T1" fmla="*/ 0 h 252"/>
                  <a:gd name="T2" fmla="*/ 38 w 370"/>
                  <a:gd name="T3" fmla="*/ 125 h 252"/>
                  <a:gd name="T4" fmla="*/ 0 w 370"/>
                  <a:gd name="T5" fmla="*/ 125 h 252"/>
                  <a:gd name="T6" fmla="*/ 0 w 370"/>
                  <a:gd name="T7" fmla="*/ 216 h 252"/>
                  <a:gd name="T8" fmla="*/ 38 w 370"/>
                  <a:gd name="T9" fmla="*/ 216 h 252"/>
                  <a:gd name="T10" fmla="*/ 38 w 370"/>
                  <a:gd name="T11" fmla="*/ 252 h 252"/>
                  <a:gd name="T12" fmla="*/ 194 w 370"/>
                  <a:gd name="T13" fmla="*/ 252 h 252"/>
                  <a:gd name="T14" fmla="*/ 194 w 370"/>
                  <a:gd name="T15" fmla="*/ 216 h 252"/>
                  <a:gd name="T16" fmla="*/ 292 w 370"/>
                  <a:gd name="T17" fmla="*/ 216 h 252"/>
                  <a:gd name="T18" fmla="*/ 292 w 370"/>
                  <a:gd name="T19" fmla="*/ 197 h 252"/>
                  <a:gd name="T20" fmla="*/ 370 w 370"/>
                  <a:gd name="T21" fmla="*/ 197 h 252"/>
                  <a:gd name="T22" fmla="*/ 370 w 370"/>
                  <a:gd name="T23" fmla="*/ 0 h 252"/>
                  <a:gd name="T24" fmla="*/ 38 w 370"/>
                  <a:gd name="T25" fmla="*/ 0 h 2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0"/>
                  <a:gd name="T40" fmla="*/ 0 h 252"/>
                  <a:gd name="T41" fmla="*/ 370 w 370"/>
                  <a:gd name="T42" fmla="*/ 252 h 2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0" h="252">
                    <a:moveTo>
                      <a:pt x="38" y="0"/>
                    </a:moveTo>
                    <a:lnTo>
                      <a:pt x="38" y="125"/>
                    </a:lnTo>
                    <a:lnTo>
                      <a:pt x="0" y="125"/>
                    </a:lnTo>
                    <a:lnTo>
                      <a:pt x="0" y="216"/>
                    </a:lnTo>
                    <a:lnTo>
                      <a:pt x="38" y="216"/>
                    </a:lnTo>
                    <a:lnTo>
                      <a:pt x="38" y="252"/>
                    </a:lnTo>
                    <a:lnTo>
                      <a:pt x="194" y="252"/>
                    </a:lnTo>
                    <a:lnTo>
                      <a:pt x="194" y="216"/>
                    </a:lnTo>
                    <a:lnTo>
                      <a:pt x="292" y="216"/>
                    </a:lnTo>
                    <a:lnTo>
                      <a:pt x="292" y="197"/>
                    </a:lnTo>
                    <a:lnTo>
                      <a:pt x="370" y="197"/>
                    </a:lnTo>
                    <a:lnTo>
                      <a:pt x="370" y="0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8" name="Group 514"/>
            <p:cNvGrpSpPr>
              <a:grpSpLocks/>
            </p:cNvGrpSpPr>
            <p:nvPr/>
          </p:nvGrpSpPr>
          <p:grpSpPr bwMode="auto">
            <a:xfrm>
              <a:off x="3286035" y="2185988"/>
              <a:ext cx="492125" cy="455613"/>
              <a:chOff x="2773" y="1336"/>
              <a:chExt cx="310" cy="287"/>
            </a:xfrm>
            <a:solidFill>
              <a:schemeClr val="bg1">
                <a:lumMod val="85000"/>
              </a:schemeClr>
            </a:solidFill>
          </p:grpSpPr>
          <p:sp>
            <p:nvSpPr>
              <p:cNvPr id="1431" name="Freeform 512"/>
              <p:cNvSpPr>
                <a:spLocks/>
              </p:cNvSpPr>
              <p:nvPr/>
            </p:nvSpPr>
            <p:spPr bwMode="auto">
              <a:xfrm>
                <a:off x="2773" y="1336"/>
                <a:ext cx="310" cy="287"/>
              </a:xfrm>
              <a:custGeom>
                <a:avLst/>
                <a:gdLst>
                  <a:gd name="T0" fmla="*/ 0 w 310"/>
                  <a:gd name="T1" fmla="*/ 0 h 287"/>
                  <a:gd name="T2" fmla="*/ 0 w 310"/>
                  <a:gd name="T3" fmla="*/ 287 h 287"/>
                  <a:gd name="T4" fmla="*/ 233 w 310"/>
                  <a:gd name="T5" fmla="*/ 287 h 287"/>
                  <a:gd name="T6" fmla="*/ 233 w 310"/>
                  <a:gd name="T7" fmla="*/ 216 h 287"/>
                  <a:gd name="T8" fmla="*/ 272 w 310"/>
                  <a:gd name="T9" fmla="*/ 216 h 287"/>
                  <a:gd name="T10" fmla="*/ 272 w 310"/>
                  <a:gd name="T11" fmla="*/ 144 h 287"/>
                  <a:gd name="T12" fmla="*/ 310 w 310"/>
                  <a:gd name="T13" fmla="*/ 144 h 287"/>
                  <a:gd name="T14" fmla="*/ 310 w 310"/>
                  <a:gd name="T15" fmla="*/ 0 h 287"/>
                  <a:gd name="T16" fmla="*/ 0 w 310"/>
                  <a:gd name="T17" fmla="*/ 0 h 2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0"/>
                  <a:gd name="T28" fmla="*/ 0 h 287"/>
                  <a:gd name="T29" fmla="*/ 310 w 310"/>
                  <a:gd name="T30" fmla="*/ 287 h 2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0" h="287">
                    <a:moveTo>
                      <a:pt x="0" y="0"/>
                    </a:moveTo>
                    <a:lnTo>
                      <a:pt x="0" y="287"/>
                    </a:lnTo>
                    <a:lnTo>
                      <a:pt x="233" y="287"/>
                    </a:lnTo>
                    <a:lnTo>
                      <a:pt x="233" y="216"/>
                    </a:lnTo>
                    <a:lnTo>
                      <a:pt x="272" y="216"/>
                    </a:lnTo>
                    <a:lnTo>
                      <a:pt x="272" y="144"/>
                    </a:lnTo>
                    <a:lnTo>
                      <a:pt x="310" y="144"/>
                    </a:lnTo>
                    <a:lnTo>
                      <a:pt x="31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Freeform 513"/>
              <p:cNvSpPr>
                <a:spLocks/>
              </p:cNvSpPr>
              <p:nvPr/>
            </p:nvSpPr>
            <p:spPr bwMode="auto">
              <a:xfrm>
                <a:off x="2773" y="1336"/>
                <a:ext cx="310" cy="287"/>
              </a:xfrm>
              <a:custGeom>
                <a:avLst/>
                <a:gdLst>
                  <a:gd name="T0" fmla="*/ 0 w 310"/>
                  <a:gd name="T1" fmla="*/ 0 h 287"/>
                  <a:gd name="T2" fmla="*/ 0 w 310"/>
                  <a:gd name="T3" fmla="*/ 287 h 287"/>
                  <a:gd name="T4" fmla="*/ 233 w 310"/>
                  <a:gd name="T5" fmla="*/ 287 h 287"/>
                  <a:gd name="T6" fmla="*/ 233 w 310"/>
                  <a:gd name="T7" fmla="*/ 216 h 287"/>
                  <a:gd name="T8" fmla="*/ 272 w 310"/>
                  <a:gd name="T9" fmla="*/ 216 h 287"/>
                  <a:gd name="T10" fmla="*/ 272 w 310"/>
                  <a:gd name="T11" fmla="*/ 144 h 287"/>
                  <a:gd name="T12" fmla="*/ 310 w 310"/>
                  <a:gd name="T13" fmla="*/ 144 h 287"/>
                  <a:gd name="T14" fmla="*/ 310 w 310"/>
                  <a:gd name="T15" fmla="*/ 0 h 287"/>
                  <a:gd name="T16" fmla="*/ 0 w 310"/>
                  <a:gd name="T17" fmla="*/ 0 h 2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0"/>
                  <a:gd name="T28" fmla="*/ 0 h 287"/>
                  <a:gd name="T29" fmla="*/ 310 w 310"/>
                  <a:gd name="T30" fmla="*/ 287 h 2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0" h="287">
                    <a:moveTo>
                      <a:pt x="0" y="0"/>
                    </a:moveTo>
                    <a:lnTo>
                      <a:pt x="0" y="287"/>
                    </a:lnTo>
                    <a:lnTo>
                      <a:pt x="233" y="287"/>
                    </a:lnTo>
                    <a:lnTo>
                      <a:pt x="233" y="216"/>
                    </a:lnTo>
                    <a:lnTo>
                      <a:pt x="272" y="216"/>
                    </a:lnTo>
                    <a:lnTo>
                      <a:pt x="272" y="144"/>
                    </a:lnTo>
                    <a:lnTo>
                      <a:pt x="310" y="144"/>
                    </a:lnTo>
                    <a:lnTo>
                      <a:pt x="3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9" name="Group 517"/>
            <p:cNvGrpSpPr>
              <a:grpSpLocks/>
            </p:cNvGrpSpPr>
            <p:nvPr/>
          </p:nvGrpSpPr>
          <p:grpSpPr bwMode="auto">
            <a:xfrm>
              <a:off x="3778160" y="2071688"/>
              <a:ext cx="617537" cy="342900"/>
              <a:chOff x="3083" y="1264"/>
              <a:chExt cx="389" cy="216"/>
            </a:xfrm>
            <a:solidFill>
              <a:schemeClr val="bg1">
                <a:lumMod val="85000"/>
              </a:schemeClr>
            </a:solidFill>
          </p:grpSpPr>
          <p:sp>
            <p:nvSpPr>
              <p:cNvPr id="1429" name="Rectangle 515"/>
              <p:cNvSpPr>
                <a:spLocks noChangeArrowheads="1"/>
              </p:cNvSpPr>
              <p:nvPr/>
            </p:nvSpPr>
            <p:spPr bwMode="auto">
              <a:xfrm>
                <a:off x="3083" y="1264"/>
                <a:ext cx="389" cy="2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Rectangle 516"/>
              <p:cNvSpPr>
                <a:spLocks noChangeArrowheads="1"/>
              </p:cNvSpPr>
              <p:nvPr/>
            </p:nvSpPr>
            <p:spPr bwMode="auto">
              <a:xfrm>
                <a:off x="3083" y="1264"/>
                <a:ext cx="389" cy="216"/>
              </a:xfrm>
              <a:prstGeom prst="rect">
                <a:avLst/>
              </a:pr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0" name="Group 520"/>
            <p:cNvGrpSpPr>
              <a:grpSpLocks/>
            </p:cNvGrpSpPr>
            <p:nvPr/>
          </p:nvGrpSpPr>
          <p:grpSpPr bwMode="auto">
            <a:xfrm>
              <a:off x="4395697" y="2041526"/>
              <a:ext cx="533400" cy="373062"/>
              <a:chOff x="3472" y="1245"/>
              <a:chExt cx="336" cy="235"/>
            </a:xfrm>
            <a:solidFill>
              <a:schemeClr val="bg1">
                <a:lumMod val="85000"/>
              </a:schemeClr>
            </a:solidFill>
          </p:grpSpPr>
          <p:sp>
            <p:nvSpPr>
              <p:cNvPr id="1427" name="Freeform 518"/>
              <p:cNvSpPr>
                <a:spLocks/>
              </p:cNvSpPr>
              <p:nvPr/>
            </p:nvSpPr>
            <p:spPr bwMode="auto">
              <a:xfrm>
                <a:off x="3472" y="1245"/>
                <a:ext cx="336" cy="235"/>
              </a:xfrm>
              <a:custGeom>
                <a:avLst/>
                <a:gdLst>
                  <a:gd name="T0" fmla="*/ 0 w 336"/>
                  <a:gd name="T1" fmla="*/ 0 h 235"/>
                  <a:gd name="T2" fmla="*/ 0 w 336"/>
                  <a:gd name="T3" fmla="*/ 235 h 235"/>
                  <a:gd name="T4" fmla="*/ 277 w 336"/>
                  <a:gd name="T5" fmla="*/ 235 h 235"/>
                  <a:gd name="T6" fmla="*/ 277 w 336"/>
                  <a:gd name="T7" fmla="*/ 181 h 235"/>
                  <a:gd name="T8" fmla="*/ 336 w 336"/>
                  <a:gd name="T9" fmla="*/ 181 h 235"/>
                  <a:gd name="T10" fmla="*/ 336 w 336"/>
                  <a:gd name="T11" fmla="*/ 0 h 235"/>
                  <a:gd name="T12" fmla="*/ 0 w 336"/>
                  <a:gd name="T13" fmla="*/ 0 h 2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235"/>
                  <a:gd name="T23" fmla="*/ 336 w 336"/>
                  <a:gd name="T24" fmla="*/ 235 h 2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235">
                    <a:moveTo>
                      <a:pt x="0" y="0"/>
                    </a:moveTo>
                    <a:lnTo>
                      <a:pt x="0" y="235"/>
                    </a:lnTo>
                    <a:lnTo>
                      <a:pt x="277" y="235"/>
                    </a:lnTo>
                    <a:lnTo>
                      <a:pt x="277" y="181"/>
                    </a:lnTo>
                    <a:lnTo>
                      <a:pt x="336" y="181"/>
                    </a:lnTo>
                    <a:lnTo>
                      <a:pt x="33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Freeform 519"/>
              <p:cNvSpPr>
                <a:spLocks/>
              </p:cNvSpPr>
              <p:nvPr/>
            </p:nvSpPr>
            <p:spPr bwMode="auto">
              <a:xfrm>
                <a:off x="3472" y="1245"/>
                <a:ext cx="336" cy="235"/>
              </a:xfrm>
              <a:custGeom>
                <a:avLst/>
                <a:gdLst>
                  <a:gd name="T0" fmla="*/ 0 w 336"/>
                  <a:gd name="T1" fmla="*/ 0 h 235"/>
                  <a:gd name="T2" fmla="*/ 0 w 336"/>
                  <a:gd name="T3" fmla="*/ 235 h 235"/>
                  <a:gd name="T4" fmla="*/ 277 w 336"/>
                  <a:gd name="T5" fmla="*/ 235 h 235"/>
                  <a:gd name="T6" fmla="*/ 277 w 336"/>
                  <a:gd name="T7" fmla="*/ 181 h 235"/>
                  <a:gd name="T8" fmla="*/ 336 w 336"/>
                  <a:gd name="T9" fmla="*/ 181 h 235"/>
                  <a:gd name="T10" fmla="*/ 336 w 336"/>
                  <a:gd name="T11" fmla="*/ 0 h 235"/>
                  <a:gd name="T12" fmla="*/ 0 w 336"/>
                  <a:gd name="T13" fmla="*/ 0 h 2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235"/>
                  <a:gd name="T23" fmla="*/ 336 w 336"/>
                  <a:gd name="T24" fmla="*/ 235 h 2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235">
                    <a:moveTo>
                      <a:pt x="0" y="0"/>
                    </a:moveTo>
                    <a:lnTo>
                      <a:pt x="0" y="235"/>
                    </a:lnTo>
                    <a:lnTo>
                      <a:pt x="277" y="235"/>
                    </a:lnTo>
                    <a:lnTo>
                      <a:pt x="277" y="181"/>
                    </a:lnTo>
                    <a:lnTo>
                      <a:pt x="336" y="181"/>
                    </a:lnTo>
                    <a:lnTo>
                      <a:pt x="33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1" name="Group 544"/>
            <p:cNvGrpSpPr>
              <a:grpSpLocks/>
            </p:cNvGrpSpPr>
            <p:nvPr/>
          </p:nvGrpSpPr>
          <p:grpSpPr bwMode="auto">
            <a:xfrm>
              <a:off x="3657510" y="2414588"/>
              <a:ext cx="461962" cy="398463"/>
              <a:chOff x="3007" y="1480"/>
              <a:chExt cx="291" cy="251"/>
            </a:xfrm>
            <a:solidFill>
              <a:schemeClr val="bg1">
                <a:lumMod val="85000"/>
              </a:schemeClr>
            </a:solidFill>
          </p:grpSpPr>
          <p:sp>
            <p:nvSpPr>
              <p:cNvPr id="1425" name="Freeform 542"/>
              <p:cNvSpPr>
                <a:spLocks/>
              </p:cNvSpPr>
              <p:nvPr/>
            </p:nvSpPr>
            <p:spPr bwMode="auto">
              <a:xfrm>
                <a:off x="3007" y="1480"/>
                <a:ext cx="291" cy="251"/>
              </a:xfrm>
              <a:custGeom>
                <a:avLst/>
                <a:gdLst>
                  <a:gd name="T0" fmla="*/ 38 w 291"/>
                  <a:gd name="T1" fmla="*/ 0 h 251"/>
                  <a:gd name="T2" fmla="*/ 38 w 291"/>
                  <a:gd name="T3" fmla="*/ 72 h 251"/>
                  <a:gd name="T4" fmla="*/ 0 w 291"/>
                  <a:gd name="T5" fmla="*/ 72 h 251"/>
                  <a:gd name="T6" fmla="*/ 0 w 291"/>
                  <a:gd name="T7" fmla="*/ 143 h 251"/>
                  <a:gd name="T8" fmla="*/ 19 w 291"/>
                  <a:gd name="T9" fmla="*/ 143 h 251"/>
                  <a:gd name="T10" fmla="*/ 19 w 291"/>
                  <a:gd name="T11" fmla="*/ 233 h 251"/>
                  <a:gd name="T12" fmla="*/ 57 w 291"/>
                  <a:gd name="T13" fmla="*/ 233 h 251"/>
                  <a:gd name="T14" fmla="*/ 57 w 291"/>
                  <a:gd name="T15" fmla="*/ 251 h 251"/>
                  <a:gd name="T16" fmla="*/ 155 w 291"/>
                  <a:gd name="T17" fmla="*/ 251 h 251"/>
                  <a:gd name="T18" fmla="*/ 155 w 291"/>
                  <a:gd name="T19" fmla="*/ 233 h 251"/>
                  <a:gd name="T20" fmla="*/ 291 w 291"/>
                  <a:gd name="T21" fmla="*/ 233 h 251"/>
                  <a:gd name="T22" fmla="*/ 291 w 291"/>
                  <a:gd name="T23" fmla="*/ 0 h 251"/>
                  <a:gd name="T24" fmla="*/ 38 w 291"/>
                  <a:gd name="T25" fmla="*/ 0 h 2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1"/>
                  <a:gd name="T40" fmla="*/ 0 h 251"/>
                  <a:gd name="T41" fmla="*/ 291 w 291"/>
                  <a:gd name="T42" fmla="*/ 251 h 2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1" h="251">
                    <a:moveTo>
                      <a:pt x="38" y="0"/>
                    </a:moveTo>
                    <a:lnTo>
                      <a:pt x="38" y="72"/>
                    </a:lnTo>
                    <a:lnTo>
                      <a:pt x="0" y="72"/>
                    </a:lnTo>
                    <a:lnTo>
                      <a:pt x="0" y="143"/>
                    </a:lnTo>
                    <a:lnTo>
                      <a:pt x="19" y="143"/>
                    </a:lnTo>
                    <a:lnTo>
                      <a:pt x="19" y="233"/>
                    </a:lnTo>
                    <a:lnTo>
                      <a:pt x="57" y="233"/>
                    </a:lnTo>
                    <a:lnTo>
                      <a:pt x="57" y="251"/>
                    </a:lnTo>
                    <a:lnTo>
                      <a:pt x="155" y="251"/>
                    </a:lnTo>
                    <a:lnTo>
                      <a:pt x="155" y="233"/>
                    </a:lnTo>
                    <a:lnTo>
                      <a:pt x="291" y="233"/>
                    </a:lnTo>
                    <a:lnTo>
                      <a:pt x="291" y="0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Freeform 543"/>
              <p:cNvSpPr>
                <a:spLocks/>
              </p:cNvSpPr>
              <p:nvPr/>
            </p:nvSpPr>
            <p:spPr bwMode="auto">
              <a:xfrm>
                <a:off x="3007" y="1480"/>
                <a:ext cx="291" cy="251"/>
              </a:xfrm>
              <a:custGeom>
                <a:avLst/>
                <a:gdLst>
                  <a:gd name="T0" fmla="*/ 38 w 291"/>
                  <a:gd name="T1" fmla="*/ 0 h 251"/>
                  <a:gd name="T2" fmla="*/ 38 w 291"/>
                  <a:gd name="T3" fmla="*/ 72 h 251"/>
                  <a:gd name="T4" fmla="*/ 0 w 291"/>
                  <a:gd name="T5" fmla="*/ 72 h 251"/>
                  <a:gd name="T6" fmla="*/ 0 w 291"/>
                  <a:gd name="T7" fmla="*/ 143 h 251"/>
                  <a:gd name="T8" fmla="*/ 19 w 291"/>
                  <a:gd name="T9" fmla="*/ 143 h 251"/>
                  <a:gd name="T10" fmla="*/ 19 w 291"/>
                  <a:gd name="T11" fmla="*/ 233 h 251"/>
                  <a:gd name="T12" fmla="*/ 57 w 291"/>
                  <a:gd name="T13" fmla="*/ 233 h 251"/>
                  <a:gd name="T14" fmla="*/ 57 w 291"/>
                  <a:gd name="T15" fmla="*/ 251 h 251"/>
                  <a:gd name="T16" fmla="*/ 155 w 291"/>
                  <a:gd name="T17" fmla="*/ 251 h 251"/>
                  <a:gd name="T18" fmla="*/ 155 w 291"/>
                  <a:gd name="T19" fmla="*/ 233 h 251"/>
                  <a:gd name="T20" fmla="*/ 291 w 291"/>
                  <a:gd name="T21" fmla="*/ 233 h 251"/>
                  <a:gd name="T22" fmla="*/ 291 w 291"/>
                  <a:gd name="T23" fmla="*/ 0 h 251"/>
                  <a:gd name="T24" fmla="*/ 38 w 291"/>
                  <a:gd name="T25" fmla="*/ 0 h 2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1"/>
                  <a:gd name="T40" fmla="*/ 0 h 251"/>
                  <a:gd name="T41" fmla="*/ 291 w 291"/>
                  <a:gd name="T42" fmla="*/ 251 h 2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1" h="251">
                    <a:moveTo>
                      <a:pt x="38" y="0"/>
                    </a:moveTo>
                    <a:lnTo>
                      <a:pt x="38" y="72"/>
                    </a:lnTo>
                    <a:lnTo>
                      <a:pt x="0" y="72"/>
                    </a:lnTo>
                    <a:lnTo>
                      <a:pt x="0" y="143"/>
                    </a:lnTo>
                    <a:lnTo>
                      <a:pt x="19" y="143"/>
                    </a:lnTo>
                    <a:lnTo>
                      <a:pt x="19" y="233"/>
                    </a:lnTo>
                    <a:lnTo>
                      <a:pt x="57" y="233"/>
                    </a:lnTo>
                    <a:lnTo>
                      <a:pt x="57" y="251"/>
                    </a:lnTo>
                    <a:lnTo>
                      <a:pt x="155" y="251"/>
                    </a:lnTo>
                    <a:lnTo>
                      <a:pt x="155" y="233"/>
                    </a:lnTo>
                    <a:lnTo>
                      <a:pt x="291" y="233"/>
                    </a:lnTo>
                    <a:lnTo>
                      <a:pt x="291" y="0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2" name="Group 562"/>
            <p:cNvGrpSpPr>
              <a:grpSpLocks/>
            </p:cNvGrpSpPr>
            <p:nvPr/>
          </p:nvGrpSpPr>
          <p:grpSpPr bwMode="auto">
            <a:xfrm>
              <a:off x="2239873" y="2728913"/>
              <a:ext cx="369887" cy="484188"/>
              <a:chOff x="2113" y="1678"/>
              <a:chExt cx="233" cy="305"/>
            </a:xfrm>
            <a:solidFill>
              <a:schemeClr val="bg1">
                <a:lumMod val="85000"/>
              </a:schemeClr>
            </a:solidFill>
          </p:grpSpPr>
          <p:sp>
            <p:nvSpPr>
              <p:cNvPr id="1423" name="Freeform 560"/>
              <p:cNvSpPr>
                <a:spLocks/>
              </p:cNvSpPr>
              <p:nvPr/>
            </p:nvSpPr>
            <p:spPr bwMode="auto">
              <a:xfrm>
                <a:off x="2113" y="1678"/>
                <a:ext cx="233" cy="305"/>
              </a:xfrm>
              <a:custGeom>
                <a:avLst/>
                <a:gdLst>
                  <a:gd name="T0" fmla="*/ 19 w 233"/>
                  <a:gd name="T1" fmla="*/ 0 h 305"/>
                  <a:gd name="T2" fmla="*/ 0 w 233"/>
                  <a:gd name="T3" fmla="*/ 305 h 305"/>
                  <a:gd name="T4" fmla="*/ 233 w 233"/>
                  <a:gd name="T5" fmla="*/ 305 h 305"/>
                  <a:gd name="T6" fmla="*/ 233 w 233"/>
                  <a:gd name="T7" fmla="*/ 0 h 305"/>
                  <a:gd name="T8" fmla="*/ 19 w 233"/>
                  <a:gd name="T9" fmla="*/ 0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3"/>
                  <a:gd name="T16" fmla="*/ 0 h 305"/>
                  <a:gd name="T17" fmla="*/ 233 w 233"/>
                  <a:gd name="T18" fmla="*/ 305 h 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3" h="305">
                    <a:moveTo>
                      <a:pt x="19" y="0"/>
                    </a:moveTo>
                    <a:lnTo>
                      <a:pt x="0" y="305"/>
                    </a:lnTo>
                    <a:lnTo>
                      <a:pt x="233" y="305"/>
                    </a:lnTo>
                    <a:lnTo>
                      <a:pt x="233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" name="Freeform 561"/>
              <p:cNvSpPr>
                <a:spLocks/>
              </p:cNvSpPr>
              <p:nvPr/>
            </p:nvSpPr>
            <p:spPr bwMode="auto">
              <a:xfrm>
                <a:off x="2113" y="1678"/>
                <a:ext cx="233" cy="305"/>
              </a:xfrm>
              <a:custGeom>
                <a:avLst/>
                <a:gdLst>
                  <a:gd name="T0" fmla="*/ 19 w 233"/>
                  <a:gd name="T1" fmla="*/ 0 h 305"/>
                  <a:gd name="T2" fmla="*/ 0 w 233"/>
                  <a:gd name="T3" fmla="*/ 305 h 305"/>
                  <a:gd name="T4" fmla="*/ 233 w 233"/>
                  <a:gd name="T5" fmla="*/ 305 h 305"/>
                  <a:gd name="T6" fmla="*/ 233 w 233"/>
                  <a:gd name="T7" fmla="*/ 0 h 305"/>
                  <a:gd name="T8" fmla="*/ 19 w 233"/>
                  <a:gd name="T9" fmla="*/ 0 h 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3"/>
                  <a:gd name="T16" fmla="*/ 0 h 305"/>
                  <a:gd name="T17" fmla="*/ 233 w 233"/>
                  <a:gd name="T18" fmla="*/ 305 h 3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3" h="305">
                    <a:moveTo>
                      <a:pt x="19" y="0"/>
                    </a:moveTo>
                    <a:lnTo>
                      <a:pt x="0" y="305"/>
                    </a:lnTo>
                    <a:lnTo>
                      <a:pt x="233" y="305"/>
                    </a:lnTo>
                    <a:lnTo>
                      <a:pt x="233" y="0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3" name="Group 565"/>
            <p:cNvGrpSpPr>
              <a:grpSpLocks/>
            </p:cNvGrpSpPr>
            <p:nvPr/>
          </p:nvGrpSpPr>
          <p:grpSpPr bwMode="auto">
            <a:xfrm>
              <a:off x="3778160" y="2786063"/>
              <a:ext cx="585787" cy="342900"/>
              <a:chOff x="3083" y="1714"/>
              <a:chExt cx="369" cy="216"/>
            </a:xfrm>
            <a:solidFill>
              <a:schemeClr val="bg1">
                <a:lumMod val="85000"/>
              </a:schemeClr>
            </a:solidFill>
          </p:grpSpPr>
          <p:sp>
            <p:nvSpPr>
              <p:cNvPr id="1421" name="Freeform 563"/>
              <p:cNvSpPr>
                <a:spLocks/>
              </p:cNvSpPr>
              <p:nvPr/>
            </p:nvSpPr>
            <p:spPr bwMode="auto">
              <a:xfrm>
                <a:off x="3083" y="1714"/>
                <a:ext cx="369" cy="216"/>
              </a:xfrm>
              <a:custGeom>
                <a:avLst/>
                <a:gdLst>
                  <a:gd name="T0" fmla="*/ 79 w 369"/>
                  <a:gd name="T1" fmla="*/ 0 h 216"/>
                  <a:gd name="T2" fmla="*/ 79 w 369"/>
                  <a:gd name="T3" fmla="*/ 17 h 216"/>
                  <a:gd name="T4" fmla="*/ 0 w 369"/>
                  <a:gd name="T5" fmla="*/ 17 h 216"/>
                  <a:gd name="T6" fmla="*/ 0 w 369"/>
                  <a:gd name="T7" fmla="*/ 162 h 216"/>
                  <a:gd name="T8" fmla="*/ 98 w 369"/>
                  <a:gd name="T9" fmla="*/ 162 h 216"/>
                  <a:gd name="T10" fmla="*/ 98 w 369"/>
                  <a:gd name="T11" fmla="*/ 216 h 216"/>
                  <a:gd name="T12" fmla="*/ 253 w 369"/>
                  <a:gd name="T13" fmla="*/ 216 h 216"/>
                  <a:gd name="T14" fmla="*/ 253 w 369"/>
                  <a:gd name="T15" fmla="*/ 180 h 216"/>
                  <a:gd name="T16" fmla="*/ 291 w 369"/>
                  <a:gd name="T17" fmla="*/ 180 h 216"/>
                  <a:gd name="T18" fmla="*/ 291 w 369"/>
                  <a:gd name="T19" fmla="*/ 54 h 216"/>
                  <a:gd name="T20" fmla="*/ 369 w 369"/>
                  <a:gd name="T21" fmla="*/ 54 h 216"/>
                  <a:gd name="T22" fmla="*/ 369 w 369"/>
                  <a:gd name="T23" fmla="*/ 0 h 216"/>
                  <a:gd name="T24" fmla="*/ 79 w 369"/>
                  <a:gd name="T25" fmla="*/ 0 h 2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9"/>
                  <a:gd name="T40" fmla="*/ 0 h 216"/>
                  <a:gd name="T41" fmla="*/ 369 w 369"/>
                  <a:gd name="T42" fmla="*/ 216 h 2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9" h="216">
                    <a:moveTo>
                      <a:pt x="79" y="0"/>
                    </a:moveTo>
                    <a:lnTo>
                      <a:pt x="79" y="17"/>
                    </a:lnTo>
                    <a:lnTo>
                      <a:pt x="0" y="17"/>
                    </a:lnTo>
                    <a:lnTo>
                      <a:pt x="0" y="162"/>
                    </a:lnTo>
                    <a:lnTo>
                      <a:pt x="98" y="162"/>
                    </a:lnTo>
                    <a:lnTo>
                      <a:pt x="98" y="216"/>
                    </a:lnTo>
                    <a:lnTo>
                      <a:pt x="253" y="216"/>
                    </a:lnTo>
                    <a:lnTo>
                      <a:pt x="253" y="180"/>
                    </a:lnTo>
                    <a:lnTo>
                      <a:pt x="291" y="180"/>
                    </a:lnTo>
                    <a:lnTo>
                      <a:pt x="291" y="54"/>
                    </a:lnTo>
                    <a:lnTo>
                      <a:pt x="369" y="54"/>
                    </a:lnTo>
                    <a:lnTo>
                      <a:pt x="369" y="0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Freeform 564"/>
              <p:cNvSpPr>
                <a:spLocks/>
              </p:cNvSpPr>
              <p:nvPr/>
            </p:nvSpPr>
            <p:spPr bwMode="auto">
              <a:xfrm>
                <a:off x="3083" y="1714"/>
                <a:ext cx="369" cy="216"/>
              </a:xfrm>
              <a:custGeom>
                <a:avLst/>
                <a:gdLst>
                  <a:gd name="T0" fmla="*/ 79 w 369"/>
                  <a:gd name="T1" fmla="*/ 0 h 216"/>
                  <a:gd name="T2" fmla="*/ 79 w 369"/>
                  <a:gd name="T3" fmla="*/ 17 h 216"/>
                  <a:gd name="T4" fmla="*/ 0 w 369"/>
                  <a:gd name="T5" fmla="*/ 17 h 216"/>
                  <a:gd name="T6" fmla="*/ 0 w 369"/>
                  <a:gd name="T7" fmla="*/ 162 h 216"/>
                  <a:gd name="T8" fmla="*/ 98 w 369"/>
                  <a:gd name="T9" fmla="*/ 162 h 216"/>
                  <a:gd name="T10" fmla="*/ 98 w 369"/>
                  <a:gd name="T11" fmla="*/ 216 h 216"/>
                  <a:gd name="T12" fmla="*/ 253 w 369"/>
                  <a:gd name="T13" fmla="*/ 216 h 216"/>
                  <a:gd name="T14" fmla="*/ 253 w 369"/>
                  <a:gd name="T15" fmla="*/ 180 h 216"/>
                  <a:gd name="T16" fmla="*/ 291 w 369"/>
                  <a:gd name="T17" fmla="*/ 180 h 216"/>
                  <a:gd name="T18" fmla="*/ 291 w 369"/>
                  <a:gd name="T19" fmla="*/ 54 h 216"/>
                  <a:gd name="T20" fmla="*/ 369 w 369"/>
                  <a:gd name="T21" fmla="*/ 54 h 216"/>
                  <a:gd name="T22" fmla="*/ 369 w 369"/>
                  <a:gd name="T23" fmla="*/ 0 h 216"/>
                  <a:gd name="T24" fmla="*/ 79 w 369"/>
                  <a:gd name="T25" fmla="*/ 0 h 2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9"/>
                  <a:gd name="T40" fmla="*/ 0 h 216"/>
                  <a:gd name="T41" fmla="*/ 369 w 369"/>
                  <a:gd name="T42" fmla="*/ 216 h 2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9" h="216">
                    <a:moveTo>
                      <a:pt x="79" y="0"/>
                    </a:moveTo>
                    <a:lnTo>
                      <a:pt x="79" y="17"/>
                    </a:lnTo>
                    <a:lnTo>
                      <a:pt x="0" y="17"/>
                    </a:lnTo>
                    <a:lnTo>
                      <a:pt x="0" y="162"/>
                    </a:lnTo>
                    <a:lnTo>
                      <a:pt x="98" y="162"/>
                    </a:lnTo>
                    <a:lnTo>
                      <a:pt x="98" y="216"/>
                    </a:lnTo>
                    <a:lnTo>
                      <a:pt x="253" y="216"/>
                    </a:lnTo>
                    <a:lnTo>
                      <a:pt x="253" y="180"/>
                    </a:lnTo>
                    <a:lnTo>
                      <a:pt x="291" y="180"/>
                    </a:lnTo>
                    <a:lnTo>
                      <a:pt x="291" y="54"/>
                    </a:lnTo>
                    <a:lnTo>
                      <a:pt x="369" y="54"/>
                    </a:lnTo>
                    <a:lnTo>
                      <a:pt x="369" y="0"/>
                    </a:lnTo>
                    <a:lnTo>
                      <a:pt x="79" y="0"/>
                    </a:lnTo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4" name="Group 571"/>
            <p:cNvGrpSpPr>
              <a:grpSpLocks/>
            </p:cNvGrpSpPr>
            <p:nvPr/>
          </p:nvGrpSpPr>
          <p:grpSpPr bwMode="auto">
            <a:xfrm>
              <a:off x="5083085" y="2843213"/>
              <a:ext cx="617537" cy="285750"/>
              <a:chOff x="3905" y="1750"/>
              <a:chExt cx="389" cy="180"/>
            </a:xfrm>
          </p:grpSpPr>
          <p:sp>
            <p:nvSpPr>
              <p:cNvPr id="1419" name="Freeform 569"/>
              <p:cNvSpPr>
                <a:spLocks/>
              </p:cNvSpPr>
              <p:nvPr/>
            </p:nvSpPr>
            <p:spPr bwMode="auto">
              <a:xfrm>
                <a:off x="3905" y="1750"/>
                <a:ext cx="389" cy="180"/>
              </a:xfrm>
              <a:custGeom>
                <a:avLst/>
                <a:gdLst>
                  <a:gd name="T0" fmla="*/ 0 w 389"/>
                  <a:gd name="T1" fmla="*/ 0 h 180"/>
                  <a:gd name="T2" fmla="*/ 0 w 389"/>
                  <a:gd name="T3" fmla="*/ 72 h 180"/>
                  <a:gd name="T4" fmla="*/ 19 w 389"/>
                  <a:gd name="T5" fmla="*/ 72 h 180"/>
                  <a:gd name="T6" fmla="*/ 19 w 389"/>
                  <a:gd name="T7" fmla="*/ 180 h 180"/>
                  <a:gd name="T8" fmla="*/ 371 w 389"/>
                  <a:gd name="T9" fmla="*/ 180 h 180"/>
                  <a:gd name="T10" fmla="*/ 371 w 389"/>
                  <a:gd name="T11" fmla="*/ 35 h 180"/>
                  <a:gd name="T12" fmla="*/ 389 w 389"/>
                  <a:gd name="T13" fmla="*/ 35 h 180"/>
                  <a:gd name="T14" fmla="*/ 389 w 389"/>
                  <a:gd name="T15" fmla="*/ 0 h 180"/>
                  <a:gd name="T16" fmla="*/ 0 w 389"/>
                  <a:gd name="T17" fmla="*/ 0 h 1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80"/>
                  <a:gd name="T29" fmla="*/ 389 w 389"/>
                  <a:gd name="T30" fmla="*/ 180 h 1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80">
                    <a:moveTo>
                      <a:pt x="0" y="0"/>
                    </a:moveTo>
                    <a:lnTo>
                      <a:pt x="0" y="72"/>
                    </a:lnTo>
                    <a:lnTo>
                      <a:pt x="19" y="72"/>
                    </a:lnTo>
                    <a:lnTo>
                      <a:pt x="19" y="180"/>
                    </a:lnTo>
                    <a:lnTo>
                      <a:pt x="371" y="180"/>
                    </a:lnTo>
                    <a:lnTo>
                      <a:pt x="371" y="35"/>
                    </a:lnTo>
                    <a:lnTo>
                      <a:pt x="389" y="35"/>
                    </a:lnTo>
                    <a:lnTo>
                      <a:pt x="38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Freeform 570"/>
              <p:cNvSpPr>
                <a:spLocks/>
              </p:cNvSpPr>
              <p:nvPr/>
            </p:nvSpPr>
            <p:spPr bwMode="auto">
              <a:xfrm>
                <a:off x="3905" y="1750"/>
                <a:ext cx="389" cy="180"/>
              </a:xfrm>
              <a:custGeom>
                <a:avLst/>
                <a:gdLst>
                  <a:gd name="T0" fmla="*/ 0 w 389"/>
                  <a:gd name="T1" fmla="*/ 0 h 180"/>
                  <a:gd name="T2" fmla="*/ 0 w 389"/>
                  <a:gd name="T3" fmla="*/ 72 h 180"/>
                  <a:gd name="T4" fmla="*/ 19 w 389"/>
                  <a:gd name="T5" fmla="*/ 72 h 180"/>
                  <a:gd name="T6" fmla="*/ 19 w 389"/>
                  <a:gd name="T7" fmla="*/ 180 h 180"/>
                  <a:gd name="T8" fmla="*/ 371 w 389"/>
                  <a:gd name="T9" fmla="*/ 180 h 180"/>
                  <a:gd name="T10" fmla="*/ 371 w 389"/>
                  <a:gd name="T11" fmla="*/ 35 h 180"/>
                  <a:gd name="T12" fmla="*/ 389 w 389"/>
                  <a:gd name="T13" fmla="*/ 35 h 180"/>
                  <a:gd name="T14" fmla="*/ 389 w 389"/>
                  <a:gd name="T15" fmla="*/ 0 h 180"/>
                  <a:gd name="T16" fmla="*/ 0 w 389"/>
                  <a:gd name="T17" fmla="*/ 0 h 1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9"/>
                  <a:gd name="T28" fmla="*/ 0 h 180"/>
                  <a:gd name="T29" fmla="*/ 389 w 389"/>
                  <a:gd name="T30" fmla="*/ 180 h 1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9" h="180">
                    <a:moveTo>
                      <a:pt x="0" y="0"/>
                    </a:moveTo>
                    <a:lnTo>
                      <a:pt x="0" y="72"/>
                    </a:lnTo>
                    <a:lnTo>
                      <a:pt x="19" y="72"/>
                    </a:lnTo>
                    <a:lnTo>
                      <a:pt x="19" y="180"/>
                    </a:lnTo>
                    <a:lnTo>
                      <a:pt x="371" y="180"/>
                    </a:lnTo>
                    <a:lnTo>
                      <a:pt x="371" y="35"/>
                    </a:lnTo>
                    <a:lnTo>
                      <a:pt x="389" y="35"/>
                    </a:lnTo>
                    <a:lnTo>
                      <a:pt x="38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5" name="Group 577"/>
            <p:cNvGrpSpPr>
              <a:grpSpLocks/>
            </p:cNvGrpSpPr>
            <p:nvPr/>
          </p:nvGrpSpPr>
          <p:grpSpPr bwMode="auto">
            <a:xfrm>
              <a:off x="6440397" y="2928938"/>
              <a:ext cx="368300" cy="539750"/>
              <a:chOff x="4760" y="1804"/>
              <a:chExt cx="232" cy="340"/>
            </a:xfrm>
          </p:grpSpPr>
          <p:sp>
            <p:nvSpPr>
              <p:cNvPr id="1417" name="Freeform 575"/>
              <p:cNvSpPr>
                <a:spLocks/>
              </p:cNvSpPr>
              <p:nvPr/>
            </p:nvSpPr>
            <p:spPr bwMode="auto">
              <a:xfrm>
                <a:off x="4760" y="1804"/>
                <a:ext cx="232" cy="340"/>
              </a:xfrm>
              <a:custGeom>
                <a:avLst/>
                <a:gdLst>
                  <a:gd name="T0" fmla="*/ 19 w 232"/>
                  <a:gd name="T1" fmla="*/ 88 h 340"/>
                  <a:gd name="T2" fmla="*/ 0 w 232"/>
                  <a:gd name="T3" fmla="*/ 88 h 340"/>
                  <a:gd name="T4" fmla="*/ 0 w 232"/>
                  <a:gd name="T5" fmla="*/ 125 h 340"/>
                  <a:gd name="T6" fmla="*/ 58 w 232"/>
                  <a:gd name="T7" fmla="*/ 125 h 340"/>
                  <a:gd name="T8" fmla="*/ 58 w 232"/>
                  <a:gd name="T9" fmla="*/ 340 h 340"/>
                  <a:gd name="T10" fmla="*/ 175 w 232"/>
                  <a:gd name="T11" fmla="*/ 340 h 340"/>
                  <a:gd name="T12" fmla="*/ 232 w 232"/>
                  <a:gd name="T13" fmla="*/ 251 h 340"/>
                  <a:gd name="T14" fmla="*/ 213 w 232"/>
                  <a:gd name="T15" fmla="*/ 143 h 340"/>
                  <a:gd name="T16" fmla="*/ 232 w 232"/>
                  <a:gd name="T17" fmla="*/ 88 h 340"/>
                  <a:gd name="T18" fmla="*/ 194 w 232"/>
                  <a:gd name="T19" fmla="*/ 0 h 340"/>
                  <a:gd name="T20" fmla="*/ 58 w 232"/>
                  <a:gd name="T21" fmla="*/ 0 h 340"/>
                  <a:gd name="T22" fmla="*/ 58 w 232"/>
                  <a:gd name="T23" fmla="*/ 36 h 340"/>
                  <a:gd name="T24" fmla="*/ 19 w 232"/>
                  <a:gd name="T25" fmla="*/ 36 h 340"/>
                  <a:gd name="T26" fmla="*/ 19 w 232"/>
                  <a:gd name="T27" fmla="*/ 88 h 3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2"/>
                  <a:gd name="T43" fmla="*/ 0 h 340"/>
                  <a:gd name="T44" fmla="*/ 232 w 232"/>
                  <a:gd name="T45" fmla="*/ 340 h 3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2" h="340">
                    <a:moveTo>
                      <a:pt x="19" y="88"/>
                    </a:moveTo>
                    <a:lnTo>
                      <a:pt x="0" y="88"/>
                    </a:lnTo>
                    <a:lnTo>
                      <a:pt x="0" y="125"/>
                    </a:lnTo>
                    <a:lnTo>
                      <a:pt x="58" y="125"/>
                    </a:lnTo>
                    <a:lnTo>
                      <a:pt x="58" y="340"/>
                    </a:lnTo>
                    <a:lnTo>
                      <a:pt x="175" y="340"/>
                    </a:lnTo>
                    <a:lnTo>
                      <a:pt x="232" y="251"/>
                    </a:lnTo>
                    <a:lnTo>
                      <a:pt x="213" y="143"/>
                    </a:lnTo>
                    <a:lnTo>
                      <a:pt x="232" y="88"/>
                    </a:lnTo>
                    <a:lnTo>
                      <a:pt x="194" y="0"/>
                    </a:lnTo>
                    <a:lnTo>
                      <a:pt x="58" y="0"/>
                    </a:lnTo>
                    <a:lnTo>
                      <a:pt x="58" y="36"/>
                    </a:lnTo>
                    <a:lnTo>
                      <a:pt x="19" y="36"/>
                    </a:lnTo>
                    <a:lnTo>
                      <a:pt x="19" y="88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Freeform 576"/>
              <p:cNvSpPr>
                <a:spLocks/>
              </p:cNvSpPr>
              <p:nvPr/>
            </p:nvSpPr>
            <p:spPr bwMode="auto">
              <a:xfrm>
                <a:off x="4760" y="1804"/>
                <a:ext cx="232" cy="340"/>
              </a:xfrm>
              <a:custGeom>
                <a:avLst/>
                <a:gdLst>
                  <a:gd name="T0" fmla="*/ 19 w 232"/>
                  <a:gd name="T1" fmla="*/ 88 h 340"/>
                  <a:gd name="T2" fmla="*/ 0 w 232"/>
                  <a:gd name="T3" fmla="*/ 88 h 340"/>
                  <a:gd name="T4" fmla="*/ 0 w 232"/>
                  <a:gd name="T5" fmla="*/ 125 h 340"/>
                  <a:gd name="T6" fmla="*/ 58 w 232"/>
                  <a:gd name="T7" fmla="*/ 125 h 340"/>
                  <a:gd name="T8" fmla="*/ 58 w 232"/>
                  <a:gd name="T9" fmla="*/ 340 h 340"/>
                  <a:gd name="T10" fmla="*/ 175 w 232"/>
                  <a:gd name="T11" fmla="*/ 340 h 340"/>
                  <a:gd name="T12" fmla="*/ 232 w 232"/>
                  <a:gd name="T13" fmla="*/ 251 h 340"/>
                  <a:gd name="T14" fmla="*/ 213 w 232"/>
                  <a:gd name="T15" fmla="*/ 143 h 340"/>
                  <a:gd name="T16" fmla="*/ 232 w 232"/>
                  <a:gd name="T17" fmla="*/ 88 h 340"/>
                  <a:gd name="T18" fmla="*/ 194 w 232"/>
                  <a:gd name="T19" fmla="*/ 0 h 340"/>
                  <a:gd name="T20" fmla="*/ 58 w 232"/>
                  <a:gd name="T21" fmla="*/ 0 h 340"/>
                  <a:gd name="T22" fmla="*/ 58 w 232"/>
                  <a:gd name="T23" fmla="*/ 36 h 340"/>
                  <a:gd name="T24" fmla="*/ 19 w 232"/>
                  <a:gd name="T25" fmla="*/ 36 h 340"/>
                  <a:gd name="T26" fmla="*/ 19 w 232"/>
                  <a:gd name="T27" fmla="*/ 88 h 3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2"/>
                  <a:gd name="T43" fmla="*/ 0 h 340"/>
                  <a:gd name="T44" fmla="*/ 232 w 232"/>
                  <a:gd name="T45" fmla="*/ 340 h 3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2" h="340">
                    <a:moveTo>
                      <a:pt x="19" y="88"/>
                    </a:moveTo>
                    <a:lnTo>
                      <a:pt x="0" y="88"/>
                    </a:lnTo>
                    <a:lnTo>
                      <a:pt x="0" y="125"/>
                    </a:lnTo>
                    <a:lnTo>
                      <a:pt x="58" y="125"/>
                    </a:lnTo>
                    <a:lnTo>
                      <a:pt x="58" y="340"/>
                    </a:lnTo>
                    <a:lnTo>
                      <a:pt x="175" y="340"/>
                    </a:lnTo>
                    <a:lnTo>
                      <a:pt x="232" y="251"/>
                    </a:lnTo>
                    <a:lnTo>
                      <a:pt x="213" y="143"/>
                    </a:lnTo>
                    <a:lnTo>
                      <a:pt x="232" y="88"/>
                    </a:lnTo>
                    <a:lnTo>
                      <a:pt x="194" y="0"/>
                    </a:lnTo>
                    <a:lnTo>
                      <a:pt x="58" y="0"/>
                    </a:lnTo>
                    <a:lnTo>
                      <a:pt x="58" y="36"/>
                    </a:lnTo>
                    <a:lnTo>
                      <a:pt x="19" y="36"/>
                    </a:lnTo>
                    <a:lnTo>
                      <a:pt x="19" y="8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6" name="Group 580"/>
            <p:cNvGrpSpPr>
              <a:grpSpLocks/>
            </p:cNvGrpSpPr>
            <p:nvPr/>
          </p:nvGrpSpPr>
          <p:grpSpPr bwMode="auto">
            <a:xfrm>
              <a:off x="6037172" y="3127376"/>
              <a:ext cx="493713" cy="341312"/>
              <a:chOff x="4506" y="1929"/>
              <a:chExt cx="311" cy="215"/>
            </a:xfrm>
          </p:grpSpPr>
          <p:sp>
            <p:nvSpPr>
              <p:cNvPr id="1415" name="Freeform 578"/>
              <p:cNvSpPr>
                <a:spLocks/>
              </p:cNvSpPr>
              <p:nvPr/>
            </p:nvSpPr>
            <p:spPr bwMode="auto">
              <a:xfrm>
                <a:off x="4506" y="1929"/>
                <a:ext cx="311" cy="215"/>
              </a:xfrm>
              <a:custGeom>
                <a:avLst/>
                <a:gdLst>
                  <a:gd name="T0" fmla="*/ 39 w 311"/>
                  <a:gd name="T1" fmla="*/ 0 h 215"/>
                  <a:gd name="T2" fmla="*/ 39 w 311"/>
                  <a:gd name="T3" fmla="*/ 108 h 215"/>
                  <a:gd name="T4" fmla="*/ 0 w 311"/>
                  <a:gd name="T5" fmla="*/ 108 h 215"/>
                  <a:gd name="T6" fmla="*/ 0 w 311"/>
                  <a:gd name="T7" fmla="*/ 215 h 215"/>
                  <a:gd name="T8" fmla="*/ 311 w 311"/>
                  <a:gd name="T9" fmla="*/ 215 h 215"/>
                  <a:gd name="T10" fmla="*/ 311 w 311"/>
                  <a:gd name="T11" fmla="*/ 0 h 215"/>
                  <a:gd name="T12" fmla="*/ 39 w 311"/>
                  <a:gd name="T13" fmla="*/ 0 h 2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1"/>
                  <a:gd name="T22" fmla="*/ 0 h 215"/>
                  <a:gd name="T23" fmla="*/ 311 w 311"/>
                  <a:gd name="T24" fmla="*/ 215 h 2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1" h="215">
                    <a:moveTo>
                      <a:pt x="39" y="0"/>
                    </a:moveTo>
                    <a:lnTo>
                      <a:pt x="39" y="108"/>
                    </a:lnTo>
                    <a:lnTo>
                      <a:pt x="0" y="108"/>
                    </a:lnTo>
                    <a:lnTo>
                      <a:pt x="0" y="215"/>
                    </a:lnTo>
                    <a:lnTo>
                      <a:pt x="311" y="215"/>
                    </a:lnTo>
                    <a:lnTo>
                      <a:pt x="311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Freeform 579"/>
              <p:cNvSpPr>
                <a:spLocks/>
              </p:cNvSpPr>
              <p:nvPr/>
            </p:nvSpPr>
            <p:spPr bwMode="auto">
              <a:xfrm>
                <a:off x="4506" y="1929"/>
                <a:ext cx="311" cy="215"/>
              </a:xfrm>
              <a:custGeom>
                <a:avLst/>
                <a:gdLst>
                  <a:gd name="T0" fmla="*/ 39 w 311"/>
                  <a:gd name="T1" fmla="*/ 0 h 215"/>
                  <a:gd name="T2" fmla="*/ 39 w 311"/>
                  <a:gd name="T3" fmla="*/ 108 h 215"/>
                  <a:gd name="T4" fmla="*/ 0 w 311"/>
                  <a:gd name="T5" fmla="*/ 108 h 215"/>
                  <a:gd name="T6" fmla="*/ 0 w 311"/>
                  <a:gd name="T7" fmla="*/ 215 h 215"/>
                  <a:gd name="T8" fmla="*/ 311 w 311"/>
                  <a:gd name="T9" fmla="*/ 215 h 215"/>
                  <a:gd name="T10" fmla="*/ 311 w 311"/>
                  <a:gd name="T11" fmla="*/ 0 h 215"/>
                  <a:gd name="T12" fmla="*/ 39 w 311"/>
                  <a:gd name="T13" fmla="*/ 0 h 2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1"/>
                  <a:gd name="T22" fmla="*/ 0 h 215"/>
                  <a:gd name="T23" fmla="*/ 311 w 311"/>
                  <a:gd name="T24" fmla="*/ 215 h 2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1" h="215">
                    <a:moveTo>
                      <a:pt x="39" y="0"/>
                    </a:moveTo>
                    <a:lnTo>
                      <a:pt x="39" y="108"/>
                    </a:lnTo>
                    <a:lnTo>
                      <a:pt x="0" y="108"/>
                    </a:lnTo>
                    <a:lnTo>
                      <a:pt x="0" y="215"/>
                    </a:lnTo>
                    <a:lnTo>
                      <a:pt x="311" y="215"/>
                    </a:lnTo>
                    <a:lnTo>
                      <a:pt x="311" y="0"/>
                    </a:lnTo>
                    <a:lnTo>
                      <a:pt x="39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7" name="Group 589"/>
            <p:cNvGrpSpPr>
              <a:grpSpLocks/>
            </p:cNvGrpSpPr>
            <p:nvPr/>
          </p:nvGrpSpPr>
          <p:grpSpPr bwMode="auto">
            <a:xfrm>
              <a:off x="6162585" y="3470276"/>
              <a:ext cx="554037" cy="400050"/>
              <a:chOff x="4585" y="2145"/>
              <a:chExt cx="349" cy="252"/>
            </a:xfrm>
          </p:grpSpPr>
          <p:sp>
            <p:nvSpPr>
              <p:cNvPr id="1413" name="Freeform 587"/>
              <p:cNvSpPr>
                <a:spLocks/>
              </p:cNvSpPr>
              <p:nvPr/>
            </p:nvSpPr>
            <p:spPr bwMode="auto">
              <a:xfrm>
                <a:off x="4585" y="2145"/>
                <a:ext cx="349" cy="252"/>
              </a:xfrm>
              <a:custGeom>
                <a:avLst/>
                <a:gdLst>
                  <a:gd name="T0" fmla="*/ 0 w 349"/>
                  <a:gd name="T1" fmla="*/ 0 h 252"/>
                  <a:gd name="T2" fmla="*/ 0 w 349"/>
                  <a:gd name="T3" fmla="*/ 252 h 252"/>
                  <a:gd name="T4" fmla="*/ 292 w 349"/>
                  <a:gd name="T5" fmla="*/ 252 h 252"/>
                  <a:gd name="T6" fmla="*/ 311 w 349"/>
                  <a:gd name="T7" fmla="*/ 198 h 252"/>
                  <a:gd name="T8" fmla="*/ 349 w 349"/>
                  <a:gd name="T9" fmla="*/ 0 h 252"/>
                  <a:gd name="T10" fmla="*/ 0 w 349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9"/>
                  <a:gd name="T19" fmla="*/ 0 h 252"/>
                  <a:gd name="T20" fmla="*/ 349 w 349"/>
                  <a:gd name="T21" fmla="*/ 252 h 2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9" h="252">
                    <a:moveTo>
                      <a:pt x="0" y="0"/>
                    </a:moveTo>
                    <a:lnTo>
                      <a:pt x="0" y="252"/>
                    </a:lnTo>
                    <a:lnTo>
                      <a:pt x="292" y="252"/>
                    </a:lnTo>
                    <a:lnTo>
                      <a:pt x="311" y="198"/>
                    </a:lnTo>
                    <a:lnTo>
                      <a:pt x="3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" name="Freeform 588"/>
              <p:cNvSpPr>
                <a:spLocks/>
              </p:cNvSpPr>
              <p:nvPr/>
            </p:nvSpPr>
            <p:spPr bwMode="auto">
              <a:xfrm>
                <a:off x="4585" y="2145"/>
                <a:ext cx="349" cy="252"/>
              </a:xfrm>
              <a:custGeom>
                <a:avLst/>
                <a:gdLst>
                  <a:gd name="T0" fmla="*/ 0 w 349"/>
                  <a:gd name="T1" fmla="*/ 0 h 252"/>
                  <a:gd name="T2" fmla="*/ 0 w 349"/>
                  <a:gd name="T3" fmla="*/ 252 h 252"/>
                  <a:gd name="T4" fmla="*/ 292 w 349"/>
                  <a:gd name="T5" fmla="*/ 252 h 252"/>
                  <a:gd name="T6" fmla="*/ 311 w 349"/>
                  <a:gd name="T7" fmla="*/ 198 h 252"/>
                  <a:gd name="T8" fmla="*/ 349 w 349"/>
                  <a:gd name="T9" fmla="*/ 0 h 252"/>
                  <a:gd name="T10" fmla="*/ 0 w 349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9"/>
                  <a:gd name="T19" fmla="*/ 0 h 252"/>
                  <a:gd name="T20" fmla="*/ 349 w 349"/>
                  <a:gd name="T21" fmla="*/ 252 h 2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9" h="252">
                    <a:moveTo>
                      <a:pt x="0" y="0"/>
                    </a:moveTo>
                    <a:lnTo>
                      <a:pt x="0" y="252"/>
                    </a:lnTo>
                    <a:lnTo>
                      <a:pt x="292" y="252"/>
                    </a:lnTo>
                    <a:lnTo>
                      <a:pt x="311" y="198"/>
                    </a:lnTo>
                    <a:lnTo>
                      <a:pt x="34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8" name="Group 592"/>
            <p:cNvGrpSpPr>
              <a:grpSpLocks/>
            </p:cNvGrpSpPr>
            <p:nvPr/>
          </p:nvGrpSpPr>
          <p:grpSpPr bwMode="auto">
            <a:xfrm>
              <a:off x="3933735" y="3127376"/>
              <a:ext cx="557212" cy="400050"/>
              <a:chOff x="3181" y="1929"/>
              <a:chExt cx="351" cy="252"/>
            </a:xfrm>
          </p:grpSpPr>
          <p:sp>
            <p:nvSpPr>
              <p:cNvPr id="1411" name="Freeform 590"/>
              <p:cNvSpPr>
                <a:spLocks/>
              </p:cNvSpPr>
              <p:nvPr/>
            </p:nvSpPr>
            <p:spPr bwMode="auto">
              <a:xfrm>
                <a:off x="3181" y="1929"/>
                <a:ext cx="351" cy="252"/>
              </a:xfrm>
              <a:custGeom>
                <a:avLst/>
                <a:gdLst>
                  <a:gd name="T0" fmla="*/ 0 w 351"/>
                  <a:gd name="T1" fmla="*/ 0 h 252"/>
                  <a:gd name="T2" fmla="*/ 0 w 351"/>
                  <a:gd name="T3" fmla="*/ 162 h 252"/>
                  <a:gd name="T4" fmla="*/ 58 w 351"/>
                  <a:gd name="T5" fmla="*/ 162 h 252"/>
                  <a:gd name="T6" fmla="*/ 58 w 351"/>
                  <a:gd name="T7" fmla="*/ 252 h 252"/>
                  <a:gd name="T8" fmla="*/ 351 w 351"/>
                  <a:gd name="T9" fmla="*/ 252 h 252"/>
                  <a:gd name="T10" fmla="*/ 351 w 351"/>
                  <a:gd name="T11" fmla="*/ 71 h 252"/>
                  <a:gd name="T12" fmla="*/ 233 w 351"/>
                  <a:gd name="T13" fmla="*/ 71 h 252"/>
                  <a:gd name="T14" fmla="*/ 233 w 351"/>
                  <a:gd name="T15" fmla="*/ 17 h 252"/>
                  <a:gd name="T16" fmla="*/ 156 w 351"/>
                  <a:gd name="T17" fmla="*/ 17 h 252"/>
                  <a:gd name="T18" fmla="*/ 156 w 351"/>
                  <a:gd name="T19" fmla="*/ 0 h 252"/>
                  <a:gd name="T20" fmla="*/ 0 w 351"/>
                  <a:gd name="T21" fmla="*/ 0 h 2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1"/>
                  <a:gd name="T34" fmla="*/ 0 h 252"/>
                  <a:gd name="T35" fmla="*/ 351 w 351"/>
                  <a:gd name="T36" fmla="*/ 252 h 2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1" h="252">
                    <a:moveTo>
                      <a:pt x="0" y="0"/>
                    </a:moveTo>
                    <a:lnTo>
                      <a:pt x="0" y="162"/>
                    </a:lnTo>
                    <a:lnTo>
                      <a:pt x="58" y="162"/>
                    </a:lnTo>
                    <a:lnTo>
                      <a:pt x="58" y="252"/>
                    </a:lnTo>
                    <a:lnTo>
                      <a:pt x="351" y="252"/>
                    </a:lnTo>
                    <a:lnTo>
                      <a:pt x="351" y="71"/>
                    </a:lnTo>
                    <a:lnTo>
                      <a:pt x="233" y="71"/>
                    </a:lnTo>
                    <a:lnTo>
                      <a:pt x="233" y="17"/>
                    </a:lnTo>
                    <a:lnTo>
                      <a:pt x="156" y="17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Freeform 591"/>
              <p:cNvSpPr>
                <a:spLocks/>
              </p:cNvSpPr>
              <p:nvPr/>
            </p:nvSpPr>
            <p:spPr bwMode="auto">
              <a:xfrm>
                <a:off x="3181" y="1929"/>
                <a:ext cx="351" cy="252"/>
              </a:xfrm>
              <a:custGeom>
                <a:avLst/>
                <a:gdLst>
                  <a:gd name="T0" fmla="*/ 0 w 351"/>
                  <a:gd name="T1" fmla="*/ 0 h 252"/>
                  <a:gd name="T2" fmla="*/ 0 w 351"/>
                  <a:gd name="T3" fmla="*/ 162 h 252"/>
                  <a:gd name="T4" fmla="*/ 58 w 351"/>
                  <a:gd name="T5" fmla="*/ 162 h 252"/>
                  <a:gd name="T6" fmla="*/ 58 w 351"/>
                  <a:gd name="T7" fmla="*/ 252 h 252"/>
                  <a:gd name="T8" fmla="*/ 351 w 351"/>
                  <a:gd name="T9" fmla="*/ 252 h 252"/>
                  <a:gd name="T10" fmla="*/ 351 w 351"/>
                  <a:gd name="T11" fmla="*/ 71 h 252"/>
                  <a:gd name="T12" fmla="*/ 233 w 351"/>
                  <a:gd name="T13" fmla="*/ 71 h 252"/>
                  <a:gd name="T14" fmla="*/ 233 w 351"/>
                  <a:gd name="T15" fmla="*/ 17 h 252"/>
                  <a:gd name="T16" fmla="*/ 156 w 351"/>
                  <a:gd name="T17" fmla="*/ 17 h 252"/>
                  <a:gd name="T18" fmla="*/ 156 w 351"/>
                  <a:gd name="T19" fmla="*/ 0 h 252"/>
                  <a:gd name="T20" fmla="*/ 0 w 351"/>
                  <a:gd name="T21" fmla="*/ 0 h 2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1"/>
                  <a:gd name="T34" fmla="*/ 0 h 252"/>
                  <a:gd name="T35" fmla="*/ 351 w 351"/>
                  <a:gd name="T36" fmla="*/ 252 h 2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1" h="252">
                    <a:moveTo>
                      <a:pt x="0" y="0"/>
                    </a:moveTo>
                    <a:lnTo>
                      <a:pt x="0" y="162"/>
                    </a:lnTo>
                    <a:lnTo>
                      <a:pt x="58" y="162"/>
                    </a:lnTo>
                    <a:lnTo>
                      <a:pt x="58" y="252"/>
                    </a:lnTo>
                    <a:lnTo>
                      <a:pt x="351" y="252"/>
                    </a:lnTo>
                    <a:lnTo>
                      <a:pt x="351" y="71"/>
                    </a:lnTo>
                    <a:lnTo>
                      <a:pt x="233" y="71"/>
                    </a:lnTo>
                    <a:lnTo>
                      <a:pt x="233" y="17"/>
                    </a:lnTo>
                    <a:lnTo>
                      <a:pt x="156" y="17"/>
                    </a:lnTo>
                    <a:lnTo>
                      <a:pt x="156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9" name="Group 604"/>
            <p:cNvGrpSpPr>
              <a:grpSpLocks/>
            </p:cNvGrpSpPr>
            <p:nvPr/>
          </p:nvGrpSpPr>
          <p:grpSpPr bwMode="auto">
            <a:xfrm>
              <a:off x="5610135" y="3414713"/>
              <a:ext cx="550862" cy="511175"/>
              <a:chOff x="4237" y="2110"/>
              <a:chExt cx="347" cy="322"/>
            </a:xfrm>
          </p:grpSpPr>
          <p:sp>
            <p:nvSpPr>
              <p:cNvPr id="1409" name="Freeform 602"/>
              <p:cNvSpPr>
                <a:spLocks/>
              </p:cNvSpPr>
              <p:nvPr/>
            </p:nvSpPr>
            <p:spPr bwMode="auto">
              <a:xfrm>
                <a:off x="4237" y="2110"/>
                <a:ext cx="347" cy="322"/>
              </a:xfrm>
              <a:custGeom>
                <a:avLst/>
                <a:gdLst>
                  <a:gd name="T0" fmla="*/ 0 w 347"/>
                  <a:gd name="T1" fmla="*/ 54 h 322"/>
                  <a:gd name="T2" fmla="*/ 0 w 347"/>
                  <a:gd name="T3" fmla="*/ 251 h 322"/>
                  <a:gd name="T4" fmla="*/ 39 w 347"/>
                  <a:gd name="T5" fmla="*/ 251 h 322"/>
                  <a:gd name="T6" fmla="*/ 39 w 347"/>
                  <a:gd name="T7" fmla="*/ 322 h 322"/>
                  <a:gd name="T8" fmla="*/ 116 w 347"/>
                  <a:gd name="T9" fmla="*/ 322 h 322"/>
                  <a:gd name="T10" fmla="*/ 116 w 347"/>
                  <a:gd name="T11" fmla="*/ 269 h 322"/>
                  <a:gd name="T12" fmla="*/ 193 w 347"/>
                  <a:gd name="T13" fmla="*/ 269 h 322"/>
                  <a:gd name="T14" fmla="*/ 193 w 347"/>
                  <a:gd name="T15" fmla="*/ 251 h 322"/>
                  <a:gd name="T16" fmla="*/ 231 w 347"/>
                  <a:gd name="T17" fmla="*/ 251 h 322"/>
                  <a:gd name="T18" fmla="*/ 231 w 347"/>
                  <a:gd name="T19" fmla="*/ 233 h 322"/>
                  <a:gd name="T20" fmla="*/ 347 w 347"/>
                  <a:gd name="T21" fmla="*/ 233 h 322"/>
                  <a:gd name="T22" fmla="*/ 347 w 347"/>
                  <a:gd name="T23" fmla="*/ 36 h 322"/>
                  <a:gd name="T24" fmla="*/ 270 w 347"/>
                  <a:gd name="T25" fmla="*/ 36 h 322"/>
                  <a:gd name="T26" fmla="*/ 270 w 347"/>
                  <a:gd name="T27" fmla="*/ 0 h 322"/>
                  <a:gd name="T28" fmla="*/ 39 w 347"/>
                  <a:gd name="T29" fmla="*/ 0 h 322"/>
                  <a:gd name="T30" fmla="*/ 39 w 347"/>
                  <a:gd name="T31" fmla="*/ 54 h 322"/>
                  <a:gd name="T32" fmla="*/ 0 w 347"/>
                  <a:gd name="T33" fmla="*/ 54 h 3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7"/>
                  <a:gd name="T52" fmla="*/ 0 h 322"/>
                  <a:gd name="T53" fmla="*/ 347 w 347"/>
                  <a:gd name="T54" fmla="*/ 322 h 3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7" h="322">
                    <a:moveTo>
                      <a:pt x="0" y="54"/>
                    </a:moveTo>
                    <a:lnTo>
                      <a:pt x="0" y="251"/>
                    </a:lnTo>
                    <a:lnTo>
                      <a:pt x="39" y="251"/>
                    </a:lnTo>
                    <a:lnTo>
                      <a:pt x="39" y="322"/>
                    </a:lnTo>
                    <a:lnTo>
                      <a:pt x="116" y="322"/>
                    </a:lnTo>
                    <a:lnTo>
                      <a:pt x="116" y="269"/>
                    </a:lnTo>
                    <a:lnTo>
                      <a:pt x="193" y="269"/>
                    </a:lnTo>
                    <a:lnTo>
                      <a:pt x="193" y="251"/>
                    </a:lnTo>
                    <a:lnTo>
                      <a:pt x="231" y="251"/>
                    </a:lnTo>
                    <a:lnTo>
                      <a:pt x="231" y="233"/>
                    </a:lnTo>
                    <a:lnTo>
                      <a:pt x="347" y="233"/>
                    </a:lnTo>
                    <a:lnTo>
                      <a:pt x="347" y="36"/>
                    </a:lnTo>
                    <a:lnTo>
                      <a:pt x="270" y="36"/>
                    </a:lnTo>
                    <a:lnTo>
                      <a:pt x="270" y="0"/>
                    </a:lnTo>
                    <a:lnTo>
                      <a:pt x="39" y="0"/>
                    </a:lnTo>
                    <a:lnTo>
                      <a:pt x="39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Freeform 603"/>
              <p:cNvSpPr>
                <a:spLocks/>
              </p:cNvSpPr>
              <p:nvPr/>
            </p:nvSpPr>
            <p:spPr bwMode="auto">
              <a:xfrm>
                <a:off x="4237" y="2110"/>
                <a:ext cx="347" cy="322"/>
              </a:xfrm>
              <a:custGeom>
                <a:avLst/>
                <a:gdLst>
                  <a:gd name="T0" fmla="*/ 0 w 347"/>
                  <a:gd name="T1" fmla="*/ 54 h 322"/>
                  <a:gd name="T2" fmla="*/ 0 w 347"/>
                  <a:gd name="T3" fmla="*/ 251 h 322"/>
                  <a:gd name="T4" fmla="*/ 39 w 347"/>
                  <a:gd name="T5" fmla="*/ 251 h 322"/>
                  <a:gd name="T6" fmla="*/ 39 w 347"/>
                  <a:gd name="T7" fmla="*/ 322 h 322"/>
                  <a:gd name="T8" fmla="*/ 116 w 347"/>
                  <a:gd name="T9" fmla="*/ 322 h 322"/>
                  <a:gd name="T10" fmla="*/ 116 w 347"/>
                  <a:gd name="T11" fmla="*/ 269 h 322"/>
                  <a:gd name="T12" fmla="*/ 193 w 347"/>
                  <a:gd name="T13" fmla="*/ 269 h 322"/>
                  <a:gd name="T14" fmla="*/ 193 w 347"/>
                  <a:gd name="T15" fmla="*/ 251 h 322"/>
                  <a:gd name="T16" fmla="*/ 231 w 347"/>
                  <a:gd name="T17" fmla="*/ 251 h 322"/>
                  <a:gd name="T18" fmla="*/ 231 w 347"/>
                  <a:gd name="T19" fmla="*/ 233 h 322"/>
                  <a:gd name="T20" fmla="*/ 347 w 347"/>
                  <a:gd name="T21" fmla="*/ 233 h 322"/>
                  <a:gd name="T22" fmla="*/ 347 w 347"/>
                  <a:gd name="T23" fmla="*/ 36 h 322"/>
                  <a:gd name="T24" fmla="*/ 270 w 347"/>
                  <a:gd name="T25" fmla="*/ 36 h 322"/>
                  <a:gd name="T26" fmla="*/ 270 w 347"/>
                  <a:gd name="T27" fmla="*/ 0 h 322"/>
                  <a:gd name="T28" fmla="*/ 39 w 347"/>
                  <a:gd name="T29" fmla="*/ 0 h 322"/>
                  <a:gd name="T30" fmla="*/ 39 w 347"/>
                  <a:gd name="T31" fmla="*/ 54 h 322"/>
                  <a:gd name="T32" fmla="*/ 0 w 347"/>
                  <a:gd name="T33" fmla="*/ 54 h 3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7"/>
                  <a:gd name="T52" fmla="*/ 0 h 322"/>
                  <a:gd name="T53" fmla="*/ 347 w 347"/>
                  <a:gd name="T54" fmla="*/ 322 h 3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7" h="322">
                    <a:moveTo>
                      <a:pt x="0" y="54"/>
                    </a:moveTo>
                    <a:lnTo>
                      <a:pt x="0" y="251"/>
                    </a:lnTo>
                    <a:lnTo>
                      <a:pt x="39" y="251"/>
                    </a:lnTo>
                    <a:lnTo>
                      <a:pt x="39" y="322"/>
                    </a:lnTo>
                    <a:lnTo>
                      <a:pt x="116" y="322"/>
                    </a:lnTo>
                    <a:lnTo>
                      <a:pt x="116" y="269"/>
                    </a:lnTo>
                    <a:lnTo>
                      <a:pt x="193" y="269"/>
                    </a:lnTo>
                    <a:lnTo>
                      <a:pt x="193" y="251"/>
                    </a:lnTo>
                    <a:lnTo>
                      <a:pt x="231" y="251"/>
                    </a:lnTo>
                    <a:lnTo>
                      <a:pt x="231" y="233"/>
                    </a:lnTo>
                    <a:lnTo>
                      <a:pt x="347" y="233"/>
                    </a:lnTo>
                    <a:lnTo>
                      <a:pt x="347" y="36"/>
                    </a:lnTo>
                    <a:lnTo>
                      <a:pt x="270" y="36"/>
                    </a:lnTo>
                    <a:lnTo>
                      <a:pt x="270" y="0"/>
                    </a:lnTo>
                    <a:lnTo>
                      <a:pt x="39" y="0"/>
                    </a:lnTo>
                    <a:lnTo>
                      <a:pt x="39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0" name="Group 607"/>
            <p:cNvGrpSpPr>
              <a:grpSpLocks/>
            </p:cNvGrpSpPr>
            <p:nvPr/>
          </p:nvGrpSpPr>
          <p:grpSpPr bwMode="auto">
            <a:xfrm>
              <a:off x="5668872" y="3784601"/>
              <a:ext cx="492125" cy="485775"/>
              <a:chOff x="4274" y="2343"/>
              <a:chExt cx="310" cy="306"/>
            </a:xfrm>
          </p:grpSpPr>
          <p:sp>
            <p:nvSpPr>
              <p:cNvPr id="1407" name="Freeform 605"/>
              <p:cNvSpPr>
                <a:spLocks/>
              </p:cNvSpPr>
              <p:nvPr/>
            </p:nvSpPr>
            <p:spPr bwMode="auto">
              <a:xfrm>
                <a:off x="4274" y="2343"/>
                <a:ext cx="310" cy="306"/>
              </a:xfrm>
              <a:custGeom>
                <a:avLst/>
                <a:gdLst>
                  <a:gd name="T0" fmla="*/ 0 w 310"/>
                  <a:gd name="T1" fmla="*/ 90 h 306"/>
                  <a:gd name="T2" fmla="*/ 0 w 310"/>
                  <a:gd name="T3" fmla="*/ 144 h 306"/>
                  <a:gd name="T4" fmla="*/ 39 w 310"/>
                  <a:gd name="T5" fmla="*/ 144 h 306"/>
                  <a:gd name="T6" fmla="*/ 39 w 310"/>
                  <a:gd name="T7" fmla="*/ 234 h 306"/>
                  <a:gd name="T8" fmla="*/ 78 w 310"/>
                  <a:gd name="T9" fmla="*/ 234 h 306"/>
                  <a:gd name="T10" fmla="*/ 78 w 310"/>
                  <a:gd name="T11" fmla="*/ 306 h 306"/>
                  <a:gd name="T12" fmla="*/ 155 w 310"/>
                  <a:gd name="T13" fmla="*/ 306 h 306"/>
                  <a:gd name="T14" fmla="*/ 155 w 310"/>
                  <a:gd name="T15" fmla="*/ 252 h 306"/>
                  <a:gd name="T16" fmla="*/ 233 w 310"/>
                  <a:gd name="T17" fmla="*/ 288 h 306"/>
                  <a:gd name="T18" fmla="*/ 272 w 310"/>
                  <a:gd name="T19" fmla="*/ 288 h 306"/>
                  <a:gd name="T20" fmla="*/ 272 w 310"/>
                  <a:gd name="T21" fmla="*/ 198 h 306"/>
                  <a:gd name="T22" fmla="*/ 252 w 310"/>
                  <a:gd name="T23" fmla="*/ 198 h 306"/>
                  <a:gd name="T24" fmla="*/ 252 w 310"/>
                  <a:gd name="T25" fmla="*/ 54 h 306"/>
                  <a:gd name="T26" fmla="*/ 310 w 310"/>
                  <a:gd name="T27" fmla="*/ 54 h 306"/>
                  <a:gd name="T28" fmla="*/ 310 w 310"/>
                  <a:gd name="T29" fmla="*/ 0 h 306"/>
                  <a:gd name="T30" fmla="*/ 194 w 310"/>
                  <a:gd name="T31" fmla="*/ 0 h 306"/>
                  <a:gd name="T32" fmla="*/ 194 w 310"/>
                  <a:gd name="T33" fmla="*/ 18 h 306"/>
                  <a:gd name="T34" fmla="*/ 155 w 310"/>
                  <a:gd name="T35" fmla="*/ 18 h 306"/>
                  <a:gd name="T36" fmla="*/ 155 w 310"/>
                  <a:gd name="T37" fmla="*/ 36 h 306"/>
                  <a:gd name="T38" fmla="*/ 78 w 310"/>
                  <a:gd name="T39" fmla="*/ 36 h 306"/>
                  <a:gd name="T40" fmla="*/ 78 w 310"/>
                  <a:gd name="T41" fmla="*/ 90 h 306"/>
                  <a:gd name="T42" fmla="*/ 0 w 310"/>
                  <a:gd name="T43" fmla="*/ 90 h 3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0"/>
                  <a:gd name="T67" fmla="*/ 0 h 306"/>
                  <a:gd name="T68" fmla="*/ 310 w 310"/>
                  <a:gd name="T69" fmla="*/ 306 h 3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0" h="306">
                    <a:moveTo>
                      <a:pt x="0" y="90"/>
                    </a:moveTo>
                    <a:lnTo>
                      <a:pt x="0" y="144"/>
                    </a:lnTo>
                    <a:lnTo>
                      <a:pt x="39" y="144"/>
                    </a:lnTo>
                    <a:lnTo>
                      <a:pt x="39" y="234"/>
                    </a:lnTo>
                    <a:lnTo>
                      <a:pt x="78" y="234"/>
                    </a:lnTo>
                    <a:lnTo>
                      <a:pt x="78" y="306"/>
                    </a:lnTo>
                    <a:lnTo>
                      <a:pt x="155" y="306"/>
                    </a:lnTo>
                    <a:lnTo>
                      <a:pt x="155" y="252"/>
                    </a:lnTo>
                    <a:lnTo>
                      <a:pt x="233" y="288"/>
                    </a:lnTo>
                    <a:lnTo>
                      <a:pt x="272" y="288"/>
                    </a:lnTo>
                    <a:lnTo>
                      <a:pt x="272" y="198"/>
                    </a:lnTo>
                    <a:lnTo>
                      <a:pt x="252" y="198"/>
                    </a:lnTo>
                    <a:lnTo>
                      <a:pt x="252" y="54"/>
                    </a:lnTo>
                    <a:lnTo>
                      <a:pt x="310" y="54"/>
                    </a:lnTo>
                    <a:lnTo>
                      <a:pt x="310" y="0"/>
                    </a:lnTo>
                    <a:lnTo>
                      <a:pt x="194" y="0"/>
                    </a:lnTo>
                    <a:lnTo>
                      <a:pt x="194" y="18"/>
                    </a:lnTo>
                    <a:lnTo>
                      <a:pt x="155" y="18"/>
                    </a:lnTo>
                    <a:lnTo>
                      <a:pt x="155" y="36"/>
                    </a:lnTo>
                    <a:lnTo>
                      <a:pt x="78" y="36"/>
                    </a:lnTo>
                    <a:lnTo>
                      <a:pt x="78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Freeform 606"/>
              <p:cNvSpPr>
                <a:spLocks/>
              </p:cNvSpPr>
              <p:nvPr/>
            </p:nvSpPr>
            <p:spPr bwMode="auto">
              <a:xfrm>
                <a:off x="4274" y="2343"/>
                <a:ext cx="310" cy="306"/>
              </a:xfrm>
              <a:custGeom>
                <a:avLst/>
                <a:gdLst>
                  <a:gd name="T0" fmla="*/ 0 w 310"/>
                  <a:gd name="T1" fmla="*/ 90 h 306"/>
                  <a:gd name="T2" fmla="*/ 0 w 310"/>
                  <a:gd name="T3" fmla="*/ 144 h 306"/>
                  <a:gd name="T4" fmla="*/ 39 w 310"/>
                  <a:gd name="T5" fmla="*/ 144 h 306"/>
                  <a:gd name="T6" fmla="*/ 39 w 310"/>
                  <a:gd name="T7" fmla="*/ 234 h 306"/>
                  <a:gd name="T8" fmla="*/ 78 w 310"/>
                  <a:gd name="T9" fmla="*/ 234 h 306"/>
                  <a:gd name="T10" fmla="*/ 78 w 310"/>
                  <a:gd name="T11" fmla="*/ 306 h 306"/>
                  <a:gd name="T12" fmla="*/ 155 w 310"/>
                  <a:gd name="T13" fmla="*/ 306 h 306"/>
                  <a:gd name="T14" fmla="*/ 155 w 310"/>
                  <a:gd name="T15" fmla="*/ 252 h 306"/>
                  <a:gd name="T16" fmla="*/ 233 w 310"/>
                  <a:gd name="T17" fmla="*/ 288 h 306"/>
                  <a:gd name="T18" fmla="*/ 272 w 310"/>
                  <a:gd name="T19" fmla="*/ 288 h 306"/>
                  <a:gd name="T20" fmla="*/ 272 w 310"/>
                  <a:gd name="T21" fmla="*/ 198 h 306"/>
                  <a:gd name="T22" fmla="*/ 252 w 310"/>
                  <a:gd name="T23" fmla="*/ 198 h 306"/>
                  <a:gd name="T24" fmla="*/ 252 w 310"/>
                  <a:gd name="T25" fmla="*/ 54 h 306"/>
                  <a:gd name="T26" fmla="*/ 310 w 310"/>
                  <a:gd name="T27" fmla="*/ 54 h 306"/>
                  <a:gd name="T28" fmla="*/ 310 w 310"/>
                  <a:gd name="T29" fmla="*/ 0 h 306"/>
                  <a:gd name="T30" fmla="*/ 194 w 310"/>
                  <a:gd name="T31" fmla="*/ 0 h 306"/>
                  <a:gd name="T32" fmla="*/ 194 w 310"/>
                  <a:gd name="T33" fmla="*/ 18 h 306"/>
                  <a:gd name="T34" fmla="*/ 155 w 310"/>
                  <a:gd name="T35" fmla="*/ 18 h 306"/>
                  <a:gd name="T36" fmla="*/ 155 w 310"/>
                  <a:gd name="T37" fmla="*/ 36 h 306"/>
                  <a:gd name="T38" fmla="*/ 78 w 310"/>
                  <a:gd name="T39" fmla="*/ 36 h 306"/>
                  <a:gd name="T40" fmla="*/ 78 w 310"/>
                  <a:gd name="T41" fmla="*/ 90 h 306"/>
                  <a:gd name="T42" fmla="*/ 0 w 310"/>
                  <a:gd name="T43" fmla="*/ 90 h 3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0"/>
                  <a:gd name="T67" fmla="*/ 0 h 306"/>
                  <a:gd name="T68" fmla="*/ 310 w 310"/>
                  <a:gd name="T69" fmla="*/ 306 h 3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0" h="306">
                    <a:moveTo>
                      <a:pt x="0" y="90"/>
                    </a:moveTo>
                    <a:lnTo>
                      <a:pt x="0" y="144"/>
                    </a:lnTo>
                    <a:lnTo>
                      <a:pt x="39" y="144"/>
                    </a:lnTo>
                    <a:lnTo>
                      <a:pt x="39" y="234"/>
                    </a:lnTo>
                    <a:lnTo>
                      <a:pt x="78" y="234"/>
                    </a:lnTo>
                    <a:lnTo>
                      <a:pt x="78" y="306"/>
                    </a:lnTo>
                    <a:lnTo>
                      <a:pt x="155" y="306"/>
                    </a:lnTo>
                    <a:lnTo>
                      <a:pt x="155" y="252"/>
                    </a:lnTo>
                    <a:lnTo>
                      <a:pt x="233" y="288"/>
                    </a:lnTo>
                    <a:lnTo>
                      <a:pt x="272" y="288"/>
                    </a:lnTo>
                    <a:lnTo>
                      <a:pt x="272" y="198"/>
                    </a:lnTo>
                    <a:lnTo>
                      <a:pt x="252" y="198"/>
                    </a:lnTo>
                    <a:lnTo>
                      <a:pt x="252" y="54"/>
                    </a:lnTo>
                    <a:lnTo>
                      <a:pt x="310" y="54"/>
                    </a:lnTo>
                    <a:lnTo>
                      <a:pt x="310" y="0"/>
                    </a:lnTo>
                    <a:lnTo>
                      <a:pt x="194" y="0"/>
                    </a:lnTo>
                    <a:lnTo>
                      <a:pt x="194" y="18"/>
                    </a:lnTo>
                    <a:lnTo>
                      <a:pt x="155" y="18"/>
                    </a:lnTo>
                    <a:lnTo>
                      <a:pt x="155" y="36"/>
                    </a:lnTo>
                    <a:lnTo>
                      <a:pt x="78" y="36"/>
                    </a:lnTo>
                    <a:lnTo>
                      <a:pt x="78" y="90"/>
                    </a:lnTo>
                    <a:lnTo>
                      <a:pt x="0" y="9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1" name="Group 625"/>
            <p:cNvGrpSpPr>
              <a:grpSpLocks/>
            </p:cNvGrpSpPr>
            <p:nvPr/>
          </p:nvGrpSpPr>
          <p:grpSpPr bwMode="auto">
            <a:xfrm>
              <a:off x="4425860" y="3784601"/>
              <a:ext cx="503237" cy="514350"/>
              <a:chOff x="3491" y="2343"/>
              <a:chExt cx="317" cy="324"/>
            </a:xfrm>
          </p:grpSpPr>
          <p:sp>
            <p:nvSpPr>
              <p:cNvPr id="1405" name="Freeform 623"/>
              <p:cNvSpPr>
                <a:spLocks/>
              </p:cNvSpPr>
              <p:nvPr/>
            </p:nvSpPr>
            <p:spPr bwMode="auto">
              <a:xfrm>
                <a:off x="3491" y="2343"/>
                <a:ext cx="317" cy="324"/>
              </a:xfrm>
              <a:custGeom>
                <a:avLst/>
                <a:gdLst>
                  <a:gd name="T0" fmla="*/ 20 w 317"/>
                  <a:gd name="T1" fmla="*/ 0 h 324"/>
                  <a:gd name="T2" fmla="*/ 0 w 317"/>
                  <a:gd name="T3" fmla="*/ 0 h 324"/>
                  <a:gd name="T4" fmla="*/ 0 w 317"/>
                  <a:gd name="T5" fmla="*/ 324 h 324"/>
                  <a:gd name="T6" fmla="*/ 58 w 317"/>
                  <a:gd name="T7" fmla="*/ 324 h 324"/>
                  <a:gd name="T8" fmla="*/ 58 w 317"/>
                  <a:gd name="T9" fmla="*/ 306 h 324"/>
                  <a:gd name="T10" fmla="*/ 143 w 317"/>
                  <a:gd name="T11" fmla="*/ 306 h 324"/>
                  <a:gd name="T12" fmla="*/ 143 w 317"/>
                  <a:gd name="T13" fmla="*/ 289 h 324"/>
                  <a:gd name="T14" fmla="*/ 219 w 317"/>
                  <a:gd name="T15" fmla="*/ 289 h 324"/>
                  <a:gd name="T16" fmla="*/ 219 w 317"/>
                  <a:gd name="T17" fmla="*/ 252 h 324"/>
                  <a:gd name="T18" fmla="*/ 317 w 317"/>
                  <a:gd name="T19" fmla="*/ 252 h 324"/>
                  <a:gd name="T20" fmla="*/ 317 w 317"/>
                  <a:gd name="T21" fmla="*/ 162 h 324"/>
                  <a:gd name="T22" fmla="*/ 278 w 317"/>
                  <a:gd name="T23" fmla="*/ 162 h 324"/>
                  <a:gd name="T24" fmla="*/ 278 w 317"/>
                  <a:gd name="T25" fmla="*/ 108 h 324"/>
                  <a:gd name="T26" fmla="*/ 239 w 317"/>
                  <a:gd name="T27" fmla="*/ 108 h 324"/>
                  <a:gd name="T28" fmla="*/ 239 w 317"/>
                  <a:gd name="T29" fmla="*/ 18 h 324"/>
                  <a:gd name="T30" fmla="*/ 20 w 317"/>
                  <a:gd name="T31" fmla="*/ 0 h 3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7"/>
                  <a:gd name="T49" fmla="*/ 0 h 324"/>
                  <a:gd name="T50" fmla="*/ 317 w 317"/>
                  <a:gd name="T51" fmla="*/ 324 h 3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7" h="324">
                    <a:moveTo>
                      <a:pt x="20" y="0"/>
                    </a:moveTo>
                    <a:lnTo>
                      <a:pt x="0" y="0"/>
                    </a:lnTo>
                    <a:lnTo>
                      <a:pt x="0" y="324"/>
                    </a:lnTo>
                    <a:lnTo>
                      <a:pt x="58" y="324"/>
                    </a:lnTo>
                    <a:lnTo>
                      <a:pt x="58" y="306"/>
                    </a:lnTo>
                    <a:lnTo>
                      <a:pt x="143" y="306"/>
                    </a:lnTo>
                    <a:lnTo>
                      <a:pt x="143" y="289"/>
                    </a:lnTo>
                    <a:lnTo>
                      <a:pt x="219" y="289"/>
                    </a:lnTo>
                    <a:lnTo>
                      <a:pt x="219" y="252"/>
                    </a:lnTo>
                    <a:lnTo>
                      <a:pt x="317" y="252"/>
                    </a:lnTo>
                    <a:lnTo>
                      <a:pt x="317" y="162"/>
                    </a:lnTo>
                    <a:lnTo>
                      <a:pt x="278" y="162"/>
                    </a:lnTo>
                    <a:lnTo>
                      <a:pt x="278" y="108"/>
                    </a:lnTo>
                    <a:lnTo>
                      <a:pt x="239" y="108"/>
                    </a:lnTo>
                    <a:lnTo>
                      <a:pt x="239" y="1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Freeform 624"/>
              <p:cNvSpPr>
                <a:spLocks/>
              </p:cNvSpPr>
              <p:nvPr/>
            </p:nvSpPr>
            <p:spPr bwMode="auto">
              <a:xfrm>
                <a:off x="3491" y="2343"/>
                <a:ext cx="317" cy="324"/>
              </a:xfrm>
              <a:custGeom>
                <a:avLst/>
                <a:gdLst>
                  <a:gd name="T0" fmla="*/ 20 w 317"/>
                  <a:gd name="T1" fmla="*/ 0 h 324"/>
                  <a:gd name="T2" fmla="*/ 0 w 317"/>
                  <a:gd name="T3" fmla="*/ 0 h 324"/>
                  <a:gd name="T4" fmla="*/ 0 w 317"/>
                  <a:gd name="T5" fmla="*/ 324 h 324"/>
                  <a:gd name="T6" fmla="*/ 58 w 317"/>
                  <a:gd name="T7" fmla="*/ 324 h 324"/>
                  <a:gd name="T8" fmla="*/ 58 w 317"/>
                  <a:gd name="T9" fmla="*/ 306 h 324"/>
                  <a:gd name="T10" fmla="*/ 143 w 317"/>
                  <a:gd name="T11" fmla="*/ 306 h 324"/>
                  <a:gd name="T12" fmla="*/ 143 w 317"/>
                  <a:gd name="T13" fmla="*/ 289 h 324"/>
                  <a:gd name="T14" fmla="*/ 219 w 317"/>
                  <a:gd name="T15" fmla="*/ 289 h 324"/>
                  <a:gd name="T16" fmla="*/ 219 w 317"/>
                  <a:gd name="T17" fmla="*/ 252 h 324"/>
                  <a:gd name="T18" fmla="*/ 317 w 317"/>
                  <a:gd name="T19" fmla="*/ 252 h 324"/>
                  <a:gd name="T20" fmla="*/ 317 w 317"/>
                  <a:gd name="T21" fmla="*/ 162 h 324"/>
                  <a:gd name="T22" fmla="*/ 278 w 317"/>
                  <a:gd name="T23" fmla="*/ 162 h 324"/>
                  <a:gd name="T24" fmla="*/ 278 w 317"/>
                  <a:gd name="T25" fmla="*/ 108 h 324"/>
                  <a:gd name="T26" fmla="*/ 239 w 317"/>
                  <a:gd name="T27" fmla="*/ 108 h 324"/>
                  <a:gd name="T28" fmla="*/ 239 w 317"/>
                  <a:gd name="T29" fmla="*/ 18 h 324"/>
                  <a:gd name="T30" fmla="*/ 20 w 317"/>
                  <a:gd name="T31" fmla="*/ 0 h 3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7"/>
                  <a:gd name="T49" fmla="*/ 0 h 324"/>
                  <a:gd name="T50" fmla="*/ 317 w 317"/>
                  <a:gd name="T51" fmla="*/ 324 h 3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7" h="324">
                    <a:moveTo>
                      <a:pt x="20" y="0"/>
                    </a:moveTo>
                    <a:lnTo>
                      <a:pt x="0" y="0"/>
                    </a:lnTo>
                    <a:lnTo>
                      <a:pt x="0" y="324"/>
                    </a:lnTo>
                    <a:lnTo>
                      <a:pt x="58" y="324"/>
                    </a:lnTo>
                    <a:lnTo>
                      <a:pt x="58" y="306"/>
                    </a:lnTo>
                    <a:lnTo>
                      <a:pt x="143" y="306"/>
                    </a:lnTo>
                    <a:lnTo>
                      <a:pt x="143" y="289"/>
                    </a:lnTo>
                    <a:lnTo>
                      <a:pt x="219" y="289"/>
                    </a:lnTo>
                    <a:lnTo>
                      <a:pt x="219" y="252"/>
                    </a:lnTo>
                    <a:lnTo>
                      <a:pt x="317" y="252"/>
                    </a:lnTo>
                    <a:lnTo>
                      <a:pt x="317" y="162"/>
                    </a:lnTo>
                    <a:lnTo>
                      <a:pt x="278" y="162"/>
                    </a:lnTo>
                    <a:lnTo>
                      <a:pt x="278" y="108"/>
                    </a:lnTo>
                    <a:lnTo>
                      <a:pt x="239" y="108"/>
                    </a:lnTo>
                    <a:lnTo>
                      <a:pt x="239" y="18"/>
                    </a:lnTo>
                    <a:lnTo>
                      <a:pt x="2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2" name="Group 628"/>
            <p:cNvGrpSpPr>
              <a:grpSpLocks/>
            </p:cNvGrpSpPr>
            <p:nvPr/>
          </p:nvGrpSpPr>
          <p:grpSpPr bwMode="auto">
            <a:xfrm>
              <a:off x="4805272" y="3813176"/>
              <a:ext cx="495300" cy="485775"/>
              <a:chOff x="3730" y="2361"/>
              <a:chExt cx="312" cy="306"/>
            </a:xfrm>
          </p:grpSpPr>
          <p:sp>
            <p:nvSpPr>
              <p:cNvPr id="1403" name="Freeform 626"/>
              <p:cNvSpPr>
                <a:spLocks/>
              </p:cNvSpPr>
              <p:nvPr/>
            </p:nvSpPr>
            <p:spPr bwMode="auto">
              <a:xfrm>
                <a:off x="3730" y="2361"/>
                <a:ext cx="312" cy="306"/>
              </a:xfrm>
              <a:custGeom>
                <a:avLst/>
                <a:gdLst>
                  <a:gd name="T0" fmla="*/ 0 w 312"/>
                  <a:gd name="T1" fmla="*/ 0 h 306"/>
                  <a:gd name="T2" fmla="*/ 0 w 312"/>
                  <a:gd name="T3" fmla="*/ 90 h 306"/>
                  <a:gd name="T4" fmla="*/ 39 w 312"/>
                  <a:gd name="T5" fmla="*/ 90 h 306"/>
                  <a:gd name="T6" fmla="*/ 39 w 312"/>
                  <a:gd name="T7" fmla="*/ 143 h 306"/>
                  <a:gd name="T8" fmla="*/ 78 w 312"/>
                  <a:gd name="T9" fmla="*/ 143 h 306"/>
                  <a:gd name="T10" fmla="*/ 78 w 312"/>
                  <a:gd name="T11" fmla="*/ 271 h 306"/>
                  <a:gd name="T12" fmla="*/ 157 w 312"/>
                  <a:gd name="T13" fmla="*/ 271 h 306"/>
                  <a:gd name="T14" fmla="*/ 157 w 312"/>
                  <a:gd name="T15" fmla="*/ 306 h 306"/>
                  <a:gd name="T16" fmla="*/ 312 w 312"/>
                  <a:gd name="T17" fmla="*/ 306 h 306"/>
                  <a:gd name="T18" fmla="*/ 312 w 312"/>
                  <a:gd name="T19" fmla="*/ 163 h 306"/>
                  <a:gd name="T20" fmla="*/ 273 w 312"/>
                  <a:gd name="T21" fmla="*/ 163 h 306"/>
                  <a:gd name="T22" fmla="*/ 273 w 312"/>
                  <a:gd name="T23" fmla="*/ 90 h 306"/>
                  <a:gd name="T24" fmla="*/ 215 w 312"/>
                  <a:gd name="T25" fmla="*/ 90 h 306"/>
                  <a:gd name="T26" fmla="*/ 215 w 312"/>
                  <a:gd name="T27" fmla="*/ 0 h 306"/>
                  <a:gd name="T28" fmla="*/ 0 w 312"/>
                  <a:gd name="T29" fmla="*/ 0 h 30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2"/>
                  <a:gd name="T46" fmla="*/ 0 h 306"/>
                  <a:gd name="T47" fmla="*/ 312 w 312"/>
                  <a:gd name="T48" fmla="*/ 306 h 30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2" h="306">
                    <a:moveTo>
                      <a:pt x="0" y="0"/>
                    </a:moveTo>
                    <a:lnTo>
                      <a:pt x="0" y="90"/>
                    </a:lnTo>
                    <a:lnTo>
                      <a:pt x="39" y="90"/>
                    </a:lnTo>
                    <a:lnTo>
                      <a:pt x="39" y="143"/>
                    </a:lnTo>
                    <a:lnTo>
                      <a:pt x="78" y="143"/>
                    </a:lnTo>
                    <a:lnTo>
                      <a:pt x="78" y="271"/>
                    </a:lnTo>
                    <a:lnTo>
                      <a:pt x="157" y="271"/>
                    </a:lnTo>
                    <a:lnTo>
                      <a:pt x="157" y="306"/>
                    </a:lnTo>
                    <a:lnTo>
                      <a:pt x="312" y="306"/>
                    </a:lnTo>
                    <a:lnTo>
                      <a:pt x="312" y="163"/>
                    </a:lnTo>
                    <a:lnTo>
                      <a:pt x="273" y="163"/>
                    </a:lnTo>
                    <a:lnTo>
                      <a:pt x="273" y="90"/>
                    </a:lnTo>
                    <a:lnTo>
                      <a:pt x="215" y="90"/>
                    </a:lnTo>
                    <a:lnTo>
                      <a:pt x="2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" name="Freeform 627"/>
              <p:cNvSpPr>
                <a:spLocks/>
              </p:cNvSpPr>
              <p:nvPr/>
            </p:nvSpPr>
            <p:spPr bwMode="auto">
              <a:xfrm>
                <a:off x="3730" y="2361"/>
                <a:ext cx="312" cy="306"/>
              </a:xfrm>
              <a:custGeom>
                <a:avLst/>
                <a:gdLst>
                  <a:gd name="T0" fmla="*/ 0 w 312"/>
                  <a:gd name="T1" fmla="*/ 0 h 306"/>
                  <a:gd name="T2" fmla="*/ 0 w 312"/>
                  <a:gd name="T3" fmla="*/ 90 h 306"/>
                  <a:gd name="T4" fmla="*/ 39 w 312"/>
                  <a:gd name="T5" fmla="*/ 90 h 306"/>
                  <a:gd name="T6" fmla="*/ 39 w 312"/>
                  <a:gd name="T7" fmla="*/ 143 h 306"/>
                  <a:gd name="T8" fmla="*/ 78 w 312"/>
                  <a:gd name="T9" fmla="*/ 143 h 306"/>
                  <a:gd name="T10" fmla="*/ 78 w 312"/>
                  <a:gd name="T11" fmla="*/ 271 h 306"/>
                  <a:gd name="T12" fmla="*/ 157 w 312"/>
                  <a:gd name="T13" fmla="*/ 271 h 306"/>
                  <a:gd name="T14" fmla="*/ 157 w 312"/>
                  <a:gd name="T15" fmla="*/ 306 h 306"/>
                  <a:gd name="T16" fmla="*/ 312 w 312"/>
                  <a:gd name="T17" fmla="*/ 306 h 306"/>
                  <a:gd name="T18" fmla="*/ 312 w 312"/>
                  <a:gd name="T19" fmla="*/ 163 h 306"/>
                  <a:gd name="T20" fmla="*/ 273 w 312"/>
                  <a:gd name="T21" fmla="*/ 163 h 306"/>
                  <a:gd name="T22" fmla="*/ 273 w 312"/>
                  <a:gd name="T23" fmla="*/ 90 h 306"/>
                  <a:gd name="T24" fmla="*/ 215 w 312"/>
                  <a:gd name="T25" fmla="*/ 90 h 306"/>
                  <a:gd name="T26" fmla="*/ 215 w 312"/>
                  <a:gd name="T27" fmla="*/ 0 h 306"/>
                  <a:gd name="T28" fmla="*/ 0 w 312"/>
                  <a:gd name="T29" fmla="*/ 0 h 30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2"/>
                  <a:gd name="T46" fmla="*/ 0 h 306"/>
                  <a:gd name="T47" fmla="*/ 312 w 312"/>
                  <a:gd name="T48" fmla="*/ 306 h 30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2" h="306">
                    <a:moveTo>
                      <a:pt x="0" y="0"/>
                    </a:moveTo>
                    <a:lnTo>
                      <a:pt x="0" y="90"/>
                    </a:lnTo>
                    <a:lnTo>
                      <a:pt x="39" y="90"/>
                    </a:lnTo>
                    <a:lnTo>
                      <a:pt x="39" y="143"/>
                    </a:lnTo>
                    <a:lnTo>
                      <a:pt x="78" y="143"/>
                    </a:lnTo>
                    <a:lnTo>
                      <a:pt x="78" y="271"/>
                    </a:lnTo>
                    <a:lnTo>
                      <a:pt x="157" y="271"/>
                    </a:lnTo>
                    <a:lnTo>
                      <a:pt x="157" y="306"/>
                    </a:lnTo>
                    <a:lnTo>
                      <a:pt x="312" y="306"/>
                    </a:lnTo>
                    <a:lnTo>
                      <a:pt x="312" y="163"/>
                    </a:lnTo>
                    <a:lnTo>
                      <a:pt x="273" y="163"/>
                    </a:lnTo>
                    <a:lnTo>
                      <a:pt x="273" y="90"/>
                    </a:lnTo>
                    <a:lnTo>
                      <a:pt x="215" y="90"/>
                    </a:lnTo>
                    <a:lnTo>
                      <a:pt x="21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3" name="Group 631"/>
            <p:cNvGrpSpPr>
              <a:grpSpLocks/>
            </p:cNvGrpSpPr>
            <p:nvPr/>
          </p:nvGrpSpPr>
          <p:grpSpPr bwMode="auto">
            <a:xfrm>
              <a:off x="5237072" y="4013201"/>
              <a:ext cx="554038" cy="427037"/>
              <a:chOff x="4002" y="2487"/>
              <a:chExt cx="349" cy="269"/>
            </a:xfrm>
          </p:grpSpPr>
          <p:sp>
            <p:nvSpPr>
              <p:cNvPr id="1401" name="Freeform 629"/>
              <p:cNvSpPr>
                <a:spLocks/>
              </p:cNvSpPr>
              <p:nvPr/>
            </p:nvSpPr>
            <p:spPr bwMode="auto">
              <a:xfrm>
                <a:off x="4002" y="2487"/>
                <a:ext cx="349" cy="269"/>
              </a:xfrm>
              <a:custGeom>
                <a:avLst/>
                <a:gdLst>
                  <a:gd name="T0" fmla="*/ 0 w 349"/>
                  <a:gd name="T1" fmla="*/ 0 h 269"/>
                  <a:gd name="T2" fmla="*/ 0 w 349"/>
                  <a:gd name="T3" fmla="*/ 36 h 269"/>
                  <a:gd name="T4" fmla="*/ 39 w 349"/>
                  <a:gd name="T5" fmla="*/ 36 h 269"/>
                  <a:gd name="T6" fmla="*/ 39 w 349"/>
                  <a:gd name="T7" fmla="*/ 269 h 269"/>
                  <a:gd name="T8" fmla="*/ 175 w 349"/>
                  <a:gd name="T9" fmla="*/ 269 h 269"/>
                  <a:gd name="T10" fmla="*/ 175 w 349"/>
                  <a:gd name="T11" fmla="*/ 233 h 269"/>
                  <a:gd name="T12" fmla="*/ 253 w 349"/>
                  <a:gd name="T13" fmla="*/ 233 h 269"/>
                  <a:gd name="T14" fmla="*/ 253 w 349"/>
                  <a:gd name="T15" fmla="*/ 161 h 269"/>
                  <a:gd name="T16" fmla="*/ 349 w 349"/>
                  <a:gd name="T17" fmla="*/ 161 h 269"/>
                  <a:gd name="T18" fmla="*/ 349 w 349"/>
                  <a:gd name="T19" fmla="*/ 90 h 269"/>
                  <a:gd name="T20" fmla="*/ 311 w 349"/>
                  <a:gd name="T21" fmla="*/ 90 h 269"/>
                  <a:gd name="T22" fmla="*/ 311 w 349"/>
                  <a:gd name="T23" fmla="*/ 0 h 269"/>
                  <a:gd name="T24" fmla="*/ 0 w 349"/>
                  <a:gd name="T25" fmla="*/ 0 h 2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9"/>
                  <a:gd name="T40" fmla="*/ 0 h 269"/>
                  <a:gd name="T41" fmla="*/ 349 w 349"/>
                  <a:gd name="T42" fmla="*/ 269 h 2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9" h="269">
                    <a:moveTo>
                      <a:pt x="0" y="0"/>
                    </a:moveTo>
                    <a:lnTo>
                      <a:pt x="0" y="36"/>
                    </a:lnTo>
                    <a:lnTo>
                      <a:pt x="39" y="36"/>
                    </a:lnTo>
                    <a:lnTo>
                      <a:pt x="39" y="269"/>
                    </a:lnTo>
                    <a:lnTo>
                      <a:pt x="175" y="269"/>
                    </a:lnTo>
                    <a:lnTo>
                      <a:pt x="175" y="233"/>
                    </a:lnTo>
                    <a:lnTo>
                      <a:pt x="253" y="233"/>
                    </a:lnTo>
                    <a:lnTo>
                      <a:pt x="253" y="161"/>
                    </a:lnTo>
                    <a:lnTo>
                      <a:pt x="349" y="161"/>
                    </a:lnTo>
                    <a:lnTo>
                      <a:pt x="349" y="90"/>
                    </a:lnTo>
                    <a:lnTo>
                      <a:pt x="311" y="90"/>
                    </a:lnTo>
                    <a:lnTo>
                      <a:pt x="3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Freeform 630"/>
              <p:cNvSpPr>
                <a:spLocks/>
              </p:cNvSpPr>
              <p:nvPr/>
            </p:nvSpPr>
            <p:spPr bwMode="auto">
              <a:xfrm>
                <a:off x="4002" y="2487"/>
                <a:ext cx="349" cy="269"/>
              </a:xfrm>
              <a:custGeom>
                <a:avLst/>
                <a:gdLst>
                  <a:gd name="T0" fmla="*/ 0 w 349"/>
                  <a:gd name="T1" fmla="*/ 0 h 269"/>
                  <a:gd name="T2" fmla="*/ 0 w 349"/>
                  <a:gd name="T3" fmla="*/ 36 h 269"/>
                  <a:gd name="T4" fmla="*/ 39 w 349"/>
                  <a:gd name="T5" fmla="*/ 36 h 269"/>
                  <a:gd name="T6" fmla="*/ 39 w 349"/>
                  <a:gd name="T7" fmla="*/ 269 h 269"/>
                  <a:gd name="T8" fmla="*/ 175 w 349"/>
                  <a:gd name="T9" fmla="*/ 269 h 269"/>
                  <a:gd name="T10" fmla="*/ 175 w 349"/>
                  <a:gd name="T11" fmla="*/ 233 h 269"/>
                  <a:gd name="T12" fmla="*/ 253 w 349"/>
                  <a:gd name="T13" fmla="*/ 233 h 269"/>
                  <a:gd name="T14" fmla="*/ 253 w 349"/>
                  <a:gd name="T15" fmla="*/ 161 h 269"/>
                  <a:gd name="T16" fmla="*/ 349 w 349"/>
                  <a:gd name="T17" fmla="*/ 161 h 269"/>
                  <a:gd name="T18" fmla="*/ 349 w 349"/>
                  <a:gd name="T19" fmla="*/ 90 h 269"/>
                  <a:gd name="T20" fmla="*/ 311 w 349"/>
                  <a:gd name="T21" fmla="*/ 90 h 269"/>
                  <a:gd name="T22" fmla="*/ 311 w 349"/>
                  <a:gd name="T23" fmla="*/ 0 h 269"/>
                  <a:gd name="T24" fmla="*/ 0 w 349"/>
                  <a:gd name="T25" fmla="*/ 0 h 2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9"/>
                  <a:gd name="T40" fmla="*/ 0 h 269"/>
                  <a:gd name="T41" fmla="*/ 349 w 349"/>
                  <a:gd name="T42" fmla="*/ 269 h 2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9" h="269">
                    <a:moveTo>
                      <a:pt x="0" y="0"/>
                    </a:moveTo>
                    <a:lnTo>
                      <a:pt x="0" y="36"/>
                    </a:lnTo>
                    <a:lnTo>
                      <a:pt x="39" y="36"/>
                    </a:lnTo>
                    <a:lnTo>
                      <a:pt x="39" y="269"/>
                    </a:lnTo>
                    <a:lnTo>
                      <a:pt x="175" y="269"/>
                    </a:lnTo>
                    <a:lnTo>
                      <a:pt x="175" y="233"/>
                    </a:lnTo>
                    <a:lnTo>
                      <a:pt x="253" y="233"/>
                    </a:lnTo>
                    <a:lnTo>
                      <a:pt x="253" y="161"/>
                    </a:lnTo>
                    <a:lnTo>
                      <a:pt x="349" y="161"/>
                    </a:lnTo>
                    <a:lnTo>
                      <a:pt x="349" y="90"/>
                    </a:lnTo>
                    <a:lnTo>
                      <a:pt x="311" y="90"/>
                    </a:lnTo>
                    <a:lnTo>
                      <a:pt x="311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4" name="Group 637"/>
            <p:cNvGrpSpPr>
              <a:grpSpLocks/>
            </p:cNvGrpSpPr>
            <p:nvPr/>
          </p:nvGrpSpPr>
          <p:grpSpPr bwMode="auto">
            <a:xfrm>
              <a:off x="2206535" y="4611688"/>
              <a:ext cx="649287" cy="401638"/>
              <a:chOff x="2093" y="2864"/>
              <a:chExt cx="409" cy="253"/>
            </a:xfrm>
            <a:solidFill>
              <a:srgbClr val="92D050"/>
            </a:solidFill>
          </p:grpSpPr>
          <p:sp>
            <p:nvSpPr>
              <p:cNvPr id="1399" name="Freeform 635"/>
              <p:cNvSpPr>
                <a:spLocks/>
              </p:cNvSpPr>
              <p:nvPr/>
            </p:nvSpPr>
            <p:spPr bwMode="auto">
              <a:xfrm>
                <a:off x="2093" y="2864"/>
                <a:ext cx="409" cy="253"/>
              </a:xfrm>
              <a:custGeom>
                <a:avLst/>
                <a:gdLst>
                  <a:gd name="T0" fmla="*/ 0 w 409"/>
                  <a:gd name="T1" fmla="*/ 0 h 253"/>
                  <a:gd name="T2" fmla="*/ 0 w 409"/>
                  <a:gd name="T3" fmla="*/ 163 h 253"/>
                  <a:gd name="T4" fmla="*/ 39 w 409"/>
                  <a:gd name="T5" fmla="*/ 127 h 253"/>
                  <a:gd name="T6" fmla="*/ 137 w 409"/>
                  <a:gd name="T7" fmla="*/ 180 h 253"/>
                  <a:gd name="T8" fmla="*/ 273 w 409"/>
                  <a:gd name="T9" fmla="*/ 163 h 253"/>
                  <a:gd name="T10" fmla="*/ 273 w 409"/>
                  <a:gd name="T11" fmla="*/ 217 h 253"/>
                  <a:gd name="T12" fmla="*/ 351 w 409"/>
                  <a:gd name="T13" fmla="*/ 253 h 253"/>
                  <a:gd name="T14" fmla="*/ 351 w 409"/>
                  <a:gd name="T15" fmla="*/ 108 h 253"/>
                  <a:gd name="T16" fmla="*/ 370 w 409"/>
                  <a:gd name="T17" fmla="*/ 90 h 253"/>
                  <a:gd name="T18" fmla="*/ 351 w 409"/>
                  <a:gd name="T19" fmla="*/ 72 h 253"/>
                  <a:gd name="T20" fmla="*/ 409 w 409"/>
                  <a:gd name="T21" fmla="*/ 18 h 253"/>
                  <a:gd name="T22" fmla="*/ 331 w 409"/>
                  <a:gd name="T23" fmla="*/ 0 h 253"/>
                  <a:gd name="T24" fmla="*/ 0 w 409"/>
                  <a:gd name="T25" fmla="*/ 0 h 2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9"/>
                  <a:gd name="T40" fmla="*/ 0 h 253"/>
                  <a:gd name="T41" fmla="*/ 409 w 409"/>
                  <a:gd name="T42" fmla="*/ 253 h 2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9" h="253">
                    <a:moveTo>
                      <a:pt x="0" y="0"/>
                    </a:moveTo>
                    <a:lnTo>
                      <a:pt x="0" y="163"/>
                    </a:lnTo>
                    <a:lnTo>
                      <a:pt x="39" y="127"/>
                    </a:lnTo>
                    <a:lnTo>
                      <a:pt x="137" y="180"/>
                    </a:lnTo>
                    <a:lnTo>
                      <a:pt x="273" y="163"/>
                    </a:lnTo>
                    <a:lnTo>
                      <a:pt x="273" y="217"/>
                    </a:lnTo>
                    <a:lnTo>
                      <a:pt x="351" y="253"/>
                    </a:lnTo>
                    <a:lnTo>
                      <a:pt x="351" y="108"/>
                    </a:lnTo>
                    <a:lnTo>
                      <a:pt x="370" y="90"/>
                    </a:lnTo>
                    <a:lnTo>
                      <a:pt x="351" y="72"/>
                    </a:lnTo>
                    <a:lnTo>
                      <a:pt x="409" y="18"/>
                    </a:lnTo>
                    <a:lnTo>
                      <a:pt x="33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Freeform 636"/>
              <p:cNvSpPr>
                <a:spLocks/>
              </p:cNvSpPr>
              <p:nvPr/>
            </p:nvSpPr>
            <p:spPr bwMode="auto">
              <a:xfrm>
                <a:off x="2093" y="2864"/>
                <a:ext cx="409" cy="253"/>
              </a:xfrm>
              <a:custGeom>
                <a:avLst/>
                <a:gdLst>
                  <a:gd name="T0" fmla="*/ 0 w 409"/>
                  <a:gd name="T1" fmla="*/ 0 h 253"/>
                  <a:gd name="T2" fmla="*/ 0 w 409"/>
                  <a:gd name="T3" fmla="*/ 163 h 253"/>
                  <a:gd name="T4" fmla="*/ 39 w 409"/>
                  <a:gd name="T5" fmla="*/ 127 h 253"/>
                  <a:gd name="T6" fmla="*/ 137 w 409"/>
                  <a:gd name="T7" fmla="*/ 180 h 253"/>
                  <a:gd name="T8" fmla="*/ 273 w 409"/>
                  <a:gd name="T9" fmla="*/ 163 h 253"/>
                  <a:gd name="T10" fmla="*/ 273 w 409"/>
                  <a:gd name="T11" fmla="*/ 217 h 253"/>
                  <a:gd name="T12" fmla="*/ 351 w 409"/>
                  <a:gd name="T13" fmla="*/ 253 h 253"/>
                  <a:gd name="T14" fmla="*/ 351 w 409"/>
                  <a:gd name="T15" fmla="*/ 108 h 253"/>
                  <a:gd name="T16" fmla="*/ 370 w 409"/>
                  <a:gd name="T17" fmla="*/ 90 h 253"/>
                  <a:gd name="T18" fmla="*/ 351 w 409"/>
                  <a:gd name="T19" fmla="*/ 72 h 253"/>
                  <a:gd name="T20" fmla="*/ 409 w 409"/>
                  <a:gd name="T21" fmla="*/ 18 h 253"/>
                  <a:gd name="T22" fmla="*/ 331 w 409"/>
                  <a:gd name="T23" fmla="*/ 0 h 253"/>
                  <a:gd name="T24" fmla="*/ 0 w 409"/>
                  <a:gd name="T25" fmla="*/ 0 h 2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9"/>
                  <a:gd name="T40" fmla="*/ 0 h 253"/>
                  <a:gd name="T41" fmla="*/ 409 w 409"/>
                  <a:gd name="T42" fmla="*/ 253 h 2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9" h="253">
                    <a:moveTo>
                      <a:pt x="0" y="0"/>
                    </a:moveTo>
                    <a:lnTo>
                      <a:pt x="0" y="163"/>
                    </a:lnTo>
                    <a:lnTo>
                      <a:pt x="39" y="127"/>
                    </a:lnTo>
                    <a:lnTo>
                      <a:pt x="137" y="180"/>
                    </a:lnTo>
                    <a:lnTo>
                      <a:pt x="273" y="163"/>
                    </a:lnTo>
                    <a:lnTo>
                      <a:pt x="273" y="217"/>
                    </a:lnTo>
                    <a:lnTo>
                      <a:pt x="351" y="253"/>
                    </a:lnTo>
                    <a:lnTo>
                      <a:pt x="351" y="108"/>
                    </a:lnTo>
                    <a:lnTo>
                      <a:pt x="370" y="90"/>
                    </a:lnTo>
                    <a:lnTo>
                      <a:pt x="351" y="72"/>
                    </a:lnTo>
                    <a:lnTo>
                      <a:pt x="409" y="18"/>
                    </a:lnTo>
                    <a:lnTo>
                      <a:pt x="3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5" name="Group 658"/>
            <p:cNvGrpSpPr>
              <a:grpSpLocks/>
            </p:cNvGrpSpPr>
            <p:nvPr/>
          </p:nvGrpSpPr>
          <p:grpSpPr bwMode="auto">
            <a:xfrm>
              <a:off x="4516347" y="4183063"/>
              <a:ext cx="660400" cy="371475"/>
              <a:chOff x="3548" y="2594"/>
              <a:chExt cx="416" cy="234"/>
            </a:xfrm>
          </p:grpSpPr>
          <p:sp>
            <p:nvSpPr>
              <p:cNvPr id="1397" name="Freeform 656"/>
              <p:cNvSpPr>
                <a:spLocks/>
              </p:cNvSpPr>
              <p:nvPr/>
            </p:nvSpPr>
            <p:spPr bwMode="auto">
              <a:xfrm>
                <a:off x="3548" y="2594"/>
                <a:ext cx="416" cy="234"/>
              </a:xfrm>
              <a:custGeom>
                <a:avLst/>
                <a:gdLst>
                  <a:gd name="T0" fmla="*/ 84 w 416"/>
                  <a:gd name="T1" fmla="*/ 36 h 234"/>
                  <a:gd name="T2" fmla="*/ 84 w 416"/>
                  <a:gd name="T3" fmla="*/ 54 h 234"/>
                  <a:gd name="T4" fmla="*/ 0 w 416"/>
                  <a:gd name="T5" fmla="*/ 54 h 234"/>
                  <a:gd name="T6" fmla="*/ 0 w 416"/>
                  <a:gd name="T7" fmla="*/ 234 h 234"/>
                  <a:gd name="T8" fmla="*/ 162 w 416"/>
                  <a:gd name="T9" fmla="*/ 234 h 234"/>
                  <a:gd name="T10" fmla="*/ 162 w 416"/>
                  <a:gd name="T11" fmla="*/ 216 h 234"/>
                  <a:gd name="T12" fmla="*/ 319 w 416"/>
                  <a:gd name="T13" fmla="*/ 216 h 234"/>
                  <a:gd name="T14" fmla="*/ 319 w 416"/>
                  <a:gd name="T15" fmla="*/ 144 h 234"/>
                  <a:gd name="T16" fmla="*/ 416 w 416"/>
                  <a:gd name="T17" fmla="*/ 144 h 234"/>
                  <a:gd name="T18" fmla="*/ 416 w 416"/>
                  <a:gd name="T19" fmla="*/ 72 h 234"/>
                  <a:gd name="T20" fmla="*/ 338 w 416"/>
                  <a:gd name="T21" fmla="*/ 72 h 234"/>
                  <a:gd name="T22" fmla="*/ 338 w 416"/>
                  <a:gd name="T23" fmla="*/ 36 h 234"/>
                  <a:gd name="T24" fmla="*/ 260 w 416"/>
                  <a:gd name="T25" fmla="*/ 36 h 234"/>
                  <a:gd name="T26" fmla="*/ 260 w 416"/>
                  <a:gd name="T27" fmla="*/ 0 h 234"/>
                  <a:gd name="T28" fmla="*/ 162 w 416"/>
                  <a:gd name="T29" fmla="*/ 0 h 234"/>
                  <a:gd name="T30" fmla="*/ 162 w 416"/>
                  <a:gd name="T31" fmla="*/ 36 h 234"/>
                  <a:gd name="T32" fmla="*/ 84 w 416"/>
                  <a:gd name="T33" fmla="*/ 36 h 2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6"/>
                  <a:gd name="T52" fmla="*/ 0 h 234"/>
                  <a:gd name="T53" fmla="*/ 416 w 416"/>
                  <a:gd name="T54" fmla="*/ 234 h 2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6" h="234">
                    <a:moveTo>
                      <a:pt x="84" y="36"/>
                    </a:moveTo>
                    <a:lnTo>
                      <a:pt x="84" y="54"/>
                    </a:lnTo>
                    <a:lnTo>
                      <a:pt x="0" y="54"/>
                    </a:lnTo>
                    <a:lnTo>
                      <a:pt x="0" y="234"/>
                    </a:lnTo>
                    <a:lnTo>
                      <a:pt x="162" y="234"/>
                    </a:lnTo>
                    <a:lnTo>
                      <a:pt x="162" y="216"/>
                    </a:lnTo>
                    <a:lnTo>
                      <a:pt x="319" y="216"/>
                    </a:lnTo>
                    <a:lnTo>
                      <a:pt x="319" y="144"/>
                    </a:lnTo>
                    <a:lnTo>
                      <a:pt x="416" y="144"/>
                    </a:lnTo>
                    <a:lnTo>
                      <a:pt x="416" y="72"/>
                    </a:lnTo>
                    <a:lnTo>
                      <a:pt x="338" y="72"/>
                    </a:lnTo>
                    <a:lnTo>
                      <a:pt x="338" y="36"/>
                    </a:lnTo>
                    <a:lnTo>
                      <a:pt x="260" y="36"/>
                    </a:lnTo>
                    <a:lnTo>
                      <a:pt x="260" y="0"/>
                    </a:lnTo>
                    <a:lnTo>
                      <a:pt x="162" y="0"/>
                    </a:lnTo>
                    <a:lnTo>
                      <a:pt x="162" y="36"/>
                    </a:lnTo>
                    <a:lnTo>
                      <a:pt x="84" y="36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Freeform 657"/>
              <p:cNvSpPr>
                <a:spLocks/>
              </p:cNvSpPr>
              <p:nvPr/>
            </p:nvSpPr>
            <p:spPr bwMode="auto">
              <a:xfrm>
                <a:off x="3548" y="2594"/>
                <a:ext cx="416" cy="234"/>
              </a:xfrm>
              <a:custGeom>
                <a:avLst/>
                <a:gdLst>
                  <a:gd name="T0" fmla="*/ 84 w 416"/>
                  <a:gd name="T1" fmla="*/ 36 h 234"/>
                  <a:gd name="T2" fmla="*/ 84 w 416"/>
                  <a:gd name="T3" fmla="*/ 54 h 234"/>
                  <a:gd name="T4" fmla="*/ 0 w 416"/>
                  <a:gd name="T5" fmla="*/ 54 h 234"/>
                  <a:gd name="T6" fmla="*/ 0 w 416"/>
                  <a:gd name="T7" fmla="*/ 234 h 234"/>
                  <a:gd name="T8" fmla="*/ 162 w 416"/>
                  <a:gd name="T9" fmla="*/ 234 h 234"/>
                  <a:gd name="T10" fmla="*/ 162 w 416"/>
                  <a:gd name="T11" fmla="*/ 216 h 234"/>
                  <a:gd name="T12" fmla="*/ 319 w 416"/>
                  <a:gd name="T13" fmla="*/ 216 h 234"/>
                  <a:gd name="T14" fmla="*/ 319 w 416"/>
                  <a:gd name="T15" fmla="*/ 144 h 234"/>
                  <a:gd name="T16" fmla="*/ 416 w 416"/>
                  <a:gd name="T17" fmla="*/ 144 h 234"/>
                  <a:gd name="T18" fmla="*/ 416 w 416"/>
                  <a:gd name="T19" fmla="*/ 72 h 234"/>
                  <a:gd name="T20" fmla="*/ 338 w 416"/>
                  <a:gd name="T21" fmla="*/ 72 h 234"/>
                  <a:gd name="T22" fmla="*/ 338 w 416"/>
                  <a:gd name="T23" fmla="*/ 36 h 234"/>
                  <a:gd name="T24" fmla="*/ 260 w 416"/>
                  <a:gd name="T25" fmla="*/ 36 h 234"/>
                  <a:gd name="T26" fmla="*/ 260 w 416"/>
                  <a:gd name="T27" fmla="*/ 0 h 234"/>
                  <a:gd name="T28" fmla="*/ 162 w 416"/>
                  <a:gd name="T29" fmla="*/ 0 h 234"/>
                  <a:gd name="T30" fmla="*/ 162 w 416"/>
                  <a:gd name="T31" fmla="*/ 36 h 234"/>
                  <a:gd name="T32" fmla="*/ 84 w 416"/>
                  <a:gd name="T33" fmla="*/ 36 h 2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6"/>
                  <a:gd name="T52" fmla="*/ 0 h 234"/>
                  <a:gd name="T53" fmla="*/ 416 w 416"/>
                  <a:gd name="T54" fmla="*/ 234 h 2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6" h="234">
                    <a:moveTo>
                      <a:pt x="84" y="36"/>
                    </a:moveTo>
                    <a:lnTo>
                      <a:pt x="84" y="54"/>
                    </a:lnTo>
                    <a:lnTo>
                      <a:pt x="0" y="54"/>
                    </a:lnTo>
                    <a:lnTo>
                      <a:pt x="0" y="234"/>
                    </a:lnTo>
                    <a:lnTo>
                      <a:pt x="162" y="234"/>
                    </a:lnTo>
                    <a:lnTo>
                      <a:pt x="162" y="216"/>
                    </a:lnTo>
                    <a:lnTo>
                      <a:pt x="319" y="216"/>
                    </a:lnTo>
                    <a:lnTo>
                      <a:pt x="319" y="144"/>
                    </a:lnTo>
                    <a:lnTo>
                      <a:pt x="416" y="144"/>
                    </a:lnTo>
                    <a:lnTo>
                      <a:pt x="416" y="72"/>
                    </a:lnTo>
                    <a:lnTo>
                      <a:pt x="338" y="72"/>
                    </a:lnTo>
                    <a:lnTo>
                      <a:pt x="338" y="36"/>
                    </a:lnTo>
                    <a:lnTo>
                      <a:pt x="260" y="36"/>
                    </a:lnTo>
                    <a:lnTo>
                      <a:pt x="260" y="0"/>
                    </a:lnTo>
                    <a:lnTo>
                      <a:pt x="162" y="0"/>
                    </a:lnTo>
                    <a:lnTo>
                      <a:pt x="162" y="36"/>
                    </a:lnTo>
                    <a:lnTo>
                      <a:pt x="84" y="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6" name="Group 661"/>
            <p:cNvGrpSpPr>
              <a:grpSpLocks/>
            </p:cNvGrpSpPr>
            <p:nvPr/>
          </p:nvGrpSpPr>
          <p:grpSpPr bwMode="auto">
            <a:xfrm>
              <a:off x="5022760" y="4297363"/>
              <a:ext cx="615950" cy="485775"/>
              <a:chOff x="3867" y="2666"/>
              <a:chExt cx="388" cy="306"/>
            </a:xfrm>
          </p:grpSpPr>
          <p:sp>
            <p:nvSpPr>
              <p:cNvPr id="1395" name="Freeform 659"/>
              <p:cNvSpPr>
                <a:spLocks/>
              </p:cNvSpPr>
              <p:nvPr/>
            </p:nvSpPr>
            <p:spPr bwMode="auto">
              <a:xfrm>
                <a:off x="3867" y="2666"/>
                <a:ext cx="388" cy="306"/>
              </a:xfrm>
              <a:custGeom>
                <a:avLst/>
                <a:gdLst>
                  <a:gd name="T0" fmla="*/ 97 w 388"/>
                  <a:gd name="T1" fmla="*/ 0 h 306"/>
                  <a:gd name="T2" fmla="*/ 97 w 388"/>
                  <a:gd name="T3" fmla="*/ 73 h 306"/>
                  <a:gd name="T4" fmla="*/ 0 w 388"/>
                  <a:gd name="T5" fmla="*/ 73 h 306"/>
                  <a:gd name="T6" fmla="*/ 0 w 388"/>
                  <a:gd name="T7" fmla="*/ 216 h 306"/>
                  <a:gd name="T8" fmla="*/ 20 w 388"/>
                  <a:gd name="T9" fmla="*/ 216 h 306"/>
                  <a:gd name="T10" fmla="*/ 20 w 388"/>
                  <a:gd name="T11" fmla="*/ 289 h 306"/>
                  <a:gd name="T12" fmla="*/ 369 w 388"/>
                  <a:gd name="T13" fmla="*/ 306 h 306"/>
                  <a:gd name="T14" fmla="*/ 388 w 388"/>
                  <a:gd name="T15" fmla="*/ 289 h 306"/>
                  <a:gd name="T16" fmla="*/ 388 w 388"/>
                  <a:gd name="T17" fmla="*/ 235 h 306"/>
                  <a:gd name="T18" fmla="*/ 330 w 388"/>
                  <a:gd name="T19" fmla="*/ 235 h 306"/>
                  <a:gd name="T20" fmla="*/ 330 w 388"/>
                  <a:gd name="T21" fmla="*/ 216 h 306"/>
                  <a:gd name="T22" fmla="*/ 291 w 388"/>
                  <a:gd name="T23" fmla="*/ 198 h 306"/>
                  <a:gd name="T24" fmla="*/ 291 w 388"/>
                  <a:gd name="T25" fmla="*/ 91 h 306"/>
                  <a:gd name="T26" fmla="*/ 174 w 388"/>
                  <a:gd name="T27" fmla="*/ 91 h 306"/>
                  <a:gd name="T28" fmla="*/ 174 w 388"/>
                  <a:gd name="T29" fmla="*/ 0 h 306"/>
                  <a:gd name="T30" fmla="*/ 97 w 388"/>
                  <a:gd name="T31" fmla="*/ 0 h 3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8"/>
                  <a:gd name="T49" fmla="*/ 0 h 306"/>
                  <a:gd name="T50" fmla="*/ 388 w 388"/>
                  <a:gd name="T51" fmla="*/ 306 h 30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8" h="306">
                    <a:moveTo>
                      <a:pt x="97" y="0"/>
                    </a:moveTo>
                    <a:lnTo>
                      <a:pt x="97" y="73"/>
                    </a:lnTo>
                    <a:lnTo>
                      <a:pt x="0" y="73"/>
                    </a:lnTo>
                    <a:lnTo>
                      <a:pt x="0" y="216"/>
                    </a:lnTo>
                    <a:lnTo>
                      <a:pt x="20" y="216"/>
                    </a:lnTo>
                    <a:lnTo>
                      <a:pt x="20" y="289"/>
                    </a:lnTo>
                    <a:lnTo>
                      <a:pt x="369" y="306"/>
                    </a:lnTo>
                    <a:lnTo>
                      <a:pt x="388" y="289"/>
                    </a:lnTo>
                    <a:lnTo>
                      <a:pt x="388" y="235"/>
                    </a:lnTo>
                    <a:lnTo>
                      <a:pt x="330" y="235"/>
                    </a:lnTo>
                    <a:lnTo>
                      <a:pt x="330" y="216"/>
                    </a:lnTo>
                    <a:lnTo>
                      <a:pt x="291" y="198"/>
                    </a:lnTo>
                    <a:lnTo>
                      <a:pt x="291" y="91"/>
                    </a:lnTo>
                    <a:lnTo>
                      <a:pt x="174" y="91"/>
                    </a:lnTo>
                    <a:lnTo>
                      <a:pt x="174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Freeform 660"/>
              <p:cNvSpPr>
                <a:spLocks/>
              </p:cNvSpPr>
              <p:nvPr/>
            </p:nvSpPr>
            <p:spPr bwMode="auto">
              <a:xfrm>
                <a:off x="3867" y="2666"/>
                <a:ext cx="388" cy="306"/>
              </a:xfrm>
              <a:custGeom>
                <a:avLst/>
                <a:gdLst>
                  <a:gd name="T0" fmla="*/ 97 w 388"/>
                  <a:gd name="T1" fmla="*/ 0 h 306"/>
                  <a:gd name="T2" fmla="*/ 97 w 388"/>
                  <a:gd name="T3" fmla="*/ 73 h 306"/>
                  <a:gd name="T4" fmla="*/ 0 w 388"/>
                  <a:gd name="T5" fmla="*/ 73 h 306"/>
                  <a:gd name="T6" fmla="*/ 0 w 388"/>
                  <a:gd name="T7" fmla="*/ 216 h 306"/>
                  <a:gd name="T8" fmla="*/ 20 w 388"/>
                  <a:gd name="T9" fmla="*/ 216 h 306"/>
                  <a:gd name="T10" fmla="*/ 20 w 388"/>
                  <a:gd name="T11" fmla="*/ 289 h 306"/>
                  <a:gd name="T12" fmla="*/ 369 w 388"/>
                  <a:gd name="T13" fmla="*/ 306 h 306"/>
                  <a:gd name="T14" fmla="*/ 388 w 388"/>
                  <a:gd name="T15" fmla="*/ 289 h 306"/>
                  <a:gd name="T16" fmla="*/ 388 w 388"/>
                  <a:gd name="T17" fmla="*/ 235 h 306"/>
                  <a:gd name="T18" fmla="*/ 330 w 388"/>
                  <a:gd name="T19" fmla="*/ 235 h 306"/>
                  <a:gd name="T20" fmla="*/ 330 w 388"/>
                  <a:gd name="T21" fmla="*/ 216 h 306"/>
                  <a:gd name="T22" fmla="*/ 291 w 388"/>
                  <a:gd name="T23" fmla="*/ 198 h 306"/>
                  <a:gd name="T24" fmla="*/ 291 w 388"/>
                  <a:gd name="T25" fmla="*/ 91 h 306"/>
                  <a:gd name="T26" fmla="*/ 174 w 388"/>
                  <a:gd name="T27" fmla="*/ 91 h 306"/>
                  <a:gd name="T28" fmla="*/ 174 w 388"/>
                  <a:gd name="T29" fmla="*/ 0 h 306"/>
                  <a:gd name="T30" fmla="*/ 97 w 388"/>
                  <a:gd name="T31" fmla="*/ 0 h 3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8"/>
                  <a:gd name="T49" fmla="*/ 0 h 306"/>
                  <a:gd name="T50" fmla="*/ 388 w 388"/>
                  <a:gd name="T51" fmla="*/ 306 h 30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8" h="306">
                    <a:moveTo>
                      <a:pt x="97" y="0"/>
                    </a:moveTo>
                    <a:lnTo>
                      <a:pt x="97" y="73"/>
                    </a:lnTo>
                    <a:lnTo>
                      <a:pt x="0" y="73"/>
                    </a:lnTo>
                    <a:lnTo>
                      <a:pt x="0" y="216"/>
                    </a:lnTo>
                    <a:lnTo>
                      <a:pt x="20" y="216"/>
                    </a:lnTo>
                    <a:lnTo>
                      <a:pt x="20" y="289"/>
                    </a:lnTo>
                    <a:lnTo>
                      <a:pt x="369" y="306"/>
                    </a:lnTo>
                    <a:lnTo>
                      <a:pt x="388" y="289"/>
                    </a:lnTo>
                    <a:lnTo>
                      <a:pt x="388" y="235"/>
                    </a:lnTo>
                    <a:lnTo>
                      <a:pt x="330" y="235"/>
                    </a:lnTo>
                    <a:lnTo>
                      <a:pt x="330" y="216"/>
                    </a:lnTo>
                    <a:lnTo>
                      <a:pt x="291" y="198"/>
                    </a:lnTo>
                    <a:lnTo>
                      <a:pt x="291" y="91"/>
                    </a:lnTo>
                    <a:lnTo>
                      <a:pt x="174" y="91"/>
                    </a:lnTo>
                    <a:lnTo>
                      <a:pt x="174" y="0"/>
                    </a:lnTo>
                    <a:lnTo>
                      <a:pt x="97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7" name="Group 664"/>
            <p:cNvGrpSpPr>
              <a:grpSpLocks/>
            </p:cNvGrpSpPr>
            <p:nvPr/>
          </p:nvGrpSpPr>
          <p:grpSpPr bwMode="auto">
            <a:xfrm>
              <a:off x="4516347" y="4525963"/>
              <a:ext cx="538163" cy="458788"/>
              <a:chOff x="3548" y="2810"/>
              <a:chExt cx="339" cy="289"/>
            </a:xfrm>
          </p:grpSpPr>
          <p:sp>
            <p:nvSpPr>
              <p:cNvPr id="1393" name="Freeform 662"/>
              <p:cNvSpPr>
                <a:spLocks/>
              </p:cNvSpPr>
              <p:nvPr/>
            </p:nvSpPr>
            <p:spPr bwMode="auto">
              <a:xfrm>
                <a:off x="3548" y="2810"/>
                <a:ext cx="339" cy="289"/>
              </a:xfrm>
              <a:custGeom>
                <a:avLst/>
                <a:gdLst>
                  <a:gd name="T0" fmla="*/ 163 w 339"/>
                  <a:gd name="T1" fmla="*/ 0 h 289"/>
                  <a:gd name="T2" fmla="*/ 163 w 339"/>
                  <a:gd name="T3" fmla="*/ 18 h 289"/>
                  <a:gd name="T4" fmla="*/ 0 w 339"/>
                  <a:gd name="T5" fmla="*/ 18 h 289"/>
                  <a:gd name="T6" fmla="*/ 0 w 339"/>
                  <a:gd name="T7" fmla="*/ 145 h 289"/>
                  <a:gd name="T8" fmla="*/ 85 w 339"/>
                  <a:gd name="T9" fmla="*/ 145 h 289"/>
                  <a:gd name="T10" fmla="*/ 85 w 339"/>
                  <a:gd name="T11" fmla="*/ 163 h 289"/>
                  <a:gd name="T12" fmla="*/ 144 w 339"/>
                  <a:gd name="T13" fmla="*/ 163 h 289"/>
                  <a:gd name="T14" fmla="*/ 144 w 339"/>
                  <a:gd name="T15" fmla="*/ 199 h 289"/>
                  <a:gd name="T16" fmla="*/ 241 w 339"/>
                  <a:gd name="T17" fmla="*/ 199 h 289"/>
                  <a:gd name="T18" fmla="*/ 241 w 339"/>
                  <a:gd name="T19" fmla="*/ 289 h 289"/>
                  <a:gd name="T20" fmla="*/ 319 w 339"/>
                  <a:gd name="T21" fmla="*/ 289 h 289"/>
                  <a:gd name="T22" fmla="*/ 319 w 339"/>
                  <a:gd name="T23" fmla="*/ 145 h 289"/>
                  <a:gd name="T24" fmla="*/ 339 w 339"/>
                  <a:gd name="T25" fmla="*/ 145 h 289"/>
                  <a:gd name="T26" fmla="*/ 339 w 339"/>
                  <a:gd name="T27" fmla="*/ 72 h 289"/>
                  <a:gd name="T28" fmla="*/ 319 w 339"/>
                  <a:gd name="T29" fmla="*/ 72 h 289"/>
                  <a:gd name="T30" fmla="*/ 319 w 339"/>
                  <a:gd name="T31" fmla="*/ 0 h 289"/>
                  <a:gd name="T32" fmla="*/ 163 w 339"/>
                  <a:gd name="T33" fmla="*/ 0 h 2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9"/>
                  <a:gd name="T52" fmla="*/ 0 h 289"/>
                  <a:gd name="T53" fmla="*/ 339 w 339"/>
                  <a:gd name="T54" fmla="*/ 289 h 28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9" h="289">
                    <a:moveTo>
                      <a:pt x="163" y="0"/>
                    </a:moveTo>
                    <a:lnTo>
                      <a:pt x="163" y="18"/>
                    </a:lnTo>
                    <a:lnTo>
                      <a:pt x="0" y="18"/>
                    </a:lnTo>
                    <a:lnTo>
                      <a:pt x="0" y="145"/>
                    </a:lnTo>
                    <a:lnTo>
                      <a:pt x="85" y="145"/>
                    </a:lnTo>
                    <a:lnTo>
                      <a:pt x="85" y="163"/>
                    </a:lnTo>
                    <a:lnTo>
                      <a:pt x="144" y="163"/>
                    </a:lnTo>
                    <a:lnTo>
                      <a:pt x="144" y="199"/>
                    </a:lnTo>
                    <a:lnTo>
                      <a:pt x="241" y="199"/>
                    </a:lnTo>
                    <a:lnTo>
                      <a:pt x="241" y="289"/>
                    </a:lnTo>
                    <a:lnTo>
                      <a:pt x="319" y="289"/>
                    </a:lnTo>
                    <a:lnTo>
                      <a:pt x="319" y="145"/>
                    </a:lnTo>
                    <a:lnTo>
                      <a:pt x="339" y="145"/>
                    </a:lnTo>
                    <a:lnTo>
                      <a:pt x="339" y="72"/>
                    </a:lnTo>
                    <a:lnTo>
                      <a:pt x="319" y="72"/>
                    </a:lnTo>
                    <a:lnTo>
                      <a:pt x="319" y="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" name="Freeform 663"/>
              <p:cNvSpPr>
                <a:spLocks/>
              </p:cNvSpPr>
              <p:nvPr/>
            </p:nvSpPr>
            <p:spPr bwMode="auto">
              <a:xfrm>
                <a:off x="3548" y="2810"/>
                <a:ext cx="339" cy="289"/>
              </a:xfrm>
              <a:custGeom>
                <a:avLst/>
                <a:gdLst>
                  <a:gd name="T0" fmla="*/ 163 w 339"/>
                  <a:gd name="T1" fmla="*/ 0 h 289"/>
                  <a:gd name="T2" fmla="*/ 163 w 339"/>
                  <a:gd name="T3" fmla="*/ 18 h 289"/>
                  <a:gd name="T4" fmla="*/ 0 w 339"/>
                  <a:gd name="T5" fmla="*/ 18 h 289"/>
                  <a:gd name="T6" fmla="*/ 0 w 339"/>
                  <a:gd name="T7" fmla="*/ 145 h 289"/>
                  <a:gd name="T8" fmla="*/ 85 w 339"/>
                  <a:gd name="T9" fmla="*/ 145 h 289"/>
                  <a:gd name="T10" fmla="*/ 85 w 339"/>
                  <a:gd name="T11" fmla="*/ 163 h 289"/>
                  <a:gd name="T12" fmla="*/ 144 w 339"/>
                  <a:gd name="T13" fmla="*/ 163 h 289"/>
                  <a:gd name="T14" fmla="*/ 144 w 339"/>
                  <a:gd name="T15" fmla="*/ 199 h 289"/>
                  <a:gd name="T16" fmla="*/ 241 w 339"/>
                  <a:gd name="T17" fmla="*/ 199 h 289"/>
                  <a:gd name="T18" fmla="*/ 241 w 339"/>
                  <a:gd name="T19" fmla="*/ 289 h 289"/>
                  <a:gd name="T20" fmla="*/ 319 w 339"/>
                  <a:gd name="T21" fmla="*/ 289 h 289"/>
                  <a:gd name="T22" fmla="*/ 319 w 339"/>
                  <a:gd name="T23" fmla="*/ 145 h 289"/>
                  <a:gd name="T24" fmla="*/ 339 w 339"/>
                  <a:gd name="T25" fmla="*/ 145 h 289"/>
                  <a:gd name="T26" fmla="*/ 339 w 339"/>
                  <a:gd name="T27" fmla="*/ 72 h 289"/>
                  <a:gd name="T28" fmla="*/ 319 w 339"/>
                  <a:gd name="T29" fmla="*/ 72 h 289"/>
                  <a:gd name="T30" fmla="*/ 319 w 339"/>
                  <a:gd name="T31" fmla="*/ 0 h 289"/>
                  <a:gd name="T32" fmla="*/ 163 w 339"/>
                  <a:gd name="T33" fmla="*/ 0 h 2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9"/>
                  <a:gd name="T52" fmla="*/ 0 h 289"/>
                  <a:gd name="T53" fmla="*/ 339 w 339"/>
                  <a:gd name="T54" fmla="*/ 289 h 28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9" h="289">
                    <a:moveTo>
                      <a:pt x="163" y="0"/>
                    </a:moveTo>
                    <a:lnTo>
                      <a:pt x="163" y="18"/>
                    </a:lnTo>
                    <a:lnTo>
                      <a:pt x="0" y="18"/>
                    </a:lnTo>
                    <a:lnTo>
                      <a:pt x="0" y="145"/>
                    </a:lnTo>
                    <a:lnTo>
                      <a:pt x="85" y="145"/>
                    </a:lnTo>
                    <a:lnTo>
                      <a:pt x="85" y="163"/>
                    </a:lnTo>
                    <a:lnTo>
                      <a:pt x="144" y="163"/>
                    </a:lnTo>
                    <a:lnTo>
                      <a:pt x="144" y="199"/>
                    </a:lnTo>
                    <a:lnTo>
                      <a:pt x="241" y="199"/>
                    </a:lnTo>
                    <a:lnTo>
                      <a:pt x="241" y="289"/>
                    </a:lnTo>
                    <a:lnTo>
                      <a:pt x="319" y="289"/>
                    </a:lnTo>
                    <a:lnTo>
                      <a:pt x="319" y="145"/>
                    </a:lnTo>
                    <a:lnTo>
                      <a:pt x="339" y="145"/>
                    </a:lnTo>
                    <a:lnTo>
                      <a:pt x="339" y="72"/>
                    </a:lnTo>
                    <a:lnTo>
                      <a:pt x="319" y="72"/>
                    </a:lnTo>
                    <a:lnTo>
                      <a:pt x="319" y="0"/>
                    </a:lnTo>
                    <a:lnTo>
                      <a:pt x="163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8" name="Group 667"/>
            <p:cNvGrpSpPr>
              <a:grpSpLocks/>
            </p:cNvGrpSpPr>
            <p:nvPr/>
          </p:nvGrpSpPr>
          <p:grpSpPr bwMode="auto">
            <a:xfrm>
              <a:off x="4456022" y="4754563"/>
              <a:ext cx="441325" cy="458788"/>
              <a:chOff x="3510" y="2954"/>
              <a:chExt cx="278" cy="289"/>
            </a:xfrm>
          </p:grpSpPr>
          <p:sp>
            <p:nvSpPr>
              <p:cNvPr id="1391" name="Freeform 665"/>
              <p:cNvSpPr>
                <a:spLocks/>
              </p:cNvSpPr>
              <p:nvPr/>
            </p:nvSpPr>
            <p:spPr bwMode="auto">
              <a:xfrm>
                <a:off x="3510" y="2954"/>
                <a:ext cx="278" cy="289"/>
              </a:xfrm>
              <a:custGeom>
                <a:avLst/>
                <a:gdLst>
                  <a:gd name="T0" fmla="*/ 38 w 278"/>
                  <a:gd name="T1" fmla="*/ 36 h 289"/>
                  <a:gd name="T2" fmla="*/ 19 w 278"/>
                  <a:gd name="T3" fmla="*/ 36 h 289"/>
                  <a:gd name="T4" fmla="*/ 0 w 278"/>
                  <a:gd name="T5" fmla="*/ 218 h 289"/>
                  <a:gd name="T6" fmla="*/ 38 w 278"/>
                  <a:gd name="T7" fmla="*/ 218 h 289"/>
                  <a:gd name="T8" fmla="*/ 38 w 278"/>
                  <a:gd name="T9" fmla="*/ 289 h 289"/>
                  <a:gd name="T10" fmla="*/ 278 w 278"/>
                  <a:gd name="T11" fmla="*/ 289 h 289"/>
                  <a:gd name="T12" fmla="*/ 278 w 278"/>
                  <a:gd name="T13" fmla="*/ 54 h 289"/>
                  <a:gd name="T14" fmla="*/ 181 w 278"/>
                  <a:gd name="T15" fmla="*/ 54 h 289"/>
                  <a:gd name="T16" fmla="*/ 181 w 278"/>
                  <a:gd name="T17" fmla="*/ 18 h 289"/>
                  <a:gd name="T18" fmla="*/ 123 w 278"/>
                  <a:gd name="T19" fmla="*/ 18 h 289"/>
                  <a:gd name="T20" fmla="*/ 123 w 278"/>
                  <a:gd name="T21" fmla="*/ 0 h 289"/>
                  <a:gd name="T22" fmla="*/ 38 w 278"/>
                  <a:gd name="T23" fmla="*/ 0 h 289"/>
                  <a:gd name="T24" fmla="*/ 38 w 278"/>
                  <a:gd name="T25" fmla="*/ 36 h 2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8"/>
                  <a:gd name="T40" fmla="*/ 0 h 289"/>
                  <a:gd name="T41" fmla="*/ 278 w 278"/>
                  <a:gd name="T42" fmla="*/ 289 h 2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8" h="289">
                    <a:moveTo>
                      <a:pt x="38" y="36"/>
                    </a:moveTo>
                    <a:lnTo>
                      <a:pt x="19" y="36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289"/>
                    </a:lnTo>
                    <a:lnTo>
                      <a:pt x="278" y="289"/>
                    </a:lnTo>
                    <a:lnTo>
                      <a:pt x="278" y="54"/>
                    </a:lnTo>
                    <a:lnTo>
                      <a:pt x="181" y="54"/>
                    </a:lnTo>
                    <a:lnTo>
                      <a:pt x="181" y="18"/>
                    </a:lnTo>
                    <a:lnTo>
                      <a:pt x="123" y="18"/>
                    </a:lnTo>
                    <a:lnTo>
                      <a:pt x="123" y="0"/>
                    </a:lnTo>
                    <a:lnTo>
                      <a:pt x="38" y="0"/>
                    </a:lnTo>
                    <a:lnTo>
                      <a:pt x="38" y="36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Freeform 666"/>
              <p:cNvSpPr>
                <a:spLocks/>
              </p:cNvSpPr>
              <p:nvPr/>
            </p:nvSpPr>
            <p:spPr bwMode="auto">
              <a:xfrm>
                <a:off x="3510" y="2954"/>
                <a:ext cx="278" cy="289"/>
              </a:xfrm>
              <a:custGeom>
                <a:avLst/>
                <a:gdLst>
                  <a:gd name="T0" fmla="*/ 38 w 278"/>
                  <a:gd name="T1" fmla="*/ 36 h 289"/>
                  <a:gd name="T2" fmla="*/ 19 w 278"/>
                  <a:gd name="T3" fmla="*/ 36 h 289"/>
                  <a:gd name="T4" fmla="*/ 0 w 278"/>
                  <a:gd name="T5" fmla="*/ 218 h 289"/>
                  <a:gd name="T6" fmla="*/ 38 w 278"/>
                  <a:gd name="T7" fmla="*/ 218 h 289"/>
                  <a:gd name="T8" fmla="*/ 38 w 278"/>
                  <a:gd name="T9" fmla="*/ 289 h 289"/>
                  <a:gd name="T10" fmla="*/ 278 w 278"/>
                  <a:gd name="T11" fmla="*/ 289 h 289"/>
                  <a:gd name="T12" fmla="*/ 278 w 278"/>
                  <a:gd name="T13" fmla="*/ 54 h 289"/>
                  <a:gd name="T14" fmla="*/ 181 w 278"/>
                  <a:gd name="T15" fmla="*/ 54 h 289"/>
                  <a:gd name="T16" fmla="*/ 181 w 278"/>
                  <a:gd name="T17" fmla="*/ 18 h 289"/>
                  <a:gd name="T18" fmla="*/ 123 w 278"/>
                  <a:gd name="T19" fmla="*/ 18 h 289"/>
                  <a:gd name="T20" fmla="*/ 123 w 278"/>
                  <a:gd name="T21" fmla="*/ 0 h 289"/>
                  <a:gd name="T22" fmla="*/ 38 w 278"/>
                  <a:gd name="T23" fmla="*/ 0 h 289"/>
                  <a:gd name="T24" fmla="*/ 38 w 278"/>
                  <a:gd name="T25" fmla="*/ 36 h 2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8"/>
                  <a:gd name="T40" fmla="*/ 0 h 289"/>
                  <a:gd name="T41" fmla="*/ 278 w 278"/>
                  <a:gd name="T42" fmla="*/ 289 h 2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8" h="289">
                    <a:moveTo>
                      <a:pt x="38" y="36"/>
                    </a:moveTo>
                    <a:lnTo>
                      <a:pt x="19" y="36"/>
                    </a:lnTo>
                    <a:lnTo>
                      <a:pt x="0" y="218"/>
                    </a:lnTo>
                    <a:lnTo>
                      <a:pt x="38" y="218"/>
                    </a:lnTo>
                    <a:lnTo>
                      <a:pt x="38" y="289"/>
                    </a:lnTo>
                    <a:lnTo>
                      <a:pt x="278" y="289"/>
                    </a:lnTo>
                    <a:lnTo>
                      <a:pt x="278" y="54"/>
                    </a:lnTo>
                    <a:lnTo>
                      <a:pt x="181" y="54"/>
                    </a:lnTo>
                    <a:lnTo>
                      <a:pt x="181" y="18"/>
                    </a:lnTo>
                    <a:lnTo>
                      <a:pt x="123" y="18"/>
                    </a:lnTo>
                    <a:lnTo>
                      <a:pt x="123" y="0"/>
                    </a:lnTo>
                    <a:lnTo>
                      <a:pt x="38" y="0"/>
                    </a:lnTo>
                    <a:lnTo>
                      <a:pt x="38" y="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9" name="Group 673"/>
            <p:cNvGrpSpPr>
              <a:grpSpLocks/>
            </p:cNvGrpSpPr>
            <p:nvPr/>
          </p:nvGrpSpPr>
          <p:grpSpPr bwMode="auto">
            <a:xfrm>
              <a:off x="4743360" y="4983163"/>
              <a:ext cx="495300" cy="600075"/>
              <a:chOff x="3691" y="3098"/>
              <a:chExt cx="312" cy="378"/>
            </a:xfrm>
          </p:grpSpPr>
          <p:sp>
            <p:nvSpPr>
              <p:cNvPr id="1389" name="Freeform 671"/>
              <p:cNvSpPr>
                <a:spLocks/>
              </p:cNvSpPr>
              <p:nvPr/>
            </p:nvSpPr>
            <p:spPr bwMode="auto">
              <a:xfrm>
                <a:off x="3691" y="3098"/>
                <a:ext cx="312" cy="378"/>
              </a:xfrm>
              <a:custGeom>
                <a:avLst/>
                <a:gdLst>
                  <a:gd name="T0" fmla="*/ 176 w 312"/>
                  <a:gd name="T1" fmla="*/ 18 h 378"/>
                  <a:gd name="T2" fmla="*/ 176 w 312"/>
                  <a:gd name="T3" fmla="*/ 0 h 378"/>
                  <a:gd name="T4" fmla="*/ 97 w 312"/>
                  <a:gd name="T5" fmla="*/ 0 h 378"/>
                  <a:gd name="T6" fmla="*/ 97 w 312"/>
                  <a:gd name="T7" fmla="*/ 144 h 378"/>
                  <a:gd name="T8" fmla="*/ 0 w 312"/>
                  <a:gd name="T9" fmla="*/ 144 h 378"/>
                  <a:gd name="T10" fmla="*/ 0 w 312"/>
                  <a:gd name="T11" fmla="*/ 216 h 378"/>
                  <a:gd name="T12" fmla="*/ 58 w 312"/>
                  <a:gd name="T13" fmla="*/ 216 h 378"/>
                  <a:gd name="T14" fmla="*/ 58 w 312"/>
                  <a:gd name="T15" fmla="*/ 252 h 378"/>
                  <a:gd name="T16" fmla="*/ 78 w 312"/>
                  <a:gd name="T17" fmla="*/ 252 h 378"/>
                  <a:gd name="T18" fmla="*/ 78 w 312"/>
                  <a:gd name="T19" fmla="*/ 306 h 378"/>
                  <a:gd name="T20" fmla="*/ 156 w 312"/>
                  <a:gd name="T21" fmla="*/ 306 h 378"/>
                  <a:gd name="T22" fmla="*/ 156 w 312"/>
                  <a:gd name="T23" fmla="*/ 378 h 378"/>
                  <a:gd name="T24" fmla="*/ 215 w 312"/>
                  <a:gd name="T25" fmla="*/ 378 h 378"/>
                  <a:gd name="T26" fmla="*/ 273 w 312"/>
                  <a:gd name="T27" fmla="*/ 360 h 378"/>
                  <a:gd name="T28" fmla="*/ 254 w 312"/>
                  <a:gd name="T29" fmla="*/ 216 h 378"/>
                  <a:gd name="T30" fmla="*/ 292 w 312"/>
                  <a:gd name="T31" fmla="*/ 162 h 378"/>
                  <a:gd name="T32" fmla="*/ 312 w 312"/>
                  <a:gd name="T33" fmla="*/ 54 h 378"/>
                  <a:gd name="T34" fmla="*/ 312 w 312"/>
                  <a:gd name="T35" fmla="*/ 18 h 378"/>
                  <a:gd name="T36" fmla="*/ 176 w 312"/>
                  <a:gd name="T37" fmla="*/ 1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2"/>
                  <a:gd name="T58" fmla="*/ 0 h 378"/>
                  <a:gd name="T59" fmla="*/ 312 w 312"/>
                  <a:gd name="T60" fmla="*/ 378 h 3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2" h="378">
                    <a:moveTo>
                      <a:pt x="176" y="18"/>
                    </a:moveTo>
                    <a:lnTo>
                      <a:pt x="176" y="0"/>
                    </a:lnTo>
                    <a:lnTo>
                      <a:pt x="97" y="0"/>
                    </a:lnTo>
                    <a:lnTo>
                      <a:pt x="97" y="144"/>
                    </a:lnTo>
                    <a:lnTo>
                      <a:pt x="0" y="144"/>
                    </a:lnTo>
                    <a:lnTo>
                      <a:pt x="0" y="216"/>
                    </a:lnTo>
                    <a:lnTo>
                      <a:pt x="58" y="216"/>
                    </a:lnTo>
                    <a:lnTo>
                      <a:pt x="58" y="252"/>
                    </a:lnTo>
                    <a:lnTo>
                      <a:pt x="78" y="252"/>
                    </a:lnTo>
                    <a:lnTo>
                      <a:pt x="78" y="306"/>
                    </a:lnTo>
                    <a:lnTo>
                      <a:pt x="156" y="306"/>
                    </a:lnTo>
                    <a:lnTo>
                      <a:pt x="156" y="378"/>
                    </a:lnTo>
                    <a:lnTo>
                      <a:pt x="215" y="378"/>
                    </a:lnTo>
                    <a:lnTo>
                      <a:pt x="273" y="360"/>
                    </a:lnTo>
                    <a:lnTo>
                      <a:pt x="254" y="216"/>
                    </a:lnTo>
                    <a:lnTo>
                      <a:pt x="292" y="162"/>
                    </a:lnTo>
                    <a:lnTo>
                      <a:pt x="312" y="54"/>
                    </a:lnTo>
                    <a:lnTo>
                      <a:pt x="312" y="18"/>
                    </a:lnTo>
                    <a:lnTo>
                      <a:pt x="176" y="18"/>
                    </a:lnTo>
                    <a:close/>
                  </a:path>
                </a:pathLst>
              </a:custGeom>
              <a:solidFill>
                <a:srgbClr val="FD92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Freeform 672"/>
              <p:cNvSpPr>
                <a:spLocks/>
              </p:cNvSpPr>
              <p:nvPr/>
            </p:nvSpPr>
            <p:spPr bwMode="auto">
              <a:xfrm>
                <a:off x="3691" y="3098"/>
                <a:ext cx="312" cy="378"/>
              </a:xfrm>
              <a:custGeom>
                <a:avLst/>
                <a:gdLst>
                  <a:gd name="T0" fmla="*/ 176 w 312"/>
                  <a:gd name="T1" fmla="*/ 18 h 378"/>
                  <a:gd name="T2" fmla="*/ 176 w 312"/>
                  <a:gd name="T3" fmla="*/ 0 h 378"/>
                  <a:gd name="T4" fmla="*/ 97 w 312"/>
                  <a:gd name="T5" fmla="*/ 0 h 378"/>
                  <a:gd name="T6" fmla="*/ 97 w 312"/>
                  <a:gd name="T7" fmla="*/ 144 h 378"/>
                  <a:gd name="T8" fmla="*/ 0 w 312"/>
                  <a:gd name="T9" fmla="*/ 144 h 378"/>
                  <a:gd name="T10" fmla="*/ 0 w 312"/>
                  <a:gd name="T11" fmla="*/ 216 h 378"/>
                  <a:gd name="T12" fmla="*/ 58 w 312"/>
                  <a:gd name="T13" fmla="*/ 216 h 378"/>
                  <a:gd name="T14" fmla="*/ 58 w 312"/>
                  <a:gd name="T15" fmla="*/ 252 h 378"/>
                  <a:gd name="T16" fmla="*/ 78 w 312"/>
                  <a:gd name="T17" fmla="*/ 252 h 378"/>
                  <a:gd name="T18" fmla="*/ 78 w 312"/>
                  <a:gd name="T19" fmla="*/ 306 h 378"/>
                  <a:gd name="T20" fmla="*/ 156 w 312"/>
                  <a:gd name="T21" fmla="*/ 306 h 378"/>
                  <a:gd name="T22" fmla="*/ 156 w 312"/>
                  <a:gd name="T23" fmla="*/ 378 h 378"/>
                  <a:gd name="T24" fmla="*/ 215 w 312"/>
                  <a:gd name="T25" fmla="*/ 378 h 378"/>
                  <a:gd name="T26" fmla="*/ 273 w 312"/>
                  <a:gd name="T27" fmla="*/ 360 h 378"/>
                  <a:gd name="T28" fmla="*/ 254 w 312"/>
                  <a:gd name="T29" fmla="*/ 216 h 378"/>
                  <a:gd name="T30" fmla="*/ 292 w 312"/>
                  <a:gd name="T31" fmla="*/ 162 h 378"/>
                  <a:gd name="T32" fmla="*/ 312 w 312"/>
                  <a:gd name="T33" fmla="*/ 54 h 378"/>
                  <a:gd name="T34" fmla="*/ 312 w 312"/>
                  <a:gd name="T35" fmla="*/ 18 h 378"/>
                  <a:gd name="T36" fmla="*/ 176 w 312"/>
                  <a:gd name="T37" fmla="*/ 1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2"/>
                  <a:gd name="T58" fmla="*/ 0 h 378"/>
                  <a:gd name="T59" fmla="*/ 312 w 312"/>
                  <a:gd name="T60" fmla="*/ 378 h 37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2" h="378">
                    <a:moveTo>
                      <a:pt x="176" y="18"/>
                    </a:moveTo>
                    <a:lnTo>
                      <a:pt x="176" y="0"/>
                    </a:lnTo>
                    <a:lnTo>
                      <a:pt x="97" y="0"/>
                    </a:lnTo>
                    <a:lnTo>
                      <a:pt x="97" y="144"/>
                    </a:lnTo>
                    <a:lnTo>
                      <a:pt x="0" y="144"/>
                    </a:lnTo>
                    <a:lnTo>
                      <a:pt x="0" y="216"/>
                    </a:lnTo>
                    <a:lnTo>
                      <a:pt x="58" y="216"/>
                    </a:lnTo>
                    <a:lnTo>
                      <a:pt x="58" y="252"/>
                    </a:lnTo>
                    <a:lnTo>
                      <a:pt x="78" y="252"/>
                    </a:lnTo>
                    <a:lnTo>
                      <a:pt x="78" y="306"/>
                    </a:lnTo>
                    <a:lnTo>
                      <a:pt x="156" y="306"/>
                    </a:lnTo>
                    <a:lnTo>
                      <a:pt x="156" y="378"/>
                    </a:lnTo>
                    <a:lnTo>
                      <a:pt x="215" y="378"/>
                    </a:lnTo>
                    <a:lnTo>
                      <a:pt x="273" y="360"/>
                    </a:lnTo>
                    <a:lnTo>
                      <a:pt x="254" y="216"/>
                    </a:lnTo>
                    <a:lnTo>
                      <a:pt x="292" y="162"/>
                    </a:lnTo>
                    <a:lnTo>
                      <a:pt x="312" y="54"/>
                    </a:lnTo>
                    <a:lnTo>
                      <a:pt x="312" y="18"/>
                    </a:lnTo>
                    <a:lnTo>
                      <a:pt x="176" y="18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20" name="Group 676"/>
            <p:cNvGrpSpPr>
              <a:grpSpLocks/>
            </p:cNvGrpSpPr>
            <p:nvPr/>
          </p:nvGrpSpPr>
          <p:grpSpPr bwMode="auto">
            <a:xfrm>
              <a:off x="3440022" y="4954588"/>
              <a:ext cx="523875" cy="628650"/>
              <a:chOff x="2870" y="3080"/>
              <a:chExt cx="330" cy="396"/>
            </a:xfrm>
          </p:grpSpPr>
          <p:sp>
            <p:nvSpPr>
              <p:cNvPr id="1387" name="Freeform 674"/>
              <p:cNvSpPr>
                <a:spLocks/>
              </p:cNvSpPr>
              <p:nvPr/>
            </p:nvSpPr>
            <p:spPr bwMode="auto">
              <a:xfrm>
                <a:off x="2870" y="3080"/>
                <a:ext cx="330" cy="396"/>
              </a:xfrm>
              <a:custGeom>
                <a:avLst/>
                <a:gdLst>
                  <a:gd name="T0" fmla="*/ 19 w 330"/>
                  <a:gd name="T1" fmla="*/ 36 h 396"/>
                  <a:gd name="T2" fmla="*/ 0 w 330"/>
                  <a:gd name="T3" fmla="*/ 343 h 396"/>
                  <a:gd name="T4" fmla="*/ 58 w 330"/>
                  <a:gd name="T5" fmla="*/ 360 h 396"/>
                  <a:gd name="T6" fmla="*/ 78 w 330"/>
                  <a:gd name="T7" fmla="*/ 306 h 396"/>
                  <a:gd name="T8" fmla="*/ 155 w 330"/>
                  <a:gd name="T9" fmla="*/ 306 h 396"/>
                  <a:gd name="T10" fmla="*/ 292 w 330"/>
                  <a:gd name="T11" fmla="*/ 360 h 396"/>
                  <a:gd name="T12" fmla="*/ 311 w 330"/>
                  <a:gd name="T13" fmla="*/ 396 h 396"/>
                  <a:gd name="T14" fmla="*/ 330 w 330"/>
                  <a:gd name="T15" fmla="*/ 360 h 396"/>
                  <a:gd name="T16" fmla="*/ 330 w 330"/>
                  <a:gd name="T17" fmla="*/ 36 h 396"/>
                  <a:gd name="T18" fmla="*/ 272 w 330"/>
                  <a:gd name="T19" fmla="*/ 0 h 396"/>
                  <a:gd name="T20" fmla="*/ 233 w 330"/>
                  <a:gd name="T21" fmla="*/ 0 h 396"/>
                  <a:gd name="T22" fmla="*/ 19 w 330"/>
                  <a:gd name="T23" fmla="*/ 36 h 3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0"/>
                  <a:gd name="T37" fmla="*/ 0 h 396"/>
                  <a:gd name="T38" fmla="*/ 330 w 330"/>
                  <a:gd name="T39" fmla="*/ 396 h 3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0" h="396">
                    <a:moveTo>
                      <a:pt x="19" y="36"/>
                    </a:moveTo>
                    <a:lnTo>
                      <a:pt x="0" y="343"/>
                    </a:lnTo>
                    <a:lnTo>
                      <a:pt x="58" y="360"/>
                    </a:lnTo>
                    <a:lnTo>
                      <a:pt x="78" y="306"/>
                    </a:lnTo>
                    <a:lnTo>
                      <a:pt x="155" y="306"/>
                    </a:lnTo>
                    <a:lnTo>
                      <a:pt x="292" y="360"/>
                    </a:lnTo>
                    <a:lnTo>
                      <a:pt x="311" y="396"/>
                    </a:lnTo>
                    <a:lnTo>
                      <a:pt x="330" y="360"/>
                    </a:lnTo>
                    <a:lnTo>
                      <a:pt x="330" y="36"/>
                    </a:lnTo>
                    <a:lnTo>
                      <a:pt x="272" y="0"/>
                    </a:lnTo>
                    <a:lnTo>
                      <a:pt x="233" y="0"/>
                    </a:lnTo>
                    <a:lnTo>
                      <a:pt x="19" y="3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" name="Freeform 675"/>
              <p:cNvSpPr>
                <a:spLocks/>
              </p:cNvSpPr>
              <p:nvPr/>
            </p:nvSpPr>
            <p:spPr bwMode="auto">
              <a:xfrm>
                <a:off x="2870" y="3080"/>
                <a:ext cx="330" cy="396"/>
              </a:xfrm>
              <a:custGeom>
                <a:avLst/>
                <a:gdLst>
                  <a:gd name="T0" fmla="*/ 19 w 330"/>
                  <a:gd name="T1" fmla="*/ 36 h 396"/>
                  <a:gd name="T2" fmla="*/ 0 w 330"/>
                  <a:gd name="T3" fmla="*/ 343 h 396"/>
                  <a:gd name="T4" fmla="*/ 58 w 330"/>
                  <a:gd name="T5" fmla="*/ 360 h 396"/>
                  <a:gd name="T6" fmla="*/ 78 w 330"/>
                  <a:gd name="T7" fmla="*/ 306 h 396"/>
                  <a:gd name="T8" fmla="*/ 155 w 330"/>
                  <a:gd name="T9" fmla="*/ 306 h 396"/>
                  <a:gd name="T10" fmla="*/ 292 w 330"/>
                  <a:gd name="T11" fmla="*/ 360 h 396"/>
                  <a:gd name="T12" fmla="*/ 311 w 330"/>
                  <a:gd name="T13" fmla="*/ 396 h 396"/>
                  <a:gd name="T14" fmla="*/ 330 w 330"/>
                  <a:gd name="T15" fmla="*/ 360 h 396"/>
                  <a:gd name="T16" fmla="*/ 330 w 330"/>
                  <a:gd name="T17" fmla="*/ 36 h 396"/>
                  <a:gd name="T18" fmla="*/ 272 w 330"/>
                  <a:gd name="T19" fmla="*/ 0 h 396"/>
                  <a:gd name="T20" fmla="*/ 233 w 330"/>
                  <a:gd name="T21" fmla="*/ 0 h 396"/>
                  <a:gd name="T22" fmla="*/ 19 w 330"/>
                  <a:gd name="T23" fmla="*/ 36 h 3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0"/>
                  <a:gd name="T37" fmla="*/ 0 h 396"/>
                  <a:gd name="T38" fmla="*/ 330 w 330"/>
                  <a:gd name="T39" fmla="*/ 396 h 3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0" h="396">
                    <a:moveTo>
                      <a:pt x="19" y="36"/>
                    </a:moveTo>
                    <a:lnTo>
                      <a:pt x="0" y="343"/>
                    </a:lnTo>
                    <a:lnTo>
                      <a:pt x="58" y="360"/>
                    </a:lnTo>
                    <a:lnTo>
                      <a:pt x="78" y="306"/>
                    </a:lnTo>
                    <a:lnTo>
                      <a:pt x="155" y="306"/>
                    </a:lnTo>
                    <a:lnTo>
                      <a:pt x="292" y="360"/>
                    </a:lnTo>
                    <a:lnTo>
                      <a:pt x="311" y="396"/>
                    </a:lnTo>
                    <a:lnTo>
                      <a:pt x="330" y="360"/>
                    </a:lnTo>
                    <a:lnTo>
                      <a:pt x="330" y="36"/>
                    </a:lnTo>
                    <a:lnTo>
                      <a:pt x="272" y="0"/>
                    </a:lnTo>
                    <a:lnTo>
                      <a:pt x="233" y="0"/>
                    </a:lnTo>
                    <a:lnTo>
                      <a:pt x="19" y="36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21" name="Group 679"/>
            <p:cNvGrpSpPr>
              <a:grpSpLocks/>
            </p:cNvGrpSpPr>
            <p:nvPr/>
          </p:nvGrpSpPr>
          <p:grpSpPr bwMode="auto">
            <a:xfrm>
              <a:off x="3962310" y="5013326"/>
              <a:ext cx="692150" cy="598487"/>
              <a:chOff x="3199" y="3117"/>
              <a:chExt cx="436" cy="377"/>
            </a:xfrm>
          </p:grpSpPr>
          <p:sp>
            <p:nvSpPr>
              <p:cNvPr id="1385" name="Freeform 677"/>
              <p:cNvSpPr>
                <a:spLocks/>
              </p:cNvSpPr>
              <p:nvPr/>
            </p:nvSpPr>
            <p:spPr bwMode="auto">
              <a:xfrm>
                <a:off x="3199" y="3117"/>
                <a:ext cx="436" cy="377"/>
              </a:xfrm>
              <a:custGeom>
                <a:avLst/>
                <a:gdLst>
                  <a:gd name="T0" fmla="*/ 0 w 436"/>
                  <a:gd name="T1" fmla="*/ 0 h 377"/>
                  <a:gd name="T2" fmla="*/ 0 w 436"/>
                  <a:gd name="T3" fmla="*/ 323 h 377"/>
                  <a:gd name="T4" fmla="*/ 78 w 436"/>
                  <a:gd name="T5" fmla="*/ 340 h 377"/>
                  <a:gd name="T6" fmla="*/ 176 w 436"/>
                  <a:gd name="T7" fmla="*/ 251 h 377"/>
                  <a:gd name="T8" fmla="*/ 273 w 436"/>
                  <a:gd name="T9" fmla="*/ 233 h 377"/>
                  <a:gd name="T10" fmla="*/ 293 w 436"/>
                  <a:gd name="T11" fmla="*/ 305 h 377"/>
                  <a:gd name="T12" fmla="*/ 332 w 436"/>
                  <a:gd name="T13" fmla="*/ 377 h 377"/>
                  <a:gd name="T14" fmla="*/ 371 w 436"/>
                  <a:gd name="T15" fmla="*/ 340 h 377"/>
                  <a:gd name="T16" fmla="*/ 352 w 436"/>
                  <a:gd name="T17" fmla="*/ 269 h 377"/>
                  <a:gd name="T18" fmla="*/ 397 w 436"/>
                  <a:gd name="T19" fmla="*/ 269 h 377"/>
                  <a:gd name="T20" fmla="*/ 397 w 436"/>
                  <a:gd name="T21" fmla="*/ 216 h 377"/>
                  <a:gd name="T22" fmla="*/ 436 w 436"/>
                  <a:gd name="T23" fmla="*/ 216 h 377"/>
                  <a:gd name="T24" fmla="*/ 436 w 436"/>
                  <a:gd name="T25" fmla="*/ 125 h 377"/>
                  <a:gd name="T26" fmla="*/ 352 w 436"/>
                  <a:gd name="T27" fmla="*/ 125 h 377"/>
                  <a:gd name="T28" fmla="*/ 352 w 436"/>
                  <a:gd name="T29" fmla="*/ 54 h 377"/>
                  <a:gd name="T30" fmla="*/ 313 w 436"/>
                  <a:gd name="T31" fmla="*/ 54 h 377"/>
                  <a:gd name="T32" fmla="*/ 39 w 436"/>
                  <a:gd name="T33" fmla="*/ 36 h 377"/>
                  <a:gd name="T34" fmla="*/ 0 w 436"/>
                  <a:gd name="T35" fmla="*/ 0 h 3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6"/>
                  <a:gd name="T55" fmla="*/ 0 h 377"/>
                  <a:gd name="T56" fmla="*/ 436 w 436"/>
                  <a:gd name="T57" fmla="*/ 377 h 3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6" h="377">
                    <a:moveTo>
                      <a:pt x="0" y="0"/>
                    </a:moveTo>
                    <a:lnTo>
                      <a:pt x="0" y="323"/>
                    </a:lnTo>
                    <a:lnTo>
                      <a:pt x="78" y="340"/>
                    </a:lnTo>
                    <a:lnTo>
                      <a:pt x="176" y="251"/>
                    </a:lnTo>
                    <a:lnTo>
                      <a:pt x="273" y="233"/>
                    </a:lnTo>
                    <a:lnTo>
                      <a:pt x="293" y="305"/>
                    </a:lnTo>
                    <a:lnTo>
                      <a:pt x="332" y="377"/>
                    </a:lnTo>
                    <a:lnTo>
                      <a:pt x="371" y="340"/>
                    </a:lnTo>
                    <a:lnTo>
                      <a:pt x="352" y="269"/>
                    </a:lnTo>
                    <a:lnTo>
                      <a:pt x="397" y="269"/>
                    </a:lnTo>
                    <a:lnTo>
                      <a:pt x="397" y="216"/>
                    </a:lnTo>
                    <a:lnTo>
                      <a:pt x="436" y="216"/>
                    </a:lnTo>
                    <a:lnTo>
                      <a:pt x="436" y="125"/>
                    </a:lnTo>
                    <a:lnTo>
                      <a:pt x="352" y="125"/>
                    </a:lnTo>
                    <a:lnTo>
                      <a:pt x="352" y="54"/>
                    </a:lnTo>
                    <a:lnTo>
                      <a:pt x="313" y="54"/>
                    </a:lnTo>
                    <a:lnTo>
                      <a:pt x="39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" name="Freeform 678"/>
              <p:cNvSpPr>
                <a:spLocks/>
              </p:cNvSpPr>
              <p:nvPr/>
            </p:nvSpPr>
            <p:spPr bwMode="auto">
              <a:xfrm>
                <a:off x="3199" y="3117"/>
                <a:ext cx="436" cy="377"/>
              </a:xfrm>
              <a:custGeom>
                <a:avLst/>
                <a:gdLst>
                  <a:gd name="T0" fmla="*/ 0 w 436"/>
                  <a:gd name="T1" fmla="*/ 0 h 377"/>
                  <a:gd name="T2" fmla="*/ 0 w 436"/>
                  <a:gd name="T3" fmla="*/ 323 h 377"/>
                  <a:gd name="T4" fmla="*/ 78 w 436"/>
                  <a:gd name="T5" fmla="*/ 340 h 377"/>
                  <a:gd name="T6" fmla="*/ 176 w 436"/>
                  <a:gd name="T7" fmla="*/ 251 h 377"/>
                  <a:gd name="T8" fmla="*/ 273 w 436"/>
                  <a:gd name="T9" fmla="*/ 233 h 377"/>
                  <a:gd name="T10" fmla="*/ 293 w 436"/>
                  <a:gd name="T11" fmla="*/ 305 h 377"/>
                  <a:gd name="T12" fmla="*/ 332 w 436"/>
                  <a:gd name="T13" fmla="*/ 377 h 377"/>
                  <a:gd name="T14" fmla="*/ 371 w 436"/>
                  <a:gd name="T15" fmla="*/ 340 h 377"/>
                  <a:gd name="T16" fmla="*/ 352 w 436"/>
                  <a:gd name="T17" fmla="*/ 269 h 377"/>
                  <a:gd name="T18" fmla="*/ 397 w 436"/>
                  <a:gd name="T19" fmla="*/ 269 h 377"/>
                  <a:gd name="T20" fmla="*/ 397 w 436"/>
                  <a:gd name="T21" fmla="*/ 216 h 377"/>
                  <a:gd name="T22" fmla="*/ 436 w 436"/>
                  <a:gd name="T23" fmla="*/ 216 h 377"/>
                  <a:gd name="T24" fmla="*/ 436 w 436"/>
                  <a:gd name="T25" fmla="*/ 125 h 377"/>
                  <a:gd name="T26" fmla="*/ 352 w 436"/>
                  <a:gd name="T27" fmla="*/ 125 h 377"/>
                  <a:gd name="T28" fmla="*/ 352 w 436"/>
                  <a:gd name="T29" fmla="*/ 54 h 377"/>
                  <a:gd name="T30" fmla="*/ 313 w 436"/>
                  <a:gd name="T31" fmla="*/ 54 h 377"/>
                  <a:gd name="T32" fmla="*/ 39 w 436"/>
                  <a:gd name="T33" fmla="*/ 36 h 377"/>
                  <a:gd name="T34" fmla="*/ 0 w 436"/>
                  <a:gd name="T35" fmla="*/ 0 h 3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6"/>
                  <a:gd name="T55" fmla="*/ 0 h 377"/>
                  <a:gd name="T56" fmla="*/ 436 w 436"/>
                  <a:gd name="T57" fmla="*/ 377 h 3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6" h="377">
                    <a:moveTo>
                      <a:pt x="0" y="0"/>
                    </a:moveTo>
                    <a:lnTo>
                      <a:pt x="0" y="323"/>
                    </a:lnTo>
                    <a:lnTo>
                      <a:pt x="78" y="340"/>
                    </a:lnTo>
                    <a:lnTo>
                      <a:pt x="176" y="251"/>
                    </a:lnTo>
                    <a:lnTo>
                      <a:pt x="273" y="233"/>
                    </a:lnTo>
                    <a:lnTo>
                      <a:pt x="293" y="305"/>
                    </a:lnTo>
                    <a:lnTo>
                      <a:pt x="332" y="377"/>
                    </a:lnTo>
                    <a:lnTo>
                      <a:pt x="371" y="340"/>
                    </a:lnTo>
                    <a:lnTo>
                      <a:pt x="352" y="269"/>
                    </a:lnTo>
                    <a:lnTo>
                      <a:pt x="397" y="269"/>
                    </a:lnTo>
                    <a:lnTo>
                      <a:pt x="397" y="216"/>
                    </a:lnTo>
                    <a:lnTo>
                      <a:pt x="436" y="216"/>
                    </a:lnTo>
                    <a:lnTo>
                      <a:pt x="436" y="125"/>
                    </a:lnTo>
                    <a:lnTo>
                      <a:pt x="352" y="125"/>
                    </a:lnTo>
                    <a:lnTo>
                      <a:pt x="352" y="54"/>
                    </a:lnTo>
                    <a:lnTo>
                      <a:pt x="313" y="54"/>
                    </a:lnTo>
                    <a:lnTo>
                      <a:pt x="39" y="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22" name="Group 682"/>
            <p:cNvGrpSpPr>
              <a:grpSpLocks/>
            </p:cNvGrpSpPr>
            <p:nvPr/>
          </p:nvGrpSpPr>
          <p:grpSpPr bwMode="auto">
            <a:xfrm>
              <a:off x="4487772" y="5211763"/>
              <a:ext cx="566738" cy="600075"/>
              <a:chOff x="3530" y="3242"/>
              <a:chExt cx="357" cy="378"/>
            </a:xfrm>
          </p:grpSpPr>
          <p:sp>
            <p:nvSpPr>
              <p:cNvPr id="1383" name="Freeform 680"/>
              <p:cNvSpPr>
                <a:spLocks/>
              </p:cNvSpPr>
              <p:nvPr/>
            </p:nvSpPr>
            <p:spPr bwMode="auto">
              <a:xfrm>
                <a:off x="3530" y="3242"/>
                <a:ext cx="357" cy="378"/>
              </a:xfrm>
              <a:custGeom>
                <a:avLst/>
                <a:gdLst>
                  <a:gd name="T0" fmla="*/ 103 w 357"/>
                  <a:gd name="T1" fmla="*/ 0 h 378"/>
                  <a:gd name="T2" fmla="*/ 103 w 357"/>
                  <a:gd name="T3" fmla="*/ 90 h 378"/>
                  <a:gd name="T4" fmla="*/ 64 w 357"/>
                  <a:gd name="T5" fmla="*/ 90 h 378"/>
                  <a:gd name="T6" fmla="*/ 64 w 357"/>
                  <a:gd name="T7" fmla="*/ 144 h 378"/>
                  <a:gd name="T8" fmla="*/ 19 w 357"/>
                  <a:gd name="T9" fmla="*/ 144 h 378"/>
                  <a:gd name="T10" fmla="*/ 39 w 357"/>
                  <a:gd name="T11" fmla="*/ 215 h 378"/>
                  <a:gd name="T12" fmla="*/ 0 w 357"/>
                  <a:gd name="T13" fmla="*/ 252 h 378"/>
                  <a:gd name="T14" fmla="*/ 64 w 357"/>
                  <a:gd name="T15" fmla="*/ 252 h 378"/>
                  <a:gd name="T16" fmla="*/ 142 w 357"/>
                  <a:gd name="T17" fmla="*/ 378 h 378"/>
                  <a:gd name="T18" fmla="*/ 220 w 357"/>
                  <a:gd name="T19" fmla="*/ 378 h 378"/>
                  <a:gd name="T20" fmla="*/ 337 w 357"/>
                  <a:gd name="T21" fmla="*/ 342 h 378"/>
                  <a:gd name="T22" fmla="*/ 357 w 357"/>
                  <a:gd name="T23" fmla="*/ 234 h 378"/>
                  <a:gd name="T24" fmla="*/ 318 w 357"/>
                  <a:gd name="T25" fmla="*/ 234 h 378"/>
                  <a:gd name="T26" fmla="*/ 318 w 357"/>
                  <a:gd name="T27" fmla="*/ 162 h 378"/>
                  <a:gd name="T28" fmla="*/ 240 w 357"/>
                  <a:gd name="T29" fmla="*/ 162 h 378"/>
                  <a:gd name="T30" fmla="*/ 240 w 357"/>
                  <a:gd name="T31" fmla="*/ 108 h 378"/>
                  <a:gd name="T32" fmla="*/ 220 w 357"/>
                  <a:gd name="T33" fmla="*/ 108 h 378"/>
                  <a:gd name="T34" fmla="*/ 220 w 357"/>
                  <a:gd name="T35" fmla="*/ 72 h 378"/>
                  <a:gd name="T36" fmla="*/ 162 w 357"/>
                  <a:gd name="T37" fmla="*/ 72 h 378"/>
                  <a:gd name="T38" fmla="*/ 162 w 357"/>
                  <a:gd name="T39" fmla="*/ 0 h 378"/>
                  <a:gd name="T40" fmla="*/ 103 w 357"/>
                  <a:gd name="T41" fmla="*/ 0 h 3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7"/>
                  <a:gd name="T64" fmla="*/ 0 h 378"/>
                  <a:gd name="T65" fmla="*/ 357 w 357"/>
                  <a:gd name="T66" fmla="*/ 378 h 3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7" h="378">
                    <a:moveTo>
                      <a:pt x="103" y="0"/>
                    </a:moveTo>
                    <a:lnTo>
                      <a:pt x="103" y="90"/>
                    </a:lnTo>
                    <a:lnTo>
                      <a:pt x="64" y="90"/>
                    </a:lnTo>
                    <a:lnTo>
                      <a:pt x="64" y="144"/>
                    </a:lnTo>
                    <a:lnTo>
                      <a:pt x="19" y="144"/>
                    </a:lnTo>
                    <a:lnTo>
                      <a:pt x="39" y="215"/>
                    </a:lnTo>
                    <a:lnTo>
                      <a:pt x="0" y="252"/>
                    </a:lnTo>
                    <a:lnTo>
                      <a:pt x="64" y="252"/>
                    </a:lnTo>
                    <a:lnTo>
                      <a:pt x="142" y="378"/>
                    </a:lnTo>
                    <a:lnTo>
                      <a:pt x="220" y="378"/>
                    </a:lnTo>
                    <a:lnTo>
                      <a:pt x="337" y="342"/>
                    </a:lnTo>
                    <a:lnTo>
                      <a:pt x="357" y="234"/>
                    </a:lnTo>
                    <a:lnTo>
                      <a:pt x="318" y="234"/>
                    </a:lnTo>
                    <a:lnTo>
                      <a:pt x="318" y="162"/>
                    </a:lnTo>
                    <a:lnTo>
                      <a:pt x="240" y="162"/>
                    </a:lnTo>
                    <a:lnTo>
                      <a:pt x="240" y="108"/>
                    </a:lnTo>
                    <a:lnTo>
                      <a:pt x="220" y="108"/>
                    </a:lnTo>
                    <a:lnTo>
                      <a:pt x="220" y="72"/>
                    </a:lnTo>
                    <a:lnTo>
                      <a:pt x="162" y="72"/>
                    </a:lnTo>
                    <a:lnTo>
                      <a:pt x="162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" name="Freeform 681"/>
              <p:cNvSpPr>
                <a:spLocks/>
              </p:cNvSpPr>
              <p:nvPr/>
            </p:nvSpPr>
            <p:spPr bwMode="auto">
              <a:xfrm>
                <a:off x="3530" y="3242"/>
                <a:ext cx="357" cy="378"/>
              </a:xfrm>
              <a:custGeom>
                <a:avLst/>
                <a:gdLst>
                  <a:gd name="T0" fmla="*/ 103 w 357"/>
                  <a:gd name="T1" fmla="*/ 0 h 378"/>
                  <a:gd name="T2" fmla="*/ 103 w 357"/>
                  <a:gd name="T3" fmla="*/ 90 h 378"/>
                  <a:gd name="T4" fmla="*/ 64 w 357"/>
                  <a:gd name="T5" fmla="*/ 90 h 378"/>
                  <a:gd name="T6" fmla="*/ 64 w 357"/>
                  <a:gd name="T7" fmla="*/ 144 h 378"/>
                  <a:gd name="T8" fmla="*/ 19 w 357"/>
                  <a:gd name="T9" fmla="*/ 144 h 378"/>
                  <a:gd name="T10" fmla="*/ 39 w 357"/>
                  <a:gd name="T11" fmla="*/ 215 h 378"/>
                  <a:gd name="T12" fmla="*/ 0 w 357"/>
                  <a:gd name="T13" fmla="*/ 252 h 378"/>
                  <a:gd name="T14" fmla="*/ 64 w 357"/>
                  <a:gd name="T15" fmla="*/ 252 h 378"/>
                  <a:gd name="T16" fmla="*/ 142 w 357"/>
                  <a:gd name="T17" fmla="*/ 378 h 378"/>
                  <a:gd name="T18" fmla="*/ 220 w 357"/>
                  <a:gd name="T19" fmla="*/ 378 h 378"/>
                  <a:gd name="T20" fmla="*/ 337 w 357"/>
                  <a:gd name="T21" fmla="*/ 342 h 378"/>
                  <a:gd name="T22" fmla="*/ 357 w 357"/>
                  <a:gd name="T23" fmla="*/ 234 h 378"/>
                  <a:gd name="T24" fmla="*/ 318 w 357"/>
                  <a:gd name="T25" fmla="*/ 234 h 378"/>
                  <a:gd name="T26" fmla="*/ 318 w 357"/>
                  <a:gd name="T27" fmla="*/ 162 h 378"/>
                  <a:gd name="T28" fmla="*/ 240 w 357"/>
                  <a:gd name="T29" fmla="*/ 162 h 378"/>
                  <a:gd name="T30" fmla="*/ 240 w 357"/>
                  <a:gd name="T31" fmla="*/ 108 h 378"/>
                  <a:gd name="T32" fmla="*/ 220 w 357"/>
                  <a:gd name="T33" fmla="*/ 108 h 378"/>
                  <a:gd name="T34" fmla="*/ 220 w 357"/>
                  <a:gd name="T35" fmla="*/ 72 h 378"/>
                  <a:gd name="T36" fmla="*/ 162 w 357"/>
                  <a:gd name="T37" fmla="*/ 72 h 378"/>
                  <a:gd name="T38" fmla="*/ 162 w 357"/>
                  <a:gd name="T39" fmla="*/ 0 h 378"/>
                  <a:gd name="T40" fmla="*/ 103 w 357"/>
                  <a:gd name="T41" fmla="*/ 0 h 3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7"/>
                  <a:gd name="T64" fmla="*/ 0 h 378"/>
                  <a:gd name="T65" fmla="*/ 357 w 357"/>
                  <a:gd name="T66" fmla="*/ 378 h 3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7" h="378">
                    <a:moveTo>
                      <a:pt x="103" y="0"/>
                    </a:moveTo>
                    <a:lnTo>
                      <a:pt x="103" y="90"/>
                    </a:lnTo>
                    <a:lnTo>
                      <a:pt x="64" y="90"/>
                    </a:lnTo>
                    <a:lnTo>
                      <a:pt x="64" y="144"/>
                    </a:lnTo>
                    <a:lnTo>
                      <a:pt x="19" y="144"/>
                    </a:lnTo>
                    <a:lnTo>
                      <a:pt x="39" y="215"/>
                    </a:lnTo>
                    <a:lnTo>
                      <a:pt x="0" y="252"/>
                    </a:lnTo>
                    <a:lnTo>
                      <a:pt x="64" y="252"/>
                    </a:lnTo>
                    <a:lnTo>
                      <a:pt x="142" y="378"/>
                    </a:lnTo>
                    <a:lnTo>
                      <a:pt x="220" y="378"/>
                    </a:lnTo>
                    <a:lnTo>
                      <a:pt x="337" y="342"/>
                    </a:lnTo>
                    <a:lnTo>
                      <a:pt x="357" y="234"/>
                    </a:lnTo>
                    <a:lnTo>
                      <a:pt x="318" y="234"/>
                    </a:lnTo>
                    <a:lnTo>
                      <a:pt x="318" y="162"/>
                    </a:lnTo>
                    <a:lnTo>
                      <a:pt x="240" y="162"/>
                    </a:lnTo>
                    <a:lnTo>
                      <a:pt x="240" y="108"/>
                    </a:lnTo>
                    <a:lnTo>
                      <a:pt x="220" y="108"/>
                    </a:lnTo>
                    <a:lnTo>
                      <a:pt x="220" y="72"/>
                    </a:lnTo>
                    <a:lnTo>
                      <a:pt x="162" y="72"/>
                    </a:lnTo>
                    <a:lnTo>
                      <a:pt x="162" y="0"/>
                    </a:lnTo>
                    <a:lnTo>
                      <a:pt x="103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23" name="Rectangle 683"/>
            <p:cNvSpPr>
              <a:spLocks noChangeArrowheads="1"/>
            </p:cNvSpPr>
            <p:nvPr/>
          </p:nvSpPr>
          <p:spPr bwMode="auto">
            <a:xfrm>
              <a:off x="4586197" y="5475288"/>
              <a:ext cx="34251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Lawrence</a:t>
              </a:r>
              <a:endParaRPr lang="en-US" b="1" dirty="0"/>
            </a:p>
          </p:txBody>
        </p:sp>
        <p:sp>
          <p:nvSpPr>
            <p:cNvPr id="1324" name="Rectangle 685"/>
            <p:cNvSpPr>
              <a:spLocks noChangeArrowheads="1"/>
            </p:cNvSpPr>
            <p:nvPr/>
          </p:nvSpPr>
          <p:spPr bwMode="auto">
            <a:xfrm>
              <a:off x="4962435" y="5168901"/>
              <a:ext cx="21479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Gallia</a:t>
              </a:r>
              <a:endParaRPr lang="en-US" b="1" dirty="0"/>
            </a:p>
          </p:txBody>
        </p:sp>
        <p:sp>
          <p:nvSpPr>
            <p:cNvPr id="1325" name="Rectangle 688"/>
            <p:cNvSpPr>
              <a:spLocks noChangeArrowheads="1"/>
            </p:cNvSpPr>
            <p:nvPr/>
          </p:nvSpPr>
          <p:spPr bwMode="auto">
            <a:xfrm>
              <a:off x="4109947" y="5230813"/>
              <a:ext cx="21334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Scioto</a:t>
              </a:r>
              <a:endParaRPr lang="en-US" b="1" dirty="0"/>
            </a:p>
          </p:txBody>
        </p:sp>
        <p:sp>
          <p:nvSpPr>
            <p:cNvPr id="1326" name="Rectangle 689"/>
            <p:cNvSpPr>
              <a:spLocks noChangeArrowheads="1"/>
            </p:cNvSpPr>
            <p:nvPr/>
          </p:nvSpPr>
          <p:spPr bwMode="auto">
            <a:xfrm>
              <a:off x="3603535" y="5172076"/>
              <a:ext cx="24382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Adams</a:t>
              </a:r>
              <a:endParaRPr lang="en-US" b="1" dirty="0"/>
            </a:p>
          </p:txBody>
        </p:sp>
        <p:sp>
          <p:nvSpPr>
            <p:cNvPr id="1327" name="Rectangle 691"/>
            <p:cNvSpPr>
              <a:spLocks noChangeArrowheads="1"/>
            </p:cNvSpPr>
            <p:nvPr/>
          </p:nvSpPr>
          <p:spPr bwMode="auto">
            <a:xfrm>
              <a:off x="2289085" y="4681538"/>
              <a:ext cx="33235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Hamilton</a:t>
              </a:r>
              <a:endParaRPr lang="en-US" b="1" dirty="0"/>
            </a:p>
          </p:txBody>
        </p:sp>
        <p:sp>
          <p:nvSpPr>
            <p:cNvPr id="1328" name="Rectangle 696"/>
            <p:cNvSpPr>
              <a:spLocks noChangeArrowheads="1"/>
            </p:cNvSpPr>
            <p:nvPr/>
          </p:nvSpPr>
          <p:spPr bwMode="auto">
            <a:xfrm>
              <a:off x="4051735" y="4848688"/>
              <a:ext cx="153839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Pike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29" name="Rectangle 697"/>
            <p:cNvSpPr>
              <a:spLocks noChangeArrowheads="1"/>
            </p:cNvSpPr>
            <p:nvPr/>
          </p:nvSpPr>
          <p:spPr bwMode="auto">
            <a:xfrm>
              <a:off x="4556035" y="4989513"/>
              <a:ext cx="28010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Jackson</a:t>
              </a:r>
              <a:endParaRPr lang="en-US" b="1" dirty="0"/>
            </a:p>
          </p:txBody>
        </p:sp>
        <p:sp>
          <p:nvSpPr>
            <p:cNvPr id="1330" name="Rectangle 699"/>
            <p:cNvSpPr>
              <a:spLocks noChangeArrowheads="1"/>
            </p:cNvSpPr>
            <p:nvPr/>
          </p:nvSpPr>
          <p:spPr bwMode="auto">
            <a:xfrm>
              <a:off x="4638585" y="4622801"/>
              <a:ext cx="23946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rgbClr val="000000"/>
                  </a:solidFill>
                  <a:latin typeface="Times New Roman" pitchFamily="18" charset="0"/>
                </a:rPr>
                <a:t>Vinton</a:t>
              </a:r>
              <a:endParaRPr lang="en-US" b="1"/>
            </a:p>
          </p:txBody>
        </p:sp>
        <p:sp>
          <p:nvSpPr>
            <p:cNvPr id="1331" name="Rectangle 700"/>
            <p:cNvSpPr>
              <a:spLocks noChangeArrowheads="1"/>
            </p:cNvSpPr>
            <p:nvPr/>
          </p:nvSpPr>
          <p:spPr bwMode="auto">
            <a:xfrm>
              <a:off x="5159285" y="4622801"/>
              <a:ext cx="24382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Athens</a:t>
              </a:r>
              <a:endParaRPr lang="en-US" b="1" dirty="0"/>
            </a:p>
          </p:txBody>
        </p:sp>
        <p:sp>
          <p:nvSpPr>
            <p:cNvPr id="1332" name="Rectangle 704"/>
            <p:cNvSpPr>
              <a:spLocks noChangeArrowheads="1"/>
            </p:cNvSpPr>
            <p:nvPr/>
          </p:nvSpPr>
          <p:spPr bwMode="auto">
            <a:xfrm>
              <a:off x="3635285" y="3691168"/>
              <a:ext cx="286119" cy="10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latin typeface="Times New Roman" pitchFamily="18" charset="0"/>
                </a:rPr>
                <a:t>Madison</a:t>
              </a:r>
              <a:endParaRPr lang="en-US" b="1" dirty="0"/>
            </a:p>
          </p:txBody>
        </p:sp>
        <p:sp>
          <p:nvSpPr>
            <p:cNvPr id="1333" name="Rectangle 706"/>
            <p:cNvSpPr>
              <a:spLocks noChangeArrowheads="1"/>
            </p:cNvSpPr>
            <p:nvPr/>
          </p:nvSpPr>
          <p:spPr bwMode="auto">
            <a:xfrm>
              <a:off x="2733585" y="3547270"/>
              <a:ext cx="232210" cy="10772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Miami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34" name="Rectangle 707"/>
            <p:cNvSpPr>
              <a:spLocks noChangeArrowheads="1"/>
            </p:cNvSpPr>
            <p:nvPr/>
          </p:nvSpPr>
          <p:spPr bwMode="auto">
            <a:xfrm>
              <a:off x="2282735" y="3432176"/>
              <a:ext cx="216247" cy="10772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 err="1">
                  <a:solidFill>
                    <a:schemeClr val="bg1"/>
                  </a:solidFill>
                  <a:latin typeface="Times New Roman" pitchFamily="18" charset="0"/>
                </a:rPr>
                <a:t>Darke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35" name="Rectangle 711"/>
            <p:cNvSpPr>
              <a:spLocks noChangeArrowheads="1"/>
            </p:cNvSpPr>
            <p:nvPr/>
          </p:nvSpPr>
          <p:spPr bwMode="auto">
            <a:xfrm>
              <a:off x="4507615" y="3993356"/>
              <a:ext cx="304777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Fairfield</a:t>
              </a:r>
              <a:endParaRPr lang="en-US" b="1" dirty="0"/>
            </a:p>
          </p:txBody>
        </p:sp>
        <p:sp>
          <p:nvSpPr>
            <p:cNvPr id="1336" name="Rectangle 712"/>
            <p:cNvSpPr>
              <a:spLocks noChangeArrowheads="1"/>
            </p:cNvSpPr>
            <p:nvPr/>
          </p:nvSpPr>
          <p:spPr bwMode="auto">
            <a:xfrm>
              <a:off x="4673510" y="4378326"/>
              <a:ext cx="29461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Hocking</a:t>
              </a:r>
              <a:endParaRPr lang="en-US" b="1" dirty="0"/>
            </a:p>
          </p:txBody>
        </p:sp>
        <p:sp>
          <p:nvSpPr>
            <p:cNvPr id="1337" name="Rectangle 713"/>
            <p:cNvSpPr>
              <a:spLocks noChangeArrowheads="1"/>
            </p:cNvSpPr>
            <p:nvPr/>
          </p:nvSpPr>
          <p:spPr bwMode="auto">
            <a:xfrm>
              <a:off x="2328772" y="2916238"/>
              <a:ext cx="25833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Mercer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38" name="Rectangle 714"/>
            <p:cNvSpPr>
              <a:spLocks noChangeArrowheads="1"/>
            </p:cNvSpPr>
            <p:nvPr/>
          </p:nvSpPr>
          <p:spPr bwMode="auto">
            <a:xfrm>
              <a:off x="2757397" y="2916238"/>
              <a:ext cx="30332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Auglaize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39" name="Rectangle 715"/>
            <p:cNvSpPr>
              <a:spLocks noChangeArrowheads="1"/>
            </p:cNvSpPr>
            <p:nvPr/>
          </p:nvSpPr>
          <p:spPr bwMode="auto">
            <a:xfrm>
              <a:off x="2728822" y="3219451"/>
              <a:ext cx="23511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Shelby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40" name="Rectangle 717"/>
            <p:cNvSpPr>
              <a:spLocks noChangeArrowheads="1"/>
            </p:cNvSpPr>
            <p:nvPr/>
          </p:nvSpPr>
          <p:spPr bwMode="auto">
            <a:xfrm>
              <a:off x="3663860" y="3219451"/>
              <a:ext cx="21189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Union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41" name="Rectangle 718"/>
            <p:cNvSpPr>
              <a:spLocks noChangeArrowheads="1"/>
            </p:cNvSpPr>
            <p:nvPr/>
          </p:nvSpPr>
          <p:spPr bwMode="auto">
            <a:xfrm>
              <a:off x="3387635" y="2792413"/>
              <a:ext cx="25398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Hardin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42" name="Rectangle 719"/>
            <p:cNvSpPr>
              <a:spLocks noChangeArrowheads="1"/>
            </p:cNvSpPr>
            <p:nvPr/>
          </p:nvSpPr>
          <p:spPr bwMode="auto">
            <a:xfrm>
              <a:off x="2951072" y="2671763"/>
              <a:ext cx="185768" cy="107722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Allen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43" name="Rectangle 722"/>
            <p:cNvSpPr>
              <a:spLocks noChangeArrowheads="1"/>
            </p:cNvSpPr>
            <p:nvPr/>
          </p:nvSpPr>
          <p:spPr bwMode="auto">
            <a:xfrm>
              <a:off x="2847885" y="2305051"/>
              <a:ext cx="27575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>
                  <a:solidFill>
                    <a:schemeClr val="bg1"/>
                  </a:solidFill>
                  <a:latin typeface="Times New Roman" pitchFamily="18" charset="0"/>
                </a:rPr>
                <a:t>Putnam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344" name="Rectangle 723"/>
            <p:cNvSpPr>
              <a:spLocks noChangeArrowheads="1"/>
            </p:cNvSpPr>
            <p:nvPr/>
          </p:nvSpPr>
          <p:spPr bwMode="auto">
            <a:xfrm>
              <a:off x="3352710" y="2365376"/>
              <a:ext cx="307679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Hancock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45" name="Rectangle 724"/>
            <p:cNvSpPr>
              <a:spLocks noChangeArrowheads="1"/>
            </p:cNvSpPr>
            <p:nvPr/>
          </p:nvSpPr>
          <p:spPr bwMode="auto">
            <a:xfrm>
              <a:off x="3741647" y="2609851"/>
              <a:ext cx="32074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Wyandot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46" name="Rectangle 725"/>
            <p:cNvSpPr>
              <a:spLocks noChangeArrowheads="1"/>
            </p:cNvSpPr>
            <p:nvPr/>
          </p:nvSpPr>
          <p:spPr bwMode="auto">
            <a:xfrm>
              <a:off x="3905160" y="2916238"/>
              <a:ext cx="262689" cy="10772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Marion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47" name="Rectangle 726"/>
            <p:cNvSpPr>
              <a:spLocks noChangeArrowheads="1"/>
            </p:cNvSpPr>
            <p:nvPr/>
          </p:nvSpPr>
          <p:spPr bwMode="auto">
            <a:xfrm>
              <a:off x="4016284" y="3251723"/>
              <a:ext cx="329449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Delaware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48" name="Rectangle 728"/>
            <p:cNvSpPr>
              <a:spLocks noChangeArrowheads="1"/>
            </p:cNvSpPr>
            <p:nvPr/>
          </p:nvSpPr>
          <p:spPr bwMode="auto">
            <a:xfrm>
              <a:off x="3975010" y="2181226"/>
              <a:ext cx="23946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Seneca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49" name="Rectangle 729"/>
            <p:cNvSpPr>
              <a:spLocks noChangeArrowheads="1"/>
            </p:cNvSpPr>
            <p:nvPr/>
          </p:nvSpPr>
          <p:spPr bwMode="auto">
            <a:xfrm>
              <a:off x="3913890" y="1890572"/>
              <a:ext cx="338157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Sandusky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50" name="Rectangle 730"/>
            <p:cNvSpPr>
              <a:spLocks noChangeArrowheads="1"/>
            </p:cNvSpPr>
            <p:nvPr/>
          </p:nvSpPr>
          <p:spPr bwMode="auto">
            <a:xfrm>
              <a:off x="3843247" y="1646238"/>
              <a:ext cx="25833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Ottawa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51" name="Rectangle 731"/>
            <p:cNvSpPr>
              <a:spLocks noChangeArrowheads="1"/>
            </p:cNvSpPr>
            <p:nvPr/>
          </p:nvSpPr>
          <p:spPr bwMode="auto">
            <a:xfrm>
              <a:off x="3440022" y="1489076"/>
              <a:ext cx="214313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Lucas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52" name="Rectangle 735"/>
            <p:cNvSpPr>
              <a:spLocks noChangeArrowheads="1"/>
            </p:cNvSpPr>
            <p:nvPr/>
          </p:nvSpPr>
          <p:spPr bwMode="auto">
            <a:xfrm>
              <a:off x="3400335" y="1938338"/>
              <a:ext cx="207539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Wood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53" name="Rectangle 737"/>
            <p:cNvSpPr>
              <a:spLocks noChangeArrowheads="1"/>
            </p:cNvSpPr>
            <p:nvPr/>
          </p:nvSpPr>
          <p:spPr bwMode="auto">
            <a:xfrm>
              <a:off x="4545767" y="1900238"/>
              <a:ext cx="149486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Erie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54" name="Rectangle 738"/>
            <p:cNvSpPr>
              <a:spLocks noChangeArrowheads="1"/>
            </p:cNvSpPr>
            <p:nvPr/>
          </p:nvSpPr>
          <p:spPr bwMode="auto">
            <a:xfrm>
              <a:off x="4581435" y="2181226"/>
              <a:ext cx="23076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Huron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55" name="Rectangle 746"/>
            <p:cNvSpPr>
              <a:spLocks noChangeArrowheads="1"/>
            </p:cNvSpPr>
            <p:nvPr/>
          </p:nvSpPr>
          <p:spPr bwMode="auto">
            <a:xfrm>
              <a:off x="5281522" y="2976563"/>
              <a:ext cx="26414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Holmes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56" name="Rectangle 751"/>
            <p:cNvSpPr>
              <a:spLocks noChangeArrowheads="1"/>
            </p:cNvSpPr>
            <p:nvPr/>
          </p:nvSpPr>
          <p:spPr bwMode="auto">
            <a:xfrm>
              <a:off x="5708560" y="3571237"/>
              <a:ext cx="33525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Guernsey</a:t>
              </a:r>
              <a:endParaRPr lang="en-US" b="1" dirty="0"/>
            </a:p>
          </p:txBody>
        </p:sp>
        <p:sp>
          <p:nvSpPr>
            <p:cNvPr id="1357" name="Rectangle 752"/>
            <p:cNvSpPr>
              <a:spLocks noChangeArrowheads="1"/>
            </p:cNvSpPr>
            <p:nvPr/>
          </p:nvSpPr>
          <p:spPr bwMode="auto">
            <a:xfrm>
              <a:off x="4992597" y="4073526"/>
              <a:ext cx="19883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Perry</a:t>
              </a:r>
              <a:endParaRPr lang="en-US" b="1" dirty="0"/>
            </a:p>
          </p:txBody>
        </p:sp>
        <p:sp>
          <p:nvSpPr>
            <p:cNvPr id="1358" name="Rectangle 753"/>
            <p:cNvSpPr>
              <a:spLocks noChangeArrowheads="1"/>
            </p:cNvSpPr>
            <p:nvPr/>
          </p:nvSpPr>
          <p:spPr bwMode="auto">
            <a:xfrm>
              <a:off x="5350050" y="4080195"/>
              <a:ext cx="28010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Morgan</a:t>
              </a:r>
              <a:endParaRPr lang="en-US" b="1" dirty="0"/>
            </a:p>
          </p:txBody>
        </p:sp>
        <p:sp>
          <p:nvSpPr>
            <p:cNvPr id="1359" name="Rectangle 754"/>
            <p:cNvSpPr>
              <a:spLocks noChangeArrowheads="1"/>
            </p:cNvSpPr>
            <p:nvPr/>
          </p:nvSpPr>
          <p:spPr bwMode="auto">
            <a:xfrm>
              <a:off x="5770472" y="4013201"/>
              <a:ext cx="20318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Noble</a:t>
              </a:r>
              <a:endParaRPr lang="en-US" b="1" dirty="0"/>
            </a:p>
          </p:txBody>
        </p:sp>
        <p:sp>
          <p:nvSpPr>
            <p:cNvPr id="1360" name="Rectangle 755"/>
            <p:cNvSpPr>
              <a:spLocks noChangeArrowheads="1"/>
            </p:cNvSpPr>
            <p:nvPr/>
          </p:nvSpPr>
          <p:spPr bwMode="auto">
            <a:xfrm>
              <a:off x="6253072" y="3646488"/>
              <a:ext cx="29461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Belmont</a:t>
              </a:r>
              <a:endParaRPr lang="en-US" b="1" dirty="0"/>
            </a:p>
          </p:txBody>
        </p:sp>
        <p:sp>
          <p:nvSpPr>
            <p:cNvPr id="1361" name="Rectangle 756"/>
            <p:cNvSpPr>
              <a:spLocks noChangeArrowheads="1"/>
            </p:cNvSpPr>
            <p:nvPr/>
          </p:nvSpPr>
          <p:spPr bwMode="auto">
            <a:xfrm>
              <a:off x="6164172" y="3279776"/>
              <a:ext cx="317839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Harrison</a:t>
              </a:r>
              <a:endParaRPr lang="en-US" b="1" dirty="0"/>
            </a:p>
          </p:txBody>
        </p:sp>
        <p:sp>
          <p:nvSpPr>
            <p:cNvPr id="1362" name="Rectangle 766"/>
            <p:cNvSpPr>
              <a:spLocks noChangeArrowheads="1"/>
            </p:cNvSpPr>
            <p:nvPr/>
          </p:nvSpPr>
          <p:spPr bwMode="auto">
            <a:xfrm>
              <a:off x="2757413" y="4815090"/>
              <a:ext cx="33525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Clermont</a:t>
              </a:r>
              <a:endParaRPr lang="en-US" b="1" dirty="0"/>
            </a:p>
          </p:txBody>
        </p:sp>
        <p:sp>
          <p:nvSpPr>
            <p:cNvPr id="1363" name="Rectangle 767"/>
            <p:cNvSpPr>
              <a:spLocks noChangeArrowheads="1"/>
            </p:cNvSpPr>
            <p:nvPr/>
          </p:nvSpPr>
          <p:spPr bwMode="auto">
            <a:xfrm>
              <a:off x="6539682" y="3065167"/>
              <a:ext cx="322193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Jefferson</a:t>
              </a:r>
              <a:endParaRPr lang="en-US" b="1" dirty="0"/>
            </a:p>
          </p:txBody>
        </p:sp>
        <p:sp>
          <p:nvSpPr>
            <p:cNvPr id="1364" name="Rectangle 768"/>
            <p:cNvSpPr>
              <a:spLocks noChangeArrowheads="1"/>
            </p:cNvSpPr>
            <p:nvPr/>
          </p:nvSpPr>
          <p:spPr bwMode="auto">
            <a:xfrm>
              <a:off x="4552954" y="2614463"/>
              <a:ext cx="316387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Richland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65" name="Rectangle 769"/>
            <p:cNvSpPr>
              <a:spLocks noChangeArrowheads="1"/>
            </p:cNvSpPr>
            <p:nvPr/>
          </p:nvSpPr>
          <p:spPr bwMode="auto">
            <a:xfrm>
              <a:off x="4162335" y="2546351"/>
              <a:ext cx="34251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Crawford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66" name="Rectangle 770"/>
            <p:cNvSpPr>
              <a:spLocks noChangeArrowheads="1"/>
            </p:cNvSpPr>
            <p:nvPr/>
          </p:nvSpPr>
          <p:spPr bwMode="auto">
            <a:xfrm>
              <a:off x="4881208" y="2496345"/>
              <a:ext cx="288812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  <a:latin typeface="Times New Roman" pitchFamily="18" charset="0"/>
                </a:rPr>
                <a:t>Ashland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67" name="Rectangle 771"/>
            <p:cNvSpPr>
              <a:spLocks noChangeArrowheads="1"/>
            </p:cNvSpPr>
            <p:nvPr/>
          </p:nvSpPr>
          <p:spPr bwMode="auto">
            <a:xfrm>
              <a:off x="2596970" y="3889605"/>
              <a:ext cx="452811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1" dirty="0">
                  <a:solidFill>
                    <a:srgbClr val="000000"/>
                  </a:solidFill>
                  <a:latin typeface="Times New Roman" pitchFamily="18" charset="0"/>
                </a:rPr>
                <a:t>Montgomery</a:t>
              </a:r>
              <a:endParaRPr lang="en-US" b="1" dirty="0"/>
            </a:p>
          </p:txBody>
        </p:sp>
        <p:sp>
          <p:nvSpPr>
            <p:cNvPr id="1368" name="Rectangle 793"/>
            <p:cNvSpPr>
              <a:spLocks noChangeArrowheads="1"/>
            </p:cNvSpPr>
            <p:nvPr/>
          </p:nvSpPr>
          <p:spPr bwMode="auto">
            <a:xfrm>
              <a:off x="6799174" y="2344738"/>
              <a:ext cx="1120040" cy="241300"/>
            </a:xfrm>
            <a:prstGeom prst="rect">
              <a:avLst/>
            </a:prstGeom>
            <a:solidFill>
              <a:srgbClr val="EFEF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" name="Rectangle 796"/>
            <p:cNvSpPr>
              <a:spLocks noChangeArrowheads="1"/>
            </p:cNvSpPr>
            <p:nvPr/>
          </p:nvSpPr>
          <p:spPr bwMode="auto">
            <a:xfrm>
              <a:off x="6874901" y="2386013"/>
              <a:ext cx="982541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 smtClean="0">
                  <a:solidFill>
                    <a:srgbClr val="000000"/>
                  </a:solidFill>
                </a:rPr>
                <a:t>Lower</a:t>
              </a:r>
              <a:r>
                <a:rPr lang="en-US" sz="900" dirty="0" smtClean="0">
                  <a:solidFill>
                    <a:srgbClr val="000000"/>
                  </a:solidFill>
                </a:rPr>
                <a:t> </a:t>
              </a:r>
              <a:r>
                <a:rPr lang="en-US" sz="900" b="1" dirty="0" smtClean="0">
                  <a:solidFill>
                    <a:srgbClr val="000000"/>
                  </a:solidFill>
                </a:rPr>
                <a:t>Northeast</a:t>
              </a:r>
              <a:endParaRPr lang="en-US" sz="900" b="1" dirty="0"/>
            </a:p>
          </p:txBody>
        </p:sp>
        <p:grpSp>
          <p:nvGrpSpPr>
            <p:cNvPr id="1370" name="Group 803"/>
            <p:cNvGrpSpPr>
              <a:grpSpLocks/>
            </p:cNvGrpSpPr>
            <p:nvPr/>
          </p:nvGrpSpPr>
          <p:grpSpPr bwMode="auto">
            <a:xfrm>
              <a:off x="3790860" y="3411538"/>
              <a:ext cx="792162" cy="206375"/>
              <a:chOff x="3091" y="2108"/>
              <a:chExt cx="499" cy="130"/>
            </a:xfrm>
          </p:grpSpPr>
          <p:sp>
            <p:nvSpPr>
              <p:cNvPr id="1381" name="Rectangle 801"/>
              <p:cNvSpPr>
                <a:spLocks noChangeArrowheads="1"/>
              </p:cNvSpPr>
              <p:nvPr/>
            </p:nvSpPr>
            <p:spPr bwMode="auto">
              <a:xfrm>
                <a:off x="3091" y="2108"/>
                <a:ext cx="499" cy="130"/>
              </a:xfrm>
              <a:prstGeom prst="rect">
                <a:avLst/>
              </a:prstGeom>
              <a:solidFill>
                <a:srgbClr val="EF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" name="Rectangle 802"/>
              <p:cNvSpPr>
                <a:spLocks noChangeArrowheads="1"/>
              </p:cNvSpPr>
              <p:nvPr/>
            </p:nvSpPr>
            <p:spPr bwMode="auto">
              <a:xfrm>
                <a:off x="3091" y="2108"/>
                <a:ext cx="499" cy="130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71" name="Rectangle 804"/>
            <p:cNvSpPr>
              <a:spLocks noChangeArrowheads="1"/>
            </p:cNvSpPr>
            <p:nvPr/>
          </p:nvSpPr>
          <p:spPr bwMode="auto">
            <a:xfrm>
              <a:off x="3997544" y="3451634"/>
              <a:ext cx="425236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 smtClean="0">
                  <a:solidFill>
                    <a:srgbClr val="000000"/>
                  </a:solidFill>
                </a:rPr>
                <a:t>Central</a:t>
              </a:r>
              <a:endParaRPr lang="en-US" sz="900" b="1" dirty="0"/>
            </a:p>
          </p:txBody>
        </p:sp>
        <p:sp>
          <p:nvSpPr>
            <p:cNvPr id="1372" name="Rectangle 813"/>
            <p:cNvSpPr>
              <a:spLocks noChangeArrowheads="1"/>
            </p:cNvSpPr>
            <p:nvPr/>
          </p:nvSpPr>
          <p:spPr bwMode="auto">
            <a:xfrm>
              <a:off x="5870979" y="4769644"/>
              <a:ext cx="590686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 smtClean="0">
                  <a:solidFill>
                    <a:srgbClr val="000000"/>
                  </a:solidFill>
                </a:rPr>
                <a:t>Southeast</a:t>
              </a:r>
              <a:endParaRPr lang="en-US" sz="900" b="1" dirty="0"/>
            </a:p>
          </p:txBody>
        </p:sp>
        <p:sp>
          <p:nvSpPr>
            <p:cNvPr id="1373" name="Rectangle 817"/>
            <p:cNvSpPr>
              <a:spLocks noChangeArrowheads="1"/>
            </p:cNvSpPr>
            <p:nvPr/>
          </p:nvSpPr>
          <p:spPr bwMode="auto">
            <a:xfrm>
              <a:off x="5792617" y="1219307"/>
              <a:ext cx="970931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1" dirty="0" smtClean="0">
                  <a:solidFill>
                    <a:srgbClr val="000000"/>
                  </a:solidFill>
                </a:rPr>
                <a:t>Upper Northeast</a:t>
              </a:r>
              <a:endParaRPr lang="en-US" sz="900" b="1" dirty="0"/>
            </a:p>
          </p:txBody>
        </p:sp>
        <p:grpSp>
          <p:nvGrpSpPr>
            <p:cNvPr id="1374" name="Group 803"/>
            <p:cNvGrpSpPr>
              <a:grpSpLocks/>
            </p:cNvGrpSpPr>
            <p:nvPr/>
          </p:nvGrpSpPr>
          <p:grpSpPr bwMode="auto">
            <a:xfrm>
              <a:off x="2062375" y="4438466"/>
              <a:ext cx="835384" cy="176799"/>
              <a:chOff x="2832" y="2108"/>
              <a:chExt cx="651" cy="114"/>
            </a:xfrm>
          </p:grpSpPr>
          <p:sp>
            <p:nvSpPr>
              <p:cNvPr id="1379" name="Rectangle 801"/>
              <p:cNvSpPr>
                <a:spLocks noChangeArrowheads="1"/>
              </p:cNvSpPr>
              <p:nvPr/>
            </p:nvSpPr>
            <p:spPr bwMode="auto">
              <a:xfrm>
                <a:off x="2863" y="2108"/>
                <a:ext cx="620" cy="114"/>
              </a:xfrm>
              <a:prstGeom prst="rect">
                <a:avLst/>
              </a:prstGeom>
              <a:solidFill>
                <a:srgbClr val="EF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900" dirty="0"/>
              </a:p>
            </p:txBody>
          </p:sp>
          <p:sp>
            <p:nvSpPr>
              <p:cNvPr id="1380" name="Rectangle 802"/>
              <p:cNvSpPr>
                <a:spLocks noChangeArrowheads="1"/>
              </p:cNvSpPr>
              <p:nvPr/>
            </p:nvSpPr>
            <p:spPr bwMode="auto">
              <a:xfrm>
                <a:off x="2832" y="2108"/>
                <a:ext cx="641" cy="114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75" name="Rectangle 804"/>
            <p:cNvSpPr>
              <a:spLocks noChangeArrowheads="1"/>
            </p:cNvSpPr>
            <p:nvPr/>
          </p:nvSpPr>
          <p:spPr bwMode="auto">
            <a:xfrm>
              <a:off x="2096937" y="4464407"/>
              <a:ext cx="758884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800" b="1" dirty="0" smtClean="0">
                  <a:solidFill>
                    <a:srgbClr val="000000"/>
                  </a:solidFill>
                </a:rPr>
                <a:t>Southwest</a:t>
              </a:r>
              <a:endParaRPr lang="en-US" b="1" dirty="0"/>
            </a:p>
          </p:txBody>
        </p:sp>
        <p:grpSp>
          <p:nvGrpSpPr>
            <p:cNvPr id="1376" name="Group 803"/>
            <p:cNvGrpSpPr>
              <a:grpSpLocks/>
            </p:cNvGrpSpPr>
            <p:nvPr/>
          </p:nvGrpSpPr>
          <p:grpSpPr bwMode="auto">
            <a:xfrm>
              <a:off x="2963231" y="1685878"/>
              <a:ext cx="820736" cy="227013"/>
              <a:chOff x="2989" y="1826"/>
              <a:chExt cx="517" cy="143"/>
            </a:xfrm>
          </p:grpSpPr>
          <p:sp>
            <p:nvSpPr>
              <p:cNvPr id="1377" name="Rectangle 801"/>
              <p:cNvSpPr>
                <a:spLocks noChangeArrowheads="1"/>
              </p:cNvSpPr>
              <p:nvPr/>
            </p:nvSpPr>
            <p:spPr bwMode="auto">
              <a:xfrm>
                <a:off x="3000" y="1839"/>
                <a:ext cx="499" cy="130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900" b="1" dirty="0" smtClean="0"/>
                  <a:t>Northwes</a:t>
                </a:r>
                <a:r>
                  <a:rPr lang="en-US" sz="900" dirty="0" smtClean="0"/>
                  <a:t>t</a:t>
                </a:r>
                <a:endParaRPr lang="en-US" sz="900" dirty="0"/>
              </a:p>
            </p:txBody>
          </p:sp>
          <p:sp>
            <p:nvSpPr>
              <p:cNvPr id="1378" name="Rectangle 802"/>
              <p:cNvSpPr>
                <a:spLocks noChangeArrowheads="1"/>
              </p:cNvSpPr>
              <p:nvPr/>
            </p:nvSpPr>
            <p:spPr bwMode="auto">
              <a:xfrm>
                <a:off x="2989" y="1826"/>
                <a:ext cx="517" cy="143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219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-8791" y="728561"/>
            <a:ext cx="9381391" cy="414439"/>
          </a:xfrm>
          <a:custGeom>
            <a:avLst/>
            <a:gdLst>
              <a:gd name="connsiteX0" fmla="*/ 0 w 9187543"/>
              <a:gd name="connsiteY0" fmla="*/ 337457 h 337457"/>
              <a:gd name="connsiteX1" fmla="*/ 9187543 w 9187543"/>
              <a:gd name="connsiteY1" fmla="*/ 0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7543" h="337457">
                <a:moveTo>
                  <a:pt x="0" y="337457"/>
                </a:moveTo>
                <a:cubicBezTo>
                  <a:pt x="3790043" y="332921"/>
                  <a:pt x="7580086" y="328386"/>
                  <a:pt x="9187543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Regional Collaboratives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4446" y="1424090"/>
            <a:ext cx="8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Regional Collaboratives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Progressively transmit TIC and increase expertise within regions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Facilitate cultural change within organizations, addressing gaps and barriers and taking  effective steps based on the science of </a:t>
            </a:r>
            <a:r>
              <a:rPr lang="en-US" sz="2400" dirty="0" smtClean="0"/>
              <a:t>implementation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Topical </a:t>
            </a:r>
            <a:r>
              <a:rPr lang="en-US" sz="2400" dirty="0"/>
              <a:t>workgroups (prevention, </a:t>
            </a:r>
            <a:r>
              <a:rPr lang="en-US" sz="2400" dirty="0" smtClean="0"/>
              <a:t>DD, child</a:t>
            </a:r>
            <a:r>
              <a:rPr lang="en-US" sz="2400" dirty="0"/>
              <a:t>, older adult, </a:t>
            </a:r>
            <a:r>
              <a:rPr lang="en-US" sz="2400" dirty="0" smtClean="0"/>
              <a:t>etc.)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Department(s</a:t>
            </a:r>
            <a:r>
              <a:rPr lang="en-US" sz="2400" dirty="0"/>
              <a:t>) </a:t>
            </a:r>
            <a:r>
              <a:rPr lang="en-US" sz="2400" dirty="0" smtClean="0"/>
              <a:t>continue to support</a:t>
            </a:r>
            <a:r>
              <a:rPr lang="en-US" sz="2400" dirty="0"/>
              <a:t>, </a:t>
            </a:r>
            <a:r>
              <a:rPr lang="en-US" sz="2400" dirty="0" smtClean="0"/>
              <a:t>facilitate,</a:t>
            </a:r>
            <a:r>
              <a:rPr lang="en-US" sz="2400" dirty="0"/>
              <a:t> </a:t>
            </a:r>
            <a:r>
              <a:rPr lang="en-US" sz="2400" dirty="0" smtClean="0"/>
              <a:t>communicate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Some regions already have networks and </a:t>
            </a:r>
            <a:r>
              <a:rPr lang="en-US" sz="2400" dirty="0" err="1" smtClean="0"/>
              <a:t>collaboratives</a:t>
            </a:r>
            <a:r>
              <a:rPr lang="en-US" sz="2400" dirty="0" smtClean="0"/>
              <a:t> in place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Don’t take your foot off the gas!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8791" y="6705600"/>
            <a:ext cx="9152791" cy="152400"/>
            <a:chOff x="-8791" y="6705600"/>
            <a:chExt cx="9152791" cy="152400"/>
          </a:xfrm>
        </p:grpSpPr>
        <p:sp>
          <p:nvSpPr>
            <p:cNvPr id="14" name="Rectangle 13"/>
            <p:cNvSpPr/>
            <p:nvPr/>
          </p:nvSpPr>
          <p:spPr>
            <a:xfrm>
              <a:off x="-8791" y="6705600"/>
              <a:ext cx="9152791" cy="152400"/>
            </a:xfrm>
            <a:prstGeom prst="rect">
              <a:avLst/>
            </a:prstGeom>
            <a:solidFill>
              <a:srgbClr val="82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8791" y="6705600"/>
              <a:ext cx="9152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715-8B72-4533-8331-6C3E48E36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894" y="5638800"/>
            <a:ext cx="276890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43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-8791" y="728561"/>
            <a:ext cx="9381391" cy="414439"/>
          </a:xfrm>
          <a:custGeom>
            <a:avLst/>
            <a:gdLst>
              <a:gd name="connsiteX0" fmla="*/ 0 w 9187543"/>
              <a:gd name="connsiteY0" fmla="*/ 337457 h 337457"/>
              <a:gd name="connsiteX1" fmla="*/ 9187543 w 9187543"/>
              <a:gd name="connsiteY1" fmla="*/ 0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7543" h="337457">
                <a:moveTo>
                  <a:pt x="0" y="337457"/>
                </a:moveTo>
                <a:cubicBezTo>
                  <a:pt x="3790043" y="332921"/>
                  <a:pt x="7580086" y="328386"/>
                  <a:pt x="9187543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1447800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Sustainability:</a:t>
            </a:r>
          </a:p>
          <a:p>
            <a:pPr lvl="0"/>
            <a:endParaRPr lang="en-US" sz="2400" b="1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Based on the passion of those involved in the initiative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This can be launched and maintained with fairly little infusion of resources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Encourage use and repurposing of existing resources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Technical support: NCTIC and deliverables of CCOEs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/>
              <a:t>Encourage regions and states to develop internal expertise and learning communities to transmit, maintain and advance our ability to respond to those with trauma needs</a:t>
            </a:r>
            <a:endParaRPr lang="en-US" sz="2400" dirty="0"/>
          </a:p>
          <a:p>
            <a:pPr lvl="0"/>
            <a:endParaRPr lang="en-US" sz="24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-8791" y="6705600"/>
            <a:ext cx="9152791" cy="152400"/>
            <a:chOff x="-8791" y="6705600"/>
            <a:chExt cx="9152791" cy="152400"/>
          </a:xfrm>
        </p:grpSpPr>
        <p:sp>
          <p:nvSpPr>
            <p:cNvPr id="14" name="Rectangle 13"/>
            <p:cNvSpPr/>
            <p:nvPr/>
          </p:nvSpPr>
          <p:spPr>
            <a:xfrm>
              <a:off x="-8791" y="6705600"/>
              <a:ext cx="9152791" cy="152400"/>
            </a:xfrm>
            <a:prstGeom prst="rect">
              <a:avLst/>
            </a:prstGeom>
            <a:solidFill>
              <a:srgbClr val="82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8791" y="6705600"/>
              <a:ext cx="9152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715-8B72-4533-8331-6C3E48E36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-8791" y="728561"/>
            <a:ext cx="9381391" cy="414439"/>
          </a:xfrm>
          <a:custGeom>
            <a:avLst/>
            <a:gdLst>
              <a:gd name="connsiteX0" fmla="*/ 0 w 9187543"/>
              <a:gd name="connsiteY0" fmla="*/ 337457 h 337457"/>
              <a:gd name="connsiteX1" fmla="*/ 9187543 w 9187543"/>
              <a:gd name="connsiteY1" fmla="*/ 0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7543" h="337457">
                <a:moveTo>
                  <a:pt x="0" y="337457"/>
                </a:moveTo>
                <a:cubicBezTo>
                  <a:pt x="3790043" y="332921"/>
                  <a:pt x="7580086" y="328386"/>
                  <a:pt x="9187543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TIC: Why is this important?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8791" y="6705600"/>
            <a:ext cx="9152791" cy="152400"/>
            <a:chOff x="-8791" y="6705600"/>
            <a:chExt cx="9152791" cy="152400"/>
          </a:xfrm>
        </p:grpSpPr>
        <p:sp>
          <p:nvSpPr>
            <p:cNvPr id="14" name="Rectangle 13"/>
            <p:cNvSpPr/>
            <p:nvPr/>
          </p:nvSpPr>
          <p:spPr>
            <a:xfrm>
              <a:off x="-8791" y="6705600"/>
              <a:ext cx="9152791" cy="152400"/>
            </a:xfrm>
            <a:prstGeom prst="rect">
              <a:avLst/>
            </a:prstGeom>
            <a:solidFill>
              <a:srgbClr val="82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8791" y="6705600"/>
              <a:ext cx="9152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715-8B72-4533-8331-6C3E48E36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 descr="http://ts3.mm.bing.net/th?id=HN.608054557581182237&amp;w=231&amp;h=167&amp;c=7&amp;rs=1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096" y="4052887"/>
            <a:ext cx="22002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ts4.mm.bing.net/th?id=HN.608031751306740147&amp;w=287&amp;h=179&amp;c=7&amp;rs=1&amp;pid=1.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01" y="1925559"/>
            <a:ext cx="2733675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s4.mm.bing.net/th?id=HN.607987345645502543&amp;w=308&amp;h=188&amp;c=7&amp;rs=1&amp;pid=1.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57" y="1424667"/>
            <a:ext cx="2933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1.mm.bing.net/th?id=HN.608011354515574491&amp;w=250&amp;h=188&amp;c=7&amp;rs=1&amp;pid=1.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78011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s1.mm.bing.net/th?id=HN.608006836207682102&amp;w=286&amp;h=181&amp;c=7&amp;rs=1&amp;pid=1.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5" y="1524000"/>
            <a:ext cx="27241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s2.mm.bing.net/th?id=HN.608012217799935328&amp;w=279&amp;h=188&amp;c=7&amp;rs=1&amp;pid=1.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55" y="3609976"/>
            <a:ext cx="26574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-8791" y="728561"/>
            <a:ext cx="9381391" cy="414439"/>
          </a:xfrm>
          <a:custGeom>
            <a:avLst/>
            <a:gdLst>
              <a:gd name="connsiteX0" fmla="*/ 0 w 9187543"/>
              <a:gd name="connsiteY0" fmla="*/ 337457 h 337457"/>
              <a:gd name="connsiteX1" fmla="*/ 9187543 w 9187543"/>
              <a:gd name="connsiteY1" fmla="*/ 0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7543" h="337457">
                <a:moveTo>
                  <a:pt x="0" y="337457"/>
                </a:moveTo>
                <a:cubicBezTo>
                  <a:pt x="3790043" y="332921"/>
                  <a:pt x="7580086" y="328386"/>
                  <a:pt x="9187543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TIC: Why is this important?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311" y="1447800"/>
            <a:ext cx="8596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 smtClean="0"/>
              <a:t>“What Happened to You?”</a:t>
            </a:r>
            <a:endParaRPr lang="en-US" sz="3200" b="1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-8791" y="6705600"/>
            <a:ext cx="9152791" cy="152400"/>
            <a:chOff x="-8791" y="6705600"/>
            <a:chExt cx="9152791" cy="152400"/>
          </a:xfrm>
        </p:grpSpPr>
        <p:sp>
          <p:nvSpPr>
            <p:cNvPr id="14" name="Rectangle 13"/>
            <p:cNvSpPr/>
            <p:nvPr/>
          </p:nvSpPr>
          <p:spPr>
            <a:xfrm>
              <a:off x="-8791" y="6705600"/>
              <a:ext cx="9152791" cy="152400"/>
            </a:xfrm>
            <a:prstGeom prst="rect">
              <a:avLst/>
            </a:prstGeom>
            <a:solidFill>
              <a:srgbClr val="82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8791" y="6705600"/>
              <a:ext cx="9152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715-8B72-4533-8331-6C3E48E36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ts3.mm.bing.net/th?id=HN.608008081748331593&amp;w=153&amp;h=188&amp;c=7&amp;rs=1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20" y="2547257"/>
            <a:ext cx="14573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4.mm.bing.net/th?id=HN.607991554713125046&amp;w=141&amp;h=185&amp;c=7&amp;rs=1&amp;pid=1.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16550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1.mm.bing.net/th?id=HN.608053178906445923&amp;w=225&amp;h=175&amp;c=7&amp;rs=1&amp;pid=1.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8" y="2209800"/>
            <a:ext cx="2143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3.mm.bing.net/th?id=HN.608025072639676234&amp;w=250&amp;h=173&amp;c=7&amp;rs=1&amp;pid=1.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3812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ts2.mm.bing.net/th?id=HN.608016319496521923&amp;w=520&amp;h=178&amp;c=7&amp;rs=1&amp;pid=1.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483" y="4495800"/>
            <a:ext cx="49530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8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-8791" y="728561"/>
            <a:ext cx="9381391" cy="414439"/>
          </a:xfrm>
          <a:custGeom>
            <a:avLst/>
            <a:gdLst>
              <a:gd name="connsiteX0" fmla="*/ 0 w 9187543"/>
              <a:gd name="connsiteY0" fmla="*/ 337457 h 337457"/>
              <a:gd name="connsiteX1" fmla="*/ 9187543 w 9187543"/>
              <a:gd name="connsiteY1" fmla="*/ 0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7543" h="337457">
                <a:moveTo>
                  <a:pt x="0" y="337457"/>
                </a:moveTo>
                <a:cubicBezTo>
                  <a:pt x="3790043" y="332921"/>
                  <a:pt x="7580086" y="328386"/>
                  <a:pt x="9187543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Prevalence of Trauma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311" y="1447800"/>
            <a:ext cx="85963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/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Exposure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to trauma is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widespread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Trauma can occur at any age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Trauma can affect individuals from all walks of life</a:t>
            </a:r>
          </a:p>
          <a:p>
            <a:pPr lvl="1"/>
            <a:endParaRPr lang="en-US" sz="40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4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8791" y="6705600"/>
            <a:ext cx="9152791" cy="152400"/>
            <a:chOff x="-8791" y="6705600"/>
            <a:chExt cx="9152791" cy="152400"/>
          </a:xfrm>
        </p:grpSpPr>
        <p:sp>
          <p:nvSpPr>
            <p:cNvPr id="14" name="Rectangle 13"/>
            <p:cNvSpPr/>
            <p:nvPr/>
          </p:nvSpPr>
          <p:spPr>
            <a:xfrm>
              <a:off x="-8791" y="6705600"/>
              <a:ext cx="9152791" cy="152400"/>
            </a:xfrm>
            <a:prstGeom prst="rect">
              <a:avLst/>
            </a:prstGeom>
            <a:solidFill>
              <a:srgbClr val="82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8791" y="6705600"/>
              <a:ext cx="9152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715-8B72-4533-8331-6C3E48E36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-8791" y="728561"/>
            <a:ext cx="9381391" cy="414439"/>
          </a:xfrm>
          <a:custGeom>
            <a:avLst/>
            <a:gdLst>
              <a:gd name="connsiteX0" fmla="*/ 0 w 9187543"/>
              <a:gd name="connsiteY0" fmla="*/ 337457 h 337457"/>
              <a:gd name="connsiteX1" fmla="*/ 9187543 w 9187543"/>
              <a:gd name="connsiteY1" fmla="*/ 0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7543" h="337457">
                <a:moveTo>
                  <a:pt x="0" y="337457"/>
                </a:moveTo>
                <a:cubicBezTo>
                  <a:pt x="3790043" y="332921"/>
                  <a:pt x="7580086" y="328386"/>
                  <a:pt x="9187543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8791" y="6705600"/>
            <a:ext cx="9152791" cy="152400"/>
            <a:chOff x="-8791" y="6705600"/>
            <a:chExt cx="9152791" cy="152400"/>
          </a:xfrm>
        </p:grpSpPr>
        <p:sp>
          <p:nvSpPr>
            <p:cNvPr id="14" name="Rectangle 13"/>
            <p:cNvSpPr/>
            <p:nvPr/>
          </p:nvSpPr>
          <p:spPr>
            <a:xfrm>
              <a:off x="-8791" y="6705600"/>
              <a:ext cx="9152791" cy="152400"/>
            </a:xfrm>
            <a:prstGeom prst="rect">
              <a:avLst/>
            </a:prstGeom>
            <a:solidFill>
              <a:srgbClr val="82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8791" y="6705600"/>
              <a:ext cx="9152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Mark Hurst, M.D., FAPA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Medical Director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Ohio Dept. of Mental Health and Addiction Services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30 East Broad Street, Floor 36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Columbus, Ohio 43215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(614) 466-6890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u="sng" dirty="0" smtClean="0">
                <a:latin typeface="Calibri" pitchFamily="34" charset="0"/>
                <a:cs typeface="Calibri" pitchFamily="34" charset="0"/>
              </a:rPr>
              <a:t>mark.hurst@mha.ohio.gov</a:t>
            </a:r>
            <a:endParaRPr lang="en-US" sz="2400" b="1" i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i="1" dirty="0">
                <a:latin typeface="Calibri" pitchFamily="34" charset="0"/>
                <a:cs typeface="Calibri" pitchFamily="34" charset="0"/>
              </a:rPr>
              <a:t>Kim Kehl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>
                <a:latin typeface="Calibri" pitchFamily="34" charset="0"/>
                <a:cs typeface="Calibri" pitchFamily="34" charset="0"/>
              </a:rPr>
              <a:t>Trauma Program 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Coordinator</a:t>
            </a:r>
            <a:endParaRPr lang="en-US" sz="2400" b="1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>
                <a:latin typeface="Calibri" pitchFamily="34" charset="0"/>
                <a:cs typeface="Calibri" pitchFamily="34" charset="0"/>
              </a:rPr>
              <a:t>Office of the Medical Director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>
                <a:latin typeface="Calibri" pitchFamily="34" charset="0"/>
                <a:cs typeface="Calibri" pitchFamily="34" charset="0"/>
              </a:rPr>
              <a:t>Ohio Dept. of Mental Health &amp; Addiction Services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>
                <a:latin typeface="Calibri" pitchFamily="34" charset="0"/>
                <a:cs typeface="Calibri" pitchFamily="34" charset="0"/>
              </a:rPr>
              <a:t>30 East Broad Street, Floor 36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>
                <a:latin typeface="Calibri" pitchFamily="34" charset="0"/>
                <a:cs typeface="Calibri" pitchFamily="34" charset="0"/>
              </a:rPr>
              <a:t>Columbus, Ohio 43215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>
                <a:latin typeface="Calibri" pitchFamily="34" charset="0"/>
                <a:cs typeface="Calibri" pitchFamily="34" charset="0"/>
              </a:rPr>
              <a:t>(614) 644-8442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u="sng" dirty="0" smtClean="0">
                <a:latin typeface="Calibri" pitchFamily="34" charset="0"/>
                <a:cs typeface="Calibri" pitchFamily="34" charset="0"/>
              </a:rPr>
              <a:t>kim.kehl@mha.ohio.gov</a:t>
            </a:r>
            <a:endParaRPr lang="en-US" sz="2400" b="1" i="1" u="sng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715-8B72-4533-8331-6C3E48E36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-8791" y="728561"/>
            <a:ext cx="9381391" cy="414439"/>
          </a:xfrm>
          <a:custGeom>
            <a:avLst/>
            <a:gdLst>
              <a:gd name="connsiteX0" fmla="*/ 0 w 9187543"/>
              <a:gd name="connsiteY0" fmla="*/ 337457 h 337457"/>
              <a:gd name="connsiteX1" fmla="*/ 9187543 w 9187543"/>
              <a:gd name="connsiteY1" fmla="*/ 0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7543" h="337457">
                <a:moveTo>
                  <a:pt x="0" y="337457"/>
                </a:moveTo>
                <a:cubicBezTo>
                  <a:pt x="3790043" y="332921"/>
                  <a:pt x="7580086" y="328386"/>
                  <a:pt x="9187543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Prevalence of Trauma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199" y="1447800"/>
            <a:ext cx="685800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Exposure to trauma is especially common among individuals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with mental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illness, substance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use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disorders and developmental disabilities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8791" y="6705600"/>
            <a:ext cx="9152791" cy="152400"/>
            <a:chOff x="-8791" y="6705600"/>
            <a:chExt cx="9152791" cy="152400"/>
          </a:xfrm>
        </p:grpSpPr>
        <p:sp>
          <p:nvSpPr>
            <p:cNvPr id="14" name="Rectangle 13"/>
            <p:cNvSpPr/>
            <p:nvPr/>
          </p:nvSpPr>
          <p:spPr>
            <a:xfrm>
              <a:off x="-8791" y="6705600"/>
              <a:ext cx="9152791" cy="152400"/>
            </a:xfrm>
            <a:prstGeom prst="rect">
              <a:avLst/>
            </a:prstGeom>
            <a:solidFill>
              <a:srgbClr val="82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8791" y="6705600"/>
              <a:ext cx="9152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715-8B72-4533-8331-6C3E48E36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0969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Affects Ohioans with Developmental Disabilities…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HcAbAMBIgACEQEDEQH/xAAbAAEBAAMBAQEAAAAAAAAAAAAABgMEBQIBB//EADsQAAEDAgMEBgYIBwAAAAAAAAEAAgMEEQUSIQYxQXETIlFhgbEUMjRSc6EjM0JjcpGy0RUWNWJ0wfD/xAAYAQEAAwEAAAAAAAAAAAAAAAAAAQIDBP/EAB0RAQEAAgIDAQAAAAAAAAAAAAABAhEDIRMxQTL/2gAMAwEAAhEDEQA/AP3FERAREQEREBERARF8JsEH1FxqnHWO6mHRmc31lddsY5G3W8NO8LmVD6itFq2oMjCNYWDJGeY3nkSQr44Wq3KRT09TBU5/R5o5QxxY8xvDsrhvBtuOu5ZVM7LZWYrikbDZv0RDNwHVtoPAKmVbNXSZdx8JsLqLoRLJQ075qmsc98LS+9VJvIF/tKyl+qf+EqRo/Y6f4TfILTiku1OSvvQM0u6Y27Znn/a8uoqZ/wBZAx/4hdZ0W+oy3Wt6BSh+eOLonFpaTC4x5mm1wcpFxoN63IsUqMNYDPK2alZ63SutI0dzybG3Yde9eF4mhinZkniZIz3XtBHzVbhKmZWOfhu0LX7WvFJMGw183WjmNukysDGhm7K7q57da4uNCAFdTzRU8TpZ5GxxtF3OcbAKSbSUzYehbTxCO1soYLJ6NEXtfIHTPabtdM8yFvZYuJt4LPwtPJHb/mClzG0NWWcJBAbHw9b5WWhiFdJiN4WtfFR2s4O0dN3Hsb3bzy34UVpxSK3O0REWrN62dIbtFXstq+mjf8yFUqVwLMNqZ9BlNAzncSO/cKqXJn+q6MfTHU+zy/gPkpKi9ip/hN8gqyqIFNKTuDD5KTo/Y4PhN8gtOH6ryMyIi3YiIiAiIgIiICIiD5hHV2pBuRno7W5OP7qsUbgszKnaeOSBsjmxRSRSPyHKHA7r+BVkuXk/VdGHpgrTajnPZG7yUtSeyQfDb5BVGIewVPwneRUxTi1PEDoQweSvw/VeRkREW7EREQEREBERAREQZtlnkYni0NwGB8bw3vLBc/JUqmthoQ7DHYi5v0ta8yXPu30HzKpVx3uumdRrYibYfUn7l/kVOM9RvIKixQ2wyrP3D/0lTrfVHJa8P1nyfH1ERbsheZW543MDi0uFrjeF6RRZuaS8RM6OMMuTbiV7REkkmoCIilAtPGJnQYZUOje5kjm5I3tFy1zuqD+ZW4tCkpJ9o5pBFMyPD4ZG9bLfpSNb8rjhbgdbqmeUkWxm6q8Bo/4fhFLS2tkjFxa1r628LrfXwAAADcF9XK6GnjP9Irv8eT9JXAG4KmqYW1NPLA8kNkYWOtvsRZTs2zFY1mSkxeVgc8l5kaHuAPuk7v8ArW3LTjzmPtTPHbGixhtTBUPpK1rOlY1rmyMOko94DhqNRra41WRdEu5uMbNCIilAiIgLRrqyVswo6GMy1kjHFgH2Own56dxSsr3QVAhgpzO5sZlm64bkYAdddL6HfbnuWfZOaOr2gr5mSSPAha2PNHlbYHUA8bHW/wDd3BZ556nS+OO72yw7Jyz00LKrEqoxvBdPE528nhffbfcG47uCpqOlho6dkFOwMjaNB29571nRc9trbQiIoSIiIOdjGHSV0UbqeRsVRESWF7btNxYg8bcuwLgyU2LUTHTV8NM+BvrOp3EFg94g7x28e5V6WVscrj6VuMqHOLUQlMfTXAFzI1pLBzcNF7qcQp6enE5kEjXaRiM3Lza4A8OO7iq6GjpoBIIaeJgkN3hrQM3NabcBwplZ6WyggZPmzZ2ttryGiv5ar44naKonnMrammNO5pBa1xuXMIuHbuY8CtpdfFcGjr3iaOaSnqQAOkjOjgLkBzdzhcn8zqFM1z8QdDPRswyr9KdG5hexo6NriLXBve3Eafkr48k12rcLvp0dk6XPW4lUTyuklDzCWuYAAz1m/IhUVLSwUrCynibG0kus0cStLZ7CoMLoWCKERSyMaZgNxdbs3LqLC3dawREUJEREBERAREQEREBERAREQEREBERB/9k="/>
          <p:cNvSpPr>
            <a:spLocks noChangeAspect="1" noChangeArrowheads="1"/>
          </p:cNvSpPr>
          <p:nvPr/>
        </p:nvSpPr>
        <p:spPr bwMode="auto">
          <a:xfrm>
            <a:off x="0" y="-136525"/>
            <a:ext cx="10287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304801" y="6248400"/>
            <a:ext cx="3150808" cy="457201"/>
          </a:xfrm>
        </p:spPr>
        <p:txBody>
          <a:bodyPr/>
          <a:lstStyle/>
          <a:p>
            <a:pPr algn="l"/>
            <a:r>
              <a:rPr lang="en-US" sz="1000" dirty="0" smtClean="0"/>
              <a:t>Ohio Department of Developmental Disabilities</a:t>
            </a:r>
          </a:p>
          <a:p>
            <a:pPr algn="l"/>
            <a:r>
              <a:rPr lang="en-US" sz="1000" dirty="0" smtClean="0"/>
              <a:t>2013 MUI Data</a:t>
            </a:r>
            <a:endParaRPr lang="en-US" sz="1000" dirty="0"/>
          </a:p>
          <a:p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56388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28" y="2846026"/>
            <a:ext cx="3841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60" y="2864804"/>
            <a:ext cx="81034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12" y="2858013"/>
            <a:ext cx="3841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493" y="2858013"/>
            <a:ext cx="4572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85" y="2864804"/>
            <a:ext cx="841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286000"/>
            <a:ext cx="32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out of every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individuals with Developmental Disabilities experience trauma each year in Ohio</a:t>
            </a:r>
          </a:p>
        </p:txBody>
      </p:sp>
    </p:spTree>
    <p:extLst>
      <p:ext uri="{BB962C8B-B14F-4D97-AF65-F5344CB8AC3E}">
        <p14:creationId xmlns:p14="http://schemas.microsoft.com/office/powerpoint/2010/main" val="20235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0969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Affects Ohioans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Developmental Disabilities…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HcAbAMBIgACEQEDEQH/xAAbAAEBAAMBAQEAAAAAAAAAAAAABgMEBQIBB//EADsQAAEDAgMEBgYIBwAAAAAAAAEAAgMEEQUSIQYxQXETIlFhgbEUMjRSc6EjM0JjcpGy0RUWNWJ0wfD/xAAYAQEAAwEAAAAAAAAAAAAAAAAAAQIDBP/EAB0RAQEAAgIDAQAAAAAAAAAAAAABAhEDIRMxQTL/2gAMAwEAAhEDEQA/AP3FERAREQEREBERARF8JsEH1FxqnHWO6mHRmc31lddsY5G3W8NO8LmVD6itFq2oMjCNYWDJGeY3nkSQr44Wq3KRT09TBU5/R5o5QxxY8xvDsrhvBtuOu5ZVM7LZWYrikbDZv0RDNwHVtoPAKmVbNXSZdx8JsLqLoRLJQ075qmsc98LS+9VJvIF/tKyl+qf+EqRo/Y6f4TfILTiku1OSvvQM0u6Y27Znn/a8uoqZ/wBZAx/4hdZ0W+oy3Wt6BSh+eOLonFpaTC4x5mm1wcpFxoN63IsUqMNYDPK2alZ63SutI0dzybG3Yde9eF4mhinZkniZIz3XtBHzVbhKmZWOfhu0LX7WvFJMGw183WjmNukysDGhm7K7q57da4uNCAFdTzRU8TpZ5GxxtF3OcbAKSbSUzYehbTxCO1soYLJ6NEXtfIHTPabtdM8yFvZYuJt4LPwtPJHb/mClzG0NWWcJBAbHw9b5WWhiFdJiN4WtfFR2s4O0dN3Hsb3bzy34UVpxSK3O0REWrN62dIbtFXstq+mjf8yFUqVwLMNqZ9BlNAzncSO/cKqXJn+q6MfTHU+zy/gPkpKi9ip/hN8gqyqIFNKTuDD5KTo/Y4PhN8gtOH6ryMyIi3YiIiAiIgIiICIiD5hHV2pBuRno7W5OP7qsUbgszKnaeOSBsjmxRSRSPyHKHA7r+BVkuXk/VdGHpgrTajnPZG7yUtSeyQfDb5BVGIewVPwneRUxTi1PEDoQweSvw/VeRkREW7EREQEREBERAREQZtlnkYni0NwGB8bw3vLBc/JUqmthoQ7DHYi5v0ta8yXPu30HzKpVx3uumdRrYibYfUn7l/kVOM9RvIKixQ2wyrP3D/0lTrfVHJa8P1nyfH1ERbsheZW543MDi0uFrjeF6RRZuaS8RM6OMMuTbiV7REkkmoCIilAtPGJnQYZUOje5kjm5I3tFy1zuqD+ZW4tCkpJ9o5pBFMyPD4ZG9bLfpSNb8rjhbgdbqmeUkWxm6q8Bo/4fhFLS2tkjFxa1r628LrfXwAAADcF9XK6GnjP9Irv8eT9JXAG4KmqYW1NPLA8kNkYWOtvsRZTs2zFY1mSkxeVgc8l5kaHuAPuk7v8ArW3LTjzmPtTPHbGixhtTBUPpK1rOlY1rmyMOko94DhqNRra41WRdEu5uMbNCIilAiIgLRrqyVswo6GMy1kjHFgH2Own56dxSsr3QVAhgpzO5sZlm64bkYAdddL6HfbnuWfZOaOr2gr5mSSPAha2PNHlbYHUA8bHW/wDd3BZ556nS+OO72yw7Jyz00LKrEqoxvBdPE528nhffbfcG47uCpqOlho6dkFOwMjaNB29571nRc9trbQiIoSIiIOdjGHSV0UbqeRsVRESWF7btNxYg8bcuwLgyU2LUTHTV8NM+BvrOp3EFg94g7x28e5V6WVscrj6VuMqHOLUQlMfTXAFzI1pLBzcNF7qcQp6enE5kEjXaRiM3Lza4A8OO7iq6GjpoBIIaeJgkN3hrQM3NabcBwplZ6WyggZPmzZ2ttryGiv5ar44naKonnMrammNO5pBa1xuXMIuHbuY8CtpdfFcGjr3iaOaSnqQAOkjOjgLkBzdzhcn8zqFM1z8QdDPRswyr9KdG5hexo6NriLXBve3Eafkr48k12rcLvp0dk6XPW4lUTyuklDzCWuYAAz1m/IhUVLSwUrCynibG0kus0cStLZ7CoMLoWCKERSyMaZgNxdbs3LqLC3dawREUJEREBERAREQEREBERAREQEREBERB/9k="/>
          <p:cNvSpPr>
            <a:spLocks noChangeAspect="1" noChangeArrowheads="1"/>
          </p:cNvSpPr>
          <p:nvPr/>
        </p:nvSpPr>
        <p:spPr bwMode="auto">
          <a:xfrm>
            <a:off x="0" y="-136525"/>
            <a:ext cx="10287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371600"/>
            <a:ext cx="7086600" cy="525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1447800" y="2209800"/>
            <a:ext cx="61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According to the World Health Organization: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Children with disabilities are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4 times more likely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to be exposed to trauma than children without disabilities</a:t>
            </a: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Adults with disabilities are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1 ½ times more likely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to be exposed to trauma than adults without disabilities</a:t>
            </a:r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304801" y="6248400"/>
            <a:ext cx="3150808" cy="457201"/>
          </a:xfrm>
        </p:spPr>
        <p:txBody>
          <a:bodyPr/>
          <a:lstStyle/>
          <a:p>
            <a:pPr algn="l"/>
            <a:r>
              <a:rPr lang="en-US" sz="1000" dirty="0" smtClean="0"/>
              <a:t>Jones, et. al., 2013 (Children)</a:t>
            </a:r>
          </a:p>
          <a:p>
            <a:pPr algn="l"/>
            <a:r>
              <a:rPr lang="en-US" sz="1000" dirty="0" smtClean="0"/>
              <a:t>Hughes, et. al., (Adults)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-8791" y="728561"/>
            <a:ext cx="9381391" cy="414439"/>
          </a:xfrm>
          <a:custGeom>
            <a:avLst/>
            <a:gdLst>
              <a:gd name="connsiteX0" fmla="*/ 0 w 9187543"/>
              <a:gd name="connsiteY0" fmla="*/ 337457 h 337457"/>
              <a:gd name="connsiteX1" fmla="*/ 9187543 w 9187543"/>
              <a:gd name="connsiteY1" fmla="*/ 0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7543" h="337457">
                <a:moveTo>
                  <a:pt x="0" y="337457"/>
                </a:moveTo>
                <a:cubicBezTo>
                  <a:pt x="3790043" y="332921"/>
                  <a:pt x="7580086" y="328386"/>
                  <a:pt x="9187543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of Trauma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1447800"/>
            <a:ext cx="7086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Trauma is a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major driver of medical illness, including cardiac disease and cancer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Addressing trauma can positively impact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the physical, behavioral, social and economic health of Ohio and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Ohioans</a:t>
            </a:r>
          </a:p>
          <a:p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8791" y="6705600"/>
            <a:ext cx="9152791" cy="152400"/>
            <a:chOff x="-8791" y="6705600"/>
            <a:chExt cx="9152791" cy="152400"/>
          </a:xfrm>
        </p:grpSpPr>
        <p:sp>
          <p:nvSpPr>
            <p:cNvPr id="14" name="Rectangle 13"/>
            <p:cNvSpPr/>
            <p:nvPr/>
          </p:nvSpPr>
          <p:spPr>
            <a:xfrm>
              <a:off x="-8791" y="6705600"/>
              <a:ext cx="9152791" cy="152400"/>
            </a:xfrm>
            <a:prstGeom prst="rect">
              <a:avLst/>
            </a:prstGeom>
            <a:solidFill>
              <a:srgbClr val="82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8791" y="6705600"/>
              <a:ext cx="9152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715-8B72-4533-8331-6C3E48E36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9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-8791" y="728561"/>
            <a:ext cx="9381391" cy="414439"/>
          </a:xfrm>
          <a:custGeom>
            <a:avLst/>
            <a:gdLst>
              <a:gd name="connsiteX0" fmla="*/ 0 w 9187543"/>
              <a:gd name="connsiteY0" fmla="*/ 337457 h 337457"/>
              <a:gd name="connsiteX1" fmla="*/ 9187543 w 9187543"/>
              <a:gd name="connsiteY1" fmla="*/ 0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7543" h="337457">
                <a:moveTo>
                  <a:pt x="0" y="337457"/>
                </a:moveTo>
                <a:cubicBezTo>
                  <a:pt x="3790043" y="332921"/>
                  <a:pt x="7580086" y="328386"/>
                  <a:pt x="9187543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Ohio’s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Trauma-Informed Care (TIC)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Initiative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1999" y="1447800"/>
            <a:ext cx="797962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Vision: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 advance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Trauma-Informed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Care in Ohio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Mission: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To  expand opportunities for Ohioans to receive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trauma-informed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interventions by enhancing efforts for practitioners, facilities, and agencies to become competent in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trauma-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informed practices</a:t>
            </a:r>
          </a:p>
          <a:p>
            <a:r>
              <a:rPr lang="en-US" sz="2000" dirty="0"/>
              <a:t> 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8791" y="6705600"/>
            <a:ext cx="9152791" cy="152400"/>
            <a:chOff x="-8791" y="6705600"/>
            <a:chExt cx="9152791" cy="152400"/>
          </a:xfrm>
        </p:grpSpPr>
        <p:sp>
          <p:nvSpPr>
            <p:cNvPr id="14" name="Rectangle 13"/>
            <p:cNvSpPr/>
            <p:nvPr/>
          </p:nvSpPr>
          <p:spPr>
            <a:xfrm>
              <a:off x="-8791" y="6705600"/>
              <a:ext cx="9152791" cy="152400"/>
            </a:xfrm>
            <a:prstGeom prst="rect">
              <a:avLst/>
            </a:prstGeom>
            <a:solidFill>
              <a:srgbClr val="82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8791" y="6705600"/>
              <a:ext cx="9152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715-8B72-4533-8331-6C3E48E36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WhiteL.000\AppData\Local\Microsoft\Windows\Temporary Internet Files\Content.Outlook\I5AISFCM\DD-MHAS-log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2565"/>
            <a:ext cx="5486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3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-8791" y="728561"/>
            <a:ext cx="9381391" cy="414439"/>
          </a:xfrm>
          <a:custGeom>
            <a:avLst/>
            <a:gdLst>
              <a:gd name="connsiteX0" fmla="*/ 0 w 9187543"/>
              <a:gd name="connsiteY0" fmla="*/ 337457 h 337457"/>
              <a:gd name="connsiteX1" fmla="*/ 9187543 w 9187543"/>
              <a:gd name="connsiteY1" fmla="*/ 0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7543" h="337457">
                <a:moveTo>
                  <a:pt x="0" y="337457"/>
                </a:moveTo>
                <a:cubicBezTo>
                  <a:pt x="3790043" y="332921"/>
                  <a:pt x="7580086" y="328386"/>
                  <a:pt x="9187543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“Trauma Informed”?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1371600"/>
            <a:ext cx="7467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 program, organization or system that is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trauma-informed: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Realizes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widespread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prevalence and impact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of trauma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Understands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potential paths for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healing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Recognizes the signs and symptoms of trauma and how trauma affects all people in the organization, including: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Patients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Staff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Others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involved with the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Responds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by fully integrating knowledge about trauma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into practices,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policies, procedures,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and environment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8791" y="6705600"/>
            <a:ext cx="9152791" cy="152400"/>
            <a:chOff x="-8791" y="6705600"/>
            <a:chExt cx="9152791" cy="152400"/>
          </a:xfrm>
        </p:grpSpPr>
        <p:sp>
          <p:nvSpPr>
            <p:cNvPr id="14" name="Rectangle 13"/>
            <p:cNvSpPr/>
            <p:nvPr/>
          </p:nvSpPr>
          <p:spPr>
            <a:xfrm>
              <a:off x="-8791" y="6705600"/>
              <a:ext cx="9152791" cy="152400"/>
            </a:xfrm>
            <a:prstGeom prst="rect">
              <a:avLst/>
            </a:prstGeom>
            <a:solidFill>
              <a:srgbClr val="82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8791" y="6705600"/>
              <a:ext cx="9152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715-8B72-4533-8331-6C3E48E36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-8791" y="728561"/>
            <a:ext cx="9381391" cy="414439"/>
          </a:xfrm>
          <a:custGeom>
            <a:avLst/>
            <a:gdLst>
              <a:gd name="connsiteX0" fmla="*/ 0 w 9187543"/>
              <a:gd name="connsiteY0" fmla="*/ 337457 h 337457"/>
              <a:gd name="connsiteX1" fmla="*/ 9187543 w 9187543"/>
              <a:gd name="connsiteY1" fmla="*/ 0 h 3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87543" h="337457">
                <a:moveTo>
                  <a:pt x="0" y="337457"/>
                </a:moveTo>
                <a:cubicBezTo>
                  <a:pt x="3790043" y="332921"/>
                  <a:pt x="7580086" y="328386"/>
                  <a:pt x="9187543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Trauma-Informed Care (TIC) Promotes Cultural Change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8791" y="6705600"/>
            <a:ext cx="9152791" cy="152400"/>
            <a:chOff x="-8791" y="6705600"/>
            <a:chExt cx="9152791" cy="152400"/>
          </a:xfrm>
        </p:grpSpPr>
        <p:sp>
          <p:nvSpPr>
            <p:cNvPr id="14" name="Rectangle 13"/>
            <p:cNvSpPr/>
            <p:nvPr/>
          </p:nvSpPr>
          <p:spPr>
            <a:xfrm>
              <a:off x="-8791" y="6705600"/>
              <a:ext cx="9152791" cy="152400"/>
            </a:xfrm>
            <a:prstGeom prst="rect">
              <a:avLst/>
            </a:prstGeom>
            <a:solidFill>
              <a:srgbClr val="82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8791" y="6705600"/>
              <a:ext cx="915279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8715-8B72-4533-8331-6C3E48E361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98" y="1447800"/>
            <a:ext cx="7399401" cy="5105399"/>
          </a:xfrm>
          <a:prstGeom prst="rect">
            <a:avLst/>
          </a:prstGeom>
          <a:noFill/>
          <a:ln w="3175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8668" y="2776188"/>
            <a:ext cx="447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“What’s wrong with you?”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2486" y="4324349"/>
            <a:ext cx="448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“What has happened to you?”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668" y="4093516"/>
            <a:ext cx="1349313" cy="110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67" y="2562062"/>
            <a:ext cx="1029082" cy="88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8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</TotalTime>
  <Words>1053</Words>
  <Application>Microsoft Office PowerPoint</Application>
  <PresentationFormat>On-screen Show (4:3)</PresentationFormat>
  <Paragraphs>612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Trauma Affects Ohioans with Developmental Disabilities…</vt:lpstr>
      <vt:lpstr>Trauma Affects Ohioans with Developmental Disabilities…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Ohio Dept of Mental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Framework for Ohio’s Trauma Informed Care Governance Structure</dc:title>
  <dc:creator>Ohio Department of Mental Health</dc:creator>
  <cp:lastModifiedBy>OPRA</cp:lastModifiedBy>
  <cp:revision>197</cp:revision>
  <cp:lastPrinted>2014-07-18T13:15:48Z</cp:lastPrinted>
  <dcterms:created xsi:type="dcterms:W3CDTF">2013-08-29T16:02:06Z</dcterms:created>
  <dcterms:modified xsi:type="dcterms:W3CDTF">2014-08-18T15:44:53Z</dcterms:modified>
</cp:coreProperties>
</file>