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62"/>
  </p:notesMasterIdLst>
  <p:sldIdLst>
    <p:sldId id="256" r:id="rId2"/>
    <p:sldId id="257" r:id="rId3"/>
    <p:sldId id="267" r:id="rId4"/>
    <p:sldId id="294" r:id="rId5"/>
    <p:sldId id="302" r:id="rId6"/>
    <p:sldId id="352" r:id="rId7"/>
    <p:sldId id="353" r:id="rId8"/>
    <p:sldId id="351" r:id="rId9"/>
    <p:sldId id="354" r:id="rId10"/>
    <p:sldId id="355" r:id="rId11"/>
    <p:sldId id="356" r:id="rId12"/>
    <p:sldId id="357" r:id="rId13"/>
    <p:sldId id="390" r:id="rId14"/>
    <p:sldId id="391" r:id="rId15"/>
    <p:sldId id="392" r:id="rId16"/>
    <p:sldId id="393" r:id="rId17"/>
    <p:sldId id="395" r:id="rId18"/>
    <p:sldId id="394"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0" r:id="rId32"/>
    <p:sldId id="371" r:id="rId33"/>
    <p:sldId id="372" r:id="rId34"/>
    <p:sldId id="373" r:id="rId35"/>
    <p:sldId id="375" r:id="rId36"/>
    <p:sldId id="374" r:id="rId37"/>
    <p:sldId id="376" r:id="rId38"/>
    <p:sldId id="377" r:id="rId39"/>
    <p:sldId id="378" r:id="rId40"/>
    <p:sldId id="379" r:id="rId41"/>
    <p:sldId id="380" r:id="rId42"/>
    <p:sldId id="381" r:id="rId43"/>
    <p:sldId id="273" r:id="rId44"/>
    <p:sldId id="304" r:id="rId45"/>
    <p:sldId id="274" r:id="rId46"/>
    <p:sldId id="292" r:id="rId47"/>
    <p:sldId id="275" r:id="rId48"/>
    <p:sldId id="297" r:id="rId49"/>
    <p:sldId id="276" r:id="rId50"/>
    <p:sldId id="287" r:id="rId51"/>
    <p:sldId id="388" r:id="rId52"/>
    <p:sldId id="389" r:id="rId53"/>
    <p:sldId id="382" r:id="rId54"/>
    <p:sldId id="385" r:id="rId55"/>
    <p:sldId id="396" r:id="rId56"/>
    <p:sldId id="397" r:id="rId57"/>
    <p:sldId id="398" r:id="rId58"/>
    <p:sldId id="399" r:id="rId59"/>
    <p:sldId id="400" r:id="rId60"/>
    <p:sldId id="299"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E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30" autoAdjust="0"/>
    <p:restoredTop sz="94660"/>
  </p:normalViewPr>
  <p:slideViewPr>
    <p:cSldViewPr snapToGrid="0">
      <p:cViewPr varScale="1">
        <p:scale>
          <a:sx n="82" d="100"/>
          <a:sy n="82" d="100"/>
        </p:scale>
        <p:origin x="47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145EAE-260A-42D9-9477-7832B7685790}"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CE3FCC89-F7B2-44C9-A53E-73104CCC5A44}">
      <dgm:prSet phldrT="[Text]"/>
      <dgm:spPr/>
      <dgm:t>
        <a:bodyPr/>
        <a:lstStyle/>
        <a:p>
          <a:r>
            <a:rPr lang="en-US" dirty="0" smtClean="0"/>
            <a:t>Data Collection</a:t>
          </a:r>
          <a:endParaRPr lang="en-US" dirty="0"/>
        </a:p>
      </dgm:t>
    </dgm:pt>
    <dgm:pt modelId="{7979FA8E-CABB-416C-B2B6-E4BC45F57B7C}" type="parTrans" cxnId="{B814778B-7949-4F87-BB61-D16755228735}">
      <dgm:prSet/>
      <dgm:spPr/>
      <dgm:t>
        <a:bodyPr/>
        <a:lstStyle/>
        <a:p>
          <a:endParaRPr lang="en-US"/>
        </a:p>
      </dgm:t>
    </dgm:pt>
    <dgm:pt modelId="{9EF38627-F485-4DE6-BBE0-52F53C13EF25}" type="sibTrans" cxnId="{B814778B-7949-4F87-BB61-D16755228735}">
      <dgm:prSet/>
      <dgm:spPr/>
      <dgm:t>
        <a:bodyPr/>
        <a:lstStyle/>
        <a:p>
          <a:endParaRPr lang="en-US"/>
        </a:p>
      </dgm:t>
    </dgm:pt>
    <dgm:pt modelId="{1531C459-6EDA-40DA-ABE7-255F29F372BC}">
      <dgm:prSet phldrT="[Text]"/>
      <dgm:spPr/>
      <dgm:t>
        <a:bodyPr/>
        <a:lstStyle/>
        <a:p>
          <a:r>
            <a:rPr lang="en-US" dirty="0" smtClean="0"/>
            <a:t>DODD working with CBs to collect data/numbers for supply and distribution.</a:t>
          </a:r>
          <a:endParaRPr lang="en-US" dirty="0"/>
        </a:p>
      </dgm:t>
    </dgm:pt>
    <dgm:pt modelId="{16ED75D1-930D-4C9B-BDBB-67CC2FC8A193}" type="parTrans" cxnId="{BB895B36-024A-49DF-8BDA-AC7BF71B7C8A}">
      <dgm:prSet/>
      <dgm:spPr/>
      <dgm:t>
        <a:bodyPr/>
        <a:lstStyle/>
        <a:p>
          <a:endParaRPr lang="en-US"/>
        </a:p>
      </dgm:t>
    </dgm:pt>
    <dgm:pt modelId="{DC6E8C59-9499-47EB-81D6-8B80214905A0}" type="sibTrans" cxnId="{BB895B36-024A-49DF-8BDA-AC7BF71B7C8A}">
      <dgm:prSet/>
      <dgm:spPr/>
      <dgm:t>
        <a:bodyPr/>
        <a:lstStyle/>
        <a:p>
          <a:endParaRPr lang="en-US"/>
        </a:p>
      </dgm:t>
    </dgm:pt>
    <dgm:pt modelId="{8D667EC4-C4D2-498D-BC53-0150D3FF94D7}">
      <dgm:prSet phldrT="[Text]"/>
      <dgm:spPr/>
      <dgm:t>
        <a:bodyPr/>
        <a:lstStyle/>
        <a:p>
          <a:r>
            <a:rPr lang="en-US" dirty="0" smtClean="0"/>
            <a:t>Matching Provider with Vaccine distribution</a:t>
          </a:r>
          <a:endParaRPr lang="en-US" dirty="0"/>
        </a:p>
      </dgm:t>
    </dgm:pt>
    <dgm:pt modelId="{06BE8751-D4D9-4690-9D58-E40CF860FFF7}" type="parTrans" cxnId="{9445963D-0C3E-465D-9EF6-FEA127CCA4F4}">
      <dgm:prSet/>
      <dgm:spPr/>
      <dgm:t>
        <a:bodyPr/>
        <a:lstStyle/>
        <a:p>
          <a:endParaRPr lang="en-US"/>
        </a:p>
      </dgm:t>
    </dgm:pt>
    <dgm:pt modelId="{CDA06D20-2995-4A93-B0A2-D35D68D66659}" type="sibTrans" cxnId="{9445963D-0C3E-465D-9EF6-FEA127CCA4F4}">
      <dgm:prSet/>
      <dgm:spPr/>
      <dgm:t>
        <a:bodyPr/>
        <a:lstStyle/>
        <a:p>
          <a:endParaRPr lang="en-US"/>
        </a:p>
      </dgm:t>
    </dgm:pt>
    <dgm:pt modelId="{7C08F0AA-502B-43D8-86DD-0CDBDF4B43C4}">
      <dgm:prSet phldrT="[Text]"/>
      <dgm:spPr/>
      <dgm:t>
        <a:bodyPr/>
        <a:lstStyle/>
        <a:p>
          <a:r>
            <a:rPr lang="en-US" dirty="0" smtClean="0"/>
            <a:t>Once the list is complete Pharmacies or other entities will be matched with providers</a:t>
          </a:r>
          <a:endParaRPr lang="en-US" dirty="0"/>
        </a:p>
      </dgm:t>
    </dgm:pt>
    <dgm:pt modelId="{A84B8670-FF25-4601-87F3-C10AA6913BA6}" type="parTrans" cxnId="{10B92700-FDE0-4CCF-AC07-BADD3439F9AC}">
      <dgm:prSet/>
      <dgm:spPr/>
      <dgm:t>
        <a:bodyPr/>
        <a:lstStyle/>
        <a:p>
          <a:endParaRPr lang="en-US"/>
        </a:p>
      </dgm:t>
    </dgm:pt>
    <dgm:pt modelId="{73BD14A6-EC2B-48CB-9716-E8ECB27D80A0}" type="sibTrans" cxnId="{10B92700-FDE0-4CCF-AC07-BADD3439F9AC}">
      <dgm:prSet/>
      <dgm:spPr/>
      <dgm:t>
        <a:bodyPr/>
        <a:lstStyle/>
        <a:p>
          <a:endParaRPr lang="en-US"/>
        </a:p>
      </dgm:t>
    </dgm:pt>
    <dgm:pt modelId="{A1280232-7CE3-431E-9A6D-170278896A41}">
      <dgm:prSet phldrT="[Text]"/>
      <dgm:spPr/>
      <dgm:t>
        <a:bodyPr/>
        <a:lstStyle/>
        <a:p>
          <a:r>
            <a:rPr lang="en-US" dirty="0" smtClean="0"/>
            <a:t>Distribution of Vaccine</a:t>
          </a:r>
          <a:endParaRPr lang="en-US" dirty="0"/>
        </a:p>
      </dgm:t>
    </dgm:pt>
    <dgm:pt modelId="{73E085C5-E42C-4C08-96B0-384A536CC2D3}" type="parTrans" cxnId="{D5EEF366-74F0-4079-A7DB-6907FF40B099}">
      <dgm:prSet/>
      <dgm:spPr/>
      <dgm:t>
        <a:bodyPr/>
        <a:lstStyle/>
        <a:p>
          <a:endParaRPr lang="en-US"/>
        </a:p>
      </dgm:t>
    </dgm:pt>
    <dgm:pt modelId="{0D3618EE-454A-436E-A946-02D9DDECE22D}" type="sibTrans" cxnId="{D5EEF366-74F0-4079-A7DB-6907FF40B099}">
      <dgm:prSet/>
      <dgm:spPr/>
      <dgm:t>
        <a:bodyPr/>
        <a:lstStyle/>
        <a:p>
          <a:endParaRPr lang="en-US"/>
        </a:p>
      </dgm:t>
    </dgm:pt>
    <dgm:pt modelId="{28B0BA71-7954-4CF8-BFF8-6AAC3806BB40}">
      <dgm:prSet phldrT="[Text]"/>
      <dgm:spPr/>
      <dgm:t>
        <a:bodyPr/>
        <a:lstStyle/>
        <a:p>
          <a:r>
            <a:rPr lang="en-US" dirty="0" smtClean="0"/>
            <a:t>There will be priorities set within Phase 1A and teams including providers may also have to prioritized based on who may be most vulnerable.</a:t>
          </a:r>
          <a:endParaRPr lang="en-US" dirty="0"/>
        </a:p>
      </dgm:t>
    </dgm:pt>
    <dgm:pt modelId="{CDDBACD1-DEC3-4436-A825-7E312A8DDA93}" type="parTrans" cxnId="{5346E815-1D5C-4169-941A-54C1C28B7A7B}">
      <dgm:prSet/>
      <dgm:spPr/>
      <dgm:t>
        <a:bodyPr/>
        <a:lstStyle/>
        <a:p>
          <a:endParaRPr lang="en-US"/>
        </a:p>
      </dgm:t>
    </dgm:pt>
    <dgm:pt modelId="{33720C8F-977C-42D4-B962-D91E1B731731}" type="sibTrans" cxnId="{5346E815-1D5C-4169-941A-54C1C28B7A7B}">
      <dgm:prSet/>
      <dgm:spPr/>
      <dgm:t>
        <a:bodyPr/>
        <a:lstStyle/>
        <a:p>
          <a:endParaRPr lang="en-US"/>
        </a:p>
      </dgm:t>
    </dgm:pt>
    <dgm:pt modelId="{036CDAA7-C64C-4880-91E7-0371032408AB}" type="pres">
      <dgm:prSet presAssocID="{35145EAE-260A-42D9-9477-7832B7685790}" presName="Name0" presStyleCnt="0">
        <dgm:presLayoutVars>
          <dgm:dir/>
          <dgm:animLvl val="lvl"/>
          <dgm:resizeHandles val="exact"/>
        </dgm:presLayoutVars>
      </dgm:prSet>
      <dgm:spPr/>
    </dgm:pt>
    <dgm:pt modelId="{0C7A8136-4973-4BD4-81A0-309D7BF7D048}" type="pres">
      <dgm:prSet presAssocID="{CE3FCC89-F7B2-44C9-A53E-73104CCC5A44}" presName="compositeNode" presStyleCnt="0">
        <dgm:presLayoutVars>
          <dgm:bulletEnabled val="1"/>
        </dgm:presLayoutVars>
      </dgm:prSet>
      <dgm:spPr/>
    </dgm:pt>
    <dgm:pt modelId="{78E4F234-0F50-4FDE-AD24-426380A1CFBC}" type="pres">
      <dgm:prSet presAssocID="{CE3FCC89-F7B2-44C9-A53E-73104CCC5A44}" presName="bgRect" presStyleLbl="node1" presStyleIdx="0" presStyleCnt="3"/>
      <dgm:spPr/>
    </dgm:pt>
    <dgm:pt modelId="{7C0A5B3E-E396-485A-8E29-6F6B2077932A}" type="pres">
      <dgm:prSet presAssocID="{CE3FCC89-F7B2-44C9-A53E-73104CCC5A44}" presName="parentNode" presStyleLbl="node1" presStyleIdx="0" presStyleCnt="3">
        <dgm:presLayoutVars>
          <dgm:chMax val="0"/>
          <dgm:bulletEnabled val="1"/>
        </dgm:presLayoutVars>
      </dgm:prSet>
      <dgm:spPr/>
    </dgm:pt>
    <dgm:pt modelId="{D039B6DE-DE96-4EDA-8267-C7A3534D9AB3}" type="pres">
      <dgm:prSet presAssocID="{CE3FCC89-F7B2-44C9-A53E-73104CCC5A44}" presName="childNode" presStyleLbl="node1" presStyleIdx="0" presStyleCnt="3">
        <dgm:presLayoutVars>
          <dgm:bulletEnabled val="1"/>
        </dgm:presLayoutVars>
      </dgm:prSet>
      <dgm:spPr/>
      <dgm:t>
        <a:bodyPr/>
        <a:lstStyle/>
        <a:p>
          <a:endParaRPr lang="en-US"/>
        </a:p>
      </dgm:t>
    </dgm:pt>
    <dgm:pt modelId="{CD18D447-4C91-4A93-9899-5AA6F28E3687}" type="pres">
      <dgm:prSet presAssocID="{9EF38627-F485-4DE6-BBE0-52F53C13EF25}" presName="hSp" presStyleCnt="0"/>
      <dgm:spPr/>
    </dgm:pt>
    <dgm:pt modelId="{C4985340-0EAF-4DC1-A37B-E77F38BFBA4D}" type="pres">
      <dgm:prSet presAssocID="{9EF38627-F485-4DE6-BBE0-52F53C13EF25}" presName="vProcSp" presStyleCnt="0"/>
      <dgm:spPr/>
    </dgm:pt>
    <dgm:pt modelId="{93000FA6-4301-44F6-B30B-E60738AA602C}" type="pres">
      <dgm:prSet presAssocID="{9EF38627-F485-4DE6-BBE0-52F53C13EF25}" presName="vSp1" presStyleCnt="0"/>
      <dgm:spPr/>
    </dgm:pt>
    <dgm:pt modelId="{9E472F3F-283A-455A-8191-098C3B5F14FA}" type="pres">
      <dgm:prSet presAssocID="{9EF38627-F485-4DE6-BBE0-52F53C13EF25}" presName="simulatedConn" presStyleLbl="solidFgAcc1" presStyleIdx="0" presStyleCnt="2"/>
      <dgm:spPr/>
    </dgm:pt>
    <dgm:pt modelId="{602E159A-639A-477D-9D04-7D337E68619F}" type="pres">
      <dgm:prSet presAssocID="{9EF38627-F485-4DE6-BBE0-52F53C13EF25}" presName="vSp2" presStyleCnt="0"/>
      <dgm:spPr/>
    </dgm:pt>
    <dgm:pt modelId="{057EC4DA-9895-4C4C-A121-9ABD9E36DDC6}" type="pres">
      <dgm:prSet presAssocID="{9EF38627-F485-4DE6-BBE0-52F53C13EF25}" presName="sibTrans" presStyleCnt="0"/>
      <dgm:spPr/>
    </dgm:pt>
    <dgm:pt modelId="{8F1DA4A5-7DAF-4848-B3C1-3C575376C00F}" type="pres">
      <dgm:prSet presAssocID="{8D667EC4-C4D2-498D-BC53-0150D3FF94D7}" presName="compositeNode" presStyleCnt="0">
        <dgm:presLayoutVars>
          <dgm:bulletEnabled val="1"/>
        </dgm:presLayoutVars>
      </dgm:prSet>
      <dgm:spPr/>
    </dgm:pt>
    <dgm:pt modelId="{CB0ECEDF-C471-42B5-97DA-5439E13DF3B0}" type="pres">
      <dgm:prSet presAssocID="{8D667EC4-C4D2-498D-BC53-0150D3FF94D7}" presName="bgRect" presStyleLbl="node1" presStyleIdx="1" presStyleCnt="3"/>
      <dgm:spPr/>
      <dgm:t>
        <a:bodyPr/>
        <a:lstStyle/>
        <a:p>
          <a:endParaRPr lang="en-US"/>
        </a:p>
      </dgm:t>
    </dgm:pt>
    <dgm:pt modelId="{3377FF4D-23E1-4E68-BB35-C701ACA6C2AD}" type="pres">
      <dgm:prSet presAssocID="{8D667EC4-C4D2-498D-BC53-0150D3FF94D7}" presName="parentNode" presStyleLbl="node1" presStyleIdx="1" presStyleCnt="3">
        <dgm:presLayoutVars>
          <dgm:chMax val="0"/>
          <dgm:bulletEnabled val="1"/>
        </dgm:presLayoutVars>
      </dgm:prSet>
      <dgm:spPr/>
      <dgm:t>
        <a:bodyPr/>
        <a:lstStyle/>
        <a:p>
          <a:endParaRPr lang="en-US"/>
        </a:p>
      </dgm:t>
    </dgm:pt>
    <dgm:pt modelId="{7F3B144C-5209-45EB-AC09-82D383400960}" type="pres">
      <dgm:prSet presAssocID="{8D667EC4-C4D2-498D-BC53-0150D3FF94D7}" presName="childNode" presStyleLbl="node1" presStyleIdx="1" presStyleCnt="3">
        <dgm:presLayoutVars>
          <dgm:bulletEnabled val="1"/>
        </dgm:presLayoutVars>
      </dgm:prSet>
      <dgm:spPr/>
      <dgm:t>
        <a:bodyPr/>
        <a:lstStyle/>
        <a:p>
          <a:endParaRPr lang="en-US"/>
        </a:p>
      </dgm:t>
    </dgm:pt>
    <dgm:pt modelId="{8DE93C6F-E393-4421-9B0B-9E170F9586AD}" type="pres">
      <dgm:prSet presAssocID="{CDA06D20-2995-4A93-B0A2-D35D68D66659}" presName="hSp" presStyleCnt="0"/>
      <dgm:spPr/>
    </dgm:pt>
    <dgm:pt modelId="{CFD6FBC1-F779-4753-81FA-A378DE8CEB9B}" type="pres">
      <dgm:prSet presAssocID="{CDA06D20-2995-4A93-B0A2-D35D68D66659}" presName="vProcSp" presStyleCnt="0"/>
      <dgm:spPr/>
    </dgm:pt>
    <dgm:pt modelId="{6273E45F-A74C-4DB2-A6AD-30AA12809DC6}" type="pres">
      <dgm:prSet presAssocID="{CDA06D20-2995-4A93-B0A2-D35D68D66659}" presName="vSp1" presStyleCnt="0"/>
      <dgm:spPr/>
    </dgm:pt>
    <dgm:pt modelId="{FDBAA18D-F9CB-49A1-9B24-39DB5FADA0D1}" type="pres">
      <dgm:prSet presAssocID="{CDA06D20-2995-4A93-B0A2-D35D68D66659}" presName="simulatedConn" presStyleLbl="solidFgAcc1" presStyleIdx="1" presStyleCnt="2"/>
      <dgm:spPr/>
    </dgm:pt>
    <dgm:pt modelId="{CC1AE61A-EE14-43B2-9445-C565569C0247}" type="pres">
      <dgm:prSet presAssocID="{CDA06D20-2995-4A93-B0A2-D35D68D66659}" presName="vSp2" presStyleCnt="0"/>
      <dgm:spPr/>
    </dgm:pt>
    <dgm:pt modelId="{05F9A9F2-F57A-4A66-8C3A-D0E845087530}" type="pres">
      <dgm:prSet presAssocID="{CDA06D20-2995-4A93-B0A2-D35D68D66659}" presName="sibTrans" presStyleCnt="0"/>
      <dgm:spPr/>
    </dgm:pt>
    <dgm:pt modelId="{137BA6CB-4214-4791-B6A5-745ADAAE1259}" type="pres">
      <dgm:prSet presAssocID="{A1280232-7CE3-431E-9A6D-170278896A41}" presName="compositeNode" presStyleCnt="0">
        <dgm:presLayoutVars>
          <dgm:bulletEnabled val="1"/>
        </dgm:presLayoutVars>
      </dgm:prSet>
      <dgm:spPr/>
    </dgm:pt>
    <dgm:pt modelId="{7EC4F68B-091B-4EF4-A2B1-3025CFEDBED3}" type="pres">
      <dgm:prSet presAssocID="{A1280232-7CE3-431E-9A6D-170278896A41}" presName="bgRect" presStyleLbl="node1" presStyleIdx="2" presStyleCnt="3"/>
      <dgm:spPr/>
    </dgm:pt>
    <dgm:pt modelId="{EB8823D2-7E69-403A-8585-7BDADC9BBB87}" type="pres">
      <dgm:prSet presAssocID="{A1280232-7CE3-431E-9A6D-170278896A41}" presName="parentNode" presStyleLbl="node1" presStyleIdx="2" presStyleCnt="3">
        <dgm:presLayoutVars>
          <dgm:chMax val="0"/>
          <dgm:bulletEnabled val="1"/>
        </dgm:presLayoutVars>
      </dgm:prSet>
      <dgm:spPr/>
    </dgm:pt>
    <dgm:pt modelId="{310E8901-31BE-4668-AC3A-C3C7D5FF5678}" type="pres">
      <dgm:prSet presAssocID="{A1280232-7CE3-431E-9A6D-170278896A41}" presName="childNode" presStyleLbl="node1" presStyleIdx="2" presStyleCnt="3">
        <dgm:presLayoutVars>
          <dgm:bulletEnabled val="1"/>
        </dgm:presLayoutVars>
      </dgm:prSet>
      <dgm:spPr/>
      <dgm:t>
        <a:bodyPr/>
        <a:lstStyle/>
        <a:p>
          <a:endParaRPr lang="en-US"/>
        </a:p>
      </dgm:t>
    </dgm:pt>
  </dgm:ptLst>
  <dgm:cxnLst>
    <dgm:cxn modelId="{10B92700-FDE0-4CCF-AC07-BADD3439F9AC}" srcId="{8D667EC4-C4D2-498D-BC53-0150D3FF94D7}" destId="{7C08F0AA-502B-43D8-86DD-0CDBDF4B43C4}" srcOrd="0" destOrd="0" parTransId="{A84B8670-FF25-4601-87F3-C10AA6913BA6}" sibTransId="{73BD14A6-EC2B-48CB-9716-E8ECB27D80A0}"/>
    <dgm:cxn modelId="{D5E5741E-E799-44ED-94FA-05991EF4721E}" type="presOf" srcId="{8D667EC4-C4D2-498D-BC53-0150D3FF94D7}" destId="{CB0ECEDF-C471-42B5-97DA-5439E13DF3B0}" srcOrd="0" destOrd="0" presId="urn:microsoft.com/office/officeart/2005/8/layout/hProcess7"/>
    <dgm:cxn modelId="{B814778B-7949-4F87-BB61-D16755228735}" srcId="{35145EAE-260A-42D9-9477-7832B7685790}" destId="{CE3FCC89-F7B2-44C9-A53E-73104CCC5A44}" srcOrd="0" destOrd="0" parTransId="{7979FA8E-CABB-416C-B2B6-E4BC45F57B7C}" sibTransId="{9EF38627-F485-4DE6-BBE0-52F53C13EF25}"/>
    <dgm:cxn modelId="{6104F2E8-BB4A-4AB9-9B99-E0B7485176A7}" type="presOf" srcId="{A1280232-7CE3-431E-9A6D-170278896A41}" destId="{EB8823D2-7E69-403A-8585-7BDADC9BBB87}" srcOrd="1" destOrd="0" presId="urn:microsoft.com/office/officeart/2005/8/layout/hProcess7"/>
    <dgm:cxn modelId="{61BC23A4-9115-4498-A519-041E6B695816}" type="presOf" srcId="{7C08F0AA-502B-43D8-86DD-0CDBDF4B43C4}" destId="{7F3B144C-5209-45EB-AC09-82D383400960}" srcOrd="0" destOrd="0" presId="urn:microsoft.com/office/officeart/2005/8/layout/hProcess7"/>
    <dgm:cxn modelId="{5346E815-1D5C-4169-941A-54C1C28B7A7B}" srcId="{A1280232-7CE3-431E-9A6D-170278896A41}" destId="{28B0BA71-7954-4CF8-BFF8-6AAC3806BB40}" srcOrd="0" destOrd="0" parTransId="{CDDBACD1-DEC3-4436-A825-7E312A8DDA93}" sibTransId="{33720C8F-977C-42D4-B962-D91E1B731731}"/>
    <dgm:cxn modelId="{9445963D-0C3E-465D-9EF6-FEA127CCA4F4}" srcId="{35145EAE-260A-42D9-9477-7832B7685790}" destId="{8D667EC4-C4D2-498D-BC53-0150D3FF94D7}" srcOrd="1" destOrd="0" parTransId="{06BE8751-D4D9-4690-9D58-E40CF860FFF7}" sibTransId="{CDA06D20-2995-4A93-B0A2-D35D68D66659}"/>
    <dgm:cxn modelId="{20379AC9-86B3-4972-A592-28C5EAB8DCDB}" type="presOf" srcId="{CE3FCC89-F7B2-44C9-A53E-73104CCC5A44}" destId="{7C0A5B3E-E396-485A-8E29-6F6B2077932A}" srcOrd="1" destOrd="0" presId="urn:microsoft.com/office/officeart/2005/8/layout/hProcess7"/>
    <dgm:cxn modelId="{D5EEF366-74F0-4079-A7DB-6907FF40B099}" srcId="{35145EAE-260A-42D9-9477-7832B7685790}" destId="{A1280232-7CE3-431E-9A6D-170278896A41}" srcOrd="2" destOrd="0" parTransId="{73E085C5-E42C-4C08-96B0-384A536CC2D3}" sibTransId="{0D3618EE-454A-436E-A946-02D9DDECE22D}"/>
    <dgm:cxn modelId="{A86CE82C-9ABB-42F5-8BC1-630E655ED469}" type="presOf" srcId="{35145EAE-260A-42D9-9477-7832B7685790}" destId="{036CDAA7-C64C-4880-91E7-0371032408AB}" srcOrd="0" destOrd="0" presId="urn:microsoft.com/office/officeart/2005/8/layout/hProcess7"/>
    <dgm:cxn modelId="{26F2E0F3-25F7-485B-B3A8-BBFC6AB2B54B}" type="presOf" srcId="{8D667EC4-C4D2-498D-BC53-0150D3FF94D7}" destId="{3377FF4D-23E1-4E68-BB35-C701ACA6C2AD}" srcOrd="1" destOrd="0" presId="urn:microsoft.com/office/officeart/2005/8/layout/hProcess7"/>
    <dgm:cxn modelId="{47B93B89-6E04-42CF-BF55-DD9302768C9D}" type="presOf" srcId="{A1280232-7CE3-431E-9A6D-170278896A41}" destId="{7EC4F68B-091B-4EF4-A2B1-3025CFEDBED3}" srcOrd="0" destOrd="0" presId="urn:microsoft.com/office/officeart/2005/8/layout/hProcess7"/>
    <dgm:cxn modelId="{33762E25-4034-4321-96C2-87B6A92ADF0A}" type="presOf" srcId="{28B0BA71-7954-4CF8-BFF8-6AAC3806BB40}" destId="{310E8901-31BE-4668-AC3A-C3C7D5FF5678}" srcOrd="0" destOrd="0" presId="urn:microsoft.com/office/officeart/2005/8/layout/hProcess7"/>
    <dgm:cxn modelId="{3EFF058E-A5F2-4C09-B342-A0A273FD07B9}" type="presOf" srcId="{1531C459-6EDA-40DA-ABE7-255F29F372BC}" destId="{D039B6DE-DE96-4EDA-8267-C7A3534D9AB3}" srcOrd="0" destOrd="0" presId="urn:microsoft.com/office/officeart/2005/8/layout/hProcess7"/>
    <dgm:cxn modelId="{55D26119-B4AF-4987-8581-C7ED7B05BF86}" type="presOf" srcId="{CE3FCC89-F7B2-44C9-A53E-73104CCC5A44}" destId="{78E4F234-0F50-4FDE-AD24-426380A1CFBC}" srcOrd="0" destOrd="0" presId="urn:microsoft.com/office/officeart/2005/8/layout/hProcess7"/>
    <dgm:cxn modelId="{BB895B36-024A-49DF-8BDA-AC7BF71B7C8A}" srcId="{CE3FCC89-F7B2-44C9-A53E-73104CCC5A44}" destId="{1531C459-6EDA-40DA-ABE7-255F29F372BC}" srcOrd="0" destOrd="0" parTransId="{16ED75D1-930D-4C9B-BDBB-67CC2FC8A193}" sibTransId="{DC6E8C59-9499-47EB-81D6-8B80214905A0}"/>
    <dgm:cxn modelId="{D12EDB84-24DA-4B87-BD8D-B19E00D4106D}" type="presParOf" srcId="{036CDAA7-C64C-4880-91E7-0371032408AB}" destId="{0C7A8136-4973-4BD4-81A0-309D7BF7D048}" srcOrd="0" destOrd="0" presId="urn:microsoft.com/office/officeart/2005/8/layout/hProcess7"/>
    <dgm:cxn modelId="{C97ADB54-EE05-4F63-AA8E-B3F8159AC657}" type="presParOf" srcId="{0C7A8136-4973-4BD4-81A0-309D7BF7D048}" destId="{78E4F234-0F50-4FDE-AD24-426380A1CFBC}" srcOrd="0" destOrd="0" presId="urn:microsoft.com/office/officeart/2005/8/layout/hProcess7"/>
    <dgm:cxn modelId="{269D5534-9F9D-4DD6-970F-DC568DAA5038}" type="presParOf" srcId="{0C7A8136-4973-4BD4-81A0-309D7BF7D048}" destId="{7C0A5B3E-E396-485A-8E29-6F6B2077932A}" srcOrd="1" destOrd="0" presId="urn:microsoft.com/office/officeart/2005/8/layout/hProcess7"/>
    <dgm:cxn modelId="{3B9CC0EE-7A8C-408E-BF9C-E240B4C06EB2}" type="presParOf" srcId="{0C7A8136-4973-4BD4-81A0-309D7BF7D048}" destId="{D039B6DE-DE96-4EDA-8267-C7A3534D9AB3}" srcOrd="2" destOrd="0" presId="urn:microsoft.com/office/officeart/2005/8/layout/hProcess7"/>
    <dgm:cxn modelId="{2C1F3A10-C963-4C26-9D6B-3AB906B12675}" type="presParOf" srcId="{036CDAA7-C64C-4880-91E7-0371032408AB}" destId="{CD18D447-4C91-4A93-9899-5AA6F28E3687}" srcOrd="1" destOrd="0" presId="urn:microsoft.com/office/officeart/2005/8/layout/hProcess7"/>
    <dgm:cxn modelId="{67505F3E-CB2C-4FCC-84C4-96BE25028138}" type="presParOf" srcId="{036CDAA7-C64C-4880-91E7-0371032408AB}" destId="{C4985340-0EAF-4DC1-A37B-E77F38BFBA4D}" srcOrd="2" destOrd="0" presId="urn:microsoft.com/office/officeart/2005/8/layout/hProcess7"/>
    <dgm:cxn modelId="{58A48717-CF58-4E14-9107-C7E40ACB6336}" type="presParOf" srcId="{C4985340-0EAF-4DC1-A37B-E77F38BFBA4D}" destId="{93000FA6-4301-44F6-B30B-E60738AA602C}" srcOrd="0" destOrd="0" presId="urn:microsoft.com/office/officeart/2005/8/layout/hProcess7"/>
    <dgm:cxn modelId="{D0C0DC7A-6958-449A-85B4-900286BC22B7}" type="presParOf" srcId="{C4985340-0EAF-4DC1-A37B-E77F38BFBA4D}" destId="{9E472F3F-283A-455A-8191-098C3B5F14FA}" srcOrd="1" destOrd="0" presId="urn:microsoft.com/office/officeart/2005/8/layout/hProcess7"/>
    <dgm:cxn modelId="{A52DD15A-CC44-40D8-B61B-4C76B9A23E0B}" type="presParOf" srcId="{C4985340-0EAF-4DC1-A37B-E77F38BFBA4D}" destId="{602E159A-639A-477D-9D04-7D337E68619F}" srcOrd="2" destOrd="0" presId="urn:microsoft.com/office/officeart/2005/8/layout/hProcess7"/>
    <dgm:cxn modelId="{96248FF3-767A-436A-A2A0-D74CD4D83C81}" type="presParOf" srcId="{036CDAA7-C64C-4880-91E7-0371032408AB}" destId="{057EC4DA-9895-4C4C-A121-9ABD9E36DDC6}" srcOrd="3" destOrd="0" presId="urn:microsoft.com/office/officeart/2005/8/layout/hProcess7"/>
    <dgm:cxn modelId="{FBF3AB8C-1CE7-4A7D-8127-CC9E4D980C1A}" type="presParOf" srcId="{036CDAA7-C64C-4880-91E7-0371032408AB}" destId="{8F1DA4A5-7DAF-4848-B3C1-3C575376C00F}" srcOrd="4" destOrd="0" presId="urn:microsoft.com/office/officeart/2005/8/layout/hProcess7"/>
    <dgm:cxn modelId="{BC3E4D7F-8063-4715-8AE2-AD69EE023594}" type="presParOf" srcId="{8F1DA4A5-7DAF-4848-B3C1-3C575376C00F}" destId="{CB0ECEDF-C471-42B5-97DA-5439E13DF3B0}" srcOrd="0" destOrd="0" presId="urn:microsoft.com/office/officeart/2005/8/layout/hProcess7"/>
    <dgm:cxn modelId="{84909479-DAA9-4110-920B-4DF5FB6F77D0}" type="presParOf" srcId="{8F1DA4A5-7DAF-4848-B3C1-3C575376C00F}" destId="{3377FF4D-23E1-4E68-BB35-C701ACA6C2AD}" srcOrd="1" destOrd="0" presId="urn:microsoft.com/office/officeart/2005/8/layout/hProcess7"/>
    <dgm:cxn modelId="{3BC7C8B0-A5D5-4683-94B8-1B402DB3A08D}" type="presParOf" srcId="{8F1DA4A5-7DAF-4848-B3C1-3C575376C00F}" destId="{7F3B144C-5209-45EB-AC09-82D383400960}" srcOrd="2" destOrd="0" presId="urn:microsoft.com/office/officeart/2005/8/layout/hProcess7"/>
    <dgm:cxn modelId="{900FC486-F408-41A7-82AE-9CF898814474}" type="presParOf" srcId="{036CDAA7-C64C-4880-91E7-0371032408AB}" destId="{8DE93C6F-E393-4421-9B0B-9E170F9586AD}" srcOrd="5" destOrd="0" presId="urn:microsoft.com/office/officeart/2005/8/layout/hProcess7"/>
    <dgm:cxn modelId="{14884EE9-AFD4-4D25-8082-807B32B4BB7F}" type="presParOf" srcId="{036CDAA7-C64C-4880-91E7-0371032408AB}" destId="{CFD6FBC1-F779-4753-81FA-A378DE8CEB9B}" srcOrd="6" destOrd="0" presId="urn:microsoft.com/office/officeart/2005/8/layout/hProcess7"/>
    <dgm:cxn modelId="{E0ACECB4-47F4-4195-9E04-B0ADCEB0869C}" type="presParOf" srcId="{CFD6FBC1-F779-4753-81FA-A378DE8CEB9B}" destId="{6273E45F-A74C-4DB2-A6AD-30AA12809DC6}" srcOrd="0" destOrd="0" presId="urn:microsoft.com/office/officeart/2005/8/layout/hProcess7"/>
    <dgm:cxn modelId="{51FC4867-B815-4B3D-8640-43C656421CB4}" type="presParOf" srcId="{CFD6FBC1-F779-4753-81FA-A378DE8CEB9B}" destId="{FDBAA18D-F9CB-49A1-9B24-39DB5FADA0D1}" srcOrd="1" destOrd="0" presId="urn:microsoft.com/office/officeart/2005/8/layout/hProcess7"/>
    <dgm:cxn modelId="{D08863F4-EA90-4CFC-9C8B-0B1FADEB33CF}" type="presParOf" srcId="{CFD6FBC1-F779-4753-81FA-A378DE8CEB9B}" destId="{CC1AE61A-EE14-43B2-9445-C565569C0247}" srcOrd="2" destOrd="0" presId="urn:microsoft.com/office/officeart/2005/8/layout/hProcess7"/>
    <dgm:cxn modelId="{BCAA72C1-7226-4D57-AF03-E87B8B48BA38}" type="presParOf" srcId="{036CDAA7-C64C-4880-91E7-0371032408AB}" destId="{05F9A9F2-F57A-4A66-8C3A-D0E845087530}" srcOrd="7" destOrd="0" presId="urn:microsoft.com/office/officeart/2005/8/layout/hProcess7"/>
    <dgm:cxn modelId="{C43FA09D-55FC-487C-85B5-9E107579BE68}" type="presParOf" srcId="{036CDAA7-C64C-4880-91E7-0371032408AB}" destId="{137BA6CB-4214-4791-B6A5-745ADAAE1259}" srcOrd="8" destOrd="0" presId="urn:microsoft.com/office/officeart/2005/8/layout/hProcess7"/>
    <dgm:cxn modelId="{0FBE8ACE-95F1-4A11-83E6-3CC7F68F790B}" type="presParOf" srcId="{137BA6CB-4214-4791-B6A5-745ADAAE1259}" destId="{7EC4F68B-091B-4EF4-A2B1-3025CFEDBED3}" srcOrd="0" destOrd="0" presId="urn:microsoft.com/office/officeart/2005/8/layout/hProcess7"/>
    <dgm:cxn modelId="{DEEDFE4F-F884-457E-BD15-2E93D096F80D}" type="presParOf" srcId="{137BA6CB-4214-4791-B6A5-745ADAAE1259}" destId="{EB8823D2-7E69-403A-8585-7BDADC9BBB87}" srcOrd="1" destOrd="0" presId="urn:microsoft.com/office/officeart/2005/8/layout/hProcess7"/>
    <dgm:cxn modelId="{7D765D6E-C6D3-4DA5-BA9E-EDD618930B1E}" type="presParOf" srcId="{137BA6CB-4214-4791-B6A5-745ADAAE1259}" destId="{310E8901-31BE-4668-AC3A-C3C7D5FF5678}"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BE1006-21F5-4735-9AC9-C17E908ED956}"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E700A8CF-815E-4D67-8DED-E4F0B83260DF}">
      <dgm:prSet phldrT="[Text]"/>
      <dgm:spPr/>
      <dgm:t>
        <a:bodyPr/>
        <a:lstStyle/>
        <a:p>
          <a:r>
            <a:rPr lang="en-US" b="1" dirty="0"/>
            <a:t>Recruitment</a:t>
          </a:r>
        </a:p>
      </dgm:t>
    </dgm:pt>
    <dgm:pt modelId="{4A29F34D-F470-4B5F-80C5-826E4875276E}" type="parTrans" cxnId="{8AD7ACDC-105E-435E-86FE-AAA727B6C416}">
      <dgm:prSet/>
      <dgm:spPr/>
      <dgm:t>
        <a:bodyPr/>
        <a:lstStyle/>
        <a:p>
          <a:endParaRPr lang="en-US"/>
        </a:p>
      </dgm:t>
    </dgm:pt>
    <dgm:pt modelId="{74E10603-3CE3-4797-8FD5-394114F66DB1}" type="sibTrans" cxnId="{8AD7ACDC-105E-435E-86FE-AAA727B6C416}">
      <dgm:prSet/>
      <dgm:spPr/>
      <dgm:t>
        <a:bodyPr/>
        <a:lstStyle/>
        <a:p>
          <a:endParaRPr lang="en-US"/>
        </a:p>
      </dgm:t>
    </dgm:pt>
    <dgm:pt modelId="{5F893AA6-4023-45E0-884B-E14ACF679CFC}">
      <dgm:prSet phldrT="[Text]"/>
      <dgm:spPr/>
      <dgm:t>
        <a:bodyPr/>
        <a:lstStyle/>
        <a:p>
          <a:r>
            <a:rPr lang="en-US" dirty="0"/>
            <a:t>How do we sell our organization?</a:t>
          </a:r>
        </a:p>
      </dgm:t>
    </dgm:pt>
    <dgm:pt modelId="{2A9CFD81-4F55-4121-98AD-7FDFE6220AAB}" type="parTrans" cxnId="{C42EB447-900D-4DA6-BE6E-C7680BC7752A}">
      <dgm:prSet/>
      <dgm:spPr/>
      <dgm:t>
        <a:bodyPr/>
        <a:lstStyle/>
        <a:p>
          <a:endParaRPr lang="en-US"/>
        </a:p>
      </dgm:t>
    </dgm:pt>
    <dgm:pt modelId="{C1A33A87-685A-41E9-B310-E0CA3D116ACD}" type="sibTrans" cxnId="{C42EB447-900D-4DA6-BE6E-C7680BC7752A}">
      <dgm:prSet/>
      <dgm:spPr/>
      <dgm:t>
        <a:bodyPr/>
        <a:lstStyle/>
        <a:p>
          <a:endParaRPr lang="en-US"/>
        </a:p>
      </dgm:t>
    </dgm:pt>
    <dgm:pt modelId="{72E3DE74-2269-427A-8C29-FFE9A5FFE5C0}">
      <dgm:prSet phldrT="[Text]"/>
      <dgm:spPr/>
      <dgm:t>
        <a:bodyPr/>
        <a:lstStyle/>
        <a:p>
          <a:r>
            <a:rPr lang="en-US" b="1" dirty="0"/>
            <a:t>Workplace</a:t>
          </a:r>
        </a:p>
        <a:p>
          <a:r>
            <a:rPr lang="en-US" b="1" dirty="0"/>
            <a:t>Culture</a:t>
          </a:r>
        </a:p>
      </dgm:t>
    </dgm:pt>
    <dgm:pt modelId="{F9386FDA-4409-4101-9E3B-126F0BD18FC4}" type="parTrans" cxnId="{0BF38F9E-2253-41D0-B4DB-AC378CC57BAD}">
      <dgm:prSet/>
      <dgm:spPr/>
      <dgm:t>
        <a:bodyPr/>
        <a:lstStyle/>
        <a:p>
          <a:endParaRPr lang="en-US"/>
        </a:p>
      </dgm:t>
    </dgm:pt>
    <dgm:pt modelId="{B7E94F80-2E32-46EF-8B20-9A5770568AB9}" type="sibTrans" cxnId="{0BF38F9E-2253-41D0-B4DB-AC378CC57BAD}">
      <dgm:prSet/>
      <dgm:spPr/>
      <dgm:t>
        <a:bodyPr/>
        <a:lstStyle/>
        <a:p>
          <a:endParaRPr lang="en-US"/>
        </a:p>
      </dgm:t>
    </dgm:pt>
    <dgm:pt modelId="{CE5A3362-0830-43DE-8B6A-5F64C7FD2175}">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Do our employees feel safe and supported?</a:t>
          </a:r>
        </a:p>
        <a:p>
          <a:pPr marL="171450" lvl="1" indent="0" defTabSz="755650">
            <a:lnSpc>
              <a:spcPct val="90000"/>
            </a:lnSpc>
            <a:spcBef>
              <a:spcPct val="0"/>
            </a:spcBef>
            <a:spcAft>
              <a:spcPct val="15000"/>
            </a:spcAft>
            <a:buNone/>
          </a:pPr>
          <a:endParaRPr lang="en-US" dirty="0"/>
        </a:p>
      </dgm:t>
    </dgm:pt>
    <dgm:pt modelId="{DE42B29F-21E0-48FC-ACF0-63A3A5E80D8D}" type="parTrans" cxnId="{52183652-FF3F-4B5D-BC40-E82C91F1B0FA}">
      <dgm:prSet/>
      <dgm:spPr/>
      <dgm:t>
        <a:bodyPr/>
        <a:lstStyle/>
        <a:p>
          <a:endParaRPr lang="en-US"/>
        </a:p>
      </dgm:t>
    </dgm:pt>
    <dgm:pt modelId="{2D62AA09-8F35-4A63-8B21-BFC05508AEBD}" type="sibTrans" cxnId="{52183652-FF3F-4B5D-BC40-E82C91F1B0FA}">
      <dgm:prSet/>
      <dgm:spPr/>
      <dgm:t>
        <a:bodyPr/>
        <a:lstStyle/>
        <a:p>
          <a:endParaRPr lang="en-US"/>
        </a:p>
      </dgm:t>
    </dgm:pt>
    <dgm:pt modelId="{CBEC670A-7843-4A55-B70B-1ED15CBFA9CF}">
      <dgm:prSet phldrT="[Text]"/>
      <dgm:spPr/>
      <dgm:t>
        <a:bodyPr/>
        <a:lstStyle/>
        <a:p>
          <a:r>
            <a:rPr lang="en-US" b="1" dirty="0"/>
            <a:t>System</a:t>
          </a:r>
        </a:p>
        <a:p>
          <a:r>
            <a:rPr lang="en-US" b="1" dirty="0"/>
            <a:t>Barriers</a:t>
          </a:r>
        </a:p>
      </dgm:t>
    </dgm:pt>
    <dgm:pt modelId="{EB228C98-8F7D-491D-8477-857B34E37F69}" type="parTrans" cxnId="{AB7F4662-FE6C-4336-90F0-42B6BEDD6799}">
      <dgm:prSet/>
      <dgm:spPr/>
      <dgm:t>
        <a:bodyPr/>
        <a:lstStyle/>
        <a:p>
          <a:endParaRPr lang="en-US"/>
        </a:p>
      </dgm:t>
    </dgm:pt>
    <dgm:pt modelId="{64E77BD9-7E44-44C6-91E5-91AC470D075E}" type="sibTrans" cxnId="{AB7F4662-FE6C-4336-90F0-42B6BEDD6799}">
      <dgm:prSet/>
      <dgm:spPr/>
      <dgm:t>
        <a:bodyPr/>
        <a:lstStyle/>
        <a:p>
          <a:endParaRPr lang="en-US"/>
        </a:p>
      </dgm:t>
    </dgm:pt>
    <dgm:pt modelId="{6FE10F2C-9B85-4FED-BB65-F155D6ED29C9}">
      <dgm:prSet phldrT="[Text]"/>
      <dgm:spPr/>
      <dgm:t>
        <a:bodyPr/>
        <a:lstStyle/>
        <a:p>
          <a:r>
            <a:rPr lang="en-US" dirty="0"/>
            <a:t>What get’s in the way of getting and keeping employees?</a:t>
          </a:r>
        </a:p>
      </dgm:t>
    </dgm:pt>
    <dgm:pt modelId="{4F032F26-8E95-452E-8130-E5C495B33C1B}" type="parTrans" cxnId="{787CB6F9-5CBA-4929-99FB-1404E27BDD39}">
      <dgm:prSet/>
      <dgm:spPr/>
      <dgm:t>
        <a:bodyPr/>
        <a:lstStyle/>
        <a:p>
          <a:endParaRPr lang="en-US"/>
        </a:p>
      </dgm:t>
    </dgm:pt>
    <dgm:pt modelId="{1D4564E2-DB91-4961-8C6E-F99E9DDA7419}" type="sibTrans" cxnId="{787CB6F9-5CBA-4929-99FB-1404E27BDD39}">
      <dgm:prSet/>
      <dgm:spPr/>
      <dgm:t>
        <a:bodyPr/>
        <a:lstStyle/>
        <a:p>
          <a:endParaRPr lang="en-US"/>
        </a:p>
      </dgm:t>
    </dgm:pt>
    <dgm:pt modelId="{5CAF7DFF-C2BB-453F-969A-101754C6006C}">
      <dgm:prSet phldrT="[Text]"/>
      <dgm:spPr/>
      <dgm:t>
        <a:bodyPr/>
        <a:lstStyle/>
        <a:p>
          <a:r>
            <a:rPr lang="en-US" b="1" dirty="0"/>
            <a:t>Compensation</a:t>
          </a:r>
        </a:p>
      </dgm:t>
    </dgm:pt>
    <dgm:pt modelId="{6F593488-E0B8-437D-A17C-823B5E58DF46}" type="parTrans" cxnId="{24BB095A-F38F-4461-92DE-03AF677C3188}">
      <dgm:prSet/>
      <dgm:spPr/>
      <dgm:t>
        <a:bodyPr/>
        <a:lstStyle/>
        <a:p>
          <a:endParaRPr lang="en-US"/>
        </a:p>
      </dgm:t>
    </dgm:pt>
    <dgm:pt modelId="{B3354F7B-083E-4C32-B6A2-B015FE723ECB}" type="sibTrans" cxnId="{24BB095A-F38F-4461-92DE-03AF677C3188}">
      <dgm:prSet/>
      <dgm:spPr/>
      <dgm:t>
        <a:bodyPr/>
        <a:lstStyle/>
        <a:p>
          <a:endParaRPr lang="en-US"/>
        </a:p>
      </dgm:t>
    </dgm:pt>
    <dgm:pt modelId="{1927C697-3FF7-4A43-AA52-164CF5674F4D}">
      <dgm:prSet phldrT="[Text]"/>
      <dgm:spPr/>
      <dgm:t>
        <a:bodyPr/>
        <a:lstStyle/>
        <a:p>
          <a:r>
            <a:rPr lang="en-US" dirty="0"/>
            <a:t>Are providers appropriately compensated for their services?</a:t>
          </a:r>
        </a:p>
      </dgm:t>
    </dgm:pt>
    <dgm:pt modelId="{64B7E4D2-5CEA-4263-B0CB-1CFD147CB0F2}" type="parTrans" cxnId="{28799C4C-501A-4167-A89E-7EB6CA06A4AD}">
      <dgm:prSet/>
      <dgm:spPr/>
      <dgm:t>
        <a:bodyPr/>
        <a:lstStyle/>
        <a:p>
          <a:endParaRPr lang="en-US"/>
        </a:p>
      </dgm:t>
    </dgm:pt>
    <dgm:pt modelId="{E18F51D6-2939-4254-ACD8-EDDC39F45253}" type="sibTrans" cxnId="{28799C4C-501A-4167-A89E-7EB6CA06A4AD}">
      <dgm:prSet/>
      <dgm:spPr/>
      <dgm:t>
        <a:bodyPr/>
        <a:lstStyle/>
        <a:p>
          <a:endParaRPr lang="en-US"/>
        </a:p>
      </dgm:t>
    </dgm:pt>
    <dgm:pt modelId="{15ED10DB-FEF8-4E08-B555-6287A8F2B825}" type="pres">
      <dgm:prSet presAssocID="{1EBE1006-21F5-4735-9AC9-C17E908ED956}" presName="cycleMatrixDiagram" presStyleCnt="0">
        <dgm:presLayoutVars>
          <dgm:chMax val="1"/>
          <dgm:dir/>
          <dgm:animLvl val="lvl"/>
          <dgm:resizeHandles val="exact"/>
        </dgm:presLayoutVars>
      </dgm:prSet>
      <dgm:spPr/>
      <dgm:t>
        <a:bodyPr/>
        <a:lstStyle/>
        <a:p>
          <a:endParaRPr lang="en-US"/>
        </a:p>
      </dgm:t>
    </dgm:pt>
    <dgm:pt modelId="{DE80E9E9-44CB-49D2-9E9D-7AB4EC4F1F2B}" type="pres">
      <dgm:prSet presAssocID="{1EBE1006-21F5-4735-9AC9-C17E908ED956}" presName="children" presStyleCnt="0"/>
      <dgm:spPr/>
    </dgm:pt>
    <dgm:pt modelId="{63736616-8F22-44DD-8938-1C78C6CED549}" type="pres">
      <dgm:prSet presAssocID="{1EBE1006-21F5-4735-9AC9-C17E908ED956}" presName="child1group" presStyleCnt="0"/>
      <dgm:spPr/>
    </dgm:pt>
    <dgm:pt modelId="{3280EBBC-9AB4-4F90-A9F0-C5A0052E1B22}" type="pres">
      <dgm:prSet presAssocID="{1EBE1006-21F5-4735-9AC9-C17E908ED956}" presName="child1" presStyleLbl="bgAcc1" presStyleIdx="0" presStyleCnt="4"/>
      <dgm:spPr/>
      <dgm:t>
        <a:bodyPr/>
        <a:lstStyle/>
        <a:p>
          <a:endParaRPr lang="en-US"/>
        </a:p>
      </dgm:t>
    </dgm:pt>
    <dgm:pt modelId="{FF147604-8ECA-439B-99A1-92150728410B}" type="pres">
      <dgm:prSet presAssocID="{1EBE1006-21F5-4735-9AC9-C17E908ED956}" presName="child1Text" presStyleLbl="bgAcc1" presStyleIdx="0" presStyleCnt="4">
        <dgm:presLayoutVars>
          <dgm:bulletEnabled val="1"/>
        </dgm:presLayoutVars>
      </dgm:prSet>
      <dgm:spPr/>
      <dgm:t>
        <a:bodyPr/>
        <a:lstStyle/>
        <a:p>
          <a:endParaRPr lang="en-US"/>
        </a:p>
      </dgm:t>
    </dgm:pt>
    <dgm:pt modelId="{F187F9C1-6832-4D71-A9E2-DD5964F3A5B8}" type="pres">
      <dgm:prSet presAssocID="{1EBE1006-21F5-4735-9AC9-C17E908ED956}" presName="child2group" presStyleCnt="0"/>
      <dgm:spPr/>
    </dgm:pt>
    <dgm:pt modelId="{04B34855-1127-4FE3-ABD3-F4ED1F5F6C26}" type="pres">
      <dgm:prSet presAssocID="{1EBE1006-21F5-4735-9AC9-C17E908ED956}" presName="child2" presStyleLbl="bgAcc1" presStyleIdx="1" presStyleCnt="4"/>
      <dgm:spPr/>
      <dgm:t>
        <a:bodyPr/>
        <a:lstStyle/>
        <a:p>
          <a:endParaRPr lang="en-US"/>
        </a:p>
      </dgm:t>
    </dgm:pt>
    <dgm:pt modelId="{3715203C-68F8-4DA5-9AE6-746D6895E877}" type="pres">
      <dgm:prSet presAssocID="{1EBE1006-21F5-4735-9AC9-C17E908ED956}" presName="child2Text" presStyleLbl="bgAcc1" presStyleIdx="1" presStyleCnt="4">
        <dgm:presLayoutVars>
          <dgm:bulletEnabled val="1"/>
        </dgm:presLayoutVars>
      </dgm:prSet>
      <dgm:spPr/>
      <dgm:t>
        <a:bodyPr/>
        <a:lstStyle/>
        <a:p>
          <a:endParaRPr lang="en-US"/>
        </a:p>
      </dgm:t>
    </dgm:pt>
    <dgm:pt modelId="{4DEE139D-FC47-432C-B724-50FB8DEE7DF4}" type="pres">
      <dgm:prSet presAssocID="{1EBE1006-21F5-4735-9AC9-C17E908ED956}" presName="child3group" presStyleCnt="0"/>
      <dgm:spPr/>
    </dgm:pt>
    <dgm:pt modelId="{C51FCA57-08CC-40C2-A748-F76BAB56883F}" type="pres">
      <dgm:prSet presAssocID="{1EBE1006-21F5-4735-9AC9-C17E908ED956}" presName="child3" presStyleLbl="bgAcc1" presStyleIdx="2" presStyleCnt="4"/>
      <dgm:spPr/>
      <dgm:t>
        <a:bodyPr/>
        <a:lstStyle/>
        <a:p>
          <a:endParaRPr lang="en-US"/>
        </a:p>
      </dgm:t>
    </dgm:pt>
    <dgm:pt modelId="{295DB0C7-9A60-4D4D-970F-FDCDBCCA3A97}" type="pres">
      <dgm:prSet presAssocID="{1EBE1006-21F5-4735-9AC9-C17E908ED956}" presName="child3Text" presStyleLbl="bgAcc1" presStyleIdx="2" presStyleCnt="4">
        <dgm:presLayoutVars>
          <dgm:bulletEnabled val="1"/>
        </dgm:presLayoutVars>
      </dgm:prSet>
      <dgm:spPr/>
      <dgm:t>
        <a:bodyPr/>
        <a:lstStyle/>
        <a:p>
          <a:endParaRPr lang="en-US"/>
        </a:p>
      </dgm:t>
    </dgm:pt>
    <dgm:pt modelId="{FE9CDD30-B665-42E1-B86C-F9A35FBF35E1}" type="pres">
      <dgm:prSet presAssocID="{1EBE1006-21F5-4735-9AC9-C17E908ED956}" presName="child4group" presStyleCnt="0"/>
      <dgm:spPr/>
    </dgm:pt>
    <dgm:pt modelId="{247C4E5E-9960-48ED-A740-9C4607DD7290}" type="pres">
      <dgm:prSet presAssocID="{1EBE1006-21F5-4735-9AC9-C17E908ED956}" presName="child4" presStyleLbl="bgAcc1" presStyleIdx="3" presStyleCnt="4"/>
      <dgm:spPr/>
      <dgm:t>
        <a:bodyPr/>
        <a:lstStyle/>
        <a:p>
          <a:endParaRPr lang="en-US"/>
        </a:p>
      </dgm:t>
    </dgm:pt>
    <dgm:pt modelId="{71380261-3936-4E7C-85CD-DCF9337F7B55}" type="pres">
      <dgm:prSet presAssocID="{1EBE1006-21F5-4735-9AC9-C17E908ED956}" presName="child4Text" presStyleLbl="bgAcc1" presStyleIdx="3" presStyleCnt="4">
        <dgm:presLayoutVars>
          <dgm:bulletEnabled val="1"/>
        </dgm:presLayoutVars>
      </dgm:prSet>
      <dgm:spPr/>
      <dgm:t>
        <a:bodyPr/>
        <a:lstStyle/>
        <a:p>
          <a:endParaRPr lang="en-US"/>
        </a:p>
      </dgm:t>
    </dgm:pt>
    <dgm:pt modelId="{60EF4FAD-8357-43F8-AE1C-B23576C583DF}" type="pres">
      <dgm:prSet presAssocID="{1EBE1006-21F5-4735-9AC9-C17E908ED956}" presName="childPlaceholder" presStyleCnt="0"/>
      <dgm:spPr/>
    </dgm:pt>
    <dgm:pt modelId="{648BA1ED-1344-4248-9BD0-11244779EAA7}" type="pres">
      <dgm:prSet presAssocID="{1EBE1006-21F5-4735-9AC9-C17E908ED956}" presName="circle" presStyleCnt="0"/>
      <dgm:spPr/>
    </dgm:pt>
    <dgm:pt modelId="{79488A6E-3E18-4227-B9AA-098760BFA371}" type="pres">
      <dgm:prSet presAssocID="{1EBE1006-21F5-4735-9AC9-C17E908ED956}" presName="quadrant1" presStyleLbl="node1" presStyleIdx="0" presStyleCnt="4">
        <dgm:presLayoutVars>
          <dgm:chMax val="1"/>
          <dgm:bulletEnabled val="1"/>
        </dgm:presLayoutVars>
      </dgm:prSet>
      <dgm:spPr/>
      <dgm:t>
        <a:bodyPr/>
        <a:lstStyle/>
        <a:p>
          <a:endParaRPr lang="en-US"/>
        </a:p>
      </dgm:t>
    </dgm:pt>
    <dgm:pt modelId="{28D222B7-9405-44AE-86AC-8AB8E7C1D1D8}" type="pres">
      <dgm:prSet presAssocID="{1EBE1006-21F5-4735-9AC9-C17E908ED956}" presName="quadrant2" presStyleLbl="node1" presStyleIdx="1" presStyleCnt="4">
        <dgm:presLayoutVars>
          <dgm:chMax val="1"/>
          <dgm:bulletEnabled val="1"/>
        </dgm:presLayoutVars>
      </dgm:prSet>
      <dgm:spPr/>
      <dgm:t>
        <a:bodyPr/>
        <a:lstStyle/>
        <a:p>
          <a:endParaRPr lang="en-US"/>
        </a:p>
      </dgm:t>
    </dgm:pt>
    <dgm:pt modelId="{60E78741-A54C-45AF-B43C-16438504574D}" type="pres">
      <dgm:prSet presAssocID="{1EBE1006-21F5-4735-9AC9-C17E908ED956}" presName="quadrant3" presStyleLbl="node1" presStyleIdx="2" presStyleCnt="4">
        <dgm:presLayoutVars>
          <dgm:chMax val="1"/>
          <dgm:bulletEnabled val="1"/>
        </dgm:presLayoutVars>
      </dgm:prSet>
      <dgm:spPr/>
      <dgm:t>
        <a:bodyPr/>
        <a:lstStyle/>
        <a:p>
          <a:endParaRPr lang="en-US"/>
        </a:p>
      </dgm:t>
    </dgm:pt>
    <dgm:pt modelId="{67BC46C4-AAA5-49C0-AD8A-C02AA300C2B0}" type="pres">
      <dgm:prSet presAssocID="{1EBE1006-21F5-4735-9AC9-C17E908ED956}" presName="quadrant4" presStyleLbl="node1" presStyleIdx="3" presStyleCnt="4">
        <dgm:presLayoutVars>
          <dgm:chMax val="1"/>
          <dgm:bulletEnabled val="1"/>
        </dgm:presLayoutVars>
      </dgm:prSet>
      <dgm:spPr/>
      <dgm:t>
        <a:bodyPr/>
        <a:lstStyle/>
        <a:p>
          <a:endParaRPr lang="en-US"/>
        </a:p>
      </dgm:t>
    </dgm:pt>
    <dgm:pt modelId="{7B317695-278D-4A07-BD70-D7F5F5ED7844}" type="pres">
      <dgm:prSet presAssocID="{1EBE1006-21F5-4735-9AC9-C17E908ED956}" presName="quadrantPlaceholder" presStyleCnt="0"/>
      <dgm:spPr/>
    </dgm:pt>
    <dgm:pt modelId="{75870172-3E50-4D73-B459-1EC9C6218DF0}" type="pres">
      <dgm:prSet presAssocID="{1EBE1006-21F5-4735-9AC9-C17E908ED956}" presName="center1" presStyleLbl="fgShp" presStyleIdx="0" presStyleCnt="2"/>
      <dgm:spPr/>
    </dgm:pt>
    <dgm:pt modelId="{FBB3494E-71C0-436E-8FB2-790AD6D3AB43}" type="pres">
      <dgm:prSet presAssocID="{1EBE1006-21F5-4735-9AC9-C17E908ED956}" presName="center2" presStyleLbl="fgShp" presStyleIdx="1" presStyleCnt="2"/>
      <dgm:spPr/>
    </dgm:pt>
  </dgm:ptLst>
  <dgm:cxnLst>
    <dgm:cxn modelId="{787CB6F9-5CBA-4929-99FB-1404E27BDD39}" srcId="{CBEC670A-7843-4A55-B70B-1ED15CBFA9CF}" destId="{6FE10F2C-9B85-4FED-BB65-F155D6ED29C9}" srcOrd="0" destOrd="0" parTransId="{4F032F26-8E95-452E-8130-E5C495B33C1B}" sibTransId="{1D4564E2-DB91-4961-8C6E-F99E9DDA7419}"/>
    <dgm:cxn modelId="{24BB095A-F38F-4461-92DE-03AF677C3188}" srcId="{1EBE1006-21F5-4735-9AC9-C17E908ED956}" destId="{5CAF7DFF-C2BB-453F-969A-101754C6006C}" srcOrd="3" destOrd="0" parTransId="{6F593488-E0B8-437D-A17C-823B5E58DF46}" sibTransId="{B3354F7B-083E-4C32-B6A2-B015FE723ECB}"/>
    <dgm:cxn modelId="{789A6826-3B94-420A-9FB2-9960E9C4C491}" type="presOf" srcId="{5F893AA6-4023-45E0-884B-E14ACF679CFC}" destId="{FF147604-8ECA-439B-99A1-92150728410B}" srcOrd="1" destOrd="0" presId="urn:microsoft.com/office/officeart/2005/8/layout/cycle4"/>
    <dgm:cxn modelId="{C42EB447-900D-4DA6-BE6E-C7680BC7752A}" srcId="{E700A8CF-815E-4D67-8DED-E4F0B83260DF}" destId="{5F893AA6-4023-45E0-884B-E14ACF679CFC}" srcOrd="0" destOrd="0" parTransId="{2A9CFD81-4F55-4121-98AD-7FDFE6220AAB}" sibTransId="{C1A33A87-685A-41E9-B310-E0CA3D116ACD}"/>
    <dgm:cxn modelId="{8AD7ACDC-105E-435E-86FE-AAA727B6C416}" srcId="{1EBE1006-21F5-4735-9AC9-C17E908ED956}" destId="{E700A8CF-815E-4D67-8DED-E4F0B83260DF}" srcOrd="0" destOrd="0" parTransId="{4A29F34D-F470-4B5F-80C5-826E4875276E}" sibTransId="{74E10603-3CE3-4797-8FD5-394114F66DB1}"/>
    <dgm:cxn modelId="{0BF38F9E-2253-41D0-B4DB-AC378CC57BAD}" srcId="{1EBE1006-21F5-4735-9AC9-C17E908ED956}" destId="{72E3DE74-2269-427A-8C29-FFE9A5FFE5C0}" srcOrd="1" destOrd="0" parTransId="{F9386FDA-4409-4101-9E3B-126F0BD18FC4}" sibTransId="{B7E94F80-2E32-46EF-8B20-9A5770568AB9}"/>
    <dgm:cxn modelId="{4AAB51F7-562A-40BB-83CB-C346CA70BB9E}" type="presOf" srcId="{6FE10F2C-9B85-4FED-BB65-F155D6ED29C9}" destId="{C51FCA57-08CC-40C2-A748-F76BAB56883F}" srcOrd="0" destOrd="0" presId="urn:microsoft.com/office/officeart/2005/8/layout/cycle4"/>
    <dgm:cxn modelId="{28799C4C-501A-4167-A89E-7EB6CA06A4AD}" srcId="{5CAF7DFF-C2BB-453F-969A-101754C6006C}" destId="{1927C697-3FF7-4A43-AA52-164CF5674F4D}" srcOrd="0" destOrd="0" parTransId="{64B7E4D2-5CEA-4263-B0CB-1CFD147CB0F2}" sibTransId="{E18F51D6-2939-4254-ACD8-EDDC39F45253}"/>
    <dgm:cxn modelId="{8D70CCCE-36A1-4418-B988-D6E08AEF8202}" type="presOf" srcId="{6FE10F2C-9B85-4FED-BB65-F155D6ED29C9}" destId="{295DB0C7-9A60-4D4D-970F-FDCDBCCA3A97}" srcOrd="1" destOrd="0" presId="urn:microsoft.com/office/officeart/2005/8/layout/cycle4"/>
    <dgm:cxn modelId="{BA1ADB79-AAF8-4780-98B2-B9A53B2BBC33}" type="presOf" srcId="{CBEC670A-7843-4A55-B70B-1ED15CBFA9CF}" destId="{60E78741-A54C-45AF-B43C-16438504574D}" srcOrd="0" destOrd="0" presId="urn:microsoft.com/office/officeart/2005/8/layout/cycle4"/>
    <dgm:cxn modelId="{539E2908-D450-439C-9515-7ACEB4D5562C}" type="presOf" srcId="{1EBE1006-21F5-4735-9AC9-C17E908ED956}" destId="{15ED10DB-FEF8-4E08-B555-6287A8F2B825}" srcOrd="0" destOrd="0" presId="urn:microsoft.com/office/officeart/2005/8/layout/cycle4"/>
    <dgm:cxn modelId="{692450C0-EC5F-448B-8EFF-BDB9EF9C12EC}" type="presOf" srcId="{5CAF7DFF-C2BB-453F-969A-101754C6006C}" destId="{67BC46C4-AAA5-49C0-AD8A-C02AA300C2B0}" srcOrd="0" destOrd="0" presId="urn:microsoft.com/office/officeart/2005/8/layout/cycle4"/>
    <dgm:cxn modelId="{9FEAB812-DB72-4B9C-ACC0-27337186CCB9}" type="presOf" srcId="{E700A8CF-815E-4D67-8DED-E4F0B83260DF}" destId="{79488A6E-3E18-4227-B9AA-098760BFA371}" srcOrd="0" destOrd="0" presId="urn:microsoft.com/office/officeart/2005/8/layout/cycle4"/>
    <dgm:cxn modelId="{8850A123-0AB9-4582-8C90-C1D93DC44879}" type="presOf" srcId="{CE5A3362-0830-43DE-8B6A-5F64C7FD2175}" destId="{04B34855-1127-4FE3-ABD3-F4ED1F5F6C26}" srcOrd="0" destOrd="0" presId="urn:microsoft.com/office/officeart/2005/8/layout/cycle4"/>
    <dgm:cxn modelId="{7C8C24B2-76CE-4D58-AC3A-7EF8448744BA}" type="presOf" srcId="{1927C697-3FF7-4A43-AA52-164CF5674F4D}" destId="{247C4E5E-9960-48ED-A740-9C4607DD7290}" srcOrd="0" destOrd="0" presId="urn:microsoft.com/office/officeart/2005/8/layout/cycle4"/>
    <dgm:cxn modelId="{A9CA665B-027E-41D0-B9D9-2EBDDFEBA5A0}" type="presOf" srcId="{CE5A3362-0830-43DE-8B6A-5F64C7FD2175}" destId="{3715203C-68F8-4DA5-9AE6-746D6895E877}" srcOrd="1" destOrd="0" presId="urn:microsoft.com/office/officeart/2005/8/layout/cycle4"/>
    <dgm:cxn modelId="{EA6C43AB-DF27-489A-A796-CC20DF226489}" type="presOf" srcId="{1927C697-3FF7-4A43-AA52-164CF5674F4D}" destId="{71380261-3936-4E7C-85CD-DCF9337F7B55}" srcOrd="1" destOrd="0" presId="urn:microsoft.com/office/officeart/2005/8/layout/cycle4"/>
    <dgm:cxn modelId="{DD87DDBF-49B2-40D9-8749-494C8C1B82ED}" type="presOf" srcId="{72E3DE74-2269-427A-8C29-FFE9A5FFE5C0}" destId="{28D222B7-9405-44AE-86AC-8AB8E7C1D1D8}" srcOrd="0" destOrd="0" presId="urn:microsoft.com/office/officeart/2005/8/layout/cycle4"/>
    <dgm:cxn modelId="{16312635-EF56-405E-B192-556A0419EE80}" type="presOf" srcId="{5F893AA6-4023-45E0-884B-E14ACF679CFC}" destId="{3280EBBC-9AB4-4F90-A9F0-C5A0052E1B22}" srcOrd="0" destOrd="0" presId="urn:microsoft.com/office/officeart/2005/8/layout/cycle4"/>
    <dgm:cxn modelId="{AB7F4662-FE6C-4336-90F0-42B6BEDD6799}" srcId="{1EBE1006-21F5-4735-9AC9-C17E908ED956}" destId="{CBEC670A-7843-4A55-B70B-1ED15CBFA9CF}" srcOrd="2" destOrd="0" parTransId="{EB228C98-8F7D-491D-8477-857B34E37F69}" sibTransId="{64E77BD9-7E44-44C6-91E5-91AC470D075E}"/>
    <dgm:cxn modelId="{52183652-FF3F-4B5D-BC40-E82C91F1B0FA}" srcId="{72E3DE74-2269-427A-8C29-FFE9A5FFE5C0}" destId="{CE5A3362-0830-43DE-8B6A-5F64C7FD2175}" srcOrd="0" destOrd="0" parTransId="{DE42B29F-21E0-48FC-ACF0-63A3A5E80D8D}" sibTransId="{2D62AA09-8F35-4A63-8B21-BFC05508AEBD}"/>
    <dgm:cxn modelId="{A6C931A8-F355-4884-9D2E-D484E4270ABA}" type="presParOf" srcId="{15ED10DB-FEF8-4E08-B555-6287A8F2B825}" destId="{DE80E9E9-44CB-49D2-9E9D-7AB4EC4F1F2B}" srcOrd="0" destOrd="0" presId="urn:microsoft.com/office/officeart/2005/8/layout/cycle4"/>
    <dgm:cxn modelId="{65D00F5E-C302-4137-B7D1-E469FD062A9B}" type="presParOf" srcId="{DE80E9E9-44CB-49D2-9E9D-7AB4EC4F1F2B}" destId="{63736616-8F22-44DD-8938-1C78C6CED549}" srcOrd="0" destOrd="0" presId="urn:microsoft.com/office/officeart/2005/8/layout/cycle4"/>
    <dgm:cxn modelId="{F139063D-5346-46B8-8347-9CC5935EA750}" type="presParOf" srcId="{63736616-8F22-44DD-8938-1C78C6CED549}" destId="{3280EBBC-9AB4-4F90-A9F0-C5A0052E1B22}" srcOrd="0" destOrd="0" presId="urn:microsoft.com/office/officeart/2005/8/layout/cycle4"/>
    <dgm:cxn modelId="{9A8FFC3D-9711-4213-B69B-454D12082C81}" type="presParOf" srcId="{63736616-8F22-44DD-8938-1C78C6CED549}" destId="{FF147604-8ECA-439B-99A1-92150728410B}" srcOrd="1" destOrd="0" presId="urn:microsoft.com/office/officeart/2005/8/layout/cycle4"/>
    <dgm:cxn modelId="{8CBBDF24-64A1-435F-B7CE-126BD437F9C9}" type="presParOf" srcId="{DE80E9E9-44CB-49D2-9E9D-7AB4EC4F1F2B}" destId="{F187F9C1-6832-4D71-A9E2-DD5964F3A5B8}" srcOrd="1" destOrd="0" presId="urn:microsoft.com/office/officeart/2005/8/layout/cycle4"/>
    <dgm:cxn modelId="{A12C0E7D-AF73-46AE-822E-254CE448ACE4}" type="presParOf" srcId="{F187F9C1-6832-4D71-A9E2-DD5964F3A5B8}" destId="{04B34855-1127-4FE3-ABD3-F4ED1F5F6C26}" srcOrd="0" destOrd="0" presId="urn:microsoft.com/office/officeart/2005/8/layout/cycle4"/>
    <dgm:cxn modelId="{B765782F-CF86-415F-9514-A01334622DFF}" type="presParOf" srcId="{F187F9C1-6832-4D71-A9E2-DD5964F3A5B8}" destId="{3715203C-68F8-4DA5-9AE6-746D6895E877}" srcOrd="1" destOrd="0" presId="urn:microsoft.com/office/officeart/2005/8/layout/cycle4"/>
    <dgm:cxn modelId="{9FB20189-5344-4652-A9A9-CA3F16DB5DDB}" type="presParOf" srcId="{DE80E9E9-44CB-49D2-9E9D-7AB4EC4F1F2B}" destId="{4DEE139D-FC47-432C-B724-50FB8DEE7DF4}" srcOrd="2" destOrd="0" presId="urn:microsoft.com/office/officeart/2005/8/layout/cycle4"/>
    <dgm:cxn modelId="{5DDDE873-EDBF-4E24-BB80-04751C619E33}" type="presParOf" srcId="{4DEE139D-FC47-432C-B724-50FB8DEE7DF4}" destId="{C51FCA57-08CC-40C2-A748-F76BAB56883F}" srcOrd="0" destOrd="0" presId="urn:microsoft.com/office/officeart/2005/8/layout/cycle4"/>
    <dgm:cxn modelId="{B5E299E3-2CCC-408C-99B1-CDF77ACBB4F8}" type="presParOf" srcId="{4DEE139D-FC47-432C-B724-50FB8DEE7DF4}" destId="{295DB0C7-9A60-4D4D-970F-FDCDBCCA3A97}" srcOrd="1" destOrd="0" presId="urn:microsoft.com/office/officeart/2005/8/layout/cycle4"/>
    <dgm:cxn modelId="{58A8BAD5-BFC0-4E90-B327-ACF79D6FB5F1}" type="presParOf" srcId="{DE80E9E9-44CB-49D2-9E9D-7AB4EC4F1F2B}" destId="{FE9CDD30-B665-42E1-B86C-F9A35FBF35E1}" srcOrd="3" destOrd="0" presId="urn:microsoft.com/office/officeart/2005/8/layout/cycle4"/>
    <dgm:cxn modelId="{C86376A8-6473-414E-8DBB-6F6623D87F38}" type="presParOf" srcId="{FE9CDD30-B665-42E1-B86C-F9A35FBF35E1}" destId="{247C4E5E-9960-48ED-A740-9C4607DD7290}" srcOrd="0" destOrd="0" presId="urn:microsoft.com/office/officeart/2005/8/layout/cycle4"/>
    <dgm:cxn modelId="{18F9C0D6-E826-4791-A86C-EA05A19172F1}" type="presParOf" srcId="{FE9CDD30-B665-42E1-B86C-F9A35FBF35E1}" destId="{71380261-3936-4E7C-85CD-DCF9337F7B55}" srcOrd="1" destOrd="0" presId="urn:microsoft.com/office/officeart/2005/8/layout/cycle4"/>
    <dgm:cxn modelId="{4B402A83-F590-4B6A-B97F-A3177808C5AF}" type="presParOf" srcId="{DE80E9E9-44CB-49D2-9E9D-7AB4EC4F1F2B}" destId="{60EF4FAD-8357-43F8-AE1C-B23576C583DF}" srcOrd="4" destOrd="0" presId="urn:microsoft.com/office/officeart/2005/8/layout/cycle4"/>
    <dgm:cxn modelId="{E12D3F91-8405-4E62-838B-EAD6809A98A9}" type="presParOf" srcId="{15ED10DB-FEF8-4E08-B555-6287A8F2B825}" destId="{648BA1ED-1344-4248-9BD0-11244779EAA7}" srcOrd="1" destOrd="0" presId="urn:microsoft.com/office/officeart/2005/8/layout/cycle4"/>
    <dgm:cxn modelId="{5F4C04FD-1960-45F5-A534-25B23E352649}" type="presParOf" srcId="{648BA1ED-1344-4248-9BD0-11244779EAA7}" destId="{79488A6E-3E18-4227-B9AA-098760BFA371}" srcOrd="0" destOrd="0" presId="urn:microsoft.com/office/officeart/2005/8/layout/cycle4"/>
    <dgm:cxn modelId="{8219D64C-CA79-4865-8D3F-EB23B9DE4E36}" type="presParOf" srcId="{648BA1ED-1344-4248-9BD0-11244779EAA7}" destId="{28D222B7-9405-44AE-86AC-8AB8E7C1D1D8}" srcOrd="1" destOrd="0" presId="urn:microsoft.com/office/officeart/2005/8/layout/cycle4"/>
    <dgm:cxn modelId="{E6D06BDD-4DE1-4C2F-8A3C-875E4F3A30EF}" type="presParOf" srcId="{648BA1ED-1344-4248-9BD0-11244779EAA7}" destId="{60E78741-A54C-45AF-B43C-16438504574D}" srcOrd="2" destOrd="0" presId="urn:microsoft.com/office/officeart/2005/8/layout/cycle4"/>
    <dgm:cxn modelId="{00E94C9E-EAA3-440E-942F-7AA5953F1D8C}" type="presParOf" srcId="{648BA1ED-1344-4248-9BD0-11244779EAA7}" destId="{67BC46C4-AAA5-49C0-AD8A-C02AA300C2B0}" srcOrd="3" destOrd="0" presId="urn:microsoft.com/office/officeart/2005/8/layout/cycle4"/>
    <dgm:cxn modelId="{54586B17-FF91-4B93-927A-71A68C9E9E43}" type="presParOf" srcId="{648BA1ED-1344-4248-9BD0-11244779EAA7}" destId="{7B317695-278D-4A07-BD70-D7F5F5ED7844}" srcOrd="4" destOrd="0" presId="urn:microsoft.com/office/officeart/2005/8/layout/cycle4"/>
    <dgm:cxn modelId="{FA54AE1C-8FD6-4851-A2D9-ACCE1C792B7C}" type="presParOf" srcId="{15ED10DB-FEF8-4E08-B555-6287A8F2B825}" destId="{75870172-3E50-4D73-B459-1EC9C6218DF0}" srcOrd="2" destOrd="0" presId="urn:microsoft.com/office/officeart/2005/8/layout/cycle4"/>
    <dgm:cxn modelId="{6616DAC7-82AD-41E1-8F35-3A0AAE27641B}" type="presParOf" srcId="{15ED10DB-FEF8-4E08-B555-6287A8F2B825}" destId="{FBB3494E-71C0-436E-8FB2-790AD6D3AB43}"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E4F234-0F50-4FDE-AD24-426380A1CFBC}">
      <dsp:nvSpPr>
        <dsp:cNvPr id="0" name=""/>
        <dsp:cNvSpPr/>
      </dsp:nvSpPr>
      <dsp:spPr>
        <a:xfrm>
          <a:off x="553" y="1131173"/>
          <a:ext cx="2382440" cy="2858928"/>
        </a:xfrm>
        <a:prstGeom prst="roundRect">
          <a:avLst>
            <a:gd name="adj" fmla="val 5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r>
            <a:rPr lang="en-US" sz="1500" kern="1200" dirty="0" smtClean="0"/>
            <a:t>Data Collection</a:t>
          </a:r>
          <a:endParaRPr lang="en-US" sz="1500" kern="1200" dirty="0"/>
        </a:p>
      </dsp:txBody>
      <dsp:txXfrm rot="16200000">
        <a:off x="-933363" y="2065089"/>
        <a:ext cx="2344321" cy="476488"/>
      </dsp:txXfrm>
    </dsp:sp>
    <dsp:sp modelId="{D039B6DE-DE96-4EDA-8267-C7A3534D9AB3}">
      <dsp:nvSpPr>
        <dsp:cNvPr id="0" name=""/>
        <dsp:cNvSpPr/>
      </dsp:nvSpPr>
      <dsp:spPr>
        <a:xfrm>
          <a:off x="477041" y="1131173"/>
          <a:ext cx="1774918" cy="2858928"/>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5151" rIns="0" bIns="0" numCol="1" spcCol="1270" anchor="t" anchorCtr="0">
          <a:noAutofit/>
        </a:bodyPr>
        <a:lstStyle/>
        <a:p>
          <a:pPr lvl="0" algn="l" defTabSz="844550">
            <a:lnSpc>
              <a:spcPct val="90000"/>
            </a:lnSpc>
            <a:spcBef>
              <a:spcPct val="0"/>
            </a:spcBef>
            <a:spcAft>
              <a:spcPct val="35000"/>
            </a:spcAft>
          </a:pPr>
          <a:r>
            <a:rPr lang="en-US" sz="1900" kern="1200" dirty="0" smtClean="0"/>
            <a:t>DODD working with CBs to collect data/numbers for supply and distribution.</a:t>
          </a:r>
          <a:endParaRPr lang="en-US" sz="1900" kern="1200" dirty="0"/>
        </a:p>
      </dsp:txBody>
      <dsp:txXfrm>
        <a:off x="477041" y="1131173"/>
        <a:ext cx="1774918" cy="2858928"/>
      </dsp:txXfrm>
    </dsp:sp>
    <dsp:sp modelId="{CB0ECEDF-C471-42B5-97DA-5439E13DF3B0}">
      <dsp:nvSpPr>
        <dsp:cNvPr id="0" name=""/>
        <dsp:cNvSpPr/>
      </dsp:nvSpPr>
      <dsp:spPr>
        <a:xfrm>
          <a:off x="2466379" y="1131173"/>
          <a:ext cx="2382440" cy="2858928"/>
        </a:xfrm>
        <a:prstGeom prst="roundRect">
          <a:avLst>
            <a:gd name="adj" fmla="val 5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r>
            <a:rPr lang="en-US" sz="1500" kern="1200" dirty="0" smtClean="0"/>
            <a:t>Matching Provider with Vaccine distribution</a:t>
          </a:r>
          <a:endParaRPr lang="en-US" sz="1500" kern="1200" dirty="0"/>
        </a:p>
      </dsp:txBody>
      <dsp:txXfrm rot="16200000">
        <a:off x="1532462" y="2065089"/>
        <a:ext cx="2344321" cy="476488"/>
      </dsp:txXfrm>
    </dsp:sp>
    <dsp:sp modelId="{9E472F3F-283A-455A-8191-098C3B5F14FA}">
      <dsp:nvSpPr>
        <dsp:cNvPr id="0" name=""/>
        <dsp:cNvSpPr/>
      </dsp:nvSpPr>
      <dsp:spPr>
        <a:xfrm rot="5400000">
          <a:off x="2268194" y="3403626"/>
          <a:ext cx="420194" cy="357366"/>
        </a:xfrm>
        <a:prstGeom prst="flowChartExtract">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3B144C-5209-45EB-AC09-82D383400960}">
      <dsp:nvSpPr>
        <dsp:cNvPr id="0" name=""/>
        <dsp:cNvSpPr/>
      </dsp:nvSpPr>
      <dsp:spPr>
        <a:xfrm>
          <a:off x="2942867" y="1131173"/>
          <a:ext cx="1774918" cy="2858928"/>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5151" rIns="0" bIns="0" numCol="1" spcCol="1270" anchor="t" anchorCtr="0">
          <a:noAutofit/>
        </a:bodyPr>
        <a:lstStyle/>
        <a:p>
          <a:pPr lvl="0" algn="l" defTabSz="844550">
            <a:lnSpc>
              <a:spcPct val="90000"/>
            </a:lnSpc>
            <a:spcBef>
              <a:spcPct val="0"/>
            </a:spcBef>
            <a:spcAft>
              <a:spcPct val="35000"/>
            </a:spcAft>
          </a:pPr>
          <a:r>
            <a:rPr lang="en-US" sz="1900" kern="1200" dirty="0" smtClean="0"/>
            <a:t>Once the list is complete Pharmacies or other entities will be matched with providers</a:t>
          </a:r>
          <a:endParaRPr lang="en-US" sz="1900" kern="1200" dirty="0"/>
        </a:p>
      </dsp:txBody>
      <dsp:txXfrm>
        <a:off x="2942867" y="1131173"/>
        <a:ext cx="1774918" cy="2858928"/>
      </dsp:txXfrm>
    </dsp:sp>
    <dsp:sp modelId="{7EC4F68B-091B-4EF4-A2B1-3025CFEDBED3}">
      <dsp:nvSpPr>
        <dsp:cNvPr id="0" name=""/>
        <dsp:cNvSpPr/>
      </dsp:nvSpPr>
      <dsp:spPr>
        <a:xfrm>
          <a:off x="4932205" y="1131173"/>
          <a:ext cx="2382440" cy="2858928"/>
        </a:xfrm>
        <a:prstGeom prst="roundRect">
          <a:avLst>
            <a:gd name="adj" fmla="val 5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r>
            <a:rPr lang="en-US" sz="1500" kern="1200" dirty="0" smtClean="0"/>
            <a:t>Distribution of Vaccine</a:t>
          </a:r>
          <a:endParaRPr lang="en-US" sz="1500" kern="1200" dirty="0"/>
        </a:p>
      </dsp:txBody>
      <dsp:txXfrm rot="16200000">
        <a:off x="3998289" y="2065089"/>
        <a:ext cx="2344321" cy="476488"/>
      </dsp:txXfrm>
    </dsp:sp>
    <dsp:sp modelId="{FDBAA18D-F9CB-49A1-9B24-39DB5FADA0D1}">
      <dsp:nvSpPr>
        <dsp:cNvPr id="0" name=""/>
        <dsp:cNvSpPr/>
      </dsp:nvSpPr>
      <dsp:spPr>
        <a:xfrm rot="5400000">
          <a:off x="4734020" y="3403626"/>
          <a:ext cx="420194" cy="357366"/>
        </a:xfrm>
        <a:prstGeom prst="flowChartExtract">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0E8901-31BE-4668-AC3A-C3C7D5FF5678}">
      <dsp:nvSpPr>
        <dsp:cNvPr id="0" name=""/>
        <dsp:cNvSpPr/>
      </dsp:nvSpPr>
      <dsp:spPr>
        <a:xfrm>
          <a:off x="5408693" y="1131173"/>
          <a:ext cx="1774918" cy="2858928"/>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5151" rIns="0" bIns="0" numCol="1" spcCol="1270" anchor="t" anchorCtr="0">
          <a:noAutofit/>
        </a:bodyPr>
        <a:lstStyle/>
        <a:p>
          <a:pPr lvl="0" algn="l" defTabSz="844550">
            <a:lnSpc>
              <a:spcPct val="90000"/>
            </a:lnSpc>
            <a:spcBef>
              <a:spcPct val="0"/>
            </a:spcBef>
            <a:spcAft>
              <a:spcPct val="35000"/>
            </a:spcAft>
          </a:pPr>
          <a:r>
            <a:rPr lang="en-US" sz="1900" kern="1200" dirty="0" smtClean="0"/>
            <a:t>There will be priorities set within Phase 1A and teams including providers may also have to prioritized based on who may be most vulnerable.</a:t>
          </a:r>
          <a:endParaRPr lang="en-US" sz="1900" kern="1200" dirty="0"/>
        </a:p>
      </dsp:txBody>
      <dsp:txXfrm>
        <a:off x="5408693" y="1131173"/>
        <a:ext cx="1774918" cy="28589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FCA57-08CC-40C2-A748-F76BAB56883F}">
      <dsp:nvSpPr>
        <dsp:cNvPr id="0" name=""/>
        <dsp:cNvSpPr/>
      </dsp:nvSpPr>
      <dsp:spPr>
        <a:xfrm>
          <a:off x="4456518" y="3482466"/>
          <a:ext cx="2529909" cy="163880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What get’s in the way of getting and keeping employees?</a:t>
          </a:r>
        </a:p>
      </dsp:txBody>
      <dsp:txXfrm>
        <a:off x="5251490" y="3928167"/>
        <a:ext cx="1698938" cy="1157108"/>
      </dsp:txXfrm>
    </dsp:sp>
    <dsp:sp modelId="{247C4E5E-9960-48ED-A740-9C4607DD7290}">
      <dsp:nvSpPr>
        <dsp:cNvPr id="0" name=""/>
        <dsp:cNvSpPr/>
      </dsp:nvSpPr>
      <dsp:spPr>
        <a:xfrm>
          <a:off x="328771" y="3482466"/>
          <a:ext cx="2529909" cy="163880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Are providers appropriately compensated for their services?</a:t>
          </a:r>
        </a:p>
      </dsp:txBody>
      <dsp:txXfrm>
        <a:off x="364770" y="3928167"/>
        <a:ext cx="1698938" cy="1157108"/>
      </dsp:txXfrm>
    </dsp:sp>
    <dsp:sp modelId="{04B34855-1127-4FE3-ABD3-F4ED1F5F6C26}">
      <dsp:nvSpPr>
        <dsp:cNvPr id="0" name=""/>
        <dsp:cNvSpPr/>
      </dsp:nvSpPr>
      <dsp:spPr>
        <a:xfrm>
          <a:off x="4456518" y="0"/>
          <a:ext cx="2529909" cy="163880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Char char="••"/>
            <a:tabLst/>
            <a:defRPr/>
          </a:pPr>
          <a:r>
            <a:rPr lang="en-US" sz="1500" kern="1200" dirty="0"/>
            <a:t>Do our employees feel safe and supported?</a:t>
          </a:r>
        </a:p>
        <a:p>
          <a:pPr marL="171450" lvl="1" indent="0" algn="l" defTabSz="755650">
            <a:lnSpc>
              <a:spcPct val="90000"/>
            </a:lnSpc>
            <a:spcBef>
              <a:spcPct val="0"/>
            </a:spcBef>
            <a:spcAft>
              <a:spcPct val="15000"/>
            </a:spcAft>
            <a:buChar char="••"/>
          </a:pPr>
          <a:endParaRPr lang="en-US" sz="1500" kern="1200" dirty="0"/>
        </a:p>
      </dsp:txBody>
      <dsp:txXfrm>
        <a:off x="5251490" y="35999"/>
        <a:ext cx="1698938" cy="1157108"/>
      </dsp:txXfrm>
    </dsp:sp>
    <dsp:sp modelId="{3280EBBC-9AB4-4F90-A9F0-C5A0052E1B22}">
      <dsp:nvSpPr>
        <dsp:cNvPr id="0" name=""/>
        <dsp:cNvSpPr/>
      </dsp:nvSpPr>
      <dsp:spPr>
        <a:xfrm>
          <a:off x="328771" y="0"/>
          <a:ext cx="2529909" cy="163880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How do we sell our organization?</a:t>
          </a:r>
        </a:p>
      </dsp:txBody>
      <dsp:txXfrm>
        <a:off x="364770" y="35999"/>
        <a:ext cx="1698938" cy="1157108"/>
      </dsp:txXfrm>
    </dsp:sp>
    <dsp:sp modelId="{79488A6E-3E18-4227-B9AA-098760BFA371}">
      <dsp:nvSpPr>
        <dsp:cNvPr id="0" name=""/>
        <dsp:cNvSpPr/>
      </dsp:nvSpPr>
      <dsp:spPr>
        <a:xfrm>
          <a:off x="1388875" y="291912"/>
          <a:ext cx="2217512" cy="2217512"/>
        </a:xfrm>
        <a:prstGeom prst="pieWedg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Recruitment</a:t>
          </a:r>
        </a:p>
      </dsp:txBody>
      <dsp:txXfrm>
        <a:off x="2038369" y="941406"/>
        <a:ext cx="1568018" cy="1568018"/>
      </dsp:txXfrm>
    </dsp:sp>
    <dsp:sp modelId="{28D222B7-9405-44AE-86AC-8AB8E7C1D1D8}">
      <dsp:nvSpPr>
        <dsp:cNvPr id="0" name=""/>
        <dsp:cNvSpPr/>
      </dsp:nvSpPr>
      <dsp:spPr>
        <a:xfrm rot="5400000">
          <a:off x="3708812" y="291912"/>
          <a:ext cx="2217512" cy="2217512"/>
        </a:xfrm>
        <a:prstGeom prst="pieWedg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Workplace</a:t>
          </a:r>
        </a:p>
        <a:p>
          <a:pPr lvl="0" algn="ctr" defTabSz="711200">
            <a:lnSpc>
              <a:spcPct val="90000"/>
            </a:lnSpc>
            <a:spcBef>
              <a:spcPct val="0"/>
            </a:spcBef>
            <a:spcAft>
              <a:spcPct val="35000"/>
            </a:spcAft>
          </a:pPr>
          <a:r>
            <a:rPr lang="en-US" sz="1600" b="1" kern="1200" dirty="0"/>
            <a:t>Culture</a:t>
          </a:r>
        </a:p>
      </dsp:txBody>
      <dsp:txXfrm rot="-5400000">
        <a:off x="3708812" y="941406"/>
        <a:ext cx="1568018" cy="1568018"/>
      </dsp:txXfrm>
    </dsp:sp>
    <dsp:sp modelId="{60E78741-A54C-45AF-B43C-16438504574D}">
      <dsp:nvSpPr>
        <dsp:cNvPr id="0" name=""/>
        <dsp:cNvSpPr/>
      </dsp:nvSpPr>
      <dsp:spPr>
        <a:xfrm rot="10800000">
          <a:off x="3708812" y="2611850"/>
          <a:ext cx="2217512" cy="2217512"/>
        </a:xfrm>
        <a:prstGeom prst="pieWedg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System</a:t>
          </a:r>
        </a:p>
        <a:p>
          <a:pPr lvl="0" algn="ctr" defTabSz="711200">
            <a:lnSpc>
              <a:spcPct val="90000"/>
            </a:lnSpc>
            <a:spcBef>
              <a:spcPct val="0"/>
            </a:spcBef>
            <a:spcAft>
              <a:spcPct val="35000"/>
            </a:spcAft>
          </a:pPr>
          <a:r>
            <a:rPr lang="en-US" sz="1600" b="1" kern="1200" dirty="0"/>
            <a:t>Barriers</a:t>
          </a:r>
        </a:p>
      </dsp:txBody>
      <dsp:txXfrm rot="10800000">
        <a:off x="3708812" y="2611850"/>
        <a:ext cx="1568018" cy="1568018"/>
      </dsp:txXfrm>
    </dsp:sp>
    <dsp:sp modelId="{67BC46C4-AAA5-49C0-AD8A-C02AA300C2B0}">
      <dsp:nvSpPr>
        <dsp:cNvPr id="0" name=""/>
        <dsp:cNvSpPr/>
      </dsp:nvSpPr>
      <dsp:spPr>
        <a:xfrm rot="16200000">
          <a:off x="1388875" y="2611850"/>
          <a:ext cx="2217512" cy="2217512"/>
        </a:xfrm>
        <a:prstGeom prst="pieWedg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a:t>Compensation</a:t>
          </a:r>
        </a:p>
      </dsp:txBody>
      <dsp:txXfrm rot="5400000">
        <a:off x="2038369" y="2611850"/>
        <a:ext cx="1568018" cy="1568018"/>
      </dsp:txXfrm>
    </dsp:sp>
    <dsp:sp modelId="{75870172-3E50-4D73-B459-1EC9C6218DF0}">
      <dsp:nvSpPr>
        <dsp:cNvPr id="0" name=""/>
        <dsp:cNvSpPr/>
      </dsp:nvSpPr>
      <dsp:spPr>
        <a:xfrm>
          <a:off x="3274784" y="2099722"/>
          <a:ext cx="765630" cy="665765"/>
        </a:xfrm>
        <a:prstGeom prst="circularArrow">
          <a:avLst/>
        </a:prstGeom>
        <a:solidFill>
          <a:schemeClr val="accent1">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B3494E-71C0-436E-8FB2-790AD6D3AB43}">
      <dsp:nvSpPr>
        <dsp:cNvPr id="0" name=""/>
        <dsp:cNvSpPr/>
      </dsp:nvSpPr>
      <dsp:spPr>
        <a:xfrm rot="10800000">
          <a:off x="3274784" y="2355786"/>
          <a:ext cx="765630" cy="665765"/>
        </a:xfrm>
        <a:prstGeom prst="circularArrow">
          <a:avLst/>
        </a:prstGeom>
        <a:solidFill>
          <a:schemeClr val="accent1">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3D852-3F40-9348-9729-75DF64A45773}" type="datetimeFigureOut">
              <a:rPr lang="en-US" smtClean="0"/>
              <a:t>12/12/2020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67EC76-CF22-B549-B97B-1F0E142F9E26}" type="slidenum">
              <a:rPr lang="en-US" smtClean="0"/>
              <a:t>‹#›</a:t>
            </a:fld>
            <a:endParaRPr lang="en-US"/>
          </a:p>
        </p:txBody>
      </p:sp>
    </p:spTree>
    <p:extLst>
      <p:ext uri="{BB962C8B-B14F-4D97-AF65-F5344CB8AC3E}">
        <p14:creationId xmlns:p14="http://schemas.microsoft.com/office/powerpoint/2010/main" val="2467460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1</a:t>
            </a:fld>
            <a:endParaRPr lang="en-US"/>
          </a:p>
        </p:txBody>
      </p:sp>
    </p:spTree>
    <p:extLst>
      <p:ext uri="{BB962C8B-B14F-4D97-AF65-F5344CB8AC3E}">
        <p14:creationId xmlns:p14="http://schemas.microsoft.com/office/powerpoint/2010/main" val="4086330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44</a:t>
            </a:fld>
            <a:endParaRPr lang="en-US"/>
          </a:p>
        </p:txBody>
      </p:sp>
    </p:spTree>
    <p:extLst>
      <p:ext uri="{BB962C8B-B14F-4D97-AF65-F5344CB8AC3E}">
        <p14:creationId xmlns:p14="http://schemas.microsoft.com/office/powerpoint/2010/main" val="2483489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45</a:t>
            </a:fld>
            <a:endParaRPr lang="en-US"/>
          </a:p>
        </p:txBody>
      </p:sp>
    </p:spTree>
    <p:extLst>
      <p:ext uri="{BB962C8B-B14F-4D97-AF65-F5344CB8AC3E}">
        <p14:creationId xmlns:p14="http://schemas.microsoft.com/office/powerpoint/2010/main" val="1246194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46</a:t>
            </a:fld>
            <a:endParaRPr lang="en-US"/>
          </a:p>
        </p:txBody>
      </p:sp>
    </p:spTree>
    <p:extLst>
      <p:ext uri="{BB962C8B-B14F-4D97-AF65-F5344CB8AC3E}">
        <p14:creationId xmlns:p14="http://schemas.microsoft.com/office/powerpoint/2010/main" val="1975650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47</a:t>
            </a:fld>
            <a:endParaRPr lang="en-US"/>
          </a:p>
        </p:txBody>
      </p:sp>
    </p:spTree>
    <p:extLst>
      <p:ext uri="{BB962C8B-B14F-4D97-AF65-F5344CB8AC3E}">
        <p14:creationId xmlns:p14="http://schemas.microsoft.com/office/powerpoint/2010/main" val="3721452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48</a:t>
            </a:fld>
            <a:endParaRPr lang="en-US"/>
          </a:p>
        </p:txBody>
      </p:sp>
    </p:spTree>
    <p:extLst>
      <p:ext uri="{BB962C8B-B14F-4D97-AF65-F5344CB8AC3E}">
        <p14:creationId xmlns:p14="http://schemas.microsoft.com/office/powerpoint/2010/main" val="3013276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49</a:t>
            </a:fld>
            <a:endParaRPr lang="en-US"/>
          </a:p>
        </p:txBody>
      </p:sp>
    </p:spTree>
    <p:extLst>
      <p:ext uri="{BB962C8B-B14F-4D97-AF65-F5344CB8AC3E}">
        <p14:creationId xmlns:p14="http://schemas.microsoft.com/office/powerpoint/2010/main" val="2811261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50</a:t>
            </a:fld>
            <a:endParaRPr lang="en-US"/>
          </a:p>
        </p:txBody>
      </p:sp>
    </p:spTree>
    <p:extLst>
      <p:ext uri="{BB962C8B-B14F-4D97-AF65-F5344CB8AC3E}">
        <p14:creationId xmlns:p14="http://schemas.microsoft.com/office/powerpoint/2010/main" val="4256663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53</a:t>
            </a:fld>
            <a:endParaRPr lang="en-US"/>
          </a:p>
        </p:txBody>
      </p:sp>
    </p:spTree>
    <p:extLst>
      <p:ext uri="{BB962C8B-B14F-4D97-AF65-F5344CB8AC3E}">
        <p14:creationId xmlns:p14="http://schemas.microsoft.com/office/powerpoint/2010/main" val="287688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54</a:t>
            </a:fld>
            <a:endParaRPr lang="en-US"/>
          </a:p>
        </p:txBody>
      </p:sp>
    </p:spTree>
    <p:extLst>
      <p:ext uri="{BB962C8B-B14F-4D97-AF65-F5344CB8AC3E}">
        <p14:creationId xmlns:p14="http://schemas.microsoft.com/office/powerpoint/2010/main" val="2372290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60</a:t>
            </a:fld>
            <a:endParaRPr lang="en-US"/>
          </a:p>
        </p:txBody>
      </p:sp>
    </p:spTree>
    <p:extLst>
      <p:ext uri="{BB962C8B-B14F-4D97-AF65-F5344CB8AC3E}">
        <p14:creationId xmlns:p14="http://schemas.microsoft.com/office/powerpoint/2010/main" val="142742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2</a:t>
            </a:fld>
            <a:endParaRPr lang="en-US"/>
          </a:p>
        </p:txBody>
      </p:sp>
    </p:spTree>
    <p:extLst>
      <p:ext uri="{BB962C8B-B14F-4D97-AF65-F5344CB8AC3E}">
        <p14:creationId xmlns:p14="http://schemas.microsoft.com/office/powerpoint/2010/main" val="4049845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3</a:t>
            </a:fld>
            <a:endParaRPr lang="en-US"/>
          </a:p>
        </p:txBody>
      </p:sp>
    </p:spTree>
    <p:extLst>
      <p:ext uri="{BB962C8B-B14F-4D97-AF65-F5344CB8AC3E}">
        <p14:creationId xmlns:p14="http://schemas.microsoft.com/office/powerpoint/2010/main" val="98787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a:t>
            </a:fld>
            <a:endParaRPr lang="en-US"/>
          </a:p>
        </p:txBody>
      </p:sp>
    </p:spTree>
    <p:extLst>
      <p:ext uri="{BB962C8B-B14F-4D97-AF65-F5344CB8AC3E}">
        <p14:creationId xmlns:p14="http://schemas.microsoft.com/office/powerpoint/2010/main" val="914750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5</a:t>
            </a:fld>
            <a:endParaRPr lang="en-US"/>
          </a:p>
        </p:txBody>
      </p:sp>
    </p:spTree>
    <p:extLst>
      <p:ext uri="{BB962C8B-B14F-4D97-AF65-F5344CB8AC3E}">
        <p14:creationId xmlns:p14="http://schemas.microsoft.com/office/powerpoint/2010/main" val="3005132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8</a:t>
            </a:fld>
            <a:endParaRPr lang="en-US"/>
          </a:p>
        </p:txBody>
      </p:sp>
    </p:spTree>
    <p:extLst>
      <p:ext uri="{BB962C8B-B14F-4D97-AF65-F5344CB8AC3E}">
        <p14:creationId xmlns:p14="http://schemas.microsoft.com/office/powerpoint/2010/main" val="405345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17</a:t>
            </a:fld>
            <a:endParaRPr lang="en-US"/>
          </a:p>
        </p:txBody>
      </p:sp>
    </p:spTree>
    <p:extLst>
      <p:ext uri="{BB962C8B-B14F-4D97-AF65-F5344CB8AC3E}">
        <p14:creationId xmlns:p14="http://schemas.microsoft.com/office/powerpoint/2010/main" val="3094498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31</a:t>
            </a:fld>
            <a:endParaRPr lang="en-US"/>
          </a:p>
        </p:txBody>
      </p:sp>
    </p:spTree>
    <p:extLst>
      <p:ext uri="{BB962C8B-B14F-4D97-AF65-F5344CB8AC3E}">
        <p14:creationId xmlns:p14="http://schemas.microsoft.com/office/powerpoint/2010/main" val="1529728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67EC76-CF22-B549-B97B-1F0E142F9E26}" type="slidenum">
              <a:rPr lang="en-US" smtClean="0"/>
              <a:t>43</a:t>
            </a:fld>
            <a:endParaRPr lang="en-US"/>
          </a:p>
        </p:txBody>
      </p:sp>
    </p:spTree>
    <p:extLst>
      <p:ext uri="{BB962C8B-B14F-4D97-AF65-F5344CB8AC3E}">
        <p14:creationId xmlns:p14="http://schemas.microsoft.com/office/powerpoint/2010/main" val="332685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12/12/2020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12/12/2020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slature.ohio.gov/download?key=14837&amp;forma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communitysolutions.com/wp-content/uploads/2018/04/MajorReport_DD-System_032015_Frech_Honeck_Warren.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OPRA Policy Committee Meeting</a:t>
            </a:r>
          </a:p>
        </p:txBody>
      </p:sp>
      <p:sp>
        <p:nvSpPr>
          <p:cNvPr id="3" name="Subtitle 2"/>
          <p:cNvSpPr>
            <a:spLocks noGrp="1"/>
          </p:cNvSpPr>
          <p:nvPr>
            <p:ph type="subTitle" idx="1"/>
          </p:nvPr>
        </p:nvSpPr>
        <p:spPr/>
        <p:txBody>
          <a:bodyPr/>
          <a:lstStyle/>
          <a:p>
            <a:r>
              <a:rPr lang="en-US" dirty="0" smtClean="0"/>
              <a:t>12-14-20</a:t>
            </a:r>
            <a:endParaRPr lang="en-US" dirty="0"/>
          </a:p>
        </p:txBody>
      </p:sp>
    </p:spTree>
    <p:extLst>
      <p:ext uri="{BB962C8B-B14F-4D97-AF65-F5344CB8AC3E}">
        <p14:creationId xmlns:p14="http://schemas.microsoft.com/office/powerpoint/2010/main" val="425641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Developments</a:t>
            </a:r>
            <a:endParaRPr lang="en-US" dirty="0"/>
          </a:p>
        </p:txBody>
      </p:sp>
      <p:sp>
        <p:nvSpPr>
          <p:cNvPr id="3" name="Content Placeholder 2"/>
          <p:cNvSpPr>
            <a:spLocks noGrp="1"/>
          </p:cNvSpPr>
          <p:nvPr>
            <p:ph idx="1"/>
          </p:nvPr>
        </p:nvSpPr>
        <p:spPr/>
        <p:txBody>
          <a:bodyPr/>
          <a:lstStyle/>
          <a:p>
            <a:r>
              <a:rPr lang="en-US" dirty="0"/>
              <a:t>Current Appendix K expires on 1/27/21</a:t>
            </a:r>
          </a:p>
          <a:p>
            <a:r>
              <a:rPr lang="en-US" dirty="0" smtClean="0"/>
              <a:t>OACB put forth a proposal during the Core Committee process.  We responded to their proposal.  It focused on Appendix K relief for HPC and local funds to support providers</a:t>
            </a:r>
          </a:p>
          <a:p>
            <a:r>
              <a:rPr lang="en-US" dirty="0" smtClean="0"/>
              <a:t>OPRA Submitted a proposal to DODD.  Our proposal requested the use of matched funds across the spectrum of services.</a:t>
            </a:r>
          </a:p>
          <a:p>
            <a:r>
              <a:rPr lang="en-US" dirty="0" smtClean="0"/>
              <a:t>There was meeting with the Governor’s staff regarding the proposal</a:t>
            </a:r>
          </a:p>
          <a:p>
            <a:r>
              <a:rPr lang="en-US" dirty="0" smtClean="0"/>
              <a:t>Director Davis worked with the Governor’s Office on a proposal</a:t>
            </a:r>
          </a:p>
          <a:p>
            <a:r>
              <a:rPr lang="en-US" dirty="0" smtClean="0"/>
              <a:t>Director’s proposal was presented to CBs on Friday</a:t>
            </a:r>
          </a:p>
          <a:p>
            <a:r>
              <a:rPr lang="en-US" dirty="0" smtClean="0"/>
              <a:t>We are waiting to hear the results of that meeting</a:t>
            </a:r>
          </a:p>
          <a:p>
            <a:r>
              <a:rPr lang="en-US" dirty="0" smtClean="0"/>
              <a:t>ODM and then CMS will still need to approve</a:t>
            </a:r>
          </a:p>
        </p:txBody>
      </p:sp>
    </p:spTree>
    <p:extLst>
      <p:ext uri="{BB962C8B-B14F-4D97-AF65-F5344CB8AC3E}">
        <p14:creationId xmlns:p14="http://schemas.microsoft.com/office/powerpoint/2010/main" val="243485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House Bill 770</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1094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Bill 770 notes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Originated from complaints of family members of people in nursing homes and ICFs</a:t>
            </a:r>
          </a:p>
          <a:p>
            <a:endParaRPr lang="en-US" dirty="0"/>
          </a:p>
          <a:p>
            <a:r>
              <a:rPr lang="en-US" dirty="0"/>
              <a:t>Sponsors tried to put some guardrails on the use of the program but at this stage of the pandemic, not sure there are enough</a:t>
            </a:r>
          </a:p>
          <a:p>
            <a:endParaRPr lang="en-US" dirty="0"/>
          </a:p>
          <a:p>
            <a:r>
              <a:rPr lang="en-US" dirty="0"/>
              <a:t>Concerns- management of the program, management of staff (another duty for DSPs to manage), provide limited PPE to the caregiver, potential DOL concerns (unpaid caregiver possibly doing the same work a DSP is doing),</a:t>
            </a:r>
          </a:p>
          <a:p>
            <a:endParaRPr lang="en-US" dirty="0"/>
          </a:p>
          <a:p>
            <a:r>
              <a:rPr lang="en-US" dirty="0"/>
              <a:t>Testimony has come from parents and a few providers</a:t>
            </a:r>
          </a:p>
          <a:p>
            <a:endParaRPr lang="en-US" dirty="0"/>
          </a:p>
          <a:p>
            <a:r>
              <a:rPr lang="en-US" dirty="0"/>
              <a:t>Likely won’t be passed this session but could be something introduced again next session</a:t>
            </a:r>
          </a:p>
          <a:p>
            <a:r>
              <a:rPr lang="en-US" u="sng" dirty="0">
                <a:hlinkClick r:id="rId2"/>
              </a:rPr>
              <a:t>https://www.legislature.ohio.gov/download?key=14837&amp;format=pdf</a:t>
            </a:r>
            <a:r>
              <a:rPr lang="en-US" dirty="0"/>
              <a:t> </a:t>
            </a:r>
            <a:endParaRPr lang="en-US" dirty="0"/>
          </a:p>
        </p:txBody>
      </p:sp>
    </p:spTree>
    <p:extLst>
      <p:ext uri="{BB962C8B-B14F-4D97-AF65-F5344CB8AC3E}">
        <p14:creationId xmlns:p14="http://schemas.microsoft.com/office/powerpoint/2010/main" val="2785213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2021 Budget Considerations and Plan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11945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lnSpcReduction="10000"/>
          </a:bodyPr>
          <a:lstStyle/>
          <a:p>
            <a:r>
              <a:rPr lang="en-US" dirty="0" smtClean="0"/>
              <a:t>We start with where DODD is</a:t>
            </a:r>
          </a:p>
          <a:p>
            <a:r>
              <a:rPr lang="en-US" dirty="0" smtClean="0"/>
              <a:t>The state of the State is somewhat unpredictable due to the coronavirus</a:t>
            </a:r>
          </a:p>
          <a:p>
            <a:r>
              <a:rPr lang="en-US" dirty="0" smtClean="0"/>
              <a:t>Director Davis did have to submit a budget to OBM</a:t>
            </a:r>
          </a:p>
          <a:p>
            <a:r>
              <a:rPr lang="en-US" dirty="0" smtClean="0"/>
              <a:t>Up to this point we are able to stay whole</a:t>
            </a:r>
          </a:p>
          <a:p>
            <a:r>
              <a:rPr lang="en-US" dirty="0" smtClean="0"/>
              <a:t>The Counties are helping by covering the HPC increase…we will have to continue to advocate to keep all rates in tact.</a:t>
            </a:r>
          </a:p>
          <a:p>
            <a:r>
              <a:rPr lang="en-US" dirty="0" smtClean="0"/>
              <a:t>We want to not start at just keeping us whole but also introduce and advocate for where we feel we need to be.</a:t>
            </a:r>
          </a:p>
          <a:p>
            <a:r>
              <a:rPr lang="en-US" dirty="0" smtClean="0"/>
              <a:t>Focus on the importance of the role of the DSP and the infrastructure to support them (We Step Up)</a:t>
            </a:r>
          </a:p>
          <a:p>
            <a:r>
              <a:rPr lang="en-US" dirty="0" smtClean="0"/>
              <a:t>We are striving to be on the same page with our partners</a:t>
            </a:r>
          </a:p>
          <a:p>
            <a:r>
              <a:rPr lang="en-US" dirty="0" smtClean="0"/>
              <a:t>It is going to be very difficult to gain ground financially but we will work to gain ground with system reform/simplification.</a:t>
            </a:r>
          </a:p>
          <a:p>
            <a:pPr marL="0" indent="0">
              <a:buNone/>
            </a:pPr>
            <a:endParaRPr lang="en-US" dirty="0"/>
          </a:p>
        </p:txBody>
      </p:sp>
    </p:spTree>
    <p:extLst>
      <p:ext uri="{BB962C8B-B14F-4D97-AF65-F5344CB8AC3E}">
        <p14:creationId xmlns:p14="http://schemas.microsoft.com/office/powerpoint/2010/main" val="173056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from History</a:t>
            </a:r>
            <a:endParaRPr lang="en-US" dirty="0"/>
          </a:p>
        </p:txBody>
      </p:sp>
      <p:sp>
        <p:nvSpPr>
          <p:cNvPr id="3" name="Content Placeholder 2"/>
          <p:cNvSpPr>
            <a:spLocks noGrp="1"/>
          </p:cNvSpPr>
          <p:nvPr>
            <p:ph idx="1"/>
          </p:nvPr>
        </p:nvSpPr>
        <p:spPr/>
        <p:txBody>
          <a:bodyPr>
            <a:normAutofit/>
          </a:bodyPr>
          <a:lstStyle/>
          <a:p>
            <a:pPr lvl="0"/>
            <a:r>
              <a:rPr lang="en-US" b="1" dirty="0"/>
              <a:t>Budget discussion </a:t>
            </a:r>
            <a:endParaRPr lang="en-US" sz="1800" dirty="0"/>
          </a:p>
          <a:p>
            <a:pPr lvl="1"/>
            <a:r>
              <a:rPr lang="en-US" dirty="0"/>
              <a:t>The Policy Committee Core Group discussed the budget ask as suggested by the Policy Committee.  The Core Group remains committed to the ask that would  $13 average DSP wage by Jan. 1, 2020 and $15 average DSP wage by Jan. 1, 2021 ask and the elimination of on-site/on-call services. These base rates would have an inflationary adjustor so they increased each year inflation grew.</a:t>
            </a:r>
            <a:endParaRPr lang="en-US" sz="1600" dirty="0"/>
          </a:p>
          <a:p>
            <a:pPr lvl="2"/>
            <a:r>
              <a:rPr lang="en-US" dirty="0"/>
              <a:t>All stakeholders except for DODD are supportive of the wage increase ask. </a:t>
            </a:r>
            <a:endParaRPr lang="en-US" sz="1400" dirty="0"/>
          </a:p>
          <a:p>
            <a:pPr lvl="3"/>
            <a:r>
              <a:rPr lang="en-US" dirty="0"/>
              <a:t>The County Boards are asking for accountability measures to know if providers are passing the base rate increase to their staff. </a:t>
            </a:r>
            <a:endParaRPr lang="en-US" sz="1200" dirty="0"/>
          </a:p>
          <a:p>
            <a:pPr lvl="2"/>
            <a:r>
              <a:rPr lang="en-US" dirty="0"/>
              <a:t>The County Boards are concerned about the total elimination of on-site/on-call without further discussions.</a:t>
            </a:r>
            <a:endParaRPr lang="en-US" sz="1400" dirty="0"/>
          </a:p>
          <a:p>
            <a:pPr lvl="3"/>
            <a:r>
              <a:rPr lang="en-US" dirty="0"/>
              <a:t>County Boards are open to increasing the rates of on-site/on-call based on state minimum wage with the commitment from stakeholder to further discuss the topic.  </a:t>
            </a:r>
            <a:endParaRPr lang="en-US" sz="1200" dirty="0"/>
          </a:p>
          <a:p>
            <a:pPr lvl="1"/>
            <a:r>
              <a:rPr lang="en-US" dirty="0"/>
              <a:t>OPRA has solicited proposals from additional lobbying groups that would help OPRA campaign for the budget ask. Other stakeholders seem committed to supporting the effort.</a:t>
            </a:r>
            <a:endParaRPr lang="en-US" sz="1600" dirty="0"/>
          </a:p>
          <a:p>
            <a:endParaRPr lang="en-US" dirty="0"/>
          </a:p>
        </p:txBody>
      </p:sp>
    </p:spTree>
    <p:extLst>
      <p:ext uri="{BB962C8B-B14F-4D97-AF65-F5344CB8AC3E}">
        <p14:creationId xmlns:p14="http://schemas.microsoft.com/office/powerpoint/2010/main" val="3332656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246061" cy="4601183"/>
          </a:xfrm>
        </p:spPr>
        <p:txBody>
          <a:bodyPr/>
          <a:lstStyle/>
          <a:p>
            <a:r>
              <a:rPr lang="en-US" dirty="0" smtClean="0"/>
              <a:t>Developing Our Communication</a:t>
            </a:r>
            <a:br>
              <a:rPr lang="en-US" dirty="0" smtClean="0"/>
            </a:br>
            <a:r>
              <a:rPr lang="en-US" dirty="0" smtClean="0"/>
              <a:t>Strategy…</a:t>
            </a:r>
            <a:br>
              <a:rPr lang="en-US" dirty="0" smtClean="0"/>
            </a:br>
            <a:r>
              <a:rPr lang="en-US" dirty="0" smtClean="0"/>
              <a:t>Making it as simple as possible and achieving what we want</a:t>
            </a:r>
            <a:br>
              <a:rPr lang="en-US" dirty="0" smtClean="0"/>
            </a:br>
            <a:r>
              <a:rPr lang="en-US" dirty="0" smtClean="0"/>
              <a:t> </a:t>
            </a:r>
            <a:endParaRPr lang="en-US" dirty="0"/>
          </a:p>
        </p:txBody>
      </p:sp>
      <p:sp>
        <p:nvSpPr>
          <p:cNvPr id="3" name="Content Placeholder 2"/>
          <p:cNvSpPr>
            <a:spLocks noGrp="1"/>
          </p:cNvSpPr>
          <p:nvPr>
            <p:ph idx="1"/>
          </p:nvPr>
        </p:nvSpPr>
        <p:spPr/>
        <p:txBody>
          <a:bodyPr/>
          <a:lstStyle/>
          <a:p>
            <a:endParaRPr lang="en-US" dirty="0"/>
          </a:p>
        </p:txBody>
      </p:sp>
      <p:pic>
        <p:nvPicPr>
          <p:cNvPr id="4" name="id-23C6CB42-0FA2-4E8E-8EFC-6114DC4685CA" descr="Image.jpeg"/>
          <p:cNvPicPr>
            <a:picLocks noChangeAspect="1" noChangeArrowheads="1"/>
          </p:cNvPicPr>
          <p:nvPr/>
        </p:nvPicPr>
        <p:blipFill rotWithShape="1">
          <a:blip r:embed="rId2">
            <a:extLst>
              <a:ext uri="{28A0092B-C50C-407E-A947-70E740481C1C}">
                <a14:useLocalDpi xmlns:a14="http://schemas.microsoft.com/office/drawing/2010/main" val="0"/>
              </a:ext>
            </a:extLst>
          </a:blip>
          <a:srcRect t="11439"/>
          <a:stretch/>
        </p:blipFill>
        <p:spPr bwMode="auto">
          <a:xfrm>
            <a:off x="4751907" y="122041"/>
            <a:ext cx="5966250" cy="6604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25131" t="15826" r="43098" b="46675"/>
          <a:stretch/>
        </p:blipFill>
        <p:spPr>
          <a:xfrm>
            <a:off x="3743324" y="3348114"/>
            <a:ext cx="1295401" cy="1911246"/>
          </a:xfrm>
          <a:prstGeom prst="rect">
            <a:avLst/>
          </a:prstGeom>
        </p:spPr>
      </p:pic>
    </p:spTree>
    <p:extLst>
      <p:ext uri="{BB962C8B-B14F-4D97-AF65-F5344CB8AC3E}">
        <p14:creationId xmlns:p14="http://schemas.microsoft.com/office/powerpoint/2010/main" val="581329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Different Advocacy</a:t>
            </a:r>
            <a:br>
              <a:rPr lang="en-US" dirty="0"/>
            </a:br>
            <a:r>
              <a:rPr lang="en-US" dirty="0"/>
              <a:t>Approach</a:t>
            </a:r>
          </a:p>
        </p:txBody>
      </p:sp>
      <p:sp>
        <p:nvSpPr>
          <p:cNvPr id="3" name="Content Placeholder 2"/>
          <p:cNvSpPr>
            <a:spLocks noGrp="1"/>
          </p:cNvSpPr>
          <p:nvPr>
            <p:ph idx="1"/>
          </p:nvPr>
        </p:nvSpPr>
        <p:spPr/>
        <p:txBody>
          <a:bodyPr>
            <a:normAutofit/>
          </a:bodyPr>
          <a:lstStyle/>
          <a:p>
            <a:r>
              <a:rPr lang="en-US" sz="4000" dirty="0"/>
              <a:t>Start with Services</a:t>
            </a:r>
          </a:p>
          <a:p>
            <a:endParaRPr lang="en-US" sz="4000" dirty="0"/>
          </a:p>
          <a:p>
            <a:endParaRPr lang="en-US" sz="4000" dirty="0"/>
          </a:p>
          <a:p>
            <a:r>
              <a:rPr lang="en-US" sz="4000" dirty="0"/>
              <a:t>Then Rates</a:t>
            </a:r>
          </a:p>
          <a:p>
            <a:endParaRPr lang="en-US" sz="4000" dirty="0"/>
          </a:p>
          <a:p>
            <a:endParaRPr lang="en-US" sz="4000" dirty="0"/>
          </a:p>
          <a:p>
            <a:r>
              <a:rPr lang="en-US" sz="4000" dirty="0"/>
              <a:t>Then Wages</a:t>
            </a:r>
          </a:p>
        </p:txBody>
      </p:sp>
    </p:spTree>
    <p:extLst>
      <p:ext uri="{BB962C8B-B14F-4D97-AF65-F5344CB8AC3E}">
        <p14:creationId xmlns:p14="http://schemas.microsoft.com/office/powerpoint/2010/main" val="3512761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br>
              <a:rPr lang="en-US" dirty="0" smtClean="0"/>
            </a:br>
            <a:r>
              <a:rPr lang="en-US" dirty="0" smtClean="0"/>
              <a:t>Ideas/</a:t>
            </a:r>
            <a:br>
              <a:rPr lang="en-US" dirty="0" smtClean="0"/>
            </a:br>
            <a:r>
              <a:rPr lang="en-US" dirty="0" smtClean="0"/>
              <a:t>Concerns</a:t>
            </a:r>
            <a:endParaRPr lang="en-US" dirty="0"/>
          </a:p>
        </p:txBody>
      </p:sp>
      <p:sp>
        <p:nvSpPr>
          <p:cNvPr id="3" name="Content Placeholder 2"/>
          <p:cNvSpPr>
            <a:spLocks noGrp="1"/>
          </p:cNvSpPr>
          <p:nvPr>
            <p:ph idx="1"/>
          </p:nvPr>
        </p:nvSpPr>
        <p:spPr/>
        <p:txBody>
          <a:bodyPr/>
          <a:lstStyle/>
          <a:p>
            <a:r>
              <a:rPr lang="en-US" dirty="0" smtClean="0"/>
              <a:t>We will have our proposal and initial thoughts about strategy ready for your review in January</a:t>
            </a:r>
          </a:p>
          <a:p>
            <a:r>
              <a:rPr lang="en-US" dirty="0" smtClean="0"/>
              <a:t>Begin sharing your story with your legislators (we will help)</a:t>
            </a:r>
            <a:endParaRPr lang="en-US" dirty="0"/>
          </a:p>
        </p:txBody>
      </p:sp>
    </p:spTree>
    <p:extLst>
      <p:ext uri="{BB962C8B-B14F-4D97-AF65-F5344CB8AC3E}">
        <p14:creationId xmlns:p14="http://schemas.microsoft.com/office/powerpoint/2010/main" val="208991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Provider Certification Rule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430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fontScale="85000" lnSpcReduction="10000"/>
          </a:bodyPr>
          <a:lstStyle/>
          <a:p>
            <a:pPr lvl="0"/>
            <a:r>
              <a:rPr lang="en-US" dirty="0" smtClean="0"/>
              <a:t>OPRA </a:t>
            </a:r>
            <a:r>
              <a:rPr lang="en-US" dirty="0"/>
              <a:t>AIR Report/General Updates</a:t>
            </a:r>
          </a:p>
          <a:p>
            <a:pPr lvl="0"/>
            <a:r>
              <a:rPr lang="en-US" dirty="0"/>
              <a:t>Vaccine considerations/update</a:t>
            </a:r>
          </a:p>
          <a:p>
            <a:pPr lvl="0"/>
            <a:r>
              <a:rPr lang="en-US" dirty="0"/>
              <a:t>Appendix K 2021</a:t>
            </a:r>
          </a:p>
          <a:p>
            <a:pPr lvl="0"/>
            <a:r>
              <a:rPr lang="en-US" dirty="0"/>
              <a:t>House Bill 770</a:t>
            </a:r>
          </a:p>
          <a:p>
            <a:pPr lvl="0"/>
            <a:r>
              <a:rPr lang="en-US" dirty="0"/>
              <a:t>Budget Considerations for 2021 </a:t>
            </a:r>
          </a:p>
          <a:p>
            <a:pPr lvl="0"/>
            <a:r>
              <a:rPr lang="en-US" dirty="0"/>
              <a:t>Provider Certification Rule proposal</a:t>
            </a:r>
          </a:p>
          <a:p>
            <a:pPr lvl="0"/>
            <a:r>
              <a:rPr lang="en-US" dirty="0"/>
              <a:t>Workforce project update</a:t>
            </a:r>
          </a:p>
          <a:p>
            <a:pPr lvl="0"/>
            <a:r>
              <a:rPr lang="en-US" dirty="0"/>
              <a:t>Guiding Principles and Strategic Plan:  Setting priorities and action steps</a:t>
            </a:r>
          </a:p>
          <a:p>
            <a:pPr lvl="0"/>
            <a:r>
              <a:rPr lang="en-US" dirty="0"/>
              <a:t>The Day Service challenge (the impact of the surge and where do we go from here)</a:t>
            </a:r>
          </a:p>
          <a:p>
            <a:pPr lvl="0"/>
            <a:r>
              <a:rPr lang="en-US" dirty="0"/>
              <a:t>Upcoming rules that need to be discussed</a:t>
            </a:r>
          </a:p>
          <a:p>
            <a:pPr lvl="0"/>
            <a:r>
              <a:rPr lang="en-US" dirty="0"/>
              <a:t>OPRA Committee Requests</a:t>
            </a:r>
          </a:p>
          <a:p>
            <a:pPr lvl="0"/>
            <a:r>
              <a:rPr lang="en-US" dirty="0"/>
              <a:t>General discussion</a:t>
            </a:r>
          </a:p>
          <a:p>
            <a:pPr lvl="0"/>
            <a:r>
              <a:rPr lang="en-US" dirty="0"/>
              <a:t>2021 Policy Committee Meeting Schedule (2</a:t>
            </a:r>
            <a:r>
              <a:rPr lang="en-US" baseline="30000" dirty="0"/>
              <a:t>nd</a:t>
            </a:r>
            <a:r>
              <a:rPr lang="en-US" dirty="0"/>
              <a:t> Wednesday, every other month starting in January)</a:t>
            </a:r>
          </a:p>
        </p:txBody>
      </p:sp>
    </p:spTree>
    <p:extLst>
      <p:ext uri="{BB962C8B-B14F-4D97-AF65-F5344CB8AC3E}">
        <p14:creationId xmlns:p14="http://schemas.microsoft.com/office/powerpoint/2010/main" val="2614500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thoughts and concerns</a:t>
            </a:r>
            <a:endParaRPr lang="en-US" dirty="0"/>
          </a:p>
        </p:txBody>
      </p:sp>
      <p:sp>
        <p:nvSpPr>
          <p:cNvPr id="3" name="Content Placeholder 2"/>
          <p:cNvSpPr>
            <a:spLocks noGrp="1"/>
          </p:cNvSpPr>
          <p:nvPr>
            <p:ph idx="1"/>
          </p:nvPr>
        </p:nvSpPr>
        <p:spPr/>
        <p:txBody>
          <a:bodyPr/>
          <a:lstStyle/>
          <a:p>
            <a:r>
              <a:rPr lang="en-US" dirty="0" smtClean="0"/>
              <a:t>A large workgroup over a long period of time</a:t>
            </a:r>
          </a:p>
          <a:p>
            <a:r>
              <a:rPr lang="en-US" dirty="0" smtClean="0"/>
              <a:t>There were items placed in the rule that weren’t vetted through the committee</a:t>
            </a:r>
          </a:p>
          <a:p>
            <a:r>
              <a:rPr lang="en-US" dirty="0" smtClean="0"/>
              <a:t>The Director wants to advance our system with this rule, so do we but differently</a:t>
            </a:r>
          </a:p>
          <a:p>
            <a:r>
              <a:rPr lang="en-US" dirty="0" smtClean="0"/>
              <a:t>The GED challenge…Governor did not approve</a:t>
            </a:r>
          </a:p>
          <a:p>
            <a:r>
              <a:rPr lang="en-US" dirty="0" smtClean="0"/>
              <a:t>Empathy</a:t>
            </a:r>
          </a:p>
          <a:p>
            <a:r>
              <a:rPr lang="en-US" dirty="0" smtClean="0"/>
              <a:t>Trust for providers and rewarding the successful</a:t>
            </a:r>
          </a:p>
          <a:p>
            <a:r>
              <a:rPr lang="en-US" dirty="0" smtClean="0"/>
              <a:t>Asked for a delay in the rule filing and implementation</a:t>
            </a:r>
            <a:endParaRPr lang="en-US" dirty="0"/>
          </a:p>
        </p:txBody>
      </p:sp>
    </p:spTree>
    <p:extLst>
      <p:ext uri="{BB962C8B-B14F-4D97-AF65-F5344CB8AC3E}">
        <p14:creationId xmlns:p14="http://schemas.microsoft.com/office/powerpoint/2010/main" val="1096284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GED Requirement</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a:t>Summary </a:t>
            </a:r>
            <a:endParaRPr lang="en-US" dirty="0"/>
          </a:p>
          <a:p>
            <a:endParaRPr lang="en-US" dirty="0"/>
          </a:p>
          <a:p>
            <a:r>
              <a:rPr lang="en-US" dirty="0"/>
              <a:t>We understand the concerns associated with hiring someone without a GED.  We acknowledge that a potential employee requires a certain level of knowledge and education to enter into the DD system as a Direct Support Professional. There are two items </a:t>
            </a:r>
          </a:p>
          <a:p>
            <a:endParaRPr lang="en-US" dirty="0"/>
          </a:p>
          <a:p>
            <a:r>
              <a:rPr lang="en-US" b="1" u="sng" dirty="0"/>
              <a:t>Recommendations</a:t>
            </a:r>
            <a:endParaRPr lang="en-US" dirty="0"/>
          </a:p>
          <a:p>
            <a:endParaRPr lang="en-US" dirty="0"/>
          </a:p>
          <a:p>
            <a:r>
              <a:rPr lang="en-US" dirty="0"/>
              <a:t>Option 1:  Remove the GED be removed as a requirement for employment.  </a:t>
            </a:r>
          </a:p>
          <a:p>
            <a:pPr marL="0" indent="0">
              <a:buNone/>
            </a:pPr>
            <a:r>
              <a:rPr lang="en-US" dirty="0"/>
              <a:t> </a:t>
            </a:r>
          </a:p>
          <a:p>
            <a:r>
              <a:rPr lang="en-US" dirty="0"/>
              <a:t>Option 2:  If a provider is in “good standing” with the department (has a 3-year certification and, not at risk of suspension or revocation, and not impacted by a pattern of Major Unusual Incidents) they are able to hire people who are 16 or older and they are able to hire people without a GED to perform basic direct care responsibilities.</a:t>
            </a:r>
          </a:p>
          <a:p>
            <a:endParaRPr lang="en-US" dirty="0"/>
          </a:p>
        </p:txBody>
      </p:sp>
    </p:spTree>
    <p:extLst>
      <p:ext uri="{BB962C8B-B14F-4D97-AF65-F5344CB8AC3E}">
        <p14:creationId xmlns:p14="http://schemas.microsoft.com/office/powerpoint/2010/main" val="2739180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Informing your Board</a:t>
            </a:r>
            <a:endParaRPr lang="en-US" dirty="0"/>
          </a:p>
        </p:txBody>
      </p:sp>
      <p:sp>
        <p:nvSpPr>
          <p:cNvPr id="3" name="Content Placeholder 2"/>
          <p:cNvSpPr>
            <a:spLocks noGrp="1"/>
          </p:cNvSpPr>
          <p:nvPr>
            <p:ph idx="1"/>
          </p:nvPr>
        </p:nvSpPr>
        <p:spPr/>
        <p:txBody>
          <a:bodyPr>
            <a:normAutofit fontScale="62500" lnSpcReduction="20000"/>
          </a:bodyPr>
          <a:lstStyle/>
          <a:p>
            <a:r>
              <a:rPr lang="en-US" b="1" u="sng" dirty="0"/>
              <a:t>Summary</a:t>
            </a:r>
            <a:endParaRPr lang="en-US" dirty="0"/>
          </a:p>
          <a:p>
            <a:r>
              <a:rPr lang="en-US" dirty="0"/>
              <a:t>We acknowledge that there have been providers that have struggled and loss their ability to provide services, but we do not accept this as the norm across the entire provider community. The following highlight our concerns about this portion of the rule:</a:t>
            </a:r>
          </a:p>
          <a:p>
            <a:endParaRPr lang="en-US" dirty="0"/>
          </a:p>
          <a:p>
            <a:pPr lvl="0"/>
            <a:r>
              <a:rPr lang="en-US" dirty="0"/>
              <a:t>For those providers who are required to have Board of Directors, there is a role that that a volunteer Board plays but it is not to monitor the regular interactions the provider has with the State of Ohio and/or the County Board, especially when there are no major issues to address.  </a:t>
            </a:r>
          </a:p>
          <a:p>
            <a:pPr lvl="0"/>
            <a:r>
              <a:rPr lang="en-US" dirty="0"/>
              <a:t>Finding Board members is very difficult, we don’t want to overload them as if they are running the agency.</a:t>
            </a:r>
          </a:p>
          <a:p>
            <a:pPr lvl="0"/>
            <a:r>
              <a:rPr lang="en-US" dirty="0"/>
              <a:t>Non-Profit Boards have a fiduciary responsibility and charged with hiring and firing the CEO.  Not run the day to day operations.</a:t>
            </a:r>
          </a:p>
          <a:p>
            <a:pPr lvl="0"/>
            <a:r>
              <a:rPr lang="en-US" dirty="0"/>
              <a:t>Non-Profit Boards must be protected from knowing clients personal information and feeling like as a Board member is running the day to day operations.</a:t>
            </a:r>
          </a:p>
          <a:p>
            <a:pPr lvl="0"/>
            <a:r>
              <a:rPr lang="en-US" dirty="0"/>
              <a:t>The Certification Rule is for all providers and since not all providers are governed by a Board, which is typically determined by a providers status as a Not For Profit entity vs. a For Profit entity, this portion of the rule will not apply to all providers The issues attempted to address with this rule are issues in both For-Profits and Not-For Profits.</a:t>
            </a:r>
          </a:p>
          <a:p>
            <a:pPr marL="0" indent="0">
              <a:buNone/>
            </a:pPr>
            <a:endParaRPr lang="en-US" dirty="0"/>
          </a:p>
          <a:p>
            <a:r>
              <a:rPr lang="en-US" b="1" u="sng" dirty="0" smtClean="0"/>
              <a:t>Recommendation</a:t>
            </a:r>
            <a:r>
              <a:rPr lang="en-US" dirty="0"/>
              <a:t>s</a:t>
            </a:r>
            <a:endParaRPr lang="en-US" dirty="0"/>
          </a:p>
          <a:p>
            <a:r>
              <a:rPr lang="en-US" dirty="0"/>
              <a:t>Option 1: Eliminate this section</a:t>
            </a:r>
            <a:r>
              <a:rPr lang="en-US" dirty="0" smtClean="0"/>
              <a:t>.</a:t>
            </a:r>
            <a:endParaRPr lang="en-US" dirty="0"/>
          </a:p>
          <a:p>
            <a:r>
              <a:rPr lang="en-US" dirty="0"/>
              <a:t>Option 2:  We recommend that if a provider is issued a 1-year certification, is under suspension or at risk of revocation, these items must be shared with the provider’s board and/or governing body until they resolve the issues they are confronting and receive more than a 1 year certification. </a:t>
            </a:r>
          </a:p>
          <a:p>
            <a:pPr marL="0" indent="0">
              <a:buNone/>
            </a:pPr>
            <a:endParaRPr lang="en-US" dirty="0"/>
          </a:p>
          <a:p>
            <a:endParaRPr lang="en-US" dirty="0"/>
          </a:p>
        </p:txBody>
      </p:sp>
    </p:spTree>
    <p:extLst>
      <p:ext uri="{BB962C8B-B14F-4D97-AF65-F5344CB8AC3E}">
        <p14:creationId xmlns:p14="http://schemas.microsoft.com/office/powerpoint/2010/main" val="4112649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 of Operations”</a:t>
            </a:r>
            <a:endParaRPr lang="en-US" dirty="0"/>
          </a:p>
        </p:txBody>
      </p:sp>
      <p:sp>
        <p:nvSpPr>
          <p:cNvPr id="3" name="Content Placeholder 2"/>
          <p:cNvSpPr>
            <a:spLocks noGrp="1"/>
          </p:cNvSpPr>
          <p:nvPr>
            <p:ph idx="1"/>
          </p:nvPr>
        </p:nvSpPr>
        <p:spPr/>
        <p:txBody>
          <a:bodyPr>
            <a:normAutofit/>
          </a:bodyPr>
          <a:lstStyle/>
          <a:p>
            <a:r>
              <a:rPr lang="en-US" dirty="0"/>
              <a:t>Intent of the changes: accommodate agencies who have another person in charge of the operations of day to day activities of the organization. </a:t>
            </a:r>
          </a:p>
          <a:p>
            <a:pPr lvl="1"/>
            <a:r>
              <a:rPr lang="en-US" dirty="0"/>
              <a:t>Organizations who are multi-state and have a regional or state director who is more involved than a CEO. </a:t>
            </a:r>
          </a:p>
          <a:p>
            <a:pPr lvl="1"/>
            <a:r>
              <a:rPr lang="en-US" dirty="0"/>
              <a:t>Could also be for organizations who have a CEO in state but who is relatively hands off of the operations and an administrator or other staff who is in charge of operations. </a:t>
            </a:r>
          </a:p>
          <a:p>
            <a:pPr lvl="1"/>
            <a:r>
              <a:rPr lang="en-US" dirty="0"/>
              <a:t>Makes more sense for the person running the organization to have the </a:t>
            </a:r>
            <a:r>
              <a:rPr lang="en-US" dirty="0" smtClean="0"/>
              <a:t>training</a:t>
            </a:r>
            <a:endParaRPr lang="en-US" dirty="0"/>
          </a:p>
          <a:p>
            <a:endParaRPr lang="en-US" dirty="0"/>
          </a:p>
        </p:txBody>
      </p:sp>
    </p:spTree>
    <p:extLst>
      <p:ext uri="{BB962C8B-B14F-4D97-AF65-F5344CB8AC3E}">
        <p14:creationId xmlns:p14="http://schemas.microsoft.com/office/powerpoint/2010/main" val="4192954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 of Operations” 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Potential alternatives:</a:t>
            </a:r>
          </a:p>
          <a:p>
            <a:pPr lvl="0"/>
            <a:r>
              <a:rPr lang="en-US" dirty="0"/>
              <a:t>Keep CEO and designee as in the current rule but when there is a designees, only the designee has to have the training  and meet the age and experience requirements. </a:t>
            </a:r>
          </a:p>
          <a:p>
            <a:pPr lvl="0"/>
            <a:r>
              <a:rPr lang="en-US" dirty="0"/>
              <a:t>Similar to 1 but refine the language about who can be the designee</a:t>
            </a:r>
          </a:p>
          <a:p>
            <a:r>
              <a:rPr lang="en-US" dirty="0"/>
              <a:t>Suggestion: The </a:t>
            </a:r>
            <a:r>
              <a:rPr lang="en-US" b="1" dirty="0"/>
              <a:t>chief executive officer</a:t>
            </a:r>
            <a:r>
              <a:rPr lang="en-US" dirty="0"/>
              <a:t> or </a:t>
            </a:r>
            <a:r>
              <a:rPr lang="en-US" b="1" dirty="0"/>
              <a:t>another person designated </a:t>
            </a:r>
            <a:r>
              <a:rPr lang="en-US" dirty="0"/>
              <a:t>in writing by the chief executive officer shall be responsible for administration of the agency provider. When using a designee, the designee must be directly responsible for and actively involved in day-to-day operation of the agency provider and oversee provision of services by the agency provider. When the chief executive officer designates another person to be responsible for administration of the agency provider in accordance with this paragraph, both the chief executive officer and the designated person shall receive a background check. Only the designee meet the requirements set forth in paragraph (D)(1) of this rule .</a:t>
            </a:r>
          </a:p>
          <a:p>
            <a:pPr lvl="0"/>
            <a:r>
              <a:rPr lang="en-US" dirty="0"/>
              <a:t>Use the proposed definition but add language before the last sentence similar to this: “An agency does not have to employ a person with the exact title of director of operations to meet the requirement of the rule. The person in charge who shall be directly and actively involved in, the day-to-day operations of the agency provider may have a title of CEO, executive director, administrator, assistant executive director or other similar title.”</a:t>
            </a:r>
          </a:p>
          <a:p>
            <a:r>
              <a:rPr lang="en-US" dirty="0"/>
              <a:t> Seems to make sense that the CEO meet the background check requirements, but maybe that isn’t feasible in the multi-state organizations?</a:t>
            </a:r>
          </a:p>
          <a:p>
            <a:r>
              <a:rPr lang="en-US" dirty="0"/>
              <a:t> Would change the reference so it reflects the training and experience requirement. </a:t>
            </a:r>
          </a:p>
          <a:p>
            <a:endParaRPr lang="en-US" dirty="0"/>
          </a:p>
        </p:txBody>
      </p:sp>
    </p:spTree>
    <p:extLst>
      <p:ext uri="{BB962C8B-B14F-4D97-AF65-F5344CB8AC3E}">
        <p14:creationId xmlns:p14="http://schemas.microsoft.com/office/powerpoint/2010/main" val="2671398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124763" cy="4601183"/>
          </a:xfrm>
        </p:spPr>
        <p:txBody>
          <a:bodyPr/>
          <a:lstStyle/>
          <a:p>
            <a:r>
              <a:rPr lang="en-US" dirty="0" smtClean="0"/>
              <a:t>“Director of Operations” required documentation</a:t>
            </a:r>
            <a:endParaRPr lang="en-US" dirty="0"/>
          </a:p>
        </p:txBody>
      </p:sp>
      <p:sp>
        <p:nvSpPr>
          <p:cNvPr id="3" name="Content Placeholder 2"/>
          <p:cNvSpPr>
            <a:spLocks noGrp="1"/>
          </p:cNvSpPr>
          <p:nvPr>
            <p:ph idx="1"/>
          </p:nvPr>
        </p:nvSpPr>
        <p:spPr/>
        <p:txBody>
          <a:bodyPr/>
          <a:lstStyle/>
          <a:p>
            <a:r>
              <a:rPr lang="en-US" b="1" u="sng" dirty="0"/>
              <a:t>Summary</a:t>
            </a:r>
            <a:endParaRPr lang="en-US" dirty="0"/>
          </a:p>
          <a:p>
            <a:r>
              <a:rPr lang="en-US" dirty="0"/>
              <a:t>We feel that the requirements in the current language sufficiently addresses the required documentation the Lead of an Organization needs to prove who they are.  Requiring a birth certificate is an unnecessary addition.  We support the additions in regards to the amount of experience the leader of an organization needs.</a:t>
            </a:r>
          </a:p>
          <a:p>
            <a:r>
              <a:rPr lang="en-US" b="1" u="sng" dirty="0"/>
              <a:t>Recommendation</a:t>
            </a:r>
            <a:endParaRPr lang="en-US" dirty="0"/>
          </a:p>
          <a:p>
            <a:r>
              <a:rPr lang="en-US" dirty="0"/>
              <a:t>Delete the birth certificate requirement.</a:t>
            </a:r>
          </a:p>
          <a:p>
            <a:endParaRPr lang="en-US" dirty="0"/>
          </a:p>
        </p:txBody>
      </p:sp>
    </p:spTree>
    <p:extLst>
      <p:ext uri="{BB962C8B-B14F-4D97-AF65-F5344CB8AC3E}">
        <p14:creationId xmlns:p14="http://schemas.microsoft.com/office/powerpoint/2010/main" val="751391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lstStyle/>
          <a:p>
            <a:r>
              <a:rPr lang="en-US" b="1" u="sng" dirty="0"/>
              <a:t>Summary</a:t>
            </a:r>
            <a:endParaRPr lang="en-US" dirty="0"/>
          </a:p>
          <a:p>
            <a:r>
              <a:rPr lang="en-US" dirty="0"/>
              <a:t>We understand and we are supportive of DODD’s effort to improve the quality of services through a higher level of training around empathy and ethics.  We do not think that the placement of these items into rule with the 2 hour requirement will achieve the results that are desired.  We believe the provider, in conjunction with the provider’s DSPs, should play a lead role in the design and development of the training but we also believe that the provider should be in good standing in our system to earn that privilege.</a:t>
            </a:r>
          </a:p>
          <a:p>
            <a:endParaRPr lang="en-US" dirty="0"/>
          </a:p>
        </p:txBody>
      </p:sp>
    </p:spTree>
    <p:extLst>
      <p:ext uri="{BB962C8B-B14F-4D97-AF65-F5344CB8AC3E}">
        <p14:creationId xmlns:p14="http://schemas.microsoft.com/office/powerpoint/2010/main" val="2547141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cont.</a:t>
            </a:r>
            <a:endParaRPr lang="en-US" dirty="0"/>
          </a:p>
        </p:txBody>
      </p:sp>
      <p:sp>
        <p:nvSpPr>
          <p:cNvPr id="3" name="Content Placeholder 2"/>
          <p:cNvSpPr>
            <a:spLocks noGrp="1"/>
          </p:cNvSpPr>
          <p:nvPr>
            <p:ph idx="1"/>
          </p:nvPr>
        </p:nvSpPr>
        <p:spPr/>
        <p:txBody>
          <a:bodyPr/>
          <a:lstStyle/>
          <a:p>
            <a:r>
              <a:rPr lang="en-US" b="1" u="sng" dirty="0"/>
              <a:t>Recommendations</a:t>
            </a:r>
            <a:endParaRPr lang="en-US" dirty="0"/>
          </a:p>
          <a:p>
            <a:r>
              <a:rPr lang="en-US" dirty="0"/>
              <a:t>Part 1: If a provider is “not in good standing” with the DODD the provider is required to use the prescribed 8-hour training that is developed by DODD which will cover the following areas:</a:t>
            </a:r>
          </a:p>
          <a:p>
            <a:pPr lvl="1"/>
            <a:r>
              <a:rPr lang="en-US" dirty="0"/>
              <a:t>National Alliance for Direct Support Professionals Code of Ethics </a:t>
            </a:r>
          </a:p>
          <a:p>
            <a:pPr lvl="1"/>
            <a:r>
              <a:rPr lang="en-US" dirty="0"/>
              <a:t>Rights of individuals </a:t>
            </a:r>
          </a:p>
          <a:p>
            <a:pPr lvl="1"/>
            <a:r>
              <a:rPr lang="en-US" dirty="0"/>
              <a:t>Person-centered/Trauma Informed-based care</a:t>
            </a:r>
          </a:p>
          <a:p>
            <a:pPr lvl="1"/>
            <a:r>
              <a:rPr lang="en-US" dirty="0"/>
              <a:t>MUI Training in conjunction with the provider providing Agency-specific data regarding major unusual incidents and strategies for preventing major unusual incidents </a:t>
            </a:r>
          </a:p>
          <a:p>
            <a:pPr lvl="1"/>
            <a:r>
              <a:rPr lang="en-US" dirty="0"/>
              <a:t>Health &amp; Welfare Alerts issued by DODD since previous year's training</a:t>
            </a:r>
          </a:p>
          <a:p>
            <a:pPr lvl="1"/>
            <a:r>
              <a:rPr lang="en-US" dirty="0"/>
              <a:t>The role of compliance reviews with the provider providing plan of correction items specific to recent compliance reviews.</a:t>
            </a:r>
          </a:p>
          <a:p>
            <a:endParaRPr lang="en-US" dirty="0"/>
          </a:p>
        </p:txBody>
      </p:sp>
    </p:spTree>
    <p:extLst>
      <p:ext uri="{BB962C8B-B14F-4D97-AF65-F5344CB8AC3E}">
        <p14:creationId xmlns:p14="http://schemas.microsoft.com/office/powerpoint/2010/main" val="1823451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cont.</a:t>
            </a:r>
            <a:endParaRPr lang="en-US" dirty="0"/>
          </a:p>
        </p:txBody>
      </p:sp>
      <p:sp>
        <p:nvSpPr>
          <p:cNvPr id="3" name="Content Placeholder 2"/>
          <p:cNvSpPr>
            <a:spLocks noGrp="1"/>
          </p:cNvSpPr>
          <p:nvPr>
            <p:ph idx="1"/>
          </p:nvPr>
        </p:nvSpPr>
        <p:spPr/>
        <p:txBody>
          <a:bodyPr>
            <a:normAutofit lnSpcReduction="10000"/>
          </a:bodyPr>
          <a:lstStyle/>
          <a:p>
            <a:r>
              <a:rPr lang="en-US" dirty="0"/>
              <a:t>Part 2:  If a provider is in “good standing” with the department (has a 3-year certification and, not at risk of suspension or revocation, and not impacted by a pattern of Major Unusual Incidents) the provider is afforded two options to complete initial and annual staff training:</a:t>
            </a:r>
          </a:p>
          <a:p>
            <a:pPr lvl="0"/>
            <a:r>
              <a:rPr lang="en-US" dirty="0"/>
              <a:t>Option 1: The provider can use the DODD developed training outlined in Part 1.</a:t>
            </a:r>
          </a:p>
          <a:p>
            <a:pPr lvl="0"/>
            <a:r>
              <a:rPr lang="en-US" dirty="0"/>
              <a:t>Option 2:  The provider can develop and implement a training that must include but won’t be limited to the following:</a:t>
            </a:r>
          </a:p>
          <a:p>
            <a:pPr lvl="1"/>
            <a:r>
              <a:rPr lang="en-US" dirty="0"/>
              <a:t>A culture based training that emphasizes Person-centered supports and the importance of positive relationships</a:t>
            </a:r>
          </a:p>
          <a:p>
            <a:pPr lvl="1"/>
            <a:r>
              <a:rPr lang="en-US" dirty="0"/>
              <a:t>The latest MUI updates and provider specific data</a:t>
            </a:r>
          </a:p>
          <a:p>
            <a:pPr lvl="1"/>
            <a:r>
              <a:rPr lang="en-US" dirty="0"/>
              <a:t>DODD Health and Safety Alerts</a:t>
            </a:r>
          </a:p>
          <a:p>
            <a:pPr lvl="1"/>
            <a:r>
              <a:rPr lang="en-US" dirty="0"/>
              <a:t>The provider will conduct the training based on feedback from their employees and may be delivered in a way that best suits the schedule and the needs of the provider’s employees.  The provider will be responsible to develop the curriculum and methods for implementation and be prepared to present these items when reviewed by DODD.  </a:t>
            </a:r>
          </a:p>
          <a:p>
            <a:endParaRPr lang="en-US" dirty="0"/>
          </a:p>
        </p:txBody>
      </p:sp>
    </p:spTree>
    <p:extLst>
      <p:ext uri="{BB962C8B-B14F-4D97-AF65-F5344CB8AC3E}">
        <p14:creationId xmlns:p14="http://schemas.microsoft.com/office/powerpoint/2010/main" val="1339100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Our proposals were reviewed with our representatives to the </a:t>
            </a:r>
            <a:r>
              <a:rPr lang="en-US" dirty="0" err="1" smtClean="0"/>
              <a:t>the</a:t>
            </a:r>
            <a:r>
              <a:rPr lang="en-US" dirty="0" smtClean="0"/>
              <a:t> Provider Certification Committee</a:t>
            </a:r>
          </a:p>
          <a:p>
            <a:r>
              <a:rPr lang="en-US" dirty="0" smtClean="0"/>
              <a:t>Our proposals were given to Kelly Miller and Kim Hauck from DODD and they are reviewing the ideas with the Director</a:t>
            </a:r>
          </a:p>
          <a:p>
            <a:r>
              <a:rPr lang="en-US" dirty="0" smtClean="0"/>
              <a:t>We expect to hear some feedback this week.</a:t>
            </a:r>
          </a:p>
          <a:p>
            <a:r>
              <a:rPr lang="en-US" dirty="0" smtClean="0"/>
              <a:t>Our recommendations are requiring the system to begin to look at providers and our system differently</a:t>
            </a:r>
            <a:endParaRPr lang="en-US" dirty="0"/>
          </a:p>
        </p:txBody>
      </p:sp>
    </p:spTree>
    <p:extLst>
      <p:ext uri="{BB962C8B-B14F-4D97-AF65-F5344CB8AC3E}">
        <p14:creationId xmlns:p14="http://schemas.microsoft.com/office/powerpoint/2010/main" val="874236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OPRA AIR Update</a:t>
            </a:r>
          </a:p>
        </p:txBody>
      </p:sp>
      <p:sp>
        <p:nvSpPr>
          <p:cNvPr id="3" name="Text Placeholder 2"/>
          <p:cNvSpPr>
            <a:spLocks noGrp="1"/>
          </p:cNvSpPr>
          <p:nvPr>
            <p:ph type="body" idx="1"/>
          </p:nvPr>
        </p:nvSpPr>
        <p:spPr/>
        <p:txBody>
          <a:bodyPr/>
          <a:lstStyle/>
          <a:p>
            <a:r>
              <a:rPr lang="en-US" dirty="0" smtClean="0"/>
              <a:t>An end of the year review will be ready for the January Policy Committee meeting</a:t>
            </a:r>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r="63533" b="49307"/>
          <a:stretch/>
        </p:blipFill>
        <p:spPr>
          <a:xfrm>
            <a:off x="780032" y="502706"/>
            <a:ext cx="3089236" cy="2415592"/>
          </a:xfrm>
          <a:prstGeom prst="rect">
            <a:avLst/>
          </a:prstGeom>
        </p:spPr>
      </p:pic>
    </p:spTree>
    <p:extLst>
      <p:ext uri="{BB962C8B-B14F-4D97-AF65-F5344CB8AC3E}">
        <p14:creationId xmlns:p14="http://schemas.microsoft.com/office/powerpoint/2010/main" val="2312822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Workforce Priorities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03683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44" y="1123837"/>
            <a:ext cx="3368351" cy="4601183"/>
          </a:xfrm>
        </p:spPr>
        <p:txBody>
          <a:bodyPr/>
          <a:lstStyle/>
          <a:p>
            <a:r>
              <a:rPr lang="en-US" dirty="0" smtClean="0"/>
              <a:t>4-Fronts of the Workforce Crisis/</a:t>
            </a:r>
            <a:br>
              <a:rPr lang="en-US" dirty="0" smtClean="0"/>
            </a:br>
            <a:r>
              <a:rPr lang="en-US" dirty="0" smtClean="0"/>
              <a:t>Emergency</a:t>
            </a:r>
            <a:endParaRPr lang="en-US" dirty="0"/>
          </a:p>
        </p:txBody>
      </p:sp>
      <p:graphicFrame>
        <p:nvGraphicFramePr>
          <p:cNvPr id="4" name="Content Placeholder 3"/>
          <p:cNvGraphicFramePr>
            <a:graphicFrameLocks noGrp="1"/>
          </p:cNvGraphicFramePr>
          <p:nvPr>
            <p:ph idx="1"/>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4643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r>
              <a:rPr lang="en-US" dirty="0" smtClean="0"/>
              <a:t>We started our fresh look at the workforce crisis</a:t>
            </a:r>
          </a:p>
          <a:p>
            <a:r>
              <a:rPr lang="en-US" dirty="0" smtClean="0"/>
              <a:t>Many have been discussing the issues with a variety of groups</a:t>
            </a:r>
          </a:p>
          <a:p>
            <a:r>
              <a:rPr lang="en-US" dirty="0" smtClean="0"/>
              <a:t>DODD put together a group of stakeholders to discuss the crisis and set priorities</a:t>
            </a:r>
          </a:p>
          <a:p>
            <a:r>
              <a:rPr lang="en-US" dirty="0" smtClean="0"/>
              <a:t>Our 4-fronts document was presented at the first meeting</a:t>
            </a:r>
          </a:p>
          <a:p>
            <a:r>
              <a:rPr lang="en-US" dirty="0" smtClean="0"/>
              <a:t>The Workforce focus group narrowed down the priorities which will be presented to you today.</a:t>
            </a:r>
          </a:p>
          <a:p>
            <a:r>
              <a:rPr lang="en-US" dirty="0" smtClean="0"/>
              <a:t>Will have to separate priorities into “now” and “future” </a:t>
            </a:r>
          </a:p>
          <a:p>
            <a:r>
              <a:rPr lang="en-US" dirty="0" smtClean="0"/>
              <a:t>Would like to share our priorities at the next DODD meeting tomorrow.</a:t>
            </a:r>
            <a:endParaRPr lang="en-US" dirty="0"/>
          </a:p>
        </p:txBody>
      </p:sp>
    </p:spTree>
    <p:extLst>
      <p:ext uri="{BB962C8B-B14F-4D97-AF65-F5344CB8AC3E}">
        <p14:creationId xmlns:p14="http://schemas.microsoft.com/office/powerpoint/2010/main" val="3013127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a:t>
            </a:r>
            <a:br>
              <a:rPr lang="en-US" dirty="0" smtClean="0"/>
            </a:br>
            <a:r>
              <a:rPr lang="en-US" dirty="0" smtClean="0"/>
              <a:t>Priorities</a:t>
            </a:r>
            <a:endParaRPr lang="en-US" dirty="0"/>
          </a:p>
        </p:txBody>
      </p:sp>
      <p:sp>
        <p:nvSpPr>
          <p:cNvPr id="3" name="Content Placeholder 2"/>
          <p:cNvSpPr>
            <a:spLocks noGrp="1"/>
          </p:cNvSpPr>
          <p:nvPr>
            <p:ph idx="1"/>
          </p:nvPr>
        </p:nvSpPr>
        <p:spPr>
          <a:xfrm>
            <a:off x="3869268" y="139959"/>
            <a:ext cx="7315200" cy="6540759"/>
          </a:xfrm>
        </p:spPr>
        <p:txBody>
          <a:bodyPr>
            <a:normAutofit fontScale="92500" lnSpcReduction="10000"/>
          </a:bodyPr>
          <a:lstStyle/>
          <a:p>
            <a:pPr lvl="0"/>
            <a:r>
              <a:rPr lang="en-US" dirty="0"/>
              <a:t>Assess and share current provider activities </a:t>
            </a:r>
          </a:p>
          <a:p>
            <a:pPr lvl="1"/>
            <a:r>
              <a:rPr lang="en-US" dirty="0"/>
              <a:t>Look at how we hire.  Many industries hire on the spot and start staff immediately.  How can we do that?  What rules need to change to make this possible</a:t>
            </a:r>
            <a:r>
              <a:rPr lang="en-US" dirty="0" smtClean="0"/>
              <a:t>?</a:t>
            </a:r>
            <a:endParaRPr lang="en-US" dirty="0"/>
          </a:p>
          <a:p>
            <a:pPr lvl="0"/>
            <a:r>
              <a:rPr lang="en-US" dirty="0"/>
              <a:t>Create a certified DSP and have different levels of DSP (DSP as a career)</a:t>
            </a:r>
          </a:p>
          <a:p>
            <a:pPr lvl="1"/>
            <a:r>
              <a:rPr lang="en-US" dirty="0"/>
              <a:t>Funds for career growth – pathways, education, training, career ladders – meaningful growth (i.e., our career pathway and STEPS program)and certified) </a:t>
            </a:r>
          </a:p>
          <a:p>
            <a:pPr lvl="1"/>
            <a:r>
              <a:rPr lang="en-US" dirty="0"/>
              <a:t>Ability to offer wages/benefits that are competitive with other industries competing for same labor force.</a:t>
            </a:r>
          </a:p>
          <a:p>
            <a:pPr lvl="0"/>
            <a:r>
              <a:rPr lang="en-US" dirty="0"/>
              <a:t>Statewide awareness campaign that is implemented locally.</a:t>
            </a:r>
          </a:p>
          <a:p>
            <a:pPr lvl="0"/>
            <a:r>
              <a:rPr lang="en-US" dirty="0"/>
              <a:t>Create partnership internships with local High Schools, Career Trade schools, like the Tech Cred program.</a:t>
            </a:r>
          </a:p>
          <a:p>
            <a:pPr lvl="0"/>
            <a:r>
              <a:rPr lang="en-US" dirty="0"/>
              <a:t>Volunteer plan of action – whether young or old – get engagement, but also may get employees on “</a:t>
            </a:r>
            <a:r>
              <a:rPr lang="en-US" dirty="0" err="1"/>
              <a:t>fearfactor</a:t>
            </a:r>
            <a:r>
              <a:rPr lang="en-US" dirty="0"/>
              <a:t>” subsides</a:t>
            </a:r>
          </a:p>
          <a:p>
            <a:pPr lvl="0"/>
            <a:r>
              <a:rPr lang="en-US" dirty="0"/>
              <a:t>Assess local workforce challenges and competition – market research  (similar to OPRA salary survey)</a:t>
            </a:r>
          </a:p>
          <a:p>
            <a:pPr lvl="0"/>
            <a:r>
              <a:rPr lang="en-US" dirty="0"/>
              <a:t>Partnership with local JFS, Ohio Means Jobs and other local entities to increase the awareness and perception/image of the agency.  JFS requires work activities to include filling out applications and classes to learn how to be an employee – can part of this class be a tour of local facilities and an introduction to this population</a:t>
            </a:r>
            <a:r>
              <a:rPr lang="en-US" dirty="0" smtClean="0"/>
              <a:t>.</a:t>
            </a:r>
            <a:endParaRPr lang="en-US" dirty="0"/>
          </a:p>
          <a:p>
            <a:endParaRPr lang="en-US" dirty="0"/>
          </a:p>
        </p:txBody>
      </p:sp>
    </p:spTree>
    <p:extLst>
      <p:ext uri="{BB962C8B-B14F-4D97-AF65-F5344CB8AC3E}">
        <p14:creationId xmlns:p14="http://schemas.microsoft.com/office/powerpoint/2010/main" val="1154190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 and </a:t>
            </a:r>
            <a:br>
              <a:rPr lang="en-US" dirty="0" smtClean="0"/>
            </a:br>
            <a:r>
              <a:rPr lang="en-US" dirty="0" smtClean="0"/>
              <a:t>Culture</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Create a resource tool for providers to develop internal career ladders, peer mentoring, and ways DSP’s can have a voice in our system.</a:t>
            </a:r>
          </a:p>
          <a:p>
            <a:pPr lvl="1"/>
            <a:r>
              <a:rPr lang="en-US" dirty="0"/>
              <a:t>Ensure adequate rates to support the infrastructure that supports the DSP – i.e. frontline supervisors, nursing, billing, etc…  People leave when they don’t feel supported. Include training for mentors and frontline supervisors. </a:t>
            </a:r>
          </a:p>
          <a:p>
            <a:pPr lvl="1"/>
            <a:r>
              <a:rPr lang="en-US" dirty="0"/>
              <a:t>Study why DSPs and frontline supervisors leave </a:t>
            </a:r>
          </a:p>
          <a:p>
            <a:pPr lvl="0"/>
            <a:r>
              <a:rPr lang="en-US" dirty="0"/>
              <a:t>Support for DSPs</a:t>
            </a:r>
          </a:p>
          <a:p>
            <a:pPr lvl="1"/>
            <a:r>
              <a:rPr lang="en-US" dirty="0"/>
              <a:t>Focus group DSPs – ask the hard questions</a:t>
            </a:r>
          </a:p>
          <a:p>
            <a:pPr lvl="1"/>
            <a:r>
              <a:rPr lang="en-US" dirty="0"/>
              <a:t>Ensure rates provide for adequate supervision/supervisors and supporting infrastructure.</a:t>
            </a:r>
          </a:p>
          <a:p>
            <a:pPr lvl="1"/>
            <a:r>
              <a:rPr lang="en-US" dirty="0"/>
              <a:t>Development of tools to provide to employers on what a quality DSP is and real life examples on how to get your staff there.  A quality standard should be created and communicated on what DODD’s expectation of a DSP is so there is consistency across the board. </a:t>
            </a:r>
          </a:p>
          <a:p>
            <a:pPr lvl="1"/>
            <a:r>
              <a:rPr lang="en-US" dirty="0"/>
              <a:t>Take a hard look at onboarding and first 30days – what makes it good and makes you stay</a:t>
            </a:r>
          </a:p>
          <a:p>
            <a:pPr lvl="1"/>
            <a:r>
              <a:rPr lang="en-US" dirty="0"/>
              <a:t>We need reimbursement to pay someone to help our staff deal with their day to day problems – they seem to have many more challenges  - ERM model</a:t>
            </a:r>
          </a:p>
          <a:p>
            <a:pPr lvl="1"/>
            <a:r>
              <a:rPr lang="en-US" dirty="0"/>
              <a:t>Focus on Trauma Informed Care standard training – this should start with the front door and top down. </a:t>
            </a:r>
          </a:p>
          <a:p>
            <a:pPr lvl="1"/>
            <a:r>
              <a:rPr lang="en-US" dirty="0"/>
              <a:t>Funding and resources for Management training </a:t>
            </a:r>
          </a:p>
          <a:p>
            <a:pPr lvl="1"/>
            <a:r>
              <a:rPr lang="en-US" dirty="0"/>
              <a:t>Development of consistent standard onboarding model prior to on the job training to include sensitivity, empathy, leadership, critical thinking. </a:t>
            </a:r>
          </a:p>
          <a:p>
            <a:endParaRPr lang="en-US" dirty="0"/>
          </a:p>
        </p:txBody>
      </p:sp>
    </p:spTree>
    <p:extLst>
      <p:ext uri="{BB962C8B-B14F-4D97-AF65-F5344CB8AC3E}">
        <p14:creationId xmlns:p14="http://schemas.microsoft.com/office/powerpoint/2010/main" val="3457938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 and </a:t>
            </a:r>
            <a:br>
              <a:rPr lang="en-US" dirty="0" smtClean="0"/>
            </a:br>
            <a:r>
              <a:rPr lang="en-US" dirty="0" smtClean="0"/>
              <a:t>Culture</a:t>
            </a:r>
            <a:endParaRPr lang="en-US" dirty="0"/>
          </a:p>
        </p:txBody>
      </p:sp>
      <p:sp>
        <p:nvSpPr>
          <p:cNvPr id="3" name="Content Placeholder 2"/>
          <p:cNvSpPr>
            <a:spLocks noGrp="1"/>
          </p:cNvSpPr>
          <p:nvPr>
            <p:ph idx="1"/>
          </p:nvPr>
        </p:nvSpPr>
        <p:spPr/>
        <p:txBody>
          <a:bodyPr>
            <a:normAutofit/>
          </a:bodyPr>
          <a:lstStyle/>
          <a:p>
            <a:pPr lvl="0"/>
            <a:r>
              <a:rPr lang="en-US" dirty="0"/>
              <a:t>Provide guidance to agency’s on how to be transparent with staff so they have a sense of what is expected from them.  (Inform, Support, Empower)</a:t>
            </a:r>
          </a:p>
          <a:p>
            <a:pPr lvl="0"/>
            <a:r>
              <a:rPr lang="en-US" dirty="0"/>
              <a:t>Incorporate DODD, CB’s and COG’s to assist in onboarding and retention.</a:t>
            </a:r>
          </a:p>
          <a:p>
            <a:pPr lvl="0"/>
            <a:r>
              <a:rPr lang="en-US" dirty="0"/>
              <a:t>Study the agencies with best retention.  What are they doing differently?  Culture, On-the-job training programs, mentors, use of DSP longevity, onboarding process, etc…  </a:t>
            </a:r>
          </a:p>
          <a:p>
            <a:pPr lvl="0"/>
            <a:r>
              <a:rPr lang="en-US" dirty="0"/>
              <a:t>Fluidity and flexibility and still getting the job done – investigate new ways of doing things</a:t>
            </a:r>
          </a:p>
          <a:p>
            <a:pPr lvl="0"/>
            <a:r>
              <a:rPr lang="en-US" dirty="0"/>
              <a:t>Ability offer competitive wages/benefits AND regular pay increases to keep up with cost of living/inflation.  Staff need to be able to see DSP position as a career (DSP career ladder). and why they stay (focus groups/Stay Interviews).  Develop/implement strategies based on what we learn. </a:t>
            </a:r>
          </a:p>
          <a:p>
            <a:endParaRPr lang="en-US" dirty="0"/>
          </a:p>
        </p:txBody>
      </p:sp>
    </p:spTree>
    <p:extLst>
      <p:ext uri="{BB962C8B-B14F-4D97-AF65-F5344CB8AC3E}">
        <p14:creationId xmlns:p14="http://schemas.microsoft.com/office/powerpoint/2010/main" val="3650392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a:t>
            </a:r>
            <a:r>
              <a:rPr lang="en-US" dirty="0"/>
              <a:t>n</a:t>
            </a:r>
          </a:p>
        </p:txBody>
      </p:sp>
      <p:sp>
        <p:nvSpPr>
          <p:cNvPr id="3" name="Content Placeholder 2"/>
          <p:cNvSpPr>
            <a:spLocks noGrp="1"/>
          </p:cNvSpPr>
          <p:nvPr>
            <p:ph idx="1"/>
          </p:nvPr>
        </p:nvSpPr>
        <p:spPr/>
        <p:txBody>
          <a:bodyPr>
            <a:normAutofit fontScale="85000" lnSpcReduction="20000"/>
          </a:bodyPr>
          <a:lstStyle/>
          <a:p>
            <a:pPr lvl="0"/>
            <a:r>
              <a:rPr lang="en-US" dirty="0"/>
              <a:t>Revisit the publication provided by The Center for Community Solutions- Ohio at a Crossroads: The Developmental Disabilities System (2015). </a:t>
            </a:r>
            <a:r>
              <a:rPr lang="en-US" u="sng" dirty="0">
                <a:hlinkClick r:id="rId2"/>
              </a:rPr>
              <a:t>https://www.communitysolutions.com/wp-content/uploads/2018/04/MajorReport_DD-System_032015_Frech_Honeck_Warren.pdf</a:t>
            </a:r>
            <a:endParaRPr lang="en-US" dirty="0"/>
          </a:p>
          <a:p>
            <a:pPr lvl="1"/>
            <a:r>
              <a:rPr lang="en-US" dirty="0"/>
              <a:t>Page 63. Increased collaboration among boards can lead to cost saving and increased efficiency. Several boards in Ohio share senior staff and administrative service functions; others very effectively share services.  As boards largely move away from service provision, their role will focus more exclusively on facilitating and organizing services for individuals, as well as case management. Given this shift, opportunities may exist to share services and administrative functions or explore board mergers. </a:t>
            </a:r>
            <a:r>
              <a:rPr lang="en-US" b="1" i="1" dirty="0"/>
              <a:t>State incentive to encourage shared services could provide a mechanism for encouraging this practice. </a:t>
            </a:r>
            <a:r>
              <a:rPr lang="en-US" dirty="0"/>
              <a:t>Sharing Superintendents is not enough in my opinion, and the State can help by providing incentives to increase this cost savings so it can go directly towards providing direct services.</a:t>
            </a:r>
          </a:p>
          <a:p>
            <a:pPr lvl="1"/>
            <a:r>
              <a:rPr lang="en-US" dirty="0"/>
              <a:t>Page 60. Efforts to downsize state Developmental Centers must be contingent on addressing the low-wage and high turnover issues that plague private providers, so individuals can transition to comparable care. Address wage issues. The governor’s budget calls for waiver reimbursement rates to increase by 6 percent to provide for a wage increase for direct care staff. While this is a step in the right direction, additional parameters must be placed on provider wages to assure that those taking care of our most vulnerable are adequately compensated.</a:t>
            </a:r>
          </a:p>
          <a:p>
            <a:pPr lvl="1"/>
            <a:r>
              <a:rPr lang="en-US" dirty="0"/>
              <a:t>Page 60. Increasing DODD oversight of waiver allocation and spending by county boards may be necessary as the state seeks to align with philosophy change occurring in the DD community. This may include requiring county boards of developmental disabilities to create and submit annual spending plans, in conjunction with invested partners in the DD community, to assure that boards use their funds to emphasize that integration and community support is the priority</a:t>
            </a:r>
          </a:p>
          <a:p>
            <a:endParaRPr lang="en-US" dirty="0"/>
          </a:p>
        </p:txBody>
      </p:sp>
    </p:spTree>
    <p:extLst>
      <p:ext uri="{BB962C8B-B14F-4D97-AF65-F5344CB8AC3E}">
        <p14:creationId xmlns:p14="http://schemas.microsoft.com/office/powerpoint/2010/main" val="1177352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a:t>
            </a:r>
            <a:r>
              <a:rPr lang="en-US" dirty="0"/>
              <a:t>n</a:t>
            </a:r>
          </a:p>
        </p:txBody>
      </p:sp>
      <p:sp>
        <p:nvSpPr>
          <p:cNvPr id="3" name="Content Placeholder 2"/>
          <p:cNvSpPr>
            <a:spLocks noGrp="1"/>
          </p:cNvSpPr>
          <p:nvPr>
            <p:ph idx="1"/>
          </p:nvPr>
        </p:nvSpPr>
        <p:spPr/>
        <p:txBody>
          <a:bodyPr>
            <a:normAutofit fontScale="77500" lnSpcReduction="20000"/>
          </a:bodyPr>
          <a:lstStyle/>
          <a:p>
            <a:pPr lvl="0"/>
            <a:r>
              <a:rPr lang="en-US" dirty="0"/>
              <a:t>Redistribute the funds already in our system toward the delivery of services.</a:t>
            </a:r>
          </a:p>
          <a:p>
            <a:pPr lvl="0"/>
            <a:r>
              <a:rPr lang="en-US" dirty="0"/>
              <a:t>Study the DSP condition</a:t>
            </a:r>
          </a:p>
          <a:p>
            <a:pPr lvl="1"/>
            <a:r>
              <a:rPr lang="en-US" dirty="0"/>
              <a:t>Pay</a:t>
            </a:r>
          </a:p>
          <a:p>
            <a:pPr lvl="1"/>
            <a:r>
              <a:rPr lang="en-US" dirty="0"/>
              <a:t>Public assistance</a:t>
            </a:r>
          </a:p>
          <a:p>
            <a:pPr lvl="1"/>
            <a:r>
              <a:rPr lang="en-US" dirty="0"/>
              <a:t>Child care</a:t>
            </a:r>
          </a:p>
          <a:p>
            <a:pPr lvl="1"/>
            <a:r>
              <a:rPr lang="en-US" dirty="0"/>
              <a:t>Demands of the job</a:t>
            </a:r>
          </a:p>
          <a:p>
            <a:pPr lvl="1"/>
            <a:r>
              <a:rPr lang="en-US" dirty="0"/>
              <a:t>How they are viewed in our system </a:t>
            </a:r>
          </a:p>
          <a:p>
            <a:pPr lvl="1"/>
            <a:r>
              <a:rPr lang="en-US" dirty="0"/>
              <a:t>Infrastructure to support them.</a:t>
            </a:r>
          </a:p>
          <a:p>
            <a:pPr lvl="0"/>
            <a:r>
              <a:rPr lang="en-US" dirty="0"/>
              <a:t>Rates need to be tied to some index (poverty rate, inflation, etc…) to all for regular, automatic increases.  Providers can’t afford to operate 10 years without another increase and DSPs can’t afford to live on current wages without regular increases.</a:t>
            </a:r>
          </a:p>
          <a:p>
            <a:pPr lvl="1"/>
            <a:r>
              <a:rPr lang="en-US" dirty="0"/>
              <a:t>Rates need to support not only competitive salary, but also health insurance, retirement, dental, vision, etc…</a:t>
            </a:r>
          </a:p>
          <a:p>
            <a:pPr lvl="1"/>
            <a:r>
              <a:rPr lang="en-US" dirty="0"/>
              <a:t>Reimbursement rates need to be competitive with other skilled entry level positions.  Rates need to support hiring/retaining of DSPs, but also infrastructure behind them – supervisors, nursing, billing, transportation/vans, etc…</a:t>
            </a:r>
          </a:p>
          <a:p>
            <a:pPr lvl="0"/>
            <a:r>
              <a:rPr lang="en-US" dirty="0"/>
              <a:t>It’s easy to say increase the rate of a DSP, however will need to determine how to do this across the board with all employees at an agency.  Can easily be done for waiver as you are billing per individual per service – much more difficult when working with the ICF reimbursement process.  </a:t>
            </a:r>
          </a:p>
          <a:p>
            <a:pPr lvl="0"/>
            <a:r>
              <a:rPr lang="en-US" dirty="0"/>
              <a:t>Compensation related to quality.  Need to define what high quality service means and what must be done to achieve that standard – then compensate facilities who meet this standard. </a:t>
            </a:r>
          </a:p>
          <a:p>
            <a:pPr marL="0" indent="0">
              <a:buNone/>
            </a:pPr>
            <a:endParaRPr lang="en-US" dirty="0"/>
          </a:p>
        </p:txBody>
      </p:sp>
    </p:spTree>
    <p:extLst>
      <p:ext uri="{BB962C8B-B14F-4D97-AF65-F5344CB8AC3E}">
        <p14:creationId xmlns:p14="http://schemas.microsoft.com/office/powerpoint/2010/main" val="2843475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Barriers</a:t>
            </a:r>
            <a:endParaRPr lang="en-US" dirty="0"/>
          </a:p>
        </p:txBody>
      </p:sp>
      <p:sp>
        <p:nvSpPr>
          <p:cNvPr id="3" name="Content Placeholder 2"/>
          <p:cNvSpPr>
            <a:spLocks noGrp="1"/>
          </p:cNvSpPr>
          <p:nvPr>
            <p:ph idx="1"/>
          </p:nvPr>
        </p:nvSpPr>
        <p:spPr>
          <a:xfrm>
            <a:off x="3554963" y="307910"/>
            <a:ext cx="7629505" cy="6550090"/>
          </a:xfrm>
        </p:spPr>
        <p:txBody>
          <a:bodyPr>
            <a:normAutofit fontScale="92500" lnSpcReduction="20000"/>
          </a:bodyPr>
          <a:lstStyle/>
          <a:p>
            <a:pPr lvl="0"/>
            <a:r>
              <a:rPr lang="en-US" dirty="0"/>
              <a:t>Create a recognized accreditation like OOD does in CARF, so that providers don’t have to go through multiple processes for certification.</a:t>
            </a:r>
          </a:p>
          <a:p>
            <a:pPr lvl="0"/>
            <a:r>
              <a:rPr lang="en-US" dirty="0"/>
              <a:t>Address the MUI culture.  We need to move from blaming &amp; punishing to learning, growing and retraining</a:t>
            </a:r>
          </a:p>
          <a:p>
            <a:pPr lvl="0"/>
            <a:r>
              <a:rPr lang="en-US" dirty="0"/>
              <a:t>Address unfunded/underfunded requirements/mandates (Nursing). </a:t>
            </a:r>
          </a:p>
          <a:p>
            <a:pPr lvl="1"/>
            <a:r>
              <a:rPr lang="en-US" dirty="0"/>
              <a:t>The differences between residential and non-residential delegated activities in the Medicaid rule.  HCBS rules should apply across all settings or services.  </a:t>
            </a:r>
          </a:p>
          <a:p>
            <a:pPr lvl="1"/>
            <a:r>
              <a:rPr lang="en-US" dirty="0"/>
              <a:t>We can no longer say yes</a:t>
            </a:r>
          </a:p>
          <a:p>
            <a:pPr lvl="0"/>
            <a:r>
              <a:rPr lang="en-US" dirty="0"/>
              <a:t>Align treatment of agency and independent providers</a:t>
            </a:r>
          </a:p>
          <a:p>
            <a:pPr lvl="0"/>
            <a:r>
              <a:rPr lang="en-US" dirty="0"/>
              <a:t>Electronic system integration</a:t>
            </a:r>
          </a:p>
          <a:p>
            <a:pPr lvl="0"/>
            <a:r>
              <a:rPr lang="en-US" dirty="0"/>
              <a:t>System/regulations put barriers in place to quick hires (i.e. background checks, classroom trainings, GED/HS diploma, etc…).  Other industries are able to hire on the spot and start people right away. We need to be able to do that to compete.</a:t>
            </a:r>
          </a:p>
          <a:p>
            <a:pPr lvl="1"/>
            <a:r>
              <a:rPr lang="en-US" dirty="0"/>
              <a:t>Serving as a mentor could be another step in a DSP career progression.</a:t>
            </a:r>
          </a:p>
          <a:p>
            <a:pPr lvl="0"/>
            <a:r>
              <a:rPr lang="en-US" dirty="0"/>
              <a:t>Development of statewide certification for a DSP – Think of an STNA – people feel accomplished because they took the STNA course and now have a certificate – Something similar may make a DSP position seem more meaningful or one step ahead of someone else. </a:t>
            </a:r>
          </a:p>
          <a:p>
            <a:pPr lvl="0"/>
            <a:r>
              <a:rPr lang="en-US" dirty="0"/>
              <a:t>Partnership with ODH Survey and DODD to create a technical assistance model and move away from the I caught you model.</a:t>
            </a:r>
          </a:p>
          <a:p>
            <a:pPr lvl="0"/>
            <a:r>
              <a:rPr lang="en-US" dirty="0"/>
              <a:t>Continue to move the ICF Celebrate the services provided on every part of the spectrum </a:t>
            </a:r>
          </a:p>
          <a:p>
            <a:pPr lvl="0"/>
            <a:r>
              <a:rPr lang="en-US" dirty="0"/>
              <a:t>Consistent – standard – statewide – onboarding system</a:t>
            </a:r>
            <a:r>
              <a:rPr lang="en-US" dirty="0" smtClean="0"/>
              <a:t>.</a:t>
            </a:r>
            <a:endParaRPr lang="en-US" dirty="0"/>
          </a:p>
          <a:p>
            <a:endParaRPr lang="en-US" dirty="0"/>
          </a:p>
        </p:txBody>
      </p:sp>
    </p:spTree>
    <p:extLst>
      <p:ext uri="{BB962C8B-B14F-4D97-AF65-F5344CB8AC3E}">
        <p14:creationId xmlns:p14="http://schemas.microsoft.com/office/powerpoint/2010/main" val="521275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approach the priorities and the action steps</a:t>
            </a:r>
            <a:endParaRPr lang="en-US" dirty="0"/>
          </a:p>
        </p:txBody>
      </p:sp>
      <p:sp>
        <p:nvSpPr>
          <p:cNvPr id="3" name="Content Placeholder 2"/>
          <p:cNvSpPr>
            <a:spLocks noGrp="1"/>
          </p:cNvSpPr>
          <p:nvPr>
            <p:ph idx="1"/>
          </p:nvPr>
        </p:nvSpPr>
        <p:spPr/>
        <p:txBody>
          <a:bodyPr/>
          <a:lstStyle/>
          <a:p>
            <a:r>
              <a:rPr lang="en-US" dirty="0" smtClean="0"/>
              <a:t>Grouping the priorities and action steps in 5 different areas</a:t>
            </a:r>
          </a:p>
          <a:p>
            <a:pPr lvl="1"/>
            <a:r>
              <a:rPr lang="en-US" dirty="0" smtClean="0"/>
              <a:t>Awareness-Informing people</a:t>
            </a:r>
          </a:p>
          <a:p>
            <a:pPr lvl="1"/>
            <a:r>
              <a:rPr lang="en-US" dirty="0" smtClean="0"/>
              <a:t>Partnership-Who can help</a:t>
            </a:r>
          </a:p>
          <a:p>
            <a:pPr lvl="1"/>
            <a:r>
              <a:rPr lang="en-US" dirty="0" smtClean="0"/>
              <a:t>Development- Innovation</a:t>
            </a:r>
          </a:p>
          <a:p>
            <a:pPr lvl="1"/>
            <a:r>
              <a:rPr lang="en-US" dirty="0" smtClean="0"/>
              <a:t>Pecuniary – Investments we need to make</a:t>
            </a:r>
          </a:p>
          <a:p>
            <a:pPr lvl="1"/>
            <a:r>
              <a:rPr lang="en-US" dirty="0" smtClean="0"/>
              <a:t>Assessment – Understanding  the issues</a:t>
            </a:r>
          </a:p>
        </p:txBody>
      </p:sp>
    </p:spTree>
    <p:extLst>
      <p:ext uri="{BB962C8B-B14F-4D97-AF65-F5344CB8AC3E}">
        <p14:creationId xmlns:p14="http://schemas.microsoft.com/office/powerpoint/2010/main" val="236664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Vaccine Supply and Distribution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54065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br>
              <a:rPr lang="en-US" dirty="0" smtClean="0"/>
            </a:br>
            <a:r>
              <a:rPr lang="en-US" dirty="0" smtClean="0"/>
              <a:t>Ideas/</a:t>
            </a:r>
            <a:br>
              <a:rPr lang="en-US" dirty="0" smtClean="0"/>
            </a:br>
            <a:r>
              <a:rPr lang="en-US" dirty="0" smtClean="0"/>
              <a:t>Concerns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55439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Guiding Principles and Strategic Plan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08956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r>
              <a:rPr lang="en-US" dirty="0" smtClean="0"/>
              <a:t>Board Approved the Guiding Principles as the foundation of the strategic plan in November</a:t>
            </a:r>
          </a:p>
          <a:p>
            <a:r>
              <a:rPr lang="en-US" dirty="0" smtClean="0"/>
              <a:t>The Guiding Principles guide our priorities, strategies and discussions</a:t>
            </a:r>
          </a:p>
          <a:p>
            <a:r>
              <a:rPr lang="en-US" dirty="0" smtClean="0"/>
              <a:t>We will educate our partners on the Guiding Principles</a:t>
            </a:r>
          </a:p>
          <a:p>
            <a:r>
              <a:rPr lang="en-US" dirty="0" smtClean="0"/>
              <a:t>Much of the work we have been focusing on already represents Action items</a:t>
            </a:r>
          </a:p>
          <a:p>
            <a:pPr lvl="1"/>
            <a:r>
              <a:rPr lang="en-US" dirty="0" smtClean="0"/>
              <a:t>Workforce Priorities </a:t>
            </a:r>
          </a:p>
          <a:p>
            <a:pPr lvl="1"/>
            <a:r>
              <a:rPr lang="en-US" dirty="0" smtClean="0"/>
              <a:t>Addressing the MUI culture</a:t>
            </a:r>
          </a:p>
          <a:p>
            <a:pPr lvl="1"/>
            <a:r>
              <a:rPr lang="en-US" dirty="0" smtClean="0"/>
              <a:t>Provider Certification Rule proposal</a:t>
            </a:r>
          </a:p>
        </p:txBody>
      </p:sp>
    </p:spTree>
    <p:extLst>
      <p:ext uri="{BB962C8B-B14F-4D97-AF65-F5344CB8AC3E}">
        <p14:creationId xmlns:p14="http://schemas.microsoft.com/office/powerpoint/2010/main" val="9904051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#1</a:t>
            </a:r>
          </a:p>
        </p:txBody>
      </p:sp>
      <p:sp>
        <p:nvSpPr>
          <p:cNvPr id="3" name="Content Placeholder 2"/>
          <p:cNvSpPr>
            <a:spLocks noGrp="1"/>
          </p:cNvSpPr>
          <p:nvPr>
            <p:ph idx="1"/>
          </p:nvPr>
        </p:nvSpPr>
        <p:spPr/>
        <p:txBody>
          <a:bodyPr>
            <a:normAutofit/>
          </a:bodyPr>
          <a:lstStyle/>
          <a:p>
            <a:pPr marL="502920" lvl="1" indent="0">
              <a:buNone/>
            </a:pPr>
            <a:r>
              <a:rPr lang="en-US" sz="4000" dirty="0"/>
              <a:t>We believe the primary focus of our work is the positive and supportive relationship between front-line professionals and the people they support. </a:t>
            </a:r>
          </a:p>
        </p:txBody>
      </p:sp>
    </p:spTree>
    <p:extLst>
      <p:ext uri="{BB962C8B-B14F-4D97-AF65-F5344CB8AC3E}">
        <p14:creationId xmlns:p14="http://schemas.microsoft.com/office/powerpoint/2010/main" val="7485011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Guiding Principle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7564932"/>
              </p:ext>
            </p:extLst>
          </p:nvPr>
        </p:nvGraphicFramePr>
        <p:xfrm>
          <a:off x="3853543" y="323443"/>
          <a:ext cx="6848669" cy="5544312"/>
        </p:xfrm>
        <a:graphic>
          <a:graphicData uri="http://schemas.openxmlformats.org/drawingml/2006/table">
            <a:tbl>
              <a:tblPr firstRow="1" firstCol="1" bandRow="1">
                <a:tableStyleId>{5C22544A-7EE6-4342-B048-85BDC9FD1C3A}</a:tableStyleId>
              </a:tblPr>
              <a:tblGrid>
                <a:gridCol w="2198559">
                  <a:extLst>
                    <a:ext uri="{9D8B030D-6E8A-4147-A177-3AD203B41FA5}">
                      <a16:colId xmlns:a16="http://schemas.microsoft.com/office/drawing/2014/main" val="2879714241"/>
                    </a:ext>
                  </a:extLst>
                </a:gridCol>
                <a:gridCol w="2364110">
                  <a:extLst>
                    <a:ext uri="{9D8B030D-6E8A-4147-A177-3AD203B41FA5}">
                      <a16:colId xmlns:a16="http://schemas.microsoft.com/office/drawing/2014/main" val="2322668714"/>
                    </a:ext>
                  </a:extLst>
                </a:gridCol>
                <a:gridCol w="2286000">
                  <a:extLst>
                    <a:ext uri="{9D8B030D-6E8A-4147-A177-3AD203B41FA5}">
                      <a16:colId xmlns:a16="http://schemas.microsoft.com/office/drawing/2014/main" val="1492507417"/>
                    </a:ext>
                  </a:extLst>
                </a:gridCol>
              </a:tblGrid>
              <a:tr h="147190">
                <a:tc>
                  <a:txBody>
                    <a:bodyPr/>
                    <a:lstStyle/>
                    <a:p>
                      <a:pPr marL="0" marR="0">
                        <a:lnSpc>
                          <a:spcPct val="107000"/>
                        </a:lnSpc>
                        <a:spcBef>
                          <a:spcPts val="0"/>
                        </a:spcBef>
                        <a:spcAft>
                          <a:spcPts val="0"/>
                        </a:spcAft>
                      </a:pPr>
                      <a:r>
                        <a:rPr lang="en-US" sz="2000" dirty="0">
                          <a:effectLst/>
                        </a:rPr>
                        <a:t>Action Item #1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tc>
                <a:tc>
                  <a:txBody>
                    <a:bodyPr/>
                    <a:lstStyle/>
                    <a:p>
                      <a:pPr marL="0" marR="0">
                        <a:lnSpc>
                          <a:spcPct val="107000"/>
                        </a:lnSpc>
                        <a:spcBef>
                          <a:spcPts val="0"/>
                        </a:spcBef>
                        <a:spcAft>
                          <a:spcPts val="0"/>
                        </a:spcAft>
                      </a:pPr>
                      <a:r>
                        <a:rPr lang="en-US" sz="2000">
                          <a:effectLst/>
                        </a:rPr>
                        <a:t>Action Item #2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tc>
                <a:tc>
                  <a:txBody>
                    <a:bodyPr/>
                    <a:lstStyle/>
                    <a:p>
                      <a:pPr marL="0" marR="0">
                        <a:lnSpc>
                          <a:spcPct val="107000"/>
                        </a:lnSpc>
                        <a:spcBef>
                          <a:spcPts val="0"/>
                        </a:spcBef>
                        <a:spcAft>
                          <a:spcPts val="0"/>
                        </a:spcAft>
                      </a:pPr>
                      <a:r>
                        <a:rPr lang="en-US" sz="2000">
                          <a:effectLst/>
                        </a:rPr>
                        <a:t>Action Item #4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tc>
                <a:extLst>
                  <a:ext uri="{0D108BD9-81ED-4DB2-BD59-A6C34878D82A}">
                    <a16:rowId xmlns:a16="http://schemas.microsoft.com/office/drawing/2014/main" val="3299143523"/>
                  </a:ext>
                </a:extLst>
              </a:tr>
              <a:tr h="735949">
                <a:tc>
                  <a:txBody>
                    <a:bodyPr/>
                    <a:lstStyle/>
                    <a:p>
                      <a:pPr marL="0" marR="0">
                        <a:lnSpc>
                          <a:spcPct val="107000"/>
                        </a:lnSpc>
                        <a:spcBef>
                          <a:spcPts val="0"/>
                        </a:spcBef>
                        <a:spcAft>
                          <a:spcPts val="0"/>
                        </a:spcAft>
                      </a:pPr>
                      <a:r>
                        <a:rPr lang="en-US" sz="2000" dirty="0">
                          <a:solidFill>
                            <a:schemeClr val="tx1"/>
                          </a:solidFill>
                          <a:effectLst/>
                        </a:rPr>
                        <a:t>Training and Culture</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Training focused on culture and relationships (orientation and ongoing)</a:t>
                      </a:r>
                      <a:endParaRPr lang="en-US" sz="2000" dirty="0">
                        <a:solidFill>
                          <a:schemeClr val="lt1"/>
                        </a:solidFill>
                        <a:effectLst/>
                        <a:latin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latin typeface="Calibri" panose="020F0502020204030204" pitchFamily="34" charset="0"/>
                          <a:cs typeface="Times New Roman" panose="02020603050405020304" pitchFamily="18" charset="0"/>
                        </a:rPr>
                        <a:t>Provider</a:t>
                      </a:r>
                      <a:r>
                        <a:rPr lang="en-US" sz="2000" baseline="0" dirty="0">
                          <a:solidFill>
                            <a:schemeClr val="tx1"/>
                          </a:solidFill>
                          <a:effectLst/>
                          <a:latin typeface="Calibri" panose="020F0502020204030204" pitchFamily="34" charset="0"/>
                          <a:cs typeface="Times New Roman" panose="02020603050405020304" pitchFamily="18" charset="0"/>
                        </a:rPr>
                        <a:t> control over this process (what do we want from DODD?)</a:t>
                      </a:r>
                    </a:p>
                    <a:p>
                      <a:pPr marL="342900" marR="0" lvl="0" indent="-342900">
                        <a:lnSpc>
                          <a:spcPct val="107000"/>
                        </a:lnSpc>
                        <a:spcBef>
                          <a:spcPts val="0"/>
                        </a:spcBef>
                        <a:spcAft>
                          <a:spcPts val="0"/>
                        </a:spcAft>
                        <a:buFont typeface="Symbol" panose="05050102010706020507" pitchFamily="18" charset="2"/>
                        <a:buChar char=""/>
                      </a:pPr>
                      <a:r>
                        <a:rPr lang="en-US" sz="2000" baseline="0" dirty="0">
                          <a:solidFill>
                            <a:schemeClr val="tx1"/>
                          </a:solidFill>
                          <a:effectLst/>
                          <a:latin typeface="Calibri" panose="020F0502020204030204" pitchFamily="34" charset="0"/>
                          <a:cs typeface="Times New Roman" panose="02020603050405020304" pitchFamily="18" charset="0"/>
                        </a:rPr>
                        <a:t>ISP (“One Plan”) that sets clear expectations.</a:t>
                      </a:r>
                      <a:endParaRPr lang="en-US" sz="2000" dirty="0">
                        <a:solidFill>
                          <a:schemeClr val="tx1"/>
                        </a:solidFill>
                        <a:effectLst/>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b="1" dirty="0">
                          <a:effectLst/>
                        </a:rPr>
                        <a:t>Workforce Issues</a:t>
                      </a:r>
                    </a:p>
                    <a:p>
                      <a:pPr marL="342900" marR="0" lvl="0" indent="-342900">
                        <a:lnSpc>
                          <a:spcPct val="107000"/>
                        </a:lnSpc>
                        <a:spcBef>
                          <a:spcPts val="0"/>
                        </a:spcBef>
                        <a:spcAft>
                          <a:spcPts val="0"/>
                        </a:spcAft>
                        <a:buFont typeface="Symbol" panose="05050102010706020507" pitchFamily="18" charset="2"/>
                        <a:buChar char=""/>
                      </a:pPr>
                      <a:r>
                        <a:rPr lang="en-US" sz="2000" b="1" dirty="0">
                          <a:effectLst/>
                        </a:rPr>
                        <a:t>Workforce tool-kit</a:t>
                      </a:r>
                    </a:p>
                    <a:p>
                      <a:pPr marL="342900" marR="0" lvl="0" indent="-342900">
                        <a:lnSpc>
                          <a:spcPct val="107000"/>
                        </a:lnSpc>
                        <a:spcBef>
                          <a:spcPts val="0"/>
                        </a:spcBef>
                        <a:spcAft>
                          <a:spcPts val="0"/>
                        </a:spcAft>
                        <a:buFont typeface="Symbol" panose="05050102010706020507" pitchFamily="18" charset="2"/>
                        <a:buChar char=""/>
                      </a:pPr>
                      <a:r>
                        <a:rPr lang="en-US" sz="2000" b="1" dirty="0">
                          <a:effectLst/>
                        </a:rPr>
                        <a:t>Hiring practices</a:t>
                      </a:r>
                    </a:p>
                    <a:p>
                      <a:pPr marL="342900" marR="0" lvl="0" indent="-342900">
                        <a:lnSpc>
                          <a:spcPct val="107000"/>
                        </a:lnSpc>
                        <a:spcBef>
                          <a:spcPts val="0"/>
                        </a:spcBef>
                        <a:spcAft>
                          <a:spcPts val="0"/>
                        </a:spcAft>
                        <a:buFont typeface="Symbol" panose="05050102010706020507" pitchFamily="18" charset="2"/>
                        <a:buChar char=""/>
                      </a:pPr>
                      <a:r>
                        <a:rPr lang="en-US" sz="2000" b="1" dirty="0">
                          <a:effectLst/>
                        </a:rPr>
                        <a:t>Retention strategies </a:t>
                      </a:r>
                    </a:p>
                    <a:p>
                      <a:pPr marL="342900" marR="0" lvl="0" indent="-342900">
                        <a:lnSpc>
                          <a:spcPct val="107000"/>
                        </a:lnSpc>
                        <a:spcBef>
                          <a:spcPts val="0"/>
                        </a:spcBef>
                        <a:spcAft>
                          <a:spcPts val="0"/>
                        </a:spcAft>
                        <a:buFont typeface="Symbol" panose="05050102010706020507" pitchFamily="18" charset="2"/>
                        <a:buChar char=""/>
                      </a:pPr>
                      <a:r>
                        <a:rPr lang="en-US" sz="2000" b="1" dirty="0">
                          <a:effectLst/>
                        </a:rPr>
                        <a:t>State and local partnerships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tc>
                <a:tc>
                  <a:txBody>
                    <a:bodyPr/>
                    <a:lstStyle/>
                    <a:p>
                      <a:pPr marL="0" marR="0">
                        <a:lnSpc>
                          <a:spcPct val="107000"/>
                        </a:lnSpc>
                        <a:spcBef>
                          <a:spcPts val="0"/>
                        </a:spcBef>
                        <a:spcAft>
                          <a:spcPts val="0"/>
                        </a:spcAft>
                      </a:pPr>
                      <a:r>
                        <a:rPr lang="en-US" sz="2000" b="1" dirty="0">
                          <a:effectLst/>
                        </a:rPr>
                        <a:t>MUI Rule</a:t>
                      </a:r>
                    </a:p>
                    <a:p>
                      <a:pPr marL="342900" marR="0" lvl="0" indent="-342900">
                        <a:lnSpc>
                          <a:spcPct val="107000"/>
                        </a:lnSpc>
                        <a:spcBef>
                          <a:spcPts val="0"/>
                        </a:spcBef>
                        <a:spcAft>
                          <a:spcPts val="0"/>
                        </a:spcAft>
                        <a:buFont typeface="Symbol" panose="05050102010706020507" pitchFamily="18" charset="2"/>
                        <a:buChar char=""/>
                      </a:pPr>
                      <a:r>
                        <a:rPr lang="en-US" sz="2000" b="1" dirty="0">
                          <a:effectLst/>
                        </a:rPr>
                        <a:t>Culture and process</a:t>
                      </a:r>
                    </a:p>
                    <a:p>
                      <a:pPr marL="342900" marR="0" lvl="0" indent="-342900">
                        <a:lnSpc>
                          <a:spcPct val="107000"/>
                        </a:lnSpc>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Calibri" panose="020F0502020204030204" pitchFamily="34" charset="0"/>
                          <a:cs typeface="Times New Roman" panose="02020603050405020304" pitchFamily="18" charset="0"/>
                        </a:rPr>
                        <a:t>Define the problem</a:t>
                      </a:r>
                      <a:r>
                        <a:rPr lang="en-US" sz="2000" b="1" baseline="0" dirty="0">
                          <a:effectLst/>
                          <a:latin typeface="Calibri" panose="020F0502020204030204" pitchFamily="34" charset="0"/>
                          <a:ea typeface="Calibri" panose="020F0502020204030204" pitchFamily="34" charset="0"/>
                          <a:cs typeface="Times New Roman" panose="02020603050405020304" pitchFamily="18" charset="0"/>
                        </a:rPr>
                        <a:t> and develop intervention strategy</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tc>
                <a:extLst>
                  <a:ext uri="{0D108BD9-81ED-4DB2-BD59-A6C34878D82A}">
                    <a16:rowId xmlns:a16="http://schemas.microsoft.com/office/drawing/2014/main" val="4020111091"/>
                  </a:ext>
                </a:extLst>
              </a:tr>
            </a:tbl>
          </a:graphicData>
        </a:graphic>
      </p:graphicFrame>
    </p:spTree>
    <p:extLst>
      <p:ext uri="{BB962C8B-B14F-4D97-AF65-F5344CB8AC3E}">
        <p14:creationId xmlns:p14="http://schemas.microsoft.com/office/powerpoint/2010/main" val="37884399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#2</a:t>
            </a:r>
          </a:p>
        </p:txBody>
      </p:sp>
      <p:sp>
        <p:nvSpPr>
          <p:cNvPr id="3" name="Content Placeholder 2"/>
          <p:cNvSpPr>
            <a:spLocks noGrp="1"/>
          </p:cNvSpPr>
          <p:nvPr>
            <p:ph idx="1"/>
          </p:nvPr>
        </p:nvSpPr>
        <p:spPr/>
        <p:txBody>
          <a:bodyPr>
            <a:normAutofit/>
          </a:bodyPr>
          <a:lstStyle/>
          <a:p>
            <a:pPr marL="502920" lvl="1" indent="0">
              <a:buNone/>
            </a:pPr>
            <a:r>
              <a:rPr lang="en-US" sz="4000" dirty="0"/>
              <a:t>We believe providers should be supported and trusted to support people with developmental disabilities and operate effective and successful organizations.</a:t>
            </a:r>
          </a:p>
        </p:txBody>
      </p:sp>
    </p:spTree>
    <p:extLst>
      <p:ext uri="{BB962C8B-B14F-4D97-AF65-F5344CB8AC3E}">
        <p14:creationId xmlns:p14="http://schemas.microsoft.com/office/powerpoint/2010/main" val="34122775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Items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04753973"/>
              </p:ext>
            </p:extLst>
          </p:nvPr>
        </p:nvGraphicFramePr>
        <p:xfrm>
          <a:off x="3896730" y="1208802"/>
          <a:ext cx="7315200" cy="4239768"/>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3608279647"/>
                    </a:ext>
                  </a:extLst>
                </a:gridCol>
                <a:gridCol w="1828800">
                  <a:extLst>
                    <a:ext uri="{9D8B030D-6E8A-4147-A177-3AD203B41FA5}">
                      <a16:colId xmlns:a16="http://schemas.microsoft.com/office/drawing/2014/main" val="1876546479"/>
                    </a:ext>
                  </a:extLst>
                </a:gridCol>
                <a:gridCol w="1828800">
                  <a:extLst>
                    <a:ext uri="{9D8B030D-6E8A-4147-A177-3AD203B41FA5}">
                      <a16:colId xmlns:a16="http://schemas.microsoft.com/office/drawing/2014/main" val="705941942"/>
                    </a:ext>
                  </a:extLst>
                </a:gridCol>
                <a:gridCol w="1828800">
                  <a:extLst>
                    <a:ext uri="{9D8B030D-6E8A-4147-A177-3AD203B41FA5}">
                      <a16:colId xmlns:a16="http://schemas.microsoft.com/office/drawing/2014/main" val="3177638527"/>
                    </a:ext>
                  </a:extLst>
                </a:gridCol>
              </a:tblGrid>
              <a:tr h="735949">
                <a:tc>
                  <a:txBody>
                    <a:bodyPr/>
                    <a:lstStyle/>
                    <a:p>
                      <a:pPr marL="0" marR="0">
                        <a:lnSpc>
                          <a:spcPct val="107000"/>
                        </a:lnSpc>
                        <a:spcBef>
                          <a:spcPts val="0"/>
                        </a:spcBef>
                        <a:spcAft>
                          <a:spcPts val="0"/>
                        </a:spcAft>
                      </a:pPr>
                      <a:r>
                        <a:rPr lang="en-US" sz="2000" dirty="0">
                          <a:solidFill>
                            <a:schemeClr val="tx1"/>
                          </a:solidFill>
                          <a:effectLst/>
                        </a:rPr>
                        <a:t>Provider Certification</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The age and GED challenge</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DODD prescribed trainings (what does it look like in real life? Are they effective?)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dirty="0">
                          <a:solidFill>
                            <a:schemeClr val="tx1"/>
                          </a:solidFill>
                          <a:effectLst/>
                        </a:rPr>
                        <a:t>Simplified Billing </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Eliminate 15 minute units</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Monthly Billing</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Outcome based billing</a:t>
                      </a:r>
                    </a:p>
                    <a:p>
                      <a:pPr marL="0" marR="0">
                        <a:lnSpc>
                          <a:spcPct val="107000"/>
                        </a:lnSpc>
                        <a:spcBef>
                          <a:spcPts val="0"/>
                        </a:spcBef>
                        <a:spcAft>
                          <a:spcPts val="0"/>
                        </a:spcAft>
                      </a:pPr>
                      <a:r>
                        <a:rPr lang="en-US" sz="2000" dirty="0">
                          <a:solidFill>
                            <a:schemeClr val="tx1"/>
                          </a:solidFill>
                          <a:effectLst/>
                        </a:rPr>
                        <a:t>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dirty="0">
                          <a:solidFill>
                            <a:schemeClr val="tx1"/>
                          </a:solidFill>
                          <a:effectLst/>
                        </a:rPr>
                        <a:t>Rule simplification</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Covid-19 rule relaxation</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ICF Development rule</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Consistent nursing rules across all providers.</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dirty="0">
                          <a:solidFill>
                            <a:schemeClr val="tx1"/>
                          </a:solidFill>
                          <a:effectLst/>
                        </a:rPr>
                        <a:t>Provider Quality</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Quality = Freedom</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Group of providers to discuss OPRA’s position on Quality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extLst>
                  <a:ext uri="{0D108BD9-81ED-4DB2-BD59-A6C34878D82A}">
                    <a16:rowId xmlns:a16="http://schemas.microsoft.com/office/drawing/2014/main" val="2924720402"/>
                  </a:ext>
                </a:extLst>
              </a:tr>
            </a:tbl>
          </a:graphicData>
        </a:graphic>
      </p:graphicFrame>
    </p:spTree>
    <p:extLst>
      <p:ext uri="{BB962C8B-B14F-4D97-AF65-F5344CB8AC3E}">
        <p14:creationId xmlns:p14="http://schemas.microsoft.com/office/powerpoint/2010/main" val="2712571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#3</a:t>
            </a:r>
          </a:p>
        </p:txBody>
      </p:sp>
      <p:sp>
        <p:nvSpPr>
          <p:cNvPr id="3" name="Content Placeholder 2"/>
          <p:cNvSpPr>
            <a:spLocks noGrp="1"/>
          </p:cNvSpPr>
          <p:nvPr>
            <p:ph idx="1"/>
          </p:nvPr>
        </p:nvSpPr>
        <p:spPr/>
        <p:txBody>
          <a:bodyPr>
            <a:normAutofit/>
          </a:bodyPr>
          <a:lstStyle/>
          <a:p>
            <a:pPr marL="502920" lvl="1" indent="0">
              <a:buNone/>
            </a:pPr>
            <a:r>
              <a:rPr lang="en-US" sz="4000" dirty="0"/>
              <a:t>We believe providers must be sufficiently compensated to deliver essential services to meet the needs of the people they support in an ever evolving society and system.</a:t>
            </a:r>
          </a:p>
        </p:txBody>
      </p:sp>
    </p:spTree>
    <p:extLst>
      <p:ext uri="{BB962C8B-B14F-4D97-AF65-F5344CB8AC3E}">
        <p14:creationId xmlns:p14="http://schemas.microsoft.com/office/powerpoint/2010/main" val="671829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Items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8879314"/>
              </p:ext>
            </p:extLst>
          </p:nvPr>
        </p:nvGraphicFramePr>
        <p:xfrm>
          <a:off x="3775432" y="930983"/>
          <a:ext cx="7315200" cy="4239768"/>
        </p:xfrm>
        <a:graphic>
          <a:graphicData uri="http://schemas.openxmlformats.org/drawingml/2006/table">
            <a:tbl>
              <a:tblPr firstRow="1" firstCol="1" bandRow="1">
                <a:tableStyleId>{5C22544A-7EE6-4342-B048-85BDC9FD1C3A}</a:tableStyleId>
              </a:tblPr>
              <a:tblGrid>
                <a:gridCol w="1463040">
                  <a:extLst>
                    <a:ext uri="{9D8B030D-6E8A-4147-A177-3AD203B41FA5}">
                      <a16:colId xmlns:a16="http://schemas.microsoft.com/office/drawing/2014/main" val="3810142235"/>
                    </a:ext>
                  </a:extLst>
                </a:gridCol>
                <a:gridCol w="1463040">
                  <a:extLst>
                    <a:ext uri="{9D8B030D-6E8A-4147-A177-3AD203B41FA5}">
                      <a16:colId xmlns:a16="http://schemas.microsoft.com/office/drawing/2014/main" val="1375218957"/>
                    </a:ext>
                  </a:extLst>
                </a:gridCol>
                <a:gridCol w="1463040">
                  <a:extLst>
                    <a:ext uri="{9D8B030D-6E8A-4147-A177-3AD203B41FA5}">
                      <a16:colId xmlns:a16="http://schemas.microsoft.com/office/drawing/2014/main" val="1661495681"/>
                    </a:ext>
                  </a:extLst>
                </a:gridCol>
                <a:gridCol w="1463040">
                  <a:extLst>
                    <a:ext uri="{9D8B030D-6E8A-4147-A177-3AD203B41FA5}">
                      <a16:colId xmlns:a16="http://schemas.microsoft.com/office/drawing/2014/main" val="3882139648"/>
                    </a:ext>
                  </a:extLst>
                </a:gridCol>
                <a:gridCol w="1463040">
                  <a:extLst>
                    <a:ext uri="{9D8B030D-6E8A-4147-A177-3AD203B41FA5}">
                      <a16:colId xmlns:a16="http://schemas.microsoft.com/office/drawing/2014/main" val="3943105677"/>
                    </a:ext>
                  </a:extLst>
                </a:gridCol>
              </a:tblGrid>
              <a:tr h="1030329">
                <a:tc>
                  <a:txBody>
                    <a:bodyPr/>
                    <a:lstStyle/>
                    <a:p>
                      <a:pPr marL="0" marR="0">
                        <a:lnSpc>
                          <a:spcPct val="107000"/>
                        </a:lnSpc>
                        <a:spcBef>
                          <a:spcPts val="0"/>
                        </a:spcBef>
                        <a:spcAft>
                          <a:spcPts val="0"/>
                        </a:spcAft>
                      </a:pPr>
                      <a:r>
                        <a:rPr lang="en-US" sz="2000">
                          <a:solidFill>
                            <a:schemeClr val="tx1"/>
                          </a:solidFill>
                          <a:effectLst/>
                        </a:rPr>
                        <a:t>DSP wages</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What is the target?</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200% of poverty level</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a:solidFill>
                            <a:schemeClr val="tx1"/>
                          </a:solidFill>
                          <a:effectLst/>
                        </a:rPr>
                        <a:t>Simplified Billing</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Eliminate 15 minute units</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Monthly Billing</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Outcome based billing</a:t>
                      </a:r>
                    </a:p>
                    <a:p>
                      <a:pPr marL="0" marR="0">
                        <a:lnSpc>
                          <a:spcPct val="107000"/>
                        </a:lnSpc>
                        <a:spcBef>
                          <a:spcPts val="0"/>
                        </a:spcBef>
                        <a:spcAft>
                          <a:spcPts val="0"/>
                        </a:spcAft>
                      </a:pPr>
                      <a:r>
                        <a:rPr lang="en-US" sz="2000">
                          <a:solidFill>
                            <a:schemeClr val="tx1"/>
                          </a:solidFill>
                          <a:effectLst/>
                        </a:rPr>
                        <a:t> </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a:solidFill>
                            <a:schemeClr val="tx1"/>
                          </a:solidFill>
                          <a:effectLst/>
                        </a:rPr>
                        <a:t>Service Rates</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Day Service spectrum</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Specialty services</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Waiver Nursing</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a:solidFill>
                            <a:schemeClr val="tx1"/>
                          </a:solidFill>
                          <a:effectLst/>
                        </a:rPr>
                        <a:t>Budget</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No cuts in rates</a:t>
                      </a:r>
                    </a:p>
                    <a:p>
                      <a:pPr marL="342900" marR="0" lvl="0" indent="-342900">
                        <a:lnSpc>
                          <a:spcPct val="107000"/>
                        </a:lnSpc>
                        <a:spcBef>
                          <a:spcPts val="0"/>
                        </a:spcBef>
                        <a:spcAft>
                          <a:spcPts val="0"/>
                        </a:spcAft>
                        <a:buFont typeface="Symbol" panose="05050102010706020507" pitchFamily="18" charset="2"/>
                        <a:buChar char=""/>
                      </a:pPr>
                      <a:r>
                        <a:rPr lang="en-US" sz="2000">
                          <a:solidFill>
                            <a:schemeClr val="tx1"/>
                          </a:solidFill>
                          <a:effectLst/>
                        </a:rPr>
                        <a:t>Don’t lose ground during the “recovery”/next budget cycle (2022/23)</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dirty="0">
                          <a:solidFill>
                            <a:schemeClr val="tx1"/>
                          </a:solidFill>
                          <a:effectLst/>
                        </a:rPr>
                        <a:t>Future Funding and the DD System</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Redistribution of funding (funding the front-line)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extLst>
                  <a:ext uri="{0D108BD9-81ED-4DB2-BD59-A6C34878D82A}">
                    <a16:rowId xmlns:a16="http://schemas.microsoft.com/office/drawing/2014/main" val="1572185742"/>
                  </a:ext>
                </a:extLst>
              </a:tr>
            </a:tbl>
          </a:graphicData>
        </a:graphic>
      </p:graphicFrame>
    </p:spTree>
    <p:extLst>
      <p:ext uri="{BB962C8B-B14F-4D97-AF65-F5344CB8AC3E}">
        <p14:creationId xmlns:p14="http://schemas.microsoft.com/office/powerpoint/2010/main" val="41783713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#4</a:t>
            </a:r>
          </a:p>
        </p:txBody>
      </p:sp>
      <p:sp>
        <p:nvSpPr>
          <p:cNvPr id="3" name="Content Placeholder 2"/>
          <p:cNvSpPr>
            <a:spLocks noGrp="1"/>
          </p:cNvSpPr>
          <p:nvPr>
            <p:ph idx="1"/>
          </p:nvPr>
        </p:nvSpPr>
        <p:spPr/>
        <p:txBody>
          <a:bodyPr/>
          <a:lstStyle/>
          <a:p>
            <a:pPr marL="502920" lvl="1" indent="0">
              <a:buNone/>
            </a:pPr>
            <a:r>
              <a:rPr lang="en-US" dirty="0"/>
              <a:t> </a:t>
            </a:r>
            <a:r>
              <a:rPr lang="en-US" sz="4000" dirty="0"/>
              <a:t>We believe all services currently provided across the spectrum of services should be recognized as crucial to each and every person we serve. </a:t>
            </a:r>
          </a:p>
        </p:txBody>
      </p:sp>
    </p:spTree>
    <p:extLst>
      <p:ext uri="{BB962C8B-B14F-4D97-AF65-F5344CB8AC3E}">
        <p14:creationId xmlns:p14="http://schemas.microsoft.com/office/powerpoint/2010/main" val="1840161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1A:</a:t>
            </a:r>
            <a:br>
              <a:rPr lang="en-US" dirty="0" smtClean="0"/>
            </a:br>
            <a:r>
              <a:rPr lang="en-US" dirty="0" smtClean="0"/>
              <a:t>Process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5320638"/>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77429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Items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4506545"/>
              </p:ext>
            </p:extLst>
          </p:nvPr>
        </p:nvGraphicFramePr>
        <p:xfrm>
          <a:off x="3878069" y="1617248"/>
          <a:ext cx="7315200" cy="2935224"/>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81901061"/>
                    </a:ext>
                  </a:extLst>
                </a:gridCol>
                <a:gridCol w="2438400">
                  <a:extLst>
                    <a:ext uri="{9D8B030D-6E8A-4147-A177-3AD203B41FA5}">
                      <a16:colId xmlns:a16="http://schemas.microsoft.com/office/drawing/2014/main" val="314956950"/>
                    </a:ext>
                  </a:extLst>
                </a:gridCol>
                <a:gridCol w="2438400">
                  <a:extLst>
                    <a:ext uri="{9D8B030D-6E8A-4147-A177-3AD203B41FA5}">
                      <a16:colId xmlns:a16="http://schemas.microsoft.com/office/drawing/2014/main" val="3333440539"/>
                    </a:ext>
                  </a:extLst>
                </a:gridCol>
              </a:tblGrid>
              <a:tr h="441570">
                <a:tc>
                  <a:txBody>
                    <a:bodyPr/>
                    <a:lstStyle/>
                    <a:p>
                      <a:pPr marL="0" marR="0">
                        <a:lnSpc>
                          <a:spcPct val="107000"/>
                        </a:lnSpc>
                        <a:spcBef>
                          <a:spcPts val="0"/>
                        </a:spcBef>
                        <a:spcAft>
                          <a:spcPts val="0"/>
                        </a:spcAft>
                      </a:pPr>
                      <a:r>
                        <a:rPr lang="en-US" sz="2000" dirty="0">
                          <a:solidFill>
                            <a:schemeClr val="tx1"/>
                          </a:solidFill>
                          <a:effectLst/>
                        </a:rPr>
                        <a:t>Appreciation for the Spectrum</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Public image/education campaign</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Target relationships with County Boards and DODD</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dirty="0">
                          <a:solidFill>
                            <a:schemeClr val="tx1"/>
                          </a:solidFill>
                          <a:effectLst/>
                        </a:rPr>
                        <a:t>We Step Up</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State and Federal Advocacy</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tc>
                  <a:txBody>
                    <a:bodyPr/>
                    <a:lstStyle/>
                    <a:p>
                      <a:pPr marL="0" marR="0">
                        <a:lnSpc>
                          <a:spcPct val="107000"/>
                        </a:lnSpc>
                        <a:spcBef>
                          <a:spcPts val="0"/>
                        </a:spcBef>
                        <a:spcAft>
                          <a:spcPts val="0"/>
                        </a:spcAft>
                      </a:pPr>
                      <a:r>
                        <a:rPr lang="en-US" sz="2000" dirty="0">
                          <a:solidFill>
                            <a:schemeClr val="tx1"/>
                          </a:solidFill>
                          <a:effectLst/>
                        </a:rPr>
                        <a:t>Local Relationships</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Joint CB and Provider trainings</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1"/>
                          </a:solidFill>
                          <a:effectLst/>
                        </a:rPr>
                        <a:t>Local provider consortiums </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271" marR="56271" marT="0" marB="0">
                    <a:solidFill>
                      <a:srgbClr val="B8E5EE"/>
                    </a:solidFill>
                  </a:tcPr>
                </a:tc>
                <a:extLst>
                  <a:ext uri="{0D108BD9-81ED-4DB2-BD59-A6C34878D82A}">
                    <a16:rowId xmlns:a16="http://schemas.microsoft.com/office/drawing/2014/main" val="2171779684"/>
                  </a:ext>
                </a:extLst>
              </a:tr>
            </a:tbl>
          </a:graphicData>
        </a:graphic>
      </p:graphicFrame>
    </p:spTree>
    <p:extLst>
      <p:ext uri="{BB962C8B-B14F-4D97-AF65-F5344CB8AC3E}">
        <p14:creationId xmlns:p14="http://schemas.microsoft.com/office/powerpoint/2010/main" val="24947189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The OPRA Team will continue to refine the Action steps</a:t>
            </a:r>
          </a:p>
          <a:p>
            <a:r>
              <a:rPr lang="en-US" dirty="0" smtClean="0"/>
              <a:t>A Draft of the Action Steps will be presented to the Policy Committee in January for feedback</a:t>
            </a:r>
          </a:p>
          <a:p>
            <a:r>
              <a:rPr lang="en-US" dirty="0" smtClean="0"/>
              <a:t>The Action Steps will be presented to the Board in January</a:t>
            </a:r>
          </a:p>
          <a:p>
            <a:r>
              <a:rPr lang="en-US" dirty="0" smtClean="0"/>
              <a:t>Many may be fluid and prioritized differently as the coronavirus progresses</a:t>
            </a:r>
          </a:p>
        </p:txBody>
      </p:sp>
    </p:spTree>
    <p:extLst>
      <p:ext uri="{BB962C8B-B14F-4D97-AF65-F5344CB8AC3E}">
        <p14:creationId xmlns:p14="http://schemas.microsoft.com/office/powerpoint/2010/main" val="12929126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Services Challenges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0273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Future of Day Services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16582" y="84894"/>
            <a:ext cx="5418485" cy="6773106"/>
          </a:xfrm>
        </p:spPr>
      </p:pic>
    </p:spTree>
    <p:extLst>
      <p:ext uri="{BB962C8B-B14F-4D97-AF65-F5344CB8AC3E}">
        <p14:creationId xmlns:p14="http://schemas.microsoft.com/office/powerpoint/2010/main" val="29096591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kind of skill do you need to deliver this service?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65899" y="840509"/>
            <a:ext cx="5512031" cy="6890039"/>
          </a:xfr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14647" t="17913" r="44575" b="34691"/>
          <a:stretch/>
        </p:blipFill>
        <p:spPr>
          <a:xfrm>
            <a:off x="8019390" y="1422400"/>
            <a:ext cx="2848076" cy="4137891"/>
          </a:xfrm>
          <a:prstGeom prst="rect">
            <a:avLst/>
          </a:prstGeom>
        </p:spPr>
      </p:pic>
    </p:spTree>
    <p:extLst>
      <p:ext uri="{BB962C8B-B14F-4D97-AF65-F5344CB8AC3E}">
        <p14:creationId xmlns:p14="http://schemas.microsoft.com/office/powerpoint/2010/main" val="2467720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r>
              <a:rPr lang="en-US" dirty="0" smtClean="0"/>
              <a:t>The first few months of 2021 will continue to be very challenging</a:t>
            </a:r>
          </a:p>
          <a:p>
            <a:r>
              <a:rPr lang="en-US" dirty="0" smtClean="0"/>
              <a:t>Change in rates (C to B)</a:t>
            </a:r>
          </a:p>
          <a:p>
            <a:r>
              <a:rPr lang="en-US" dirty="0" smtClean="0"/>
              <a:t>Surge in cases will continue</a:t>
            </a:r>
          </a:p>
          <a:p>
            <a:r>
              <a:rPr lang="en-US" dirty="0" smtClean="0"/>
              <a:t>Hard to do “community based” services</a:t>
            </a:r>
          </a:p>
          <a:p>
            <a:r>
              <a:rPr lang="en-US" dirty="0" smtClean="0"/>
              <a:t>The need to gain ground in an unpredictable budget environment</a:t>
            </a:r>
          </a:p>
        </p:txBody>
      </p:sp>
    </p:spTree>
    <p:extLst>
      <p:ext uri="{BB962C8B-B14F-4D97-AF65-F5344CB8AC3E}">
        <p14:creationId xmlns:p14="http://schemas.microsoft.com/office/powerpoint/2010/main" val="16651425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Other Rules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153099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OPRA Committee Requests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46813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Are there items you would like specific committees to work on?</a:t>
            </a:r>
          </a:p>
          <a:p>
            <a:r>
              <a:rPr lang="en-US" dirty="0" smtClean="0"/>
              <a:t>What role can the committees play with the workforce work that needs to be done.</a:t>
            </a:r>
          </a:p>
          <a:p>
            <a:r>
              <a:rPr lang="en-US" dirty="0" smtClean="0"/>
              <a:t>How would you like items presented to the policy committee?</a:t>
            </a:r>
            <a:endParaRPr lang="en-US" dirty="0"/>
          </a:p>
        </p:txBody>
      </p:sp>
    </p:spTree>
    <p:extLst>
      <p:ext uri="{BB962C8B-B14F-4D97-AF65-F5344CB8AC3E}">
        <p14:creationId xmlns:p14="http://schemas.microsoft.com/office/powerpoint/2010/main" val="2201437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2021 Meeting Schedule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84851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notes</a:t>
            </a:r>
            <a:endParaRPr lang="en-US" dirty="0"/>
          </a:p>
        </p:txBody>
      </p:sp>
      <p:sp>
        <p:nvSpPr>
          <p:cNvPr id="3" name="Content Placeholder 2"/>
          <p:cNvSpPr>
            <a:spLocks noGrp="1"/>
          </p:cNvSpPr>
          <p:nvPr>
            <p:ph idx="1"/>
          </p:nvPr>
        </p:nvSpPr>
        <p:spPr/>
        <p:txBody>
          <a:bodyPr/>
          <a:lstStyle/>
          <a:p>
            <a:r>
              <a:rPr lang="en-US" dirty="0" smtClean="0"/>
              <a:t>Ginnie Whisman will be speaking at the ICF meeting on Wednesday and she is a key player in this process.</a:t>
            </a:r>
          </a:p>
          <a:p>
            <a:r>
              <a:rPr lang="en-US" dirty="0" smtClean="0"/>
              <a:t>DODD met with CB Superintendents last week about the data they need.</a:t>
            </a:r>
          </a:p>
          <a:p>
            <a:r>
              <a:rPr lang="en-US" dirty="0" smtClean="0"/>
              <a:t>No clear timelines are in place at this point but we are getting closer to starting phase 1A (by the end of the year?)</a:t>
            </a:r>
          </a:p>
          <a:p>
            <a:r>
              <a:rPr lang="en-US" dirty="0" smtClean="0"/>
              <a:t>Could take a few months to get through phase 1A.  </a:t>
            </a:r>
          </a:p>
          <a:p>
            <a:r>
              <a:rPr lang="en-US" dirty="0" smtClean="0"/>
              <a:t>DODD developing materials on the benefits of the vaccine, encouraging providers to do the same.</a:t>
            </a:r>
          </a:p>
          <a:p>
            <a:r>
              <a:rPr lang="en-US" dirty="0" err="1" smtClean="0"/>
              <a:t>Vorys</a:t>
            </a:r>
            <a:r>
              <a:rPr lang="en-US" dirty="0" smtClean="0"/>
              <a:t> Vaccine Briefing</a:t>
            </a:r>
            <a:endParaRPr lang="en-US" dirty="0"/>
          </a:p>
        </p:txBody>
      </p:sp>
    </p:spTree>
    <p:extLst>
      <p:ext uri="{BB962C8B-B14F-4D97-AF65-F5344CB8AC3E}">
        <p14:creationId xmlns:p14="http://schemas.microsoft.com/office/powerpoint/2010/main" val="36881840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Discussion</a:t>
            </a:r>
          </a:p>
        </p:txBody>
      </p:sp>
      <p:sp>
        <p:nvSpPr>
          <p:cNvPr id="3" name="Content Placeholder 2"/>
          <p:cNvSpPr>
            <a:spLocks noGrp="1"/>
          </p:cNvSpPr>
          <p:nvPr>
            <p:ph idx="1"/>
          </p:nvPr>
        </p:nvSpPr>
        <p:spPr/>
        <p:txBody>
          <a:bodyPr/>
          <a:lstStyle/>
          <a:p>
            <a:pPr lvl="2"/>
            <a:r>
              <a:rPr lang="en-US" sz="3200" dirty="0"/>
              <a:t>Topics you are concerned about</a:t>
            </a:r>
          </a:p>
          <a:p>
            <a:pPr lvl="2"/>
            <a:r>
              <a:rPr lang="en-US" sz="3200" dirty="0"/>
              <a:t>Is there anything we are missing?</a:t>
            </a:r>
          </a:p>
          <a:p>
            <a:endParaRPr lang="en-US" dirty="0"/>
          </a:p>
        </p:txBody>
      </p:sp>
    </p:spTree>
    <p:extLst>
      <p:ext uri="{BB962C8B-B14F-4D97-AF65-F5344CB8AC3E}">
        <p14:creationId xmlns:p14="http://schemas.microsoft.com/office/powerpoint/2010/main" val="168180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Thoughts, and Concerns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20941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System Reform: Guiding Principles</a:t>
            </a:r>
          </a:p>
        </p:txBody>
      </p:sp>
      <p:sp>
        <p:nvSpPr>
          <p:cNvPr id="3" name="Subtitle 2"/>
          <p:cNvSpPr>
            <a:spLocks noGrp="1"/>
          </p:cNvSpPr>
          <p:nvPr>
            <p:ph type="subTitle" idx="1"/>
          </p:nvPr>
        </p:nvSpPr>
        <p:spPr/>
        <p:txBody>
          <a:bodyPr/>
          <a:lstStyle/>
          <a:p>
            <a:r>
              <a:rPr lang="en-US" dirty="0"/>
              <a:t>Principles that will give us our foundation</a:t>
            </a:r>
          </a:p>
        </p:txBody>
      </p:sp>
    </p:spTree>
    <p:extLst>
      <p:ext uri="{BB962C8B-B14F-4D97-AF65-F5344CB8AC3E}">
        <p14:creationId xmlns:p14="http://schemas.microsoft.com/office/powerpoint/2010/main" val="393591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 K 2021</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3946405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6114</TotalTime>
  <Words>4506</Words>
  <Application>Microsoft Office PowerPoint</Application>
  <PresentationFormat>Widescreen</PresentationFormat>
  <Paragraphs>373</Paragraphs>
  <Slides>60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Calibri</vt:lpstr>
      <vt:lpstr>Corbel</vt:lpstr>
      <vt:lpstr>Symbol</vt:lpstr>
      <vt:lpstr>Times New Roman</vt:lpstr>
      <vt:lpstr>Wingdings 2</vt:lpstr>
      <vt:lpstr>Frame</vt:lpstr>
      <vt:lpstr>OPRA Policy Committee Meeting</vt:lpstr>
      <vt:lpstr>Agenda</vt:lpstr>
      <vt:lpstr>OPRA AIR Update</vt:lpstr>
      <vt:lpstr>Vaccine Supply and Distribution</vt:lpstr>
      <vt:lpstr>Phase 1A: Process</vt:lpstr>
      <vt:lpstr>Other notes</vt:lpstr>
      <vt:lpstr>Questions, Thoughts, and Concerns</vt:lpstr>
      <vt:lpstr>System Reform: Guiding Principles</vt:lpstr>
      <vt:lpstr>Appendix K 2021</vt:lpstr>
      <vt:lpstr>Recent Developments</vt:lpstr>
      <vt:lpstr>House Bill 770</vt:lpstr>
      <vt:lpstr>House Bill 770 notes</vt:lpstr>
      <vt:lpstr>2021 Budget Considerations and Plan</vt:lpstr>
      <vt:lpstr>Notes</vt:lpstr>
      <vt:lpstr>Learning from History</vt:lpstr>
      <vt:lpstr>Developing Our Communication Strategy… Making it as simple as possible and achieving what we want  </vt:lpstr>
      <vt:lpstr>A  Different Advocacy Approach</vt:lpstr>
      <vt:lpstr>Questions/ Ideas/ Concerns</vt:lpstr>
      <vt:lpstr>Provider Certification Rule</vt:lpstr>
      <vt:lpstr>Our thoughts and concerns</vt:lpstr>
      <vt:lpstr>GED Requirement</vt:lpstr>
      <vt:lpstr>Informing your Board</vt:lpstr>
      <vt:lpstr>“Director of Operations”</vt:lpstr>
      <vt:lpstr>“Director of Operations” cont.</vt:lpstr>
      <vt:lpstr>“Director of Operations” required documentation</vt:lpstr>
      <vt:lpstr>Training</vt:lpstr>
      <vt:lpstr>Training cont.</vt:lpstr>
      <vt:lpstr>Training cont.</vt:lpstr>
      <vt:lpstr>Next steps</vt:lpstr>
      <vt:lpstr>Workforce Priorities</vt:lpstr>
      <vt:lpstr>4-Fronts of the Workforce Crisis/ Emergency</vt:lpstr>
      <vt:lpstr>Notes</vt:lpstr>
      <vt:lpstr>Recruitment Priorities</vt:lpstr>
      <vt:lpstr>Retention and  Culture</vt:lpstr>
      <vt:lpstr>Retention and  Culture</vt:lpstr>
      <vt:lpstr>Compensation</vt:lpstr>
      <vt:lpstr>Compensation</vt:lpstr>
      <vt:lpstr>System Barriers</vt:lpstr>
      <vt:lpstr>How to approach the priorities and the action steps</vt:lpstr>
      <vt:lpstr>Questions/ Ideas/ Concerns</vt:lpstr>
      <vt:lpstr>Guiding Principles and Strategic Plan</vt:lpstr>
      <vt:lpstr>Notes</vt:lpstr>
      <vt:lpstr>Principle #1</vt:lpstr>
      <vt:lpstr>Guiding Principle #1</vt:lpstr>
      <vt:lpstr>Principle #2</vt:lpstr>
      <vt:lpstr>Action Items</vt:lpstr>
      <vt:lpstr>Principle #3</vt:lpstr>
      <vt:lpstr>Action Items</vt:lpstr>
      <vt:lpstr>Principle #4</vt:lpstr>
      <vt:lpstr>Action Items</vt:lpstr>
      <vt:lpstr>Next Steps</vt:lpstr>
      <vt:lpstr>Day Services Challenges</vt:lpstr>
      <vt:lpstr>The Future of Day Services</vt:lpstr>
      <vt:lpstr>What kind of skill do you need to deliver this service?</vt:lpstr>
      <vt:lpstr>Notes</vt:lpstr>
      <vt:lpstr>Other Rules</vt:lpstr>
      <vt:lpstr>OPRA Committee Requests</vt:lpstr>
      <vt:lpstr>PowerPoint Presentation</vt:lpstr>
      <vt:lpstr>2021 Meeting Schedule</vt:lpstr>
      <vt:lpstr>General Discussion</vt:lpstr>
    </vt:vector>
  </TitlesOfParts>
  <Company>Hosting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 Meeting</dc:title>
  <dc:creator>Peter Moore</dc:creator>
  <cp:lastModifiedBy>Peter Moore</cp:lastModifiedBy>
  <cp:revision>60</cp:revision>
  <dcterms:created xsi:type="dcterms:W3CDTF">2020-06-07T15:05:07Z</dcterms:created>
  <dcterms:modified xsi:type="dcterms:W3CDTF">2020-12-12T23:32:43Z</dcterms:modified>
</cp:coreProperties>
</file>