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60"/>
  </p:notesMasterIdLst>
  <p:sldIdLst>
    <p:sldId id="256" r:id="rId2"/>
    <p:sldId id="257" r:id="rId3"/>
    <p:sldId id="267" r:id="rId4"/>
    <p:sldId id="298" r:id="rId5"/>
    <p:sldId id="329" r:id="rId6"/>
    <p:sldId id="330" r:id="rId7"/>
    <p:sldId id="331" r:id="rId8"/>
    <p:sldId id="294" r:id="rId9"/>
    <p:sldId id="321" r:id="rId10"/>
    <p:sldId id="302" r:id="rId11"/>
    <p:sldId id="273" r:id="rId12"/>
    <p:sldId id="304" r:id="rId13"/>
    <p:sldId id="307" r:id="rId14"/>
    <p:sldId id="308" r:id="rId15"/>
    <p:sldId id="305" r:id="rId16"/>
    <p:sldId id="309" r:id="rId17"/>
    <p:sldId id="310" r:id="rId18"/>
    <p:sldId id="311" r:id="rId19"/>
    <p:sldId id="332" r:id="rId20"/>
    <p:sldId id="312" r:id="rId21"/>
    <p:sldId id="333" r:id="rId22"/>
    <p:sldId id="313" r:id="rId23"/>
    <p:sldId id="334" r:id="rId24"/>
    <p:sldId id="314" r:id="rId25"/>
    <p:sldId id="318" r:id="rId26"/>
    <p:sldId id="350" r:id="rId27"/>
    <p:sldId id="320" r:id="rId28"/>
    <p:sldId id="317" r:id="rId29"/>
    <p:sldId id="349" r:id="rId30"/>
    <p:sldId id="324" r:id="rId31"/>
    <p:sldId id="319" r:id="rId32"/>
    <p:sldId id="274" r:id="rId33"/>
    <p:sldId id="292" r:id="rId34"/>
    <p:sldId id="322" r:id="rId35"/>
    <p:sldId id="290" r:id="rId36"/>
    <p:sldId id="323" r:id="rId37"/>
    <p:sldId id="325" r:id="rId38"/>
    <p:sldId id="306" r:id="rId39"/>
    <p:sldId id="275" r:id="rId40"/>
    <p:sldId id="297" r:id="rId41"/>
    <p:sldId id="276" r:id="rId42"/>
    <p:sldId id="287" r:id="rId43"/>
    <p:sldId id="301" r:id="rId44"/>
    <p:sldId id="326" r:id="rId45"/>
    <p:sldId id="327" r:id="rId46"/>
    <p:sldId id="328" r:id="rId47"/>
    <p:sldId id="348" r:id="rId48"/>
    <p:sldId id="335" r:id="rId49"/>
    <p:sldId id="337" r:id="rId50"/>
    <p:sldId id="338" r:id="rId51"/>
    <p:sldId id="339" r:id="rId52"/>
    <p:sldId id="340" r:id="rId53"/>
    <p:sldId id="342" r:id="rId54"/>
    <p:sldId id="343" r:id="rId55"/>
    <p:sldId id="345" r:id="rId56"/>
    <p:sldId id="346" r:id="rId57"/>
    <p:sldId id="347" r:id="rId58"/>
    <p:sldId id="29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0" autoAdjust="0"/>
    <p:restoredTop sz="94660"/>
  </p:normalViewPr>
  <p:slideViewPr>
    <p:cSldViewPr snapToGrid="0">
      <p:cViewPr varScale="1">
        <p:scale>
          <a:sx n="82" d="100"/>
          <a:sy n="82" d="100"/>
        </p:scale>
        <p:origin x="47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E1006-21F5-4735-9AC9-C17E908ED956}"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E700A8CF-815E-4D67-8DED-E4F0B83260DF}">
      <dgm:prSet phldrT="[Text]"/>
      <dgm:spPr/>
      <dgm:t>
        <a:bodyPr/>
        <a:lstStyle/>
        <a:p>
          <a:r>
            <a:rPr lang="en-US" b="1" dirty="0"/>
            <a:t>Recruitment</a:t>
          </a:r>
        </a:p>
      </dgm:t>
    </dgm:pt>
    <dgm:pt modelId="{4A29F34D-F470-4B5F-80C5-826E4875276E}" type="parTrans" cxnId="{8AD7ACDC-105E-435E-86FE-AAA727B6C416}">
      <dgm:prSet/>
      <dgm:spPr/>
      <dgm:t>
        <a:bodyPr/>
        <a:lstStyle/>
        <a:p>
          <a:endParaRPr lang="en-US"/>
        </a:p>
      </dgm:t>
    </dgm:pt>
    <dgm:pt modelId="{74E10603-3CE3-4797-8FD5-394114F66DB1}" type="sibTrans" cxnId="{8AD7ACDC-105E-435E-86FE-AAA727B6C416}">
      <dgm:prSet/>
      <dgm:spPr/>
      <dgm:t>
        <a:bodyPr/>
        <a:lstStyle/>
        <a:p>
          <a:endParaRPr lang="en-US"/>
        </a:p>
      </dgm:t>
    </dgm:pt>
    <dgm:pt modelId="{5F893AA6-4023-45E0-884B-E14ACF679CFC}">
      <dgm:prSet phldrT="[Text]"/>
      <dgm:spPr/>
      <dgm:t>
        <a:bodyPr/>
        <a:lstStyle/>
        <a:p>
          <a:r>
            <a:rPr lang="en-US" dirty="0"/>
            <a:t>How do we sell our organization?</a:t>
          </a:r>
        </a:p>
      </dgm:t>
    </dgm:pt>
    <dgm:pt modelId="{2A9CFD81-4F55-4121-98AD-7FDFE6220AAB}" type="parTrans" cxnId="{C42EB447-900D-4DA6-BE6E-C7680BC7752A}">
      <dgm:prSet/>
      <dgm:spPr/>
      <dgm:t>
        <a:bodyPr/>
        <a:lstStyle/>
        <a:p>
          <a:endParaRPr lang="en-US"/>
        </a:p>
      </dgm:t>
    </dgm:pt>
    <dgm:pt modelId="{C1A33A87-685A-41E9-B310-E0CA3D116ACD}" type="sibTrans" cxnId="{C42EB447-900D-4DA6-BE6E-C7680BC7752A}">
      <dgm:prSet/>
      <dgm:spPr/>
      <dgm:t>
        <a:bodyPr/>
        <a:lstStyle/>
        <a:p>
          <a:endParaRPr lang="en-US"/>
        </a:p>
      </dgm:t>
    </dgm:pt>
    <dgm:pt modelId="{72E3DE74-2269-427A-8C29-FFE9A5FFE5C0}">
      <dgm:prSet phldrT="[Text]"/>
      <dgm:spPr/>
      <dgm:t>
        <a:bodyPr/>
        <a:lstStyle/>
        <a:p>
          <a:r>
            <a:rPr lang="en-US" b="1" dirty="0"/>
            <a:t>Workplace</a:t>
          </a:r>
        </a:p>
        <a:p>
          <a:r>
            <a:rPr lang="en-US" b="1" dirty="0"/>
            <a:t>Culture</a:t>
          </a:r>
        </a:p>
      </dgm:t>
    </dgm:pt>
    <dgm:pt modelId="{F9386FDA-4409-4101-9E3B-126F0BD18FC4}" type="parTrans" cxnId="{0BF38F9E-2253-41D0-B4DB-AC378CC57BAD}">
      <dgm:prSet/>
      <dgm:spPr/>
      <dgm:t>
        <a:bodyPr/>
        <a:lstStyle/>
        <a:p>
          <a:endParaRPr lang="en-US"/>
        </a:p>
      </dgm:t>
    </dgm:pt>
    <dgm:pt modelId="{B7E94F80-2E32-46EF-8B20-9A5770568AB9}" type="sibTrans" cxnId="{0BF38F9E-2253-41D0-B4DB-AC378CC57BAD}">
      <dgm:prSet/>
      <dgm:spPr/>
      <dgm:t>
        <a:bodyPr/>
        <a:lstStyle/>
        <a:p>
          <a:endParaRPr lang="en-US"/>
        </a:p>
      </dgm:t>
    </dgm:pt>
    <dgm:pt modelId="{CE5A3362-0830-43DE-8B6A-5F64C7FD217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Do our employees feel safe and supported?</a:t>
          </a:r>
        </a:p>
        <a:p>
          <a:pPr marL="171450" lvl="1" indent="0" defTabSz="755650">
            <a:lnSpc>
              <a:spcPct val="90000"/>
            </a:lnSpc>
            <a:spcBef>
              <a:spcPct val="0"/>
            </a:spcBef>
            <a:spcAft>
              <a:spcPct val="15000"/>
            </a:spcAft>
            <a:buNone/>
          </a:pPr>
          <a:endParaRPr lang="en-US" dirty="0"/>
        </a:p>
      </dgm:t>
    </dgm:pt>
    <dgm:pt modelId="{DE42B29F-21E0-48FC-ACF0-63A3A5E80D8D}" type="parTrans" cxnId="{52183652-FF3F-4B5D-BC40-E82C91F1B0FA}">
      <dgm:prSet/>
      <dgm:spPr/>
      <dgm:t>
        <a:bodyPr/>
        <a:lstStyle/>
        <a:p>
          <a:endParaRPr lang="en-US"/>
        </a:p>
      </dgm:t>
    </dgm:pt>
    <dgm:pt modelId="{2D62AA09-8F35-4A63-8B21-BFC05508AEBD}" type="sibTrans" cxnId="{52183652-FF3F-4B5D-BC40-E82C91F1B0FA}">
      <dgm:prSet/>
      <dgm:spPr/>
      <dgm:t>
        <a:bodyPr/>
        <a:lstStyle/>
        <a:p>
          <a:endParaRPr lang="en-US"/>
        </a:p>
      </dgm:t>
    </dgm:pt>
    <dgm:pt modelId="{CBEC670A-7843-4A55-B70B-1ED15CBFA9CF}">
      <dgm:prSet phldrT="[Text]"/>
      <dgm:spPr/>
      <dgm:t>
        <a:bodyPr/>
        <a:lstStyle/>
        <a:p>
          <a:r>
            <a:rPr lang="en-US" b="1" dirty="0"/>
            <a:t>System</a:t>
          </a:r>
        </a:p>
        <a:p>
          <a:r>
            <a:rPr lang="en-US" b="1" dirty="0"/>
            <a:t>Barriers</a:t>
          </a:r>
        </a:p>
      </dgm:t>
    </dgm:pt>
    <dgm:pt modelId="{EB228C98-8F7D-491D-8477-857B34E37F69}" type="parTrans" cxnId="{AB7F4662-FE6C-4336-90F0-42B6BEDD6799}">
      <dgm:prSet/>
      <dgm:spPr/>
      <dgm:t>
        <a:bodyPr/>
        <a:lstStyle/>
        <a:p>
          <a:endParaRPr lang="en-US"/>
        </a:p>
      </dgm:t>
    </dgm:pt>
    <dgm:pt modelId="{64E77BD9-7E44-44C6-91E5-91AC470D075E}" type="sibTrans" cxnId="{AB7F4662-FE6C-4336-90F0-42B6BEDD6799}">
      <dgm:prSet/>
      <dgm:spPr/>
      <dgm:t>
        <a:bodyPr/>
        <a:lstStyle/>
        <a:p>
          <a:endParaRPr lang="en-US"/>
        </a:p>
      </dgm:t>
    </dgm:pt>
    <dgm:pt modelId="{6FE10F2C-9B85-4FED-BB65-F155D6ED29C9}">
      <dgm:prSet phldrT="[Text]"/>
      <dgm:spPr/>
      <dgm:t>
        <a:bodyPr/>
        <a:lstStyle/>
        <a:p>
          <a:r>
            <a:rPr lang="en-US" dirty="0"/>
            <a:t>What get’s in the way of getting and keeping employees?</a:t>
          </a:r>
        </a:p>
      </dgm:t>
    </dgm:pt>
    <dgm:pt modelId="{4F032F26-8E95-452E-8130-E5C495B33C1B}" type="parTrans" cxnId="{787CB6F9-5CBA-4929-99FB-1404E27BDD39}">
      <dgm:prSet/>
      <dgm:spPr/>
      <dgm:t>
        <a:bodyPr/>
        <a:lstStyle/>
        <a:p>
          <a:endParaRPr lang="en-US"/>
        </a:p>
      </dgm:t>
    </dgm:pt>
    <dgm:pt modelId="{1D4564E2-DB91-4961-8C6E-F99E9DDA7419}" type="sibTrans" cxnId="{787CB6F9-5CBA-4929-99FB-1404E27BDD39}">
      <dgm:prSet/>
      <dgm:spPr/>
      <dgm:t>
        <a:bodyPr/>
        <a:lstStyle/>
        <a:p>
          <a:endParaRPr lang="en-US"/>
        </a:p>
      </dgm:t>
    </dgm:pt>
    <dgm:pt modelId="{5CAF7DFF-C2BB-453F-969A-101754C6006C}">
      <dgm:prSet phldrT="[Text]"/>
      <dgm:spPr/>
      <dgm:t>
        <a:bodyPr/>
        <a:lstStyle/>
        <a:p>
          <a:r>
            <a:rPr lang="en-US" b="1" dirty="0"/>
            <a:t>Compensation</a:t>
          </a:r>
        </a:p>
      </dgm:t>
    </dgm:pt>
    <dgm:pt modelId="{6F593488-E0B8-437D-A17C-823B5E58DF46}" type="parTrans" cxnId="{24BB095A-F38F-4461-92DE-03AF677C3188}">
      <dgm:prSet/>
      <dgm:spPr/>
      <dgm:t>
        <a:bodyPr/>
        <a:lstStyle/>
        <a:p>
          <a:endParaRPr lang="en-US"/>
        </a:p>
      </dgm:t>
    </dgm:pt>
    <dgm:pt modelId="{B3354F7B-083E-4C32-B6A2-B015FE723ECB}" type="sibTrans" cxnId="{24BB095A-F38F-4461-92DE-03AF677C3188}">
      <dgm:prSet/>
      <dgm:spPr/>
      <dgm:t>
        <a:bodyPr/>
        <a:lstStyle/>
        <a:p>
          <a:endParaRPr lang="en-US"/>
        </a:p>
      </dgm:t>
    </dgm:pt>
    <dgm:pt modelId="{1927C697-3FF7-4A43-AA52-164CF5674F4D}">
      <dgm:prSet phldrT="[Text]"/>
      <dgm:spPr/>
      <dgm:t>
        <a:bodyPr/>
        <a:lstStyle/>
        <a:p>
          <a:r>
            <a:rPr lang="en-US" dirty="0"/>
            <a:t>Are providers appropriately compensated for their services?</a:t>
          </a:r>
        </a:p>
      </dgm:t>
    </dgm:pt>
    <dgm:pt modelId="{64B7E4D2-5CEA-4263-B0CB-1CFD147CB0F2}" type="parTrans" cxnId="{28799C4C-501A-4167-A89E-7EB6CA06A4AD}">
      <dgm:prSet/>
      <dgm:spPr/>
      <dgm:t>
        <a:bodyPr/>
        <a:lstStyle/>
        <a:p>
          <a:endParaRPr lang="en-US"/>
        </a:p>
      </dgm:t>
    </dgm:pt>
    <dgm:pt modelId="{E18F51D6-2939-4254-ACD8-EDDC39F45253}" type="sibTrans" cxnId="{28799C4C-501A-4167-A89E-7EB6CA06A4AD}">
      <dgm:prSet/>
      <dgm:spPr/>
      <dgm:t>
        <a:bodyPr/>
        <a:lstStyle/>
        <a:p>
          <a:endParaRPr lang="en-US"/>
        </a:p>
      </dgm:t>
    </dgm:pt>
    <dgm:pt modelId="{15ED10DB-FEF8-4E08-B555-6287A8F2B825}" type="pres">
      <dgm:prSet presAssocID="{1EBE1006-21F5-4735-9AC9-C17E908ED956}" presName="cycleMatrixDiagram" presStyleCnt="0">
        <dgm:presLayoutVars>
          <dgm:chMax val="1"/>
          <dgm:dir/>
          <dgm:animLvl val="lvl"/>
          <dgm:resizeHandles val="exact"/>
        </dgm:presLayoutVars>
      </dgm:prSet>
      <dgm:spPr/>
      <dgm:t>
        <a:bodyPr/>
        <a:lstStyle/>
        <a:p>
          <a:endParaRPr lang="en-US"/>
        </a:p>
      </dgm:t>
    </dgm:pt>
    <dgm:pt modelId="{DE80E9E9-44CB-49D2-9E9D-7AB4EC4F1F2B}" type="pres">
      <dgm:prSet presAssocID="{1EBE1006-21F5-4735-9AC9-C17E908ED956}" presName="children" presStyleCnt="0"/>
      <dgm:spPr/>
    </dgm:pt>
    <dgm:pt modelId="{63736616-8F22-44DD-8938-1C78C6CED549}" type="pres">
      <dgm:prSet presAssocID="{1EBE1006-21F5-4735-9AC9-C17E908ED956}" presName="child1group" presStyleCnt="0"/>
      <dgm:spPr/>
    </dgm:pt>
    <dgm:pt modelId="{3280EBBC-9AB4-4F90-A9F0-C5A0052E1B22}" type="pres">
      <dgm:prSet presAssocID="{1EBE1006-21F5-4735-9AC9-C17E908ED956}" presName="child1" presStyleLbl="bgAcc1" presStyleIdx="0" presStyleCnt="4"/>
      <dgm:spPr/>
      <dgm:t>
        <a:bodyPr/>
        <a:lstStyle/>
        <a:p>
          <a:endParaRPr lang="en-US"/>
        </a:p>
      </dgm:t>
    </dgm:pt>
    <dgm:pt modelId="{FF147604-8ECA-439B-99A1-92150728410B}" type="pres">
      <dgm:prSet presAssocID="{1EBE1006-21F5-4735-9AC9-C17E908ED956}" presName="child1Text" presStyleLbl="bgAcc1" presStyleIdx="0" presStyleCnt="4">
        <dgm:presLayoutVars>
          <dgm:bulletEnabled val="1"/>
        </dgm:presLayoutVars>
      </dgm:prSet>
      <dgm:spPr/>
      <dgm:t>
        <a:bodyPr/>
        <a:lstStyle/>
        <a:p>
          <a:endParaRPr lang="en-US"/>
        </a:p>
      </dgm:t>
    </dgm:pt>
    <dgm:pt modelId="{F187F9C1-6832-4D71-A9E2-DD5964F3A5B8}" type="pres">
      <dgm:prSet presAssocID="{1EBE1006-21F5-4735-9AC9-C17E908ED956}" presName="child2group" presStyleCnt="0"/>
      <dgm:spPr/>
    </dgm:pt>
    <dgm:pt modelId="{04B34855-1127-4FE3-ABD3-F4ED1F5F6C26}" type="pres">
      <dgm:prSet presAssocID="{1EBE1006-21F5-4735-9AC9-C17E908ED956}" presName="child2" presStyleLbl="bgAcc1" presStyleIdx="1" presStyleCnt="4"/>
      <dgm:spPr/>
      <dgm:t>
        <a:bodyPr/>
        <a:lstStyle/>
        <a:p>
          <a:endParaRPr lang="en-US"/>
        </a:p>
      </dgm:t>
    </dgm:pt>
    <dgm:pt modelId="{3715203C-68F8-4DA5-9AE6-746D6895E877}" type="pres">
      <dgm:prSet presAssocID="{1EBE1006-21F5-4735-9AC9-C17E908ED956}" presName="child2Text" presStyleLbl="bgAcc1" presStyleIdx="1" presStyleCnt="4">
        <dgm:presLayoutVars>
          <dgm:bulletEnabled val="1"/>
        </dgm:presLayoutVars>
      </dgm:prSet>
      <dgm:spPr/>
      <dgm:t>
        <a:bodyPr/>
        <a:lstStyle/>
        <a:p>
          <a:endParaRPr lang="en-US"/>
        </a:p>
      </dgm:t>
    </dgm:pt>
    <dgm:pt modelId="{4DEE139D-FC47-432C-B724-50FB8DEE7DF4}" type="pres">
      <dgm:prSet presAssocID="{1EBE1006-21F5-4735-9AC9-C17E908ED956}" presName="child3group" presStyleCnt="0"/>
      <dgm:spPr/>
    </dgm:pt>
    <dgm:pt modelId="{C51FCA57-08CC-40C2-A748-F76BAB56883F}" type="pres">
      <dgm:prSet presAssocID="{1EBE1006-21F5-4735-9AC9-C17E908ED956}" presName="child3" presStyleLbl="bgAcc1" presStyleIdx="2" presStyleCnt="4"/>
      <dgm:spPr/>
      <dgm:t>
        <a:bodyPr/>
        <a:lstStyle/>
        <a:p>
          <a:endParaRPr lang="en-US"/>
        </a:p>
      </dgm:t>
    </dgm:pt>
    <dgm:pt modelId="{295DB0C7-9A60-4D4D-970F-FDCDBCCA3A97}" type="pres">
      <dgm:prSet presAssocID="{1EBE1006-21F5-4735-9AC9-C17E908ED956}" presName="child3Text" presStyleLbl="bgAcc1" presStyleIdx="2" presStyleCnt="4">
        <dgm:presLayoutVars>
          <dgm:bulletEnabled val="1"/>
        </dgm:presLayoutVars>
      </dgm:prSet>
      <dgm:spPr/>
      <dgm:t>
        <a:bodyPr/>
        <a:lstStyle/>
        <a:p>
          <a:endParaRPr lang="en-US"/>
        </a:p>
      </dgm:t>
    </dgm:pt>
    <dgm:pt modelId="{FE9CDD30-B665-42E1-B86C-F9A35FBF35E1}" type="pres">
      <dgm:prSet presAssocID="{1EBE1006-21F5-4735-9AC9-C17E908ED956}" presName="child4group" presStyleCnt="0"/>
      <dgm:spPr/>
    </dgm:pt>
    <dgm:pt modelId="{247C4E5E-9960-48ED-A740-9C4607DD7290}" type="pres">
      <dgm:prSet presAssocID="{1EBE1006-21F5-4735-9AC9-C17E908ED956}" presName="child4" presStyleLbl="bgAcc1" presStyleIdx="3" presStyleCnt="4"/>
      <dgm:spPr/>
      <dgm:t>
        <a:bodyPr/>
        <a:lstStyle/>
        <a:p>
          <a:endParaRPr lang="en-US"/>
        </a:p>
      </dgm:t>
    </dgm:pt>
    <dgm:pt modelId="{71380261-3936-4E7C-85CD-DCF9337F7B55}" type="pres">
      <dgm:prSet presAssocID="{1EBE1006-21F5-4735-9AC9-C17E908ED956}" presName="child4Text" presStyleLbl="bgAcc1" presStyleIdx="3" presStyleCnt="4">
        <dgm:presLayoutVars>
          <dgm:bulletEnabled val="1"/>
        </dgm:presLayoutVars>
      </dgm:prSet>
      <dgm:spPr/>
      <dgm:t>
        <a:bodyPr/>
        <a:lstStyle/>
        <a:p>
          <a:endParaRPr lang="en-US"/>
        </a:p>
      </dgm:t>
    </dgm:pt>
    <dgm:pt modelId="{60EF4FAD-8357-43F8-AE1C-B23576C583DF}" type="pres">
      <dgm:prSet presAssocID="{1EBE1006-21F5-4735-9AC9-C17E908ED956}" presName="childPlaceholder" presStyleCnt="0"/>
      <dgm:spPr/>
    </dgm:pt>
    <dgm:pt modelId="{648BA1ED-1344-4248-9BD0-11244779EAA7}" type="pres">
      <dgm:prSet presAssocID="{1EBE1006-21F5-4735-9AC9-C17E908ED956}" presName="circle" presStyleCnt="0"/>
      <dgm:spPr/>
    </dgm:pt>
    <dgm:pt modelId="{79488A6E-3E18-4227-B9AA-098760BFA371}" type="pres">
      <dgm:prSet presAssocID="{1EBE1006-21F5-4735-9AC9-C17E908ED956}" presName="quadrant1" presStyleLbl="node1" presStyleIdx="0" presStyleCnt="4">
        <dgm:presLayoutVars>
          <dgm:chMax val="1"/>
          <dgm:bulletEnabled val="1"/>
        </dgm:presLayoutVars>
      </dgm:prSet>
      <dgm:spPr/>
      <dgm:t>
        <a:bodyPr/>
        <a:lstStyle/>
        <a:p>
          <a:endParaRPr lang="en-US"/>
        </a:p>
      </dgm:t>
    </dgm:pt>
    <dgm:pt modelId="{28D222B7-9405-44AE-86AC-8AB8E7C1D1D8}" type="pres">
      <dgm:prSet presAssocID="{1EBE1006-21F5-4735-9AC9-C17E908ED956}" presName="quadrant2" presStyleLbl="node1" presStyleIdx="1" presStyleCnt="4">
        <dgm:presLayoutVars>
          <dgm:chMax val="1"/>
          <dgm:bulletEnabled val="1"/>
        </dgm:presLayoutVars>
      </dgm:prSet>
      <dgm:spPr/>
      <dgm:t>
        <a:bodyPr/>
        <a:lstStyle/>
        <a:p>
          <a:endParaRPr lang="en-US"/>
        </a:p>
      </dgm:t>
    </dgm:pt>
    <dgm:pt modelId="{60E78741-A54C-45AF-B43C-16438504574D}" type="pres">
      <dgm:prSet presAssocID="{1EBE1006-21F5-4735-9AC9-C17E908ED956}" presName="quadrant3" presStyleLbl="node1" presStyleIdx="2" presStyleCnt="4">
        <dgm:presLayoutVars>
          <dgm:chMax val="1"/>
          <dgm:bulletEnabled val="1"/>
        </dgm:presLayoutVars>
      </dgm:prSet>
      <dgm:spPr/>
      <dgm:t>
        <a:bodyPr/>
        <a:lstStyle/>
        <a:p>
          <a:endParaRPr lang="en-US"/>
        </a:p>
      </dgm:t>
    </dgm:pt>
    <dgm:pt modelId="{67BC46C4-AAA5-49C0-AD8A-C02AA300C2B0}" type="pres">
      <dgm:prSet presAssocID="{1EBE1006-21F5-4735-9AC9-C17E908ED956}" presName="quadrant4" presStyleLbl="node1" presStyleIdx="3" presStyleCnt="4">
        <dgm:presLayoutVars>
          <dgm:chMax val="1"/>
          <dgm:bulletEnabled val="1"/>
        </dgm:presLayoutVars>
      </dgm:prSet>
      <dgm:spPr/>
      <dgm:t>
        <a:bodyPr/>
        <a:lstStyle/>
        <a:p>
          <a:endParaRPr lang="en-US"/>
        </a:p>
      </dgm:t>
    </dgm:pt>
    <dgm:pt modelId="{7B317695-278D-4A07-BD70-D7F5F5ED7844}" type="pres">
      <dgm:prSet presAssocID="{1EBE1006-21F5-4735-9AC9-C17E908ED956}" presName="quadrantPlaceholder" presStyleCnt="0"/>
      <dgm:spPr/>
    </dgm:pt>
    <dgm:pt modelId="{75870172-3E50-4D73-B459-1EC9C6218DF0}" type="pres">
      <dgm:prSet presAssocID="{1EBE1006-21F5-4735-9AC9-C17E908ED956}" presName="center1" presStyleLbl="fgShp" presStyleIdx="0" presStyleCnt="2"/>
      <dgm:spPr/>
    </dgm:pt>
    <dgm:pt modelId="{FBB3494E-71C0-436E-8FB2-790AD6D3AB43}" type="pres">
      <dgm:prSet presAssocID="{1EBE1006-21F5-4735-9AC9-C17E908ED956}" presName="center2" presStyleLbl="fgShp" presStyleIdx="1" presStyleCnt="2"/>
      <dgm:spPr/>
    </dgm:pt>
  </dgm:ptLst>
  <dgm:cxnLst>
    <dgm:cxn modelId="{787CB6F9-5CBA-4929-99FB-1404E27BDD39}" srcId="{CBEC670A-7843-4A55-B70B-1ED15CBFA9CF}" destId="{6FE10F2C-9B85-4FED-BB65-F155D6ED29C9}" srcOrd="0" destOrd="0" parTransId="{4F032F26-8E95-452E-8130-E5C495B33C1B}" sibTransId="{1D4564E2-DB91-4961-8C6E-F99E9DDA7419}"/>
    <dgm:cxn modelId="{24BB095A-F38F-4461-92DE-03AF677C3188}" srcId="{1EBE1006-21F5-4735-9AC9-C17E908ED956}" destId="{5CAF7DFF-C2BB-453F-969A-101754C6006C}" srcOrd="3" destOrd="0" parTransId="{6F593488-E0B8-437D-A17C-823B5E58DF46}" sibTransId="{B3354F7B-083E-4C32-B6A2-B015FE723ECB}"/>
    <dgm:cxn modelId="{789A6826-3B94-420A-9FB2-9960E9C4C491}" type="presOf" srcId="{5F893AA6-4023-45E0-884B-E14ACF679CFC}" destId="{FF147604-8ECA-439B-99A1-92150728410B}" srcOrd="1" destOrd="0" presId="urn:microsoft.com/office/officeart/2005/8/layout/cycle4"/>
    <dgm:cxn modelId="{C42EB447-900D-4DA6-BE6E-C7680BC7752A}" srcId="{E700A8CF-815E-4D67-8DED-E4F0B83260DF}" destId="{5F893AA6-4023-45E0-884B-E14ACF679CFC}" srcOrd="0" destOrd="0" parTransId="{2A9CFD81-4F55-4121-98AD-7FDFE6220AAB}" sibTransId="{C1A33A87-685A-41E9-B310-E0CA3D116ACD}"/>
    <dgm:cxn modelId="{8AD7ACDC-105E-435E-86FE-AAA727B6C416}" srcId="{1EBE1006-21F5-4735-9AC9-C17E908ED956}" destId="{E700A8CF-815E-4D67-8DED-E4F0B83260DF}" srcOrd="0" destOrd="0" parTransId="{4A29F34D-F470-4B5F-80C5-826E4875276E}" sibTransId="{74E10603-3CE3-4797-8FD5-394114F66DB1}"/>
    <dgm:cxn modelId="{0BF38F9E-2253-41D0-B4DB-AC378CC57BAD}" srcId="{1EBE1006-21F5-4735-9AC9-C17E908ED956}" destId="{72E3DE74-2269-427A-8C29-FFE9A5FFE5C0}" srcOrd="1" destOrd="0" parTransId="{F9386FDA-4409-4101-9E3B-126F0BD18FC4}" sibTransId="{B7E94F80-2E32-46EF-8B20-9A5770568AB9}"/>
    <dgm:cxn modelId="{4AAB51F7-562A-40BB-83CB-C346CA70BB9E}" type="presOf" srcId="{6FE10F2C-9B85-4FED-BB65-F155D6ED29C9}" destId="{C51FCA57-08CC-40C2-A748-F76BAB56883F}" srcOrd="0" destOrd="0" presId="urn:microsoft.com/office/officeart/2005/8/layout/cycle4"/>
    <dgm:cxn modelId="{28799C4C-501A-4167-A89E-7EB6CA06A4AD}" srcId="{5CAF7DFF-C2BB-453F-969A-101754C6006C}" destId="{1927C697-3FF7-4A43-AA52-164CF5674F4D}" srcOrd="0" destOrd="0" parTransId="{64B7E4D2-5CEA-4263-B0CB-1CFD147CB0F2}" sibTransId="{E18F51D6-2939-4254-ACD8-EDDC39F45253}"/>
    <dgm:cxn modelId="{8D70CCCE-36A1-4418-B988-D6E08AEF8202}" type="presOf" srcId="{6FE10F2C-9B85-4FED-BB65-F155D6ED29C9}" destId="{295DB0C7-9A60-4D4D-970F-FDCDBCCA3A97}" srcOrd="1" destOrd="0" presId="urn:microsoft.com/office/officeart/2005/8/layout/cycle4"/>
    <dgm:cxn modelId="{BA1ADB79-AAF8-4780-98B2-B9A53B2BBC33}" type="presOf" srcId="{CBEC670A-7843-4A55-B70B-1ED15CBFA9CF}" destId="{60E78741-A54C-45AF-B43C-16438504574D}" srcOrd="0" destOrd="0" presId="urn:microsoft.com/office/officeart/2005/8/layout/cycle4"/>
    <dgm:cxn modelId="{539E2908-D450-439C-9515-7ACEB4D5562C}" type="presOf" srcId="{1EBE1006-21F5-4735-9AC9-C17E908ED956}" destId="{15ED10DB-FEF8-4E08-B555-6287A8F2B825}" srcOrd="0" destOrd="0" presId="urn:microsoft.com/office/officeart/2005/8/layout/cycle4"/>
    <dgm:cxn modelId="{692450C0-EC5F-448B-8EFF-BDB9EF9C12EC}" type="presOf" srcId="{5CAF7DFF-C2BB-453F-969A-101754C6006C}" destId="{67BC46C4-AAA5-49C0-AD8A-C02AA300C2B0}" srcOrd="0" destOrd="0" presId="urn:microsoft.com/office/officeart/2005/8/layout/cycle4"/>
    <dgm:cxn modelId="{9FEAB812-DB72-4B9C-ACC0-27337186CCB9}" type="presOf" srcId="{E700A8CF-815E-4D67-8DED-E4F0B83260DF}" destId="{79488A6E-3E18-4227-B9AA-098760BFA371}" srcOrd="0" destOrd="0" presId="urn:microsoft.com/office/officeart/2005/8/layout/cycle4"/>
    <dgm:cxn modelId="{8850A123-0AB9-4582-8C90-C1D93DC44879}" type="presOf" srcId="{CE5A3362-0830-43DE-8B6A-5F64C7FD2175}" destId="{04B34855-1127-4FE3-ABD3-F4ED1F5F6C26}" srcOrd="0" destOrd="0" presId="urn:microsoft.com/office/officeart/2005/8/layout/cycle4"/>
    <dgm:cxn modelId="{7C8C24B2-76CE-4D58-AC3A-7EF8448744BA}" type="presOf" srcId="{1927C697-3FF7-4A43-AA52-164CF5674F4D}" destId="{247C4E5E-9960-48ED-A740-9C4607DD7290}" srcOrd="0" destOrd="0" presId="urn:microsoft.com/office/officeart/2005/8/layout/cycle4"/>
    <dgm:cxn modelId="{A9CA665B-027E-41D0-B9D9-2EBDDFEBA5A0}" type="presOf" srcId="{CE5A3362-0830-43DE-8B6A-5F64C7FD2175}" destId="{3715203C-68F8-4DA5-9AE6-746D6895E877}" srcOrd="1" destOrd="0" presId="urn:microsoft.com/office/officeart/2005/8/layout/cycle4"/>
    <dgm:cxn modelId="{EA6C43AB-DF27-489A-A796-CC20DF226489}" type="presOf" srcId="{1927C697-3FF7-4A43-AA52-164CF5674F4D}" destId="{71380261-3936-4E7C-85CD-DCF9337F7B55}" srcOrd="1" destOrd="0" presId="urn:microsoft.com/office/officeart/2005/8/layout/cycle4"/>
    <dgm:cxn modelId="{DD87DDBF-49B2-40D9-8749-494C8C1B82ED}" type="presOf" srcId="{72E3DE74-2269-427A-8C29-FFE9A5FFE5C0}" destId="{28D222B7-9405-44AE-86AC-8AB8E7C1D1D8}" srcOrd="0" destOrd="0" presId="urn:microsoft.com/office/officeart/2005/8/layout/cycle4"/>
    <dgm:cxn modelId="{16312635-EF56-405E-B192-556A0419EE80}" type="presOf" srcId="{5F893AA6-4023-45E0-884B-E14ACF679CFC}" destId="{3280EBBC-9AB4-4F90-A9F0-C5A0052E1B22}" srcOrd="0" destOrd="0" presId="urn:microsoft.com/office/officeart/2005/8/layout/cycle4"/>
    <dgm:cxn modelId="{AB7F4662-FE6C-4336-90F0-42B6BEDD6799}" srcId="{1EBE1006-21F5-4735-9AC9-C17E908ED956}" destId="{CBEC670A-7843-4A55-B70B-1ED15CBFA9CF}" srcOrd="2" destOrd="0" parTransId="{EB228C98-8F7D-491D-8477-857B34E37F69}" sibTransId="{64E77BD9-7E44-44C6-91E5-91AC470D075E}"/>
    <dgm:cxn modelId="{52183652-FF3F-4B5D-BC40-E82C91F1B0FA}" srcId="{72E3DE74-2269-427A-8C29-FFE9A5FFE5C0}" destId="{CE5A3362-0830-43DE-8B6A-5F64C7FD2175}" srcOrd="0" destOrd="0" parTransId="{DE42B29F-21E0-48FC-ACF0-63A3A5E80D8D}" sibTransId="{2D62AA09-8F35-4A63-8B21-BFC05508AEBD}"/>
    <dgm:cxn modelId="{A6C931A8-F355-4884-9D2E-D484E4270ABA}" type="presParOf" srcId="{15ED10DB-FEF8-4E08-B555-6287A8F2B825}" destId="{DE80E9E9-44CB-49D2-9E9D-7AB4EC4F1F2B}" srcOrd="0" destOrd="0" presId="urn:microsoft.com/office/officeart/2005/8/layout/cycle4"/>
    <dgm:cxn modelId="{65D00F5E-C302-4137-B7D1-E469FD062A9B}" type="presParOf" srcId="{DE80E9E9-44CB-49D2-9E9D-7AB4EC4F1F2B}" destId="{63736616-8F22-44DD-8938-1C78C6CED549}" srcOrd="0" destOrd="0" presId="urn:microsoft.com/office/officeart/2005/8/layout/cycle4"/>
    <dgm:cxn modelId="{F139063D-5346-46B8-8347-9CC5935EA750}" type="presParOf" srcId="{63736616-8F22-44DD-8938-1C78C6CED549}" destId="{3280EBBC-9AB4-4F90-A9F0-C5A0052E1B22}" srcOrd="0" destOrd="0" presId="urn:microsoft.com/office/officeart/2005/8/layout/cycle4"/>
    <dgm:cxn modelId="{9A8FFC3D-9711-4213-B69B-454D12082C81}" type="presParOf" srcId="{63736616-8F22-44DD-8938-1C78C6CED549}" destId="{FF147604-8ECA-439B-99A1-92150728410B}" srcOrd="1" destOrd="0" presId="urn:microsoft.com/office/officeart/2005/8/layout/cycle4"/>
    <dgm:cxn modelId="{8CBBDF24-64A1-435F-B7CE-126BD437F9C9}" type="presParOf" srcId="{DE80E9E9-44CB-49D2-9E9D-7AB4EC4F1F2B}" destId="{F187F9C1-6832-4D71-A9E2-DD5964F3A5B8}" srcOrd="1" destOrd="0" presId="urn:microsoft.com/office/officeart/2005/8/layout/cycle4"/>
    <dgm:cxn modelId="{A12C0E7D-AF73-46AE-822E-254CE448ACE4}" type="presParOf" srcId="{F187F9C1-6832-4D71-A9E2-DD5964F3A5B8}" destId="{04B34855-1127-4FE3-ABD3-F4ED1F5F6C26}" srcOrd="0" destOrd="0" presId="urn:microsoft.com/office/officeart/2005/8/layout/cycle4"/>
    <dgm:cxn modelId="{B765782F-CF86-415F-9514-A01334622DFF}" type="presParOf" srcId="{F187F9C1-6832-4D71-A9E2-DD5964F3A5B8}" destId="{3715203C-68F8-4DA5-9AE6-746D6895E877}" srcOrd="1" destOrd="0" presId="urn:microsoft.com/office/officeart/2005/8/layout/cycle4"/>
    <dgm:cxn modelId="{9FB20189-5344-4652-A9A9-CA3F16DB5DDB}" type="presParOf" srcId="{DE80E9E9-44CB-49D2-9E9D-7AB4EC4F1F2B}" destId="{4DEE139D-FC47-432C-B724-50FB8DEE7DF4}" srcOrd="2" destOrd="0" presId="urn:microsoft.com/office/officeart/2005/8/layout/cycle4"/>
    <dgm:cxn modelId="{5DDDE873-EDBF-4E24-BB80-04751C619E33}" type="presParOf" srcId="{4DEE139D-FC47-432C-B724-50FB8DEE7DF4}" destId="{C51FCA57-08CC-40C2-A748-F76BAB56883F}" srcOrd="0" destOrd="0" presId="urn:microsoft.com/office/officeart/2005/8/layout/cycle4"/>
    <dgm:cxn modelId="{B5E299E3-2CCC-408C-99B1-CDF77ACBB4F8}" type="presParOf" srcId="{4DEE139D-FC47-432C-B724-50FB8DEE7DF4}" destId="{295DB0C7-9A60-4D4D-970F-FDCDBCCA3A97}" srcOrd="1" destOrd="0" presId="urn:microsoft.com/office/officeart/2005/8/layout/cycle4"/>
    <dgm:cxn modelId="{58A8BAD5-BFC0-4E90-B327-ACF79D6FB5F1}" type="presParOf" srcId="{DE80E9E9-44CB-49D2-9E9D-7AB4EC4F1F2B}" destId="{FE9CDD30-B665-42E1-B86C-F9A35FBF35E1}" srcOrd="3" destOrd="0" presId="urn:microsoft.com/office/officeart/2005/8/layout/cycle4"/>
    <dgm:cxn modelId="{C86376A8-6473-414E-8DBB-6F6623D87F38}" type="presParOf" srcId="{FE9CDD30-B665-42E1-B86C-F9A35FBF35E1}" destId="{247C4E5E-9960-48ED-A740-9C4607DD7290}" srcOrd="0" destOrd="0" presId="urn:microsoft.com/office/officeart/2005/8/layout/cycle4"/>
    <dgm:cxn modelId="{18F9C0D6-E826-4791-A86C-EA05A19172F1}" type="presParOf" srcId="{FE9CDD30-B665-42E1-B86C-F9A35FBF35E1}" destId="{71380261-3936-4E7C-85CD-DCF9337F7B55}" srcOrd="1" destOrd="0" presId="urn:microsoft.com/office/officeart/2005/8/layout/cycle4"/>
    <dgm:cxn modelId="{4B402A83-F590-4B6A-B97F-A3177808C5AF}" type="presParOf" srcId="{DE80E9E9-44CB-49D2-9E9D-7AB4EC4F1F2B}" destId="{60EF4FAD-8357-43F8-AE1C-B23576C583DF}" srcOrd="4" destOrd="0" presId="urn:microsoft.com/office/officeart/2005/8/layout/cycle4"/>
    <dgm:cxn modelId="{E12D3F91-8405-4E62-838B-EAD6809A98A9}" type="presParOf" srcId="{15ED10DB-FEF8-4E08-B555-6287A8F2B825}" destId="{648BA1ED-1344-4248-9BD0-11244779EAA7}" srcOrd="1" destOrd="0" presId="urn:microsoft.com/office/officeart/2005/8/layout/cycle4"/>
    <dgm:cxn modelId="{5F4C04FD-1960-45F5-A534-25B23E352649}" type="presParOf" srcId="{648BA1ED-1344-4248-9BD0-11244779EAA7}" destId="{79488A6E-3E18-4227-B9AA-098760BFA371}" srcOrd="0" destOrd="0" presId="urn:microsoft.com/office/officeart/2005/8/layout/cycle4"/>
    <dgm:cxn modelId="{8219D64C-CA79-4865-8D3F-EB23B9DE4E36}" type="presParOf" srcId="{648BA1ED-1344-4248-9BD0-11244779EAA7}" destId="{28D222B7-9405-44AE-86AC-8AB8E7C1D1D8}" srcOrd="1" destOrd="0" presId="urn:microsoft.com/office/officeart/2005/8/layout/cycle4"/>
    <dgm:cxn modelId="{E6D06BDD-4DE1-4C2F-8A3C-875E4F3A30EF}" type="presParOf" srcId="{648BA1ED-1344-4248-9BD0-11244779EAA7}" destId="{60E78741-A54C-45AF-B43C-16438504574D}" srcOrd="2" destOrd="0" presId="urn:microsoft.com/office/officeart/2005/8/layout/cycle4"/>
    <dgm:cxn modelId="{00E94C9E-EAA3-440E-942F-7AA5953F1D8C}" type="presParOf" srcId="{648BA1ED-1344-4248-9BD0-11244779EAA7}" destId="{67BC46C4-AAA5-49C0-AD8A-C02AA300C2B0}" srcOrd="3" destOrd="0" presId="urn:microsoft.com/office/officeart/2005/8/layout/cycle4"/>
    <dgm:cxn modelId="{54586B17-FF91-4B93-927A-71A68C9E9E43}" type="presParOf" srcId="{648BA1ED-1344-4248-9BD0-11244779EAA7}" destId="{7B317695-278D-4A07-BD70-D7F5F5ED7844}" srcOrd="4" destOrd="0" presId="urn:microsoft.com/office/officeart/2005/8/layout/cycle4"/>
    <dgm:cxn modelId="{FA54AE1C-8FD6-4851-A2D9-ACCE1C792B7C}" type="presParOf" srcId="{15ED10DB-FEF8-4E08-B555-6287A8F2B825}" destId="{75870172-3E50-4D73-B459-1EC9C6218DF0}" srcOrd="2" destOrd="0" presId="urn:microsoft.com/office/officeart/2005/8/layout/cycle4"/>
    <dgm:cxn modelId="{6616DAC7-82AD-41E1-8F35-3A0AAE27641B}" type="presParOf" srcId="{15ED10DB-FEF8-4E08-B555-6287A8F2B825}" destId="{FBB3494E-71C0-436E-8FB2-790AD6D3AB4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FCA57-08CC-40C2-A748-F76BAB56883F}">
      <dsp:nvSpPr>
        <dsp:cNvPr id="0" name=""/>
        <dsp:cNvSpPr/>
      </dsp:nvSpPr>
      <dsp:spPr>
        <a:xfrm>
          <a:off x="4456518" y="3482466"/>
          <a:ext cx="2529909" cy="163880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What get’s in the way of getting and keeping employees?</a:t>
          </a:r>
        </a:p>
      </dsp:txBody>
      <dsp:txXfrm>
        <a:off x="5251490" y="3928167"/>
        <a:ext cx="1698938" cy="1157108"/>
      </dsp:txXfrm>
    </dsp:sp>
    <dsp:sp modelId="{247C4E5E-9960-48ED-A740-9C4607DD7290}">
      <dsp:nvSpPr>
        <dsp:cNvPr id="0" name=""/>
        <dsp:cNvSpPr/>
      </dsp:nvSpPr>
      <dsp:spPr>
        <a:xfrm>
          <a:off x="328771" y="3482466"/>
          <a:ext cx="2529909" cy="163880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Are providers appropriately compensated for their services?</a:t>
          </a:r>
        </a:p>
      </dsp:txBody>
      <dsp:txXfrm>
        <a:off x="364770" y="3928167"/>
        <a:ext cx="1698938" cy="1157108"/>
      </dsp:txXfrm>
    </dsp:sp>
    <dsp:sp modelId="{04B34855-1127-4FE3-ABD3-F4ED1F5F6C26}">
      <dsp:nvSpPr>
        <dsp:cNvPr id="0" name=""/>
        <dsp:cNvSpPr/>
      </dsp:nvSpPr>
      <dsp:spPr>
        <a:xfrm>
          <a:off x="4456518" y="0"/>
          <a:ext cx="2529909" cy="163880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US" sz="1500" kern="1200" dirty="0"/>
            <a:t>Do our employees feel safe and supported?</a:t>
          </a:r>
        </a:p>
        <a:p>
          <a:pPr marL="171450" lvl="1" indent="0" algn="l" defTabSz="755650">
            <a:lnSpc>
              <a:spcPct val="90000"/>
            </a:lnSpc>
            <a:spcBef>
              <a:spcPct val="0"/>
            </a:spcBef>
            <a:spcAft>
              <a:spcPct val="15000"/>
            </a:spcAft>
            <a:buChar char="••"/>
          </a:pPr>
          <a:endParaRPr lang="en-US" sz="1500" kern="1200" dirty="0"/>
        </a:p>
      </dsp:txBody>
      <dsp:txXfrm>
        <a:off x="5251490" y="35999"/>
        <a:ext cx="1698938" cy="1157108"/>
      </dsp:txXfrm>
    </dsp:sp>
    <dsp:sp modelId="{3280EBBC-9AB4-4F90-A9F0-C5A0052E1B22}">
      <dsp:nvSpPr>
        <dsp:cNvPr id="0" name=""/>
        <dsp:cNvSpPr/>
      </dsp:nvSpPr>
      <dsp:spPr>
        <a:xfrm>
          <a:off x="328771" y="0"/>
          <a:ext cx="2529909" cy="163880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How do we sell our organization?</a:t>
          </a:r>
        </a:p>
      </dsp:txBody>
      <dsp:txXfrm>
        <a:off x="364770" y="35999"/>
        <a:ext cx="1698938" cy="1157108"/>
      </dsp:txXfrm>
    </dsp:sp>
    <dsp:sp modelId="{79488A6E-3E18-4227-B9AA-098760BFA371}">
      <dsp:nvSpPr>
        <dsp:cNvPr id="0" name=""/>
        <dsp:cNvSpPr/>
      </dsp:nvSpPr>
      <dsp:spPr>
        <a:xfrm>
          <a:off x="1388875" y="291912"/>
          <a:ext cx="2217512" cy="2217512"/>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t>Recruitment</a:t>
          </a:r>
        </a:p>
      </dsp:txBody>
      <dsp:txXfrm>
        <a:off x="2038369" y="941406"/>
        <a:ext cx="1568018" cy="1568018"/>
      </dsp:txXfrm>
    </dsp:sp>
    <dsp:sp modelId="{28D222B7-9405-44AE-86AC-8AB8E7C1D1D8}">
      <dsp:nvSpPr>
        <dsp:cNvPr id="0" name=""/>
        <dsp:cNvSpPr/>
      </dsp:nvSpPr>
      <dsp:spPr>
        <a:xfrm rot="5400000">
          <a:off x="3708812" y="291912"/>
          <a:ext cx="2217512" cy="2217512"/>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t>Workplace</a:t>
          </a:r>
        </a:p>
        <a:p>
          <a:pPr lvl="0" algn="ctr" defTabSz="711200">
            <a:lnSpc>
              <a:spcPct val="90000"/>
            </a:lnSpc>
            <a:spcBef>
              <a:spcPct val="0"/>
            </a:spcBef>
            <a:spcAft>
              <a:spcPct val="35000"/>
            </a:spcAft>
          </a:pPr>
          <a:r>
            <a:rPr lang="en-US" sz="1600" b="1" kern="1200" dirty="0"/>
            <a:t>Culture</a:t>
          </a:r>
        </a:p>
      </dsp:txBody>
      <dsp:txXfrm rot="-5400000">
        <a:off x="3708812" y="941406"/>
        <a:ext cx="1568018" cy="1568018"/>
      </dsp:txXfrm>
    </dsp:sp>
    <dsp:sp modelId="{60E78741-A54C-45AF-B43C-16438504574D}">
      <dsp:nvSpPr>
        <dsp:cNvPr id="0" name=""/>
        <dsp:cNvSpPr/>
      </dsp:nvSpPr>
      <dsp:spPr>
        <a:xfrm rot="10800000">
          <a:off x="3708812" y="2611850"/>
          <a:ext cx="2217512" cy="2217512"/>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t>System</a:t>
          </a:r>
        </a:p>
        <a:p>
          <a:pPr lvl="0" algn="ctr" defTabSz="711200">
            <a:lnSpc>
              <a:spcPct val="90000"/>
            </a:lnSpc>
            <a:spcBef>
              <a:spcPct val="0"/>
            </a:spcBef>
            <a:spcAft>
              <a:spcPct val="35000"/>
            </a:spcAft>
          </a:pPr>
          <a:r>
            <a:rPr lang="en-US" sz="1600" b="1" kern="1200" dirty="0"/>
            <a:t>Barriers</a:t>
          </a:r>
        </a:p>
      </dsp:txBody>
      <dsp:txXfrm rot="10800000">
        <a:off x="3708812" y="2611850"/>
        <a:ext cx="1568018" cy="1568018"/>
      </dsp:txXfrm>
    </dsp:sp>
    <dsp:sp modelId="{67BC46C4-AAA5-49C0-AD8A-C02AA300C2B0}">
      <dsp:nvSpPr>
        <dsp:cNvPr id="0" name=""/>
        <dsp:cNvSpPr/>
      </dsp:nvSpPr>
      <dsp:spPr>
        <a:xfrm rot="16200000">
          <a:off x="1388875" y="2611850"/>
          <a:ext cx="2217512" cy="2217512"/>
        </a:xfrm>
        <a:prstGeom prst="pieWedg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t>Compensation</a:t>
          </a:r>
        </a:p>
      </dsp:txBody>
      <dsp:txXfrm rot="5400000">
        <a:off x="2038369" y="2611850"/>
        <a:ext cx="1568018" cy="1568018"/>
      </dsp:txXfrm>
    </dsp:sp>
    <dsp:sp modelId="{75870172-3E50-4D73-B459-1EC9C6218DF0}">
      <dsp:nvSpPr>
        <dsp:cNvPr id="0" name=""/>
        <dsp:cNvSpPr/>
      </dsp:nvSpPr>
      <dsp:spPr>
        <a:xfrm>
          <a:off x="3274784" y="2099722"/>
          <a:ext cx="765630" cy="665765"/>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B3494E-71C0-436E-8FB2-790AD6D3AB43}">
      <dsp:nvSpPr>
        <dsp:cNvPr id="0" name=""/>
        <dsp:cNvSpPr/>
      </dsp:nvSpPr>
      <dsp:spPr>
        <a:xfrm rot="10800000">
          <a:off x="3274784" y="2355786"/>
          <a:ext cx="765630" cy="665765"/>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3D852-3F40-9348-9729-75DF64A45773}"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7EC76-CF22-B549-B97B-1F0E142F9E26}" type="slidenum">
              <a:rPr lang="en-US" smtClean="0"/>
              <a:t>‹#›</a:t>
            </a:fld>
            <a:endParaRPr lang="en-US"/>
          </a:p>
        </p:txBody>
      </p:sp>
    </p:spTree>
    <p:extLst>
      <p:ext uri="{BB962C8B-B14F-4D97-AF65-F5344CB8AC3E}">
        <p14:creationId xmlns:p14="http://schemas.microsoft.com/office/powerpoint/2010/main" val="246746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a:t>
            </a:fld>
            <a:endParaRPr lang="en-US"/>
          </a:p>
        </p:txBody>
      </p:sp>
    </p:spTree>
    <p:extLst>
      <p:ext uri="{BB962C8B-B14F-4D97-AF65-F5344CB8AC3E}">
        <p14:creationId xmlns:p14="http://schemas.microsoft.com/office/powerpoint/2010/main" val="408633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10</a:t>
            </a:fld>
            <a:endParaRPr lang="en-US"/>
          </a:p>
        </p:txBody>
      </p:sp>
    </p:spTree>
    <p:extLst>
      <p:ext uri="{BB962C8B-B14F-4D97-AF65-F5344CB8AC3E}">
        <p14:creationId xmlns:p14="http://schemas.microsoft.com/office/powerpoint/2010/main" val="300513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11</a:t>
            </a:fld>
            <a:endParaRPr lang="en-US"/>
          </a:p>
        </p:txBody>
      </p:sp>
    </p:spTree>
    <p:extLst>
      <p:ext uri="{BB962C8B-B14F-4D97-AF65-F5344CB8AC3E}">
        <p14:creationId xmlns:p14="http://schemas.microsoft.com/office/powerpoint/2010/main" val="3326855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12</a:t>
            </a:fld>
            <a:endParaRPr lang="en-US"/>
          </a:p>
        </p:txBody>
      </p:sp>
    </p:spTree>
    <p:extLst>
      <p:ext uri="{BB962C8B-B14F-4D97-AF65-F5344CB8AC3E}">
        <p14:creationId xmlns:p14="http://schemas.microsoft.com/office/powerpoint/2010/main" val="248348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13</a:t>
            </a:fld>
            <a:endParaRPr lang="en-US"/>
          </a:p>
        </p:txBody>
      </p:sp>
    </p:spTree>
    <p:extLst>
      <p:ext uri="{BB962C8B-B14F-4D97-AF65-F5344CB8AC3E}">
        <p14:creationId xmlns:p14="http://schemas.microsoft.com/office/powerpoint/2010/main" val="52569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14</a:t>
            </a:fld>
            <a:endParaRPr lang="en-US"/>
          </a:p>
        </p:txBody>
      </p:sp>
    </p:spTree>
    <p:extLst>
      <p:ext uri="{BB962C8B-B14F-4D97-AF65-F5344CB8AC3E}">
        <p14:creationId xmlns:p14="http://schemas.microsoft.com/office/powerpoint/2010/main" val="2938286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15</a:t>
            </a:fld>
            <a:endParaRPr lang="en-US"/>
          </a:p>
        </p:txBody>
      </p:sp>
    </p:spTree>
    <p:extLst>
      <p:ext uri="{BB962C8B-B14F-4D97-AF65-F5344CB8AC3E}">
        <p14:creationId xmlns:p14="http://schemas.microsoft.com/office/powerpoint/2010/main" val="1193896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16</a:t>
            </a:fld>
            <a:endParaRPr lang="en-US"/>
          </a:p>
        </p:txBody>
      </p:sp>
    </p:spTree>
    <p:extLst>
      <p:ext uri="{BB962C8B-B14F-4D97-AF65-F5344CB8AC3E}">
        <p14:creationId xmlns:p14="http://schemas.microsoft.com/office/powerpoint/2010/main" val="185519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17</a:t>
            </a:fld>
            <a:endParaRPr lang="en-US"/>
          </a:p>
        </p:txBody>
      </p:sp>
    </p:spTree>
    <p:extLst>
      <p:ext uri="{BB962C8B-B14F-4D97-AF65-F5344CB8AC3E}">
        <p14:creationId xmlns:p14="http://schemas.microsoft.com/office/powerpoint/2010/main" val="307898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18</a:t>
            </a:fld>
            <a:endParaRPr lang="en-US"/>
          </a:p>
        </p:txBody>
      </p:sp>
    </p:spTree>
    <p:extLst>
      <p:ext uri="{BB962C8B-B14F-4D97-AF65-F5344CB8AC3E}">
        <p14:creationId xmlns:p14="http://schemas.microsoft.com/office/powerpoint/2010/main" val="680303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support do you need to assist in your recruitment efforts?</a:t>
            </a:r>
          </a:p>
          <a:p>
            <a:r>
              <a:rPr lang="en-US"/>
              <a:t>https://www.polleverywhere.com/free_text_polls/MtShhSELfzqM7khwPe2zy</a:t>
            </a:r>
          </a:p>
        </p:txBody>
      </p:sp>
      <p:sp>
        <p:nvSpPr>
          <p:cNvPr id="4" name="Slide Number Placeholder 3"/>
          <p:cNvSpPr>
            <a:spLocks noGrp="1"/>
          </p:cNvSpPr>
          <p:nvPr>
            <p:ph type="sldNum" sz="quarter" idx="5"/>
          </p:nvPr>
        </p:nvSpPr>
        <p:spPr/>
        <p:txBody>
          <a:bodyPr/>
          <a:lstStyle/>
          <a:p>
            <a:fld id="{D767EC76-CF22-B549-B97B-1F0E142F9E26}" type="slidenum">
              <a:rPr lang="en-US" smtClean="0"/>
              <a:t>19</a:t>
            </a:fld>
            <a:endParaRPr lang="en-US"/>
          </a:p>
        </p:txBody>
      </p:sp>
    </p:spTree>
    <p:extLst>
      <p:ext uri="{BB962C8B-B14F-4D97-AF65-F5344CB8AC3E}">
        <p14:creationId xmlns:p14="http://schemas.microsoft.com/office/powerpoint/2010/main" val="26662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2</a:t>
            </a:fld>
            <a:endParaRPr lang="en-US"/>
          </a:p>
        </p:txBody>
      </p:sp>
    </p:spTree>
    <p:extLst>
      <p:ext uri="{BB962C8B-B14F-4D97-AF65-F5344CB8AC3E}">
        <p14:creationId xmlns:p14="http://schemas.microsoft.com/office/powerpoint/2010/main" val="4049845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20</a:t>
            </a:fld>
            <a:endParaRPr lang="en-US"/>
          </a:p>
        </p:txBody>
      </p:sp>
    </p:spTree>
    <p:extLst>
      <p:ext uri="{BB962C8B-B14F-4D97-AF65-F5344CB8AC3E}">
        <p14:creationId xmlns:p14="http://schemas.microsoft.com/office/powerpoint/2010/main" val="2134229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support do you need to create a more supportive culture to attract and retain staff?</a:t>
            </a:r>
          </a:p>
          <a:p>
            <a:r>
              <a:rPr lang="en-US"/>
              <a:t>https://www.polleverywhere.com/free_text_polls/NJuBZcJYxwDBDvFud4N7m</a:t>
            </a:r>
          </a:p>
        </p:txBody>
      </p:sp>
      <p:sp>
        <p:nvSpPr>
          <p:cNvPr id="4" name="Slide Number Placeholder 3"/>
          <p:cNvSpPr>
            <a:spLocks noGrp="1"/>
          </p:cNvSpPr>
          <p:nvPr>
            <p:ph type="sldNum" sz="quarter" idx="5"/>
          </p:nvPr>
        </p:nvSpPr>
        <p:spPr/>
        <p:txBody>
          <a:bodyPr/>
          <a:lstStyle/>
          <a:p>
            <a:fld id="{D767EC76-CF22-B549-B97B-1F0E142F9E26}" type="slidenum">
              <a:rPr lang="en-US" smtClean="0"/>
              <a:t>21</a:t>
            </a:fld>
            <a:endParaRPr lang="en-US"/>
          </a:p>
        </p:txBody>
      </p:sp>
    </p:spTree>
    <p:extLst>
      <p:ext uri="{BB962C8B-B14F-4D97-AF65-F5344CB8AC3E}">
        <p14:creationId xmlns:p14="http://schemas.microsoft.com/office/powerpoint/2010/main" val="1523936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22</a:t>
            </a:fld>
            <a:endParaRPr lang="en-US"/>
          </a:p>
        </p:txBody>
      </p:sp>
    </p:spTree>
    <p:extLst>
      <p:ext uri="{BB962C8B-B14F-4D97-AF65-F5344CB8AC3E}">
        <p14:creationId xmlns:p14="http://schemas.microsoft.com/office/powerpoint/2010/main" val="2227252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systematic barriers hinder your ability to hire and keep DSPs?</a:t>
            </a:r>
          </a:p>
          <a:p>
            <a:r>
              <a:rPr lang="en-US"/>
              <a:t>https://www.polleverywhere.com/free_text_polls/YrLJkvsPpmgmbrvrxs4CT</a:t>
            </a:r>
          </a:p>
        </p:txBody>
      </p:sp>
      <p:sp>
        <p:nvSpPr>
          <p:cNvPr id="4" name="Slide Number Placeholder 3"/>
          <p:cNvSpPr>
            <a:spLocks noGrp="1"/>
          </p:cNvSpPr>
          <p:nvPr>
            <p:ph type="sldNum" sz="quarter" idx="5"/>
          </p:nvPr>
        </p:nvSpPr>
        <p:spPr/>
        <p:txBody>
          <a:bodyPr/>
          <a:lstStyle/>
          <a:p>
            <a:fld id="{D767EC76-CF22-B549-B97B-1F0E142F9E26}" type="slidenum">
              <a:rPr lang="en-US" smtClean="0"/>
              <a:t>23</a:t>
            </a:fld>
            <a:endParaRPr lang="en-US"/>
          </a:p>
        </p:txBody>
      </p:sp>
    </p:spTree>
    <p:extLst>
      <p:ext uri="{BB962C8B-B14F-4D97-AF65-F5344CB8AC3E}">
        <p14:creationId xmlns:p14="http://schemas.microsoft.com/office/powerpoint/2010/main" val="350900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24</a:t>
            </a:fld>
            <a:endParaRPr lang="en-US"/>
          </a:p>
        </p:txBody>
      </p:sp>
    </p:spTree>
    <p:extLst>
      <p:ext uri="{BB962C8B-B14F-4D97-AF65-F5344CB8AC3E}">
        <p14:creationId xmlns:p14="http://schemas.microsoft.com/office/powerpoint/2010/main" val="2254709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25</a:t>
            </a:fld>
            <a:endParaRPr lang="en-US"/>
          </a:p>
        </p:txBody>
      </p:sp>
    </p:spTree>
    <p:extLst>
      <p:ext uri="{BB962C8B-B14F-4D97-AF65-F5344CB8AC3E}">
        <p14:creationId xmlns:p14="http://schemas.microsoft.com/office/powerpoint/2010/main" val="4081656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27</a:t>
            </a:fld>
            <a:endParaRPr lang="en-US"/>
          </a:p>
        </p:txBody>
      </p:sp>
    </p:spTree>
    <p:extLst>
      <p:ext uri="{BB962C8B-B14F-4D97-AF65-F5344CB8AC3E}">
        <p14:creationId xmlns:p14="http://schemas.microsoft.com/office/powerpoint/2010/main" val="367660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28</a:t>
            </a:fld>
            <a:endParaRPr lang="en-US"/>
          </a:p>
        </p:txBody>
      </p:sp>
    </p:spTree>
    <p:extLst>
      <p:ext uri="{BB962C8B-B14F-4D97-AF65-F5344CB8AC3E}">
        <p14:creationId xmlns:p14="http://schemas.microsoft.com/office/powerpoint/2010/main" val="2723657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30</a:t>
            </a:fld>
            <a:endParaRPr lang="en-US"/>
          </a:p>
        </p:txBody>
      </p:sp>
    </p:spTree>
    <p:extLst>
      <p:ext uri="{BB962C8B-B14F-4D97-AF65-F5344CB8AC3E}">
        <p14:creationId xmlns:p14="http://schemas.microsoft.com/office/powerpoint/2010/main" val="4187378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31</a:t>
            </a:fld>
            <a:endParaRPr lang="en-US"/>
          </a:p>
        </p:txBody>
      </p:sp>
    </p:spTree>
    <p:extLst>
      <p:ext uri="{BB962C8B-B14F-4D97-AF65-F5344CB8AC3E}">
        <p14:creationId xmlns:p14="http://schemas.microsoft.com/office/powerpoint/2010/main" val="20856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a:t>
            </a:fld>
            <a:endParaRPr lang="en-US"/>
          </a:p>
        </p:txBody>
      </p:sp>
    </p:spTree>
    <p:extLst>
      <p:ext uri="{BB962C8B-B14F-4D97-AF65-F5344CB8AC3E}">
        <p14:creationId xmlns:p14="http://schemas.microsoft.com/office/powerpoint/2010/main" val="987872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32</a:t>
            </a:fld>
            <a:endParaRPr lang="en-US"/>
          </a:p>
        </p:txBody>
      </p:sp>
    </p:spTree>
    <p:extLst>
      <p:ext uri="{BB962C8B-B14F-4D97-AF65-F5344CB8AC3E}">
        <p14:creationId xmlns:p14="http://schemas.microsoft.com/office/powerpoint/2010/main" val="1246194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33</a:t>
            </a:fld>
            <a:endParaRPr lang="en-US"/>
          </a:p>
        </p:txBody>
      </p:sp>
    </p:spTree>
    <p:extLst>
      <p:ext uri="{BB962C8B-B14F-4D97-AF65-F5344CB8AC3E}">
        <p14:creationId xmlns:p14="http://schemas.microsoft.com/office/powerpoint/2010/main" val="1975650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34</a:t>
            </a:fld>
            <a:endParaRPr lang="en-US"/>
          </a:p>
        </p:txBody>
      </p:sp>
    </p:spTree>
    <p:extLst>
      <p:ext uri="{BB962C8B-B14F-4D97-AF65-F5344CB8AC3E}">
        <p14:creationId xmlns:p14="http://schemas.microsoft.com/office/powerpoint/2010/main" val="792999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35</a:t>
            </a:fld>
            <a:endParaRPr lang="en-US"/>
          </a:p>
        </p:txBody>
      </p:sp>
    </p:spTree>
    <p:extLst>
      <p:ext uri="{BB962C8B-B14F-4D97-AF65-F5344CB8AC3E}">
        <p14:creationId xmlns:p14="http://schemas.microsoft.com/office/powerpoint/2010/main" val="2509018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36</a:t>
            </a:fld>
            <a:endParaRPr lang="en-US"/>
          </a:p>
        </p:txBody>
      </p:sp>
    </p:spTree>
    <p:extLst>
      <p:ext uri="{BB962C8B-B14F-4D97-AF65-F5344CB8AC3E}">
        <p14:creationId xmlns:p14="http://schemas.microsoft.com/office/powerpoint/2010/main" val="1793478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37</a:t>
            </a:fld>
            <a:endParaRPr lang="en-US"/>
          </a:p>
        </p:txBody>
      </p:sp>
    </p:spTree>
    <p:extLst>
      <p:ext uri="{BB962C8B-B14F-4D97-AF65-F5344CB8AC3E}">
        <p14:creationId xmlns:p14="http://schemas.microsoft.com/office/powerpoint/2010/main" val="2003067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38</a:t>
            </a:fld>
            <a:endParaRPr lang="en-US"/>
          </a:p>
        </p:txBody>
      </p:sp>
    </p:spTree>
    <p:extLst>
      <p:ext uri="{BB962C8B-B14F-4D97-AF65-F5344CB8AC3E}">
        <p14:creationId xmlns:p14="http://schemas.microsoft.com/office/powerpoint/2010/main" val="2747476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39</a:t>
            </a:fld>
            <a:endParaRPr lang="en-US"/>
          </a:p>
        </p:txBody>
      </p:sp>
    </p:spTree>
    <p:extLst>
      <p:ext uri="{BB962C8B-B14F-4D97-AF65-F5344CB8AC3E}">
        <p14:creationId xmlns:p14="http://schemas.microsoft.com/office/powerpoint/2010/main" val="3721452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40</a:t>
            </a:fld>
            <a:endParaRPr lang="en-US"/>
          </a:p>
        </p:txBody>
      </p:sp>
    </p:spTree>
    <p:extLst>
      <p:ext uri="{BB962C8B-B14F-4D97-AF65-F5344CB8AC3E}">
        <p14:creationId xmlns:p14="http://schemas.microsoft.com/office/powerpoint/2010/main" val="3013276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41</a:t>
            </a:fld>
            <a:endParaRPr lang="en-US"/>
          </a:p>
        </p:txBody>
      </p:sp>
    </p:spTree>
    <p:extLst>
      <p:ext uri="{BB962C8B-B14F-4D97-AF65-F5344CB8AC3E}">
        <p14:creationId xmlns:p14="http://schemas.microsoft.com/office/powerpoint/2010/main" val="281126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4</a:t>
            </a:fld>
            <a:endParaRPr lang="en-US"/>
          </a:p>
        </p:txBody>
      </p:sp>
    </p:spTree>
    <p:extLst>
      <p:ext uri="{BB962C8B-B14F-4D97-AF65-F5344CB8AC3E}">
        <p14:creationId xmlns:p14="http://schemas.microsoft.com/office/powerpoint/2010/main" val="4060429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42</a:t>
            </a:fld>
            <a:endParaRPr lang="en-US"/>
          </a:p>
        </p:txBody>
      </p:sp>
    </p:spTree>
    <p:extLst>
      <p:ext uri="{BB962C8B-B14F-4D97-AF65-F5344CB8AC3E}">
        <p14:creationId xmlns:p14="http://schemas.microsoft.com/office/powerpoint/2010/main" val="4256663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43</a:t>
            </a:fld>
            <a:endParaRPr lang="en-US"/>
          </a:p>
        </p:txBody>
      </p:sp>
    </p:spTree>
    <p:extLst>
      <p:ext uri="{BB962C8B-B14F-4D97-AF65-F5344CB8AC3E}">
        <p14:creationId xmlns:p14="http://schemas.microsoft.com/office/powerpoint/2010/main" val="3544040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44</a:t>
            </a:fld>
            <a:endParaRPr lang="en-US"/>
          </a:p>
        </p:txBody>
      </p:sp>
    </p:spTree>
    <p:extLst>
      <p:ext uri="{BB962C8B-B14F-4D97-AF65-F5344CB8AC3E}">
        <p14:creationId xmlns:p14="http://schemas.microsoft.com/office/powerpoint/2010/main" val="2846127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45</a:t>
            </a:fld>
            <a:endParaRPr lang="en-US"/>
          </a:p>
        </p:txBody>
      </p:sp>
    </p:spTree>
    <p:extLst>
      <p:ext uri="{BB962C8B-B14F-4D97-AF65-F5344CB8AC3E}">
        <p14:creationId xmlns:p14="http://schemas.microsoft.com/office/powerpoint/2010/main" val="4145633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46</a:t>
            </a:fld>
            <a:endParaRPr lang="en-US"/>
          </a:p>
        </p:txBody>
      </p:sp>
    </p:spTree>
    <p:extLst>
      <p:ext uri="{BB962C8B-B14F-4D97-AF65-F5344CB8AC3E}">
        <p14:creationId xmlns:p14="http://schemas.microsoft.com/office/powerpoint/2010/main" val="1462316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E3292A-B66F-4A4C-91A2-11B58CD8A9B0}" type="slidenum">
              <a:rPr lang="en-US" smtClean="0"/>
              <a:t>48</a:t>
            </a:fld>
            <a:endParaRPr lang="en-US"/>
          </a:p>
        </p:txBody>
      </p:sp>
    </p:spTree>
    <p:extLst>
      <p:ext uri="{BB962C8B-B14F-4D97-AF65-F5344CB8AC3E}">
        <p14:creationId xmlns:p14="http://schemas.microsoft.com/office/powerpoint/2010/main" val="1896978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E3292A-B66F-4A4C-91A2-11B58CD8A9B0}" type="slidenum">
              <a:rPr lang="en-US" smtClean="0"/>
              <a:t>50</a:t>
            </a:fld>
            <a:endParaRPr lang="en-US"/>
          </a:p>
        </p:txBody>
      </p:sp>
    </p:spTree>
    <p:extLst>
      <p:ext uri="{BB962C8B-B14F-4D97-AF65-F5344CB8AC3E}">
        <p14:creationId xmlns:p14="http://schemas.microsoft.com/office/powerpoint/2010/main" val="3020504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E3292A-B66F-4A4C-91A2-11B58CD8A9B0}" type="slidenum">
              <a:rPr lang="en-US" smtClean="0"/>
              <a:t>52</a:t>
            </a:fld>
            <a:endParaRPr lang="en-US"/>
          </a:p>
        </p:txBody>
      </p:sp>
    </p:spTree>
    <p:extLst>
      <p:ext uri="{BB962C8B-B14F-4D97-AF65-F5344CB8AC3E}">
        <p14:creationId xmlns:p14="http://schemas.microsoft.com/office/powerpoint/2010/main" val="744500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E3292A-B66F-4A4C-91A2-11B58CD8A9B0}" type="slidenum">
              <a:rPr lang="en-US" smtClean="0"/>
              <a:t>54</a:t>
            </a:fld>
            <a:endParaRPr lang="en-US"/>
          </a:p>
        </p:txBody>
      </p:sp>
    </p:spTree>
    <p:extLst>
      <p:ext uri="{BB962C8B-B14F-4D97-AF65-F5344CB8AC3E}">
        <p14:creationId xmlns:p14="http://schemas.microsoft.com/office/powerpoint/2010/main" val="21834587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58</a:t>
            </a:fld>
            <a:endParaRPr lang="en-US"/>
          </a:p>
        </p:txBody>
      </p:sp>
    </p:spTree>
    <p:extLst>
      <p:ext uri="{BB962C8B-B14F-4D97-AF65-F5344CB8AC3E}">
        <p14:creationId xmlns:p14="http://schemas.microsoft.com/office/powerpoint/2010/main" val="142742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5</a:t>
            </a:fld>
            <a:endParaRPr lang="en-US"/>
          </a:p>
        </p:txBody>
      </p:sp>
    </p:spTree>
    <p:extLst>
      <p:ext uri="{BB962C8B-B14F-4D97-AF65-F5344CB8AC3E}">
        <p14:creationId xmlns:p14="http://schemas.microsoft.com/office/powerpoint/2010/main" val="143137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6</a:t>
            </a:fld>
            <a:endParaRPr lang="en-US"/>
          </a:p>
        </p:txBody>
      </p:sp>
    </p:spTree>
    <p:extLst>
      <p:ext uri="{BB962C8B-B14F-4D97-AF65-F5344CB8AC3E}">
        <p14:creationId xmlns:p14="http://schemas.microsoft.com/office/powerpoint/2010/main" val="380744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7</a:t>
            </a:fld>
            <a:endParaRPr lang="en-US"/>
          </a:p>
        </p:txBody>
      </p:sp>
    </p:spTree>
    <p:extLst>
      <p:ext uri="{BB962C8B-B14F-4D97-AF65-F5344CB8AC3E}">
        <p14:creationId xmlns:p14="http://schemas.microsoft.com/office/powerpoint/2010/main" val="4167589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8</a:t>
            </a:fld>
            <a:endParaRPr lang="en-US"/>
          </a:p>
        </p:txBody>
      </p:sp>
    </p:spTree>
    <p:extLst>
      <p:ext uri="{BB962C8B-B14F-4D97-AF65-F5344CB8AC3E}">
        <p14:creationId xmlns:p14="http://schemas.microsoft.com/office/powerpoint/2010/main" val="91475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67EC76-CF22-B549-B97B-1F0E142F9E26}" type="slidenum">
              <a:rPr lang="en-US" smtClean="0"/>
              <a:t>9</a:t>
            </a:fld>
            <a:endParaRPr lang="en-US"/>
          </a:p>
        </p:txBody>
      </p:sp>
    </p:spTree>
    <p:extLst>
      <p:ext uri="{BB962C8B-B14F-4D97-AF65-F5344CB8AC3E}">
        <p14:creationId xmlns:p14="http://schemas.microsoft.com/office/powerpoint/2010/main" val="213944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10/12/2020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10/12/2020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3.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Rjacob@opra.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Rjacob@opra.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Rjacob@opra.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Rjacob@opra.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OPRA Policy Committee Meeting</a:t>
            </a:r>
          </a:p>
        </p:txBody>
      </p:sp>
      <p:sp>
        <p:nvSpPr>
          <p:cNvPr id="3" name="Subtitle 2"/>
          <p:cNvSpPr>
            <a:spLocks noGrp="1"/>
          </p:cNvSpPr>
          <p:nvPr>
            <p:ph type="subTitle" idx="1"/>
          </p:nvPr>
        </p:nvSpPr>
        <p:spPr/>
        <p:txBody>
          <a:bodyPr/>
          <a:lstStyle/>
          <a:p>
            <a:r>
              <a:rPr lang="en-US" dirty="0"/>
              <a:t>9-14-2020</a:t>
            </a:r>
          </a:p>
        </p:txBody>
      </p:sp>
    </p:spTree>
    <p:extLst>
      <p:ext uri="{BB962C8B-B14F-4D97-AF65-F5344CB8AC3E}">
        <p14:creationId xmlns:p14="http://schemas.microsoft.com/office/powerpoint/2010/main" val="425641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OPRA’s Anchor Statement</a:t>
            </a:r>
          </a:p>
        </p:txBody>
      </p:sp>
      <p:sp>
        <p:nvSpPr>
          <p:cNvPr id="3" name="Content Placeholder 2"/>
          <p:cNvSpPr>
            <a:spLocks noGrp="1"/>
          </p:cNvSpPr>
          <p:nvPr>
            <p:ph idx="1"/>
          </p:nvPr>
        </p:nvSpPr>
        <p:spPr/>
        <p:txBody>
          <a:bodyPr/>
          <a:lstStyle/>
          <a:p>
            <a:pPr marL="0" indent="0" algn="ctr">
              <a:buNone/>
            </a:pPr>
            <a:r>
              <a:rPr lang="en-US" sz="4800" b="1" dirty="0"/>
              <a:t>Ohio’s providers are focused on supporting the success of the people we support.</a:t>
            </a:r>
            <a:endParaRPr lang="en-US" sz="4800" dirty="0"/>
          </a:p>
          <a:p>
            <a:endParaRPr lang="en-US" dirty="0"/>
          </a:p>
        </p:txBody>
      </p:sp>
    </p:spTree>
    <p:extLst>
      <p:ext uri="{BB962C8B-B14F-4D97-AF65-F5344CB8AC3E}">
        <p14:creationId xmlns:p14="http://schemas.microsoft.com/office/powerpoint/2010/main" val="45774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#1</a:t>
            </a:r>
          </a:p>
        </p:txBody>
      </p:sp>
      <p:sp>
        <p:nvSpPr>
          <p:cNvPr id="3" name="Content Placeholder 2"/>
          <p:cNvSpPr>
            <a:spLocks noGrp="1"/>
          </p:cNvSpPr>
          <p:nvPr>
            <p:ph idx="1"/>
          </p:nvPr>
        </p:nvSpPr>
        <p:spPr/>
        <p:txBody>
          <a:bodyPr>
            <a:normAutofit/>
          </a:bodyPr>
          <a:lstStyle/>
          <a:p>
            <a:pPr marL="502920" lvl="1" indent="0">
              <a:buNone/>
            </a:pPr>
            <a:r>
              <a:rPr lang="en-US" sz="4000" dirty="0"/>
              <a:t>We believe the primary focus of our work is the positive and supportive relationship between front-line professionals and the people they support. </a:t>
            </a:r>
          </a:p>
        </p:txBody>
      </p:sp>
    </p:spTree>
    <p:extLst>
      <p:ext uri="{BB962C8B-B14F-4D97-AF65-F5344CB8AC3E}">
        <p14:creationId xmlns:p14="http://schemas.microsoft.com/office/powerpoint/2010/main" val="74850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7564932"/>
              </p:ext>
            </p:extLst>
          </p:nvPr>
        </p:nvGraphicFramePr>
        <p:xfrm>
          <a:off x="3853543" y="323443"/>
          <a:ext cx="6848669" cy="5515356"/>
        </p:xfrm>
        <a:graphic>
          <a:graphicData uri="http://schemas.openxmlformats.org/drawingml/2006/table">
            <a:tbl>
              <a:tblPr firstRow="1" firstCol="1" bandRow="1">
                <a:tableStyleId>{5C22544A-7EE6-4342-B048-85BDC9FD1C3A}</a:tableStyleId>
              </a:tblPr>
              <a:tblGrid>
                <a:gridCol w="2198559">
                  <a:extLst>
                    <a:ext uri="{9D8B030D-6E8A-4147-A177-3AD203B41FA5}">
                      <a16:colId xmlns:a16="http://schemas.microsoft.com/office/drawing/2014/main" val="2879714241"/>
                    </a:ext>
                  </a:extLst>
                </a:gridCol>
                <a:gridCol w="2364110">
                  <a:extLst>
                    <a:ext uri="{9D8B030D-6E8A-4147-A177-3AD203B41FA5}">
                      <a16:colId xmlns:a16="http://schemas.microsoft.com/office/drawing/2014/main" val="2322668714"/>
                    </a:ext>
                  </a:extLst>
                </a:gridCol>
                <a:gridCol w="2286000">
                  <a:extLst>
                    <a:ext uri="{9D8B030D-6E8A-4147-A177-3AD203B41FA5}">
                      <a16:colId xmlns:a16="http://schemas.microsoft.com/office/drawing/2014/main" val="1492507417"/>
                    </a:ext>
                  </a:extLst>
                </a:gridCol>
              </a:tblGrid>
              <a:tr h="147190">
                <a:tc>
                  <a:txBody>
                    <a:bodyPr/>
                    <a:lstStyle/>
                    <a:p>
                      <a:pPr marL="0" marR="0">
                        <a:lnSpc>
                          <a:spcPct val="107000"/>
                        </a:lnSpc>
                        <a:spcBef>
                          <a:spcPts val="0"/>
                        </a:spcBef>
                        <a:spcAft>
                          <a:spcPts val="0"/>
                        </a:spcAft>
                      </a:pPr>
                      <a:r>
                        <a:rPr lang="en-US" sz="2000" dirty="0">
                          <a:effectLst/>
                        </a:rPr>
                        <a:t>Action Item #1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tc>
                <a:tc>
                  <a:txBody>
                    <a:bodyPr/>
                    <a:lstStyle/>
                    <a:p>
                      <a:pPr marL="0" marR="0">
                        <a:lnSpc>
                          <a:spcPct val="107000"/>
                        </a:lnSpc>
                        <a:spcBef>
                          <a:spcPts val="0"/>
                        </a:spcBef>
                        <a:spcAft>
                          <a:spcPts val="0"/>
                        </a:spcAft>
                      </a:pPr>
                      <a:r>
                        <a:rPr lang="en-US" sz="2000">
                          <a:effectLst/>
                        </a:rPr>
                        <a:t>Action Item #2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tc>
                <a:tc>
                  <a:txBody>
                    <a:bodyPr/>
                    <a:lstStyle/>
                    <a:p>
                      <a:pPr marL="0" marR="0">
                        <a:lnSpc>
                          <a:spcPct val="107000"/>
                        </a:lnSpc>
                        <a:spcBef>
                          <a:spcPts val="0"/>
                        </a:spcBef>
                        <a:spcAft>
                          <a:spcPts val="0"/>
                        </a:spcAft>
                      </a:pPr>
                      <a:r>
                        <a:rPr lang="en-US" sz="2000">
                          <a:effectLst/>
                        </a:rPr>
                        <a:t>Action Item #4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tc>
                <a:extLst>
                  <a:ext uri="{0D108BD9-81ED-4DB2-BD59-A6C34878D82A}">
                    <a16:rowId xmlns:a16="http://schemas.microsoft.com/office/drawing/2014/main" val="3299143523"/>
                  </a:ext>
                </a:extLst>
              </a:tr>
              <a:tr h="735949">
                <a:tc>
                  <a:txBody>
                    <a:bodyPr/>
                    <a:lstStyle/>
                    <a:p>
                      <a:pPr marL="0" marR="0">
                        <a:lnSpc>
                          <a:spcPct val="107000"/>
                        </a:lnSpc>
                        <a:spcBef>
                          <a:spcPts val="0"/>
                        </a:spcBef>
                        <a:spcAft>
                          <a:spcPts val="0"/>
                        </a:spcAft>
                      </a:pPr>
                      <a:r>
                        <a:rPr lang="en-US" sz="2000" dirty="0">
                          <a:solidFill>
                            <a:schemeClr val="tx1"/>
                          </a:solidFill>
                          <a:effectLst/>
                        </a:rPr>
                        <a:t>Training and Culture</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Training focused on culture and relationships (orientation and ongoing)</a:t>
                      </a:r>
                      <a:endParaRPr lang="en-US" sz="2000" dirty="0">
                        <a:solidFill>
                          <a:schemeClr val="lt1"/>
                        </a:solidFill>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latin typeface="Calibri" panose="020F0502020204030204" pitchFamily="34" charset="0"/>
                          <a:cs typeface="Times New Roman" panose="02020603050405020304" pitchFamily="18" charset="0"/>
                        </a:rPr>
                        <a:t>Provider</a:t>
                      </a:r>
                      <a:r>
                        <a:rPr lang="en-US" sz="2000" baseline="0" dirty="0">
                          <a:solidFill>
                            <a:schemeClr val="tx1"/>
                          </a:solidFill>
                          <a:effectLst/>
                          <a:latin typeface="Calibri" panose="020F0502020204030204" pitchFamily="34" charset="0"/>
                          <a:cs typeface="Times New Roman" panose="02020603050405020304" pitchFamily="18" charset="0"/>
                        </a:rPr>
                        <a:t> control over this process (what do we want from DODD?)</a:t>
                      </a:r>
                    </a:p>
                    <a:p>
                      <a:pPr marL="342900" marR="0" lvl="0" indent="-342900">
                        <a:lnSpc>
                          <a:spcPct val="107000"/>
                        </a:lnSpc>
                        <a:spcBef>
                          <a:spcPts val="0"/>
                        </a:spcBef>
                        <a:spcAft>
                          <a:spcPts val="0"/>
                        </a:spcAft>
                        <a:buFont typeface="Symbol" panose="05050102010706020507" pitchFamily="18" charset="2"/>
                        <a:buChar char=""/>
                      </a:pPr>
                      <a:r>
                        <a:rPr lang="en-US" sz="2000" baseline="0" dirty="0">
                          <a:solidFill>
                            <a:schemeClr val="tx1"/>
                          </a:solidFill>
                          <a:effectLst/>
                          <a:latin typeface="Calibri" panose="020F0502020204030204" pitchFamily="34" charset="0"/>
                          <a:cs typeface="Times New Roman" panose="02020603050405020304" pitchFamily="18" charset="0"/>
                        </a:rPr>
                        <a:t>ISP (“One Plan”) that sets clear expectations.</a:t>
                      </a:r>
                      <a:endParaRPr lang="en-US" sz="2000" dirty="0">
                        <a:solidFill>
                          <a:schemeClr val="tx1"/>
                        </a:solidFill>
                        <a:effectLst/>
                      </a:endParaRPr>
                    </a:p>
                  </a:txBody>
                  <a:tcPr marL="56271" marR="56271" marT="0" marB="0">
                    <a:solidFill>
                      <a:srgbClr val="B8E5EE"/>
                    </a:solidFill>
                  </a:tcPr>
                </a:tc>
                <a:tc>
                  <a:txBody>
                    <a:bodyPr/>
                    <a:lstStyle/>
                    <a:p>
                      <a:pPr marL="0" marR="0">
                        <a:lnSpc>
                          <a:spcPct val="107000"/>
                        </a:lnSpc>
                        <a:spcBef>
                          <a:spcPts val="0"/>
                        </a:spcBef>
                        <a:spcAft>
                          <a:spcPts val="0"/>
                        </a:spcAft>
                      </a:pPr>
                      <a:r>
                        <a:rPr lang="en-US" sz="2000" b="1" dirty="0">
                          <a:effectLst/>
                        </a:rPr>
                        <a:t>Workforce Issues</a:t>
                      </a:r>
                    </a:p>
                    <a:p>
                      <a:pPr marL="342900" marR="0" lvl="0" indent="-342900">
                        <a:lnSpc>
                          <a:spcPct val="107000"/>
                        </a:lnSpc>
                        <a:spcBef>
                          <a:spcPts val="0"/>
                        </a:spcBef>
                        <a:spcAft>
                          <a:spcPts val="0"/>
                        </a:spcAft>
                        <a:buFont typeface="Symbol" panose="05050102010706020507" pitchFamily="18" charset="2"/>
                        <a:buChar char=""/>
                      </a:pPr>
                      <a:r>
                        <a:rPr lang="en-US" sz="2000" b="1" dirty="0">
                          <a:effectLst/>
                        </a:rPr>
                        <a:t>Workforce tool-kit</a:t>
                      </a:r>
                    </a:p>
                    <a:p>
                      <a:pPr marL="342900" marR="0" lvl="0" indent="-342900">
                        <a:lnSpc>
                          <a:spcPct val="107000"/>
                        </a:lnSpc>
                        <a:spcBef>
                          <a:spcPts val="0"/>
                        </a:spcBef>
                        <a:spcAft>
                          <a:spcPts val="0"/>
                        </a:spcAft>
                        <a:buFont typeface="Symbol" panose="05050102010706020507" pitchFamily="18" charset="2"/>
                        <a:buChar char=""/>
                      </a:pPr>
                      <a:r>
                        <a:rPr lang="en-US" sz="2000" b="1" dirty="0">
                          <a:effectLst/>
                        </a:rPr>
                        <a:t>Hiring practices</a:t>
                      </a:r>
                    </a:p>
                    <a:p>
                      <a:pPr marL="342900" marR="0" lvl="0" indent="-342900">
                        <a:lnSpc>
                          <a:spcPct val="107000"/>
                        </a:lnSpc>
                        <a:spcBef>
                          <a:spcPts val="0"/>
                        </a:spcBef>
                        <a:spcAft>
                          <a:spcPts val="0"/>
                        </a:spcAft>
                        <a:buFont typeface="Symbol" panose="05050102010706020507" pitchFamily="18" charset="2"/>
                        <a:buChar char=""/>
                      </a:pPr>
                      <a:r>
                        <a:rPr lang="en-US" sz="2000" b="1" dirty="0">
                          <a:effectLst/>
                        </a:rPr>
                        <a:t>Retention strategies </a:t>
                      </a:r>
                    </a:p>
                    <a:p>
                      <a:pPr marL="342900" marR="0" lvl="0" indent="-342900">
                        <a:lnSpc>
                          <a:spcPct val="107000"/>
                        </a:lnSpc>
                        <a:spcBef>
                          <a:spcPts val="0"/>
                        </a:spcBef>
                        <a:spcAft>
                          <a:spcPts val="0"/>
                        </a:spcAft>
                        <a:buFont typeface="Symbol" panose="05050102010706020507" pitchFamily="18" charset="2"/>
                        <a:buChar char=""/>
                      </a:pPr>
                      <a:r>
                        <a:rPr lang="en-US" sz="2000" b="1" dirty="0">
                          <a:effectLst/>
                        </a:rPr>
                        <a:t>State and local partnerships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tc>
                <a:tc>
                  <a:txBody>
                    <a:bodyPr/>
                    <a:lstStyle/>
                    <a:p>
                      <a:pPr marL="0" marR="0">
                        <a:lnSpc>
                          <a:spcPct val="107000"/>
                        </a:lnSpc>
                        <a:spcBef>
                          <a:spcPts val="0"/>
                        </a:spcBef>
                        <a:spcAft>
                          <a:spcPts val="0"/>
                        </a:spcAft>
                      </a:pPr>
                      <a:r>
                        <a:rPr lang="en-US" sz="2000" b="1" dirty="0">
                          <a:effectLst/>
                        </a:rPr>
                        <a:t>MUI Rule</a:t>
                      </a:r>
                    </a:p>
                    <a:p>
                      <a:pPr marL="342900" marR="0" lvl="0" indent="-342900">
                        <a:lnSpc>
                          <a:spcPct val="107000"/>
                        </a:lnSpc>
                        <a:spcBef>
                          <a:spcPts val="0"/>
                        </a:spcBef>
                        <a:spcAft>
                          <a:spcPts val="0"/>
                        </a:spcAft>
                        <a:buFont typeface="Symbol" panose="05050102010706020507" pitchFamily="18" charset="2"/>
                        <a:buChar char=""/>
                      </a:pPr>
                      <a:r>
                        <a:rPr lang="en-US" sz="2000" b="1" dirty="0">
                          <a:effectLst/>
                        </a:rPr>
                        <a:t>Culture and process</a:t>
                      </a:r>
                    </a:p>
                    <a:p>
                      <a:pPr marL="342900" marR="0" lvl="0" indent="-342900">
                        <a:lnSpc>
                          <a:spcPct val="107000"/>
                        </a:lnSpc>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Define the problem</a:t>
                      </a:r>
                      <a:r>
                        <a:rPr lang="en-US" sz="2000" b="1" baseline="0" dirty="0">
                          <a:effectLst/>
                          <a:latin typeface="Calibri" panose="020F0502020204030204" pitchFamily="34" charset="0"/>
                          <a:ea typeface="Calibri" panose="020F0502020204030204" pitchFamily="34" charset="0"/>
                          <a:cs typeface="Times New Roman" panose="02020603050405020304" pitchFamily="18" charset="0"/>
                        </a:rPr>
                        <a:t> and develop intervention strategy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tc>
                <a:extLst>
                  <a:ext uri="{0D108BD9-81ED-4DB2-BD59-A6C34878D82A}">
                    <a16:rowId xmlns:a16="http://schemas.microsoft.com/office/drawing/2014/main" val="4020111091"/>
                  </a:ext>
                </a:extLst>
              </a:tr>
            </a:tbl>
          </a:graphicData>
        </a:graphic>
      </p:graphicFrame>
    </p:spTree>
    <p:extLst>
      <p:ext uri="{BB962C8B-B14F-4D97-AF65-F5344CB8AC3E}">
        <p14:creationId xmlns:p14="http://schemas.microsoft.com/office/powerpoint/2010/main" val="378843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br>
              <a:rPr lang="en-US" dirty="0"/>
            </a:br>
            <a:r>
              <a:rPr lang="en-US" dirty="0"/>
              <a:t>Workforce Crisis</a:t>
            </a:r>
          </a:p>
        </p:txBody>
      </p:sp>
      <p:sp>
        <p:nvSpPr>
          <p:cNvPr id="3" name="Content Placeholder 2"/>
          <p:cNvSpPr>
            <a:spLocks noGrp="1"/>
          </p:cNvSpPr>
          <p:nvPr>
            <p:ph idx="1"/>
          </p:nvPr>
        </p:nvSpPr>
        <p:spPr/>
        <p:txBody>
          <a:bodyPr/>
          <a:lstStyle/>
          <a:p>
            <a:r>
              <a:rPr lang="en-US" dirty="0"/>
              <a:t>Pool of applicants is shrinking</a:t>
            </a:r>
          </a:p>
          <a:p>
            <a:r>
              <a:rPr lang="en-US" dirty="0"/>
              <a:t>Long-term employees leaving</a:t>
            </a:r>
          </a:p>
          <a:p>
            <a:r>
              <a:rPr lang="en-US" dirty="0"/>
              <a:t>Physical and compassion fatigue </a:t>
            </a:r>
          </a:p>
          <a:p>
            <a:r>
              <a:rPr lang="en-US" dirty="0"/>
              <a:t>Fear of the virus</a:t>
            </a:r>
          </a:p>
          <a:p>
            <a:r>
              <a:rPr lang="en-US" dirty="0"/>
              <a:t>The pressure of keeping people safe</a:t>
            </a:r>
          </a:p>
        </p:txBody>
      </p:sp>
    </p:spTree>
    <p:extLst>
      <p:ext uri="{BB962C8B-B14F-4D97-AF65-F5344CB8AC3E}">
        <p14:creationId xmlns:p14="http://schemas.microsoft.com/office/powerpoint/2010/main" val="2869144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real</a:t>
            </a:r>
          </a:p>
        </p:txBody>
      </p:sp>
      <p:sp>
        <p:nvSpPr>
          <p:cNvPr id="3" name="Content Placeholder 2"/>
          <p:cNvSpPr>
            <a:spLocks noGrp="1"/>
          </p:cNvSpPr>
          <p:nvPr>
            <p:ph idx="1"/>
          </p:nvPr>
        </p:nvSpPr>
        <p:spPr/>
        <p:txBody>
          <a:bodyPr/>
          <a:lstStyle/>
          <a:p>
            <a:r>
              <a:rPr lang="en-US" sz="2800" i="1" dirty="0"/>
              <a:t>“It is not just a pay issue, it is culture, it is system change, and it is changing a system with many historical view points and feelings that are impacted during real conversations.  We are not perfect, I will ensure that we try to serve the individuals with the highest care we can and that we are working on improving/changing our model.”</a:t>
            </a:r>
          </a:p>
          <a:p>
            <a:endParaRPr lang="en-US" dirty="0"/>
          </a:p>
        </p:txBody>
      </p:sp>
    </p:spTree>
    <p:extLst>
      <p:ext uri="{BB962C8B-B14F-4D97-AF65-F5344CB8AC3E}">
        <p14:creationId xmlns:p14="http://schemas.microsoft.com/office/powerpoint/2010/main" val="155128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Toolkit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713440"/>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858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094130" cy="4601183"/>
          </a:xfrm>
        </p:spPr>
        <p:txBody>
          <a:bodyPr/>
          <a:lstStyle/>
          <a:p>
            <a:r>
              <a:rPr lang="en-US" dirty="0"/>
              <a:t>The Players and Responsibilities</a:t>
            </a:r>
          </a:p>
        </p:txBody>
      </p:sp>
      <p:sp>
        <p:nvSpPr>
          <p:cNvPr id="3" name="Content Placeholder 2"/>
          <p:cNvSpPr>
            <a:spLocks noGrp="1"/>
          </p:cNvSpPr>
          <p:nvPr>
            <p:ph idx="1"/>
          </p:nvPr>
        </p:nvSpPr>
        <p:spPr/>
        <p:txBody>
          <a:bodyPr/>
          <a:lstStyle/>
          <a:p>
            <a:r>
              <a:rPr lang="en-US" dirty="0"/>
              <a:t>The Provider (Recruitment, Culture, Compensation, System Barriers)</a:t>
            </a:r>
          </a:p>
          <a:p>
            <a:r>
              <a:rPr lang="en-US" dirty="0"/>
              <a:t>Your Staff (Recruitment and Culture)</a:t>
            </a:r>
          </a:p>
          <a:p>
            <a:r>
              <a:rPr lang="en-US" dirty="0"/>
              <a:t>Your Community (Recruitment)</a:t>
            </a:r>
          </a:p>
          <a:p>
            <a:r>
              <a:rPr lang="en-US" dirty="0"/>
              <a:t>The County Board (Compensation, Barriers)</a:t>
            </a:r>
          </a:p>
          <a:p>
            <a:r>
              <a:rPr lang="en-US" dirty="0"/>
              <a:t>The State (DODD, ODM) (Compensation, Barriers)</a:t>
            </a:r>
          </a:p>
          <a:p>
            <a:r>
              <a:rPr lang="en-US" dirty="0"/>
              <a:t>State Government (legislators) (Compensation, Barriers)</a:t>
            </a:r>
          </a:p>
          <a:p>
            <a:r>
              <a:rPr lang="en-US" dirty="0"/>
              <a:t>Federal Government (Compensation, Barriers)</a:t>
            </a:r>
          </a:p>
          <a:p>
            <a:endParaRPr lang="en-US" dirty="0"/>
          </a:p>
        </p:txBody>
      </p:sp>
    </p:spTree>
    <p:extLst>
      <p:ext uri="{BB962C8B-B14F-4D97-AF65-F5344CB8AC3E}">
        <p14:creationId xmlns:p14="http://schemas.microsoft.com/office/powerpoint/2010/main" val="2364205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Questions</a:t>
            </a:r>
          </a:p>
        </p:txBody>
      </p:sp>
      <p:sp>
        <p:nvSpPr>
          <p:cNvPr id="3" name="Content Placeholder 2"/>
          <p:cNvSpPr>
            <a:spLocks noGrp="1"/>
          </p:cNvSpPr>
          <p:nvPr>
            <p:ph idx="1"/>
          </p:nvPr>
        </p:nvSpPr>
        <p:spPr/>
        <p:txBody>
          <a:bodyPr/>
          <a:lstStyle/>
          <a:p>
            <a:r>
              <a:rPr lang="en-US" dirty="0"/>
              <a:t>We are going to ask a few questions pertaining to each workforce focus area and ask you to give us your feedback via live polling.</a:t>
            </a:r>
          </a:p>
        </p:txBody>
      </p:sp>
    </p:spTree>
    <p:extLst>
      <p:ext uri="{BB962C8B-B14F-4D97-AF65-F5344CB8AC3E}">
        <p14:creationId xmlns:p14="http://schemas.microsoft.com/office/powerpoint/2010/main" val="243509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a:t>
            </a:r>
          </a:p>
        </p:txBody>
      </p:sp>
      <p:sp>
        <p:nvSpPr>
          <p:cNvPr id="3" name="Content Placeholder 2"/>
          <p:cNvSpPr>
            <a:spLocks noGrp="1"/>
          </p:cNvSpPr>
          <p:nvPr>
            <p:ph idx="1"/>
          </p:nvPr>
        </p:nvSpPr>
        <p:spPr/>
        <p:txBody>
          <a:bodyPr/>
          <a:lstStyle/>
          <a:p>
            <a:r>
              <a:rPr lang="en-US" dirty="0"/>
              <a:t>What support do you need to assist in your recruitment efforts?  What do you plan on doing over the next several months to recruit new employees?</a:t>
            </a:r>
          </a:p>
        </p:txBody>
      </p:sp>
    </p:spTree>
    <p:extLst>
      <p:ext uri="{BB962C8B-B14F-4D97-AF65-F5344CB8AC3E}">
        <p14:creationId xmlns:p14="http://schemas.microsoft.com/office/powerpoint/2010/main" val="1606680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A97F-F8F9-1448-A8FB-EB1CA6888C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DE260E1-D06C-7946-AAE8-10E1330A60BF}"/>
              </a:ext>
            </a:extLst>
          </p:cNvPr>
          <p:cNvSpPr>
            <a:spLocks noGrp="1"/>
          </p:cNvSpPr>
          <p:nvPr>
            <p:ph type="subTitle" idx="1"/>
          </p:nvPr>
        </p:nvSpPr>
        <p:spPr/>
        <p:txBody>
          <a:bodyPr/>
          <a:lstStyle/>
          <a:p>
            <a:endParaRPr lang="en-US"/>
          </a:p>
        </p:txBody>
      </p:sp>
      <p:pic>
        <p:nvPicPr>
          <p:cNvPr id="5" name="slide.url=https://www.polleverywhere.com/free_text_polls/MtShhSELfzqM7khwPe2zy">
            <a:extLst>
              <a:ext uri="{FF2B5EF4-FFF2-40B4-BE49-F238E27FC236}">
                <a16:creationId xmlns:a16="http://schemas.microsoft.com/office/drawing/2014/main" id="{3BE31BDE-2D7A-0342-9835-3BEEE354EBDA}"/>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56869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Welcome</a:t>
            </a:r>
          </a:p>
          <a:p>
            <a:r>
              <a:rPr lang="en-US" dirty="0"/>
              <a:t>OPRA AIR Report/Updates</a:t>
            </a:r>
          </a:p>
          <a:p>
            <a:r>
              <a:rPr lang="en-US" dirty="0"/>
              <a:t>Guiding Principle #1</a:t>
            </a:r>
          </a:p>
          <a:p>
            <a:r>
              <a:rPr lang="en-US" dirty="0"/>
              <a:t>The Workforce Crisis and Wages</a:t>
            </a:r>
          </a:p>
          <a:p>
            <a:r>
              <a:rPr lang="en-US" dirty="0"/>
              <a:t>Summary of Information gathered for the guiding principles</a:t>
            </a:r>
          </a:p>
          <a:p>
            <a:r>
              <a:rPr lang="en-US" dirty="0"/>
              <a:t>R&amp;E Groups</a:t>
            </a:r>
          </a:p>
          <a:p>
            <a:r>
              <a:rPr lang="en-US" dirty="0"/>
              <a:t>General Discussion</a:t>
            </a:r>
          </a:p>
          <a:p>
            <a:r>
              <a:rPr lang="en-US" dirty="0"/>
              <a:t>Next Steps</a:t>
            </a:r>
          </a:p>
        </p:txBody>
      </p:sp>
    </p:spTree>
    <p:extLst>
      <p:ext uri="{BB962C8B-B14F-4D97-AF65-F5344CB8AC3E}">
        <p14:creationId xmlns:p14="http://schemas.microsoft.com/office/powerpoint/2010/main" val="2614500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a:t>
            </a:r>
          </a:p>
        </p:txBody>
      </p:sp>
      <p:sp>
        <p:nvSpPr>
          <p:cNvPr id="3" name="Content Placeholder 2"/>
          <p:cNvSpPr>
            <a:spLocks noGrp="1"/>
          </p:cNvSpPr>
          <p:nvPr>
            <p:ph idx="1"/>
          </p:nvPr>
        </p:nvSpPr>
        <p:spPr/>
        <p:txBody>
          <a:bodyPr/>
          <a:lstStyle/>
          <a:p>
            <a:r>
              <a:rPr lang="en-US" dirty="0"/>
              <a:t>What is the biggest challenge in creating a supportive culture?</a:t>
            </a:r>
          </a:p>
          <a:p>
            <a:r>
              <a:rPr lang="en-US" dirty="0"/>
              <a:t>What support do you need to create a more supportive culture?</a:t>
            </a:r>
          </a:p>
        </p:txBody>
      </p:sp>
    </p:spTree>
    <p:extLst>
      <p:ext uri="{BB962C8B-B14F-4D97-AF65-F5344CB8AC3E}">
        <p14:creationId xmlns:p14="http://schemas.microsoft.com/office/powerpoint/2010/main" val="4259306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7A1B-28E7-3F47-8C0F-A7C5E0F8F6D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ACA355-E8D9-B644-9BB9-BB33A18FEAEA}"/>
              </a:ext>
            </a:extLst>
          </p:cNvPr>
          <p:cNvSpPr>
            <a:spLocks noGrp="1"/>
          </p:cNvSpPr>
          <p:nvPr>
            <p:ph type="subTitle" idx="1"/>
          </p:nvPr>
        </p:nvSpPr>
        <p:spPr/>
        <p:txBody>
          <a:bodyPr/>
          <a:lstStyle/>
          <a:p>
            <a:endParaRPr lang="en-US"/>
          </a:p>
        </p:txBody>
      </p:sp>
      <p:pic>
        <p:nvPicPr>
          <p:cNvPr id="5" name="slide.url=https://www.polleverywhere.com/free_text_polls/NJuBZcJYxwDBDvFud4N7m">
            <a:extLst>
              <a:ext uri="{FF2B5EF4-FFF2-40B4-BE49-F238E27FC236}">
                <a16:creationId xmlns:a16="http://schemas.microsoft.com/office/drawing/2014/main" id="{46472E1F-9024-E748-8390-DF6FBDEA421C}"/>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780087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Barriers</a:t>
            </a:r>
          </a:p>
        </p:txBody>
      </p:sp>
      <p:sp>
        <p:nvSpPr>
          <p:cNvPr id="3" name="Content Placeholder 2"/>
          <p:cNvSpPr>
            <a:spLocks noGrp="1"/>
          </p:cNvSpPr>
          <p:nvPr>
            <p:ph idx="1"/>
          </p:nvPr>
        </p:nvSpPr>
        <p:spPr/>
        <p:txBody>
          <a:bodyPr/>
          <a:lstStyle/>
          <a:p>
            <a:r>
              <a:rPr lang="en-US" dirty="0"/>
              <a:t>What systematic barriers hinder your ability to hire and keep DSPs?</a:t>
            </a:r>
          </a:p>
        </p:txBody>
      </p:sp>
    </p:spTree>
    <p:extLst>
      <p:ext uri="{BB962C8B-B14F-4D97-AF65-F5344CB8AC3E}">
        <p14:creationId xmlns:p14="http://schemas.microsoft.com/office/powerpoint/2010/main" val="313622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4154-2922-7647-BFB3-9FE6D437126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E20AF12-C12E-BE49-97E6-9D2E3CFA2FB5}"/>
              </a:ext>
            </a:extLst>
          </p:cNvPr>
          <p:cNvSpPr>
            <a:spLocks noGrp="1"/>
          </p:cNvSpPr>
          <p:nvPr>
            <p:ph type="subTitle" idx="1"/>
          </p:nvPr>
        </p:nvSpPr>
        <p:spPr/>
        <p:txBody>
          <a:bodyPr/>
          <a:lstStyle/>
          <a:p>
            <a:endParaRPr lang="en-US"/>
          </a:p>
        </p:txBody>
      </p:sp>
      <p:pic>
        <p:nvPicPr>
          <p:cNvPr id="5" name="slide.url=https://www.polleverywhere.com/free_text_polls/YrLJkvsPpmgmbrvrxs4CT">
            <a:extLst>
              <a:ext uri="{FF2B5EF4-FFF2-40B4-BE49-F238E27FC236}">
                <a16:creationId xmlns:a16="http://schemas.microsoft.com/office/drawing/2014/main" id="{E4F4F216-9ECB-1843-B032-ADB7C83FACCF}"/>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757750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143424" cy="4601183"/>
          </a:xfrm>
        </p:spPr>
        <p:txBody>
          <a:bodyPr/>
          <a:lstStyle/>
          <a:p>
            <a:r>
              <a:rPr lang="en-US" dirty="0" err="1"/>
              <a:t>Compensation:Taking</a:t>
            </a:r>
            <a:r>
              <a:rPr lang="en-US" dirty="0"/>
              <a:t> a Fresh Look</a:t>
            </a:r>
          </a:p>
        </p:txBody>
      </p:sp>
      <p:sp>
        <p:nvSpPr>
          <p:cNvPr id="3" name="Content Placeholder 2"/>
          <p:cNvSpPr>
            <a:spLocks noGrp="1"/>
          </p:cNvSpPr>
          <p:nvPr>
            <p:ph idx="1"/>
          </p:nvPr>
        </p:nvSpPr>
        <p:spPr/>
        <p:txBody>
          <a:bodyPr/>
          <a:lstStyle/>
          <a:p>
            <a:r>
              <a:rPr lang="en-US" dirty="0"/>
              <a:t>Our issues are bigger than wages…It costs more to deliver services (infrastructure, benefits, training, etc.)</a:t>
            </a:r>
          </a:p>
          <a:p>
            <a:r>
              <a:rPr lang="en-US" dirty="0"/>
              <a:t>Is saying “DSPs need higher wages” going to work or do we say   “the service expectations are changing, we need better rates to meet the needs of the people we serve”</a:t>
            </a:r>
          </a:p>
          <a:p>
            <a:r>
              <a:rPr lang="en-US" dirty="0"/>
              <a:t>We need to set up an approach that does not have us chasing increases every budget cycle</a:t>
            </a:r>
          </a:p>
        </p:txBody>
      </p:sp>
    </p:spTree>
    <p:extLst>
      <p:ext uri="{BB962C8B-B14F-4D97-AF65-F5344CB8AC3E}">
        <p14:creationId xmlns:p14="http://schemas.microsoft.com/office/powerpoint/2010/main" val="241984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of Day Services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6582" y="84894"/>
            <a:ext cx="5418485" cy="6773106"/>
          </a:xfrm>
        </p:spPr>
      </p:pic>
    </p:spTree>
    <p:extLst>
      <p:ext uri="{BB962C8B-B14F-4D97-AF65-F5344CB8AC3E}">
        <p14:creationId xmlns:p14="http://schemas.microsoft.com/office/powerpoint/2010/main" val="3572889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to Support DSPs and Nurses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3430" t="14699" r="19759" b="7749"/>
          <a:stretch/>
        </p:blipFill>
        <p:spPr>
          <a:xfrm>
            <a:off x="3528451" y="323273"/>
            <a:ext cx="2327564" cy="3971637"/>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647" t="17913" r="7977" b="8283"/>
          <a:stretch/>
        </p:blipFill>
        <p:spPr>
          <a:xfrm>
            <a:off x="8380918" y="2533650"/>
            <a:ext cx="3371265" cy="401955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9697" t="12929" r="17171" b="18653"/>
          <a:stretch/>
        </p:blipFill>
        <p:spPr>
          <a:xfrm>
            <a:off x="5768573" y="1403927"/>
            <a:ext cx="2699788" cy="3657312"/>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5131" t="15826" r="43098" b="46675"/>
          <a:stretch/>
        </p:blipFill>
        <p:spPr>
          <a:xfrm>
            <a:off x="9906000" y="495300"/>
            <a:ext cx="1743076" cy="2571750"/>
          </a:xfrm>
          <a:prstGeom prst="rect">
            <a:avLst/>
          </a:prstGeom>
        </p:spPr>
      </p:pic>
      <p:sp>
        <p:nvSpPr>
          <p:cNvPr id="7" name="TextBox 6"/>
          <p:cNvSpPr txBox="1"/>
          <p:nvPr/>
        </p:nvSpPr>
        <p:spPr>
          <a:xfrm>
            <a:off x="10614873" y="2882384"/>
            <a:ext cx="931665" cy="369332"/>
          </a:xfrm>
          <a:prstGeom prst="rect">
            <a:avLst/>
          </a:prstGeom>
          <a:noFill/>
        </p:spPr>
        <p:txBody>
          <a:bodyPr wrap="none" rtlCol="0">
            <a:spAutoFit/>
          </a:bodyPr>
          <a:lstStyle/>
          <a:p>
            <a:r>
              <a:rPr lang="en-US" dirty="0" smtClean="0"/>
              <a:t>Nursing</a:t>
            </a:r>
            <a:endParaRPr lang="en-US" dirty="0"/>
          </a:p>
        </p:txBody>
      </p:sp>
    </p:spTree>
    <p:extLst>
      <p:ext uri="{BB962C8B-B14F-4D97-AF65-F5344CB8AC3E}">
        <p14:creationId xmlns:p14="http://schemas.microsoft.com/office/powerpoint/2010/main" val="2056962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of Day Services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1" y="37875"/>
            <a:ext cx="5418485" cy="6773106"/>
          </a:xfrm>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23430" t="14699" r="19759" b="32818"/>
          <a:stretch/>
        </p:blipFill>
        <p:spPr>
          <a:xfrm>
            <a:off x="9147357" y="2320834"/>
            <a:ext cx="1945676" cy="224679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9697" t="12929" r="41544" b="35797"/>
          <a:stretch/>
        </p:blipFill>
        <p:spPr>
          <a:xfrm>
            <a:off x="8248072" y="-73161"/>
            <a:ext cx="1330036" cy="2393995"/>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4647" t="17913" r="44575" b="34691"/>
          <a:stretch/>
        </p:blipFill>
        <p:spPr>
          <a:xfrm>
            <a:off x="8637358" y="4567627"/>
            <a:ext cx="1484264" cy="2156446"/>
          </a:xfrm>
          <a:prstGeom prst="rect">
            <a:avLst/>
          </a:prstGeom>
        </p:spPr>
      </p:pic>
    </p:spTree>
    <p:extLst>
      <p:ext uri="{BB962C8B-B14F-4D97-AF65-F5344CB8AC3E}">
        <p14:creationId xmlns:p14="http://schemas.microsoft.com/office/powerpoint/2010/main" val="1117288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 of skill do you need to deliver this service?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5899" y="840509"/>
            <a:ext cx="5512031" cy="6890039"/>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647" t="17913" r="44575" b="34691"/>
          <a:stretch/>
        </p:blipFill>
        <p:spPr>
          <a:xfrm>
            <a:off x="8019390" y="1422400"/>
            <a:ext cx="2848076" cy="4137891"/>
          </a:xfrm>
          <a:prstGeom prst="rect">
            <a:avLst/>
          </a:prstGeom>
        </p:spPr>
      </p:pic>
    </p:spTree>
    <p:extLst>
      <p:ext uri="{BB962C8B-B14F-4D97-AF65-F5344CB8AC3E}">
        <p14:creationId xmlns:p14="http://schemas.microsoft.com/office/powerpoint/2010/main" val="3103451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Wages related to Service Type</a:t>
            </a:r>
            <a:endParaRPr lang="en-US" dirty="0"/>
          </a:p>
        </p:txBody>
      </p:sp>
      <p:pic>
        <p:nvPicPr>
          <p:cNvPr id="1026" name="id-23C6CB42-0FA2-4E8E-8EFC-6114DC4685CA" descr="Image.jpeg"/>
          <p:cNvPicPr>
            <a:picLocks noChangeAspect="1" noChangeArrowheads="1"/>
          </p:cNvPicPr>
          <p:nvPr/>
        </p:nvPicPr>
        <p:blipFill rotWithShape="1">
          <a:blip r:embed="rId2">
            <a:extLst>
              <a:ext uri="{28A0092B-C50C-407E-A947-70E740481C1C}">
                <a14:useLocalDpi xmlns:a14="http://schemas.microsoft.com/office/drawing/2010/main" val="0"/>
              </a:ext>
            </a:extLst>
          </a:blip>
          <a:srcRect t="11439"/>
          <a:stretch/>
        </p:blipFill>
        <p:spPr bwMode="auto">
          <a:xfrm>
            <a:off x="4751907" y="122041"/>
            <a:ext cx="5966250" cy="660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131" t="15826" r="43098" b="46675"/>
          <a:stretch/>
        </p:blipFill>
        <p:spPr>
          <a:xfrm>
            <a:off x="3743324" y="3348114"/>
            <a:ext cx="1295401" cy="1911246"/>
          </a:xfrm>
          <a:prstGeom prst="rect">
            <a:avLst/>
          </a:prstGeom>
        </p:spPr>
      </p:pic>
      <p:sp>
        <p:nvSpPr>
          <p:cNvPr id="5" name="TextBox 4"/>
          <p:cNvSpPr txBox="1"/>
          <p:nvPr/>
        </p:nvSpPr>
        <p:spPr>
          <a:xfrm>
            <a:off x="3727124" y="5069757"/>
            <a:ext cx="1327799" cy="738664"/>
          </a:xfrm>
          <a:prstGeom prst="rect">
            <a:avLst/>
          </a:prstGeom>
          <a:noFill/>
        </p:spPr>
        <p:txBody>
          <a:bodyPr wrap="none" rtlCol="0">
            <a:spAutoFit/>
          </a:bodyPr>
          <a:lstStyle/>
          <a:p>
            <a:pPr algn="ctr"/>
            <a:r>
              <a:rPr lang="en-US" dirty="0" smtClean="0"/>
              <a:t>Nursing</a:t>
            </a:r>
          </a:p>
          <a:p>
            <a:pPr algn="ctr"/>
            <a:r>
              <a:rPr lang="en-US" sz="1200" dirty="0" smtClean="0"/>
              <a:t>(competitive with </a:t>
            </a:r>
          </a:p>
          <a:p>
            <a:pPr algn="ctr"/>
            <a:r>
              <a:rPr lang="en-US" sz="1200" dirty="0" smtClean="0"/>
              <a:t>other entities)</a:t>
            </a:r>
            <a:endParaRPr lang="en-US" sz="1200" dirty="0"/>
          </a:p>
        </p:txBody>
      </p:sp>
    </p:spTree>
    <p:extLst>
      <p:ext uri="{BB962C8B-B14F-4D97-AF65-F5344CB8AC3E}">
        <p14:creationId xmlns:p14="http://schemas.microsoft.com/office/powerpoint/2010/main" val="3863219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OPRA AIR Update</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3533" b="49307"/>
          <a:stretch/>
        </p:blipFill>
        <p:spPr>
          <a:xfrm>
            <a:off x="780032" y="502706"/>
            <a:ext cx="3089236" cy="2415592"/>
          </a:xfrm>
          <a:prstGeom prst="rect">
            <a:avLst/>
          </a:prstGeom>
        </p:spPr>
      </p:pic>
    </p:spTree>
    <p:extLst>
      <p:ext uri="{BB962C8B-B14F-4D97-AF65-F5344CB8AC3E}">
        <p14:creationId xmlns:p14="http://schemas.microsoft.com/office/powerpoint/2010/main" val="2312822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Advocacy</a:t>
            </a:r>
            <a:br>
              <a:rPr lang="en-US" dirty="0"/>
            </a:br>
            <a:r>
              <a:rPr lang="en-US" dirty="0"/>
              <a:t>Approach</a:t>
            </a:r>
          </a:p>
        </p:txBody>
      </p:sp>
      <p:sp>
        <p:nvSpPr>
          <p:cNvPr id="3" name="Content Placeholder 2"/>
          <p:cNvSpPr>
            <a:spLocks noGrp="1"/>
          </p:cNvSpPr>
          <p:nvPr>
            <p:ph idx="1"/>
          </p:nvPr>
        </p:nvSpPr>
        <p:spPr/>
        <p:txBody>
          <a:bodyPr>
            <a:normAutofit/>
          </a:bodyPr>
          <a:lstStyle/>
          <a:p>
            <a:r>
              <a:rPr lang="en-US" sz="4000" dirty="0"/>
              <a:t>Start with Services</a:t>
            </a:r>
          </a:p>
          <a:p>
            <a:endParaRPr lang="en-US" sz="4000" dirty="0"/>
          </a:p>
          <a:p>
            <a:endParaRPr lang="en-US" sz="4000" dirty="0"/>
          </a:p>
          <a:p>
            <a:r>
              <a:rPr lang="en-US" sz="4000" dirty="0"/>
              <a:t>Then Rates</a:t>
            </a:r>
          </a:p>
          <a:p>
            <a:endParaRPr lang="en-US" sz="4000" dirty="0"/>
          </a:p>
          <a:p>
            <a:endParaRPr lang="en-US" sz="4000" dirty="0"/>
          </a:p>
          <a:p>
            <a:r>
              <a:rPr lang="en-US" sz="4000" dirty="0"/>
              <a:t>Then Wages</a:t>
            </a:r>
          </a:p>
        </p:txBody>
      </p:sp>
    </p:spTree>
    <p:extLst>
      <p:ext uri="{BB962C8B-B14F-4D97-AF65-F5344CB8AC3E}">
        <p14:creationId xmlns:p14="http://schemas.microsoft.com/office/powerpoint/2010/main" val="2265368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Focus Group</a:t>
            </a:r>
          </a:p>
        </p:txBody>
      </p:sp>
      <p:sp>
        <p:nvSpPr>
          <p:cNvPr id="5" name="Content Placeholder 4"/>
          <p:cNvSpPr>
            <a:spLocks noGrp="1"/>
          </p:cNvSpPr>
          <p:nvPr>
            <p:ph idx="1"/>
          </p:nvPr>
        </p:nvSpPr>
        <p:spPr/>
        <p:txBody>
          <a:bodyPr/>
          <a:lstStyle/>
          <a:p>
            <a:r>
              <a:rPr lang="en-US" dirty="0"/>
              <a:t>We are looking for a group of members who are interested in being a part of the Workforce Focus Group</a:t>
            </a:r>
          </a:p>
          <a:p>
            <a:endParaRPr lang="en-US" dirty="0"/>
          </a:p>
          <a:p>
            <a:r>
              <a:rPr lang="en-US" dirty="0"/>
              <a:t>Please email </a:t>
            </a:r>
            <a:r>
              <a:rPr lang="en-US" dirty="0">
                <a:hlinkClick r:id="rId3"/>
              </a:rPr>
              <a:t>Rjacob@opra.org</a:t>
            </a:r>
            <a:r>
              <a:rPr lang="en-US" dirty="0"/>
              <a:t> and put </a:t>
            </a:r>
            <a:r>
              <a:rPr lang="en-US" b="1" dirty="0"/>
              <a:t>Workforce Group </a:t>
            </a:r>
            <a:r>
              <a:rPr lang="en-US" dirty="0"/>
              <a:t>in the Subject line</a:t>
            </a:r>
          </a:p>
        </p:txBody>
      </p:sp>
    </p:spTree>
    <p:extLst>
      <p:ext uri="{BB962C8B-B14F-4D97-AF65-F5344CB8AC3E}">
        <p14:creationId xmlns:p14="http://schemas.microsoft.com/office/powerpoint/2010/main" val="1400277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#2</a:t>
            </a:r>
          </a:p>
        </p:txBody>
      </p:sp>
      <p:sp>
        <p:nvSpPr>
          <p:cNvPr id="3" name="Content Placeholder 2"/>
          <p:cNvSpPr>
            <a:spLocks noGrp="1"/>
          </p:cNvSpPr>
          <p:nvPr>
            <p:ph idx="1"/>
          </p:nvPr>
        </p:nvSpPr>
        <p:spPr/>
        <p:txBody>
          <a:bodyPr>
            <a:normAutofit/>
          </a:bodyPr>
          <a:lstStyle/>
          <a:p>
            <a:pPr marL="502920" lvl="1" indent="0">
              <a:buNone/>
            </a:pPr>
            <a:r>
              <a:rPr lang="en-US" sz="4000" dirty="0"/>
              <a:t>We believe providers should be supported and trusted to support people with developmental disabilities and operate effective and successful organizations.</a:t>
            </a:r>
          </a:p>
        </p:txBody>
      </p:sp>
    </p:spTree>
    <p:extLst>
      <p:ext uri="{BB962C8B-B14F-4D97-AF65-F5344CB8AC3E}">
        <p14:creationId xmlns:p14="http://schemas.microsoft.com/office/powerpoint/2010/main" val="341227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Items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4753973"/>
              </p:ext>
            </p:extLst>
          </p:nvPr>
        </p:nvGraphicFramePr>
        <p:xfrm>
          <a:off x="3896730" y="1208802"/>
          <a:ext cx="7315200" cy="422529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3608279647"/>
                    </a:ext>
                  </a:extLst>
                </a:gridCol>
                <a:gridCol w="1828800">
                  <a:extLst>
                    <a:ext uri="{9D8B030D-6E8A-4147-A177-3AD203B41FA5}">
                      <a16:colId xmlns:a16="http://schemas.microsoft.com/office/drawing/2014/main" val="1876546479"/>
                    </a:ext>
                  </a:extLst>
                </a:gridCol>
                <a:gridCol w="1828800">
                  <a:extLst>
                    <a:ext uri="{9D8B030D-6E8A-4147-A177-3AD203B41FA5}">
                      <a16:colId xmlns:a16="http://schemas.microsoft.com/office/drawing/2014/main" val="705941942"/>
                    </a:ext>
                  </a:extLst>
                </a:gridCol>
                <a:gridCol w="1828800">
                  <a:extLst>
                    <a:ext uri="{9D8B030D-6E8A-4147-A177-3AD203B41FA5}">
                      <a16:colId xmlns:a16="http://schemas.microsoft.com/office/drawing/2014/main" val="3177638527"/>
                    </a:ext>
                  </a:extLst>
                </a:gridCol>
              </a:tblGrid>
              <a:tr h="735949">
                <a:tc>
                  <a:txBody>
                    <a:bodyPr/>
                    <a:lstStyle/>
                    <a:p>
                      <a:pPr marL="0" marR="0">
                        <a:lnSpc>
                          <a:spcPct val="107000"/>
                        </a:lnSpc>
                        <a:spcBef>
                          <a:spcPts val="0"/>
                        </a:spcBef>
                        <a:spcAft>
                          <a:spcPts val="0"/>
                        </a:spcAft>
                      </a:pPr>
                      <a:r>
                        <a:rPr lang="en-US" sz="2000" dirty="0">
                          <a:solidFill>
                            <a:schemeClr val="tx1"/>
                          </a:solidFill>
                          <a:effectLst/>
                        </a:rPr>
                        <a:t>Provider Certification</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The age and GED challenge</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DODD prescribed trainings (what does it look like in real life? Are they effective?)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tc>
                  <a:txBody>
                    <a:bodyPr/>
                    <a:lstStyle/>
                    <a:p>
                      <a:pPr marL="0" marR="0">
                        <a:lnSpc>
                          <a:spcPct val="107000"/>
                        </a:lnSpc>
                        <a:spcBef>
                          <a:spcPts val="0"/>
                        </a:spcBef>
                        <a:spcAft>
                          <a:spcPts val="0"/>
                        </a:spcAft>
                      </a:pPr>
                      <a:r>
                        <a:rPr lang="en-US" sz="2000" dirty="0">
                          <a:solidFill>
                            <a:schemeClr val="tx1"/>
                          </a:solidFill>
                          <a:effectLst/>
                        </a:rPr>
                        <a:t>Simplified Billing </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Eliminate 15 minute units</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Monthly Billing</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Outcome based billing</a:t>
                      </a:r>
                    </a:p>
                    <a:p>
                      <a:pPr marL="0" marR="0">
                        <a:lnSpc>
                          <a:spcPct val="107000"/>
                        </a:lnSpc>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tc>
                  <a:txBody>
                    <a:bodyPr/>
                    <a:lstStyle/>
                    <a:p>
                      <a:pPr marL="0" marR="0">
                        <a:lnSpc>
                          <a:spcPct val="107000"/>
                        </a:lnSpc>
                        <a:spcBef>
                          <a:spcPts val="0"/>
                        </a:spcBef>
                        <a:spcAft>
                          <a:spcPts val="0"/>
                        </a:spcAft>
                      </a:pPr>
                      <a:r>
                        <a:rPr lang="en-US" sz="2000" dirty="0">
                          <a:solidFill>
                            <a:schemeClr val="tx1"/>
                          </a:solidFill>
                          <a:effectLst/>
                        </a:rPr>
                        <a:t>Rule simplification</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Covid-19 rule relaxation</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ICF Development rule</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Consistent nursing rules across all providers.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tc>
                  <a:txBody>
                    <a:bodyPr/>
                    <a:lstStyle/>
                    <a:p>
                      <a:pPr marL="0" marR="0">
                        <a:lnSpc>
                          <a:spcPct val="107000"/>
                        </a:lnSpc>
                        <a:spcBef>
                          <a:spcPts val="0"/>
                        </a:spcBef>
                        <a:spcAft>
                          <a:spcPts val="0"/>
                        </a:spcAft>
                      </a:pPr>
                      <a:r>
                        <a:rPr lang="en-US" sz="2000" dirty="0">
                          <a:solidFill>
                            <a:schemeClr val="tx1"/>
                          </a:solidFill>
                          <a:effectLst/>
                        </a:rPr>
                        <a:t>Provider Quality</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Quality = Freedom</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Group of providers to discuss OPRA’s position on Quality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extLst>
                  <a:ext uri="{0D108BD9-81ED-4DB2-BD59-A6C34878D82A}">
                    <a16:rowId xmlns:a16="http://schemas.microsoft.com/office/drawing/2014/main" val="2924720402"/>
                  </a:ext>
                </a:extLst>
              </a:tr>
            </a:tbl>
          </a:graphicData>
        </a:graphic>
      </p:graphicFrame>
    </p:spTree>
    <p:extLst>
      <p:ext uri="{BB962C8B-B14F-4D97-AF65-F5344CB8AC3E}">
        <p14:creationId xmlns:p14="http://schemas.microsoft.com/office/powerpoint/2010/main" val="2712571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 Reform</a:t>
            </a:r>
            <a:br>
              <a:rPr lang="en-US" dirty="0"/>
            </a:br>
            <a:r>
              <a:rPr lang="en-US" dirty="0"/>
              <a:t>Focus Group</a:t>
            </a:r>
          </a:p>
        </p:txBody>
      </p:sp>
      <p:sp>
        <p:nvSpPr>
          <p:cNvPr id="5" name="Content Placeholder 4"/>
          <p:cNvSpPr>
            <a:spLocks noGrp="1"/>
          </p:cNvSpPr>
          <p:nvPr>
            <p:ph idx="1"/>
          </p:nvPr>
        </p:nvSpPr>
        <p:spPr/>
        <p:txBody>
          <a:bodyPr/>
          <a:lstStyle/>
          <a:p>
            <a:r>
              <a:rPr lang="en-US" dirty="0"/>
              <a:t>We are looking for a group of members who are interested in being a part of the Billing Reform Focus Group</a:t>
            </a:r>
          </a:p>
          <a:p>
            <a:endParaRPr lang="en-US" dirty="0"/>
          </a:p>
          <a:p>
            <a:r>
              <a:rPr lang="en-US" dirty="0"/>
              <a:t>Please email </a:t>
            </a:r>
            <a:r>
              <a:rPr lang="en-US" dirty="0">
                <a:hlinkClick r:id="rId3"/>
              </a:rPr>
              <a:t>Rjacob@opra.org</a:t>
            </a:r>
            <a:r>
              <a:rPr lang="en-US" dirty="0"/>
              <a:t> and put </a:t>
            </a:r>
            <a:r>
              <a:rPr lang="en-US" b="1" dirty="0"/>
              <a:t>Billing Reform Group </a:t>
            </a:r>
            <a:r>
              <a:rPr lang="en-US" dirty="0"/>
              <a:t>in the Subject line</a:t>
            </a:r>
          </a:p>
        </p:txBody>
      </p:sp>
    </p:spTree>
    <p:extLst>
      <p:ext uri="{BB962C8B-B14F-4D97-AF65-F5344CB8AC3E}">
        <p14:creationId xmlns:p14="http://schemas.microsoft.com/office/powerpoint/2010/main" val="2939539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Provider Partnership Project: What should the relationship look like?</a:t>
            </a:r>
          </a:p>
        </p:txBody>
      </p:sp>
      <p:sp>
        <p:nvSpPr>
          <p:cNvPr id="3" name="Content Placeholder 2"/>
          <p:cNvSpPr>
            <a:spLocks noGrp="1"/>
          </p:cNvSpPr>
          <p:nvPr>
            <p:ph idx="1"/>
          </p:nvPr>
        </p:nvSpPr>
        <p:spPr>
          <a:xfrm>
            <a:off x="3869268" y="279918"/>
            <a:ext cx="7315200" cy="5704830"/>
          </a:xfrm>
        </p:spPr>
        <p:txBody>
          <a:bodyPr>
            <a:normAutofit/>
          </a:bodyPr>
          <a:lstStyle/>
          <a:p>
            <a:r>
              <a:rPr lang="en-US" b="1" dirty="0"/>
              <a:t>Recommended practices include:</a:t>
            </a:r>
            <a:endParaRPr lang="en-US" dirty="0"/>
          </a:p>
          <a:p>
            <a:r>
              <a:rPr lang="en-US" dirty="0"/>
              <a:t>The establishment of a provider support function/department separate from the SSA department, with provider compliance/quality assurance activities delegated to separate personnel. </a:t>
            </a:r>
          </a:p>
          <a:p>
            <a:r>
              <a:rPr lang="en-US" dirty="0"/>
              <a:t>A local framework supplemented by COG efforts, when appropriate, that supports continuous collaborative, planning, problem solving, and improvement efforts between Boards and their provider partners.</a:t>
            </a:r>
          </a:p>
          <a:p>
            <a:r>
              <a:rPr lang="en-US" dirty="0"/>
              <a:t>Hire/appoint/select persons to perform provider support functions that have a specific skill set, which includes: Positive reputation and credibility with a variety of audiences (providers, families, Board staff); The ability to think, plan and operate systemically; Superior communication skills (verbal and written), with an emphasis on achieving clarity, and helping people to focus and prioritize; The ability to engage a variety of stakeholders and manage sometimes difficult and legitimate criticism while </a:t>
            </a:r>
            <a:r>
              <a:rPr lang="en-US" b="1" dirty="0"/>
              <a:t>actively listening</a:t>
            </a:r>
            <a:r>
              <a:rPr lang="en-US" dirty="0"/>
              <a:t> always. </a:t>
            </a:r>
          </a:p>
          <a:p>
            <a:endParaRPr lang="en-US" dirty="0"/>
          </a:p>
        </p:txBody>
      </p:sp>
    </p:spTree>
    <p:extLst>
      <p:ext uri="{BB962C8B-B14F-4D97-AF65-F5344CB8AC3E}">
        <p14:creationId xmlns:p14="http://schemas.microsoft.com/office/powerpoint/2010/main" val="2576308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vs. Compliance Focus Group</a:t>
            </a:r>
          </a:p>
        </p:txBody>
      </p:sp>
      <p:sp>
        <p:nvSpPr>
          <p:cNvPr id="5" name="Content Placeholder 4"/>
          <p:cNvSpPr>
            <a:spLocks noGrp="1"/>
          </p:cNvSpPr>
          <p:nvPr>
            <p:ph idx="1"/>
          </p:nvPr>
        </p:nvSpPr>
        <p:spPr/>
        <p:txBody>
          <a:bodyPr/>
          <a:lstStyle/>
          <a:p>
            <a:r>
              <a:rPr lang="en-US" dirty="0"/>
              <a:t>We are looking for a group of members who are interested in being a part of the Partnership vs. Compliance Focus Group</a:t>
            </a:r>
          </a:p>
          <a:p>
            <a:endParaRPr lang="en-US" dirty="0"/>
          </a:p>
          <a:p>
            <a:r>
              <a:rPr lang="en-US" dirty="0"/>
              <a:t>Please email </a:t>
            </a:r>
            <a:r>
              <a:rPr lang="en-US" dirty="0">
                <a:hlinkClick r:id="rId3"/>
              </a:rPr>
              <a:t>Rjacob@opra.org</a:t>
            </a:r>
            <a:r>
              <a:rPr lang="en-US" dirty="0"/>
              <a:t> and put </a:t>
            </a:r>
            <a:r>
              <a:rPr lang="en-US" b="1" dirty="0"/>
              <a:t>Partnership vs. Compliance Group </a:t>
            </a:r>
            <a:r>
              <a:rPr lang="en-US" dirty="0"/>
              <a:t>in the Subject line</a:t>
            </a:r>
          </a:p>
        </p:txBody>
      </p:sp>
    </p:spTree>
    <p:extLst>
      <p:ext uri="{BB962C8B-B14F-4D97-AF65-F5344CB8AC3E}">
        <p14:creationId xmlns:p14="http://schemas.microsoft.com/office/powerpoint/2010/main" val="3301952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vs. Compliance Focus Group</a:t>
            </a:r>
          </a:p>
        </p:txBody>
      </p:sp>
      <p:sp>
        <p:nvSpPr>
          <p:cNvPr id="5" name="Content Placeholder 4"/>
          <p:cNvSpPr>
            <a:spLocks noGrp="1"/>
          </p:cNvSpPr>
          <p:nvPr>
            <p:ph idx="1"/>
          </p:nvPr>
        </p:nvSpPr>
        <p:spPr/>
        <p:txBody>
          <a:bodyPr/>
          <a:lstStyle/>
          <a:p>
            <a:r>
              <a:rPr lang="en-US" dirty="0"/>
              <a:t>We are looking for a group of members who are interested in being a part of the Provider Quality Focus Group</a:t>
            </a:r>
          </a:p>
          <a:p>
            <a:endParaRPr lang="en-US" dirty="0"/>
          </a:p>
          <a:p>
            <a:r>
              <a:rPr lang="en-US" dirty="0"/>
              <a:t>Please email </a:t>
            </a:r>
            <a:r>
              <a:rPr lang="en-US" dirty="0">
                <a:hlinkClick r:id="rId3"/>
              </a:rPr>
              <a:t>Rjacob@opra.org</a:t>
            </a:r>
            <a:r>
              <a:rPr lang="en-US" dirty="0"/>
              <a:t> and put </a:t>
            </a:r>
            <a:r>
              <a:rPr lang="en-US" b="1" dirty="0"/>
              <a:t>Provider Quality Group </a:t>
            </a:r>
            <a:r>
              <a:rPr lang="en-US" dirty="0"/>
              <a:t>in the Subject line</a:t>
            </a:r>
          </a:p>
        </p:txBody>
      </p:sp>
    </p:spTree>
    <p:extLst>
      <p:ext uri="{BB962C8B-B14F-4D97-AF65-F5344CB8AC3E}">
        <p14:creationId xmlns:p14="http://schemas.microsoft.com/office/powerpoint/2010/main" val="1459676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69268" y="279918"/>
            <a:ext cx="7315200" cy="5704830"/>
          </a:xfrm>
        </p:spPr>
        <p:txBody>
          <a:bodyPr>
            <a:normAutofit/>
          </a:bodyPr>
          <a:lstStyle/>
          <a:p>
            <a:r>
              <a:rPr lang="en-US" b="1" dirty="0"/>
              <a:t>Recommended practices cont.</a:t>
            </a:r>
            <a:endParaRPr lang="en-US" dirty="0"/>
          </a:p>
          <a:p>
            <a:r>
              <a:rPr lang="en-US" dirty="0"/>
              <a:t>Expand Board strategic planning processes to include provider support as a specific category </a:t>
            </a:r>
            <a:r>
              <a:rPr lang="en-US" b="1" dirty="0"/>
              <a:t>coupled with</a:t>
            </a:r>
            <a:r>
              <a:rPr lang="en-US" dirty="0"/>
              <a:t> specific budgetary provisions included in the Board adopted annual operating budget.  These efforts are most likely to generate results;</a:t>
            </a:r>
          </a:p>
          <a:p>
            <a:r>
              <a:rPr lang="en-US" dirty="0"/>
              <a:t>While provider support functions should be separate from the SSA department, SSA functions </a:t>
            </a:r>
            <a:r>
              <a:rPr lang="en-US" b="1" dirty="0"/>
              <a:t>directly impact service quality delivered by certified providers.</a:t>
            </a:r>
            <a:r>
              <a:rPr lang="en-US" dirty="0"/>
              <a:t>  Superintendents and other Board leadership must be willing to include their own internal processes in any assessment of effectiveness and efficiency, and engage in regular internal process improvement efforts;</a:t>
            </a:r>
          </a:p>
          <a:p>
            <a:r>
              <a:rPr lang="en-US" dirty="0"/>
              <a:t>Always have a way to measure the change you want to make </a:t>
            </a:r>
            <a:r>
              <a:rPr lang="en-US" b="1" dirty="0"/>
              <a:t>before</a:t>
            </a:r>
            <a:r>
              <a:rPr lang="en-US" dirty="0"/>
              <a:t> you get started!</a:t>
            </a:r>
          </a:p>
        </p:txBody>
      </p:sp>
    </p:spTree>
    <p:extLst>
      <p:ext uri="{BB962C8B-B14F-4D97-AF65-F5344CB8AC3E}">
        <p14:creationId xmlns:p14="http://schemas.microsoft.com/office/powerpoint/2010/main" val="1488539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#3</a:t>
            </a:r>
          </a:p>
        </p:txBody>
      </p:sp>
      <p:sp>
        <p:nvSpPr>
          <p:cNvPr id="3" name="Content Placeholder 2"/>
          <p:cNvSpPr>
            <a:spLocks noGrp="1"/>
          </p:cNvSpPr>
          <p:nvPr>
            <p:ph idx="1"/>
          </p:nvPr>
        </p:nvSpPr>
        <p:spPr/>
        <p:txBody>
          <a:bodyPr>
            <a:normAutofit/>
          </a:bodyPr>
          <a:lstStyle/>
          <a:p>
            <a:pPr marL="502920" lvl="1" indent="0">
              <a:buNone/>
            </a:pPr>
            <a:r>
              <a:rPr lang="en-US" sz="4000" dirty="0"/>
              <a:t>We believe providers must be sufficiently compensated to deliver essential services to meet the needs of the people they support in an ever evolving society and system.</a:t>
            </a:r>
          </a:p>
        </p:txBody>
      </p:sp>
    </p:spTree>
    <p:extLst>
      <p:ext uri="{BB962C8B-B14F-4D97-AF65-F5344CB8AC3E}">
        <p14:creationId xmlns:p14="http://schemas.microsoft.com/office/powerpoint/2010/main" val="67182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4322-583F-8345-9496-A4B3293D73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E5B6C58-748D-6741-96B0-0EA5859B0B0C}"/>
              </a:ext>
            </a:extLst>
          </p:cNvPr>
          <p:cNvPicPr>
            <a:picLocks noGrp="1" noChangeAspect="1"/>
          </p:cNvPicPr>
          <p:nvPr>
            <p:ph idx="1"/>
          </p:nvPr>
        </p:nvPicPr>
        <p:blipFill>
          <a:blip r:embed="rId3"/>
          <a:stretch>
            <a:fillRect/>
          </a:stretch>
        </p:blipFill>
        <p:spPr>
          <a:xfrm>
            <a:off x="119916" y="142267"/>
            <a:ext cx="11939081" cy="6715733"/>
          </a:xfrm>
        </p:spPr>
      </p:pic>
    </p:spTree>
    <p:extLst>
      <p:ext uri="{BB962C8B-B14F-4D97-AF65-F5344CB8AC3E}">
        <p14:creationId xmlns:p14="http://schemas.microsoft.com/office/powerpoint/2010/main" val="3514062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Items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8879314"/>
              </p:ext>
            </p:extLst>
          </p:nvPr>
        </p:nvGraphicFramePr>
        <p:xfrm>
          <a:off x="3775432" y="930983"/>
          <a:ext cx="7315200" cy="4225290"/>
        </p:xfrm>
        <a:graphic>
          <a:graphicData uri="http://schemas.openxmlformats.org/drawingml/2006/table">
            <a:tbl>
              <a:tblPr firstRow="1" firstCol="1" bandRow="1">
                <a:tableStyleId>{5C22544A-7EE6-4342-B048-85BDC9FD1C3A}</a:tableStyleId>
              </a:tblPr>
              <a:tblGrid>
                <a:gridCol w="1463040">
                  <a:extLst>
                    <a:ext uri="{9D8B030D-6E8A-4147-A177-3AD203B41FA5}">
                      <a16:colId xmlns:a16="http://schemas.microsoft.com/office/drawing/2014/main" val="3810142235"/>
                    </a:ext>
                  </a:extLst>
                </a:gridCol>
                <a:gridCol w="1463040">
                  <a:extLst>
                    <a:ext uri="{9D8B030D-6E8A-4147-A177-3AD203B41FA5}">
                      <a16:colId xmlns:a16="http://schemas.microsoft.com/office/drawing/2014/main" val="1375218957"/>
                    </a:ext>
                  </a:extLst>
                </a:gridCol>
                <a:gridCol w="1463040">
                  <a:extLst>
                    <a:ext uri="{9D8B030D-6E8A-4147-A177-3AD203B41FA5}">
                      <a16:colId xmlns:a16="http://schemas.microsoft.com/office/drawing/2014/main" val="1661495681"/>
                    </a:ext>
                  </a:extLst>
                </a:gridCol>
                <a:gridCol w="1463040">
                  <a:extLst>
                    <a:ext uri="{9D8B030D-6E8A-4147-A177-3AD203B41FA5}">
                      <a16:colId xmlns:a16="http://schemas.microsoft.com/office/drawing/2014/main" val="3882139648"/>
                    </a:ext>
                  </a:extLst>
                </a:gridCol>
                <a:gridCol w="1463040">
                  <a:extLst>
                    <a:ext uri="{9D8B030D-6E8A-4147-A177-3AD203B41FA5}">
                      <a16:colId xmlns:a16="http://schemas.microsoft.com/office/drawing/2014/main" val="3943105677"/>
                    </a:ext>
                  </a:extLst>
                </a:gridCol>
              </a:tblGrid>
              <a:tr h="1030329">
                <a:tc>
                  <a:txBody>
                    <a:bodyPr/>
                    <a:lstStyle/>
                    <a:p>
                      <a:pPr marL="0" marR="0">
                        <a:lnSpc>
                          <a:spcPct val="107000"/>
                        </a:lnSpc>
                        <a:spcBef>
                          <a:spcPts val="0"/>
                        </a:spcBef>
                        <a:spcAft>
                          <a:spcPts val="0"/>
                        </a:spcAft>
                      </a:pPr>
                      <a:r>
                        <a:rPr lang="en-US" sz="2000">
                          <a:solidFill>
                            <a:schemeClr val="tx1"/>
                          </a:solidFill>
                          <a:effectLst/>
                        </a:rPr>
                        <a:t>DSP wages</a:t>
                      </a: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rPr>
                        <a:t>What is the target?</a:t>
                      </a: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rPr>
                        <a:t>200% of poverty level</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tc>
                  <a:txBody>
                    <a:bodyPr/>
                    <a:lstStyle/>
                    <a:p>
                      <a:pPr marL="0" marR="0">
                        <a:lnSpc>
                          <a:spcPct val="107000"/>
                        </a:lnSpc>
                        <a:spcBef>
                          <a:spcPts val="0"/>
                        </a:spcBef>
                        <a:spcAft>
                          <a:spcPts val="0"/>
                        </a:spcAft>
                      </a:pPr>
                      <a:r>
                        <a:rPr lang="en-US" sz="2000">
                          <a:solidFill>
                            <a:schemeClr val="tx1"/>
                          </a:solidFill>
                          <a:effectLst/>
                        </a:rPr>
                        <a:t>Simplified Billing</a:t>
                      </a: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rPr>
                        <a:t>Eliminate 15 minute units</a:t>
                      </a: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rPr>
                        <a:t>Monthly Billing</a:t>
                      </a: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rPr>
                        <a:t>Outcome based billing</a:t>
                      </a:r>
                    </a:p>
                    <a:p>
                      <a:pPr marL="0" marR="0">
                        <a:lnSpc>
                          <a:spcPct val="107000"/>
                        </a:lnSpc>
                        <a:spcBef>
                          <a:spcPts val="0"/>
                        </a:spcBef>
                        <a:spcAft>
                          <a:spcPts val="0"/>
                        </a:spcAft>
                      </a:pPr>
                      <a:r>
                        <a:rPr lang="en-US" sz="2000">
                          <a:solidFill>
                            <a:schemeClr val="tx1"/>
                          </a:solidFill>
                          <a:effectLst/>
                        </a:rPr>
                        <a:t> </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tc>
                  <a:txBody>
                    <a:bodyPr/>
                    <a:lstStyle/>
                    <a:p>
                      <a:pPr marL="0" marR="0">
                        <a:lnSpc>
                          <a:spcPct val="107000"/>
                        </a:lnSpc>
                        <a:spcBef>
                          <a:spcPts val="0"/>
                        </a:spcBef>
                        <a:spcAft>
                          <a:spcPts val="0"/>
                        </a:spcAft>
                      </a:pPr>
                      <a:r>
                        <a:rPr lang="en-US" sz="2000">
                          <a:solidFill>
                            <a:schemeClr val="tx1"/>
                          </a:solidFill>
                          <a:effectLst/>
                        </a:rPr>
                        <a:t>Service Rates</a:t>
                      </a: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rPr>
                        <a:t>Day Service spectrum</a:t>
                      </a: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rPr>
                        <a:t>Specialty services</a:t>
                      </a: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rPr>
                        <a:t>Waiver Nursing</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tc>
                  <a:txBody>
                    <a:bodyPr/>
                    <a:lstStyle/>
                    <a:p>
                      <a:pPr marL="0" marR="0">
                        <a:lnSpc>
                          <a:spcPct val="107000"/>
                        </a:lnSpc>
                        <a:spcBef>
                          <a:spcPts val="0"/>
                        </a:spcBef>
                        <a:spcAft>
                          <a:spcPts val="0"/>
                        </a:spcAft>
                      </a:pPr>
                      <a:r>
                        <a:rPr lang="en-US" sz="2000">
                          <a:solidFill>
                            <a:schemeClr val="tx1"/>
                          </a:solidFill>
                          <a:effectLst/>
                        </a:rPr>
                        <a:t>Budget</a:t>
                      </a: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rPr>
                        <a:t>No cuts in rates</a:t>
                      </a: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rPr>
                        <a:t>Don’t lose ground during the “recovery”/next budget cycle (2022/23)</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tc>
                  <a:txBody>
                    <a:bodyPr/>
                    <a:lstStyle/>
                    <a:p>
                      <a:pPr marL="0" marR="0">
                        <a:lnSpc>
                          <a:spcPct val="107000"/>
                        </a:lnSpc>
                        <a:spcBef>
                          <a:spcPts val="0"/>
                        </a:spcBef>
                        <a:spcAft>
                          <a:spcPts val="0"/>
                        </a:spcAft>
                      </a:pPr>
                      <a:r>
                        <a:rPr lang="en-US" sz="2000" dirty="0">
                          <a:solidFill>
                            <a:schemeClr val="tx1"/>
                          </a:solidFill>
                          <a:effectLst/>
                        </a:rPr>
                        <a:t>Future Funding and the DD System</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Redistribution of funding (funding the front-line)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extLst>
                  <a:ext uri="{0D108BD9-81ED-4DB2-BD59-A6C34878D82A}">
                    <a16:rowId xmlns:a16="http://schemas.microsoft.com/office/drawing/2014/main" val="1572185742"/>
                  </a:ext>
                </a:extLst>
              </a:tr>
            </a:tbl>
          </a:graphicData>
        </a:graphic>
      </p:graphicFrame>
    </p:spTree>
    <p:extLst>
      <p:ext uri="{BB962C8B-B14F-4D97-AF65-F5344CB8AC3E}">
        <p14:creationId xmlns:p14="http://schemas.microsoft.com/office/powerpoint/2010/main" val="4178371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#4</a:t>
            </a:r>
          </a:p>
        </p:txBody>
      </p:sp>
      <p:sp>
        <p:nvSpPr>
          <p:cNvPr id="3" name="Content Placeholder 2"/>
          <p:cNvSpPr>
            <a:spLocks noGrp="1"/>
          </p:cNvSpPr>
          <p:nvPr>
            <p:ph idx="1"/>
          </p:nvPr>
        </p:nvSpPr>
        <p:spPr/>
        <p:txBody>
          <a:bodyPr/>
          <a:lstStyle/>
          <a:p>
            <a:pPr marL="502920" lvl="1" indent="0">
              <a:buNone/>
            </a:pPr>
            <a:r>
              <a:rPr lang="en-US" dirty="0"/>
              <a:t> </a:t>
            </a:r>
            <a:r>
              <a:rPr lang="en-US" sz="4000" dirty="0"/>
              <a:t>We believe all services currently provided across the spectrum of services should be recognized as crucial to each and every person we serve. </a:t>
            </a:r>
          </a:p>
        </p:txBody>
      </p:sp>
    </p:spTree>
    <p:extLst>
      <p:ext uri="{BB962C8B-B14F-4D97-AF65-F5344CB8AC3E}">
        <p14:creationId xmlns:p14="http://schemas.microsoft.com/office/powerpoint/2010/main" val="1840161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Items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4506545"/>
              </p:ext>
            </p:extLst>
          </p:nvPr>
        </p:nvGraphicFramePr>
        <p:xfrm>
          <a:off x="3878069" y="1617248"/>
          <a:ext cx="7315200" cy="2920746"/>
        </p:xfrm>
        <a:graphic>
          <a:graphicData uri="http://schemas.openxmlformats.org/drawingml/2006/table">
            <a:tbl>
              <a:tblPr firstRow="1" firstCol="1" bandRow="1">
                <a:tableStyleId>{5C22544A-7EE6-4342-B048-85BDC9FD1C3A}</a:tableStyleId>
              </a:tblPr>
              <a:tblGrid>
                <a:gridCol w="2438400">
                  <a:extLst>
                    <a:ext uri="{9D8B030D-6E8A-4147-A177-3AD203B41FA5}">
                      <a16:colId xmlns:a16="http://schemas.microsoft.com/office/drawing/2014/main" val="81901061"/>
                    </a:ext>
                  </a:extLst>
                </a:gridCol>
                <a:gridCol w="2438400">
                  <a:extLst>
                    <a:ext uri="{9D8B030D-6E8A-4147-A177-3AD203B41FA5}">
                      <a16:colId xmlns:a16="http://schemas.microsoft.com/office/drawing/2014/main" val="314956950"/>
                    </a:ext>
                  </a:extLst>
                </a:gridCol>
                <a:gridCol w="2438400">
                  <a:extLst>
                    <a:ext uri="{9D8B030D-6E8A-4147-A177-3AD203B41FA5}">
                      <a16:colId xmlns:a16="http://schemas.microsoft.com/office/drawing/2014/main" val="3333440539"/>
                    </a:ext>
                  </a:extLst>
                </a:gridCol>
              </a:tblGrid>
              <a:tr h="441570">
                <a:tc>
                  <a:txBody>
                    <a:bodyPr/>
                    <a:lstStyle/>
                    <a:p>
                      <a:pPr marL="0" marR="0">
                        <a:lnSpc>
                          <a:spcPct val="107000"/>
                        </a:lnSpc>
                        <a:spcBef>
                          <a:spcPts val="0"/>
                        </a:spcBef>
                        <a:spcAft>
                          <a:spcPts val="0"/>
                        </a:spcAft>
                      </a:pPr>
                      <a:r>
                        <a:rPr lang="en-US" sz="2000" dirty="0">
                          <a:solidFill>
                            <a:schemeClr val="tx1"/>
                          </a:solidFill>
                          <a:effectLst/>
                        </a:rPr>
                        <a:t>Appreciation for the Spectrum</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Public image/education campaign</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Target relationships with County Boards and DODD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tc>
                  <a:txBody>
                    <a:bodyPr/>
                    <a:lstStyle/>
                    <a:p>
                      <a:pPr marL="0" marR="0">
                        <a:lnSpc>
                          <a:spcPct val="107000"/>
                        </a:lnSpc>
                        <a:spcBef>
                          <a:spcPts val="0"/>
                        </a:spcBef>
                        <a:spcAft>
                          <a:spcPts val="0"/>
                        </a:spcAft>
                      </a:pPr>
                      <a:r>
                        <a:rPr lang="en-US" sz="2000" dirty="0">
                          <a:solidFill>
                            <a:schemeClr val="tx1"/>
                          </a:solidFill>
                          <a:effectLst/>
                        </a:rPr>
                        <a:t>We Step Up</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State and Federal Advocacy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tc>
                  <a:txBody>
                    <a:bodyPr/>
                    <a:lstStyle/>
                    <a:p>
                      <a:pPr marL="0" marR="0">
                        <a:lnSpc>
                          <a:spcPct val="107000"/>
                        </a:lnSpc>
                        <a:spcBef>
                          <a:spcPts val="0"/>
                        </a:spcBef>
                        <a:spcAft>
                          <a:spcPts val="0"/>
                        </a:spcAft>
                      </a:pPr>
                      <a:r>
                        <a:rPr lang="en-US" sz="2000" dirty="0">
                          <a:solidFill>
                            <a:schemeClr val="tx1"/>
                          </a:solidFill>
                          <a:effectLst/>
                        </a:rPr>
                        <a:t>Local Relationships</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Joint CB and Provider trainings</a:t>
                      </a: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solidFill>
                          <a:effectLst/>
                        </a:rPr>
                        <a:t>Local provider consortiums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271" marR="56271" marT="0" marB="0">
                    <a:solidFill>
                      <a:srgbClr val="B8E5EE"/>
                    </a:solidFill>
                  </a:tcPr>
                </a:tc>
                <a:extLst>
                  <a:ext uri="{0D108BD9-81ED-4DB2-BD59-A6C34878D82A}">
                    <a16:rowId xmlns:a16="http://schemas.microsoft.com/office/drawing/2014/main" val="2171779684"/>
                  </a:ext>
                </a:extLst>
              </a:tr>
            </a:tbl>
          </a:graphicData>
        </a:graphic>
      </p:graphicFrame>
    </p:spTree>
    <p:extLst>
      <p:ext uri="{BB962C8B-B14F-4D97-AF65-F5344CB8AC3E}">
        <p14:creationId xmlns:p14="http://schemas.microsoft.com/office/powerpoint/2010/main" val="2494718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br>
              <a:rPr lang="en-US" dirty="0"/>
            </a:br>
            <a:r>
              <a:rPr lang="en-US" dirty="0"/>
              <a:t>It’s not just about wages…The organization needs to survive?</a:t>
            </a:r>
          </a:p>
        </p:txBody>
      </p:sp>
      <p:sp>
        <p:nvSpPr>
          <p:cNvPr id="3" name="Content Placeholder 2"/>
          <p:cNvSpPr>
            <a:spLocks noGrp="1"/>
          </p:cNvSpPr>
          <p:nvPr>
            <p:ph idx="1"/>
          </p:nvPr>
        </p:nvSpPr>
        <p:spPr/>
        <p:txBody>
          <a:bodyPr>
            <a:normAutofit lnSpcReduction="10000"/>
          </a:bodyPr>
          <a:lstStyle/>
          <a:p>
            <a:pPr lvl="2"/>
            <a:r>
              <a:rPr lang="en-US" sz="3600" dirty="0"/>
              <a:t>What have you learned about what services people need and want over the past six months?</a:t>
            </a:r>
          </a:p>
          <a:p>
            <a:pPr lvl="2"/>
            <a:r>
              <a:rPr lang="en-US" sz="3600" dirty="0"/>
              <a:t>What are your biggest concerns about the services you can provide post coronavirus?</a:t>
            </a:r>
          </a:p>
          <a:p>
            <a:pPr lvl="2"/>
            <a:r>
              <a:rPr lang="en-US" sz="3600" dirty="0"/>
              <a:t>Are you currently able to offer the services that people want and be adequately compensated for </a:t>
            </a:r>
            <a:r>
              <a:rPr lang="en-US" sz="3600"/>
              <a:t>those services?</a:t>
            </a:r>
          </a:p>
          <a:p>
            <a:pPr lvl="2"/>
            <a:endParaRPr lang="en-US" sz="3600" dirty="0"/>
          </a:p>
          <a:p>
            <a:endParaRPr lang="en-US" dirty="0"/>
          </a:p>
        </p:txBody>
      </p:sp>
    </p:spTree>
    <p:extLst>
      <p:ext uri="{BB962C8B-B14F-4D97-AF65-F5344CB8AC3E}">
        <p14:creationId xmlns:p14="http://schemas.microsoft.com/office/powerpoint/2010/main" val="1791347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OPRA Committee Contributions to the Guiding Principles</a:t>
            </a:r>
          </a:p>
        </p:txBody>
      </p:sp>
      <p:sp>
        <p:nvSpPr>
          <p:cNvPr id="3" name="Content Placeholder 2"/>
          <p:cNvSpPr>
            <a:spLocks noGrp="1"/>
          </p:cNvSpPr>
          <p:nvPr>
            <p:ph idx="1"/>
          </p:nvPr>
        </p:nvSpPr>
        <p:spPr/>
        <p:txBody>
          <a:bodyPr/>
          <a:lstStyle/>
          <a:p>
            <a:r>
              <a:rPr lang="en-US" dirty="0"/>
              <a:t>Summary from policy committee polling </a:t>
            </a:r>
          </a:p>
          <a:p>
            <a:r>
              <a:rPr lang="en-US" dirty="0"/>
              <a:t>Summary from Day Array committee</a:t>
            </a:r>
          </a:p>
        </p:txBody>
      </p:sp>
    </p:spTree>
    <p:extLst>
      <p:ext uri="{BB962C8B-B14F-4D97-AF65-F5344CB8AC3E}">
        <p14:creationId xmlns:p14="http://schemas.microsoft.com/office/powerpoint/2010/main" val="260736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DSP Wage polling feedback</a:t>
            </a:r>
          </a:p>
        </p:txBody>
      </p:sp>
      <p:sp>
        <p:nvSpPr>
          <p:cNvPr id="3" name="Content Placeholder 2"/>
          <p:cNvSpPr>
            <a:spLocks noGrp="1"/>
          </p:cNvSpPr>
          <p:nvPr>
            <p:ph idx="1"/>
          </p:nvPr>
        </p:nvSpPr>
        <p:spPr/>
        <p:txBody>
          <a:bodyPr/>
          <a:lstStyle/>
          <a:p>
            <a:r>
              <a:rPr lang="en-US" dirty="0" err="1"/>
              <a:t>PollEverywhere</a:t>
            </a:r>
            <a:r>
              <a:rPr lang="en-US" dirty="0"/>
              <a:t> Questions- On how providers are faring- very mixed- some providers having ok experiences, others are really struggling. On what the ideal DSP wage an hour would be- between $15 and $17 in most areas, $20 in others. We would need to consider how wage compression plays into the need to pay for other employees and how health insurance costs cut into potential increases. A possible argument for reframing the conversation- are we asking the state to support only DSP wages vs supporting organizations. </a:t>
            </a:r>
          </a:p>
          <a:p>
            <a:endParaRPr lang="en-US" dirty="0"/>
          </a:p>
        </p:txBody>
      </p:sp>
    </p:spTree>
    <p:extLst>
      <p:ext uri="{BB962C8B-B14F-4D97-AF65-F5344CB8AC3E}">
        <p14:creationId xmlns:p14="http://schemas.microsoft.com/office/powerpoint/2010/main" val="4169818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Impact polling feedback</a:t>
            </a:r>
          </a:p>
        </p:txBody>
      </p:sp>
      <p:sp>
        <p:nvSpPr>
          <p:cNvPr id="3" name="Content Placeholder 2"/>
          <p:cNvSpPr>
            <a:spLocks noGrp="1"/>
          </p:cNvSpPr>
          <p:nvPr>
            <p:ph idx="1"/>
          </p:nvPr>
        </p:nvSpPr>
        <p:spPr/>
        <p:txBody>
          <a:bodyPr/>
          <a:lstStyle/>
          <a:p>
            <a:pPr lvl="0"/>
            <a:r>
              <a:rPr lang="en-US" dirty="0" err="1"/>
              <a:t>PollEverywhere</a:t>
            </a:r>
            <a:r>
              <a:rPr lang="en-US" dirty="0"/>
              <a:t> Questions on Post-Pandemic World- Concerns are varied. Range from how to help people served transition back to more structured services and not staying home all day, not having enough staff to safely serve people, struggle to switch back to a pre-pandemic regulatory framework- getting everyone up to speed on trainings, what will survey results post-pandemic, worried about being able to grow business or take on people that need services because there are not enough staff. With the state budget looking like it is, we are going to need to relook at the rules and duties we ask all DSPs to do. </a:t>
            </a:r>
          </a:p>
          <a:p>
            <a:r>
              <a:rPr lang="en-US" dirty="0"/>
              <a:t> </a:t>
            </a:r>
          </a:p>
          <a:p>
            <a:endParaRPr lang="en-US" dirty="0"/>
          </a:p>
        </p:txBody>
      </p:sp>
    </p:spTree>
    <p:extLst>
      <p:ext uri="{BB962C8B-B14F-4D97-AF65-F5344CB8AC3E}">
        <p14:creationId xmlns:p14="http://schemas.microsoft.com/office/powerpoint/2010/main" val="1418900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2658-C559-2940-B2B0-46819C9A3A8F}"/>
              </a:ext>
            </a:extLst>
          </p:cNvPr>
          <p:cNvSpPr>
            <a:spLocks noGrp="1"/>
          </p:cNvSpPr>
          <p:nvPr>
            <p:ph type="title"/>
          </p:nvPr>
        </p:nvSpPr>
        <p:spPr/>
        <p:txBody>
          <a:bodyPr/>
          <a:lstStyle/>
          <a:p>
            <a:r>
              <a:rPr lang="en-US" dirty="0"/>
              <a:t>Guiding Principles Feedback from Day Array Committee</a:t>
            </a:r>
          </a:p>
        </p:txBody>
      </p:sp>
      <p:sp>
        <p:nvSpPr>
          <p:cNvPr id="3" name="Content Placeholder 2">
            <a:extLst>
              <a:ext uri="{FF2B5EF4-FFF2-40B4-BE49-F238E27FC236}">
                <a16:creationId xmlns:a16="http://schemas.microsoft.com/office/drawing/2014/main" id="{EA1DFD29-F587-304E-A7F9-09D23F6043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39529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#1</a:t>
            </a:r>
          </a:p>
        </p:txBody>
      </p:sp>
      <p:sp>
        <p:nvSpPr>
          <p:cNvPr id="3" name="Content Placeholder 2"/>
          <p:cNvSpPr>
            <a:spLocks noGrp="1"/>
          </p:cNvSpPr>
          <p:nvPr>
            <p:ph idx="1"/>
          </p:nvPr>
        </p:nvSpPr>
        <p:spPr/>
        <p:txBody>
          <a:bodyPr>
            <a:normAutofit/>
          </a:bodyPr>
          <a:lstStyle/>
          <a:p>
            <a:pPr marL="502920" lvl="1" indent="0">
              <a:buNone/>
            </a:pPr>
            <a:r>
              <a:rPr lang="en-US" sz="4000" dirty="0"/>
              <a:t>We believe the primary focus of our work is the positive and supportive relationship between front-line professionals and the people they support. </a:t>
            </a:r>
          </a:p>
        </p:txBody>
      </p:sp>
    </p:spTree>
    <p:extLst>
      <p:ext uri="{BB962C8B-B14F-4D97-AF65-F5344CB8AC3E}">
        <p14:creationId xmlns:p14="http://schemas.microsoft.com/office/powerpoint/2010/main" val="115058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4EC2-B5C9-C641-97C3-0DA4381F68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0A7A59-6904-7341-9B16-9096681294DF}"/>
              </a:ext>
            </a:extLst>
          </p:cNvPr>
          <p:cNvSpPr>
            <a:spLocks noGrp="1"/>
          </p:cNvSpPr>
          <p:nvPr>
            <p:ph idx="1"/>
          </p:nvPr>
        </p:nvSpPr>
        <p:spPr>
          <a:xfrm>
            <a:off x="3739243" y="1448761"/>
            <a:ext cx="6588195" cy="4195481"/>
          </a:xfrm>
        </p:spPr>
        <p:txBody>
          <a:bodyPr/>
          <a:lstStyle/>
          <a:p>
            <a:pPr>
              <a:buFont typeface="Wingdings" pitchFamily="2" charset="2"/>
              <a:buChar char="q"/>
            </a:pPr>
            <a:r>
              <a:rPr lang="en-US" b="1" dirty="0"/>
              <a:t>Need Funding for smaller groups and higher staff education/experience</a:t>
            </a:r>
          </a:p>
          <a:p>
            <a:pPr>
              <a:buFont typeface="Wingdings" pitchFamily="2" charset="2"/>
              <a:buChar char="q"/>
            </a:pPr>
            <a:r>
              <a:rPr lang="en-US" b="1" dirty="0"/>
              <a:t>Need Reimbursed Training Opportunities- especially for resilience, trauma and relationship building.</a:t>
            </a:r>
          </a:p>
          <a:p>
            <a:pPr>
              <a:buFont typeface="Wingdings" pitchFamily="2" charset="2"/>
              <a:buChar char="q"/>
            </a:pPr>
            <a:r>
              <a:rPr lang="en-US" b="1" dirty="0"/>
              <a:t>Over-complicated service plans that don’t actually promote quality outcomes</a:t>
            </a:r>
          </a:p>
          <a:p>
            <a:pPr>
              <a:buFont typeface="Wingdings" pitchFamily="2" charset="2"/>
              <a:buChar char="q"/>
            </a:pPr>
            <a:r>
              <a:rPr lang="en-US" b="1" dirty="0"/>
              <a:t>Need less administrative tasks and burdensome documentation.</a:t>
            </a:r>
            <a:br>
              <a:rPr lang="en-US" b="1" dirty="0"/>
            </a:br>
            <a:endParaRPr lang="en-US" b="1" dirty="0"/>
          </a:p>
          <a:p>
            <a:pPr>
              <a:buFont typeface="Wingdings" pitchFamily="2" charset="2"/>
              <a:buChar char="q"/>
            </a:pPr>
            <a:r>
              <a:rPr lang="en-US" b="1" dirty="0"/>
              <a:t>Too many changes too quickly </a:t>
            </a:r>
          </a:p>
          <a:p>
            <a:endParaRPr lang="en-US" dirty="0"/>
          </a:p>
          <a:p>
            <a:pPr marL="0" indent="0">
              <a:buNone/>
            </a:pPr>
            <a:endParaRPr lang="en-US" dirty="0"/>
          </a:p>
        </p:txBody>
      </p:sp>
    </p:spTree>
    <p:extLst>
      <p:ext uri="{BB962C8B-B14F-4D97-AF65-F5344CB8AC3E}">
        <p14:creationId xmlns:p14="http://schemas.microsoft.com/office/powerpoint/2010/main" val="201709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AFD9-E9FF-1549-8FDE-2E35A947936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665309A-B8F5-F847-9C10-E6BF2CD14CB8}"/>
              </a:ext>
            </a:extLst>
          </p:cNvPr>
          <p:cNvPicPr>
            <a:picLocks noGrp="1" noChangeAspect="1"/>
          </p:cNvPicPr>
          <p:nvPr>
            <p:ph idx="1"/>
          </p:nvPr>
        </p:nvPicPr>
        <p:blipFill>
          <a:blip r:embed="rId3"/>
          <a:stretch>
            <a:fillRect/>
          </a:stretch>
        </p:blipFill>
        <p:spPr>
          <a:xfrm>
            <a:off x="1210235" y="202009"/>
            <a:ext cx="9487354" cy="6444837"/>
          </a:xfrm>
        </p:spPr>
      </p:pic>
    </p:spTree>
    <p:extLst>
      <p:ext uri="{BB962C8B-B14F-4D97-AF65-F5344CB8AC3E}">
        <p14:creationId xmlns:p14="http://schemas.microsoft.com/office/powerpoint/2010/main" val="2146023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#2</a:t>
            </a:r>
          </a:p>
        </p:txBody>
      </p:sp>
      <p:sp>
        <p:nvSpPr>
          <p:cNvPr id="3" name="Content Placeholder 2"/>
          <p:cNvSpPr>
            <a:spLocks noGrp="1"/>
          </p:cNvSpPr>
          <p:nvPr>
            <p:ph idx="1"/>
          </p:nvPr>
        </p:nvSpPr>
        <p:spPr/>
        <p:txBody>
          <a:bodyPr>
            <a:normAutofit/>
          </a:bodyPr>
          <a:lstStyle/>
          <a:p>
            <a:pPr marL="502920" lvl="1" indent="0">
              <a:buNone/>
            </a:pPr>
            <a:r>
              <a:rPr lang="en-US" sz="4000" dirty="0"/>
              <a:t>We believe providers should be supported and trusted to support people with developmental disabilities and operate effective and successful organizations.</a:t>
            </a:r>
          </a:p>
        </p:txBody>
      </p:sp>
    </p:spTree>
    <p:extLst>
      <p:ext uri="{BB962C8B-B14F-4D97-AF65-F5344CB8AC3E}">
        <p14:creationId xmlns:p14="http://schemas.microsoft.com/office/powerpoint/2010/main" val="598157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1123-A3E2-4C48-B4D6-BAD75D778C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4A5BC2-C98D-B046-B9C3-0842969E92AF}"/>
              </a:ext>
            </a:extLst>
          </p:cNvPr>
          <p:cNvSpPr>
            <a:spLocks noGrp="1"/>
          </p:cNvSpPr>
          <p:nvPr>
            <p:ph idx="1"/>
          </p:nvPr>
        </p:nvSpPr>
        <p:spPr>
          <a:xfrm>
            <a:off x="3820886" y="1396048"/>
            <a:ext cx="6539210" cy="4395151"/>
          </a:xfrm>
        </p:spPr>
        <p:txBody>
          <a:bodyPr/>
          <a:lstStyle/>
          <a:p>
            <a:pPr>
              <a:buFont typeface="Wingdings" pitchFamily="2" charset="2"/>
              <a:buChar char="q"/>
            </a:pPr>
            <a:r>
              <a:rPr lang="en-US" b="1" dirty="0"/>
              <a:t>Shared training between providers, SSAs and others, leading to shared understanding.</a:t>
            </a:r>
          </a:p>
          <a:p>
            <a:pPr>
              <a:buFont typeface="Wingdings" pitchFamily="2" charset="2"/>
              <a:buChar char="q"/>
            </a:pPr>
            <a:r>
              <a:rPr lang="en-US" b="1" dirty="0"/>
              <a:t>Need for more technical assistance from compliance units and less ‘gotcha’.</a:t>
            </a:r>
          </a:p>
          <a:p>
            <a:pPr>
              <a:buFont typeface="Wingdings" pitchFamily="2" charset="2"/>
              <a:buChar char="q"/>
            </a:pPr>
            <a:r>
              <a:rPr lang="en-US" b="1" dirty="0"/>
              <a:t>Too many layers of oversight and supposed ‘help’.</a:t>
            </a:r>
          </a:p>
          <a:p>
            <a:pPr>
              <a:buFont typeface="Wingdings" pitchFamily="2" charset="2"/>
              <a:buChar char="q"/>
            </a:pPr>
            <a:r>
              <a:rPr lang="en-US" b="1" dirty="0"/>
              <a:t>Consistency in education and support from county boards.</a:t>
            </a:r>
          </a:p>
          <a:p>
            <a:pPr>
              <a:buFont typeface="Wingdings" pitchFamily="2" charset="2"/>
              <a:buChar char="q"/>
            </a:pPr>
            <a:r>
              <a:rPr lang="en-US" b="1" dirty="0"/>
              <a:t>Look at decreased compliance burden if nationally certified by other body.</a:t>
            </a:r>
          </a:p>
          <a:p>
            <a:pPr>
              <a:buFont typeface="Wingdings" pitchFamily="2" charset="2"/>
              <a:buChar char="q"/>
            </a:pPr>
            <a:r>
              <a:rPr lang="en-US" b="1" dirty="0"/>
              <a:t>Move to outcome-based documentation can help move compliance culture</a:t>
            </a:r>
          </a:p>
          <a:p>
            <a:endParaRPr lang="en-US" dirty="0"/>
          </a:p>
          <a:p>
            <a:endParaRPr lang="en-US" dirty="0"/>
          </a:p>
        </p:txBody>
      </p:sp>
    </p:spTree>
    <p:extLst>
      <p:ext uri="{BB962C8B-B14F-4D97-AF65-F5344CB8AC3E}">
        <p14:creationId xmlns:p14="http://schemas.microsoft.com/office/powerpoint/2010/main" val="4294581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#3</a:t>
            </a:r>
          </a:p>
        </p:txBody>
      </p:sp>
      <p:sp>
        <p:nvSpPr>
          <p:cNvPr id="3" name="Content Placeholder 2"/>
          <p:cNvSpPr>
            <a:spLocks noGrp="1"/>
          </p:cNvSpPr>
          <p:nvPr>
            <p:ph idx="1"/>
          </p:nvPr>
        </p:nvSpPr>
        <p:spPr/>
        <p:txBody>
          <a:bodyPr>
            <a:normAutofit/>
          </a:bodyPr>
          <a:lstStyle/>
          <a:p>
            <a:pPr marL="502920" lvl="1" indent="0">
              <a:buNone/>
            </a:pPr>
            <a:r>
              <a:rPr lang="en-US" sz="4000" dirty="0"/>
              <a:t>We believe providers must be sufficiently compensated to deliver essential services to meet the needs of the people they support in an ever evolving society and system.</a:t>
            </a:r>
          </a:p>
        </p:txBody>
      </p:sp>
    </p:spTree>
    <p:extLst>
      <p:ext uri="{BB962C8B-B14F-4D97-AF65-F5344CB8AC3E}">
        <p14:creationId xmlns:p14="http://schemas.microsoft.com/office/powerpoint/2010/main" val="3044905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7498-5D67-2542-95EB-DF876709AA79}"/>
              </a:ext>
            </a:extLst>
          </p:cNvPr>
          <p:cNvSpPr>
            <a:spLocks noGrp="1"/>
          </p:cNvSpPr>
          <p:nvPr>
            <p:ph type="title"/>
          </p:nvPr>
        </p:nvSpPr>
        <p:spPr>
          <a:xfrm>
            <a:off x="645130" y="158803"/>
            <a:ext cx="9404723" cy="1400530"/>
          </a:xfrm>
        </p:spPr>
        <p:txBody>
          <a:bodyPr/>
          <a:lstStyle/>
          <a:p>
            <a:endParaRPr lang="en-US"/>
          </a:p>
        </p:txBody>
      </p:sp>
      <p:sp>
        <p:nvSpPr>
          <p:cNvPr id="3" name="Content Placeholder 2">
            <a:extLst>
              <a:ext uri="{FF2B5EF4-FFF2-40B4-BE49-F238E27FC236}">
                <a16:creationId xmlns:a16="http://schemas.microsoft.com/office/drawing/2014/main" id="{EE9A7FFD-6974-AB41-B5C1-893CB7BEA940}"/>
              </a:ext>
            </a:extLst>
          </p:cNvPr>
          <p:cNvSpPr>
            <a:spLocks noGrp="1"/>
          </p:cNvSpPr>
          <p:nvPr>
            <p:ph idx="1"/>
          </p:nvPr>
        </p:nvSpPr>
        <p:spPr>
          <a:xfrm>
            <a:off x="4163786" y="1559333"/>
            <a:ext cx="6457567" cy="4195481"/>
          </a:xfrm>
        </p:spPr>
        <p:txBody>
          <a:bodyPr/>
          <a:lstStyle/>
          <a:p>
            <a:pPr>
              <a:buFont typeface="Wingdings" pitchFamily="2" charset="2"/>
              <a:buChar char="q"/>
            </a:pPr>
            <a:r>
              <a:rPr lang="en-US" b="1" dirty="0"/>
              <a:t>Incorporate add-ons into rate to simplify.</a:t>
            </a:r>
          </a:p>
          <a:p>
            <a:pPr>
              <a:buFont typeface="Wingdings" pitchFamily="2" charset="2"/>
              <a:buChar char="q"/>
            </a:pPr>
            <a:r>
              <a:rPr lang="en-US" b="1" dirty="0"/>
              <a:t>Keep ”STEP’ rate for community services</a:t>
            </a:r>
          </a:p>
          <a:p>
            <a:pPr>
              <a:buFont typeface="Wingdings" pitchFamily="2" charset="2"/>
              <a:buChar char="q"/>
            </a:pPr>
            <a:r>
              <a:rPr lang="en-US" b="1" dirty="0"/>
              <a:t>Restructure acuity system to consider current reality including current COVID needs and community needs.</a:t>
            </a:r>
          </a:p>
          <a:p>
            <a:pPr>
              <a:buFont typeface="Wingdings" pitchFamily="2" charset="2"/>
              <a:buChar char="q"/>
            </a:pPr>
            <a:r>
              <a:rPr lang="en-US" b="1" dirty="0"/>
              <a:t>Flexibility to use funding across waivers and funding types.</a:t>
            </a:r>
          </a:p>
          <a:p>
            <a:pPr>
              <a:buFont typeface="Wingdings" pitchFamily="2" charset="2"/>
              <a:buChar char="q"/>
            </a:pPr>
            <a:r>
              <a:rPr lang="en-US" b="1" dirty="0"/>
              <a:t>Economic evaluation of what % of the state wide budget goes to provider agencies vs. bureaucracy.</a:t>
            </a:r>
          </a:p>
          <a:p>
            <a:pPr>
              <a:buFont typeface="Wingdings" pitchFamily="2" charset="2"/>
              <a:buChar char="q"/>
            </a:pPr>
            <a:r>
              <a:rPr lang="en-US" b="1" dirty="0"/>
              <a:t>Simplify and condense billing codes</a:t>
            </a:r>
          </a:p>
          <a:p>
            <a:pPr>
              <a:buFont typeface="Wingdings" pitchFamily="2" charset="2"/>
              <a:buChar char="q"/>
            </a:pPr>
            <a:r>
              <a:rPr lang="en-US" b="1" dirty="0"/>
              <a:t>Regular rate increases based on economic factors</a:t>
            </a:r>
            <a:endParaRPr lang="en-US" dirty="0"/>
          </a:p>
          <a:p>
            <a:pPr>
              <a:buFont typeface="Wingdings" pitchFamily="2" charset="2"/>
              <a:buChar char="q"/>
            </a:pPr>
            <a:endParaRPr lang="en-US" dirty="0"/>
          </a:p>
          <a:p>
            <a:endParaRPr lang="en-US" dirty="0"/>
          </a:p>
        </p:txBody>
      </p:sp>
    </p:spTree>
    <p:extLst>
      <p:ext uri="{BB962C8B-B14F-4D97-AF65-F5344CB8AC3E}">
        <p14:creationId xmlns:p14="http://schemas.microsoft.com/office/powerpoint/2010/main" val="2643075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#4</a:t>
            </a:r>
          </a:p>
        </p:txBody>
      </p:sp>
      <p:sp>
        <p:nvSpPr>
          <p:cNvPr id="3" name="Content Placeholder 2"/>
          <p:cNvSpPr>
            <a:spLocks noGrp="1"/>
          </p:cNvSpPr>
          <p:nvPr>
            <p:ph idx="1"/>
          </p:nvPr>
        </p:nvSpPr>
        <p:spPr/>
        <p:txBody>
          <a:bodyPr/>
          <a:lstStyle/>
          <a:p>
            <a:pPr marL="502920" lvl="1" indent="0">
              <a:buNone/>
            </a:pPr>
            <a:r>
              <a:rPr lang="en-US" dirty="0"/>
              <a:t> </a:t>
            </a:r>
            <a:r>
              <a:rPr lang="en-US" sz="4000" dirty="0"/>
              <a:t>We believe all services currently provided across the spectrum of services should be recognized as crucial to each and every person we serve. </a:t>
            </a:r>
          </a:p>
        </p:txBody>
      </p:sp>
    </p:spTree>
    <p:extLst>
      <p:ext uri="{BB962C8B-B14F-4D97-AF65-F5344CB8AC3E}">
        <p14:creationId xmlns:p14="http://schemas.microsoft.com/office/powerpoint/2010/main" val="606530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7998-4EF4-CE4E-A500-B8C08B9D89A3}"/>
              </a:ext>
            </a:extLst>
          </p:cNvPr>
          <p:cNvSpPr>
            <a:spLocks noGrp="1"/>
          </p:cNvSpPr>
          <p:nvPr>
            <p:ph type="title"/>
          </p:nvPr>
        </p:nvSpPr>
        <p:spPr>
          <a:xfrm>
            <a:off x="874220" y="0"/>
            <a:ext cx="9404723" cy="1400530"/>
          </a:xfrm>
        </p:spPr>
        <p:txBody>
          <a:bodyPr/>
          <a:lstStyle/>
          <a:p>
            <a:endParaRPr lang="en-US"/>
          </a:p>
        </p:txBody>
      </p:sp>
      <p:sp>
        <p:nvSpPr>
          <p:cNvPr id="3" name="Content Placeholder 2">
            <a:extLst>
              <a:ext uri="{FF2B5EF4-FFF2-40B4-BE49-F238E27FC236}">
                <a16:creationId xmlns:a16="http://schemas.microsoft.com/office/drawing/2014/main" id="{83AE72BB-641A-BC4D-B09E-588BD67A9084}"/>
              </a:ext>
            </a:extLst>
          </p:cNvPr>
          <p:cNvSpPr>
            <a:spLocks noGrp="1"/>
          </p:cNvSpPr>
          <p:nvPr>
            <p:ph idx="1"/>
          </p:nvPr>
        </p:nvSpPr>
        <p:spPr>
          <a:xfrm>
            <a:off x="3804557" y="1400530"/>
            <a:ext cx="6474386" cy="4195481"/>
          </a:xfrm>
        </p:spPr>
        <p:txBody>
          <a:bodyPr>
            <a:normAutofit fontScale="92500" lnSpcReduction="20000"/>
          </a:bodyPr>
          <a:lstStyle/>
          <a:p>
            <a:pPr>
              <a:buFont typeface="Wingdings" pitchFamily="2" charset="2"/>
              <a:buChar char="q"/>
            </a:pPr>
            <a:r>
              <a:rPr lang="en-US" b="1" dirty="0"/>
              <a:t>”Day services need to be seen as places where life-long learning and friendships are cultivated. A good day program can give purpose and meaning to a person's life. We've seen that staying at home has a negative impact on mental health.”</a:t>
            </a:r>
          </a:p>
          <a:p>
            <a:pPr>
              <a:buFont typeface="Wingdings" pitchFamily="2" charset="2"/>
              <a:buChar char="q"/>
            </a:pPr>
            <a:r>
              <a:rPr lang="en-US" b="1" dirty="0"/>
              <a:t>“Day Services connected to the community and seen as valued in the community.”</a:t>
            </a:r>
          </a:p>
          <a:p>
            <a:pPr>
              <a:buFont typeface="Wingdings" pitchFamily="2" charset="2"/>
              <a:buChar char="q"/>
            </a:pPr>
            <a:r>
              <a:rPr lang="en-US" b="1" dirty="0"/>
              <a:t>“I think there needs to be a shift in thinking that ADS is more than "adult care"...we are truly like another family to these individuals”.</a:t>
            </a:r>
          </a:p>
          <a:p>
            <a:pPr>
              <a:buFont typeface="Wingdings" pitchFamily="2" charset="2"/>
              <a:buChar char="q"/>
            </a:pPr>
            <a:r>
              <a:rPr lang="en-US" b="1" dirty="0"/>
              <a:t>Need to recognize the importance for everyone to have a personal purpose and that there is great value in being needed and contributing.</a:t>
            </a:r>
            <a:endParaRPr lang="en-US" dirty="0"/>
          </a:p>
          <a:p>
            <a:pPr>
              <a:buFont typeface="Wingdings" pitchFamily="2" charset="2"/>
              <a:buChar char="q"/>
            </a:pPr>
            <a:r>
              <a:rPr lang="en-US" b="1" dirty="0"/>
              <a:t>“It doesn't help anyone if we are trying to sell each person's inner "snowflake".   We need to figure out how to help people be less "special".”</a:t>
            </a:r>
            <a:endParaRPr lang="en-US" dirty="0"/>
          </a:p>
          <a:p>
            <a:endParaRPr lang="en-US" b="1"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599036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2F18-A932-894B-BB69-320ECA26C0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B04538-7012-FF44-B4FF-161EB778CA05}"/>
              </a:ext>
            </a:extLst>
          </p:cNvPr>
          <p:cNvSpPr>
            <a:spLocks noGrp="1"/>
          </p:cNvSpPr>
          <p:nvPr>
            <p:ph idx="1"/>
          </p:nvPr>
        </p:nvSpPr>
        <p:spPr>
          <a:xfrm>
            <a:off x="3690256" y="1175657"/>
            <a:ext cx="7445829" cy="5072742"/>
          </a:xfrm>
        </p:spPr>
        <p:txBody>
          <a:bodyPr>
            <a:normAutofit fontScale="92500" lnSpcReduction="10000"/>
          </a:bodyPr>
          <a:lstStyle/>
          <a:p>
            <a:r>
              <a:rPr lang="en-US" b="1" dirty="0"/>
              <a:t>“it is everyone's right to choose where they go.  We all enjoy being around "different" people thru our lives.....People with DD have the same "right"..... they can see other people and be apart of other groups..... not just the group of folks they may live with.  It is essential for Mental Health and well as social engagement.”</a:t>
            </a:r>
          </a:p>
          <a:p>
            <a:r>
              <a:rPr lang="en-US" b="1" dirty="0"/>
              <a:t>“mental health stability, socialization with friends and building relationships in the community.”</a:t>
            </a:r>
            <a:endParaRPr lang="en-US" dirty="0"/>
          </a:p>
          <a:p>
            <a:r>
              <a:rPr lang="en-US" b="1" dirty="0"/>
              <a:t>“Outcomes, not supports, really based on discussions with the individuals and their families.  Their answers will show they are essential.”</a:t>
            </a:r>
          </a:p>
          <a:p>
            <a:r>
              <a:rPr lang="en-US" b="1" dirty="0"/>
              <a:t>“Reduce "system shame" of providers and individuals who choose a center based model”</a:t>
            </a:r>
          </a:p>
          <a:p>
            <a:r>
              <a:rPr lang="en-US" b="1" dirty="0"/>
              <a:t>The hierarchy of needs (Maslow's) points this out.   But the pandemic seems to have caused a system-wide regression to the "caretaker" approach rather than the facilitator/supporter approach that is so much more appropriate for day array services (and all services).</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49787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AB1E-B3A3-B740-8827-6558997257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7B5559-5E9A-604B-847B-D68DEB5A0BB6}"/>
              </a:ext>
            </a:extLst>
          </p:cNvPr>
          <p:cNvSpPr>
            <a:spLocks noGrp="1"/>
          </p:cNvSpPr>
          <p:nvPr>
            <p:ph idx="1"/>
          </p:nvPr>
        </p:nvSpPr>
        <p:spPr/>
        <p:txBody>
          <a:bodyPr/>
          <a:lstStyle/>
          <a:p>
            <a:pPr>
              <a:buFont typeface="Wingdings" pitchFamily="2" charset="2"/>
              <a:buChar char="q"/>
            </a:pPr>
            <a:r>
              <a:rPr lang="en-US" b="1" dirty="0"/>
              <a:t>Services should reflect real goals/outcomes and be fluid based on that individual's needs/wants</a:t>
            </a:r>
            <a:endParaRPr lang="en-US" dirty="0"/>
          </a:p>
          <a:p>
            <a:pPr>
              <a:buFont typeface="Wingdings" pitchFamily="2" charset="2"/>
              <a:buChar char="q"/>
            </a:pPr>
            <a:r>
              <a:rPr lang="en-US" b="1" dirty="0"/>
              <a:t>Publication of current mental health statistics and the impact that isolation can have on all of us.</a:t>
            </a:r>
            <a:endParaRPr lang="en-US" dirty="0"/>
          </a:p>
          <a:p>
            <a:pPr>
              <a:buFont typeface="Wingdings" pitchFamily="2" charset="2"/>
              <a:buChar char="q"/>
            </a:pPr>
            <a:r>
              <a:rPr lang="en-US" b="1" dirty="0"/>
              <a:t>The system needs to buy into real, concrete outcomes.</a:t>
            </a:r>
            <a:endParaRPr lang="en-US" dirty="0"/>
          </a:p>
          <a:p>
            <a:pPr marL="0" indent="0">
              <a:buNone/>
            </a:pPr>
            <a:endParaRPr lang="en-US" dirty="0"/>
          </a:p>
        </p:txBody>
      </p:sp>
    </p:spTree>
    <p:extLst>
      <p:ext uri="{BB962C8B-B14F-4D97-AF65-F5344CB8AC3E}">
        <p14:creationId xmlns:p14="http://schemas.microsoft.com/office/powerpoint/2010/main" val="2883782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Discussion</a:t>
            </a:r>
          </a:p>
        </p:txBody>
      </p:sp>
      <p:sp>
        <p:nvSpPr>
          <p:cNvPr id="3" name="Content Placeholder 2"/>
          <p:cNvSpPr>
            <a:spLocks noGrp="1"/>
          </p:cNvSpPr>
          <p:nvPr>
            <p:ph idx="1"/>
          </p:nvPr>
        </p:nvSpPr>
        <p:spPr/>
        <p:txBody>
          <a:bodyPr/>
          <a:lstStyle/>
          <a:p>
            <a:pPr lvl="2"/>
            <a:r>
              <a:rPr lang="en-US" sz="3200" dirty="0"/>
              <a:t>Topics you are concerned about</a:t>
            </a:r>
          </a:p>
          <a:p>
            <a:pPr lvl="2"/>
            <a:r>
              <a:rPr lang="en-US" sz="3200" dirty="0"/>
              <a:t>Is there anything we are missing?</a:t>
            </a:r>
          </a:p>
          <a:p>
            <a:endParaRPr lang="en-US" dirty="0"/>
          </a:p>
        </p:txBody>
      </p:sp>
    </p:spTree>
    <p:extLst>
      <p:ext uri="{BB962C8B-B14F-4D97-AF65-F5344CB8AC3E}">
        <p14:creationId xmlns:p14="http://schemas.microsoft.com/office/powerpoint/2010/main" val="168180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9273-7F26-DA42-8128-65ED4389A40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420F6A3-BC69-D74E-9A1B-2078F2A5D3AB}"/>
              </a:ext>
            </a:extLst>
          </p:cNvPr>
          <p:cNvPicPr>
            <a:picLocks noGrp="1" noChangeAspect="1"/>
          </p:cNvPicPr>
          <p:nvPr>
            <p:ph idx="1"/>
          </p:nvPr>
        </p:nvPicPr>
        <p:blipFill>
          <a:blip r:embed="rId3"/>
          <a:stretch>
            <a:fillRect/>
          </a:stretch>
        </p:blipFill>
        <p:spPr>
          <a:xfrm>
            <a:off x="1169894" y="254342"/>
            <a:ext cx="9768373" cy="6340172"/>
          </a:xfrm>
        </p:spPr>
      </p:pic>
    </p:spTree>
    <p:extLst>
      <p:ext uri="{BB962C8B-B14F-4D97-AF65-F5344CB8AC3E}">
        <p14:creationId xmlns:p14="http://schemas.microsoft.com/office/powerpoint/2010/main" val="104824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DD91-A44D-5041-BF98-519B31A1B3A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478B5D2-1FB4-4E4E-979A-C7F526C0A92F}"/>
              </a:ext>
            </a:extLst>
          </p:cNvPr>
          <p:cNvPicPr>
            <a:picLocks noGrp="1" noChangeAspect="1"/>
          </p:cNvPicPr>
          <p:nvPr>
            <p:ph idx="1"/>
          </p:nvPr>
        </p:nvPicPr>
        <p:blipFill>
          <a:blip r:embed="rId3"/>
          <a:stretch>
            <a:fillRect/>
          </a:stretch>
        </p:blipFill>
        <p:spPr>
          <a:xfrm>
            <a:off x="1304365" y="292626"/>
            <a:ext cx="9560603" cy="6263603"/>
          </a:xfrm>
        </p:spPr>
      </p:pic>
    </p:spTree>
    <p:extLst>
      <p:ext uri="{BB962C8B-B14F-4D97-AF65-F5344CB8AC3E}">
        <p14:creationId xmlns:p14="http://schemas.microsoft.com/office/powerpoint/2010/main" val="386521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System Reform: Guiding Principles</a:t>
            </a:r>
          </a:p>
        </p:txBody>
      </p:sp>
      <p:sp>
        <p:nvSpPr>
          <p:cNvPr id="3" name="Subtitle 2"/>
          <p:cNvSpPr>
            <a:spLocks noGrp="1"/>
          </p:cNvSpPr>
          <p:nvPr>
            <p:ph type="subTitle" idx="1"/>
          </p:nvPr>
        </p:nvSpPr>
        <p:spPr/>
        <p:txBody>
          <a:bodyPr/>
          <a:lstStyle/>
          <a:p>
            <a:r>
              <a:rPr lang="en-US" dirty="0"/>
              <a:t>Principles that will give us our foundation</a:t>
            </a:r>
          </a:p>
        </p:txBody>
      </p:sp>
    </p:spTree>
    <p:extLst>
      <p:ext uri="{BB962C8B-B14F-4D97-AF65-F5344CB8AC3E}">
        <p14:creationId xmlns:p14="http://schemas.microsoft.com/office/powerpoint/2010/main" val="225406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 and Enhance </a:t>
            </a:r>
            <a:br>
              <a:rPr lang="en-US" dirty="0"/>
            </a:br>
            <a:r>
              <a:rPr lang="en-US" dirty="0"/>
              <a:t>Focus Groups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62764" y="85978"/>
            <a:ext cx="5837382" cy="7296728"/>
          </a:xfrm>
        </p:spPr>
      </p:pic>
    </p:spTree>
    <p:extLst>
      <p:ext uri="{BB962C8B-B14F-4D97-AF65-F5344CB8AC3E}">
        <p14:creationId xmlns:p14="http://schemas.microsoft.com/office/powerpoint/2010/main" val="273633593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6001</TotalTime>
  <Words>2352</Words>
  <Application>Microsoft Office PowerPoint</Application>
  <PresentationFormat>Widescreen</PresentationFormat>
  <Paragraphs>280</Paragraphs>
  <Slides>58</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Calibri</vt:lpstr>
      <vt:lpstr>Corbel</vt:lpstr>
      <vt:lpstr>Symbol</vt:lpstr>
      <vt:lpstr>Times New Roman</vt:lpstr>
      <vt:lpstr>Wingdings</vt:lpstr>
      <vt:lpstr>Wingdings 2</vt:lpstr>
      <vt:lpstr>Frame</vt:lpstr>
      <vt:lpstr>OPRA Policy Committee Meeting</vt:lpstr>
      <vt:lpstr>Agenda</vt:lpstr>
      <vt:lpstr>OPRA AIR Update</vt:lpstr>
      <vt:lpstr>PowerPoint Presentation</vt:lpstr>
      <vt:lpstr>PowerPoint Presentation</vt:lpstr>
      <vt:lpstr>PowerPoint Presentation</vt:lpstr>
      <vt:lpstr>PowerPoint Presentation</vt:lpstr>
      <vt:lpstr>System Reform: Guiding Principles</vt:lpstr>
      <vt:lpstr>React and Enhance  Focus Groups</vt:lpstr>
      <vt:lpstr>OPRA’s Anchor Statement</vt:lpstr>
      <vt:lpstr>Principle #1</vt:lpstr>
      <vt:lpstr>Guiding Principle #1</vt:lpstr>
      <vt:lpstr>Discussion: Workforce Crisis</vt:lpstr>
      <vt:lpstr>This is real</vt:lpstr>
      <vt:lpstr>Workforce Toolkit</vt:lpstr>
      <vt:lpstr>The Players and Responsibilities</vt:lpstr>
      <vt:lpstr>The Questions</vt:lpstr>
      <vt:lpstr>Recruitment </vt:lpstr>
      <vt:lpstr>PowerPoint Presentation</vt:lpstr>
      <vt:lpstr>Culture</vt:lpstr>
      <vt:lpstr>PowerPoint Presentation</vt:lpstr>
      <vt:lpstr>System Barriers</vt:lpstr>
      <vt:lpstr>PowerPoint Presentation</vt:lpstr>
      <vt:lpstr>Compensation:Taking a Fresh Look</vt:lpstr>
      <vt:lpstr>The Future of Day Services</vt:lpstr>
      <vt:lpstr>Funding to Support DSPs and Nurses</vt:lpstr>
      <vt:lpstr>The Future of Day Services</vt:lpstr>
      <vt:lpstr>What kind of skill do you need to deliver this service?</vt:lpstr>
      <vt:lpstr>Wages related to Service Type</vt:lpstr>
      <vt:lpstr>A  Different Advocacy Approach</vt:lpstr>
      <vt:lpstr>Workforce Focus Group</vt:lpstr>
      <vt:lpstr>Principle #2</vt:lpstr>
      <vt:lpstr>Action Items</vt:lpstr>
      <vt:lpstr>Billing Reform Focus Group</vt:lpstr>
      <vt:lpstr>The Provider Partnership Project: What should the relationship look like?</vt:lpstr>
      <vt:lpstr>Partnership vs. Compliance Focus Group</vt:lpstr>
      <vt:lpstr>Partnership vs. Compliance Focus Group</vt:lpstr>
      <vt:lpstr>PowerPoint Presentation</vt:lpstr>
      <vt:lpstr>Principle #3</vt:lpstr>
      <vt:lpstr>Action Items</vt:lpstr>
      <vt:lpstr>Principle #4</vt:lpstr>
      <vt:lpstr>Action Items</vt:lpstr>
      <vt:lpstr>Discussion: It’s not just about wages…The organization needs to survive?</vt:lpstr>
      <vt:lpstr>OPRA Committee Contributions to the Guiding Principles</vt:lpstr>
      <vt:lpstr>DSP Wage polling feedback</vt:lpstr>
      <vt:lpstr>Covid-19 Impact polling feedback</vt:lpstr>
      <vt:lpstr>Guiding Principles Feedback from Day Array Committee</vt:lpstr>
      <vt:lpstr>Principle #1</vt:lpstr>
      <vt:lpstr>PowerPoint Presentation</vt:lpstr>
      <vt:lpstr>Principle #2</vt:lpstr>
      <vt:lpstr>PowerPoint Presentation</vt:lpstr>
      <vt:lpstr>Principle #3</vt:lpstr>
      <vt:lpstr>PowerPoint Presentation</vt:lpstr>
      <vt:lpstr>Principle #4</vt:lpstr>
      <vt:lpstr>PowerPoint Presentation</vt:lpstr>
      <vt:lpstr>PowerPoint Presentation</vt:lpstr>
      <vt:lpstr>PowerPoint Presentation</vt:lpstr>
      <vt:lpstr>General Discussion</vt:lpstr>
    </vt:vector>
  </TitlesOfParts>
  <Company>Hosting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OPRA Policy Committee Meeting</dc:title>
  <dc:creator>Peter Moore</dc:creator>
  <cp:lastModifiedBy>Peter Moore</cp:lastModifiedBy>
  <cp:revision>48</cp:revision>
  <dcterms:created xsi:type="dcterms:W3CDTF">2020-06-07T15:05:07Z</dcterms:created>
  <dcterms:modified xsi:type="dcterms:W3CDTF">2020-10-12T12:57:38Z</dcterms:modified>
</cp:coreProperties>
</file>