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399" r:id="rId2"/>
    <p:sldId id="313" r:id="rId3"/>
    <p:sldId id="389" r:id="rId4"/>
    <p:sldId id="390" r:id="rId5"/>
    <p:sldId id="378" r:id="rId6"/>
    <p:sldId id="400" r:id="rId7"/>
    <p:sldId id="379" r:id="rId8"/>
    <p:sldId id="391" r:id="rId9"/>
    <p:sldId id="392" r:id="rId10"/>
    <p:sldId id="412" r:id="rId11"/>
    <p:sldId id="413" r:id="rId12"/>
    <p:sldId id="414" r:id="rId13"/>
    <p:sldId id="415" r:id="rId14"/>
    <p:sldId id="416" r:id="rId15"/>
    <p:sldId id="380" r:id="rId16"/>
    <p:sldId id="376" r:id="rId17"/>
    <p:sldId id="393" r:id="rId18"/>
    <p:sldId id="396" r:id="rId19"/>
    <p:sldId id="401" r:id="rId20"/>
    <p:sldId id="402" r:id="rId21"/>
    <p:sldId id="403" r:id="rId22"/>
    <p:sldId id="417" r:id="rId23"/>
    <p:sldId id="409" r:id="rId24"/>
    <p:sldId id="408" r:id="rId25"/>
    <p:sldId id="404" r:id="rId26"/>
    <p:sldId id="405" r:id="rId27"/>
    <p:sldId id="407" r:id="rId28"/>
    <p:sldId id="383"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5409"/>
    <a:srgbClr val="F89F28"/>
    <a:srgbClr val="0A0A0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76865" autoAdjust="0"/>
  </p:normalViewPr>
  <p:slideViewPr>
    <p:cSldViewPr>
      <p:cViewPr varScale="1">
        <p:scale>
          <a:sx n="83" d="100"/>
          <a:sy n="83" d="100"/>
        </p:scale>
        <p:origin x="-17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D85651E7-F9AE-4956-835E-FFB604E15909}" type="datetimeFigureOut">
              <a:rPr lang="en-US"/>
              <a:pPr>
                <a:defRPr/>
              </a:pPr>
              <a:t>2/12/2014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229E060C-0C2F-43B5-9008-50C6FD0F56F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DEA5E34-8B8B-4EB1-8BF6-D78500131155}" type="datetimeFigureOut">
              <a:rPr lang="en-US" smtClean="0"/>
              <a:pPr/>
              <a:t>2/12/2014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3029478-9D0B-483D-83D2-F5C64C25567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2</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15</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May impact Ohio’s ability to use HCBS waiver funds to provide institutional respite, nonmedical transportation, and some adult day services.  For example, rule specifically excludes ICFs as an HCBS setting, but in the CMS comments, Institutional Respite is specifically allowed.  CMS has specifically said they will issue subregulatory guidance on the application of these new requirements.  </a:t>
            </a:r>
          </a:p>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16</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22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NEED A NEUTRAL/ANONYMOUS</a:t>
            </a:r>
            <a:r>
              <a:rPr lang="en-US" baseline="0" dirty="0" smtClean="0"/>
              <a:t> PARTY TO ASK THE “THEORETICAL” QUESTIONS</a:t>
            </a:r>
            <a:endParaRPr lang="en-US" dirty="0"/>
          </a:p>
        </p:txBody>
      </p:sp>
      <p:sp>
        <p:nvSpPr>
          <p:cNvPr id="4" name="Slide Number Placeholder 3"/>
          <p:cNvSpPr>
            <a:spLocks noGrp="1"/>
          </p:cNvSpPr>
          <p:nvPr>
            <p:ph type="sldNum" sz="quarter" idx="10"/>
          </p:nvPr>
        </p:nvSpPr>
        <p:spPr/>
        <p:txBody>
          <a:bodyPr/>
          <a:lstStyle/>
          <a:p>
            <a:fld id="{13029478-9D0B-483D-83D2-F5C64C255675}" type="slidenum">
              <a:rPr lang="en-US" smtClean="0"/>
              <a:pPr/>
              <a:t>25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029478-9D0B-483D-83D2-F5C64C255675}" type="slidenum">
              <a:rPr lang="en-US" smtClean="0"/>
              <a:pPr/>
              <a:t>27</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28</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Final rule</a:t>
            </a:r>
            <a:r>
              <a:rPr lang="en-US" baseline="0" dirty="0" smtClean="0"/>
              <a:t> defines both what an acceptable HCBS setting is and what is not.  There are general requirements (above) plus requirements for settings with provider controlled-owned housing.  </a:t>
            </a: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5</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Final rule</a:t>
            </a:r>
            <a:r>
              <a:rPr lang="en-US" baseline="0" dirty="0" smtClean="0"/>
              <a:t> defines both what an acceptable HCBS setting is and what is not.  There are general requirements (above) plus requirements for settings with provider controlled-owned housing.  </a:t>
            </a: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6</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These are the additional </a:t>
            </a:r>
            <a:r>
              <a:rPr lang="en-US" baseline="0" dirty="0" smtClean="0"/>
              <a:t>requirements for settings with provider owned or controlled housing.  </a:t>
            </a: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7</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10</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*Exception:  Except when the State demonstrates that the only willing and qualified entity to provide case management and/or develop person centered service plans in a geographic area also provides HCBS. In these cases, the State must devise conflict of interest protections including separation of entity and provider functions within provider entities, which must be approved by CMS. Individuals must be provided with a clear and accessible alternative dispute resolution process.</a:t>
            </a:r>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11</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are also requirements</a:t>
            </a:r>
            <a:r>
              <a:rPr lang="en-US" baseline="0" dirty="0" smtClean="0"/>
              <a:t> for a written person-centered service plan and what must be documented in the person-centered service plan.  The planning process, and the resulting person-centered service plan, will assist the individual in achieving personally defined outcomes in the most integrated community setting, ensure delivery of services in a manner that reflects personal preference and choices, and contribute to the assurance of health and welfare.  CMS will provide future guidance regarding the process for person-centered planning in order for states to bring their programs into compliance.  </a:t>
            </a:r>
          </a:p>
          <a:p>
            <a:pPr eaLnBrk="1" hangingPunct="1">
              <a:spcBef>
                <a:spcPct val="0"/>
              </a:spcBef>
            </a:pPr>
            <a:endParaRPr lang="en-US" baseline="0" dirty="0" smtClean="0"/>
          </a:p>
          <a:p>
            <a:pPr defTabSz="931774">
              <a:spcBef>
                <a:spcPct val="0"/>
              </a:spcBef>
              <a:defRPr/>
            </a:pPr>
            <a:r>
              <a:rPr lang="en-US" baseline="0" dirty="0" smtClean="0"/>
              <a:t>On the positive side, now clear more deference is to be given to the individual and his/her guardian, rather than County Board driven.  </a:t>
            </a:r>
            <a:endParaRPr lang="en-US" dirty="0" smtClean="0"/>
          </a:p>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12</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are also requirements</a:t>
            </a:r>
            <a:r>
              <a:rPr lang="en-US" baseline="0" dirty="0" smtClean="0"/>
              <a:t> for a written person-centered service plan and what must be documented in the person-centered service plan.  The planning process, and the resulting person-centered service plan, will assist the individual in achieving personally defined outcomes in the most integrated community setting, ensure delivery of services in a manner that reflects personal preference and choices, and contribute to the assurance of health and welfare.  CMS will provide future guidance regarding the process for person-centered planning in order for states to bring their programs into compliance.  </a:t>
            </a:r>
          </a:p>
          <a:p>
            <a:pPr eaLnBrk="1" hangingPunct="1">
              <a:spcBef>
                <a:spcPct val="0"/>
              </a:spcBef>
            </a:pPr>
            <a:endParaRPr lang="en-US" baseline="0" dirty="0" smtClean="0"/>
          </a:p>
          <a:p>
            <a:pPr defTabSz="931774">
              <a:spcBef>
                <a:spcPct val="0"/>
              </a:spcBef>
              <a:defRPr/>
            </a:pPr>
            <a:r>
              <a:rPr lang="en-US" baseline="0" dirty="0" smtClean="0"/>
              <a:t>On the positive side, now clear more deference is to be given to the individual and his/her guardian, rather than County Board driven.  </a:t>
            </a:r>
            <a:endParaRPr lang="en-US" dirty="0" smtClean="0"/>
          </a:p>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13</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are also requirements</a:t>
            </a:r>
            <a:r>
              <a:rPr lang="en-US" baseline="0" dirty="0" smtClean="0"/>
              <a:t> for a written person-centered service plan and what must be documented in the person-centered service plan.  The planning process, and the resulting person-centered service plan, will assist the individual in achieving personally defined outcomes in the most integrated community setting, ensure delivery of services in a manner that reflects personal preference and choices, and contribute to the assurance of health and welfare.  CMS will provide future guidance regarding the process for person-centered planning in order for states to bring their programs into compliance.  </a:t>
            </a:r>
          </a:p>
          <a:p>
            <a:pPr eaLnBrk="1" hangingPunct="1">
              <a:spcBef>
                <a:spcPct val="0"/>
              </a:spcBef>
            </a:pPr>
            <a:endParaRPr lang="en-US" baseline="0" dirty="0" smtClean="0"/>
          </a:p>
          <a:p>
            <a:pPr defTabSz="931774">
              <a:spcBef>
                <a:spcPct val="0"/>
              </a:spcBef>
              <a:defRPr/>
            </a:pPr>
            <a:r>
              <a:rPr lang="en-US" baseline="0" dirty="0" smtClean="0"/>
              <a:t>On the positive side, now clear more deference is to be given to the individual and his/her guardian, rather than County Board driven.  </a:t>
            </a:r>
            <a:endParaRPr lang="en-US" dirty="0" smtClean="0"/>
          </a:p>
          <a:p>
            <a:pPr eaLnBrk="1" hangingPunct="1">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7FC6E2-FDF7-4A5C-B285-3CBCB08E8385}" type="slidenum">
              <a:rPr lang="en-US" smtClean="0"/>
              <a:pPr/>
              <a:t>14</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B:\BUS-DEV\Visual Identity\Powerpoint_Templates\Finals\slide background design-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9"/>
          <p:cNvSpPr>
            <a:spLocks noChangeArrowheads="1"/>
          </p:cNvSpPr>
          <p:nvPr/>
        </p:nvSpPr>
        <p:spPr bwMode="auto">
          <a:xfrm>
            <a:off x="76200" y="6400800"/>
            <a:ext cx="4267200" cy="304800"/>
          </a:xfrm>
          <a:prstGeom prst="rect">
            <a:avLst/>
          </a:prstGeom>
          <a:noFill/>
          <a:ln w="9525">
            <a:noFill/>
            <a:miter lim="800000"/>
            <a:headEnd/>
            <a:tailEnd/>
          </a:ln>
          <a:effectLst/>
        </p:spPr>
        <p:txBody>
          <a:bodyPr/>
          <a:lstStyle/>
          <a:p>
            <a:pPr fontAlgn="auto">
              <a:spcBef>
                <a:spcPts val="0"/>
              </a:spcBef>
              <a:spcAft>
                <a:spcPts val="0"/>
              </a:spcAft>
              <a:defRPr/>
            </a:pPr>
            <a:r>
              <a:rPr lang="en-US" sz="800" dirty="0">
                <a:solidFill>
                  <a:schemeClr val="bg2">
                    <a:lumMod val="50000"/>
                  </a:schemeClr>
                </a:solidFill>
                <a:latin typeface="Century Schoolbook" pitchFamily="18" charset="0"/>
                <a:cs typeface="+mn-cs"/>
              </a:rPr>
              <a:t> © Copyright 2013, Vorys, Sater, Seymour and Pease LLP. All Rights Reserved.</a:t>
            </a:r>
          </a:p>
        </p:txBody>
      </p:sp>
      <p:pic>
        <p:nvPicPr>
          <p:cNvPr id="6" name="Picture 9" descr="B:\BUS-DEV\Graphics and Media\Vorys Logos\Vorys Only Logo\Vorys4_RGB (7546).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58000" y="6248400"/>
            <a:ext cx="2133600" cy="290513"/>
          </a:xfrm>
          <a:prstGeom prst="rect">
            <a:avLst/>
          </a:prstGeom>
          <a:noFill/>
          <a:ln w="9525">
            <a:noFill/>
            <a:miter lim="800000"/>
            <a:headEnd/>
            <a:tailEnd/>
          </a:ln>
        </p:spPr>
      </p:pic>
      <p:sp>
        <p:nvSpPr>
          <p:cNvPr id="3074" name="Rectangle 2"/>
          <p:cNvSpPr>
            <a:spLocks noGrp="1" noChangeArrowheads="1"/>
          </p:cNvSpPr>
          <p:nvPr>
            <p:ph type="ctrTitle"/>
          </p:nvPr>
        </p:nvSpPr>
        <p:spPr>
          <a:xfrm>
            <a:off x="304800" y="2263775"/>
            <a:ext cx="7772400" cy="1470025"/>
          </a:xfrm>
        </p:spPr>
        <p:txBody>
          <a:bodyPr/>
          <a:lstStyle>
            <a:lvl1pPr algn="l">
              <a:defRPr sz="3600">
                <a:solidFill>
                  <a:srgbClr val="F8981D"/>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762000" y="4267200"/>
            <a:ext cx="8001000" cy="1752600"/>
          </a:xfrm>
        </p:spPr>
        <p:txBody>
          <a:bodyPr/>
          <a:lstStyle>
            <a:lvl1pPr marL="0" indent="0" algn="ctr">
              <a:spcBef>
                <a:spcPts val="0"/>
              </a:spcBef>
              <a:buFontTx/>
              <a:buNone/>
              <a:defRPr sz="2400"/>
            </a:lvl1pPr>
          </a:lstStyle>
          <a:p>
            <a:r>
              <a:rPr lang="en-US" smtClean="0"/>
              <a:t>Click to edit Master subtitle style</a:t>
            </a:r>
            <a:endParaRPr lang="en-US" dirty="0"/>
          </a:p>
        </p:txBody>
      </p:sp>
      <p:sp>
        <p:nvSpPr>
          <p:cNvPr id="7" name="Rectangle 4"/>
          <p:cNvSpPr>
            <a:spLocks noGrp="1" noChangeArrowheads="1"/>
          </p:cNvSpPr>
          <p:nvPr>
            <p:ph type="dt" sz="half" idx="10"/>
          </p:nvPr>
        </p:nvSpPr>
        <p:spPr/>
        <p:txBody>
          <a:bodyPr/>
          <a:lstStyle>
            <a:lvl1pPr>
              <a:defRPr baseline="0"/>
            </a:lvl1pPr>
          </a:lstStyle>
          <a:p>
            <a:pPr>
              <a:defRPr/>
            </a:pPr>
            <a:endParaRPr lang="en-US" dirty="0"/>
          </a:p>
        </p:txBody>
      </p:sp>
      <p:sp>
        <p:nvSpPr>
          <p:cNvPr id="8" name="Rectangle 5"/>
          <p:cNvSpPr>
            <a:spLocks noGrp="1" noChangeArrowheads="1"/>
          </p:cNvSpPr>
          <p:nvPr>
            <p:ph type="ftr" sz="quarter" idx="11"/>
          </p:nvPr>
        </p:nvSpPr>
        <p:spPr/>
        <p:txBody>
          <a:bodyPr/>
          <a:lstStyle>
            <a:lvl1pPr>
              <a:defRPr baseline="0"/>
            </a:lvl1pPr>
          </a:lstStyle>
          <a:p>
            <a:pPr>
              <a:defRPr/>
            </a:pPr>
            <a:endParaRPr lang="en-US" dirty="0"/>
          </a:p>
        </p:txBody>
      </p:sp>
      <p:sp>
        <p:nvSpPr>
          <p:cNvPr id="9" name="Rectangle 6"/>
          <p:cNvSpPr>
            <a:spLocks noGrp="1" noChangeArrowheads="1"/>
          </p:cNvSpPr>
          <p:nvPr>
            <p:ph type="sldNum" sz="quarter" idx="12"/>
          </p:nvPr>
        </p:nvSpPr>
        <p:spPr/>
        <p:txBody>
          <a:bodyPr/>
          <a:lstStyle>
            <a:lvl1pPr>
              <a:defRPr baseline="0"/>
            </a:lvl1pPr>
          </a:lstStyle>
          <a:p>
            <a:pPr>
              <a:defRPr/>
            </a:pPr>
            <a:fld id="{903C6228-94A8-4E78-9D0A-3FA92A69E83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668CF5C-8FDC-4511-ACDB-C7CD0ABCDF7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16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516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B683B90-C4C1-48B4-9D05-4B0265D968E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6962"/>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FBBC29B-D32A-4867-A4DD-AC4841E7508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095785A-38B8-4D5D-8D2D-8968DBEB3B6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57EA92C-0081-499A-B837-1F8AE23BAB1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D44EB3E6-1712-474A-B725-66FBB99795D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EFDB84A-91C3-434B-8BA8-B7943930F19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1828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vl1pPr>
          </a:lstStyle>
          <a:p>
            <a:pPr>
              <a:defRPr/>
            </a:pPr>
            <a:fld id="{70993512-156A-42DC-BD17-C17CCAA3769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DC32FCC-5C00-497E-B599-CDC9FDDA060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56DBC83-D5E2-4783-A289-78D3F1F94DB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B:\BUS-DEV\Visual Identity\Powerpoint_Templates\Finals\slide background design-2 main.jpg"/>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1524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Rectangle 3"/>
          <p:cNvSpPr>
            <a:spLocks noGrp="1" noChangeArrowheads="1"/>
          </p:cNvSpPr>
          <p:nvPr>
            <p:ph type="body" idx="1"/>
          </p:nvPr>
        </p:nvSpPr>
        <p:spPr bwMode="auto">
          <a:xfrm>
            <a:off x="457200" y="1752600"/>
            <a:ext cx="82296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152400" y="66103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000" baseline="0">
                <a:latin typeface="+mn-lt"/>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6103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latin typeface="+mn-lt"/>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858000" y="66103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000" baseline="0">
                <a:latin typeface="+mn-lt"/>
                <a:cs typeface="+mn-cs"/>
              </a:defRPr>
            </a:lvl1pPr>
          </a:lstStyle>
          <a:p>
            <a:pPr>
              <a:defRPr/>
            </a:pPr>
            <a:fld id="{CA059FC9-4F6A-4A54-AA90-52177E8A8B80}" type="slidenum">
              <a:rPr lang="en-US"/>
              <a:pPr>
                <a:defRPr/>
              </a:pPr>
              <a:t>‹#›</a:t>
            </a:fld>
            <a:endParaRPr lang="en-US" dirty="0"/>
          </a:p>
        </p:txBody>
      </p:sp>
      <p:sp>
        <p:nvSpPr>
          <p:cNvPr id="1032" name="Rectangle 8"/>
          <p:cNvSpPr>
            <a:spLocks noChangeArrowheads="1"/>
          </p:cNvSpPr>
          <p:nvPr/>
        </p:nvSpPr>
        <p:spPr bwMode="auto">
          <a:xfrm>
            <a:off x="76200" y="6400800"/>
            <a:ext cx="4267200" cy="304800"/>
          </a:xfrm>
          <a:prstGeom prst="rect">
            <a:avLst/>
          </a:prstGeom>
          <a:noFill/>
          <a:ln w="9525">
            <a:noFill/>
            <a:miter lim="800000"/>
            <a:headEnd/>
            <a:tailEnd/>
          </a:ln>
          <a:effectLst/>
        </p:spPr>
        <p:txBody>
          <a:bodyPr/>
          <a:lstStyle/>
          <a:p>
            <a:pPr fontAlgn="auto">
              <a:spcBef>
                <a:spcPts val="0"/>
              </a:spcBef>
              <a:spcAft>
                <a:spcPts val="0"/>
              </a:spcAft>
              <a:defRPr/>
            </a:pPr>
            <a:r>
              <a:rPr lang="en-US" sz="800" dirty="0">
                <a:latin typeface="Century Schoolbook" pitchFamily="18" charset="0"/>
                <a:cs typeface="+mn-cs"/>
              </a:rPr>
              <a:t> © Copyright 2013, Vorys, Sater, Seymour and Pease LLP. All Rights Reserved.</a:t>
            </a:r>
          </a:p>
        </p:txBody>
      </p:sp>
      <p:pic>
        <p:nvPicPr>
          <p:cNvPr id="1033" name="Picture 9" descr="B:\BUS-DEV\Graphics and Media\Vorys Logos\Vorys Only Logo\Vorys4_RGB (7546).jpg"/>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6858000" y="6248400"/>
            <a:ext cx="2133600" cy="290513"/>
          </a:xfrm>
          <a:prstGeom prst="rect">
            <a:avLst/>
          </a:prstGeom>
          <a:noFill/>
          <a:ln w="9525">
            <a:noFill/>
            <a:miter lim="800000"/>
            <a:headEnd/>
            <a:tailEnd/>
          </a:ln>
        </p:spPr>
      </p:pic>
      <p:sp>
        <p:nvSpPr>
          <p:cNvPr id="10" name="Rectangle 9"/>
          <p:cNvSpPr>
            <a:spLocks noChangeArrowheads="1"/>
          </p:cNvSpPr>
          <p:nvPr userDrawn="1"/>
        </p:nvSpPr>
        <p:spPr bwMode="auto">
          <a:xfrm>
            <a:off x="228600" y="6553200"/>
            <a:ext cx="4267200" cy="304800"/>
          </a:xfrm>
          <a:prstGeom prst="rect">
            <a:avLst/>
          </a:prstGeom>
          <a:noFill/>
          <a:ln w="9525">
            <a:noFill/>
            <a:miter lim="800000"/>
            <a:headEnd/>
            <a:tailEnd/>
          </a:ln>
          <a:effectLst/>
        </p:spPr>
        <p:txBody>
          <a:bodyPr/>
          <a:lstStyle/>
          <a:p>
            <a:pPr fontAlgn="auto">
              <a:spcBef>
                <a:spcPts val="0"/>
              </a:spcBef>
              <a:spcAft>
                <a:spcPts val="0"/>
              </a:spcAft>
              <a:defRPr/>
            </a:pPr>
            <a:r>
              <a:rPr lang="en-US" sz="800" dirty="0">
                <a:solidFill>
                  <a:schemeClr val="bg2">
                    <a:lumMod val="50000"/>
                  </a:schemeClr>
                </a:solidFill>
                <a:latin typeface="Century Schoolbook" pitchFamily="18" charset="0"/>
                <a:cs typeface="+mn-cs"/>
              </a:rPr>
              <a:t> © Copyright 2013, Vorys, Sater, Seymour and Pease LLP. All Rights Reserved.</a:t>
            </a:r>
          </a:p>
        </p:txBody>
      </p:sp>
    </p:spTree>
  </p:cSld>
  <p:clrMap bg1="dk2" tx1="lt1" bg2="dk1" tx2="lt2" accent1="accent1" accent2="accent2" accent3="accent3" accent4="accent4" accent5="accent5" accent6="accent6" hlink="hlink" folHlink="folHlink"/>
  <p:sldLayoutIdLst>
    <p:sldLayoutId id="2147483835" r:id="rId1"/>
    <p:sldLayoutId id="2147483826" r:id="rId2"/>
    <p:sldLayoutId id="2147483827" r:id="rId3"/>
    <p:sldLayoutId id="2147483828" r:id="rId4"/>
    <p:sldLayoutId id="2147483829" r:id="rId5"/>
    <p:sldLayoutId id="2147483830" r:id="rId6"/>
    <p:sldLayoutId id="2147483836" r:id="rId7"/>
    <p:sldLayoutId id="2147483831" r:id="rId8"/>
    <p:sldLayoutId id="2147483832" r:id="rId9"/>
    <p:sldLayoutId id="2147483833" r:id="rId10"/>
    <p:sldLayoutId id="2147483834" r:id="rId11"/>
  </p:sldLayoutIdLst>
  <p:txStyles>
    <p:titleStyle>
      <a:lvl1pPr algn="ctr" rtl="0" eaLnBrk="0" fontAlgn="base" hangingPunct="0">
        <a:spcBef>
          <a:spcPct val="0"/>
        </a:spcBef>
        <a:spcAft>
          <a:spcPct val="0"/>
        </a:spcAft>
        <a:defRPr sz="3200" b="1">
          <a:solidFill>
            <a:srgbClr val="F8981D"/>
          </a:solidFill>
          <a:latin typeface="+mj-lt"/>
          <a:ea typeface="+mj-ea"/>
          <a:cs typeface="+mj-cs"/>
        </a:defRPr>
      </a:lvl1pPr>
      <a:lvl2pPr algn="ctr" rtl="0" eaLnBrk="0" fontAlgn="base" hangingPunct="0">
        <a:spcBef>
          <a:spcPct val="0"/>
        </a:spcBef>
        <a:spcAft>
          <a:spcPct val="0"/>
        </a:spcAft>
        <a:defRPr sz="3200" b="1">
          <a:solidFill>
            <a:srgbClr val="F8981D"/>
          </a:solidFill>
          <a:latin typeface="Century Schoolbook" pitchFamily="18" charset="0"/>
        </a:defRPr>
      </a:lvl2pPr>
      <a:lvl3pPr algn="ctr" rtl="0" eaLnBrk="0" fontAlgn="base" hangingPunct="0">
        <a:spcBef>
          <a:spcPct val="0"/>
        </a:spcBef>
        <a:spcAft>
          <a:spcPct val="0"/>
        </a:spcAft>
        <a:defRPr sz="3200" b="1">
          <a:solidFill>
            <a:srgbClr val="F8981D"/>
          </a:solidFill>
          <a:latin typeface="Century Schoolbook" pitchFamily="18" charset="0"/>
        </a:defRPr>
      </a:lvl3pPr>
      <a:lvl4pPr algn="ctr" rtl="0" eaLnBrk="0" fontAlgn="base" hangingPunct="0">
        <a:spcBef>
          <a:spcPct val="0"/>
        </a:spcBef>
        <a:spcAft>
          <a:spcPct val="0"/>
        </a:spcAft>
        <a:defRPr sz="3200" b="1">
          <a:solidFill>
            <a:srgbClr val="F8981D"/>
          </a:solidFill>
          <a:latin typeface="Century Schoolbook" pitchFamily="18" charset="0"/>
        </a:defRPr>
      </a:lvl4pPr>
      <a:lvl5pPr algn="ctr" rtl="0" eaLnBrk="0" fontAlgn="base" hangingPunct="0">
        <a:spcBef>
          <a:spcPct val="0"/>
        </a:spcBef>
        <a:spcAft>
          <a:spcPct val="0"/>
        </a:spcAft>
        <a:defRPr sz="3200" b="1">
          <a:solidFill>
            <a:srgbClr val="F8981D"/>
          </a:solidFill>
          <a:latin typeface="Century Schoolbook" pitchFamily="18" charset="0"/>
        </a:defRPr>
      </a:lvl5pPr>
      <a:lvl6pPr marL="457200" algn="ctr" rtl="0" eaLnBrk="1" fontAlgn="base" hangingPunct="1">
        <a:spcBef>
          <a:spcPct val="0"/>
        </a:spcBef>
        <a:spcAft>
          <a:spcPct val="0"/>
        </a:spcAft>
        <a:defRPr sz="3200" b="1">
          <a:solidFill>
            <a:srgbClr val="415968"/>
          </a:solidFill>
          <a:latin typeface="Century Schoolbook" pitchFamily="18" charset="0"/>
        </a:defRPr>
      </a:lvl6pPr>
      <a:lvl7pPr marL="914400" algn="ctr" rtl="0" eaLnBrk="1" fontAlgn="base" hangingPunct="1">
        <a:spcBef>
          <a:spcPct val="0"/>
        </a:spcBef>
        <a:spcAft>
          <a:spcPct val="0"/>
        </a:spcAft>
        <a:defRPr sz="3200" b="1">
          <a:solidFill>
            <a:srgbClr val="415968"/>
          </a:solidFill>
          <a:latin typeface="Century Schoolbook" pitchFamily="18" charset="0"/>
        </a:defRPr>
      </a:lvl7pPr>
      <a:lvl8pPr marL="1371600" algn="ctr" rtl="0" eaLnBrk="1" fontAlgn="base" hangingPunct="1">
        <a:spcBef>
          <a:spcPct val="0"/>
        </a:spcBef>
        <a:spcAft>
          <a:spcPct val="0"/>
        </a:spcAft>
        <a:defRPr sz="3200" b="1">
          <a:solidFill>
            <a:srgbClr val="415968"/>
          </a:solidFill>
          <a:latin typeface="Century Schoolbook" pitchFamily="18" charset="0"/>
        </a:defRPr>
      </a:lvl8pPr>
      <a:lvl9pPr marL="1828800" algn="ctr" rtl="0" eaLnBrk="1" fontAlgn="base" hangingPunct="1">
        <a:spcBef>
          <a:spcPct val="0"/>
        </a:spcBef>
        <a:spcAft>
          <a:spcPct val="0"/>
        </a:spcAft>
        <a:defRPr sz="3200" b="1">
          <a:solidFill>
            <a:srgbClr val="415968"/>
          </a:solidFill>
          <a:latin typeface="Century Schoolbook" pitchFamily="18" charset="0"/>
        </a:defRPr>
      </a:lvl9pPr>
    </p:titleStyle>
    <p:bodyStyle>
      <a:lvl1pPr marL="465138" indent="-465138" algn="l" rtl="0" eaLnBrk="0" fontAlgn="base" hangingPunct="0">
        <a:spcBef>
          <a:spcPct val="0"/>
        </a:spcBef>
        <a:spcAft>
          <a:spcPts val="1200"/>
        </a:spcAft>
        <a:buSzPct val="100000"/>
        <a:buFont typeface="Arial" charset="0"/>
        <a:buChar char="•"/>
        <a:defRPr sz="2800">
          <a:solidFill>
            <a:srgbClr val="1F1F2E"/>
          </a:solidFill>
          <a:latin typeface="+mn-lt"/>
          <a:ea typeface="+mn-ea"/>
          <a:cs typeface="+mn-cs"/>
        </a:defRPr>
      </a:lvl1pPr>
      <a:lvl2pPr marL="914400" indent="-457200" algn="l" rtl="0" eaLnBrk="0" fontAlgn="base" hangingPunct="0">
        <a:spcBef>
          <a:spcPct val="0"/>
        </a:spcBef>
        <a:spcAft>
          <a:spcPts val="1200"/>
        </a:spcAft>
        <a:buFont typeface="Century Schoolbook" pitchFamily="18" charset="0"/>
        <a:buChar char="―"/>
        <a:defRPr sz="2600">
          <a:solidFill>
            <a:srgbClr val="1F1F2E"/>
          </a:solidFill>
          <a:latin typeface="+mn-lt"/>
        </a:defRPr>
      </a:lvl2pPr>
      <a:lvl3pPr marL="1376363" indent="-461963" algn="l" rtl="0" eaLnBrk="0" fontAlgn="base" hangingPunct="0">
        <a:spcBef>
          <a:spcPct val="0"/>
        </a:spcBef>
        <a:spcAft>
          <a:spcPts val="1200"/>
        </a:spcAft>
        <a:buSzPct val="100000"/>
        <a:buFont typeface="Wingdings" pitchFamily="2" charset="2"/>
        <a:buChar char="Ø"/>
        <a:defRPr sz="2400">
          <a:solidFill>
            <a:srgbClr val="1F1F2E"/>
          </a:solidFill>
          <a:latin typeface="+mn-lt"/>
        </a:defRPr>
      </a:lvl3pPr>
      <a:lvl4pPr marL="1828800" indent="-457200" algn="l" rtl="0" eaLnBrk="0" fontAlgn="base" hangingPunct="0">
        <a:spcBef>
          <a:spcPct val="0"/>
        </a:spcBef>
        <a:spcAft>
          <a:spcPts val="1200"/>
        </a:spcAft>
        <a:buFont typeface="Courier New" pitchFamily="49" charset="0"/>
        <a:buChar char="o"/>
        <a:defRPr sz="2200">
          <a:solidFill>
            <a:srgbClr val="1F1F2E"/>
          </a:solidFill>
          <a:latin typeface="+mn-lt"/>
        </a:defRPr>
      </a:lvl4pPr>
      <a:lvl5pPr marL="2293938" indent="-465138" algn="l" rtl="0" eaLnBrk="0" fontAlgn="base" hangingPunct="0">
        <a:spcBef>
          <a:spcPct val="0"/>
        </a:spcBef>
        <a:spcAft>
          <a:spcPts val="1200"/>
        </a:spcAft>
        <a:buFont typeface="Century Schoolbook" pitchFamily="18" charset="0"/>
        <a:buChar char="»"/>
        <a:defRPr sz="2000">
          <a:solidFill>
            <a:srgbClr val="1F1F2E"/>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9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990600"/>
            <a:ext cx="8077200" cy="1447800"/>
          </a:xfrm>
          <a:prstGeom prst="rect">
            <a:avLst/>
          </a:prstGeom>
          <a:solidFill>
            <a:schemeClr val="accent5">
              <a:lumMod val="40000"/>
              <a:lumOff val="60000"/>
            </a:schemeClr>
          </a:solidFill>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accent6">
                    <a:lumMod val="50000"/>
                  </a:schemeClr>
                </a:solidFill>
                <a:effectLst/>
                <a:uLnTx/>
                <a:uFillTx/>
                <a:latin typeface="Eras Bold ITC" pitchFamily="34" charset="0"/>
                <a:ea typeface="+mj-ea"/>
                <a:cs typeface="+mj-cs"/>
              </a:rPr>
              <a:t>The Future of HCBS Services in the Developmental Disabilities System</a:t>
            </a:r>
          </a:p>
        </p:txBody>
      </p:sp>
      <p:sp>
        <p:nvSpPr>
          <p:cNvPr id="3" name="Rectangle 2"/>
          <p:cNvSpPr/>
          <p:nvPr/>
        </p:nvSpPr>
        <p:spPr>
          <a:xfrm>
            <a:off x="4724400" y="3886200"/>
            <a:ext cx="4419600" cy="1249573"/>
          </a:xfrm>
          <a:prstGeom prst="rect">
            <a:avLst/>
          </a:prstGeom>
        </p:spPr>
        <p:txBody>
          <a:bodyPr wrap="square">
            <a:spAutoFit/>
          </a:bodyPr>
          <a:lstStyle/>
          <a:p>
            <a:pPr>
              <a:lnSpc>
                <a:spcPct val="90000"/>
              </a:lnSpc>
              <a:spcAft>
                <a:spcPts val="600"/>
              </a:spcAft>
            </a:pPr>
            <a:r>
              <a:rPr lang="en-US" sz="2400" b="1" dirty="0" smtClean="0">
                <a:solidFill>
                  <a:srgbClr val="415968"/>
                </a:solidFill>
              </a:rPr>
              <a:t>SUZANNE J. SCRUTTON</a:t>
            </a:r>
          </a:p>
          <a:p>
            <a:pPr algn="ctr">
              <a:lnSpc>
                <a:spcPct val="90000"/>
              </a:lnSpc>
            </a:pPr>
            <a:r>
              <a:rPr lang="en-US" i="1" dirty="0" smtClean="0">
                <a:solidFill>
                  <a:srgbClr val="000000"/>
                </a:solidFill>
              </a:rPr>
              <a:t>Vorys, </a:t>
            </a:r>
            <a:r>
              <a:rPr lang="en-US" i="1" dirty="0" err="1" smtClean="0">
                <a:solidFill>
                  <a:srgbClr val="000000"/>
                </a:solidFill>
              </a:rPr>
              <a:t>Sater</a:t>
            </a:r>
            <a:r>
              <a:rPr lang="en-US" i="1" dirty="0" smtClean="0">
                <a:solidFill>
                  <a:srgbClr val="000000"/>
                </a:solidFill>
              </a:rPr>
              <a:t>, Seymour and Pease LLP</a:t>
            </a:r>
          </a:p>
          <a:p>
            <a:pPr algn="ctr">
              <a:lnSpc>
                <a:spcPct val="90000"/>
              </a:lnSpc>
            </a:pPr>
            <a:r>
              <a:rPr lang="en-US" dirty="0" smtClean="0">
                <a:solidFill>
                  <a:srgbClr val="000000"/>
                </a:solidFill>
              </a:rPr>
              <a:t>614.464.8313  </a:t>
            </a:r>
          </a:p>
          <a:p>
            <a:pPr algn="ctr">
              <a:lnSpc>
                <a:spcPct val="90000"/>
              </a:lnSpc>
            </a:pPr>
            <a:r>
              <a:rPr lang="en-US" dirty="0" smtClean="0">
                <a:solidFill>
                  <a:srgbClr val="000000"/>
                </a:solidFill>
              </a:rPr>
              <a:t>sjscrutton@vorys.com </a:t>
            </a:r>
          </a:p>
        </p:txBody>
      </p:sp>
      <p:sp>
        <p:nvSpPr>
          <p:cNvPr id="4" name="Rectangle 3"/>
          <p:cNvSpPr/>
          <p:nvPr/>
        </p:nvSpPr>
        <p:spPr>
          <a:xfrm>
            <a:off x="152400" y="3886200"/>
            <a:ext cx="4572000" cy="1575816"/>
          </a:xfrm>
          <a:prstGeom prst="rect">
            <a:avLst/>
          </a:prstGeom>
        </p:spPr>
        <p:txBody>
          <a:bodyPr>
            <a:spAutoFit/>
          </a:bodyPr>
          <a:lstStyle/>
          <a:p>
            <a:pPr lvl="0" algn="ctr">
              <a:lnSpc>
                <a:spcPct val="90000"/>
              </a:lnSpc>
              <a:spcAft>
                <a:spcPts val="1200"/>
              </a:spcAft>
              <a:buSzPct val="100000"/>
              <a:defRPr/>
            </a:pPr>
            <a:r>
              <a:rPr lang="en-US" sz="2400" b="1" kern="0" dirty="0" smtClean="0">
                <a:solidFill>
                  <a:srgbClr val="415968"/>
                </a:solidFill>
              </a:rPr>
              <a:t>MAUREEN M. CORCORAN</a:t>
            </a:r>
          </a:p>
          <a:p>
            <a:pPr lvl="0" algn="ctr">
              <a:lnSpc>
                <a:spcPct val="90000"/>
              </a:lnSpc>
              <a:buSzPct val="100000"/>
              <a:defRPr/>
            </a:pPr>
            <a:r>
              <a:rPr lang="en-US" i="1" kern="0" dirty="0" smtClean="0">
                <a:solidFill>
                  <a:srgbClr val="000000"/>
                </a:solidFill>
              </a:rPr>
              <a:t>Vorys Health Care Advisors</a:t>
            </a:r>
          </a:p>
          <a:p>
            <a:pPr lvl="0" algn="ctr">
              <a:lnSpc>
                <a:spcPct val="90000"/>
              </a:lnSpc>
              <a:buSzPct val="100000"/>
              <a:defRPr/>
            </a:pPr>
            <a:r>
              <a:rPr lang="en-US" kern="0" dirty="0" smtClean="0">
                <a:solidFill>
                  <a:srgbClr val="000000"/>
                </a:solidFill>
              </a:rPr>
              <a:t>614.464.5461 </a:t>
            </a:r>
          </a:p>
          <a:p>
            <a:pPr lvl="0" algn="ctr">
              <a:lnSpc>
                <a:spcPct val="90000"/>
              </a:lnSpc>
              <a:buSzPct val="100000"/>
              <a:defRPr/>
            </a:pPr>
            <a:r>
              <a:rPr lang="en-US" kern="0" dirty="0" smtClean="0">
                <a:solidFill>
                  <a:srgbClr val="000000"/>
                </a:solidFill>
              </a:rPr>
              <a:t>mmcorcoran@voryshcadvisors.com  </a:t>
            </a:r>
          </a:p>
          <a:p>
            <a:pPr lvl="0" algn="ctr">
              <a:lnSpc>
                <a:spcPct val="90000"/>
              </a:lnSpc>
              <a:buSzPct val="100000"/>
              <a:defRPr/>
            </a:pPr>
            <a:endParaRPr lang="en-US" kern="0" dirty="0" smtClean="0">
              <a:solidFill>
                <a:srgbClr val="000000"/>
              </a:solidFill>
            </a:endParaRPr>
          </a:p>
        </p:txBody>
      </p:sp>
      <p:sp>
        <p:nvSpPr>
          <p:cNvPr id="5" name="TextBox 4"/>
          <p:cNvSpPr txBox="1"/>
          <p:nvPr/>
        </p:nvSpPr>
        <p:spPr>
          <a:xfrm>
            <a:off x="3352800" y="2971800"/>
            <a:ext cx="2819400" cy="461665"/>
          </a:xfrm>
          <a:prstGeom prst="rect">
            <a:avLst/>
          </a:prstGeom>
          <a:noFill/>
        </p:spPr>
        <p:txBody>
          <a:bodyPr wrap="square" rtlCol="0">
            <a:spAutoFit/>
          </a:bodyPr>
          <a:lstStyle/>
          <a:p>
            <a:r>
              <a:rPr lang="en-US" sz="2400" dirty="0" smtClean="0">
                <a:solidFill>
                  <a:srgbClr val="995409"/>
                </a:solidFill>
              </a:rPr>
              <a:t>February 13, 2014</a:t>
            </a:r>
            <a:endParaRPr lang="en-US" sz="2400" dirty="0">
              <a:solidFill>
                <a:srgbClr val="995409"/>
              </a:solidFill>
            </a:endParaRPr>
          </a:p>
        </p:txBody>
      </p:sp>
      <p:sp>
        <p:nvSpPr>
          <p:cNvPr id="7" name="Rectangle 6"/>
          <p:cNvSpPr/>
          <p:nvPr/>
        </p:nvSpPr>
        <p:spPr>
          <a:xfrm>
            <a:off x="228600" y="6400800"/>
            <a:ext cx="4191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noChangeArrowheads="1"/>
          </p:cNvPicPr>
          <p:nvPr/>
        </p:nvPicPr>
        <p:blipFill>
          <a:blip r:embed="rId2" cstate="print"/>
          <a:srcRect/>
          <a:stretch>
            <a:fillRect/>
          </a:stretch>
        </p:blipFill>
        <p:spPr bwMode="auto">
          <a:xfrm>
            <a:off x="381000" y="6096000"/>
            <a:ext cx="2453228" cy="61001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p:txBody>
          <a:bodyPr/>
          <a:lstStyle/>
          <a:p>
            <a:pPr eaLnBrk="1" hangingPunct="1"/>
            <a:r>
              <a:rPr lang="en-US" sz="2800" dirty="0" smtClean="0"/>
              <a:t>PERSON-CENTERED PLANNING</a:t>
            </a:r>
          </a:p>
        </p:txBody>
      </p:sp>
      <p:sp>
        <p:nvSpPr>
          <p:cNvPr id="5123" name="Content Placeholder 10"/>
          <p:cNvSpPr>
            <a:spLocks noGrp="1"/>
          </p:cNvSpPr>
          <p:nvPr>
            <p:ph idx="1"/>
          </p:nvPr>
        </p:nvSpPr>
        <p:spPr>
          <a:xfrm>
            <a:off x="381000" y="1524000"/>
            <a:ext cx="8763000" cy="4724400"/>
          </a:xfrm>
        </p:spPr>
        <p:txBody>
          <a:bodyPr/>
          <a:lstStyle/>
          <a:p>
            <a:pPr>
              <a:spcAft>
                <a:spcPts val="0"/>
              </a:spcAft>
            </a:pPr>
            <a:endParaRPr lang="en-US" sz="1600" dirty="0" smtClean="0"/>
          </a:p>
          <a:p>
            <a:pPr>
              <a:spcAft>
                <a:spcPts val="600"/>
              </a:spcAft>
            </a:pPr>
            <a:r>
              <a:rPr lang="en-US" sz="2000" b="1" dirty="0" smtClean="0"/>
              <a:t>Person-Centered Planning:  </a:t>
            </a:r>
            <a:r>
              <a:rPr lang="en-US" sz="2000" dirty="0" smtClean="0"/>
              <a:t>Rule requires “person centered-planning” that focuses on outcomes and where possible is “led by the individual receiving services and supports” (including the individual’s representative).  </a:t>
            </a:r>
          </a:p>
          <a:p>
            <a:pPr>
              <a:spcAft>
                <a:spcPts val="600"/>
              </a:spcAft>
            </a:pPr>
            <a:r>
              <a:rPr lang="en-US" sz="2000" i="1" dirty="0" smtClean="0"/>
              <a:t>Person-Centered Planning Process Requirements</a:t>
            </a:r>
            <a:r>
              <a:rPr lang="en-US" sz="2000" dirty="0" smtClean="0"/>
              <a:t>:</a:t>
            </a:r>
          </a:p>
          <a:p>
            <a:pPr lvl="1">
              <a:spcAft>
                <a:spcPts val="600"/>
              </a:spcAft>
            </a:pPr>
            <a:r>
              <a:rPr lang="en-US" sz="2000" dirty="0" smtClean="0"/>
              <a:t>Includes people chosen by the individual;</a:t>
            </a:r>
          </a:p>
          <a:p>
            <a:pPr lvl="1">
              <a:spcAft>
                <a:spcPts val="600"/>
              </a:spcAft>
            </a:pPr>
            <a:r>
              <a:rPr lang="en-US" sz="2000" dirty="0" smtClean="0"/>
              <a:t>Provides necessary information and support to ensure the individual directs the process to the maximum extent possible;</a:t>
            </a:r>
          </a:p>
          <a:p>
            <a:pPr lvl="1">
              <a:spcAft>
                <a:spcPts val="600"/>
              </a:spcAft>
            </a:pPr>
            <a:r>
              <a:rPr lang="en-US" sz="2000" dirty="0" smtClean="0"/>
              <a:t>Is timely and occurs at times and locations of convenience to the individual;</a:t>
            </a:r>
          </a:p>
          <a:p>
            <a:pPr lvl="1">
              <a:spcAft>
                <a:spcPts val="600"/>
              </a:spcAft>
            </a:pPr>
            <a:r>
              <a:rPr lang="en-US" sz="2000" dirty="0" smtClean="0"/>
              <a:t>Reflects cultural considerations of the individual; </a:t>
            </a:r>
          </a:p>
          <a:p>
            <a:pPr lvl="1">
              <a:spcAft>
                <a:spcPts val="600"/>
              </a:spcAft>
            </a:pPr>
            <a:r>
              <a:rPr lang="en-US" sz="2000" dirty="0" smtClean="0"/>
              <a:t>Includes strategies for solving conflict or disagreement within the process;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p:txBody>
          <a:bodyPr/>
          <a:lstStyle/>
          <a:p>
            <a:pPr eaLnBrk="1" hangingPunct="1"/>
            <a:r>
              <a:rPr lang="en-US" sz="2800" dirty="0" smtClean="0"/>
              <a:t>PERSON-CENTERED PLANNING </a:t>
            </a:r>
            <a:r>
              <a:rPr lang="en-US" sz="2800" dirty="0" smtClean="0"/>
              <a:t>(CON’T</a:t>
            </a:r>
            <a:r>
              <a:rPr lang="en-US" sz="2800" dirty="0" smtClean="0"/>
              <a:t>)</a:t>
            </a:r>
            <a:endParaRPr lang="en-US" sz="2800" dirty="0" smtClean="0"/>
          </a:p>
        </p:txBody>
      </p:sp>
      <p:sp>
        <p:nvSpPr>
          <p:cNvPr id="5123" name="Content Placeholder 10"/>
          <p:cNvSpPr>
            <a:spLocks noGrp="1"/>
          </p:cNvSpPr>
          <p:nvPr>
            <p:ph idx="1"/>
          </p:nvPr>
        </p:nvSpPr>
        <p:spPr>
          <a:xfrm>
            <a:off x="457200" y="1676400"/>
            <a:ext cx="8229600" cy="4724400"/>
          </a:xfrm>
        </p:spPr>
        <p:txBody>
          <a:bodyPr/>
          <a:lstStyle/>
          <a:p>
            <a:pPr>
              <a:spcAft>
                <a:spcPts val="0"/>
              </a:spcAft>
            </a:pPr>
            <a:endParaRPr lang="en-US" sz="1600" dirty="0" smtClean="0"/>
          </a:p>
          <a:p>
            <a:pPr>
              <a:spcAft>
                <a:spcPts val="600"/>
              </a:spcAft>
            </a:pPr>
            <a:r>
              <a:rPr lang="en-US" sz="2000" i="1" dirty="0" smtClean="0"/>
              <a:t>Person-Centered Planning Process Requirements</a:t>
            </a:r>
            <a:r>
              <a:rPr lang="en-US" sz="2000" dirty="0" smtClean="0"/>
              <a:t>: </a:t>
            </a:r>
            <a:r>
              <a:rPr lang="en-US" sz="2000" i="1" dirty="0" smtClean="0"/>
              <a:t>continued</a:t>
            </a:r>
          </a:p>
          <a:p>
            <a:pPr lvl="1">
              <a:spcAft>
                <a:spcPts val="600"/>
              </a:spcAft>
            </a:pPr>
            <a:r>
              <a:rPr lang="en-US" sz="2000" dirty="0" smtClean="0"/>
              <a:t>Providers of HCBS for the individual, or those who have an interest in or are employed by the HCBS provider for that individual cannot provide case management or develop the person-centered plan (with exception);</a:t>
            </a:r>
          </a:p>
          <a:p>
            <a:pPr lvl="1">
              <a:spcAft>
                <a:spcPts val="600"/>
              </a:spcAft>
            </a:pPr>
            <a:r>
              <a:rPr lang="en-US" sz="2000" dirty="0" smtClean="0"/>
              <a:t>Offers choices to the individual regarding services and supports the individual receives and from whom;</a:t>
            </a:r>
          </a:p>
          <a:p>
            <a:pPr lvl="1">
              <a:spcAft>
                <a:spcPts val="600"/>
              </a:spcAft>
            </a:pPr>
            <a:r>
              <a:rPr lang="en-US" sz="2000" dirty="0" smtClean="0"/>
              <a:t>Includes methods to request updates to plan, as needed; and</a:t>
            </a:r>
          </a:p>
          <a:p>
            <a:pPr lvl="1">
              <a:spcAft>
                <a:spcPts val="600"/>
              </a:spcAft>
            </a:pPr>
            <a:r>
              <a:rPr lang="en-US" sz="2000" dirty="0" smtClean="0"/>
              <a:t>Records the alternative home and community-based settings that were considered by the individual.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a:xfrm>
            <a:off x="0" y="152400"/>
            <a:ext cx="8991600" cy="1096962"/>
          </a:xfrm>
        </p:spPr>
        <p:txBody>
          <a:bodyPr/>
          <a:lstStyle/>
          <a:p>
            <a:pPr eaLnBrk="1" hangingPunct="1"/>
            <a:r>
              <a:rPr lang="en-US" sz="2800" dirty="0" smtClean="0"/>
              <a:t>PERSON-CENTERED SERVICE </a:t>
            </a:r>
            <a:r>
              <a:rPr lang="en-US" sz="2800" dirty="0" smtClean="0"/>
              <a:t>PLAN </a:t>
            </a:r>
            <a:r>
              <a:rPr lang="en-US" sz="2400" dirty="0" smtClean="0"/>
              <a:t>(</a:t>
            </a:r>
            <a:r>
              <a:rPr lang="en-US" sz="2400" dirty="0" err="1" smtClean="0"/>
              <a:t>Con’t</a:t>
            </a:r>
            <a:r>
              <a:rPr lang="en-US" sz="2400" dirty="0" smtClean="0"/>
              <a:t>.)</a:t>
            </a:r>
            <a:endParaRPr lang="en-US" sz="2400" dirty="0" smtClean="0"/>
          </a:p>
        </p:txBody>
      </p:sp>
      <p:sp>
        <p:nvSpPr>
          <p:cNvPr id="5123" name="Content Placeholder 10"/>
          <p:cNvSpPr>
            <a:spLocks noGrp="1"/>
          </p:cNvSpPr>
          <p:nvPr>
            <p:ph idx="1"/>
          </p:nvPr>
        </p:nvSpPr>
        <p:spPr>
          <a:xfrm>
            <a:off x="228600" y="1676400"/>
            <a:ext cx="8915400" cy="4724400"/>
          </a:xfrm>
        </p:spPr>
        <p:txBody>
          <a:bodyPr/>
          <a:lstStyle/>
          <a:p>
            <a:pPr>
              <a:spcAft>
                <a:spcPts val="600"/>
              </a:spcAft>
              <a:buNone/>
            </a:pPr>
            <a:r>
              <a:rPr lang="en-US" sz="2000" b="1" dirty="0" smtClean="0"/>
              <a:t>Person-Centered Service Plan:  </a:t>
            </a:r>
            <a:r>
              <a:rPr lang="en-US" sz="2000" dirty="0" smtClean="0"/>
              <a:t>Must reflect services and supports that are important to the individual to meet his/her needs and what is important to the individual with regard to preferences for delivery of services/supports.</a:t>
            </a:r>
          </a:p>
          <a:p>
            <a:pPr>
              <a:spcAft>
                <a:spcPts val="600"/>
              </a:spcAft>
            </a:pPr>
            <a:r>
              <a:rPr lang="en-US" sz="2000" i="1" dirty="0" smtClean="0"/>
              <a:t>Written Person-Centered Service Plan Requirements</a:t>
            </a:r>
            <a:r>
              <a:rPr lang="en-US" sz="2000" dirty="0" smtClean="0"/>
              <a:t>:</a:t>
            </a:r>
          </a:p>
          <a:p>
            <a:pPr lvl="1">
              <a:spcAft>
                <a:spcPts val="600"/>
              </a:spcAft>
            </a:pPr>
            <a:r>
              <a:rPr lang="en-US" sz="2000" dirty="0" smtClean="0"/>
              <a:t>Reflects setting is chosen by the individual and is integrated in, and supports full access to the greater community, including opportunities to seek employment and work in competitive integrated settings, engage in community life, control personal resources, and receive services in the community to the same degree of access as individuals not receiving Medicaid HCBS;</a:t>
            </a:r>
          </a:p>
          <a:p>
            <a:pPr lvl="1">
              <a:spcAft>
                <a:spcPts val="600"/>
              </a:spcAft>
            </a:pPr>
            <a:r>
              <a:rPr lang="en-US" sz="2000" dirty="0" smtClean="0"/>
              <a:t>Reflects individual’s strengths and preferences;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553200" y="5867400"/>
            <a:ext cx="2590800" cy="990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Title 9"/>
          <p:cNvSpPr>
            <a:spLocks noGrp="1"/>
          </p:cNvSpPr>
          <p:nvPr>
            <p:ph type="title"/>
          </p:nvPr>
        </p:nvSpPr>
        <p:spPr>
          <a:xfrm>
            <a:off x="228600" y="152400"/>
            <a:ext cx="8763000" cy="1096962"/>
          </a:xfrm>
        </p:spPr>
        <p:txBody>
          <a:bodyPr/>
          <a:lstStyle/>
          <a:p>
            <a:pPr eaLnBrk="1" hangingPunct="1"/>
            <a:r>
              <a:rPr lang="en-US" sz="2800" dirty="0" smtClean="0"/>
              <a:t>PERSON-CENTERED SERVICE </a:t>
            </a:r>
            <a:r>
              <a:rPr lang="en-US" sz="2800" dirty="0" smtClean="0"/>
              <a:t>PLAN </a:t>
            </a:r>
            <a:r>
              <a:rPr lang="en-US" sz="2400" dirty="0" smtClean="0"/>
              <a:t>(</a:t>
            </a:r>
            <a:r>
              <a:rPr lang="en-US" sz="2400" dirty="0" err="1" smtClean="0"/>
              <a:t>Con’t</a:t>
            </a:r>
            <a:r>
              <a:rPr lang="en-US" sz="2400" dirty="0" smtClean="0"/>
              <a:t>.)</a:t>
            </a:r>
            <a:endParaRPr lang="en-US" sz="2400" dirty="0" smtClean="0"/>
          </a:p>
        </p:txBody>
      </p:sp>
      <p:sp>
        <p:nvSpPr>
          <p:cNvPr id="5123" name="Content Placeholder 10"/>
          <p:cNvSpPr>
            <a:spLocks noGrp="1"/>
          </p:cNvSpPr>
          <p:nvPr>
            <p:ph idx="1"/>
          </p:nvPr>
        </p:nvSpPr>
        <p:spPr>
          <a:xfrm>
            <a:off x="152400" y="1676400"/>
            <a:ext cx="8991600" cy="4114800"/>
          </a:xfrm>
        </p:spPr>
        <p:txBody>
          <a:bodyPr/>
          <a:lstStyle/>
          <a:p>
            <a:pPr lvl="1">
              <a:spcAft>
                <a:spcPts val="600"/>
              </a:spcAft>
            </a:pPr>
            <a:r>
              <a:rPr lang="en-US" sz="2000" dirty="0" smtClean="0"/>
              <a:t>Reflects clinical and support needs;</a:t>
            </a:r>
          </a:p>
          <a:p>
            <a:pPr lvl="1">
              <a:spcAft>
                <a:spcPts val="600"/>
              </a:spcAft>
            </a:pPr>
            <a:r>
              <a:rPr lang="en-US" sz="2000" dirty="0" smtClean="0"/>
              <a:t>Includes goals and desired outcomes;</a:t>
            </a:r>
          </a:p>
          <a:p>
            <a:pPr lvl="1">
              <a:spcAft>
                <a:spcPts val="600"/>
              </a:spcAft>
            </a:pPr>
            <a:r>
              <a:rPr lang="en-US" sz="2000" dirty="0" smtClean="0"/>
              <a:t>Reflects providers of services/supports, including unpaid supports provided voluntarily in lieu of waiver or state plan HCBS;</a:t>
            </a:r>
          </a:p>
          <a:p>
            <a:pPr lvl="1">
              <a:spcAft>
                <a:spcPts val="600"/>
              </a:spcAft>
            </a:pPr>
            <a:r>
              <a:rPr lang="en-US" sz="2000" dirty="0" smtClean="0"/>
              <a:t>Reflects risk factors and measures in place to minimize risk;</a:t>
            </a:r>
          </a:p>
          <a:p>
            <a:pPr lvl="1">
              <a:spcAft>
                <a:spcPts val="600"/>
              </a:spcAft>
            </a:pPr>
            <a:r>
              <a:rPr lang="en-US" sz="2000" dirty="0" smtClean="0"/>
              <a:t>Be understandable to the individual/written in plain language;</a:t>
            </a:r>
          </a:p>
          <a:p>
            <a:pPr lvl="1">
              <a:spcAft>
                <a:spcPts val="600"/>
              </a:spcAft>
            </a:pPr>
            <a:r>
              <a:rPr lang="en-US" sz="2000" dirty="0" smtClean="0"/>
              <a:t>Identify individual/entity responsible for monitoring plan;</a:t>
            </a:r>
          </a:p>
          <a:p>
            <a:pPr lvl="1">
              <a:spcAft>
                <a:spcPts val="600"/>
              </a:spcAft>
            </a:pPr>
            <a:r>
              <a:rPr lang="en-US" sz="2000" dirty="0" smtClean="0"/>
              <a:t>Informed consent of individual in writing and signed by all individuals and providers responsible for implementation;</a:t>
            </a:r>
          </a:p>
          <a:p>
            <a:pPr lvl="1">
              <a:spcAft>
                <a:spcPts val="600"/>
              </a:spcAft>
            </a:pPr>
            <a:r>
              <a:rPr lang="en-US" sz="2000" dirty="0" smtClean="0"/>
              <a:t>Distributed to the individual and others involved in plan;</a:t>
            </a:r>
            <a:endParaRPr lang="en-US" sz="2000" b="1" dirty="0" smtClean="0"/>
          </a:p>
          <a:p>
            <a:pPr lvl="1">
              <a:spcAft>
                <a:spcPts val="600"/>
              </a:spcAft>
            </a:pPr>
            <a:r>
              <a:rPr lang="en-US" sz="2000" i="1" dirty="0" smtClean="0"/>
              <a:t>(More)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553200" y="5867400"/>
            <a:ext cx="2590800" cy="990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Title 9"/>
          <p:cNvSpPr>
            <a:spLocks noGrp="1"/>
          </p:cNvSpPr>
          <p:nvPr>
            <p:ph type="title"/>
          </p:nvPr>
        </p:nvSpPr>
        <p:spPr>
          <a:xfrm>
            <a:off x="228600" y="152400"/>
            <a:ext cx="8763000" cy="1096962"/>
          </a:xfrm>
        </p:spPr>
        <p:txBody>
          <a:bodyPr/>
          <a:lstStyle/>
          <a:p>
            <a:pPr eaLnBrk="1" hangingPunct="1"/>
            <a:r>
              <a:rPr lang="en-US" sz="2800" dirty="0" smtClean="0"/>
              <a:t>PERSON-CENTERED SERVICE </a:t>
            </a:r>
            <a:r>
              <a:rPr lang="en-US" sz="2800" dirty="0" smtClean="0"/>
              <a:t>PLAN </a:t>
            </a:r>
            <a:r>
              <a:rPr lang="en-US" sz="2400" dirty="0" smtClean="0"/>
              <a:t>(</a:t>
            </a:r>
            <a:r>
              <a:rPr lang="en-US" sz="2400" dirty="0" err="1" smtClean="0"/>
              <a:t>Con’t</a:t>
            </a:r>
            <a:r>
              <a:rPr lang="en-US" sz="2400" dirty="0" smtClean="0"/>
              <a:t>.)</a:t>
            </a:r>
            <a:endParaRPr lang="en-US" sz="2400" dirty="0" smtClean="0"/>
          </a:p>
        </p:txBody>
      </p:sp>
      <p:sp>
        <p:nvSpPr>
          <p:cNvPr id="5123" name="Content Placeholder 10"/>
          <p:cNvSpPr>
            <a:spLocks noGrp="1"/>
          </p:cNvSpPr>
          <p:nvPr>
            <p:ph idx="1"/>
          </p:nvPr>
        </p:nvSpPr>
        <p:spPr>
          <a:xfrm>
            <a:off x="152400" y="1676400"/>
            <a:ext cx="8991600" cy="4114800"/>
          </a:xfrm>
        </p:spPr>
        <p:txBody>
          <a:bodyPr/>
          <a:lstStyle/>
          <a:p>
            <a:pPr lvl="1">
              <a:spcAft>
                <a:spcPts val="600"/>
              </a:spcAft>
            </a:pPr>
            <a:r>
              <a:rPr lang="en-US" sz="2000" dirty="0" smtClean="0"/>
              <a:t>Includes purchase/control of self-directed services;</a:t>
            </a:r>
          </a:p>
          <a:p>
            <a:pPr lvl="1">
              <a:spcAft>
                <a:spcPts val="600"/>
              </a:spcAft>
            </a:pPr>
            <a:r>
              <a:rPr lang="en-US" sz="2000" dirty="0" smtClean="0"/>
              <a:t>Prevents unnecessary or inappropriate services and supports;</a:t>
            </a:r>
          </a:p>
          <a:p>
            <a:pPr lvl="1">
              <a:spcAft>
                <a:spcPts val="600"/>
              </a:spcAft>
            </a:pPr>
            <a:r>
              <a:rPr lang="en-US" sz="2000" dirty="0" smtClean="0"/>
              <a:t>Documents any modification of additional conditions must be supported by specific assessed need and justified in plan; and</a:t>
            </a:r>
          </a:p>
          <a:p>
            <a:pPr lvl="1">
              <a:spcAft>
                <a:spcPts val="600"/>
              </a:spcAft>
            </a:pPr>
            <a:r>
              <a:rPr lang="en-US" sz="2000" dirty="0" smtClean="0"/>
              <a:t>Must be reviewed &amp; revised upon reassessment of functional need as required every 12 mos., when the individual’s circumstances or needs change significantly, and at the request of the individual.  </a:t>
            </a:r>
            <a:endParaRPr lang="en-US" sz="20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a:xfrm>
            <a:off x="152400" y="152400"/>
            <a:ext cx="8839200" cy="1096962"/>
          </a:xfrm>
        </p:spPr>
        <p:txBody>
          <a:bodyPr/>
          <a:lstStyle/>
          <a:p>
            <a:pPr eaLnBrk="1" hangingPunct="1"/>
            <a:r>
              <a:rPr lang="en-US" sz="2800" dirty="0" smtClean="0"/>
              <a:t>FINAL REGULATION ON </a:t>
            </a:r>
            <a:r>
              <a:rPr lang="en-US" sz="2800" dirty="0" smtClean="0"/>
              <a:t>HCBS </a:t>
            </a:r>
            <a:r>
              <a:rPr lang="en-US" sz="2800" dirty="0" smtClean="0"/>
              <a:t>SERVICES </a:t>
            </a:r>
            <a:r>
              <a:rPr lang="en-US" sz="2400" dirty="0" smtClean="0"/>
              <a:t>(Con’t.)</a:t>
            </a:r>
          </a:p>
        </p:txBody>
      </p:sp>
      <p:sp>
        <p:nvSpPr>
          <p:cNvPr id="5123" name="Content Placeholder 10"/>
          <p:cNvSpPr>
            <a:spLocks noGrp="1"/>
          </p:cNvSpPr>
          <p:nvPr>
            <p:ph idx="1"/>
          </p:nvPr>
        </p:nvSpPr>
        <p:spPr>
          <a:xfrm>
            <a:off x="457200" y="1676400"/>
            <a:ext cx="8229600" cy="4495800"/>
          </a:xfrm>
        </p:spPr>
        <p:txBody>
          <a:bodyPr/>
          <a:lstStyle/>
          <a:p>
            <a:pPr>
              <a:spcAft>
                <a:spcPts val="0"/>
              </a:spcAft>
            </a:pPr>
            <a:endParaRPr lang="en-US" sz="1600" dirty="0" smtClean="0"/>
          </a:p>
          <a:p>
            <a:pPr>
              <a:spcAft>
                <a:spcPts val="0"/>
              </a:spcAft>
            </a:pPr>
            <a:r>
              <a:rPr lang="en-US" sz="2000" dirty="0" smtClean="0"/>
              <a:t>In light of Final Regulation, Waiver residential providers may need to revise policies on the following:</a:t>
            </a:r>
          </a:p>
          <a:p>
            <a:pPr lvl="1">
              <a:spcAft>
                <a:spcPts val="600"/>
              </a:spcAft>
            </a:pPr>
            <a:r>
              <a:rPr lang="en-US" sz="2000" dirty="0" smtClean="0"/>
              <a:t>meals;</a:t>
            </a:r>
          </a:p>
          <a:p>
            <a:pPr lvl="1">
              <a:spcAft>
                <a:spcPts val="600"/>
              </a:spcAft>
            </a:pPr>
            <a:r>
              <a:rPr lang="en-US" sz="2000" dirty="0" smtClean="0"/>
              <a:t>visitation; </a:t>
            </a:r>
          </a:p>
          <a:p>
            <a:pPr lvl="1">
              <a:spcAft>
                <a:spcPts val="600"/>
              </a:spcAft>
            </a:pPr>
            <a:r>
              <a:rPr lang="en-US" sz="2000" dirty="0" smtClean="0"/>
              <a:t>access to individual’s private sleeping or living areas;</a:t>
            </a:r>
          </a:p>
          <a:p>
            <a:pPr lvl="1">
              <a:spcAft>
                <a:spcPts val="600"/>
              </a:spcAft>
            </a:pPr>
            <a:r>
              <a:rPr lang="en-US" sz="2000" dirty="0" smtClean="0"/>
              <a:t>outings;</a:t>
            </a:r>
          </a:p>
          <a:p>
            <a:pPr lvl="1">
              <a:spcAft>
                <a:spcPts val="600"/>
              </a:spcAft>
            </a:pPr>
            <a:r>
              <a:rPr lang="en-US" sz="2000" dirty="0" smtClean="0"/>
              <a:t>lease agreements with individuals;</a:t>
            </a:r>
          </a:p>
          <a:p>
            <a:pPr lvl="1">
              <a:spcAft>
                <a:spcPts val="600"/>
              </a:spcAft>
            </a:pPr>
            <a:r>
              <a:rPr lang="en-US" sz="2000" dirty="0" smtClean="0"/>
              <a:t>home furnishings; </a:t>
            </a:r>
          </a:p>
          <a:p>
            <a:pPr lvl="1">
              <a:spcAft>
                <a:spcPts val="600"/>
              </a:spcAft>
            </a:pPr>
            <a:r>
              <a:rPr lang="en-US" sz="2000" dirty="0" smtClean="0"/>
              <a:t>general schedule of activities; and </a:t>
            </a:r>
          </a:p>
          <a:p>
            <a:pPr lvl="1">
              <a:spcAft>
                <a:spcPts val="600"/>
              </a:spcAft>
            </a:pPr>
            <a:r>
              <a:rPr lang="en-US" sz="2000" dirty="0" smtClean="0"/>
              <a:t>having multiple provider organizations working in one residential setting.  </a:t>
            </a:r>
          </a:p>
          <a:p>
            <a:pPr>
              <a:spcAft>
                <a:spcPts val="0"/>
              </a:spcAft>
            </a:pPr>
            <a:endParaRPr lang="en-US" sz="2000" dirty="0" smtClean="0"/>
          </a:p>
          <a:p>
            <a:pPr>
              <a:spcAft>
                <a:spcPts val="0"/>
              </a:spcAft>
              <a:buNone/>
            </a:pPr>
            <a:r>
              <a:rPr lang="en-US" sz="2000" dirty="0" smtClean="0"/>
              <a:t> </a:t>
            </a:r>
          </a:p>
          <a:p>
            <a:pPr eaLnBrk="1" hangingPunct="1"/>
            <a:endParaRPr lang="en-US" sz="1050" dirty="0" smtClean="0"/>
          </a:p>
          <a:p>
            <a:pPr eaLnBrk="1" hangingPunct="1"/>
            <a:endParaRPr lang="en-US" sz="1050" b="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a:xfrm>
            <a:off x="228600" y="152400"/>
            <a:ext cx="8686800" cy="1096962"/>
          </a:xfrm>
        </p:spPr>
        <p:txBody>
          <a:bodyPr/>
          <a:lstStyle/>
          <a:p>
            <a:pPr eaLnBrk="1" hangingPunct="1"/>
            <a:r>
              <a:rPr lang="en-US" sz="2800" dirty="0" smtClean="0"/>
              <a:t>FINAL REGULATION ON </a:t>
            </a:r>
            <a:r>
              <a:rPr lang="en-US" sz="2800" dirty="0" smtClean="0"/>
              <a:t>HCBS </a:t>
            </a:r>
            <a:r>
              <a:rPr lang="en-US" sz="2800" dirty="0" smtClean="0"/>
              <a:t>SERVICES </a:t>
            </a:r>
            <a:r>
              <a:rPr lang="en-US" sz="2400" dirty="0" smtClean="0"/>
              <a:t>(Con’t.)</a:t>
            </a:r>
          </a:p>
        </p:txBody>
      </p:sp>
      <p:sp>
        <p:nvSpPr>
          <p:cNvPr id="5123" name="Content Placeholder 10"/>
          <p:cNvSpPr>
            <a:spLocks noGrp="1"/>
          </p:cNvSpPr>
          <p:nvPr>
            <p:ph idx="1"/>
          </p:nvPr>
        </p:nvSpPr>
        <p:spPr>
          <a:xfrm>
            <a:off x="457200" y="1828800"/>
            <a:ext cx="8229600" cy="4343400"/>
          </a:xfrm>
        </p:spPr>
        <p:txBody>
          <a:bodyPr/>
          <a:lstStyle/>
          <a:p>
            <a:pPr>
              <a:spcAft>
                <a:spcPts val="0"/>
              </a:spcAft>
            </a:pPr>
            <a:r>
              <a:rPr lang="en-US" sz="2000" b="1" dirty="0" smtClean="0"/>
              <a:t>Settings that are NOT community based (excluded settings for HCBS): </a:t>
            </a:r>
          </a:p>
          <a:p>
            <a:pPr>
              <a:spcAft>
                <a:spcPts val="0"/>
              </a:spcAft>
              <a:buNone/>
            </a:pPr>
            <a:endParaRPr lang="en-US" sz="1600" dirty="0" smtClean="0"/>
          </a:p>
          <a:p>
            <a:pPr lvl="1">
              <a:spcAft>
                <a:spcPts val="0"/>
              </a:spcAft>
            </a:pPr>
            <a:r>
              <a:rPr lang="en-US" sz="1800" dirty="0" smtClean="0"/>
              <a:t>nursing facilities, institutions for mental disease;</a:t>
            </a:r>
          </a:p>
          <a:p>
            <a:pPr lvl="1">
              <a:spcAft>
                <a:spcPts val="0"/>
              </a:spcAft>
              <a:buNone/>
            </a:pPr>
            <a:endParaRPr lang="en-US" sz="1800" dirty="0" smtClean="0"/>
          </a:p>
          <a:p>
            <a:pPr lvl="1">
              <a:spcAft>
                <a:spcPts val="0"/>
              </a:spcAft>
            </a:pPr>
            <a:r>
              <a:rPr lang="en-US" sz="1800" dirty="0" smtClean="0"/>
              <a:t>intermediate care facilities; and</a:t>
            </a:r>
          </a:p>
          <a:p>
            <a:pPr lvl="1">
              <a:spcAft>
                <a:spcPts val="0"/>
              </a:spcAft>
              <a:buNone/>
            </a:pPr>
            <a:endParaRPr lang="en-US" sz="1800" dirty="0" smtClean="0"/>
          </a:p>
          <a:p>
            <a:pPr lvl="1">
              <a:spcAft>
                <a:spcPts val="0"/>
              </a:spcAft>
            </a:pPr>
            <a:r>
              <a:rPr lang="en-US" sz="1800" dirty="0" smtClean="0"/>
              <a:t>hospitals.</a:t>
            </a:r>
          </a:p>
          <a:p>
            <a:pPr lvl="1">
              <a:spcAft>
                <a:spcPts val="0"/>
              </a:spcAft>
              <a:buNone/>
            </a:pPr>
            <a:endParaRPr lang="en-US" sz="1800" dirty="0" smtClean="0"/>
          </a:p>
          <a:p>
            <a:pPr>
              <a:spcAft>
                <a:spcPts val="0"/>
              </a:spcAft>
            </a:pPr>
            <a:endParaRPr lang="en-US" sz="1600" dirty="0" smtClean="0"/>
          </a:p>
          <a:p>
            <a:pPr>
              <a:spcAft>
                <a:spcPts val="0"/>
              </a:spcAft>
              <a:buNone/>
            </a:pPr>
            <a:endParaRPr lang="en-US" sz="1050" dirty="0" smtClean="0"/>
          </a:p>
          <a:p>
            <a:pPr>
              <a:spcAft>
                <a:spcPts val="0"/>
              </a:spcAft>
              <a:buNone/>
            </a:pPr>
            <a:r>
              <a:rPr lang="en-US" sz="1050" dirty="0" smtClean="0"/>
              <a:t> </a:t>
            </a:r>
          </a:p>
          <a:p>
            <a:pPr eaLnBrk="1" hangingPunct="1"/>
            <a:endParaRPr lang="en-US" sz="1050" dirty="0" smtClean="0"/>
          </a:p>
          <a:p>
            <a:pPr eaLnBrk="1" hangingPunct="1"/>
            <a:endParaRPr lang="en-US" sz="105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SETTINGS PRESUMED </a:t>
            </a:r>
            <a:r>
              <a:rPr lang="en-US" sz="2800" u="sng" dirty="0" smtClean="0"/>
              <a:t>NOT</a:t>
            </a:r>
            <a:r>
              <a:rPr lang="en-US" sz="2800" dirty="0" smtClean="0"/>
              <a:t> TO BE HCBS</a:t>
            </a:r>
            <a:endParaRPr lang="en-US" sz="2800" dirty="0"/>
          </a:p>
        </p:txBody>
      </p:sp>
      <p:sp>
        <p:nvSpPr>
          <p:cNvPr id="3" name="Content Placeholder 2"/>
          <p:cNvSpPr>
            <a:spLocks noGrp="1"/>
          </p:cNvSpPr>
          <p:nvPr>
            <p:ph idx="1"/>
          </p:nvPr>
        </p:nvSpPr>
        <p:spPr/>
        <p:txBody>
          <a:bodyPr/>
          <a:lstStyle/>
          <a:p>
            <a:pPr marL="465138" lvl="1" indent="-465138">
              <a:buSzPct val="100000"/>
              <a:buFont typeface="Arial" charset="0"/>
              <a:buChar char="•"/>
            </a:pPr>
            <a:r>
              <a:rPr lang="en-US" sz="2000" dirty="0" smtClean="0"/>
              <a:t>Any locations that have qualities of an institutional setting (and do not meet the threshold for Medicaid HCBS), including:</a:t>
            </a:r>
          </a:p>
          <a:p>
            <a:pPr marL="927101" lvl="2" indent="-465138">
              <a:buFont typeface="Arial" charset="0"/>
              <a:buChar char="•"/>
            </a:pPr>
            <a:r>
              <a:rPr lang="en-US" sz="1800" dirty="0" smtClean="0"/>
              <a:t>those in a publicly or privately owned facility that provides inpatient treatment; </a:t>
            </a:r>
          </a:p>
          <a:p>
            <a:pPr marL="927101" lvl="2" indent="-465138">
              <a:buFont typeface="Arial" charset="0"/>
              <a:buChar char="•"/>
            </a:pPr>
            <a:r>
              <a:rPr lang="en-US" sz="1800" dirty="0" smtClean="0"/>
              <a:t>on the grounds of, or immediately adjacent to, a public institution; or</a:t>
            </a:r>
          </a:p>
          <a:p>
            <a:pPr marL="927101" lvl="2" indent="-465138">
              <a:buFont typeface="Arial" charset="0"/>
              <a:buChar char="•"/>
            </a:pPr>
            <a:r>
              <a:rPr lang="en-US" sz="1800" dirty="0" smtClean="0"/>
              <a:t>that have the effect of isolating individuals receiving Medicaid-funded HCBS from the broader community of individuals not receiving Medicaid-funded HCBS.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SETTINGS PRESUMED NOT TO BE </a:t>
            </a:r>
            <a:r>
              <a:rPr lang="en-US" sz="2800" dirty="0" smtClean="0"/>
              <a:t>HCBS-”HEIGHTENED SCRUTINY”</a:t>
            </a:r>
            <a:endParaRPr lang="en-US" sz="2800" dirty="0"/>
          </a:p>
        </p:txBody>
      </p:sp>
      <p:sp>
        <p:nvSpPr>
          <p:cNvPr id="3" name="Content Placeholder 2"/>
          <p:cNvSpPr>
            <a:spLocks noGrp="1"/>
          </p:cNvSpPr>
          <p:nvPr>
            <p:ph idx="1"/>
          </p:nvPr>
        </p:nvSpPr>
        <p:spPr/>
        <p:txBody>
          <a:bodyPr/>
          <a:lstStyle/>
          <a:p>
            <a:r>
              <a:rPr lang="en-US" sz="2000" dirty="0" smtClean="0"/>
              <a:t>Settings not HCBS programs unless:</a:t>
            </a:r>
          </a:p>
          <a:p>
            <a:pPr lvl="1"/>
            <a:r>
              <a:rPr lang="en-US" sz="2000" dirty="0" smtClean="0"/>
              <a:t>A state submits evidence (including public input) demonstrating that the setting does have the qualities of a home and community-based setting and NOT the qualities of an institution; AND</a:t>
            </a:r>
          </a:p>
          <a:p>
            <a:pPr lvl="1"/>
            <a:r>
              <a:rPr lang="en-US" sz="2000" dirty="0" smtClean="0"/>
              <a:t>The Secretary finds, based on a heightened scrutiny review of the evidence, that the setting meets the requirements for home and community-based settings and does NOT have the qualities of an institution</a:t>
            </a:r>
          </a:p>
          <a:p>
            <a:pPr lvl="1"/>
            <a:r>
              <a:rPr lang="en-US" sz="2000" dirty="0" smtClean="0"/>
              <a:t>In general, the state will be seeking decision from CMS as part of their waiver renewal and transition plan.</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IMPLEMENTATION ISSUES</a:t>
            </a:r>
            <a:endParaRPr lang="en-US" sz="2800" dirty="0"/>
          </a:p>
        </p:txBody>
      </p:sp>
      <p:sp>
        <p:nvSpPr>
          <p:cNvPr id="3" name="Content Placeholder 2"/>
          <p:cNvSpPr>
            <a:spLocks noGrp="1"/>
          </p:cNvSpPr>
          <p:nvPr>
            <p:ph idx="1"/>
          </p:nvPr>
        </p:nvSpPr>
        <p:spPr/>
        <p:txBody>
          <a:bodyPr/>
          <a:lstStyle/>
          <a:p>
            <a:r>
              <a:rPr lang="en-US" dirty="0" smtClean="0"/>
              <a:t>Non-licensed setting (SL) is not site specific</a:t>
            </a:r>
          </a:p>
          <a:p>
            <a:r>
              <a:rPr lang="en-US" dirty="0" smtClean="0"/>
              <a:t>HCBS Certification is not based on/tied to the site</a:t>
            </a:r>
          </a:p>
          <a:p>
            <a:r>
              <a:rPr lang="en-US" dirty="0" smtClean="0"/>
              <a:t>Who at the state will regulate this &amp; how?</a:t>
            </a:r>
          </a:p>
          <a:p>
            <a:pPr lvl="1"/>
            <a:r>
              <a:rPr lang="en-US" dirty="0" smtClean="0"/>
              <a:t>SL ?</a:t>
            </a:r>
          </a:p>
          <a:p>
            <a:pPr lvl="1"/>
            <a:r>
              <a:rPr lang="en-US" dirty="0" smtClean="0"/>
              <a:t>If licensed, will it be combined with licensure requirements and processes?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p:txBody>
          <a:bodyPr/>
          <a:lstStyle/>
          <a:p>
            <a:pPr eaLnBrk="1" hangingPunct="1"/>
            <a:r>
              <a:rPr lang="en-US" dirty="0" smtClean="0">
                <a:solidFill>
                  <a:srgbClr val="F89F28"/>
                </a:solidFill>
              </a:rPr>
              <a:t>OVERVIEW</a:t>
            </a:r>
          </a:p>
        </p:txBody>
      </p:sp>
      <p:sp>
        <p:nvSpPr>
          <p:cNvPr id="5123" name="Content Placeholder 10"/>
          <p:cNvSpPr>
            <a:spLocks noGrp="1"/>
          </p:cNvSpPr>
          <p:nvPr>
            <p:ph idx="1"/>
          </p:nvPr>
        </p:nvSpPr>
        <p:spPr>
          <a:xfrm>
            <a:off x="457200" y="1752600"/>
            <a:ext cx="8229600" cy="4267200"/>
          </a:xfrm>
        </p:spPr>
        <p:txBody>
          <a:bodyPr/>
          <a:lstStyle/>
          <a:p>
            <a:r>
              <a:rPr lang="en-US" sz="2000" dirty="0" smtClean="0"/>
              <a:t>Discussion of Final HCBS Regulation-</a:t>
            </a:r>
          </a:p>
          <a:p>
            <a:pPr lvl="1"/>
            <a:r>
              <a:rPr lang="en-US" sz="1800" dirty="0" smtClean="0"/>
              <a:t>Ohio impacts all IDD HCBS waivers…serving ~30,000 people</a:t>
            </a:r>
          </a:p>
          <a:p>
            <a:pPr lvl="1"/>
            <a:r>
              <a:rPr lang="en-US" sz="1800" dirty="0" smtClean="0"/>
              <a:t>HCBS settings</a:t>
            </a:r>
          </a:p>
          <a:p>
            <a:pPr lvl="1"/>
            <a:r>
              <a:rPr lang="en-US" sz="1800" dirty="0" smtClean="0"/>
              <a:t>Person centered planning</a:t>
            </a:r>
          </a:p>
          <a:p>
            <a:pPr lvl="1"/>
            <a:r>
              <a:rPr lang="en-US" sz="1800" dirty="0" smtClean="0"/>
              <a:t>Provider owned or controlled</a:t>
            </a:r>
          </a:p>
          <a:p>
            <a:pPr lvl="1"/>
            <a:r>
              <a:rPr lang="en-US" sz="1800" dirty="0" smtClean="0"/>
              <a:t>Presumed not to be home &amp; community based-heightened scrutiny</a:t>
            </a:r>
          </a:p>
          <a:p>
            <a:r>
              <a:rPr lang="en-US" sz="2000" dirty="0" smtClean="0"/>
              <a:t>Ambitious Timelines</a:t>
            </a:r>
          </a:p>
          <a:p>
            <a:r>
              <a:rPr lang="en-US" sz="2000" dirty="0" smtClean="0"/>
              <a:t>Implementation Issues</a:t>
            </a:r>
          </a:p>
          <a:p>
            <a:r>
              <a:rPr lang="en-US" sz="2000" dirty="0" smtClean="0"/>
              <a:t>What does this all mean for providers, in the short term? In the long term?</a:t>
            </a:r>
          </a:p>
          <a:p>
            <a:r>
              <a:rPr lang="en-US" sz="2000" dirty="0" smtClean="0"/>
              <a:t>Questions / Next Steps </a:t>
            </a:r>
          </a:p>
          <a:p>
            <a:endParaRPr lang="en-US" sz="2000" dirty="0" smtClean="0"/>
          </a:p>
          <a:p>
            <a:pPr eaLnBrk="1" hangingPunct="1">
              <a:buNone/>
            </a:pPr>
            <a:endParaRPr lang="en-US" b="1" dirty="0" smtClean="0"/>
          </a:p>
          <a:p>
            <a:pPr lvl="1" eaLnBrk="1" hangingPunct="1"/>
            <a:endParaRPr lang="en-US" b="1" dirty="0" smtClean="0"/>
          </a:p>
          <a:p>
            <a:pPr lvl="2" eaLnBrk="1" hangingPunct="1"/>
            <a:endParaRPr lang="en-US" sz="2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IMPLEMENTATION ISSUES(cont.)</a:t>
            </a:r>
            <a:endParaRPr lang="en-US" sz="2800" dirty="0"/>
          </a:p>
        </p:txBody>
      </p:sp>
      <p:sp>
        <p:nvSpPr>
          <p:cNvPr id="3" name="Content Placeholder 2"/>
          <p:cNvSpPr>
            <a:spLocks noGrp="1"/>
          </p:cNvSpPr>
          <p:nvPr>
            <p:ph idx="1"/>
          </p:nvPr>
        </p:nvSpPr>
        <p:spPr/>
        <p:txBody>
          <a:bodyPr/>
          <a:lstStyle/>
          <a:p>
            <a:r>
              <a:rPr lang="en-US" dirty="0" smtClean="0"/>
              <a:t>If there is a question about a setting, how will a decision be made about whether it qualifies per HCBS </a:t>
            </a:r>
            <a:r>
              <a:rPr lang="en-US" dirty="0" smtClean="0"/>
              <a:t>regulations </a:t>
            </a:r>
            <a:r>
              <a:rPr lang="en-US" dirty="0" smtClean="0"/>
              <a:t>or not?</a:t>
            </a:r>
          </a:p>
          <a:p>
            <a:pPr lvl="1"/>
            <a:r>
              <a:rPr lang="en-US" dirty="0" smtClean="0"/>
              <a:t>Will there be an appeal process? Esp. with regard to departmental discretion</a:t>
            </a:r>
          </a:p>
          <a:p>
            <a:pPr lvl="1"/>
            <a:r>
              <a:rPr lang="en-US" dirty="0" smtClean="0"/>
              <a:t>Medicaid payments denied?</a:t>
            </a:r>
          </a:p>
          <a:p>
            <a:pPr lvl="1"/>
            <a:r>
              <a:rPr lang="en-US" dirty="0" smtClean="0"/>
              <a:t>Will denial trigger other sanctions?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IMPLEMENTATION ISSUES (cont.)</a:t>
            </a:r>
            <a:endParaRPr lang="en-US" sz="2800" dirty="0"/>
          </a:p>
        </p:txBody>
      </p:sp>
      <p:sp>
        <p:nvSpPr>
          <p:cNvPr id="3" name="Content Placeholder 2"/>
          <p:cNvSpPr>
            <a:spLocks noGrp="1"/>
          </p:cNvSpPr>
          <p:nvPr>
            <p:ph idx="1"/>
          </p:nvPr>
        </p:nvSpPr>
        <p:spPr/>
        <p:txBody>
          <a:bodyPr/>
          <a:lstStyle/>
          <a:p>
            <a:r>
              <a:rPr lang="en-US" dirty="0" smtClean="0"/>
              <a:t>What if providers have a setting that they know is not compliant? How much time to comply? Amnesty?</a:t>
            </a:r>
          </a:p>
          <a:p>
            <a:pPr lvl="1"/>
            <a:r>
              <a:rPr lang="en-US" dirty="0" smtClean="0"/>
              <a:t>Examples: day services in an ICF/IDD, provider </a:t>
            </a:r>
            <a:r>
              <a:rPr lang="en-US" dirty="0" smtClean="0"/>
              <a:t>owned, other?</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5867400"/>
            <a:ext cx="8915400" cy="990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2" name="Title 9"/>
          <p:cNvSpPr>
            <a:spLocks noGrp="1"/>
          </p:cNvSpPr>
          <p:nvPr>
            <p:ph type="title"/>
          </p:nvPr>
        </p:nvSpPr>
        <p:spPr/>
        <p:txBody>
          <a:bodyPr/>
          <a:lstStyle/>
          <a:p>
            <a:pPr eaLnBrk="1" hangingPunct="1"/>
            <a:r>
              <a:rPr lang="en-US" sz="2800" dirty="0" smtClean="0"/>
              <a:t>FINAL REGULATIONS--TIMELINES</a:t>
            </a:r>
          </a:p>
        </p:txBody>
      </p:sp>
      <p:sp>
        <p:nvSpPr>
          <p:cNvPr id="5123" name="Content Placeholder 10"/>
          <p:cNvSpPr>
            <a:spLocks noGrp="1"/>
          </p:cNvSpPr>
          <p:nvPr>
            <p:ph idx="1"/>
          </p:nvPr>
        </p:nvSpPr>
        <p:spPr>
          <a:xfrm>
            <a:off x="-152400" y="1447800"/>
            <a:ext cx="9296400" cy="5257800"/>
          </a:xfrm>
        </p:spPr>
        <p:txBody>
          <a:bodyPr/>
          <a:lstStyle/>
          <a:p>
            <a:pPr lvl="1">
              <a:spcAft>
                <a:spcPts val="600"/>
              </a:spcAft>
            </a:pPr>
            <a:r>
              <a:rPr lang="en-US" sz="1800" dirty="0" smtClean="0"/>
              <a:t>Additional guidance will be forthcoming from CMS; but the following is what the regulations say</a:t>
            </a:r>
            <a:r>
              <a:rPr lang="en-US" sz="1800" i="1" dirty="0" smtClean="0"/>
              <a:t>…(these dates have to be pushed back)</a:t>
            </a:r>
          </a:p>
          <a:p>
            <a:pPr lvl="1">
              <a:spcAft>
                <a:spcPts val="600"/>
              </a:spcAft>
            </a:pPr>
            <a:r>
              <a:rPr lang="en-US" sz="1800" dirty="0" smtClean="0"/>
              <a:t>IO waiver renewal is 7/1/14 but the renewal has already been </a:t>
            </a:r>
            <a:r>
              <a:rPr lang="en-US" sz="1800" dirty="0" err="1" smtClean="0"/>
              <a:t>submitted.So</a:t>
            </a:r>
            <a:r>
              <a:rPr lang="en-US" sz="1800" dirty="0" smtClean="0"/>
              <a:t>…</a:t>
            </a:r>
          </a:p>
          <a:p>
            <a:pPr lvl="1">
              <a:spcAft>
                <a:spcPts val="600"/>
              </a:spcAft>
            </a:pPr>
            <a:r>
              <a:rPr lang="en-US" sz="1800" dirty="0" smtClean="0"/>
              <a:t>As soon after </a:t>
            </a:r>
            <a:r>
              <a:rPr lang="en-US" sz="1800" b="1" dirty="0" smtClean="0">
                <a:solidFill>
                  <a:srgbClr val="7030A0"/>
                </a:solidFill>
              </a:rPr>
              <a:t>March 17</a:t>
            </a:r>
            <a:r>
              <a:rPr lang="en-US" sz="1800" b="1" baseline="30000" dirty="0" smtClean="0">
                <a:solidFill>
                  <a:srgbClr val="7030A0"/>
                </a:solidFill>
              </a:rPr>
              <a:t>th</a:t>
            </a:r>
            <a:r>
              <a:rPr lang="en-US" sz="1800" b="1" dirty="0" smtClean="0">
                <a:solidFill>
                  <a:srgbClr val="7030A0"/>
                </a:solidFill>
              </a:rPr>
              <a:t> </a:t>
            </a:r>
            <a:r>
              <a:rPr lang="en-US" sz="1800" dirty="0" smtClean="0"/>
              <a:t>that Ohio submits </a:t>
            </a:r>
            <a:r>
              <a:rPr lang="en-US" sz="1800" u="sng" dirty="0" smtClean="0"/>
              <a:t>any</a:t>
            </a:r>
            <a:r>
              <a:rPr lang="en-US" sz="1800" dirty="0" smtClean="0"/>
              <a:t> renewal/amendment request…two things happen…</a:t>
            </a:r>
          </a:p>
          <a:p>
            <a:pPr lvl="1">
              <a:spcAft>
                <a:spcPts val="600"/>
              </a:spcAft>
            </a:pPr>
            <a:r>
              <a:rPr lang="en-US" sz="1800" b="1" dirty="0" smtClean="0">
                <a:solidFill>
                  <a:srgbClr val="FF0000"/>
                </a:solidFill>
              </a:rPr>
              <a:t>1</a:t>
            </a:r>
            <a:r>
              <a:rPr lang="en-US" sz="1800" b="1" baseline="30000" dirty="0" smtClean="0">
                <a:solidFill>
                  <a:srgbClr val="FF0000"/>
                </a:solidFill>
              </a:rPr>
              <a:t>st</a:t>
            </a:r>
            <a:r>
              <a:rPr lang="en-US" sz="1800" dirty="0" smtClean="0"/>
              <a:t>  </a:t>
            </a:r>
            <a:r>
              <a:rPr lang="en-US" sz="1800" b="1" dirty="0" smtClean="0">
                <a:solidFill>
                  <a:srgbClr val="0070C0"/>
                </a:solidFill>
              </a:rPr>
              <a:t>IF</a:t>
            </a:r>
            <a:r>
              <a:rPr lang="en-US" sz="1800" dirty="0" smtClean="0"/>
              <a:t>…Ohio’s Aging waiver “Choices” expires on </a:t>
            </a:r>
            <a:r>
              <a:rPr lang="en-US" sz="1800" b="1" dirty="0" smtClean="0">
                <a:solidFill>
                  <a:srgbClr val="7030A0"/>
                </a:solidFill>
              </a:rPr>
              <a:t>6/30/14</a:t>
            </a:r>
            <a:r>
              <a:rPr lang="en-US" sz="1800" dirty="0" smtClean="0"/>
              <a:t>. </a:t>
            </a:r>
            <a:r>
              <a:rPr lang="en-US" sz="1800" dirty="0" smtClean="0"/>
              <a:t>Let’s assume the</a:t>
            </a:r>
            <a:r>
              <a:rPr lang="en-US" sz="1800" dirty="0" smtClean="0"/>
              <a:t> </a:t>
            </a:r>
            <a:r>
              <a:rPr lang="en-US" sz="1800" dirty="0" smtClean="0"/>
              <a:t>Medicaid/Dept of Aging submit the renewal on </a:t>
            </a:r>
            <a:r>
              <a:rPr lang="en-US" sz="1800" b="1" dirty="0" smtClean="0">
                <a:solidFill>
                  <a:srgbClr val="7030A0"/>
                </a:solidFill>
              </a:rPr>
              <a:t>March 30</a:t>
            </a:r>
            <a:r>
              <a:rPr lang="en-US" sz="1800" b="1" baseline="30000" dirty="0" smtClean="0">
                <a:solidFill>
                  <a:srgbClr val="7030A0"/>
                </a:solidFill>
              </a:rPr>
              <a:t>th</a:t>
            </a:r>
            <a:r>
              <a:rPr lang="en-US" sz="1800" b="1" dirty="0" smtClean="0">
                <a:solidFill>
                  <a:srgbClr val="7030A0"/>
                </a:solidFill>
              </a:rPr>
              <a:t> </a:t>
            </a:r>
            <a:r>
              <a:rPr lang="en-US" sz="1800" dirty="0" smtClean="0"/>
              <a:t>with 90 days for review/approval. </a:t>
            </a:r>
          </a:p>
          <a:p>
            <a:pPr lvl="1">
              <a:spcAft>
                <a:spcPts val="600"/>
              </a:spcAft>
            </a:pPr>
            <a:r>
              <a:rPr lang="en-US" sz="1800" b="1" dirty="0" smtClean="0">
                <a:solidFill>
                  <a:srgbClr val="0070C0"/>
                </a:solidFill>
              </a:rPr>
              <a:t>THEN</a:t>
            </a:r>
            <a:r>
              <a:rPr lang="en-US" sz="1800" dirty="0" smtClean="0"/>
              <a:t>…by </a:t>
            </a:r>
            <a:r>
              <a:rPr lang="en-US" sz="1800" u="sng" dirty="0" smtClean="0"/>
              <a:t>120 days after </a:t>
            </a:r>
            <a:r>
              <a:rPr lang="en-US" sz="1800" dirty="0" smtClean="0"/>
              <a:t>March 30</a:t>
            </a:r>
            <a:r>
              <a:rPr lang="en-US" sz="1800" baseline="30000" dirty="0" smtClean="0"/>
              <a:t>th</a:t>
            </a:r>
            <a:r>
              <a:rPr lang="en-US" sz="1800" dirty="0" smtClean="0"/>
              <a:t> , or approx. </a:t>
            </a:r>
            <a:r>
              <a:rPr lang="en-US" sz="1800" b="1" dirty="0" smtClean="0">
                <a:solidFill>
                  <a:srgbClr val="7030A0"/>
                </a:solidFill>
              </a:rPr>
              <a:t>July 30</a:t>
            </a:r>
            <a:r>
              <a:rPr lang="en-US" sz="1800" b="1" baseline="30000" dirty="0" smtClean="0">
                <a:solidFill>
                  <a:srgbClr val="7030A0"/>
                </a:solidFill>
              </a:rPr>
              <a:t>th</a:t>
            </a:r>
            <a:r>
              <a:rPr lang="en-US" sz="1800" b="1" dirty="0" smtClean="0">
                <a:solidFill>
                  <a:srgbClr val="7030A0"/>
                </a:solidFill>
              </a:rPr>
              <a:t> </a:t>
            </a:r>
            <a:r>
              <a:rPr lang="en-US" sz="1800" dirty="0" smtClean="0"/>
              <a:t>, the state must submit the transition plan for </a:t>
            </a:r>
            <a:r>
              <a:rPr lang="en-US" sz="1800" u="sng" dirty="0" smtClean="0"/>
              <a:t>ALL</a:t>
            </a:r>
            <a:r>
              <a:rPr lang="en-US" sz="1800" dirty="0" smtClean="0"/>
              <a:t> of the HCBS waivers.</a:t>
            </a:r>
          </a:p>
          <a:p>
            <a:pPr lvl="1">
              <a:spcAft>
                <a:spcPts val="600"/>
              </a:spcAft>
            </a:pPr>
            <a:r>
              <a:rPr lang="en-US" sz="1800" b="1" dirty="0" smtClean="0">
                <a:solidFill>
                  <a:srgbClr val="FF0000"/>
                </a:solidFill>
              </a:rPr>
              <a:t>2</a:t>
            </a:r>
            <a:r>
              <a:rPr lang="en-US" sz="1800" b="1" baseline="30000" dirty="0" smtClean="0">
                <a:solidFill>
                  <a:srgbClr val="FF0000"/>
                </a:solidFill>
              </a:rPr>
              <a:t>nd</a:t>
            </a:r>
            <a:r>
              <a:rPr lang="en-US" sz="1800" dirty="0" smtClean="0"/>
              <a:t> Any waiver submitted between the 1</a:t>
            </a:r>
            <a:r>
              <a:rPr lang="en-US" sz="1800" baseline="30000" dirty="0" smtClean="0"/>
              <a:t>st</a:t>
            </a:r>
            <a:r>
              <a:rPr lang="en-US" sz="1800" dirty="0" smtClean="0"/>
              <a:t> date and the 2</a:t>
            </a:r>
            <a:r>
              <a:rPr lang="en-US" sz="1800" baseline="30000" dirty="0" smtClean="0"/>
              <a:t>nd</a:t>
            </a:r>
            <a:r>
              <a:rPr lang="en-US" sz="1800" dirty="0" smtClean="0"/>
              <a:t> date will have to be accompanied by its own transition plan; from </a:t>
            </a:r>
            <a:r>
              <a:rPr lang="en-US" sz="1800" b="1" dirty="0" smtClean="0">
                <a:solidFill>
                  <a:srgbClr val="7030A0"/>
                </a:solidFill>
              </a:rPr>
              <a:t>March 30 to July </a:t>
            </a:r>
            <a:r>
              <a:rPr lang="en-US" sz="1800" b="1" dirty="0" smtClean="0">
                <a:solidFill>
                  <a:srgbClr val="7030A0"/>
                </a:solidFill>
              </a:rPr>
              <a:t>30</a:t>
            </a:r>
            <a:r>
              <a:rPr lang="en-US" sz="1800" dirty="0" smtClean="0"/>
              <a:t> </a:t>
            </a:r>
            <a:r>
              <a:rPr lang="en-US" sz="1800" dirty="0" smtClean="0"/>
              <a:t>(in this example).</a:t>
            </a:r>
          </a:p>
          <a:p>
            <a:pPr lvl="1">
              <a:spcAft>
                <a:spcPts val="600"/>
              </a:spcAft>
            </a:pPr>
            <a:r>
              <a:rPr lang="en-US" sz="1800" dirty="0" smtClean="0"/>
              <a:t>For the implementation of the Transition plan, States will request from 1-5 years to achieve compliance, BUT they must be showing “substantial progress”, and CMS will allow the shortest time period they consider reasonable. All state’s transitions must be completed by </a:t>
            </a:r>
            <a:r>
              <a:rPr lang="en-US" sz="1800" b="1" dirty="0" smtClean="0">
                <a:solidFill>
                  <a:srgbClr val="7030A0"/>
                </a:solidFill>
              </a:rPr>
              <a:t>May 17, 2019</a:t>
            </a:r>
            <a:r>
              <a:rPr lang="en-US" sz="1800" dirty="0" smtClean="0"/>
              <a:t>.</a:t>
            </a:r>
          </a:p>
          <a:p>
            <a:pPr lvl="2">
              <a:spcAft>
                <a:spcPts val="600"/>
              </a:spcAft>
              <a:buNone/>
            </a:pPr>
            <a:endParaRPr lang="en-US" sz="1800" dirty="0" smtClean="0"/>
          </a:p>
          <a:p>
            <a:pPr lvl="2">
              <a:spcAft>
                <a:spcPts val="600"/>
              </a:spcAft>
              <a:buNone/>
            </a:pPr>
            <a:endParaRPr lang="en-US" sz="1200" dirty="0" smtClean="0"/>
          </a:p>
          <a:p>
            <a:pPr lvl="2">
              <a:spcAft>
                <a:spcPts val="600"/>
              </a:spcAft>
              <a:buNone/>
            </a:pPr>
            <a:r>
              <a:rPr lang="en-US" sz="800" dirty="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6172200"/>
            <a:ext cx="9144000" cy="6858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52400"/>
            <a:ext cx="8763000" cy="1096962"/>
          </a:xfrm>
        </p:spPr>
        <p:txBody>
          <a:bodyPr/>
          <a:lstStyle/>
          <a:p>
            <a:r>
              <a:rPr lang="en-US" sz="2800" dirty="0" smtClean="0"/>
              <a:t>SUBREGULATORY GUIDANCE PROMISED</a:t>
            </a:r>
            <a:endParaRPr lang="en-US" sz="2800" dirty="0"/>
          </a:p>
        </p:txBody>
      </p:sp>
      <p:sp>
        <p:nvSpPr>
          <p:cNvPr id="3" name="Content Placeholder 2"/>
          <p:cNvSpPr>
            <a:spLocks noGrp="1"/>
          </p:cNvSpPr>
          <p:nvPr>
            <p:ph idx="1"/>
          </p:nvPr>
        </p:nvSpPr>
        <p:spPr>
          <a:xfrm>
            <a:off x="0" y="1600200"/>
            <a:ext cx="9144000" cy="5257800"/>
          </a:xfrm>
        </p:spPr>
        <p:txBody>
          <a:bodyPr/>
          <a:lstStyle/>
          <a:p>
            <a:pPr lvl="0"/>
            <a:r>
              <a:rPr lang="en-US" sz="2400" dirty="0" smtClean="0"/>
              <a:t>Adult day, pre-voc and other non </a:t>
            </a:r>
            <a:r>
              <a:rPr lang="en-US" sz="2400" dirty="0" smtClean="0"/>
              <a:t>residential</a:t>
            </a:r>
          </a:p>
          <a:p>
            <a:pPr lvl="0"/>
            <a:r>
              <a:rPr lang="en-US" sz="2400" dirty="0" smtClean="0"/>
              <a:t>Settings that have the effect of “isolating” etc.; </a:t>
            </a:r>
          </a:p>
          <a:p>
            <a:pPr lvl="1"/>
            <a:r>
              <a:rPr lang="en-US" sz="2400" i="1" dirty="0" smtClean="0"/>
              <a:t>(inc. comment re: can’t assume small is ok)</a:t>
            </a:r>
            <a:endParaRPr lang="en-US" sz="2400" i="1" dirty="0" smtClean="0"/>
          </a:p>
          <a:p>
            <a:pPr lvl="0"/>
            <a:r>
              <a:rPr lang="en-US" sz="2400" dirty="0" smtClean="0"/>
              <a:t>The process for “</a:t>
            </a:r>
            <a:r>
              <a:rPr lang="en-US" sz="2400" dirty="0" err="1" smtClean="0"/>
              <a:t>operationalizing</a:t>
            </a:r>
            <a:r>
              <a:rPr lang="en-US" sz="2400" dirty="0" smtClean="0"/>
              <a:t> person-centered planning in order for states to bring their programs into compliance”</a:t>
            </a:r>
          </a:p>
          <a:p>
            <a:pPr lvl="0"/>
            <a:r>
              <a:rPr lang="en-US" sz="2400" dirty="0" smtClean="0"/>
              <a:t>Process for CMS “heightened scrutiny” for existing or new waiver </a:t>
            </a:r>
            <a:r>
              <a:rPr lang="en-US" sz="2400" dirty="0" smtClean="0"/>
              <a:t>settings</a:t>
            </a:r>
          </a:p>
          <a:p>
            <a:pPr lvl="0"/>
            <a:r>
              <a:rPr lang="en-US" sz="2400" dirty="0" smtClean="0"/>
              <a:t>‘Right to refuse’ and components of the </a:t>
            </a:r>
            <a:r>
              <a:rPr lang="en-US" sz="2400" dirty="0" err="1" smtClean="0"/>
              <a:t>regs</a:t>
            </a:r>
            <a:r>
              <a:rPr lang="en-US" sz="2400" dirty="0" smtClean="0"/>
              <a:t> that can be useful to address concerns</a:t>
            </a:r>
            <a:endParaRPr lang="en-US" sz="2400" dirty="0" smtClean="0"/>
          </a:p>
          <a:p>
            <a:pPr lvl="0"/>
            <a:r>
              <a:rPr lang="en-US" sz="2400" dirty="0" smtClean="0"/>
              <a:t>CMS will revise the 1915c template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REGULATORY IMPLICATIONS</a:t>
            </a:r>
            <a:endParaRPr lang="en-US" sz="2800" dirty="0"/>
          </a:p>
        </p:txBody>
      </p:sp>
      <p:sp>
        <p:nvSpPr>
          <p:cNvPr id="3" name="Content Placeholder 2"/>
          <p:cNvSpPr>
            <a:spLocks noGrp="1"/>
          </p:cNvSpPr>
          <p:nvPr>
            <p:ph idx="1"/>
          </p:nvPr>
        </p:nvSpPr>
        <p:spPr>
          <a:xfrm>
            <a:off x="381000" y="1524000"/>
            <a:ext cx="8610600" cy="5105400"/>
          </a:xfrm>
        </p:spPr>
        <p:txBody>
          <a:bodyPr/>
          <a:lstStyle/>
          <a:p>
            <a:r>
              <a:rPr lang="en-US" dirty="0" smtClean="0"/>
              <a:t>Requirements will impact</a:t>
            </a:r>
          </a:p>
          <a:p>
            <a:pPr lvl="1"/>
            <a:r>
              <a:rPr lang="en-US" dirty="0" smtClean="0"/>
              <a:t>Rules and potentially statute</a:t>
            </a:r>
          </a:p>
          <a:p>
            <a:pPr lvl="2"/>
            <a:r>
              <a:rPr lang="en-US" sz="2000" dirty="0" smtClean="0"/>
              <a:t>Licensure &amp; certification rules </a:t>
            </a:r>
          </a:p>
          <a:p>
            <a:pPr lvl="2"/>
            <a:r>
              <a:rPr lang="en-US" sz="2000" dirty="0" smtClean="0"/>
              <a:t>HCBS Payment rules</a:t>
            </a:r>
          </a:p>
          <a:p>
            <a:pPr lvl="2"/>
            <a:r>
              <a:rPr lang="en-US" sz="2000" dirty="0" smtClean="0"/>
              <a:t>Compliance rules</a:t>
            </a:r>
          </a:p>
          <a:p>
            <a:pPr lvl="2"/>
            <a:r>
              <a:rPr lang="en-US" sz="2000" dirty="0" smtClean="0"/>
              <a:t>Care planning/ISP, </a:t>
            </a:r>
          </a:p>
          <a:p>
            <a:pPr lvl="1"/>
            <a:r>
              <a:rPr lang="en-US" dirty="0" smtClean="0"/>
              <a:t>Associated regulatory process, inc. who does what?</a:t>
            </a:r>
          </a:p>
          <a:p>
            <a:pPr lvl="1"/>
            <a:r>
              <a:rPr lang="en-US" dirty="0" smtClean="0"/>
              <a:t>Case management/service coordination</a:t>
            </a:r>
          </a:p>
          <a:p>
            <a:pPr lvl="1"/>
            <a:r>
              <a:rPr lang="en-US" dirty="0" smtClean="0"/>
              <a:t>Waiver document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DISCUSSION:  WHAT DOES ALL THIS MEAN FOR THE PROVIDERS?</a:t>
            </a:r>
            <a:endParaRPr lang="en-US" dirty="0"/>
          </a:p>
        </p:txBody>
      </p:sp>
      <p:sp>
        <p:nvSpPr>
          <p:cNvPr id="3" name="Content Placeholder 2"/>
          <p:cNvSpPr>
            <a:spLocks noGrp="1"/>
          </p:cNvSpPr>
          <p:nvPr>
            <p:ph idx="1"/>
          </p:nvPr>
        </p:nvSpPr>
        <p:spPr/>
        <p:txBody>
          <a:bodyPr/>
          <a:lstStyle/>
          <a:p>
            <a:r>
              <a:rPr lang="en-US" sz="2000" dirty="0" smtClean="0"/>
              <a:t>Short term &amp; Long term Action is required</a:t>
            </a:r>
          </a:p>
          <a:p>
            <a:pPr lvl="1"/>
            <a:r>
              <a:rPr lang="en-US" sz="2000" dirty="0" smtClean="0"/>
              <a:t>Work to clarify – CMS Question and Answer</a:t>
            </a:r>
          </a:p>
          <a:p>
            <a:pPr lvl="1"/>
            <a:r>
              <a:rPr lang="en-US" sz="2000" dirty="0" smtClean="0"/>
              <a:t>Do a self evaluation</a:t>
            </a:r>
          </a:p>
          <a:p>
            <a:pPr lvl="1"/>
            <a:r>
              <a:rPr lang="en-US" sz="2000" dirty="0" smtClean="0"/>
              <a:t>Collective work through/with OPRA is very important</a:t>
            </a:r>
          </a:p>
          <a:p>
            <a:pPr lvl="1"/>
            <a:r>
              <a:rPr lang="en-US" sz="2000" dirty="0" smtClean="0"/>
              <a:t>Much deference to states so action will be in shaping Ohio system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DISCUSSION:  WHAT DOES ALL THIS MEAN FOR THE PROVIDERS (</a:t>
            </a:r>
            <a:r>
              <a:rPr lang="en-US" sz="2800" dirty="0" err="1" smtClean="0"/>
              <a:t>Con’t</a:t>
            </a:r>
            <a:r>
              <a:rPr lang="en-US" sz="2800" dirty="0" smtClean="0"/>
              <a:t>.)</a:t>
            </a:r>
            <a:endParaRPr lang="en-US" dirty="0"/>
          </a:p>
        </p:txBody>
      </p:sp>
      <p:sp>
        <p:nvSpPr>
          <p:cNvPr id="3" name="Content Placeholder 2"/>
          <p:cNvSpPr>
            <a:spLocks noGrp="1"/>
          </p:cNvSpPr>
          <p:nvPr>
            <p:ph idx="1"/>
          </p:nvPr>
        </p:nvSpPr>
        <p:spPr/>
        <p:txBody>
          <a:bodyPr/>
          <a:lstStyle/>
          <a:p>
            <a:r>
              <a:rPr lang="en-US" sz="2000" dirty="0" smtClean="0"/>
              <a:t>In Particular:</a:t>
            </a:r>
          </a:p>
          <a:p>
            <a:pPr lvl="1"/>
            <a:r>
              <a:rPr lang="en-US" sz="2000" dirty="0" smtClean="0"/>
              <a:t>Residential</a:t>
            </a:r>
          </a:p>
          <a:p>
            <a:pPr lvl="1"/>
            <a:r>
              <a:rPr lang="en-US" sz="2000" dirty="0" smtClean="0"/>
              <a:t>Day and Vocational Services</a:t>
            </a:r>
          </a:p>
          <a:p>
            <a:pPr lvl="1"/>
            <a:r>
              <a:rPr lang="en-US" sz="2000" dirty="0" smtClean="0"/>
              <a:t>Housing</a:t>
            </a:r>
          </a:p>
          <a:p>
            <a:pPr lvl="1"/>
            <a:r>
              <a:rPr lang="en-US" sz="2000" dirty="0" smtClean="0"/>
              <a:t>Transportation</a:t>
            </a:r>
          </a:p>
          <a:p>
            <a:pPr lvl="1"/>
            <a:r>
              <a:rPr lang="en-US" sz="2000" dirty="0" smtClean="0"/>
              <a:t>Institutional Respite</a:t>
            </a:r>
          </a:p>
          <a:p>
            <a:pPr lvl="1"/>
            <a:r>
              <a:rPr lang="en-US" sz="2000" dirty="0" smtClean="0"/>
              <a:t>Other Services</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152400"/>
            <a:ext cx="8229600" cy="1096963"/>
          </a:xfrm>
        </p:spPr>
        <p:txBody>
          <a:bodyPr/>
          <a:lstStyle/>
          <a:p>
            <a:r>
              <a:rPr lang="en-US" sz="2800" dirty="0" smtClean="0"/>
              <a:t>QUESTIONS AND NEXT STEPS</a:t>
            </a:r>
            <a:endParaRPr lang="en-US" dirty="0" smtClean="0"/>
          </a:p>
        </p:txBody>
      </p:sp>
      <p:sp>
        <p:nvSpPr>
          <p:cNvPr id="4" name="Content Placeholder 2"/>
          <p:cNvSpPr txBox="1">
            <a:spLocks/>
          </p:cNvSpPr>
          <p:nvPr/>
        </p:nvSpPr>
        <p:spPr bwMode="auto">
          <a:xfrm>
            <a:off x="609600" y="2286000"/>
            <a:ext cx="8229600" cy="289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smtClean="0">
                <a:solidFill>
                  <a:schemeClr val="bg2"/>
                </a:solidFill>
                <a:latin typeface="+mn-lt"/>
              </a:rPr>
              <a:t>Please send Anita 3 questions—</a:t>
            </a:r>
          </a:p>
          <a:p>
            <a:r>
              <a:rPr lang="en-US" sz="2400" b="1" dirty="0" smtClean="0">
                <a:solidFill>
                  <a:schemeClr val="bg2"/>
                </a:solidFill>
                <a:latin typeface="+mn-lt"/>
              </a:rPr>
              <a:t>	</a:t>
            </a:r>
            <a:r>
              <a:rPr lang="en-US" sz="2400" dirty="0" smtClean="0">
                <a:solidFill>
                  <a:schemeClr val="bg2"/>
                </a:solidFill>
                <a:latin typeface="+mn-lt"/>
              </a:rPr>
              <a:t>As you think about these new regulations, </a:t>
            </a:r>
            <a:r>
              <a:rPr lang="en-US" sz="2400" dirty="0" smtClean="0">
                <a:solidFill>
                  <a:schemeClr val="bg2"/>
                </a:solidFill>
                <a:latin typeface="+mn-lt"/>
              </a:rPr>
              <a:t>what </a:t>
            </a:r>
            <a:r>
              <a:rPr lang="en-US" sz="2400" dirty="0" smtClean="0">
                <a:solidFill>
                  <a:schemeClr val="bg2"/>
                </a:solidFill>
                <a:latin typeface="+mn-lt"/>
              </a:rPr>
              <a:t>are three areas of concern or that will 	have a significant impact on your agency? </a:t>
            </a:r>
          </a:p>
          <a:p>
            <a:endParaRPr lang="en-US" sz="2400" b="1" dirty="0" smtClean="0">
              <a:solidFill>
                <a:schemeClr val="bg2"/>
              </a:solidFill>
              <a:latin typeface="+mn-lt"/>
            </a:endParaRPr>
          </a:p>
          <a:p>
            <a:r>
              <a:rPr lang="en-US" sz="2400" b="1" dirty="0" smtClean="0">
                <a:solidFill>
                  <a:schemeClr val="bg2"/>
                </a:solidFill>
                <a:latin typeface="+mn-lt"/>
              </a:rPr>
              <a:t>Please send the three in the form of  questions. </a:t>
            </a:r>
            <a:r>
              <a:rPr kumimoji="0" lang="en-US" sz="2400" b="0" i="0" u="none" strike="noStrike" kern="0" cap="none" spc="0" normalizeH="0" baseline="0" noProof="0" dirty="0" smtClean="0">
                <a:ln>
                  <a:noFill/>
                </a:ln>
                <a:solidFill>
                  <a:schemeClr val="bg2"/>
                </a:solidFill>
                <a:effectLst/>
                <a:uLnTx/>
                <a:uFillTx/>
                <a:latin typeface="+mn-lt"/>
                <a:ea typeface="+mn-ea"/>
                <a:cs typeface="+mn-cs"/>
              </a:rPr>
              <a:t> </a:t>
            </a:r>
            <a:endParaRPr kumimoji="0" lang="en-US" sz="2400" b="0" i="0" u="none" strike="noStrike" kern="0" cap="none" spc="0" normalizeH="0" baseline="0" noProof="0" dirty="0">
              <a:ln>
                <a:noFill/>
              </a:ln>
              <a:solidFill>
                <a:schemeClr val="bg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10"/>
          <p:cNvSpPr>
            <a:spLocks noGrp="1"/>
          </p:cNvSpPr>
          <p:nvPr>
            <p:ph idx="1"/>
          </p:nvPr>
        </p:nvSpPr>
        <p:spPr>
          <a:xfrm>
            <a:off x="381000" y="1752600"/>
            <a:ext cx="8305800" cy="4343400"/>
          </a:xfrm>
        </p:spPr>
        <p:txBody>
          <a:bodyPr/>
          <a:lstStyle/>
          <a:p>
            <a:pPr lvl="1" eaLnBrk="1" hangingPunct="1">
              <a:buNone/>
            </a:pPr>
            <a:endParaRPr lang="en-US" sz="1600" dirty="0" smtClean="0"/>
          </a:p>
          <a:p>
            <a:pPr algn="ctr" eaLnBrk="1" hangingPunct="1">
              <a:lnSpc>
                <a:spcPct val="90000"/>
              </a:lnSpc>
              <a:spcAft>
                <a:spcPts val="600"/>
              </a:spcAft>
              <a:buNone/>
            </a:pPr>
            <a:r>
              <a:rPr lang="en-US" sz="2400" b="1" dirty="0" smtClean="0">
                <a:solidFill>
                  <a:srgbClr val="415968"/>
                </a:solidFill>
                <a:latin typeface="Arial" pitchFamily="34" charset="0"/>
                <a:cs typeface="Arial" pitchFamily="34" charset="0"/>
              </a:rPr>
              <a:t>SUZANNE J. SCRUTTON</a:t>
            </a:r>
          </a:p>
          <a:p>
            <a:pPr algn="ctr" eaLnBrk="1" hangingPunct="1">
              <a:lnSpc>
                <a:spcPct val="90000"/>
              </a:lnSpc>
              <a:spcAft>
                <a:spcPct val="0"/>
              </a:spcAft>
              <a:buNone/>
            </a:pPr>
            <a:r>
              <a:rPr lang="en-US" i="1" dirty="0" smtClean="0">
                <a:solidFill>
                  <a:srgbClr val="000000"/>
                </a:solidFill>
                <a:latin typeface="Arial" pitchFamily="34" charset="0"/>
                <a:cs typeface="Arial" pitchFamily="34" charset="0"/>
              </a:rPr>
              <a:t>Vorys, Sater, Seymour and Pease LLP</a:t>
            </a:r>
          </a:p>
          <a:p>
            <a:pPr algn="ctr" eaLnBrk="1" hangingPunct="1">
              <a:lnSpc>
                <a:spcPct val="90000"/>
              </a:lnSpc>
              <a:spcAft>
                <a:spcPct val="0"/>
              </a:spcAft>
              <a:buNone/>
            </a:pPr>
            <a:r>
              <a:rPr lang="en-US" dirty="0" smtClean="0">
                <a:solidFill>
                  <a:srgbClr val="000000"/>
                </a:solidFill>
                <a:latin typeface="Arial" pitchFamily="34" charset="0"/>
                <a:cs typeface="Arial" pitchFamily="34" charset="0"/>
              </a:rPr>
              <a:t>614.464.8313| sjscrutton@vorys.com  </a:t>
            </a:r>
          </a:p>
          <a:p>
            <a:pPr lvl="2" algn="ctr" eaLnBrk="1" hangingPunct="1">
              <a:buNone/>
            </a:pPr>
            <a:endParaRPr lang="en-US" sz="2800" b="1" i="1" dirty="0" smtClean="0"/>
          </a:p>
        </p:txBody>
      </p:sp>
      <p:sp>
        <p:nvSpPr>
          <p:cNvPr id="4" name="Rectangle 3"/>
          <p:cNvSpPr/>
          <p:nvPr/>
        </p:nvSpPr>
        <p:spPr>
          <a:xfrm>
            <a:off x="1981200" y="4191000"/>
            <a:ext cx="5410200" cy="1825115"/>
          </a:xfrm>
          <a:prstGeom prst="rect">
            <a:avLst/>
          </a:prstGeom>
        </p:spPr>
        <p:txBody>
          <a:bodyPr wrap="square">
            <a:spAutoFit/>
          </a:bodyPr>
          <a:lstStyle/>
          <a:p>
            <a:pPr lvl="0" algn="ctr">
              <a:lnSpc>
                <a:spcPct val="90000"/>
              </a:lnSpc>
              <a:spcAft>
                <a:spcPts val="1200"/>
              </a:spcAft>
              <a:buSzPct val="100000"/>
              <a:defRPr/>
            </a:pPr>
            <a:r>
              <a:rPr lang="en-US" sz="2400" b="1" kern="0" dirty="0" smtClean="0">
                <a:solidFill>
                  <a:srgbClr val="415968"/>
                </a:solidFill>
              </a:rPr>
              <a:t>MAUREEN M. CORCORAN</a:t>
            </a:r>
          </a:p>
          <a:p>
            <a:pPr lvl="0" algn="ctr">
              <a:lnSpc>
                <a:spcPct val="90000"/>
              </a:lnSpc>
              <a:buSzPct val="100000"/>
              <a:defRPr/>
            </a:pPr>
            <a:r>
              <a:rPr lang="en-US" sz="2400" i="1" kern="0" dirty="0" smtClean="0">
                <a:solidFill>
                  <a:srgbClr val="000000"/>
                </a:solidFill>
              </a:rPr>
              <a:t>Vorys Health Care Advisors</a:t>
            </a:r>
          </a:p>
          <a:p>
            <a:pPr lvl="0" algn="ctr">
              <a:lnSpc>
                <a:spcPct val="90000"/>
              </a:lnSpc>
              <a:buSzPct val="100000"/>
              <a:defRPr/>
            </a:pPr>
            <a:r>
              <a:rPr lang="en-US" sz="2400" kern="0" dirty="0" smtClean="0">
                <a:solidFill>
                  <a:srgbClr val="000000"/>
                </a:solidFill>
              </a:rPr>
              <a:t>614.464.5461 </a:t>
            </a:r>
          </a:p>
          <a:p>
            <a:pPr lvl="0" algn="ctr">
              <a:lnSpc>
                <a:spcPct val="90000"/>
              </a:lnSpc>
              <a:buSzPct val="100000"/>
              <a:defRPr/>
            </a:pPr>
            <a:r>
              <a:rPr lang="en-US" sz="2400" kern="0" dirty="0" smtClean="0">
                <a:solidFill>
                  <a:srgbClr val="000000"/>
                </a:solidFill>
              </a:rPr>
              <a:t>mmcorcoran@voryshcadvisors.com  </a:t>
            </a:r>
          </a:p>
          <a:p>
            <a:pPr lvl="0" algn="ctr">
              <a:lnSpc>
                <a:spcPct val="90000"/>
              </a:lnSpc>
              <a:buSzPct val="100000"/>
              <a:defRPr/>
            </a:pPr>
            <a:endParaRPr lang="en-US" kern="0" dirty="0" smtClean="0">
              <a:solidFill>
                <a:srgbClr val="000000"/>
              </a:solidFill>
            </a:endParaRPr>
          </a:p>
        </p:txBody>
      </p:sp>
      <p:sp>
        <p:nvSpPr>
          <p:cNvPr id="6" name="Rectangle 5"/>
          <p:cNvSpPr/>
          <p:nvPr/>
        </p:nvSpPr>
        <p:spPr>
          <a:xfrm>
            <a:off x="2514600" y="6172200"/>
            <a:ext cx="2743200" cy="685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noChangeArrowheads="1"/>
          </p:cNvPicPr>
          <p:nvPr/>
        </p:nvPicPr>
        <p:blipFill>
          <a:blip r:embed="rId3" cstate="print"/>
          <a:srcRect/>
          <a:stretch>
            <a:fillRect/>
          </a:stretch>
        </p:blipFill>
        <p:spPr bwMode="auto">
          <a:xfrm>
            <a:off x="228600" y="6096000"/>
            <a:ext cx="2453228" cy="610010"/>
          </a:xfrm>
          <a:prstGeom prst="rect">
            <a:avLst/>
          </a:prstGeom>
          <a:noFill/>
          <a:ln w="9525">
            <a:noFill/>
            <a:miter lim="800000"/>
            <a:headEnd/>
            <a:tailEnd/>
          </a:ln>
        </p:spPr>
      </p:pic>
      <p:sp>
        <p:nvSpPr>
          <p:cNvPr id="7" name="Title 1"/>
          <p:cNvSpPr>
            <a:spLocks noGrp="1"/>
          </p:cNvSpPr>
          <p:nvPr>
            <p:ph type="title"/>
          </p:nvPr>
        </p:nvSpPr>
        <p:spPr>
          <a:xfrm>
            <a:off x="457200" y="152400"/>
            <a:ext cx="8229600" cy="1096963"/>
          </a:xfrm>
        </p:spPr>
        <p:txBody>
          <a:bodyPr/>
          <a:lstStyle/>
          <a:p>
            <a:r>
              <a:rPr lang="en-US" sz="2800" dirty="0" smtClean="0"/>
              <a:t>CONTACT INFORMATION</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FINAL </a:t>
            </a:r>
            <a:r>
              <a:rPr lang="en-US" sz="2800" dirty="0" smtClean="0">
                <a:solidFill>
                  <a:srgbClr val="F89F28"/>
                </a:solidFill>
              </a:rPr>
              <a:t>REGULATION</a:t>
            </a:r>
            <a:r>
              <a:rPr lang="en-US" sz="2800" dirty="0" smtClean="0"/>
              <a:t> ON HCBS SERVICES - INTENT</a:t>
            </a:r>
            <a:endParaRPr lang="en-US" sz="2800" dirty="0"/>
          </a:p>
        </p:txBody>
      </p:sp>
      <p:sp>
        <p:nvSpPr>
          <p:cNvPr id="3" name="Content Placeholder 2"/>
          <p:cNvSpPr>
            <a:spLocks noGrp="1"/>
          </p:cNvSpPr>
          <p:nvPr>
            <p:ph idx="1"/>
          </p:nvPr>
        </p:nvSpPr>
        <p:spPr/>
        <p:txBody>
          <a:bodyPr/>
          <a:lstStyle/>
          <a:p>
            <a:r>
              <a:rPr lang="en-US" sz="2000" dirty="0" smtClean="0"/>
              <a:t>To ensure that individuals receiving long-term services and supports through home and community based service (HCBS) programs under the 1915(c), 1915(i) and 1915(k) Medicaid authorities have full access to benefits of community living and the opportunity to receive services in the most integrated setting appropriate</a:t>
            </a:r>
          </a:p>
          <a:p>
            <a:r>
              <a:rPr lang="en-US" sz="2000" dirty="0" smtClean="0"/>
              <a:t>To enhance the quality of HCBS and provide protections to participants</a:t>
            </a:r>
          </a:p>
          <a:p>
            <a:endParaRPr lang="en-US" sz="2000" dirty="0" smtClean="0"/>
          </a:p>
          <a:p>
            <a:endParaRPr lang="en-US" sz="2000" dirty="0" smtClean="0"/>
          </a:p>
          <a:p>
            <a:pPr lvl="1"/>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FINAL REGULATION ON HCBS SERVICES – INTENT (</a:t>
            </a:r>
            <a:r>
              <a:rPr lang="en-US" sz="2800" dirty="0" err="1" smtClean="0"/>
              <a:t>Con’t</a:t>
            </a:r>
            <a:r>
              <a:rPr lang="en-US" sz="2800" dirty="0" smtClean="0"/>
              <a:t>.)</a:t>
            </a:r>
            <a:endParaRPr lang="en-US" sz="2800" dirty="0"/>
          </a:p>
        </p:txBody>
      </p:sp>
      <p:sp>
        <p:nvSpPr>
          <p:cNvPr id="3" name="Content Placeholder 2"/>
          <p:cNvSpPr>
            <a:spLocks noGrp="1"/>
          </p:cNvSpPr>
          <p:nvPr>
            <p:ph idx="1"/>
          </p:nvPr>
        </p:nvSpPr>
        <p:spPr/>
        <p:txBody>
          <a:bodyPr/>
          <a:lstStyle/>
          <a:p>
            <a:r>
              <a:rPr lang="en-US" sz="2000" dirty="0" smtClean="0"/>
              <a:t>The final rule defines, describes, and aligns setting requirements for home and community-based services provided under three Medicaid authorities</a:t>
            </a:r>
          </a:p>
          <a:p>
            <a:pPr lvl="1"/>
            <a:r>
              <a:rPr lang="en-US" sz="2000" dirty="0" smtClean="0"/>
              <a:t>1915(c) – HCBS Waivers</a:t>
            </a:r>
          </a:p>
          <a:p>
            <a:pPr lvl="1"/>
            <a:r>
              <a:rPr lang="en-US" sz="2000" dirty="0" smtClean="0"/>
              <a:t>1915(</a:t>
            </a:r>
            <a:r>
              <a:rPr lang="en-US" sz="2000" dirty="0" err="1" smtClean="0"/>
              <a:t>i</a:t>
            </a:r>
            <a:r>
              <a:rPr lang="en-US" sz="2000" dirty="0" smtClean="0"/>
              <a:t>) – State Plan HCBS</a:t>
            </a:r>
          </a:p>
          <a:p>
            <a:pPr lvl="1"/>
            <a:r>
              <a:rPr lang="en-US" sz="2000" dirty="0" smtClean="0"/>
              <a:t>1915(k) – Community First Choice</a:t>
            </a:r>
          </a:p>
          <a:p>
            <a:pPr>
              <a:buNone/>
            </a:pPr>
            <a:endParaRPr lang="en-US" sz="2000" dirty="0" smtClean="0"/>
          </a:p>
          <a:p>
            <a:r>
              <a:rPr lang="en-US" sz="2000" dirty="0" smtClean="0"/>
              <a:t>Effective Date March 17, 2014</a:t>
            </a:r>
          </a:p>
          <a:p>
            <a:pPr lvl="1"/>
            <a:r>
              <a:rPr lang="en-US" sz="2000" dirty="0" smtClean="0"/>
              <a:t>The states will be able to submit a transition plan, but the rule is effective on this data.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a:xfrm>
            <a:off x="0" y="0"/>
            <a:ext cx="9144000" cy="1295400"/>
          </a:xfrm>
        </p:spPr>
        <p:txBody>
          <a:bodyPr/>
          <a:lstStyle/>
          <a:p>
            <a:pPr eaLnBrk="1" hangingPunct="1"/>
            <a:r>
              <a:rPr lang="en-US" sz="2800" dirty="0" smtClean="0"/>
              <a:t>FINAL REGULATION ON  HCBS SERVICES</a:t>
            </a:r>
            <a:br>
              <a:rPr lang="en-US" sz="2800" dirty="0" smtClean="0"/>
            </a:br>
            <a:r>
              <a:rPr lang="en-US" sz="2800" dirty="0" smtClean="0"/>
              <a:t>HCBS Settings Requirements-General</a:t>
            </a:r>
          </a:p>
        </p:txBody>
      </p:sp>
      <p:sp>
        <p:nvSpPr>
          <p:cNvPr id="5123" name="Content Placeholder 10"/>
          <p:cNvSpPr>
            <a:spLocks noGrp="1"/>
          </p:cNvSpPr>
          <p:nvPr>
            <p:ph idx="1"/>
          </p:nvPr>
        </p:nvSpPr>
        <p:spPr>
          <a:xfrm>
            <a:off x="228600" y="1600200"/>
            <a:ext cx="8686800" cy="4419600"/>
          </a:xfrm>
        </p:spPr>
        <p:txBody>
          <a:bodyPr/>
          <a:lstStyle/>
          <a:p>
            <a:pPr lvl="1" eaLnBrk="1" hangingPunct="1"/>
            <a:r>
              <a:rPr lang="en-US" sz="2400" dirty="0" smtClean="0"/>
              <a:t>Is integrated in and supports full access to the greater community;</a:t>
            </a:r>
          </a:p>
          <a:p>
            <a:pPr lvl="1" eaLnBrk="1" hangingPunct="1"/>
            <a:r>
              <a:rPr lang="en-US" sz="2400" dirty="0" smtClean="0"/>
              <a:t>Provides opportunities to seek employment and work in competitive integrated settings, engage in community life, control personal resources, and receive services in the community, to the same degree of access as individuals not receiving Medicaid HCBS;</a:t>
            </a:r>
          </a:p>
          <a:p>
            <a:pPr lvl="1" eaLnBrk="1" hangingPunct="1"/>
            <a:r>
              <a:rPr lang="en-US" sz="2400" dirty="0" smtClean="0"/>
              <a:t>Is selected by the individual from among setting options (including non-disability specific settings and an option for a private unit in a residential setting);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a:xfrm>
            <a:off x="457200" y="152400"/>
            <a:ext cx="8382000" cy="1096962"/>
          </a:xfrm>
        </p:spPr>
        <p:txBody>
          <a:bodyPr/>
          <a:lstStyle/>
          <a:p>
            <a:pPr eaLnBrk="1" hangingPunct="1"/>
            <a:r>
              <a:rPr lang="en-US" sz="2800" dirty="0" smtClean="0"/>
              <a:t>FINAL REGULATION ON HCBS SERVICES</a:t>
            </a:r>
            <a:br>
              <a:rPr lang="en-US" sz="2800" dirty="0" smtClean="0"/>
            </a:br>
            <a:r>
              <a:rPr lang="en-US" sz="2800" dirty="0" smtClean="0"/>
              <a:t>HCBS Settings Requirements-General</a:t>
            </a:r>
          </a:p>
        </p:txBody>
      </p:sp>
      <p:sp>
        <p:nvSpPr>
          <p:cNvPr id="5123" name="Content Placeholder 10"/>
          <p:cNvSpPr>
            <a:spLocks noGrp="1"/>
          </p:cNvSpPr>
          <p:nvPr>
            <p:ph idx="1"/>
          </p:nvPr>
        </p:nvSpPr>
        <p:spPr>
          <a:xfrm>
            <a:off x="457200" y="2057400"/>
            <a:ext cx="8153400" cy="3657600"/>
          </a:xfrm>
        </p:spPr>
        <p:txBody>
          <a:bodyPr/>
          <a:lstStyle/>
          <a:p>
            <a:pPr lvl="1" eaLnBrk="1" hangingPunct="1"/>
            <a:r>
              <a:rPr lang="en-US" sz="2400" dirty="0" smtClean="0"/>
              <a:t>Ensures individual rights of privacy, dignity and respect, and freedom from coercion and restraint;</a:t>
            </a:r>
          </a:p>
          <a:p>
            <a:pPr lvl="1" eaLnBrk="1" hangingPunct="1"/>
            <a:r>
              <a:rPr lang="en-US" sz="2400" dirty="0" smtClean="0"/>
              <a:t>Optimizes autonomy and independence in making life choices (including but not limited to daily activities, physical environment, and with whom to interact); and</a:t>
            </a:r>
          </a:p>
          <a:p>
            <a:pPr lvl="1" eaLnBrk="1" hangingPunct="1"/>
            <a:r>
              <a:rPr lang="en-US" sz="2400" dirty="0" smtClean="0"/>
              <a:t>Facilitates choice regarding services and who provides them.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9"/>
          <p:cNvSpPr>
            <a:spLocks noGrp="1"/>
          </p:cNvSpPr>
          <p:nvPr>
            <p:ph type="title"/>
          </p:nvPr>
        </p:nvSpPr>
        <p:spPr/>
        <p:txBody>
          <a:bodyPr/>
          <a:lstStyle/>
          <a:p>
            <a:r>
              <a:rPr lang="en-US" sz="2800" dirty="0" smtClean="0"/>
              <a:t>ADDITIONAL REQUIREMENTS </a:t>
            </a:r>
            <a:r>
              <a:rPr lang="en-US" sz="2800" dirty="0" smtClean="0"/>
              <a:t/>
            </a:r>
            <a:br>
              <a:rPr lang="en-US" sz="2800" dirty="0" smtClean="0"/>
            </a:br>
            <a:r>
              <a:rPr lang="en-US" sz="2800" dirty="0" smtClean="0"/>
              <a:t>for Provider Owned or Controlled Settings</a:t>
            </a:r>
            <a:endParaRPr lang="en-US" dirty="0" smtClean="0"/>
          </a:p>
        </p:txBody>
      </p:sp>
      <p:sp>
        <p:nvSpPr>
          <p:cNvPr id="5123" name="Content Placeholder 10"/>
          <p:cNvSpPr>
            <a:spLocks noGrp="1"/>
          </p:cNvSpPr>
          <p:nvPr>
            <p:ph idx="1"/>
          </p:nvPr>
        </p:nvSpPr>
        <p:spPr>
          <a:xfrm>
            <a:off x="457200" y="1752600"/>
            <a:ext cx="8153400" cy="4267200"/>
          </a:xfrm>
        </p:spPr>
        <p:txBody>
          <a:bodyPr/>
          <a:lstStyle/>
          <a:p>
            <a:r>
              <a:rPr lang="en-US" sz="2000" dirty="0" smtClean="0"/>
              <a:t>The unit/dwelling is a specific physical place that can be owned, rented or occupied under a legally enforceable agreement (by the individual receiving services, and the individual has, at a minimum, the same responsibilities and protections from eviction that tenants have under landlord/tenant law);	</a:t>
            </a:r>
          </a:p>
          <a:p>
            <a:r>
              <a:rPr lang="en-US" sz="2000" dirty="0" smtClean="0"/>
              <a:t>If tenant laws do not apply, state ensures lease, residency agreement or other written agreement is in place providing protections to address eviction processes and appeals comparable to those provided under the jurisdiction’s landlord tenant law;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1600" cy="1096962"/>
          </a:xfrm>
        </p:spPr>
        <p:txBody>
          <a:bodyPr/>
          <a:lstStyle/>
          <a:p>
            <a:r>
              <a:rPr lang="en-US" sz="2800" dirty="0" smtClean="0"/>
              <a:t>ADDITIONAL REQUIREMENTS </a:t>
            </a:r>
            <a:r>
              <a:rPr lang="en-US" sz="2800" dirty="0" smtClean="0"/>
              <a:t>for </a:t>
            </a:r>
            <a:br>
              <a:rPr lang="en-US" sz="2800" dirty="0" smtClean="0"/>
            </a:br>
            <a:r>
              <a:rPr lang="en-US" sz="2800" dirty="0" smtClean="0"/>
              <a:t>Provider Owned or Controlled Settings (</a:t>
            </a:r>
            <a:r>
              <a:rPr lang="en-US" sz="2800" dirty="0" err="1" smtClean="0"/>
              <a:t>Con’t</a:t>
            </a:r>
            <a:r>
              <a:rPr lang="en-US" sz="2800" dirty="0" smtClean="0"/>
              <a:t>)</a:t>
            </a:r>
            <a:endParaRPr lang="en-US" dirty="0"/>
          </a:p>
        </p:txBody>
      </p:sp>
      <p:sp>
        <p:nvSpPr>
          <p:cNvPr id="3" name="Content Placeholder 2"/>
          <p:cNvSpPr>
            <a:spLocks noGrp="1"/>
          </p:cNvSpPr>
          <p:nvPr>
            <p:ph idx="1"/>
          </p:nvPr>
        </p:nvSpPr>
        <p:spPr/>
        <p:txBody>
          <a:bodyPr/>
          <a:lstStyle/>
          <a:p>
            <a:r>
              <a:rPr lang="en-US" sz="2000" dirty="0" smtClean="0"/>
              <a:t>The individual has privacy in their unit including lockable doors, choice of roommates if sharing and freedom to furnish or decorate the unit;</a:t>
            </a:r>
          </a:p>
          <a:p>
            <a:r>
              <a:rPr lang="en-US" sz="2000" dirty="0" smtClean="0"/>
              <a:t>The individual controls his/her own schedules and activities, including access to food at any time;</a:t>
            </a:r>
          </a:p>
          <a:p>
            <a:r>
              <a:rPr lang="en-US" sz="2000" dirty="0" smtClean="0"/>
              <a:t>The individual can have visitors of their choosing at any time; and</a:t>
            </a:r>
          </a:p>
          <a:p>
            <a:r>
              <a:rPr lang="en-US" sz="2000" dirty="0" smtClean="0"/>
              <a:t>The setting is physically accessible to the individual.</a:t>
            </a:r>
          </a:p>
          <a:p>
            <a:r>
              <a:rPr lang="en-US" sz="2000" dirty="0" smtClean="0"/>
              <a:t>Choice of provider in a provider owned setting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PERSON CENTERED PLAN</a:t>
            </a:r>
            <a:endParaRPr lang="en-US" sz="2800" dirty="0"/>
          </a:p>
        </p:txBody>
      </p:sp>
      <p:sp>
        <p:nvSpPr>
          <p:cNvPr id="3" name="Content Placeholder 2"/>
          <p:cNvSpPr>
            <a:spLocks noGrp="1"/>
          </p:cNvSpPr>
          <p:nvPr>
            <p:ph idx="1"/>
          </p:nvPr>
        </p:nvSpPr>
        <p:spPr/>
        <p:txBody>
          <a:bodyPr/>
          <a:lstStyle/>
          <a:p>
            <a:r>
              <a:rPr lang="en-US" sz="2000" dirty="0" smtClean="0"/>
              <a:t>Modifications of the additional requirements must be:</a:t>
            </a:r>
          </a:p>
          <a:p>
            <a:pPr lvl="1"/>
            <a:r>
              <a:rPr lang="en-US" sz="2000" dirty="0" smtClean="0"/>
              <a:t>Supported by specific assessed need</a:t>
            </a:r>
          </a:p>
          <a:p>
            <a:pPr lvl="1"/>
            <a:r>
              <a:rPr lang="en-US" sz="2000" dirty="0" smtClean="0"/>
              <a:t>Justified in the person-centered service plan</a:t>
            </a:r>
          </a:p>
          <a:p>
            <a:pPr lvl="1"/>
            <a:r>
              <a:rPr lang="en-US" sz="2000" dirty="0" smtClean="0"/>
              <a:t>Documented in the person-centered service plan</a:t>
            </a:r>
            <a:endParaRPr lang="en-US" sz="2000" dirty="0"/>
          </a:p>
        </p:txBody>
      </p:sp>
    </p:spTree>
  </p:cSld>
  <p:clrMapOvr>
    <a:masterClrMapping/>
  </p:clrMapOvr>
</p:sld>
</file>

<file path=ppt/theme/theme1.xml><?xml version="1.0" encoding="utf-8"?>
<a:theme xmlns:a="http://schemas.openxmlformats.org/drawingml/2006/main" name="Vorys Presentation 4">
  <a:themeElements>
    <a:clrScheme name="Law According to Vory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Law According to Vorys">
      <a:majorFont>
        <a:latin typeface="Century Schoolbook"/>
        <a:ea typeface=""/>
        <a:cs typeface=""/>
      </a:majorFont>
      <a:minorFont>
        <a:latin typeface="Century School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w According to Vory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w According to Vory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w According to Vory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w According to Vory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w According to Vory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w According to Vory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w According to Vory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w According to Vory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w According to Vory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w According to Vory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w According to Vory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w According to Vory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3412</TotalTime>
  <Words>2459</Words>
  <Application>Microsoft Office PowerPoint</Application>
  <PresentationFormat>On-screen Show (4:3)</PresentationFormat>
  <Paragraphs>229</Paragraphs>
  <Slides>28</Slides>
  <Notes>15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Vorys Presentation 4</vt:lpstr>
      <vt:lpstr>Slide 1</vt:lpstr>
      <vt:lpstr>OVERVIEW</vt:lpstr>
      <vt:lpstr>FINAL REGULATION ON HCBS SERVICES - INTENT</vt:lpstr>
      <vt:lpstr>FINAL REGULATION ON HCBS SERVICES – INTENT (Con’t.)</vt:lpstr>
      <vt:lpstr>FINAL REGULATION ON  HCBS SERVICES HCBS Settings Requirements-General</vt:lpstr>
      <vt:lpstr>FINAL REGULATION ON HCBS SERVICES HCBS Settings Requirements-General</vt:lpstr>
      <vt:lpstr>ADDITIONAL REQUIREMENTS  for Provider Owned or Controlled Settings</vt:lpstr>
      <vt:lpstr>ADDITIONAL REQUIREMENTS for  Provider Owned or Controlled Settings (Con’t)</vt:lpstr>
      <vt:lpstr>PERSON CENTERED PLAN</vt:lpstr>
      <vt:lpstr>PERSON-CENTERED PLANNING</vt:lpstr>
      <vt:lpstr>PERSON-CENTERED PLANNING (CON’T)</vt:lpstr>
      <vt:lpstr>PERSON-CENTERED SERVICE PLAN (Con’t.)</vt:lpstr>
      <vt:lpstr>PERSON-CENTERED SERVICE PLAN (Con’t.)</vt:lpstr>
      <vt:lpstr>PERSON-CENTERED SERVICE PLAN (Con’t.)</vt:lpstr>
      <vt:lpstr>FINAL REGULATION ON HCBS SERVICES (Con’t.)</vt:lpstr>
      <vt:lpstr>FINAL REGULATION ON HCBS SERVICES (Con’t.)</vt:lpstr>
      <vt:lpstr>SETTINGS PRESUMED NOT TO BE HCBS</vt:lpstr>
      <vt:lpstr>SETTINGS PRESUMED NOT TO BE HCBS-”HEIGHTENED SCRUTINY”</vt:lpstr>
      <vt:lpstr>IMPLEMENTATION ISSUES</vt:lpstr>
      <vt:lpstr>IMPLEMENTATION ISSUES(cont.)</vt:lpstr>
      <vt:lpstr>IMPLEMENTATION ISSUES (cont.)</vt:lpstr>
      <vt:lpstr>FINAL REGULATIONS--TIMELINES</vt:lpstr>
      <vt:lpstr>SUBREGULATORY GUIDANCE PROMISED</vt:lpstr>
      <vt:lpstr>REGULATORY IMPLICATIONS</vt:lpstr>
      <vt:lpstr>DISCUSSION:  WHAT DOES ALL THIS MEAN FOR THE PROVIDERS?</vt:lpstr>
      <vt:lpstr>DISCUSSION:  WHAT DOES ALL THIS MEAN FOR THE PROVIDERS (Con’t.)</vt:lpstr>
      <vt:lpstr>QUESTIONS AND NEXT STEPS</vt:lpstr>
      <vt:lpstr>CONTACT INFORMATION</vt:lpstr>
    </vt:vector>
  </TitlesOfParts>
  <Company>Vorys, Sater, Seymour and Pease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FINAL OMINBUS HIPAA RULE:  ARE YOU READY?</dc:title>
  <dc:creator>kjwaits</dc:creator>
  <cp:lastModifiedBy>mmcorcoran</cp:lastModifiedBy>
  <cp:revision>502</cp:revision>
  <cp:lastPrinted>2014-02-12T20:10:51Z</cp:lastPrinted>
  <dcterms:created xsi:type="dcterms:W3CDTF">2013-02-06T06:12:57Z</dcterms:created>
  <dcterms:modified xsi:type="dcterms:W3CDTF">2014-02-12T21:18:11Z</dcterms:modified>
</cp:coreProperties>
</file>