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73" r:id="rId2"/>
    <p:sldId id="282" r:id="rId3"/>
    <p:sldId id="294" r:id="rId4"/>
    <p:sldId id="314" r:id="rId5"/>
    <p:sldId id="315" r:id="rId6"/>
    <p:sldId id="295" r:id="rId7"/>
    <p:sldId id="296" r:id="rId8"/>
    <p:sldId id="297" r:id="rId9"/>
    <p:sldId id="298" r:id="rId10"/>
    <p:sldId id="299" r:id="rId11"/>
    <p:sldId id="300" r:id="rId12"/>
    <p:sldId id="301" r:id="rId13"/>
    <p:sldId id="302" r:id="rId14"/>
    <p:sldId id="305" r:id="rId15"/>
    <p:sldId id="306" r:id="rId16"/>
    <p:sldId id="307" r:id="rId17"/>
    <p:sldId id="308" r:id="rId18"/>
    <p:sldId id="309" r:id="rId19"/>
    <p:sldId id="310" r:id="rId20"/>
    <p:sldId id="311" r:id="rId21"/>
    <p:sldId id="312" r:id="rId22"/>
    <p:sldId id="316" r:id="rId23"/>
    <p:sldId id="318" r:id="rId24"/>
    <p:sldId id="319" r:id="rId25"/>
    <p:sldId id="329" r:id="rId26"/>
    <p:sldId id="328" r:id="rId27"/>
    <p:sldId id="327" r:id="rId28"/>
    <p:sldId id="326" r:id="rId29"/>
    <p:sldId id="320" r:id="rId30"/>
    <p:sldId id="322" r:id="rId31"/>
    <p:sldId id="323" r:id="rId32"/>
    <p:sldId id="324" r:id="rId33"/>
    <p:sldId id="330" r:id="rId34"/>
    <p:sldId id="31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4">
          <p15:clr>
            <a:srgbClr val="A4A3A4"/>
          </p15:clr>
        </p15:guide>
        <p15:guide id="2" pos="3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very, Patricia (CFPB)" initials="AP(" lastIdx="2" clrIdx="0"/>
  <p:cmAuthor id="1" name="Dickenson, Denise" initials="DD" lastIdx="3" clrIdx="1"/>
  <p:cmAuthor id="2" name="Rzad, Yuliya (CFPB)" initials="RY("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4E5"/>
    <a:srgbClr val="101820"/>
    <a:srgbClr val="DBEDD4"/>
    <a:srgbClr val="ADDC91"/>
    <a:srgbClr val="2CB34A"/>
    <a:srgbClr val="DDDEDD"/>
    <a:srgbClr val="F3F2F1"/>
    <a:srgbClr val="636463"/>
    <a:srgbClr val="919395"/>
    <a:srgbClr val="4348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8" autoAdjust="0"/>
    <p:restoredTop sz="91930" autoAdjust="0"/>
  </p:normalViewPr>
  <p:slideViewPr>
    <p:cSldViewPr snapToGrid="0" snapToObjects="1">
      <p:cViewPr varScale="1">
        <p:scale>
          <a:sx n="118" d="100"/>
          <a:sy n="118" d="100"/>
        </p:scale>
        <p:origin x="974" y="82"/>
      </p:cViewPr>
      <p:guideLst>
        <p:guide orient="horz" pos="944"/>
        <p:guide pos="35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0" d="100"/>
          <a:sy n="100" d="100"/>
        </p:scale>
        <p:origin x="-449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5-10T08:50:24.997" idx="1">
    <p:pos x="10" y="10"/>
    <p:text>This deck was fully cleared and approved by Brian Johnson on 5.10.2018 for a presentation to the Office of Special Trustee @ BIA</p:tex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98C12-2FBB-4F7A-9F9B-EDF3C00DB4D3}" type="doc">
      <dgm:prSet loTypeId="urn:microsoft.com/office/officeart/2005/8/layout/equation1" loCatId="process" qsTypeId="urn:microsoft.com/office/officeart/2005/8/quickstyle/simple1" qsCatId="simple" csTypeId="urn:microsoft.com/office/officeart/2005/8/colors/accent2_2" csCatId="accent2" phldr="1"/>
      <dgm:spPr/>
    </dgm:pt>
    <dgm:pt modelId="{254A14C6-A6AF-4F92-9292-FD028AF3737C}">
      <dgm:prSet phldrT="[Text]" custT="1"/>
      <dgm:spPr>
        <a:solidFill>
          <a:srgbClr val="3B8636"/>
        </a:solidFill>
      </dgm:spPr>
      <dgm:t>
        <a:bodyPr/>
        <a:lstStyle/>
        <a:p>
          <a:r>
            <a:rPr lang="en-US" sz="1800" b="0" i="0" dirty="0" smtClean="0">
              <a:latin typeface="Arial"/>
              <a:cs typeface="Arial"/>
            </a:rPr>
            <a:t>Skill and confidence to use knowledge</a:t>
          </a:r>
          <a:endParaRPr lang="en-US" sz="1800" b="0" i="0" dirty="0">
            <a:latin typeface="Arial"/>
            <a:cs typeface="Arial"/>
          </a:endParaRPr>
        </a:p>
      </dgm:t>
    </dgm:pt>
    <dgm:pt modelId="{DA18F270-5594-47DB-A9EF-5BFFCE95FE07}" type="parTrans" cxnId="{19358E68-E6AA-40DF-987D-831BF9A3F328}">
      <dgm:prSet/>
      <dgm:spPr/>
      <dgm:t>
        <a:bodyPr/>
        <a:lstStyle/>
        <a:p>
          <a:endParaRPr lang="en-US"/>
        </a:p>
      </dgm:t>
    </dgm:pt>
    <dgm:pt modelId="{856EB86D-8BF4-4C0F-9863-03A550FDAF7A}" type="sibTrans" cxnId="{19358E68-E6AA-40DF-987D-831BF9A3F328}">
      <dgm:prSet/>
      <dgm:spPr>
        <a:solidFill>
          <a:srgbClr val="FFFFFF"/>
        </a:solidFill>
      </dgm:spPr>
      <dgm:t>
        <a:bodyPr/>
        <a:lstStyle/>
        <a:p>
          <a:endParaRPr lang="en-US" dirty="0"/>
        </a:p>
      </dgm:t>
    </dgm:pt>
    <dgm:pt modelId="{7E982CCF-0D9F-422E-BA76-87E46A480F43}">
      <dgm:prSet phldrT="[Text]" custT="1"/>
      <dgm:spPr>
        <a:solidFill>
          <a:srgbClr val="3B8636"/>
        </a:solidFill>
      </dgm:spPr>
      <dgm:t>
        <a:bodyPr/>
        <a:lstStyle/>
        <a:p>
          <a:pPr>
            <a:lnSpc>
              <a:spcPct val="120000"/>
            </a:lnSpc>
          </a:pPr>
          <a:r>
            <a:rPr lang="en-US" sz="1400" b="0" dirty="0" smtClean="0">
              <a:latin typeface="Arial"/>
              <a:cs typeface="Arial"/>
            </a:rPr>
            <a:t>Financial empowerment</a:t>
          </a:r>
          <a:endParaRPr lang="en-US" sz="1400" b="0" dirty="0">
            <a:latin typeface="Arial"/>
            <a:cs typeface="Arial"/>
          </a:endParaRPr>
        </a:p>
      </dgm:t>
    </dgm:pt>
    <dgm:pt modelId="{59A0486E-A971-4E97-92AD-68E7FE8CD1DF}" type="parTrans" cxnId="{0989AC25-42C5-4158-97C8-A71FA62E8E3B}">
      <dgm:prSet/>
      <dgm:spPr/>
      <dgm:t>
        <a:bodyPr/>
        <a:lstStyle/>
        <a:p>
          <a:endParaRPr lang="en-US"/>
        </a:p>
      </dgm:t>
    </dgm:pt>
    <dgm:pt modelId="{0E8CECB0-AC75-4BEF-AFB4-7593862A5AB3}" type="sibTrans" cxnId="{0989AC25-42C5-4158-97C8-A71FA62E8E3B}">
      <dgm:prSet/>
      <dgm:spPr/>
      <dgm:t>
        <a:bodyPr/>
        <a:lstStyle/>
        <a:p>
          <a:endParaRPr lang="en-US"/>
        </a:p>
      </dgm:t>
    </dgm:pt>
    <dgm:pt modelId="{32055F16-AECB-4F4C-9D01-0C2E44AB53B7}">
      <dgm:prSet phldrT="[Text]" custT="1"/>
      <dgm:spPr>
        <a:solidFill>
          <a:srgbClr val="3B8636"/>
        </a:solidFill>
      </dgm:spPr>
      <dgm:t>
        <a:bodyPr/>
        <a:lstStyle/>
        <a:p>
          <a:r>
            <a:rPr lang="en-US" sz="1800" b="0" dirty="0" smtClean="0">
              <a:latin typeface="Arial"/>
              <a:cs typeface="Arial"/>
            </a:rPr>
            <a:t>Financial literacy</a:t>
          </a:r>
          <a:endParaRPr lang="en-US" sz="1800" b="0" dirty="0">
            <a:latin typeface="Arial"/>
            <a:cs typeface="Arial"/>
          </a:endParaRPr>
        </a:p>
      </dgm:t>
    </dgm:pt>
    <dgm:pt modelId="{C9BDD3D1-92DA-4EDE-950A-F45F74F58271}" type="sibTrans" cxnId="{6B03500C-9C2D-420D-907B-8A059FB7825D}">
      <dgm:prSet/>
      <dgm:spPr>
        <a:solidFill>
          <a:schemeClr val="bg1"/>
        </a:solidFill>
      </dgm:spPr>
      <dgm:t>
        <a:bodyPr/>
        <a:lstStyle/>
        <a:p>
          <a:endParaRPr lang="en-US" dirty="0"/>
        </a:p>
      </dgm:t>
    </dgm:pt>
    <dgm:pt modelId="{C9412C00-C492-4856-BCF8-CF5C5AD2EC4A}" type="parTrans" cxnId="{6B03500C-9C2D-420D-907B-8A059FB7825D}">
      <dgm:prSet/>
      <dgm:spPr/>
      <dgm:t>
        <a:bodyPr/>
        <a:lstStyle/>
        <a:p>
          <a:endParaRPr lang="en-US"/>
        </a:p>
      </dgm:t>
    </dgm:pt>
    <dgm:pt modelId="{167278C8-35B2-4BE6-8A20-66FA69C28141}" type="pres">
      <dgm:prSet presAssocID="{CE998C12-2FBB-4F7A-9F9B-EDF3C00DB4D3}" presName="linearFlow" presStyleCnt="0">
        <dgm:presLayoutVars>
          <dgm:dir/>
          <dgm:resizeHandles val="exact"/>
        </dgm:presLayoutVars>
      </dgm:prSet>
      <dgm:spPr/>
    </dgm:pt>
    <dgm:pt modelId="{B038EE9B-D981-40FB-B786-A1BE11114661}" type="pres">
      <dgm:prSet presAssocID="{32055F16-AECB-4F4C-9D01-0C2E44AB53B7}" presName="node" presStyleLbl="node1" presStyleIdx="0" presStyleCnt="3">
        <dgm:presLayoutVars>
          <dgm:bulletEnabled val="1"/>
        </dgm:presLayoutVars>
      </dgm:prSet>
      <dgm:spPr/>
      <dgm:t>
        <a:bodyPr/>
        <a:lstStyle/>
        <a:p>
          <a:endParaRPr lang="en-US"/>
        </a:p>
      </dgm:t>
    </dgm:pt>
    <dgm:pt modelId="{92074FD1-F1B7-43F8-B629-A6834B99BE13}" type="pres">
      <dgm:prSet presAssocID="{C9BDD3D1-92DA-4EDE-950A-F45F74F58271}" presName="spacerL" presStyleCnt="0"/>
      <dgm:spPr/>
    </dgm:pt>
    <dgm:pt modelId="{97FDB00C-7DB5-4FA5-B450-CF8F1E49E9DF}" type="pres">
      <dgm:prSet presAssocID="{C9BDD3D1-92DA-4EDE-950A-F45F74F58271}" presName="sibTrans" presStyleLbl="sibTrans2D1" presStyleIdx="0" presStyleCnt="2" custLinFactNeighborX="-92669" custLinFactNeighborY="1222"/>
      <dgm:spPr/>
      <dgm:t>
        <a:bodyPr/>
        <a:lstStyle/>
        <a:p>
          <a:endParaRPr lang="en-US"/>
        </a:p>
      </dgm:t>
    </dgm:pt>
    <dgm:pt modelId="{85A720C8-D645-48D1-BFFD-325E54302795}" type="pres">
      <dgm:prSet presAssocID="{C9BDD3D1-92DA-4EDE-950A-F45F74F58271}" presName="spacerR" presStyleCnt="0"/>
      <dgm:spPr/>
    </dgm:pt>
    <dgm:pt modelId="{DFB04FFC-DE9B-4269-877C-AC906D56C9DE}" type="pres">
      <dgm:prSet presAssocID="{254A14C6-A6AF-4F92-9292-FD028AF3737C}" presName="node" presStyleLbl="node1" presStyleIdx="1" presStyleCnt="3" custLinFactX="-10050" custLinFactNeighborX="-100000">
        <dgm:presLayoutVars>
          <dgm:bulletEnabled val="1"/>
        </dgm:presLayoutVars>
      </dgm:prSet>
      <dgm:spPr/>
      <dgm:t>
        <a:bodyPr/>
        <a:lstStyle/>
        <a:p>
          <a:endParaRPr lang="en-US"/>
        </a:p>
      </dgm:t>
    </dgm:pt>
    <dgm:pt modelId="{2A8B21D4-A3DB-412A-BD7E-84666062188D}" type="pres">
      <dgm:prSet presAssocID="{856EB86D-8BF4-4C0F-9863-03A550FDAF7A}" presName="spacerL" presStyleCnt="0"/>
      <dgm:spPr/>
    </dgm:pt>
    <dgm:pt modelId="{64F09F2D-5368-4221-8664-42515F353403}" type="pres">
      <dgm:prSet presAssocID="{856EB86D-8BF4-4C0F-9863-03A550FDAF7A}" presName="sibTrans" presStyleLbl="sibTrans2D1" presStyleIdx="1" presStyleCnt="2" custLinFactX="-16481" custLinFactNeighborX="-100000"/>
      <dgm:spPr/>
      <dgm:t>
        <a:bodyPr/>
        <a:lstStyle/>
        <a:p>
          <a:endParaRPr lang="en-US"/>
        </a:p>
      </dgm:t>
    </dgm:pt>
    <dgm:pt modelId="{3247F51A-645C-4AEC-9263-EC8B8CFA3489}" type="pres">
      <dgm:prSet presAssocID="{856EB86D-8BF4-4C0F-9863-03A550FDAF7A}" presName="spacerR" presStyleCnt="0"/>
      <dgm:spPr/>
    </dgm:pt>
    <dgm:pt modelId="{B3010C1D-96BF-46E2-800E-EAFF056355B7}" type="pres">
      <dgm:prSet presAssocID="{7E982CCF-0D9F-422E-BA76-87E46A480F43}" presName="node" presStyleLbl="node1" presStyleIdx="2" presStyleCnt="3" custLinFactX="-16934" custLinFactNeighborX="-100000">
        <dgm:presLayoutVars>
          <dgm:bulletEnabled val="1"/>
        </dgm:presLayoutVars>
      </dgm:prSet>
      <dgm:spPr/>
      <dgm:t>
        <a:bodyPr/>
        <a:lstStyle/>
        <a:p>
          <a:endParaRPr lang="en-US"/>
        </a:p>
      </dgm:t>
    </dgm:pt>
  </dgm:ptLst>
  <dgm:cxnLst>
    <dgm:cxn modelId="{6B03500C-9C2D-420D-907B-8A059FB7825D}" srcId="{CE998C12-2FBB-4F7A-9F9B-EDF3C00DB4D3}" destId="{32055F16-AECB-4F4C-9D01-0C2E44AB53B7}" srcOrd="0" destOrd="0" parTransId="{C9412C00-C492-4856-BCF8-CF5C5AD2EC4A}" sibTransId="{C9BDD3D1-92DA-4EDE-950A-F45F74F58271}"/>
    <dgm:cxn modelId="{19358E68-E6AA-40DF-987D-831BF9A3F328}" srcId="{CE998C12-2FBB-4F7A-9F9B-EDF3C00DB4D3}" destId="{254A14C6-A6AF-4F92-9292-FD028AF3737C}" srcOrd="1" destOrd="0" parTransId="{DA18F270-5594-47DB-A9EF-5BFFCE95FE07}" sibTransId="{856EB86D-8BF4-4C0F-9863-03A550FDAF7A}"/>
    <dgm:cxn modelId="{12B5C21F-9A80-4DAF-B867-007AC19E671E}" type="presOf" srcId="{7E982CCF-0D9F-422E-BA76-87E46A480F43}" destId="{B3010C1D-96BF-46E2-800E-EAFF056355B7}" srcOrd="0" destOrd="0" presId="urn:microsoft.com/office/officeart/2005/8/layout/equation1"/>
    <dgm:cxn modelId="{EB8AB300-52D5-467A-AE4D-900C7F2433A4}" type="presOf" srcId="{254A14C6-A6AF-4F92-9292-FD028AF3737C}" destId="{DFB04FFC-DE9B-4269-877C-AC906D56C9DE}" srcOrd="0" destOrd="0" presId="urn:microsoft.com/office/officeart/2005/8/layout/equation1"/>
    <dgm:cxn modelId="{01C90577-512E-4A70-9CF8-284C3A8EEDF4}" type="presOf" srcId="{CE998C12-2FBB-4F7A-9F9B-EDF3C00DB4D3}" destId="{167278C8-35B2-4BE6-8A20-66FA69C28141}" srcOrd="0" destOrd="0" presId="urn:microsoft.com/office/officeart/2005/8/layout/equation1"/>
    <dgm:cxn modelId="{61D3F911-66E6-4C7B-B46E-F5285845E7B1}" type="presOf" srcId="{C9BDD3D1-92DA-4EDE-950A-F45F74F58271}" destId="{97FDB00C-7DB5-4FA5-B450-CF8F1E49E9DF}" srcOrd="0" destOrd="0" presId="urn:microsoft.com/office/officeart/2005/8/layout/equation1"/>
    <dgm:cxn modelId="{9C7124FF-17CF-4660-9BBD-32E2AEC9AE4E}" type="presOf" srcId="{32055F16-AECB-4F4C-9D01-0C2E44AB53B7}" destId="{B038EE9B-D981-40FB-B786-A1BE11114661}" srcOrd="0" destOrd="0" presId="urn:microsoft.com/office/officeart/2005/8/layout/equation1"/>
    <dgm:cxn modelId="{9D185E57-8D41-49C2-9E83-237BE8890273}" type="presOf" srcId="{856EB86D-8BF4-4C0F-9863-03A550FDAF7A}" destId="{64F09F2D-5368-4221-8664-42515F353403}" srcOrd="0" destOrd="0" presId="urn:microsoft.com/office/officeart/2005/8/layout/equation1"/>
    <dgm:cxn modelId="{0989AC25-42C5-4158-97C8-A71FA62E8E3B}" srcId="{CE998C12-2FBB-4F7A-9F9B-EDF3C00DB4D3}" destId="{7E982CCF-0D9F-422E-BA76-87E46A480F43}" srcOrd="2" destOrd="0" parTransId="{59A0486E-A971-4E97-92AD-68E7FE8CD1DF}" sibTransId="{0E8CECB0-AC75-4BEF-AFB4-7593862A5AB3}"/>
    <dgm:cxn modelId="{A65DAC20-5974-48AD-BA01-7918813730B5}" type="presParOf" srcId="{167278C8-35B2-4BE6-8A20-66FA69C28141}" destId="{B038EE9B-D981-40FB-B786-A1BE11114661}" srcOrd="0" destOrd="0" presId="urn:microsoft.com/office/officeart/2005/8/layout/equation1"/>
    <dgm:cxn modelId="{8BDE2667-0E75-4617-944E-A5A61DF43563}" type="presParOf" srcId="{167278C8-35B2-4BE6-8A20-66FA69C28141}" destId="{92074FD1-F1B7-43F8-B629-A6834B99BE13}" srcOrd="1" destOrd="0" presId="urn:microsoft.com/office/officeart/2005/8/layout/equation1"/>
    <dgm:cxn modelId="{32E3DBF1-68A6-41AE-AF42-9FFB62E683B9}" type="presParOf" srcId="{167278C8-35B2-4BE6-8A20-66FA69C28141}" destId="{97FDB00C-7DB5-4FA5-B450-CF8F1E49E9DF}" srcOrd="2" destOrd="0" presId="urn:microsoft.com/office/officeart/2005/8/layout/equation1"/>
    <dgm:cxn modelId="{2C80A459-2EE5-4141-8698-48BFA05F299E}" type="presParOf" srcId="{167278C8-35B2-4BE6-8A20-66FA69C28141}" destId="{85A720C8-D645-48D1-BFFD-325E54302795}" srcOrd="3" destOrd="0" presId="urn:microsoft.com/office/officeart/2005/8/layout/equation1"/>
    <dgm:cxn modelId="{55630313-5CF3-4EFD-91F9-E278A4845A23}" type="presParOf" srcId="{167278C8-35B2-4BE6-8A20-66FA69C28141}" destId="{DFB04FFC-DE9B-4269-877C-AC906D56C9DE}" srcOrd="4" destOrd="0" presId="urn:microsoft.com/office/officeart/2005/8/layout/equation1"/>
    <dgm:cxn modelId="{6AF75A9F-D34F-4C2F-B12C-92612DBC4FFC}" type="presParOf" srcId="{167278C8-35B2-4BE6-8A20-66FA69C28141}" destId="{2A8B21D4-A3DB-412A-BD7E-84666062188D}" srcOrd="5" destOrd="0" presId="urn:microsoft.com/office/officeart/2005/8/layout/equation1"/>
    <dgm:cxn modelId="{D691B4F0-DBFD-40A2-80D5-6697809838D1}" type="presParOf" srcId="{167278C8-35B2-4BE6-8A20-66FA69C28141}" destId="{64F09F2D-5368-4221-8664-42515F353403}" srcOrd="6" destOrd="0" presId="urn:microsoft.com/office/officeart/2005/8/layout/equation1"/>
    <dgm:cxn modelId="{DC3CA810-B8CD-4D57-AB40-EFC910FAAE18}" type="presParOf" srcId="{167278C8-35B2-4BE6-8A20-66FA69C28141}" destId="{3247F51A-645C-4AEC-9263-EC8B8CFA3489}" srcOrd="7" destOrd="0" presId="urn:microsoft.com/office/officeart/2005/8/layout/equation1"/>
    <dgm:cxn modelId="{DFC8D891-F3B6-4C75-B74E-5C9A66AF782A}" type="presParOf" srcId="{167278C8-35B2-4BE6-8A20-66FA69C28141}" destId="{B3010C1D-96BF-46E2-800E-EAFF056355B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998C12-2FBB-4F7A-9F9B-EDF3C00DB4D3}" type="doc">
      <dgm:prSet loTypeId="urn:microsoft.com/office/officeart/2005/8/layout/equation1" loCatId="process" qsTypeId="urn:microsoft.com/office/officeart/2005/8/quickstyle/simple1" qsCatId="simple" csTypeId="urn:microsoft.com/office/officeart/2005/8/colors/accent2_2" csCatId="accent2" phldr="1"/>
      <dgm:spPr/>
    </dgm:pt>
    <dgm:pt modelId="{254A14C6-A6AF-4F92-9292-FD028AF3737C}">
      <dgm:prSet phldrT="[Text]" custT="1"/>
      <dgm:spPr>
        <a:solidFill>
          <a:srgbClr val="3B8636"/>
        </a:solidFill>
      </dgm:spPr>
      <dgm:t>
        <a:bodyPr/>
        <a:lstStyle/>
        <a:p>
          <a:r>
            <a:rPr lang="en-US" sz="1800" b="0" i="0" dirty="0" smtClean="0">
              <a:latin typeface="Arial"/>
              <a:cs typeface="Arial"/>
            </a:rPr>
            <a:t>Trust</a:t>
          </a:r>
          <a:endParaRPr lang="en-US" sz="1800" b="0" i="0" dirty="0">
            <a:latin typeface="Arial"/>
            <a:cs typeface="Arial"/>
          </a:endParaRPr>
        </a:p>
      </dgm:t>
    </dgm:pt>
    <dgm:pt modelId="{DA18F270-5594-47DB-A9EF-5BFFCE95FE07}" type="parTrans" cxnId="{19358E68-E6AA-40DF-987D-831BF9A3F328}">
      <dgm:prSet/>
      <dgm:spPr/>
      <dgm:t>
        <a:bodyPr/>
        <a:lstStyle/>
        <a:p>
          <a:endParaRPr lang="en-US"/>
        </a:p>
      </dgm:t>
    </dgm:pt>
    <dgm:pt modelId="{856EB86D-8BF4-4C0F-9863-03A550FDAF7A}" type="sibTrans" cxnId="{19358E68-E6AA-40DF-987D-831BF9A3F328}">
      <dgm:prSet/>
      <dgm:spPr>
        <a:solidFill>
          <a:srgbClr val="FFFFFF"/>
        </a:solidFill>
      </dgm:spPr>
      <dgm:t>
        <a:bodyPr/>
        <a:lstStyle/>
        <a:p>
          <a:endParaRPr lang="en-US" dirty="0"/>
        </a:p>
      </dgm:t>
    </dgm:pt>
    <dgm:pt modelId="{7E982CCF-0D9F-422E-BA76-87E46A480F43}">
      <dgm:prSet phldrT="[Text]" custT="1"/>
      <dgm:spPr>
        <a:solidFill>
          <a:srgbClr val="3B8636"/>
        </a:solidFill>
      </dgm:spPr>
      <dgm:t>
        <a:bodyPr/>
        <a:lstStyle/>
        <a:p>
          <a:pPr>
            <a:lnSpc>
              <a:spcPct val="120000"/>
            </a:lnSpc>
          </a:pPr>
          <a:r>
            <a:rPr lang="en-US" sz="1400" b="0" dirty="0" smtClean="0">
              <a:latin typeface="Arial"/>
              <a:cs typeface="Arial"/>
            </a:rPr>
            <a:t>Opportunities for providing financial empowerment</a:t>
          </a:r>
          <a:endParaRPr lang="en-US" sz="1400" b="0" dirty="0">
            <a:latin typeface="Arial"/>
            <a:cs typeface="Arial"/>
          </a:endParaRPr>
        </a:p>
      </dgm:t>
    </dgm:pt>
    <dgm:pt modelId="{59A0486E-A971-4E97-92AD-68E7FE8CD1DF}" type="parTrans" cxnId="{0989AC25-42C5-4158-97C8-A71FA62E8E3B}">
      <dgm:prSet/>
      <dgm:spPr/>
      <dgm:t>
        <a:bodyPr/>
        <a:lstStyle/>
        <a:p>
          <a:endParaRPr lang="en-US"/>
        </a:p>
      </dgm:t>
    </dgm:pt>
    <dgm:pt modelId="{0E8CECB0-AC75-4BEF-AFB4-7593862A5AB3}" type="sibTrans" cxnId="{0989AC25-42C5-4158-97C8-A71FA62E8E3B}">
      <dgm:prSet/>
      <dgm:spPr/>
      <dgm:t>
        <a:bodyPr/>
        <a:lstStyle/>
        <a:p>
          <a:endParaRPr lang="en-US"/>
        </a:p>
      </dgm:t>
    </dgm:pt>
    <dgm:pt modelId="{32055F16-AECB-4F4C-9D01-0C2E44AB53B7}">
      <dgm:prSet phldrT="[Text]" custT="1"/>
      <dgm:spPr>
        <a:solidFill>
          <a:srgbClr val="3B8636"/>
        </a:solidFill>
      </dgm:spPr>
      <dgm:t>
        <a:bodyPr/>
        <a:lstStyle/>
        <a:p>
          <a:r>
            <a:rPr lang="en-US" sz="1800" b="0" dirty="0" smtClean="0">
              <a:latin typeface="Arial"/>
              <a:cs typeface="Arial"/>
            </a:rPr>
            <a:t>Access</a:t>
          </a:r>
          <a:endParaRPr lang="en-US" sz="1800" b="0" dirty="0">
            <a:latin typeface="Arial"/>
            <a:cs typeface="Arial"/>
          </a:endParaRPr>
        </a:p>
      </dgm:t>
    </dgm:pt>
    <dgm:pt modelId="{C9BDD3D1-92DA-4EDE-950A-F45F74F58271}" type="sibTrans" cxnId="{6B03500C-9C2D-420D-907B-8A059FB7825D}">
      <dgm:prSet/>
      <dgm:spPr>
        <a:solidFill>
          <a:schemeClr val="bg1"/>
        </a:solidFill>
      </dgm:spPr>
      <dgm:t>
        <a:bodyPr/>
        <a:lstStyle/>
        <a:p>
          <a:endParaRPr lang="en-US" dirty="0"/>
        </a:p>
      </dgm:t>
    </dgm:pt>
    <dgm:pt modelId="{C9412C00-C492-4856-BCF8-CF5C5AD2EC4A}" type="parTrans" cxnId="{6B03500C-9C2D-420D-907B-8A059FB7825D}">
      <dgm:prSet/>
      <dgm:spPr/>
      <dgm:t>
        <a:bodyPr/>
        <a:lstStyle/>
        <a:p>
          <a:endParaRPr lang="en-US"/>
        </a:p>
      </dgm:t>
    </dgm:pt>
    <dgm:pt modelId="{167278C8-35B2-4BE6-8A20-66FA69C28141}" type="pres">
      <dgm:prSet presAssocID="{CE998C12-2FBB-4F7A-9F9B-EDF3C00DB4D3}" presName="linearFlow" presStyleCnt="0">
        <dgm:presLayoutVars>
          <dgm:dir/>
          <dgm:resizeHandles val="exact"/>
        </dgm:presLayoutVars>
      </dgm:prSet>
      <dgm:spPr/>
    </dgm:pt>
    <dgm:pt modelId="{B038EE9B-D981-40FB-B786-A1BE11114661}" type="pres">
      <dgm:prSet presAssocID="{32055F16-AECB-4F4C-9D01-0C2E44AB53B7}" presName="node" presStyleLbl="node1" presStyleIdx="0" presStyleCnt="3">
        <dgm:presLayoutVars>
          <dgm:bulletEnabled val="1"/>
        </dgm:presLayoutVars>
      </dgm:prSet>
      <dgm:spPr/>
      <dgm:t>
        <a:bodyPr/>
        <a:lstStyle/>
        <a:p>
          <a:endParaRPr lang="en-US"/>
        </a:p>
      </dgm:t>
    </dgm:pt>
    <dgm:pt modelId="{92074FD1-F1B7-43F8-B629-A6834B99BE13}" type="pres">
      <dgm:prSet presAssocID="{C9BDD3D1-92DA-4EDE-950A-F45F74F58271}" presName="spacerL" presStyleCnt="0"/>
      <dgm:spPr/>
    </dgm:pt>
    <dgm:pt modelId="{97FDB00C-7DB5-4FA5-B450-CF8F1E49E9DF}" type="pres">
      <dgm:prSet presAssocID="{C9BDD3D1-92DA-4EDE-950A-F45F74F58271}" presName="sibTrans" presStyleLbl="sibTrans2D1" presStyleIdx="0" presStyleCnt="2" custLinFactNeighborX="-92669" custLinFactNeighborY="1222"/>
      <dgm:spPr/>
      <dgm:t>
        <a:bodyPr/>
        <a:lstStyle/>
        <a:p>
          <a:endParaRPr lang="en-US"/>
        </a:p>
      </dgm:t>
    </dgm:pt>
    <dgm:pt modelId="{85A720C8-D645-48D1-BFFD-325E54302795}" type="pres">
      <dgm:prSet presAssocID="{C9BDD3D1-92DA-4EDE-950A-F45F74F58271}" presName="spacerR" presStyleCnt="0"/>
      <dgm:spPr/>
    </dgm:pt>
    <dgm:pt modelId="{DFB04FFC-DE9B-4269-877C-AC906D56C9DE}" type="pres">
      <dgm:prSet presAssocID="{254A14C6-A6AF-4F92-9292-FD028AF3737C}" presName="node" presStyleLbl="node1" presStyleIdx="1" presStyleCnt="3" custLinFactX="-10050" custLinFactNeighborX="-100000">
        <dgm:presLayoutVars>
          <dgm:bulletEnabled val="1"/>
        </dgm:presLayoutVars>
      </dgm:prSet>
      <dgm:spPr/>
      <dgm:t>
        <a:bodyPr/>
        <a:lstStyle/>
        <a:p>
          <a:endParaRPr lang="en-US"/>
        </a:p>
      </dgm:t>
    </dgm:pt>
    <dgm:pt modelId="{2A8B21D4-A3DB-412A-BD7E-84666062188D}" type="pres">
      <dgm:prSet presAssocID="{856EB86D-8BF4-4C0F-9863-03A550FDAF7A}" presName="spacerL" presStyleCnt="0"/>
      <dgm:spPr/>
    </dgm:pt>
    <dgm:pt modelId="{64F09F2D-5368-4221-8664-42515F353403}" type="pres">
      <dgm:prSet presAssocID="{856EB86D-8BF4-4C0F-9863-03A550FDAF7A}" presName="sibTrans" presStyleLbl="sibTrans2D1" presStyleIdx="1" presStyleCnt="2" custLinFactX="-16481" custLinFactNeighborX="-100000"/>
      <dgm:spPr/>
      <dgm:t>
        <a:bodyPr/>
        <a:lstStyle/>
        <a:p>
          <a:endParaRPr lang="en-US"/>
        </a:p>
      </dgm:t>
    </dgm:pt>
    <dgm:pt modelId="{3247F51A-645C-4AEC-9263-EC8B8CFA3489}" type="pres">
      <dgm:prSet presAssocID="{856EB86D-8BF4-4C0F-9863-03A550FDAF7A}" presName="spacerR" presStyleCnt="0"/>
      <dgm:spPr/>
    </dgm:pt>
    <dgm:pt modelId="{B3010C1D-96BF-46E2-800E-EAFF056355B7}" type="pres">
      <dgm:prSet presAssocID="{7E982CCF-0D9F-422E-BA76-87E46A480F43}" presName="node" presStyleLbl="node1" presStyleIdx="2" presStyleCnt="3" custLinFactX="-16934" custLinFactNeighborX="-100000">
        <dgm:presLayoutVars>
          <dgm:bulletEnabled val="1"/>
        </dgm:presLayoutVars>
      </dgm:prSet>
      <dgm:spPr/>
      <dgm:t>
        <a:bodyPr/>
        <a:lstStyle/>
        <a:p>
          <a:endParaRPr lang="en-US"/>
        </a:p>
      </dgm:t>
    </dgm:pt>
  </dgm:ptLst>
  <dgm:cxnLst>
    <dgm:cxn modelId="{19358E68-E6AA-40DF-987D-831BF9A3F328}" srcId="{CE998C12-2FBB-4F7A-9F9B-EDF3C00DB4D3}" destId="{254A14C6-A6AF-4F92-9292-FD028AF3737C}" srcOrd="1" destOrd="0" parTransId="{DA18F270-5594-47DB-A9EF-5BFFCE95FE07}" sibTransId="{856EB86D-8BF4-4C0F-9863-03A550FDAF7A}"/>
    <dgm:cxn modelId="{7514AE69-863A-48DE-A94F-A56A46591D81}" type="presOf" srcId="{32055F16-AECB-4F4C-9D01-0C2E44AB53B7}" destId="{B038EE9B-D981-40FB-B786-A1BE11114661}" srcOrd="0" destOrd="0" presId="urn:microsoft.com/office/officeart/2005/8/layout/equation1"/>
    <dgm:cxn modelId="{3AF96145-0072-4D5B-B91F-270CCCE456D1}" type="presOf" srcId="{C9BDD3D1-92DA-4EDE-950A-F45F74F58271}" destId="{97FDB00C-7DB5-4FA5-B450-CF8F1E49E9DF}" srcOrd="0" destOrd="0" presId="urn:microsoft.com/office/officeart/2005/8/layout/equation1"/>
    <dgm:cxn modelId="{7D42EEC9-FCD8-41DE-8513-028D18D44556}" type="presOf" srcId="{7E982CCF-0D9F-422E-BA76-87E46A480F43}" destId="{B3010C1D-96BF-46E2-800E-EAFF056355B7}" srcOrd="0" destOrd="0" presId="urn:microsoft.com/office/officeart/2005/8/layout/equation1"/>
    <dgm:cxn modelId="{719B0BA4-D144-4901-B787-15CAABF85A4B}" type="presOf" srcId="{254A14C6-A6AF-4F92-9292-FD028AF3737C}" destId="{DFB04FFC-DE9B-4269-877C-AC906D56C9DE}" srcOrd="0" destOrd="0" presId="urn:microsoft.com/office/officeart/2005/8/layout/equation1"/>
    <dgm:cxn modelId="{C6A7F1B7-8A9F-462E-8E86-D1E6E318193D}" type="presOf" srcId="{856EB86D-8BF4-4C0F-9863-03A550FDAF7A}" destId="{64F09F2D-5368-4221-8664-42515F353403}" srcOrd="0" destOrd="0" presId="urn:microsoft.com/office/officeart/2005/8/layout/equation1"/>
    <dgm:cxn modelId="{700C26BA-B56E-4F33-8DB7-224AA35EC801}" type="presOf" srcId="{CE998C12-2FBB-4F7A-9F9B-EDF3C00DB4D3}" destId="{167278C8-35B2-4BE6-8A20-66FA69C28141}" srcOrd="0" destOrd="0" presId="urn:microsoft.com/office/officeart/2005/8/layout/equation1"/>
    <dgm:cxn modelId="{6B03500C-9C2D-420D-907B-8A059FB7825D}" srcId="{CE998C12-2FBB-4F7A-9F9B-EDF3C00DB4D3}" destId="{32055F16-AECB-4F4C-9D01-0C2E44AB53B7}" srcOrd="0" destOrd="0" parTransId="{C9412C00-C492-4856-BCF8-CF5C5AD2EC4A}" sibTransId="{C9BDD3D1-92DA-4EDE-950A-F45F74F58271}"/>
    <dgm:cxn modelId="{0989AC25-42C5-4158-97C8-A71FA62E8E3B}" srcId="{CE998C12-2FBB-4F7A-9F9B-EDF3C00DB4D3}" destId="{7E982CCF-0D9F-422E-BA76-87E46A480F43}" srcOrd="2" destOrd="0" parTransId="{59A0486E-A971-4E97-92AD-68E7FE8CD1DF}" sibTransId="{0E8CECB0-AC75-4BEF-AFB4-7593862A5AB3}"/>
    <dgm:cxn modelId="{3897A854-3775-4A5A-BF30-377AA4AA6E72}" type="presParOf" srcId="{167278C8-35B2-4BE6-8A20-66FA69C28141}" destId="{B038EE9B-D981-40FB-B786-A1BE11114661}" srcOrd="0" destOrd="0" presId="urn:microsoft.com/office/officeart/2005/8/layout/equation1"/>
    <dgm:cxn modelId="{8B154F5C-14AD-41DD-A7E9-24E937B2F75D}" type="presParOf" srcId="{167278C8-35B2-4BE6-8A20-66FA69C28141}" destId="{92074FD1-F1B7-43F8-B629-A6834B99BE13}" srcOrd="1" destOrd="0" presId="urn:microsoft.com/office/officeart/2005/8/layout/equation1"/>
    <dgm:cxn modelId="{35FC8F6F-5AEA-454E-9473-D1A4E8FCE1FC}" type="presParOf" srcId="{167278C8-35B2-4BE6-8A20-66FA69C28141}" destId="{97FDB00C-7DB5-4FA5-B450-CF8F1E49E9DF}" srcOrd="2" destOrd="0" presId="urn:microsoft.com/office/officeart/2005/8/layout/equation1"/>
    <dgm:cxn modelId="{971FD91F-1318-4313-8BDA-1DEB9C2AD4FD}" type="presParOf" srcId="{167278C8-35B2-4BE6-8A20-66FA69C28141}" destId="{85A720C8-D645-48D1-BFFD-325E54302795}" srcOrd="3" destOrd="0" presId="urn:microsoft.com/office/officeart/2005/8/layout/equation1"/>
    <dgm:cxn modelId="{0E6A8750-59CE-48A9-8F43-1B0B9CE9B359}" type="presParOf" srcId="{167278C8-35B2-4BE6-8A20-66FA69C28141}" destId="{DFB04FFC-DE9B-4269-877C-AC906D56C9DE}" srcOrd="4" destOrd="0" presId="urn:microsoft.com/office/officeart/2005/8/layout/equation1"/>
    <dgm:cxn modelId="{1838849D-806F-4F07-9251-E4F173CECA22}" type="presParOf" srcId="{167278C8-35B2-4BE6-8A20-66FA69C28141}" destId="{2A8B21D4-A3DB-412A-BD7E-84666062188D}" srcOrd="5" destOrd="0" presId="urn:microsoft.com/office/officeart/2005/8/layout/equation1"/>
    <dgm:cxn modelId="{B69DF9E5-7C1B-4147-9416-FA1387AAD847}" type="presParOf" srcId="{167278C8-35B2-4BE6-8A20-66FA69C28141}" destId="{64F09F2D-5368-4221-8664-42515F353403}" srcOrd="6" destOrd="0" presId="urn:microsoft.com/office/officeart/2005/8/layout/equation1"/>
    <dgm:cxn modelId="{E67320AE-F996-4FDD-ADEF-74CB51047C68}" type="presParOf" srcId="{167278C8-35B2-4BE6-8A20-66FA69C28141}" destId="{3247F51A-645C-4AEC-9263-EC8B8CFA3489}" srcOrd="7" destOrd="0" presId="urn:microsoft.com/office/officeart/2005/8/layout/equation1"/>
    <dgm:cxn modelId="{BE4CE108-5F65-49A5-B3CD-4F6C47065412}" type="presParOf" srcId="{167278C8-35B2-4BE6-8A20-66FA69C28141}" destId="{B3010C1D-96BF-46E2-800E-EAFF056355B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CA97C3-C405-524D-9CBE-0BC0D8901EF2}" type="datetimeFigureOut">
              <a:rPr lang="en-US" smtClean="0"/>
              <a:t>8/20/2018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E3284D-1414-D044-813C-490EC2E121A8}" type="slidenum">
              <a:rPr lang="en-US" smtClean="0"/>
              <a:t>‹#›</a:t>
            </a:fld>
            <a:endParaRPr lang="en-US"/>
          </a:p>
        </p:txBody>
      </p:sp>
    </p:spTree>
    <p:extLst>
      <p:ext uri="{BB962C8B-B14F-4D97-AF65-F5344CB8AC3E}">
        <p14:creationId xmlns:p14="http://schemas.microsoft.com/office/powerpoint/2010/main" val="4265349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1BCE4-DA71-794C-BB20-C7FCCBD5454E}" type="datetimeFigureOut">
              <a:rPr lang="en-US" smtClean="0"/>
              <a:t>8/20/2018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F53EF-993C-FF42-8B62-CEF57763A78D}" type="slidenum">
              <a:rPr lang="en-US" smtClean="0"/>
              <a:t>‹#›</a:t>
            </a:fld>
            <a:endParaRPr lang="en-US"/>
          </a:p>
        </p:txBody>
      </p:sp>
    </p:spTree>
    <p:extLst>
      <p:ext uri="{BB962C8B-B14F-4D97-AF65-F5344CB8AC3E}">
        <p14:creationId xmlns:p14="http://schemas.microsoft.com/office/powerpoint/2010/main" val="2237173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a:t>
            </a:fld>
            <a:endParaRPr lang="en-US" dirty="0"/>
          </a:p>
        </p:txBody>
      </p:sp>
    </p:spTree>
    <p:extLst>
      <p:ext uri="{BB962C8B-B14F-4D97-AF65-F5344CB8AC3E}">
        <p14:creationId xmlns:p14="http://schemas.microsoft.com/office/powerpoint/2010/main" val="630508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defTabSz="416843">
              <a:defRPr/>
            </a:pPr>
            <a:r>
              <a:rPr lang="en-US" b="1" u="sng" dirty="0" smtClean="0">
                <a:solidFill>
                  <a:srgbClr val="000000"/>
                </a:solidFill>
                <a:latin typeface="Calibri" charset="0"/>
                <a:ea typeface="MS PGothic" charset="0"/>
              </a:rPr>
              <a:t>ACTIVITY #2:  Focus on Native Communities CONTINUED</a:t>
            </a:r>
          </a:p>
          <a:p>
            <a:pPr eaLnBrk="1" hangingPunct="1">
              <a:spcBef>
                <a:spcPct val="0"/>
              </a:spcBef>
              <a:defRPr/>
            </a:pPr>
            <a:endParaRPr lang="en-US" b="1" i="1" u="sng" dirty="0" smtClean="0">
              <a:solidFill>
                <a:srgbClr val="000000"/>
              </a:solidFill>
              <a:ea typeface="MS PGothic" charset="0"/>
            </a:endParaRPr>
          </a:p>
          <a:p>
            <a:pPr eaLnBrk="1" hangingPunct="1">
              <a:spcBef>
                <a:spcPct val="0"/>
              </a:spcBef>
              <a:defRPr/>
            </a:pPr>
            <a:r>
              <a:rPr lang="en-US" b="1" i="0" u="none" dirty="0" smtClean="0">
                <a:solidFill>
                  <a:srgbClr val="000000"/>
                </a:solidFill>
                <a:ea typeface="MS PGothic" charset="0"/>
              </a:rPr>
              <a:t>Presentation</a:t>
            </a:r>
          </a:p>
          <a:p>
            <a:pPr eaLnBrk="1" hangingPunct="1">
              <a:spcBef>
                <a:spcPct val="0"/>
              </a:spcBef>
              <a:defRPr/>
            </a:pPr>
            <a:endParaRPr lang="en-US" b="1" u="sng" dirty="0">
              <a:solidFill>
                <a:srgbClr val="000000"/>
              </a:solidFill>
              <a:ea typeface="MS PGothic" charset="0"/>
            </a:endParaRPr>
          </a:p>
          <a:p>
            <a:pPr marL="156316" indent="-156316">
              <a:spcBef>
                <a:spcPct val="0"/>
              </a:spcBef>
              <a:buFont typeface="Arial"/>
              <a:buChar char="•"/>
              <a:defRPr/>
            </a:pPr>
            <a:r>
              <a:rPr lang="en-US" b="0" i="0" u="none" dirty="0" smtClean="0">
                <a:solidFill>
                  <a:srgbClr val="000000"/>
                </a:solidFill>
                <a:ea typeface="MS PGothic" charset="0"/>
              </a:rPr>
              <a:t>Show</a:t>
            </a:r>
            <a:r>
              <a:rPr lang="en-US" b="0" i="0" u="none" baseline="0" dirty="0" smtClean="0">
                <a:solidFill>
                  <a:srgbClr val="000000"/>
                </a:solidFill>
                <a:ea typeface="MS PGothic" charset="0"/>
              </a:rPr>
              <a:t> how each section of the toolkit has tools within it.  For example, in the </a:t>
            </a:r>
            <a:r>
              <a:rPr lang="en-US" b="1" i="0" u="none" baseline="0" dirty="0" smtClean="0">
                <a:solidFill>
                  <a:srgbClr val="000000"/>
                </a:solidFill>
                <a:ea typeface="MS PGothic" charset="0"/>
              </a:rPr>
              <a:t>Introduction to the toolkit </a:t>
            </a:r>
            <a:r>
              <a:rPr lang="en-US" b="0" i="0" u="none" baseline="0" dirty="0" smtClean="0">
                <a:solidFill>
                  <a:srgbClr val="000000"/>
                </a:solidFill>
                <a:ea typeface="MS PGothic" charset="0"/>
              </a:rPr>
              <a:t> there are two tools:  Financial empowerment checklist and financial empowerment self-assessment.</a:t>
            </a:r>
          </a:p>
          <a:p>
            <a:pPr marL="156316" indent="-156316">
              <a:spcBef>
                <a:spcPct val="0"/>
              </a:spcBef>
              <a:buFont typeface="Arial"/>
              <a:buChar char="•"/>
              <a:defRPr/>
            </a:pPr>
            <a:r>
              <a:rPr lang="en-US" b="0" i="0" u="none" baseline="0" dirty="0" smtClean="0">
                <a:solidFill>
                  <a:srgbClr val="000000"/>
                </a:solidFill>
                <a:ea typeface="MS PGothic" charset="0"/>
              </a:rPr>
              <a:t>Explain that these tools are not repeated in Focus on Native Communities.  You can use these tools as well as the new tools in Focus on Native Communities.</a:t>
            </a:r>
            <a:endParaRPr lang="en-US" b="1" i="1" u="sng" dirty="0" smtClean="0">
              <a:solidFill>
                <a:srgbClr val="000000"/>
              </a:solidFill>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02738" indent="-270283">
              <a:defRPr sz="2300">
                <a:solidFill>
                  <a:schemeClr val="tx1"/>
                </a:solidFill>
                <a:latin typeface="Georgia" charset="0"/>
                <a:ea typeface="MS PGothic" charset="0"/>
                <a:cs typeface="MS PGothic" charset="0"/>
              </a:defRPr>
            </a:lvl2pPr>
            <a:lvl3pPr marL="1081135" indent="-216227">
              <a:defRPr sz="2300">
                <a:solidFill>
                  <a:schemeClr val="tx1"/>
                </a:solidFill>
                <a:latin typeface="Georgia" charset="0"/>
                <a:ea typeface="MS PGothic" charset="0"/>
                <a:cs typeface="MS PGothic" charset="0"/>
              </a:defRPr>
            </a:lvl3pPr>
            <a:lvl4pPr marL="1513590" indent="-216227">
              <a:defRPr sz="2300">
                <a:solidFill>
                  <a:schemeClr val="tx1"/>
                </a:solidFill>
                <a:latin typeface="Georgia" charset="0"/>
                <a:ea typeface="MS PGothic" charset="0"/>
                <a:cs typeface="MS PGothic" charset="0"/>
              </a:defRPr>
            </a:lvl4pPr>
            <a:lvl5pPr marL="1946044" indent="-216227">
              <a:defRPr sz="2300">
                <a:solidFill>
                  <a:schemeClr val="tx1"/>
                </a:solidFill>
                <a:latin typeface="Georgia" charset="0"/>
                <a:ea typeface="MS PGothic" charset="0"/>
                <a:cs typeface="MS PGothic" charset="0"/>
              </a:defRPr>
            </a:lvl5pPr>
            <a:lvl6pPr marL="2378498" indent="-216227" eaLnBrk="0" fontAlgn="base" hangingPunct="0">
              <a:spcBef>
                <a:spcPct val="0"/>
              </a:spcBef>
              <a:spcAft>
                <a:spcPct val="0"/>
              </a:spcAft>
              <a:defRPr sz="2300">
                <a:solidFill>
                  <a:schemeClr val="tx1"/>
                </a:solidFill>
                <a:latin typeface="Georgia" charset="0"/>
                <a:ea typeface="MS PGothic" charset="0"/>
                <a:cs typeface="MS PGothic" charset="0"/>
              </a:defRPr>
            </a:lvl6pPr>
            <a:lvl7pPr marL="2810952" indent="-216227" eaLnBrk="0" fontAlgn="base" hangingPunct="0">
              <a:spcBef>
                <a:spcPct val="0"/>
              </a:spcBef>
              <a:spcAft>
                <a:spcPct val="0"/>
              </a:spcAft>
              <a:defRPr sz="2300">
                <a:solidFill>
                  <a:schemeClr val="tx1"/>
                </a:solidFill>
                <a:latin typeface="Georgia" charset="0"/>
                <a:ea typeface="MS PGothic" charset="0"/>
                <a:cs typeface="MS PGothic" charset="0"/>
              </a:defRPr>
            </a:lvl7pPr>
            <a:lvl8pPr marL="3243406" indent="-216227" eaLnBrk="0" fontAlgn="base" hangingPunct="0">
              <a:spcBef>
                <a:spcPct val="0"/>
              </a:spcBef>
              <a:spcAft>
                <a:spcPct val="0"/>
              </a:spcAft>
              <a:defRPr sz="2300">
                <a:solidFill>
                  <a:schemeClr val="tx1"/>
                </a:solidFill>
                <a:latin typeface="Georgia" charset="0"/>
                <a:ea typeface="MS PGothic" charset="0"/>
                <a:cs typeface="MS PGothic" charset="0"/>
              </a:defRPr>
            </a:lvl8pPr>
            <a:lvl9pPr marL="3675860" indent="-216227"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AF22D617-1A8D-5E4E-A404-2295806E72E8}" type="slidenum">
              <a:rPr lang="en-US" sz="1200">
                <a:latin typeface="Calibri" charset="0"/>
              </a:rPr>
              <a:pPr/>
              <a:t>11</a:t>
            </a:fld>
            <a:endParaRPr lang="en-US" sz="1200" dirty="0">
              <a:latin typeface="Calibri" charset="0"/>
            </a:endParaRPr>
          </a:p>
        </p:txBody>
      </p:sp>
    </p:spTree>
    <p:extLst>
      <p:ext uri="{BB962C8B-B14F-4D97-AF65-F5344CB8AC3E}">
        <p14:creationId xmlns:p14="http://schemas.microsoft.com/office/powerpoint/2010/main" val="138914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defTabSz="416843">
              <a:defRPr/>
            </a:pPr>
            <a:r>
              <a:rPr lang="en-US" b="1" u="sng" dirty="0" smtClean="0">
                <a:solidFill>
                  <a:srgbClr val="000000"/>
                </a:solidFill>
                <a:latin typeface="Calibri" charset="0"/>
                <a:ea typeface="MS PGothic" charset="0"/>
              </a:rPr>
              <a:t>ACTIVITY #2:  Focus on Native Communities CONTINUED</a:t>
            </a:r>
          </a:p>
          <a:p>
            <a:pPr>
              <a:defRPr/>
            </a:pPr>
            <a:endParaRPr lang="en-US" b="1" u="sng" dirty="0" smtClean="0">
              <a:solidFill>
                <a:srgbClr val="000000"/>
              </a:solidFill>
              <a:ea typeface="+mn-ea"/>
              <a:cs typeface="+mn-cs"/>
            </a:endParaRPr>
          </a:p>
          <a:p>
            <a:pPr eaLnBrk="1" hangingPunct="1">
              <a:spcBef>
                <a:spcPct val="0"/>
              </a:spcBef>
              <a:defRPr/>
            </a:pPr>
            <a:r>
              <a:rPr lang="en-US" b="1" dirty="0" smtClean="0">
                <a:solidFill>
                  <a:srgbClr val="000000"/>
                </a:solidFill>
                <a:ea typeface="ＭＳ Ｐゴシック" charset="0"/>
                <a:cs typeface="+mn-cs"/>
              </a:rPr>
              <a:t>Presentation</a:t>
            </a:r>
          </a:p>
          <a:p>
            <a:pPr eaLnBrk="1" hangingPunct="1">
              <a:spcBef>
                <a:spcPct val="0"/>
              </a:spcBef>
              <a:defRPr/>
            </a:pPr>
            <a:endParaRPr lang="en-US" b="1" u="sng" dirty="0" smtClean="0">
              <a:solidFill>
                <a:srgbClr val="000000"/>
              </a:solidFill>
              <a:ea typeface="+mn-ea"/>
              <a:cs typeface="+mn-cs"/>
            </a:endParaRPr>
          </a:p>
          <a:p>
            <a:pPr marL="165218" indent="-165218">
              <a:buFont typeface="Arial"/>
              <a:buChar char="•"/>
              <a:defRPr/>
            </a:pPr>
            <a:r>
              <a:rPr lang="en-US" dirty="0" smtClean="0">
                <a:solidFill>
                  <a:srgbClr val="000000"/>
                </a:solidFill>
                <a:ea typeface="+mn-ea"/>
                <a:cs typeface="+mn-cs"/>
              </a:rPr>
              <a:t>Explain that this shows each content module with the tools are that included in the module.</a:t>
            </a:r>
          </a:p>
          <a:p>
            <a:pPr marL="165218" indent="-165218">
              <a:buFont typeface="Arial"/>
              <a:buChar char="•"/>
              <a:defRPr/>
            </a:pPr>
            <a:endParaRPr lang="en-US" dirty="0" smtClean="0">
              <a:solidFill>
                <a:srgbClr val="000000"/>
              </a:solidFill>
              <a:ea typeface="+mn-ea"/>
              <a:cs typeface="+mn-cs"/>
            </a:endParaRPr>
          </a:p>
          <a:p>
            <a:pPr>
              <a:defRPr/>
            </a:pPr>
            <a:endParaRPr lang="en-US" b="1" i="1" u="sng" dirty="0" smtClean="0">
              <a:solidFill>
                <a:srgbClr val="000000"/>
              </a:solidFill>
              <a:ea typeface="+mn-ea"/>
              <a:cs typeface="+mn-cs"/>
            </a:endParaRPr>
          </a:p>
          <a:p>
            <a:pPr marL="165218" indent="-165218">
              <a:buFont typeface="Arial"/>
              <a:buChar char="•"/>
              <a:defRPr/>
            </a:pPr>
            <a:endParaRPr lang="en-US" b="1" i="1" u="sng" dirty="0" smtClean="0">
              <a:solidFill>
                <a:srgbClr val="000000"/>
              </a:solidFill>
              <a:ea typeface="+mn-ea"/>
              <a:cs typeface="+mn-cs"/>
            </a:endParaRPr>
          </a:p>
          <a:p>
            <a:pPr>
              <a:defRPr/>
            </a:pPr>
            <a:endParaRPr lang="en-US" u="sng" dirty="0">
              <a:ea typeface="+mn-ea"/>
              <a:cs typeface="+mn-cs"/>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02738" indent="-270283">
              <a:defRPr sz="2300">
                <a:solidFill>
                  <a:schemeClr val="tx1"/>
                </a:solidFill>
                <a:latin typeface="Georgia" charset="0"/>
                <a:ea typeface="MS PGothic" charset="0"/>
                <a:cs typeface="MS PGothic" charset="0"/>
              </a:defRPr>
            </a:lvl2pPr>
            <a:lvl3pPr marL="1081135" indent="-216227">
              <a:defRPr sz="2300">
                <a:solidFill>
                  <a:schemeClr val="tx1"/>
                </a:solidFill>
                <a:latin typeface="Georgia" charset="0"/>
                <a:ea typeface="MS PGothic" charset="0"/>
                <a:cs typeface="MS PGothic" charset="0"/>
              </a:defRPr>
            </a:lvl3pPr>
            <a:lvl4pPr marL="1513590" indent="-216227">
              <a:defRPr sz="2300">
                <a:solidFill>
                  <a:schemeClr val="tx1"/>
                </a:solidFill>
                <a:latin typeface="Georgia" charset="0"/>
                <a:ea typeface="MS PGothic" charset="0"/>
                <a:cs typeface="MS PGothic" charset="0"/>
              </a:defRPr>
            </a:lvl4pPr>
            <a:lvl5pPr marL="1946044" indent="-216227">
              <a:defRPr sz="2300">
                <a:solidFill>
                  <a:schemeClr val="tx1"/>
                </a:solidFill>
                <a:latin typeface="Georgia" charset="0"/>
                <a:ea typeface="MS PGothic" charset="0"/>
                <a:cs typeface="MS PGothic" charset="0"/>
              </a:defRPr>
            </a:lvl5pPr>
            <a:lvl6pPr marL="2378498" indent="-216227" eaLnBrk="0" fontAlgn="base" hangingPunct="0">
              <a:spcBef>
                <a:spcPct val="0"/>
              </a:spcBef>
              <a:spcAft>
                <a:spcPct val="0"/>
              </a:spcAft>
              <a:defRPr sz="2300">
                <a:solidFill>
                  <a:schemeClr val="tx1"/>
                </a:solidFill>
                <a:latin typeface="Georgia" charset="0"/>
                <a:ea typeface="MS PGothic" charset="0"/>
                <a:cs typeface="MS PGothic" charset="0"/>
              </a:defRPr>
            </a:lvl6pPr>
            <a:lvl7pPr marL="2810952" indent="-216227" eaLnBrk="0" fontAlgn="base" hangingPunct="0">
              <a:spcBef>
                <a:spcPct val="0"/>
              </a:spcBef>
              <a:spcAft>
                <a:spcPct val="0"/>
              </a:spcAft>
              <a:defRPr sz="2300">
                <a:solidFill>
                  <a:schemeClr val="tx1"/>
                </a:solidFill>
                <a:latin typeface="Georgia" charset="0"/>
                <a:ea typeface="MS PGothic" charset="0"/>
                <a:cs typeface="MS PGothic" charset="0"/>
              </a:defRPr>
            </a:lvl7pPr>
            <a:lvl8pPr marL="3243406" indent="-216227" eaLnBrk="0" fontAlgn="base" hangingPunct="0">
              <a:spcBef>
                <a:spcPct val="0"/>
              </a:spcBef>
              <a:spcAft>
                <a:spcPct val="0"/>
              </a:spcAft>
              <a:defRPr sz="2300">
                <a:solidFill>
                  <a:schemeClr val="tx1"/>
                </a:solidFill>
                <a:latin typeface="Georgia" charset="0"/>
                <a:ea typeface="MS PGothic" charset="0"/>
                <a:cs typeface="MS PGothic" charset="0"/>
              </a:defRPr>
            </a:lvl8pPr>
            <a:lvl9pPr marL="3675860" indent="-216227"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0FD028A6-E05C-4A4A-8859-F68C2C5AC982}" type="slidenum">
              <a:rPr lang="en-US" sz="1200">
                <a:latin typeface="Calibri" charset="0"/>
              </a:rPr>
              <a:pPr/>
              <a:t>12</a:t>
            </a:fld>
            <a:endParaRPr lang="en-US" sz="1200" dirty="0">
              <a:latin typeface="Calibri" charset="0"/>
            </a:endParaRPr>
          </a:p>
        </p:txBody>
      </p:sp>
    </p:spTree>
    <p:extLst>
      <p:ext uri="{BB962C8B-B14F-4D97-AF65-F5344CB8AC3E}">
        <p14:creationId xmlns:p14="http://schemas.microsoft.com/office/powerpoint/2010/main" val="3687807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defTabSz="416843">
              <a:defRPr/>
            </a:pPr>
            <a:r>
              <a:rPr lang="en-US" b="1" u="sng" dirty="0" smtClean="0">
                <a:solidFill>
                  <a:srgbClr val="000000"/>
                </a:solidFill>
                <a:latin typeface="Calibri" charset="0"/>
                <a:ea typeface="MS PGothic" charset="0"/>
              </a:rPr>
              <a:t>ACTIVITY #2:  Focus on Native Communities CONTINUED</a:t>
            </a:r>
          </a:p>
          <a:p>
            <a:pPr>
              <a:defRPr/>
            </a:pPr>
            <a:endParaRPr lang="en-US" b="1" u="sng" dirty="0" smtClean="0">
              <a:solidFill>
                <a:srgbClr val="000000"/>
              </a:solidFill>
              <a:ea typeface="+mn-ea"/>
              <a:cs typeface="+mn-cs"/>
            </a:endParaRPr>
          </a:p>
          <a:p>
            <a:pPr eaLnBrk="1" hangingPunct="1">
              <a:spcBef>
                <a:spcPct val="0"/>
              </a:spcBef>
              <a:defRPr/>
            </a:pPr>
            <a:r>
              <a:rPr lang="en-US" b="1" dirty="0" smtClean="0">
                <a:solidFill>
                  <a:srgbClr val="000000"/>
                </a:solidFill>
                <a:ea typeface="ＭＳ Ｐゴシック" charset="0"/>
                <a:cs typeface="+mn-cs"/>
              </a:rPr>
              <a:t>Presentation</a:t>
            </a:r>
          </a:p>
          <a:p>
            <a:pPr eaLnBrk="1" hangingPunct="1">
              <a:spcBef>
                <a:spcPct val="0"/>
              </a:spcBef>
              <a:defRPr/>
            </a:pPr>
            <a:endParaRPr lang="en-US" b="1" u="sng" dirty="0" smtClean="0">
              <a:solidFill>
                <a:srgbClr val="000000"/>
              </a:solidFill>
              <a:ea typeface="+mn-ea"/>
              <a:cs typeface="+mn-cs"/>
            </a:endParaRPr>
          </a:p>
          <a:p>
            <a:pPr marL="162171" indent="-162171">
              <a:buFont typeface="Arial"/>
              <a:buChar char="•"/>
              <a:defRPr/>
            </a:pPr>
            <a:r>
              <a:rPr lang="en-US" dirty="0" smtClean="0">
                <a:solidFill>
                  <a:srgbClr val="000000"/>
                </a:solidFill>
              </a:rPr>
              <a:t>Explain that this shows each content module with the tools are that included in the module.</a:t>
            </a:r>
          </a:p>
          <a:p>
            <a:pPr marL="162171" indent="-162171">
              <a:buFont typeface="Arial"/>
              <a:buChar char="•"/>
              <a:defRPr/>
            </a:pPr>
            <a:endParaRPr lang="en-US" dirty="0" smtClean="0">
              <a:solidFill>
                <a:srgbClr val="000000"/>
              </a:solidFill>
              <a:ea typeface="+mn-ea"/>
              <a:cs typeface="+mn-cs"/>
            </a:endParaRPr>
          </a:p>
          <a:p>
            <a:pPr marL="165218" indent="-165218">
              <a:buFont typeface="Arial"/>
              <a:buChar char="•"/>
              <a:defRPr/>
            </a:pPr>
            <a:endParaRPr lang="en-US" dirty="0">
              <a:solidFill>
                <a:srgbClr val="000000"/>
              </a:solidFill>
            </a:endParaRPr>
          </a:p>
          <a:p>
            <a:pPr marL="165218" indent="-165218">
              <a:buFont typeface="Arial"/>
              <a:buChar char="•"/>
              <a:defRPr/>
            </a:pPr>
            <a:r>
              <a:rPr lang="en-US" dirty="0">
                <a:solidFill>
                  <a:srgbClr val="000000"/>
                </a:solidFill>
              </a:rPr>
              <a:t>Explain that dealing with debt is important in Native Communities.  The tools associated with debt are NOT in Focus on Native Communities, but they can be easily reference in </a:t>
            </a:r>
            <a:r>
              <a:rPr lang="en-US" i="1" dirty="0">
                <a:solidFill>
                  <a:srgbClr val="000000"/>
                </a:solidFill>
              </a:rPr>
              <a:t>Your Money, Your Goals</a:t>
            </a:r>
            <a:r>
              <a:rPr lang="en-US" dirty="0">
                <a:solidFill>
                  <a:srgbClr val="000000"/>
                </a:solidFill>
              </a:rPr>
              <a:t>.  Ideally, both resources are used together.</a:t>
            </a:r>
          </a:p>
          <a:p>
            <a:pPr marL="165218" indent="-165218">
              <a:buFont typeface="Arial"/>
              <a:buChar char="•"/>
              <a:defRPr/>
            </a:pPr>
            <a:endParaRPr lang="en-US" dirty="0">
              <a:solidFill>
                <a:srgbClr val="000000"/>
              </a:solidFill>
            </a:endParaRPr>
          </a:p>
          <a:p>
            <a:pPr marL="165218" indent="-165218">
              <a:buFont typeface="Arial"/>
              <a:buChar char="•"/>
              <a:defRPr/>
            </a:pPr>
            <a:endParaRPr lang="en-US" b="1" i="1" u="sng" dirty="0">
              <a:solidFill>
                <a:srgbClr val="000000"/>
              </a:solidFill>
            </a:endParaRPr>
          </a:p>
          <a:p>
            <a:pPr marL="162171" indent="-162171">
              <a:buFont typeface="Arial"/>
              <a:buChar char="•"/>
              <a:defRPr/>
            </a:pPr>
            <a:r>
              <a:rPr lang="en-US" dirty="0" smtClean="0">
                <a:latin typeface="Georgia" charset="0"/>
                <a:ea typeface="MS PGothic" charset="0"/>
              </a:rPr>
              <a:t>Explain the key elements of a Toolkit and how the Toolkit is different from a curriculum:</a:t>
            </a:r>
          </a:p>
          <a:p>
            <a:pPr marL="594625" lvl="1" indent="-162171">
              <a:buFont typeface="Arial"/>
              <a:buChar char="•"/>
              <a:defRPr/>
            </a:pPr>
            <a:r>
              <a:rPr lang="en-US" dirty="0" smtClean="0">
                <a:latin typeface="Georgia" charset="0"/>
                <a:ea typeface="MS PGothic" charset="0"/>
              </a:rPr>
              <a:t>Do not treat the Toolkit like a curriculum—the goal is not to get through all of the materials when working one-on-one with a clients or to cover the material and tools in order.</a:t>
            </a:r>
          </a:p>
          <a:p>
            <a:pPr marL="594625" lvl="1" indent="-162171">
              <a:buFont typeface="Arial"/>
              <a:buChar char="•"/>
              <a:defRPr/>
            </a:pPr>
            <a:r>
              <a:rPr lang="en-US" dirty="0" smtClean="0">
                <a:latin typeface="Georgia" charset="0"/>
                <a:ea typeface="MS PGothic" charset="0"/>
              </a:rPr>
              <a:t>Provide the right content and tools at the right time.</a:t>
            </a:r>
          </a:p>
          <a:p>
            <a:pPr marL="594625" lvl="1" indent="-162171">
              <a:buFont typeface="Arial"/>
              <a:buChar char="•"/>
              <a:defRPr/>
            </a:pPr>
            <a:r>
              <a:rPr lang="en-US" dirty="0" smtClean="0">
                <a:latin typeface="Georgia" charset="0"/>
                <a:ea typeface="MS PGothic" charset="0"/>
              </a:rPr>
              <a:t>Use discussions with clients or assessments to figure out where to start.</a:t>
            </a:r>
          </a:p>
          <a:p>
            <a:pPr marL="162171" indent="-162171">
              <a:buFont typeface="Arial"/>
              <a:buChar char="•"/>
              <a:defRPr/>
            </a:pPr>
            <a:endParaRPr lang="en-US" dirty="0" smtClean="0">
              <a:solidFill>
                <a:srgbClr val="000000"/>
              </a:solidFill>
              <a:ea typeface="+mn-ea"/>
              <a:cs typeface="+mn-cs"/>
            </a:endParaRPr>
          </a:p>
          <a:p>
            <a:pPr marL="165218" indent="-165218">
              <a:buFont typeface="Arial"/>
              <a:buChar char="•"/>
              <a:defRPr/>
            </a:pPr>
            <a:endParaRPr lang="en-US" b="1" i="1" u="sng" dirty="0" smtClean="0">
              <a:solidFill>
                <a:srgbClr val="000000"/>
              </a:solidFill>
              <a:ea typeface="+mn-ea"/>
              <a:cs typeface="+mn-cs"/>
            </a:endParaRPr>
          </a:p>
          <a:p>
            <a:pPr>
              <a:defRPr/>
            </a:pPr>
            <a:endParaRPr lang="en-US" u="sng" dirty="0">
              <a:ea typeface="+mn-ea"/>
              <a:cs typeface="+mn-cs"/>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02738" indent="-270283">
              <a:defRPr sz="2300">
                <a:solidFill>
                  <a:schemeClr val="tx1"/>
                </a:solidFill>
                <a:latin typeface="Georgia" charset="0"/>
                <a:ea typeface="MS PGothic" charset="0"/>
                <a:cs typeface="MS PGothic" charset="0"/>
              </a:defRPr>
            </a:lvl2pPr>
            <a:lvl3pPr marL="1081135" indent="-216227">
              <a:defRPr sz="2300">
                <a:solidFill>
                  <a:schemeClr val="tx1"/>
                </a:solidFill>
                <a:latin typeface="Georgia" charset="0"/>
                <a:ea typeface="MS PGothic" charset="0"/>
                <a:cs typeface="MS PGothic" charset="0"/>
              </a:defRPr>
            </a:lvl3pPr>
            <a:lvl4pPr marL="1513590" indent="-216227">
              <a:defRPr sz="2300">
                <a:solidFill>
                  <a:schemeClr val="tx1"/>
                </a:solidFill>
                <a:latin typeface="Georgia" charset="0"/>
                <a:ea typeface="MS PGothic" charset="0"/>
                <a:cs typeface="MS PGothic" charset="0"/>
              </a:defRPr>
            </a:lvl4pPr>
            <a:lvl5pPr marL="1946044" indent="-216227">
              <a:defRPr sz="2300">
                <a:solidFill>
                  <a:schemeClr val="tx1"/>
                </a:solidFill>
                <a:latin typeface="Georgia" charset="0"/>
                <a:ea typeface="MS PGothic" charset="0"/>
                <a:cs typeface="MS PGothic" charset="0"/>
              </a:defRPr>
            </a:lvl5pPr>
            <a:lvl6pPr marL="2378498" indent="-216227" eaLnBrk="0" fontAlgn="base" hangingPunct="0">
              <a:spcBef>
                <a:spcPct val="0"/>
              </a:spcBef>
              <a:spcAft>
                <a:spcPct val="0"/>
              </a:spcAft>
              <a:defRPr sz="2300">
                <a:solidFill>
                  <a:schemeClr val="tx1"/>
                </a:solidFill>
                <a:latin typeface="Georgia" charset="0"/>
                <a:ea typeface="MS PGothic" charset="0"/>
                <a:cs typeface="MS PGothic" charset="0"/>
              </a:defRPr>
            </a:lvl6pPr>
            <a:lvl7pPr marL="2810952" indent="-216227" eaLnBrk="0" fontAlgn="base" hangingPunct="0">
              <a:spcBef>
                <a:spcPct val="0"/>
              </a:spcBef>
              <a:spcAft>
                <a:spcPct val="0"/>
              </a:spcAft>
              <a:defRPr sz="2300">
                <a:solidFill>
                  <a:schemeClr val="tx1"/>
                </a:solidFill>
                <a:latin typeface="Georgia" charset="0"/>
                <a:ea typeface="MS PGothic" charset="0"/>
                <a:cs typeface="MS PGothic" charset="0"/>
              </a:defRPr>
            </a:lvl7pPr>
            <a:lvl8pPr marL="3243406" indent="-216227" eaLnBrk="0" fontAlgn="base" hangingPunct="0">
              <a:spcBef>
                <a:spcPct val="0"/>
              </a:spcBef>
              <a:spcAft>
                <a:spcPct val="0"/>
              </a:spcAft>
              <a:defRPr sz="2300">
                <a:solidFill>
                  <a:schemeClr val="tx1"/>
                </a:solidFill>
                <a:latin typeface="Georgia" charset="0"/>
                <a:ea typeface="MS PGothic" charset="0"/>
                <a:cs typeface="MS PGothic" charset="0"/>
              </a:defRPr>
            </a:lvl8pPr>
            <a:lvl9pPr marL="3675860" indent="-216227"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55D56BCD-2B38-7341-A5D1-48F007953E00}" type="slidenum">
              <a:rPr lang="en-US" sz="1200">
                <a:latin typeface="Calibri" charset="0"/>
              </a:rPr>
              <a:pPr/>
              <a:t>13</a:t>
            </a:fld>
            <a:endParaRPr lang="en-US" sz="1200" dirty="0">
              <a:latin typeface="Calibri" charset="0"/>
            </a:endParaRPr>
          </a:p>
        </p:txBody>
      </p:sp>
    </p:spTree>
    <p:extLst>
      <p:ext uri="{BB962C8B-B14F-4D97-AF65-F5344CB8AC3E}">
        <p14:creationId xmlns:p14="http://schemas.microsoft.com/office/powerpoint/2010/main" val="328174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14</a:t>
            </a:fld>
            <a:endParaRPr lang="en-US" dirty="0"/>
          </a:p>
        </p:txBody>
      </p:sp>
    </p:spTree>
    <p:extLst>
      <p:ext uri="{BB962C8B-B14F-4D97-AF65-F5344CB8AC3E}">
        <p14:creationId xmlns:p14="http://schemas.microsoft.com/office/powerpoint/2010/main" val="2426742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15</a:t>
            </a:fld>
            <a:endParaRPr lang="en-US" dirty="0"/>
          </a:p>
        </p:txBody>
      </p:sp>
    </p:spTree>
    <p:extLst>
      <p:ext uri="{BB962C8B-B14F-4D97-AF65-F5344CB8AC3E}">
        <p14:creationId xmlns:p14="http://schemas.microsoft.com/office/powerpoint/2010/main" val="1180944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16</a:t>
            </a:fld>
            <a:endParaRPr lang="en-US" dirty="0"/>
          </a:p>
        </p:txBody>
      </p:sp>
    </p:spTree>
    <p:extLst>
      <p:ext uri="{BB962C8B-B14F-4D97-AF65-F5344CB8AC3E}">
        <p14:creationId xmlns:p14="http://schemas.microsoft.com/office/powerpoint/2010/main" val="940371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a:t>The </a:t>
            </a:r>
            <a:r>
              <a:rPr lang="en-US" i="1" dirty="0"/>
              <a:t>Spending tracker </a:t>
            </a:r>
            <a:r>
              <a:rPr lang="en-US" dirty="0"/>
              <a:t>can help people build a picture of where their money goes. </a:t>
            </a:r>
          </a:p>
          <a:p>
            <a:endParaRPr lang="en-US" b="0" dirty="0" smtClean="0"/>
          </a:p>
          <a:p>
            <a:r>
              <a:rPr lang="en-US" b="0" dirty="0" smtClean="0"/>
              <a:t>You</a:t>
            </a:r>
            <a:r>
              <a:rPr lang="en-US" b="0" baseline="0" dirty="0" smtClean="0"/>
              <a:t> use this tool to help people:</a:t>
            </a:r>
          </a:p>
          <a:p>
            <a:pPr marL="616894" lvl="1" indent="-168244">
              <a:buFont typeface="Arial" panose="020B0604020202020204" pitchFamily="34" charset="0"/>
              <a:buChar char="•"/>
            </a:pPr>
            <a:r>
              <a:rPr lang="en-US" b="0" dirty="0" smtClean="0"/>
              <a:t>Track their spending for a month</a:t>
            </a:r>
          </a:p>
          <a:p>
            <a:pPr marL="616894" lvl="1" indent="-168244">
              <a:buFont typeface="Arial" panose="020B0604020202020204" pitchFamily="34" charset="0"/>
              <a:buChar char="•"/>
            </a:pPr>
            <a:r>
              <a:rPr lang="en-US" b="0" dirty="0" smtClean="0"/>
              <a:t>Analyze their spending by category</a:t>
            </a:r>
          </a:p>
          <a:p>
            <a:pPr marL="616894" lvl="1" indent="-168244">
              <a:buFont typeface="Arial" panose="020B0604020202020204" pitchFamily="34" charset="0"/>
              <a:buChar char="•"/>
            </a:pPr>
            <a:r>
              <a:rPr lang="en-US" b="0" dirty="0" smtClean="0"/>
              <a:t>Identify areas they might cut back on and</a:t>
            </a:r>
          </a:p>
          <a:p>
            <a:pPr marL="616894" lvl="1" indent="-168244">
              <a:buFont typeface="Arial" panose="020B0604020202020204" pitchFamily="34" charset="0"/>
              <a:buChar char="•"/>
            </a:pPr>
            <a:r>
              <a:rPr lang="en-US" b="0" dirty="0" smtClean="0"/>
              <a:t>Set goals to keep them on track</a:t>
            </a:r>
          </a:p>
          <a:p>
            <a:pPr lvl="0"/>
            <a:endParaRPr lang="en-US" dirty="0"/>
          </a:p>
          <a:p>
            <a:pPr lvl="0"/>
            <a:r>
              <a:rPr lang="en-US" dirty="0"/>
              <a:t>Open the conversation with the question, “How much do you think you spent last month?” Many people that complete the </a:t>
            </a:r>
            <a:r>
              <a:rPr lang="en-US" i="1" dirty="0"/>
              <a:t>Spending tracker </a:t>
            </a:r>
            <a:r>
              <a:rPr lang="en-US" dirty="0"/>
              <a:t>have “aha” moments not only about the amounts they spend, but also about what they spend it on.</a:t>
            </a:r>
          </a:p>
          <a:p>
            <a:pPr lvl="0"/>
            <a:endParaRPr lang="en-US" dirty="0"/>
          </a:p>
          <a:p>
            <a:pPr lvl="0"/>
            <a:r>
              <a:rPr lang="en-US" dirty="0"/>
              <a:t>The </a:t>
            </a:r>
            <a:r>
              <a:rPr lang="en-US" i="1" dirty="0"/>
              <a:t>Spending tracker </a:t>
            </a:r>
            <a:r>
              <a:rPr lang="en-US" dirty="0"/>
              <a:t>can be used in a meeting to get an estimate of spending and as “homework” that can help people monitor their spending in “real time.” You can point out that there are also free apps that help people track their spending.</a:t>
            </a:r>
          </a:p>
          <a:p>
            <a:pPr lvl="0"/>
            <a:endParaRPr lang="en-US" dirty="0"/>
          </a:p>
          <a:p>
            <a:pPr defTabSz="448650">
              <a:defRPr/>
            </a:pPr>
            <a:r>
              <a:rPr lang="en-US" dirty="0"/>
              <a:t>As stated in the “What you’ll need” box, you’ll want to ask the people you serve to collect their receipts and online records of their spending prior to jumping into the worksheet portion of this tool.</a:t>
            </a:r>
          </a:p>
        </p:txBody>
      </p:sp>
      <p:sp>
        <p:nvSpPr>
          <p:cNvPr id="4" name="Slide Number Placeholder 3"/>
          <p:cNvSpPr>
            <a:spLocks noGrp="1"/>
          </p:cNvSpPr>
          <p:nvPr>
            <p:ph type="sldNum" sz="quarter" idx="10"/>
          </p:nvPr>
        </p:nvSpPr>
        <p:spPr/>
        <p:txBody>
          <a:bodyPr/>
          <a:lstStyle/>
          <a:p>
            <a:fld id="{4BAF53EF-993C-FF42-8B62-CEF57763A78D}" type="slidenum">
              <a:rPr lang="en-US" smtClean="0"/>
              <a:t>17</a:t>
            </a:fld>
            <a:endParaRPr lang="en-US" dirty="0"/>
          </a:p>
        </p:txBody>
      </p:sp>
    </p:spTree>
    <p:extLst>
      <p:ext uri="{BB962C8B-B14F-4D97-AF65-F5344CB8AC3E}">
        <p14:creationId xmlns:p14="http://schemas.microsoft.com/office/powerpoint/2010/main" val="3580071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worksheet portion</a:t>
            </a:r>
            <a:r>
              <a:rPr lang="en-US" baseline="0" dirty="0" smtClean="0"/>
              <a:t> of the </a:t>
            </a:r>
            <a:r>
              <a:rPr lang="en-US" i="1" dirty="0" smtClean="0"/>
              <a:t>Spending tracker</a:t>
            </a:r>
            <a:r>
              <a:rPr lang="en-US" dirty="0" smtClean="0"/>
              <a:t> provides</a:t>
            </a:r>
            <a:r>
              <a:rPr lang="en-US" baseline="0" dirty="0" smtClean="0"/>
              <a:t> twelve categories for spending, including an “other” category. Sort the receipts and other documentation of spending into the categories.  The rows of the table are the weeks in the month.</a:t>
            </a:r>
          </a:p>
          <a:p>
            <a:endParaRPr lang="en-US" baseline="0" dirty="0" smtClean="0"/>
          </a:p>
          <a:p>
            <a:r>
              <a:rPr lang="en-US" baseline="0" dirty="0" smtClean="0"/>
              <a:t>Once a person has filled in the week-by-week table, total the costs by category and for total spending during the month. Ask the person what surprises them about the category totals. Does the spending align with their personal priorities?</a:t>
            </a:r>
            <a:endParaRPr lang="en-US" dirty="0" smtClean="0"/>
          </a:p>
        </p:txBody>
      </p:sp>
      <p:sp>
        <p:nvSpPr>
          <p:cNvPr id="4" name="Slide Number Placeholder 3"/>
          <p:cNvSpPr>
            <a:spLocks noGrp="1"/>
          </p:cNvSpPr>
          <p:nvPr>
            <p:ph type="sldNum" sz="quarter" idx="10"/>
          </p:nvPr>
        </p:nvSpPr>
        <p:spPr/>
        <p:txBody>
          <a:bodyPr/>
          <a:lstStyle/>
          <a:p>
            <a:fld id="{4BAF53EF-993C-FF42-8B62-CEF57763A78D}" type="slidenum">
              <a:rPr lang="en-US" smtClean="0"/>
              <a:t>18</a:t>
            </a:fld>
            <a:endParaRPr lang="en-US" dirty="0"/>
          </a:p>
        </p:txBody>
      </p:sp>
    </p:spTree>
    <p:extLst>
      <p:ext uri="{BB962C8B-B14F-4D97-AF65-F5344CB8AC3E}">
        <p14:creationId xmlns:p14="http://schemas.microsoft.com/office/powerpoint/2010/main" val="2894732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A step further </a:t>
            </a:r>
            <a:r>
              <a:rPr lang="en-US" dirty="0"/>
              <a:t>for this tool can help users identify areas where they may want to decrease spending. Classifying expenses as needs and wants is a great way for people to identify where they could cut back.</a:t>
            </a:r>
          </a:p>
          <a:p>
            <a:pPr lvl="0"/>
            <a:endParaRPr lang="en-US" dirty="0"/>
          </a:p>
          <a:p>
            <a:pPr lvl="0"/>
            <a:r>
              <a:rPr lang="en-US" dirty="0"/>
              <a:t>Practitioners see this tool as a great entry point into a larger budgeting conversation.</a:t>
            </a:r>
          </a:p>
          <a:p>
            <a:pPr lvl="0"/>
            <a:endParaRPr lang="en-US" dirty="0"/>
          </a:p>
          <a:p>
            <a:pPr defTabSz="448650">
              <a:defRPr/>
            </a:pPr>
            <a:r>
              <a:rPr lang="en-US" dirty="0"/>
              <a:t>Think about the people you work with. What are some specific situations where you would use this tool? Pause this training to jot down those ideas on sticky notes and stick them on this tool.</a:t>
            </a:r>
          </a:p>
        </p:txBody>
      </p:sp>
      <p:sp>
        <p:nvSpPr>
          <p:cNvPr id="4" name="Slide Number Placeholder 3"/>
          <p:cNvSpPr>
            <a:spLocks noGrp="1"/>
          </p:cNvSpPr>
          <p:nvPr>
            <p:ph type="sldNum" sz="quarter" idx="10"/>
          </p:nvPr>
        </p:nvSpPr>
        <p:spPr/>
        <p:txBody>
          <a:bodyPr/>
          <a:lstStyle/>
          <a:p>
            <a:fld id="{4BAF53EF-993C-FF42-8B62-CEF57763A78D}" type="slidenum">
              <a:rPr lang="en-US" smtClean="0"/>
              <a:t>19</a:t>
            </a:fld>
            <a:endParaRPr lang="en-US" dirty="0"/>
          </a:p>
        </p:txBody>
      </p:sp>
    </p:spTree>
    <p:extLst>
      <p:ext uri="{BB962C8B-B14F-4D97-AF65-F5344CB8AC3E}">
        <p14:creationId xmlns:p14="http://schemas.microsoft.com/office/powerpoint/2010/main" val="309719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21</a:t>
            </a:fld>
            <a:endParaRPr lang="en-US" dirty="0"/>
          </a:p>
        </p:txBody>
      </p:sp>
    </p:spTree>
    <p:extLst>
      <p:ext uri="{BB962C8B-B14F-4D97-AF65-F5344CB8AC3E}">
        <p14:creationId xmlns:p14="http://schemas.microsoft.com/office/powerpoint/2010/main" val="358007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Cleared from YMYG trainings (Updated</a:t>
            </a:r>
            <a:r>
              <a:rPr lang="en-US" baseline="0" dirty="0" smtClean="0"/>
              <a:t> August 2017)</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a:t>
            </a:fld>
            <a:endParaRPr lang="en-US" dirty="0"/>
          </a:p>
        </p:txBody>
      </p:sp>
    </p:spTree>
    <p:extLst>
      <p:ext uri="{BB962C8B-B14F-4D97-AF65-F5344CB8AC3E}">
        <p14:creationId xmlns:p14="http://schemas.microsoft.com/office/powerpoint/2010/main" val="1286720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34</a:t>
            </a:fld>
            <a:endParaRPr lang="en-US" dirty="0"/>
          </a:p>
        </p:txBody>
      </p:sp>
    </p:spTree>
    <p:extLst>
      <p:ext uri="{BB962C8B-B14F-4D97-AF65-F5344CB8AC3E}">
        <p14:creationId xmlns:p14="http://schemas.microsoft.com/office/powerpoint/2010/main" val="339474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b="1" u="sng" dirty="0" smtClean="0">
                <a:solidFill>
                  <a:srgbClr val="000000"/>
                </a:solidFill>
                <a:ea typeface="MS PGothic" charset="-128"/>
              </a:rPr>
              <a:t>Training Section 3: </a:t>
            </a:r>
            <a:r>
              <a:rPr lang="en-US" b="1" u="sng" dirty="0" smtClean="0">
                <a:solidFill>
                  <a:srgbClr val="000000"/>
                </a:solidFill>
                <a:ea typeface="ＭＳ Ｐゴシック" charset="0"/>
              </a:rPr>
              <a:t>Intro Part 1: </a:t>
            </a:r>
            <a:r>
              <a:rPr lang="en-US" altLang="en-US" b="1" i="1" u="sng" dirty="0" smtClean="0">
                <a:solidFill>
                  <a:srgbClr val="000000"/>
                </a:solidFill>
              </a:rPr>
              <a:t>Introduction to the Bureau and Financial Empowerment</a:t>
            </a:r>
            <a:endParaRPr lang="en-US" altLang="en-US" b="1" u="sng" dirty="0" smtClean="0">
              <a:solidFill>
                <a:srgbClr val="000000"/>
              </a:solidFill>
            </a:endParaRPr>
          </a:p>
          <a:p>
            <a:pPr eaLnBrk="1" hangingPunct="1">
              <a:spcBef>
                <a:spcPct val="0"/>
              </a:spcBef>
              <a:defRPr/>
            </a:pPr>
            <a:endParaRPr lang="en-US" altLang="en-US" b="1" u="sng" dirty="0" smtClean="0">
              <a:solidFill>
                <a:srgbClr val="000000"/>
              </a:solidFill>
            </a:endParaRPr>
          </a:p>
          <a:p>
            <a:pPr eaLnBrk="1" hangingPunct="1">
              <a:spcBef>
                <a:spcPct val="0"/>
              </a:spcBef>
              <a:defRPr/>
            </a:pPr>
            <a:r>
              <a:rPr lang="en-US" altLang="en-US" b="1" dirty="0" smtClean="0">
                <a:solidFill>
                  <a:srgbClr val="000000"/>
                </a:solidFill>
              </a:rPr>
              <a:t>Facilitated Discussion and Presentation (Introduction Part 1, Page 9) </a:t>
            </a:r>
          </a:p>
          <a:p>
            <a:pPr eaLnBrk="1" hangingPunct="1">
              <a:spcBef>
                <a:spcPct val="0"/>
              </a:spcBef>
              <a:defRPr/>
            </a:pPr>
            <a:endParaRPr lang="en-US" altLang="en-US" b="1" dirty="0" smtClean="0">
              <a:solidFill>
                <a:srgbClr val="000000"/>
              </a:solidFill>
            </a:endParaRPr>
          </a:p>
          <a:p>
            <a:pPr eaLnBrk="1" hangingPunct="1">
              <a:spcBef>
                <a:spcPct val="0"/>
              </a:spcBef>
              <a:defRPr/>
            </a:pPr>
            <a:r>
              <a:rPr lang="en-US" altLang="en-US" b="1" i="1" dirty="0" smtClean="0">
                <a:solidFill>
                  <a:srgbClr val="000000"/>
                </a:solidFill>
              </a:rPr>
              <a:t>NOTE: </a:t>
            </a:r>
            <a:r>
              <a:rPr lang="en-US" altLang="en-US" b="1" i="1" u="sng" dirty="0" smtClean="0">
                <a:solidFill>
                  <a:srgbClr val="000000"/>
                </a:solidFill>
              </a:rPr>
              <a:t>Use the animations in this slide to guide the questions and discussion</a:t>
            </a:r>
          </a:p>
          <a:p>
            <a:pPr eaLnBrk="1" hangingPunct="1">
              <a:spcBef>
                <a:spcPct val="0"/>
              </a:spcBef>
              <a:defRPr/>
            </a:pPr>
            <a:endParaRPr lang="en-US" altLang="en-US" b="1" i="1" u="sng" dirty="0" smtClean="0">
              <a:solidFill>
                <a:srgbClr val="000000"/>
              </a:solidFill>
            </a:endParaRPr>
          </a:p>
          <a:p>
            <a:pPr eaLnBrk="1" hangingPunct="1">
              <a:spcBef>
                <a:spcPct val="0"/>
              </a:spcBef>
              <a:defRPr/>
            </a:pPr>
            <a:r>
              <a:rPr lang="en-US" altLang="en-US" b="1" i="1" dirty="0" smtClean="0">
                <a:solidFill>
                  <a:srgbClr val="000000"/>
                </a:solidFill>
              </a:rPr>
              <a:t>Transition by reminding participants that an informed consumer is the best defense and that Your Money, Your Goals was developed by Bureau’s Office of Community Affairs.</a:t>
            </a:r>
          </a:p>
          <a:p>
            <a:pPr eaLnBrk="1" hangingPunct="1">
              <a:spcBef>
                <a:spcPct val="0"/>
              </a:spcBef>
              <a:defRPr/>
            </a:pPr>
            <a:endParaRPr lang="en-US" altLang="en-US" b="1" i="1" dirty="0" smtClean="0">
              <a:solidFill>
                <a:srgbClr val="000000"/>
              </a:solidFill>
            </a:endParaRPr>
          </a:p>
          <a:p>
            <a:pPr eaLnBrk="1" hangingPunct="1">
              <a:spcBef>
                <a:spcPct val="0"/>
              </a:spcBef>
              <a:defRPr/>
            </a:pPr>
            <a:r>
              <a:rPr lang="en-US" altLang="en-US" b="1" i="1" dirty="0" smtClean="0">
                <a:solidFill>
                  <a:srgbClr val="000000"/>
                </a:solidFill>
              </a:rPr>
              <a:t>ASK: What is financial empowerment?</a:t>
            </a:r>
          </a:p>
          <a:p>
            <a:pPr eaLnBrk="1" hangingPunct="1">
              <a:spcBef>
                <a:spcPct val="0"/>
              </a:spcBef>
              <a:defRPr/>
            </a:pPr>
            <a:endParaRPr lang="en-US" altLang="en-US" b="1" i="1" dirty="0" smtClean="0">
              <a:solidFill>
                <a:srgbClr val="000000"/>
              </a:solidFill>
            </a:endParaRPr>
          </a:p>
          <a:p>
            <a:pPr eaLnBrk="1" hangingPunct="1">
              <a:spcBef>
                <a:spcPct val="0"/>
              </a:spcBef>
              <a:defRPr/>
            </a:pPr>
            <a:r>
              <a:rPr lang="en-US" altLang="en-US" dirty="0" smtClean="0">
                <a:solidFill>
                  <a:srgbClr val="000000"/>
                </a:solidFill>
              </a:rPr>
              <a:t>Write their ideas on flip chart paper.</a:t>
            </a:r>
          </a:p>
          <a:p>
            <a:pPr eaLnBrk="1" hangingPunct="1">
              <a:spcBef>
                <a:spcPct val="0"/>
              </a:spcBef>
              <a:defRPr/>
            </a:pPr>
            <a:endParaRPr lang="en-US" altLang="en-US" b="1" i="1" dirty="0" smtClean="0">
              <a:solidFill>
                <a:srgbClr val="000000"/>
              </a:solidFill>
            </a:endParaRPr>
          </a:p>
          <a:p>
            <a:pPr eaLnBrk="1" hangingPunct="1">
              <a:spcBef>
                <a:spcPct val="0"/>
              </a:spcBef>
              <a:defRPr/>
            </a:pPr>
            <a:r>
              <a:rPr lang="en-US" altLang="en-US" b="1" i="1" dirty="0" smtClean="0">
                <a:solidFill>
                  <a:srgbClr val="000000"/>
                </a:solidFill>
              </a:rPr>
              <a:t>ASK: How is it different from financial education, financial literacy, financial capability, or other commonly used terms?</a:t>
            </a:r>
          </a:p>
          <a:p>
            <a:pPr eaLnBrk="1" hangingPunct="1">
              <a:spcBef>
                <a:spcPct val="0"/>
              </a:spcBef>
              <a:defRPr/>
            </a:pPr>
            <a:endParaRPr lang="en-US" altLang="en-US" b="1" i="1" dirty="0" smtClean="0">
              <a:solidFill>
                <a:srgbClr val="000000"/>
              </a:solidFill>
            </a:endParaRPr>
          </a:p>
          <a:p>
            <a:pPr eaLnBrk="1" hangingPunct="1">
              <a:spcBef>
                <a:spcPct val="0"/>
              </a:spcBef>
              <a:defRPr/>
            </a:pPr>
            <a:r>
              <a:rPr lang="en-US" altLang="en-US" dirty="0" smtClean="0">
                <a:solidFill>
                  <a:srgbClr val="000000"/>
                </a:solidFill>
              </a:rPr>
              <a:t>Ask them how financial empowerment is different from other commonly used terms: financial education, financial literacy, financial capability, financial fitness, financial coaching, and so on.</a:t>
            </a:r>
          </a:p>
          <a:p>
            <a:pPr eaLnBrk="1" hangingPunct="1">
              <a:spcBef>
                <a:spcPct val="0"/>
              </a:spcBef>
              <a:defRPr/>
            </a:pPr>
            <a:endParaRPr lang="en-US" altLang="en-US" dirty="0" smtClean="0">
              <a:solidFill>
                <a:srgbClr val="000000"/>
              </a:solidFill>
            </a:endParaRPr>
          </a:p>
          <a:p>
            <a:pPr eaLnBrk="1" hangingPunct="1">
              <a:spcBef>
                <a:spcPct val="0"/>
              </a:spcBef>
              <a:defRPr/>
            </a:pPr>
            <a:r>
              <a:rPr lang="en-US" altLang="en-US" b="1" i="1" dirty="0" smtClean="0">
                <a:solidFill>
                  <a:srgbClr val="000000"/>
                </a:solidFill>
              </a:rPr>
              <a:t>NOTE: It may be helpful to differentiate strategy terms (financial education, financial coaching, financial counseling) from outcome-based terms (financial literacy, financial capability, financial fitness).</a:t>
            </a:r>
          </a:p>
          <a:p>
            <a:pPr eaLnBrk="1" hangingPunct="1">
              <a:spcBef>
                <a:spcPct val="0"/>
              </a:spcBef>
              <a:defRPr/>
            </a:pPr>
            <a:endParaRPr lang="en-US" altLang="en-US" dirty="0" smtClean="0">
              <a:solidFill>
                <a:srgbClr val="000000"/>
              </a:solidFill>
            </a:endParaRPr>
          </a:p>
          <a:p>
            <a:pPr eaLnBrk="1" hangingPunct="1">
              <a:spcBef>
                <a:spcPct val="0"/>
              </a:spcBef>
              <a:defRPr/>
            </a:pPr>
            <a:r>
              <a:rPr lang="en-US" altLang="en-US" dirty="0" smtClean="0">
                <a:solidFill>
                  <a:srgbClr val="000000"/>
                </a:solidFill>
              </a:rPr>
              <a:t>Share definition of financial empowerment using the slide and information from the </a:t>
            </a:r>
            <a:r>
              <a:rPr lang="en-US" altLang="en-US" b="1" dirty="0" smtClean="0">
                <a:solidFill>
                  <a:srgbClr val="000000"/>
                </a:solidFill>
              </a:rPr>
              <a:t>Introduction Part 1</a:t>
            </a:r>
            <a:endParaRPr lang="en-US" altLang="en-US" dirty="0" smtClean="0">
              <a:solidFill>
                <a:srgbClr val="000000"/>
              </a:solidFill>
            </a:endParaRPr>
          </a:p>
          <a:p>
            <a:pPr marL="171450" indent="-171450">
              <a:buFont typeface="Arial"/>
              <a:buChar char="•"/>
            </a:pPr>
            <a:r>
              <a:rPr lang="en-US" sz="1200" b="1" kern="1200" dirty="0" smtClean="0">
                <a:solidFill>
                  <a:schemeClr val="tx1"/>
                </a:solidFill>
                <a:effectLst/>
                <a:latin typeface="+mn-lt"/>
                <a:ea typeface="MS PGothic" panose="020B0600070205080204" pitchFamily="34" charset="-128"/>
                <a:cs typeface="MS PGothic" charset="0"/>
              </a:rPr>
              <a:t>Financial empowerment includes financial education and financial literacy, but it focuses both on building your skills at managing money and using financial services and on helping to access products that work for you. </a:t>
            </a:r>
          </a:p>
          <a:p>
            <a:pPr marL="171450" indent="-171450">
              <a:buFont typeface="Arial"/>
              <a:buChar char="•"/>
            </a:pPr>
            <a:r>
              <a:rPr lang="en-US" sz="1200" b="1" kern="1200" dirty="0" smtClean="0">
                <a:solidFill>
                  <a:schemeClr val="tx1"/>
                </a:solidFill>
                <a:effectLst/>
                <a:latin typeface="+mn-lt"/>
                <a:ea typeface="MS PGothic" panose="020B0600070205080204" pitchFamily="34" charset="-128"/>
                <a:cs typeface="MS PGothic" charset="0"/>
              </a:rPr>
              <a:t>When you are financially empowered, you are both informed and skilled. You know where to get help with your financial challenges and can access and choose financial products and services that meet your needs. This sense of empowerment can build confidence that you can effectively use your financial knowledge, skills, and resources to reach your goals.</a:t>
            </a:r>
          </a:p>
          <a:p>
            <a:pPr eaLnBrk="1" hangingPunct="1">
              <a:spcBef>
                <a:spcPct val="0"/>
              </a:spcBef>
              <a:defRPr/>
            </a:pPr>
            <a:endParaRPr lang="en-US" altLang="en-US" dirty="0" smtClean="0">
              <a:solidFill>
                <a:srgbClr val="000000"/>
              </a:solidFill>
            </a:endParaRPr>
          </a:p>
          <a:p>
            <a:pPr eaLnBrk="1" hangingPunct="1">
              <a:spcBef>
                <a:spcPct val="0"/>
              </a:spcBef>
              <a:defRPr/>
            </a:pPr>
            <a:r>
              <a:rPr lang="en-US" altLang="en-US" b="1" i="1" dirty="0" smtClean="0">
                <a:solidFill>
                  <a:srgbClr val="000000"/>
                </a:solidFill>
              </a:rPr>
              <a:t>NOTE: Consider writing this definition on a flip chart and leaving it posted throughout the training.</a:t>
            </a:r>
          </a:p>
          <a:p>
            <a:pPr eaLnBrk="1" hangingPunct="1">
              <a:spcBef>
                <a:spcPct val="0"/>
              </a:spcBef>
              <a:defRPr/>
            </a:pPr>
            <a:endParaRPr lang="en-US" altLang="en-US" b="1" i="1" dirty="0" smtClean="0">
              <a:solidFill>
                <a:srgbClr val="000000"/>
              </a:solidFill>
            </a:endParaRPr>
          </a:p>
          <a:p>
            <a:pPr marL="171450" indent="-171450" eaLnBrk="1" hangingPunct="1">
              <a:spcBef>
                <a:spcPct val="0"/>
              </a:spcBef>
              <a:buFont typeface="Arial" panose="020B0604020202020204" pitchFamily="34" charset="0"/>
              <a:buChar char="•"/>
              <a:defRPr/>
            </a:pPr>
            <a:r>
              <a:rPr lang="en-US" altLang="en-US" dirty="0" smtClean="0">
                <a:solidFill>
                  <a:srgbClr val="000000"/>
                </a:solidFill>
              </a:rPr>
              <a:t>Share the relationship of financial empowerment to financial education and financial literacy using the slide and information.</a:t>
            </a:r>
            <a:endParaRPr lang="en-US" altLang="en-US" i="1" dirty="0" smtClean="0">
              <a:solidFill>
                <a:srgbClr val="000000"/>
              </a:solidFill>
            </a:endParaRPr>
          </a:p>
          <a:p>
            <a:pPr marL="171450" indent="-171450" eaLnBrk="1" hangingPunct="1">
              <a:spcBef>
                <a:spcPct val="0"/>
              </a:spcBef>
              <a:buFont typeface="Arial" panose="020B0604020202020204" pitchFamily="34" charset="0"/>
              <a:buChar char="•"/>
              <a:defRPr/>
            </a:pPr>
            <a:r>
              <a:rPr lang="en-US" altLang="en-US" dirty="0" smtClean="0">
                <a:solidFill>
                  <a:srgbClr val="000000"/>
                </a:solidFill>
              </a:rPr>
              <a:t>Explain that financial education, which is inclusive of other strategies, such as coaching, counseling, technology-based approaches, and so on, leads to financial literacy and that financial literacy plus confidence—the confidence to make decisions and use knowledge, skills, and tools including financial products and services—is financial empowerment.</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1363" indent="-284163">
              <a:defRPr>
                <a:solidFill>
                  <a:schemeClr val="tx1"/>
                </a:solidFill>
                <a:latin typeface="Georgia" panose="02040502050405020303" pitchFamily="18" charset="0"/>
                <a:ea typeface="MS PGothic" panose="020B0600070205080204" pitchFamily="34" charset="-128"/>
              </a:defRPr>
            </a:lvl2pPr>
            <a:lvl3pPr marL="1141413" indent="-227013">
              <a:defRPr>
                <a:solidFill>
                  <a:schemeClr val="tx1"/>
                </a:solidFill>
                <a:latin typeface="Georgia" panose="02040502050405020303" pitchFamily="18" charset="0"/>
                <a:ea typeface="MS PGothic" panose="020B0600070205080204" pitchFamily="34" charset="-128"/>
              </a:defRPr>
            </a:lvl3pPr>
            <a:lvl4pPr marL="1598613" indent="-227013">
              <a:defRPr>
                <a:solidFill>
                  <a:schemeClr val="tx1"/>
                </a:solidFill>
                <a:latin typeface="Georgia" panose="02040502050405020303" pitchFamily="18" charset="0"/>
                <a:ea typeface="MS PGothic" panose="020B0600070205080204" pitchFamily="34" charset="-128"/>
              </a:defRPr>
            </a:lvl4pPr>
            <a:lvl5pPr marL="2055813" indent="-227013">
              <a:defRPr>
                <a:solidFill>
                  <a:schemeClr val="tx1"/>
                </a:solidFill>
                <a:latin typeface="Georgia" panose="02040502050405020303" pitchFamily="18"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D194B1D6-DF02-44D7-96A1-5BE180BAAB59}" type="slidenum">
              <a:rPr lang="en-US" altLang="en-US" smtClean="0">
                <a:latin typeface="Calibri" panose="020F0502020204030204" pitchFamily="34" charset="0"/>
              </a:rPr>
              <a:pPr/>
              <a:t>4</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753797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b="1" u="sng" dirty="0" smtClean="0">
                <a:solidFill>
                  <a:srgbClr val="000000"/>
                </a:solidFill>
                <a:ea typeface="MS PGothic" charset="-128"/>
              </a:rPr>
              <a:t>Training Section 3: </a:t>
            </a:r>
            <a:r>
              <a:rPr lang="en-US" b="1" u="sng" dirty="0" smtClean="0">
                <a:solidFill>
                  <a:srgbClr val="000000"/>
                </a:solidFill>
                <a:ea typeface="ＭＳ Ｐゴシック" charset="0"/>
              </a:rPr>
              <a:t>Intro Part 1: </a:t>
            </a:r>
            <a:r>
              <a:rPr lang="en-US" altLang="en-US" b="1" i="1" u="sng" dirty="0" smtClean="0">
                <a:solidFill>
                  <a:srgbClr val="000000"/>
                </a:solidFill>
              </a:rPr>
              <a:t>Introduction to the Bureau and Financial Empowerment</a:t>
            </a:r>
          </a:p>
          <a:p>
            <a:pPr eaLnBrk="1" hangingPunct="1">
              <a:spcBef>
                <a:spcPct val="0"/>
              </a:spcBef>
              <a:defRPr/>
            </a:pPr>
            <a:endParaRPr lang="en-US" altLang="en-US" b="1" u="sng" dirty="0" smtClean="0">
              <a:solidFill>
                <a:srgbClr val="000000"/>
              </a:solidFill>
            </a:endParaRPr>
          </a:p>
          <a:p>
            <a:pPr eaLnBrk="1" hangingPunct="1">
              <a:spcBef>
                <a:spcPct val="0"/>
              </a:spcBef>
              <a:defRPr/>
            </a:pPr>
            <a:r>
              <a:rPr lang="en-US" altLang="en-US" b="1" dirty="0" smtClean="0">
                <a:solidFill>
                  <a:srgbClr val="000000"/>
                </a:solidFill>
              </a:rPr>
              <a:t>Presentation (Introduction Part 1) (Page 9)</a:t>
            </a:r>
          </a:p>
          <a:p>
            <a:pPr eaLnBrk="1" hangingPunct="1">
              <a:spcBef>
                <a:spcPct val="0"/>
              </a:spcBef>
              <a:defRPr/>
            </a:pPr>
            <a:endParaRPr lang="en-US" altLang="en-US" dirty="0" smtClean="0">
              <a:solidFill>
                <a:srgbClr val="000000"/>
              </a:solidFill>
            </a:endParaRPr>
          </a:p>
          <a:p>
            <a:pPr marL="171450" indent="-171450" eaLnBrk="1" hangingPunct="1">
              <a:spcBef>
                <a:spcPct val="0"/>
              </a:spcBef>
              <a:buFont typeface="Arial" panose="020B0604020202020204" pitchFamily="34" charset="0"/>
              <a:buChar char="•"/>
              <a:defRPr/>
            </a:pPr>
            <a:r>
              <a:rPr lang="en-US" altLang="en-US" dirty="0" smtClean="0">
                <a:solidFill>
                  <a:srgbClr val="000000"/>
                </a:solidFill>
              </a:rPr>
              <a:t>Explain rationale for </a:t>
            </a:r>
            <a:r>
              <a:rPr lang="en-US" altLang="en-US" i="1" dirty="0" smtClean="0">
                <a:solidFill>
                  <a:srgbClr val="000000"/>
                </a:solidFill>
              </a:rPr>
              <a:t>Your Money, Your Goals </a:t>
            </a:r>
            <a:r>
              <a:rPr lang="en-US" altLang="en-US" dirty="0" smtClean="0">
                <a:solidFill>
                  <a:srgbClr val="000000"/>
                </a:solidFill>
              </a:rPr>
              <a:t>using slide and information from Introduction Part 1: Introduction to the toolkit.</a:t>
            </a:r>
          </a:p>
          <a:p>
            <a:pPr marL="171450" indent="-171450" eaLnBrk="1" hangingPunct="1">
              <a:spcBef>
                <a:spcPct val="0"/>
              </a:spcBef>
              <a:buFont typeface="Arial" panose="020B0604020202020204" pitchFamily="34" charset="0"/>
              <a:buChar char="•"/>
              <a:defRPr/>
            </a:pPr>
            <a:r>
              <a:rPr lang="en-US" altLang="en-US" dirty="0" smtClean="0">
                <a:solidFill>
                  <a:srgbClr val="000000"/>
                </a:solidFill>
              </a:rPr>
              <a:t>Be sure to highlight that:</a:t>
            </a:r>
          </a:p>
          <a:p>
            <a:pPr marL="661979" lvl="1" indent="-179492" eaLnBrk="1" hangingPunct="1">
              <a:spcBef>
                <a:spcPct val="0"/>
              </a:spcBef>
              <a:buFontTx/>
              <a:buChar char="•"/>
              <a:defRPr/>
            </a:pPr>
            <a:r>
              <a:rPr lang="en-US" altLang="en-US" dirty="0" smtClean="0">
                <a:solidFill>
                  <a:srgbClr val="000000"/>
                </a:solidFill>
              </a:rPr>
              <a:t>As a trusted source of information and resources, you are in a good position to provide financial empowerment services to the people you serve. You have access to and the trust of many people</a:t>
            </a:r>
            <a:r>
              <a:rPr lang="en-US" altLang="en-US" baseline="0" dirty="0" smtClean="0">
                <a:solidFill>
                  <a:srgbClr val="000000"/>
                </a:solidFill>
              </a:rPr>
              <a:t> that</a:t>
            </a:r>
            <a:r>
              <a:rPr lang="en-US" altLang="en-US" dirty="0" smtClean="0">
                <a:solidFill>
                  <a:srgbClr val="000000"/>
                </a:solidFill>
              </a:rPr>
              <a:t> would benefit from financial empowerment services. </a:t>
            </a:r>
          </a:p>
          <a:p>
            <a:pPr eaLnBrk="1" hangingPunct="1">
              <a:spcBef>
                <a:spcPct val="0"/>
              </a:spcBef>
              <a:buFontTx/>
              <a:buChar char="•"/>
              <a:defRPr/>
            </a:pPr>
            <a:endParaRPr lang="en-US" altLang="en-US" dirty="0" smtClean="0">
              <a:solidFill>
                <a:srgbClr val="000000"/>
              </a:solidFill>
            </a:endParaRPr>
          </a:p>
          <a:p>
            <a:pPr marL="171450" indent="-171450" eaLnBrk="1" hangingPunct="1">
              <a:spcBef>
                <a:spcPct val="0"/>
              </a:spcBef>
              <a:buFont typeface="Arial" panose="020B0604020202020204" pitchFamily="34" charset="0"/>
              <a:buChar char="•"/>
              <a:defRPr/>
            </a:pPr>
            <a:r>
              <a:rPr lang="en-US" altLang="en-US" dirty="0" smtClean="0">
                <a:solidFill>
                  <a:srgbClr val="000000"/>
                </a:solidFill>
              </a:rPr>
              <a:t>Review the intended audience of </a:t>
            </a:r>
            <a:r>
              <a:rPr lang="en-US" altLang="en-US" i="1" dirty="0" smtClean="0">
                <a:solidFill>
                  <a:srgbClr val="000000"/>
                </a:solidFill>
              </a:rPr>
              <a:t>Your Money, Your Goals </a:t>
            </a:r>
            <a:r>
              <a:rPr lang="en-US" altLang="en-US" dirty="0" smtClean="0">
                <a:solidFill>
                  <a:srgbClr val="000000"/>
                </a:solidFill>
              </a:rPr>
              <a:t>using slide and definition in text box in Introduction Part 1.</a:t>
            </a:r>
          </a:p>
          <a:p>
            <a:pPr marL="661979" lvl="1" indent="-179492" eaLnBrk="1" hangingPunct="1">
              <a:spcBef>
                <a:spcPct val="0"/>
              </a:spcBef>
              <a:buFontTx/>
              <a:buChar char="•"/>
              <a:defRPr/>
            </a:pPr>
            <a:r>
              <a:rPr lang="en-US" altLang="en-US" dirty="0" smtClean="0">
                <a:solidFill>
                  <a:srgbClr val="000000"/>
                </a:solidFill>
              </a:rPr>
              <a:t>This toolkit is designed for a</a:t>
            </a:r>
            <a:r>
              <a:rPr lang="en-US" altLang="en-US" i="1" dirty="0" smtClean="0">
                <a:solidFill>
                  <a:srgbClr val="000000"/>
                </a:solidFill>
              </a:rPr>
              <a:t>nyone who works directly wit</a:t>
            </a:r>
            <a:r>
              <a:rPr lang="en-US" altLang="en-US" i="1" baseline="0" dirty="0" smtClean="0">
                <a:solidFill>
                  <a:srgbClr val="000000"/>
                </a:solidFill>
              </a:rPr>
              <a:t>h people that have </a:t>
            </a:r>
            <a:r>
              <a:rPr lang="en-US" altLang="en-US" i="1" dirty="0" smtClean="0">
                <a:solidFill>
                  <a:srgbClr val="000000"/>
                </a:solidFill>
              </a:rPr>
              <a:t>low-income or</a:t>
            </a:r>
            <a:r>
              <a:rPr lang="en-US" altLang="en-US" i="1" baseline="0" dirty="0" smtClean="0">
                <a:solidFill>
                  <a:srgbClr val="000000"/>
                </a:solidFill>
              </a:rPr>
              <a:t> are</a:t>
            </a:r>
            <a:r>
              <a:rPr lang="en-US" altLang="en-US" i="1" dirty="0" smtClean="0">
                <a:solidFill>
                  <a:srgbClr val="000000"/>
                </a:solidFill>
              </a:rPr>
              <a:t> economically vulnerable that</a:t>
            </a:r>
            <a:r>
              <a:rPr lang="en-US" altLang="en-US" i="1" baseline="0" dirty="0" smtClean="0">
                <a:solidFill>
                  <a:srgbClr val="000000"/>
                </a:solidFill>
              </a:rPr>
              <a:t> are served by a </a:t>
            </a:r>
            <a:r>
              <a:rPr lang="en-US" altLang="en-US" i="1" dirty="0" smtClean="0">
                <a:solidFill>
                  <a:srgbClr val="000000"/>
                </a:solidFill>
              </a:rPr>
              <a:t>wide range of organizations and on a broad range of issues. </a:t>
            </a:r>
          </a:p>
          <a:p>
            <a:pPr marL="661979" lvl="1" indent="-179492" eaLnBrk="1" hangingPunct="1">
              <a:spcBef>
                <a:spcPct val="0"/>
              </a:spcBef>
              <a:buFontTx/>
              <a:buChar char="•"/>
              <a:defRPr/>
            </a:pPr>
            <a:r>
              <a:rPr lang="en-US" altLang="en-US" dirty="0" smtClean="0">
                <a:solidFill>
                  <a:srgbClr val="000000"/>
                </a:solidFill>
              </a:rPr>
              <a:t>Users of this toolkit may have different titles, but you generally come from non-profit, community-based, or private sector organizations or city, county, or tribal government agencies, and are generally responsible for working with people to:</a:t>
            </a:r>
          </a:p>
          <a:p>
            <a:pPr marL="1809739" lvl="3" indent="-360631" eaLnBrk="1" hangingPunct="1">
              <a:spcBef>
                <a:spcPct val="0"/>
              </a:spcBef>
              <a:buFontTx/>
              <a:buChar char="•"/>
              <a:defRPr/>
            </a:pPr>
            <a:r>
              <a:rPr lang="en-US" altLang="en-US" dirty="0" smtClean="0">
                <a:solidFill>
                  <a:srgbClr val="000000"/>
                </a:solidFill>
              </a:rPr>
              <a:t>Conduct needs assessments </a:t>
            </a:r>
          </a:p>
          <a:p>
            <a:pPr marL="1809739" lvl="3" indent="-360631" eaLnBrk="1" hangingPunct="1">
              <a:spcBef>
                <a:spcPct val="0"/>
              </a:spcBef>
              <a:buFontTx/>
              <a:buChar char="•"/>
              <a:defRPr/>
            </a:pPr>
            <a:r>
              <a:rPr lang="en-US" altLang="en-US" dirty="0" smtClean="0">
                <a:solidFill>
                  <a:srgbClr val="000000"/>
                </a:solidFill>
              </a:rPr>
              <a:t>Develop action plans </a:t>
            </a:r>
          </a:p>
          <a:p>
            <a:pPr marL="1809739" lvl="3" indent="-360631" eaLnBrk="1" hangingPunct="1">
              <a:spcBef>
                <a:spcPct val="0"/>
              </a:spcBef>
              <a:buFontTx/>
              <a:buChar char="•"/>
              <a:defRPr/>
            </a:pPr>
            <a:r>
              <a:rPr lang="en-US" altLang="en-US" dirty="0" smtClean="0">
                <a:solidFill>
                  <a:srgbClr val="000000"/>
                </a:solidFill>
              </a:rPr>
              <a:t>Provide resources and referrals needed to implement action plans</a:t>
            </a:r>
          </a:p>
          <a:p>
            <a:pPr marL="1809739" lvl="3" indent="-360631" eaLnBrk="1" hangingPunct="1">
              <a:spcBef>
                <a:spcPct val="0"/>
              </a:spcBef>
              <a:buFontTx/>
              <a:buChar char="•"/>
              <a:defRPr/>
            </a:pPr>
            <a:r>
              <a:rPr lang="en-US" altLang="en-US" dirty="0" smtClean="0">
                <a:solidFill>
                  <a:srgbClr val="000000"/>
                </a:solidFill>
              </a:rPr>
              <a:t>Monitor progress and evaluate results</a:t>
            </a:r>
          </a:p>
          <a:p>
            <a:pPr eaLnBrk="1" hangingPunct="1">
              <a:spcBef>
                <a:spcPct val="0"/>
              </a:spcBef>
              <a:buFontTx/>
              <a:buChar char="•"/>
              <a:defRPr/>
            </a:pPr>
            <a:endParaRPr lang="en-US" altLang="en-US" dirty="0" smtClean="0">
              <a:solidFill>
                <a:srgbClr val="000000"/>
              </a:solidFill>
            </a:endParaRPr>
          </a:p>
          <a:p>
            <a:pPr marL="171450" indent="-171450" eaLnBrk="1" hangingPunct="1">
              <a:spcBef>
                <a:spcPct val="0"/>
              </a:spcBef>
              <a:buFont typeface="Arial" panose="020B0604020202020204" pitchFamily="34" charset="0"/>
              <a:buChar char="•"/>
              <a:defRPr/>
            </a:pPr>
            <a:r>
              <a:rPr lang="en-US" altLang="en-US" dirty="0" smtClean="0">
                <a:solidFill>
                  <a:srgbClr val="000000"/>
                </a:solidFill>
              </a:rPr>
              <a:t>After reviewing intended audience for the toolkit, ask participants: “Given this explanation, are you within the target audience for this toolkit?” Instruct participants to raise their hands if the answer to this question is “yes.” </a:t>
            </a:r>
          </a:p>
          <a:p>
            <a:pPr marL="171450" indent="-171450" eaLnBrk="1" hangingPunct="1">
              <a:spcBef>
                <a:spcPct val="0"/>
              </a:spcBef>
              <a:buFont typeface="Arial" panose="020B0604020202020204" pitchFamily="34" charset="0"/>
              <a:buChar char="•"/>
              <a:defRPr/>
            </a:pPr>
            <a:r>
              <a:rPr lang="en-US" altLang="en-US" dirty="0" smtClean="0">
                <a:solidFill>
                  <a:srgbClr val="000000"/>
                </a:solidFill>
              </a:rPr>
              <a:t>Facilitate a dialogue with those participants who do not see themselves reflected in this definition using questions such as:</a:t>
            </a:r>
          </a:p>
          <a:p>
            <a:pPr marL="661979" lvl="1" indent="-179492" eaLnBrk="1" hangingPunct="1">
              <a:spcBef>
                <a:spcPct val="0"/>
              </a:spcBef>
              <a:buFontTx/>
              <a:buChar char="•"/>
              <a:defRPr/>
            </a:pPr>
            <a:r>
              <a:rPr lang="en-US" altLang="en-US" dirty="0" smtClean="0">
                <a:solidFill>
                  <a:srgbClr val="000000"/>
                </a:solidFill>
              </a:rPr>
              <a:t>“How is your job fundamentally different from the functions described?”</a:t>
            </a:r>
          </a:p>
          <a:p>
            <a:pPr marL="661979" lvl="1" indent="-179492" eaLnBrk="1" hangingPunct="1">
              <a:spcBef>
                <a:spcPct val="0"/>
              </a:spcBef>
              <a:buFontTx/>
              <a:buChar char="•"/>
              <a:defRPr/>
            </a:pPr>
            <a:r>
              <a:rPr lang="en-US" altLang="en-US" dirty="0" smtClean="0">
                <a:solidFill>
                  <a:srgbClr val="000000"/>
                </a:solidFill>
              </a:rPr>
              <a:t>“How do you feel this kind of toolkit may benefit your work even though you see yourself as outside the target audience for the toolkit?”</a:t>
            </a:r>
          </a:p>
          <a:p>
            <a:pPr eaLnBrk="1" hangingPunct="1">
              <a:spcBef>
                <a:spcPct val="0"/>
              </a:spcBef>
              <a:buFontTx/>
              <a:buChar char="•"/>
              <a:defRPr/>
            </a:pPr>
            <a:endParaRPr lang="en-US" altLang="en-US" dirty="0" smtClean="0">
              <a:solidFill>
                <a:srgbClr val="000000"/>
              </a:solidFill>
            </a:endParaRPr>
          </a:p>
          <a:p>
            <a:pPr eaLnBrk="1" hangingPunct="1">
              <a:spcBef>
                <a:spcPct val="0"/>
              </a:spcBef>
              <a:defRPr/>
            </a:pPr>
            <a:r>
              <a:rPr lang="en-US" altLang="en-US" b="1" i="1" dirty="0" smtClean="0">
                <a:solidFill>
                  <a:srgbClr val="000000"/>
                </a:solidFill>
              </a:rPr>
              <a:t>NOTE: In all likelihood, participants may not identify as being within the target audience if they have a supervisory role to staff that provide direct service, or they see their job as encompassing more than the broad functions listed here. It is important to help them identify how they are within the target audience for the toolkit.</a:t>
            </a: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1363" indent="-284163">
              <a:defRPr>
                <a:solidFill>
                  <a:schemeClr val="tx1"/>
                </a:solidFill>
                <a:latin typeface="Georgia" panose="02040502050405020303" pitchFamily="18" charset="0"/>
                <a:ea typeface="MS PGothic" panose="020B0600070205080204" pitchFamily="34" charset="-128"/>
              </a:defRPr>
            </a:lvl2pPr>
            <a:lvl3pPr marL="1141413" indent="-227013">
              <a:defRPr>
                <a:solidFill>
                  <a:schemeClr val="tx1"/>
                </a:solidFill>
                <a:latin typeface="Georgia" panose="02040502050405020303" pitchFamily="18" charset="0"/>
                <a:ea typeface="MS PGothic" panose="020B0600070205080204" pitchFamily="34" charset="-128"/>
              </a:defRPr>
            </a:lvl3pPr>
            <a:lvl4pPr marL="1598613" indent="-227013">
              <a:defRPr>
                <a:solidFill>
                  <a:schemeClr val="tx1"/>
                </a:solidFill>
                <a:latin typeface="Georgia" panose="02040502050405020303" pitchFamily="18" charset="0"/>
                <a:ea typeface="MS PGothic" panose="020B0600070205080204" pitchFamily="34" charset="-128"/>
              </a:defRPr>
            </a:lvl4pPr>
            <a:lvl5pPr marL="2055813" indent="-227013">
              <a:defRPr>
                <a:solidFill>
                  <a:schemeClr val="tx1"/>
                </a:solidFill>
                <a:latin typeface="Georgia" panose="02040502050405020303" pitchFamily="18"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4BD56EEA-038B-4CB8-AC03-25BCB1BF78B0}" type="slidenum">
              <a:rPr lang="en-US" altLang="en-US" smtClean="0">
                <a:latin typeface="Calibri" panose="020F0502020204030204" pitchFamily="34" charset="0"/>
              </a:rPr>
              <a:pPr/>
              <a:t>5</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49847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Don’t read slide.</a:t>
            </a:r>
          </a:p>
          <a:p>
            <a:endParaRPr lang="en-US" dirty="0" smtClean="0"/>
          </a:p>
          <a:p>
            <a:r>
              <a:rPr lang="en-US" dirty="0" smtClean="0"/>
              <a:t>Rather than focus on equipping case managers to be financial coaches or counselors, we have chosen an approach that will provide training in key financial empowerment concepts and tools case managers can use with their clients to incorporate key topics into their day-to-day interactions with clients.</a:t>
            </a:r>
          </a:p>
          <a:p>
            <a:pPr marL="171421" indent="-171421">
              <a:buFont typeface="Arial" pitchFamily="34" charset="0"/>
              <a:buChar char="•"/>
            </a:pPr>
            <a:r>
              <a:rPr lang="it-IT" dirty="0" smtClean="0"/>
              <a:t>Building case manager confidence about money management;</a:t>
            </a:r>
          </a:p>
          <a:p>
            <a:pPr marL="171421" indent="-171421">
              <a:buFont typeface="Arial" pitchFamily="34" charset="0"/>
              <a:buChar char="•"/>
            </a:pPr>
            <a:r>
              <a:rPr lang="it-IT" dirty="0" smtClean="0"/>
              <a:t>And equipping case managers to understand when and how start the conversation.</a:t>
            </a:r>
          </a:p>
          <a:p>
            <a:endParaRPr lang="it-IT" dirty="0" smtClean="0"/>
          </a:p>
          <a:p>
            <a:r>
              <a:rPr lang="it-IT" dirty="0" smtClean="0"/>
              <a:t>It includes assessments that, initially, help the case manager become aware of any gaps in their own knowledge and where they’d like to learn more – and to help clients identify their own financial management needs, goals, and information gaps.</a:t>
            </a:r>
          </a:p>
          <a:p>
            <a:endParaRPr lang="en-US" dirty="0"/>
          </a:p>
          <a:p>
            <a:r>
              <a:rPr lang="en-US" i="1" dirty="0"/>
              <a:t>Your Money, Your Goals </a:t>
            </a:r>
            <a:r>
              <a:rPr lang="en-US" dirty="0"/>
              <a:t>is available for free download in English and Spanish at the </a:t>
            </a:r>
            <a:r>
              <a:rPr lang="en-US" dirty="0" smtClean="0"/>
              <a:t>Bureau’s </a:t>
            </a:r>
            <a:r>
              <a:rPr lang="en-US" dirty="0"/>
              <a:t>website, consumerfinance.gov. Along with the toolkit, you’ll find training materials and an implementation guide. </a:t>
            </a:r>
          </a:p>
          <a:p>
            <a:r>
              <a:rPr lang="en-US" i="1" dirty="0"/>
              <a:t>Cleared: Minnesota conference June 2014:</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6</a:t>
            </a:fld>
            <a:endParaRPr lang="en-US" dirty="0"/>
          </a:p>
        </p:txBody>
      </p:sp>
    </p:spTree>
    <p:extLst>
      <p:ext uri="{BB962C8B-B14F-4D97-AF65-F5344CB8AC3E}">
        <p14:creationId xmlns:p14="http://schemas.microsoft.com/office/powerpoint/2010/main" val="128672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Companion guides provide context for having the financial empowerment conversation with special populations.</a:t>
            </a:r>
            <a:r>
              <a:rPr lang="en-US" baseline="0" dirty="0" smtClean="0"/>
              <a:t> They also have tools and information designed specifically to meet the unique needs of those populations.</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7</a:t>
            </a:fld>
            <a:endParaRPr lang="en-US" dirty="0"/>
          </a:p>
        </p:txBody>
      </p:sp>
    </p:spTree>
    <p:extLst>
      <p:ext uri="{BB962C8B-B14F-4D97-AF65-F5344CB8AC3E}">
        <p14:creationId xmlns:p14="http://schemas.microsoft.com/office/powerpoint/2010/main" val="322208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8</a:t>
            </a:fld>
            <a:endParaRPr lang="en-US" dirty="0"/>
          </a:p>
        </p:txBody>
      </p:sp>
    </p:spTree>
    <p:extLst>
      <p:ext uri="{BB962C8B-B14F-4D97-AF65-F5344CB8AC3E}">
        <p14:creationId xmlns:p14="http://schemas.microsoft.com/office/powerpoint/2010/main" val="102812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endParaRPr lang="en-US" b="1" dirty="0" smtClean="0">
              <a:ea typeface="MS PGothic" charset="0"/>
            </a:endParaRPr>
          </a:p>
          <a:p>
            <a:pPr marL="162147" indent="-162147">
              <a:buFont typeface="Arial"/>
              <a:buChar char="•"/>
              <a:defRPr/>
            </a:pPr>
            <a:r>
              <a:rPr lang="en-US" dirty="0" smtClean="0">
                <a:ea typeface="MS PGothic" charset="0"/>
              </a:rPr>
              <a:t>Review where to find </a:t>
            </a:r>
            <a:r>
              <a:rPr lang="en-US" i="1" dirty="0" smtClean="0">
                <a:ea typeface="MS PGothic" charset="0"/>
              </a:rPr>
              <a:t>Your Money, Your Goals</a:t>
            </a:r>
            <a:endParaRPr lang="en-US" i="0" dirty="0" smtClean="0">
              <a:ea typeface="MS PGothic" charset="0"/>
            </a:endParaRPr>
          </a:p>
          <a:p>
            <a:pPr marL="594601" lvl="1" indent="-162147">
              <a:buFont typeface="Arial"/>
              <a:buChar char="•"/>
              <a:defRPr/>
            </a:pPr>
            <a:r>
              <a:rPr lang="en-US" i="0" dirty="0" smtClean="0">
                <a:ea typeface="MS PGothic" charset="0"/>
              </a:rPr>
              <a:t>http://www.consumerfinance.gov/your-money-your-goals/</a:t>
            </a:r>
          </a:p>
          <a:p>
            <a:pPr>
              <a:buFont typeface="Arial"/>
              <a:buNone/>
              <a:defRPr/>
            </a:pPr>
            <a:endParaRPr lang="en-US" i="1" dirty="0" smtClean="0">
              <a:ea typeface="MS PGothic" charset="0"/>
            </a:endParaRPr>
          </a:p>
          <a:p>
            <a:pPr marL="162147" indent="-162147">
              <a:buFont typeface="Arial"/>
              <a:buChar char="•"/>
              <a:defRPr/>
            </a:pPr>
            <a:r>
              <a:rPr lang="en-US" dirty="0" smtClean="0">
                <a:ea typeface="MS PGothic" charset="0"/>
              </a:rPr>
              <a:t>Review signing up for the mailing</a:t>
            </a:r>
            <a:r>
              <a:rPr lang="en-US" baseline="0" dirty="0" smtClean="0">
                <a:ea typeface="MS PGothic" charset="0"/>
              </a:rPr>
              <a:t> list</a:t>
            </a:r>
            <a:r>
              <a:rPr lang="en-US" dirty="0" smtClean="0">
                <a:ea typeface="MS PGothic" charset="0"/>
              </a:rPr>
              <a:t>, which will include updates to </a:t>
            </a:r>
            <a:r>
              <a:rPr lang="en-US" i="1" dirty="0" smtClean="0">
                <a:ea typeface="MS PGothic" charset="0"/>
              </a:rPr>
              <a:t>Your Money, Your Goals</a:t>
            </a:r>
            <a:r>
              <a:rPr lang="en-US" dirty="0" smtClean="0">
                <a:ea typeface="MS PGothic" charset="0"/>
              </a:rPr>
              <a:t>, additional training opportunities, and other important and helpful information from the Bureau.</a:t>
            </a:r>
            <a:endParaRPr lang="en-US" dirty="0">
              <a:ea typeface="MS PGothic" charset="0"/>
            </a:endParaRPr>
          </a:p>
        </p:txBody>
      </p:sp>
      <p:sp>
        <p:nvSpPr>
          <p:cNvPr id="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01237" indent="-268783">
              <a:defRPr>
                <a:solidFill>
                  <a:schemeClr val="tx1"/>
                </a:solidFill>
                <a:latin typeface="Georgia" panose="02040502050405020303" pitchFamily="18" charset="0"/>
                <a:ea typeface="MS PGothic" panose="020B0600070205080204" pitchFamily="34" charset="-128"/>
              </a:defRPr>
            </a:lvl2pPr>
            <a:lvl3pPr marL="1079634" indent="-214726">
              <a:defRPr>
                <a:solidFill>
                  <a:schemeClr val="tx1"/>
                </a:solidFill>
                <a:latin typeface="Georgia" panose="02040502050405020303" pitchFamily="18" charset="0"/>
                <a:ea typeface="MS PGothic" panose="020B0600070205080204" pitchFamily="34" charset="-128"/>
              </a:defRPr>
            </a:lvl3pPr>
            <a:lvl4pPr marL="1512088" indent="-214726">
              <a:defRPr>
                <a:solidFill>
                  <a:schemeClr val="tx1"/>
                </a:solidFill>
                <a:latin typeface="Georgia" panose="02040502050405020303" pitchFamily="18" charset="0"/>
                <a:ea typeface="MS PGothic" panose="020B0600070205080204" pitchFamily="34" charset="-128"/>
              </a:defRPr>
            </a:lvl4pPr>
            <a:lvl5pPr marL="1944542" indent="-214726">
              <a:defRPr>
                <a:solidFill>
                  <a:schemeClr val="tx1"/>
                </a:solidFill>
                <a:latin typeface="Georgia" panose="02040502050405020303" pitchFamily="18" charset="0"/>
                <a:ea typeface="MS PGothic" panose="020B0600070205080204" pitchFamily="34" charset="-128"/>
              </a:defRPr>
            </a:lvl5pPr>
            <a:lvl6pPr marL="2376996" indent="-214726" defTabSz="432454"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09450" indent="-214726" defTabSz="432454"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241904" indent="-214726" defTabSz="432454"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674358" indent="-214726" defTabSz="432454"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44F4DCC-8E6B-4A43-86B8-6607AA274689}" type="slidenum">
              <a:rPr lang="en-US" altLang="en-US" smtClean="0">
                <a:latin typeface="Calibri" panose="020F0502020204030204" pitchFamily="34" charset="0"/>
              </a:rPr>
              <a:pPr/>
              <a:t>9</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28767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b="1" dirty="0" smtClean="0"/>
          </a:p>
          <a:p>
            <a:pPr marL="162171" indent="-162171">
              <a:spcBef>
                <a:spcPct val="0"/>
              </a:spcBef>
              <a:buFont typeface="Arial" panose="020B0604020202020204" pitchFamily="34" charset="0"/>
              <a:buChar char="•"/>
              <a:defRPr/>
            </a:pPr>
            <a:r>
              <a:rPr lang="en-US" altLang="en-US" dirty="0" smtClean="0"/>
              <a:t>Review each resource or tool on the </a:t>
            </a:r>
            <a:r>
              <a:rPr lang="en-US" altLang="en-US" i="1" dirty="0" smtClean="0"/>
              <a:t>Your Money, Your Goals </a:t>
            </a:r>
            <a:r>
              <a:rPr lang="en-US" altLang="en-US" dirty="0" smtClean="0"/>
              <a:t>landing page using the following:</a:t>
            </a:r>
          </a:p>
          <a:p>
            <a:pPr marL="593440" lvl="1" indent="-161989">
              <a:spcBef>
                <a:spcPct val="0"/>
              </a:spcBef>
              <a:buFontTx/>
              <a:buChar char="•"/>
              <a:defRPr/>
            </a:pPr>
            <a:r>
              <a:rPr lang="en-US" altLang="en-US" b="0" i="1" dirty="0" smtClean="0"/>
              <a:t>First you have the toolkit. This document contains all of the narrative information and tools for service providers to use with the people they serve. This is a PDF file that you can download. You can print the whole toolkit or just the sections or individuals tools you need by referring to the table of contents. The toolkit is also available in Spanish.</a:t>
            </a:r>
          </a:p>
          <a:p>
            <a:pPr marL="593440" lvl="1" indent="-161989">
              <a:spcBef>
                <a:spcPct val="0"/>
              </a:spcBef>
              <a:buFontTx/>
              <a:buChar char="•"/>
              <a:defRPr/>
            </a:pPr>
            <a:r>
              <a:rPr lang="en-US" altLang="en-US" b="0" i="1" dirty="0" smtClean="0"/>
              <a:t>Under the Training section, you will find all of the material you need to plan and deliver the training. The training guide is a PPT presentation with all of the facilitation instructions in the notes section of the PPT.</a:t>
            </a:r>
          </a:p>
          <a:p>
            <a:pPr marL="593440" lvl="1" indent="-161989">
              <a:spcBef>
                <a:spcPct val="0"/>
              </a:spcBef>
              <a:buFontTx/>
              <a:buChar char="•"/>
              <a:defRPr/>
            </a:pPr>
            <a:r>
              <a:rPr lang="en-US" altLang="en-US" b="0" i="1" dirty="0" smtClean="0"/>
              <a:t>Contextualization and customized information and tools for specific populations is provided in shorter companion guides.</a:t>
            </a:r>
            <a:r>
              <a:rPr lang="en-US" altLang="en-US" b="0" i="1" baseline="0" dirty="0" smtClean="0"/>
              <a:t> </a:t>
            </a:r>
            <a:r>
              <a:rPr lang="en-US" altLang="en-US" b="0" i="1" dirty="0" smtClean="0"/>
              <a:t>The one of these guides, Your Money, Your Goals: Focus on Native Communities is shown in this screenshot. </a:t>
            </a:r>
            <a:endParaRPr lang="en-US" altLang="en-US" i="1" dirty="0" smtClean="0"/>
          </a:p>
          <a:p>
            <a:pPr marL="162171" indent="-162171">
              <a:spcBef>
                <a:spcPct val="0"/>
              </a:spcBef>
              <a:buFont typeface="Arial" panose="020B0604020202020204" pitchFamily="34" charset="0"/>
              <a:buChar char="•"/>
              <a:defRPr/>
            </a:pPr>
            <a:endParaRPr lang="en-US" altLang="en-US" dirty="0" smtClean="0"/>
          </a:p>
          <a:p>
            <a:pPr marL="162171" indent="-162171">
              <a:spcBef>
                <a:spcPct val="0"/>
              </a:spcBef>
              <a:buFont typeface="Arial" panose="020B0604020202020204" pitchFamily="34" charset="0"/>
              <a:buChar char="•"/>
              <a:defRPr/>
            </a:pPr>
            <a:r>
              <a:rPr lang="en-US" altLang="en-US" dirty="0" smtClean="0"/>
              <a:t>Review the </a:t>
            </a:r>
            <a:r>
              <a:rPr lang="en-US" altLang="en-US" i="1" dirty="0" smtClean="0"/>
              <a:t>Implementation</a:t>
            </a:r>
            <a:r>
              <a:rPr lang="en-US" altLang="en-US" dirty="0" smtClean="0"/>
              <a:t> </a:t>
            </a:r>
            <a:r>
              <a:rPr lang="en-US" altLang="en-US" i="1" dirty="0" smtClean="0"/>
              <a:t>Guide</a:t>
            </a:r>
            <a:r>
              <a:rPr lang="en-US" altLang="en-US" dirty="0" smtClean="0"/>
              <a:t>.</a:t>
            </a:r>
          </a:p>
          <a:p>
            <a:pPr marL="162171" indent="-162171">
              <a:spcBef>
                <a:spcPct val="0"/>
              </a:spcBef>
              <a:buFont typeface="Arial" panose="020B0604020202020204" pitchFamily="34" charset="0"/>
              <a:buChar char="•"/>
              <a:defRPr/>
            </a:pPr>
            <a:r>
              <a:rPr lang="en-US" altLang="en-US" dirty="0" smtClean="0"/>
              <a:t>Review the Follow-up Resources</a:t>
            </a:r>
          </a:p>
          <a:p>
            <a:pPr>
              <a:defRPr/>
            </a:pPr>
            <a:endParaRPr lang="en-US" altLang="en-US" b="1" i="1" dirty="0" smtClean="0">
              <a:solidFill>
                <a:srgbClr val="000000"/>
              </a:solidFill>
            </a:endParaRPr>
          </a:p>
          <a:p>
            <a:pPr>
              <a:defRPr/>
            </a:pPr>
            <a:r>
              <a:rPr lang="en-US" altLang="en-US" b="1" i="1" dirty="0" smtClean="0">
                <a:solidFill>
                  <a:srgbClr val="000000"/>
                </a:solidFill>
              </a:rPr>
              <a:t>NOTE: If you have access to an Internet connection during the training, it can be useful for participants to see you move through the website to the complaint and show some of the features of this section of the Bureau’s website live</a:t>
            </a:r>
            <a:r>
              <a:rPr lang="en-US" altLang="en-US" b="1" i="1" dirty="0" smtClean="0">
                <a:solidFill>
                  <a:schemeClr val="tx1"/>
                </a:solidFill>
              </a:rPr>
              <a:t>.</a:t>
            </a:r>
            <a:endParaRPr lang="en-US" altLang="en-US" b="1" i="1" dirty="0" smtClean="0">
              <a:solidFill>
                <a:srgbClr val="000000"/>
              </a:solidFill>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01237" indent="-268783">
              <a:defRPr>
                <a:solidFill>
                  <a:schemeClr val="tx1"/>
                </a:solidFill>
                <a:latin typeface="Georgia" panose="02040502050405020303" pitchFamily="18" charset="0"/>
                <a:ea typeface="MS PGothic" panose="020B0600070205080204" pitchFamily="34" charset="-128"/>
              </a:defRPr>
            </a:lvl2pPr>
            <a:lvl3pPr marL="1079634" indent="-214726">
              <a:defRPr>
                <a:solidFill>
                  <a:schemeClr val="tx1"/>
                </a:solidFill>
                <a:latin typeface="Georgia" panose="02040502050405020303" pitchFamily="18" charset="0"/>
                <a:ea typeface="MS PGothic" panose="020B0600070205080204" pitchFamily="34" charset="-128"/>
              </a:defRPr>
            </a:lvl3pPr>
            <a:lvl4pPr marL="1512088" indent="-214726">
              <a:defRPr>
                <a:solidFill>
                  <a:schemeClr val="tx1"/>
                </a:solidFill>
                <a:latin typeface="Georgia" panose="02040502050405020303" pitchFamily="18" charset="0"/>
                <a:ea typeface="MS PGothic" panose="020B0600070205080204" pitchFamily="34" charset="-128"/>
              </a:defRPr>
            </a:lvl4pPr>
            <a:lvl5pPr marL="1944542" indent="-214726">
              <a:defRPr>
                <a:solidFill>
                  <a:schemeClr val="tx1"/>
                </a:solidFill>
                <a:latin typeface="Georgia" panose="02040502050405020303" pitchFamily="18" charset="0"/>
                <a:ea typeface="MS PGothic" panose="020B0600070205080204" pitchFamily="34" charset="-128"/>
              </a:defRPr>
            </a:lvl5pPr>
            <a:lvl6pPr marL="2376996" indent="-214726" defTabSz="432454"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09450" indent="-214726" defTabSz="432454"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241904" indent="-214726" defTabSz="432454"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674358" indent="-214726" defTabSz="432454"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0FACF69-F199-4FC0-8509-E1F53F2499D4}" type="slidenum">
              <a:rPr lang="en-US" altLang="en-US" smtClean="0">
                <a:latin typeface="Calibri" panose="020F0502020204030204" pitchFamily="34" charset="0"/>
              </a:rPr>
              <a:pPr/>
              <a:t>10</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509016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553641" y="2164953"/>
            <a:ext cx="8036720" cy="743347"/>
          </a:xfrm>
        </p:spPr>
        <p:txBody>
          <a:bodyPr>
            <a:normAutofit/>
          </a:bodyPr>
          <a:lstStyle>
            <a:lvl1pPr>
              <a:defRPr sz="4000" b="0">
                <a:solidFill>
                  <a:srgbClr val="101820"/>
                </a:solidFill>
                <a:latin typeface="Arial"/>
                <a:cs typeface="Aria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58800" y="2895600"/>
            <a:ext cx="8031561" cy="1148366"/>
          </a:xfrm>
        </p:spPr>
        <p:txBody>
          <a:bodyPr>
            <a:normAutofit/>
          </a:bodyPr>
          <a:lstStyle>
            <a:lvl1pPr marL="0" indent="0">
              <a:buNone/>
              <a:defRPr sz="1600">
                <a:solidFill>
                  <a:srgbClr val="43484E"/>
                </a:solidFill>
                <a:latin typeface="+mj-lt"/>
                <a:cs typeface="Arial"/>
              </a:defRPr>
            </a:lvl1pPr>
          </a:lstStyle>
          <a:p>
            <a:pPr lvl="0"/>
            <a:r>
              <a:rPr lang="en-US" dirty="0" smtClean="0"/>
              <a:t>Click to edit Master text styles</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4516"/>
          <a:stretch/>
        </p:blipFill>
        <p:spPr>
          <a:xfrm>
            <a:off x="180305" y="4540469"/>
            <a:ext cx="2766060" cy="2196847"/>
          </a:xfrm>
          <a:prstGeom prst="rect">
            <a:avLst/>
          </a:prstGeom>
        </p:spPr>
      </p:pic>
    </p:spTree>
    <p:extLst>
      <p:ext uri="{BB962C8B-B14F-4D97-AF65-F5344CB8AC3E}">
        <p14:creationId xmlns:p14="http://schemas.microsoft.com/office/powerpoint/2010/main" val="9494401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16375"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3471" y="6112080"/>
            <a:ext cx="423309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smtClean="0"/>
              <a:t>Source: Add source here</a:t>
            </a:r>
            <a:endParaRPr lang="en-US" sz="1200" dirty="0"/>
          </a:p>
        </p:txBody>
      </p:sp>
      <p:sp>
        <p:nvSpPr>
          <p:cNvPr id="19" name="Text Placeholder 3"/>
          <p:cNvSpPr>
            <a:spLocks noGrp="1"/>
          </p:cNvSpPr>
          <p:nvPr>
            <p:ph type="body" sz="half" idx="11" hasCustomPrompt="1"/>
          </p:nvPr>
        </p:nvSpPr>
        <p:spPr>
          <a:xfrm>
            <a:off x="5494465" y="564185"/>
            <a:ext cx="3175841"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33676210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with title (2)">
    <p:spTree>
      <p:nvGrpSpPr>
        <p:cNvPr id="1" name=""/>
        <p:cNvGrpSpPr/>
        <p:nvPr/>
      </p:nvGrpSpPr>
      <p:grpSpPr>
        <a:xfrm>
          <a:off x="0" y="0"/>
          <a:ext cx="0" cy="0"/>
          <a:chOff x="0" y="0"/>
          <a:chExt cx="0" cy="0"/>
        </a:xfrm>
      </p:grpSpPr>
      <p:sp>
        <p:nvSpPr>
          <p:cNvPr id="11" name="Rectangle 10"/>
          <p:cNvSpPr/>
          <p:nvPr userDrawn="1"/>
        </p:nvSpPr>
        <p:spPr bwMode="auto">
          <a:xfrm>
            <a:off x="0"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17" name="Text Placeholder 5"/>
          <p:cNvSpPr>
            <a:spLocks noGrp="1"/>
          </p:cNvSpPr>
          <p:nvPr>
            <p:ph type="body" sz="quarter" idx="10" hasCustomPrompt="1"/>
          </p:nvPr>
        </p:nvSpPr>
        <p:spPr>
          <a:xfrm>
            <a:off x="4507471" y="6112080"/>
            <a:ext cx="4233097" cy="528224"/>
          </a:xfrm>
        </p:spPr>
        <p:txBody>
          <a:bodyPr>
            <a:normAutofit/>
          </a:bodyPr>
          <a:lstStyle>
            <a:lvl1pPr marL="0" indent="0" algn="r">
              <a:buFontTx/>
              <a:buNone/>
              <a:defRPr sz="1200" i="1" baseline="0"/>
            </a:lvl1pPr>
            <a:lvl2pPr marL="457200" indent="0">
              <a:buFontTx/>
              <a:buNone/>
              <a:defRPr sz="1400"/>
            </a:lvl2pPr>
            <a:lvl3pPr marL="914400" indent="0">
              <a:buFontTx/>
              <a:buNone/>
              <a:defRPr sz="1400"/>
            </a:lvl3pPr>
          </a:lstStyle>
          <a:p>
            <a:r>
              <a:rPr lang="en-US" sz="1200" dirty="0" smtClean="0"/>
              <a:t>Source: Add source here</a:t>
            </a:r>
            <a:endParaRPr lang="en-US" sz="1200" dirty="0"/>
          </a:p>
        </p:txBody>
      </p:sp>
      <p:sp>
        <p:nvSpPr>
          <p:cNvPr id="7" name="Text Placeholder 3"/>
          <p:cNvSpPr>
            <a:spLocks noGrp="1"/>
          </p:cNvSpPr>
          <p:nvPr>
            <p:ph type="body" sz="half" idx="11" hasCustomPrompt="1"/>
          </p:nvPr>
        </p:nvSpPr>
        <p:spPr>
          <a:xfrm>
            <a:off x="485021" y="564185"/>
            <a:ext cx="3175841" cy="705630"/>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chart title here</a:t>
            </a:r>
          </a:p>
        </p:txBody>
      </p:sp>
    </p:spTree>
    <p:extLst>
      <p:ext uri="{BB962C8B-B14F-4D97-AF65-F5344CB8AC3E}">
        <p14:creationId xmlns:p14="http://schemas.microsoft.com/office/powerpoint/2010/main" val="41236801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485021" y="6112080"/>
            <a:ext cx="507475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smtClean="0"/>
              <a:t>Source: Add source here</a:t>
            </a:r>
            <a:endParaRPr lang="en-US" sz="1200" dirty="0"/>
          </a:p>
        </p:txBody>
      </p:sp>
      <p:sp>
        <p:nvSpPr>
          <p:cNvPr id="7" name="Text Placeholder 3"/>
          <p:cNvSpPr>
            <a:spLocks noGrp="1"/>
          </p:cNvSpPr>
          <p:nvPr>
            <p:ph type="body" sz="half" idx="11" hasCustomPrompt="1"/>
          </p:nvPr>
        </p:nvSpPr>
        <p:spPr>
          <a:xfrm>
            <a:off x="485021" y="517967"/>
            <a:ext cx="8150979" cy="528224"/>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41015292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903109" y="2996623"/>
            <a:ext cx="7309555" cy="475281"/>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dirty="0" smtClean="0"/>
          </a:p>
        </p:txBody>
      </p:sp>
      <p:sp>
        <p:nvSpPr>
          <p:cNvPr id="15"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10" name="Title Placeholder 1"/>
          <p:cNvSpPr>
            <a:spLocks noGrp="1"/>
          </p:cNvSpPr>
          <p:nvPr>
            <p:ph type="title"/>
          </p:nvPr>
        </p:nvSpPr>
        <p:spPr>
          <a:xfrm>
            <a:off x="862735" y="2345632"/>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7891562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sual on Side">
    <p:spTree>
      <p:nvGrpSpPr>
        <p:cNvPr id="1" name=""/>
        <p:cNvGrpSpPr/>
        <p:nvPr/>
      </p:nvGrpSpPr>
      <p:grpSpPr>
        <a:xfrm>
          <a:off x="0" y="0"/>
          <a:ext cx="0" cy="0"/>
          <a:chOff x="0" y="0"/>
          <a:chExt cx="0" cy="0"/>
        </a:xfrm>
      </p:grpSpPr>
      <p:sp>
        <p:nvSpPr>
          <p:cNvPr id="6" name="Rectangle 5"/>
          <p:cNvSpPr/>
          <p:nvPr userDrawn="1"/>
        </p:nvSpPr>
        <p:spPr bwMode="auto">
          <a:xfrm>
            <a:off x="0" y="917000"/>
            <a:ext cx="9144000" cy="1823662"/>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19" name="Text Placeholder 3"/>
          <p:cNvSpPr>
            <a:spLocks noGrp="1"/>
          </p:cNvSpPr>
          <p:nvPr>
            <p:ph type="body" sz="half" idx="11" hasCustomPrompt="1"/>
          </p:nvPr>
        </p:nvSpPr>
        <p:spPr>
          <a:xfrm>
            <a:off x="172452" y="379254"/>
            <a:ext cx="4399548" cy="617343"/>
          </a:xfrm>
          <a:prstGeom prst="rect">
            <a:avLst/>
          </a:prstGeom>
        </p:spPr>
        <p:txBody>
          <a:bodyPr>
            <a:normAutofit/>
          </a:bodyPr>
          <a:lstStyle>
            <a:lvl1pPr marL="0" indent="0" algn="l">
              <a:lnSpc>
                <a:spcPct val="110000"/>
              </a:lnSpc>
              <a:spcBef>
                <a:spcPts val="1500"/>
              </a:spcBef>
              <a:buNone/>
              <a:defRPr sz="2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smtClean="0"/>
              <a:t>3</a:t>
            </a:r>
            <a:endParaRPr lang="en-US" dirty="0"/>
          </a:p>
        </p:txBody>
      </p:sp>
      <p:sp>
        <p:nvSpPr>
          <p:cNvPr id="8" name="Content Placeholder 2"/>
          <p:cNvSpPr>
            <a:spLocks noGrp="1"/>
          </p:cNvSpPr>
          <p:nvPr>
            <p:ph sz="half" idx="1" hasCustomPrompt="1"/>
          </p:nvPr>
        </p:nvSpPr>
        <p:spPr>
          <a:xfrm>
            <a:off x="172452" y="1099335"/>
            <a:ext cx="4399548" cy="4776811"/>
          </a:xfrm>
          <a:prstGeom prst="rect">
            <a:avLst/>
          </a:prstGeom>
        </p:spPr>
        <p:txBody>
          <a:bodyPr/>
          <a:lstStyle>
            <a:lvl1pPr>
              <a:defRPr sz="2000"/>
            </a:lvl1pPr>
            <a:lvl2pPr>
              <a:lnSpc>
                <a:spcPts val="2600"/>
              </a:lnSpc>
              <a:spcBef>
                <a:spcPts val="1000"/>
              </a:spcBef>
              <a:defRPr sz="1800"/>
            </a:lvl2pPr>
            <a:lvl3pPr>
              <a:lnSpc>
                <a:spcPts val="2400"/>
              </a:lnSpc>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62407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3</a:t>
            </a:r>
            <a:endParaRPr lang="en-US" dirty="0"/>
          </a:p>
        </p:txBody>
      </p:sp>
      <p:sp>
        <p:nvSpPr>
          <p:cNvPr id="6" name="Rectangle 5"/>
          <p:cNvSpPr/>
          <p:nvPr userDrawn="1"/>
        </p:nvSpPr>
        <p:spPr bwMode="auto">
          <a:xfrm>
            <a:off x="1"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7"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64817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8518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7"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Text Placeholder 2"/>
          <p:cNvSpPr>
            <a:spLocks noGrp="1"/>
          </p:cNvSpPr>
          <p:nvPr>
            <p:ph idx="1"/>
          </p:nvPr>
        </p:nvSpPr>
        <p:spPr>
          <a:xfrm>
            <a:off x="553641" y="1524000"/>
            <a:ext cx="8036720" cy="41064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13974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903112" y="2300174"/>
            <a:ext cx="7309556" cy="880064"/>
          </a:xfrm>
          <a:prstGeom prst="rect">
            <a:avLst/>
          </a:prstGeom>
        </p:spPr>
        <p:txBody>
          <a:bodyPr lIns="64251" tIns="32125" rIns="64251" bIns="32125"/>
          <a:lstStyle>
            <a:lvl1pPr algn="l">
              <a:lnSpc>
                <a:spcPts val="5000"/>
              </a:lnSpc>
              <a:spcBef>
                <a:spcPts val="7500"/>
              </a:spcBef>
              <a:spcAft>
                <a:spcPts val="0"/>
              </a:spcAft>
              <a:defRPr sz="4600" baseline="0">
                <a:solidFill>
                  <a:schemeClr val="tx1"/>
                </a:solidFill>
              </a:defRPr>
            </a:lvl1pPr>
          </a:lstStyle>
          <a:p>
            <a:r>
              <a:rPr lang="en-US" dirty="0" smtClean="0"/>
              <a:t>Click to add text</a:t>
            </a:r>
            <a:endParaRPr lang="en-US" dirty="0"/>
          </a:p>
        </p:txBody>
      </p:sp>
      <p:sp>
        <p:nvSpPr>
          <p:cNvPr id="22" name="Subtitle 2"/>
          <p:cNvSpPr>
            <a:spLocks noGrp="1"/>
          </p:cNvSpPr>
          <p:nvPr>
            <p:ph type="subTitle" idx="1" hasCustomPrompt="1"/>
          </p:nvPr>
        </p:nvSpPr>
        <p:spPr>
          <a:xfrm>
            <a:off x="903112" y="3202725"/>
            <a:ext cx="7309555"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smtClean="0"/>
              <a:t>Click to add text</a:t>
            </a:r>
            <a:endParaRPr lang="en-US" dirty="0"/>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1518821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4512" y="1549400"/>
            <a:ext cx="3951287" cy="4326746"/>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p:txBody>
      </p:sp>
      <p:sp>
        <p:nvSpPr>
          <p:cNvPr id="4" name="Content Placeholder 3"/>
          <p:cNvSpPr>
            <a:spLocks noGrp="1"/>
          </p:cNvSpPr>
          <p:nvPr>
            <p:ph sz="half" idx="2" hasCustomPrompt="1"/>
          </p:nvPr>
        </p:nvSpPr>
        <p:spPr>
          <a:xfrm>
            <a:off x="4735512" y="1549400"/>
            <a:ext cx="3951287" cy="4326746"/>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p:txBody>
      </p:sp>
      <p:sp>
        <p:nvSpPr>
          <p:cNvPr id="14"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8"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8919410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53644" y="2098849"/>
            <a:ext cx="3847345" cy="3717751"/>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p:txBody>
      </p:sp>
      <p:sp>
        <p:nvSpPr>
          <p:cNvPr id="5" name="Text Placeholder 4"/>
          <p:cNvSpPr>
            <a:spLocks noGrp="1"/>
          </p:cNvSpPr>
          <p:nvPr>
            <p:ph type="body" sz="quarter" idx="3" hasCustomPrompt="1"/>
          </p:nvPr>
        </p:nvSpPr>
        <p:spPr>
          <a:xfrm>
            <a:off x="4741504"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6" name="Content Placeholder 5"/>
          <p:cNvSpPr>
            <a:spLocks noGrp="1"/>
          </p:cNvSpPr>
          <p:nvPr>
            <p:ph sz="quarter" idx="4" hasCustomPrompt="1"/>
          </p:nvPr>
        </p:nvSpPr>
        <p:spPr>
          <a:xfrm>
            <a:off x="4741504" y="2098849"/>
            <a:ext cx="3848856" cy="3717751"/>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p:txBody>
      </p:sp>
      <p:sp>
        <p:nvSpPr>
          <p:cNvPr id="16"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9" name="Text Placeholder 4"/>
          <p:cNvSpPr>
            <a:spLocks noGrp="1"/>
          </p:cNvSpPr>
          <p:nvPr>
            <p:ph type="body" sz="quarter" idx="12" hasCustomPrompt="1"/>
          </p:nvPr>
        </p:nvSpPr>
        <p:spPr>
          <a:xfrm>
            <a:off x="533400"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9" name="Footer Placeholder 4"/>
          <p:cNvSpPr>
            <a:spLocks noGrp="1"/>
          </p:cNvSpPr>
          <p:nvPr>
            <p:ph type="ftr" sz="quarter" idx="1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10"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4606171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6"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1994211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4" name="Content Placeholder 2"/>
          <p:cNvSpPr>
            <a:spLocks noGrp="1"/>
          </p:cNvSpPr>
          <p:nvPr>
            <p:ph sz="half" idx="1" hasCustomPrompt="1"/>
          </p:nvPr>
        </p:nvSpPr>
        <p:spPr>
          <a:xfrm>
            <a:off x="553643" y="1549400"/>
            <a:ext cx="8036719" cy="4326746"/>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7"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1778963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6" name="Text Placeholder 3"/>
          <p:cNvSpPr>
            <a:spLocks noGrp="1"/>
          </p:cNvSpPr>
          <p:nvPr>
            <p:ph type="body" sz="half" idx="10" hasCustomPrompt="1"/>
          </p:nvPr>
        </p:nvSpPr>
        <p:spPr>
          <a:xfrm>
            <a:off x="5414523" y="1549401"/>
            <a:ext cx="3175841"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descriptive text</a:t>
            </a:r>
          </a:p>
        </p:txBody>
      </p:sp>
      <p:sp>
        <p:nvSpPr>
          <p:cNvPr id="20" name="Content Placeholder 18"/>
          <p:cNvSpPr>
            <a:spLocks noGrp="1"/>
          </p:cNvSpPr>
          <p:nvPr>
            <p:ph sz="quarter" idx="11" hasCustomPrompt="1"/>
          </p:nvPr>
        </p:nvSpPr>
        <p:spPr>
          <a:xfrm>
            <a:off x="572256" y="1549399"/>
            <a:ext cx="4517885" cy="3880719"/>
          </a:xfrm>
        </p:spPr>
        <p:txBody>
          <a:bodyPr/>
          <a:lstStyle>
            <a:lvl1pPr marL="0" indent="0">
              <a:buNone/>
              <a:defRPr/>
            </a:lvl1pPr>
          </a:lstStyle>
          <a:p>
            <a:pPr lvl="0"/>
            <a:r>
              <a:rPr lang="en-US" dirty="0" smtClean="0"/>
              <a:t>Insert chart here</a:t>
            </a:r>
            <a:endParaRPr lang="en-US" dirty="0"/>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8"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4415247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7"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cxnSp>
        <p:nvCxnSpPr>
          <p:cNvPr id="8" name="Straight Connector 13"/>
          <p:cNvCxnSpPr>
            <a:cxnSpLocks noChangeShapeType="1"/>
          </p:cNvCxnSpPr>
          <p:nvPr userDrawn="1"/>
        </p:nvCxnSpPr>
        <p:spPr bwMode="auto">
          <a:xfrm>
            <a:off x="553644" y="1297384"/>
            <a:ext cx="8036719" cy="0"/>
          </a:xfrm>
          <a:prstGeom prst="line">
            <a:avLst/>
          </a:prstGeom>
          <a:noFill/>
          <a:ln w="25400">
            <a:solidFill>
              <a:schemeClr val="accent3">
                <a:lumMod val="75000"/>
              </a:schemeClr>
            </a:solidFill>
            <a:round/>
            <a:headEnd/>
            <a:tailEnd/>
          </a:ln>
          <a:extLst>
            <a:ext uri="{909E8E84-426E-40DD-AFC4-6F175D3DCCD1}">
              <a14:hiddenFill xmlns:a14="http://schemas.microsoft.com/office/drawing/2010/main">
                <a:noFill/>
              </a14:hiddenFill>
            </a:ext>
          </a:extLst>
        </p:spPr>
      </p:cxnSp>
      <p:sp>
        <p:nvSpPr>
          <p:cNvPr id="9" name="Text Placeholder 2"/>
          <p:cNvSpPr>
            <a:spLocks noGrp="1"/>
          </p:cNvSpPr>
          <p:nvPr>
            <p:ph type="body" idx="1"/>
          </p:nvPr>
        </p:nvSpPr>
        <p:spPr>
          <a:xfrm>
            <a:off x="553641" y="1524000"/>
            <a:ext cx="8036720" cy="41064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653636983"/>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50" r:id="rId3"/>
    <p:sldLayoutId id="2147483651" r:id="rId4"/>
    <p:sldLayoutId id="2147483652" r:id="rId5"/>
    <p:sldLayoutId id="2147483653" r:id="rId6"/>
    <p:sldLayoutId id="2147483654" r:id="rId7"/>
    <p:sldLayoutId id="2147483659" r:id="rId8"/>
    <p:sldLayoutId id="2147483658" r:id="rId9"/>
    <p:sldLayoutId id="2147483657" r:id="rId10"/>
    <p:sldLayoutId id="2147483661" r:id="rId11"/>
    <p:sldLayoutId id="2147483662" r:id="rId12"/>
    <p:sldLayoutId id="2147483660" r:id="rId13"/>
    <p:sldLayoutId id="2147483667" r:id="rId14"/>
    <p:sldLayoutId id="2147483668" r:id="rId15"/>
  </p:sldLayoutIdLst>
  <p:timing>
    <p:tnLst>
      <p:par>
        <p:cTn id="1" dur="indefinite" restart="never" nodeType="tmRoot"/>
      </p:par>
    </p:tnLst>
  </p:timing>
  <p:hf sldNum="0"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pueblo.gpo.gov/CFPBPubs/CFPBPubs.php?PubID=13263"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ueblo.gpo.gov/CFPBPubs/CFPBPubs.php?PubID=13324"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YourMoneyYourGoals@cfpb.gov"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01820"/>
                </a:solidFill>
              </a:rPr>
              <a:t>Your Money, Your Goals</a:t>
            </a:r>
            <a:endParaRPr lang="en-US" b="0" dirty="0">
              <a:solidFill>
                <a:srgbClr val="101820"/>
              </a:solidFill>
            </a:endParaRPr>
          </a:p>
        </p:txBody>
      </p:sp>
      <p:sp>
        <p:nvSpPr>
          <p:cNvPr id="3" name="Text Placeholder 2"/>
          <p:cNvSpPr>
            <a:spLocks noGrp="1"/>
          </p:cNvSpPr>
          <p:nvPr>
            <p:ph type="body" sz="quarter" idx="10"/>
          </p:nvPr>
        </p:nvSpPr>
        <p:spPr/>
        <p:txBody>
          <a:bodyPr>
            <a:normAutofit/>
          </a:bodyPr>
          <a:lstStyle/>
          <a:p>
            <a:r>
              <a:rPr lang="en-US" sz="1400" dirty="0" smtClean="0">
                <a:solidFill>
                  <a:srgbClr val="43484E"/>
                </a:solidFill>
              </a:rPr>
              <a:t>An introduction to the Bureau’s tools and resources</a:t>
            </a:r>
            <a:endParaRPr lang="en-US" sz="1400" dirty="0">
              <a:solidFill>
                <a:srgbClr val="43484E"/>
              </a:solidFill>
            </a:endParaRPr>
          </a:p>
        </p:txBody>
      </p:sp>
    </p:spTree>
    <p:extLst>
      <p:ext uri="{BB962C8B-B14F-4D97-AF65-F5344CB8AC3E}">
        <p14:creationId xmlns:p14="http://schemas.microsoft.com/office/powerpoint/2010/main" val="3765048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53641" y="238370"/>
            <a:ext cx="8036720" cy="743347"/>
          </a:xfrm>
        </p:spPr>
        <p:txBody>
          <a:bodyPr/>
          <a:lstStyle/>
          <a:p>
            <a:r>
              <a:rPr lang="en-US" altLang="en-US" dirty="0" smtClean="0"/>
              <a:t>Getting </a:t>
            </a:r>
            <a:r>
              <a:rPr lang="en-US" altLang="en-US" i="1" dirty="0" smtClean="0"/>
              <a:t>Your Money, Your Goals </a:t>
            </a:r>
            <a:r>
              <a:rPr lang="en-US" altLang="en-US" dirty="0" smtClean="0"/>
              <a:t>materials</a:t>
            </a:r>
            <a:endParaRPr lang="en-US" altLang="en-US" i="1" dirty="0"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75" t="16967" r="39252" b="5105"/>
          <a:stretch/>
        </p:blipFill>
        <p:spPr bwMode="auto">
          <a:xfrm>
            <a:off x="3024554" y="1209822"/>
            <a:ext cx="5565807" cy="533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2031" y="1434905"/>
            <a:ext cx="2602523" cy="923330"/>
          </a:xfrm>
          <a:prstGeom prst="rect">
            <a:avLst/>
          </a:prstGeom>
          <a:noFill/>
        </p:spPr>
        <p:txBody>
          <a:bodyPr wrap="square" rtlCol="0">
            <a:spAutoFit/>
          </a:bodyPr>
          <a:lstStyle/>
          <a:p>
            <a:r>
              <a:rPr lang="en-US" dirty="0" smtClean="0"/>
              <a:t>www.consumerfinance.gov/your-money-your-goals</a:t>
            </a:r>
            <a:endParaRPr lang="en-US" dirty="0"/>
          </a:p>
        </p:txBody>
      </p:sp>
    </p:spTree>
    <p:extLst>
      <p:ext uri="{BB962C8B-B14F-4D97-AF65-F5344CB8AC3E}">
        <p14:creationId xmlns:p14="http://schemas.microsoft.com/office/powerpoint/2010/main" val="3041519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554038" y="274638"/>
            <a:ext cx="8035925" cy="742950"/>
          </a:xfrm>
        </p:spPr>
        <p:txBody>
          <a:bodyPr/>
          <a:lstStyle/>
          <a:p>
            <a:pPr eaLnBrk="1" hangingPunct="1"/>
            <a:r>
              <a:rPr lang="en-US" dirty="0">
                <a:latin typeface="Georgia" charset="0"/>
                <a:ea typeface="MS PGothic" charset="0"/>
              </a:rPr>
              <a:t>Organization of </a:t>
            </a:r>
            <a:r>
              <a:rPr lang="en-US" i="1" dirty="0">
                <a:latin typeface="Georgia" charset="0"/>
                <a:ea typeface="MS PGothic" charset="0"/>
              </a:rPr>
              <a:t>Your Money, Your Goals</a:t>
            </a:r>
          </a:p>
        </p:txBody>
      </p:sp>
      <p:sp>
        <p:nvSpPr>
          <p:cNvPr id="65538" name="Content Placeholder 2"/>
          <p:cNvSpPr>
            <a:spLocks noGrp="1"/>
          </p:cNvSpPr>
          <p:nvPr>
            <p:ph sz="half" idx="1"/>
          </p:nvPr>
        </p:nvSpPr>
        <p:spPr>
          <a:xfrm>
            <a:off x="457200" y="1350963"/>
            <a:ext cx="8132763" cy="4525962"/>
          </a:xfrm>
        </p:spPr>
        <p:txBody>
          <a:bodyPr/>
          <a:lstStyle/>
          <a:p>
            <a:pPr eaLnBrk="1" hangingPunct="1"/>
            <a:r>
              <a:rPr lang="en-US" dirty="0">
                <a:latin typeface="Georgia" charset="0"/>
                <a:ea typeface="MS PGothic" charset="0"/>
              </a:rPr>
              <a:t>Introductory modules</a:t>
            </a:r>
          </a:p>
          <a:p>
            <a:pPr lvl="1" eaLnBrk="1" hangingPunct="1"/>
            <a:r>
              <a:rPr lang="en-US" dirty="0">
                <a:latin typeface="Georgia" charset="0"/>
                <a:ea typeface="MS PGothic" charset="0"/>
              </a:rPr>
              <a:t>Introduction Part 1: Introduction to the toolkit</a:t>
            </a:r>
          </a:p>
          <a:p>
            <a:pPr lvl="1" eaLnBrk="1" hangingPunct="1"/>
            <a:r>
              <a:rPr lang="en-US" dirty="0">
                <a:latin typeface="Georgia" charset="0"/>
                <a:ea typeface="MS PGothic" charset="0"/>
              </a:rPr>
              <a:t>Introduction Part 2: Understanding the situation</a:t>
            </a:r>
          </a:p>
          <a:p>
            <a:pPr lvl="1" eaLnBrk="1" hangingPunct="1"/>
            <a:r>
              <a:rPr lang="en-US" dirty="0">
                <a:latin typeface="Georgia" charset="0"/>
                <a:ea typeface="MS PGothic" charset="0"/>
              </a:rPr>
              <a:t>Introduction Part 3: Starting the money conversation</a:t>
            </a:r>
          </a:p>
          <a:p>
            <a:pPr lvl="1" eaLnBrk="1" hangingPunct="1"/>
            <a:r>
              <a:rPr lang="en-US" dirty="0">
                <a:latin typeface="Georgia" charset="0"/>
                <a:ea typeface="MS PGothic" charset="0"/>
              </a:rPr>
              <a:t>Introduction Part 4: Emotions, values, and culture: What’s behind our money choices?</a:t>
            </a:r>
          </a:p>
        </p:txBody>
      </p:sp>
      <p:pic>
        <p:nvPicPr>
          <p:cNvPr id="65539" name="Picture 1" descr="Introduction to the toolkit: Financial empowerment checklist, Financial empowerment self-assessment. Understanding the situation: My money picture. Starting the money conversation: Top money conversations. Emotions, values and cultu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35100"/>
            <a:ext cx="91440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395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554038" y="274638"/>
            <a:ext cx="8035925" cy="742950"/>
          </a:xfrm>
        </p:spPr>
        <p:txBody>
          <a:bodyPr/>
          <a:lstStyle/>
          <a:p>
            <a:pPr eaLnBrk="1" hangingPunct="1"/>
            <a:r>
              <a:rPr lang="en-US" dirty="0">
                <a:latin typeface="Georgia" charset="0"/>
                <a:ea typeface="MS PGothic" charset="0"/>
              </a:rPr>
              <a:t>Organization of </a:t>
            </a:r>
            <a:r>
              <a:rPr lang="en-US" i="1" dirty="0">
                <a:latin typeface="Georgia" charset="0"/>
                <a:ea typeface="MS PGothic" charset="0"/>
              </a:rPr>
              <a:t>Your Money, Your Goals</a:t>
            </a:r>
            <a:endParaRPr lang="en-US" dirty="0">
              <a:latin typeface="Georgia" charset="0"/>
              <a:ea typeface="MS PGothic" charset="0"/>
            </a:endParaRPr>
          </a:p>
        </p:txBody>
      </p:sp>
      <p:pic>
        <p:nvPicPr>
          <p:cNvPr id="69635" name="Picture 1" descr="Setting goals and planning for large purchases: Goal-setting tool, Planning for life events and large purchase, buying a car. Saving for the emergencies, bills and goals: Savings plan, Savings and benefits: Understanding asset limits, Finding a safe place for savings, Increasing your income through tax credits. Tracking and managing income and benefits: Income and resource tracker, Ways to receive income and benefits, Ways to increase income and resources. Paying bills and other expenses: Spending tracker, Bill calendar, Ways to pay bills, Strategies for cutting expenses, When cash is short -- prioritizing bills and spend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63623"/>
            <a:ext cx="8929688"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208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554038" y="274638"/>
            <a:ext cx="8035925" cy="742950"/>
          </a:xfrm>
        </p:spPr>
        <p:txBody>
          <a:bodyPr/>
          <a:lstStyle/>
          <a:p>
            <a:pPr eaLnBrk="1" hangingPunct="1"/>
            <a:r>
              <a:rPr lang="en-US" dirty="0">
                <a:latin typeface="Georgia" charset="0"/>
                <a:ea typeface="MS PGothic" charset="0"/>
              </a:rPr>
              <a:t>Organization of </a:t>
            </a:r>
            <a:r>
              <a:rPr lang="en-US" i="1" dirty="0">
                <a:latin typeface="Georgia" charset="0"/>
                <a:ea typeface="MS PGothic" charset="0"/>
              </a:rPr>
              <a:t>Your Money, Your Goals</a:t>
            </a:r>
            <a:endParaRPr lang="en-US" dirty="0">
              <a:latin typeface="Georgia" charset="0"/>
              <a:ea typeface="MS PGothic" charset="0"/>
            </a:endParaRPr>
          </a:p>
        </p:txBody>
      </p:sp>
      <p:pic>
        <p:nvPicPr>
          <p:cNvPr id="71682" name="Picture 2" descr="Dealing with debt: Debt worksheet, Debt-to-income worksheet, Reducing debt worksheet, Repaying student loans, When debt collectors call. Understanding credit reports and scores: Getting your credit reports and scores, Credit report review checklist, Improving credit reports and scores, Keeping records to show you've paid your bill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359813"/>
            <a:ext cx="6575425"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413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1"/>
          </p:nvPr>
        </p:nvSpPr>
        <p:spPr/>
        <p:txBody>
          <a:bodyPr/>
          <a:lstStyle/>
          <a:p>
            <a:r>
              <a:rPr lang="en-US" i="1" dirty="0" smtClean="0"/>
              <a:t>Behind on bills?</a:t>
            </a:r>
            <a:endParaRPr lang="en-US" dirty="0"/>
          </a:p>
        </p:txBody>
      </p:sp>
      <p:sp>
        <p:nvSpPr>
          <p:cNvPr id="6" name="Content Placeholder 5"/>
          <p:cNvSpPr>
            <a:spLocks noGrp="1"/>
          </p:cNvSpPr>
          <p:nvPr>
            <p:ph sz="half" idx="1"/>
          </p:nvPr>
        </p:nvSpPr>
        <p:spPr/>
        <p:txBody>
          <a:bodyPr/>
          <a:lstStyle/>
          <a:p>
            <a:r>
              <a:rPr lang="en-US" dirty="0" smtClean="0"/>
              <a:t>Colorful and engaging</a:t>
            </a:r>
          </a:p>
          <a:p>
            <a:r>
              <a:rPr lang="en-US" dirty="0" smtClean="0"/>
              <a:t>Small and portable</a:t>
            </a:r>
          </a:p>
          <a:p>
            <a:r>
              <a:rPr lang="en-US" dirty="0" smtClean="0"/>
              <a:t>Tools focused on tracking income and expense, budgeting, and cash flow</a:t>
            </a:r>
          </a:p>
          <a:p>
            <a:r>
              <a:rPr lang="en-US" dirty="0" smtClean="0"/>
              <a:t>Order up to 50 copies </a:t>
            </a:r>
            <a:r>
              <a:rPr lang="en-US" dirty="0"/>
              <a:t>for free </a:t>
            </a:r>
            <a:r>
              <a:rPr lang="en-US" dirty="0" smtClean="0"/>
              <a:t>at: </a:t>
            </a:r>
            <a:r>
              <a:rPr lang="en-US" dirty="0">
                <a:hlinkClick r:id="rId3"/>
              </a:rPr>
              <a:t>https://</a:t>
            </a:r>
            <a:r>
              <a:rPr lang="en-US" dirty="0" smtClean="0">
                <a:hlinkClick r:id="rId3"/>
              </a:rPr>
              <a:t>pueblo.gpo.gov/BureauPubs/BureauPubs.php?PubID=13263</a:t>
            </a:r>
            <a:r>
              <a:rPr lang="en-US" dirty="0" smtClean="0"/>
              <a:t> </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209" y="0"/>
            <a:ext cx="4467791" cy="6858000"/>
          </a:xfrm>
          <a:prstGeom prst="rect">
            <a:avLst/>
          </a:prstGeom>
          <a:ln>
            <a:solidFill>
              <a:srgbClr val="8A8B8C"/>
            </a:solidFill>
          </a:ln>
        </p:spPr>
      </p:pic>
      <p:sp>
        <p:nvSpPr>
          <p:cNvPr id="2" name="Rectangle 1"/>
          <p:cNvSpPr/>
          <p:nvPr/>
        </p:nvSpPr>
        <p:spPr>
          <a:xfrm>
            <a:off x="5134708" y="6047843"/>
            <a:ext cx="1775396" cy="648379"/>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93532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1"/>
          </p:nvPr>
        </p:nvSpPr>
        <p:spPr/>
        <p:txBody>
          <a:bodyPr/>
          <a:lstStyle/>
          <a:p>
            <a:r>
              <a:rPr lang="en-US" dirty="0" smtClean="0"/>
              <a:t>Just the tools</a:t>
            </a:r>
            <a:endParaRPr lang="en-US" dirty="0"/>
          </a:p>
        </p:txBody>
      </p:sp>
      <p:sp>
        <p:nvSpPr>
          <p:cNvPr id="4" name="Content Placeholder 3"/>
          <p:cNvSpPr>
            <a:spLocks noGrp="1"/>
          </p:cNvSpPr>
          <p:nvPr>
            <p:ph sz="half" idx="1"/>
          </p:nvPr>
        </p:nvSpPr>
        <p:spPr/>
        <p:txBody>
          <a:bodyPr/>
          <a:lstStyle/>
          <a:p>
            <a:pPr marL="0" indent="0">
              <a:buNone/>
            </a:pPr>
            <a:r>
              <a:rPr lang="en-US" dirty="0" smtClean="0"/>
              <a:t>Eight tools if you are behind on bills</a:t>
            </a:r>
          </a:p>
          <a:p>
            <a:r>
              <a:rPr lang="en-US" b="1" dirty="0">
                <a:solidFill>
                  <a:srgbClr val="5B9DA1"/>
                </a:solidFill>
              </a:rPr>
              <a:t>Blue-Green</a:t>
            </a:r>
            <a:r>
              <a:rPr lang="en-US" dirty="0"/>
              <a:t> – can be used </a:t>
            </a:r>
            <a:r>
              <a:rPr lang="en-US" dirty="0" smtClean="0"/>
              <a:t>to help people build </a:t>
            </a:r>
            <a:r>
              <a:rPr lang="en-US" dirty="0"/>
              <a:t>a clear picture of their income and spending </a:t>
            </a:r>
          </a:p>
          <a:p>
            <a:r>
              <a:rPr lang="en-US" b="1" dirty="0">
                <a:solidFill>
                  <a:srgbClr val="F9A03D"/>
                </a:solidFill>
              </a:rPr>
              <a:t>Yellow</a:t>
            </a:r>
            <a:r>
              <a:rPr lang="en-US" dirty="0"/>
              <a:t> – can be used to think about goals and identify ways to increase income and other resources and cut expenses</a:t>
            </a:r>
          </a:p>
          <a:p>
            <a:pPr lvl="0"/>
            <a:r>
              <a:rPr lang="en-US" b="1" dirty="0" smtClean="0">
                <a:solidFill>
                  <a:srgbClr val="E15336"/>
                </a:solidFill>
              </a:rPr>
              <a:t>Red</a:t>
            </a:r>
            <a:r>
              <a:rPr lang="en-US" dirty="0" smtClean="0"/>
              <a:t> </a:t>
            </a:r>
            <a:r>
              <a:rPr lang="en-US" dirty="0"/>
              <a:t>– can be used for immediate challenges and needs</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951" y="0"/>
            <a:ext cx="4376773" cy="6858000"/>
          </a:xfrm>
          <a:prstGeom prst="rect">
            <a:avLst/>
          </a:prstGeom>
        </p:spPr>
      </p:pic>
    </p:spTree>
    <p:extLst>
      <p:ext uri="{BB962C8B-B14F-4D97-AF65-F5344CB8AC3E}">
        <p14:creationId xmlns:p14="http://schemas.microsoft.com/office/powerpoint/2010/main" val="320202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structure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42" y="2016560"/>
            <a:ext cx="1815226" cy="310183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585" y="2016559"/>
            <a:ext cx="3818606" cy="3101833"/>
          </a:xfrm>
          <a:prstGeom prst="rect">
            <a:avLst/>
          </a:prstGeom>
          <a:ln>
            <a:solidFill>
              <a:srgbClr val="8A8B8C"/>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4972" y="2016560"/>
            <a:ext cx="1994420" cy="3101833"/>
          </a:xfrm>
          <a:prstGeom prst="rect">
            <a:avLst/>
          </a:prstGeom>
          <a:ln>
            <a:solidFill>
              <a:srgbClr val="8A8B8C"/>
            </a:solidFill>
          </a:ln>
        </p:spPr>
      </p:pic>
      <p:sp>
        <p:nvSpPr>
          <p:cNvPr id="6" name="TextBox 5"/>
          <p:cNvSpPr txBox="1"/>
          <p:nvPr/>
        </p:nvSpPr>
        <p:spPr>
          <a:xfrm>
            <a:off x="508001" y="5384786"/>
            <a:ext cx="1860868" cy="369332"/>
          </a:xfrm>
          <a:prstGeom prst="rect">
            <a:avLst/>
          </a:prstGeom>
          <a:noFill/>
        </p:spPr>
        <p:txBody>
          <a:bodyPr wrap="square" rtlCol="0">
            <a:spAutoFit/>
          </a:bodyPr>
          <a:lstStyle/>
          <a:p>
            <a:pPr algn="ctr"/>
            <a:r>
              <a:rPr lang="en-US" dirty="0" smtClean="0"/>
              <a:t>Tool description</a:t>
            </a:r>
            <a:endParaRPr lang="en-US" dirty="0"/>
          </a:p>
        </p:txBody>
      </p:sp>
      <p:sp>
        <p:nvSpPr>
          <p:cNvPr id="7" name="TextBox 6"/>
          <p:cNvSpPr txBox="1"/>
          <p:nvPr/>
        </p:nvSpPr>
        <p:spPr>
          <a:xfrm>
            <a:off x="2547257" y="5377528"/>
            <a:ext cx="3817934" cy="369332"/>
          </a:xfrm>
          <a:prstGeom prst="rect">
            <a:avLst/>
          </a:prstGeom>
          <a:noFill/>
        </p:spPr>
        <p:txBody>
          <a:bodyPr wrap="square" rtlCol="0">
            <a:spAutoFit/>
          </a:bodyPr>
          <a:lstStyle/>
          <a:p>
            <a:pPr algn="ctr"/>
            <a:r>
              <a:rPr lang="en-US" dirty="0" smtClean="0"/>
              <a:t>Worksheet</a:t>
            </a:r>
            <a:endParaRPr lang="en-US" dirty="0"/>
          </a:p>
        </p:txBody>
      </p:sp>
      <p:sp>
        <p:nvSpPr>
          <p:cNvPr id="8" name="TextBox 7"/>
          <p:cNvSpPr txBox="1"/>
          <p:nvPr/>
        </p:nvSpPr>
        <p:spPr>
          <a:xfrm>
            <a:off x="6574972" y="5384786"/>
            <a:ext cx="1994420" cy="369332"/>
          </a:xfrm>
          <a:prstGeom prst="rect">
            <a:avLst/>
          </a:prstGeom>
          <a:noFill/>
        </p:spPr>
        <p:txBody>
          <a:bodyPr wrap="square" rtlCol="0">
            <a:spAutoFit/>
          </a:bodyPr>
          <a:lstStyle/>
          <a:p>
            <a:pPr algn="ctr"/>
            <a:r>
              <a:rPr lang="en-US" dirty="0" smtClean="0"/>
              <a:t>A step further</a:t>
            </a:r>
            <a:endParaRPr lang="en-US" dirty="0"/>
          </a:p>
        </p:txBody>
      </p:sp>
      <p:sp>
        <p:nvSpPr>
          <p:cNvPr id="9" name="TextBox 8"/>
          <p:cNvSpPr txBox="1"/>
          <p:nvPr/>
        </p:nvSpPr>
        <p:spPr>
          <a:xfrm>
            <a:off x="1618343" y="1386098"/>
            <a:ext cx="1860868" cy="369332"/>
          </a:xfrm>
          <a:prstGeom prst="rect">
            <a:avLst/>
          </a:prstGeom>
          <a:noFill/>
        </p:spPr>
        <p:txBody>
          <a:bodyPr wrap="square" rtlCol="0">
            <a:spAutoFit/>
          </a:bodyPr>
          <a:lstStyle/>
          <a:p>
            <a:pPr algn="ctr"/>
            <a:r>
              <a:rPr lang="en-US" i="1" dirty="0" smtClean="0"/>
              <a:t>Unfold…</a:t>
            </a:r>
            <a:endParaRPr lang="en-US" i="1" dirty="0"/>
          </a:p>
        </p:txBody>
      </p:sp>
      <p:sp>
        <p:nvSpPr>
          <p:cNvPr id="10" name="TextBox 9"/>
          <p:cNvSpPr txBox="1"/>
          <p:nvPr/>
        </p:nvSpPr>
        <p:spPr>
          <a:xfrm>
            <a:off x="5239657" y="1393354"/>
            <a:ext cx="2786743" cy="369332"/>
          </a:xfrm>
          <a:prstGeom prst="rect">
            <a:avLst/>
          </a:prstGeom>
          <a:noFill/>
        </p:spPr>
        <p:txBody>
          <a:bodyPr wrap="square" rtlCol="0">
            <a:spAutoFit/>
          </a:bodyPr>
          <a:lstStyle/>
          <a:p>
            <a:pPr algn="ctr"/>
            <a:r>
              <a:rPr lang="en-US" i="1" dirty="0" smtClean="0"/>
              <a:t>…refold and turn page</a:t>
            </a:r>
            <a:endParaRPr lang="en-US" i="1" dirty="0"/>
          </a:p>
        </p:txBody>
      </p:sp>
    </p:spTree>
    <p:extLst>
      <p:ext uri="{BB962C8B-B14F-4D97-AF65-F5344CB8AC3E}">
        <p14:creationId xmlns:p14="http://schemas.microsoft.com/office/powerpoint/2010/main" val="3271781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lstStyle/>
          <a:p>
            <a:r>
              <a:rPr lang="en-US" dirty="0" smtClean="0"/>
              <a:t>Spending tracker</a:t>
            </a:r>
            <a:endParaRPr lang="en-US" dirty="0"/>
          </a:p>
        </p:txBody>
      </p:sp>
      <p:sp>
        <p:nvSpPr>
          <p:cNvPr id="5" name="Content Placeholder 4"/>
          <p:cNvSpPr>
            <a:spLocks noGrp="1"/>
          </p:cNvSpPr>
          <p:nvPr>
            <p:ph sz="half" idx="1"/>
          </p:nvPr>
        </p:nvSpPr>
        <p:spPr/>
        <p:txBody>
          <a:bodyPr/>
          <a:lstStyle/>
          <a:p>
            <a:r>
              <a:rPr lang="en-US" b="1" dirty="0" smtClean="0"/>
              <a:t>Track your spending </a:t>
            </a:r>
            <a:r>
              <a:rPr lang="en-US" dirty="0" smtClean="0"/>
              <a:t>for a month</a:t>
            </a:r>
          </a:p>
          <a:p>
            <a:r>
              <a:rPr lang="en-US" b="1" dirty="0" smtClean="0"/>
              <a:t>Analyze your spending </a:t>
            </a:r>
            <a:r>
              <a:rPr lang="en-US" dirty="0" smtClean="0"/>
              <a:t>by category</a:t>
            </a:r>
          </a:p>
          <a:p>
            <a:r>
              <a:rPr lang="en-US" b="1" dirty="0" smtClean="0"/>
              <a:t>Identify areas </a:t>
            </a:r>
            <a:r>
              <a:rPr lang="en-US" dirty="0" smtClean="0"/>
              <a:t>you might cut back on</a:t>
            </a:r>
          </a:p>
          <a:p>
            <a:r>
              <a:rPr lang="en-US" b="1" dirty="0" smtClean="0"/>
              <a:t>Set a goal </a:t>
            </a:r>
            <a:r>
              <a:rPr lang="en-US" dirty="0" smtClean="0"/>
              <a:t>to keep you on track</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506" y="0"/>
            <a:ext cx="4018018" cy="6858000"/>
          </a:xfrm>
          <a:prstGeom prst="rect">
            <a:avLst/>
          </a:prstGeom>
        </p:spPr>
      </p:pic>
    </p:spTree>
    <p:extLst>
      <p:ext uri="{BB962C8B-B14F-4D97-AF65-F5344CB8AC3E}">
        <p14:creationId xmlns:p14="http://schemas.microsoft.com/office/powerpoint/2010/main" val="170538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709" y="0"/>
            <a:ext cx="8444581" cy="6858000"/>
          </a:xfrm>
          <a:prstGeom prst="rect">
            <a:avLst/>
          </a:prstGeom>
        </p:spPr>
      </p:pic>
    </p:spTree>
    <p:extLst>
      <p:ext uri="{BB962C8B-B14F-4D97-AF65-F5344CB8AC3E}">
        <p14:creationId xmlns:p14="http://schemas.microsoft.com/office/powerpoint/2010/main" val="1360973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lstStyle/>
          <a:p>
            <a:r>
              <a:rPr lang="en-US" dirty="0" smtClean="0"/>
              <a:t>Spending tracker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493" y="0"/>
            <a:ext cx="4414664" cy="6858000"/>
          </a:xfrm>
          <a:prstGeom prst="rect">
            <a:avLst/>
          </a:prstGeom>
          <a:ln>
            <a:solidFill>
              <a:srgbClr val="8A8B8C"/>
            </a:solidFill>
          </a:ln>
        </p:spPr>
      </p:pic>
    </p:spTree>
    <p:extLst>
      <p:ext uri="{BB962C8B-B14F-4D97-AF65-F5344CB8AC3E}">
        <p14:creationId xmlns:p14="http://schemas.microsoft.com/office/powerpoint/2010/main" val="166277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sz="half" idx="1"/>
          </p:nvPr>
        </p:nvSpPr>
        <p:spPr/>
        <p:txBody>
          <a:bodyPr/>
          <a:lstStyle/>
          <a:p>
            <a:pPr marL="0" indent="0">
              <a:buNone/>
            </a:pPr>
            <a:r>
              <a:rPr lang="en-US" dirty="0"/>
              <a:t>This presentation is being made by a </a:t>
            </a:r>
            <a:r>
              <a:rPr lang="en-US" dirty="0" smtClean="0"/>
              <a:t>Bureau of Consumer Financial Protection </a:t>
            </a:r>
            <a:r>
              <a:rPr lang="en-US" dirty="0"/>
              <a:t>representative on behalf of the Bureau.  It does not constitute legal interpretation, guidance or advice of the </a:t>
            </a:r>
            <a:r>
              <a:rPr lang="en-US" dirty="0" smtClean="0"/>
              <a:t>Bureau of Consumer Financial Protection.  </a:t>
            </a:r>
            <a:r>
              <a:rPr lang="en-US" dirty="0"/>
              <a:t>Any opinions or views stated by the presenter are the presenter’s own and may not represent the Bureau’s views.</a:t>
            </a:r>
          </a:p>
          <a:p>
            <a:pPr marL="0" indent="0">
              <a:buNone/>
            </a:pPr>
            <a:endParaRPr lang="en-US" dirty="0"/>
          </a:p>
          <a:p>
            <a:pPr marL="0" indent="0">
              <a:buNone/>
            </a:pPr>
            <a:r>
              <a:rPr lang="en-US" dirty="0"/>
              <a:t>This document was used in support of a live discussion.  As such, it does not necessarily express the entirety of that discussion nor the relative emphasis of topics therein.</a:t>
            </a:r>
          </a:p>
          <a:p>
            <a:endParaRPr lang="en-US" dirty="0"/>
          </a:p>
        </p:txBody>
      </p:sp>
    </p:spTree>
    <p:extLst>
      <p:ext uri="{BB962C8B-B14F-4D97-AF65-F5344CB8AC3E}">
        <p14:creationId xmlns:p14="http://schemas.microsoft.com/office/powerpoint/2010/main" val="2300168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lstStyle/>
          <a:p>
            <a:r>
              <a:rPr lang="en-US" i="1" dirty="0" smtClean="0"/>
              <a:t>Debt getting in your way?</a:t>
            </a:r>
            <a:endParaRPr lang="en-US" i="1" dirty="0"/>
          </a:p>
        </p:txBody>
      </p:sp>
      <p:sp>
        <p:nvSpPr>
          <p:cNvPr id="3" name="Content Placeholder 2"/>
          <p:cNvSpPr>
            <a:spLocks noGrp="1"/>
          </p:cNvSpPr>
          <p:nvPr>
            <p:ph sz="half" idx="1"/>
          </p:nvPr>
        </p:nvSpPr>
        <p:spPr/>
        <p:txBody>
          <a:bodyPr/>
          <a:lstStyle/>
          <a:p>
            <a:r>
              <a:rPr lang="en-US" dirty="0" smtClean="0"/>
              <a:t>Order </a:t>
            </a:r>
            <a:r>
              <a:rPr lang="en-US" dirty="0"/>
              <a:t>up to 50 copies for free at: </a:t>
            </a:r>
            <a:r>
              <a:rPr lang="en-US" dirty="0">
                <a:hlinkClick r:id="rId2"/>
              </a:rPr>
              <a:t>https://</a:t>
            </a:r>
            <a:r>
              <a:rPr lang="en-US" dirty="0" smtClean="0">
                <a:hlinkClick r:id="rId2"/>
              </a:rPr>
              <a:t>pueblo.gpo.gov/BureauPubs/BureauPubs.php?PubID=13324</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745" y="37468"/>
            <a:ext cx="4417255" cy="65284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999958" y="5989478"/>
            <a:ext cx="1775396" cy="463204"/>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2224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lstStyle/>
          <a:p>
            <a:r>
              <a:rPr lang="en-US" b="1" dirty="0" smtClean="0"/>
              <a:t>Tools</a:t>
            </a:r>
            <a:endParaRPr lang="en-US" b="1" dirty="0"/>
          </a:p>
        </p:txBody>
      </p:sp>
      <p:sp>
        <p:nvSpPr>
          <p:cNvPr id="5" name="Content Placeholder 4"/>
          <p:cNvSpPr>
            <a:spLocks noGrp="1"/>
          </p:cNvSpPr>
          <p:nvPr>
            <p:ph sz="half" idx="1"/>
          </p:nvPr>
        </p:nvSpPr>
        <p:spPr/>
        <p:txBody>
          <a:bodyPr/>
          <a:lstStyle/>
          <a:p>
            <a:r>
              <a:rPr lang="en-US" dirty="0" smtClean="0"/>
              <a:t>Track your debts</a:t>
            </a:r>
          </a:p>
          <a:p>
            <a:r>
              <a:rPr lang="en-US" dirty="0" smtClean="0"/>
              <a:t>Check your credit report </a:t>
            </a:r>
          </a:p>
          <a:p>
            <a:r>
              <a:rPr lang="en-US" dirty="0" smtClean="0"/>
              <a:t>Understand student loan repayment options</a:t>
            </a:r>
          </a:p>
          <a:p>
            <a:r>
              <a:rPr lang="en-US" dirty="0" smtClean="0"/>
              <a:t>Set a goal to keep you on track</a:t>
            </a:r>
          </a:p>
          <a:p>
            <a:r>
              <a:rPr lang="en-US" dirty="0" smtClean="0"/>
              <a:t>Think about seasonal and unexpected expenses that can lead to debt</a:t>
            </a:r>
          </a:p>
          <a:p>
            <a:r>
              <a:rPr lang="en-US" dirty="0" smtClean="0"/>
              <a:t>Prioritize payments in tight months</a:t>
            </a:r>
          </a:p>
          <a:p>
            <a:r>
              <a:rPr lang="en-US" dirty="0" smtClean="0"/>
              <a:t>Respond to debt collectors</a:t>
            </a:r>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89" t="2181" r="49555" b="2359"/>
          <a:stretch/>
        </p:blipFill>
        <p:spPr bwMode="auto">
          <a:xfrm>
            <a:off x="4811150" y="182879"/>
            <a:ext cx="3907179" cy="628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975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Your Money, Your Goals Implementation in the Field</a:t>
            </a:r>
          </a:p>
        </p:txBody>
      </p:sp>
      <p:sp>
        <p:nvSpPr>
          <p:cNvPr id="4" name="Footer Placeholder 3"/>
          <p:cNvSpPr>
            <a:spLocks noGrp="1"/>
          </p:cNvSpPr>
          <p:nvPr>
            <p:ph type="ftr" sz="quarter" idx="3"/>
          </p:nvPr>
        </p:nvSpPr>
        <p:spPr/>
        <p:txBody>
          <a:bodyPr/>
          <a:lstStyle/>
          <a:p>
            <a:fld id="{022636EB-ADE8-A646-A11D-FED0A955D1AA}" type="slidenum">
              <a:rPr lang="en-US" smtClean="0"/>
              <a:pPr/>
              <a:t>22</a:t>
            </a:fld>
            <a:endParaRPr lang="en-US" dirty="0"/>
          </a:p>
        </p:txBody>
      </p:sp>
    </p:spTree>
    <p:extLst>
      <p:ext uri="{BB962C8B-B14F-4D97-AF65-F5344CB8AC3E}">
        <p14:creationId xmlns:p14="http://schemas.microsoft.com/office/powerpoint/2010/main" val="1164890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2019 Your Money, Your Goals Cohort</a:t>
            </a:r>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23</a:t>
            </a:fld>
            <a:endParaRPr lang="en-US" dirty="0"/>
          </a:p>
        </p:txBody>
      </p:sp>
    </p:spTree>
    <p:extLst>
      <p:ext uri="{BB962C8B-B14F-4D97-AF65-F5344CB8AC3E}">
        <p14:creationId xmlns:p14="http://schemas.microsoft.com/office/powerpoint/2010/main" val="833949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Factors for Success</a:t>
            </a:r>
            <a:endParaRPr lang="en-US" dirty="0"/>
          </a:p>
        </p:txBody>
      </p:sp>
      <p:sp>
        <p:nvSpPr>
          <p:cNvPr id="2" name="Footer Placeholder 1"/>
          <p:cNvSpPr>
            <a:spLocks noGrp="1"/>
          </p:cNvSpPr>
          <p:nvPr>
            <p:ph type="ftr" sz="quarter" idx="3"/>
          </p:nvPr>
        </p:nvSpPr>
        <p:spPr/>
        <p:txBody>
          <a:bodyPr/>
          <a:lstStyle/>
          <a:p>
            <a:fld id="{022636EB-ADE8-A646-A11D-FED0A955D1AA}" type="slidenum">
              <a:rPr lang="en-US" smtClean="0"/>
              <a:pPr/>
              <a:t>24</a:t>
            </a:fld>
            <a:endParaRPr lang="en-US" dirty="0"/>
          </a:p>
        </p:txBody>
      </p:sp>
    </p:spTree>
    <p:extLst>
      <p:ext uri="{BB962C8B-B14F-4D97-AF65-F5344CB8AC3E}">
        <p14:creationId xmlns:p14="http://schemas.microsoft.com/office/powerpoint/2010/main" val="219588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022636EB-ADE8-A646-A11D-FED0A955D1AA}" type="slidenum">
              <a:rPr lang="en-US" smtClean="0"/>
              <a:pPr/>
              <a:t>25</a:t>
            </a:fld>
            <a:endParaRPr lang="en-US" dirty="0"/>
          </a:p>
        </p:txBody>
      </p:sp>
      <p:sp>
        <p:nvSpPr>
          <p:cNvPr id="3" name="Title 2"/>
          <p:cNvSpPr>
            <a:spLocks noGrp="1"/>
          </p:cNvSpPr>
          <p:nvPr>
            <p:ph type="title"/>
          </p:nvPr>
        </p:nvSpPr>
        <p:spPr/>
        <p:txBody>
          <a:bodyPr/>
          <a:lstStyle/>
          <a:p>
            <a:r>
              <a:rPr lang="en-US" dirty="0" smtClean="0"/>
              <a:t>Building Financial Capability, Tools for Planning</a:t>
            </a:r>
            <a:endParaRPr lang="en-US" dirty="0"/>
          </a:p>
        </p:txBody>
      </p:sp>
      <p:pic>
        <p:nvPicPr>
          <p:cNvPr id="6" name="Content Placeholder 5" descr="Cover of Building Financial Capability Guide: https://www.acf.hhs.gov/sites/default/files/ocs/afi_resource_guide_building_financial_capability_final.pdf"/>
          <p:cNvPicPr>
            <a:picLocks noGrp="1" noChangeAspect="1"/>
          </p:cNvPicPr>
          <p:nvPr>
            <p:ph idx="1"/>
          </p:nvPr>
        </p:nvPicPr>
        <p:blipFill>
          <a:blip r:embed="rId2"/>
          <a:stretch>
            <a:fillRect/>
          </a:stretch>
        </p:blipFill>
        <p:spPr>
          <a:xfrm>
            <a:off x="1834092" y="1524000"/>
            <a:ext cx="5475817" cy="4106863"/>
          </a:xfrm>
          <a:prstGeom prst="rect">
            <a:avLst/>
          </a:prstGeom>
          <a:ln>
            <a:solidFill>
              <a:schemeClr val="tx1"/>
            </a:solidFill>
          </a:ln>
        </p:spPr>
      </p:pic>
    </p:spTree>
    <p:extLst>
      <p:ext uri="{BB962C8B-B14F-4D97-AF65-F5344CB8AC3E}">
        <p14:creationId xmlns:p14="http://schemas.microsoft.com/office/powerpoint/2010/main" val="1968932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022636EB-ADE8-A646-A11D-FED0A955D1AA}" type="slidenum">
              <a:rPr lang="en-US" smtClean="0"/>
              <a:pPr/>
              <a:t>26</a:t>
            </a:fld>
            <a:endParaRPr lang="en-US" dirty="0"/>
          </a:p>
        </p:txBody>
      </p:sp>
      <p:sp>
        <p:nvSpPr>
          <p:cNvPr id="3" name="Title 2"/>
          <p:cNvSpPr>
            <a:spLocks noGrp="1"/>
          </p:cNvSpPr>
          <p:nvPr>
            <p:ph type="title"/>
          </p:nvPr>
        </p:nvSpPr>
        <p:spPr/>
        <p:txBody>
          <a:bodyPr/>
          <a:lstStyle/>
          <a:p>
            <a:r>
              <a:rPr lang="en-US" dirty="0" smtClean="0"/>
              <a:t>Tool 2: Outcomes that Matter (Starts on page 45)</a:t>
            </a:r>
            <a:endParaRPr lang="en-US" dirty="0"/>
          </a:p>
        </p:txBody>
      </p:sp>
      <p:pic>
        <p:nvPicPr>
          <p:cNvPr id="6" name="Content Placeholder 5" descr="Tool 2, Outcomes that Matter (Page 45) of Building Financial Capability Guide: https://www.acf.hhs.gov/sites/default/files/ocs/afi_resource_guide_building_financial_capability_final.pdf"/>
          <p:cNvPicPr>
            <a:picLocks noGrp="1" noChangeAspect="1"/>
          </p:cNvPicPr>
          <p:nvPr>
            <p:ph idx="1"/>
          </p:nvPr>
        </p:nvPicPr>
        <p:blipFill>
          <a:blip r:embed="rId2"/>
          <a:stretch>
            <a:fillRect/>
          </a:stretch>
        </p:blipFill>
        <p:spPr>
          <a:xfrm>
            <a:off x="1836366" y="1524000"/>
            <a:ext cx="5471269" cy="4106863"/>
          </a:xfrm>
          <a:prstGeom prst="rect">
            <a:avLst/>
          </a:prstGeom>
          <a:ln>
            <a:solidFill>
              <a:schemeClr val="tx1"/>
            </a:solidFill>
          </a:ln>
        </p:spPr>
      </p:pic>
    </p:spTree>
    <p:extLst>
      <p:ext uri="{BB962C8B-B14F-4D97-AF65-F5344CB8AC3E}">
        <p14:creationId xmlns:p14="http://schemas.microsoft.com/office/powerpoint/2010/main" val="220435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022636EB-ADE8-A646-A11D-FED0A955D1AA}" type="slidenum">
              <a:rPr lang="en-US" smtClean="0"/>
              <a:pPr/>
              <a:t>27</a:t>
            </a:fld>
            <a:endParaRPr lang="en-US" dirty="0"/>
          </a:p>
        </p:txBody>
      </p:sp>
      <p:sp>
        <p:nvSpPr>
          <p:cNvPr id="4" name="Title 3"/>
          <p:cNvSpPr>
            <a:spLocks noGrp="1"/>
          </p:cNvSpPr>
          <p:nvPr>
            <p:ph type="title"/>
          </p:nvPr>
        </p:nvSpPr>
        <p:spPr/>
        <p:txBody>
          <a:bodyPr>
            <a:normAutofit fontScale="90000"/>
          </a:bodyPr>
          <a:lstStyle/>
          <a:p>
            <a:r>
              <a:rPr lang="en-US" dirty="0" smtClean="0"/>
              <a:t>Tool 8: Current Program Workflow (Starts on Page 106)</a:t>
            </a:r>
            <a:endParaRPr lang="en-US" dirty="0"/>
          </a:p>
        </p:txBody>
      </p:sp>
      <p:pic>
        <p:nvPicPr>
          <p:cNvPr id="8" name="Content Placeholder 7" descr="Tool 8: Current Program Workflow (Page 106) of Building Financial Capability Guide: https://www.acf.hhs.gov/sites/default/files/ocs/afi_resource_guide_building_financial_capability_final.pdf"/>
          <p:cNvPicPr>
            <a:picLocks noGrp="1" noChangeAspect="1"/>
          </p:cNvPicPr>
          <p:nvPr>
            <p:ph idx="1"/>
          </p:nvPr>
        </p:nvPicPr>
        <p:blipFill>
          <a:blip r:embed="rId2"/>
          <a:stretch>
            <a:fillRect/>
          </a:stretch>
        </p:blipFill>
        <p:spPr>
          <a:xfrm>
            <a:off x="1834092" y="1524000"/>
            <a:ext cx="5475817" cy="4106863"/>
          </a:xfrm>
          <a:prstGeom prst="rect">
            <a:avLst/>
          </a:prstGeom>
        </p:spPr>
      </p:pic>
    </p:spTree>
    <p:extLst>
      <p:ext uri="{BB962C8B-B14F-4D97-AF65-F5344CB8AC3E}">
        <p14:creationId xmlns:p14="http://schemas.microsoft.com/office/powerpoint/2010/main" val="734011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022636EB-ADE8-A646-A11D-FED0A955D1AA}" type="slidenum">
              <a:rPr lang="en-US" smtClean="0"/>
              <a:pPr/>
              <a:t>28</a:t>
            </a:fld>
            <a:endParaRPr lang="en-US" dirty="0"/>
          </a:p>
        </p:txBody>
      </p:sp>
      <p:sp>
        <p:nvSpPr>
          <p:cNvPr id="4" name="Title 3"/>
          <p:cNvSpPr>
            <a:spLocks noGrp="1"/>
          </p:cNvSpPr>
          <p:nvPr>
            <p:ph type="title"/>
          </p:nvPr>
        </p:nvSpPr>
        <p:spPr/>
        <p:txBody>
          <a:bodyPr>
            <a:normAutofit fontScale="90000"/>
          </a:bodyPr>
          <a:lstStyle/>
          <a:p>
            <a:r>
              <a:rPr lang="en-US" dirty="0" smtClean="0"/>
              <a:t>Appendix C: Sample Financial Capability Outcomes (Starts on page 182)</a:t>
            </a:r>
            <a:endParaRPr lang="en-US" dirty="0"/>
          </a:p>
        </p:txBody>
      </p:sp>
      <p:pic>
        <p:nvPicPr>
          <p:cNvPr id="7" name="Content Placeholder 6" descr="Appendix C: Sample Financial Capability Outcomes (Page 182) of Building Financial Capability Guide: https://www.acf.hhs.gov/sites/default/files/ocs/afi_resource_guide_building_financial_capability_final.pdf"/>
          <p:cNvPicPr>
            <a:picLocks noGrp="1" noChangeAspect="1"/>
          </p:cNvPicPr>
          <p:nvPr>
            <p:ph idx="1"/>
          </p:nvPr>
        </p:nvPicPr>
        <p:blipFill>
          <a:blip r:embed="rId2"/>
          <a:stretch>
            <a:fillRect/>
          </a:stretch>
        </p:blipFill>
        <p:spPr>
          <a:xfrm>
            <a:off x="1829544" y="1524000"/>
            <a:ext cx="5484913" cy="4106863"/>
          </a:xfrm>
          <a:prstGeom prst="rect">
            <a:avLst/>
          </a:prstGeom>
        </p:spPr>
      </p:pic>
    </p:spTree>
    <p:extLst>
      <p:ext uri="{BB962C8B-B14F-4D97-AF65-F5344CB8AC3E}">
        <p14:creationId xmlns:p14="http://schemas.microsoft.com/office/powerpoint/2010/main" val="3198437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2019 Your Money, Your Goals Cohort Application</a:t>
            </a:r>
          </a:p>
        </p:txBody>
      </p:sp>
      <p:sp>
        <p:nvSpPr>
          <p:cNvPr id="4" name="Footer Placeholder 3"/>
          <p:cNvSpPr>
            <a:spLocks noGrp="1"/>
          </p:cNvSpPr>
          <p:nvPr>
            <p:ph type="ftr" sz="quarter" idx="3"/>
          </p:nvPr>
        </p:nvSpPr>
        <p:spPr/>
        <p:txBody>
          <a:bodyPr/>
          <a:lstStyle/>
          <a:p>
            <a:fld id="{022636EB-ADE8-A646-A11D-FED0A955D1AA}" type="slidenum">
              <a:rPr lang="en-US" smtClean="0"/>
              <a:pPr/>
              <a:t>29</a:t>
            </a:fld>
            <a:endParaRPr lang="en-US" dirty="0"/>
          </a:p>
        </p:txBody>
      </p:sp>
    </p:spTree>
    <p:extLst>
      <p:ext uri="{BB962C8B-B14F-4D97-AF65-F5344CB8AC3E}">
        <p14:creationId xmlns:p14="http://schemas.microsoft.com/office/powerpoint/2010/main" val="3007372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spcAft>
                <a:spcPct val="0"/>
              </a:spcAft>
            </a:pPr>
            <a:r>
              <a:rPr lang="en-US" i="1" dirty="0" smtClean="0">
                <a:sym typeface="Gill Sans" pitchFamily="-109" charset="0"/>
              </a:rPr>
              <a:t>Your </a:t>
            </a:r>
            <a:r>
              <a:rPr lang="en-US" i="1" dirty="0">
                <a:sym typeface="Gill Sans" pitchFamily="-109" charset="0"/>
              </a:rPr>
              <a:t>Money, Your Goals</a:t>
            </a:r>
          </a:p>
        </p:txBody>
      </p:sp>
      <p:sp>
        <p:nvSpPr>
          <p:cNvPr id="6" name="Content Placeholder 2"/>
          <p:cNvSpPr>
            <a:spLocks noGrp="1"/>
          </p:cNvSpPr>
          <p:nvPr>
            <p:ph idx="4294967295"/>
          </p:nvPr>
        </p:nvSpPr>
        <p:spPr>
          <a:xfrm>
            <a:off x="3450566" y="1430047"/>
            <a:ext cx="5231795" cy="4755628"/>
          </a:xfrm>
          <a:prstGeom prst="rect">
            <a:avLst/>
          </a:prstGeom>
        </p:spPr>
        <p:txBody>
          <a:bodyPr>
            <a:normAutofit/>
          </a:bodyPr>
          <a:lstStyle/>
          <a:p>
            <a:pPr marL="754380">
              <a:buClrTx/>
              <a:buSzPct val="150000"/>
              <a:buFont typeface="Wingdings" panose="05000000000000000000" pitchFamily="2" charset="2"/>
              <a:buChar char="§"/>
            </a:pPr>
            <a:r>
              <a:rPr lang="en-US" b="1" dirty="0" smtClean="0">
                <a:cs typeface="Arial" pitchFamily="34" charset="0"/>
              </a:rPr>
              <a:t>Toolkit </a:t>
            </a:r>
            <a:r>
              <a:rPr lang="en-US" dirty="0">
                <a:cs typeface="Arial" pitchFamily="34" charset="0"/>
              </a:rPr>
              <a:t>with financial education modules and tools </a:t>
            </a:r>
            <a:endParaRPr lang="en-US" dirty="0">
              <a:solidFill>
                <a:srgbClr val="259738"/>
              </a:solidFill>
              <a:latin typeface="+mj-lt"/>
              <a:cs typeface="Arial" pitchFamily="34" charset="0"/>
            </a:endParaRPr>
          </a:p>
          <a:p>
            <a:pPr marL="754380">
              <a:buClrTx/>
              <a:buSzPct val="150000"/>
              <a:buFont typeface="Wingdings" panose="05000000000000000000" pitchFamily="2" charset="2"/>
              <a:buChar char="§"/>
            </a:pPr>
            <a:r>
              <a:rPr lang="en-US" b="1" dirty="0" smtClean="0">
                <a:latin typeface="+mj-lt"/>
                <a:cs typeface="Arial" pitchFamily="34" charset="0"/>
              </a:rPr>
              <a:t>Scalable </a:t>
            </a:r>
            <a:r>
              <a:rPr lang="en-US" dirty="0" smtClean="0">
                <a:latin typeface="+mj-lt"/>
                <a:cs typeface="Arial" pitchFamily="34" charset="0"/>
              </a:rPr>
              <a:t>–reached more than 25,000 frontline staff and nearly 980,000 consumers</a:t>
            </a:r>
          </a:p>
          <a:p>
            <a:pPr marL="754380">
              <a:buClrTx/>
              <a:buSzPct val="150000"/>
              <a:buFont typeface="Wingdings" panose="05000000000000000000" pitchFamily="2" charset="2"/>
              <a:buChar char="§"/>
            </a:pPr>
            <a:r>
              <a:rPr lang="en-US" b="1" dirty="0" smtClean="0">
                <a:latin typeface="+mj-lt"/>
                <a:cs typeface="Arial" pitchFamily="34" charset="0"/>
              </a:rPr>
              <a:t>National </a:t>
            </a:r>
            <a:r>
              <a:rPr lang="en-US" b="1" dirty="0">
                <a:latin typeface="+mj-lt"/>
                <a:cs typeface="Arial" pitchFamily="34" charset="0"/>
              </a:rPr>
              <a:t>perspective, local </a:t>
            </a:r>
            <a:r>
              <a:rPr lang="en-US" b="1" dirty="0" smtClean="0">
                <a:latin typeface="+mj-lt"/>
                <a:cs typeface="Arial" pitchFamily="34" charset="0"/>
              </a:rPr>
              <a:t>context </a:t>
            </a:r>
            <a:r>
              <a:rPr lang="en-US" b="1" dirty="0">
                <a:latin typeface="+mj-lt"/>
                <a:cs typeface="Arial" pitchFamily="34" charset="0"/>
              </a:rPr>
              <a:t>– </a:t>
            </a:r>
            <a:r>
              <a:rPr lang="en-US" dirty="0" smtClean="0">
                <a:latin typeface="+mj-lt"/>
                <a:cs typeface="Arial" pitchFamily="34" charset="0"/>
              </a:rPr>
              <a:t>identify </a:t>
            </a:r>
            <a:r>
              <a:rPr lang="en-US" dirty="0">
                <a:latin typeface="+mj-lt"/>
                <a:cs typeface="Arial" pitchFamily="34" charset="0"/>
              </a:rPr>
              <a:t>financial need and link consumers to local resources </a:t>
            </a:r>
            <a:endParaRPr lang="en-US" dirty="0" smtClean="0">
              <a:latin typeface="+mj-lt"/>
              <a:cs typeface="Arial" pitchFamily="34" charset="0"/>
            </a:endParaRPr>
          </a:p>
          <a:p>
            <a:pPr marL="406908" lvl="1" indent="0">
              <a:lnSpc>
                <a:spcPts val="2600"/>
              </a:lnSpc>
              <a:buClrTx/>
              <a:buSzPct val="150000"/>
              <a:buNone/>
            </a:pPr>
            <a:endParaRPr lang="en-US" sz="2400" b="1" dirty="0">
              <a:cs typeface="Arial" pitchFamily="34" charset="0"/>
            </a:endParaRPr>
          </a:p>
          <a:p>
            <a:pPr marL="406908" lvl="1" indent="0">
              <a:lnSpc>
                <a:spcPts val="2600"/>
              </a:lnSpc>
              <a:buClrTx/>
              <a:buSzPct val="150000"/>
              <a:buNone/>
            </a:pPr>
            <a:endParaRPr lang="en-US" sz="2400" b="1" dirty="0" smtClean="0">
              <a:cs typeface="Arial" pitchFamily="34" charset="0"/>
            </a:endParaRPr>
          </a:p>
          <a:p>
            <a:pPr marL="406908" lvl="1" indent="0">
              <a:lnSpc>
                <a:spcPts val="2600"/>
              </a:lnSpc>
              <a:buClrTx/>
              <a:buSzPct val="150000"/>
              <a:buNone/>
            </a:pPr>
            <a:endParaRPr lang="en-US" sz="2400" b="1" dirty="0">
              <a:cs typeface="Arial" pitchFamily="34" charset="0"/>
            </a:endParaRPr>
          </a:p>
          <a:p>
            <a:pPr marL="754380">
              <a:buClrTx/>
              <a:buSzPct val="150000"/>
              <a:buFont typeface="Arial" pitchFamily="34" charset="0"/>
              <a:buChar char="•"/>
            </a:pPr>
            <a:endParaRPr lang="en-US" dirty="0">
              <a:latin typeface="+mj-lt"/>
              <a:cs typeface="Arial" pitchFamily="34" charset="0"/>
            </a:endParaRPr>
          </a:p>
        </p:txBody>
      </p:sp>
      <p:pic>
        <p:nvPicPr>
          <p:cNvPr id="5" name="Picture 4" descr="Picture of the cover of the Your Money, Your Goals toolkit: http://files.consumerfinance.gov/f/documents/201701_cfpb_YMYG-Toolkit.pdf#page=1"/>
          <p:cNvPicPr>
            <a:picLocks noChangeAspect="1"/>
          </p:cNvPicPr>
          <p:nvPr/>
        </p:nvPicPr>
        <p:blipFill>
          <a:blip r:embed="rId3"/>
          <a:stretch>
            <a:fillRect/>
          </a:stretch>
        </p:blipFill>
        <p:spPr>
          <a:xfrm>
            <a:off x="553641" y="1430047"/>
            <a:ext cx="3179298" cy="4041481"/>
          </a:xfrm>
          <a:prstGeom prst="rect">
            <a:avLst/>
          </a:prstGeom>
          <a:ln>
            <a:solidFill>
              <a:schemeClr val="tx1"/>
            </a:solidFill>
          </a:ln>
        </p:spPr>
      </p:pic>
      <p:sp>
        <p:nvSpPr>
          <p:cNvPr id="3" name="Rectangle 2"/>
          <p:cNvSpPr/>
          <p:nvPr/>
        </p:nvSpPr>
        <p:spPr>
          <a:xfrm>
            <a:off x="875489" y="5084323"/>
            <a:ext cx="1232171" cy="33074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82958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4502" y="1195784"/>
            <a:ext cx="8281481" cy="224777"/>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Footer Placeholder 2"/>
          <p:cNvSpPr>
            <a:spLocks noGrp="1"/>
          </p:cNvSpPr>
          <p:nvPr>
            <p:ph type="ftr" sz="quarter" idx="3"/>
          </p:nvPr>
        </p:nvSpPr>
        <p:spPr/>
        <p:txBody>
          <a:bodyPr/>
          <a:lstStyle/>
          <a:p>
            <a:r>
              <a:rPr lang="en-US" smtClean="0"/>
              <a:t>3</a:t>
            </a:r>
            <a:endParaRPr lang="en-US" dirty="0"/>
          </a:p>
        </p:txBody>
      </p:sp>
      <p:sp>
        <p:nvSpPr>
          <p:cNvPr id="8" name="Title 7"/>
          <p:cNvSpPr>
            <a:spLocks noGrp="1"/>
          </p:cNvSpPr>
          <p:nvPr>
            <p:ph type="title"/>
          </p:nvPr>
        </p:nvSpPr>
        <p:spPr>
          <a:xfrm>
            <a:off x="553642" y="452437"/>
            <a:ext cx="3290996" cy="743347"/>
          </a:xfrm>
        </p:spPr>
        <p:txBody>
          <a:bodyPr>
            <a:normAutofit fontScale="90000"/>
          </a:bodyPr>
          <a:lstStyle/>
          <a:p>
            <a:r>
              <a:rPr lang="en-US" dirty="0" smtClean="0"/>
              <a:t>Your Money, Your Goals Application, page 4</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4637" y="0"/>
            <a:ext cx="5299363" cy="6858000"/>
          </a:xfrm>
          <a:ln>
            <a:solidFill>
              <a:schemeClr val="tx1"/>
            </a:solidFill>
          </a:ln>
        </p:spPr>
      </p:pic>
    </p:spTree>
    <p:extLst>
      <p:ext uri="{BB962C8B-B14F-4D97-AF65-F5344CB8AC3E}">
        <p14:creationId xmlns:p14="http://schemas.microsoft.com/office/powerpoint/2010/main" val="3500102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4502" y="1195784"/>
            <a:ext cx="8281481" cy="224777"/>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Footer Placeholder 2"/>
          <p:cNvSpPr>
            <a:spLocks noGrp="1"/>
          </p:cNvSpPr>
          <p:nvPr>
            <p:ph type="ftr" sz="quarter" idx="3"/>
          </p:nvPr>
        </p:nvSpPr>
        <p:spPr/>
        <p:txBody>
          <a:bodyPr/>
          <a:lstStyle/>
          <a:p>
            <a:r>
              <a:rPr lang="en-US" smtClean="0"/>
              <a:t>3</a:t>
            </a:r>
            <a:endParaRPr lang="en-US" dirty="0"/>
          </a:p>
        </p:txBody>
      </p:sp>
      <p:sp>
        <p:nvSpPr>
          <p:cNvPr id="8" name="Title 7"/>
          <p:cNvSpPr>
            <a:spLocks noGrp="1"/>
          </p:cNvSpPr>
          <p:nvPr>
            <p:ph type="title"/>
          </p:nvPr>
        </p:nvSpPr>
        <p:spPr>
          <a:xfrm>
            <a:off x="553642" y="452437"/>
            <a:ext cx="3290996" cy="743347"/>
          </a:xfrm>
        </p:spPr>
        <p:txBody>
          <a:bodyPr>
            <a:normAutofit fontScale="90000"/>
          </a:bodyPr>
          <a:lstStyle/>
          <a:p>
            <a:r>
              <a:rPr lang="en-US" dirty="0" smtClean="0"/>
              <a:t>Your Money, Your Goals Application, page 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4636" y="0"/>
            <a:ext cx="5299364" cy="6858000"/>
          </a:xfrm>
          <a:ln>
            <a:solidFill>
              <a:schemeClr val="tx1"/>
            </a:solidFill>
          </a:ln>
        </p:spPr>
      </p:pic>
    </p:spTree>
    <p:extLst>
      <p:ext uri="{BB962C8B-B14F-4D97-AF65-F5344CB8AC3E}">
        <p14:creationId xmlns:p14="http://schemas.microsoft.com/office/powerpoint/2010/main" val="856811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4502" y="1195784"/>
            <a:ext cx="8281481" cy="224777"/>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Footer Placeholder 2"/>
          <p:cNvSpPr>
            <a:spLocks noGrp="1"/>
          </p:cNvSpPr>
          <p:nvPr>
            <p:ph type="ftr" sz="quarter" idx="3"/>
          </p:nvPr>
        </p:nvSpPr>
        <p:spPr/>
        <p:txBody>
          <a:bodyPr/>
          <a:lstStyle/>
          <a:p>
            <a:r>
              <a:rPr lang="en-US" smtClean="0"/>
              <a:t>3</a:t>
            </a:r>
            <a:endParaRPr lang="en-US" dirty="0"/>
          </a:p>
        </p:txBody>
      </p:sp>
      <p:sp>
        <p:nvSpPr>
          <p:cNvPr id="8" name="Title 7"/>
          <p:cNvSpPr>
            <a:spLocks noGrp="1"/>
          </p:cNvSpPr>
          <p:nvPr>
            <p:ph type="title"/>
          </p:nvPr>
        </p:nvSpPr>
        <p:spPr>
          <a:xfrm>
            <a:off x="553642" y="452437"/>
            <a:ext cx="3290996" cy="743347"/>
          </a:xfrm>
        </p:spPr>
        <p:txBody>
          <a:bodyPr>
            <a:normAutofit fontScale="90000"/>
          </a:bodyPr>
          <a:lstStyle/>
          <a:p>
            <a:r>
              <a:rPr lang="en-US" dirty="0" smtClean="0"/>
              <a:t>Your Money, Your Goals Application, page 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4636" y="0"/>
            <a:ext cx="5299364" cy="6858000"/>
          </a:xfrm>
          <a:ln>
            <a:solidFill>
              <a:schemeClr val="tx1"/>
            </a:solidFill>
          </a:ln>
        </p:spPr>
      </p:pic>
    </p:spTree>
    <p:extLst>
      <p:ext uri="{BB962C8B-B14F-4D97-AF65-F5344CB8AC3E}">
        <p14:creationId xmlns:p14="http://schemas.microsoft.com/office/powerpoint/2010/main" val="3418452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Q&amp;A</a:t>
            </a:r>
            <a:endParaRPr lang="en-US" dirty="0"/>
          </a:p>
        </p:txBody>
      </p:sp>
      <p:sp>
        <p:nvSpPr>
          <p:cNvPr id="4" name="Footer Placeholder 3"/>
          <p:cNvSpPr>
            <a:spLocks noGrp="1"/>
          </p:cNvSpPr>
          <p:nvPr>
            <p:ph type="ftr" sz="quarter" idx="3"/>
          </p:nvPr>
        </p:nvSpPr>
        <p:spPr/>
        <p:txBody>
          <a:bodyPr/>
          <a:lstStyle/>
          <a:p>
            <a:fld id="{022636EB-ADE8-A646-A11D-FED0A955D1AA}" type="slidenum">
              <a:rPr lang="en-US" smtClean="0"/>
              <a:pPr/>
              <a:t>33</a:t>
            </a:fld>
            <a:endParaRPr lang="en-US" dirty="0"/>
          </a:p>
        </p:txBody>
      </p:sp>
    </p:spTree>
    <p:extLst>
      <p:ext uri="{BB962C8B-B14F-4D97-AF65-F5344CB8AC3E}">
        <p14:creationId xmlns:p14="http://schemas.microsoft.com/office/powerpoint/2010/main" val="1648164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163626"/>
            <a:ext cx="8036720" cy="1017984"/>
          </a:xfrm>
        </p:spPr>
        <p:txBody>
          <a:bodyPr>
            <a:normAutofit/>
          </a:bodyPr>
          <a:lstStyle/>
          <a:p>
            <a:r>
              <a:rPr lang="en-US" dirty="0" smtClean="0"/>
              <a:t>Thank you!</a:t>
            </a:r>
            <a:endParaRPr lang="en-US" dirty="0"/>
          </a:p>
        </p:txBody>
      </p:sp>
      <p:sp>
        <p:nvSpPr>
          <p:cNvPr id="6" name="Content Placeholder 5"/>
          <p:cNvSpPr>
            <a:spLocks noGrp="1"/>
          </p:cNvSpPr>
          <p:nvPr>
            <p:ph sz="half" idx="1"/>
          </p:nvPr>
        </p:nvSpPr>
        <p:spPr/>
        <p:txBody>
          <a:bodyPr/>
          <a:lstStyle/>
          <a:p>
            <a:pPr marL="0" indent="0">
              <a:buNone/>
            </a:pPr>
            <a:endParaRPr lang="en-US" dirty="0" smtClean="0">
              <a:hlinkClick r:id=""/>
            </a:endParaRPr>
          </a:p>
          <a:p>
            <a:pPr marL="0" indent="0">
              <a:buNone/>
            </a:pPr>
            <a:endParaRPr lang="en-US" dirty="0" smtClean="0">
              <a:hlinkClick r:id=""/>
            </a:endParaRPr>
          </a:p>
          <a:p>
            <a:pPr marL="0" indent="0" algn="ctr">
              <a:buNone/>
            </a:pPr>
            <a:r>
              <a:rPr lang="en-US" sz="2200" dirty="0">
                <a:hlinkClick r:id="rId3"/>
              </a:rPr>
              <a:t>https://www.consumerfinance.gov/your-money-your-goals/</a:t>
            </a:r>
          </a:p>
          <a:p>
            <a:pPr marL="0" indent="0" algn="ctr">
              <a:buNone/>
            </a:pPr>
            <a:endParaRPr lang="en-US" dirty="0" smtClean="0">
              <a:hlinkClick r:id="rId3"/>
            </a:endParaRPr>
          </a:p>
          <a:p>
            <a:pPr marL="0" indent="0" algn="ctr">
              <a:buNone/>
            </a:pPr>
            <a:r>
              <a:rPr lang="en-US" sz="2200" dirty="0" smtClean="0">
                <a:hlinkClick r:id="rId3"/>
              </a:rPr>
              <a:t>YourMoneyYourGoals@consumerfinance.gov</a:t>
            </a:r>
            <a:r>
              <a:rPr lang="en-US" sz="2200" dirty="0" smtClean="0"/>
              <a:t> </a:t>
            </a:r>
            <a:endParaRPr lang="en-US" sz="2200" dirty="0"/>
          </a:p>
        </p:txBody>
      </p:sp>
    </p:spTree>
    <p:extLst>
      <p:ext uri="{BB962C8B-B14F-4D97-AF65-F5344CB8AC3E}">
        <p14:creationId xmlns:p14="http://schemas.microsoft.com/office/powerpoint/2010/main" val="223621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Financial literacy plus Skill and confidence to use knowledge equals Financial empowerment"/>
          <p:cNvGraphicFramePr/>
          <p:nvPr>
            <p:extLst/>
          </p:nvPr>
        </p:nvGraphicFramePr>
        <p:xfrm>
          <a:off x="553641" y="2552154"/>
          <a:ext cx="8036719" cy="3068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297" name="Title 1"/>
          <p:cNvSpPr>
            <a:spLocks noGrp="1"/>
          </p:cNvSpPr>
          <p:nvPr>
            <p:ph type="title"/>
          </p:nvPr>
        </p:nvSpPr>
        <p:spPr/>
        <p:txBody>
          <a:bodyPr/>
          <a:lstStyle/>
          <a:p>
            <a:pPr eaLnBrk="1" hangingPunct="1"/>
            <a:r>
              <a:rPr lang="en-US" altLang="en-US" dirty="0" smtClean="0"/>
              <a:t>Financial empowerment</a:t>
            </a:r>
          </a:p>
        </p:txBody>
      </p:sp>
      <p:sp>
        <p:nvSpPr>
          <p:cNvPr id="51203" name="Content Placeholder 2"/>
          <p:cNvSpPr>
            <a:spLocks noGrp="1"/>
          </p:cNvSpPr>
          <p:nvPr>
            <p:ph idx="1"/>
          </p:nvPr>
        </p:nvSpPr>
        <p:spPr>
          <a:xfrm>
            <a:off x="553641" y="1524000"/>
            <a:ext cx="8037576" cy="1495926"/>
          </a:xfrm>
        </p:spPr>
        <p:txBody>
          <a:bodyPr/>
          <a:lstStyle/>
          <a:p>
            <a:pPr marL="0" indent="0" eaLnBrk="1" hangingPunct="1">
              <a:spcAft>
                <a:spcPts val="600"/>
              </a:spcAft>
              <a:buFont typeface="Wingdings" panose="05000000000000000000" pitchFamily="2" charset="2"/>
              <a:buNone/>
            </a:pPr>
            <a:r>
              <a:rPr lang="en-US" altLang="en-US" sz="2400" dirty="0" smtClean="0">
                <a:solidFill>
                  <a:srgbClr val="101820"/>
                </a:solidFill>
              </a:rPr>
              <a:t>What is financial empowerment? </a:t>
            </a:r>
          </a:p>
          <a:p>
            <a:pPr marL="0" indent="0" eaLnBrk="1" hangingPunct="1">
              <a:lnSpc>
                <a:spcPts val="2400"/>
              </a:lnSpc>
              <a:spcAft>
                <a:spcPts val="600"/>
              </a:spcAft>
              <a:buFont typeface="Wingdings" panose="05000000000000000000" pitchFamily="2" charset="2"/>
              <a:buNone/>
            </a:pPr>
            <a:r>
              <a:rPr lang="en-US" altLang="en-US" sz="1800" dirty="0" smtClean="0">
                <a:solidFill>
                  <a:srgbClr val="101820"/>
                </a:solidFill>
              </a:rPr>
              <a:t>How is it different than financial education, financial literacy, financial capacity, or other commonly used terms? </a:t>
            </a:r>
          </a:p>
        </p:txBody>
      </p:sp>
      <p:sp>
        <p:nvSpPr>
          <p:cNvPr id="51207" name="TextBox 8"/>
          <p:cNvSpPr txBox="1">
            <a:spLocks noChangeArrowheads="1"/>
          </p:cNvSpPr>
          <p:nvPr/>
        </p:nvSpPr>
        <p:spPr bwMode="auto">
          <a:xfrm>
            <a:off x="5378450" y="3627438"/>
            <a:ext cx="873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eaLnBrk="1" hangingPunct="1">
              <a:lnSpc>
                <a:spcPct val="100000"/>
              </a:lnSpc>
              <a:spcBef>
                <a:spcPct val="0"/>
              </a:spcBef>
              <a:buClrTx/>
              <a:buFontTx/>
              <a:buNone/>
            </a:pPr>
            <a:r>
              <a:rPr lang="en-US" altLang="en-US" sz="4800" dirty="0"/>
              <a:t>=</a:t>
            </a:r>
          </a:p>
        </p:txBody>
      </p:sp>
      <p:pic>
        <p:nvPicPr>
          <p:cNvPr id="9" name="Picture 10" descr="&quot;&quot;"/>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54300" y="3921125"/>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905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51203" grpId="0" build="p"/>
      <p:bldP spid="5120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Financial literacy plus Skill and confidence to use knowledge equals Financial empowerment"/>
          <p:cNvGraphicFramePr/>
          <p:nvPr>
            <p:extLst/>
          </p:nvPr>
        </p:nvGraphicFramePr>
        <p:xfrm>
          <a:off x="553640" y="498018"/>
          <a:ext cx="8036719" cy="5324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46" name="Title 1"/>
          <p:cNvSpPr>
            <a:spLocks noGrp="1"/>
          </p:cNvSpPr>
          <p:nvPr>
            <p:ph type="title"/>
          </p:nvPr>
        </p:nvSpPr>
        <p:spPr/>
        <p:txBody>
          <a:bodyPr/>
          <a:lstStyle/>
          <a:p>
            <a:pPr eaLnBrk="1" hangingPunct="1"/>
            <a:r>
              <a:rPr lang="en-US" altLang="en-US" dirty="0" smtClean="0"/>
              <a:t>Financial empowerment and service providers</a:t>
            </a:r>
          </a:p>
        </p:txBody>
      </p:sp>
      <p:pic>
        <p:nvPicPr>
          <p:cNvPr id="57347" name="Picture 7" desc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54300" y="2954338"/>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Picture 8"/>
          <p:cNvSpPr>
            <a:spLocks noChangeAspect="1"/>
          </p:cNvSpPr>
          <p:nvPr/>
        </p:nvSpPr>
        <p:spPr bwMode="auto">
          <a:xfrm>
            <a:off x="5618163" y="3076575"/>
            <a:ext cx="330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eaLnBrk="1" hangingPunct="1">
              <a:lnSpc>
                <a:spcPct val="100000"/>
              </a:lnSpc>
              <a:spcBef>
                <a:spcPct val="0"/>
              </a:spcBef>
              <a:buClrTx/>
              <a:buFontTx/>
              <a:buNone/>
            </a:pPr>
            <a:r>
              <a:rPr lang="en-US" altLang="en-US" sz="1800" dirty="0" smtClean="0"/>
              <a:t>‘’</a:t>
            </a:r>
            <a:endParaRPr lang="en-US" altLang="en-US" sz="1800" dirty="0"/>
          </a:p>
        </p:txBody>
      </p:sp>
      <p:sp>
        <p:nvSpPr>
          <p:cNvPr id="57350" name="TextBox 1"/>
          <p:cNvSpPr txBox="1">
            <a:spLocks noChangeArrowheads="1"/>
          </p:cNvSpPr>
          <p:nvPr/>
        </p:nvSpPr>
        <p:spPr bwMode="auto">
          <a:xfrm>
            <a:off x="5397500" y="2660650"/>
            <a:ext cx="873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eaLnBrk="1" hangingPunct="1">
              <a:lnSpc>
                <a:spcPct val="100000"/>
              </a:lnSpc>
              <a:spcBef>
                <a:spcPct val="0"/>
              </a:spcBef>
              <a:buClrTx/>
              <a:buFontTx/>
              <a:buNone/>
            </a:pPr>
            <a:r>
              <a:rPr lang="en-US" altLang="en-US" sz="4800" dirty="0"/>
              <a:t>=</a:t>
            </a:r>
          </a:p>
        </p:txBody>
      </p:sp>
    </p:spTree>
    <p:extLst>
      <p:ext uri="{BB962C8B-B14F-4D97-AF65-F5344CB8AC3E}">
        <p14:creationId xmlns:p14="http://schemas.microsoft.com/office/powerpoint/2010/main" val="4269786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spcAft>
                <a:spcPct val="0"/>
              </a:spcAft>
            </a:pPr>
            <a:r>
              <a:rPr lang="en-US" dirty="0" smtClean="0">
                <a:sym typeface="Gill Sans" pitchFamily="-109" charset="0"/>
              </a:rPr>
              <a:t>What’s in the toolkit?</a:t>
            </a:r>
            <a:endParaRPr lang="en-US" i="1" dirty="0">
              <a:solidFill>
                <a:schemeClr val="tx2"/>
              </a:solidFill>
              <a:sym typeface="Gill Sans" pitchFamily="-109" charset="0"/>
            </a:endParaRPr>
          </a:p>
        </p:txBody>
      </p:sp>
      <p:sp>
        <p:nvSpPr>
          <p:cNvPr id="6" name="Content Placeholder 2"/>
          <p:cNvSpPr>
            <a:spLocks noGrp="1"/>
          </p:cNvSpPr>
          <p:nvPr>
            <p:ph idx="4294967295"/>
          </p:nvPr>
        </p:nvSpPr>
        <p:spPr>
          <a:xfrm>
            <a:off x="635688" y="1672793"/>
            <a:ext cx="3885194" cy="3601301"/>
          </a:xfrm>
          <a:prstGeom prst="rect">
            <a:avLst/>
          </a:prstGeom>
        </p:spPr>
        <p:txBody>
          <a:bodyPr>
            <a:noAutofit/>
          </a:bodyPr>
          <a:lstStyle/>
          <a:p>
            <a:pPr marL="6858" indent="0">
              <a:buClrTx/>
              <a:buSzPct val="150000"/>
              <a:buNone/>
            </a:pPr>
            <a:r>
              <a:rPr lang="en-US" sz="2400" b="1" dirty="0">
                <a:latin typeface="+mj-lt"/>
                <a:cs typeface="Arial" pitchFamily="34" charset="0"/>
              </a:rPr>
              <a:t>Topics include:</a:t>
            </a:r>
          </a:p>
          <a:p>
            <a:pPr marL="754380" lvl="1" indent="-347472">
              <a:lnSpc>
                <a:spcPts val="2600"/>
              </a:lnSpc>
              <a:spcBef>
                <a:spcPts val="600"/>
              </a:spcBef>
              <a:buClrTx/>
              <a:buSzPct val="150000"/>
              <a:buFont typeface="Wingdings" panose="05000000000000000000" pitchFamily="2" charset="2"/>
              <a:buChar char="§"/>
            </a:pPr>
            <a:r>
              <a:rPr lang="en-US" sz="2200" dirty="0" smtClean="0">
                <a:solidFill>
                  <a:srgbClr val="000000"/>
                </a:solidFill>
                <a:latin typeface="+mj-lt"/>
                <a:cs typeface="Arial" pitchFamily="34" charset="0"/>
              </a:rPr>
              <a:t>Goals</a:t>
            </a:r>
            <a:r>
              <a:rPr lang="en-US" sz="2200" dirty="0">
                <a:solidFill>
                  <a:srgbClr val="000000"/>
                </a:solidFill>
                <a:latin typeface="+mj-lt"/>
                <a:cs typeface="Arial" pitchFamily="34" charset="0"/>
              </a:rPr>
              <a:t>		</a:t>
            </a:r>
          </a:p>
          <a:p>
            <a:pPr marL="754380" lvl="1" indent="-347472">
              <a:lnSpc>
                <a:spcPts val="2600"/>
              </a:lnSpc>
              <a:spcBef>
                <a:spcPts val="600"/>
              </a:spcBef>
              <a:buClrTx/>
              <a:buSzPct val="150000"/>
              <a:buFont typeface="Wingdings" panose="05000000000000000000" pitchFamily="2" charset="2"/>
              <a:buChar char="§"/>
            </a:pPr>
            <a:r>
              <a:rPr lang="en-US" sz="2200" dirty="0">
                <a:solidFill>
                  <a:srgbClr val="000000"/>
                </a:solidFill>
                <a:latin typeface="+mj-lt"/>
                <a:cs typeface="Arial" pitchFamily="34" charset="0"/>
              </a:rPr>
              <a:t>Saving</a:t>
            </a:r>
          </a:p>
          <a:p>
            <a:pPr marL="754380" lvl="1" indent="-347472">
              <a:lnSpc>
                <a:spcPts val="2600"/>
              </a:lnSpc>
              <a:spcBef>
                <a:spcPts val="600"/>
              </a:spcBef>
              <a:buClrTx/>
              <a:buSzPct val="150000"/>
              <a:buFont typeface="Wingdings" panose="05000000000000000000" pitchFamily="2" charset="2"/>
              <a:buChar char="§"/>
            </a:pPr>
            <a:r>
              <a:rPr lang="en-US" sz="2200" dirty="0">
                <a:solidFill>
                  <a:srgbClr val="000000"/>
                </a:solidFill>
                <a:latin typeface="+mj-lt"/>
                <a:cs typeface="Arial" pitchFamily="34" charset="0"/>
              </a:rPr>
              <a:t>Income and spending</a:t>
            </a:r>
          </a:p>
          <a:p>
            <a:pPr marL="754380" lvl="1" indent="-347472">
              <a:lnSpc>
                <a:spcPts val="2600"/>
              </a:lnSpc>
              <a:spcBef>
                <a:spcPts val="600"/>
              </a:spcBef>
              <a:buClrTx/>
              <a:buSzPct val="150000"/>
              <a:buFont typeface="Wingdings" panose="05000000000000000000" pitchFamily="2" charset="2"/>
              <a:buChar char="§"/>
            </a:pPr>
            <a:r>
              <a:rPr lang="en-US" sz="2200" dirty="0">
                <a:solidFill>
                  <a:srgbClr val="000000"/>
                </a:solidFill>
                <a:latin typeface="+mj-lt"/>
                <a:cs typeface="Arial" pitchFamily="34" charset="0"/>
              </a:rPr>
              <a:t>Cash flow budgeting</a:t>
            </a:r>
          </a:p>
          <a:p>
            <a:pPr marL="754380" lvl="1" indent="-347472">
              <a:lnSpc>
                <a:spcPts val="2600"/>
              </a:lnSpc>
              <a:spcBef>
                <a:spcPts val="600"/>
              </a:spcBef>
              <a:buClrTx/>
              <a:buSzPct val="150000"/>
              <a:buFont typeface="Wingdings" panose="05000000000000000000" pitchFamily="2" charset="2"/>
              <a:buChar char="§"/>
            </a:pPr>
            <a:r>
              <a:rPr lang="en-US" sz="2200" dirty="0">
                <a:solidFill>
                  <a:srgbClr val="000000"/>
                </a:solidFill>
                <a:latin typeface="+mj-lt"/>
                <a:cs typeface="Arial" pitchFamily="34" charset="0"/>
              </a:rPr>
              <a:t>Debt</a:t>
            </a:r>
          </a:p>
          <a:p>
            <a:pPr marL="754380" lvl="1" indent="-347472">
              <a:lnSpc>
                <a:spcPts val="2600"/>
              </a:lnSpc>
              <a:spcBef>
                <a:spcPts val="600"/>
              </a:spcBef>
              <a:buClrTx/>
              <a:buSzPct val="150000"/>
              <a:buFont typeface="Wingdings" panose="05000000000000000000" pitchFamily="2" charset="2"/>
              <a:buChar char="§"/>
            </a:pPr>
            <a:r>
              <a:rPr lang="en-US" sz="2200" dirty="0">
                <a:solidFill>
                  <a:srgbClr val="000000"/>
                </a:solidFill>
                <a:latin typeface="+mj-lt"/>
                <a:cs typeface="Arial" pitchFamily="34" charset="0"/>
              </a:rPr>
              <a:t>Financial services</a:t>
            </a:r>
          </a:p>
          <a:p>
            <a:pPr marL="754380" lvl="1" indent="-347472">
              <a:lnSpc>
                <a:spcPts val="2600"/>
              </a:lnSpc>
              <a:spcBef>
                <a:spcPts val="600"/>
              </a:spcBef>
              <a:buClrTx/>
              <a:buSzPct val="150000"/>
              <a:buFont typeface="Wingdings" panose="05000000000000000000" pitchFamily="2" charset="2"/>
              <a:buChar char="§"/>
            </a:pPr>
            <a:r>
              <a:rPr lang="en-US" sz="2200" dirty="0">
                <a:solidFill>
                  <a:srgbClr val="000000"/>
                </a:solidFill>
                <a:latin typeface="+mj-lt"/>
                <a:cs typeface="Arial" pitchFamily="34" charset="0"/>
              </a:rPr>
              <a:t>Consumer protection</a:t>
            </a:r>
          </a:p>
        </p:txBody>
      </p:sp>
      <p:pic>
        <p:nvPicPr>
          <p:cNvPr id="7" name="Picture 6" descr="Picture of the cover of the Your Money, Your Goals toolkit: http://files.consumerfinance.gov/f/documents/201701_cfpb_YMYG-Toolkit.pdf#page=1"/>
          <p:cNvPicPr>
            <a:picLocks noChangeAspect="1"/>
          </p:cNvPicPr>
          <p:nvPr/>
        </p:nvPicPr>
        <p:blipFill>
          <a:blip r:embed="rId3"/>
          <a:stretch>
            <a:fillRect/>
          </a:stretch>
        </p:blipFill>
        <p:spPr>
          <a:xfrm>
            <a:off x="5153777" y="1566282"/>
            <a:ext cx="3179298" cy="4041481"/>
          </a:xfrm>
          <a:prstGeom prst="rect">
            <a:avLst/>
          </a:prstGeom>
          <a:noFill/>
          <a:ln>
            <a:solidFill>
              <a:schemeClr val="tx1"/>
            </a:solidFill>
          </a:ln>
        </p:spPr>
      </p:pic>
      <p:sp>
        <p:nvSpPr>
          <p:cNvPr id="8" name="Rectangle 7"/>
          <p:cNvSpPr/>
          <p:nvPr/>
        </p:nvSpPr>
        <p:spPr>
          <a:xfrm>
            <a:off x="5511255" y="5249693"/>
            <a:ext cx="1232171" cy="33074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56801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Companion guides to the toolkit</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86263" y="1516429"/>
            <a:ext cx="2356227" cy="3020025"/>
          </a:xfr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532" y="1498296"/>
            <a:ext cx="2356227" cy="3038158"/>
          </a:xfrm>
          <a:prstGeom prst="rect">
            <a:avLst/>
          </a:prstGeom>
          <a:ln>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1" y="1498296"/>
            <a:ext cx="2347667" cy="3038158"/>
          </a:xfrm>
          <a:prstGeom prst="rect">
            <a:avLst/>
          </a:prstGeom>
          <a:ln>
            <a:solidFill>
              <a:schemeClr val="tx1"/>
            </a:solidFill>
          </a:ln>
        </p:spPr>
      </p:pic>
      <p:sp>
        <p:nvSpPr>
          <p:cNvPr id="8" name="Rectangle 7"/>
          <p:cNvSpPr/>
          <p:nvPr/>
        </p:nvSpPr>
        <p:spPr>
          <a:xfrm>
            <a:off x="1115438" y="4150468"/>
            <a:ext cx="1361873" cy="33074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3806757" y="4150468"/>
            <a:ext cx="1232171" cy="33074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p:cNvSpPr/>
          <p:nvPr/>
        </p:nvSpPr>
        <p:spPr>
          <a:xfrm>
            <a:off x="6549957" y="4150467"/>
            <a:ext cx="1232171" cy="33074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11383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005" y="3541774"/>
            <a:ext cx="2380507" cy="233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717975" y="1549400"/>
            <a:ext cx="1953036" cy="2290826"/>
          </a:xfrm>
        </p:spPr>
      </p:pic>
      <p:sp>
        <p:nvSpPr>
          <p:cNvPr id="4" name="Title 3"/>
          <p:cNvSpPr>
            <a:spLocks noGrp="1"/>
          </p:cNvSpPr>
          <p:nvPr>
            <p:ph type="title"/>
          </p:nvPr>
        </p:nvSpPr>
        <p:spPr/>
        <p:txBody>
          <a:bodyPr/>
          <a:lstStyle/>
          <a:p>
            <a:r>
              <a:rPr lang="en-US" dirty="0" smtClean="0"/>
              <a:t>Your Money, Your Goals toolkit and training</a:t>
            </a:r>
            <a:endParaRPr lang="en-US" dirty="0"/>
          </a:p>
        </p:txBody>
      </p:sp>
      <p:sp>
        <p:nvSpPr>
          <p:cNvPr id="5" name="Content Placeholder 4"/>
          <p:cNvSpPr>
            <a:spLocks noGrp="1"/>
          </p:cNvSpPr>
          <p:nvPr>
            <p:ph sz="half" idx="2"/>
          </p:nvPr>
        </p:nvSpPr>
        <p:spPr/>
        <p:txBody>
          <a:bodyPr/>
          <a:lstStyle/>
          <a:p>
            <a:pPr marL="285750" indent="-285750">
              <a:buFont typeface="Arial" panose="020B0604020202020204" pitchFamily="34" charset="0"/>
              <a:buChar char="•"/>
            </a:pPr>
            <a:r>
              <a:rPr lang="en-US" dirty="0" smtClean="0"/>
              <a:t>Gain </a:t>
            </a:r>
            <a:r>
              <a:rPr lang="en-US" dirty="0"/>
              <a:t>confidence and knowledge about consumer finance issues </a:t>
            </a:r>
          </a:p>
          <a:p>
            <a:pPr marL="285750" indent="-285750">
              <a:buFont typeface="Arial" panose="020B0604020202020204" pitchFamily="34" charset="0"/>
              <a:buChar char="•"/>
            </a:pPr>
            <a:r>
              <a:rPr lang="en-US" dirty="0" smtClean="0"/>
              <a:t>Identify </a:t>
            </a:r>
            <a:r>
              <a:rPr lang="en-US" dirty="0"/>
              <a:t>financial challenges and provide actionable tools to the people </a:t>
            </a:r>
            <a:r>
              <a:rPr lang="en-US" dirty="0" smtClean="0"/>
              <a:t>you serve</a:t>
            </a:r>
          </a:p>
          <a:p>
            <a:endParaRPr lang="en-US" dirty="0"/>
          </a:p>
        </p:txBody>
      </p:sp>
      <p:sp>
        <p:nvSpPr>
          <p:cNvPr id="8" name="TextBox 7"/>
          <p:cNvSpPr txBox="1"/>
          <p:nvPr/>
        </p:nvSpPr>
        <p:spPr>
          <a:xfrm>
            <a:off x="6656294" y="2286000"/>
            <a:ext cx="1102659" cy="369332"/>
          </a:xfrm>
          <a:prstGeom prst="rect">
            <a:avLst/>
          </a:prstGeom>
          <a:noFill/>
        </p:spPr>
        <p:txBody>
          <a:bodyPr wrap="square" rtlCol="0">
            <a:spAutoFit/>
          </a:bodyPr>
          <a:lstStyle/>
          <a:p>
            <a:endParaRPr lang="en-US" dirty="0"/>
          </a:p>
        </p:txBody>
      </p:sp>
      <p:sp>
        <p:nvSpPr>
          <p:cNvPr id="7" name="Rectangle 6"/>
          <p:cNvSpPr/>
          <p:nvPr/>
        </p:nvSpPr>
        <p:spPr>
          <a:xfrm>
            <a:off x="1280160" y="3541775"/>
            <a:ext cx="548640" cy="162094"/>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59673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tLang="en-US" dirty="0" smtClean="0"/>
              <a:t>Your Money, Your Goals</a:t>
            </a:r>
          </a:p>
        </p:txBody>
      </p:sp>
      <p:pic>
        <p:nvPicPr>
          <p:cNvPr id="4" name="Picture 3"/>
          <p:cNvPicPr>
            <a:picLocks noChangeAspect="1"/>
          </p:cNvPicPr>
          <p:nvPr/>
        </p:nvPicPr>
        <p:blipFill>
          <a:blip r:embed="rId3"/>
          <a:stretch>
            <a:fillRect/>
          </a:stretch>
        </p:blipFill>
        <p:spPr>
          <a:xfrm>
            <a:off x="262037" y="1449927"/>
            <a:ext cx="8619927" cy="4745417"/>
          </a:xfrm>
          <a:prstGeom prst="rect">
            <a:avLst/>
          </a:prstGeom>
        </p:spPr>
      </p:pic>
    </p:spTree>
    <p:extLst>
      <p:ext uri="{BB962C8B-B14F-4D97-AF65-F5344CB8AC3E}">
        <p14:creationId xmlns:p14="http://schemas.microsoft.com/office/powerpoint/2010/main" val="1821910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FPB 2014 1">
      <a:dk1>
        <a:srgbClr val="101820"/>
      </a:dk1>
      <a:lt1>
        <a:srgbClr val="FFFFFF"/>
      </a:lt1>
      <a:dk2>
        <a:srgbClr val="2CB34A"/>
      </a:dk2>
      <a:lt2>
        <a:srgbClr val="ADDC91"/>
      </a:lt2>
      <a:accent1>
        <a:srgbClr val="DBEDD4"/>
      </a:accent1>
      <a:accent2>
        <a:srgbClr val="75787B"/>
      </a:accent2>
      <a:accent3>
        <a:srgbClr val="BABBBD"/>
      </a:accent3>
      <a:accent4>
        <a:srgbClr val="005E5D"/>
      </a:accent4>
      <a:accent5>
        <a:srgbClr val="0072CE"/>
      </a:accent5>
      <a:accent6>
        <a:srgbClr val="796E65"/>
      </a:accent6>
      <a:hlink>
        <a:srgbClr val="0072CE"/>
      </a:hlink>
      <a:folHlink>
        <a:srgbClr val="0072CE"/>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4094</TotalTime>
  <Words>2480</Words>
  <Application>Microsoft Office PowerPoint</Application>
  <PresentationFormat>On-screen Show (4:3)</PresentationFormat>
  <Paragraphs>255</Paragraphs>
  <Slides>34</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MS PGothic</vt:lpstr>
      <vt:lpstr>MS PGothic</vt:lpstr>
      <vt:lpstr>Arial</vt:lpstr>
      <vt:lpstr>Calibri</vt:lpstr>
      <vt:lpstr>Georgia</vt:lpstr>
      <vt:lpstr>Gill Sans</vt:lpstr>
      <vt:lpstr>Wingdings</vt:lpstr>
      <vt:lpstr>ヒラギノ角ゴ ProN W3</vt:lpstr>
      <vt:lpstr>Office Theme</vt:lpstr>
      <vt:lpstr>Your Money, Your Goals</vt:lpstr>
      <vt:lpstr>DISCLAIMER</vt:lpstr>
      <vt:lpstr>Your Money, Your Goals</vt:lpstr>
      <vt:lpstr>Financial empowerment</vt:lpstr>
      <vt:lpstr>Financial empowerment and service providers</vt:lpstr>
      <vt:lpstr>What’s in the toolkit?</vt:lpstr>
      <vt:lpstr>Companion guides to the toolkit</vt:lpstr>
      <vt:lpstr>Your Money, Your Goals toolkit and training</vt:lpstr>
      <vt:lpstr>Your Money, Your Goals</vt:lpstr>
      <vt:lpstr>Getting Your Money, Your Goals materials</vt:lpstr>
      <vt:lpstr>Organization of Your Money, Your Goals</vt:lpstr>
      <vt:lpstr>Organization of Your Money, Your Goals</vt:lpstr>
      <vt:lpstr>Organization of Your Money, Your Goals</vt:lpstr>
      <vt:lpstr>PowerPoint Presentation</vt:lpstr>
      <vt:lpstr>PowerPoint Presentation</vt:lpstr>
      <vt:lpstr>Tool structure</vt:lpstr>
      <vt:lpstr>PowerPoint Presentation</vt:lpstr>
      <vt:lpstr>PowerPoint Presentation</vt:lpstr>
      <vt:lpstr>PowerPoint Presentation</vt:lpstr>
      <vt:lpstr>PowerPoint Presentation</vt:lpstr>
      <vt:lpstr>PowerPoint Presentation</vt:lpstr>
      <vt:lpstr>Your Money, Your Goals Implementation in the Field</vt:lpstr>
      <vt:lpstr>2019 Your Money, Your Goals Cohort</vt:lpstr>
      <vt:lpstr>Factors for Success</vt:lpstr>
      <vt:lpstr>Building Financial Capability, Tools for Planning</vt:lpstr>
      <vt:lpstr>Tool 2: Outcomes that Matter (Starts on page 45)</vt:lpstr>
      <vt:lpstr>Tool 8: Current Program Workflow (Starts on Page 106)</vt:lpstr>
      <vt:lpstr>Appendix C: Sample Financial Capability Outcomes (Starts on page 182)</vt:lpstr>
      <vt:lpstr>2019 Your Money, Your Goals Cohort Application</vt:lpstr>
      <vt:lpstr>Your Money, Your Goals Application, page 4</vt:lpstr>
      <vt:lpstr>Your Money, Your Goals Application, page 5</vt:lpstr>
      <vt:lpstr>Your Money, Your Goals Application, page 6</vt:lpstr>
      <vt:lpstr>Q&amp;A</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CFPB User</dc:creator>
  <cp:lastModifiedBy>Miller, Benjamin</cp:lastModifiedBy>
  <cp:revision>114</cp:revision>
  <dcterms:created xsi:type="dcterms:W3CDTF">2012-11-19T20:41:22Z</dcterms:created>
  <dcterms:modified xsi:type="dcterms:W3CDTF">2018-08-20T11:15:11Z</dcterms:modified>
</cp:coreProperties>
</file>