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458" r:id="rId2"/>
    <p:sldId id="467" r:id="rId3"/>
    <p:sldId id="466" r:id="rId4"/>
    <p:sldId id="468" r:id="rId5"/>
    <p:sldId id="457" r:id="rId6"/>
    <p:sldId id="461" r:id="rId7"/>
    <p:sldId id="456" r:id="rId8"/>
    <p:sldId id="444" r:id="rId9"/>
    <p:sldId id="427" r:id="rId10"/>
    <p:sldId id="459" r:id="rId11"/>
    <p:sldId id="455" r:id="rId12"/>
    <p:sldId id="453" r:id="rId13"/>
    <p:sldId id="470" r:id="rId14"/>
    <p:sldId id="469" r:id="rId15"/>
    <p:sldId id="471" r:id="rId16"/>
    <p:sldId id="475" r:id="rId17"/>
    <p:sldId id="460" r:id="rId18"/>
    <p:sldId id="335" r:id="rId19"/>
    <p:sldId id="25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5082" autoAdjust="0"/>
  </p:normalViewPr>
  <p:slideViewPr>
    <p:cSldViewPr snapToGrid="0">
      <p:cViewPr varScale="1">
        <p:scale>
          <a:sx n="69" d="100"/>
          <a:sy n="69" d="100"/>
        </p:scale>
        <p:origin x="504" y="60"/>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48C212-24BC-43A6-9B96-014B5561342F}"/>
              </a:ext>
            </a:extLst>
          </p:cNvPr>
          <p:cNvSpPr>
            <a:spLocks noGrp="1"/>
          </p:cNvSpPr>
          <p:nvPr>
            <p:ph type="hdr" sz="quarter"/>
          </p:nvPr>
        </p:nvSpPr>
        <p:spPr>
          <a:xfrm>
            <a:off x="0" y="1"/>
            <a:ext cx="3037840" cy="466434"/>
          </a:xfrm>
          <a:prstGeom prst="rect">
            <a:avLst/>
          </a:prstGeom>
        </p:spPr>
        <p:txBody>
          <a:bodyPr vert="horz" lIns="93169" tIns="46585" rIns="93169" bIns="46585" rtlCol="0"/>
          <a:lstStyle>
            <a:lvl1pPr algn="l">
              <a:defRPr sz="1200"/>
            </a:lvl1pPr>
          </a:lstStyle>
          <a:p>
            <a:endParaRPr lang="en-US" dirty="0"/>
          </a:p>
        </p:txBody>
      </p:sp>
      <p:sp>
        <p:nvSpPr>
          <p:cNvPr id="3" name="Date Placeholder 2">
            <a:extLst>
              <a:ext uri="{FF2B5EF4-FFF2-40B4-BE49-F238E27FC236}">
                <a16:creationId xmlns:a16="http://schemas.microsoft.com/office/drawing/2014/main" id="{4F98AA14-A502-48B8-BE68-2B2B15BCC9D7}"/>
              </a:ext>
            </a:extLst>
          </p:cNvPr>
          <p:cNvSpPr>
            <a:spLocks noGrp="1"/>
          </p:cNvSpPr>
          <p:nvPr>
            <p:ph type="dt" sz="quarter" idx="1"/>
          </p:nvPr>
        </p:nvSpPr>
        <p:spPr>
          <a:xfrm>
            <a:off x="3970938" y="1"/>
            <a:ext cx="3037840" cy="466434"/>
          </a:xfrm>
          <a:prstGeom prst="rect">
            <a:avLst/>
          </a:prstGeom>
        </p:spPr>
        <p:txBody>
          <a:bodyPr vert="horz" lIns="93169" tIns="46585" rIns="93169" bIns="46585" rtlCol="0"/>
          <a:lstStyle>
            <a:lvl1pPr algn="r">
              <a:defRPr sz="1200"/>
            </a:lvl1pPr>
          </a:lstStyle>
          <a:p>
            <a:fld id="{E6A12B0B-EC11-4183-AA52-F73A976687C8}" type="datetimeFigureOut">
              <a:rPr lang="en-US" smtClean="0"/>
              <a:t>8/21/2018</a:t>
            </a:fld>
            <a:endParaRPr lang="en-US" dirty="0"/>
          </a:p>
        </p:txBody>
      </p:sp>
      <p:sp>
        <p:nvSpPr>
          <p:cNvPr id="4" name="Footer Placeholder 3">
            <a:extLst>
              <a:ext uri="{FF2B5EF4-FFF2-40B4-BE49-F238E27FC236}">
                <a16:creationId xmlns:a16="http://schemas.microsoft.com/office/drawing/2014/main" id="{B96432F0-9080-4F0A-AA19-0E2BB8AC85DC}"/>
              </a:ext>
            </a:extLst>
          </p:cNvPr>
          <p:cNvSpPr>
            <a:spLocks noGrp="1"/>
          </p:cNvSpPr>
          <p:nvPr>
            <p:ph type="ftr" sz="quarter" idx="2"/>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0D8AC3-FC21-4469-8B23-2E7F489F5F66}"/>
              </a:ext>
            </a:extLst>
          </p:cNvPr>
          <p:cNvSpPr>
            <a:spLocks noGrp="1"/>
          </p:cNvSpPr>
          <p:nvPr>
            <p:ph type="sldNum" sz="quarter" idx="3"/>
          </p:nvPr>
        </p:nvSpPr>
        <p:spPr>
          <a:xfrm>
            <a:off x="3970938" y="8829968"/>
            <a:ext cx="3037840" cy="466433"/>
          </a:xfrm>
          <a:prstGeom prst="rect">
            <a:avLst/>
          </a:prstGeom>
        </p:spPr>
        <p:txBody>
          <a:bodyPr vert="horz" lIns="93169" tIns="46585" rIns="93169" bIns="46585" rtlCol="0" anchor="b"/>
          <a:lstStyle>
            <a:lvl1pPr algn="r">
              <a:defRPr sz="1200"/>
            </a:lvl1pPr>
          </a:lstStyle>
          <a:p>
            <a:fld id="{E8C7A465-D106-4E0E-8855-94A388F3DF97}" type="slidenum">
              <a:rPr lang="en-US" smtClean="0"/>
              <a:t>‹#›</a:t>
            </a:fld>
            <a:endParaRPr lang="en-US" dirty="0"/>
          </a:p>
        </p:txBody>
      </p:sp>
    </p:spTree>
    <p:extLst>
      <p:ext uri="{BB962C8B-B14F-4D97-AF65-F5344CB8AC3E}">
        <p14:creationId xmlns:p14="http://schemas.microsoft.com/office/powerpoint/2010/main" val="105298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9" tIns="46585" rIns="93169" bIns="46585"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9" tIns="46585" rIns="93169" bIns="46585" rtlCol="0"/>
          <a:lstStyle>
            <a:lvl1pPr algn="r">
              <a:defRPr sz="1200"/>
            </a:lvl1pPr>
          </a:lstStyle>
          <a:p>
            <a:fld id="{7717FBD2-0BE1-4F13-AA7B-AE25F01740D9}" type="datetimeFigureOut">
              <a:rPr lang="en-US" smtClean="0"/>
              <a:t>8/21/2018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9" tIns="46585" rIns="93169" bIns="4658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9" tIns="46585" rIns="93169" bIns="4658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9" tIns="46585" rIns="93169" bIns="46585" rtlCol="0" anchor="b"/>
          <a:lstStyle>
            <a:lvl1pPr algn="r">
              <a:defRPr sz="1200"/>
            </a:lvl1pPr>
          </a:lstStyle>
          <a:p>
            <a:fld id="{DEBD9831-8219-4CB2-A939-5589F844AF80}" type="slidenum">
              <a:rPr lang="en-US" smtClean="0"/>
              <a:t>‹#›</a:t>
            </a:fld>
            <a:endParaRPr lang="en-US" dirty="0"/>
          </a:p>
        </p:txBody>
      </p:sp>
    </p:spTree>
    <p:extLst>
      <p:ext uri="{BB962C8B-B14F-4D97-AF65-F5344CB8AC3E}">
        <p14:creationId xmlns:p14="http://schemas.microsoft.com/office/powerpoint/2010/main" val="181871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endParaRPr lang="en-US" dirty="0"/>
          </a:p>
        </p:txBody>
      </p:sp>
      <p:sp>
        <p:nvSpPr>
          <p:cNvPr id="4" name="Slide Number Placeholder 3"/>
          <p:cNvSpPr>
            <a:spLocks noGrp="1"/>
          </p:cNvSpPr>
          <p:nvPr>
            <p:ph type="sldNum" sz="quarter" idx="10"/>
          </p:nvPr>
        </p:nvSpPr>
        <p:spPr/>
        <p:txBody>
          <a:bodyPr/>
          <a:lstStyle/>
          <a:p>
            <a:fld id="{DEBD9831-8219-4CB2-A939-5589F844AF80}" type="slidenum">
              <a:rPr lang="en-US" smtClean="0"/>
              <a:t>2</a:t>
            </a:fld>
            <a:endParaRPr lang="en-US" dirty="0"/>
          </a:p>
        </p:txBody>
      </p:sp>
    </p:spTree>
    <p:extLst>
      <p:ext uri="{BB962C8B-B14F-4D97-AF65-F5344CB8AC3E}">
        <p14:creationId xmlns:p14="http://schemas.microsoft.com/office/powerpoint/2010/main" val="100924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D9831-8219-4CB2-A939-5589F844AF80}" type="slidenum">
              <a:rPr lang="en-US" smtClean="0"/>
              <a:t>19</a:t>
            </a:fld>
            <a:endParaRPr lang="en-US" dirty="0"/>
          </a:p>
        </p:txBody>
      </p:sp>
    </p:spTree>
    <p:extLst>
      <p:ext uri="{BB962C8B-B14F-4D97-AF65-F5344CB8AC3E}">
        <p14:creationId xmlns:p14="http://schemas.microsoft.com/office/powerpoint/2010/main" val="398915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forward, we will be renumbering rules to remove the “Division” number (which in theory--but not in practice--means a division of the Ohio Department of Developmental Disabilities that has rulemaking authority).  The division number is directly after the colon in the current numbering scheme:</a:t>
            </a:r>
          </a:p>
          <a:p>
            <a:r>
              <a:rPr lang="en-US" dirty="0"/>
              <a:t> </a:t>
            </a:r>
          </a:p>
          <a:p>
            <a:r>
              <a:rPr lang="en-US" b="1" dirty="0"/>
              <a:t>Agency:Division-Chapter-Rule</a:t>
            </a:r>
            <a:endParaRPr lang="en-US" dirty="0"/>
          </a:p>
          <a:p>
            <a:r>
              <a:rPr lang="en-US" b="1" dirty="0"/>
              <a:t>5123:     2-           17-            02</a:t>
            </a:r>
            <a:endParaRPr lang="en-US" dirty="0"/>
          </a:p>
          <a:p>
            <a:r>
              <a:rPr lang="en-US" dirty="0"/>
              <a:t> </a:t>
            </a:r>
          </a:p>
          <a:p>
            <a:r>
              <a:rPr lang="en-US" dirty="0"/>
              <a:t>Most rules will maintain the same Chapter number and Rule number.  Therefore, the new MUI rule will be 5123-17-02.  </a:t>
            </a:r>
          </a:p>
          <a:p>
            <a:r>
              <a:rPr lang="en-US" dirty="0"/>
              <a:t> </a:t>
            </a:r>
          </a:p>
          <a:p>
            <a:r>
              <a:rPr lang="en-US" dirty="0"/>
              <a:t>Remove risk language in MUI definition since it is so well defined in each of the 19 categories </a:t>
            </a:r>
          </a:p>
        </p:txBody>
      </p:sp>
      <p:sp>
        <p:nvSpPr>
          <p:cNvPr id="4" name="Slide Number Placeholder 3"/>
          <p:cNvSpPr>
            <a:spLocks noGrp="1"/>
          </p:cNvSpPr>
          <p:nvPr>
            <p:ph type="sldNum" sz="quarter" idx="10"/>
          </p:nvPr>
        </p:nvSpPr>
        <p:spPr/>
        <p:txBody>
          <a:bodyPr/>
          <a:lstStyle/>
          <a:p>
            <a:fld id="{DEBD9831-8219-4CB2-A939-5589F844AF80}" type="slidenum">
              <a:rPr lang="en-US" smtClean="0"/>
              <a:t>5</a:t>
            </a:fld>
            <a:endParaRPr lang="en-US" dirty="0"/>
          </a:p>
        </p:txBody>
      </p:sp>
    </p:spTree>
    <p:extLst>
      <p:ext uri="{BB962C8B-B14F-4D97-AF65-F5344CB8AC3E}">
        <p14:creationId xmlns:p14="http://schemas.microsoft.com/office/powerpoint/2010/main" val="327095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training of Board Members?</a:t>
            </a:r>
          </a:p>
        </p:txBody>
      </p:sp>
      <p:sp>
        <p:nvSpPr>
          <p:cNvPr id="4" name="Slide Number Placeholder 3"/>
          <p:cNvSpPr>
            <a:spLocks noGrp="1"/>
          </p:cNvSpPr>
          <p:nvPr>
            <p:ph type="sldNum" sz="quarter" idx="10"/>
          </p:nvPr>
        </p:nvSpPr>
        <p:spPr/>
        <p:txBody>
          <a:bodyPr/>
          <a:lstStyle/>
          <a:p>
            <a:fld id="{DEBD9831-8219-4CB2-A939-5589F844AF80}" type="slidenum">
              <a:rPr lang="en-US" smtClean="0"/>
              <a:t>6</a:t>
            </a:fld>
            <a:endParaRPr lang="en-US" dirty="0"/>
          </a:p>
        </p:txBody>
      </p:sp>
    </p:spTree>
    <p:extLst>
      <p:ext uri="{BB962C8B-B14F-4D97-AF65-F5344CB8AC3E}">
        <p14:creationId xmlns:p14="http://schemas.microsoft.com/office/powerpoint/2010/main" val="218202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dirty="0"/>
              <a:t>These incidents are investigated by provider.</a:t>
            </a:r>
          </a:p>
          <a:p>
            <a:endParaRPr lang="en-US" dirty="0"/>
          </a:p>
        </p:txBody>
      </p:sp>
      <p:sp>
        <p:nvSpPr>
          <p:cNvPr id="4" name="Slide Number Placeholder 3"/>
          <p:cNvSpPr>
            <a:spLocks noGrp="1"/>
          </p:cNvSpPr>
          <p:nvPr>
            <p:ph type="sldNum" sz="quarter" idx="10"/>
          </p:nvPr>
        </p:nvSpPr>
        <p:spPr/>
        <p:txBody>
          <a:bodyPr/>
          <a:lstStyle/>
          <a:p>
            <a:fld id="{DEBD9831-8219-4CB2-A939-5589F844AF80}" type="slidenum">
              <a:rPr lang="en-US" smtClean="0"/>
              <a:t>8</a:t>
            </a:fld>
            <a:endParaRPr lang="en-US" dirty="0"/>
          </a:p>
        </p:txBody>
      </p:sp>
    </p:spTree>
    <p:extLst>
      <p:ext uri="{BB962C8B-B14F-4D97-AF65-F5344CB8AC3E}">
        <p14:creationId xmlns:p14="http://schemas.microsoft.com/office/powerpoint/2010/main" val="225468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D9831-8219-4CB2-A939-5589F844AF80}" type="slidenum">
              <a:rPr lang="en-US" smtClean="0"/>
              <a:t>10</a:t>
            </a:fld>
            <a:endParaRPr lang="en-US" dirty="0"/>
          </a:p>
        </p:txBody>
      </p:sp>
    </p:spTree>
    <p:extLst>
      <p:ext uri="{BB962C8B-B14F-4D97-AF65-F5344CB8AC3E}">
        <p14:creationId xmlns:p14="http://schemas.microsoft.com/office/powerpoint/2010/main" val="151963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dirty="0">
                <a:solidFill>
                  <a:srgbClr val="000510"/>
                </a:solidFill>
              </a:rPr>
              <a:t>Guidance to provide further clarify pre-existing and planned situations</a:t>
            </a:r>
          </a:p>
          <a:p>
            <a:endParaRPr lang="en-US" dirty="0"/>
          </a:p>
        </p:txBody>
      </p:sp>
      <p:sp>
        <p:nvSpPr>
          <p:cNvPr id="4" name="Slide Number Placeholder 3"/>
          <p:cNvSpPr>
            <a:spLocks noGrp="1"/>
          </p:cNvSpPr>
          <p:nvPr>
            <p:ph type="sldNum" sz="quarter" idx="10"/>
          </p:nvPr>
        </p:nvSpPr>
        <p:spPr/>
        <p:txBody>
          <a:bodyPr/>
          <a:lstStyle/>
          <a:p>
            <a:fld id="{DEBD9831-8219-4CB2-A939-5589F844AF80}" type="slidenum">
              <a:rPr lang="en-US" smtClean="0"/>
              <a:t>11</a:t>
            </a:fld>
            <a:endParaRPr lang="en-US" dirty="0"/>
          </a:p>
        </p:txBody>
      </p:sp>
    </p:spTree>
    <p:extLst>
      <p:ext uri="{BB962C8B-B14F-4D97-AF65-F5344CB8AC3E}">
        <p14:creationId xmlns:p14="http://schemas.microsoft.com/office/powerpoint/2010/main" val="167291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agency will define who the senior manager is so like for Hamilton County Board the Senior Manager may be the Community Services for REM may be the Director. </a:t>
            </a:r>
          </a:p>
        </p:txBody>
      </p:sp>
      <p:sp>
        <p:nvSpPr>
          <p:cNvPr id="4" name="Slide Number Placeholder 3"/>
          <p:cNvSpPr>
            <a:spLocks noGrp="1"/>
          </p:cNvSpPr>
          <p:nvPr>
            <p:ph type="sldNum" sz="quarter" idx="10"/>
          </p:nvPr>
        </p:nvSpPr>
        <p:spPr/>
        <p:txBody>
          <a:bodyPr/>
          <a:lstStyle/>
          <a:p>
            <a:fld id="{DEBD9831-8219-4CB2-A939-5589F844AF80}" type="slidenum">
              <a:rPr lang="en-US" smtClean="0"/>
              <a:t>12</a:t>
            </a:fld>
            <a:endParaRPr lang="en-US" dirty="0"/>
          </a:p>
        </p:txBody>
      </p:sp>
    </p:spTree>
    <p:extLst>
      <p:ext uri="{BB962C8B-B14F-4D97-AF65-F5344CB8AC3E}">
        <p14:creationId xmlns:p14="http://schemas.microsoft.com/office/powerpoint/2010/main" val="246877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not preclude not should any agency from removing someone if they believe it is necessary I.e. case of verbal abuse, neglect and misappropriation</a:t>
            </a:r>
          </a:p>
        </p:txBody>
      </p:sp>
      <p:sp>
        <p:nvSpPr>
          <p:cNvPr id="4" name="Slide Number Placeholder 3"/>
          <p:cNvSpPr>
            <a:spLocks noGrp="1"/>
          </p:cNvSpPr>
          <p:nvPr>
            <p:ph type="sldNum" sz="quarter" idx="10"/>
          </p:nvPr>
        </p:nvSpPr>
        <p:spPr/>
        <p:txBody>
          <a:bodyPr/>
          <a:lstStyle/>
          <a:p>
            <a:fld id="{DEBD9831-8219-4CB2-A939-5589F844AF80}" type="slidenum">
              <a:rPr lang="en-US" smtClean="0"/>
              <a:t>14</a:t>
            </a:fld>
            <a:endParaRPr lang="en-US" dirty="0"/>
          </a:p>
        </p:txBody>
      </p:sp>
    </p:spTree>
    <p:extLst>
      <p:ext uri="{BB962C8B-B14F-4D97-AF65-F5344CB8AC3E}">
        <p14:creationId xmlns:p14="http://schemas.microsoft.com/office/powerpoint/2010/main" val="225994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not preclude not should any agency from removing someone if they believe it is necessary I.e. case of verbal abuse, neglect and misappropriation</a:t>
            </a:r>
          </a:p>
        </p:txBody>
      </p:sp>
      <p:sp>
        <p:nvSpPr>
          <p:cNvPr id="4" name="Slide Number Placeholder 3"/>
          <p:cNvSpPr>
            <a:spLocks noGrp="1"/>
          </p:cNvSpPr>
          <p:nvPr>
            <p:ph type="sldNum" sz="quarter" idx="10"/>
          </p:nvPr>
        </p:nvSpPr>
        <p:spPr/>
        <p:txBody>
          <a:bodyPr/>
          <a:lstStyle/>
          <a:p>
            <a:fld id="{DEBD9831-8219-4CB2-A939-5589F844AF80}" type="slidenum">
              <a:rPr lang="en-US" smtClean="0"/>
              <a:t>15</a:t>
            </a:fld>
            <a:endParaRPr lang="en-US" dirty="0"/>
          </a:p>
        </p:txBody>
      </p:sp>
    </p:spTree>
    <p:extLst>
      <p:ext uri="{BB962C8B-B14F-4D97-AF65-F5344CB8AC3E}">
        <p14:creationId xmlns:p14="http://schemas.microsoft.com/office/powerpoint/2010/main" val="358086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7C7C-AF64-4F60-8FA2-AB722B9CBF3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D193516-31F5-4121-9611-77022290A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22CBE-B8C8-4115-B6CF-5FFB50E7C7EC}"/>
              </a:ext>
            </a:extLst>
          </p:cNvPr>
          <p:cNvSpPr>
            <a:spLocks noGrp="1"/>
          </p:cNvSpPr>
          <p:nvPr>
            <p:ph type="dt" sz="half" idx="10"/>
          </p:nvPr>
        </p:nvSpPr>
        <p:spPr/>
        <p:txBody>
          <a:bodyPr/>
          <a:lstStyle/>
          <a:p>
            <a:fld id="{1394AD77-6173-4526-AE2F-36F70071C909}" type="datetime1">
              <a:rPr lang="en-US" smtClean="0"/>
              <a:t>8/21/2018</a:t>
            </a:fld>
            <a:endParaRPr lang="en-US" dirty="0"/>
          </a:p>
        </p:txBody>
      </p:sp>
      <p:sp>
        <p:nvSpPr>
          <p:cNvPr id="5" name="Footer Placeholder 4">
            <a:extLst>
              <a:ext uri="{FF2B5EF4-FFF2-40B4-BE49-F238E27FC236}">
                <a16:creationId xmlns:a16="http://schemas.microsoft.com/office/drawing/2014/main" id="{5304270E-C40B-4C07-AC05-23FA93B8C2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FA2430-5273-46DB-9798-EB91C531FE28}"/>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1043040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7F-5D72-4848-B433-DCF397A175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15CAE8-772C-4F74-B82B-3EED1CD01B7F}"/>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4C99CF-BDD1-4817-9127-C874F49B7198}"/>
              </a:ext>
            </a:extLst>
          </p:cNvPr>
          <p:cNvSpPr>
            <a:spLocks noGrp="1"/>
          </p:cNvSpPr>
          <p:nvPr>
            <p:ph type="dt" sz="half" idx="10"/>
          </p:nvPr>
        </p:nvSpPr>
        <p:spPr/>
        <p:txBody>
          <a:bodyPr/>
          <a:lstStyle/>
          <a:p>
            <a:fld id="{DB35FDEE-32EE-4E41-B95C-92A938C8AE5E}" type="datetime1">
              <a:rPr lang="en-US" smtClean="0"/>
              <a:t>8/21/2018</a:t>
            </a:fld>
            <a:endParaRPr lang="en-US" dirty="0"/>
          </a:p>
        </p:txBody>
      </p:sp>
      <p:sp>
        <p:nvSpPr>
          <p:cNvPr id="5" name="Footer Placeholder 4">
            <a:extLst>
              <a:ext uri="{FF2B5EF4-FFF2-40B4-BE49-F238E27FC236}">
                <a16:creationId xmlns:a16="http://schemas.microsoft.com/office/drawing/2014/main" id="{FFF7DD27-31D6-4A7A-901E-7AEDB2F3F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17D415-CC9B-4B6F-89CA-CE9E3BEA4879}"/>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184627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EA5E0-5121-415B-9128-039888989A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B99647-F053-4E6D-9D82-3C99D7F122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D4ACA-7DEE-4114-8B3B-3E7BA393E9C3}"/>
              </a:ext>
            </a:extLst>
          </p:cNvPr>
          <p:cNvSpPr>
            <a:spLocks noGrp="1"/>
          </p:cNvSpPr>
          <p:nvPr>
            <p:ph type="dt" sz="half" idx="10"/>
          </p:nvPr>
        </p:nvSpPr>
        <p:spPr/>
        <p:txBody>
          <a:bodyPr/>
          <a:lstStyle/>
          <a:p>
            <a:fld id="{9D77776A-631C-464B-AA19-8CFDB6609717}" type="datetime1">
              <a:rPr lang="en-US" smtClean="0"/>
              <a:t>8/21/2018</a:t>
            </a:fld>
            <a:endParaRPr lang="en-US" dirty="0"/>
          </a:p>
        </p:txBody>
      </p:sp>
      <p:sp>
        <p:nvSpPr>
          <p:cNvPr id="5" name="Footer Placeholder 4">
            <a:extLst>
              <a:ext uri="{FF2B5EF4-FFF2-40B4-BE49-F238E27FC236}">
                <a16:creationId xmlns:a16="http://schemas.microsoft.com/office/drawing/2014/main" id="{C49FE28B-2F6E-457E-9ACF-573C4101B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2CDFB7-9C8D-442A-BD51-7A80F3C70A17}"/>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4118541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10975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2514600"/>
            <a:ext cx="10515600" cy="27432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5257800"/>
            <a:ext cx="10515600" cy="914400"/>
          </a:xfrm>
        </p:spPr>
        <p:txBody>
          <a:bodyPr>
            <a:normAutofit/>
          </a:bodyPr>
          <a:lstStyle>
            <a:lvl1pPr marL="0" indent="0" algn="ctr">
              <a:spcBef>
                <a:spcPts val="0"/>
              </a:spcBef>
              <a:buNone/>
              <a:defRPr sz="2000" cap="all" spc="50"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85740266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714498"/>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C5A753-E3ED-4367-B421-C38C23399851}" type="datetime1">
              <a:rPr lang="en-US" smtClean="0"/>
              <a:t>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72440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532813" y="1714500"/>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4133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B99C-5AFC-4644-A815-D9A094F7A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0837C-9784-4772-AE8D-EF0CD46B61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4DF4A-F286-4E56-9AC0-69DC5190AD87}"/>
              </a:ext>
            </a:extLst>
          </p:cNvPr>
          <p:cNvSpPr>
            <a:spLocks noGrp="1"/>
          </p:cNvSpPr>
          <p:nvPr>
            <p:ph type="dt" sz="half" idx="10"/>
          </p:nvPr>
        </p:nvSpPr>
        <p:spPr/>
        <p:txBody>
          <a:bodyPr/>
          <a:lstStyle/>
          <a:p>
            <a:fld id="{F21B28E5-DFCA-4096-9F6F-7CED65B4C17B}" type="datetime1">
              <a:rPr lang="en-US" smtClean="0"/>
              <a:t>8/21/2018</a:t>
            </a:fld>
            <a:endParaRPr lang="en-US" dirty="0"/>
          </a:p>
        </p:txBody>
      </p:sp>
      <p:sp>
        <p:nvSpPr>
          <p:cNvPr id="5" name="Footer Placeholder 4">
            <a:extLst>
              <a:ext uri="{FF2B5EF4-FFF2-40B4-BE49-F238E27FC236}">
                <a16:creationId xmlns:a16="http://schemas.microsoft.com/office/drawing/2014/main" id="{F7034A44-92A3-4C0F-A7DD-AB54214E23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47131F-8F54-4335-8073-79BDB6FA90CE}"/>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238439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EE22-71E0-47A9-94EC-D19818D0074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199E11C-BED9-49E1-A373-B58B7FD72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BE0176-F6EC-47DC-B736-8C88C957EFE2}"/>
              </a:ext>
            </a:extLst>
          </p:cNvPr>
          <p:cNvSpPr>
            <a:spLocks noGrp="1"/>
          </p:cNvSpPr>
          <p:nvPr>
            <p:ph type="dt" sz="half" idx="10"/>
          </p:nvPr>
        </p:nvSpPr>
        <p:spPr/>
        <p:txBody>
          <a:bodyPr/>
          <a:lstStyle/>
          <a:p>
            <a:fld id="{D330A56E-CE32-401D-BC6D-CC3F437108B9}" type="datetime1">
              <a:rPr lang="en-US" smtClean="0"/>
              <a:t>8/21/2018</a:t>
            </a:fld>
            <a:endParaRPr lang="en-US" dirty="0"/>
          </a:p>
        </p:txBody>
      </p:sp>
      <p:sp>
        <p:nvSpPr>
          <p:cNvPr id="5" name="Footer Placeholder 4">
            <a:extLst>
              <a:ext uri="{FF2B5EF4-FFF2-40B4-BE49-F238E27FC236}">
                <a16:creationId xmlns:a16="http://schemas.microsoft.com/office/drawing/2014/main" id="{1FE0DC0B-9506-4BA9-B73A-56193246C0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820E34-F662-4E87-B86C-98FA27E7617C}"/>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92464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4C9B-3DED-4A90-BC72-878D0A5EB0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692D30-89E2-4CBE-A066-7A93F3E079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38416-8C90-4B83-8E6C-773EC7FC57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19972C-B911-4582-AA7B-BD6E6004ED85}"/>
              </a:ext>
            </a:extLst>
          </p:cNvPr>
          <p:cNvSpPr>
            <a:spLocks noGrp="1"/>
          </p:cNvSpPr>
          <p:nvPr>
            <p:ph type="dt" sz="half" idx="10"/>
          </p:nvPr>
        </p:nvSpPr>
        <p:spPr/>
        <p:txBody>
          <a:bodyPr/>
          <a:lstStyle/>
          <a:p>
            <a:fld id="{39581996-1B24-4313-81A6-1200C74CBC7A}" type="datetime1">
              <a:rPr lang="en-US" smtClean="0"/>
              <a:t>8/21/2018</a:t>
            </a:fld>
            <a:endParaRPr lang="en-US" dirty="0"/>
          </a:p>
        </p:txBody>
      </p:sp>
      <p:sp>
        <p:nvSpPr>
          <p:cNvPr id="6" name="Footer Placeholder 5">
            <a:extLst>
              <a:ext uri="{FF2B5EF4-FFF2-40B4-BE49-F238E27FC236}">
                <a16:creationId xmlns:a16="http://schemas.microsoft.com/office/drawing/2014/main" id="{97388BDF-F61C-4D12-BAAD-35D012CD07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716B49-B4CB-4F7D-8E8C-3974304C6DAD}"/>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362995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05D4-1280-4383-B161-8735A6359B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3B8B1C-36C7-4A78-A0A9-84EFB3505F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3D99C2-9FE2-4F22-8E4F-8D89D89656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7C54A-9A36-400D-AA0E-7B312BAE6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88DF1-A85B-47F6-8ED3-D54882DE41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231E42-2096-487D-8343-C201FC89748A}"/>
              </a:ext>
            </a:extLst>
          </p:cNvPr>
          <p:cNvSpPr>
            <a:spLocks noGrp="1"/>
          </p:cNvSpPr>
          <p:nvPr>
            <p:ph type="dt" sz="half" idx="10"/>
          </p:nvPr>
        </p:nvSpPr>
        <p:spPr/>
        <p:txBody>
          <a:bodyPr/>
          <a:lstStyle/>
          <a:p>
            <a:fld id="{37F6D2BC-D6B2-42F0-AD25-8BB0FB965668}" type="datetime1">
              <a:rPr lang="en-US" smtClean="0"/>
              <a:t>8/21/2018</a:t>
            </a:fld>
            <a:endParaRPr lang="en-US" dirty="0"/>
          </a:p>
        </p:txBody>
      </p:sp>
      <p:sp>
        <p:nvSpPr>
          <p:cNvPr id="8" name="Footer Placeholder 7">
            <a:extLst>
              <a:ext uri="{FF2B5EF4-FFF2-40B4-BE49-F238E27FC236}">
                <a16:creationId xmlns:a16="http://schemas.microsoft.com/office/drawing/2014/main" id="{EF113310-A164-4E9E-BFB8-94A2147033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AD2172-106E-4CDD-A1B5-A577C5FF1761}"/>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251320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DCF9-4E20-4730-9DE2-8C8C001A3422}"/>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EC95635-36E1-4E3A-BA2A-FB20309762A2}"/>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115D39E6-7592-4FC0-AC11-5F407CF9488E}" type="datetime1">
              <a:rPr lang="en-US" smtClean="0"/>
              <a:t>8/21/2018</a:t>
            </a:fld>
            <a:endParaRPr lang="en-US" dirty="0"/>
          </a:p>
        </p:txBody>
      </p:sp>
      <p:sp>
        <p:nvSpPr>
          <p:cNvPr id="4" name="Footer Placeholder 3">
            <a:extLst>
              <a:ext uri="{FF2B5EF4-FFF2-40B4-BE49-F238E27FC236}">
                <a16:creationId xmlns:a16="http://schemas.microsoft.com/office/drawing/2014/main" id="{4A0BDD4A-46A6-413B-B621-642E7D61B8A4}"/>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5" name="Slide Number Placeholder 4">
            <a:extLst>
              <a:ext uri="{FF2B5EF4-FFF2-40B4-BE49-F238E27FC236}">
                <a16:creationId xmlns:a16="http://schemas.microsoft.com/office/drawing/2014/main" id="{4F6485DA-467F-4B36-A43B-D05F63D4E91A}"/>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24312B8C-149C-416A-BDB0-1EDE705C7862}" type="slidenum">
              <a:rPr lang="en-US" smtClean="0"/>
              <a:pPr/>
              <a:t>‹#›</a:t>
            </a:fld>
            <a:endParaRPr lang="en-US" dirty="0"/>
          </a:p>
        </p:txBody>
      </p:sp>
    </p:spTree>
    <p:extLst>
      <p:ext uri="{BB962C8B-B14F-4D97-AF65-F5344CB8AC3E}">
        <p14:creationId xmlns:p14="http://schemas.microsoft.com/office/powerpoint/2010/main" val="1826783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B2CE0-39CB-42BC-AAA3-5EB6F1D12443}"/>
              </a:ext>
            </a:extLst>
          </p:cNvPr>
          <p:cNvSpPr>
            <a:spLocks noGrp="1"/>
          </p:cNvSpPr>
          <p:nvPr>
            <p:ph type="dt" sz="half" idx="10"/>
          </p:nvPr>
        </p:nvSpPr>
        <p:spPr/>
        <p:txBody>
          <a:bodyPr/>
          <a:lstStyle/>
          <a:p>
            <a:fld id="{0176819C-2B3A-451D-884C-20281C488E36}" type="datetime1">
              <a:rPr lang="en-US" smtClean="0"/>
              <a:t>8/21/2018</a:t>
            </a:fld>
            <a:endParaRPr lang="en-US" dirty="0"/>
          </a:p>
        </p:txBody>
      </p:sp>
      <p:sp>
        <p:nvSpPr>
          <p:cNvPr id="3" name="Footer Placeholder 2">
            <a:extLst>
              <a:ext uri="{FF2B5EF4-FFF2-40B4-BE49-F238E27FC236}">
                <a16:creationId xmlns:a16="http://schemas.microsoft.com/office/drawing/2014/main" id="{A8499931-A5D5-48D9-829C-7ABD9E4C7B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5CA08C-1CC6-44AD-B48B-7DB3A61F5688}"/>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230420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4CFC-7EA7-4380-BC66-DBDA8E68D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0A9D5D-AD48-4C74-8712-F7FA9F372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73D8-94CB-4A0C-9E39-7054C6A17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EDF358-7928-47D8-90C5-B04179F7722A}"/>
              </a:ext>
            </a:extLst>
          </p:cNvPr>
          <p:cNvSpPr>
            <a:spLocks noGrp="1"/>
          </p:cNvSpPr>
          <p:nvPr>
            <p:ph type="dt" sz="half" idx="10"/>
          </p:nvPr>
        </p:nvSpPr>
        <p:spPr/>
        <p:txBody>
          <a:bodyPr/>
          <a:lstStyle/>
          <a:p>
            <a:fld id="{55B99543-ED30-41F1-85E2-01DCAB30D3C5}" type="datetime1">
              <a:rPr lang="en-US" smtClean="0"/>
              <a:t>8/21/2018</a:t>
            </a:fld>
            <a:endParaRPr lang="en-US" dirty="0"/>
          </a:p>
        </p:txBody>
      </p:sp>
      <p:sp>
        <p:nvSpPr>
          <p:cNvPr id="6" name="Footer Placeholder 5">
            <a:extLst>
              <a:ext uri="{FF2B5EF4-FFF2-40B4-BE49-F238E27FC236}">
                <a16:creationId xmlns:a16="http://schemas.microsoft.com/office/drawing/2014/main" id="{1CCD0B29-252C-4AA7-A796-AEDD3D39AE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55EEB5-69AA-4E09-A04D-D91BAF71781A}"/>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371150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97C-AB04-4524-890F-8EDA23527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845065-63EE-417B-8762-3E63AFA07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3F81B3E-3985-433A-8A01-BAF2B55AE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F3C546-A2FA-4B20-A248-1329D0F4B0A8}"/>
              </a:ext>
            </a:extLst>
          </p:cNvPr>
          <p:cNvSpPr>
            <a:spLocks noGrp="1"/>
          </p:cNvSpPr>
          <p:nvPr>
            <p:ph type="dt" sz="half" idx="10"/>
          </p:nvPr>
        </p:nvSpPr>
        <p:spPr/>
        <p:txBody>
          <a:bodyPr/>
          <a:lstStyle/>
          <a:p>
            <a:fld id="{6BEEA426-19AE-4F2D-9FFB-79463D1FD5FC}" type="datetime1">
              <a:rPr lang="en-US" smtClean="0"/>
              <a:t>8/21/2018</a:t>
            </a:fld>
            <a:endParaRPr lang="en-US" dirty="0"/>
          </a:p>
        </p:txBody>
      </p:sp>
      <p:sp>
        <p:nvSpPr>
          <p:cNvPr id="6" name="Footer Placeholder 5">
            <a:extLst>
              <a:ext uri="{FF2B5EF4-FFF2-40B4-BE49-F238E27FC236}">
                <a16:creationId xmlns:a16="http://schemas.microsoft.com/office/drawing/2014/main" id="{AD884EA0-6E87-49F5-99CD-B21FA3B194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00F011-FB7F-4870-93BD-BC33B9F84F78}"/>
              </a:ext>
            </a:extLst>
          </p:cNvPr>
          <p:cNvSpPr>
            <a:spLocks noGrp="1"/>
          </p:cNvSpPr>
          <p:nvPr>
            <p:ph type="sldNum" sz="quarter" idx="12"/>
          </p:nvPr>
        </p:nvSpPr>
        <p:spPr/>
        <p:txBody>
          <a:bodyPr/>
          <a:lstStyle/>
          <a:p>
            <a:fld id="{24312B8C-149C-416A-BDB0-1EDE705C7862}" type="slidenum">
              <a:rPr lang="en-US" smtClean="0"/>
              <a:t>‹#›</a:t>
            </a:fld>
            <a:endParaRPr lang="en-US" dirty="0"/>
          </a:p>
        </p:txBody>
      </p:sp>
    </p:spTree>
    <p:extLst>
      <p:ext uri="{BB962C8B-B14F-4D97-AF65-F5344CB8AC3E}">
        <p14:creationId xmlns:p14="http://schemas.microsoft.com/office/powerpoint/2010/main" val="19858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598FD-D57B-44DD-83AE-643D22E74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147B5D-997A-47D2-98B2-39C3D326F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108A9-AC82-42F8-9FC3-F8DB0A96EE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D9F74CF3-DBF9-4024-8473-0526E5FADFEA}" type="datetime1">
              <a:rPr lang="en-US" smtClean="0"/>
              <a:t>8/21/2018</a:t>
            </a:fld>
            <a:endParaRPr lang="en-US" dirty="0"/>
          </a:p>
        </p:txBody>
      </p:sp>
      <p:sp>
        <p:nvSpPr>
          <p:cNvPr id="5" name="Footer Placeholder 4">
            <a:extLst>
              <a:ext uri="{FF2B5EF4-FFF2-40B4-BE49-F238E27FC236}">
                <a16:creationId xmlns:a16="http://schemas.microsoft.com/office/drawing/2014/main" id="{93B000D9-B529-4E32-B853-3E7DAC45B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87717ED9-2D72-4BAD-A1AD-A65EE25A74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24312B8C-149C-416A-BDB0-1EDE705C7862}" type="slidenum">
              <a:rPr lang="en-US" smtClean="0"/>
              <a:pPr/>
              <a:t>‹#›</a:t>
            </a:fld>
            <a:endParaRPr lang="en-US" dirty="0"/>
          </a:p>
        </p:txBody>
      </p:sp>
    </p:spTree>
    <p:extLst>
      <p:ext uri="{BB962C8B-B14F-4D97-AF65-F5344CB8AC3E}">
        <p14:creationId xmlns:p14="http://schemas.microsoft.com/office/powerpoint/2010/main" val="3563137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64"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dodd.ohio.gov/contactus/Pages/CountyMaps.aspx" TargetMode="Externa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hyperlink" Target="http://www.dodd.ohio.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4280163-3255-45E1-B1C8-248FFE9A94A7}"/>
              </a:ext>
            </a:extLst>
          </p:cNvPr>
          <p:cNvPicPr>
            <a:picLocks noChangeAspect="1"/>
          </p:cNvPicPr>
          <p:nvPr/>
        </p:nvPicPr>
        <p:blipFill rotWithShape="1">
          <a:blip r:embed="rId2">
            <a:extLst>
              <a:ext uri="{28A0092B-C50C-407E-A947-70E740481C1C}">
                <a14:useLocalDpi xmlns:a14="http://schemas.microsoft.com/office/drawing/2010/main" val="0"/>
              </a:ext>
            </a:extLst>
          </a:blip>
          <a:srcRect t="7834" b="23042"/>
          <a:stretch/>
        </p:blipFill>
        <p:spPr>
          <a:xfrm>
            <a:off x="20" y="10"/>
            <a:ext cx="12191980" cy="4571990"/>
          </a:xfrm>
          <a:prstGeom prst="rect">
            <a:avLst/>
          </a:prstGeom>
        </p:spPr>
      </p:pic>
      <p:sp>
        <p:nvSpPr>
          <p:cNvPr id="2" name="Title 1">
            <a:extLst>
              <a:ext uri="{FF2B5EF4-FFF2-40B4-BE49-F238E27FC236}">
                <a16:creationId xmlns:a16="http://schemas.microsoft.com/office/drawing/2014/main" id="{693BD752-7617-4EC7-AFA1-8A4205B548E2}"/>
              </a:ext>
            </a:extLst>
          </p:cNvPr>
          <p:cNvSpPr>
            <a:spLocks noGrp="1"/>
          </p:cNvSpPr>
          <p:nvPr>
            <p:ph type="ctrTitle"/>
          </p:nvPr>
        </p:nvSpPr>
        <p:spPr>
          <a:xfrm>
            <a:off x="433136" y="5091762"/>
            <a:ext cx="7834193" cy="1264588"/>
          </a:xfrm>
        </p:spPr>
        <p:txBody>
          <a:bodyPr vert="horz" lIns="91440" tIns="45720" rIns="91440" bIns="45720" rtlCol="0" anchor="ctr">
            <a:noAutofit/>
          </a:bodyPr>
          <a:lstStyle/>
          <a:p>
            <a:pPr algn="r"/>
            <a:r>
              <a:rPr lang="en-US" sz="4800" dirty="0"/>
              <a:t>Proposed MUI Rule Changes </a:t>
            </a:r>
          </a:p>
        </p:txBody>
      </p:sp>
      <p:sp>
        <p:nvSpPr>
          <p:cNvPr id="3" name="Subtitle 2">
            <a:extLst>
              <a:ext uri="{FF2B5EF4-FFF2-40B4-BE49-F238E27FC236}">
                <a16:creationId xmlns:a16="http://schemas.microsoft.com/office/drawing/2014/main" id="{82603E68-48D9-4BB5-9092-99A43F809F92}"/>
              </a:ext>
            </a:extLst>
          </p:cNvPr>
          <p:cNvSpPr>
            <a:spLocks noGrp="1"/>
          </p:cNvSpPr>
          <p:nvPr>
            <p:ph type="subTitle" idx="1"/>
          </p:nvPr>
        </p:nvSpPr>
        <p:spPr>
          <a:xfrm>
            <a:off x="8499107" y="5091763"/>
            <a:ext cx="2974207" cy="1264587"/>
          </a:xfrm>
        </p:spPr>
        <p:txBody>
          <a:bodyPr vert="horz" lIns="91440" tIns="45720" rIns="91440" bIns="45720" rtlCol="0" anchor="ctr">
            <a:normAutofit/>
          </a:bodyPr>
          <a:lstStyle/>
          <a:p>
            <a:pPr algn="l">
              <a:spcBef>
                <a:spcPts val="1000"/>
              </a:spcBef>
            </a:pPr>
            <a:endParaRPr lang="en-US" sz="3200" dirty="0">
              <a:solidFill>
                <a:schemeClr val="tx1"/>
              </a:solidFill>
            </a:endParaRPr>
          </a:p>
          <a:p>
            <a:pPr algn="l">
              <a:spcBef>
                <a:spcPts val="1000"/>
              </a:spcBef>
            </a:pPr>
            <a:r>
              <a:rPr lang="en-US" sz="3200" dirty="0"/>
              <a:t>AUGUST 2018</a:t>
            </a:r>
          </a:p>
        </p:txBody>
      </p:sp>
    </p:spTree>
    <p:extLst>
      <p:ext uri="{BB962C8B-B14F-4D97-AF65-F5344CB8AC3E}">
        <p14:creationId xmlns:p14="http://schemas.microsoft.com/office/powerpoint/2010/main" val="31858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normAutofit/>
          </a:bodyPr>
          <a:lstStyle/>
          <a:p>
            <a:fld id="{B6F15528-21DE-4FAA-801E-634DDDAF4B2B}" type="slidenum">
              <a:rPr lang="en-US">
                <a:solidFill>
                  <a:srgbClr val="FFFFFF"/>
                </a:solidFill>
              </a:rPr>
              <a:pPr/>
              <a:t>10</a:t>
            </a:fld>
            <a:endParaRPr lang="en-US" dirty="0">
              <a:solidFill>
                <a:srgbClr val="FFFFFF"/>
              </a:solidFill>
            </a:endParaRPr>
          </a:p>
        </p:txBody>
      </p:sp>
      <p:pic>
        <p:nvPicPr>
          <p:cNvPr id="6" name="Picture Placeholder 11">
            <a:extLst>
              <a:ext uri="{FF2B5EF4-FFF2-40B4-BE49-F238E27FC236}">
                <a16:creationId xmlns:a16="http://schemas.microsoft.com/office/drawing/2014/main" id="{EC54DE55-D94D-4708-A10F-63C5F06C7D61}"/>
              </a:ext>
            </a:extLst>
          </p:cNvPr>
          <p:cNvPicPr>
            <a:picLocks noChangeAspect="1"/>
          </p:cNvPicPr>
          <p:nvPr/>
        </p:nvPicPr>
        <p:blipFill>
          <a:blip r:embed="rId3">
            <a:extLst>
              <a:ext uri="{28A0092B-C50C-407E-A947-70E740481C1C}">
                <a14:useLocalDpi xmlns:a14="http://schemas.microsoft.com/office/drawing/2010/main" val="0"/>
              </a:ext>
            </a:extLst>
          </a:blip>
          <a:srcRect l="21816" r="21816"/>
          <a:stretch>
            <a:fillRect/>
          </a:stretch>
        </p:blipFill>
        <p:spPr>
          <a:xfrm>
            <a:off x="0" y="0"/>
            <a:ext cx="5819128" cy="6863927"/>
          </a:xfrm>
          <a:prstGeom prst="rect">
            <a:avLst/>
          </a:prstGeom>
        </p:spPr>
      </p:pic>
      <p:sp>
        <p:nvSpPr>
          <p:cNvPr id="2" name="Rectangle 1">
            <a:extLst>
              <a:ext uri="{FF2B5EF4-FFF2-40B4-BE49-F238E27FC236}">
                <a16:creationId xmlns:a16="http://schemas.microsoft.com/office/drawing/2014/main" id="{6BE2D604-DCE3-45DB-8E67-F6EF4361DA26}"/>
              </a:ext>
            </a:extLst>
          </p:cNvPr>
          <p:cNvSpPr/>
          <p:nvPr/>
        </p:nvSpPr>
        <p:spPr>
          <a:xfrm>
            <a:off x="6180991" y="444371"/>
            <a:ext cx="5424855" cy="5632311"/>
          </a:xfrm>
          <a:prstGeom prst="rect">
            <a:avLst/>
          </a:prstGeom>
        </p:spPr>
        <p:txBody>
          <a:bodyPr wrap="square">
            <a:spAutoFit/>
          </a:bodyPr>
          <a:lstStyle/>
          <a:p>
            <a:pPr>
              <a:buClrTx/>
            </a:pPr>
            <a:r>
              <a:rPr lang="en-US" sz="3600" dirty="0">
                <a:solidFill>
                  <a:srgbClr val="000510"/>
                </a:solidFill>
                <a:latin typeface="Segoe UI" panose="020B0502040204020203" pitchFamily="34" charset="0"/>
                <a:cs typeface="Segoe UI" panose="020B0502040204020203" pitchFamily="34" charset="0"/>
              </a:rPr>
              <a:t>Category B changes: </a:t>
            </a:r>
          </a:p>
          <a:p>
            <a:pPr>
              <a:buClrTx/>
            </a:pPr>
            <a:endParaRPr lang="en-US" sz="2400" dirty="0">
              <a:solidFill>
                <a:srgbClr val="000510"/>
              </a:solidFill>
              <a:latin typeface="Segoe UI" panose="020B0502040204020203" pitchFamily="34" charset="0"/>
              <a:cs typeface="Segoe UI" panose="020B0502040204020203" pitchFamily="34" charset="0"/>
            </a:endParaRPr>
          </a:p>
          <a:p>
            <a:pPr>
              <a:buClrTx/>
            </a:pPr>
            <a:r>
              <a:rPr lang="en-US" sz="2000" dirty="0">
                <a:solidFill>
                  <a:srgbClr val="000510"/>
                </a:solidFill>
                <a:latin typeface="Segoe UI" panose="020B0502040204020203" pitchFamily="34" charset="0"/>
                <a:cs typeface="Segoe UI" panose="020B0502040204020203" pitchFamily="34" charset="0"/>
              </a:rPr>
              <a:t>Prone restraint will be filed as Unapproved Behavioral Supports and upgraded to Physical Abuse, when appropriate. </a:t>
            </a:r>
          </a:p>
          <a:p>
            <a:pPr>
              <a:buClrTx/>
            </a:pPr>
            <a:endParaRPr lang="en-US" sz="2000" dirty="0">
              <a:solidFill>
                <a:srgbClr val="000510"/>
              </a:solidFill>
              <a:latin typeface="Segoe UI" panose="020B0502040204020203" pitchFamily="34" charset="0"/>
              <a:cs typeface="Segoe UI" panose="020B0502040204020203" pitchFamily="34" charset="0"/>
            </a:endParaRPr>
          </a:p>
          <a:p>
            <a:r>
              <a:rPr lang="en-US" sz="2000" dirty="0">
                <a:solidFill>
                  <a:srgbClr val="000510"/>
                </a:solidFill>
                <a:latin typeface="Segoe UI" panose="020B0502040204020203" pitchFamily="34" charset="0"/>
                <a:cs typeface="Segoe UI" panose="020B0502040204020203" pitchFamily="34" charset="0"/>
              </a:rPr>
              <a:t>Medical Emergency definition now includes the use of defibrillator and removed IV for dehydration. Proposed language:</a:t>
            </a:r>
          </a:p>
          <a:p>
            <a:endParaRPr lang="en-US" sz="2000" dirty="0">
              <a:solidFill>
                <a:srgbClr val="000510"/>
              </a:solidFill>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Medical emergency" means an incident where emergency medical intervention is required to save an individual's life (e.g., choking relief techniques such as back blows or cardiopulmonary resuscitation, use of an automated external defibrillator, or use of an epinephrine auto injector).</a:t>
            </a:r>
          </a:p>
        </p:txBody>
      </p:sp>
    </p:spTree>
    <p:extLst>
      <p:ext uri="{BB962C8B-B14F-4D97-AF65-F5344CB8AC3E}">
        <p14:creationId xmlns:p14="http://schemas.microsoft.com/office/powerpoint/2010/main" val="152386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840B66-2D74-483D-B256-E6D407BC0B61}"/>
              </a:ext>
            </a:extLst>
          </p:cNvPr>
          <p:cNvSpPr>
            <a:spLocks noGrp="1"/>
          </p:cNvSpPr>
          <p:nvPr>
            <p:ph type="title"/>
          </p:nvPr>
        </p:nvSpPr>
        <p:spPr/>
        <p:txBody>
          <a:bodyPr/>
          <a:lstStyle/>
          <a:p>
            <a:r>
              <a:rPr lang="en-US" dirty="0"/>
              <a:t>Category C changes </a:t>
            </a:r>
          </a:p>
        </p:txBody>
      </p:sp>
      <p:sp>
        <p:nvSpPr>
          <p:cNvPr id="11" name="Content Placeholder 10">
            <a:extLst>
              <a:ext uri="{FF2B5EF4-FFF2-40B4-BE49-F238E27FC236}">
                <a16:creationId xmlns:a16="http://schemas.microsoft.com/office/drawing/2014/main" id="{DF2B65BD-3BE6-40EA-8011-2CE990086A93}"/>
              </a:ext>
            </a:extLst>
          </p:cNvPr>
          <p:cNvSpPr>
            <a:spLocks noGrp="1"/>
          </p:cNvSpPr>
          <p:nvPr>
            <p:ph sz="half" idx="2"/>
          </p:nvPr>
        </p:nvSpPr>
        <p:spPr>
          <a:xfrm>
            <a:off x="838200" y="1570037"/>
            <a:ext cx="10963275" cy="4351338"/>
          </a:xfrm>
        </p:spPr>
        <p:txBody>
          <a:bodyPr>
            <a:normAutofit fontScale="77500" lnSpcReduction="20000"/>
          </a:bodyPr>
          <a:lstStyle/>
          <a:p>
            <a:r>
              <a:rPr lang="en-US" sz="3100" dirty="0">
                <a:solidFill>
                  <a:srgbClr val="000510"/>
                </a:solidFill>
              </a:rPr>
              <a:t>Law Enforcement definition now includes being tazed as a reportable incident.</a:t>
            </a:r>
          </a:p>
          <a:p>
            <a:pPr marL="0" indent="0">
              <a:buNone/>
            </a:pPr>
            <a:endParaRPr lang="en-US" sz="3100" dirty="0"/>
          </a:p>
          <a:p>
            <a:r>
              <a:rPr lang="en-US" sz="3100" dirty="0"/>
              <a:t>Unscheduled Hospitalization will be called an Unanticipated hospitalization. "Unanticipated hospitalization" means any hospital admission or hospital stay </a:t>
            </a:r>
            <a:r>
              <a:rPr lang="en-US" sz="3100" i="1" dirty="0"/>
              <a:t>over twenty-four hours that is not pre-scheduled or planned</a:t>
            </a:r>
            <a:r>
              <a:rPr lang="en-US" sz="3100" b="1" dirty="0"/>
              <a:t>.</a:t>
            </a:r>
            <a:r>
              <a:rPr lang="en-US" sz="3100" dirty="0"/>
              <a:t> A hospital admission associated with a planned treatment or pre-existing condition that is specified in the individual service plan indicating the specific symptoms and criteria that require hospitalization need not be reported.</a:t>
            </a:r>
          </a:p>
          <a:p>
            <a:pPr marL="0" indent="0">
              <a:buNone/>
            </a:pPr>
            <a:endParaRPr lang="en-US" sz="3100" dirty="0"/>
          </a:p>
          <a:p>
            <a:pPr>
              <a:buClrTx/>
            </a:pPr>
            <a:r>
              <a:rPr lang="en-US" sz="3100" dirty="0">
                <a:solidFill>
                  <a:srgbClr val="000510"/>
                </a:solidFill>
              </a:rPr>
              <a:t>Unapproved Behavior Support will be changed to align with OAC 5123:2-2-06</a:t>
            </a:r>
          </a:p>
          <a:p>
            <a:pPr marL="800100" lvl="1" indent="-342900"/>
            <a:r>
              <a:rPr lang="en-US" sz="3100" dirty="0">
                <a:solidFill>
                  <a:srgbClr val="000510"/>
                </a:solidFill>
              </a:rPr>
              <a:t>Name changed to Unapproved Behavior</a:t>
            </a:r>
            <a:r>
              <a:rPr lang="en-US" sz="3100" u="sng" dirty="0">
                <a:solidFill>
                  <a:srgbClr val="000510"/>
                </a:solidFill>
              </a:rPr>
              <a:t>al</a:t>
            </a:r>
            <a:r>
              <a:rPr lang="en-US" sz="3100" dirty="0">
                <a:solidFill>
                  <a:srgbClr val="000510"/>
                </a:solidFill>
              </a:rPr>
              <a:t> Support</a:t>
            </a:r>
          </a:p>
          <a:p>
            <a:pPr marL="800100" lvl="1" indent="-342900"/>
            <a:r>
              <a:rPr lang="en-US" sz="3100" dirty="0">
                <a:solidFill>
                  <a:srgbClr val="000510"/>
                </a:solidFill>
              </a:rPr>
              <a:t>Include rule reference</a:t>
            </a:r>
            <a:endParaRPr lang="en-US" sz="3100" dirty="0"/>
          </a:p>
          <a:p>
            <a:pPr marL="0" indent="0">
              <a:buNone/>
            </a:pPr>
            <a:endParaRPr lang="en-US" sz="2000" dirty="0"/>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11</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2830504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1425-79F4-446C-8B22-3C5777924A5D}"/>
              </a:ext>
            </a:extLst>
          </p:cNvPr>
          <p:cNvSpPr>
            <a:spLocks noGrp="1"/>
          </p:cNvSpPr>
          <p:nvPr>
            <p:ph type="title"/>
          </p:nvPr>
        </p:nvSpPr>
        <p:spPr/>
        <p:txBody>
          <a:bodyPr/>
          <a:lstStyle/>
          <a:p>
            <a:r>
              <a:rPr lang="en-US" dirty="0"/>
              <a:t>Increased communication</a:t>
            </a:r>
          </a:p>
        </p:txBody>
      </p:sp>
      <p:sp>
        <p:nvSpPr>
          <p:cNvPr id="7" name="Content Placeholder 6">
            <a:extLst>
              <a:ext uri="{FF2B5EF4-FFF2-40B4-BE49-F238E27FC236}">
                <a16:creationId xmlns:a16="http://schemas.microsoft.com/office/drawing/2014/main" id="{06EA159B-D26D-4D0A-B7AB-138C12AC622B}"/>
              </a:ext>
            </a:extLst>
          </p:cNvPr>
          <p:cNvSpPr>
            <a:spLocks noGrp="1"/>
          </p:cNvSpPr>
          <p:nvPr>
            <p:ph idx="1"/>
          </p:nvPr>
        </p:nvSpPr>
        <p:spPr>
          <a:xfrm>
            <a:off x="838199" y="1482725"/>
            <a:ext cx="10753725" cy="4351338"/>
          </a:xfrm>
        </p:spPr>
        <p:txBody>
          <a:bodyPr>
            <a:normAutofit fontScale="92500" lnSpcReduction="20000"/>
          </a:bodyPr>
          <a:lstStyle/>
          <a:p>
            <a:pPr marL="461772" indent="-342900"/>
            <a:r>
              <a:rPr lang="en-US" sz="2400" dirty="0">
                <a:solidFill>
                  <a:schemeClr val="tx2">
                    <a:lumMod val="50000"/>
                  </a:schemeClr>
                </a:solidFill>
              </a:rPr>
              <a:t>Except when law enforcement or the public children's service agency is conducting an investigation, the investigative agent shall </a:t>
            </a:r>
            <a:r>
              <a:rPr lang="en-US" sz="2400" i="1" dirty="0">
                <a:solidFill>
                  <a:schemeClr val="tx2">
                    <a:lumMod val="50000"/>
                  </a:schemeClr>
                </a:solidFill>
              </a:rPr>
              <a:t>endeavor to reach a preliminary finding regarding allegations of physical abuse or sexual abuse and notify the individual or individual's guardian and provider of the preliminary finding within fourteen working days. </a:t>
            </a:r>
            <a:r>
              <a:rPr lang="en-US" sz="2400" dirty="0">
                <a:solidFill>
                  <a:schemeClr val="tx2">
                    <a:lumMod val="50000"/>
                  </a:schemeClr>
                </a:solidFill>
              </a:rPr>
              <a:t>When it is not possible for the investigative agent to reach a preliminary finding within fourteen working days, he or she shall instead notify the individual or individual's guardian and provider of the status of the investigation.</a:t>
            </a:r>
          </a:p>
          <a:p>
            <a:pPr marL="118872" indent="0">
              <a:buNone/>
            </a:pPr>
            <a:endParaRPr lang="en-US" sz="2400" dirty="0">
              <a:solidFill>
                <a:schemeClr val="tx2">
                  <a:lumMod val="50000"/>
                </a:schemeClr>
              </a:solidFill>
            </a:endParaRPr>
          </a:p>
          <a:p>
            <a:pPr marL="461772" indent="-342900"/>
            <a:r>
              <a:rPr lang="en-US" sz="2400" dirty="0">
                <a:solidFill>
                  <a:schemeClr val="tx2">
                    <a:lumMod val="50000"/>
                  </a:schemeClr>
                </a:solidFill>
              </a:rPr>
              <a:t>Agency providers shall implement a written procedure for the internal review of all major unusual incidents and shall be responsible for taking all reasonable steps necessary to prevent the recurrence of major unusual incidents. The written procedure shall require senior management of the agency provider to be informed within two working days following the day staff become aware of a potential or determined major unusual incident involving misappropriation, neglect, physical abuse, or sexual abuse.</a:t>
            </a:r>
            <a:endParaRPr lang="en-US" sz="2400" dirty="0">
              <a:solidFill>
                <a:schemeClr val="tx2">
                  <a:lumMod val="50000"/>
                </a:schemeClr>
              </a:solidFill>
              <a:highlight>
                <a:srgbClr val="FFFF00"/>
              </a:highlight>
            </a:endParaRP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12</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12473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1425-79F4-446C-8B22-3C5777924A5D}"/>
              </a:ext>
            </a:extLst>
          </p:cNvPr>
          <p:cNvSpPr>
            <a:spLocks noGrp="1"/>
          </p:cNvSpPr>
          <p:nvPr>
            <p:ph type="title"/>
          </p:nvPr>
        </p:nvSpPr>
        <p:spPr/>
        <p:txBody>
          <a:bodyPr/>
          <a:lstStyle/>
          <a:p>
            <a:r>
              <a:rPr lang="en-US" dirty="0"/>
              <a:t>Increased communication</a:t>
            </a:r>
          </a:p>
        </p:txBody>
      </p:sp>
      <p:sp>
        <p:nvSpPr>
          <p:cNvPr id="7" name="Content Placeholder 6">
            <a:extLst>
              <a:ext uri="{FF2B5EF4-FFF2-40B4-BE49-F238E27FC236}">
                <a16:creationId xmlns:a16="http://schemas.microsoft.com/office/drawing/2014/main" id="{06EA159B-D26D-4D0A-B7AB-138C12AC622B}"/>
              </a:ext>
            </a:extLst>
          </p:cNvPr>
          <p:cNvSpPr>
            <a:spLocks noGrp="1"/>
          </p:cNvSpPr>
          <p:nvPr>
            <p:ph idx="1"/>
          </p:nvPr>
        </p:nvSpPr>
        <p:spPr>
          <a:xfrm>
            <a:off x="838200" y="1482725"/>
            <a:ext cx="10515600" cy="4351338"/>
          </a:xfrm>
        </p:spPr>
        <p:txBody>
          <a:bodyPr>
            <a:normAutofit/>
          </a:bodyPr>
          <a:lstStyle/>
          <a:p>
            <a:pPr marL="461772" indent="-342900"/>
            <a:endParaRPr lang="en-US" sz="2400" dirty="0"/>
          </a:p>
          <a:p>
            <a:pPr marL="461772" indent="-342900"/>
            <a:r>
              <a:rPr lang="en-US" sz="2400" dirty="0"/>
              <a:t>The provider providing services when an unusual incident occurs shall notify other providers of services as necessary to ensure continuity of care and support for the individual.</a:t>
            </a:r>
          </a:p>
          <a:p>
            <a:pPr marL="461772" indent="-342900"/>
            <a:endParaRPr lang="en-US" sz="2400" dirty="0">
              <a:solidFill>
                <a:schemeClr val="tx2">
                  <a:lumMod val="50000"/>
                </a:schemeClr>
              </a:solidFill>
            </a:endParaRPr>
          </a:p>
          <a:p>
            <a:pPr marL="461772" indent="-342900"/>
            <a:r>
              <a:rPr lang="en-US" sz="2400" dirty="0">
                <a:solidFill>
                  <a:schemeClr val="tx2">
                    <a:lumMod val="50000"/>
                  </a:schemeClr>
                </a:solidFill>
              </a:rPr>
              <a:t>County Boards and Provider can share information with the Department for Registry purposes. Language to read: </a:t>
            </a:r>
            <a:r>
              <a:rPr lang="en-US" sz="2400" i="1" dirty="0">
                <a:solidFill>
                  <a:schemeClr val="tx2">
                    <a:lumMod val="50000"/>
                  </a:schemeClr>
                </a:solidFill>
              </a:rPr>
              <a:t>Confidential information, including date of birth, social security number, etc. can be shared with DODD in implementing Abuser Registry process.</a:t>
            </a:r>
          </a:p>
          <a:p>
            <a:pPr marL="118872" indent="0">
              <a:buNone/>
            </a:pPr>
            <a:endParaRPr lang="en-US" sz="2000" dirty="0">
              <a:solidFill>
                <a:schemeClr val="tx2">
                  <a:lumMod val="50000"/>
                </a:schemeClr>
              </a:solidFill>
            </a:endParaRP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13</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2"/>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1019987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1425-79F4-446C-8B22-3C5777924A5D}"/>
              </a:ext>
            </a:extLst>
          </p:cNvPr>
          <p:cNvSpPr>
            <a:spLocks noGrp="1"/>
          </p:cNvSpPr>
          <p:nvPr>
            <p:ph type="title"/>
          </p:nvPr>
        </p:nvSpPr>
        <p:spPr/>
        <p:txBody>
          <a:bodyPr/>
          <a:lstStyle/>
          <a:p>
            <a:r>
              <a:rPr lang="en-US" dirty="0"/>
              <a:t>Other changes:</a:t>
            </a:r>
          </a:p>
        </p:txBody>
      </p:sp>
      <p:sp>
        <p:nvSpPr>
          <p:cNvPr id="7" name="Content Placeholder 6">
            <a:extLst>
              <a:ext uri="{FF2B5EF4-FFF2-40B4-BE49-F238E27FC236}">
                <a16:creationId xmlns:a16="http://schemas.microsoft.com/office/drawing/2014/main" id="{06EA159B-D26D-4D0A-B7AB-138C12AC622B}"/>
              </a:ext>
            </a:extLst>
          </p:cNvPr>
          <p:cNvSpPr>
            <a:spLocks noGrp="1"/>
          </p:cNvSpPr>
          <p:nvPr>
            <p:ph idx="1"/>
          </p:nvPr>
        </p:nvSpPr>
        <p:spPr>
          <a:xfrm>
            <a:off x="838199" y="1482725"/>
            <a:ext cx="10952285" cy="4351338"/>
          </a:xfrm>
        </p:spPr>
        <p:txBody>
          <a:bodyPr>
            <a:normAutofit/>
          </a:bodyPr>
          <a:lstStyle/>
          <a:p>
            <a:pPr marL="0" indent="0">
              <a:buNone/>
            </a:pPr>
            <a:endParaRPr lang="en-US" sz="2400" dirty="0"/>
          </a:p>
          <a:p>
            <a:r>
              <a:rPr lang="en-US" sz="2400" dirty="0"/>
              <a:t>Removal of an employee from direct contact with any individual when the employee is alleged to have been involved in </a:t>
            </a:r>
            <a:r>
              <a:rPr lang="en-US" sz="2400" i="1" dirty="0"/>
              <a:t>physical abuse or sexual abuse</a:t>
            </a:r>
            <a:r>
              <a:rPr lang="en-US" sz="2400" dirty="0"/>
              <a:t> until such time as the </a:t>
            </a:r>
            <a:r>
              <a:rPr lang="en-US" sz="2400" u="sng" dirty="0"/>
              <a:t>provider</a:t>
            </a:r>
            <a:r>
              <a:rPr lang="en-US" sz="2400" dirty="0"/>
              <a:t> has reasonably determined that such removal is no longer necessary.</a:t>
            </a:r>
          </a:p>
          <a:p>
            <a:pPr marL="0" indent="0">
              <a:buNone/>
            </a:pPr>
            <a:endParaRPr lang="en-US" sz="2400" dirty="0"/>
          </a:p>
          <a:p>
            <a:pPr marL="0" indent="0">
              <a:buNone/>
            </a:pPr>
            <a:r>
              <a:rPr lang="en-US" sz="2400" i="1" dirty="0">
                <a:solidFill>
                  <a:schemeClr val="accent4">
                    <a:lumMod val="75000"/>
                  </a:schemeClr>
                </a:solidFill>
              </a:rPr>
              <a:t>Important note: Nothing precludes any employer from removing an employee if they believe it is necessary (i.e. in cases of verbal abuse, neglect and misappropriation…)</a:t>
            </a:r>
          </a:p>
          <a:p>
            <a:pPr marL="0" indent="0">
              <a:buNone/>
            </a:pPr>
            <a:endParaRPr lang="en-US" sz="6000" i="1" dirty="0"/>
          </a:p>
          <a:p>
            <a:pPr marL="118872" indent="0">
              <a:buClrTx/>
              <a:buNone/>
            </a:pPr>
            <a:endParaRPr lang="en-US" b="1" dirty="0">
              <a:solidFill>
                <a:schemeClr val="tx2">
                  <a:lumMod val="50000"/>
                </a:schemeClr>
              </a:solidFill>
              <a:highlight>
                <a:srgbClr val="FFFF00"/>
              </a:highlight>
            </a:endParaRP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14</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253072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1425-79F4-446C-8B22-3C5777924A5D}"/>
              </a:ext>
            </a:extLst>
          </p:cNvPr>
          <p:cNvSpPr>
            <a:spLocks noGrp="1"/>
          </p:cNvSpPr>
          <p:nvPr>
            <p:ph type="title"/>
          </p:nvPr>
        </p:nvSpPr>
        <p:spPr/>
        <p:txBody>
          <a:bodyPr/>
          <a:lstStyle/>
          <a:p>
            <a:r>
              <a:rPr lang="en-US" dirty="0"/>
              <a:t>Other changes:</a:t>
            </a:r>
          </a:p>
        </p:txBody>
      </p:sp>
      <p:sp>
        <p:nvSpPr>
          <p:cNvPr id="7" name="Content Placeholder 6">
            <a:extLst>
              <a:ext uri="{FF2B5EF4-FFF2-40B4-BE49-F238E27FC236}">
                <a16:creationId xmlns:a16="http://schemas.microsoft.com/office/drawing/2014/main" id="{06EA159B-D26D-4D0A-B7AB-138C12AC622B}"/>
              </a:ext>
            </a:extLst>
          </p:cNvPr>
          <p:cNvSpPr>
            <a:spLocks noGrp="1"/>
          </p:cNvSpPr>
          <p:nvPr>
            <p:ph idx="1"/>
          </p:nvPr>
        </p:nvSpPr>
        <p:spPr>
          <a:xfrm>
            <a:off x="838199" y="1482725"/>
            <a:ext cx="10952285" cy="4351338"/>
          </a:xfrm>
        </p:spPr>
        <p:txBody>
          <a:bodyPr>
            <a:normAutofit/>
          </a:bodyPr>
          <a:lstStyle/>
          <a:p>
            <a:endParaRPr lang="en-US" sz="2400" dirty="0">
              <a:solidFill>
                <a:srgbClr val="000510"/>
              </a:solidFill>
            </a:endParaRPr>
          </a:p>
          <a:p>
            <a:r>
              <a:rPr lang="en-US" sz="2400" dirty="0">
                <a:solidFill>
                  <a:srgbClr val="000510"/>
                </a:solidFill>
              </a:rPr>
              <a:t>Eliminate filing of multiple MUIs for same incident, focus on event based reporting.</a:t>
            </a:r>
          </a:p>
          <a:p>
            <a:pPr marL="0" indent="0">
              <a:buNone/>
            </a:pPr>
            <a:endParaRPr lang="en-US" sz="2400" i="1" dirty="0">
              <a:solidFill>
                <a:srgbClr val="000510"/>
              </a:solidFill>
            </a:endParaRPr>
          </a:p>
          <a:p>
            <a:r>
              <a:rPr lang="en-US" sz="2400" dirty="0">
                <a:solidFill>
                  <a:srgbClr val="000510"/>
                </a:solidFill>
              </a:rPr>
              <a:t>Removed Semi-Annual Analysis requirement County Board and provider.</a:t>
            </a:r>
          </a:p>
          <a:p>
            <a:pPr marL="118872" indent="0">
              <a:buClrTx/>
              <a:buNone/>
            </a:pPr>
            <a:endParaRPr lang="en-US" sz="2400" dirty="0">
              <a:solidFill>
                <a:srgbClr val="000510"/>
              </a:solidFill>
            </a:endParaRPr>
          </a:p>
          <a:p>
            <a:r>
              <a:rPr lang="en-US" sz="2400" dirty="0">
                <a:solidFill>
                  <a:srgbClr val="000510"/>
                </a:solidFill>
              </a:rPr>
              <a:t>Written notification to PPI will only include DD employee and guardian only-not community members.</a:t>
            </a:r>
          </a:p>
          <a:p>
            <a:endParaRPr lang="en-US" sz="2400" dirty="0"/>
          </a:p>
          <a:p>
            <a:pPr marL="0" indent="0">
              <a:buNone/>
            </a:pPr>
            <a:endParaRPr lang="en-US" sz="2400" i="1" dirty="0"/>
          </a:p>
          <a:p>
            <a:pPr marL="118872" indent="0">
              <a:buClrTx/>
              <a:buNone/>
            </a:pPr>
            <a:endParaRPr lang="en-US" b="1" dirty="0">
              <a:solidFill>
                <a:schemeClr val="tx2">
                  <a:lumMod val="50000"/>
                </a:schemeClr>
              </a:solidFill>
              <a:highlight>
                <a:srgbClr val="FFFF00"/>
              </a:highlight>
            </a:endParaRP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15</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394535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73B2-A579-4BE3-A397-5A46F78260E8}"/>
              </a:ext>
            </a:extLst>
          </p:cNvPr>
          <p:cNvSpPr>
            <a:spLocks noGrp="1"/>
          </p:cNvSpPr>
          <p:nvPr>
            <p:ph type="title"/>
          </p:nvPr>
        </p:nvSpPr>
        <p:spPr/>
        <p:txBody>
          <a:bodyPr/>
          <a:lstStyle/>
          <a:p>
            <a:r>
              <a:rPr lang="en-US" dirty="0"/>
              <a:t>Pattern/Trend Discussion</a:t>
            </a:r>
          </a:p>
        </p:txBody>
      </p:sp>
      <p:sp>
        <p:nvSpPr>
          <p:cNvPr id="3" name="Content Placeholder 2">
            <a:extLst>
              <a:ext uri="{FF2B5EF4-FFF2-40B4-BE49-F238E27FC236}">
                <a16:creationId xmlns:a16="http://schemas.microsoft.com/office/drawing/2014/main" id="{22AAB540-DD64-49A2-B492-7FD6D60C1C19}"/>
              </a:ext>
            </a:extLst>
          </p:cNvPr>
          <p:cNvSpPr>
            <a:spLocks noGrp="1"/>
          </p:cNvSpPr>
          <p:nvPr>
            <p:ph idx="1"/>
          </p:nvPr>
        </p:nvSpPr>
        <p:spPr/>
        <p:txBody>
          <a:bodyPr/>
          <a:lstStyle/>
          <a:p>
            <a:r>
              <a:rPr lang="en-US" dirty="0"/>
              <a:t>Choking Prevention (Alert/Resources)</a:t>
            </a:r>
          </a:p>
          <a:p>
            <a:endParaRPr lang="en-US" dirty="0"/>
          </a:p>
          <a:p>
            <a:r>
              <a:rPr lang="en-US" dirty="0"/>
              <a:t>Transportation Concerns</a:t>
            </a:r>
          </a:p>
          <a:p>
            <a:endParaRPr lang="en-US" dirty="0"/>
          </a:p>
          <a:p>
            <a:r>
              <a:rPr lang="en-US" dirty="0"/>
              <a:t>Transitions</a:t>
            </a:r>
          </a:p>
        </p:txBody>
      </p:sp>
      <p:sp>
        <p:nvSpPr>
          <p:cNvPr id="4" name="Slide Number Placeholder 3">
            <a:extLst>
              <a:ext uri="{FF2B5EF4-FFF2-40B4-BE49-F238E27FC236}">
                <a16:creationId xmlns:a16="http://schemas.microsoft.com/office/drawing/2014/main" id="{C063989F-5423-4114-BAE8-BEF993F4E8B2}"/>
              </a:ext>
            </a:extLst>
          </p:cNvPr>
          <p:cNvSpPr>
            <a:spLocks noGrp="1"/>
          </p:cNvSpPr>
          <p:nvPr>
            <p:ph type="sldNum" sz="quarter" idx="12"/>
          </p:nvPr>
        </p:nvSpPr>
        <p:spPr/>
        <p:txBody>
          <a:bodyPr/>
          <a:lstStyle/>
          <a:p>
            <a:fld id="{24312B8C-149C-416A-BDB0-1EDE705C7862}" type="slidenum">
              <a:rPr lang="en-US" smtClean="0"/>
              <a:t>16</a:t>
            </a:fld>
            <a:endParaRPr lang="en-US" dirty="0"/>
          </a:p>
        </p:txBody>
      </p:sp>
    </p:spTree>
    <p:extLst>
      <p:ext uri="{BB962C8B-B14F-4D97-AF65-F5344CB8AC3E}">
        <p14:creationId xmlns:p14="http://schemas.microsoft.com/office/powerpoint/2010/main" val="1082551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35982F-F3F9-40C9-9056-351CB49BCAA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692" r="9091" b="20700"/>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A0BEB0C0-DDBC-417C-B196-94031D6252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24312B8C-149C-416A-BDB0-1EDE705C7862}" type="slidenum">
              <a:rPr lang="en-US">
                <a:solidFill>
                  <a:srgbClr val="FFFFFF"/>
                </a:solidFill>
                <a:latin typeface="+mn-lt"/>
                <a:cs typeface="+mn-cs"/>
              </a:rPr>
              <a:pPr defTabSz="457200">
                <a:spcAft>
                  <a:spcPts val="600"/>
                </a:spcAft>
              </a:pPr>
              <a:t>17</a:t>
            </a:fld>
            <a:endParaRPr lang="en-US" dirty="0">
              <a:solidFill>
                <a:srgbClr val="FFFFFF"/>
              </a:solidFill>
              <a:latin typeface="+mn-lt"/>
              <a:cs typeface="+mn-cs"/>
            </a:endParaRPr>
          </a:p>
        </p:txBody>
      </p:sp>
      <p:sp>
        <p:nvSpPr>
          <p:cNvPr id="3" name="Title 2">
            <a:extLst>
              <a:ext uri="{FF2B5EF4-FFF2-40B4-BE49-F238E27FC236}">
                <a16:creationId xmlns:a16="http://schemas.microsoft.com/office/drawing/2014/main" id="{E159D1EE-3C29-4358-919A-81EFCB7FC809}"/>
              </a:ext>
            </a:extLst>
          </p:cNvPr>
          <p:cNvSpPr>
            <a:spLocks noGrp="1"/>
          </p:cNvSpPr>
          <p:nvPr>
            <p:ph type="title"/>
          </p:nvPr>
        </p:nvSpPr>
        <p:spPr>
          <a:xfrm>
            <a:off x="378069" y="2133717"/>
            <a:ext cx="3956538" cy="2112968"/>
          </a:xfrm>
        </p:spPr>
        <p:txBody>
          <a:bodyPr>
            <a:noAutofit/>
          </a:bodyPr>
          <a:lstStyle/>
          <a:p>
            <a:r>
              <a:rPr lang="en-US" sz="3200" b="1" dirty="0">
                <a:latin typeface="Corbel" panose="020B0503020204020204" pitchFamily="34" charset="0"/>
                <a:cs typeface="Segoe UI" panose="020B0502040204020203" pitchFamily="34" charset="0"/>
              </a:rPr>
              <a:t>“</a:t>
            </a:r>
            <a:r>
              <a:rPr lang="en-US" sz="2800" b="1" dirty="0">
                <a:latin typeface="Corbel" panose="020B0503020204020204" pitchFamily="34" charset="0"/>
                <a:cs typeface="Segoe UI" panose="020B0502040204020203" pitchFamily="34" charset="0"/>
              </a:rPr>
              <a:t>When the winds of change blow, some people build walls and others build windmills.” </a:t>
            </a:r>
            <a:br>
              <a:rPr lang="en-US" sz="2800" b="1" dirty="0">
                <a:latin typeface="Corbel" panose="020B0503020204020204" pitchFamily="34" charset="0"/>
                <a:cs typeface="Segoe UI" panose="020B0502040204020203" pitchFamily="34" charset="0"/>
              </a:rPr>
            </a:br>
            <a:r>
              <a:rPr lang="en-US" sz="2800" b="1" dirty="0">
                <a:latin typeface="Corbel" panose="020B0503020204020204" pitchFamily="34" charset="0"/>
                <a:cs typeface="Segoe UI" panose="020B0502040204020203" pitchFamily="34" charset="0"/>
              </a:rPr>
              <a:t>– Chinese Proverb</a:t>
            </a:r>
            <a:endParaRPr lang="en-US" sz="3200" b="1" dirty="0">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7847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75CC165-75CD-4F1A-AEE4-11455C0ACDA5}"/>
              </a:ext>
            </a:extLst>
          </p:cNvPr>
          <p:cNvPicPr>
            <a:picLocks noGrp="1" noChangeAspect="1"/>
          </p:cNvPicPr>
          <p:nvPr>
            <p:ph type="pic" idx="1"/>
          </p:nvPr>
        </p:nvPicPr>
        <p:blipFill rotWithShape="1">
          <a:blip r:embed="rId2"/>
          <a:srcRect r="9091" b="33589"/>
          <a:stretch/>
        </p:blipFill>
        <p:spPr>
          <a:xfrm>
            <a:off x="0" y="-123746"/>
            <a:ext cx="12169280" cy="6981746"/>
          </a:xfrm>
          <a:prstGeom prst="rect">
            <a:avLst/>
          </a:prstGeom>
        </p:spPr>
      </p:pic>
      <p:sp>
        <p:nvSpPr>
          <p:cNvPr id="17" name="Rectangle 16">
            <a:extLst>
              <a:ext uri="{FF2B5EF4-FFF2-40B4-BE49-F238E27FC236}">
                <a16:creationId xmlns:a16="http://schemas.microsoft.com/office/drawing/2014/main" id="{90E16127-B8A5-42E6-AF29-764F54D35C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4237" y="914401"/>
            <a:ext cx="3657599" cy="4781697"/>
          </a:xfrm>
        </p:spPr>
        <p:txBody>
          <a:bodyPr vert="horz" lIns="91440" tIns="45720" rIns="91440" bIns="45720" rtlCol="0" anchor="ctr">
            <a:normAutofit fontScale="90000"/>
          </a:bodyPr>
          <a:lstStyle/>
          <a:p>
            <a:pPr>
              <a:defRPr/>
            </a:pPr>
            <a:r>
              <a:rPr lang="en-US" sz="2200"/>
              <a:t>Abuse and Neglect contacts</a:t>
            </a:r>
            <a:br>
              <a:rPr lang="en-US" sz="2200"/>
            </a:br>
            <a:r>
              <a:rPr lang="en-US" sz="2200"/>
              <a:t/>
            </a:r>
            <a:br>
              <a:rPr lang="en-US" sz="2200"/>
            </a:br>
            <a:r>
              <a:rPr lang="en-US" sz="2200"/>
              <a:t/>
            </a:r>
            <a:br>
              <a:rPr lang="en-US" sz="2200"/>
            </a:br>
            <a:r>
              <a:rPr lang="en-US" sz="2200"/>
              <a:t>Hotline (866)313-6733</a:t>
            </a:r>
            <a:br>
              <a:rPr lang="en-US" sz="2200"/>
            </a:br>
            <a:r>
              <a:rPr lang="en-US" sz="2200"/>
              <a:t/>
            </a:r>
            <a:br>
              <a:rPr lang="en-US" sz="2200"/>
            </a:br>
            <a:r>
              <a:rPr lang="en-US" sz="2200"/>
              <a:t>DODD MUI Office </a:t>
            </a:r>
            <a:br>
              <a:rPr lang="en-US" sz="2200"/>
            </a:br>
            <a:r>
              <a:rPr lang="en-US" sz="2200"/>
              <a:t>614-995-3810</a:t>
            </a:r>
            <a:br>
              <a:rPr lang="en-US" sz="2200"/>
            </a:br>
            <a:r>
              <a:rPr lang="en-US" sz="2200"/>
              <a:t/>
            </a:r>
            <a:br>
              <a:rPr lang="en-US" sz="2200"/>
            </a:br>
            <a:r>
              <a:rPr lang="en-US" sz="2200"/>
              <a:t/>
            </a:r>
            <a:br>
              <a:rPr lang="en-US" sz="2200"/>
            </a:br>
            <a:r>
              <a:rPr lang="en-US" sz="2200"/>
              <a:t>County Board Contacts</a:t>
            </a:r>
            <a:br>
              <a:rPr lang="en-US" sz="2200"/>
            </a:br>
            <a:r>
              <a:rPr lang="en-US" sz="2200"/>
              <a:t/>
            </a:r>
            <a:br>
              <a:rPr lang="en-US" sz="2200"/>
            </a:br>
            <a:r>
              <a:rPr lang="en-US" sz="2200">
                <a:hlinkClick r:id="rId3"/>
              </a:rPr>
              <a:t>http://dodd.ohio.gov/contactus/Pages/CountyMaps.aspx</a:t>
            </a:r>
            <a:r>
              <a:rPr lang="en-US" sz="2200"/>
              <a:t/>
            </a:r>
            <a:br>
              <a:rPr lang="en-US" sz="2200"/>
            </a:br>
            <a:r>
              <a:rPr lang="en-US" sz="2200"/>
              <a:t/>
            </a:r>
            <a:br>
              <a:rPr lang="en-US" sz="2200"/>
            </a:br>
            <a:r>
              <a:rPr lang="en-US" sz="2200"/>
              <a:t/>
            </a:r>
            <a:br>
              <a:rPr lang="en-US" sz="2200"/>
            </a:br>
            <a:r>
              <a:rPr lang="en-US" sz="2200">
                <a:hlinkClick r:id="rId4"/>
              </a:rPr>
              <a:t>www.dodd.ohio.gov</a:t>
            </a:r>
            <a:r>
              <a:rPr lang="en-US" sz="2200"/>
              <a:t/>
            </a:r>
            <a:br>
              <a:rPr lang="en-US" sz="2200"/>
            </a:br>
            <a:r>
              <a:rPr lang="en-US" sz="1400">
                <a:latin typeface="+mj-lt"/>
                <a:cs typeface="+mj-cs"/>
              </a:rPr>
              <a:t/>
            </a:r>
            <a:br>
              <a:rPr lang="en-US" sz="1400">
                <a:latin typeface="+mj-lt"/>
                <a:cs typeface="+mj-cs"/>
              </a:rPr>
            </a:br>
            <a:r>
              <a:rPr lang="en-US" sz="1400">
                <a:latin typeface="+mj-lt"/>
                <a:cs typeface="+mj-cs"/>
              </a:rPr>
              <a:t/>
            </a:r>
            <a:br>
              <a:rPr lang="en-US" sz="1400">
                <a:latin typeface="+mj-lt"/>
                <a:cs typeface="+mj-cs"/>
              </a:rPr>
            </a:br>
            <a:endParaRPr lang="en-US" sz="1400" dirty="0">
              <a:latin typeface="+mj-lt"/>
              <a:cs typeface="+mj-cs"/>
            </a:endParaRPr>
          </a:p>
        </p:txBody>
      </p:sp>
      <p:sp>
        <p:nvSpPr>
          <p:cNvPr id="4" name="Slide Number Placeholder 3">
            <a:extLst>
              <a:ext uri="{FF2B5EF4-FFF2-40B4-BE49-F238E27FC236}">
                <a16:creationId xmlns:a16="http://schemas.microsoft.com/office/drawing/2014/main" id="{A0BEB0C0-DDBC-417C-B196-94031D6252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24312B8C-149C-416A-BDB0-1EDE705C7862}" type="slidenum">
              <a:rPr lang="en-US" smtClean="0">
                <a:solidFill>
                  <a:srgbClr val="FFFFFF"/>
                </a:solidFill>
                <a:latin typeface="+mn-lt"/>
                <a:cs typeface="+mn-cs"/>
              </a:rPr>
              <a:pPr defTabSz="457200">
                <a:spcAft>
                  <a:spcPts val="600"/>
                </a:spcAft>
              </a:pPr>
              <a:t>18</a:t>
            </a:fld>
            <a:endParaRPr lang="en-US" dirty="0">
              <a:solidFill>
                <a:srgbClr val="FFFFFF"/>
              </a:solidFill>
              <a:latin typeface="+mn-lt"/>
              <a:cs typeface="+mn-cs"/>
            </a:endParaRPr>
          </a:p>
        </p:txBody>
      </p:sp>
    </p:spTree>
    <p:extLst>
      <p:ext uri="{BB962C8B-B14F-4D97-AF65-F5344CB8AC3E}">
        <p14:creationId xmlns:p14="http://schemas.microsoft.com/office/powerpoint/2010/main" val="293720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B60FCE-C6A4-4394-A682-6DEB148677D1}"/>
              </a:ext>
            </a:extLst>
          </p:cNvPr>
          <p:cNvSpPr>
            <a:spLocks noGrp="1"/>
          </p:cNvSpPr>
          <p:nvPr>
            <p:ph type="title"/>
          </p:nvPr>
        </p:nvSpPr>
        <p:spPr/>
        <p:txBody>
          <a:bodyPr/>
          <a:lstStyle/>
          <a:p>
            <a:r>
              <a:rPr lang="en-US" dirty="0"/>
              <a:t>Presenter:</a:t>
            </a:r>
          </a:p>
        </p:txBody>
      </p:sp>
      <p:sp>
        <p:nvSpPr>
          <p:cNvPr id="6" name="Content Placeholder 5">
            <a:extLst>
              <a:ext uri="{FF2B5EF4-FFF2-40B4-BE49-F238E27FC236}">
                <a16:creationId xmlns:a16="http://schemas.microsoft.com/office/drawing/2014/main" id="{4E79FA52-6F25-414A-B38C-AB3BBF4541AC}"/>
              </a:ext>
            </a:extLst>
          </p:cNvPr>
          <p:cNvSpPr>
            <a:spLocks noGrp="1"/>
          </p:cNvSpPr>
          <p:nvPr>
            <p:ph idx="1"/>
          </p:nvPr>
        </p:nvSpPr>
        <p:spPr>
          <a:xfrm>
            <a:off x="838199" y="1825625"/>
            <a:ext cx="10730023" cy="4351338"/>
          </a:xfrm>
        </p:spPr>
        <p:txBody>
          <a:bodyPr>
            <a:normAutofit/>
          </a:bodyPr>
          <a:lstStyle/>
          <a:p>
            <a:pPr marL="0" indent="0">
              <a:buNone/>
            </a:pPr>
            <a:r>
              <a:rPr lang="en-US" dirty="0"/>
              <a:t>Scott Phillips, Assistant Deputy Director</a:t>
            </a:r>
          </a:p>
          <a:p>
            <a:pPr marL="0" indent="0">
              <a:buNone/>
            </a:pPr>
            <a:r>
              <a:rPr lang="en-US" dirty="0"/>
              <a:t>Department of Developmental Disabilities</a:t>
            </a:r>
          </a:p>
          <a:p>
            <a:pPr marL="0" indent="0">
              <a:buNone/>
            </a:pPr>
            <a:r>
              <a:rPr lang="en-US" dirty="0"/>
              <a:t>MUI Registry Unit</a:t>
            </a:r>
          </a:p>
          <a:p>
            <a:pPr marL="0" indent="0">
              <a:buNone/>
            </a:pPr>
            <a:r>
              <a:rPr lang="en-US" dirty="0"/>
              <a:t>1800 </a:t>
            </a:r>
            <a:r>
              <a:rPr lang="en-US" dirty="0" err="1"/>
              <a:t>Sullivant</a:t>
            </a:r>
            <a:r>
              <a:rPr lang="en-US" dirty="0"/>
              <a:t> Avenue</a:t>
            </a:r>
          </a:p>
          <a:p>
            <a:pPr marL="0" indent="0">
              <a:buNone/>
            </a:pPr>
            <a:r>
              <a:rPr lang="en-US" dirty="0"/>
              <a:t>Columbus, Ohio 43222</a:t>
            </a:r>
          </a:p>
          <a:p>
            <a:pPr marL="0" indent="0">
              <a:buNone/>
            </a:pPr>
            <a:r>
              <a:rPr lang="en-US" dirty="0"/>
              <a:t>(614) 752-0090</a:t>
            </a:r>
          </a:p>
          <a:p>
            <a:pPr marL="0" indent="0">
              <a:buNone/>
            </a:pPr>
            <a:r>
              <a:rPr lang="en-US" dirty="0"/>
              <a:t>Scott.phillips@dodd.ohio.gov</a:t>
            </a:r>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
        <p:nvSpPr>
          <p:cNvPr id="8" name="Slide Number Placeholder 7">
            <a:extLst>
              <a:ext uri="{FF2B5EF4-FFF2-40B4-BE49-F238E27FC236}">
                <a16:creationId xmlns:a16="http://schemas.microsoft.com/office/drawing/2014/main" id="{B8BCD8D4-B31F-43C8-A460-68E989168CCF}"/>
              </a:ext>
            </a:extLst>
          </p:cNvPr>
          <p:cNvSpPr>
            <a:spLocks noGrp="1"/>
          </p:cNvSpPr>
          <p:nvPr>
            <p:ph type="sldNum" sz="quarter" idx="12"/>
          </p:nvPr>
        </p:nvSpPr>
        <p:spPr/>
        <p:txBody>
          <a:bodyPr/>
          <a:lstStyle/>
          <a:p>
            <a:fld id="{24312B8C-149C-416A-BDB0-1EDE705C7862}" type="slidenum">
              <a:rPr lang="en-US" smtClean="0"/>
              <a:t>19</a:t>
            </a:fld>
            <a:endParaRPr lang="en-US" dirty="0"/>
          </a:p>
        </p:txBody>
      </p:sp>
    </p:spTree>
    <p:extLst>
      <p:ext uri="{BB962C8B-B14F-4D97-AF65-F5344CB8AC3E}">
        <p14:creationId xmlns:p14="http://schemas.microsoft.com/office/powerpoint/2010/main" val="323310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5519DA-682C-4DC4-9410-DF6C7DADEC06}"/>
              </a:ext>
            </a:extLst>
          </p:cNvPr>
          <p:cNvPicPr>
            <a:picLocks noChangeAspect="1"/>
          </p:cNvPicPr>
          <p:nvPr/>
        </p:nvPicPr>
        <p:blipFill rotWithShape="1">
          <a:blip r:embed="rId3">
            <a:extLst>
              <a:ext uri="{28A0092B-C50C-407E-A947-70E740481C1C}">
                <a14:useLocalDpi xmlns:a14="http://schemas.microsoft.com/office/drawing/2010/main" val="0"/>
              </a:ext>
            </a:extLst>
          </a:blip>
          <a:srcRect l="26573" r="8577" b="2"/>
          <a:stretch/>
        </p:blipFill>
        <p:spPr>
          <a:xfrm>
            <a:off x="3008896" y="-2655"/>
            <a:ext cx="2917457" cy="3407774"/>
          </a:xfrm>
          <a:prstGeom prst="rect">
            <a:avLst/>
          </a:prstGeom>
        </p:spPr>
      </p:pic>
      <p:pic>
        <p:nvPicPr>
          <p:cNvPr id="11" name="Picture 10">
            <a:extLst>
              <a:ext uri="{FF2B5EF4-FFF2-40B4-BE49-F238E27FC236}">
                <a16:creationId xmlns:a16="http://schemas.microsoft.com/office/drawing/2014/main" id="{EB26F1C6-F5F0-4505-9DE2-48DD1609F1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 b="14970"/>
          <a:stretch/>
        </p:blipFill>
        <p:spPr>
          <a:xfrm>
            <a:off x="20" y="3494314"/>
            <a:ext cx="5926333" cy="3363686"/>
          </a:xfrm>
          <a:prstGeom prst="rect">
            <a:avLst/>
          </a:prstGeom>
        </p:spPr>
      </p:pic>
      <p:sp>
        <p:nvSpPr>
          <p:cNvPr id="5" name="Content Placeholder 4">
            <a:extLst>
              <a:ext uri="{FF2B5EF4-FFF2-40B4-BE49-F238E27FC236}">
                <a16:creationId xmlns:a16="http://schemas.microsoft.com/office/drawing/2014/main" id="{15EC29B7-3319-4862-9852-EF62B2AE9B97}"/>
              </a:ext>
            </a:extLst>
          </p:cNvPr>
          <p:cNvSpPr>
            <a:spLocks noGrp="1"/>
          </p:cNvSpPr>
          <p:nvPr>
            <p:ph type="body" sz="half" idx="2"/>
          </p:nvPr>
        </p:nvSpPr>
        <p:spPr>
          <a:xfrm>
            <a:off x="6101860" y="191197"/>
            <a:ext cx="5820509" cy="6427844"/>
          </a:xfrm>
          <a:noFill/>
        </p:spPr>
        <p:txBody>
          <a:bodyPr vert="horz" lIns="91440" tIns="45720" rIns="91440" bIns="45720" rtlCol="0">
            <a:normAutofit lnSpcReduction="10000"/>
          </a:bodyPr>
          <a:lstStyle/>
          <a:p>
            <a:pPr algn="ctr">
              <a:lnSpc>
                <a:spcPct val="110000"/>
              </a:lnSpc>
            </a:pPr>
            <a:endParaRPr lang="en-US" sz="2600" dirty="0"/>
          </a:p>
          <a:p>
            <a:pPr algn="ctr">
              <a:lnSpc>
                <a:spcPct val="110000"/>
              </a:lnSpc>
            </a:pPr>
            <a:r>
              <a:rPr lang="en-US" sz="2600" dirty="0"/>
              <a:t>How do we build on an excellent well established health and welfare syste</a:t>
            </a:r>
            <a:r>
              <a:rPr lang="en-US" sz="2600" dirty="0">
                <a:latin typeface="+mn-lt"/>
                <a:cs typeface="+mn-cs"/>
              </a:rPr>
              <a:t>m?</a:t>
            </a:r>
          </a:p>
          <a:p>
            <a:pPr algn="ctr"/>
            <a:endParaRPr lang="en-US" sz="2800" dirty="0">
              <a:latin typeface="+mn-lt"/>
              <a:cs typeface="+mn-cs"/>
            </a:endParaRPr>
          </a:p>
          <a:p>
            <a:pPr marL="457200" indent="-457200">
              <a:buFont typeface="Arial" panose="020B0604020202020204" pitchFamily="34" charset="0"/>
              <a:buChar char="•"/>
            </a:pPr>
            <a:r>
              <a:rPr lang="en-US" sz="2400" dirty="0"/>
              <a:t>Renewed focus on prevention, quality improvement and partnerships</a:t>
            </a:r>
          </a:p>
          <a:p>
            <a:pPr marL="457200" indent="-457200">
              <a:buFont typeface="Arial" panose="020B0604020202020204" pitchFamily="34" charset="0"/>
              <a:buChar char="•"/>
            </a:pPr>
            <a:r>
              <a:rPr lang="en-US" sz="2400" dirty="0"/>
              <a:t>Consider shift to community and person center plans  </a:t>
            </a:r>
          </a:p>
          <a:p>
            <a:pPr marL="457200" indent="-457200">
              <a:buFont typeface="Arial" panose="020B0604020202020204" pitchFamily="34" charset="0"/>
              <a:buChar char="•"/>
            </a:pPr>
            <a:r>
              <a:rPr lang="en-US" sz="2400" dirty="0"/>
              <a:t>Identify opportunities to increase communication during investigation process</a:t>
            </a:r>
          </a:p>
          <a:p>
            <a:pPr marL="457200" indent="-457200">
              <a:buFont typeface="Arial" panose="020B0604020202020204" pitchFamily="34" charset="0"/>
              <a:buChar char="•"/>
            </a:pPr>
            <a:r>
              <a:rPr lang="en-US" sz="2400" dirty="0"/>
              <a:t>Minimize administrative burden while maintaining a high quality system</a:t>
            </a:r>
          </a:p>
          <a:p>
            <a:pPr marL="457200" indent="-457200">
              <a:buFont typeface="Arial" panose="020B0604020202020204" pitchFamily="34" charset="0"/>
              <a:buChar char="•"/>
            </a:pPr>
            <a:r>
              <a:rPr lang="en-US" sz="2400" dirty="0"/>
              <a:t>Spotlight individual, DD employees and systems success in promoting health and welfare</a:t>
            </a:r>
          </a:p>
          <a:p>
            <a:pPr marL="457200" indent="-457200">
              <a:buFont typeface="Arial" panose="020B0604020202020204" pitchFamily="34" charset="0"/>
              <a:buChar char="•"/>
            </a:pPr>
            <a:endParaRPr lang="en-US" sz="2000" dirty="0"/>
          </a:p>
          <a:p>
            <a:endParaRPr lang="en-US" sz="2800" dirty="0"/>
          </a:p>
          <a:p>
            <a:endParaRPr lang="en-US" sz="2800" dirty="0"/>
          </a:p>
          <a:p>
            <a:endParaRPr lang="en-US" sz="2800" dirty="0">
              <a:latin typeface="+mn-lt"/>
              <a:cs typeface="+mn-cs"/>
            </a:endParaRPr>
          </a:p>
        </p:txBody>
      </p:sp>
      <p:sp>
        <p:nvSpPr>
          <p:cNvPr id="10" name="Slide Number Placeholder 9">
            <a:extLst>
              <a:ext uri="{FF2B5EF4-FFF2-40B4-BE49-F238E27FC236}">
                <a16:creationId xmlns:a16="http://schemas.microsoft.com/office/drawing/2014/main" id="{62138009-39B8-4978-8B02-F0622ADB5E68}"/>
              </a:ext>
            </a:extLst>
          </p:cNvPr>
          <p:cNvSpPr>
            <a:spLocks noGrp="1"/>
          </p:cNvSpPr>
          <p:nvPr>
            <p:ph type="sldNum" sz="quarter" idx="12"/>
          </p:nvPr>
        </p:nvSpPr>
        <p:spPr>
          <a:xfrm>
            <a:off x="10727703" y="6356350"/>
            <a:ext cx="626097" cy="365125"/>
          </a:xfrm>
        </p:spPr>
        <p:txBody>
          <a:bodyPr vert="horz" lIns="91440" tIns="45720" rIns="91440" bIns="45720" rtlCol="0" anchor="ctr">
            <a:normAutofit/>
          </a:bodyPr>
          <a:lstStyle/>
          <a:p>
            <a:pPr>
              <a:spcAft>
                <a:spcPts val="600"/>
              </a:spcAft>
            </a:pPr>
            <a:fld id="{24312B8C-149C-416A-BDB0-1EDE705C7862}" type="slidenum">
              <a:rPr lang="en-US" sz="1100">
                <a:solidFill>
                  <a:schemeClr val="tx1">
                    <a:alpha val="80000"/>
                  </a:schemeClr>
                </a:solidFill>
                <a:latin typeface="+mn-lt"/>
                <a:cs typeface="+mn-cs"/>
              </a:rPr>
              <a:pPr>
                <a:spcAft>
                  <a:spcPts val="600"/>
                </a:spcAft>
              </a:pPr>
              <a:t>2</a:t>
            </a:fld>
            <a:endParaRPr lang="en-US" sz="1100" dirty="0">
              <a:solidFill>
                <a:schemeClr val="tx1">
                  <a:alpha val="80000"/>
                </a:schemeClr>
              </a:solidFill>
              <a:latin typeface="+mn-lt"/>
              <a:cs typeface="+mn-cs"/>
            </a:endParaRPr>
          </a:p>
        </p:txBody>
      </p:sp>
      <p:pic>
        <p:nvPicPr>
          <p:cNvPr id="4" name="Picture 3">
            <a:extLst>
              <a:ext uri="{FF2B5EF4-FFF2-40B4-BE49-F238E27FC236}">
                <a16:creationId xmlns:a16="http://schemas.microsoft.com/office/drawing/2014/main" id="{95938E36-9626-4ADA-B444-7D90E861B09F}"/>
              </a:ext>
            </a:extLst>
          </p:cNvPr>
          <p:cNvPicPr>
            <a:picLocks noChangeAspect="1"/>
          </p:cNvPicPr>
          <p:nvPr/>
        </p:nvPicPr>
        <p:blipFill rotWithShape="1">
          <a:blip r:embed="rId5"/>
          <a:srcRect l="25940" r="17519" b="2553"/>
          <a:stretch/>
        </p:blipFill>
        <p:spPr>
          <a:xfrm>
            <a:off x="19" y="0"/>
            <a:ext cx="2922290" cy="3405119"/>
          </a:xfrm>
          <a:prstGeom prst="rect">
            <a:avLst/>
          </a:prstGeom>
        </p:spPr>
      </p:pic>
    </p:spTree>
    <p:extLst>
      <p:ext uri="{BB962C8B-B14F-4D97-AF65-F5344CB8AC3E}">
        <p14:creationId xmlns:p14="http://schemas.microsoft.com/office/powerpoint/2010/main" val="54732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3CF8141-93D2-443C-B8C0-9972B4AA85A8}"/>
              </a:ext>
            </a:extLst>
          </p:cNvPr>
          <p:cNvSpPr>
            <a:spLocks noGrp="1"/>
          </p:cNvSpPr>
          <p:nvPr>
            <p:ph type="title"/>
          </p:nvPr>
        </p:nvSpPr>
        <p:spPr>
          <a:xfrm>
            <a:off x="838200" y="365125"/>
            <a:ext cx="10515600" cy="886159"/>
          </a:xfrm>
        </p:spPr>
        <p:txBody>
          <a:bodyPr/>
          <a:lstStyle/>
          <a:p>
            <a:r>
              <a:rPr lang="en-US" dirty="0"/>
              <a:t>Rule review process </a:t>
            </a:r>
          </a:p>
        </p:txBody>
      </p:sp>
      <p:sp>
        <p:nvSpPr>
          <p:cNvPr id="31" name="Content Placeholder 30">
            <a:extLst>
              <a:ext uri="{FF2B5EF4-FFF2-40B4-BE49-F238E27FC236}">
                <a16:creationId xmlns:a16="http://schemas.microsoft.com/office/drawing/2014/main" id="{91D3DD18-2DB2-409D-8317-8A4B3B52523C}"/>
              </a:ext>
            </a:extLst>
          </p:cNvPr>
          <p:cNvSpPr>
            <a:spLocks noGrp="1"/>
          </p:cNvSpPr>
          <p:nvPr>
            <p:ph idx="1"/>
          </p:nvPr>
        </p:nvSpPr>
        <p:spPr>
          <a:xfrm>
            <a:off x="838200" y="1251284"/>
            <a:ext cx="10515600" cy="4657391"/>
          </a:xfrm>
        </p:spPr>
        <p:txBody>
          <a:bodyPr>
            <a:normAutofit fontScale="92500" lnSpcReduction="20000"/>
          </a:bodyPr>
          <a:lstStyle/>
          <a:p>
            <a:pPr marL="0" indent="0">
              <a:buNone/>
            </a:pPr>
            <a:r>
              <a:rPr lang="en-US" sz="2400" dirty="0"/>
              <a:t>May 2017-February 2018-MUI Work Group met 7 times </a:t>
            </a:r>
          </a:p>
          <a:p>
            <a:r>
              <a:rPr lang="en-US" sz="2400" dirty="0"/>
              <a:t>Representatives from Individual and Families/Guardians, OPRA, OACB, The Arc, Ohio Waiver Network, Ohio Health Care Association </a:t>
            </a:r>
          </a:p>
          <a:p>
            <a:pPr marL="0" indent="0">
              <a:buNone/>
            </a:pPr>
            <a:endParaRPr lang="en-US" sz="2400" dirty="0"/>
          </a:p>
          <a:p>
            <a:pPr marL="0" indent="0">
              <a:lnSpc>
                <a:spcPct val="110000"/>
              </a:lnSpc>
              <a:buNone/>
            </a:pPr>
            <a:r>
              <a:rPr lang="en-US" sz="2400" dirty="0"/>
              <a:t>Rule Committee Members informed Stakeholders and requested feedback</a:t>
            </a:r>
          </a:p>
          <a:p>
            <a:pPr>
              <a:lnSpc>
                <a:spcPct val="110000"/>
              </a:lnSpc>
            </a:pPr>
            <a:r>
              <a:rPr lang="en-US" sz="2400" dirty="0"/>
              <a:t>OPRA conferences (11/3/17 and 4/5/18), Project Stir (2/16/18), PAR Conference (5/10/18) and OACB (5/11/18)</a:t>
            </a:r>
          </a:p>
          <a:p>
            <a:pPr marL="0" indent="0">
              <a:buNone/>
            </a:pPr>
            <a:endParaRPr lang="en-US" sz="2400" dirty="0"/>
          </a:p>
          <a:p>
            <a:pPr marL="0" indent="0">
              <a:buNone/>
            </a:pPr>
            <a:r>
              <a:rPr lang="en-US" sz="2400" dirty="0"/>
              <a:t>Rule Review Clearance </a:t>
            </a:r>
          </a:p>
          <a:p>
            <a:pPr marL="0" indent="0">
              <a:buNone/>
            </a:pPr>
            <a:endParaRPr lang="en-US" sz="2400" dirty="0"/>
          </a:p>
          <a:p>
            <a:pPr marL="0" indent="0">
              <a:buNone/>
            </a:pPr>
            <a:r>
              <a:rPr lang="en-US" sz="2400" dirty="0"/>
              <a:t>CSI Review</a:t>
            </a:r>
          </a:p>
          <a:p>
            <a:pPr marL="0" indent="0">
              <a:buNone/>
            </a:pPr>
            <a:endParaRPr lang="en-US" sz="2400" dirty="0"/>
          </a:p>
          <a:p>
            <a:pPr marL="0" indent="0">
              <a:buNone/>
            </a:pPr>
            <a:r>
              <a:rPr lang="en-US" sz="2400" dirty="0"/>
              <a:t>Next…Filing of rule, Public Hearing, JCARR Review and setting implementation date </a:t>
            </a:r>
          </a:p>
          <a:p>
            <a:pPr marL="0" indent="0">
              <a:buNone/>
            </a:pPr>
            <a:endParaRPr lang="en-US" sz="2400" dirty="0"/>
          </a:p>
          <a:p>
            <a:pPr marL="0" indent="0">
              <a:buNone/>
            </a:pPr>
            <a:endParaRPr lang="en-US" sz="2400" dirty="0"/>
          </a:p>
          <a:p>
            <a:pPr marL="0" indent="0">
              <a:buNone/>
            </a:pPr>
            <a:endParaRPr lang="en-US" sz="2400" dirty="0"/>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3</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2"/>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99705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0F156E-9D09-4ABF-94F4-3CBA4C4CCD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9524" b="2691"/>
          <a:stretch/>
        </p:blipFill>
        <p:spPr>
          <a:xfrm>
            <a:off x="5805291" y="365125"/>
            <a:ext cx="6380608" cy="5692775"/>
          </a:xfrm>
          <a:prstGeom prst="rect">
            <a:avLst/>
          </a:prstGeom>
        </p:spPr>
      </p:pic>
      <p:sp>
        <p:nvSpPr>
          <p:cNvPr id="5" name="Title 4">
            <a:extLst>
              <a:ext uri="{FF2B5EF4-FFF2-40B4-BE49-F238E27FC236}">
                <a16:creationId xmlns:a16="http://schemas.microsoft.com/office/drawing/2014/main" id="{1B840B66-2D74-483D-B256-E6D407BC0B61}"/>
              </a:ext>
            </a:extLst>
          </p:cNvPr>
          <p:cNvSpPr>
            <a:spLocks noGrp="1"/>
          </p:cNvSpPr>
          <p:nvPr>
            <p:ph type="title"/>
          </p:nvPr>
        </p:nvSpPr>
        <p:spPr>
          <a:xfrm>
            <a:off x="838200" y="365125"/>
            <a:ext cx="10515600" cy="1325563"/>
          </a:xfrm>
        </p:spPr>
        <p:txBody>
          <a:bodyPr/>
          <a:lstStyle/>
          <a:p>
            <a:r>
              <a:rPr lang="en-US" dirty="0"/>
              <a:t>Moving forward </a:t>
            </a:r>
          </a:p>
        </p:txBody>
      </p:sp>
      <p:sp>
        <p:nvSpPr>
          <p:cNvPr id="2" name="Content Placeholder 1">
            <a:extLst>
              <a:ext uri="{FF2B5EF4-FFF2-40B4-BE49-F238E27FC236}">
                <a16:creationId xmlns:a16="http://schemas.microsoft.com/office/drawing/2014/main" id="{68E21941-9D1B-4C1E-838B-86FD5EC859BB}"/>
              </a:ext>
            </a:extLst>
          </p:cNvPr>
          <p:cNvSpPr>
            <a:spLocks noGrp="1"/>
          </p:cNvSpPr>
          <p:nvPr>
            <p:ph idx="1"/>
          </p:nvPr>
        </p:nvSpPr>
        <p:spPr>
          <a:xfrm>
            <a:off x="838200" y="1825625"/>
            <a:ext cx="10448925" cy="4328477"/>
          </a:xfrm>
        </p:spPr>
        <p:txBody>
          <a:bodyPr/>
          <a:lstStyle/>
          <a:p>
            <a:pPr marL="0" indent="0">
              <a:buNone/>
            </a:pPr>
            <a:r>
              <a:rPr lang="en-US" dirty="0"/>
              <a:t>Engaging stakeholders to develop a plan that includes:</a:t>
            </a:r>
          </a:p>
          <a:p>
            <a:pPr marL="0" indent="0">
              <a:buNone/>
            </a:pPr>
            <a:r>
              <a:rPr lang="en-US" sz="2400" dirty="0"/>
              <a:t> </a:t>
            </a:r>
          </a:p>
          <a:p>
            <a:r>
              <a:rPr lang="en-US" dirty="0"/>
              <a:t>Communication strategies </a:t>
            </a:r>
          </a:p>
          <a:p>
            <a:r>
              <a:rPr lang="en-US" dirty="0"/>
              <a:t>Trainings </a:t>
            </a:r>
          </a:p>
          <a:p>
            <a:r>
              <a:rPr lang="en-US" dirty="0"/>
              <a:t>Technology </a:t>
            </a:r>
          </a:p>
          <a:p>
            <a:r>
              <a:rPr lang="en-US" dirty="0"/>
              <a:t>Policy and procedure revisions </a:t>
            </a:r>
          </a:p>
          <a:p>
            <a:r>
              <a:rPr lang="en-US" dirty="0"/>
              <a:t>Ways to evaluate impact of changes</a:t>
            </a:r>
          </a:p>
          <a:p>
            <a:endParaRPr lang="en-US" dirty="0"/>
          </a:p>
          <a:p>
            <a:endParaRPr lang="en-US" dirty="0"/>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a:xfrm>
            <a:off x="8610600" y="6356350"/>
            <a:ext cx="2743200" cy="365125"/>
          </a:xfrm>
        </p:spPr>
        <p:txBody>
          <a:bodyPr/>
          <a:lstStyle/>
          <a:p>
            <a:fld id="{24312B8C-149C-416A-BDB0-1EDE705C7862}" type="slidenum">
              <a:rPr lang="en-US" smtClean="0"/>
              <a:t>4</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78913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4D030D-1AEE-4BCB-9548-FEB486B6B394}"/>
              </a:ext>
            </a:extLst>
          </p:cNvPr>
          <p:cNvSpPr>
            <a:spLocks noGrp="1"/>
          </p:cNvSpPr>
          <p:nvPr>
            <p:ph type="title"/>
          </p:nvPr>
        </p:nvSpPr>
        <p:spPr>
          <a:xfrm>
            <a:off x="838200" y="365125"/>
            <a:ext cx="7772400" cy="1325563"/>
          </a:xfrm>
        </p:spPr>
        <p:txBody>
          <a:bodyPr>
            <a:normAutofit/>
          </a:bodyPr>
          <a:lstStyle/>
          <a:p>
            <a:pPr>
              <a:lnSpc>
                <a:spcPct val="100000"/>
              </a:lnSpc>
            </a:pPr>
            <a:r>
              <a:rPr lang="en-US" dirty="0"/>
              <a:t>Proposed rule changes </a:t>
            </a: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5</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
        <p:nvSpPr>
          <p:cNvPr id="10" name="Rectangle 9">
            <a:extLst>
              <a:ext uri="{FF2B5EF4-FFF2-40B4-BE49-F238E27FC236}">
                <a16:creationId xmlns:a16="http://schemas.microsoft.com/office/drawing/2014/main" id="{9561B89F-C0A7-4CAD-BB18-B25FD02CBFAB}"/>
              </a:ext>
            </a:extLst>
          </p:cNvPr>
          <p:cNvSpPr/>
          <p:nvPr/>
        </p:nvSpPr>
        <p:spPr>
          <a:xfrm>
            <a:off x="580749" y="1520389"/>
            <a:ext cx="11282730" cy="4739759"/>
          </a:xfrm>
          <a:prstGeom prst="rect">
            <a:avLst/>
          </a:prstGeom>
        </p:spPr>
        <p:txBody>
          <a:bodyPr wrap="square">
            <a:spAutoFit/>
          </a:bodyPr>
          <a:lstStyle/>
          <a:p>
            <a:pPr>
              <a:buClrTx/>
              <a:buFont typeface="Arial" panose="020B0604020202020204" pitchFamily="34" charset="0"/>
              <a:buChar char="•"/>
            </a:pPr>
            <a:endParaRPr lang="en-US" dirty="0">
              <a:solidFill>
                <a:srgbClr val="000510"/>
              </a:solidFill>
              <a:latin typeface="Segoe UI" panose="020B0502040204020203" pitchFamily="34" charset="0"/>
              <a:cs typeface="Segoe UI" panose="020B0502040204020203" pitchFamily="34" charset="0"/>
            </a:endParaRPr>
          </a:p>
          <a:p>
            <a:pPr marL="457200" indent="-457200">
              <a:buClrTx/>
              <a:buFont typeface="Arial" panose="020B0604020202020204" pitchFamily="34" charset="0"/>
              <a:buChar char="•"/>
            </a:pPr>
            <a:r>
              <a:rPr lang="en-US" sz="2400" dirty="0">
                <a:solidFill>
                  <a:srgbClr val="000510"/>
                </a:solidFill>
                <a:latin typeface="Segoe UI" panose="020B0502040204020203" pitchFamily="34" charset="0"/>
                <a:cs typeface="Segoe UI" panose="020B0502040204020203" pitchFamily="34" charset="0"/>
              </a:rPr>
              <a:t>Rule will now be numbered 5123:17-02</a:t>
            </a:r>
          </a:p>
          <a:p>
            <a:pPr>
              <a:buClrTx/>
            </a:pPr>
            <a:endParaRPr lang="en-US" sz="2400" dirty="0">
              <a:solidFill>
                <a:srgbClr val="000510"/>
              </a:solidFill>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solidFill>
                  <a:srgbClr val="000510"/>
                </a:solidFill>
                <a:latin typeface="Segoe UI" panose="020B0502040204020203" pitchFamily="34" charset="0"/>
                <a:cs typeface="Segoe UI" panose="020B0502040204020203" pitchFamily="34" charset="0"/>
              </a:rPr>
              <a:t>MUI Definition has been changed to  </a:t>
            </a:r>
            <a:r>
              <a:rPr lang="en-US" sz="2400" dirty="0">
                <a:latin typeface="Segoe UI" panose="020B0502040204020203" pitchFamily="34" charset="0"/>
                <a:cs typeface="Segoe UI" panose="020B0502040204020203" pitchFamily="34" charset="0"/>
              </a:rPr>
              <a:t>the alleged, suspected, or actual occurrence of an incident described in paragraph (C)(16)(a), (C)(16)(b), or (C)(16)(c) of this rule when there is reason to believe the incident has occurred. There are three categories of major unusual incidents that correspond to three administrative investigation procedures delineated in appendix A, appendix B, and appendix C to this rule.</a:t>
            </a:r>
          </a:p>
          <a:p>
            <a:pPr>
              <a:buClrTx/>
            </a:pPr>
            <a:endParaRPr lang="en-US" sz="2400" dirty="0">
              <a:solidFill>
                <a:srgbClr val="000510"/>
              </a:solidFill>
              <a:latin typeface="Segoe UI" panose="020B0502040204020203" pitchFamily="34" charset="0"/>
              <a:cs typeface="Segoe UI" panose="020B0502040204020203" pitchFamily="34" charset="0"/>
            </a:endParaRPr>
          </a:p>
          <a:p>
            <a:pPr marL="457200" indent="-457200">
              <a:buClrTx/>
              <a:buFont typeface="Arial" panose="020B0604020202020204" pitchFamily="34" charset="0"/>
              <a:buChar char="•"/>
            </a:pPr>
            <a:r>
              <a:rPr lang="en-US" sz="2400" dirty="0">
                <a:solidFill>
                  <a:srgbClr val="000510"/>
                </a:solidFill>
                <a:latin typeface="Segoe UI" panose="020B0502040204020203" pitchFamily="34" charset="0"/>
                <a:cs typeface="Segoe UI" panose="020B0502040204020203" pitchFamily="34" charset="0"/>
              </a:rPr>
              <a:t>Move Peer to Peer Acts to Category B</a:t>
            </a:r>
          </a:p>
          <a:p>
            <a:pPr>
              <a:buClrTx/>
            </a:pPr>
            <a:endParaRPr lang="en-US" sz="2000" dirty="0">
              <a:solidFill>
                <a:srgbClr val="000510"/>
              </a:solidFill>
              <a:latin typeface="Calibri" panose="020F0502020204030204" pitchFamily="34" charset="0"/>
              <a:cs typeface="Calibri" panose="020F0502020204030204" pitchFamily="34" charset="0"/>
            </a:endParaRPr>
          </a:p>
          <a:p>
            <a:pPr>
              <a:buClrTx/>
            </a:pPr>
            <a:endParaRPr lang="en-US" dirty="0">
              <a:solidFill>
                <a:srgbClr val="000510"/>
              </a:solidFill>
            </a:endParaRPr>
          </a:p>
        </p:txBody>
      </p:sp>
    </p:spTree>
    <p:extLst>
      <p:ext uri="{BB962C8B-B14F-4D97-AF65-F5344CB8AC3E}">
        <p14:creationId xmlns:p14="http://schemas.microsoft.com/office/powerpoint/2010/main" val="1225162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840B66-2D74-483D-B256-E6D407BC0B61}"/>
              </a:ext>
            </a:extLst>
          </p:cNvPr>
          <p:cNvSpPr>
            <a:spLocks noGrp="1"/>
          </p:cNvSpPr>
          <p:nvPr>
            <p:ph type="title"/>
          </p:nvPr>
        </p:nvSpPr>
        <p:spPr/>
        <p:txBody>
          <a:bodyPr/>
          <a:lstStyle/>
          <a:p>
            <a:r>
              <a:rPr lang="en-US" dirty="0"/>
              <a:t>DD Employee defined </a:t>
            </a:r>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3"/>
          <a:stretch>
            <a:fillRect/>
          </a:stretch>
        </p:blipFill>
        <p:spPr>
          <a:xfrm>
            <a:off x="187452" y="6154102"/>
            <a:ext cx="3646175" cy="607696"/>
          </a:xfrm>
          <a:prstGeom prst="rect">
            <a:avLst/>
          </a:prstGeom>
          <a:ln>
            <a:noFill/>
          </a:ln>
        </p:spPr>
      </p:pic>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6</a:t>
            </a:fld>
            <a:endParaRPr lang="en-US" dirty="0"/>
          </a:p>
        </p:txBody>
      </p:sp>
      <p:sp>
        <p:nvSpPr>
          <p:cNvPr id="6" name="Content Placeholder 5">
            <a:extLst>
              <a:ext uri="{FF2B5EF4-FFF2-40B4-BE49-F238E27FC236}">
                <a16:creationId xmlns:a16="http://schemas.microsoft.com/office/drawing/2014/main" id="{0789F2B2-DA77-41EA-9401-FD97C2AE29A5}"/>
              </a:ext>
            </a:extLst>
          </p:cNvPr>
          <p:cNvSpPr>
            <a:spLocks noGrp="1"/>
          </p:cNvSpPr>
          <p:nvPr>
            <p:ph idx="1"/>
          </p:nvPr>
        </p:nvSpPr>
        <p:spPr/>
        <p:txBody>
          <a:bodyPr>
            <a:normAutofit lnSpcReduction="10000"/>
          </a:bodyPr>
          <a:lstStyle/>
          <a:p>
            <a:pPr marL="0" indent="0">
              <a:buNone/>
            </a:pPr>
            <a:r>
              <a:rPr lang="en-US" dirty="0"/>
              <a:t>Developmental disabilities employee" means:</a:t>
            </a:r>
          </a:p>
          <a:p>
            <a:r>
              <a:rPr lang="en-US" dirty="0"/>
              <a:t>An employee of the department;</a:t>
            </a:r>
          </a:p>
          <a:p>
            <a:r>
              <a:rPr lang="en-US" dirty="0"/>
              <a:t>A superintendent, </a:t>
            </a:r>
            <a:r>
              <a:rPr lang="en-US" i="1" dirty="0">
                <a:solidFill>
                  <a:schemeClr val="accent6">
                    <a:lumMod val="75000"/>
                  </a:schemeClr>
                </a:solidFill>
              </a:rPr>
              <a:t>board member</a:t>
            </a:r>
            <a:r>
              <a:rPr lang="en-US" dirty="0"/>
              <a:t>, or employee of a county board;</a:t>
            </a:r>
          </a:p>
          <a:p>
            <a:r>
              <a:rPr lang="en-US" dirty="0"/>
              <a:t>An administrator, </a:t>
            </a:r>
            <a:r>
              <a:rPr lang="en-US" i="1" dirty="0">
                <a:solidFill>
                  <a:schemeClr val="accent6">
                    <a:lumMod val="75000"/>
                  </a:schemeClr>
                </a:solidFill>
              </a:rPr>
              <a:t>board member</a:t>
            </a:r>
            <a:r>
              <a:rPr lang="en-US" dirty="0"/>
              <a:t>, or employee of a residential facility licensed under section 5123.19 of the Revised Code;</a:t>
            </a:r>
          </a:p>
          <a:p>
            <a:r>
              <a:rPr lang="en-US" dirty="0"/>
              <a:t>An administrator, board member, or employee of any other public or private provider of services to an individual with a developmental disability; or</a:t>
            </a:r>
          </a:p>
          <a:p>
            <a:r>
              <a:rPr lang="en-US" dirty="0"/>
              <a:t>An independent provider.</a:t>
            </a:r>
          </a:p>
        </p:txBody>
      </p:sp>
    </p:spTree>
    <p:extLst>
      <p:ext uri="{BB962C8B-B14F-4D97-AF65-F5344CB8AC3E}">
        <p14:creationId xmlns:p14="http://schemas.microsoft.com/office/powerpoint/2010/main" val="42734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677A-BAF4-47DD-AFFE-811989A69DB8}"/>
              </a:ext>
            </a:extLst>
          </p:cNvPr>
          <p:cNvSpPr>
            <a:spLocks noGrp="1"/>
          </p:cNvSpPr>
          <p:nvPr>
            <p:ph type="title"/>
          </p:nvPr>
        </p:nvSpPr>
        <p:spPr/>
        <p:txBody>
          <a:bodyPr/>
          <a:lstStyle/>
          <a:p>
            <a:r>
              <a:rPr lang="en-US" dirty="0"/>
              <a:t>Neglect definition changes  </a:t>
            </a:r>
          </a:p>
        </p:txBody>
      </p:sp>
      <p:sp>
        <p:nvSpPr>
          <p:cNvPr id="6" name="Text Placeholder 5">
            <a:extLst>
              <a:ext uri="{FF2B5EF4-FFF2-40B4-BE49-F238E27FC236}">
                <a16:creationId xmlns:a16="http://schemas.microsoft.com/office/drawing/2014/main" id="{461C4D8E-C910-4931-A0C5-677810661152}"/>
              </a:ext>
            </a:extLst>
          </p:cNvPr>
          <p:cNvSpPr>
            <a:spLocks noGrp="1"/>
          </p:cNvSpPr>
          <p:nvPr>
            <p:ph type="body" idx="1"/>
          </p:nvPr>
        </p:nvSpPr>
        <p:spPr>
          <a:xfrm>
            <a:off x="839788" y="1681163"/>
            <a:ext cx="5157787" cy="420199"/>
          </a:xfrm>
        </p:spPr>
        <p:txBody>
          <a:bodyPr>
            <a:normAutofit fontScale="92500" lnSpcReduction="10000"/>
          </a:bodyPr>
          <a:lstStyle/>
          <a:p>
            <a:r>
              <a:rPr lang="en-US" sz="2800" b="0" dirty="0"/>
              <a:t>Existing language  </a:t>
            </a:r>
          </a:p>
        </p:txBody>
      </p:sp>
      <p:sp>
        <p:nvSpPr>
          <p:cNvPr id="11" name="Content Placeholder 10">
            <a:extLst>
              <a:ext uri="{FF2B5EF4-FFF2-40B4-BE49-F238E27FC236}">
                <a16:creationId xmlns:a16="http://schemas.microsoft.com/office/drawing/2014/main" id="{DF2B65BD-3BE6-40EA-8011-2CE990086A93}"/>
              </a:ext>
            </a:extLst>
          </p:cNvPr>
          <p:cNvSpPr>
            <a:spLocks noGrp="1"/>
          </p:cNvSpPr>
          <p:nvPr>
            <p:ph sz="half" idx="2"/>
          </p:nvPr>
        </p:nvSpPr>
        <p:spPr>
          <a:xfrm>
            <a:off x="839789" y="2505075"/>
            <a:ext cx="4708158" cy="3684588"/>
          </a:xfrm>
        </p:spPr>
        <p:txBody>
          <a:bodyPr>
            <a:normAutofit/>
          </a:bodyPr>
          <a:lstStyle/>
          <a:p>
            <a:pPr marL="0" indent="0">
              <a:buNone/>
            </a:pPr>
            <a:r>
              <a:rPr lang="en-US" sz="2000" dirty="0"/>
              <a:t>Neglect means when there is a duty to do so, failing to provide an individual with any treatment, care, goods, supervision, or services necessary to maintain the health or safety of the individual.</a:t>
            </a:r>
          </a:p>
          <a:p>
            <a:pPr marL="0" indent="0">
              <a:buNone/>
            </a:pPr>
            <a:endParaRPr lang="en-US" sz="2000" dirty="0"/>
          </a:p>
          <a:p>
            <a:endParaRPr lang="en-US" sz="2000" dirty="0"/>
          </a:p>
          <a:p>
            <a:pPr marL="0" indent="0">
              <a:buNone/>
            </a:pPr>
            <a:endParaRPr lang="en-US" sz="2000" dirty="0"/>
          </a:p>
        </p:txBody>
      </p:sp>
      <p:sp>
        <p:nvSpPr>
          <p:cNvPr id="7" name="Text Placeholder 6">
            <a:extLst>
              <a:ext uri="{FF2B5EF4-FFF2-40B4-BE49-F238E27FC236}">
                <a16:creationId xmlns:a16="http://schemas.microsoft.com/office/drawing/2014/main" id="{449B726D-EE2F-4833-9FE3-1844463075AF}"/>
              </a:ext>
            </a:extLst>
          </p:cNvPr>
          <p:cNvSpPr>
            <a:spLocks noGrp="1"/>
          </p:cNvSpPr>
          <p:nvPr>
            <p:ph type="body" sz="quarter" idx="3"/>
          </p:nvPr>
        </p:nvSpPr>
        <p:spPr>
          <a:xfrm>
            <a:off x="6172200" y="1681163"/>
            <a:ext cx="5183188" cy="420199"/>
          </a:xfrm>
        </p:spPr>
        <p:txBody>
          <a:bodyPr>
            <a:normAutofit fontScale="92500" lnSpcReduction="10000"/>
          </a:bodyPr>
          <a:lstStyle/>
          <a:p>
            <a:r>
              <a:rPr lang="en-US" sz="2800" b="0" dirty="0"/>
              <a:t>Proposed language</a:t>
            </a:r>
          </a:p>
        </p:txBody>
      </p:sp>
      <p:sp>
        <p:nvSpPr>
          <p:cNvPr id="9" name="Content Placeholder 8">
            <a:extLst>
              <a:ext uri="{FF2B5EF4-FFF2-40B4-BE49-F238E27FC236}">
                <a16:creationId xmlns:a16="http://schemas.microsoft.com/office/drawing/2014/main" id="{293DB632-88FC-4A27-A465-2248AA87C697}"/>
              </a:ext>
            </a:extLst>
          </p:cNvPr>
          <p:cNvSpPr>
            <a:spLocks noGrp="1"/>
          </p:cNvSpPr>
          <p:nvPr>
            <p:ph sz="quarter" idx="4"/>
          </p:nvPr>
        </p:nvSpPr>
        <p:spPr>
          <a:xfrm>
            <a:off x="6172200" y="2505075"/>
            <a:ext cx="5653454" cy="2690931"/>
          </a:xfrm>
        </p:spPr>
        <p:txBody>
          <a:bodyPr>
            <a:normAutofit fontScale="92500" lnSpcReduction="10000"/>
          </a:bodyPr>
          <a:lstStyle/>
          <a:p>
            <a:pPr marL="0" indent="0">
              <a:buNone/>
            </a:pPr>
            <a:r>
              <a:rPr lang="en-US" sz="2400" dirty="0"/>
              <a:t>Neglect means when there is a duty to do so, failing to provide an individual with medical care, personal care, or other support that consequently results in serious injury or places an individual or another person at risk of serious injury. Serious injury means an injury that results in treatment by a physician, physician assistant, or nurse practitioner.</a:t>
            </a:r>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7</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2"/>
          <a:stretch>
            <a:fillRect/>
          </a:stretch>
        </p:blipFill>
        <p:spPr>
          <a:xfrm>
            <a:off x="187452" y="6154102"/>
            <a:ext cx="3646175" cy="607696"/>
          </a:xfrm>
          <a:prstGeom prst="rect">
            <a:avLst/>
          </a:prstGeom>
          <a:ln>
            <a:noFill/>
          </a:ln>
        </p:spPr>
      </p:pic>
      <p:sp>
        <p:nvSpPr>
          <p:cNvPr id="5" name="Rectangle 4">
            <a:extLst>
              <a:ext uri="{FF2B5EF4-FFF2-40B4-BE49-F238E27FC236}">
                <a16:creationId xmlns:a16="http://schemas.microsoft.com/office/drawing/2014/main" id="{EC58670C-557B-4E1B-A098-7377F4CE5F91}"/>
              </a:ext>
            </a:extLst>
          </p:cNvPr>
          <p:cNvSpPr/>
          <p:nvPr/>
        </p:nvSpPr>
        <p:spPr>
          <a:xfrm>
            <a:off x="735531" y="5277336"/>
            <a:ext cx="10720937" cy="830997"/>
          </a:xfrm>
          <a:prstGeom prst="rect">
            <a:avLst/>
          </a:prstGeom>
        </p:spPr>
        <p:txBody>
          <a:bodyPr wrap="square">
            <a:spAutoFit/>
          </a:bodyPr>
          <a:lstStyle/>
          <a:p>
            <a:r>
              <a:rPr lang="en-US" sz="2400" dirty="0">
                <a:solidFill>
                  <a:srgbClr val="000510"/>
                </a:solidFill>
              </a:rPr>
              <a:t>Systems neglect will be defined as </a:t>
            </a:r>
            <a:r>
              <a:rPr lang="en-US" sz="2400" i="1" dirty="0">
                <a:solidFill>
                  <a:srgbClr val="000510"/>
                </a:solidFill>
              </a:rPr>
              <a:t>a substantiated major unusual incident attributed to multiple variables.</a:t>
            </a:r>
          </a:p>
        </p:txBody>
      </p:sp>
    </p:spTree>
    <p:extLst>
      <p:ext uri="{BB962C8B-B14F-4D97-AF65-F5344CB8AC3E}">
        <p14:creationId xmlns:p14="http://schemas.microsoft.com/office/powerpoint/2010/main" val="333078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3518FC-606B-4529-A1BF-1ED616594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8"/>
            <a:ext cx="12361985" cy="6864658"/>
          </a:xfrm>
          <a:prstGeom prst="rect">
            <a:avLst/>
          </a:prstGeom>
        </p:spPr>
      </p:pic>
      <p:sp>
        <p:nvSpPr>
          <p:cNvPr id="2" name="Title 1">
            <a:extLst>
              <a:ext uri="{FF2B5EF4-FFF2-40B4-BE49-F238E27FC236}">
                <a16:creationId xmlns:a16="http://schemas.microsoft.com/office/drawing/2014/main" id="{27FD2C5C-765D-462D-B0D6-351711877669}"/>
              </a:ext>
            </a:extLst>
          </p:cNvPr>
          <p:cNvSpPr>
            <a:spLocks noGrp="1"/>
          </p:cNvSpPr>
          <p:nvPr>
            <p:ph type="title"/>
          </p:nvPr>
        </p:nvSpPr>
        <p:spPr>
          <a:xfrm>
            <a:off x="732691" y="54829"/>
            <a:ext cx="11119339" cy="1325563"/>
          </a:xfrm>
        </p:spPr>
        <p:txBody>
          <a:bodyPr/>
          <a:lstStyle/>
          <a:p>
            <a:r>
              <a:rPr lang="en-US" dirty="0"/>
              <a:t>Program Implementation Unusual Incidents</a:t>
            </a:r>
          </a:p>
        </p:txBody>
      </p:sp>
      <p:sp>
        <p:nvSpPr>
          <p:cNvPr id="6" name="Content Placeholder 5">
            <a:extLst>
              <a:ext uri="{FF2B5EF4-FFF2-40B4-BE49-F238E27FC236}">
                <a16:creationId xmlns:a16="http://schemas.microsoft.com/office/drawing/2014/main" id="{858299B2-D7B6-491B-84A4-CAC190D83BCA}"/>
              </a:ext>
            </a:extLst>
          </p:cNvPr>
          <p:cNvSpPr>
            <a:spLocks noGrp="1"/>
          </p:cNvSpPr>
          <p:nvPr>
            <p:ph idx="1"/>
          </p:nvPr>
        </p:nvSpPr>
        <p:spPr>
          <a:xfrm>
            <a:off x="5046785" y="1195755"/>
            <a:ext cx="7145215" cy="1890346"/>
          </a:xfrm>
          <a:solidFill>
            <a:schemeClr val="bg1"/>
          </a:solidFill>
        </p:spPr>
        <p:txBody>
          <a:bodyPr>
            <a:normAutofit fontScale="25000" lnSpcReduction="20000"/>
          </a:bodyPr>
          <a:lstStyle/>
          <a:p>
            <a:pPr marL="0" indent="0">
              <a:buNone/>
            </a:pPr>
            <a:endParaRPr lang="en-US" sz="2900" dirty="0"/>
          </a:p>
          <a:p>
            <a:pPr marL="0" indent="0">
              <a:buNone/>
            </a:pPr>
            <a:r>
              <a:rPr lang="en-US" sz="8000" dirty="0"/>
              <a:t>An unusual incident involving the failure to carry out a person-centered plan when such failure causes minimal risk or no risk. Examples include, but are not limited to, failing to provide supervision for short periods of time, automobile accidents without harm, and self-reported incidents with minimal risk.</a:t>
            </a:r>
          </a:p>
          <a:p>
            <a:pPr marL="0" indent="0">
              <a:buNone/>
            </a:pPr>
            <a:endParaRPr lang="en-US" dirty="0"/>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lstStyle/>
          <a:p>
            <a:fld id="{24312B8C-149C-416A-BDB0-1EDE705C7862}" type="slidenum">
              <a:rPr lang="en-US" smtClean="0"/>
              <a:t>8</a:t>
            </a:fld>
            <a:endParaRPr lang="en-US" dirty="0"/>
          </a:p>
        </p:txBody>
      </p:sp>
      <p:sp>
        <p:nvSpPr>
          <p:cNvPr id="3" name="Flowchart: Process 2">
            <a:extLst>
              <a:ext uri="{FF2B5EF4-FFF2-40B4-BE49-F238E27FC236}">
                <a16:creationId xmlns:a16="http://schemas.microsoft.com/office/drawing/2014/main" id="{0FC701AC-D08E-408B-A168-D563740E1627}"/>
              </a:ext>
            </a:extLst>
          </p:cNvPr>
          <p:cNvSpPr/>
          <p:nvPr/>
        </p:nvSpPr>
        <p:spPr>
          <a:xfrm>
            <a:off x="0" y="6057900"/>
            <a:ext cx="12192000" cy="800100"/>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054DF4-3608-4699-B8C0-C4ACCCA900A0}"/>
              </a:ext>
            </a:extLst>
          </p:cNvPr>
          <p:cNvPicPr>
            <a:picLocks noChangeAspect="1"/>
          </p:cNvPicPr>
          <p:nvPr/>
        </p:nvPicPr>
        <p:blipFill>
          <a:blip r:embed="rId4"/>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146049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9AA9-04D0-423A-9FE3-D8A254D2267C}"/>
              </a:ext>
            </a:extLst>
          </p:cNvPr>
          <p:cNvSpPr>
            <a:spLocks noGrp="1"/>
          </p:cNvSpPr>
          <p:nvPr>
            <p:ph type="title"/>
          </p:nvPr>
        </p:nvSpPr>
        <p:spPr/>
        <p:txBody>
          <a:bodyPr/>
          <a:lstStyle/>
          <a:p>
            <a:r>
              <a:rPr lang="en-US" dirty="0"/>
              <a:t>Peer to Peer Physical Act </a:t>
            </a:r>
          </a:p>
        </p:txBody>
      </p:sp>
      <p:sp>
        <p:nvSpPr>
          <p:cNvPr id="3" name="Text Placeholder 2">
            <a:extLst>
              <a:ext uri="{FF2B5EF4-FFF2-40B4-BE49-F238E27FC236}">
                <a16:creationId xmlns:a16="http://schemas.microsoft.com/office/drawing/2014/main" id="{00604FE0-009F-43F1-9106-40824115588D}"/>
              </a:ext>
            </a:extLst>
          </p:cNvPr>
          <p:cNvSpPr>
            <a:spLocks noGrp="1"/>
          </p:cNvSpPr>
          <p:nvPr>
            <p:ph type="body" idx="1"/>
          </p:nvPr>
        </p:nvSpPr>
        <p:spPr>
          <a:xfrm rot="16200000">
            <a:off x="-1239650" y="3536665"/>
            <a:ext cx="3851629" cy="541277"/>
          </a:xfrm>
        </p:spPr>
        <p:txBody>
          <a:bodyPr vert="horz">
            <a:normAutofit fontScale="92500"/>
          </a:bodyPr>
          <a:lstStyle/>
          <a:p>
            <a:r>
              <a:rPr lang="en-US" sz="3200" b="0" dirty="0"/>
              <a:t>    </a:t>
            </a:r>
            <a:r>
              <a:rPr lang="en-US" sz="3500" b="0" dirty="0"/>
              <a:t>Existing Language </a:t>
            </a:r>
          </a:p>
        </p:txBody>
      </p:sp>
      <p:sp>
        <p:nvSpPr>
          <p:cNvPr id="4" name="Content Placeholder 3">
            <a:extLst>
              <a:ext uri="{FF2B5EF4-FFF2-40B4-BE49-F238E27FC236}">
                <a16:creationId xmlns:a16="http://schemas.microsoft.com/office/drawing/2014/main" id="{FB588C97-EB95-4EDE-A8BC-B2931BF0E4A2}"/>
              </a:ext>
            </a:extLst>
          </p:cNvPr>
          <p:cNvSpPr>
            <a:spLocks noGrp="1"/>
          </p:cNvSpPr>
          <p:nvPr>
            <p:ph sz="half" idx="2"/>
          </p:nvPr>
        </p:nvSpPr>
        <p:spPr>
          <a:xfrm>
            <a:off x="938213" y="1997538"/>
            <a:ext cx="5157787" cy="4156564"/>
          </a:xfrm>
        </p:spPr>
        <p:txBody>
          <a:bodyPr>
            <a:normAutofit fontScale="70000" lnSpcReduction="20000"/>
          </a:bodyPr>
          <a:lstStyle/>
          <a:p>
            <a:pPr marL="0" indent="0">
              <a:buNone/>
            </a:pPr>
            <a:r>
              <a:rPr lang="en-US" dirty="0"/>
              <a:t>Physical act that occurs when an individual is targeting, or firmly fixed on another individual such that the act is not accidental or random and the act results in an injury that is treated by a physician, physician assistant, or nurse practitioner. Allegations of one individual choking another or any head or neck injuries such as a bloody nose, a bloody lip, a black eye, or other injury to the eye, shall be considered major unusual incidents. Minor injuries such as scratches or reddened areas not involving the head or neck shall be considered unusual incidents and shall require immediate action, a review to uncover possible cause/contributing factors, and prevention measures.</a:t>
            </a:r>
          </a:p>
          <a:p>
            <a:endParaRPr lang="en-US" dirty="0"/>
          </a:p>
        </p:txBody>
      </p:sp>
      <p:sp>
        <p:nvSpPr>
          <p:cNvPr id="6" name="Content Placeholder 5">
            <a:extLst>
              <a:ext uri="{FF2B5EF4-FFF2-40B4-BE49-F238E27FC236}">
                <a16:creationId xmlns:a16="http://schemas.microsoft.com/office/drawing/2014/main" id="{99890F19-2D38-4AEE-AE9E-9370269F51B1}"/>
              </a:ext>
            </a:extLst>
          </p:cNvPr>
          <p:cNvSpPr>
            <a:spLocks noGrp="1"/>
          </p:cNvSpPr>
          <p:nvPr>
            <p:ph sz="quarter" idx="4"/>
          </p:nvPr>
        </p:nvSpPr>
        <p:spPr>
          <a:xfrm>
            <a:off x="6964363" y="1935626"/>
            <a:ext cx="5001968" cy="3684588"/>
          </a:xfrm>
        </p:spPr>
        <p:txBody>
          <a:bodyPr>
            <a:normAutofit fontScale="92500" lnSpcReduction="10000"/>
          </a:bodyPr>
          <a:lstStyle/>
          <a:p>
            <a:pPr marL="0" indent="0">
              <a:buNone/>
            </a:pPr>
            <a:r>
              <a:rPr lang="en-US" sz="2400" dirty="0"/>
              <a:t>Physical act which means a physical altercation that:</a:t>
            </a:r>
          </a:p>
          <a:p>
            <a:r>
              <a:rPr lang="en-US" sz="2200" dirty="0"/>
              <a:t>Results in examination or treatment by a physician, physician assistant, or nurse practitioner; or</a:t>
            </a:r>
          </a:p>
          <a:p>
            <a:r>
              <a:rPr lang="en-US" sz="2200" dirty="0"/>
              <a:t>Involves strangulation, a bloody nose, a bloody lip, a black eye, a concussion, or biting which causes breaking of the skin; or</a:t>
            </a:r>
          </a:p>
          <a:p>
            <a:r>
              <a:rPr lang="en-US" sz="2200" dirty="0"/>
              <a:t>Results in an individual being arrested, incarcerated, or the subject of criminal charges.</a:t>
            </a:r>
          </a:p>
          <a:p>
            <a:endParaRPr lang="en-US" dirty="0"/>
          </a:p>
        </p:txBody>
      </p:sp>
      <p:sp>
        <p:nvSpPr>
          <p:cNvPr id="8" name="Slide Number Placeholder 7">
            <a:extLst>
              <a:ext uri="{FF2B5EF4-FFF2-40B4-BE49-F238E27FC236}">
                <a16:creationId xmlns:a16="http://schemas.microsoft.com/office/drawing/2014/main" id="{EB9DBAEC-4723-44A9-88B9-F6D43C3E50A7}"/>
              </a:ext>
            </a:extLst>
          </p:cNvPr>
          <p:cNvSpPr>
            <a:spLocks noGrp="1"/>
          </p:cNvSpPr>
          <p:nvPr>
            <p:ph type="sldNum" sz="quarter" idx="12"/>
          </p:nvPr>
        </p:nvSpPr>
        <p:spPr/>
        <p:txBody>
          <a:bodyPr>
            <a:normAutofit/>
          </a:bodyPr>
          <a:lstStyle/>
          <a:p>
            <a:pPr>
              <a:spcAft>
                <a:spcPts val="600"/>
              </a:spcAft>
            </a:pPr>
            <a:fld id="{24312B8C-149C-416A-BDB0-1EDE705C7862}" type="slidenum">
              <a:rPr lang="en-US">
                <a:solidFill>
                  <a:srgbClr val="FFFFFF"/>
                </a:solidFill>
              </a:rPr>
              <a:pPr>
                <a:spcAft>
                  <a:spcPts val="600"/>
                </a:spcAft>
              </a:pPr>
              <a:t>9</a:t>
            </a:fld>
            <a:endParaRPr lang="en-US" dirty="0">
              <a:solidFill>
                <a:srgbClr val="FFFFFF"/>
              </a:solidFill>
            </a:endParaRPr>
          </a:p>
        </p:txBody>
      </p:sp>
      <p:sp>
        <p:nvSpPr>
          <p:cNvPr id="17" name="Flowchart: Process 16">
            <a:extLst>
              <a:ext uri="{FF2B5EF4-FFF2-40B4-BE49-F238E27FC236}">
                <a16:creationId xmlns:a16="http://schemas.microsoft.com/office/drawing/2014/main" id="{4F0E1DAE-B523-449B-B5D8-91D0F7DC4898}"/>
              </a:ext>
            </a:extLst>
          </p:cNvPr>
          <p:cNvSpPr/>
          <p:nvPr/>
        </p:nvSpPr>
        <p:spPr>
          <a:xfrm>
            <a:off x="0" y="6076950"/>
            <a:ext cx="12192000" cy="789763"/>
          </a:xfrm>
          <a:prstGeom prst="flowChartProcess">
            <a:avLst/>
          </a:prstGeom>
          <a:solidFill>
            <a:srgbClr val="0E37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482CB09C-0FB4-4679-940B-658DA319B17C}"/>
              </a:ext>
            </a:extLst>
          </p:cNvPr>
          <p:cNvSpPr txBox="1">
            <a:spLocks/>
          </p:cNvSpPr>
          <p:nvPr/>
        </p:nvSpPr>
        <p:spPr>
          <a:xfrm rot="16200000">
            <a:off x="4926011" y="3373376"/>
            <a:ext cx="3600089" cy="6163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200" b="0" dirty="0"/>
              <a:t>     Draft Language </a:t>
            </a:r>
          </a:p>
        </p:txBody>
      </p:sp>
      <p:pic>
        <p:nvPicPr>
          <p:cNvPr id="9" name="Picture 8">
            <a:extLst>
              <a:ext uri="{FF2B5EF4-FFF2-40B4-BE49-F238E27FC236}">
                <a16:creationId xmlns:a16="http://schemas.microsoft.com/office/drawing/2014/main" id="{D3CDABB6-D3CD-4181-BB89-B9A95CA8FA5F}"/>
              </a:ext>
            </a:extLst>
          </p:cNvPr>
          <p:cNvPicPr>
            <a:picLocks noChangeAspect="1"/>
          </p:cNvPicPr>
          <p:nvPr/>
        </p:nvPicPr>
        <p:blipFill>
          <a:blip r:embed="rId2"/>
          <a:stretch>
            <a:fillRect/>
          </a:stretch>
        </p:blipFill>
        <p:spPr>
          <a:xfrm>
            <a:off x="187452" y="6154102"/>
            <a:ext cx="3646175" cy="607696"/>
          </a:xfrm>
          <a:prstGeom prst="rect">
            <a:avLst/>
          </a:prstGeom>
          <a:ln>
            <a:noFill/>
          </a:ln>
        </p:spPr>
      </p:pic>
    </p:spTree>
    <p:extLst>
      <p:ext uri="{BB962C8B-B14F-4D97-AF65-F5344CB8AC3E}">
        <p14:creationId xmlns:p14="http://schemas.microsoft.com/office/powerpoint/2010/main" val="1431484406"/>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000000"/>
      </a:dk2>
      <a:lt2>
        <a:srgbClr val="E7E6E6"/>
      </a:lt2>
      <a:accent1>
        <a:srgbClr val="0E3755"/>
      </a:accent1>
      <a:accent2>
        <a:srgbClr val="86CFE2"/>
      </a:accent2>
      <a:accent3>
        <a:srgbClr val="A5A5A5"/>
      </a:accent3>
      <a:accent4>
        <a:srgbClr val="86CFE2"/>
      </a:accent4>
      <a:accent5>
        <a:srgbClr val="0E3755"/>
      </a:accent5>
      <a:accent6>
        <a:srgbClr val="86CFE2"/>
      </a:accent6>
      <a:hlink>
        <a:srgbClr val="0E375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1839</TotalTime>
  <Words>1523</Words>
  <Application>Microsoft Office PowerPoint</Application>
  <PresentationFormat>Widescreen</PresentationFormat>
  <Paragraphs>161</Paragraphs>
  <Slides>19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Corbel</vt:lpstr>
      <vt:lpstr>Segoe UI</vt:lpstr>
      <vt:lpstr>Office Theme</vt:lpstr>
      <vt:lpstr>Proposed MUI Rule Changes </vt:lpstr>
      <vt:lpstr>PowerPoint Presentation</vt:lpstr>
      <vt:lpstr>Rule review process </vt:lpstr>
      <vt:lpstr>Moving forward </vt:lpstr>
      <vt:lpstr>Proposed rule changes </vt:lpstr>
      <vt:lpstr>DD Employee defined </vt:lpstr>
      <vt:lpstr>Neglect definition changes  </vt:lpstr>
      <vt:lpstr>Program Implementation Unusual Incidents</vt:lpstr>
      <vt:lpstr>Peer to Peer Physical Act </vt:lpstr>
      <vt:lpstr>PowerPoint Presentation</vt:lpstr>
      <vt:lpstr>Category C changes </vt:lpstr>
      <vt:lpstr>Increased communication</vt:lpstr>
      <vt:lpstr>Increased communication</vt:lpstr>
      <vt:lpstr>Other changes:</vt:lpstr>
      <vt:lpstr>Other changes:</vt:lpstr>
      <vt:lpstr>Pattern/Trend Discussion</vt:lpstr>
      <vt:lpstr>“When the winds of change blow, some people build walls and others build windmills.”  – Chinese Proverb</vt:lpstr>
      <vt:lpstr>Abuse and Neglect contacts   Hotline (866)313-6733  DODD MUI Office  614-995-3810   County Board Contacts  http://dodd.ohio.gov/contactus/Pages/CountyMaps.aspx   www.dodd.ohio.gov   </vt:lpstr>
      <vt:lpstr>Presenter: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McLaughlin, Connie</dc:creator>
  <cp:lastModifiedBy>Christine Touvelle</cp:lastModifiedBy>
  <cp:revision>184</cp:revision>
  <cp:lastPrinted>2018-06-27T21:28:30Z</cp:lastPrinted>
  <dcterms:created xsi:type="dcterms:W3CDTF">2018-02-21T15:55:02Z</dcterms:created>
  <dcterms:modified xsi:type="dcterms:W3CDTF">2018-08-21T12:27:57Z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