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256" r:id="rId2"/>
    <p:sldId id="282" r:id="rId3"/>
    <p:sldId id="283" r:id="rId4"/>
    <p:sldId id="259" r:id="rId5"/>
    <p:sldId id="260" r:id="rId6"/>
    <p:sldId id="261" r:id="rId7"/>
    <p:sldId id="262" r:id="rId8"/>
    <p:sldId id="263" r:id="rId9"/>
    <p:sldId id="264" r:id="rId10"/>
    <p:sldId id="265" r:id="rId11"/>
    <p:sldId id="266" r:id="rId12"/>
    <p:sldId id="267" r:id="rId13"/>
    <p:sldId id="268" r:id="rId14"/>
    <p:sldId id="269" r:id="rId15"/>
    <p:sldId id="270" r:id="rId16"/>
    <p:sldId id="274" r:id="rId17"/>
    <p:sldId id="275" r:id="rId18"/>
    <p:sldId id="276" r:id="rId19"/>
    <p:sldId id="277" r:id="rId20"/>
    <p:sldId id="278" r:id="rId21"/>
    <p:sldId id="279" r:id="rId22"/>
    <p:sldId id="280" r:id="rId23"/>
    <p:sldId id="281" r:id="rId24"/>
    <p:sldId id="284" r:id="rId25"/>
  </p:sldIdLst>
  <p:sldSz cx="9144000" cy="6858000" type="screen4x3"/>
  <p:notesSz cx="7150100" cy="94488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15968"/>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22370" autoAdjust="0"/>
    <p:restoredTop sz="94660"/>
  </p:normalViewPr>
  <p:slideViewPr>
    <p:cSldViewPr>
      <p:cViewPr varScale="1">
        <p:scale>
          <a:sx n="97" d="100"/>
          <a:sy n="97" d="100"/>
        </p:scale>
        <p:origin x="-102" y="-150"/>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98800" cy="473075"/>
          </a:xfrm>
          <a:prstGeom prst="rect">
            <a:avLst/>
          </a:prstGeom>
        </p:spPr>
        <p:txBody>
          <a:bodyPr vert="horz" lIns="94851" tIns="47425" rIns="94851" bIns="47425" rtlCol="0"/>
          <a:lstStyle>
            <a:lvl1pPr algn="l">
              <a:defRPr sz="1200"/>
            </a:lvl1pPr>
          </a:lstStyle>
          <a:p>
            <a:pPr>
              <a:defRPr/>
            </a:pPr>
            <a:endParaRPr lang="en-US" dirty="0"/>
          </a:p>
        </p:txBody>
      </p:sp>
      <p:sp>
        <p:nvSpPr>
          <p:cNvPr id="3" name="Date Placeholder 2"/>
          <p:cNvSpPr>
            <a:spLocks noGrp="1"/>
          </p:cNvSpPr>
          <p:nvPr>
            <p:ph type="dt" sz="quarter" idx="1"/>
          </p:nvPr>
        </p:nvSpPr>
        <p:spPr>
          <a:xfrm>
            <a:off x="4049713" y="0"/>
            <a:ext cx="3098800" cy="473075"/>
          </a:xfrm>
          <a:prstGeom prst="rect">
            <a:avLst/>
          </a:prstGeom>
        </p:spPr>
        <p:txBody>
          <a:bodyPr vert="horz" lIns="94851" tIns="47425" rIns="94851" bIns="47425" rtlCol="0"/>
          <a:lstStyle>
            <a:lvl1pPr algn="r">
              <a:defRPr sz="1200"/>
            </a:lvl1pPr>
          </a:lstStyle>
          <a:p>
            <a:pPr>
              <a:defRPr/>
            </a:pPr>
            <a:fld id="{5E37168D-8EAE-4553-8B63-8DF5B34906A4}" type="datetimeFigureOut">
              <a:rPr lang="en-US"/>
              <a:pPr>
                <a:defRPr/>
              </a:pPr>
              <a:t>11/6/2013</a:t>
            </a:fld>
            <a:endParaRPr lang="en-US" dirty="0"/>
          </a:p>
        </p:txBody>
      </p:sp>
      <p:sp>
        <p:nvSpPr>
          <p:cNvPr id="4" name="Footer Placeholder 3"/>
          <p:cNvSpPr>
            <a:spLocks noGrp="1"/>
          </p:cNvSpPr>
          <p:nvPr>
            <p:ph type="ftr" sz="quarter" idx="2"/>
          </p:nvPr>
        </p:nvSpPr>
        <p:spPr>
          <a:xfrm>
            <a:off x="0" y="8974138"/>
            <a:ext cx="3098800" cy="473075"/>
          </a:xfrm>
          <a:prstGeom prst="rect">
            <a:avLst/>
          </a:prstGeom>
        </p:spPr>
        <p:txBody>
          <a:bodyPr vert="horz" lIns="94851" tIns="47425" rIns="94851" bIns="47425" rtlCol="0" anchor="b"/>
          <a:lstStyle>
            <a:lvl1pPr algn="l">
              <a:defRPr sz="1200"/>
            </a:lvl1pPr>
          </a:lstStyle>
          <a:p>
            <a:pPr>
              <a:defRPr/>
            </a:pPr>
            <a:endParaRPr lang="en-US" dirty="0"/>
          </a:p>
        </p:txBody>
      </p:sp>
      <p:sp>
        <p:nvSpPr>
          <p:cNvPr id="5" name="Slide Number Placeholder 4"/>
          <p:cNvSpPr>
            <a:spLocks noGrp="1"/>
          </p:cNvSpPr>
          <p:nvPr>
            <p:ph type="sldNum" sz="quarter" idx="3"/>
          </p:nvPr>
        </p:nvSpPr>
        <p:spPr>
          <a:xfrm>
            <a:off x="4049713" y="8974138"/>
            <a:ext cx="3098800" cy="473075"/>
          </a:xfrm>
          <a:prstGeom prst="rect">
            <a:avLst/>
          </a:prstGeom>
        </p:spPr>
        <p:txBody>
          <a:bodyPr vert="horz" lIns="94851" tIns="47425" rIns="94851" bIns="47425" rtlCol="0" anchor="b"/>
          <a:lstStyle>
            <a:lvl1pPr algn="r">
              <a:defRPr sz="1200"/>
            </a:lvl1pPr>
          </a:lstStyle>
          <a:p>
            <a:pPr>
              <a:defRPr/>
            </a:pPr>
            <a:fld id="{0D8E4CF3-3EC9-427E-9848-F814C40E35A5}"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98800" cy="47307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4049713" y="0"/>
            <a:ext cx="3098800" cy="473075"/>
          </a:xfrm>
          <a:prstGeom prst="rect">
            <a:avLst/>
          </a:prstGeom>
        </p:spPr>
        <p:txBody>
          <a:bodyPr vert="horz" lIns="91440" tIns="45720" rIns="91440" bIns="45720" rtlCol="0"/>
          <a:lstStyle>
            <a:lvl1pPr algn="r">
              <a:defRPr sz="1200"/>
            </a:lvl1pPr>
          </a:lstStyle>
          <a:p>
            <a:fld id="{FA037286-8A14-40AB-B889-9E0A7501843E}" type="datetimeFigureOut">
              <a:rPr lang="en-US" smtClean="0"/>
              <a:pPr/>
              <a:t>11/6/2013</a:t>
            </a:fld>
            <a:endParaRPr lang="en-US" dirty="0"/>
          </a:p>
        </p:txBody>
      </p:sp>
      <p:sp>
        <p:nvSpPr>
          <p:cNvPr id="4" name="Slide Image Placeholder 3"/>
          <p:cNvSpPr>
            <a:spLocks noGrp="1" noRot="1" noChangeAspect="1"/>
          </p:cNvSpPr>
          <p:nvPr>
            <p:ph type="sldImg" idx="2"/>
          </p:nvPr>
        </p:nvSpPr>
        <p:spPr>
          <a:xfrm>
            <a:off x="1212850" y="708025"/>
            <a:ext cx="4724400" cy="35433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14375" y="4487863"/>
            <a:ext cx="5721350" cy="425291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974138"/>
            <a:ext cx="3098800" cy="47307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49713" y="8974138"/>
            <a:ext cx="3098800" cy="473075"/>
          </a:xfrm>
          <a:prstGeom prst="rect">
            <a:avLst/>
          </a:prstGeom>
        </p:spPr>
        <p:txBody>
          <a:bodyPr vert="horz" lIns="91440" tIns="45720" rIns="91440" bIns="45720" rtlCol="0" anchor="b"/>
          <a:lstStyle>
            <a:lvl1pPr algn="r">
              <a:defRPr sz="1200"/>
            </a:lvl1pPr>
          </a:lstStyle>
          <a:p>
            <a:fld id="{B9E6116A-5BF5-410C-83C9-B366AAD70F36}"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a:spLocks noChangeArrowheads="1"/>
          </p:cNvSpPr>
          <p:nvPr/>
        </p:nvSpPr>
        <p:spPr bwMode="auto">
          <a:xfrm>
            <a:off x="76200" y="6400800"/>
            <a:ext cx="4267200" cy="304800"/>
          </a:xfrm>
          <a:prstGeom prst="rect">
            <a:avLst/>
          </a:prstGeom>
          <a:noFill/>
          <a:ln w="9525">
            <a:noFill/>
            <a:miter lim="800000"/>
            <a:headEnd/>
            <a:tailEnd/>
          </a:ln>
          <a:effectLst/>
        </p:spPr>
        <p:txBody>
          <a:bodyPr/>
          <a:lstStyle/>
          <a:p>
            <a:pPr>
              <a:defRPr/>
            </a:pPr>
            <a:r>
              <a:rPr lang="en-US" sz="800" dirty="0">
                <a:latin typeface="Century Schoolbook" pitchFamily="18" charset="0"/>
              </a:rPr>
              <a:t> © Copyright </a:t>
            </a:r>
            <a:r>
              <a:rPr lang="en-US" sz="800" dirty="0" smtClean="0">
                <a:latin typeface="Century Schoolbook" pitchFamily="18" charset="0"/>
              </a:rPr>
              <a:t>2013, </a:t>
            </a:r>
            <a:r>
              <a:rPr lang="en-US" sz="800" dirty="0">
                <a:latin typeface="Century Schoolbook" pitchFamily="18" charset="0"/>
              </a:rPr>
              <a:t>Vorys, Sater, Seymour and Pease LLP. All Rights Reserved.</a:t>
            </a:r>
          </a:p>
        </p:txBody>
      </p:sp>
      <p:pic>
        <p:nvPicPr>
          <p:cNvPr id="5" name="Picture 9" descr="B:\BUS-DEV\Graphics and Media\Vorys Logos\Vorys Only Logo\Vorys4_RGB (7546).jpg"/>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6858000" y="6248400"/>
            <a:ext cx="2133600" cy="290513"/>
          </a:xfrm>
          <a:prstGeom prst="rect">
            <a:avLst/>
          </a:prstGeom>
          <a:noFill/>
          <a:ln w="9525">
            <a:noFill/>
            <a:miter lim="800000"/>
            <a:headEnd/>
            <a:tailEnd/>
          </a:ln>
        </p:spPr>
      </p:pic>
      <p:pic>
        <p:nvPicPr>
          <p:cNvPr id="6" name="Picture 8" descr="diamondline"/>
          <p:cNvPicPr>
            <a:picLocks noChangeAspect="1" noChangeArrowheads="1"/>
          </p:cNvPicPr>
          <p:nvPr/>
        </p:nvPicPr>
        <p:blipFill>
          <a:blip r:embed="rId3" cstate="print"/>
          <a:srcRect/>
          <a:stretch>
            <a:fillRect/>
          </a:stretch>
        </p:blipFill>
        <p:spPr bwMode="auto">
          <a:xfrm>
            <a:off x="2428875" y="3352800"/>
            <a:ext cx="4352925" cy="114300"/>
          </a:xfrm>
          <a:prstGeom prst="rect">
            <a:avLst/>
          </a:prstGeom>
          <a:noFill/>
          <a:ln w="9525">
            <a:noFill/>
            <a:miter lim="800000"/>
            <a:headEnd/>
            <a:tailEnd/>
          </a:ln>
        </p:spPr>
      </p:pic>
      <p:sp>
        <p:nvSpPr>
          <p:cNvPr id="3074" name="Rectangle 2"/>
          <p:cNvSpPr>
            <a:spLocks noGrp="1" noChangeArrowheads="1"/>
          </p:cNvSpPr>
          <p:nvPr>
            <p:ph type="ctrTitle"/>
          </p:nvPr>
        </p:nvSpPr>
        <p:spPr>
          <a:xfrm>
            <a:off x="685800" y="1752601"/>
            <a:ext cx="7772400" cy="1470025"/>
          </a:xfrm>
        </p:spPr>
        <p:txBody>
          <a:bodyPr/>
          <a:lstStyle>
            <a:lvl1pPr>
              <a:defRPr sz="3600"/>
            </a:lvl1pPr>
          </a:lstStyle>
          <a:p>
            <a:r>
              <a:rPr lang="en-US" smtClean="0"/>
              <a:t>Click to edit Master title style</a:t>
            </a:r>
            <a:endParaRPr lang="en-US" dirty="0"/>
          </a:p>
        </p:txBody>
      </p:sp>
      <p:sp>
        <p:nvSpPr>
          <p:cNvPr id="3075" name="Rectangle 3"/>
          <p:cNvSpPr>
            <a:spLocks noGrp="1" noChangeArrowheads="1"/>
          </p:cNvSpPr>
          <p:nvPr>
            <p:ph type="subTitle" idx="1"/>
          </p:nvPr>
        </p:nvSpPr>
        <p:spPr>
          <a:xfrm>
            <a:off x="1371600" y="3886200"/>
            <a:ext cx="6400800" cy="1752600"/>
          </a:xfrm>
        </p:spPr>
        <p:txBody>
          <a:bodyPr/>
          <a:lstStyle>
            <a:lvl1pPr marL="0" indent="0" algn="ctr">
              <a:spcAft>
                <a:spcPts val="0"/>
              </a:spcAft>
              <a:buFontTx/>
              <a:buNone/>
              <a:defRPr sz="2400"/>
            </a:lvl1pPr>
          </a:lstStyle>
          <a:p>
            <a:r>
              <a:rPr lang="en-US" smtClean="0"/>
              <a:t>Click to edit Master subtitle style</a:t>
            </a:r>
            <a:endParaRPr lang="en-US" dirty="0"/>
          </a:p>
        </p:txBody>
      </p:sp>
      <p:sp>
        <p:nvSpPr>
          <p:cNvPr id="7" name="Rectangle 4"/>
          <p:cNvSpPr>
            <a:spLocks noGrp="1" noChangeArrowheads="1"/>
          </p:cNvSpPr>
          <p:nvPr>
            <p:ph type="dt" sz="half" idx="10"/>
          </p:nvPr>
        </p:nvSpPr>
        <p:spPr/>
        <p:txBody>
          <a:bodyPr/>
          <a:lstStyle>
            <a:lvl1pPr>
              <a:defRPr baseline="0"/>
            </a:lvl1pPr>
          </a:lstStyle>
          <a:p>
            <a:pPr>
              <a:defRPr/>
            </a:pPr>
            <a:endParaRPr lang="en-US" dirty="0"/>
          </a:p>
        </p:txBody>
      </p:sp>
      <p:sp>
        <p:nvSpPr>
          <p:cNvPr id="8" name="Rectangle 5"/>
          <p:cNvSpPr>
            <a:spLocks noGrp="1" noChangeArrowheads="1"/>
          </p:cNvSpPr>
          <p:nvPr>
            <p:ph type="ftr" sz="quarter" idx="11"/>
          </p:nvPr>
        </p:nvSpPr>
        <p:spPr/>
        <p:txBody>
          <a:bodyPr/>
          <a:lstStyle>
            <a:lvl1pPr>
              <a:defRPr baseline="0"/>
            </a:lvl1pPr>
          </a:lstStyle>
          <a:p>
            <a:pPr>
              <a:defRPr/>
            </a:pPr>
            <a:endParaRPr lang="en-US" dirty="0"/>
          </a:p>
        </p:txBody>
      </p:sp>
      <p:sp>
        <p:nvSpPr>
          <p:cNvPr id="9" name="Rectangle 6"/>
          <p:cNvSpPr>
            <a:spLocks noGrp="1" noChangeArrowheads="1"/>
          </p:cNvSpPr>
          <p:nvPr>
            <p:ph type="sldNum" sz="quarter" idx="12"/>
          </p:nvPr>
        </p:nvSpPr>
        <p:spPr/>
        <p:txBody>
          <a:bodyPr/>
          <a:lstStyle>
            <a:lvl1pPr>
              <a:defRPr baseline="0"/>
            </a:lvl1pPr>
          </a:lstStyle>
          <a:p>
            <a:pPr>
              <a:defRPr/>
            </a:pPr>
            <a:fld id="{72C93DEA-894F-45C5-92BF-3ABEC875BC99}"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4E91CD6D-EE95-49D7-B50E-4D27CB1916DC}"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5165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5165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B63F4340-CBFE-425C-AB3A-FC51C23C61FB}"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012DED8A-60FA-426C-B174-664AB3FA1E0C}"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A1C6FBF5-6EEA-47EE-A590-00A72D712800}"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2C9F8C38-3721-4116-9029-549A54360CF8}"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CAB50731-CD4B-4E94-9DB3-F9AA95193D90}"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8F34B7E1-69EC-4FF1-8CCE-E1F5FDA9A331}"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3777D332-ADDA-45E5-A626-E610BBCBC4D2}"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35D4021B-4502-49CA-A93B-3F1D6E40B6AB}"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98B13F75-99D9-4A8A-A186-6AE21FAD96EE}"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191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2" name="Rectangle 4"/>
          <p:cNvSpPr>
            <a:spLocks noGrp="1" noChangeArrowheads="1"/>
          </p:cNvSpPr>
          <p:nvPr>
            <p:ph type="dt" sz="half" idx="2"/>
          </p:nvPr>
        </p:nvSpPr>
        <p:spPr bwMode="auto">
          <a:xfrm>
            <a:off x="152400" y="66103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baseline="0">
                <a:latin typeface="+mn-lt"/>
              </a:defRPr>
            </a:lvl1pPr>
          </a:lstStyle>
          <a:p>
            <a:pPr>
              <a:defRPr/>
            </a:pPr>
            <a:endParaRPr lang="en-US" dirty="0"/>
          </a:p>
        </p:txBody>
      </p:sp>
      <p:sp>
        <p:nvSpPr>
          <p:cNvPr id="1029" name="Rectangle 5"/>
          <p:cNvSpPr>
            <a:spLocks noGrp="1" noChangeArrowheads="1"/>
          </p:cNvSpPr>
          <p:nvPr>
            <p:ph type="ftr" sz="quarter" idx="3"/>
          </p:nvPr>
        </p:nvSpPr>
        <p:spPr bwMode="auto">
          <a:xfrm>
            <a:off x="3124200" y="6610350"/>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atin typeface="+mn-lt"/>
              </a:defRPr>
            </a:lvl1pPr>
          </a:lstStyle>
          <a:p>
            <a:pPr>
              <a:defRPr/>
            </a:pPr>
            <a:endParaRPr lang="en-US" dirty="0"/>
          </a:p>
        </p:txBody>
      </p:sp>
      <p:sp>
        <p:nvSpPr>
          <p:cNvPr id="1030" name="Rectangle 6"/>
          <p:cNvSpPr>
            <a:spLocks noGrp="1" noChangeArrowheads="1"/>
          </p:cNvSpPr>
          <p:nvPr>
            <p:ph type="sldNum" sz="quarter" idx="4"/>
          </p:nvPr>
        </p:nvSpPr>
        <p:spPr bwMode="auto">
          <a:xfrm>
            <a:off x="6858000" y="66103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aseline="0">
                <a:latin typeface="+mn-lt"/>
              </a:defRPr>
            </a:lvl1pPr>
          </a:lstStyle>
          <a:p>
            <a:pPr>
              <a:defRPr/>
            </a:pPr>
            <a:fld id="{261B6B20-FC25-455C-BBC9-317EFD66A323}" type="slidenum">
              <a:rPr lang="en-US"/>
              <a:pPr>
                <a:defRPr/>
              </a:pPr>
              <a:t>‹#›</a:t>
            </a:fld>
            <a:endParaRPr lang="en-US" dirty="0"/>
          </a:p>
        </p:txBody>
      </p:sp>
      <p:sp>
        <p:nvSpPr>
          <p:cNvPr id="1032" name="Rectangle 8"/>
          <p:cNvSpPr>
            <a:spLocks noChangeArrowheads="1"/>
          </p:cNvSpPr>
          <p:nvPr/>
        </p:nvSpPr>
        <p:spPr bwMode="auto">
          <a:xfrm>
            <a:off x="76200" y="6400800"/>
            <a:ext cx="4267200" cy="304800"/>
          </a:xfrm>
          <a:prstGeom prst="rect">
            <a:avLst/>
          </a:prstGeom>
          <a:noFill/>
          <a:ln w="9525">
            <a:noFill/>
            <a:miter lim="800000"/>
            <a:headEnd/>
            <a:tailEnd/>
          </a:ln>
          <a:effectLst/>
        </p:spPr>
        <p:txBody>
          <a:bodyPr/>
          <a:lstStyle/>
          <a:p>
            <a:pPr>
              <a:defRPr/>
            </a:pPr>
            <a:r>
              <a:rPr lang="en-US" sz="800" dirty="0">
                <a:latin typeface="Century Schoolbook" pitchFamily="18" charset="0"/>
              </a:rPr>
              <a:t> © Copyright </a:t>
            </a:r>
            <a:r>
              <a:rPr lang="en-US" sz="800" dirty="0" smtClean="0">
                <a:latin typeface="Century Schoolbook" pitchFamily="18" charset="0"/>
              </a:rPr>
              <a:t>2013, </a:t>
            </a:r>
            <a:r>
              <a:rPr lang="en-US" sz="800" dirty="0">
                <a:latin typeface="Century Schoolbook" pitchFamily="18" charset="0"/>
              </a:rPr>
              <a:t>Vorys, Sater, Seymour and Pease LLP. All Rights Reserved.</a:t>
            </a:r>
          </a:p>
        </p:txBody>
      </p:sp>
      <p:pic>
        <p:nvPicPr>
          <p:cNvPr id="3" name="Picture 9" descr="B:\BUS-DEV\Graphics and Media\Vorys Logos\Vorys Only Logo\Vorys4_RGB (7546).jpg"/>
          <p:cNvPicPr>
            <a:picLocks noChangeAspect="1" noChangeArrowheads="1"/>
          </p:cNvPicPr>
          <p:nvPr/>
        </p:nvPicPr>
        <p:blipFill>
          <a:blip r:embed="rId13" cstate="print">
            <a:clrChange>
              <a:clrFrom>
                <a:srgbClr val="FFFFFF"/>
              </a:clrFrom>
              <a:clrTo>
                <a:srgbClr val="FFFFFF">
                  <a:alpha val="0"/>
                </a:srgbClr>
              </a:clrTo>
            </a:clrChange>
          </a:blip>
          <a:srcRect/>
          <a:stretch>
            <a:fillRect/>
          </a:stretch>
        </p:blipFill>
        <p:spPr bwMode="auto">
          <a:xfrm>
            <a:off x="6858000" y="6248400"/>
            <a:ext cx="2133600" cy="29051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67" r:id="rId1"/>
    <p:sldLayoutId id="2147483757" r:id="rId2"/>
    <p:sldLayoutId id="2147483758" r:id="rId3"/>
    <p:sldLayoutId id="2147483759" r:id="rId4"/>
    <p:sldLayoutId id="2147483760" r:id="rId5"/>
    <p:sldLayoutId id="2147483761" r:id="rId6"/>
    <p:sldLayoutId id="2147483762" r:id="rId7"/>
    <p:sldLayoutId id="2147483763" r:id="rId8"/>
    <p:sldLayoutId id="2147483764" r:id="rId9"/>
    <p:sldLayoutId id="2147483765" r:id="rId10"/>
    <p:sldLayoutId id="2147483766" r:id="rId11"/>
  </p:sldLayoutIdLst>
  <p:txStyles>
    <p:titleStyle>
      <a:lvl1pPr algn="ctr" rtl="0" eaLnBrk="1" fontAlgn="base" hangingPunct="1">
        <a:spcBef>
          <a:spcPct val="0"/>
        </a:spcBef>
        <a:spcAft>
          <a:spcPct val="0"/>
        </a:spcAft>
        <a:defRPr sz="3200" b="1">
          <a:solidFill>
            <a:srgbClr val="415968"/>
          </a:solidFill>
          <a:latin typeface="+mj-lt"/>
          <a:ea typeface="+mj-ea"/>
          <a:cs typeface="+mj-cs"/>
        </a:defRPr>
      </a:lvl1pPr>
      <a:lvl2pPr algn="ctr" rtl="0" eaLnBrk="1" fontAlgn="base" hangingPunct="1">
        <a:spcBef>
          <a:spcPct val="0"/>
        </a:spcBef>
        <a:spcAft>
          <a:spcPct val="0"/>
        </a:spcAft>
        <a:defRPr sz="3200" b="1">
          <a:solidFill>
            <a:srgbClr val="415968"/>
          </a:solidFill>
          <a:latin typeface="Century Schoolbook" pitchFamily="18" charset="0"/>
        </a:defRPr>
      </a:lvl2pPr>
      <a:lvl3pPr algn="ctr" rtl="0" eaLnBrk="1" fontAlgn="base" hangingPunct="1">
        <a:spcBef>
          <a:spcPct val="0"/>
        </a:spcBef>
        <a:spcAft>
          <a:spcPct val="0"/>
        </a:spcAft>
        <a:defRPr sz="3200" b="1">
          <a:solidFill>
            <a:srgbClr val="415968"/>
          </a:solidFill>
          <a:latin typeface="Century Schoolbook" pitchFamily="18" charset="0"/>
        </a:defRPr>
      </a:lvl3pPr>
      <a:lvl4pPr algn="ctr" rtl="0" eaLnBrk="1" fontAlgn="base" hangingPunct="1">
        <a:spcBef>
          <a:spcPct val="0"/>
        </a:spcBef>
        <a:spcAft>
          <a:spcPct val="0"/>
        </a:spcAft>
        <a:defRPr sz="3200" b="1">
          <a:solidFill>
            <a:srgbClr val="415968"/>
          </a:solidFill>
          <a:latin typeface="Century Schoolbook" pitchFamily="18" charset="0"/>
        </a:defRPr>
      </a:lvl4pPr>
      <a:lvl5pPr algn="ctr" rtl="0" eaLnBrk="1" fontAlgn="base" hangingPunct="1">
        <a:spcBef>
          <a:spcPct val="0"/>
        </a:spcBef>
        <a:spcAft>
          <a:spcPct val="0"/>
        </a:spcAft>
        <a:defRPr sz="3200" b="1">
          <a:solidFill>
            <a:srgbClr val="415968"/>
          </a:solidFill>
          <a:latin typeface="Century Schoolbook" pitchFamily="18" charset="0"/>
        </a:defRPr>
      </a:lvl5pPr>
      <a:lvl6pPr marL="457200" algn="ctr" rtl="0" eaLnBrk="1" fontAlgn="base" hangingPunct="1">
        <a:spcBef>
          <a:spcPct val="0"/>
        </a:spcBef>
        <a:spcAft>
          <a:spcPct val="0"/>
        </a:spcAft>
        <a:defRPr sz="3200" b="1">
          <a:solidFill>
            <a:srgbClr val="415968"/>
          </a:solidFill>
          <a:latin typeface="Century Schoolbook" pitchFamily="18" charset="0"/>
        </a:defRPr>
      </a:lvl6pPr>
      <a:lvl7pPr marL="914400" algn="ctr" rtl="0" eaLnBrk="1" fontAlgn="base" hangingPunct="1">
        <a:spcBef>
          <a:spcPct val="0"/>
        </a:spcBef>
        <a:spcAft>
          <a:spcPct val="0"/>
        </a:spcAft>
        <a:defRPr sz="3200" b="1">
          <a:solidFill>
            <a:srgbClr val="415968"/>
          </a:solidFill>
          <a:latin typeface="Century Schoolbook" pitchFamily="18" charset="0"/>
        </a:defRPr>
      </a:lvl7pPr>
      <a:lvl8pPr marL="1371600" algn="ctr" rtl="0" eaLnBrk="1" fontAlgn="base" hangingPunct="1">
        <a:spcBef>
          <a:spcPct val="0"/>
        </a:spcBef>
        <a:spcAft>
          <a:spcPct val="0"/>
        </a:spcAft>
        <a:defRPr sz="3200" b="1">
          <a:solidFill>
            <a:srgbClr val="415968"/>
          </a:solidFill>
          <a:latin typeface="Century Schoolbook" pitchFamily="18" charset="0"/>
        </a:defRPr>
      </a:lvl8pPr>
      <a:lvl9pPr marL="1828800" algn="ctr" rtl="0" eaLnBrk="1" fontAlgn="base" hangingPunct="1">
        <a:spcBef>
          <a:spcPct val="0"/>
        </a:spcBef>
        <a:spcAft>
          <a:spcPct val="0"/>
        </a:spcAft>
        <a:defRPr sz="3200" b="1">
          <a:solidFill>
            <a:srgbClr val="415968"/>
          </a:solidFill>
          <a:latin typeface="Century Schoolbook" pitchFamily="18" charset="0"/>
        </a:defRPr>
      </a:lvl9pPr>
    </p:titleStyle>
    <p:bodyStyle>
      <a:lvl1pPr marL="457200" indent="-457200" algn="l" rtl="0" eaLnBrk="1" fontAlgn="base" hangingPunct="1">
        <a:spcBef>
          <a:spcPct val="0"/>
        </a:spcBef>
        <a:spcAft>
          <a:spcPts val="1200"/>
        </a:spcAft>
        <a:buSzPct val="100000"/>
        <a:buFont typeface="Arial" charset="0"/>
        <a:buChar char="•"/>
        <a:defRPr sz="2800">
          <a:solidFill>
            <a:schemeClr val="tx1"/>
          </a:solidFill>
          <a:latin typeface="+mn-lt"/>
          <a:ea typeface="+mn-ea"/>
          <a:cs typeface="+mn-cs"/>
        </a:defRPr>
      </a:lvl1pPr>
      <a:lvl2pPr marL="914400" indent="-457200" algn="l" rtl="0" eaLnBrk="1" fontAlgn="base" hangingPunct="1">
        <a:spcBef>
          <a:spcPct val="0"/>
        </a:spcBef>
        <a:spcAft>
          <a:spcPts val="1200"/>
        </a:spcAft>
        <a:buFont typeface="Century Schoolbook" pitchFamily="18" charset="0"/>
        <a:buChar char="―"/>
        <a:defRPr sz="2600">
          <a:solidFill>
            <a:schemeClr val="tx1"/>
          </a:solidFill>
          <a:latin typeface="+mn-lt"/>
        </a:defRPr>
      </a:lvl2pPr>
      <a:lvl3pPr marL="1371600" indent="-457200" algn="l" rtl="0" eaLnBrk="1" fontAlgn="base" hangingPunct="1">
        <a:spcBef>
          <a:spcPct val="0"/>
        </a:spcBef>
        <a:spcAft>
          <a:spcPts val="1200"/>
        </a:spcAft>
        <a:buSzPct val="100000"/>
        <a:buFont typeface="Century Schoolbook" pitchFamily="18" charset="0"/>
        <a:buChar char="•"/>
        <a:defRPr sz="2400">
          <a:solidFill>
            <a:schemeClr val="tx1"/>
          </a:solidFill>
          <a:latin typeface="+mn-lt"/>
        </a:defRPr>
      </a:lvl3pPr>
      <a:lvl4pPr marL="1828800" indent="-457200" algn="l" rtl="0" eaLnBrk="1" fontAlgn="base" hangingPunct="1">
        <a:spcBef>
          <a:spcPct val="0"/>
        </a:spcBef>
        <a:spcAft>
          <a:spcPts val="1200"/>
        </a:spcAft>
        <a:buFont typeface="Century Schoolbook" pitchFamily="18" charset="0"/>
        <a:buChar char="―"/>
        <a:defRPr sz="2200">
          <a:solidFill>
            <a:schemeClr val="tx1"/>
          </a:solidFill>
          <a:latin typeface="+mn-lt"/>
        </a:defRPr>
      </a:lvl4pPr>
      <a:lvl5pPr marL="2286000" indent="-457200" algn="l" rtl="0" eaLnBrk="1" fontAlgn="base" hangingPunct="1">
        <a:spcBef>
          <a:spcPct val="0"/>
        </a:spcBef>
        <a:spcAft>
          <a:spcPts val="1200"/>
        </a:spcAft>
        <a:buFont typeface="Century Schoolbook" pitchFamily="18" charset="0"/>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8"/>
          <p:cNvSpPr>
            <a:spLocks noGrp="1"/>
          </p:cNvSpPr>
          <p:nvPr>
            <p:ph type="ctrTitle"/>
          </p:nvPr>
        </p:nvSpPr>
        <p:spPr>
          <a:xfrm>
            <a:off x="685800" y="990600"/>
            <a:ext cx="7772400" cy="2155825"/>
          </a:xfrm>
        </p:spPr>
        <p:txBody>
          <a:bodyPr/>
          <a:lstStyle/>
          <a:p>
            <a:r>
              <a:rPr lang="en-US" dirty="0" smtClean="0"/>
              <a:t>Federal Wage/Hour</a:t>
            </a:r>
            <a:br>
              <a:rPr lang="en-US" dirty="0" smtClean="0"/>
            </a:br>
            <a:r>
              <a:rPr lang="en-US" dirty="0" smtClean="0"/>
              <a:t> Issues for Providers:  </a:t>
            </a:r>
            <a:br>
              <a:rPr lang="en-US" dirty="0" smtClean="0"/>
            </a:br>
            <a:r>
              <a:rPr lang="en-US" dirty="0" smtClean="0"/>
              <a:t>The Companionship </a:t>
            </a:r>
            <a:br>
              <a:rPr lang="en-US" dirty="0" smtClean="0"/>
            </a:br>
            <a:r>
              <a:rPr lang="en-US" dirty="0" smtClean="0"/>
              <a:t>Services Exemption</a:t>
            </a:r>
          </a:p>
        </p:txBody>
      </p:sp>
      <p:sp>
        <p:nvSpPr>
          <p:cNvPr id="4" name="TextBox 3"/>
          <p:cNvSpPr txBox="1"/>
          <p:nvPr/>
        </p:nvSpPr>
        <p:spPr>
          <a:xfrm>
            <a:off x="1447800" y="3810000"/>
            <a:ext cx="6324600" cy="2000548"/>
          </a:xfrm>
          <a:prstGeom prst="rect">
            <a:avLst/>
          </a:prstGeom>
          <a:noFill/>
        </p:spPr>
        <p:txBody>
          <a:bodyPr>
            <a:spAutoFit/>
          </a:bodyPr>
          <a:lstStyle/>
          <a:p>
            <a:pPr algn="ctr">
              <a:spcBef>
                <a:spcPts val="0"/>
              </a:spcBef>
              <a:spcAft>
                <a:spcPts val="1200"/>
              </a:spcAft>
              <a:defRPr/>
            </a:pPr>
            <a:r>
              <a:rPr lang="en-US" sz="1600" b="1" i="1" kern="0" dirty="0">
                <a:solidFill>
                  <a:srgbClr val="000000"/>
                </a:solidFill>
                <a:latin typeface="+mn-lt"/>
              </a:rPr>
              <a:t>Presented By:</a:t>
            </a:r>
            <a:endParaRPr lang="en-US" sz="1600" b="1" kern="0" dirty="0">
              <a:solidFill>
                <a:srgbClr val="415968"/>
              </a:solidFill>
              <a:latin typeface="+mn-lt"/>
            </a:endParaRPr>
          </a:p>
          <a:p>
            <a:pPr algn="ctr">
              <a:spcBef>
                <a:spcPts val="0"/>
              </a:spcBef>
              <a:spcAft>
                <a:spcPts val="1200"/>
              </a:spcAft>
              <a:defRPr/>
            </a:pPr>
            <a:r>
              <a:rPr lang="en-US" sz="2000" b="1" kern="0" dirty="0" smtClean="0">
                <a:solidFill>
                  <a:srgbClr val="415968"/>
                </a:solidFill>
                <a:latin typeface="+mn-lt"/>
              </a:rPr>
              <a:t>Suzanne J. Scrutton</a:t>
            </a:r>
            <a:r>
              <a:rPr lang="en-US" sz="2000" b="1" kern="0" dirty="0">
                <a:solidFill>
                  <a:srgbClr val="415968"/>
                </a:solidFill>
                <a:latin typeface="+mn-lt"/>
              </a:rPr>
              <a:t/>
            </a:r>
            <a:br>
              <a:rPr lang="en-US" sz="2000" b="1" kern="0" dirty="0">
                <a:solidFill>
                  <a:srgbClr val="415968"/>
                </a:solidFill>
                <a:latin typeface="+mn-lt"/>
              </a:rPr>
            </a:br>
            <a:r>
              <a:rPr lang="en-US" sz="2000" b="1" kern="0" dirty="0" smtClean="0">
                <a:solidFill>
                  <a:srgbClr val="415968"/>
                </a:solidFill>
                <a:latin typeface="+mn-lt"/>
              </a:rPr>
              <a:t>Michael O’Brien</a:t>
            </a:r>
            <a:endParaRPr lang="en-US" sz="2000" b="1" kern="0" dirty="0">
              <a:solidFill>
                <a:srgbClr val="415968"/>
              </a:solidFill>
              <a:latin typeface="+mn-lt"/>
            </a:endParaRPr>
          </a:p>
          <a:p>
            <a:pPr algn="ctr">
              <a:spcBef>
                <a:spcPts val="0"/>
              </a:spcBef>
              <a:defRPr/>
            </a:pPr>
            <a:r>
              <a:rPr lang="en-US" sz="1600" i="1" kern="0" dirty="0">
                <a:solidFill>
                  <a:srgbClr val="000000"/>
                </a:solidFill>
                <a:latin typeface="+mn-lt"/>
              </a:rPr>
              <a:t>Vorys, Sater, Seymour and Pease LLP</a:t>
            </a:r>
          </a:p>
          <a:p>
            <a:pPr algn="ctr">
              <a:spcBef>
                <a:spcPts val="0"/>
              </a:spcBef>
              <a:defRPr/>
            </a:pPr>
            <a:r>
              <a:rPr lang="en-US" sz="1600" kern="0" dirty="0" smtClean="0">
                <a:solidFill>
                  <a:srgbClr val="000000"/>
                </a:solidFill>
                <a:latin typeface="+mn-lt"/>
              </a:rPr>
              <a:t>614.464.8313  | sjscrutton@vorys.com </a:t>
            </a:r>
          </a:p>
          <a:p>
            <a:pPr algn="ctr">
              <a:spcBef>
                <a:spcPts val="0"/>
              </a:spcBef>
              <a:defRPr/>
            </a:pPr>
            <a:r>
              <a:rPr lang="en-US" sz="1600" kern="0" dirty="0" smtClean="0">
                <a:solidFill>
                  <a:srgbClr val="000000"/>
                </a:solidFill>
                <a:latin typeface="+mn-lt"/>
              </a:rPr>
              <a:t>614.464.8362 | mfobrien@vorys.com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p:txBody>
          <a:bodyPr/>
          <a:lstStyle/>
          <a:p>
            <a:pPr eaLnBrk="1" hangingPunct="1"/>
            <a:r>
              <a:rPr lang="en-US" dirty="0" smtClean="0">
                <a:effectLst/>
              </a:rPr>
              <a:t>CURRENT COMPANIONSHIP SERVICES EXEMPTION</a:t>
            </a:r>
          </a:p>
        </p:txBody>
      </p:sp>
      <p:sp>
        <p:nvSpPr>
          <p:cNvPr id="6" name="Content Placeholder 5"/>
          <p:cNvSpPr>
            <a:spLocks noGrp="1"/>
          </p:cNvSpPr>
          <p:nvPr>
            <p:ph idx="1"/>
          </p:nvPr>
        </p:nvSpPr>
        <p:spPr>
          <a:xfrm>
            <a:off x="457200" y="1600200"/>
            <a:ext cx="8229600" cy="4495800"/>
          </a:xfrm>
        </p:spPr>
        <p:txBody>
          <a:bodyPr>
            <a:noAutofit/>
          </a:bodyPr>
          <a:lstStyle/>
          <a:p>
            <a:r>
              <a:rPr lang="en-US" sz="2600" dirty="0" smtClean="0"/>
              <a:t>The FLSA has a “Companionship Services” (“CS”) exemption.</a:t>
            </a:r>
          </a:p>
          <a:p>
            <a:r>
              <a:rPr lang="en-US" sz="2600" dirty="0" smtClean="0"/>
              <a:t>The CS exemption provides an exemption from both the minimum wage and overtime requirements of the FLSA.</a:t>
            </a:r>
          </a:p>
          <a:p>
            <a:r>
              <a:rPr lang="en-US" sz="2600" dirty="0" smtClean="0"/>
              <a:t>The exemption applies to “employees employed in domestic service employment to provide companionship services for individuals who (because of age or infirmity) are unable to care for themselves.” </a:t>
            </a:r>
          </a:p>
        </p:txBody>
      </p:sp>
      <p:sp>
        <p:nvSpPr>
          <p:cNvPr id="9218" name="Slide Number Placeholder 5"/>
          <p:cNvSpPr>
            <a:spLocks noGrp="1"/>
          </p:cNvSpPr>
          <p:nvPr>
            <p:ph type="sldNum" sz="quarter" idx="12"/>
          </p:nvPr>
        </p:nvSpPr>
        <p:spPr>
          <a:noFill/>
        </p:spPr>
        <p:txBody>
          <a:bodyPr/>
          <a:lstStyle/>
          <a:p>
            <a:fld id="{EB9291CE-651C-4833-841A-3E69EDF9EC23}" type="slidenum">
              <a:rPr lang="en-US" smtClean="0"/>
              <a:pPr/>
              <a:t>10</a:t>
            </a:fld>
            <a:endParaRPr lang="en-US" dirty="0" smtClean="0"/>
          </a:p>
        </p:txBody>
      </p:sp>
      <p:sp>
        <p:nvSpPr>
          <p:cNvPr id="250884" name="Rectangle 4"/>
          <p:cNvSpPr>
            <a:spLocks noChangeArrowheads="1"/>
          </p:cNvSpPr>
          <p:nvPr/>
        </p:nvSpPr>
        <p:spPr bwMode="auto">
          <a:xfrm>
            <a:off x="-609600" y="2971800"/>
            <a:ext cx="8550275" cy="3886200"/>
          </a:xfrm>
          <a:prstGeom prst="rect">
            <a:avLst/>
          </a:prstGeom>
          <a:noFill/>
          <a:ln w="9525">
            <a:noFill/>
            <a:miter lim="800000"/>
            <a:headEnd/>
            <a:tailEnd/>
          </a:ln>
          <a:effectLst/>
        </p:spPr>
        <p:txBody>
          <a:bodyPr/>
          <a:lstStyle/>
          <a:p>
            <a:pPr marL="228600" indent="-228600">
              <a:spcAft>
                <a:spcPct val="30000"/>
              </a:spcAft>
              <a:buFontTx/>
              <a:buChar char="•"/>
              <a:tabLst>
                <a:tab pos="1485900" algn="l"/>
              </a:tabLst>
              <a:defRPr/>
            </a:pPr>
            <a:endParaRPr lang="en-US" dirty="0">
              <a:solidFill>
                <a:schemeClr val="bg1"/>
              </a:solidFill>
              <a:effectLst>
                <a:outerShdw blurRad="38100" dist="38100" dir="2700000" algn="tl">
                  <a:srgbClr val="808080"/>
                </a:outerShdw>
              </a:effectLst>
              <a:latin typeface="Verdana" pitchFamily="34" charset="0"/>
            </a:endParaRPr>
          </a:p>
        </p:txBody>
      </p:sp>
    </p:spTree>
  </p:cSld>
  <p:clrMapOvr>
    <a:masterClrMapping/>
  </p:clrMapOvr>
  <p:transition>
    <p:wipe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RESTRICTIONS ON CS EXEMPTION</a:t>
            </a:r>
            <a:endParaRPr lang="en-US" dirty="0"/>
          </a:p>
        </p:txBody>
      </p:sp>
      <p:sp>
        <p:nvSpPr>
          <p:cNvPr id="6" name="Content Placeholder 5"/>
          <p:cNvSpPr>
            <a:spLocks noGrp="1"/>
          </p:cNvSpPr>
          <p:nvPr>
            <p:ph idx="1"/>
          </p:nvPr>
        </p:nvSpPr>
        <p:spPr/>
        <p:txBody>
          <a:bodyPr/>
          <a:lstStyle/>
          <a:p>
            <a:r>
              <a:rPr lang="en-US" dirty="0" smtClean="0"/>
              <a:t>“</a:t>
            </a:r>
            <a:r>
              <a:rPr lang="en-US" u="sng" dirty="0" smtClean="0"/>
              <a:t>20% Exception</a:t>
            </a:r>
            <a:r>
              <a:rPr lang="en-US" dirty="0" smtClean="0"/>
              <a:t>”:  Employee may not spend more than 20% of total weekly hours performing general </a:t>
            </a:r>
            <a:r>
              <a:rPr lang="en-US" u="sng" dirty="0" smtClean="0"/>
              <a:t>non-patient</a:t>
            </a:r>
            <a:r>
              <a:rPr lang="en-US" dirty="0" smtClean="0"/>
              <a:t> related household work that is “incidental” to the care of the person(s) they are serving.</a:t>
            </a:r>
          </a:p>
          <a:p>
            <a:r>
              <a:rPr lang="en-US" dirty="0" smtClean="0"/>
              <a:t>Household work related to care, such as meal preparation, bed making, washing of clothes, and similar services, is not included in the 20%.</a:t>
            </a:r>
          </a:p>
        </p:txBody>
      </p:sp>
      <p:sp>
        <p:nvSpPr>
          <p:cNvPr id="10242" name="Slide Number Placeholder 5"/>
          <p:cNvSpPr>
            <a:spLocks noGrp="1"/>
          </p:cNvSpPr>
          <p:nvPr>
            <p:ph type="sldNum" sz="quarter" idx="12"/>
          </p:nvPr>
        </p:nvSpPr>
        <p:spPr>
          <a:noFill/>
        </p:spPr>
        <p:txBody>
          <a:bodyPr/>
          <a:lstStyle/>
          <a:p>
            <a:fld id="{54DFDFFD-6CA8-48AA-8B4F-E6B4CBC1B05D}" type="slidenum">
              <a:rPr lang="en-US" smtClean="0"/>
              <a:pPr/>
              <a:t>11</a:t>
            </a:fld>
            <a:endParaRPr lang="en-US" dirty="0" smtClean="0"/>
          </a:p>
        </p:txBody>
      </p:sp>
      <p:sp>
        <p:nvSpPr>
          <p:cNvPr id="257027" name="Rectangle 3"/>
          <p:cNvSpPr>
            <a:spLocks noChangeArrowheads="1"/>
          </p:cNvSpPr>
          <p:nvPr/>
        </p:nvSpPr>
        <p:spPr bwMode="auto">
          <a:xfrm>
            <a:off x="304800" y="1981200"/>
            <a:ext cx="4419600" cy="3962400"/>
          </a:xfrm>
          <a:prstGeom prst="rect">
            <a:avLst/>
          </a:prstGeom>
          <a:noFill/>
          <a:ln w="9525">
            <a:noFill/>
            <a:miter lim="800000"/>
            <a:headEnd/>
            <a:tailEnd/>
          </a:ln>
          <a:effectLst/>
        </p:spPr>
        <p:txBody>
          <a:bodyPr/>
          <a:lstStyle/>
          <a:p>
            <a:pPr marL="228600" indent="-228600">
              <a:spcAft>
                <a:spcPct val="30000"/>
              </a:spcAft>
              <a:tabLst>
                <a:tab pos="1485900" algn="l"/>
              </a:tabLst>
              <a:defRPr/>
            </a:pPr>
            <a:endParaRPr lang="en-US" sz="1800" dirty="0">
              <a:solidFill>
                <a:schemeClr val="bg1"/>
              </a:solidFill>
              <a:effectLst>
                <a:outerShdw blurRad="38100" dist="38100" dir="2700000" algn="tl">
                  <a:srgbClr val="808080"/>
                </a:outerShdw>
              </a:effectLst>
              <a:latin typeface="Verdana" pitchFamily="34" charset="0"/>
            </a:endParaRPr>
          </a:p>
        </p:txBody>
      </p:sp>
    </p:spTree>
  </p:cSld>
  <p:clrMapOvr>
    <a:masterClrMapping/>
  </p:clrMapOvr>
  <p:transition>
    <p:wipe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RESTRICTIONS ON </a:t>
            </a:r>
            <a:br>
              <a:rPr lang="en-US" dirty="0" smtClean="0"/>
            </a:br>
            <a:r>
              <a:rPr lang="en-US" dirty="0" smtClean="0"/>
              <a:t>CS EXEMPTION </a:t>
            </a:r>
            <a:r>
              <a:rPr lang="en-US" sz="2600" dirty="0" smtClean="0"/>
              <a:t>(cont’d)</a:t>
            </a:r>
            <a:endParaRPr lang="en-US" sz="2600" dirty="0"/>
          </a:p>
        </p:txBody>
      </p:sp>
      <p:sp>
        <p:nvSpPr>
          <p:cNvPr id="8" name="Content Placeholder 7"/>
          <p:cNvSpPr>
            <a:spLocks noGrp="1"/>
          </p:cNvSpPr>
          <p:nvPr>
            <p:ph idx="1"/>
          </p:nvPr>
        </p:nvSpPr>
        <p:spPr/>
        <p:txBody>
          <a:bodyPr/>
          <a:lstStyle/>
          <a:p>
            <a:pPr>
              <a:spcAft>
                <a:spcPts val="3000"/>
              </a:spcAft>
            </a:pPr>
            <a:r>
              <a:rPr lang="en-US" dirty="0" smtClean="0"/>
              <a:t>“</a:t>
            </a:r>
            <a:r>
              <a:rPr lang="en-US" u="sng" dirty="0" smtClean="0"/>
              <a:t>Trained Personnel</a:t>
            </a:r>
            <a:r>
              <a:rPr lang="en-US" dirty="0" smtClean="0"/>
              <a:t>” Exception:  CS may not be provided by “trained personnel,” such as RNs, LPNs, or practical nurses.  </a:t>
            </a:r>
          </a:p>
          <a:p>
            <a:pPr>
              <a:spcAft>
                <a:spcPts val="3000"/>
              </a:spcAft>
            </a:pPr>
            <a:r>
              <a:rPr lang="en-US" dirty="0" smtClean="0"/>
              <a:t>CNAs (certified nursing assistants) and STNAs (state tested nursing assistants) are not considered “trained personnel.”</a:t>
            </a:r>
          </a:p>
        </p:txBody>
      </p:sp>
      <p:sp>
        <p:nvSpPr>
          <p:cNvPr id="11266" name="Slide Number Placeholder 5"/>
          <p:cNvSpPr>
            <a:spLocks noGrp="1"/>
          </p:cNvSpPr>
          <p:nvPr>
            <p:ph type="sldNum" sz="quarter" idx="12"/>
          </p:nvPr>
        </p:nvSpPr>
        <p:spPr>
          <a:noFill/>
        </p:spPr>
        <p:txBody>
          <a:bodyPr/>
          <a:lstStyle/>
          <a:p>
            <a:fld id="{6D5CB7D8-4CAD-4706-AD0F-187D1AF9B126}" type="slidenum">
              <a:rPr lang="en-US" smtClean="0"/>
              <a:pPr/>
              <a:t>12</a:t>
            </a:fld>
            <a:endParaRPr lang="en-US" dirty="0" smtClean="0"/>
          </a:p>
        </p:txBody>
      </p:sp>
      <p:sp>
        <p:nvSpPr>
          <p:cNvPr id="258051" name="Rectangle 3"/>
          <p:cNvSpPr>
            <a:spLocks noChangeArrowheads="1"/>
          </p:cNvSpPr>
          <p:nvPr/>
        </p:nvSpPr>
        <p:spPr bwMode="auto">
          <a:xfrm>
            <a:off x="304800" y="1981200"/>
            <a:ext cx="4419600" cy="3962400"/>
          </a:xfrm>
          <a:prstGeom prst="rect">
            <a:avLst/>
          </a:prstGeom>
          <a:noFill/>
          <a:ln w="9525">
            <a:noFill/>
            <a:miter lim="800000"/>
            <a:headEnd/>
            <a:tailEnd/>
          </a:ln>
          <a:effectLst/>
        </p:spPr>
        <p:txBody>
          <a:bodyPr/>
          <a:lstStyle/>
          <a:p>
            <a:pPr marL="228600" indent="-228600">
              <a:spcAft>
                <a:spcPct val="30000"/>
              </a:spcAft>
              <a:tabLst>
                <a:tab pos="1485900" algn="l"/>
              </a:tabLst>
              <a:defRPr/>
            </a:pPr>
            <a:endParaRPr lang="en-US" sz="1800" dirty="0">
              <a:solidFill>
                <a:schemeClr val="bg1"/>
              </a:solidFill>
              <a:effectLst>
                <a:outerShdw blurRad="38100" dist="38100" dir="2700000" algn="tl">
                  <a:srgbClr val="808080"/>
                </a:outerShdw>
              </a:effectLst>
              <a:latin typeface="Verdana" pitchFamily="34" charset="0"/>
            </a:endParaRPr>
          </a:p>
        </p:txBody>
      </p:sp>
    </p:spTree>
  </p:cSld>
  <p:clrMapOvr>
    <a:masterClrMapping/>
  </p:clrMapOvr>
  <p:transition>
    <p:wipe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RESTRICTIONS ON </a:t>
            </a:r>
            <a:br>
              <a:rPr lang="en-US" dirty="0" smtClean="0"/>
            </a:br>
            <a:r>
              <a:rPr lang="en-US" dirty="0" smtClean="0"/>
              <a:t>CS EXEMPTION </a:t>
            </a:r>
            <a:r>
              <a:rPr lang="en-US" sz="2600" dirty="0" smtClean="0"/>
              <a:t>(cont’d)</a:t>
            </a:r>
            <a:endParaRPr lang="en-US" sz="2600" dirty="0"/>
          </a:p>
        </p:txBody>
      </p:sp>
      <p:sp>
        <p:nvSpPr>
          <p:cNvPr id="7" name="Content Placeholder 6"/>
          <p:cNvSpPr>
            <a:spLocks noGrp="1"/>
          </p:cNvSpPr>
          <p:nvPr>
            <p:ph idx="1"/>
          </p:nvPr>
        </p:nvSpPr>
        <p:spPr>
          <a:xfrm>
            <a:off x="457200" y="1600200"/>
            <a:ext cx="8229600" cy="4495800"/>
          </a:xfrm>
        </p:spPr>
        <p:txBody>
          <a:bodyPr/>
          <a:lstStyle/>
          <a:p>
            <a:r>
              <a:rPr lang="en-US" sz="2600" dirty="0" smtClean="0"/>
              <a:t>The “</a:t>
            </a:r>
            <a:r>
              <a:rPr lang="en-US" sz="2600" u="sng" dirty="0" smtClean="0"/>
              <a:t>Private Home</a:t>
            </a:r>
            <a:r>
              <a:rPr lang="en-US" sz="2600" dirty="0" smtClean="0"/>
              <a:t>” Requirement:  To qualify for the CS exemption, the services must be provided in a private home.</a:t>
            </a:r>
          </a:p>
          <a:p>
            <a:r>
              <a:rPr lang="en-US" sz="2600" dirty="0" smtClean="0"/>
              <a:t>If the services are being provided on property which the employer owns, manages, or controls, the CS exemption does not apply.  </a:t>
            </a:r>
          </a:p>
          <a:p>
            <a:r>
              <a:rPr lang="en-US" sz="2600" dirty="0" smtClean="0"/>
              <a:t>The services must be provided to individuals in their own or their families’ home, apartment, condominium, etc. (rented or owned by those individuals and/or their families).</a:t>
            </a:r>
          </a:p>
        </p:txBody>
      </p:sp>
      <p:sp>
        <p:nvSpPr>
          <p:cNvPr id="12290" name="Slide Number Placeholder 5"/>
          <p:cNvSpPr>
            <a:spLocks noGrp="1"/>
          </p:cNvSpPr>
          <p:nvPr>
            <p:ph type="sldNum" sz="quarter" idx="12"/>
          </p:nvPr>
        </p:nvSpPr>
        <p:spPr>
          <a:noFill/>
        </p:spPr>
        <p:txBody>
          <a:bodyPr/>
          <a:lstStyle/>
          <a:p>
            <a:fld id="{93FF7B1B-0FB7-45C9-8DBB-A1129CD53C37}" type="slidenum">
              <a:rPr lang="en-US" smtClean="0"/>
              <a:pPr/>
              <a:t>13</a:t>
            </a:fld>
            <a:endParaRPr lang="en-US" dirty="0" smtClean="0"/>
          </a:p>
        </p:txBody>
      </p:sp>
    </p:spTree>
  </p:cSld>
  <p:clrMapOvr>
    <a:masterClrMapping/>
  </p:clrMapOvr>
  <p:transition>
    <p:wipe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REVISED COMPANIONSHIP SERVICES EXEMPTION</a:t>
            </a:r>
            <a:endParaRPr lang="en-US" dirty="0"/>
          </a:p>
        </p:txBody>
      </p:sp>
      <p:sp>
        <p:nvSpPr>
          <p:cNvPr id="7" name="Content Placeholder 6"/>
          <p:cNvSpPr>
            <a:spLocks noGrp="1"/>
          </p:cNvSpPr>
          <p:nvPr>
            <p:ph idx="1"/>
          </p:nvPr>
        </p:nvSpPr>
        <p:spPr/>
        <p:txBody>
          <a:bodyPr/>
          <a:lstStyle/>
          <a:p>
            <a:pPr>
              <a:spcAft>
                <a:spcPts val="3000"/>
              </a:spcAft>
            </a:pPr>
            <a:r>
              <a:rPr lang="en-US" dirty="0" smtClean="0"/>
              <a:t>The  DOL recently announced revisions to the CS regulations.</a:t>
            </a:r>
          </a:p>
          <a:p>
            <a:pPr>
              <a:spcAft>
                <a:spcPts val="3000"/>
              </a:spcAft>
            </a:pPr>
            <a:r>
              <a:rPr lang="en-US" dirty="0" smtClean="0"/>
              <a:t>The new CS regulations will go into effect on 1/1/2015.</a:t>
            </a:r>
          </a:p>
        </p:txBody>
      </p:sp>
      <p:sp>
        <p:nvSpPr>
          <p:cNvPr id="13314" name="Slide Number Placeholder 5"/>
          <p:cNvSpPr>
            <a:spLocks noGrp="1"/>
          </p:cNvSpPr>
          <p:nvPr>
            <p:ph type="sldNum" sz="quarter" idx="12"/>
          </p:nvPr>
        </p:nvSpPr>
        <p:spPr>
          <a:noFill/>
        </p:spPr>
        <p:txBody>
          <a:bodyPr/>
          <a:lstStyle/>
          <a:p>
            <a:fld id="{0AAF46FA-A263-4D07-9162-BC62BA09D34D}" type="slidenum">
              <a:rPr lang="en-US" smtClean="0"/>
              <a:pPr/>
              <a:t>14</a:t>
            </a:fld>
            <a:endParaRPr lang="en-US" dirty="0" smtClean="0"/>
          </a:p>
        </p:txBody>
      </p:sp>
    </p:spTree>
  </p:cSld>
  <p:clrMapOvr>
    <a:masterClrMapping/>
  </p:clrMapOvr>
  <p:transition>
    <p:wipe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REVISED COMPANIONSHIP SERVICES EXEMPTION </a:t>
            </a:r>
            <a:r>
              <a:rPr lang="en-US" sz="2600" dirty="0" smtClean="0"/>
              <a:t>(cont’d)</a:t>
            </a:r>
            <a:endParaRPr lang="en-US" sz="2600" dirty="0"/>
          </a:p>
        </p:txBody>
      </p:sp>
      <p:sp>
        <p:nvSpPr>
          <p:cNvPr id="7" name="Content Placeholder 6"/>
          <p:cNvSpPr>
            <a:spLocks noGrp="1"/>
          </p:cNvSpPr>
          <p:nvPr>
            <p:ph idx="1"/>
          </p:nvPr>
        </p:nvSpPr>
        <p:spPr>
          <a:xfrm>
            <a:off x="457200" y="1600200"/>
            <a:ext cx="8229600" cy="4648200"/>
          </a:xfrm>
        </p:spPr>
        <p:txBody>
          <a:bodyPr/>
          <a:lstStyle/>
          <a:p>
            <a:pPr>
              <a:lnSpc>
                <a:spcPct val="95000"/>
              </a:lnSpc>
            </a:pPr>
            <a:r>
              <a:rPr lang="en-US" sz="2400" dirty="0" smtClean="0"/>
              <a:t>As of 1/1/2015, the CS exemption will be available only to the individual, family, or household solely or jointly employing the worker, and only if the stricter CS services duties test in the new regulations is met.  </a:t>
            </a:r>
          </a:p>
          <a:p>
            <a:pPr>
              <a:lnSpc>
                <a:spcPct val="95000"/>
              </a:lnSpc>
            </a:pPr>
            <a:r>
              <a:rPr lang="en-US" sz="2400" b="1" dirty="0" smtClean="0"/>
              <a:t>Bottom line:  As of 2015, third party employers of direct care workers (i.e., OPRA member agencies) will not be permitted to claim the minimum wage and overtime exemptions for CS, even if those services are provided in the home of the individual or his or her family. </a:t>
            </a:r>
          </a:p>
        </p:txBody>
      </p:sp>
      <p:sp>
        <p:nvSpPr>
          <p:cNvPr id="14338" name="Slide Number Placeholder 5"/>
          <p:cNvSpPr>
            <a:spLocks noGrp="1"/>
          </p:cNvSpPr>
          <p:nvPr>
            <p:ph type="sldNum" sz="quarter" idx="12"/>
          </p:nvPr>
        </p:nvSpPr>
        <p:spPr>
          <a:noFill/>
        </p:spPr>
        <p:txBody>
          <a:bodyPr/>
          <a:lstStyle/>
          <a:p>
            <a:fld id="{0E8E9C78-3DDC-4D5B-B24F-B0D9070CC741}" type="slidenum">
              <a:rPr lang="en-US" smtClean="0"/>
              <a:pPr/>
              <a:t>15</a:t>
            </a:fld>
            <a:endParaRPr lang="en-US" dirty="0" smtClean="0"/>
          </a:p>
        </p:txBody>
      </p:sp>
      <p:sp>
        <p:nvSpPr>
          <p:cNvPr id="250883" name="Rectangle 3"/>
          <p:cNvSpPr>
            <a:spLocks noChangeArrowheads="1"/>
          </p:cNvSpPr>
          <p:nvPr/>
        </p:nvSpPr>
        <p:spPr bwMode="auto">
          <a:xfrm>
            <a:off x="304800" y="1981200"/>
            <a:ext cx="4419600" cy="3962400"/>
          </a:xfrm>
          <a:prstGeom prst="rect">
            <a:avLst/>
          </a:prstGeom>
          <a:noFill/>
          <a:ln w="9525">
            <a:noFill/>
            <a:miter lim="800000"/>
            <a:headEnd/>
            <a:tailEnd/>
          </a:ln>
          <a:effectLst/>
        </p:spPr>
        <p:txBody>
          <a:bodyPr/>
          <a:lstStyle/>
          <a:p>
            <a:pPr marL="228600" indent="-228600">
              <a:spcAft>
                <a:spcPct val="30000"/>
              </a:spcAft>
              <a:tabLst>
                <a:tab pos="1485900" algn="l"/>
              </a:tabLst>
              <a:defRPr/>
            </a:pPr>
            <a:endParaRPr lang="en-US" sz="1800" dirty="0">
              <a:solidFill>
                <a:schemeClr val="bg1"/>
              </a:solidFill>
              <a:effectLst>
                <a:outerShdw blurRad="38100" dist="38100" dir="2700000" algn="tl">
                  <a:srgbClr val="808080"/>
                </a:outerShdw>
              </a:effectLst>
              <a:latin typeface="Verdana" pitchFamily="34" charset="0"/>
            </a:endParaRPr>
          </a:p>
        </p:txBody>
      </p:sp>
    </p:spTree>
  </p:cSld>
  <p:clrMapOvr>
    <a:masterClrMapping/>
  </p:clrMapOvr>
  <p:transition>
    <p:wipe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SLEEP TIME REGULATIONS</a:t>
            </a:r>
            <a:endParaRPr lang="en-US" dirty="0"/>
          </a:p>
        </p:txBody>
      </p:sp>
      <p:sp>
        <p:nvSpPr>
          <p:cNvPr id="7" name="Content Placeholder 6"/>
          <p:cNvSpPr>
            <a:spLocks noGrp="1"/>
          </p:cNvSpPr>
          <p:nvPr>
            <p:ph idx="1"/>
          </p:nvPr>
        </p:nvSpPr>
        <p:spPr>
          <a:xfrm>
            <a:off x="457200" y="1447800"/>
            <a:ext cx="8229600" cy="4800600"/>
          </a:xfrm>
        </p:spPr>
        <p:txBody>
          <a:bodyPr>
            <a:noAutofit/>
          </a:bodyPr>
          <a:lstStyle/>
          <a:p>
            <a:pPr>
              <a:lnSpc>
                <a:spcPct val="85000"/>
              </a:lnSpc>
              <a:buNone/>
            </a:pPr>
            <a:r>
              <a:rPr lang="en-US" sz="2600" dirty="0" smtClean="0"/>
              <a:t>Employees On Duty Less Than 24 Hours</a:t>
            </a:r>
          </a:p>
          <a:p>
            <a:pPr>
              <a:lnSpc>
                <a:spcPct val="85000"/>
              </a:lnSpc>
            </a:pPr>
            <a:r>
              <a:rPr lang="en-US" sz="2400" dirty="0" smtClean="0"/>
              <a:t>Must be paid for all hours on duty even though employee is permitted to sleep or engage in other personal activities when not busy.  </a:t>
            </a:r>
          </a:p>
          <a:p>
            <a:pPr lvl="1">
              <a:lnSpc>
                <a:spcPct val="85000"/>
              </a:lnSpc>
            </a:pPr>
            <a:r>
              <a:rPr lang="en-US" sz="2200" dirty="0" smtClean="0"/>
              <a:t>Example:  Employee is required to be on duty at group home from 7 a.m. to 10 p.m.  Employee may engage in personal activities (watching TV, eating, reading books) when not busy.  Employee must be paid for all hours from 7 a.m. to 10 p.m.</a:t>
            </a:r>
          </a:p>
          <a:p>
            <a:pPr lvl="1">
              <a:lnSpc>
                <a:spcPct val="85000"/>
              </a:lnSpc>
            </a:pPr>
            <a:r>
              <a:rPr lang="en-US" sz="2200" dirty="0" smtClean="0"/>
              <a:t>Example:  Employee is on duty at group home from </a:t>
            </a:r>
            <a:br>
              <a:rPr lang="en-US" sz="2200" dirty="0" smtClean="0"/>
            </a:br>
            <a:r>
              <a:rPr lang="en-US" sz="2200" dirty="0" smtClean="0"/>
              <a:t>9 p.m. to 9 a.m.  Employee sleeps for seven hours of her shift (11 p.m. to 6 a.m.)  Employee must be paid for 12 hours.</a:t>
            </a:r>
          </a:p>
        </p:txBody>
      </p:sp>
      <p:sp>
        <p:nvSpPr>
          <p:cNvPr id="18434" name="Slide Number Placeholder 5"/>
          <p:cNvSpPr>
            <a:spLocks noGrp="1"/>
          </p:cNvSpPr>
          <p:nvPr>
            <p:ph type="sldNum" sz="quarter" idx="12"/>
          </p:nvPr>
        </p:nvSpPr>
        <p:spPr>
          <a:noFill/>
        </p:spPr>
        <p:txBody>
          <a:bodyPr/>
          <a:lstStyle/>
          <a:p>
            <a:fld id="{1435AC21-6D06-44A9-B5CC-659A37A53B43}" type="slidenum">
              <a:rPr lang="en-US" smtClean="0"/>
              <a:pPr/>
              <a:t>16</a:t>
            </a:fld>
            <a:endParaRPr lang="en-US" dirty="0" smtClean="0"/>
          </a:p>
        </p:txBody>
      </p:sp>
    </p:spTree>
  </p:cSld>
  <p:clrMapOvr>
    <a:masterClrMapping/>
  </p:clrMapOvr>
  <p:transition>
    <p:wipe di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SLEEP TIME REGULATIONS </a:t>
            </a:r>
            <a:r>
              <a:rPr lang="en-US" sz="2600" dirty="0" smtClean="0"/>
              <a:t>(cont’d)</a:t>
            </a:r>
            <a:endParaRPr lang="en-US" sz="2600" dirty="0"/>
          </a:p>
        </p:txBody>
      </p:sp>
      <p:sp>
        <p:nvSpPr>
          <p:cNvPr id="7" name="Content Placeholder 6"/>
          <p:cNvSpPr>
            <a:spLocks noGrp="1"/>
          </p:cNvSpPr>
          <p:nvPr>
            <p:ph idx="1"/>
          </p:nvPr>
        </p:nvSpPr>
        <p:spPr/>
        <p:txBody>
          <a:bodyPr/>
          <a:lstStyle/>
          <a:p>
            <a:pPr>
              <a:buNone/>
            </a:pPr>
            <a:r>
              <a:rPr lang="en-US" sz="2200" dirty="0" smtClean="0"/>
              <a:t>Employees On Duty For 24 Hours or More</a:t>
            </a:r>
          </a:p>
          <a:p>
            <a:r>
              <a:rPr lang="en-US" sz="2000" dirty="0" smtClean="0"/>
              <a:t>Employer and employee may agree to exclude bona fide meal periods and a sleeping period of not more than eight hours from hours worked.  </a:t>
            </a:r>
          </a:p>
          <a:p>
            <a:r>
              <a:rPr lang="en-US" sz="2000" dirty="0" smtClean="0"/>
              <a:t>Separate Bedroom Rule:  Employee must be provided with “adequate sleeping facilities” (i.e., a bed in a separate room).</a:t>
            </a:r>
          </a:p>
          <a:p>
            <a:r>
              <a:rPr lang="en-US" sz="2000" dirty="0" smtClean="0"/>
              <a:t>Not required, but advisable to put “agreement”  in writing.</a:t>
            </a:r>
          </a:p>
          <a:p>
            <a:r>
              <a:rPr lang="en-US" sz="2000" dirty="0" smtClean="0"/>
              <a:t>Sleep Interruption Rule:  If sleep is interrupted by a call to duty, interruption counts as hours worked.  If interruptions result in employee getting less than five hours sleep, entire sleep period must be counted as hours worked.</a:t>
            </a:r>
          </a:p>
        </p:txBody>
      </p:sp>
      <p:sp>
        <p:nvSpPr>
          <p:cNvPr id="19458" name="Slide Number Placeholder 5"/>
          <p:cNvSpPr>
            <a:spLocks noGrp="1"/>
          </p:cNvSpPr>
          <p:nvPr>
            <p:ph type="sldNum" sz="quarter" idx="12"/>
          </p:nvPr>
        </p:nvSpPr>
        <p:spPr>
          <a:noFill/>
        </p:spPr>
        <p:txBody>
          <a:bodyPr/>
          <a:lstStyle/>
          <a:p>
            <a:fld id="{EC9A8AF1-1473-4E5F-8703-3134B9A56AB2}" type="slidenum">
              <a:rPr lang="en-US" smtClean="0"/>
              <a:pPr/>
              <a:t>17</a:t>
            </a:fld>
            <a:endParaRPr lang="en-US" dirty="0" smtClean="0"/>
          </a:p>
        </p:txBody>
      </p:sp>
      <p:sp>
        <p:nvSpPr>
          <p:cNvPr id="251907" name="Rectangle 3"/>
          <p:cNvSpPr>
            <a:spLocks noChangeArrowheads="1"/>
          </p:cNvSpPr>
          <p:nvPr/>
        </p:nvSpPr>
        <p:spPr bwMode="auto">
          <a:xfrm>
            <a:off x="304800" y="1981200"/>
            <a:ext cx="4419600" cy="3962400"/>
          </a:xfrm>
          <a:prstGeom prst="rect">
            <a:avLst/>
          </a:prstGeom>
          <a:noFill/>
          <a:ln w="9525">
            <a:noFill/>
            <a:miter lim="800000"/>
            <a:headEnd/>
            <a:tailEnd/>
          </a:ln>
          <a:effectLst/>
        </p:spPr>
        <p:txBody>
          <a:bodyPr/>
          <a:lstStyle/>
          <a:p>
            <a:pPr marL="228600" indent="-228600">
              <a:spcAft>
                <a:spcPct val="30000"/>
              </a:spcAft>
              <a:tabLst>
                <a:tab pos="1485900" algn="l"/>
              </a:tabLst>
              <a:defRPr/>
            </a:pPr>
            <a:endParaRPr lang="en-US" sz="1800" dirty="0">
              <a:solidFill>
                <a:schemeClr val="bg1"/>
              </a:solidFill>
              <a:effectLst>
                <a:outerShdw blurRad="38100" dist="38100" dir="2700000" algn="tl">
                  <a:srgbClr val="808080"/>
                </a:outerShdw>
              </a:effectLst>
              <a:latin typeface="Verdana" pitchFamily="34" charset="0"/>
            </a:endParaRPr>
          </a:p>
        </p:txBody>
      </p:sp>
    </p:spTree>
  </p:cSld>
  <p:clrMapOvr>
    <a:masterClrMapping/>
  </p:clrMapOvr>
  <p:transition>
    <p:wipe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SLEEP TIME REGULATIONS </a:t>
            </a:r>
            <a:r>
              <a:rPr lang="en-US" sz="2600" dirty="0" smtClean="0"/>
              <a:t>(cont’d)</a:t>
            </a:r>
            <a:endParaRPr lang="en-US" sz="2600" dirty="0"/>
          </a:p>
        </p:txBody>
      </p:sp>
      <p:sp>
        <p:nvSpPr>
          <p:cNvPr id="7" name="Content Placeholder 6"/>
          <p:cNvSpPr>
            <a:spLocks noGrp="1"/>
          </p:cNvSpPr>
          <p:nvPr>
            <p:ph idx="1"/>
          </p:nvPr>
        </p:nvSpPr>
        <p:spPr>
          <a:xfrm>
            <a:off x="457200" y="1447800"/>
            <a:ext cx="8229600" cy="4495800"/>
          </a:xfrm>
        </p:spPr>
        <p:txBody>
          <a:bodyPr/>
          <a:lstStyle/>
          <a:p>
            <a:pPr marL="0" indent="0">
              <a:buNone/>
            </a:pPr>
            <a:r>
              <a:rPr lang="en-US" sz="2200" dirty="0" smtClean="0"/>
              <a:t>Employees Residing on Employer’s Premises on a Permanent Basis or for “Extended Periods of Time”</a:t>
            </a:r>
          </a:p>
          <a:p>
            <a:r>
              <a:rPr lang="en-US" sz="2000" dirty="0" smtClean="0"/>
              <a:t>Because it is difficult to determine exact hours worked, “any </a:t>
            </a:r>
            <a:r>
              <a:rPr lang="en-US" sz="2000" u="sng" dirty="0" smtClean="0"/>
              <a:t>reasonable</a:t>
            </a:r>
            <a:r>
              <a:rPr lang="en-US" sz="2000" dirty="0" smtClean="0"/>
              <a:t> agreement [as to hours worked per day] … which takes into consideration all of the pertinent facts will be accepted.”  Advisable to put agreement in writing.</a:t>
            </a:r>
          </a:p>
          <a:p>
            <a:r>
              <a:rPr lang="en-US" sz="2000" dirty="0" smtClean="0"/>
              <a:t>Employee must have enough time for eating , sleeping, entertaining, and other periods of complete freedom from all duties when s/he may leave the premises for own purposes.</a:t>
            </a:r>
          </a:p>
          <a:p>
            <a:r>
              <a:rPr lang="en-US" sz="2000" dirty="0" smtClean="0"/>
              <a:t>Advantage:  May exclude sleeping time </a:t>
            </a:r>
            <a:r>
              <a:rPr lang="en-US" sz="2000" u="sng" dirty="0" smtClean="0"/>
              <a:t>plus</a:t>
            </a:r>
            <a:r>
              <a:rPr lang="en-US" sz="2000" dirty="0" smtClean="0"/>
              <a:t> other off-duty time from hours worked.</a:t>
            </a:r>
          </a:p>
          <a:p>
            <a:r>
              <a:rPr lang="en-US" sz="2000" dirty="0" smtClean="0"/>
              <a:t>Disadvantage:  Must adhere strictly to all requirements.</a:t>
            </a:r>
          </a:p>
        </p:txBody>
      </p:sp>
      <p:sp>
        <p:nvSpPr>
          <p:cNvPr id="20482" name="Slide Number Placeholder 5"/>
          <p:cNvSpPr>
            <a:spLocks noGrp="1"/>
          </p:cNvSpPr>
          <p:nvPr>
            <p:ph type="sldNum" sz="quarter" idx="12"/>
          </p:nvPr>
        </p:nvSpPr>
        <p:spPr>
          <a:noFill/>
        </p:spPr>
        <p:txBody>
          <a:bodyPr/>
          <a:lstStyle/>
          <a:p>
            <a:fld id="{28E28743-6AAA-4BDC-BE65-CABA762817D5}" type="slidenum">
              <a:rPr lang="en-US" smtClean="0"/>
              <a:pPr/>
              <a:t>18</a:t>
            </a:fld>
            <a:endParaRPr lang="en-US" dirty="0" smtClean="0"/>
          </a:p>
        </p:txBody>
      </p:sp>
      <p:sp>
        <p:nvSpPr>
          <p:cNvPr id="252931" name="Rectangle 3"/>
          <p:cNvSpPr>
            <a:spLocks noChangeArrowheads="1"/>
          </p:cNvSpPr>
          <p:nvPr/>
        </p:nvSpPr>
        <p:spPr bwMode="auto">
          <a:xfrm>
            <a:off x="304800" y="1981200"/>
            <a:ext cx="4419600" cy="3962400"/>
          </a:xfrm>
          <a:prstGeom prst="rect">
            <a:avLst/>
          </a:prstGeom>
          <a:noFill/>
          <a:ln w="9525">
            <a:noFill/>
            <a:miter lim="800000"/>
            <a:headEnd/>
            <a:tailEnd/>
          </a:ln>
          <a:effectLst/>
        </p:spPr>
        <p:txBody>
          <a:bodyPr/>
          <a:lstStyle/>
          <a:p>
            <a:pPr marL="228600" indent="-228600">
              <a:spcAft>
                <a:spcPct val="30000"/>
              </a:spcAft>
              <a:tabLst>
                <a:tab pos="1485900" algn="l"/>
              </a:tabLst>
              <a:defRPr/>
            </a:pPr>
            <a:endParaRPr lang="en-US" sz="1800" dirty="0">
              <a:solidFill>
                <a:schemeClr val="bg1"/>
              </a:solidFill>
              <a:effectLst>
                <a:outerShdw blurRad="38100" dist="38100" dir="2700000" algn="tl">
                  <a:srgbClr val="808080"/>
                </a:outerShdw>
              </a:effectLst>
              <a:latin typeface="Verdana" pitchFamily="34" charset="0"/>
            </a:endParaRPr>
          </a:p>
        </p:txBody>
      </p:sp>
    </p:spTree>
  </p:cSld>
  <p:clrMapOvr>
    <a:masterClrMapping/>
  </p:clrMapOvr>
  <p:transition>
    <p:wipe di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SLEEP TIME REGULATIONS </a:t>
            </a:r>
            <a:r>
              <a:rPr lang="en-US" sz="2600" dirty="0" smtClean="0"/>
              <a:t>(cont’d)</a:t>
            </a:r>
            <a:endParaRPr lang="en-US" sz="2600" dirty="0"/>
          </a:p>
        </p:txBody>
      </p:sp>
      <p:sp>
        <p:nvSpPr>
          <p:cNvPr id="7" name="Content Placeholder 6"/>
          <p:cNvSpPr>
            <a:spLocks noGrp="1"/>
          </p:cNvSpPr>
          <p:nvPr>
            <p:ph idx="1"/>
          </p:nvPr>
        </p:nvSpPr>
        <p:spPr/>
        <p:txBody>
          <a:bodyPr/>
          <a:lstStyle/>
          <a:p>
            <a:pPr marL="0" indent="0">
              <a:spcAft>
                <a:spcPts val="3000"/>
              </a:spcAft>
              <a:buNone/>
            </a:pPr>
            <a:r>
              <a:rPr lang="en-US" dirty="0" smtClean="0"/>
              <a:t>Employees Residing on Employer’s Premises on a “Permanent Basis”</a:t>
            </a:r>
          </a:p>
          <a:p>
            <a:pPr>
              <a:spcAft>
                <a:spcPts val="3000"/>
              </a:spcAft>
            </a:pPr>
            <a:r>
              <a:rPr lang="en-US" sz="2600" dirty="0" smtClean="0"/>
              <a:t>“Permanent Basis” = Employee resides at employer’s premises 24/7 and does not maintain a separate residence.</a:t>
            </a:r>
          </a:p>
          <a:p>
            <a:pPr>
              <a:spcAft>
                <a:spcPts val="3000"/>
              </a:spcAft>
            </a:pPr>
            <a:r>
              <a:rPr lang="en-US" sz="2600" dirty="0" smtClean="0"/>
              <a:t> Sleep Interruption and Separate Bedroom Rules apply.</a:t>
            </a:r>
          </a:p>
        </p:txBody>
      </p:sp>
      <p:sp>
        <p:nvSpPr>
          <p:cNvPr id="21506" name="Slide Number Placeholder 5"/>
          <p:cNvSpPr>
            <a:spLocks noGrp="1"/>
          </p:cNvSpPr>
          <p:nvPr>
            <p:ph type="sldNum" sz="quarter" idx="12"/>
          </p:nvPr>
        </p:nvSpPr>
        <p:spPr>
          <a:noFill/>
        </p:spPr>
        <p:txBody>
          <a:bodyPr/>
          <a:lstStyle/>
          <a:p>
            <a:fld id="{F7A075E4-DB7E-40AD-97FA-6E4D2A437CA9}" type="slidenum">
              <a:rPr lang="en-US" smtClean="0"/>
              <a:pPr/>
              <a:t>19</a:t>
            </a:fld>
            <a:endParaRPr lang="en-US" dirty="0" smtClean="0"/>
          </a:p>
        </p:txBody>
      </p:sp>
      <p:sp>
        <p:nvSpPr>
          <p:cNvPr id="253955" name="Rectangle 3"/>
          <p:cNvSpPr>
            <a:spLocks noChangeArrowheads="1"/>
          </p:cNvSpPr>
          <p:nvPr/>
        </p:nvSpPr>
        <p:spPr bwMode="auto">
          <a:xfrm>
            <a:off x="304800" y="1981200"/>
            <a:ext cx="4419600" cy="3962400"/>
          </a:xfrm>
          <a:prstGeom prst="rect">
            <a:avLst/>
          </a:prstGeom>
          <a:noFill/>
          <a:ln w="9525">
            <a:noFill/>
            <a:miter lim="800000"/>
            <a:headEnd/>
            <a:tailEnd/>
          </a:ln>
          <a:effectLst/>
        </p:spPr>
        <p:txBody>
          <a:bodyPr/>
          <a:lstStyle/>
          <a:p>
            <a:pPr marL="228600" indent="-228600">
              <a:spcAft>
                <a:spcPct val="30000"/>
              </a:spcAft>
              <a:tabLst>
                <a:tab pos="1485900" algn="l"/>
              </a:tabLst>
              <a:defRPr/>
            </a:pPr>
            <a:endParaRPr lang="en-US" sz="1800" dirty="0">
              <a:solidFill>
                <a:schemeClr val="bg1"/>
              </a:solidFill>
              <a:effectLst>
                <a:outerShdw blurRad="38100" dist="38100" dir="2700000" algn="tl">
                  <a:srgbClr val="808080"/>
                </a:outerShdw>
              </a:effectLst>
              <a:latin typeface="Verdana" pitchFamily="34" charset="0"/>
            </a:endParaRPr>
          </a:p>
        </p:txBody>
      </p:sp>
    </p:spTree>
  </p:cSld>
  <p:clrMapOvr>
    <a:masterClrMapping/>
  </p:clrMapOvr>
  <p:transition>
    <p:wipe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p:txBody>
          <a:bodyPr/>
          <a:lstStyle/>
          <a:p>
            <a:r>
              <a:rPr lang="en-US" dirty="0" smtClean="0"/>
              <a:t>Status of Law Today</a:t>
            </a:r>
          </a:p>
          <a:p>
            <a:r>
              <a:rPr lang="en-US" dirty="0" smtClean="0"/>
              <a:t>New Changes</a:t>
            </a:r>
          </a:p>
          <a:p>
            <a:r>
              <a:rPr lang="en-US" dirty="0" smtClean="0"/>
              <a:t>Implications for Providers – day to day, broader picture</a:t>
            </a:r>
          </a:p>
          <a:p>
            <a:r>
              <a:rPr lang="en-US" dirty="0" smtClean="0"/>
              <a:t>Your questions</a:t>
            </a:r>
          </a:p>
          <a:p>
            <a:r>
              <a:rPr lang="en-US" dirty="0" smtClean="0"/>
              <a:t>Next steps: OPRA to take steps to quantify costs of the new changes</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SLEEP TIME REGULATIONS </a:t>
            </a:r>
            <a:r>
              <a:rPr lang="en-US" sz="2600" dirty="0" smtClean="0"/>
              <a:t>(cont’d)</a:t>
            </a:r>
            <a:endParaRPr lang="en-US" sz="2600" dirty="0"/>
          </a:p>
        </p:txBody>
      </p:sp>
      <p:sp>
        <p:nvSpPr>
          <p:cNvPr id="7" name="Content Placeholder 6"/>
          <p:cNvSpPr>
            <a:spLocks noGrp="1"/>
          </p:cNvSpPr>
          <p:nvPr>
            <p:ph idx="1"/>
          </p:nvPr>
        </p:nvSpPr>
        <p:spPr/>
        <p:txBody>
          <a:bodyPr/>
          <a:lstStyle/>
          <a:p>
            <a:pPr marL="0" indent="0">
              <a:buNone/>
            </a:pPr>
            <a:r>
              <a:rPr lang="en-US" dirty="0" smtClean="0"/>
              <a:t>Employees Residing on Employer’s Premises for “Extended Periods of Time”</a:t>
            </a:r>
          </a:p>
          <a:p>
            <a:r>
              <a:rPr lang="en-US" sz="2600" dirty="0" smtClean="0"/>
              <a:t>Must be on duty at the </a:t>
            </a:r>
            <a:r>
              <a:rPr lang="en-US" sz="2600" u="sng" dirty="0" smtClean="0"/>
              <a:t>same</a:t>
            </a:r>
            <a:r>
              <a:rPr lang="en-US" sz="2600" dirty="0" smtClean="0"/>
              <a:t> group home and be compensated for at least eight hours in each of five consecutive 24-hour periods (120 hours).</a:t>
            </a:r>
          </a:p>
          <a:p>
            <a:r>
              <a:rPr lang="en-US" sz="2600" dirty="0" smtClean="0"/>
              <a:t>Must sleep on premises for all sleep periods between beginning and end of 120-hour period.</a:t>
            </a:r>
          </a:p>
          <a:p>
            <a:r>
              <a:rPr lang="en-US" sz="2600" dirty="0" smtClean="0"/>
              <a:t>Sleep Interruption and Separate Bedroom Rules apply.</a:t>
            </a:r>
          </a:p>
        </p:txBody>
      </p:sp>
      <p:sp>
        <p:nvSpPr>
          <p:cNvPr id="22530" name="Slide Number Placeholder 5"/>
          <p:cNvSpPr>
            <a:spLocks noGrp="1"/>
          </p:cNvSpPr>
          <p:nvPr>
            <p:ph type="sldNum" sz="quarter" idx="12"/>
          </p:nvPr>
        </p:nvSpPr>
        <p:spPr>
          <a:noFill/>
        </p:spPr>
        <p:txBody>
          <a:bodyPr/>
          <a:lstStyle/>
          <a:p>
            <a:fld id="{3DEEB08F-8EAF-4AC8-B0F6-5B3754612B2C}" type="slidenum">
              <a:rPr lang="en-US" smtClean="0"/>
              <a:pPr/>
              <a:t>20</a:t>
            </a:fld>
            <a:endParaRPr lang="en-US" dirty="0" smtClean="0"/>
          </a:p>
        </p:txBody>
      </p:sp>
      <p:sp>
        <p:nvSpPr>
          <p:cNvPr id="254979" name="Rectangle 3"/>
          <p:cNvSpPr>
            <a:spLocks noChangeArrowheads="1"/>
          </p:cNvSpPr>
          <p:nvPr/>
        </p:nvSpPr>
        <p:spPr bwMode="auto">
          <a:xfrm>
            <a:off x="304800" y="1981200"/>
            <a:ext cx="4419600" cy="3962400"/>
          </a:xfrm>
          <a:prstGeom prst="rect">
            <a:avLst/>
          </a:prstGeom>
          <a:noFill/>
          <a:ln w="9525">
            <a:noFill/>
            <a:miter lim="800000"/>
            <a:headEnd/>
            <a:tailEnd/>
          </a:ln>
          <a:effectLst/>
        </p:spPr>
        <p:txBody>
          <a:bodyPr/>
          <a:lstStyle/>
          <a:p>
            <a:pPr marL="228600" indent="-228600">
              <a:spcAft>
                <a:spcPct val="30000"/>
              </a:spcAft>
              <a:tabLst>
                <a:tab pos="1485900" algn="l"/>
              </a:tabLst>
              <a:defRPr/>
            </a:pPr>
            <a:endParaRPr lang="en-US" sz="1800" dirty="0">
              <a:solidFill>
                <a:schemeClr val="bg1"/>
              </a:solidFill>
              <a:effectLst>
                <a:outerShdw blurRad="38100" dist="38100" dir="2700000" algn="tl">
                  <a:srgbClr val="808080"/>
                </a:outerShdw>
              </a:effectLst>
              <a:latin typeface="Verdana" pitchFamily="34" charset="0"/>
            </a:endParaRPr>
          </a:p>
        </p:txBody>
      </p:sp>
    </p:spTree>
  </p:cSld>
  <p:clrMapOvr>
    <a:masterClrMapping/>
  </p:clrMapOvr>
  <p:transition>
    <p:wipe dir="u"/>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HOW IS THE FLSA ENFORCED?</a:t>
            </a:r>
            <a:endParaRPr lang="en-US" dirty="0"/>
          </a:p>
        </p:txBody>
      </p:sp>
      <p:sp>
        <p:nvSpPr>
          <p:cNvPr id="63491" name="Rectangle 1027"/>
          <p:cNvSpPr>
            <a:spLocks noGrp="1" noChangeArrowheads="1"/>
          </p:cNvSpPr>
          <p:nvPr>
            <p:ph idx="1"/>
          </p:nvPr>
        </p:nvSpPr>
        <p:spPr/>
        <p:txBody>
          <a:bodyPr/>
          <a:lstStyle/>
          <a:p>
            <a:pPr marL="460375" indent="-460375" defTabSz="1025525" eaLnBrk="1" hangingPunct="1">
              <a:spcBef>
                <a:spcPct val="0"/>
              </a:spcBef>
              <a:spcAft>
                <a:spcPct val="50000"/>
              </a:spcAft>
              <a:defRPr/>
            </a:pPr>
            <a:r>
              <a:rPr lang="en-US" sz="2800" dirty="0" smtClean="0"/>
              <a:t>Investigations/audits of employers conducted by the Department of Labor (DOL) after an administrative charge is filed by a current or former employee.</a:t>
            </a:r>
          </a:p>
          <a:p>
            <a:pPr marL="460375" indent="-460375" defTabSz="1025525" eaLnBrk="1" hangingPunct="1">
              <a:spcBef>
                <a:spcPct val="0"/>
              </a:spcBef>
              <a:spcAft>
                <a:spcPct val="50000"/>
              </a:spcAft>
              <a:defRPr/>
            </a:pPr>
            <a:r>
              <a:rPr lang="en-US" sz="2800" dirty="0" smtClean="0"/>
              <a:t>DOL files a lawsuit in federal court.</a:t>
            </a:r>
          </a:p>
          <a:p>
            <a:pPr marL="460375" indent="-460375" defTabSz="1025525" eaLnBrk="1" hangingPunct="1">
              <a:spcBef>
                <a:spcPct val="0"/>
              </a:spcBef>
              <a:spcAft>
                <a:spcPct val="50000"/>
              </a:spcAft>
              <a:defRPr/>
            </a:pPr>
            <a:r>
              <a:rPr lang="en-US" sz="2800" dirty="0" smtClean="0"/>
              <a:t>Individual employee files a lawsuit in federal court.</a:t>
            </a:r>
          </a:p>
          <a:p>
            <a:pPr marL="460375" indent="-460375" defTabSz="1025525" eaLnBrk="1" hangingPunct="1">
              <a:spcBef>
                <a:spcPct val="0"/>
              </a:spcBef>
              <a:spcAft>
                <a:spcPct val="50000"/>
              </a:spcAft>
              <a:defRPr/>
            </a:pPr>
            <a:r>
              <a:rPr lang="en-US" sz="2800" dirty="0" smtClean="0"/>
              <a:t>Collective action filed in federal court.</a:t>
            </a:r>
            <a:endParaRPr lang="en-US" dirty="0" smtClean="0"/>
          </a:p>
        </p:txBody>
      </p:sp>
      <p:sp>
        <p:nvSpPr>
          <p:cNvPr id="23554" name="Slide Number Placeholder 5"/>
          <p:cNvSpPr>
            <a:spLocks noGrp="1"/>
          </p:cNvSpPr>
          <p:nvPr>
            <p:ph type="sldNum" sz="quarter" idx="12"/>
          </p:nvPr>
        </p:nvSpPr>
        <p:spPr>
          <a:noFill/>
        </p:spPr>
        <p:txBody>
          <a:bodyPr/>
          <a:lstStyle/>
          <a:p>
            <a:fld id="{A325BD59-659D-4754-A0EB-067011410F6C}" type="slidenum">
              <a:rPr lang="en-US" smtClean="0"/>
              <a:pPr/>
              <a:t>21</a:t>
            </a:fld>
            <a:endParaRPr lang="en-US" dirty="0" smtClean="0"/>
          </a:p>
        </p:txBody>
      </p:sp>
    </p:spTree>
  </p:cSld>
  <p:clrMapOvr>
    <a:masterClrMapping/>
  </p:clrMapOvr>
  <p:transition>
    <p:cover di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Title 4"/>
          <p:cNvSpPr>
            <a:spLocks noGrp="1"/>
          </p:cNvSpPr>
          <p:nvPr>
            <p:ph type="title"/>
          </p:nvPr>
        </p:nvSpPr>
        <p:spPr>
          <a:xfrm>
            <a:off x="0" y="274638"/>
            <a:ext cx="9144000" cy="1143000"/>
          </a:xfrm>
        </p:spPr>
        <p:txBody>
          <a:bodyPr/>
          <a:lstStyle/>
          <a:p>
            <a:r>
              <a:rPr lang="en-US" dirty="0" smtClean="0"/>
              <a:t>HOW IS THE FLSA ENFORCED? </a:t>
            </a:r>
            <a:r>
              <a:rPr lang="en-US" sz="2600" dirty="0" smtClean="0"/>
              <a:t>(cont’d)</a:t>
            </a:r>
            <a:endParaRPr lang="en-US" sz="2600" dirty="0"/>
          </a:p>
        </p:txBody>
      </p:sp>
      <p:sp>
        <p:nvSpPr>
          <p:cNvPr id="123907" name="Rectangle 3"/>
          <p:cNvSpPr>
            <a:spLocks noGrp="1" noChangeArrowheads="1"/>
          </p:cNvSpPr>
          <p:nvPr>
            <p:ph idx="1"/>
          </p:nvPr>
        </p:nvSpPr>
        <p:spPr/>
        <p:txBody>
          <a:bodyPr/>
          <a:lstStyle/>
          <a:p>
            <a:pPr marL="460375" indent="-460375" defTabSz="1025525" eaLnBrk="1" hangingPunct="1">
              <a:spcBef>
                <a:spcPct val="0"/>
              </a:spcBef>
              <a:spcAft>
                <a:spcPct val="75000"/>
              </a:spcAft>
              <a:defRPr/>
            </a:pPr>
            <a:r>
              <a:rPr lang="en-US" sz="2800" dirty="0" smtClean="0"/>
              <a:t>Over the last several years, there have been more FLSA collective actions filed in the federal court system than all types of employment discrimination class actions (sex, race, age, etc.) combined.</a:t>
            </a:r>
          </a:p>
        </p:txBody>
      </p:sp>
      <p:sp>
        <p:nvSpPr>
          <p:cNvPr id="24578" name="Slide Number Placeholder 5"/>
          <p:cNvSpPr>
            <a:spLocks noGrp="1"/>
          </p:cNvSpPr>
          <p:nvPr>
            <p:ph type="sldNum" sz="quarter" idx="12"/>
          </p:nvPr>
        </p:nvSpPr>
        <p:spPr>
          <a:noFill/>
        </p:spPr>
        <p:txBody>
          <a:bodyPr/>
          <a:lstStyle/>
          <a:p>
            <a:fld id="{4D80CE93-A094-471B-83B6-8AFB59A71FE3}" type="slidenum">
              <a:rPr lang="en-US" smtClean="0"/>
              <a:pPr/>
              <a:t>22</a:t>
            </a:fld>
            <a:endParaRPr lang="en-US" dirty="0" smtClean="0"/>
          </a:p>
        </p:txBody>
      </p:sp>
    </p:spTree>
  </p:cSld>
  <p:clrMapOvr>
    <a:masterClrMapping/>
  </p:clrMapOvr>
  <p:transition>
    <p:cover di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PENALTIES</a:t>
            </a:r>
            <a:endParaRPr lang="en-US" dirty="0"/>
          </a:p>
        </p:txBody>
      </p:sp>
      <p:sp>
        <p:nvSpPr>
          <p:cNvPr id="6" name="Content Placeholder 5"/>
          <p:cNvSpPr>
            <a:spLocks noGrp="1"/>
          </p:cNvSpPr>
          <p:nvPr>
            <p:ph idx="1"/>
          </p:nvPr>
        </p:nvSpPr>
        <p:spPr>
          <a:xfrm>
            <a:off x="457200" y="1600200"/>
            <a:ext cx="8229600" cy="4419600"/>
          </a:xfrm>
        </p:spPr>
        <p:txBody>
          <a:bodyPr/>
          <a:lstStyle/>
          <a:p>
            <a:pPr>
              <a:buNone/>
            </a:pPr>
            <a:r>
              <a:rPr lang="en-US" sz="2600" dirty="0" smtClean="0"/>
              <a:t>Penalties for violation of the FLSA can include:</a:t>
            </a:r>
          </a:p>
          <a:p>
            <a:r>
              <a:rPr lang="en-US" sz="2600" dirty="0" smtClean="0"/>
              <a:t>Two years of unpaid wages and overtime for non-willful violations</a:t>
            </a:r>
          </a:p>
          <a:p>
            <a:r>
              <a:rPr lang="en-US" sz="2600" dirty="0" smtClean="0"/>
              <a:t>Three years of unpaid wages and overtime for willful violations</a:t>
            </a:r>
          </a:p>
          <a:p>
            <a:r>
              <a:rPr lang="en-US" sz="2600" dirty="0" smtClean="0"/>
              <a:t>Liquidated damages — an additional penalty equal to the amount of unpaid wages and overtime</a:t>
            </a:r>
          </a:p>
          <a:p>
            <a:r>
              <a:rPr lang="en-US" sz="2600" dirty="0" smtClean="0"/>
              <a:t>Attorneys’ fees if employee prevails</a:t>
            </a:r>
            <a:endParaRPr lang="en-US" sz="2600" dirty="0"/>
          </a:p>
        </p:txBody>
      </p:sp>
      <p:sp>
        <p:nvSpPr>
          <p:cNvPr id="25602" name="Slide Number Placeholder 5"/>
          <p:cNvSpPr>
            <a:spLocks noGrp="1"/>
          </p:cNvSpPr>
          <p:nvPr>
            <p:ph type="sldNum" sz="quarter" idx="12"/>
          </p:nvPr>
        </p:nvSpPr>
        <p:spPr>
          <a:noFill/>
        </p:spPr>
        <p:txBody>
          <a:bodyPr/>
          <a:lstStyle/>
          <a:p>
            <a:fld id="{468F90D0-EBDD-437C-8896-40B51E7AD3E4}" type="slidenum">
              <a:rPr lang="en-US" smtClean="0"/>
              <a:pPr/>
              <a:t>23</a:t>
            </a:fld>
            <a:endParaRPr lang="en-US" dirty="0" smtClean="0"/>
          </a:p>
        </p:txBody>
      </p:sp>
    </p:spTree>
  </p:cSld>
  <p:clrMapOvr>
    <a:masterClrMapping/>
  </p:clrMapOvr>
  <p:transition>
    <p:cover di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2209800"/>
          </a:xfrm>
        </p:spPr>
        <p:txBody>
          <a:bodyPr/>
          <a:lstStyle/>
          <a:p>
            <a:r>
              <a:rPr lang="en-US" dirty="0" smtClean="0">
                <a:latin typeface="Arial Narrow"/>
              </a:rPr>
              <a:t>•  </a:t>
            </a:r>
            <a:r>
              <a:rPr lang="en-US" dirty="0" smtClean="0"/>
              <a:t>QUESTIONS</a:t>
            </a:r>
            <a:br>
              <a:rPr lang="en-US" dirty="0" smtClean="0"/>
            </a:br>
            <a:r>
              <a:rPr lang="en-US" dirty="0" smtClean="0"/>
              <a:t/>
            </a:r>
            <a:br>
              <a:rPr lang="en-US" dirty="0" smtClean="0"/>
            </a:br>
            <a:r>
              <a:rPr lang="en-US" dirty="0" smtClean="0"/>
              <a:t> </a:t>
            </a:r>
            <a:r>
              <a:rPr lang="en-US" dirty="0" smtClean="0">
                <a:latin typeface="Arial Narrow"/>
              </a:rPr>
              <a:t>•  </a:t>
            </a:r>
            <a:r>
              <a:rPr lang="en-US" dirty="0" smtClean="0"/>
              <a:t>FOLLOW-UP</a:t>
            </a:r>
            <a:endParaRPr lang="en-US" dirty="0"/>
          </a:p>
        </p:txBody>
      </p:sp>
      <p:sp>
        <p:nvSpPr>
          <p:cNvPr id="3" name="Content Placeholder 2"/>
          <p:cNvSpPr>
            <a:spLocks noGrp="1"/>
          </p:cNvSpPr>
          <p:nvPr>
            <p:ph idx="1"/>
          </p:nvPr>
        </p:nvSpPr>
        <p:spPr>
          <a:xfrm>
            <a:off x="762000" y="2514600"/>
            <a:ext cx="7467600" cy="3429000"/>
          </a:xfrm>
        </p:spPr>
        <p:txBody>
          <a:bodyPr/>
          <a:lstStyle/>
          <a:p>
            <a:pPr algn="ctr">
              <a:spcBef>
                <a:spcPts val="0"/>
              </a:spcBef>
              <a:buNone/>
              <a:defRPr/>
            </a:pPr>
            <a:r>
              <a:rPr lang="en-US" b="1" dirty="0" smtClean="0">
                <a:solidFill>
                  <a:srgbClr val="415968"/>
                </a:solidFill>
              </a:rPr>
              <a:t>Suzanne J. Scrutton</a:t>
            </a:r>
            <a:br>
              <a:rPr lang="en-US" b="1" dirty="0" smtClean="0">
                <a:solidFill>
                  <a:srgbClr val="415968"/>
                </a:solidFill>
              </a:rPr>
            </a:br>
            <a:r>
              <a:rPr lang="en-US" dirty="0" smtClean="0">
                <a:solidFill>
                  <a:srgbClr val="000000"/>
                </a:solidFill>
              </a:rPr>
              <a:t>614.464.8313  | sjscrutton@vorys.com </a:t>
            </a:r>
          </a:p>
          <a:p>
            <a:pPr algn="ctr">
              <a:spcBef>
                <a:spcPts val="0"/>
              </a:spcBef>
              <a:buNone/>
              <a:defRPr/>
            </a:pPr>
            <a:r>
              <a:rPr lang="en-US" b="1" dirty="0" smtClean="0">
                <a:solidFill>
                  <a:srgbClr val="415968"/>
                </a:solidFill>
              </a:rPr>
              <a:t>Michael O’Brien</a:t>
            </a:r>
            <a:br>
              <a:rPr lang="en-US" b="1" dirty="0" smtClean="0">
                <a:solidFill>
                  <a:srgbClr val="415968"/>
                </a:solidFill>
              </a:rPr>
            </a:br>
            <a:r>
              <a:rPr lang="en-US" dirty="0" smtClean="0">
                <a:solidFill>
                  <a:srgbClr val="000000"/>
                </a:solidFill>
              </a:rPr>
              <a:t>614.464.8362 | mfobrien@vorys.com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MAKING SURE WE ARE ALL ON THE SAME PAGE</a:t>
            </a:r>
            <a:endParaRPr lang="en-US" dirty="0"/>
          </a:p>
        </p:txBody>
      </p:sp>
      <p:sp>
        <p:nvSpPr>
          <p:cNvPr id="3" name="Content Placeholder 2"/>
          <p:cNvSpPr>
            <a:spLocks noGrp="1"/>
          </p:cNvSpPr>
          <p:nvPr>
            <p:ph idx="1"/>
          </p:nvPr>
        </p:nvSpPr>
        <p:spPr/>
        <p:txBody>
          <a:bodyPr/>
          <a:lstStyle/>
          <a:p>
            <a:r>
              <a:rPr lang="en-US" sz="2400" dirty="0" smtClean="0"/>
              <a:t>Foster Care Rate = Individual living in staff home</a:t>
            </a:r>
          </a:p>
          <a:p>
            <a:pPr lvl="1"/>
            <a:r>
              <a:rPr lang="en-US" sz="2400" dirty="0" smtClean="0"/>
              <a:t>No companionship exemption today</a:t>
            </a:r>
          </a:p>
          <a:p>
            <a:r>
              <a:rPr lang="en-US" sz="2400" dirty="0" smtClean="0"/>
              <a:t>Homemaker Personal Care (“HPC”) = Staff lives in individual’s home</a:t>
            </a:r>
          </a:p>
          <a:p>
            <a:pPr lvl="1"/>
            <a:r>
              <a:rPr lang="en-US" sz="2400" dirty="0" smtClean="0"/>
              <a:t>If meets certain requirements, some providers today utilize companionship exemption</a:t>
            </a:r>
          </a:p>
          <a:p>
            <a:pPr lvl="1"/>
            <a:r>
              <a:rPr lang="en-US" sz="2400" dirty="0" smtClean="0"/>
              <a:t>These arrangements will be impacted by the changes to companionship exemption regulations effective January 1, 2015</a:t>
            </a:r>
            <a:endParaRPr lang="en-US"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defRPr/>
            </a:pPr>
            <a:r>
              <a:rPr lang="en-US" dirty="0" smtClean="0"/>
              <a:t>WHAT IS THE</a:t>
            </a:r>
            <a:br>
              <a:rPr lang="en-US" dirty="0" smtClean="0"/>
            </a:br>
            <a:r>
              <a:rPr lang="en-US" dirty="0" smtClean="0"/>
              <a:t>FAIR LABOR STANDARDS ACT?</a:t>
            </a:r>
          </a:p>
        </p:txBody>
      </p:sp>
      <p:sp>
        <p:nvSpPr>
          <p:cNvPr id="8195" name="Rectangle 3"/>
          <p:cNvSpPr>
            <a:spLocks noGrp="1" noChangeArrowheads="1"/>
          </p:cNvSpPr>
          <p:nvPr>
            <p:ph idx="1"/>
          </p:nvPr>
        </p:nvSpPr>
        <p:spPr/>
        <p:txBody>
          <a:bodyPr/>
          <a:lstStyle/>
          <a:p>
            <a:pPr marL="460375" indent="-460375" defTabSz="1025525" eaLnBrk="1" hangingPunct="1">
              <a:spcBef>
                <a:spcPct val="0"/>
              </a:spcBef>
              <a:spcAft>
                <a:spcPts val="3000"/>
              </a:spcAft>
              <a:defRPr/>
            </a:pPr>
            <a:r>
              <a:rPr lang="en-US" sz="2800" dirty="0" smtClean="0"/>
              <a:t>It is a federal law originally enacted in 1938</a:t>
            </a:r>
          </a:p>
          <a:p>
            <a:pPr marL="460375" indent="-460375" defTabSz="1025525" eaLnBrk="1" hangingPunct="1">
              <a:spcBef>
                <a:spcPct val="0"/>
              </a:spcBef>
              <a:spcAft>
                <a:spcPts val="3000"/>
              </a:spcAft>
              <a:defRPr/>
            </a:pPr>
            <a:r>
              <a:rPr lang="en-US" sz="2800" dirty="0" smtClean="0"/>
              <a:t>The key requirements of the FLSA are:</a:t>
            </a:r>
          </a:p>
          <a:p>
            <a:pPr marL="1025525" lvl="1" indent="-398463" defTabSz="1025525" eaLnBrk="1" hangingPunct="1">
              <a:spcBef>
                <a:spcPct val="0"/>
              </a:spcBef>
              <a:spcAft>
                <a:spcPts val="3000"/>
              </a:spcAft>
              <a:defRPr/>
            </a:pPr>
            <a:r>
              <a:rPr lang="en-US" dirty="0" smtClean="0"/>
              <a:t>Payment of minimum wage to covered employees</a:t>
            </a:r>
          </a:p>
          <a:p>
            <a:pPr marL="1025525" lvl="1" indent="-398463" defTabSz="1025525" eaLnBrk="1" hangingPunct="1">
              <a:spcBef>
                <a:spcPct val="0"/>
              </a:spcBef>
              <a:spcAft>
                <a:spcPts val="3000"/>
              </a:spcAft>
              <a:defRPr/>
            </a:pPr>
            <a:r>
              <a:rPr lang="en-US" dirty="0" smtClean="0"/>
              <a:t>Payment of overtime to non-exempt employees</a:t>
            </a:r>
          </a:p>
        </p:txBody>
      </p:sp>
      <p:sp>
        <p:nvSpPr>
          <p:cNvPr id="3074" name="Slide Number Placeholder 5"/>
          <p:cNvSpPr>
            <a:spLocks noGrp="1"/>
          </p:cNvSpPr>
          <p:nvPr>
            <p:ph type="sldNum" sz="quarter" idx="12"/>
          </p:nvPr>
        </p:nvSpPr>
        <p:spPr>
          <a:noFill/>
        </p:spPr>
        <p:txBody>
          <a:bodyPr/>
          <a:lstStyle/>
          <a:p>
            <a:fld id="{1BE40E7E-C914-402F-9211-58DE782A2FC6}" type="slidenum">
              <a:rPr lang="en-US" smtClean="0"/>
              <a:pPr/>
              <a:t>4</a:t>
            </a:fld>
            <a:endParaRPr lang="en-US" dirty="0" smtClean="0"/>
          </a:p>
        </p:txBody>
      </p:sp>
    </p:spTree>
  </p:cSld>
  <p:clrMapOvr>
    <a:masterClrMapping/>
  </p:clrMapOvr>
  <p:transition>
    <p:cover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p:txBody>
          <a:bodyPr/>
          <a:lstStyle/>
          <a:p>
            <a:pPr eaLnBrk="1" hangingPunct="1">
              <a:defRPr/>
            </a:pPr>
            <a:r>
              <a:rPr lang="en-US" dirty="0" smtClean="0"/>
              <a:t>FEDERAL MINIMUM WAGE</a:t>
            </a:r>
          </a:p>
        </p:txBody>
      </p:sp>
      <p:sp>
        <p:nvSpPr>
          <p:cNvPr id="125955" name="Rectangle 3"/>
          <p:cNvSpPr>
            <a:spLocks noGrp="1" noChangeArrowheads="1"/>
          </p:cNvSpPr>
          <p:nvPr>
            <p:ph idx="1"/>
          </p:nvPr>
        </p:nvSpPr>
        <p:spPr/>
        <p:txBody>
          <a:bodyPr/>
          <a:lstStyle/>
          <a:p>
            <a:pPr marL="460375" indent="-460375" eaLnBrk="1" hangingPunct="1">
              <a:spcBef>
                <a:spcPct val="0"/>
              </a:spcBef>
              <a:spcAft>
                <a:spcPct val="75000"/>
              </a:spcAft>
              <a:defRPr/>
            </a:pPr>
            <a:r>
              <a:rPr lang="en-US" dirty="0" smtClean="0"/>
              <a:t>Current FLSA minimum wage:  </a:t>
            </a:r>
            <a:br>
              <a:rPr lang="en-US" dirty="0" smtClean="0"/>
            </a:br>
            <a:r>
              <a:rPr lang="en-US" dirty="0" smtClean="0"/>
              <a:t>$7.25 per hour</a:t>
            </a:r>
          </a:p>
        </p:txBody>
      </p:sp>
      <p:sp>
        <p:nvSpPr>
          <p:cNvPr id="4098" name="Slide Number Placeholder 5"/>
          <p:cNvSpPr>
            <a:spLocks noGrp="1"/>
          </p:cNvSpPr>
          <p:nvPr>
            <p:ph type="sldNum" sz="quarter" idx="12"/>
          </p:nvPr>
        </p:nvSpPr>
        <p:spPr>
          <a:noFill/>
        </p:spPr>
        <p:txBody>
          <a:bodyPr/>
          <a:lstStyle/>
          <a:p>
            <a:fld id="{74927BC6-7709-49D7-AA8D-C802E36178E6}" type="slidenum">
              <a:rPr lang="en-US" smtClean="0"/>
              <a:pPr/>
              <a:t>5</a:t>
            </a:fld>
            <a:endParaRPr lang="en-US" dirty="0" smtClean="0"/>
          </a:p>
        </p:txBody>
      </p:sp>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3714" name="Rectangle 2"/>
          <p:cNvSpPr>
            <a:spLocks noGrp="1" noChangeArrowheads="1"/>
          </p:cNvSpPr>
          <p:nvPr>
            <p:ph type="title"/>
          </p:nvPr>
        </p:nvSpPr>
        <p:spPr/>
        <p:txBody>
          <a:bodyPr/>
          <a:lstStyle/>
          <a:p>
            <a:pPr eaLnBrk="1" hangingPunct="1">
              <a:defRPr/>
            </a:pPr>
            <a:r>
              <a:rPr lang="en-US" dirty="0" smtClean="0"/>
              <a:t>OHIO MINIMUM WAGE</a:t>
            </a:r>
          </a:p>
        </p:txBody>
      </p:sp>
      <p:sp>
        <p:nvSpPr>
          <p:cNvPr id="243715" name="Rectangle 3"/>
          <p:cNvSpPr>
            <a:spLocks noGrp="1" noChangeArrowheads="1"/>
          </p:cNvSpPr>
          <p:nvPr>
            <p:ph idx="1"/>
          </p:nvPr>
        </p:nvSpPr>
        <p:spPr>
          <a:xfrm>
            <a:off x="457200" y="1600200"/>
            <a:ext cx="8229600" cy="4419600"/>
          </a:xfrm>
        </p:spPr>
        <p:txBody>
          <a:bodyPr/>
          <a:lstStyle/>
          <a:p>
            <a:pPr marL="460375" indent="-460375" eaLnBrk="1" hangingPunct="1">
              <a:spcBef>
                <a:spcPct val="0"/>
              </a:spcBef>
              <a:spcAft>
                <a:spcPts val="3000"/>
              </a:spcAft>
              <a:defRPr/>
            </a:pPr>
            <a:r>
              <a:rPr lang="en-US" sz="2800" dirty="0" smtClean="0"/>
              <a:t>Current Ohio minimum wage:  $7.85 per hour</a:t>
            </a:r>
          </a:p>
          <a:p>
            <a:pPr marL="460375" indent="-460375" eaLnBrk="1" hangingPunct="1">
              <a:spcBef>
                <a:spcPct val="0"/>
              </a:spcBef>
              <a:spcAft>
                <a:spcPts val="3000"/>
              </a:spcAft>
              <a:defRPr/>
            </a:pPr>
            <a:r>
              <a:rPr lang="en-US" sz="2800" dirty="0" smtClean="0"/>
              <a:t>Will increase to $7.95 on 1/1/14</a:t>
            </a:r>
          </a:p>
          <a:p>
            <a:pPr marL="460375" indent="-460375" eaLnBrk="1" hangingPunct="1">
              <a:spcBef>
                <a:spcPct val="0"/>
              </a:spcBef>
              <a:spcAft>
                <a:spcPts val="3000"/>
              </a:spcAft>
              <a:defRPr/>
            </a:pPr>
            <a:r>
              <a:rPr lang="en-US" sz="2800" dirty="0" smtClean="0"/>
              <a:t>Increases annually each January 1 based on rate of inflation</a:t>
            </a:r>
          </a:p>
          <a:p>
            <a:pPr marL="460375" indent="-460375" eaLnBrk="1" hangingPunct="1">
              <a:spcBef>
                <a:spcPct val="0"/>
              </a:spcBef>
              <a:spcAft>
                <a:spcPts val="3000"/>
              </a:spcAft>
              <a:defRPr/>
            </a:pPr>
            <a:r>
              <a:rPr lang="en-US" sz="2800" dirty="0" smtClean="0"/>
              <a:t>Employers must pay the higher of the federal or state minimum wage</a:t>
            </a:r>
          </a:p>
        </p:txBody>
      </p:sp>
      <p:sp>
        <p:nvSpPr>
          <p:cNvPr id="5122" name="Slide Number Placeholder 5"/>
          <p:cNvSpPr>
            <a:spLocks noGrp="1"/>
          </p:cNvSpPr>
          <p:nvPr>
            <p:ph type="sldNum" sz="quarter" idx="12"/>
          </p:nvPr>
        </p:nvSpPr>
        <p:spPr>
          <a:noFill/>
        </p:spPr>
        <p:txBody>
          <a:bodyPr/>
          <a:lstStyle/>
          <a:p>
            <a:fld id="{DB12F987-3096-426C-8641-4793DEA51460}" type="slidenum">
              <a:rPr lang="en-US" smtClean="0"/>
              <a:pPr/>
              <a:t>6</a:t>
            </a:fld>
            <a:endParaRPr lang="en-US" dirty="0" smtClean="0"/>
          </a:p>
        </p:txBody>
      </p:sp>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OVERTIME</a:t>
            </a:r>
            <a:endParaRPr lang="en-US" dirty="0"/>
          </a:p>
        </p:txBody>
      </p:sp>
      <p:sp>
        <p:nvSpPr>
          <p:cNvPr id="5" name="Content Placeholder 4"/>
          <p:cNvSpPr>
            <a:spLocks noGrp="1"/>
          </p:cNvSpPr>
          <p:nvPr>
            <p:ph idx="1"/>
          </p:nvPr>
        </p:nvSpPr>
        <p:spPr/>
        <p:txBody>
          <a:bodyPr/>
          <a:lstStyle/>
          <a:p>
            <a:r>
              <a:rPr lang="en-US" dirty="0" smtClean="0"/>
              <a:t>FLSA requires employers to pay nonexempt employees one and one-half times their “regular rate” of pay for each “hour worked” over 40 per week.</a:t>
            </a:r>
            <a:endParaRPr lang="en-US" dirty="0"/>
          </a:p>
        </p:txBody>
      </p:sp>
      <p:sp>
        <p:nvSpPr>
          <p:cNvPr id="6146" name="Slide Number Placeholder 5"/>
          <p:cNvSpPr>
            <a:spLocks noGrp="1"/>
          </p:cNvSpPr>
          <p:nvPr>
            <p:ph type="sldNum" sz="quarter" idx="12"/>
          </p:nvPr>
        </p:nvSpPr>
        <p:spPr>
          <a:noFill/>
        </p:spPr>
        <p:txBody>
          <a:bodyPr/>
          <a:lstStyle/>
          <a:p>
            <a:fld id="{3A9D053B-8EC7-4EDD-89EC-99485E99A6D0}" type="slidenum">
              <a:rPr lang="en-US" smtClean="0"/>
              <a:pPr/>
              <a:t>7</a:t>
            </a:fld>
            <a:endParaRPr lang="en-US" dirty="0" smtClean="0"/>
          </a:p>
        </p:txBody>
      </p:sp>
    </p:spTree>
  </p:cSld>
  <p:clrMapOvr>
    <a:masterClrMapping/>
  </p:clrMapOvr>
  <p:transition>
    <p:wipe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7938" name="Rectangle 2"/>
          <p:cNvSpPr>
            <a:spLocks noGrp="1" noChangeArrowheads="1"/>
          </p:cNvSpPr>
          <p:nvPr>
            <p:ph type="title"/>
          </p:nvPr>
        </p:nvSpPr>
        <p:spPr/>
        <p:txBody>
          <a:bodyPr/>
          <a:lstStyle/>
          <a:p>
            <a:pPr eaLnBrk="1" hangingPunct="1">
              <a:defRPr/>
            </a:pPr>
            <a:r>
              <a:rPr lang="en-US" dirty="0" smtClean="0"/>
              <a:t>NONEXEMPT EMPLOYEES</a:t>
            </a:r>
          </a:p>
        </p:txBody>
      </p:sp>
      <p:sp>
        <p:nvSpPr>
          <p:cNvPr id="167939" name="Rectangle 3"/>
          <p:cNvSpPr>
            <a:spLocks noGrp="1" noChangeArrowheads="1"/>
          </p:cNvSpPr>
          <p:nvPr>
            <p:ph idx="1"/>
          </p:nvPr>
        </p:nvSpPr>
        <p:spPr/>
        <p:txBody>
          <a:bodyPr/>
          <a:lstStyle/>
          <a:p>
            <a:pPr eaLnBrk="1" hangingPunct="1">
              <a:spcBef>
                <a:spcPct val="0"/>
              </a:spcBef>
              <a:spcAft>
                <a:spcPts val="3000"/>
              </a:spcAft>
              <a:buFont typeface="Arial" pitchFamily="34" charset="0"/>
              <a:buChar char="•"/>
              <a:defRPr/>
            </a:pPr>
            <a:r>
              <a:rPr lang="en-US" dirty="0" smtClean="0"/>
              <a:t>Employees who are not exempt from the FLSA’s requirements:</a:t>
            </a:r>
          </a:p>
          <a:p>
            <a:pPr marL="917575" lvl="1" indent="-460375">
              <a:spcAft>
                <a:spcPts val="3000"/>
              </a:spcAft>
              <a:defRPr/>
            </a:pPr>
            <a:r>
              <a:rPr lang="en-US" sz="2400" dirty="0" smtClean="0"/>
              <a:t>Must be paid at least minimum wage.</a:t>
            </a:r>
          </a:p>
          <a:p>
            <a:pPr marL="917575" lvl="1" indent="-460375">
              <a:spcAft>
                <a:spcPts val="3000"/>
              </a:spcAft>
              <a:defRPr/>
            </a:pPr>
            <a:r>
              <a:rPr lang="en-US" sz="2400" dirty="0" smtClean="0"/>
              <a:t>Must be paid overtime (one and a half times their regular hourly rate) for all hours worked over 40 in a work week</a:t>
            </a:r>
            <a:r>
              <a:rPr lang="en-US" dirty="0" smtClean="0"/>
              <a:t>.</a:t>
            </a:r>
          </a:p>
        </p:txBody>
      </p:sp>
      <p:sp>
        <p:nvSpPr>
          <p:cNvPr id="7170" name="Slide Number Placeholder 5"/>
          <p:cNvSpPr>
            <a:spLocks noGrp="1"/>
          </p:cNvSpPr>
          <p:nvPr>
            <p:ph type="sldNum" sz="quarter" idx="12"/>
          </p:nvPr>
        </p:nvSpPr>
        <p:spPr>
          <a:noFill/>
        </p:spPr>
        <p:txBody>
          <a:bodyPr/>
          <a:lstStyle/>
          <a:p>
            <a:fld id="{CF0D4624-DDB5-43F8-8D61-1710C38F4A66}" type="slidenum">
              <a:rPr lang="en-US" smtClean="0"/>
              <a:pPr/>
              <a:t>8</a:t>
            </a:fld>
            <a:endParaRPr lang="en-US" dirty="0" smtClean="0"/>
          </a:p>
        </p:txBody>
      </p:sp>
    </p:spTree>
  </p:cSld>
  <p:clrMapOvr>
    <a:masterClrMapping/>
  </p:clrMapOvr>
  <p:transition>
    <p:blinds/>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p:txBody>
          <a:bodyPr/>
          <a:lstStyle/>
          <a:p>
            <a:pPr eaLnBrk="1" hangingPunct="1">
              <a:defRPr/>
            </a:pPr>
            <a:r>
              <a:rPr lang="en-US" dirty="0" smtClean="0"/>
              <a:t>EXEMPT EMPLOYEES</a:t>
            </a:r>
          </a:p>
        </p:txBody>
      </p:sp>
      <p:sp>
        <p:nvSpPr>
          <p:cNvPr id="129027" name="Rectangle 3"/>
          <p:cNvSpPr>
            <a:spLocks noGrp="1" noChangeArrowheads="1"/>
          </p:cNvSpPr>
          <p:nvPr>
            <p:ph idx="1"/>
          </p:nvPr>
        </p:nvSpPr>
        <p:spPr/>
        <p:txBody>
          <a:bodyPr/>
          <a:lstStyle/>
          <a:p>
            <a:pPr marL="460375" indent="-460375" eaLnBrk="1" hangingPunct="1">
              <a:spcBef>
                <a:spcPct val="0"/>
              </a:spcBef>
              <a:spcAft>
                <a:spcPts val="3000"/>
              </a:spcAft>
              <a:tabLst>
                <a:tab pos="1485900" algn="l"/>
              </a:tabLst>
              <a:defRPr/>
            </a:pPr>
            <a:r>
              <a:rPr lang="en-US" sz="2800" dirty="0" smtClean="0"/>
              <a:t>All employees must be paid overtime unless they fall into one of the FLSA exemptions.</a:t>
            </a:r>
          </a:p>
          <a:p>
            <a:pPr marL="460375" indent="-460375" eaLnBrk="1" hangingPunct="1">
              <a:spcBef>
                <a:spcPct val="0"/>
              </a:spcBef>
              <a:spcAft>
                <a:spcPts val="3000"/>
              </a:spcAft>
              <a:tabLst>
                <a:tab pos="1485900" algn="l"/>
              </a:tabLst>
              <a:defRPr/>
            </a:pPr>
            <a:r>
              <a:rPr lang="en-US" sz="2800" dirty="0" smtClean="0"/>
              <a:t>The burden of proving an exemption falls on the employer.</a:t>
            </a:r>
          </a:p>
          <a:p>
            <a:pPr marL="460375" indent="-460375" eaLnBrk="1" hangingPunct="1">
              <a:spcBef>
                <a:spcPct val="0"/>
              </a:spcBef>
              <a:spcAft>
                <a:spcPts val="3000"/>
              </a:spcAft>
              <a:tabLst>
                <a:tab pos="1485900" algn="l"/>
              </a:tabLst>
              <a:defRPr/>
            </a:pPr>
            <a:r>
              <a:rPr lang="en-US" sz="2800" dirty="0" smtClean="0"/>
              <a:t>Exemptions are narrowly construed against the employer.</a:t>
            </a:r>
          </a:p>
        </p:txBody>
      </p:sp>
      <p:sp>
        <p:nvSpPr>
          <p:cNvPr id="8194" name="Slide Number Placeholder 5"/>
          <p:cNvSpPr>
            <a:spLocks noGrp="1"/>
          </p:cNvSpPr>
          <p:nvPr>
            <p:ph type="sldNum" sz="quarter" idx="12"/>
          </p:nvPr>
        </p:nvSpPr>
        <p:spPr>
          <a:noFill/>
        </p:spPr>
        <p:txBody>
          <a:bodyPr/>
          <a:lstStyle/>
          <a:p>
            <a:fld id="{5E2BA5D4-BF1B-4D32-8267-BCF5D23697F9}" type="slidenum">
              <a:rPr lang="en-US" smtClean="0"/>
              <a:pPr/>
              <a:t>9</a:t>
            </a:fld>
            <a:endParaRPr lang="en-US" dirty="0" smtClean="0"/>
          </a:p>
        </p:txBody>
      </p:sp>
    </p:spTree>
  </p:cSld>
  <p:clrMapOvr>
    <a:masterClrMapping/>
  </p:clrMapOvr>
  <p:transition>
    <p:wipe dir="u"/>
  </p:transition>
  <p:timing>
    <p:tnLst>
      <p:par>
        <p:cTn id="1" dur="indefinite" restart="never" nodeType="tmRoot"/>
      </p:par>
    </p:tnLst>
  </p:timing>
</p:sld>
</file>

<file path=ppt/theme/theme1.xml><?xml version="1.0" encoding="utf-8"?>
<a:theme xmlns:a="http://schemas.openxmlformats.org/drawingml/2006/main" name="Vorys Presentation 2">
  <a:themeElements>
    <a:clrScheme name="Law According to Vory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w According to Vorys">
      <a:majorFont>
        <a:latin typeface="Century Schoolbook"/>
        <a:ea typeface=""/>
        <a:cs typeface=""/>
      </a:majorFont>
      <a:minorFont>
        <a:latin typeface="Century Schoolbook"/>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aw According to Vory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Law According to Vory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Law According to Vory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Law According to Vory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Law According to Vory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Law According to Vory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Law According to Vory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Law According to Vory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Law According to Vory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Law According to Vory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Law According to Vory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Law According to Vory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Vorys Presentation 2</Template>
  <TotalTime>184</TotalTime>
  <Words>1330</Words>
  <Application>Microsoft Office PowerPoint</Application>
  <PresentationFormat>On-screen Show (4:3)</PresentationFormat>
  <Paragraphs>122</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Vorys Presentation 2</vt:lpstr>
      <vt:lpstr>Federal Wage/Hour  Issues for Providers:   The Companionship  Services Exemption</vt:lpstr>
      <vt:lpstr>OVERVIEW</vt:lpstr>
      <vt:lpstr>MAKING SURE WE ARE ALL ON THE SAME PAGE</vt:lpstr>
      <vt:lpstr>WHAT IS THE FAIR LABOR STANDARDS ACT?</vt:lpstr>
      <vt:lpstr>FEDERAL MINIMUM WAGE</vt:lpstr>
      <vt:lpstr>OHIO MINIMUM WAGE</vt:lpstr>
      <vt:lpstr>OVERTIME</vt:lpstr>
      <vt:lpstr>NONEXEMPT EMPLOYEES</vt:lpstr>
      <vt:lpstr>EXEMPT EMPLOYEES</vt:lpstr>
      <vt:lpstr>CURRENT COMPANIONSHIP SERVICES EXEMPTION</vt:lpstr>
      <vt:lpstr>RESTRICTIONS ON CS EXEMPTION</vt:lpstr>
      <vt:lpstr>RESTRICTIONS ON  CS EXEMPTION (cont’d)</vt:lpstr>
      <vt:lpstr>RESTRICTIONS ON  CS EXEMPTION (cont’d)</vt:lpstr>
      <vt:lpstr>REVISED COMPANIONSHIP SERVICES EXEMPTION</vt:lpstr>
      <vt:lpstr>REVISED COMPANIONSHIP SERVICES EXEMPTION (cont’d)</vt:lpstr>
      <vt:lpstr>SLEEP TIME REGULATIONS</vt:lpstr>
      <vt:lpstr>SLEEP TIME REGULATIONS (cont’d)</vt:lpstr>
      <vt:lpstr>SLEEP TIME REGULATIONS (cont’d)</vt:lpstr>
      <vt:lpstr>SLEEP TIME REGULATIONS (cont’d)</vt:lpstr>
      <vt:lpstr>SLEEP TIME REGULATIONS (cont’d)</vt:lpstr>
      <vt:lpstr>HOW IS THE FLSA ENFORCED?</vt:lpstr>
      <vt:lpstr>HOW IS THE FLSA ENFORCED? (cont’d)</vt:lpstr>
      <vt:lpstr>PENALTIES</vt:lpstr>
      <vt:lpstr>•  QUESTIONS   •  FOLLOW-UP</vt:lpstr>
    </vt:vector>
  </TitlesOfParts>
  <Company>Vorys, Sater, Seymour and Pease LLP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Federal Wage/Hour  Issues for Providers</dc:title>
  <dc:creator>mredwards</dc:creator>
  <cp:lastModifiedBy>mlouari</cp:lastModifiedBy>
  <cp:revision>21</cp:revision>
  <cp:lastPrinted>2013-11-06T15:04:32Z</cp:lastPrinted>
  <dcterms:created xsi:type="dcterms:W3CDTF">2013-10-18T16:00:45Z</dcterms:created>
  <dcterms:modified xsi:type="dcterms:W3CDTF">2013-11-06T15:04:44Z</dcterms:modified>
</cp:coreProperties>
</file>