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8" r:id="rId2"/>
    <p:sldId id="258" r:id="rId3"/>
    <p:sldId id="259" r:id="rId4"/>
    <p:sldId id="260" r:id="rId5"/>
    <p:sldId id="261" r:id="rId6"/>
    <p:sldId id="274" r:id="rId7"/>
    <p:sldId id="275" r:id="rId8"/>
    <p:sldId id="276" r:id="rId9"/>
    <p:sldId id="278" r:id="rId10"/>
    <p:sldId id="279" r:id="rId11"/>
    <p:sldId id="280" r:id="rId12"/>
    <p:sldId id="281" r:id="rId13"/>
    <p:sldId id="277" r:id="rId14"/>
    <p:sldId id="262" r:id="rId15"/>
    <p:sldId id="263" r:id="rId16"/>
    <p:sldId id="264" r:id="rId17"/>
    <p:sldId id="265" r:id="rId18"/>
    <p:sldId id="266" r:id="rId19"/>
    <p:sldId id="282" r:id="rId20"/>
    <p:sldId id="292" r:id="rId21"/>
    <p:sldId id="291" r:id="rId22"/>
    <p:sldId id="290" r:id="rId23"/>
    <p:sldId id="288" r:id="rId24"/>
    <p:sldId id="289" r:id="rId25"/>
    <p:sldId id="287" r:id="rId26"/>
    <p:sldId id="286" r:id="rId27"/>
    <p:sldId id="283" r:id="rId28"/>
    <p:sldId id="285" r:id="rId29"/>
    <p:sldId id="284" r:id="rId30"/>
    <p:sldId id="293" r:id="rId31"/>
    <p:sldId id="294" r:id="rId32"/>
    <p:sldId id="295" r:id="rId33"/>
    <p:sldId id="268" r:id="rId34"/>
    <p:sldId id="299" r:id="rId35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/>
    <p:restoredTop sz="94631"/>
  </p:normalViewPr>
  <p:slideViewPr>
    <p:cSldViewPr snapToGrid="0" snapToObjects="1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BBCDA4-FC5D-4B6E-A87A-F45B2E91B471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7ECDC1EF-A63F-44C1-8CA0-274AAF493547}">
      <dgm:prSet/>
      <dgm:spPr/>
      <dgm:t>
        <a:bodyPr/>
        <a:lstStyle/>
        <a:p>
          <a:r>
            <a:rPr lang="en-US" b="1" dirty="0"/>
            <a:t>Build transportation capacity for community-based and employment supports</a:t>
          </a:r>
          <a:endParaRPr lang="en-US" dirty="0"/>
        </a:p>
      </dgm:t>
    </dgm:pt>
    <dgm:pt modelId="{08413AA9-17D2-407D-B261-6BB00B0B93D6}" type="parTrans" cxnId="{23491BC0-04D6-4C65-967B-7AE0B1D466DE}">
      <dgm:prSet/>
      <dgm:spPr/>
      <dgm:t>
        <a:bodyPr/>
        <a:lstStyle/>
        <a:p>
          <a:endParaRPr lang="en-US"/>
        </a:p>
      </dgm:t>
    </dgm:pt>
    <dgm:pt modelId="{22A2113B-86D0-4905-B562-3352E960F8AC}" type="sibTrans" cxnId="{23491BC0-04D6-4C65-967B-7AE0B1D466DE}">
      <dgm:prSet phldrT="1" phldr="0"/>
      <dgm:spPr/>
      <dgm:t>
        <a:bodyPr/>
        <a:lstStyle/>
        <a:p>
          <a:r>
            <a:rPr lang="en-US" dirty="0"/>
            <a:t>1</a:t>
          </a:r>
        </a:p>
      </dgm:t>
    </dgm:pt>
    <dgm:pt modelId="{1116FAD4-18CB-4993-A97D-1091F7C67422}">
      <dgm:prSet/>
      <dgm:spPr/>
      <dgm:t>
        <a:bodyPr/>
        <a:lstStyle/>
        <a:p>
          <a:r>
            <a:rPr lang="en-US" b="1" dirty="0"/>
            <a:t>Increase flexibility of transportation</a:t>
          </a:r>
          <a:endParaRPr lang="en-US" dirty="0"/>
        </a:p>
      </dgm:t>
    </dgm:pt>
    <dgm:pt modelId="{9D0624CD-25D0-40E2-A6B8-EFFC0AC42BCF}" type="parTrans" cxnId="{01531504-32D7-4977-9819-05975311D04F}">
      <dgm:prSet/>
      <dgm:spPr/>
      <dgm:t>
        <a:bodyPr/>
        <a:lstStyle/>
        <a:p>
          <a:endParaRPr lang="en-US"/>
        </a:p>
      </dgm:t>
    </dgm:pt>
    <dgm:pt modelId="{06A0D113-ECF4-4030-AA04-83C92E6F70F8}" type="sibTrans" cxnId="{01531504-32D7-4977-9819-05975311D04F}">
      <dgm:prSet phldrT="2" phldr="0"/>
      <dgm:spPr/>
      <dgm:t>
        <a:bodyPr/>
        <a:lstStyle/>
        <a:p>
          <a:r>
            <a:rPr lang="en-US" dirty="0"/>
            <a:t>2</a:t>
          </a:r>
        </a:p>
      </dgm:t>
    </dgm:pt>
    <dgm:pt modelId="{628018EE-BD0B-4F9A-95F3-B9827BF38E71}">
      <dgm:prSet/>
      <dgm:spPr/>
      <dgm:t>
        <a:bodyPr/>
        <a:lstStyle/>
        <a:p>
          <a:r>
            <a:rPr lang="en-US" b="1" dirty="0"/>
            <a:t>Incentivize and align NMT w/ Integration Requirements</a:t>
          </a:r>
          <a:endParaRPr lang="en-US" dirty="0"/>
        </a:p>
      </dgm:t>
    </dgm:pt>
    <dgm:pt modelId="{6E054753-CB4F-413D-8A7E-D0F30B56652B}" type="parTrans" cxnId="{678288FD-3341-4356-A74F-D15612F63C02}">
      <dgm:prSet/>
      <dgm:spPr/>
      <dgm:t>
        <a:bodyPr/>
        <a:lstStyle/>
        <a:p>
          <a:endParaRPr lang="en-US"/>
        </a:p>
      </dgm:t>
    </dgm:pt>
    <dgm:pt modelId="{C5487F32-0FA3-4045-9110-27A6C4892A79}" type="sibTrans" cxnId="{678288FD-3341-4356-A74F-D15612F63C02}">
      <dgm:prSet phldrT="3" phldr="0"/>
      <dgm:spPr/>
      <dgm:t>
        <a:bodyPr/>
        <a:lstStyle/>
        <a:p>
          <a:r>
            <a:rPr lang="en-US" dirty="0"/>
            <a:t>3</a:t>
          </a:r>
        </a:p>
      </dgm:t>
    </dgm:pt>
    <dgm:pt modelId="{6A70BB15-9825-47BD-AED3-CD0E8CD31C24}">
      <dgm:prSet/>
      <dgm:spPr/>
      <dgm:t>
        <a:bodyPr/>
        <a:lstStyle/>
        <a:p>
          <a:r>
            <a:rPr lang="en-US" b="1" dirty="0"/>
            <a:t>Minimize complexity in authorizing, providing and accessing transportation</a:t>
          </a:r>
          <a:endParaRPr lang="en-US" dirty="0"/>
        </a:p>
      </dgm:t>
    </dgm:pt>
    <dgm:pt modelId="{D28B721A-6D88-4E37-B965-F9842E5A4DB5}" type="parTrans" cxnId="{FAD4953D-D82D-4A24-A1D7-61794C973A57}">
      <dgm:prSet/>
      <dgm:spPr/>
      <dgm:t>
        <a:bodyPr/>
        <a:lstStyle/>
        <a:p>
          <a:endParaRPr lang="en-US"/>
        </a:p>
      </dgm:t>
    </dgm:pt>
    <dgm:pt modelId="{8E92B958-6201-4BD9-9CD2-45497E760771}" type="sibTrans" cxnId="{FAD4953D-D82D-4A24-A1D7-61794C973A57}">
      <dgm:prSet phldrT="4" phldr="0"/>
      <dgm:spPr/>
      <dgm:t>
        <a:bodyPr/>
        <a:lstStyle/>
        <a:p>
          <a:r>
            <a:rPr lang="en-US" dirty="0"/>
            <a:t>4</a:t>
          </a:r>
        </a:p>
      </dgm:t>
    </dgm:pt>
    <dgm:pt modelId="{61B987B9-37BD-5A4F-A930-70F9BC0A6680}" type="pres">
      <dgm:prSet presAssocID="{1EBBCDA4-FC5D-4B6E-A87A-F45B2E91B471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86C159-CA72-004F-B477-6077064B9889}" type="pres">
      <dgm:prSet presAssocID="{7ECDC1EF-A63F-44C1-8CA0-274AAF493547}" presName="compositeNode" presStyleCnt="0">
        <dgm:presLayoutVars>
          <dgm:bulletEnabled val="1"/>
        </dgm:presLayoutVars>
      </dgm:prSet>
      <dgm:spPr/>
    </dgm:pt>
    <dgm:pt modelId="{11DDD012-2F4C-0F48-8B3B-3160412C4DFC}" type="pres">
      <dgm:prSet presAssocID="{7ECDC1EF-A63F-44C1-8CA0-274AAF493547}" presName="bgRect" presStyleLbl="bgAccFollowNode1" presStyleIdx="0" presStyleCnt="4"/>
      <dgm:spPr/>
      <dgm:t>
        <a:bodyPr/>
        <a:lstStyle/>
        <a:p>
          <a:endParaRPr lang="en-US"/>
        </a:p>
      </dgm:t>
    </dgm:pt>
    <dgm:pt modelId="{D2E8FC5C-0964-FD49-84F2-C18A92D6326F}" type="pres">
      <dgm:prSet presAssocID="{22A2113B-86D0-4905-B562-3352E960F8AC}" presName="sibTransNodeCircle" presStyleLbl="alignNode1" presStyleIdx="0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AFE6DA90-FB30-D24E-A1F2-2CBB92BBA3A6}" type="pres">
      <dgm:prSet presAssocID="{7ECDC1EF-A63F-44C1-8CA0-274AAF493547}" presName="bottomLine" presStyleLbl="alignNode1" presStyleIdx="1" presStyleCnt="8">
        <dgm:presLayoutVars/>
      </dgm:prSet>
      <dgm:spPr/>
    </dgm:pt>
    <dgm:pt modelId="{651288DB-03E1-F846-B8EF-FB4DF180F212}" type="pres">
      <dgm:prSet presAssocID="{7ECDC1EF-A63F-44C1-8CA0-274AAF493547}" presName="nodeText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C7961-C927-1C45-99CC-B4445697704F}" type="pres">
      <dgm:prSet presAssocID="{22A2113B-86D0-4905-B562-3352E960F8AC}" presName="sibTrans" presStyleCnt="0"/>
      <dgm:spPr/>
    </dgm:pt>
    <dgm:pt modelId="{33B9C467-F25E-BD4E-B914-36D0045B9947}" type="pres">
      <dgm:prSet presAssocID="{1116FAD4-18CB-4993-A97D-1091F7C67422}" presName="compositeNode" presStyleCnt="0">
        <dgm:presLayoutVars>
          <dgm:bulletEnabled val="1"/>
        </dgm:presLayoutVars>
      </dgm:prSet>
      <dgm:spPr/>
    </dgm:pt>
    <dgm:pt modelId="{7EC6AB68-F180-EA42-B4EC-A58D1B16730F}" type="pres">
      <dgm:prSet presAssocID="{1116FAD4-18CB-4993-A97D-1091F7C67422}" presName="bgRect" presStyleLbl="bgAccFollowNode1" presStyleIdx="1" presStyleCnt="4"/>
      <dgm:spPr/>
      <dgm:t>
        <a:bodyPr/>
        <a:lstStyle/>
        <a:p>
          <a:endParaRPr lang="en-US"/>
        </a:p>
      </dgm:t>
    </dgm:pt>
    <dgm:pt modelId="{0305280B-5A79-EC41-AD4C-F866FF1FD037}" type="pres">
      <dgm:prSet presAssocID="{06A0D113-ECF4-4030-AA04-83C92E6F70F8}" presName="sibTransNodeCircle" presStyleLbl="alignNode1" presStyleIdx="2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12F2D483-7663-404E-9C74-341AF31BB1B1}" type="pres">
      <dgm:prSet presAssocID="{1116FAD4-18CB-4993-A97D-1091F7C67422}" presName="bottomLine" presStyleLbl="alignNode1" presStyleIdx="3" presStyleCnt="8">
        <dgm:presLayoutVars/>
      </dgm:prSet>
      <dgm:spPr/>
    </dgm:pt>
    <dgm:pt modelId="{F420688D-C745-B846-AF68-2D21E8B058B8}" type="pres">
      <dgm:prSet presAssocID="{1116FAD4-18CB-4993-A97D-1091F7C67422}" presName="nodeText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5219A5-09DB-744C-ACA8-407F721FFAD8}" type="pres">
      <dgm:prSet presAssocID="{06A0D113-ECF4-4030-AA04-83C92E6F70F8}" presName="sibTrans" presStyleCnt="0"/>
      <dgm:spPr/>
    </dgm:pt>
    <dgm:pt modelId="{D83F2617-DA2F-D149-B7FD-3257EAB73E82}" type="pres">
      <dgm:prSet presAssocID="{628018EE-BD0B-4F9A-95F3-B9827BF38E71}" presName="compositeNode" presStyleCnt="0">
        <dgm:presLayoutVars>
          <dgm:bulletEnabled val="1"/>
        </dgm:presLayoutVars>
      </dgm:prSet>
      <dgm:spPr/>
    </dgm:pt>
    <dgm:pt modelId="{59486F8A-E9C0-EE42-96BC-9492FEA87354}" type="pres">
      <dgm:prSet presAssocID="{628018EE-BD0B-4F9A-95F3-B9827BF38E71}" presName="bgRect" presStyleLbl="bgAccFollowNode1" presStyleIdx="2" presStyleCnt="4"/>
      <dgm:spPr/>
      <dgm:t>
        <a:bodyPr/>
        <a:lstStyle/>
        <a:p>
          <a:endParaRPr lang="en-US"/>
        </a:p>
      </dgm:t>
    </dgm:pt>
    <dgm:pt modelId="{24E0387E-6596-B940-96BC-ED1C3B217E82}" type="pres">
      <dgm:prSet presAssocID="{C5487F32-0FA3-4045-9110-27A6C4892A79}" presName="sibTransNodeCircle" presStyleLbl="alignNode1" presStyleIdx="4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0032E8F9-5964-3D42-9B77-FB42A9AB97E3}" type="pres">
      <dgm:prSet presAssocID="{628018EE-BD0B-4F9A-95F3-B9827BF38E71}" presName="bottomLine" presStyleLbl="alignNode1" presStyleIdx="5" presStyleCnt="8">
        <dgm:presLayoutVars/>
      </dgm:prSet>
      <dgm:spPr/>
    </dgm:pt>
    <dgm:pt modelId="{37243D3B-57A6-2642-B7E4-E97E564846D0}" type="pres">
      <dgm:prSet presAssocID="{628018EE-BD0B-4F9A-95F3-B9827BF38E71}" presName="nodeText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567E6-BAEA-CB48-8956-AB4EF739B821}" type="pres">
      <dgm:prSet presAssocID="{C5487F32-0FA3-4045-9110-27A6C4892A79}" presName="sibTrans" presStyleCnt="0"/>
      <dgm:spPr/>
    </dgm:pt>
    <dgm:pt modelId="{19DC2C49-8462-F649-8D35-CB80FCC61112}" type="pres">
      <dgm:prSet presAssocID="{6A70BB15-9825-47BD-AED3-CD0E8CD31C24}" presName="compositeNode" presStyleCnt="0">
        <dgm:presLayoutVars>
          <dgm:bulletEnabled val="1"/>
        </dgm:presLayoutVars>
      </dgm:prSet>
      <dgm:spPr/>
    </dgm:pt>
    <dgm:pt modelId="{47529388-4F5B-AD44-8A68-880783E855B3}" type="pres">
      <dgm:prSet presAssocID="{6A70BB15-9825-47BD-AED3-CD0E8CD31C24}" presName="bgRect" presStyleLbl="bgAccFollowNode1" presStyleIdx="3" presStyleCnt="4"/>
      <dgm:spPr/>
      <dgm:t>
        <a:bodyPr/>
        <a:lstStyle/>
        <a:p>
          <a:endParaRPr lang="en-US"/>
        </a:p>
      </dgm:t>
    </dgm:pt>
    <dgm:pt modelId="{E76239C0-8D85-8140-BB64-EAEA5397FA55}" type="pres">
      <dgm:prSet presAssocID="{8E92B958-6201-4BD9-9CD2-45497E760771}" presName="sibTransNodeCircle" presStyleLbl="alignNode1" presStyleIdx="6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4820D8C-2B26-C54E-8681-84980EFE64A5}" type="pres">
      <dgm:prSet presAssocID="{6A70BB15-9825-47BD-AED3-CD0E8CD31C24}" presName="bottomLine" presStyleLbl="alignNode1" presStyleIdx="7" presStyleCnt="8">
        <dgm:presLayoutVars/>
      </dgm:prSet>
      <dgm:spPr/>
    </dgm:pt>
    <dgm:pt modelId="{2AC43604-A676-F346-9EE7-A458CF1D448D}" type="pres">
      <dgm:prSet presAssocID="{6A70BB15-9825-47BD-AED3-CD0E8CD31C24}" presName="nodeText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900FEF-4925-B343-902E-11818BCD7F2A}" type="presOf" srcId="{22A2113B-86D0-4905-B562-3352E960F8AC}" destId="{D2E8FC5C-0964-FD49-84F2-C18A92D6326F}" srcOrd="0" destOrd="0" presId="urn:microsoft.com/office/officeart/2016/7/layout/BasicLinearProcessNumbered"/>
    <dgm:cxn modelId="{28D8A20B-8B89-BA42-82C0-721FBD5EF415}" type="presOf" srcId="{6A70BB15-9825-47BD-AED3-CD0E8CD31C24}" destId="{47529388-4F5B-AD44-8A68-880783E855B3}" srcOrd="0" destOrd="0" presId="urn:microsoft.com/office/officeart/2016/7/layout/BasicLinearProcessNumbered"/>
    <dgm:cxn modelId="{3013673A-870C-9C4F-B0DF-88D4F9EC9AAF}" type="presOf" srcId="{7ECDC1EF-A63F-44C1-8CA0-274AAF493547}" destId="{651288DB-03E1-F846-B8EF-FB4DF180F212}" srcOrd="1" destOrd="0" presId="urn:microsoft.com/office/officeart/2016/7/layout/BasicLinearProcessNumbered"/>
    <dgm:cxn modelId="{236D16A4-A054-9F4C-B9A2-829E4D061E58}" type="presOf" srcId="{7ECDC1EF-A63F-44C1-8CA0-274AAF493547}" destId="{11DDD012-2F4C-0F48-8B3B-3160412C4DFC}" srcOrd="0" destOrd="0" presId="urn:microsoft.com/office/officeart/2016/7/layout/BasicLinearProcessNumbered"/>
    <dgm:cxn modelId="{23491BC0-04D6-4C65-967B-7AE0B1D466DE}" srcId="{1EBBCDA4-FC5D-4B6E-A87A-F45B2E91B471}" destId="{7ECDC1EF-A63F-44C1-8CA0-274AAF493547}" srcOrd="0" destOrd="0" parTransId="{08413AA9-17D2-407D-B261-6BB00B0B93D6}" sibTransId="{22A2113B-86D0-4905-B562-3352E960F8AC}"/>
    <dgm:cxn modelId="{678288FD-3341-4356-A74F-D15612F63C02}" srcId="{1EBBCDA4-FC5D-4B6E-A87A-F45B2E91B471}" destId="{628018EE-BD0B-4F9A-95F3-B9827BF38E71}" srcOrd="2" destOrd="0" parTransId="{6E054753-CB4F-413D-8A7E-D0F30B56652B}" sibTransId="{C5487F32-0FA3-4045-9110-27A6C4892A79}"/>
    <dgm:cxn modelId="{E51F3B01-53C5-DC42-9798-52CC3BD24A78}" type="presOf" srcId="{8E92B958-6201-4BD9-9CD2-45497E760771}" destId="{E76239C0-8D85-8140-BB64-EAEA5397FA55}" srcOrd="0" destOrd="0" presId="urn:microsoft.com/office/officeart/2016/7/layout/BasicLinearProcessNumbered"/>
    <dgm:cxn modelId="{470FCAF8-E1A8-944A-A55F-77F54F96B4B8}" type="presOf" srcId="{06A0D113-ECF4-4030-AA04-83C92E6F70F8}" destId="{0305280B-5A79-EC41-AD4C-F866FF1FD037}" srcOrd="0" destOrd="0" presId="urn:microsoft.com/office/officeart/2016/7/layout/BasicLinearProcessNumbered"/>
    <dgm:cxn modelId="{BE1EF0E6-107D-E34C-AB98-0237F15715BC}" type="presOf" srcId="{C5487F32-0FA3-4045-9110-27A6C4892A79}" destId="{24E0387E-6596-B940-96BC-ED1C3B217E82}" srcOrd="0" destOrd="0" presId="urn:microsoft.com/office/officeart/2016/7/layout/BasicLinearProcessNumbered"/>
    <dgm:cxn modelId="{01531504-32D7-4977-9819-05975311D04F}" srcId="{1EBBCDA4-FC5D-4B6E-A87A-F45B2E91B471}" destId="{1116FAD4-18CB-4993-A97D-1091F7C67422}" srcOrd="1" destOrd="0" parTransId="{9D0624CD-25D0-40E2-A6B8-EFFC0AC42BCF}" sibTransId="{06A0D113-ECF4-4030-AA04-83C92E6F70F8}"/>
    <dgm:cxn modelId="{FAD4953D-D82D-4A24-A1D7-61794C973A57}" srcId="{1EBBCDA4-FC5D-4B6E-A87A-F45B2E91B471}" destId="{6A70BB15-9825-47BD-AED3-CD0E8CD31C24}" srcOrd="3" destOrd="0" parTransId="{D28B721A-6D88-4E37-B965-F9842E5A4DB5}" sibTransId="{8E92B958-6201-4BD9-9CD2-45497E760771}"/>
    <dgm:cxn modelId="{0DB78C71-5C34-3D4E-8C43-EBBC9E5597CB}" type="presOf" srcId="{6A70BB15-9825-47BD-AED3-CD0E8CD31C24}" destId="{2AC43604-A676-F346-9EE7-A458CF1D448D}" srcOrd="1" destOrd="0" presId="urn:microsoft.com/office/officeart/2016/7/layout/BasicLinearProcessNumbered"/>
    <dgm:cxn modelId="{D2C4E4B3-8634-4F40-9D52-AE8A12D53524}" type="presOf" srcId="{1116FAD4-18CB-4993-A97D-1091F7C67422}" destId="{7EC6AB68-F180-EA42-B4EC-A58D1B16730F}" srcOrd="0" destOrd="0" presId="urn:microsoft.com/office/officeart/2016/7/layout/BasicLinearProcessNumbered"/>
    <dgm:cxn modelId="{22C14CF5-7285-F247-9730-FBBDF0397E59}" type="presOf" srcId="{628018EE-BD0B-4F9A-95F3-B9827BF38E71}" destId="{59486F8A-E9C0-EE42-96BC-9492FEA87354}" srcOrd="0" destOrd="0" presId="urn:microsoft.com/office/officeart/2016/7/layout/BasicLinearProcessNumbered"/>
    <dgm:cxn modelId="{7285755A-8784-DA4D-BD76-48C75EC3EED6}" type="presOf" srcId="{1EBBCDA4-FC5D-4B6E-A87A-F45B2E91B471}" destId="{61B987B9-37BD-5A4F-A930-70F9BC0A6680}" srcOrd="0" destOrd="0" presId="urn:microsoft.com/office/officeart/2016/7/layout/BasicLinearProcessNumbered"/>
    <dgm:cxn modelId="{D8B7BCF7-C488-D54B-84FB-02E08A801B83}" type="presOf" srcId="{628018EE-BD0B-4F9A-95F3-B9827BF38E71}" destId="{37243D3B-57A6-2642-B7E4-E97E564846D0}" srcOrd="1" destOrd="0" presId="urn:microsoft.com/office/officeart/2016/7/layout/BasicLinearProcessNumbered"/>
    <dgm:cxn modelId="{378D3F53-1F4C-5F4B-ABFA-E5FCFBB27989}" type="presOf" srcId="{1116FAD4-18CB-4993-A97D-1091F7C67422}" destId="{F420688D-C745-B846-AF68-2D21E8B058B8}" srcOrd="1" destOrd="0" presId="urn:microsoft.com/office/officeart/2016/7/layout/BasicLinearProcessNumbered"/>
    <dgm:cxn modelId="{EDFCA003-936A-2144-B8A2-A1EC13F90C78}" type="presParOf" srcId="{61B987B9-37BD-5A4F-A930-70F9BC0A6680}" destId="{3786C159-CA72-004F-B477-6077064B9889}" srcOrd="0" destOrd="0" presId="urn:microsoft.com/office/officeart/2016/7/layout/BasicLinearProcessNumbered"/>
    <dgm:cxn modelId="{F454CE61-965E-8E4E-A161-C3B8B0C18DB6}" type="presParOf" srcId="{3786C159-CA72-004F-B477-6077064B9889}" destId="{11DDD012-2F4C-0F48-8B3B-3160412C4DFC}" srcOrd="0" destOrd="0" presId="urn:microsoft.com/office/officeart/2016/7/layout/BasicLinearProcessNumbered"/>
    <dgm:cxn modelId="{26241072-A9D9-D54C-93EE-9C2F5BDC3AAC}" type="presParOf" srcId="{3786C159-CA72-004F-B477-6077064B9889}" destId="{D2E8FC5C-0964-FD49-84F2-C18A92D6326F}" srcOrd="1" destOrd="0" presId="urn:microsoft.com/office/officeart/2016/7/layout/BasicLinearProcessNumbered"/>
    <dgm:cxn modelId="{658CBE7C-1F4A-2445-983D-6F16FB067E75}" type="presParOf" srcId="{3786C159-CA72-004F-B477-6077064B9889}" destId="{AFE6DA90-FB30-D24E-A1F2-2CBB92BBA3A6}" srcOrd="2" destOrd="0" presId="urn:microsoft.com/office/officeart/2016/7/layout/BasicLinearProcessNumbered"/>
    <dgm:cxn modelId="{A9B00840-7F92-6346-B6EF-A090C5C70A0F}" type="presParOf" srcId="{3786C159-CA72-004F-B477-6077064B9889}" destId="{651288DB-03E1-F846-B8EF-FB4DF180F212}" srcOrd="3" destOrd="0" presId="urn:microsoft.com/office/officeart/2016/7/layout/BasicLinearProcessNumbered"/>
    <dgm:cxn modelId="{69E520E3-D1B9-5B4A-88C9-5BCC81085BC7}" type="presParOf" srcId="{61B987B9-37BD-5A4F-A930-70F9BC0A6680}" destId="{F0CC7961-C927-1C45-99CC-B4445697704F}" srcOrd="1" destOrd="0" presId="urn:microsoft.com/office/officeart/2016/7/layout/BasicLinearProcessNumbered"/>
    <dgm:cxn modelId="{2C90CA70-386A-5343-9FB3-40CC31FDFD19}" type="presParOf" srcId="{61B987B9-37BD-5A4F-A930-70F9BC0A6680}" destId="{33B9C467-F25E-BD4E-B914-36D0045B9947}" srcOrd="2" destOrd="0" presId="urn:microsoft.com/office/officeart/2016/7/layout/BasicLinearProcessNumbered"/>
    <dgm:cxn modelId="{610D79AB-7C62-9D4F-9FB9-691731303CFD}" type="presParOf" srcId="{33B9C467-F25E-BD4E-B914-36D0045B9947}" destId="{7EC6AB68-F180-EA42-B4EC-A58D1B16730F}" srcOrd="0" destOrd="0" presId="urn:microsoft.com/office/officeart/2016/7/layout/BasicLinearProcessNumbered"/>
    <dgm:cxn modelId="{F4AD3FD2-E625-7144-8FC0-6B58DA46AA67}" type="presParOf" srcId="{33B9C467-F25E-BD4E-B914-36D0045B9947}" destId="{0305280B-5A79-EC41-AD4C-F866FF1FD037}" srcOrd="1" destOrd="0" presId="urn:microsoft.com/office/officeart/2016/7/layout/BasicLinearProcessNumbered"/>
    <dgm:cxn modelId="{D9072890-A6B6-6843-A218-CA679BBE693A}" type="presParOf" srcId="{33B9C467-F25E-BD4E-B914-36D0045B9947}" destId="{12F2D483-7663-404E-9C74-341AF31BB1B1}" srcOrd="2" destOrd="0" presId="urn:microsoft.com/office/officeart/2016/7/layout/BasicLinearProcessNumbered"/>
    <dgm:cxn modelId="{A5B120A6-EF67-A946-9CC2-06C7B011F141}" type="presParOf" srcId="{33B9C467-F25E-BD4E-B914-36D0045B9947}" destId="{F420688D-C745-B846-AF68-2D21E8B058B8}" srcOrd="3" destOrd="0" presId="urn:microsoft.com/office/officeart/2016/7/layout/BasicLinearProcessNumbered"/>
    <dgm:cxn modelId="{457B0C65-A945-FF43-94A7-27D974E2DB8C}" type="presParOf" srcId="{61B987B9-37BD-5A4F-A930-70F9BC0A6680}" destId="{125219A5-09DB-744C-ACA8-407F721FFAD8}" srcOrd="3" destOrd="0" presId="urn:microsoft.com/office/officeart/2016/7/layout/BasicLinearProcessNumbered"/>
    <dgm:cxn modelId="{022D810E-E099-AB45-9CD0-E0A247A21DDC}" type="presParOf" srcId="{61B987B9-37BD-5A4F-A930-70F9BC0A6680}" destId="{D83F2617-DA2F-D149-B7FD-3257EAB73E82}" srcOrd="4" destOrd="0" presId="urn:microsoft.com/office/officeart/2016/7/layout/BasicLinearProcessNumbered"/>
    <dgm:cxn modelId="{C9401C9A-414C-C047-8955-C06FB4519F2D}" type="presParOf" srcId="{D83F2617-DA2F-D149-B7FD-3257EAB73E82}" destId="{59486F8A-E9C0-EE42-96BC-9492FEA87354}" srcOrd="0" destOrd="0" presId="urn:microsoft.com/office/officeart/2016/7/layout/BasicLinearProcessNumbered"/>
    <dgm:cxn modelId="{6B126D62-A84A-8C4A-ABBE-B69CBDA73A81}" type="presParOf" srcId="{D83F2617-DA2F-D149-B7FD-3257EAB73E82}" destId="{24E0387E-6596-B940-96BC-ED1C3B217E82}" srcOrd="1" destOrd="0" presId="urn:microsoft.com/office/officeart/2016/7/layout/BasicLinearProcessNumbered"/>
    <dgm:cxn modelId="{BDC1A1C7-402E-B54D-AE66-0E01D786DCDB}" type="presParOf" srcId="{D83F2617-DA2F-D149-B7FD-3257EAB73E82}" destId="{0032E8F9-5964-3D42-9B77-FB42A9AB97E3}" srcOrd="2" destOrd="0" presId="urn:microsoft.com/office/officeart/2016/7/layout/BasicLinearProcessNumbered"/>
    <dgm:cxn modelId="{2563E876-3F91-7F48-85C3-D23CEA3FB056}" type="presParOf" srcId="{D83F2617-DA2F-D149-B7FD-3257EAB73E82}" destId="{37243D3B-57A6-2642-B7E4-E97E564846D0}" srcOrd="3" destOrd="0" presId="urn:microsoft.com/office/officeart/2016/7/layout/BasicLinearProcessNumbered"/>
    <dgm:cxn modelId="{901A8775-C952-BD48-AC4A-E6B77FFE328C}" type="presParOf" srcId="{61B987B9-37BD-5A4F-A930-70F9BC0A6680}" destId="{9FE567E6-BAEA-CB48-8956-AB4EF739B821}" srcOrd="5" destOrd="0" presId="urn:microsoft.com/office/officeart/2016/7/layout/BasicLinearProcessNumbered"/>
    <dgm:cxn modelId="{94F6BA62-A06D-3741-A1F5-E5412D607801}" type="presParOf" srcId="{61B987B9-37BD-5A4F-A930-70F9BC0A6680}" destId="{19DC2C49-8462-F649-8D35-CB80FCC61112}" srcOrd="6" destOrd="0" presId="urn:microsoft.com/office/officeart/2016/7/layout/BasicLinearProcessNumbered"/>
    <dgm:cxn modelId="{A4055875-9EE8-6745-BED3-BA49F2A2C02E}" type="presParOf" srcId="{19DC2C49-8462-F649-8D35-CB80FCC61112}" destId="{47529388-4F5B-AD44-8A68-880783E855B3}" srcOrd="0" destOrd="0" presId="urn:microsoft.com/office/officeart/2016/7/layout/BasicLinearProcessNumbered"/>
    <dgm:cxn modelId="{E7E266D6-BCC1-3244-A15F-CCF87A874E47}" type="presParOf" srcId="{19DC2C49-8462-F649-8D35-CB80FCC61112}" destId="{E76239C0-8D85-8140-BB64-EAEA5397FA55}" srcOrd="1" destOrd="0" presId="urn:microsoft.com/office/officeart/2016/7/layout/BasicLinearProcessNumbered"/>
    <dgm:cxn modelId="{FA069626-3F79-F14D-AC34-07079B708DC1}" type="presParOf" srcId="{19DC2C49-8462-F649-8D35-CB80FCC61112}" destId="{E4820D8C-2B26-C54E-8681-84980EFE64A5}" srcOrd="2" destOrd="0" presId="urn:microsoft.com/office/officeart/2016/7/layout/BasicLinearProcessNumbered"/>
    <dgm:cxn modelId="{3F1C191C-20B9-B542-9FB0-8B78BDEE3128}" type="presParOf" srcId="{19DC2C49-8462-F649-8D35-CB80FCC61112}" destId="{2AC43604-A676-F346-9EE7-A458CF1D448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574BC9-0163-43EA-8488-02A5ACC77FC8}" type="doc">
      <dgm:prSet loTypeId="urn:microsoft.com/office/officeart/2005/8/layout/chevron2" loCatId="process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D43691A-0E41-41FA-88F8-DD50DCBC5B35}">
      <dgm:prSet/>
      <dgm:spPr/>
      <dgm:t>
        <a:bodyPr/>
        <a:lstStyle/>
        <a:p>
          <a:r>
            <a:rPr lang="en-US" dirty="0"/>
            <a:t>Create</a:t>
          </a:r>
        </a:p>
      </dgm:t>
    </dgm:pt>
    <dgm:pt modelId="{1AC00915-DBA1-44DE-AC23-8BAD00E6B313}" type="parTrans" cxnId="{9540B401-3B2A-4C1E-AD24-E4671226A469}">
      <dgm:prSet/>
      <dgm:spPr/>
      <dgm:t>
        <a:bodyPr/>
        <a:lstStyle/>
        <a:p>
          <a:endParaRPr lang="en-US"/>
        </a:p>
      </dgm:t>
    </dgm:pt>
    <dgm:pt modelId="{04104962-17EF-49B4-B4C1-8BEE5CD2AD39}" type="sibTrans" cxnId="{9540B401-3B2A-4C1E-AD24-E4671226A469}">
      <dgm:prSet/>
      <dgm:spPr/>
      <dgm:t>
        <a:bodyPr/>
        <a:lstStyle/>
        <a:p>
          <a:endParaRPr lang="en-US"/>
        </a:p>
      </dgm:t>
    </dgm:pt>
    <dgm:pt modelId="{751690C4-AEA4-43BC-AB13-692B23C47738}">
      <dgm:prSet/>
      <dgm:spPr/>
      <dgm:t>
        <a:bodyPr/>
        <a:lstStyle/>
        <a:p>
          <a:r>
            <a:rPr lang="en-US" dirty="0"/>
            <a:t>Create modern, reality-based rate model.</a:t>
          </a:r>
        </a:p>
      </dgm:t>
    </dgm:pt>
    <dgm:pt modelId="{9CEFAA9A-8F70-448C-9068-19121436C5C9}" type="parTrans" cxnId="{99F77EAA-60AE-4277-A2C2-5A7CACEBBB55}">
      <dgm:prSet/>
      <dgm:spPr/>
      <dgm:t>
        <a:bodyPr/>
        <a:lstStyle/>
        <a:p>
          <a:endParaRPr lang="en-US"/>
        </a:p>
      </dgm:t>
    </dgm:pt>
    <dgm:pt modelId="{C163A05A-6D54-4FE6-ACA8-D7346E0D35BA}" type="sibTrans" cxnId="{99F77EAA-60AE-4277-A2C2-5A7CACEBBB55}">
      <dgm:prSet/>
      <dgm:spPr/>
      <dgm:t>
        <a:bodyPr/>
        <a:lstStyle/>
        <a:p>
          <a:endParaRPr lang="en-US"/>
        </a:p>
      </dgm:t>
    </dgm:pt>
    <dgm:pt modelId="{9D3DD24E-BFA8-4762-8106-894C357A0FA2}">
      <dgm:prSet/>
      <dgm:spPr/>
      <dgm:t>
        <a:bodyPr/>
        <a:lstStyle/>
        <a:p>
          <a:r>
            <a:rPr lang="en-US" dirty="0"/>
            <a:t>Align</a:t>
          </a:r>
        </a:p>
      </dgm:t>
    </dgm:pt>
    <dgm:pt modelId="{F3623C43-FF9E-4CF3-AE40-0D1C8D1134C4}" type="parTrans" cxnId="{33252A38-89CC-4507-84FA-D1075C8AAAEE}">
      <dgm:prSet/>
      <dgm:spPr/>
      <dgm:t>
        <a:bodyPr/>
        <a:lstStyle/>
        <a:p>
          <a:endParaRPr lang="en-US"/>
        </a:p>
      </dgm:t>
    </dgm:pt>
    <dgm:pt modelId="{D7B64F20-04D5-4FE4-97D6-45BC366F82CB}" type="sibTrans" cxnId="{33252A38-89CC-4507-84FA-D1075C8AAAEE}">
      <dgm:prSet/>
      <dgm:spPr/>
      <dgm:t>
        <a:bodyPr/>
        <a:lstStyle/>
        <a:p>
          <a:endParaRPr lang="en-US"/>
        </a:p>
      </dgm:t>
    </dgm:pt>
    <dgm:pt modelId="{A4D51438-3F41-4773-9EC4-75C53715E447}">
      <dgm:prSet/>
      <dgm:spPr/>
      <dgm:t>
        <a:bodyPr/>
        <a:lstStyle/>
        <a:p>
          <a:r>
            <a:rPr lang="en-US" dirty="0"/>
            <a:t>Align rate structures across Transportation types.</a:t>
          </a:r>
        </a:p>
      </dgm:t>
    </dgm:pt>
    <dgm:pt modelId="{7E6D7B5D-A063-46BA-8D12-5566322238E5}" type="parTrans" cxnId="{357D7FBB-74A7-4301-A7EB-F0A2F35F0EB8}">
      <dgm:prSet/>
      <dgm:spPr/>
      <dgm:t>
        <a:bodyPr/>
        <a:lstStyle/>
        <a:p>
          <a:endParaRPr lang="en-US"/>
        </a:p>
      </dgm:t>
    </dgm:pt>
    <dgm:pt modelId="{299EC1DC-6478-46E6-A276-4FE9A6DF3EF8}" type="sibTrans" cxnId="{357D7FBB-74A7-4301-A7EB-F0A2F35F0EB8}">
      <dgm:prSet/>
      <dgm:spPr/>
      <dgm:t>
        <a:bodyPr/>
        <a:lstStyle/>
        <a:p>
          <a:endParaRPr lang="en-US"/>
        </a:p>
      </dgm:t>
    </dgm:pt>
    <dgm:pt modelId="{7F8D81D9-5D34-47D6-B563-0393562D0883}">
      <dgm:prSet/>
      <dgm:spPr/>
      <dgm:t>
        <a:bodyPr/>
        <a:lstStyle/>
        <a:p>
          <a:r>
            <a:rPr lang="en-US" dirty="0"/>
            <a:t>Explore</a:t>
          </a:r>
        </a:p>
      </dgm:t>
    </dgm:pt>
    <dgm:pt modelId="{A08410DE-9573-48F8-ABA1-29C9DD15BDF6}" type="parTrans" cxnId="{FBA55BFF-23D6-45BA-BEA6-CC432F017C6E}">
      <dgm:prSet/>
      <dgm:spPr/>
      <dgm:t>
        <a:bodyPr/>
        <a:lstStyle/>
        <a:p>
          <a:endParaRPr lang="en-US"/>
        </a:p>
      </dgm:t>
    </dgm:pt>
    <dgm:pt modelId="{2FE197FD-0DF9-42C0-A9C7-FEE543B73FA2}" type="sibTrans" cxnId="{FBA55BFF-23D6-45BA-BEA6-CC432F017C6E}">
      <dgm:prSet/>
      <dgm:spPr/>
      <dgm:t>
        <a:bodyPr/>
        <a:lstStyle/>
        <a:p>
          <a:endParaRPr lang="en-US"/>
        </a:p>
      </dgm:t>
    </dgm:pt>
    <dgm:pt modelId="{8C31ECFC-C57B-476E-BB58-F6CAA94C2414}">
      <dgm:prSet/>
      <dgm:spPr/>
      <dgm:t>
        <a:bodyPr/>
        <a:lstStyle/>
        <a:p>
          <a:r>
            <a:rPr lang="en-US" dirty="0"/>
            <a:t>Explore other transportation models across country.</a:t>
          </a:r>
        </a:p>
      </dgm:t>
    </dgm:pt>
    <dgm:pt modelId="{A5ED515A-792C-4B28-A115-B3567CBAD44E}" type="parTrans" cxnId="{282966E3-2F9E-40C8-BB39-2599693CA2F3}">
      <dgm:prSet/>
      <dgm:spPr/>
      <dgm:t>
        <a:bodyPr/>
        <a:lstStyle/>
        <a:p>
          <a:endParaRPr lang="en-US"/>
        </a:p>
      </dgm:t>
    </dgm:pt>
    <dgm:pt modelId="{D18A1263-30E5-4684-A00E-53B0F9754DD0}" type="sibTrans" cxnId="{282966E3-2F9E-40C8-BB39-2599693CA2F3}">
      <dgm:prSet/>
      <dgm:spPr/>
      <dgm:t>
        <a:bodyPr/>
        <a:lstStyle/>
        <a:p>
          <a:endParaRPr lang="en-US"/>
        </a:p>
      </dgm:t>
    </dgm:pt>
    <dgm:pt modelId="{68890C68-CF19-7840-866B-B5339FB5DC10}" type="pres">
      <dgm:prSet presAssocID="{68574BC9-0163-43EA-8488-02A5ACC77FC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FBA38E-E504-4743-A756-B6D69A2EE55D}" type="pres">
      <dgm:prSet presAssocID="{2D43691A-0E41-41FA-88F8-DD50DCBC5B35}" presName="composite" presStyleCnt="0"/>
      <dgm:spPr/>
    </dgm:pt>
    <dgm:pt modelId="{665C3E6B-8511-B74F-AD1C-6E350F350B66}" type="pres">
      <dgm:prSet presAssocID="{2D43691A-0E41-41FA-88F8-DD50DCBC5B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7202D-41F6-D341-A994-B4C286CA8F96}" type="pres">
      <dgm:prSet presAssocID="{2D43691A-0E41-41FA-88F8-DD50DCBC5B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165423-6035-C345-93F7-1B90E5820053}" type="pres">
      <dgm:prSet presAssocID="{04104962-17EF-49B4-B4C1-8BEE5CD2AD39}" presName="sp" presStyleCnt="0"/>
      <dgm:spPr/>
    </dgm:pt>
    <dgm:pt modelId="{15ACD137-74B3-1B4C-939F-96C3FEA48144}" type="pres">
      <dgm:prSet presAssocID="{9D3DD24E-BFA8-4762-8106-894C357A0FA2}" presName="composite" presStyleCnt="0"/>
      <dgm:spPr/>
    </dgm:pt>
    <dgm:pt modelId="{C6689899-E106-BB4F-BF4D-2F99FE0CA2F6}" type="pres">
      <dgm:prSet presAssocID="{9D3DD24E-BFA8-4762-8106-894C357A0FA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353526-6486-2946-A7FA-C0C213047C84}" type="pres">
      <dgm:prSet presAssocID="{9D3DD24E-BFA8-4762-8106-894C357A0FA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3612A5-EF2C-2C40-AAEF-E786F29D1878}" type="pres">
      <dgm:prSet presAssocID="{D7B64F20-04D5-4FE4-97D6-45BC366F82CB}" presName="sp" presStyleCnt="0"/>
      <dgm:spPr/>
    </dgm:pt>
    <dgm:pt modelId="{5BF8EFC7-D951-6A49-9448-298A8DA448A2}" type="pres">
      <dgm:prSet presAssocID="{7F8D81D9-5D34-47D6-B563-0393562D0883}" presName="composite" presStyleCnt="0"/>
      <dgm:spPr/>
    </dgm:pt>
    <dgm:pt modelId="{8A9954FC-BEFE-F445-A4A5-B98CA2E752D1}" type="pres">
      <dgm:prSet presAssocID="{7F8D81D9-5D34-47D6-B563-0393562D088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6F7D97-A5E1-EE45-AA15-B9A81C5D7045}" type="pres">
      <dgm:prSet presAssocID="{7F8D81D9-5D34-47D6-B563-0393562D088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3A84D2-0F26-B44C-BA77-102A5B56A6A0}" type="presOf" srcId="{8C31ECFC-C57B-476E-BB58-F6CAA94C2414}" destId="{166F7D97-A5E1-EE45-AA15-B9A81C5D7045}" srcOrd="0" destOrd="0" presId="urn:microsoft.com/office/officeart/2005/8/layout/chevron2"/>
    <dgm:cxn modelId="{357D7FBB-74A7-4301-A7EB-F0A2F35F0EB8}" srcId="{9D3DD24E-BFA8-4762-8106-894C357A0FA2}" destId="{A4D51438-3F41-4773-9EC4-75C53715E447}" srcOrd="0" destOrd="0" parTransId="{7E6D7B5D-A063-46BA-8D12-5566322238E5}" sibTransId="{299EC1DC-6478-46E6-A276-4FE9A6DF3EF8}"/>
    <dgm:cxn modelId="{EB8C2BD4-2FF4-3C4C-ABAD-DF1E26627CD7}" type="presOf" srcId="{751690C4-AEA4-43BC-AB13-692B23C47738}" destId="{54B7202D-41F6-D341-A994-B4C286CA8F96}" srcOrd="0" destOrd="0" presId="urn:microsoft.com/office/officeart/2005/8/layout/chevron2"/>
    <dgm:cxn modelId="{33252A38-89CC-4507-84FA-D1075C8AAAEE}" srcId="{68574BC9-0163-43EA-8488-02A5ACC77FC8}" destId="{9D3DD24E-BFA8-4762-8106-894C357A0FA2}" srcOrd="1" destOrd="0" parTransId="{F3623C43-FF9E-4CF3-AE40-0D1C8D1134C4}" sibTransId="{D7B64F20-04D5-4FE4-97D6-45BC366F82CB}"/>
    <dgm:cxn modelId="{B1CBC1BC-857F-6142-AD81-CB062FF94940}" type="presOf" srcId="{9D3DD24E-BFA8-4762-8106-894C357A0FA2}" destId="{C6689899-E106-BB4F-BF4D-2F99FE0CA2F6}" srcOrd="0" destOrd="0" presId="urn:microsoft.com/office/officeart/2005/8/layout/chevron2"/>
    <dgm:cxn modelId="{FBA55BFF-23D6-45BA-BEA6-CC432F017C6E}" srcId="{68574BC9-0163-43EA-8488-02A5ACC77FC8}" destId="{7F8D81D9-5D34-47D6-B563-0393562D0883}" srcOrd="2" destOrd="0" parTransId="{A08410DE-9573-48F8-ABA1-29C9DD15BDF6}" sibTransId="{2FE197FD-0DF9-42C0-A9C7-FEE543B73FA2}"/>
    <dgm:cxn modelId="{17B994E8-35F4-6448-991B-B425C72D3096}" type="presOf" srcId="{68574BC9-0163-43EA-8488-02A5ACC77FC8}" destId="{68890C68-CF19-7840-866B-B5339FB5DC10}" srcOrd="0" destOrd="0" presId="urn:microsoft.com/office/officeart/2005/8/layout/chevron2"/>
    <dgm:cxn modelId="{215F078B-1332-B643-9F19-07BC1AB569AA}" type="presOf" srcId="{A4D51438-3F41-4773-9EC4-75C53715E447}" destId="{E7353526-6486-2946-A7FA-C0C213047C84}" srcOrd="0" destOrd="0" presId="urn:microsoft.com/office/officeart/2005/8/layout/chevron2"/>
    <dgm:cxn modelId="{99F77EAA-60AE-4277-A2C2-5A7CACEBBB55}" srcId="{2D43691A-0E41-41FA-88F8-DD50DCBC5B35}" destId="{751690C4-AEA4-43BC-AB13-692B23C47738}" srcOrd="0" destOrd="0" parTransId="{9CEFAA9A-8F70-448C-9068-19121436C5C9}" sibTransId="{C163A05A-6D54-4FE6-ACA8-D7346E0D35BA}"/>
    <dgm:cxn modelId="{F20B7EED-21F7-6748-B313-7E674F3FEC32}" type="presOf" srcId="{2D43691A-0E41-41FA-88F8-DD50DCBC5B35}" destId="{665C3E6B-8511-B74F-AD1C-6E350F350B66}" srcOrd="0" destOrd="0" presId="urn:microsoft.com/office/officeart/2005/8/layout/chevron2"/>
    <dgm:cxn modelId="{5C3A7A2D-F710-E647-BDD1-523265866DA3}" type="presOf" srcId="{7F8D81D9-5D34-47D6-B563-0393562D0883}" destId="{8A9954FC-BEFE-F445-A4A5-B98CA2E752D1}" srcOrd="0" destOrd="0" presId="urn:microsoft.com/office/officeart/2005/8/layout/chevron2"/>
    <dgm:cxn modelId="{9540B401-3B2A-4C1E-AD24-E4671226A469}" srcId="{68574BC9-0163-43EA-8488-02A5ACC77FC8}" destId="{2D43691A-0E41-41FA-88F8-DD50DCBC5B35}" srcOrd="0" destOrd="0" parTransId="{1AC00915-DBA1-44DE-AC23-8BAD00E6B313}" sibTransId="{04104962-17EF-49B4-B4C1-8BEE5CD2AD39}"/>
    <dgm:cxn modelId="{282966E3-2F9E-40C8-BB39-2599693CA2F3}" srcId="{7F8D81D9-5D34-47D6-B563-0393562D0883}" destId="{8C31ECFC-C57B-476E-BB58-F6CAA94C2414}" srcOrd="0" destOrd="0" parTransId="{A5ED515A-792C-4B28-A115-B3567CBAD44E}" sibTransId="{D18A1263-30E5-4684-A00E-53B0F9754DD0}"/>
    <dgm:cxn modelId="{4F5D4330-BDE2-234F-87AA-3B399F5CBF63}" type="presParOf" srcId="{68890C68-CF19-7840-866B-B5339FB5DC10}" destId="{13FBA38E-E504-4743-A756-B6D69A2EE55D}" srcOrd="0" destOrd="0" presId="urn:microsoft.com/office/officeart/2005/8/layout/chevron2"/>
    <dgm:cxn modelId="{099690FD-7D28-0945-A5D3-28221EBAEC55}" type="presParOf" srcId="{13FBA38E-E504-4743-A756-B6D69A2EE55D}" destId="{665C3E6B-8511-B74F-AD1C-6E350F350B66}" srcOrd="0" destOrd="0" presId="urn:microsoft.com/office/officeart/2005/8/layout/chevron2"/>
    <dgm:cxn modelId="{5C3E24BD-A007-4B45-B62B-F465060492B2}" type="presParOf" srcId="{13FBA38E-E504-4743-A756-B6D69A2EE55D}" destId="{54B7202D-41F6-D341-A994-B4C286CA8F96}" srcOrd="1" destOrd="0" presId="urn:microsoft.com/office/officeart/2005/8/layout/chevron2"/>
    <dgm:cxn modelId="{2136A65E-57C9-0641-814F-532DBCB5E622}" type="presParOf" srcId="{68890C68-CF19-7840-866B-B5339FB5DC10}" destId="{EB165423-6035-C345-93F7-1B90E5820053}" srcOrd="1" destOrd="0" presId="urn:microsoft.com/office/officeart/2005/8/layout/chevron2"/>
    <dgm:cxn modelId="{2E100689-6BB2-2A40-913B-B013987B9202}" type="presParOf" srcId="{68890C68-CF19-7840-866B-B5339FB5DC10}" destId="{15ACD137-74B3-1B4C-939F-96C3FEA48144}" srcOrd="2" destOrd="0" presId="urn:microsoft.com/office/officeart/2005/8/layout/chevron2"/>
    <dgm:cxn modelId="{7A0647C1-7A45-BF42-8A00-7E98EA5839D1}" type="presParOf" srcId="{15ACD137-74B3-1B4C-939F-96C3FEA48144}" destId="{C6689899-E106-BB4F-BF4D-2F99FE0CA2F6}" srcOrd="0" destOrd="0" presId="urn:microsoft.com/office/officeart/2005/8/layout/chevron2"/>
    <dgm:cxn modelId="{CE946CDD-DACF-4E47-8155-F7816D396038}" type="presParOf" srcId="{15ACD137-74B3-1B4C-939F-96C3FEA48144}" destId="{E7353526-6486-2946-A7FA-C0C213047C84}" srcOrd="1" destOrd="0" presId="urn:microsoft.com/office/officeart/2005/8/layout/chevron2"/>
    <dgm:cxn modelId="{72FEE4AA-ECD2-0442-95AB-56B3C7FBCDD0}" type="presParOf" srcId="{68890C68-CF19-7840-866B-B5339FB5DC10}" destId="{5A3612A5-EF2C-2C40-AAEF-E786F29D1878}" srcOrd="3" destOrd="0" presId="urn:microsoft.com/office/officeart/2005/8/layout/chevron2"/>
    <dgm:cxn modelId="{D3FCC66E-E2BD-2D48-A4A9-8D3CB68FB21A}" type="presParOf" srcId="{68890C68-CF19-7840-866B-B5339FB5DC10}" destId="{5BF8EFC7-D951-6A49-9448-298A8DA448A2}" srcOrd="4" destOrd="0" presId="urn:microsoft.com/office/officeart/2005/8/layout/chevron2"/>
    <dgm:cxn modelId="{7554DC5C-766F-B545-A7B8-47608CF553C3}" type="presParOf" srcId="{5BF8EFC7-D951-6A49-9448-298A8DA448A2}" destId="{8A9954FC-BEFE-F445-A4A5-B98CA2E752D1}" srcOrd="0" destOrd="0" presId="urn:microsoft.com/office/officeart/2005/8/layout/chevron2"/>
    <dgm:cxn modelId="{1F0744B5-5862-2E4E-85EB-8E19C197E57C}" type="presParOf" srcId="{5BF8EFC7-D951-6A49-9448-298A8DA448A2}" destId="{166F7D97-A5E1-EE45-AA15-B9A81C5D704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5634FD-46E7-465A-BF35-27AD7DA56D8E}" type="doc">
      <dgm:prSet loTypeId="urn:microsoft.com/office/officeart/2008/layout/LinedList" loCatId="list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A9060411-D8C7-412D-99F2-F9CA640FBD37}">
      <dgm:prSet/>
      <dgm:spPr/>
      <dgm:t>
        <a:bodyPr/>
        <a:lstStyle/>
        <a:p>
          <a:r>
            <a:rPr lang="en-US"/>
            <a:t>Rate built using base HPC rate for staff/driver time and mileage rate of $.545/mile.</a:t>
          </a:r>
        </a:p>
      </dgm:t>
    </dgm:pt>
    <dgm:pt modelId="{B9F7AF44-3FDE-46F6-A4EE-2140A90FEE90}" type="parTrans" cxnId="{0425A9AC-2B12-4016-8E26-A9BB5E7F022A}">
      <dgm:prSet/>
      <dgm:spPr/>
      <dgm:t>
        <a:bodyPr/>
        <a:lstStyle/>
        <a:p>
          <a:endParaRPr lang="en-US"/>
        </a:p>
      </dgm:t>
    </dgm:pt>
    <dgm:pt modelId="{EF9E2F69-0DC0-45D8-9440-EBA247069979}" type="sibTrans" cxnId="{0425A9AC-2B12-4016-8E26-A9BB5E7F022A}">
      <dgm:prSet/>
      <dgm:spPr/>
      <dgm:t>
        <a:bodyPr/>
        <a:lstStyle/>
        <a:p>
          <a:endParaRPr lang="en-US"/>
        </a:p>
      </dgm:t>
    </dgm:pt>
    <dgm:pt modelId="{38D8C05B-CB5C-4A81-BCE1-D5BBE962274B}">
      <dgm:prSet/>
      <dgm:spPr/>
      <dgm:t>
        <a:bodyPr/>
        <a:lstStyle/>
        <a:p>
          <a:r>
            <a:rPr lang="en-US"/>
            <a:t>Pre-trip and additional pick up time for additional passengers included.</a:t>
          </a:r>
        </a:p>
      </dgm:t>
    </dgm:pt>
    <dgm:pt modelId="{4C0D8C88-D4E2-41DA-96BB-74B36EF51776}" type="parTrans" cxnId="{4AFBF109-824A-46C4-A8D5-EE727DFED297}">
      <dgm:prSet/>
      <dgm:spPr/>
      <dgm:t>
        <a:bodyPr/>
        <a:lstStyle/>
        <a:p>
          <a:endParaRPr lang="en-US"/>
        </a:p>
      </dgm:t>
    </dgm:pt>
    <dgm:pt modelId="{EA2680AE-E59D-4EC3-94BD-2FA2C1CEF748}" type="sibTrans" cxnId="{4AFBF109-824A-46C4-A8D5-EE727DFED297}">
      <dgm:prSet/>
      <dgm:spPr/>
      <dgm:t>
        <a:bodyPr/>
        <a:lstStyle/>
        <a:p>
          <a:endParaRPr lang="en-US"/>
        </a:p>
      </dgm:t>
    </dgm:pt>
    <dgm:pt modelId="{8AA39282-0B56-4A38-B2BD-302A19C8F816}">
      <dgm:prSet/>
      <dgm:spPr/>
      <dgm:t>
        <a:bodyPr/>
        <a:lstStyle/>
        <a:p>
          <a:r>
            <a:rPr lang="en-US" dirty="0"/>
            <a:t>Higher rate for 1-4 passenger trips to reflect higher cost and align with community integration rules. </a:t>
          </a:r>
          <a:r>
            <a:rPr lang="en-US" b="1" dirty="0"/>
            <a:t>Eliminates vehicle type requirements.</a:t>
          </a:r>
        </a:p>
      </dgm:t>
    </dgm:pt>
    <dgm:pt modelId="{3836B300-B552-404A-9408-60C82533356A}" type="parTrans" cxnId="{66985F8D-F1D0-4CB4-8A48-5093AE62EACF}">
      <dgm:prSet/>
      <dgm:spPr/>
      <dgm:t>
        <a:bodyPr/>
        <a:lstStyle/>
        <a:p>
          <a:endParaRPr lang="en-US"/>
        </a:p>
      </dgm:t>
    </dgm:pt>
    <dgm:pt modelId="{E5D0D5B1-BE81-49B6-9B5B-8ACA1B5850ED}" type="sibTrans" cxnId="{66985F8D-F1D0-4CB4-8A48-5093AE62EACF}">
      <dgm:prSet/>
      <dgm:spPr/>
      <dgm:t>
        <a:bodyPr/>
        <a:lstStyle/>
        <a:p>
          <a:endParaRPr lang="en-US"/>
        </a:p>
      </dgm:t>
    </dgm:pt>
    <dgm:pt modelId="{AAA52EAB-72CF-408A-ACD7-78BA8E145D1F}">
      <dgm:prSet/>
      <dgm:spPr/>
      <dgm:t>
        <a:bodyPr/>
        <a:lstStyle/>
        <a:p>
          <a:r>
            <a:rPr lang="en-US" dirty="0"/>
            <a:t>Non-Ambulatory rate charged for each individual who requires modified vehicle.</a:t>
          </a:r>
        </a:p>
      </dgm:t>
    </dgm:pt>
    <dgm:pt modelId="{CDA8054A-ABDB-41A7-AA6D-95E9C378393D}" type="parTrans" cxnId="{5AF45803-C1ED-4CCC-B1AE-D8CF0476F84F}">
      <dgm:prSet/>
      <dgm:spPr/>
      <dgm:t>
        <a:bodyPr/>
        <a:lstStyle/>
        <a:p>
          <a:endParaRPr lang="en-US"/>
        </a:p>
      </dgm:t>
    </dgm:pt>
    <dgm:pt modelId="{2391E717-513F-426B-8FB6-B8C7FBE9D264}" type="sibTrans" cxnId="{5AF45803-C1ED-4CCC-B1AE-D8CF0476F84F}">
      <dgm:prSet/>
      <dgm:spPr/>
      <dgm:t>
        <a:bodyPr/>
        <a:lstStyle/>
        <a:p>
          <a:endParaRPr lang="en-US"/>
        </a:p>
      </dgm:t>
    </dgm:pt>
    <dgm:pt modelId="{5E5388E0-B8C3-5D4B-9A66-7A961814F88E}">
      <dgm:prSet/>
      <dgm:spPr/>
      <dgm:t>
        <a:bodyPr/>
        <a:lstStyle/>
        <a:p>
          <a:r>
            <a:rPr lang="en-US" dirty="0"/>
            <a:t>To Include “to and from” Volunteering in addition to Community Employment.</a:t>
          </a:r>
        </a:p>
      </dgm:t>
    </dgm:pt>
    <dgm:pt modelId="{D64A2A06-C97B-8B4A-B978-EDC61059F2F7}" type="parTrans" cxnId="{338C268B-82E3-1F41-94DA-DC8D91F4990D}">
      <dgm:prSet/>
      <dgm:spPr/>
      <dgm:t>
        <a:bodyPr/>
        <a:lstStyle/>
        <a:p>
          <a:endParaRPr lang="en-US"/>
        </a:p>
      </dgm:t>
    </dgm:pt>
    <dgm:pt modelId="{C2B11C39-42F1-384E-8F24-8DAB258B01C1}" type="sibTrans" cxnId="{338C268B-82E3-1F41-94DA-DC8D91F4990D}">
      <dgm:prSet/>
      <dgm:spPr/>
      <dgm:t>
        <a:bodyPr/>
        <a:lstStyle/>
        <a:p>
          <a:endParaRPr lang="en-US"/>
        </a:p>
      </dgm:t>
    </dgm:pt>
    <dgm:pt modelId="{F058F1DE-2643-154B-98DD-CEB070DEAFEC}" type="pres">
      <dgm:prSet presAssocID="{8F5634FD-46E7-465A-BF35-27AD7DA56D8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C59BCC5-606E-F141-B9A2-5F02CD7C1BC8}" type="pres">
      <dgm:prSet presAssocID="{A9060411-D8C7-412D-99F2-F9CA640FBD37}" presName="thickLine" presStyleLbl="alignNode1" presStyleIdx="0" presStyleCnt="5"/>
      <dgm:spPr/>
    </dgm:pt>
    <dgm:pt modelId="{77216195-A25B-B244-94E8-EA636F829B68}" type="pres">
      <dgm:prSet presAssocID="{A9060411-D8C7-412D-99F2-F9CA640FBD37}" presName="horz1" presStyleCnt="0"/>
      <dgm:spPr/>
    </dgm:pt>
    <dgm:pt modelId="{21EA5515-8CD5-5649-A2C5-566A8F227DF9}" type="pres">
      <dgm:prSet presAssocID="{A9060411-D8C7-412D-99F2-F9CA640FBD37}" presName="tx1" presStyleLbl="revTx" presStyleIdx="0" presStyleCnt="5"/>
      <dgm:spPr/>
      <dgm:t>
        <a:bodyPr/>
        <a:lstStyle/>
        <a:p>
          <a:endParaRPr lang="en-US"/>
        </a:p>
      </dgm:t>
    </dgm:pt>
    <dgm:pt modelId="{411BD628-D528-894C-87DB-EBCB0F6C4F37}" type="pres">
      <dgm:prSet presAssocID="{A9060411-D8C7-412D-99F2-F9CA640FBD37}" presName="vert1" presStyleCnt="0"/>
      <dgm:spPr/>
    </dgm:pt>
    <dgm:pt modelId="{7B00BAA5-DD50-ED41-87FD-23D902CCC5E5}" type="pres">
      <dgm:prSet presAssocID="{38D8C05B-CB5C-4A81-BCE1-D5BBE962274B}" presName="thickLine" presStyleLbl="alignNode1" presStyleIdx="1" presStyleCnt="5"/>
      <dgm:spPr/>
    </dgm:pt>
    <dgm:pt modelId="{7225E6F9-CF61-B44E-A13A-A687B30A6763}" type="pres">
      <dgm:prSet presAssocID="{38D8C05B-CB5C-4A81-BCE1-D5BBE962274B}" presName="horz1" presStyleCnt="0"/>
      <dgm:spPr/>
    </dgm:pt>
    <dgm:pt modelId="{17CF95A8-FDBB-5243-9513-0538AE90BA7C}" type="pres">
      <dgm:prSet presAssocID="{38D8C05B-CB5C-4A81-BCE1-D5BBE962274B}" presName="tx1" presStyleLbl="revTx" presStyleIdx="1" presStyleCnt="5"/>
      <dgm:spPr/>
      <dgm:t>
        <a:bodyPr/>
        <a:lstStyle/>
        <a:p>
          <a:endParaRPr lang="en-US"/>
        </a:p>
      </dgm:t>
    </dgm:pt>
    <dgm:pt modelId="{F920F5A9-CF38-2643-BAE0-09CD83DD54D4}" type="pres">
      <dgm:prSet presAssocID="{38D8C05B-CB5C-4A81-BCE1-D5BBE962274B}" presName="vert1" presStyleCnt="0"/>
      <dgm:spPr/>
    </dgm:pt>
    <dgm:pt modelId="{2E328DD8-9C8E-A442-A0A4-80BB7645227A}" type="pres">
      <dgm:prSet presAssocID="{8AA39282-0B56-4A38-B2BD-302A19C8F816}" presName="thickLine" presStyleLbl="alignNode1" presStyleIdx="2" presStyleCnt="5"/>
      <dgm:spPr/>
    </dgm:pt>
    <dgm:pt modelId="{645A2388-BD77-D446-B611-26B63D71481D}" type="pres">
      <dgm:prSet presAssocID="{8AA39282-0B56-4A38-B2BD-302A19C8F816}" presName="horz1" presStyleCnt="0"/>
      <dgm:spPr/>
    </dgm:pt>
    <dgm:pt modelId="{26109A42-126B-2244-AEEF-9D8BF81C5405}" type="pres">
      <dgm:prSet presAssocID="{8AA39282-0B56-4A38-B2BD-302A19C8F816}" presName="tx1" presStyleLbl="revTx" presStyleIdx="2" presStyleCnt="5"/>
      <dgm:spPr/>
      <dgm:t>
        <a:bodyPr/>
        <a:lstStyle/>
        <a:p>
          <a:endParaRPr lang="en-US"/>
        </a:p>
      </dgm:t>
    </dgm:pt>
    <dgm:pt modelId="{930E0BF0-EF5B-5541-9860-4D2ADD5B4966}" type="pres">
      <dgm:prSet presAssocID="{8AA39282-0B56-4A38-B2BD-302A19C8F816}" presName="vert1" presStyleCnt="0"/>
      <dgm:spPr/>
    </dgm:pt>
    <dgm:pt modelId="{E95D2FD7-0270-8344-9F7F-9754B4DE279E}" type="pres">
      <dgm:prSet presAssocID="{AAA52EAB-72CF-408A-ACD7-78BA8E145D1F}" presName="thickLine" presStyleLbl="alignNode1" presStyleIdx="3" presStyleCnt="5"/>
      <dgm:spPr/>
    </dgm:pt>
    <dgm:pt modelId="{55208199-4950-8E42-98B0-6783437677DD}" type="pres">
      <dgm:prSet presAssocID="{AAA52EAB-72CF-408A-ACD7-78BA8E145D1F}" presName="horz1" presStyleCnt="0"/>
      <dgm:spPr/>
    </dgm:pt>
    <dgm:pt modelId="{460E23B5-8232-A646-9D4C-A3AC14DAA1A2}" type="pres">
      <dgm:prSet presAssocID="{AAA52EAB-72CF-408A-ACD7-78BA8E145D1F}" presName="tx1" presStyleLbl="revTx" presStyleIdx="3" presStyleCnt="5"/>
      <dgm:spPr/>
      <dgm:t>
        <a:bodyPr/>
        <a:lstStyle/>
        <a:p>
          <a:endParaRPr lang="en-US"/>
        </a:p>
      </dgm:t>
    </dgm:pt>
    <dgm:pt modelId="{EA15BD24-D444-0642-BB3C-2B1F9CFA78C1}" type="pres">
      <dgm:prSet presAssocID="{AAA52EAB-72CF-408A-ACD7-78BA8E145D1F}" presName="vert1" presStyleCnt="0"/>
      <dgm:spPr/>
    </dgm:pt>
    <dgm:pt modelId="{2D1B3F3A-3267-D549-8453-C46AB8DD8C82}" type="pres">
      <dgm:prSet presAssocID="{5E5388E0-B8C3-5D4B-9A66-7A961814F88E}" presName="thickLine" presStyleLbl="alignNode1" presStyleIdx="4" presStyleCnt="5"/>
      <dgm:spPr/>
    </dgm:pt>
    <dgm:pt modelId="{2CD34F04-4AD6-1E48-A671-E33A887118DB}" type="pres">
      <dgm:prSet presAssocID="{5E5388E0-B8C3-5D4B-9A66-7A961814F88E}" presName="horz1" presStyleCnt="0"/>
      <dgm:spPr/>
    </dgm:pt>
    <dgm:pt modelId="{66CF8FCE-9074-464B-AF97-C0F320520F83}" type="pres">
      <dgm:prSet presAssocID="{5E5388E0-B8C3-5D4B-9A66-7A961814F88E}" presName="tx1" presStyleLbl="revTx" presStyleIdx="4" presStyleCnt="5"/>
      <dgm:spPr/>
      <dgm:t>
        <a:bodyPr/>
        <a:lstStyle/>
        <a:p>
          <a:endParaRPr lang="en-US"/>
        </a:p>
      </dgm:t>
    </dgm:pt>
    <dgm:pt modelId="{E3678376-E403-D84A-9936-864139855873}" type="pres">
      <dgm:prSet presAssocID="{5E5388E0-B8C3-5D4B-9A66-7A961814F88E}" presName="vert1" presStyleCnt="0"/>
      <dgm:spPr/>
    </dgm:pt>
  </dgm:ptLst>
  <dgm:cxnLst>
    <dgm:cxn modelId="{338C268B-82E3-1F41-94DA-DC8D91F4990D}" srcId="{8F5634FD-46E7-465A-BF35-27AD7DA56D8E}" destId="{5E5388E0-B8C3-5D4B-9A66-7A961814F88E}" srcOrd="4" destOrd="0" parTransId="{D64A2A06-C97B-8B4A-B978-EDC61059F2F7}" sibTransId="{C2B11C39-42F1-384E-8F24-8DAB258B01C1}"/>
    <dgm:cxn modelId="{66985F8D-F1D0-4CB4-8A48-5093AE62EACF}" srcId="{8F5634FD-46E7-465A-BF35-27AD7DA56D8E}" destId="{8AA39282-0B56-4A38-B2BD-302A19C8F816}" srcOrd="2" destOrd="0" parTransId="{3836B300-B552-404A-9408-60C82533356A}" sibTransId="{E5D0D5B1-BE81-49B6-9B5B-8ACA1B5850ED}"/>
    <dgm:cxn modelId="{E63EA689-3A11-1A4B-8E9D-922E24BEFD22}" type="presOf" srcId="{5E5388E0-B8C3-5D4B-9A66-7A961814F88E}" destId="{66CF8FCE-9074-464B-AF97-C0F320520F83}" srcOrd="0" destOrd="0" presId="urn:microsoft.com/office/officeart/2008/layout/LinedList"/>
    <dgm:cxn modelId="{8554BFBB-9416-EE41-885A-21A9A44FA0CD}" type="presOf" srcId="{AAA52EAB-72CF-408A-ACD7-78BA8E145D1F}" destId="{460E23B5-8232-A646-9D4C-A3AC14DAA1A2}" srcOrd="0" destOrd="0" presId="urn:microsoft.com/office/officeart/2008/layout/LinedList"/>
    <dgm:cxn modelId="{4AFBF109-824A-46C4-A8D5-EE727DFED297}" srcId="{8F5634FD-46E7-465A-BF35-27AD7DA56D8E}" destId="{38D8C05B-CB5C-4A81-BCE1-D5BBE962274B}" srcOrd="1" destOrd="0" parTransId="{4C0D8C88-D4E2-41DA-96BB-74B36EF51776}" sibTransId="{EA2680AE-E59D-4EC3-94BD-2FA2C1CEF748}"/>
    <dgm:cxn modelId="{3D108B30-E2C6-2745-B224-02EE10F7D312}" type="presOf" srcId="{A9060411-D8C7-412D-99F2-F9CA640FBD37}" destId="{21EA5515-8CD5-5649-A2C5-566A8F227DF9}" srcOrd="0" destOrd="0" presId="urn:microsoft.com/office/officeart/2008/layout/LinedList"/>
    <dgm:cxn modelId="{0425A9AC-2B12-4016-8E26-A9BB5E7F022A}" srcId="{8F5634FD-46E7-465A-BF35-27AD7DA56D8E}" destId="{A9060411-D8C7-412D-99F2-F9CA640FBD37}" srcOrd="0" destOrd="0" parTransId="{B9F7AF44-3FDE-46F6-A4EE-2140A90FEE90}" sibTransId="{EF9E2F69-0DC0-45D8-9440-EBA247069979}"/>
    <dgm:cxn modelId="{BEFD4858-1DE9-054D-8DF9-0AAE0C93AE35}" type="presOf" srcId="{38D8C05B-CB5C-4A81-BCE1-D5BBE962274B}" destId="{17CF95A8-FDBB-5243-9513-0538AE90BA7C}" srcOrd="0" destOrd="0" presId="urn:microsoft.com/office/officeart/2008/layout/LinedList"/>
    <dgm:cxn modelId="{5AF45803-C1ED-4CCC-B1AE-D8CF0476F84F}" srcId="{8F5634FD-46E7-465A-BF35-27AD7DA56D8E}" destId="{AAA52EAB-72CF-408A-ACD7-78BA8E145D1F}" srcOrd="3" destOrd="0" parTransId="{CDA8054A-ABDB-41A7-AA6D-95E9C378393D}" sibTransId="{2391E717-513F-426B-8FB6-B8C7FBE9D264}"/>
    <dgm:cxn modelId="{B0E59D9F-D66B-D143-ADB4-F96518DEFAE3}" type="presOf" srcId="{8F5634FD-46E7-465A-BF35-27AD7DA56D8E}" destId="{F058F1DE-2643-154B-98DD-CEB070DEAFEC}" srcOrd="0" destOrd="0" presId="urn:microsoft.com/office/officeart/2008/layout/LinedList"/>
    <dgm:cxn modelId="{19941CDE-3FB8-BE46-BEA7-84D7BFC22703}" type="presOf" srcId="{8AA39282-0B56-4A38-B2BD-302A19C8F816}" destId="{26109A42-126B-2244-AEEF-9D8BF81C5405}" srcOrd="0" destOrd="0" presId="urn:microsoft.com/office/officeart/2008/layout/LinedList"/>
    <dgm:cxn modelId="{7F7BA8C5-7632-B541-B1DB-FDBC0650E9D4}" type="presParOf" srcId="{F058F1DE-2643-154B-98DD-CEB070DEAFEC}" destId="{1C59BCC5-606E-F141-B9A2-5F02CD7C1BC8}" srcOrd="0" destOrd="0" presId="urn:microsoft.com/office/officeart/2008/layout/LinedList"/>
    <dgm:cxn modelId="{8827EAB5-144A-9946-9336-417A15A9AE33}" type="presParOf" srcId="{F058F1DE-2643-154B-98DD-CEB070DEAFEC}" destId="{77216195-A25B-B244-94E8-EA636F829B68}" srcOrd="1" destOrd="0" presId="urn:microsoft.com/office/officeart/2008/layout/LinedList"/>
    <dgm:cxn modelId="{23010910-A381-BE47-B475-1B1716B13868}" type="presParOf" srcId="{77216195-A25B-B244-94E8-EA636F829B68}" destId="{21EA5515-8CD5-5649-A2C5-566A8F227DF9}" srcOrd="0" destOrd="0" presId="urn:microsoft.com/office/officeart/2008/layout/LinedList"/>
    <dgm:cxn modelId="{BE74C646-EF71-F743-961D-5236411B26CE}" type="presParOf" srcId="{77216195-A25B-B244-94E8-EA636F829B68}" destId="{411BD628-D528-894C-87DB-EBCB0F6C4F37}" srcOrd="1" destOrd="0" presId="urn:microsoft.com/office/officeart/2008/layout/LinedList"/>
    <dgm:cxn modelId="{35BB18AB-FA37-6843-A8E4-E611868CCFBC}" type="presParOf" srcId="{F058F1DE-2643-154B-98DD-CEB070DEAFEC}" destId="{7B00BAA5-DD50-ED41-87FD-23D902CCC5E5}" srcOrd="2" destOrd="0" presId="urn:microsoft.com/office/officeart/2008/layout/LinedList"/>
    <dgm:cxn modelId="{1623FF26-CCDB-E242-9042-766124438C06}" type="presParOf" srcId="{F058F1DE-2643-154B-98DD-CEB070DEAFEC}" destId="{7225E6F9-CF61-B44E-A13A-A687B30A6763}" srcOrd="3" destOrd="0" presId="urn:microsoft.com/office/officeart/2008/layout/LinedList"/>
    <dgm:cxn modelId="{4E0B4346-19BD-0740-A18B-EAAC64397C2D}" type="presParOf" srcId="{7225E6F9-CF61-B44E-A13A-A687B30A6763}" destId="{17CF95A8-FDBB-5243-9513-0538AE90BA7C}" srcOrd="0" destOrd="0" presId="urn:microsoft.com/office/officeart/2008/layout/LinedList"/>
    <dgm:cxn modelId="{F0040E68-FEAE-8342-814E-0677482AEE0B}" type="presParOf" srcId="{7225E6F9-CF61-B44E-A13A-A687B30A6763}" destId="{F920F5A9-CF38-2643-BAE0-09CD83DD54D4}" srcOrd="1" destOrd="0" presId="urn:microsoft.com/office/officeart/2008/layout/LinedList"/>
    <dgm:cxn modelId="{AEF1BAB5-0ED9-DB4F-9DDB-90CBE6748E38}" type="presParOf" srcId="{F058F1DE-2643-154B-98DD-CEB070DEAFEC}" destId="{2E328DD8-9C8E-A442-A0A4-80BB7645227A}" srcOrd="4" destOrd="0" presId="urn:microsoft.com/office/officeart/2008/layout/LinedList"/>
    <dgm:cxn modelId="{D56C4060-82CC-F54F-ADDA-B5BBABE8F98E}" type="presParOf" srcId="{F058F1DE-2643-154B-98DD-CEB070DEAFEC}" destId="{645A2388-BD77-D446-B611-26B63D71481D}" srcOrd="5" destOrd="0" presId="urn:microsoft.com/office/officeart/2008/layout/LinedList"/>
    <dgm:cxn modelId="{8D6AB909-02C0-E84B-B61E-AFCA0E69A772}" type="presParOf" srcId="{645A2388-BD77-D446-B611-26B63D71481D}" destId="{26109A42-126B-2244-AEEF-9D8BF81C5405}" srcOrd="0" destOrd="0" presId="urn:microsoft.com/office/officeart/2008/layout/LinedList"/>
    <dgm:cxn modelId="{D7C19DA1-6BCF-4544-A18C-EBF27C2E4878}" type="presParOf" srcId="{645A2388-BD77-D446-B611-26B63D71481D}" destId="{930E0BF0-EF5B-5541-9860-4D2ADD5B4966}" srcOrd="1" destOrd="0" presId="urn:microsoft.com/office/officeart/2008/layout/LinedList"/>
    <dgm:cxn modelId="{DBF9C923-1577-4A44-AD9B-E755800261E8}" type="presParOf" srcId="{F058F1DE-2643-154B-98DD-CEB070DEAFEC}" destId="{E95D2FD7-0270-8344-9F7F-9754B4DE279E}" srcOrd="6" destOrd="0" presId="urn:microsoft.com/office/officeart/2008/layout/LinedList"/>
    <dgm:cxn modelId="{701ECC88-CCE4-DC43-813B-C7ECECA5E2AB}" type="presParOf" srcId="{F058F1DE-2643-154B-98DD-CEB070DEAFEC}" destId="{55208199-4950-8E42-98B0-6783437677DD}" srcOrd="7" destOrd="0" presId="urn:microsoft.com/office/officeart/2008/layout/LinedList"/>
    <dgm:cxn modelId="{D2A22E99-222A-0C40-AA42-18EE6020F30F}" type="presParOf" srcId="{55208199-4950-8E42-98B0-6783437677DD}" destId="{460E23B5-8232-A646-9D4C-A3AC14DAA1A2}" srcOrd="0" destOrd="0" presId="urn:microsoft.com/office/officeart/2008/layout/LinedList"/>
    <dgm:cxn modelId="{1FBFB603-403D-C84C-8C4D-075F38EAD03B}" type="presParOf" srcId="{55208199-4950-8E42-98B0-6783437677DD}" destId="{EA15BD24-D444-0642-BB3C-2B1F9CFA78C1}" srcOrd="1" destOrd="0" presId="urn:microsoft.com/office/officeart/2008/layout/LinedList"/>
    <dgm:cxn modelId="{4F66BB4D-FE82-D946-9B3B-A6D373E17AB3}" type="presParOf" srcId="{F058F1DE-2643-154B-98DD-CEB070DEAFEC}" destId="{2D1B3F3A-3267-D549-8453-C46AB8DD8C82}" srcOrd="8" destOrd="0" presId="urn:microsoft.com/office/officeart/2008/layout/LinedList"/>
    <dgm:cxn modelId="{AAFB08F0-9FD7-F14D-9E98-FD72FBA56EEA}" type="presParOf" srcId="{F058F1DE-2643-154B-98DD-CEB070DEAFEC}" destId="{2CD34F04-4AD6-1E48-A671-E33A887118DB}" srcOrd="9" destOrd="0" presId="urn:microsoft.com/office/officeart/2008/layout/LinedList"/>
    <dgm:cxn modelId="{5356A871-9544-8141-970A-5E9788578981}" type="presParOf" srcId="{2CD34F04-4AD6-1E48-A671-E33A887118DB}" destId="{66CF8FCE-9074-464B-AF97-C0F320520F83}" srcOrd="0" destOrd="0" presId="urn:microsoft.com/office/officeart/2008/layout/LinedList"/>
    <dgm:cxn modelId="{2B9896FE-D9DC-F943-B44B-24D686978B8D}" type="presParOf" srcId="{2CD34F04-4AD6-1E48-A671-E33A887118DB}" destId="{E3678376-E403-D84A-9936-86413985587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A56C17-695B-414D-AFF8-F46296CE2B36}" type="doc">
      <dgm:prSet loTypeId="urn:microsoft.com/office/officeart/2008/layout/LinedList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80E77278-7A2F-4E16-9E3E-2AB5937F3523}">
      <dgm:prSet/>
      <dgm:spPr/>
      <dgm:t>
        <a:bodyPr/>
        <a:lstStyle/>
        <a:p>
          <a:r>
            <a:rPr lang="en-US"/>
            <a:t>Same rate structure for NMT-Per-Mile and HPC Transportation.</a:t>
          </a:r>
        </a:p>
      </dgm:t>
    </dgm:pt>
    <dgm:pt modelId="{3E8B63EB-F229-48A0-98D7-9B90DCAAE04D}" type="parTrans" cxnId="{8AA3A74B-D13A-4574-8F39-813634E407AF}">
      <dgm:prSet/>
      <dgm:spPr/>
      <dgm:t>
        <a:bodyPr/>
        <a:lstStyle/>
        <a:p>
          <a:endParaRPr lang="en-US"/>
        </a:p>
      </dgm:t>
    </dgm:pt>
    <dgm:pt modelId="{74535D5D-F50F-4360-9415-E3240D38281B}" type="sibTrans" cxnId="{8AA3A74B-D13A-4574-8F39-813634E407AF}">
      <dgm:prSet/>
      <dgm:spPr/>
      <dgm:t>
        <a:bodyPr/>
        <a:lstStyle/>
        <a:p>
          <a:endParaRPr lang="en-US"/>
        </a:p>
      </dgm:t>
    </dgm:pt>
    <dgm:pt modelId="{C2C68E97-838D-45CB-A842-507D9180D6A8}">
      <dgm:prSet/>
      <dgm:spPr/>
      <dgm:t>
        <a:bodyPr/>
        <a:lstStyle/>
        <a:p>
          <a:r>
            <a:rPr lang="en-US" dirty="0"/>
            <a:t>Modified vehicle rate applies when at least one passenger requires the use of modified vehicle.</a:t>
          </a:r>
        </a:p>
      </dgm:t>
    </dgm:pt>
    <dgm:pt modelId="{795212A1-3608-47D1-8C8F-086DBE630612}" type="parTrans" cxnId="{407E44F0-3A56-4500-9DBB-2EDD339CFE80}">
      <dgm:prSet/>
      <dgm:spPr/>
      <dgm:t>
        <a:bodyPr/>
        <a:lstStyle/>
        <a:p>
          <a:endParaRPr lang="en-US"/>
        </a:p>
      </dgm:t>
    </dgm:pt>
    <dgm:pt modelId="{144902F2-D946-4C0D-AA4B-96D991056BC3}" type="sibTrans" cxnId="{407E44F0-3A56-4500-9DBB-2EDD339CFE80}">
      <dgm:prSet/>
      <dgm:spPr/>
      <dgm:t>
        <a:bodyPr/>
        <a:lstStyle/>
        <a:p>
          <a:endParaRPr lang="en-US"/>
        </a:p>
      </dgm:t>
    </dgm:pt>
    <dgm:pt modelId="{92371A9B-7235-433C-8563-CE720F6AA38C}">
      <dgm:prSet/>
      <dgm:spPr/>
      <dgm:t>
        <a:bodyPr/>
        <a:lstStyle/>
        <a:p>
          <a:r>
            <a:rPr lang="en-US"/>
            <a:t>Rate is not inclusive of staff time. Mileage rate is charged in conjunction with provided service.</a:t>
          </a:r>
        </a:p>
      </dgm:t>
    </dgm:pt>
    <dgm:pt modelId="{AAB93179-1B9D-4BD1-B86E-9FDF5D60593F}" type="parTrans" cxnId="{6DD6ADCB-76A0-4F3D-985F-C6087228E908}">
      <dgm:prSet/>
      <dgm:spPr/>
      <dgm:t>
        <a:bodyPr/>
        <a:lstStyle/>
        <a:p>
          <a:endParaRPr lang="en-US"/>
        </a:p>
      </dgm:t>
    </dgm:pt>
    <dgm:pt modelId="{4572603A-764E-47A9-B85A-C4807AB7AD43}" type="sibTrans" cxnId="{6DD6ADCB-76A0-4F3D-985F-C6087228E908}">
      <dgm:prSet/>
      <dgm:spPr/>
      <dgm:t>
        <a:bodyPr/>
        <a:lstStyle/>
        <a:p>
          <a:endParaRPr lang="en-US"/>
        </a:p>
      </dgm:t>
    </dgm:pt>
    <dgm:pt modelId="{9D46DBB8-CCEC-4FDD-9C23-2DB9D1359A1E}">
      <dgm:prSet/>
      <dgm:spPr/>
      <dgm:t>
        <a:bodyPr/>
        <a:lstStyle/>
        <a:p>
          <a:r>
            <a:rPr lang="en-US"/>
            <a:t>Can be utilized within day services, while daily or unit rate is being charged.</a:t>
          </a:r>
        </a:p>
      </dgm:t>
    </dgm:pt>
    <dgm:pt modelId="{59C8419A-B42A-4FF5-8C9D-175533A98C56}" type="parTrans" cxnId="{FA59102B-37FF-4CC7-9A2D-F7304CABC795}">
      <dgm:prSet/>
      <dgm:spPr/>
      <dgm:t>
        <a:bodyPr/>
        <a:lstStyle/>
        <a:p>
          <a:endParaRPr lang="en-US"/>
        </a:p>
      </dgm:t>
    </dgm:pt>
    <dgm:pt modelId="{61386894-8225-42BB-B4E4-680B1B66AFE7}" type="sibTrans" cxnId="{FA59102B-37FF-4CC7-9A2D-F7304CABC795}">
      <dgm:prSet/>
      <dgm:spPr/>
      <dgm:t>
        <a:bodyPr/>
        <a:lstStyle/>
        <a:p>
          <a:endParaRPr lang="en-US"/>
        </a:p>
      </dgm:t>
    </dgm:pt>
    <dgm:pt modelId="{16E72433-791D-40F0-9888-693ABB54B61D}">
      <dgm:prSet/>
      <dgm:spPr/>
      <dgm:t>
        <a:bodyPr/>
        <a:lstStyle/>
        <a:p>
          <a:r>
            <a:rPr lang="en-US"/>
            <a:t>Based on IRS Mileage reimbursement.</a:t>
          </a:r>
        </a:p>
      </dgm:t>
    </dgm:pt>
    <dgm:pt modelId="{21C97F28-E345-43FA-A72F-623162B39368}" type="parTrans" cxnId="{004F820E-D9EE-4F43-A825-F7EC47C5CDD2}">
      <dgm:prSet/>
      <dgm:spPr/>
      <dgm:t>
        <a:bodyPr/>
        <a:lstStyle/>
        <a:p>
          <a:endParaRPr lang="en-US"/>
        </a:p>
      </dgm:t>
    </dgm:pt>
    <dgm:pt modelId="{2C26CEFB-B725-48FB-A517-1893E00EE7E4}" type="sibTrans" cxnId="{004F820E-D9EE-4F43-A825-F7EC47C5CDD2}">
      <dgm:prSet/>
      <dgm:spPr/>
      <dgm:t>
        <a:bodyPr/>
        <a:lstStyle/>
        <a:p>
          <a:endParaRPr lang="en-US"/>
        </a:p>
      </dgm:t>
    </dgm:pt>
    <dgm:pt modelId="{FFF9CEB8-C494-434C-8E84-44862AF21FF8}" type="pres">
      <dgm:prSet presAssocID="{4DA56C17-695B-414D-AFF8-F46296CE2B3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C79A99C-EAF6-D745-96FB-8F999602D587}" type="pres">
      <dgm:prSet presAssocID="{80E77278-7A2F-4E16-9E3E-2AB5937F3523}" presName="thickLine" presStyleLbl="alignNode1" presStyleIdx="0" presStyleCnt="5"/>
      <dgm:spPr/>
    </dgm:pt>
    <dgm:pt modelId="{2950EE56-9E5B-724C-AE04-A349108E1060}" type="pres">
      <dgm:prSet presAssocID="{80E77278-7A2F-4E16-9E3E-2AB5937F3523}" presName="horz1" presStyleCnt="0"/>
      <dgm:spPr/>
    </dgm:pt>
    <dgm:pt modelId="{B62CAD91-FB5A-B840-9152-848F40D987FC}" type="pres">
      <dgm:prSet presAssocID="{80E77278-7A2F-4E16-9E3E-2AB5937F3523}" presName="tx1" presStyleLbl="revTx" presStyleIdx="0" presStyleCnt="5"/>
      <dgm:spPr/>
      <dgm:t>
        <a:bodyPr/>
        <a:lstStyle/>
        <a:p>
          <a:endParaRPr lang="en-US"/>
        </a:p>
      </dgm:t>
    </dgm:pt>
    <dgm:pt modelId="{003E4E54-E6F6-FD47-9B08-D40F215BAFAE}" type="pres">
      <dgm:prSet presAssocID="{80E77278-7A2F-4E16-9E3E-2AB5937F3523}" presName="vert1" presStyleCnt="0"/>
      <dgm:spPr/>
    </dgm:pt>
    <dgm:pt modelId="{6C6DD7F8-9F73-FD48-979A-17E8DA73E177}" type="pres">
      <dgm:prSet presAssocID="{C2C68E97-838D-45CB-A842-507D9180D6A8}" presName="thickLine" presStyleLbl="alignNode1" presStyleIdx="1" presStyleCnt="5"/>
      <dgm:spPr/>
    </dgm:pt>
    <dgm:pt modelId="{746BB9C7-8E04-B84C-84CD-3B7B5AB17ABD}" type="pres">
      <dgm:prSet presAssocID="{C2C68E97-838D-45CB-A842-507D9180D6A8}" presName="horz1" presStyleCnt="0"/>
      <dgm:spPr/>
    </dgm:pt>
    <dgm:pt modelId="{8C84E8B0-AA43-E947-8160-5376496B786E}" type="pres">
      <dgm:prSet presAssocID="{C2C68E97-838D-45CB-A842-507D9180D6A8}" presName="tx1" presStyleLbl="revTx" presStyleIdx="1" presStyleCnt="5"/>
      <dgm:spPr/>
      <dgm:t>
        <a:bodyPr/>
        <a:lstStyle/>
        <a:p>
          <a:endParaRPr lang="en-US"/>
        </a:p>
      </dgm:t>
    </dgm:pt>
    <dgm:pt modelId="{EFE60F3F-688C-A944-85DA-0A5FA57F0C98}" type="pres">
      <dgm:prSet presAssocID="{C2C68E97-838D-45CB-A842-507D9180D6A8}" presName="vert1" presStyleCnt="0"/>
      <dgm:spPr/>
    </dgm:pt>
    <dgm:pt modelId="{EEC93399-CC1B-264F-A1D9-71ADB58CF705}" type="pres">
      <dgm:prSet presAssocID="{92371A9B-7235-433C-8563-CE720F6AA38C}" presName="thickLine" presStyleLbl="alignNode1" presStyleIdx="2" presStyleCnt="5"/>
      <dgm:spPr/>
    </dgm:pt>
    <dgm:pt modelId="{1975E4FD-F375-6448-B03D-4226F9BC3A6F}" type="pres">
      <dgm:prSet presAssocID="{92371A9B-7235-433C-8563-CE720F6AA38C}" presName="horz1" presStyleCnt="0"/>
      <dgm:spPr/>
    </dgm:pt>
    <dgm:pt modelId="{57C97BFA-4D18-CB4D-9F8F-90FB29F5F733}" type="pres">
      <dgm:prSet presAssocID="{92371A9B-7235-433C-8563-CE720F6AA38C}" presName="tx1" presStyleLbl="revTx" presStyleIdx="2" presStyleCnt="5"/>
      <dgm:spPr/>
      <dgm:t>
        <a:bodyPr/>
        <a:lstStyle/>
        <a:p>
          <a:endParaRPr lang="en-US"/>
        </a:p>
      </dgm:t>
    </dgm:pt>
    <dgm:pt modelId="{264190DF-F8E0-3C40-98FB-D9CAC3F84D1A}" type="pres">
      <dgm:prSet presAssocID="{92371A9B-7235-433C-8563-CE720F6AA38C}" presName="vert1" presStyleCnt="0"/>
      <dgm:spPr/>
    </dgm:pt>
    <dgm:pt modelId="{871C55B5-A30C-044F-876F-B0CFB2FD7179}" type="pres">
      <dgm:prSet presAssocID="{9D46DBB8-CCEC-4FDD-9C23-2DB9D1359A1E}" presName="thickLine" presStyleLbl="alignNode1" presStyleIdx="3" presStyleCnt="5"/>
      <dgm:spPr/>
    </dgm:pt>
    <dgm:pt modelId="{6993FB1C-D013-AA4C-B3D4-A714FA4190E3}" type="pres">
      <dgm:prSet presAssocID="{9D46DBB8-CCEC-4FDD-9C23-2DB9D1359A1E}" presName="horz1" presStyleCnt="0"/>
      <dgm:spPr/>
    </dgm:pt>
    <dgm:pt modelId="{659E762C-C5A7-664E-A4BF-13FFF5B1DF4E}" type="pres">
      <dgm:prSet presAssocID="{9D46DBB8-CCEC-4FDD-9C23-2DB9D1359A1E}" presName="tx1" presStyleLbl="revTx" presStyleIdx="3" presStyleCnt="5"/>
      <dgm:spPr/>
      <dgm:t>
        <a:bodyPr/>
        <a:lstStyle/>
        <a:p>
          <a:endParaRPr lang="en-US"/>
        </a:p>
      </dgm:t>
    </dgm:pt>
    <dgm:pt modelId="{68598618-7623-FC47-A106-DC0AC60BAAF0}" type="pres">
      <dgm:prSet presAssocID="{9D46DBB8-CCEC-4FDD-9C23-2DB9D1359A1E}" presName="vert1" presStyleCnt="0"/>
      <dgm:spPr/>
    </dgm:pt>
    <dgm:pt modelId="{25F6766F-A17E-F547-AC11-83C59FDBEFDD}" type="pres">
      <dgm:prSet presAssocID="{16E72433-791D-40F0-9888-693ABB54B61D}" presName="thickLine" presStyleLbl="alignNode1" presStyleIdx="4" presStyleCnt="5"/>
      <dgm:spPr/>
    </dgm:pt>
    <dgm:pt modelId="{A42D4113-B622-2E49-8971-09B7A03C9916}" type="pres">
      <dgm:prSet presAssocID="{16E72433-791D-40F0-9888-693ABB54B61D}" presName="horz1" presStyleCnt="0"/>
      <dgm:spPr/>
    </dgm:pt>
    <dgm:pt modelId="{0B97235E-529D-C645-BAB4-4E981D0A0A7A}" type="pres">
      <dgm:prSet presAssocID="{16E72433-791D-40F0-9888-693ABB54B61D}" presName="tx1" presStyleLbl="revTx" presStyleIdx="4" presStyleCnt="5"/>
      <dgm:spPr/>
      <dgm:t>
        <a:bodyPr/>
        <a:lstStyle/>
        <a:p>
          <a:endParaRPr lang="en-US"/>
        </a:p>
      </dgm:t>
    </dgm:pt>
    <dgm:pt modelId="{AC29118F-0431-BF40-B1D8-4063477C56F5}" type="pres">
      <dgm:prSet presAssocID="{16E72433-791D-40F0-9888-693ABB54B61D}" presName="vert1" presStyleCnt="0"/>
      <dgm:spPr/>
    </dgm:pt>
  </dgm:ptLst>
  <dgm:cxnLst>
    <dgm:cxn modelId="{FA59102B-37FF-4CC7-9A2D-F7304CABC795}" srcId="{4DA56C17-695B-414D-AFF8-F46296CE2B36}" destId="{9D46DBB8-CCEC-4FDD-9C23-2DB9D1359A1E}" srcOrd="3" destOrd="0" parTransId="{59C8419A-B42A-4FF5-8C9D-175533A98C56}" sibTransId="{61386894-8225-42BB-B4E4-680B1B66AFE7}"/>
    <dgm:cxn modelId="{B4ED2D73-DF6B-DC47-B9F8-254F2726B543}" type="presOf" srcId="{9D46DBB8-CCEC-4FDD-9C23-2DB9D1359A1E}" destId="{659E762C-C5A7-664E-A4BF-13FFF5B1DF4E}" srcOrd="0" destOrd="0" presId="urn:microsoft.com/office/officeart/2008/layout/LinedList"/>
    <dgm:cxn modelId="{B40CDDFB-2CAA-C341-B05C-F90CD2433F4F}" type="presOf" srcId="{4DA56C17-695B-414D-AFF8-F46296CE2B36}" destId="{FFF9CEB8-C494-434C-8E84-44862AF21FF8}" srcOrd="0" destOrd="0" presId="urn:microsoft.com/office/officeart/2008/layout/LinedList"/>
    <dgm:cxn modelId="{407E44F0-3A56-4500-9DBB-2EDD339CFE80}" srcId="{4DA56C17-695B-414D-AFF8-F46296CE2B36}" destId="{C2C68E97-838D-45CB-A842-507D9180D6A8}" srcOrd="1" destOrd="0" parTransId="{795212A1-3608-47D1-8C8F-086DBE630612}" sibTransId="{144902F2-D946-4C0D-AA4B-96D991056BC3}"/>
    <dgm:cxn modelId="{6DD6ADCB-76A0-4F3D-985F-C6087228E908}" srcId="{4DA56C17-695B-414D-AFF8-F46296CE2B36}" destId="{92371A9B-7235-433C-8563-CE720F6AA38C}" srcOrd="2" destOrd="0" parTransId="{AAB93179-1B9D-4BD1-B86E-9FDF5D60593F}" sibTransId="{4572603A-764E-47A9-B85A-C4807AB7AD43}"/>
    <dgm:cxn modelId="{61B24455-E4D0-4245-BD69-A10F2FAA18C8}" type="presOf" srcId="{16E72433-791D-40F0-9888-693ABB54B61D}" destId="{0B97235E-529D-C645-BAB4-4E981D0A0A7A}" srcOrd="0" destOrd="0" presId="urn:microsoft.com/office/officeart/2008/layout/LinedList"/>
    <dgm:cxn modelId="{BE526A30-39D1-5448-92C1-BE294D395ACA}" type="presOf" srcId="{80E77278-7A2F-4E16-9E3E-2AB5937F3523}" destId="{B62CAD91-FB5A-B840-9152-848F40D987FC}" srcOrd="0" destOrd="0" presId="urn:microsoft.com/office/officeart/2008/layout/LinedList"/>
    <dgm:cxn modelId="{8AA3A74B-D13A-4574-8F39-813634E407AF}" srcId="{4DA56C17-695B-414D-AFF8-F46296CE2B36}" destId="{80E77278-7A2F-4E16-9E3E-2AB5937F3523}" srcOrd="0" destOrd="0" parTransId="{3E8B63EB-F229-48A0-98D7-9B90DCAAE04D}" sibTransId="{74535D5D-F50F-4360-9415-E3240D38281B}"/>
    <dgm:cxn modelId="{004F820E-D9EE-4F43-A825-F7EC47C5CDD2}" srcId="{4DA56C17-695B-414D-AFF8-F46296CE2B36}" destId="{16E72433-791D-40F0-9888-693ABB54B61D}" srcOrd="4" destOrd="0" parTransId="{21C97F28-E345-43FA-A72F-623162B39368}" sibTransId="{2C26CEFB-B725-48FB-A517-1893E00EE7E4}"/>
    <dgm:cxn modelId="{81381AF7-F04D-A24B-BCB9-FF1C291E9AFB}" type="presOf" srcId="{C2C68E97-838D-45CB-A842-507D9180D6A8}" destId="{8C84E8B0-AA43-E947-8160-5376496B786E}" srcOrd="0" destOrd="0" presId="urn:microsoft.com/office/officeart/2008/layout/LinedList"/>
    <dgm:cxn modelId="{008A2E62-5460-1F42-8F8A-1B43B5DD611F}" type="presOf" srcId="{92371A9B-7235-433C-8563-CE720F6AA38C}" destId="{57C97BFA-4D18-CB4D-9F8F-90FB29F5F733}" srcOrd="0" destOrd="0" presId="urn:microsoft.com/office/officeart/2008/layout/LinedList"/>
    <dgm:cxn modelId="{E39A9AC9-AAB9-9F45-BB61-15233EE00E57}" type="presParOf" srcId="{FFF9CEB8-C494-434C-8E84-44862AF21FF8}" destId="{6C79A99C-EAF6-D745-96FB-8F999602D587}" srcOrd="0" destOrd="0" presId="urn:microsoft.com/office/officeart/2008/layout/LinedList"/>
    <dgm:cxn modelId="{21BF9FDF-74C8-1C4D-B0F6-D73A00F53801}" type="presParOf" srcId="{FFF9CEB8-C494-434C-8E84-44862AF21FF8}" destId="{2950EE56-9E5B-724C-AE04-A349108E1060}" srcOrd="1" destOrd="0" presId="urn:microsoft.com/office/officeart/2008/layout/LinedList"/>
    <dgm:cxn modelId="{4457D265-FC50-9C4E-AB72-659C83C4FE84}" type="presParOf" srcId="{2950EE56-9E5B-724C-AE04-A349108E1060}" destId="{B62CAD91-FB5A-B840-9152-848F40D987FC}" srcOrd="0" destOrd="0" presId="urn:microsoft.com/office/officeart/2008/layout/LinedList"/>
    <dgm:cxn modelId="{730B0CF2-210D-9945-B1C0-1689778B24B4}" type="presParOf" srcId="{2950EE56-9E5B-724C-AE04-A349108E1060}" destId="{003E4E54-E6F6-FD47-9B08-D40F215BAFAE}" srcOrd="1" destOrd="0" presId="urn:microsoft.com/office/officeart/2008/layout/LinedList"/>
    <dgm:cxn modelId="{91E43F08-345C-F149-AB5C-E31CBF487FC4}" type="presParOf" srcId="{FFF9CEB8-C494-434C-8E84-44862AF21FF8}" destId="{6C6DD7F8-9F73-FD48-979A-17E8DA73E177}" srcOrd="2" destOrd="0" presId="urn:microsoft.com/office/officeart/2008/layout/LinedList"/>
    <dgm:cxn modelId="{B89961FB-319B-EC47-ADBB-83EC4135FD45}" type="presParOf" srcId="{FFF9CEB8-C494-434C-8E84-44862AF21FF8}" destId="{746BB9C7-8E04-B84C-84CD-3B7B5AB17ABD}" srcOrd="3" destOrd="0" presId="urn:microsoft.com/office/officeart/2008/layout/LinedList"/>
    <dgm:cxn modelId="{46EF112D-51A8-1A4F-AB2A-D540FD4F1AE3}" type="presParOf" srcId="{746BB9C7-8E04-B84C-84CD-3B7B5AB17ABD}" destId="{8C84E8B0-AA43-E947-8160-5376496B786E}" srcOrd="0" destOrd="0" presId="urn:microsoft.com/office/officeart/2008/layout/LinedList"/>
    <dgm:cxn modelId="{02E598E5-6D3F-2644-93E6-4D1995073A5C}" type="presParOf" srcId="{746BB9C7-8E04-B84C-84CD-3B7B5AB17ABD}" destId="{EFE60F3F-688C-A944-85DA-0A5FA57F0C98}" srcOrd="1" destOrd="0" presId="urn:microsoft.com/office/officeart/2008/layout/LinedList"/>
    <dgm:cxn modelId="{17154F40-3180-E74F-8AF0-696390F5D33A}" type="presParOf" srcId="{FFF9CEB8-C494-434C-8E84-44862AF21FF8}" destId="{EEC93399-CC1B-264F-A1D9-71ADB58CF705}" srcOrd="4" destOrd="0" presId="urn:microsoft.com/office/officeart/2008/layout/LinedList"/>
    <dgm:cxn modelId="{DFE5D47C-1A9A-4144-AED4-D31964D25051}" type="presParOf" srcId="{FFF9CEB8-C494-434C-8E84-44862AF21FF8}" destId="{1975E4FD-F375-6448-B03D-4226F9BC3A6F}" srcOrd="5" destOrd="0" presId="urn:microsoft.com/office/officeart/2008/layout/LinedList"/>
    <dgm:cxn modelId="{B76A1E59-060B-0248-9F1E-C01B92A4D08D}" type="presParOf" srcId="{1975E4FD-F375-6448-B03D-4226F9BC3A6F}" destId="{57C97BFA-4D18-CB4D-9F8F-90FB29F5F733}" srcOrd="0" destOrd="0" presId="urn:microsoft.com/office/officeart/2008/layout/LinedList"/>
    <dgm:cxn modelId="{0B8E9F9B-9E2B-AE4C-A6F4-4CCBC0BE4A9E}" type="presParOf" srcId="{1975E4FD-F375-6448-B03D-4226F9BC3A6F}" destId="{264190DF-F8E0-3C40-98FB-D9CAC3F84D1A}" srcOrd="1" destOrd="0" presId="urn:microsoft.com/office/officeart/2008/layout/LinedList"/>
    <dgm:cxn modelId="{CEC8BD9B-4FA4-BA4B-949C-D621E9AEE825}" type="presParOf" srcId="{FFF9CEB8-C494-434C-8E84-44862AF21FF8}" destId="{871C55B5-A30C-044F-876F-B0CFB2FD7179}" srcOrd="6" destOrd="0" presId="urn:microsoft.com/office/officeart/2008/layout/LinedList"/>
    <dgm:cxn modelId="{E6D1893D-A2DB-FA47-B509-98D4F5D9F87F}" type="presParOf" srcId="{FFF9CEB8-C494-434C-8E84-44862AF21FF8}" destId="{6993FB1C-D013-AA4C-B3D4-A714FA4190E3}" srcOrd="7" destOrd="0" presId="urn:microsoft.com/office/officeart/2008/layout/LinedList"/>
    <dgm:cxn modelId="{AF5843FA-9EAC-9342-8308-92D5B3761539}" type="presParOf" srcId="{6993FB1C-D013-AA4C-B3D4-A714FA4190E3}" destId="{659E762C-C5A7-664E-A4BF-13FFF5B1DF4E}" srcOrd="0" destOrd="0" presId="urn:microsoft.com/office/officeart/2008/layout/LinedList"/>
    <dgm:cxn modelId="{FE9BB37E-2D94-A948-8D3C-9D7B3E31DFFF}" type="presParOf" srcId="{6993FB1C-D013-AA4C-B3D4-A714FA4190E3}" destId="{68598618-7623-FC47-A106-DC0AC60BAAF0}" srcOrd="1" destOrd="0" presId="urn:microsoft.com/office/officeart/2008/layout/LinedList"/>
    <dgm:cxn modelId="{D083E95F-0AFD-4F4F-99E7-9BC4435A43A3}" type="presParOf" srcId="{FFF9CEB8-C494-434C-8E84-44862AF21FF8}" destId="{25F6766F-A17E-F547-AC11-83C59FDBEFDD}" srcOrd="8" destOrd="0" presId="urn:microsoft.com/office/officeart/2008/layout/LinedList"/>
    <dgm:cxn modelId="{6CDCE072-CABC-D648-9262-D112A7B2F7FF}" type="presParOf" srcId="{FFF9CEB8-C494-434C-8E84-44862AF21FF8}" destId="{A42D4113-B622-2E49-8971-09B7A03C9916}" srcOrd="9" destOrd="0" presId="urn:microsoft.com/office/officeart/2008/layout/LinedList"/>
    <dgm:cxn modelId="{5D7FDEAC-83F2-2B45-8CAC-C60AF42273C7}" type="presParOf" srcId="{A42D4113-B622-2E49-8971-09B7A03C9916}" destId="{0B97235E-529D-C645-BAB4-4E981D0A0A7A}" srcOrd="0" destOrd="0" presId="urn:microsoft.com/office/officeart/2008/layout/LinedList"/>
    <dgm:cxn modelId="{2549EA88-3BA6-F341-B336-31B9644A075B}" type="presParOf" srcId="{A42D4113-B622-2E49-8971-09B7A03C9916}" destId="{AC29118F-0431-BF40-B1D8-4063477C56F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912394-4BDF-44A1-92C8-6ED1257F512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41955F6-B773-469C-8CA7-3631062595BF}">
      <dgm:prSet custT="1"/>
      <dgm:spPr/>
      <dgm:t>
        <a:bodyPr/>
        <a:lstStyle/>
        <a:p>
          <a:r>
            <a:rPr lang="en-US" sz="3600" dirty="0" smtClean="0"/>
            <a:t>OPRA Members vote on proposal by end of day, Monday, July 2</a:t>
          </a:r>
          <a:r>
            <a:rPr lang="en-US" sz="3600" baseline="30000" dirty="0" smtClean="0"/>
            <a:t>nd</a:t>
          </a:r>
          <a:r>
            <a:rPr lang="en-US" sz="1500" dirty="0" smtClean="0"/>
            <a:t>. </a:t>
          </a:r>
          <a:endParaRPr lang="en-US" sz="1500" dirty="0"/>
        </a:p>
      </dgm:t>
    </dgm:pt>
    <dgm:pt modelId="{472E1012-27A7-4A70-B687-DBDB92F8F3CB}" type="parTrans" cxnId="{C51B23EA-A516-4369-ACFF-645B69276A3F}">
      <dgm:prSet/>
      <dgm:spPr/>
      <dgm:t>
        <a:bodyPr/>
        <a:lstStyle/>
        <a:p>
          <a:endParaRPr lang="en-US"/>
        </a:p>
      </dgm:t>
    </dgm:pt>
    <dgm:pt modelId="{289092AE-5B5C-4E07-9106-7D3E841195FD}" type="sibTrans" cxnId="{C51B23EA-A516-4369-ACFF-645B69276A3F}">
      <dgm:prSet/>
      <dgm:spPr/>
      <dgm:t>
        <a:bodyPr/>
        <a:lstStyle/>
        <a:p>
          <a:endParaRPr lang="en-US"/>
        </a:p>
      </dgm:t>
    </dgm:pt>
    <dgm:pt modelId="{866990BB-C96B-4EAD-AFD2-C0F3BCB0C22C}">
      <dgm:prSet custT="1"/>
      <dgm:spPr/>
      <dgm:t>
        <a:bodyPr/>
        <a:lstStyle/>
        <a:p>
          <a:endParaRPr lang="en-US" sz="2200" b="1" dirty="0" smtClean="0"/>
        </a:p>
        <a:p>
          <a:r>
            <a:rPr lang="en-US" sz="2200" b="1" dirty="0" smtClean="0"/>
            <a:t>Results from vote are forwarded to OPRA Board. OPRA Board decides on a course of action for OPRA. The  OPRA Board may decide to: </a:t>
          </a:r>
        </a:p>
        <a:p>
          <a:r>
            <a:rPr lang="en-US" sz="2200" dirty="0" smtClean="0"/>
            <a:t>1. Support further development of the </a:t>
          </a:r>
          <a:r>
            <a:rPr lang="en-US" sz="2200" dirty="0" smtClean="0"/>
            <a:t>proposal </a:t>
          </a:r>
          <a:endParaRPr lang="en-US" sz="2200" dirty="0" smtClean="0"/>
        </a:p>
        <a:p>
          <a:r>
            <a:rPr lang="en-US" sz="2200" dirty="0" smtClean="0"/>
            <a:t>2. Not support further development of the proposal</a:t>
          </a:r>
        </a:p>
        <a:p>
          <a:r>
            <a:rPr lang="en-US" sz="2200" dirty="0" smtClean="0"/>
            <a:t>3. Support further development of the proposal, pending </a:t>
          </a:r>
          <a:r>
            <a:rPr lang="en-US" sz="2200" dirty="0" smtClean="0"/>
            <a:t>a one year transition </a:t>
          </a:r>
          <a:r>
            <a:rPr lang="en-US" sz="2200" dirty="0" smtClean="0"/>
            <a:t>period </a:t>
          </a:r>
          <a:r>
            <a:rPr lang="en-US" sz="2200" dirty="0" smtClean="0"/>
            <a:t>( hold </a:t>
          </a:r>
          <a:r>
            <a:rPr lang="en-US" sz="2200" smtClean="0"/>
            <a:t>harmless period).</a:t>
          </a:r>
          <a:endParaRPr lang="en-US" sz="2200" dirty="0" smtClean="0"/>
        </a:p>
        <a:p>
          <a:r>
            <a:rPr lang="en-US" sz="2200" dirty="0" smtClean="0"/>
            <a:t>4. Other ??</a:t>
          </a:r>
        </a:p>
        <a:p>
          <a:endParaRPr lang="en-US" sz="1600" dirty="0"/>
        </a:p>
      </dgm:t>
    </dgm:pt>
    <dgm:pt modelId="{AC661434-94F4-4DD2-A025-7155CF5E9206}" type="parTrans" cxnId="{443A6852-7B64-4298-91FD-7C4558DD4A28}">
      <dgm:prSet/>
      <dgm:spPr/>
      <dgm:t>
        <a:bodyPr/>
        <a:lstStyle/>
        <a:p>
          <a:endParaRPr lang="en-US"/>
        </a:p>
      </dgm:t>
    </dgm:pt>
    <dgm:pt modelId="{220981EE-C2A2-42F8-BCCA-13ECF541A926}" type="sibTrans" cxnId="{443A6852-7B64-4298-91FD-7C4558DD4A28}">
      <dgm:prSet/>
      <dgm:spPr/>
      <dgm:t>
        <a:bodyPr/>
        <a:lstStyle/>
        <a:p>
          <a:endParaRPr lang="en-US"/>
        </a:p>
      </dgm:t>
    </dgm:pt>
    <dgm:pt modelId="{0C64F3CE-9D6D-0840-9E70-F2DB83934466}" type="pres">
      <dgm:prSet presAssocID="{C4912394-4BDF-44A1-92C8-6ED1257F51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54C38A-D8E6-AA4F-82DA-30C0D27E599B}" type="pres">
      <dgm:prSet presAssocID="{741955F6-B773-469C-8CA7-3631062595BF}" presName="parentText" presStyleLbl="node1" presStyleIdx="0" presStyleCnt="2" custScaleY="53325" custLinFactNeighborY="202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4F529-F592-5A4C-978F-C06520034AB7}" type="pres">
      <dgm:prSet presAssocID="{289092AE-5B5C-4E07-9106-7D3E841195FD}" presName="spacer" presStyleCnt="0"/>
      <dgm:spPr/>
    </dgm:pt>
    <dgm:pt modelId="{1EFC78BE-700D-924B-8CA3-91235DBB4F1B}" type="pres">
      <dgm:prSet presAssocID="{866990BB-C96B-4EAD-AFD2-C0F3BCB0C22C}" presName="parentText" presStyleLbl="node1" presStyleIdx="1" presStyleCnt="2" custScaleY="1112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1B23EA-A516-4369-ACFF-645B69276A3F}" srcId="{C4912394-4BDF-44A1-92C8-6ED1257F5129}" destId="{741955F6-B773-469C-8CA7-3631062595BF}" srcOrd="0" destOrd="0" parTransId="{472E1012-27A7-4A70-B687-DBDB92F8F3CB}" sibTransId="{289092AE-5B5C-4E07-9106-7D3E841195FD}"/>
    <dgm:cxn modelId="{1654E9A9-FA55-3B4D-96C6-0C0362722C6A}" type="presOf" srcId="{C4912394-4BDF-44A1-92C8-6ED1257F5129}" destId="{0C64F3CE-9D6D-0840-9E70-F2DB83934466}" srcOrd="0" destOrd="0" presId="urn:microsoft.com/office/officeart/2005/8/layout/vList2"/>
    <dgm:cxn modelId="{50ABF539-1A17-4C4E-85AD-B5900008A807}" type="presOf" srcId="{866990BB-C96B-4EAD-AFD2-C0F3BCB0C22C}" destId="{1EFC78BE-700D-924B-8CA3-91235DBB4F1B}" srcOrd="0" destOrd="0" presId="urn:microsoft.com/office/officeart/2005/8/layout/vList2"/>
    <dgm:cxn modelId="{443A6852-7B64-4298-91FD-7C4558DD4A28}" srcId="{C4912394-4BDF-44A1-92C8-6ED1257F5129}" destId="{866990BB-C96B-4EAD-AFD2-C0F3BCB0C22C}" srcOrd="1" destOrd="0" parTransId="{AC661434-94F4-4DD2-A025-7155CF5E9206}" sibTransId="{220981EE-C2A2-42F8-BCCA-13ECF541A926}"/>
    <dgm:cxn modelId="{D9984CFA-982E-3443-91E7-B2C953A5623B}" type="presOf" srcId="{741955F6-B773-469C-8CA7-3631062595BF}" destId="{0E54C38A-D8E6-AA4F-82DA-30C0D27E599B}" srcOrd="0" destOrd="0" presId="urn:microsoft.com/office/officeart/2005/8/layout/vList2"/>
    <dgm:cxn modelId="{AF31A4B7-E53E-BB47-A5CB-8884144831E3}" type="presParOf" srcId="{0C64F3CE-9D6D-0840-9E70-F2DB83934466}" destId="{0E54C38A-D8E6-AA4F-82DA-30C0D27E599B}" srcOrd="0" destOrd="0" presId="urn:microsoft.com/office/officeart/2005/8/layout/vList2"/>
    <dgm:cxn modelId="{25A1729F-3381-B949-A977-5BCC4D7616BB}" type="presParOf" srcId="{0C64F3CE-9D6D-0840-9E70-F2DB83934466}" destId="{A954F529-F592-5A4C-978F-C06520034AB7}" srcOrd="1" destOrd="0" presId="urn:microsoft.com/office/officeart/2005/8/layout/vList2"/>
    <dgm:cxn modelId="{B9591624-99FC-9B4A-B0A6-9E5C7A878392}" type="presParOf" srcId="{0C64F3CE-9D6D-0840-9E70-F2DB83934466}" destId="{1EFC78BE-700D-924B-8CA3-91235DBB4F1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DDD012-2F4C-0F48-8B3B-3160412C4DFC}">
      <dsp:nvSpPr>
        <dsp:cNvPr id="0" name=""/>
        <dsp:cNvSpPr/>
      </dsp:nvSpPr>
      <dsp:spPr>
        <a:xfrm>
          <a:off x="3080" y="464830"/>
          <a:ext cx="2444055" cy="3421677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Build transportation capacity for community-based and employment supports</a:t>
          </a:r>
          <a:endParaRPr lang="en-US" sz="1800" kern="1200" dirty="0"/>
        </a:p>
      </dsp:txBody>
      <dsp:txXfrm>
        <a:off x="3080" y="1765067"/>
        <a:ext cx="2444055" cy="2053006"/>
      </dsp:txXfrm>
    </dsp:sp>
    <dsp:sp modelId="{D2E8FC5C-0964-FD49-84F2-C18A92D6326F}">
      <dsp:nvSpPr>
        <dsp:cNvPr id="0" name=""/>
        <dsp:cNvSpPr/>
      </dsp:nvSpPr>
      <dsp:spPr>
        <a:xfrm>
          <a:off x="711856" y="806997"/>
          <a:ext cx="1026503" cy="1026503"/>
        </a:xfrm>
        <a:prstGeom prst="ellipse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1</a:t>
          </a:r>
        </a:p>
      </dsp:txBody>
      <dsp:txXfrm>
        <a:off x="862184" y="957325"/>
        <a:ext cx="725847" cy="725847"/>
      </dsp:txXfrm>
    </dsp:sp>
    <dsp:sp modelId="{AFE6DA90-FB30-D24E-A1F2-2CBB92BBA3A6}">
      <dsp:nvSpPr>
        <dsp:cNvPr id="0" name=""/>
        <dsp:cNvSpPr/>
      </dsp:nvSpPr>
      <dsp:spPr>
        <a:xfrm>
          <a:off x="3080" y="3886435"/>
          <a:ext cx="2444055" cy="72"/>
        </a:xfrm>
        <a:prstGeom prst="rect">
          <a:avLst/>
        </a:prstGeom>
        <a:solidFill>
          <a:schemeClr val="accent5">
            <a:shade val="80000"/>
            <a:hueOff val="38752"/>
            <a:satOff val="739"/>
            <a:lumOff val="3265"/>
            <a:alphaOff val="0"/>
          </a:schemeClr>
        </a:solidFill>
        <a:ln w="12700" cap="flat" cmpd="sng" algn="ctr">
          <a:solidFill>
            <a:schemeClr val="accent5">
              <a:shade val="80000"/>
              <a:hueOff val="38752"/>
              <a:satOff val="739"/>
              <a:lumOff val="32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EC6AB68-F180-EA42-B4EC-A58D1B16730F}">
      <dsp:nvSpPr>
        <dsp:cNvPr id="0" name=""/>
        <dsp:cNvSpPr/>
      </dsp:nvSpPr>
      <dsp:spPr>
        <a:xfrm>
          <a:off x="2691541" y="464830"/>
          <a:ext cx="2444055" cy="3421677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Increase flexibility of transportation</a:t>
          </a:r>
          <a:endParaRPr lang="en-US" sz="1800" kern="1200" dirty="0"/>
        </a:p>
      </dsp:txBody>
      <dsp:txXfrm>
        <a:off x="2691541" y="1765067"/>
        <a:ext cx="2444055" cy="2053006"/>
      </dsp:txXfrm>
    </dsp:sp>
    <dsp:sp modelId="{0305280B-5A79-EC41-AD4C-F866FF1FD037}">
      <dsp:nvSpPr>
        <dsp:cNvPr id="0" name=""/>
        <dsp:cNvSpPr/>
      </dsp:nvSpPr>
      <dsp:spPr>
        <a:xfrm>
          <a:off x="3400317" y="806997"/>
          <a:ext cx="1026503" cy="1026503"/>
        </a:xfrm>
        <a:prstGeom prst="ellipse">
          <a:avLst/>
        </a:prstGeom>
        <a:solidFill>
          <a:schemeClr val="accent5">
            <a:shade val="80000"/>
            <a:hueOff val="77504"/>
            <a:satOff val="1479"/>
            <a:lumOff val="6530"/>
            <a:alphaOff val="0"/>
          </a:schemeClr>
        </a:solidFill>
        <a:ln w="12700" cap="flat" cmpd="sng" algn="ctr">
          <a:solidFill>
            <a:schemeClr val="accent5">
              <a:shade val="80000"/>
              <a:hueOff val="77504"/>
              <a:satOff val="1479"/>
              <a:lumOff val="65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2</a:t>
          </a:r>
        </a:p>
      </dsp:txBody>
      <dsp:txXfrm>
        <a:off x="3550645" y="957325"/>
        <a:ext cx="725847" cy="725847"/>
      </dsp:txXfrm>
    </dsp:sp>
    <dsp:sp modelId="{12F2D483-7663-404E-9C74-341AF31BB1B1}">
      <dsp:nvSpPr>
        <dsp:cNvPr id="0" name=""/>
        <dsp:cNvSpPr/>
      </dsp:nvSpPr>
      <dsp:spPr>
        <a:xfrm>
          <a:off x="2691541" y="3886435"/>
          <a:ext cx="2444055" cy="72"/>
        </a:xfrm>
        <a:prstGeom prst="rect">
          <a:avLst/>
        </a:prstGeom>
        <a:solidFill>
          <a:schemeClr val="accent5">
            <a:shade val="80000"/>
            <a:hueOff val="116256"/>
            <a:satOff val="2218"/>
            <a:lumOff val="9795"/>
            <a:alphaOff val="0"/>
          </a:schemeClr>
        </a:solidFill>
        <a:ln w="12700" cap="flat" cmpd="sng" algn="ctr">
          <a:solidFill>
            <a:schemeClr val="accent5">
              <a:shade val="80000"/>
              <a:hueOff val="116256"/>
              <a:satOff val="2218"/>
              <a:lumOff val="97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9486F8A-E9C0-EE42-96BC-9492FEA87354}">
      <dsp:nvSpPr>
        <dsp:cNvPr id="0" name=""/>
        <dsp:cNvSpPr/>
      </dsp:nvSpPr>
      <dsp:spPr>
        <a:xfrm>
          <a:off x="5380002" y="464830"/>
          <a:ext cx="2444055" cy="3421677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Incentivize and align NMT w/ Integration Requirements</a:t>
          </a:r>
          <a:endParaRPr lang="en-US" sz="1800" kern="1200" dirty="0"/>
        </a:p>
      </dsp:txBody>
      <dsp:txXfrm>
        <a:off x="5380002" y="1765067"/>
        <a:ext cx="2444055" cy="2053006"/>
      </dsp:txXfrm>
    </dsp:sp>
    <dsp:sp modelId="{24E0387E-6596-B940-96BC-ED1C3B217E82}">
      <dsp:nvSpPr>
        <dsp:cNvPr id="0" name=""/>
        <dsp:cNvSpPr/>
      </dsp:nvSpPr>
      <dsp:spPr>
        <a:xfrm>
          <a:off x="6088778" y="806997"/>
          <a:ext cx="1026503" cy="1026503"/>
        </a:xfrm>
        <a:prstGeom prst="ellipse">
          <a:avLst/>
        </a:prstGeom>
        <a:solidFill>
          <a:schemeClr val="accent5">
            <a:shade val="80000"/>
            <a:hueOff val="155008"/>
            <a:satOff val="2957"/>
            <a:lumOff val="13060"/>
            <a:alphaOff val="0"/>
          </a:schemeClr>
        </a:solidFill>
        <a:ln w="12700" cap="flat" cmpd="sng" algn="ctr">
          <a:solidFill>
            <a:schemeClr val="accent5">
              <a:shade val="80000"/>
              <a:hueOff val="155008"/>
              <a:satOff val="2957"/>
              <a:lumOff val="130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3</a:t>
          </a:r>
        </a:p>
      </dsp:txBody>
      <dsp:txXfrm>
        <a:off x="6239106" y="957325"/>
        <a:ext cx="725847" cy="725847"/>
      </dsp:txXfrm>
    </dsp:sp>
    <dsp:sp modelId="{0032E8F9-5964-3D42-9B77-FB42A9AB97E3}">
      <dsp:nvSpPr>
        <dsp:cNvPr id="0" name=""/>
        <dsp:cNvSpPr/>
      </dsp:nvSpPr>
      <dsp:spPr>
        <a:xfrm>
          <a:off x="5380002" y="3886435"/>
          <a:ext cx="2444055" cy="72"/>
        </a:xfrm>
        <a:prstGeom prst="rect">
          <a:avLst/>
        </a:prstGeom>
        <a:solidFill>
          <a:schemeClr val="accent5">
            <a:shade val="80000"/>
            <a:hueOff val="193760"/>
            <a:satOff val="3696"/>
            <a:lumOff val="16325"/>
            <a:alphaOff val="0"/>
          </a:schemeClr>
        </a:solidFill>
        <a:ln w="12700" cap="flat" cmpd="sng" algn="ctr">
          <a:solidFill>
            <a:schemeClr val="accent5">
              <a:shade val="80000"/>
              <a:hueOff val="193760"/>
              <a:satOff val="3696"/>
              <a:lumOff val="163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7529388-4F5B-AD44-8A68-880783E855B3}">
      <dsp:nvSpPr>
        <dsp:cNvPr id="0" name=""/>
        <dsp:cNvSpPr/>
      </dsp:nvSpPr>
      <dsp:spPr>
        <a:xfrm>
          <a:off x="8068463" y="464830"/>
          <a:ext cx="2444055" cy="3421677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Minimize complexity in authorizing, providing and accessing transportation</a:t>
          </a:r>
          <a:endParaRPr lang="en-US" sz="1800" kern="1200" dirty="0"/>
        </a:p>
      </dsp:txBody>
      <dsp:txXfrm>
        <a:off x="8068463" y="1765067"/>
        <a:ext cx="2444055" cy="2053006"/>
      </dsp:txXfrm>
    </dsp:sp>
    <dsp:sp modelId="{E76239C0-8D85-8140-BB64-EAEA5397FA55}">
      <dsp:nvSpPr>
        <dsp:cNvPr id="0" name=""/>
        <dsp:cNvSpPr/>
      </dsp:nvSpPr>
      <dsp:spPr>
        <a:xfrm>
          <a:off x="8777239" y="806997"/>
          <a:ext cx="1026503" cy="1026503"/>
        </a:xfrm>
        <a:prstGeom prst="ellipse">
          <a:avLst/>
        </a:prstGeom>
        <a:solidFill>
          <a:schemeClr val="accent5">
            <a:shade val="80000"/>
            <a:hueOff val="232512"/>
            <a:satOff val="4436"/>
            <a:lumOff val="19590"/>
            <a:alphaOff val="0"/>
          </a:schemeClr>
        </a:solidFill>
        <a:ln w="12700" cap="flat" cmpd="sng" algn="ctr">
          <a:solidFill>
            <a:schemeClr val="accent5">
              <a:shade val="80000"/>
              <a:hueOff val="232512"/>
              <a:satOff val="4436"/>
              <a:lumOff val="195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/>
            <a:t>4</a:t>
          </a:r>
        </a:p>
      </dsp:txBody>
      <dsp:txXfrm>
        <a:off x="8927567" y="957325"/>
        <a:ext cx="725847" cy="725847"/>
      </dsp:txXfrm>
    </dsp:sp>
    <dsp:sp modelId="{E4820D8C-2B26-C54E-8681-84980EFE64A5}">
      <dsp:nvSpPr>
        <dsp:cNvPr id="0" name=""/>
        <dsp:cNvSpPr/>
      </dsp:nvSpPr>
      <dsp:spPr>
        <a:xfrm>
          <a:off x="8068463" y="3886435"/>
          <a:ext cx="2444055" cy="72"/>
        </a:xfrm>
        <a:prstGeom prst="rect">
          <a:avLst/>
        </a:prstGeom>
        <a:solidFill>
          <a:schemeClr val="accent5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accent5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5C3E6B-8511-B74F-AD1C-6E350F350B66}">
      <dsp:nvSpPr>
        <dsp:cNvPr id="0" name=""/>
        <dsp:cNvSpPr/>
      </dsp:nvSpPr>
      <dsp:spPr>
        <a:xfrm rot="5400000">
          <a:off x="-297515" y="299101"/>
          <a:ext cx="1983437" cy="138840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Create</a:t>
          </a:r>
        </a:p>
      </dsp:txBody>
      <dsp:txXfrm rot="-5400000">
        <a:off x="2" y="695788"/>
        <a:ext cx="1388405" cy="595032"/>
      </dsp:txXfrm>
    </dsp:sp>
    <dsp:sp modelId="{54B7202D-41F6-D341-A994-B4C286CA8F96}">
      <dsp:nvSpPr>
        <dsp:cNvPr id="0" name=""/>
        <dsp:cNvSpPr/>
      </dsp:nvSpPr>
      <dsp:spPr>
        <a:xfrm rot="5400000">
          <a:off x="3184104" y="-1794113"/>
          <a:ext cx="1289234" cy="48806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Create modern, reality-based rate model.</a:t>
          </a:r>
        </a:p>
      </dsp:txBody>
      <dsp:txXfrm rot="-5400000">
        <a:off x="1388406" y="64520"/>
        <a:ext cx="4817697" cy="1163364"/>
      </dsp:txXfrm>
    </dsp:sp>
    <dsp:sp modelId="{C6689899-E106-BB4F-BF4D-2F99FE0CA2F6}">
      <dsp:nvSpPr>
        <dsp:cNvPr id="0" name=""/>
        <dsp:cNvSpPr/>
      </dsp:nvSpPr>
      <dsp:spPr>
        <a:xfrm rot="5400000">
          <a:off x="-297515" y="2091859"/>
          <a:ext cx="1983437" cy="138840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Align</a:t>
          </a:r>
        </a:p>
      </dsp:txBody>
      <dsp:txXfrm rot="-5400000">
        <a:off x="2" y="2488546"/>
        <a:ext cx="1388405" cy="595032"/>
      </dsp:txXfrm>
    </dsp:sp>
    <dsp:sp modelId="{E7353526-6486-2946-A7FA-C0C213047C84}">
      <dsp:nvSpPr>
        <dsp:cNvPr id="0" name=""/>
        <dsp:cNvSpPr/>
      </dsp:nvSpPr>
      <dsp:spPr>
        <a:xfrm rot="5400000">
          <a:off x="3184104" y="-1355"/>
          <a:ext cx="1289234" cy="48806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Align rate structures across Transportation types.</a:t>
          </a:r>
        </a:p>
      </dsp:txBody>
      <dsp:txXfrm rot="-5400000">
        <a:off x="1388406" y="1857279"/>
        <a:ext cx="4817697" cy="1163364"/>
      </dsp:txXfrm>
    </dsp:sp>
    <dsp:sp modelId="{8A9954FC-BEFE-F445-A4A5-B98CA2E752D1}">
      <dsp:nvSpPr>
        <dsp:cNvPr id="0" name=""/>
        <dsp:cNvSpPr/>
      </dsp:nvSpPr>
      <dsp:spPr>
        <a:xfrm rot="5400000">
          <a:off x="-297515" y="3884617"/>
          <a:ext cx="1983437" cy="1388405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/>
            <a:t>Explore</a:t>
          </a:r>
        </a:p>
      </dsp:txBody>
      <dsp:txXfrm rot="-5400000">
        <a:off x="2" y="4281304"/>
        <a:ext cx="1388405" cy="595032"/>
      </dsp:txXfrm>
    </dsp:sp>
    <dsp:sp modelId="{166F7D97-A5E1-EE45-AA15-B9A81C5D7045}">
      <dsp:nvSpPr>
        <dsp:cNvPr id="0" name=""/>
        <dsp:cNvSpPr/>
      </dsp:nvSpPr>
      <dsp:spPr>
        <a:xfrm rot="5400000">
          <a:off x="3184104" y="1791402"/>
          <a:ext cx="1289234" cy="48806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Explore other transportation models across country.</a:t>
          </a:r>
        </a:p>
      </dsp:txBody>
      <dsp:txXfrm rot="-5400000">
        <a:off x="1388406" y="3650036"/>
        <a:ext cx="4817697" cy="11633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9BCC5-606E-F141-B9A2-5F02CD7C1BC8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1EA5515-8CD5-5649-A2C5-566A8F227DF9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Rate built using base HPC rate for staff/driver time and mileage rate of $.545/mile.</a:t>
          </a:r>
        </a:p>
      </dsp:txBody>
      <dsp:txXfrm>
        <a:off x="0" y="531"/>
        <a:ext cx="10515600" cy="870055"/>
      </dsp:txXfrm>
    </dsp:sp>
    <dsp:sp modelId="{7B00BAA5-DD50-ED41-87FD-23D902CCC5E5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147370"/>
                <a:satOff val="-6442"/>
                <a:lumOff val="175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50000"/>
                <a:hueOff val="147370"/>
                <a:satOff val="-6442"/>
                <a:lumOff val="175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50000"/>
                <a:hueOff val="147370"/>
                <a:satOff val="-6442"/>
                <a:lumOff val="175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147370"/>
              <a:satOff val="-6442"/>
              <a:lumOff val="1758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CF95A8-FDBB-5243-9513-0538AE90BA7C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Pre-trip and additional pick up time for additional passengers included.</a:t>
          </a:r>
        </a:p>
      </dsp:txBody>
      <dsp:txXfrm>
        <a:off x="0" y="870586"/>
        <a:ext cx="10515600" cy="870055"/>
      </dsp:txXfrm>
    </dsp:sp>
    <dsp:sp modelId="{2E328DD8-9C8E-A442-A0A4-80BB7645227A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294739"/>
                <a:satOff val="-12884"/>
                <a:lumOff val="3516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50000"/>
                <a:hueOff val="294739"/>
                <a:satOff val="-12884"/>
                <a:lumOff val="3516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50000"/>
                <a:hueOff val="294739"/>
                <a:satOff val="-12884"/>
                <a:lumOff val="3516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294739"/>
              <a:satOff val="-12884"/>
              <a:lumOff val="351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6109A42-126B-2244-AEEF-9D8BF81C5405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Higher rate for 1-4 passenger trips to reflect higher cost and align with community integration rules. </a:t>
          </a:r>
          <a:r>
            <a:rPr lang="en-US" sz="2400" b="1" kern="1200" dirty="0"/>
            <a:t>Eliminates vehicle type requirements.</a:t>
          </a:r>
        </a:p>
      </dsp:txBody>
      <dsp:txXfrm>
        <a:off x="0" y="1740641"/>
        <a:ext cx="10515600" cy="870055"/>
      </dsp:txXfrm>
    </dsp:sp>
    <dsp:sp modelId="{E95D2FD7-0270-8344-9F7F-9754B4DE279E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294739"/>
                <a:satOff val="-12884"/>
                <a:lumOff val="3516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50000"/>
                <a:hueOff val="294739"/>
                <a:satOff val="-12884"/>
                <a:lumOff val="3516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50000"/>
                <a:hueOff val="294739"/>
                <a:satOff val="-12884"/>
                <a:lumOff val="3516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294739"/>
              <a:satOff val="-12884"/>
              <a:lumOff val="351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0E23B5-8232-A646-9D4C-A3AC14DAA1A2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Non-Ambulatory rate charged for each individual who requires modified vehicle.</a:t>
          </a:r>
        </a:p>
      </dsp:txBody>
      <dsp:txXfrm>
        <a:off x="0" y="2610696"/>
        <a:ext cx="10515600" cy="870055"/>
      </dsp:txXfrm>
    </dsp:sp>
    <dsp:sp modelId="{2D1B3F3A-3267-D549-8453-C46AB8DD8C82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147370"/>
                <a:satOff val="-6442"/>
                <a:lumOff val="175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50000"/>
                <a:hueOff val="147370"/>
                <a:satOff val="-6442"/>
                <a:lumOff val="175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50000"/>
                <a:hueOff val="147370"/>
                <a:satOff val="-6442"/>
                <a:lumOff val="175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147370"/>
              <a:satOff val="-6442"/>
              <a:lumOff val="1758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CF8FCE-9074-464B-AF97-C0F320520F83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To Include “to and from” Volunteering in addition to Community Employment.</a:t>
          </a:r>
        </a:p>
      </dsp:txBody>
      <dsp:txXfrm>
        <a:off x="0" y="3480751"/>
        <a:ext cx="10515600" cy="8700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9A99C-EAF6-D745-96FB-8F999602D587}">
      <dsp:nvSpPr>
        <dsp:cNvPr id="0" name=""/>
        <dsp:cNvSpPr/>
      </dsp:nvSpPr>
      <dsp:spPr>
        <a:xfrm>
          <a:off x="0" y="680"/>
          <a:ext cx="6269038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2CAD91-FB5A-B840-9152-848F40D987FC}">
      <dsp:nvSpPr>
        <dsp:cNvPr id="0" name=""/>
        <dsp:cNvSpPr/>
      </dsp:nvSpPr>
      <dsp:spPr>
        <a:xfrm>
          <a:off x="0" y="680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Same rate structure for NMT-Per-Mile and HPC Transportation.</a:t>
          </a:r>
        </a:p>
      </dsp:txBody>
      <dsp:txXfrm>
        <a:off x="0" y="680"/>
        <a:ext cx="6269038" cy="1114152"/>
      </dsp:txXfrm>
    </dsp:sp>
    <dsp:sp modelId="{6C6DD7F8-9F73-FD48-979A-17E8DA73E177}">
      <dsp:nvSpPr>
        <dsp:cNvPr id="0" name=""/>
        <dsp:cNvSpPr/>
      </dsp:nvSpPr>
      <dsp:spPr>
        <a:xfrm>
          <a:off x="0" y="1114833"/>
          <a:ext cx="6269038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147370"/>
                <a:satOff val="-6442"/>
                <a:lumOff val="175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147370"/>
                <a:satOff val="-6442"/>
                <a:lumOff val="175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147370"/>
                <a:satOff val="-6442"/>
                <a:lumOff val="175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147370"/>
              <a:satOff val="-6442"/>
              <a:lumOff val="1758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84E8B0-AA43-E947-8160-5376496B786E}">
      <dsp:nvSpPr>
        <dsp:cNvPr id="0" name=""/>
        <dsp:cNvSpPr/>
      </dsp:nvSpPr>
      <dsp:spPr>
        <a:xfrm>
          <a:off x="0" y="1114833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Modified vehicle rate applies when at least one passenger requires the use of modified vehicle.</a:t>
          </a:r>
        </a:p>
      </dsp:txBody>
      <dsp:txXfrm>
        <a:off x="0" y="1114833"/>
        <a:ext cx="6269038" cy="1114152"/>
      </dsp:txXfrm>
    </dsp:sp>
    <dsp:sp modelId="{EEC93399-CC1B-264F-A1D9-71ADB58CF705}">
      <dsp:nvSpPr>
        <dsp:cNvPr id="0" name=""/>
        <dsp:cNvSpPr/>
      </dsp:nvSpPr>
      <dsp:spPr>
        <a:xfrm>
          <a:off x="0" y="2228986"/>
          <a:ext cx="6269038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294739"/>
                <a:satOff val="-12884"/>
                <a:lumOff val="351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294739"/>
                <a:satOff val="-12884"/>
                <a:lumOff val="351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294739"/>
                <a:satOff val="-12884"/>
                <a:lumOff val="351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294739"/>
              <a:satOff val="-12884"/>
              <a:lumOff val="351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C97BFA-4D18-CB4D-9F8F-90FB29F5F733}">
      <dsp:nvSpPr>
        <dsp:cNvPr id="0" name=""/>
        <dsp:cNvSpPr/>
      </dsp:nvSpPr>
      <dsp:spPr>
        <a:xfrm>
          <a:off x="0" y="2228986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Rate is not inclusive of staff time. Mileage rate is charged in conjunction with provided service.</a:t>
          </a:r>
        </a:p>
      </dsp:txBody>
      <dsp:txXfrm>
        <a:off x="0" y="2228986"/>
        <a:ext cx="6269038" cy="1114152"/>
      </dsp:txXfrm>
    </dsp:sp>
    <dsp:sp modelId="{871C55B5-A30C-044F-876F-B0CFB2FD7179}">
      <dsp:nvSpPr>
        <dsp:cNvPr id="0" name=""/>
        <dsp:cNvSpPr/>
      </dsp:nvSpPr>
      <dsp:spPr>
        <a:xfrm>
          <a:off x="0" y="3343138"/>
          <a:ext cx="6269038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294739"/>
                <a:satOff val="-12884"/>
                <a:lumOff val="351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294739"/>
                <a:satOff val="-12884"/>
                <a:lumOff val="351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294739"/>
                <a:satOff val="-12884"/>
                <a:lumOff val="351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294739"/>
              <a:satOff val="-12884"/>
              <a:lumOff val="351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9E762C-C5A7-664E-A4BF-13FFF5B1DF4E}">
      <dsp:nvSpPr>
        <dsp:cNvPr id="0" name=""/>
        <dsp:cNvSpPr/>
      </dsp:nvSpPr>
      <dsp:spPr>
        <a:xfrm>
          <a:off x="0" y="3343138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Can be utilized within day services, while daily or unit rate is being charged.</a:t>
          </a:r>
        </a:p>
      </dsp:txBody>
      <dsp:txXfrm>
        <a:off x="0" y="3343138"/>
        <a:ext cx="6269038" cy="1114152"/>
      </dsp:txXfrm>
    </dsp:sp>
    <dsp:sp modelId="{25F6766F-A17E-F547-AC11-83C59FDBEFDD}">
      <dsp:nvSpPr>
        <dsp:cNvPr id="0" name=""/>
        <dsp:cNvSpPr/>
      </dsp:nvSpPr>
      <dsp:spPr>
        <a:xfrm>
          <a:off x="0" y="4457291"/>
          <a:ext cx="6269038" cy="0"/>
        </a:xfrm>
        <a:prstGeom prst="line">
          <a:avLst/>
        </a:prstGeom>
        <a:gradFill rotWithShape="0">
          <a:gsLst>
            <a:gs pos="0">
              <a:schemeClr val="accent6">
                <a:shade val="50000"/>
                <a:hueOff val="147370"/>
                <a:satOff val="-6442"/>
                <a:lumOff val="175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50000"/>
                <a:hueOff val="147370"/>
                <a:satOff val="-6442"/>
                <a:lumOff val="175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50000"/>
                <a:hueOff val="147370"/>
                <a:satOff val="-6442"/>
                <a:lumOff val="175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50000"/>
              <a:hueOff val="147370"/>
              <a:satOff val="-6442"/>
              <a:lumOff val="1758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97235E-529D-C645-BAB4-4E981D0A0A7A}">
      <dsp:nvSpPr>
        <dsp:cNvPr id="0" name=""/>
        <dsp:cNvSpPr/>
      </dsp:nvSpPr>
      <dsp:spPr>
        <a:xfrm>
          <a:off x="0" y="4457291"/>
          <a:ext cx="6269038" cy="1114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Based on IRS Mileage reimbursement.</a:t>
          </a:r>
        </a:p>
      </dsp:txBody>
      <dsp:txXfrm>
        <a:off x="0" y="4457291"/>
        <a:ext cx="6269038" cy="11141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4C38A-D8E6-AA4F-82DA-30C0D27E599B}">
      <dsp:nvSpPr>
        <dsp:cNvPr id="0" name=""/>
        <dsp:cNvSpPr/>
      </dsp:nvSpPr>
      <dsp:spPr>
        <a:xfrm>
          <a:off x="0" y="327752"/>
          <a:ext cx="6269038" cy="185419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OPRA Members vote on proposal by end of day, Monday, July 2</a:t>
          </a:r>
          <a:r>
            <a:rPr lang="en-US" sz="3600" kern="1200" baseline="30000" dirty="0" smtClean="0"/>
            <a:t>nd</a:t>
          </a:r>
          <a:r>
            <a:rPr lang="en-US" sz="1500" kern="1200" dirty="0" smtClean="0"/>
            <a:t>. </a:t>
          </a:r>
          <a:endParaRPr lang="en-US" sz="1500" kern="1200" dirty="0"/>
        </a:p>
      </dsp:txBody>
      <dsp:txXfrm>
        <a:off x="90514" y="418266"/>
        <a:ext cx="6088010" cy="1673170"/>
      </dsp:txXfrm>
    </dsp:sp>
    <dsp:sp modelId="{1EFC78BE-700D-924B-8CA3-91235DBB4F1B}">
      <dsp:nvSpPr>
        <dsp:cNvPr id="0" name=""/>
        <dsp:cNvSpPr/>
      </dsp:nvSpPr>
      <dsp:spPr>
        <a:xfrm>
          <a:off x="0" y="2190205"/>
          <a:ext cx="6269038" cy="386831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b="1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Results from vote are forwarded to OPRA Board. OPRA Board decides on a course of action for OPRA. The  OPRA Board may decide to: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1. Support further development of the </a:t>
          </a:r>
          <a:r>
            <a:rPr lang="en-US" sz="2200" kern="1200" dirty="0" smtClean="0"/>
            <a:t>proposal </a:t>
          </a:r>
          <a:endParaRPr lang="en-US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2. Not support further development of the proposal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3. Support further development of the proposal, pending </a:t>
          </a:r>
          <a:r>
            <a:rPr lang="en-US" sz="2200" kern="1200" dirty="0" smtClean="0"/>
            <a:t>a one year transition </a:t>
          </a:r>
          <a:r>
            <a:rPr lang="en-US" sz="2200" kern="1200" dirty="0" smtClean="0"/>
            <a:t>period </a:t>
          </a:r>
          <a:r>
            <a:rPr lang="en-US" sz="2200" kern="1200" dirty="0" smtClean="0"/>
            <a:t>( hold </a:t>
          </a:r>
          <a:r>
            <a:rPr lang="en-US" sz="2200" kern="1200" smtClean="0"/>
            <a:t>harmless period).</a:t>
          </a:r>
          <a:endParaRPr lang="en-US" sz="2200" kern="1200" dirty="0" smtClean="0"/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4. Other ??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188835" y="2379040"/>
        <a:ext cx="5891368" cy="3490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D9D9C-D817-45AA-86CD-91AA8CBF8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BAE06-BB04-4BAB-B33D-FEFFEA496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A7028-136B-4BA3-A5B5-4D52E012A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48A40-F737-4E8C-ABBF-1247E217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AA96A-6147-4E0C-ACDA-E97BCC6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1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B55A2-4913-4830-A837-BE5F511E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867F3-F598-4800-B447-8187F9E2A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2B76A-0EE2-47BE-A1E3-ED922BA07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660BC-1C8A-4DBD-8300-4CBE78F0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9040D-E752-4308-AEAB-FBC66D94A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1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2898-FA68-404E-99BA-1FEDD0DC3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02149-0D1A-4B65-91A8-E1DA67F61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EAD35-B685-4174-AA9A-7AFABB8A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1ADF2-8C70-49A3-835E-F07FFE0A4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AFD7E-7621-44FD-BED7-6EC8694B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3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8FEE7-E5ED-428F-9EB6-841B72A4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C6FF8-3969-4084-ACFD-8F8B725DD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D67DC-EBCD-413D-BC29-3CCC69629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23F88-E254-4D41-AED6-1A04FEB91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5AA0E-D247-4B31-9974-EF409A75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5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24AC3-65B3-4386-8FEC-524E2ECEF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52F8C-375F-4E26-AF70-4AC731366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18591-3E8D-4493-9AD5-30E8B3C90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4DCFD-E9D9-41AF-8841-3822FAAE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62202-0E18-46C0-BD82-426A820D8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4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08F6D-0765-4745-8C98-6B43DC464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663EF-74F9-43D4-BD4B-D46FECBEE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FFA90-6C14-40BB-BD9C-15386E69C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A29A1-5051-4799-AF80-A8A2D0F5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0DA43-F1EE-4B78-83F1-4B4E156F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C67D5-28C3-42CE-887E-D05FC395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47097-2C8D-4B07-AC92-7799046D5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A11A9-F223-4D07-A189-E269212F1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EA39AB-03E7-4DFD-B004-055311D35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740587-2904-4DCB-8A5B-6E55D24A1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2346FF-D144-4A82-9545-121F8EC23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A0E94E-FB25-4982-8CD1-CB8DCC33E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7F72FD-7BFB-40D0-8B1B-A538DBBCC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6FC8CD-880A-4518-B246-AB424D0F5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8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3E793-BEB4-4A10-B774-5C465C024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D4029-2630-4B52-A3A4-9805446C9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BEE01D-4434-460E-B195-0B2468ADB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E9014C-7CE9-4768-8FC3-81338D805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5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21CD6-5FCF-4231-8D6E-4B2E5739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ADE90C-5E7F-4DFE-AFFE-DBA4B335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ED951B-5E21-4D54-BF53-77DDF007C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10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BEF1D-800A-4A80-BAE9-BD4EAF5F0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4D0AC-DB3D-450B-A107-F39107EA2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551969-BD98-4AA4-A6DB-E4D20E39C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454E6-3EAB-47C6-B79B-E25A9BACD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C299E-F8DA-4E9C-80AD-6F262F500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CC6E1-2405-434D-B895-2BB49387B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4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F2D6-B8DD-4B50-815D-1C7136493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FCAAE-1CFC-4CBC-80AD-880C2BE42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37CEB-3D8D-4F9A-B7E4-3F9A595F6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EAB29-9D90-44CA-BDDA-CC1F7038A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A3D34-EAEE-4904-86F8-2A1F5E22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3A885-B58D-4D56-9EAF-09CAC3498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4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22E853-7AF7-40C4-82D6-3E103C545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7626A-784A-4BD1-AE75-E93AB92C1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46DC9-66EB-4E72-9884-E739F4DE2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D8897-DF3A-7E48-9FB7-26361ED5AB07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FDE2-3E46-4EE7-A53A-D97E06569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74DD0-AB28-4E61-B40C-975E8E69E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EB1C5-73C0-B24A-9189-E44C5A083C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8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EF4E260-B79D-41D8-90EB-C84807CD77E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135" y="476778"/>
            <a:ext cx="7212450" cy="59206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686AD50-C6DC-4D98-A467-9AC1F3C2D8D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0880" y="4424906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241208F6-8B1C-4098-9388-150BC8E447B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452" y="476778"/>
            <a:ext cx="3864383" cy="5920653"/>
          </a:xfrm>
          <a:prstGeom prst="rect">
            <a:avLst/>
          </a:prstGeom>
          <a:solidFill>
            <a:srgbClr val="A6A6A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8215" y="1269255"/>
            <a:ext cx="5956353" cy="3038947"/>
          </a:xfrm>
        </p:spPr>
        <p:txBody>
          <a:bodyPr>
            <a:normAutofit/>
          </a:bodyPr>
          <a:lstStyle/>
          <a:p>
            <a:pPr algn="r"/>
            <a:r>
              <a:rPr lang="en-US" sz="5400" dirty="0" smtClean="0">
                <a:solidFill>
                  <a:srgbClr val="FFFFFF"/>
                </a:solidFill>
              </a:rPr>
              <a:t>State NMT </a:t>
            </a:r>
            <a:r>
              <a:rPr lang="en-US" sz="5400" dirty="0">
                <a:solidFill>
                  <a:srgbClr val="FFFFFF"/>
                </a:solidFill>
              </a:rPr>
              <a:t>Workgroup Updates and Proposal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8215" y="4578114"/>
            <a:ext cx="5956353" cy="1247274"/>
          </a:xfrm>
        </p:spPr>
        <p:txBody>
          <a:bodyPr>
            <a:normAutofit/>
          </a:bodyPr>
          <a:lstStyle/>
          <a:p>
            <a:pPr algn="r"/>
            <a:endParaRPr lang="en-US" dirty="0">
              <a:solidFill>
                <a:srgbClr val="FFFFFF"/>
              </a:solidFill>
            </a:endParaRPr>
          </a:p>
          <a:p>
            <a:pPr algn="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454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65C2B-A6FB-8647-8175-26F8AF2D3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Bundled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FA5CF-2DA1-6A4C-B670-A1342D8A1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Adult services providers introduced proposal to “re-bundle” NMT within adult services.</a:t>
            </a:r>
          </a:p>
          <a:p>
            <a:r>
              <a:rPr lang="en-US" dirty="0"/>
              <a:t>Primary Transportation model in other states.</a:t>
            </a:r>
          </a:p>
          <a:p>
            <a:r>
              <a:rPr lang="en-US" dirty="0"/>
              <a:t>Helped with the revenue structure “transportation supports the service”.</a:t>
            </a:r>
          </a:p>
          <a:p>
            <a:r>
              <a:rPr lang="en-US" dirty="0"/>
              <a:t>But there were many other issues….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7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B472E-AF8F-7445-907A-D1935DA0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F195F-3DD3-1B4F-87A0-F0657EC65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400" dirty="0"/>
          </a:p>
          <a:p>
            <a:pPr lvl="0"/>
            <a:r>
              <a:rPr lang="en-US" b="1" dirty="0"/>
              <a:t>Large or Modified Vehicle Per-Trip- Current Per-Trip for 7+ passengers or modified vehicle remains. Only for use when transporting 7 or more passengers or non-ambulatory passenger. (We can revisit)</a:t>
            </a:r>
            <a:endParaRPr lang="en-US" sz="2400" dirty="0"/>
          </a:p>
          <a:p>
            <a:pPr lvl="0"/>
            <a:r>
              <a:rPr lang="en-US" b="1" dirty="0"/>
              <a:t>Passenger Vehicle Per-Trip- Uses a per-trip model based on current HPC + Mileage Structure. Assumptions:</a:t>
            </a:r>
            <a:endParaRPr lang="en-US" sz="2400" dirty="0"/>
          </a:p>
          <a:p>
            <a:pPr lvl="1"/>
            <a:r>
              <a:rPr lang="en-US" b="1" dirty="0"/>
              <a:t>Model below uses HPC Agency at CODB 5 as example.</a:t>
            </a:r>
            <a:endParaRPr lang="en-US" sz="2000" dirty="0"/>
          </a:p>
          <a:p>
            <a:pPr lvl="1"/>
            <a:r>
              <a:rPr lang="en-US" b="1" dirty="0"/>
              <a:t>Mileage rate based on base rate at Federal reimbursement of $.535/mile</a:t>
            </a:r>
            <a:endParaRPr lang="en-US" sz="2000" dirty="0"/>
          </a:p>
          <a:p>
            <a:pPr lvl="1"/>
            <a:r>
              <a:rPr lang="en-US" b="1" dirty="0"/>
              <a:t>Assumes Vehicle speed of 30 MPH</a:t>
            </a:r>
            <a:endParaRPr lang="en-US" sz="2000" dirty="0"/>
          </a:p>
          <a:p>
            <a:pPr lvl="1"/>
            <a:r>
              <a:rPr lang="en-US" b="1" dirty="0"/>
              <a:t>Based on average Trip Length of 30 mins</a:t>
            </a:r>
            <a:endParaRPr lang="en-US" sz="2000" dirty="0"/>
          </a:p>
          <a:p>
            <a:pPr lvl="1"/>
            <a:r>
              <a:rPr lang="en-US" b="1" dirty="0"/>
              <a:t>Provider would bill established rate per person. </a:t>
            </a:r>
            <a:r>
              <a:rPr lang="en-US" dirty="0"/>
              <a:t> </a:t>
            </a:r>
          </a:p>
          <a:p>
            <a:pPr lvl="0"/>
            <a:r>
              <a:rPr lang="en-US" b="1" dirty="0"/>
              <a:t>Per Mile- Provider would bill service time plus mileage rate plus Federal reimbursement rate of $.535. When transporting more than 1 individual, mileage rate would be divided by number of individual transported and applied per person. Can be used when transporting during service hours (ADS, VH, etc..) </a:t>
            </a:r>
            <a:endParaRPr lang="en-US" dirty="0"/>
          </a:p>
          <a:p>
            <a:pPr lvl="0"/>
            <a:r>
              <a:rPr lang="en-US" b="1" dirty="0"/>
              <a:t>Commercial Transportation- Remains the same, until moved to PDGS.</a:t>
            </a:r>
            <a:endParaRPr lang="en-US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1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A859B-7B64-B943-A6E0-5D960A8AC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Winter Proposal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05D2A8-9EDC-5E42-80F5-5AFFA0AEB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212693"/>
              </p:ext>
            </p:extLst>
          </p:nvPr>
        </p:nvGraphicFramePr>
        <p:xfrm>
          <a:off x="804332" y="1506273"/>
          <a:ext cx="10346267" cy="2253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196">
                  <a:extLst>
                    <a:ext uri="{9D8B030D-6E8A-4147-A177-3AD203B41FA5}">
                      <a16:colId xmlns:a16="http://schemas.microsoft.com/office/drawing/2014/main" val="3490999124"/>
                    </a:ext>
                  </a:extLst>
                </a:gridCol>
                <a:gridCol w="1559969">
                  <a:extLst>
                    <a:ext uri="{9D8B030D-6E8A-4147-A177-3AD203B41FA5}">
                      <a16:colId xmlns:a16="http://schemas.microsoft.com/office/drawing/2014/main" val="3795142157"/>
                    </a:ext>
                  </a:extLst>
                </a:gridCol>
                <a:gridCol w="1498794">
                  <a:extLst>
                    <a:ext uri="{9D8B030D-6E8A-4147-A177-3AD203B41FA5}">
                      <a16:colId xmlns:a16="http://schemas.microsoft.com/office/drawing/2014/main" val="1425817638"/>
                    </a:ext>
                  </a:extLst>
                </a:gridCol>
                <a:gridCol w="1254093">
                  <a:extLst>
                    <a:ext uri="{9D8B030D-6E8A-4147-A177-3AD203B41FA5}">
                      <a16:colId xmlns:a16="http://schemas.microsoft.com/office/drawing/2014/main" val="3345664046"/>
                    </a:ext>
                  </a:extLst>
                </a:gridCol>
                <a:gridCol w="1284681">
                  <a:extLst>
                    <a:ext uri="{9D8B030D-6E8A-4147-A177-3AD203B41FA5}">
                      <a16:colId xmlns:a16="http://schemas.microsoft.com/office/drawing/2014/main" val="4063431486"/>
                    </a:ext>
                  </a:extLst>
                </a:gridCol>
                <a:gridCol w="2760534">
                  <a:extLst>
                    <a:ext uri="{9D8B030D-6E8A-4147-A177-3AD203B41FA5}">
                      <a16:colId xmlns:a16="http://schemas.microsoft.com/office/drawing/2014/main" val="1915119807"/>
                    </a:ext>
                  </a:extLst>
                </a:gridCol>
              </a:tblGrid>
              <a:tr h="5910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Ambulatory Passengers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Passenger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 Passengers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 Passengers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4-6 Passengers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7+ Passengers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73356020"/>
                  </a:ext>
                </a:extLst>
              </a:tr>
              <a:tr h="554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 Passenger Per Trip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$29.87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$17.93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$16.28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$14.25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$14.99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86644841"/>
                  </a:ext>
                </a:extLst>
              </a:tr>
              <a:tr h="554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Base HPC Rate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5.04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5.39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6.55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6.55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28376495"/>
                  </a:ext>
                </a:extLst>
              </a:tr>
              <a:tr h="554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Base Mile Rate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0.535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0.275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0.2052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0.2052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688989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E2AAFD-7DAD-D244-8F1E-EF22686AD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669875"/>
              </p:ext>
            </p:extLst>
          </p:nvPr>
        </p:nvGraphicFramePr>
        <p:xfrm>
          <a:off x="829733" y="3806559"/>
          <a:ext cx="10320866" cy="1223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3846">
                  <a:extLst>
                    <a:ext uri="{9D8B030D-6E8A-4147-A177-3AD203B41FA5}">
                      <a16:colId xmlns:a16="http://schemas.microsoft.com/office/drawing/2014/main" val="1987162930"/>
                    </a:ext>
                  </a:extLst>
                </a:gridCol>
                <a:gridCol w="2145071">
                  <a:extLst>
                    <a:ext uri="{9D8B030D-6E8A-4147-A177-3AD203B41FA5}">
                      <a16:colId xmlns:a16="http://schemas.microsoft.com/office/drawing/2014/main" val="3460096532"/>
                    </a:ext>
                  </a:extLst>
                </a:gridCol>
                <a:gridCol w="2060951">
                  <a:extLst>
                    <a:ext uri="{9D8B030D-6E8A-4147-A177-3AD203B41FA5}">
                      <a16:colId xmlns:a16="http://schemas.microsoft.com/office/drawing/2014/main" val="1748136190"/>
                    </a:ext>
                  </a:extLst>
                </a:gridCol>
                <a:gridCol w="1724469">
                  <a:extLst>
                    <a:ext uri="{9D8B030D-6E8A-4147-A177-3AD203B41FA5}">
                      <a16:colId xmlns:a16="http://schemas.microsoft.com/office/drawing/2014/main" val="1532794129"/>
                    </a:ext>
                  </a:extLst>
                </a:gridCol>
                <a:gridCol w="1766529">
                  <a:extLst>
                    <a:ext uri="{9D8B030D-6E8A-4147-A177-3AD203B41FA5}">
                      <a16:colId xmlns:a16="http://schemas.microsoft.com/office/drawing/2014/main" val="4154491595"/>
                    </a:ext>
                  </a:extLst>
                </a:gridCol>
              </a:tblGrid>
              <a:tr h="9491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Non-Ambulatory Add-On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Passengers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 Passengers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 Passengers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4+ Passengers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54269900"/>
                  </a:ext>
                </a:extLst>
              </a:tr>
              <a:tr h="2226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 Passenger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$9.43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$7.38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$8.51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$8.38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6250209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6D2ADABD-EE58-AF40-AFA0-5A8C79566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26734" y="1459177"/>
            <a:ext cx="2035277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3228FA-3978-4C40-8EE8-886A8B5C4BA4}"/>
              </a:ext>
            </a:extLst>
          </p:cNvPr>
          <p:cNvSpPr txBox="1"/>
          <p:nvPr/>
        </p:nvSpPr>
        <p:spPr>
          <a:xfrm>
            <a:off x="838200" y="5198533"/>
            <a:ext cx="10312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-Increased Mileage Rate to $.545</a:t>
            </a:r>
          </a:p>
        </p:txBody>
      </p:sp>
    </p:spTree>
    <p:extLst>
      <p:ext uri="{BB962C8B-B14F-4D97-AF65-F5344CB8AC3E}">
        <p14:creationId xmlns:p14="http://schemas.microsoft.com/office/powerpoint/2010/main" val="3547578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F29F0-A4FC-6447-9FB9-8514DF2E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Where We’ve Landed</a:t>
            </a:r>
          </a:p>
        </p:txBody>
      </p:sp>
    </p:spTree>
    <p:extLst>
      <p:ext uri="{BB962C8B-B14F-4D97-AF65-F5344CB8AC3E}">
        <p14:creationId xmlns:p14="http://schemas.microsoft.com/office/powerpoint/2010/main" val="3745192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D7301F44-2EC3-4191-B8F9-40CDE02913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574801" y="2519363"/>
            <a:ext cx="914400" cy="914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46A8D8-15CC-F746-9CFD-D35DB7AA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5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en-US"/>
              <a:t>Per-Trip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51EC1-B49C-FE41-AB3E-394C0C13C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pPr lvl="0"/>
            <a:r>
              <a:rPr lang="en-US" b="1" dirty="0"/>
              <a:t>Per-Trip- 2 Tiered Per-Trip system based on # of Passengers in vehicle. The tiers are 1-4 and 5+ Passengers.</a:t>
            </a:r>
            <a:endParaRPr lang="en-US" dirty="0"/>
          </a:p>
          <a:p>
            <a:pPr lvl="1"/>
            <a:endParaRPr lang="en-US" b="1" dirty="0"/>
          </a:p>
          <a:p>
            <a:pPr lvl="1"/>
            <a:r>
              <a:rPr lang="en-US" b="1" dirty="0"/>
              <a:t>Includes an Non-Ambulatory add-on for those individuals who require a modified/lift vehicle.</a:t>
            </a:r>
            <a:endParaRPr lang="en-US" dirty="0"/>
          </a:p>
          <a:p>
            <a:pPr lvl="1"/>
            <a:endParaRPr lang="en-US" b="1" dirty="0"/>
          </a:p>
          <a:p>
            <a:pPr lvl="1"/>
            <a:r>
              <a:rPr lang="en-US" b="1" dirty="0"/>
              <a:t>Used for “to and from” day service, community employment and or volunteer opportunity.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8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D245F-EFB7-F044-ADA7-2A1F5214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Per-Trip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089CC4-E366-6D48-99EB-4DBC1D6B06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688850"/>
              </p:ext>
            </p:extLst>
          </p:nvPr>
        </p:nvGraphicFramePr>
        <p:xfrm>
          <a:off x="1427364" y="1825625"/>
          <a:ext cx="9337270" cy="4351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7958">
                  <a:extLst>
                    <a:ext uri="{9D8B030D-6E8A-4147-A177-3AD203B41FA5}">
                      <a16:colId xmlns:a16="http://schemas.microsoft.com/office/drawing/2014/main" val="997024051"/>
                    </a:ext>
                  </a:extLst>
                </a:gridCol>
                <a:gridCol w="3211190">
                  <a:extLst>
                    <a:ext uri="{9D8B030D-6E8A-4147-A177-3AD203B41FA5}">
                      <a16:colId xmlns:a16="http://schemas.microsoft.com/office/drawing/2014/main" val="3598386947"/>
                    </a:ext>
                  </a:extLst>
                </a:gridCol>
                <a:gridCol w="3048122">
                  <a:extLst>
                    <a:ext uri="{9D8B030D-6E8A-4147-A177-3AD203B41FA5}">
                      <a16:colId xmlns:a16="http://schemas.microsoft.com/office/drawing/2014/main" val="492854707"/>
                    </a:ext>
                  </a:extLst>
                </a:gridCol>
              </a:tblGrid>
              <a:tr h="3445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CODB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1-4 Passengers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5+ Passengers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676215001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$21.07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$16.03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1092426197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$21.13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$16.06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3576468577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$21.18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$16.08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1267063997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$21.24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$16.11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4025455703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$21.30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$16.14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779707200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$21.36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$16.17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2405123760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$21.42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$16.19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2773710489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$21.48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$16.22 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3790508111"/>
                  </a:ext>
                </a:extLst>
              </a:tr>
              <a:tr h="426253">
                <a:tc>
                  <a:txBody>
                    <a:bodyPr/>
                    <a:lstStyle/>
                    <a:p>
                      <a:pPr algn="l"/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3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3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2086497486"/>
                  </a:ext>
                </a:extLst>
              </a:tr>
              <a:tr h="39783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Non-Ambulatory Modifier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$10.19 /Person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>
                          <a:effectLst/>
                        </a:rPr>
                        <a:t>$10.19/Person</a:t>
                      </a:r>
                      <a:endParaRPr lang="en-US" sz="2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98" marR="112398" marT="0" marB="0"/>
                </a:tc>
                <a:extLst>
                  <a:ext uri="{0D108BD9-81ED-4DB2-BD59-A6C34878D82A}">
                    <a16:rowId xmlns:a16="http://schemas.microsoft.com/office/drawing/2014/main" val="4187700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918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B0E19-9046-9F45-8714-D207AA15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Per-Trip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1D3740-E0D2-4174-B2BD-1CFA27FC3F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182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182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F092B-92E9-AC49-B99B-710B378DF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Per-Mile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50FDD6A-E487-064C-9643-B130F565EE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975892"/>
              </p:ext>
            </p:extLst>
          </p:nvPr>
        </p:nvGraphicFramePr>
        <p:xfrm>
          <a:off x="838200" y="1948721"/>
          <a:ext cx="10515600" cy="3822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494">
                  <a:extLst>
                    <a:ext uri="{9D8B030D-6E8A-4147-A177-3AD203B41FA5}">
                      <a16:colId xmlns:a16="http://schemas.microsoft.com/office/drawing/2014/main" val="3665552902"/>
                    </a:ext>
                  </a:extLst>
                </a:gridCol>
                <a:gridCol w="2628494">
                  <a:extLst>
                    <a:ext uri="{9D8B030D-6E8A-4147-A177-3AD203B41FA5}">
                      <a16:colId xmlns:a16="http://schemas.microsoft.com/office/drawing/2014/main" val="1135237637"/>
                    </a:ext>
                  </a:extLst>
                </a:gridCol>
                <a:gridCol w="2629306">
                  <a:extLst>
                    <a:ext uri="{9D8B030D-6E8A-4147-A177-3AD203B41FA5}">
                      <a16:colId xmlns:a16="http://schemas.microsoft.com/office/drawing/2014/main" val="4197282987"/>
                    </a:ext>
                  </a:extLst>
                </a:gridCol>
                <a:gridCol w="2629306">
                  <a:extLst>
                    <a:ext uri="{9D8B030D-6E8A-4147-A177-3AD203B41FA5}">
                      <a16:colId xmlns:a16="http://schemas.microsoft.com/office/drawing/2014/main" val="1360305402"/>
                    </a:ext>
                  </a:extLst>
                </a:gridCol>
              </a:tblGrid>
              <a:tr h="12741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 Passenger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2-3 Passengers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4+ Passengers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3411789"/>
                  </a:ext>
                </a:extLst>
              </a:tr>
              <a:tr h="12741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Standard Mileage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$.54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$.27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$.20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3128372"/>
                  </a:ext>
                </a:extLst>
              </a:tr>
              <a:tr h="12741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Modified Vehicle Mileage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$.94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$.47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$.35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2855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824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3FD5C-83C3-1246-BB4D-E9FF82B67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Per-Mile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AE1CC2A-E69A-4236-ACEA-D0FF083ECB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479735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589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3AFAC-C18E-4EC1-A169-52E1EC75E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Known Issues with Current and Proposed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8A8A2-6815-4503-B6B3-7156880FA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1550"/>
            <a:ext cx="10915650" cy="561975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Current per mile rates do not come close to the cost of transportation, especially modified vehicles, one 12.5% increase in past 12 years.</a:t>
            </a:r>
          </a:p>
          <a:p>
            <a:r>
              <a:rPr lang="en-US" sz="2400" dirty="0"/>
              <a:t>The rates for Day Services have remained virtually unchanged for 12 years, NMT subsidies these rates.</a:t>
            </a:r>
          </a:p>
          <a:p>
            <a:r>
              <a:rPr lang="en-US" sz="2400" dirty="0"/>
              <a:t>We currently spend $200m ($34m Residential/$166m NMT) per year transporting folks!</a:t>
            </a:r>
          </a:p>
          <a:p>
            <a:r>
              <a:rPr lang="en-US" sz="2400" dirty="0"/>
              <a:t>Residential transportation currently has an avg. loss of about 50%!</a:t>
            </a:r>
          </a:p>
          <a:p>
            <a:r>
              <a:rPr lang="en-US" sz="2400" dirty="0"/>
              <a:t>We currently have the worst work force crisis in the past 30 years, making any proposal to increase number of drivers more difficult.</a:t>
            </a:r>
          </a:p>
          <a:p>
            <a:r>
              <a:rPr lang="en-US" sz="2400" dirty="0"/>
              <a:t>Data received from DODD did not include some elements that are needed for further analysis on NMT.</a:t>
            </a:r>
          </a:p>
          <a:p>
            <a:r>
              <a:rPr lang="en-US" sz="2400" dirty="0"/>
              <a:t>Current rates do not adequately adjust for modified vehicles. Proposed rates are adjusted to account for these cost differences. They include when an individual is transported in a wheel chair, when a mechanical lift is needed to get an individual in and out of the vehicle and when a physical accommodation such as a valet seat is needed for an individual.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4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Beginning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Response to Funding Redesign process through 2014-2015.</a:t>
            </a:r>
          </a:p>
          <a:p>
            <a:r>
              <a:rPr lang="en-US" sz="2400" dirty="0"/>
              <a:t>Establishment of “Must-Haves” group, OACB, OPRA, PSG, OAAS, Superintendents, in reaction to new rule requirements.</a:t>
            </a:r>
          </a:p>
          <a:p>
            <a:r>
              <a:rPr lang="en-US" sz="2400" dirty="0"/>
              <a:t>One ‘must-have’ was that transportation needed to be addressed in relation to community and employment services.</a:t>
            </a:r>
          </a:p>
          <a:p>
            <a:r>
              <a:rPr lang="en-US" sz="2400" dirty="0"/>
              <a:t>Workgroup established with members of each ‘must have’ organization.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0853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DB198-5D0D-405A-BF3C-53A05F72C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431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FY 2017 (H/PC) Mileage Data from DODD 6/22/18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1C466A-DCA1-4901-9A25-ABC61CB9D1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612377"/>
              </p:ext>
            </p:extLst>
          </p:nvPr>
        </p:nvGraphicFramePr>
        <p:xfrm>
          <a:off x="989556" y="989011"/>
          <a:ext cx="9219155" cy="5637270"/>
        </p:xfrm>
        <a:graphic>
          <a:graphicData uri="http://schemas.openxmlformats.org/drawingml/2006/table">
            <a:tbl>
              <a:tblPr/>
              <a:tblGrid>
                <a:gridCol w="1917725">
                  <a:extLst>
                    <a:ext uri="{9D8B030D-6E8A-4147-A177-3AD203B41FA5}">
                      <a16:colId xmlns:a16="http://schemas.microsoft.com/office/drawing/2014/main" val="429465234"/>
                    </a:ext>
                  </a:extLst>
                </a:gridCol>
                <a:gridCol w="1460286">
                  <a:extLst>
                    <a:ext uri="{9D8B030D-6E8A-4147-A177-3AD203B41FA5}">
                      <a16:colId xmlns:a16="http://schemas.microsoft.com/office/drawing/2014/main" val="1402123551"/>
                    </a:ext>
                  </a:extLst>
                </a:gridCol>
                <a:gridCol w="1460286">
                  <a:extLst>
                    <a:ext uri="{9D8B030D-6E8A-4147-A177-3AD203B41FA5}">
                      <a16:colId xmlns:a16="http://schemas.microsoft.com/office/drawing/2014/main" val="1356063109"/>
                    </a:ext>
                  </a:extLst>
                </a:gridCol>
                <a:gridCol w="1460286">
                  <a:extLst>
                    <a:ext uri="{9D8B030D-6E8A-4147-A177-3AD203B41FA5}">
                      <a16:colId xmlns:a16="http://schemas.microsoft.com/office/drawing/2014/main" val="1069579316"/>
                    </a:ext>
                  </a:extLst>
                </a:gridCol>
                <a:gridCol w="1460286">
                  <a:extLst>
                    <a:ext uri="{9D8B030D-6E8A-4147-A177-3AD203B41FA5}">
                      <a16:colId xmlns:a16="http://schemas.microsoft.com/office/drawing/2014/main" val="96586030"/>
                    </a:ext>
                  </a:extLst>
                </a:gridCol>
                <a:gridCol w="1460286">
                  <a:extLst>
                    <a:ext uri="{9D8B030D-6E8A-4147-A177-3AD203B41FA5}">
                      <a16:colId xmlns:a16="http://schemas.microsoft.com/office/drawing/2014/main" val="3737681713"/>
                    </a:ext>
                  </a:extLst>
                </a:gridCol>
              </a:tblGrid>
              <a:tr h="187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DATA WAREHOUSE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Mile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486865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1:1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26,135,782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$11,761,102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$0.450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124939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1:2 or 1:3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9,035,753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$2,078,223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$0.230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480463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1:4 or more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2,792,116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$474,660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$0.170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281183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816923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020" marR="9020" marT="9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37,963,650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$14,313,985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$0.377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129865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26461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448870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DATA WAREHOUSE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827524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(1:1)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23,117,859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$10,403,037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$0.45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81.33%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468326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(1:2 or 1:3)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8,440,026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$1,941,206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$0.23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625181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(1:4 or greater)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2,627,625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$446,696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$0.17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56280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592822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020" marR="9020" marT="9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34,185,510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$12,790,939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$0.374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505056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298995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289118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DATA WAREHOUSE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759704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(1:1)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2,496,903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$1,123,606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$0.45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89.84%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47728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(1:2 or 1:3)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456,788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$105,061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$0.23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45253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(1:4 or greater)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129,756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$22,059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$0.17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361547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626038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020" marR="9020" marT="9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3,083,447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$1,250,726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$0.406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336698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069564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475921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**DODD ESTIMATED**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421405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(1:1)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521,020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$234,459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$0.45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86.10%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704380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(1:2 or 1:3)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138,939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$31,956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$0.23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126114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(1:4 or greater)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34,735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$5,905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$0.17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2.17%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756744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111414"/>
                  </a:ext>
                </a:extLst>
              </a:tr>
              <a:tr h="1879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020" marR="9020" marT="9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694,693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$272,320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$0.392 </a:t>
                      </a:r>
                    </a:p>
                  </a:txBody>
                  <a:tcPr marL="9020" marR="9020" marT="90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20" marR="9020" marT="90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209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784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4C89-E119-41EC-85C5-395B5AAA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431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Mileage Projections based on Proposal (wo/Mod. Vehicles)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4471DB-3A33-4BD6-9C76-53FBC1E442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627986"/>
              </p:ext>
            </p:extLst>
          </p:nvPr>
        </p:nvGraphicFramePr>
        <p:xfrm>
          <a:off x="950414" y="989556"/>
          <a:ext cx="8016660" cy="5503308"/>
        </p:xfrm>
        <a:graphic>
          <a:graphicData uri="http://schemas.openxmlformats.org/drawingml/2006/table">
            <a:tbl>
              <a:tblPr/>
              <a:tblGrid>
                <a:gridCol w="2251086">
                  <a:extLst>
                    <a:ext uri="{9D8B030D-6E8A-4147-A177-3AD203B41FA5}">
                      <a16:colId xmlns:a16="http://schemas.microsoft.com/office/drawing/2014/main" val="3304856922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791048617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371306161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4759353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1893175920"/>
                    </a:ext>
                  </a:extLst>
                </a:gridCol>
                <a:gridCol w="1158698">
                  <a:extLst>
                    <a:ext uri="{9D8B030D-6E8A-4147-A177-3AD203B41FA5}">
                      <a16:colId xmlns:a16="http://schemas.microsoft.com/office/drawing/2014/main" val="1558230785"/>
                    </a:ext>
                  </a:extLst>
                </a:gridCol>
              </a:tblGrid>
              <a:tr h="20689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HCBS Waiver Mileage Projections based of Proposal (wo/Mod. </a:t>
                      </a:r>
                      <a:r>
                        <a:rPr lang="en-US" sz="10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Veh</a:t>
                      </a:r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784569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051641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17146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wo/Mod. </a:t>
                      </a:r>
                      <a:r>
                        <a:rPr lang="en-US" sz="8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Veh</a:t>
                      </a:r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Mile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Proj. Increase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Proj. % Increase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900959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1:1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26,135,782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$14,113,322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$0.540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$2,352,220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104518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1:2 or 1:3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9,035,753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$2,439,653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$0.270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$361,430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808853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1:4 or more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2,792,116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$558,423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$0.200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$83,763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17.65%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715575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169456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37,963,650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$17,111,398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$0.451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$2,797,414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883039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620154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311069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wo/Mod. Veh.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628066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23,117,859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$12,483,644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$0.54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81.66%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763439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(1:2 or 1:3)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8,440,026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$2,278,807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$0.27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77303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(1:4 or greater)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2,627,625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$525,525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$0.20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052384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605568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34,185,510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$15,287,976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$0.447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1280676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113994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834679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wo/Mod. Veh.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452628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2,496,903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$1,348,328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$0.54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90.03%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533706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(1:2 or 1:3)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456,788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$123,333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$0.27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082538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(1:4 or greater)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129,756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$25,951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$0.20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772647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386627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3,083,447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$1,497,612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$0.486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034798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18868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418589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wo/Mod. Veh.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410625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521,020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$281,351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$0.54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019657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(1:2 or 1:3)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138,939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$37,513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$0.27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738061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(1:4 or greater)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34,735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$6,947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$0.20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67726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256065"/>
                  </a:ext>
                </a:extLst>
              </a:tr>
              <a:tr h="1655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694,693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$325,811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$0.469 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202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923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343B-E9AC-4C46-BAED-75997D927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801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Mileage Projections based on Proposal (w/Mod. Vehicles)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659E614-2F85-42EE-960E-B8370B6AF9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786799"/>
              </p:ext>
            </p:extLst>
          </p:nvPr>
        </p:nvGraphicFramePr>
        <p:xfrm>
          <a:off x="951979" y="1130968"/>
          <a:ext cx="8873088" cy="5361900"/>
        </p:xfrm>
        <a:graphic>
          <a:graphicData uri="http://schemas.openxmlformats.org/drawingml/2006/table">
            <a:tbl>
              <a:tblPr/>
              <a:tblGrid>
                <a:gridCol w="2766403">
                  <a:extLst>
                    <a:ext uri="{9D8B030D-6E8A-4147-A177-3AD203B41FA5}">
                      <a16:colId xmlns:a16="http://schemas.microsoft.com/office/drawing/2014/main" val="1584823552"/>
                    </a:ext>
                  </a:extLst>
                </a:gridCol>
                <a:gridCol w="1221337">
                  <a:extLst>
                    <a:ext uri="{9D8B030D-6E8A-4147-A177-3AD203B41FA5}">
                      <a16:colId xmlns:a16="http://schemas.microsoft.com/office/drawing/2014/main" val="3722423252"/>
                    </a:ext>
                  </a:extLst>
                </a:gridCol>
                <a:gridCol w="1221337">
                  <a:extLst>
                    <a:ext uri="{9D8B030D-6E8A-4147-A177-3AD203B41FA5}">
                      <a16:colId xmlns:a16="http://schemas.microsoft.com/office/drawing/2014/main" val="3244297005"/>
                    </a:ext>
                  </a:extLst>
                </a:gridCol>
                <a:gridCol w="1221337">
                  <a:extLst>
                    <a:ext uri="{9D8B030D-6E8A-4147-A177-3AD203B41FA5}">
                      <a16:colId xmlns:a16="http://schemas.microsoft.com/office/drawing/2014/main" val="502816959"/>
                    </a:ext>
                  </a:extLst>
                </a:gridCol>
                <a:gridCol w="1221337">
                  <a:extLst>
                    <a:ext uri="{9D8B030D-6E8A-4147-A177-3AD203B41FA5}">
                      <a16:colId xmlns:a16="http://schemas.microsoft.com/office/drawing/2014/main" val="818759127"/>
                    </a:ext>
                  </a:extLst>
                </a:gridCol>
                <a:gridCol w="1221337">
                  <a:extLst>
                    <a:ext uri="{9D8B030D-6E8A-4147-A177-3AD203B41FA5}">
                      <a16:colId xmlns:a16="http://schemas.microsoft.com/office/drawing/2014/main" val="2466661137"/>
                    </a:ext>
                  </a:extLst>
                </a:gridCol>
              </a:tblGrid>
              <a:tr h="178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 &amp; wo /Mod. Veh.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Mile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Proj. Increase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Proj. % Increase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780483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1:1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28,731,195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$18,301,999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$0.637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$6,540,897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55.61%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214320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1:2 or 1:3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9,548,077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$2,992,627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$0.313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$914,404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233065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1:4 or more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2,933,578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$680,608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$0.232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$205,948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43.39%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250555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391089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276" marR="9276" marT="9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41,212,850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$21,975,233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$0.533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$7,661,249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53.52%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216979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264806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592360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wo/Mod. Veh. (82%)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545060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(1:1)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18,956,644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$10,236,588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$0.54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81.66%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010292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(1:2 or 1:3)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6,920,821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$1,868,622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$0.27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036570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(1:4 or greater)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2,154,653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$430,931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$0.20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931851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915578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276" marR="9276" marT="9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28,032,118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$12,536,140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$0.447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079665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913337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399444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wo/Mod. Veh. (93%)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0087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(1:1)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2,322,120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$1,253,945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$0.54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90.03%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779402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(1:2 or 1:3)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424,813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$114,699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$0.27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870971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(1:4 or greater)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120,673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$24,135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$0.20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100225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279377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276" marR="9276" marT="9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2,867,606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$1,392,779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$0.486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623391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420020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116611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wo/Mod. Veh. (93%)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700147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(1:1)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484,548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$261,656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$0.54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86.35%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291203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(1:2 or 1:3)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129,213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$34,887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$0.27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352281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(1:4 or greater)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32,303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$6,461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$0.20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587586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734235"/>
                  </a:ext>
                </a:extLst>
              </a:tr>
              <a:tr h="1787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276" marR="9276" marT="9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646,064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$303,004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$0.469 </a:t>
                      </a:r>
                    </a:p>
                  </a:txBody>
                  <a:tcPr marL="9276" marR="9276" marT="927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76" marR="9276" marT="92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23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209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FEAD9-5002-4A17-A43F-6DAB5CAFC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Mileage Projections based on Proposal (w/Mod. Vehicles)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C6AB8C-CF71-4F83-B916-98BEDB205A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97975"/>
              </p:ext>
            </p:extLst>
          </p:nvPr>
        </p:nvGraphicFramePr>
        <p:xfrm>
          <a:off x="951978" y="1608137"/>
          <a:ext cx="8973070" cy="4191000"/>
        </p:xfrm>
        <a:graphic>
          <a:graphicData uri="http://schemas.openxmlformats.org/drawingml/2006/table">
            <a:tbl>
              <a:tblPr/>
              <a:tblGrid>
                <a:gridCol w="2797575">
                  <a:extLst>
                    <a:ext uri="{9D8B030D-6E8A-4147-A177-3AD203B41FA5}">
                      <a16:colId xmlns:a16="http://schemas.microsoft.com/office/drawing/2014/main" val="2882170386"/>
                    </a:ext>
                  </a:extLst>
                </a:gridCol>
                <a:gridCol w="1235099">
                  <a:extLst>
                    <a:ext uri="{9D8B030D-6E8A-4147-A177-3AD203B41FA5}">
                      <a16:colId xmlns:a16="http://schemas.microsoft.com/office/drawing/2014/main" val="2493896910"/>
                    </a:ext>
                  </a:extLst>
                </a:gridCol>
                <a:gridCol w="1235099">
                  <a:extLst>
                    <a:ext uri="{9D8B030D-6E8A-4147-A177-3AD203B41FA5}">
                      <a16:colId xmlns:a16="http://schemas.microsoft.com/office/drawing/2014/main" val="3848197696"/>
                    </a:ext>
                  </a:extLst>
                </a:gridCol>
                <a:gridCol w="1235099">
                  <a:extLst>
                    <a:ext uri="{9D8B030D-6E8A-4147-A177-3AD203B41FA5}">
                      <a16:colId xmlns:a16="http://schemas.microsoft.com/office/drawing/2014/main" val="1634823960"/>
                    </a:ext>
                  </a:extLst>
                </a:gridCol>
                <a:gridCol w="1235099">
                  <a:extLst>
                    <a:ext uri="{9D8B030D-6E8A-4147-A177-3AD203B41FA5}">
                      <a16:colId xmlns:a16="http://schemas.microsoft.com/office/drawing/2014/main" val="4261896749"/>
                    </a:ext>
                  </a:extLst>
                </a:gridCol>
                <a:gridCol w="1235099">
                  <a:extLst>
                    <a:ext uri="{9D8B030D-6E8A-4147-A177-3AD203B41FA5}">
                      <a16:colId xmlns:a16="http://schemas.microsoft.com/office/drawing/2014/main" val="241599116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w/Mod. Veh. (18%)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4280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4,161,215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$3,911,542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4975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(1:2 or 1:3)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1,519,205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$714,026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022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(1:4 or greater)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472,973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$165,540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0708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125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6,153,392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$4,791,108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5967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1916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832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w/Mod. Veh. (7%)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1028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2,322,120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$2,182,793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5618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(1:2 or 1:3)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424,813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$199,662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3259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 (1:4 or greater)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120,673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$42,236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6935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2232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2,867,606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$2,424,690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$0.846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8412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2606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1951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w/Mod. Veh. (7%)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 Mile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Units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 of $$$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7955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484,548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$455,475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8689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(1:2 or 1:3)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129,213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$60,730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021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 (1:4 or greater)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32,303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$11,306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0370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961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646,064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$527,512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$0.817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89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98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014D6-2264-419E-A72E-490515511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697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FY 2017 NMT Data from DODD 6/22/18</a:t>
            </a:r>
            <a:endParaRPr lang="en-US" sz="28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9E603A-D63E-4AB6-B01A-EDE547B8F2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176366"/>
              </p:ext>
            </p:extLst>
          </p:nvPr>
        </p:nvGraphicFramePr>
        <p:xfrm>
          <a:off x="950495" y="986588"/>
          <a:ext cx="7583904" cy="5354052"/>
        </p:xfrm>
        <a:graphic>
          <a:graphicData uri="http://schemas.openxmlformats.org/drawingml/2006/table">
            <a:tbl>
              <a:tblPr/>
              <a:tblGrid>
                <a:gridCol w="2152723">
                  <a:extLst>
                    <a:ext uri="{9D8B030D-6E8A-4147-A177-3AD203B41FA5}">
                      <a16:colId xmlns:a16="http://schemas.microsoft.com/office/drawing/2014/main" val="2030643931"/>
                    </a:ext>
                  </a:extLst>
                </a:gridCol>
                <a:gridCol w="2152723">
                  <a:extLst>
                    <a:ext uri="{9D8B030D-6E8A-4147-A177-3AD203B41FA5}">
                      <a16:colId xmlns:a16="http://schemas.microsoft.com/office/drawing/2014/main" val="909330975"/>
                    </a:ext>
                  </a:extLst>
                </a:gridCol>
                <a:gridCol w="1639229">
                  <a:extLst>
                    <a:ext uri="{9D8B030D-6E8A-4147-A177-3AD203B41FA5}">
                      <a16:colId xmlns:a16="http://schemas.microsoft.com/office/drawing/2014/main" val="1602731584"/>
                    </a:ext>
                  </a:extLst>
                </a:gridCol>
                <a:gridCol w="1639229">
                  <a:extLst>
                    <a:ext uri="{9D8B030D-6E8A-4147-A177-3AD203B41FA5}">
                      <a16:colId xmlns:a16="http://schemas.microsoft.com/office/drawing/2014/main" val="1358249887"/>
                    </a:ext>
                  </a:extLst>
                </a:gridCol>
              </a:tblGrid>
              <a:tr h="243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994583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$103,530,379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203870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$60,344,277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377222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$1,776,684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77391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968470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$165,651,339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334293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243536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939218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DATA WAREHOUSE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689782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5,391,017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$101,620,583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443328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3,190,710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$59,435,915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961489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$1,720,368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447018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573906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8,672,087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$162,776,866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280599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947323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691120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DATA WAREHOUSE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Mile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546968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1,813,557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$1,909,796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336059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820,665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$908,362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857674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$56,316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964357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810477"/>
                  </a:ext>
                </a:extLst>
              </a:tr>
              <a:tr h="24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2,683,548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$2,874,474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812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3D381-5231-4B05-A4AA-7C3789F3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NMT Projections w &amp; wo Mod. (5+ Passengers)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6E7703-FAD1-4D27-95FD-A4970DB259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65759"/>
              </p:ext>
            </p:extLst>
          </p:nvPr>
        </p:nvGraphicFramePr>
        <p:xfrm>
          <a:off x="1022684" y="914399"/>
          <a:ext cx="8013365" cy="5462336"/>
        </p:xfrm>
        <a:graphic>
          <a:graphicData uri="http://schemas.openxmlformats.org/drawingml/2006/table">
            <a:tbl>
              <a:tblPr/>
              <a:tblGrid>
                <a:gridCol w="3253807">
                  <a:extLst>
                    <a:ext uri="{9D8B030D-6E8A-4147-A177-3AD203B41FA5}">
                      <a16:colId xmlns:a16="http://schemas.microsoft.com/office/drawing/2014/main" val="2964944443"/>
                    </a:ext>
                  </a:extLst>
                </a:gridCol>
                <a:gridCol w="1886516">
                  <a:extLst>
                    <a:ext uri="{9D8B030D-6E8A-4147-A177-3AD203B41FA5}">
                      <a16:colId xmlns:a16="http://schemas.microsoft.com/office/drawing/2014/main" val="1859886532"/>
                    </a:ext>
                  </a:extLst>
                </a:gridCol>
                <a:gridCol w="1436521">
                  <a:extLst>
                    <a:ext uri="{9D8B030D-6E8A-4147-A177-3AD203B41FA5}">
                      <a16:colId xmlns:a16="http://schemas.microsoft.com/office/drawing/2014/main" val="3553898605"/>
                    </a:ext>
                  </a:extLst>
                </a:gridCol>
                <a:gridCol w="1436521">
                  <a:extLst>
                    <a:ext uri="{9D8B030D-6E8A-4147-A177-3AD203B41FA5}">
                      <a16:colId xmlns:a16="http://schemas.microsoft.com/office/drawing/2014/main" val="1736461184"/>
                    </a:ext>
                  </a:extLst>
                </a:gridCol>
              </a:tblGrid>
              <a:tr h="24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 wo Mod.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543570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$88,563,862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$16.13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604380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$52,236,515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$16.13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767672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$1,504,751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$16.13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622282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250527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$142,305,128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90923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777594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144446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554223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($14,966,517)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($2.72)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508803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($8,107,762)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($2.50)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037910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($271,932)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($2.91)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251652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699412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($23,346,211)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($2.65)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129695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159737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457087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 wo Mod.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900563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4,503,713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$72,622,367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$16.13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623650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3,012,711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$48,579,959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$16.13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829626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$1,399,419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$16.13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899416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415753"/>
                  </a:ext>
                </a:extLst>
              </a:tr>
              <a:tr h="248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7,603,209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$122,601,744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$16.13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384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399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C94FB-716A-47FD-B20B-246E8F14C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3338"/>
          </a:xfrm>
        </p:spPr>
        <p:txBody>
          <a:bodyPr>
            <a:normAutofit fontScale="90000"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NMT Projections w &amp; wo Mod. (5+ Passengers)</a:t>
            </a:r>
            <a:r>
              <a:rPr lang="en-US" dirty="0"/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A4B909-1596-4A7B-AD2C-7EA18A7856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104995"/>
              </p:ext>
            </p:extLst>
          </p:nvPr>
        </p:nvGraphicFramePr>
        <p:xfrm>
          <a:off x="986589" y="1070810"/>
          <a:ext cx="8049462" cy="5269836"/>
        </p:xfrm>
        <a:graphic>
          <a:graphicData uri="http://schemas.openxmlformats.org/drawingml/2006/table">
            <a:tbl>
              <a:tblPr/>
              <a:tblGrid>
                <a:gridCol w="3268464">
                  <a:extLst>
                    <a:ext uri="{9D8B030D-6E8A-4147-A177-3AD203B41FA5}">
                      <a16:colId xmlns:a16="http://schemas.microsoft.com/office/drawing/2014/main" val="1224691328"/>
                    </a:ext>
                  </a:extLst>
                </a:gridCol>
                <a:gridCol w="1895014">
                  <a:extLst>
                    <a:ext uri="{9D8B030D-6E8A-4147-A177-3AD203B41FA5}">
                      <a16:colId xmlns:a16="http://schemas.microsoft.com/office/drawing/2014/main" val="1915395408"/>
                    </a:ext>
                  </a:extLst>
                </a:gridCol>
                <a:gridCol w="1442992">
                  <a:extLst>
                    <a:ext uri="{9D8B030D-6E8A-4147-A177-3AD203B41FA5}">
                      <a16:colId xmlns:a16="http://schemas.microsoft.com/office/drawing/2014/main" val="1523095142"/>
                    </a:ext>
                  </a:extLst>
                </a:gridCol>
                <a:gridCol w="1442992">
                  <a:extLst>
                    <a:ext uri="{9D8B030D-6E8A-4147-A177-3AD203B41FA5}">
                      <a16:colId xmlns:a16="http://schemas.microsoft.com/office/drawing/2014/main" val="689268465"/>
                    </a:ext>
                  </a:extLst>
                </a:gridCol>
              </a:tblGrid>
              <a:tr h="239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 w Mod.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892955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988,620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$26,015,532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$26.32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478970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226,763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$5,967,273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$26.32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185165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$171,896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$26.32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621143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196564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1,221,915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$32,154,700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$26.32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070654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498043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410202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 w &amp; wo Mod.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913019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$98,637,898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$17.96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836614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$54,547,231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$16.84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002766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$1,571,315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$16.84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630173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283914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$154,756,445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$17.54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157297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917625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616595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 &amp;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072454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($4,892,480)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($0.89)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940422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($5,797,046)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($1.79)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080605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($205,369)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($2.20)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98556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1106747"/>
                  </a:ext>
                </a:extLst>
              </a:tr>
              <a:tr h="2395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($10,894,895)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($1.23)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417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697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C02C4-E2A8-41C6-8612-FBE4CDE7A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464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NMT Projections w &amp; wo Mod. (1-4 Passengers)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1DB8F8-FA06-4AEA-9D85-80ED38CBB4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495663"/>
              </p:ext>
            </p:extLst>
          </p:nvPr>
        </p:nvGraphicFramePr>
        <p:xfrm>
          <a:off x="926432" y="1094874"/>
          <a:ext cx="8109618" cy="5305916"/>
        </p:xfrm>
        <a:graphic>
          <a:graphicData uri="http://schemas.openxmlformats.org/drawingml/2006/table">
            <a:tbl>
              <a:tblPr/>
              <a:tblGrid>
                <a:gridCol w="3292890">
                  <a:extLst>
                    <a:ext uri="{9D8B030D-6E8A-4147-A177-3AD203B41FA5}">
                      <a16:colId xmlns:a16="http://schemas.microsoft.com/office/drawing/2014/main" val="23341602"/>
                    </a:ext>
                  </a:extLst>
                </a:gridCol>
                <a:gridCol w="1909176">
                  <a:extLst>
                    <a:ext uri="{9D8B030D-6E8A-4147-A177-3AD203B41FA5}">
                      <a16:colId xmlns:a16="http://schemas.microsoft.com/office/drawing/2014/main" val="2784673287"/>
                    </a:ext>
                  </a:extLst>
                </a:gridCol>
                <a:gridCol w="1453776">
                  <a:extLst>
                    <a:ext uri="{9D8B030D-6E8A-4147-A177-3AD203B41FA5}">
                      <a16:colId xmlns:a16="http://schemas.microsoft.com/office/drawing/2014/main" val="2037489243"/>
                    </a:ext>
                  </a:extLst>
                </a:gridCol>
                <a:gridCol w="1453776">
                  <a:extLst>
                    <a:ext uri="{9D8B030D-6E8A-4147-A177-3AD203B41FA5}">
                      <a16:colId xmlns:a16="http://schemas.microsoft.com/office/drawing/2014/main" val="2672045208"/>
                    </a:ext>
                  </a:extLst>
                </a:gridCol>
              </a:tblGrid>
              <a:tr h="241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 wo Mod.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603569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$116,821,913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$21.27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176581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$68,903,607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$21.27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736649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$1,984,872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$21.27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731026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203810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$187,710,392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230613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607959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180773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105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$13,291,534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772229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$8,559,330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830126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$208,188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$2.23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526335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5546838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$22,059,053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408810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437732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235812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 wo Mod.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295222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4,503,713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$95,793,969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$21.27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644126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3,012,711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$64,080,355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$21.27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210929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$1,845,931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$21.27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867866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737339"/>
                  </a:ext>
                </a:extLst>
              </a:tr>
              <a:tr h="2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7,603,209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$161,720,254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771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493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01F32-6850-44C4-AEC2-FC4DF200F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3338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  <a:latin typeface="Calibri" panose="020F0502020204030204" pitchFamily="34" charset="0"/>
              </a:rPr>
              <a:t>HCBS Waiver NMT Projections w &amp; wo Mod. (1-4 Passengers)</a:t>
            </a:r>
            <a:r>
              <a:rPr lang="en-US" sz="2800" i="1" dirty="0"/>
              <a:t>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DA4B95-4EB1-477E-B5AB-DFD94FB18A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176459"/>
              </p:ext>
            </p:extLst>
          </p:nvPr>
        </p:nvGraphicFramePr>
        <p:xfrm>
          <a:off x="938463" y="1034715"/>
          <a:ext cx="8097586" cy="5342018"/>
        </p:xfrm>
        <a:graphic>
          <a:graphicData uri="http://schemas.openxmlformats.org/drawingml/2006/table">
            <a:tbl>
              <a:tblPr/>
              <a:tblGrid>
                <a:gridCol w="3288005">
                  <a:extLst>
                    <a:ext uri="{9D8B030D-6E8A-4147-A177-3AD203B41FA5}">
                      <a16:colId xmlns:a16="http://schemas.microsoft.com/office/drawing/2014/main" val="191721223"/>
                    </a:ext>
                  </a:extLst>
                </a:gridCol>
                <a:gridCol w="1906343">
                  <a:extLst>
                    <a:ext uri="{9D8B030D-6E8A-4147-A177-3AD203B41FA5}">
                      <a16:colId xmlns:a16="http://schemas.microsoft.com/office/drawing/2014/main" val="2798449330"/>
                    </a:ext>
                  </a:extLst>
                </a:gridCol>
                <a:gridCol w="1451619">
                  <a:extLst>
                    <a:ext uri="{9D8B030D-6E8A-4147-A177-3AD203B41FA5}">
                      <a16:colId xmlns:a16="http://schemas.microsoft.com/office/drawing/2014/main" val="2461989225"/>
                    </a:ext>
                  </a:extLst>
                </a:gridCol>
                <a:gridCol w="1451619">
                  <a:extLst>
                    <a:ext uri="{9D8B030D-6E8A-4147-A177-3AD203B41FA5}">
                      <a16:colId xmlns:a16="http://schemas.microsoft.com/office/drawing/2014/main" val="927964779"/>
                    </a:ext>
                  </a:extLst>
                </a:gridCol>
              </a:tblGrid>
              <a:tr h="242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 w Mod.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475914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988,620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$31,101,981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$31.46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112137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226,763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$7,133,969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$31.46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856105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$205,505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$31.46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204729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697662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1,221,915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$38,441,454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$31.46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619507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497589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621560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Actual plus Imputed w &amp; wo Mod.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960590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$126,895,949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$23.10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098198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$71,214,324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$21.98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760630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$2,051,436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$21.98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868972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364667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$200,161,709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$22.68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005351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404717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681664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 &amp;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220970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$23,365,571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655104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$10,870,047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630515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$274,752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081170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06043"/>
                  </a:ext>
                </a:extLst>
              </a:tr>
              <a:tr h="24281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$34,510,369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780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991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C4A09-E345-4495-B79D-B1494E48A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43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Transportation Proposal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(Summary)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42EE5A-E1D5-46CF-A03D-2809AE91930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1020762"/>
          <a:ext cx="10363200" cy="5334000"/>
        </p:xfrm>
        <a:graphic>
          <a:graphicData uri="http://schemas.openxmlformats.org/drawingml/2006/table">
            <a:tbl>
              <a:tblPr/>
              <a:tblGrid>
                <a:gridCol w="2387600">
                  <a:extLst>
                    <a:ext uri="{9D8B030D-6E8A-4147-A177-3AD203B41FA5}">
                      <a16:colId xmlns:a16="http://schemas.microsoft.com/office/drawing/2014/main" val="1987982267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903707696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1623801237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303242437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925867050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3556804512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97458448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Mileage Projection (Residential only)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7832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1340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 &amp; wo /Mod. Veh.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Miles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Mile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Proj. Increase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Proj. % Increase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Match (37.22%)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002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28,731,195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$18,301,999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$6,540,897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5337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1:2 or 1:3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9,548,077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$2,992,627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$914,404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0598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1:4 or more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2,933,578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$680,608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$205,948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49794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2753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41,212,850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$21,975,233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$7,661,249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$2,851,517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5823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7010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626793"/>
                  </a:ext>
                </a:extLst>
              </a:tr>
              <a:tr h="190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Mileage Projection - Community Inclusion while at Day Service (avg. of 25 miles each per week * 48 weeks = 960 miles per individual per year)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1737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5517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 &amp; wo /Mod. Veh.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Ind. Per Day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Mile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Proj. Increase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Match (37.22%)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3712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$5,080,408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$5,080,408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0592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$2,996,513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$2,996,513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5904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$86,319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$0.37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$86,319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8447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8586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$8,163,240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$8,163,240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1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$3,038,358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655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3154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7774140"/>
                  </a:ext>
                </a:extLst>
              </a:tr>
              <a:tr h="190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Mileage Projection - Community Inclusion while at Day Service (avg. of 25 miles each per week * 48 weeks = 960 miles per individual per year)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484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731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PROJECTIONS w &amp; wo /Mod. Veh.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Ind. Per Day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Mile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Proj. Increase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Match (37.22%)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4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$7,321,460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$7,321,460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91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$4,318,325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$4,318,325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3008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$124,396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$124,396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349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9651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$11,764,181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$11,764,181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$4,378,628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825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35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Workgroup Member Organizations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/>
              <a:t>OACB</a:t>
            </a:r>
          </a:p>
          <a:p>
            <a:r>
              <a:rPr lang="en-US" dirty="0"/>
              <a:t>OPRA</a:t>
            </a:r>
          </a:p>
          <a:p>
            <a:r>
              <a:rPr lang="en-US" dirty="0"/>
              <a:t>OAAS</a:t>
            </a:r>
          </a:p>
          <a:p>
            <a:r>
              <a:rPr lang="en-US" dirty="0"/>
              <a:t>PSG</a:t>
            </a:r>
          </a:p>
          <a:p>
            <a:r>
              <a:rPr lang="en-US" dirty="0"/>
              <a:t>Capabilities</a:t>
            </a:r>
          </a:p>
          <a:p>
            <a:r>
              <a:rPr lang="en-US" dirty="0"/>
              <a:t>Goodwill</a:t>
            </a:r>
          </a:p>
          <a:p>
            <a:r>
              <a:rPr lang="en-US" dirty="0"/>
              <a:t>Ability Works</a:t>
            </a:r>
          </a:p>
          <a:p>
            <a:r>
              <a:rPr lang="en-US" dirty="0"/>
              <a:t>Hamilton DD</a:t>
            </a:r>
          </a:p>
          <a:p>
            <a:r>
              <a:rPr lang="en-US" dirty="0"/>
              <a:t>Summit DD</a:t>
            </a:r>
          </a:p>
          <a:p>
            <a:r>
              <a:rPr lang="en-US" dirty="0"/>
              <a:t>Franklin DD</a:t>
            </a:r>
          </a:p>
          <a:p>
            <a:r>
              <a:rPr lang="en-US" dirty="0"/>
              <a:t>BHN Alliance-OSCB</a:t>
            </a:r>
          </a:p>
          <a:p>
            <a:r>
              <a:rPr lang="en-US" dirty="0"/>
              <a:t>Fulton DD/Triangle Processing</a:t>
            </a:r>
          </a:p>
          <a:p>
            <a:r>
              <a:rPr lang="en-US" dirty="0"/>
              <a:t>Alpha Group</a:t>
            </a:r>
          </a:p>
          <a:p>
            <a:r>
              <a:rPr lang="en-US" dirty="0"/>
              <a:t>Licking DD</a:t>
            </a:r>
          </a:p>
          <a:p>
            <a:r>
              <a:rPr lang="en-US" dirty="0"/>
              <a:t>Medina DD</a:t>
            </a:r>
          </a:p>
          <a:p>
            <a:r>
              <a:rPr lang="en-US" dirty="0"/>
              <a:t>DODD</a:t>
            </a:r>
          </a:p>
          <a:p>
            <a:r>
              <a:rPr lang="en-US" dirty="0"/>
              <a:t>Council for Community </a:t>
            </a:r>
            <a:r>
              <a:rPr lang="en-US" dirty="0" smtClean="0"/>
              <a:t>Living</a:t>
            </a:r>
          </a:p>
          <a:p>
            <a:r>
              <a:rPr lang="en-US" smtClean="0"/>
              <a:t>Koinania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071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A962-CBCF-4556-975D-671A25166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433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Transportation Proposal (Summary)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2750BE-7026-4C19-A61A-75DB6DC12E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011136"/>
              </p:ext>
            </p:extLst>
          </p:nvPr>
        </p:nvGraphicFramePr>
        <p:xfrm>
          <a:off x="838200" y="974557"/>
          <a:ext cx="8528049" cy="5518314"/>
        </p:xfrm>
        <a:graphic>
          <a:graphicData uri="http://schemas.openxmlformats.org/drawingml/2006/table">
            <a:tbl>
              <a:tblPr/>
              <a:tblGrid>
                <a:gridCol w="3109401">
                  <a:extLst>
                    <a:ext uri="{9D8B030D-6E8A-4147-A177-3AD203B41FA5}">
                      <a16:colId xmlns:a16="http://schemas.microsoft.com/office/drawing/2014/main" val="3912073304"/>
                    </a:ext>
                  </a:extLst>
                </a:gridCol>
                <a:gridCol w="1803452">
                  <a:extLst>
                    <a:ext uri="{9D8B030D-6E8A-4147-A177-3AD203B41FA5}">
                      <a16:colId xmlns:a16="http://schemas.microsoft.com/office/drawing/2014/main" val="409515419"/>
                    </a:ext>
                  </a:extLst>
                </a:gridCol>
                <a:gridCol w="1807598">
                  <a:extLst>
                    <a:ext uri="{9D8B030D-6E8A-4147-A177-3AD203B41FA5}">
                      <a16:colId xmlns:a16="http://schemas.microsoft.com/office/drawing/2014/main" val="49907013"/>
                    </a:ext>
                  </a:extLst>
                </a:gridCol>
                <a:gridCol w="1807598">
                  <a:extLst>
                    <a:ext uri="{9D8B030D-6E8A-4147-A177-3AD203B41FA5}">
                      <a16:colId xmlns:a16="http://schemas.microsoft.com/office/drawing/2014/main" val="1365431267"/>
                    </a:ext>
                  </a:extLst>
                </a:gridCol>
              </a:tblGrid>
              <a:tr h="3065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NMT OWT Projection (all 1-4 Passenger)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413468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566064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 &amp;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Increase/(Decrease)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19860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$23,365,571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303170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$10,870,047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$3.36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050215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$274,752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8404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301446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$34,510,369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910556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046870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09057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NMT OWT Projection (all 5+ Passenger)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896335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510384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 &amp;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Increase/(Decrease)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412488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($4,892,480)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($0.89)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649190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($5,797,046)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($1.79)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2246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($205,369)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($2.20)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6728777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766394"/>
                  </a:ext>
                </a:extLst>
              </a:tr>
              <a:tr h="306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($10,894,895)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($1.23)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144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822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D42CD-B019-4D92-BA9C-B4648834C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5370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Transportation Proposal (Summary)</a:t>
            </a:r>
            <a:endParaRPr lang="en-US" sz="28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0AE2AA2-0D7C-4079-864F-B38E52EDB6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303080"/>
              </p:ext>
            </p:extLst>
          </p:nvPr>
        </p:nvGraphicFramePr>
        <p:xfrm>
          <a:off x="938463" y="1130967"/>
          <a:ext cx="8427787" cy="5137488"/>
        </p:xfrm>
        <a:graphic>
          <a:graphicData uri="http://schemas.openxmlformats.org/drawingml/2006/table">
            <a:tbl>
              <a:tblPr/>
              <a:tblGrid>
                <a:gridCol w="3072844">
                  <a:extLst>
                    <a:ext uri="{9D8B030D-6E8A-4147-A177-3AD203B41FA5}">
                      <a16:colId xmlns:a16="http://schemas.microsoft.com/office/drawing/2014/main" val="3841155362"/>
                    </a:ext>
                  </a:extLst>
                </a:gridCol>
                <a:gridCol w="1782249">
                  <a:extLst>
                    <a:ext uri="{9D8B030D-6E8A-4147-A177-3AD203B41FA5}">
                      <a16:colId xmlns:a16="http://schemas.microsoft.com/office/drawing/2014/main" val="3428819652"/>
                    </a:ext>
                  </a:extLst>
                </a:gridCol>
                <a:gridCol w="1786347">
                  <a:extLst>
                    <a:ext uri="{9D8B030D-6E8A-4147-A177-3AD203B41FA5}">
                      <a16:colId xmlns:a16="http://schemas.microsoft.com/office/drawing/2014/main" val="3157078030"/>
                    </a:ext>
                  </a:extLst>
                </a:gridCol>
                <a:gridCol w="1786347">
                  <a:extLst>
                    <a:ext uri="{9D8B030D-6E8A-4147-A177-3AD203B41FA5}">
                      <a16:colId xmlns:a16="http://schemas.microsoft.com/office/drawing/2014/main" val="3322935467"/>
                    </a:ext>
                  </a:extLst>
                </a:gridCol>
              </a:tblGrid>
              <a:tr h="2854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NMT OWT Projection (if 75% 5+, 25% 1-4)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72404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380305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 &amp;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593239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$2,172,032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309998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($1,630,273)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($0.50)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624146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($85,339)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($0.91)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125804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102672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$456,421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569271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342629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785927"/>
                  </a:ext>
                </a:extLst>
              </a:tr>
              <a:tr h="2854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NMT OWT Projection (if 70% 5+, 30% 1-4)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925803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644413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 &amp;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377349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$3,584,935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877894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($796,918)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($0.25)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267902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($61,333)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($0.66)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090749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078205"/>
                  </a:ext>
                </a:extLst>
              </a:tr>
              <a:tr h="2854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$2,726,684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94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6640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ADE7-CECF-4532-B674-8B6A277B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1149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HCBS Waiver Transportation Proposal (Summary)</a:t>
            </a:r>
            <a:endParaRPr lang="en-US" sz="28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A809CA-D782-4466-AE15-EDD8F89F01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710377"/>
              </p:ext>
            </p:extLst>
          </p:nvPr>
        </p:nvGraphicFramePr>
        <p:xfrm>
          <a:off x="986589" y="1034715"/>
          <a:ext cx="8379661" cy="5065290"/>
        </p:xfrm>
        <a:graphic>
          <a:graphicData uri="http://schemas.openxmlformats.org/drawingml/2006/table">
            <a:tbl>
              <a:tblPr/>
              <a:tblGrid>
                <a:gridCol w="3055297">
                  <a:extLst>
                    <a:ext uri="{9D8B030D-6E8A-4147-A177-3AD203B41FA5}">
                      <a16:colId xmlns:a16="http://schemas.microsoft.com/office/drawing/2014/main" val="310976289"/>
                    </a:ext>
                  </a:extLst>
                </a:gridCol>
                <a:gridCol w="1772072">
                  <a:extLst>
                    <a:ext uri="{9D8B030D-6E8A-4147-A177-3AD203B41FA5}">
                      <a16:colId xmlns:a16="http://schemas.microsoft.com/office/drawing/2014/main" val="24169294"/>
                    </a:ext>
                  </a:extLst>
                </a:gridCol>
                <a:gridCol w="1776146">
                  <a:extLst>
                    <a:ext uri="{9D8B030D-6E8A-4147-A177-3AD203B41FA5}">
                      <a16:colId xmlns:a16="http://schemas.microsoft.com/office/drawing/2014/main" val="1555292810"/>
                    </a:ext>
                  </a:extLst>
                </a:gridCol>
                <a:gridCol w="1776146">
                  <a:extLst>
                    <a:ext uri="{9D8B030D-6E8A-4147-A177-3AD203B41FA5}">
                      <a16:colId xmlns:a16="http://schemas.microsoft.com/office/drawing/2014/main" val="1102757463"/>
                    </a:ext>
                  </a:extLst>
                </a:gridCol>
              </a:tblGrid>
              <a:tr h="2814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NMT OWT Projection (if 60% 5+, 40% 1-4)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398459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286239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 &amp;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603699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$6,410,740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565002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$869,791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139891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($13,321)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($0.14)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066596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97463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$7,267,211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572435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512243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32653"/>
                  </a:ext>
                </a:extLst>
              </a:tr>
              <a:tr h="2814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NMT OWT Projection (if 50% 5+, 50% 1-4)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398564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437841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Difference w &amp; wo Mod.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One-Way Trips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Avg. Per OWT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603083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5,492,333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$9,236,545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540875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3,239,474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$2,536,501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399942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$34,692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667070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498047"/>
                  </a:ext>
                </a:extLst>
              </a:tr>
              <a:tr h="281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Totals/Avg.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8,825,124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$11,807,737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791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457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D7301F44-2EC3-4191-B8F9-40CDE02913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413987" y="2857500"/>
            <a:ext cx="1142998" cy="1142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86DEB0-5AFB-6F41-84FE-92C808529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182880"/>
            <a:ext cx="7474172" cy="80633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OPRA Member Input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862259"/>
              </p:ext>
            </p:extLst>
          </p:nvPr>
        </p:nvGraphicFramePr>
        <p:xfrm>
          <a:off x="216130" y="831272"/>
          <a:ext cx="8699270" cy="6576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635">
                  <a:extLst>
                    <a:ext uri="{9D8B030D-6E8A-4147-A177-3AD203B41FA5}">
                      <a16:colId xmlns:a16="http://schemas.microsoft.com/office/drawing/2014/main" val="163049422"/>
                    </a:ext>
                  </a:extLst>
                </a:gridCol>
                <a:gridCol w="4349635">
                  <a:extLst>
                    <a:ext uri="{9D8B030D-6E8A-4147-A177-3AD203B41FA5}">
                      <a16:colId xmlns:a16="http://schemas.microsoft.com/office/drawing/2014/main" val="1374057201"/>
                    </a:ext>
                  </a:extLst>
                </a:gridCol>
              </a:tblGrid>
              <a:tr h="61363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11386"/>
                  </a:ext>
                </a:extLst>
              </a:tr>
              <a:tr h="350648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Vehicle</a:t>
                      </a:r>
                      <a:r>
                        <a:rPr lang="en-US" b="0" baseline="0" dirty="0"/>
                        <a:t> flexibility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Requires</a:t>
                      </a:r>
                      <a:r>
                        <a:rPr lang="en-US" b="0" baseline="0" dirty="0"/>
                        <a:t> more staff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505023"/>
                  </a:ext>
                </a:extLst>
              </a:tr>
              <a:tr h="350648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Person-Centered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Inefficient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01365"/>
                  </a:ext>
                </a:extLst>
              </a:tr>
              <a:tr h="876620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Increases rates for those who have most difficulty accessing it currently 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(rural and modified)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Many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providers structured themselves with at least 12 passenger vans in order to be able to bill the current  per trip rate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411286"/>
                  </a:ext>
                </a:extLst>
              </a:tr>
              <a:tr h="876620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Increases rates for small and single-passenger trips for employment, volunteering, and integration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Some</a:t>
                      </a:r>
                      <a:r>
                        <a:rPr lang="en-US" baseline="0" dirty="0"/>
                        <a:t> members rely on the current NMT rates to subsidize their day programs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599052"/>
                  </a:ext>
                </a:extLst>
              </a:tr>
              <a:tr h="350648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In alignment with HCBS settings</a:t>
                      </a:r>
                      <a:r>
                        <a:rPr lang="en-US" b="0" baseline="0" dirty="0"/>
                        <a:t> rule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700109"/>
                  </a:ext>
                </a:extLst>
              </a:tr>
              <a:tr h="613634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Smaller groups</a:t>
                      </a:r>
                      <a:r>
                        <a:rPr lang="en-US" b="0" baseline="0" dirty="0"/>
                        <a:t> are expected to decrease unwanted behaviors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968097"/>
                  </a:ext>
                </a:extLst>
              </a:tr>
              <a:tr h="876620"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Allows for billing of transportation during day services (currently an unfunded</a:t>
                      </a:r>
                      <a:r>
                        <a:rPr lang="en-US" sz="18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mandate)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643825"/>
                  </a:ext>
                </a:extLst>
              </a:tr>
              <a:tr h="728029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Increased</a:t>
                      </a:r>
                      <a:r>
                        <a:rPr lang="en-US" b="0" baseline="0" dirty="0"/>
                        <a:t> mileage rates for HPC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660283"/>
                  </a:ext>
                </a:extLst>
              </a:tr>
              <a:tr h="728029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Additional 20 million dollars</a:t>
                      </a:r>
                      <a:r>
                        <a:rPr lang="en-US" b="0" baseline="0" dirty="0" smtClean="0"/>
                        <a:t> added for transportation.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013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87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5E7360E-E77E-8F41-B919-4C2BEF442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Next Steps…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064C57-BA52-4106-AAA1-FDB7E63EF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071193"/>
              </p:ext>
            </p:extLst>
          </p:nvPr>
        </p:nvGraphicFramePr>
        <p:xfrm>
          <a:off x="5280025" y="290946"/>
          <a:ext cx="6269038" cy="6384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45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Foundations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AB462F-04A1-4250-9D24-AAF47BA88E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566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329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26062-6A29-6148-8312-FB8578C0B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Additional Targets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C71B26-73C0-45E4-B096-1151BBDAD5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461644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252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CA396-7718-B04D-86A6-23B58351E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Where We Agree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8894B-AB05-D946-9D42-A41E9C1C9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Need to allow ADS/VH providers to bill transportation used for community access.</a:t>
            </a:r>
          </a:p>
          <a:p>
            <a:r>
              <a:rPr lang="en-US" sz="2400" dirty="0"/>
              <a:t>Need to incentivize for employment, off-shift, weekend.</a:t>
            </a:r>
          </a:p>
          <a:p>
            <a:r>
              <a:rPr lang="en-US" sz="2400" dirty="0"/>
              <a:t>Need to support people who are  non-ambulatory , or use wheelchairs.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1839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81C45-C715-9B49-8AE9-DA07FB26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Room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B00AB-91DA-E740-8829-85A0FA63B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NMT bundled within ADS and </a:t>
            </a:r>
            <a:r>
              <a:rPr lang="en-US" sz="2400" dirty="0" err="1"/>
              <a:t>Voc</a:t>
            </a:r>
            <a:r>
              <a:rPr lang="en-US" sz="2400" dirty="0"/>
              <a:t> Hab.</a:t>
            </a:r>
          </a:p>
          <a:p>
            <a:r>
              <a:rPr lang="en-US" sz="2400" dirty="0"/>
              <a:t>Combined Transportation Budget.</a:t>
            </a:r>
          </a:p>
          <a:p>
            <a:r>
              <a:rPr lang="en-US" sz="2400" dirty="0"/>
              <a:t>“Appropriate” mileage rate.</a:t>
            </a:r>
          </a:p>
          <a:p>
            <a:r>
              <a:rPr lang="en-US" sz="2400" dirty="0"/>
              <a:t>Attendant Add-on</a:t>
            </a:r>
          </a:p>
          <a:p>
            <a:r>
              <a:rPr lang="en-US" sz="2400" dirty="0"/>
              <a:t>Best Way to Align Rates</a:t>
            </a:r>
          </a:p>
          <a:p>
            <a:r>
              <a:rPr lang="en-US" sz="2400" dirty="0"/>
              <a:t>Commercial requirements: Uber, </a:t>
            </a:r>
            <a:r>
              <a:rPr lang="en-US" sz="2400" dirty="0" err="1"/>
              <a:t>etc</a:t>
            </a:r>
            <a:r>
              <a:rPr lang="en-US" sz="2400" dirty="0"/>
              <a:t>…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039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17393-12A6-DA4F-870E-182296171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3</a:t>
            </a:r>
            <a:r>
              <a:rPr lang="en-US" baseline="30000">
                <a:solidFill>
                  <a:schemeClr val="accent1"/>
                </a:solidFill>
              </a:rPr>
              <a:t>rd</a:t>
            </a:r>
            <a:r>
              <a:rPr lang="en-US">
                <a:solidFill>
                  <a:schemeClr val="accent1"/>
                </a:solidFill>
              </a:rPr>
              <a:t> Rails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8F4A5-EEE5-5F40-9536-E8F6F98A2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Per Trip Rate</a:t>
            </a:r>
          </a:p>
          <a:p>
            <a:pPr marL="0" indent="0">
              <a:buNone/>
            </a:pPr>
            <a:r>
              <a:rPr lang="en-US" sz="2400" dirty="0"/>
              <a:t>-Modification</a:t>
            </a:r>
          </a:p>
          <a:p>
            <a:pPr marL="0" indent="0">
              <a:buNone/>
            </a:pPr>
            <a:r>
              <a:rPr lang="en-US" sz="2400" dirty="0"/>
              <a:t>-Elimination</a:t>
            </a:r>
          </a:p>
          <a:p>
            <a:pPr marL="0" indent="0">
              <a:buNone/>
            </a:pPr>
            <a:r>
              <a:rPr lang="en-US" sz="2400" dirty="0"/>
              <a:t>-Reduction</a:t>
            </a:r>
          </a:p>
        </p:txBody>
      </p:sp>
    </p:spTree>
    <p:extLst>
      <p:ext uri="{BB962C8B-B14F-4D97-AF65-F5344CB8AC3E}">
        <p14:creationId xmlns:p14="http://schemas.microsoft.com/office/powerpoint/2010/main" val="83064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FFDF-D3C4-4543-89DD-465EA092F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Opening Bid (Proposal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9784-F4AD-B943-83FF-66FE11F07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Remove vehicle requirements from rule, opening NMT per-trip to all vehicles….</a:t>
            </a:r>
          </a:p>
          <a:p>
            <a:endParaRPr lang="en-US" dirty="0"/>
          </a:p>
          <a:p>
            <a:r>
              <a:rPr lang="en-US" dirty="0"/>
              <a:t>Next…..</a:t>
            </a:r>
          </a:p>
          <a:p>
            <a:endParaRPr lang="en-US" dirty="0"/>
          </a:p>
          <a:p>
            <a:r>
              <a:rPr lang="en-US" dirty="0"/>
              <a:t>Reduce vehicle requirements to passenger capacity of 5 or more.</a:t>
            </a:r>
          </a:p>
          <a:p>
            <a:r>
              <a:rPr lang="en-US" dirty="0"/>
              <a:t>Alter safety requirements to 5 or more.</a:t>
            </a:r>
          </a:p>
          <a:p>
            <a:r>
              <a:rPr lang="en-US" dirty="0"/>
              <a:t>Relax requirements on per-mile billing.</a:t>
            </a:r>
          </a:p>
          <a:p>
            <a:r>
              <a:rPr lang="en-US" dirty="0"/>
              <a:t>Remove pro-rating mileage costs.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0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1013</TotalTime>
  <Words>3517</Words>
  <Application>Microsoft Office PowerPoint</Application>
  <PresentationFormat>Widescreen</PresentationFormat>
  <Paragraphs>1178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Office Theme</vt:lpstr>
      <vt:lpstr>State NMT Workgroup Updates and Proposal </vt:lpstr>
      <vt:lpstr>Beginning</vt:lpstr>
      <vt:lpstr>Workgroup Member Organizations</vt:lpstr>
      <vt:lpstr>Foundations</vt:lpstr>
      <vt:lpstr>Additional Targets</vt:lpstr>
      <vt:lpstr>Where We Agree</vt:lpstr>
      <vt:lpstr>Room for Discussion</vt:lpstr>
      <vt:lpstr>3rd Rails</vt:lpstr>
      <vt:lpstr>The Opening Bid (Proposal 1)</vt:lpstr>
      <vt:lpstr>Bundled Proposal</vt:lpstr>
      <vt:lpstr>Summer Proposal</vt:lpstr>
      <vt:lpstr>Winter Proposal</vt:lpstr>
      <vt:lpstr>Where We’ve Landed</vt:lpstr>
      <vt:lpstr>Per-Trip</vt:lpstr>
      <vt:lpstr>Per-Trip</vt:lpstr>
      <vt:lpstr>Per-Trip</vt:lpstr>
      <vt:lpstr>Per-Mile</vt:lpstr>
      <vt:lpstr>Per-Mile</vt:lpstr>
      <vt:lpstr>Known Issues with Current and Proposed Rates</vt:lpstr>
      <vt:lpstr>FY 2017 (H/PC) Mileage Data from DODD 6/22/18</vt:lpstr>
      <vt:lpstr>HCBS Waiver Mileage Projections based on Proposal (wo/Mod. Vehicles)</vt:lpstr>
      <vt:lpstr>HCBS Waiver Mileage Projections based on Proposal (w/Mod. Vehicles)</vt:lpstr>
      <vt:lpstr>HCBS Waiver Mileage Projections based on Proposal (w/Mod. Vehicles)</vt:lpstr>
      <vt:lpstr>FY 2017 NMT Data from DODD 6/22/18</vt:lpstr>
      <vt:lpstr>HCBS Waiver NMT Projections w &amp; wo Mod. (5+ Passengers) </vt:lpstr>
      <vt:lpstr>HCBS Waiver NMT Projections w &amp; wo Mod. (5+ Passengers) </vt:lpstr>
      <vt:lpstr>HCBS Waiver NMT Projections w &amp; wo Mod. (1-4 Passengers) </vt:lpstr>
      <vt:lpstr>HCBS Waiver NMT Projections w &amp; wo Mod. (1-4 Passengers) </vt:lpstr>
      <vt:lpstr>HCBS Waiver Transportation Proposal (Summary)</vt:lpstr>
      <vt:lpstr>HCBS Waiver Transportation Proposal (Summary)</vt:lpstr>
      <vt:lpstr>HCBS Waiver Transportation Proposal (Summary)</vt:lpstr>
      <vt:lpstr>HCBS Waiver Transportation Proposal (Summary)</vt:lpstr>
      <vt:lpstr>OPRA Member Input </vt:lpstr>
      <vt:lpstr>Next Steps…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NMT Workgroup Updates and Proposal</dc:title>
  <dc:creator>Scott Marks</dc:creator>
  <cp:lastModifiedBy>Lisa Mathis</cp:lastModifiedBy>
  <cp:revision>75</cp:revision>
  <cp:lastPrinted>2018-06-28T15:19:28Z</cp:lastPrinted>
  <dcterms:created xsi:type="dcterms:W3CDTF">2018-04-23T01:37:08Z</dcterms:created>
  <dcterms:modified xsi:type="dcterms:W3CDTF">2018-06-28T18:52:47Z</dcterms:modified>
</cp:coreProperties>
</file>