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5" r:id="rId4"/>
  </p:sldMasterIdLst>
  <p:notesMasterIdLst>
    <p:notesMasterId r:id="rId14"/>
  </p:notesMasterIdLst>
  <p:handoutMasterIdLst>
    <p:handoutMasterId r:id="rId15"/>
  </p:handoutMasterIdLst>
  <p:sldIdLst>
    <p:sldId id="322" r:id="rId5"/>
    <p:sldId id="326" r:id="rId6"/>
    <p:sldId id="331" r:id="rId7"/>
    <p:sldId id="329" r:id="rId8"/>
    <p:sldId id="323" r:id="rId9"/>
    <p:sldId id="296" r:id="rId10"/>
    <p:sldId id="328" r:id="rId11"/>
    <p:sldId id="327" r:id="rId12"/>
    <p:sldId id="333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B. GENTILE" initials="MBG" lastIdx="1" clrIdx="0"/>
  <p:cmAuthor id="7" name="Cunningham, Gretyl" initials="CG" lastIdx="6" clrIdx="7">
    <p:extLst>
      <p:ext uri="{19B8F6BF-5375-455C-9EA6-DF929625EA0E}">
        <p15:presenceInfo xmlns:p15="http://schemas.microsoft.com/office/powerpoint/2012/main" userId="S-1-5-21-3687116579-1249457416-2751419249-235331" providerId="AD"/>
      </p:ext>
    </p:extLst>
  </p:cmAuthor>
  <p:cmAuthor id="1" name="David Salisbury" initials="DS" lastIdx="1" clrIdx="1"/>
  <p:cmAuthor id="8" name="Ayers, Melissa" initials="AM" lastIdx="38" clrIdx="8">
    <p:extLst>
      <p:ext uri="{19B8F6BF-5375-455C-9EA6-DF929625EA0E}">
        <p15:presenceInfo xmlns:p15="http://schemas.microsoft.com/office/powerpoint/2012/main" userId="S-1-5-21-3687116579-1249457416-2751419249-223254" providerId="AD"/>
      </p:ext>
    </p:extLst>
  </p:cmAuthor>
  <p:cmAuthor id="2" name="Jim Tassie" initials="JGT" lastIdx="9" clrIdx="2">
    <p:extLst>
      <p:ext uri="{19B8F6BF-5375-455C-9EA6-DF929625EA0E}">
        <p15:presenceInfo xmlns:p15="http://schemas.microsoft.com/office/powerpoint/2012/main" userId="Jim Tassie" providerId="None"/>
      </p:ext>
    </p:extLst>
  </p:cmAuthor>
  <p:cmAuthor id="3" name="Rossi, Samuel" initials="RS" lastIdx="12" clrIdx="3">
    <p:extLst>
      <p:ext uri="{19B8F6BF-5375-455C-9EA6-DF929625EA0E}">
        <p15:presenceInfo xmlns:p15="http://schemas.microsoft.com/office/powerpoint/2012/main" userId="S-1-5-21-3687116579-1249457416-2751419249-23699" providerId="AD"/>
      </p:ext>
    </p:extLst>
  </p:cmAuthor>
  <p:cmAuthor id="4" name="Maria Gentile" initials="MBG" lastIdx="8" clrIdx="4">
    <p:extLst>
      <p:ext uri="{19B8F6BF-5375-455C-9EA6-DF929625EA0E}">
        <p15:presenceInfo xmlns:p15="http://schemas.microsoft.com/office/powerpoint/2012/main" userId="Maria Gentile" providerId="None"/>
      </p:ext>
    </p:extLst>
  </p:cmAuthor>
  <p:cmAuthor id="5" name="Hoseus, Jenelle" initials="HJ" lastIdx="38" clrIdx="5">
    <p:extLst>
      <p:ext uri="{19B8F6BF-5375-455C-9EA6-DF929625EA0E}">
        <p15:presenceInfo xmlns:p15="http://schemas.microsoft.com/office/powerpoint/2012/main" userId="S-1-5-21-3687116579-1249457416-2751419249-2845" providerId="AD"/>
      </p:ext>
    </p:extLst>
  </p:cmAuthor>
  <p:cmAuthor id="6" name="Bailey, Mallory" initials="BM" lastIdx="35" clrIdx="6">
    <p:extLst>
      <p:ext uri="{19B8F6BF-5375-455C-9EA6-DF929625EA0E}">
        <p15:presenceInfo xmlns:p15="http://schemas.microsoft.com/office/powerpoint/2012/main" userId="S-1-5-21-3687116579-1249457416-2751419249-44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363"/>
    <a:srgbClr val="D12A2F"/>
    <a:srgbClr val="3E749E"/>
    <a:srgbClr val="E7E1E6"/>
    <a:srgbClr val="706F74"/>
    <a:srgbClr val="BFD4E7"/>
    <a:srgbClr val="8CB7E8"/>
    <a:srgbClr val="2A547F"/>
    <a:srgbClr val="0F4ACD"/>
    <a:srgbClr val="2FD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5362" autoAdjust="0"/>
  </p:normalViewPr>
  <p:slideViewPr>
    <p:cSldViewPr>
      <p:cViewPr varScale="1">
        <p:scale>
          <a:sx n="58" d="100"/>
          <a:sy n="58" d="100"/>
        </p:scale>
        <p:origin x="18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904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DD797EBE-B6B5-42CD-98D1-CA979E8D8BBD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A7AA1A91-6A6F-45EC-8A49-E8F1E0E92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BBB39797-7448-4F04-BF50-5A3BE1275677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9" rIns="92776" bIns="463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5"/>
            <a:ext cx="5608320" cy="4183380"/>
          </a:xfrm>
          <a:prstGeom prst="rect">
            <a:avLst/>
          </a:prstGeom>
        </p:spPr>
        <p:txBody>
          <a:bodyPr vert="horz" lIns="92776" tIns="46389" rIns="92776" bIns="46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C09C2A1E-7C5B-4541-B473-51EDAF573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same style of content divider slide throughout your presentation.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9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2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8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62561" y="2509871"/>
            <a:ext cx="6795639" cy="91757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435363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43389" y="3810000"/>
            <a:ext cx="4986011" cy="1828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35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rgbClr val="D1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900559" y="0"/>
            <a:ext cx="204341" cy="68580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76844"/>
            <a:ext cx="3091663" cy="7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24200"/>
            <a:ext cx="8839200" cy="6858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ntent Divider">
    <p:bg>
      <p:bgPr>
        <a:solidFill>
          <a:srgbClr val="435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752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197475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3276598"/>
            <a:ext cx="8839200" cy="9144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20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91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8C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" y="76200"/>
            <a:ext cx="179525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46" r:id="rId3"/>
    <p:sldLayoutId id="2147483847" r:id="rId4"/>
    <p:sldLayoutId id="2147483839" r:id="rId5"/>
    <p:sldLayoutId id="2147483840" r:id="rId6"/>
    <p:sldLayoutId id="2147483841" r:id="rId7"/>
    <p:sldLayoutId id="2147483842" r:id="rId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62561" y="2743200"/>
            <a:ext cx="6795639" cy="6905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EVV Security and Privacy Approach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62560" y="3657600"/>
            <a:ext cx="5119239" cy="1828800"/>
          </a:xfrm>
        </p:spPr>
        <p:txBody>
          <a:bodyPr/>
          <a:lstStyle/>
          <a:p>
            <a:r>
              <a:rPr lang="en-US" b="0" dirty="0"/>
              <a:t>Marguerite Marsh, HIPAA Privacy Officer</a:t>
            </a:r>
          </a:p>
          <a:p>
            <a:r>
              <a:rPr lang="en-US" dirty="0"/>
              <a:t>Matt Williams, Bureau Chief, Information Security and Technology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HIPAA?</a:t>
            </a:r>
          </a:p>
        </p:txBody>
      </p:sp>
    </p:spTree>
    <p:extLst>
      <p:ext uri="{BB962C8B-B14F-4D97-AF65-F5344CB8AC3E}">
        <p14:creationId xmlns:p14="http://schemas.microsoft.com/office/powerpoint/2010/main" val="13057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14450"/>
            <a:ext cx="8839200" cy="514350"/>
          </a:xfrm>
        </p:spPr>
        <p:txBody>
          <a:bodyPr/>
          <a:lstStyle/>
          <a:p>
            <a:pPr algn="l"/>
            <a:r>
              <a:rPr lang="en-US" dirty="0"/>
              <a:t>HIPAA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3422"/>
            <a:ext cx="8686800" cy="1208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50" y="2000250"/>
            <a:ext cx="3714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What: 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Insurance Portability and Accountability Act</a:t>
            </a:r>
          </a:p>
          <a:p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Why: 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ersonal health information could be distributed — without either notice or authorization — for reasons that had nothing to do with a patient’s medical treatment or health care reimbursement.</a:t>
            </a:r>
          </a:p>
          <a:p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743450" y="2000250"/>
            <a:ext cx="34861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How: 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Congress mandated the establishment of Federal standards for the privacy of individually identifiable health information.</a:t>
            </a:r>
          </a:p>
          <a:p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When: 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1996</a:t>
            </a:r>
          </a:p>
          <a:p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Who: 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U.S. Department of Health &amp; Human Services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366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 – What data protections are required?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2"/>
            <a:ext cx="73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Privacy rule</a:t>
            </a:r>
          </a:p>
          <a:p>
            <a:pPr marL="0" indent="0">
              <a:buNone/>
            </a:pPr>
            <a:r>
              <a:rPr lang="en-US" sz="3200" dirty="0"/>
              <a:t>Security rule</a:t>
            </a:r>
          </a:p>
          <a:p>
            <a:pPr lvl="1"/>
            <a:r>
              <a:rPr lang="en-US" sz="2800" dirty="0"/>
              <a:t>Administrative safeguards</a:t>
            </a:r>
          </a:p>
          <a:p>
            <a:pPr lvl="1"/>
            <a:r>
              <a:rPr lang="en-US" sz="2800" dirty="0"/>
              <a:t>Technical safeguards</a:t>
            </a:r>
          </a:p>
          <a:p>
            <a:pPr lvl="1"/>
            <a:r>
              <a:rPr lang="en-US" sz="2800" dirty="0"/>
              <a:t>Physical safeguards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Privacy Safeguards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09701"/>
            <a:ext cx="7696200" cy="4908550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435363"/>
                </a:solidFill>
              </a:rPr>
              <a:t>Administrative Safeguards: </a:t>
            </a:r>
            <a:r>
              <a:rPr lang="en-US" sz="2000" dirty="0"/>
              <a:t>Organizational policies, procedures, and maintenance of security measures.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435363"/>
                </a:solidFill>
              </a:rPr>
              <a:t>Technical Safeguards: </a:t>
            </a:r>
            <a:r>
              <a:rPr lang="en-US" sz="2000" dirty="0"/>
              <a:t>The technology, policies, and procedures for the use and protection of electronic protected health information.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000" b="1" dirty="0">
                <a:solidFill>
                  <a:srgbClr val="435363"/>
                </a:solidFill>
              </a:rPr>
              <a:t>Physical Safeguards: </a:t>
            </a:r>
            <a:r>
              <a:rPr lang="en-US" sz="2000" dirty="0"/>
              <a:t>Physical measures, policies, and procedures to protect a covered entity's electronic information systems and related buildings and equipment, from natural and environmental hazards, and unauthorized intrusion.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000" b="1" dirty="0">
              <a:solidFill>
                <a:srgbClr val="435363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endParaRPr lang="en-US" sz="2000" b="1" dirty="0">
              <a:solidFill>
                <a:srgbClr val="4353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2"/>
            <a:ext cx="73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Contractual requirements to support the safeguards</a:t>
            </a:r>
          </a:p>
          <a:p>
            <a:r>
              <a:rPr lang="en-US" dirty="0"/>
              <a:t>Provisions covering</a:t>
            </a:r>
          </a:p>
          <a:p>
            <a:pPr lvl="1"/>
            <a:r>
              <a:rPr lang="en-US" dirty="0"/>
              <a:t>Technology and security standards, policies, and procedures</a:t>
            </a:r>
          </a:p>
          <a:p>
            <a:pPr lvl="1"/>
            <a:r>
              <a:rPr lang="en-US" dirty="0"/>
              <a:t>Third party assessments and certification</a:t>
            </a:r>
            <a:endParaRPr lang="en-US" sz="1500" dirty="0"/>
          </a:p>
          <a:p>
            <a:pPr lvl="1"/>
            <a:r>
              <a:rPr lang="en-US" dirty="0"/>
              <a:t>Acknowledgement and agreement to enforce adequate safeguards for the contractors BAAs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handling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2"/>
            <a:ext cx="7315200" cy="4525963"/>
          </a:xfrm>
        </p:spPr>
        <p:txBody>
          <a:bodyPr>
            <a:normAutofit/>
          </a:bodyPr>
          <a:lstStyle/>
          <a:p>
            <a:r>
              <a:rPr lang="en-US" dirty="0"/>
              <a:t>Initial triage</a:t>
            </a:r>
          </a:p>
          <a:p>
            <a:pPr lvl="1"/>
            <a:r>
              <a:rPr lang="en-US" sz="1500" dirty="0"/>
              <a:t>Determination of an incident or breach</a:t>
            </a:r>
          </a:p>
          <a:p>
            <a:r>
              <a:rPr lang="en-US" sz="1800" dirty="0"/>
              <a:t>Investigation</a:t>
            </a:r>
          </a:p>
          <a:p>
            <a:pPr lvl="1"/>
            <a:r>
              <a:rPr lang="en-US" sz="1500" dirty="0"/>
              <a:t>Identify what happened</a:t>
            </a:r>
          </a:p>
          <a:p>
            <a:pPr lvl="1"/>
            <a:r>
              <a:rPr lang="en-US" sz="1500" dirty="0"/>
              <a:t>Identify the scope and impact</a:t>
            </a:r>
          </a:p>
          <a:p>
            <a:r>
              <a:rPr lang="en-US" sz="1800" dirty="0" smtClean="0"/>
              <a:t>Root </a:t>
            </a:r>
            <a:r>
              <a:rPr lang="en-US" sz="1800" dirty="0"/>
              <a:t>cause analysis</a:t>
            </a:r>
          </a:p>
          <a:p>
            <a:pPr lvl="1"/>
            <a:r>
              <a:rPr lang="en-US" sz="1500" dirty="0"/>
              <a:t>Identify how it happened</a:t>
            </a:r>
          </a:p>
          <a:p>
            <a:r>
              <a:rPr lang="en-US" sz="1800" dirty="0"/>
              <a:t>Corrective action plan</a:t>
            </a:r>
          </a:p>
          <a:p>
            <a:pPr lvl="1"/>
            <a:r>
              <a:rPr lang="en-US" sz="1500" dirty="0"/>
              <a:t>Put safeguards in place to make sure it doesn’t happen </a:t>
            </a:r>
            <a:r>
              <a:rPr lang="en-US" sz="1500" dirty="0" smtClean="0"/>
              <a:t>again</a:t>
            </a:r>
          </a:p>
          <a:p>
            <a:r>
              <a:rPr lang="en-US" sz="1800" dirty="0"/>
              <a:t>Notification</a:t>
            </a:r>
          </a:p>
          <a:p>
            <a:pPr lvl="1"/>
            <a:r>
              <a:rPr lang="en-US" sz="1500" dirty="0"/>
              <a:t>If appropriate</a:t>
            </a:r>
          </a:p>
          <a:p>
            <a:pPr marL="342900" lvl="1" indent="0">
              <a:buNone/>
            </a:pPr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no magic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2"/>
            <a:ext cx="7315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is a team effort</a:t>
            </a:r>
          </a:p>
          <a:p>
            <a:r>
              <a:rPr lang="en-US" dirty="0"/>
              <a:t>Consumers and providers have a responsibility to protect data.</a:t>
            </a:r>
          </a:p>
          <a:p>
            <a:pPr lvl="1"/>
            <a:r>
              <a:rPr lang="en-US" dirty="0"/>
              <a:t>Consumers – If you see providers or others mishandling data, report it to the their organization or the Department of Medicaid</a:t>
            </a:r>
          </a:p>
          <a:p>
            <a:pPr lvl="1"/>
            <a:r>
              <a:rPr lang="en-US" dirty="0"/>
              <a:t>Providers – If you see coworkers or consumers mishandling data report it to your organization or the Department of Medicaid</a:t>
            </a:r>
          </a:p>
          <a:p>
            <a:r>
              <a:rPr lang="en-US" dirty="0"/>
              <a:t>Patient data or incident details cannot be shared on social media</a:t>
            </a:r>
          </a:p>
          <a:p>
            <a:pPr marL="0" indent="0">
              <a:buNone/>
            </a:pPr>
            <a:r>
              <a:rPr lang="en-US" dirty="0"/>
              <a:t>Will this stop every incident?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657600"/>
            <a:ext cx="7543800" cy="76200"/>
          </a:xfrm>
          <a:prstGeom prst="rect">
            <a:avLst/>
          </a:prstGeom>
          <a:solidFill>
            <a:srgbClr val="D1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30552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43536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lang="en-US" sz="4800" b="1" dirty="0">
              <a:solidFill>
                <a:srgbClr val="43536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3001FA6F2FD4D96C0235515FC5C19" ma:contentTypeVersion="8" ma:contentTypeDescription="Create a new document." ma:contentTypeScope="" ma:versionID="72c2905c100695be2b6319186c9c2e80">
  <xsd:schema xmlns:xsd="http://www.w3.org/2001/XMLSchema" xmlns:xs="http://www.w3.org/2001/XMLSchema" xmlns:p="http://schemas.microsoft.com/office/2006/metadata/properties" xmlns:ns1="http://schemas.microsoft.com/sharepoint/v3" xmlns:ns2="fd79eb8a-d2a7-407d-9290-81c83ae44b8b" targetNamespace="http://schemas.microsoft.com/office/2006/metadata/properties" ma:root="true" ma:fieldsID="9b12cd79d366bf7f21ef4c3ae11c1d9f" ns1:_="" ns2:_="">
    <xsd:import namespace="http://schemas.microsoft.com/sharepoint/v3"/>
    <xsd:import namespace="fd79eb8a-d2a7-407d-9290-81c83ae44b8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DM_x0020_Doc_x0020_Typ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eb8a-d2a7-407d-9290-81c83ae44b8b" elementFormDefault="qualified">
    <xsd:import namespace="http://schemas.microsoft.com/office/2006/documentManagement/types"/>
    <xsd:import namespace="http://schemas.microsoft.com/office/infopath/2007/PartnerControls"/>
    <xsd:element name="ODM_x0020_Doc_x0020_Type" ma:index="10" nillable="true" ma:displayName="ODM Doc Type" ma:format="Dropdown" ma:internalName="ODM_x0020_Doc_x0020_Type" ma:readOnly="false">
      <xsd:simpleType>
        <xsd:restriction base="dms:Choice">
          <xsd:enumeration value="(BCCP) BREAST"/>
          <xsd:enumeration value="119 Hearing Case File Summaries"/>
          <xsd:enumeration value="119 Hearings Audit Appeals"/>
          <xsd:enumeration value="Abatement Letters"/>
          <xsd:enumeration value="Accounting Entity Description, Accounts Payable Ledger and Accounts Receivable Ledger"/>
          <xsd:enumeration value="Adjudicated Audit Packs"/>
          <xsd:enumeration value="ADJUSTMENTS"/>
          <xsd:enumeration value="ADJUSTMENTS FILES"/>
          <xsd:enumeration value="Affirmative Action Plans"/>
          <xsd:enumeration value="All Bidding Documents, RFP's, RFQ's or Similar Documents (Purchasing, construction, personnel service"/>
          <xsd:enumeration value="Americans with Disabilities Act (ADA) Cases"/>
          <xsd:enumeration value="Annual Financial Reports"/>
          <xsd:enumeration value="Annual Reports"/>
          <xsd:enumeration value="Application, Affidavit and Related Documents for Replacement Warrants Never Received, Lost, Stolen,"/>
          <xsd:enumeration value="Assessments (Structured Interviews)"/>
          <xsd:enumeration value="Audiovisual Materials"/>
          <xsd:enumeration value="Audit Related Workpapers"/>
          <xsd:enumeration value="Audit Trail Files"/>
          <xsd:enumeration value="Automated Program Listing/Source Code"/>
          <xsd:enumeration value="Automated Tape Library System Files"/>
          <xsd:enumeration value="Bank Deposit Slips, Ledgers, Bank Statements, Cancelled Checks and Related Documents"/>
          <xsd:enumeration value="Biennium Budget and Related Material"/>
          <xsd:enumeration value="Budget Files"/>
          <xsd:enumeration value="Budget Information and Reports File"/>
          <xsd:enumeration value="Budget Tracking System"/>
          <xsd:enumeration value="Business Intelligence Project Documents"/>
          <xsd:enumeration value="Buy-In-Control Totals"/>
          <xsd:enumeration value="Capital Projects Master"/>
          <xsd:enumeration value="Card Index for Case Files"/>
          <xsd:enumeration value="Case Files"/>
          <xsd:enumeration value="Certificate of Records Disposal"/>
          <xsd:enumeration value="Civil Rights Case Files"/>
          <xsd:enumeration value="Civil Rights/EEO Correspondence"/>
          <xsd:enumeration value="Claims Closure Notices"/>
          <xsd:enumeration value="Client Registry Information System-Enhanced (CRISE) Master Files"/>
          <xsd:enumeration value="Closed Tort Recovery Cases"/>
          <xsd:enumeration value="Community Outreach Program"/>
          <xsd:enumeration value="Computer Run Scheduling Records"/>
          <xsd:enumeration value="Computer Usage Files"/>
          <xsd:enumeration value="CONFIDENTIAL Consumer Incident Reports"/>
          <xsd:enumeration value="Consumer / Member Services Program Development Files"/>
          <xsd:enumeration value="Consumer Case Databases"/>
          <xsd:enumeration value="Consumer Inquiries"/>
          <xsd:enumeration value="Contract / Grant Agreements and Related Documentation"/>
          <xsd:enumeration value="Contract Administration Files"/>
          <xsd:enumeration value="Contract Eligibility Verification Systems (EVS)"/>
          <xsd:enumeration value="Contractor Performance Summary"/>
          <xsd:enumeration value="Copies of Purchase Requisitions, Orders, and Billing Records for Data Processing Services"/>
          <xsd:enumeration value="Corrective Action Plans"/>
          <xsd:enumeration value="Correspondence, Executive"/>
          <xsd:enumeration value="Correspondence, General"/>
          <xsd:enumeration value="Correspondence, Routine"/>
          <xsd:enumeration value="Cost Allocation Expenditure Reports"/>
          <xsd:enumeration value="Cost Allocation Plan Information System"/>
          <xsd:enumeration value="COST ALLOCATION PLANS"/>
          <xsd:enumeration value="County Oversight and Support Files"/>
          <xsd:enumeration value="DAS Interstate Transfer Voucher (ISTV) Backup File"/>
          <xsd:enumeration value="Data Documentation/Data Dictionary Records"/>
          <xsd:enumeration value="Data Processing Disaster Preparedness and Recovery Plans"/>
          <xsd:enumeration value="Data Processing Hardware Documentation"/>
          <xsd:enumeration value="Data Processing Operating Procedures"/>
          <xsd:enumeration value="Data Processing Policies"/>
          <xsd:enumeration value="Data Processing Procurement Files"/>
          <xsd:enumeration value="Data Processing Product/Vendor and State Contracts Reference Files"/>
          <xsd:enumeration value="Data Systems Development"/>
          <xsd:enumeration value="Data Systems Specifications"/>
          <xsd:enumeration value="Denied Claims Reports Submitted by Optic"/>
          <xsd:enumeration value="Departmental Policies and Procedures"/>
          <xsd:enumeration value="Direct Purchase Orders, Requisitions and Other Documents Related to Purchase of Goods or Services"/>
          <xsd:enumeration value="Direct Reimbursement Files"/>
          <xsd:enumeration value="Directives, Manuals and Handbooks"/>
          <xsd:enumeration value="Disability Determination Decisions"/>
          <xsd:enumeration value="DODD (Department of Developmental Disabilities) Prior Authorization Reviews"/>
          <xsd:enumeration value="DODD Level One Wavier Review and Monitoring"/>
          <xsd:enumeration value="DRUG FORMULARY"/>
          <xsd:enumeration value="Drug Rebate Reconciliation Records"/>
          <xsd:enumeration value="Early Periodic Screening Diagnosis &amp; Treatment (EPSDT)"/>
          <xsd:enumeration value="EEO Monitoring Reports"/>
          <xsd:enumeration value="Electronic Comments to Draft Rules"/>
          <xsd:enumeration value="Electronic Hardware/Software Tracking Log"/>
          <xsd:enumeration value="Electronic Rule Filing Documents for other Agencies"/>
          <xsd:enumeration value="Emergency Preparedness Plans"/>
          <xsd:enumeration value="Employee and Visitor Sign in Logs"/>
          <xsd:enumeration value="Employee Disputes, Litigation and Performance Review Appeals"/>
          <xsd:enumeration value="Employee Position Control Rosters"/>
          <xsd:enumeration value="EMPLOYEE TRAINING FILES"/>
          <xsd:enumeration value="Employee Training Records, Workforce Development, Tuition Reimbursement and Other Education Assistan"/>
          <xsd:enumeration value="Employee Tuition Reimbursement Records"/>
          <xsd:enumeration value="Equipment Inventory and Assignment Sheets"/>
          <xsd:enumeration value="Executive Budget Proposal"/>
          <xsd:enumeration value="Family Medical Leave Act (FMLA) Files"/>
          <xsd:enumeration value="Federal Claim Expenditure Reconciliations"/>
          <xsd:enumeration value="Federal Draws and Reconciliations"/>
          <xsd:enumeration value="Federal Fiscal Reports"/>
          <xsd:enumeration value="Federal Grant Files"/>
          <xsd:enumeration value="Federal or State Audit Reports"/>
          <xsd:enumeration value="Grant Applications and Related Documents"/>
          <xsd:enumeration value="Grant Master Information"/>
          <xsd:enumeration value="Grievance Files"/>
          <xsd:enumeration value="Health &amp; Human Service Program Reports"/>
          <xsd:enumeration value="Healthy Start Activity Reports"/>
          <xsd:enumeration value="Hospital Benefit Records"/>
          <xsd:enumeration value="Hospital Care Assurance Program (HCAP)"/>
          <xsd:enumeration value="Hospital Inpatient/Outpatient Payment System"/>
          <xsd:enumeration value="HOSPITAL INTERIM/FINAL SETTLEMENT AUDIT PACKAGES"/>
          <xsd:enumeration value="Hospital Payment System Contracts"/>
          <xsd:enumeration value="Human Resource Special Project Studies"/>
          <xsd:enumeration value="INCIDENT REPORTS"/>
          <xsd:enumeration value="Independent Medical Exam and Disability Separation Files"/>
          <xsd:enumeration value="Information Resources Management and Data Processing Services Plans"/>
          <xsd:enumeration value="Input Documents"/>
          <xsd:enumeration value="Institution for Treatment of Mental Diseases/Disproportionate Share Hospital Payments"/>
          <xsd:enumeration value="Insurance Coverage Information"/>
          <xsd:enumeration value="Internal Audit Reports"/>
          <xsd:enumeration value="Internal Investigation Records"/>
          <xsd:enumeration value="Intra-State Transfer Voucher"/>
          <xsd:enumeration value="Invoices (Accounts Payable Invoices)"/>
          <xsd:enumeration value="JFS Administered Waiver Provider Files"/>
          <xsd:enumeration value="Job Audits"/>
          <xsd:enumeration value="Lease Records of Lands or Buildings"/>
          <xsd:enumeration value="Legislation Development"/>
          <xsd:enumeration value="Letter of Credit and Grant Revenue Reconciliation"/>
          <xsd:enumeration value="Level of Care (LOC) Program Policy and Development Files"/>
          <xsd:enumeration value="Level of Care Request (LOC) Files"/>
          <xsd:enumeration value="Licenses, Permits, Certifications"/>
          <xsd:enumeration value="Lists/Directories"/>
          <xsd:enumeration value="Long Term Care (LTC) Insurance Partnership Program Policy and Development Files"/>
          <xsd:enumeration value="Long Term Care Facility Communication"/>
          <xsd:enumeration value="Long Term Care Provider Agreement Files"/>
          <xsd:enumeration value="Long Term Care Reconciliation Project"/>
          <xsd:enumeration value="Mainframe Console Log"/>
          <xsd:enumeration value="Maintenance and Repair of Building"/>
          <xsd:enumeration value="Maintenance Contracts Files"/>
          <xsd:enumeration value="Managed Care Plan &amp; Enhanced Care Management"/>
          <xsd:enumeration value="Managed Care Plan &amp; Enhanced Care Management Plan Reports"/>
          <xsd:enumeration value="Managed Care Plan and Enhanced Care Management Plan Provider Agreements"/>
          <xsd:enumeration value="Management and Operations Reports"/>
          <xsd:enumeration value="Media Work Documents"/>
          <xsd:enumeration value="Medicaid Check Adjustments (Fee for Service and Long Term Care Providers)"/>
          <xsd:enumeration value="Medicaid Claims Invoices"/>
          <xsd:enumeration value="Medicaid Health Insurance Portability and Accountability Act (HIPAA) Project Files"/>
          <xsd:enumeration value="Medicaid Management Information System (MMIS) Reference File Sub-System"/>
          <xsd:enumeration value="Medicaid Management Information System (MMIS) Test Reports"/>
          <xsd:enumeration value="Medicaid Policy Development Files"/>
          <xsd:enumeration value="Medicaid Prior Authorization Reviews"/>
          <xsd:enumeration value="Medicaid Provider Audits"/>
          <xsd:enumeration value="MEDICAID QUALITY CONTROL REVIEW"/>
          <xsd:enumeration value="Medicaid School Program"/>
          <xsd:enumeration value="Medical Care Advisory Committee"/>
          <xsd:enumeration value="Medical Health Care Coverage and Buy-in Eligibility Summaries/Totals"/>
          <xsd:enumeration value="Medical Management Information System (MMIS) Information Summaries"/>
          <xsd:enumeration value="MedicalClaims Adjudicaton, Tapes and Dailies"/>
          <xsd:enumeration value="MedStat / MedStat Budget"/>
          <xsd:enumeration value="Minority Business Enterprise (MBE) Records"/>
          <xsd:enumeration value="Minutes of Agency Staff Meetings"/>
          <xsd:enumeration value="MIS Purchase Approvals"/>
          <xsd:enumeration value="MITS (Medicaid Information Technology Systems)"/>
          <xsd:enumeration value="MMIS Summary Ad Hoc Reports"/>
          <xsd:enumeration value="Money Follows the Person (MFP) Administration Files"/>
          <xsd:enumeration value="Money Follows the Person (MFP) and Program Contract Documentation"/>
          <xsd:enumeration value="Money Follows the Person (MFP) Policy, Training, and Development"/>
          <xsd:enumeration value="MONITORING FILES, HEALTH MAINTENANCE ORG"/>
          <xsd:enumeration value="Monthly &amp; Weekly Reports"/>
          <xsd:enumeration value="Monthly and Weekly Reports"/>
          <xsd:enumeration value="MRDD Prevention from Harm Alerts"/>
          <xsd:enumeration value="Network Usage Reports"/>
          <xsd:enumeration value="Nursing Home Adjustment Authorization Batches with Adjustments"/>
          <xsd:enumeration value="Nursing Home Payment Span Update"/>
          <xsd:enumeration value="Obsolete Rules"/>
          <xsd:enumeration value="ODJFS Computer Systems Network Configuration"/>
          <xsd:enumeration value="Office Equipment Service Request"/>
          <xsd:enumeration value="OGS Data Center Time Billing Records"/>
          <xsd:enumeration value="Ohio Administrative Code Rules and Medicaid Eligibility Policy"/>
          <xsd:enumeration value="Ohio Care"/>
          <xsd:enumeration value="Ohio Family Medical Project - Developmental Papers"/>
          <xsd:enumeration value="Ohio Health Plan News Bulletin &amp; “Good News”."/>
          <xsd:enumeration value="Ohio Health Plan Program Correspondence and Vendor Documentation"/>
          <xsd:enumeration value="Ohio Home Care Enrollment and Waiting List Documentation"/>
          <xsd:enumeration value="Ohio Home Care Waiver Contract Documentation"/>
          <xsd:enumeration value="Ohio Home Care Waiver Program Policy and Development Files"/>
          <xsd:enumeration value="Ohio Medicaid Administrative Study Council Records"/>
          <xsd:enumeration value="OHP Unprocessed Refunds"/>
          <xsd:enumeration value="OIS Access Request"/>
          <xsd:enumeration value="OIS Internal Policy"/>
          <xsd:enumeration value="OIS Job Control Language Documentation"/>
          <xsd:enumeration value="Operating System and Hardware Conversion Plans"/>
          <xsd:enumeration value="Organizational Charts"/>
          <xsd:enumeration value="PACT History Profiles"/>
          <xsd:enumeration value="Pamphlet Development Files"/>
          <xsd:enumeration value="Payment Files"/>
          <xsd:enumeration value="Payroll Disbursement Journal"/>
          <xsd:enumeration value="Payroll Files"/>
          <xsd:enumeration value="PEER Reviews"/>
          <xsd:enumeration value="Pending Litigation (Personnel)"/>
          <xsd:enumeration value="Photo File"/>
          <xsd:enumeration value="Photo ID Records"/>
          <xsd:enumeration value="Planning and Development Files"/>
          <xsd:enumeration value="Planning and Policy Analysis Documents"/>
          <xsd:enumeration value="Position Descriptions"/>
          <xsd:enumeration value="Posting Packages"/>
          <xsd:enumeration value="Preadmission Screening and Resident Review (PASRR) Program Policy and Development Files"/>
          <xsd:enumeration value="Pre-Discipline Case Files"/>
          <xsd:enumeration value="Printing Orders"/>
          <xsd:enumeration value="Prior Authorization Reviews"/>
          <xsd:enumeration value="Private Duty Nursing (PDN) Authorization and Administration Files"/>
          <xsd:enumeration value="Pro Watch ID Card Swipe Access Records"/>
          <xsd:enumeration value="Provider Agreements"/>
          <xsd:enumeration value="Provider Audit Reviews (Desk/Self -Full Scale)"/>
          <xsd:enumeration value="Provider Earnings Summary Report"/>
          <xsd:enumeration value="Provider Production Summary Reports"/>
          <xsd:enumeration value="Public Assistance Federal Reports"/>
          <xsd:enumeration value="Public Records Requests"/>
          <xsd:enumeration value="Purchasing Records"/>
          <xsd:enumeration value="Rate Setting Calculation Files"/>
          <xsd:enumeration value="Records Inventory &amp; Analysis Worksheet"/>
          <xsd:enumeration value="Records of Chargebacks to Data Processing Services Users"/>
          <xsd:enumeration value="Records Retention Schedule"/>
          <xsd:enumeration value="Records Storage Service Request"/>
          <xsd:enumeration value="Release for Abandoned Property"/>
          <xsd:enumeration value="Reorganization, Layoff, and Job Abolishment Files"/>
          <xsd:enumeration value="Request for Stop, Release or Cancellation of Warrant"/>
          <xsd:enumeration value="Requisitions for Supplies"/>
          <xsd:enumeration value="Research Projects and Analysis Documentation"/>
          <xsd:enumeration value="Resident Monitoring Review Files"/>
          <xsd:enumeration value="Revenue Receipts and Holding Account Redistribution"/>
          <xsd:enumeration value="Rule Development"/>
          <xsd:enumeration value="Rules &amp; Rule Development Files"/>
          <xsd:enumeration value="Satisfaction Surveys and Quality Assurance Reviews"/>
          <xsd:enumeration value="Security Camera Footage"/>
          <xsd:enumeration value="Site/Equipment Support Files"/>
          <xsd:enumeration value="Social Media Postings"/>
          <xsd:enumeration value="Software Customer Service Request"/>
          <xsd:enumeration value="Software Program/Application"/>
          <xsd:enumeration value="Special Committee Review for Non- Covered Medical Procedures"/>
          <xsd:enumeration value="Special Request Sheets"/>
          <xsd:enumeration value="Speeches"/>
          <xsd:enumeration value="State Plans"/>
          <xsd:enumeration value="State Profile Program Policy and Development Files"/>
          <xsd:enumeration value="Summary Computer Usage Reports"/>
          <xsd:enumeration value="Summary Invoice Federal Child Welfare"/>
          <xsd:enumeration value="System Backup Files"/>
          <xsd:enumeration value="System Performance Reviews"/>
          <xsd:enumeration value="SYSTEM SUSPENSE REPORTS"/>
          <xsd:enumeration value="System Users Access Records"/>
          <xsd:enumeration value="Tape Library Control Records"/>
          <xsd:enumeration value="Targeted Case Management (TCM) for DODD Compliance"/>
          <xsd:enumeration value="Technical Program Documentation"/>
          <xsd:enumeration value="Telecommunications Services"/>
          <xsd:enumeration value="Test Database/Files"/>
          <xsd:enumeration value="Third Party Insurance and Accident Recovery Files"/>
          <xsd:enumeration value="Timesheets- (Time-Keep)"/>
          <xsd:enumeration value="Title XIX Transportation Report"/>
          <xsd:enumeration value="Training Course Information"/>
          <xsd:enumeration value="Training Manuals"/>
          <xsd:enumeration value="Transient Documents"/>
          <xsd:enumeration value="unknown"/>
          <xsd:enumeration value="Video Conference Recordings"/>
          <xsd:enumeration value="Vouchers and Voucher Journals"/>
          <xsd:enumeration value="Waiver Program Administrative Files"/>
          <xsd:enumeration value="Waiver Provider Agreements"/>
          <xsd:enumeration value="WEL.CLAIM Forms"/>
          <xsd:enumeration value="Workers Compensation Files"/>
        </xsd:restriction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ODM_x0020_Doc_x0020_Type xmlns="fd79eb8a-d2a7-407d-9290-81c83ae44b8b" xsi:nil="true"/>
  </documentManagement>
</p:properties>
</file>

<file path=customXml/itemProps1.xml><?xml version="1.0" encoding="utf-8"?>
<ds:datastoreItem xmlns:ds="http://schemas.openxmlformats.org/officeDocument/2006/customXml" ds:itemID="{A014D0E1-9018-463D-95D2-629150D16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79eb8a-d2a7-407d-9290-81c83ae44b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C0673-0800-4A85-A2C1-E5C888D37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AFC90-27D6-4BE5-9A89-D73273FFA982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fd79eb8a-d2a7-407d-9290-81c83ae44b8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35923</TotalTime>
  <Words>376</Words>
  <Application>Microsoft Office PowerPoint</Application>
  <PresentationFormat>On-screen Show (4:3)</PresentationFormat>
  <Paragraphs>65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Segoe UI</vt:lpstr>
      <vt:lpstr>Arial</vt:lpstr>
      <vt:lpstr>6_Custom Design</vt:lpstr>
      <vt:lpstr>EVV Security and Privacy Approach</vt:lpstr>
      <vt:lpstr>What is HIPAA?</vt:lpstr>
      <vt:lpstr>HIPAA</vt:lpstr>
      <vt:lpstr>HIPAA – What data protections are required? </vt:lpstr>
      <vt:lpstr>Security and Privacy Safeguards</vt:lpstr>
      <vt:lpstr>Vendor Management</vt:lpstr>
      <vt:lpstr>Incident handling</vt:lpstr>
      <vt:lpstr>There are no magic bullets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| PowerPoint Presentation</dc:title>
  <dc:creator>Williams, Matthew</dc:creator>
  <cp:lastModifiedBy>Evers, Julie</cp:lastModifiedBy>
  <cp:revision>2501</cp:revision>
  <cp:lastPrinted>2017-04-26T14:11:55Z</cp:lastPrinted>
  <dcterms:created xsi:type="dcterms:W3CDTF">2011-02-06T17:54:01Z</dcterms:created>
  <dcterms:modified xsi:type="dcterms:W3CDTF">2018-06-25T17:35:44Z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0x0101003533001FA6F2FD4D96C0235515FC5C19</vt:lpwstr>
  </property>
</Properties>
</file>