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5" r:id="rId4"/>
  </p:sldMasterIdLst>
  <p:notesMasterIdLst>
    <p:notesMasterId r:id="rId26"/>
  </p:notesMasterIdLst>
  <p:handoutMasterIdLst>
    <p:handoutMasterId r:id="rId27"/>
  </p:handoutMasterIdLst>
  <p:sldIdLst>
    <p:sldId id="322" r:id="rId5"/>
    <p:sldId id="323" r:id="rId6"/>
    <p:sldId id="351" r:id="rId7"/>
    <p:sldId id="352" r:id="rId8"/>
    <p:sldId id="335" r:id="rId9"/>
    <p:sldId id="343" r:id="rId10"/>
    <p:sldId id="353" r:id="rId11"/>
    <p:sldId id="347" r:id="rId12"/>
    <p:sldId id="361" r:id="rId13"/>
    <p:sldId id="354" r:id="rId14"/>
    <p:sldId id="326" r:id="rId15"/>
    <p:sldId id="328" r:id="rId16"/>
    <p:sldId id="336" r:id="rId17"/>
    <p:sldId id="363" r:id="rId18"/>
    <p:sldId id="364" r:id="rId19"/>
    <p:sldId id="358" r:id="rId20"/>
    <p:sldId id="359" r:id="rId21"/>
    <p:sldId id="329" r:id="rId22"/>
    <p:sldId id="338" r:id="rId23"/>
    <p:sldId id="330" r:id="rId24"/>
    <p:sldId id="331" r:id="rId25"/>
  </p:sldIdLst>
  <p:sldSz cx="9144000" cy="6858000" type="screen4x3"/>
  <p:notesSz cx="7010400" cy="9296400"/>
  <p:embeddedFontLst>
    <p:embeddedFont>
      <p:font typeface="Calibri" panose="020F0502020204030204" pitchFamily="34" charset="0"/>
      <p:regular r:id="rId28"/>
      <p:bold r:id="rId29"/>
      <p:italic r:id="rId30"/>
      <p:boldItalic r:id="rId31"/>
    </p:embeddedFont>
  </p:embeddedFont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B. GENTILE" initials="MBG" lastIdx="1" clrIdx="0"/>
  <p:cmAuthor id="7" name="Cunningham, Gretyl" initials="CG" lastIdx="6" clrIdx="7">
    <p:extLst>
      <p:ext uri="{19B8F6BF-5375-455C-9EA6-DF929625EA0E}">
        <p15:presenceInfo xmlns:p15="http://schemas.microsoft.com/office/powerpoint/2012/main" userId="S-1-5-21-3687116579-1249457416-2751419249-235331" providerId="AD"/>
      </p:ext>
    </p:extLst>
  </p:cmAuthor>
  <p:cmAuthor id="1" name="David Salisbury" initials="DS" lastIdx="1" clrIdx="1"/>
  <p:cmAuthor id="8" name="Ayers, Melissa" initials="AM" lastIdx="38" clrIdx="8">
    <p:extLst>
      <p:ext uri="{19B8F6BF-5375-455C-9EA6-DF929625EA0E}">
        <p15:presenceInfo xmlns:p15="http://schemas.microsoft.com/office/powerpoint/2012/main" userId="S-1-5-21-3687116579-1249457416-2751419249-223254" providerId="AD"/>
      </p:ext>
    </p:extLst>
  </p:cmAuthor>
  <p:cmAuthor id="2" name="Jim Tassie" initials="JGT" lastIdx="9" clrIdx="2">
    <p:extLst>
      <p:ext uri="{19B8F6BF-5375-455C-9EA6-DF929625EA0E}">
        <p15:presenceInfo xmlns:p15="http://schemas.microsoft.com/office/powerpoint/2012/main" userId="Jim Tassie" providerId="None"/>
      </p:ext>
    </p:extLst>
  </p:cmAuthor>
  <p:cmAuthor id="3" name="Rossi, Samuel" initials="RS" lastIdx="12" clrIdx="3">
    <p:extLst>
      <p:ext uri="{19B8F6BF-5375-455C-9EA6-DF929625EA0E}">
        <p15:presenceInfo xmlns:p15="http://schemas.microsoft.com/office/powerpoint/2012/main" userId="S-1-5-21-3687116579-1249457416-2751419249-23699" providerId="AD"/>
      </p:ext>
    </p:extLst>
  </p:cmAuthor>
  <p:cmAuthor id="4" name="Maria Gentile" initials="MBG" lastIdx="8" clrIdx="4">
    <p:extLst>
      <p:ext uri="{19B8F6BF-5375-455C-9EA6-DF929625EA0E}">
        <p15:presenceInfo xmlns:p15="http://schemas.microsoft.com/office/powerpoint/2012/main" userId="Maria Gentile" providerId="None"/>
      </p:ext>
    </p:extLst>
  </p:cmAuthor>
  <p:cmAuthor id="5" name="Hoseus, Jenelle" initials="HJ" lastIdx="38" clrIdx="5">
    <p:extLst>
      <p:ext uri="{19B8F6BF-5375-455C-9EA6-DF929625EA0E}">
        <p15:presenceInfo xmlns:p15="http://schemas.microsoft.com/office/powerpoint/2012/main" userId="S-1-5-21-3687116579-1249457416-2751419249-2845" providerId="AD"/>
      </p:ext>
    </p:extLst>
  </p:cmAuthor>
  <p:cmAuthor id="6" name="Bailey, Mallory" initials="BM" lastIdx="35" clrIdx="6">
    <p:extLst>
      <p:ext uri="{19B8F6BF-5375-455C-9EA6-DF929625EA0E}">
        <p15:presenceInfo xmlns:p15="http://schemas.microsoft.com/office/powerpoint/2012/main" userId="S-1-5-21-3687116579-1249457416-2751419249-442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749E"/>
    <a:srgbClr val="435363"/>
    <a:srgbClr val="D12A2F"/>
    <a:srgbClr val="E7E1E6"/>
    <a:srgbClr val="706F74"/>
    <a:srgbClr val="BFD4E7"/>
    <a:srgbClr val="8CB7E8"/>
    <a:srgbClr val="2A547F"/>
    <a:srgbClr val="0F4ACD"/>
    <a:srgbClr val="2FD5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88634" autoAdjust="0"/>
  </p:normalViewPr>
  <p:slideViewPr>
    <p:cSldViewPr>
      <p:cViewPr varScale="1">
        <p:scale>
          <a:sx n="37" d="100"/>
          <a:sy n="37" d="100"/>
        </p:scale>
        <p:origin x="931" y="29"/>
      </p:cViewPr>
      <p:guideLst>
        <p:guide orient="horz" pos="2160"/>
        <p:guide pos="2880"/>
      </p:guideLst>
    </p:cSldViewPr>
  </p:slideViewPr>
  <p:outlineViewPr>
    <p:cViewPr>
      <p:scale>
        <a:sx n="33" d="100"/>
        <a:sy n="33" d="100"/>
      </p:scale>
      <p:origin x="0" y="22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04" y="4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841" cy="464820"/>
          </a:xfrm>
          <a:prstGeom prst="rect">
            <a:avLst/>
          </a:prstGeom>
        </p:spPr>
        <p:txBody>
          <a:bodyPr vert="horz" lIns="92776" tIns="46389" rIns="92776" bIns="46389"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1" cy="464820"/>
          </a:xfrm>
          <a:prstGeom prst="rect">
            <a:avLst/>
          </a:prstGeom>
        </p:spPr>
        <p:txBody>
          <a:bodyPr vert="horz" lIns="92776" tIns="46389" rIns="92776" bIns="46389" rtlCol="0"/>
          <a:lstStyle>
            <a:lvl1pPr algn="r">
              <a:defRPr sz="1200"/>
            </a:lvl1pPr>
          </a:lstStyle>
          <a:p>
            <a:fld id="{DD797EBE-B6B5-42CD-98D1-CA979E8D8BBD}" type="datetimeFigureOut">
              <a:rPr lang="en-US" smtClean="0"/>
              <a:pPr/>
              <a:t>6/25/2018</a:t>
            </a:fld>
            <a:endParaRPr lang="en-US" dirty="0"/>
          </a:p>
        </p:txBody>
      </p:sp>
      <p:sp>
        <p:nvSpPr>
          <p:cNvPr id="4" name="Footer Placeholder 3"/>
          <p:cNvSpPr>
            <a:spLocks noGrp="1"/>
          </p:cNvSpPr>
          <p:nvPr>
            <p:ph type="ftr" sz="quarter" idx="2"/>
          </p:nvPr>
        </p:nvSpPr>
        <p:spPr>
          <a:xfrm>
            <a:off x="4" y="8829971"/>
            <a:ext cx="3037841" cy="464820"/>
          </a:xfrm>
          <a:prstGeom prst="rect">
            <a:avLst/>
          </a:prstGeom>
        </p:spPr>
        <p:txBody>
          <a:bodyPr vert="horz" lIns="92776" tIns="46389" rIns="92776" bIns="463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71"/>
            <a:ext cx="3037841" cy="464820"/>
          </a:xfrm>
          <a:prstGeom prst="rect">
            <a:avLst/>
          </a:prstGeom>
        </p:spPr>
        <p:txBody>
          <a:bodyPr vert="horz" lIns="92776" tIns="46389" rIns="92776" bIns="46389" rtlCol="0" anchor="b"/>
          <a:lstStyle>
            <a:lvl1pPr algn="r">
              <a:defRPr sz="1200"/>
            </a:lvl1pPr>
          </a:lstStyle>
          <a:p>
            <a:fld id="{A7AA1A91-6A6F-45EC-8A49-E8F1E0E92628}" type="slidenum">
              <a:rPr lang="en-US" smtClean="0"/>
              <a:pPr/>
              <a:t>‹#›</a:t>
            </a:fld>
            <a:endParaRPr lang="en-US" dirty="0"/>
          </a:p>
        </p:txBody>
      </p:sp>
    </p:spTree>
    <p:extLst>
      <p:ext uri="{BB962C8B-B14F-4D97-AF65-F5344CB8AC3E}">
        <p14:creationId xmlns:p14="http://schemas.microsoft.com/office/powerpoint/2010/main" val="20603560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7841" cy="464820"/>
          </a:xfrm>
          <a:prstGeom prst="rect">
            <a:avLst/>
          </a:prstGeom>
        </p:spPr>
        <p:txBody>
          <a:bodyPr vert="horz" lIns="92776" tIns="46389" rIns="92776" bIns="46389" rtlCol="0"/>
          <a:lstStyle>
            <a:lvl1pPr algn="l">
              <a:defRPr sz="1200"/>
            </a:lvl1pPr>
          </a:lstStyle>
          <a:p>
            <a:endParaRPr lang="en-US" dirty="0"/>
          </a:p>
        </p:txBody>
      </p:sp>
      <p:sp>
        <p:nvSpPr>
          <p:cNvPr id="3" name="Date Placeholder 2"/>
          <p:cNvSpPr>
            <a:spLocks noGrp="1"/>
          </p:cNvSpPr>
          <p:nvPr>
            <p:ph type="dt" idx="1"/>
          </p:nvPr>
        </p:nvSpPr>
        <p:spPr>
          <a:xfrm>
            <a:off x="3970939" y="1"/>
            <a:ext cx="3037841" cy="464820"/>
          </a:xfrm>
          <a:prstGeom prst="rect">
            <a:avLst/>
          </a:prstGeom>
        </p:spPr>
        <p:txBody>
          <a:bodyPr vert="horz" lIns="92776" tIns="46389" rIns="92776" bIns="46389" rtlCol="0"/>
          <a:lstStyle>
            <a:lvl1pPr algn="r">
              <a:defRPr sz="1200"/>
            </a:lvl1pPr>
          </a:lstStyle>
          <a:p>
            <a:fld id="{BBB39797-7448-4F04-BF50-5A3BE1275677}" type="datetimeFigureOut">
              <a:rPr lang="en-US" smtClean="0"/>
              <a:pPr/>
              <a:t>6/25/2018</a:t>
            </a:fld>
            <a:endParaRPr lang="en-US" dirty="0"/>
          </a:p>
        </p:txBody>
      </p:sp>
      <p:sp>
        <p:nvSpPr>
          <p:cNvPr id="4" name="Slide Image Placeholder 3"/>
          <p:cNvSpPr>
            <a:spLocks noGrp="1" noRot="1" noChangeAspect="1"/>
          </p:cNvSpPr>
          <p:nvPr>
            <p:ph type="sldImg" idx="2"/>
          </p:nvPr>
        </p:nvSpPr>
        <p:spPr>
          <a:xfrm>
            <a:off x="1181100" y="700088"/>
            <a:ext cx="4648200" cy="3486150"/>
          </a:xfrm>
          <a:prstGeom prst="rect">
            <a:avLst/>
          </a:prstGeom>
          <a:noFill/>
          <a:ln w="12700">
            <a:solidFill>
              <a:prstClr val="black"/>
            </a:solidFill>
          </a:ln>
        </p:spPr>
        <p:txBody>
          <a:bodyPr vert="horz" lIns="92776" tIns="46389" rIns="92776" bIns="46389" rtlCol="0" anchor="ctr"/>
          <a:lstStyle/>
          <a:p>
            <a:endParaRPr lang="en-US" dirty="0"/>
          </a:p>
        </p:txBody>
      </p:sp>
      <p:sp>
        <p:nvSpPr>
          <p:cNvPr id="5" name="Notes Placeholder 4"/>
          <p:cNvSpPr>
            <a:spLocks noGrp="1"/>
          </p:cNvSpPr>
          <p:nvPr>
            <p:ph type="body" sz="quarter" idx="3"/>
          </p:nvPr>
        </p:nvSpPr>
        <p:spPr>
          <a:xfrm>
            <a:off x="701040" y="4415795"/>
            <a:ext cx="5608320" cy="4183380"/>
          </a:xfrm>
          <a:prstGeom prst="rect">
            <a:avLst/>
          </a:prstGeom>
        </p:spPr>
        <p:txBody>
          <a:bodyPr vert="horz" lIns="92776" tIns="46389" rIns="92776" bIns="463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71"/>
            <a:ext cx="3037841" cy="464820"/>
          </a:xfrm>
          <a:prstGeom prst="rect">
            <a:avLst/>
          </a:prstGeom>
        </p:spPr>
        <p:txBody>
          <a:bodyPr vert="horz" lIns="92776" tIns="46389" rIns="92776" bIns="463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1"/>
            <a:ext cx="3037841" cy="464820"/>
          </a:xfrm>
          <a:prstGeom prst="rect">
            <a:avLst/>
          </a:prstGeom>
        </p:spPr>
        <p:txBody>
          <a:bodyPr vert="horz" lIns="92776" tIns="46389" rIns="92776" bIns="46389" rtlCol="0" anchor="b"/>
          <a:lstStyle>
            <a:lvl1pPr algn="r">
              <a:defRPr sz="1200"/>
            </a:lvl1pPr>
          </a:lstStyle>
          <a:p>
            <a:fld id="{C09C2A1E-7C5B-4541-B473-51EDAF573AE6}" type="slidenum">
              <a:rPr lang="en-US" smtClean="0"/>
              <a:pPr/>
              <a:t>‹#›</a:t>
            </a:fld>
            <a:endParaRPr lang="en-US" dirty="0"/>
          </a:p>
        </p:txBody>
      </p:sp>
    </p:spTree>
    <p:extLst>
      <p:ext uri="{BB962C8B-B14F-4D97-AF65-F5344CB8AC3E}">
        <p14:creationId xmlns:p14="http://schemas.microsoft.com/office/powerpoint/2010/main" val="14541823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5</a:t>
            </a:fld>
            <a:endParaRPr lang="en-US" dirty="0"/>
          </a:p>
        </p:txBody>
      </p:sp>
    </p:spTree>
    <p:extLst>
      <p:ext uri="{BB962C8B-B14F-4D97-AF65-F5344CB8AC3E}">
        <p14:creationId xmlns:p14="http://schemas.microsoft.com/office/powerpoint/2010/main" val="72486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19</a:t>
            </a:fld>
            <a:endParaRPr lang="en-US" dirty="0"/>
          </a:p>
        </p:txBody>
      </p:sp>
    </p:spTree>
    <p:extLst>
      <p:ext uri="{BB962C8B-B14F-4D97-AF65-F5344CB8AC3E}">
        <p14:creationId xmlns:p14="http://schemas.microsoft.com/office/powerpoint/2010/main" val="1379389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21</a:t>
            </a:fld>
            <a:endParaRPr lang="en-US" dirty="0"/>
          </a:p>
        </p:txBody>
      </p:sp>
    </p:spTree>
    <p:extLst>
      <p:ext uri="{BB962C8B-B14F-4D97-AF65-F5344CB8AC3E}">
        <p14:creationId xmlns:p14="http://schemas.microsoft.com/office/powerpoint/2010/main" val="219194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6</a:t>
            </a:fld>
            <a:endParaRPr lang="en-US" dirty="0"/>
          </a:p>
        </p:txBody>
      </p:sp>
    </p:spTree>
    <p:extLst>
      <p:ext uri="{BB962C8B-B14F-4D97-AF65-F5344CB8AC3E}">
        <p14:creationId xmlns:p14="http://schemas.microsoft.com/office/powerpoint/2010/main" val="317661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8</a:t>
            </a:fld>
            <a:endParaRPr lang="en-US" dirty="0"/>
          </a:p>
        </p:txBody>
      </p:sp>
    </p:spTree>
    <p:extLst>
      <p:ext uri="{BB962C8B-B14F-4D97-AF65-F5344CB8AC3E}">
        <p14:creationId xmlns:p14="http://schemas.microsoft.com/office/powerpoint/2010/main" val="402754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9</a:t>
            </a:fld>
            <a:endParaRPr lang="en-US" dirty="0"/>
          </a:p>
        </p:txBody>
      </p:sp>
    </p:spTree>
    <p:extLst>
      <p:ext uri="{BB962C8B-B14F-4D97-AF65-F5344CB8AC3E}">
        <p14:creationId xmlns:p14="http://schemas.microsoft.com/office/powerpoint/2010/main" val="3126609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1"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11</a:t>
            </a:fld>
            <a:endParaRPr lang="en-US" dirty="0"/>
          </a:p>
        </p:txBody>
      </p:sp>
    </p:spTree>
    <p:extLst>
      <p:ext uri="{BB962C8B-B14F-4D97-AF65-F5344CB8AC3E}">
        <p14:creationId xmlns:p14="http://schemas.microsoft.com/office/powerpoint/2010/main" val="161800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13</a:t>
            </a:fld>
            <a:endParaRPr lang="en-US" dirty="0"/>
          </a:p>
        </p:txBody>
      </p:sp>
    </p:spTree>
    <p:extLst>
      <p:ext uri="{BB962C8B-B14F-4D97-AF65-F5344CB8AC3E}">
        <p14:creationId xmlns:p14="http://schemas.microsoft.com/office/powerpoint/2010/main" val="448542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14</a:t>
            </a:fld>
            <a:endParaRPr lang="en-US" dirty="0"/>
          </a:p>
        </p:txBody>
      </p:sp>
    </p:spTree>
    <p:extLst>
      <p:ext uri="{BB962C8B-B14F-4D97-AF65-F5344CB8AC3E}">
        <p14:creationId xmlns:p14="http://schemas.microsoft.com/office/powerpoint/2010/main" val="382392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15</a:t>
            </a:fld>
            <a:endParaRPr lang="en-US" dirty="0"/>
          </a:p>
        </p:txBody>
      </p:sp>
    </p:spTree>
    <p:extLst>
      <p:ext uri="{BB962C8B-B14F-4D97-AF65-F5344CB8AC3E}">
        <p14:creationId xmlns:p14="http://schemas.microsoft.com/office/powerpoint/2010/main" val="13992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9C2A1E-7C5B-4541-B473-51EDAF573AE6}" type="slidenum">
              <a:rPr lang="en-US" smtClean="0"/>
              <a:pPr/>
              <a:t>17</a:t>
            </a:fld>
            <a:endParaRPr lang="en-US" dirty="0"/>
          </a:p>
        </p:txBody>
      </p:sp>
    </p:spTree>
    <p:extLst>
      <p:ext uri="{BB962C8B-B14F-4D97-AF65-F5344CB8AC3E}">
        <p14:creationId xmlns:p14="http://schemas.microsoft.com/office/powerpoint/2010/main" val="13513383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1662561" y="2509871"/>
            <a:ext cx="6795639" cy="917575"/>
          </a:xfrm>
          <a:prstGeom prst="rect">
            <a:avLst/>
          </a:prstGeom>
        </p:spPr>
        <p:txBody>
          <a:bodyPr/>
          <a:lstStyle>
            <a:lvl1pPr algn="l">
              <a:defRPr b="1">
                <a:solidFill>
                  <a:srgbClr val="435363"/>
                </a:solidFill>
              </a:defRPr>
            </a:lvl1pPr>
          </a:lstStyle>
          <a:p>
            <a:r>
              <a:rPr lang="en-US" dirty="0"/>
              <a:t>[Click to edit Master title style]</a:t>
            </a:r>
          </a:p>
        </p:txBody>
      </p:sp>
      <p:sp>
        <p:nvSpPr>
          <p:cNvPr id="10" name="Subtitle 2"/>
          <p:cNvSpPr>
            <a:spLocks noGrp="1"/>
          </p:cNvSpPr>
          <p:nvPr>
            <p:ph type="subTitle" idx="1"/>
          </p:nvPr>
        </p:nvSpPr>
        <p:spPr>
          <a:xfrm>
            <a:off x="1643389" y="3810000"/>
            <a:ext cx="4986011" cy="1828800"/>
          </a:xfrm>
        </p:spPr>
        <p:txBody>
          <a:bodyPr>
            <a:normAutofit/>
          </a:bodyPr>
          <a:lstStyle>
            <a:lvl1pPr marL="0" indent="0" algn="l">
              <a:buNone/>
              <a:defRPr lang="en-US" sz="1350" kern="1200" dirty="0">
                <a:solidFill>
                  <a:schemeClr val="tx1">
                    <a:tint val="75000"/>
                  </a:schemeClr>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1" name="Rectangle 10"/>
          <p:cNvSpPr/>
          <p:nvPr userDrawn="1"/>
        </p:nvSpPr>
        <p:spPr>
          <a:xfrm>
            <a:off x="0" y="0"/>
            <a:ext cx="1066800" cy="6858000"/>
          </a:xfrm>
          <a:prstGeom prst="rect">
            <a:avLst/>
          </a:prstGeom>
          <a:solidFill>
            <a:srgbClr val="D12A2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 name="Rectangle 11"/>
          <p:cNvSpPr/>
          <p:nvPr userDrawn="1"/>
        </p:nvSpPr>
        <p:spPr>
          <a:xfrm>
            <a:off x="900559" y="0"/>
            <a:ext cx="204341" cy="6858000"/>
          </a:xfrm>
          <a:prstGeom prst="rect">
            <a:avLst/>
          </a:prstGeom>
          <a:solidFill>
            <a:srgbClr val="4353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2" name="Picture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791199" y="276844"/>
            <a:ext cx="3091663" cy="789956"/>
          </a:xfrm>
          <a:prstGeom prst="rect">
            <a:avLst/>
          </a:prstGeom>
        </p:spPr>
      </p:pic>
    </p:spTree>
    <p:extLst>
      <p:ext uri="{BB962C8B-B14F-4D97-AF65-F5344CB8AC3E}">
        <p14:creationId xmlns:p14="http://schemas.microsoft.com/office/powerpoint/2010/main" val="124119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685800"/>
          </a:xfrm>
          <a:prstGeom prst="rect">
            <a:avLst/>
          </a:prstGeom>
        </p:spPr>
        <p:txBody>
          <a:bodyPr/>
          <a:lstStyle>
            <a:lvl1pPr algn="l">
              <a:defRPr sz="3000" b="1">
                <a:solidFill>
                  <a:srgbClr val="435363"/>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447802"/>
            <a:ext cx="8229600" cy="4525963"/>
          </a:xfrm>
        </p:spPr>
        <p:txBody>
          <a:bodyPr/>
          <a:lstStyle>
            <a:lvl2pPr marL="557213" indent="-214313">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70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Divider">
    <p:spTree>
      <p:nvGrpSpPr>
        <p:cNvPr id="1" name=""/>
        <p:cNvGrpSpPr/>
        <p:nvPr/>
      </p:nvGrpSpPr>
      <p:grpSpPr>
        <a:xfrm>
          <a:off x="0" y="0"/>
          <a:ext cx="0" cy="0"/>
          <a:chOff x="0" y="0"/>
          <a:chExt cx="0" cy="0"/>
        </a:xfrm>
      </p:grpSpPr>
      <p:sp>
        <p:nvSpPr>
          <p:cNvPr id="2" name="Title 1"/>
          <p:cNvSpPr>
            <a:spLocks noGrp="1"/>
          </p:cNvSpPr>
          <p:nvPr>
            <p:ph type="title"/>
          </p:nvPr>
        </p:nvSpPr>
        <p:spPr>
          <a:xfrm>
            <a:off x="152400" y="3124200"/>
            <a:ext cx="8839200" cy="685800"/>
          </a:xfrm>
          <a:prstGeom prst="rect">
            <a:avLst/>
          </a:prstGeom>
        </p:spPr>
        <p:txBody>
          <a:bodyPr/>
          <a:lstStyle>
            <a:lvl1pPr algn="ctr">
              <a:defRPr sz="3000" b="1">
                <a:solidFill>
                  <a:srgbClr val="435363"/>
                </a:solidFill>
                <a:latin typeface="+mn-lt"/>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6743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 Content Divider">
    <p:bg>
      <p:bgPr>
        <a:solidFill>
          <a:srgbClr val="435363"/>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a:t>
            </a:fld>
            <a:endParaRPr lang="en-US" dirty="0">
              <a:latin typeface="Arial" charset="0"/>
            </a:endParaRPr>
          </a:p>
        </p:txBody>
      </p:sp>
      <p:sp>
        <p:nvSpPr>
          <p:cNvPr id="8" name="Rectangle 7"/>
          <p:cNvSpPr/>
          <p:nvPr userDrawn="1"/>
        </p:nvSpPr>
        <p:spPr>
          <a:xfrm>
            <a:off x="0" y="17526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Rectangle 8"/>
          <p:cNvSpPr/>
          <p:nvPr userDrawn="1"/>
        </p:nvSpPr>
        <p:spPr>
          <a:xfrm>
            <a:off x="0" y="5197475"/>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itle 1"/>
          <p:cNvSpPr>
            <a:spLocks noGrp="1"/>
          </p:cNvSpPr>
          <p:nvPr>
            <p:ph type="title"/>
          </p:nvPr>
        </p:nvSpPr>
        <p:spPr>
          <a:xfrm>
            <a:off x="152400" y="3276598"/>
            <a:ext cx="8839200" cy="914400"/>
          </a:xfrm>
          <a:prstGeom prst="rect">
            <a:avLst/>
          </a:prstGeom>
        </p:spPr>
        <p:txBody>
          <a:bodyPr/>
          <a:lstStyle>
            <a:lvl1pPr algn="ctr">
              <a:defRPr sz="40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526453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8" name="Title 1"/>
          <p:cNvSpPr>
            <a:spLocks noGrp="1"/>
          </p:cNvSpPr>
          <p:nvPr>
            <p:ph type="title"/>
          </p:nvPr>
        </p:nvSpPr>
        <p:spPr>
          <a:xfrm>
            <a:off x="152400" y="685800"/>
            <a:ext cx="8839200" cy="685800"/>
          </a:xfrm>
          <a:prstGeom prst="rect">
            <a:avLst/>
          </a:prstGeom>
        </p:spPr>
        <p:txBody>
          <a:bodyPr/>
          <a:lstStyle>
            <a:lvl1pPr algn="l">
              <a:defRPr sz="3000" b="1">
                <a:solidFill>
                  <a:srgbClr val="435363"/>
                </a:solidFill>
                <a:latin typeface="+mn-lt"/>
              </a:defRPr>
            </a:lvl1pPr>
          </a:lstStyle>
          <a:p>
            <a:r>
              <a:rPr lang="en-US" dirty="0"/>
              <a:t>Click to edit Master title style</a:t>
            </a:r>
          </a:p>
        </p:txBody>
      </p:sp>
    </p:spTree>
    <p:extLst>
      <p:ext uri="{BB962C8B-B14F-4D97-AF65-F5344CB8AC3E}">
        <p14:creationId xmlns:p14="http://schemas.microsoft.com/office/powerpoint/2010/main" val="340220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152400" y="685800"/>
            <a:ext cx="8839200" cy="685800"/>
          </a:xfrm>
          <a:prstGeom prst="rect">
            <a:avLst/>
          </a:prstGeom>
        </p:spPr>
        <p:txBody>
          <a:bodyPr/>
          <a:lstStyle>
            <a:lvl1pPr algn="l">
              <a:defRPr sz="3000" b="1">
                <a:solidFill>
                  <a:srgbClr val="435363"/>
                </a:solidFill>
                <a:latin typeface="+mn-lt"/>
              </a:defRPr>
            </a:lvl1pPr>
          </a:lstStyle>
          <a:p>
            <a:r>
              <a:rPr lang="en-US" dirty="0"/>
              <a:t>Click to edit Master title style</a:t>
            </a:r>
          </a:p>
        </p:txBody>
      </p:sp>
    </p:spTree>
    <p:extLst>
      <p:ext uri="{BB962C8B-B14F-4D97-AF65-F5344CB8AC3E}">
        <p14:creationId xmlns:p14="http://schemas.microsoft.com/office/powerpoint/2010/main" val="292991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
        <p:nvSpPr>
          <p:cNvPr id="6" name="Title 1"/>
          <p:cNvSpPr>
            <a:spLocks noGrp="1"/>
          </p:cNvSpPr>
          <p:nvPr>
            <p:ph type="title"/>
          </p:nvPr>
        </p:nvSpPr>
        <p:spPr>
          <a:xfrm>
            <a:off x="152400" y="685800"/>
            <a:ext cx="8839200" cy="685800"/>
          </a:xfrm>
          <a:prstGeom prst="rect">
            <a:avLst/>
          </a:prstGeom>
        </p:spPr>
        <p:txBody>
          <a:bodyPr/>
          <a:lstStyle>
            <a:lvl1pPr algn="l">
              <a:defRPr sz="3000" b="1">
                <a:solidFill>
                  <a:srgbClr val="435363"/>
                </a:solidFill>
                <a:latin typeface="+mn-lt"/>
              </a:defRPr>
            </a:lvl1pPr>
          </a:lstStyle>
          <a:p>
            <a:r>
              <a:rPr lang="en-US" dirty="0"/>
              <a:t>Click to edit Master title style</a:t>
            </a:r>
          </a:p>
        </p:txBody>
      </p:sp>
    </p:spTree>
    <p:extLst>
      <p:ext uri="{BB962C8B-B14F-4D97-AF65-F5344CB8AC3E}">
        <p14:creationId xmlns:p14="http://schemas.microsoft.com/office/powerpoint/2010/main" val="3007925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7818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pPr>
            <a:fld id="{2E0F7AD5-E45F-4736-83CE-D8C26C993A39}" type="slidenum">
              <a:rPr lang="en-US" smtClean="0">
                <a:solidFill>
                  <a:prstClr val="black">
                    <a:tint val="75000"/>
                  </a:prstClr>
                </a:solidFill>
                <a:latin typeface="Arial" charset="0"/>
              </a:rPr>
              <a:pPr fontAlgn="base">
                <a:spcBef>
                  <a:spcPct val="0"/>
                </a:spcBef>
                <a:spcAft>
                  <a:spcPct val="0"/>
                </a:spcAft>
              </a:pPr>
              <a:t>‹#›</a:t>
            </a:fld>
            <a:endParaRPr lang="en-US" dirty="0">
              <a:solidFill>
                <a:prstClr val="black">
                  <a:tint val="75000"/>
                </a:prstClr>
              </a:solidFill>
              <a:latin typeface="Arial" charset="0"/>
            </a:endParaRPr>
          </a:p>
        </p:txBody>
      </p:sp>
      <p:sp>
        <p:nvSpPr>
          <p:cNvPr id="7" name="Rectangle 6"/>
          <p:cNvSpPr/>
          <p:nvPr userDrawn="1"/>
        </p:nvSpPr>
        <p:spPr>
          <a:xfrm>
            <a:off x="0" y="0"/>
            <a:ext cx="9144000" cy="457200"/>
          </a:xfrm>
          <a:prstGeom prst="rect">
            <a:avLst/>
          </a:prstGeom>
          <a:solidFill>
            <a:srgbClr val="8CB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1050" dirty="0">
              <a:solidFill>
                <a:prstClr val="white"/>
              </a:solidFill>
            </a:endParaRPr>
          </a:p>
        </p:txBody>
      </p:sp>
      <p:pic>
        <p:nvPicPr>
          <p:cNvPr id="11" name="Picture 1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85941" y="76200"/>
            <a:ext cx="1795259" cy="304800"/>
          </a:xfrm>
          <a:prstGeom prst="rect">
            <a:avLst/>
          </a:prstGeom>
        </p:spPr>
      </p:pic>
    </p:spTree>
    <p:extLst>
      <p:ext uri="{BB962C8B-B14F-4D97-AF65-F5344CB8AC3E}">
        <p14:creationId xmlns:p14="http://schemas.microsoft.com/office/powerpoint/2010/main" val="3528792209"/>
      </p:ext>
    </p:extLst>
  </p:cSld>
  <p:clrMap bg1="lt1" tx1="dk1" bg2="lt2" tx2="dk2" accent1="accent1" accent2="accent2" accent3="accent3" accent4="accent4" accent5="accent5" accent6="accent6" hlink="hlink" folHlink="folHlink"/>
  <p:sldLayoutIdLst>
    <p:sldLayoutId id="2147483837" r:id="rId1"/>
    <p:sldLayoutId id="2147483836" r:id="rId2"/>
    <p:sldLayoutId id="2147483846" r:id="rId3"/>
    <p:sldLayoutId id="2147483847" r:id="rId4"/>
    <p:sldLayoutId id="2147483839" r:id="rId5"/>
    <p:sldLayoutId id="2147483840" r:id="rId6"/>
    <p:sldLayoutId id="2147483841" r:id="rId7"/>
    <p:sldLayoutId id="2147483842" r:id="rId8"/>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medicaid.ohio.gov/INITIATIVES/Electronic-Visit-Verific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medicaid.ohio.gov/INITIATIVES/Electronic-Visit-Verifica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662561" y="2514600"/>
            <a:ext cx="6795639" cy="690529"/>
          </a:xfrm>
          <a:prstGeom prst="rect">
            <a:avLst/>
          </a:prstGeom>
        </p:spPr>
        <p:txBody>
          <a:bodyPr/>
          <a:lstStyle/>
          <a:p>
            <a:r>
              <a:rPr lang="en-US" dirty="0" err="1"/>
              <a:t>EVV</a:t>
            </a:r>
            <a:r>
              <a:rPr lang="en-US" dirty="0"/>
              <a:t> Stakeholder Meeting</a:t>
            </a:r>
          </a:p>
        </p:txBody>
      </p:sp>
      <p:sp>
        <p:nvSpPr>
          <p:cNvPr id="8" name="Subtitle 7"/>
          <p:cNvSpPr>
            <a:spLocks noGrp="1"/>
          </p:cNvSpPr>
          <p:nvPr>
            <p:ph type="subTitle" idx="1"/>
          </p:nvPr>
        </p:nvSpPr>
        <p:spPr>
          <a:xfrm>
            <a:off x="1662560" y="3657600"/>
            <a:ext cx="5728839" cy="1828800"/>
          </a:xfrm>
        </p:spPr>
        <p:txBody>
          <a:bodyPr/>
          <a:lstStyle/>
          <a:p>
            <a:r>
              <a:rPr lang="en-US" b="0" dirty="0"/>
              <a:t>Julie Evers, </a:t>
            </a:r>
            <a:r>
              <a:rPr lang="en-US" b="0" dirty="0" err="1"/>
              <a:t>EVV</a:t>
            </a:r>
            <a:r>
              <a:rPr lang="en-US" b="0" dirty="0"/>
              <a:t> Policy</a:t>
            </a:r>
          </a:p>
          <a:p>
            <a:r>
              <a:rPr lang="en-US" b="0" dirty="0"/>
              <a:t>Kristy </a:t>
            </a:r>
            <a:r>
              <a:rPr lang="en-US" b="0" dirty="0" err="1"/>
              <a:t>Wathen</a:t>
            </a:r>
            <a:r>
              <a:rPr lang="en-US" b="0" dirty="0"/>
              <a:t>, </a:t>
            </a:r>
            <a:r>
              <a:rPr lang="en-US" b="0" dirty="0" err="1"/>
              <a:t>EVV</a:t>
            </a:r>
            <a:r>
              <a:rPr lang="en-US" b="0" dirty="0"/>
              <a:t> Operations</a:t>
            </a:r>
          </a:p>
          <a:p>
            <a:r>
              <a:rPr lang="en-US" dirty="0"/>
              <a:t>Marguerite Marsh, HIPAA Privacy Officer</a:t>
            </a:r>
          </a:p>
          <a:p>
            <a:r>
              <a:rPr lang="en-US" b="0" dirty="0"/>
              <a:t>Matthew Williams, Bureau Chief, Information Security and Technology</a:t>
            </a:r>
          </a:p>
          <a:p>
            <a:endParaRPr lang="en-US" dirty="0"/>
          </a:p>
          <a:p>
            <a:r>
              <a:rPr lang="en-US" b="0" dirty="0"/>
              <a:t>June 25, 2018</a:t>
            </a:r>
          </a:p>
        </p:txBody>
      </p:sp>
      <p:sp>
        <p:nvSpPr>
          <p:cNvPr id="4" name="Slide Number Placeholder 3"/>
          <p:cNvSpPr>
            <a:spLocks noGrp="1"/>
          </p:cNvSpPr>
          <p:nvPr>
            <p:ph type="sldNum" sz="quarter" idx="4294967295"/>
          </p:nvPr>
        </p:nvSpPr>
        <p:spPr>
          <a:xfrm>
            <a:off x="7010400" y="6356350"/>
            <a:ext cx="2133600" cy="365125"/>
          </a:xfrm>
        </p:spPr>
        <p:txBody>
          <a:bodyPr/>
          <a:lstStyle/>
          <a:p>
            <a:fld id="{2E0F7AD5-E45F-4736-83CE-D8C26C993A39}"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3992963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10</a:t>
            </a:fld>
            <a:endParaRPr lang="en-US" dirty="0">
              <a:latin typeface="Arial" charset="0"/>
            </a:endParaRPr>
          </a:p>
        </p:txBody>
      </p:sp>
      <p:sp>
        <p:nvSpPr>
          <p:cNvPr id="3" name="Title 2"/>
          <p:cNvSpPr>
            <a:spLocks noGrp="1"/>
          </p:cNvSpPr>
          <p:nvPr>
            <p:ph type="title"/>
          </p:nvPr>
        </p:nvSpPr>
        <p:spPr/>
        <p:txBody>
          <a:bodyPr/>
          <a:lstStyle/>
          <a:p>
            <a:r>
              <a:rPr lang="en-US" dirty="0"/>
              <a:t>Medical Assistance Letter </a:t>
            </a:r>
            <a:r>
              <a:rPr lang="en-US" dirty="0" smtClean="0"/>
              <a:t>620</a:t>
            </a:r>
            <a:br>
              <a:rPr lang="en-US" dirty="0" smtClean="0"/>
            </a:br>
            <a:r>
              <a:rPr lang="en-US" dirty="0" smtClean="0"/>
              <a:t> </a:t>
            </a:r>
            <a:endParaRPr lang="en-US" dirty="0"/>
          </a:p>
        </p:txBody>
      </p:sp>
    </p:spTree>
    <p:extLst>
      <p:ext uri="{BB962C8B-B14F-4D97-AF65-F5344CB8AC3E}">
        <p14:creationId xmlns:p14="http://schemas.microsoft.com/office/powerpoint/2010/main" val="191971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MAL </a:t>
            </a:r>
            <a:r>
              <a:rPr lang="en-US" dirty="0" smtClean="0"/>
              <a:t>620</a:t>
            </a:r>
            <a:endParaRPr lang="en-US" dirty="0"/>
          </a:p>
        </p:txBody>
      </p:sp>
      <p:sp>
        <p:nvSpPr>
          <p:cNvPr id="6" name="Content Placeholder 5"/>
          <p:cNvSpPr>
            <a:spLocks noGrp="1"/>
          </p:cNvSpPr>
          <p:nvPr>
            <p:ph idx="1"/>
          </p:nvPr>
        </p:nvSpPr>
        <p:spPr>
          <a:xfrm>
            <a:off x="152400" y="1219200"/>
            <a:ext cx="8839200" cy="5029200"/>
          </a:xfrm>
        </p:spPr>
        <p:txBody>
          <a:bodyPr>
            <a:normAutofit/>
          </a:bodyPr>
          <a:lstStyle/>
          <a:p>
            <a:pPr>
              <a:lnSpc>
                <a:spcPct val="150000"/>
              </a:lnSpc>
            </a:pPr>
            <a:r>
              <a:rPr lang="en-US" dirty="0"/>
              <a:t>Supplements Information in OAC Rule 5160-1-40</a:t>
            </a:r>
          </a:p>
          <a:p>
            <a:pPr>
              <a:lnSpc>
                <a:spcPct val="150000"/>
              </a:lnSpc>
            </a:pPr>
            <a:r>
              <a:rPr lang="en-US" dirty="0"/>
              <a:t>3 Changes</a:t>
            </a:r>
          </a:p>
          <a:p>
            <a:pPr lvl="1">
              <a:lnSpc>
                <a:spcPct val="150000"/>
              </a:lnSpc>
            </a:pPr>
            <a:r>
              <a:rPr lang="en-US" dirty="0"/>
              <a:t>App available August 1</a:t>
            </a:r>
            <a:r>
              <a:rPr lang="en-US" baseline="30000" dirty="0"/>
              <a:t>st</a:t>
            </a:r>
            <a:r>
              <a:rPr lang="en-US" dirty="0"/>
              <a:t> </a:t>
            </a:r>
          </a:p>
          <a:p>
            <a:pPr lvl="1">
              <a:lnSpc>
                <a:spcPct val="150000"/>
              </a:lnSpc>
            </a:pPr>
            <a:r>
              <a:rPr lang="en-US" dirty="0"/>
              <a:t>90 day exception eliminated</a:t>
            </a:r>
          </a:p>
          <a:p>
            <a:pPr lvl="1">
              <a:lnSpc>
                <a:spcPct val="150000"/>
              </a:lnSpc>
            </a:pPr>
            <a:r>
              <a:rPr lang="en-US" dirty="0"/>
              <a:t>EVV data will be used in claims adjudication</a:t>
            </a:r>
          </a:p>
          <a:p>
            <a:pPr marL="342900" lvl="1" indent="0">
              <a:lnSpc>
                <a:spcPct val="150000"/>
              </a:lnSpc>
              <a:buNone/>
            </a:pPr>
            <a:endParaRPr lang="en-US" dirty="0"/>
          </a:p>
          <a:p>
            <a:pPr marL="0" indent="0" algn="ctr">
              <a:lnSpc>
                <a:spcPct val="110000"/>
              </a:lnSpc>
              <a:buNone/>
            </a:pPr>
            <a:r>
              <a:rPr lang="en-US" dirty="0"/>
              <a:t>Available on </a:t>
            </a:r>
            <a:r>
              <a:rPr lang="en-US" dirty="0">
                <a:hlinkClick r:id="rId3"/>
              </a:rPr>
              <a:t>ODM EVV webpage</a:t>
            </a:r>
            <a:r>
              <a:rPr lang="en-US" dirty="0"/>
              <a:t> </a:t>
            </a:r>
          </a:p>
          <a:p>
            <a:pPr marL="0" indent="0" algn="ctr">
              <a:lnSpc>
                <a:spcPct val="110000"/>
              </a:lnSpc>
              <a:buNone/>
            </a:pPr>
            <a:r>
              <a:rPr lang="en-US" dirty="0"/>
              <a:t>	</a:t>
            </a:r>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67855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12</a:t>
            </a:fld>
            <a:endParaRPr lang="en-US" dirty="0">
              <a:latin typeface="Arial" charset="0"/>
            </a:endParaRPr>
          </a:p>
        </p:txBody>
      </p:sp>
      <p:sp>
        <p:nvSpPr>
          <p:cNvPr id="3" name="Title 2"/>
          <p:cNvSpPr>
            <a:spLocks noGrp="1"/>
          </p:cNvSpPr>
          <p:nvPr>
            <p:ph type="title"/>
          </p:nvPr>
        </p:nvSpPr>
        <p:spPr/>
        <p:txBody>
          <a:bodyPr/>
          <a:lstStyle/>
          <a:p>
            <a:r>
              <a:rPr lang="en-US" dirty="0" err="1"/>
              <a:t>EVV</a:t>
            </a:r>
            <a:r>
              <a:rPr lang="en-US" dirty="0"/>
              <a:t> Related Edits</a:t>
            </a:r>
            <a:br>
              <a:rPr lang="en-US" dirty="0"/>
            </a:br>
            <a:endParaRPr lang="en-US" dirty="0"/>
          </a:p>
        </p:txBody>
      </p:sp>
    </p:spTree>
    <p:extLst>
      <p:ext uri="{BB962C8B-B14F-4D97-AF65-F5344CB8AC3E}">
        <p14:creationId xmlns:p14="http://schemas.microsoft.com/office/powerpoint/2010/main" val="2982092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Elements Used to Match Claims to Visits</a:t>
            </a:r>
          </a:p>
        </p:txBody>
      </p:sp>
      <p:sp>
        <p:nvSpPr>
          <p:cNvPr id="3" name="Content Placeholder 2"/>
          <p:cNvSpPr>
            <a:spLocks noGrp="1"/>
          </p:cNvSpPr>
          <p:nvPr>
            <p:ph idx="1"/>
          </p:nvPr>
        </p:nvSpPr>
        <p:spPr/>
        <p:txBody>
          <a:bodyPr/>
          <a:lstStyle/>
          <a:p>
            <a:pPr>
              <a:lnSpc>
                <a:spcPct val="150000"/>
              </a:lnSpc>
            </a:pPr>
            <a:r>
              <a:rPr lang="en-US" dirty="0"/>
              <a:t>Individual Receiving Services</a:t>
            </a:r>
          </a:p>
          <a:p>
            <a:pPr>
              <a:lnSpc>
                <a:spcPct val="150000"/>
              </a:lnSpc>
            </a:pPr>
            <a:r>
              <a:rPr lang="en-US" dirty="0"/>
              <a:t>Billing (Rendering) Provider</a:t>
            </a:r>
          </a:p>
          <a:p>
            <a:pPr>
              <a:lnSpc>
                <a:spcPct val="150000"/>
              </a:lnSpc>
            </a:pPr>
            <a:r>
              <a:rPr lang="en-US" dirty="0"/>
              <a:t>Date of Service</a:t>
            </a:r>
          </a:p>
          <a:p>
            <a:pPr>
              <a:lnSpc>
                <a:spcPct val="150000"/>
              </a:lnSpc>
            </a:pPr>
            <a:r>
              <a:rPr lang="en-US" dirty="0"/>
              <a:t>Service Delivered</a:t>
            </a:r>
          </a:p>
          <a:p>
            <a:pPr>
              <a:lnSpc>
                <a:spcPct val="150000"/>
              </a:lnSpc>
            </a:pPr>
            <a:r>
              <a:rPr lang="en-US" dirty="0"/>
              <a:t>Number of Units</a:t>
            </a:r>
          </a:p>
          <a:p>
            <a:pPr marL="0" indent="0">
              <a:lnSpc>
                <a:spcPct val="150000"/>
              </a:lnSpc>
              <a:buNone/>
            </a:pPr>
            <a:endParaRPr lang="en-US" dirty="0"/>
          </a:p>
          <a:p>
            <a:pPr marL="0" indent="0">
              <a:lnSpc>
                <a:spcPct val="150000"/>
              </a:lnSpc>
              <a:buNone/>
            </a:pPr>
            <a:r>
              <a:rPr lang="en-US" dirty="0">
                <a:solidFill>
                  <a:srgbClr val="FF0000"/>
                </a:solidFill>
              </a:rPr>
              <a:t>*Only visits with no exceptions will be used to match claims</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96556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Times on Claims</a:t>
            </a:r>
          </a:p>
        </p:txBody>
      </p:sp>
      <p:sp>
        <p:nvSpPr>
          <p:cNvPr id="3" name="Content Placeholder 2"/>
          <p:cNvSpPr>
            <a:spLocks noGrp="1"/>
          </p:cNvSpPr>
          <p:nvPr>
            <p:ph idx="1"/>
          </p:nvPr>
        </p:nvSpPr>
        <p:spPr/>
        <p:txBody>
          <a:bodyPr/>
          <a:lstStyle/>
          <a:p>
            <a:pPr>
              <a:lnSpc>
                <a:spcPct val="150000"/>
              </a:lnSpc>
            </a:pPr>
            <a:r>
              <a:rPr lang="en-US" dirty="0">
                <a:solidFill>
                  <a:schemeClr val="tx1"/>
                </a:solidFill>
              </a:rPr>
              <a:t>MITS will accept times</a:t>
            </a:r>
          </a:p>
          <a:p>
            <a:pPr>
              <a:lnSpc>
                <a:spcPct val="150000"/>
              </a:lnSpc>
            </a:pPr>
            <a:r>
              <a:rPr lang="en-US" dirty="0">
                <a:solidFill>
                  <a:schemeClr val="tx1"/>
                </a:solidFill>
              </a:rPr>
              <a:t>Times are not used in claims processing</a:t>
            </a:r>
          </a:p>
          <a:p>
            <a:pPr marL="0" indent="0">
              <a:lnSpc>
                <a:spcPct val="150000"/>
              </a:lnSpc>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78111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3611 – EVV Not Verified</a:t>
            </a:r>
          </a:p>
        </p:txBody>
      </p:sp>
      <p:sp>
        <p:nvSpPr>
          <p:cNvPr id="3" name="Content Placeholder 2"/>
          <p:cNvSpPr>
            <a:spLocks noGrp="1"/>
          </p:cNvSpPr>
          <p:nvPr>
            <p:ph idx="1"/>
          </p:nvPr>
        </p:nvSpPr>
        <p:spPr/>
        <p:txBody>
          <a:bodyPr/>
          <a:lstStyle/>
          <a:p>
            <a:pPr>
              <a:lnSpc>
                <a:spcPct val="150000"/>
              </a:lnSpc>
            </a:pPr>
            <a:r>
              <a:rPr lang="en-US" dirty="0">
                <a:solidFill>
                  <a:schemeClr val="tx1"/>
                </a:solidFill>
              </a:rPr>
              <a:t>Check for Exceptions</a:t>
            </a:r>
          </a:p>
          <a:p>
            <a:pPr>
              <a:lnSpc>
                <a:spcPct val="150000"/>
              </a:lnSpc>
            </a:pPr>
            <a:r>
              <a:rPr lang="en-US" dirty="0">
                <a:solidFill>
                  <a:schemeClr val="tx1"/>
                </a:solidFill>
              </a:rPr>
              <a:t>Does the service match?</a:t>
            </a:r>
          </a:p>
          <a:p>
            <a:pPr>
              <a:lnSpc>
                <a:spcPct val="150000"/>
              </a:lnSpc>
            </a:pPr>
            <a:r>
              <a:rPr lang="en-US" dirty="0">
                <a:solidFill>
                  <a:schemeClr val="tx1"/>
                </a:solidFill>
              </a:rPr>
              <a:t>Do the units match?</a:t>
            </a:r>
          </a:p>
          <a:p>
            <a:pPr marL="0" indent="0">
              <a:lnSpc>
                <a:spcPct val="150000"/>
              </a:lnSpc>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4173560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16</a:t>
            </a:fld>
            <a:endParaRPr lang="en-US" dirty="0">
              <a:latin typeface="Arial" charset="0"/>
            </a:endParaRPr>
          </a:p>
        </p:txBody>
      </p:sp>
      <p:sp>
        <p:nvSpPr>
          <p:cNvPr id="3" name="Title 2"/>
          <p:cNvSpPr>
            <a:spLocks noGrp="1"/>
          </p:cNvSpPr>
          <p:nvPr>
            <p:ph type="title"/>
          </p:nvPr>
        </p:nvSpPr>
        <p:spPr/>
        <p:txBody>
          <a:bodyPr/>
          <a:lstStyle/>
          <a:p>
            <a:r>
              <a:rPr lang="en-US" dirty="0"/>
              <a:t>Provider Tech Assistance Sessions</a:t>
            </a:r>
            <a:br>
              <a:rPr lang="en-US" dirty="0"/>
            </a:br>
            <a:endParaRPr lang="en-US" dirty="0"/>
          </a:p>
        </p:txBody>
      </p:sp>
    </p:spTree>
    <p:extLst>
      <p:ext uri="{BB962C8B-B14F-4D97-AF65-F5344CB8AC3E}">
        <p14:creationId xmlns:p14="http://schemas.microsoft.com/office/powerpoint/2010/main" val="185262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Participation </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88696281"/>
              </p:ext>
            </p:extLst>
          </p:nvPr>
        </p:nvGraphicFramePr>
        <p:xfrm>
          <a:off x="609600" y="1523999"/>
          <a:ext cx="7924799" cy="4648201"/>
        </p:xfrm>
        <a:graphic>
          <a:graphicData uri="http://schemas.openxmlformats.org/drawingml/2006/table">
            <a:tbl>
              <a:tblPr firstRow="1" firstCol="1" bandRow="1">
                <a:tableStyleId>{5C22544A-7EE6-4342-B048-85BDC9FD1C3A}</a:tableStyleId>
              </a:tblPr>
              <a:tblGrid>
                <a:gridCol w="2163096">
                  <a:extLst>
                    <a:ext uri="{9D8B030D-6E8A-4147-A177-3AD203B41FA5}">
                      <a16:colId xmlns:a16="http://schemas.microsoft.com/office/drawing/2014/main" xmlns="" val="20000"/>
                    </a:ext>
                  </a:extLst>
                </a:gridCol>
                <a:gridCol w="1266627">
                  <a:extLst>
                    <a:ext uri="{9D8B030D-6E8A-4147-A177-3AD203B41FA5}">
                      <a16:colId xmlns:a16="http://schemas.microsoft.com/office/drawing/2014/main" xmlns="" val="20001"/>
                    </a:ext>
                  </a:extLst>
                </a:gridCol>
                <a:gridCol w="1575411">
                  <a:extLst>
                    <a:ext uri="{9D8B030D-6E8A-4147-A177-3AD203B41FA5}">
                      <a16:colId xmlns:a16="http://schemas.microsoft.com/office/drawing/2014/main" xmlns="" val="20002"/>
                    </a:ext>
                  </a:extLst>
                </a:gridCol>
                <a:gridCol w="1443669">
                  <a:extLst>
                    <a:ext uri="{9D8B030D-6E8A-4147-A177-3AD203B41FA5}">
                      <a16:colId xmlns:a16="http://schemas.microsoft.com/office/drawing/2014/main" xmlns="" val="20003"/>
                    </a:ext>
                  </a:extLst>
                </a:gridCol>
                <a:gridCol w="1475996">
                  <a:extLst>
                    <a:ext uri="{9D8B030D-6E8A-4147-A177-3AD203B41FA5}">
                      <a16:colId xmlns:a16="http://schemas.microsoft.com/office/drawing/2014/main" xmlns="" val="20004"/>
                    </a:ext>
                  </a:extLst>
                </a:gridCol>
              </a:tblGrid>
              <a:tr h="1179465">
                <a:tc>
                  <a:txBody>
                    <a:bodyPr/>
                    <a:lstStyle/>
                    <a:p>
                      <a:pPr marL="0" marR="0" algn="ctr">
                        <a:lnSpc>
                          <a:spcPct val="107000"/>
                        </a:lnSpc>
                        <a:spcBef>
                          <a:spcPts val="0"/>
                        </a:spcBef>
                        <a:spcAft>
                          <a:spcPts val="0"/>
                        </a:spcAft>
                      </a:pPr>
                      <a:r>
                        <a:rPr lang="en-US" sz="2400" dirty="0">
                          <a:effectLst/>
                        </a:rPr>
                        <a:t>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Slots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Registered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No Show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Attended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768895">
                <a:tc>
                  <a:txBody>
                    <a:bodyPr/>
                    <a:lstStyle/>
                    <a:p>
                      <a:pPr marL="0" marR="0">
                        <a:lnSpc>
                          <a:spcPct val="107000"/>
                        </a:lnSpc>
                        <a:spcBef>
                          <a:spcPts val="0"/>
                        </a:spcBef>
                        <a:spcAft>
                          <a:spcPts val="0"/>
                        </a:spcAft>
                      </a:pPr>
                      <a:r>
                        <a:rPr lang="en-US" sz="2400">
                          <a:effectLst/>
                        </a:rPr>
                        <a:t>May 1, 2018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9</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768895">
                <a:tc>
                  <a:txBody>
                    <a:bodyPr/>
                    <a:lstStyle/>
                    <a:p>
                      <a:pPr marL="0" marR="0">
                        <a:lnSpc>
                          <a:spcPct val="107000"/>
                        </a:lnSpc>
                        <a:spcBef>
                          <a:spcPts val="0"/>
                        </a:spcBef>
                        <a:spcAft>
                          <a:spcPts val="0"/>
                        </a:spcAft>
                      </a:pPr>
                      <a:r>
                        <a:rPr lang="en-US" sz="2400">
                          <a:effectLst/>
                        </a:rPr>
                        <a:t>May 3, 2018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768895">
                <a:tc>
                  <a:txBody>
                    <a:bodyPr/>
                    <a:lstStyle/>
                    <a:p>
                      <a:pPr marL="0" marR="0">
                        <a:lnSpc>
                          <a:spcPct val="107000"/>
                        </a:lnSpc>
                        <a:spcBef>
                          <a:spcPts val="0"/>
                        </a:spcBef>
                        <a:spcAft>
                          <a:spcPts val="0"/>
                        </a:spcAft>
                      </a:pPr>
                      <a:r>
                        <a:rPr lang="en-US" sz="2400">
                          <a:effectLst/>
                        </a:rPr>
                        <a:t>May 7, 2018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40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768895">
                <a:tc>
                  <a:txBody>
                    <a:bodyPr/>
                    <a:lstStyle/>
                    <a:p>
                      <a:pPr marL="0" marR="0">
                        <a:lnSpc>
                          <a:spcPct val="107000"/>
                        </a:lnSpc>
                        <a:spcBef>
                          <a:spcPts val="0"/>
                        </a:spcBef>
                        <a:spcAft>
                          <a:spcPts val="0"/>
                        </a:spcAft>
                      </a:pPr>
                      <a:r>
                        <a:rPr lang="en-US" sz="2400">
                          <a:effectLst/>
                        </a:rPr>
                        <a:t>May 11, 2018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40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23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93156">
                <a:tc>
                  <a:txBody>
                    <a:bodyPr/>
                    <a:lstStyle/>
                    <a:p>
                      <a:pPr marL="0" marR="0">
                        <a:lnSpc>
                          <a:spcPct val="107000"/>
                        </a:lnSpc>
                        <a:spcBef>
                          <a:spcPts val="0"/>
                        </a:spcBef>
                        <a:spcAft>
                          <a:spcPts val="0"/>
                        </a:spcAft>
                      </a:pPr>
                      <a:r>
                        <a:rPr lang="en-US" sz="2400">
                          <a:effectLst/>
                        </a:rPr>
                        <a:t>Total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a:effectLst/>
                        </a:rPr>
                        <a:t>160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400" dirty="0">
                          <a:effectLst/>
                        </a:rPr>
                        <a:t>39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bl>
          </a:graphicData>
        </a:graphic>
      </p:graphicFrame>
      <p:sp>
        <p:nvSpPr>
          <p:cNvPr id="5" name="Rectangle 1"/>
          <p:cNvSpPr>
            <a:spLocks noChangeArrowheads="1"/>
          </p:cNvSpPr>
          <p:nvPr/>
        </p:nvSpPr>
        <p:spPr bwMode="auto">
          <a:xfrm>
            <a:off x="-339407" y="-625791"/>
            <a:ext cx="11138704" cy="85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233206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18</a:t>
            </a:fld>
            <a:endParaRPr lang="en-US" dirty="0">
              <a:latin typeface="Arial" charset="0"/>
            </a:endParaRPr>
          </a:p>
        </p:txBody>
      </p:sp>
      <p:sp>
        <p:nvSpPr>
          <p:cNvPr id="3" name="Title 2"/>
          <p:cNvSpPr>
            <a:spLocks noGrp="1"/>
          </p:cNvSpPr>
          <p:nvPr>
            <p:ph type="title"/>
          </p:nvPr>
        </p:nvSpPr>
        <p:spPr/>
        <p:txBody>
          <a:bodyPr/>
          <a:lstStyle/>
          <a:p>
            <a:r>
              <a:rPr lang="en-US" dirty="0"/>
              <a:t>Password Update</a:t>
            </a:r>
          </a:p>
        </p:txBody>
      </p:sp>
    </p:spTree>
    <p:extLst>
      <p:ext uri="{BB962C8B-B14F-4D97-AF65-F5344CB8AC3E}">
        <p14:creationId xmlns:p14="http://schemas.microsoft.com/office/powerpoint/2010/main" val="798841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19</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dirty="0"/>
              <a:t>New Password Requirements</a:t>
            </a:r>
          </a:p>
        </p:txBody>
      </p:sp>
      <p:sp>
        <p:nvSpPr>
          <p:cNvPr id="3" name="Content Placeholder 2"/>
          <p:cNvSpPr>
            <a:spLocks noGrp="1"/>
          </p:cNvSpPr>
          <p:nvPr>
            <p:ph sz="half" idx="1"/>
          </p:nvPr>
        </p:nvSpPr>
        <p:spPr>
          <a:xfrm>
            <a:off x="457200" y="1600202"/>
            <a:ext cx="8382000" cy="4525963"/>
          </a:xfrm>
        </p:spPr>
        <p:txBody>
          <a:bodyPr>
            <a:normAutofit/>
          </a:bodyPr>
          <a:lstStyle/>
          <a:p>
            <a:r>
              <a:rPr lang="en-US" dirty="0"/>
              <a:t>In January 2018, the State of Ohio moved to new password requirements.</a:t>
            </a:r>
          </a:p>
          <a:p>
            <a:r>
              <a:rPr lang="en-US" dirty="0"/>
              <a:t>Soon these password requirements will start appearing for providers who log into the </a:t>
            </a:r>
            <a:r>
              <a:rPr lang="en-US" dirty="0" err="1"/>
              <a:t>EVV</a:t>
            </a:r>
            <a:r>
              <a:rPr lang="en-US" dirty="0"/>
              <a:t> System. </a:t>
            </a:r>
          </a:p>
          <a:p>
            <a:pPr lvl="1"/>
            <a:r>
              <a:rPr lang="en-US" dirty="0"/>
              <a:t>Mobile Devices are not impacted. </a:t>
            </a:r>
          </a:p>
          <a:p>
            <a:r>
              <a:rPr lang="en-US" dirty="0"/>
              <a:t>The new password length will be 12 characters and users will need to update their passwords to the new format when their current password expires, or if they need their password reset. </a:t>
            </a:r>
          </a:p>
          <a:p>
            <a:r>
              <a:rPr lang="en-US" dirty="0"/>
              <a:t>New password format is:</a:t>
            </a:r>
          </a:p>
          <a:p>
            <a:pPr lvl="1"/>
            <a:r>
              <a:rPr lang="en-US" b="1" dirty="0"/>
              <a:t>A combination of at least 12 alpha-numeric (upper and lower case, and numbers), and special characters (ex., $, &amp;, %, #); and</a:t>
            </a:r>
            <a:endParaRPr lang="en-US" dirty="0"/>
          </a:p>
          <a:p>
            <a:pPr lvl="1"/>
            <a:r>
              <a:rPr lang="en-US" b="1" dirty="0"/>
              <a:t>Creatively combined and seemingly unrelated words to create a complex password that can withstand attack.</a:t>
            </a:r>
            <a:endParaRPr lang="en-US" dirty="0"/>
          </a:p>
          <a:p>
            <a:pPr lvl="1"/>
            <a:endParaRPr lang="en-US" dirty="0"/>
          </a:p>
        </p:txBody>
      </p:sp>
    </p:spTree>
    <p:extLst>
      <p:ext uri="{BB962C8B-B14F-4D97-AF65-F5344CB8AC3E}">
        <p14:creationId xmlns:p14="http://schemas.microsoft.com/office/powerpoint/2010/main" val="295435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2</a:t>
            </a:fld>
            <a:endParaRPr lang="en-US" dirty="0">
              <a:latin typeface="Arial" charset="0"/>
            </a:endParaRPr>
          </a:p>
        </p:txBody>
      </p:sp>
      <p:sp>
        <p:nvSpPr>
          <p:cNvPr id="3" name="Title 2"/>
          <p:cNvSpPr>
            <a:spLocks noGrp="1"/>
          </p:cNvSpPr>
          <p:nvPr>
            <p:ph type="title"/>
          </p:nvPr>
        </p:nvSpPr>
        <p:spPr/>
        <p:txBody>
          <a:bodyPr/>
          <a:lstStyle/>
          <a:p>
            <a:r>
              <a:rPr lang="en-US" dirty="0"/>
              <a:t>Welcome and Intros</a:t>
            </a:r>
          </a:p>
        </p:txBody>
      </p:sp>
    </p:spTree>
    <p:extLst>
      <p:ext uri="{BB962C8B-B14F-4D97-AF65-F5344CB8AC3E}">
        <p14:creationId xmlns:p14="http://schemas.microsoft.com/office/powerpoint/2010/main" val="152646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20</a:t>
            </a:fld>
            <a:endParaRPr lang="en-US" dirty="0">
              <a:latin typeface="Arial" charset="0"/>
            </a:endParaRPr>
          </a:p>
        </p:txBody>
      </p:sp>
      <p:sp>
        <p:nvSpPr>
          <p:cNvPr id="3" name="Title 2"/>
          <p:cNvSpPr>
            <a:spLocks noGrp="1"/>
          </p:cNvSpPr>
          <p:nvPr>
            <p:ph type="title"/>
          </p:nvPr>
        </p:nvSpPr>
        <p:spPr/>
        <p:txBody>
          <a:bodyPr/>
          <a:lstStyle/>
          <a:p>
            <a:r>
              <a:rPr lang="en-US" dirty="0" err="1"/>
              <a:t>EVV</a:t>
            </a:r>
            <a:r>
              <a:rPr lang="en-US" dirty="0"/>
              <a:t> Webpage Update</a:t>
            </a:r>
          </a:p>
        </p:txBody>
      </p:sp>
    </p:spTree>
    <p:extLst>
      <p:ext uri="{BB962C8B-B14F-4D97-AF65-F5344CB8AC3E}">
        <p14:creationId xmlns:p14="http://schemas.microsoft.com/office/powerpoint/2010/main" val="2839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06" y="453235"/>
            <a:ext cx="8839200" cy="685800"/>
          </a:xfrm>
        </p:spPr>
        <p:txBody>
          <a:bodyPr/>
          <a:lstStyle/>
          <a:p>
            <a:r>
              <a:rPr lang="en-US" dirty="0"/>
              <a:t>Updated </a:t>
            </a:r>
            <a:r>
              <a:rPr lang="en-US" dirty="0" err="1"/>
              <a:t>EVV</a:t>
            </a:r>
            <a:r>
              <a:rPr lang="en-US" dirty="0"/>
              <a:t> Webpage</a:t>
            </a:r>
          </a:p>
        </p:txBody>
      </p:sp>
      <p:sp>
        <p:nvSpPr>
          <p:cNvPr id="3" name="Content Placeholder 2"/>
          <p:cNvSpPr>
            <a:spLocks noGrp="1"/>
          </p:cNvSpPr>
          <p:nvPr>
            <p:ph idx="1"/>
          </p:nvPr>
        </p:nvSpPr>
        <p:spPr>
          <a:xfrm>
            <a:off x="398106" y="1830389"/>
            <a:ext cx="8229600" cy="4525963"/>
          </a:xfrm>
        </p:spPr>
        <p:txBody>
          <a:bodyPr/>
          <a:lstStyle/>
          <a:p>
            <a:r>
              <a:rPr lang="en-US" dirty="0" err="1"/>
              <a:t>ODM</a:t>
            </a:r>
            <a:r>
              <a:rPr lang="en-US" dirty="0"/>
              <a:t> has worked with our Communications Bureau to create a more user friendly </a:t>
            </a:r>
            <a:r>
              <a:rPr lang="en-US" dirty="0" err="1"/>
              <a:t>EVV</a:t>
            </a:r>
            <a:r>
              <a:rPr lang="en-US" dirty="0"/>
              <a:t> Webpage. </a:t>
            </a:r>
          </a:p>
          <a:p>
            <a:r>
              <a:rPr lang="en-US" dirty="0"/>
              <a:t>There are now distinct tabs for providers, individuals, and resources. </a:t>
            </a:r>
          </a:p>
          <a:p>
            <a:r>
              <a:rPr lang="en-US" dirty="0"/>
              <a:t>Please check out our new layout at </a:t>
            </a:r>
            <a:r>
              <a:rPr lang="en-US" dirty="0">
                <a:hlinkClick r:id="rId3"/>
              </a:rPr>
              <a:t>Medicaid.ohio.gov/EVV</a:t>
            </a:r>
            <a:r>
              <a:rPr lang="en-US" dirty="0"/>
              <a:t>. </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181474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3</a:t>
            </a:fld>
            <a:endParaRPr lang="en-US" dirty="0">
              <a:latin typeface="Arial" charset="0"/>
            </a:endParaRPr>
          </a:p>
        </p:txBody>
      </p:sp>
      <p:sp>
        <p:nvSpPr>
          <p:cNvPr id="3" name="Title 2"/>
          <p:cNvSpPr>
            <a:spLocks noGrp="1"/>
          </p:cNvSpPr>
          <p:nvPr>
            <p:ph type="title"/>
          </p:nvPr>
        </p:nvSpPr>
        <p:spPr/>
        <p:txBody>
          <a:bodyPr/>
          <a:lstStyle/>
          <a:p>
            <a:r>
              <a:rPr lang="en-US" dirty="0"/>
              <a:t>EVV Security and </a:t>
            </a:r>
            <a:r>
              <a:rPr lang="en-US" dirty="0" smtClean="0"/>
              <a:t>Privacy</a:t>
            </a:r>
            <a:endParaRPr lang="en-US" dirty="0"/>
          </a:p>
        </p:txBody>
      </p:sp>
    </p:spTree>
    <p:extLst>
      <p:ext uri="{BB962C8B-B14F-4D97-AF65-F5344CB8AC3E}">
        <p14:creationId xmlns:p14="http://schemas.microsoft.com/office/powerpoint/2010/main" val="14555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4</a:t>
            </a:fld>
            <a:endParaRPr lang="en-US" dirty="0">
              <a:latin typeface="Arial" charset="0"/>
            </a:endParaRPr>
          </a:p>
        </p:txBody>
      </p:sp>
      <p:sp>
        <p:nvSpPr>
          <p:cNvPr id="3" name="Title 2"/>
          <p:cNvSpPr>
            <a:spLocks noGrp="1"/>
          </p:cNvSpPr>
          <p:nvPr>
            <p:ph type="title"/>
          </p:nvPr>
        </p:nvSpPr>
        <p:spPr/>
        <p:txBody>
          <a:bodyPr/>
          <a:lstStyle/>
          <a:p>
            <a:r>
              <a:rPr lang="en-US" dirty="0"/>
              <a:t>Phase 2 Timeline</a:t>
            </a:r>
          </a:p>
        </p:txBody>
      </p:sp>
    </p:spTree>
    <p:extLst>
      <p:ext uri="{BB962C8B-B14F-4D97-AF65-F5344CB8AC3E}">
        <p14:creationId xmlns:p14="http://schemas.microsoft.com/office/powerpoint/2010/main" val="66098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EVV Phase 1 Timeline</a:t>
            </a:r>
          </a:p>
        </p:txBody>
      </p:sp>
      <p:sp>
        <p:nvSpPr>
          <p:cNvPr id="3" name="Content Placeholder 2"/>
          <p:cNvSpPr>
            <a:spLocks noGrp="1"/>
          </p:cNvSpPr>
          <p:nvPr>
            <p:ph idx="1"/>
          </p:nvPr>
        </p:nvSpPr>
        <p:spPr/>
        <p:txBody>
          <a:bodyPr/>
          <a:lstStyle/>
          <a:p>
            <a:r>
              <a:rPr lang="en-US" dirty="0"/>
              <a:t>Starting July 08, 2018, the grace period for Phase 1 providers is no longer in effect. All data is subject to audit. This means visit data as well as data integrity. </a:t>
            </a:r>
          </a:p>
          <a:p>
            <a:endParaRPr lang="en-US" dirty="0"/>
          </a:p>
          <a:p>
            <a:r>
              <a:rPr lang="en-US" dirty="0"/>
              <a:t>August 15, 2018, units </a:t>
            </a:r>
            <a:r>
              <a:rPr lang="en-US" dirty="0" smtClean="0"/>
              <a:t>conversion </a:t>
            </a:r>
            <a:r>
              <a:rPr lang="en-US" dirty="0"/>
              <a:t>will be live in EVV and EVV related edits will begin being posted for ALL affected providers on their EOB’s.</a:t>
            </a:r>
          </a:p>
          <a:p>
            <a:endParaRPr lang="en-US" dirty="0"/>
          </a:p>
          <a:p>
            <a:r>
              <a:rPr lang="en-US" dirty="0"/>
              <a:t>November 2018, </a:t>
            </a:r>
            <a:r>
              <a:rPr lang="en-US" dirty="0" err="1"/>
              <a:t>ODM</a:t>
            </a:r>
            <a:r>
              <a:rPr lang="en-US" dirty="0"/>
              <a:t> will begin denying Phase 1 claims if a verified visit does not exist. </a:t>
            </a:r>
          </a:p>
          <a:p>
            <a:pPr marL="0" indent="0">
              <a:buNone/>
            </a:pPr>
            <a:endParaRPr lang="en-US" dirty="0"/>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19499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EVV</a:t>
            </a:r>
            <a:r>
              <a:rPr lang="en-US" dirty="0"/>
              <a:t> Phase 2 Timeline</a:t>
            </a:r>
          </a:p>
        </p:txBody>
      </p:sp>
      <p:sp>
        <p:nvSpPr>
          <p:cNvPr id="3" name="Content Placeholder 2"/>
          <p:cNvSpPr>
            <a:spLocks noGrp="1"/>
          </p:cNvSpPr>
          <p:nvPr>
            <p:ph idx="1"/>
          </p:nvPr>
        </p:nvSpPr>
        <p:spPr/>
        <p:txBody>
          <a:bodyPr>
            <a:normAutofit fontScale="92500" lnSpcReduction="10000"/>
          </a:bodyPr>
          <a:lstStyle/>
          <a:p>
            <a:r>
              <a:rPr lang="en-US" dirty="0"/>
              <a:t>Jan/Feb 2019, the </a:t>
            </a:r>
            <a:r>
              <a:rPr lang="en-US" dirty="0" err="1"/>
              <a:t>Sandata</a:t>
            </a:r>
            <a:r>
              <a:rPr lang="en-US" dirty="0"/>
              <a:t> System will be live for Phase 2 providers to begin using once they’ve completed training. </a:t>
            </a:r>
          </a:p>
          <a:p>
            <a:endParaRPr lang="en-US" dirty="0"/>
          </a:p>
          <a:p>
            <a:r>
              <a:rPr lang="en-US" dirty="0"/>
              <a:t>Jan/Feb 2019, training will begin for providers.</a:t>
            </a:r>
          </a:p>
          <a:p>
            <a:endParaRPr lang="en-US" dirty="0"/>
          </a:p>
          <a:p>
            <a:r>
              <a:rPr lang="en-US" dirty="0"/>
              <a:t>May 06, 2019, EVV Rule will be in effect mandating use of EVV for Phase 2 providers. </a:t>
            </a:r>
          </a:p>
          <a:p>
            <a:endParaRPr lang="en-US" dirty="0"/>
          </a:p>
          <a:p>
            <a:r>
              <a:rPr lang="en-US" dirty="0"/>
              <a:t>Summer/Fall 2019, Phase 2 claims will begin to deny if a verified visit does not exist. </a:t>
            </a:r>
          </a:p>
          <a:p>
            <a:pPr marL="0" indent="0">
              <a:buNone/>
            </a:pPr>
            <a:endParaRPr lang="en-US" dirty="0"/>
          </a:p>
          <a:p>
            <a:r>
              <a:rPr lang="en-US" dirty="0"/>
              <a:t>May 2020 – Phase 3 Go Live</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210053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fontAlgn="base">
              <a:spcBef>
                <a:spcPct val="0"/>
              </a:spcBef>
              <a:spcAft>
                <a:spcPct val="0"/>
              </a:spcAft>
            </a:pPr>
            <a:fld id="{2E0F7AD5-E45F-4736-83CE-D8C26C993A39}" type="slidenum">
              <a:rPr lang="en-US" smtClean="0">
                <a:latin typeface="Arial" charset="0"/>
              </a:rPr>
              <a:pPr fontAlgn="base">
                <a:spcBef>
                  <a:spcPct val="0"/>
                </a:spcBef>
                <a:spcAft>
                  <a:spcPct val="0"/>
                </a:spcAft>
              </a:pPr>
              <a:t>7</a:t>
            </a:fld>
            <a:endParaRPr lang="en-US" dirty="0">
              <a:latin typeface="Arial" charset="0"/>
            </a:endParaRPr>
          </a:p>
        </p:txBody>
      </p:sp>
      <p:sp>
        <p:nvSpPr>
          <p:cNvPr id="3" name="Title 2"/>
          <p:cNvSpPr>
            <a:spLocks noGrp="1"/>
          </p:cNvSpPr>
          <p:nvPr>
            <p:ph type="title"/>
          </p:nvPr>
        </p:nvSpPr>
        <p:spPr/>
        <p:txBody>
          <a:bodyPr/>
          <a:lstStyle/>
          <a:p>
            <a:r>
              <a:rPr lang="en-US" dirty="0"/>
              <a:t>Phase 2 Services</a:t>
            </a:r>
          </a:p>
        </p:txBody>
      </p:sp>
    </p:spTree>
    <p:extLst>
      <p:ext uri="{BB962C8B-B14F-4D97-AF65-F5344CB8AC3E}">
        <p14:creationId xmlns:p14="http://schemas.microsoft.com/office/powerpoint/2010/main" val="16768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Services – Fee For Service</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8</a:t>
            </a:fld>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endParaRPr lang="en-US" dirty="0"/>
          </a:p>
          <a:p>
            <a:r>
              <a:rPr lang="en-US" dirty="0"/>
              <a:t>PASSPORT (ODA)</a:t>
            </a:r>
          </a:p>
          <a:p>
            <a:pPr lvl="1"/>
            <a:r>
              <a:rPr lang="en-US" dirty="0"/>
              <a:t>Nursing</a:t>
            </a:r>
          </a:p>
          <a:p>
            <a:pPr lvl="1"/>
            <a:r>
              <a:rPr lang="en-US" dirty="0"/>
              <a:t>Personal Care</a:t>
            </a:r>
          </a:p>
          <a:p>
            <a:pPr lvl="1"/>
            <a:r>
              <a:rPr lang="en-US" dirty="0"/>
              <a:t>Home Care Attendant</a:t>
            </a:r>
          </a:p>
          <a:p>
            <a:pPr marL="0" indent="0">
              <a:buNone/>
            </a:pPr>
            <a:r>
              <a:rPr lang="en-US" dirty="0"/>
              <a:t>	</a:t>
            </a:r>
          </a:p>
          <a:p>
            <a:r>
              <a:rPr lang="en-US" dirty="0"/>
              <a:t>Individual Options and Level One</a:t>
            </a:r>
          </a:p>
          <a:p>
            <a:pPr lvl="1"/>
            <a:r>
              <a:rPr lang="en-US" dirty="0"/>
              <a:t>Homemaker Personal Care</a:t>
            </a:r>
          </a:p>
          <a:p>
            <a:pPr lvl="1"/>
            <a:r>
              <a:rPr lang="en-US" dirty="0"/>
              <a:t>Nursing</a:t>
            </a:r>
          </a:p>
          <a:p>
            <a:pPr lvl="1"/>
            <a:r>
              <a:rPr lang="en-US" dirty="0"/>
              <a:t>Delegated Nursing</a:t>
            </a:r>
          </a:p>
        </p:txBody>
      </p:sp>
    </p:spTree>
    <p:extLst>
      <p:ext uri="{BB962C8B-B14F-4D97-AF65-F5344CB8AC3E}">
        <p14:creationId xmlns:p14="http://schemas.microsoft.com/office/powerpoint/2010/main" val="287871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Services – Managed Care</a:t>
            </a:r>
          </a:p>
        </p:txBody>
      </p:sp>
      <p:sp>
        <p:nvSpPr>
          <p:cNvPr id="4" name="Slide Number Placeholder 3"/>
          <p:cNvSpPr>
            <a:spLocks noGrp="1"/>
          </p:cNvSpPr>
          <p:nvPr>
            <p:ph type="sldNum" sz="quarter" idx="12"/>
          </p:nvPr>
        </p:nvSpPr>
        <p:spPr/>
        <p:txBody>
          <a:bodyPr/>
          <a:lstStyle/>
          <a:p>
            <a:fld id="{2E0F7AD5-E45F-4736-83CE-D8C26C993A39}" type="slidenum">
              <a:rPr lang="en-US" smtClean="0">
                <a:solidFill>
                  <a:prstClr val="black">
                    <a:tint val="75000"/>
                  </a:prstClr>
                </a:solidFill>
              </a:rPr>
              <a:pPr/>
              <a:t>9</a:t>
            </a:fld>
            <a:endParaRPr lang="en-US" dirty="0">
              <a:solidFill>
                <a:prstClr val="black">
                  <a:tint val="75000"/>
                </a:prstClr>
              </a:solidFill>
            </a:endParaRPr>
          </a:p>
        </p:txBody>
      </p:sp>
      <p:sp>
        <p:nvSpPr>
          <p:cNvPr id="3" name="Content Placeholder 2"/>
          <p:cNvSpPr>
            <a:spLocks noGrp="1"/>
          </p:cNvSpPr>
          <p:nvPr>
            <p:ph idx="1"/>
          </p:nvPr>
        </p:nvSpPr>
        <p:spPr/>
        <p:txBody>
          <a:bodyPr>
            <a:normAutofit/>
          </a:bodyPr>
          <a:lstStyle/>
          <a:p>
            <a:endParaRPr lang="en-US" dirty="0"/>
          </a:p>
          <a:p>
            <a:r>
              <a:rPr lang="en-US" dirty="0"/>
              <a:t>Home Health Nursing</a:t>
            </a:r>
          </a:p>
          <a:p>
            <a:r>
              <a:rPr lang="en-US" dirty="0"/>
              <a:t>Home Health Aide</a:t>
            </a:r>
          </a:p>
          <a:p>
            <a:r>
              <a:rPr lang="en-US" dirty="0"/>
              <a:t>Private Duty Nursing </a:t>
            </a:r>
          </a:p>
          <a:p>
            <a:r>
              <a:rPr lang="en-US" dirty="0"/>
              <a:t>RN Assessment</a:t>
            </a:r>
          </a:p>
          <a:p>
            <a:r>
              <a:rPr lang="en-US" dirty="0" err="1"/>
              <a:t>MyCare</a:t>
            </a:r>
            <a:r>
              <a:rPr lang="en-US" dirty="0"/>
              <a:t> Waiver Nursing</a:t>
            </a:r>
          </a:p>
          <a:p>
            <a:r>
              <a:rPr lang="en-US" dirty="0" err="1"/>
              <a:t>MyCare</a:t>
            </a:r>
            <a:r>
              <a:rPr lang="en-US" dirty="0"/>
              <a:t> Waiver Homecare Attendant</a:t>
            </a:r>
          </a:p>
          <a:p>
            <a:r>
              <a:rPr lang="en-US" dirty="0" err="1"/>
              <a:t>MyCare</a:t>
            </a:r>
            <a:r>
              <a:rPr lang="en-US" dirty="0"/>
              <a:t> Waiver Personal Care Aide</a:t>
            </a:r>
          </a:p>
          <a:p>
            <a:pPr marL="0" indent="0">
              <a:buNone/>
            </a:pPr>
            <a:endParaRPr lang="en-US" dirty="0"/>
          </a:p>
          <a:p>
            <a:pPr lvl="1"/>
            <a:endParaRPr lang="en-US" dirty="0"/>
          </a:p>
        </p:txBody>
      </p:sp>
    </p:spTree>
    <p:extLst>
      <p:ext uri="{BB962C8B-B14F-4D97-AF65-F5344CB8AC3E}">
        <p14:creationId xmlns:p14="http://schemas.microsoft.com/office/powerpoint/2010/main" val="2373484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3001FA6F2FD4D96C0235515FC5C19" ma:contentTypeVersion="8" ma:contentTypeDescription="Create a new document." ma:contentTypeScope="" ma:versionID="72c2905c100695be2b6319186c9c2e80">
  <xsd:schema xmlns:xsd="http://www.w3.org/2001/XMLSchema" xmlns:xs="http://www.w3.org/2001/XMLSchema" xmlns:p="http://schemas.microsoft.com/office/2006/metadata/properties" xmlns:ns1="http://schemas.microsoft.com/sharepoint/v3" xmlns:ns2="fd79eb8a-d2a7-407d-9290-81c83ae44b8b" targetNamespace="http://schemas.microsoft.com/office/2006/metadata/properties" ma:root="true" ma:fieldsID="9b12cd79d366bf7f21ef4c3ae11c1d9f" ns1:_="" ns2:_="">
    <xsd:import namespace="http://schemas.microsoft.com/sharepoint/v3"/>
    <xsd:import namespace="fd79eb8a-d2a7-407d-9290-81c83ae44b8b"/>
    <xsd:element name="properties">
      <xsd:complexType>
        <xsd:sequence>
          <xsd:element name="documentManagement">
            <xsd:complexType>
              <xsd:all>
                <xsd:element ref="ns1:PublishingStartDate" minOccurs="0"/>
                <xsd:element ref="ns1:PublishingExpirationDate" minOccurs="0"/>
                <xsd:element ref="ns2:ODM_x0020_Doc_x0020_Typ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79eb8a-d2a7-407d-9290-81c83ae44b8b" elementFormDefault="qualified">
    <xsd:import namespace="http://schemas.microsoft.com/office/2006/documentManagement/types"/>
    <xsd:import namespace="http://schemas.microsoft.com/office/infopath/2007/PartnerControls"/>
    <xsd:element name="ODM_x0020_Doc_x0020_Type" ma:index="10" nillable="true" ma:displayName="ODM Doc Type" ma:format="Dropdown" ma:internalName="ODM_x0020_Doc_x0020_Type" ma:readOnly="false">
      <xsd:simpleType>
        <xsd:restriction base="dms:Choice">
          <xsd:enumeration value="(BCCP) BREAST"/>
          <xsd:enumeration value="119 Hearing Case File Summaries"/>
          <xsd:enumeration value="119 Hearings Audit Appeals"/>
          <xsd:enumeration value="Abatement Letters"/>
          <xsd:enumeration value="Accounting Entity Description, Accounts Payable Ledger and Accounts Receivable Ledger"/>
          <xsd:enumeration value="Adjudicated Audit Packs"/>
          <xsd:enumeration value="ADJUSTMENTS"/>
          <xsd:enumeration value="ADJUSTMENTS FILES"/>
          <xsd:enumeration value="Affirmative Action Plans"/>
          <xsd:enumeration value="All Bidding Documents, RFP's, RFQ's or Similar Documents (Purchasing, construction, personnel service"/>
          <xsd:enumeration value="Americans with Disabilities Act (ADA) Cases"/>
          <xsd:enumeration value="Annual Financial Reports"/>
          <xsd:enumeration value="Annual Reports"/>
          <xsd:enumeration value="Application, Affidavit and Related Documents for Replacement Warrants Never Received, Lost, Stolen,"/>
          <xsd:enumeration value="Assessments (Structured Interviews)"/>
          <xsd:enumeration value="Audiovisual Materials"/>
          <xsd:enumeration value="Audit Related Workpapers"/>
          <xsd:enumeration value="Audit Trail Files"/>
          <xsd:enumeration value="Automated Program Listing/Source Code"/>
          <xsd:enumeration value="Automated Tape Library System Files"/>
          <xsd:enumeration value="Bank Deposit Slips, Ledgers, Bank Statements, Cancelled Checks and Related Documents"/>
          <xsd:enumeration value="Biennium Budget and Related Material"/>
          <xsd:enumeration value="Budget Files"/>
          <xsd:enumeration value="Budget Information and Reports File"/>
          <xsd:enumeration value="Budget Tracking System"/>
          <xsd:enumeration value="Business Intelligence Project Documents"/>
          <xsd:enumeration value="Buy-In-Control Totals"/>
          <xsd:enumeration value="Capital Projects Master"/>
          <xsd:enumeration value="Card Index for Case Files"/>
          <xsd:enumeration value="Case Files"/>
          <xsd:enumeration value="Certificate of Records Disposal"/>
          <xsd:enumeration value="Civil Rights Case Files"/>
          <xsd:enumeration value="Civil Rights/EEO Correspondence"/>
          <xsd:enumeration value="Claims Closure Notices"/>
          <xsd:enumeration value="Client Registry Information System-Enhanced (CRISE) Master Files"/>
          <xsd:enumeration value="Closed Tort Recovery Cases"/>
          <xsd:enumeration value="Community Outreach Program"/>
          <xsd:enumeration value="Computer Run Scheduling Records"/>
          <xsd:enumeration value="Computer Usage Files"/>
          <xsd:enumeration value="CONFIDENTIAL Consumer Incident Reports"/>
          <xsd:enumeration value="Consumer / Member Services Program Development Files"/>
          <xsd:enumeration value="Consumer Case Databases"/>
          <xsd:enumeration value="Consumer Inquiries"/>
          <xsd:enumeration value="Contract / Grant Agreements and Related Documentation"/>
          <xsd:enumeration value="Contract Administration Files"/>
          <xsd:enumeration value="Contract Eligibility Verification Systems (EVS)"/>
          <xsd:enumeration value="Contractor Performance Summary"/>
          <xsd:enumeration value="Copies of Purchase Requisitions, Orders, and Billing Records for Data Processing Services"/>
          <xsd:enumeration value="Corrective Action Plans"/>
          <xsd:enumeration value="Correspondence, Executive"/>
          <xsd:enumeration value="Correspondence, General"/>
          <xsd:enumeration value="Correspondence, Routine"/>
          <xsd:enumeration value="Cost Allocation Expenditure Reports"/>
          <xsd:enumeration value="Cost Allocation Plan Information System"/>
          <xsd:enumeration value="COST ALLOCATION PLANS"/>
          <xsd:enumeration value="County Oversight and Support Files"/>
          <xsd:enumeration value="DAS Interstate Transfer Voucher (ISTV) Backup File"/>
          <xsd:enumeration value="Data Documentation/Data Dictionary Records"/>
          <xsd:enumeration value="Data Processing Disaster Preparedness and Recovery Plans"/>
          <xsd:enumeration value="Data Processing Hardware Documentation"/>
          <xsd:enumeration value="Data Processing Operating Procedures"/>
          <xsd:enumeration value="Data Processing Policies"/>
          <xsd:enumeration value="Data Processing Procurement Files"/>
          <xsd:enumeration value="Data Processing Product/Vendor and State Contracts Reference Files"/>
          <xsd:enumeration value="Data Systems Development"/>
          <xsd:enumeration value="Data Systems Specifications"/>
          <xsd:enumeration value="Denied Claims Reports Submitted by Optic"/>
          <xsd:enumeration value="Departmental Policies and Procedures"/>
          <xsd:enumeration value="Direct Purchase Orders, Requisitions and Other Documents Related to Purchase of Goods or Services"/>
          <xsd:enumeration value="Direct Reimbursement Files"/>
          <xsd:enumeration value="Directives, Manuals and Handbooks"/>
          <xsd:enumeration value="Disability Determination Decisions"/>
          <xsd:enumeration value="DODD (Department of Developmental Disabilities) Prior Authorization Reviews"/>
          <xsd:enumeration value="DODD Level One Wavier Review and Monitoring"/>
          <xsd:enumeration value="DRUG FORMULARY"/>
          <xsd:enumeration value="Drug Rebate Reconciliation Records"/>
          <xsd:enumeration value="Early Periodic Screening Diagnosis &amp; Treatment (EPSDT)"/>
          <xsd:enumeration value="EEO Monitoring Reports"/>
          <xsd:enumeration value="Electronic Comments to Draft Rules"/>
          <xsd:enumeration value="Electronic Hardware/Software Tracking Log"/>
          <xsd:enumeration value="Electronic Rule Filing Documents for other Agencies"/>
          <xsd:enumeration value="Emergency Preparedness Plans"/>
          <xsd:enumeration value="Employee and Visitor Sign in Logs"/>
          <xsd:enumeration value="Employee Disputes, Litigation and Performance Review Appeals"/>
          <xsd:enumeration value="Employee Position Control Rosters"/>
          <xsd:enumeration value="EMPLOYEE TRAINING FILES"/>
          <xsd:enumeration value="Employee Training Records, Workforce Development, Tuition Reimbursement and Other Education Assistan"/>
          <xsd:enumeration value="Employee Tuition Reimbursement Records"/>
          <xsd:enumeration value="Equipment Inventory and Assignment Sheets"/>
          <xsd:enumeration value="Executive Budget Proposal"/>
          <xsd:enumeration value="Family Medical Leave Act (FMLA) Files"/>
          <xsd:enumeration value="Federal Claim Expenditure Reconciliations"/>
          <xsd:enumeration value="Federal Draws and Reconciliations"/>
          <xsd:enumeration value="Federal Fiscal Reports"/>
          <xsd:enumeration value="Federal Grant Files"/>
          <xsd:enumeration value="Federal or State Audit Reports"/>
          <xsd:enumeration value="Grant Applications and Related Documents"/>
          <xsd:enumeration value="Grant Master Information"/>
          <xsd:enumeration value="Grievance Files"/>
          <xsd:enumeration value="Health &amp; Human Service Program Reports"/>
          <xsd:enumeration value="Healthy Start Activity Reports"/>
          <xsd:enumeration value="Hospital Benefit Records"/>
          <xsd:enumeration value="Hospital Care Assurance Program (HCAP)"/>
          <xsd:enumeration value="Hospital Inpatient/Outpatient Payment System"/>
          <xsd:enumeration value="HOSPITAL INTERIM/FINAL SETTLEMENT AUDIT PACKAGES"/>
          <xsd:enumeration value="Hospital Payment System Contracts"/>
          <xsd:enumeration value="Human Resource Special Project Studies"/>
          <xsd:enumeration value="INCIDENT REPORTS"/>
          <xsd:enumeration value="Independent Medical Exam and Disability Separation Files"/>
          <xsd:enumeration value="Information Resources Management and Data Processing Services Plans"/>
          <xsd:enumeration value="Input Documents"/>
          <xsd:enumeration value="Institution for Treatment of Mental Diseases/Disproportionate Share Hospital Payments"/>
          <xsd:enumeration value="Insurance Coverage Information"/>
          <xsd:enumeration value="Internal Audit Reports"/>
          <xsd:enumeration value="Internal Investigation Records"/>
          <xsd:enumeration value="Intra-State Transfer Voucher"/>
          <xsd:enumeration value="Invoices (Accounts Payable Invoices)"/>
          <xsd:enumeration value="JFS Administered Waiver Provider Files"/>
          <xsd:enumeration value="Job Audits"/>
          <xsd:enumeration value="Lease Records of Lands or Buildings"/>
          <xsd:enumeration value="Legislation Development"/>
          <xsd:enumeration value="Letter of Credit and Grant Revenue Reconciliation"/>
          <xsd:enumeration value="Level of Care (LOC) Program Policy and Development Files"/>
          <xsd:enumeration value="Level of Care Request (LOC) Files"/>
          <xsd:enumeration value="Licenses, Permits, Certifications"/>
          <xsd:enumeration value="Lists/Directories"/>
          <xsd:enumeration value="Long Term Care (LTC) Insurance Partnership Program Policy and Development Files"/>
          <xsd:enumeration value="Long Term Care Facility Communication"/>
          <xsd:enumeration value="Long Term Care Provider Agreement Files"/>
          <xsd:enumeration value="Long Term Care Reconciliation Project"/>
          <xsd:enumeration value="Mainframe Console Log"/>
          <xsd:enumeration value="Maintenance and Repair of Building"/>
          <xsd:enumeration value="Maintenance Contracts Files"/>
          <xsd:enumeration value="Managed Care Plan &amp; Enhanced Care Management"/>
          <xsd:enumeration value="Managed Care Plan &amp; Enhanced Care Management Plan Reports"/>
          <xsd:enumeration value="Managed Care Plan and Enhanced Care Management Plan Provider Agreements"/>
          <xsd:enumeration value="Management and Operations Reports"/>
          <xsd:enumeration value="Media Work Documents"/>
          <xsd:enumeration value="Medicaid Check Adjustments (Fee for Service and Long Term Care Providers)"/>
          <xsd:enumeration value="Medicaid Claims Invoices"/>
          <xsd:enumeration value="Medicaid Health Insurance Portability and Accountability Act (HIPAA) Project Files"/>
          <xsd:enumeration value="Medicaid Management Information System (MMIS) Reference File Sub-System"/>
          <xsd:enumeration value="Medicaid Management Information System (MMIS) Test Reports"/>
          <xsd:enumeration value="Medicaid Policy Development Files"/>
          <xsd:enumeration value="Medicaid Prior Authorization Reviews"/>
          <xsd:enumeration value="Medicaid Provider Audits"/>
          <xsd:enumeration value="MEDICAID QUALITY CONTROL REVIEW"/>
          <xsd:enumeration value="Medicaid School Program"/>
          <xsd:enumeration value="Medical Care Advisory Committee"/>
          <xsd:enumeration value="Medical Health Care Coverage and Buy-in Eligibility Summaries/Totals"/>
          <xsd:enumeration value="Medical Management Information System (MMIS) Information Summaries"/>
          <xsd:enumeration value="MedicalClaims Adjudicaton, Tapes and Dailies"/>
          <xsd:enumeration value="MedStat / MedStat Budget"/>
          <xsd:enumeration value="Minority Business Enterprise (MBE) Records"/>
          <xsd:enumeration value="Minutes of Agency Staff Meetings"/>
          <xsd:enumeration value="MIS Purchase Approvals"/>
          <xsd:enumeration value="MITS (Medicaid Information Technology Systems)"/>
          <xsd:enumeration value="MMIS Summary Ad Hoc Reports"/>
          <xsd:enumeration value="Money Follows the Person (MFP) Administration Files"/>
          <xsd:enumeration value="Money Follows the Person (MFP) and Program Contract Documentation"/>
          <xsd:enumeration value="Money Follows the Person (MFP) Policy, Training, and Development"/>
          <xsd:enumeration value="MONITORING FILES, HEALTH MAINTENANCE ORG"/>
          <xsd:enumeration value="Monthly &amp; Weekly Reports"/>
          <xsd:enumeration value="Monthly and Weekly Reports"/>
          <xsd:enumeration value="MRDD Prevention from Harm Alerts"/>
          <xsd:enumeration value="Network Usage Reports"/>
          <xsd:enumeration value="Nursing Home Adjustment Authorization Batches with Adjustments"/>
          <xsd:enumeration value="Nursing Home Payment Span Update"/>
          <xsd:enumeration value="Obsolete Rules"/>
          <xsd:enumeration value="ODJFS Computer Systems Network Configuration"/>
          <xsd:enumeration value="Office Equipment Service Request"/>
          <xsd:enumeration value="OGS Data Center Time Billing Records"/>
          <xsd:enumeration value="Ohio Administrative Code Rules and Medicaid Eligibility Policy"/>
          <xsd:enumeration value="Ohio Care"/>
          <xsd:enumeration value="Ohio Family Medical Project - Developmental Papers"/>
          <xsd:enumeration value="Ohio Health Plan News Bulletin &amp; “Good News”."/>
          <xsd:enumeration value="Ohio Health Plan Program Correspondence and Vendor Documentation"/>
          <xsd:enumeration value="Ohio Home Care Enrollment and Waiting List Documentation"/>
          <xsd:enumeration value="Ohio Home Care Waiver Contract Documentation"/>
          <xsd:enumeration value="Ohio Home Care Waiver Program Policy and Development Files"/>
          <xsd:enumeration value="Ohio Medicaid Administrative Study Council Records"/>
          <xsd:enumeration value="OHP Unprocessed Refunds"/>
          <xsd:enumeration value="OIS Access Request"/>
          <xsd:enumeration value="OIS Internal Policy"/>
          <xsd:enumeration value="OIS Job Control Language Documentation"/>
          <xsd:enumeration value="Operating System and Hardware Conversion Plans"/>
          <xsd:enumeration value="Organizational Charts"/>
          <xsd:enumeration value="PACT History Profiles"/>
          <xsd:enumeration value="Pamphlet Development Files"/>
          <xsd:enumeration value="Payment Files"/>
          <xsd:enumeration value="Payroll Disbursement Journal"/>
          <xsd:enumeration value="Payroll Files"/>
          <xsd:enumeration value="PEER Reviews"/>
          <xsd:enumeration value="Pending Litigation (Personnel)"/>
          <xsd:enumeration value="Photo File"/>
          <xsd:enumeration value="Photo ID Records"/>
          <xsd:enumeration value="Planning and Development Files"/>
          <xsd:enumeration value="Planning and Policy Analysis Documents"/>
          <xsd:enumeration value="Position Descriptions"/>
          <xsd:enumeration value="Posting Packages"/>
          <xsd:enumeration value="Preadmission Screening and Resident Review (PASRR) Program Policy and Development Files"/>
          <xsd:enumeration value="Pre-Discipline Case Files"/>
          <xsd:enumeration value="Printing Orders"/>
          <xsd:enumeration value="Prior Authorization Reviews"/>
          <xsd:enumeration value="Private Duty Nursing (PDN) Authorization and Administration Files"/>
          <xsd:enumeration value="Pro Watch ID Card Swipe Access Records"/>
          <xsd:enumeration value="Provider Agreements"/>
          <xsd:enumeration value="Provider Audit Reviews (Desk/Self -Full Scale)"/>
          <xsd:enumeration value="Provider Earnings Summary Report"/>
          <xsd:enumeration value="Provider Production Summary Reports"/>
          <xsd:enumeration value="Public Assistance Federal Reports"/>
          <xsd:enumeration value="Public Records Requests"/>
          <xsd:enumeration value="Purchasing Records"/>
          <xsd:enumeration value="Rate Setting Calculation Files"/>
          <xsd:enumeration value="Records Inventory &amp; Analysis Worksheet"/>
          <xsd:enumeration value="Records of Chargebacks to Data Processing Services Users"/>
          <xsd:enumeration value="Records Retention Schedule"/>
          <xsd:enumeration value="Records Storage Service Request"/>
          <xsd:enumeration value="Release for Abandoned Property"/>
          <xsd:enumeration value="Reorganization, Layoff, and Job Abolishment Files"/>
          <xsd:enumeration value="Request for Stop, Release or Cancellation of Warrant"/>
          <xsd:enumeration value="Requisitions for Supplies"/>
          <xsd:enumeration value="Research Projects and Analysis Documentation"/>
          <xsd:enumeration value="Resident Monitoring Review Files"/>
          <xsd:enumeration value="Revenue Receipts and Holding Account Redistribution"/>
          <xsd:enumeration value="Rule Development"/>
          <xsd:enumeration value="Rules &amp; Rule Development Files"/>
          <xsd:enumeration value="Satisfaction Surveys and Quality Assurance Reviews"/>
          <xsd:enumeration value="Security Camera Footage"/>
          <xsd:enumeration value="Site/Equipment Support Files"/>
          <xsd:enumeration value="Social Media Postings"/>
          <xsd:enumeration value="Software Customer Service Request"/>
          <xsd:enumeration value="Software Program/Application"/>
          <xsd:enumeration value="Special Committee Review for Non- Covered Medical Procedures"/>
          <xsd:enumeration value="Special Request Sheets"/>
          <xsd:enumeration value="Speeches"/>
          <xsd:enumeration value="State Plans"/>
          <xsd:enumeration value="State Profile Program Policy and Development Files"/>
          <xsd:enumeration value="Summary Computer Usage Reports"/>
          <xsd:enumeration value="Summary Invoice Federal Child Welfare"/>
          <xsd:enumeration value="System Backup Files"/>
          <xsd:enumeration value="System Performance Reviews"/>
          <xsd:enumeration value="SYSTEM SUSPENSE REPORTS"/>
          <xsd:enumeration value="System Users Access Records"/>
          <xsd:enumeration value="Tape Library Control Records"/>
          <xsd:enumeration value="Targeted Case Management (TCM) for DODD Compliance"/>
          <xsd:enumeration value="Technical Program Documentation"/>
          <xsd:enumeration value="Telecommunications Services"/>
          <xsd:enumeration value="Test Database/Files"/>
          <xsd:enumeration value="Third Party Insurance and Accident Recovery Files"/>
          <xsd:enumeration value="Timesheets- (Time-Keep)"/>
          <xsd:enumeration value="Title XIX Transportation Report"/>
          <xsd:enumeration value="Training Course Information"/>
          <xsd:enumeration value="Training Manuals"/>
          <xsd:enumeration value="Transient Documents"/>
          <xsd:enumeration value="unknown"/>
          <xsd:enumeration value="Video Conference Recordings"/>
          <xsd:enumeration value="Vouchers and Voucher Journals"/>
          <xsd:enumeration value="Waiver Program Administrative Files"/>
          <xsd:enumeration value="Waiver Provider Agreements"/>
          <xsd:enumeration value="WEL.CLAIM Forms"/>
          <xsd:enumeration value="Workers Compensation Files"/>
        </xsd:restrictio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ODM_x0020_Doc_x0020_Type xmlns="fd79eb8a-d2a7-407d-9290-81c83ae44b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14D0E1-9018-463D-95D2-629150D162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d79eb8a-d2a7-407d-9290-81c83ae44b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CAFC90-27D6-4BE5-9A89-D73273FFA982}">
  <ds:schemaRefs>
    <ds:schemaRef ds:uri="http://purl.org/dc/terms/"/>
    <ds:schemaRef ds:uri="http://schemas.openxmlformats.org/package/2006/metadata/core-properties"/>
    <ds:schemaRef ds:uri="http://purl.org/dc/dcmitype/"/>
    <ds:schemaRef ds:uri="fd79eb8a-d2a7-407d-9290-81c83ae44b8b"/>
    <ds:schemaRef ds:uri="http://purl.org/dc/elements/1.1/"/>
    <ds:schemaRef ds:uri="http://schemas.microsoft.com/office/2006/documentManagement/types"/>
    <ds:schemaRef ds:uri="http://schemas.microsoft.com/sharepoint/v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8EC0673-0800-4A85-A2C1-E5C888D370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33251</TotalTime>
  <Words>611</Words>
  <Application>Microsoft Office PowerPoint</Application>
  <PresentationFormat>On-screen Show (4:3)</PresentationFormat>
  <Paragraphs>153</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Times New Roman</vt:lpstr>
      <vt:lpstr>Arial</vt:lpstr>
      <vt:lpstr>6_Custom Design</vt:lpstr>
      <vt:lpstr>EVV Stakeholder Meeting</vt:lpstr>
      <vt:lpstr>Welcome and Intros</vt:lpstr>
      <vt:lpstr>EVV Security and Privacy</vt:lpstr>
      <vt:lpstr>Phase 2 Timeline</vt:lpstr>
      <vt:lpstr>EVV Phase 1 Timeline</vt:lpstr>
      <vt:lpstr>EVV Phase 2 Timeline</vt:lpstr>
      <vt:lpstr>Phase 2 Services</vt:lpstr>
      <vt:lpstr>Phase 2 Services – Fee For Service</vt:lpstr>
      <vt:lpstr>Phase 2 Services – Managed Care</vt:lpstr>
      <vt:lpstr>Medical Assistance Letter 620  </vt:lpstr>
      <vt:lpstr>MAL 620</vt:lpstr>
      <vt:lpstr>EVV Related Edits </vt:lpstr>
      <vt:lpstr>Data Elements Used to Match Claims to Visits</vt:lpstr>
      <vt:lpstr>Times on Claims</vt:lpstr>
      <vt:lpstr>3611 – EVV Not Verified</vt:lpstr>
      <vt:lpstr>Provider Tech Assistance Sessions </vt:lpstr>
      <vt:lpstr>Provider Participation </vt:lpstr>
      <vt:lpstr>Password Update</vt:lpstr>
      <vt:lpstr>New Password Requirements</vt:lpstr>
      <vt:lpstr>EVV Webpage Update</vt:lpstr>
      <vt:lpstr>Updated EVV Webpage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PowerPoint Presentation</dc:title>
  <dc:creator>Rigutto, Jacquelyn</dc:creator>
  <cp:lastModifiedBy>Evers, Julie</cp:lastModifiedBy>
  <cp:revision>2603</cp:revision>
  <cp:lastPrinted>2017-04-26T14:11:55Z</cp:lastPrinted>
  <dcterms:created xsi:type="dcterms:W3CDTF">2011-02-06T17:54:01Z</dcterms:created>
  <dcterms:modified xsi:type="dcterms:W3CDTF">2018-06-25T20:21:12Z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0x0101003533001FA6F2FD4D96C0235515FC5C19</vt:lpwstr>
  </property>
</Properties>
</file>