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303" r:id="rId2"/>
    <p:sldId id="257" r:id="rId3"/>
    <p:sldId id="259" r:id="rId4"/>
    <p:sldId id="267" r:id="rId5"/>
    <p:sldId id="268" r:id="rId6"/>
    <p:sldId id="271" r:id="rId7"/>
    <p:sldId id="269" r:id="rId8"/>
    <p:sldId id="270" r:id="rId9"/>
    <p:sldId id="272" r:id="rId10"/>
    <p:sldId id="273" r:id="rId11"/>
    <p:sldId id="274" r:id="rId12"/>
    <p:sldId id="275" r:id="rId13"/>
    <p:sldId id="276" r:id="rId14"/>
    <p:sldId id="302" r:id="rId15"/>
    <p:sldId id="301" r:id="rId16"/>
    <p:sldId id="304" r:id="rId17"/>
    <p:sldId id="263" r:id="rId18"/>
    <p:sldId id="265" r:id="rId19"/>
    <p:sldId id="266" r:id="rId20"/>
    <p:sldId id="277" r:id="rId21"/>
    <p:sldId id="278" r:id="rId22"/>
    <p:sldId id="279" r:id="rId23"/>
    <p:sldId id="280" r:id="rId24"/>
    <p:sldId id="281" r:id="rId25"/>
    <p:sldId id="282" r:id="rId26"/>
    <p:sldId id="261" r:id="rId27"/>
    <p:sldId id="283" r:id="rId28"/>
    <p:sldId id="258" r:id="rId29"/>
    <p:sldId id="284" r:id="rId30"/>
    <p:sldId id="285" r:id="rId31"/>
    <p:sldId id="286" r:id="rId32"/>
    <p:sldId id="287" r:id="rId33"/>
    <p:sldId id="288" r:id="rId34"/>
    <p:sldId id="289" r:id="rId35"/>
    <p:sldId id="297" r:id="rId36"/>
    <p:sldId id="298" r:id="rId37"/>
    <p:sldId id="299" r:id="rId38"/>
    <p:sldId id="290" r:id="rId39"/>
    <p:sldId id="291" r:id="rId40"/>
    <p:sldId id="292" r:id="rId41"/>
    <p:sldId id="293" r:id="rId42"/>
    <p:sldId id="294" r:id="rId43"/>
    <p:sldId id="295" r:id="rId44"/>
    <p:sldId id="296"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33"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E498C-82A3-4C1C-837A-F45F5C1DA17A}" type="datetimeFigureOut">
              <a:rPr lang="en-US" smtClean="0"/>
              <a:t>3/18/2013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849F-B7F7-402D-9460-6337D2E46D9C}" type="slidenum">
              <a:rPr lang="en-US" smtClean="0"/>
              <a:t>‹#›</a:t>
            </a:fld>
            <a:endParaRPr lang="en-US"/>
          </a:p>
        </p:txBody>
      </p:sp>
    </p:spTree>
    <p:extLst>
      <p:ext uri="{BB962C8B-B14F-4D97-AF65-F5344CB8AC3E}">
        <p14:creationId xmlns:p14="http://schemas.microsoft.com/office/powerpoint/2010/main" val="90007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an optional Name Search if you know the name of the provider.</a:t>
            </a:r>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31</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40</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41</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42</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43</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44</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45</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an optional Name Search if you know the name of the provider.</a:t>
            </a:r>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32</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33</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34</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35</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36</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37</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38</a:t>
            </a:fld>
            <a:endParaRPr lang="en-US"/>
          </a:p>
        </p:txBody>
      </p:sp>
    </p:spTree>
    <p:extLst>
      <p:ext uri="{BB962C8B-B14F-4D97-AF65-F5344CB8AC3E}">
        <p14:creationId xmlns:p14="http://schemas.microsoft.com/office/powerpoint/2010/main" val="10484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849F-B7F7-402D-9460-6337D2E46D9C}" type="slidenum">
              <a:rPr lang="en-US" smtClean="0"/>
              <a:t>39</a:t>
            </a:fld>
            <a:endParaRPr lang="en-US"/>
          </a:p>
        </p:txBody>
      </p:sp>
    </p:spTree>
    <p:extLst>
      <p:ext uri="{BB962C8B-B14F-4D97-AF65-F5344CB8AC3E}">
        <p14:creationId xmlns:p14="http://schemas.microsoft.com/office/powerpoint/2010/main" val="10484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264FEF-5E5A-4E8C-BBCE-0C63249948EA}" type="datetimeFigureOut">
              <a:rPr lang="en-US" smtClean="0"/>
              <a:t>3/18/2013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F001F89-CA9D-48BB-9008-0C52B19ADB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264FEF-5E5A-4E8C-BBCE-0C63249948EA}"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01F89-CA9D-48BB-9008-0C52B19ADB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264FEF-5E5A-4E8C-BBCE-0C63249948EA}"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01F89-CA9D-48BB-9008-0C52B19ADB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264FEF-5E5A-4E8C-BBCE-0C63249948EA}"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01F89-CA9D-48BB-9008-0C52B19ADB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264FEF-5E5A-4E8C-BBCE-0C63249948EA}"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01F89-CA9D-48BB-9008-0C52B19ADB2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264FEF-5E5A-4E8C-BBCE-0C63249948EA}"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01F89-CA9D-48BB-9008-0C52B19ADB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264FEF-5E5A-4E8C-BBCE-0C63249948EA}" type="datetimeFigureOut">
              <a:rPr lang="en-US" smtClean="0"/>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01F89-CA9D-48BB-9008-0C52B19ADB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264FEF-5E5A-4E8C-BBCE-0C63249948EA}" type="datetimeFigureOut">
              <a:rPr lang="en-US" smtClean="0"/>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01F89-CA9D-48BB-9008-0C52B19ADB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64FEF-5E5A-4E8C-BBCE-0C63249948EA}" type="datetimeFigureOut">
              <a:rPr lang="en-US" smtClean="0"/>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01F89-CA9D-48BB-9008-0C52B19ADB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264FEF-5E5A-4E8C-BBCE-0C63249948EA}"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01F89-CA9D-48BB-9008-0C52B19ADB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264FEF-5E5A-4E8C-BBCE-0C63249948EA}"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F001F89-CA9D-48BB-9008-0C52B19ADB2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264FEF-5E5A-4E8C-BBCE-0C63249948EA}" type="datetimeFigureOut">
              <a:rPr lang="en-US" smtClean="0"/>
              <a:t>3/18/2013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001F89-CA9D-48BB-9008-0C52B19ADB2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ddportal.dodd.ohio.gov/PRV/welcome/becomingaprovider/Pages/Agency-Providers.aspx" TargetMode="External"/><Relationship Id="rId2" Type="http://schemas.openxmlformats.org/officeDocument/2006/relationships/hyperlink" Target="https://doddportal.dodd.ohio.gov/PRV/welcome/becomingaprovider/Pages/Independent-Providers.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odd.ohio.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odd.ohio.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2590800"/>
          </a:xfrm>
        </p:spPr>
        <p:txBody>
          <a:bodyPr>
            <a:noAutofit/>
          </a:bodyPr>
          <a:lstStyle/>
          <a:p>
            <a:pPr algn="ctr"/>
            <a:r>
              <a:rPr lang="en-US" sz="5800" dirty="0"/>
              <a:t>DODD </a:t>
            </a:r>
            <a:r>
              <a:rPr lang="en-US" sz="5800" dirty="0" smtClean="0"/>
              <a:t/>
            </a:r>
            <a:br>
              <a:rPr lang="en-US" sz="5800" dirty="0" smtClean="0"/>
            </a:br>
            <a:r>
              <a:rPr lang="en-US" sz="5800" dirty="0" smtClean="0"/>
              <a:t>Provider Certification Wizard &amp; Provider Search</a:t>
            </a:r>
            <a:endParaRPr lang="en-US" sz="5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3429000"/>
            <a:ext cx="6732587"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805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Once you have your username and password, go back to the home page and select to Login.</a:t>
            </a:r>
          </a:p>
          <a:p>
            <a:pPr marL="0" indent="0">
              <a:buNone/>
            </a:pPr>
            <a:endParaRPr lang="en-US" sz="2000" dirty="0" smtClean="0"/>
          </a:p>
        </p:txBody>
      </p:sp>
      <p:sp>
        <p:nvSpPr>
          <p:cNvPr id="4" name="Title 1"/>
          <p:cNvSpPr>
            <a:spLocks noGrp="1"/>
          </p:cNvSpPr>
          <p:nvPr>
            <p:ph type="title"/>
          </p:nvPr>
        </p:nvSpPr>
        <p:spPr/>
        <p:txBody>
          <a:bodyPr/>
          <a:lstStyle/>
          <a:p>
            <a:r>
              <a:rPr lang="en-US" sz="4800" dirty="0"/>
              <a:t>DODD Provider Certification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82" y="3200400"/>
            <a:ext cx="7772400" cy="352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1295400" y="28575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604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After you have logged in, you should see your name now at the top of the screen.  Return to the provider Section, select Certification from the dropdown menu, and select Certification Wizard.</a:t>
            </a:r>
          </a:p>
          <a:p>
            <a:pPr marL="0" indent="0">
              <a:buNone/>
            </a:pPr>
            <a:endParaRPr lang="en-US" sz="2000" dirty="0" smtClean="0"/>
          </a:p>
        </p:txBody>
      </p:sp>
      <p:sp>
        <p:nvSpPr>
          <p:cNvPr id="4" name="Title 1"/>
          <p:cNvSpPr>
            <a:spLocks noGrp="1"/>
          </p:cNvSpPr>
          <p:nvPr>
            <p:ph type="title"/>
          </p:nvPr>
        </p:nvSpPr>
        <p:spPr>
          <a:xfrm>
            <a:off x="457200" y="704088"/>
            <a:ext cx="8229600" cy="1048512"/>
          </a:xfrm>
        </p:spPr>
        <p:txBody>
          <a:bodyPr/>
          <a:lstStyle/>
          <a:p>
            <a:r>
              <a:rPr lang="en-US" sz="4800" dirty="0"/>
              <a:t>DODD Provider Certification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6894513"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1544782" y="5491596"/>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64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Once you select Certification Wizard, you will be asked to identify yourself as a new provider or an existing provider.  </a:t>
            </a:r>
          </a:p>
          <a:p>
            <a:pPr marL="0" indent="0">
              <a:buNone/>
            </a:pPr>
            <a:endParaRPr lang="en-US" sz="2000" dirty="0" smtClean="0"/>
          </a:p>
        </p:txBody>
      </p:sp>
      <p:sp>
        <p:nvSpPr>
          <p:cNvPr id="4" name="Title 1"/>
          <p:cNvSpPr>
            <a:spLocks noGrp="1"/>
          </p:cNvSpPr>
          <p:nvPr>
            <p:ph type="title"/>
          </p:nvPr>
        </p:nvSpPr>
        <p:spPr>
          <a:xfrm>
            <a:off x="381000" y="914400"/>
            <a:ext cx="8229600" cy="990600"/>
          </a:xfrm>
        </p:spPr>
        <p:txBody>
          <a:bodyPr>
            <a:normAutofit/>
          </a:bodyPr>
          <a:lstStyle/>
          <a:p>
            <a:r>
              <a:rPr lang="en-US" sz="5400" dirty="0"/>
              <a:t>DODD Provider </a:t>
            </a:r>
            <a:r>
              <a:rPr lang="en-US" sz="5400" dirty="0" smtClean="0"/>
              <a:t>Certification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9400"/>
            <a:ext cx="8085137"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32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Existing providers will need to enter their contract number and either the last four digits of SSN (independent providers) or the entire Tax ID number (agency providers).</a:t>
            </a:r>
          </a:p>
          <a:p>
            <a:r>
              <a:rPr lang="en-US" sz="2000" dirty="0" smtClean="0"/>
              <a:t>Once you have entered this information and selected View, you will now be able to look at your certification information and make changes to your existing information.</a:t>
            </a:r>
          </a:p>
          <a:p>
            <a:pPr marL="0" indent="0">
              <a:buNone/>
            </a:pPr>
            <a:endParaRPr lang="en-US" sz="2000" dirty="0" smtClean="0"/>
          </a:p>
        </p:txBody>
      </p:sp>
      <p:sp>
        <p:nvSpPr>
          <p:cNvPr id="4" name="Title 1"/>
          <p:cNvSpPr>
            <a:spLocks noGrp="1"/>
          </p:cNvSpPr>
          <p:nvPr>
            <p:ph type="title"/>
          </p:nvPr>
        </p:nvSpPr>
        <p:spPr>
          <a:xfrm>
            <a:off x="422564" y="762000"/>
            <a:ext cx="8229600" cy="1143000"/>
          </a:xfrm>
        </p:spPr>
        <p:txBody>
          <a:bodyPr>
            <a:normAutofit/>
          </a:bodyPr>
          <a:lstStyle/>
          <a:p>
            <a:r>
              <a:rPr lang="en-US" sz="5400" dirty="0"/>
              <a:t>DODD Provider </a:t>
            </a:r>
            <a:r>
              <a:rPr lang="en-US" sz="5400" dirty="0" smtClean="0"/>
              <a:t>Certification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64" y="4267200"/>
            <a:ext cx="812323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767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49" y="381000"/>
            <a:ext cx="8229600" cy="1143000"/>
          </a:xfrm>
        </p:spPr>
        <p:txBody>
          <a:bodyPr/>
          <a:lstStyle/>
          <a:p>
            <a:r>
              <a:rPr lang="en-US" sz="4800" dirty="0"/>
              <a:t>DODD Provider Certification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49" y="1600200"/>
            <a:ext cx="851405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537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DODD Provider Certification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09" y="2057400"/>
            <a:ext cx="810062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659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DODD Provider Certification</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Things to be aware of:</a:t>
            </a:r>
          </a:p>
          <a:p>
            <a:endParaRPr lang="en-US" b="1" dirty="0" smtClean="0"/>
          </a:p>
          <a:p>
            <a:pPr lvl="1"/>
            <a:r>
              <a:rPr lang="en-US" dirty="0" smtClean="0"/>
              <a:t>There is a fee for certification (there are certain services that for which the fee does not apply) for both initial and renewal.</a:t>
            </a:r>
          </a:p>
          <a:p>
            <a:pPr lvl="1"/>
            <a:endParaRPr lang="en-US" dirty="0" smtClean="0"/>
          </a:p>
          <a:p>
            <a:pPr lvl="1"/>
            <a:r>
              <a:rPr lang="en-US" dirty="0" smtClean="0"/>
              <a:t>If you allow your certification to lapse, it can and likely will result in the inability to bill for services.  You should not be providing services while expired.</a:t>
            </a:r>
          </a:p>
          <a:p>
            <a:pPr lvl="1"/>
            <a:endParaRPr lang="en-US" dirty="0" smtClean="0"/>
          </a:p>
          <a:p>
            <a:pPr lvl="1"/>
            <a:r>
              <a:rPr lang="en-US" dirty="0" smtClean="0"/>
              <a:t>An overview of provider requirements for independent certification can </a:t>
            </a:r>
            <a:r>
              <a:rPr lang="en-US" dirty="0"/>
              <a:t>be found at </a:t>
            </a:r>
            <a:r>
              <a:rPr lang="en-US" dirty="0">
                <a:hlinkClick r:id="rId2"/>
              </a:rPr>
              <a:t>https://</a:t>
            </a:r>
            <a:r>
              <a:rPr lang="en-US" dirty="0" smtClean="0">
                <a:hlinkClick r:id="rId2"/>
              </a:rPr>
              <a:t>doddportal.dodd.ohio.gov/PRV/welcome/becomingaprovider/Pages/Independent-Providers.aspx</a:t>
            </a:r>
            <a:r>
              <a:rPr lang="en-US" dirty="0" smtClean="0"/>
              <a:t>.</a:t>
            </a:r>
          </a:p>
          <a:p>
            <a:pPr lvl="1"/>
            <a:endParaRPr lang="en-US" dirty="0" smtClean="0"/>
          </a:p>
          <a:p>
            <a:pPr lvl="1"/>
            <a:r>
              <a:rPr lang="en-US" dirty="0" smtClean="0"/>
              <a:t>An overview of provider requirements for agency certification can </a:t>
            </a:r>
            <a:r>
              <a:rPr lang="en-US" dirty="0"/>
              <a:t>be found at </a:t>
            </a:r>
            <a:r>
              <a:rPr lang="en-US" dirty="0">
                <a:hlinkClick r:id="rId3"/>
              </a:rPr>
              <a:t>https://</a:t>
            </a:r>
            <a:r>
              <a:rPr lang="en-US" dirty="0" smtClean="0">
                <a:hlinkClick r:id="rId3"/>
              </a:rPr>
              <a:t>doddportal.dodd.ohio.gov/PRV/welcome/becomingaprovider/Pages/Agency-Providers.aspx</a:t>
            </a:r>
            <a:r>
              <a:rPr lang="en-US" dirty="0" smtClean="0"/>
              <a:t>. </a:t>
            </a:r>
          </a:p>
          <a:p>
            <a:pPr lvl="1"/>
            <a:endParaRPr lang="en-US" dirty="0"/>
          </a:p>
        </p:txBody>
      </p:sp>
    </p:spTree>
    <p:extLst>
      <p:ext uri="{BB962C8B-B14F-4D97-AF65-F5344CB8AC3E}">
        <p14:creationId xmlns:p14="http://schemas.microsoft.com/office/powerpoint/2010/main" val="220962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new provider search tool was launched on            October 31, 2011, allowing for some improved features</a:t>
            </a:r>
          </a:p>
          <a:p>
            <a:pPr marL="0" indent="0">
              <a:buNone/>
            </a:pPr>
            <a:endParaRPr lang="en-US" sz="1600" dirty="0" smtClean="0"/>
          </a:p>
          <a:p>
            <a:pPr lvl="1"/>
            <a:r>
              <a:rPr lang="en-US" sz="1600" dirty="0" smtClean="0"/>
              <a:t>Providers can update information in the Provider Certification Wizard (PCW) that feeds every 24 hours to the provider search.  This includes demographic changes, as well as a number of additional features that are new to PCW.</a:t>
            </a:r>
          </a:p>
          <a:p>
            <a:pPr lvl="2"/>
            <a:endParaRPr lang="en-US" dirty="0" smtClean="0"/>
          </a:p>
          <a:p>
            <a:pPr lvl="1"/>
            <a:endParaRPr lang="en-US" dirty="0" smtClean="0"/>
          </a:p>
        </p:txBody>
      </p:sp>
      <p:sp>
        <p:nvSpPr>
          <p:cNvPr id="4" name="Title 1"/>
          <p:cNvSpPr>
            <a:spLocks noGrp="1"/>
          </p:cNvSpPr>
          <p:nvPr>
            <p:ph type="title"/>
          </p:nvPr>
        </p:nvSpPr>
        <p:spPr/>
        <p:txBody>
          <a:bodyPr/>
          <a:lstStyle/>
          <a:p>
            <a:r>
              <a:rPr lang="en-US" dirty="0" smtClean="0"/>
              <a:t>DODD Provider Search</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2400"/>
            <a:ext cx="8047037"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53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Languages spoken</a:t>
            </a:r>
          </a:p>
          <a:p>
            <a:pPr marL="548640" lvl="2" indent="-274320">
              <a:buClr>
                <a:schemeClr val="accent3"/>
              </a:buClr>
              <a:buSzPct val="95000"/>
            </a:pPr>
            <a:r>
              <a:rPr lang="en-US" sz="2000" dirty="0"/>
              <a:t>This includes a list of different languages that can help families who may be looking for a specific language (i.e. sign language)</a:t>
            </a:r>
          </a:p>
          <a:p>
            <a:pPr lvl="1"/>
            <a:endParaRPr lang="en-US" dirty="0" smtClean="0"/>
          </a:p>
          <a:p>
            <a:pPr marL="0" indent="0">
              <a:buNone/>
            </a:pPr>
            <a:endParaRPr lang="en-US" dirty="0" smtClean="0"/>
          </a:p>
          <a:p>
            <a:endParaRPr lang="en-US" dirty="0" smtClean="0"/>
          </a:p>
          <a:p>
            <a:pPr lvl="2"/>
            <a:endParaRPr lang="en-US" dirty="0" smtClean="0"/>
          </a:p>
          <a:p>
            <a:pPr lvl="1"/>
            <a:endParaRPr lang="en-US" dirty="0" smtClean="0"/>
          </a:p>
        </p:txBody>
      </p:sp>
      <p:sp>
        <p:nvSpPr>
          <p:cNvPr id="4" name="Title 1"/>
          <p:cNvSpPr>
            <a:spLocks noGrp="1"/>
          </p:cNvSpPr>
          <p:nvPr>
            <p:ph type="title"/>
          </p:nvPr>
        </p:nvSpPr>
        <p:spPr/>
        <p:txBody>
          <a:bodyPr/>
          <a:lstStyle/>
          <a:p>
            <a:r>
              <a:rPr lang="en-US" dirty="0" smtClean="0"/>
              <a:t>DODD Provider Search</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0" y="3159034"/>
            <a:ext cx="8047037"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538" y="5318413"/>
            <a:ext cx="35147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843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Ages served</a:t>
            </a:r>
          </a:p>
          <a:p>
            <a:pPr marL="548640" lvl="2" indent="-274320">
              <a:buClr>
                <a:schemeClr val="accent3"/>
              </a:buClr>
              <a:buSzPct val="95000"/>
            </a:pPr>
            <a:r>
              <a:rPr lang="en-US" sz="2000" dirty="0" smtClean="0"/>
              <a:t>For families looking for a provider who has worked with individuals in a particular age group, the provider can indicate this experience.</a:t>
            </a:r>
            <a:endParaRPr lang="en-US" sz="2000" dirty="0"/>
          </a:p>
          <a:p>
            <a:pPr lvl="1"/>
            <a:endParaRPr lang="en-US" dirty="0" smtClean="0"/>
          </a:p>
          <a:p>
            <a:pPr marL="0" indent="0">
              <a:buNone/>
            </a:pPr>
            <a:endParaRPr lang="en-US" dirty="0" smtClean="0"/>
          </a:p>
          <a:p>
            <a:endParaRPr lang="en-US" dirty="0" smtClean="0"/>
          </a:p>
          <a:p>
            <a:pPr lvl="2"/>
            <a:endParaRPr lang="en-US" dirty="0" smtClean="0"/>
          </a:p>
          <a:p>
            <a:pPr lvl="1"/>
            <a:endParaRPr lang="en-US" dirty="0" smtClean="0"/>
          </a:p>
        </p:txBody>
      </p:sp>
      <p:sp>
        <p:nvSpPr>
          <p:cNvPr id="4" name="Title 1"/>
          <p:cNvSpPr>
            <a:spLocks noGrp="1"/>
          </p:cNvSpPr>
          <p:nvPr>
            <p:ph type="title"/>
          </p:nvPr>
        </p:nvSpPr>
        <p:spPr/>
        <p:txBody>
          <a:bodyPr/>
          <a:lstStyle/>
          <a:p>
            <a:r>
              <a:rPr lang="en-US" dirty="0" smtClean="0"/>
              <a:t>DODD Provider Search</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0" y="3159034"/>
            <a:ext cx="8047037"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273584"/>
            <a:ext cx="38766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810491" y="3873409"/>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3539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990600"/>
          </a:xfrm>
        </p:spPr>
        <p:txBody>
          <a:bodyPr/>
          <a:lstStyle/>
          <a:p>
            <a:r>
              <a:rPr lang="en-US" sz="4800" dirty="0"/>
              <a:t>DODD Provider Certification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3" y="2133600"/>
            <a:ext cx="9066213"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424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Areas of Focus</a:t>
            </a:r>
          </a:p>
          <a:p>
            <a:pPr marL="548640" lvl="2" indent="-274320" fontAlgn="auto">
              <a:spcAft>
                <a:spcPts val="0"/>
              </a:spcAft>
              <a:buClr>
                <a:schemeClr val="accent3"/>
              </a:buClr>
              <a:buSzPct val="95000"/>
              <a:buFont typeface="Wingdings 2"/>
              <a:buChar char=""/>
              <a:defRPr/>
            </a:pPr>
            <a:r>
              <a:rPr lang="en-US" sz="2000" dirty="0" smtClean="0"/>
              <a:t>This category allows providers to indicate if they have experience focusing with a specific group of individuals with developmental disabilities.</a:t>
            </a:r>
            <a:endParaRPr lang="en-US" sz="2000" dirty="0"/>
          </a:p>
          <a:p>
            <a:pPr marL="640080" lvl="1" indent="-246888" fontAlgn="auto">
              <a:spcAft>
                <a:spcPts val="0"/>
              </a:spcAft>
              <a:buFont typeface="Wingdings 2"/>
              <a:buChar char=""/>
              <a:defRPr/>
            </a:pPr>
            <a:endParaRPr lang="en-US" dirty="0" smtClean="0"/>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endParaRPr lang="en-US" dirty="0" smtClean="0"/>
          </a:p>
          <a:p>
            <a:pPr lvl="2"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p:txBody>
      </p:sp>
      <p:sp>
        <p:nvSpPr>
          <p:cNvPr id="10243" name="Title 1"/>
          <p:cNvSpPr>
            <a:spLocks noGrp="1"/>
          </p:cNvSpPr>
          <p:nvPr>
            <p:ph type="title"/>
          </p:nvPr>
        </p:nvSpPr>
        <p:spPr/>
        <p:txBody>
          <a:bodyPr/>
          <a:lstStyle/>
          <a:p>
            <a:r>
              <a:rPr lang="en-US" smtClean="0"/>
              <a:t>DODD Provider Search</a:t>
            </a: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95650"/>
            <a:ext cx="8047038"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838200" y="4637088"/>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410201"/>
            <a:ext cx="35528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883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Payment Options</a:t>
            </a:r>
          </a:p>
          <a:p>
            <a:pPr marL="548640" lvl="2" indent="-274320" fontAlgn="auto">
              <a:spcAft>
                <a:spcPts val="0"/>
              </a:spcAft>
              <a:buClr>
                <a:schemeClr val="accent3"/>
              </a:buClr>
              <a:buSzPct val="95000"/>
              <a:buFont typeface="Wingdings 2"/>
              <a:buChar char=""/>
              <a:defRPr/>
            </a:pPr>
            <a:r>
              <a:rPr lang="en-US" sz="2000" dirty="0" smtClean="0"/>
              <a:t>This allows the provider to indicate if they are willing to provide services to individuals on the IO, Level One, and SELF waivers, and if they accept additional forms of payment for services.</a:t>
            </a:r>
            <a:endParaRPr lang="en-US" sz="2000" dirty="0"/>
          </a:p>
          <a:p>
            <a:pPr marL="640080" lvl="1" indent="-246888" fontAlgn="auto">
              <a:spcAft>
                <a:spcPts val="0"/>
              </a:spcAft>
              <a:buFont typeface="Wingdings 2"/>
              <a:buChar char=""/>
              <a:defRPr/>
            </a:pPr>
            <a:endParaRPr lang="en-US" dirty="0" smtClean="0"/>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endParaRPr lang="en-US" dirty="0" smtClean="0"/>
          </a:p>
          <a:p>
            <a:pPr lvl="2"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p:txBody>
      </p:sp>
      <p:sp>
        <p:nvSpPr>
          <p:cNvPr id="11267" name="Title 1"/>
          <p:cNvSpPr>
            <a:spLocks noGrp="1"/>
          </p:cNvSpPr>
          <p:nvPr>
            <p:ph type="title"/>
          </p:nvPr>
        </p:nvSpPr>
        <p:spPr/>
        <p:txBody>
          <a:bodyPr/>
          <a:lstStyle/>
          <a:p>
            <a:r>
              <a:rPr lang="en-US" smtClean="0"/>
              <a:t>DODD Provider Search</a:t>
            </a:r>
          </a:p>
        </p:txBody>
      </p:sp>
      <p:pic>
        <p:nvPicPr>
          <p:cNvPr id="112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3505200"/>
            <a:ext cx="8047037"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4783138" y="38100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429250"/>
            <a:ext cx="3619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409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Section 8 Vouchers</a:t>
            </a:r>
          </a:p>
          <a:p>
            <a:pPr marL="548640" lvl="2" indent="-274320" fontAlgn="auto">
              <a:spcAft>
                <a:spcPts val="0"/>
              </a:spcAft>
              <a:buClr>
                <a:schemeClr val="accent3"/>
              </a:buClr>
              <a:buSzPct val="95000"/>
              <a:buFont typeface="Wingdings 2"/>
              <a:buChar char=""/>
              <a:defRPr/>
            </a:pPr>
            <a:r>
              <a:rPr lang="en-US" sz="2000" dirty="0" smtClean="0"/>
              <a:t>If you are a provider who accepts section 8 vouchers for housing,  you can indicate this by selecting this option.</a:t>
            </a:r>
            <a:endParaRPr lang="en-US" sz="2000" dirty="0"/>
          </a:p>
          <a:p>
            <a:pPr marL="640080" lvl="1" indent="-246888" fontAlgn="auto">
              <a:spcAft>
                <a:spcPts val="0"/>
              </a:spcAft>
              <a:buFont typeface="Wingdings 2"/>
              <a:buChar char=""/>
              <a:defRPr/>
            </a:pPr>
            <a:endParaRPr lang="en-US" dirty="0" smtClean="0"/>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endParaRPr lang="en-US" dirty="0" smtClean="0"/>
          </a:p>
          <a:p>
            <a:pPr lvl="2"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p:txBody>
      </p:sp>
      <p:sp>
        <p:nvSpPr>
          <p:cNvPr id="12291" name="Title 1"/>
          <p:cNvSpPr>
            <a:spLocks noGrp="1"/>
          </p:cNvSpPr>
          <p:nvPr>
            <p:ph type="title"/>
          </p:nvPr>
        </p:nvSpPr>
        <p:spPr/>
        <p:txBody>
          <a:bodyPr/>
          <a:lstStyle/>
          <a:p>
            <a:r>
              <a:rPr lang="en-US" smtClean="0"/>
              <a:t>DODD Provider Search</a:t>
            </a:r>
          </a:p>
        </p:txBody>
      </p:sp>
      <p:pic>
        <p:nvPicPr>
          <p:cNvPr id="122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3159125"/>
            <a:ext cx="8047037"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4783138" y="3865563"/>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964" y="5280602"/>
            <a:ext cx="34861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547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Agency with Choice</a:t>
            </a:r>
          </a:p>
          <a:p>
            <a:pPr marL="548640" lvl="2" indent="-274320" fontAlgn="auto">
              <a:spcAft>
                <a:spcPts val="0"/>
              </a:spcAft>
              <a:buClr>
                <a:schemeClr val="accent3"/>
              </a:buClr>
              <a:buSzPct val="95000"/>
              <a:buFont typeface="Wingdings 2"/>
              <a:buChar char=""/>
              <a:defRPr/>
            </a:pPr>
            <a:r>
              <a:rPr lang="en-US" sz="1600" dirty="0" smtClean="0"/>
              <a:t>If the provider is certified as a SELF Waiver provider, they may indicate if they elect to be an agency with choice, meaning that they are willing to hire the provider that the individual elects to provide the services.  The provider may also indicate that they are willing to hire family members.</a:t>
            </a:r>
            <a:endParaRPr lang="en-US" sz="1600" dirty="0"/>
          </a:p>
          <a:p>
            <a:pPr marL="640080" lvl="1" indent="-246888" fontAlgn="auto">
              <a:spcAft>
                <a:spcPts val="0"/>
              </a:spcAft>
              <a:buFont typeface="Wingdings 2"/>
              <a:buChar char=""/>
              <a:defRPr/>
            </a:pPr>
            <a:endParaRPr lang="en-US" dirty="0" smtClean="0"/>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endParaRPr lang="en-US" dirty="0" smtClean="0"/>
          </a:p>
          <a:p>
            <a:pPr lvl="2"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p:txBody>
      </p:sp>
      <p:sp>
        <p:nvSpPr>
          <p:cNvPr id="13315" name="Title 1"/>
          <p:cNvSpPr>
            <a:spLocks noGrp="1"/>
          </p:cNvSpPr>
          <p:nvPr>
            <p:ph type="title"/>
          </p:nvPr>
        </p:nvSpPr>
        <p:spPr/>
        <p:txBody>
          <a:bodyPr/>
          <a:lstStyle/>
          <a:p>
            <a:r>
              <a:rPr lang="en-US" smtClean="0"/>
              <a:t>DODD Provider Search</a:t>
            </a:r>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3505200"/>
            <a:ext cx="8047037"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4398963" y="46863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15000"/>
            <a:ext cx="3362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999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19600" y="4495800"/>
            <a:ext cx="1981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39" name="Content Placeholder 2"/>
          <p:cNvSpPr>
            <a:spLocks noGrp="1"/>
          </p:cNvSpPr>
          <p:nvPr>
            <p:ph idx="1"/>
          </p:nvPr>
        </p:nvSpPr>
        <p:spPr/>
        <p:txBody>
          <a:bodyPr/>
          <a:lstStyle/>
          <a:p>
            <a:r>
              <a:rPr lang="en-US" sz="2000" smtClean="0"/>
              <a:t>Providers have the ability to update their demographic information; any required documentation would be indicated within the application depending on the information that is being changed (i.e. name, tax ID, address, email, etc.)</a:t>
            </a:r>
          </a:p>
          <a:p>
            <a:pPr lvl="2"/>
            <a:endParaRPr lang="en-US" smtClean="0"/>
          </a:p>
          <a:p>
            <a:pPr lvl="1"/>
            <a:endParaRPr lang="en-US" smtClean="0"/>
          </a:p>
        </p:txBody>
      </p:sp>
      <p:sp>
        <p:nvSpPr>
          <p:cNvPr id="14340" name="Title 1"/>
          <p:cNvSpPr>
            <a:spLocks noGrp="1"/>
          </p:cNvSpPr>
          <p:nvPr>
            <p:ph type="title"/>
          </p:nvPr>
        </p:nvSpPr>
        <p:spPr/>
        <p:txBody>
          <a:bodyPr/>
          <a:lstStyle/>
          <a:p>
            <a:r>
              <a:rPr lang="en-US" smtClean="0"/>
              <a:t>DODD Provider Search</a:t>
            </a: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3581400"/>
            <a:ext cx="798036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1524000" y="50292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647617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19600" y="4495800"/>
            <a:ext cx="1981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3" name="Content Placeholder 2"/>
          <p:cNvSpPr>
            <a:spLocks noGrp="1"/>
          </p:cNvSpPr>
          <p:nvPr>
            <p:ph idx="1"/>
          </p:nvPr>
        </p:nvSpPr>
        <p:spPr/>
        <p:txBody>
          <a:bodyPr/>
          <a:lstStyle/>
          <a:p>
            <a:r>
              <a:rPr lang="en-US" sz="2000" smtClean="0"/>
              <a:t>Providers can also update the counties that they wish to be listed as looking for new business through PCW; this indicates to the families that these providers are actively wishing to provide services to individuals and wish to be contacted.</a:t>
            </a:r>
          </a:p>
          <a:p>
            <a:pPr lvl="2"/>
            <a:endParaRPr lang="en-US" smtClean="0"/>
          </a:p>
          <a:p>
            <a:pPr lvl="1"/>
            <a:endParaRPr lang="en-US" smtClean="0"/>
          </a:p>
        </p:txBody>
      </p:sp>
      <p:sp>
        <p:nvSpPr>
          <p:cNvPr id="15364" name="Title 1"/>
          <p:cNvSpPr>
            <a:spLocks noGrp="1"/>
          </p:cNvSpPr>
          <p:nvPr>
            <p:ph type="title"/>
          </p:nvPr>
        </p:nvSpPr>
        <p:spPr/>
        <p:txBody>
          <a:bodyPr/>
          <a:lstStyle/>
          <a:p>
            <a:r>
              <a:rPr lang="en-US" smtClean="0"/>
              <a:t>DODD Provider Search</a:t>
            </a: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3581400"/>
            <a:ext cx="798036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4783138" y="44323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239235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Providers can also provide information about their business that includes</a:t>
            </a:r>
          </a:p>
          <a:p>
            <a:pPr lvl="1"/>
            <a:r>
              <a:rPr lang="en-US" sz="1400" dirty="0" smtClean="0"/>
              <a:t>Websites</a:t>
            </a:r>
          </a:p>
          <a:p>
            <a:pPr lvl="1"/>
            <a:r>
              <a:rPr lang="en-US" sz="1400" dirty="0" smtClean="0"/>
              <a:t>Pictures</a:t>
            </a:r>
          </a:p>
          <a:p>
            <a:pPr lvl="1"/>
            <a:r>
              <a:rPr lang="en-US" sz="1400" dirty="0" smtClean="0"/>
              <a:t>Service Descriptions</a:t>
            </a:r>
          </a:p>
          <a:p>
            <a:pPr lvl="1"/>
            <a:endParaRPr lang="en-US" sz="1400" dirty="0"/>
          </a:p>
          <a:p>
            <a:pPr marL="393192" lvl="1" indent="0">
              <a:buNone/>
            </a:pPr>
            <a:r>
              <a:rPr lang="en-US" sz="1400" dirty="0" smtClean="0"/>
              <a:t>These areas are pre-approved by DODD staff before being added to the provider search.</a:t>
            </a:r>
          </a:p>
          <a:p>
            <a:pPr lvl="2"/>
            <a:endParaRPr lang="en-US" dirty="0" smtClean="0"/>
          </a:p>
          <a:p>
            <a:pPr lvl="1"/>
            <a:endParaRPr lang="en-US" dirty="0" smtClean="0"/>
          </a:p>
        </p:txBody>
      </p:sp>
      <p:sp>
        <p:nvSpPr>
          <p:cNvPr id="4" name="Title 1"/>
          <p:cNvSpPr>
            <a:spLocks noGrp="1"/>
          </p:cNvSpPr>
          <p:nvPr>
            <p:ph type="title"/>
          </p:nvPr>
        </p:nvSpPr>
        <p:spPr/>
        <p:txBody>
          <a:bodyPr/>
          <a:lstStyle/>
          <a:p>
            <a:r>
              <a:rPr lang="en-US" dirty="0" smtClean="0"/>
              <a:t>DODD Provider Search</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 y="4572000"/>
            <a:ext cx="8056563"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97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Provider Search can be accessed from multiple areas of the website at </a:t>
            </a:r>
            <a:r>
              <a:rPr lang="en-US" dirty="0" smtClean="0">
                <a:hlinkClick r:id="rId2"/>
              </a:rPr>
              <a:t>http://dodd.ohio.gov</a:t>
            </a:r>
            <a:r>
              <a:rPr lang="en-US" dirty="0" smtClean="0"/>
              <a:t> and in the provider portal.</a:t>
            </a:r>
          </a:p>
          <a:p>
            <a:pPr marL="0" indent="0">
              <a:buNone/>
            </a:pPr>
            <a:endParaRPr lang="en-US" dirty="0" smtClean="0"/>
          </a:p>
          <a:p>
            <a:r>
              <a:rPr lang="en-US" dirty="0" smtClean="0"/>
              <a:t>Information that is updated through PCW will update in the provider search within 24 hours.</a:t>
            </a:r>
          </a:p>
          <a:p>
            <a:pPr marL="0" indent="0">
              <a:buNone/>
            </a:pPr>
            <a:endParaRPr lang="en-US" dirty="0" smtClean="0"/>
          </a:p>
          <a:p>
            <a:r>
              <a:rPr lang="en-US" dirty="0" smtClean="0"/>
              <a:t>Providers who have allowed their certification to expire will no longer be viewable in the provider search.</a:t>
            </a:r>
            <a:endParaRPr lang="en-US" dirty="0"/>
          </a:p>
        </p:txBody>
      </p:sp>
      <p:sp>
        <p:nvSpPr>
          <p:cNvPr id="5" name="Title 1"/>
          <p:cNvSpPr>
            <a:spLocks noGrp="1"/>
          </p:cNvSpPr>
          <p:nvPr>
            <p:ph type="title"/>
          </p:nvPr>
        </p:nvSpPr>
        <p:spPr/>
        <p:txBody>
          <a:bodyPr/>
          <a:lstStyle/>
          <a:p>
            <a:r>
              <a:rPr lang="en-US" dirty="0" smtClean="0"/>
              <a:t>DODD Provider Search</a:t>
            </a:r>
            <a:endParaRPr lang="en-US" dirty="0"/>
          </a:p>
        </p:txBody>
      </p:sp>
    </p:spTree>
    <p:extLst>
      <p:ext uri="{BB962C8B-B14F-4D97-AF65-F5344CB8AC3E}">
        <p14:creationId xmlns:p14="http://schemas.microsoft.com/office/powerpoint/2010/main" val="2702561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sz="1600" b="1" dirty="0" smtClean="0"/>
              <a:t>Once you have selected to go to Provider Search, you will be taken to the following page.</a:t>
            </a:r>
            <a:endParaRPr lang="en-US"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2438400"/>
            <a:ext cx="8382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dirty="0" smtClean="0"/>
              <a:t>DODD Provider Search</a:t>
            </a:r>
            <a:endParaRPr lang="en-US" dirty="0"/>
          </a:p>
        </p:txBody>
      </p:sp>
    </p:spTree>
    <p:extLst>
      <p:ext uri="{BB962C8B-B14F-4D97-AF65-F5344CB8AC3E}">
        <p14:creationId xmlns:p14="http://schemas.microsoft.com/office/powerpoint/2010/main" val="255284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sz="1600" b="1" dirty="0" smtClean="0"/>
              <a:t>Select to Start a Search</a:t>
            </a:r>
            <a:endParaRPr lang="en-US"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2438400"/>
            <a:ext cx="8382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dirty="0" smtClean="0"/>
              <a:t>DODD Provider Search</a:t>
            </a:r>
            <a:endParaRPr lang="en-US" dirty="0"/>
          </a:p>
        </p:txBody>
      </p:sp>
      <p:sp>
        <p:nvSpPr>
          <p:cNvPr id="6" name="Down Arrow 5"/>
          <p:cNvSpPr/>
          <p:nvPr/>
        </p:nvSpPr>
        <p:spPr>
          <a:xfrm>
            <a:off x="7543800" y="34290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362826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October 1, 2009, the Ohio Department of Developmental Disabilities implemented time-limited certification.</a:t>
            </a:r>
          </a:p>
          <a:p>
            <a:pPr marL="0" indent="0">
              <a:buNone/>
            </a:pPr>
            <a:endParaRPr lang="en-US" sz="2000" dirty="0" smtClean="0"/>
          </a:p>
          <a:p>
            <a:pPr lvl="1"/>
            <a:r>
              <a:rPr lang="en-US" sz="1600" dirty="0" smtClean="0"/>
              <a:t>To have a more up-to-date record of current providers in the DD system</a:t>
            </a:r>
          </a:p>
          <a:p>
            <a:pPr lvl="1"/>
            <a:endParaRPr lang="en-US" sz="1600" dirty="0" smtClean="0"/>
          </a:p>
          <a:p>
            <a:pPr lvl="1"/>
            <a:r>
              <a:rPr lang="en-US" sz="1600" dirty="0" smtClean="0"/>
              <a:t>To revalidate providers every three years to ensure that they continue to meet the standards of certification</a:t>
            </a:r>
          </a:p>
          <a:p>
            <a:pPr lvl="1"/>
            <a:endParaRPr lang="en-US" sz="1600" dirty="0" smtClean="0"/>
          </a:p>
          <a:p>
            <a:pPr lvl="1"/>
            <a:r>
              <a:rPr lang="en-US" sz="1600" dirty="0" smtClean="0"/>
              <a:t>To help families and individuals to better find providers who are actively providing and/or are willing to provide services to individuals with developmental disabilities</a:t>
            </a:r>
            <a:endParaRPr lang="en-US" sz="1600" dirty="0"/>
          </a:p>
        </p:txBody>
      </p:sp>
      <p:sp>
        <p:nvSpPr>
          <p:cNvPr id="4" name="Title 1"/>
          <p:cNvSpPr>
            <a:spLocks noGrp="1"/>
          </p:cNvSpPr>
          <p:nvPr>
            <p:ph type="title"/>
          </p:nvPr>
        </p:nvSpPr>
        <p:spPr>
          <a:xfrm>
            <a:off x="457200" y="609600"/>
            <a:ext cx="8229600" cy="1143000"/>
          </a:xfrm>
        </p:spPr>
        <p:txBody>
          <a:bodyPr>
            <a:normAutofit/>
          </a:bodyPr>
          <a:lstStyle/>
          <a:p>
            <a:r>
              <a:rPr lang="en-US" sz="5400" dirty="0"/>
              <a:t>DODD Provider </a:t>
            </a:r>
            <a:r>
              <a:rPr lang="en-US" sz="5400" dirty="0" smtClean="0"/>
              <a:t>Certification</a:t>
            </a:r>
            <a:endParaRPr lang="en-US" dirty="0"/>
          </a:p>
        </p:txBody>
      </p:sp>
    </p:spTree>
    <p:extLst>
      <p:ext uri="{BB962C8B-B14F-4D97-AF65-F5344CB8AC3E}">
        <p14:creationId xmlns:p14="http://schemas.microsoft.com/office/powerpoint/2010/main" val="2680406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sz="1600" b="1" dirty="0" smtClean="0"/>
              <a:t>There are several different options for the search.  The first option is to search by provider type.</a:t>
            </a:r>
          </a:p>
          <a:p>
            <a:pPr lvl="1"/>
            <a:r>
              <a:rPr lang="en-US" sz="1400" b="1" dirty="0" smtClean="0"/>
              <a:t>Note that if you select the box Include Providers Not Accepting New Individuals, it will show all providers; this includes the providers who do not wish to be called to provide services to individuals.</a:t>
            </a:r>
            <a:endParaRPr lang="en-US" sz="14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60388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991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sz="1600" b="1" dirty="0" smtClean="0"/>
              <a:t>You can also search by location.  There are a number of different types of locations that can be searched.  </a:t>
            </a:r>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64" y="2641889"/>
            <a:ext cx="60483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332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endParaRPr lang="en-US" sz="1600" b="1" dirty="0" smtClean="0"/>
          </a:p>
          <a:p>
            <a:r>
              <a:rPr lang="en-US" sz="1600" b="1" dirty="0"/>
              <a:t>You can also search by a specific service.</a:t>
            </a:r>
            <a:endParaRPr lang="en-US" sz="1400" b="1" dirty="0"/>
          </a:p>
          <a:p>
            <a:pPr marL="0" indent="0">
              <a:buNone/>
            </a:pPr>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pPr marL="0" indent="0">
              <a:buNone/>
            </a:pPr>
            <a:endParaRPr lang="en-US" sz="1600" b="1" dirty="0"/>
          </a:p>
          <a:p>
            <a:r>
              <a:rPr lang="en-US" sz="1600" b="1" dirty="0" smtClean="0"/>
              <a:t>There is also an optional Name search, if you know the name of the provider.</a:t>
            </a:r>
            <a:endParaRPr lang="en-US" sz="14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4876800"/>
            <a:ext cx="60388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60769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124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endParaRPr lang="en-US" sz="1600" b="1" dirty="0" smtClean="0"/>
          </a:p>
          <a:p>
            <a:r>
              <a:rPr lang="en-US" sz="1600" b="1" dirty="0" smtClean="0"/>
              <a:t>You are able to search by Topics from the main page of the provider search website.</a:t>
            </a:r>
          </a:p>
          <a:p>
            <a:endParaRPr lang="en-US" sz="1600" b="1" dirty="0"/>
          </a:p>
          <a:p>
            <a:endParaRPr lang="en-US" sz="1400" b="1" dirty="0"/>
          </a:p>
          <a:p>
            <a:pPr marL="0" indent="0">
              <a:buNone/>
            </a:pPr>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pPr marL="0" indent="0">
              <a:buNone/>
            </a:pPr>
            <a:endParaRPr lang="en-US" sz="16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74793"/>
            <a:ext cx="77724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95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endParaRPr lang="en-US" sz="1600" b="1" dirty="0" smtClean="0"/>
          </a:p>
          <a:p>
            <a:r>
              <a:rPr lang="en-US" sz="1600" b="1" dirty="0" smtClean="0"/>
              <a:t>Once you have entered your search criteria, the  results will display.</a:t>
            </a:r>
          </a:p>
          <a:p>
            <a:endParaRPr lang="en-US" sz="1600" b="1" dirty="0"/>
          </a:p>
          <a:p>
            <a:endParaRPr lang="en-US" sz="1600" b="1" dirty="0" smtClean="0"/>
          </a:p>
          <a:p>
            <a:endParaRPr lang="en-US" sz="1600" b="1" dirty="0"/>
          </a:p>
          <a:p>
            <a:endParaRPr lang="en-US" sz="1400" b="1" dirty="0"/>
          </a:p>
          <a:p>
            <a:pPr marL="0" indent="0">
              <a:buNone/>
            </a:pPr>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pPr marL="0" indent="0">
              <a:buNone/>
            </a:pPr>
            <a:endParaRPr lang="en-US" sz="16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67000"/>
            <a:ext cx="80772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801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endParaRPr lang="en-US" sz="1600" b="1" dirty="0" smtClean="0"/>
          </a:p>
          <a:p>
            <a:r>
              <a:rPr lang="en-US" sz="1600" b="1" dirty="0" smtClean="0"/>
              <a:t>To see a list of all services that a provider is certified to provide, there is a small icon next to the name of the provider that will expand the information about the services this provider is certified to provide.</a:t>
            </a:r>
            <a:endParaRPr lang="en-US" sz="1600" b="1" dirty="0"/>
          </a:p>
          <a:p>
            <a:endParaRPr lang="en-US" sz="1600" b="1" dirty="0" smtClean="0"/>
          </a:p>
          <a:p>
            <a:endParaRPr lang="en-US" sz="1600" b="1" dirty="0"/>
          </a:p>
          <a:p>
            <a:endParaRPr lang="en-US" sz="1400" b="1" dirty="0"/>
          </a:p>
          <a:p>
            <a:pPr marL="0" indent="0">
              <a:buNone/>
            </a:pPr>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pPr marL="0" indent="0">
              <a:buNone/>
            </a:pPr>
            <a:endParaRPr lang="en-US" sz="16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53911"/>
            <a:ext cx="8458200" cy="258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914400" y="4724400"/>
            <a:ext cx="1524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256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endParaRPr lang="en-US" sz="1600" b="1" dirty="0" smtClean="0"/>
          </a:p>
          <a:p>
            <a:r>
              <a:rPr lang="en-US" sz="1600" b="1" dirty="0" smtClean="0"/>
              <a:t>By selecting the service of the agency under the search, you can see a complete page of information regarding that provider.</a:t>
            </a:r>
            <a:endParaRPr lang="en-US" sz="1600" b="1" dirty="0"/>
          </a:p>
          <a:p>
            <a:endParaRPr lang="en-US" sz="1600" b="1" dirty="0" smtClean="0"/>
          </a:p>
          <a:p>
            <a:endParaRPr lang="en-US" sz="1600" b="1" dirty="0"/>
          </a:p>
          <a:p>
            <a:endParaRPr lang="en-US" sz="1400" b="1" dirty="0"/>
          </a:p>
          <a:p>
            <a:pPr marL="0" indent="0">
              <a:buNone/>
            </a:pPr>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pPr marL="0" indent="0">
              <a:buNone/>
            </a:pPr>
            <a:endParaRPr lang="en-US" sz="16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53911"/>
            <a:ext cx="8458200" cy="258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2362200" y="4419600"/>
            <a:ext cx="1524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12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endParaRPr lang="en-US" sz="1600" b="1" dirty="0" smtClean="0"/>
          </a:p>
          <a:p>
            <a:endParaRPr lang="en-US" sz="1600" b="1" dirty="0" smtClean="0"/>
          </a:p>
          <a:p>
            <a:endParaRPr lang="en-US" sz="1600" b="1" dirty="0"/>
          </a:p>
          <a:p>
            <a:endParaRPr lang="en-US" sz="1400" b="1" dirty="0"/>
          </a:p>
          <a:p>
            <a:pPr marL="0" indent="0">
              <a:buNone/>
            </a:pPr>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pPr marL="0" indent="0">
              <a:buNone/>
            </a:pPr>
            <a:endParaRPr lang="en-US" sz="1600" b="1" dirty="0"/>
          </a:p>
        </p:txBody>
      </p:sp>
      <p:sp>
        <p:nvSpPr>
          <p:cNvPr id="2" name="Down Arrow 1"/>
          <p:cNvSpPr/>
          <p:nvPr/>
        </p:nvSpPr>
        <p:spPr>
          <a:xfrm>
            <a:off x="2362200" y="4419600"/>
            <a:ext cx="1524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086600" cy="604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704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pPr marL="0" indent="0">
              <a:buNone/>
            </a:pPr>
            <a:endParaRPr lang="en-US" sz="200" b="1" dirty="0" smtClean="0"/>
          </a:p>
          <a:p>
            <a:r>
              <a:rPr lang="en-US" sz="1600" b="1" dirty="0" smtClean="0"/>
              <a:t>If you want to narrow your search, you could select to Show Features.</a:t>
            </a:r>
          </a:p>
          <a:p>
            <a:endParaRPr lang="en-US" sz="1600" b="1" dirty="0" smtClean="0"/>
          </a:p>
          <a:p>
            <a:endParaRPr lang="en-US" sz="1600" b="1" dirty="0"/>
          </a:p>
          <a:p>
            <a:endParaRPr lang="en-US" sz="1600" b="1" dirty="0" smtClean="0"/>
          </a:p>
          <a:p>
            <a:endParaRPr lang="en-US" sz="1600" b="1" dirty="0"/>
          </a:p>
          <a:p>
            <a:endParaRPr lang="en-US" sz="1400" b="1" dirty="0"/>
          </a:p>
          <a:p>
            <a:pPr marL="0" indent="0">
              <a:buNone/>
            </a:pPr>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pPr marL="0" indent="0">
              <a:buNone/>
            </a:pPr>
            <a:endParaRPr lang="en-US" sz="16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56584"/>
            <a:ext cx="6989763" cy="454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721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pPr marL="0" indent="0">
              <a:buNone/>
            </a:pPr>
            <a:endParaRPr lang="en-US" sz="200" b="1" dirty="0" smtClean="0"/>
          </a:p>
          <a:p>
            <a:r>
              <a:rPr lang="en-US" sz="1600" b="1" dirty="0" smtClean="0"/>
              <a:t>If there are additional features listed, you can select the feature and narrow your results to include only providers who have indicated these features.</a:t>
            </a:r>
          </a:p>
          <a:p>
            <a:endParaRPr lang="en-US" sz="1600" b="1" dirty="0" smtClean="0"/>
          </a:p>
          <a:p>
            <a:endParaRPr lang="en-US" sz="1600" b="1" dirty="0" smtClean="0"/>
          </a:p>
          <a:p>
            <a:endParaRPr lang="en-US" sz="1600" b="1" dirty="0"/>
          </a:p>
          <a:p>
            <a:endParaRPr lang="en-US" sz="1600" b="1" dirty="0" smtClean="0"/>
          </a:p>
          <a:p>
            <a:endParaRPr lang="en-US" sz="1600" b="1" dirty="0"/>
          </a:p>
          <a:p>
            <a:endParaRPr lang="en-US" sz="1400" b="1" dirty="0"/>
          </a:p>
          <a:p>
            <a:pPr marL="0" indent="0">
              <a:buNone/>
            </a:pPr>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pPr marL="0" indent="0">
              <a:buNone/>
            </a:pPr>
            <a:endParaRPr lang="en-US" sz="16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8694737"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096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PCW</a:t>
            </a:r>
            <a:endParaRPr lang="en-US" sz="1600" dirty="0" smtClean="0"/>
          </a:p>
          <a:p>
            <a:pPr lvl="1"/>
            <a:r>
              <a:rPr lang="en-US" sz="1600" dirty="0" smtClean="0"/>
              <a:t>Before a provider can update their certification information, they must log into Provider Certification Wizard and authenticate their contract number to the PCW system.  To do this, the provider must start at </a:t>
            </a:r>
            <a:r>
              <a:rPr lang="en-US" sz="1600" dirty="0" smtClean="0">
                <a:hlinkClick r:id="rId2"/>
              </a:rPr>
              <a:t>http://dodd.ohio.gov</a:t>
            </a:r>
            <a:r>
              <a:rPr lang="en-US" sz="1600" dirty="0" smtClean="0"/>
              <a:t>.  </a:t>
            </a:r>
          </a:p>
          <a:p>
            <a:pPr lvl="2"/>
            <a:endParaRPr lang="en-US" dirty="0" smtClean="0"/>
          </a:p>
          <a:p>
            <a:pPr lvl="1"/>
            <a:endParaRPr lang="en-US" dirty="0" smtClean="0"/>
          </a:p>
        </p:txBody>
      </p:sp>
      <p:sp>
        <p:nvSpPr>
          <p:cNvPr id="4" name="Title 1"/>
          <p:cNvSpPr>
            <a:spLocks noGrp="1"/>
          </p:cNvSpPr>
          <p:nvPr>
            <p:ph type="title"/>
          </p:nvPr>
        </p:nvSpPr>
        <p:spPr>
          <a:xfrm>
            <a:off x="519545" y="914400"/>
            <a:ext cx="8305800" cy="932688"/>
          </a:xfrm>
        </p:spPr>
        <p:txBody>
          <a:bodyPr>
            <a:normAutofit/>
          </a:bodyPr>
          <a:lstStyle/>
          <a:p>
            <a:r>
              <a:rPr lang="en-US" sz="5400" dirty="0"/>
              <a:t>DODD Provider </a:t>
            </a:r>
            <a:r>
              <a:rPr lang="en-US" sz="5400" dirty="0" smtClean="0"/>
              <a:t>Certification</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3276600"/>
            <a:ext cx="7848600" cy="338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338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b="1" dirty="0" smtClean="0"/>
              <a:t>Saving your search</a:t>
            </a:r>
          </a:p>
          <a:p>
            <a:pPr lvl="1"/>
            <a:r>
              <a:rPr lang="en-US" sz="1800" b="1" dirty="0" smtClean="0"/>
              <a:t>On the Home page of the provider search, you can create an account that will allow you to save your searches when logged into the system.</a:t>
            </a:r>
          </a:p>
          <a:p>
            <a:pPr lvl="1"/>
            <a:r>
              <a:rPr lang="en-US" sz="1800" b="1" dirty="0" smtClean="0"/>
              <a:t>The login that you create does not </a:t>
            </a:r>
          </a:p>
          <a:p>
            <a:pPr marL="393192" lvl="1" indent="0">
              <a:buNone/>
            </a:pPr>
            <a:r>
              <a:rPr lang="en-US" sz="1800" b="1" dirty="0"/>
              <a:t> </a:t>
            </a:r>
            <a:r>
              <a:rPr lang="en-US" sz="1800" b="1" dirty="0" smtClean="0"/>
              <a:t>    carry over from the login from PCW; </a:t>
            </a:r>
          </a:p>
          <a:p>
            <a:pPr marL="393192" lvl="1" indent="0">
              <a:buNone/>
            </a:pPr>
            <a:r>
              <a:rPr lang="en-US" sz="1800" b="1" dirty="0"/>
              <a:t> </a:t>
            </a:r>
            <a:r>
              <a:rPr lang="en-US" sz="1800" b="1" dirty="0" smtClean="0"/>
              <a:t>    you will need to create a separate account.</a:t>
            </a:r>
          </a:p>
          <a:p>
            <a:pPr lvl="1"/>
            <a:endParaRPr lang="en-US" sz="1800" b="1" dirty="0" smtClean="0"/>
          </a:p>
          <a:p>
            <a:endParaRPr lang="en-US" sz="2000" b="1" dirty="0" smtClean="0"/>
          </a:p>
          <a:p>
            <a:endParaRPr lang="en-US" sz="2000" b="1" dirty="0" smtClean="0"/>
          </a:p>
          <a:p>
            <a:endParaRPr lang="en-US" sz="2000" b="1" dirty="0"/>
          </a:p>
          <a:p>
            <a:endParaRPr lang="en-US" sz="2000" b="1" dirty="0" smtClean="0"/>
          </a:p>
          <a:p>
            <a:endParaRPr lang="en-US" sz="2000" b="1" dirty="0"/>
          </a:p>
          <a:p>
            <a:endParaRPr lang="en-US" sz="2000" b="1" dirty="0"/>
          </a:p>
          <a:p>
            <a:pPr marL="0" indent="0">
              <a:buNone/>
            </a:pPr>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pPr marL="0" indent="0">
              <a:buNone/>
            </a:pPr>
            <a:endParaRPr lang="en-US" sz="20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263194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242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sz="2000" b="1" dirty="0" smtClean="0"/>
              <a:t>Saving your search</a:t>
            </a:r>
          </a:p>
          <a:p>
            <a:pPr lvl="1"/>
            <a:r>
              <a:rPr lang="en-US" sz="1800" b="1" dirty="0" smtClean="0"/>
              <a:t>Once you have logged into your account, you are able to save your searches.</a:t>
            </a:r>
          </a:p>
          <a:p>
            <a:pPr lvl="1"/>
            <a:endParaRPr lang="en-US" sz="1800" b="1" dirty="0" smtClean="0"/>
          </a:p>
          <a:p>
            <a:pPr lvl="1"/>
            <a:endParaRPr lang="en-US" sz="1800" b="1" dirty="0" smtClean="0"/>
          </a:p>
          <a:p>
            <a:endParaRPr lang="en-US" sz="2000" b="1" dirty="0" smtClean="0"/>
          </a:p>
          <a:p>
            <a:endParaRPr lang="en-US" sz="2000" b="1" dirty="0" smtClean="0"/>
          </a:p>
          <a:p>
            <a:endParaRPr lang="en-US" sz="2000" b="1" dirty="0"/>
          </a:p>
          <a:p>
            <a:endParaRPr lang="en-US" sz="2000" b="1" dirty="0" smtClean="0"/>
          </a:p>
          <a:p>
            <a:endParaRPr lang="en-US" sz="2000" b="1" dirty="0"/>
          </a:p>
          <a:p>
            <a:endParaRPr lang="en-US" sz="2000" b="1" dirty="0"/>
          </a:p>
          <a:p>
            <a:pPr marL="0" indent="0">
              <a:buNone/>
            </a:pPr>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pPr marL="0" indent="0">
              <a:buNone/>
            </a:pPr>
            <a:endParaRPr lang="en-US" sz="20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36" y="3124200"/>
            <a:ext cx="78009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6629400" y="26670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124247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sz="2000" b="1" dirty="0" smtClean="0"/>
              <a:t>Saving your search</a:t>
            </a:r>
          </a:p>
          <a:p>
            <a:pPr lvl="1"/>
            <a:r>
              <a:rPr lang="en-US" sz="1800" b="1" dirty="0" smtClean="0"/>
              <a:t>Once you have logged into your account, you are able to save your searches.</a:t>
            </a:r>
          </a:p>
          <a:p>
            <a:pPr lvl="2"/>
            <a:r>
              <a:rPr lang="en-US" sz="1500" b="1" dirty="0" smtClean="0"/>
              <a:t>You will be able to save with a name of the search and also a description.</a:t>
            </a:r>
          </a:p>
          <a:p>
            <a:pPr lvl="2"/>
            <a:r>
              <a:rPr lang="en-US" sz="1500" b="1" dirty="0" smtClean="0"/>
              <a:t>This will automatically update when the data changes in the provider search.</a:t>
            </a:r>
          </a:p>
          <a:p>
            <a:pPr lvl="1"/>
            <a:endParaRPr lang="en-US" sz="1800" b="1" dirty="0" smtClean="0"/>
          </a:p>
          <a:p>
            <a:pPr lvl="1"/>
            <a:endParaRPr lang="en-US" sz="1800" b="1" dirty="0" smtClean="0"/>
          </a:p>
          <a:p>
            <a:endParaRPr lang="en-US" sz="2000" b="1" dirty="0" smtClean="0"/>
          </a:p>
          <a:p>
            <a:endParaRPr lang="en-US" sz="2000" b="1" dirty="0" smtClean="0"/>
          </a:p>
          <a:p>
            <a:endParaRPr lang="en-US" sz="2000" b="1" dirty="0"/>
          </a:p>
          <a:p>
            <a:endParaRPr lang="en-US" sz="2000" b="1" dirty="0" smtClean="0"/>
          </a:p>
          <a:p>
            <a:endParaRPr lang="en-US" sz="2000" b="1" dirty="0"/>
          </a:p>
          <a:p>
            <a:endParaRPr lang="en-US" sz="2000" b="1" dirty="0"/>
          </a:p>
          <a:p>
            <a:pPr marL="0" indent="0">
              <a:buNone/>
            </a:pPr>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pPr marL="0" indent="0">
              <a:buNone/>
            </a:pPr>
            <a:endParaRPr lang="en-US" sz="20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89168"/>
            <a:ext cx="61722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255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sz="2000" b="1" dirty="0" smtClean="0"/>
              <a:t>Saving a Plan</a:t>
            </a:r>
          </a:p>
          <a:p>
            <a:pPr lvl="1"/>
            <a:r>
              <a:rPr lang="en-US" sz="1600" b="1" dirty="0" smtClean="0"/>
              <a:t>You can also save a specific plan of different providers.  By checking the provider you wish to save to a plan, and then selecting Save Checked, you can have a variety of providers for varying services in one place.  This is useful if you wish to keep track of specific providers for a particular individual.</a:t>
            </a:r>
          </a:p>
          <a:p>
            <a:pPr lvl="1"/>
            <a:endParaRPr lang="en-US" sz="1500" b="1" dirty="0" smtClean="0"/>
          </a:p>
          <a:p>
            <a:pPr lvl="1"/>
            <a:endParaRPr lang="en-US" sz="1800" b="1" dirty="0" smtClean="0"/>
          </a:p>
          <a:p>
            <a:pPr lvl="1"/>
            <a:endParaRPr lang="en-US" sz="1800" b="1" dirty="0" smtClean="0"/>
          </a:p>
          <a:p>
            <a:endParaRPr lang="en-US" sz="2000" b="1" dirty="0" smtClean="0"/>
          </a:p>
          <a:p>
            <a:endParaRPr lang="en-US" sz="2000" b="1" dirty="0" smtClean="0"/>
          </a:p>
          <a:p>
            <a:endParaRPr lang="en-US" sz="2000" b="1" dirty="0"/>
          </a:p>
          <a:p>
            <a:endParaRPr lang="en-US" sz="2000" b="1" dirty="0" smtClean="0"/>
          </a:p>
          <a:p>
            <a:endParaRPr lang="en-US" sz="2000" b="1" dirty="0"/>
          </a:p>
          <a:p>
            <a:endParaRPr lang="en-US" sz="2000" b="1" dirty="0"/>
          </a:p>
          <a:p>
            <a:pPr marL="0" indent="0">
              <a:buNone/>
            </a:pPr>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pPr marL="0" indent="0">
              <a:buNone/>
            </a:pPr>
            <a:endParaRPr lang="en-US" sz="20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6781800" cy="32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1524000" y="3688773"/>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848753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r>
              <a:rPr lang="en-US" sz="2000" b="1" dirty="0" smtClean="0"/>
              <a:t>You can look at all of your saved searches and saved plans in one place by looking under My Saved Plans.</a:t>
            </a:r>
          </a:p>
          <a:p>
            <a:endParaRPr lang="en-US" sz="1600" b="1" dirty="0" smtClean="0"/>
          </a:p>
          <a:p>
            <a:pPr lvl="1"/>
            <a:endParaRPr lang="en-US" sz="1500" b="1" dirty="0" smtClean="0"/>
          </a:p>
          <a:p>
            <a:pPr lvl="1"/>
            <a:endParaRPr lang="en-US" sz="1800" b="1" dirty="0" smtClean="0"/>
          </a:p>
          <a:p>
            <a:pPr lvl="1"/>
            <a:endParaRPr lang="en-US" sz="1800" b="1" dirty="0" smtClean="0"/>
          </a:p>
          <a:p>
            <a:endParaRPr lang="en-US" sz="2000" b="1" dirty="0" smtClean="0"/>
          </a:p>
          <a:p>
            <a:endParaRPr lang="en-US" sz="2000" b="1" dirty="0" smtClean="0"/>
          </a:p>
          <a:p>
            <a:endParaRPr lang="en-US" sz="2000" b="1" dirty="0"/>
          </a:p>
          <a:p>
            <a:endParaRPr lang="en-US" sz="2000" b="1" dirty="0" smtClean="0"/>
          </a:p>
          <a:p>
            <a:endParaRPr lang="en-US" sz="2000" b="1" dirty="0"/>
          </a:p>
          <a:p>
            <a:endParaRPr lang="en-US" sz="2000" b="1" dirty="0"/>
          </a:p>
          <a:p>
            <a:pPr marL="0" indent="0">
              <a:buNone/>
            </a:pPr>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pPr marL="0" indent="0">
              <a:buNone/>
            </a:pPr>
            <a:endParaRPr lang="en-US" sz="2000" b="1" dirty="0"/>
          </a:p>
        </p:txBody>
      </p:sp>
      <p:sp>
        <p:nvSpPr>
          <p:cNvPr id="5" name="Title 1"/>
          <p:cNvSpPr>
            <a:spLocks noGrp="1"/>
          </p:cNvSpPr>
          <p:nvPr>
            <p:ph type="title"/>
          </p:nvPr>
        </p:nvSpPr>
        <p:spPr/>
        <p:txBody>
          <a:bodyPr/>
          <a:lstStyle/>
          <a:p>
            <a:r>
              <a:rPr lang="en-US" dirty="0" smtClean="0"/>
              <a:t>DODD Provider Search</a:t>
            </a: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2690812"/>
            <a:ext cx="7673043" cy="416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679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1752600"/>
            <a:ext cx="8229600" cy="4389120"/>
          </a:xfrm>
        </p:spPr>
        <p:txBody>
          <a:bodyPr>
            <a:normAutofit/>
          </a:bodyPr>
          <a:lstStyle/>
          <a:p>
            <a:endParaRPr lang="en-US" sz="1600" b="1" dirty="0" smtClean="0"/>
          </a:p>
          <a:p>
            <a:endParaRPr lang="en-US" sz="1600" b="1" dirty="0"/>
          </a:p>
          <a:p>
            <a:pPr marL="0" indent="0">
              <a:buNone/>
            </a:pPr>
            <a:r>
              <a:rPr lang="en-US" sz="5400" dirty="0"/>
              <a:t> </a:t>
            </a:r>
            <a:r>
              <a:rPr lang="en-US" sz="5400" dirty="0" smtClean="0"/>
              <a:t>          Questions?</a:t>
            </a:r>
          </a:p>
          <a:p>
            <a:pPr marL="0" indent="0">
              <a:buNone/>
            </a:pPr>
            <a:endParaRPr lang="en-US" sz="3500" dirty="0" smtClean="0"/>
          </a:p>
          <a:p>
            <a:pPr marL="0" indent="0" algn="ctr">
              <a:buNone/>
            </a:pPr>
            <a:r>
              <a:rPr lang="en-US" sz="4000" dirty="0" smtClean="0"/>
              <a:t>Contact DODD Support Center at  </a:t>
            </a:r>
          </a:p>
          <a:p>
            <a:pPr marL="0" indent="0" algn="ctr">
              <a:buNone/>
            </a:pPr>
            <a:r>
              <a:rPr lang="en-US" sz="4000" dirty="0" smtClean="0"/>
              <a:t>1-800-617-6733, Option 3</a:t>
            </a:r>
          </a:p>
          <a:p>
            <a:pPr lvl="1"/>
            <a:endParaRPr lang="en-US" sz="1500" b="1" dirty="0" smtClean="0"/>
          </a:p>
          <a:p>
            <a:pPr lvl="1"/>
            <a:endParaRPr lang="en-US" sz="1800" b="1" dirty="0" smtClean="0"/>
          </a:p>
          <a:p>
            <a:pPr lvl="1"/>
            <a:endParaRPr lang="en-US" sz="1800" b="1" dirty="0" smtClean="0"/>
          </a:p>
          <a:p>
            <a:endParaRPr lang="en-US" sz="2000" b="1" dirty="0" smtClean="0"/>
          </a:p>
          <a:p>
            <a:endParaRPr lang="en-US" sz="2000" b="1" dirty="0" smtClean="0"/>
          </a:p>
          <a:p>
            <a:endParaRPr lang="en-US" sz="2000" b="1" dirty="0"/>
          </a:p>
          <a:p>
            <a:endParaRPr lang="en-US" sz="2000" b="1" dirty="0" smtClean="0"/>
          </a:p>
          <a:p>
            <a:endParaRPr lang="en-US" sz="2000" b="1" dirty="0"/>
          </a:p>
          <a:p>
            <a:endParaRPr lang="en-US" sz="2000" b="1" dirty="0"/>
          </a:p>
          <a:p>
            <a:pPr marL="0" indent="0">
              <a:buNone/>
            </a:pPr>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pPr marL="0" indent="0">
              <a:buNone/>
            </a:pPr>
            <a:endParaRPr lang="en-US" sz="2000" b="1" dirty="0"/>
          </a:p>
        </p:txBody>
      </p:sp>
      <p:sp>
        <p:nvSpPr>
          <p:cNvPr id="5" name="Title 1"/>
          <p:cNvSpPr>
            <a:spLocks noGrp="1"/>
          </p:cNvSpPr>
          <p:nvPr>
            <p:ph type="title"/>
          </p:nvPr>
        </p:nvSpPr>
        <p:spPr/>
        <p:txBody>
          <a:bodyPr/>
          <a:lstStyle/>
          <a:p>
            <a:r>
              <a:rPr lang="en-US" dirty="0" smtClean="0"/>
              <a:t>DODD Provider Search</a:t>
            </a:r>
            <a:endParaRPr lang="en-US" dirty="0"/>
          </a:p>
        </p:txBody>
      </p:sp>
    </p:spTree>
    <p:extLst>
      <p:ext uri="{BB962C8B-B14F-4D97-AF65-F5344CB8AC3E}">
        <p14:creationId xmlns:p14="http://schemas.microsoft.com/office/powerpoint/2010/main" val="2756838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229600" cy="4389120"/>
          </a:xfrm>
        </p:spPr>
        <p:txBody>
          <a:bodyPr/>
          <a:lstStyle/>
          <a:p>
            <a:pPr marL="393192" lvl="1" indent="0">
              <a:buNone/>
            </a:pPr>
            <a:r>
              <a:rPr lang="en-US" sz="2000" dirty="0" smtClean="0"/>
              <a:t>Once </a:t>
            </a:r>
            <a:r>
              <a:rPr lang="en-US" sz="2000" dirty="0" smtClean="0"/>
              <a:t>at</a:t>
            </a:r>
            <a:r>
              <a:rPr lang="en-US" sz="2000" dirty="0" smtClean="0"/>
              <a:t> </a:t>
            </a:r>
            <a:r>
              <a:rPr lang="en-US" sz="2000" dirty="0" smtClean="0"/>
              <a:t>the DODD home page, select the DODD Gateway.</a:t>
            </a:r>
          </a:p>
          <a:p>
            <a:pPr lvl="2"/>
            <a:endParaRPr lang="en-US" dirty="0" smtClean="0"/>
          </a:p>
          <a:p>
            <a:pPr lvl="1"/>
            <a:endParaRPr lang="en-US" dirty="0" smtClean="0"/>
          </a:p>
        </p:txBody>
      </p:sp>
      <p:sp>
        <p:nvSpPr>
          <p:cNvPr id="4" name="Title 1"/>
          <p:cNvSpPr>
            <a:spLocks noGrp="1"/>
          </p:cNvSpPr>
          <p:nvPr>
            <p:ph type="title"/>
          </p:nvPr>
        </p:nvSpPr>
        <p:spPr>
          <a:xfrm>
            <a:off x="346363" y="609600"/>
            <a:ext cx="8229600" cy="1143000"/>
          </a:xfrm>
        </p:spPr>
        <p:txBody>
          <a:bodyPr>
            <a:normAutofit/>
          </a:bodyPr>
          <a:lstStyle/>
          <a:p>
            <a:r>
              <a:rPr lang="en-US" sz="5400" dirty="0"/>
              <a:t>DODD Provider </a:t>
            </a:r>
            <a:r>
              <a:rPr lang="en-US" sz="5400" dirty="0" smtClean="0"/>
              <a:t>Certification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63" y="2819400"/>
            <a:ext cx="7848600" cy="338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1447800" y="35814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861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lstStyle/>
          <a:p>
            <a:r>
              <a:rPr lang="en-US" sz="2000" dirty="0" smtClean="0"/>
              <a:t>Providers who already have a security account and logs in regularly to do their billing can go to the login option at the top of the screen and enter their username and password to get started.</a:t>
            </a:r>
          </a:p>
          <a:p>
            <a:pPr marL="0" indent="0">
              <a:buNone/>
            </a:pPr>
            <a:endParaRPr lang="en-US" sz="2000" dirty="0" smtClean="0"/>
          </a:p>
        </p:txBody>
      </p:sp>
      <p:sp>
        <p:nvSpPr>
          <p:cNvPr id="4" name="Title 1"/>
          <p:cNvSpPr>
            <a:spLocks noGrp="1"/>
          </p:cNvSpPr>
          <p:nvPr>
            <p:ph type="title"/>
          </p:nvPr>
        </p:nvSpPr>
        <p:spPr>
          <a:xfrm>
            <a:off x="592282" y="685800"/>
            <a:ext cx="8153400" cy="932688"/>
          </a:xfrm>
        </p:spPr>
        <p:txBody>
          <a:bodyPr>
            <a:normAutofit/>
          </a:bodyPr>
          <a:lstStyle/>
          <a:p>
            <a:r>
              <a:rPr lang="en-US" sz="5400" dirty="0"/>
              <a:t>DODD Provider </a:t>
            </a:r>
            <a:r>
              <a:rPr lang="en-US" sz="5400" dirty="0" smtClean="0"/>
              <a:t>Certification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82" y="3200400"/>
            <a:ext cx="7772400" cy="352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1295400" y="28575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86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2" y="1752600"/>
            <a:ext cx="8229600" cy="4389120"/>
          </a:xfrm>
        </p:spPr>
        <p:txBody>
          <a:bodyPr/>
          <a:lstStyle/>
          <a:p>
            <a:r>
              <a:rPr lang="en-US" dirty="0" smtClean="0"/>
              <a:t>PCW</a:t>
            </a:r>
            <a:endParaRPr lang="en-US" sz="1600" dirty="0" smtClean="0"/>
          </a:p>
          <a:p>
            <a:pPr lvl="1"/>
            <a:r>
              <a:rPr lang="en-US" sz="1600" dirty="0" smtClean="0"/>
              <a:t>You will now be taken to the provider portal.  As a provider who wishes to use PCW, you will need to select Providers in the middle of the page.  You will select certification from the dropdown menu.</a:t>
            </a:r>
          </a:p>
          <a:p>
            <a:pPr lvl="1"/>
            <a:endParaRPr lang="en-US" sz="1600" dirty="0" smtClean="0"/>
          </a:p>
          <a:p>
            <a:pPr lvl="2"/>
            <a:endParaRPr lang="en-US" dirty="0" smtClean="0"/>
          </a:p>
          <a:p>
            <a:pPr lvl="1"/>
            <a:endParaRPr lang="en-US" dirty="0" smtClean="0"/>
          </a:p>
        </p:txBody>
      </p:sp>
      <p:sp>
        <p:nvSpPr>
          <p:cNvPr id="4" name="Title 1"/>
          <p:cNvSpPr>
            <a:spLocks noGrp="1"/>
          </p:cNvSpPr>
          <p:nvPr>
            <p:ph type="title"/>
          </p:nvPr>
        </p:nvSpPr>
        <p:spPr>
          <a:xfrm>
            <a:off x="325582" y="609600"/>
            <a:ext cx="8229600" cy="1143000"/>
          </a:xfrm>
        </p:spPr>
        <p:txBody>
          <a:bodyPr>
            <a:normAutofit/>
          </a:bodyPr>
          <a:lstStyle/>
          <a:p>
            <a:r>
              <a:rPr lang="en-US" sz="5400" dirty="0"/>
              <a:t>DODD Provider </a:t>
            </a:r>
            <a:r>
              <a:rPr lang="en-US" sz="5400" dirty="0" smtClean="0"/>
              <a:t>Certification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82" y="3200400"/>
            <a:ext cx="7772400" cy="352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a:off x="4038600" y="4609048"/>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16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93192" lvl="1" indent="0">
              <a:buNone/>
            </a:pPr>
            <a:r>
              <a:rPr lang="en-US" sz="2000" dirty="0" smtClean="0"/>
              <a:t>After selecting Certification from the provider dropdown menu, select that you wish to create a provider user account.</a:t>
            </a:r>
          </a:p>
          <a:p>
            <a:pPr lvl="1"/>
            <a:endParaRPr lang="en-US" sz="1600" dirty="0" smtClean="0"/>
          </a:p>
          <a:p>
            <a:pPr lvl="2"/>
            <a:endParaRPr lang="en-US" dirty="0" smtClean="0"/>
          </a:p>
          <a:p>
            <a:pPr lvl="1"/>
            <a:endParaRPr lang="en-US" dirty="0" smtClean="0"/>
          </a:p>
        </p:txBody>
      </p:sp>
      <p:sp>
        <p:nvSpPr>
          <p:cNvPr id="4" name="Title 1"/>
          <p:cNvSpPr>
            <a:spLocks noGrp="1"/>
          </p:cNvSpPr>
          <p:nvPr>
            <p:ph type="title"/>
          </p:nvPr>
        </p:nvSpPr>
        <p:spPr>
          <a:xfrm>
            <a:off x="457200" y="704088"/>
            <a:ext cx="8229600" cy="1048512"/>
          </a:xfrm>
        </p:spPr>
        <p:txBody>
          <a:bodyPr/>
          <a:lstStyle/>
          <a:p>
            <a:r>
              <a:rPr lang="en-US" sz="4800" dirty="0"/>
              <a:t>DODD Provider Certification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7719609"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1447800" y="6096000"/>
            <a:ext cx="4572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02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Creating a User Account</a:t>
            </a:r>
            <a:endParaRPr lang="en-US" sz="1600" dirty="0" smtClean="0"/>
          </a:p>
          <a:p>
            <a:pPr lvl="1"/>
            <a:r>
              <a:rPr lang="en-US" sz="1600" dirty="0" smtClean="0"/>
              <a:t>Once the provider selects to Create a </a:t>
            </a:r>
          </a:p>
          <a:p>
            <a:pPr marL="393192" lvl="1" indent="0">
              <a:buNone/>
            </a:pPr>
            <a:r>
              <a:rPr lang="en-US" sz="1600" dirty="0"/>
              <a:t> </a:t>
            </a:r>
            <a:r>
              <a:rPr lang="en-US" sz="1600" dirty="0" smtClean="0"/>
              <a:t>    Provider User Account, they will </a:t>
            </a:r>
          </a:p>
          <a:p>
            <a:pPr marL="393192" lvl="1" indent="0">
              <a:buNone/>
            </a:pPr>
            <a:r>
              <a:rPr lang="en-US" sz="1600" dirty="0"/>
              <a:t> </a:t>
            </a:r>
            <a:r>
              <a:rPr lang="en-US" sz="1600" dirty="0" smtClean="0"/>
              <a:t>    see the following information </a:t>
            </a:r>
          </a:p>
          <a:p>
            <a:pPr marL="393192" lvl="1" indent="0">
              <a:buNone/>
            </a:pPr>
            <a:r>
              <a:rPr lang="en-US" sz="1600" dirty="0"/>
              <a:t> </a:t>
            </a:r>
            <a:r>
              <a:rPr lang="en-US" sz="1600" dirty="0" smtClean="0"/>
              <a:t>    request.</a:t>
            </a:r>
          </a:p>
          <a:p>
            <a:pPr lvl="1"/>
            <a:r>
              <a:rPr lang="en-US" sz="1600" dirty="0" smtClean="0"/>
              <a:t>Once you have entered your in-</a:t>
            </a:r>
          </a:p>
          <a:p>
            <a:pPr marL="393192" lvl="1" indent="0">
              <a:buNone/>
            </a:pPr>
            <a:r>
              <a:rPr lang="en-US" sz="1600" dirty="0" smtClean="0"/>
              <a:t>    formation, an email will be sent </a:t>
            </a:r>
          </a:p>
          <a:p>
            <a:pPr marL="393192" lvl="1" indent="0">
              <a:buNone/>
            </a:pPr>
            <a:r>
              <a:rPr lang="en-US" sz="1600" dirty="0"/>
              <a:t> </a:t>
            </a:r>
            <a:r>
              <a:rPr lang="en-US" sz="1600" dirty="0" smtClean="0"/>
              <a:t>   to you verifying your user ID.</a:t>
            </a:r>
          </a:p>
          <a:p>
            <a:pPr lvl="1"/>
            <a:endParaRPr lang="en-US" sz="1600" dirty="0" smtClean="0"/>
          </a:p>
          <a:p>
            <a:pPr lvl="1"/>
            <a:endParaRPr lang="en-US" sz="1600" dirty="0" smtClean="0"/>
          </a:p>
          <a:p>
            <a:pPr lvl="2"/>
            <a:endParaRPr lang="en-US" dirty="0" smtClean="0"/>
          </a:p>
          <a:p>
            <a:pPr lvl="1"/>
            <a:endParaRPr lang="en-US" dirty="0" smtClean="0"/>
          </a:p>
        </p:txBody>
      </p:sp>
      <p:sp>
        <p:nvSpPr>
          <p:cNvPr id="4" name="Title 1"/>
          <p:cNvSpPr>
            <a:spLocks noGrp="1"/>
          </p:cNvSpPr>
          <p:nvPr>
            <p:ph type="title"/>
          </p:nvPr>
        </p:nvSpPr>
        <p:spPr>
          <a:xfrm>
            <a:off x="457200" y="704088"/>
            <a:ext cx="8229600" cy="1048512"/>
          </a:xfrm>
        </p:spPr>
        <p:txBody>
          <a:bodyPr/>
          <a:lstStyle/>
          <a:p>
            <a:r>
              <a:rPr lang="en-US" sz="4800" dirty="0"/>
              <a:t>DODD Provider Certification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582" y="1828800"/>
            <a:ext cx="420344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503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815</TotalTime>
  <Words>1589</Words>
  <Application>Microsoft Office PowerPoint</Application>
  <PresentationFormat>On-screen Show (4:3)</PresentationFormat>
  <Paragraphs>337</Paragraphs>
  <Slides>45</Slides>
  <Notes>15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DODD  Provider Certification Wizard &amp; Provider Search</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Certification</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lpstr>PowerPoint Presentation</vt:lpstr>
      <vt:lpstr>DODD Provider Search</vt:lpstr>
      <vt:lpstr>DODD Provider Search</vt:lpstr>
      <vt:lpstr>DODD Provider Search</vt:lpstr>
      <vt:lpstr>DODD Provider Search</vt:lpstr>
      <vt:lpstr>DODD Provider Search</vt:lpstr>
      <vt:lpstr>DODD Provider Search</vt:lpstr>
      <vt:lpstr>DODD Provider Search</vt:lpstr>
      <vt:lpstr>DODD Provider 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DODD Provider Search</dc:title>
  <dc:creator>Morgan, Angelia</dc:creator>
  <cp:lastModifiedBy>Morgan, Angelia</cp:lastModifiedBy>
  <cp:revision>30</cp:revision>
  <dcterms:created xsi:type="dcterms:W3CDTF">2012-11-09T19:25:11Z</dcterms:created>
  <dcterms:modified xsi:type="dcterms:W3CDTF">2013-03-18T14:54:52Z</dcterms:modified>
</cp:coreProperties>
</file>