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8" r:id="rId1"/>
  </p:sldMasterIdLst>
  <p:notesMasterIdLst>
    <p:notesMasterId r:id="rId48"/>
  </p:notesMasterIdLst>
  <p:handoutMasterIdLst>
    <p:handoutMasterId r:id="rId49"/>
  </p:handoutMasterIdLst>
  <p:sldIdLst>
    <p:sldId id="256" r:id="rId2"/>
    <p:sldId id="302" r:id="rId3"/>
    <p:sldId id="257" r:id="rId4"/>
    <p:sldId id="336" r:id="rId5"/>
    <p:sldId id="311" r:id="rId6"/>
    <p:sldId id="284" r:id="rId7"/>
    <p:sldId id="286" r:id="rId8"/>
    <p:sldId id="287" r:id="rId9"/>
    <p:sldId id="288" r:id="rId10"/>
    <p:sldId id="289" r:id="rId11"/>
    <p:sldId id="317" r:id="rId12"/>
    <p:sldId id="304" r:id="rId13"/>
    <p:sldId id="290" r:id="rId14"/>
    <p:sldId id="337" r:id="rId15"/>
    <p:sldId id="305" r:id="rId16"/>
    <p:sldId id="296" r:id="rId17"/>
    <p:sldId id="294" r:id="rId18"/>
    <p:sldId id="295" r:id="rId19"/>
    <p:sldId id="306" r:id="rId20"/>
    <p:sldId id="312" r:id="rId21"/>
    <p:sldId id="297" r:id="rId22"/>
    <p:sldId id="307" r:id="rId23"/>
    <p:sldId id="309" r:id="rId24"/>
    <p:sldId id="308" r:id="rId25"/>
    <p:sldId id="300" r:id="rId26"/>
    <p:sldId id="313" r:id="rId27"/>
    <p:sldId id="314" r:id="rId28"/>
    <p:sldId id="315" r:id="rId29"/>
    <p:sldId id="316" r:id="rId30"/>
    <p:sldId id="298" r:id="rId31"/>
    <p:sldId id="299" r:id="rId32"/>
    <p:sldId id="318" r:id="rId33"/>
    <p:sldId id="319" r:id="rId34"/>
    <p:sldId id="320" r:id="rId35"/>
    <p:sldId id="321" r:id="rId36"/>
    <p:sldId id="322" r:id="rId37"/>
    <p:sldId id="323" r:id="rId38"/>
    <p:sldId id="335" r:id="rId39"/>
    <p:sldId id="334" r:id="rId40"/>
    <p:sldId id="325" r:id="rId41"/>
    <p:sldId id="326" r:id="rId42"/>
    <p:sldId id="327" r:id="rId43"/>
    <p:sldId id="332" r:id="rId44"/>
    <p:sldId id="328" r:id="rId45"/>
    <p:sldId id="329" r:id="rId46"/>
    <p:sldId id="331" r:id="rId47"/>
  </p:sldIdLst>
  <p:sldSz cx="9144000" cy="6858000" type="screen4x3"/>
  <p:notesSz cx="6858000" cy="9418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90" d="100"/>
          <a:sy n="90" d="100"/>
        </p:scale>
        <p:origin x="168"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9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70932"/>
          </a:xfrm>
          <a:prstGeom prst="rect">
            <a:avLst/>
          </a:prstGeom>
        </p:spPr>
        <p:txBody>
          <a:bodyPr vert="horz" lIns="91440" tIns="45720" rIns="91440" bIns="45720" rtlCol="0"/>
          <a:lstStyle>
            <a:lvl1pPr algn="r">
              <a:defRPr sz="1200"/>
            </a:lvl1pPr>
          </a:lstStyle>
          <a:p>
            <a:fld id="{6B1ABA57-7AF9-4EBF-9FAA-5ABB1021AA3A}" type="datetimeFigureOut">
              <a:rPr lang="en-US" smtClean="0"/>
              <a:t>1/11/2013</a:t>
            </a:fld>
            <a:endParaRPr lang="en-US"/>
          </a:p>
        </p:txBody>
      </p:sp>
      <p:sp>
        <p:nvSpPr>
          <p:cNvPr id="4" name="Footer Placeholder 3"/>
          <p:cNvSpPr>
            <a:spLocks noGrp="1"/>
          </p:cNvSpPr>
          <p:nvPr>
            <p:ph type="ftr" sz="quarter" idx="2"/>
          </p:nvPr>
        </p:nvSpPr>
        <p:spPr>
          <a:xfrm>
            <a:off x="0" y="8946071"/>
            <a:ext cx="2971800" cy="47093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946071"/>
            <a:ext cx="2971800" cy="470932"/>
          </a:xfrm>
          <a:prstGeom prst="rect">
            <a:avLst/>
          </a:prstGeom>
        </p:spPr>
        <p:txBody>
          <a:bodyPr vert="horz" lIns="91440" tIns="45720" rIns="91440" bIns="45720" rtlCol="0" anchor="b"/>
          <a:lstStyle>
            <a:lvl1pPr algn="r">
              <a:defRPr sz="1200"/>
            </a:lvl1pPr>
          </a:lstStyle>
          <a:p>
            <a:fld id="{EA3E6319-38CA-4D4D-AFAC-A1859561FD3D}" type="slidenum">
              <a:rPr lang="en-US" smtClean="0"/>
              <a:t>‹#›</a:t>
            </a:fld>
            <a:endParaRPr lang="en-US"/>
          </a:p>
        </p:txBody>
      </p:sp>
    </p:spTree>
    <p:extLst>
      <p:ext uri="{BB962C8B-B14F-4D97-AF65-F5344CB8AC3E}">
        <p14:creationId xmlns:p14="http://schemas.microsoft.com/office/powerpoint/2010/main" val="801516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709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70932"/>
          </a:xfrm>
          <a:prstGeom prst="rect">
            <a:avLst/>
          </a:prstGeom>
        </p:spPr>
        <p:txBody>
          <a:bodyPr vert="horz" lIns="91440" tIns="45720" rIns="91440" bIns="45720" rtlCol="0"/>
          <a:lstStyle>
            <a:lvl1pPr algn="r">
              <a:defRPr sz="1200"/>
            </a:lvl1pPr>
          </a:lstStyle>
          <a:p>
            <a:fld id="{76E5454B-4E24-4873-AD87-9172AA18F908}" type="datetimeFigureOut">
              <a:rPr lang="en-US" smtClean="0"/>
              <a:pPr/>
              <a:t>1/11/2013</a:t>
            </a:fld>
            <a:endParaRPr lang="en-US"/>
          </a:p>
        </p:txBody>
      </p:sp>
      <p:sp>
        <p:nvSpPr>
          <p:cNvPr id="4" name="Slide Image Placeholder 3"/>
          <p:cNvSpPr>
            <a:spLocks noGrp="1" noRot="1" noChangeAspect="1"/>
          </p:cNvSpPr>
          <p:nvPr>
            <p:ph type="sldImg" idx="2"/>
          </p:nvPr>
        </p:nvSpPr>
        <p:spPr>
          <a:xfrm>
            <a:off x="1074738" y="706438"/>
            <a:ext cx="4708525" cy="35321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53"/>
            <a:ext cx="5486400" cy="42383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1"/>
            <a:ext cx="2971800" cy="4709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946071"/>
            <a:ext cx="2971800" cy="470932"/>
          </a:xfrm>
          <a:prstGeom prst="rect">
            <a:avLst/>
          </a:prstGeom>
        </p:spPr>
        <p:txBody>
          <a:bodyPr vert="horz" lIns="91440" tIns="45720" rIns="91440" bIns="45720" rtlCol="0" anchor="b"/>
          <a:lstStyle>
            <a:lvl1pPr algn="r">
              <a:defRPr sz="1200"/>
            </a:lvl1pPr>
          </a:lstStyle>
          <a:p>
            <a:fld id="{E5F069E8-28AD-428F-A419-20CC15437838}" type="slidenum">
              <a:rPr lang="en-US" smtClean="0"/>
              <a:pPr/>
              <a:t>‹#›</a:t>
            </a:fld>
            <a:endParaRPr lang="en-US"/>
          </a:p>
        </p:txBody>
      </p:sp>
    </p:spTree>
    <p:extLst>
      <p:ext uri="{BB962C8B-B14F-4D97-AF65-F5344CB8AC3E}">
        <p14:creationId xmlns:p14="http://schemas.microsoft.com/office/powerpoint/2010/main" val="2989211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A385B4E-E8B7-4589-BA60-AA78E6435A2D}" type="datetime1">
              <a:rPr lang="en-US" smtClean="0"/>
              <a:pPr/>
              <a:t>1/11/2013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en-US" smtClean="0"/>
              <a:t>Ohio Provider Resource Association OPRA 1152 Goodale Blvd Columbus OH 43212 61224.6772</a:t>
            </a:r>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1FCDDCC-22CA-4E01-A612-F419CF2A93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46E6FD-71B8-4051-90C1-4644B43DC713}" type="datetime1">
              <a:rPr lang="en-US" smtClean="0"/>
              <a:pPr/>
              <a:t>1/11/2013</a:t>
            </a:fld>
            <a:endParaRPr lang="en-US"/>
          </a:p>
        </p:txBody>
      </p:sp>
      <p:sp>
        <p:nvSpPr>
          <p:cNvPr id="5" name="Footer Placeholder 4"/>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6" name="Slide Number Placeholder 5"/>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B4DA7D7E-199E-4D80-B8DF-DF8231ED8C39}" type="datetime1">
              <a:rPr lang="en-US" smtClean="0"/>
              <a:pPr/>
              <a:t>1/11/2013</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r>
              <a:rPr lang="en-US" smtClean="0"/>
              <a:t>Ohio Provider Resource Association OPRA 1152 Goodale Blvd Columbus OH 43212 61224.6772</a:t>
            </a:r>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C453D25-89B1-4FC0-8825-36556DDCBC63}" type="datetime1">
              <a:rPr lang="en-US" smtClean="0"/>
              <a:pPr/>
              <a:t>1/11/2013</a:t>
            </a:fld>
            <a:endParaRPr lang="en-US"/>
          </a:p>
        </p:txBody>
      </p:sp>
      <p:sp>
        <p:nvSpPr>
          <p:cNvPr id="5" name="Footer Placeholder 4"/>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6" name="Slide Number Placeholder 5"/>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BE33241-F47B-43ED-B484-73DCC09249CE}" type="datetime1">
              <a:rPr lang="en-US" smtClean="0"/>
              <a:pPr/>
              <a:t>1/11/2013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en-US" smtClean="0"/>
              <a:t>Ohio Provider Resource Association OPRA 1152 Goodale Blvd Columbus OH 43212 61224.6772</a:t>
            </a:r>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1FCDDCC-22CA-4E01-A612-F419CF2A932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C2F774-48F0-40FF-8498-C9239EFD39B7}" type="datetime1">
              <a:rPr lang="en-US" smtClean="0"/>
              <a:pPr/>
              <a:t>1/11/2013</a:t>
            </a:fld>
            <a:endParaRPr lang="en-US"/>
          </a:p>
        </p:txBody>
      </p:sp>
      <p:sp>
        <p:nvSpPr>
          <p:cNvPr id="6" name="Footer Placeholder 5"/>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8503422-32B1-4669-A5DB-20EFBE263232}" type="datetime1">
              <a:rPr lang="en-US" smtClean="0"/>
              <a:pPr/>
              <a:t>1/11/2013</a:t>
            </a:fld>
            <a:endParaRPr lang="en-US"/>
          </a:p>
        </p:txBody>
      </p:sp>
      <p:sp>
        <p:nvSpPr>
          <p:cNvPr id="8" name="Footer Placeholder 7"/>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9" name="Slide Number Placeholder 8"/>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F8B7E43-3D66-4407-A2E6-8F8E0D5D4559}" type="datetime1">
              <a:rPr lang="en-US" smtClean="0"/>
              <a:pPr/>
              <a:t>1/11/2013</a:t>
            </a:fld>
            <a:endParaRPr lang="en-US"/>
          </a:p>
        </p:txBody>
      </p:sp>
      <p:sp>
        <p:nvSpPr>
          <p:cNvPr id="4" name="Footer Placeholder 3"/>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5" name="Slide Number Placeholder 4"/>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69E63367-E67B-4DCF-AFD9-21F173DB11F8}" type="datetime1">
              <a:rPr lang="en-US" smtClean="0"/>
              <a:pPr/>
              <a:t>1/11/2013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US" smtClean="0"/>
              <a:t>Ohio Provider Resource Association OPRA 1152 Goodale Blvd Columbus OH 43212 61224.6772</a:t>
            </a:r>
            <a:endParaRPr lang="en-US"/>
          </a:p>
        </p:txBody>
      </p:sp>
      <p:sp>
        <p:nvSpPr>
          <p:cNvPr id="4" name="Slide Number Placeholder 3"/>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BF267E9-78A2-472D-912E-8A1E108AFF7C}" type="datetime1">
              <a:rPr lang="en-US" smtClean="0"/>
              <a:pPr/>
              <a:t>1/11/2013</a:t>
            </a:fld>
            <a:endParaRPr lang="en-US"/>
          </a:p>
        </p:txBody>
      </p:sp>
      <p:sp>
        <p:nvSpPr>
          <p:cNvPr id="6" name="Footer Placeholder 5"/>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A9EE8793-CEA1-4FF6-8347-9E89C0F4CE98}" type="datetime1">
              <a:rPr lang="en-US" smtClean="0"/>
              <a:pPr/>
              <a:t>1/11/2013</a:t>
            </a:fld>
            <a:endParaRPr lang="en-US"/>
          </a:p>
        </p:txBody>
      </p:sp>
      <p:sp>
        <p:nvSpPr>
          <p:cNvPr id="6" name="Footer Placeholder 5"/>
          <p:cNvSpPr>
            <a:spLocks noGrp="1"/>
          </p:cNvSpPr>
          <p:nvPr>
            <p:ph type="ftr" sz="quarter" idx="11"/>
          </p:nvPr>
        </p:nvSpPr>
        <p:spPr/>
        <p:txBody>
          <a:bodyPr/>
          <a:lstStyle>
            <a:extLst/>
          </a:lstStyle>
          <a:p>
            <a:r>
              <a:rPr lang="en-US" smtClean="0"/>
              <a:t>Ohio Provider Resource Association OPRA 1152 Goodale Blvd Columbus OH 43212 61224.6772</a:t>
            </a:r>
            <a:endParaRPr lang="en-US"/>
          </a:p>
        </p:txBody>
      </p:sp>
      <p:sp>
        <p:nvSpPr>
          <p:cNvPr id="7" name="Slide Number Placeholder 6"/>
          <p:cNvSpPr>
            <a:spLocks noGrp="1"/>
          </p:cNvSpPr>
          <p:nvPr>
            <p:ph type="sldNum" sz="quarter" idx="12"/>
          </p:nvPr>
        </p:nvSpPr>
        <p:spPr/>
        <p:txBody>
          <a:bodyPr/>
          <a:lstStyle>
            <a:extLst/>
          </a:lstStyle>
          <a:p>
            <a:fld id="{41FCDDCC-22CA-4E01-A612-F419CF2A932A}"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2B13929-ED82-4A8E-9E8B-1379DF0C8F0D}" type="datetime1">
              <a:rPr lang="en-US" smtClean="0"/>
              <a:pPr/>
              <a:t>1/11/2013</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US" dirty="0" smtClean="0"/>
              <a:t>Ohio Provider Resource Association OPRA 1152 </a:t>
            </a:r>
            <a:r>
              <a:rPr lang="en-US" dirty="0" err="1" smtClean="0"/>
              <a:t>Goodale</a:t>
            </a:r>
            <a:r>
              <a:rPr lang="en-US" dirty="0" smtClean="0"/>
              <a:t> Blvd Columbus OH 43212 61224.6772</a:t>
            </a:r>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1FCDDCC-22CA-4E01-A612-F419CF2A93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971800" y="533400"/>
            <a:ext cx="5867400" cy="2286000"/>
          </a:xfrm>
        </p:spPr>
        <p:txBody>
          <a:bodyPr/>
          <a:lstStyle/>
          <a:p>
            <a:r>
              <a:rPr lang="en-US" sz="6600" dirty="0" smtClean="0"/>
              <a:t>MUI Rule revisions</a:t>
            </a:r>
            <a:endParaRPr lang="en-US" sz="6600" dirty="0"/>
          </a:p>
        </p:txBody>
      </p:sp>
      <p:sp>
        <p:nvSpPr>
          <p:cNvPr id="6" name="Subtitle 5"/>
          <p:cNvSpPr>
            <a:spLocks noGrp="1"/>
          </p:cNvSpPr>
          <p:nvPr>
            <p:ph type="subTitle" idx="1"/>
          </p:nvPr>
        </p:nvSpPr>
        <p:spPr>
          <a:xfrm>
            <a:off x="2438400" y="3276600"/>
            <a:ext cx="6553200" cy="2590800"/>
          </a:xfrm>
        </p:spPr>
        <p:txBody>
          <a:bodyPr>
            <a:normAutofit lnSpcReduction="10000"/>
          </a:bodyPr>
          <a:lstStyle/>
          <a:p>
            <a:r>
              <a:rPr lang="en-US" sz="3200" b="1" dirty="0" smtClean="0"/>
              <a:t>Scott Phillips, </a:t>
            </a:r>
          </a:p>
          <a:p>
            <a:r>
              <a:rPr lang="en-US" sz="3200" b="1" dirty="0" smtClean="0"/>
              <a:t>Assistant Deputy Director</a:t>
            </a:r>
            <a:endParaRPr lang="en-US" sz="3200" dirty="0"/>
          </a:p>
          <a:p>
            <a:endParaRPr lang="en-US" sz="3200" dirty="0" smtClean="0"/>
          </a:p>
          <a:p>
            <a:r>
              <a:rPr lang="en-US" sz="3200" b="1" dirty="0"/>
              <a:t>Chuck Davis, </a:t>
            </a:r>
            <a:endParaRPr lang="en-US" sz="3200" b="1" dirty="0" smtClean="0"/>
          </a:p>
          <a:p>
            <a:r>
              <a:rPr lang="en-US" sz="3200" b="1" dirty="0" smtClean="0"/>
              <a:t>Regional </a:t>
            </a:r>
            <a:r>
              <a:rPr lang="en-US" sz="3200" b="1" dirty="0"/>
              <a:t>Manager</a:t>
            </a:r>
          </a:p>
          <a:p>
            <a:endParaRPr lang="en-US" sz="1900" dirty="0"/>
          </a:p>
          <a:p>
            <a:endParaRPr lang="en-US" sz="1900" dirty="0" smtClean="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r>
              <a:rPr lang="en-US" sz="4800" dirty="0" smtClean="0"/>
              <a:t>Category Summaries</a:t>
            </a:r>
            <a:br>
              <a:rPr lang="en-US" sz="4800" dirty="0" smtClean="0"/>
            </a:br>
            <a:endParaRPr lang="en-US" sz="4800" dirty="0"/>
          </a:p>
        </p:txBody>
      </p:sp>
      <p:sp>
        <p:nvSpPr>
          <p:cNvPr id="3" name="Content Placeholder 2"/>
          <p:cNvSpPr>
            <a:spLocks noGrp="1"/>
          </p:cNvSpPr>
          <p:nvPr>
            <p:ph idx="1"/>
          </p:nvPr>
        </p:nvSpPr>
        <p:spPr>
          <a:xfrm>
            <a:off x="381000" y="1143000"/>
            <a:ext cx="7239000" cy="4846320"/>
          </a:xfrm>
        </p:spPr>
        <p:txBody>
          <a:bodyPr>
            <a:normAutofit lnSpcReduction="10000"/>
          </a:bodyPr>
          <a:lstStyle/>
          <a:p>
            <a:r>
              <a:rPr lang="en-US" dirty="0" smtClean="0"/>
              <a:t>All MUI’s require an investigation meeting category A , B or C applicable requirements of this rule.</a:t>
            </a:r>
          </a:p>
          <a:p>
            <a:endParaRPr lang="en-US" sz="800" dirty="0" smtClean="0"/>
          </a:p>
          <a:p>
            <a:r>
              <a:rPr lang="en-US" dirty="0" smtClean="0"/>
              <a:t>Category A Alleged Crimes (Police , CSB and IA involvement)</a:t>
            </a:r>
          </a:p>
          <a:p>
            <a:endParaRPr lang="en-US" sz="800" dirty="0" smtClean="0"/>
          </a:p>
          <a:p>
            <a:r>
              <a:rPr lang="en-US" dirty="0" smtClean="0"/>
              <a:t>Category B Investigative Agent</a:t>
            </a:r>
          </a:p>
          <a:p>
            <a:endParaRPr lang="en-US" sz="800" dirty="0" smtClean="0"/>
          </a:p>
          <a:p>
            <a:r>
              <a:rPr lang="en-US" dirty="0" smtClean="0"/>
              <a:t>Category C (Format Requirements)</a:t>
            </a:r>
          </a:p>
          <a:p>
            <a:pPr marL="0" indent="0">
              <a:buNone/>
            </a:pPr>
            <a:r>
              <a:rPr lang="en-US" dirty="0" smtClean="0"/>
              <a:t>Investigation categories may change based on the information obtained A, B and C.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10</a:t>
            </a:fld>
            <a:endParaRPr lang="en-US" dirty="0"/>
          </a:p>
        </p:txBody>
      </p:sp>
    </p:spTree>
    <p:extLst>
      <p:ext uri="{BB962C8B-B14F-4D97-AF65-F5344CB8AC3E}">
        <p14:creationId xmlns:p14="http://schemas.microsoft.com/office/powerpoint/2010/main" val="1067478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Definitions</a:t>
            </a:r>
            <a:endParaRPr lang="en-US" sz="4800" dirty="0"/>
          </a:p>
        </p:txBody>
      </p:sp>
      <p:sp>
        <p:nvSpPr>
          <p:cNvPr id="3" name="Content Placeholder 2"/>
          <p:cNvSpPr>
            <a:spLocks noGrp="1"/>
          </p:cNvSpPr>
          <p:nvPr>
            <p:ph idx="1"/>
          </p:nvPr>
        </p:nvSpPr>
        <p:spPr>
          <a:xfrm>
            <a:off x="457200" y="1609416"/>
            <a:ext cx="7239000" cy="3572184"/>
          </a:xfrm>
        </p:spPr>
        <p:txBody>
          <a:bodyPr/>
          <a:lstStyle/>
          <a:p>
            <a:pPr marL="0" indent="0">
              <a:buNone/>
            </a:pPr>
            <a:r>
              <a:rPr lang="en-US" dirty="0" smtClean="0"/>
              <a:t>Page 1 C (2)"Agency </a:t>
            </a:r>
            <a:r>
              <a:rPr lang="en-US" dirty="0"/>
              <a:t>provider" includes a county board while </a:t>
            </a:r>
            <a:r>
              <a:rPr lang="en-US" dirty="0" smtClean="0"/>
              <a:t>providing specialized </a:t>
            </a:r>
            <a:r>
              <a:rPr lang="en-US" dirty="0"/>
              <a:t>services</a:t>
            </a:r>
            <a:r>
              <a:rPr lang="en-US" dirty="0" smtClean="0"/>
              <a:t>.</a:t>
            </a:r>
          </a:p>
          <a:p>
            <a:pPr marL="0" indent="0">
              <a:buNone/>
            </a:pPr>
            <a:endParaRPr lang="en-US" dirty="0"/>
          </a:p>
          <a:p>
            <a:pPr marL="0" indent="0">
              <a:buNone/>
            </a:pPr>
            <a:r>
              <a:rPr lang="en-US" dirty="0"/>
              <a:t>Page 1 </a:t>
            </a:r>
            <a:r>
              <a:rPr lang="en-US" dirty="0" smtClean="0"/>
              <a:t>C (4) </a:t>
            </a:r>
            <a:endParaRPr lang="en-US" dirty="0"/>
          </a:p>
          <a:p>
            <a:pPr marL="0" indent="0">
              <a:buNone/>
            </a:pPr>
            <a:r>
              <a:rPr lang="en-US" dirty="0"/>
              <a:t>Chosen Representative definition replaces advocate in the current rule.</a:t>
            </a:r>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11</a:t>
            </a:fld>
            <a:endParaRPr lang="en-US" dirty="0"/>
          </a:p>
        </p:txBody>
      </p:sp>
    </p:spTree>
    <p:extLst>
      <p:ext uri="{BB962C8B-B14F-4D97-AF65-F5344CB8AC3E}">
        <p14:creationId xmlns:p14="http://schemas.microsoft.com/office/powerpoint/2010/main" val="2160090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853440"/>
          </a:xfrm>
        </p:spPr>
        <p:txBody>
          <a:bodyPr>
            <a:normAutofit/>
          </a:bodyPr>
          <a:lstStyle/>
          <a:p>
            <a:pPr algn="ctr"/>
            <a:r>
              <a:rPr lang="en-US" sz="5300" dirty="0" smtClean="0"/>
              <a:t>  Definitions</a:t>
            </a:r>
            <a:r>
              <a:rPr lang="en-US" dirty="0" smtClean="0"/>
              <a:t>	</a:t>
            </a:r>
            <a:endParaRPr lang="en-US" dirty="0"/>
          </a:p>
        </p:txBody>
      </p:sp>
      <p:sp>
        <p:nvSpPr>
          <p:cNvPr id="3" name="Content Placeholder 2"/>
          <p:cNvSpPr>
            <a:spLocks noGrp="1"/>
          </p:cNvSpPr>
          <p:nvPr>
            <p:ph idx="1"/>
          </p:nvPr>
        </p:nvSpPr>
        <p:spPr>
          <a:xfrm>
            <a:off x="457200" y="1447800"/>
            <a:ext cx="7239000" cy="4846320"/>
          </a:xfrm>
        </p:spPr>
        <p:txBody>
          <a:bodyPr>
            <a:normAutofit fontScale="92500"/>
          </a:bodyPr>
          <a:lstStyle/>
          <a:p>
            <a:r>
              <a:rPr lang="en-US" dirty="0" smtClean="0"/>
              <a:t>Page 2 c(11)</a:t>
            </a:r>
          </a:p>
          <a:p>
            <a:pPr marL="0" indent="0">
              <a:buNone/>
            </a:pPr>
            <a:endParaRPr lang="en-US" sz="900" dirty="0" smtClean="0"/>
          </a:p>
          <a:p>
            <a:r>
              <a:rPr lang="en-US" dirty="0" smtClean="0"/>
              <a:t>Independent Provider (Replaces Individual Provider)</a:t>
            </a:r>
          </a:p>
          <a:p>
            <a:pPr marL="0" indent="0">
              <a:buNone/>
            </a:pPr>
            <a:endParaRPr lang="en-US" sz="1000" dirty="0" smtClean="0"/>
          </a:p>
          <a:p>
            <a:r>
              <a:rPr lang="en-US" dirty="0" smtClean="0"/>
              <a:t>(</a:t>
            </a:r>
            <a:r>
              <a:rPr lang="en-US" dirty="0"/>
              <a:t>11) "Independent provider" means a </a:t>
            </a:r>
            <a:r>
              <a:rPr lang="en-US" dirty="0" smtClean="0"/>
              <a:t>self-employed </a:t>
            </a:r>
            <a:r>
              <a:rPr lang="en-US" dirty="0"/>
              <a:t>person who provides </a:t>
            </a:r>
            <a:r>
              <a:rPr lang="en-US" dirty="0" smtClean="0"/>
              <a:t>services for </a:t>
            </a:r>
            <a:r>
              <a:rPr lang="en-US" dirty="0"/>
              <a:t>which he or she must be certified under rule 5123:2-2-01 of </a:t>
            </a:r>
            <a:r>
              <a:rPr lang="en-US" dirty="0" smtClean="0"/>
              <a:t>the Administrative </a:t>
            </a:r>
            <a:r>
              <a:rPr lang="en-US" dirty="0"/>
              <a:t>Code or approved by the Ohio office of medical </a:t>
            </a:r>
            <a:r>
              <a:rPr lang="en-US" dirty="0" smtClean="0"/>
              <a:t>assistance and </a:t>
            </a:r>
            <a:r>
              <a:rPr lang="en-US" dirty="0"/>
              <a:t>does not employ, either directly or through contract, anyone else </a:t>
            </a:r>
            <a:r>
              <a:rPr lang="en-US" dirty="0" smtClean="0"/>
              <a:t>to provide </a:t>
            </a:r>
            <a:r>
              <a:rPr lang="en-US" dirty="0"/>
              <a:t>the services.</a:t>
            </a:r>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12</a:t>
            </a:fld>
            <a:endParaRPr lang="en-US" dirty="0"/>
          </a:p>
        </p:txBody>
      </p:sp>
    </p:spTree>
    <p:extLst>
      <p:ext uri="{BB962C8B-B14F-4D97-AF65-F5344CB8AC3E}">
        <p14:creationId xmlns:p14="http://schemas.microsoft.com/office/powerpoint/2010/main" val="32532509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7543800" cy="4953000"/>
          </a:xfrm>
        </p:spPr>
        <p:txBody>
          <a:bodyPr>
            <a:noAutofit/>
          </a:bodyPr>
          <a:lstStyle/>
          <a:p>
            <a:r>
              <a:rPr lang="en-US" sz="2800" dirty="0" smtClean="0"/>
              <a:t>Page </a:t>
            </a:r>
            <a:r>
              <a:rPr lang="en-US" sz="2800" dirty="0"/>
              <a:t>3</a:t>
            </a:r>
            <a:r>
              <a:rPr lang="en-US" sz="2800" dirty="0" smtClean="0"/>
              <a:t> (15) Category A(vi)</a:t>
            </a:r>
          </a:p>
          <a:p>
            <a:endParaRPr lang="en-US" sz="2800" dirty="0"/>
          </a:p>
          <a:p>
            <a:r>
              <a:rPr lang="en-US" sz="2800" dirty="0" smtClean="0"/>
              <a:t>(vi) Peer-to-peer act. "Peer-to-peer act" means one of the following</a:t>
            </a:r>
          </a:p>
          <a:p>
            <a:endParaRPr lang="en-US" sz="2800" dirty="0" smtClean="0"/>
          </a:p>
          <a:p>
            <a:r>
              <a:rPr lang="en-US" sz="2800" dirty="0" smtClean="0"/>
              <a:t>(a) Exploitation/ Misappropriation…The $ limit  for an MUI investigation regarding peer to peer was raised from $10 to 20$.</a:t>
            </a:r>
          </a:p>
        </p:txBody>
      </p:sp>
      <p:sp>
        <p:nvSpPr>
          <p:cNvPr id="2" name="Title 1"/>
          <p:cNvSpPr>
            <a:spLocks noGrp="1"/>
          </p:cNvSpPr>
          <p:nvPr>
            <p:ph type="title"/>
          </p:nvPr>
        </p:nvSpPr>
        <p:spPr>
          <a:xfrm>
            <a:off x="457200" y="152400"/>
            <a:ext cx="7239000" cy="838200"/>
          </a:xfrm>
        </p:spPr>
        <p:txBody>
          <a:bodyPr>
            <a:normAutofit/>
          </a:bodyPr>
          <a:lstStyle/>
          <a:p>
            <a:pPr algn="ctr"/>
            <a:r>
              <a:rPr lang="en-US" sz="4800" dirty="0" smtClean="0"/>
              <a:t>Peer To Peer</a:t>
            </a:r>
            <a:endParaRPr lang="en-US" sz="4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13</a:t>
            </a:fld>
            <a:endParaRPr lang="en-US" dirty="0"/>
          </a:p>
        </p:txBody>
      </p:sp>
    </p:spTree>
    <p:extLst>
      <p:ext uri="{BB962C8B-B14F-4D97-AF65-F5344CB8AC3E}">
        <p14:creationId xmlns:p14="http://schemas.microsoft.com/office/powerpoint/2010/main" val="3497720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7543800" cy="5029200"/>
          </a:xfrm>
        </p:spPr>
        <p:txBody>
          <a:bodyPr>
            <a:noAutofit/>
          </a:bodyPr>
          <a:lstStyle/>
          <a:p>
            <a:r>
              <a:rPr lang="en-US" i="1" dirty="0" smtClean="0"/>
              <a:t>(b) </a:t>
            </a:r>
            <a:r>
              <a:rPr lang="en-US" dirty="0" smtClean="0"/>
              <a:t>Physical act that occurs when an individual is targeting, or firmly fixed on another individual and the act is not accidental or random. The incident results in an injury that is treated by a physician, physician assistant, or nurse practitioner. Allegations of one individual choking another or any head or neck injuries shall be considered major unusual incidents. Minor injuries such as scratches or reddened areas shall be considered unusual incidents and shall require immediate action, a review to uncover possible cause/contributing factors, and prevention measures.</a:t>
            </a:r>
            <a:endParaRPr lang="en-US" dirty="0"/>
          </a:p>
        </p:txBody>
      </p:sp>
      <p:sp>
        <p:nvSpPr>
          <p:cNvPr id="2" name="Title 1"/>
          <p:cNvSpPr>
            <a:spLocks noGrp="1"/>
          </p:cNvSpPr>
          <p:nvPr>
            <p:ph type="title"/>
          </p:nvPr>
        </p:nvSpPr>
        <p:spPr>
          <a:xfrm>
            <a:off x="457200" y="152400"/>
            <a:ext cx="7239000" cy="762000"/>
          </a:xfrm>
        </p:spPr>
        <p:txBody>
          <a:bodyPr>
            <a:normAutofit/>
          </a:bodyPr>
          <a:lstStyle/>
          <a:p>
            <a:pPr algn="ctr"/>
            <a:r>
              <a:rPr lang="en-US" sz="4800" dirty="0" smtClean="0"/>
              <a:t>Peer To Peer</a:t>
            </a:r>
            <a:endParaRPr lang="en-US" sz="48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14</a:t>
            </a:fld>
            <a:endParaRPr lang="en-US" dirty="0"/>
          </a:p>
        </p:txBody>
      </p:sp>
    </p:spTree>
    <p:extLst>
      <p:ext uri="{BB962C8B-B14F-4D97-AF65-F5344CB8AC3E}">
        <p14:creationId xmlns:p14="http://schemas.microsoft.com/office/powerpoint/2010/main" val="1036317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a:bodyPr>
          <a:lstStyle/>
          <a:p>
            <a:pPr algn="ctr"/>
            <a:r>
              <a:rPr lang="en-US" sz="4800" dirty="0" smtClean="0"/>
              <a:t>Peer to peer </a:t>
            </a:r>
            <a:endParaRPr lang="en-US" sz="4800" dirty="0"/>
          </a:p>
        </p:txBody>
      </p:sp>
      <p:sp>
        <p:nvSpPr>
          <p:cNvPr id="3" name="Content Placeholder 2"/>
          <p:cNvSpPr>
            <a:spLocks noGrp="1"/>
          </p:cNvSpPr>
          <p:nvPr>
            <p:ph idx="1"/>
          </p:nvPr>
        </p:nvSpPr>
        <p:spPr/>
        <p:txBody>
          <a:bodyPr/>
          <a:lstStyle/>
          <a:p>
            <a:r>
              <a:rPr lang="en-US" i="1" dirty="0" smtClean="0"/>
              <a:t>vi(d</a:t>
            </a:r>
            <a:r>
              <a:rPr lang="en-US" i="1" dirty="0"/>
              <a:t>) </a:t>
            </a:r>
            <a:r>
              <a:rPr lang="en-US" dirty="0"/>
              <a:t>Verbal act which means the use of words, gestures, or </a:t>
            </a:r>
            <a:r>
              <a:rPr lang="en-US" dirty="0" smtClean="0"/>
              <a:t>other communicative </a:t>
            </a:r>
            <a:r>
              <a:rPr lang="en-US" dirty="0"/>
              <a:t>means to purposefully threaten, coerce, </a:t>
            </a:r>
            <a:r>
              <a:rPr lang="en-US" dirty="0" smtClean="0"/>
              <a:t>or intimidate </a:t>
            </a:r>
            <a:r>
              <a:rPr lang="en-US" dirty="0"/>
              <a:t>the other individual when there is the </a:t>
            </a:r>
            <a:r>
              <a:rPr lang="en-US" dirty="0" smtClean="0"/>
              <a:t>opportunity and </a:t>
            </a:r>
            <a:r>
              <a:rPr lang="en-US" dirty="0"/>
              <a:t>ability to carryout the threat.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15</a:t>
            </a:fld>
            <a:endParaRPr lang="en-US" dirty="0"/>
          </a:p>
        </p:txBody>
      </p:sp>
    </p:spTree>
    <p:extLst>
      <p:ext uri="{BB962C8B-B14F-4D97-AF65-F5344CB8AC3E}">
        <p14:creationId xmlns:p14="http://schemas.microsoft.com/office/powerpoint/2010/main" val="1982916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7239000" cy="1143000"/>
          </a:xfrm>
        </p:spPr>
        <p:txBody>
          <a:bodyPr>
            <a:noAutofit/>
          </a:bodyPr>
          <a:lstStyle/>
          <a:p>
            <a:pPr algn="ctr"/>
            <a:r>
              <a:rPr lang="en-US" sz="4800" dirty="0" smtClean="0"/>
              <a:t/>
            </a:r>
            <a:br>
              <a:rPr lang="en-US" sz="4800" dirty="0" smtClean="0"/>
            </a:br>
            <a:r>
              <a:rPr lang="en-US" sz="4800" dirty="0"/>
              <a:t/>
            </a:r>
            <a:br>
              <a:rPr lang="en-US" sz="4800" dirty="0"/>
            </a:br>
            <a:r>
              <a:rPr lang="en-US" sz="4800" dirty="0" smtClean="0"/>
              <a:t>Peer to Peer </a:t>
            </a:r>
            <a:br>
              <a:rPr lang="en-US" sz="4800" dirty="0" smtClean="0"/>
            </a:br>
            <a:r>
              <a:rPr lang="en-US" sz="4800" dirty="0" smtClean="0"/>
              <a:t>Law enforcement </a:t>
            </a:r>
            <a:r>
              <a:rPr lang="en-US" sz="4000" dirty="0" smtClean="0"/>
              <a:t>Notifications -discussion</a:t>
            </a:r>
            <a:endParaRPr lang="en-US" sz="4000" dirty="0"/>
          </a:p>
        </p:txBody>
      </p:sp>
      <p:sp>
        <p:nvSpPr>
          <p:cNvPr id="3" name="Content Placeholder 2"/>
          <p:cNvSpPr>
            <a:spLocks noGrp="1"/>
          </p:cNvSpPr>
          <p:nvPr>
            <p:ph idx="1"/>
          </p:nvPr>
        </p:nvSpPr>
        <p:spPr>
          <a:xfrm>
            <a:off x="457200" y="2895600"/>
            <a:ext cx="7239000" cy="3102279"/>
          </a:xfrm>
        </p:spPr>
        <p:txBody>
          <a:bodyPr/>
          <a:lstStyle/>
          <a:p>
            <a:r>
              <a:rPr lang="en-US" dirty="0" smtClean="0"/>
              <a:t>Notifications shall be made to law enforcement or CSB as appropriate when an alleged crime has been committed. (The change in peer to peer physical act definition will help assure that appropriate notification to LE and CSB occurs regarding peer to peer MUI’s.)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16</a:t>
            </a:fld>
            <a:endParaRPr lang="en-US" dirty="0"/>
          </a:p>
        </p:txBody>
      </p:sp>
    </p:spTree>
    <p:extLst>
      <p:ext uri="{BB962C8B-B14F-4D97-AF65-F5344CB8AC3E}">
        <p14:creationId xmlns:p14="http://schemas.microsoft.com/office/powerpoint/2010/main" val="2731001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Verbal Abuse</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smtClean="0"/>
              <a:t>Page 4 A (xi) </a:t>
            </a:r>
          </a:p>
          <a:p>
            <a:pPr marL="0" indent="0">
              <a:buNone/>
            </a:pPr>
            <a:r>
              <a:rPr lang="en-US" dirty="0" smtClean="0"/>
              <a:t>Verbal </a:t>
            </a:r>
            <a:r>
              <a:rPr lang="en-US" dirty="0"/>
              <a:t>act which means the use of words, gestures, or </a:t>
            </a:r>
            <a:r>
              <a:rPr lang="en-US" b="1" i="1" dirty="0" smtClean="0"/>
              <a:t>other communicative means </a:t>
            </a:r>
            <a:r>
              <a:rPr lang="en-US" dirty="0" smtClean="0"/>
              <a:t>to threaten, coerce, intimidate, harass or humiliate an individual.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17</a:t>
            </a:fld>
            <a:endParaRPr lang="en-US" dirty="0"/>
          </a:p>
        </p:txBody>
      </p:sp>
    </p:spTree>
    <p:extLst>
      <p:ext uri="{BB962C8B-B14F-4D97-AF65-F5344CB8AC3E}">
        <p14:creationId xmlns:p14="http://schemas.microsoft.com/office/powerpoint/2010/main" val="32628542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239000" cy="1295400"/>
          </a:xfrm>
        </p:spPr>
        <p:txBody>
          <a:bodyPr>
            <a:noAutofit/>
          </a:bodyPr>
          <a:lstStyle/>
          <a:p>
            <a:pPr algn="ctr"/>
            <a:r>
              <a:rPr lang="en-US" sz="4000" dirty="0" smtClean="0"/>
              <a:t>Known / Unknown Injury </a:t>
            </a:r>
            <a:br>
              <a:rPr lang="en-US" sz="4000" dirty="0" smtClean="0"/>
            </a:br>
            <a:r>
              <a:rPr lang="en-US" sz="4000" dirty="0" smtClean="0"/>
              <a:t>(Significant Injury)</a:t>
            </a:r>
            <a:endParaRPr lang="en-US" sz="4000" dirty="0"/>
          </a:p>
        </p:txBody>
      </p:sp>
      <p:sp>
        <p:nvSpPr>
          <p:cNvPr id="3" name="Content Placeholder 2"/>
          <p:cNvSpPr>
            <a:spLocks noGrp="1"/>
          </p:cNvSpPr>
          <p:nvPr>
            <p:ph idx="1"/>
          </p:nvPr>
        </p:nvSpPr>
        <p:spPr>
          <a:xfrm>
            <a:off x="533400" y="1676400"/>
            <a:ext cx="7239000" cy="4379725"/>
          </a:xfrm>
        </p:spPr>
        <p:txBody>
          <a:bodyPr>
            <a:normAutofit/>
          </a:bodyPr>
          <a:lstStyle/>
          <a:p>
            <a:pPr marL="0" indent="0">
              <a:buNone/>
            </a:pPr>
            <a:r>
              <a:rPr lang="en-US" dirty="0" smtClean="0"/>
              <a:t> page </a:t>
            </a:r>
            <a:r>
              <a:rPr lang="en-US" dirty="0"/>
              <a:t>4</a:t>
            </a:r>
            <a:r>
              <a:rPr lang="en-US" dirty="0" smtClean="0"/>
              <a:t> (b) iv</a:t>
            </a:r>
          </a:p>
          <a:p>
            <a:pPr marL="0" indent="0">
              <a:buNone/>
            </a:pPr>
            <a:endParaRPr lang="en-US" sz="800" dirty="0" smtClean="0"/>
          </a:p>
          <a:p>
            <a:pPr marL="0" indent="0">
              <a:buNone/>
            </a:pPr>
            <a:r>
              <a:rPr lang="en-US" dirty="0" smtClean="0"/>
              <a:t>Significant </a:t>
            </a:r>
            <a:r>
              <a:rPr lang="en-US" dirty="0"/>
              <a:t>injury. "Significant injury" means an injury of known </a:t>
            </a:r>
            <a:r>
              <a:rPr lang="en-US" dirty="0" smtClean="0"/>
              <a:t>or unknown </a:t>
            </a:r>
            <a:r>
              <a:rPr lang="en-US" dirty="0"/>
              <a:t>cause that is not considered abuse or neglect and </a:t>
            </a:r>
            <a:r>
              <a:rPr lang="en-US" dirty="0" smtClean="0"/>
              <a:t>that results </a:t>
            </a:r>
            <a:r>
              <a:rPr lang="en-US" dirty="0"/>
              <a:t>in concussion, broken bone, dislocation, second or </a:t>
            </a:r>
            <a:r>
              <a:rPr lang="en-US" dirty="0" smtClean="0"/>
              <a:t>third degree </a:t>
            </a:r>
            <a:r>
              <a:rPr lang="en-US" dirty="0"/>
              <a:t>burns or that requires immobilization, casting, or five </a:t>
            </a:r>
            <a:r>
              <a:rPr lang="en-US" dirty="0" smtClean="0"/>
              <a:t>or more </a:t>
            </a:r>
            <a:r>
              <a:rPr lang="en-US" dirty="0"/>
              <a:t>sutures. Significant injuries shall be designated in </a:t>
            </a:r>
            <a:r>
              <a:rPr lang="en-US" dirty="0" smtClean="0"/>
              <a:t>the incident </a:t>
            </a:r>
            <a:r>
              <a:rPr lang="en-US" dirty="0"/>
              <a:t>tracking system as either known or </a:t>
            </a:r>
            <a:r>
              <a:rPr lang="en-US" dirty="0" smtClean="0"/>
              <a:t>unknown.</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18</a:t>
            </a:fld>
            <a:endParaRPr lang="en-US" dirty="0"/>
          </a:p>
        </p:txBody>
      </p:sp>
    </p:spTree>
    <p:extLst>
      <p:ext uri="{BB962C8B-B14F-4D97-AF65-F5344CB8AC3E}">
        <p14:creationId xmlns:p14="http://schemas.microsoft.com/office/powerpoint/2010/main" val="3126931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800" dirty="0" smtClean="0"/>
              <a:t>Unapproved Behavior Support</a:t>
            </a:r>
            <a:endParaRPr lang="en-US" sz="4800" dirty="0"/>
          </a:p>
        </p:txBody>
      </p:sp>
      <p:sp>
        <p:nvSpPr>
          <p:cNvPr id="3" name="Content Placeholder 2"/>
          <p:cNvSpPr>
            <a:spLocks noGrp="1"/>
          </p:cNvSpPr>
          <p:nvPr>
            <p:ph idx="1"/>
          </p:nvPr>
        </p:nvSpPr>
        <p:spPr>
          <a:xfrm>
            <a:off x="457200" y="2016996"/>
            <a:ext cx="7239000" cy="3850404"/>
          </a:xfrm>
        </p:spPr>
        <p:txBody>
          <a:bodyPr>
            <a:normAutofit/>
          </a:bodyPr>
          <a:lstStyle/>
          <a:p>
            <a:pPr marL="0" indent="0">
              <a:buNone/>
            </a:pPr>
            <a:r>
              <a:rPr lang="en-US" dirty="0" smtClean="0"/>
              <a:t>Page 4 c(ii</a:t>
            </a:r>
            <a:r>
              <a:rPr lang="en-US" dirty="0"/>
              <a:t>) Unapproved behavior support</a:t>
            </a:r>
            <a:r>
              <a:rPr lang="en-US" dirty="0" smtClean="0"/>
              <a:t>.</a:t>
            </a:r>
            <a:endParaRPr lang="en-US" dirty="0"/>
          </a:p>
          <a:p>
            <a:pPr marL="0" indent="0">
              <a:buNone/>
            </a:pPr>
            <a:r>
              <a:rPr lang="en-US" dirty="0" smtClean="0"/>
              <a:t>An</a:t>
            </a:r>
            <a:r>
              <a:rPr lang="en-US" dirty="0"/>
              <a:t> </a:t>
            </a:r>
            <a:r>
              <a:rPr lang="en-US" dirty="0" smtClean="0"/>
              <a:t>intervention </a:t>
            </a:r>
            <a:r>
              <a:rPr lang="en-US" dirty="0"/>
              <a:t>that is prohibited by paragraph (J) of </a:t>
            </a:r>
            <a:r>
              <a:rPr lang="en-US" dirty="0" smtClean="0"/>
              <a:t>rule 5123:2-1-02 </a:t>
            </a:r>
            <a:r>
              <a:rPr lang="en-US" dirty="0"/>
              <a:t>of the Administrative Code and does not pose a</a:t>
            </a:r>
          </a:p>
          <a:p>
            <a:pPr marL="0" indent="0">
              <a:buNone/>
            </a:pPr>
            <a:r>
              <a:rPr lang="en-US" dirty="0"/>
              <a:t>likely risk to health and safety shall be investigated as an </a:t>
            </a:r>
            <a:r>
              <a:rPr lang="en-US" dirty="0" smtClean="0"/>
              <a:t>unusual incident</a:t>
            </a:r>
            <a:r>
              <a:rPr lang="en-US"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19</a:t>
            </a:fld>
            <a:endParaRPr lang="en-US" dirty="0"/>
          </a:p>
        </p:txBody>
      </p:sp>
    </p:spTree>
    <p:extLst>
      <p:ext uri="{BB962C8B-B14F-4D97-AF65-F5344CB8AC3E}">
        <p14:creationId xmlns:p14="http://schemas.microsoft.com/office/powerpoint/2010/main" val="3312589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39000" cy="1143000"/>
          </a:xfrm>
        </p:spPr>
        <p:txBody>
          <a:bodyPr>
            <a:normAutofit/>
          </a:bodyPr>
          <a:lstStyle/>
          <a:p>
            <a:pPr algn="ctr"/>
            <a:r>
              <a:rPr lang="en-US" sz="4800" dirty="0" smtClean="0"/>
              <a:t>Rule Review Process</a:t>
            </a:r>
            <a:endParaRPr lang="en-US" sz="4800" dirty="0"/>
          </a:p>
        </p:txBody>
      </p:sp>
      <p:sp>
        <p:nvSpPr>
          <p:cNvPr id="3" name="Content Placeholder 2"/>
          <p:cNvSpPr>
            <a:spLocks noGrp="1"/>
          </p:cNvSpPr>
          <p:nvPr>
            <p:ph idx="1"/>
          </p:nvPr>
        </p:nvSpPr>
        <p:spPr/>
        <p:txBody>
          <a:bodyPr>
            <a:normAutofit fontScale="92500" lnSpcReduction="10000"/>
          </a:bodyPr>
          <a:lstStyle/>
          <a:p>
            <a:r>
              <a:rPr lang="en-US" dirty="0" smtClean="0"/>
              <a:t>Great Information was shared regarding 5123:2-17-02.</a:t>
            </a:r>
          </a:p>
          <a:p>
            <a:r>
              <a:rPr lang="en-US" dirty="0" smtClean="0"/>
              <a:t>Feedback was requested and received prior to and during the rule </a:t>
            </a:r>
            <a:r>
              <a:rPr lang="en-US" dirty="0"/>
              <a:t>r</a:t>
            </a:r>
            <a:r>
              <a:rPr lang="en-US" dirty="0" smtClean="0"/>
              <a:t>eview process. The responses received by DODD regarding the current rule  were extremely positive.  </a:t>
            </a:r>
          </a:p>
          <a:p>
            <a:r>
              <a:rPr lang="en-US" dirty="0" smtClean="0"/>
              <a:t>The majority of recommendations included clarification of certain categories and increasing efficiencies when possible.</a:t>
            </a:r>
          </a:p>
          <a:p>
            <a:r>
              <a:rPr lang="en-US" dirty="0" smtClean="0"/>
              <a:t>Collaborative effort on behalf of individuals, families, providers, constituents, county boards and the department.</a:t>
            </a:r>
          </a:p>
          <a:p>
            <a:r>
              <a:rPr lang="en-US" dirty="0" smtClean="0"/>
              <a:t>VERY SUCCESSFUL RULE REVIEW PROCESS…..!!!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a:t>
            </a:fld>
            <a:endParaRPr lang="en-US" dirty="0"/>
          </a:p>
        </p:txBody>
      </p:sp>
    </p:spTree>
    <p:extLst>
      <p:ext uri="{BB962C8B-B14F-4D97-AF65-F5344CB8AC3E}">
        <p14:creationId xmlns:p14="http://schemas.microsoft.com/office/powerpoint/2010/main" val="40885531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pPr algn="ctr"/>
            <a:r>
              <a:rPr lang="en-US" sz="4800" dirty="0" smtClean="0"/>
              <a:t>QMRP Language change</a:t>
            </a:r>
            <a:endParaRPr lang="en-US" sz="4800" dirty="0"/>
          </a:p>
        </p:txBody>
      </p:sp>
      <p:sp>
        <p:nvSpPr>
          <p:cNvPr id="3" name="Content Placeholder 2"/>
          <p:cNvSpPr>
            <a:spLocks noGrp="1"/>
          </p:cNvSpPr>
          <p:nvPr>
            <p:ph idx="1"/>
          </p:nvPr>
        </p:nvSpPr>
        <p:spPr>
          <a:xfrm>
            <a:off x="533400" y="2286000"/>
            <a:ext cx="7239000" cy="4846320"/>
          </a:xfrm>
        </p:spPr>
        <p:txBody>
          <a:bodyPr/>
          <a:lstStyle/>
          <a:p>
            <a:pPr marL="0" indent="0">
              <a:buNone/>
            </a:pPr>
            <a:r>
              <a:rPr lang="en-US" dirty="0" smtClean="0"/>
              <a:t>Page 7(18</a:t>
            </a:r>
            <a:r>
              <a:rPr lang="en-US" dirty="0"/>
              <a:t>) </a:t>
            </a:r>
            <a:endParaRPr lang="en-US" dirty="0" smtClean="0"/>
          </a:p>
          <a:p>
            <a:pPr marL="0" indent="0">
              <a:buNone/>
            </a:pPr>
            <a:endParaRPr lang="en-US" sz="800" dirty="0"/>
          </a:p>
          <a:p>
            <a:pPr marL="0" indent="0">
              <a:buNone/>
            </a:pPr>
            <a:r>
              <a:rPr lang="en-US" dirty="0" smtClean="0"/>
              <a:t>"</a:t>
            </a:r>
            <a:r>
              <a:rPr lang="en-US" dirty="0"/>
              <a:t>Qualified intellectual disability </a:t>
            </a:r>
            <a:r>
              <a:rPr lang="en-US" dirty="0" smtClean="0"/>
              <a:t>professional“ QIDP </a:t>
            </a:r>
            <a:r>
              <a:rPr lang="en-US" dirty="0"/>
              <a:t>has the same meaning as in </a:t>
            </a:r>
            <a:r>
              <a:rPr lang="en-US" dirty="0" smtClean="0"/>
              <a:t>42 C.F.R</a:t>
            </a:r>
            <a:r>
              <a:rPr lang="en-US" dirty="0"/>
              <a:t>. 483.430 (2012).</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20</a:t>
            </a:fld>
            <a:endParaRPr lang="en-US" dirty="0"/>
          </a:p>
        </p:txBody>
      </p:sp>
    </p:spTree>
    <p:extLst>
      <p:ext uri="{BB962C8B-B14F-4D97-AF65-F5344CB8AC3E}">
        <p14:creationId xmlns:p14="http://schemas.microsoft.com/office/powerpoint/2010/main" val="3044518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UI Definition</a:t>
            </a:r>
            <a:endParaRPr lang="en-US" sz="4800" dirty="0"/>
          </a:p>
        </p:txBody>
      </p:sp>
      <p:sp>
        <p:nvSpPr>
          <p:cNvPr id="3" name="Content Placeholder 2"/>
          <p:cNvSpPr>
            <a:spLocks noGrp="1"/>
          </p:cNvSpPr>
          <p:nvPr>
            <p:ph idx="1"/>
          </p:nvPr>
        </p:nvSpPr>
        <p:spPr>
          <a:xfrm>
            <a:off x="457200" y="1371600"/>
            <a:ext cx="7239000" cy="4846320"/>
          </a:xfrm>
        </p:spPr>
        <p:txBody>
          <a:bodyPr>
            <a:normAutofit fontScale="85000" lnSpcReduction="20000"/>
          </a:bodyPr>
          <a:lstStyle/>
          <a:p>
            <a:pPr marL="0" indent="0">
              <a:buNone/>
            </a:pPr>
            <a:r>
              <a:rPr lang="en-US" sz="2800" dirty="0" smtClean="0"/>
              <a:t>Page 7 (20) </a:t>
            </a:r>
          </a:p>
          <a:p>
            <a:pPr marL="0" indent="0">
              <a:buNone/>
            </a:pPr>
            <a:endParaRPr lang="en-US" sz="1000" dirty="0" smtClean="0"/>
          </a:p>
          <a:p>
            <a:pPr marL="0" indent="0">
              <a:buNone/>
            </a:pPr>
            <a:r>
              <a:rPr lang="en-US" sz="2800" dirty="0" smtClean="0"/>
              <a:t>Unusual incidents </a:t>
            </a:r>
            <a:r>
              <a:rPr lang="en-US" sz="2800" dirty="0"/>
              <a:t>(UIs) include, but are not limited to, medication errors; </a:t>
            </a:r>
            <a:r>
              <a:rPr lang="en-US" sz="2800" dirty="0" smtClean="0"/>
              <a:t>falls; peer-to-peer </a:t>
            </a:r>
            <a:r>
              <a:rPr lang="en-US" sz="2800" dirty="0"/>
              <a:t>incidents that are not MUIs; overnight relocation of an </a:t>
            </a:r>
            <a:r>
              <a:rPr lang="en-US" sz="2800" dirty="0" smtClean="0"/>
              <a:t>individual due </a:t>
            </a:r>
            <a:r>
              <a:rPr lang="en-US" sz="2800" dirty="0"/>
              <a:t>to fire, natural disaster, or mechanical failure; and any injury to </a:t>
            </a:r>
            <a:r>
              <a:rPr lang="en-US" sz="2800" dirty="0" smtClean="0"/>
              <a:t>an individual </a:t>
            </a:r>
            <a:r>
              <a:rPr lang="en-US" sz="2800" dirty="0"/>
              <a:t>that is not an MUI includes, but is not limited to: dental </a:t>
            </a:r>
            <a:r>
              <a:rPr lang="en-US" sz="2800" dirty="0" smtClean="0"/>
              <a:t>injuries; falls</a:t>
            </a:r>
            <a:r>
              <a:rPr lang="en-US" sz="2800" dirty="0"/>
              <a:t>; an injury that is not a significant injury; medication errors; </a:t>
            </a:r>
            <a:r>
              <a:rPr lang="en-US" sz="2800" dirty="0" smtClean="0"/>
              <a:t>overnight relocation </a:t>
            </a:r>
            <a:r>
              <a:rPr lang="en-US" sz="2800" dirty="0"/>
              <a:t>of an individual due to a fire, natural disaster, or </a:t>
            </a:r>
            <a:r>
              <a:rPr lang="en-US" sz="2800" dirty="0" smtClean="0"/>
              <a:t>mechanical failure</a:t>
            </a:r>
            <a:r>
              <a:rPr lang="en-US" sz="2800" dirty="0"/>
              <a:t>; an incident involving two individuals served that is not a </a:t>
            </a:r>
            <a:r>
              <a:rPr lang="en-US" sz="2800" dirty="0" smtClean="0"/>
              <a:t>peer-to-peer act </a:t>
            </a:r>
            <a:r>
              <a:rPr lang="en-US" sz="2800" dirty="0"/>
              <a:t>major unusual incident; and unapproved behavior supports without </a:t>
            </a:r>
            <a:r>
              <a:rPr lang="en-US" sz="2800" dirty="0" smtClean="0"/>
              <a:t>a likely </a:t>
            </a:r>
            <a:r>
              <a:rPr lang="en-US" sz="2800" dirty="0"/>
              <a:t>risk to health and safety</a:t>
            </a:r>
            <a:r>
              <a:rPr lang="en-US"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21</a:t>
            </a:fld>
            <a:endParaRPr lang="en-US" dirty="0"/>
          </a:p>
        </p:txBody>
      </p:sp>
    </p:spTree>
    <p:extLst>
      <p:ext uri="{BB962C8B-B14F-4D97-AF65-F5344CB8AC3E}">
        <p14:creationId xmlns:p14="http://schemas.microsoft.com/office/powerpoint/2010/main" val="1131392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p:txBody>
          <a:bodyPr/>
          <a:lstStyle/>
          <a:p>
            <a:r>
              <a:rPr lang="en-US" dirty="0" smtClean="0"/>
              <a:t>Page 7 D1A</a:t>
            </a:r>
          </a:p>
          <a:p>
            <a:pPr marL="0" indent="0">
              <a:buNone/>
            </a:pPr>
            <a:r>
              <a:rPr lang="en-US" dirty="0" smtClean="0"/>
              <a:t>(</a:t>
            </a:r>
            <a:r>
              <a:rPr lang="en-US" dirty="0"/>
              <a:t>a) Reports regarding all major unusual incidents involving an individual </a:t>
            </a:r>
            <a:r>
              <a:rPr lang="en-US" dirty="0" smtClean="0"/>
              <a:t>who resides </a:t>
            </a:r>
            <a:r>
              <a:rPr lang="en-US" dirty="0"/>
              <a:t>in an intermediate care facility or who receives </a:t>
            </a:r>
            <a:r>
              <a:rPr lang="en-US" dirty="0" smtClean="0"/>
              <a:t>round-the-clock waiver </a:t>
            </a:r>
            <a:r>
              <a:rPr lang="en-US" dirty="0"/>
              <a:t>services shall be filed and the requirements of this rule </a:t>
            </a:r>
            <a:r>
              <a:rPr lang="en-US" dirty="0" smtClean="0"/>
              <a:t>followed regardless </a:t>
            </a:r>
            <a:r>
              <a:rPr lang="en-US" dirty="0"/>
              <a:t>of where the incident occurred.</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22</a:t>
            </a:fld>
            <a:endParaRPr lang="en-US" dirty="0"/>
          </a:p>
        </p:txBody>
      </p:sp>
    </p:spTree>
    <p:extLst>
      <p:ext uri="{BB962C8B-B14F-4D97-AF65-F5344CB8AC3E}">
        <p14:creationId xmlns:p14="http://schemas.microsoft.com/office/powerpoint/2010/main" val="27296011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p:txBody>
          <a:bodyPr>
            <a:normAutofit/>
          </a:bodyPr>
          <a:lstStyle/>
          <a:p>
            <a:r>
              <a:rPr lang="en-US" dirty="0" smtClean="0"/>
              <a:t>Page 9 D5</a:t>
            </a:r>
          </a:p>
          <a:p>
            <a:pPr marL="0" indent="0">
              <a:buNone/>
            </a:pPr>
            <a:r>
              <a:rPr lang="en-US" dirty="0" smtClean="0"/>
              <a:t>For </a:t>
            </a:r>
            <a:r>
              <a:rPr lang="en-US" dirty="0"/>
              <a:t>all MUIs, including those listed in paragraph (D</a:t>
            </a:r>
            <a:r>
              <a:rPr lang="en-US" dirty="0" smtClean="0"/>
              <a:t>)(4) </a:t>
            </a:r>
            <a:r>
              <a:rPr lang="en-US" dirty="0"/>
              <a:t>of this </a:t>
            </a:r>
            <a:r>
              <a:rPr lang="en-US" dirty="0" smtClean="0"/>
              <a:t>rule, all providers </a:t>
            </a:r>
            <a:r>
              <a:rPr lang="en-US" dirty="0"/>
              <a:t>shall submit a written incident report to the county </a:t>
            </a:r>
            <a:r>
              <a:rPr lang="en-US" dirty="0" smtClean="0"/>
              <a:t>board contact </a:t>
            </a:r>
            <a:r>
              <a:rPr lang="en-US" dirty="0"/>
              <a:t>or designee no later than three p.m. the next working </a:t>
            </a:r>
            <a:r>
              <a:rPr lang="en-US" dirty="0" smtClean="0"/>
              <a:t>day following initial </a:t>
            </a:r>
            <a:r>
              <a:rPr lang="en-US" dirty="0"/>
              <a:t>knowledge of a potential or determined MUI major unusual incident.</a:t>
            </a:r>
          </a:p>
          <a:p>
            <a:pPr marL="0" indent="0">
              <a:buNone/>
            </a:pPr>
            <a:endParaRPr lang="en-US" sz="800" dirty="0" smtClean="0"/>
          </a:p>
          <a:p>
            <a:pPr marL="0" indent="0">
              <a:buNone/>
            </a:pPr>
            <a:r>
              <a:rPr lang="en-US" dirty="0" smtClean="0"/>
              <a:t>*Independent provider will be required to submit incident reports.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23</a:t>
            </a:fld>
            <a:endParaRPr lang="en-US" dirty="0"/>
          </a:p>
        </p:txBody>
      </p:sp>
    </p:spTree>
    <p:extLst>
      <p:ext uri="{BB962C8B-B14F-4D97-AF65-F5344CB8AC3E}">
        <p14:creationId xmlns:p14="http://schemas.microsoft.com/office/powerpoint/2010/main" val="26203079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a:xfrm>
            <a:off x="457200" y="1447800"/>
            <a:ext cx="7239000" cy="5007936"/>
          </a:xfrm>
        </p:spPr>
        <p:txBody>
          <a:bodyPr>
            <a:normAutofit fontScale="85000" lnSpcReduction="20000"/>
          </a:bodyPr>
          <a:lstStyle/>
          <a:p>
            <a:r>
              <a:rPr lang="en-US" dirty="0" smtClean="0"/>
              <a:t>Page 10 (b)</a:t>
            </a:r>
          </a:p>
          <a:p>
            <a:endParaRPr lang="en-US" sz="900" dirty="0"/>
          </a:p>
          <a:p>
            <a:pPr marL="0" indent="0">
              <a:buNone/>
            </a:pPr>
            <a:r>
              <a:rPr lang="en-US" dirty="0" smtClean="0"/>
              <a:t>Reports regarding the </a:t>
            </a:r>
            <a:r>
              <a:rPr lang="en-US" dirty="0"/>
              <a:t>following major unusual incidents shall be filed and </a:t>
            </a:r>
            <a:r>
              <a:rPr lang="en-US" dirty="0" smtClean="0"/>
              <a:t>the requirements </a:t>
            </a:r>
            <a:r>
              <a:rPr lang="en-US" dirty="0"/>
              <a:t>of this rule followed regardless of where the </a:t>
            </a:r>
            <a:r>
              <a:rPr lang="en-US" dirty="0" smtClean="0"/>
              <a:t>incident</a:t>
            </a:r>
            <a:r>
              <a:rPr lang="en-US" dirty="0"/>
              <a:t> </a:t>
            </a:r>
            <a:r>
              <a:rPr lang="en-US" dirty="0" smtClean="0"/>
              <a:t>occurred</a:t>
            </a:r>
            <a:r>
              <a:rPr lang="en-US" dirty="0"/>
              <a:t>:</a:t>
            </a:r>
          </a:p>
          <a:p>
            <a:r>
              <a:rPr lang="en-US" dirty="0"/>
              <a:t>(i) Death;</a:t>
            </a:r>
          </a:p>
          <a:p>
            <a:r>
              <a:rPr lang="en-US" dirty="0"/>
              <a:t>(ii) Exploitation;</a:t>
            </a:r>
          </a:p>
          <a:p>
            <a:r>
              <a:rPr lang="en-US" dirty="0"/>
              <a:t>(iii) Law enforcement;</a:t>
            </a:r>
          </a:p>
          <a:p>
            <a:r>
              <a:rPr lang="en-US" dirty="0"/>
              <a:t>(iv) Misappropriation;</a:t>
            </a:r>
          </a:p>
          <a:p>
            <a:r>
              <a:rPr lang="en-US" dirty="0"/>
              <a:t>(v) Neglect;</a:t>
            </a:r>
          </a:p>
          <a:p>
            <a:r>
              <a:rPr lang="en-US" dirty="0"/>
              <a:t>(vi) Physical abuse;</a:t>
            </a:r>
          </a:p>
          <a:p>
            <a:r>
              <a:rPr lang="en-US" dirty="0"/>
              <a:t>(vii) Prohibited sexual relations;</a:t>
            </a:r>
          </a:p>
          <a:p>
            <a:r>
              <a:rPr lang="en-US" dirty="0"/>
              <a:t>(viii) Sexual abuse; and</a:t>
            </a:r>
          </a:p>
          <a:p>
            <a:r>
              <a:rPr lang="en-US" dirty="0"/>
              <a:t>(ix) Verbal abuse.</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24</a:t>
            </a:fld>
            <a:endParaRPr lang="en-US" dirty="0"/>
          </a:p>
        </p:txBody>
      </p:sp>
    </p:spTree>
    <p:extLst>
      <p:ext uri="{BB962C8B-B14F-4D97-AF65-F5344CB8AC3E}">
        <p14:creationId xmlns:p14="http://schemas.microsoft.com/office/powerpoint/2010/main" val="2111995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239000" cy="624840"/>
          </a:xfrm>
        </p:spPr>
        <p:txBody>
          <a:bodyPr>
            <a:noAutofit/>
          </a:bodyPr>
          <a:lstStyle/>
          <a:p>
            <a:pPr algn="ctr"/>
            <a:r>
              <a:rPr lang="en-US" sz="4400" dirty="0" smtClean="0"/>
              <a:t>Reporting Requirements</a:t>
            </a:r>
            <a:endParaRPr lang="en-US" sz="4400" dirty="0"/>
          </a:p>
        </p:txBody>
      </p:sp>
      <p:sp>
        <p:nvSpPr>
          <p:cNvPr id="3" name="Content Placeholder 2"/>
          <p:cNvSpPr>
            <a:spLocks noGrp="1"/>
          </p:cNvSpPr>
          <p:nvPr>
            <p:ph idx="1"/>
          </p:nvPr>
        </p:nvSpPr>
        <p:spPr>
          <a:xfrm>
            <a:off x="457200" y="990600"/>
            <a:ext cx="7239000" cy="4846320"/>
          </a:xfrm>
        </p:spPr>
        <p:txBody>
          <a:bodyPr>
            <a:noAutofit/>
          </a:bodyPr>
          <a:lstStyle/>
          <a:p>
            <a:pPr marL="0" indent="0">
              <a:buNone/>
            </a:pPr>
            <a:r>
              <a:rPr lang="en-US" sz="2000" dirty="0" smtClean="0"/>
              <a:t>Page 10 (c)</a:t>
            </a:r>
          </a:p>
          <a:p>
            <a:pPr marL="0" indent="0">
              <a:buNone/>
            </a:pPr>
            <a:r>
              <a:rPr lang="en-US" sz="2000" dirty="0" smtClean="0"/>
              <a:t>(</a:t>
            </a:r>
            <a:r>
              <a:rPr lang="en-US" sz="2000" dirty="0"/>
              <a:t>c) Reports regarding the following major unusual incidents shall be filed </a:t>
            </a:r>
            <a:r>
              <a:rPr lang="en-US" sz="2000" dirty="0" smtClean="0"/>
              <a:t>and the </a:t>
            </a:r>
            <a:r>
              <a:rPr lang="en-US" sz="2000" dirty="0"/>
              <a:t>requirements of this rule followed only when the incident occurs </a:t>
            </a:r>
            <a:r>
              <a:rPr lang="en-US" sz="2000" dirty="0" smtClean="0"/>
              <a:t>in a </a:t>
            </a:r>
            <a:r>
              <a:rPr lang="en-US" sz="2000" dirty="0"/>
              <a:t>program operated by a county board or when the individual is </a:t>
            </a:r>
            <a:r>
              <a:rPr lang="en-US" sz="2000" dirty="0" smtClean="0"/>
              <a:t>being served </a:t>
            </a:r>
            <a:r>
              <a:rPr lang="en-US" sz="2000" dirty="0"/>
              <a:t>by a licensed or certified provider:</a:t>
            </a:r>
          </a:p>
          <a:p>
            <a:r>
              <a:rPr lang="en-US" sz="2000" dirty="0"/>
              <a:t>(i) Attempted suicide;</a:t>
            </a:r>
          </a:p>
          <a:p>
            <a:r>
              <a:rPr lang="en-US" sz="2000" dirty="0"/>
              <a:t>(ii) Failure to report;</a:t>
            </a:r>
          </a:p>
          <a:p>
            <a:r>
              <a:rPr lang="en-US" sz="2000" dirty="0"/>
              <a:t>(iii) Medical emergency</a:t>
            </a:r>
            <a:r>
              <a:rPr lang="en-US" sz="2000" dirty="0" smtClean="0"/>
              <a:t>;</a:t>
            </a:r>
            <a:endParaRPr lang="en-US" sz="2000" dirty="0"/>
          </a:p>
          <a:p>
            <a:r>
              <a:rPr lang="en-US" sz="2000" dirty="0"/>
              <a:t>(iv) Missing individual;</a:t>
            </a:r>
          </a:p>
          <a:p>
            <a:r>
              <a:rPr lang="en-US" sz="2000" dirty="0"/>
              <a:t>(v) Peer-to-peer act;</a:t>
            </a:r>
          </a:p>
          <a:p>
            <a:r>
              <a:rPr lang="en-US" sz="2000" dirty="0"/>
              <a:t>(vi) Rights code violation;</a:t>
            </a:r>
          </a:p>
          <a:p>
            <a:r>
              <a:rPr lang="en-US" sz="2000" dirty="0"/>
              <a:t>(vii) Significant injury;</a:t>
            </a:r>
          </a:p>
          <a:p>
            <a:r>
              <a:rPr lang="en-US" sz="2000" dirty="0"/>
              <a:t>(viii) Unapproved behavior support; and</a:t>
            </a:r>
          </a:p>
          <a:p>
            <a:r>
              <a:rPr lang="en-US" sz="2000" dirty="0"/>
              <a:t>(ix) Unscheduled hospitalization</a:t>
            </a:r>
            <a:r>
              <a:rPr lang="en-US" sz="2200"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25</a:t>
            </a:fld>
            <a:endParaRPr lang="en-US" dirty="0"/>
          </a:p>
        </p:txBody>
      </p:sp>
    </p:spTree>
    <p:extLst>
      <p:ext uri="{BB962C8B-B14F-4D97-AF65-F5344CB8AC3E}">
        <p14:creationId xmlns:p14="http://schemas.microsoft.com/office/powerpoint/2010/main" val="2220998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Requirements</a:t>
            </a:r>
            <a:endParaRPr lang="en-US" sz="4800" dirty="0"/>
          </a:p>
        </p:txBody>
      </p:sp>
      <p:sp>
        <p:nvSpPr>
          <p:cNvPr id="3" name="Content Placeholder 2"/>
          <p:cNvSpPr>
            <a:spLocks noGrp="1"/>
          </p:cNvSpPr>
          <p:nvPr>
            <p:ph idx="1"/>
          </p:nvPr>
        </p:nvSpPr>
        <p:spPr/>
        <p:txBody>
          <a:bodyPr>
            <a:normAutofit lnSpcReduction="10000"/>
          </a:bodyPr>
          <a:lstStyle/>
          <a:p>
            <a:r>
              <a:rPr lang="en-US" dirty="0" smtClean="0"/>
              <a:t>Page 10 (7</a:t>
            </a:r>
            <a:r>
              <a:rPr lang="en-US" dirty="0"/>
              <a:t>) When a provider has placed an employee on leave or otherwise </a:t>
            </a:r>
            <a:r>
              <a:rPr lang="en-US" dirty="0" smtClean="0"/>
              <a:t>taken protective </a:t>
            </a:r>
            <a:r>
              <a:rPr lang="en-US" dirty="0"/>
              <a:t>action pending the outcome of the investigation, the county </a:t>
            </a:r>
            <a:r>
              <a:rPr lang="en-US" dirty="0" smtClean="0"/>
              <a:t>board or </a:t>
            </a:r>
            <a:r>
              <a:rPr lang="en-US" dirty="0"/>
              <a:t>department, as applicable, shall keep the provider apprised of the status </a:t>
            </a:r>
            <a:r>
              <a:rPr lang="en-US" dirty="0" smtClean="0"/>
              <a:t>of the </a:t>
            </a:r>
            <a:r>
              <a:rPr lang="en-US" dirty="0"/>
              <a:t>investigation so that the provider can resume normal operations as soon </a:t>
            </a:r>
            <a:r>
              <a:rPr lang="en-US" dirty="0" smtClean="0"/>
              <a:t>as possible </a:t>
            </a:r>
            <a:r>
              <a:rPr lang="en-US" dirty="0"/>
              <a:t>consistent with the health and safety of any at-risk individuals. </a:t>
            </a:r>
            <a:r>
              <a:rPr lang="en-US" b="1" i="1" dirty="0" smtClean="0"/>
              <a:t>The provider </a:t>
            </a:r>
            <a:r>
              <a:rPr lang="en-US" b="1" i="1" dirty="0"/>
              <a:t>shall notify the county board or department, as applicable, of </a:t>
            </a:r>
            <a:r>
              <a:rPr lang="en-US" b="1" i="1" dirty="0" smtClean="0"/>
              <a:t>any changes </a:t>
            </a:r>
            <a:r>
              <a:rPr lang="en-US" b="1" i="1" dirty="0"/>
              <a:t>regarding the protective action</a:t>
            </a:r>
            <a:r>
              <a:rPr lang="en-US" dirty="0"/>
              <a:t>.</a:t>
            </a:r>
          </a:p>
        </p:txBody>
      </p:sp>
      <p:sp>
        <p:nvSpPr>
          <p:cNvPr id="4" name="Slide Number Placeholder 3"/>
          <p:cNvSpPr>
            <a:spLocks noGrp="1"/>
          </p:cNvSpPr>
          <p:nvPr>
            <p:ph type="sldNum" sz="quarter" idx="12"/>
          </p:nvPr>
        </p:nvSpPr>
        <p:spPr/>
        <p:txBody>
          <a:bodyPr/>
          <a:lstStyle/>
          <a:p>
            <a:fld id="{41FCDDCC-22CA-4E01-A612-F419CF2A932A}" type="slidenum">
              <a:rPr lang="en-US" smtClean="0"/>
              <a:pPr/>
              <a:t>26</a:t>
            </a:fld>
            <a:endParaRPr lang="en-US" dirty="0"/>
          </a:p>
        </p:txBody>
      </p:sp>
    </p:spTree>
    <p:extLst>
      <p:ext uri="{BB962C8B-B14F-4D97-AF65-F5344CB8AC3E}">
        <p14:creationId xmlns:p14="http://schemas.microsoft.com/office/powerpoint/2010/main" val="2405697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Autofit/>
          </a:bodyPr>
          <a:lstStyle/>
          <a:p>
            <a:pPr algn="ctr"/>
            <a:r>
              <a:rPr lang="en-US" sz="4000" dirty="0" smtClean="0"/>
              <a:t>Reporting alleged Criminal acts</a:t>
            </a:r>
            <a:endParaRPr lang="en-US" sz="4000" dirty="0"/>
          </a:p>
        </p:txBody>
      </p:sp>
      <p:sp>
        <p:nvSpPr>
          <p:cNvPr id="3" name="Content Placeholder 2"/>
          <p:cNvSpPr>
            <a:spLocks noGrp="1"/>
          </p:cNvSpPr>
          <p:nvPr>
            <p:ph idx="1"/>
          </p:nvPr>
        </p:nvSpPr>
        <p:spPr>
          <a:xfrm>
            <a:off x="228600" y="1219200"/>
            <a:ext cx="7696200" cy="5410200"/>
          </a:xfrm>
        </p:spPr>
        <p:txBody>
          <a:bodyPr>
            <a:noAutofit/>
          </a:bodyPr>
          <a:lstStyle/>
          <a:p>
            <a:pPr marL="0" indent="0">
              <a:buNone/>
            </a:pPr>
            <a:r>
              <a:rPr lang="en-US" sz="2000" dirty="0" smtClean="0"/>
              <a:t>Page 10 (a) (b) </a:t>
            </a:r>
            <a:r>
              <a:rPr lang="en-US" sz="2000" dirty="0"/>
              <a:t>Reporting of alleged criminal </a:t>
            </a:r>
            <a:r>
              <a:rPr lang="en-US" sz="2000" dirty="0" smtClean="0"/>
              <a:t>acts</a:t>
            </a:r>
          </a:p>
          <a:p>
            <a:pPr marL="514350" indent="-514350">
              <a:buAutoNum type="alphaLcParenBoth"/>
            </a:pPr>
            <a:r>
              <a:rPr lang="en-US" sz="2000" dirty="0" smtClean="0"/>
              <a:t>Nothing </a:t>
            </a:r>
            <a:r>
              <a:rPr lang="en-US" sz="2000" dirty="0"/>
              <a:t>in this rule relieves mandatory reporters of the responsibility </a:t>
            </a:r>
            <a:r>
              <a:rPr lang="en-US" sz="2000" dirty="0" smtClean="0"/>
              <a:t>to report </a:t>
            </a:r>
            <a:r>
              <a:rPr lang="en-US" sz="2000" dirty="0"/>
              <a:t>abuse, neglect, misappropriation, and/or exploitation pursuant </a:t>
            </a:r>
            <a:r>
              <a:rPr lang="en-US" sz="2000" dirty="0" smtClean="0"/>
              <a:t>to section </a:t>
            </a:r>
            <a:r>
              <a:rPr lang="en-US" sz="2000" dirty="0"/>
              <a:t>5123.61 of the Revised Code</a:t>
            </a:r>
            <a:r>
              <a:rPr lang="en-US" sz="2000" dirty="0" smtClean="0"/>
              <a:t>.</a:t>
            </a:r>
            <a:endParaRPr lang="en-US" sz="800" dirty="0"/>
          </a:p>
          <a:p>
            <a:pPr marL="514350" indent="-514350">
              <a:buAutoNum type="alphaLcParenBoth"/>
            </a:pPr>
            <a:r>
              <a:rPr lang="en-US" sz="2000" dirty="0" smtClean="0"/>
              <a:t>(</a:t>
            </a:r>
            <a:r>
              <a:rPr lang="en-US" sz="2000" dirty="0"/>
              <a:t>b) Nothing in this rule relieves mandatory reporters of the responsibility </a:t>
            </a:r>
            <a:r>
              <a:rPr lang="en-US" sz="2000" dirty="0" smtClean="0"/>
              <a:t>to immediately </a:t>
            </a:r>
            <a:r>
              <a:rPr lang="en-US" sz="2000" dirty="0"/>
              <a:t>report to the intermediate care facility administrator </a:t>
            </a:r>
            <a:r>
              <a:rPr lang="en-US" sz="2000" dirty="0" smtClean="0"/>
              <a:t>or administrator </a:t>
            </a:r>
            <a:r>
              <a:rPr lang="en-US" sz="2000" dirty="0"/>
              <a:t>designee, allegations of mistreatment, neglect or </a:t>
            </a:r>
            <a:r>
              <a:rPr lang="en-US" sz="2000" dirty="0" smtClean="0"/>
              <a:t>abuse, and </a:t>
            </a:r>
            <a:r>
              <a:rPr lang="en-US" sz="2000" dirty="0"/>
              <a:t>injuries of unknown source when the source of the injury was </a:t>
            </a:r>
            <a:r>
              <a:rPr lang="en-US" sz="2000" dirty="0" smtClean="0"/>
              <a:t>not witnessed </a:t>
            </a:r>
            <a:r>
              <a:rPr lang="en-US" sz="2000" dirty="0"/>
              <a:t>by any person and the source of the injury could not </a:t>
            </a:r>
            <a:r>
              <a:rPr lang="en-US" sz="2000" dirty="0" smtClean="0"/>
              <a:t>be explained </a:t>
            </a:r>
            <a:r>
              <a:rPr lang="en-US" sz="2000" dirty="0"/>
              <a:t>by the individuals and the injury raises suspicions of </a:t>
            </a:r>
            <a:r>
              <a:rPr lang="en-US" sz="2000" dirty="0" smtClean="0"/>
              <a:t>possible abuse </a:t>
            </a:r>
            <a:r>
              <a:rPr lang="en-US" sz="2000" dirty="0"/>
              <a:t>or neglect because of the extent of the injury or the location </a:t>
            </a:r>
            <a:r>
              <a:rPr lang="en-US" sz="2000" dirty="0" smtClean="0"/>
              <a:t>of the </a:t>
            </a:r>
            <a:r>
              <a:rPr lang="en-US" sz="2000" dirty="0"/>
              <a:t>injury or the number of injuries observed at one particular point </a:t>
            </a:r>
            <a:r>
              <a:rPr lang="en-US" sz="2000" dirty="0" smtClean="0"/>
              <a:t>in time </a:t>
            </a:r>
            <a:r>
              <a:rPr lang="en-US" sz="2000" dirty="0"/>
              <a:t>or the incidences of injuries over time pursuant to 42 </a:t>
            </a:r>
            <a:r>
              <a:rPr lang="en-US" sz="2000" dirty="0" smtClean="0"/>
              <a:t>C.F.R. 483.420(d</a:t>
            </a:r>
            <a:r>
              <a:rPr lang="en-US" sz="2000" dirty="0"/>
              <a:t>)(2</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27</a:t>
            </a:fld>
            <a:endParaRPr lang="en-US" dirty="0"/>
          </a:p>
        </p:txBody>
      </p:sp>
    </p:spTree>
    <p:extLst>
      <p:ext uri="{BB962C8B-B14F-4D97-AF65-F5344CB8AC3E}">
        <p14:creationId xmlns:p14="http://schemas.microsoft.com/office/powerpoint/2010/main" val="40187087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Reporting Alleged criminal acts cont…</a:t>
            </a:r>
            <a:endParaRPr lang="en-US" sz="48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Page 10(c</a:t>
            </a:r>
            <a:r>
              <a:rPr lang="en-US" dirty="0"/>
              <a:t>) The provider or county board shall immediately report to the </a:t>
            </a:r>
            <a:r>
              <a:rPr lang="en-US" dirty="0" smtClean="0"/>
              <a:t>law enforcement </a:t>
            </a:r>
            <a:r>
              <a:rPr lang="en-US" dirty="0"/>
              <a:t>entity having jurisdiction of the location where </a:t>
            </a:r>
            <a:r>
              <a:rPr lang="en-US" dirty="0" smtClean="0"/>
              <a:t>the incident </a:t>
            </a:r>
            <a:r>
              <a:rPr lang="en-US" dirty="0"/>
              <a:t>occurred, any allegation of physical abuse, sexual abuse, </a:t>
            </a:r>
            <a:r>
              <a:rPr lang="en-US" dirty="0" smtClean="0"/>
              <a:t>verbal abuse</a:t>
            </a:r>
            <a:r>
              <a:rPr lang="en-US" dirty="0"/>
              <a:t>, misappropriation, exploitation, neglect, or peer-to-peer act </a:t>
            </a:r>
            <a:r>
              <a:rPr lang="en-US" dirty="0" smtClean="0"/>
              <a:t>which may </a:t>
            </a:r>
            <a:r>
              <a:rPr lang="en-US" dirty="0"/>
              <a:t>constitute a criminal act. The county board shall ensure that </a:t>
            </a:r>
            <a:r>
              <a:rPr lang="en-US" dirty="0" smtClean="0"/>
              <a:t>the notification </a:t>
            </a:r>
            <a:r>
              <a:rPr lang="en-US" dirty="0"/>
              <a:t>has been made</a:t>
            </a:r>
            <a:r>
              <a:rPr lang="en-US" dirty="0" smtClean="0"/>
              <a:t>.</a:t>
            </a:r>
          </a:p>
          <a:p>
            <a:r>
              <a:rPr lang="en-US" dirty="0" smtClean="0"/>
              <a:t>(</a:t>
            </a:r>
            <a:r>
              <a:rPr lang="en-US" dirty="0"/>
              <a:t>d) The department shall immediately report to the Ohio state highway </a:t>
            </a:r>
            <a:r>
              <a:rPr lang="en-US" dirty="0" smtClean="0"/>
              <a:t>patrol, any </a:t>
            </a:r>
            <a:r>
              <a:rPr lang="en-US" dirty="0"/>
              <a:t>allegation of physical abuse, sexual abuse, verbal </a:t>
            </a:r>
            <a:r>
              <a:rPr lang="en-US" dirty="0" smtClean="0"/>
              <a:t>abuse, misappropriation</a:t>
            </a:r>
            <a:r>
              <a:rPr lang="en-US" dirty="0"/>
              <a:t>, exploitation, neglect, or peer-to-peer act occurring </a:t>
            </a:r>
            <a:r>
              <a:rPr lang="en-US" dirty="0" smtClean="0"/>
              <a:t>at a </a:t>
            </a:r>
            <a:r>
              <a:rPr lang="en-US" dirty="0"/>
              <a:t>developmental center which may constitute a criminal act.</a:t>
            </a:r>
          </a:p>
          <a:p>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28</a:t>
            </a:fld>
            <a:endParaRPr lang="en-US" dirty="0"/>
          </a:p>
        </p:txBody>
      </p:sp>
    </p:spTree>
    <p:extLst>
      <p:ext uri="{BB962C8B-B14F-4D97-AF65-F5344CB8AC3E}">
        <p14:creationId xmlns:p14="http://schemas.microsoft.com/office/powerpoint/2010/main" val="3484171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7239000" cy="1143000"/>
          </a:xfrm>
        </p:spPr>
        <p:txBody>
          <a:bodyPr>
            <a:normAutofit/>
          </a:bodyPr>
          <a:lstStyle/>
          <a:p>
            <a:pPr algn="ctr"/>
            <a:r>
              <a:rPr lang="en-US" sz="4800" dirty="0" smtClean="0"/>
              <a:t>Notifications</a:t>
            </a:r>
            <a:endParaRPr lang="en-US" sz="4800" dirty="0"/>
          </a:p>
        </p:txBody>
      </p:sp>
      <p:sp>
        <p:nvSpPr>
          <p:cNvPr id="3" name="Content Placeholder 2"/>
          <p:cNvSpPr>
            <a:spLocks noGrp="1"/>
          </p:cNvSpPr>
          <p:nvPr>
            <p:ph idx="1"/>
          </p:nvPr>
        </p:nvSpPr>
        <p:spPr/>
        <p:txBody>
          <a:bodyPr/>
          <a:lstStyle/>
          <a:p>
            <a:r>
              <a:rPr lang="en-US" dirty="0" smtClean="0"/>
              <a:t>Page 11(a</a:t>
            </a:r>
            <a:r>
              <a:rPr lang="en-US" dirty="0"/>
              <a:t>)(i) Guardian </a:t>
            </a:r>
            <a:r>
              <a:rPr lang="en-US" dirty="0" smtClean="0"/>
              <a:t>or chosen representative </a:t>
            </a:r>
            <a:r>
              <a:rPr lang="en-US" dirty="0"/>
              <a:t>or other person whom the individual has identified</a:t>
            </a:r>
            <a:r>
              <a:rPr lang="en-US" dirty="0" smtClean="0"/>
              <a:t>. </a:t>
            </a:r>
          </a:p>
          <a:p>
            <a:pPr marL="0" indent="0">
              <a:buNone/>
            </a:pPr>
            <a:r>
              <a:rPr lang="en-US" dirty="0" smtClean="0"/>
              <a:t>(This language replaces advocate as used in the current rule.)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29</a:t>
            </a:fld>
            <a:endParaRPr lang="en-US" dirty="0"/>
          </a:p>
        </p:txBody>
      </p:sp>
    </p:spTree>
    <p:extLst>
      <p:ext uri="{BB962C8B-B14F-4D97-AF65-F5344CB8AC3E}">
        <p14:creationId xmlns:p14="http://schemas.microsoft.com/office/powerpoint/2010/main" val="31722705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219200"/>
          </a:xfrm>
        </p:spPr>
        <p:txBody>
          <a:bodyPr>
            <a:normAutofit fontScale="90000"/>
          </a:bodyPr>
          <a:lstStyle/>
          <a:p>
            <a:pPr algn="ctr"/>
            <a:r>
              <a:rPr lang="en-US" sz="3200" dirty="0" smtClean="0"/>
              <a:t>   </a:t>
            </a:r>
            <a:r>
              <a:rPr lang="en-US" sz="5300" dirty="0" smtClean="0"/>
              <a:t>Summary of MUI rule changes	</a:t>
            </a:r>
            <a:endParaRPr lang="en-US" sz="5300" dirty="0"/>
          </a:p>
        </p:txBody>
      </p:sp>
      <p:sp>
        <p:nvSpPr>
          <p:cNvPr id="4" name="Content Placeholder 3"/>
          <p:cNvSpPr>
            <a:spLocks noGrp="1"/>
          </p:cNvSpPr>
          <p:nvPr>
            <p:ph sz="half" idx="1"/>
          </p:nvPr>
        </p:nvSpPr>
        <p:spPr>
          <a:xfrm>
            <a:off x="457200" y="1524000"/>
            <a:ext cx="7239000" cy="4724400"/>
          </a:xfrm>
        </p:spPr>
        <p:txBody>
          <a:bodyPr>
            <a:normAutofit fontScale="25000" lnSpcReduction="20000"/>
          </a:bodyPr>
          <a:lstStyle/>
          <a:p>
            <a:pPr marL="0" indent="0">
              <a:buNone/>
            </a:pPr>
            <a:r>
              <a:rPr lang="en-US" sz="11200" dirty="0" smtClean="0"/>
              <a:t>Rule Title Change to Include Major Unusual Incident and Unusual Incident Change</a:t>
            </a:r>
          </a:p>
          <a:p>
            <a:pPr marL="0" indent="0">
              <a:buNone/>
            </a:pPr>
            <a:endParaRPr lang="en-US" sz="4400" dirty="0"/>
          </a:p>
          <a:p>
            <a:pPr marL="0" indent="0">
              <a:buNone/>
            </a:pPr>
            <a:r>
              <a:rPr lang="en-US" sz="11200" dirty="0" smtClean="0"/>
              <a:t>Changes to Protocols (A, B, and C category investigations.)</a:t>
            </a:r>
          </a:p>
          <a:p>
            <a:pPr marL="0" indent="0">
              <a:buNone/>
            </a:pPr>
            <a:endParaRPr lang="en-US" sz="4400" dirty="0" smtClean="0"/>
          </a:p>
          <a:p>
            <a:pPr marL="0" indent="0">
              <a:buNone/>
            </a:pPr>
            <a:r>
              <a:rPr lang="en-US" sz="11200" dirty="0" smtClean="0"/>
              <a:t>Peer-to-peer definition changes (Physical Abuse, </a:t>
            </a:r>
            <a:r>
              <a:rPr lang="en-US" sz="11200" dirty="0"/>
              <a:t>V</a:t>
            </a:r>
            <a:r>
              <a:rPr lang="en-US" sz="11200" dirty="0" smtClean="0"/>
              <a:t>erbal </a:t>
            </a:r>
            <a:r>
              <a:rPr lang="en-US" sz="11200" dirty="0"/>
              <a:t>A</a:t>
            </a:r>
            <a:r>
              <a:rPr lang="en-US" sz="11200" dirty="0" smtClean="0"/>
              <a:t>buse, Misappropriation). Clarifies the definition for greater consistency more consistently.</a:t>
            </a:r>
          </a:p>
          <a:p>
            <a:pPr marL="0" indent="0">
              <a:buNone/>
            </a:pPr>
            <a:endParaRPr lang="en-US" sz="4400" dirty="0" smtClean="0"/>
          </a:p>
          <a:p>
            <a:pPr marL="0" indent="0">
              <a:buNone/>
            </a:pPr>
            <a:r>
              <a:rPr lang="en-US" sz="11200" dirty="0" smtClean="0"/>
              <a:t>Verbal Abuse definition changes.</a:t>
            </a:r>
          </a:p>
        </p:txBody>
      </p:sp>
      <p:sp>
        <p:nvSpPr>
          <p:cNvPr id="7" name="Slide Number Placeholder 6"/>
          <p:cNvSpPr>
            <a:spLocks noGrp="1"/>
          </p:cNvSpPr>
          <p:nvPr>
            <p:ph type="sldNum" sz="quarter" idx="12"/>
          </p:nvPr>
        </p:nvSpPr>
        <p:spPr/>
        <p:txBody>
          <a:bodyPr/>
          <a:lstStyle/>
          <a:p>
            <a:fld id="{41FCDDCC-22CA-4E01-A612-F419CF2A932A}" type="slidenum">
              <a:rPr lang="en-US" smtClean="0"/>
              <a:pPr/>
              <a:t>3</a:t>
            </a:fld>
            <a:endParaRPr lang="en-US" dirty="0"/>
          </a:p>
        </p:txBody>
      </p:sp>
      <p:sp>
        <p:nvSpPr>
          <p:cNvPr id="10" name="Text Placeholder 2"/>
          <p:cNvSpPr txBox="1">
            <a:spLocks/>
          </p:cNvSpPr>
          <p:nvPr/>
        </p:nvSpPr>
        <p:spPr>
          <a:xfrm rot="5400000">
            <a:off x="6551252" y="4269148"/>
            <a:ext cx="4297680" cy="483784"/>
          </a:xfrm>
          <a:prstGeom prst="rect">
            <a:avLst/>
          </a:prstGeom>
        </p:spPr>
        <p:txBody>
          <a:bodyPr rot="0" spcFirstLastPara="0" vertOverflow="overflow" horzOverflow="overflow" vert="horz" wrap="square" lIns="45720" tIns="0" rIns="0" bIns="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
                <a:schemeClr val="tx2"/>
              </a:buClr>
              <a:buSzPct val="73000"/>
              <a:buFont typeface="Wingdings 2"/>
              <a:buNone/>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239000" cy="1143000"/>
          </a:xfrm>
        </p:spPr>
        <p:txBody>
          <a:bodyPr>
            <a:noAutofit/>
          </a:bodyPr>
          <a:lstStyle/>
          <a:p>
            <a:pPr algn="ctr"/>
            <a:r>
              <a:rPr lang="en-US" sz="4800" dirty="0" smtClean="0"/>
              <a:t>Support Broker </a:t>
            </a:r>
            <a:br>
              <a:rPr lang="en-US" sz="4800" dirty="0" smtClean="0"/>
            </a:br>
            <a:r>
              <a:rPr lang="en-US" sz="4800" dirty="0" smtClean="0"/>
              <a:t>SELF Waiver</a:t>
            </a:r>
            <a:endParaRPr lang="en-US" sz="4800" dirty="0"/>
          </a:p>
        </p:txBody>
      </p:sp>
      <p:sp>
        <p:nvSpPr>
          <p:cNvPr id="3" name="Content Placeholder 2"/>
          <p:cNvSpPr>
            <a:spLocks noGrp="1"/>
          </p:cNvSpPr>
          <p:nvPr>
            <p:ph idx="1"/>
          </p:nvPr>
        </p:nvSpPr>
        <p:spPr>
          <a:xfrm>
            <a:off x="457200" y="2006364"/>
            <a:ext cx="7239000" cy="4165836"/>
          </a:xfrm>
        </p:spPr>
        <p:txBody>
          <a:bodyPr/>
          <a:lstStyle/>
          <a:p>
            <a:pPr marL="0" indent="0">
              <a:buNone/>
            </a:pPr>
            <a:r>
              <a:rPr lang="en-US" dirty="0" smtClean="0"/>
              <a:t>Page 11 - 12 (a) v</a:t>
            </a:r>
          </a:p>
          <a:p>
            <a:pPr marL="0" indent="0">
              <a:buNone/>
            </a:pPr>
            <a:r>
              <a:rPr lang="en-US" dirty="0" smtClean="0"/>
              <a:t>Support </a:t>
            </a:r>
            <a:r>
              <a:rPr lang="en-US" dirty="0"/>
              <a:t>broker for an individual enrolled in the self-empowered </a:t>
            </a:r>
            <a:r>
              <a:rPr lang="en-US" dirty="0" smtClean="0"/>
              <a:t>life funding waiver shall be notified of MUI’s. New addition with the SELF Waiver </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30</a:t>
            </a:fld>
            <a:endParaRPr lang="en-US" dirty="0"/>
          </a:p>
        </p:txBody>
      </p:sp>
    </p:spTree>
    <p:extLst>
      <p:ext uri="{BB962C8B-B14F-4D97-AF65-F5344CB8AC3E}">
        <p14:creationId xmlns:p14="http://schemas.microsoft.com/office/powerpoint/2010/main" val="812678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239000" cy="1143000"/>
          </a:xfrm>
        </p:spPr>
        <p:txBody>
          <a:bodyPr>
            <a:noAutofit/>
          </a:bodyPr>
          <a:lstStyle/>
          <a:p>
            <a:pPr algn="ctr"/>
            <a:r>
              <a:rPr lang="en-US" sz="4800" dirty="0" smtClean="0"/>
              <a:t>Peer to Peer Notifications</a:t>
            </a:r>
            <a:endParaRPr lang="en-US" sz="4800" dirty="0"/>
          </a:p>
        </p:txBody>
      </p:sp>
      <p:sp>
        <p:nvSpPr>
          <p:cNvPr id="3" name="Content Placeholder 2"/>
          <p:cNvSpPr>
            <a:spLocks noGrp="1"/>
          </p:cNvSpPr>
          <p:nvPr>
            <p:ph idx="1"/>
          </p:nvPr>
        </p:nvSpPr>
        <p:spPr>
          <a:xfrm>
            <a:off x="457200" y="1828800"/>
            <a:ext cx="7239000" cy="4626936"/>
          </a:xfrm>
        </p:spPr>
        <p:txBody>
          <a:bodyPr/>
          <a:lstStyle/>
          <a:p>
            <a:pPr marL="0" indent="0">
              <a:buNone/>
            </a:pPr>
            <a:r>
              <a:rPr lang="en-US" dirty="0" smtClean="0"/>
              <a:t>Page 11 - 12 (d)</a:t>
            </a:r>
          </a:p>
          <a:p>
            <a:pPr marL="0" indent="0">
              <a:buNone/>
            </a:pPr>
            <a:endParaRPr lang="en-US" sz="800" dirty="0"/>
          </a:p>
          <a:p>
            <a:pPr marL="0" indent="0">
              <a:buNone/>
            </a:pPr>
            <a:r>
              <a:rPr lang="en-US" dirty="0" smtClean="0"/>
              <a:t>Notification shall be made to the individuals/guardians in a peer-to-peer act unless such notification would jeopardize the health and safety of an individual involved.</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31</a:t>
            </a:fld>
            <a:endParaRPr lang="en-US" dirty="0"/>
          </a:p>
        </p:txBody>
      </p:sp>
    </p:spTree>
    <p:extLst>
      <p:ext uri="{BB962C8B-B14F-4D97-AF65-F5344CB8AC3E}">
        <p14:creationId xmlns:p14="http://schemas.microsoft.com/office/powerpoint/2010/main" val="3644219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01"/>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Page 12 13(b)(i) </a:t>
            </a:r>
          </a:p>
          <a:p>
            <a:pPr marL="0" indent="0">
              <a:buNone/>
            </a:pPr>
            <a:r>
              <a:rPr lang="en-US" dirty="0" smtClean="0"/>
              <a:t>All </a:t>
            </a:r>
            <a:r>
              <a:rPr lang="en-US" dirty="0"/>
              <a:t>major unusual incidents require an investigation meeting </a:t>
            </a:r>
            <a:r>
              <a:rPr lang="en-US" dirty="0" smtClean="0"/>
              <a:t>the applicable </a:t>
            </a:r>
            <a:r>
              <a:rPr lang="en-US" dirty="0"/>
              <a:t>investigation procedure requirements established in </a:t>
            </a:r>
            <a:r>
              <a:rPr lang="en-US" dirty="0" smtClean="0"/>
              <a:t>appendix A</a:t>
            </a:r>
            <a:r>
              <a:rPr lang="en-US" dirty="0"/>
              <a:t>, appendix B, or appendix C to this rule unless it is not possible </a:t>
            </a:r>
            <a:r>
              <a:rPr lang="en-US" dirty="0" smtClean="0"/>
              <a:t>or relevant </a:t>
            </a:r>
            <a:r>
              <a:rPr lang="en-US" dirty="0"/>
              <a:t>to the investigation to meet a requirement under this rule, </a:t>
            </a:r>
            <a:r>
              <a:rPr lang="en-US" dirty="0" smtClean="0"/>
              <a:t>in which </a:t>
            </a:r>
            <a:r>
              <a:rPr lang="en-US" dirty="0"/>
              <a:t>case the reason shall be documented. Investigations shall </a:t>
            </a:r>
            <a:r>
              <a:rPr lang="en-US" dirty="0" smtClean="0"/>
              <a:t>be conducted </a:t>
            </a:r>
            <a:r>
              <a:rPr lang="en-US" dirty="0"/>
              <a:t>and reviewed by investigative agents</a:t>
            </a:r>
            <a:r>
              <a:rPr lang="en-US" dirty="0" smtClean="0"/>
              <a:t>.</a:t>
            </a:r>
          </a:p>
          <a:p>
            <a:endParaRPr lang="en-US" dirty="0"/>
          </a:p>
          <a:p>
            <a:r>
              <a:rPr lang="en-US" dirty="0" smtClean="0"/>
              <a:t>(</a:t>
            </a:r>
            <a:r>
              <a:rPr lang="en-US" dirty="0"/>
              <a:t>i) The department or county board may elect to follow </a:t>
            </a:r>
            <a:r>
              <a:rPr lang="en-US" dirty="0" smtClean="0"/>
              <a:t>the investigation </a:t>
            </a:r>
            <a:r>
              <a:rPr lang="en-US" dirty="0"/>
              <a:t>procedure for category A major unusual </a:t>
            </a:r>
            <a:r>
              <a:rPr lang="en-US" dirty="0" smtClean="0"/>
              <a:t>incidents for </a:t>
            </a:r>
            <a:r>
              <a:rPr lang="en-US" dirty="0"/>
              <a:t>any major unusual incident</a:t>
            </a:r>
            <a:r>
              <a:rPr lang="en-US" dirty="0" smtClean="0"/>
              <a:t>.</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32</a:t>
            </a:fld>
            <a:endParaRPr lang="en-US" dirty="0"/>
          </a:p>
        </p:txBody>
      </p:sp>
    </p:spTree>
    <p:extLst>
      <p:ext uri="{BB962C8B-B14F-4D97-AF65-F5344CB8AC3E}">
        <p14:creationId xmlns:p14="http://schemas.microsoft.com/office/powerpoint/2010/main" val="25565391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i="1" dirty="0" smtClean="0"/>
              <a:t>b(ii</a:t>
            </a:r>
            <a:r>
              <a:rPr lang="en-US" b="1" i="1" dirty="0"/>
              <a:t>) Based on the facts discovered during investigation of the </a:t>
            </a:r>
            <a:r>
              <a:rPr lang="en-US" b="1" i="1" dirty="0" smtClean="0"/>
              <a:t>major unusual </a:t>
            </a:r>
            <a:r>
              <a:rPr lang="en-US" b="1" i="1" dirty="0"/>
              <a:t>incident, the category may change. If a major </a:t>
            </a:r>
            <a:r>
              <a:rPr lang="en-US" b="1" i="1" dirty="0" smtClean="0"/>
              <a:t>unusual incident </a:t>
            </a:r>
            <a:r>
              <a:rPr lang="en-US" b="1" i="1" dirty="0"/>
              <a:t>changes category, the reason for the change shall </a:t>
            </a:r>
            <a:r>
              <a:rPr lang="en-US" b="1" i="1" dirty="0" smtClean="0"/>
              <a:t>be documented </a:t>
            </a:r>
            <a:r>
              <a:rPr lang="en-US" b="1" i="1" dirty="0"/>
              <a:t>and the new applicable category </a:t>
            </a:r>
            <a:r>
              <a:rPr lang="en-US" b="1" i="1" dirty="0" smtClean="0"/>
              <a:t>investigation procedure </a:t>
            </a:r>
            <a:r>
              <a:rPr lang="en-US" b="1" i="1" dirty="0"/>
              <a:t>shall be used to conduct the major unusual </a:t>
            </a:r>
            <a:r>
              <a:rPr lang="en-US" b="1" i="1" dirty="0" smtClean="0"/>
              <a:t>incident investigation.</a:t>
            </a:r>
          </a:p>
          <a:p>
            <a:endParaRPr lang="en-US" dirty="0"/>
          </a:p>
          <a:p>
            <a:pPr marL="0" indent="0">
              <a:buNone/>
            </a:pPr>
            <a:r>
              <a:rPr lang="en-US" b="1" i="1" dirty="0"/>
              <a:t>b</a:t>
            </a:r>
            <a:r>
              <a:rPr lang="en-US" b="1" i="1" dirty="0" smtClean="0"/>
              <a:t>(iii</a:t>
            </a:r>
            <a:r>
              <a:rPr lang="en-US" b="1" i="1" dirty="0"/>
              <a:t>) Major unusual incidents that involve an active </a:t>
            </a:r>
            <a:r>
              <a:rPr lang="en-US" b="1" i="1" dirty="0" smtClean="0"/>
              <a:t>criminal investigation </a:t>
            </a:r>
            <a:r>
              <a:rPr lang="en-US" b="1" i="1" dirty="0"/>
              <a:t>may be closed as soon as the county board </a:t>
            </a:r>
            <a:r>
              <a:rPr lang="en-US" b="1" i="1" dirty="0" smtClean="0"/>
              <a:t>ensures that </a:t>
            </a:r>
            <a:r>
              <a:rPr lang="en-US" b="1" i="1" dirty="0"/>
              <a:t>the major unusual incident is properly coded, cause </a:t>
            </a:r>
            <a:r>
              <a:rPr lang="en-US" b="1" i="1" dirty="0" smtClean="0"/>
              <a:t>and contributing </a:t>
            </a:r>
            <a:r>
              <a:rPr lang="en-US" b="1" i="1" dirty="0"/>
              <a:t>factors are determined, a finding is made, </a:t>
            </a:r>
            <a:r>
              <a:rPr lang="en-US" b="1" i="1" dirty="0" smtClean="0"/>
              <a:t>and prevention </a:t>
            </a:r>
            <a:r>
              <a:rPr lang="en-US" b="1" i="1" dirty="0"/>
              <a:t>measures implemented. Information needed </a:t>
            </a:r>
            <a:r>
              <a:rPr lang="en-US" b="1" i="1" dirty="0" smtClean="0"/>
              <a:t>for closure </a:t>
            </a:r>
            <a:r>
              <a:rPr lang="en-US" b="1" i="1" dirty="0"/>
              <a:t>of the major unusual incident may be obtained from </a:t>
            </a:r>
            <a:r>
              <a:rPr lang="en-US" b="1" i="1" dirty="0" smtClean="0"/>
              <a:t>the criminal </a:t>
            </a:r>
            <a:r>
              <a:rPr lang="en-US" b="1" i="1" dirty="0"/>
              <a:t>investigation.</a:t>
            </a:r>
          </a:p>
          <a:p>
            <a:endParaRPr lang="en-US" b="1" i="1"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33</a:t>
            </a:fld>
            <a:endParaRPr lang="en-US" dirty="0"/>
          </a:p>
        </p:txBody>
      </p:sp>
    </p:spTree>
    <p:extLst>
      <p:ext uri="{BB962C8B-B14F-4D97-AF65-F5344CB8AC3E}">
        <p14:creationId xmlns:p14="http://schemas.microsoft.com/office/powerpoint/2010/main" val="4187050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9227"/>
            <a:ext cx="7239000" cy="1143000"/>
          </a:xfrm>
        </p:spPr>
        <p:txBody>
          <a:bodyPr>
            <a:normAutofit/>
          </a:bodyPr>
          <a:lstStyle/>
          <a:p>
            <a:pPr algn="ctr"/>
            <a:r>
              <a:rPr lang="en-US" sz="4800" dirty="0" smtClean="0"/>
              <a:t>Investigations</a:t>
            </a:r>
            <a:endParaRPr lang="en-US" sz="4800" dirty="0"/>
          </a:p>
        </p:txBody>
      </p:sp>
      <p:sp>
        <p:nvSpPr>
          <p:cNvPr id="3" name="Content Placeholder 2"/>
          <p:cNvSpPr>
            <a:spLocks noGrp="1"/>
          </p:cNvSpPr>
          <p:nvPr>
            <p:ph idx="1"/>
          </p:nvPr>
        </p:nvSpPr>
        <p:spPr/>
        <p:txBody>
          <a:bodyPr>
            <a:normAutofit/>
          </a:bodyPr>
          <a:lstStyle/>
          <a:p>
            <a:r>
              <a:rPr lang="en-US" dirty="0" smtClean="0"/>
              <a:t>Page 13(c)</a:t>
            </a:r>
          </a:p>
          <a:p>
            <a:endParaRPr lang="en-US" sz="800" dirty="0"/>
          </a:p>
          <a:p>
            <a:r>
              <a:rPr lang="en-US" dirty="0" smtClean="0"/>
              <a:t>County </a:t>
            </a:r>
            <a:r>
              <a:rPr lang="en-US" dirty="0"/>
              <a:t>board staff may assist the investigative agent by </a:t>
            </a:r>
            <a:r>
              <a:rPr lang="en-US" dirty="0" smtClean="0"/>
              <a:t>gathering documents</a:t>
            </a:r>
            <a:r>
              <a:rPr lang="en-US" dirty="0"/>
              <a:t>, or entering information into the ITS incident </a:t>
            </a:r>
            <a:r>
              <a:rPr lang="en-US" dirty="0" smtClean="0"/>
              <a:t>tracking system</a:t>
            </a:r>
            <a:r>
              <a:rPr lang="en-US" dirty="0"/>
              <a:t>, </a:t>
            </a:r>
            <a:r>
              <a:rPr lang="en-US" b="1" i="1" dirty="0"/>
              <a:t>fulfilling category C investigation requirements,</a:t>
            </a:r>
            <a:r>
              <a:rPr lang="en-US" dirty="0"/>
              <a:t> or </a:t>
            </a:r>
            <a:r>
              <a:rPr lang="en-US" dirty="0" smtClean="0"/>
              <a:t>performing other </a:t>
            </a:r>
            <a:r>
              <a:rPr lang="en-US" dirty="0"/>
              <a:t>administrative or clerical duties that are not specific to </a:t>
            </a:r>
            <a:r>
              <a:rPr lang="en-US" dirty="0" smtClean="0"/>
              <a:t>the investigative </a:t>
            </a:r>
            <a:r>
              <a:rPr lang="en-US" dirty="0"/>
              <a:t>agent role.</a:t>
            </a:r>
          </a:p>
        </p:txBody>
      </p:sp>
      <p:sp>
        <p:nvSpPr>
          <p:cNvPr id="4" name="Slide Number Placeholder 3"/>
          <p:cNvSpPr>
            <a:spLocks noGrp="1"/>
          </p:cNvSpPr>
          <p:nvPr>
            <p:ph type="sldNum" sz="quarter" idx="12"/>
          </p:nvPr>
        </p:nvSpPr>
        <p:spPr/>
        <p:txBody>
          <a:bodyPr/>
          <a:lstStyle/>
          <a:p>
            <a:fld id="{41FCDDCC-22CA-4E01-A612-F419CF2A932A}" type="slidenum">
              <a:rPr lang="en-US" smtClean="0"/>
              <a:pPr/>
              <a:t>34</a:t>
            </a:fld>
            <a:endParaRPr lang="en-US" dirty="0"/>
          </a:p>
        </p:txBody>
      </p:sp>
    </p:spTree>
    <p:extLst>
      <p:ext uri="{BB962C8B-B14F-4D97-AF65-F5344CB8AC3E}">
        <p14:creationId xmlns:p14="http://schemas.microsoft.com/office/powerpoint/2010/main" val="5976846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762000"/>
          </a:xfrm>
        </p:spPr>
        <p:txBody>
          <a:bodyPr>
            <a:normAutofit/>
          </a:bodyPr>
          <a:lstStyle/>
          <a:p>
            <a:pPr algn="ctr"/>
            <a:r>
              <a:rPr lang="en-US" sz="4800" dirty="0" smtClean="0"/>
              <a:t>Written Summary</a:t>
            </a:r>
            <a:endParaRPr lang="en-US" sz="4800" dirty="0"/>
          </a:p>
        </p:txBody>
      </p:sp>
      <p:sp>
        <p:nvSpPr>
          <p:cNvPr id="3" name="Content Placeholder 2"/>
          <p:cNvSpPr>
            <a:spLocks noGrp="1"/>
          </p:cNvSpPr>
          <p:nvPr>
            <p:ph idx="1"/>
          </p:nvPr>
        </p:nvSpPr>
        <p:spPr>
          <a:xfrm>
            <a:off x="457200" y="1066800"/>
            <a:ext cx="7239000" cy="5334000"/>
          </a:xfrm>
        </p:spPr>
        <p:txBody>
          <a:bodyPr>
            <a:noAutofit/>
          </a:bodyPr>
          <a:lstStyle/>
          <a:p>
            <a:pPr marL="0" indent="0">
              <a:buNone/>
            </a:pPr>
            <a:r>
              <a:rPr lang="en-US" sz="2400" dirty="0" smtClean="0"/>
              <a:t>Page15(a</a:t>
            </a:r>
            <a:r>
              <a:rPr lang="en-US" sz="2400" dirty="0"/>
              <a:t>) </a:t>
            </a:r>
          </a:p>
          <a:p>
            <a:pPr marL="0" indent="0">
              <a:buNone/>
            </a:pPr>
            <a:r>
              <a:rPr lang="en-US" sz="2400" dirty="0" smtClean="0"/>
              <a:t>No </a:t>
            </a:r>
            <a:r>
              <a:rPr lang="en-US" sz="2400" dirty="0"/>
              <a:t>later than </a:t>
            </a:r>
            <a:r>
              <a:rPr lang="en-US" sz="2400" dirty="0" smtClean="0"/>
              <a:t>five </a:t>
            </a:r>
            <a:r>
              <a:rPr lang="en-US" sz="2400" b="1" i="1" dirty="0" smtClean="0"/>
              <a:t>working</a:t>
            </a:r>
            <a:r>
              <a:rPr lang="en-US" sz="2400" dirty="0" smtClean="0"/>
              <a:t> </a:t>
            </a:r>
            <a:r>
              <a:rPr lang="en-US" sz="2400" dirty="0"/>
              <a:t>days following the county </a:t>
            </a:r>
            <a:r>
              <a:rPr lang="en-US" sz="2400" dirty="0" smtClean="0"/>
              <a:t>board's, developmental </a:t>
            </a:r>
            <a:r>
              <a:rPr lang="en-US" sz="2400" dirty="0"/>
              <a:t>center's, or department's recommendation via </a:t>
            </a:r>
            <a:r>
              <a:rPr lang="en-US" sz="2400" dirty="0" smtClean="0"/>
              <a:t>the</a:t>
            </a:r>
            <a:r>
              <a:rPr lang="en-US" sz="2400" dirty="0"/>
              <a:t> </a:t>
            </a:r>
            <a:r>
              <a:rPr lang="en-US" sz="2400" dirty="0" smtClean="0"/>
              <a:t>ITS incident </a:t>
            </a:r>
            <a:r>
              <a:rPr lang="en-US" sz="2400" dirty="0"/>
              <a:t>tracking system that the report be closed, the county </a:t>
            </a:r>
            <a:r>
              <a:rPr lang="en-US" sz="2400" dirty="0" smtClean="0"/>
              <a:t>board, or </a:t>
            </a:r>
            <a:r>
              <a:rPr lang="en-US" sz="2400" dirty="0"/>
              <a:t>developmental center, or department shall provide a </a:t>
            </a:r>
            <a:r>
              <a:rPr lang="en-US" sz="2400" dirty="0" smtClean="0"/>
              <a:t>written summary </a:t>
            </a:r>
            <a:r>
              <a:rPr lang="en-US" sz="2400" b="1" i="1" dirty="0"/>
              <a:t>of the investigation of each category A or category B </a:t>
            </a:r>
            <a:r>
              <a:rPr lang="en-US" sz="2400" b="1" i="1" dirty="0" smtClean="0"/>
              <a:t>major unusual </a:t>
            </a:r>
            <a:r>
              <a:rPr lang="en-US" sz="2400" b="1" i="1" dirty="0"/>
              <a:t>incident</a:t>
            </a:r>
            <a:r>
              <a:rPr lang="en-US" sz="2400" dirty="0"/>
              <a:t>, including the allegations, the facts and </a:t>
            </a:r>
            <a:r>
              <a:rPr lang="en-US" sz="2400" dirty="0" smtClean="0"/>
              <a:t>findings, including </a:t>
            </a:r>
            <a:r>
              <a:rPr lang="en-US" sz="2400" dirty="0"/>
              <a:t>as applicable, whether the case was substantiated </a:t>
            </a:r>
            <a:r>
              <a:rPr lang="en-US" sz="2400" dirty="0" smtClean="0"/>
              <a:t>or unsubstantiated</a:t>
            </a:r>
            <a:r>
              <a:rPr lang="en-US" sz="2400" dirty="0"/>
              <a:t>, and preventive measures implemented in response </a:t>
            </a:r>
            <a:r>
              <a:rPr lang="en-US" sz="2400" dirty="0" smtClean="0"/>
              <a:t>to the incident</a:t>
            </a:r>
            <a:r>
              <a:rPr lang="en-US" dirty="0" smtClean="0"/>
              <a:t>.</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35</a:t>
            </a:fld>
            <a:endParaRPr lang="en-US" dirty="0"/>
          </a:p>
        </p:txBody>
      </p:sp>
    </p:spTree>
    <p:extLst>
      <p:ext uri="{BB962C8B-B14F-4D97-AF65-F5344CB8AC3E}">
        <p14:creationId xmlns:p14="http://schemas.microsoft.com/office/powerpoint/2010/main" val="26829705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800" dirty="0" smtClean="0"/>
              <a:t>Written Summary cont.…</a:t>
            </a:r>
            <a:endParaRPr lang="en-US" sz="4800" dirty="0"/>
          </a:p>
        </p:txBody>
      </p:sp>
      <p:sp>
        <p:nvSpPr>
          <p:cNvPr id="3" name="Content Placeholder 2"/>
          <p:cNvSpPr>
            <a:spLocks noGrp="1"/>
          </p:cNvSpPr>
          <p:nvPr>
            <p:ph idx="1"/>
          </p:nvPr>
        </p:nvSpPr>
        <p:spPr>
          <a:xfrm>
            <a:off x="533400" y="1905000"/>
            <a:ext cx="7239000" cy="4495800"/>
          </a:xfrm>
        </p:spPr>
        <p:txBody>
          <a:bodyPr>
            <a:normAutofit/>
          </a:bodyPr>
          <a:lstStyle/>
          <a:p>
            <a:pPr marL="0" indent="0">
              <a:buNone/>
            </a:pPr>
            <a:r>
              <a:rPr lang="en-US" sz="3200" dirty="0" smtClean="0"/>
              <a:t>Page 16 (a</a:t>
            </a:r>
            <a:r>
              <a:rPr lang="en-US" sz="3200" dirty="0"/>
              <a:t>)(i) </a:t>
            </a:r>
            <a:r>
              <a:rPr lang="en-US" sz="3200" dirty="0" smtClean="0"/>
              <a:t>- The </a:t>
            </a:r>
            <a:r>
              <a:rPr lang="en-US" sz="3200" dirty="0"/>
              <a:t>individual, </a:t>
            </a:r>
            <a:r>
              <a:rPr lang="en-US" sz="3200" dirty="0" smtClean="0"/>
              <a:t>individual's </a:t>
            </a:r>
            <a:r>
              <a:rPr lang="en-US" sz="3200" dirty="0"/>
              <a:t>legal guardian, </a:t>
            </a:r>
            <a:r>
              <a:rPr lang="en-US" sz="3200" dirty="0" smtClean="0"/>
              <a:t>or individual's </a:t>
            </a:r>
            <a:r>
              <a:rPr lang="en-US" sz="3200" dirty="0"/>
              <a:t>chosen representative, </a:t>
            </a:r>
            <a:r>
              <a:rPr lang="en-US" sz="3200" dirty="0" smtClean="0"/>
              <a:t>as applicable</a:t>
            </a:r>
            <a:r>
              <a:rPr lang="en-US" sz="3200" dirty="0"/>
              <a:t>; in the case of a peer-to-peer act, </a:t>
            </a:r>
            <a:r>
              <a:rPr lang="en-US" sz="3200" dirty="0" smtClean="0"/>
              <a:t>both individuals/guardians </a:t>
            </a:r>
            <a:r>
              <a:rPr lang="en-US" sz="3200" dirty="0"/>
              <a:t>shall receive the written </a:t>
            </a:r>
            <a:r>
              <a:rPr lang="en-US" sz="3200" dirty="0" smtClean="0"/>
              <a:t>summary</a:t>
            </a:r>
            <a:endParaRPr lang="en-US" sz="32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36</a:t>
            </a:fld>
            <a:endParaRPr lang="en-US" dirty="0"/>
          </a:p>
        </p:txBody>
      </p:sp>
    </p:spTree>
    <p:extLst>
      <p:ext uri="{BB962C8B-B14F-4D97-AF65-F5344CB8AC3E}">
        <p14:creationId xmlns:p14="http://schemas.microsoft.com/office/powerpoint/2010/main" val="3913481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762000"/>
          </a:xfrm>
        </p:spPr>
        <p:txBody>
          <a:bodyPr>
            <a:normAutofit/>
          </a:bodyPr>
          <a:lstStyle/>
          <a:p>
            <a:pPr algn="ctr"/>
            <a:r>
              <a:rPr lang="en-US" sz="4800" dirty="0" smtClean="0"/>
              <a:t>Analysis</a:t>
            </a:r>
            <a:endParaRPr lang="en-US" sz="4800" dirty="0"/>
          </a:p>
        </p:txBody>
      </p:sp>
      <p:sp>
        <p:nvSpPr>
          <p:cNvPr id="3" name="Content Placeholder 2"/>
          <p:cNvSpPr>
            <a:spLocks noGrp="1"/>
          </p:cNvSpPr>
          <p:nvPr>
            <p:ph idx="1"/>
          </p:nvPr>
        </p:nvSpPr>
        <p:spPr>
          <a:xfrm>
            <a:off x="457200" y="1143000"/>
            <a:ext cx="7239000" cy="5312736"/>
          </a:xfrm>
        </p:spPr>
        <p:txBody>
          <a:bodyPr>
            <a:normAutofit fontScale="92500" lnSpcReduction="20000"/>
          </a:bodyPr>
          <a:lstStyle/>
          <a:p>
            <a:r>
              <a:rPr lang="en-US" dirty="0" smtClean="0"/>
              <a:t>Page 19 17(a)1</a:t>
            </a:r>
            <a:r>
              <a:rPr lang="en-US" dirty="0"/>
              <a:t>)(a) </a:t>
            </a:r>
            <a:endParaRPr lang="en-US" dirty="0" smtClean="0"/>
          </a:p>
          <a:p>
            <a:r>
              <a:rPr lang="en-US" dirty="0" smtClean="0"/>
              <a:t>All </a:t>
            </a:r>
            <a:r>
              <a:rPr lang="en-US" dirty="0"/>
              <a:t>agency providers, including county boards as providers, shall </a:t>
            </a:r>
            <a:r>
              <a:rPr lang="en-US" dirty="0" smtClean="0"/>
              <a:t>send the </a:t>
            </a:r>
            <a:r>
              <a:rPr lang="en-US" dirty="0"/>
              <a:t>county board </a:t>
            </a:r>
            <a:r>
              <a:rPr lang="en-US" dirty="0" smtClean="0"/>
              <a:t>a </a:t>
            </a:r>
            <a:r>
              <a:rPr lang="en-US" b="1" i="1" dirty="0" smtClean="0"/>
              <a:t>semi-annual </a:t>
            </a:r>
            <a:r>
              <a:rPr lang="en-US" dirty="0"/>
              <a:t>and annual </a:t>
            </a:r>
            <a:r>
              <a:rPr lang="en-US" dirty="0" smtClean="0"/>
              <a:t>report </a:t>
            </a:r>
            <a:r>
              <a:rPr lang="en-US" b="1" i="1" dirty="0" smtClean="0"/>
              <a:t>(Not quarterly)</a:t>
            </a:r>
            <a:r>
              <a:rPr lang="en-US" dirty="0" smtClean="0"/>
              <a:t> regarding MUI major </a:t>
            </a:r>
            <a:r>
              <a:rPr lang="en-US" dirty="0"/>
              <a:t>unusual incident trends and patterns. The county board </a:t>
            </a:r>
            <a:r>
              <a:rPr lang="en-US" dirty="0" smtClean="0"/>
              <a:t>shall semi-annually </a:t>
            </a:r>
            <a:r>
              <a:rPr lang="en-US" dirty="0"/>
              <a:t>review all individual providers </a:t>
            </a:r>
            <a:r>
              <a:rPr lang="en-US" dirty="0" smtClean="0"/>
              <a:t>quarterly providers for MUI major </a:t>
            </a:r>
            <a:r>
              <a:rPr lang="en-US" dirty="0"/>
              <a:t>unusual incident trends and patterns. The </a:t>
            </a:r>
            <a:r>
              <a:rPr lang="en-US" dirty="0" smtClean="0"/>
              <a:t>semi-annual review </a:t>
            </a:r>
            <a:r>
              <a:rPr lang="en-US" dirty="0"/>
              <a:t>shall be cumulative for the first two quarters and </a:t>
            </a:r>
            <a:r>
              <a:rPr lang="en-US" dirty="0" smtClean="0"/>
              <a:t>include an in-depth </a:t>
            </a:r>
            <a:r>
              <a:rPr lang="en-US" dirty="0"/>
              <a:t>analysis. The annual review shall be cumulative for all </a:t>
            </a:r>
            <a:r>
              <a:rPr lang="en-US" dirty="0" smtClean="0"/>
              <a:t>four quarters </a:t>
            </a:r>
            <a:r>
              <a:rPr lang="en-US" dirty="0"/>
              <a:t>and include an in-depth analysis. Each review period </a:t>
            </a:r>
            <a:r>
              <a:rPr lang="en-US" dirty="0" smtClean="0"/>
              <a:t>shall include </a:t>
            </a:r>
            <a:r>
              <a:rPr lang="en-US" dirty="0"/>
              <a:t>the preventive measures taken to address the trends </a:t>
            </a:r>
            <a:r>
              <a:rPr lang="en-US" dirty="0" smtClean="0"/>
              <a:t>and patterns.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37</a:t>
            </a:fld>
            <a:endParaRPr lang="en-US" dirty="0"/>
          </a:p>
        </p:txBody>
      </p:sp>
    </p:spTree>
    <p:extLst>
      <p:ext uri="{BB962C8B-B14F-4D97-AF65-F5344CB8AC3E}">
        <p14:creationId xmlns:p14="http://schemas.microsoft.com/office/powerpoint/2010/main" val="2339555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7239000" cy="1143000"/>
          </a:xfrm>
        </p:spPr>
        <p:txBody>
          <a:bodyPr>
            <a:normAutofit/>
          </a:bodyPr>
          <a:lstStyle/>
          <a:p>
            <a:pPr algn="ctr"/>
            <a:r>
              <a:rPr lang="en-US" sz="4800" dirty="0" smtClean="0"/>
              <a:t>Analysis</a:t>
            </a:r>
            <a:endParaRPr lang="en-US" sz="4800" dirty="0"/>
          </a:p>
        </p:txBody>
      </p:sp>
      <p:sp>
        <p:nvSpPr>
          <p:cNvPr id="3" name="Content Placeholder 2"/>
          <p:cNvSpPr>
            <a:spLocks noGrp="1"/>
          </p:cNvSpPr>
          <p:nvPr>
            <p:ph idx="1"/>
          </p:nvPr>
        </p:nvSpPr>
        <p:spPr>
          <a:xfrm>
            <a:off x="457200" y="990600"/>
            <a:ext cx="7239000" cy="5257800"/>
          </a:xfrm>
        </p:spPr>
        <p:txBody>
          <a:bodyPr>
            <a:normAutofit fontScale="92500" lnSpcReduction="20000"/>
          </a:bodyPr>
          <a:lstStyle/>
          <a:p>
            <a:pPr marL="0" indent="0">
              <a:buNone/>
            </a:pPr>
            <a:r>
              <a:rPr lang="en-US" dirty="0" smtClean="0"/>
              <a:t>Page 19 (b</a:t>
            </a:r>
            <a:r>
              <a:rPr lang="en-US" dirty="0"/>
              <a:t>) </a:t>
            </a:r>
            <a:endParaRPr lang="en-US" dirty="0" smtClean="0"/>
          </a:p>
          <a:p>
            <a:pPr marL="0" indent="0">
              <a:buNone/>
            </a:pPr>
            <a:endParaRPr lang="en-US" sz="900" dirty="0" smtClean="0"/>
          </a:p>
          <a:p>
            <a:pPr marL="0" indent="0">
              <a:buNone/>
            </a:pPr>
            <a:r>
              <a:rPr lang="en-US" b="1" dirty="0" smtClean="0"/>
              <a:t>All </a:t>
            </a:r>
            <a:r>
              <a:rPr lang="en-US" b="1" dirty="0"/>
              <a:t>reviews and analyses shall be completed within thirty calendar </a:t>
            </a:r>
            <a:r>
              <a:rPr lang="en-US" b="1" dirty="0" smtClean="0"/>
              <a:t>days following </a:t>
            </a:r>
            <a:r>
              <a:rPr lang="en-US" b="1" dirty="0"/>
              <a:t>the end of the </a:t>
            </a:r>
            <a:r>
              <a:rPr lang="en-US" b="1" dirty="0" smtClean="0"/>
              <a:t>six-month </a:t>
            </a:r>
            <a:r>
              <a:rPr lang="en-US" b="1" dirty="0"/>
              <a:t>period. The semi-annual </a:t>
            </a:r>
            <a:r>
              <a:rPr lang="en-US" b="1" dirty="0" smtClean="0"/>
              <a:t>and annual </a:t>
            </a:r>
            <a:r>
              <a:rPr lang="en-US" b="1" dirty="0"/>
              <a:t>analyses shall contain the following elements:.</a:t>
            </a:r>
          </a:p>
          <a:p>
            <a:r>
              <a:rPr lang="en-US" b="1" dirty="0"/>
              <a:t>(i) Date of review;</a:t>
            </a:r>
          </a:p>
          <a:p>
            <a:r>
              <a:rPr lang="en-US" b="1" dirty="0"/>
              <a:t>(ii) Name of person completing review;</a:t>
            </a:r>
          </a:p>
          <a:p>
            <a:r>
              <a:rPr lang="en-US" b="1" dirty="0"/>
              <a:t>(iii) Time period of review</a:t>
            </a:r>
            <a:r>
              <a:rPr lang="en-US" b="1" dirty="0" smtClean="0"/>
              <a:t>;</a:t>
            </a:r>
            <a:endParaRPr lang="en-US" b="1" dirty="0"/>
          </a:p>
          <a:p>
            <a:r>
              <a:rPr lang="en-US" b="1" dirty="0"/>
              <a:t>(iv) Comparison of data for previous three years;</a:t>
            </a:r>
          </a:p>
          <a:p>
            <a:r>
              <a:rPr lang="en-US" b="1" dirty="0"/>
              <a:t>(v) Explanation of data;</a:t>
            </a:r>
          </a:p>
          <a:p>
            <a:r>
              <a:rPr lang="en-US" b="1" dirty="0"/>
              <a:t>(vi) Data for review by major unusual incident category type</a:t>
            </a:r>
            <a:r>
              <a:rPr lang="en-US" b="1" dirty="0" smtClean="0"/>
              <a:t>;</a:t>
            </a:r>
            <a:endParaRPr lang="en-US" b="1"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38</a:t>
            </a:fld>
            <a:endParaRPr lang="en-US" dirty="0"/>
          </a:p>
        </p:txBody>
      </p:sp>
    </p:spTree>
    <p:extLst>
      <p:ext uri="{BB962C8B-B14F-4D97-AF65-F5344CB8AC3E}">
        <p14:creationId xmlns:p14="http://schemas.microsoft.com/office/powerpoint/2010/main" val="2222695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1FCDDCC-22CA-4E01-A612-F419CF2A932A}" type="slidenum">
              <a:rPr lang="en-US" smtClean="0"/>
              <a:pPr/>
              <a:t>39</a:t>
            </a:fld>
            <a:endParaRPr lang="en-US" dirty="0"/>
          </a:p>
        </p:txBody>
      </p:sp>
      <p:sp>
        <p:nvSpPr>
          <p:cNvPr id="3" name="Rectangle 2"/>
          <p:cNvSpPr/>
          <p:nvPr/>
        </p:nvSpPr>
        <p:spPr>
          <a:xfrm>
            <a:off x="304800" y="1143000"/>
            <a:ext cx="7696200" cy="4893647"/>
          </a:xfrm>
          <a:prstGeom prst="rect">
            <a:avLst/>
          </a:prstGeom>
        </p:spPr>
        <p:txBody>
          <a:bodyPr wrap="square">
            <a:spAutoFit/>
          </a:bodyPr>
          <a:lstStyle/>
          <a:p>
            <a:r>
              <a:rPr lang="en-US" sz="2400" b="1" dirty="0"/>
              <a:t>(vii) Specific individuals involved in established trends and patterns</a:t>
            </a:r>
          </a:p>
          <a:p>
            <a:r>
              <a:rPr lang="en-US" sz="2400" b="1" dirty="0"/>
              <a:t>(i.e., five major unusual incidents of any kind within six months,</a:t>
            </a:r>
          </a:p>
          <a:p>
            <a:r>
              <a:rPr lang="en-US" sz="2400" b="1" dirty="0"/>
              <a:t>ten major unusual incidents of any kind within a year, or other</a:t>
            </a:r>
          </a:p>
          <a:p>
            <a:r>
              <a:rPr lang="en-US" sz="2400" b="1" dirty="0"/>
              <a:t>pattern identified by the individual's team);</a:t>
            </a:r>
          </a:p>
          <a:p>
            <a:r>
              <a:rPr lang="en-US" sz="2400" b="1" dirty="0"/>
              <a:t>(viii) Specific trends by residence, region, or program;</a:t>
            </a:r>
          </a:p>
          <a:p>
            <a:r>
              <a:rPr lang="en-US" sz="2400" b="1" dirty="0"/>
              <a:t>(ix) Previously identified trends and patterns; and</a:t>
            </a:r>
          </a:p>
          <a:p>
            <a:r>
              <a:rPr lang="en-US" sz="2400" b="1" dirty="0"/>
              <a:t>(x) Action plans and preventive measures to address noted trends and</a:t>
            </a:r>
          </a:p>
          <a:p>
            <a:r>
              <a:rPr lang="en-US" sz="2400" b="1" dirty="0"/>
              <a:t>patterns.</a:t>
            </a:r>
          </a:p>
        </p:txBody>
      </p:sp>
      <p:sp>
        <p:nvSpPr>
          <p:cNvPr id="4" name="Title 1"/>
          <p:cNvSpPr txBox="1">
            <a:spLocks/>
          </p:cNvSpPr>
          <p:nvPr/>
        </p:nvSpPr>
        <p:spPr>
          <a:xfrm>
            <a:off x="304800" y="228600"/>
            <a:ext cx="7239000" cy="762000"/>
          </a:xfrm>
          <a:prstGeom prst="rect">
            <a:avLst/>
          </a:prstGeom>
        </p:spPr>
        <p:txBody>
          <a:bodyPr>
            <a:normAutofit lnSpcReduction="10000"/>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4800" dirty="0" smtClean="0"/>
              <a:t>Analysis</a:t>
            </a:r>
            <a:endParaRPr lang="en-US" sz="4800" dirty="0"/>
          </a:p>
        </p:txBody>
      </p:sp>
    </p:spTree>
    <p:extLst>
      <p:ext uri="{BB962C8B-B14F-4D97-AF65-F5344CB8AC3E}">
        <p14:creationId xmlns:p14="http://schemas.microsoft.com/office/powerpoint/2010/main" val="36645790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467600" cy="1219200"/>
          </a:xfrm>
        </p:spPr>
        <p:txBody>
          <a:bodyPr>
            <a:normAutofit fontScale="90000"/>
          </a:bodyPr>
          <a:lstStyle/>
          <a:p>
            <a:pPr algn="ctr"/>
            <a:r>
              <a:rPr lang="en-US" sz="3200" dirty="0" smtClean="0"/>
              <a:t>   </a:t>
            </a:r>
            <a:r>
              <a:rPr lang="en-US" sz="5300" dirty="0" smtClean="0"/>
              <a:t>Summary of MUI rule changes	</a:t>
            </a:r>
            <a:endParaRPr lang="en-US" sz="5300" dirty="0"/>
          </a:p>
        </p:txBody>
      </p:sp>
      <p:sp>
        <p:nvSpPr>
          <p:cNvPr id="4" name="Content Placeholder 3"/>
          <p:cNvSpPr>
            <a:spLocks noGrp="1"/>
          </p:cNvSpPr>
          <p:nvPr>
            <p:ph sz="half" idx="1"/>
          </p:nvPr>
        </p:nvSpPr>
        <p:spPr>
          <a:xfrm>
            <a:off x="381000" y="1524000"/>
            <a:ext cx="7467600" cy="5029200"/>
          </a:xfrm>
        </p:spPr>
        <p:txBody>
          <a:bodyPr>
            <a:noAutofit/>
          </a:bodyPr>
          <a:lstStyle/>
          <a:p>
            <a:pPr marL="0" indent="0">
              <a:buNone/>
            </a:pPr>
            <a:r>
              <a:rPr lang="en-US" sz="2400" dirty="0" smtClean="0"/>
              <a:t>Strengthening of the UI process. More incidents will be categorized as UI’s = assure process effectively addresses these incidents.</a:t>
            </a:r>
          </a:p>
          <a:p>
            <a:pPr marL="0" indent="0">
              <a:buNone/>
            </a:pPr>
            <a:endParaRPr lang="en-US" sz="800" dirty="0" smtClean="0"/>
          </a:p>
          <a:p>
            <a:pPr marL="0" indent="0">
              <a:buNone/>
            </a:pPr>
            <a:r>
              <a:rPr lang="en-US" sz="2400" dirty="0" smtClean="0"/>
              <a:t>Revised communication and dispute resolution opportunities (i.e., information, appeal) for peer/guardian in a Peer-to-Peer case.</a:t>
            </a:r>
          </a:p>
          <a:p>
            <a:pPr marL="0" indent="0">
              <a:buNone/>
            </a:pPr>
            <a:endParaRPr lang="en-US" sz="800" dirty="0"/>
          </a:p>
          <a:p>
            <a:pPr marL="0" indent="0">
              <a:buNone/>
            </a:pPr>
            <a:r>
              <a:rPr lang="en-US" sz="2400" dirty="0" smtClean="0"/>
              <a:t>Law enforcement notifications on criminal Peer-to-Peer cases. Local conversations to assure appropriate follow-up</a:t>
            </a:r>
          </a:p>
          <a:p>
            <a:pPr marL="0" indent="0">
              <a:buNone/>
            </a:pPr>
            <a:endParaRPr lang="en-US" sz="800" dirty="0" smtClean="0"/>
          </a:p>
          <a:p>
            <a:pPr marL="0" indent="0">
              <a:buNone/>
            </a:pPr>
            <a:r>
              <a:rPr lang="en-US" sz="2400" dirty="0" smtClean="0"/>
              <a:t>Law Enforcement as an MUI – even when individual is not being served</a:t>
            </a:r>
          </a:p>
        </p:txBody>
      </p:sp>
      <p:sp>
        <p:nvSpPr>
          <p:cNvPr id="7" name="Slide Number Placeholder 6"/>
          <p:cNvSpPr>
            <a:spLocks noGrp="1"/>
          </p:cNvSpPr>
          <p:nvPr>
            <p:ph type="sldNum" sz="quarter" idx="12"/>
          </p:nvPr>
        </p:nvSpPr>
        <p:spPr/>
        <p:txBody>
          <a:bodyPr/>
          <a:lstStyle/>
          <a:p>
            <a:fld id="{41FCDDCC-22CA-4E01-A612-F419CF2A932A}" type="slidenum">
              <a:rPr lang="en-US" smtClean="0"/>
              <a:pPr/>
              <a:t>4</a:t>
            </a:fld>
            <a:endParaRPr lang="en-US" dirty="0"/>
          </a:p>
        </p:txBody>
      </p:sp>
      <p:sp>
        <p:nvSpPr>
          <p:cNvPr id="10" name="Text Placeholder 2"/>
          <p:cNvSpPr txBox="1">
            <a:spLocks/>
          </p:cNvSpPr>
          <p:nvPr/>
        </p:nvSpPr>
        <p:spPr>
          <a:xfrm rot="5400000">
            <a:off x="6551252" y="4269148"/>
            <a:ext cx="4297680" cy="483784"/>
          </a:xfrm>
          <a:prstGeom prst="rect">
            <a:avLst/>
          </a:prstGeom>
        </p:spPr>
        <p:txBody>
          <a:bodyPr rot="0" spcFirstLastPara="0" vertOverflow="overflow" horzOverflow="overflow" vert="horz" wrap="square" lIns="45720" tIns="0" rIns="0" bIns="0" numCol="1" spcCol="0" rtlCol="0" fromWordArt="0" anchor="t" anchorCtr="0" forceAA="0" compatLnSpc="1">
            <a:noAutofit/>
          </a:bodyPr>
          <a:lstStyle/>
          <a:p>
            <a:pPr marL="0" marR="0" lvl="0" indent="0" algn="l" defTabSz="914400" rtl="0" eaLnBrk="1" fontAlgn="auto" latinLnBrk="0" hangingPunct="1">
              <a:lnSpc>
                <a:spcPct val="100000"/>
              </a:lnSpc>
              <a:spcBef>
                <a:spcPts val="0"/>
              </a:spcBef>
              <a:spcAft>
                <a:spcPts val="0"/>
              </a:spcAft>
              <a:buClr>
                <a:schemeClr val="tx2"/>
              </a:buClr>
              <a:buSzPct val="73000"/>
              <a:buFont typeface="Wingdings 2"/>
              <a:buNone/>
              <a:tabLst/>
              <a:defRPr/>
            </a:pP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9605934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239000" cy="1143000"/>
          </a:xfrm>
        </p:spPr>
        <p:txBody>
          <a:bodyPr>
            <a:normAutofit/>
          </a:bodyPr>
          <a:lstStyle/>
          <a:p>
            <a:pPr algn="ctr"/>
            <a:r>
              <a:rPr lang="en-US" sz="4800" dirty="0" smtClean="0"/>
              <a:t>Unusual Incidents</a:t>
            </a:r>
            <a:endParaRPr lang="en-US" sz="4800" dirty="0"/>
          </a:p>
        </p:txBody>
      </p:sp>
      <p:sp>
        <p:nvSpPr>
          <p:cNvPr id="3" name="Content Placeholder 2"/>
          <p:cNvSpPr>
            <a:spLocks noGrp="1"/>
          </p:cNvSpPr>
          <p:nvPr>
            <p:ph idx="1"/>
          </p:nvPr>
        </p:nvSpPr>
        <p:spPr/>
        <p:txBody>
          <a:bodyPr/>
          <a:lstStyle/>
          <a:p>
            <a:pPr marL="0" indent="0">
              <a:buNone/>
            </a:pPr>
            <a:r>
              <a:rPr lang="en-US" dirty="0" smtClean="0"/>
              <a:t>Page 21 1(d</a:t>
            </a:r>
            <a:r>
              <a:rPr lang="en-US" dirty="0"/>
              <a:t>) </a:t>
            </a:r>
            <a:r>
              <a:rPr lang="en-US" b="1" i="1" dirty="0" smtClean="0"/>
              <a:t>Requires the </a:t>
            </a:r>
            <a:r>
              <a:rPr lang="en-US" b="1" i="1" dirty="0"/>
              <a:t>provider to investigate </a:t>
            </a:r>
            <a:r>
              <a:rPr lang="en-US" b="1" i="1" dirty="0" smtClean="0"/>
              <a:t>unusual incidents</a:t>
            </a:r>
            <a:r>
              <a:rPr lang="en-US" b="1" i="1" dirty="0"/>
              <a:t>, identify the cause and contributing factors when </a:t>
            </a:r>
            <a:r>
              <a:rPr lang="en-US" b="1" i="1" dirty="0" smtClean="0"/>
              <a:t>applicable, and </a:t>
            </a:r>
            <a:r>
              <a:rPr lang="en-US" b="1" i="1" dirty="0"/>
              <a:t>develop preventive measures to protect the health and safety of </a:t>
            </a:r>
            <a:r>
              <a:rPr lang="en-US" b="1" i="1" dirty="0" smtClean="0"/>
              <a:t>any at-risk </a:t>
            </a:r>
            <a:r>
              <a:rPr lang="en-US" b="1" i="1" dirty="0"/>
              <a:t>individuals.</a:t>
            </a:r>
          </a:p>
        </p:txBody>
      </p:sp>
      <p:sp>
        <p:nvSpPr>
          <p:cNvPr id="4" name="Slide Number Placeholder 3"/>
          <p:cNvSpPr>
            <a:spLocks noGrp="1"/>
          </p:cNvSpPr>
          <p:nvPr>
            <p:ph type="sldNum" sz="quarter" idx="12"/>
          </p:nvPr>
        </p:nvSpPr>
        <p:spPr/>
        <p:txBody>
          <a:bodyPr/>
          <a:lstStyle/>
          <a:p>
            <a:fld id="{41FCDDCC-22CA-4E01-A612-F419CF2A932A}" type="slidenum">
              <a:rPr lang="en-US" smtClean="0"/>
              <a:pPr/>
              <a:t>40</a:t>
            </a:fld>
            <a:endParaRPr lang="en-US" dirty="0"/>
          </a:p>
        </p:txBody>
      </p:sp>
    </p:spTree>
    <p:extLst>
      <p:ext uri="{BB962C8B-B14F-4D97-AF65-F5344CB8AC3E}">
        <p14:creationId xmlns:p14="http://schemas.microsoft.com/office/powerpoint/2010/main" val="2129522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fontScale="90000"/>
          </a:bodyPr>
          <a:lstStyle/>
          <a:p>
            <a:pPr algn="ctr"/>
            <a:r>
              <a:rPr lang="en-US" sz="4800" dirty="0" smtClean="0"/>
              <a:t>Unusual Incidents Cont.</a:t>
            </a:r>
            <a:endParaRPr lang="en-US" sz="4800" dirty="0"/>
          </a:p>
        </p:txBody>
      </p:sp>
      <p:sp>
        <p:nvSpPr>
          <p:cNvPr id="3" name="Content Placeholder 2"/>
          <p:cNvSpPr>
            <a:spLocks noGrp="1"/>
          </p:cNvSpPr>
          <p:nvPr>
            <p:ph idx="1"/>
          </p:nvPr>
        </p:nvSpPr>
        <p:spPr>
          <a:xfrm>
            <a:off x="533400" y="1143000"/>
            <a:ext cx="7239000" cy="4846320"/>
          </a:xfrm>
          <a:noFill/>
        </p:spPr>
        <p:txBody>
          <a:bodyPr/>
          <a:lstStyle/>
          <a:p>
            <a:pPr marL="0" indent="0">
              <a:buNone/>
            </a:pPr>
            <a:r>
              <a:rPr lang="en-US" dirty="0" smtClean="0"/>
              <a:t>Page 21 (5) (8)Independent providers shall complete an incident report, notify the individual's guardian or chosen representative, as applicable, and forward the incident report to the service and support administrator or county board designee on the day an unusual incident is discovered.</a:t>
            </a:r>
          </a:p>
          <a:p>
            <a:pPr marL="0" indent="0">
              <a:buNone/>
            </a:pPr>
            <a:endParaRPr lang="en-US" dirty="0"/>
          </a:p>
          <a:p>
            <a:r>
              <a:rPr lang="en-US" dirty="0" smtClean="0"/>
              <a:t>Independent Providers will also maintain a log of unusual incidents.</a:t>
            </a:r>
          </a:p>
          <a:p>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41</a:t>
            </a:fld>
            <a:endParaRPr lang="en-US" dirty="0"/>
          </a:p>
        </p:txBody>
      </p:sp>
    </p:spTree>
    <p:extLst>
      <p:ext uri="{BB962C8B-B14F-4D97-AF65-F5344CB8AC3E}">
        <p14:creationId xmlns:p14="http://schemas.microsoft.com/office/powerpoint/2010/main" val="675875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239000" cy="1143000"/>
          </a:xfrm>
        </p:spPr>
        <p:txBody>
          <a:bodyPr>
            <a:normAutofit/>
          </a:bodyPr>
          <a:lstStyle/>
          <a:p>
            <a:pPr algn="ctr"/>
            <a:r>
              <a:rPr lang="en-US" sz="4800" dirty="0" smtClean="0"/>
              <a:t>Oversight</a:t>
            </a:r>
            <a:endParaRPr lang="en-US" sz="4800" dirty="0"/>
          </a:p>
        </p:txBody>
      </p:sp>
      <p:sp>
        <p:nvSpPr>
          <p:cNvPr id="3" name="Content Placeholder 2"/>
          <p:cNvSpPr>
            <a:spLocks noGrp="1"/>
          </p:cNvSpPr>
          <p:nvPr>
            <p:ph idx="1"/>
          </p:nvPr>
        </p:nvSpPr>
        <p:spPr>
          <a:xfrm>
            <a:off x="381000" y="1066800"/>
            <a:ext cx="7239000" cy="4846320"/>
          </a:xfrm>
        </p:spPr>
        <p:txBody>
          <a:bodyPr>
            <a:noAutofit/>
          </a:bodyPr>
          <a:lstStyle/>
          <a:p>
            <a:pPr marL="0" indent="0">
              <a:buNone/>
            </a:pPr>
            <a:r>
              <a:rPr lang="en-US" sz="2400" dirty="0" smtClean="0"/>
              <a:t>Page 22 F (1) (2)</a:t>
            </a:r>
          </a:p>
          <a:p>
            <a:pPr marL="0" indent="0">
              <a:buNone/>
            </a:pPr>
            <a:endParaRPr lang="en-US" sz="800" dirty="0"/>
          </a:p>
          <a:p>
            <a:pPr marL="0" indent="0">
              <a:buNone/>
            </a:pPr>
            <a:r>
              <a:rPr lang="en-US" sz="2400" dirty="0" smtClean="0"/>
              <a:t>(1</a:t>
            </a:r>
            <a:r>
              <a:rPr lang="en-US" sz="2400" dirty="0"/>
              <a:t>) The county board shall review, on at least a quarterly </a:t>
            </a:r>
            <a:r>
              <a:rPr lang="en-US" sz="2400" dirty="0" smtClean="0"/>
              <a:t>basis </a:t>
            </a:r>
            <a:r>
              <a:rPr lang="en-US" sz="2400" b="1" i="1" dirty="0" smtClean="0"/>
              <a:t>(not monthly</a:t>
            </a:r>
            <a:r>
              <a:rPr lang="en-US" sz="2400" dirty="0" smtClean="0"/>
              <a:t>), </a:t>
            </a:r>
            <a:r>
              <a:rPr lang="en-US" sz="2400" dirty="0"/>
              <a:t>a </a:t>
            </a:r>
            <a:r>
              <a:rPr lang="en-US" sz="2400" dirty="0" smtClean="0"/>
              <a:t>representative sample </a:t>
            </a:r>
            <a:r>
              <a:rPr lang="en-US" sz="2400" dirty="0"/>
              <a:t>of provider logs, including logs where the county board is a </a:t>
            </a:r>
            <a:r>
              <a:rPr lang="en-US" sz="2400" dirty="0" smtClean="0"/>
              <a:t>provider, to </a:t>
            </a:r>
            <a:r>
              <a:rPr lang="en-US" sz="2400" dirty="0"/>
              <a:t>ensure that major unusual incidents have been reported, </a:t>
            </a:r>
            <a:r>
              <a:rPr lang="en-US" sz="2400" dirty="0" smtClean="0"/>
              <a:t>preventive measures </a:t>
            </a:r>
            <a:r>
              <a:rPr lang="en-US" sz="2400" dirty="0"/>
              <a:t>have been developed, and that trends and patterns have </a:t>
            </a:r>
            <a:r>
              <a:rPr lang="en-US" sz="2400" dirty="0" smtClean="0"/>
              <a:t>been identified </a:t>
            </a:r>
            <a:r>
              <a:rPr lang="en-US" sz="2400" dirty="0"/>
              <a:t>and addressed in accordance with this rule. The sample shall </a:t>
            </a:r>
            <a:r>
              <a:rPr lang="en-US" sz="2400" dirty="0" smtClean="0"/>
              <a:t>be made </a:t>
            </a:r>
            <a:r>
              <a:rPr lang="en-US" sz="2400" dirty="0"/>
              <a:t>available to the department for review upon request</a:t>
            </a:r>
            <a:r>
              <a:rPr lang="en-US" sz="2400" dirty="0" smtClean="0"/>
              <a:t>. </a:t>
            </a:r>
          </a:p>
          <a:p>
            <a:endParaRPr lang="en-US" sz="24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42</a:t>
            </a:fld>
            <a:endParaRPr lang="en-US" dirty="0"/>
          </a:p>
        </p:txBody>
      </p:sp>
    </p:spTree>
    <p:extLst>
      <p:ext uri="{BB962C8B-B14F-4D97-AF65-F5344CB8AC3E}">
        <p14:creationId xmlns:p14="http://schemas.microsoft.com/office/powerpoint/2010/main" val="2053328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41FCDDCC-22CA-4E01-A612-F419CF2A932A}" type="slidenum">
              <a:rPr lang="en-US" smtClean="0"/>
              <a:pPr/>
              <a:t>43</a:t>
            </a:fld>
            <a:endParaRPr lang="en-US" dirty="0"/>
          </a:p>
        </p:txBody>
      </p:sp>
      <p:sp>
        <p:nvSpPr>
          <p:cNvPr id="3" name="Rectangle 2"/>
          <p:cNvSpPr/>
          <p:nvPr/>
        </p:nvSpPr>
        <p:spPr>
          <a:xfrm>
            <a:off x="457200" y="1143000"/>
            <a:ext cx="7162800" cy="4401205"/>
          </a:xfrm>
          <a:prstGeom prst="rect">
            <a:avLst/>
          </a:prstGeom>
        </p:spPr>
        <p:txBody>
          <a:bodyPr wrap="square">
            <a:spAutoFit/>
          </a:bodyPr>
          <a:lstStyle/>
          <a:p>
            <a:r>
              <a:rPr lang="en-US" sz="2800" dirty="0"/>
              <a:t>(2) When the county board is a provider of services, the department shall review, on a monthly basis, a representative sample of county board logs to ensure that major unusual incidents have been reported and that trends and patterns have been identified and addressed in accordance with this rule. The county board shall submit the specified logs to the department upon request.</a:t>
            </a:r>
          </a:p>
        </p:txBody>
      </p:sp>
      <p:sp>
        <p:nvSpPr>
          <p:cNvPr id="4" name="Title 1"/>
          <p:cNvSpPr txBox="1">
            <a:spLocks/>
          </p:cNvSpPr>
          <p:nvPr/>
        </p:nvSpPr>
        <p:spPr>
          <a:xfrm>
            <a:off x="381000" y="304800"/>
            <a:ext cx="7239000" cy="838200"/>
          </a:xfrm>
          <a:prstGeom prst="rect">
            <a:avLst/>
          </a:prstGeom>
        </p:spPr>
        <p:txBody>
          <a:bodyPr>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en-US" sz="4800" dirty="0" smtClean="0"/>
              <a:t>Oversight Cont.</a:t>
            </a:r>
            <a:endParaRPr lang="en-US" sz="4800" dirty="0"/>
          </a:p>
        </p:txBody>
      </p:sp>
    </p:spTree>
    <p:extLst>
      <p:ext uri="{BB962C8B-B14F-4D97-AF65-F5344CB8AC3E}">
        <p14:creationId xmlns:p14="http://schemas.microsoft.com/office/powerpoint/2010/main" val="2729116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239000" cy="1143000"/>
          </a:xfrm>
        </p:spPr>
        <p:txBody>
          <a:bodyPr>
            <a:normAutofit/>
          </a:bodyPr>
          <a:lstStyle/>
          <a:p>
            <a:pPr algn="ctr"/>
            <a:r>
              <a:rPr lang="en-US" sz="4800" dirty="0" smtClean="0"/>
              <a:t>Access To Records</a:t>
            </a:r>
            <a:endParaRPr lang="en-US" sz="4800" dirty="0"/>
          </a:p>
        </p:txBody>
      </p:sp>
      <p:sp>
        <p:nvSpPr>
          <p:cNvPr id="3" name="Content Placeholder 2"/>
          <p:cNvSpPr>
            <a:spLocks noGrp="1"/>
          </p:cNvSpPr>
          <p:nvPr>
            <p:ph idx="1"/>
          </p:nvPr>
        </p:nvSpPr>
        <p:spPr>
          <a:xfrm>
            <a:off x="457200" y="1295400"/>
            <a:ext cx="7239000" cy="4846320"/>
          </a:xfrm>
        </p:spPr>
        <p:txBody>
          <a:bodyPr>
            <a:normAutofit fontScale="92500"/>
          </a:bodyPr>
          <a:lstStyle/>
          <a:p>
            <a:r>
              <a:rPr lang="en-US" dirty="0"/>
              <a:t>(3) A county board may review, but not copy, personnel records that </a:t>
            </a:r>
            <a:r>
              <a:rPr lang="en-US" dirty="0" smtClean="0"/>
              <a:t>include confidential </a:t>
            </a:r>
            <a:r>
              <a:rPr lang="en-US" dirty="0"/>
              <a:t>information about an employee which may include, but is </a:t>
            </a:r>
            <a:r>
              <a:rPr lang="en-US" dirty="0" smtClean="0"/>
              <a:t>not limited </a:t>
            </a:r>
            <a:r>
              <a:rPr lang="en-US" dirty="0"/>
              <a:t>to, payroll records, performance evaluations, disciplinary </a:t>
            </a:r>
            <a:r>
              <a:rPr lang="en-US" dirty="0" smtClean="0"/>
              <a:t>records, correspondence </a:t>
            </a:r>
            <a:r>
              <a:rPr lang="en-US" dirty="0"/>
              <a:t>to employees regarding status of employment, and </a:t>
            </a:r>
            <a:r>
              <a:rPr lang="en-US" dirty="0" smtClean="0"/>
              <a:t>criminal records </a:t>
            </a:r>
            <a:r>
              <a:rPr lang="en-US" dirty="0"/>
              <a:t>checks. The county board may include in reports required by this </a:t>
            </a:r>
            <a:r>
              <a:rPr lang="en-US" dirty="0" smtClean="0"/>
              <a:t>rule information </a:t>
            </a:r>
            <a:r>
              <a:rPr lang="en-US" dirty="0"/>
              <a:t>about the results of the review of personnel records specified </a:t>
            </a:r>
            <a:r>
              <a:rPr lang="en-US" dirty="0" smtClean="0"/>
              <a:t>in this </a:t>
            </a:r>
            <a:r>
              <a:rPr lang="en-US" dirty="0"/>
              <a:t>paragraph</a:t>
            </a:r>
            <a:r>
              <a:rPr lang="en-US" dirty="0" smtClean="0"/>
              <a:t>. </a:t>
            </a:r>
            <a:r>
              <a:rPr lang="en-US" b="1" i="1" dirty="0" smtClean="0"/>
              <a:t>(This section has been removed</a:t>
            </a:r>
            <a:r>
              <a:rPr lang="en-US" dirty="0" smtClean="0"/>
              <a:t>)</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44</a:t>
            </a:fld>
            <a:endParaRPr lang="en-US" dirty="0"/>
          </a:p>
        </p:txBody>
      </p:sp>
    </p:spTree>
    <p:extLst>
      <p:ext uri="{BB962C8B-B14F-4D97-AF65-F5344CB8AC3E}">
        <p14:creationId xmlns:p14="http://schemas.microsoft.com/office/powerpoint/2010/main" val="42116216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1143000"/>
          </a:xfrm>
        </p:spPr>
        <p:txBody>
          <a:bodyPr>
            <a:normAutofit/>
          </a:bodyPr>
          <a:lstStyle/>
          <a:p>
            <a:pPr algn="ctr"/>
            <a:r>
              <a:rPr lang="en-US" sz="4800" dirty="0" smtClean="0"/>
              <a:t>Training</a:t>
            </a:r>
            <a:endParaRPr lang="en-US" sz="4800" dirty="0"/>
          </a:p>
        </p:txBody>
      </p:sp>
      <p:sp>
        <p:nvSpPr>
          <p:cNvPr id="3" name="Content Placeholder 2"/>
          <p:cNvSpPr>
            <a:spLocks noGrp="1"/>
          </p:cNvSpPr>
          <p:nvPr>
            <p:ph idx="1"/>
          </p:nvPr>
        </p:nvSpPr>
        <p:spPr>
          <a:xfrm>
            <a:off x="152400" y="762000"/>
            <a:ext cx="7924800" cy="5312736"/>
          </a:xfrm>
        </p:spPr>
        <p:txBody>
          <a:bodyPr>
            <a:noAutofit/>
          </a:bodyPr>
          <a:lstStyle/>
          <a:p>
            <a:pPr marL="0" indent="0">
              <a:buNone/>
            </a:pPr>
            <a:r>
              <a:rPr lang="en-US" dirty="0"/>
              <a:t>All agency providers and county boards shall ensure their staff are trained </a:t>
            </a:r>
            <a:r>
              <a:rPr lang="en-US" dirty="0" smtClean="0"/>
              <a:t>on the </a:t>
            </a:r>
            <a:r>
              <a:rPr lang="en-US" dirty="0"/>
              <a:t>requirements of this rule regarding the identification and reporting </a:t>
            </a:r>
            <a:r>
              <a:rPr lang="en-US" dirty="0" smtClean="0"/>
              <a:t>of MUIs </a:t>
            </a:r>
            <a:r>
              <a:rPr lang="en-US" dirty="0"/>
              <a:t>and UIs prior </a:t>
            </a:r>
            <a:r>
              <a:rPr lang="en-US" dirty="0" smtClean="0"/>
              <a:t>to </a:t>
            </a:r>
            <a:r>
              <a:rPr lang="en-US" b="1" i="1" dirty="0" smtClean="0"/>
              <a:t>direct (not unsupervised)</a:t>
            </a:r>
            <a:r>
              <a:rPr lang="en-US" dirty="0" smtClean="0"/>
              <a:t> </a:t>
            </a:r>
            <a:r>
              <a:rPr lang="en-US" dirty="0"/>
              <a:t>contact with any individual and </a:t>
            </a:r>
            <a:r>
              <a:rPr lang="en-US" dirty="0" smtClean="0"/>
              <a:t>in all </a:t>
            </a:r>
            <a:r>
              <a:rPr lang="en-US" dirty="0"/>
              <a:t>cases, no later than thirty calendar days after employment. Thereafter, </a:t>
            </a:r>
            <a:r>
              <a:rPr lang="en-US" dirty="0" smtClean="0"/>
              <a:t>all employees </a:t>
            </a:r>
            <a:r>
              <a:rPr lang="en-US" dirty="0"/>
              <a:t>shall receive training during each calendar year which </a:t>
            </a:r>
            <a:r>
              <a:rPr lang="en-US" dirty="0" smtClean="0"/>
              <a:t>shall include annual </a:t>
            </a:r>
            <a:r>
              <a:rPr lang="en-US" dirty="0"/>
              <a:t>training on the requirements of this rule including a review </a:t>
            </a:r>
            <a:r>
              <a:rPr lang="en-US" dirty="0" smtClean="0"/>
              <a:t>of health </a:t>
            </a:r>
            <a:r>
              <a:rPr lang="en-US" dirty="0"/>
              <a:t>and safety </a:t>
            </a:r>
            <a:r>
              <a:rPr lang="en-US" dirty="0" smtClean="0"/>
              <a:t>alerts issued </a:t>
            </a:r>
            <a:r>
              <a:rPr lang="en-US" dirty="0"/>
              <a:t>by the department since the </a:t>
            </a:r>
            <a:r>
              <a:rPr lang="en-US" dirty="0" smtClean="0"/>
              <a:t>previous calendar </a:t>
            </a:r>
            <a:r>
              <a:rPr lang="en-US" dirty="0"/>
              <a:t>year's training.</a:t>
            </a:r>
          </a:p>
        </p:txBody>
      </p:sp>
      <p:sp>
        <p:nvSpPr>
          <p:cNvPr id="4" name="Slide Number Placeholder 3"/>
          <p:cNvSpPr>
            <a:spLocks noGrp="1"/>
          </p:cNvSpPr>
          <p:nvPr>
            <p:ph type="sldNum" sz="quarter" idx="12"/>
          </p:nvPr>
        </p:nvSpPr>
        <p:spPr/>
        <p:txBody>
          <a:bodyPr/>
          <a:lstStyle/>
          <a:p>
            <a:fld id="{41FCDDCC-22CA-4E01-A612-F419CF2A932A}" type="slidenum">
              <a:rPr lang="en-US" smtClean="0"/>
              <a:pPr/>
              <a:t>45</a:t>
            </a:fld>
            <a:endParaRPr lang="en-US" dirty="0"/>
          </a:p>
        </p:txBody>
      </p:sp>
    </p:spTree>
    <p:extLst>
      <p:ext uri="{BB962C8B-B14F-4D97-AF65-F5344CB8AC3E}">
        <p14:creationId xmlns:p14="http://schemas.microsoft.com/office/powerpoint/2010/main" val="4145260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6934200" cy="3886200"/>
          </a:xfrm>
        </p:spPr>
        <p:txBody>
          <a:bodyPr>
            <a:noAutofit/>
          </a:bodyPr>
          <a:lstStyle/>
          <a:p>
            <a:r>
              <a:rPr lang="en-US" sz="6000" dirty="0" smtClean="0"/>
              <a:t>Thank You……!!</a:t>
            </a:r>
            <a:br>
              <a:rPr lang="en-US" sz="6000" dirty="0" smtClean="0"/>
            </a:br>
            <a:r>
              <a:rPr lang="en-US" sz="2400" dirty="0" smtClean="0"/>
              <a:t>Questions/Comments/concerns:</a:t>
            </a:r>
            <a:br>
              <a:rPr lang="en-US" sz="2400" dirty="0" smtClean="0"/>
            </a:br>
            <a:r>
              <a:rPr lang="en-US" sz="800" dirty="0" smtClean="0"/>
              <a:t> </a:t>
            </a:r>
            <a:r>
              <a:rPr lang="en-US" sz="2400" dirty="0" smtClean="0"/>
              <a:t/>
            </a:r>
            <a:br>
              <a:rPr lang="en-US" sz="2400" dirty="0" smtClean="0"/>
            </a:br>
            <a:r>
              <a:rPr lang="en-US" sz="2000" dirty="0" smtClean="0"/>
              <a:t>Scott Phillips</a:t>
            </a:r>
            <a:br>
              <a:rPr lang="en-US" sz="2000" dirty="0" smtClean="0"/>
            </a:br>
            <a:r>
              <a:rPr lang="en-US" sz="2000" dirty="0" smtClean="0"/>
              <a:t>Assistant Deputy Director</a:t>
            </a:r>
            <a:br>
              <a:rPr lang="en-US" sz="2000" dirty="0" smtClean="0"/>
            </a:br>
            <a:r>
              <a:rPr lang="en-US" sz="2000" dirty="0" smtClean="0"/>
              <a:t>MUI/Registry Unit</a:t>
            </a:r>
            <a:br>
              <a:rPr lang="en-US" sz="2000" dirty="0" smtClean="0"/>
            </a:br>
            <a:r>
              <a:rPr lang="en-US" sz="2000" dirty="0" smtClean="0"/>
              <a:t>1800 </a:t>
            </a:r>
            <a:r>
              <a:rPr lang="en-US" sz="2000" dirty="0" err="1" smtClean="0"/>
              <a:t>Sullivant</a:t>
            </a:r>
            <a:r>
              <a:rPr lang="en-US" sz="2000" dirty="0" smtClean="0"/>
              <a:t> Ave.</a:t>
            </a:r>
            <a:br>
              <a:rPr lang="en-US" sz="2000" dirty="0" smtClean="0"/>
            </a:br>
            <a:r>
              <a:rPr lang="en-US" sz="2000" dirty="0" smtClean="0"/>
              <a:t>Columbus, OH 43222</a:t>
            </a:r>
            <a:br>
              <a:rPr lang="en-US" sz="2000" dirty="0" smtClean="0"/>
            </a:br>
            <a:r>
              <a:rPr lang="en-US" sz="2000" dirty="0" smtClean="0"/>
              <a:t>Phone: (614) 752-0090</a:t>
            </a:r>
            <a:br>
              <a:rPr lang="en-US" sz="2000" dirty="0" smtClean="0"/>
            </a:br>
            <a:r>
              <a:rPr lang="en-US" sz="2000" dirty="0" smtClean="0"/>
              <a:t>Fax: (614) 995-3822 </a:t>
            </a:r>
            <a:br>
              <a:rPr lang="en-US" sz="2000" dirty="0" smtClean="0"/>
            </a:br>
            <a:r>
              <a:rPr lang="en-US" sz="2000" dirty="0" smtClean="0"/>
              <a:t>email: Scott.Phillips@dodd.ohio.gov</a:t>
            </a:r>
            <a:br>
              <a:rPr lang="en-US" sz="2000" dirty="0" smtClean="0"/>
            </a:br>
            <a:r>
              <a:rPr lang="en-US" sz="2000" dirty="0"/>
              <a:t/>
            </a:r>
            <a:br>
              <a:rPr lang="en-US" sz="2000" dirty="0"/>
            </a:br>
            <a:r>
              <a:rPr lang="en-US" sz="2000" dirty="0" smtClean="0"/>
              <a:t>Chuck Davis</a:t>
            </a:r>
            <a:br>
              <a:rPr lang="en-US" sz="2000" dirty="0" smtClean="0"/>
            </a:br>
            <a:r>
              <a:rPr lang="en-US" sz="2000" dirty="0" smtClean="0"/>
              <a:t>Regional Manager</a:t>
            </a:r>
            <a:br>
              <a:rPr lang="en-US" sz="2000" dirty="0" smtClean="0"/>
            </a:br>
            <a:r>
              <a:rPr lang="en-US" sz="2000" dirty="0" smtClean="0"/>
              <a:t>Phone: (614) 995-3820</a:t>
            </a:r>
            <a:br>
              <a:rPr lang="en-US" sz="2000" dirty="0" smtClean="0"/>
            </a:br>
            <a:r>
              <a:rPr lang="en-US" sz="2000" dirty="0" smtClean="0"/>
              <a:t>Fax: (614) 995-3822</a:t>
            </a:r>
            <a:br>
              <a:rPr lang="en-US" sz="2000" dirty="0" smtClean="0"/>
            </a:br>
            <a:r>
              <a:rPr lang="en-US" sz="2000" dirty="0" smtClean="0"/>
              <a:t>email: charles.Davis@dodd.ohio.gov</a:t>
            </a:r>
            <a:endParaRPr lang="en-US" sz="2000"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46</a:t>
            </a:fld>
            <a:endParaRPr lang="en-US" dirty="0"/>
          </a:p>
        </p:txBody>
      </p:sp>
    </p:spTree>
    <p:extLst>
      <p:ext uri="{BB962C8B-B14F-4D97-AF65-F5344CB8AC3E}">
        <p14:creationId xmlns:p14="http://schemas.microsoft.com/office/powerpoint/2010/main" val="8733426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Summary of MUI Rule changes</a:t>
            </a:r>
            <a:endParaRPr lang="en-US" sz="4800" dirty="0"/>
          </a:p>
        </p:txBody>
      </p:sp>
      <p:sp>
        <p:nvSpPr>
          <p:cNvPr id="3" name="Content Placeholder 2"/>
          <p:cNvSpPr>
            <a:spLocks noGrp="1"/>
          </p:cNvSpPr>
          <p:nvPr>
            <p:ph idx="1"/>
          </p:nvPr>
        </p:nvSpPr>
        <p:spPr>
          <a:xfrm>
            <a:off x="457200" y="1447800"/>
            <a:ext cx="7239000" cy="4846320"/>
          </a:xfrm>
        </p:spPr>
        <p:txBody>
          <a:bodyPr>
            <a:normAutofit/>
          </a:bodyPr>
          <a:lstStyle/>
          <a:p>
            <a:pPr marL="0" indent="0">
              <a:buNone/>
            </a:pPr>
            <a:r>
              <a:rPr lang="en-US" sz="2800" dirty="0"/>
              <a:t>Known / Unknown Injury Changes</a:t>
            </a:r>
          </a:p>
          <a:p>
            <a:pPr marL="0" indent="0">
              <a:buNone/>
            </a:pPr>
            <a:endParaRPr lang="en-US" sz="900" dirty="0"/>
          </a:p>
          <a:p>
            <a:pPr marL="0" indent="0">
              <a:buNone/>
            </a:pPr>
            <a:r>
              <a:rPr lang="en-US" sz="2800" dirty="0"/>
              <a:t>UI Definition</a:t>
            </a:r>
          </a:p>
          <a:p>
            <a:pPr marL="0" indent="0">
              <a:buNone/>
            </a:pPr>
            <a:endParaRPr lang="en-US" sz="900" dirty="0"/>
          </a:p>
          <a:p>
            <a:pPr marL="0" indent="0">
              <a:buNone/>
            </a:pPr>
            <a:r>
              <a:rPr lang="en-US" sz="2800" dirty="0"/>
              <a:t>Provider Notifications</a:t>
            </a:r>
          </a:p>
          <a:p>
            <a:pPr marL="0" indent="0">
              <a:buNone/>
            </a:pPr>
            <a:endParaRPr lang="en-US" sz="900" dirty="0"/>
          </a:p>
          <a:p>
            <a:pPr marL="0" indent="0">
              <a:buNone/>
            </a:pPr>
            <a:r>
              <a:rPr lang="en-US" sz="2800" dirty="0"/>
              <a:t>ICF Reporting Requirements</a:t>
            </a:r>
          </a:p>
          <a:p>
            <a:pPr marL="0" indent="0">
              <a:buNone/>
            </a:pPr>
            <a:endParaRPr lang="en-US" sz="900" dirty="0"/>
          </a:p>
          <a:p>
            <a:pPr marL="0" indent="0">
              <a:buNone/>
            </a:pPr>
            <a:r>
              <a:rPr lang="en-US" sz="2800" dirty="0"/>
              <a:t>Support Broker Self Waiver</a:t>
            </a:r>
          </a:p>
          <a:p>
            <a:pPr marL="0" indent="0">
              <a:buNone/>
            </a:pPr>
            <a:endParaRPr lang="en-US" sz="900" dirty="0"/>
          </a:p>
          <a:p>
            <a:pPr marL="0" indent="0">
              <a:buNone/>
            </a:pPr>
            <a:r>
              <a:rPr lang="en-US" sz="2800" dirty="0"/>
              <a:t>Peer to Peer Notifications</a:t>
            </a:r>
          </a:p>
          <a:p>
            <a:pPr marL="0" indent="0">
              <a:buNone/>
            </a:pPr>
            <a:endParaRPr lang="en-US" sz="800" dirty="0"/>
          </a:p>
          <a:p>
            <a:pPr marL="0" indent="0">
              <a:buNone/>
            </a:pPr>
            <a:r>
              <a:rPr lang="en-US" sz="2800" dirty="0"/>
              <a:t>Quarterly to Semi Annual MUI PT Analysis</a:t>
            </a:r>
          </a:p>
          <a:p>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5</a:t>
            </a:fld>
            <a:endParaRPr lang="en-US" dirty="0"/>
          </a:p>
        </p:txBody>
      </p:sp>
    </p:spTree>
    <p:extLst>
      <p:ext uri="{BB962C8B-B14F-4D97-AF65-F5344CB8AC3E}">
        <p14:creationId xmlns:p14="http://schemas.microsoft.com/office/powerpoint/2010/main" val="11946446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7239000" cy="1143000"/>
          </a:xfrm>
        </p:spPr>
        <p:txBody>
          <a:bodyPr>
            <a:noAutofit/>
          </a:bodyPr>
          <a:lstStyle/>
          <a:p>
            <a:pPr algn="ctr"/>
            <a:r>
              <a:rPr lang="en-US" sz="4800" dirty="0" smtClean="0"/>
              <a:t>Revisions emphasize…</a:t>
            </a:r>
            <a:endParaRPr lang="en-US" sz="4800" dirty="0"/>
          </a:p>
        </p:txBody>
      </p:sp>
      <p:sp>
        <p:nvSpPr>
          <p:cNvPr id="7" name="Content Placeholder 6"/>
          <p:cNvSpPr>
            <a:spLocks noGrp="1"/>
          </p:cNvSpPr>
          <p:nvPr>
            <p:ph idx="1"/>
          </p:nvPr>
        </p:nvSpPr>
        <p:spPr>
          <a:xfrm>
            <a:off x="457200" y="1600200"/>
            <a:ext cx="7239000" cy="4398336"/>
          </a:xfrm>
        </p:spPr>
        <p:txBody>
          <a:bodyPr>
            <a:normAutofit/>
          </a:bodyPr>
          <a:lstStyle/>
          <a:p>
            <a:r>
              <a:rPr lang="en-US" sz="2800" dirty="0" smtClean="0"/>
              <a:t>Improvements that focus on triaging incidents based on severity</a:t>
            </a:r>
          </a:p>
          <a:p>
            <a:endParaRPr lang="en-US" sz="800" dirty="0"/>
          </a:p>
          <a:p>
            <a:r>
              <a:rPr lang="en-US" sz="2800" dirty="0" smtClean="0"/>
              <a:t>Providing the right amount of safety, verification and investigation</a:t>
            </a:r>
          </a:p>
          <a:p>
            <a:endParaRPr lang="en-US" sz="800" dirty="0" smtClean="0"/>
          </a:p>
          <a:p>
            <a:r>
              <a:rPr lang="en-US" sz="2800" dirty="0" smtClean="0"/>
              <a:t>Reducing unnecessary worry, time, and effort on paper compliance that doesn’t impact outcomes</a:t>
            </a:r>
          </a:p>
          <a:p>
            <a:endParaRPr lang="en-US" sz="2800" dirty="0" smtClean="0"/>
          </a:p>
        </p:txBody>
      </p:sp>
      <p:sp>
        <p:nvSpPr>
          <p:cNvPr id="5" name="Slide Number Placeholder 4"/>
          <p:cNvSpPr>
            <a:spLocks noGrp="1"/>
          </p:cNvSpPr>
          <p:nvPr>
            <p:ph type="sldNum" sz="quarter" idx="12"/>
          </p:nvPr>
        </p:nvSpPr>
        <p:spPr/>
        <p:txBody>
          <a:bodyPr/>
          <a:lstStyle/>
          <a:p>
            <a:fld id="{41FCDDCC-22CA-4E01-A612-F419CF2A932A}" type="slidenum">
              <a:rPr lang="en-US" smtClean="0"/>
              <a:pPr/>
              <a:t>6</a:t>
            </a:fld>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239000" cy="1143000"/>
          </a:xfrm>
        </p:spPr>
        <p:txBody>
          <a:bodyPr>
            <a:noAutofit/>
          </a:bodyPr>
          <a:lstStyle/>
          <a:p>
            <a:pPr algn="ctr"/>
            <a:r>
              <a:rPr lang="en-US" sz="4800" dirty="0" smtClean="0"/>
              <a:t>Category A Incidents</a:t>
            </a:r>
            <a:br>
              <a:rPr lang="en-US" sz="4800" dirty="0" smtClean="0"/>
            </a:br>
            <a:endParaRPr lang="en-US" sz="4800" dirty="0"/>
          </a:p>
        </p:txBody>
      </p:sp>
      <p:sp>
        <p:nvSpPr>
          <p:cNvPr id="3" name="Content Placeholder 2"/>
          <p:cNvSpPr>
            <a:spLocks noGrp="1"/>
          </p:cNvSpPr>
          <p:nvPr>
            <p:ph idx="1"/>
          </p:nvPr>
        </p:nvSpPr>
        <p:spPr>
          <a:xfrm>
            <a:off x="457200" y="1219200"/>
            <a:ext cx="7239000" cy="4846320"/>
          </a:xfrm>
        </p:spPr>
        <p:txBody>
          <a:bodyPr>
            <a:normAutofit/>
          </a:bodyPr>
          <a:lstStyle/>
          <a:p>
            <a:pPr marL="0" indent="0">
              <a:buNone/>
            </a:pPr>
            <a:r>
              <a:rPr lang="en-US" dirty="0" smtClean="0"/>
              <a:t>Cases in which the police, CSB or IA may be involved in the investigation.</a:t>
            </a:r>
          </a:p>
          <a:p>
            <a:pPr marL="0" indent="0">
              <a:buNone/>
            </a:pPr>
            <a:endParaRPr lang="en-US" dirty="0" smtClean="0"/>
          </a:p>
          <a:p>
            <a:pPr marL="0" indent="0">
              <a:buNone/>
            </a:pPr>
            <a:r>
              <a:rPr lang="en-US" dirty="0" smtClean="0"/>
              <a:t>Good communication and cooperation among investigative entities will be required for these investigations.</a:t>
            </a:r>
          </a:p>
          <a:p>
            <a:pPr marL="0" indent="0">
              <a:buNone/>
            </a:pPr>
            <a:endParaRPr lang="en-US" dirty="0" smtClean="0"/>
          </a:p>
          <a:p>
            <a:pPr marL="0" indent="0">
              <a:buNone/>
            </a:pPr>
            <a:r>
              <a:rPr lang="en-US" dirty="0" smtClean="0"/>
              <a:t>Death, Exploitation, Failure To Report, Misappropriation, Neglect, Peer to Peer, Physical Abuse, Prohibited </a:t>
            </a:r>
            <a:r>
              <a:rPr lang="en-US" dirty="0"/>
              <a:t>S</a:t>
            </a:r>
            <a:r>
              <a:rPr lang="en-US" dirty="0" smtClean="0"/>
              <a:t>exual Activity, Rights Code, Sexual Abuse ,Verbal Abuse</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7</a:t>
            </a:fld>
            <a:endParaRPr lang="en-US" dirty="0"/>
          </a:p>
        </p:txBody>
      </p:sp>
    </p:spTree>
    <p:extLst>
      <p:ext uri="{BB962C8B-B14F-4D97-AF65-F5344CB8AC3E}">
        <p14:creationId xmlns:p14="http://schemas.microsoft.com/office/powerpoint/2010/main" val="939700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normAutofit/>
          </a:bodyPr>
          <a:lstStyle/>
          <a:p>
            <a:pPr algn="ctr"/>
            <a:r>
              <a:rPr lang="en-US" sz="4800" dirty="0" smtClean="0"/>
              <a:t>Category B Incidents</a:t>
            </a:r>
            <a:endParaRPr lang="en-US" sz="4800" dirty="0"/>
          </a:p>
        </p:txBody>
      </p:sp>
      <p:sp>
        <p:nvSpPr>
          <p:cNvPr id="3" name="Content Placeholder 2"/>
          <p:cNvSpPr>
            <a:spLocks noGrp="1"/>
          </p:cNvSpPr>
          <p:nvPr>
            <p:ph idx="1"/>
          </p:nvPr>
        </p:nvSpPr>
        <p:spPr/>
        <p:txBody>
          <a:bodyPr/>
          <a:lstStyle/>
          <a:p>
            <a:r>
              <a:rPr lang="en-US" dirty="0" smtClean="0"/>
              <a:t>Attempted Suicide, Medical Emergency, Missing Individual, Significant Injury</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8</a:t>
            </a:fld>
            <a:endParaRPr lang="en-US" dirty="0"/>
          </a:p>
        </p:txBody>
      </p:sp>
    </p:spTree>
    <p:extLst>
      <p:ext uri="{BB962C8B-B14F-4D97-AF65-F5344CB8AC3E}">
        <p14:creationId xmlns:p14="http://schemas.microsoft.com/office/powerpoint/2010/main" val="40087232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239000" cy="1143000"/>
          </a:xfrm>
        </p:spPr>
        <p:txBody>
          <a:bodyPr>
            <a:normAutofit/>
          </a:bodyPr>
          <a:lstStyle/>
          <a:p>
            <a:pPr algn="ctr"/>
            <a:r>
              <a:rPr lang="en-US" sz="4800" dirty="0" smtClean="0"/>
              <a:t>Category C incidents</a:t>
            </a:r>
            <a:endParaRPr lang="en-US" sz="4800" dirty="0"/>
          </a:p>
        </p:txBody>
      </p:sp>
      <p:sp>
        <p:nvSpPr>
          <p:cNvPr id="3" name="Content Placeholder 2"/>
          <p:cNvSpPr>
            <a:spLocks noGrp="1"/>
          </p:cNvSpPr>
          <p:nvPr>
            <p:ph idx="1"/>
          </p:nvPr>
        </p:nvSpPr>
        <p:spPr/>
        <p:txBody>
          <a:bodyPr/>
          <a:lstStyle/>
          <a:p>
            <a:r>
              <a:rPr lang="en-US" dirty="0" smtClean="0"/>
              <a:t>Law Enforcement, Unapproved Behavior Supports and Unscheduled Hospitalizations.</a:t>
            </a:r>
            <a:endParaRPr lang="en-US" dirty="0"/>
          </a:p>
        </p:txBody>
      </p:sp>
      <p:sp>
        <p:nvSpPr>
          <p:cNvPr id="4" name="Slide Number Placeholder 3"/>
          <p:cNvSpPr>
            <a:spLocks noGrp="1"/>
          </p:cNvSpPr>
          <p:nvPr>
            <p:ph type="sldNum" sz="quarter" idx="12"/>
          </p:nvPr>
        </p:nvSpPr>
        <p:spPr/>
        <p:txBody>
          <a:bodyPr/>
          <a:lstStyle/>
          <a:p>
            <a:fld id="{41FCDDCC-22CA-4E01-A612-F419CF2A932A}" type="slidenum">
              <a:rPr lang="en-US" smtClean="0"/>
              <a:pPr/>
              <a:t>9</a:t>
            </a:fld>
            <a:endParaRPr lang="en-US" dirty="0"/>
          </a:p>
        </p:txBody>
      </p:sp>
    </p:spTree>
    <p:extLst>
      <p:ext uri="{BB962C8B-B14F-4D97-AF65-F5344CB8AC3E}">
        <p14:creationId xmlns:p14="http://schemas.microsoft.com/office/powerpoint/2010/main" val="812139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Opulent(1)</Template>
  <TotalTime>913</TotalTime>
  <Words>3071</Words>
  <Application>Microsoft Office PowerPoint</Application>
  <PresentationFormat>On-screen Show (4:3)</PresentationFormat>
  <Paragraphs>263</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Opulent</vt:lpstr>
      <vt:lpstr>MUI Rule revisions</vt:lpstr>
      <vt:lpstr>Rule Review Process</vt:lpstr>
      <vt:lpstr>   Summary of MUI rule changes </vt:lpstr>
      <vt:lpstr>   Summary of MUI rule changes </vt:lpstr>
      <vt:lpstr>Summary of MUI Rule changes</vt:lpstr>
      <vt:lpstr>Revisions emphasize…</vt:lpstr>
      <vt:lpstr>Category A Incidents </vt:lpstr>
      <vt:lpstr>Category B Incidents</vt:lpstr>
      <vt:lpstr>Category C incidents</vt:lpstr>
      <vt:lpstr>Category Summaries </vt:lpstr>
      <vt:lpstr>Definitions</vt:lpstr>
      <vt:lpstr>  Definitions </vt:lpstr>
      <vt:lpstr>Peer To Peer</vt:lpstr>
      <vt:lpstr>Peer To Peer</vt:lpstr>
      <vt:lpstr>Peer to peer </vt:lpstr>
      <vt:lpstr>  Peer to Peer  Law enforcement Notifications -discussion</vt:lpstr>
      <vt:lpstr>Verbal Abuse </vt:lpstr>
      <vt:lpstr>Known / Unknown Injury  (Significant Injury)</vt:lpstr>
      <vt:lpstr>Unapproved Behavior Support</vt:lpstr>
      <vt:lpstr>QMRP Language change</vt:lpstr>
      <vt:lpstr>UI Definition</vt:lpstr>
      <vt:lpstr>Reporting Requirements</vt:lpstr>
      <vt:lpstr>Reporting Requirements</vt:lpstr>
      <vt:lpstr>Reporting Requirements</vt:lpstr>
      <vt:lpstr>Reporting Requirements</vt:lpstr>
      <vt:lpstr>Reporting Requirements</vt:lpstr>
      <vt:lpstr>Reporting alleged Criminal acts</vt:lpstr>
      <vt:lpstr>Reporting Alleged criminal acts cont…</vt:lpstr>
      <vt:lpstr>Notifications</vt:lpstr>
      <vt:lpstr>Support Broker  SELF Waiver</vt:lpstr>
      <vt:lpstr>Peer to Peer Notifications</vt:lpstr>
      <vt:lpstr>Investigations</vt:lpstr>
      <vt:lpstr>Investigations</vt:lpstr>
      <vt:lpstr>Investigations</vt:lpstr>
      <vt:lpstr>Written Summary</vt:lpstr>
      <vt:lpstr>Written Summary cont.…</vt:lpstr>
      <vt:lpstr>Analysis</vt:lpstr>
      <vt:lpstr>Analysis</vt:lpstr>
      <vt:lpstr>PowerPoint Presentation</vt:lpstr>
      <vt:lpstr>Unusual Incidents</vt:lpstr>
      <vt:lpstr>Unusual Incidents Cont.</vt:lpstr>
      <vt:lpstr>Oversight</vt:lpstr>
      <vt:lpstr>PowerPoint Presentation</vt:lpstr>
      <vt:lpstr>Access To Records</vt:lpstr>
      <vt:lpstr>Training</vt:lpstr>
      <vt:lpstr>Thank You……!! Questions/Comments/concerns:   Scott Phillips Assistant Deputy Director MUI/Registry Unit 1800 Sullivant Ave. Columbus, OH 43222 Phone: (614) 752-0090 Fax: (614) 995-3822  email: Scott.Phillips@dodd.ohio.gov  Chuck Davis Regional Manager Phone: (614) 995-3820 Fax: (614) 995-3822 email: charles.Davis@dodd.ohio.gov</vt:lpstr>
    </vt:vector>
  </TitlesOfParts>
  <Company>Lenovo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MUI Rule revisions</dc:title>
  <dc:creator>Lenovo User</dc:creator>
  <cp:lastModifiedBy>Phillips, Scott</cp:lastModifiedBy>
  <cp:revision>72</cp:revision>
  <cp:lastPrinted>2012-12-06T23:45:50Z</cp:lastPrinted>
  <dcterms:created xsi:type="dcterms:W3CDTF">2012-09-20T16:03:06Z</dcterms:created>
  <dcterms:modified xsi:type="dcterms:W3CDTF">2013-01-11T16:04:04Z</dcterms:modified>
</cp:coreProperties>
</file>