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83" r:id="rId3"/>
    <p:sldId id="272" r:id="rId4"/>
    <p:sldId id="280" r:id="rId5"/>
    <p:sldId id="277" r:id="rId6"/>
    <p:sldId id="273" r:id="rId7"/>
    <p:sldId id="278" r:id="rId8"/>
    <p:sldId id="279" r:id="rId9"/>
    <p:sldId id="267" r:id="rId1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09B"/>
    <a:srgbClr val="73B946"/>
    <a:srgbClr val="75B952"/>
    <a:srgbClr val="0B5498"/>
    <a:srgbClr val="2C6DA9"/>
    <a:srgbClr val="50B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6" autoAdjust="0"/>
    <p:restoredTop sz="84885" autoAdjust="0"/>
  </p:normalViewPr>
  <p:slideViewPr>
    <p:cSldViewPr snapToGrid="0" snapToObjects="1">
      <p:cViewPr>
        <p:scale>
          <a:sx n="91" d="100"/>
          <a:sy n="91" d="100"/>
        </p:scale>
        <p:origin x="3056" y="2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7" d="100"/>
          <a:sy n="67" d="100"/>
        </p:scale>
        <p:origin x="-3154"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3168" tIns="46584" rIns="93168" bIns="46584" rtlCol="0"/>
          <a:lstStyle>
            <a:lvl1pPr algn="r">
              <a:defRPr sz="1200"/>
            </a:lvl1pPr>
          </a:lstStyle>
          <a:p>
            <a:fld id="{9EB746BE-DB3C-4E7F-926C-5F7F4292D057}" type="datetimeFigureOut">
              <a:rPr lang="en-US" smtClean="0"/>
              <a:pPr/>
              <a:t>3/2/17</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68" tIns="46584" rIns="93168" bIns="46584" rtlCol="0" anchor="b"/>
          <a:lstStyle>
            <a:lvl1pPr algn="r">
              <a:defRPr sz="1200"/>
            </a:lvl1pPr>
          </a:lstStyle>
          <a:p>
            <a:fld id="{072D6BDA-EE52-4F20-A3B1-FC22EF274F3A}" type="slidenum">
              <a:rPr lang="en-US" smtClean="0"/>
              <a:pPr/>
              <a:t>‹#›</a:t>
            </a:fld>
            <a:endParaRPr lang="en-US"/>
          </a:p>
        </p:txBody>
      </p:sp>
    </p:spTree>
    <p:extLst>
      <p:ext uri="{BB962C8B-B14F-4D97-AF65-F5344CB8AC3E}">
        <p14:creationId xmlns:p14="http://schemas.microsoft.com/office/powerpoint/2010/main" val="470387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68" tIns="46584" rIns="93168" bIns="46584" rtlCol="0"/>
          <a:lstStyle>
            <a:lvl1pPr algn="r">
              <a:defRPr sz="1200"/>
            </a:lvl1pPr>
          </a:lstStyle>
          <a:p>
            <a:fld id="{547F50F9-73A6-4C26-960A-0E0DEFEB3CAC}" type="datetimeFigureOut">
              <a:rPr lang="en-US" smtClean="0"/>
              <a:pPr/>
              <a:t>3/2/17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4A7DA2EB-68CA-4B1F-B3A3-F82C25E7622F}" type="slidenum">
              <a:rPr lang="en-US" smtClean="0"/>
              <a:pPr/>
              <a:t>‹#›</a:t>
            </a:fld>
            <a:endParaRPr lang="en-US"/>
          </a:p>
        </p:txBody>
      </p:sp>
    </p:spTree>
    <p:extLst>
      <p:ext uri="{BB962C8B-B14F-4D97-AF65-F5344CB8AC3E}">
        <p14:creationId xmlns:p14="http://schemas.microsoft.com/office/powerpoint/2010/main" val="33990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DA2EB-68CA-4B1F-B3A3-F82C25E7622F}" type="slidenum">
              <a:rPr lang="en-US" smtClean="0"/>
              <a:pPr/>
              <a:t>1</a:t>
            </a:fld>
            <a:endParaRPr lang="en-US"/>
          </a:p>
        </p:txBody>
      </p:sp>
    </p:spTree>
    <p:extLst>
      <p:ext uri="{BB962C8B-B14F-4D97-AF65-F5344CB8AC3E}">
        <p14:creationId xmlns:p14="http://schemas.microsoft.com/office/powerpoint/2010/main" val="361568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itchFamily="34" charset="0"/>
              <a:buChar char="•"/>
            </a:pPr>
            <a:r>
              <a:rPr lang="en-US" dirty="0" smtClean="0"/>
              <a:t>Quality Early Care,</a:t>
            </a:r>
            <a:r>
              <a:rPr lang="en-US" baseline="0" dirty="0" smtClean="0"/>
              <a:t> Learning and Afterschool programs are an e</a:t>
            </a:r>
            <a:r>
              <a:rPr lang="en-US" dirty="0" smtClean="0"/>
              <a:t>ssential</a:t>
            </a:r>
            <a:r>
              <a:rPr lang="en-US" baseline="0" dirty="0" smtClean="0"/>
              <a:t> part of today’s economy:</a:t>
            </a:r>
          </a:p>
          <a:p>
            <a:pPr marL="628586" lvl="1" indent="-171432">
              <a:buFont typeface="Arial" pitchFamily="34" charset="0"/>
              <a:buChar char="•"/>
            </a:pPr>
            <a:r>
              <a:rPr lang="en-US" baseline="0" dirty="0" smtClean="0"/>
              <a:t>Allows parents to work more effectively knowing that their children are in settings that are safe, healthy, and promote learning.</a:t>
            </a:r>
          </a:p>
          <a:p>
            <a:pPr marL="628586" lvl="1" indent="-171432">
              <a:buFont typeface="Arial" pitchFamily="34" charset="0"/>
              <a:buChar char="•"/>
            </a:pPr>
            <a:r>
              <a:rPr lang="en-US" baseline="0" dirty="0" smtClean="0"/>
              <a:t>Provides young children with the preparation they need to enter school ready to succeed.</a:t>
            </a:r>
          </a:p>
          <a:p>
            <a:pPr marL="628586" lvl="1" indent="-171432">
              <a:buFont typeface="Arial" pitchFamily="34" charset="0"/>
              <a:buChar char="•"/>
            </a:pPr>
            <a:r>
              <a:rPr lang="en-US" baseline="0" dirty="0" smtClean="0"/>
              <a:t>Supply employers with the next generation of workers who will be ready to tackle the jobs of the future.</a:t>
            </a:r>
          </a:p>
          <a:p>
            <a:pPr marL="628586" lvl="1" indent="-171432">
              <a:buFont typeface="Arial" pitchFamily="34" charset="0"/>
              <a:buChar char="•"/>
            </a:pPr>
            <a:endParaRPr lang="en-US" baseline="0" dirty="0" smtClean="0"/>
          </a:p>
          <a:p>
            <a:pPr marL="171432" indent="-171432">
              <a:buFont typeface="Arial" pitchFamily="34" charset="0"/>
              <a:buChar char="•"/>
            </a:pPr>
            <a:r>
              <a:rPr lang="en-US" dirty="0" smtClean="0"/>
              <a:t>Investment in quality child care equals:</a:t>
            </a:r>
          </a:p>
          <a:p>
            <a:pPr marL="628586" lvl="1" indent="-171432">
              <a:buFont typeface="Arial" pitchFamily="34" charset="0"/>
              <a:buChar char="•"/>
            </a:pPr>
            <a:r>
              <a:rPr lang="en-US" dirty="0" smtClean="0"/>
              <a:t>Kindergarten readiness</a:t>
            </a:r>
          </a:p>
          <a:p>
            <a:pPr marL="628586" lvl="1" indent="-171432">
              <a:buFont typeface="Arial" pitchFamily="34" charset="0"/>
              <a:buChar char="•"/>
            </a:pPr>
            <a:r>
              <a:rPr lang="en-US" dirty="0" smtClean="0"/>
              <a:t>Increased 3rd grade reading proficiency</a:t>
            </a:r>
          </a:p>
          <a:p>
            <a:pPr marL="628586" lvl="1" indent="-171432">
              <a:buFont typeface="Arial" pitchFamily="34" charset="0"/>
              <a:buChar char="•"/>
            </a:pPr>
            <a:r>
              <a:rPr lang="en-US" dirty="0" smtClean="0"/>
              <a:t>Higher graduation rates</a:t>
            </a:r>
          </a:p>
          <a:p>
            <a:pPr marL="628586" lvl="1" indent="-171432">
              <a:buFont typeface="Arial" pitchFamily="34" charset="0"/>
              <a:buChar char="•"/>
            </a:pPr>
            <a:r>
              <a:rPr lang="en-US" dirty="0" smtClean="0"/>
              <a:t>Reduced need for intervention</a:t>
            </a:r>
          </a:p>
          <a:p>
            <a:pPr marL="628586" lvl="1" indent="-171432">
              <a:buFont typeface="Arial" pitchFamily="34" charset="0"/>
              <a:buChar char="•"/>
            </a:pPr>
            <a:r>
              <a:rPr lang="en-US" dirty="0" smtClean="0"/>
              <a:t>Less involvement with the juvenile justice system</a:t>
            </a:r>
          </a:p>
          <a:p>
            <a:pPr marL="628586" lvl="1" indent="-171432">
              <a:buFont typeface="Arial" pitchFamily="34" charset="0"/>
              <a:buChar char="•"/>
            </a:pPr>
            <a:r>
              <a:rPr lang="en-US" dirty="0" smtClean="0"/>
              <a:t>Builds a ready workforce </a:t>
            </a:r>
          </a:p>
          <a:p>
            <a:pPr marL="171432" indent="-171432">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4A7DA2EB-68CA-4B1F-B3A3-F82C25E7622F}" type="slidenum">
              <a:rPr lang="en-US" smtClean="0"/>
              <a:pPr/>
              <a:t>2</a:t>
            </a:fld>
            <a:endParaRPr lang="en-US"/>
          </a:p>
        </p:txBody>
      </p:sp>
    </p:spTree>
    <p:extLst>
      <p:ext uri="{BB962C8B-B14F-4D97-AF65-F5344CB8AC3E}">
        <p14:creationId xmlns:p14="http://schemas.microsoft.com/office/powerpoint/2010/main" val="47398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defTabSz="914308">
              <a:buFont typeface="Arial" pitchFamily="34" charset="0"/>
              <a:buChar char="•"/>
              <a:defRPr/>
            </a:pPr>
            <a:r>
              <a:rPr lang="en-US" dirty="0" smtClean="0"/>
              <a:t>The</a:t>
            </a:r>
            <a:r>
              <a:rPr lang="en-US" baseline="0" dirty="0" smtClean="0"/>
              <a:t> Ohio Child Care Resource &amp; Referral Association is a nonprofit agency that serves as a member association for the state’s child care resource and referral agencies (CCR&amp;Rs).</a:t>
            </a:r>
          </a:p>
          <a:p>
            <a:pPr marL="171432" indent="-171432" defTabSz="914308">
              <a:buFont typeface="Arial" pitchFamily="34" charset="0"/>
              <a:buChar char="•"/>
              <a:defRPr/>
            </a:pPr>
            <a:r>
              <a:rPr lang="en-US" dirty="0">
                <a:latin typeface="Tahoma" charset="0"/>
                <a:cs typeface="Tahoma" charset="0"/>
              </a:rPr>
              <a:t>Currently governed by a board of directors comprised of eight regional Child Care Resource &amp; Referral (CCR&amp;R) agencies and five community at-large members</a:t>
            </a:r>
          </a:p>
          <a:p>
            <a:pPr marL="171432" indent="-171432" defTabSz="914308">
              <a:buFont typeface="Arial" pitchFamily="34" charset="0"/>
              <a:buChar char="•"/>
              <a:defRPr/>
            </a:pPr>
            <a:r>
              <a:rPr lang="en-US" dirty="0">
                <a:latin typeface="Tahoma" charset="0"/>
                <a:cs typeface="Tahoma" charset="0"/>
              </a:rPr>
              <a:t>CCR&amp;Rs serve as regional hubs providing professional development and technical assistance to child care, early learning, and afterschool local programs</a:t>
            </a:r>
          </a:p>
          <a:p>
            <a:pPr marL="171432" indent="-171432" defTabSz="914308">
              <a:buFont typeface="Arial" pitchFamily="34" charset="0"/>
              <a:buChar char="•"/>
              <a:defRPr/>
            </a:pPr>
            <a:endParaRPr lang="en-US" dirty="0">
              <a:latin typeface="Tahoma" charset="0"/>
              <a:cs typeface="Tahoma" charset="0"/>
            </a:endParaRPr>
          </a:p>
          <a:p>
            <a:pPr marL="171432" indent="-171432" defTabSz="914308">
              <a:buFont typeface="Arial" pitchFamily="34" charset="0"/>
              <a:buChar char="•"/>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7DA2EB-68CA-4B1F-B3A3-F82C25E7622F}" type="slidenum">
              <a:rPr lang="en-US" smtClean="0"/>
              <a:pPr/>
              <a:t>3</a:t>
            </a:fld>
            <a:endParaRPr lang="en-US"/>
          </a:p>
        </p:txBody>
      </p:sp>
    </p:spTree>
    <p:extLst>
      <p:ext uri="{BB962C8B-B14F-4D97-AF65-F5344CB8AC3E}">
        <p14:creationId xmlns:p14="http://schemas.microsoft.com/office/powerpoint/2010/main" val="341301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DA2EB-68CA-4B1F-B3A3-F82C25E7622F}" type="slidenum">
              <a:rPr lang="en-US" smtClean="0"/>
              <a:pPr/>
              <a:t>4</a:t>
            </a:fld>
            <a:endParaRPr lang="en-US"/>
          </a:p>
        </p:txBody>
      </p:sp>
    </p:spTree>
    <p:extLst>
      <p:ext uri="{BB962C8B-B14F-4D97-AF65-F5344CB8AC3E}">
        <p14:creationId xmlns:p14="http://schemas.microsoft.com/office/powerpoint/2010/main" val="377964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itchFamily="34" charset="0"/>
              <a:buChar char="•"/>
            </a:pPr>
            <a:r>
              <a:rPr lang="en-US" dirty="0" smtClean="0"/>
              <a:t>OCCRRA works closely with federal and state government officials</a:t>
            </a:r>
            <a:r>
              <a:rPr lang="en-US" baseline="0" dirty="0" smtClean="0"/>
              <a:t> on policy and funding improvements to create excellent programs and knowledgeable professionals to support healthy, happy, productive future citizens</a:t>
            </a:r>
          </a:p>
          <a:p>
            <a:pPr marL="171432" indent="-171432">
              <a:buFont typeface="Arial" pitchFamily="34" charset="0"/>
              <a:buChar char="•"/>
            </a:pPr>
            <a:r>
              <a:rPr lang="en-US" baseline="0" dirty="0" smtClean="0"/>
              <a:t>OCCRRA’s Core Services focus on professionals, programs, and families of children receiving early care, learning, and afterschool services</a:t>
            </a:r>
            <a:endParaRPr lang="en-US" dirty="0"/>
          </a:p>
        </p:txBody>
      </p:sp>
      <p:sp>
        <p:nvSpPr>
          <p:cNvPr id="4" name="Slide Number Placeholder 3"/>
          <p:cNvSpPr>
            <a:spLocks noGrp="1"/>
          </p:cNvSpPr>
          <p:nvPr>
            <p:ph type="sldNum" sz="quarter" idx="10"/>
          </p:nvPr>
        </p:nvSpPr>
        <p:spPr/>
        <p:txBody>
          <a:bodyPr/>
          <a:lstStyle/>
          <a:p>
            <a:fld id="{4A7DA2EB-68CA-4B1F-B3A3-F82C25E7622F}" type="slidenum">
              <a:rPr lang="en-US" smtClean="0"/>
              <a:pPr/>
              <a:t>5</a:t>
            </a:fld>
            <a:endParaRPr lang="en-US"/>
          </a:p>
        </p:txBody>
      </p:sp>
    </p:spTree>
    <p:extLst>
      <p:ext uri="{BB962C8B-B14F-4D97-AF65-F5344CB8AC3E}">
        <p14:creationId xmlns:p14="http://schemas.microsoft.com/office/powerpoint/2010/main" val="77598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A7DA2EB-68CA-4B1F-B3A3-F82C25E7622F}" type="slidenum">
              <a:rPr lang="en-US" smtClean="0"/>
              <a:pPr/>
              <a:t>6</a:t>
            </a:fld>
            <a:endParaRPr lang="en-US"/>
          </a:p>
        </p:txBody>
      </p:sp>
    </p:spTree>
    <p:extLst>
      <p:ext uri="{BB962C8B-B14F-4D97-AF65-F5344CB8AC3E}">
        <p14:creationId xmlns:p14="http://schemas.microsoft.com/office/powerpoint/2010/main" val="140484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itchFamily="34" charset="0"/>
              <a:buChar char="•"/>
            </a:pPr>
            <a:r>
              <a:rPr lang="en-US" dirty="0" smtClean="0"/>
              <a:t>Infant</a:t>
            </a:r>
            <a:r>
              <a:rPr lang="en-US" baseline="0" dirty="0" smtClean="0"/>
              <a:t>/Toddler, Preschool, and Afterschool Initiatives - </a:t>
            </a:r>
            <a:r>
              <a:rPr lang="en-US" dirty="0"/>
              <a:t>OCCRRA develops trainings and tools, supported by current research and best practices, for professionals in programs serving children and youth.</a:t>
            </a:r>
          </a:p>
          <a:p>
            <a:pPr marL="171432" indent="-171432">
              <a:buFont typeface="Arial" pitchFamily="34" charset="0"/>
              <a:buChar char="•"/>
            </a:pPr>
            <a:r>
              <a:rPr lang="en-US" dirty="0"/>
              <a:t>Ohio is part of a multi-state initiative funded by the National Science Foundation to provide training and technical assistance on offering hands-on, inquiry-based STEM (science, technology, engineering and mathematics) learning experiences to children and youth in afterschool programs.  Afterschool programs are an ideal setting to provide rich STEM experiences that help to spark interest and expand the skills of our future workforce.</a:t>
            </a:r>
          </a:p>
          <a:p>
            <a:pPr marL="171432" indent="-171432">
              <a:buFont typeface="Arial" pitchFamily="34" charset="0"/>
              <a:buChar char="•"/>
            </a:pPr>
            <a:r>
              <a:rPr lang="en-US" dirty="0" smtClean="0"/>
              <a:t>Step</a:t>
            </a:r>
            <a:r>
              <a:rPr lang="en-US" baseline="0" dirty="0" smtClean="0"/>
              <a:t> Up to Quality (SUTQ) is </a:t>
            </a:r>
            <a:r>
              <a:rPr lang="en-US" dirty="0" smtClean="0"/>
              <a:t>Ohio’s quality rating and improvement system for licensed child care programs.</a:t>
            </a:r>
            <a:r>
              <a:rPr lang="en-US" baseline="0" dirty="0" smtClean="0"/>
              <a:t> C</a:t>
            </a:r>
            <a:r>
              <a:rPr lang="en-US" dirty="0" smtClean="0"/>
              <a:t>urrently these programs voluntarily meet and maintain standards that go beyond minimum licensing requirements. The standards are based on national research linked to improved child outcomes and school readiness. OCCRRA and the CCR&amp;R network in partnership with the Ohio Department of Job and Family Services are the professional development and technical assistance delivery system providing consumer education.</a:t>
            </a:r>
          </a:p>
          <a:p>
            <a:pPr marL="171432" indent="-171432">
              <a:buFont typeface="Arial" pitchFamily="34" charset="0"/>
              <a:buChar char="•"/>
            </a:pPr>
            <a:r>
              <a:rPr lang="en-US" dirty="0" smtClean="0"/>
              <a:t>OCCRRA was awarded funding under the Wellness &amp; Obesity Prevention Grant from the Ohio Department of Health. Child care program staff and directors attend a series of training sessions on promoting healthy practices and policies in child care programs and complete additional requirements. Programs receive materials to use with children and parents. Once complete, programs may apply online through the Registry for designation as a Healthy Program, and submit documentation of their program policies.</a:t>
            </a:r>
            <a:endParaRPr lang="en-US" dirty="0"/>
          </a:p>
        </p:txBody>
      </p:sp>
      <p:sp>
        <p:nvSpPr>
          <p:cNvPr id="4" name="Slide Number Placeholder 3"/>
          <p:cNvSpPr>
            <a:spLocks noGrp="1"/>
          </p:cNvSpPr>
          <p:nvPr>
            <p:ph type="sldNum" sz="quarter" idx="10"/>
          </p:nvPr>
        </p:nvSpPr>
        <p:spPr/>
        <p:txBody>
          <a:bodyPr/>
          <a:lstStyle/>
          <a:p>
            <a:fld id="{4A7DA2EB-68CA-4B1F-B3A3-F82C25E7622F}" type="slidenum">
              <a:rPr lang="en-US" smtClean="0"/>
              <a:pPr/>
              <a:t>7</a:t>
            </a:fld>
            <a:endParaRPr lang="en-US"/>
          </a:p>
        </p:txBody>
      </p:sp>
    </p:spTree>
    <p:extLst>
      <p:ext uri="{BB962C8B-B14F-4D97-AF65-F5344CB8AC3E}">
        <p14:creationId xmlns:p14="http://schemas.microsoft.com/office/powerpoint/2010/main" val="413972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parent, choosing a</a:t>
            </a:r>
            <a:r>
              <a:rPr lang="en-US" baseline="0" dirty="0" smtClean="0"/>
              <a:t> high quality early care, learning and afterschool program is a critical to the success of your child. Our network of child care resource and referral agencies make this challenging process easier. Your CCR&amp;Rs will assist you in </a:t>
            </a:r>
            <a:r>
              <a:rPr lang="en-US" baseline="0" smtClean="0"/>
              <a:t>asking pertinent </a:t>
            </a:r>
            <a:r>
              <a:rPr lang="en-US" baseline="0" dirty="0" smtClean="0"/>
              <a:t>questions to determine if a desired program has planned programming, experienced staff, and program policies necessary for your child to learn, thrive, and grow. </a:t>
            </a:r>
            <a:endParaRPr lang="en-US" dirty="0"/>
          </a:p>
        </p:txBody>
      </p:sp>
      <p:sp>
        <p:nvSpPr>
          <p:cNvPr id="4" name="Slide Number Placeholder 3"/>
          <p:cNvSpPr>
            <a:spLocks noGrp="1"/>
          </p:cNvSpPr>
          <p:nvPr>
            <p:ph type="sldNum" sz="quarter" idx="10"/>
          </p:nvPr>
        </p:nvSpPr>
        <p:spPr/>
        <p:txBody>
          <a:bodyPr/>
          <a:lstStyle/>
          <a:p>
            <a:fld id="{4A7DA2EB-68CA-4B1F-B3A3-F82C25E7622F}" type="slidenum">
              <a:rPr lang="en-US" smtClean="0"/>
              <a:pPr/>
              <a:t>8</a:t>
            </a:fld>
            <a:endParaRPr lang="en-US"/>
          </a:p>
        </p:txBody>
      </p:sp>
    </p:spTree>
    <p:extLst>
      <p:ext uri="{BB962C8B-B14F-4D97-AF65-F5344CB8AC3E}">
        <p14:creationId xmlns:p14="http://schemas.microsoft.com/office/powerpoint/2010/main" val="180357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DA2EB-68CA-4B1F-B3A3-F82C25E7622F}" type="slidenum">
              <a:rPr lang="en-US" smtClean="0"/>
              <a:pPr/>
              <a:t>9</a:t>
            </a:fld>
            <a:endParaRPr lang="en-US"/>
          </a:p>
        </p:txBody>
      </p:sp>
    </p:spTree>
    <p:extLst>
      <p:ext uri="{BB962C8B-B14F-4D97-AF65-F5344CB8AC3E}">
        <p14:creationId xmlns:p14="http://schemas.microsoft.com/office/powerpoint/2010/main" val="177079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44195"/>
            <a:ext cx="5725836" cy="1470025"/>
          </a:xfrm>
        </p:spPr>
        <p:txBody>
          <a:bodyPr/>
          <a:lstStyle>
            <a:lvl1pPr algn="l">
              <a:defRPr>
                <a:solidFill>
                  <a:srgbClr val="75B952"/>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8CC596D-B4CB-4BEA-AF34-05EC6C47D075}" type="datetime1">
              <a:rPr lang="en-US" smtClean="0"/>
              <a:t>3/2/17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5F82A9-8CF2-4B5A-BF1A-61AE263CBB33}" type="slidenum">
              <a:rPr lang="en-US"/>
              <a:pPr>
                <a:defRPr/>
              </a:pPr>
              <a:t>‹#›</a:t>
            </a:fld>
            <a:endParaRPr lang="en-US"/>
          </a:p>
        </p:txBody>
      </p:sp>
    </p:spTree>
    <p:extLst>
      <p:ext uri="{BB962C8B-B14F-4D97-AF65-F5344CB8AC3E}">
        <p14:creationId xmlns:p14="http://schemas.microsoft.com/office/powerpoint/2010/main" val="33706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51C946-1E8D-49E4-BADD-3D688EF0FDB0}" type="datetime1">
              <a:rPr lang="en-US" smtClean="0"/>
              <a:t>3/2/17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36A014-16A8-406A-922E-97724235DA43}" type="slidenum">
              <a:rPr lang="en-US"/>
              <a:pPr>
                <a:defRPr/>
              </a:pPr>
              <a:t>‹#›</a:t>
            </a:fld>
            <a:endParaRPr lang="en-US"/>
          </a:p>
        </p:txBody>
      </p:sp>
    </p:spTree>
    <p:extLst>
      <p:ext uri="{BB962C8B-B14F-4D97-AF65-F5344CB8AC3E}">
        <p14:creationId xmlns:p14="http://schemas.microsoft.com/office/powerpoint/2010/main" val="128378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322CE0-E9BF-48D2-9600-FAA2613529C2}" type="datetime1">
              <a:rPr lang="en-US" smtClean="0"/>
              <a:t>3/2/17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B058FF-52D9-46F1-9445-6504359F5475}" type="slidenum">
              <a:rPr lang="en-US"/>
              <a:pPr>
                <a:defRPr/>
              </a:pPr>
              <a:t>‹#›</a:t>
            </a:fld>
            <a:endParaRPr lang="en-US"/>
          </a:p>
        </p:txBody>
      </p:sp>
    </p:spTree>
    <p:extLst>
      <p:ext uri="{BB962C8B-B14F-4D97-AF65-F5344CB8AC3E}">
        <p14:creationId xmlns:p14="http://schemas.microsoft.com/office/powerpoint/2010/main" val="352110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3B94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63570"/>
            <a:ext cx="8229600" cy="3542251"/>
          </a:xfrm>
        </p:spPr>
        <p:txBody>
          <a:bodyPr/>
          <a:lstStyle>
            <a:lvl1pPr>
              <a:defRPr sz="2800">
                <a:solidFill>
                  <a:srgbClr val="00509B"/>
                </a:solidFill>
              </a:defRPr>
            </a:lvl1pPr>
            <a:lvl2pPr>
              <a:defRPr sz="2600">
                <a:solidFill>
                  <a:srgbClr val="00509B"/>
                </a:solidFill>
              </a:defRPr>
            </a:lvl2pPr>
            <a:lvl3pPr>
              <a:defRPr>
                <a:solidFill>
                  <a:srgbClr val="00509B"/>
                </a:solidFill>
              </a:defRPr>
            </a:lvl3pPr>
            <a:lvl4pPr>
              <a:defRPr>
                <a:solidFill>
                  <a:srgbClr val="00509B"/>
                </a:solidFill>
              </a:defRPr>
            </a:lvl4pPr>
            <a:lvl5pPr>
              <a:defRPr>
                <a:solidFill>
                  <a:srgbClr val="00509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7AA95E-79A0-402A-9E07-32A4BADA5337}" type="datetime1">
              <a:rPr lang="en-US" smtClean="0"/>
              <a:t>3/2/17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305101" y="5882169"/>
            <a:ext cx="574646" cy="365125"/>
          </a:xfrm>
        </p:spPr>
        <p:txBody>
          <a:bodyPr/>
          <a:lstStyle>
            <a:lvl1pPr>
              <a:defRPr>
                <a:solidFill>
                  <a:srgbClr val="FFFFFF"/>
                </a:solidFill>
              </a:defRPr>
            </a:lvl1pPr>
          </a:lstStyle>
          <a:p>
            <a:pPr>
              <a:defRPr/>
            </a:pPr>
            <a:fld id="{F2F79A23-79F1-4133-9FA8-0CD8E4DF5A29}" type="slidenum">
              <a:rPr lang="en-US" smtClean="0"/>
              <a:pPr>
                <a:defRPr/>
              </a:pPr>
              <a:t>‹#›</a:t>
            </a:fld>
            <a:endParaRPr lang="en-US" dirty="0"/>
          </a:p>
        </p:txBody>
      </p:sp>
    </p:spTree>
    <p:extLst>
      <p:ext uri="{BB962C8B-B14F-4D97-AF65-F5344CB8AC3E}">
        <p14:creationId xmlns:p14="http://schemas.microsoft.com/office/powerpoint/2010/main" val="16930434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301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829914"/>
            <a:ext cx="7772400" cy="1500187"/>
          </a:xfrm>
        </p:spPr>
        <p:txBody>
          <a:bodyPr anchor="b"/>
          <a:lstStyle>
            <a:lvl1pPr marL="0" indent="0">
              <a:buNone/>
              <a:defRPr sz="2000">
                <a:solidFill>
                  <a:srgbClr val="2C6DA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2C3F81-C794-4FE9-93AE-3BBB9D40CB44}" type="datetime1">
              <a:rPr lang="en-US" smtClean="0"/>
              <a:t>3/2/17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5F5A71-4ED5-4DA2-8F78-77C08A695645}" type="slidenum">
              <a:rPr lang="en-US"/>
              <a:pPr>
                <a:defRPr/>
              </a:pPr>
              <a:t>‹#›</a:t>
            </a:fld>
            <a:endParaRPr lang="en-US"/>
          </a:p>
        </p:txBody>
      </p:sp>
    </p:spTree>
    <p:extLst>
      <p:ext uri="{BB962C8B-B14F-4D97-AF65-F5344CB8AC3E}">
        <p14:creationId xmlns:p14="http://schemas.microsoft.com/office/powerpoint/2010/main" val="426193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0C7FAB-81ED-4A57-9073-0DBB6E096781}" type="datetime1">
              <a:rPr lang="en-US" smtClean="0"/>
              <a:t>3/2/17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D46C44-F94F-40DE-8FED-6AE2EAE90F54}" type="slidenum">
              <a:rPr lang="en-US"/>
              <a:pPr>
                <a:defRPr/>
              </a:pPr>
              <a:t>‹#›</a:t>
            </a:fld>
            <a:endParaRPr lang="en-US"/>
          </a:p>
        </p:txBody>
      </p:sp>
    </p:spTree>
    <p:extLst>
      <p:ext uri="{BB962C8B-B14F-4D97-AF65-F5344CB8AC3E}">
        <p14:creationId xmlns:p14="http://schemas.microsoft.com/office/powerpoint/2010/main" val="243256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9EB7EE-FF2C-4FAF-BEF2-4A338D68DE91}" type="datetime1">
              <a:rPr lang="en-US" smtClean="0"/>
              <a:t>3/2/17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B41935-3EEA-4B25-8A94-7909B293E34D}" type="slidenum">
              <a:rPr lang="en-US"/>
              <a:pPr>
                <a:defRPr/>
              </a:pPr>
              <a:t>‹#›</a:t>
            </a:fld>
            <a:endParaRPr lang="en-US"/>
          </a:p>
        </p:txBody>
      </p:sp>
    </p:spTree>
    <p:extLst>
      <p:ext uri="{BB962C8B-B14F-4D97-AF65-F5344CB8AC3E}">
        <p14:creationId xmlns:p14="http://schemas.microsoft.com/office/powerpoint/2010/main" val="392694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277970-2112-4228-8720-A1CB3E20B539}" type="datetime1">
              <a:rPr lang="en-US" smtClean="0"/>
              <a:t>3/2/17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FBBC9E-E435-42B1-9D43-D906FA7C61D0}" type="slidenum">
              <a:rPr lang="en-US"/>
              <a:pPr>
                <a:defRPr/>
              </a:pPr>
              <a:t>‹#›</a:t>
            </a:fld>
            <a:endParaRPr lang="en-US"/>
          </a:p>
        </p:txBody>
      </p:sp>
    </p:spTree>
    <p:extLst>
      <p:ext uri="{BB962C8B-B14F-4D97-AF65-F5344CB8AC3E}">
        <p14:creationId xmlns:p14="http://schemas.microsoft.com/office/powerpoint/2010/main" val="17989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2D9943-BC12-4FF2-9395-B740BFAB8A55}" type="datetime1">
              <a:rPr lang="en-US" smtClean="0"/>
              <a:t>3/2/17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22FD36-A5BF-4912-AF84-7421992A409C}" type="slidenum">
              <a:rPr lang="en-US"/>
              <a:pPr>
                <a:defRPr/>
              </a:pPr>
              <a:t>‹#›</a:t>
            </a:fld>
            <a:endParaRPr lang="en-US"/>
          </a:p>
        </p:txBody>
      </p:sp>
    </p:spTree>
    <p:extLst>
      <p:ext uri="{BB962C8B-B14F-4D97-AF65-F5344CB8AC3E}">
        <p14:creationId xmlns:p14="http://schemas.microsoft.com/office/powerpoint/2010/main" val="313252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AC27AF-5C1B-4384-8330-0FE18F75C8E8}" type="datetime1">
              <a:rPr lang="en-US" smtClean="0"/>
              <a:t>3/2/17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C9701D-B8A3-477B-AA9E-AAE06A4185FB}" type="slidenum">
              <a:rPr lang="en-US"/>
              <a:pPr>
                <a:defRPr/>
              </a:pPr>
              <a:t>‹#›</a:t>
            </a:fld>
            <a:endParaRPr lang="en-US"/>
          </a:p>
        </p:txBody>
      </p:sp>
    </p:spTree>
    <p:extLst>
      <p:ext uri="{BB962C8B-B14F-4D97-AF65-F5344CB8AC3E}">
        <p14:creationId xmlns:p14="http://schemas.microsoft.com/office/powerpoint/2010/main" val="390381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36EF52-1EB6-4D06-A419-27E283E51D5B}" type="datetime1">
              <a:rPr lang="en-US" smtClean="0"/>
              <a:t>3/2/17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46C70D-A786-4E34-849A-9E623B83912A}" type="slidenum">
              <a:rPr lang="en-US"/>
              <a:pPr>
                <a:defRPr/>
              </a:pPr>
              <a:t>‹#›</a:t>
            </a:fld>
            <a:endParaRPr lang="en-US"/>
          </a:p>
        </p:txBody>
      </p:sp>
    </p:spTree>
    <p:extLst>
      <p:ext uri="{BB962C8B-B14F-4D97-AF65-F5344CB8AC3E}">
        <p14:creationId xmlns:p14="http://schemas.microsoft.com/office/powerpoint/2010/main" val="12180987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354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9999B"/>
                </a:solidFill>
                <a:latin typeface="Calibri" charset="0"/>
              </a:defRPr>
            </a:lvl1pPr>
          </a:lstStyle>
          <a:p>
            <a:pPr>
              <a:defRPr/>
            </a:pPr>
            <a:fld id="{B0025654-BCDB-4572-BC1C-3D781C4DB609}" type="datetime1">
              <a:rPr lang="en-US" smtClean="0"/>
              <a:t>3/2/17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9999B"/>
                </a:solidFill>
                <a:latin typeface="Calibri" charset="0"/>
              </a:defRPr>
            </a:lvl1pPr>
          </a:lstStyle>
          <a:p>
            <a:pPr>
              <a:defRPr/>
            </a:pPr>
            <a:fld id="{44627EDE-B35D-42D3-A14D-2BD93F19DB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88" r:id="rId2"/>
    <p:sldLayoutId id="214748369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4000" kern="1200">
          <a:solidFill>
            <a:srgbClr val="73B946"/>
          </a:solidFill>
          <a:latin typeface="Tahoma"/>
          <a:ea typeface="ＭＳ Ｐゴシック" charset="-128"/>
          <a:cs typeface="Tahoma"/>
        </a:defRPr>
      </a:lvl1pPr>
      <a:lvl2pPr algn="l" defTabSz="457200" rtl="0" eaLnBrk="1" fontAlgn="base" hangingPunct="1">
        <a:spcBef>
          <a:spcPct val="0"/>
        </a:spcBef>
        <a:spcAft>
          <a:spcPct val="0"/>
        </a:spcAft>
        <a:defRPr sz="4000">
          <a:solidFill>
            <a:srgbClr val="73B946"/>
          </a:solidFill>
          <a:latin typeface="Tahoma" charset="0"/>
          <a:ea typeface="ＭＳ Ｐゴシック" charset="-128"/>
          <a:cs typeface="Tahoma" charset="0"/>
        </a:defRPr>
      </a:lvl2pPr>
      <a:lvl3pPr algn="l" defTabSz="457200" rtl="0" eaLnBrk="1" fontAlgn="base" hangingPunct="1">
        <a:spcBef>
          <a:spcPct val="0"/>
        </a:spcBef>
        <a:spcAft>
          <a:spcPct val="0"/>
        </a:spcAft>
        <a:defRPr sz="4000">
          <a:solidFill>
            <a:srgbClr val="73B946"/>
          </a:solidFill>
          <a:latin typeface="Tahoma" charset="0"/>
          <a:ea typeface="ＭＳ Ｐゴシック" charset="-128"/>
          <a:cs typeface="Tahoma" charset="0"/>
        </a:defRPr>
      </a:lvl3pPr>
      <a:lvl4pPr algn="l" defTabSz="457200" rtl="0" eaLnBrk="1" fontAlgn="base" hangingPunct="1">
        <a:spcBef>
          <a:spcPct val="0"/>
        </a:spcBef>
        <a:spcAft>
          <a:spcPct val="0"/>
        </a:spcAft>
        <a:defRPr sz="4000">
          <a:solidFill>
            <a:srgbClr val="73B946"/>
          </a:solidFill>
          <a:latin typeface="Tahoma" charset="0"/>
          <a:ea typeface="ＭＳ Ｐゴシック" charset="-128"/>
          <a:cs typeface="Tahoma" charset="0"/>
        </a:defRPr>
      </a:lvl4pPr>
      <a:lvl5pPr algn="l" defTabSz="457200" rtl="0" eaLnBrk="1" fontAlgn="base" hangingPunct="1">
        <a:spcBef>
          <a:spcPct val="0"/>
        </a:spcBef>
        <a:spcAft>
          <a:spcPct val="0"/>
        </a:spcAft>
        <a:defRPr sz="4000">
          <a:solidFill>
            <a:srgbClr val="73B946"/>
          </a:solidFill>
          <a:latin typeface="Tahoma" charset="0"/>
          <a:ea typeface="ＭＳ Ｐゴシック" charset="-128"/>
          <a:cs typeface="Tahoma" charset="0"/>
        </a:defRPr>
      </a:lvl5pPr>
      <a:lvl6pPr marL="457200" algn="l" defTabSz="457200" rtl="0" eaLnBrk="1" fontAlgn="base" hangingPunct="1">
        <a:spcBef>
          <a:spcPct val="0"/>
        </a:spcBef>
        <a:spcAft>
          <a:spcPct val="0"/>
        </a:spcAft>
        <a:defRPr sz="4000">
          <a:solidFill>
            <a:srgbClr val="73B946"/>
          </a:solidFill>
          <a:latin typeface="Tahoma" charset="0"/>
          <a:ea typeface="ＭＳ Ｐゴシック" charset="-128"/>
        </a:defRPr>
      </a:lvl6pPr>
      <a:lvl7pPr marL="914400" algn="l" defTabSz="457200" rtl="0" eaLnBrk="1" fontAlgn="base" hangingPunct="1">
        <a:spcBef>
          <a:spcPct val="0"/>
        </a:spcBef>
        <a:spcAft>
          <a:spcPct val="0"/>
        </a:spcAft>
        <a:defRPr sz="4000">
          <a:solidFill>
            <a:srgbClr val="73B946"/>
          </a:solidFill>
          <a:latin typeface="Tahoma" charset="0"/>
          <a:ea typeface="ＭＳ Ｐゴシック" charset="-128"/>
        </a:defRPr>
      </a:lvl7pPr>
      <a:lvl8pPr marL="1371600" algn="l" defTabSz="457200" rtl="0" eaLnBrk="1" fontAlgn="base" hangingPunct="1">
        <a:spcBef>
          <a:spcPct val="0"/>
        </a:spcBef>
        <a:spcAft>
          <a:spcPct val="0"/>
        </a:spcAft>
        <a:defRPr sz="4000">
          <a:solidFill>
            <a:srgbClr val="73B946"/>
          </a:solidFill>
          <a:latin typeface="Tahoma" charset="0"/>
          <a:ea typeface="ＭＳ Ｐゴシック" charset="-128"/>
        </a:defRPr>
      </a:lvl8pPr>
      <a:lvl9pPr marL="1828800" algn="l" defTabSz="457200" rtl="0" eaLnBrk="1" fontAlgn="base" hangingPunct="1">
        <a:spcBef>
          <a:spcPct val="0"/>
        </a:spcBef>
        <a:spcAft>
          <a:spcPct val="0"/>
        </a:spcAft>
        <a:defRPr sz="4000">
          <a:solidFill>
            <a:srgbClr val="73B946"/>
          </a:solidFill>
          <a:latin typeface="Tahom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00509B"/>
          </a:solidFill>
          <a:latin typeface="Tahoma"/>
          <a:ea typeface="ＭＳ Ｐゴシック" charset="-128"/>
          <a:cs typeface="Tahoma"/>
        </a:defRPr>
      </a:lvl1pPr>
      <a:lvl2pPr marL="742950" indent="-285750" algn="l" defTabSz="457200" rtl="0" eaLnBrk="1" fontAlgn="base" hangingPunct="1">
        <a:spcBef>
          <a:spcPct val="20000"/>
        </a:spcBef>
        <a:spcAft>
          <a:spcPct val="0"/>
        </a:spcAft>
        <a:buFont typeface="Arial" charset="0"/>
        <a:buChar char="–"/>
        <a:defRPr sz="2800" kern="1200">
          <a:solidFill>
            <a:srgbClr val="00509B"/>
          </a:solidFill>
          <a:latin typeface="Tahoma"/>
          <a:ea typeface="ＭＳ Ｐゴシック" charset="-128"/>
          <a:cs typeface="Tahoma"/>
        </a:defRPr>
      </a:lvl2pPr>
      <a:lvl3pPr marL="1143000" indent="-228600" algn="l" defTabSz="457200" rtl="0" eaLnBrk="1" fontAlgn="base" hangingPunct="1">
        <a:spcBef>
          <a:spcPct val="20000"/>
        </a:spcBef>
        <a:spcAft>
          <a:spcPct val="0"/>
        </a:spcAft>
        <a:buFont typeface="Arial" charset="0"/>
        <a:buChar char="•"/>
        <a:defRPr sz="2400" kern="1200">
          <a:solidFill>
            <a:srgbClr val="00509B"/>
          </a:solidFill>
          <a:latin typeface="Tahoma"/>
          <a:ea typeface="ＭＳ Ｐゴシック" charset="-128"/>
          <a:cs typeface="Tahoma"/>
        </a:defRPr>
      </a:lvl3pPr>
      <a:lvl4pPr marL="1600200" indent="-228600" algn="l" defTabSz="457200" rtl="0" eaLnBrk="1" fontAlgn="base" hangingPunct="1">
        <a:spcBef>
          <a:spcPct val="20000"/>
        </a:spcBef>
        <a:spcAft>
          <a:spcPct val="0"/>
        </a:spcAft>
        <a:buFont typeface="Arial" charset="0"/>
        <a:buChar char="–"/>
        <a:defRPr sz="2000" kern="1200">
          <a:solidFill>
            <a:srgbClr val="00509B"/>
          </a:solidFill>
          <a:latin typeface="Tahoma"/>
          <a:ea typeface="ＭＳ Ｐゴシック" charset="-128"/>
          <a:cs typeface="Tahoma"/>
        </a:defRPr>
      </a:lvl4pPr>
      <a:lvl5pPr marL="2057400" indent="-228600" algn="l" defTabSz="457200" rtl="0" eaLnBrk="1" fontAlgn="base" hangingPunct="1">
        <a:spcBef>
          <a:spcPct val="20000"/>
        </a:spcBef>
        <a:spcAft>
          <a:spcPct val="0"/>
        </a:spcAft>
        <a:buFont typeface="Arial" charset="0"/>
        <a:buChar char="»"/>
        <a:defRPr sz="2000" kern="1200">
          <a:solidFill>
            <a:srgbClr val="00509B"/>
          </a:solidFill>
          <a:latin typeface="Tahoma"/>
          <a:ea typeface="ＭＳ Ｐゴシック"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mailto:tbarnhouse@occrra.org" TargetMode="External"/><Relationship Id="rId4" Type="http://schemas.openxmlformats.org/officeDocument/2006/relationships/hyperlink" Target="http://www.occrra.or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OCCRRA_PPT-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ctrTitle"/>
          </p:nvPr>
        </p:nvSpPr>
        <p:spPr>
          <a:xfrm>
            <a:off x="835025" y="4162338"/>
            <a:ext cx="5648325" cy="1536700"/>
          </a:xfrm>
        </p:spPr>
        <p:txBody>
          <a:bodyPr anchor="t"/>
          <a:lstStyle/>
          <a:p>
            <a:r>
              <a:rPr lang="en-US" sz="3600" dirty="0" smtClean="0">
                <a:solidFill>
                  <a:srgbClr val="0B5498"/>
                </a:solidFill>
                <a:latin typeface="Tahoma" charset="0"/>
                <a:cs typeface="Tahoma" charset="0"/>
              </a:rPr>
              <a:t>Overview for Ohio Provider Resource Association</a:t>
            </a:r>
            <a:r>
              <a:rPr lang="en-US" sz="3600" dirty="0" smtClean="0">
                <a:solidFill>
                  <a:srgbClr val="0B5498"/>
                </a:solidFill>
                <a:latin typeface="Tahoma" charset="0"/>
                <a:cs typeface="Tahoma" charset="0"/>
              </a:rPr>
              <a:t/>
            </a:r>
            <a:br>
              <a:rPr lang="en-US" sz="3600" dirty="0" smtClean="0">
                <a:solidFill>
                  <a:srgbClr val="0B5498"/>
                </a:solidFill>
                <a:latin typeface="Tahoma" charset="0"/>
                <a:cs typeface="Tahoma" charset="0"/>
              </a:rPr>
            </a:br>
            <a:endParaRPr lang="en-US" sz="3200" dirty="0" smtClean="0">
              <a:latin typeface="Tahoma" charset="0"/>
              <a:cs typeface="Tahoma" charset="0"/>
            </a:endParaRPr>
          </a:p>
        </p:txBody>
      </p:sp>
      <p:sp>
        <p:nvSpPr>
          <p:cNvPr id="4100" name="Title 1"/>
          <p:cNvSpPr txBox="1">
            <a:spLocks/>
          </p:cNvSpPr>
          <p:nvPr/>
        </p:nvSpPr>
        <p:spPr bwMode="auto">
          <a:xfrm>
            <a:off x="835025" y="5586413"/>
            <a:ext cx="64611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2500" dirty="0" smtClean="0">
                <a:solidFill>
                  <a:srgbClr val="50B947"/>
                </a:solidFill>
                <a:latin typeface="Tahoma" charset="0"/>
                <a:cs typeface="Tahoma" charset="0"/>
              </a:rPr>
              <a:t>March 3, 2017</a:t>
            </a:r>
            <a:endParaRPr lang="en-US" sz="2500" dirty="0">
              <a:solidFill>
                <a:srgbClr val="50B947"/>
              </a:solidFill>
              <a:latin typeface="Tahoma" charset="0"/>
              <a:cs typeface="Tahoma"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Importance of Quality Early Care, Learning &amp; Afterschool Programs</a:t>
            </a:r>
            <a:endParaRPr lang="en-US" sz="3600" dirty="0"/>
          </a:p>
        </p:txBody>
      </p:sp>
      <p:sp>
        <p:nvSpPr>
          <p:cNvPr id="3" name="Content Placeholder 2"/>
          <p:cNvSpPr>
            <a:spLocks noGrp="1"/>
          </p:cNvSpPr>
          <p:nvPr>
            <p:ph idx="1"/>
          </p:nvPr>
        </p:nvSpPr>
        <p:spPr/>
        <p:txBody>
          <a:bodyPr/>
          <a:lstStyle/>
          <a:p>
            <a:endParaRPr lang="en-US" sz="2200" dirty="0" smtClean="0"/>
          </a:p>
          <a:p>
            <a:r>
              <a:rPr lang="en-US" sz="2200" dirty="0" smtClean="0"/>
              <a:t>Essential </a:t>
            </a:r>
            <a:r>
              <a:rPr lang="en-US" sz="2200" dirty="0"/>
              <a:t>part of today’s </a:t>
            </a:r>
            <a:r>
              <a:rPr lang="en-US" sz="2200" dirty="0" smtClean="0"/>
              <a:t>economy</a:t>
            </a:r>
            <a:endParaRPr lang="en-US" sz="2000" dirty="0"/>
          </a:p>
          <a:p>
            <a:r>
              <a:rPr lang="en-US" sz="2200" dirty="0" smtClean="0"/>
              <a:t>Investment </a:t>
            </a:r>
            <a:r>
              <a:rPr lang="en-US" sz="2200" dirty="0"/>
              <a:t>in quality child care </a:t>
            </a:r>
            <a:r>
              <a:rPr lang="en-US" sz="2200" dirty="0" smtClean="0"/>
              <a:t>equals:</a:t>
            </a:r>
          </a:p>
          <a:p>
            <a:pPr lvl="1"/>
            <a:r>
              <a:rPr lang="en-US" sz="2000" dirty="0" smtClean="0"/>
              <a:t>Kindergarten readiness</a:t>
            </a:r>
          </a:p>
          <a:p>
            <a:pPr lvl="1"/>
            <a:r>
              <a:rPr lang="en-US" sz="2000" dirty="0" smtClean="0"/>
              <a:t>Increased </a:t>
            </a:r>
            <a:r>
              <a:rPr lang="en-US" sz="2000" dirty="0"/>
              <a:t>3rd grade reading </a:t>
            </a:r>
            <a:r>
              <a:rPr lang="en-US" sz="2000" dirty="0" smtClean="0"/>
              <a:t>proficiency</a:t>
            </a:r>
          </a:p>
          <a:p>
            <a:pPr lvl="1"/>
            <a:r>
              <a:rPr lang="en-US" sz="2000" dirty="0" smtClean="0"/>
              <a:t>Higher </a:t>
            </a:r>
            <a:r>
              <a:rPr lang="en-US" sz="2000" dirty="0"/>
              <a:t>graduation </a:t>
            </a:r>
            <a:r>
              <a:rPr lang="en-US" sz="2000" dirty="0" smtClean="0"/>
              <a:t>rates</a:t>
            </a:r>
          </a:p>
          <a:p>
            <a:pPr lvl="1"/>
            <a:r>
              <a:rPr lang="en-US" sz="2000" dirty="0" smtClean="0"/>
              <a:t>Reduced </a:t>
            </a:r>
            <a:r>
              <a:rPr lang="en-US" sz="2000" dirty="0"/>
              <a:t>need for </a:t>
            </a:r>
            <a:r>
              <a:rPr lang="en-US" sz="2000" dirty="0" smtClean="0"/>
              <a:t>intervention</a:t>
            </a:r>
          </a:p>
          <a:p>
            <a:pPr lvl="1"/>
            <a:r>
              <a:rPr lang="en-US" sz="2000" dirty="0" smtClean="0"/>
              <a:t>Less </a:t>
            </a:r>
            <a:r>
              <a:rPr lang="en-US" sz="2000" dirty="0"/>
              <a:t>involvement with the juvenile justice </a:t>
            </a:r>
            <a:r>
              <a:rPr lang="en-US" sz="2000" dirty="0" smtClean="0"/>
              <a:t>system</a:t>
            </a:r>
          </a:p>
          <a:p>
            <a:pPr lvl="1"/>
            <a:r>
              <a:rPr lang="en-US" sz="2000" dirty="0" smtClean="0"/>
              <a:t>Develops a strong workforce </a:t>
            </a:r>
            <a:endParaRPr lang="en-US" sz="2000" dirty="0"/>
          </a:p>
        </p:txBody>
      </p:sp>
      <p:sp>
        <p:nvSpPr>
          <p:cNvPr id="4" name="Slide Number Placeholder 3"/>
          <p:cNvSpPr>
            <a:spLocks noGrp="1"/>
          </p:cNvSpPr>
          <p:nvPr>
            <p:ph type="sldNum" sz="quarter" idx="12"/>
          </p:nvPr>
        </p:nvSpPr>
        <p:spPr/>
        <p:txBody>
          <a:bodyPr/>
          <a:lstStyle/>
          <a:p>
            <a:pPr>
              <a:defRPr/>
            </a:pPr>
            <a:fld id="{F2F79A23-79F1-4133-9FA8-0CD8E4DF5A29}" type="slidenum">
              <a:rPr lang="en-US" smtClean="0"/>
              <a:pPr>
                <a:defRPr/>
              </a:pPr>
              <a:t>2</a:t>
            </a:fld>
            <a:endParaRPr lang="en-US"/>
          </a:p>
        </p:txBody>
      </p:sp>
    </p:spTree>
    <p:extLst>
      <p:ext uri="{BB962C8B-B14F-4D97-AF65-F5344CB8AC3E}">
        <p14:creationId xmlns:p14="http://schemas.microsoft.com/office/powerpoint/2010/main" val="174703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a:t>
            </a:r>
            <a:endParaRPr lang="en-US" dirty="0"/>
          </a:p>
        </p:txBody>
      </p:sp>
      <p:sp>
        <p:nvSpPr>
          <p:cNvPr id="3" name="Content Placeholder 2"/>
          <p:cNvSpPr>
            <a:spLocks noGrp="1"/>
          </p:cNvSpPr>
          <p:nvPr>
            <p:ph idx="1"/>
          </p:nvPr>
        </p:nvSpPr>
        <p:spPr/>
        <p:txBody>
          <a:bodyPr/>
          <a:lstStyle/>
          <a:p>
            <a:r>
              <a:rPr lang="en-US" sz="2400" dirty="0">
                <a:latin typeface="Tahoma" charset="0"/>
                <a:cs typeface="Tahoma" charset="0"/>
              </a:rPr>
              <a:t>Incorporated in 1989</a:t>
            </a:r>
          </a:p>
          <a:p>
            <a:endParaRPr lang="en-US" sz="2400" dirty="0" smtClean="0">
              <a:latin typeface="Tahoma" charset="0"/>
              <a:cs typeface="Tahoma" charset="0"/>
            </a:endParaRPr>
          </a:p>
          <a:p>
            <a:r>
              <a:rPr lang="en-US" sz="2400" dirty="0" smtClean="0">
                <a:latin typeface="Tahoma" charset="0"/>
                <a:cs typeface="Tahoma" charset="0"/>
              </a:rPr>
              <a:t>Proven </a:t>
            </a:r>
            <a:r>
              <a:rPr lang="en-US" sz="2400" dirty="0">
                <a:latin typeface="Tahoma" charset="0"/>
                <a:cs typeface="Tahoma" charset="0"/>
              </a:rPr>
              <a:t>public-private partnership</a:t>
            </a:r>
          </a:p>
          <a:p>
            <a:endParaRPr lang="en-US" sz="2400" dirty="0" smtClean="0">
              <a:latin typeface="Tahoma" charset="0"/>
              <a:cs typeface="Tahoma" charset="0"/>
            </a:endParaRPr>
          </a:p>
          <a:p>
            <a:r>
              <a:rPr lang="en-US" sz="2400" dirty="0" smtClean="0">
                <a:latin typeface="Tahoma" charset="0"/>
                <a:cs typeface="Tahoma" charset="0"/>
              </a:rPr>
              <a:t>Governed by </a:t>
            </a:r>
            <a:r>
              <a:rPr lang="en-US" sz="2400" dirty="0">
                <a:latin typeface="Tahoma" charset="0"/>
                <a:cs typeface="Tahoma" charset="0"/>
              </a:rPr>
              <a:t>a board of directors </a:t>
            </a:r>
            <a:endParaRPr lang="en-US" sz="2400" dirty="0" smtClean="0">
              <a:latin typeface="Tahoma" charset="0"/>
              <a:cs typeface="Tahoma" charset="0"/>
            </a:endParaRPr>
          </a:p>
          <a:p>
            <a:endParaRPr lang="en-US" sz="2400" dirty="0" smtClean="0">
              <a:latin typeface="Tahoma" charset="0"/>
              <a:cs typeface="Tahoma" charset="0"/>
            </a:endParaRPr>
          </a:p>
          <a:p>
            <a:r>
              <a:rPr lang="en-US" sz="2400" dirty="0" smtClean="0">
                <a:latin typeface="Tahoma" charset="0"/>
                <a:cs typeface="Tahoma" charset="0"/>
              </a:rPr>
              <a:t>CCR&amp;Rs </a:t>
            </a:r>
            <a:r>
              <a:rPr lang="en-US" sz="2400" dirty="0">
                <a:latin typeface="Tahoma" charset="0"/>
                <a:cs typeface="Tahoma" charset="0"/>
              </a:rPr>
              <a:t>serve as </a:t>
            </a:r>
            <a:r>
              <a:rPr lang="en-US" sz="2400" dirty="0" smtClean="0">
                <a:latin typeface="Tahoma" charset="0"/>
                <a:cs typeface="Tahoma" charset="0"/>
              </a:rPr>
              <a:t>regional hubs providing professional development and technical assistance</a:t>
            </a:r>
            <a:endParaRPr lang="en-US" sz="2400" dirty="0">
              <a:latin typeface="Tahoma" charset="0"/>
              <a:cs typeface="Tahoma" charset="0"/>
            </a:endParaRPr>
          </a:p>
          <a:p>
            <a:endParaRPr lang="en-US" dirty="0"/>
          </a:p>
        </p:txBody>
      </p:sp>
      <p:sp>
        <p:nvSpPr>
          <p:cNvPr id="4" name="Slide Number Placeholder 3"/>
          <p:cNvSpPr>
            <a:spLocks noGrp="1"/>
          </p:cNvSpPr>
          <p:nvPr>
            <p:ph type="sldNum" sz="quarter" idx="12"/>
          </p:nvPr>
        </p:nvSpPr>
        <p:spPr/>
        <p:txBody>
          <a:bodyPr/>
          <a:lstStyle/>
          <a:p>
            <a:pPr>
              <a:defRPr/>
            </a:pPr>
            <a:fld id="{F2F79A23-79F1-4133-9FA8-0CD8E4DF5A29}" type="slidenum">
              <a:rPr lang="en-US" smtClean="0"/>
              <a:pPr>
                <a:defRPr/>
              </a:pPr>
              <a:t>3</a:t>
            </a:fld>
            <a:endParaRPr lang="en-US"/>
          </a:p>
        </p:txBody>
      </p:sp>
    </p:spTree>
    <p:extLst>
      <p:ext uri="{BB962C8B-B14F-4D97-AF65-F5344CB8AC3E}">
        <p14:creationId xmlns:p14="http://schemas.microsoft.com/office/powerpoint/2010/main" val="200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a:t>
            </a:r>
            <a:endParaRPr lang="en-US" dirty="0"/>
          </a:p>
        </p:txBody>
      </p:sp>
      <p:sp>
        <p:nvSpPr>
          <p:cNvPr id="3" name="Content Placeholder 2"/>
          <p:cNvSpPr>
            <a:spLocks noGrp="1"/>
          </p:cNvSpPr>
          <p:nvPr>
            <p:ph sz="half" idx="1"/>
          </p:nvPr>
        </p:nvSpPr>
        <p:spPr>
          <a:xfrm>
            <a:off x="457200" y="1515792"/>
            <a:ext cx="4038600" cy="4525963"/>
          </a:xfrm>
        </p:spPr>
        <p:txBody>
          <a:bodyPr/>
          <a:lstStyle/>
          <a:p>
            <a:r>
              <a:rPr lang="en-US" dirty="0" smtClean="0"/>
              <a:t>Members</a:t>
            </a:r>
          </a:p>
          <a:p>
            <a:pPr lvl="1"/>
            <a:r>
              <a:rPr lang="en-US" sz="1600" dirty="0" smtClean="0"/>
              <a:t>4C for </a:t>
            </a:r>
            <a:r>
              <a:rPr lang="en-US" sz="1600" dirty="0" smtClean="0"/>
              <a:t>Children (SDA 6 &amp; 8)</a:t>
            </a:r>
            <a:endParaRPr lang="en-US" sz="1600" dirty="0" smtClean="0"/>
          </a:p>
          <a:p>
            <a:pPr lvl="1"/>
            <a:r>
              <a:rPr lang="en-US" sz="1600" dirty="0" smtClean="0"/>
              <a:t>Action for </a:t>
            </a:r>
            <a:r>
              <a:rPr lang="en-US" sz="1600" dirty="0" smtClean="0"/>
              <a:t>Children (SDA 9)</a:t>
            </a:r>
            <a:endParaRPr lang="en-US" sz="1600" dirty="0" smtClean="0"/>
          </a:p>
          <a:p>
            <a:pPr lvl="1"/>
            <a:r>
              <a:rPr lang="en-US" sz="1600" dirty="0" smtClean="0"/>
              <a:t>Child </a:t>
            </a:r>
            <a:r>
              <a:rPr lang="en-US" sz="1600" dirty="0" smtClean="0"/>
              <a:t>Care </a:t>
            </a:r>
            <a:r>
              <a:rPr lang="en-US" sz="1600" dirty="0" smtClean="0"/>
              <a:t>Connection (SDA 4)</a:t>
            </a:r>
            <a:endParaRPr lang="en-US" sz="1600" dirty="0" smtClean="0"/>
          </a:p>
          <a:p>
            <a:pPr lvl="1"/>
            <a:r>
              <a:rPr lang="en-US" sz="1600" dirty="0" smtClean="0"/>
              <a:t>Child Care Resource </a:t>
            </a:r>
            <a:r>
              <a:rPr lang="en-US" sz="1600" dirty="0" smtClean="0"/>
              <a:t>Center (SDA 2)</a:t>
            </a:r>
            <a:endParaRPr lang="en-US" sz="1600" dirty="0" smtClean="0"/>
          </a:p>
          <a:p>
            <a:pPr lvl="1"/>
            <a:r>
              <a:rPr lang="en-US" sz="1600" dirty="0" smtClean="0"/>
              <a:t>COAD Child Care Resource </a:t>
            </a:r>
            <a:r>
              <a:rPr lang="en-US" sz="1600" dirty="0" smtClean="0"/>
              <a:t>Network (SDA 5, 10, 11)</a:t>
            </a:r>
            <a:endParaRPr lang="en-US" sz="1600" dirty="0" smtClean="0"/>
          </a:p>
          <a:p>
            <a:pPr lvl="1"/>
            <a:r>
              <a:rPr lang="en-US" sz="1600" dirty="0" smtClean="0"/>
              <a:t>Starting </a:t>
            </a:r>
            <a:r>
              <a:rPr lang="en-US" sz="1600" dirty="0" smtClean="0"/>
              <a:t>Point (SDA 3)</a:t>
            </a:r>
            <a:endParaRPr lang="en-US" sz="1600" dirty="0" smtClean="0"/>
          </a:p>
          <a:p>
            <a:pPr lvl="1"/>
            <a:r>
              <a:rPr lang="en-US" sz="1600" dirty="0" smtClean="0"/>
              <a:t>YWCA Child Care Resource and </a:t>
            </a:r>
            <a:r>
              <a:rPr lang="en-US" sz="1600" dirty="0" smtClean="0"/>
              <a:t>Referral of Northwest Ohio (SDA 1, 7, 12)</a:t>
            </a:r>
            <a:endParaRPr lang="en-US" sz="1600" dirty="0"/>
          </a:p>
        </p:txBody>
      </p:sp>
      <p:pic>
        <p:nvPicPr>
          <p:cNvPr id="6" name="Content Placeholder 5"/>
          <p:cNvPicPr>
            <a:picLocks noGrp="1" noChangeAspect="1"/>
          </p:cNvPicPr>
          <p:nvPr>
            <p:ph sz="half" idx="2"/>
          </p:nvPr>
        </p:nvPicPr>
        <p:blipFill>
          <a:blip r:embed="rId3"/>
          <a:stretch>
            <a:fillRect/>
          </a:stretch>
        </p:blipFill>
        <p:spPr>
          <a:xfrm>
            <a:off x="4648200" y="1381752"/>
            <a:ext cx="4038600" cy="3977777"/>
          </a:xfrm>
          <a:prstGeom prst="rect">
            <a:avLst/>
          </a:prstGeom>
        </p:spPr>
      </p:pic>
      <p:sp>
        <p:nvSpPr>
          <p:cNvPr id="4" name="Slide Number Placeholder 3"/>
          <p:cNvSpPr>
            <a:spLocks noGrp="1"/>
          </p:cNvSpPr>
          <p:nvPr>
            <p:ph type="sldNum" sz="quarter" idx="12"/>
          </p:nvPr>
        </p:nvSpPr>
        <p:spPr/>
        <p:txBody>
          <a:bodyPr/>
          <a:lstStyle/>
          <a:p>
            <a:pPr>
              <a:defRPr/>
            </a:pPr>
            <a:fld id="{F2F79A23-79F1-4133-9FA8-0CD8E4DF5A29}" type="slidenum">
              <a:rPr lang="en-US" smtClean="0"/>
              <a:pPr>
                <a:defRPr/>
              </a:pPr>
              <a:t>4</a:t>
            </a:fld>
            <a:endParaRPr lang="en-US"/>
          </a:p>
        </p:txBody>
      </p:sp>
    </p:spTree>
    <p:extLst>
      <p:ext uri="{BB962C8B-B14F-4D97-AF65-F5344CB8AC3E}">
        <p14:creationId xmlns:p14="http://schemas.microsoft.com/office/powerpoint/2010/main" val="182042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Services</a:t>
            </a:r>
            <a:endParaRPr lang="en-US" dirty="0"/>
          </a:p>
        </p:txBody>
      </p:sp>
      <p:sp>
        <p:nvSpPr>
          <p:cNvPr id="3" name="Content Placeholder 2"/>
          <p:cNvSpPr>
            <a:spLocks noGrp="1"/>
          </p:cNvSpPr>
          <p:nvPr>
            <p:ph idx="1"/>
          </p:nvPr>
        </p:nvSpPr>
        <p:spPr/>
        <p:txBody>
          <a:bodyPr/>
          <a:lstStyle/>
          <a:p>
            <a:r>
              <a:rPr lang="en-US" dirty="0" smtClean="0"/>
              <a:t>Services for Professionals</a:t>
            </a:r>
          </a:p>
          <a:p>
            <a:endParaRPr lang="en-US" dirty="0" smtClean="0"/>
          </a:p>
          <a:p>
            <a:r>
              <a:rPr lang="en-US" dirty="0" smtClean="0"/>
              <a:t>Services for Programs</a:t>
            </a:r>
          </a:p>
          <a:p>
            <a:endParaRPr lang="en-US" dirty="0" smtClean="0"/>
          </a:p>
          <a:p>
            <a:r>
              <a:rPr lang="en-US" dirty="0" smtClean="0"/>
              <a:t>Services for Families</a:t>
            </a:r>
            <a:endParaRPr lang="en-US" dirty="0"/>
          </a:p>
        </p:txBody>
      </p:sp>
      <p:sp>
        <p:nvSpPr>
          <p:cNvPr id="4" name="Slide Number Placeholder 3"/>
          <p:cNvSpPr>
            <a:spLocks noGrp="1"/>
          </p:cNvSpPr>
          <p:nvPr>
            <p:ph type="sldNum" sz="quarter" idx="12"/>
          </p:nvPr>
        </p:nvSpPr>
        <p:spPr/>
        <p:txBody>
          <a:bodyPr/>
          <a:lstStyle/>
          <a:p>
            <a:pPr>
              <a:defRPr/>
            </a:pPr>
            <a:fld id="{F2F79A23-79F1-4133-9FA8-0CD8E4DF5A29}" type="slidenum">
              <a:rPr lang="en-US" smtClean="0"/>
              <a:pPr>
                <a:defRPr/>
              </a:pPr>
              <a:t>5</a:t>
            </a:fld>
            <a:endParaRPr lang="en-US"/>
          </a:p>
        </p:txBody>
      </p:sp>
    </p:spTree>
    <p:extLst>
      <p:ext uri="{BB962C8B-B14F-4D97-AF65-F5344CB8AC3E}">
        <p14:creationId xmlns:p14="http://schemas.microsoft.com/office/powerpoint/2010/main" val="387004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for Professionals</a:t>
            </a:r>
            <a:endParaRPr lang="en-US" dirty="0"/>
          </a:p>
        </p:txBody>
      </p:sp>
      <p:sp>
        <p:nvSpPr>
          <p:cNvPr id="3" name="Content Placeholder 2"/>
          <p:cNvSpPr>
            <a:spLocks noGrp="1"/>
          </p:cNvSpPr>
          <p:nvPr>
            <p:ph idx="1"/>
          </p:nvPr>
        </p:nvSpPr>
        <p:spPr>
          <a:xfrm>
            <a:off x="457200" y="1463570"/>
            <a:ext cx="8229600" cy="3671138"/>
          </a:xfrm>
        </p:spPr>
        <p:txBody>
          <a:bodyPr/>
          <a:lstStyle/>
          <a:p>
            <a:r>
              <a:rPr lang="en-US" sz="2400" dirty="0" smtClean="0"/>
              <a:t>Credentialing </a:t>
            </a:r>
          </a:p>
          <a:p>
            <a:pPr lvl="1"/>
            <a:r>
              <a:rPr lang="en-US" sz="2200" dirty="0" smtClean="0"/>
              <a:t>Administrator, Early Childhood Mental Health &amp; Help Me Grow</a:t>
            </a:r>
          </a:p>
          <a:p>
            <a:r>
              <a:rPr lang="en-US" sz="2400" dirty="0" smtClean="0"/>
              <a:t>Ohio </a:t>
            </a:r>
            <a:r>
              <a:rPr lang="en-US" sz="2400" dirty="0" smtClean="0"/>
              <a:t>Professional </a:t>
            </a:r>
            <a:r>
              <a:rPr lang="en-US" sz="2400" dirty="0" smtClean="0"/>
              <a:t>Registry</a:t>
            </a:r>
          </a:p>
          <a:p>
            <a:pPr lvl="1"/>
            <a:r>
              <a:rPr lang="en-US" sz="2200" dirty="0" smtClean="0"/>
              <a:t>Professional Profiles</a:t>
            </a:r>
          </a:p>
          <a:p>
            <a:pPr lvl="1"/>
            <a:r>
              <a:rPr lang="en-US" sz="2200" dirty="0" smtClean="0"/>
              <a:t>Instructor Approvals</a:t>
            </a:r>
          </a:p>
          <a:p>
            <a:pPr lvl="1"/>
            <a:r>
              <a:rPr lang="en-US" sz="2200" dirty="0" smtClean="0"/>
              <a:t>Training Approvals</a:t>
            </a:r>
          </a:p>
          <a:p>
            <a:r>
              <a:rPr lang="en-US" sz="2400" dirty="0" smtClean="0"/>
              <a:t>Workforce Development</a:t>
            </a:r>
          </a:p>
          <a:p>
            <a:pPr lvl="1"/>
            <a:r>
              <a:rPr lang="en-US" sz="2200" dirty="0" smtClean="0"/>
              <a:t>T.E.A.C.H. Early Childhood Ohio</a:t>
            </a:r>
            <a:endParaRPr lang="en-US" sz="2200" dirty="0"/>
          </a:p>
        </p:txBody>
      </p:sp>
      <p:sp>
        <p:nvSpPr>
          <p:cNvPr id="4" name="Slide Number Placeholder 3"/>
          <p:cNvSpPr>
            <a:spLocks noGrp="1"/>
          </p:cNvSpPr>
          <p:nvPr>
            <p:ph type="sldNum" sz="quarter" idx="12"/>
          </p:nvPr>
        </p:nvSpPr>
        <p:spPr/>
        <p:txBody>
          <a:bodyPr/>
          <a:lstStyle/>
          <a:p>
            <a:pPr>
              <a:defRPr/>
            </a:pPr>
            <a:fld id="{F2F79A23-79F1-4133-9FA8-0CD8E4DF5A29}" type="slidenum">
              <a:rPr lang="en-US" smtClean="0"/>
              <a:pPr>
                <a:defRPr/>
              </a:pPr>
              <a:t>6</a:t>
            </a:fld>
            <a:endParaRPr lang="en-US"/>
          </a:p>
        </p:txBody>
      </p:sp>
    </p:spTree>
    <p:extLst>
      <p:ext uri="{BB962C8B-B14F-4D97-AF65-F5344CB8AC3E}">
        <p14:creationId xmlns:p14="http://schemas.microsoft.com/office/powerpoint/2010/main" val="383626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for Program</a:t>
            </a:r>
            <a:endParaRPr lang="en-US" dirty="0"/>
          </a:p>
        </p:txBody>
      </p:sp>
      <p:sp>
        <p:nvSpPr>
          <p:cNvPr id="3" name="Content Placeholder 2"/>
          <p:cNvSpPr>
            <a:spLocks noGrp="1"/>
          </p:cNvSpPr>
          <p:nvPr>
            <p:ph idx="1"/>
          </p:nvPr>
        </p:nvSpPr>
        <p:spPr/>
        <p:txBody>
          <a:bodyPr/>
          <a:lstStyle/>
          <a:p>
            <a:r>
              <a:rPr lang="en-US" sz="2600" dirty="0" smtClean="0"/>
              <a:t>OCCRRA and our members provide training, tools, technical assistance and staff specialists for:</a:t>
            </a:r>
          </a:p>
          <a:p>
            <a:pPr lvl="1"/>
            <a:r>
              <a:rPr lang="en-US" sz="2400" dirty="0" smtClean="0"/>
              <a:t>Infant/Toddler Initiatives</a:t>
            </a:r>
          </a:p>
          <a:p>
            <a:pPr lvl="1"/>
            <a:r>
              <a:rPr lang="en-US" sz="2400" dirty="0" smtClean="0"/>
              <a:t>Preschool Initiatives</a:t>
            </a:r>
          </a:p>
          <a:p>
            <a:pPr lvl="1"/>
            <a:r>
              <a:rPr lang="en-US" sz="2400" dirty="0" smtClean="0"/>
              <a:t>Afterschool Initiatives</a:t>
            </a:r>
          </a:p>
          <a:p>
            <a:pPr lvl="1"/>
            <a:r>
              <a:rPr lang="en-US" sz="2400" dirty="0" smtClean="0"/>
              <a:t>Step Up to Quality</a:t>
            </a:r>
          </a:p>
          <a:p>
            <a:pPr lvl="1"/>
            <a:r>
              <a:rPr lang="en-US" sz="2400" dirty="0" smtClean="0"/>
              <a:t>Ohio Healthy Programs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407" y="2399872"/>
            <a:ext cx="2030134" cy="1192804"/>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407" y="3482058"/>
            <a:ext cx="2030134" cy="1109178"/>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407" y="4470569"/>
            <a:ext cx="2030135" cy="1108109"/>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pPr>
              <a:defRPr/>
            </a:pPr>
            <a:fld id="{F2F79A23-79F1-4133-9FA8-0CD8E4DF5A29}" type="slidenum">
              <a:rPr lang="en-US" smtClean="0"/>
              <a:pPr>
                <a:defRPr/>
              </a:pPr>
              <a:t>7</a:t>
            </a:fld>
            <a:endParaRPr lang="en-US"/>
          </a:p>
        </p:txBody>
      </p:sp>
    </p:spTree>
    <p:extLst>
      <p:ext uri="{BB962C8B-B14F-4D97-AF65-F5344CB8AC3E}">
        <p14:creationId xmlns:p14="http://schemas.microsoft.com/office/powerpoint/2010/main" val="219813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for Families</a:t>
            </a:r>
            <a:endParaRPr lang="en-US" dirty="0"/>
          </a:p>
        </p:txBody>
      </p:sp>
      <p:sp>
        <p:nvSpPr>
          <p:cNvPr id="3" name="Content Placeholder 2"/>
          <p:cNvSpPr>
            <a:spLocks noGrp="1"/>
          </p:cNvSpPr>
          <p:nvPr>
            <p:ph idx="1"/>
          </p:nvPr>
        </p:nvSpPr>
        <p:spPr/>
        <p:txBody>
          <a:bodyPr/>
          <a:lstStyle/>
          <a:p>
            <a:r>
              <a:rPr lang="en-US" dirty="0" smtClean="0"/>
              <a:t>OCCRRA connects families with their CCR&amp;Rs for:</a:t>
            </a:r>
          </a:p>
          <a:p>
            <a:pPr lvl="1"/>
            <a:r>
              <a:rPr lang="en-US" sz="2400" dirty="0" smtClean="0"/>
              <a:t>Child </a:t>
            </a:r>
            <a:r>
              <a:rPr lang="en-US" sz="2400" dirty="0" smtClean="0"/>
              <a:t>care locations, licensing standards, costs and policies</a:t>
            </a:r>
          </a:p>
          <a:p>
            <a:pPr lvl="1"/>
            <a:r>
              <a:rPr lang="en-US" sz="2400" dirty="0" smtClean="0"/>
              <a:t>Step Up to Quality programs rated among Ohio’s best</a:t>
            </a:r>
          </a:p>
          <a:p>
            <a:pPr lvl="1"/>
            <a:r>
              <a:rPr lang="en-US" sz="2400" dirty="0" smtClean="0"/>
              <a:t>Tips on parenting and child development</a:t>
            </a:r>
          </a:p>
          <a:p>
            <a:pPr lvl="1"/>
            <a:r>
              <a:rPr lang="en-US" sz="2400" dirty="0" smtClean="0"/>
              <a:t>Help determining quality care</a:t>
            </a:r>
          </a:p>
          <a:p>
            <a:pPr lvl="1"/>
            <a:r>
              <a:rPr lang="en-US" sz="2400" dirty="0" smtClean="0"/>
              <a:t>Information on financial assistance to pay for care</a:t>
            </a:r>
            <a:endParaRPr lang="en-US" sz="2400" dirty="0"/>
          </a:p>
        </p:txBody>
      </p:sp>
      <p:sp>
        <p:nvSpPr>
          <p:cNvPr id="4" name="Slide Number Placeholder 3"/>
          <p:cNvSpPr>
            <a:spLocks noGrp="1"/>
          </p:cNvSpPr>
          <p:nvPr>
            <p:ph type="sldNum" sz="quarter" idx="12"/>
          </p:nvPr>
        </p:nvSpPr>
        <p:spPr/>
        <p:txBody>
          <a:bodyPr/>
          <a:lstStyle/>
          <a:p>
            <a:pPr>
              <a:defRPr/>
            </a:pPr>
            <a:fld id="{F2F79A23-79F1-4133-9FA8-0CD8E4DF5A29}" type="slidenum">
              <a:rPr lang="en-US" smtClean="0"/>
              <a:pPr>
                <a:defRPr/>
              </a:pPr>
              <a:t>8</a:t>
            </a:fld>
            <a:endParaRPr lang="en-US"/>
          </a:p>
        </p:txBody>
      </p:sp>
    </p:spTree>
    <p:extLst>
      <p:ext uri="{BB962C8B-B14F-4D97-AF65-F5344CB8AC3E}">
        <p14:creationId xmlns:p14="http://schemas.microsoft.com/office/powerpoint/2010/main" val="285575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sz="2200" dirty="0" smtClean="0"/>
              <a:t>Todd Barnhouse, CEO</a:t>
            </a:r>
          </a:p>
          <a:p>
            <a:pPr marL="0" indent="0">
              <a:buNone/>
            </a:pPr>
            <a:r>
              <a:rPr lang="en-US" sz="2000" dirty="0" smtClean="0"/>
              <a:t>Ohio Child Care Resource &amp; Referral Association</a:t>
            </a:r>
          </a:p>
          <a:p>
            <a:pPr marL="0" indent="0">
              <a:buNone/>
            </a:pPr>
            <a:r>
              <a:rPr lang="en-US" sz="2000" dirty="0" smtClean="0"/>
              <a:t>2760 Airport Drive, Suite 160</a:t>
            </a:r>
          </a:p>
          <a:p>
            <a:pPr marL="0" indent="0">
              <a:buNone/>
            </a:pPr>
            <a:r>
              <a:rPr lang="en-US" sz="2000" dirty="0" smtClean="0"/>
              <a:t>Columbus, Ohio 43219</a:t>
            </a:r>
          </a:p>
          <a:p>
            <a:pPr marL="0" indent="0">
              <a:buNone/>
            </a:pPr>
            <a:r>
              <a:rPr lang="en-US" sz="2000" dirty="0" smtClean="0"/>
              <a:t>614.310.1364 T</a:t>
            </a:r>
          </a:p>
          <a:p>
            <a:pPr marL="0" indent="0">
              <a:buNone/>
            </a:pPr>
            <a:r>
              <a:rPr lang="en-US" sz="2000" dirty="0" smtClean="0"/>
              <a:t>614.396.5960 F</a:t>
            </a:r>
            <a:endParaRPr lang="en-US" sz="2000" dirty="0"/>
          </a:p>
          <a:p>
            <a:pPr marL="0" indent="0">
              <a:buNone/>
            </a:pPr>
            <a:r>
              <a:rPr lang="en-US" sz="2000" dirty="0" smtClean="0">
                <a:hlinkClick r:id="rId3"/>
              </a:rPr>
              <a:t>tbarnhouse@occrra.org</a:t>
            </a:r>
            <a:r>
              <a:rPr lang="en-US" sz="2000" dirty="0" smtClean="0"/>
              <a:t>  </a:t>
            </a:r>
            <a:endParaRPr lang="en-US" sz="2000" dirty="0"/>
          </a:p>
          <a:p>
            <a:pPr marL="0" indent="0">
              <a:buNone/>
            </a:pPr>
            <a:r>
              <a:rPr lang="en-US" sz="2000" dirty="0" smtClean="0">
                <a:hlinkClick r:id="rId4"/>
              </a:rPr>
              <a:t>www.occrra.org</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F2F79A23-79F1-4133-9FA8-0CD8E4DF5A29}"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OCCRRA Template">
  <a:themeElements>
    <a:clrScheme name="OCCRRA Palette">
      <a:dk1>
        <a:srgbClr val="55555A"/>
      </a:dk1>
      <a:lt1>
        <a:srgbClr val="00B4DC"/>
      </a:lt1>
      <a:dk2>
        <a:srgbClr val="00509B"/>
      </a:dk2>
      <a:lt2>
        <a:srgbClr val="73B946"/>
      </a:lt2>
      <a:accent1>
        <a:srgbClr val="00B4DC"/>
      </a:accent1>
      <a:accent2>
        <a:srgbClr val="73B946"/>
      </a:accent2>
      <a:accent3>
        <a:srgbClr val="00509B"/>
      </a:accent3>
      <a:accent4>
        <a:srgbClr val="55555A"/>
      </a:accent4>
      <a:accent5>
        <a:srgbClr val="00B4DC"/>
      </a:accent5>
      <a:accent6>
        <a:srgbClr val="F79646"/>
      </a:accent6>
      <a:hlink>
        <a:srgbClr val="55555A"/>
      </a:hlink>
      <a:folHlink>
        <a:srgbClr val="5555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OCCRRA Template</Template>
  <TotalTime>1036</TotalTime>
  <Words>704</Words>
  <Application>Microsoft Macintosh PowerPoint</Application>
  <PresentationFormat>On-screen Show (4:3)</PresentationFormat>
  <Paragraphs>107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ＭＳ Ｐゴシック</vt:lpstr>
      <vt:lpstr>Tahoma</vt:lpstr>
      <vt:lpstr>Arial</vt:lpstr>
      <vt:lpstr>OCCRRA Template</vt:lpstr>
      <vt:lpstr>Overview for Ohio Provider Resource Association </vt:lpstr>
      <vt:lpstr>Importance of Quality Early Care, Learning &amp; Afterschool Programs</vt:lpstr>
      <vt:lpstr>Profile</vt:lpstr>
      <vt:lpstr>Profile</vt:lpstr>
      <vt:lpstr>Core Services</vt:lpstr>
      <vt:lpstr>Services for Professionals</vt:lpstr>
      <vt:lpstr>Services for Program</vt:lpstr>
      <vt:lpstr>Services for Families</vt:lpstr>
      <vt:lpstr>Questions?</vt:lpstr>
    </vt:vector>
  </TitlesOfParts>
  <Company>Microsoft</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Ohio’s Rate to the Top Early Learning Challenge Grant</dc:title>
  <dc:creator>tbarnhouse</dc:creator>
  <cp:lastModifiedBy>Todd Barnhouse</cp:lastModifiedBy>
  <cp:revision>60</cp:revision>
  <cp:lastPrinted>2017-03-02T21:18:08Z</cp:lastPrinted>
  <dcterms:created xsi:type="dcterms:W3CDTF">2012-03-27T14:59:06Z</dcterms:created>
  <dcterms:modified xsi:type="dcterms:W3CDTF">2017-03-02T21:28:48Z</dcterms:modified>
</cp:coreProperties>
</file>