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57" r:id="rId3"/>
    <p:sldId id="259" r:id="rId4"/>
    <p:sldId id="258"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CE8C09-39A2-8B4C-854B-CF6815547C62}"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AECE8C09-39A2-8B4C-854B-CF6815547C62}" type="datetimeFigureOut">
              <a:rPr lang="en-US" smtClean="0"/>
              <a:t>2/21/2017</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BDFDA717-C06E-9D47-B50B-0785854728CD}"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ECE8C09-39A2-8B4C-854B-CF6815547C62}" type="datetimeFigureOut">
              <a:rPr lang="en-US" smtClean="0"/>
              <a:t>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E8C09-39A2-8B4C-854B-CF6815547C62}" type="datetimeFigureOut">
              <a:rPr lang="en-US" smtClean="0"/>
              <a:t>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AECE8C09-39A2-8B4C-854B-CF6815547C62}" type="datetimeFigureOut">
              <a:rPr lang="en-US" smtClean="0"/>
              <a:t>2/21/2017</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BDFDA717-C06E-9D47-B50B-0785854728CD}"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myvoice4mychoice.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fontScale="90000"/>
          </a:bodyPr>
          <a:lstStyle/>
          <a:p>
            <a:r>
              <a:rPr lang="en-US" dirty="0">
                <a:latin typeface="Calibri"/>
                <a:cs typeface="Calibri"/>
              </a:rPr>
              <a:t>OPRA Policy Committee</a:t>
            </a:r>
            <a:br>
              <a:rPr lang="en-US" dirty="0">
                <a:latin typeface="Calibri"/>
                <a:cs typeface="Calibri"/>
              </a:rPr>
            </a:br>
            <a:r>
              <a:rPr lang="en-US" dirty="0">
                <a:latin typeface="Calibri"/>
                <a:cs typeface="Calibri"/>
              </a:rPr>
              <a:t>Tuesday, February 21, 2017</a:t>
            </a:r>
            <a:br>
              <a:rPr lang="en-US" dirty="0">
                <a:latin typeface="Calibri"/>
                <a:cs typeface="Calibri"/>
              </a:rPr>
            </a:br>
            <a:r>
              <a:rPr lang="is-IS" dirty="0">
                <a:latin typeface="Calibri"/>
                <a:cs typeface="Calibri"/>
              </a:rPr>
              <a:t>10:00-2:00</a:t>
            </a:r>
            <a:endParaRPr lang="en-US" dirty="0">
              <a:latin typeface="Calibri"/>
              <a:cs typeface="Calibri"/>
            </a:endParaRP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9799" y="4547575"/>
            <a:ext cx="3315601" cy="2047071"/>
          </a:xfrm>
          <a:prstGeom prst="rect">
            <a:avLst/>
          </a:prstGeom>
        </p:spPr>
      </p:pic>
    </p:spTree>
    <p:extLst>
      <p:ext uri="{BB962C8B-B14F-4D97-AF65-F5344CB8AC3E}">
        <p14:creationId xmlns:p14="http://schemas.microsoft.com/office/powerpoint/2010/main" val="261944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Welcome:</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dirty="0"/>
              <a:t>Neil </a:t>
            </a:r>
            <a:r>
              <a:rPr lang="en-US" sz="4000" dirty="0" err="1"/>
              <a:t>Castelow</a:t>
            </a:r>
            <a:endParaRPr lang="en-US" sz="4000" dirty="0"/>
          </a:p>
          <a:p>
            <a:pPr marL="0" indent="0" algn="ctr">
              <a:buNone/>
            </a:pPr>
            <a:r>
              <a:rPr lang="en-US" sz="4000" dirty="0"/>
              <a:t>Parent </a:t>
            </a:r>
            <a:r>
              <a:rPr lang="en-US" sz="4000" dirty="0" smtClean="0"/>
              <a:t>Advocate</a:t>
            </a:r>
          </a:p>
          <a:p>
            <a:pPr marL="0" indent="0" algn="ctr">
              <a:buNone/>
            </a:pPr>
            <a:endParaRPr lang="en-US" sz="4000" dirty="0"/>
          </a:p>
          <a:p>
            <a:pPr marL="0" indent="0" algn="ctr">
              <a:buNone/>
            </a:pPr>
            <a:r>
              <a:rPr lang="en-US" sz="3600" dirty="0">
                <a:hlinkClick r:id="rId2"/>
              </a:rPr>
              <a:t>http://</a:t>
            </a:r>
            <a:r>
              <a:rPr lang="en-US" sz="3600">
                <a:hlinkClick r:id="rId2"/>
              </a:rPr>
              <a:t>myvoice4mychoice.org</a:t>
            </a:r>
            <a:r>
              <a:rPr lang="en-US" sz="3600" smtClean="0">
                <a:hlinkClick r:id="rId2"/>
              </a:rPr>
              <a:t>/</a:t>
            </a:r>
            <a:endParaRPr lang="en-US" sz="3600" smtClean="0"/>
          </a:p>
          <a:p>
            <a:pPr marL="0" indent="0" algn="ctr">
              <a:buNone/>
            </a:pPr>
            <a:endParaRPr lang="en-US" sz="3600" dirty="0"/>
          </a:p>
        </p:txBody>
      </p:sp>
    </p:spTree>
    <p:extLst>
      <p:ext uri="{BB962C8B-B14F-4D97-AF65-F5344CB8AC3E}">
        <p14:creationId xmlns:p14="http://schemas.microsoft.com/office/powerpoint/2010/main" val="615093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a:t>OPRA-OACBDD</a:t>
            </a:r>
          </a:p>
          <a:p>
            <a:pPr marL="0" indent="0" algn="ctr">
              <a:buNone/>
            </a:pPr>
            <a:r>
              <a:rPr lang="en-US" sz="4400" dirty="0"/>
              <a:t>Priority Issues</a:t>
            </a:r>
          </a:p>
        </p:txBody>
      </p:sp>
    </p:spTree>
    <p:extLst>
      <p:ext uri="{BB962C8B-B14F-4D97-AF65-F5344CB8AC3E}">
        <p14:creationId xmlns:p14="http://schemas.microsoft.com/office/powerpoint/2010/main" val="80114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086"/>
            <a:ext cx="8913813" cy="914400"/>
          </a:xfrm>
        </p:spPr>
        <p:txBody>
          <a:bodyPr>
            <a:normAutofit/>
          </a:bodyPr>
          <a:lstStyle/>
          <a:p>
            <a:r>
              <a:rPr lang="en-US" dirty="0"/>
              <a:t>OPRA-</a:t>
            </a:r>
            <a:r>
              <a:rPr lang="en-US" dirty="0" smtClean="0"/>
              <a:t>OACBDD Priority </a:t>
            </a:r>
            <a:r>
              <a:rPr lang="en-US" dirty="0"/>
              <a:t>Issues</a:t>
            </a:r>
          </a:p>
        </p:txBody>
      </p:sp>
      <p:sp>
        <p:nvSpPr>
          <p:cNvPr id="3" name="Content Placeholder 2"/>
          <p:cNvSpPr>
            <a:spLocks noGrp="1"/>
          </p:cNvSpPr>
          <p:nvPr>
            <p:ph idx="1"/>
          </p:nvPr>
        </p:nvSpPr>
        <p:spPr>
          <a:xfrm>
            <a:off x="349568" y="2263672"/>
            <a:ext cx="3777769" cy="3421873"/>
          </a:xfrm>
        </p:spPr>
        <p:txBody>
          <a:bodyPr numCol="1">
            <a:normAutofit fontScale="70000" lnSpcReduction="20000"/>
          </a:bodyPr>
          <a:lstStyle/>
          <a:p>
            <a:r>
              <a:rPr lang="en-US" dirty="0"/>
              <a:t>1. </a:t>
            </a:r>
            <a:r>
              <a:rPr lang="en-US" b="1" dirty="0"/>
              <a:t>IDS</a:t>
            </a:r>
            <a:r>
              <a:rPr lang="en-US" dirty="0"/>
              <a:t>- Expedite a data exchange process with Gatekeeper to ensure data integrity at the state level and reduce inefficiencies at the local level. Reevaluate IDS and make recommendations for improvements as needed.</a:t>
            </a:r>
          </a:p>
          <a:p>
            <a:r>
              <a:rPr lang="en-US" dirty="0"/>
              <a:t>2. </a:t>
            </a:r>
            <a:r>
              <a:rPr lang="en-US" b="1" dirty="0"/>
              <a:t>Waiver enrollment</a:t>
            </a:r>
            <a:r>
              <a:rPr lang="en-US" dirty="0"/>
              <a:t>- Evaluate steps in the process and consider any possible ways to streamline enrollment processes.</a:t>
            </a:r>
          </a:p>
          <a:p>
            <a:r>
              <a:rPr lang="en-US" dirty="0"/>
              <a:t>3. </a:t>
            </a:r>
            <a:r>
              <a:rPr lang="en-US" b="1" dirty="0"/>
              <a:t>Waiver ODDP and Prior Authorization. </a:t>
            </a:r>
            <a:r>
              <a:rPr lang="en-US" dirty="0"/>
              <a:t>Review current DODD policies related to application of ODDP funding ranges, and prior authorization processes. </a:t>
            </a:r>
          </a:p>
        </p:txBody>
      </p:sp>
      <p:sp>
        <p:nvSpPr>
          <p:cNvPr id="6" name="Content Placeholder 2"/>
          <p:cNvSpPr txBox="1">
            <a:spLocks/>
          </p:cNvSpPr>
          <p:nvPr/>
        </p:nvSpPr>
        <p:spPr>
          <a:xfrm>
            <a:off x="4560275" y="2166975"/>
            <a:ext cx="4242788" cy="4240078"/>
          </a:xfrm>
          <a:prstGeom prst="rect">
            <a:avLst/>
          </a:prstGeom>
        </p:spPr>
        <p:txBody>
          <a:bodyPr vert="horz" lIns="91440" tIns="45720" rIns="91440" bIns="45720" numCol="1" rtlCol="0">
            <a:no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US" sz="1200" dirty="0" smtClean="0"/>
              <a:t>1</a:t>
            </a:r>
            <a:r>
              <a:rPr lang="en-US" sz="1200" b="1" dirty="0" smtClean="0"/>
              <a:t>. MUI</a:t>
            </a:r>
            <a:r>
              <a:rPr lang="en-US" sz="1200" b="1" dirty="0"/>
              <a:t>/UI Rule and Process</a:t>
            </a:r>
            <a:r>
              <a:rPr lang="en-US" sz="1200" dirty="0"/>
              <a:t>- Comprehensively review the current Major Unusual Incident/Unusual Incident rule and process to identify efficiencies in reporting and investigations while maintaining system integrity. Use the MUI/UI process to identify gaps in service delivery and communication and coordination of care. Identify unintended negative consequences of rule and process implementation and take steps to mitigate.</a:t>
            </a:r>
          </a:p>
          <a:p>
            <a:r>
              <a:rPr lang="en-US" sz="1200" dirty="0" smtClean="0"/>
              <a:t>2. </a:t>
            </a:r>
            <a:r>
              <a:rPr lang="en-US" sz="1200" b="1" dirty="0"/>
              <a:t>Provider Certification</a:t>
            </a:r>
            <a:r>
              <a:rPr lang="en-US" sz="1200" dirty="0"/>
              <a:t>- Analyze the provider certification rule, process and IT System in their entirety to ensure the upmost effectiveness and efficiency in application for all stakeholders. Establish safeguards to prevent the unintended consequence of lapses in provider’s certification. </a:t>
            </a:r>
          </a:p>
          <a:p>
            <a:r>
              <a:rPr lang="en-US" sz="1200" dirty="0" smtClean="0"/>
              <a:t>3. </a:t>
            </a:r>
            <a:r>
              <a:rPr lang="en-US" sz="1200" b="1" dirty="0"/>
              <a:t>Timeliness of Waiver Authorization and Payment. </a:t>
            </a:r>
            <a:r>
              <a:rPr lang="en-US" sz="1200" dirty="0"/>
              <a:t>Create strategies and/or processes to ensure the timely county DD board authorization and payment for waiver services</a:t>
            </a:r>
            <a:r>
              <a:rPr lang="en-US" sz="1200" dirty="0" smtClean="0"/>
              <a:t>.</a:t>
            </a:r>
            <a:endParaRPr lang="en-US" sz="1200" dirty="0"/>
          </a:p>
        </p:txBody>
      </p:sp>
      <p:sp>
        <p:nvSpPr>
          <p:cNvPr id="7" name="TextBox 6"/>
          <p:cNvSpPr txBox="1"/>
          <p:nvPr/>
        </p:nvSpPr>
        <p:spPr>
          <a:xfrm>
            <a:off x="1241085" y="1797643"/>
            <a:ext cx="2005944" cy="369332"/>
          </a:xfrm>
          <a:prstGeom prst="rect">
            <a:avLst/>
          </a:prstGeom>
          <a:noFill/>
        </p:spPr>
        <p:txBody>
          <a:bodyPr wrap="square" rtlCol="0">
            <a:spAutoFit/>
          </a:bodyPr>
          <a:lstStyle/>
          <a:p>
            <a:r>
              <a:rPr lang="en-US" dirty="0" smtClean="0">
                <a:solidFill>
                  <a:schemeClr val="tx1">
                    <a:lumMod val="75000"/>
                    <a:lumOff val="25000"/>
                  </a:schemeClr>
                </a:solidFill>
              </a:rPr>
              <a:t>County Boards:</a:t>
            </a:r>
            <a:endParaRPr lang="en-US" dirty="0">
              <a:solidFill>
                <a:schemeClr val="tx1">
                  <a:lumMod val="75000"/>
                  <a:lumOff val="25000"/>
                </a:schemeClr>
              </a:solidFill>
            </a:endParaRPr>
          </a:p>
        </p:txBody>
      </p:sp>
      <p:sp>
        <p:nvSpPr>
          <p:cNvPr id="8" name="TextBox 7"/>
          <p:cNvSpPr txBox="1"/>
          <p:nvPr/>
        </p:nvSpPr>
        <p:spPr>
          <a:xfrm>
            <a:off x="5679566" y="1765377"/>
            <a:ext cx="2005944" cy="369332"/>
          </a:xfrm>
          <a:prstGeom prst="rect">
            <a:avLst/>
          </a:prstGeom>
          <a:noFill/>
        </p:spPr>
        <p:txBody>
          <a:bodyPr wrap="square" rtlCol="0">
            <a:spAutoFit/>
          </a:bodyPr>
          <a:lstStyle/>
          <a:p>
            <a:r>
              <a:rPr lang="en-US" dirty="0" smtClean="0">
                <a:solidFill>
                  <a:schemeClr val="tx1">
                    <a:lumMod val="75000"/>
                    <a:lumOff val="25000"/>
                  </a:schemeClr>
                </a:solidFill>
              </a:rPr>
              <a:t>OPRA/Providers:</a:t>
            </a:r>
            <a:endParaRPr lang="en-US" dirty="0">
              <a:solidFill>
                <a:schemeClr val="tx1">
                  <a:lumMod val="75000"/>
                  <a:lumOff val="25000"/>
                </a:schemeClr>
              </a:solidFill>
            </a:endParaRPr>
          </a:p>
        </p:txBody>
      </p:sp>
    </p:spTree>
    <p:extLst>
      <p:ext uri="{BB962C8B-B14F-4D97-AF65-F5344CB8AC3E}">
        <p14:creationId xmlns:p14="http://schemas.microsoft.com/office/powerpoint/2010/main" val="120297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MUI/UI</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t>Handouts:</a:t>
            </a:r>
          </a:p>
          <a:p>
            <a:r>
              <a:rPr lang="en-US" sz="3200" dirty="0" smtClean="0"/>
              <a:t>Common Goal of MUI/UI </a:t>
            </a:r>
          </a:p>
          <a:p>
            <a:r>
              <a:rPr lang="en-US" sz="3200" dirty="0" smtClean="0"/>
              <a:t>MUI Concerns by Category</a:t>
            </a:r>
            <a:endParaRPr lang="en-US" sz="3200" dirty="0"/>
          </a:p>
        </p:txBody>
      </p:sp>
    </p:spTree>
    <p:extLst>
      <p:ext uri="{BB962C8B-B14F-4D97-AF65-F5344CB8AC3E}">
        <p14:creationId xmlns:p14="http://schemas.microsoft.com/office/powerpoint/2010/main" val="2897523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MUI/UI</a:t>
            </a:r>
            <a:endParaRPr lang="en-US" dirty="0"/>
          </a:p>
        </p:txBody>
      </p:sp>
      <p:pic>
        <p:nvPicPr>
          <p:cNvPr id="5" name="Picture 4" descr="letter (003) (dragged).pdf"/>
          <p:cNvPicPr>
            <a:picLocks noChangeAspect="1"/>
          </p:cNvPicPr>
          <p:nvPr/>
        </p:nvPicPr>
        <p:blipFill rotWithShape="1">
          <a:blip r:embed="rId2">
            <a:extLst>
              <a:ext uri="{28A0092B-C50C-407E-A947-70E740481C1C}">
                <a14:useLocalDpi xmlns:a14="http://schemas.microsoft.com/office/drawing/2010/main" val="0"/>
              </a:ext>
            </a:extLst>
          </a:blip>
          <a:srcRect l="9531" t="10520" r="10679" b="64861"/>
          <a:stretch/>
        </p:blipFill>
        <p:spPr>
          <a:xfrm>
            <a:off x="4839047" y="5104688"/>
            <a:ext cx="4339225" cy="1688345"/>
          </a:xfrm>
          <a:prstGeom prst="rect">
            <a:avLst/>
          </a:prstGeom>
        </p:spPr>
      </p:pic>
      <p:pic>
        <p:nvPicPr>
          <p:cNvPr id="7" name="Picture 6" descr="letter (003) (dragged).pdf"/>
          <p:cNvPicPr>
            <a:picLocks noChangeAspect="1"/>
          </p:cNvPicPr>
          <p:nvPr/>
        </p:nvPicPr>
        <p:blipFill rotWithShape="1">
          <a:blip r:embed="rId3">
            <a:extLst>
              <a:ext uri="{28A0092B-C50C-407E-A947-70E740481C1C}">
                <a14:useLocalDpi xmlns:a14="http://schemas.microsoft.com/office/drawing/2010/main" val="0"/>
              </a:ext>
            </a:extLst>
          </a:blip>
          <a:srcRect l="5991" t="2525" r="6866" b="17306"/>
          <a:stretch/>
        </p:blipFill>
        <p:spPr>
          <a:xfrm>
            <a:off x="4694737" y="0"/>
            <a:ext cx="4339225" cy="5166047"/>
          </a:xfrm>
          <a:prstGeom prst="rect">
            <a:avLst/>
          </a:prstGeom>
        </p:spPr>
      </p:pic>
    </p:spTree>
    <p:extLst>
      <p:ext uri="{BB962C8B-B14F-4D97-AF65-F5344CB8AC3E}">
        <p14:creationId xmlns:p14="http://schemas.microsoft.com/office/powerpoint/2010/main" val="1417575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ception">
  <a:themeElements>
    <a:clrScheme name="Custom 2">
      <a:dk1>
        <a:sysClr val="windowText" lastClr="000000"/>
      </a:dk1>
      <a:lt1>
        <a:sysClr val="window" lastClr="FFFFFF"/>
      </a:lt1>
      <a:dk2>
        <a:srgbClr val="09213B"/>
      </a:dk2>
      <a:lt2>
        <a:srgbClr val="D5EDF4"/>
      </a:lt2>
      <a:accent1>
        <a:srgbClr val="34609F"/>
      </a:accent1>
      <a:accent2>
        <a:srgbClr val="346094"/>
      </a:accent2>
      <a:accent3>
        <a:srgbClr val="E2751D"/>
      </a:accent3>
      <a:accent4>
        <a:srgbClr val="FFB400"/>
      </a:accent4>
      <a:accent5>
        <a:srgbClr val="7EB606"/>
      </a:accent5>
      <a:accent6>
        <a:srgbClr val="C00000"/>
      </a:accent6>
      <a:hlink>
        <a:srgbClr val="7030A0"/>
      </a:hlink>
      <a:folHlink>
        <a:srgbClr val="00B0F0"/>
      </a:folHlink>
    </a:clrScheme>
    <a:fontScheme name="Perception">
      <a:majorFont>
        <a:latin typeface="Century Gothic"/>
        <a:ea typeface=""/>
        <a:cs typeface=""/>
        <a:font script="Jpan" typeface="メイリオ"/>
      </a:majorFont>
      <a:minorFont>
        <a:latin typeface="Century Gothic"/>
        <a:ea typeface=""/>
        <a:cs typeface=""/>
        <a:font script="Jpan" typeface="メイリオ"/>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171</TotalTime>
  <Words>248</Words>
  <Application>Microsoft Office PowerPoint</Application>
  <PresentationFormat>On-screen Show (4:3)</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Century Gothic</vt:lpstr>
      <vt:lpstr>Wingdings 2</vt:lpstr>
      <vt:lpstr>Perception</vt:lpstr>
      <vt:lpstr>OPRA Policy Committee Tuesday, February 21, 2017 10:00-2:00</vt:lpstr>
      <vt:lpstr> Welcome:</vt:lpstr>
      <vt:lpstr>PowerPoint Presentation</vt:lpstr>
      <vt:lpstr>OPRA-OACBDD Priority Issues</vt:lpstr>
      <vt:lpstr>MUI/UI</vt:lpstr>
      <vt:lpstr>MUI/UI</vt:lpstr>
    </vt:vector>
  </TitlesOfParts>
  <Company>opra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Committee Tuesday, February 21, 2017 10:00-2:00</dc:title>
  <dc:creator>Christine Touvelle</dc:creator>
  <cp:lastModifiedBy>Sharp, Becky</cp:lastModifiedBy>
  <cp:revision>7</cp:revision>
  <dcterms:created xsi:type="dcterms:W3CDTF">2017-02-21T13:42:21Z</dcterms:created>
  <dcterms:modified xsi:type="dcterms:W3CDTF">2017-02-21T21:37:15Z</dcterms:modified>
</cp:coreProperties>
</file>