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body>
    <w:p w:rsidR="0099328F" w:rsidRPr="0099328F" w:rsidRDefault="0099328F" w:rsidP="0099328F">
      <w:pPr>
        <w:spacing w:after="0" w:line="240" w:lineRule="auto"/>
        <w:jc w:val="center"/>
        <w:rPr>
          <w:rFonts w:ascii="Tahoma" w:hAnsi="Tahoma" w:cs="Tahoma"/>
          <w:b/>
          <w:sz w:val="24"/>
          <w:szCs w:val="24"/>
        </w:rPr>
      </w:pPr>
      <w:r w:rsidRPr="0099328F">
        <w:rPr>
          <w:rFonts w:ascii="Tahoma" w:hAnsi="Tahoma" w:cs="Tahoma"/>
          <w:b/>
          <w:sz w:val="24"/>
          <w:szCs w:val="24"/>
        </w:rPr>
        <w:t>OPRA Policy Committee Meeting Notes</w:t>
      </w:r>
    </w:p>
    <w:p w:rsidR="0099328F" w:rsidRPr="0099328F" w:rsidRDefault="00494F0B" w:rsidP="0099328F">
      <w:pPr>
        <w:spacing w:after="0" w:line="240" w:lineRule="auto"/>
        <w:jc w:val="center"/>
        <w:rPr>
          <w:rFonts w:ascii="Tahoma" w:hAnsi="Tahoma" w:cs="Tahoma"/>
          <w:b/>
          <w:sz w:val="24"/>
          <w:szCs w:val="24"/>
        </w:rPr>
      </w:pPr>
      <w:r>
        <w:rPr>
          <w:rFonts w:ascii="Tahoma" w:hAnsi="Tahoma" w:cs="Tahoma"/>
          <w:b/>
          <w:sz w:val="24"/>
          <w:szCs w:val="24"/>
        </w:rPr>
        <w:t>February 21</w:t>
      </w:r>
      <w:r w:rsidR="00B62B69">
        <w:rPr>
          <w:rFonts w:ascii="Tahoma" w:hAnsi="Tahoma" w:cs="Tahoma"/>
          <w:b/>
          <w:sz w:val="24"/>
          <w:szCs w:val="24"/>
        </w:rPr>
        <w:t>, 2017</w:t>
      </w:r>
    </w:p>
    <w:p w:rsidR="0099328F" w:rsidRPr="0099328F" w:rsidRDefault="0099328F" w:rsidP="0099328F">
      <w:pPr>
        <w:spacing w:after="0" w:line="240" w:lineRule="auto"/>
        <w:jc w:val="center"/>
        <w:rPr>
          <w:rFonts w:ascii="Tahoma" w:hAnsi="Tahoma" w:cs="Tahoma"/>
          <w:b/>
          <w:sz w:val="24"/>
          <w:szCs w:val="24"/>
        </w:rPr>
      </w:pPr>
      <w:r w:rsidRPr="0099328F">
        <w:rPr>
          <w:rFonts w:ascii="Tahoma" w:hAnsi="Tahoma" w:cs="Tahoma"/>
          <w:b/>
          <w:sz w:val="24"/>
          <w:szCs w:val="24"/>
        </w:rPr>
        <w:t>10a-2pm</w:t>
      </w:r>
    </w:p>
    <w:p w:rsidR="0099328F" w:rsidRPr="0099328F" w:rsidRDefault="0099328F" w:rsidP="0099328F">
      <w:pPr>
        <w:spacing w:after="0" w:line="240" w:lineRule="auto"/>
        <w:jc w:val="center"/>
        <w:rPr>
          <w:rFonts w:ascii="Tahoma" w:hAnsi="Tahoma" w:cs="Tahoma"/>
          <w:b/>
          <w:sz w:val="24"/>
          <w:szCs w:val="24"/>
        </w:rPr>
      </w:pPr>
      <w:r w:rsidRPr="0099328F">
        <w:rPr>
          <w:rFonts w:ascii="Tahoma" w:hAnsi="Tahoma" w:cs="Tahoma"/>
          <w:b/>
          <w:sz w:val="24"/>
          <w:szCs w:val="24"/>
        </w:rPr>
        <w:t>OPRA Offices-</w:t>
      </w:r>
      <w:proofErr w:type="spellStart"/>
      <w:r w:rsidRPr="0099328F">
        <w:rPr>
          <w:rFonts w:ascii="Tahoma" w:hAnsi="Tahoma" w:cs="Tahoma"/>
          <w:b/>
          <w:sz w:val="24"/>
          <w:szCs w:val="24"/>
        </w:rPr>
        <w:t>Goodale</w:t>
      </w:r>
      <w:proofErr w:type="spellEnd"/>
      <w:r w:rsidRPr="0099328F">
        <w:rPr>
          <w:rFonts w:ascii="Tahoma" w:hAnsi="Tahoma" w:cs="Tahoma"/>
          <w:b/>
          <w:sz w:val="24"/>
          <w:szCs w:val="24"/>
        </w:rPr>
        <w:t xml:space="preserve"> Blvd.</w:t>
      </w:r>
    </w:p>
    <w:p w:rsidR="0099328F" w:rsidRDefault="0099328F" w:rsidP="004043F8">
      <w:pPr>
        <w:spacing w:after="0" w:line="240" w:lineRule="auto"/>
        <w:rPr>
          <w:rFonts w:ascii="Tahoma" w:hAnsi="Tahoma" w:cs="Tahoma"/>
          <w:sz w:val="24"/>
          <w:szCs w:val="24"/>
        </w:rPr>
      </w:pPr>
      <w:r w:rsidRPr="0099328F">
        <w:rPr>
          <w:rFonts w:ascii="Tahoma" w:hAnsi="Tahoma" w:cs="Tahoma"/>
          <w:sz w:val="24"/>
          <w:szCs w:val="24"/>
        </w:rPr>
        <w:t>Those in attendance: Refer to the signature sheet</w:t>
      </w:r>
    </w:p>
    <w:p w:rsidR="004043F8" w:rsidRPr="004043F8" w:rsidRDefault="004043F8" w:rsidP="004043F8">
      <w:pPr>
        <w:spacing w:after="0" w:line="240" w:lineRule="auto"/>
        <w:rPr>
          <w:rFonts w:ascii="Tahoma" w:hAnsi="Tahoma" w:cs="Tahoma"/>
          <w:sz w:val="24"/>
          <w:szCs w:val="24"/>
        </w:rPr>
      </w:pPr>
    </w:p>
    <w:p w:rsidR="0099328F" w:rsidRDefault="0099328F" w:rsidP="0099328F">
      <w:pPr>
        <w:pStyle w:val="ListParagraph"/>
        <w:numPr>
          <w:ilvl w:val="0"/>
          <w:numId w:val="1"/>
        </w:numPr>
        <w:rPr>
          <w:rFonts w:ascii="Tahoma" w:hAnsi="Tahoma" w:cs="Tahoma"/>
          <w:b/>
          <w:sz w:val="24"/>
          <w:szCs w:val="24"/>
        </w:rPr>
      </w:pPr>
      <w:r w:rsidRPr="00F13884">
        <w:rPr>
          <w:rFonts w:ascii="Tahoma" w:hAnsi="Tahoma" w:cs="Tahoma"/>
          <w:b/>
          <w:sz w:val="24"/>
          <w:szCs w:val="24"/>
        </w:rPr>
        <w:t>Introductions of all in attendance</w:t>
      </w:r>
      <w:r w:rsidR="004043F8">
        <w:rPr>
          <w:rFonts w:ascii="Tahoma" w:hAnsi="Tahoma" w:cs="Tahoma"/>
          <w:b/>
          <w:sz w:val="24"/>
          <w:szCs w:val="24"/>
        </w:rPr>
        <w:t xml:space="preserve"> and those on-line or via phone</w:t>
      </w:r>
    </w:p>
    <w:p w:rsidR="005353EE" w:rsidRDefault="005353EE" w:rsidP="0099328F">
      <w:pPr>
        <w:pStyle w:val="ListParagraph"/>
        <w:numPr>
          <w:ilvl w:val="0"/>
          <w:numId w:val="1"/>
        </w:numPr>
        <w:rPr>
          <w:rFonts w:ascii="Tahoma" w:hAnsi="Tahoma" w:cs="Tahoma"/>
          <w:b/>
          <w:sz w:val="24"/>
          <w:szCs w:val="24"/>
        </w:rPr>
      </w:pPr>
      <w:r>
        <w:rPr>
          <w:rFonts w:ascii="Tahoma" w:hAnsi="Tahoma" w:cs="Tahoma"/>
          <w:b/>
          <w:sz w:val="24"/>
          <w:szCs w:val="24"/>
        </w:rPr>
        <w:t>POWERPOINT-OUTLINE OF MEETING (REFER TO ATTACHED)</w:t>
      </w:r>
    </w:p>
    <w:p w:rsidR="00494F0B" w:rsidRPr="00494F0B" w:rsidRDefault="00494F0B" w:rsidP="00494F0B">
      <w:pPr>
        <w:pStyle w:val="ListParagraph"/>
        <w:numPr>
          <w:ilvl w:val="0"/>
          <w:numId w:val="1"/>
        </w:numPr>
        <w:rPr>
          <w:rFonts w:ascii="Tahoma" w:hAnsi="Tahoma" w:cs="Tahoma"/>
          <w:b/>
          <w:sz w:val="24"/>
          <w:szCs w:val="24"/>
        </w:rPr>
      </w:pPr>
      <w:r>
        <w:rPr>
          <w:rFonts w:ascii="Tahoma" w:hAnsi="Tahoma" w:cs="Tahoma"/>
          <w:b/>
          <w:sz w:val="24"/>
          <w:szCs w:val="24"/>
        </w:rPr>
        <w:t>Task grid update from last meeting:</w:t>
      </w:r>
    </w:p>
    <w:tbl>
      <w:tblPr>
        <w:tblStyle w:val="TableGrid"/>
        <w:tblW w:w="0" w:type="auto"/>
        <w:tblLook w:val="04A0" w:firstRow="1" w:lastRow="0" w:firstColumn="1" w:lastColumn="0" w:noHBand="0" w:noVBand="1"/>
      </w:tblPr>
      <w:tblGrid>
        <w:gridCol w:w="636"/>
        <w:gridCol w:w="4044"/>
        <w:gridCol w:w="1804"/>
        <w:gridCol w:w="1264"/>
        <w:gridCol w:w="1602"/>
      </w:tblGrid>
      <w:tr w:rsidR="00494F0B" w:rsidTr="007E416F">
        <w:tc>
          <w:tcPr>
            <w:tcW w:w="648" w:type="dxa"/>
          </w:tcPr>
          <w:p w:rsidR="00494F0B" w:rsidRPr="00494F0B" w:rsidRDefault="00494F0B" w:rsidP="007E416F">
            <w:pPr>
              <w:rPr>
                <w:rFonts w:ascii="Tahoma" w:hAnsi="Tahoma" w:cs="Tahoma"/>
              </w:rPr>
            </w:pPr>
            <w:r w:rsidRPr="00494F0B">
              <w:rPr>
                <w:rFonts w:ascii="Tahoma" w:hAnsi="Tahoma" w:cs="Tahoma"/>
              </w:rPr>
              <w:t>#</w:t>
            </w:r>
          </w:p>
        </w:tc>
        <w:tc>
          <w:tcPr>
            <w:tcW w:w="4182" w:type="dxa"/>
          </w:tcPr>
          <w:p w:rsidR="00494F0B" w:rsidRPr="00494F0B" w:rsidRDefault="00494F0B" w:rsidP="007E416F">
            <w:pPr>
              <w:rPr>
                <w:rFonts w:ascii="Tahoma" w:hAnsi="Tahoma" w:cs="Tahoma"/>
              </w:rPr>
            </w:pPr>
          </w:p>
        </w:tc>
        <w:tc>
          <w:tcPr>
            <w:tcW w:w="1836" w:type="dxa"/>
          </w:tcPr>
          <w:p w:rsidR="00494F0B" w:rsidRPr="00494F0B" w:rsidRDefault="00494F0B" w:rsidP="007E416F">
            <w:pPr>
              <w:rPr>
                <w:rFonts w:ascii="Tahoma" w:hAnsi="Tahoma" w:cs="Tahoma"/>
              </w:rPr>
            </w:pPr>
            <w:r w:rsidRPr="00494F0B">
              <w:rPr>
                <w:rFonts w:ascii="Tahoma" w:hAnsi="Tahoma" w:cs="Tahoma"/>
              </w:rPr>
              <w:t>Person(s)</w:t>
            </w:r>
          </w:p>
          <w:p w:rsidR="00494F0B" w:rsidRPr="00494F0B" w:rsidRDefault="00494F0B" w:rsidP="007E416F">
            <w:pPr>
              <w:rPr>
                <w:rFonts w:ascii="Tahoma" w:hAnsi="Tahoma" w:cs="Tahoma"/>
              </w:rPr>
            </w:pPr>
            <w:r w:rsidRPr="00494F0B">
              <w:rPr>
                <w:rFonts w:ascii="Tahoma" w:hAnsi="Tahoma" w:cs="Tahoma"/>
              </w:rPr>
              <w:t>responsible</w:t>
            </w:r>
          </w:p>
        </w:tc>
        <w:tc>
          <w:tcPr>
            <w:tcW w:w="1286" w:type="dxa"/>
          </w:tcPr>
          <w:p w:rsidR="00494F0B" w:rsidRPr="00494F0B" w:rsidRDefault="00494F0B" w:rsidP="007E416F">
            <w:pPr>
              <w:rPr>
                <w:rFonts w:ascii="Tahoma" w:hAnsi="Tahoma" w:cs="Tahoma"/>
              </w:rPr>
            </w:pPr>
            <w:r w:rsidRPr="00494F0B">
              <w:rPr>
                <w:rFonts w:ascii="Tahoma" w:hAnsi="Tahoma" w:cs="Tahoma"/>
              </w:rPr>
              <w:t>Target Date</w:t>
            </w:r>
          </w:p>
        </w:tc>
        <w:tc>
          <w:tcPr>
            <w:tcW w:w="1624" w:type="dxa"/>
          </w:tcPr>
          <w:p w:rsidR="00494F0B" w:rsidRPr="00494F0B" w:rsidRDefault="00494F0B" w:rsidP="007E416F">
            <w:pPr>
              <w:rPr>
                <w:rFonts w:ascii="Tahoma" w:hAnsi="Tahoma" w:cs="Tahoma"/>
              </w:rPr>
            </w:pP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P1</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Provide information to members regarding Building Code changes and updates</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OPRA</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2/15/17</w:t>
            </w:r>
          </w:p>
        </w:tc>
        <w:tc>
          <w:tcPr>
            <w:tcW w:w="1624" w:type="dxa"/>
          </w:tcPr>
          <w:p w:rsidR="00494F0B" w:rsidRPr="00494F0B" w:rsidRDefault="00494F0B" w:rsidP="007E416F">
            <w:pPr>
              <w:rPr>
                <w:rFonts w:ascii="Tahoma" w:hAnsi="Tahoma" w:cs="Tahoma"/>
                <w:sz w:val="20"/>
                <w:szCs w:val="20"/>
              </w:rPr>
            </w:pPr>
            <w:r w:rsidRPr="00494F0B">
              <w:rPr>
                <w:rFonts w:ascii="Tahoma" w:hAnsi="Tahoma" w:cs="Tahoma"/>
                <w:sz w:val="20"/>
                <w:szCs w:val="20"/>
              </w:rPr>
              <w:t>Discussions still going on- OPRA to send update</w:t>
            </w: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P2</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Resend MUI correspondence from Scott Phillips regarding strategies for returning staff to shift during investigation, etc.</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OPRA</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 xml:space="preserve">2/1/17 </w:t>
            </w:r>
          </w:p>
        </w:tc>
        <w:tc>
          <w:tcPr>
            <w:tcW w:w="1624" w:type="dxa"/>
          </w:tcPr>
          <w:p w:rsidR="00494F0B" w:rsidRPr="00494F0B" w:rsidRDefault="00494F0B" w:rsidP="007E416F">
            <w:pPr>
              <w:rPr>
                <w:rFonts w:ascii="Tahoma" w:hAnsi="Tahoma" w:cs="Tahoma"/>
                <w:sz w:val="20"/>
                <w:szCs w:val="20"/>
              </w:rPr>
            </w:pPr>
            <w:r w:rsidRPr="00494F0B">
              <w:rPr>
                <w:rFonts w:ascii="Tahoma" w:hAnsi="Tahoma" w:cs="Tahoma"/>
                <w:sz w:val="20"/>
                <w:szCs w:val="20"/>
              </w:rPr>
              <w:t>Completed</w:t>
            </w: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P3</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 xml:space="preserve">Invite Teresa back to discuss Autism work DODD </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Jeff</w:t>
            </w:r>
          </w:p>
        </w:tc>
        <w:tc>
          <w:tcPr>
            <w:tcW w:w="1286" w:type="dxa"/>
          </w:tcPr>
          <w:p w:rsidR="00494F0B" w:rsidRPr="00494F0B" w:rsidRDefault="00494F0B" w:rsidP="007E416F">
            <w:pPr>
              <w:rPr>
                <w:rFonts w:ascii="Tahoma" w:hAnsi="Tahoma" w:cs="Tahoma"/>
                <w:sz w:val="20"/>
                <w:szCs w:val="20"/>
              </w:rPr>
            </w:pPr>
          </w:p>
        </w:tc>
        <w:tc>
          <w:tcPr>
            <w:tcW w:w="1624" w:type="dxa"/>
          </w:tcPr>
          <w:p w:rsidR="00494F0B" w:rsidRPr="00494F0B" w:rsidRDefault="00494F0B" w:rsidP="007E416F">
            <w:pPr>
              <w:rPr>
                <w:rFonts w:ascii="Tahoma" w:hAnsi="Tahoma" w:cs="Tahoma"/>
                <w:sz w:val="20"/>
                <w:szCs w:val="20"/>
              </w:rPr>
            </w:pP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P4</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Send email reminding Teresa K. to send to OPRA for distribution:</w:t>
            </w:r>
          </w:p>
          <w:p w:rsidR="00494F0B" w:rsidRPr="00494F0B" w:rsidRDefault="00494F0B" w:rsidP="007E416F">
            <w:pPr>
              <w:rPr>
                <w:rFonts w:ascii="Tahoma" w:hAnsi="Tahoma" w:cs="Tahoma"/>
                <w:sz w:val="20"/>
                <w:szCs w:val="20"/>
              </w:rPr>
            </w:pPr>
            <w:r w:rsidRPr="00494F0B">
              <w:rPr>
                <w:rFonts w:ascii="Tahoma" w:hAnsi="Tahoma" w:cs="Tahoma"/>
                <w:sz w:val="20"/>
                <w:szCs w:val="20"/>
              </w:rPr>
              <w:t>-list of Dual Diagnosis Treatment Team resources/contacts and info on second assessments</w:t>
            </w:r>
          </w:p>
          <w:p w:rsidR="00494F0B" w:rsidRPr="00494F0B" w:rsidRDefault="00494F0B" w:rsidP="007E416F">
            <w:pPr>
              <w:rPr>
                <w:rFonts w:ascii="Tahoma" w:hAnsi="Tahoma" w:cs="Tahoma"/>
                <w:sz w:val="20"/>
                <w:szCs w:val="20"/>
              </w:rPr>
            </w:pPr>
            <w:r w:rsidRPr="00494F0B">
              <w:rPr>
                <w:rFonts w:ascii="Tahoma" w:hAnsi="Tahoma" w:cs="Tahoma"/>
                <w:sz w:val="20"/>
                <w:szCs w:val="20"/>
              </w:rPr>
              <w:t>-Handouts from meeting via email</w:t>
            </w:r>
          </w:p>
          <w:p w:rsidR="00494F0B" w:rsidRPr="00494F0B" w:rsidRDefault="00494F0B" w:rsidP="007E416F">
            <w:pPr>
              <w:rPr>
                <w:rFonts w:ascii="Tahoma" w:hAnsi="Tahoma" w:cs="Tahoma"/>
                <w:sz w:val="20"/>
                <w:szCs w:val="20"/>
              </w:rPr>
            </w:pPr>
            <w:r w:rsidRPr="00494F0B">
              <w:rPr>
                <w:rFonts w:ascii="Tahoma" w:hAnsi="Tahoma" w:cs="Tahoma"/>
                <w:sz w:val="20"/>
                <w:szCs w:val="20"/>
              </w:rPr>
              <w:t>-Autism OCALI training information</w:t>
            </w:r>
          </w:p>
          <w:p w:rsidR="00494F0B" w:rsidRPr="00494F0B" w:rsidRDefault="00494F0B" w:rsidP="007E416F">
            <w:pPr>
              <w:rPr>
                <w:rFonts w:ascii="Tahoma" w:hAnsi="Tahoma" w:cs="Tahoma"/>
                <w:sz w:val="20"/>
                <w:szCs w:val="20"/>
              </w:rPr>
            </w:pPr>
            <w:r w:rsidRPr="00494F0B">
              <w:rPr>
                <w:rFonts w:ascii="Tahoma" w:hAnsi="Tahoma" w:cs="Tahoma"/>
                <w:sz w:val="20"/>
                <w:szCs w:val="20"/>
              </w:rPr>
              <w:t>-Trauma Informed Care trainers-training resources</w:t>
            </w:r>
          </w:p>
          <w:p w:rsidR="00494F0B" w:rsidRPr="00494F0B" w:rsidRDefault="00494F0B" w:rsidP="007E416F">
            <w:pPr>
              <w:rPr>
                <w:rFonts w:ascii="Tahoma" w:hAnsi="Tahoma" w:cs="Tahoma"/>
                <w:sz w:val="20"/>
                <w:szCs w:val="20"/>
              </w:rPr>
            </w:pPr>
            <w:r w:rsidRPr="00494F0B">
              <w:rPr>
                <w:rFonts w:ascii="Tahoma" w:hAnsi="Tahoma" w:cs="Tahoma"/>
                <w:sz w:val="20"/>
                <w:szCs w:val="20"/>
              </w:rPr>
              <w:t>-NCI Staff Stability survey results baseline survey</w:t>
            </w:r>
          </w:p>
          <w:p w:rsidR="00494F0B" w:rsidRPr="00494F0B" w:rsidRDefault="00494F0B" w:rsidP="007E416F">
            <w:pPr>
              <w:rPr>
                <w:rFonts w:ascii="Tahoma" w:hAnsi="Tahoma" w:cs="Tahoma"/>
                <w:sz w:val="20"/>
                <w:szCs w:val="20"/>
              </w:rPr>
            </w:pPr>
            <w:r w:rsidRPr="00494F0B">
              <w:rPr>
                <w:rFonts w:ascii="Tahoma" w:hAnsi="Tahoma" w:cs="Tahoma"/>
                <w:sz w:val="20"/>
                <w:szCs w:val="20"/>
              </w:rPr>
              <w:t>-Trauma Summit information</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 xml:space="preserve">Becky </w:t>
            </w:r>
          </w:p>
          <w:p w:rsidR="00494F0B" w:rsidRPr="00494F0B" w:rsidRDefault="00494F0B" w:rsidP="007E416F">
            <w:pPr>
              <w:rPr>
                <w:rFonts w:ascii="Tahoma" w:hAnsi="Tahoma" w:cs="Tahoma"/>
                <w:sz w:val="20"/>
                <w:szCs w:val="20"/>
              </w:rPr>
            </w:pPr>
          </w:p>
          <w:p w:rsidR="00494F0B" w:rsidRPr="00494F0B" w:rsidRDefault="00494F0B" w:rsidP="007E416F">
            <w:pPr>
              <w:rPr>
                <w:rFonts w:ascii="Tahoma" w:hAnsi="Tahoma" w:cs="Tahoma"/>
                <w:sz w:val="20"/>
                <w:szCs w:val="20"/>
              </w:rPr>
            </w:pPr>
          </w:p>
          <w:p w:rsidR="00494F0B" w:rsidRPr="00494F0B" w:rsidRDefault="00494F0B" w:rsidP="007E416F">
            <w:pPr>
              <w:rPr>
                <w:rFonts w:ascii="Tahoma" w:hAnsi="Tahoma" w:cs="Tahoma"/>
                <w:sz w:val="20"/>
                <w:szCs w:val="20"/>
              </w:rPr>
            </w:pPr>
          </w:p>
          <w:p w:rsidR="00494F0B" w:rsidRPr="00494F0B" w:rsidRDefault="00494F0B" w:rsidP="007E416F">
            <w:pPr>
              <w:rPr>
                <w:rFonts w:ascii="Tahoma" w:hAnsi="Tahoma" w:cs="Tahoma"/>
                <w:sz w:val="20"/>
                <w:szCs w:val="20"/>
              </w:rPr>
            </w:pPr>
          </w:p>
          <w:p w:rsidR="00494F0B" w:rsidRPr="00494F0B" w:rsidRDefault="00494F0B" w:rsidP="007E416F">
            <w:pPr>
              <w:rPr>
                <w:rFonts w:ascii="Tahoma" w:hAnsi="Tahoma" w:cs="Tahoma"/>
                <w:sz w:val="20"/>
                <w:szCs w:val="20"/>
              </w:rPr>
            </w:pPr>
            <w:r w:rsidRPr="00494F0B">
              <w:rPr>
                <w:rFonts w:ascii="Tahoma" w:hAnsi="Tahoma" w:cs="Tahoma"/>
                <w:sz w:val="20"/>
                <w:szCs w:val="20"/>
              </w:rPr>
              <w:t>OPRA to distribute to members when received</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1/21/17</w:t>
            </w:r>
          </w:p>
        </w:tc>
        <w:tc>
          <w:tcPr>
            <w:tcW w:w="1624" w:type="dxa"/>
          </w:tcPr>
          <w:p w:rsidR="00494F0B" w:rsidRPr="00494F0B" w:rsidRDefault="00494F0B" w:rsidP="007E416F">
            <w:pPr>
              <w:rPr>
                <w:rFonts w:ascii="Tahoma" w:hAnsi="Tahoma" w:cs="Tahoma"/>
                <w:sz w:val="20"/>
                <w:szCs w:val="20"/>
              </w:rPr>
            </w:pPr>
            <w:r w:rsidRPr="00494F0B">
              <w:rPr>
                <w:rFonts w:ascii="Tahoma" w:hAnsi="Tahoma" w:cs="Tahoma"/>
                <w:sz w:val="20"/>
                <w:szCs w:val="20"/>
              </w:rPr>
              <w:t>Completed</w:t>
            </w: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P5</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MUI workgroup set up-Rules work group</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OPRA and members who indicated they wanted to be involved</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 xml:space="preserve">Met </w:t>
            </w:r>
          </w:p>
          <w:p w:rsidR="00494F0B" w:rsidRPr="00494F0B" w:rsidRDefault="00494F0B" w:rsidP="007E416F">
            <w:pPr>
              <w:rPr>
                <w:rFonts w:ascii="Tahoma" w:hAnsi="Tahoma" w:cs="Tahoma"/>
                <w:sz w:val="20"/>
                <w:szCs w:val="20"/>
              </w:rPr>
            </w:pPr>
            <w:r w:rsidRPr="00494F0B">
              <w:rPr>
                <w:rFonts w:ascii="Tahoma" w:hAnsi="Tahoma" w:cs="Tahoma"/>
                <w:sz w:val="20"/>
                <w:szCs w:val="20"/>
              </w:rPr>
              <w:t xml:space="preserve">2/13/17 </w:t>
            </w:r>
          </w:p>
        </w:tc>
        <w:tc>
          <w:tcPr>
            <w:tcW w:w="1624" w:type="dxa"/>
          </w:tcPr>
          <w:p w:rsidR="00494F0B" w:rsidRPr="00494F0B" w:rsidRDefault="00494F0B" w:rsidP="007E416F">
            <w:pPr>
              <w:rPr>
                <w:rFonts w:ascii="Tahoma" w:hAnsi="Tahoma" w:cs="Tahoma"/>
                <w:sz w:val="20"/>
                <w:szCs w:val="20"/>
              </w:rPr>
            </w:pPr>
            <w:r w:rsidRPr="00494F0B">
              <w:rPr>
                <w:rFonts w:ascii="Tahoma" w:hAnsi="Tahoma" w:cs="Tahoma"/>
                <w:sz w:val="20"/>
                <w:szCs w:val="20"/>
              </w:rPr>
              <w:t>Committee met- follow up scheduled- see OACB and OPRA priorities</w:t>
            </w: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P6</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Send any certification issues/ information to Jeff so that it can be compiled for discussion with legislatures/DODD.</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All members</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ongoing</w:t>
            </w:r>
          </w:p>
        </w:tc>
        <w:tc>
          <w:tcPr>
            <w:tcW w:w="1624" w:type="dxa"/>
          </w:tcPr>
          <w:p w:rsidR="00494F0B" w:rsidRPr="00494F0B" w:rsidRDefault="00494F0B" w:rsidP="007E416F">
            <w:pPr>
              <w:rPr>
                <w:rFonts w:ascii="Tahoma" w:hAnsi="Tahoma" w:cs="Tahoma"/>
                <w:sz w:val="20"/>
                <w:szCs w:val="20"/>
              </w:rPr>
            </w:pPr>
          </w:p>
        </w:tc>
      </w:tr>
      <w:tr w:rsidR="00494F0B" w:rsidTr="007E416F">
        <w:tc>
          <w:tcPr>
            <w:tcW w:w="648" w:type="dxa"/>
          </w:tcPr>
          <w:p w:rsidR="00494F0B" w:rsidRPr="00494F0B" w:rsidRDefault="00494F0B" w:rsidP="007E416F">
            <w:pPr>
              <w:rPr>
                <w:rFonts w:ascii="Tahoma" w:hAnsi="Tahoma" w:cs="Tahoma"/>
                <w:sz w:val="20"/>
                <w:szCs w:val="20"/>
              </w:rPr>
            </w:pPr>
            <w:r w:rsidRPr="00494F0B">
              <w:rPr>
                <w:rFonts w:ascii="Tahoma" w:hAnsi="Tahoma" w:cs="Tahoma"/>
                <w:sz w:val="20"/>
                <w:szCs w:val="20"/>
              </w:rPr>
              <w:t>P7</w:t>
            </w:r>
          </w:p>
        </w:tc>
        <w:tc>
          <w:tcPr>
            <w:tcW w:w="4182" w:type="dxa"/>
          </w:tcPr>
          <w:p w:rsidR="00494F0B" w:rsidRPr="00494F0B" w:rsidRDefault="00494F0B" w:rsidP="007E416F">
            <w:pPr>
              <w:rPr>
                <w:rFonts w:ascii="Tahoma" w:hAnsi="Tahoma" w:cs="Tahoma"/>
                <w:sz w:val="20"/>
                <w:szCs w:val="20"/>
              </w:rPr>
            </w:pPr>
            <w:r w:rsidRPr="00494F0B">
              <w:rPr>
                <w:rFonts w:ascii="Tahoma" w:hAnsi="Tahoma" w:cs="Tahoma"/>
                <w:sz w:val="20"/>
                <w:szCs w:val="20"/>
              </w:rPr>
              <w:t xml:space="preserve">DSP WORKFORCE AWARENESS-send in responses to OPRA by Fri </w:t>
            </w:r>
          </w:p>
        </w:tc>
        <w:tc>
          <w:tcPr>
            <w:tcW w:w="1836" w:type="dxa"/>
          </w:tcPr>
          <w:p w:rsidR="00494F0B" w:rsidRPr="00494F0B" w:rsidRDefault="00494F0B" w:rsidP="007E416F">
            <w:pPr>
              <w:rPr>
                <w:rFonts w:ascii="Tahoma" w:hAnsi="Tahoma" w:cs="Tahoma"/>
                <w:sz w:val="20"/>
                <w:szCs w:val="20"/>
              </w:rPr>
            </w:pPr>
            <w:r w:rsidRPr="00494F0B">
              <w:rPr>
                <w:rFonts w:ascii="Tahoma" w:hAnsi="Tahoma" w:cs="Tahoma"/>
                <w:sz w:val="20"/>
                <w:szCs w:val="20"/>
              </w:rPr>
              <w:t>All members</w:t>
            </w:r>
          </w:p>
        </w:tc>
        <w:tc>
          <w:tcPr>
            <w:tcW w:w="1286" w:type="dxa"/>
          </w:tcPr>
          <w:p w:rsidR="00494F0B" w:rsidRPr="00494F0B" w:rsidRDefault="00494F0B" w:rsidP="007E416F">
            <w:pPr>
              <w:rPr>
                <w:rFonts w:ascii="Tahoma" w:hAnsi="Tahoma" w:cs="Tahoma"/>
                <w:sz w:val="20"/>
                <w:szCs w:val="20"/>
              </w:rPr>
            </w:pPr>
            <w:r w:rsidRPr="00494F0B">
              <w:rPr>
                <w:rFonts w:ascii="Tahoma" w:hAnsi="Tahoma" w:cs="Tahoma"/>
                <w:sz w:val="20"/>
                <w:szCs w:val="20"/>
              </w:rPr>
              <w:t>1/25/17</w:t>
            </w:r>
          </w:p>
        </w:tc>
        <w:tc>
          <w:tcPr>
            <w:tcW w:w="1624" w:type="dxa"/>
          </w:tcPr>
          <w:p w:rsidR="00494F0B" w:rsidRPr="00494F0B" w:rsidRDefault="00494F0B" w:rsidP="007E416F">
            <w:pPr>
              <w:rPr>
                <w:rFonts w:ascii="Tahoma" w:hAnsi="Tahoma" w:cs="Tahoma"/>
                <w:sz w:val="20"/>
                <w:szCs w:val="20"/>
              </w:rPr>
            </w:pPr>
            <w:r w:rsidRPr="00494F0B">
              <w:rPr>
                <w:rFonts w:ascii="Tahoma" w:hAnsi="Tahoma" w:cs="Tahoma"/>
                <w:sz w:val="20"/>
                <w:szCs w:val="20"/>
              </w:rPr>
              <w:t>Completed</w:t>
            </w:r>
          </w:p>
        </w:tc>
      </w:tr>
      <w:tr w:rsidR="00494F0B" w:rsidTr="007E416F">
        <w:tc>
          <w:tcPr>
            <w:tcW w:w="648" w:type="dxa"/>
          </w:tcPr>
          <w:p w:rsidR="00494F0B" w:rsidRPr="00494F0B" w:rsidRDefault="00494F0B" w:rsidP="007E416F">
            <w:pPr>
              <w:rPr>
                <w:rFonts w:ascii="Tahoma" w:hAnsi="Tahoma" w:cs="Tahoma"/>
              </w:rPr>
            </w:pPr>
            <w:r w:rsidRPr="00494F0B">
              <w:rPr>
                <w:rFonts w:ascii="Tahoma" w:hAnsi="Tahoma" w:cs="Tahoma"/>
              </w:rPr>
              <w:t>P8</w:t>
            </w:r>
          </w:p>
        </w:tc>
        <w:tc>
          <w:tcPr>
            <w:tcW w:w="4182" w:type="dxa"/>
          </w:tcPr>
          <w:p w:rsidR="00494F0B" w:rsidRPr="00494F0B" w:rsidRDefault="00494F0B" w:rsidP="007E416F">
            <w:pPr>
              <w:rPr>
                <w:rFonts w:ascii="Tahoma" w:hAnsi="Tahoma" w:cs="Tahoma"/>
              </w:rPr>
            </w:pPr>
            <w:r w:rsidRPr="00494F0B">
              <w:rPr>
                <w:rFonts w:ascii="Tahoma" w:hAnsi="Tahoma" w:cs="Tahoma"/>
              </w:rPr>
              <w:t>OPRA to distribute info to members regarding Project STIR</w:t>
            </w:r>
          </w:p>
        </w:tc>
        <w:tc>
          <w:tcPr>
            <w:tcW w:w="1836" w:type="dxa"/>
          </w:tcPr>
          <w:p w:rsidR="00494F0B" w:rsidRPr="00494F0B" w:rsidRDefault="00494F0B" w:rsidP="007E416F">
            <w:pPr>
              <w:rPr>
                <w:rFonts w:ascii="Tahoma" w:hAnsi="Tahoma" w:cs="Tahoma"/>
              </w:rPr>
            </w:pPr>
            <w:r w:rsidRPr="00494F0B">
              <w:rPr>
                <w:rFonts w:ascii="Tahoma" w:hAnsi="Tahoma" w:cs="Tahoma"/>
              </w:rPr>
              <w:t>OPRA</w:t>
            </w:r>
          </w:p>
        </w:tc>
        <w:tc>
          <w:tcPr>
            <w:tcW w:w="1286" w:type="dxa"/>
          </w:tcPr>
          <w:p w:rsidR="00494F0B" w:rsidRPr="00494F0B" w:rsidRDefault="00956504" w:rsidP="007E416F">
            <w:pPr>
              <w:rPr>
                <w:rFonts w:ascii="Tahoma" w:hAnsi="Tahoma" w:cs="Tahoma"/>
              </w:rPr>
            </w:pPr>
            <w:r>
              <w:rPr>
                <w:rFonts w:ascii="Tahoma" w:hAnsi="Tahoma" w:cs="Tahoma"/>
              </w:rPr>
              <w:t>2/1/17</w:t>
            </w:r>
          </w:p>
        </w:tc>
        <w:tc>
          <w:tcPr>
            <w:tcW w:w="1624" w:type="dxa"/>
          </w:tcPr>
          <w:p w:rsidR="00494F0B" w:rsidRPr="00494F0B" w:rsidRDefault="00956504" w:rsidP="007E416F">
            <w:pPr>
              <w:rPr>
                <w:rFonts w:ascii="Tahoma" w:hAnsi="Tahoma" w:cs="Tahoma"/>
              </w:rPr>
            </w:pPr>
            <w:r>
              <w:rPr>
                <w:rFonts w:ascii="Tahoma" w:hAnsi="Tahoma" w:cs="Tahoma"/>
              </w:rPr>
              <w:t>Completed</w:t>
            </w:r>
          </w:p>
        </w:tc>
      </w:tr>
    </w:tbl>
    <w:p w:rsidR="00494F0B" w:rsidRPr="00494F0B" w:rsidRDefault="00494F0B" w:rsidP="00494F0B">
      <w:pPr>
        <w:rPr>
          <w:rFonts w:ascii="Tahoma" w:hAnsi="Tahoma" w:cs="Tahoma"/>
          <w:b/>
          <w:sz w:val="24"/>
          <w:szCs w:val="24"/>
        </w:rPr>
      </w:pPr>
    </w:p>
    <w:p w:rsidR="00ED6752" w:rsidRPr="00956504" w:rsidRDefault="0099328F" w:rsidP="00494F0B">
      <w:pPr>
        <w:pStyle w:val="ListParagraph"/>
        <w:numPr>
          <w:ilvl w:val="0"/>
          <w:numId w:val="1"/>
        </w:numPr>
        <w:rPr>
          <w:rFonts w:ascii="Tahoma" w:hAnsi="Tahoma" w:cs="Tahoma"/>
          <w:b/>
          <w:sz w:val="24"/>
          <w:szCs w:val="24"/>
          <w:u w:val="single"/>
        </w:rPr>
      </w:pPr>
      <w:r w:rsidRPr="00956504">
        <w:rPr>
          <w:rFonts w:ascii="Tahoma" w:hAnsi="Tahoma" w:cs="Tahoma"/>
          <w:b/>
          <w:sz w:val="24"/>
          <w:szCs w:val="24"/>
          <w:u w:val="single"/>
        </w:rPr>
        <w:t xml:space="preserve">Guest Speaker: </w:t>
      </w:r>
      <w:r w:rsidR="00494F0B" w:rsidRPr="00956504">
        <w:rPr>
          <w:rFonts w:ascii="Tahoma" w:hAnsi="Tahoma" w:cs="Tahoma"/>
          <w:b/>
          <w:sz w:val="24"/>
          <w:szCs w:val="24"/>
          <w:u w:val="single"/>
        </w:rPr>
        <w:t>Neil -Ohio Coalition for Person Centered Planning</w:t>
      </w:r>
    </w:p>
    <w:p w:rsidR="00281F93" w:rsidRDefault="00494F0B" w:rsidP="00281F93">
      <w:pPr>
        <w:ind w:left="360"/>
        <w:rPr>
          <w:rFonts w:ascii="Tahoma" w:hAnsi="Tahoma" w:cs="Tahoma"/>
          <w:sz w:val="24"/>
          <w:szCs w:val="24"/>
        </w:rPr>
      </w:pPr>
      <w:r>
        <w:rPr>
          <w:rFonts w:ascii="Tahoma" w:hAnsi="Tahoma" w:cs="Tahoma"/>
          <w:sz w:val="24"/>
          <w:szCs w:val="24"/>
        </w:rPr>
        <w:t xml:space="preserve">Neil shared that he has a son diagnosed with ASD and receives services in Ohio.  Neil has been a strong advocate for individuals with DD for many years.  He is currently active in the Ohio Coalition for Person Centered Planning.  Neil shared his experiences with services dating back to the 70’s.  </w:t>
      </w:r>
      <w:r w:rsidR="00281F93">
        <w:rPr>
          <w:rFonts w:ascii="Tahoma" w:hAnsi="Tahoma" w:cs="Tahoma"/>
          <w:sz w:val="24"/>
          <w:szCs w:val="24"/>
        </w:rPr>
        <w:t>In the last budget, the Ohio Coalition for Person Centered Planning was very active.  Two amendments made it through House/Senate resulting in delegation letter regarding:</w:t>
      </w:r>
    </w:p>
    <w:p w:rsidR="00281F93" w:rsidRDefault="00281F93" w:rsidP="00281F93">
      <w:pPr>
        <w:pStyle w:val="ListParagraph"/>
        <w:numPr>
          <w:ilvl w:val="0"/>
          <w:numId w:val="30"/>
        </w:numPr>
        <w:rPr>
          <w:rFonts w:ascii="Tahoma" w:hAnsi="Tahoma" w:cs="Tahoma"/>
          <w:sz w:val="24"/>
          <w:szCs w:val="24"/>
        </w:rPr>
      </w:pPr>
      <w:r>
        <w:rPr>
          <w:rFonts w:ascii="Tahoma" w:hAnsi="Tahoma" w:cs="Tahoma"/>
          <w:sz w:val="24"/>
          <w:szCs w:val="24"/>
        </w:rPr>
        <w:t>Individual rights (guardian rights and relationship) through Ohio’s proposed changes to guardianship rule</w:t>
      </w:r>
    </w:p>
    <w:p w:rsidR="00281F93" w:rsidRDefault="00281F93" w:rsidP="00281F93">
      <w:pPr>
        <w:pStyle w:val="ListParagraph"/>
        <w:numPr>
          <w:ilvl w:val="0"/>
          <w:numId w:val="30"/>
        </w:numPr>
        <w:rPr>
          <w:rFonts w:ascii="Tahoma" w:hAnsi="Tahoma" w:cs="Tahoma"/>
          <w:sz w:val="24"/>
          <w:szCs w:val="24"/>
        </w:rPr>
      </w:pPr>
      <w:r>
        <w:rPr>
          <w:rFonts w:ascii="Tahoma" w:hAnsi="Tahoma" w:cs="Tahoma"/>
          <w:sz w:val="24"/>
          <w:szCs w:val="24"/>
        </w:rPr>
        <w:t>Distributed many memos to CMS asking Ohio to slow down the HCBS rule</w:t>
      </w:r>
    </w:p>
    <w:p w:rsidR="00281F93" w:rsidRDefault="00281F93" w:rsidP="00281F93">
      <w:pPr>
        <w:ind w:left="360"/>
        <w:rPr>
          <w:rFonts w:ascii="Tahoma" w:hAnsi="Tahoma" w:cs="Tahoma"/>
          <w:sz w:val="24"/>
          <w:szCs w:val="24"/>
        </w:rPr>
      </w:pPr>
      <w:r>
        <w:rPr>
          <w:rFonts w:ascii="Tahoma" w:hAnsi="Tahoma" w:cs="Tahoma"/>
          <w:sz w:val="24"/>
          <w:szCs w:val="24"/>
        </w:rPr>
        <w:t xml:space="preserve">Their website: MyVoice4MyChoice.org has many of the budget amendments, strategies, and copies of correspondence under the website filing cabinets.  </w:t>
      </w:r>
    </w:p>
    <w:p w:rsidR="00281F93" w:rsidRDefault="00281F93" w:rsidP="00281F93">
      <w:pPr>
        <w:ind w:left="360"/>
        <w:rPr>
          <w:rFonts w:ascii="Tahoma" w:hAnsi="Tahoma" w:cs="Tahoma"/>
          <w:sz w:val="24"/>
          <w:szCs w:val="24"/>
        </w:rPr>
      </w:pPr>
      <w:r>
        <w:rPr>
          <w:rFonts w:ascii="Tahoma" w:hAnsi="Tahoma" w:cs="Tahoma"/>
          <w:sz w:val="24"/>
          <w:szCs w:val="24"/>
        </w:rPr>
        <w:t>Last month, the Ohio Coalition of PCP issued memo in response to CMS in Washington DC (can be found on website).  Other states California, Delaware, NY are revisiting sheltered workshops, etc.  In addition, Missouri just issued document relooking at their approach to sheltered workshops.  (</w:t>
      </w:r>
      <w:proofErr w:type="gramStart"/>
      <w:r>
        <w:rPr>
          <w:rFonts w:ascii="Tahoma" w:hAnsi="Tahoma" w:cs="Tahoma"/>
          <w:sz w:val="24"/>
          <w:szCs w:val="24"/>
        </w:rPr>
        <w:t>see</w:t>
      </w:r>
      <w:proofErr w:type="gramEnd"/>
      <w:r>
        <w:rPr>
          <w:rFonts w:ascii="Tahoma" w:hAnsi="Tahoma" w:cs="Tahoma"/>
          <w:sz w:val="24"/>
          <w:szCs w:val="24"/>
        </w:rPr>
        <w:t xml:space="preserve"> attachment)</w:t>
      </w:r>
    </w:p>
    <w:p w:rsidR="00281F93" w:rsidRPr="00281F93" w:rsidRDefault="00281F93" w:rsidP="00281F93">
      <w:pPr>
        <w:ind w:left="360"/>
        <w:rPr>
          <w:rFonts w:ascii="Tahoma" w:hAnsi="Tahoma" w:cs="Tahoma"/>
          <w:sz w:val="24"/>
          <w:szCs w:val="24"/>
        </w:rPr>
      </w:pPr>
      <w:r>
        <w:rPr>
          <w:rFonts w:ascii="Tahoma" w:hAnsi="Tahoma" w:cs="Tahoma"/>
          <w:sz w:val="24"/>
          <w:szCs w:val="24"/>
        </w:rPr>
        <w:t xml:space="preserve">This group focuses on advocacy for those in the lower range of severe to profound functioning level who are often unable to speak for themselves.  The focus is to ensure that they are being heard and armed with information to speak up so that their needs are not lost.  In the group’s opinion, it is felt that government entities have used discrimination in their guidance with individuals functioning at this level. The biggest issue is that State and CMS have created an “ALL OR NOTHING-ONE SIZE FITS ALL” approach and there must be choices.  For example, day service ratios of 1:4 cause issue with those that may need other supports in the community. </w:t>
      </w:r>
    </w:p>
    <w:p w:rsidR="005A744F" w:rsidRDefault="005A744F" w:rsidP="00B2204C">
      <w:pPr>
        <w:pStyle w:val="ListParagraph"/>
        <w:numPr>
          <w:ilvl w:val="0"/>
          <w:numId w:val="1"/>
        </w:numPr>
        <w:tabs>
          <w:tab w:val="left" w:pos="2835"/>
        </w:tabs>
        <w:rPr>
          <w:rFonts w:ascii="Tahoma" w:hAnsi="Tahoma" w:cs="Tahoma"/>
          <w:b/>
          <w:sz w:val="24"/>
          <w:szCs w:val="24"/>
        </w:rPr>
      </w:pPr>
      <w:r>
        <w:rPr>
          <w:rFonts w:ascii="Tahoma" w:hAnsi="Tahoma" w:cs="Tahoma"/>
          <w:b/>
          <w:sz w:val="24"/>
          <w:szCs w:val="24"/>
        </w:rPr>
        <w:t>WAIVER INITIATIVES</w:t>
      </w:r>
    </w:p>
    <w:p w:rsidR="005A744F" w:rsidRPr="005A744F" w:rsidRDefault="005A744F" w:rsidP="005A744F">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Mark Davis discussed State Waiver proposals.  The group discussed that the initiatives are supported, however, the roll out and details must be addressed proactively with DODD immediately because if not could be negative result.  </w:t>
      </w:r>
      <w:r>
        <w:rPr>
          <w:rFonts w:ascii="Tahoma" w:hAnsi="Tahoma" w:cs="Tahoma"/>
          <w:sz w:val="24"/>
          <w:szCs w:val="24"/>
        </w:rPr>
        <w:t>Money proposed for this budget is in jeopardy as many others are going for this money</w:t>
      </w:r>
      <w:r>
        <w:rPr>
          <w:rFonts w:ascii="Tahoma" w:hAnsi="Tahoma" w:cs="Tahoma"/>
          <w:sz w:val="24"/>
          <w:szCs w:val="24"/>
        </w:rPr>
        <w:t xml:space="preserve"> so we have to be careful on presentation or may just lose it.</w:t>
      </w:r>
    </w:p>
    <w:p w:rsidR="005A744F" w:rsidRPr="005A744F" w:rsidRDefault="005A744F" w:rsidP="005A744F">
      <w:pPr>
        <w:pStyle w:val="ListParagraph"/>
        <w:numPr>
          <w:ilvl w:val="0"/>
          <w:numId w:val="32"/>
        </w:numPr>
        <w:tabs>
          <w:tab w:val="left" w:pos="2835"/>
        </w:tabs>
        <w:rPr>
          <w:rFonts w:ascii="Tahoma" w:hAnsi="Tahoma" w:cs="Tahoma"/>
          <w:sz w:val="24"/>
          <w:szCs w:val="24"/>
        </w:rPr>
      </w:pPr>
      <w:r w:rsidRPr="005A744F">
        <w:rPr>
          <w:rFonts w:ascii="Tahoma" w:hAnsi="Tahoma" w:cs="Tahoma"/>
          <w:sz w:val="24"/>
          <w:szCs w:val="24"/>
        </w:rPr>
        <w:t>DSPs employed over 2 years with 60 hour training (rate increase to be paid to provider for units served by this qualifying staff to be used to pay DSP more)</w:t>
      </w:r>
    </w:p>
    <w:p w:rsidR="005A744F" w:rsidRDefault="005A744F" w:rsidP="00504704">
      <w:pPr>
        <w:pStyle w:val="ListParagraph"/>
        <w:tabs>
          <w:tab w:val="left" w:pos="2835"/>
        </w:tabs>
        <w:ind w:left="1080"/>
        <w:rPr>
          <w:rFonts w:ascii="Tahoma" w:hAnsi="Tahoma" w:cs="Tahoma"/>
          <w:sz w:val="24"/>
          <w:szCs w:val="24"/>
        </w:rPr>
      </w:pPr>
      <w:r>
        <w:rPr>
          <w:rFonts w:ascii="Tahoma" w:hAnsi="Tahoma" w:cs="Tahoma"/>
          <w:sz w:val="24"/>
          <w:szCs w:val="24"/>
        </w:rPr>
        <w:t>Need to consider: OT factor, DOL concerns, admin/tracking costs, what about DRA congregate settings</w:t>
      </w:r>
      <w:proofErr w:type="gramStart"/>
      <w:r>
        <w:rPr>
          <w:rFonts w:ascii="Tahoma" w:hAnsi="Tahoma" w:cs="Tahoma"/>
          <w:sz w:val="24"/>
          <w:szCs w:val="24"/>
        </w:rPr>
        <w:t>?,</w:t>
      </w:r>
      <w:proofErr w:type="gramEnd"/>
      <w:r>
        <w:rPr>
          <w:rFonts w:ascii="Tahoma" w:hAnsi="Tahoma" w:cs="Tahoma"/>
          <w:sz w:val="24"/>
          <w:szCs w:val="24"/>
        </w:rPr>
        <w:t xml:space="preserve"> must be careful with messaging (not just 6% to DSP-causes issues if not presented correctly), min wage changes</w:t>
      </w:r>
      <w:r w:rsidR="00504704">
        <w:rPr>
          <w:rFonts w:ascii="Tahoma" w:hAnsi="Tahoma" w:cs="Tahoma"/>
          <w:sz w:val="24"/>
          <w:szCs w:val="24"/>
        </w:rPr>
        <w:t>, what happens after 2 years</w:t>
      </w:r>
    </w:p>
    <w:p w:rsidR="007D3EDD" w:rsidRDefault="00504704" w:rsidP="00504704">
      <w:pPr>
        <w:pStyle w:val="ListParagraph"/>
        <w:numPr>
          <w:ilvl w:val="0"/>
          <w:numId w:val="32"/>
        </w:numPr>
        <w:tabs>
          <w:tab w:val="left" w:pos="2835"/>
        </w:tabs>
        <w:rPr>
          <w:rFonts w:ascii="Tahoma" w:hAnsi="Tahoma" w:cs="Tahoma"/>
          <w:sz w:val="24"/>
          <w:szCs w:val="24"/>
        </w:rPr>
      </w:pPr>
      <w:r>
        <w:rPr>
          <w:rFonts w:ascii="Tahoma" w:hAnsi="Tahoma" w:cs="Tahoma"/>
          <w:sz w:val="24"/>
          <w:szCs w:val="24"/>
        </w:rPr>
        <w:t xml:space="preserve">Complex care add-on: 10 criteria in which have to be met-add on to be handled by DODD much like the behavior and medical add-ons. </w:t>
      </w:r>
    </w:p>
    <w:p w:rsidR="00504704" w:rsidRDefault="00504704" w:rsidP="007D3EDD">
      <w:pPr>
        <w:pStyle w:val="ListParagraph"/>
        <w:tabs>
          <w:tab w:val="left" w:pos="2835"/>
        </w:tabs>
        <w:ind w:left="1080"/>
        <w:rPr>
          <w:rFonts w:ascii="Tahoma" w:hAnsi="Tahoma" w:cs="Tahoma"/>
          <w:sz w:val="24"/>
          <w:szCs w:val="24"/>
        </w:rPr>
      </w:pPr>
      <w:r>
        <w:rPr>
          <w:rFonts w:ascii="Tahoma" w:hAnsi="Tahoma" w:cs="Tahoma"/>
          <w:sz w:val="24"/>
          <w:szCs w:val="24"/>
        </w:rPr>
        <w:t xml:space="preserve"> </w:t>
      </w:r>
    </w:p>
    <w:p w:rsidR="007D3EDD" w:rsidRPr="007D3EDD" w:rsidRDefault="00504704" w:rsidP="007D3EDD">
      <w:pPr>
        <w:pStyle w:val="ListParagraph"/>
        <w:numPr>
          <w:ilvl w:val="0"/>
          <w:numId w:val="32"/>
        </w:numPr>
        <w:tabs>
          <w:tab w:val="left" w:pos="2835"/>
        </w:tabs>
        <w:rPr>
          <w:rFonts w:ascii="Tahoma" w:hAnsi="Tahoma" w:cs="Tahoma"/>
          <w:sz w:val="24"/>
          <w:szCs w:val="24"/>
        </w:rPr>
      </w:pPr>
      <w:r>
        <w:rPr>
          <w:rFonts w:ascii="Tahoma" w:hAnsi="Tahoma" w:cs="Tahoma"/>
          <w:sz w:val="24"/>
          <w:szCs w:val="24"/>
        </w:rPr>
        <w:t>Combining Adult Foster Care and Shared Living.  Rates either same or increased.  Simpler for DODD.</w:t>
      </w:r>
    </w:p>
    <w:p w:rsidR="00504704" w:rsidRDefault="00504704" w:rsidP="00504704">
      <w:pPr>
        <w:pStyle w:val="ListParagraph"/>
        <w:numPr>
          <w:ilvl w:val="0"/>
          <w:numId w:val="32"/>
        </w:numPr>
        <w:tabs>
          <w:tab w:val="left" w:pos="2835"/>
        </w:tabs>
        <w:rPr>
          <w:rFonts w:ascii="Tahoma" w:hAnsi="Tahoma" w:cs="Tahoma"/>
          <w:sz w:val="24"/>
          <w:szCs w:val="24"/>
        </w:rPr>
      </w:pPr>
      <w:r>
        <w:rPr>
          <w:rFonts w:ascii="Tahoma" w:hAnsi="Tahoma" w:cs="Tahoma"/>
          <w:sz w:val="24"/>
          <w:szCs w:val="24"/>
        </w:rPr>
        <w:t>Nurse delegation-target Sept 2017- looking at funding for delegation (not training or coordination of care</w:t>
      </w:r>
      <w:proofErr w:type="gramStart"/>
      <w:r>
        <w:rPr>
          <w:rFonts w:ascii="Tahoma" w:hAnsi="Tahoma" w:cs="Tahoma"/>
          <w:sz w:val="24"/>
          <w:szCs w:val="24"/>
        </w:rPr>
        <w:t>)  Groups</w:t>
      </w:r>
      <w:proofErr w:type="gramEnd"/>
      <w:r>
        <w:rPr>
          <w:rFonts w:ascii="Tahoma" w:hAnsi="Tahoma" w:cs="Tahoma"/>
          <w:sz w:val="24"/>
          <w:szCs w:val="24"/>
        </w:rPr>
        <w:t xml:space="preserve"> polypharmacy and nursing committee will be looking at this and rule review.</w:t>
      </w:r>
    </w:p>
    <w:p w:rsidR="007D3EDD" w:rsidRDefault="007D3EDD" w:rsidP="007D3EDD">
      <w:pPr>
        <w:pStyle w:val="ListParagraph"/>
        <w:tabs>
          <w:tab w:val="left" w:pos="2835"/>
        </w:tabs>
        <w:ind w:left="1080"/>
        <w:rPr>
          <w:rFonts w:ascii="Tahoma" w:hAnsi="Tahoma" w:cs="Tahoma"/>
          <w:sz w:val="24"/>
          <w:szCs w:val="24"/>
        </w:rPr>
      </w:pPr>
    </w:p>
    <w:p w:rsidR="007D3EDD" w:rsidRPr="007D3EDD" w:rsidRDefault="00504704" w:rsidP="007D3EDD">
      <w:pPr>
        <w:pStyle w:val="ListParagraph"/>
        <w:numPr>
          <w:ilvl w:val="0"/>
          <w:numId w:val="32"/>
        </w:numPr>
        <w:tabs>
          <w:tab w:val="left" w:pos="2835"/>
        </w:tabs>
        <w:rPr>
          <w:rFonts w:ascii="Tahoma" w:hAnsi="Tahoma" w:cs="Tahoma"/>
          <w:sz w:val="24"/>
          <w:szCs w:val="24"/>
        </w:rPr>
      </w:pPr>
      <w:r>
        <w:rPr>
          <w:rFonts w:ascii="Tahoma" w:hAnsi="Tahoma" w:cs="Tahoma"/>
          <w:sz w:val="24"/>
          <w:szCs w:val="24"/>
        </w:rPr>
        <w:t>Independent providers-40 hour limit per week. (compromise between elimination of and not being able to become employees of state)</w:t>
      </w:r>
    </w:p>
    <w:p w:rsidR="00504704" w:rsidRDefault="00504704" w:rsidP="00504704">
      <w:pPr>
        <w:pStyle w:val="ListParagraph"/>
        <w:numPr>
          <w:ilvl w:val="0"/>
          <w:numId w:val="32"/>
        </w:numPr>
        <w:tabs>
          <w:tab w:val="left" w:pos="2835"/>
        </w:tabs>
        <w:rPr>
          <w:rFonts w:ascii="Tahoma" w:hAnsi="Tahoma" w:cs="Tahoma"/>
          <w:sz w:val="24"/>
          <w:szCs w:val="24"/>
        </w:rPr>
      </w:pPr>
      <w:r>
        <w:rPr>
          <w:rFonts w:ascii="Tahoma" w:hAnsi="Tahoma" w:cs="Tahoma"/>
          <w:sz w:val="24"/>
          <w:szCs w:val="24"/>
        </w:rPr>
        <w:t>Flat Rate-monthly, weekly, daily rate including OSOC, Transportation, HPC, Remote monitoring—money per person calculated-risk, efficiencies to be maintained by provider (focus on savings to be used for DSP) DODD has asked for input on this.  Group to be developed through Policy/CFO OPRA representatives (with hands-on billing experience) to address this and provide detailed feedback and direction on this.</w:t>
      </w:r>
    </w:p>
    <w:p w:rsidR="00504704" w:rsidRDefault="00504704" w:rsidP="00504704">
      <w:pPr>
        <w:pStyle w:val="ListParagraph"/>
        <w:numPr>
          <w:ilvl w:val="0"/>
          <w:numId w:val="32"/>
        </w:numPr>
        <w:tabs>
          <w:tab w:val="left" w:pos="2835"/>
        </w:tabs>
        <w:rPr>
          <w:rFonts w:ascii="Tahoma" w:hAnsi="Tahoma" w:cs="Tahoma"/>
          <w:sz w:val="24"/>
          <w:szCs w:val="24"/>
        </w:rPr>
      </w:pPr>
      <w:r>
        <w:rPr>
          <w:rFonts w:ascii="Tahoma" w:hAnsi="Tahoma" w:cs="Tahoma"/>
          <w:sz w:val="24"/>
          <w:szCs w:val="24"/>
        </w:rPr>
        <w:t>Unified Waiver-proposal to look at combining all waivers into one (basically DDP or other assessment determines range and individual has flexibility for how to spend their budget, etc.)</w:t>
      </w:r>
      <w:r w:rsidR="00DB16CA">
        <w:rPr>
          <w:rFonts w:ascii="Tahoma" w:hAnsi="Tahoma" w:cs="Tahoma"/>
          <w:sz w:val="24"/>
          <w:szCs w:val="24"/>
        </w:rPr>
        <w:t xml:space="preserve"> ENCOURAGES SELF DIRECTION.</w:t>
      </w:r>
    </w:p>
    <w:p w:rsidR="005A744F" w:rsidRDefault="00504704" w:rsidP="00504704">
      <w:pPr>
        <w:pStyle w:val="ListParagraph"/>
        <w:numPr>
          <w:ilvl w:val="0"/>
          <w:numId w:val="32"/>
        </w:numPr>
        <w:tabs>
          <w:tab w:val="left" w:pos="2835"/>
        </w:tabs>
        <w:rPr>
          <w:rFonts w:ascii="Tahoma" w:hAnsi="Tahoma" w:cs="Tahoma"/>
          <w:sz w:val="24"/>
          <w:szCs w:val="24"/>
        </w:rPr>
      </w:pPr>
      <w:r>
        <w:rPr>
          <w:rFonts w:ascii="Tahoma" w:hAnsi="Tahoma" w:cs="Tahoma"/>
          <w:sz w:val="24"/>
          <w:szCs w:val="24"/>
        </w:rPr>
        <w:t xml:space="preserve">On the radar-Federal Block Grants </w:t>
      </w:r>
    </w:p>
    <w:p w:rsidR="00504704" w:rsidRPr="00504704" w:rsidRDefault="00504704" w:rsidP="00504704">
      <w:pPr>
        <w:pStyle w:val="ListParagraph"/>
        <w:tabs>
          <w:tab w:val="left" w:pos="2835"/>
        </w:tabs>
        <w:ind w:left="1080"/>
        <w:rPr>
          <w:rFonts w:ascii="Tahoma" w:hAnsi="Tahoma" w:cs="Tahoma"/>
          <w:sz w:val="24"/>
          <w:szCs w:val="24"/>
        </w:rPr>
      </w:pPr>
    </w:p>
    <w:p w:rsidR="00106FE8" w:rsidRPr="003816F6" w:rsidRDefault="003816F6" w:rsidP="003816F6">
      <w:pPr>
        <w:pStyle w:val="ListParagraph"/>
        <w:numPr>
          <w:ilvl w:val="0"/>
          <w:numId w:val="1"/>
        </w:numPr>
        <w:tabs>
          <w:tab w:val="left" w:pos="2835"/>
        </w:tabs>
        <w:rPr>
          <w:rFonts w:ascii="Tahoma" w:hAnsi="Tahoma" w:cs="Tahoma"/>
          <w:b/>
          <w:sz w:val="24"/>
          <w:szCs w:val="24"/>
        </w:rPr>
      </w:pPr>
      <w:r>
        <w:rPr>
          <w:rFonts w:ascii="Tahoma" w:hAnsi="Tahoma" w:cs="Tahoma"/>
          <w:b/>
          <w:sz w:val="24"/>
          <w:szCs w:val="24"/>
        </w:rPr>
        <w:t xml:space="preserve">EFFICIENCY AND SIMPLIFICATION-OPRA/OACB </w:t>
      </w:r>
    </w:p>
    <w:p w:rsidR="00B2204C" w:rsidRDefault="00D66005" w:rsidP="00B2204C">
      <w:pPr>
        <w:pStyle w:val="ListParagraph"/>
        <w:tabs>
          <w:tab w:val="left" w:pos="2835"/>
        </w:tabs>
        <w:ind w:left="1080"/>
        <w:rPr>
          <w:rFonts w:ascii="Tahoma" w:hAnsi="Tahoma" w:cs="Tahoma"/>
          <w:b/>
          <w:sz w:val="24"/>
          <w:szCs w:val="24"/>
        </w:rPr>
      </w:pPr>
      <w:r>
        <w:rPr>
          <w:rFonts w:ascii="Tahoma" w:hAnsi="Tahoma" w:cs="Tahoma"/>
          <w:b/>
          <w:sz w:val="24"/>
          <w:szCs w:val="24"/>
        </w:rPr>
        <w:t>REFER TO SLIDES IN MEETING POWERPOINT</w:t>
      </w:r>
      <w:r w:rsidR="003816F6">
        <w:rPr>
          <w:rFonts w:ascii="Tahoma" w:hAnsi="Tahoma" w:cs="Tahoma"/>
          <w:b/>
          <w:sz w:val="24"/>
          <w:szCs w:val="24"/>
        </w:rPr>
        <w:t xml:space="preserve"> (FOR LISTING OF THE PRIORITIES)</w:t>
      </w:r>
    </w:p>
    <w:p w:rsidR="007D3EDD" w:rsidRDefault="007D3EDD" w:rsidP="00B2204C">
      <w:pPr>
        <w:pStyle w:val="ListParagraph"/>
        <w:tabs>
          <w:tab w:val="left" w:pos="2835"/>
        </w:tabs>
        <w:ind w:left="1080"/>
        <w:rPr>
          <w:rFonts w:ascii="Tahoma" w:hAnsi="Tahoma" w:cs="Tahoma"/>
          <w:b/>
          <w:sz w:val="24"/>
          <w:szCs w:val="24"/>
        </w:rPr>
      </w:pPr>
    </w:p>
    <w:p w:rsidR="007A69B2" w:rsidRDefault="003816F6" w:rsidP="003816F6">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Joint Letter was sent to Director regarding the imperative need for efficiency and simplification of our complex system.  OACB met with their members to identify priorities.  In addition, the OPRA Rules group survey determined top three priorities for efficiency and simplification.  </w:t>
      </w:r>
    </w:p>
    <w:p w:rsidR="003816F6" w:rsidRDefault="00472470" w:rsidP="003816F6">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Response received from Director asking for meeting and true priorities to </w:t>
      </w:r>
      <w:proofErr w:type="gramStart"/>
      <w:r>
        <w:rPr>
          <w:rFonts w:ascii="Tahoma" w:hAnsi="Tahoma" w:cs="Tahoma"/>
          <w:sz w:val="24"/>
          <w:szCs w:val="24"/>
        </w:rPr>
        <w:t>identified</w:t>
      </w:r>
      <w:proofErr w:type="gramEnd"/>
      <w:r>
        <w:rPr>
          <w:rFonts w:ascii="Tahoma" w:hAnsi="Tahoma" w:cs="Tahoma"/>
          <w:sz w:val="24"/>
          <w:szCs w:val="24"/>
        </w:rPr>
        <w:t>.</w:t>
      </w:r>
    </w:p>
    <w:p w:rsidR="007D3EDD" w:rsidRDefault="007D3EDD" w:rsidP="007D3EDD">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OPRA and OACB agree this is not lip service (waste time talking).  We want to lead the discussion towards simplification and efficiency---true, honest discussions on realities/expectations and outcomes. </w:t>
      </w:r>
    </w:p>
    <w:p w:rsidR="007D3EDD" w:rsidRPr="007D3EDD" w:rsidRDefault="007D3EDD" w:rsidP="007D3EDD">
      <w:pPr>
        <w:tabs>
          <w:tab w:val="left" w:pos="2835"/>
        </w:tabs>
        <w:ind w:left="720"/>
        <w:rPr>
          <w:rFonts w:ascii="Tahoma" w:hAnsi="Tahoma" w:cs="Tahoma"/>
          <w:sz w:val="24"/>
          <w:szCs w:val="24"/>
        </w:rPr>
      </w:pPr>
      <w:r>
        <w:rPr>
          <w:rFonts w:ascii="Tahoma" w:hAnsi="Tahoma" w:cs="Tahoma"/>
          <w:sz w:val="24"/>
          <w:szCs w:val="24"/>
        </w:rPr>
        <w:t>(</w:t>
      </w:r>
      <w:proofErr w:type="gramStart"/>
      <w:r>
        <w:rPr>
          <w:rFonts w:ascii="Tahoma" w:hAnsi="Tahoma" w:cs="Tahoma"/>
          <w:sz w:val="24"/>
          <w:szCs w:val="24"/>
        </w:rPr>
        <w:t>see</w:t>
      </w:r>
      <w:proofErr w:type="gramEnd"/>
      <w:r>
        <w:rPr>
          <w:rFonts w:ascii="Tahoma" w:hAnsi="Tahoma" w:cs="Tahoma"/>
          <w:sz w:val="24"/>
          <w:szCs w:val="24"/>
        </w:rPr>
        <w:t xml:space="preserve"> priorities on next page)</w:t>
      </w:r>
    </w:p>
    <w:p w:rsidR="007D3EDD" w:rsidRDefault="007D3EDD" w:rsidP="007D3EDD">
      <w:pPr>
        <w:pStyle w:val="ListParagraph"/>
        <w:tabs>
          <w:tab w:val="left" w:pos="2835"/>
        </w:tabs>
        <w:ind w:left="1080"/>
        <w:rPr>
          <w:rFonts w:ascii="Tahoma" w:hAnsi="Tahoma" w:cs="Tahoma"/>
          <w:sz w:val="24"/>
          <w:szCs w:val="24"/>
        </w:rPr>
      </w:pPr>
      <w:r w:rsidRPr="007D3EDD">
        <w:rPr>
          <w:rFonts w:ascii="Tahoma" w:hAnsi="Tahoma" w:cs="Tahoma"/>
          <w:sz w:val="24"/>
          <w:szCs w:val="24"/>
        </w:rPr>
        <w:drawing>
          <wp:inline distT="0" distB="0" distL="0" distR="0" wp14:anchorId="03AD106B" wp14:editId="514936D0">
            <wp:extent cx="4572638" cy="3429479"/>
            <wp:effectExtent l="0" t="0" r="0" b="0"/>
            <wp:docPr id="1" name="Picture 1"/>
            <wp:cNvGraphicFramePr>
              <a:graphicFrameLocks xmlns:a="http://schemas.openxmlformats.org/drawingml/2006/main" noChangeAspect="1"/>
            </wp:cNvGraphicFramePr>
            <a:graphic xmlns:a="http://schemas.openxmlformats.org/drawingml/2006/main">
              <a:graphicData uri="http://schemas.openxmlformats.org/drawingml/2006/picture">
                <pic:pic xmlns:pic="http://schemas.openxmlformats.org/drawingml/2006/picture">
                  <pic:nvPicPr>
                    <pic:cNvPr id="1" name=""/>
                    <pic:cNvPicPr/>
                  </pic:nvPicPr>
                  <pic:blipFill>
                    <a:blip r:embed="rId5"/>
                    <a:stretch>
                      <a:fillRect/>
                    </a:stretch>
                  </pic:blipFill>
                  <pic:spPr>
                    <a:xfrm>
                      <a:off x="0" y="0"/>
                      <a:ext cx="4572638" cy="3429479"/>
                    </a:xfrm>
                    <a:prstGeom prst="rect">
                      <a:avLst/>
                    </a:prstGeom>
                  </pic:spPr>
                </pic:pic>
              </a:graphicData>
            </a:graphic>
          </wp:inline>
        </w:drawing>
      </w:r>
    </w:p>
    <w:p w:rsidR="00FB250D" w:rsidRDefault="00FB250D" w:rsidP="00472470">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Members recommended that we include “Accuracy” in #3 of OPRA priorities.  (include that we are supposed to be agreeing to schedules prior to authorization, notify providers of any changes with new agreement, retrospectively adjusting CPT without provider knowledge resulting in rebilling and losing money after 365 days, incorrect authorizations, issues with prior authorizations, audit protocol, </w:t>
      </w:r>
      <w:proofErr w:type="spellStart"/>
      <w:r>
        <w:rPr>
          <w:rFonts w:ascii="Tahoma" w:hAnsi="Tahoma" w:cs="Tahoma"/>
          <w:sz w:val="24"/>
          <w:szCs w:val="24"/>
        </w:rPr>
        <w:t>etc</w:t>
      </w:r>
      <w:proofErr w:type="spellEnd"/>
      <w:r>
        <w:rPr>
          <w:rFonts w:ascii="Tahoma" w:hAnsi="Tahoma" w:cs="Tahoma"/>
          <w:sz w:val="24"/>
          <w:szCs w:val="24"/>
        </w:rPr>
        <w:t>…)</w:t>
      </w:r>
    </w:p>
    <w:p w:rsidR="00FB250D" w:rsidRDefault="00FB250D" w:rsidP="00472470">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Members requested an email to members to explore these categories and what members </w:t>
      </w:r>
      <w:r w:rsidR="00C876FE">
        <w:rPr>
          <w:rFonts w:ascii="Tahoma" w:hAnsi="Tahoma" w:cs="Tahoma"/>
          <w:sz w:val="24"/>
          <w:szCs w:val="24"/>
        </w:rPr>
        <w:t xml:space="preserve">feel needs addressed in these specific priority areas. </w:t>
      </w:r>
    </w:p>
    <w:p w:rsidR="00FB250D" w:rsidRPr="00C876FE" w:rsidRDefault="00FB250D" w:rsidP="00C876FE">
      <w:pPr>
        <w:pStyle w:val="ListParagraph"/>
        <w:numPr>
          <w:ilvl w:val="0"/>
          <w:numId w:val="31"/>
        </w:numPr>
        <w:tabs>
          <w:tab w:val="left" w:pos="2835"/>
        </w:tabs>
        <w:rPr>
          <w:rFonts w:ascii="Tahoma" w:hAnsi="Tahoma" w:cs="Tahoma"/>
          <w:sz w:val="24"/>
          <w:szCs w:val="24"/>
        </w:rPr>
      </w:pPr>
      <w:r>
        <w:rPr>
          <w:rFonts w:ascii="Tahoma" w:hAnsi="Tahoma" w:cs="Tahoma"/>
          <w:sz w:val="24"/>
          <w:szCs w:val="24"/>
        </w:rPr>
        <w:t xml:space="preserve">Discussion regarding no governing standard business rules regarding ISP and CPT.  </w:t>
      </w:r>
    </w:p>
    <w:p w:rsidR="00472470" w:rsidRPr="00472470" w:rsidRDefault="00472470" w:rsidP="00472470">
      <w:pPr>
        <w:pStyle w:val="ListParagraph"/>
        <w:tabs>
          <w:tab w:val="left" w:pos="2835"/>
        </w:tabs>
        <w:ind w:left="1080"/>
        <w:rPr>
          <w:rFonts w:ascii="Tahoma" w:hAnsi="Tahoma" w:cs="Tahoma"/>
          <w:sz w:val="24"/>
          <w:szCs w:val="24"/>
        </w:rPr>
      </w:pPr>
    </w:p>
    <w:p w:rsidR="00FB250D" w:rsidRDefault="00FB250D" w:rsidP="003816F6">
      <w:pPr>
        <w:pStyle w:val="ListParagraph"/>
        <w:numPr>
          <w:ilvl w:val="0"/>
          <w:numId w:val="1"/>
        </w:numPr>
        <w:tabs>
          <w:tab w:val="left" w:pos="2835"/>
        </w:tabs>
        <w:rPr>
          <w:rFonts w:ascii="Tahoma" w:hAnsi="Tahoma" w:cs="Tahoma"/>
          <w:b/>
          <w:sz w:val="24"/>
          <w:szCs w:val="24"/>
        </w:rPr>
      </w:pPr>
      <w:r>
        <w:rPr>
          <w:rFonts w:ascii="Tahoma" w:hAnsi="Tahoma" w:cs="Tahoma"/>
          <w:b/>
          <w:sz w:val="24"/>
          <w:szCs w:val="24"/>
        </w:rPr>
        <w:t>RULES GROUP UPDATE-MUI/UI</w:t>
      </w:r>
    </w:p>
    <w:p w:rsidR="00FB250D" w:rsidRPr="00FB250D" w:rsidRDefault="00FB250D" w:rsidP="00FB250D">
      <w:pPr>
        <w:pStyle w:val="ListParagraph"/>
        <w:numPr>
          <w:ilvl w:val="0"/>
          <w:numId w:val="33"/>
        </w:numPr>
        <w:tabs>
          <w:tab w:val="left" w:pos="2835"/>
        </w:tabs>
        <w:rPr>
          <w:rFonts w:ascii="Tahoma" w:hAnsi="Tahoma" w:cs="Tahoma"/>
          <w:sz w:val="24"/>
          <w:szCs w:val="24"/>
        </w:rPr>
      </w:pPr>
      <w:r w:rsidRPr="00FB250D">
        <w:rPr>
          <w:rFonts w:ascii="Tahoma" w:hAnsi="Tahoma" w:cs="Tahoma"/>
          <w:sz w:val="24"/>
          <w:szCs w:val="24"/>
        </w:rPr>
        <w:t>Reviewed handouts of MUI concerns by Category (attached)</w:t>
      </w:r>
    </w:p>
    <w:p w:rsidR="00FB250D" w:rsidRDefault="00FB250D" w:rsidP="00C876FE">
      <w:pPr>
        <w:pStyle w:val="ListParagraph"/>
        <w:numPr>
          <w:ilvl w:val="0"/>
          <w:numId w:val="33"/>
        </w:numPr>
        <w:tabs>
          <w:tab w:val="left" w:pos="2835"/>
        </w:tabs>
        <w:rPr>
          <w:rFonts w:ascii="Tahoma" w:hAnsi="Tahoma" w:cs="Tahoma"/>
          <w:sz w:val="24"/>
          <w:szCs w:val="24"/>
        </w:rPr>
      </w:pPr>
      <w:r w:rsidRPr="00FB250D">
        <w:rPr>
          <w:rFonts w:ascii="Tahoma" w:hAnsi="Tahoma" w:cs="Tahoma"/>
          <w:sz w:val="24"/>
          <w:szCs w:val="24"/>
        </w:rPr>
        <w:t>Reviewed the Common Goal of MUI approach based on member input with DODD/OACB (attached)</w:t>
      </w:r>
    </w:p>
    <w:p w:rsidR="00C876FE" w:rsidRPr="00C876FE" w:rsidRDefault="00C876FE" w:rsidP="00C876FE">
      <w:pPr>
        <w:pStyle w:val="ListParagraph"/>
        <w:tabs>
          <w:tab w:val="left" w:pos="2835"/>
        </w:tabs>
        <w:ind w:left="1800"/>
        <w:rPr>
          <w:rFonts w:ascii="Tahoma" w:hAnsi="Tahoma" w:cs="Tahoma"/>
          <w:sz w:val="24"/>
          <w:szCs w:val="24"/>
        </w:rPr>
      </w:pPr>
    </w:p>
    <w:p w:rsidR="00C876FE" w:rsidRDefault="00C876FE" w:rsidP="00C876FE">
      <w:pPr>
        <w:pStyle w:val="ListParagraph"/>
        <w:numPr>
          <w:ilvl w:val="0"/>
          <w:numId w:val="1"/>
        </w:numPr>
        <w:tabs>
          <w:tab w:val="left" w:pos="2835"/>
        </w:tabs>
        <w:rPr>
          <w:rFonts w:ascii="Tahoma" w:hAnsi="Tahoma" w:cs="Tahoma"/>
          <w:b/>
          <w:sz w:val="24"/>
          <w:szCs w:val="24"/>
        </w:rPr>
      </w:pPr>
      <w:r>
        <w:rPr>
          <w:rFonts w:ascii="Tahoma" w:hAnsi="Tahoma" w:cs="Tahoma"/>
          <w:b/>
          <w:sz w:val="24"/>
          <w:szCs w:val="24"/>
        </w:rPr>
        <w:t>AG OFFICE REVIEW</w:t>
      </w:r>
    </w:p>
    <w:p w:rsidR="00C876FE" w:rsidRDefault="00C876FE" w:rsidP="00C876FE">
      <w:pPr>
        <w:pStyle w:val="ListParagraph"/>
        <w:numPr>
          <w:ilvl w:val="0"/>
          <w:numId w:val="35"/>
        </w:numPr>
        <w:tabs>
          <w:tab w:val="left" w:pos="2835"/>
        </w:tabs>
        <w:rPr>
          <w:rFonts w:ascii="Tahoma" w:hAnsi="Tahoma" w:cs="Tahoma"/>
          <w:sz w:val="24"/>
          <w:szCs w:val="24"/>
        </w:rPr>
      </w:pPr>
      <w:r w:rsidRPr="00C876FE">
        <w:rPr>
          <w:rFonts w:ascii="Tahoma" w:hAnsi="Tahoma" w:cs="Tahoma"/>
          <w:sz w:val="24"/>
          <w:szCs w:val="24"/>
        </w:rPr>
        <w:t xml:space="preserve">Recently members have been receiving notices and had further reviews from AG office regarding MUIS that were previously closed by counties and state.  </w:t>
      </w:r>
      <w:r>
        <w:rPr>
          <w:rFonts w:ascii="Tahoma" w:hAnsi="Tahoma" w:cs="Tahoma"/>
          <w:sz w:val="24"/>
          <w:szCs w:val="24"/>
        </w:rPr>
        <w:t>Reportedly, t</w:t>
      </w:r>
      <w:r w:rsidRPr="00C876FE">
        <w:rPr>
          <w:rFonts w:ascii="Tahoma" w:hAnsi="Tahoma" w:cs="Tahoma"/>
          <w:sz w:val="24"/>
          <w:szCs w:val="24"/>
        </w:rPr>
        <w:t xml:space="preserve">he AG office is receiving all MUIs from ODH for ICF.  </w:t>
      </w:r>
      <w:r>
        <w:rPr>
          <w:rFonts w:ascii="Tahoma" w:hAnsi="Tahoma" w:cs="Tahoma"/>
          <w:sz w:val="24"/>
          <w:szCs w:val="24"/>
        </w:rPr>
        <w:t>They are approaching this from the perspective of further investigation towards the staff.  Provider receives notice of items to have available and investigation is done on-site.  AG office has offered to come provide training to OPRA regarding this process for members.   More to follow….</w:t>
      </w:r>
    </w:p>
    <w:p w:rsidR="00C876FE" w:rsidRPr="00C876FE" w:rsidRDefault="00C876FE" w:rsidP="00C876FE">
      <w:pPr>
        <w:pStyle w:val="ListParagraph"/>
        <w:tabs>
          <w:tab w:val="left" w:pos="2835"/>
        </w:tabs>
        <w:ind w:left="1800"/>
        <w:rPr>
          <w:rFonts w:ascii="Tahoma" w:hAnsi="Tahoma" w:cs="Tahoma"/>
          <w:sz w:val="24"/>
          <w:szCs w:val="24"/>
        </w:rPr>
      </w:pPr>
    </w:p>
    <w:p w:rsidR="00FB250D" w:rsidRDefault="00FB250D" w:rsidP="003816F6">
      <w:pPr>
        <w:pStyle w:val="ListParagraph"/>
        <w:numPr>
          <w:ilvl w:val="0"/>
          <w:numId w:val="1"/>
        </w:numPr>
        <w:tabs>
          <w:tab w:val="left" w:pos="2835"/>
        </w:tabs>
        <w:rPr>
          <w:rFonts w:ascii="Tahoma" w:hAnsi="Tahoma" w:cs="Tahoma"/>
          <w:b/>
          <w:sz w:val="24"/>
          <w:szCs w:val="24"/>
        </w:rPr>
      </w:pPr>
      <w:r>
        <w:rPr>
          <w:rFonts w:ascii="Tahoma" w:hAnsi="Tahoma" w:cs="Tahoma"/>
          <w:b/>
          <w:sz w:val="24"/>
          <w:szCs w:val="24"/>
        </w:rPr>
        <w:t xml:space="preserve">ICF BUDGET </w:t>
      </w:r>
    </w:p>
    <w:p w:rsidR="00FB250D" w:rsidRDefault="00C876FE" w:rsidP="00C876FE">
      <w:pPr>
        <w:pStyle w:val="ListParagraph"/>
        <w:numPr>
          <w:ilvl w:val="0"/>
          <w:numId w:val="35"/>
        </w:numPr>
        <w:tabs>
          <w:tab w:val="left" w:pos="2835"/>
        </w:tabs>
        <w:rPr>
          <w:rFonts w:ascii="Tahoma" w:hAnsi="Tahoma" w:cs="Tahoma"/>
          <w:b/>
          <w:sz w:val="24"/>
          <w:szCs w:val="24"/>
        </w:rPr>
      </w:pPr>
      <w:r>
        <w:rPr>
          <w:rFonts w:ascii="Tahoma" w:hAnsi="Tahoma" w:cs="Tahoma"/>
          <w:b/>
          <w:sz w:val="24"/>
          <w:szCs w:val="24"/>
        </w:rPr>
        <w:t>Proposed ICF budget summary:</w:t>
      </w:r>
    </w:p>
    <w:p w:rsidR="00C876FE" w:rsidRDefault="00C876FE" w:rsidP="00C876FE">
      <w:pPr>
        <w:pStyle w:val="ListParagraph"/>
        <w:numPr>
          <w:ilvl w:val="0"/>
          <w:numId w:val="36"/>
        </w:numPr>
        <w:tabs>
          <w:tab w:val="left" w:pos="2835"/>
        </w:tabs>
        <w:rPr>
          <w:rFonts w:ascii="Tahoma" w:hAnsi="Tahoma" w:cs="Tahoma"/>
          <w:sz w:val="24"/>
          <w:szCs w:val="24"/>
        </w:rPr>
      </w:pPr>
      <w:r>
        <w:rPr>
          <w:rFonts w:ascii="Tahoma" w:hAnsi="Tahoma" w:cs="Tahoma"/>
          <w:sz w:val="24"/>
          <w:szCs w:val="24"/>
        </w:rPr>
        <w:t>2018 FY-Freeze (rates as of June 30, 2017 will be rates for July 1, 2017) secondary to exceptions related to type 4 filing cost report</w:t>
      </w:r>
    </w:p>
    <w:p w:rsidR="00C876FE" w:rsidRDefault="00C876FE" w:rsidP="00C876FE">
      <w:pPr>
        <w:pStyle w:val="ListParagraph"/>
        <w:numPr>
          <w:ilvl w:val="0"/>
          <w:numId w:val="36"/>
        </w:numPr>
        <w:tabs>
          <w:tab w:val="left" w:pos="2835"/>
        </w:tabs>
        <w:rPr>
          <w:rFonts w:ascii="Tahoma" w:hAnsi="Tahoma" w:cs="Tahoma"/>
          <w:sz w:val="24"/>
          <w:szCs w:val="24"/>
        </w:rPr>
      </w:pPr>
      <w:r>
        <w:rPr>
          <w:rFonts w:ascii="Tahoma" w:hAnsi="Tahoma" w:cs="Tahoma"/>
          <w:sz w:val="24"/>
          <w:szCs w:val="24"/>
        </w:rPr>
        <w:t>Protected (remain essentially as is)</w:t>
      </w:r>
    </w:p>
    <w:p w:rsidR="00C876FE" w:rsidRDefault="00C876FE" w:rsidP="009078B0">
      <w:pPr>
        <w:pStyle w:val="ListParagraph"/>
        <w:numPr>
          <w:ilvl w:val="0"/>
          <w:numId w:val="36"/>
        </w:numPr>
        <w:tabs>
          <w:tab w:val="left" w:pos="2835"/>
        </w:tabs>
        <w:rPr>
          <w:rFonts w:ascii="Tahoma" w:hAnsi="Tahoma" w:cs="Tahoma"/>
          <w:sz w:val="24"/>
          <w:szCs w:val="24"/>
        </w:rPr>
      </w:pPr>
      <w:r>
        <w:rPr>
          <w:rFonts w:ascii="Tahoma" w:hAnsi="Tahoma" w:cs="Tahoma"/>
          <w:sz w:val="24"/>
          <w:szCs w:val="24"/>
        </w:rPr>
        <w:t xml:space="preserve">Indirect (amend </w:t>
      </w:r>
      <w:r w:rsidR="009078B0">
        <w:rPr>
          <w:rFonts w:ascii="Tahoma" w:hAnsi="Tahoma" w:cs="Tahoma"/>
          <w:sz w:val="24"/>
          <w:szCs w:val="24"/>
        </w:rPr>
        <w:t>stat.</w:t>
      </w:r>
      <w:r>
        <w:rPr>
          <w:rFonts w:ascii="Tahoma" w:hAnsi="Tahoma" w:cs="Tahoma"/>
          <w:sz w:val="24"/>
          <w:szCs w:val="24"/>
        </w:rPr>
        <w:t xml:space="preserve"> formulary to define as “all costs not covered by other ceilings.”)</w:t>
      </w:r>
    </w:p>
    <w:p w:rsidR="00C876FE" w:rsidRPr="009078B0" w:rsidRDefault="00C876FE" w:rsidP="009078B0">
      <w:pPr>
        <w:pStyle w:val="ListParagraph"/>
        <w:numPr>
          <w:ilvl w:val="0"/>
          <w:numId w:val="36"/>
        </w:numPr>
        <w:tabs>
          <w:tab w:val="left" w:pos="2835"/>
        </w:tabs>
        <w:rPr>
          <w:rFonts w:ascii="Tahoma" w:hAnsi="Tahoma" w:cs="Tahoma"/>
          <w:sz w:val="24"/>
          <w:szCs w:val="24"/>
          <w:u w:val="single"/>
        </w:rPr>
      </w:pPr>
      <w:r w:rsidRPr="009078B0">
        <w:rPr>
          <w:rFonts w:ascii="Tahoma" w:hAnsi="Tahoma" w:cs="Tahoma"/>
          <w:sz w:val="24"/>
          <w:szCs w:val="24"/>
          <w:u w:val="single"/>
        </w:rPr>
        <w:t>Peer groups previously:</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 xml:space="preserve">1=9+ </w:t>
      </w:r>
      <w:proofErr w:type="spellStart"/>
      <w:r>
        <w:rPr>
          <w:rFonts w:ascii="Tahoma" w:hAnsi="Tahoma" w:cs="Tahoma"/>
          <w:sz w:val="24"/>
          <w:szCs w:val="24"/>
        </w:rPr>
        <w:t>besd</w:t>
      </w:r>
      <w:proofErr w:type="spellEnd"/>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2=1-8 beds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 xml:space="preserve">3=DC downsized </w:t>
      </w:r>
    </w:p>
    <w:p w:rsidR="00C876FE" w:rsidRPr="009078B0" w:rsidRDefault="00C876FE" w:rsidP="00C876FE">
      <w:pPr>
        <w:pStyle w:val="ListParagraph"/>
        <w:tabs>
          <w:tab w:val="left" w:pos="2835"/>
        </w:tabs>
        <w:ind w:left="2160"/>
        <w:rPr>
          <w:rFonts w:ascii="Tahoma" w:hAnsi="Tahoma" w:cs="Tahoma"/>
          <w:sz w:val="24"/>
          <w:szCs w:val="24"/>
          <w:u w:val="single"/>
        </w:rPr>
      </w:pPr>
      <w:r w:rsidRPr="009078B0">
        <w:rPr>
          <w:rFonts w:ascii="Tahoma" w:hAnsi="Tahoma" w:cs="Tahoma"/>
          <w:sz w:val="24"/>
          <w:szCs w:val="24"/>
          <w:u w:val="single"/>
        </w:rPr>
        <w:t>Proposal for 5 peer groups: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1=16+ beds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2=9-15 beds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3=8 beds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4=4-7 beds</w:t>
      </w:r>
    </w:p>
    <w:p w:rsidR="00C876FE" w:rsidRDefault="00C876FE" w:rsidP="00C876FE">
      <w:pPr>
        <w:pStyle w:val="ListParagraph"/>
        <w:tabs>
          <w:tab w:val="left" w:pos="2835"/>
        </w:tabs>
        <w:ind w:left="2160"/>
        <w:rPr>
          <w:rFonts w:ascii="Tahoma" w:hAnsi="Tahoma" w:cs="Tahoma"/>
          <w:sz w:val="24"/>
          <w:szCs w:val="24"/>
        </w:rPr>
      </w:pPr>
      <w:r>
        <w:rPr>
          <w:rFonts w:ascii="Tahoma" w:hAnsi="Tahoma" w:cs="Tahoma"/>
          <w:sz w:val="24"/>
          <w:szCs w:val="24"/>
        </w:rPr>
        <w:t>5=DC downsize</w:t>
      </w:r>
    </w:p>
    <w:p w:rsidR="00C876FE" w:rsidRDefault="009078B0" w:rsidP="00C876FE">
      <w:pPr>
        <w:pStyle w:val="ListParagraph"/>
        <w:tabs>
          <w:tab w:val="left" w:pos="2835"/>
        </w:tabs>
        <w:ind w:left="2160"/>
        <w:rPr>
          <w:rFonts w:ascii="Tahoma" w:hAnsi="Tahoma" w:cs="Tahoma"/>
          <w:sz w:val="24"/>
          <w:szCs w:val="24"/>
        </w:rPr>
      </w:pPr>
      <w:r>
        <w:rPr>
          <w:rFonts w:ascii="Tahoma" w:hAnsi="Tahoma" w:cs="Tahoma"/>
          <w:sz w:val="24"/>
          <w:szCs w:val="24"/>
        </w:rPr>
        <w:t xml:space="preserve">(Ceiling to be determined by % over median) </w:t>
      </w:r>
    </w:p>
    <w:p w:rsidR="009078B0" w:rsidRPr="00C876FE" w:rsidRDefault="009078B0" w:rsidP="00C876FE">
      <w:pPr>
        <w:pStyle w:val="ListParagraph"/>
        <w:tabs>
          <w:tab w:val="left" w:pos="2835"/>
        </w:tabs>
        <w:ind w:left="2160"/>
        <w:rPr>
          <w:rFonts w:ascii="Tahoma" w:hAnsi="Tahoma" w:cs="Tahoma"/>
          <w:sz w:val="24"/>
          <w:szCs w:val="24"/>
        </w:rPr>
      </w:pPr>
    </w:p>
    <w:p w:rsidR="009078B0" w:rsidRDefault="000119A4" w:rsidP="009078B0">
      <w:pPr>
        <w:pStyle w:val="ListParagraph"/>
        <w:numPr>
          <w:ilvl w:val="0"/>
          <w:numId w:val="36"/>
        </w:numPr>
        <w:tabs>
          <w:tab w:val="left" w:pos="2835"/>
        </w:tabs>
        <w:rPr>
          <w:rFonts w:ascii="Tahoma" w:hAnsi="Tahoma" w:cs="Tahoma"/>
          <w:sz w:val="24"/>
          <w:szCs w:val="24"/>
        </w:rPr>
      </w:pPr>
      <w:r>
        <w:rPr>
          <w:rFonts w:ascii="Tahoma" w:hAnsi="Tahoma" w:cs="Tahoma"/>
          <w:sz w:val="24"/>
          <w:szCs w:val="24"/>
        </w:rPr>
        <w:t>Direct-replace IAF with ODDP-ICF scored differently from Waiver</w:t>
      </w:r>
    </w:p>
    <w:p w:rsidR="000119A4" w:rsidRDefault="000119A4" w:rsidP="000119A4">
      <w:pPr>
        <w:pStyle w:val="ListParagraph"/>
        <w:tabs>
          <w:tab w:val="left" w:pos="2835"/>
        </w:tabs>
        <w:ind w:left="2160"/>
        <w:rPr>
          <w:rFonts w:ascii="Tahoma" w:hAnsi="Tahoma" w:cs="Tahoma"/>
          <w:sz w:val="24"/>
          <w:szCs w:val="24"/>
        </w:rPr>
      </w:pPr>
      <w:r>
        <w:rPr>
          <w:rFonts w:ascii="Tahoma" w:hAnsi="Tahoma" w:cs="Tahoma"/>
          <w:sz w:val="24"/>
          <w:szCs w:val="24"/>
        </w:rPr>
        <w:t xml:space="preserve">ODDP evaluations thus far seem to not be capturing needs </w:t>
      </w:r>
    </w:p>
    <w:p w:rsidR="000119A4" w:rsidRDefault="000119A4" w:rsidP="000119A4">
      <w:pPr>
        <w:pStyle w:val="ListParagraph"/>
        <w:tabs>
          <w:tab w:val="left" w:pos="2835"/>
        </w:tabs>
        <w:ind w:left="2160"/>
        <w:rPr>
          <w:rFonts w:ascii="Tahoma" w:hAnsi="Tahoma" w:cs="Tahoma"/>
          <w:sz w:val="24"/>
          <w:szCs w:val="24"/>
        </w:rPr>
      </w:pPr>
      <w:r>
        <w:rPr>
          <w:rFonts w:ascii="Tahoma" w:hAnsi="Tahoma" w:cs="Tahoma"/>
          <w:sz w:val="24"/>
          <w:szCs w:val="24"/>
        </w:rPr>
        <w:t>-this involves permanent law changes</w:t>
      </w:r>
    </w:p>
    <w:p w:rsidR="000119A4" w:rsidRDefault="000119A4" w:rsidP="000119A4">
      <w:pPr>
        <w:pStyle w:val="ListParagraph"/>
        <w:tabs>
          <w:tab w:val="left" w:pos="2835"/>
        </w:tabs>
        <w:ind w:left="2160"/>
        <w:rPr>
          <w:rFonts w:ascii="Tahoma" w:hAnsi="Tahoma" w:cs="Tahoma"/>
          <w:sz w:val="24"/>
          <w:szCs w:val="24"/>
        </w:rPr>
      </w:pPr>
      <w:r>
        <w:rPr>
          <w:rFonts w:ascii="Tahoma" w:hAnsi="Tahoma" w:cs="Tahoma"/>
          <w:sz w:val="24"/>
          <w:szCs w:val="24"/>
        </w:rPr>
        <w:t>Group recommended running sample ODDP impacts and sharing so that OPRA can address</w:t>
      </w:r>
    </w:p>
    <w:p w:rsidR="000119A4" w:rsidRDefault="000119A4" w:rsidP="000119A4">
      <w:pPr>
        <w:pStyle w:val="ListParagraph"/>
        <w:numPr>
          <w:ilvl w:val="0"/>
          <w:numId w:val="36"/>
        </w:numPr>
        <w:tabs>
          <w:tab w:val="left" w:pos="2835"/>
        </w:tabs>
        <w:rPr>
          <w:rFonts w:ascii="Tahoma" w:hAnsi="Tahoma" w:cs="Tahoma"/>
          <w:sz w:val="24"/>
          <w:szCs w:val="24"/>
        </w:rPr>
      </w:pPr>
      <w:r>
        <w:rPr>
          <w:rFonts w:ascii="Tahoma" w:hAnsi="Tahoma" w:cs="Tahoma"/>
          <w:sz w:val="24"/>
          <w:szCs w:val="24"/>
        </w:rPr>
        <w:t>Capital-eliminate ceiling and replace with Fair Market Rental Value calculation</w:t>
      </w:r>
    </w:p>
    <w:p w:rsidR="000119A4" w:rsidRDefault="000119A4" w:rsidP="000119A4">
      <w:pPr>
        <w:pStyle w:val="ListParagraph"/>
        <w:tabs>
          <w:tab w:val="left" w:pos="2835"/>
        </w:tabs>
        <w:ind w:left="2160"/>
        <w:rPr>
          <w:rFonts w:ascii="Tahoma" w:hAnsi="Tahoma" w:cs="Tahoma"/>
          <w:sz w:val="24"/>
          <w:szCs w:val="24"/>
        </w:rPr>
      </w:pPr>
      <w:r>
        <w:rPr>
          <w:rFonts w:ascii="Tahoma" w:hAnsi="Tahoma" w:cs="Tahoma"/>
          <w:sz w:val="24"/>
          <w:szCs w:val="24"/>
        </w:rPr>
        <w:t>-smaller facilities based on nursing home and larger on assisted living</w:t>
      </w:r>
    </w:p>
    <w:p w:rsidR="000119A4" w:rsidRDefault="000119A4" w:rsidP="000119A4">
      <w:pPr>
        <w:pStyle w:val="ListParagraph"/>
        <w:tabs>
          <w:tab w:val="left" w:pos="2835"/>
        </w:tabs>
        <w:ind w:left="2160"/>
        <w:rPr>
          <w:rFonts w:ascii="Tahoma" w:hAnsi="Tahoma" w:cs="Tahoma"/>
          <w:sz w:val="24"/>
          <w:szCs w:val="24"/>
        </w:rPr>
      </w:pPr>
      <w:r>
        <w:rPr>
          <w:rFonts w:ascii="Tahoma" w:hAnsi="Tahoma" w:cs="Tahoma"/>
          <w:sz w:val="24"/>
          <w:szCs w:val="24"/>
        </w:rPr>
        <w:t>-renovations not clearly defined</w:t>
      </w:r>
    </w:p>
    <w:p w:rsidR="000119A4" w:rsidRDefault="000119A4" w:rsidP="000119A4">
      <w:pPr>
        <w:tabs>
          <w:tab w:val="left" w:pos="2835"/>
        </w:tabs>
        <w:rPr>
          <w:rFonts w:ascii="Tahoma" w:hAnsi="Tahoma" w:cs="Tahoma"/>
          <w:sz w:val="24"/>
          <w:szCs w:val="24"/>
        </w:rPr>
      </w:pPr>
      <w:r>
        <w:rPr>
          <w:rFonts w:ascii="Tahoma" w:hAnsi="Tahoma" w:cs="Tahoma"/>
          <w:sz w:val="24"/>
          <w:szCs w:val="24"/>
        </w:rPr>
        <w:t>7. Cost report instructions were just received.  Clear definitions not present as to what is included. (</w:t>
      </w:r>
      <w:proofErr w:type="spellStart"/>
      <w:proofErr w:type="gramStart"/>
      <w:r>
        <w:rPr>
          <w:rFonts w:ascii="Tahoma" w:hAnsi="Tahoma" w:cs="Tahoma"/>
          <w:sz w:val="24"/>
          <w:szCs w:val="24"/>
        </w:rPr>
        <w:t>ie</w:t>
      </w:r>
      <w:proofErr w:type="spellEnd"/>
      <w:proofErr w:type="gramEnd"/>
      <w:r>
        <w:rPr>
          <w:rFonts w:ascii="Tahoma" w:hAnsi="Tahoma" w:cs="Tahoma"/>
          <w:sz w:val="24"/>
          <w:szCs w:val="24"/>
        </w:rPr>
        <w:t xml:space="preserve">: 4000 for equipment and transportation per bed, </w:t>
      </w:r>
      <w:proofErr w:type="spellStart"/>
      <w:r>
        <w:rPr>
          <w:rFonts w:ascii="Tahoma" w:hAnsi="Tahoma" w:cs="Tahoma"/>
          <w:sz w:val="24"/>
          <w:szCs w:val="24"/>
        </w:rPr>
        <w:t>etc</w:t>
      </w:r>
      <w:proofErr w:type="spellEnd"/>
      <w:r>
        <w:rPr>
          <w:rFonts w:ascii="Tahoma" w:hAnsi="Tahoma" w:cs="Tahoma"/>
          <w:sz w:val="24"/>
          <w:szCs w:val="24"/>
        </w:rPr>
        <w:t>…)</w:t>
      </w:r>
    </w:p>
    <w:p w:rsidR="000119A4" w:rsidRDefault="000119A4" w:rsidP="000119A4">
      <w:pPr>
        <w:tabs>
          <w:tab w:val="left" w:pos="2835"/>
        </w:tabs>
        <w:rPr>
          <w:rFonts w:ascii="Tahoma" w:hAnsi="Tahoma" w:cs="Tahoma"/>
          <w:sz w:val="24"/>
          <w:szCs w:val="24"/>
        </w:rPr>
      </w:pPr>
      <w:r>
        <w:rPr>
          <w:rFonts w:ascii="Tahoma" w:hAnsi="Tahoma" w:cs="Tahoma"/>
          <w:sz w:val="24"/>
          <w:szCs w:val="24"/>
        </w:rPr>
        <w:t>8. Capital Home office---evaporated in the new rule –ceiling</w:t>
      </w:r>
    </w:p>
    <w:p w:rsidR="000119A4" w:rsidRPr="000119A4" w:rsidRDefault="000119A4" w:rsidP="000119A4">
      <w:pPr>
        <w:tabs>
          <w:tab w:val="left" w:pos="2835"/>
        </w:tabs>
        <w:rPr>
          <w:rFonts w:ascii="Tahoma" w:hAnsi="Tahoma" w:cs="Tahoma"/>
          <w:sz w:val="24"/>
          <w:szCs w:val="24"/>
        </w:rPr>
      </w:pPr>
      <w:r>
        <w:rPr>
          <w:rFonts w:ascii="Tahoma" w:hAnsi="Tahoma" w:cs="Tahoma"/>
          <w:sz w:val="24"/>
          <w:szCs w:val="24"/>
        </w:rPr>
        <w:t xml:space="preserve">9. Projected RAC with ODDP---25% IN 4, 5, AND 6 OTHER 25% BETWEEN 1-3 (RAC 1=5%)  RAC 6=FLAT RATE OF $179…PER DAY. </w:t>
      </w:r>
    </w:p>
    <w:p w:rsidR="007A69B2" w:rsidRPr="007A69B2" w:rsidRDefault="007A69B2" w:rsidP="003816F6">
      <w:pPr>
        <w:pStyle w:val="ListParagraph"/>
        <w:numPr>
          <w:ilvl w:val="0"/>
          <w:numId w:val="1"/>
        </w:numPr>
        <w:tabs>
          <w:tab w:val="left" w:pos="2835"/>
        </w:tabs>
        <w:rPr>
          <w:rFonts w:ascii="Tahoma" w:hAnsi="Tahoma" w:cs="Tahoma"/>
          <w:b/>
          <w:sz w:val="24"/>
          <w:szCs w:val="24"/>
        </w:rPr>
      </w:pPr>
      <w:r w:rsidRPr="007A69B2">
        <w:rPr>
          <w:rFonts w:ascii="Tahoma" w:hAnsi="Tahoma" w:cs="Tahoma"/>
          <w:b/>
          <w:sz w:val="24"/>
          <w:szCs w:val="24"/>
        </w:rPr>
        <w:t>BUILDING CODES</w:t>
      </w:r>
    </w:p>
    <w:p w:rsidR="007D3EDD" w:rsidRDefault="007A69B2" w:rsidP="002B20CB">
      <w:pPr>
        <w:pStyle w:val="ListParagraph"/>
        <w:numPr>
          <w:ilvl w:val="0"/>
          <w:numId w:val="35"/>
        </w:numPr>
        <w:tabs>
          <w:tab w:val="left" w:pos="2835"/>
        </w:tabs>
        <w:rPr>
          <w:rFonts w:ascii="Tahoma" w:hAnsi="Tahoma" w:cs="Tahoma"/>
          <w:sz w:val="24"/>
          <w:szCs w:val="24"/>
        </w:rPr>
      </w:pPr>
      <w:r>
        <w:rPr>
          <w:rFonts w:ascii="Tahoma" w:hAnsi="Tahoma" w:cs="Tahoma"/>
          <w:sz w:val="24"/>
          <w:szCs w:val="24"/>
        </w:rPr>
        <w:t>OPRA has had discussions with Ernie Fis</w:t>
      </w:r>
      <w:r w:rsidR="00A809CB">
        <w:rPr>
          <w:rFonts w:ascii="Tahoma" w:hAnsi="Tahoma" w:cs="Tahoma"/>
          <w:sz w:val="24"/>
          <w:szCs w:val="24"/>
        </w:rPr>
        <w:t>c</w:t>
      </w:r>
      <w:r>
        <w:rPr>
          <w:rFonts w:ascii="Tahoma" w:hAnsi="Tahoma" w:cs="Tahoma"/>
          <w:sz w:val="24"/>
          <w:szCs w:val="24"/>
        </w:rPr>
        <w:t xml:space="preserve">her (Capital Housing </w:t>
      </w:r>
      <w:r w:rsidR="00A809CB">
        <w:rPr>
          <w:rFonts w:ascii="Tahoma" w:hAnsi="Tahoma" w:cs="Tahoma"/>
          <w:sz w:val="24"/>
          <w:szCs w:val="24"/>
        </w:rPr>
        <w:t xml:space="preserve">Administrator </w:t>
      </w:r>
      <w:r>
        <w:rPr>
          <w:rFonts w:ascii="Tahoma" w:hAnsi="Tahoma" w:cs="Tahoma"/>
          <w:sz w:val="24"/>
          <w:szCs w:val="24"/>
        </w:rPr>
        <w:t>DODD) regarding proposed changes t</w:t>
      </w:r>
      <w:r w:rsidR="00A809CB">
        <w:rPr>
          <w:rFonts w:ascii="Tahoma" w:hAnsi="Tahoma" w:cs="Tahoma"/>
          <w:sz w:val="24"/>
          <w:szCs w:val="24"/>
        </w:rPr>
        <w:t xml:space="preserve">o Ohio Building Codes outlining/defining </w:t>
      </w:r>
      <w:r>
        <w:rPr>
          <w:rFonts w:ascii="Tahoma" w:hAnsi="Tahoma" w:cs="Tahoma"/>
          <w:sz w:val="24"/>
          <w:szCs w:val="24"/>
        </w:rPr>
        <w:t xml:space="preserve">Custodial Care.  This essentially requires if any 4 people with DD are receiving services in same setting, that the setting MUST have sprinkler system installed.  This would include day service settings, as well.  This is raising many issues and will greatly affect the cost of housing/day service settings.  There </w:t>
      </w:r>
      <w:r w:rsidR="00FB250D">
        <w:rPr>
          <w:rFonts w:ascii="Tahoma" w:hAnsi="Tahoma" w:cs="Tahoma"/>
          <w:sz w:val="24"/>
          <w:szCs w:val="24"/>
        </w:rPr>
        <w:t>are</w:t>
      </w:r>
      <w:r>
        <w:rPr>
          <w:rFonts w:ascii="Tahoma" w:hAnsi="Tahoma" w:cs="Tahoma"/>
          <w:sz w:val="24"/>
          <w:szCs w:val="24"/>
        </w:rPr>
        <w:t xml:space="preserve"> meeting</w:t>
      </w:r>
      <w:r w:rsidR="00FB250D">
        <w:rPr>
          <w:rFonts w:ascii="Tahoma" w:hAnsi="Tahoma" w:cs="Tahoma"/>
          <w:sz w:val="24"/>
          <w:szCs w:val="24"/>
        </w:rPr>
        <w:t>s</w:t>
      </w:r>
      <w:r>
        <w:rPr>
          <w:rFonts w:ascii="Tahoma" w:hAnsi="Tahoma" w:cs="Tahoma"/>
          <w:sz w:val="24"/>
          <w:szCs w:val="24"/>
        </w:rPr>
        <w:t xml:space="preserve"> scheduled to discuss further and OPRA will be keeping members informed.  </w:t>
      </w:r>
    </w:p>
    <w:p w:rsidR="002B20CB" w:rsidRPr="007D3EDD" w:rsidRDefault="002B20CB" w:rsidP="007D3EDD">
      <w:pPr>
        <w:tabs>
          <w:tab w:val="left" w:pos="2835"/>
        </w:tabs>
        <w:rPr>
          <w:rFonts w:ascii="Tahoma" w:hAnsi="Tahoma" w:cs="Tahoma"/>
          <w:sz w:val="24"/>
          <w:szCs w:val="24"/>
        </w:rPr>
      </w:pPr>
      <w:r w:rsidRPr="007D3EDD">
        <w:rPr>
          <w:rFonts w:ascii="Tahoma" w:hAnsi="Tahoma" w:cs="Tahoma"/>
          <w:b/>
          <w:sz w:val="24"/>
          <w:szCs w:val="24"/>
        </w:rPr>
        <w:t>ACTION STEPS/FOLLOW-UP:</w:t>
      </w:r>
    </w:p>
    <w:tbl>
      <w:tblPr>
        <w:tblStyle w:val="TableGrid"/>
        <w:tblW w:w="0" w:type="auto"/>
        <w:tblLook w:val="04A0" w:firstRow="1" w:lastRow="0" w:firstColumn="1" w:lastColumn="0" w:noHBand="0" w:noVBand="1"/>
      </w:tblPr>
      <w:tblGrid>
        <w:gridCol w:w="639"/>
        <w:gridCol w:w="4076"/>
        <w:gridCol w:w="1813"/>
        <w:gridCol w:w="1274"/>
        <w:gridCol w:w="1548"/>
      </w:tblGrid>
      <w:tr w:rsidR="003234B8" w:rsidTr="00472470">
        <w:tc>
          <w:tcPr>
            <w:tcW w:w="639" w:type="dxa"/>
          </w:tcPr>
          <w:p w:rsidR="002B20CB" w:rsidRDefault="002B20CB" w:rsidP="002B20CB">
            <w:pPr>
              <w:rPr>
                <w:rFonts w:ascii="Tahoma" w:hAnsi="Tahoma" w:cs="Tahoma"/>
                <w:sz w:val="24"/>
                <w:szCs w:val="24"/>
              </w:rPr>
            </w:pPr>
            <w:r>
              <w:rPr>
                <w:rFonts w:ascii="Tahoma" w:hAnsi="Tahoma" w:cs="Tahoma"/>
                <w:sz w:val="24"/>
                <w:szCs w:val="24"/>
              </w:rPr>
              <w:t>#</w:t>
            </w:r>
          </w:p>
        </w:tc>
        <w:tc>
          <w:tcPr>
            <w:tcW w:w="4076" w:type="dxa"/>
          </w:tcPr>
          <w:p w:rsidR="002B20CB" w:rsidRDefault="002B20CB" w:rsidP="002B20CB">
            <w:pPr>
              <w:rPr>
                <w:rFonts w:ascii="Tahoma" w:hAnsi="Tahoma" w:cs="Tahoma"/>
                <w:sz w:val="24"/>
                <w:szCs w:val="24"/>
              </w:rPr>
            </w:pPr>
          </w:p>
        </w:tc>
        <w:tc>
          <w:tcPr>
            <w:tcW w:w="1813" w:type="dxa"/>
          </w:tcPr>
          <w:p w:rsidR="002B20CB" w:rsidRDefault="002B20CB" w:rsidP="002B20CB">
            <w:pPr>
              <w:rPr>
                <w:rFonts w:ascii="Tahoma" w:hAnsi="Tahoma" w:cs="Tahoma"/>
                <w:sz w:val="24"/>
                <w:szCs w:val="24"/>
              </w:rPr>
            </w:pPr>
            <w:r>
              <w:rPr>
                <w:rFonts w:ascii="Tahoma" w:hAnsi="Tahoma" w:cs="Tahoma"/>
                <w:sz w:val="24"/>
                <w:szCs w:val="24"/>
              </w:rPr>
              <w:t>Person(s)</w:t>
            </w:r>
          </w:p>
          <w:p w:rsidR="002B20CB" w:rsidRDefault="002B20CB" w:rsidP="002B20CB">
            <w:pPr>
              <w:rPr>
                <w:rFonts w:ascii="Tahoma" w:hAnsi="Tahoma" w:cs="Tahoma"/>
                <w:sz w:val="24"/>
                <w:szCs w:val="24"/>
              </w:rPr>
            </w:pPr>
            <w:r>
              <w:rPr>
                <w:rFonts w:ascii="Tahoma" w:hAnsi="Tahoma" w:cs="Tahoma"/>
                <w:sz w:val="24"/>
                <w:szCs w:val="24"/>
              </w:rPr>
              <w:t>responsible</w:t>
            </w:r>
          </w:p>
        </w:tc>
        <w:tc>
          <w:tcPr>
            <w:tcW w:w="1274" w:type="dxa"/>
          </w:tcPr>
          <w:p w:rsidR="002B20CB" w:rsidRDefault="002B20CB" w:rsidP="002B20CB">
            <w:pPr>
              <w:rPr>
                <w:rFonts w:ascii="Tahoma" w:hAnsi="Tahoma" w:cs="Tahoma"/>
                <w:sz w:val="24"/>
                <w:szCs w:val="24"/>
              </w:rPr>
            </w:pPr>
            <w:r>
              <w:rPr>
                <w:rFonts w:ascii="Tahoma" w:hAnsi="Tahoma" w:cs="Tahoma"/>
                <w:sz w:val="24"/>
                <w:szCs w:val="24"/>
              </w:rPr>
              <w:t>Target Date</w:t>
            </w:r>
          </w:p>
        </w:tc>
        <w:tc>
          <w:tcPr>
            <w:tcW w:w="1548" w:type="dxa"/>
          </w:tcPr>
          <w:p w:rsidR="002B20CB" w:rsidRDefault="002B20CB" w:rsidP="002B20CB">
            <w:pPr>
              <w:rPr>
                <w:rFonts w:ascii="Tahoma" w:hAnsi="Tahoma" w:cs="Tahoma"/>
                <w:sz w:val="24"/>
                <w:szCs w:val="24"/>
              </w:rPr>
            </w:pPr>
          </w:p>
        </w:tc>
      </w:tr>
      <w:tr w:rsidR="003234B8" w:rsidRPr="007D3EDD" w:rsidTr="00472470">
        <w:tc>
          <w:tcPr>
            <w:tcW w:w="639" w:type="dxa"/>
          </w:tcPr>
          <w:p w:rsidR="002B20CB" w:rsidRPr="007D3EDD" w:rsidRDefault="002B20CB" w:rsidP="002B20CB">
            <w:pPr>
              <w:rPr>
                <w:rFonts w:ascii="Tahoma" w:hAnsi="Tahoma" w:cs="Tahoma"/>
              </w:rPr>
            </w:pPr>
            <w:r w:rsidRPr="007D3EDD">
              <w:rPr>
                <w:rFonts w:ascii="Tahoma" w:hAnsi="Tahoma" w:cs="Tahoma"/>
              </w:rPr>
              <w:t>P1</w:t>
            </w:r>
          </w:p>
        </w:tc>
        <w:tc>
          <w:tcPr>
            <w:tcW w:w="4076" w:type="dxa"/>
          </w:tcPr>
          <w:p w:rsidR="002B20CB" w:rsidRPr="007D3EDD" w:rsidRDefault="003234B8" w:rsidP="002B20CB">
            <w:pPr>
              <w:rPr>
                <w:rFonts w:ascii="Tahoma" w:hAnsi="Tahoma" w:cs="Tahoma"/>
              </w:rPr>
            </w:pPr>
            <w:r w:rsidRPr="007D3EDD">
              <w:rPr>
                <w:rFonts w:ascii="Tahoma" w:hAnsi="Tahoma" w:cs="Tahoma"/>
              </w:rPr>
              <w:t>Provide information to members regarding Building Code changes and updates</w:t>
            </w:r>
          </w:p>
        </w:tc>
        <w:tc>
          <w:tcPr>
            <w:tcW w:w="1813" w:type="dxa"/>
          </w:tcPr>
          <w:p w:rsidR="002B20CB" w:rsidRPr="007D3EDD" w:rsidRDefault="003234B8" w:rsidP="002B20CB">
            <w:pPr>
              <w:rPr>
                <w:rFonts w:ascii="Tahoma" w:hAnsi="Tahoma" w:cs="Tahoma"/>
              </w:rPr>
            </w:pPr>
            <w:r w:rsidRPr="007D3EDD">
              <w:rPr>
                <w:rFonts w:ascii="Tahoma" w:hAnsi="Tahoma" w:cs="Tahoma"/>
              </w:rPr>
              <w:t>OPRA</w:t>
            </w:r>
          </w:p>
        </w:tc>
        <w:tc>
          <w:tcPr>
            <w:tcW w:w="1274" w:type="dxa"/>
          </w:tcPr>
          <w:p w:rsidR="002B20CB" w:rsidRPr="007D3EDD" w:rsidRDefault="003234B8" w:rsidP="002B20CB">
            <w:pPr>
              <w:rPr>
                <w:rFonts w:ascii="Tahoma" w:hAnsi="Tahoma" w:cs="Tahoma"/>
              </w:rPr>
            </w:pPr>
            <w:r w:rsidRPr="007D3EDD">
              <w:rPr>
                <w:rFonts w:ascii="Tahoma" w:hAnsi="Tahoma" w:cs="Tahoma"/>
              </w:rPr>
              <w:t>2/1</w:t>
            </w:r>
            <w:r w:rsidR="00494F0B" w:rsidRPr="007D3EDD">
              <w:rPr>
                <w:rFonts w:ascii="Tahoma" w:hAnsi="Tahoma" w:cs="Tahoma"/>
              </w:rPr>
              <w:t>5</w:t>
            </w:r>
            <w:r w:rsidRPr="007D3EDD">
              <w:rPr>
                <w:rFonts w:ascii="Tahoma" w:hAnsi="Tahoma" w:cs="Tahoma"/>
              </w:rPr>
              <w:t>/17</w:t>
            </w:r>
          </w:p>
        </w:tc>
        <w:tc>
          <w:tcPr>
            <w:tcW w:w="1548" w:type="dxa"/>
          </w:tcPr>
          <w:p w:rsidR="002B20CB" w:rsidRPr="007D3EDD" w:rsidRDefault="002B20CB" w:rsidP="002B20CB">
            <w:pPr>
              <w:rPr>
                <w:rFonts w:ascii="Tahoma" w:hAnsi="Tahoma" w:cs="Tahoma"/>
              </w:rPr>
            </w:pPr>
          </w:p>
        </w:tc>
      </w:tr>
      <w:tr w:rsidR="00472470" w:rsidRPr="007D3EDD" w:rsidTr="00472470">
        <w:tc>
          <w:tcPr>
            <w:tcW w:w="639" w:type="dxa"/>
          </w:tcPr>
          <w:p w:rsidR="00472470" w:rsidRPr="007D3EDD" w:rsidRDefault="00472470" w:rsidP="00472470">
            <w:pPr>
              <w:rPr>
                <w:rFonts w:ascii="Tahoma" w:hAnsi="Tahoma" w:cs="Tahoma"/>
              </w:rPr>
            </w:pPr>
            <w:r w:rsidRPr="007D3EDD">
              <w:rPr>
                <w:rFonts w:ascii="Tahoma" w:hAnsi="Tahoma" w:cs="Tahoma"/>
              </w:rPr>
              <w:t>P3</w:t>
            </w:r>
          </w:p>
        </w:tc>
        <w:tc>
          <w:tcPr>
            <w:tcW w:w="4076" w:type="dxa"/>
          </w:tcPr>
          <w:p w:rsidR="00472470" w:rsidRPr="007D3EDD" w:rsidRDefault="00472470" w:rsidP="00472470">
            <w:pPr>
              <w:rPr>
                <w:rFonts w:ascii="Tahoma" w:hAnsi="Tahoma" w:cs="Tahoma"/>
              </w:rPr>
            </w:pPr>
            <w:r w:rsidRPr="007D3EDD">
              <w:rPr>
                <w:rFonts w:ascii="Tahoma" w:hAnsi="Tahoma" w:cs="Tahoma"/>
              </w:rPr>
              <w:t xml:space="preserve">Invite Teresa back to discuss Autism work DODD </w:t>
            </w:r>
          </w:p>
        </w:tc>
        <w:tc>
          <w:tcPr>
            <w:tcW w:w="1813" w:type="dxa"/>
          </w:tcPr>
          <w:p w:rsidR="00472470" w:rsidRPr="007D3EDD" w:rsidRDefault="00472470" w:rsidP="00472470">
            <w:pPr>
              <w:rPr>
                <w:rFonts w:ascii="Tahoma" w:hAnsi="Tahoma" w:cs="Tahoma"/>
              </w:rPr>
            </w:pPr>
            <w:r w:rsidRPr="007D3EDD">
              <w:rPr>
                <w:rFonts w:ascii="Tahoma" w:hAnsi="Tahoma" w:cs="Tahoma"/>
              </w:rPr>
              <w:t>Jeff</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472470" w:rsidP="00472470">
            <w:pPr>
              <w:rPr>
                <w:rFonts w:ascii="Tahoma" w:hAnsi="Tahoma" w:cs="Tahoma"/>
              </w:rPr>
            </w:pPr>
            <w:r w:rsidRPr="007D3EDD">
              <w:rPr>
                <w:rFonts w:ascii="Tahoma" w:hAnsi="Tahoma" w:cs="Tahoma"/>
              </w:rPr>
              <w:t>P6</w:t>
            </w:r>
          </w:p>
        </w:tc>
        <w:tc>
          <w:tcPr>
            <w:tcW w:w="4076" w:type="dxa"/>
          </w:tcPr>
          <w:p w:rsidR="00472470" w:rsidRPr="007D3EDD" w:rsidRDefault="00472470" w:rsidP="00472470">
            <w:pPr>
              <w:rPr>
                <w:rFonts w:ascii="Tahoma" w:hAnsi="Tahoma" w:cs="Tahoma"/>
              </w:rPr>
            </w:pPr>
            <w:r w:rsidRPr="007D3EDD">
              <w:rPr>
                <w:rFonts w:ascii="Tahoma" w:hAnsi="Tahoma" w:cs="Tahoma"/>
              </w:rPr>
              <w:t>Send any certification issues/ information to Jeff so that it can be compiled for discussion with legislatures/DODD.</w:t>
            </w:r>
          </w:p>
        </w:tc>
        <w:tc>
          <w:tcPr>
            <w:tcW w:w="1813" w:type="dxa"/>
          </w:tcPr>
          <w:p w:rsidR="00472470" w:rsidRPr="007D3EDD" w:rsidRDefault="00472470" w:rsidP="00472470">
            <w:pPr>
              <w:rPr>
                <w:rFonts w:ascii="Tahoma" w:hAnsi="Tahoma" w:cs="Tahoma"/>
              </w:rPr>
            </w:pPr>
            <w:r w:rsidRPr="007D3EDD">
              <w:rPr>
                <w:rFonts w:ascii="Tahoma" w:hAnsi="Tahoma" w:cs="Tahoma"/>
              </w:rPr>
              <w:t>All members</w:t>
            </w:r>
          </w:p>
        </w:tc>
        <w:tc>
          <w:tcPr>
            <w:tcW w:w="1274" w:type="dxa"/>
          </w:tcPr>
          <w:p w:rsidR="00472470" w:rsidRPr="007D3EDD" w:rsidRDefault="00472470" w:rsidP="00472470">
            <w:pPr>
              <w:rPr>
                <w:rFonts w:ascii="Tahoma" w:hAnsi="Tahoma" w:cs="Tahoma"/>
              </w:rPr>
            </w:pPr>
            <w:r w:rsidRPr="007D3EDD">
              <w:rPr>
                <w:rFonts w:ascii="Tahoma" w:hAnsi="Tahoma" w:cs="Tahoma"/>
              </w:rPr>
              <w:t>ongoing</w:t>
            </w: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0119A4" w:rsidP="00472470">
            <w:pPr>
              <w:rPr>
                <w:rFonts w:ascii="Tahoma" w:hAnsi="Tahoma" w:cs="Tahoma"/>
              </w:rPr>
            </w:pPr>
            <w:r w:rsidRPr="007D3EDD">
              <w:rPr>
                <w:rFonts w:ascii="Tahoma" w:hAnsi="Tahoma" w:cs="Tahoma"/>
              </w:rPr>
              <w:t>P9</w:t>
            </w:r>
          </w:p>
        </w:tc>
        <w:tc>
          <w:tcPr>
            <w:tcW w:w="4076" w:type="dxa"/>
          </w:tcPr>
          <w:p w:rsidR="00472470" w:rsidRPr="007D3EDD" w:rsidRDefault="000119A4" w:rsidP="00472470">
            <w:pPr>
              <w:rPr>
                <w:rFonts w:ascii="Tahoma" w:hAnsi="Tahoma" w:cs="Tahoma"/>
              </w:rPr>
            </w:pPr>
            <w:r w:rsidRPr="007D3EDD">
              <w:rPr>
                <w:rFonts w:ascii="Tahoma" w:hAnsi="Tahoma" w:cs="Tahoma"/>
              </w:rPr>
              <w:t xml:space="preserve">Create OPRA work group CFO/Policy addressing the Waiver initiatives/ evaluate rates send suggestions for committee to Becky </w:t>
            </w:r>
          </w:p>
        </w:tc>
        <w:tc>
          <w:tcPr>
            <w:tcW w:w="1813" w:type="dxa"/>
          </w:tcPr>
          <w:p w:rsidR="00472470" w:rsidRPr="007D3EDD" w:rsidRDefault="000119A4" w:rsidP="00472470">
            <w:pPr>
              <w:rPr>
                <w:rFonts w:ascii="Tahoma" w:hAnsi="Tahoma" w:cs="Tahoma"/>
              </w:rPr>
            </w:pPr>
            <w:r w:rsidRPr="007D3EDD">
              <w:rPr>
                <w:rFonts w:ascii="Tahoma" w:hAnsi="Tahoma" w:cs="Tahoma"/>
              </w:rPr>
              <w:t>OPRA</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0119A4" w:rsidP="00472470">
            <w:pPr>
              <w:rPr>
                <w:rFonts w:ascii="Tahoma" w:hAnsi="Tahoma" w:cs="Tahoma"/>
              </w:rPr>
            </w:pPr>
            <w:r w:rsidRPr="007D3EDD">
              <w:rPr>
                <w:rFonts w:ascii="Tahoma" w:hAnsi="Tahoma" w:cs="Tahoma"/>
              </w:rPr>
              <w:t>P10</w:t>
            </w:r>
          </w:p>
        </w:tc>
        <w:tc>
          <w:tcPr>
            <w:tcW w:w="4076" w:type="dxa"/>
          </w:tcPr>
          <w:p w:rsidR="00472470" w:rsidRPr="007D3EDD" w:rsidRDefault="000119A4" w:rsidP="00472470">
            <w:pPr>
              <w:rPr>
                <w:rFonts w:ascii="Tahoma" w:hAnsi="Tahoma" w:cs="Tahoma"/>
              </w:rPr>
            </w:pPr>
            <w:r w:rsidRPr="007D3EDD">
              <w:rPr>
                <w:rFonts w:ascii="Tahoma" w:hAnsi="Tahoma" w:cs="Tahoma"/>
              </w:rPr>
              <w:t>Notice to ICF committee regarding budget proposals—after 6</w:t>
            </w:r>
            <w:r w:rsidRPr="007D3EDD">
              <w:rPr>
                <w:rFonts w:ascii="Tahoma" w:hAnsi="Tahoma" w:cs="Tahoma"/>
                <w:vertAlign w:val="superscript"/>
              </w:rPr>
              <w:t>th</w:t>
            </w:r>
            <w:r w:rsidRPr="007D3EDD">
              <w:rPr>
                <w:rFonts w:ascii="Tahoma" w:hAnsi="Tahoma" w:cs="Tahoma"/>
              </w:rPr>
              <w:t xml:space="preserve"> meeting-need ICF committee discussion/involvement on approach</w:t>
            </w:r>
          </w:p>
        </w:tc>
        <w:tc>
          <w:tcPr>
            <w:tcW w:w="1813" w:type="dxa"/>
          </w:tcPr>
          <w:p w:rsidR="00472470" w:rsidRPr="007D3EDD" w:rsidRDefault="000119A4" w:rsidP="00472470">
            <w:pPr>
              <w:rPr>
                <w:rFonts w:ascii="Tahoma" w:hAnsi="Tahoma" w:cs="Tahoma"/>
              </w:rPr>
            </w:pPr>
            <w:r w:rsidRPr="007D3EDD">
              <w:rPr>
                <w:rFonts w:ascii="Tahoma" w:hAnsi="Tahoma" w:cs="Tahoma"/>
              </w:rPr>
              <w:t>Anita/Jeff</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0119A4" w:rsidP="00472470">
            <w:pPr>
              <w:rPr>
                <w:rFonts w:ascii="Tahoma" w:hAnsi="Tahoma" w:cs="Tahoma"/>
              </w:rPr>
            </w:pPr>
            <w:r w:rsidRPr="007D3EDD">
              <w:rPr>
                <w:rFonts w:ascii="Tahoma" w:hAnsi="Tahoma" w:cs="Tahoma"/>
              </w:rPr>
              <w:t>P11</w:t>
            </w:r>
          </w:p>
        </w:tc>
        <w:tc>
          <w:tcPr>
            <w:tcW w:w="4076" w:type="dxa"/>
          </w:tcPr>
          <w:p w:rsidR="00472470" w:rsidRPr="007D3EDD" w:rsidRDefault="000119A4" w:rsidP="00472470">
            <w:pPr>
              <w:rPr>
                <w:rFonts w:ascii="Tahoma" w:hAnsi="Tahoma" w:cs="Tahoma"/>
              </w:rPr>
            </w:pPr>
            <w:r w:rsidRPr="007D3EDD">
              <w:rPr>
                <w:rFonts w:ascii="Tahoma" w:hAnsi="Tahoma" w:cs="Tahoma"/>
              </w:rPr>
              <w:t>Send follow-up email to members to elicit input on 3 priority categories for efficiency and simplification</w:t>
            </w:r>
          </w:p>
        </w:tc>
        <w:tc>
          <w:tcPr>
            <w:tcW w:w="1813" w:type="dxa"/>
          </w:tcPr>
          <w:p w:rsidR="00472470" w:rsidRPr="007D3EDD" w:rsidRDefault="000119A4" w:rsidP="00472470">
            <w:pPr>
              <w:rPr>
                <w:rFonts w:ascii="Tahoma" w:hAnsi="Tahoma" w:cs="Tahoma"/>
              </w:rPr>
            </w:pPr>
            <w:r w:rsidRPr="007D3EDD">
              <w:rPr>
                <w:rFonts w:ascii="Tahoma" w:hAnsi="Tahoma" w:cs="Tahoma"/>
              </w:rPr>
              <w:t>Becky</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0119A4" w:rsidP="00472470">
            <w:pPr>
              <w:rPr>
                <w:rFonts w:ascii="Tahoma" w:hAnsi="Tahoma" w:cs="Tahoma"/>
              </w:rPr>
            </w:pPr>
            <w:r w:rsidRPr="007D3EDD">
              <w:rPr>
                <w:rFonts w:ascii="Tahoma" w:hAnsi="Tahoma" w:cs="Tahoma"/>
              </w:rPr>
              <w:t>P12</w:t>
            </w:r>
          </w:p>
        </w:tc>
        <w:tc>
          <w:tcPr>
            <w:tcW w:w="4076" w:type="dxa"/>
          </w:tcPr>
          <w:p w:rsidR="00472470" w:rsidRPr="007D3EDD" w:rsidRDefault="000119A4" w:rsidP="00472470">
            <w:pPr>
              <w:rPr>
                <w:rFonts w:ascii="Tahoma" w:hAnsi="Tahoma" w:cs="Tahoma"/>
              </w:rPr>
            </w:pPr>
            <w:r w:rsidRPr="007D3EDD">
              <w:rPr>
                <w:rFonts w:ascii="Tahoma" w:hAnsi="Tahoma" w:cs="Tahoma"/>
              </w:rPr>
              <w:t>Set up training with AG office on their process for review for members</w:t>
            </w:r>
          </w:p>
        </w:tc>
        <w:tc>
          <w:tcPr>
            <w:tcW w:w="1813" w:type="dxa"/>
          </w:tcPr>
          <w:p w:rsidR="00472470" w:rsidRPr="007D3EDD" w:rsidRDefault="000119A4" w:rsidP="00472470">
            <w:pPr>
              <w:rPr>
                <w:rFonts w:ascii="Tahoma" w:hAnsi="Tahoma" w:cs="Tahoma"/>
              </w:rPr>
            </w:pPr>
            <w:r w:rsidRPr="007D3EDD">
              <w:rPr>
                <w:rFonts w:ascii="Tahoma" w:hAnsi="Tahoma" w:cs="Tahoma"/>
              </w:rPr>
              <w:t>OPRA</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r w:rsidR="00472470" w:rsidRPr="007D3EDD" w:rsidTr="00472470">
        <w:tc>
          <w:tcPr>
            <w:tcW w:w="639" w:type="dxa"/>
          </w:tcPr>
          <w:p w:rsidR="00472470" w:rsidRPr="007D3EDD" w:rsidRDefault="000119A4" w:rsidP="00472470">
            <w:pPr>
              <w:rPr>
                <w:rFonts w:ascii="Tahoma" w:hAnsi="Tahoma" w:cs="Tahoma"/>
              </w:rPr>
            </w:pPr>
            <w:r w:rsidRPr="007D3EDD">
              <w:rPr>
                <w:rFonts w:ascii="Tahoma" w:hAnsi="Tahoma" w:cs="Tahoma"/>
              </w:rPr>
              <w:t>P13</w:t>
            </w:r>
          </w:p>
        </w:tc>
        <w:tc>
          <w:tcPr>
            <w:tcW w:w="4076" w:type="dxa"/>
          </w:tcPr>
          <w:p w:rsidR="00472470" w:rsidRPr="007D3EDD" w:rsidRDefault="000119A4" w:rsidP="00472470">
            <w:pPr>
              <w:rPr>
                <w:rFonts w:ascii="Tahoma" w:hAnsi="Tahoma" w:cs="Tahoma"/>
              </w:rPr>
            </w:pPr>
            <w:r w:rsidRPr="007D3EDD">
              <w:rPr>
                <w:rFonts w:ascii="Tahoma" w:hAnsi="Tahoma" w:cs="Tahoma"/>
              </w:rPr>
              <w:t>Revise Priority wording to include Accurate and any other recommendations from member feedback</w:t>
            </w:r>
          </w:p>
        </w:tc>
        <w:tc>
          <w:tcPr>
            <w:tcW w:w="1813" w:type="dxa"/>
          </w:tcPr>
          <w:p w:rsidR="00472470" w:rsidRPr="007D3EDD" w:rsidRDefault="000119A4" w:rsidP="00472470">
            <w:pPr>
              <w:rPr>
                <w:rFonts w:ascii="Tahoma" w:hAnsi="Tahoma" w:cs="Tahoma"/>
              </w:rPr>
            </w:pPr>
            <w:r w:rsidRPr="007D3EDD">
              <w:rPr>
                <w:rFonts w:ascii="Tahoma" w:hAnsi="Tahoma" w:cs="Tahoma"/>
              </w:rPr>
              <w:t>Jeff D.</w:t>
            </w:r>
          </w:p>
        </w:tc>
        <w:tc>
          <w:tcPr>
            <w:tcW w:w="1274" w:type="dxa"/>
          </w:tcPr>
          <w:p w:rsidR="00472470" w:rsidRPr="007D3EDD" w:rsidRDefault="00472470" w:rsidP="00472470">
            <w:pPr>
              <w:rPr>
                <w:rFonts w:ascii="Tahoma" w:hAnsi="Tahoma" w:cs="Tahoma"/>
              </w:rPr>
            </w:pPr>
          </w:p>
        </w:tc>
        <w:tc>
          <w:tcPr>
            <w:tcW w:w="1548" w:type="dxa"/>
          </w:tcPr>
          <w:p w:rsidR="00472470" w:rsidRPr="007D3EDD" w:rsidRDefault="00472470" w:rsidP="00472470">
            <w:pPr>
              <w:rPr>
                <w:rFonts w:ascii="Tahoma" w:hAnsi="Tahoma" w:cs="Tahoma"/>
              </w:rPr>
            </w:pPr>
          </w:p>
        </w:tc>
      </w:tr>
    </w:tbl>
    <w:p w:rsidR="002B20CB" w:rsidRPr="007D3EDD" w:rsidRDefault="002B20CB" w:rsidP="002B20CB">
      <w:pPr>
        <w:rPr>
          <w:rFonts w:ascii="Tahoma" w:hAnsi="Tahoma" w:cs="Tahoma"/>
        </w:rPr>
      </w:pPr>
    </w:p>
    <w:sectPr w:rsidR="002B20CB" w:rsidRPr="007D3EDD">
      <w:pgSz w:w="12240" w:h="15840"/>
      <w:pgMar w:top="1440" w:right="1440" w:bottom="1440" w:left="1440" w:header="720" w:footer="720" w:gutter="0"/>
      <w:cols w:space="720"/>
      <w:docGrid w:linePitch="360"/>
    </w:sectPr>
  </w:body>
</w:document>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font w:name="Times New Roman">
    <w:panose1 w:val="02020603050405020304"/>
    <w:charset w:val="00"/>
    <w:family w:val="roman"/>
    <w:pitch w:val="variable"/>
    <w:sig w:usb0="E0002AFF" w:usb1="C0007841" w:usb2="00000009" w:usb3="00000000" w:csb0="000001FF" w:csb1="00000000"/>
  </w:font>
  <w:font w:name="Symbol">
    <w:panose1 w:val="05050102010706020507"/>
    <w:charset w:val="02"/>
    <w:family w:val="roman"/>
    <w:pitch w:val="variable"/>
    <w:sig w:usb0="00000000" w:usb1="10000000" w:usb2="00000000" w:usb3="00000000" w:csb0="80000000" w:csb1="00000000"/>
  </w:font>
  <w:font w:name="Courier New">
    <w:panose1 w:val="02070309020205020404"/>
    <w:charset w:val="00"/>
    <w:family w:val="modern"/>
    <w:pitch w:val="fixed"/>
    <w:sig w:usb0="E0002AFF" w:usb1="C0007843" w:usb2="00000009" w:usb3="00000000" w:csb0="000001FF" w:csb1="00000000"/>
  </w:font>
  <w:font w:name="Wingdings">
    <w:panose1 w:val="05000000000000000000"/>
    <w:charset w:val="02"/>
    <w:family w:val="auto"/>
    <w:pitch w:val="variable"/>
    <w:sig w:usb0="00000000" w:usb1="10000000" w:usb2="00000000" w:usb3="00000000" w:csb0="80000000" w:csb1="00000000"/>
  </w:font>
  <w:font w:name="Tahoma">
    <w:panose1 w:val="020B0604030504040204"/>
    <w:charset w:val="00"/>
    <w:family w:val="swiss"/>
    <w:pitch w:val="variable"/>
    <w:sig w:usb0="E1002EFF" w:usb1="C000605B" w:usb2="00000029" w:usb3="00000000" w:csb0="000101FF" w:csb1="00000000"/>
  </w:font>
  <w:font w:name="Calibri">
    <w:panose1 w:val="020F0502020204030204"/>
    <w:charset w:val="00"/>
    <w:family w:val="swiss"/>
    <w:pitch w:val="variable"/>
    <w:sig w:usb0="E00002FF" w:usb1="4000ACFF" w:usb2="00000001" w:usb3="00000000" w:csb0="0000019F" w:csb1="00000000"/>
  </w:font>
  <w:font w:name="Segoe UI">
    <w:panose1 w:val="020B0502040204020203"/>
    <w:charset w:val="00"/>
    <w:family w:val="swiss"/>
    <w:notTrueType/>
    <w:pitch w:val="variable"/>
    <w:sig w:usb0="00000003" w:usb1="00000000" w:usb2="00000000" w:usb3="00000000" w:csb0="00000001" w:csb1="00000000"/>
  </w:font>
  <w:font w:name="Cambria">
    <w:panose1 w:val="02040503050406030204"/>
    <w:charset w:val="00"/>
    <w:family w:val="roman"/>
    <w:pitch w:val="variable"/>
    <w:sig w:usb0="E00002FF" w:usb1="400004FF" w:usb2="00000000" w:usb3="00000000" w:csb0="0000019F" w:csb1="00000000"/>
  </w:font>
</w:fonts>
</file>

<file path=word/numbering.xml><?xml version="1.0" encoding="utf-8"?>
<w:numbering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abstractNum w:abstractNumId="0" w15:restartNumberingAfterBreak="0">
    <w:nsid w:val="007D7197"/>
    <w:multiLevelType w:val="hybridMultilevel"/>
    <w:tmpl w:val="2514E732"/>
    <w:lvl w:ilvl="0" w:tplc="FAE028C4">
      <w:start w:val="1"/>
      <w:numFmt w:val="upperRoman"/>
      <w:lvlText w:val="%1."/>
      <w:lvlJc w:val="left"/>
      <w:pPr>
        <w:ind w:left="1080" w:hanging="720"/>
      </w:pPr>
      <w:rPr>
        <w:rFonts w:hint="default"/>
        <w:b/>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1" w15:restartNumberingAfterBreak="0">
    <w:nsid w:val="052E6248"/>
    <w:multiLevelType w:val="hybridMultilevel"/>
    <w:tmpl w:val="6B82CBD2"/>
    <w:lvl w:ilvl="0" w:tplc="0409000F">
      <w:start w:val="1"/>
      <w:numFmt w:val="decimal"/>
      <w:lvlText w:val="%1."/>
      <w:lvlJc w:val="left"/>
      <w:pPr>
        <w:ind w:left="720" w:hanging="360"/>
      </w:pPr>
      <w:rPr>
        <w:rFonts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2" w15:restartNumberingAfterBreak="0">
    <w:nsid w:val="0AAE68A8"/>
    <w:multiLevelType w:val="hybridMultilevel"/>
    <w:tmpl w:val="88C0AA60"/>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3" w15:restartNumberingAfterBreak="0">
    <w:nsid w:val="107F1323"/>
    <w:multiLevelType w:val="hybridMultilevel"/>
    <w:tmpl w:val="6778E762"/>
    <w:lvl w:ilvl="0" w:tplc="896C5DA2">
      <w:start w:val="1"/>
      <w:numFmt w:val="decimal"/>
      <w:lvlText w:val="%1."/>
      <w:lvlJc w:val="left"/>
      <w:pPr>
        <w:ind w:left="2520" w:hanging="360"/>
      </w:pPr>
      <w:rPr>
        <w:rFonts w:hint="default"/>
      </w:rPr>
    </w:lvl>
    <w:lvl w:ilvl="1" w:tplc="04090019" w:tentative="1">
      <w:start w:val="1"/>
      <w:numFmt w:val="lowerLetter"/>
      <w:lvlText w:val="%2."/>
      <w:lvlJc w:val="left"/>
      <w:pPr>
        <w:ind w:left="3240" w:hanging="360"/>
      </w:pPr>
    </w:lvl>
    <w:lvl w:ilvl="2" w:tplc="0409001B" w:tentative="1">
      <w:start w:val="1"/>
      <w:numFmt w:val="lowerRoman"/>
      <w:lvlText w:val="%3."/>
      <w:lvlJc w:val="right"/>
      <w:pPr>
        <w:ind w:left="3960" w:hanging="180"/>
      </w:pPr>
    </w:lvl>
    <w:lvl w:ilvl="3" w:tplc="0409000F" w:tentative="1">
      <w:start w:val="1"/>
      <w:numFmt w:val="decimal"/>
      <w:lvlText w:val="%4."/>
      <w:lvlJc w:val="left"/>
      <w:pPr>
        <w:ind w:left="4680" w:hanging="360"/>
      </w:pPr>
    </w:lvl>
    <w:lvl w:ilvl="4" w:tplc="04090019" w:tentative="1">
      <w:start w:val="1"/>
      <w:numFmt w:val="lowerLetter"/>
      <w:lvlText w:val="%5."/>
      <w:lvlJc w:val="left"/>
      <w:pPr>
        <w:ind w:left="5400" w:hanging="360"/>
      </w:pPr>
    </w:lvl>
    <w:lvl w:ilvl="5" w:tplc="0409001B" w:tentative="1">
      <w:start w:val="1"/>
      <w:numFmt w:val="lowerRoman"/>
      <w:lvlText w:val="%6."/>
      <w:lvlJc w:val="right"/>
      <w:pPr>
        <w:ind w:left="6120" w:hanging="180"/>
      </w:pPr>
    </w:lvl>
    <w:lvl w:ilvl="6" w:tplc="0409000F" w:tentative="1">
      <w:start w:val="1"/>
      <w:numFmt w:val="decimal"/>
      <w:lvlText w:val="%7."/>
      <w:lvlJc w:val="left"/>
      <w:pPr>
        <w:ind w:left="6840" w:hanging="360"/>
      </w:pPr>
    </w:lvl>
    <w:lvl w:ilvl="7" w:tplc="04090019" w:tentative="1">
      <w:start w:val="1"/>
      <w:numFmt w:val="lowerLetter"/>
      <w:lvlText w:val="%8."/>
      <w:lvlJc w:val="left"/>
      <w:pPr>
        <w:ind w:left="7560" w:hanging="360"/>
      </w:pPr>
    </w:lvl>
    <w:lvl w:ilvl="8" w:tplc="0409001B" w:tentative="1">
      <w:start w:val="1"/>
      <w:numFmt w:val="lowerRoman"/>
      <w:lvlText w:val="%9."/>
      <w:lvlJc w:val="right"/>
      <w:pPr>
        <w:ind w:left="8280" w:hanging="180"/>
      </w:pPr>
    </w:lvl>
  </w:abstractNum>
  <w:abstractNum w:abstractNumId="4" w15:restartNumberingAfterBreak="0">
    <w:nsid w:val="17821DAB"/>
    <w:multiLevelType w:val="hybridMultilevel"/>
    <w:tmpl w:val="D788025E"/>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5" w15:restartNumberingAfterBreak="0">
    <w:nsid w:val="1A45712D"/>
    <w:multiLevelType w:val="hybridMultilevel"/>
    <w:tmpl w:val="52503EE8"/>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6" w15:restartNumberingAfterBreak="0">
    <w:nsid w:val="1A9A2A1C"/>
    <w:multiLevelType w:val="hybridMultilevel"/>
    <w:tmpl w:val="E89E7664"/>
    <w:lvl w:ilvl="0" w:tplc="370E8E34">
      <w:start w:val="1"/>
      <w:numFmt w:val="decimal"/>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7" w15:restartNumberingAfterBreak="0">
    <w:nsid w:val="1BA11393"/>
    <w:multiLevelType w:val="hybridMultilevel"/>
    <w:tmpl w:val="3C7CF218"/>
    <w:lvl w:ilvl="0" w:tplc="CB6A2086">
      <w:start w:val="1"/>
      <w:numFmt w:val="lowerLetter"/>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8" w15:restartNumberingAfterBreak="0">
    <w:nsid w:val="1FBC17D4"/>
    <w:multiLevelType w:val="hybridMultilevel"/>
    <w:tmpl w:val="C748982A"/>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9" w15:restartNumberingAfterBreak="0">
    <w:nsid w:val="32C315AE"/>
    <w:multiLevelType w:val="hybridMultilevel"/>
    <w:tmpl w:val="934EAB20"/>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10" w15:restartNumberingAfterBreak="0">
    <w:nsid w:val="32C45230"/>
    <w:multiLevelType w:val="hybridMultilevel"/>
    <w:tmpl w:val="68B09AB0"/>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11" w15:restartNumberingAfterBreak="0">
    <w:nsid w:val="36895CFD"/>
    <w:multiLevelType w:val="hybridMultilevel"/>
    <w:tmpl w:val="CF905CF0"/>
    <w:lvl w:ilvl="0" w:tplc="EF9CC402">
      <w:start w:val="1"/>
      <w:numFmt w:val="decimal"/>
      <w:lvlText w:val="%1."/>
      <w:lvlJc w:val="left"/>
      <w:pPr>
        <w:ind w:left="1080" w:hanging="360"/>
      </w:pPr>
      <w:rPr>
        <w:rFonts w:ascii="Tahoma" w:eastAsiaTheme="minorHAnsi" w:hAnsi="Tahoma" w:cs="Tahoma"/>
      </w:rPr>
    </w:lvl>
    <w:lvl w:ilvl="1" w:tplc="04090019" w:tentative="1">
      <w:start w:val="1"/>
      <w:numFmt w:val="lowerLetter"/>
      <w:lvlText w:val="%2."/>
      <w:lvlJc w:val="left"/>
      <w:pPr>
        <w:ind w:left="1800" w:hanging="360"/>
      </w:pPr>
    </w:lvl>
    <w:lvl w:ilvl="2" w:tplc="0409001B" w:tentative="1">
      <w:start w:val="1"/>
      <w:numFmt w:val="lowerRoman"/>
      <w:lvlText w:val="%3."/>
      <w:lvlJc w:val="right"/>
      <w:pPr>
        <w:ind w:left="2520" w:hanging="180"/>
      </w:pPr>
    </w:lvl>
    <w:lvl w:ilvl="3" w:tplc="0409000F" w:tentative="1">
      <w:start w:val="1"/>
      <w:numFmt w:val="decimal"/>
      <w:lvlText w:val="%4."/>
      <w:lvlJc w:val="left"/>
      <w:pPr>
        <w:ind w:left="3240" w:hanging="360"/>
      </w:pPr>
    </w:lvl>
    <w:lvl w:ilvl="4" w:tplc="04090019" w:tentative="1">
      <w:start w:val="1"/>
      <w:numFmt w:val="lowerLetter"/>
      <w:lvlText w:val="%5."/>
      <w:lvlJc w:val="left"/>
      <w:pPr>
        <w:ind w:left="3960" w:hanging="360"/>
      </w:pPr>
    </w:lvl>
    <w:lvl w:ilvl="5" w:tplc="0409001B" w:tentative="1">
      <w:start w:val="1"/>
      <w:numFmt w:val="lowerRoman"/>
      <w:lvlText w:val="%6."/>
      <w:lvlJc w:val="right"/>
      <w:pPr>
        <w:ind w:left="4680" w:hanging="180"/>
      </w:pPr>
    </w:lvl>
    <w:lvl w:ilvl="6" w:tplc="0409000F" w:tentative="1">
      <w:start w:val="1"/>
      <w:numFmt w:val="decimal"/>
      <w:lvlText w:val="%7."/>
      <w:lvlJc w:val="left"/>
      <w:pPr>
        <w:ind w:left="5400" w:hanging="360"/>
      </w:pPr>
    </w:lvl>
    <w:lvl w:ilvl="7" w:tplc="04090019" w:tentative="1">
      <w:start w:val="1"/>
      <w:numFmt w:val="lowerLetter"/>
      <w:lvlText w:val="%8."/>
      <w:lvlJc w:val="left"/>
      <w:pPr>
        <w:ind w:left="6120" w:hanging="360"/>
      </w:pPr>
    </w:lvl>
    <w:lvl w:ilvl="8" w:tplc="0409001B" w:tentative="1">
      <w:start w:val="1"/>
      <w:numFmt w:val="lowerRoman"/>
      <w:lvlText w:val="%9."/>
      <w:lvlJc w:val="right"/>
      <w:pPr>
        <w:ind w:left="6840" w:hanging="180"/>
      </w:pPr>
    </w:lvl>
  </w:abstractNum>
  <w:abstractNum w:abstractNumId="12" w15:restartNumberingAfterBreak="0">
    <w:nsid w:val="3A201551"/>
    <w:multiLevelType w:val="hybridMultilevel"/>
    <w:tmpl w:val="E0129B48"/>
    <w:lvl w:ilvl="0" w:tplc="A3CEA4BA">
      <w:start w:val="1"/>
      <w:numFmt w:val="lowerLetter"/>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13" w15:restartNumberingAfterBreak="0">
    <w:nsid w:val="4B507AC5"/>
    <w:multiLevelType w:val="hybridMultilevel"/>
    <w:tmpl w:val="7C789C7E"/>
    <w:lvl w:ilvl="0" w:tplc="34504AF2">
      <w:start w:val="1"/>
      <w:numFmt w:val="lowerLetter"/>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14" w15:restartNumberingAfterBreak="0">
    <w:nsid w:val="4C675E2B"/>
    <w:multiLevelType w:val="hybridMultilevel"/>
    <w:tmpl w:val="D5C2215A"/>
    <w:lvl w:ilvl="0" w:tplc="8640AF9E">
      <w:start w:val="1"/>
      <w:numFmt w:val="lowerLetter"/>
      <w:lvlText w:val="%1."/>
      <w:lvlJc w:val="left"/>
      <w:pPr>
        <w:ind w:left="1440" w:hanging="360"/>
      </w:pPr>
      <w:rPr>
        <w:rFonts w:hint="default"/>
      </w:rPr>
    </w:lvl>
    <w:lvl w:ilvl="1" w:tplc="04090019" w:tentative="1">
      <w:start w:val="1"/>
      <w:numFmt w:val="lowerLetter"/>
      <w:lvlText w:val="%2."/>
      <w:lvlJc w:val="left"/>
      <w:pPr>
        <w:ind w:left="2160" w:hanging="360"/>
      </w:pPr>
    </w:lvl>
    <w:lvl w:ilvl="2" w:tplc="0409001B" w:tentative="1">
      <w:start w:val="1"/>
      <w:numFmt w:val="lowerRoman"/>
      <w:lvlText w:val="%3."/>
      <w:lvlJc w:val="right"/>
      <w:pPr>
        <w:ind w:left="2880" w:hanging="180"/>
      </w:pPr>
    </w:lvl>
    <w:lvl w:ilvl="3" w:tplc="0409000F" w:tentative="1">
      <w:start w:val="1"/>
      <w:numFmt w:val="decimal"/>
      <w:lvlText w:val="%4."/>
      <w:lvlJc w:val="left"/>
      <w:pPr>
        <w:ind w:left="3600" w:hanging="360"/>
      </w:pPr>
    </w:lvl>
    <w:lvl w:ilvl="4" w:tplc="04090019" w:tentative="1">
      <w:start w:val="1"/>
      <w:numFmt w:val="lowerLetter"/>
      <w:lvlText w:val="%5."/>
      <w:lvlJc w:val="left"/>
      <w:pPr>
        <w:ind w:left="4320" w:hanging="360"/>
      </w:pPr>
    </w:lvl>
    <w:lvl w:ilvl="5" w:tplc="0409001B" w:tentative="1">
      <w:start w:val="1"/>
      <w:numFmt w:val="lowerRoman"/>
      <w:lvlText w:val="%6."/>
      <w:lvlJc w:val="right"/>
      <w:pPr>
        <w:ind w:left="5040" w:hanging="180"/>
      </w:pPr>
    </w:lvl>
    <w:lvl w:ilvl="6" w:tplc="0409000F" w:tentative="1">
      <w:start w:val="1"/>
      <w:numFmt w:val="decimal"/>
      <w:lvlText w:val="%7."/>
      <w:lvlJc w:val="left"/>
      <w:pPr>
        <w:ind w:left="5760" w:hanging="360"/>
      </w:pPr>
    </w:lvl>
    <w:lvl w:ilvl="7" w:tplc="04090019" w:tentative="1">
      <w:start w:val="1"/>
      <w:numFmt w:val="lowerLetter"/>
      <w:lvlText w:val="%8."/>
      <w:lvlJc w:val="left"/>
      <w:pPr>
        <w:ind w:left="6480" w:hanging="360"/>
      </w:pPr>
    </w:lvl>
    <w:lvl w:ilvl="8" w:tplc="0409001B" w:tentative="1">
      <w:start w:val="1"/>
      <w:numFmt w:val="lowerRoman"/>
      <w:lvlText w:val="%9."/>
      <w:lvlJc w:val="right"/>
      <w:pPr>
        <w:ind w:left="7200" w:hanging="180"/>
      </w:pPr>
    </w:lvl>
  </w:abstractNum>
  <w:abstractNum w:abstractNumId="15" w15:restartNumberingAfterBreak="0">
    <w:nsid w:val="57064CEC"/>
    <w:multiLevelType w:val="hybridMultilevel"/>
    <w:tmpl w:val="65C80454"/>
    <w:lvl w:ilvl="0" w:tplc="04090001">
      <w:start w:val="1"/>
      <w:numFmt w:val="bullet"/>
      <w:lvlText w:val=""/>
      <w:lvlJc w:val="left"/>
      <w:pPr>
        <w:ind w:left="2520" w:hanging="360"/>
      </w:pPr>
      <w:rPr>
        <w:rFonts w:ascii="Symbol" w:hAnsi="Symbol" w:hint="default"/>
      </w:rPr>
    </w:lvl>
    <w:lvl w:ilvl="1" w:tplc="04090003" w:tentative="1">
      <w:start w:val="1"/>
      <w:numFmt w:val="bullet"/>
      <w:lvlText w:val="o"/>
      <w:lvlJc w:val="left"/>
      <w:pPr>
        <w:ind w:left="3240" w:hanging="360"/>
      </w:pPr>
      <w:rPr>
        <w:rFonts w:ascii="Courier New" w:hAnsi="Courier New" w:cs="Courier New" w:hint="default"/>
      </w:rPr>
    </w:lvl>
    <w:lvl w:ilvl="2" w:tplc="04090005" w:tentative="1">
      <w:start w:val="1"/>
      <w:numFmt w:val="bullet"/>
      <w:lvlText w:val=""/>
      <w:lvlJc w:val="left"/>
      <w:pPr>
        <w:ind w:left="3960" w:hanging="360"/>
      </w:pPr>
      <w:rPr>
        <w:rFonts w:ascii="Wingdings" w:hAnsi="Wingdings" w:hint="default"/>
      </w:rPr>
    </w:lvl>
    <w:lvl w:ilvl="3" w:tplc="04090001" w:tentative="1">
      <w:start w:val="1"/>
      <w:numFmt w:val="bullet"/>
      <w:lvlText w:val=""/>
      <w:lvlJc w:val="left"/>
      <w:pPr>
        <w:ind w:left="4680" w:hanging="360"/>
      </w:pPr>
      <w:rPr>
        <w:rFonts w:ascii="Symbol" w:hAnsi="Symbol" w:hint="default"/>
      </w:rPr>
    </w:lvl>
    <w:lvl w:ilvl="4" w:tplc="04090003" w:tentative="1">
      <w:start w:val="1"/>
      <w:numFmt w:val="bullet"/>
      <w:lvlText w:val="o"/>
      <w:lvlJc w:val="left"/>
      <w:pPr>
        <w:ind w:left="5400" w:hanging="360"/>
      </w:pPr>
      <w:rPr>
        <w:rFonts w:ascii="Courier New" w:hAnsi="Courier New" w:cs="Courier New" w:hint="default"/>
      </w:rPr>
    </w:lvl>
    <w:lvl w:ilvl="5" w:tplc="04090005" w:tentative="1">
      <w:start w:val="1"/>
      <w:numFmt w:val="bullet"/>
      <w:lvlText w:val=""/>
      <w:lvlJc w:val="left"/>
      <w:pPr>
        <w:ind w:left="6120" w:hanging="360"/>
      </w:pPr>
      <w:rPr>
        <w:rFonts w:ascii="Wingdings" w:hAnsi="Wingdings" w:hint="default"/>
      </w:rPr>
    </w:lvl>
    <w:lvl w:ilvl="6" w:tplc="04090001" w:tentative="1">
      <w:start w:val="1"/>
      <w:numFmt w:val="bullet"/>
      <w:lvlText w:val=""/>
      <w:lvlJc w:val="left"/>
      <w:pPr>
        <w:ind w:left="6840" w:hanging="360"/>
      </w:pPr>
      <w:rPr>
        <w:rFonts w:ascii="Symbol" w:hAnsi="Symbol" w:hint="default"/>
      </w:rPr>
    </w:lvl>
    <w:lvl w:ilvl="7" w:tplc="04090003" w:tentative="1">
      <w:start w:val="1"/>
      <w:numFmt w:val="bullet"/>
      <w:lvlText w:val="o"/>
      <w:lvlJc w:val="left"/>
      <w:pPr>
        <w:ind w:left="7560" w:hanging="360"/>
      </w:pPr>
      <w:rPr>
        <w:rFonts w:ascii="Courier New" w:hAnsi="Courier New" w:cs="Courier New" w:hint="default"/>
      </w:rPr>
    </w:lvl>
    <w:lvl w:ilvl="8" w:tplc="04090005" w:tentative="1">
      <w:start w:val="1"/>
      <w:numFmt w:val="bullet"/>
      <w:lvlText w:val=""/>
      <w:lvlJc w:val="left"/>
      <w:pPr>
        <w:ind w:left="8280" w:hanging="360"/>
      </w:pPr>
      <w:rPr>
        <w:rFonts w:ascii="Wingdings" w:hAnsi="Wingdings" w:hint="default"/>
      </w:rPr>
    </w:lvl>
  </w:abstractNum>
  <w:abstractNum w:abstractNumId="16" w15:restartNumberingAfterBreak="0">
    <w:nsid w:val="59683FCC"/>
    <w:multiLevelType w:val="hybridMultilevel"/>
    <w:tmpl w:val="6228353A"/>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17" w15:restartNumberingAfterBreak="0">
    <w:nsid w:val="5B7E27B0"/>
    <w:multiLevelType w:val="hybridMultilevel"/>
    <w:tmpl w:val="6658AD3A"/>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18" w15:restartNumberingAfterBreak="0">
    <w:nsid w:val="5B8E2C73"/>
    <w:multiLevelType w:val="hybridMultilevel"/>
    <w:tmpl w:val="059ED7B8"/>
    <w:lvl w:ilvl="0" w:tplc="04090001">
      <w:start w:val="1"/>
      <w:numFmt w:val="bullet"/>
      <w:lvlText w:val=""/>
      <w:lvlJc w:val="left"/>
      <w:pPr>
        <w:ind w:left="1080" w:hanging="360"/>
      </w:pPr>
      <w:rPr>
        <w:rFonts w:ascii="Symbol" w:hAnsi="Symbol" w:hint="default"/>
      </w:rPr>
    </w:lvl>
    <w:lvl w:ilvl="1" w:tplc="04090003" w:tentative="1">
      <w:start w:val="1"/>
      <w:numFmt w:val="bullet"/>
      <w:lvlText w:val="o"/>
      <w:lvlJc w:val="left"/>
      <w:pPr>
        <w:ind w:left="1800" w:hanging="360"/>
      </w:pPr>
      <w:rPr>
        <w:rFonts w:ascii="Courier New" w:hAnsi="Courier New" w:cs="Courier New" w:hint="default"/>
      </w:rPr>
    </w:lvl>
    <w:lvl w:ilvl="2" w:tplc="04090005" w:tentative="1">
      <w:start w:val="1"/>
      <w:numFmt w:val="bullet"/>
      <w:lvlText w:val=""/>
      <w:lvlJc w:val="left"/>
      <w:pPr>
        <w:ind w:left="2520" w:hanging="360"/>
      </w:pPr>
      <w:rPr>
        <w:rFonts w:ascii="Wingdings" w:hAnsi="Wingdings" w:hint="default"/>
      </w:rPr>
    </w:lvl>
    <w:lvl w:ilvl="3" w:tplc="04090001" w:tentative="1">
      <w:start w:val="1"/>
      <w:numFmt w:val="bullet"/>
      <w:lvlText w:val=""/>
      <w:lvlJc w:val="left"/>
      <w:pPr>
        <w:ind w:left="3240" w:hanging="360"/>
      </w:pPr>
      <w:rPr>
        <w:rFonts w:ascii="Symbol" w:hAnsi="Symbol" w:hint="default"/>
      </w:rPr>
    </w:lvl>
    <w:lvl w:ilvl="4" w:tplc="04090003" w:tentative="1">
      <w:start w:val="1"/>
      <w:numFmt w:val="bullet"/>
      <w:lvlText w:val="o"/>
      <w:lvlJc w:val="left"/>
      <w:pPr>
        <w:ind w:left="3960" w:hanging="360"/>
      </w:pPr>
      <w:rPr>
        <w:rFonts w:ascii="Courier New" w:hAnsi="Courier New" w:cs="Courier New" w:hint="default"/>
      </w:rPr>
    </w:lvl>
    <w:lvl w:ilvl="5" w:tplc="04090005" w:tentative="1">
      <w:start w:val="1"/>
      <w:numFmt w:val="bullet"/>
      <w:lvlText w:val=""/>
      <w:lvlJc w:val="left"/>
      <w:pPr>
        <w:ind w:left="4680" w:hanging="360"/>
      </w:pPr>
      <w:rPr>
        <w:rFonts w:ascii="Wingdings" w:hAnsi="Wingdings" w:hint="default"/>
      </w:rPr>
    </w:lvl>
    <w:lvl w:ilvl="6" w:tplc="04090001" w:tentative="1">
      <w:start w:val="1"/>
      <w:numFmt w:val="bullet"/>
      <w:lvlText w:val=""/>
      <w:lvlJc w:val="left"/>
      <w:pPr>
        <w:ind w:left="5400" w:hanging="360"/>
      </w:pPr>
      <w:rPr>
        <w:rFonts w:ascii="Symbol" w:hAnsi="Symbol" w:hint="default"/>
      </w:rPr>
    </w:lvl>
    <w:lvl w:ilvl="7" w:tplc="04090003" w:tentative="1">
      <w:start w:val="1"/>
      <w:numFmt w:val="bullet"/>
      <w:lvlText w:val="o"/>
      <w:lvlJc w:val="left"/>
      <w:pPr>
        <w:ind w:left="6120" w:hanging="360"/>
      </w:pPr>
      <w:rPr>
        <w:rFonts w:ascii="Courier New" w:hAnsi="Courier New" w:cs="Courier New" w:hint="default"/>
      </w:rPr>
    </w:lvl>
    <w:lvl w:ilvl="8" w:tplc="04090005" w:tentative="1">
      <w:start w:val="1"/>
      <w:numFmt w:val="bullet"/>
      <w:lvlText w:val=""/>
      <w:lvlJc w:val="left"/>
      <w:pPr>
        <w:ind w:left="6840" w:hanging="360"/>
      </w:pPr>
      <w:rPr>
        <w:rFonts w:ascii="Wingdings" w:hAnsi="Wingdings" w:hint="default"/>
      </w:rPr>
    </w:lvl>
  </w:abstractNum>
  <w:abstractNum w:abstractNumId="19" w15:restartNumberingAfterBreak="0">
    <w:nsid w:val="5E9839AF"/>
    <w:multiLevelType w:val="hybridMultilevel"/>
    <w:tmpl w:val="4970CAFC"/>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20" w15:restartNumberingAfterBreak="0">
    <w:nsid w:val="60BC65E3"/>
    <w:multiLevelType w:val="hybridMultilevel"/>
    <w:tmpl w:val="8D0EE264"/>
    <w:lvl w:ilvl="0" w:tplc="0CC42846">
      <w:start w:val="1"/>
      <w:numFmt w:val="lowerLetter"/>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21" w15:restartNumberingAfterBreak="0">
    <w:nsid w:val="63993952"/>
    <w:multiLevelType w:val="hybridMultilevel"/>
    <w:tmpl w:val="93F0E20E"/>
    <w:lvl w:ilvl="0" w:tplc="8882897A">
      <w:start w:val="1"/>
      <w:numFmt w:val="lowerLetter"/>
      <w:lvlText w:val="%1."/>
      <w:lvlJc w:val="left"/>
      <w:pPr>
        <w:ind w:left="1440" w:hanging="360"/>
      </w:pPr>
      <w:rPr>
        <w:rFonts w:hint="default"/>
        <w:b w:val="0"/>
      </w:rPr>
    </w:lvl>
    <w:lvl w:ilvl="1" w:tplc="04090019" w:tentative="1">
      <w:start w:val="1"/>
      <w:numFmt w:val="lowerLetter"/>
      <w:lvlText w:val="%2."/>
      <w:lvlJc w:val="left"/>
      <w:pPr>
        <w:ind w:left="2160" w:hanging="360"/>
      </w:pPr>
    </w:lvl>
    <w:lvl w:ilvl="2" w:tplc="0409001B" w:tentative="1">
      <w:start w:val="1"/>
      <w:numFmt w:val="lowerRoman"/>
      <w:lvlText w:val="%3."/>
      <w:lvlJc w:val="right"/>
      <w:pPr>
        <w:ind w:left="2880" w:hanging="180"/>
      </w:pPr>
    </w:lvl>
    <w:lvl w:ilvl="3" w:tplc="0409000F" w:tentative="1">
      <w:start w:val="1"/>
      <w:numFmt w:val="decimal"/>
      <w:lvlText w:val="%4."/>
      <w:lvlJc w:val="left"/>
      <w:pPr>
        <w:ind w:left="3600" w:hanging="360"/>
      </w:pPr>
    </w:lvl>
    <w:lvl w:ilvl="4" w:tplc="04090019" w:tentative="1">
      <w:start w:val="1"/>
      <w:numFmt w:val="lowerLetter"/>
      <w:lvlText w:val="%5."/>
      <w:lvlJc w:val="left"/>
      <w:pPr>
        <w:ind w:left="4320" w:hanging="360"/>
      </w:pPr>
    </w:lvl>
    <w:lvl w:ilvl="5" w:tplc="0409001B" w:tentative="1">
      <w:start w:val="1"/>
      <w:numFmt w:val="lowerRoman"/>
      <w:lvlText w:val="%6."/>
      <w:lvlJc w:val="right"/>
      <w:pPr>
        <w:ind w:left="5040" w:hanging="180"/>
      </w:pPr>
    </w:lvl>
    <w:lvl w:ilvl="6" w:tplc="0409000F" w:tentative="1">
      <w:start w:val="1"/>
      <w:numFmt w:val="decimal"/>
      <w:lvlText w:val="%7."/>
      <w:lvlJc w:val="left"/>
      <w:pPr>
        <w:ind w:left="5760" w:hanging="360"/>
      </w:pPr>
    </w:lvl>
    <w:lvl w:ilvl="7" w:tplc="04090019" w:tentative="1">
      <w:start w:val="1"/>
      <w:numFmt w:val="lowerLetter"/>
      <w:lvlText w:val="%8."/>
      <w:lvlJc w:val="left"/>
      <w:pPr>
        <w:ind w:left="6480" w:hanging="360"/>
      </w:pPr>
    </w:lvl>
    <w:lvl w:ilvl="8" w:tplc="0409001B" w:tentative="1">
      <w:start w:val="1"/>
      <w:numFmt w:val="lowerRoman"/>
      <w:lvlText w:val="%9."/>
      <w:lvlJc w:val="right"/>
      <w:pPr>
        <w:ind w:left="7200" w:hanging="180"/>
      </w:pPr>
    </w:lvl>
  </w:abstractNum>
  <w:abstractNum w:abstractNumId="22" w15:restartNumberingAfterBreak="0">
    <w:nsid w:val="65B92E69"/>
    <w:multiLevelType w:val="hybridMultilevel"/>
    <w:tmpl w:val="57D0473A"/>
    <w:lvl w:ilvl="0" w:tplc="04090001">
      <w:start w:val="1"/>
      <w:numFmt w:val="bullet"/>
      <w:lvlText w:val=""/>
      <w:lvlJc w:val="left"/>
      <w:pPr>
        <w:ind w:left="1673" w:hanging="360"/>
      </w:pPr>
      <w:rPr>
        <w:rFonts w:ascii="Symbol" w:hAnsi="Symbol" w:hint="default"/>
      </w:rPr>
    </w:lvl>
    <w:lvl w:ilvl="1" w:tplc="04090003" w:tentative="1">
      <w:start w:val="1"/>
      <w:numFmt w:val="bullet"/>
      <w:lvlText w:val="o"/>
      <w:lvlJc w:val="left"/>
      <w:pPr>
        <w:ind w:left="2393" w:hanging="360"/>
      </w:pPr>
      <w:rPr>
        <w:rFonts w:ascii="Courier New" w:hAnsi="Courier New" w:cs="Courier New" w:hint="default"/>
      </w:rPr>
    </w:lvl>
    <w:lvl w:ilvl="2" w:tplc="04090005" w:tentative="1">
      <w:start w:val="1"/>
      <w:numFmt w:val="bullet"/>
      <w:lvlText w:val=""/>
      <w:lvlJc w:val="left"/>
      <w:pPr>
        <w:ind w:left="3113" w:hanging="360"/>
      </w:pPr>
      <w:rPr>
        <w:rFonts w:ascii="Wingdings" w:hAnsi="Wingdings" w:hint="default"/>
      </w:rPr>
    </w:lvl>
    <w:lvl w:ilvl="3" w:tplc="04090001" w:tentative="1">
      <w:start w:val="1"/>
      <w:numFmt w:val="bullet"/>
      <w:lvlText w:val=""/>
      <w:lvlJc w:val="left"/>
      <w:pPr>
        <w:ind w:left="3833" w:hanging="360"/>
      </w:pPr>
      <w:rPr>
        <w:rFonts w:ascii="Symbol" w:hAnsi="Symbol" w:hint="default"/>
      </w:rPr>
    </w:lvl>
    <w:lvl w:ilvl="4" w:tplc="04090003" w:tentative="1">
      <w:start w:val="1"/>
      <w:numFmt w:val="bullet"/>
      <w:lvlText w:val="o"/>
      <w:lvlJc w:val="left"/>
      <w:pPr>
        <w:ind w:left="4553" w:hanging="360"/>
      </w:pPr>
      <w:rPr>
        <w:rFonts w:ascii="Courier New" w:hAnsi="Courier New" w:cs="Courier New" w:hint="default"/>
      </w:rPr>
    </w:lvl>
    <w:lvl w:ilvl="5" w:tplc="04090005" w:tentative="1">
      <w:start w:val="1"/>
      <w:numFmt w:val="bullet"/>
      <w:lvlText w:val=""/>
      <w:lvlJc w:val="left"/>
      <w:pPr>
        <w:ind w:left="5273" w:hanging="360"/>
      </w:pPr>
      <w:rPr>
        <w:rFonts w:ascii="Wingdings" w:hAnsi="Wingdings" w:hint="default"/>
      </w:rPr>
    </w:lvl>
    <w:lvl w:ilvl="6" w:tplc="04090001" w:tentative="1">
      <w:start w:val="1"/>
      <w:numFmt w:val="bullet"/>
      <w:lvlText w:val=""/>
      <w:lvlJc w:val="left"/>
      <w:pPr>
        <w:ind w:left="5993" w:hanging="360"/>
      </w:pPr>
      <w:rPr>
        <w:rFonts w:ascii="Symbol" w:hAnsi="Symbol" w:hint="default"/>
      </w:rPr>
    </w:lvl>
    <w:lvl w:ilvl="7" w:tplc="04090003" w:tentative="1">
      <w:start w:val="1"/>
      <w:numFmt w:val="bullet"/>
      <w:lvlText w:val="o"/>
      <w:lvlJc w:val="left"/>
      <w:pPr>
        <w:ind w:left="6713" w:hanging="360"/>
      </w:pPr>
      <w:rPr>
        <w:rFonts w:ascii="Courier New" w:hAnsi="Courier New" w:cs="Courier New" w:hint="default"/>
      </w:rPr>
    </w:lvl>
    <w:lvl w:ilvl="8" w:tplc="04090005" w:tentative="1">
      <w:start w:val="1"/>
      <w:numFmt w:val="bullet"/>
      <w:lvlText w:val=""/>
      <w:lvlJc w:val="left"/>
      <w:pPr>
        <w:ind w:left="7433" w:hanging="360"/>
      </w:pPr>
      <w:rPr>
        <w:rFonts w:ascii="Wingdings" w:hAnsi="Wingdings" w:hint="default"/>
      </w:rPr>
    </w:lvl>
  </w:abstractNum>
  <w:abstractNum w:abstractNumId="23" w15:restartNumberingAfterBreak="0">
    <w:nsid w:val="68403D23"/>
    <w:multiLevelType w:val="hybridMultilevel"/>
    <w:tmpl w:val="3FEEFE92"/>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24" w15:restartNumberingAfterBreak="0">
    <w:nsid w:val="68AF4D6D"/>
    <w:multiLevelType w:val="hybridMultilevel"/>
    <w:tmpl w:val="3E5002D2"/>
    <w:lvl w:ilvl="0" w:tplc="A962AC9A">
      <w:start w:val="1"/>
      <w:numFmt w:val="decimal"/>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25" w15:restartNumberingAfterBreak="0">
    <w:nsid w:val="68FA142E"/>
    <w:multiLevelType w:val="hybridMultilevel"/>
    <w:tmpl w:val="BE6E009A"/>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26" w15:restartNumberingAfterBreak="0">
    <w:nsid w:val="69F701F4"/>
    <w:multiLevelType w:val="hybridMultilevel"/>
    <w:tmpl w:val="5A943E20"/>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27" w15:restartNumberingAfterBreak="0">
    <w:nsid w:val="6CF06FEF"/>
    <w:multiLevelType w:val="hybridMultilevel"/>
    <w:tmpl w:val="915C0F2A"/>
    <w:lvl w:ilvl="0" w:tplc="3B800328">
      <w:start w:val="1"/>
      <w:numFmt w:val="decimal"/>
      <w:lvlText w:val="%1."/>
      <w:lvlJc w:val="left"/>
      <w:pPr>
        <w:ind w:left="1800" w:hanging="360"/>
      </w:pPr>
      <w:rPr>
        <w:rFonts w:hint="default"/>
      </w:rPr>
    </w:lvl>
    <w:lvl w:ilvl="1" w:tplc="04090019" w:tentative="1">
      <w:start w:val="1"/>
      <w:numFmt w:val="lowerLetter"/>
      <w:lvlText w:val="%2."/>
      <w:lvlJc w:val="left"/>
      <w:pPr>
        <w:ind w:left="2520" w:hanging="360"/>
      </w:pPr>
    </w:lvl>
    <w:lvl w:ilvl="2" w:tplc="0409001B" w:tentative="1">
      <w:start w:val="1"/>
      <w:numFmt w:val="lowerRoman"/>
      <w:lvlText w:val="%3."/>
      <w:lvlJc w:val="right"/>
      <w:pPr>
        <w:ind w:left="3240" w:hanging="180"/>
      </w:pPr>
    </w:lvl>
    <w:lvl w:ilvl="3" w:tplc="0409000F" w:tentative="1">
      <w:start w:val="1"/>
      <w:numFmt w:val="decimal"/>
      <w:lvlText w:val="%4."/>
      <w:lvlJc w:val="left"/>
      <w:pPr>
        <w:ind w:left="3960" w:hanging="360"/>
      </w:pPr>
    </w:lvl>
    <w:lvl w:ilvl="4" w:tplc="04090019" w:tentative="1">
      <w:start w:val="1"/>
      <w:numFmt w:val="lowerLetter"/>
      <w:lvlText w:val="%5."/>
      <w:lvlJc w:val="left"/>
      <w:pPr>
        <w:ind w:left="4680" w:hanging="360"/>
      </w:pPr>
    </w:lvl>
    <w:lvl w:ilvl="5" w:tplc="0409001B" w:tentative="1">
      <w:start w:val="1"/>
      <w:numFmt w:val="lowerRoman"/>
      <w:lvlText w:val="%6."/>
      <w:lvlJc w:val="right"/>
      <w:pPr>
        <w:ind w:left="5400" w:hanging="180"/>
      </w:pPr>
    </w:lvl>
    <w:lvl w:ilvl="6" w:tplc="0409000F" w:tentative="1">
      <w:start w:val="1"/>
      <w:numFmt w:val="decimal"/>
      <w:lvlText w:val="%7."/>
      <w:lvlJc w:val="left"/>
      <w:pPr>
        <w:ind w:left="6120" w:hanging="360"/>
      </w:pPr>
    </w:lvl>
    <w:lvl w:ilvl="7" w:tplc="04090019" w:tentative="1">
      <w:start w:val="1"/>
      <w:numFmt w:val="lowerLetter"/>
      <w:lvlText w:val="%8."/>
      <w:lvlJc w:val="left"/>
      <w:pPr>
        <w:ind w:left="6840" w:hanging="360"/>
      </w:pPr>
    </w:lvl>
    <w:lvl w:ilvl="8" w:tplc="0409001B" w:tentative="1">
      <w:start w:val="1"/>
      <w:numFmt w:val="lowerRoman"/>
      <w:lvlText w:val="%9."/>
      <w:lvlJc w:val="right"/>
      <w:pPr>
        <w:ind w:left="7560" w:hanging="180"/>
      </w:pPr>
    </w:lvl>
  </w:abstractNum>
  <w:abstractNum w:abstractNumId="28" w15:restartNumberingAfterBreak="0">
    <w:nsid w:val="6E1C0A6F"/>
    <w:multiLevelType w:val="hybridMultilevel"/>
    <w:tmpl w:val="1138D022"/>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29" w15:restartNumberingAfterBreak="0">
    <w:nsid w:val="6F347A85"/>
    <w:multiLevelType w:val="hybridMultilevel"/>
    <w:tmpl w:val="1DE65F8C"/>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30" w15:restartNumberingAfterBreak="0">
    <w:nsid w:val="711346F0"/>
    <w:multiLevelType w:val="hybridMultilevel"/>
    <w:tmpl w:val="3298482E"/>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cs="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cs="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cs="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31" w15:restartNumberingAfterBreak="0">
    <w:nsid w:val="72673CCF"/>
    <w:multiLevelType w:val="hybridMultilevel"/>
    <w:tmpl w:val="A538FF1A"/>
    <w:lvl w:ilvl="0" w:tplc="BB6A812A">
      <w:start w:val="1"/>
      <w:numFmt w:val="lowerLetter"/>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32" w15:restartNumberingAfterBreak="0">
    <w:nsid w:val="73BA679E"/>
    <w:multiLevelType w:val="hybridMultilevel"/>
    <w:tmpl w:val="FACC10D2"/>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33" w15:restartNumberingAfterBreak="0">
    <w:nsid w:val="74356130"/>
    <w:multiLevelType w:val="hybridMultilevel"/>
    <w:tmpl w:val="5052D33A"/>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abstractNum w:abstractNumId="34" w15:restartNumberingAfterBreak="0">
    <w:nsid w:val="75016AF4"/>
    <w:multiLevelType w:val="hybridMultilevel"/>
    <w:tmpl w:val="7C4CDD14"/>
    <w:lvl w:ilvl="0" w:tplc="9D3220D2">
      <w:start w:val="1"/>
      <w:numFmt w:val="decimal"/>
      <w:lvlText w:val="%1."/>
      <w:lvlJc w:val="left"/>
      <w:pPr>
        <w:ind w:left="2160" w:hanging="360"/>
      </w:pPr>
      <w:rPr>
        <w:rFonts w:hint="default"/>
      </w:rPr>
    </w:lvl>
    <w:lvl w:ilvl="1" w:tplc="04090019" w:tentative="1">
      <w:start w:val="1"/>
      <w:numFmt w:val="lowerLetter"/>
      <w:lvlText w:val="%2."/>
      <w:lvlJc w:val="left"/>
      <w:pPr>
        <w:ind w:left="2880" w:hanging="360"/>
      </w:pPr>
    </w:lvl>
    <w:lvl w:ilvl="2" w:tplc="0409001B" w:tentative="1">
      <w:start w:val="1"/>
      <w:numFmt w:val="lowerRoman"/>
      <w:lvlText w:val="%3."/>
      <w:lvlJc w:val="right"/>
      <w:pPr>
        <w:ind w:left="3600" w:hanging="180"/>
      </w:pPr>
    </w:lvl>
    <w:lvl w:ilvl="3" w:tplc="0409000F" w:tentative="1">
      <w:start w:val="1"/>
      <w:numFmt w:val="decimal"/>
      <w:lvlText w:val="%4."/>
      <w:lvlJc w:val="left"/>
      <w:pPr>
        <w:ind w:left="4320" w:hanging="360"/>
      </w:pPr>
    </w:lvl>
    <w:lvl w:ilvl="4" w:tplc="04090019" w:tentative="1">
      <w:start w:val="1"/>
      <w:numFmt w:val="lowerLetter"/>
      <w:lvlText w:val="%5."/>
      <w:lvlJc w:val="left"/>
      <w:pPr>
        <w:ind w:left="5040" w:hanging="360"/>
      </w:pPr>
    </w:lvl>
    <w:lvl w:ilvl="5" w:tplc="0409001B" w:tentative="1">
      <w:start w:val="1"/>
      <w:numFmt w:val="lowerRoman"/>
      <w:lvlText w:val="%6."/>
      <w:lvlJc w:val="right"/>
      <w:pPr>
        <w:ind w:left="5760" w:hanging="180"/>
      </w:pPr>
    </w:lvl>
    <w:lvl w:ilvl="6" w:tplc="0409000F" w:tentative="1">
      <w:start w:val="1"/>
      <w:numFmt w:val="decimal"/>
      <w:lvlText w:val="%7."/>
      <w:lvlJc w:val="left"/>
      <w:pPr>
        <w:ind w:left="6480" w:hanging="360"/>
      </w:pPr>
    </w:lvl>
    <w:lvl w:ilvl="7" w:tplc="04090019" w:tentative="1">
      <w:start w:val="1"/>
      <w:numFmt w:val="lowerLetter"/>
      <w:lvlText w:val="%8."/>
      <w:lvlJc w:val="left"/>
      <w:pPr>
        <w:ind w:left="7200" w:hanging="360"/>
      </w:pPr>
    </w:lvl>
    <w:lvl w:ilvl="8" w:tplc="0409001B" w:tentative="1">
      <w:start w:val="1"/>
      <w:numFmt w:val="lowerRoman"/>
      <w:lvlText w:val="%9."/>
      <w:lvlJc w:val="right"/>
      <w:pPr>
        <w:ind w:left="7920" w:hanging="180"/>
      </w:pPr>
    </w:lvl>
  </w:abstractNum>
  <w:abstractNum w:abstractNumId="35" w15:restartNumberingAfterBreak="0">
    <w:nsid w:val="7CC31A70"/>
    <w:multiLevelType w:val="hybridMultilevel"/>
    <w:tmpl w:val="5BB21FC6"/>
    <w:lvl w:ilvl="0" w:tplc="04090001">
      <w:start w:val="1"/>
      <w:numFmt w:val="bullet"/>
      <w:lvlText w:val=""/>
      <w:lvlJc w:val="left"/>
      <w:pPr>
        <w:ind w:left="1800" w:hanging="360"/>
      </w:pPr>
      <w:rPr>
        <w:rFonts w:ascii="Symbol" w:hAnsi="Symbol" w:hint="default"/>
      </w:rPr>
    </w:lvl>
    <w:lvl w:ilvl="1" w:tplc="04090003" w:tentative="1">
      <w:start w:val="1"/>
      <w:numFmt w:val="bullet"/>
      <w:lvlText w:val="o"/>
      <w:lvlJc w:val="left"/>
      <w:pPr>
        <w:ind w:left="2520" w:hanging="360"/>
      </w:pPr>
      <w:rPr>
        <w:rFonts w:ascii="Courier New" w:hAnsi="Courier New" w:cs="Courier New" w:hint="default"/>
      </w:rPr>
    </w:lvl>
    <w:lvl w:ilvl="2" w:tplc="04090005" w:tentative="1">
      <w:start w:val="1"/>
      <w:numFmt w:val="bullet"/>
      <w:lvlText w:val=""/>
      <w:lvlJc w:val="left"/>
      <w:pPr>
        <w:ind w:left="3240" w:hanging="360"/>
      </w:pPr>
      <w:rPr>
        <w:rFonts w:ascii="Wingdings" w:hAnsi="Wingdings" w:hint="default"/>
      </w:rPr>
    </w:lvl>
    <w:lvl w:ilvl="3" w:tplc="04090001" w:tentative="1">
      <w:start w:val="1"/>
      <w:numFmt w:val="bullet"/>
      <w:lvlText w:val=""/>
      <w:lvlJc w:val="left"/>
      <w:pPr>
        <w:ind w:left="3960" w:hanging="360"/>
      </w:pPr>
      <w:rPr>
        <w:rFonts w:ascii="Symbol" w:hAnsi="Symbol" w:hint="default"/>
      </w:rPr>
    </w:lvl>
    <w:lvl w:ilvl="4" w:tplc="04090003" w:tentative="1">
      <w:start w:val="1"/>
      <w:numFmt w:val="bullet"/>
      <w:lvlText w:val="o"/>
      <w:lvlJc w:val="left"/>
      <w:pPr>
        <w:ind w:left="4680" w:hanging="360"/>
      </w:pPr>
      <w:rPr>
        <w:rFonts w:ascii="Courier New" w:hAnsi="Courier New" w:cs="Courier New" w:hint="default"/>
      </w:rPr>
    </w:lvl>
    <w:lvl w:ilvl="5" w:tplc="04090005" w:tentative="1">
      <w:start w:val="1"/>
      <w:numFmt w:val="bullet"/>
      <w:lvlText w:val=""/>
      <w:lvlJc w:val="left"/>
      <w:pPr>
        <w:ind w:left="5400" w:hanging="360"/>
      </w:pPr>
      <w:rPr>
        <w:rFonts w:ascii="Wingdings" w:hAnsi="Wingdings" w:hint="default"/>
      </w:rPr>
    </w:lvl>
    <w:lvl w:ilvl="6" w:tplc="04090001" w:tentative="1">
      <w:start w:val="1"/>
      <w:numFmt w:val="bullet"/>
      <w:lvlText w:val=""/>
      <w:lvlJc w:val="left"/>
      <w:pPr>
        <w:ind w:left="6120" w:hanging="360"/>
      </w:pPr>
      <w:rPr>
        <w:rFonts w:ascii="Symbol" w:hAnsi="Symbol" w:hint="default"/>
      </w:rPr>
    </w:lvl>
    <w:lvl w:ilvl="7" w:tplc="04090003" w:tentative="1">
      <w:start w:val="1"/>
      <w:numFmt w:val="bullet"/>
      <w:lvlText w:val="o"/>
      <w:lvlJc w:val="left"/>
      <w:pPr>
        <w:ind w:left="6840" w:hanging="360"/>
      </w:pPr>
      <w:rPr>
        <w:rFonts w:ascii="Courier New" w:hAnsi="Courier New" w:cs="Courier New" w:hint="default"/>
      </w:rPr>
    </w:lvl>
    <w:lvl w:ilvl="8" w:tplc="04090005" w:tentative="1">
      <w:start w:val="1"/>
      <w:numFmt w:val="bullet"/>
      <w:lvlText w:val=""/>
      <w:lvlJc w:val="left"/>
      <w:pPr>
        <w:ind w:left="7560" w:hanging="360"/>
      </w:pPr>
      <w:rPr>
        <w:rFonts w:ascii="Wingdings" w:hAnsi="Wingdings" w:hint="default"/>
      </w:rPr>
    </w:lvl>
  </w:abstractNum>
  <w:num w:numId="1">
    <w:abstractNumId w:val="0"/>
  </w:num>
  <w:num w:numId="2">
    <w:abstractNumId w:val="19"/>
  </w:num>
  <w:num w:numId="3">
    <w:abstractNumId w:val="5"/>
  </w:num>
  <w:num w:numId="4">
    <w:abstractNumId w:val="24"/>
  </w:num>
  <w:num w:numId="5">
    <w:abstractNumId w:val="4"/>
  </w:num>
  <w:num w:numId="6">
    <w:abstractNumId w:val="16"/>
  </w:num>
  <w:num w:numId="7">
    <w:abstractNumId w:val="10"/>
  </w:num>
  <w:num w:numId="8">
    <w:abstractNumId w:val="23"/>
  </w:num>
  <w:num w:numId="9">
    <w:abstractNumId w:val="15"/>
  </w:num>
  <w:num w:numId="10">
    <w:abstractNumId w:val="28"/>
  </w:num>
  <w:num w:numId="11">
    <w:abstractNumId w:val="29"/>
  </w:num>
  <w:num w:numId="12">
    <w:abstractNumId w:val="13"/>
  </w:num>
  <w:num w:numId="13">
    <w:abstractNumId w:val="26"/>
  </w:num>
  <w:num w:numId="14">
    <w:abstractNumId w:val="22"/>
  </w:num>
  <w:num w:numId="15">
    <w:abstractNumId w:val="17"/>
  </w:num>
  <w:num w:numId="16">
    <w:abstractNumId w:val="32"/>
  </w:num>
  <w:num w:numId="17">
    <w:abstractNumId w:val="34"/>
  </w:num>
  <w:num w:numId="18">
    <w:abstractNumId w:val="14"/>
  </w:num>
  <w:num w:numId="19">
    <w:abstractNumId w:val="27"/>
  </w:num>
  <w:num w:numId="20">
    <w:abstractNumId w:val="7"/>
  </w:num>
  <w:num w:numId="21">
    <w:abstractNumId w:val="3"/>
  </w:num>
  <w:num w:numId="22">
    <w:abstractNumId w:val="12"/>
  </w:num>
  <w:num w:numId="23">
    <w:abstractNumId w:val="31"/>
  </w:num>
  <w:num w:numId="24">
    <w:abstractNumId w:val="25"/>
  </w:num>
  <w:num w:numId="25">
    <w:abstractNumId w:val="21"/>
  </w:num>
  <w:num w:numId="26">
    <w:abstractNumId w:val="2"/>
  </w:num>
  <w:num w:numId="27">
    <w:abstractNumId w:val="20"/>
  </w:num>
  <w:num w:numId="28">
    <w:abstractNumId w:val="30"/>
  </w:num>
  <w:num w:numId="29">
    <w:abstractNumId w:val="9"/>
  </w:num>
  <w:num w:numId="30">
    <w:abstractNumId w:val="1"/>
  </w:num>
  <w:num w:numId="31">
    <w:abstractNumId w:val="18"/>
  </w:num>
  <w:num w:numId="32">
    <w:abstractNumId w:val="11"/>
  </w:num>
  <w:num w:numId="33">
    <w:abstractNumId w:val="8"/>
  </w:num>
  <w:num w:numId="34">
    <w:abstractNumId w:val="33"/>
  </w:num>
  <w:num w:numId="35">
    <w:abstractNumId w:val="35"/>
  </w:num>
  <w:num w:numId="36">
    <w:abstractNumId w:val="6"/>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sl="http://schemas.openxmlformats.org/schemaLibrary/2006/main" mc:Ignorable="w14 w15">
  <w:zoom w:percent="100"/>
  <w:proofState w:spelling="clean" w:grammar="clean"/>
  <w:defaultTabStop w:val="720"/>
  <w:characterSpacingControl w:val="doNotCompress"/>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
  <w:rsids>
    <w:rsidRoot w:val="0099328F"/>
    <w:rsid w:val="000119A4"/>
    <w:rsid w:val="00016E38"/>
    <w:rsid w:val="000668AD"/>
    <w:rsid w:val="000A3CEC"/>
    <w:rsid w:val="000D42DA"/>
    <w:rsid w:val="00106FE8"/>
    <w:rsid w:val="001211EB"/>
    <w:rsid w:val="001971CD"/>
    <w:rsid w:val="001E105F"/>
    <w:rsid w:val="002005A4"/>
    <w:rsid w:val="002121B0"/>
    <w:rsid w:val="00226A43"/>
    <w:rsid w:val="00243B47"/>
    <w:rsid w:val="00281F93"/>
    <w:rsid w:val="00293897"/>
    <w:rsid w:val="002B20CB"/>
    <w:rsid w:val="002B7C4A"/>
    <w:rsid w:val="002F12DB"/>
    <w:rsid w:val="003234B8"/>
    <w:rsid w:val="003357D4"/>
    <w:rsid w:val="00336986"/>
    <w:rsid w:val="003508E0"/>
    <w:rsid w:val="003816F6"/>
    <w:rsid w:val="004043F8"/>
    <w:rsid w:val="00443AF7"/>
    <w:rsid w:val="00472470"/>
    <w:rsid w:val="004868F8"/>
    <w:rsid w:val="00494F0B"/>
    <w:rsid w:val="00495B42"/>
    <w:rsid w:val="004B392E"/>
    <w:rsid w:val="004C1142"/>
    <w:rsid w:val="004C6846"/>
    <w:rsid w:val="004F16F9"/>
    <w:rsid w:val="00504704"/>
    <w:rsid w:val="005353EE"/>
    <w:rsid w:val="005558A5"/>
    <w:rsid w:val="00585AEA"/>
    <w:rsid w:val="005A744F"/>
    <w:rsid w:val="005C7EEA"/>
    <w:rsid w:val="006041A3"/>
    <w:rsid w:val="0069669E"/>
    <w:rsid w:val="006C6D81"/>
    <w:rsid w:val="00710120"/>
    <w:rsid w:val="00754AD7"/>
    <w:rsid w:val="00757E9F"/>
    <w:rsid w:val="00786306"/>
    <w:rsid w:val="00795C32"/>
    <w:rsid w:val="007A69B2"/>
    <w:rsid w:val="007A6B43"/>
    <w:rsid w:val="007D3EDD"/>
    <w:rsid w:val="009000D5"/>
    <w:rsid w:val="009078B0"/>
    <w:rsid w:val="009300F5"/>
    <w:rsid w:val="00935177"/>
    <w:rsid w:val="00935399"/>
    <w:rsid w:val="00956504"/>
    <w:rsid w:val="009879A3"/>
    <w:rsid w:val="0099328F"/>
    <w:rsid w:val="009C6863"/>
    <w:rsid w:val="00A3408A"/>
    <w:rsid w:val="00A42507"/>
    <w:rsid w:val="00A42C89"/>
    <w:rsid w:val="00A65BB3"/>
    <w:rsid w:val="00A809CB"/>
    <w:rsid w:val="00AD07F5"/>
    <w:rsid w:val="00B02FB8"/>
    <w:rsid w:val="00B2204C"/>
    <w:rsid w:val="00B62B69"/>
    <w:rsid w:val="00B850BC"/>
    <w:rsid w:val="00BA1112"/>
    <w:rsid w:val="00BB1122"/>
    <w:rsid w:val="00BD18C1"/>
    <w:rsid w:val="00BF0120"/>
    <w:rsid w:val="00C526CA"/>
    <w:rsid w:val="00C70899"/>
    <w:rsid w:val="00C876FE"/>
    <w:rsid w:val="00CC3A30"/>
    <w:rsid w:val="00CF13B4"/>
    <w:rsid w:val="00D036B9"/>
    <w:rsid w:val="00D3245C"/>
    <w:rsid w:val="00D66005"/>
    <w:rsid w:val="00D80A0C"/>
    <w:rsid w:val="00DB16CA"/>
    <w:rsid w:val="00E10A5F"/>
    <w:rsid w:val="00E16774"/>
    <w:rsid w:val="00EB4C02"/>
    <w:rsid w:val="00ED3B9C"/>
    <w:rsid w:val="00ED6752"/>
    <w:rsid w:val="00EF6631"/>
    <w:rsid w:val="00EF7FF5"/>
    <w:rsid w:val="00F13884"/>
    <w:rsid w:val="00F33EB0"/>
    <w:rsid w:val="00F83822"/>
    <w:rsid w:val="00F949C2"/>
    <w:rsid w:val="00F95B69"/>
    <w:rsid w:val="00F96E5D"/>
    <w:rsid w:val="00FB250D"/>
    <w:rsid w:val="00FC42B7"/>
    <w:rsid w:val="00FD03DF"/>
    <w:rsid w:val="00FD612F"/>
    <w:rsid w:val="00FD63D2"/>
    <w:rsid w:val="00FF0808"/>
  </w:rsids>
  <m:mathPr>
    <m:mathFont m:val="Cambria Math"/>
    <m:brkBin m:val="before"/>
    <m:brkBinSub m:val="--"/>
    <m:smallFrac m:val="0"/>
    <m:dispDef/>
    <m:lMargin m:val="0"/>
    <m:rMargin m:val="0"/>
    <m:defJc m:val="centerGroup"/>
    <m:wrapIndent m:val="1440"/>
    <m:intLim m:val="subSup"/>
    <m:naryLim m:val="undOvr"/>
  </m:mathPr>
  <w:themeFontLang w:val="en-US"/>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5:docId w15:val="{B1F851D4-08D2-4E0C-84B5-DC658A141E16}"/>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docDefaults>
    <w:rPrDefault>
      <w:rPr>
        <w:rFonts w:asciiTheme="minorHAnsi" w:eastAsiaTheme="minorHAnsi" w:hAnsiTheme="minorHAnsi" w:cstheme="minorBidi"/>
        <w:sz w:val="22"/>
        <w:szCs w:val="22"/>
        <w:lang w:val="en-US" w:eastAsia="en-US" w:bidi="ar-SA"/>
      </w:rPr>
    </w:rPrDefault>
    <w:pPrDefault>
      <w:pPr>
        <w:spacing w:after="200" w:line="276" w:lineRule="auto"/>
      </w:pPr>
    </w:pPrDefault>
  </w:docDefaults>
  <w:latentStyles w:defLockedState="0" w:defUIPriority="99" w:defSemiHidden="0" w:defUnhideWhenUsed="0" w:defQFormat="0" w:count="371">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5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atentStyles>
  <w:style w:type="paragraph" w:default="1" w:styleId="Normal">
    <w:name w:val="Normal"/>
    <w:qFormat/>
  </w:style>
  <w:style w:type="character" w:default="1" w:styleId="DefaultParagraphFont">
    <w:name w:val="Default Paragraph Font"/>
    <w:uiPriority w:val="1"/>
    <w:semiHidden/>
    <w:unhideWhenUsed/>
  </w:style>
  <w:style w:type="table" w:default="1" w:styleId="TableNormal">
    <w:name w:val="Normal Table"/>
    <w:uiPriority w:val="99"/>
    <w:semiHidden/>
    <w:unhideWhenUsed/>
    <w:tblPr>
      <w:tblInd w:w="0" w:type="dxa"/>
      <w:tblCellMar>
        <w:top w:w="0" w:type="dxa"/>
        <w:left w:w="108" w:type="dxa"/>
        <w:bottom w:w="0" w:type="dxa"/>
        <w:right w:w="108" w:type="dxa"/>
      </w:tblCellMar>
    </w:tblPr>
  </w:style>
  <w:style w:type="numbering" w:default="1" w:styleId="NoList">
    <w:name w:val="No List"/>
    <w:uiPriority w:val="99"/>
    <w:semiHidden/>
    <w:unhideWhenUsed/>
  </w:style>
  <w:style w:type="paragraph" w:styleId="ListParagraph">
    <w:name w:val="List Paragraph"/>
    <w:basedOn w:val="Normal"/>
    <w:uiPriority w:val="34"/>
    <w:qFormat/>
    <w:rsid w:val="0099328F"/>
    <w:pPr>
      <w:ind w:left="720"/>
      <w:contextualSpacing/>
    </w:pPr>
  </w:style>
  <w:style w:type="character" w:styleId="Hyperlink">
    <w:name w:val="Hyperlink"/>
    <w:basedOn w:val="DefaultParagraphFont"/>
    <w:uiPriority w:val="99"/>
    <w:unhideWhenUsed/>
    <w:rsid w:val="004F16F9"/>
    <w:rPr>
      <w:color w:val="0000FF" w:themeColor="hyperlink"/>
      <w:u w:val="single"/>
    </w:rPr>
  </w:style>
  <w:style w:type="table" w:styleId="TableGrid">
    <w:name w:val="Table Grid"/>
    <w:basedOn w:val="TableNormal"/>
    <w:uiPriority w:val="59"/>
    <w:rsid w:val="002B20CB"/>
    <w:pPr>
      <w:spacing w:after="0" w:line="240" w:lineRule="auto"/>
    </w:pPr>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paragraph" w:styleId="BalloonText">
    <w:name w:val="Balloon Text"/>
    <w:basedOn w:val="Normal"/>
    <w:link w:val="BalloonTextChar"/>
    <w:uiPriority w:val="99"/>
    <w:semiHidden/>
    <w:unhideWhenUsed/>
    <w:rsid w:val="003234B8"/>
    <w:pPr>
      <w:spacing w:after="0" w:line="240" w:lineRule="auto"/>
    </w:pPr>
    <w:rPr>
      <w:rFonts w:ascii="Segoe UI" w:hAnsi="Segoe UI" w:cs="Segoe UI"/>
      <w:sz w:val="18"/>
      <w:szCs w:val="18"/>
    </w:rPr>
  </w:style>
  <w:style w:type="character" w:customStyle="1" w:styleId="BalloonTextChar">
    <w:name w:val="Balloon Text Char"/>
    <w:basedOn w:val="DefaultParagraphFont"/>
    <w:link w:val="BalloonText"/>
    <w:uiPriority w:val="99"/>
    <w:semiHidden/>
    <w:rsid w:val="003234B8"/>
    <w:rPr>
      <w:rFonts w:ascii="Segoe UI" w:hAnsi="Segoe UI" w:cs="Segoe UI"/>
      <w:sz w:val="18"/>
      <w:szCs w:val="18"/>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optimizeForBrowser/>
  <w:allowPNG/>
</w:webSettings>
</file>

<file path=word/_rels/document.xml.rels><?xml version="1.0" encoding="UTF-8" standalone="yes"?>
<Relationships xmlns="http://schemas.openxmlformats.org/package/2006/relationships"><Relationship Id="rId3" Type="http://schemas.openxmlformats.org/officeDocument/2006/relationships/settings" Target="settings.xml"/><Relationship Id="rId7" Type="http://schemas.openxmlformats.org/officeDocument/2006/relationships/theme" Target="theme/theme1.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fontTable" Target="fontTable.xml"/><Relationship Id="rId5" Type="http://schemas.openxmlformats.org/officeDocument/2006/relationships/image" Target="media/image1.png"/><Relationship Id="rId4" Type="http://schemas.openxmlformats.org/officeDocument/2006/relationships/webSettings" Target="webSettings.xml"/></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Normal</Template>
  <TotalTime>75</TotalTime>
  <Pages>1</Pages>
  <Words>1530</Words>
  <Characters>8722</Characters>
  <Application>Microsoft Office Word</Application>
  <DocSecurity>0</DocSecurity>
  <Lines>72</Lines>
  <Paragraphs>20</Paragraphs>
  <ScaleCrop>false</ScaleCrop>
  <HeadingPairs>
    <vt:vector size="2" baseType="variant">
      <vt:variant>
        <vt:lpstr>Title</vt:lpstr>
      </vt:variant>
      <vt:variant>
        <vt:i4>1</vt:i4>
      </vt:variant>
    </vt:vector>
  </HeadingPairs>
  <TitlesOfParts>
    <vt:vector size="1" baseType="lpstr">
      <vt:lpstr/>
    </vt:vector>
  </TitlesOfParts>
  <Company/>
  <LinksUpToDate>false</LinksUpToDate>
  <CharactersWithSpaces>10232</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Sharp, Becky</dc:creator>
  <cp:lastModifiedBy>Sharp, Becky</cp:lastModifiedBy>
  <cp:revision>8</cp:revision>
  <cp:lastPrinted>2017-01-18T15:24:00Z</cp:lastPrinted>
  <dcterms:created xsi:type="dcterms:W3CDTF">2017-02-21T20:21:00Z</dcterms:created>
  <dcterms:modified xsi:type="dcterms:W3CDTF">2017-02-21T21:35:00Z</dcterms:modified>
</cp:coreProperties>
</file>