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50"/>
  </p:notesMasterIdLst>
  <p:sldIdLst>
    <p:sldId id="256" r:id="rId2"/>
    <p:sldId id="260" r:id="rId3"/>
    <p:sldId id="284" r:id="rId4"/>
    <p:sldId id="276" r:id="rId5"/>
    <p:sldId id="279" r:id="rId6"/>
    <p:sldId id="270" r:id="rId7"/>
    <p:sldId id="277" r:id="rId8"/>
    <p:sldId id="272" r:id="rId9"/>
    <p:sldId id="273" r:id="rId10"/>
    <p:sldId id="278" r:id="rId11"/>
    <p:sldId id="271" r:id="rId12"/>
    <p:sldId id="258" r:id="rId13"/>
    <p:sldId id="259" r:id="rId14"/>
    <p:sldId id="274" r:id="rId15"/>
    <p:sldId id="280" r:id="rId16"/>
    <p:sldId id="262" r:id="rId17"/>
    <p:sldId id="268" r:id="rId18"/>
    <p:sldId id="304" r:id="rId19"/>
    <p:sldId id="269" r:id="rId20"/>
    <p:sldId id="286" r:id="rId21"/>
    <p:sldId id="264" r:id="rId22"/>
    <p:sldId id="281" r:id="rId23"/>
    <p:sldId id="282" r:id="rId24"/>
    <p:sldId id="261" r:id="rId25"/>
    <p:sldId id="266" r:id="rId26"/>
    <p:sldId id="267" r:id="rId27"/>
    <p:sldId id="275" r:id="rId28"/>
    <p:sldId id="263" r:id="rId29"/>
    <p:sldId id="265" r:id="rId30"/>
    <p:sldId id="283" r:id="rId31"/>
    <p:sldId id="287" r:id="rId32"/>
    <p:sldId id="285" r:id="rId33"/>
    <p:sldId id="291" r:id="rId34"/>
    <p:sldId id="301" r:id="rId35"/>
    <p:sldId id="289" r:id="rId36"/>
    <p:sldId id="290" r:id="rId37"/>
    <p:sldId id="288" r:id="rId38"/>
    <p:sldId id="299" r:id="rId39"/>
    <p:sldId id="292" r:id="rId40"/>
    <p:sldId id="293" r:id="rId41"/>
    <p:sldId id="295" r:id="rId42"/>
    <p:sldId id="297" r:id="rId43"/>
    <p:sldId id="296" r:id="rId44"/>
    <p:sldId id="298" r:id="rId45"/>
    <p:sldId id="300" r:id="rId46"/>
    <p:sldId id="294" r:id="rId47"/>
    <p:sldId id="302" r:id="rId48"/>
    <p:sldId id="303" r:id="rId4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33"/>
    <p:restoredTop sz="94582"/>
  </p:normalViewPr>
  <p:slideViewPr>
    <p:cSldViewPr snapToGrid="0">
      <p:cViewPr varScale="1">
        <p:scale>
          <a:sx n="108" d="100"/>
          <a:sy n="108" d="100"/>
        </p:scale>
        <p:origin x="224" y="4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A425AD-D0DF-994F-86B2-F104E097286A}" type="datetimeFigureOut">
              <a:rPr lang="en-US" smtClean="0"/>
              <a:t>7/15/25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F78917-58AF-B54B-8F38-56C9835BFF5E}" type="slidenum">
              <a:rPr lang="en-US" smtClean="0"/>
              <a:t>‹#›</a:t>
            </a:fld>
            <a:endParaRPr lang="en-US"/>
          </a:p>
        </p:txBody>
      </p:sp>
    </p:spTree>
    <p:extLst>
      <p:ext uri="{BB962C8B-B14F-4D97-AF65-F5344CB8AC3E}">
        <p14:creationId xmlns:p14="http://schemas.microsoft.com/office/powerpoint/2010/main" val="27499463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caps and rollbacks mean there is funding for growth in the ICF program- assumed 6% growth each year of the biennium </a:t>
            </a:r>
          </a:p>
        </p:txBody>
      </p:sp>
      <p:sp>
        <p:nvSpPr>
          <p:cNvPr id="4" name="Slide Number Placeholder 3"/>
          <p:cNvSpPr>
            <a:spLocks noGrp="1"/>
          </p:cNvSpPr>
          <p:nvPr>
            <p:ph type="sldNum" sz="quarter" idx="5"/>
          </p:nvPr>
        </p:nvSpPr>
        <p:spPr/>
        <p:txBody>
          <a:bodyPr/>
          <a:lstStyle/>
          <a:p>
            <a:fld id="{3DF78917-58AF-B54B-8F38-56C9835BFF5E}" type="slidenum">
              <a:rPr lang="en-US" smtClean="0"/>
              <a:t>6</a:t>
            </a:fld>
            <a:endParaRPr lang="en-US"/>
          </a:p>
        </p:txBody>
      </p:sp>
    </p:spTree>
    <p:extLst>
      <p:ext uri="{BB962C8B-B14F-4D97-AF65-F5344CB8AC3E}">
        <p14:creationId xmlns:p14="http://schemas.microsoft.com/office/powerpoint/2010/main" val="2408122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DODD believes they should still be able to carry out the goal and mission of the line item even with the earmarks</a:t>
            </a:r>
          </a:p>
        </p:txBody>
      </p:sp>
      <p:sp>
        <p:nvSpPr>
          <p:cNvPr id="4" name="Slide Number Placeholder 3"/>
          <p:cNvSpPr>
            <a:spLocks noGrp="1"/>
          </p:cNvSpPr>
          <p:nvPr>
            <p:ph type="sldNum" sz="quarter" idx="5"/>
          </p:nvPr>
        </p:nvSpPr>
        <p:spPr/>
        <p:txBody>
          <a:bodyPr/>
          <a:lstStyle/>
          <a:p>
            <a:fld id="{3DF78917-58AF-B54B-8F38-56C9835BFF5E}" type="slidenum">
              <a:rPr lang="en-US" smtClean="0"/>
              <a:t>11</a:t>
            </a:fld>
            <a:endParaRPr lang="en-US"/>
          </a:p>
        </p:txBody>
      </p:sp>
    </p:spTree>
    <p:extLst>
      <p:ext uri="{BB962C8B-B14F-4D97-AF65-F5344CB8AC3E}">
        <p14:creationId xmlns:p14="http://schemas.microsoft.com/office/powerpoint/2010/main" val="10161683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F78917-58AF-B54B-8F38-56C9835BFF5E}" type="slidenum">
              <a:rPr lang="en-US" smtClean="0"/>
              <a:t>16</a:t>
            </a:fld>
            <a:endParaRPr lang="en-US"/>
          </a:p>
        </p:txBody>
      </p:sp>
    </p:spTree>
    <p:extLst>
      <p:ext uri="{BB962C8B-B14F-4D97-AF65-F5344CB8AC3E}">
        <p14:creationId xmlns:p14="http://schemas.microsoft.com/office/powerpoint/2010/main" val="18782355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last part- refer</a:t>
            </a:r>
          </a:p>
        </p:txBody>
      </p:sp>
      <p:sp>
        <p:nvSpPr>
          <p:cNvPr id="4" name="Slide Number Placeholder 3"/>
          <p:cNvSpPr>
            <a:spLocks noGrp="1"/>
          </p:cNvSpPr>
          <p:nvPr>
            <p:ph type="sldNum" sz="quarter" idx="5"/>
          </p:nvPr>
        </p:nvSpPr>
        <p:spPr/>
        <p:txBody>
          <a:bodyPr/>
          <a:lstStyle/>
          <a:p>
            <a:fld id="{3DF78917-58AF-B54B-8F38-56C9835BFF5E}" type="slidenum">
              <a:rPr lang="en-US" smtClean="0"/>
              <a:t>17</a:t>
            </a:fld>
            <a:endParaRPr lang="en-US"/>
          </a:p>
        </p:txBody>
      </p:sp>
    </p:spTree>
    <p:extLst>
      <p:ext uri="{BB962C8B-B14F-4D97-AF65-F5344CB8AC3E}">
        <p14:creationId xmlns:p14="http://schemas.microsoft.com/office/powerpoint/2010/main" val="7784770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F78917-58AF-B54B-8F38-56C9835BFF5E}" type="slidenum">
              <a:rPr lang="en-US" smtClean="0"/>
              <a:t>31</a:t>
            </a:fld>
            <a:endParaRPr lang="en-US"/>
          </a:p>
        </p:txBody>
      </p:sp>
    </p:spTree>
    <p:extLst>
      <p:ext uri="{BB962C8B-B14F-4D97-AF65-F5344CB8AC3E}">
        <p14:creationId xmlns:p14="http://schemas.microsoft.com/office/powerpoint/2010/main" val="17628786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Remember to level set with people- the hospital proposal was developed last year and included in governor </a:t>
            </a:r>
            <a:r>
              <a:rPr lang="en-US" dirty="0" err="1"/>
              <a:t>dewine’s</a:t>
            </a:r>
            <a:r>
              <a:rPr lang="en-US" dirty="0"/>
              <a:t> budget that was introduced in Feb. This was WAY before we knew what Congress was going to develop and eventually pass.  There was not </a:t>
            </a:r>
          </a:p>
        </p:txBody>
      </p:sp>
      <p:sp>
        <p:nvSpPr>
          <p:cNvPr id="4" name="Slide Number Placeholder 3"/>
          <p:cNvSpPr>
            <a:spLocks noGrp="1"/>
          </p:cNvSpPr>
          <p:nvPr>
            <p:ph type="sldNum" sz="quarter" idx="5"/>
          </p:nvPr>
        </p:nvSpPr>
        <p:spPr/>
        <p:txBody>
          <a:bodyPr/>
          <a:lstStyle/>
          <a:p>
            <a:fld id="{3DF78917-58AF-B54B-8F38-56C9835BFF5E}" type="slidenum">
              <a:rPr lang="en-US" smtClean="0"/>
              <a:t>43</a:t>
            </a:fld>
            <a:endParaRPr lang="en-US"/>
          </a:p>
        </p:txBody>
      </p:sp>
    </p:spTree>
    <p:extLst>
      <p:ext uri="{BB962C8B-B14F-4D97-AF65-F5344CB8AC3E}">
        <p14:creationId xmlns:p14="http://schemas.microsoft.com/office/powerpoint/2010/main" val="11001127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FB47AF61-5478-9348-A767-0CEC55977C48}" type="datetimeFigureOut">
              <a:rPr lang="en-US" smtClean="0"/>
              <a:t>7/15/25</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AF5267FE-E692-A840-B66C-9DCBF0F6C1F3}" type="slidenum">
              <a:rPr lang="en-US" smtClean="0"/>
              <a:t>‹#›</a:t>
            </a:fld>
            <a:endParaRPr lang="en-US"/>
          </a:p>
        </p:txBody>
      </p:sp>
    </p:spTree>
    <p:extLst>
      <p:ext uri="{BB962C8B-B14F-4D97-AF65-F5344CB8AC3E}">
        <p14:creationId xmlns:p14="http://schemas.microsoft.com/office/powerpoint/2010/main" val="500538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47AF61-5478-9348-A767-0CEC55977C48}" type="datetimeFigureOut">
              <a:rPr lang="en-US" smtClean="0"/>
              <a:t>7/15/25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5267FE-E692-A840-B66C-9DCBF0F6C1F3}" type="slidenum">
              <a:rPr lang="en-US" smtClean="0"/>
              <a:t>‹#›</a:t>
            </a:fld>
            <a:endParaRPr lang="en-US"/>
          </a:p>
        </p:txBody>
      </p:sp>
    </p:spTree>
    <p:extLst>
      <p:ext uri="{BB962C8B-B14F-4D97-AF65-F5344CB8AC3E}">
        <p14:creationId xmlns:p14="http://schemas.microsoft.com/office/powerpoint/2010/main" val="3553225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FB47AF61-5478-9348-A767-0CEC55977C48}" type="datetimeFigureOut">
              <a:rPr lang="en-US" smtClean="0"/>
              <a:t>7/15/25</a:t>
            </a:fld>
            <a:endParaRPr lang="en-US"/>
          </a:p>
        </p:txBody>
      </p:sp>
      <p:sp>
        <p:nvSpPr>
          <p:cNvPr id="5" name="Footer Placeholder 4"/>
          <p:cNvSpPr>
            <a:spLocks noGrp="1"/>
          </p:cNvSpPr>
          <p:nvPr>
            <p:ph type="ftr" sz="quarter" idx="11"/>
          </p:nvPr>
        </p:nvSpPr>
        <p:spPr>
          <a:xfrm>
            <a:off x="774923" y="5951811"/>
            <a:ext cx="7896279" cy="365125"/>
          </a:xfrm>
        </p:spPr>
        <p:txBody>
          <a:bodyPr/>
          <a:lstStyle/>
          <a:p>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AF5267FE-E692-A840-B66C-9DCBF0F6C1F3}" type="slidenum">
              <a:rPr lang="en-US" smtClean="0"/>
              <a:t>‹#›</a:t>
            </a:fld>
            <a:endParaRPr lang="en-US"/>
          </a:p>
        </p:txBody>
      </p:sp>
    </p:spTree>
    <p:extLst>
      <p:ext uri="{BB962C8B-B14F-4D97-AF65-F5344CB8AC3E}">
        <p14:creationId xmlns:p14="http://schemas.microsoft.com/office/powerpoint/2010/main" val="604123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47AF61-5478-9348-A767-0CEC55977C48}" type="datetimeFigureOut">
              <a:rPr lang="en-US" smtClean="0"/>
              <a:t>7/15/25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58300" y="5956137"/>
            <a:ext cx="1052508" cy="365125"/>
          </a:xfrm>
        </p:spPr>
        <p:txBody>
          <a:bodyPr/>
          <a:lstStyle/>
          <a:p>
            <a:fld id="{AF5267FE-E692-A840-B66C-9DCBF0F6C1F3}" type="slidenum">
              <a:rPr lang="en-US" smtClean="0"/>
              <a:t>‹#›</a:t>
            </a:fld>
            <a:endParaRPr lang="en-US"/>
          </a:p>
        </p:txBody>
      </p:sp>
    </p:spTree>
    <p:extLst>
      <p:ext uri="{BB962C8B-B14F-4D97-AF65-F5344CB8AC3E}">
        <p14:creationId xmlns:p14="http://schemas.microsoft.com/office/powerpoint/2010/main" val="1209452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FB47AF61-5478-9348-A767-0CEC55977C48}" type="datetimeFigureOut">
              <a:rPr lang="en-US" smtClean="0"/>
              <a:t>7/15/25</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AF5267FE-E692-A840-B66C-9DCBF0F6C1F3}" type="slidenum">
              <a:rPr lang="en-US" smtClean="0"/>
              <a:t>‹#›</a:t>
            </a:fld>
            <a:endParaRPr lang="en-US"/>
          </a:p>
        </p:txBody>
      </p:sp>
    </p:spTree>
    <p:extLst>
      <p:ext uri="{BB962C8B-B14F-4D97-AF65-F5344CB8AC3E}">
        <p14:creationId xmlns:p14="http://schemas.microsoft.com/office/powerpoint/2010/main" val="3672916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B47AF61-5478-9348-A767-0CEC55977C48}" type="datetimeFigureOut">
              <a:rPr lang="en-US" smtClean="0"/>
              <a:t>7/15/25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5267FE-E692-A840-B66C-9DCBF0F6C1F3}" type="slidenum">
              <a:rPr lang="en-US" smtClean="0"/>
              <a:t>‹#›</a:t>
            </a:fld>
            <a:endParaRPr lang="en-US"/>
          </a:p>
        </p:txBody>
      </p:sp>
    </p:spTree>
    <p:extLst>
      <p:ext uri="{BB962C8B-B14F-4D97-AF65-F5344CB8AC3E}">
        <p14:creationId xmlns:p14="http://schemas.microsoft.com/office/powerpoint/2010/main" val="41068361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B47AF61-5478-9348-A767-0CEC55977C48}" type="datetimeFigureOut">
              <a:rPr lang="en-US" smtClean="0"/>
              <a:t>7/15/25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5267FE-E692-A840-B66C-9DCBF0F6C1F3}" type="slidenum">
              <a:rPr lang="en-US" smtClean="0"/>
              <a:t>‹#›</a:t>
            </a:fld>
            <a:endParaRPr lang="en-US"/>
          </a:p>
        </p:txBody>
      </p:sp>
    </p:spTree>
    <p:extLst>
      <p:ext uri="{BB962C8B-B14F-4D97-AF65-F5344CB8AC3E}">
        <p14:creationId xmlns:p14="http://schemas.microsoft.com/office/powerpoint/2010/main" val="283202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B47AF61-5478-9348-A767-0CEC55977C48}" type="datetimeFigureOut">
              <a:rPr lang="en-US" smtClean="0"/>
              <a:t>7/15/25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5267FE-E692-A840-B66C-9DCBF0F6C1F3}" type="slidenum">
              <a:rPr lang="en-US" smtClean="0"/>
              <a:t>‹#›</a:t>
            </a:fld>
            <a:endParaRPr lang="en-US"/>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Tree>
    <p:extLst>
      <p:ext uri="{BB962C8B-B14F-4D97-AF65-F5344CB8AC3E}">
        <p14:creationId xmlns:p14="http://schemas.microsoft.com/office/powerpoint/2010/main" val="782326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47AF61-5478-9348-A767-0CEC55977C48}" type="datetimeFigureOut">
              <a:rPr lang="en-US" smtClean="0"/>
              <a:t>7/15/25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5267FE-E692-A840-B66C-9DCBF0F6C1F3}" type="slidenum">
              <a:rPr lang="en-US" smtClean="0"/>
              <a:t>‹#›</a:t>
            </a:fld>
            <a:endParaRPr lang="en-US"/>
          </a:p>
        </p:txBody>
      </p:sp>
    </p:spTree>
    <p:extLst>
      <p:ext uri="{BB962C8B-B14F-4D97-AF65-F5344CB8AC3E}">
        <p14:creationId xmlns:p14="http://schemas.microsoft.com/office/powerpoint/2010/main" val="2198739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FB47AF61-5478-9348-A767-0CEC55977C48}" type="datetimeFigureOut">
              <a:rPr lang="en-US" smtClean="0"/>
              <a:t>7/15/25</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AF5267FE-E692-A840-B66C-9DCBF0F6C1F3}" type="slidenum">
              <a:rPr lang="en-US" smtClean="0"/>
              <a:t>‹#›</a:t>
            </a:fld>
            <a:endParaRPr lang="en-US"/>
          </a:p>
        </p:txBody>
      </p:sp>
    </p:spTree>
    <p:extLst>
      <p:ext uri="{BB962C8B-B14F-4D97-AF65-F5344CB8AC3E}">
        <p14:creationId xmlns:p14="http://schemas.microsoft.com/office/powerpoint/2010/main" val="3169822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B47AF61-5478-9348-A767-0CEC55977C48}" type="datetimeFigureOut">
              <a:rPr lang="en-US" smtClean="0"/>
              <a:t>7/15/25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5267FE-E692-A840-B66C-9DCBF0F6C1F3}" type="slidenum">
              <a:rPr lang="en-US" smtClean="0"/>
              <a:t>‹#›</a:t>
            </a:fld>
            <a:endParaRPr lang="en-US"/>
          </a:p>
        </p:txBody>
      </p:sp>
    </p:spTree>
    <p:extLst>
      <p:ext uri="{BB962C8B-B14F-4D97-AF65-F5344CB8AC3E}">
        <p14:creationId xmlns:p14="http://schemas.microsoft.com/office/powerpoint/2010/main" val="2223487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FB47AF61-5478-9348-A767-0CEC55977C48}" type="datetimeFigureOut">
              <a:rPr lang="en-US" smtClean="0"/>
              <a:t>7/15/25</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AF5267FE-E692-A840-B66C-9DCBF0F6C1F3}" type="slidenum">
              <a:rPr lang="en-US" smtClean="0"/>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4126623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legislature.ohio.gov/legislation/136/sb35"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stableaccount.com/"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content.govdelivery.com/attachments/OHIOGOVERNOR/2025/07/01/file_attachments/3310799/Veto%20Messages.pdf" TargetMode="External"/><Relationship Id="rId2" Type="http://schemas.openxmlformats.org/officeDocument/2006/relationships/hyperlink" Target="https://search-prod.lis.state.oh.us/api/v2/general_assembly_136/legislation/hb96/07_EN/pdf/" TargetMode="External"/><Relationship Id="rId1" Type="http://schemas.openxmlformats.org/officeDocument/2006/relationships/slideLayout" Target="../slideLayouts/slideLayout2.xml"/><Relationship Id="rId6" Type="http://schemas.openxmlformats.org/officeDocument/2006/relationships/hyperlink" Target="https://www.lsc.ohio.gov/budget/136/main-operating-budget/as-enacted" TargetMode="External"/><Relationship Id="rId5" Type="http://schemas.openxmlformats.org/officeDocument/2006/relationships/hyperlink" Target="https://www.lsc.ohio.gov/assets/legislation/136/hb96/cr/files/hb96-comparison-document-as-reported-by-the-committee-of-conference-136th-general-assembly.pdf" TargetMode="External"/><Relationship Id="rId4" Type="http://schemas.openxmlformats.org/officeDocument/2006/relationships/hyperlink" Target="https://www.lsc.ohio.gov/assets/legislation/136/hb96/en0/files/hb96-appropriation-spreadsheet-as-enacted-136th-general-assembly.pdf"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www.kff.org/tracking-the-medicaid-provisions-in-the-2025-budget-bill/" TargetMode="External"/><Relationship Id="rId2" Type="http://schemas.openxmlformats.org/officeDocument/2006/relationships/hyperlink" Target="https://www.congress.gov/bill/119th-congress/house-bill/1/tex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DC82D-D2A8-21B1-26FB-BB23068D82FB}"/>
              </a:ext>
            </a:extLst>
          </p:cNvPr>
          <p:cNvSpPr>
            <a:spLocks noGrp="1"/>
          </p:cNvSpPr>
          <p:nvPr>
            <p:ph type="ctrTitle"/>
          </p:nvPr>
        </p:nvSpPr>
        <p:spPr/>
        <p:txBody>
          <a:bodyPr/>
          <a:lstStyle/>
          <a:p>
            <a:r>
              <a:rPr lang="en-US" dirty="0"/>
              <a:t>SFY 26/27 Budget &amp; OBBBA Update</a:t>
            </a:r>
          </a:p>
        </p:txBody>
      </p:sp>
      <p:sp>
        <p:nvSpPr>
          <p:cNvPr id="3" name="Subtitle 2">
            <a:extLst>
              <a:ext uri="{FF2B5EF4-FFF2-40B4-BE49-F238E27FC236}">
                <a16:creationId xmlns:a16="http://schemas.microsoft.com/office/drawing/2014/main" id="{1CCDE1D3-1812-4023-3900-884FACFD7DDA}"/>
              </a:ext>
            </a:extLst>
          </p:cNvPr>
          <p:cNvSpPr>
            <a:spLocks noGrp="1"/>
          </p:cNvSpPr>
          <p:nvPr>
            <p:ph type="subTitle" idx="1"/>
          </p:nvPr>
        </p:nvSpPr>
        <p:spPr/>
        <p:txBody>
          <a:bodyPr/>
          <a:lstStyle/>
          <a:p>
            <a:r>
              <a:rPr lang="en-US" dirty="0"/>
              <a:t>For OPRA Members</a:t>
            </a:r>
          </a:p>
        </p:txBody>
      </p:sp>
    </p:spTree>
    <p:extLst>
      <p:ext uri="{BB962C8B-B14F-4D97-AF65-F5344CB8AC3E}">
        <p14:creationId xmlns:p14="http://schemas.microsoft.com/office/powerpoint/2010/main" val="1904716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382F6E-AF95-8666-0EBB-76FE4388B06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3773F2C-BD00-DCFA-AD6E-8A66EA4C6BA4}"/>
              </a:ext>
            </a:extLst>
          </p:cNvPr>
          <p:cNvSpPr>
            <a:spLocks noGrp="1"/>
          </p:cNvSpPr>
          <p:nvPr>
            <p:ph type="title"/>
          </p:nvPr>
        </p:nvSpPr>
        <p:spPr/>
        <p:txBody>
          <a:bodyPr/>
          <a:lstStyle/>
          <a:p>
            <a:r>
              <a:rPr lang="en-US" dirty="0"/>
              <a:t>DODD- Employment Frist</a:t>
            </a:r>
          </a:p>
        </p:txBody>
      </p:sp>
      <p:sp>
        <p:nvSpPr>
          <p:cNvPr id="3" name="Content Placeholder 2">
            <a:extLst>
              <a:ext uri="{FF2B5EF4-FFF2-40B4-BE49-F238E27FC236}">
                <a16:creationId xmlns:a16="http://schemas.microsoft.com/office/drawing/2014/main" id="{39A6163F-F96E-18C5-D463-69D6270E8A7B}"/>
              </a:ext>
            </a:extLst>
          </p:cNvPr>
          <p:cNvSpPr>
            <a:spLocks noGrp="1"/>
          </p:cNvSpPr>
          <p:nvPr>
            <p:ph idx="1"/>
          </p:nvPr>
        </p:nvSpPr>
        <p:spPr>
          <a:xfrm>
            <a:off x="581192" y="2180496"/>
            <a:ext cx="11029615" cy="1417837"/>
          </a:xfrm>
        </p:spPr>
        <p:txBody>
          <a:bodyPr>
            <a:normAutofit lnSpcReduction="10000"/>
          </a:bodyPr>
          <a:lstStyle/>
          <a:p>
            <a:r>
              <a:rPr lang="en-US" sz="1600" dirty="0"/>
              <a:t>This line item is used to fund an initiative with OOD and to develop a long-term system for placing persons with developmental disabilities in community employment. Funds support vocational rehabilitation counselors that are dedicated to assisting such persons in attaining competitive community employment, as well as continuing employment transformation grants as part of the Ball v. DeWine settlement approved April 24, 2020.</a:t>
            </a:r>
          </a:p>
          <a:p>
            <a:r>
              <a:rPr lang="en-US" sz="1600" dirty="0"/>
              <a:t>This line item is used, in part, to draw down addition federal vocational rehabilitation matching funds</a:t>
            </a:r>
          </a:p>
        </p:txBody>
      </p:sp>
      <p:graphicFrame>
        <p:nvGraphicFramePr>
          <p:cNvPr id="4" name="Table 3">
            <a:extLst>
              <a:ext uri="{FF2B5EF4-FFF2-40B4-BE49-F238E27FC236}">
                <a16:creationId xmlns:a16="http://schemas.microsoft.com/office/drawing/2014/main" id="{189F73D8-932F-7205-61E3-259ECC3BC49A}"/>
              </a:ext>
            </a:extLst>
          </p:cNvPr>
          <p:cNvGraphicFramePr>
            <a:graphicFrameLocks noGrp="1"/>
          </p:cNvGraphicFramePr>
          <p:nvPr>
            <p:extLst>
              <p:ext uri="{D42A27DB-BD31-4B8C-83A1-F6EECF244321}">
                <p14:modId xmlns:p14="http://schemas.microsoft.com/office/powerpoint/2010/main" val="805598721"/>
              </p:ext>
            </p:extLst>
          </p:nvPr>
        </p:nvGraphicFramePr>
        <p:xfrm>
          <a:off x="1790839" y="4070791"/>
          <a:ext cx="8128000" cy="741680"/>
        </p:xfrm>
        <a:graphic>
          <a:graphicData uri="http://schemas.openxmlformats.org/drawingml/2006/table">
            <a:tbl>
              <a:tblPr firstRow="1" bandRow="1">
                <a:tableStyleId>{5C22544A-7EE6-4342-B048-85BDC9FD1C3A}</a:tableStyleId>
              </a:tblPr>
              <a:tblGrid>
                <a:gridCol w="1700963">
                  <a:extLst>
                    <a:ext uri="{9D8B030D-6E8A-4147-A177-3AD203B41FA5}">
                      <a16:colId xmlns:a16="http://schemas.microsoft.com/office/drawing/2014/main" val="2814960127"/>
                    </a:ext>
                  </a:extLst>
                </a:gridCol>
                <a:gridCol w="2363037">
                  <a:extLst>
                    <a:ext uri="{9D8B030D-6E8A-4147-A177-3AD203B41FA5}">
                      <a16:colId xmlns:a16="http://schemas.microsoft.com/office/drawing/2014/main" val="1024161591"/>
                    </a:ext>
                  </a:extLst>
                </a:gridCol>
                <a:gridCol w="2032000">
                  <a:extLst>
                    <a:ext uri="{9D8B030D-6E8A-4147-A177-3AD203B41FA5}">
                      <a16:colId xmlns:a16="http://schemas.microsoft.com/office/drawing/2014/main" val="2035067218"/>
                    </a:ext>
                  </a:extLst>
                </a:gridCol>
                <a:gridCol w="2032000">
                  <a:extLst>
                    <a:ext uri="{9D8B030D-6E8A-4147-A177-3AD203B41FA5}">
                      <a16:colId xmlns:a16="http://schemas.microsoft.com/office/drawing/2014/main" val="350811692"/>
                    </a:ext>
                  </a:extLst>
                </a:gridCol>
              </a:tblGrid>
              <a:tr h="370840">
                <a:tc>
                  <a:txBody>
                    <a:bodyPr/>
                    <a:lstStyle/>
                    <a:p>
                      <a:r>
                        <a:rPr lang="en-US" dirty="0"/>
                        <a:t>Fund</a:t>
                      </a:r>
                    </a:p>
                  </a:txBody>
                  <a:tcPr/>
                </a:tc>
                <a:tc>
                  <a:txBody>
                    <a:bodyPr/>
                    <a:lstStyle/>
                    <a:p>
                      <a:pPr algn="ctr"/>
                      <a:r>
                        <a:rPr lang="en-US" dirty="0"/>
                        <a:t>Estimated SFY ‘25</a:t>
                      </a:r>
                    </a:p>
                  </a:txBody>
                  <a:tcPr/>
                </a:tc>
                <a:tc>
                  <a:txBody>
                    <a:bodyPr/>
                    <a:lstStyle/>
                    <a:p>
                      <a:pPr algn="ctr"/>
                      <a:r>
                        <a:rPr lang="en-US" dirty="0"/>
                        <a:t>SFY ’26</a:t>
                      </a:r>
                    </a:p>
                  </a:txBody>
                  <a:tcPr/>
                </a:tc>
                <a:tc>
                  <a:txBody>
                    <a:bodyPr/>
                    <a:lstStyle/>
                    <a:p>
                      <a:pPr algn="ctr"/>
                      <a:r>
                        <a:rPr lang="en-US" dirty="0"/>
                        <a:t>SFY ‘27</a:t>
                      </a:r>
                    </a:p>
                  </a:txBody>
                  <a:tcPr/>
                </a:tc>
                <a:extLst>
                  <a:ext uri="{0D108BD9-81ED-4DB2-BD59-A6C34878D82A}">
                    <a16:rowId xmlns:a16="http://schemas.microsoft.com/office/drawing/2014/main" val="4029675359"/>
                  </a:ext>
                </a:extLst>
              </a:tr>
              <a:tr h="370840">
                <a:tc>
                  <a:txBody>
                    <a:bodyPr/>
                    <a:lstStyle/>
                    <a:p>
                      <a:r>
                        <a:rPr lang="en-US" dirty="0"/>
                        <a:t>GRF</a:t>
                      </a:r>
                    </a:p>
                  </a:txBody>
                  <a:tcPr/>
                </a:tc>
                <a:tc>
                  <a:txBody>
                    <a:bodyPr/>
                    <a:lstStyle/>
                    <a:p>
                      <a:pPr algn="r"/>
                      <a:r>
                        <a:rPr lang="en-US" dirty="0"/>
                        <a:t>$2,700,000</a:t>
                      </a:r>
                    </a:p>
                  </a:txBody>
                  <a:tcPr/>
                </a:tc>
                <a:tc>
                  <a:txBody>
                    <a:bodyPr/>
                    <a:lstStyle/>
                    <a:p>
                      <a:pPr algn="r"/>
                      <a:r>
                        <a:rPr lang="en-US" dirty="0"/>
                        <a:t>$2,700,000</a:t>
                      </a:r>
                    </a:p>
                  </a:txBody>
                  <a:tcPr/>
                </a:tc>
                <a:tc>
                  <a:txBody>
                    <a:bodyPr/>
                    <a:lstStyle/>
                    <a:p>
                      <a:pPr algn="r"/>
                      <a:r>
                        <a:rPr lang="en-US" dirty="0"/>
                        <a:t>$2,700,000</a:t>
                      </a:r>
                    </a:p>
                  </a:txBody>
                  <a:tcPr/>
                </a:tc>
                <a:extLst>
                  <a:ext uri="{0D108BD9-81ED-4DB2-BD59-A6C34878D82A}">
                    <a16:rowId xmlns:a16="http://schemas.microsoft.com/office/drawing/2014/main" val="1093435980"/>
                  </a:ext>
                </a:extLst>
              </a:tr>
            </a:tbl>
          </a:graphicData>
        </a:graphic>
      </p:graphicFrame>
    </p:spTree>
    <p:extLst>
      <p:ext uri="{BB962C8B-B14F-4D97-AF65-F5344CB8AC3E}">
        <p14:creationId xmlns:p14="http://schemas.microsoft.com/office/powerpoint/2010/main" val="7470036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F2A4A-E0C0-0CCD-77D5-146A460CEDCC}"/>
              </a:ext>
            </a:extLst>
          </p:cNvPr>
          <p:cNvSpPr>
            <a:spLocks noGrp="1"/>
          </p:cNvSpPr>
          <p:nvPr>
            <p:ph type="title"/>
          </p:nvPr>
        </p:nvSpPr>
        <p:spPr/>
        <p:txBody>
          <a:bodyPr/>
          <a:lstStyle/>
          <a:p>
            <a:r>
              <a:rPr lang="en-US" dirty="0"/>
              <a:t>DODD- Community Supports and Rental Assistance</a:t>
            </a:r>
          </a:p>
        </p:txBody>
      </p:sp>
      <p:sp>
        <p:nvSpPr>
          <p:cNvPr id="3" name="Content Placeholder 2">
            <a:extLst>
              <a:ext uri="{FF2B5EF4-FFF2-40B4-BE49-F238E27FC236}">
                <a16:creationId xmlns:a16="http://schemas.microsoft.com/office/drawing/2014/main" id="{43178BA2-6E93-A9CD-70DA-DEAFB4D81FF6}"/>
              </a:ext>
            </a:extLst>
          </p:cNvPr>
          <p:cNvSpPr>
            <a:spLocks noGrp="1"/>
          </p:cNvSpPr>
          <p:nvPr>
            <p:ph idx="1"/>
          </p:nvPr>
        </p:nvSpPr>
        <p:spPr>
          <a:xfrm>
            <a:off x="581192" y="2180496"/>
            <a:ext cx="11029615" cy="1311306"/>
          </a:xfrm>
        </p:spPr>
        <p:txBody>
          <a:bodyPr>
            <a:normAutofit/>
          </a:bodyPr>
          <a:lstStyle/>
          <a:p>
            <a:r>
              <a:rPr lang="en-US" sz="1600" dirty="0"/>
              <a:t>This line item is used to provide county DD boards with funding for rental assistance for individuals who are receiving home- and community-based services and to former residents of ICFs.</a:t>
            </a:r>
          </a:p>
          <a:p>
            <a:r>
              <a:rPr lang="en-US" sz="1600" dirty="0"/>
              <a:t>This line item includes ear-marks for Achievement Center for Children, Hudson Community Living, and the Friendship Circle of Cleveland</a:t>
            </a:r>
          </a:p>
        </p:txBody>
      </p:sp>
      <p:graphicFrame>
        <p:nvGraphicFramePr>
          <p:cNvPr id="6" name="Table 5">
            <a:extLst>
              <a:ext uri="{FF2B5EF4-FFF2-40B4-BE49-F238E27FC236}">
                <a16:creationId xmlns:a16="http://schemas.microsoft.com/office/drawing/2014/main" id="{70D4A41C-6B6B-15D6-D168-CA656FE3EA1E}"/>
              </a:ext>
            </a:extLst>
          </p:cNvPr>
          <p:cNvGraphicFramePr>
            <a:graphicFrameLocks noGrp="1"/>
          </p:cNvGraphicFramePr>
          <p:nvPr>
            <p:extLst>
              <p:ext uri="{D42A27DB-BD31-4B8C-83A1-F6EECF244321}">
                <p14:modId xmlns:p14="http://schemas.microsoft.com/office/powerpoint/2010/main" val="2589313669"/>
              </p:ext>
            </p:extLst>
          </p:nvPr>
        </p:nvGraphicFramePr>
        <p:xfrm>
          <a:off x="1126067" y="3956342"/>
          <a:ext cx="9527419" cy="1483360"/>
        </p:xfrm>
        <a:graphic>
          <a:graphicData uri="http://schemas.openxmlformats.org/drawingml/2006/table">
            <a:tbl>
              <a:tblPr firstRow="1" bandRow="1">
                <a:tableStyleId>{5C22544A-7EE6-4342-B048-85BDC9FD1C3A}</a:tableStyleId>
              </a:tblPr>
              <a:tblGrid>
                <a:gridCol w="2540000">
                  <a:extLst>
                    <a:ext uri="{9D8B030D-6E8A-4147-A177-3AD203B41FA5}">
                      <a16:colId xmlns:a16="http://schemas.microsoft.com/office/drawing/2014/main" val="2814960127"/>
                    </a:ext>
                  </a:extLst>
                </a:gridCol>
                <a:gridCol w="2506133">
                  <a:extLst>
                    <a:ext uri="{9D8B030D-6E8A-4147-A177-3AD203B41FA5}">
                      <a16:colId xmlns:a16="http://schemas.microsoft.com/office/drawing/2014/main" val="1024161591"/>
                    </a:ext>
                  </a:extLst>
                </a:gridCol>
                <a:gridCol w="2099431">
                  <a:extLst>
                    <a:ext uri="{9D8B030D-6E8A-4147-A177-3AD203B41FA5}">
                      <a16:colId xmlns:a16="http://schemas.microsoft.com/office/drawing/2014/main" val="2035067218"/>
                    </a:ext>
                  </a:extLst>
                </a:gridCol>
                <a:gridCol w="2381855">
                  <a:extLst>
                    <a:ext uri="{9D8B030D-6E8A-4147-A177-3AD203B41FA5}">
                      <a16:colId xmlns:a16="http://schemas.microsoft.com/office/drawing/2014/main" val="350811692"/>
                    </a:ext>
                  </a:extLst>
                </a:gridCol>
              </a:tblGrid>
              <a:tr h="370840">
                <a:tc>
                  <a:txBody>
                    <a:bodyPr/>
                    <a:lstStyle/>
                    <a:p>
                      <a:r>
                        <a:rPr lang="en-US" dirty="0"/>
                        <a:t>Fund</a:t>
                      </a:r>
                    </a:p>
                  </a:txBody>
                  <a:tcPr/>
                </a:tc>
                <a:tc>
                  <a:txBody>
                    <a:bodyPr/>
                    <a:lstStyle/>
                    <a:p>
                      <a:pPr algn="ctr"/>
                      <a:r>
                        <a:rPr lang="en-US" dirty="0"/>
                        <a:t>Estimated SFY ‘25</a:t>
                      </a:r>
                    </a:p>
                  </a:txBody>
                  <a:tcPr/>
                </a:tc>
                <a:tc>
                  <a:txBody>
                    <a:bodyPr/>
                    <a:lstStyle/>
                    <a:p>
                      <a:pPr algn="ctr"/>
                      <a:r>
                        <a:rPr lang="en-US" dirty="0"/>
                        <a:t>SFY ’26</a:t>
                      </a:r>
                    </a:p>
                  </a:txBody>
                  <a:tcPr/>
                </a:tc>
                <a:tc>
                  <a:txBody>
                    <a:bodyPr/>
                    <a:lstStyle/>
                    <a:p>
                      <a:pPr algn="ctr"/>
                      <a:r>
                        <a:rPr lang="en-US" dirty="0"/>
                        <a:t>SFY ‘27</a:t>
                      </a:r>
                    </a:p>
                  </a:txBody>
                  <a:tcPr/>
                </a:tc>
                <a:extLst>
                  <a:ext uri="{0D108BD9-81ED-4DB2-BD59-A6C34878D82A}">
                    <a16:rowId xmlns:a16="http://schemas.microsoft.com/office/drawing/2014/main" val="4029675359"/>
                  </a:ext>
                </a:extLst>
              </a:tr>
              <a:tr h="370840">
                <a:tc>
                  <a:txBody>
                    <a:bodyPr/>
                    <a:lstStyle/>
                    <a:p>
                      <a:r>
                        <a:rPr lang="en-US" dirty="0"/>
                        <a:t>GRF</a:t>
                      </a:r>
                    </a:p>
                  </a:txBody>
                  <a:tcPr/>
                </a:tc>
                <a:tc>
                  <a:txBody>
                    <a:bodyPr/>
                    <a:lstStyle/>
                    <a:p>
                      <a:pPr algn="r"/>
                      <a:r>
                        <a:rPr lang="en-US" dirty="0"/>
                        <a:t>$900,000</a:t>
                      </a:r>
                    </a:p>
                  </a:txBody>
                  <a:tcPr/>
                </a:tc>
                <a:tc>
                  <a:txBody>
                    <a:bodyPr/>
                    <a:lstStyle/>
                    <a:p>
                      <a:pPr algn="r"/>
                      <a:r>
                        <a:rPr lang="en-US" dirty="0"/>
                        <a:t>$1,265,000</a:t>
                      </a:r>
                    </a:p>
                  </a:txBody>
                  <a:tcPr/>
                </a:tc>
                <a:tc>
                  <a:txBody>
                    <a:bodyPr/>
                    <a:lstStyle/>
                    <a:p>
                      <a:pPr algn="r"/>
                      <a:r>
                        <a:rPr lang="en-US" dirty="0"/>
                        <a:t>$944,000</a:t>
                      </a:r>
                    </a:p>
                  </a:txBody>
                  <a:tcPr/>
                </a:tc>
                <a:extLst>
                  <a:ext uri="{0D108BD9-81ED-4DB2-BD59-A6C34878D82A}">
                    <a16:rowId xmlns:a16="http://schemas.microsoft.com/office/drawing/2014/main" val="1093435980"/>
                  </a:ext>
                </a:extLst>
              </a:tr>
              <a:tr h="370840">
                <a:tc>
                  <a:txBody>
                    <a:bodyPr/>
                    <a:lstStyle/>
                    <a:p>
                      <a:r>
                        <a:rPr lang="en-US" dirty="0"/>
                        <a:t>Earmarks</a:t>
                      </a:r>
                    </a:p>
                  </a:txBody>
                  <a:tcPr/>
                </a:tc>
                <a:tc>
                  <a:txBody>
                    <a:bodyPr/>
                    <a:lstStyle/>
                    <a:p>
                      <a:pPr algn="r"/>
                      <a:endParaRPr lang="en-US" dirty="0"/>
                    </a:p>
                  </a:txBody>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en-US" dirty="0"/>
                        <a:t>($375,190)</a:t>
                      </a:r>
                    </a:p>
                  </a:txBody>
                  <a:tcPr/>
                </a:tc>
                <a:tc>
                  <a:txBody>
                    <a:bodyPr/>
                    <a:lstStyle/>
                    <a:p>
                      <a:pPr algn="r"/>
                      <a:r>
                        <a:rPr lang="en-US" dirty="0"/>
                        <a:t>($244,000)</a:t>
                      </a:r>
                    </a:p>
                  </a:txBody>
                  <a:tcPr/>
                </a:tc>
                <a:extLst>
                  <a:ext uri="{0D108BD9-81ED-4DB2-BD59-A6C34878D82A}">
                    <a16:rowId xmlns:a16="http://schemas.microsoft.com/office/drawing/2014/main" val="4230308821"/>
                  </a:ext>
                </a:extLst>
              </a:tr>
              <a:tr h="370840">
                <a:tc>
                  <a:txBody>
                    <a:bodyPr/>
                    <a:lstStyle/>
                    <a:p>
                      <a:pPr algn="r"/>
                      <a:r>
                        <a:rPr lang="en-US" dirty="0"/>
                        <a:t>Remaining GRF Balance</a:t>
                      </a:r>
                    </a:p>
                  </a:txBody>
                  <a:tcPr/>
                </a:tc>
                <a:tc>
                  <a:txBody>
                    <a:bodyPr/>
                    <a:lstStyle/>
                    <a:p>
                      <a:pPr algn="r"/>
                      <a:endParaRPr lang="en-US" dirty="0"/>
                    </a:p>
                  </a:txBody>
                  <a:tcPr/>
                </a:tc>
                <a:tc>
                  <a:txBody>
                    <a:bodyPr/>
                    <a:lstStyle/>
                    <a:p>
                      <a:pPr algn="r"/>
                      <a:r>
                        <a:rPr lang="en-US" dirty="0"/>
                        <a:t>$889,810</a:t>
                      </a:r>
                    </a:p>
                  </a:txBody>
                  <a:tcPr/>
                </a:tc>
                <a:tc>
                  <a:txBody>
                    <a:bodyPr/>
                    <a:lstStyle/>
                    <a:p>
                      <a:pPr algn="r"/>
                      <a:r>
                        <a:rPr lang="en-US" dirty="0"/>
                        <a:t>$700,000</a:t>
                      </a:r>
                    </a:p>
                  </a:txBody>
                  <a:tcPr/>
                </a:tc>
                <a:extLst>
                  <a:ext uri="{0D108BD9-81ED-4DB2-BD59-A6C34878D82A}">
                    <a16:rowId xmlns:a16="http://schemas.microsoft.com/office/drawing/2014/main" val="798242627"/>
                  </a:ext>
                </a:extLst>
              </a:tr>
            </a:tbl>
          </a:graphicData>
        </a:graphic>
      </p:graphicFrame>
    </p:spTree>
    <p:extLst>
      <p:ext uri="{BB962C8B-B14F-4D97-AF65-F5344CB8AC3E}">
        <p14:creationId xmlns:p14="http://schemas.microsoft.com/office/powerpoint/2010/main" val="20652663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5B2528-1C04-C1BD-176B-76370BD93D31}"/>
              </a:ext>
            </a:extLst>
          </p:cNvPr>
          <p:cNvSpPr>
            <a:spLocks noGrp="1"/>
          </p:cNvSpPr>
          <p:nvPr>
            <p:ph type="title"/>
          </p:nvPr>
        </p:nvSpPr>
        <p:spPr/>
        <p:txBody>
          <a:bodyPr/>
          <a:lstStyle/>
          <a:p>
            <a:r>
              <a:rPr lang="en-US" dirty="0"/>
              <a:t>DODD- Med Admin and Health Related activities</a:t>
            </a:r>
          </a:p>
        </p:txBody>
      </p:sp>
      <p:sp>
        <p:nvSpPr>
          <p:cNvPr id="3" name="Content Placeholder 2">
            <a:extLst>
              <a:ext uri="{FF2B5EF4-FFF2-40B4-BE49-F238E27FC236}">
                <a16:creationId xmlns:a16="http://schemas.microsoft.com/office/drawing/2014/main" id="{290E8C9E-A874-2943-4836-ABC24A2ABB0B}"/>
              </a:ext>
            </a:extLst>
          </p:cNvPr>
          <p:cNvSpPr>
            <a:spLocks noGrp="1"/>
          </p:cNvSpPr>
          <p:nvPr>
            <p:ph idx="1"/>
          </p:nvPr>
        </p:nvSpPr>
        <p:spPr>
          <a:xfrm>
            <a:off x="581192" y="2180496"/>
            <a:ext cx="11029615" cy="4405361"/>
          </a:xfrm>
        </p:spPr>
        <p:txBody>
          <a:bodyPr>
            <a:normAutofit/>
          </a:bodyPr>
          <a:lstStyle/>
          <a:p>
            <a:pPr marL="0" indent="0">
              <a:buNone/>
            </a:pPr>
            <a:r>
              <a:rPr lang="en-US" dirty="0"/>
              <a:t>Highlights- </a:t>
            </a:r>
          </a:p>
          <a:p>
            <a:r>
              <a:rPr lang="en-US" dirty="0"/>
              <a:t>Allows DD personnel to treat anaphylaxis, administer prescribed epinephrine either by autoinjector or </a:t>
            </a:r>
            <a:r>
              <a:rPr lang="en-US" b="1" dirty="0"/>
              <a:t>intranasally</a:t>
            </a:r>
            <a:r>
              <a:rPr lang="en-US" dirty="0"/>
              <a:t> without delegation or medication certification (but with training)</a:t>
            </a:r>
          </a:p>
          <a:p>
            <a:r>
              <a:rPr lang="en-US" dirty="0"/>
              <a:t>Revises references from vagal nerve stimulator to </a:t>
            </a:r>
            <a:r>
              <a:rPr lang="en-US" dirty="0" err="1"/>
              <a:t>vagus</a:t>
            </a:r>
            <a:r>
              <a:rPr lang="en-US" dirty="0"/>
              <a:t> nerve stimulator</a:t>
            </a:r>
          </a:p>
          <a:p>
            <a:r>
              <a:rPr lang="en-US" dirty="0"/>
              <a:t>Restructuring some of the language around training for DD personnel to do health-related activities and operating VNS and administer prescribed epinephrine</a:t>
            </a:r>
          </a:p>
          <a:p>
            <a:pPr lvl="1"/>
            <a:r>
              <a:rPr lang="en-US" dirty="0"/>
              <a:t>No substantive changes to the requirements though</a:t>
            </a:r>
          </a:p>
          <a:p>
            <a:endParaRPr lang="en-US" dirty="0"/>
          </a:p>
        </p:txBody>
      </p:sp>
    </p:spTree>
    <p:extLst>
      <p:ext uri="{BB962C8B-B14F-4D97-AF65-F5344CB8AC3E}">
        <p14:creationId xmlns:p14="http://schemas.microsoft.com/office/powerpoint/2010/main" val="40245046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E73A6-45A8-14C6-33C1-96C3A4100FC5}"/>
              </a:ext>
            </a:extLst>
          </p:cNvPr>
          <p:cNvSpPr>
            <a:spLocks noGrp="1"/>
          </p:cNvSpPr>
          <p:nvPr>
            <p:ph type="title"/>
          </p:nvPr>
        </p:nvSpPr>
        <p:spPr/>
        <p:txBody>
          <a:bodyPr/>
          <a:lstStyle/>
          <a:p>
            <a:r>
              <a:rPr lang="en-US" dirty="0"/>
              <a:t>DODD- Med Admin and health related activities</a:t>
            </a:r>
          </a:p>
        </p:txBody>
      </p:sp>
      <p:sp>
        <p:nvSpPr>
          <p:cNvPr id="3" name="Content Placeholder 2">
            <a:extLst>
              <a:ext uri="{FF2B5EF4-FFF2-40B4-BE49-F238E27FC236}">
                <a16:creationId xmlns:a16="http://schemas.microsoft.com/office/drawing/2014/main" id="{0969B567-8C65-0172-661F-80B5BDC1270D}"/>
              </a:ext>
            </a:extLst>
          </p:cNvPr>
          <p:cNvSpPr>
            <a:spLocks noGrp="1"/>
          </p:cNvSpPr>
          <p:nvPr>
            <p:ph idx="1"/>
          </p:nvPr>
        </p:nvSpPr>
        <p:spPr>
          <a:xfrm>
            <a:off x="581192" y="2180496"/>
            <a:ext cx="11029615" cy="4329161"/>
          </a:xfrm>
        </p:spPr>
        <p:txBody>
          <a:bodyPr>
            <a:normAutofit lnSpcReduction="10000"/>
          </a:bodyPr>
          <a:lstStyle/>
          <a:p>
            <a:pPr marL="0" indent="0">
              <a:buNone/>
            </a:pPr>
            <a:r>
              <a:rPr lang="en-US" dirty="0"/>
              <a:t>Family Delegation-</a:t>
            </a:r>
          </a:p>
          <a:p>
            <a:r>
              <a:rPr lang="en-US" dirty="0"/>
              <a:t>Establishes an additional condition on the authority of a family member to authorize an unlicensed in-home care worker to perform health care tasks for an individual with a developmental disability - that the family member is not acting as a paid provider for the individual.</a:t>
            </a:r>
          </a:p>
          <a:p>
            <a:r>
              <a:rPr lang="en-US" dirty="0"/>
              <a:t>Eliminates a condition that the worker provide care through employment or another arrangement with the family member and is not otherwise employed to provide services to individuals with developmental disabilities.</a:t>
            </a:r>
          </a:p>
          <a:p>
            <a:r>
              <a:rPr lang="en-US" dirty="0"/>
              <a:t>Requires an unlicensed in-home worker to accept the written document in which the family member authorizes the worker to perform health-related tasks before the worker may perform them</a:t>
            </a:r>
          </a:p>
          <a:p>
            <a:r>
              <a:rPr lang="en-US" dirty="0"/>
              <a:t>Change in language around what happens when CBs receive a complaint, must determine if the family delegation is no longer appropriate, and must find another provider to take over medication administration</a:t>
            </a:r>
          </a:p>
          <a:p>
            <a:pPr lvl="1"/>
            <a:r>
              <a:rPr lang="en-US" dirty="0"/>
              <a:t>Current statute- The board shall use appropriately licensed health care professionals </a:t>
            </a:r>
          </a:p>
          <a:p>
            <a:pPr lvl="1"/>
            <a:r>
              <a:rPr lang="en-US" dirty="0"/>
              <a:t>Proposed statute- The board shall authorize appropriately licensed or certified providers to instead perform the health care tasks.</a:t>
            </a:r>
          </a:p>
        </p:txBody>
      </p:sp>
    </p:spTree>
    <p:extLst>
      <p:ext uri="{BB962C8B-B14F-4D97-AF65-F5344CB8AC3E}">
        <p14:creationId xmlns:p14="http://schemas.microsoft.com/office/powerpoint/2010/main" val="22094242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B4F32E-B988-9F1D-FD90-14041AD72631}"/>
              </a:ext>
            </a:extLst>
          </p:cNvPr>
          <p:cNvSpPr>
            <a:spLocks noGrp="1"/>
          </p:cNvSpPr>
          <p:nvPr>
            <p:ph type="title"/>
          </p:nvPr>
        </p:nvSpPr>
        <p:spPr/>
        <p:txBody>
          <a:bodyPr/>
          <a:lstStyle/>
          <a:p>
            <a:r>
              <a:rPr lang="en-US" dirty="0"/>
              <a:t>DODD- Supported Decision Making + SSA Training</a:t>
            </a:r>
          </a:p>
        </p:txBody>
      </p:sp>
      <p:sp>
        <p:nvSpPr>
          <p:cNvPr id="3" name="Content Placeholder 2">
            <a:extLst>
              <a:ext uri="{FF2B5EF4-FFF2-40B4-BE49-F238E27FC236}">
                <a16:creationId xmlns:a16="http://schemas.microsoft.com/office/drawing/2014/main" id="{1A02F747-A2DC-7A4C-73C9-BD660D4F956B}"/>
              </a:ext>
            </a:extLst>
          </p:cNvPr>
          <p:cNvSpPr>
            <a:spLocks noGrp="1"/>
          </p:cNvSpPr>
          <p:nvPr>
            <p:ph idx="1"/>
          </p:nvPr>
        </p:nvSpPr>
        <p:spPr/>
        <p:txBody>
          <a:bodyPr/>
          <a:lstStyle/>
          <a:p>
            <a:r>
              <a:rPr lang="en-US" dirty="0"/>
              <a:t>The supported decision-making provision did not make it into the budget</a:t>
            </a:r>
          </a:p>
          <a:p>
            <a:pPr lvl="1"/>
            <a:r>
              <a:rPr lang="en-US" dirty="0"/>
              <a:t>The language proposed by the Governor that did not make it into the final version of House Bill 96 is included in </a:t>
            </a:r>
            <a:r>
              <a:rPr lang="en-US" dirty="0">
                <a:hlinkClick r:id="rId2"/>
              </a:rPr>
              <a:t>Senate Bill 35</a:t>
            </a:r>
            <a:r>
              <a:rPr lang="en-US" dirty="0"/>
              <a:t>. The bill had hearing in the Senate Judiciary Committee and we anticipate additional hearings this fall. </a:t>
            </a:r>
          </a:p>
          <a:p>
            <a:pPr marL="324000" lvl="1" indent="0">
              <a:buNone/>
            </a:pPr>
            <a:endParaRPr lang="en-US" dirty="0"/>
          </a:p>
          <a:p>
            <a:r>
              <a:rPr lang="en-US" dirty="0"/>
              <a:t>The bill included language requiring that all SSAs and SSA supervisors must be trained on certain topics including: </a:t>
            </a:r>
          </a:p>
          <a:p>
            <a:pPr lvl="1"/>
            <a:r>
              <a:rPr lang="en-US" dirty="0"/>
              <a:t>(1) Empowering individuals serviced through the development of person-centered individual service plans; (2) Coordinating services; (3) Enhancing team effectiveness; (4) Understanding Medicaid; (5) An overview of ICFs/IID; (6) An overview of Medicaid home and community-based services waivers administered by the department of developmental disabilities and county boards of developmental disabilities, including self-directed services, budget authority, and employer authority; (7) Targeted case management; (8) Employment navigation.</a:t>
            </a:r>
          </a:p>
        </p:txBody>
      </p:sp>
    </p:spTree>
    <p:extLst>
      <p:ext uri="{BB962C8B-B14F-4D97-AF65-F5344CB8AC3E}">
        <p14:creationId xmlns:p14="http://schemas.microsoft.com/office/powerpoint/2010/main" val="1549672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BA876-C6BE-BB88-85FF-E29C2A00F4F9}"/>
              </a:ext>
            </a:extLst>
          </p:cNvPr>
          <p:cNvSpPr>
            <a:spLocks noGrp="1"/>
          </p:cNvSpPr>
          <p:nvPr>
            <p:ph type="title"/>
          </p:nvPr>
        </p:nvSpPr>
        <p:spPr/>
        <p:txBody>
          <a:bodyPr/>
          <a:lstStyle/>
          <a:p>
            <a:r>
              <a:rPr lang="en-US" dirty="0"/>
              <a:t>ODM</a:t>
            </a:r>
          </a:p>
        </p:txBody>
      </p:sp>
      <p:sp>
        <p:nvSpPr>
          <p:cNvPr id="3" name="Content Placeholder 2">
            <a:extLst>
              <a:ext uri="{FF2B5EF4-FFF2-40B4-BE49-F238E27FC236}">
                <a16:creationId xmlns:a16="http://schemas.microsoft.com/office/drawing/2014/main" id="{345B60FB-FB36-CB4C-3742-B65E15C9E19B}"/>
              </a:ext>
            </a:extLst>
          </p:cNvPr>
          <p:cNvSpPr>
            <a:spLocks noGrp="1"/>
          </p:cNvSpPr>
          <p:nvPr>
            <p:ph idx="1"/>
          </p:nvPr>
        </p:nvSpPr>
        <p:spPr/>
        <p:txBody>
          <a:bodyPr/>
          <a:lstStyle/>
          <a:p>
            <a:r>
              <a:rPr lang="en-US" dirty="0"/>
              <a:t>EVV</a:t>
            </a:r>
          </a:p>
          <a:p>
            <a:r>
              <a:rPr lang="en-US" dirty="0"/>
              <a:t>Personal Needs Allowance</a:t>
            </a:r>
          </a:p>
          <a:p>
            <a:r>
              <a:rPr lang="en-US" dirty="0"/>
              <a:t>MBIWD</a:t>
            </a:r>
          </a:p>
          <a:p>
            <a:r>
              <a:rPr lang="en-US" dirty="0"/>
              <a:t>ABD Audits</a:t>
            </a:r>
          </a:p>
          <a:p>
            <a:r>
              <a:rPr lang="en-US" dirty="0"/>
              <a:t>DEI Initiatives</a:t>
            </a:r>
          </a:p>
          <a:p>
            <a:r>
              <a:rPr lang="en-US" dirty="0"/>
              <a:t>Medicaid ALIs</a:t>
            </a:r>
          </a:p>
          <a:p>
            <a:r>
              <a:rPr lang="en-US" dirty="0"/>
              <a:t>Waiver Change Reports</a:t>
            </a:r>
          </a:p>
          <a:p>
            <a:r>
              <a:rPr lang="en-US" dirty="0"/>
              <a:t>MCO assignment</a:t>
            </a:r>
          </a:p>
          <a:p>
            <a:endParaRPr lang="en-US" dirty="0"/>
          </a:p>
        </p:txBody>
      </p:sp>
    </p:spTree>
    <p:extLst>
      <p:ext uri="{BB962C8B-B14F-4D97-AF65-F5344CB8AC3E}">
        <p14:creationId xmlns:p14="http://schemas.microsoft.com/office/powerpoint/2010/main" val="22037454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06BEA-904C-D1BD-A484-D3514848D23B}"/>
              </a:ext>
            </a:extLst>
          </p:cNvPr>
          <p:cNvSpPr>
            <a:spLocks noGrp="1"/>
          </p:cNvSpPr>
          <p:nvPr>
            <p:ph type="title"/>
          </p:nvPr>
        </p:nvSpPr>
        <p:spPr/>
        <p:txBody>
          <a:bodyPr/>
          <a:lstStyle/>
          <a:p>
            <a:r>
              <a:rPr lang="en-US" dirty="0"/>
              <a:t>ODM</a:t>
            </a:r>
          </a:p>
        </p:txBody>
      </p:sp>
      <p:sp>
        <p:nvSpPr>
          <p:cNvPr id="3" name="Content Placeholder 2">
            <a:extLst>
              <a:ext uri="{FF2B5EF4-FFF2-40B4-BE49-F238E27FC236}">
                <a16:creationId xmlns:a16="http://schemas.microsoft.com/office/drawing/2014/main" id="{3D48E413-84A7-5BFD-C13E-FD42CD3ADC31}"/>
              </a:ext>
            </a:extLst>
          </p:cNvPr>
          <p:cNvSpPr>
            <a:spLocks noGrp="1"/>
          </p:cNvSpPr>
          <p:nvPr>
            <p:ph idx="1"/>
          </p:nvPr>
        </p:nvSpPr>
        <p:spPr>
          <a:xfrm>
            <a:off x="581192" y="2180496"/>
            <a:ext cx="11029615" cy="4194904"/>
          </a:xfrm>
        </p:spPr>
        <p:txBody>
          <a:bodyPr>
            <a:normAutofit/>
          </a:bodyPr>
          <a:lstStyle/>
          <a:p>
            <a:r>
              <a:rPr lang="en-US" dirty="0"/>
              <a:t>EVV</a:t>
            </a:r>
          </a:p>
          <a:p>
            <a:pPr lvl="1"/>
            <a:r>
              <a:rPr lang="en-US" dirty="0"/>
              <a:t>As OPRA predicted, Governor DeWine </a:t>
            </a:r>
            <a:r>
              <a:rPr lang="en-US" b="1" dirty="0"/>
              <a:t>vetoed</a:t>
            </a:r>
            <a:r>
              <a:rPr lang="en-US" dirty="0"/>
              <a:t> the language added by Conference Committee that would delay claim denials based on an insufficient EVV units to the end of June 2027</a:t>
            </a:r>
          </a:p>
          <a:p>
            <a:pPr lvl="1"/>
            <a:r>
              <a:rPr lang="en-US" dirty="0"/>
              <a:t>This means the EVV claims denial phases </a:t>
            </a:r>
            <a:r>
              <a:rPr lang="en-US" b="1" dirty="0"/>
              <a:t>will continue </a:t>
            </a:r>
            <a:r>
              <a:rPr lang="en-US" dirty="0"/>
              <a:t>as outlined by ODM </a:t>
            </a:r>
          </a:p>
          <a:p>
            <a:pPr lvl="1"/>
            <a:r>
              <a:rPr lang="en-US" dirty="0"/>
              <a:t>DODD claims are still slated to start denying on October 1, 2025</a:t>
            </a:r>
          </a:p>
          <a:p>
            <a:pPr lvl="1"/>
            <a:endParaRPr lang="en-US" dirty="0"/>
          </a:p>
          <a:p>
            <a:r>
              <a:rPr lang="en-US" dirty="0"/>
              <a:t>Personal Needs Allowance</a:t>
            </a:r>
          </a:p>
          <a:p>
            <a:pPr lvl="1"/>
            <a:r>
              <a:rPr lang="en-US" dirty="0"/>
              <a:t>Governor DeWine also vetoed Conference Committee language that used the House-passed language regarding an increased personal needs allowance for residents of ICFs. Despite the veto, it appears that the increase will still take place after ODM initiates the formal rule making process in the future. </a:t>
            </a:r>
          </a:p>
          <a:p>
            <a:pPr lvl="1"/>
            <a:r>
              <a:rPr lang="en-US" dirty="0"/>
              <a:t>This means there will still likely be an increase to the personal needs allowance to $75/individual and $150/married couple at a future date.</a:t>
            </a:r>
          </a:p>
        </p:txBody>
      </p:sp>
    </p:spTree>
    <p:extLst>
      <p:ext uri="{BB962C8B-B14F-4D97-AF65-F5344CB8AC3E}">
        <p14:creationId xmlns:p14="http://schemas.microsoft.com/office/powerpoint/2010/main" val="13062000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1BACC-F1F2-3705-6B24-B53D56762AF2}"/>
              </a:ext>
            </a:extLst>
          </p:cNvPr>
          <p:cNvSpPr>
            <a:spLocks noGrp="1"/>
          </p:cNvSpPr>
          <p:nvPr>
            <p:ph type="title"/>
          </p:nvPr>
        </p:nvSpPr>
        <p:spPr/>
        <p:txBody>
          <a:bodyPr/>
          <a:lstStyle/>
          <a:p>
            <a:r>
              <a:rPr lang="en-US" dirty="0"/>
              <a:t>ODM- Other provisions</a:t>
            </a:r>
          </a:p>
        </p:txBody>
      </p:sp>
      <p:sp>
        <p:nvSpPr>
          <p:cNvPr id="3" name="Content Placeholder 2">
            <a:extLst>
              <a:ext uri="{FF2B5EF4-FFF2-40B4-BE49-F238E27FC236}">
                <a16:creationId xmlns:a16="http://schemas.microsoft.com/office/drawing/2014/main" id="{770684BD-8E2B-7534-09EF-C2F37AC26758}"/>
              </a:ext>
            </a:extLst>
          </p:cNvPr>
          <p:cNvSpPr>
            <a:spLocks noGrp="1"/>
          </p:cNvSpPr>
          <p:nvPr>
            <p:ph idx="1"/>
          </p:nvPr>
        </p:nvSpPr>
        <p:spPr>
          <a:xfrm>
            <a:off x="581192" y="2180496"/>
            <a:ext cx="11029615" cy="3975348"/>
          </a:xfrm>
        </p:spPr>
        <p:txBody>
          <a:bodyPr>
            <a:normAutofit/>
          </a:bodyPr>
          <a:lstStyle/>
          <a:p>
            <a:r>
              <a:rPr lang="en-US" dirty="0"/>
              <a:t>Eliminates the requirement that individuals whose income exceeds 150% FPL pay an annual premium as a condition of qualifying for the Medicaid buy-in for workers with disabilities (MBIWD) program </a:t>
            </a:r>
          </a:p>
          <a:p>
            <a:r>
              <a:rPr lang="en-US" dirty="0"/>
              <a:t>ODM is directed to conduct an audit of aged, blind, and disabled (ABD) beneficiaries to ensure these beneficiaries do not have assets over Medicaid’s limits.</a:t>
            </a:r>
            <a:endParaRPr lang="en-US" sz="2000" dirty="0"/>
          </a:p>
          <a:p>
            <a:pPr lvl="1"/>
            <a:r>
              <a:rPr lang="en-US" dirty="0"/>
              <a:t>This language mirrors two bills introduced a few weeks ago that were in response to a report by an ODM contractor that there may be ABD beneficiaries with excessive assets receiving Medicaid </a:t>
            </a:r>
            <a:endParaRPr lang="en-US" sz="1800" dirty="0"/>
          </a:p>
          <a:p>
            <a:r>
              <a:rPr lang="en-US" dirty="0"/>
              <a:t>ODM is prohibited from using Medicaid funds for diversity, equity, or inclusion initiatives BUT allows funds to be used to support community inclusion efforts for Ohioans with I/DD</a:t>
            </a:r>
          </a:p>
          <a:p>
            <a:r>
              <a:rPr lang="en-US" dirty="0"/>
              <a:t>Requires the OBM Director and the ODM Director to request and propose multiple Medicaid Health Care Services GRF ALI in subsequent state budgets instead of lumped into one line item</a:t>
            </a:r>
          </a:p>
          <a:p>
            <a:pPr lvl="1"/>
            <a:r>
              <a:rPr lang="en-US" dirty="0"/>
              <a:t>This includes splitting out DODD’s HCBS waiver services into their own ALI- </a:t>
            </a:r>
            <a:r>
              <a:rPr lang="en-US" dirty="0">
                <a:solidFill>
                  <a:srgbClr val="FF0000"/>
                </a:solidFill>
              </a:rPr>
              <a:t>see next slide</a:t>
            </a:r>
            <a:br>
              <a:rPr lang="en-US" dirty="0"/>
            </a:br>
            <a:endParaRPr lang="en-US" dirty="0"/>
          </a:p>
        </p:txBody>
      </p:sp>
    </p:spTree>
    <p:extLst>
      <p:ext uri="{BB962C8B-B14F-4D97-AF65-F5344CB8AC3E}">
        <p14:creationId xmlns:p14="http://schemas.microsoft.com/office/powerpoint/2010/main" val="20991505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9CBB55-CF3B-3997-5BDF-792AC640135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4F57B3F-3E42-ED21-9A57-1B37BFD6F206}"/>
              </a:ext>
            </a:extLst>
          </p:cNvPr>
          <p:cNvSpPr>
            <a:spLocks noGrp="1"/>
          </p:cNvSpPr>
          <p:nvPr>
            <p:ph type="title"/>
          </p:nvPr>
        </p:nvSpPr>
        <p:spPr/>
        <p:txBody>
          <a:bodyPr/>
          <a:lstStyle/>
          <a:p>
            <a:r>
              <a:rPr lang="en-US" dirty="0"/>
              <a:t>DODD- Service Appropriation Total</a:t>
            </a:r>
          </a:p>
        </p:txBody>
      </p:sp>
      <p:sp>
        <p:nvSpPr>
          <p:cNvPr id="3" name="Content Placeholder 2">
            <a:extLst>
              <a:ext uri="{FF2B5EF4-FFF2-40B4-BE49-F238E27FC236}">
                <a16:creationId xmlns:a16="http://schemas.microsoft.com/office/drawing/2014/main" id="{3D8711C8-EAEB-02DF-A606-CE7CD5BCC53A}"/>
              </a:ext>
            </a:extLst>
          </p:cNvPr>
          <p:cNvSpPr>
            <a:spLocks noGrp="1"/>
          </p:cNvSpPr>
          <p:nvPr>
            <p:ph idx="1"/>
          </p:nvPr>
        </p:nvSpPr>
        <p:spPr>
          <a:xfrm>
            <a:off x="581192" y="2180496"/>
            <a:ext cx="11029615" cy="708405"/>
          </a:xfrm>
        </p:spPr>
        <p:txBody>
          <a:bodyPr/>
          <a:lstStyle/>
          <a:p>
            <a:r>
              <a:rPr lang="en-US" dirty="0"/>
              <a:t>For both ICF and Waiver Services, the total amount of appropriated funds:</a:t>
            </a:r>
          </a:p>
          <a:p>
            <a:endParaRPr lang="en-US" dirty="0"/>
          </a:p>
        </p:txBody>
      </p:sp>
      <p:sp>
        <p:nvSpPr>
          <p:cNvPr id="5" name="TextBox 4">
            <a:extLst>
              <a:ext uri="{FF2B5EF4-FFF2-40B4-BE49-F238E27FC236}">
                <a16:creationId xmlns:a16="http://schemas.microsoft.com/office/drawing/2014/main" id="{5E7B8AA2-50EA-E564-B439-B43858BD40EB}"/>
              </a:ext>
            </a:extLst>
          </p:cNvPr>
          <p:cNvSpPr txBox="1"/>
          <p:nvPr/>
        </p:nvSpPr>
        <p:spPr>
          <a:xfrm>
            <a:off x="3167787" y="5986251"/>
            <a:ext cx="6224781" cy="261610"/>
          </a:xfrm>
          <a:prstGeom prst="rect">
            <a:avLst/>
          </a:prstGeom>
          <a:noFill/>
        </p:spPr>
        <p:txBody>
          <a:bodyPr wrap="none" rtlCol="0">
            <a:spAutoFit/>
          </a:bodyPr>
          <a:lstStyle/>
          <a:p>
            <a:r>
              <a:rPr lang="en-US" sz="1100" dirty="0"/>
              <a:t>*Includes Developmental Centers federal match but the total is not reflective of all DC-related line items </a:t>
            </a:r>
          </a:p>
        </p:txBody>
      </p:sp>
      <p:graphicFrame>
        <p:nvGraphicFramePr>
          <p:cNvPr id="7" name="Table 6">
            <a:extLst>
              <a:ext uri="{FF2B5EF4-FFF2-40B4-BE49-F238E27FC236}">
                <a16:creationId xmlns:a16="http://schemas.microsoft.com/office/drawing/2014/main" id="{538F9E6A-7505-66A7-7101-8B9F171A1B47}"/>
              </a:ext>
            </a:extLst>
          </p:cNvPr>
          <p:cNvGraphicFramePr>
            <a:graphicFrameLocks noGrp="1"/>
          </p:cNvGraphicFramePr>
          <p:nvPr>
            <p:extLst>
              <p:ext uri="{D42A27DB-BD31-4B8C-83A1-F6EECF244321}">
                <p14:modId xmlns:p14="http://schemas.microsoft.com/office/powerpoint/2010/main" val="2702776490"/>
              </p:ext>
            </p:extLst>
          </p:nvPr>
        </p:nvGraphicFramePr>
        <p:xfrm>
          <a:off x="863600" y="2888901"/>
          <a:ext cx="10591800" cy="2865120"/>
        </p:xfrm>
        <a:graphic>
          <a:graphicData uri="http://schemas.openxmlformats.org/drawingml/2006/table">
            <a:tbl>
              <a:tblPr firstRow="1" bandRow="1">
                <a:tableStyleId>{5C22544A-7EE6-4342-B048-85BDC9FD1C3A}</a:tableStyleId>
              </a:tblPr>
              <a:tblGrid>
                <a:gridCol w="2647950">
                  <a:extLst>
                    <a:ext uri="{9D8B030D-6E8A-4147-A177-3AD203B41FA5}">
                      <a16:colId xmlns:a16="http://schemas.microsoft.com/office/drawing/2014/main" val="264972"/>
                    </a:ext>
                  </a:extLst>
                </a:gridCol>
                <a:gridCol w="2647950">
                  <a:extLst>
                    <a:ext uri="{9D8B030D-6E8A-4147-A177-3AD203B41FA5}">
                      <a16:colId xmlns:a16="http://schemas.microsoft.com/office/drawing/2014/main" val="3332379689"/>
                    </a:ext>
                  </a:extLst>
                </a:gridCol>
                <a:gridCol w="2647950">
                  <a:extLst>
                    <a:ext uri="{9D8B030D-6E8A-4147-A177-3AD203B41FA5}">
                      <a16:colId xmlns:a16="http://schemas.microsoft.com/office/drawing/2014/main" val="1934222198"/>
                    </a:ext>
                  </a:extLst>
                </a:gridCol>
                <a:gridCol w="2647950">
                  <a:extLst>
                    <a:ext uri="{9D8B030D-6E8A-4147-A177-3AD203B41FA5}">
                      <a16:colId xmlns:a16="http://schemas.microsoft.com/office/drawing/2014/main" val="3210799568"/>
                    </a:ext>
                  </a:extLst>
                </a:gridCol>
              </a:tblGrid>
              <a:tr h="370840">
                <a:tc>
                  <a:txBody>
                    <a:bodyPr/>
                    <a:lstStyle/>
                    <a:p>
                      <a:r>
                        <a:rPr lang="en-US" dirty="0"/>
                        <a:t>Fund</a:t>
                      </a:r>
                    </a:p>
                  </a:txBody>
                  <a:tcPr/>
                </a:tc>
                <a:tc>
                  <a:txBody>
                    <a:bodyPr/>
                    <a:lstStyle/>
                    <a:p>
                      <a:r>
                        <a:rPr lang="en-US" dirty="0"/>
                        <a:t>SFY ‘25</a:t>
                      </a:r>
                    </a:p>
                  </a:txBody>
                  <a:tcPr/>
                </a:tc>
                <a:tc>
                  <a:txBody>
                    <a:bodyPr/>
                    <a:lstStyle/>
                    <a:p>
                      <a:r>
                        <a:rPr lang="en-US" dirty="0"/>
                        <a:t>SFY ‘26</a:t>
                      </a:r>
                    </a:p>
                  </a:txBody>
                  <a:tcPr/>
                </a:tc>
                <a:tc>
                  <a:txBody>
                    <a:bodyPr/>
                    <a:lstStyle/>
                    <a:p>
                      <a:r>
                        <a:rPr lang="en-US" dirty="0"/>
                        <a:t>SFY ‘27</a:t>
                      </a:r>
                    </a:p>
                  </a:txBody>
                  <a:tcPr/>
                </a:tc>
                <a:extLst>
                  <a:ext uri="{0D108BD9-81ED-4DB2-BD59-A6C34878D82A}">
                    <a16:rowId xmlns:a16="http://schemas.microsoft.com/office/drawing/2014/main" val="3680521926"/>
                  </a:ext>
                </a:extLst>
              </a:tr>
              <a:tr h="370840">
                <a:tc>
                  <a:txBody>
                    <a:bodyPr/>
                    <a:lstStyle/>
                    <a:p>
                      <a:r>
                        <a:rPr lang="en-US" dirty="0">
                          <a:solidFill>
                            <a:srgbClr val="FF0000"/>
                          </a:solidFill>
                        </a:rPr>
                        <a:t>GRF</a:t>
                      </a:r>
                    </a:p>
                  </a:txBody>
                  <a:tcPr/>
                </a:tc>
                <a:tc>
                  <a:txBody>
                    <a:bodyPr/>
                    <a:lstStyle/>
                    <a:p>
                      <a:pPr algn="r"/>
                      <a:r>
                        <a:rPr lang="en-US" dirty="0">
                          <a:solidFill>
                            <a:srgbClr val="FF0000"/>
                          </a:solidFill>
                        </a:rPr>
                        <a:t>$1,004,334,000</a:t>
                      </a:r>
                    </a:p>
                  </a:txBody>
                  <a:tcPr/>
                </a:tc>
                <a:tc>
                  <a:txBody>
                    <a:bodyPr/>
                    <a:lstStyle/>
                    <a:p>
                      <a:pPr algn="r"/>
                      <a:r>
                        <a:rPr lang="en-US" dirty="0">
                          <a:solidFill>
                            <a:srgbClr val="FF0000"/>
                          </a:solidFill>
                        </a:rPr>
                        <a:t>$1,127,127,000</a:t>
                      </a:r>
                    </a:p>
                  </a:txBody>
                  <a:tcPr/>
                </a:tc>
                <a:tc>
                  <a:txBody>
                    <a:bodyPr/>
                    <a:lstStyle/>
                    <a:p>
                      <a:pPr algn="r"/>
                      <a:r>
                        <a:rPr lang="en-US" dirty="0">
                          <a:solidFill>
                            <a:srgbClr val="FF0000"/>
                          </a:solidFill>
                        </a:rPr>
                        <a:t>$1,140,627,000</a:t>
                      </a:r>
                    </a:p>
                  </a:txBody>
                  <a:tcPr/>
                </a:tc>
                <a:extLst>
                  <a:ext uri="{0D108BD9-81ED-4DB2-BD59-A6C34878D82A}">
                    <a16:rowId xmlns:a16="http://schemas.microsoft.com/office/drawing/2014/main" val="2896818456"/>
                  </a:ext>
                </a:extLst>
              </a:tr>
              <a:tr h="370840">
                <a:tc>
                  <a:txBody>
                    <a:bodyPr/>
                    <a:lstStyle/>
                    <a:p>
                      <a:r>
                        <a:rPr lang="en-US" dirty="0"/>
                        <a:t>CB Waiver Match</a:t>
                      </a:r>
                    </a:p>
                  </a:txBody>
                  <a:tcPr/>
                </a:tc>
                <a:tc>
                  <a:txBody>
                    <a:bodyPr/>
                    <a:lstStyle/>
                    <a:p>
                      <a:pPr algn="r"/>
                      <a:r>
                        <a:rPr lang="en-US" dirty="0"/>
                        <a:t>$595,748,163</a:t>
                      </a:r>
                    </a:p>
                  </a:txBody>
                  <a:tcPr/>
                </a:tc>
                <a:tc>
                  <a:txBody>
                    <a:bodyPr/>
                    <a:lstStyle/>
                    <a:p>
                      <a:pPr algn="r"/>
                      <a:r>
                        <a:rPr lang="en-US" dirty="0"/>
                        <a:t>$688,000,000</a:t>
                      </a:r>
                    </a:p>
                  </a:txBody>
                  <a:tcPr/>
                </a:tc>
                <a:tc>
                  <a:txBody>
                    <a:bodyPr/>
                    <a:lstStyle/>
                    <a:p>
                      <a:pPr algn="r"/>
                      <a:r>
                        <a:rPr lang="en-US" dirty="0"/>
                        <a:t>$752,000,000</a:t>
                      </a:r>
                    </a:p>
                  </a:txBody>
                  <a:tcPr/>
                </a:tc>
                <a:extLst>
                  <a:ext uri="{0D108BD9-81ED-4DB2-BD59-A6C34878D82A}">
                    <a16:rowId xmlns:a16="http://schemas.microsoft.com/office/drawing/2014/main" val="895645397"/>
                  </a:ext>
                </a:extLst>
              </a:tr>
              <a:tr h="370840">
                <a:tc>
                  <a:txBody>
                    <a:bodyPr/>
                    <a:lstStyle/>
                    <a:p>
                      <a:r>
                        <a:rPr lang="en-US" dirty="0"/>
                        <a:t>ICF Bed Tax</a:t>
                      </a:r>
                    </a:p>
                  </a:txBody>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en-US" dirty="0"/>
                        <a:t>$50,064,061</a:t>
                      </a:r>
                    </a:p>
                  </a:txBody>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en-US" dirty="0"/>
                        <a:t>$60,000,000</a:t>
                      </a:r>
                    </a:p>
                  </a:txBody>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en-US" dirty="0"/>
                        <a:t>$60,000,000</a:t>
                      </a:r>
                    </a:p>
                  </a:txBody>
                  <a:tcPr/>
                </a:tc>
                <a:extLst>
                  <a:ext uri="{0D108BD9-81ED-4DB2-BD59-A6C34878D82A}">
                    <a16:rowId xmlns:a16="http://schemas.microsoft.com/office/drawing/2014/main" val="430640823"/>
                  </a:ext>
                </a:extLst>
              </a:tr>
              <a:tr h="370840">
                <a:tc>
                  <a:txBody>
                    <a:bodyPr/>
                    <a:lstStyle/>
                    <a:p>
                      <a:r>
                        <a:rPr lang="en-US" dirty="0"/>
                        <a:t>Federal Matching Funds*</a:t>
                      </a:r>
                    </a:p>
                  </a:txBody>
                  <a:tcPr/>
                </a:tc>
                <a:tc>
                  <a:txBody>
                    <a:bodyPr/>
                    <a:lstStyle/>
                    <a:p>
                      <a:pPr algn="r"/>
                      <a:r>
                        <a:rPr lang="en-US" dirty="0"/>
                        <a:t>$3,058,344,413</a:t>
                      </a:r>
                    </a:p>
                  </a:txBody>
                  <a:tcPr/>
                </a:tc>
                <a:tc>
                  <a:txBody>
                    <a:bodyPr/>
                    <a:lstStyle/>
                    <a:p>
                      <a:pPr algn="r"/>
                      <a:r>
                        <a:rPr lang="en-US" dirty="0"/>
                        <a:t>$3,385,530,510</a:t>
                      </a:r>
                    </a:p>
                  </a:txBody>
                  <a:tcPr/>
                </a:tc>
                <a:tc>
                  <a:txBody>
                    <a:bodyPr/>
                    <a:lstStyle/>
                    <a:p>
                      <a:pPr algn="r"/>
                      <a:r>
                        <a:rPr lang="en-US" dirty="0"/>
                        <a:t>$3,545,767,920</a:t>
                      </a:r>
                    </a:p>
                  </a:txBody>
                  <a:tcPr/>
                </a:tc>
                <a:extLst>
                  <a:ext uri="{0D108BD9-81ED-4DB2-BD59-A6C34878D82A}">
                    <a16:rowId xmlns:a16="http://schemas.microsoft.com/office/drawing/2014/main" val="2140864860"/>
                  </a:ext>
                </a:extLst>
              </a:tr>
              <a:tr h="370840">
                <a:tc>
                  <a:txBody>
                    <a:bodyPr/>
                    <a:lstStyle/>
                    <a:p>
                      <a:r>
                        <a:rPr lang="en-US" dirty="0"/>
                        <a:t>ARPA HCBS Enhanced FMAP</a:t>
                      </a:r>
                    </a:p>
                  </a:txBody>
                  <a:tcPr/>
                </a:tc>
                <a:tc>
                  <a:txBody>
                    <a:bodyPr/>
                    <a:lstStyle/>
                    <a:p>
                      <a:pPr algn="r"/>
                      <a:r>
                        <a:rPr lang="en-US" dirty="0"/>
                        <a:t>$111,937,279</a:t>
                      </a:r>
                    </a:p>
                  </a:txBody>
                  <a:tcPr/>
                </a:tc>
                <a:tc>
                  <a:txBody>
                    <a:bodyPr/>
                    <a:lstStyle/>
                    <a:p>
                      <a:pPr algn="r"/>
                      <a:r>
                        <a:rPr lang="en-US" dirty="0"/>
                        <a:t>$0</a:t>
                      </a:r>
                    </a:p>
                  </a:txBody>
                  <a:tcPr/>
                </a:tc>
                <a:tc>
                  <a:txBody>
                    <a:bodyPr/>
                    <a:lstStyle/>
                    <a:p>
                      <a:pPr algn="r"/>
                      <a:r>
                        <a:rPr lang="en-US" dirty="0"/>
                        <a:t>$0</a:t>
                      </a:r>
                    </a:p>
                  </a:txBody>
                  <a:tcPr/>
                </a:tc>
                <a:extLst>
                  <a:ext uri="{0D108BD9-81ED-4DB2-BD59-A6C34878D82A}">
                    <a16:rowId xmlns:a16="http://schemas.microsoft.com/office/drawing/2014/main" val="4211077769"/>
                  </a:ext>
                </a:extLst>
              </a:tr>
              <a:tr h="370840">
                <a:tc>
                  <a:txBody>
                    <a:bodyPr/>
                    <a:lstStyle/>
                    <a:p>
                      <a:pPr algn="r"/>
                      <a:r>
                        <a:rPr lang="en-US" dirty="0"/>
                        <a:t>Total</a:t>
                      </a:r>
                    </a:p>
                  </a:txBody>
                  <a:tcPr/>
                </a:tc>
                <a:tc>
                  <a:txBody>
                    <a:bodyPr/>
                    <a:lstStyle/>
                    <a:p>
                      <a:pPr algn="r"/>
                      <a:r>
                        <a:rPr lang="en-US" b="1" dirty="0"/>
                        <a:t>$4,775,369,916</a:t>
                      </a:r>
                    </a:p>
                  </a:txBody>
                  <a:tcPr/>
                </a:tc>
                <a:tc>
                  <a:txBody>
                    <a:bodyPr/>
                    <a:lstStyle/>
                    <a:p>
                      <a:pPr algn="r"/>
                      <a:r>
                        <a:rPr lang="en-US" sz="1800" b="1" i="0" kern="1200" dirty="0">
                          <a:solidFill>
                            <a:schemeClr val="dk1"/>
                          </a:solidFill>
                          <a:effectLst/>
                          <a:latin typeface="+mn-lt"/>
                          <a:ea typeface="+mn-ea"/>
                          <a:cs typeface="+mn-cs"/>
                        </a:rPr>
                        <a:t>$5,260,657,510</a:t>
                      </a:r>
                      <a:endParaRPr lang="en-US" b="1" dirty="0"/>
                    </a:p>
                  </a:txBody>
                  <a:tcPr/>
                </a:tc>
                <a:tc>
                  <a:txBody>
                    <a:bodyPr/>
                    <a:lstStyle/>
                    <a:p>
                      <a:pPr algn="r"/>
                      <a:r>
                        <a:rPr lang="en-US" b="1" dirty="0"/>
                        <a:t>$</a:t>
                      </a:r>
                      <a:r>
                        <a:rPr lang="en-US" sz="1800" b="1" i="0" kern="1200" dirty="0">
                          <a:solidFill>
                            <a:schemeClr val="dk1"/>
                          </a:solidFill>
                          <a:effectLst/>
                          <a:latin typeface="+mn-lt"/>
                          <a:ea typeface="+mn-ea"/>
                          <a:cs typeface="+mn-cs"/>
                        </a:rPr>
                        <a:t>5,498,394,920</a:t>
                      </a:r>
                      <a:endParaRPr lang="en-US" b="1" dirty="0"/>
                    </a:p>
                  </a:txBody>
                  <a:tcPr/>
                </a:tc>
                <a:extLst>
                  <a:ext uri="{0D108BD9-81ED-4DB2-BD59-A6C34878D82A}">
                    <a16:rowId xmlns:a16="http://schemas.microsoft.com/office/drawing/2014/main" val="3834555989"/>
                  </a:ext>
                </a:extLst>
              </a:tr>
            </a:tbl>
          </a:graphicData>
        </a:graphic>
      </p:graphicFrame>
    </p:spTree>
    <p:extLst>
      <p:ext uri="{BB962C8B-B14F-4D97-AF65-F5344CB8AC3E}">
        <p14:creationId xmlns:p14="http://schemas.microsoft.com/office/powerpoint/2010/main" val="36235168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A2191-AEF2-5885-6347-1A7C1BDF0B24}"/>
              </a:ext>
            </a:extLst>
          </p:cNvPr>
          <p:cNvSpPr>
            <a:spLocks noGrp="1"/>
          </p:cNvSpPr>
          <p:nvPr>
            <p:ph type="title"/>
          </p:nvPr>
        </p:nvSpPr>
        <p:spPr/>
        <p:txBody>
          <a:bodyPr/>
          <a:lstStyle/>
          <a:p>
            <a:r>
              <a:rPr lang="en-US" dirty="0"/>
              <a:t>ODM</a:t>
            </a:r>
          </a:p>
        </p:txBody>
      </p:sp>
      <p:sp>
        <p:nvSpPr>
          <p:cNvPr id="3" name="Content Placeholder 2">
            <a:extLst>
              <a:ext uri="{FF2B5EF4-FFF2-40B4-BE49-F238E27FC236}">
                <a16:creationId xmlns:a16="http://schemas.microsoft.com/office/drawing/2014/main" id="{3ED7055F-CE1B-EDF0-DEB1-80025327FC70}"/>
              </a:ext>
            </a:extLst>
          </p:cNvPr>
          <p:cNvSpPr>
            <a:spLocks noGrp="1"/>
          </p:cNvSpPr>
          <p:nvPr>
            <p:ph idx="1"/>
          </p:nvPr>
        </p:nvSpPr>
        <p:spPr/>
        <p:txBody>
          <a:bodyPr/>
          <a:lstStyle/>
          <a:p>
            <a:r>
              <a:rPr lang="en-US" dirty="0"/>
              <a:t>ODM must now give notice to the House and Senate’s standing Medicaid committees if ODM was seeking a state plan amendment or or change to a Medicaid waiver that would- (1) expand Medicaid coverage to any additional individuals or class of individuals or (2) increase any net costs to the state</a:t>
            </a:r>
          </a:p>
          <a:p>
            <a:pPr lvl="1"/>
            <a:r>
              <a:rPr lang="en-US" dirty="0"/>
              <a:t>OPRA thought Governor DeWine might veto this provision, but it remained in the final version</a:t>
            </a:r>
          </a:p>
          <a:p>
            <a:pPr marL="324000" lvl="1" indent="0">
              <a:buNone/>
            </a:pPr>
            <a:endParaRPr lang="en-US" dirty="0"/>
          </a:p>
          <a:p>
            <a:r>
              <a:rPr lang="en-US" dirty="0"/>
              <a:t>The Governor also vetoed a provision that would randomly assign beneficiaries to managed care plans when the beneficiary does not actively pick their plans</a:t>
            </a:r>
          </a:p>
          <a:p>
            <a:pPr lvl="1"/>
            <a:r>
              <a:rPr lang="en-US" dirty="0"/>
              <a:t>The state will continue the current practice of assigning beneficiaries based on quality metrics and not by random assignment</a:t>
            </a:r>
          </a:p>
          <a:p>
            <a:pPr lvl="1"/>
            <a:r>
              <a:rPr lang="en-US" dirty="0"/>
              <a:t>People with I/DD must opt into an MCO for their acute care Medicaid benefits</a:t>
            </a:r>
          </a:p>
        </p:txBody>
      </p:sp>
    </p:spTree>
    <p:extLst>
      <p:ext uri="{BB962C8B-B14F-4D97-AF65-F5344CB8AC3E}">
        <p14:creationId xmlns:p14="http://schemas.microsoft.com/office/powerpoint/2010/main" val="3458334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1C285-488D-4615-0E18-9124A640A3C7}"/>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879EF58F-14D8-7F82-A34C-1154EECA535A}"/>
              </a:ext>
            </a:extLst>
          </p:cNvPr>
          <p:cNvSpPr>
            <a:spLocks noGrp="1"/>
          </p:cNvSpPr>
          <p:nvPr>
            <p:ph idx="1"/>
          </p:nvPr>
        </p:nvSpPr>
        <p:spPr/>
        <p:txBody>
          <a:bodyPr>
            <a:normAutofit/>
          </a:bodyPr>
          <a:lstStyle/>
          <a:p>
            <a:r>
              <a:rPr lang="en-US" dirty="0"/>
              <a:t>State Budget</a:t>
            </a:r>
          </a:p>
          <a:p>
            <a:pPr lvl="1"/>
            <a:r>
              <a:rPr lang="en-US" dirty="0"/>
              <a:t>DODD, ODM, JMOC, OOD, State Treasurer, property tax, other provisions of interest</a:t>
            </a:r>
          </a:p>
          <a:p>
            <a:r>
              <a:rPr lang="en-US" dirty="0"/>
              <a:t>One Big Beautiful Bill Act (OBBBA)</a:t>
            </a:r>
          </a:p>
          <a:p>
            <a:r>
              <a:rPr lang="en-US" dirty="0"/>
              <a:t>How the OBBBA may impact Ohio Medicaid</a:t>
            </a:r>
          </a:p>
        </p:txBody>
      </p:sp>
    </p:spTree>
    <p:extLst>
      <p:ext uri="{BB962C8B-B14F-4D97-AF65-F5344CB8AC3E}">
        <p14:creationId xmlns:p14="http://schemas.microsoft.com/office/powerpoint/2010/main" val="16159135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9D1E0-FD93-4349-5B96-982231B2EF62}"/>
              </a:ext>
            </a:extLst>
          </p:cNvPr>
          <p:cNvSpPr>
            <a:spLocks noGrp="1"/>
          </p:cNvSpPr>
          <p:nvPr>
            <p:ph type="title"/>
          </p:nvPr>
        </p:nvSpPr>
        <p:spPr/>
        <p:txBody>
          <a:bodyPr/>
          <a:lstStyle/>
          <a:p>
            <a:r>
              <a:rPr lang="en-US" dirty="0"/>
              <a:t>ODM </a:t>
            </a:r>
          </a:p>
        </p:txBody>
      </p:sp>
      <p:sp>
        <p:nvSpPr>
          <p:cNvPr id="3" name="Content Placeholder 2">
            <a:extLst>
              <a:ext uri="{FF2B5EF4-FFF2-40B4-BE49-F238E27FC236}">
                <a16:creationId xmlns:a16="http://schemas.microsoft.com/office/drawing/2014/main" id="{E01B0EEA-D3AF-738C-2748-8465253FCAFF}"/>
              </a:ext>
            </a:extLst>
          </p:cNvPr>
          <p:cNvSpPr>
            <a:spLocks noGrp="1"/>
          </p:cNvSpPr>
          <p:nvPr>
            <p:ph idx="1"/>
          </p:nvPr>
        </p:nvSpPr>
        <p:spPr/>
        <p:txBody>
          <a:bodyPr/>
          <a:lstStyle/>
          <a:p>
            <a:r>
              <a:rPr lang="en-US" dirty="0"/>
              <a:t>ODM proposed a massive overhaul of Medicaid’s hospital funding system</a:t>
            </a:r>
          </a:p>
          <a:p>
            <a:pPr lvl="1"/>
            <a:r>
              <a:rPr lang="en-US" dirty="0"/>
              <a:t>Increasing the hospital provider tax to 7%</a:t>
            </a:r>
          </a:p>
          <a:p>
            <a:pPr lvl="1"/>
            <a:r>
              <a:rPr lang="en-US" dirty="0"/>
              <a:t>Restructuring certain special payment programs</a:t>
            </a:r>
          </a:p>
          <a:p>
            <a:pPr lvl="1"/>
            <a:r>
              <a:rPr lang="en-US" dirty="0"/>
              <a:t>The additional revenue projected to be generated with the increase will help stabilize hospital reimbursement and help ODM funding a variety of other Medicaid services </a:t>
            </a:r>
          </a:p>
          <a:p>
            <a:pPr lvl="1"/>
            <a:endParaRPr lang="en-US" dirty="0"/>
          </a:p>
          <a:p>
            <a:r>
              <a:rPr lang="en-US" dirty="0"/>
              <a:t>This change is important re: OBBBA</a:t>
            </a:r>
          </a:p>
        </p:txBody>
      </p:sp>
    </p:spTree>
    <p:extLst>
      <p:ext uri="{BB962C8B-B14F-4D97-AF65-F5344CB8AC3E}">
        <p14:creationId xmlns:p14="http://schemas.microsoft.com/office/powerpoint/2010/main" val="36125235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1E5AE-6DB2-F198-9A00-2319BB9D400C}"/>
              </a:ext>
            </a:extLst>
          </p:cNvPr>
          <p:cNvSpPr>
            <a:spLocks noGrp="1"/>
          </p:cNvSpPr>
          <p:nvPr>
            <p:ph type="title"/>
          </p:nvPr>
        </p:nvSpPr>
        <p:spPr/>
        <p:txBody>
          <a:bodyPr/>
          <a:lstStyle/>
          <a:p>
            <a:r>
              <a:rPr lang="en-US" dirty="0"/>
              <a:t>JMOC</a:t>
            </a:r>
          </a:p>
        </p:txBody>
      </p:sp>
      <p:sp>
        <p:nvSpPr>
          <p:cNvPr id="3" name="Content Placeholder 2">
            <a:extLst>
              <a:ext uri="{FF2B5EF4-FFF2-40B4-BE49-F238E27FC236}">
                <a16:creationId xmlns:a16="http://schemas.microsoft.com/office/drawing/2014/main" id="{19828391-9947-8859-B044-28A26194343B}"/>
              </a:ext>
            </a:extLst>
          </p:cNvPr>
          <p:cNvSpPr>
            <a:spLocks noGrp="1"/>
          </p:cNvSpPr>
          <p:nvPr>
            <p:ph idx="1"/>
          </p:nvPr>
        </p:nvSpPr>
        <p:spPr/>
        <p:txBody>
          <a:bodyPr/>
          <a:lstStyle/>
          <a:p>
            <a:r>
              <a:rPr lang="en-US" dirty="0"/>
              <a:t>The budget disbanded the Joint Medicaid Oversight Committee (JMOC)</a:t>
            </a:r>
          </a:p>
          <a:p>
            <a:r>
              <a:rPr lang="en-US" dirty="0"/>
              <a:t>JMOC’s functions will now be handled by the standing Medicaid committees in the House and the Senate with support from the Legislative Services Commission (LSC)</a:t>
            </a:r>
          </a:p>
          <a:p>
            <a:r>
              <a:rPr lang="en-US" dirty="0"/>
              <a:t>It’s unclear to OPRA why the GA wanted to do this or how it will impact future advocacy</a:t>
            </a:r>
          </a:p>
        </p:txBody>
      </p:sp>
    </p:spTree>
    <p:extLst>
      <p:ext uri="{BB962C8B-B14F-4D97-AF65-F5344CB8AC3E}">
        <p14:creationId xmlns:p14="http://schemas.microsoft.com/office/powerpoint/2010/main" val="13806409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D78A0-52AA-D718-A21F-3578907F2276}"/>
              </a:ext>
            </a:extLst>
          </p:cNvPr>
          <p:cNvSpPr>
            <a:spLocks noGrp="1"/>
          </p:cNvSpPr>
          <p:nvPr>
            <p:ph type="title"/>
          </p:nvPr>
        </p:nvSpPr>
        <p:spPr/>
        <p:txBody>
          <a:bodyPr/>
          <a:lstStyle/>
          <a:p>
            <a:r>
              <a:rPr lang="en-US" dirty="0"/>
              <a:t>OOD- </a:t>
            </a:r>
            <a:r>
              <a:rPr lang="en-US" dirty="0" err="1"/>
              <a:t>Voc</a:t>
            </a:r>
            <a:r>
              <a:rPr lang="en-US" dirty="0"/>
              <a:t> </a:t>
            </a:r>
            <a:r>
              <a:rPr lang="en-US" dirty="0" err="1"/>
              <a:t>ReHab</a:t>
            </a:r>
            <a:endParaRPr lang="en-US" dirty="0"/>
          </a:p>
        </p:txBody>
      </p:sp>
      <p:graphicFrame>
        <p:nvGraphicFramePr>
          <p:cNvPr id="4" name="Content Placeholder 3">
            <a:extLst>
              <a:ext uri="{FF2B5EF4-FFF2-40B4-BE49-F238E27FC236}">
                <a16:creationId xmlns:a16="http://schemas.microsoft.com/office/drawing/2014/main" id="{404E04C5-41D0-5DA5-C7C3-A20878B82683}"/>
              </a:ext>
            </a:extLst>
          </p:cNvPr>
          <p:cNvGraphicFramePr>
            <a:graphicFrameLocks noGrp="1"/>
          </p:cNvGraphicFramePr>
          <p:nvPr>
            <p:ph idx="1"/>
            <p:extLst>
              <p:ext uri="{D42A27DB-BD31-4B8C-83A1-F6EECF244321}">
                <p14:modId xmlns:p14="http://schemas.microsoft.com/office/powerpoint/2010/main" val="2955355157"/>
              </p:ext>
            </p:extLst>
          </p:nvPr>
        </p:nvGraphicFramePr>
        <p:xfrm>
          <a:off x="354600" y="3537752"/>
          <a:ext cx="11029952" cy="1538842"/>
        </p:xfrm>
        <a:graphic>
          <a:graphicData uri="http://schemas.openxmlformats.org/drawingml/2006/table">
            <a:tbl>
              <a:tblPr firstRow="1" bandRow="1">
                <a:tableStyleId>{5C22544A-7EE6-4342-B048-85BDC9FD1C3A}</a:tableStyleId>
              </a:tblPr>
              <a:tblGrid>
                <a:gridCol w="2757488">
                  <a:extLst>
                    <a:ext uri="{9D8B030D-6E8A-4147-A177-3AD203B41FA5}">
                      <a16:colId xmlns:a16="http://schemas.microsoft.com/office/drawing/2014/main" val="40955317"/>
                    </a:ext>
                  </a:extLst>
                </a:gridCol>
                <a:gridCol w="2757488">
                  <a:extLst>
                    <a:ext uri="{9D8B030D-6E8A-4147-A177-3AD203B41FA5}">
                      <a16:colId xmlns:a16="http://schemas.microsoft.com/office/drawing/2014/main" val="2427227840"/>
                    </a:ext>
                  </a:extLst>
                </a:gridCol>
                <a:gridCol w="2757488">
                  <a:extLst>
                    <a:ext uri="{9D8B030D-6E8A-4147-A177-3AD203B41FA5}">
                      <a16:colId xmlns:a16="http://schemas.microsoft.com/office/drawing/2014/main" val="1388948918"/>
                    </a:ext>
                  </a:extLst>
                </a:gridCol>
                <a:gridCol w="2757488">
                  <a:extLst>
                    <a:ext uri="{9D8B030D-6E8A-4147-A177-3AD203B41FA5}">
                      <a16:colId xmlns:a16="http://schemas.microsoft.com/office/drawing/2014/main" val="3072630208"/>
                    </a:ext>
                  </a:extLst>
                </a:gridCol>
              </a:tblGrid>
              <a:tr h="426322">
                <a:tc>
                  <a:txBody>
                    <a:bodyPr/>
                    <a:lstStyle/>
                    <a:p>
                      <a:endParaRPr lang="en-US" dirty="0"/>
                    </a:p>
                  </a:txBody>
                  <a:tcPr/>
                </a:tc>
                <a:tc>
                  <a:txBody>
                    <a:bodyPr/>
                    <a:lstStyle/>
                    <a:p>
                      <a:pPr algn="ctr"/>
                      <a:r>
                        <a:rPr lang="en-US" dirty="0"/>
                        <a:t>Estimated SFY ’25</a:t>
                      </a:r>
                    </a:p>
                  </a:txBody>
                  <a:tcPr/>
                </a:tc>
                <a:tc>
                  <a:txBody>
                    <a:bodyPr/>
                    <a:lstStyle/>
                    <a:p>
                      <a:pPr algn="ctr"/>
                      <a:r>
                        <a:rPr lang="en-US" dirty="0"/>
                        <a:t>SFY ’26</a:t>
                      </a:r>
                    </a:p>
                  </a:txBody>
                  <a:tcPr/>
                </a:tc>
                <a:tc>
                  <a:txBody>
                    <a:bodyPr/>
                    <a:lstStyle/>
                    <a:p>
                      <a:pPr algn="ctr"/>
                      <a:r>
                        <a:rPr lang="en-US" dirty="0"/>
                        <a:t>SFY ‘27</a:t>
                      </a:r>
                    </a:p>
                  </a:txBody>
                  <a:tcPr/>
                </a:tc>
                <a:extLst>
                  <a:ext uri="{0D108BD9-81ED-4DB2-BD59-A6C34878D82A}">
                    <a16:rowId xmlns:a16="http://schemas.microsoft.com/office/drawing/2014/main" val="3887306051"/>
                  </a:ext>
                </a:extLst>
              </a:tr>
              <a:tr h="370840">
                <a:tc>
                  <a:txBody>
                    <a:bodyPr/>
                    <a:lstStyle/>
                    <a:p>
                      <a:r>
                        <a:rPr lang="en-US" dirty="0"/>
                        <a:t>GRF</a:t>
                      </a:r>
                    </a:p>
                  </a:txBody>
                  <a:tcPr/>
                </a:tc>
                <a:tc>
                  <a:txBody>
                    <a:bodyPr/>
                    <a:lstStyle/>
                    <a:p>
                      <a:pPr algn="r"/>
                      <a:r>
                        <a:rPr lang="en-US" dirty="0"/>
                        <a:t>$32,015,000</a:t>
                      </a:r>
                    </a:p>
                  </a:txBody>
                  <a:tcPr/>
                </a:tc>
                <a:tc>
                  <a:txBody>
                    <a:bodyPr/>
                    <a:lstStyle/>
                    <a:p>
                      <a:pPr algn="r"/>
                      <a:r>
                        <a:rPr lang="en-US" dirty="0"/>
                        <a:t>$39,015,000</a:t>
                      </a:r>
                    </a:p>
                  </a:txBody>
                  <a:tcPr/>
                </a:tc>
                <a:tc>
                  <a:txBody>
                    <a:bodyPr/>
                    <a:lstStyle/>
                    <a:p>
                      <a:pPr algn="r"/>
                      <a:r>
                        <a:rPr lang="en-US" dirty="0"/>
                        <a:t>$39,015,000</a:t>
                      </a:r>
                    </a:p>
                  </a:txBody>
                  <a:tcPr/>
                </a:tc>
                <a:extLst>
                  <a:ext uri="{0D108BD9-81ED-4DB2-BD59-A6C34878D82A}">
                    <a16:rowId xmlns:a16="http://schemas.microsoft.com/office/drawing/2014/main" val="40900902"/>
                  </a:ext>
                </a:extLst>
              </a:tr>
              <a:tr h="370840">
                <a:tc>
                  <a:txBody>
                    <a:bodyPr/>
                    <a:lstStyle/>
                    <a:p>
                      <a:r>
                        <a:rPr lang="en-US" dirty="0"/>
                        <a:t>Federal Match</a:t>
                      </a:r>
                    </a:p>
                  </a:txBody>
                  <a:tcPr/>
                </a:tc>
                <a:tc>
                  <a:txBody>
                    <a:bodyPr/>
                    <a:lstStyle/>
                    <a:p>
                      <a:pPr algn="r"/>
                      <a:r>
                        <a:rPr lang="en-US" dirty="0"/>
                        <a:t>$164,500,000 </a:t>
                      </a:r>
                    </a:p>
                  </a:txBody>
                  <a:tcPr/>
                </a:tc>
                <a:tc>
                  <a:txBody>
                    <a:bodyPr/>
                    <a:lstStyle/>
                    <a:p>
                      <a:pPr algn="r"/>
                      <a:r>
                        <a:rPr lang="en-US" dirty="0"/>
                        <a:t>$170,000,000</a:t>
                      </a:r>
                    </a:p>
                  </a:txBody>
                  <a:tcPr/>
                </a:tc>
                <a:tc>
                  <a:txBody>
                    <a:bodyPr/>
                    <a:lstStyle/>
                    <a:p>
                      <a:pPr algn="r"/>
                      <a:r>
                        <a:rPr lang="en-US" dirty="0"/>
                        <a:t>$175,100,000</a:t>
                      </a:r>
                    </a:p>
                  </a:txBody>
                  <a:tcPr/>
                </a:tc>
                <a:extLst>
                  <a:ext uri="{0D108BD9-81ED-4DB2-BD59-A6C34878D82A}">
                    <a16:rowId xmlns:a16="http://schemas.microsoft.com/office/drawing/2014/main" val="3044973828"/>
                  </a:ext>
                </a:extLst>
              </a:tr>
              <a:tr h="370840">
                <a:tc>
                  <a:txBody>
                    <a:bodyPr/>
                    <a:lstStyle/>
                    <a:p>
                      <a:pPr algn="r"/>
                      <a:r>
                        <a:rPr lang="en-US" dirty="0"/>
                        <a:t>Total</a:t>
                      </a:r>
                    </a:p>
                  </a:txBody>
                  <a:tcPr/>
                </a:tc>
                <a:tc>
                  <a:txBody>
                    <a:bodyPr/>
                    <a:lstStyle/>
                    <a:p>
                      <a:pPr algn="r"/>
                      <a:r>
                        <a:rPr lang="en-US" dirty="0"/>
                        <a:t>$</a:t>
                      </a:r>
                      <a:r>
                        <a:rPr lang="en-US" sz="1800" b="0" i="0" kern="1200" dirty="0">
                          <a:solidFill>
                            <a:schemeClr val="dk1"/>
                          </a:solidFill>
                          <a:effectLst/>
                          <a:latin typeface="+mn-lt"/>
                          <a:ea typeface="+mn-ea"/>
                          <a:cs typeface="+mn-cs"/>
                        </a:rPr>
                        <a:t>196,515,000</a:t>
                      </a:r>
                      <a:endParaRPr lang="en-US" dirty="0"/>
                    </a:p>
                  </a:txBody>
                  <a:tcPr/>
                </a:tc>
                <a:tc>
                  <a:txBody>
                    <a:bodyPr/>
                    <a:lstStyle/>
                    <a:p>
                      <a:pPr algn="r"/>
                      <a:r>
                        <a:rPr lang="en-US" dirty="0"/>
                        <a:t>$</a:t>
                      </a:r>
                      <a:r>
                        <a:rPr lang="en-US" sz="1800" b="0" i="0" kern="1200" dirty="0">
                          <a:solidFill>
                            <a:schemeClr val="dk1"/>
                          </a:solidFill>
                          <a:effectLst/>
                          <a:latin typeface="+mn-lt"/>
                          <a:ea typeface="+mn-ea"/>
                          <a:cs typeface="+mn-cs"/>
                        </a:rPr>
                        <a:t>209,015,000</a:t>
                      </a:r>
                      <a:endParaRPr lang="en-US" dirty="0"/>
                    </a:p>
                  </a:txBody>
                  <a:tcPr/>
                </a:tc>
                <a:tc>
                  <a:txBody>
                    <a:bodyPr/>
                    <a:lstStyle/>
                    <a:p>
                      <a:pPr algn="r"/>
                      <a:r>
                        <a:rPr lang="en-US" dirty="0"/>
                        <a:t>$</a:t>
                      </a:r>
                      <a:r>
                        <a:rPr lang="en-US" sz="1800" b="0" i="0" kern="1200" dirty="0">
                          <a:solidFill>
                            <a:schemeClr val="dk1"/>
                          </a:solidFill>
                          <a:effectLst/>
                          <a:latin typeface="+mn-lt"/>
                          <a:ea typeface="+mn-ea"/>
                          <a:cs typeface="+mn-cs"/>
                        </a:rPr>
                        <a:t>214,115,000</a:t>
                      </a:r>
                      <a:endParaRPr lang="en-US" dirty="0"/>
                    </a:p>
                  </a:txBody>
                  <a:tcPr/>
                </a:tc>
                <a:extLst>
                  <a:ext uri="{0D108BD9-81ED-4DB2-BD59-A6C34878D82A}">
                    <a16:rowId xmlns:a16="http://schemas.microsoft.com/office/drawing/2014/main" val="2311506158"/>
                  </a:ext>
                </a:extLst>
              </a:tr>
            </a:tbl>
          </a:graphicData>
        </a:graphic>
      </p:graphicFrame>
      <p:sp>
        <p:nvSpPr>
          <p:cNvPr id="6" name="Content Placeholder 2">
            <a:extLst>
              <a:ext uri="{FF2B5EF4-FFF2-40B4-BE49-F238E27FC236}">
                <a16:creationId xmlns:a16="http://schemas.microsoft.com/office/drawing/2014/main" id="{E47734CE-A997-BE5F-7A2F-B295AAD3FABE}"/>
              </a:ext>
            </a:extLst>
          </p:cNvPr>
          <p:cNvSpPr txBox="1">
            <a:spLocks/>
          </p:cNvSpPr>
          <p:nvPr/>
        </p:nvSpPr>
        <p:spPr>
          <a:xfrm>
            <a:off x="581192" y="2180496"/>
            <a:ext cx="11029615" cy="839034"/>
          </a:xfrm>
          <a:prstGeom prst="rect">
            <a:avLst/>
          </a:prstGeom>
        </p:spPr>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r>
              <a:rPr lang="en-US" sz="1600" dirty="0"/>
              <a:t>This GRF line item, plus a few other sources, supply the state match to draw down federal </a:t>
            </a:r>
            <a:r>
              <a:rPr lang="en-US" sz="1600" dirty="0" err="1"/>
              <a:t>voc</a:t>
            </a:r>
            <a:r>
              <a:rPr lang="en-US" sz="1600" dirty="0"/>
              <a:t> rehab funding</a:t>
            </a:r>
          </a:p>
          <a:p>
            <a:r>
              <a:rPr lang="en-US" sz="1600" dirty="0"/>
              <a:t>The increase between SFY 25 and 26 is the result of consolidating another line item into this ALI</a:t>
            </a:r>
          </a:p>
        </p:txBody>
      </p:sp>
    </p:spTree>
    <p:extLst>
      <p:ext uri="{BB962C8B-B14F-4D97-AF65-F5344CB8AC3E}">
        <p14:creationId xmlns:p14="http://schemas.microsoft.com/office/powerpoint/2010/main" val="33077449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DDD38-7653-4E81-F9C1-D579E553047C}"/>
              </a:ext>
            </a:extLst>
          </p:cNvPr>
          <p:cNvSpPr>
            <a:spLocks noGrp="1"/>
          </p:cNvSpPr>
          <p:nvPr>
            <p:ph type="title"/>
          </p:nvPr>
        </p:nvSpPr>
        <p:spPr/>
        <p:txBody>
          <a:bodyPr/>
          <a:lstStyle/>
          <a:p>
            <a:r>
              <a:rPr lang="en-US" dirty="0"/>
              <a:t>OOD- Other Provisions</a:t>
            </a:r>
          </a:p>
        </p:txBody>
      </p:sp>
      <p:graphicFrame>
        <p:nvGraphicFramePr>
          <p:cNvPr id="4" name="Content Placeholder 3">
            <a:extLst>
              <a:ext uri="{FF2B5EF4-FFF2-40B4-BE49-F238E27FC236}">
                <a16:creationId xmlns:a16="http://schemas.microsoft.com/office/drawing/2014/main" id="{3A4C2147-B1E8-3BA0-C9D1-E5A4459B51B1}"/>
              </a:ext>
            </a:extLst>
          </p:cNvPr>
          <p:cNvGraphicFramePr>
            <a:graphicFrameLocks noGrp="1"/>
          </p:cNvGraphicFramePr>
          <p:nvPr>
            <p:ph idx="1"/>
            <p:extLst>
              <p:ext uri="{D42A27DB-BD31-4B8C-83A1-F6EECF244321}">
                <p14:modId xmlns:p14="http://schemas.microsoft.com/office/powerpoint/2010/main" val="4156368536"/>
              </p:ext>
            </p:extLst>
          </p:nvPr>
        </p:nvGraphicFramePr>
        <p:xfrm>
          <a:off x="510686" y="2819295"/>
          <a:ext cx="11029948" cy="1112520"/>
        </p:xfrm>
        <a:graphic>
          <a:graphicData uri="http://schemas.openxmlformats.org/drawingml/2006/table">
            <a:tbl>
              <a:tblPr firstRow="1" bandRow="1">
                <a:tableStyleId>{5C22544A-7EE6-4342-B048-85BDC9FD1C3A}</a:tableStyleId>
              </a:tblPr>
              <a:tblGrid>
                <a:gridCol w="2428456">
                  <a:extLst>
                    <a:ext uri="{9D8B030D-6E8A-4147-A177-3AD203B41FA5}">
                      <a16:colId xmlns:a16="http://schemas.microsoft.com/office/drawing/2014/main" val="2940048721"/>
                    </a:ext>
                  </a:extLst>
                </a:gridCol>
                <a:gridCol w="3086518">
                  <a:extLst>
                    <a:ext uri="{9D8B030D-6E8A-4147-A177-3AD203B41FA5}">
                      <a16:colId xmlns:a16="http://schemas.microsoft.com/office/drawing/2014/main" val="486509266"/>
                    </a:ext>
                  </a:extLst>
                </a:gridCol>
                <a:gridCol w="2757487">
                  <a:extLst>
                    <a:ext uri="{9D8B030D-6E8A-4147-A177-3AD203B41FA5}">
                      <a16:colId xmlns:a16="http://schemas.microsoft.com/office/drawing/2014/main" val="3253601415"/>
                    </a:ext>
                  </a:extLst>
                </a:gridCol>
                <a:gridCol w="2757487">
                  <a:extLst>
                    <a:ext uri="{9D8B030D-6E8A-4147-A177-3AD203B41FA5}">
                      <a16:colId xmlns:a16="http://schemas.microsoft.com/office/drawing/2014/main" val="2685912645"/>
                    </a:ext>
                  </a:extLst>
                </a:gridCol>
              </a:tblGrid>
              <a:tr h="370840">
                <a:tc>
                  <a:txBody>
                    <a:bodyPr/>
                    <a:lstStyle/>
                    <a:p>
                      <a:endParaRPr lang="en-US"/>
                    </a:p>
                  </a:txBody>
                  <a:tcPr/>
                </a:tc>
                <a:tc>
                  <a:txBody>
                    <a:bodyPr/>
                    <a:lstStyle/>
                    <a:p>
                      <a:pPr algn="ctr"/>
                      <a:r>
                        <a:rPr lang="en-US" dirty="0"/>
                        <a:t>Estimated SFY ‘25</a:t>
                      </a:r>
                    </a:p>
                  </a:txBody>
                  <a:tcPr/>
                </a:tc>
                <a:tc>
                  <a:txBody>
                    <a:bodyPr/>
                    <a:lstStyle/>
                    <a:p>
                      <a:pPr algn="ctr"/>
                      <a:r>
                        <a:rPr lang="en-US" dirty="0"/>
                        <a:t>SFY ’26</a:t>
                      </a:r>
                    </a:p>
                  </a:txBody>
                  <a:tcPr/>
                </a:tc>
                <a:tc>
                  <a:txBody>
                    <a:bodyPr/>
                    <a:lstStyle/>
                    <a:p>
                      <a:pPr algn="ctr"/>
                      <a:r>
                        <a:rPr lang="en-US" dirty="0"/>
                        <a:t>SFY ‘27</a:t>
                      </a:r>
                    </a:p>
                  </a:txBody>
                  <a:tcPr/>
                </a:tc>
                <a:extLst>
                  <a:ext uri="{0D108BD9-81ED-4DB2-BD59-A6C34878D82A}">
                    <a16:rowId xmlns:a16="http://schemas.microsoft.com/office/drawing/2014/main" val="1054801484"/>
                  </a:ext>
                </a:extLst>
              </a:tr>
              <a:tr h="370840">
                <a:tc>
                  <a:txBody>
                    <a:bodyPr/>
                    <a:lstStyle/>
                    <a:p>
                      <a:r>
                        <a:rPr lang="en-US" dirty="0"/>
                        <a:t>Works4Me</a:t>
                      </a:r>
                    </a:p>
                  </a:txBody>
                  <a:tcPr/>
                </a:tc>
                <a:tc>
                  <a:txBody>
                    <a:bodyPr/>
                    <a:lstStyle/>
                    <a:p>
                      <a:pPr algn="r"/>
                      <a:r>
                        <a:rPr lang="en-US" dirty="0"/>
                        <a:t>$2,300,000</a:t>
                      </a:r>
                    </a:p>
                  </a:txBody>
                  <a:tcPr/>
                </a:tc>
                <a:tc>
                  <a:txBody>
                    <a:bodyPr/>
                    <a:lstStyle/>
                    <a:p>
                      <a:pPr algn="r"/>
                      <a:r>
                        <a:rPr lang="en-US" dirty="0"/>
                        <a:t>$2,300,000</a:t>
                      </a:r>
                    </a:p>
                  </a:txBody>
                  <a:tcPr/>
                </a:tc>
                <a:tc>
                  <a:txBody>
                    <a:bodyPr/>
                    <a:lstStyle/>
                    <a:p>
                      <a:pPr algn="r"/>
                      <a:r>
                        <a:rPr lang="en-US" dirty="0"/>
                        <a:t>$2,300,000</a:t>
                      </a:r>
                    </a:p>
                  </a:txBody>
                  <a:tcPr/>
                </a:tc>
                <a:extLst>
                  <a:ext uri="{0D108BD9-81ED-4DB2-BD59-A6C34878D82A}">
                    <a16:rowId xmlns:a16="http://schemas.microsoft.com/office/drawing/2014/main" val="2402200885"/>
                  </a:ext>
                </a:extLst>
              </a:tr>
              <a:tr h="370840">
                <a:tc>
                  <a:txBody>
                    <a:bodyPr/>
                    <a:lstStyle/>
                    <a:p>
                      <a:r>
                        <a:rPr lang="en-US" dirty="0"/>
                        <a:t>Accessible Ohio</a:t>
                      </a:r>
                    </a:p>
                  </a:txBody>
                  <a:tcPr/>
                </a:tc>
                <a:tc>
                  <a:txBody>
                    <a:bodyPr/>
                    <a:lstStyle/>
                    <a:p>
                      <a:pPr algn="r"/>
                      <a:r>
                        <a:rPr lang="en-US" dirty="0"/>
                        <a:t>$500,000</a:t>
                      </a:r>
                    </a:p>
                  </a:txBody>
                  <a:tcPr/>
                </a:tc>
                <a:tc>
                  <a:txBody>
                    <a:bodyPr/>
                    <a:lstStyle/>
                    <a:p>
                      <a:pPr algn="r"/>
                      <a:r>
                        <a:rPr lang="en-US" dirty="0"/>
                        <a:t>$1,000,000</a:t>
                      </a:r>
                    </a:p>
                  </a:txBody>
                  <a:tcPr/>
                </a:tc>
                <a:tc>
                  <a:txBody>
                    <a:bodyPr/>
                    <a:lstStyle/>
                    <a:p>
                      <a:pPr algn="r"/>
                      <a:r>
                        <a:rPr lang="en-US" dirty="0"/>
                        <a:t>$1,000,000</a:t>
                      </a:r>
                    </a:p>
                  </a:txBody>
                  <a:tcPr/>
                </a:tc>
                <a:extLst>
                  <a:ext uri="{0D108BD9-81ED-4DB2-BD59-A6C34878D82A}">
                    <a16:rowId xmlns:a16="http://schemas.microsoft.com/office/drawing/2014/main" val="2810419399"/>
                  </a:ext>
                </a:extLst>
              </a:tr>
            </a:tbl>
          </a:graphicData>
        </a:graphic>
      </p:graphicFrame>
    </p:spTree>
    <p:extLst>
      <p:ext uri="{BB962C8B-B14F-4D97-AF65-F5344CB8AC3E}">
        <p14:creationId xmlns:p14="http://schemas.microsoft.com/office/powerpoint/2010/main" val="7470196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C7E79-D9E6-A6E6-68A5-78D87C7625DB}"/>
              </a:ext>
            </a:extLst>
          </p:cNvPr>
          <p:cNvSpPr>
            <a:spLocks noGrp="1"/>
          </p:cNvSpPr>
          <p:nvPr>
            <p:ph type="title"/>
          </p:nvPr>
        </p:nvSpPr>
        <p:spPr/>
        <p:txBody>
          <a:bodyPr/>
          <a:lstStyle/>
          <a:p>
            <a:r>
              <a:rPr lang="en-US" dirty="0"/>
              <a:t>Treasurer of State</a:t>
            </a:r>
          </a:p>
        </p:txBody>
      </p:sp>
      <p:sp>
        <p:nvSpPr>
          <p:cNvPr id="3" name="Content Placeholder 2">
            <a:extLst>
              <a:ext uri="{FF2B5EF4-FFF2-40B4-BE49-F238E27FC236}">
                <a16:creationId xmlns:a16="http://schemas.microsoft.com/office/drawing/2014/main" id="{AD952697-2CFF-267B-4563-2B98C08E2B2E}"/>
              </a:ext>
            </a:extLst>
          </p:cNvPr>
          <p:cNvSpPr>
            <a:spLocks noGrp="1"/>
          </p:cNvSpPr>
          <p:nvPr>
            <p:ph idx="1"/>
          </p:nvPr>
        </p:nvSpPr>
        <p:spPr/>
        <p:txBody>
          <a:bodyPr/>
          <a:lstStyle/>
          <a:p>
            <a:r>
              <a:rPr lang="en-US" dirty="0"/>
              <a:t>HB 96 included changes to STABLE accounts</a:t>
            </a:r>
          </a:p>
          <a:p>
            <a:pPr lvl="1"/>
            <a:r>
              <a:rPr lang="en-US" dirty="0">
                <a:hlinkClick r:id="rId2"/>
              </a:rPr>
              <a:t>https://www.stableaccount.com/</a:t>
            </a:r>
            <a:r>
              <a:rPr lang="en-US" dirty="0"/>
              <a:t> </a:t>
            </a:r>
          </a:p>
          <a:p>
            <a:r>
              <a:rPr lang="en-US" dirty="0"/>
              <a:t>Requires the Treasurer of State to pay account fees on behalf of all Ohio accountholders. This change would not subsidize investment or asset-based fees.</a:t>
            </a:r>
          </a:p>
          <a:p>
            <a:r>
              <a:rPr lang="en-US" dirty="0"/>
              <a:t>Unless required by federal law, money in a STABLE account is no longer subject to the Medicaid estate recovery program</a:t>
            </a:r>
          </a:p>
          <a:p>
            <a:r>
              <a:rPr lang="en-US" dirty="0"/>
              <a:t>Clarifies that any record of the treasurer of state indicating the identity of account beneficiaries and the balances and activity in STABLE accounts is not a public record</a:t>
            </a:r>
          </a:p>
        </p:txBody>
      </p:sp>
    </p:spTree>
    <p:extLst>
      <p:ext uri="{BB962C8B-B14F-4D97-AF65-F5344CB8AC3E}">
        <p14:creationId xmlns:p14="http://schemas.microsoft.com/office/powerpoint/2010/main" val="31343410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579D3-91E0-8ED1-B913-25B708142219}"/>
              </a:ext>
            </a:extLst>
          </p:cNvPr>
          <p:cNvSpPr>
            <a:spLocks noGrp="1"/>
          </p:cNvSpPr>
          <p:nvPr>
            <p:ph type="title"/>
          </p:nvPr>
        </p:nvSpPr>
        <p:spPr/>
        <p:txBody>
          <a:bodyPr/>
          <a:lstStyle/>
          <a:p>
            <a:r>
              <a:rPr lang="en-US" dirty="0"/>
              <a:t>Property Tax</a:t>
            </a:r>
          </a:p>
        </p:txBody>
      </p:sp>
      <p:sp>
        <p:nvSpPr>
          <p:cNvPr id="3" name="Content Placeholder 2">
            <a:extLst>
              <a:ext uri="{FF2B5EF4-FFF2-40B4-BE49-F238E27FC236}">
                <a16:creationId xmlns:a16="http://schemas.microsoft.com/office/drawing/2014/main" id="{FFE7FA82-A217-ABA4-5AF0-8A7027D5144C}"/>
              </a:ext>
            </a:extLst>
          </p:cNvPr>
          <p:cNvSpPr>
            <a:spLocks noGrp="1"/>
          </p:cNvSpPr>
          <p:nvPr>
            <p:ph idx="1"/>
          </p:nvPr>
        </p:nvSpPr>
        <p:spPr/>
        <p:txBody>
          <a:bodyPr/>
          <a:lstStyle/>
          <a:p>
            <a:r>
              <a:rPr lang="en-US" dirty="0"/>
              <a:t>Governor DeWine vetoed two provisions that concerned our county board partners</a:t>
            </a:r>
          </a:p>
          <a:p>
            <a:pPr lvl="1"/>
            <a:r>
              <a:rPr lang="en-US" dirty="0"/>
              <a:t>A provision that gives county budget commissions the authority to unilaterally reduce a levy passed by voters for a school district or other taxing authority under certain circumstances</a:t>
            </a:r>
          </a:p>
          <a:p>
            <a:pPr lvl="1"/>
            <a:r>
              <a:rPr lang="en-US" dirty="0"/>
              <a:t>A provision that eliminates the authority for political subdivisions (including county boards) to levy replacement property tax levies</a:t>
            </a:r>
          </a:p>
          <a:p>
            <a:r>
              <a:rPr lang="en-US" dirty="0"/>
              <a:t>BUT…</a:t>
            </a:r>
          </a:p>
        </p:txBody>
      </p:sp>
    </p:spTree>
    <p:extLst>
      <p:ext uri="{BB962C8B-B14F-4D97-AF65-F5344CB8AC3E}">
        <p14:creationId xmlns:p14="http://schemas.microsoft.com/office/powerpoint/2010/main" val="22943648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296D4-DB13-707C-B4EC-E780D7F2A4A7}"/>
              </a:ext>
            </a:extLst>
          </p:cNvPr>
          <p:cNvSpPr>
            <a:spLocks noGrp="1"/>
          </p:cNvSpPr>
          <p:nvPr>
            <p:ph type="title"/>
          </p:nvPr>
        </p:nvSpPr>
        <p:spPr/>
        <p:txBody>
          <a:bodyPr/>
          <a:lstStyle/>
          <a:p>
            <a:r>
              <a:rPr lang="en-US" dirty="0"/>
              <a:t>Property tax</a:t>
            </a:r>
          </a:p>
        </p:txBody>
      </p:sp>
      <p:sp>
        <p:nvSpPr>
          <p:cNvPr id="3" name="Content Placeholder 2">
            <a:extLst>
              <a:ext uri="{FF2B5EF4-FFF2-40B4-BE49-F238E27FC236}">
                <a16:creationId xmlns:a16="http://schemas.microsoft.com/office/drawing/2014/main" id="{9AE296E6-2E1E-0527-496D-58837B5AB695}"/>
              </a:ext>
            </a:extLst>
          </p:cNvPr>
          <p:cNvSpPr>
            <a:spLocks noGrp="1"/>
          </p:cNvSpPr>
          <p:nvPr>
            <p:ph idx="1"/>
          </p:nvPr>
        </p:nvSpPr>
        <p:spPr/>
        <p:txBody>
          <a:bodyPr/>
          <a:lstStyle/>
          <a:p>
            <a:r>
              <a:rPr lang="en-US" dirty="0"/>
              <a:t>Speaker Matt Huffman announced he is calling in members of the House back in for a special session on July 21</a:t>
            </a:r>
            <a:r>
              <a:rPr lang="en-US" baseline="30000" dirty="0"/>
              <a:t>st</a:t>
            </a:r>
            <a:r>
              <a:rPr lang="en-US" dirty="0"/>
              <a:t> to override Governor DeWine’s vetoes on these two provisions plus one other regarding school district levies</a:t>
            </a:r>
          </a:p>
          <a:p>
            <a:pPr lvl="1"/>
            <a:r>
              <a:rPr lang="en-US" dirty="0"/>
              <a:t>A veto override needs a 60% yes vote in both chambers to pass</a:t>
            </a:r>
          </a:p>
          <a:p>
            <a:pPr lvl="1"/>
            <a:r>
              <a:rPr lang="en-US" dirty="0"/>
              <a:t>House- 99 members- 65 (R) to 34 (D); need 60 Representatives to vote yes override the veto</a:t>
            </a:r>
          </a:p>
          <a:p>
            <a:pPr lvl="1"/>
            <a:r>
              <a:rPr lang="en-US" dirty="0"/>
              <a:t>Ohio Senate has so far not made plans to return to Columbus early</a:t>
            </a:r>
          </a:p>
          <a:p>
            <a:r>
              <a:rPr lang="en-US" dirty="0"/>
              <a:t>Even if the overrides are not successful, multiple bills have already been introduced in both Chambers to address property tax burdens </a:t>
            </a:r>
          </a:p>
          <a:p>
            <a:pPr lvl="1"/>
            <a:r>
              <a:rPr lang="en-US" dirty="0"/>
              <a:t>We anticipate additional hearings and possible votes on these bills will start up again in September after the summer break ends</a:t>
            </a:r>
          </a:p>
        </p:txBody>
      </p:sp>
    </p:spTree>
    <p:extLst>
      <p:ext uri="{BB962C8B-B14F-4D97-AF65-F5344CB8AC3E}">
        <p14:creationId xmlns:p14="http://schemas.microsoft.com/office/powerpoint/2010/main" val="35018206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1C3B4-DB2D-DEEC-87D6-004ADEE88EED}"/>
              </a:ext>
            </a:extLst>
          </p:cNvPr>
          <p:cNvSpPr>
            <a:spLocks noGrp="1"/>
          </p:cNvSpPr>
          <p:nvPr>
            <p:ph type="title"/>
          </p:nvPr>
        </p:nvSpPr>
        <p:spPr/>
        <p:txBody>
          <a:bodyPr/>
          <a:lstStyle/>
          <a:p>
            <a:r>
              <a:rPr lang="en-US" dirty="0"/>
              <a:t>Property Tax</a:t>
            </a:r>
          </a:p>
        </p:txBody>
      </p:sp>
      <p:sp>
        <p:nvSpPr>
          <p:cNvPr id="3" name="Content Placeholder 2">
            <a:extLst>
              <a:ext uri="{FF2B5EF4-FFF2-40B4-BE49-F238E27FC236}">
                <a16:creationId xmlns:a16="http://schemas.microsoft.com/office/drawing/2014/main" id="{B493AC1B-EECF-2EED-E78C-B08DD2139A3E}"/>
              </a:ext>
            </a:extLst>
          </p:cNvPr>
          <p:cNvSpPr>
            <a:spLocks noGrp="1"/>
          </p:cNvSpPr>
          <p:nvPr>
            <p:ph idx="1"/>
          </p:nvPr>
        </p:nvSpPr>
        <p:spPr/>
        <p:txBody>
          <a:bodyPr/>
          <a:lstStyle/>
          <a:p>
            <a:r>
              <a:rPr lang="en-US" dirty="0"/>
              <a:t>There was a petition to put on the ballot a vote to </a:t>
            </a:r>
            <a:r>
              <a:rPr lang="en-US" b="1" dirty="0"/>
              <a:t>eliminate</a:t>
            </a:r>
            <a:r>
              <a:rPr lang="en-US" dirty="0"/>
              <a:t> property tax all together</a:t>
            </a:r>
          </a:p>
          <a:p>
            <a:pPr lvl="1"/>
            <a:r>
              <a:rPr lang="en-US" dirty="0"/>
              <a:t>The organizers of the initiative recently announced they are not seeking to get the proposal on the November 2025 ballot but instead organizers are now looking at the </a:t>
            </a:r>
            <a:r>
              <a:rPr lang="en-US" b="1" dirty="0"/>
              <a:t>November 2026 </a:t>
            </a:r>
            <a:r>
              <a:rPr lang="en-US" dirty="0"/>
              <a:t>ballot</a:t>
            </a:r>
          </a:p>
          <a:p>
            <a:endParaRPr lang="en-US" dirty="0"/>
          </a:p>
        </p:txBody>
      </p:sp>
    </p:spTree>
    <p:extLst>
      <p:ext uri="{BB962C8B-B14F-4D97-AF65-F5344CB8AC3E}">
        <p14:creationId xmlns:p14="http://schemas.microsoft.com/office/powerpoint/2010/main" val="9337258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78876-A8BB-F9BE-9C0F-203A88382444}"/>
              </a:ext>
            </a:extLst>
          </p:cNvPr>
          <p:cNvSpPr>
            <a:spLocks noGrp="1"/>
          </p:cNvSpPr>
          <p:nvPr>
            <p:ph type="title"/>
          </p:nvPr>
        </p:nvSpPr>
        <p:spPr/>
        <p:txBody>
          <a:bodyPr/>
          <a:lstStyle/>
          <a:p>
            <a:r>
              <a:rPr lang="en-US" dirty="0"/>
              <a:t>Other Provisions</a:t>
            </a:r>
          </a:p>
        </p:txBody>
      </p:sp>
      <p:sp>
        <p:nvSpPr>
          <p:cNvPr id="3" name="Content Placeholder 2">
            <a:extLst>
              <a:ext uri="{FF2B5EF4-FFF2-40B4-BE49-F238E27FC236}">
                <a16:creationId xmlns:a16="http://schemas.microsoft.com/office/drawing/2014/main" id="{42606D9A-AC9B-715B-7BE5-9A46427BFE5E}"/>
              </a:ext>
            </a:extLst>
          </p:cNvPr>
          <p:cNvSpPr>
            <a:spLocks noGrp="1"/>
          </p:cNvSpPr>
          <p:nvPr>
            <p:ph idx="1"/>
          </p:nvPr>
        </p:nvSpPr>
        <p:spPr/>
        <p:txBody>
          <a:bodyPr/>
          <a:lstStyle/>
          <a:p>
            <a:r>
              <a:rPr lang="en-US" dirty="0"/>
              <a:t>OPRA’s amendment to create a work group to study the sustainability of the DD system did not make the final version of the budget</a:t>
            </a:r>
          </a:p>
          <a:p>
            <a:pPr lvl="1"/>
            <a:r>
              <a:rPr lang="en-US" dirty="0"/>
              <a:t>HOWEVER, we remain committed to having these conversations with the OPRA community, the coalition, the state, and the General Assembly</a:t>
            </a:r>
          </a:p>
          <a:p>
            <a:endParaRPr lang="en-US" dirty="0"/>
          </a:p>
        </p:txBody>
      </p:sp>
    </p:spTree>
    <p:extLst>
      <p:ext uri="{BB962C8B-B14F-4D97-AF65-F5344CB8AC3E}">
        <p14:creationId xmlns:p14="http://schemas.microsoft.com/office/powerpoint/2010/main" val="6983440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0CF11-0811-7E28-3A82-E5F6A0B2BE8C}"/>
              </a:ext>
            </a:extLst>
          </p:cNvPr>
          <p:cNvSpPr>
            <a:spLocks noGrp="1"/>
          </p:cNvSpPr>
          <p:nvPr>
            <p:ph type="title"/>
          </p:nvPr>
        </p:nvSpPr>
        <p:spPr/>
        <p:txBody>
          <a:bodyPr/>
          <a:lstStyle/>
          <a:p>
            <a:r>
              <a:rPr lang="en-US" dirty="0"/>
              <a:t>Other provisions</a:t>
            </a:r>
          </a:p>
        </p:txBody>
      </p:sp>
      <p:sp>
        <p:nvSpPr>
          <p:cNvPr id="3" name="Content Placeholder 2">
            <a:extLst>
              <a:ext uri="{FF2B5EF4-FFF2-40B4-BE49-F238E27FC236}">
                <a16:creationId xmlns:a16="http://schemas.microsoft.com/office/drawing/2014/main" id="{DE027E45-443D-21D7-2DF9-6C64D33EC14A}"/>
              </a:ext>
            </a:extLst>
          </p:cNvPr>
          <p:cNvSpPr>
            <a:spLocks noGrp="1"/>
          </p:cNvSpPr>
          <p:nvPr>
            <p:ph idx="1"/>
          </p:nvPr>
        </p:nvSpPr>
        <p:spPr/>
        <p:txBody>
          <a:bodyPr/>
          <a:lstStyle/>
          <a:p>
            <a:r>
              <a:rPr lang="en-US" dirty="0"/>
              <a:t>The HB 110 (134</a:t>
            </a:r>
            <a:r>
              <a:rPr lang="en-US" baseline="30000" dirty="0"/>
              <a:t>th</a:t>
            </a:r>
            <a:r>
              <a:rPr lang="en-US" dirty="0"/>
              <a:t> General Assembly) created the Joint Committee to Examine the Activities of the State's Protection and Advocacy System and Client Assistance Program (Disability Rights Ohio). The Joint Committee was amended in the last state budget.</a:t>
            </a:r>
          </a:p>
          <a:p>
            <a:r>
              <a:rPr lang="en-US" dirty="0"/>
              <a:t>The Joint Committee held hearings and issued a report last General Assembly</a:t>
            </a:r>
          </a:p>
          <a:p>
            <a:r>
              <a:rPr lang="en-US" dirty="0"/>
              <a:t>While most joint committees and task forces created in the last budget were eliminated, the Joint Committee on the State’s Protection and Advocacy System remains statutorily in place</a:t>
            </a:r>
          </a:p>
        </p:txBody>
      </p:sp>
    </p:spTree>
    <p:extLst>
      <p:ext uri="{BB962C8B-B14F-4D97-AF65-F5344CB8AC3E}">
        <p14:creationId xmlns:p14="http://schemas.microsoft.com/office/powerpoint/2010/main" val="3010466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9035496-6262-30C3-D615-E845E960A5BA}"/>
              </a:ext>
            </a:extLst>
          </p:cNvPr>
          <p:cNvSpPr>
            <a:spLocks noGrp="1"/>
          </p:cNvSpPr>
          <p:nvPr>
            <p:ph type="ctrTitle"/>
          </p:nvPr>
        </p:nvSpPr>
        <p:spPr/>
        <p:txBody>
          <a:bodyPr/>
          <a:lstStyle/>
          <a:p>
            <a:r>
              <a:rPr lang="en-US" dirty="0"/>
              <a:t>Ohio’s SFY ‘26-’27 Operating budget</a:t>
            </a:r>
          </a:p>
        </p:txBody>
      </p:sp>
    </p:spTree>
    <p:extLst>
      <p:ext uri="{BB962C8B-B14F-4D97-AF65-F5344CB8AC3E}">
        <p14:creationId xmlns:p14="http://schemas.microsoft.com/office/powerpoint/2010/main" val="11141696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820D33-54AF-9B99-555C-802D25A0F871}"/>
              </a:ext>
            </a:extLst>
          </p:cNvPr>
          <p:cNvSpPr>
            <a:spLocks noGrp="1"/>
          </p:cNvSpPr>
          <p:nvPr>
            <p:ph type="ctrTitle"/>
          </p:nvPr>
        </p:nvSpPr>
        <p:spPr/>
        <p:txBody>
          <a:bodyPr/>
          <a:lstStyle/>
          <a:p>
            <a:r>
              <a:rPr lang="en-US" dirty="0"/>
              <a:t>One Big beautiful bill Act</a:t>
            </a:r>
          </a:p>
        </p:txBody>
      </p:sp>
    </p:spTree>
    <p:extLst>
      <p:ext uri="{BB962C8B-B14F-4D97-AF65-F5344CB8AC3E}">
        <p14:creationId xmlns:p14="http://schemas.microsoft.com/office/powerpoint/2010/main" val="14202862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D8D50-FB64-19DD-0489-D0096D3B8438}"/>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id="{EE2AF71E-ED7F-6D76-F86D-CD65AF40BBBA}"/>
              </a:ext>
            </a:extLst>
          </p:cNvPr>
          <p:cNvSpPr>
            <a:spLocks noGrp="1"/>
          </p:cNvSpPr>
          <p:nvPr>
            <p:ph idx="1"/>
          </p:nvPr>
        </p:nvSpPr>
        <p:spPr/>
        <p:txBody>
          <a:bodyPr/>
          <a:lstStyle/>
          <a:p>
            <a:r>
              <a:rPr lang="en-US" dirty="0"/>
              <a:t>The One Big Beautiful Bill Act (OBBBA) is a sweeping law that touches many parts of the federal government</a:t>
            </a:r>
          </a:p>
          <a:p>
            <a:pPr lvl="1"/>
            <a:r>
              <a:rPr lang="en-US" dirty="0"/>
              <a:t>Substantial changes to the tax code, SNAP,  defense spending, reducing spending allocation for various government offices, natural resources in public lands, recission of renewable energy initiatives in the Inflation Reduction Act, student loans, immigration enforcement</a:t>
            </a:r>
          </a:p>
          <a:p>
            <a:r>
              <a:rPr lang="en-US" dirty="0"/>
              <a:t>Initially, it was intended to reduce government spending and help bring down the national debt</a:t>
            </a:r>
          </a:p>
          <a:p>
            <a:pPr lvl="1"/>
            <a:r>
              <a:rPr lang="en-US" dirty="0"/>
              <a:t>Non-partisan Congressional Budget Office predicts the bill will increase deficits by $3.4 trillion over the next ten years</a:t>
            </a:r>
          </a:p>
        </p:txBody>
      </p:sp>
    </p:spTree>
    <p:extLst>
      <p:ext uri="{BB962C8B-B14F-4D97-AF65-F5344CB8AC3E}">
        <p14:creationId xmlns:p14="http://schemas.microsoft.com/office/powerpoint/2010/main" val="641742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BD678-AA2C-A72C-9300-464FE8C5B974}"/>
              </a:ext>
            </a:extLst>
          </p:cNvPr>
          <p:cNvSpPr>
            <a:spLocks noGrp="1"/>
          </p:cNvSpPr>
          <p:nvPr>
            <p:ph type="title"/>
          </p:nvPr>
        </p:nvSpPr>
        <p:spPr/>
        <p:txBody>
          <a:bodyPr/>
          <a:lstStyle/>
          <a:p>
            <a:r>
              <a:rPr lang="en-US" dirty="0"/>
              <a:t>Overview- Timeline</a:t>
            </a:r>
          </a:p>
        </p:txBody>
      </p:sp>
      <p:sp>
        <p:nvSpPr>
          <p:cNvPr id="3" name="Content Placeholder 2">
            <a:extLst>
              <a:ext uri="{FF2B5EF4-FFF2-40B4-BE49-F238E27FC236}">
                <a16:creationId xmlns:a16="http://schemas.microsoft.com/office/drawing/2014/main" id="{F762555D-B6AC-F7BF-3C65-540826AD8364}"/>
              </a:ext>
            </a:extLst>
          </p:cNvPr>
          <p:cNvSpPr>
            <a:spLocks noGrp="1"/>
          </p:cNvSpPr>
          <p:nvPr>
            <p:ph idx="1"/>
          </p:nvPr>
        </p:nvSpPr>
        <p:spPr>
          <a:xfrm>
            <a:off x="581192" y="2180496"/>
            <a:ext cx="11029615" cy="3975348"/>
          </a:xfrm>
        </p:spPr>
        <p:txBody>
          <a:bodyPr/>
          <a:lstStyle/>
          <a:p>
            <a:endParaRPr lang="en-US" dirty="0"/>
          </a:p>
          <a:p>
            <a:r>
              <a:rPr lang="en-US" dirty="0"/>
              <a:t>February-April - House and Senate pass budget frameworks</a:t>
            </a:r>
          </a:p>
          <a:p>
            <a:r>
              <a:rPr lang="en-US" dirty="0"/>
              <a:t>May 16</a:t>
            </a:r>
            <a:r>
              <a:rPr lang="en-US" baseline="30000" dirty="0"/>
              <a:t>th</a:t>
            </a:r>
            <a:r>
              <a:rPr lang="en-US" dirty="0"/>
              <a:t>- OBBBA is introduced in the US House of Representatives</a:t>
            </a:r>
          </a:p>
          <a:p>
            <a:r>
              <a:rPr lang="en-US" dirty="0"/>
              <a:t>May 22</a:t>
            </a:r>
            <a:r>
              <a:rPr lang="en-US" baseline="30000" dirty="0"/>
              <a:t>nd</a:t>
            </a:r>
            <a:r>
              <a:rPr lang="en-US" dirty="0"/>
              <a:t>- Passed by the US House of Representatives (215-214-1)</a:t>
            </a:r>
          </a:p>
          <a:p>
            <a:r>
              <a:rPr lang="en-US" dirty="0"/>
              <a:t>June 12</a:t>
            </a:r>
            <a:r>
              <a:rPr lang="en-US" baseline="30000" dirty="0"/>
              <a:t>th</a:t>
            </a:r>
            <a:r>
              <a:rPr lang="en-US" dirty="0"/>
              <a:t>- Senate introduces their version of the OBBBA</a:t>
            </a:r>
          </a:p>
          <a:p>
            <a:r>
              <a:rPr lang="en-US" dirty="0"/>
              <a:t>June 28</a:t>
            </a:r>
            <a:r>
              <a:rPr lang="en-US" baseline="30000" dirty="0"/>
              <a:t>th</a:t>
            </a:r>
            <a:r>
              <a:rPr lang="en-US" dirty="0"/>
              <a:t>- Senate releases Medicaid-related amendments to address procedural issues to comply with the Byrd rule</a:t>
            </a:r>
          </a:p>
          <a:p>
            <a:r>
              <a:rPr lang="en-US" dirty="0"/>
              <a:t>July 1</a:t>
            </a:r>
            <a:r>
              <a:rPr lang="en-US" baseline="30000" dirty="0"/>
              <a:t>st</a:t>
            </a:r>
            <a:r>
              <a:rPr lang="en-US" dirty="0"/>
              <a:t>- Passed by the US Senate (51-50)</a:t>
            </a:r>
          </a:p>
          <a:p>
            <a:r>
              <a:rPr lang="en-US" dirty="0"/>
              <a:t>July 3</a:t>
            </a:r>
            <a:r>
              <a:rPr lang="en-US" baseline="30000" dirty="0"/>
              <a:t>rd</a:t>
            </a:r>
            <a:r>
              <a:rPr lang="en-US" dirty="0"/>
              <a:t>- House concurs with Senate’s version of the OBBBA (218-214)</a:t>
            </a:r>
          </a:p>
          <a:p>
            <a:r>
              <a:rPr lang="en-US" dirty="0"/>
              <a:t>July 4</a:t>
            </a:r>
            <a:r>
              <a:rPr lang="en-US" baseline="30000" dirty="0"/>
              <a:t>th</a:t>
            </a:r>
            <a:r>
              <a:rPr lang="en-US" dirty="0"/>
              <a:t>- President Trump signs OBBBA into law</a:t>
            </a:r>
          </a:p>
        </p:txBody>
      </p:sp>
    </p:spTree>
    <p:extLst>
      <p:ext uri="{BB962C8B-B14F-4D97-AF65-F5344CB8AC3E}">
        <p14:creationId xmlns:p14="http://schemas.microsoft.com/office/powerpoint/2010/main" val="12773564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1A5FA-C567-8ADB-44A3-545D9699A87C}"/>
              </a:ext>
            </a:extLst>
          </p:cNvPr>
          <p:cNvSpPr>
            <a:spLocks noGrp="1"/>
          </p:cNvSpPr>
          <p:nvPr>
            <p:ph type="title"/>
          </p:nvPr>
        </p:nvSpPr>
        <p:spPr/>
        <p:txBody>
          <a:bodyPr/>
          <a:lstStyle/>
          <a:p>
            <a:r>
              <a:rPr lang="en-US" dirty="0"/>
              <a:t>Major Medicaid provisions</a:t>
            </a:r>
          </a:p>
        </p:txBody>
      </p:sp>
      <p:sp>
        <p:nvSpPr>
          <p:cNvPr id="3" name="Content Placeholder 2">
            <a:extLst>
              <a:ext uri="{FF2B5EF4-FFF2-40B4-BE49-F238E27FC236}">
                <a16:creationId xmlns:a16="http://schemas.microsoft.com/office/drawing/2014/main" id="{DF3A235E-144C-7472-DA84-34D9050CB9B7}"/>
              </a:ext>
            </a:extLst>
          </p:cNvPr>
          <p:cNvSpPr>
            <a:spLocks noGrp="1"/>
          </p:cNvSpPr>
          <p:nvPr>
            <p:ph idx="1"/>
          </p:nvPr>
        </p:nvSpPr>
        <p:spPr/>
        <p:txBody>
          <a:bodyPr/>
          <a:lstStyle/>
          <a:p>
            <a:r>
              <a:rPr lang="en-US" b="1" dirty="0"/>
              <a:t>HCBS changes</a:t>
            </a:r>
          </a:p>
          <a:p>
            <a:r>
              <a:rPr lang="en-US" b="1" dirty="0"/>
              <a:t>Changes how states can utilize provider taxes</a:t>
            </a:r>
          </a:p>
          <a:p>
            <a:r>
              <a:rPr lang="en-US" b="1" dirty="0"/>
              <a:t>Implementation of work requirements </a:t>
            </a:r>
          </a:p>
          <a:p>
            <a:r>
              <a:rPr lang="en-US" dirty="0"/>
              <a:t>Changes to cost sharing for services, primarily for expansion adults</a:t>
            </a:r>
          </a:p>
          <a:p>
            <a:r>
              <a:rPr lang="en-US" b="1" dirty="0"/>
              <a:t>Requires states to implement certain beneficiary data checks</a:t>
            </a:r>
          </a:p>
          <a:p>
            <a:r>
              <a:rPr lang="en-US" dirty="0"/>
              <a:t>Changes various policies around coverage of services for certain immigrants</a:t>
            </a:r>
          </a:p>
          <a:p>
            <a:r>
              <a:rPr lang="en-US" b="1" dirty="0"/>
              <a:t>Delay various rules</a:t>
            </a:r>
          </a:p>
        </p:txBody>
      </p:sp>
    </p:spTree>
    <p:extLst>
      <p:ext uri="{BB962C8B-B14F-4D97-AF65-F5344CB8AC3E}">
        <p14:creationId xmlns:p14="http://schemas.microsoft.com/office/powerpoint/2010/main" val="26740461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26829-7396-8C64-9DA2-A5D1D24D3583}"/>
              </a:ext>
            </a:extLst>
          </p:cNvPr>
          <p:cNvSpPr>
            <a:spLocks noGrp="1"/>
          </p:cNvSpPr>
          <p:nvPr>
            <p:ph type="title"/>
          </p:nvPr>
        </p:nvSpPr>
        <p:spPr/>
        <p:txBody>
          <a:bodyPr/>
          <a:lstStyle/>
          <a:p>
            <a:r>
              <a:rPr lang="en-US" dirty="0"/>
              <a:t>HCBS changes</a:t>
            </a:r>
          </a:p>
        </p:txBody>
      </p:sp>
      <p:sp>
        <p:nvSpPr>
          <p:cNvPr id="3" name="Content Placeholder 2">
            <a:extLst>
              <a:ext uri="{FF2B5EF4-FFF2-40B4-BE49-F238E27FC236}">
                <a16:creationId xmlns:a16="http://schemas.microsoft.com/office/drawing/2014/main" id="{BEA50A70-1B31-9C39-5804-39CBED18A2DE}"/>
              </a:ext>
            </a:extLst>
          </p:cNvPr>
          <p:cNvSpPr>
            <a:spLocks noGrp="1"/>
          </p:cNvSpPr>
          <p:nvPr>
            <p:ph idx="1"/>
          </p:nvPr>
        </p:nvSpPr>
        <p:spPr>
          <a:xfrm>
            <a:off x="581192" y="2477541"/>
            <a:ext cx="11029615" cy="3678303"/>
          </a:xfrm>
        </p:spPr>
        <p:txBody>
          <a:bodyPr>
            <a:normAutofit lnSpcReduction="10000"/>
          </a:bodyPr>
          <a:lstStyle/>
          <a:p>
            <a:r>
              <a:rPr lang="en-US" dirty="0"/>
              <a:t>Under long-standing policy, Medicaid home and community-based services (HCBS) waivers are only available to Medicaid beneficiaries if they meet an institutional level of care</a:t>
            </a:r>
          </a:p>
          <a:p>
            <a:r>
              <a:rPr lang="en-US" dirty="0"/>
              <a:t>OBBBA now allows states to apply for HCBS waivers to serve people who do not meet an institutional level of care (hospital, skilled nursing facility, or ICF)</a:t>
            </a:r>
          </a:p>
          <a:p>
            <a:pPr lvl="1"/>
            <a:r>
              <a:rPr lang="en-US" dirty="0"/>
              <a:t>Waivers granted for 3 years and can be extended in 5-year periods</a:t>
            </a:r>
          </a:p>
          <a:p>
            <a:r>
              <a:rPr lang="en-US" dirty="0"/>
              <a:t>Under demonstration HCBS waivers (1115 waivers), in order for states to receive CMS approval, the waiver must not increase federal expenditures compared to federal expenditures without a waiver </a:t>
            </a:r>
          </a:p>
          <a:p>
            <a:pPr lvl="1"/>
            <a:r>
              <a:rPr lang="en-US" dirty="0"/>
              <a:t>Cannot result in an increase in time that individuals currently eligible for HCBS will need to wait to receive services</a:t>
            </a:r>
          </a:p>
          <a:p>
            <a:pPr lvl="1"/>
            <a:r>
              <a:rPr lang="en-US" dirty="0"/>
              <a:t>Cannot exceed the average per capita expenditure for individuals receiving an institutional level of care</a:t>
            </a:r>
          </a:p>
          <a:p>
            <a:pPr lvl="1"/>
            <a:r>
              <a:rPr lang="en-US" dirty="0"/>
              <a:t>Prohibits direct 3</a:t>
            </a:r>
            <a:r>
              <a:rPr lang="en-US" baseline="30000" dirty="0"/>
              <a:t>rd</a:t>
            </a:r>
            <a:r>
              <a:rPr lang="en-US" dirty="0"/>
              <a:t> party payments from Medicaid</a:t>
            </a:r>
          </a:p>
          <a:p>
            <a:pPr lvl="1"/>
            <a:r>
              <a:rPr lang="en-US" dirty="0"/>
              <a:t>States must report data on the cost of delivering HCBS against the cost of delivering institutional care</a:t>
            </a:r>
          </a:p>
          <a:p>
            <a:pPr lvl="1"/>
            <a:endParaRPr lang="en-US" dirty="0"/>
          </a:p>
          <a:p>
            <a:pPr lvl="1"/>
            <a:endParaRPr lang="en-US" dirty="0"/>
          </a:p>
        </p:txBody>
      </p:sp>
    </p:spTree>
    <p:extLst>
      <p:ext uri="{BB962C8B-B14F-4D97-AF65-F5344CB8AC3E}">
        <p14:creationId xmlns:p14="http://schemas.microsoft.com/office/powerpoint/2010/main" val="7682952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2A8B30-26AF-3F00-E349-A9CC0D16A6F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4E727A3-C69E-8D01-131E-EF20136640B2}"/>
              </a:ext>
            </a:extLst>
          </p:cNvPr>
          <p:cNvSpPr>
            <a:spLocks noGrp="1"/>
          </p:cNvSpPr>
          <p:nvPr>
            <p:ph type="title"/>
          </p:nvPr>
        </p:nvSpPr>
        <p:spPr/>
        <p:txBody>
          <a:bodyPr/>
          <a:lstStyle/>
          <a:p>
            <a:r>
              <a:rPr lang="en-US" dirty="0"/>
              <a:t>Medicaid Provision- Provider Tax</a:t>
            </a:r>
          </a:p>
        </p:txBody>
      </p:sp>
      <p:sp>
        <p:nvSpPr>
          <p:cNvPr id="3" name="Content Placeholder 2">
            <a:extLst>
              <a:ext uri="{FF2B5EF4-FFF2-40B4-BE49-F238E27FC236}">
                <a16:creationId xmlns:a16="http://schemas.microsoft.com/office/drawing/2014/main" id="{1A545872-0EA9-E6C6-C217-88B664B297B1}"/>
              </a:ext>
            </a:extLst>
          </p:cNvPr>
          <p:cNvSpPr>
            <a:spLocks noGrp="1"/>
          </p:cNvSpPr>
          <p:nvPr>
            <p:ph idx="1"/>
          </p:nvPr>
        </p:nvSpPr>
        <p:spPr>
          <a:xfrm>
            <a:off x="581192" y="2180496"/>
            <a:ext cx="11029615" cy="4230352"/>
          </a:xfrm>
        </p:spPr>
        <p:txBody>
          <a:bodyPr/>
          <a:lstStyle/>
          <a:p>
            <a:r>
              <a:rPr lang="en-US" dirty="0"/>
              <a:t>In expansion states, </a:t>
            </a:r>
            <a:r>
              <a:rPr lang="en-US" i="1" dirty="0"/>
              <a:t>most</a:t>
            </a:r>
            <a:r>
              <a:rPr lang="en-US" dirty="0"/>
              <a:t> provider taxes will see the maximum thresholds begin to reduce over time</a:t>
            </a:r>
          </a:p>
          <a:p>
            <a:pPr lvl="1"/>
            <a:r>
              <a:rPr lang="en-US" dirty="0"/>
              <a:t>for fiscal year 2028, 5.5%; </a:t>
            </a:r>
          </a:p>
          <a:p>
            <a:pPr lvl="1"/>
            <a:r>
              <a:rPr lang="en-US" dirty="0"/>
              <a:t>for fiscal year 2029, 5%; </a:t>
            </a:r>
          </a:p>
          <a:p>
            <a:pPr lvl="1"/>
            <a:r>
              <a:rPr lang="en-US" dirty="0"/>
              <a:t>for fiscal year 2030, 4.5%; </a:t>
            </a:r>
          </a:p>
          <a:p>
            <a:pPr lvl="1"/>
            <a:r>
              <a:rPr lang="en-US" dirty="0"/>
              <a:t>for fiscal year 2031, 4%; </a:t>
            </a:r>
          </a:p>
          <a:p>
            <a:pPr lvl="1"/>
            <a:r>
              <a:rPr lang="en-US" dirty="0"/>
              <a:t>for fiscal year 2032 and each subsequent fiscal year, 3.5%</a:t>
            </a:r>
          </a:p>
          <a:p>
            <a:pPr lvl="1"/>
            <a:endParaRPr lang="en-US" dirty="0"/>
          </a:p>
          <a:p>
            <a:pPr lvl="1"/>
            <a:r>
              <a:rPr lang="en-US" dirty="0"/>
              <a:t>Ohio is an expansion state</a:t>
            </a:r>
          </a:p>
          <a:p>
            <a:pPr lvl="1"/>
            <a:r>
              <a:rPr lang="en-US" dirty="0"/>
              <a:t>The federal fiscal year runs October 1- September 30</a:t>
            </a:r>
          </a:p>
          <a:p>
            <a:pPr lvl="2"/>
            <a:r>
              <a:rPr lang="en-US" dirty="0"/>
              <a:t>Federal fiscal year 2028 would run from October 1, 2027, to September 30, 2028</a:t>
            </a:r>
          </a:p>
        </p:txBody>
      </p:sp>
    </p:spTree>
    <p:extLst>
      <p:ext uri="{BB962C8B-B14F-4D97-AF65-F5344CB8AC3E}">
        <p14:creationId xmlns:p14="http://schemas.microsoft.com/office/powerpoint/2010/main" val="6141086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778DF-C432-583E-1556-7B1C71F6EA1F}"/>
              </a:ext>
            </a:extLst>
          </p:cNvPr>
          <p:cNvSpPr>
            <a:spLocks noGrp="1"/>
          </p:cNvSpPr>
          <p:nvPr>
            <p:ph type="title"/>
          </p:nvPr>
        </p:nvSpPr>
        <p:spPr/>
        <p:txBody>
          <a:bodyPr/>
          <a:lstStyle/>
          <a:p>
            <a:r>
              <a:rPr lang="en-US" dirty="0"/>
              <a:t>Ohio Medicaid provider taxes</a:t>
            </a:r>
          </a:p>
        </p:txBody>
      </p:sp>
      <p:graphicFrame>
        <p:nvGraphicFramePr>
          <p:cNvPr id="4" name="Content Placeholder 3">
            <a:extLst>
              <a:ext uri="{FF2B5EF4-FFF2-40B4-BE49-F238E27FC236}">
                <a16:creationId xmlns:a16="http://schemas.microsoft.com/office/drawing/2014/main" id="{1D4ABF9A-9D24-9F0B-F89C-DC6EA67A3EE2}"/>
              </a:ext>
            </a:extLst>
          </p:cNvPr>
          <p:cNvGraphicFramePr>
            <a:graphicFrameLocks noGrp="1"/>
          </p:cNvGraphicFramePr>
          <p:nvPr>
            <p:ph idx="1"/>
            <p:extLst>
              <p:ext uri="{D42A27DB-BD31-4B8C-83A1-F6EECF244321}">
                <p14:modId xmlns:p14="http://schemas.microsoft.com/office/powerpoint/2010/main" val="1713101780"/>
              </p:ext>
            </p:extLst>
          </p:nvPr>
        </p:nvGraphicFramePr>
        <p:xfrm>
          <a:off x="581192" y="3511901"/>
          <a:ext cx="11029948" cy="1854200"/>
        </p:xfrm>
        <a:graphic>
          <a:graphicData uri="http://schemas.openxmlformats.org/drawingml/2006/table">
            <a:tbl>
              <a:tblPr firstRow="1" bandRow="1">
                <a:tableStyleId>{5C22544A-7EE6-4342-B048-85BDC9FD1C3A}</a:tableStyleId>
              </a:tblPr>
              <a:tblGrid>
                <a:gridCol w="2757487">
                  <a:extLst>
                    <a:ext uri="{9D8B030D-6E8A-4147-A177-3AD203B41FA5}">
                      <a16:colId xmlns:a16="http://schemas.microsoft.com/office/drawing/2014/main" val="2357817910"/>
                    </a:ext>
                  </a:extLst>
                </a:gridCol>
                <a:gridCol w="2757487">
                  <a:extLst>
                    <a:ext uri="{9D8B030D-6E8A-4147-A177-3AD203B41FA5}">
                      <a16:colId xmlns:a16="http://schemas.microsoft.com/office/drawing/2014/main" val="954984022"/>
                    </a:ext>
                  </a:extLst>
                </a:gridCol>
                <a:gridCol w="2757487">
                  <a:extLst>
                    <a:ext uri="{9D8B030D-6E8A-4147-A177-3AD203B41FA5}">
                      <a16:colId xmlns:a16="http://schemas.microsoft.com/office/drawing/2014/main" val="2275619677"/>
                    </a:ext>
                  </a:extLst>
                </a:gridCol>
                <a:gridCol w="2757487">
                  <a:extLst>
                    <a:ext uri="{9D8B030D-6E8A-4147-A177-3AD203B41FA5}">
                      <a16:colId xmlns:a16="http://schemas.microsoft.com/office/drawing/2014/main" val="649957386"/>
                    </a:ext>
                  </a:extLst>
                </a:gridCol>
              </a:tblGrid>
              <a:tr h="370840">
                <a:tc>
                  <a:txBody>
                    <a:bodyPr/>
                    <a:lstStyle/>
                    <a:p>
                      <a:endParaRPr lang="en-US" dirty="0"/>
                    </a:p>
                  </a:txBody>
                  <a:tcPr/>
                </a:tc>
                <a:tc>
                  <a:txBody>
                    <a:bodyPr/>
                    <a:lstStyle/>
                    <a:p>
                      <a:r>
                        <a:rPr lang="en-US" dirty="0"/>
                        <a:t>Estimated SFY ’25</a:t>
                      </a:r>
                    </a:p>
                  </a:txBody>
                  <a:tcPr/>
                </a:tc>
                <a:tc>
                  <a:txBody>
                    <a:bodyPr/>
                    <a:lstStyle/>
                    <a:p>
                      <a:r>
                        <a:rPr lang="en-US" dirty="0"/>
                        <a:t>SFY ’26</a:t>
                      </a:r>
                    </a:p>
                  </a:txBody>
                  <a:tcPr/>
                </a:tc>
                <a:tc>
                  <a:txBody>
                    <a:bodyPr/>
                    <a:lstStyle/>
                    <a:p>
                      <a:r>
                        <a:rPr lang="en-US" dirty="0"/>
                        <a:t>SFY ’27 </a:t>
                      </a:r>
                    </a:p>
                  </a:txBody>
                  <a:tcPr/>
                </a:tc>
                <a:extLst>
                  <a:ext uri="{0D108BD9-81ED-4DB2-BD59-A6C34878D82A}">
                    <a16:rowId xmlns:a16="http://schemas.microsoft.com/office/drawing/2014/main" val="929006"/>
                  </a:ext>
                </a:extLst>
              </a:tr>
              <a:tr h="370840">
                <a:tc>
                  <a:txBody>
                    <a:bodyPr/>
                    <a:lstStyle/>
                    <a:p>
                      <a:r>
                        <a:rPr lang="en-US" dirty="0"/>
                        <a:t>Hospital*</a:t>
                      </a:r>
                    </a:p>
                  </a:txBody>
                  <a:tcPr/>
                </a:tc>
                <a:tc>
                  <a:txBody>
                    <a:bodyPr/>
                    <a:lstStyle/>
                    <a:p>
                      <a:r>
                        <a:rPr lang="en-US" dirty="0"/>
                        <a:t>$1,723,000,000</a:t>
                      </a:r>
                    </a:p>
                  </a:txBody>
                  <a:tcPr/>
                </a:tc>
                <a:tc>
                  <a:txBody>
                    <a:bodyPr/>
                    <a:lstStyle/>
                    <a:p>
                      <a:r>
                        <a:rPr lang="en-US" dirty="0"/>
                        <a:t>$2,632,211,017</a:t>
                      </a:r>
                    </a:p>
                  </a:txBody>
                  <a:tcPr/>
                </a:tc>
                <a:tc>
                  <a:txBody>
                    <a:bodyPr/>
                    <a:lstStyle/>
                    <a:p>
                      <a:r>
                        <a:rPr lang="en-US" dirty="0"/>
                        <a:t>$3,030,014,270</a:t>
                      </a:r>
                    </a:p>
                  </a:txBody>
                  <a:tcPr/>
                </a:tc>
                <a:extLst>
                  <a:ext uri="{0D108BD9-81ED-4DB2-BD59-A6C34878D82A}">
                    <a16:rowId xmlns:a16="http://schemas.microsoft.com/office/drawing/2014/main" val="2308416440"/>
                  </a:ext>
                </a:extLst>
              </a:tr>
              <a:tr h="370840">
                <a:tc>
                  <a:txBody>
                    <a:bodyPr/>
                    <a:lstStyle/>
                    <a:p>
                      <a:r>
                        <a:rPr lang="en-US" dirty="0"/>
                        <a:t>Skilled Nursing Facility</a:t>
                      </a:r>
                    </a:p>
                  </a:txBody>
                  <a:tcPr/>
                </a:tc>
                <a:tc>
                  <a:txBody>
                    <a:bodyPr/>
                    <a:lstStyle/>
                    <a:p>
                      <a:r>
                        <a:rPr lang="en-US" dirty="0"/>
                        <a:t>$1,138,000,000</a:t>
                      </a:r>
                    </a:p>
                  </a:txBody>
                  <a:tcPr/>
                </a:tc>
                <a:tc>
                  <a:txBody>
                    <a:bodyPr/>
                    <a:lstStyle/>
                    <a:p>
                      <a:r>
                        <a:rPr lang="en-US" dirty="0"/>
                        <a:t>$879,876,850</a:t>
                      </a:r>
                    </a:p>
                  </a:txBody>
                  <a:tcPr/>
                </a:tc>
                <a:tc>
                  <a:txBody>
                    <a:bodyPr/>
                    <a:lstStyle/>
                    <a:p>
                      <a:r>
                        <a:rPr lang="en-US" dirty="0"/>
                        <a:t>$869,039,656</a:t>
                      </a:r>
                    </a:p>
                  </a:txBody>
                  <a:tcPr/>
                </a:tc>
                <a:extLst>
                  <a:ext uri="{0D108BD9-81ED-4DB2-BD59-A6C34878D82A}">
                    <a16:rowId xmlns:a16="http://schemas.microsoft.com/office/drawing/2014/main" val="2209859748"/>
                  </a:ext>
                </a:extLst>
              </a:tr>
              <a:tr h="370840">
                <a:tc>
                  <a:txBody>
                    <a:bodyPr/>
                    <a:lstStyle/>
                    <a:p>
                      <a:r>
                        <a:rPr lang="en-US" dirty="0"/>
                        <a:t>Intermediate Care Facility</a:t>
                      </a:r>
                    </a:p>
                  </a:txBody>
                  <a:tcPr/>
                </a:tc>
                <a:tc>
                  <a:txBody>
                    <a:bodyPr/>
                    <a:lstStyle/>
                    <a:p>
                      <a:r>
                        <a:rPr lang="en-US" dirty="0"/>
                        <a:t>$60,100,000</a:t>
                      </a:r>
                    </a:p>
                  </a:txBody>
                  <a:tcPr/>
                </a:tc>
                <a:tc>
                  <a:txBody>
                    <a:bodyPr/>
                    <a:lstStyle/>
                    <a:p>
                      <a:r>
                        <a:rPr lang="en-US" dirty="0"/>
                        <a:t>$60,000,000</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$60,000,000</a:t>
                      </a:r>
                    </a:p>
                  </a:txBody>
                  <a:tcPr/>
                </a:tc>
                <a:extLst>
                  <a:ext uri="{0D108BD9-81ED-4DB2-BD59-A6C34878D82A}">
                    <a16:rowId xmlns:a16="http://schemas.microsoft.com/office/drawing/2014/main" val="3406437597"/>
                  </a:ext>
                </a:extLst>
              </a:tr>
              <a:tr h="370840">
                <a:tc>
                  <a:txBody>
                    <a:bodyPr/>
                    <a:lstStyle/>
                    <a:p>
                      <a:r>
                        <a:rPr lang="en-US" dirty="0"/>
                        <a:t>Managed Care Orgs</a:t>
                      </a:r>
                    </a:p>
                  </a:txBody>
                  <a:tcPr/>
                </a:tc>
                <a:tc>
                  <a:txBody>
                    <a:bodyPr/>
                    <a:lstStyle/>
                    <a:p>
                      <a:r>
                        <a:rPr lang="en-US" dirty="0"/>
                        <a:t>$415,000,000</a:t>
                      </a:r>
                    </a:p>
                  </a:txBody>
                  <a:tcPr/>
                </a:tc>
                <a:tc>
                  <a:txBody>
                    <a:bodyPr/>
                    <a:lstStyle/>
                    <a:p>
                      <a:r>
                        <a:rPr lang="en-US" dirty="0"/>
                        <a:t>$451,000,000</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$451,000,000</a:t>
                      </a:r>
                    </a:p>
                  </a:txBody>
                  <a:tcPr/>
                </a:tc>
                <a:extLst>
                  <a:ext uri="{0D108BD9-81ED-4DB2-BD59-A6C34878D82A}">
                    <a16:rowId xmlns:a16="http://schemas.microsoft.com/office/drawing/2014/main" val="1259917381"/>
                  </a:ext>
                </a:extLst>
              </a:tr>
            </a:tbl>
          </a:graphicData>
        </a:graphic>
      </p:graphicFrame>
      <p:sp>
        <p:nvSpPr>
          <p:cNvPr id="5" name="Content Placeholder 2">
            <a:extLst>
              <a:ext uri="{FF2B5EF4-FFF2-40B4-BE49-F238E27FC236}">
                <a16:creationId xmlns:a16="http://schemas.microsoft.com/office/drawing/2014/main" id="{F5B18CDE-96BC-E5AA-503F-D2040443B610}"/>
              </a:ext>
            </a:extLst>
          </p:cNvPr>
          <p:cNvSpPr txBox="1">
            <a:spLocks/>
          </p:cNvSpPr>
          <p:nvPr/>
        </p:nvSpPr>
        <p:spPr>
          <a:xfrm>
            <a:off x="581192" y="2180495"/>
            <a:ext cx="11029615" cy="1165605"/>
          </a:xfrm>
          <a:prstGeom prst="rect">
            <a:avLst/>
          </a:prstGeom>
        </p:spPr>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r>
              <a:rPr lang="en-US" sz="1600" dirty="0"/>
              <a:t>Ohio has multiple types of provider taxes</a:t>
            </a:r>
          </a:p>
          <a:p>
            <a:r>
              <a:rPr lang="en-US" sz="1600" dirty="0"/>
              <a:t>The revenue generated by the provider tax is used by the state to draw down additional federal Medicaid match dollars</a:t>
            </a:r>
          </a:p>
          <a:p>
            <a:pPr lvl="1"/>
            <a:r>
              <a:rPr lang="en-US" sz="1400" dirty="0"/>
              <a:t>The numbers below only represents the state share generated by the provider tax</a:t>
            </a:r>
          </a:p>
        </p:txBody>
      </p:sp>
      <p:sp>
        <p:nvSpPr>
          <p:cNvPr id="7" name="Content Placeholder 2">
            <a:extLst>
              <a:ext uri="{FF2B5EF4-FFF2-40B4-BE49-F238E27FC236}">
                <a16:creationId xmlns:a16="http://schemas.microsoft.com/office/drawing/2014/main" id="{B7BF2919-6F82-BC74-F049-F320AE29D82E}"/>
              </a:ext>
            </a:extLst>
          </p:cNvPr>
          <p:cNvSpPr txBox="1">
            <a:spLocks/>
          </p:cNvSpPr>
          <p:nvPr/>
        </p:nvSpPr>
        <p:spPr>
          <a:xfrm>
            <a:off x="581192" y="5288829"/>
            <a:ext cx="11029615" cy="1165605"/>
          </a:xfrm>
          <a:prstGeom prst="rect">
            <a:avLst/>
          </a:prstGeom>
        </p:spPr>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r>
              <a:rPr lang="en-US" sz="1600" dirty="0"/>
              <a:t>Remember- ODM completely re-worked the hospital provider tax in this budget which accounts for the significant increased by SFY ‘25 and SFY ‘26</a:t>
            </a:r>
            <a:endParaRPr lang="en-US" sz="1400" dirty="0"/>
          </a:p>
        </p:txBody>
      </p:sp>
    </p:spTree>
    <p:extLst>
      <p:ext uri="{BB962C8B-B14F-4D97-AF65-F5344CB8AC3E}">
        <p14:creationId xmlns:p14="http://schemas.microsoft.com/office/powerpoint/2010/main" val="42118894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D1EBE-018A-8193-EBFF-FACFB1C86717}"/>
              </a:ext>
            </a:extLst>
          </p:cNvPr>
          <p:cNvSpPr>
            <a:spLocks noGrp="1"/>
          </p:cNvSpPr>
          <p:nvPr>
            <p:ph type="title"/>
          </p:nvPr>
        </p:nvSpPr>
        <p:spPr/>
        <p:txBody>
          <a:bodyPr/>
          <a:lstStyle/>
          <a:p>
            <a:r>
              <a:rPr lang="en-US" dirty="0"/>
              <a:t>Medicaid Provision- Provider Tax- ICF</a:t>
            </a:r>
          </a:p>
        </p:txBody>
      </p:sp>
      <p:sp>
        <p:nvSpPr>
          <p:cNvPr id="3" name="Content Placeholder 2">
            <a:extLst>
              <a:ext uri="{FF2B5EF4-FFF2-40B4-BE49-F238E27FC236}">
                <a16:creationId xmlns:a16="http://schemas.microsoft.com/office/drawing/2014/main" id="{2FDED908-FD87-79C1-59FB-67ACBD121391}"/>
              </a:ext>
            </a:extLst>
          </p:cNvPr>
          <p:cNvSpPr>
            <a:spLocks noGrp="1"/>
          </p:cNvSpPr>
          <p:nvPr>
            <p:ph idx="1"/>
          </p:nvPr>
        </p:nvSpPr>
        <p:spPr/>
        <p:txBody>
          <a:bodyPr/>
          <a:lstStyle/>
          <a:p>
            <a:r>
              <a:rPr lang="en-US" dirty="0"/>
              <a:t>“In the case of a tax of an expansion State or unit of local government in such State in effect on the date of enactment of this clause, that applies to a class of health care items or services that is described in paragraph (3</a:t>
            </a:r>
            <a:r>
              <a:rPr lang="en-US" dirty="0">
                <a:solidFill>
                  <a:schemeClr val="tx1"/>
                </a:solidFill>
              </a:rPr>
              <a:t>) </a:t>
            </a:r>
            <a:r>
              <a:rPr lang="en-US" dirty="0">
                <a:solidFill>
                  <a:srgbClr val="FF0000"/>
                </a:solidFill>
              </a:rPr>
              <a:t>(skilled nursing facility) </a:t>
            </a:r>
            <a:r>
              <a:rPr lang="en-US" dirty="0"/>
              <a:t>or (4) </a:t>
            </a:r>
            <a:r>
              <a:rPr lang="en-US" dirty="0">
                <a:solidFill>
                  <a:srgbClr val="FF0000"/>
                </a:solidFill>
              </a:rPr>
              <a:t>(ICF) </a:t>
            </a:r>
            <a:r>
              <a:rPr lang="en-US" dirty="0"/>
              <a:t>of section 433.56(a) of title 42, Code of Federal Regulations (as in effect on May 1, 2025), and for which, on such date of enactment, is within the hold harmless threshold (as determined by the Secretary), the applicable percent of net patient revenue attributable to such class that has been so determined shall apply for a fiscal year instead of the applicable percent specified in clause (ii) for the fiscal year.’’</a:t>
            </a:r>
          </a:p>
          <a:p>
            <a:endParaRPr lang="en-US" dirty="0"/>
          </a:p>
          <a:p>
            <a:r>
              <a:rPr lang="en-US" dirty="0"/>
              <a:t>OPRA’s current understanding of this provision means that provider taxes related to ICFs are not required to follow the maximum rate in the preceding slide and can remain at their current rates</a:t>
            </a:r>
          </a:p>
          <a:p>
            <a:r>
              <a:rPr lang="en-US" dirty="0"/>
              <a:t>Currently, the ICF bed tax equates to 4%</a:t>
            </a:r>
          </a:p>
        </p:txBody>
      </p:sp>
    </p:spTree>
    <p:extLst>
      <p:ext uri="{BB962C8B-B14F-4D97-AF65-F5344CB8AC3E}">
        <p14:creationId xmlns:p14="http://schemas.microsoft.com/office/powerpoint/2010/main" val="21481146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B05D5-973C-76F8-DABA-5AEB4CF3C7ED}"/>
              </a:ext>
            </a:extLst>
          </p:cNvPr>
          <p:cNvSpPr>
            <a:spLocks noGrp="1"/>
          </p:cNvSpPr>
          <p:nvPr>
            <p:ph type="title"/>
          </p:nvPr>
        </p:nvSpPr>
        <p:spPr/>
        <p:txBody>
          <a:bodyPr/>
          <a:lstStyle/>
          <a:p>
            <a:r>
              <a:rPr lang="en-US" dirty="0"/>
              <a:t>Medicaid Provider Tax</a:t>
            </a:r>
          </a:p>
        </p:txBody>
      </p:sp>
      <p:sp>
        <p:nvSpPr>
          <p:cNvPr id="3" name="Content Placeholder 2">
            <a:extLst>
              <a:ext uri="{FF2B5EF4-FFF2-40B4-BE49-F238E27FC236}">
                <a16:creationId xmlns:a16="http://schemas.microsoft.com/office/drawing/2014/main" id="{1D610427-8CFC-65E1-30F7-9DB9D5380AF9}"/>
              </a:ext>
            </a:extLst>
          </p:cNvPr>
          <p:cNvSpPr>
            <a:spLocks noGrp="1"/>
          </p:cNvSpPr>
          <p:nvPr>
            <p:ph idx="1"/>
          </p:nvPr>
        </p:nvSpPr>
        <p:spPr/>
        <p:txBody>
          <a:bodyPr/>
          <a:lstStyle/>
          <a:p>
            <a:r>
              <a:rPr lang="en-US" dirty="0"/>
              <a:t>What was ultimately passed by the Senate and enacted into law was different than what the US House of Representatives passed</a:t>
            </a:r>
          </a:p>
          <a:p>
            <a:pPr lvl="1"/>
            <a:r>
              <a:rPr lang="en-US" dirty="0"/>
              <a:t>The House prohibited provider taxes from increasing upon implementation of the law</a:t>
            </a:r>
          </a:p>
          <a:p>
            <a:r>
              <a:rPr lang="en-US" dirty="0"/>
              <a:t>A few Senators indicated they did not like what was put into the Senate’s version but voted for the bill with the assumption that the US House would change this language in a conference committee</a:t>
            </a:r>
          </a:p>
          <a:p>
            <a:pPr lvl="1"/>
            <a:r>
              <a:rPr lang="en-US" dirty="0"/>
              <a:t>This did NOT happen </a:t>
            </a:r>
          </a:p>
        </p:txBody>
      </p:sp>
    </p:spTree>
    <p:extLst>
      <p:ext uri="{BB962C8B-B14F-4D97-AF65-F5344CB8AC3E}">
        <p14:creationId xmlns:p14="http://schemas.microsoft.com/office/powerpoint/2010/main" val="36733582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9AD52-CAE1-4E6A-1C66-B950448FB6B3}"/>
              </a:ext>
            </a:extLst>
          </p:cNvPr>
          <p:cNvSpPr>
            <a:spLocks noGrp="1"/>
          </p:cNvSpPr>
          <p:nvPr>
            <p:ph type="title"/>
          </p:nvPr>
        </p:nvSpPr>
        <p:spPr/>
        <p:txBody>
          <a:bodyPr/>
          <a:lstStyle/>
          <a:p>
            <a:r>
              <a:rPr lang="en-US" dirty="0"/>
              <a:t>Medicaid Provisions- Work Requirements</a:t>
            </a:r>
          </a:p>
        </p:txBody>
      </p:sp>
      <p:sp>
        <p:nvSpPr>
          <p:cNvPr id="3" name="Content Placeholder 2">
            <a:extLst>
              <a:ext uri="{FF2B5EF4-FFF2-40B4-BE49-F238E27FC236}">
                <a16:creationId xmlns:a16="http://schemas.microsoft.com/office/drawing/2014/main" id="{2B9DD713-910B-D27E-3796-E7590D2C31D9}"/>
              </a:ext>
            </a:extLst>
          </p:cNvPr>
          <p:cNvSpPr>
            <a:spLocks noGrp="1"/>
          </p:cNvSpPr>
          <p:nvPr>
            <p:ph idx="1"/>
          </p:nvPr>
        </p:nvSpPr>
        <p:spPr>
          <a:xfrm>
            <a:off x="581192" y="2180496"/>
            <a:ext cx="11029615" cy="4109772"/>
          </a:xfrm>
        </p:spPr>
        <p:txBody>
          <a:bodyPr/>
          <a:lstStyle/>
          <a:p>
            <a:r>
              <a:rPr lang="en-US" dirty="0"/>
              <a:t>Requires states to condition Medicaid eligibility for individuals ages 19-64 applying for coverage or enrolled through the ACA expansion group (or a waiver) on working or participating in qualifying activities (community service or adult education) for at least </a:t>
            </a:r>
            <a:r>
              <a:rPr lang="en-US" b="1" dirty="0"/>
              <a:t>80 hours per month</a:t>
            </a:r>
          </a:p>
          <a:p>
            <a:r>
              <a:rPr lang="en-US" b="1" dirty="0"/>
              <a:t>Exemptions: parents with children aged 13 and under, caretakes of a person with a disability, disabled veteran, person with a disability, substance use disorder, disabling mental disorder, person with an intellectual or developmental disability, or a person with a serious or complex medical condition</a:t>
            </a:r>
          </a:p>
          <a:p>
            <a:r>
              <a:rPr lang="en-US" dirty="0"/>
              <a:t>Allows the Secretary to exempt states from compliance with the new requirements until no later than December 31, 2028, if the state is demonstrating a good faith effort to comply</a:t>
            </a:r>
          </a:p>
          <a:p>
            <a:r>
              <a:rPr lang="en-US" dirty="0"/>
              <a:t>Those who fail to qualify are disenrolled from the program and ineligible for a subsidized ACA marketplace plan</a:t>
            </a:r>
          </a:p>
        </p:txBody>
      </p:sp>
    </p:spTree>
    <p:extLst>
      <p:ext uri="{BB962C8B-B14F-4D97-AF65-F5344CB8AC3E}">
        <p14:creationId xmlns:p14="http://schemas.microsoft.com/office/powerpoint/2010/main" val="966939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7D99F-4887-FB7D-9DA5-4A379C9AF86E}"/>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8987AEC2-7C17-A940-B8AD-53E2E176C1B8}"/>
              </a:ext>
            </a:extLst>
          </p:cNvPr>
          <p:cNvSpPr>
            <a:spLocks noGrp="1"/>
          </p:cNvSpPr>
          <p:nvPr>
            <p:ph idx="1"/>
          </p:nvPr>
        </p:nvSpPr>
        <p:spPr/>
        <p:txBody>
          <a:bodyPr/>
          <a:lstStyle/>
          <a:p>
            <a:r>
              <a:rPr lang="en-US" dirty="0"/>
              <a:t>ALI- Appropriation Line Item</a:t>
            </a:r>
          </a:p>
          <a:p>
            <a:r>
              <a:rPr lang="en-US" dirty="0"/>
              <a:t>GA- General Assembly</a:t>
            </a:r>
          </a:p>
          <a:p>
            <a:r>
              <a:rPr lang="en-US" dirty="0"/>
              <a:t>GRF- General Revenue Fund</a:t>
            </a:r>
          </a:p>
          <a:p>
            <a:r>
              <a:rPr lang="en-US" dirty="0"/>
              <a:t>SFY- State Fiscal Year (July 1 – June 30)</a:t>
            </a:r>
          </a:p>
          <a:p>
            <a:endParaRPr lang="en-US" dirty="0"/>
          </a:p>
        </p:txBody>
      </p:sp>
    </p:spTree>
    <p:extLst>
      <p:ext uri="{BB962C8B-B14F-4D97-AF65-F5344CB8AC3E}">
        <p14:creationId xmlns:p14="http://schemas.microsoft.com/office/powerpoint/2010/main" val="90691157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C590D-E547-4CB9-9AE5-CB88090BA30E}"/>
              </a:ext>
            </a:extLst>
          </p:cNvPr>
          <p:cNvSpPr>
            <a:spLocks noGrp="1"/>
          </p:cNvSpPr>
          <p:nvPr>
            <p:ph type="title"/>
          </p:nvPr>
        </p:nvSpPr>
        <p:spPr/>
        <p:txBody>
          <a:bodyPr/>
          <a:lstStyle/>
          <a:p>
            <a:r>
              <a:rPr lang="en-US" dirty="0"/>
              <a:t>Medicaid Provisions- eligibility </a:t>
            </a:r>
          </a:p>
        </p:txBody>
      </p:sp>
      <p:sp>
        <p:nvSpPr>
          <p:cNvPr id="3" name="Content Placeholder 2">
            <a:extLst>
              <a:ext uri="{FF2B5EF4-FFF2-40B4-BE49-F238E27FC236}">
                <a16:creationId xmlns:a16="http://schemas.microsoft.com/office/drawing/2014/main" id="{4E1FB2AE-9899-3DCB-2A2C-EB365546FC4F}"/>
              </a:ext>
            </a:extLst>
          </p:cNvPr>
          <p:cNvSpPr>
            <a:spLocks noGrp="1"/>
          </p:cNvSpPr>
          <p:nvPr>
            <p:ph idx="1"/>
          </p:nvPr>
        </p:nvSpPr>
        <p:spPr/>
        <p:txBody>
          <a:bodyPr/>
          <a:lstStyle/>
          <a:p>
            <a:r>
              <a:rPr lang="en-US" dirty="0"/>
              <a:t>States must conduct Medicaid eligibility checks on </a:t>
            </a:r>
            <a:r>
              <a:rPr lang="en-US" b="1" dirty="0"/>
              <a:t>adult expansion </a:t>
            </a:r>
            <a:r>
              <a:rPr lang="en-US" dirty="0"/>
              <a:t>beneficiaries every 6 months</a:t>
            </a:r>
          </a:p>
          <a:p>
            <a:pPr lvl="1"/>
            <a:r>
              <a:rPr lang="en-US" dirty="0"/>
              <a:t>Expansion population- Adults with incomes between 100% and 138% of the federal poverty line</a:t>
            </a:r>
          </a:p>
          <a:p>
            <a:r>
              <a:rPr lang="en-US" dirty="0"/>
              <a:t>Requires states to implement various methods of verifying beneficiary information </a:t>
            </a:r>
          </a:p>
        </p:txBody>
      </p:sp>
    </p:spTree>
    <p:extLst>
      <p:ext uri="{BB962C8B-B14F-4D97-AF65-F5344CB8AC3E}">
        <p14:creationId xmlns:p14="http://schemas.microsoft.com/office/powerpoint/2010/main" val="275319238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0D6B8-8DA3-858A-5074-8BD35F96CA46}"/>
              </a:ext>
            </a:extLst>
          </p:cNvPr>
          <p:cNvSpPr>
            <a:spLocks noGrp="1"/>
          </p:cNvSpPr>
          <p:nvPr>
            <p:ph type="title"/>
          </p:nvPr>
        </p:nvSpPr>
        <p:spPr/>
        <p:txBody>
          <a:bodyPr/>
          <a:lstStyle/>
          <a:p>
            <a:r>
              <a:rPr lang="en-US" dirty="0"/>
              <a:t>Medicaid- Rules</a:t>
            </a:r>
          </a:p>
        </p:txBody>
      </p:sp>
      <p:sp>
        <p:nvSpPr>
          <p:cNvPr id="3" name="Content Placeholder 2">
            <a:extLst>
              <a:ext uri="{FF2B5EF4-FFF2-40B4-BE49-F238E27FC236}">
                <a16:creationId xmlns:a16="http://schemas.microsoft.com/office/drawing/2014/main" id="{A92CE586-6A6C-F91B-1AAF-35DF7661CFB6}"/>
              </a:ext>
            </a:extLst>
          </p:cNvPr>
          <p:cNvSpPr>
            <a:spLocks noGrp="1"/>
          </p:cNvSpPr>
          <p:nvPr>
            <p:ph idx="1"/>
          </p:nvPr>
        </p:nvSpPr>
        <p:spPr/>
        <p:txBody>
          <a:bodyPr/>
          <a:lstStyle/>
          <a:p>
            <a:r>
              <a:rPr lang="en-US" dirty="0"/>
              <a:t>Delays implementation of components of the Nursing Home Staffing Rule until October 1, 2034</a:t>
            </a:r>
          </a:p>
          <a:p>
            <a:pPr lvl="1"/>
            <a:r>
              <a:rPr lang="en-US" dirty="0"/>
              <a:t>BUT the payment adequacy and reporting requirement for ICFs must still be implemented beginning May 10, 2028.</a:t>
            </a:r>
          </a:p>
          <a:p>
            <a:pPr marL="324000" lvl="1" indent="0">
              <a:buNone/>
            </a:pPr>
            <a:endParaRPr lang="en-US" dirty="0"/>
          </a:p>
          <a:p>
            <a:r>
              <a:rPr lang="en-US" dirty="0"/>
              <a:t>Delays implementation of the Eligibility and Enrollment Rule until October 1, 2034</a:t>
            </a:r>
          </a:p>
        </p:txBody>
      </p:sp>
    </p:spTree>
    <p:extLst>
      <p:ext uri="{BB962C8B-B14F-4D97-AF65-F5344CB8AC3E}">
        <p14:creationId xmlns:p14="http://schemas.microsoft.com/office/powerpoint/2010/main" val="9825010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5565D0-7B19-0E8A-AEA1-7CBF43D8C7CE}"/>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37099116-5249-193F-5347-07C7B0B9D2E3}"/>
              </a:ext>
            </a:extLst>
          </p:cNvPr>
          <p:cNvSpPr>
            <a:spLocks noGrp="1"/>
          </p:cNvSpPr>
          <p:nvPr>
            <p:ph type="ctrTitle"/>
          </p:nvPr>
        </p:nvSpPr>
        <p:spPr/>
        <p:txBody>
          <a:bodyPr/>
          <a:lstStyle/>
          <a:p>
            <a:r>
              <a:rPr lang="en-US" dirty="0"/>
              <a:t>How could the </a:t>
            </a:r>
            <a:r>
              <a:rPr lang="en-US" dirty="0" err="1"/>
              <a:t>obbba</a:t>
            </a:r>
            <a:r>
              <a:rPr lang="en-US" dirty="0"/>
              <a:t> impact </a:t>
            </a:r>
            <a:r>
              <a:rPr lang="en-US" dirty="0" err="1"/>
              <a:t>ohio’s</a:t>
            </a:r>
            <a:r>
              <a:rPr lang="en-US" dirty="0"/>
              <a:t> Medicaid program?</a:t>
            </a:r>
          </a:p>
        </p:txBody>
      </p:sp>
    </p:spTree>
    <p:extLst>
      <p:ext uri="{BB962C8B-B14F-4D97-AF65-F5344CB8AC3E}">
        <p14:creationId xmlns:p14="http://schemas.microsoft.com/office/powerpoint/2010/main" val="3479476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AE55E-DF64-D849-8D9F-1C32E1033A24}"/>
              </a:ext>
            </a:extLst>
          </p:cNvPr>
          <p:cNvSpPr>
            <a:spLocks noGrp="1"/>
          </p:cNvSpPr>
          <p:nvPr>
            <p:ph type="title"/>
          </p:nvPr>
        </p:nvSpPr>
        <p:spPr/>
        <p:txBody>
          <a:bodyPr/>
          <a:lstStyle/>
          <a:p>
            <a:r>
              <a:rPr lang="en-US" dirty="0"/>
              <a:t>Provider taxes</a:t>
            </a:r>
          </a:p>
        </p:txBody>
      </p:sp>
      <p:sp>
        <p:nvSpPr>
          <p:cNvPr id="3" name="Content Placeholder 2">
            <a:extLst>
              <a:ext uri="{FF2B5EF4-FFF2-40B4-BE49-F238E27FC236}">
                <a16:creationId xmlns:a16="http://schemas.microsoft.com/office/drawing/2014/main" id="{870DB235-FEEB-714E-4241-BB8E61B2AA59}"/>
              </a:ext>
            </a:extLst>
          </p:cNvPr>
          <p:cNvSpPr>
            <a:spLocks noGrp="1"/>
          </p:cNvSpPr>
          <p:nvPr>
            <p:ph idx="1"/>
          </p:nvPr>
        </p:nvSpPr>
        <p:spPr/>
        <p:txBody>
          <a:bodyPr/>
          <a:lstStyle/>
          <a:p>
            <a:r>
              <a:rPr lang="en-US" dirty="0"/>
              <a:t>How does the OBBBA impact provider tax passed in the state budget?</a:t>
            </a:r>
          </a:p>
          <a:p>
            <a:r>
              <a:rPr lang="en-US" dirty="0"/>
              <a:t>For ICFs and skilled nursing facilities, it does not appear that the OBBBA has any direct impact, however, we need more information from the Centers from Medicare and Medicaid Services</a:t>
            </a:r>
          </a:p>
          <a:p>
            <a:r>
              <a:rPr lang="en-US" dirty="0"/>
              <a:t>For hospitals, the state’s newly passed budget includes a hospital tax above the eventual limit</a:t>
            </a:r>
          </a:p>
          <a:p>
            <a:endParaRPr lang="en-US" dirty="0"/>
          </a:p>
        </p:txBody>
      </p:sp>
    </p:spTree>
    <p:extLst>
      <p:ext uri="{BB962C8B-B14F-4D97-AF65-F5344CB8AC3E}">
        <p14:creationId xmlns:p14="http://schemas.microsoft.com/office/powerpoint/2010/main" val="235109353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ED9EA-8CE2-1F85-0168-CB2299D00DC4}"/>
              </a:ext>
            </a:extLst>
          </p:cNvPr>
          <p:cNvSpPr>
            <a:spLocks noGrp="1"/>
          </p:cNvSpPr>
          <p:nvPr>
            <p:ph type="title"/>
          </p:nvPr>
        </p:nvSpPr>
        <p:spPr/>
        <p:txBody>
          <a:bodyPr/>
          <a:lstStyle/>
          <a:p>
            <a:r>
              <a:rPr lang="en-US" dirty="0"/>
              <a:t>Provider tax Possible outcomes</a:t>
            </a:r>
          </a:p>
        </p:txBody>
      </p:sp>
      <p:sp>
        <p:nvSpPr>
          <p:cNvPr id="3" name="Content Placeholder 2">
            <a:extLst>
              <a:ext uri="{FF2B5EF4-FFF2-40B4-BE49-F238E27FC236}">
                <a16:creationId xmlns:a16="http://schemas.microsoft.com/office/drawing/2014/main" id="{C3701447-E556-71F9-5670-888805739E97}"/>
              </a:ext>
            </a:extLst>
          </p:cNvPr>
          <p:cNvSpPr>
            <a:spLocks noGrp="1"/>
          </p:cNvSpPr>
          <p:nvPr>
            <p:ph idx="1"/>
          </p:nvPr>
        </p:nvSpPr>
        <p:spPr>
          <a:xfrm>
            <a:off x="581192" y="2180496"/>
            <a:ext cx="11029615" cy="4049482"/>
          </a:xfrm>
        </p:spPr>
        <p:txBody>
          <a:bodyPr>
            <a:normAutofit/>
          </a:bodyPr>
          <a:lstStyle/>
          <a:p>
            <a:r>
              <a:rPr lang="en-US" dirty="0"/>
              <a:t>Federal- Congress passes a new law changing the provider tax law that allow provider taxes to operate as they historically have</a:t>
            </a:r>
          </a:p>
          <a:p>
            <a:r>
              <a:rPr lang="en-US" dirty="0"/>
              <a:t>State- Governor DeWine allows the state budget to run its course and ODM develops a solution to be implemented in the next budget </a:t>
            </a:r>
          </a:p>
          <a:p>
            <a:pPr lvl="1"/>
            <a:r>
              <a:rPr lang="en-US" dirty="0"/>
              <a:t>State budget runs from July 1, 2025, to June 30, 2027, which is before the start of the provider tax decreases</a:t>
            </a:r>
          </a:p>
          <a:p>
            <a:pPr lvl="1"/>
            <a:r>
              <a:rPr lang="en-US" dirty="0"/>
              <a:t>Complicated by the fact that a new administration will be creating the next state budget</a:t>
            </a:r>
          </a:p>
          <a:p>
            <a:r>
              <a:rPr lang="en-US" dirty="0"/>
              <a:t>Governor DeWine and ODM develops and implements a plan prior to the budget ending</a:t>
            </a:r>
          </a:p>
          <a:p>
            <a:r>
              <a:rPr lang="en-US" dirty="0"/>
              <a:t>Governor DeWine does nothing and leaves it for the next administration to figure out completely</a:t>
            </a:r>
          </a:p>
          <a:p>
            <a:endParaRPr lang="en-US" dirty="0"/>
          </a:p>
          <a:p>
            <a:r>
              <a:rPr lang="en-US" dirty="0"/>
              <a:t>Other- private lawsuits</a:t>
            </a:r>
          </a:p>
        </p:txBody>
      </p:sp>
    </p:spTree>
    <p:extLst>
      <p:ext uri="{BB962C8B-B14F-4D97-AF65-F5344CB8AC3E}">
        <p14:creationId xmlns:p14="http://schemas.microsoft.com/office/powerpoint/2010/main" val="51478236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0DB65-E106-F6E7-4220-6BA2B93F9D0E}"/>
              </a:ext>
            </a:extLst>
          </p:cNvPr>
          <p:cNvSpPr>
            <a:spLocks noGrp="1"/>
          </p:cNvSpPr>
          <p:nvPr>
            <p:ph type="title"/>
          </p:nvPr>
        </p:nvSpPr>
        <p:spPr/>
        <p:txBody>
          <a:bodyPr/>
          <a:lstStyle/>
          <a:p>
            <a:r>
              <a:rPr lang="en-US" dirty="0"/>
              <a:t>Provider Tax </a:t>
            </a:r>
          </a:p>
        </p:txBody>
      </p:sp>
      <p:sp>
        <p:nvSpPr>
          <p:cNvPr id="3" name="Content Placeholder 2">
            <a:extLst>
              <a:ext uri="{FF2B5EF4-FFF2-40B4-BE49-F238E27FC236}">
                <a16:creationId xmlns:a16="http://schemas.microsoft.com/office/drawing/2014/main" id="{87CE2233-9936-2AF4-7B85-EC8BAB27E93C}"/>
              </a:ext>
            </a:extLst>
          </p:cNvPr>
          <p:cNvSpPr>
            <a:spLocks noGrp="1"/>
          </p:cNvSpPr>
          <p:nvPr>
            <p:ph idx="1"/>
          </p:nvPr>
        </p:nvSpPr>
        <p:spPr/>
        <p:txBody>
          <a:bodyPr/>
          <a:lstStyle/>
          <a:p>
            <a:r>
              <a:rPr lang="en-US" dirty="0"/>
              <a:t>How could the state make up the funding difference if the hospital and managed care provider taxes are reduced? </a:t>
            </a:r>
          </a:p>
          <a:p>
            <a:pPr lvl="1"/>
            <a:r>
              <a:rPr lang="en-US" dirty="0"/>
              <a:t>Use general revenue funds</a:t>
            </a:r>
          </a:p>
          <a:p>
            <a:pPr lvl="1"/>
            <a:r>
              <a:rPr lang="en-US" dirty="0"/>
              <a:t>Cut reimbursement rates (either across every single provider or targeted decreases for certain providers)</a:t>
            </a:r>
          </a:p>
          <a:p>
            <a:pPr lvl="1"/>
            <a:r>
              <a:rPr lang="en-US" dirty="0"/>
              <a:t>Get rid of some or all non-mandatory services</a:t>
            </a:r>
          </a:p>
          <a:p>
            <a:pPr lvl="1"/>
            <a:r>
              <a:rPr lang="en-US" dirty="0"/>
              <a:t>Repeal Medicaid expansion in the state</a:t>
            </a:r>
          </a:p>
          <a:p>
            <a:pPr lvl="1"/>
            <a:r>
              <a:rPr lang="en-US" dirty="0"/>
              <a:t>Implement stricter eligibility standards</a:t>
            </a:r>
          </a:p>
          <a:p>
            <a:pPr lvl="1"/>
            <a:r>
              <a:rPr lang="en-US" dirty="0"/>
              <a:t>Any combination of these things and other cost saving initiatives</a:t>
            </a:r>
          </a:p>
          <a:p>
            <a:pPr lvl="1"/>
            <a:endParaRPr lang="en-US" dirty="0"/>
          </a:p>
        </p:txBody>
      </p:sp>
    </p:spTree>
    <p:extLst>
      <p:ext uri="{BB962C8B-B14F-4D97-AF65-F5344CB8AC3E}">
        <p14:creationId xmlns:p14="http://schemas.microsoft.com/office/powerpoint/2010/main" val="1153430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9EE38E-80AC-B3CF-26CE-E127F54D89A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0F6C4A3-1CDB-E239-67F1-D1CF8B68386F}"/>
              </a:ext>
            </a:extLst>
          </p:cNvPr>
          <p:cNvSpPr>
            <a:spLocks noGrp="1"/>
          </p:cNvSpPr>
          <p:nvPr>
            <p:ph type="title"/>
          </p:nvPr>
        </p:nvSpPr>
        <p:spPr/>
        <p:txBody>
          <a:bodyPr/>
          <a:lstStyle/>
          <a:p>
            <a:r>
              <a:rPr lang="en-US" dirty="0"/>
              <a:t>Medicaid Provisions- Work Requirements</a:t>
            </a:r>
          </a:p>
        </p:txBody>
      </p:sp>
      <p:sp>
        <p:nvSpPr>
          <p:cNvPr id="3" name="Content Placeholder 2">
            <a:extLst>
              <a:ext uri="{FF2B5EF4-FFF2-40B4-BE49-F238E27FC236}">
                <a16:creationId xmlns:a16="http://schemas.microsoft.com/office/drawing/2014/main" id="{E90DBE22-853B-BD8A-4D28-DB42B41575E9}"/>
              </a:ext>
            </a:extLst>
          </p:cNvPr>
          <p:cNvSpPr>
            <a:spLocks noGrp="1"/>
          </p:cNvSpPr>
          <p:nvPr>
            <p:ph idx="1"/>
          </p:nvPr>
        </p:nvSpPr>
        <p:spPr>
          <a:xfrm>
            <a:off x="581192" y="2180495"/>
            <a:ext cx="11029615" cy="4315307"/>
          </a:xfrm>
        </p:spPr>
        <p:txBody>
          <a:bodyPr/>
          <a:lstStyle/>
          <a:p>
            <a:r>
              <a:rPr lang="en-US" dirty="0"/>
              <a:t>While this is a substantial change in national policy, Ohio was already in the process of applying for a waiver to implement work requirements prior to the OBBBA</a:t>
            </a:r>
          </a:p>
          <a:p>
            <a:r>
              <a:rPr lang="en-US" dirty="0"/>
              <a:t>Ohio will likely have to tweak some of their processes to come into compliance with the OBBBA’s requirements</a:t>
            </a:r>
          </a:p>
          <a:p>
            <a:pPr lvl="1"/>
            <a:r>
              <a:rPr lang="en-US" dirty="0"/>
              <a:t>Ohio’s application carved out people over 55 but OBBBA covers beneficiaries under 65</a:t>
            </a:r>
          </a:p>
          <a:p>
            <a:pPr lvl="1"/>
            <a:r>
              <a:rPr lang="en-US" dirty="0"/>
              <a:t>OBBBA has exemption for adults caring for children under 13 which Ohio’s program did not</a:t>
            </a:r>
          </a:p>
          <a:p>
            <a:pPr lvl="1"/>
            <a:r>
              <a:rPr lang="en-US" dirty="0"/>
              <a:t>Enforce </a:t>
            </a:r>
            <a:r>
              <a:rPr lang="en-US" b="1" dirty="0"/>
              <a:t>6‑month reporting</a:t>
            </a:r>
            <a:r>
              <a:rPr lang="en-US" dirty="0"/>
              <a:t>,</a:t>
            </a:r>
          </a:p>
          <a:p>
            <a:pPr lvl="1"/>
            <a:r>
              <a:rPr lang="en-US" dirty="0"/>
              <a:t>Limit </a:t>
            </a:r>
            <a:r>
              <a:rPr lang="en-US" b="1" dirty="0"/>
              <a:t>retroactive coverage</a:t>
            </a:r>
            <a:r>
              <a:rPr lang="en-US" dirty="0"/>
              <a:t> to 1 month,</a:t>
            </a:r>
          </a:p>
          <a:p>
            <a:pPr lvl="1"/>
            <a:r>
              <a:rPr lang="en-US" dirty="0"/>
              <a:t>Implement </a:t>
            </a:r>
            <a:r>
              <a:rPr lang="en-US" b="1" dirty="0"/>
              <a:t>copays</a:t>
            </a:r>
            <a:r>
              <a:rPr lang="en-US" dirty="0"/>
              <a:t> for those between 100–138% FPL,</a:t>
            </a:r>
          </a:p>
          <a:p>
            <a:pPr lvl="1"/>
            <a:r>
              <a:rPr lang="en-US" dirty="0"/>
              <a:t>Tighten </a:t>
            </a:r>
            <a:r>
              <a:rPr lang="en-US" b="1" dirty="0"/>
              <a:t>non‑citizen rules</a:t>
            </a:r>
            <a:r>
              <a:rPr lang="en-US" dirty="0"/>
              <a:t>, and</a:t>
            </a:r>
          </a:p>
          <a:p>
            <a:pPr lvl="1"/>
            <a:r>
              <a:rPr lang="en-US" dirty="0"/>
              <a:t>Adopt </a:t>
            </a:r>
            <a:r>
              <a:rPr lang="en-US" b="1" dirty="0"/>
              <a:t>coverage exclusions</a:t>
            </a:r>
            <a:r>
              <a:rPr lang="en-US" dirty="0"/>
              <a:t> mandated by OBBB.</a:t>
            </a:r>
          </a:p>
          <a:p>
            <a:pPr lvl="1"/>
            <a:endParaRPr lang="en-US" dirty="0"/>
          </a:p>
        </p:txBody>
      </p:sp>
    </p:spTree>
    <p:extLst>
      <p:ext uri="{BB962C8B-B14F-4D97-AF65-F5344CB8AC3E}">
        <p14:creationId xmlns:p14="http://schemas.microsoft.com/office/powerpoint/2010/main" val="8979528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CB15E-BFCD-F327-8652-6498B4B906A9}"/>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D830E0F1-B6E0-9DCD-B1D4-FD09F1DF408A}"/>
              </a:ext>
            </a:extLst>
          </p:cNvPr>
          <p:cNvSpPr>
            <a:spLocks noGrp="1"/>
          </p:cNvSpPr>
          <p:nvPr>
            <p:ph idx="1"/>
          </p:nvPr>
        </p:nvSpPr>
        <p:spPr/>
        <p:txBody>
          <a:bodyPr/>
          <a:lstStyle/>
          <a:p>
            <a:r>
              <a:rPr lang="en-US" dirty="0"/>
              <a:t>State Budget</a:t>
            </a:r>
          </a:p>
          <a:p>
            <a:pPr lvl="1"/>
            <a:r>
              <a:rPr lang="en-US" dirty="0"/>
              <a:t>HB 96 final text- </a:t>
            </a:r>
            <a:r>
              <a:rPr lang="en-US" dirty="0">
                <a:hlinkClick r:id="rId2"/>
              </a:rPr>
              <a:t>https://search-prod.lis.state.oh.us/api/v2/general_assembly_136/legislation/hb96/07_EN/pdf/</a:t>
            </a:r>
            <a:r>
              <a:rPr lang="en-US" dirty="0"/>
              <a:t> </a:t>
            </a:r>
          </a:p>
          <a:p>
            <a:pPr lvl="1"/>
            <a:r>
              <a:rPr lang="en-US" dirty="0"/>
              <a:t>Governor DeWine veto message- </a:t>
            </a:r>
            <a:r>
              <a:rPr lang="en-US" dirty="0">
                <a:hlinkClick r:id="rId3"/>
              </a:rPr>
              <a:t>https://content.govdelivery.com/attachments/OHIOGOVERNOR/2025/07/01/file_attachments/3310799/Veto%20Messages.pdf</a:t>
            </a:r>
            <a:r>
              <a:rPr lang="en-US" dirty="0"/>
              <a:t> </a:t>
            </a:r>
          </a:p>
          <a:p>
            <a:pPr lvl="1"/>
            <a:r>
              <a:rPr lang="en-US" dirty="0"/>
              <a:t>HB 96 appropriation spreadsheet- </a:t>
            </a:r>
            <a:r>
              <a:rPr lang="en-US" dirty="0">
                <a:hlinkClick r:id="rId4"/>
              </a:rPr>
              <a:t>https://www.lsc.ohio.gov/assets/legislation/136/hb96/en0/files/hb96-appropriation-spreadsheet-as-enacted-136th-general-assembly.pdf</a:t>
            </a:r>
            <a:endParaRPr lang="en-US" dirty="0"/>
          </a:p>
          <a:p>
            <a:pPr lvl="1"/>
            <a:r>
              <a:rPr lang="en-US" dirty="0"/>
              <a:t>Conference Committee Comparison Document- </a:t>
            </a:r>
            <a:r>
              <a:rPr lang="en-US" dirty="0">
                <a:hlinkClick r:id="rId5"/>
              </a:rPr>
              <a:t>https://www.lsc.ohio.gov/assets/legislation/136/hb96/cr/files/hb96-comparison-document-as-reported-by-the-committee-of-conference-136th-general-assembly.pdf</a:t>
            </a:r>
            <a:r>
              <a:rPr lang="en-US" dirty="0"/>
              <a:t> </a:t>
            </a:r>
          </a:p>
          <a:p>
            <a:pPr lvl="1"/>
            <a:r>
              <a:rPr lang="en-US" dirty="0"/>
              <a:t>Legislative Services Commission (LSC) resources- </a:t>
            </a:r>
            <a:r>
              <a:rPr lang="en-US" dirty="0">
                <a:hlinkClick r:id="rId6"/>
              </a:rPr>
              <a:t>https://www.lsc.ohio.gov/budget/136/main-operating-budget/as-enacted</a:t>
            </a:r>
            <a:r>
              <a:rPr lang="en-US" dirty="0"/>
              <a:t> </a:t>
            </a:r>
          </a:p>
        </p:txBody>
      </p:sp>
    </p:spTree>
    <p:extLst>
      <p:ext uri="{BB962C8B-B14F-4D97-AF65-F5344CB8AC3E}">
        <p14:creationId xmlns:p14="http://schemas.microsoft.com/office/powerpoint/2010/main" val="292487215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637B67-2613-973D-E8EE-01428FD93E7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9E14EC2-3250-2AEE-220F-639EEDB49761}"/>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7936541E-06CF-D205-7FDE-8BEB8CCF47EB}"/>
              </a:ext>
            </a:extLst>
          </p:cNvPr>
          <p:cNvSpPr>
            <a:spLocks noGrp="1"/>
          </p:cNvSpPr>
          <p:nvPr>
            <p:ph idx="1"/>
          </p:nvPr>
        </p:nvSpPr>
        <p:spPr/>
        <p:txBody>
          <a:bodyPr/>
          <a:lstStyle/>
          <a:p>
            <a:r>
              <a:rPr lang="en-US" dirty="0"/>
              <a:t>OBBBA</a:t>
            </a:r>
          </a:p>
          <a:p>
            <a:pPr lvl="1"/>
            <a:r>
              <a:rPr lang="en-US" dirty="0"/>
              <a:t>Text- </a:t>
            </a:r>
            <a:r>
              <a:rPr lang="en-US" dirty="0">
                <a:hlinkClick r:id="rId2"/>
              </a:rPr>
              <a:t>https://www.congress.gov/bill/119th-congress/house-bill/1/text</a:t>
            </a:r>
            <a:endParaRPr lang="en-US" dirty="0"/>
          </a:p>
          <a:p>
            <a:pPr lvl="1"/>
            <a:r>
              <a:rPr lang="en-US" dirty="0"/>
              <a:t>Kaiser Family Foundation summary of OBBBA’s Health Provisions- </a:t>
            </a:r>
            <a:r>
              <a:rPr lang="en-US" dirty="0">
                <a:hlinkClick r:id="rId3"/>
              </a:rPr>
              <a:t>https://www.kff.org/tracking-the-medicaid-provisions-in-the-2025-budget-bill/</a:t>
            </a:r>
            <a:r>
              <a:rPr lang="en-US" dirty="0"/>
              <a:t> </a:t>
            </a:r>
          </a:p>
        </p:txBody>
      </p:sp>
    </p:spTree>
    <p:extLst>
      <p:ext uri="{BB962C8B-B14F-4D97-AF65-F5344CB8AC3E}">
        <p14:creationId xmlns:p14="http://schemas.microsoft.com/office/powerpoint/2010/main" val="3773327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26E00-CA6E-BD68-8BD3-AA3C5B3C6EAF}"/>
              </a:ext>
            </a:extLst>
          </p:cNvPr>
          <p:cNvSpPr>
            <a:spLocks noGrp="1"/>
          </p:cNvSpPr>
          <p:nvPr>
            <p:ph type="title"/>
          </p:nvPr>
        </p:nvSpPr>
        <p:spPr/>
        <p:txBody>
          <a:bodyPr/>
          <a:lstStyle/>
          <a:p>
            <a:r>
              <a:rPr lang="en-US" dirty="0"/>
              <a:t>DODD</a:t>
            </a:r>
          </a:p>
        </p:txBody>
      </p:sp>
      <p:sp>
        <p:nvSpPr>
          <p:cNvPr id="3" name="Content Placeholder 2">
            <a:extLst>
              <a:ext uri="{FF2B5EF4-FFF2-40B4-BE49-F238E27FC236}">
                <a16:creationId xmlns:a16="http://schemas.microsoft.com/office/drawing/2014/main" id="{E71E3A97-F77B-F2A5-6A17-6BB770AD44D8}"/>
              </a:ext>
            </a:extLst>
          </p:cNvPr>
          <p:cNvSpPr>
            <a:spLocks noGrp="1"/>
          </p:cNvSpPr>
          <p:nvPr>
            <p:ph idx="1"/>
          </p:nvPr>
        </p:nvSpPr>
        <p:spPr/>
        <p:txBody>
          <a:bodyPr/>
          <a:lstStyle/>
          <a:p>
            <a:r>
              <a:rPr lang="en-US" dirty="0"/>
              <a:t>Rates</a:t>
            </a:r>
          </a:p>
          <a:p>
            <a:r>
              <a:rPr lang="en-US" dirty="0"/>
              <a:t>MSY</a:t>
            </a:r>
          </a:p>
          <a:p>
            <a:r>
              <a:rPr lang="en-US" dirty="0"/>
              <a:t>Technology Firs</a:t>
            </a:r>
          </a:p>
          <a:p>
            <a:r>
              <a:rPr lang="en-US" dirty="0"/>
              <a:t>Employment First</a:t>
            </a:r>
          </a:p>
          <a:p>
            <a:r>
              <a:rPr lang="en-US" dirty="0"/>
              <a:t>Community Supports and Rental Assistance</a:t>
            </a:r>
          </a:p>
          <a:p>
            <a:r>
              <a:rPr lang="en-US" dirty="0"/>
              <a:t>Medication Administration and Health Related Activities</a:t>
            </a:r>
          </a:p>
          <a:p>
            <a:r>
              <a:rPr lang="en-US" dirty="0"/>
              <a:t>Supported Decision Making and SSA Training</a:t>
            </a:r>
          </a:p>
        </p:txBody>
      </p:sp>
    </p:spTree>
    <p:extLst>
      <p:ext uri="{BB962C8B-B14F-4D97-AF65-F5344CB8AC3E}">
        <p14:creationId xmlns:p14="http://schemas.microsoft.com/office/powerpoint/2010/main" val="965656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B42A4-E9EA-ACC6-C13D-B76A1E2BB2ED}"/>
              </a:ext>
            </a:extLst>
          </p:cNvPr>
          <p:cNvSpPr>
            <a:spLocks noGrp="1"/>
          </p:cNvSpPr>
          <p:nvPr>
            <p:ph type="title"/>
          </p:nvPr>
        </p:nvSpPr>
        <p:spPr/>
        <p:txBody>
          <a:bodyPr/>
          <a:lstStyle/>
          <a:p>
            <a:r>
              <a:rPr lang="en-US" dirty="0"/>
              <a:t>DODD- Funding</a:t>
            </a:r>
          </a:p>
        </p:txBody>
      </p:sp>
      <p:sp>
        <p:nvSpPr>
          <p:cNvPr id="3" name="Content Placeholder 2">
            <a:extLst>
              <a:ext uri="{FF2B5EF4-FFF2-40B4-BE49-F238E27FC236}">
                <a16:creationId xmlns:a16="http://schemas.microsoft.com/office/drawing/2014/main" id="{7A05E55E-F015-8371-5C7A-660F153D6AA3}"/>
              </a:ext>
            </a:extLst>
          </p:cNvPr>
          <p:cNvSpPr>
            <a:spLocks noGrp="1"/>
          </p:cNvSpPr>
          <p:nvPr>
            <p:ph idx="1"/>
          </p:nvPr>
        </p:nvSpPr>
        <p:spPr>
          <a:xfrm>
            <a:off x="581192" y="2180496"/>
            <a:ext cx="11029615" cy="4034409"/>
          </a:xfrm>
        </p:spPr>
        <p:txBody>
          <a:bodyPr/>
          <a:lstStyle/>
          <a:p>
            <a:r>
              <a:rPr lang="en-US" dirty="0"/>
              <a:t>HCBS Waivers- </a:t>
            </a:r>
          </a:p>
          <a:p>
            <a:pPr lvl="1"/>
            <a:r>
              <a:rPr lang="en-US" dirty="0"/>
              <a:t>Maintain rate increases from last budget</a:t>
            </a:r>
          </a:p>
          <a:p>
            <a:pPr lvl="1"/>
            <a:r>
              <a:rPr lang="en-US" dirty="0"/>
              <a:t>Includes new GRF to backfill ARPA funding + small increase in funding to support growth in waiver utilization</a:t>
            </a:r>
          </a:p>
          <a:p>
            <a:r>
              <a:rPr lang="en-US" dirty="0"/>
              <a:t>DOES NOT include funding to increase reimbursement rates</a:t>
            </a:r>
          </a:p>
          <a:p>
            <a:pPr lvl="2"/>
            <a:r>
              <a:rPr lang="en-US" dirty="0"/>
              <a:t>Next possible increase in waiver reimbursement rates would be </a:t>
            </a:r>
            <a:r>
              <a:rPr lang="en-US" b="1" dirty="0"/>
              <a:t>January 2028 at the earliest</a:t>
            </a:r>
          </a:p>
          <a:p>
            <a:pPr lvl="2"/>
            <a:endParaRPr lang="en-US" b="1" dirty="0"/>
          </a:p>
          <a:p>
            <a:r>
              <a:rPr lang="en-US" dirty="0"/>
              <a:t>ICFs- </a:t>
            </a:r>
          </a:p>
          <a:p>
            <a:pPr lvl="1"/>
            <a:r>
              <a:rPr lang="en-US" dirty="0"/>
              <a:t>No cap or rollback in reimbursement rates </a:t>
            </a:r>
          </a:p>
          <a:p>
            <a:pPr lvl="1"/>
            <a:r>
              <a:rPr lang="en-US" dirty="0"/>
              <a:t>Maintain PWD at 10.405% for the first SFY of the biennium (July 1, 2025-June 30, 2026</a:t>
            </a:r>
          </a:p>
        </p:txBody>
      </p:sp>
    </p:spTree>
    <p:extLst>
      <p:ext uri="{BB962C8B-B14F-4D97-AF65-F5344CB8AC3E}">
        <p14:creationId xmlns:p14="http://schemas.microsoft.com/office/powerpoint/2010/main" val="2499831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1621C9-E1B9-DB1F-5AA5-69F9DB8AE656}"/>
              </a:ext>
            </a:extLst>
          </p:cNvPr>
          <p:cNvSpPr>
            <a:spLocks noGrp="1"/>
          </p:cNvSpPr>
          <p:nvPr>
            <p:ph type="title"/>
          </p:nvPr>
        </p:nvSpPr>
        <p:spPr/>
        <p:txBody>
          <a:bodyPr/>
          <a:lstStyle/>
          <a:p>
            <a:r>
              <a:rPr lang="en-US" dirty="0"/>
              <a:t>DODD- Service Appropriation Total</a:t>
            </a:r>
          </a:p>
        </p:txBody>
      </p:sp>
      <p:sp>
        <p:nvSpPr>
          <p:cNvPr id="3" name="Content Placeholder 2">
            <a:extLst>
              <a:ext uri="{FF2B5EF4-FFF2-40B4-BE49-F238E27FC236}">
                <a16:creationId xmlns:a16="http://schemas.microsoft.com/office/drawing/2014/main" id="{0D63B367-2695-F6CA-9823-2994D2627A16}"/>
              </a:ext>
            </a:extLst>
          </p:cNvPr>
          <p:cNvSpPr>
            <a:spLocks noGrp="1"/>
          </p:cNvSpPr>
          <p:nvPr>
            <p:ph idx="1"/>
          </p:nvPr>
        </p:nvSpPr>
        <p:spPr>
          <a:xfrm>
            <a:off x="581192" y="2180496"/>
            <a:ext cx="11029615" cy="708405"/>
          </a:xfrm>
        </p:spPr>
        <p:txBody>
          <a:bodyPr/>
          <a:lstStyle/>
          <a:p>
            <a:r>
              <a:rPr lang="en-US" dirty="0"/>
              <a:t>For both ICF and Waiver Services, the total amount of appropriated funds:</a:t>
            </a:r>
          </a:p>
          <a:p>
            <a:endParaRPr lang="en-US" dirty="0"/>
          </a:p>
        </p:txBody>
      </p:sp>
      <p:graphicFrame>
        <p:nvGraphicFramePr>
          <p:cNvPr id="4" name="Table 3">
            <a:extLst>
              <a:ext uri="{FF2B5EF4-FFF2-40B4-BE49-F238E27FC236}">
                <a16:creationId xmlns:a16="http://schemas.microsoft.com/office/drawing/2014/main" id="{68D82206-1851-D7D2-DB4D-E36F6AB2E8F0}"/>
              </a:ext>
            </a:extLst>
          </p:cNvPr>
          <p:cNvGraphicFramePr>
            <a:graphicFrameLocks noGrp="1"/>
          </p:cNvGraphicFramePr>
          <p:nvPr>
            <p:extLst>
              <p:ext uri="{D42A27DB-BD31-4B8C-83A1-F6EECF244321}">
                <p14:modId xmlns:p14="http://schemas.microsoft.com/office/powerpoint/2010/main" val="1962762275"/>
              </p:ext>
            </p:extLst>
          </p:nvPr>
        </p:nvGraphicFramePr>
        <p:xfrm>
          <a:off x="863600" y="2888901"/>
          <a:ext cx="10591800" cy="2865120"/>
        </p:xfrm>
        <a:graphic>
          <a:graphicData uri="http://schemas.openxmlformats.org/drawingml/2006/table">
            <a:tbl>
              <a:tblPr firstRow="1" bandRow="1">
                <a:tableStyleId>{5C22544A-7EE6-4342-B048-85BDC9FD1C3A}</a:tableStyleId>
              </a:tblPr>
              <a:tblGrid>
                <a:gridCol w="2647950">
                  <a:extLst>
                    <a:ext uri="{9D8B030D-6E8A-4147-A177-3AD203B41FA5}">
                      <a16:colId xmlns:a16="http://schemas.microsoft.com/office/drawing/2014/main" val="264972"/>
                    </a:ext>
                  </a:extLst>
                </a:gridCol>
                <a:gridCol w="2647950">
                  <a:extLst>
                    <a:ext uri="{9D8B030D-6E8A-4147-A177-3AD203B41FA5}">
                      <a16:colId xmlns:a16="http://schemas.microsoft.com/office/drawing/2014/main" val="3332379689"/>
                    </a:ext>
                  </a:extLst>
                </a:gridCol>
                <a:gridCol w="2647950">
                  <a:extLst>
                    <a:ext uri="{9D8B030D-6E8A-4147-A177-3AD203B41FA5}">
                      <a16:colId xmlns:a16="http://schemas.microsoft.com/office/drawing/2014/main" val="1934222198"/>
                    </a:ext>
                  </a:extLst>
                </a:gridCol>
                <a:gridCol w="2647950">
                  <a:extLst>
                    <a:ext uri="{9D8B030D-6E8A-4147-A177-3AD203B41FA5}">
                      <a16:colId xmlns:a16="http://schemas.microsoft.com/office/drawing/2014/main" val="3210799568"/>
                    </a:ext>
                  </a:extLst>
                </a:gridCol>
              </a:tblGrid>
              <a:tr h="370840">
                <a:tc>
                  <a:txBody>
                    <a:bodyPr/>
                    <a:lstStyle/>
                    <a:p>
                      <a:r>
                        <a:rPr lang="en-US" dirty="0"/>
                        <a:t>Fund</a:t>
                      </a:r>
                    </a:p>
                  </a:txBody>
                  <a:tcPr/>
                </a:tc>
                <a:tc>
                  <a:txBody>
                    <a:bodyPr/>
                    <a:lstStyle/>
                    <a:p>
                      <a:r>
                        <a:rPr lang="en-US" dirty="0"/>
                        <a:t>SFY ‘25</a:t>
                      </a:r>
                    </a:p>
                  </a:txBody>
                  <a:tcPr/>
                </a:tc>
                <a:tc>
                  <a:txBody>
                    <a:bodyPr/>
                    <a:lstStyle/>
                    <a:p>
                      <a:r>
                        <a:rPr lang="en-US" dirty="0"/>
                        <a:t>SFY ‘26</a:t>
                      </a:r>
                    </a:p>
                  </a:txBody>
                  <a:tcPr/>
                </a:tc>
                <a:tc>
                  <a:txBody>
                    <a:bodyPr/>
                    <a:lstStyle/>
                    <a:p>
                      <a:r>
                        <a:rPr lang="en-US" dirty="0"/>
                        <a:t>SFY ‘27</a:t>
                      </a:r>
                    </a:p>
                  </a:txBody>
                  <a:tcPr/>
                </a:tc>
                <a:extLst>
                  <a:ext uri="{0D108BD9-81ED-4DB2-BD59-A6C34878D82A}">
                    <a16:rowId xmlns:a16="http://schemas.microsoft.com/office/drawing/2014/main" val="3680521926"/>
                  </a:ext>
                </a:extLst>
              </a:tr>
              <a:tr h="370840">
                <a:tc>
                  <a:txBody>
                    <a:bodyPr/>
                    <a:lstStyle/>
                    <a:p>
                      <a:r>
                        <a:rPr lang="en-US" dirty="0"/>
                        <a:t>GRF</a:t>
                      </a:r>
                    </a:p>
                  </a:txBody>
                  <a:tcPr/>
                </a:tc>
                <a:tc>
                  <a:txBody>
                    <a:bodyPr/>
                    <a:lstStyle/>
                    <a:p>
                      <a:pPr algn="r"/>
                      <a:r>
                        <a:rPr lang="en-US" dirty="0"/>
                        <a:t>$1,004,334,000</a:t>
                      </a:r>
                    </a:p>
                  </a:txBody>
                  <a:tcPr/>
                </a:tc>
                <a:tc>
                  <a:txBody>
                    <a:bodyPr/>
                    <a:lstStyle/>
                    <a:p>
                      <a:pPr algn="r"/>
                      <a:r>
                        <a:rPr lang="en-US" dirty="0"/>
                        <a:t>$1,127,127,000</a:t>
                      </a:r>
                    </a:p>
                  </a:txBody>
                  <a:tcPr/>
                </a:tc>
                <a:tc>
                  <a:txBody>
                    <a:bodyPr/>
                    <a:lstStyle/>
                    <a:p>
                      <a:pPr algn="r"/>
                      <a:r>
                        <a:rPr lang="en-US" dirty="0"/>
                        <a:t>$1,140,627,000</a:t>
                      </a:r>
                    </a:p>
                  </a:txBody>
                  <a:tcPr/>
                </a:tc>
                <a:extLst>
                  <a:ext uri="{0D108BD9-81ED-4DB2-BD59-A6C34878D82A}">
                    <a16:rowId xmlns:a16="http://schemas.microsoft.com/office/drawing/2014/main" val="2896818456"/>
                  </a:ext>
                </a:extLst>
              </a:tr>
              <a:tr h="370840">
                <a:tc>
                  <a:txBody>
                    <a:bodyPr/>
                    <a:lstStyle/>
                    <a:p>
                      <a:r>
                        <a:rPr lang="en-US" dirty="0"/>
                        <a:t>CB Waiver Match</a:t>
                      </a:r>
                    </a:p>
                  </a:txBody>
                  <a:tcPr/>
                </a:tc>
                <a:tc>
                  <a:txBody>
                    <a:bodyPr/>
                    <a:lstStyle/>
                    <a:p>
                      <a:pPr algn="r"/>
                      <a:r>
                        <a:rPr lang="en-US" dirty="0"/>
                        <a:t>$595,748,163</a:t>
                      </a:r>
                    </a:p>
                  </a:txBody>
                  <a:tcPr/>
                </a:tc>
                <a:tc>
                  <a:txBody>
                    <a:bodyPr/>
                    <a:lstStyle/>
                    <a:p>
                      <a:pPr algn="r"/>
                      <a:r>
                        <a:rPr lang="en-US" dirty="0"/>
                        <a:t>$688,000,000</a:t>
                      </a:r>
                    </a:p>
                  </a:txBody>
                  <a:tcPr/>
                </a:tc>
                <a:tc>
                  <a:txBody>
                    <a:bodyPr/>
                    <a:lstStyle/>
                    <a:p>
                      <a:pPr algn="r"/>
                      <a:r>
                        <a:rPr lang="en-US" dirty="0"/>
                        <a:t>$752,000,000</a:t>
                      </a:r>
                    </a:p>
                  </a:txBody>
                  <a:tcPr/>
                </a:tc>
                <a:extLst>
                  <a:ext uri="{0D108BD9-81ED-4DB2-BD59-A6C34878D82A}">
                    <a16:rowId xmlns:a16="http://schemas.microsoft.com/office/drawing/2014/main" val="895645397"/>
                  </a:ext>
                </a:extLst>
              </a:tr>
              <a:tr h="370840">
                <a:tc>
                  <a:txBody>
                    <a:bodyPr/>
                    <a:lstStyle/>
                    <a:p>
                      <a:r>
                        <a:rPr lang="en-US" dirty="0"/>
                        <a:t>ICF Bed Tax</a:t>
                      </a:r>
                    </a:p>
                  </a:txBody>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en-US" dirty="0"/>
                        <a:t>$50,064,061</a:t>
                      </a:r>
                    </a:p>
                  </a:txBody>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en-US" dirty="0"/>
                        <a:t>$60,000,000</a:t>
                      </a:r>
                    </a:p>
                  </a:txBody>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en-US" dirty="0"/>
                        <a:t>$60,000,000</a:t>
                      </a:r>
                    </a:p>
                  </a:txBody>
                  <a:tcPr/>
                </a:tc>
                <a:extLst>
                  <a:ext uri="{0D108BD9-81ED-4DB2-BD59-A6C34878D82A}">
                    <a16:rowId xmlns:a16="http://schemas.microsoft.com/office/drawing/2014/main" val="430640823"/>
                  </a:ext>
                </a:extLst>
              </a:tr>
              <a:tr h="370840">
                <a:tc>
                  <a:txBody>
                    <a:bodyPr/>
                    <a:lstStyle/>
                    <a:p>
                      <a:r>
                        <a:rPr lang="en-US" dirty="0"/>
                        <a:t>Federal Matching Funds*</a:t>
                      </a:r>
                    </a:p>
                  </a:txBody>
                  <a:tcPr/>
                </a:tc>
                <a:tc>
                  <a:txBody>
                    <a:bodyPr/>
                    <a:lstStyle/>
                    <a:p>
                      <a:pPr algn="r"/>
                      <a:r>
                        <a:rPr lang="en-US" dirty="0"/>
                        <a:t>$3,058,344,413</a:t>
                      </a:r>
                    </a:p>
                  </a:txBody>
                  <a:tcPr/>
                </a:tc>
                <a:tc>
                  <a:txBody>
                    <a:bodyPr/>
                    <a:lstStyle/>
                    <a:p>
                      <a:pPr algn="r"/>
                      <a:r>
                        <a:rPr lang="en-US" dirty="0"/>
                        <a:t>$3,385,530,510</a:t>
                      </a:r>
                    </a:p>
                  </a:txBody>
                  <a:tcPr/>
                </a:tc>
                <a:tc>
                  <a:txBody>
                    <a:bodyPr/>
                    <a:lstStyle/>
                    <a:p>
                      <a:pPr algn="r"/>
                      <a:r>
                        <a:rPr lang="en-US" dirty="0"/>
                        <a:t>$3,545,767,920</a:t>
                      </a:r>
                    </a:p>
                  </a:txBody>
                  <a:tcPr/>
                </a:tc>
                <a:extLst>
                  <a:ext uri="{0D108BD9-81ED-4DB2-BD59-A6C34878D82A}">
                    <a16:rowId xmlns:a16="http://schemas.microsoft.com/office/drawing/2014/main" val="2140864860"/>
                  </a:ext>
                </a:extLst>
              </a:tr>
              <a:tr h="370840">
                <a:tc>
                  <a:txBody>
                    <a:bodyPr/>
                    <a:lstStyle/>
                    <a:p>
                      <a:r>
                        <a:rPr lang="en-US" dirty="0"/>
                        <a:t>ARPA HCBS Enhanced FMAP</a:t>
                      </a:r>
                    </a:p>
                  </a:txBody>
                  <a:tcPr/>
                </a:tc>
                <a:tc>
                  <a:txBody>
                    <a:bodyPr/>
                    <a:lstStyle/>
                    <a:p>
                      <a:pPr algn="r"/>
                      <a:r>
                        <a:rPr lang="en-US" dirty="0"/>
                        <a:t>$111,937,279</a:t>
                      </a:r>
                    </a:p>
                  </a:txBody>
                  <a:tcPr/>
                </a:tc>
                <a:tc>
                  <a:txBody>
                    <a:bodyPr/>
                    <a:lstStyle/>
                    <a:p>
                      <a:pPr algn="r"/>
                      <a:r>
                        <a:rPr lang="en-US" dirty="0"/>
                        <a:t>$0</a:t>
                      </a:r>
                    </a:p>
                  </a:txBody>
                  <a:tcPr/>
                </a:tc>
                <a:tc>
                  <a:txBody>
                    <a:bodyPr/>
                    <a:lstStyle/>
                    <a:p>
                      <a:pPr algn="r"/>
                      <a:r>
                        <a:rPr lang="en-US" dirty="0"/>
                        <a:t>$0</a:t>
                      </a:r>
                    </a:p>
                  </a:txBody>
                  <a:tcPr/>
                </a:tc>
                <a:extLst>
                  <a:ext uri="{0D108BD9-81ED-4DB2-BD59-A6C34878D82A}">
                    <a16:rowId xmlns:a16="http://schemas.microsoft.com/office/drawing/2014/main" val="4211077769"/>
                  </a:ext>
                </a:extLst>
              </a:tr>
              <a:tr h="370840">
                <a:tc>
                  <a:txBody>
                    <a:bodyPr/>
                    <a:lstStyle/>
                    <a:p>
                      <a:pPr algn="r"/>
                      <a:r>
                        <a:rPr lang="en-US" dirty="0"/>
                        <a:t>Total</a:t>
                      </a:r>
                    </a:p>
                  </a:txBody>
                  <a:tcPr/>
                </a:tc>
                <a:tc>
                  <a:txBody>
                    <a:bodyPr/>
                    <a:lstStyle/>
                    <a:p>
                      <a:pPr algn="r"/>
                      <a:r>
                        <a:rPr lang="en-US" b="1" dirty="0"/>
                        <a:t>$4,775,369,916</a:t>
                      </a:r>
                    </a:p>
                  </a:txBody>
                  <a:tcPr/>
                </a:tc>
                <a:tc>
                  <a:txBody>
                    <a:bodyPr/>
                    <a:lstStyle/>
                    <a:p>
                      <a:pPr algn="r"/>
                      <a:r>
                        <a:rPr lang="en-US" sz="1800" b="1" i="0" kern="1200" dirty="0">
                          <a:solidFill>
                            <a:schemeClr val="dk1"/>
                          </a:solidFill>
                          <a:effectLst/>
                          <a:latin typeface="+mn-lt"/>
                          <a:ea typeface="+mn-ea"/>
                          <a:cs typeface="+mn-cs"/>
                        </a:rPr>
                        <a:t>$5,260,657,510</a:t>
                      </a:r>
                      <a:endParaRPr lang="en-US" b="1" dirty="0"/>
                    </a:p>
                  </a:txBody>
                  <a:tcPr/>
                </a:tc>
                <a:tc>
                  <a:txBody>
                    <a:bodyPr/>
                    <a:lstStyle/>
                    <a:p>
                      <a:pPr algn="r"/>
                      <a:r>
                        <a:rPr lang="en-US" b="1" dirty="0"/>
                        <a:t>$</a:t>
                      </a:r>
                      <a:r>
                        <a:rPr lang="en-US" sz="1800" b="1" i="0" kern="1200" dirty="0">
                          <a:solidFill>
                            <a:schemeClr val="dk1"/>
                          </a:solidFill>
                          <a:effectLst/>
                          <a:latin typeface="+mn-lt"/>
                          <a:ea typeface="+mn-ea"/>
                          <a:cs typeface="+mn-cs"/>
                        </a:rPr>
                        <a:t>5,498,394,920</a:t>
                      </a:r>
                      <a:endParaRPr lang="en-US" b="1" dirty="0"/>
                    </a:p>
                  </a:txBody>
                  <a:tcPr/>
                </a:tc>
                <a:extLst>
                  <a:ext uri="{0D108BD9-81ED-4DB2-BD59-A6C34878D82A}">
                    <a16:rowId xmlns:a16="http://schemas.microsoft.com/office/drawing/2014/main" val="3834555989"/>
                  </a:ext>
                </a:extLst>
              </a:tr>
            </a:tbl>
          </a:graphicData>
        </a:graphic>
      </p:graphicFrame>
      <p:sp>
        <p:nvSpPr>
          <p:cNvPr id="5" name="TextBox 4">
            <a:extLst>
              <a:ext uri="{FF2B5EF4-FFF2-40B4-BE49-F238E27FC236}">
                <a16:creationId xmlns:a16="http://schemas.microsoft.com/office/drawing/2014/main" id="{B1AB4A21-F9AB-ABD4-4E15-AE24D15C4621}"/>
              </a:ext>
            </a:extLst>
          </p:cNvPr>
          <p:cNvSpPr txBox="1"/>
          <p:nvPr/>
        </p:nvSpPr>
        <p:spPr>
          <a:xfrm>
            <a:off x="3167787" y="5986251"/>
            <a:ext cx="6224781" cy="261610"/>
          </a:xfrm>
          <a:prstGeom prst="rect">
            <a:avLst/>
          </a:prstGeom>
          <a:noFill/>
        </p:spPr>
        <p:txBody>
          <a:bodyPr wrap="none" rtlCol="0">
            <a:spAutoFit/>
          </a:bodyPr>
          <a:lstStyle/>
          <a:p>
            <a:r>
              <a:rPr lang="en-US" sz="1100" dirty="0"/>
              <a:t>*Includes Developmental Centers federal match but the total is not reflective of all DC-related line items </a:t>
            </a:r>
          </a:p>
        </p:txBody>
      </p:sp>
    </p:spTree>
    <p:extLst>
      <p:ext uri="{BB962C8B-B14F-4D97-AF65-F5344CB8AC3E}">
        <p14:creationId xmlns:p14="http://schemas.microsoft.com/office/powerpoint/2010/main" val="28440336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41DE9-1F09-D9A2-A302-76ABB4B4FADC}"/>
              </a:ext>
            </a:extLst>
          </p:cNvPr>
          <p:cNvSpPr>
            <a:spLocks noGrp="1"/>
          </p:cNvSpPr>
          <p:nvPr>
            <p:ph type="title"/>
          </p:nvPr>
        </p:nvSpPr>
        <p:spPr/>
        <p:txBody>
          <a:bodyPr/>
          <a:lstStyle/>
          <a:p>
            <a:r>
              <a:rPr lang="en-US" dirty="0"/>
              <a:t>DODD- Multi-System Youth</a:t>
            </a:r>
          </a:p>
        </p:txBody>
      </p:sp>
      <p:sp>
        <p:nvSpPr>
          <p:cNvPr id="3" name="Content Placeholder 2">
            <a:extLst>
              <a:ext uri="{FF2B5EF4-FFF2-40B4-BE49-F238E27FC236}">
                <a16:creationId xmlns:a16="http://schemas.microsoft.com/office/drawing/2014/main" id="{F7252E9D-44F5-7E8A-E591-DA295741308A}"/>
              </a:ext>
            </a:extLst>
          </p:cNvPr>
          <p:cNvSpPr>
            <a:spLocks noGrp="1"/>
          </p:cNvSpPr>
          <p:nvPr>
            <p:ph idx="1"/>
          </p:nvPr>
        </p:nvSpPr>
        <p:spPr>
          <a:xfrm>
            <a:off x="581192" y="2180497"/>
            <a:ext cx="11029615" cy="1547442"/>
          </a:xfrm>
        </p:spPr>
        <p:txBody>
          <a:bodyPr>
            <a:normAutofit/>
          </a:bodyPr>
          <a:lstStyle/>
          <a:p>
            <a:r>
              <a:rPr lang="en-US" sz="1600" dirty="0"/>
              <a:t>Multidisciplinary Comprehensive Assessment Team (MCAT): assesses the needs of referred youth and makes recommendations for interventions aiming to keep children in their homes and communities, and Regional Coaches, which refers youth for MCAT assessment and help families implement MCAT recommendations. </a:t>
            </a:r>
          </a:p>
          <a:p>
            <a:r>
              <a:rPr lang="en-US" sz="1600" dirty="0"/>
              <a:t>Keeping Families  Together Program: provides subsidies to eligible county DD boards for the provision of respite services and other services and supports for multi-system youth in their communities. </a:t>
            </a:r>
          </a:p>
        </p:txBody>
      </p:sp>
      <p:graphicFrame>
        <p:nvGraphicFramePr>
          <p:cNvPr id="4" name="Table 3">
            <a:extLst>
              <a:ext uri="{FF2B5EF4-FFF2-40B4-BE49-F238E27FC236}">
                <a16:creationId xmlns:a16="http://schemas.microsoft.com/office/drawing/2014/main" id="{439070E7-B4A2-812A-DA3C-A5B4207E70AC}"/>
              </a:ext>
            </a:extLst>
          </p:cNvPr>
          <p:cNvGraphicFramePr>
            <a:graphicFrameLocks noGrp="1"/>
          </p:cNvGraphicFramePr>
          <p:nvPr>
            <p:extLst>
              <p:ext uri="{D42A27DB-BD31-4B8C-83A1-F6EECF244321}">
                <p14:modId xmlns:p14="http://schemas.microsoft.com/office/powerpoint/2010/main" val="1439376701"/>
              </p:ext>
            </p:extLst>
          </p:nvPr>
        </p:nvGraphicFramePr>
        <p:xfrm>
          <a:off x="1554704" y="4387315"/>
          <a:ext cx="8508720" cy="741680"/>
        </p:xfrm>
        <a:graphic>
          <a:graphicData uri="http://schemas.openxmlformats.org/drawingml/2006/table">
            <a:tbl>
              <a:tblPr firstRow="1" bandRow="1">
                <a:tableStyleId>{5C22544A-7EE6-4342-B048-85BDC9FD1C3A}</a:tableStyleId>
              </a:tblPr>
              <a:tblGrid>
                <a:gridCol w="1817452">
                  <a:extLst>
                    <a:ext uri="{9D8B030D-6E8A-4147-A177-3AD203B41FA5}">
                      <a16:colId xmlns:a16="http://schemas.microsoft.com/office/drawing/2014/main" val="3169024844"/>
                    </a:ext>
                  </a:extLst>
                </a:gridCol>
                <a:gridCol w="2436908">
                  <a:extLst>
                    <a:ext uri="{9D8B030D-6E8A-4147-A177-3AD203B41FA5}">
                      <a16:colId xmlns:a16="http://schemas.microsoft.com/office/drawing/2014/main" val="3949712124"/>
                    </a:ext>
                  </a:extLst>
                </a:gridCol>
                <a:gridCol w="2127180">
                  <a:extLst>
                    <a:ext uri="{9D8B030D-6E8A-4147-A177-3AD203B41FA5}">
                      <a16:colId xmlns:a16="http://schemas.microsoft.com/office/drawing/2014/main" val="3597188040"/>
                    </a:ext>
                  </a:extLst>
                </a:gridCol>
                <a:gridCol w="2127180">
                  <a:extLst>
                    <a:ext uri="{9D8B030D-6E8A-4147-A177-3AD203B41FA5}">
                      <a16:colId xmlns:a16="http://schemas.microsoft.com/office/drawing/2014/main" val="1284116921"/>
                    </a:ext>
                  </a:extLst>
                </a:gridCol>
              </a:tblGrid>
              <a:tr h="370840">
                <a:tc>
                  <a:txBody>
                    <a:bodyPr/>
                    <a:lstStyle/>
                    <a:p>
                      <a:r>
                        <a:rPr lang="en-US" dirty="0"/>
                        <a:t>Fund</a:t>
                      </a:r>
                    </a:p>
                  </a:txBody>
                  <a:tcPr/>
                </a:tc>
                <a:tc>
                  <a:txBody>
                    <a:bodyPr/>
                    <a:lstStyle/>
                    <a:p>
                      <a:pPr algn="ctr"/>
                      <a:r>
                        <a:rPr lang="en-US" dirty="0"/>
                        <a:t>Estimated SFY ‘25</a:t>
                      </a:r>
                    </a:p>
                  </a:txBody>
                  <a:tcPr/>
                </a:tc>
                <a:tc>
                  <a:txBody>
                    <a:bodyPr/>
                    <a:lstStyle/>
                    <a:p>
                      <a:pPr algn="ctr"/>
                      <a:r>
                        <a:rPr lang="en-US" dirty="0"/>
                        <a:t>SFY ’26</a:t>
                      </a:r>
                    </a:p>
                  </a:txBody>
                  <a:tcPr/>
                </a:tc>
                <a:tc>
                  <a:txBody>
                    <a:bodyPr/>
                    <a:lstStyle/>
                    <a:p>
                      <a:pPr algn="ctr"/>
                      <a:r>
                        <a:rPr lang="en-US" dirty="0"/>
                        <a:t>SFY ‘27 </a:t>
                      </a:r>
                    </a:p>
                  </a:txBody>
                  <a:tcPr/>
                </a:tc>
                <a:extLst>
                  <a:ext uri="{0D108BD9-81ED-4DB2-BD59-A6C34878D82A}">
                    <a16:rowId xmlns:a16="http://schemas.microsoft.com/office/drawing/2014/main" val="1696310224"/>
                  </a:ext>
                </a:extLst>
              </a:tr>
              <a:tr h="370840">
                <a:tc>
                  <a:txBody>
                    <a:bodyPr/>
                    <a:lstStyle/>
                    <a:p>
                      <a:r>
                        <a:rPr lang="en-US" dirty="0"/>
                        <a:t>GRF</a:t>
                      </a:r>
                    </a:p>
                  </a:txBody>
                  <a:tcPr/>
                </a:tc>
                <a:tc>
                  <a:txBody>
                    <a:bodyPr/>
                    <a:lstStyle/>
                    <a:p>
                      <a:pPr lvl="2" algn="r"/>
                      <a:r>
                        <a:rPr lang="en-US" dirty="0"/>
                        <a:t>$5,000,000</a:t>
                      </a:r>
                    </a:p>
                  </a:txBody>
                  <a:tcPr/>
                </a:tc>
                <a:tc>
                  <a:txBody>
                    <a:bodyPr/>
                    <a:lstStyle/>
                    <a:p>
                      <a:pPr lvl="2" algn="r"/>
                      <a:r>
                        <a:rPr lang="en-US" dirty="0"/>
                        <a:t>$5,000,000</a:t>
                      </a:r>
                    </a:p>
                  </a:txBody>
                  <a:tcPr/>
                </a:tc>
                <a:tc>
                  <a:txBody>
                    <a:bodyPr/>
                    <a:lstStyle/>
                    <a:p>
                      <a:pPr lvl="2" algn="r"/>
                      <a:r>
                        <a:rPr lang="en-US" dirty="0"/>
                        <a:t>$5,000,000</a:t>
                      </a:r>
                    </a:p>
                  </a:txBody>
                  <a:tcPr/>
                </a:tc>
                <a:extLst>
                  <a:ext uri="{0D108BD9-81ED-4DB2-BD59-A6C34878D82A}">
                    <a16:rowId xmlns:a16="http://schemas.microsoft.com/office/drawing/2014/main" val="1080721957"/>
                  </a:ext>
                </a:extLst>
              </a:tr>
            </a:tbl>
          </a:graphicData>
        </a:graphic>
      </p:graphicFrame>
    </p:spTree>
    <p:extLst>
      <p:ext uri="{BB962C8B-B14F-4D97-AF65-F5344CB8AC3E}">
        <p14:creationId xmlns:p14="http://schemas.microsoft.com/office/powerpoint/2010/main" val="35328794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9EEEF-32EB-3263-E8DC-8B573652DA4E}"/>
              </a:ext>
            </a:extLst>
          </p:cNvPr>
          <p:cNvSpPr>
            <a:spLocks noGrp="1"/>
          </p:cNvSpPr>
          <p:nvPr>
            <p:ph type="title"/>
          </p:nvPr>
        </p:nvSpPr>
        <p:spPr/>
        <p:txBody>
          <a:bodyPr/>
          <a:lstStyle/>
          <a:p>
            <a:r>
              <a:rPr lang="en-US" dirty="0"/>
              <a:t>DODD- Technology Frist</a:t>
            </a:r>
          </a:p>
        </p:txBody>
      </p:sp>
      <p:sp>
        <p:nvSpPr>
          <p:cNvPr id="3" name="Content Placeholder 2">
            <a:extLst>
              <a:ext uri="{FF2B5EF4-FFF2-40B4-BE49-F238E27FC236}">
                <a16:creationId xmlns:a16="http://schemas.microsoft.com/office/drawing/2014/main" id="{1859A8D5-4DFE-9D1C-5D72-130B2A3795F0}"/>
              </a:ext>
            </a:extLst>
          </p:cNvPr>
          <p:cNvSpPr>
            <a:spLocks noGrp="1"/>
          </p:cNvSpPr>
          <p:nvPr>
            <p:ph idx="1"/>
          </p:nvPr>
        </p:nvSpPr>
        <p:spPr>
          <a:xfrm>
            <a:off x="581192" y="2180496"/>
            <a:ext cx="11029615" cy="1462031"/>
          </a:xfrm>
        </p:spPr>
        <p:txBody>
          <a:bodyPr>
            <a:normAutofit/>
          </a:bodyPr>
          <a:lstStyle/>
          <a:p>
            <a:r>
              <a:rPr lang="en-US" sz="1600" dirty="0"/>
              <a:t>Initiatives within the Technology First umbrella aim to help people learn more about how to use technology to improve their quality of life and how they can experience more independence and personal freedom. Examples include providing funding for county DD boards to provide Internet assistance, the Tech Ambassador network, and the Rapid Response system to accelerate connections between technology solutions and individuals coordinating services</a:t>
            </a:r>
          </a:p>
        </p:txBody>
      </p:sp>
      <p:graphicFrame>
        <p:nvGraphicFramePr>
          <p:cNvPr id="5" name="Table 4">
            <a:extLst>
              <a:ext uri="{FF2B5EF4-FFF2-40B4-BE49-F238E27FC236}">
                <a16:creationId xmlns:a16="http://schemas.microsoft.com/office/drawing/2014/main" id="{3ECF8FBD-873B-D7CC-256D-D30EEEBB28D2}"/>
              </a:ext>
            </a:extLst>
          </p:cNvPr>
          <p:cNvGraphicFramePr>
            <a:graphicFrameLocks noGrp="1"/>
          </p:cNvGraphicFramePr>
          <p:nvPr>
            <p:extLst>
              <p:ext uri="{D42A27DB-BD31-4B8C-83A1-F6EECF244321}">
                <p14:modId xmlns:p14="http://schemas.microsoft.com/office/powerpoint/2010/main" val="3475383060"/>
              </p:ext>
            </p:extLst>
          </p:nvPr>
        </p:nvGraphicFramePr>
        <p:xfrm>
          <a:off x="1790839" y="4070791"/>
          <a:ext cx="8128000" cy="741680"/>
        </p:xfrm>
        <a:graphic>
          <a:graphicData uri="http://schemas.openxmlformats.org/drawingml/2006/table">
            <a:tbl>
              <a:tblPr firstRow="1" bandRow="1">
                <a:tableStyleId>{5C22544A-7EE6-4342-B048-85BDC9FD1C3A}</a:tableStyleId>
              </a:tblPr>
              <a:tblGrid>
                <a:gridCol w="1700963">
                  <a:extLst>
                    <a:ext uri="{9D8B030D-6E8A-4147-A177-3AD203B41FA5}">
                      <a16:colId xmlns:a16="http://schemas.microsoft.com/office/drawing/2014/main" val="2814960127"/>
                    </a:ext>
                  </a:extLst>
                </a:gridCol>
                <a:gridCol w="2363037">
                  <a:extLst>
                    <a:ext uri="{9D8B030D-6E8A-4147-A177-3AD203B41FA5}">
                      <a16:colId xmlns:a16="http://schemas.microsoft.com/office/drawing/2014/main" val="1024161591"/>
                    </a:ext>
                  </a:extLst>
                </a:gridCol>
                <a:gridCol w="2032000">
                  <a:extLst>
                    <a:ext uri="{9D8B030D-6E8A-4147-A177-3AD203B41FA5}">
                      <a16:colId xmlns:a16="http://schemas.microsoft.com/office/drawing/2014/main" val="2035067218"/>
                    </a:ext>
                  </a:extLst>
                </a:gridCol>
                <a:gridCol w="2032000">
                  <a:extLst>
                    <a:ext uri="{9D8B030D-6E8A-4147-A177-3AD203B41FA5}">
                      <a16:colId xmlns:a16="http://schemas.microsoft.com/office/drawing/2014/main" val="350811692"/>
                    </a:ext>
                  </a:extLst>
                </a:gridCol>
              </a:tblGrid>
              <a:tr h="370840">
                <a:tc>
                  <a:txBody>
                    <a:bodyPr/>
                    <a:lstStyle/>
                    <a:p>
                      <a:r>
                        <a:rPr lang="en-US" dirty="0"/>
                        <a:t>Fund</a:t>
                      </a:r>
                    </a:p>
                  </a:txBody>
                  <a:tcPr/>
                </a:tc>
                <a:tc>
                  <a:txBody>
                    <a:bodyPr/>
                    <a:lstStyle/>
                    <a:p>
                      <a:pPr algn="ctr"/>
                      <a:r>
                        <a:rPr lang="en-US" dirty="0"/>
                        <a:t>Estimated SFY ‘25</a:t>
                      </a:r>
                    </a:p>
                  </a:txBody>
                  <a:tcPr/>
                </a:tc>
                <a:tc>
                  <a:txBody>
                    <a:bodyPr/>
                    <a:lstStyle/>
                    <a:p>
                      <a:pPr algn="ctr"/>
                      <a:r>
                        <a:rPr lang="en-US" dirty="0"/>
                        <a:t>SFY ’26</a:t>
                      </a:r>
                    </a:p>
                  </a:txBody>
                  <a:tcPr/>
                </a:tc>
                <a:tc>
                  <a:txBody>
                    <a:bodyPr/>
                    <a:lstStyle/>
                    <a:p>
                      <a:pPr algn="ctr"/>
                      <a:r>
                        <a:rPr lang="en-US" dirty="0"/>
                        <a:t>SFY ‘27</a:t>
                      </a:r>
                    </a:p>
                  </a:txBody>
                  <a:tcPr/>
                </a:tc>
                <a:extLst>
                  <a:ext uri="{0D108BD9-81ED-4DB2-BD59-A6C34878D82A}">
                    <a16:rowId xmlns:a16="http://schemas.microsoft.com/office/drawing/2014/main" val="4029675359"/>
                  </a:ext>
                </a:extLst>
              </a:tr>
              <a:tr h="370840">
                <a:tc>
                  <a:txBody>
                    <a:bodyPr/>
                    <a:lstStyle/>
                    <a:p>
                      <a:r>
                        <a:rPr lang="en-US" dirty="0"/>
                        <a:t>GRF</a:t>
                      </a:r>
                    </a:p>
                  </a:txBody>
                  <a:tcPr/>
                </a:tc>
                <a:tc>
                  <a:txBody>
                    <a:bodyPr/>
                    <a:lstStyle/>
                    <a:p>
                      <a:pPr algn="r"/>
                      <a:r>
                        <a:rPr lang="en-US" dirty="0"/>
                        <a:t>$3,200,000</a:t>
                      </a:r>
                    </a:p>
                  </a:txBody>
                  <a:tcPr/>
                </a:tc>
                <a:tc>
                  <a:txBody>
                    <a:bodyPr/>
                    <a:lstStyle/>
                    <a:p>
                      <a:pPr algn="r"/>
                      <a:r>
                        <a:rPr lang="en-US" dirty="0"/>
                        <a:t>$2,700,000</a:t>
                      </a:r>
                    </a:p>
                  </a:txBody>
                  <a:tcPr/>
                </a:tc>
                <a:tc>
                  <a:txBody>
                    <a:bodyPr/>
                    <a:lstStyle/>
                    <a:p>
                      <a:pPr algn="r"/>
                      <a:r>
                        <a:rPr lang="en-US" dirty="0"/>
                        <a:t>$2,700,000</a:t>
                      </a:r>
                    </a:p>
                  </a:txBody>
                  <a:tcPr/>
                </a:tc>
                <a:extLst>
                  <a:ext uri="{0D108BD9-81ED-4DB2-BD59-A6C34878D82A}">
                    <a16:rowId xmlns:a16="http://schemas.microsoft.com/office/drawing/2014/main" val="1093435980"/>
                  </a:ext>
                </a:extLst>
              </a:tr>
            </a:tbl>
          </a:graphicData>
        </a:graphic>
      </p:graphicFrame>
    </p:spTree>
    <p:extLst>
      <p:ext uri="{BB962C8B-B14F-4D97-AF65-F5344CB8AC3E}">
        <p14:creationId xmlns:p14="http://schemas.microsoft.com/office/powerpoint/2010/main" val="2790222681"/>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6605</TotalTime>
  <Words>4095</Words>
  <Application>Microsoft Macintosh PowerPoint</Application>
  <PresentationFormat>Widescreen</PresentationFormat>
  <Paragraphs>408</Paragraphs>
  <Slides>48</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48</vt:i4>
      </vt:variant>
    </vt:vector>
  </HeadingPairs>
  <TitlesOfParts>
    <vt:vector size="52" baseType="lpstr">
      <vt:lpstr>Aptos</vt:lpstr>
      <vt:lpstr>Gill Sans MT</vt:lpstr>
      <vt:lpstr>Wingdings 2</vt:lpstr>
      <vt:lpstr>Dividend</vt:lpstr>
      <vt:lpstr>SFY 26/27 Budget &amp; OBBBA Update</vt:lpstr>
      <vt:lpstr>Agenda</vt:lpstr>
      <vt:lpstr>Ohio’s SFY ‘26-’27 Operating budget</vt:lpstr>
      <vt:lpstr>Reference</vt:lpstr>
      <vt:lpstr>DODD</vt:lpstr>
      <vt:lpstr>DODD- Funding</vt:lpstr>
      <vt:lpstr>DODD- Service Appropriation Total</vt:lpstr>
      <vt:lpstr>DODD- Multi-System Youth</vt:lpstr>
      <vt:lpstr>DODD- Technology Frist</vt:lpstr>
      <vt:lpstr>DODD- Employment Frist</vt:lpstr>
      <vt:lpstr>DODD- Community Supports and Rental Assistance</vt:lpstr>
      <vt:lpstr>DODD- Med Admin and Health Related activities</vt:lpstr>
      <vt:lpstr>DODD- Med Admin and health related activities</vt:lpstr>
      <vt:lpstr>DODD- Supported Decision Making + SSA Training</vt:lpstr>
      <vt:lpstr>ODM</vt:lpstr>
      <vt:lpstr>ODM</vt:lpstr>
      <vt:lpstr>ODM- Other provisions</vt:lpstr>
      <vt:lpstr>DODD- Service Appropriation Total</vt:lpstr>
      <vt:lpstr>ODM</vt:lpstr>
      <vt:lpstr>ODM </vt:lpstr>
      <vt:lpstr>JMOC</vt:lpstr>
      <vt:lpstr>OOD- Voc ReHab</vt:lpstr>
      <vt:lpstr>OOD- Other Provisions</vt:lpstr>
      <vt:lpstr>Treasurer of State</vt:lpstr>
      <vt:lpstr>Property Tax</vt:lpstr>
      <vt:lpstr>Property tax</vt:lpstr>
      <vt:lpstr>Property Tax</vt:lpstr>
      <vt:lpstr>Other Provisions</vt:lpstr>
      <vt:lpstr>Other provisions</vt:lpstr>
      <vt:lpstr>One Big beautiful bill Act</vt:lpstr>
      <vt:lpstr>Overview</vt:lpstr>
      <vt:lpstr>Overview- Timeline</vt:lpstr>
      <vt:lpstr>Major Medicaid provisions</vt:lpstr>
      <vt:lpstr>HCBS changes</vt:lpstr>
      <vt:lpstr>Medicaid Provision- Provider Tax</vt:lpstr>
      <vt:lpstr>Ohio Medicaid provider taxes</vt:lpstr>
      <vt:lpstr>Medicaid Provision- Provider Tax- ICF</vt:lpstr>
      <vt:lpstr>Medicaid Provider Tax</vt:lpstr>
      <vt:lpstr>Medicaid Provisions- Work Requirements</vt:lpstr>
      <vt:lpstr>Medicaid Provisions- eligibility </vt:lpstr>
      <vt:lpstr>Medicaid- Rules</vt:lpstr>
      <vt:lpstr>How could the obbba impact ohio’s Medicaid program?</vt:lpstr>
      <vt:lpstr>Provider taxes</vt:lpstr>
      <vt:lpstr>Provider tax Possible outcomes</vt:lpstr>
      <vt:lpstr>Provider Tax </vt:lpstr>
      <vt:lpstr>Medicaid Provisions- Work Requirements</vt:lpstr>
      <vt:lpstr>References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Christine Touvelle</dc:creator>
  <cp:lastModifiedBy>Christine Touvelle</cp:lastModifiedBy>
  <cp:revision>34</cp:revision>
  <dcterms:created xsi:type="dcterms:W3CDTF">2025-07-07T13:08:34Z</dcterms:created>
  <dcterms:modified xsi:type="dcterms:W3CDTF">2025-07-17T17:54:24Z</dcterms:modified>
</cp:coreProperties>
</file>