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15"/>
  </p:notesMasterIdLst>
  <p:sldIdLst>
    <p:sldId id="256" r:id="rId2"/>
    <p:sldId id="260" r:id="rId3"/>
    <p:sldId id="261" r:id="rId4"/>
    <p:sldId id="263" r:id="rId5"/>
    <p:sldId id="285" r:id="rId6"/>
    <p:sldId id="262" r:id="rId7"/>
    <p:sldId id="264" r:id="rId8"/>
    <p:sldId id="284" r:id="rId9"/>
    <p:sldId id="281" r:id="rId10"/>
    <p:sldId id="282" r:id="rId11"/>
    <p:sldId id="265" r:id="rId12"/>
    <p:sldId id="279" r:id="rId13"/>
    <p:sldId id="28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50"/>
  </p:normalViewPr>
  <p:slideViewPr>
    <p:cSldViewPr snapToGrid="0" snapToObjects="1">
      <p:cViewPr varScale="1">
        <p:scale>
          <a:sx n="120" d="100"/>
          <a:sy n="120" d="100"/>
        </p:scale>
        <p:origin x="1400"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23A418-4375-4095-8B5E-03B5DF3C5AF4}" type="datetimeFigureOut">
              <a:rPr lang="en-US" smtClean="0"/>
              <a:t>5/8/25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E0B97D-E2AE-4CFB-A09F-579B4162C945}" type="slidenum">
              <a:rPr lang="en-US" smtClean="0"/>
              <a:t>‹#›</a:t>
            </a:fld>
            <a:endParaRPr lang="en-US"/>
          </a:p>
        </p:txBody>
      </p:sp>
    </p:spTree>
    <p:extLst>
      <p:ext uri="{BB962C8B-B14F-4D97-AF65-F5344CB8AC3E}">
        <p14:creationId xmlns:p14="http://schemas.microsoft.com/office/powerpoint/2010/main" val="790087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0E0B97D-E2AE-4CFB-A09F-579B4162C945}" type="slidenum">
              <a:rPr lang="en-US" smtClean="0"/>
              <a:t>1</a:t>
            </a:fld>
            <a:endParaRPr lang="en-US"/>
          </a:p>
        </p:txBody>
      </p:sp>
    </p:spTree>
    <p:extLst>
      <p:ext uri="{BB962C8B-B14F-4D97-AF65-F5344CB8AC3E}">
        <p14:creationId xmlns:p14="http://schemas.microsoft.com/office/powerpoint/2010/main" val="15374150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0E0B97D-E2AE-4CFB-A09F-579B4162C945}" type="slidenum">
              <a:rPr lang="en-US" smtClean="0"/>
              <a:t>12</a:t>
            </a:fld>
            <a:endParaRPr lang="en-US"/>
          </a:p>
        </p:txBody>
      </p:sp>
    </p:spTree>
    <p:extLst>
      <p:ext uri="{BB962C8B-B14F-4D97-AF65-F5344CB8AC3E}">
        <p14:creationId xmlns:p14="http://schemas.microsoft.com/office/powerpoint/2010/main" val="2418837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0E0B97D-E2AE-4CFB-A09F-579B4162C945}" type="slidenum">
              <a:rPr lang="en-US" smtClean="0"/>
              <a:t>13</a:t>
            </a:fld>
            <a:endParaRPr lang="en-US"/>
          </a:p>
        </p:txBody>
      </p:sp>
    </p:spTree>
    <p:extLst>
      <p:ext uri="{BB962C8B-B14F-4D97-AF65-F5344CB8AC3E}">
        <p14:creationId xmlns:p14="http://schemas.microsoft.com/office/powerpoint/2010/main" val="3823447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0E0B97D-E2AE-4CFB-A09F-579B4162C945}" type="slidenum">
              <a:rPr lang="en-US" smtClean="0"/>
              <a:t>2</a:t>
            </a:fld>
            <a:endParaRPr lang="en-US"/>
          </a:p>
        </p:txBody>
      </p:sp>
    </p:spTree>
    <p:extLst>
      <p:ext uri="{BB962C8B-B14F-4D97-AF65-F5344CB8AC3E}">
        <p14:creationId xmlns:p14="http://schemas.microsoft.com/office/powerpoint/2010/main" val="2932611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0E0B97D-E2AE-4CFB-A09F-579B4162C945}" type="slidenum">
              <a:rPr lang="en-US" smtClean="0"/>
              <a:t>3</a:t>
            </a:fld>
            <a:endParaRPr lang="en-US"/>
          </a:p>
        </p:txBody>
      </p:sp>
    </p:spTree>
    <p:extLst>
      <p:ext uri="{BB962C8B-B14F-4D97-AF65-F5344CB8AC3E}">
        <p14:creationId xmlns:p14="http://schemas.microsoft.com/office/powerpoint/2010/main" val="2576502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0E0B97D-E2AE-4CFB-A09F-579B4162C945}" type="slidenum">
              <a:rPr lang="en-US" smtClean="0"/>
              <a:t>4</a:t>
            </a:fld>
            <a:endParaRPr lang="en-US"/>
          </a:p>
        </p:txBody>
      </p:sp>
    </p:spTree>
    <p:extLst>
      <p:ext uri="{BB962C8B-B14F-4D97-AF65-F5344CB8AC3E}">
        <p14:creationId xmlns:p14="http://schemas.microsoft.com/office/powerpoint/2010/main" val="1073175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0E0B97D-E2AE-4CFB-A09F-579B4162C945}" type="slidenum">
              <a:rPr lang="en-US" smtClean="0"/>
              <a:t>6</a:t>
            </a:fld>
            <a:endParaRPr lang="en-US"/>
          </a:p>
        </p:txBody>
      </p:sp>
    </p:spTree>
    <p:extLst>
      <p:ext uri="{BB962C8B-B14F-4D97-AF65-F5344CB8AC3E}">
        <p14:creationId xmlns:p14="http://schemas.microsoft.com/office/powerpoint/2010/main" val="1438034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0E0B97D-E2AE-4CFB-A09F-579B4162C945}" type="slidenum">
              <a:rPr lang="en-US" smtClean="0"/>
              <a:t>7</a:t>
            </a:fld>
            <a:endParaRPr lang="en-US"/>
          </a:p>
        </p:txBody>
      </p:sp>
    </p:spTree>
    <p:extLst>
      <p:ext uri="{BB962C8B-B14F-4D97-AF65-F5344CB8AC3E}">
        <p14:creationId xmlns:p14="http://schemas.microsoft.com/office/powerpoint/2010/main" val="3340558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0E0B97D-E2AE-4CFB-A09F-579B4162C945}" type="slidenum">
              <a:rPr lang="en-US" smtClean="0"/>
              <a:t>9</a:t>
            </a:fld>
            <a:endParaRPr lang="en-US"/>
          </a:p>
        </p:txBody>
      </p:sp>
    </p:spTree>
    <p:extLst>
      <p:ext uri="{BB962C8B-B14F-4D97-AF65-F5344CB8AC3E}">
        <p14:creationId xmlns:p14="http://schemas.microsoft.com/office/powerpoint/2010/main" val="18638953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0E0B97D-E2AE-4CFB-A09F-579B4162C945}" type="slidenum">
              <a:rPr lang="en-US" smtClean="0"/>
              <a:t>10</a:t>
            </a:fld>
            <a:endParaRPr lang="en-US"/>
          </a:p>
        </p:txBody>
      </p:sp>
    </p:spTree>
    <p:extLst>
      <p:ext uri="{BB962C8B-B14F-4D97-AF65-F5344CB8AC3E}">
        <p14:creationId xmlns:p14="http://schemas.microsoft.com/office/powerpoint/2010/main" val="23385241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E0B97D-E2AE-4CFB-A09F-579B4162C945}" type="slidenum">
              <a:rPr lang="en-US" smtClean="0"/>
              <a:t>11</a:t>
            </a:fld>
            <a:endParaRPr lang="en-US"/>
          </a:p>
        </p:txBody>
      </p:sp>
    </p:spTree>
    <p:extLst>
      <p:ext uri="{BB962C8B-B14F-4D97-AF65-F5344CB8AC3E}">
        <p14:creationId xmlns:p14="http://schemas.microsoft.com/office/powerpoint/2010/main" val="172043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5/8/25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US"/>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AECE8C09-39A2-8B4C-854B-CF6815547C62}" type="datetimeFigureOut">
              <a:rPr lang="en-US" smtClean="0"/>
              <a:t>5/8/25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5/8/25</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US"/>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6580094" y="188259"/>
            <a:ext cx="2133600" cy="365125"/>
          </a:xfrm>
        </p:spPr>
        <p:txBody>
          <a:bodyPr/>
          <a:lstStyle/>
          <a:p>
            <a:fld id="{AECE8C09-39A2-8B4C-854B-CF6815547C62}" type="datetimeFigureOut">
              <a:rPr lang="en-US" smtClean="0"/>
              <a:t>5/8/25</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US"/>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US"/>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AECE8C09-39A2-8B4C-854B-CF6815547C62}" type="datetimeFigureOut">
              <a:rPr lang="en-US" smtClean="0"/>
              <a:t>5/8/25</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US"/>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US"/>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US"/>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5/8/25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5/8/25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5/8/25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5/8/25</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CE8C09-39A2-8B4C-854B-CF6815547C62}" type="datetimeFigureOut">
              <a:rPr lang="en-US" smtClean="0"/>
              <a:t>5/8/25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a:xfrm>
            <a:off x="6580094" y="188259"/>
            <a:ext cx="2133600" cy="365125"/>
          </a:xfrm>
        </p:spPr>
        <p:txBody>
          <a:bodyPr/>
          <a:lstStyle/>
          <a:p>
            <a:fld id="{AECE8C09-39A2-8B4C-854B-CF6815547C62}" type="datetimeFigureOut">
              <a:rPr lang="en-US" smtClean="0"/>
              <a:t>5/8/25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a:xfrm>
            <a:off x="6580094" y="188259"/>
            <a:ext cx="2133600" cy="365125"/>
          </a:xfrm>
        </p:spPr>
        <p:txBody>
          <a:bodyPr/>
          <a:lstStyle/>
          <a:p>
            <a:fld id="{AECE8C09-39A2-8B4C-854B-CF6815547C62}" type="datetimeFigureOut">
              <a:rPr lang="en-US" smtClean="0"/>
              <a:t>5/8/25</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BDFDA717-C06E-9D47-B50B-0785854728CD}"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AECE8C09-39A2-8B4C-854B-CF6815547C62}" type="datetimeFigureOut">
              <a:rPr lang="en-US" smtClean="0"/>
              <a:t>5/8/25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CE8C09-39A2-8B4C-854B-CF6815547C62}" type="datetimeFigureOut">
              <a:rPr lang="en-US" smtClean="0"/>
              <a:t>5/8/25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AECE8C09-39A2-8B4C-854B-CF6815547C62}" type="datetimeFigureOut">
              <a:rPr lang="en-US" smtClean="0"/>
              <a:t>5/8/25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AECE8C09-39A2-8B4C-854B-CF6815547C62}" type="datetimeFigureOut">
              <a:rPr lang="en-US" smtClean="0"/>
              <a:t>5/8/25</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BDFDA717-C06E-9D47-B50B-0785854728CD}" type="slidenum">
              <a:rPr lang="en-US" smtClean="0"/>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ctouvelle@opra.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dicaid.ohio.gov/resources-for-providers/special-programs-and-initiatives/electronic-visit-verificatio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ongress.gov/bill/114th-congress/house-bill/34/tex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am.assets.ohio.gov/image/upload/medicaid.ohio.gov/Providers/EVV/Providers/ODM_EVV_Covered_Programs_and_Service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am.assets.ohio.gov/image/upload/medicaid.ohio.gov/Providers/EVV/Providers/EVV_One-Pager_Live-In_Care_Exemption_4.2.25.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16194"/>
            <a:ext cx="8915400" cy="1688345"/>
          </a:xfrm>
        </p:spPr>
        <p:txBody>
          <a:bodyPr>
            <a:normAutofit/>
          </a:bodyPr>
          <a:lstStyle/>
          <a:p>
            <a:r>
              <a:rPr lang="en-US" dirty="0">
                <a:latin typeface="Calibri"/>
                <a:cs typeface="Calibri"/>
              </a:rPr>
              <a:t>EVV Townhall</a:t>
            </a:r>
            <a:br>
              <a:rPr lang="en-US" dirty="0">
                <a:latin typeface="Calibri"/>
                <a:cs typeface="Calibri"/>
              </a:rPr>
            </a:br>
            <a:r>
              <a:rPr lang="en-US" dirty="0">
                <a:latin typeface="Calibri"/>
                <a:cs typeface="Calibri"/>
              </a:rPr>
              <a:t>5/8/25</a:t>
            </a:r>
          </a:p>
        </p:txBody>
      </p:sp>
      <p:pic>
        <p:nvPicPr>
          <p:cNvPr id="7" name="Picture 6" descr="logo - OP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5927" y="5563904"/>
            <a:ext cx="1669473" cy="1030742"/>
          </a:xfrm>
          <a:prstGeom prst="rect">
            <a:avLst/>
          </a:prstGeom>
        </p:spPr>
      </p:pic>
    </p:spTree>
    <p:extLst>
      <p:ext uri="{BB962C8B-B14F-4D97-AF65-F5344CB8AC3E}">
        <p14:creationId xmlns:p14="http://schemas.microsoft.com/office/powerpoint/2010/main" val="2619443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73810-BB7E-89BA-9A80-3191B45EA80F}"/>
              </a:ext>
            </a:extLst>
          </p:cNvPr>
          <p:cNvSpPr>
            <a:spLocks noGrp="1"/>
          </p:cNvSpPr>
          <p:nvPr>
            <p:ph type="title"/>
          </p:nvPr>
        </p:nvSpPr>
        <p:spPr/>
        <p:txBody>
          <a:bodyPr/>
          <a:lstStyle/>
          <a:p>
            <a:r>
              <a:rPr lang="en-US" dirty="0"/>
              <a:t>Why are we here?</a:t>
            </a:r>
          </a:p>
        </p:txBody>
      </p:sp>
      <p:sp>
        <p:nvSpPr>
          <p:cNvPr id="3" name="Content Placeholder 2">
            <a:extLst>
              <a:ext uri="{FF2B5EF4-FFF2-40B4-BE49-F238E27FC236}">
                <a16:creationId xmlns:a16="http://schemas.microsoft.com/office/drawing/2014/main" id="{C91C82D3-6860-3251-6DC2-4624D76496E0}"/>
              </a:ext>
            </a:extLst>
          </p:cNvPr>
          <p:cNvSpPr>
            <a:spLocks noGrp="1"/>
          </p:cNvSpPr>
          <p:nvPr>
            <p:ph idx="1"/>
          </p:nvPr>
        </p:nvSpPr>
        <p:spPr/>
        <p:txBody>
          <a:bodyPr/>
          <a:lstStyle/>
          <a:p>
            <a:r>
              <a:rPr lang="en-US" dirty="0"/>
              <a:t>ODM and DODD are convening a small group of stakeholders in the very near future to discuss issues specific to the DODD services</a:t>
            </a:r>
          </a:p>
          <a:p>
            <a:r>
              <a:rPr lang="en-US" dirty="0"/>
              <a:t>DODD wants to develop new tools and resources for DODD providers</a:t>
            </a:r>
          </a:p>
          <a:p>
            <a:r>
              <a:rPr lang="en-US" dirty="0"/>
              <a:t>We (OPRA) wants to know what do you all need as we move toward denials turning on?</a:t>
            </a:r>
          </a:p>
        </p:txBody>
      </p:sp>
    </p:spTree>
    <p:extLst>
      <p:ext uri="{BB962C8B-B14F-4D97-AF65-F5344CB8AC3E}">
        <p14:creationId xmlns:p14="http://schemas.microsoft.com/office/powerpoint/2010/main" val="3791591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5B4C4-7186-5FA2-7913-01ADC6652B4B}"/>
              </a:ext>
            </a:extLst>
          </p:cNvPr>
          <p:cNvSpPr>
            <a:spLocks noGrp="1"/>
          </p:cNvSpPr>
          <p:nvPr>
            <p:ph type="title"/>
          </p:nvPr>
        </p:nvSpPr>
        <p:spPr/>
        <p:txBody>
          <a:bodyPr/>
          <a:lstStyle/>
          <a:p>
            <a:r>
              <a:rPr lang="en-US" dirty="0"/>
              <a:t>Poll Questions</a:t>
            </a:r>
          </a:p>
        </p:txBody>
      </p:sp>
      <p:sp>
        <p:nvSpPr>
          <p:cNvPr id="3" name="Content Placeholder 2">
            <a:extLst>
              <a:ext uri="{FF2B5EF4-FFF2-40B4-BE49-F238E27FC236}">
                <a16:creationId xmlns:a16="http://schemas.microsoft.com/office/drawing/2014/main" id="{72F665AD-3105-912C-3072-7D1940DB4DC5}"/>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18296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F8137-A6D7-96C5-7448-50D86CF47835}"/>
              </a:ext>
            </a:extLst>
          </p:cNvPr>
          <p:cNvSpPr>
            <a:spLocks noGrp="1"/>
          </p:cNvSpPr>
          <p:nvPr>
            <p:ph type="title"/>
          </p:nvPr>
        </p:nvSpPr>
        <p:spPr/>
        <p:txBody>
          <a:bodyPr/>
          <a:lstStyle/>
          <a:p>
            <a:r>
              <a:rPr lang="en-US" dirty="0"/>
              <a:t>Open Discussion</a:t>
            </a:r>
          </a:p>
        </p:txBody>
      </p:sp>
      <p:sp>
        <p:nvSpPr>
          <p:cNvPr id="3" name="Content Placeholder 2">
            <a:extLst>
              <a:ext uri="{FF2B5EF4-FFF2-40B4-BE49-F238E27FC236}">
                <a16:creationId xmlns:a16="http://schemas.microsoft.com/office/drawing/2014/main" id="{B446D5BF-F680-662A-039B-144A6C9334A3}"/>
              </a:ext>
            </a:extLst>
          </p:cNvPr>
          <p:cNvSpPr>
            <a:spLocks noGrp="1"/>
          </p:cNvSpPr>
          <p:nvPr>
            <p:ph idx="1"/>
          </p:nvPr>
        </p:nvSpPr>
        <p:spPr/>
        <p:txBody>
          <a:bodyPr/>
          <a:lstStyle/>
          <a:p>
            <a:r>
              <a:rPr lang="en-US" dirty="0"/>
              <a:t>What other concerns do you have? </a:t>
            </a:r>
          </a:p>
          <a:p>
            <a:pPr lvl="1"/>
            <a:r>
              <a:rPr lang="en-US" dirty="0"/>
              <a:t>Do you have any suggestions for solutions? </a:t>
            </a:r>
          </a:p>
          <a:p>
            <a:pPr lvl="1"/>
            <a:endParaRPr lang="en-US" dirty="0"/>
          </a:p>
          <a:p>
            <a:r>
              <a:rPr lang="en-US" dirty="0"/>
              <a:t>Other ideas for improving the EVV experience?</a:t>
            </a:r>
          </a:p>
        </p:txBody>
      </p:sp>
    </p:spTree>
    <p:extLst>
      <p:ext uri="{BB962C8B-B14F-4D97-AF65-F5344CB8AC3E}">
        <p14:creationId xmlns:p14="http://schemas.microsoft.com/office/powerpoint/2010/main" val="2105259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058E-4042-3E36-76D6-AF88FC9DF1C6}"/>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E27B263A-3E5C-087A-1859-3779E177BE66}"/>
              </a:ext>
            </a:extLst>
          </p:cNvPr>
          <p:cNvSpPr>
            <a:spLocks noGrp="1"/>
          </p:cNvSpPr>
          <p:nvPr>
            <p:ph idx="1"/>
          </p:nvPr>
        </p:nvSpPr>
        <p:spPr/>
        <p:txBody>
          <a:bodyPr/>
          <a:lstStyle/>
          <a:p>
            <a:r>
              <a:rPr lang="en-US" dirty="0"/>
              <a:t>If you think of any other ideas, please send them my way</a:t>
            </a:r>
          </a:p>
          <a:p>
            <a:r>
              <a:rPr lang="en-US" dirty="0"/>
              <a:t>Christine Touvelle- </a:t>
            </a:r>
            <a:r>
              <a:rPr lang="en-US" dirty="0">
                <a:hlinkClick r:id="rId3"/>
              </a:rPr>
              <a:t>ctouvelle@opra.org</a:t>
            </a:r>
            <a:r>
              <a:rPr lang="en-US" dirty="0"/>
              <a:t> </a:t>
            </a:r>
          </a:p>
          <a:p>
            <a:endParaRPr lang="en-US" dirty="0"/>
          </a:p>
          <a:p>
            <a:r>
              <a:rPr lang="en-US" dirty="0"/>
              <a:t>ODM’s EVV website- </a:t>
            </a:r>
            <a:r>
              <a:rPr lang="en-US" dirty="0">
                <a:hlinkClick r:id="rId4"/>
              </a:rPr>
              <a:t>https://medicaid.ohio.gov/resources-for-providers/special-programs-and-initiatives/electronic-visit-verification</a:t>
            </a:r>
            <a:r>
              <a:rPr lang="en-US" dirty="0"/>
              <a:t> </a:t>
            </a:r>
          </a:p>
        </p:txBody>
      </p:sp>
    </p:spTree>
    <p:extLst>
      <p:ext uri="{BB962C8B-B14F-4D97-AF65-F5344CB8AC3E}">
        <p14:creationId xmlns:p14="http://schemas.microsoft.com/office/powerpoint/2010/main" val="1745284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a:bodyPr>
          <a:lstStyle/>
          <a:p>
            <a:r>
              <a:rPr lang="en-US" sz="3200" dirty="0"/>
              <a:t>Review of EVV</a:t>
            </a:r>
          </a:p>
          <a:p>
            <a:r>
              <a:rPr lang="en-US" sz="3200" dirty="0"/>
              <a:t>Poll Questions</a:t>
            </a:r>
          </a:p>
          <a:p>
            <a:r>
              <a:rPr lang="en-US" sz="3200" dirty="0"/>
              <a:t>Open Discussion</a:t>
            </a:r>
          </a:p>
          <a:p>
            <a:pPr marL="0" indent="0">
              <a:buNone/>
            </a:pPr>
            <a:endParaRPr lang="en-US" sz="3200" dirty="0"/>
          </a:p>
          <a:p>
            <a:endParaRPr lang="en-US" sz="3200" dirty="0"/>
          </a:p>
        </p:txBody>
      </p:sp>
    </p:spTree>
    <p:extLst>
      <p:ext uri="{BB962C8B-B14F-4D97-AF65-F5344CB8AC3E}">
        <p14:creationId xmlns:p14="http://schemas.microsoft.com/office/powerpoint/2010/main" val="2897523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49DFE-D4A0-1DCA-61AB-C1F764F8D67C}"/>
              </a:ext>
            </a:extLst>
          </p:cNvPr>
          <p:cNvSpPr>
            <a:spLocks noGrp="1"/>
          </p:cNvSpPr>
          <p:nvPr>
            <p:ph type="title"/>
          </p:nvPr>
        </p:nvSpPr>
        <p:spPr/>
        <p:txBody>
          <a:bodyPr/>
          <a:lstStyle/>
          <a:p>
            <a:r>
              <a:rPr lang="en-US" dirty="0"/>
              <a:t>Review of EVV</a:t>
            </a:r>
          </a:p>
        </p:txBody>
      </p:sp>
      <p:sp>
        <p:nvSpPr>
          <p:cNvPr id="3" name="Content Placeholder 2">
            <a:extLst>
              <a:ext uri="{FF2B5EF4-FFF2-40B4-BE49-F238E27FC236}">
                <a16:creationId xmlns:a16="http://schemas.microsoft.com/office/drawing/2014/main" id="{E83EE620-A03A-E686-B7DA-266EF281C838}"/>
              </a:ext>
            </a:extLst>
          </p:cNvPr>
          <p:cNvSpPr>
            <a:spLocks noGrp="1"/>
          </p:cNvSpPr>
          <p:nvPr>
            <p:ph idx="1"/>
          </p:nvPr>
        </p:nvSpPr>
        <p:spPr>
          <a:xfrm>
            <a:off x="998677" y="2644694"/>
            <a:ext cx="7610476" cy="3670767"/>
          </a:xfrm>
        </p:spPr>
        <p:txBody>
          <a:bodyPr/>
          <a:lstStyle/>
          <a:p>
            <a:r>
              <a:rPr lang="en-US" dirty="0"/>
              <a:t>Electronic Visit Verification (EVV) was mandated in Medicaid personal care services and home health care services in the </a:t>
            </a:r>
            <a:r>
              <a:rPr lang="en-US" dirty="0">
                <a:hlinkClick r:id="rId3"/>
              </a:rPr>
              <a:t>21</a:t>
            </a:r>
            <a:r>
              <a:rPr lang="en-US" baseline="30000" dirty="0">
                <a:hlinkClick r:id="rId3"/>
              </a:rPr>
              <a:t>st</a:t>
            </a:r>
            <a:r>
              <a:rPr lang="en-US" dirty="0">
                <a:hlinkClick r:id="rId3"/>
              </a:rPr>
              <a:t> Century Cures Act </a:t>
            </a:r>
            <a:endParaRPr lang="en-US" dirty="0"/>
          </a:p>
          <a:p>
            <a:r>
              <a:rPr lang="en-US" dirty="0"/>
              <a:t>The 21</a:t>
            </a:r>
            <a:r>
              <a:rPr lang="en-US" baseline="30000" dirty="0"/>
              <a:t>st</a:t>
            </a:r>
            <a:r>
              <a:rPr lang="en-US" dirty="0"/>
              <a:t> Century Cures Act is a federal law passed in 2016</a:t>
            </a:r>
          </a:p>
          <a:p>
            <a:r>
              <a:rPr lang="en-US" dirty="0"/>
              <a:t>The Ohio Department of Medicaid has been working towards implementation since the federal law was passed</a:t>
            </a:r>
          </a:p>
          <a:p>
            <a:endParaRPr lang="en-US" dirty="0"/>
          </a:p>
        </p:txBody>
      </p:sp>
    </p:spTree>
    <p:extLst>
      <p:ext uri="{BB962C8B-B14F-4D97-AF65-F5344CB8AC3E}">
        <p14:creationId xmlns:p14="http://schemas.microsoft.com/office/powerpoint/2010/main" val="2779200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BA47D-68AF-AA1F-DA6E-E8BFBA782B9B}"/>
              </a:ext>
            </a:extLst>
          </p:cNvPr>
          <p:cNvSpPr>
            <a:spLocks noGrp="1"/>
          </p:cNvSpPr>
          <p:nvPr>
            <p:ph type="title"/>
          </p:nvPr>
        </p:nvSpPr>
        <p:spPr/>
        <p:txBody>
          <a:bodyPr/>
          <a:lstStyle/>
          <a:p>
            <a:r>
              <a:rPr lang="en-US" dirty="0"/>
              <a:t>Review of EVV</a:t>
            </a:r>
          </a:p>
        </p:txBody>
      </p:sp>
      <p:sp>
        <p:nvSpPr>
          <p:cNvPr id="3" name="Content Placeholder 2">
            <a:extLst>
              <a:ext uri="{FF2B5EF4-FFF2-40B4-BE49-F238E27FC236}">
                <a16:creationId xmlns:a16="http://schemas.microsoft.com/office/drawing/2014/main" id="{4CAB6CDD-715F-B1F2-F13E-B5FFC555639C}"/>
              </a:ext>
            </a:extLst>
          </p:cNvPr>
          <p:cNvSpPr>
            <a:spLocks noGrp="1"/>
          </p:cNvSpPr>
          <p:nvPr>
            <p:ph idx="1"/>
          </p:nvPr>
        </p:nvSpPr>
        <p:spPr/>
        <p:txBody>
          <a:bodyPr/>
          <a:lstStyle/>
          <a:p>
            <a:r>
              <a:rPr lang="en-US" dirty="0"/>
              <a:t>When ODM created the EVV program, the plan was to eventually use EVV units to validate billing but did not set a date for when claims denials would begin</a:t>
            </a:r>
          </a:p>
          <a:p>
            <a:r>
              <a:rPr lang="en-US" dirty="0"/>
              <a:t>Until denials were turned on, </a:t>
            </a:r>
            <a:r>
              <a:rPr lang="en-US"/>
              <a:t>ODM can and does </a:t>
            </a:r>
            <a:r>
              <a:rPr lang="en-US" dirty="0"/>
              <a:t>use EVV in their audits and fraud investigations</a:t>
            </a:r>
          </a:p>
          <a:p>
            <a:r>
              <a:rPr lang="en-US" dirty="0"/>
              <a:t>ODM announced last year that they would begin claims denials over a series of phases through 2026</a:t>
            </a:r>
          </a:p>
          <a:p>
            <a:r>
              <a:rPr lang="en-US" dirty="0"/>
              <a:t>DODD service are set to begin denials in October 2025</a:t>
            </a:r>
          </a:p>
        </p:txBody>
      </p:sp>
    </p:spTree>
    <p:extLst>
      <p:ext uri="{BB962C8B-B14F-4D97-AF65-F5344CB8AC3E}">
        <p14:creationId xmlns:p14="http://schemas.microsoft.com/office/powerpoint/2010/main" val="1224046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53B4F-6D83-FE83-8B49-3FC9DA7FFC62}"/>
              </a:ext>
            </a:extLst>
          </p:cNvPr>
          <p:cNvSpPr>
            <a:spLocks noGrp="1"/>
          </p:cNvSpPr>
          <p:nvPr>
            <p:ph type="title"/>
          </p:nvPr>
        </p:nvSpPr>
        <p:spPr>
          <a:xfrm>
            <a:off x="-2" y="385605"/>
            <a:ext cx="8913813" cy="914400"/>
          </a:xfrm>
        </p:spPr>
        <p:txBody>
          <a:bodyPr/>
          <a:lstStyle/>
          <a:p>
            <a:r>
              <a:rPr lang="en-US" dirty="0"/>
              <a:t>Review of EVV</a:t>
            </a:r>
          </a:p>
        </p:txBody>
      </p:sp>
      <p:sp>
        <p:nvSpPr>
          <p:cNvPr id="3" name="Content Placeholder 2">
            <a:extLst>
              <a:ext uri="{FF2B5EF4-FFF2-40B4-BE49-F238E27FC236}">
                <a16:creationId xmlns:a16="http://schemas.microsoft.com/office/drawing/2014/main" id="{577A1156-C1FD-0D44-72C0-C6FD791CD9A4}"/>
              </a:ext>
            </a:extLst>
          </p:cNvPr>
          <p:cNvSpPr>
            <a:spLocks noGrp="1"/>
          </p:cNvSpPr>
          <p:nvPr>
            <p:ph idx="1"/>
          </p:nvPr>
        </p:nvSpPr>
        <p:spPr>
          <a:xfrm>
            <a:off x="651665" y="1374398"/>
            <a:ext cx="7610476" cy="3670767"/>
          </a:xfrm>
        </p:spPr>
        <p:txBody>
          <a:bodyPr/>
          <a:lstStyle/>
          <a:p>
            <a:r>
              <a:rPr lang="en-US" dirty="0"/>
              <a:t>Claims denial turn-on phases</a:t>
            </a:r>
          </a:p>
        </p:txBody>
      </p:sp>
      <p:pic>
        <p:nvPicPr>
          <p:cNvPr id="1026" name="Picture 2">
            <a:extLst>
              <a:ext uri="{FF2B5EF4-FFF2-40B4-BE49-F238E27FC236}">
                <a16:creationId xmlns:a16="http://schemas.microsoft.com/office/drawing/2014/main" id="{AB2D7ED6-34BA-2664-7426-14A9F0E823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907" y="1838701"/>
            <a:ext cx="7701428" cy="50192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8944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DCDC7-041A-D2CD-E1F6-F73E7E922D10}"/>
              </a:ext>
            </a:extLst>
          </p:cNvPr>
          <p:cNvSpPr>
            <a:spLocks noGrp="1"/>
          </p:cNvSpPr>
          <p:nvPr>
            <p:ph type="title"/>
          </p:nvPr>
        </p:nvSpPr>
        <p:spPr>
          <a:xfrm>
            <a:off x="0" y="274276"/>
            <a:ext cx="8913813" cy="914400"/>
          </a:xfrm>
        </p:spPr>
        <p:txBody>
          <a:bodyPr/>
          <a:lstStyle/>
          <a:p>
            <a:r>
              <a:rPr lang="en-US" dirty="0"/>
              <a:t>Review of EVV</a:t>
            </a:r>
          </a:p>
        </p:txBody>
      </p:sp>
      <p:sp>
        <p:nvSpPr>
          <p:cNvPr id="3" name="Content Placeholder 2">
            <a:extLst>
              <a:ext uri="{FF2B5EF4-FFF2-40B4-BE49-F238E27FC236}">
                <a16:creationId xmlns:a16="http://schemas.microsoft.com/office/drawing/2014/main" id="{1945FAEA-F168-2B44-D62F-428399541F42}"/>
              </a:ext>
            </a:extLst>
          </p:cNvPr>
          <p:cNvSpPr>
            <a:spLocks noGrp="1"/>
          </p:cNvSpPr>
          <p:nvPr>
            <p:ph idx="1"/>
          </p:nvPr>
        </p:nvSpPr>
        <p:spPr>
          <a:xfrm>
            <a:off x="419099" y="1339107"/>
            <a:ext cx="8494713" cy="3670767"/>
          </a:xfrm>
        </p:spPr>
        <p:txBody>
          <a:bodyPr/>
          <a:lstStyle/>
          <a:p>
            <a:r>
              <a:rPr lang="en-US" dirty="0"/>
              <a:t>What DODD services are required to use EVV?</a:t>
            </a:r>
          </a:p>
          <a:p>
            <a:pPr lvl="1"/>
            <a:r>
              <a:rPr lang="en-US" sz="1400" dirty="0">
                <a:hlinkClick r:id="rId3"/>
              </a:rPr>
              <a:t>https://dam.assets.ohio.gov/image/upload/medicaid.ohio.gov/Providers/EVV/Providers/ODM_EVV_Covered_Programs_and_Services.pdf</a:t>
            </a:r>
            <a:r>
              <a:rPr lang="en-US" sz="1400" dirty="0"/>
              <a:t> </a:t>
            </a:r>
          </a:p>
        </p:txBody>
      </p:sp>
      <p:graphicFrame>
        <p:nvGraphicFramePr>
          <p:cNvPr id="4" name="Table 3">
            <a:extLst>
              <a:ext uri="{FF2B5EF4-FFF2-40B4-BE49-F238E27FC236}">
                <a16:creationId xmlns:a16="http://schemas.microsoft.com/office/drawing/2014/main" id="{B050BFAE-0AD5-044F-875A-FF89BACD747B}"/>
              </a:ext>
            </a:extLst>
          </p:cNvPr>
          <p:cNvGraphicFramePr>
            <a:graphicFrameLocks noGrp="1"/>
          </p:cNvGraphicFramePr>
          <p:nvPr>
            <p:extLst>
              <p:ext uri="{D42A27DB-BD31-4B8C-83A1-F6EECF244321}">
                <p14:modId xmlns:p14="http://schemas.microsoft.com/office/powerpoint/2010/main" val="2769172100"/>
              </p:ext>
            </p:extLst>
          </p:nvPr>
        </p:nvGraphicFramePr>
        <p:xfrm>
          <a:off x="513555" y="2323883"/>
          <a:ext cx="8305800" cy="4259841"/>
        </p:xfrm>
        <a:graphic>
          <a:graphicData uri="http://schemas.openxmlformats.org/drawingml/2006/table">
            <a:tbl>
              <a:tblPr firstRow="1" bandRow="1">
                <a:tableStyleId>{5C22544A-7EE6-4342-B048-85BDC9FD1C3A}</a:tableStyleId>
              </a:tblPr>
              <a:tblGrid>
                <a:gridCol w="2729214">
                  <a:extLst>
                    <a:ext uri="{9D8B030D-6E8A-4147-A177-3AD203B41FA5}">
                      <a16:colId xmlns:a16="http://schemas.microsoft.com/office/drawing/2014/main" val="668735734"/>
                    </a:ext>
                  </a:extLst>
                </a:gridCol>
                <a:gridCol w="2807986">
                  <a:extLst>
                    <a:ext uri="{9D8B030D-6E8A-4147-A177-3AD203B41FA5}">
                      <a16:colId xmlns:a16="http://schemas.microsoft.com/office/drawing/2014/main" val="2055202010"/>
                    </a:ext>
                  </a:extLst>
                </a:gridCol>
                <a:gridCol w="2768600">
                  <a:extLst>
                    <a:ext uri="{9D8B030D-6E8A-4147-A177-3AD203B41FA5}">
                      <a16:colId xmlns:a16="http://schemas.microsoft.com/office/drawing/2014/main" val="2277301355"/>
                    </a:ext>
                  </a:extLst>
                </a:gridCol>
              </a:tblGrid>
              <a:tr h="405114">
                <a:tc>
                  <a:txBody>
                    <a:bodyPr/>
                    <a:lstStyle/>
                    <a:p>
                      <a:r>
                        <a:rPr lang="en-US" dirty="0"/>
                        <a:t>I/O waivers</a:t>
                      </a:r>
                    </a:p>
                  </a:txBody>
                  <a:tcPr/>
                </a:tc>
                <a:tc>
                  <a:txBody>
                    <a:bodyPr/>
                    <a:lstStyle/>
                    <a:p>
                      <a:r>
                        <a:rPr lang="en-US" dirty="0"/>
                        <a:t>Level 1 waivers</a:t>
                      </a:r>
                    </a:p>
                  </a:txBody>
                  <a:tcPr/>
                </a:tc>
                <a:tc>
                  <a:txBody>
                    <a:bodyPr/>
                    <a:lstStyle/>
                    <a:p>
                      <a:r>
                        <a:rPr lang="en-US" dirty="0"/>
                        <a:t>SELF waiver</a:t>
                      </a:r>
                    </a:p>
                  </a:txBody>
                  <a:tcPr/>
                </a:tc>
                <a:extLst>
                  <a:ext uri="{0D108BD9-81ED-4DB2-BD59-A6C34878D82A}">
                    <a16:rowId xmlns:a16="http://schemas.microsoft.com/office/drawing/2014/main" val="1790607409"/>
                  </a:ext>
                </a:extLst>
              </a:tr>
              <a:tr h="983848">
                <a:tc>
                  <a:txBody>
                    <a:bodyPr/>
                    <a:lstStyle/>
                    <a:p>
                      <a:r>
                        <a:rPr lang="en-US" sz="1600" dirty="0"/>
                        <a:t>HPC billed in 15-minute units </a:t>
                      </a:r>
                      <a:r>
                        <a:rPr lang="en-US" sz="1200" dirty="0"/>
                        <a:t>(AMW, AMX, AMY, AMZ, APC, APV, AQC, AQV, AQW, AQX, AQY, AQZ)</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HPC billed in 15-minute units </a:t>
                      </a:r>
                      <a:r>
                        <a:rPr lang="en-US" sz="1200" dirty="0"/>
                        <a:t>(FMW, FMX, FMY, FMZ, FPC, FPV, FQC, FQV, FQW, FQX, FQY, FQZ)</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Participant-directed HPC </a:t>
                      </a:r>
                      <a:r>
                        <a:rPr lang="en-US" sz="1200" dirty="0"/>
                        <a:t>(ARR)</a:t>
                      </a:r>
                      <a:endParaRPr lang="en-US" sz="1600" dirty="0"/>
                    </a:p>
                  </a:txBody>
                  <a:tcPr/>
                </a:tc>
                <a:extLst>
                  <a:ext uri="{0D108BD9-81ED-4DB2-BD59-A6C34878D82A}">
                    <a16:rowId xmlns:a16="http://schemas.microsoft.com/office/drawing/2014/main" val="878582419"/>
                  </a:ext>
                </a:extLst>
              </a:tr>
              <a:tr h="625033">
                <a:tc>
                  <a:txBody>
                    <a:bodyPr/>
                    <a:lstStyle/>
                    <a:p>
                      <a:r>
                        <a:rPr lang="en-US" sz="1600" dirty="0"/>
                        <a:t>Participant-directed HPC (</a:t>
                      </a:r>
                      <a:r>
                        <a:rPr lang="en-US" sz="1200" dirty="0"/>
                        <a:t>ADC and ADV</a:t>
                      </a:r>
                      <a:r>
                        <a:rPr lang="en-US" sz="1600" dirty="0"/>
                        <a:t>)</a:t>
                      </a:r>
                    </a:p>
                  </a:txBody>
                  <a:tcPr/>
                </a:tc>
                <a:tc>
                  <a:txBody>
                    <a:bodyPr/>
                    <a:lstStyle/>
                    <a:p>
                      <a:r>
                        <a:rPr lang="en-US" sz="1600" dirty="0"/>
                        <a:t>Participant-directed HPC (</a:t>
                      </a:r>
                      <a:r>
                        <a:rPr lang="en-US" sz="1200" dirty="0"/>
                        <a:t>FDC, and FDV</a:t>
                      </a:r>
                      <a:r>
                        <a:rPr lang="en-US" sz="1600" dirty="0"/>
                        <a:t>)</a:t>
                      </a:r>
                    </a:p>
                  </a:txBody>
                  <a:tcPr/>
                </a:tc>
                <a:tc>
                  <a:txBody>
                    <a:bodyPr/>
                    <a:lstStyle/>
                    <a:p>
                      <a:endParaRPr lang="en-US" sz="1600" dirty="0"/>
                    </a:p>
                  </a:txBody>
                  <a:tcPr/>
                </a:tc>
                <a:extLst>
                  <a:ext uri="{0D108BD9-81ED-4DB2-BD59-A6C34878D82A}">
                    <a16:rowId xmlns:a16="http://schemas.microsoft.com/office/drawing/2014/main" val="331550847"/>
                  </a:ext>
                </a:extLst>
              </a:tr>
              <a:tr h="578734">
                <a:tc>
                  <a:txBody>
                    <a:bodyPr/>
                    <a:lstStyle/>
                    <a:p>
                      <a:r>
                        <a:rPr lang="en-US" sz="1600" dirty="0"/>
                        <a:t>Waiver Nursing </a:t>
                      </a:r>
                      <a:r>
                        <a:rPr lang="en-US" sz="1200" dirty="0"/>
                        <a:t>(T1002 (RN), T1003 (LPN))</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298204608"/>
                  </a:ext>
                </a:extLst>
              </a:tr>
              <a:tr h="722232">
                <a:tc>
                  <a:txBody>
                    <a:bodyPr/>
                    <a:lstStyle/>
                    <a:p>
                      <a:r>
                        <a:rPr lang="en-US" sz="1600" dirty="0"/>
                        <a:t>Waiver Nursing Delegation </a:t>
                      </a:r>
                      <a:r>
                        <a:rPr lang="en-US" sz="1200" dirty="0"/>
                        <a:t>(G0493 (RN Consultation), G0493 with U9 modifier (RN Assessment))</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715153798"/>
                  </a:ext>
                </a:extLst>
              </a:tr>
              <a:tr h="722232">
                <a:tc>
                  <a:txBody>
                    <a:bodyPr/>
                    <a:lstStyle/>
                    <a:p>
                      <a:r>
                        <a:rPr lang="en-US" sz="1600" dirty="0"/>
                        <a:t>Residential Respite in 15-minute units </a:t>
                      </a:r>
                      <a:r>
                        <a:rPr lang="en-US" sz="1200" dirty="0"/>
                        <a:t>(ARR)</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51707390"/>
                  </a:ext>
                </a:extLst>
              </a:tr>
            </a:tbl>
          </a:graphicData>
        </a:graphic>
      </p:graphicFrame>
    </p:spTree>
    <p:extLst>
      <p:ext uri="{BB962C8B-B14F-4D97-AF65-F5344CB8AC3E}">
        <p14:creationId xmlns:p14="http://schemas.microsoft.com/office/powerpoint/2010/main" val="4139728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5C9BE-1A45-368E-B87F-1B900E4DB9EE}"/>
              </a:ext>
            </a:extLst>
          </p:cNvPr>
          <p:cNvSpPr>
            <a:spLocks noGrp="1"/>
          </p:cNvSpPr>
          <p:nvPr>
            <p:ph type="title"/>
          </p:nvPr>
        </p:nvSpPr>
        <p:spPr/>
        <p:txBody>
          <a:bodyPr/>
          <a:lstStyle/>
          <a:p>
            <a:r>
              <a:rPr lang="en-US" dirty="0"/>
              <a:t>Review of EVV</a:t>
            </a:r>
          </a:p>
        </p:txBody>
      </p:sp>
      <p:sp>
        <p:nvSpPr>
          <p:cNvPr id="3" name="Content Placeholder 2">
            <a:extLst>
              <a:ext uri="{FF2B5EF4-FFF2-40B4-BE49-F238E27FC236}">
                <a16:creationId xmlns:a16="http://schemas.microsoft.com/office/drawing/2014/main" id="{84CDC24E-86EB-0951-09AC-BC8E1C9D70C5}"/>
              </a:ext>
            </a:extLst>
          </p:cNvPr>
          <p:cNvSpPr>
            <a:spLocks noGrp="1"/>
          </p:cNvSpPr>
          <p:nvPr>
            <p:ph idx="1"/>
          </p:nvPr>
        </p:nvSpPr>
        <p:spPr/>
        <p:txBody>
          <a:bodyPr/>
          <a:lstStyle/>
          <a:p>
            <a:r>
              <a:rPr lang="en-US" dirty="0"/>
              <a:t>What DODD services are not subject to EVV?</a:t>
            </a:r>
          </a:p>
          <a:p>
            <a:pPr lvl="1"/>
            <a:r>
              <a:rPr lang="en-US" dirty="0"/>
              <a:t>HPC billed using the monthly rate calculator/daily billing unit</a:t>
            </a:r>
          </a:p>
          <a:p>
            <a:pPr lvl="1"/>
            <a:r>
              <a:rPr lang="en-US" dirty="0"/>
              <a:t>Shared living</a:t>
            </a:r>
          </a:p>
          <a:p>
            <a:pPr lvl="1"/>
            <a:r>
              <a:rPr lang="en-US" dirty="0"/>
              <a:t>On-site/on-call</a:t>
            </a:r>
          </a:p>
          <a:p>
            <a:pPr lvl="1"/>
            <a:r>
              <a:rPr lang="en-US" dirty="0"/>
              <a:t>Services provided by live-in caregivers</a:t>
            </a:r>
          </a:p>
          <a:p>
            <a:pPr lvl="2"/>
            <a:r>
              <a:rPr lang="en-US" dirty="0"/>
              <a:t>Requires approval by ODM via this form- </a:t>
            </a:r>
          </a:p>
          <a:p>
            <a:pPr lvl="2"/>
            <a:r>
              <a:rPr lang="en-US" dirty="0">
                <a:hlinkClick r:id="rId3"/>
              </a:rPr>
              <a:t>https://dam.assets.ohio.gov/image/upload/medicaid.ohio.gov/Providers/EVV/Providers/EVV_One-Pager_Live-In_Care_Exemption_4.2.25.pdf</a:t>
            </a:r>
            <a:r>
              <a:rPr lang="en-US" dirty="0"/>
              <a:t> </a:t>
            </a:r>
          </a:p>
        </p:txBody>
      </p:sp>
    </p:spTree>
    <p:extLst>
      <p:ext uri="{BB962C8B-B14F-4D97-AF65-F5344CB8AC3E}">
        <p14:creationId xmlns:p14="http://schemas.microsoft.com/office/powerpoint/2010/main" val="1694637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E89F6-392C-991B-939C-5B826EA165C1}"/>
              </a:ext>
            </a:extLst>
          </p:cNvPr>
          <p:cNvSpPr>
            <a:spLocks noGrp="1"/>
          </p:cNvSpPr>
          <p:nvPr>
            <p:ph type="title"/>
          </p:nvPr>
        </p:nvSpPr>
        <p:spPr>
          <a:xfrm>
            <a:off x="0" y="763471"/>
            <a:ext cx="8913813" cy="914400"/>
          </a:xfrm>
        </p:spPr>
        <p:txBody>
          <a:bodyPr/>
          <a:lstStyle/>
          <a:p>
            <a:r>
              <a:rPr lang="en-US" dirty="0"/>
              <a:t>Review of EVV</a:t>
            </a:r>
          </a:p>
        </p:txBody>
      </p:sp>
      <p:sp>
        <p:nvSpPr>
          <p:cNvPr id="3" name="Content Placeholder 2">
            <a:extLst>
              <a:ext uri="{FF2B5EF4-FFF2-40B4-BE49-F238E27FC236}">
                <a16:creationId xmlns:a16="http://schemas.microsoft.com/office/drawing/2014/main" id="{5D3E1332-3C27-FFA4-9B50-A4082C436416}"/>
              </a:ext>
            </a:extLst>
          </p:cNvPr>
          <p:cNvSpPr>
            <a:spLocks noGrp="1"/>
          </p:cNvSpPr>
          <p:nvPr>
            <p:ph idx="1"/>
          </p:nvPr>
        </p:nvSpPr>
        <p:spPr>
          <a:xfrm>
            <a:off x="924764" y="2106464"/>
            <a:ext cx="7989049" cy="3670767"/>
          </a:xfrm>
        </p:spPr>
        <p:txBody>
          <a:bodyPr/>
          <a:lstStyle/>
          <a:p>
            <a:r>
              <a:rPr lang="en-US" dirty="0"/>
              <a:t>Once denials are turned on, when will claims be denied?</a:t>
            </a:r>
          </a:p>
          <a:p>
            <a:r>
              <a:rPr lang="en-US" dirty="0"/>
              <a:t>For a claim for an EVV required service to be paid starting in October, the number of EVV units must be equal to or greater than the number of units of service billed</a:t>
            </a:r>
          </a:p>
          <a:p>
            <a:r>
              <a:rPr lang="en-US" dirty="0"/>
              <a:t>Examples-</a:t>
            </a:r>
          </a:p>
          <a:p>
            <a:pPr marL="0" indent="0">
              <a:buNone/>
            </a:pPr>
            <a:r>
              <a:rPr lang="en-US" dirty="0"/>
              <a:t> </a:t>
            </a:r>
          </a:p>
        </p:txBody>
      </p:sp>
      <p:graphicFrame>
        <p:nvGraphicFramePr>
          <p:cNvPr id="5" name="Table 4">
            <a:extLst>
              <a:ext uri="{FF2B5EF4-FFF2-40B4-BE49-F238E27FC236}">
                <a16:creationId xmlns:a16="http://schemas.microsoft.com/office/drawing/2014/main" id="{059E96AC-E8DF-1524-40CD-5718CDCDA85E}"/>
              </a:ext>
            </a:extLst>
          </p:cNvPr>
          <p:cNvGraphicFramePr>
            <a:graphicFrameLocks noGrp="1"/>
          </p:cNvGraphicFramePr>
          <p:nvPr>
            <p:extLst>
              <p:ext uri="{D42A27DB-BD31-4B8C-83A1-F6EECF244321}">
                <p14:modId xmlns:p14="http://schemas.microsoft.com/office/powerpoint/2010/main" val="688705211"/>
              </p:ext>
            </p:extLst>
          </p:nvPr>
        </p:nvGraphicFramePr>
        <p:xfrm>
          <a:off x="608760" y="4430945"/>
          <a:ext cx="7926480" cy="1742440"/>
        </p:xfrm>
        <a:graphic>
          <a:graphicData uri="http://schemas.openxmlformats.org/drawingml/2006/table">
            <a:tbl>
              <a:tblPr firstRow="1" bandRow="1">
                <a:tableStyleId>{BC89EF96-8CEA-46FF-86C4-4CE0E7609802}</a:tableStyleId>
              </a:tblPr>
              <a:tblGrid>
                <a:gridCol w="2719231">
                  <a:extLst>
                    <a:ext uri="{9D8B030D-6E8A-4147-A177-3AD203B41FA5}">
                      <a16:colId xmlns:a16="http://schemas.microsoft.com/office/drawing/2014/main" val="2250336521"/>
                    </a:ext>
                  </a:extLst>
                </a:gridCol>
                <a:gridCol w="2272663">
                  <a:extLst>
                    <a:ext uri="{9D8B030D-6E8A-4147-A177-3AD203B41FA5}">
                      <a16:colId xmlns:a16="http://schemas.microsoft.com/office/drawing/2014/main" val="2902123377"/>
                    </a:ext>
                  </a:extLst>
                </a:gridCol>
                <a:gridCol w="2934586">
                  <a:extLst>
                    <a:ext uri="{9D8B030D-6E8A-4147-A177-3AD203B41FA5}">
                      <a16:colId xmlns:a16="http://schemas.microsoft.com/office/drawing/2014/main" val="2296775403"/>
                    </a:ext>
                  </a:extLst>
                </a:gridCol>
              </a:tblGrid>
              <a:tr h="370840">
                <a:tc>
                  <a:txBody>
                    <a:bodyPr/>
                    <a:lstStyle/>
                    <a:p>
                      <a:r>
                        <a:rPr lang="en-US" dirty="0"/>
                        <a:t>Number of EVV units in the EVV aggregator</a:t>
                      </a:r>
                    </a:p>
                  </a:txBody>
                  <a:tcPr/>
                </a:tc>
                <a:tc>
                  <a:txBody>
                    <a:bodyPr/>
                    <a:lstStyle/>
                    <a:p>
                      <a:r>
                        <a:rPr lang="en-US" dirty="0"/>
                        <a:t>Number of service units billed</a:t>
                      </a:r>
                    </a:p>
                  </a:txBody>
                  <a:tcPr/>
                </a:tc>
                <a:tc>
                  <a:txBody>
                    <a:bodyPr/>
                    <a:lstStyle/>
                    <a:p>
                      <a:r>
                        <a:rPr lang="en-US" dirty="0"/>
                        <a:t>Will ODM deny or pay this claim?</a:t>
                      </a:r>
                    </a:p>
                  </a:txBody>
                  <a:tcPr/>
                </a:tc>
                <a:extLst>
                  <a:ext uri="{0D108BD9-81ED-4DB2-BD59-A6C34878D82A}">
                    <a16:rowId xmlns:a16="http://schemas.microsoft.com/office/drawing/2014/main" val="1683076051"/>
                  </a:ext>
                </a:extLst>
              </a:tr>
              <a:tr h="370840">
                <a:tc>
                  <a:txBody>
                    <a:bodyPr/>
                    <a:lstStyle/>
                    <a:p>
                      <a:pPr algn="ctr"/>
                      <a:r>
                        <a:rPr lang="en-US" dirty="0"/>
                        <a:t>14</a:t>
                      </a:r>
                    </a:p>
                  </a:txBody>
                  <a:tcPr/>
                </a:tc>
                <a:tc>
                  <a:txBody>
                    <a:bodyPr/>
                    <a:lstStyle/>
                    <a:p>
                      <a:pPr algn="ctr"/>
                      <a:r>
                        <a:rPr lang="en-US" dirty="0"/>
                        <a:t>13</a:t>
                      </a:r>
                    </a:p>
                  </a:txBody>
                  <a:tcPr/>
                </a:tc>
                <a:tc>
                  <a:txBody>
                    <a:bodyPr/>
                    <a:lstStyle/>
                    <a:p>
                      <a:r>
                        <a:rPr lang="en-US" dirty="0"/>
                        <a:t>ODM will PAY this claim</a:t>
                      </a:r>
                    </a:p>
                  </a:txBody>
                  <a:tcPr/>
                </a:tc>
                <a:extLst>
                  <a:ext uri="{0D108BD9-81ED-4DB2-BD59-A6C34878D82A}">
                    <a16:rowId xmlns:a16="http://schemas.microsoft.com/office/drawing/2014/main" val="2696893269"/>
                  </a:ext>
                </a:extLst>
              </a:tr>
              <a:tr h="142236">
                <a:tc>
                  <a:txBody>
                    <a:bodyPr/>
                    <a:lstStyle/>
                    <a:p>
                      <a:pPr algn="ctr"/>
                      <a:r>
                        <a:rPr lang="en-US" dirty="0"/>
                        <a:t>14</a:t>
                      </a:r>
                    </a:p>
                  </a:txBody>
                  <a:tcPr/>
                </a:tc>
                <a:tc>
                  <a:txBody>
                    <a:bodyPr/>
                    <a:lstStyle/>
                    <a:p>
                      <a:pPr algn="ctr"/>
                      <a:r>
                        <a:rPr lang="en-US" dirty="0"/>
                        <a:t>14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ODM will PAY this claim</a:t>
                      </a:r>
                    </a:p>
                  </a:txBody>
                  <a:tcPr/>
                </a:tc>
                <a:extLst>
                  <a:ext uri="{0D108BD9-81ED-4DB2-BD59-A6C34878D82A}">
                    <a16:rowId xmlns:a16="http://schemas.microsoft.com/office/drawing/2014/main" val="3797086439"/>
                  </a:ext>
                </a:extLst>
              </a:tr>
              <a:tr h="142236">
                <a:tc>
                  <a:txBody>
                    <a:bodyPr/>
                    <a:lstStyle/>
                    <a:p>
                      <a:pPr algn="ctr"/>
                      <a:r>
                        <a:rPr lang="en-US" dirty="0"/>
                        <a:t>13</a:t>
                      </a:r>
                    </a:p>
                  </a:txBody>
                  <a:tcPr/>
                </a:tc>
                <a:tc>
                  <a:txBody>
                    <a:bodyPr/>
                    <a:lstStyle/>
                    <a:p>
                      <a:pPr algn="ctr"/>
                      <a:r>
                        <a:rPr lang="en-US" dirty="0"/>
                        <a:t>14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ODM will DENY this claim</a:t>
                      </a:r>
                    </a:p>
                  </a:txBody>
                  <a:tcPr/>
                </a:tc>
                <a:extLst>
                  <a:ext uri="{0D108BD9-81ED-4DB2-BD59-A6C34878D82A}">
                    <a16:rowId xmlns:a16="http://schemas.microsoft.com/office/drawing/2014/main" val="2819924283"/>
                  </a:ext>
                </a:extLst>
              </a:tr>
            </a:tbl>
          </a:graphicData>
        </a:graphic>
      </p:graphicFrame>
    </p:spTree>
    <p:extLst>
      <p:ext uri="{BB962C8B-B14F-4D97-AF65-F5344CB8AC3E}">
        <p14:creationId xmlns:p14="http://schemas.microsoft.com/office/powerpoint/2010/main" val="4226919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D232E-1600-2AD3-0D1C-4021E5BEE2B9}"/>
              </a:ext>
            </a:extLst>
          </p:cNvPr>
          <p:cNvSpPr>
            <a:spLocks noGrp="1"/>
          </p:cNvSpPr>
          <p:nvPr>
            <p:ph type="title"/>
          </p:nvPr>
        </p:nvSpPr>
        <p:spPr/>
        <p:txBody>
          <a:bodyPr/>
          <a:lstStyle/>
          <a:p>
            <a:r>
              <a:rPr lang="en-US" dirty="0"/>
              <a:t>Review of EVV</a:t>
            </a:r>
          </a:p>
        </p:txBody>
      </p:sp>
      <p:sp>
        <p:nvSpPr>
          <p:cNvPr id="3" name="Content Placeholder 2">
            <a:extLst>
              <a:ext uri="{FF2B5EF4-FFF2-40B4-BE49-F238E27FC236}">
                <a16:creationId xmlns:a16="http://schemas.microsoft.com/office/drawing/2014/main" id="{AABC2DA0-3BC8-A725-B0C1-5812FE49F5E9}"/>
              </a:ext>
            </a:extLst>
          </p:cNvPr>
          <p:cNvSpPr>
            <a:spLocks noGrp="1"/>
          </p:cNvSpPr>
          <p:nvPr>
            <p:ph idx="1"/>
          </p:nvPr>
        </p:nvSpPr>
        <p:spPr/>
        <p:txBody>
          <a:bodyPr/>
          <a:lstStyle/>
          <a:p>
            <a:r>
              <a:rPr lang="en-US" dirty="0"/>
              <a:t>There is currently a provision in the budget that would prohibit ODM from using EVV in the claims denial process</a:t>
            </a:r>
          </a:p>
          <a:p>
            <a:pPr lvl="1"/>
            <a:r>
              <a:rPr lang="en-US" dirty="0"/>
              <a:t>ODM could still use EVV in audits and fraud investigations</a:t>
            </a:r>
          </a:p>
          <a:p>
            <a:pPr lvl="1"/>
            <a:endParaRPr lang="en-US" dirty="0"/>
          </a:p>
          <a:p>
            <a:r>
              <a:rPr lang="en-US" dirty="0"/>
              <a:t>If the provision survives the budget-making process, Governor DeWine will almost certainly veto the provision</a:t>
            </a:r>
          </a:p>
        </p:txBody>
      </p:sp>
    </p:spTree>
    <p:extLst>
      <p:ext uri="{BB962C8B-B14F-4D97-AF65-F5344CB8AC3E}">
        <p14:creationId xmlns:p14="http://schemas.microsoft.com/office/powerpoint/2010/main" val="4264885477"/>
      </p:ext>
    </p:extLst>
  </p:cSld>
  <p:clrMapOvr>
    <a:masterClrMapping/>
  </p:clrMapOvr>
</p:sld>
</file>

<file path=ppt/theme/theme1.xml><?xml version="1.0" encoding="utf-8"?>
<a:theme xmlns:a="http://schemas.openxmlformats.org/drawingml/2006/main" name="Perception">
  <a:themeElements>
    <a:clrScheme name="Custom 2">
      <a:dk1>
        <a:sysClr val="windowText" lastClr="000000"/>
      </a:dk1>
      <a:lt1>
        <a:sysClr val="window" lastClr="FFFFFF"/>
      </a:lt1>
      <a:dk2>
        <a:srgbClr val="09213B"/>
      </a:dk2>
      <a:lt2>
        <a:srgbClr val="D5EDF4"/>
      </a:lt2>
      <a:accent1>
        <a:srgbClr val="34609F"/>
      </a:accent1>
      <a:accent2>
        <a:srgbClr val="346094"/>
      </a:accent2>
      <a:accent3>
        <a:srgbClr val="E2751D"/>
      </a:accent3>
      <a:accent4>
        <a:srgbClr val="FFB400"/>
      </a:accent4>
      <a:accent5>
        <a:srgbClr val="7EB606"/>
      </a:accent5>
      <a:accent6>
        <a:srgbClr val="C00000"/>
      </a:accent6>
      <a:hlink>
        <a:srgbClr val="7030A0"/>
      </a:hlink>
      <a:folHlink>
        <a:srgbClr val="00B0F0"/>
      </a:folHlink>
    </a:clrScheme>
    <a:fontScheme name="Perception">
      <a:majorFont>
        <a:latin typeface="Century Gothic"/>
        <a:ea typeface=""/>
        <a:cs typeface=""/>
        <a:font script="Jpan" typeface="メイリオ"/>
      </a:majorFont>
      <a:minorFont>
        <a:latin typeface="Century Gothic"/>
        <a:ea typeface=""/>
        <a:cs typeface=""/>
        <a:font script="Jpan" typeface="メイリオ"/>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3317</TotalTime>
  <Words>685</Words>
  <Application>Microsoft Macintosh PowerPoint</Application>
  <PresentationFormat>On-screen Show (4:3)</PresentationFormat>
  <Paragraphs>86</Paragraphs>
  <Slides>13</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Calibri</vt:lpstr>
      <vt:lpstr>Century Gothic</vt:lpstr>
      <vt:lpstr>Wingdings 2</vt:lpstr>
      <vt:lpstr>Perception</vt:lpstr>
      <vt:lpstr>EVV Townhall 5/8/25</vt:lpstr>
      <vt:lpstr>Agenda</vt:lpstr>
      <vt:lpstr>Review of EVV</vt:lpstr>
      <vt:lpstr>Review of EVV</vt:lpstr>
      <vt:lpstr>Review of EVV</vt:lpstr>
      <vt:lpstr>Review of EVV</vt:lpstr>
      <vt:lpstr>Review of EVV</vt:lpstr>
      <vt:lpstr>Review of EVV</vt:lpstr>
      <vt:lpstr>Review of EVV</vt:lpstr>
      <vt:lpstr>Why are we here?</vt:lpstr>
      <vt:lpstr>Poll Questions</vt:lpstr>
      <vt:lpstr>Open Discussion</vt:lpstr>
      <vt:lpstr>Thank you!</vt:lpstr>
    </vt:vector>
  </TitlesOfParts>
  <Company>opra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OPRA Policy Committee Tuesday, February 21, 2017 10:00-2:00</dc:title>
  <dc:creator>Christine Touvelle</dc:creator>
  <cp:lastModifiedBy>Christine Touvelle</cp:lastModifiedBy>
  <cp:revision>38</cp:revision>
  <dcterms:created xsi:type="dcterms:W3CDTF">2017-02-21T13:42:21Z</dcterms:created>
  <dcterms:modified xsi:type="dcterms:W3CDTF">2025-05-08T20:11:05Z</dcterms:modified>
</cp:coreProperties>
</file>