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25"/>
  </p:notesMasterIdLst>
  <p:sldIdLst>
    <p:sldId id="256" r:id="rId2"/>
    <p:sldId id="263" r:id="rId3"/>
    <p:sldId id="262" r:id="rId4"/>
    <p:sldId id="266" r:id="rId5"/>
    <p:sldId id="269" r:id="rId6"/>
    <p:sldId id="260" r:id="rId7"/>
    <p:sldId id="257" r:id="rId8"/>
    <p:sldId id="283" r:id="rId9"/>
    <p:sldId id="268" r:id="rId10"/>
    <p:sldId id="270" r:id="rId11"/>
    <p:sldId id="271" r:id="rId12"/>
    <p:sldId id="275" r:id="rId13"/>
    <p:sldId id="278" r:id="rId14"/>
    <p:sldId id="272" r:id="rId15"/>
    <p:sldId id="279" r:id="rId16"/>
    <p:sldId id="273" r:id="rId17"/>
    <p:sldId id="276" r:id="rId18"/>
    <p:sldId id="274" r:id="rId19"/>
    <p:sldId id="280" r:id="rId20"/>
    <p:sldId id="277" r:id="rId21"/>
    <p:sldId id="281" r:id="rId22"/>
    <p:sldId id="284" r:id="rId23"/>
    <p:sldId id="28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17"/>
    <p:restoredTop sz="96218"/>
  </p:normalViewPr>
  <p:slideViewPr>
    <p:cSldViewPr snapToGrid="0">
      <p:cViewPr varScale="1">
        <p:scale>
          <a:sx n="119" d="100"/>
          <a:sy n="119" d="100"/>
        </p:scale>
        <p:origin x="424" y="-96"/>
      </p:cViewPr>
      <p:guideLst/>
    </p:cSldViewPr>
  </p:slideViewPr>
  <p:outlineViewPr>
    <p:cViewPr>
      <p:scale>
        <a:sx n="33" d="100"/>
        <a:sy n="33" d="100"/>
      </p:scale>
      <p:origin x="0" y="-304"/>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121" d="100"/>
          <a:sy n="121" d="100"/>
        </p:scale>
        <p:origin x="5072"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D77974-5514-4C77-824C-09DCBEC59B4D}" type="doc">
      <dgm:prSet loTypeId="urn:microsoft.com/office/officeart/2017/3/layout/HorizontalPathTimeline" loCatId="process" qsTypeId="urn:microsoft.com/office/officeart/2005/8/quickstyle/simple1" qsCatId="simple" csTypeId="urn:microsoft.com/office/officeart/2005/8/colors/colorful2" csCatId="colorful" phldr="1"/>
      <dgm:spPr/>
      <dgm:t>
        <a:bodyPr/>
        <a:lstStyle/>
        <a:p>
          <a:endParaRPr lang="en-US"/>
        </a:p>
      </dgm:t>
    </dgm:pt>
    <dgm:pt modelId="{79E2C45D-8D53-4DBF-AB88-92E145AFEA9B}">
      <dgm:prSet/>
      <dgm:spPr/>
      <dgm:t>
        <a:bodyPr/>
        <a:lstStyle/>
        <a:p>
          <a:pPr>
            <a:defRPr b="1"/>
          </a:pPr>
          <a:r>
            <a:rPr lang="en-US"/>
            <a:t>2020</a:t>
          </a:r>
        </a:p>
      </dgm:t>
    </dgm:pt>
    <dgm:pt modelId="{011A622F-17DE-4AAF-ACE2-C82C78EC994C}" type="parTrans" cxnId="{0DEB2255-91B6-42F8-8E9D-767DB3FAB580}">
      <dgm:prSet/>
      <dgm:spPr/>
      <dgm:t>
        <a:bodyPr/>
        <a:lstStyle/>
        <a:p>
          <a:endParaRPr lang="en-US"/>
        </a:p>
      </dgm:t>
    </dgm:pt>
    <dgm:pt modelId="{65166787-F6B2-414D-977D-91FB7E44126F}" type="sibTrans" cxnId="{0DEB2255-91B6-42F8-8E9D-767DB3FAB580}">
      <dgm:prSet/>
      <dgm:spPr/>
      <dgm:t>
        <a:bodyPr/>
        <a:lstStyle/>
        <a:p>
          <a:endParaRPr lang="en-US"/>
        </a:p>
      </dgm:t>
    </dgm:pt>
    <dgm:pt modelId="{7037D4EE-F696-4936-BB51-931AACA95459}">
      <dgm:prSet custT="1"/>
      <dgm:spPr/>
      <dgm:t>
        <a:bodyPr/>
        <a:lstStyle/>
        <a:p>
          <a:pPr algn="ctr"/>
          <a:r>
            <a:rPr lang="en-US" sz="1600" b="1" dirty="0"/>
            <a:t>Families First Coronavirus Response Act (FFCRA)</a:t>
          </a:r>
        </a:p>
      </dgm:t>
    </dgm:pt>
    <dgm:pt modelId="{C35E6991-FA05-452C-B71C-2E3EE61DB50E}" type="parTrans" cxnId="{D7C6F880-1148-4C5F-A355-4954E0D993FC}">
      <dgm:prSet/>
      <dgm:spPr/>
      <dgm:t>
        <a:bodyPr/>
        <a:lstStyle/>
        <a:p>
          <a:endParaRPr lang="en-US"/>
        </a:p>
      </dgm:t>
    </dgm:pt>
    <dgm:pt modelId="{8C5454C7-1354-4060-8A83-A3D5554B2C27}" type="sibTrans" cxnId="{D7C6F880-1148-4C5F-A355-4954E0D993FC}">
      <dgm:prSet/>
      <dgm:spPr/>
      <dgm:t>
        <a:bodyPr/>
        <a:lstStyle/>
        <a:p>
          <a:endParaRPr lang="en-US"/>
        </a:p>
      </dgm:t>
    </dgm:pt>
    <dgm:pt modelId="{6323EDB7-B475-4484-9C15-CB602FC877F5}">
      <dgm:prSet/>
      <dgm:spPr/>
      <dgm:t>
        <a:bodyPr/>
        <a:lstStyle/>
        <a:p>
          <a:pPr>
            <a:defRPr b="1"/>
          </a:pPr>
          <a:r>
            <a:rPr lang="en-US"/>
            <a:t>2020</a:t>
          </a:r>
        </a:p>
      </dgm:t>
    </dgm:pt>
    <dgm:pt modelId="{EC1CC4D4-91D4-47A6-9B06-66686FDCD495}" type="parTrans" cxnId="{6B58E15A-F65D-4CF9-B144-97B00740E2B0}">
      <dgm:prSet/>
      <dgm:spPr/>
      <dgm:t>
        <a:bodyPr/>
        <a:lstStyle/>
        <a:p>
          <a:endParaRPr lang="en-US"/>
        </a:p>
      </dgm:t>
    </dgm:pt>
    <dgm:pt modelId="{080D7BB3-B836-46DA-B442-7E57F302E6B2}" type="sibTrans" cxnId="{6B58E15A-F65D-4CF9-B144-97B00740E2B0}">
      <dgm:prSet/>
      <dgm:spPr/>
      <dgm:t>
        <a:bodyPr/>
        <a:lstStyle/>
        <a:p>
          <a:endParaRPr lang="en-US"/>
        </a:p>
      </dgm:t>
    </dgm:pt>
    <dgm:pt modelId="{713704A6-E788-4806-8BDD-4BA57BE83347}">
      <dgm:prSet/>
      <dgm:spPr/>
      <dgm:t>
        <a:bodyPr/>
        <a:lstStyle/>
        <a:p>
          <a:pPr algn="ctr"/>
          <a:r>
            <a:rPr lang="en-US" b="1" dirty="0"/>
            <a:t>Coronavirus Aid, Relief, and Economic Security (CARES) Act</a:t>
          </a:r>
        </a:p>
      </dgm:t>
    </dgm:pt>
    <dgm:pt modelId="{4E699BFB-0F82-4BE6-9407-A72818C40D2D}" type="parTrans" cxnId="{71596575-2DCB-467C-8B1E-28C30763C06A}">
      <dgm:prSet/>
      <dgm:spPr/>
      <dgm:t>
        <a:bodyPr/>
        <a:lstStyle/>
        <a:p>
          <a:endParaRPr lang="en-US"/>
        </a:p>
      </dgm:t>
    </dgm:pt>
    <dgm:pt modelId="{0633131B-98E1-4C56-A356-1A49FF2EBC29}" type="sibTrans" cxnId="{71596575-2DCB-467C-8B1E-28C30763C06A}">
      <dgm:prSet/>
      <dgm:spPr/>
      <dgm:t>
        <a:bodyPr/>
        <a:lstStyle/>
        <a:p>
          <a:endParaRPr lang="en-US"/>
        </a:p>
      </dgm:t>
    </dgm:pt>
    <dgm:pt modelId="{9B69C3A4-F7EF-419F-99BC-97CBC2416775}">
      <dgm:prSet/>
      <dgm:spPr/>
      <dgm:t>
        <a:bodyPr/>
        <a:lstStyle/>
        <a:p>
          <a:pPr>
            <a:defRPr b="1"/>
          </a:pPr>
          <a:r>
            <a:rPr lang="en-US"/>
            <a:t>2021</a:t>
          </a:r>
        </a:p>
      </dgm:t>
    </dgm:pt>
    <dgm:pt modelId="{E29AE330-5CF2-4FB5-A7B7-98A9B6BA7508}" type="parTrans" cxnId="{30B5367A-3607-44CC-80CD-C03BECD36A0B}">
      <dgm:prSet/>
      <dgm:spPr/>
      <dgm:t>
        <a:bodyPr/>
        <a:lstStyle/>
        <a:p>
          <a:endParaRPr lang="en-US"/>
        </a:p>
      </dgm:t>
    </dgm:pt>
    <dgm:pt modelId="{9260DECB-0572-4B40-BAF5-852BABB087D3}" type="sibTrans" cxnId="{30B5367A-3607-44CC-80CD-C03BECD36A0B}">
      <dgm:prSet/>
      <dgm:spPr/>
      <dgm:t>
        <a:bodyPr/>
        <a:lstStyle/>
        <a:p>
          <a:endParaRPr lang="en-US"/>
        </a:p>
      </dgm:t>
    </dgm:pt>
    <dgm:pt modelId="{7899D1F1-6E65-41AF-B888-16DCCA29D35E}">
      <dgm:prSet/>
      <dgm:spPr/>
      <dgm:t>
        <a:bodyPr/>
        <a:lstStyle/>
        <a:p>
          <a:pPr algn="ctr"/>
          <a:r>
            <a:rPr lang="en-US" b="1" dirty="0"/>
            <a:t>American Rescue Plan Act (ARPA)</a:t>
          </a:r>
        </a:p>
      </dgm:t>
    </dgm:pt>
    <dgm:pt modelId="{E3270076-832D-4C45-8C9B-EF9DED6AE995}" type="parTrans" cxnId="{91A1BAB6-680A-415A-A730-7D37B2ED091D}">
      <dgm:prSet/>
      <dgm:spPr/>
      <dgm:t>
        <a:bodyPr/>
        <a:lstStyle/>
        <a:p>
          <a:endParaRPr lang="en-US"/>
        </a:p>
      </dgm:t>
    </dgm:pt>
    <dgm:pt modelId="{02F06C47-4DC2-42F6-BCAA-A250FFAC8633}" type="sibTrans" cxnId="{91A1BAB6-680A-415A-A730-7D37B2ED091D}">
      <dgm:prSet/>
      <dgm:spPr/>
      <dgm:t>
        <a:bodyPr/>
        <a:lstStyle/>
        <a:p>
          <a:endParaRPr lang="en-US"/>
        </a:p>
      </dgm:t>
    </dgm:pt>
    <dgm:pt modelId="{F5148BB6-90BE-4DA0-ACEF-35FE159C0826}">
      <dgm:prSet/>
      <dgm:spPr/>
      <dgm:t>
        <a:bodyPr/>
        <a:lstStyle/>
        <a:p>
          <a:pPr>
            <a:defRPr b="1"/>
          </a:pPr>
          <a:r>
            <a:rPr lang="en-US"/>
            <a:t>2022</a:t>
          </a:r>
        </a:p>
      </dgm:t>
    </dgm:pt>
    <dgm:pt modelId="{F5D0A1EA-E4E5-42F5-9EC5-D8B6FB9789E2}" type="parTrans" cxnId="{DA788860-9976-48BA-8F4F-7F1A95F22132}">
      <dgm:prSet/>
      <dgm:spPr/>
      <dgm:t>
        <a:bodyPr/>
        <a:lstStyle/>
        <a:p>
          <a:endParaRPr lang="en-US"/>
        </a:p>
      </dgm:t>
    </dgm:pt>
    <dgm:pt modelId="{97B131FC-0F2F-4065-8062-6C8C3BB4EA1A}" type="sibTrans" cxnId="{DA788860-9976-48BA-8F4F-7F1A95F22132}">
      <dgm:prSet/>
      <dgm:spPr/>
      <dgm:t>
        <a:bodyPr/>
        <a:lstStyle/>
        <a:p>
          <a:endParaRPr lang="en-US"/>
        </a:p>
      </dgm:t>
    </dgm:pt>
    <dgm:pt modelId="{E81E822F-ED4D-463A-84B8-EAC11AAE2488}">
      <dgm:prSet/>
      <dgm:spPr/>
      <dgm:t>
        <a:bodyPr/>
        <a:lstStyle/>
        <a:p>
          <a:pPr algn="ctr"/>
          <a:r>
            <a:rPr lang="en-US" dirty="0"/>
            <a:t>Inflation Reduction Act (IRA)</a:t>
          </a:r>
        </a:p>
      </dgm:t>
    </dgm:pt>
    <dgm:pt modelId="{D67E40C4-A099-4DFA-B962-A8B314567329}" type="parTrans" cxnId="{79DCA924-349C-42D1-ADF5-18016C7D901A}">
      <dgm:prSet/>
      <dgm:spPr/>
      <dgm:t>
        <a:bodyPr/>
        <a:lstStyle/>
        <a:p>
          <a:endParaRPr lang="en-US"/>
        </a:p>
      </dgm:t>
    </dgm:pt>
    <dgm:pt modelId="{79A3384E-D907-405D-84F6-34A0D91795A7}" type="sibTrans" cxnId="{79DCA924-349C-42D1-ADF5-18016C7D901A}">
      <dgm:prSet/>
      <dgm:spPr/>
      <dgm:t>
        <a:bodyPr/>
        <a:lstStyle/>
        <a:p>
          <a:endParaRPr lang="en-US"/>
        </a:p>
      </dgm:t>
    </dgm:pt>
    <dgm:pt modelId="{F38AFEDC-908D-42EF-9166-93756D616703}">
      <dgm:prSet/>
      <dgm:spPr/>
      <dgm:t>
        <a:bodyPr/>
        <a:lstStyle/>
        <a:p>
          <a:pPr>
            <a:defRPr b="1"/>
          </a:pPr>
          <a:r>
            <a:rPr lang="en-US"/>
            <a:t>2023</a:t>
          </a:r>
        </a:p>
      </dgm:t>
    </dgm:pt>
    <dgm:pt modelId="{0BAD2AA1-81C5-44AE-84F6-ED6CB113FF00}" type="parTrans" cxnId="{E61B1F5D-ADF0-4441-9ACA-2978F9F30D59}">
      <dgm:prSet/>
      <dgm:spPr/>
      <dgm:t>
        <a:bodyPr/>
        <a:lstStyle/>
        <a:p>
          <a:endParaRPr lang="en-US"/>
        </a:p>
      </dgm:t>
    </dgm:pt>
    <dgm:pt modelId="{2528D9CE-1E3E-4B2E-A594-030446DB4749}" type="sibTrans" cxnId="{E61B1F5D-ADF0-4441-9ACA-2978F9F30D59}">
      <dgm:prSet/>
      <dgm:spPr/>
      <dgm:t>
        <a:bodyPr/>
        <a:lstStyle/>
        <a:p>
          <a:endParaRPr lang="en-US"/>
        </a:p>
      </dgm:t>
    </dgm:pt>
    <dgm:pt modelId="{8FDD6AD2-A4E7-439D-B6D8-3F35E71E42CE}">
      <dgm:prSet/>
      <dgm:spPr/>
      <dgm:t>
        <a:bodyPr/>
        <a:lstStyle/>
        <a:p>
          <a:pPr algn="ctr"/>
          <a:r>
            <a:rPr lang="en-US" b="1" dirty="0"/>
            <a:t>Consolidated Appropriations Act (CAA)</a:t>
          </a:r>
        </a:p>
      </dgm:t>
    </dgm:pt>
    <dgm:pt modelId="{F0A7FD5E-E88C-4A4F-BA5B-D2BB8A434AE0}" type="parTrans" cxnId="{0EFD0139-8742-42A5-A301-34F343D6D841}">
      <dgm:prSet/>
      <dgm:spPr/>
      <dgm:t>
        <a:bodyPr/>
        <a:lstStyle/>
        <a:p>
          <a:endParaRPr lang="en-US"/>
        </a:p>
      </dgm:t>
    </dgm:pt>
    <dgm:pt modelId="{404472A5-CFAF-4D0E-B80E-9E4AD785BABE}" type="sibTrans" cxnId="{0EFD0139-8742-42A5-A301-34F343D6D841}">
      <dgm:prSet/>
      <dgm:spPr/>
      <dgm:t>
        <a:bodyPr/>
        <a:lstStyle/>
        <a:p>
          <a:endParaRPr lang="en-US"/>
        </a:p>
      </dgm:t>
    </dgm:pt>
    <dgm:pt modelId="{F5EAEC6C-81CC-B546-B4E5-D750DF649E3C}" type="pres">
      <dgm:prSet presAssocID="{23D77974-5514-4C77-824C-09DCBEC59B4D}" presName="root" presStyleCnt="0">
        <dgm:presLayoutVars>
          <dgm:chMax/>
          <dgm:chPref/>
          <dgm:animLvl val="lvl"/>
        </dgm:presLayoutVars>
      </dgm:prSet>
      <dgm:spPr/>
    </dgm:pt>
    <dgm:pt modelId="{47FF8D1A-BB71-6342-A5B6-7840F425212C}" type="pres">
      <dgm:prSet presAssocID="{23D77974-5514-4C77-824C-09DCBEC59B4D}" presName="divider" presStyleLbl="node1" presStyleIdx="0" presStyleCnt="1"/>
      <dgm:spPr/>
    </dgm:pt>
    <dgm:pt modelId="{52EBDEF5-25AF-8047-AD02-D184F4C1C134}" type="pres">
      <dgm:prSet presAssocID="{23D77974-5514-4C77-824C-09DCBEC59B4D}" presName="nodes" presStyleCnt="0">
        <dgm:presLayoutVars>
          <dgm:chMax/>
          <dgm:chPref/>
          <dgm:animLvl val="lvl"/>
        </dgm:presLayoutVars>
      </dgm:prSet>
      <dgm:spPr/>
    </dgm:pt>
    <dgm:pt modelId="{8BBDC2C0-85D0-9A42-8C59-81FE1B7BF707}" type="pres">
      <dgm:prSet presAssocID="{79E2C45D-8D53-4DBF-AB88-92E145AFEA9B}" presName="composite" presStyleCnt="0"/>
      <dgm:spPr/>
    </dgm:pt>
    <dgm:pt modelId="{5AB50456-C7BE-F247-8EF7-D75FB08DB5EA}" type="pres">
      <dgm:prSet presAssocID="{79E2C45D-8D53-4DBF-AB88-92E145AFEA9B}" presName="L1TextContainer" presStyleLbl="revTx" presStyleIdx="0" presStyleCnt="5">
        <dgm:presLayoutVars>
          <dgm:chMax val="1"/>
          <dgm:chPref val="1"/>
          <dgm:bulletEnabled val="1"/>
        </dgm:presLayoutVars>
      </dgm:prSet>
      <dgm:spPr/>
    </dgm:pt>
    <dgm:pt modelId="{63318071-7BCD-3844-BD1A-B28ADC40574B}" type="pres">
      <dgm:prSet presAssocID="{79E2C45D-8D53-4DBF-AB88-92E145AFEA9B}" presName="L2TextContainerWrapper" presStyleCnt="0">
        <dgm:presLayoutVars>
          <dgm:chMax val="0"/>
          <dgm:chPref val="0"/>
          <dgm:bulletEnabled val="1"/>
        </dgm:presLayoutVars>
      </dgm:prSet>
      <dgm:spPr/>
    </dgm:pt>
    <dgm:pt modelId="{519F42B2-2DC1-EC4D-A090-96FB8FD57B6C}" type="pres">
      <dgm:prSet presAssocID="{79E2C45D-8D53-4DBF-AB88-92E145AFEA9B}" presName="L2TextContainer" presStyleLbl="bgAccFollowNode1" presStyleIdx="0" presStyleCnt="5"/>
      <dgm:spPr/>
    </dgm:pt>
    <dgm:pt modelId="{D2DE0BAA-1F53-6748-9869-270F25154606}" type="pres">
      <dgm:prSet presAssocID="{79E2C45D-8D53-4DBF-AB88-92E145AFEA9B}" presName="FlexibleEmptyPlaceHolder" presStyleCnt="0"/>
      <dgm:spPr/>
    </dgm:pt>
    <dgm:pt modelId="{6FE57665-F1A2-5640-8D69-4BFBBCF09032}" type="pres">
      <dgm:prSet presAssocID="{79E2C45D-8D53-4DBF-AB88-92E145AFEA9B}" presName="ConnectLine" presStyleLbl="alignNode1" presStyleIdx="0" presStyleCnt="5"/>
      <dgm:spPr>
        <a:solidFill>
          <a:schemeClr val="accent2">
            <a:hueOff val="0"/>
            <a:satOff val="0"/>
            <a:lumOff val="0"/>
            <a:alphaOff val="0"/>
          </a:schemeClr>
        </a:solidFill>
        <a:ln w="6350" cap="flat" cmpd="sng" algn="ctr">
          <a:solidFill>
            <a:schemeClr val="accent2">
              <a:hueOff val="0"/>
              <a:satOff val="0"/>
              <a:lumOff val="0"/>
              <a:alphaOff val="0"/>
            </a:schemeClr>
          </a:solidFill>
          <a:prstDash val="dash"/>
        </a:ln>
        <a:effectLst/>
      </dgm:spPr>
    </dgm:pt>
    <dgm:pt modelId="{A5438EA1-45A9-AC4D-A032-E907517C70C2}" type="pres">
      <dgm:prSet presAssocID="{79E2C45D-8D53-4DBF-AB88-92E145AFEA9B}" presName="ConnectorPoint" presStyleLbl="fgAcc1" presStyleIdx="0" presStyleCnt="5"/>
      <dgm:spPr>
        <a:solidFill>
          <a:schemeClr val="lt1">
            <a:alpha val="90000"/>
            <a:hueOff val="0"/>
            <a:satOff val="0"/>
            <a:lumOff val="0"/>
            <a:alphaOff val="0"/>
          </a:schemeClr>
        </a:solidFill>
        <a:ln w="10795" cap="flat" cmpd="sng" algn="ctr">
          <a:noFill/>
          <a:prstDash val="solid"/>
        </a:ln>
        <a:effectLst/>
      </dgm:spPr>
    </dgm:pt>
    <dgm:pt modelId="{85D34B26-3D38-1B44-B9AB-88ED42C98881}" type="pres">
      <dgm:prSet presAssocID="{79E2C45D-8D53-4DBF-AB88-92E145AFEA9B}" presName="EmptyPlaceHolder" presStyleCnt="0"/>
      <dgm:spPr/>
    </dgm:pt>
    <dgm:pt modelId="{04AA6167-B565-5F48-985E-FCA5D723C74D}" type="pres">
      <dgm:prSet presAssocID="{65166787-F6B2-414D-977D-91FB7E44126F}" presName="spaceBetweenRectangles" presStyleCnt="0"/>
      <dgm:spPr/>
    </dgm:pt>
    <dgm:pt modelId="{20BF11F8-7AF0-D04D-B91C-D48AA248EB5E}" type="pres">
      <dgm:prSet presAssocID="{6323EDB7-B475-4484-9C15-CB602FC877F5}" presName="composite" presStyleCnt="0"/>
      <dgm:spPr/>
    </dgm:pt>
    <dgm:pt modelId="{0591F2AE-603B-7347-AA5E-C5FEB9A92A79}" type="pres">
      <dgm:prSet presAssocID="{6323EDB7-B475-4484-9C15-CB602FC877F5}" presName="L1TextContainer" presStyleLbl="revTx" presStyleIdx="1" presStyleCnt="5">
        <dgm:presLayoutVars>
          <dgm:chMax val="1"/>
          <dgm:chPref val="1"/>
          <dgm:bulletEnabled val="1"/>
        </dgm:presLayoutVars>
      </dgm:prSet>
      <dgm:spPr/>
    </dgm:pt>
    <dgm:pt modelId="{759DEA8A-56CF-C344-B4CB-0F224B05B265}" type="pres">
      <dgm:prSet presAssocID="{6323EDB7-B475-4484-9C15-CB602FC877F5}" presName="L2TextContainerWrapper" presStyleCnt="0">
        <dgm:presLayoutVars>
          <dgm:chMax val="0"/>
          <dgm:chPref val="0"/>
          <dgm:bulletEnabled val="1"/>
        </dgm:presLayoutVars>
      </dgm:prSet>
      <dgm:spPr/>
    </dgm:pt>
    <dgm:pt modelId="{E5643334-4910-0447-AFEA-8ADC635D352F}" type="pres">
      <dgm:prSet presAssocID="{6323EDB7-B475-4484-9C15-CB602FC877F5}" presName="L2TextContainer" presStyleLbl="bgAccFollowNode1" presStyleIdx="1" presStyleCnt="5"/>
      <dgm:spPr/>
    </dgm:pt>
    <dgm:pt modelId="{8395E41B-734A-D148-AF01-F06836D216CE}" type="pres">
      <dgm:prSet presAssocID="{6323EDB7-B475-4484-9C15-CB602FC877F5}" presName="FlexibleEmptyPlaceHolder" presStyleCnt="0"/>
      <dgm:spPr/>
    </dgm:pt>
    <dgm:pt modelId="{6E9424A4-BF58-2A41-B20F-416C94B9E75C}" type="pres">
      <dgm:prSet presAssocID="{6323EDB7-B475-4484-9C15-CB602FC877F5}" presName="ConnectLine" presStyleLbl="alignNode1" presStyleIdx="1" presStyleCnt="5"/>
      <dgm:spPr>
        <a:solidFill>
          <a:schemeClr val="accent2">
            <a:hueOff val="390891"/>
            <a:satOff val="-6307"/>
            <a:lumOff val="-1098"/>
            <a:alphaOff val="0"/>
          </a:schemeClr>
        </a:solidFill>
        <a:ln w="6350" cap="flat" cmpd="sng" algn="ctr">
          <a:solidFill>
            <a:schemeClr val="accent2">
              <a:hueOff val="390891"/>
              <a:satOff val="-6307"/>
              <a:lumOff val="-1098"/>
              <a:alphaOff val="0"/>
            </a:schemeClr>
          </a:solidFill>
          <a:prstDash val="dash"/>
        </a:ln>
        <a:effectLst/>
      </dgm:spPr>
    </dgm:pt>
    <dgm:pt modelId="{7E6E3212-F749-C740-BA13-14741B7494E7}" type="pres">
      <dgm:prSet presAssocID="{6323EDB7-B475-4484-9C15-CB602FC877F5}" presName="ConnectorPoint" presStyleLbl="fgAcc1" presStyleIdx="1" presStyleCnt="5"/>
      <dgm:spPr>
        <a:solidFill>
          <a:schemeClr val="lt1">
            <a:alpha val="90000"/>
            <a:hueOff val="0"/>
            <a:satOff val="0"/>
            <a:lumOff val="0"/>
            <a:alphaOff val="0"/>
          </a:schemeClr>
        </a:solidFill>
        <a:ln w="10795" cap="flat" cmpd="sng" algn="ctr">
          <a:noFill/>
          <a:prstDash val="solid"/>
        </a:ln>
        <a:effectLst/>
      </dgm:spPr>
    </dgm:pt>
    <dgm:pt modelId="{1CE920C0-5B06-6846-B936-A8D2E8293CD3}" type="pres">
      <dgm:prSet presAssocID="{6323EDB7-B475-4484-9C15-CB602FC877F5}" presName="EmptyPlaceHolder" presStyleCnt="0"/>
      <dgm:spPr/>
    </dgm:pt>
    <dgm:pt modelId="{90E82A44-FF05-924F-BB89-F4229B1ABB53}" type="pres">
      <dgm:prSet presAssocID="{080D7BB3-B836-46DA-B442-7E57F302E6B2}" presName="spaceBetweenRectangles" presStyleCnt="0"/>
      <dgm:spPr/>
    </dgm:pt>
    <dgm:pt modelId="{F9946721-53FC-8B4B-AFC7-1C1FF079286A}" type="pres">
      <dgm:prSet presAssocID="{9B69C3A4-F7EF-419F-99BC-97CBC2416775}" presName="composite" presStyleCnt="0"/>
      <dgm:spPr/>
    </dgm:pt>
    <dgm:pt modelId="{E282FB9D-06D5-A845-92AA-EF71E578D3C5}" type="pres">
      <dgm:prSet presAssocID="{9B69C3A4-F7EF-419F-99BC-97CBC2416775}" presName="L1TextContainer" presStyleLbl="revTx" presStyleIdx="2" presStyleCnt="5">
        <dgm:presLayoutVars>
          <dgm:chMax val="1"/>
          <dgm:chPref val="1"/>
          <dgm:bulletEnabled val="1"/>
        </dgm:presLayoutVars>
      </dgm:prSet>
      <dgm:spPr/>
    </dgm:pt>
    <dgm:pt modelId="{ECF55EFE-CF42-D046-AA77-EA7A0B2000BD}" type="pres">
      <dgm:prSet presAssocID="{9B69C3A4-F7EF-419F-99BC-97CBC2416775}" presName="L2TextContainerWrapper" presStyleCnt="0">
        <dgm:presLayoutVars>
          <dgm:chMax val="0"/>
          <dgm:chPref val="0"/>
          <dgm:bulletEnabled val="1"/>
        </dgm:presLayoutVars>
      </dgm:prSet>
      <dgm:spPr/>
    </dgm:pt>
    <dgm:pt modelId="{E4F7E6CD-D8AE-164A-A8EF-6866DBD72DC9}" type="pres">
      <dgm:prSet presAssocID="{9B69C3A4-F7EF-419F-99BC-97CBC2416775}" presName="L2TextContainer" presStyleLbl="bgAccFollowNode1" presStyleIdx="2" presStyleCnt="5"/>
      <dgm:spPr/>
    </dgm:pt>
    <dgm:pt modelId="{07D3A40A-DE61-2543-B9A0-F021BA1194F8}" type="pres">
      <dgm:prSet presAssocID="{9B69C3A4-F7EF-419F-99BC-97CBC2416775}" presName="FlexibleEmptyPlaceHolder" presStyleCnt="0"/>
      <dgm:spPr/>
    </dgm:pt>
    <dgm:pt modelId="{03B28671-2291-8A42-B96E-0613D4BF8A2A}" type="pres">
      <dgm:prSet presAssocID="{9B69C3A4-F7EF-419F-99BC-97CBC2416775}" presName="ConnectLine" presStyleLbl="alignNode1" presStyleIdx="2" presStyleCnt="5"/>
      <dgm:spPr>
        <a:solidFill>
          <a:schemeClr val="accent2">
            <a:hueOff val="781782"/>
            <a:satOff val="-12614"/>
            <a:lumOff val="-2196"/>
            <a:alphaOff val="0"/>
          </a:schemeClr>
        </a:solidFill>
        <a:ln w="6350" cap="flat" cmpd="sng" algn="ctr">
          <a:solidFill>
            <a:schemeClr val="accent2">
              <a:hueOff val="781782"/>
              <a:satOff val="-12614"/>
              <a:lumOff val="-2196"/>
              <a:alphaOff val="0"/>
            </a:schemeClr>
          </a:solidFill>
          <a:prstDash val="dash"/>
        </a:ln>
        <a:effectLst/>
      </dgm:spPr>
    </dgm:pt>
    <dgm:pt modelId="{CF833CE6-4532-484F-877A-25BAA452DC29}" type="pres">
      <dgm:prSet presAssocID="{9B69C3A4-F7EF-419F-99BC-97CBC2416775}" presName="ConnectorPoint" presStyleLbl="fgAcc1" presStyleIdx="2" presStyleCnt="5"/>
      <dgm:spPr>
        <a:solidFill>
          <a:schemeClr val="lt1">
            <a:alpha val="90000"/>
            <a:hueOff val="0"/>
            <a:satOff val="0"/>
            <a:lumOff val="0"/>
            <a:alphaOff val="0"/>
          </a:schemeClr>
        </a:solidFill>
        <a:ln w="10795" cap="flat" cmpd="sng" algn="ctr">
          <a:noFill/>
          <a:prstDash val="solid"/>
        </a:ln>
        <a:effectLst/>
      </dgm:spPr>
    </dgm:pt>
    <dgm:pt modelId="{4FBBB1F1-64F9-7845-A6AB-211AD1CDBF0C}" type="pres">
      <dgm:prSet presAssocID="{9B69C3A4-F7EF-419F-99BC-97CBC2416775}" presName="EmptyPlaceHolder" presStyleCnt="0"/>
      <dgm:spPr/>
    </dgm:pt>
    <dgm:pt modelId="{B3EA32C8-CAE7-424E-88D5-4B6450B30AF8}" type="pres">
      <dgm:prSet presAssocID="{9260DECB-0572-4B40-BAF5-852BABB087D3}" presName="spaceBetweenRectangles" presStyleCnt="0"/>
      <dgm:spPr/>
    </dgm:pt>
    <dgm:pt modelId="{DF6E5B08-8456-2F47-883F-B857B8C7904F}" type="pres">
      <dgm:prSet presAssocID="{F5148BB6-90BE-4DA0-ACEF-35FE159C0826}" presName="composite" presStyleCnt="0"/>
      <dgm:spPr/>
    </dgm:pt>
    <dgm:pt modelId="{D6135F95-4B90-C54A-85A5-AF06875DB63F}" type="pres">
      <dgm:prSet presAssocID="{F5148BB6-90BE-4DA0-ACEF-35FE159C0826}" presName="L1TextContainer" presStyleLbl="revTx" presStyleIdx="3" presStyleCnt="5">
        <dgm:presLayoutVars>
          <dgm:chMax val="1"/>
          <dgm:chPref val="1"/>
          <dgm:bulletEnabled val="1"/>
        </dgm:presLayoutVars>
      </dgm:prSet>
      <dgm:spPr/>
    </dgm:pt>
    <dgm:pt modelId="{7320C732-6676-4D4D-AAE5-E0B7BF3ED015}" type="pres">
      <dgm:prSet presAssocID="{F5148BB6-90BE-4DA0-ACEF-35FE159C0826}" presName="L2TextContainerWrapper" presStyleCnt="0">
        <dgm:presLayoutVars>
          <dgm:chMax val="0"/>
          <dgm:chPref val="0"/>
          <dgm:bulletEnabled val="1"/>
        </dgm:presLayoutVars>
      </dgm:prSet>
      <dgm:spPr/>
    </dgm:pt>
    <dgm:pt modelId="{B2D4146C-0BA7-D64E-BC6A-009E8A885820}" type="pres">
      <dgm:prSet presAssocID="{F5148BB6-90BE-4DA0-ACEF-35FE159C0826}" presName="L2TextContainer" presStyleLbl="bgAccFollowNode1" presStyleIdx="3" presStyleCnt="5"/>
      <dgm:spPr/>
    </dgm:pt>
    <dgm:pt modelId="{317D3E2B-6966-9148-9FC9-5F69608850B1}" type="pres">
      <dgm:prSet presAssocID="{F5148BB6-90BE-4DA0-ACEF-35FE159C0826}" presName="FlexibleEmptyPlaceHolder" presStyleCnt="0"/>
      <dgm:spPr/>
    </dgm:pt>
    <dgm:pt modelId="{1AD4FAF1-1B34-F547-91EA-BF7017E846A2}" type="pres">
      <dgm:prSet presAssocID="{F5148BB6-90BE-4DA0-ACEF-35FE159C0826}" presName="ConnectLine" presStyleLbl="alignNode1" presStyleIdx="3" presStyleCnt="5"/>
      <dgm:spPr>
        <a:solidFill>
          <a:schemeClr val="accent2">
            <a:hueOff val="1172672"/>
            <a:satOff val="-18920"/>
            <a:lumOff val="-3294"/>
            <a:alphaOff val="0"/>
          </a:schemeClr>
        </a:solidFill>
        <a:ln w="6350" cap="flat" cmpd="sng" algn="ctr">
          <a:solidFill>
            <a:schemeClr val="accent2">
              <a:hueOff val="1172672"/>
              <a:satOff val="-18920"/>
              <a:lumOff val="-3294"/>
              <a:alphaOff val="0"/>
            </a:schemeClr>
          </a:solidFill>
          <a:prstDash val="dash"/>
        </a:ln>
        <a:effectLst/>
      </dgm:spPr>
    </dgm:pt>
    <dgm:pt modelId="{5D91162E-33A5-5545-90A3-2CA0802E10DA}" type="pres">
      <dgm:prSet presAssocID="{F5148BB6-90BE-4DA0-ACEF-35FE159C0826}" presName="ConnectorPoint" presStyleLbl="fgAcc1" presStyleIdx="3" presStyleCnt="5"/>
      <dgm:spPr>
        <a:solidFill>
          <a:schemeClr val="lt1">
            <a:alpha val="90000"/>
            <a:hueOff val="0"/>
            <a:satOff val="0"/>
            <a:lumOff val="0"/>
            <a:alphaOff val="0"/>
          </a:schemeClr>
        </a:solidFill>
        <a:ln w="10795" cap="flat" cmpd="sng" algn="ctr">
          <a:noFill/>
          <a:prstDash val="solid"/>
        </a:ln>
        <a:effectLst/>
      </dgm:spPr>
    </dgm:pt>
    <dgm:pt modelId="{CE467B87-B51B-7645-B7FB-AFD718E8D709}" type="pres">
      <dgm:prSet presAssocID="{F5148BB6-90BE-4DA0-ACEF-35FE159C0826}" presName="EmptyPlaceHolder" presStyleCnt="0"/>
      <dgm:spPr/>
    </dgm:pt>
    <dgm:pt modelId="{704FC645-343F-EB41-AF98-98052FA6C395}" type="pres">
      <dgm:prSet presAssocID="{97B131FC-0F2F-4065-8062-6C8C3BB4EA1A}" presName="spaceBetweenRectangles" presStyleCnt="0"/>
      <dgm:spPr/>
    </dgm:pt>
    <dgm:pt modelId="{C483B1FF-8166-3043-A139-B5A50A76940A}" type="pres">
      <dgm:prSet presAssocID="{F38AFEDC-908D-42EF-9166-93756D616703}" presName="composite" presStyleCnt="0"/>
      <dgm:spPr/>
    </dgm:pt>
    <dgm:pt modelId="{436309A1-4720-CB46-9E94-D8BF7BB037E5}" type="pres">
      <dgm:prSet presAssocID="{F38AFEDC-908D-42EF-9166-93756D616703}" presName="L1TextContainer" presStyleLbl="revTx" presStyleIdx="4" presStyleCnt="5">
        <dgm:presLayoutVars>
          <dgm:chMax val="1"/>
          <dgm:chPref val="1"/>
          <dgm:bulletEnabled val="1"/>
        </dgm:presLayoutVars>
      </dgm:prSet>
      <dgm:spPr/>
    </dgm:pt>
    <dgm:pt modelId="{071E841F-733C-9D4A-9E35-7BC5878E2D61}" type="pres">
      <dgm:prSet presAssocID="{F38AFEDC-908D-42EF-9166-93756D616703}" presName="L2TextContainerWrapper" presStyleCnt="0">
        <dgm:presLayoutVars>
          <dgm:chMax val="0"/>
          <dgm:chPref val="0"/>
          <dgm:bulletEnabled val="1"/>
        </dgm:presLayoutVars>
      </dgm:prSet>
      <dgm:spPr/>
    </dgm:pt>
    <dgm:pt modelId="{5126B347-2029-E447-B008-417F434B7660}" type="pres">
      <dgm:prSet presAssocID="{F38AFEDC-908D-42EF-9166-93756D616703}" presName="L2TextContainer" presStyleLbl="bgAccFollowNode1" presStyleIdx="4" presStyleCnt="5"/>
      <dgm:spPr/>
    </dgm:pt>
    <dgm:pt modelId="{2A33F406-C21A-4A49-9681-C6BE8B76D9EC}" type="pres">
      <dgm:prSet presAssocID="{F38AFEDC-908D-42EF-9166-93756D616703}" presName="FlexibleEmptyPlaceHolder" presStyleCnt="0"/>
      <dgm:spPr/>
    </dgm:pt>
    <dgm:pt modelId="{CB84C14A-D545-9240-ADE9-4200345B34F9}" type="pres">
      <dgm:prSet presAssocID="{F38AFEDC-908D-42EF-9166-93756D616703}" presName="ConnectLine" presStyleLbl="alignNode1" presStyleIdx="4" presStyleCnt="5"/>
      <dgm:spPr>
        <a:solidFill>
          <a:schemeClr val="accent2">
            <a:hueOff val="1563563"/>
            <a:satOff val="-25227"/>
            <a:lumOff val="-4392"/>
            <a:alphaOff val="0"/>
          </a:schemeClr>
        </a:solidFill>
        <a:ln w="6350" cap="flat" cmpd="sng" algn="ctr">
          <a:solidFill>
            <a:schemeClr val="accent2">
              <a:hueOff val="1563563"/>
              <a:satOff val="-25227"/>
              <a:lumOff val="-4392"/>
              <a:alphaOff val="0"/>
            </a:schemeClr>
          </a:solidFill>
          <a:prstDash val="dash"/>
        </a:ln>
        <a:effectLst/>
      </dgm:spPr>
    </dgm:pt>
    <dgm:pt modelId="{BCF11B80-027B-A444-AB4C-A616C124F96C}" type="pres">
      <dgm:prSet presAssocID="{F38AFEDC-908D-42EF-9166-93756D616703}" presName="ConnectorPoint" presStyleLbl="fgAcc1" presStyleIdx="4" presStyleCnt="5"/>
      <dgm:spPr>
        <a:solidFill>
          <a:schemeClr val="lt1">
            <a:alpha val="90000"/>
            <a:hueOff val="0"/>
            <a:satOff val="0"/>
            <a:lumOff val="0"/>
            <a:alphaOff val="0"/>
          </a:schemeClr>
        </a:solidFill>
        <a:ln w="10795" cap="flat" cmpd="sng" algn="ctr">
          <a:noFill/>
          <a:prstDash val="solid"/>
        </a:ln>
        <a:effectLst/>
      </dgm:spPr>
    </dgm:pt>
    <dgm:pt modelId="{557BBF0A-D912-8444-A660-51BF6C83D368}" type="pres">
      <dgm:prSet presAssocID="{F38AFEDC-908D-42EF-9166-93756D616703}" presName="EmptyPlaceHolder" presStyleCnt="0"/>
      <dgm:spPr/>
    </dgm:pt>
  </dgm:ptLst>
  <dgm:cxnLst>
    <dgm:cxn modelId="{79DCA924-349C-42D1-ADF5-18016C7D901A}" srcId="{F5148BB6-90BE-4DA0-ACEF-35FE159C0826}" destId="{E81E822F-ED4D-463A-84B8-EAC11AAE2488}" srcOrd="0" destOrd="0" parTransId="{D67E40C4-A099-4DFA-B962-A8B314567329}" sibTransId="{79A3384E-D907-405D-84F6-34A0D91795A7}"/>
    <dgm:cxn modelId="{0EFD0139-8742-42A5-A301-34F343D6D841}" srcId="{F38AFEDC-908D-42EF-9166-93756D616703}" destId="{8FDD6AD2-A4E7-439D-B6D8-3F35E71E42CE}" srcOrd="0" destOrd="0" parTransId="{F0A7FD5E-E88C-4A4F-BA5B-D2BB8A434AE0}" sibTransId="{404472A5-CFAF-4D0E-B80E-9E4AD785BABE}"/>
    <dgm:cxn modelId="{6EE8E33C-7D8F-7948-B858-F277113BAF68}" type="presOf" srcId="{F5148BB6-90BE-4DA0-ACEF-35FE159C0826}" destId="{D6135F95-4B90-C54A-85A5-AF06875DB63F}" srcOrd="0" destOrd="0" presId="urn:microsoft.com/office/officeart/2017/3/layout/HorizontalPathTimeline"/>
    <dgm:cxn modelId="{29D8694A-8F01-FF43-82AD-932A5C4C38A5}" type="presOf" srcId="{79E2C45D-8D53-4DBF-AB88-92E145AFEA9B}" destId="{5AB50456-C7BE-F247-8EF7-D75FB08DB5EA}" srcOrd="0" destOrd="0" presId="urn:microsoft.com/office/officeart/2017/3/layout/HorizontalPathTimeline"/>
    <dgm:cxn modelId="{0DEB2255-91B6-42F8-8E9D-767DB3FAB580}" srcId="{23D77974-5514-4C77-824C-09DCBEC59B4D}" destId="{79E2C45D-8D53-4DBF-AB88-92E145AFEA9B}" srcOrd="0" destOrd="0" parTransId="{011A622F-17DE-4AAF-ACE2-C82C78EC994C}" sibTransId="{65166787-F6B2-414D-977D-91FB7E44126F}"/>
    <dgm:cxn modelId="{6B58E15A-F65D-4CF9-B144-97B00740E2B0}" srcId="{23D77974-5514-4C77-824C-09DCBEC59B4D}" destId="{6323EDB7-B475-4484-9C15-CB602FC877F5}" srcOrd="1" destOrd="0" parTransId="{EC1CC4D4-91D4-47A6-9B06-66686FDCD495}" sibTransId="{080D7BB3-B836-46DA-B442-7E57F302E6B2}"/>
    <dgm:cxn modelId="{E61B1F5D-ADF0-4441-9ACA-2978F9F30D59}" srcId="{23D77974-5514-4C77-824C-09DCBEC59B4D}" destId="{F38AFEDC-908D-42EF-9166-93756D616703}" srcOrd="4" destOrd="0" parTransId="{0BAD2AA1-81C5-44AE-84F6-ED6CB113FF00}" sibTransId="{2528D9CE-1E3E-4B2E-A594-030446DB4749}"/>
    <dgm:cxn modelId="{DA788860-9976-48BA-8F4F-7F1A95F22132}" srcId="{23D77974-5514-4C77-824C-09DCBEC59B4D}" destId="{F5148BB6-90BE-4DA0-ACEF-35FE159C0826}" srcOrd="3" destOrd="0" parTransId="{F5D0A1EA-E4E5-42F5-9EC5-D8B6FB9789E2}" sibTransId="{97B131FC-0F2F-4065-8062-6C8C3BB4EA1A}"/>
    <dgm:cxn modelId="{67A6EA6B-8303-5F4D-AF82-BE9E91694D8D}" type="presOf" srcId="{6323EDB7-B475-4484-9C15-CB602FC877F5}" destId="{0591F2AE-603B-7347-AA5E-C5FEB9A92A79}" srcOrd="0" destOrd="0" presId="urn:microsoft.com/office/officeart/2017/3/layout/HorizontalPathTimeline"/>
    <dgm:cxn modelId="{71596575-2DCB-467C-8B1E-28C30763C06A}" srcId="{6323EDB7-B475-4484-9C15-CB602FC877F5}" destId="{713704A6-E788-4806-8BDD-4BA57BE83347}" srcOrd="0" destOrd="0" parTransId="{4E699BFB-0F82-4BE6-9407-A72818C40D2D}" sibTransId="{0633131B-98E1-4C56-A356-1A49FF2EBC29}"/>
    <dgm:cxn modelId="{30B5367A-3607-44CC-80CD-C03BECD36A0B}" srcId="{23D77974-5514-4C77-824C-09DCBEC59B4D}" destId="{9B69C3A4-F7EF-419F-99BC-97CBC2416775}" srcOrd="2" destOrd="0" parTransId="{E29AE330-5CF2-4FB5-A7B7-98A9B6BA7508}" sibTransId="{9260DECB-0572-4B40-BAF5-852BABB087D3}"/>
    <dgm:cxn modelId="{D7C6F880-1148-4C5F-A355-4954E0D993FC}" srcId="{79E2C45D-8D53-4DBF-AB88-92E145AFEA9B}" destId="{7037D4EE-F696-4936-BB51-931AACA95459}" srcOrd="0" destOrd="0" parTransId="{C35E6991-FA05-452C-B71C-2E3EE61DB50E}" sibTransId="{8C5454C7-1354-4060-8A83-A3D5554B2C27}"/>
    <dgm:cxn modelId="{781C1482-D054-584E-816B-617606BC2B87}" type="presOf" srcId="{7899D1F1-6E65-41AF-B888-16DCCA29D35E}" destId="{E4F7E6CD-D8AE-164A-A8EF-6866DBD72DC9}" srcOrd="0" destOrd="0" presId="urn:microsoft.com/office/officeart/2017/3/layout/HorizontalPathTimeline"/>
    <dgm:cxn modelId="{D0EE008F-88DC-FF44-9010-6044E6D25C1A}" type="presOf" srcId="{F38AFEDC-908D-42EF-9166-93756D616703}" destId="{436309A1-4720-CB46-9E94-D8BF7BB037E5}" srcOrd="0" destOrd="0" presId="urn:microsoft.com/office/officeart/2017/3/layout/HorizontalPathTimeline"/>
    <dgm:cxn modelId="{449BD0AE-F724-2A47-B1CF-D4B4C679D0AA}" type="presOf" srcId="{713704A6-E788-4806-8BDD-4BA57BE83347}" destId="{E5643334-4910-0447-AFEA-8ADC635D352F}" srcOrd="0" destOrd="0" presId="urn:microsoft.com/office/officeart/2017/3/layout/HorizontalPathTimeline"/>
    <dgm:cxn modelId="{91A1BAB6-680A-415A-A730-7D37B2ED091D}" srcId="{9B69C3A4-F7EF-419F-99BC-97CBC2416775}" destId="{7899D1F1-6E65-41AF-B888-16DCCA29D35E}" srcOrd="0" destOrd="0" parTransId="{E3270076-832D-4C45-8C9B-EF9DED6AE995}" sibTransId="{02F06C47-4DC2-42F6-BCAA-A250FFAC8633}"/>
    <dgm:cxn modelId="{1DFD0FC0-E322-7E48-A1BA-14DC5261BD1C}" type="presOf" srcId="{9B69C3A4-F7EF-419F-99BC-97CBC2416775}" destId="{E282FB9D-06D5-A845-92AA-EF71E578D3C5}" srcOrd="0" destOrd="0" presId="urn:microsoft.com/office/officeart/2017/3/layout/HorizontalPathTimeline"/>
    <dgm:cxn modelId="{85A246C5-A80A-F843-A1C9-E0FD8E481763}" type="presOf" srcId="{E81E822F-ED4D-463A-84B8-EAC11AAE2488}" destId="{B2D4146C-0BA7-D64E-BC6A-009E8A885820}" srcOrd="0" destOrd="0" presId="urn:microsoft.com/office/officeart/2017/3/layout/HorizontalPathTimeline"/>
    <dgm:cxn modelId="{FFC782C6-DC7F-4240-A41E-DE7124BD7A7E}" type="presOf" srcId="{8FDD6AD2-A4E7-439D-B6D8-3F35E71E42CE}" destId="{5126B347-2029-E447-B008-417F434B7660}" srcOrd="0" destOrd="0" presId="urn:microsoft.com/office/officeart/2017/3/layout/HorizontalPathTimeline"/>
    <dgm:cxn modelId="{2FE513D5-69E5-7E46-8366-F3A618BA799A}" type="presOf" srcId="{23D77974-5514-4C77-824C-09DCBEC59B4D}" destId="{F5EAEC6C-81CC-B546-B4E5-D750DF649E3C}" srcOrd="0" destOrd="0" presId="urn:microsoft.com/office/officeart/2017/3/layout/HorizontalPathTimeline"/>
    <dgm:cxn modelId="{0C9F97F9-3EA3-5D4F-98E8-E7399CB953AC}" type="presOf" srcId="{7037D4EE-F696-4936-BB51-931AACA95459}" destId="{519F42B2-2DC1-EC4D-A090-96FB8FD57B6C}" srcOrd="0" destOrd="0" presId="urn:microsoft.com/office/officeart/2017/3/layout/HorizontalPathTimeline"/>
    <dgm:cxn modelId="{36A56D80-CA2D-F244-922E-0C070948F8DF}" type="presParOf" srcId="{F5EAEC6C-81CC-B546-B4E5-D750DF649E3C}" destId="{47FF8D1A-BB71-6342-A5B6-7840F425212C}" srcOrd="0" destOrd="0" presId="urn:microsoft.com/office/officeart/2017/3/layout/HorizontalPathTimeline"/>
    <dgm:cxn modelId="{83EB1F47-A7DD-B94A-9B3F-D30539141432}" type="presParOf" srcId="{F5EAEC6C-81CC-B546-B4E5-D750DF649E3C}" destId="{52EBDEF5-25AF-8047-AD02-D184F4C1C134}" srcOrd="1" destOrd="0" presId="urn:microsoft.com/office/officeart/2017/3/layout/HorizontalPathTimeline"/>
    <dgm:cxn modelId="{831FE613-D80E-214F-900E-EEA260EF4886}" type="presParOf" srcId="{52EBDEF5-25AF-8047-AD02-D184F4C1C134}" destId="{8BBDC2C0-85D0-9A42-8C59-81FE1B7BF707}" srcOrd="0" destOrd="0" presId="urn:microsoft.com/office/officeart/2017/3/layout/HorizontalPathTimeline"/>
    <dgm:cxn modelId="{0EFBC01F-0A10-3441-87F8-0791DF01DDB0}" type="presParOf" srcId="{8BBDC2C0-85D0-9A42-8C59-81FE1B7BF707}" destId="{5AB50456-C7BE-F247-8EF7-D75FB08DB5EA}" srcOrd="0" destOrd="0" presId="urn:microsoft.com/office/officeart/2017/3/layout/HorizontalPathTimeline"/>
    <dgm:cxn modelId="{3A9D1574-A517-0F40-A678-467E3AA8779C}" type="presParOf" srcId="{8BBDC2C0-85D0-9A42-8C59-81FE1B7BF707}" destId="{63318071-7BCD-3844-BD1A-B28ADC40574B}" srcOrd="1" destOrd="0" presId="urn:microsoft.com/office/officeart/2017/3/layout/HorizontalPathTimeline"/>
    <dgm:cxn modelId="{7362535B-2544-C04A-BDBE-F841218FEA87}" type="presParOf" srcId="{63318071-7BCD-3844-BD1A-B28ADC40574B}" destId="{519F42B2-2DC1-EC4D-A090-96FB8FD57B6C}" srcOrd="0" destOrd="0" presId="urn:microsoft.com/office/officeart/2017/3/layout/HorizontalPathTimeline"/>
    <dgm:cxn modelId="{616CCFCB-139E-2A49-8F0B-C0E42B92FAC6}" type="presParOf" srcId="{63318071-7BCD-3844-BD1A-B28ADC40574B}" destId="{D2DE0BAA-1F53-6748-9869-270F25154606}" srcOrd="1" destOrd="0" presId="urn:microsoft.com/office/officeart/2017/3/layout/HorizontalPathTimeline"/>
    <dgm:cxn modelId="{8E488FF1-30FF-2F4A-9BD9-CE81F281E5D8}" type="presParOf" srcId="{8BBDC2C0-85D0-9A42-8C59-81FE1B7BF707}" destId="{6FE57665-F1A2-5640-8D69-4BFBBCF09032}" srcOrd="2" destOrd="0" presId="urn:microsoft.com/office/officeart/2017/3/layout/HorizontalPathTimeline"/>
    <dgm:cxn modelId="{AE48EF66-218A-6548-AA8D-57F79F14501D}" type="presParOf" srcId="{8BBDC2C0-85D0-9A42-8C59-81FE1B7BF707}" destId="{A5438EA1-45A9-AC4D-A032-E907517C70C2}" srcOrd="3" destOrd="0" presId="urn:microsoft.com/office/officeart/2017/3/layout/HorizontalPathTimeline"/>
    <dgm:cxn modelId="{D5AB0CEE-0E5E-FB42-BA51-49CD1CDACD58}" type="presParOf" srcId="{8BBDC2C0-85D0-9A42-8C59-81FE1B7BF707}" destId="{85D34B26-3D38-1B44-B9AB-88ED42C98881}" srcOrd="4" destOrd="0" presId="urn:microsoft.com/office/officeart/2017/3/layout/HorizontalPathTimeline"/>
    <dgm:cxn modelId="{6565F205-0655-164B-8B17-7D851DC89A9C}" type="presParOf" srcId="{52EBDEF5-25AF-8047-AD02-D184F4C1C134}" destId="{04AA6167-B565-5F48-985E-FCA5D723C74D}" srcOrd="1" destOrd="0" presId="urn:microsoft.com/office/officeart/2017/3/layout/HorizontalPathTimeline"/>
    <dgm:cxn modelId="{D01D2992-A7AE-0B45-8451-5EB6359AC64C}" type="presParOf" srcId="{52EBDEF5-25AF-8047-AD02-D184F4C1C134}" destId="{20BF11F8-7AF0-D04D-B91C-D48AA248EB5E}" srcOrd="2" destOrd="0" presId="urn:microsoft.com/office/officeart/2017/3/layout/HorizontalPathTimeline"/>
    <dgm:cxn modelId="{7C12672F-EDA0-AA4F-93D2-AAB16DABA076}" type="presParOf" srcId="{20BF11F8-7AF0-D04D-B91C-D48AA248EB5E}" destId="{0591F2AE-603B-7347-AA5E-C5FEB9A92A79}" srcOrd="0" destOrd="0" presId="urn:microsoft.com/office/officeart/2017/3/layout/HorizontalPathTimeline"/>
    <dgm:cxn modelId="{86270E27-8202-FD4F-9BEE-A8AF03B2D88E}" type="presParOf" srcId="{20BF11F8-7AF0-D04D-B91C-D48AA248EB5E}" destId="{759DEA8A-56CF-C344-B4CB-0F224B05B265}" srcOrd="1" destOrd="0" presId="urn:microsoft.com/office/officeart/2017/3/layout/HorizontalPathTimeline"/>
    <dgm:cxn modelId="{AF5E479E-907D-4E40-93FE-EAC4657ADC7B}" type="presParOf" srcId="{759DEA8A-56CF-C344-B4CB-0F224B05B265}" destId="{E5643334-4910-0447-AFEA-8ADC635D352F}" srcOrd="0" destOrd="0" presId="urn:microsoft.com/office/officeart/2017/3/layout/HorizontalPathTimeline"/>
    <dgm:cxn modelId="{C83DE0AD-3054-0846-942D-D0BB76B2F292}" type="presParOf" srcId="{759DEA8A-56CF-C344-B4CB-0F224B05B265}" destId="{8395E41B-734A-D148-AF01-F06836D216CE}" srcOrd="1" destOrd="0" presId="urn:microsoft.com/office/officeart/2017/3/layout/HorizontalPathTimeline"/>
    <dgm:cxn modelId="{FCCB3644-4B8B-794E-B1F9-B1B8F3CEB891}" type="presParOf" srcId="{20BF11F8-7AF0-D04D-B91C-D48AA248EB5E}" destId="{6E9424A4-BF58-2A41-B20F-416C94B9E75C}" srcOrd="2" destOrd="0" presId="urn:microsoft.com/office/officeart/2017/3/layout/HorizontalPathTimeline"/>
    <dgm:cxn modelId="{5C7D138F-9D67-F74B-A6D3-30937FA72054}" type="presParOf" srcId="{20BF11F8-7AF0-D04D-B91C-D48AA248EB5E}" destId="{7E6E3212-F749-C740-BA13-14741B7494E7}" srcOrd="3" destOrd="0" presId="urn:microsoft.com/office/officeart/2017/3/layout/HorizontalPathTimeline"/>
    <dgm:cxn modelId="{C5833215-D20C-2C43-A06A-8126F422EAD1}" type="presParOf" srcId="{20BF11F8-7AF0-D04D-B91C-D48AA248EB5E}" destId="{1CE920C0-5B06-6846-B936-A8D2E8293CD3}" srcOrd="4" destOrd="0" presId="urn:microsoft.com/office/officeart/2017/3/layout/HorizontalPathTimeline"/>
    <dgm:cxn modelId="{6EA58D43-320F-3246-A70B-D4914F3ADBD9}" type="presParOf" srcId="{52EBDEF5-25AF-8047-AD02-D184F4C1C134}" destId="{90E82A44-FF05-924F-BB89-F4229B1ABB53}" srcOrd="3" destOrd="0" presId="urn:microsoft.com/office/officeart/2017/3/layout/HorizontalPathTimeline"/>
    <dgm:cxn modelId="{70443387-0ABE-F04B-A54D-F39D90B1C379}" type="presParOf" srcId="{52EBDEF5-25AF-8047-AD02-D184F4C1C134}" destId="{F9946721-53FC-8B4B-AFC7-1C1FF079286A}" srcOrd="4" destOrd="0" presId="urn:microsoft.com/office/officeart/2017/3/layout/HorizontalPathTimeline"/>
    <dgm:cxn modelId="{427BC343-2B04-774C-8242-43DFFF085E16}" type="presParOf" srcId="{F9946721-53FC-8B4B-AFC7-1C1FF079286A}" destId="{E282FB9D-06D5-A845-92AA-EF71E578D3C5}" srcOrd="0" destOrd="0" presId="urn:microsoft.com/office/officeart/2017/3/layout/HorizontalPathTimeline"/>
    <dgm:cxn modelId="{A1213A6C-08F2-514E-82FF-1231E16C5200}" type="presParOf" srcId="{F9946721-53FC-8B4B-AFC7-1C1FF079286A}" destId="{ECF55EFE-CF42-D046-AA77-EA7A0B2000BD}" srcOrd="1" destOrd="0" presId="urn:microsoft.com/office/officeart/2017/3/layout/HorizontalPathTimeline"/>
    <dgm:cxn modelId="{F328A5D2-A829-974A-890B-1223171D0715}" type="presParOf" srcId="{ECF55EFE-CF42-D046-AA77-EA7A0B2000BD}" destId="{E4F7E6CD-D8AE-164A-A8EF-6866DBD72DC9}" srcOrd="0" destOrd="0" presId="urn:microsoft.com/office/officeart/2017/3/layout/HorizontalPathTimeline"/>
    <dgm:cxn modelId="{EA2BCC50-3639-D346-8CED-67DE52F3C391}" type="presParOf" srcId="{ECF55EFE-CF42-D046-AA77-EA7A0B2000BD}" destId="{07D3A40A-DE61-2543-B9A0-F021BA1194F8}" srcOrd="1" destOrd="0" presId="urn:microsoft.com/office/officeart/2017/3/layout/HorizontalPathTimeline"/>
    <dgm:cxn modelId="{E9DDDD49-B468-4F44-A03E-386089094396}" type="presParOf" srcId="{F9946721-53FC-8B4B-AFC7-1C1FF079286A}" destId="{03B28671-2291-8A42-B96E-0613D4BF8A2A}" srcOrd="2" destOrd="0" presId="urn:microsoft.com/office/officeart/2017/3/layout/HorizontalPathTimeline"/>
    <dgm:cxn modelId="{0AE4AE08-1063-D745-BAAF-CCED91511B82}" type="presParOf" srcId="{F9946721-53FC-8B4B-AFC7-1C1FF079286A}" destId="{CF833CE6-4532-484F-877A-25BAA452DC29}" srcOrd="3" destOrd="0" presId="urn:microsoft.com/office/officeart/2017/3/layout/HorizontalPathTimeline"/>
    <dgm:cxn modelId="{CF00A69D-B2A9-C74E-BAFB-909CD44CF2DB}" type="presParOf" srcId="{F9946721-53FC-8B4B-AFC7-1C1FF079286A}" destId="{4FBBB1F1-64F9-7845-A6AB-211AD1CDBF0C}" srcOrd="4" destOrd="0" presId="urn:microsoft.com/office/officeart/2017/3/layout/HorizontalPathTimeline"/>
    <dgm:cxn modelId="{DFDB6DE4-6EF6-7B4C-BD6B-A9882AE8BC90}" type="presParOf" srcId="{52EBDEF5-25AF-8047-AD02-D184F4C1C134}" destId="{B3EA32C8-CAE7-424E-88D5-4B6450B30AF8}" srcOrd="5" destOrd="0" presId="urn:microsoft.com/office/officeart/2017/3/layout/HorizontalPathTimeline"/>
    <dgm:cxn modelId="{C6E0EC53-44B5-7D42-8357-2D6B03028D2E}" type="presParOf" srcId="{52EBDEF5-25AF-8047-AD02-D184F4C1C134}" destId="{DF6E5B08-8456-2F47-883F-B857B8C7904F}" srcOrd="6" destOrd="0" presId="urn:microsoft.com/office/officeart/2017/3/layout/HorizontalPathTimeline"/>
    <dgm:cxn modelId="{33B0C40C-4EEF-1448-AA45-7D83706FA4CC}" type="presParOf" srcId="{DF6E5B08-8456-2F47-883F-B857B8C7904F}" destId="{D6135F95-4B90-C54A-85A5-AF06875DB63F}" srcOrd="0" destOrd="0" presId="urn:microsoft.com/office/officeart/2017/3/layout/HorizontalPathTimeline"/>
    <dgm:cxn modelId="{136C1304-5AD5-0F4B-B374-B45294C19E70}" type="presParOf" srcId="{DF6E5B08-8456-2F47-883F-B857B8C7904F}" destId="{7320C732-6676-4D4D-AAE5-E0B7BF3ED015}" srcOrd="1" destOrd="0" presId="urn:microsoft.com/office/officeart/2017/3/layout/HorizontalPathTimeline"/>
    <dgm:cxn modelId="{CDD7F987-CC1F-A94C-B057-8F50452F0528}" type="presParOf" srcId="{7320C732-6676-4D4D-AAE5-E0B7BF3ED015}" destId="{B2D4146C-0BA7-D64E-BC6A-009E8A885820}" srcOrd="0" destOrd="0" presId="urn:microsoft.com/office/officeart/2017/3/layout/HorizontalPathTimeline"/>
    <dgm:cxn modelId="{4F6741B0-122D-1847-8CF5-0DE6DE112E8E}" type="presParOf" srcId="{7320C732-6676-4D4D-AAE5-E0B7BF3ED015}" destId="{317D3E2B-6966-9148-9FC9-5F69608850B1}" srcOrd="1" destOrd="0" presId="urn:microsoft.com/office/officeart/2017/3/layout/HorizontalPathTimeline"/>
    <dgm:cxn modelId="{3B1E86A2-53D9-084B-BC49-443B94E773A7}" type="presParOf" srcId="{DF6E5B08-8456-2F47-883F-B857B8C7904F}" destId="{1AD4FAF1-1B34-F547-91EA-BF7017E846A2}" srcOrd="2" destOrd="0" presId="urn:microsoft.com/office/officeart/2017/3/layout/HorizontalPathTimeline"/>
    <dgm:cxn modelId="{1A80EDF4-244D-3B49-90B5-CA42A0856554}" type="presParOf" srcId="{DF6E5B08-8456-2F47-883F-B857B8C7904F}" destId="{5D91162E-33A5-5545-90A3-2CA0802E10DA}" srcOrd="3" destOrd="0" presId="urn:microsoft.com/office/officeart/2017/3/layout/HorizontalPathTimeline"/>
    <dgm:cxn modelId="{C4DCFA06-B0A5-6E4A-940B-3FBE160E4AC1}" type="presParOf" srcId="{DF6E5B08-8456-2F47-883F-B857B8C7904F}" destId="{CE467B87-B51B-7645-B7FB-AFD718E8D709}" srcOrd="4" destOrd="0" presId="urn:microsoft.com/office/officeart/2017/3/layout/HorizontalPathTimeline"/>
    <dgm:cxn modelId="{6E506ED5-D046-7D44-A014-0FC049057E49}" type="presParOf" srcId="{52EBDEF5-25AF-8047-AD02-D184F4C1C134}" destId="{704FC645-343F-EB41-AF98-98052FA6C395}" srcOrd="7" destOrd="0" presId="urn:microsoft.com/office/officeart/2017/3/layout/HorizontalPathTimeline"/>
    <dgm:cxn modelId="{082FB0E2-0174-AA46-9FB1-EC339CEE7804}" type="presParOf" srcId="{52EBDEF5-25AF-8047-AD02-D184F4C1C134}" destId="{C483B1FF-8166-3043-A139-B5A50A76940A}" srcOrd="8" destOrd="0" presId="urn:microsoft.com/office/officeart/2017/3/layout/HorizontalPathTimeline"/>
    <dgm:cxn modelId="{4FA252D5-9484-AF4B-8354-F83C07FEA7D7}" type="presParOf" srcId="{C483B1FF-8166-3043-A139-B5A50A76940A}" destId="{436309A1-4720-CB46-9E94-D8BF7BB037E5}" srcOrd="0" destOrd="0" presId="urn:microsoft.com/office/officeart/2017/3/layout/HorizontalPathTimeline"/>
    <dgm:cxn modelId="{CF059AA7-3016-4C43-A907-1C85526AA1EA}" type="presParOf" srcId="{C483B1FF-8166-3043-A139-B5A50A76940A}" destId="{071E841F-733C-9D4A-9E35-7BC5878E2D61}" srcOrd="1" destOrd="0" presId="urn:microsoft.com/office/officeart/2017/3/layout/HorizontalPathTimeline"/>
    <dgm:cxn modelId="{141E1525-25DC-C144-94F6-F156F8B83466}" type="presParOf" srcId="{071E841F-733C-9D4A-9E35-7BC5878E2D61}" destId="{5126B347-2029-E447-B008-417F434B7660}" srcOrd="0" destOrd="0" presId="urn:microsoft.com/office/officeart/2017/3/layout/HorizontalPathTimeline"/>
    <dgm:cxn modelId="{A3D4C89D-CD5A-C54F-B26D-44A54B1713D3}" type="presParOf" srcId="{071E841F-733C-9D4A-9E35-7BC5878E2D61}" destId="{2A33F406-C21A-4A49-9681-C6BE8B76D9EC}" srcOrd="1" destOrd="0" presId="urn:microsoft.com/office/officeart/2017/3/layout/HorizontalPathTimeline"/>
    <dgm:cxn modelId="{5302C956-3C56-5946-B263-9F7F7C8A2AB4}" type="presParOf" srcId="{C483B1FF-8166-3043-A139-B5A50A76940A}" destId="{CB84C14A-D545-9240-ADE9-4200345B34F9}" srcOrd="2" destOrd="0" presId="urn:microsoft.com/office/officeart/2017/3/layout/HorizontalPathTimeline"/>
    <dgm:cxn modelId="{3E22542C-AE5C-E148-AFD6-8DE8EE1B9D65}" type="presParOf" srcId="{C483B1FF-8166-3043-A139-B5A50A76940A}" destId="{BCF11B80-027B-A444-AB4C-A616C124F96C}" srcOrd="3" destOrd="0" presId="urn:microsoft.com/office/officeart/2017/3/layout/HorizontalPathTimeline"/>
    <dgm:cxn modelId="{768915C5-21F9-ED45-931D-C3E03CEE4B58}" type="presParOf" srcId="{C483B1FF-8166-3043-A139-B5A50A76940A}" destId="{557BBF0A-D912-8444-A660-51BF6C83D368}"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76E968-CBF8-412B-99A2-5BBFE9AC368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0E891F85-AFFF-4D07-98BC-BAB3B87E98AE}">
      <dgm:prSet/>
      <dgm:spPr/>
      <dgm:t>
        <a:bodyPr/>
        <a:lstStyle/>
        <a:p>
          <a:r>
            <a:rPr lang="en-US" dirty="0"/>
            <a:t>Federal government purchase of tests, vaccines, and treatments in order to provide these at no charge to the American public.</a:t>
          </a:r>
        </a:p>
      </dgm:t>
    </dgm:pt>
    <dgm:pt modelId="{4FCA56E5-FB3A-4E78-854A-3F4DC39000EC}" type="parTrans" cxnId="{92A18631-94E6-4E6E-8DE4-50757726DA28}">
      <dgm:prSet/>
      <dgm:spPr/>
      <dgm:t>
        <a:bodyPr/>
        <a:lstStyle/>
        <a:p>
          <a:endParaRPr lang="en-US"/>
        </a:p>
      </dgm:t>
    </dgm:pt>
    <dgm:pt modelId="{34859D60-3827-4802-A8FD-D847C00C8747}" type="sibTrans" cxnId="{92A18631-94E6-4E6E-8DE4-50757726DA28}">
      <dgm:prSet/>
      <dgm:spPr/>
      <dgm:t>
        <a:bodyPr/>
        <a:lstStyle/>
        <a:p>
          <a:endParaRPr lang="en-US"/>
        </a:p>
      </dgm:t>
    </dgm:pt>
    <dgm:pt modelId="{136D4C3B-5866-4695-91BE-B953DB14750B}">
      <dgm:prSet/>
      <dgm:spPr/>
      <dgm:t>
        <a:bodyPr/>
        <a:lstStyle/>
        <a:p>
          <a:r>
            <a:rPr lang="en-US" dirty="0"/>
            <a:t>8 free home tests per month.</a:t>
          </a:r>
        </a:p>
      </dgm:t>
    </dgm:pt>
    <dgm:pt modelId="{F2EC4CE7-D3D0-493A-8911-E9AAA0254BEB}" type="parTrans" cxnId="{5ECD342A-6F5D-4315-B81D-7373FEB5BA42}">
      <dgm:prSet/>
      <dgm:spPr/>
      <dgm:t>
        <a:bodyPr/>
        <a:lstStyle/>
        <a:p>
          <a:endParaRPr lang="en-US"/>
        </a:p>
      </dgm:t>
    </dgm:pt>
    <dgm:pt modelId="{06A3BEC0-2CA8-40F3-8426-5251DF26B3F8}" type="sibTrans" cxnId="{5ECD342A-6F5D-4315-B81D-7373FEB5BA42}">
      <dgm:prSet/>
      <dgm:spPr/>
      <dgm:t>
        <a:bodyPr/>
        <a:lstStyle/>
        <a:p>
          <a:endParaRPr lang="en-US"/>
        </a:p>
      </dgm:t>
    </dgm:pt>
    <dgm:pt modelId="{560A061D-C4F5-4110-A7B7-1F4D0B2317DC}">
      <dgm:prSet/>
      <dgm:spPr/>
      <dgm:t>
        <a:bodyPr/>
        <a:lstStyle/>
        <a:p>
          <a:r>
            <a:rPr lang="en-US" dirty="0"/>
            <a:t>Private insurers are required to reimburse out-of-network providers for vaccine administration.</a:t>
          </a:r>
        </a:p>
      </dgm:t>
    </dgm:pt>
    <dgm:pt modelId="{3728C8FA-692C-4011-A34C-094524C429FF}" type="parTrans" cxnId="{EE463561-CA8A-4335-886C-878524CA64F3}">
      <dgm:prSet/>
      <dgm:spPr/>
      <dgm:t>
        <a:bodyPr/>
        <a:lstStyle/>
        <a:p>
          <a:endParaRPr lang="en-US"/>
        </a:p>
      </dgm:t>
    </dgm:pt>
    <dgm:pt modelId="{B3E28611-00DA-4885-97AD-26BDB21AF083}" type="sibTrans" cxnId="{EE463561-CA8A-4335-886C-878524CA64F3}">
      <dgm:prSet/>
      <dgm:spPr/>
      <dgm:t>
        <a:bodyPr/>
        <a:lstStyle/>
        <a:p>
          <a:endParaRPr lang="en-US"/>
        </a:p>
      </dgm:t>
    </dgm:pt>
    <dgm:pt modelId="{96C794D5-00CD-3C48-9ABB-387C34652B53}" type="pres">
      <dgm:prSet presAssocID="{DA76E968-CBF8-412B-99A2-5BBFE9AC3683}" presName="outerComposite" presStyleCnt="0">
        <dgm:presLayoutVars>
          <dgm:chMax val="5"/>
          <dgm:dir/>
          <dgm:resizeHandles val="exact"/>
        </dgm:presLayoutVars>
      </dgm:prSet>
      <dgm:spPr/>
    </dgm:pt>
    <dgm:pt modelId="{C4872D45-3430-844D-A652-18F7F5174042}" type="pres">
      <dgm:prSet presAssocID="{DA76E968-CBF8-412B-99A2-5BBFE9AC3683}" presName="dummyMaxCanvas" presStyleCnt="0">
        <dgm:presLayoutVars/>
      </dgm:prSet>
      <dgm:spPr/>
    </dgm:pt>
    <dgm:pt modelId="{102A56BF-A82F-354B-9D30-8338E5E499FB}" type="pres">
      <dgm:prSet presAssocID="{DA76E968-CBF8-412B-99A2-5BBFE9AC3683}" presName="ThreeNodes_1" presStyleLbl="node1" presStyleIdx="0" presStyleCnt="3">
        <dgm:presLayoutVars>
          <dgm:bulletEnabled val="1"/>
        </dgm:presLayoutVars>
      </dgm:prSet>
      <dgm:spPr/>
    </dgm:pt>
    <dgm:pt modelId="{6783DB00-0E9D-0546-948C-7E1CEE2CD7F8}" type="pres">
      <dgm:prSet presAssocID="{DA76E968-CBF8-412B-99A2-5BBFE9AC3683}" presName="ThreeNodes_2" presStyleLbl="node1" presStyleIdx="1" presStyleCnt="3">
        <dgm:presLayoutVars>
          <dgm:bulletEnabled val="1"/>
        </dgm:presLayoutVars>
      </dgm:prSet>
      <dgm:spPr/>
    </dgm:pt>
    <dgm:pt modelId="{665594A7-5BFD-6743-A63A-88AA9B0355AC}" type="pres">
      <dgm:prSet presAssocID="{DA76E968-CBF8-412B-99A2-5BBFE9AC3683}" presName="ThreeNodes_3" presStyleLbl="node1" presStyleIdx="2" presStyleCnt="3">
        <dgm:presLayoutVars>
          <dgm:bulletEnabled val="1"/>
        </dgm:presLayoutVars>
      </dgm:prSet>
      <dgm:spPr/>
    </dgm:pt>
    <dgm:pt modelId="{105C2280-1406-C740-8420-0F33B8771558}" type="pres">
      <dgm:prSet presAssocID="{DA76E968-CBF8-412B-99A2-5BBFE9AC3683}" presName="ThreeConn_1-2" presStyleLbl="fgAccFollowNode1" presStyleIdx="0" presStyleCnt="2">
        <dgm:presLayoutVars>
          <dgm:bulletEnabled val="1"/>
        </dgm:presLayoutVars>
      </dgm:prSet>
      <dgm:spPr/>
    </dgm:pt>
    <dgm:pt modelId="{0BEA91A5-AF40-4642-AD7E-AAD94DB370A5}" type="pres">
      <dgm:prSet presAssocID="{DA76E968-CBF8-412B-99A2-5BBFE9AC3683}" presName="ThreeConn_2-3" presStyleLbl="fgAccFollowNode1" presStyleIdx="1" presStyleCnt="2">
        <dgm:presLayoutVars>
          <dgm:bulletEnabled val="1"/>
        </dgm:presLayoutVars>
      </dgm:prSet>
      <dgm:spPr/>
    </dgm:pt>
    <dgm:pt modelId="{394B1C96-1B6F-B64A-AAB6-54C81A6F9871}" type="pres">
      <dgm:prSet presAssocID="{DA76E968-CBF8-412B-99A2-5BBFE9AC3683}" presName="ThreeNodes_1_text" presStyleLbl="node1" presStyleIdx="2" presStyleCnt="3">
        <dgm:presLayoutVars>
          <dgm:bulletEnabled val="1"/>
        </dgm:presLayoutVars>
      </dgm:prSet>
      <dgm:spPr/>
    </dgm:pt>
    <dgm:pt modelId="{CAB751EF-5170-534C-9F26-9EB440669102}" type="pres">
      <dgm:prSet presAssocID="{DA76E968-CBF8-412B-99A2-5BBFE9AC3683}" presName="ThreeNodes_2_text" presStyleLbl="node1" presStyleIdx="2" presStyleCnt="3">
        <dgm:presLayoutVars>
          <dgm:bulletEnabled val="1"/>
        </dgm:presLayoutVars>
      </dgm:prSet>
      <dgm:spPr/>
    </dgm:pt>
    <dgm:pt modelId="{1FEF8170-18BC-354C-9C1A-B62D0E098240}" type="pres">
      <dgm:prSet presAssocID="{DA76E968-CBF8-412B-99A2-5BBFE9AC3683}" presName="ThreeNodes_3_text" presStyleLbl="node1" presStyleIdx="2" presStyleCnt="3">
        <dgm:presLayoutVars>
          <dgm:bulletEnabled val="1"/>
        </dgm:presLayoutVars>
      </dgm:prSet>
      <dgm:spPr/>
    </dgm:pt>
  </dgm:ptLst>
  <dgm:cxnLst>
    <dgm:cxn modelId="{5ECD342A-6F5D-4315-B81D-7373FEB5BA42}" srcId="{DA76E968-CBF8-412B-99A2-5BBFE9AC3683}" destId="{136D4C3B-5866-4695-91BE-B953DB14750B}" srcOrd="1" destOrd="0" parTransId="{F2EC4CE7-D3D0-493A-8911-E9AAA0254BEB}" sibTransId="{06A3BEC0-2CA8-40F3-8426-5251DF26B3F8}"/>
    <dgm:cxn modelId="{25A3732C-8EB2-CC47-8FE5-AD0568873F0C}" type="presOf" srcId="{DA76E968-CBF8-412B-99A2-5BBFE9AC3683}" destId="{96C794D5-00CD-3C48-9ABB-387C34652B53}" srcOrd="0" destOrd="0" presId="urn:microsoft.com/office/officeart/2005/8/layout/vProcess5"/>
    <dgm:cxn modelId="{8145FF30-DCB7-074F-ADDD-31587AC47786}" type="presOf" srcId="{06A3BEC0-2CA8-40F3-8426-5251DF26B3F8}" destId="{0BEA91A5-AF40-4642-AD7E-AAD94DB370A5}" srcOrd="0" destOrd="0" presId="urn:microsoft.com/office/officeart/2005/8/layout/vProcess5"/>
    <dgm:cxn modelId="{92A18631-94E6-4E6E-8DE4-50757726DA28}" srcId="{DA76E968-CBF8-412B-99A2-5BBFE9AC3683}" destId="{0E891F85-AFFF-4D07-98BC-BAB3B87E98AE}" srcOrd="0" destOrd="0" parTransId="{4FCA56E5-FB3A-4E78-854A-3F4DC39000EC}" sibTransId="{34859D60-3827-4802-A8FD-D847C00C8747}"/>
    <dgm:cxn modelId="{68065134-AA75-804C-BBD2-FB4FE7A3F7C6}" type="presOf" srcId="{136D4C3B-5866-4695-91BE-B953DB14750B}" destId="{6783DB00-0E9D-0546-948C-7E1CEE2CD7F8}" srcOrd="0" destOrd="0" presId="urn:microsoft.com/office/officeart/2005/8/layout/vProcess5"/>
    <dgm:cxn modelId="{B9FB904C-9213-EA48-AE58-3464709532C1}" type="presOf" srcId="{34859D60-3827-4802-A8FD-D847C00C8747}" destId="{105C2280-1406-C740-8420-0F33B8771558}" srcOrd="0" destOrd="0" presId="urn:microsoft.com/office/officeart/2005/8/layout/vProcess5"/>
    <dgm:cxn modelId="{B117B84E-CAC2-6E45-82FC-4BDA0E9C820D}" type="presOf" srcId="{0E891F85-AFFF-4D07-98BC-BAB3B87E98AE}" destId="{102A56BF-A82F-354B-9D30-8338E5E499FB}" srcOrd="0" destOrd="0" presId="urn:microsoft.com/office/officeart/2005/8/layout/vProcess5"/>
    <dgm:cxn modelId="{33934E58-FB88-C041-9D2C-9A9F0D3F6271}" type="presOf" srcId="{136D4C3B-5866-4695-91BE-B953DB14750B}" destId="{CAB751EF-5170-534C-9F26-9EB440669102}" srcOrd="1" destOrd="0" presId="urn:microsoft.com/office/officeart/2005/8/layout/vProcess5"/>
    <dgm:cxn modelId="{EE463561-CA8A-4335-886C-878524CA64F3}" srcId="{DA76E968-CBF8-412B-99A2-5BBFE9AC3683}" destId="{560A061D-C4F5-4110-A7B7-1F4D0B2317DC}" srcOrd="2" destOrd="0" parTransId="{3728C8FA-692C-4011-A34C-094524C429FF}" sibTransId="{B3E28611-00DA-4885-97AD-26BDB21AF083}"/>
    <dgm:cxn modelId="{E409167C-E305-3E4E-A630-71018E530FB2}" type="presOf" srcId="{0E891F85-AFFF-4D07-98BC-BAB3B87E98AE}" destId="{394B1C96-1B6F-B64A-AAB6-54C81A6F9871}" srcOrd="1" destOrd="0" presId="urn:microsoft.com/office/officeart/2005/8/layout/vProcess5"/>
    <dgm:cxn modelId="{FEF038BF-DB6A-CD4C-A6F2-DE62A349DA91}" type="presOf" srcId="{560A061D-C4F5-4110-A7B7-1F4D0B2317DC}" destId="{1FEF8170-18BC-354C-9C1A-B62D0E098240}" srcOrd="1" destOrd="0" presId="urn:microsoft.com/office/officeart/2005/8/layout/vProcess5"/>
    <dgm:cxn modelId="{90C700E6-3ED4-614A-AF4E-210117183632}" type="presOf" srcId="{560A061D-C4F5-4110-A7B7-1F4D0B2317DC}" destId="{665594A7-5BFD-6743-A63A-88AA9B0355AC}" srcOrd="0" destOrd="0" presId="urn:microsoft.com/office/officeart/2005/8/layout/vProcess5"/>
    <dgm:cxn modelId="{191B9A09-8068-5441-93BD-4AC873956422}" type="presParOf" srcId="{96C794D5-00CD-3C48-9ABB-387C34652B53}" destId="{C4872D45-3430-844D-A652-18F7F5174042}" srcOrd="0" destOrd="0" presId="urn:microsoft.com/office/officeart/2005/8/layout/vProcess5"/>
    <dgm:cxn modelId="{E37CC07C-5EA8-BE48-A2F9-CDA88D039474}" type="presParOf" srcId="{96C794D5-00CD-3C48-9ABB-387C34652B53}" destId="{102A56BF-A82F-354B-9D30-8338E5E499FB}" srcOrd="1" destOrd="0" presId="urn:microsoft.com/office/officeart/2005/8/layout/vProcess5"/>
    <dgm:cxn modelId="{EF047154-1204-DE45-A8F7-3F1A91515E34}" type="presParOf" srcId="{96C794D5-00CD-3C48-9ABB-387C34652B53}" destId="{6783DB00-0E9D-0546-948C-7E1CEE2CD7F8}" srcOrd="2" destOrd="0" presId="urn:microsoft.com/office/officeart/2005/8/layout/vProcess5"/>
    <dgm:cxn modelId="{00B361AD-A7CE-0B4F-9634-91DD9E8ED9D0}" type="presParOf" srcId="{96C794D5-00CD-3C48-9ABB-387C34652B53}" destId="{665594A7-5BFD-6743-A63A-88AA9B0355AC}" srcOrd="3" destOrd="0" presId="urn:microsoft.com/office/officeart/2005/8/layout/vProcess5"/>
    <dgm:cxn modelId="{3B013BD8-83FA-534E-9317-91162A23491C}" type="presParOf" srcId="{96C794D5-00CD-3C48-9ABB-387C34652B53}" destId="{105C2280-1406-C740-8420-0F33B8771558}" srcOrd="4" destOrd="0" presId="urn:microsoft.com/office/officeart/2005/8/layout/vProcess5"/>
    <dgm:cxn modelId="{2A0AEF17-07B4-584F-9B0C-9591A4C84887}" type="presParOf" srcId="{96C794D5-00CD-3C48-9ABB-387C34652B53}" destId="{0BEA91A5-AF40-4642-AD7E-AAD94DB370A5}" srcOrd="5" destOrd="0" presId="urn:microsoft.com/office/officeart/2005/8/layout/vProcess5"/>
    <dgm:cxn modelId="{8494025E-C6B7-6244-B32B-913495B041A6}" type="presParOf" srcId="{96C794D5-00CD-3C48-9ABB-387C34652B53}" destId="{394B1C96-1B6F-B64A-AAB6-54C81A6F9871}" srcOrd="6" destOrd="0" presId="urn:microsoft.com/office/officeart/2005/8/layout/vProcess5"/>
    <dgm:cxn modelId="{D29C2E1E-1839-C14A-B553-832291B4ADFB}" type="presParOf" srcId="{96C794D5-00CD-3C48-9ABB-387C34652B53}" destId="{CAB751EF-5170-534C-9F26-9EB440669102}" srcOrd="7" destOrd="0" presId="urn:microsoft.com/office/officeart/2005/8/layout/vProcess5"/>
    <dgm:cxn modelId="{F24DF3AC-0F7E-2D4C-8292-CCB450323323}" type="presParOf" srcId="{96C794D5-00CD-3C48-9ABB-387C34652B53}" destId="{1FEF8170-18BC-354C-9C1A-B62D0E09824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76E968-CBF8-412B-99A2-5BBFE9AC368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E891F85-AFFF-4D07-98BC-BAB3B87E98AE}">
      <dgm:prSet/>
      <dgm:spPr/>
      <dgm:t>
        <a:bodyPr/>
        <a:lstStyle/>
        <a:p>
          <a:r>
            <a:rPr lang="en-US" dirty="0"/>
            <a:t>The end of 8 free tests per month for those who have private insurance and Medicare.  It should be noted that some insurers, including Medicare Advantage may cover tests. </a:t>
          </a:r>
        </a:p>
      </dgm:t>
    </dgm:pt>
    <dgm:pt modelId="{4FCA56E5-FB3A-4E78-854A-3F4DC39000EC}" type="parTrans" cxnId="{92A18631-94E6-4E6E-8DE4-50757726DA28}">
      <dgm:prSet/>
      <dgm:spPr/>
      <dgm:t>
        <a:bodyPr/>
        <a:lstStyle/>
        <a:p>
          <a:endParaRPr lang="en-US"/>
        </a:p>
      </dgm:t>
    </dgm:pt>
    <dgm:pt modelId="{34859D60-3827-4802-A8FD-D847C00C8747}" type="sibTrans" cxnId="{92A18631-94E6-4E6E-8DE4-50757726DA28}">
      <dgm:prSet/>
      <dgm:spPr/>
      <dgm:t>
        <a:bodyPr/>
        <a:lstStyle/>
        <a:p>
          <a:endParaRPr lang="en-US"/>
        </a:p>
      </dgm:t>
    </dgm:pt>
    <dgm:pt modelId="{560A061D-C4F5-4110-A7B7-1F4D0B2317DC}">
      <dgm:prSet/>
      <dgm:spPr/>
      <dgm:t>
        <a:bodyPr/>
        <a:lstStyle/>
        <a:p>
          <a:r>
            <a:rPr lang="en-US" dirty="0"/>
            <a:t>Individuals who utilize Medicaid will continue to receive up to 8 free tests per month until September 2024 (ARPA).</a:t>
          </a:r>
        </a:p>
      </dgm:t>
    </dgm:pt>
    <dgm:pt modelId="{3728C8FA-692C-4011-A34C-094524C429FF}" type="parTrans" cxnId="{EE463561-CA8A-4335-886C-878524CA64F3}">
      <dgm:prSet/>
      <dgm:spPr/>
      <dgm:t>
        <a:bodyPr/>
        <a:lstStyle/>
        <a:p>
          <a:endParaRPr lang="en-US"/>
        </a:p>
      </dgm:t>
    </dgm:pt>
    <dgm:pt modelId="{B3E28611-00DA-4885-97AD-26BDB21AF083}" type="sibTrans" cxnId="{EE463561-CA8A-4335-886C-878524CA64F3}">
      <dgm:prSet/>
      <dgm:spPr/>
      <dgm:t>
        <a:bodyPr/>
        <a:lstStyle/>
        <a:p>
          <a:endParaRPr lang="en-US"/>
        </a:p>
      </dgm:t>
    </dgm:pt>
    <dgm:pt modelId="{4544ECA6-84B1-0C42-93D3-5CABFC95A38C}">
      <dgm:prSet/>
      <dgm:spPr/>
      <dgm:t>
        <a:bodyPr/>
        <a:lstStyle/>
        <a:p>
          <a:r>
            <a:rPr lang="en-US" dirty="0"/>
            <a:t>Coverage for tests to varies by state.</a:t>
          </a:r>
        </a:p>
      </dgm:t>
    </dgm:pt>
    <dgm:pt modelId="{8361884E-58E6-D94C-8052-449654CD58DD}" type="parTrans" cxnId="{1860D482-A0CF-A74A-8DDE-595F33360B2A}">
      <dgm:prSet/>
      <dgm:spPr/>
      <dgm:t>
        <a:bodyPr/>
        <a:lstStyle/>
        <a:p>
          <a:endParaRPr lang="en-US"/>
        </a:p>
      </dgm:t>
    </dgm:pt>
    <dgm:pt modelId="{E3D57DC4-0EEE-7545-A303-0501E696F5F4}" type="sibTrans" cxnId="{1860D482-A0CF-A74A-8DDE-595F33360B2A}">
      <dgm:prSet/>
      <dgm:spPr/>
      <dgm:t>
        <a:bodyPr/>
        <a:lstStyle/>
        <a:p>
          <a:endParaRPr lang="en-US"/>
        </a:p>
      </dgm:t>
    </dgm:pt>
    <dgm:pt modelId="{F9F78BB4-5512-4547-8BAD-293B8A414666}" type="pres">
      <dgm:prSet presAssocID="{DA76E968-CBF8-412B-99A2-5BBFE9AC3683}" presName="linear" presStyleCnt="0">
        <dgm:presLayoutVars>
          <dgm:animLvl val="lvl"/>
          <dgm:resizeHandles val="exact"/>
        </dgm:presLayoutVars>
      </dgm:prSet>
      <dgm:spPr/>
    </dgm:pt>
    <dgm:pt modelId="{70BD1835-1B25-6D42-A5B8-EEC4AFA43932}" type="pres">
      <dgm:prSet presAssocID="{0E891F85-AFFF-4D07-98BC-BAB3B87E98AE}" presName="parentText" presStyleLbl="node1" presStyleIdx="0" presStyleCnt="3">
        <dgm:presLayoutVars>
          <dgm:chMax val="0"/>
          <dgm:bulletEnabled val="1"/>
        </dgm:presLayoutVars>
      </dgm:prSet>
      <dgm:spPr/>
    </dgm:pt>
    <dgm:pt modelId="{B7D8BCE7-B6D6-2B43-A8B4-E07F8B48F182}" type="pres">
      <dgm:prSet presAssocID="{34859D60-3827-4802-A8FD-D847C00C8747}" presName="spacer" presStyleCnt="0"/>
      <dgm:spPr/>
    </dgm:pt>
    <dgm:pt modelId="{7E430089-AF5E-104B-93C2-B69EB4053517}" type="pres">
      <dgm:prSet presAssocID="{560A061D-C4F5-4110-A7B7-1F4D0B2317DC}" presName="parentText" presStyleLbl="node1" presStyleIdx="1" presStyleCnt="3">
        <dgm:presLayoutVars>
          <dgm:chMax val="0"/>
          <dgm:bulletEnabled val="1"/>
        </dgm:presLayoutVars>
      </dgm:prSet>
      <dgm:spPr/>
    </dgm:pt>
    <dgm:pt modelId="{9D3E5F33-24FA-424F-905B-CBB66FEC7B99}" type="pres">
      <dgm:prSet presAssocID="{B3E28611-00DA-4885-97AD-26BDB21AF083}" presName="spacer" presStyleCnt="0"/>
      <dgm:spPr/>
    </dgm:pt>
    <dgm:pt modelId="{32CF2BB2-33C1-3046-8FDD-7C1879394BBE}" type="pres">
      <dgm:prSet presAssocID="{4544ECA6-84B1-0C42-93D3-5CABFC95A38C}" presName="parentText" presStyleLbl="node1" presStyleIdx="2" presStyleCnt="3">
        <dgm:presLayoutVars>
          <dgm:chMax val="0"/>
          <dgm:bulletEnabled val="1"/>
        </dgm:presLayoutVars>
      </dgm:prSet>
      <dgm:spPr/>
    </dgm:pt>
  </dgm:ptLst>
  <dgm:cxnLst>
    <dgm:cxn modelId="{55EAD01F-424E-824A-BEE7-F5F342860399}" type="presOf" srcId="{DA76E968-CBF8-412B-99A2-5BBFE9AC3683}" destId="{F9F78BB4-5512-4547-8BAD-293B8A414666}" srcOrd="0" destOrd="0" presId="urn:microsoft.com/office/officeart/2005/8/layout/vList2"/>
    <dgm:cxn modelId="{B0780022-701B-A642-97CF-60C5833FD978}" type="presOf" srcId="{0E891F85-AFFF-4D07-98BC-BAB3B87E98AE}" destId="{70BD1835-1B25-6D42-A5B8-EEC4AFA43932}" srcOrd="0" destOrd="0" presId="urn:microsoft.com/office/officeart/2005/8/layout/vList2"/>
    <dgm:cxn modelId="{92A18631-94E6-4E6E-8DE4-50757726DA28}" srcId="{DA76E968-CBF8-412B-99A2-5BBFE9AC3683}" destId="{0E891F85-AFFF-4D07-98BC-BAB3B87E98AE}" srcOrd="0" destOrd="0" parTransId="{4FCA56E5-FB3A-4E78-854A-3F4DC39000EC}" sibTransId="{34859D60-3827-4802-A8FD-D847C00C8747}"/>
    <dgm:cxn modelId="{EE463561-CA8A-4335-886C-878524CA64F3}" srcId="{DA76E968-CBF8-412B-99A2-5BBFE9AC3683}" destId="{560A061D-C4F5-4110-A7B7-1F4D0B2317DC}" srcOrd="1" destOrd="0" parTransId="{3728C8FA-692C-4011-A34C-094524C429FF}" sibTransId="{B3E28611-00DA-4885-97AD-26BDB21AF083}"/>
    <dgm:cxn modelId="{FE79AF6F-11A1-984D-B522-538A100AF4F7}" type="presOf" srcId="{4544ECA6-84B1-0C42-93D3-5CABFC95A38C}" destId="{32CF2BB2-33C1-3046-8FDD-7C1879394BBE}" srcOrd="0" destOrd="0" presId="urn:microsoft.com/office/officeart/2005/8/layout/vList2"/>
    <dgm:cxn modelId="{1860D482-A0CF-A74A-8DDE-595F33360B2A}" srcId="{DA76E968-CBF8-412B-99A2-5BBFE9AC3683}" destId="{4544ECA6-84B1-0C42-93D3-5CABFC95A38C}" srcOrd="2" destOrd="0" parTransId="{8361884E-58E6-D94C-8052-449654CD58DD}" sibTransId="{E3D57DC4-0EEE-7545-A303-0501E696F5F4}"/>
    <dgm:cxn modelId="{D80F70D1-A3E9-674C-BF9E-A2FB93A0E89C}" type="presOf" srcId="{560A061D-C4F5-4110-A7B7-1F4D0B2317DC}" destId="{7E430089-AF5E-104B-93C2-B69EB4053517}" srcOrd="0" destOrd="0" presId="urn:microsoft.com/office/officeart/2005/8/layout/vList2"/>
    <dgm:cxn modelId="{125EECC2-F220-9D43-8E3F-CB6CCB71078F}" type="presParOf" srcId="{F9F78BB4-5512-4547-8BAD-293B8A414666}" destId="{70BD1835-1B25-6D42-A5B8-EEC4AFA43932}" srcOrd="0" destOrd="0" presId="urn:microsoft.com/office/officeart/2005/8/layout/vList2"/>
    <dgm:cxn modelId="{2CE5F6C1-9843-D94B-98B7-EF03B528A65A}" type="presParOf" srcId="{F9F78BB4-5512-4547-8BAD-293B8A414666}" destId="{B7D8BCE7-B6D6-2B43-A8B4-E07F8B48F182}" srcOrd="1" destOrd="0" presId="urn:microsoft.com/office/officeart/2005/8/layout/vList2"/>
    <dgm:cxn modelId="{D6856E7A-B6A5-2F47-ACAB-04E26D4EC58E}" type="presParOf" srcId="{F9F78BB4-5512-4547-8BAD-293B8A414666}" destId="{7E430089-AF5E-104B-93C2-B69EB4053517}" srcOrd="2" destOrd="0" presId="urn:microsoft.com/office/officeart/2005/8/layout/vList2"/>
    <dgm:cxn modelId="{34FB4D3A-1D1A-234F-B5D2-155832B62555}" type="presParOf" srcId="{F9F78BB4-5512-4547-8BAD-293B8A414666}" destId="{9D3E5F33-24FA-424F-905B-CBB66FEC7B99}" srcOrd="3" destOrd="0" presId="urn:microsoft.com/office/officeart/2005/8/layout/vList2"/>
    <dgm:cxn modelId="{16319BAC-11C8-A548-8E47-B0EB74CC4B1F}" type="presParOf" srcId="{F9F78BB4-5512-4547-8BAD-293B8A414666}" destId="{32CF2BB2-33C1-3046-8FDD-7C1879394BB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39B311-F6E5-4A2D-84FD-B860550A162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846EF13-A3F6-4C9D-9597-AE10B13F9365}">
      <dgm:prSet/>
      <dgm:spPr/>
      <dgm:t>
        <a:bodyPr/>
        <a:lstStyle/>
        <a:p>
          <a:r>
            <a:rPr lang="en-US" dirty="0"/>
            <a:t>Those on Medicaid will continue to receive free treatment through September 2024 (ARPA).</a:t>
          </a:r>
        </a:p>
      </dgm:t>
    </dgm:pt>
    <dgm:pt modelId="{F8DF7C1E-255D-431C-9BE4-AF3BFD0E7D75}" type="parTrans" cxnId="{3E80116F-FFCB-4366-88FF-F635BDCB0985}">
      <dgm:prSet/>
      <dgm:spPr/>
      <dgm:t>
        <a:bodyPr/>
        <a:lstStyle/>
        <a:p>
          <a:endParaRPr lang="en-US"/>
        </a:p>
      </dgm:t>
    </dgm:pt>
    <dgm:pt modelId="{123B1A66-0371-406C-A0D9-FC52E48B54C5}" type="sibTrans" cxnId="{3E80116F-FFCB-4366-88FF-F635BDCB0985}">
      <dgm:prSet/>
      <dgm:spPr/>
      <dgm:t>
        <a:bodyPr/>
        <a:lstStyle/>
        <a:p>
          <a:endParaRPr lang="en-US"/>
        </a:p>
      </dgm:t>
    </dgm:pt>
    <dgm:pt modelId="{8D0832BA-C8EB-4793-933D-5A52B49C5D76}">
      <dgm:prSet/>
      <dgm:spPr/>
      <dgm:t>
        <a:bodyPr/>
        <a:lstStyle/>
        <a:p>
          <a:r>
            <a:rPr lang="en-US" dirty="0"/>
            <a:t>End of the 20% Medicare payment increase for COVID hospitalizations.</a:t>
          </a:r>
        </a:p>
      </dgm:t>
    </dgm:pt>
    <dgm:pt modelId="{662C19FC-4995-48D8-B35F-F3DCAE010B40}" type="parTrans" cxnId="{2A3BAD3C-5149-4F1E-AF7E-F9DAF92F6A53}">
      <dgm:prSet/>
      <dgm:spPr/>
      <dgm:t>
        <a:bodyPr/>
        <a:lstStyle/>
        <a:p>
          <a:endParaRPr lang="en-US"/>
        </a:p>
      </dgm:t>
    </dgm:pt>
    <dgm:pt modelId="{8CD6CB0C-5102-4B52-B34B-617AA1031EEF}" type="sibTrans" cxnId="{2A3BAD3C-5149-4F1E-AF7E-F9DAF92F6A53}">
      <dgm:prSet/>
      <dgm:spPr/>
      <dgm:t>
        <a:bodyPr/>
        <a:lstStyle/>
        <a:p>
          <a:endParaRPr lang="en-US"/>
        </a:p>
      </dgm:t>
    </dgm:pt>
    <dgm:pt modelId="{70EB25DD-4458-41A7-9185-FCF46CAED3C5}">
      <dgm:prSet/>
      <dgm:spPr/>
      <dgm:t>
        <a:bodyPr/>
        <a:lstStyle/>
        <a:p>
          <a:r>
            <a:rPr lang="en-US" dirty="0"/>
            <a:t>Any medication for treatment that was purchased by the federal government will remain free of charge, regardless of insurance status, until the federal supply is depleted.</a:t>
          </a:r>
        </a:p>
      </dgm:t>
    </dgm:pt>
    <dgm:pt modelId="{42C1B63A-8288-4DD7-A191-1DB9BD1A0A1E}" type="parTrans" cxnId="{C2E2A5A1-5B6E-413A-800F-6663852005DA}">
      <dgm:prSet/>
      <dgm:spPr/>
      <dgm:t>
        <a:bodyPr/>
        <a:lstStyle/>
        <a:p>
          <a:endParaRPr lang="en-US"/>
        </a:p>
      </dgm:t>
    </dgm:pt>
    <dgm:pt modelId="{246B904E-06EC-4158-AE94-748B594BC57B}" type="sibTrans" cxnId="{C2E2A5A1-5B6E-413A-800F-6663852005DA}">
      <dgm:prSet/>
      <dgm:spPr/>
      <dgm:t>
        <a:bodyPr/>
        <a:lstStyle/>
        <a:p>
          <a:endParaRPr lang="en-US"/>
        </a:p>
      </dgm:t>
    </dgm:pt>
    <dgm:pt modelId="{7C45498F-7D75-364B-9E7D-B8F3D21FC55C}" type="pres">
      <dgm:prSet presAssocID="{FF39B311-F6E5-4A2D-84FD-B860550A162F}" presName="linear" presStyleCnt="0">
        <dgm:presLayoutVars>
          <dgm:animLvl val="lvl"/>
          <dgm:resizeHandles val="exact"/>
        </dgm:presLayoutVars>
      </dgm:prSet>
      <dgm:spPr/>
    </dgm:pt>
    <dgm:pt modelId="{1A9BCD9A-DAEB-F54D-8213-49ACFDE19A82}" type="pres">
      <dgm:prSet presAssocID="{2846EF13-A3F6-4C9D-9597-AE10B13F9365}" presName="parentText" presStyleLbl="node1" presStyleIdx="0" presStyleCnt="3">
        <dgm:presLayoutVars>
          <dgm:chMax val="0"/>
          <dgm:bulletEnabled val="1"/>
        </dgm:presLayoutVars>
      </dgm:prSet>
      <dgm:spPr/>
    </dgm:pt>
    <dgm:pt modelId="{6DDF9AFA-D790-4344-AFA5-704C1DCF9FE7}" type="pres">
      <dgm:prSet presAssocID="{123B1A66-0371-406C-A0D9-FC52E48B54C5}" presName="spacer" presStyleCnt="0"/>
      <dgm:spPr/>
    </dgm:pt>
    <dgm:pt modelId="{A8543F9B-1CA2-184F-9F1C-7CA468745AE1}" type="pres">
      <dgm:prSet presAssocID="{8D0832BA-C8EB-4793-933D-5A52B49C5D76}" presName="parentText" presStyleLbl="node1" presStyleIdx="1" presStyleCnt="3">
        <dgm:presLayoutVars>
          <dgm:chMax val="0"/>
          <dgm:bulletEnabled val="1"/>
        </dgm:presLayoutVars>
      </dgm:prSet>
      <dgm:spPr/>
    </dgm:pt>
    <dgm:pt modelId="{6022719F-0A25-A34B-BB34-96CDB87470B1}" type="pres">
      <dgm:prSet presAssocID="{8CD6CB0C-5102-4B52-B34B-617AA1031EEF}" presName="spacer" presStyleCnt="0"/>
      <dgm:spPr/>
    </dgm:pt>
    <dgm:pt modelId="{9A57EE5D-C604-BF49-AF20-56CF8DD79466}" type="pres">
      <dgm:prSet presAssocID="{70EB25DD-4458-41A7-9185-FCF46CAED3C5}" presName="parentText" presStyleLbl="node1" presStyleIdx="2" presStyleCnt="3">
        <dgm:presLayoutVars>
          <dgm:chMax val="0"/>
          <dgm:bulletEnabled val="1"/>
        </dgm:presLayoutVars>
      </dgm:prSet>
      <dgm:spPr/>
    </dgm:pt>
  </dgm:ptLst>
  <dgm:cxnLst>
    <dgm:cxn modelId="{95FBA904-00A0-4E40-B8D6-9CD950C385FA}" type="presOf" srcId="{70EB25DD-4458-41A7-9185-FCF46CAED3C5}" destId="{9A57EE5D-C604-BF49-AF20-56CF8DD79466}" srcOrd="0" destOrd="0" presId="urn:microsoft.com/office/officeart/2005/8/layout/vList2"/>
    <dgm:cxn modelId="{1944FF2A-8FDE-C74C-AA80-E2B98FD37420}" type="presOf" srcId="{2846EF13-A3F6-4C9D-9597-AE10B13F9365}" destId="{1A9BCD9A-DAEB-F54D-8213-49ACFDE19A82}" srcOrd="0" destOrd="0" presId="urn:microsoft.com/office/officeart/2005/8/layout/vList2"/>
    <dgm:cxn modelId="{2A3BAD3C-5149-4F1E-AF7E-F9DAF92F6A53}" srcId="{FF39B311-F6E5-4A2D-84FD-B860550A162F}" destId="{8D0832BA-C8EB-4793-933D-5A52B49C5D76}" srcOrd="1" destOrd="0" parTransId="{662C19FC-4995-48D8-B35F-F3DCAE010B40}" sibTransId="{8CD6CB0C-5102-4B52-B34B-617AA1031EEF}"/>
    <dgm:cxn modelId="{3E80116F-FFCB-4366-88FF-F635BDCB0985}" srcId="{FF39B311-F6E5-4A2D-84FD-B860550A162F}" destId="{2846EF13-A3F6-4C9D-9597-AE10B13F9365}" srcOrd="0" destOrd="0" parTransId="{F8DF7C1E-255D-431C-9BE4-AF3BFD0E7D75}" sibTransId="{123B1A66-0371-406C-A0D9-FC52E48B54C5}"/>
    <dgm:cxn modelId="{C2E2A5A1-5B6E-413A-800F-6663852005DA}" srcId="{FF39B311-F6E5-4A2D-84FD-B860550A162F}" destId="{70EB25DD-4458-41A7-9185-FCF46CAED3C5}" srcOrd="2" destOrd="0" parTransId="{42C1B63A-8288-4DD7-A191-1DB9BD1A0A1E}" sibTransId="{246B904E-06EC-4158-AE94-748B594BC57B}"/>
    <dgm:cxn modelId="{D57FE1C0-F21A-8846-8993-27EF5A9733C1}" type="presOf" srcId="{8D0832BA-C8EB-4793-933D-5A52B49C5D76}" destId="{A8543F9B-1CA2-184F-9F1C-7CA468745AE1}" srcOrd="0" destOrd="0" presId="urn:microsoft.com/office/officeart/2005/8/layout/vList2"/>
    <dgm:cxn modelId="{9641F4F2-D450-474D-A949-96C48FEFA0A2}" type="presOf" srcId="{FF39B311-F6E5-4A2D-84FD-B860550A162F}" destId="{7C45498F-7D75-364B-9E7D-B8F3D21FC55C}" srcOrd="0" destOrd="0" presId="urn:microsoft.com/office/officeart/2005/8/layout/vList2"/>
    <dgm:cxn modelId="{253EEC30-2B55-3B4D-AA03-E4AD9BE99776}" type="presParOf" srcId="{7C45498F-7D75-364B-9E7D-B8F3D21FC55C}" destId="{1A9BCD9A-DAEB-F54D-8213-49ACFDE19A82}" srcOrd="0" destOrd="0" presId="urn:microsoft.com/office/officeart/2005/8/layout/vList2"/>
    <dgm:cxn modelId="{F21D46C5-BB64-5047-ADA5-ADF9345BAB20}" type="presParOf" srcId="{7C45498F-7D75-364B-9E7D-B8F3D21FC55C}" destId="{6DDF9AFA-D790-4344-AFA5-704C1DCF9FE7}" srcOrd="1" destOrd="0" presId="urn:microsoft.com/office/officeart/2005/8/layout/vList2"/>
    <dgm:cxn modelId="{EE1D7169-702E-3D47-90AE-B42BFD8D1C81}" type="presParOf" srcId="{7C45498F-7D75-364B-9E7D-B8F3D21FC55C}" destId="{A8543F9B-1CA2-184F-9F1C-7CA468745AE1}" srcOrd="2" destOrd="0" presId="urn:microsoft.com/office/officeart/2005/8/layout/vList2"/>
    <dgm:cxn modelId="{D9DB8CB4-8A0B-FC43-8AD0-B15EC39B42D2}" type="presParOf" srcId="{7C45498F-7D75-364B-9E7D-B8F3D21FC55C}" destId="{6022719F-0A25-A34B-BB34-96CDB87470B1}" srcOrd="3" destOrd="0" presId="urn:microsoft.com/office/officeart/2005/8/layout/vList2"/>
    <dgm:cxn modelId="{0250534C-26C1-DB46-B0A8-5CFB898DD016}" type="presParOf" srcId="{7C45498F-7D75-364B-9E7D-B8F3D21FC55C}" destId="{9A57EE5D-C604-BF49-AF20-56CF8DD7946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9112E77-95B4-44C0-9482-E3BE9D3EA65B}"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14EC13CF-5944-42D1-B265-01E4A6B4968B}">
      <dgm:prSet/>
      <dgm:spPr/>
      <dgm:t>
        <a:bodyPr/>
        <a:lstStyle/>
        <a:p>
          <a:r>
            <a:rPr lang="en-US" dirty="0"/>
            <a:t>Vaccines and boosters will continue to be covered under private insurance.  May have to pay out of pocket.</a:t>
          </a:r>
        </a:p>
      </dgm:t>
    </dgm:pt>
    <dgm:pt modelId="{C38B327E-4A66-47F2-AD19-F880CD10E8A3}" type="parTrans" cxnId="{2FF2FC6C-8470-412E-8F32-55EDAC831FAC}">
      <dgm:prSet/>
      <dgm:spPr/>
      <dgm:t>
        <a:bodyPr/>
        <a:lstStyle/>
        <a:p>
          <a:endParaRPr lang="en-US"/>
        </a:p>
      </dgm:t>
    </dgm:pt>
    <dgm:pt modelId="{08548212-2630-433D-A934-1072D52BBAF9}" type="sibTrans" cxnId="{2FF2FC6C-8470-412E-8F32-55EDAC831FAC}">
      <dgm:prSet/>
      <dgm:spPr/>
      <dgm:t>
        <a:bodyPr/>
        <a:lstStyle/>
        <a:p>
          <a:endParaRPr lang="en-US"/>
        </a:p>
      </dgm:t>
    </dgm:pt>
    <dgm:pt modelId="{8DFCBF63-253D-405B-A18A-3295BCFC1483}">
      <dgm:prSet/>
      <dgm:spPr/>
      <dgm:t>
        <a:bodyPr/>
        <a:lstStyle/>
        <a:p>
          <a:r>
            <a:rPr lang="en-US" dirty="0"/>
            <a:t>Individuals with Medicare still eligible for free vaccines.</a:t>
          </a:r>
        </a:p>
      </dgm:t>
    </dgm:pt>
    <dgm:pt modelId="{20D2E2A3-27ED-4E1F-99CB-38A4AFFE7C26}" type="parTrans" cxnId="{CBB21338-16AB-4BA8-B8F6-10C11EBBCCD6}">
      <dgm:prSet/>
      <dgm:spPr/>
      <dgm:t>
        <a:bodyPr/>
        <a:lstStyle/>
        <a:p>
          <a:endParaRPr lang="en-US"/>
        </a:p>
      </dgm:t>
    </dgm:pt>
    <dgm:pt modelId="{919739A7-6823-481E-A829-50FD48C72A2A}" type="sibTrans" cxnId="{CBB21338-16AB-4BA8-B8F6-10C11EBBCCD6}">
      <dgm:prSet/>
      <dgm:spPr/>
      <dgm:t>
        <a:bodyPr/>
        <a:lstStyle/>
        <a:p>
          <a:endParaRPr lang="en-US"/>
        </a:p>
      </dgm:t>
    </dgm:pt>
    <dgm:pt modelId="{FAD10E07-894B-46F2-B516-1FD432F20096}">
      <dgm:prSet/>
      <dgm:spPr/>
      <dgm:t>
        <a:bodyPr/>
        <a:lstStyle/>
        <a:p>
          <a:r>
            <a:rPr lang="en-US" dirty="0"/>
            <a:t>Uninsured individuals will no longer have access to vaccines through Medicaid.</a:t>
          </a:r>
        </a:p>
      </dgm:t>
    </dgm:pt>
    <dgm:pt modelId="{B2E3202C-9152-45F4-86E8-F4DB58465A1C}" type="parTrans" cxnId="{29E5DC61-2626-4893-A991-2F7CE794E69C}">
      <dgm:prSet/>
      <dgm:spPr/>
      <dgm:t>
        <a:bodyPr/>
        <a:lstStyle/>
        <a:p>
          <a:endParaRPr lang="en-US"/>
        </a:p>
      </dgm:t>
    </dgm:pt>
    <dgm:pt modelId="{6821DB0D-D462-4F45-BF51-6BF76077AD52}" type="sibTrans" cxnId="{29E5DC61-2626-4893-A991-2F7CE794E69C}">
      <dgm:prSet/>
      <dgm:spPr/>
      <dgm:t>
        <a:bodyPr/>
        <a:lstStyle/>
        <a:p>
          <a:endParaRPr lang="en-US"/>
        </a:p>
      </dgm:t>
    </dgm:pt>
    <dgm:pt modelId="{8E855632-B2BE-764D-9F07-06EB30A6F33C}">
      <dgm:prSet/>
      <dgm:spPr/>
      <dgm:t>
        <a:bodyPr/>
        <a:lstStyle/>
        <a:p>
          <a:r>
            <a:rPr lang="en-US" dirty="0"/>
            <a:t>Vaccines may still be free of charge until the federal supply of vaccines is depleted.</a:t>
          </a:r>
        </a:p>
      </dgm:t>
    </dgm:pt>
    <dgm:pt modelId="{A3301618-4F06-6D4C-A821-CA728FC384FF}" type="parTrans" cxnId="{9EC75BE2-FCC3-314D-89AB-053DD5FB4CD9}">
      <dgm:prSet/>
      <dgm:spPr/>
      <dgm:t>
        <a:bodyPr/>
        <a:lstStyle/>
        <a:p>
          <a:endParaRPr lang="en-US"/>
        </a:p>
      </dgm:t>
    </dgm:pt>
    <dgm:pt modelId="{D473C82A-CEF4-6044-BD60-FC1F42E76D6F}" type="sibTrans" cxnId="{9EC75BE2-FCC3-314D-89AB-053DD5FB4CD9}">
      <dgm:prSet/>
      <dgm:spPr/>
      <dgm:t>
        <a:bodyPr/>
        <a:lstStyle/>
        <a:p>
          <a:endParaRPr lang="en-US"/>
        </a:p>
      </dgm:t>
    </dgm:pt>
    <dgm:pt modelId="{5A72782A-A7DF-5144-A47F-F79AAD21CC9B}" type="pres">
      <dgm:prSet presAssocID="{E9112E77-95B4-44C0-9482-E3BE9D3EA65B}" presName="linear" presStyleCnt="0">
        <dgm:presLayoutVars>
          <dgm:animLvl val="lvl"/>
          <dgm:resizeHandles val="exact"/>
        </dgm:presLayoutVars>
      </dgm:prSet>
      <dgm:spPr/>
    </dgm:pt>
    <dgm:pt modelId="{46351C85-EF31-DF47-B70A-DB120356DE78}" type="pres">
      <dgm:prSet presAssocID="{14EC13CF-5944-42D1-B265-01E4A6B4968B}" presName="parentText" presStyleLbl="node1" presStyleIdx="0" presStyleCnt="4">
        <dgm:presLayoutVars>
          <dgm:chMax val="0"/>
          <dgm:bulletEnabled val="1"/>
        </dgm:presLayoutVars>
      </dgm:prSet>
      <dgm:spPr/>
    </dgm:pt>
    <dgm:pt modelId="{0B0581F2-D54A-6647-8A0E-FE58AD52B3AD}" type="pres">
      <dgm:prSet presAssocID="{08548212-2630-433D-A934-1072D52BBAF9}" presName="spacer" presStyleCnt="0"/>
      <dgm:spPr/>
    </dgm:pt>
    <dgm:pt modelId="{E0302FC2-B964-154F-975A-1E2F7F9361FA}" type="pres">
      <dgm:prSet presAssocID="{8E855632-B2BE-764D-9F07-06EB30A6F33C}" presName="parentText" presStyleLbl="node1" presStyleIdx="1" presStyleCnt="4">
        <dgm:presLayoutVars>
          <dgm:chMax val="0"/>
          <dgm:bulletEnabled val="1"/>
        </dgm:presLayoutVars>
      </dgm:prSet>
      <dgm:spPr/>
    </dgm:pt>
    <dgm:pt modelId="{AAC1EE8D-188D-3141-B2B0-E10D6C8216C6}" type="pres">
      <dgm:prSet presAssocID="{D473C82A-CEF4-6044-BD60-FC1F42E76D6F}" presName="spacer" presStyleCnt="0"/>
      <dgm:spPr/>
    </dgm:pt>
    <dgm:pt modelId="{A3062F7F-47CB-8844-8EF5-61CE62A6CA18}" type="pres">
      <dgm:prSet presAssocID="{8DFCBF63-253D-405B-A18A-3295BCFC1483}" presName="parentText" presStyleLbl="node1" presStyleIdx="2" presStyleCnt="4">
        <dgm:presLayoutVars>
          <dgm:chMax val="0"/>
          <dgm:bulletEnabled val="1"/>
        </dgm:presLayoutVars>
      </dgm:prSet>
      <dgm:spPr/>
    </dgm:pt>
    <dgm:pt modelId="{FADEE705-5AFD-0944-B891-FAD7EB789F7C}" type="pres">
      <dgm:prSet presAssocID="{919739A7-6823-481E-A829-50FD48C72A2A}" presName="spacer" presStyleCnt="0"/>
      <dgm:spPr/>
    </dgm:pt>
    <dgm:pt modelId="{1EEDE711-1E57-FE4F-A5F9-E9200837FD55}" type="pres">
      <dgm:prSet presAssocID="{FAD10E07-894B-46F2-B516-1FD432F20096}" presName="parentText" presStyleLbl="node1" presStyleIdx="3" presStyleCnt="4">
        <dgm:presLayoutVars>
          <dgm:chMax val="0"/>
          <dgm:bulletEnabled val="1"/>
        </dgm:presLayoutVars>
      </dgm:prSet>
      <dgm:spPr/>
    </dgm:pt>
  </dgm:ptLst>
  <dgm:cxnLst>
    <dgm:cxn modelId="{F2A43525-D4CB-D342-9A38-FAD095234E68}" type="presOf" srcId="{14EC13CF-5944-42D1-B265-01E4A6B4968B}" destId="{46351C85-EF31-DF47-B70A-DB120356DE78}" srcOrd="0" destOrd="0" presId="urn:microsoft.com/office/officeart/2005/8/layout/vList2"/>
    <dgm:cxn modelId="{CBB21338-16AB-4BA8-B8F6-10C11EBBCCD6}" srcId="{E9112E77-95B4-44C0-9482-E3BE9D3EA65B}" destId="{8DFCBF63-253D-405B-A18A-3295BCFC1483}" srcOrd="2" destOrd="0" parTransId="{20D2E2A3-27ED-4E1F-99CB-38A4AFFE7C26}" sibTransId="{919739A7-6823-481E-A829-50FD48C72A2A}"/>
    <dgm:cxn modelId="{5E67303E-3414-514D-8BDB-2627D69AA4B0}" type="presOf" srcId="{FAD10E07-894B-46F2-B516-1FD432F20096}" destId="{1EEDE711-1E57-FE4F-A5F9-E9200837FD55}" srcOrd="0" destOrd="0" presId="urn:microsoft.com/office/officeart/2005/8/layout/vList2"/>
    <dgm:cxn modelId="{5DF83950-D675-2E42-BA48-41E9A1D37802}" type="presOf" srcId="{8DFCBF63-253D-405B-A18A-3295BCFC1483}" destId="{A3062F7F-47CB-8844-8EF5-61CE62A6CA18}" srcOrd="0" destOrd="0" presId="urn:microsoft.com/office/officeart/2005/8/layout/vList2"/>
    <dgm:cxn modelId="{29E5DC61-2626-4893-A991-2F7CE794E69C}" srcId="{E9112E77-95B4-44C0-9482-E3BE9D3EA65B}" destId="{FAD10E07-894B-46F2-B516-1FD432F20096}" srcOrd="3" destOrd="0" parTransId="{B2E3202C-9152-45F4-86E8-F4DB58465A1C}" sibTransId="{6821DB0D-D462-4F45-BF51-6BF76077AD52}"/>
    <dgm:cxn modelId="{2FF2FC6C-8470-412E-8F32-55EDAC831FAC}" srcId="{E9112E77-95B4-44C0-9482-E3BE9D3EA65B}" destId="{14EC13CF-5944-42D1-B265-01E4A6B4968B}" srcOrd="0" destOrd="0" parTransId="{C38B327E-4A66-47F2-AD19-F880CD10E8A3}" sibTransId="{08548212-2630-433D-A934-1072D52BBAF9}"/>
    <dgm:cxn modelId="{8B64F7A4-3508-4E44-8BE1-ACA704D39EDD}" type="presOf" srcId="{8E855632-B2BE-764D-9F07-06EB30A6F33C}" destId="{E0302FC2-B964-154F-975A-1E2F7F9361FA}" srcOrd="0" destOrd="0" presId="urn:microsoft.com/office/officeart/2005/8/layout/vList2"/>
    <dgm:cxn modelId="{8257D9B5-DEF5-5B4C-B0ED-BB048DE2D254}" type="presOf" srcId="{E9112E77-95B4-44C0-9482-E3BE9D3EA65B}" destId="{5A72782A-A7DF-5144-A47F-F79AAD21CC9B}" srcOrd="0" destOrd="0" presId="urn:microsoft.com/office/officeart/2005/8/layout/vList2"/>
    <dgm:cxn modelId="{9EC75BE2-FCC3-314D-89AB-053DD5FB4CD9}" srcId="{E9112E77-95B4-44C0-9482-E3BE9D3EA65B}" destId="{8E855632-B2BE-764D-9F07-06EB30A6F33C}" srcOrd="1" destOrd="0" parTransId="{A3301618-4F06-6D4C-A821-CA728FC384FF}" sibTransId="{D473C82A-CEF4-6044-BD60-FC1F42E76D6F}"/>
    <dgm:cxn modelId="{EFAA5C67-AEF6-114F-BE5C-9BF69EE92567}" type="presParOf" srcId="{5A72782A-A7DF-5144-A47F-F79AAD21CC9B}" destId="{46351C85-EF31-DF47-B70A-DB120356DE78}" srcOrd="0" destOrd="0" presId="urn:microsoft.com/office/officeart/2005/8/layout/vList2"/>
    <dgm:cxn modelId="{4B842ED6-9E99-264B-88EC-A0E5D0F9B8D6}" type="presParOf" srcId="{5A72782A-A7DF-5144-A47F-F79AAD21CC9B}" destId="{0B0581F2-D54A-6647-8A0E-FE58AD52B3AD}" srcOrd="1" destOrd="0" presId="urn:microsoft.com/office/officeart/2005/8/layout/vList2"/>
    <dgm:cxn modelId="{3970A4B5-5458-5443-B778-5D88CFDD898B}" type="presParOf" srcId="{5A72782A-A7DF-5144-A47F-F79AAD21CC9B}" destId="{E0302FC2-B964-154F-975A-1E2F7F9361FA}" srcOrd="2" destOrd="0" presId="urn:microsoft.com/office/officeart/2005/8/layout/vList2"/>
    <dgm:cxn modelId="{3CD8E69C-49C7-2749-B37B-467738723D66}" type="presParOf" srcId="{5A72782A-A7DF-5144-A47F-F79AAD21CC9B}" destId="{AAC1EE8D-188D-3141-B2B0-E10D6C8216C6}" srcOrd="3" destOrd="0" presId="urn:microsoft.com/office/officeart/2005/8/layout/vList2"/>
    <dgm:cxn modelId="{43685700-1C6F-0844-82F8-D017FC0F11B7}" type="presParOf" srcId="{5A72782A-A7DF-5144-A47F-F79AAD21CC9B}" destId="{A3062F7F-47CB-8844-8EF5-61CE62A6CA18}" srcOrd="4" destOrd="0" presId="urn:microsoft.com/office/officeart/2005/8/layout/vList2"/>
    <dgm:cxn modelId="{99A3F6C0-8FDA-344B-B240-B822BA504475}" type="presParOf" srcId="{5A72782A-A7DF-5144-A47F-F79AAD21CC9B}" destId="{FADEE705-5AFD-0944-B891-FAD7EB789F7C}" srcOrd="5" destOrd="0" presId="urn:microsoft.com/office/officeart/2005/8/layout/vList2"/>
    <dgm:cxn modelId="{305F9C72-0E0F-8942-BFBD-22E42ACA0F06}" type="presParOf" srcId="{5A72782A-A7DF-5144-A47F-F79AAD21CC9B}" destId="{1EEDE711-1E57-FE4F-A5F9-E9200837FD5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D77974-5514-4C77-824C-09DCBEC59B4D}" type="doc">
      <dgm:prSet loTypeId="urn:microsoft.com/office/officeart/2017/3/layout/HorizontalPathTimeline" loCatId="process" qsTypeId="urn:microsoft.com/office/officeart/2005/8/quickstyle/simple4" qsCatId="simple" csTypeId="urn:microsoft.com/office/officeart/2005/8/colors/accent6_2" csCatId="accent6" phldr="1"/>
      <dgm:spPr/>
      <dgm:t>
        <a:bodyPr/>
        <a:lstStyle/>
        <a:p>
          <a:endParaRPr lang="en-US"/>
        </a:p>
      </dgm:t>
    </dgm:pt>
    <dgm:pt modelId="{7037D4EE-F696-4936-BB51-931AACA95459}">
      <dgm:prSet/>
      <dgm:spPr/>
      <dgm:t>
        <a:bodyPr/>
        <a:lstStyle/>
        <a:p>
          <a:pPr algn="ctr"/>
          <a:r>
            <a:rPr lang="en-US" b="1" dirty="0"/>
            <a:t>CMS states it will be issuing a regulation for ICF’s regarding staff vaccination.  They state this will be a “condition of participation”. </a:t>
          </a:r>
        </a:p>
      </dgm:t>
    </dgm:pt>
    <dgm:pt modelId="{C35E6991-FA05-452C-B71C-2E3EE61DB50E}" type="parTrans" cxnId="{D7C6F880-1148-4C5F-A355-4954E0D993FC}">
      <dgm:prSet/>
      <dgm:spPr/>
      <dgm:t>
        <a:bodyPr/>
        <a:lstStyle/>
        <a:p>
          <a:endParaRPr lang="en-US"/>
        </a:p>
      </dgm:t>
    </dgm:pt>
    <dgm:pt modelId="{8C5454C7-1354-4060-8A83-A3D5554B2C27}" type="sibTrans" cxnId="{D7C6F880-1148-4C5F-A355-4954E0D993FC}">
      <dgm:prSet/>
      <dgm:spPr/>
      <dgm:t>
        <a:bodyPr/>
        <a:lstStyle/>
        <a:p>
          <a:endParaRPr lang="en-US"/>
        </a:p>
      </dgm:t>
    </dgm:pt>
    <dgm:pt modelId="{713704A6-E788-4806-8BDD-4BA57BE83347}">
      <dgm:prSet/>
      <dgm:spPr/>
      <dgm:t>
        <a:bodyPr/>
        <a:lstStyle/>
        <a:p>
          <a:pPr algn="ctr"/>
          <a:r>
            <a:rPr lang="en-US" b="1" dirty="0"/>
            <a:t>CMS publishes Omnibus Covid-19 Health Care Staff Vaccination.  </a:t>
          </a:r>
        </a:p>
      </dgm:t>
    </dgm:pt>
    <dgm:pt modelId="{4E699BFB-0F82-4BE6-9407-A72818C40D2D}" type="parTrans" cxnId="{71596575-2DCB-467C-8B1E-28C30763C06A}">
      <dgm:prSet/>
      <dgm:spPr/>
      <dgm:t>
        <a:bodyPr/>
        <a:lstStyle/>
        <a:p>
          <a:endParaRPr lang="en-US"/>
        </a:p>
      </dgm:t>
    </dgm:pt>
    <dgm:pt modelId="{0633131B-98E1-4C56-A356-1A49FF2EBC29}" type="sibTrans" cxnId="{71596575-2DCB-467C-8B1E-28C30763C06A}">
      <dgm:prSet/>
      <dgm:spPr/>
      <dgm:t>
        <a:bodyPr/>
        <a:lstStyle/>
        <a:p>
          <a:endParaRPr lang="en-US"/>
        </a:p>
      </dgm:t>
    </dgm:pt>
    <dgm:pt modelId="{9B69C3A4-F7EF-419F-99BC-97CBC2416775}">
      <dgm:prSet/>
      <dgm:spPr/>
      <dgm:t>
        <a:bodyPr/>
        <a:lstStyle/>
        <a:p>
          <a:pPr>
            <a:defRPr b="1"/>
          </a:pPr>
          <a:r>
            <a:rPr lang="en-US" dirty="0"/>
            <a:t>January 2022</a:t>
          </a:r>
        </a:p>
      </dgm:t>
    </dgm:pt>
    <dgm:pt modelId="{E29AE330-5CF2-4FB5-A7B7-98A9B6BA7508}" type="parTrans" cxnId="{30B5367A-3607-44CC-80CD-C03BECD36A0B}">
      <dgm:prSet/>
      <dgm:spPr/>
      <dgm:t>
        <a:bodyPr/>
        <a:lstStyle/>
        <a:p>
          <a:endParaRPr lang="en-US"/>
        </a:p>
      </dgm:t>
    </dgm:pt>
    <dgm:pt modelId="{9260DECB-0572-4B40-BAF5-852BABB087D3}" type="sibTrans" cxnId="{30B5367A-3607-44CC-80CD-C03BECD36A0B}">
      <dgm:prSet/>
      <dgm:spPr/>
      <dgm:t>
        <a:bodyPr/>
        <a:lstStyle/>
        <a:p>
          <a:endParaRPr lang="en-US"/>
        </a:p>
      </dgm:t>
    </dgm:pt>
    <dgm:pt modelId="{7899D1F1-6E65-41AF-B888-16DCCA29D35E}">
      <dgm:prSet/>
      <dgm:spPr/>
      <dgm:t>
        <a:bodyPr/>
        <a:lstStyle/>
        <a:p>
          <a:pPr algn="ctr"/>
          <a:r>
            <a:rPr lang="en-US" b="1" dirty="0"/>
            <a:t>Supreme Court allows CMS IFR to go into effect in Ohio.  Providers have until February 14</a:t>
          </a:r>
          <a:r>
            <a:rPr lang="en-US" b="1" baseline="30000" dirty="0"/>
            <a:t>th</a:t>
          </a:r>
          <a:r>
            <a:rPr lang="en-US" b="1" dirty="0"/>
            <a:t> to implement policies and procedures for staff vaccination.</a:t>
          </a:r>
        </a:p>
      </dgm:t>
    </dgm:pt>
    <dgm:pt modelId="{E3270076-832D-4C45-8C9B-EF9DED6AE995}" type="parTrans" cxnId="{91A1BAB6-680A-415A-A730-7D37B2ED091D}">
      <dgm:prSet/>
      <dgm:spPr/>
      <dgm:t>
        <a:bodyPr/>
        <a:lstStyle/>
        <a:p>
          <a:endParaRPr lang="en-US"/>
        </a:p>
      </dgm:t>
    </dgm:pt>
    <dgm:pt modelId="{02F06C47-4DC2-42F6-BCAA-A250FFAC8633}" type="sibTrans" cxnId="{91A1BAB6-680A-415A-A730-7D37B2ED091D}">
      <dgm:prSet/>
      <dgm:spPr/>
      <dgm:t>
        <a:bodyPr/>
        <a:lstStyle/>
        <a:p>
          <a:endParaRPr lang="en-US"/>
        </a:p>
      </dgm:t>
    </dgm:pt>
    <dgm:pt modelId="{F5148BB6-90BE-4DA0-ACEF-35FE159C0826}">
      <dgm:prSet/>
      <dgm:spPr/>
      <dgm:t>
        <a:bodyPr/>
        <a:lstStyle/>
        <a:p>
          <a:pPr>
            <a:defRPr b="1"/>
          </a:pPr>
          <a:r>
            <a:rPr lang="en-US" dirty="0"/>
            <a:t>March 2022</a:t>
          </a:r>
        </a:p>
      </dgm:t>
    </dgm:pt>
    <dgm:pt modelId="{F5D0A1EA-E4E5-42F5-9EC5-D8B6FB9789E2}" type="parTrans" cxnId="{DA788860-9976-48BA-8F4F-7F1A95F22132}">
      <dgm:prSet/>
      <dgm:spPr/>
      <dgm:t>
        <a:bodyPr/>
        <a:lstStyle/>
        <a:p>
          <a:endParaRPr lang="en-US"/>
        </a:p>
      </dgm:t>
    </dgm:pt>
    <dgm:pt modelId="{97B131FC-0F2F-4065-8062-6C8C3BB4EA1A}" type="sibTrans" cxnId="{DA788860-9976-48BA-8F4F-7F1A95F22132}">
      <dgm:prSet/>
      <dgm:spPr/>
      <dgm:t>
        <a:bodyPr/>
        <a:lstStyle/>
        <a:p>
          <a:endParaRPr lang="en-US"/>
        </a:p>
      </dgm:t>
    </dgm:pt>
    <dgm:pt modelId="{E81E822F-ED4D-463A-84B8-EAC11AAE2488}">
      <dgm:prSet/>
      <dgm:spPr/>
      <dgm:t>
        <a:bodyPr/>
        <a:lstStyle/>
        <a:p>
          <a:pPr algn="ctr"/>
          <a:r>
            <a:rPr lang="en-US" b="1" dirty="0"/>
            <a:t>ODH Surveyors begin issuing citations regarding staff vaccination</a:t>
          </a:r>
          <a:r>
            <a:rPr lang="en-US" dirty="0"/>
            <a:t>.</a:t>
          </a:r>
        </a:p>
      </dgm:t>
    </dgm:pt>
    <dgm:pt modelId="{D67E40C4-A099-4DFA-B962-A8B314567329}" type="parTrans" cxnId="{79DCA924-349C-42D1-ADF5-18016C7D901A}">
      <dgm:prSet/>
      <dgm:spPr/>
      <dgm:t>
        <a:bodyPr/>
        <a:lstStyle/>
        <a:p>
          <a:endParaRPr lang="en-US"/>
        </a:p>
      </dgm:t>
    </dgm:pt>
    <dgm:pt modelId="{79A3384E-D907-405D-84F6-34A0D91795A7}" type="sibTrans" cxnId="{79DCA924-349C-42D1-ADF5-18016C7D901A}">
      <dgm:prSet/>
      <dgm:spPr/>
      <dgm:t>
        <a:bodyPr/>
        <a:lstStyle/>
        <a:p>
          <a:endParaRPr lang="en-US"/>
        </a:p>
      </dgm:t>
    </dgm:pt>
    <dgm:pt modelId="{F38AFEDC-908D-42EF-9166-93756D616703}">
      <dgm:prSet/>
      <dgm:spPr/>
      <dgm:t>
        <a:bodyPr/>
        <a:lstStyle/>
        <a:p>
          <a:pPr>
            <a:defRPr b="1"/>
          </a:pPr>
          <a:r>
            <a:rPr lang="en-US" dirty="0"/>
            <a:t>May 2023</a:t>
          </a:r>
        </a:p>
      </dgm:t>
    </dgm:pt>
    <dgm:pt modelId="{0BAD2AA1-81C5-44AE-84F6-ED6CB113FF00}" type="parTrans" cxnId="{E61B1F5D-ADF0-4441-9ACA-2978F9F30D59}">
      <dgm:prSet/>
      <dgm:spPr/>
      <dgm:t>
        <a:bodyPr/>
        <a:lstStyle/>
        <a:p>
          <a:endParaRPr lang="en-US"/>
        </a:p>
      </dgm:t>
    </dgm:pt>
    <dgm:pt modelId="{2528D9CE-1E3E-4B2E-A594-030446DB4749}" type="sibTrans" cxnId="{E61B1F5D-ADF0-4441-9ACA-2978F9F30D59}">
      <dgm:prSet/>
      <dgm:spPr/>
      <dgm:t>
        <a:bodyPr/>
        <a:lstStyle/>
        <a:p>
          <a:endParaRPr lang="en-US"/>
        </a:p>
      </dgm:t>
    </dgm:pt>
    <dgm:pt modelId="{8FDD6AD2-A4E7-439D-B6D8-3F35E71E42CE}">
      <dgm:prSet/>
      <dgm:spPr/>
      <dgm:t>
        <a:bodyPr/>
        <a:lstStyle/>
        <a:p>
          <a:pPr algn="ctr"/>
          <a:r>
            <a:rPr lang="en-US" b="1" dirty="0"/>
            <a:t>CMS issues QSO 23-13-all which effectively ends the requirement of staff vaccination with the end of the PHE.</a:t>
          </a:r>
        </a:p>
      </dgm:t>
    </dgm:pt>
    <dgm:pt modelId="{F0A7FD5E-E88C-4A4F-BA5B-D2BB8A434AE0}" type="parTrans" cxnId="{0EFD0139-8742-42A5-A301-34F343D6D841}">
      <dgm:prSet/>
      <dgm:spPr/>
      <dgm:t>
        <a:bodyPr/>
        <a:lstStyle/>
        <a:p>
          <a:endParaRPr lang="en-US"/>
        </a:p>
      </dgm:t>
    </dgm:pt>
    <dgm:pt modelId="{404472A5-CFAF-4D0E-B80E-9E4AD785BABE}" type="sibTrans" cxnId="{0EFD0139-8742-42A5-A301-34F343D6D841}">
      <dgm:prSet/>
      <dgm:spPr/>
      <dgm:t>
        <a:bodyPr/>
        <a:lstStyle/>
        <a:p>
          <a:endParaRPr lang="en-US"/>
        </a:p>
      </dgm:t>
    </dgm:pt>
    <dgm:pt modelId="{6323EDB7-B475-4484-9C15-CB602FC877F5}">
      <dgm:prSet/>
      <dgm:spPr/>
      <dgm:t>
        <a:bodyPr/>
        <a:lstStyle/>
        <a:p>
          <a:pPr>
            <a:defRPr b="1"/>
          </a:pPr>
          <a:r>
            <a:rPr lang="en-US" dirty="0"/>
            <a:t>November 2021</a:t>
          </a:r>
        </a:p>
      </dgm:t>
    </dgm:pt>
    <dgm:pt modelId="{080D7BB3-B836-46DA-B442-7E57F302E6B2}" type="sibTrans" cxnId="{6B58E15A-F65D-4CF9-B144-97B00740E2B0}">
      <dgm:prSet/>
      <dgm:spPr/>
      <dgm:t>
        <a:bodyPr/>
        <a:lstStyle/>
        <a:p>
          <a:endParaRPr lang="en-US"/>
        </a:p>
      </dgm:t>
    </dgm:pt>
    <dgm:pt modelId="{EC1CC4D4-91D4-47A6-9B06-66686FDCD495}" type="parTrans" cxnId="{6B58E15A-F65D-4CF9-B144-97B00740E2B0}">
      <dgm:prSet/>
      <dgm:spPr/>
      <dgm:t>
        <a:bodyPr/>
        <a:lstStyle/>
        <a:p>
          <a:endParaRPr lang="en-US"/>
        </a:p>
      </dgm:t>
    </dgm:pt>
    <dgm:pt modelId="{79E2C45D-8D53-4DBF-AB88-92E145AFEA9B}">
      <dgm:prSet/>
      <dgm:spPr/>
      <dgm:t>
        <a:bodyPr/>
        <a:lstStyle/>
        <a:p>
          <a:pPr>
            <a:defRPr b="1"/>
          </a:pPr>
          <a:r>
            <a:rPr lang="en-US" dirty="0"/>
            <a:t>September 2021</a:t>
          </a:r>
        </a:p>
      </dgm:t>
    </dgm:pt>
    <dgm:pt modelId="{65166787-F6B2-414D-977D-91FB7E44126F}" type="sibTrans" cxnId="{0DEB2255-91B6-42F8-8E9D-767DB3FAB580}">
      <dgm:prSet/>
      <dgm:spPr/>
      <dgm:t>
        <a:bodyPr/>
        <a:lstStyle/>
        <a:p>
          <a:endParaRPr lang="en-US"/>
        </a:p>
      </dgm:t>
    </dgm:pt>
    <dgm:pt modelId="{011A622F-17DE-4AAF-ACE2-C82C78EC994C}" type="parTrans" cxnId="{0DEB2255-91B6-42F8-8E9D-767DB3FAB580}">
      <dgm:prSet/>
      <dgm:spPr/>
      <dgm:t>
        <a:bodyPr/>
        <a:lstStyle/>
        <a:p>
          <a:endParaRPr lang="en-US"/>
        </a:p>
      </dgm:t>
    </dgm:pt>
    <dgm:pt modelId="{6D662A0B-15EC-4547-8C17-78943EC3AFE7}" type="pres">
      <dgm:prSet presAssocID="{23D77974-5514-4C77-824C-09DCBEC59B4D}" presName="root" presStyleCnt="0">
        <dgm:presLayoutVars>
          <dgm:chMax/>
          <dgm:chPref/>
          <dgm:animLvl val="lvl"/>
        </dgm:presLayoutVars>
      </dgm:prSet>
      <dgm:spPr/>
    </dgm:pt>
    <dgm:pt modelId="{BAC954E5-4FA9-4443-8630-D7A6BDE47098}" type="pres">
      <dgm:prSet presAssocID="{23D77974-5514-4C77-824C-09DCBEC59B4D}" presName="divider" presStyleLbl="node1" presStyleIdx="0" presStyleCnt="1"/>
      <dgm:spPr/>
    </dgm:pt>
    <dgm:pt modelId="{16504666-2FA5-094F-81DD-ED67CD12179C}" type="pres">
      <dgm:prSet presAssocID="{23D77974-5514-4C77-824C-09DCBEC59B4D}" presName="nodes" presStyleCnt="0">
        <dgm:presLayoutVars>
          <dgm:chMax/>
          <dgm:chPref/>
          <dgm:animLvl val="lvl"/>
        </dgm:presLayoutVars>
      </dgm:prSet>
      <dgm:spPr/>
    </dgm:pt>
    <dgm:pt modelId="{2886EBA4-6955-3E4C-A178-D50737FB674C}" type="pres">
      <dgm:prSet presAssocID="{79E2C45D-8D53-4DBF-AB88-92E145AFEA9B}" presName="composite" presStyleCnt="0"/>
      <dgm:spPr/>
    </dgm:pt>
    <dgm:pt modelId="{2D97026A-E961-0248-8ECF-6C14C3D6EB0B}" type="pres">
      <dgm:prSet presAssocID="{79E2C45D-8D53-4DBF-AB88-92E145AFEA9B}" presName="L1TextContainer" presStyleLbl="revTx" presStyleIdx="0" presStyleCnt="5">
        <dgm:presLayoutVars>
          <dgm:chMax val="1"/>
          <dgm:chPref val="1"/>
          <dgm:bulletEnabled val="1"/>
        </dgm:presLayoutVars>
      </dgm:prSet>
      <dgm:spPr/>
    </dgm:pt>
    <dgm:pt modelId="{F9EEBEA6-929B-3B49-9862-093D71B03A82}" type="pres">
      <dgm:prSet presAssocID="{79E2C45D-8D53-4DBF-AB88-92E145AFEA9B}" presName="L2TextContainerWrapper" presStyleCnt="0">
        <dgm:presLayoutVars>
          <dgm:chMax val="0"/>
          <dgm:chPref val="0"/>
          <dgm:bulletEnabled val="1"/>
        </dgm:presLayoutVars>
      </dgm:prSet>
      <dgm:spPr/>
    </dgm:pt>
    <dgm:pt modelId="{603B11B2-5FF1-C64E-8367-A271439C555E}" type="pres">
      <dgm:prSet presAssocID="{79E2C45D-8D53-4DBF-AB88-92E145AFEA9B}" presName="L2TextContainer" presStyleLbl="bgAccFollowNode1" presStyleIdx="0" presStyleCnt="5"/>
      <dgm:spPr/>
    </dgm:pt>
    <dgm:pt modelId="{B2602662-7957-B541-9D1D-318B9FC9364F}" type="pres">
      <dgm:prSet presAssocID="{79E2C45D-8D53-4DBF-AB88-92E145AFEA9B}" presName="FlexibleEmptyPlaceHolder" presStyleCnt="0"/>
      <dgm:spPr/>
    </dgm:pt>
    <dgm:pt modelId="{0B401296-90DB-E347-8CAB-CB647DB44472}" type="pres">
      <dgm:prSet presAssocID="{79E2C45D-8D53-4DBF-AB88-92E145AFEA9B}" presName="ConnectLine" presStyleLbl="alignNode1" presStyleIdx="0" presStyleCnt="5"/>
      <dgm:spPr>
        <a:solidFill>
          <a:schemeClr val="accent6">
            <a:hueOff val="0"/>
            <a:satOff val="0"/>
            <a:lumOff val="0"/>
            <a:alphaOff val="0"/>
          </a:schemeClr>
        </a:solidFill>
        <a:ln w="6350" cap="flat" cmpd="sng" algn="ctr">
          <a:solidFill>
            <a:schemeClr val="accent6">
              <a:hueOff val="0"/>
              <a:satOff val="0"/>
              <a:lumOff val="0"/>
              <a:alphaOff val="0"/>
            </a:schemeClr>
          </a:solidFill>
          <a:prstDash val="dash"/>
        </a:ln>
        <a:effectLst/>
      </dgm:spPr>
    </dgm:pt>
    <dgm:pt modelId="{74817657-5351-F949-90E7-35F71F404F69}" type="pres">
      <dgm:prSet presAssocID="{79E2C45D-8D53-4DBF-AB88-92E145AFEA9B}" presName="ConnectorPoint" presStyleLbl="fgAcc1" presStyleIdx="0" presStyleCnt="5"/>
      <dgm:spPr>
        <a:solidFill>
          <a:schemeClr val="lt1">
            <a:alpha val="90000"/>
            <a:hueOff val="0"/>
            <a:satOff val="0"/>
            <a:lumOff val="0"/>
            <a:alphaOff val="0"/>
          </a:schemeClr>
        </a:solidFill>
        <a:ln w="9525" cap="flat" cmpd="sng" algn="ctr">
          <a:noFill/>
          <a:prstDash val="solid"/>
        </a:ln>
        <a:effectLst/>
      </dgm:spPr>
    </dgm:pt>
    <dgm:pt modelId="{EEFB756E-ED9B-E34E-88BB-8BFB1E920FEF}" type="pres">
      <dgm:prSet presAssocID="{79E2C45D-8D53-4DBF-AB88-92E145AFEA9B}" presName="EmptyPlaceHolder" presStyleCnt="0"/>
      <dgm:spPr/>
    </dgm:pt>
    <dgm:pt modelId="{01ECEC7B-E0F7-3043-ADC6-39FC99AE0F55}" type="pres">
      <dgm:prSet presAssocID="{65166787-F6B2-414D-977D-91FB7E44126F}" presName="spaceBetweenRectangles" presStyleCnt="0"/>
      <dgm:spPr/>
    </dgm:pt>
    <dgm:pt modelId="{B3DA2FB6-DA9A-8543-8AF6-8C240F344E33}" type="pres">
      <dgm:prSet presAssocID="{6323EDB7-B475-4484-9C15-CB602FC877F5}" presName="composite" presStyleCnt="0"/>
      <dgm:spPr/>
    </dgm:pt>
    <dgm:pt modelId="{0A0E9C1B-CE92-9744-AC2C-60CD0C1238F6}" type="pres">
      <dgm:prSet presAssocID="{6323EDB7-B475-4484-9C15-CB602FC877F5}" presName="L1TextContainer" presStyleLbl="revTx" presStyleIdx="1" presStyleCnt="5">
        <dgm:presLayoutVars>
          <dgm:chMax val="1"/>
          <dgm:chPref val="1"/>
          <dgm:bulletEnabled val="1"/>
        </dgm:presLayoutVars>
      </dgm:prSet>
      <dgm:spPr/>
    </dgm:pt>
    <dgm:pt modelId="{0BB03576-3AD2-5E41-9A22-F3471F6903F0}" type="pres">
      <dgm:prSet presAssocID="{6323EDB7-B475-4484-9C15-CB602FC877F5}" presName="L2TextContainerWrapper" presStyleCnt="0">
        <dgm:presLayoutVars>
          <dgm:chMax val="0"/>
          <dgm:chPref val="0"/>
          <dgm:bulletEnabled val="1"/>
        </dgm:presLayoutVars>
      </dgm:prSet>
      <dgm:spPr/>
    </dgm:pt>
    <dgm:pt modelId="{CB4AAAB7-2152-6E4B-9381-A39C32F5D9E2}" type="pres">
      <dgm:prSet presAssocID="{6323EDB7-B475-4484-9C15-CB602FC877F5}" presName="L2TextContainer" presStyleLbl="bgAccFollowNode1" presStyleIdx="1" presStyleCnt="5"/>
      <dgm:spPr/>
    </dgm:pt>
    <dgm:pt modelId="{922F1B39-7C8D-7D43-B146-F0D55DDD9F32}" type="pres">
      <dgm:prSet presAssocID="{6323EDB7-B475-4484-9C15-CB602FC877F5}" presName="FlexibleEmptyPlaceHolder" presStyleCnt="0"/>
      <dgm:spPr/>
    </dgm:pt>
    <dgm:pt modelId="{5D53DA3B-3265-C143-83E3-2D1F7DBDB03B}" type="pres">
      <dgm:prSet presAssocID="{6323EDB7-B475-4484-9C15-CB602FC877F5}" presName="ConnectLine" presStyleLbl="alignNode1" presStyleIdx="1" presStyleCnt="5"/>
      <dgm:spPr>
        <a:solidFill>
          <a:schemeClr val="accent6">
            <a:hueOff val="0"/>
            <a:satOff val="0"/>
            <a:lumOff val="0"/>
            <a:alphaOff val="0"/>
          </a:schemeClr>
        </a:solidFill>
        <a:ln w="6350" cap="flat" cmpd="sng" algn="ctr">
          <a:solidFill>
            <a:schemeClr val="accent6">
              <a:hueOff val="0"/>
              <a:satOff val="0"/>
              <a:lumOff val="0"/>
              <a:alphaOff val="0"/>
            </a:schemeClr>
          </a:solidFill>
          <a:prstDash val="dash"/>
        </a:ln>
        <a:effectLst/>
      </dgm:spPr>
    </dgm:pt>
    <dgm:pt modelId="{E86D326F-E765-8846-A68F-0BB1701AD69E}" type="pres">
      <dgm:prSet presAssocID="{6323EDB7-B475-4484-9C15-CB602FC877F5}" presName="ConnectorPoint" presStyleLbl="fgAcc1" presStyleIdx="1" presStyleCnt="5"/>
      <dgm:spPr>
        <a:solidFill>
          <a:schemeClr val="lt1">
            <a:alpha val="90000"/>
            <a:hueOff val="0"/>
            <a:satOff val="0"/>
            <a:lumOff val="0"/>
            <a:alphaOff val="0"/>
          </a:schemeClr>
        </a:solidFill>
        <a:ln w="9525" cap="flat" cmpd="sng" algn="ctr">
          <a:noFill/>
          <a:prstDash val="solid"/>
        </a:ln>
        <a:effectLst/>
      </dgm:spPr>
    </dgm:pt>
    <dgm:pt modelId="{4B259243-BACB-A14F-94BD-8AACB6DD51F1}" type="pres">
      <dgm:prSet presAssocID="{6323EDB7-B475-4484-9C15-CB602FC877F5}" presName="EmptyPlaceHolder" presStyleCnt="0"/>
      <dgm:spPr/>
    </dgm:pt>
    <dgm:pt modelId="{1D892744-8E38-C64A-B5C0-536032D8BFB0}" type="pres">
      <dgm:prSet presAssocID="{080D7BB3-B836-46DA-B442-7E57F302E6B2}" presName="spaceBetweenRectangles" presStyleCnt="0"/>
      <dgm:spPr/>
    </dgm:pt>
    <dgm:pt modelId="{C1620981-DB73-1F43-803A-A0841664B921}" type="pres">
      <dgm:prSet presAssocID="{9B69C3A4-F7EF-419F-99BC-97CBC2416775}" presName="composite" presStyleCnt="0"/>
      <dgm:spPr/>
    </dgm:pt>
    <dgm:pt modelId="{3B9B8695-C12B-2C40-9875-BE6BC7FB1151}" type="pres">
      <dgm:prSet presAssocID="{9B69C3A4-F7EF-419F-99BC-97CBC2416775}" presName="L1TextContainer" presStyleLbl="revTx" presStyleIdx="2" presStyleCnt="5">
        <dgm:presLayoutVars>
          <dgm:chMax val="1"/>
          <dgm:chPref val="1"/>
          <dgm:bulletEnabled val="1"/>
        </dgm:presLayoutVars>
      </dgm:prSet>
      <dgm:spPr/>
    </dgm:pt>
    <dgm:pt modelId="{10DC5D8A-8FDF-B84F-9E0B-8A29A680FE17}" type="pres">
      <dgm:prSet presAssocID="{9B69C3A4-F7EF-419F-99BC-97CBC2416775}" presName="L2TextContainerWrapper" presStyleCnt="0">
        <dgm:presLayoutVars>
          <dgm:chMax val="0"/>
          <dgm:chPref val="0"/>
          <dgm:bulletEnabled val="1"/>
        </dgm:presLayoutVars>
      </dgm:prSet>
      <dgm:spPr/>
    </dgm:pt>
    <dgm:pt modelId="{A54DC5DB-E455-B646-8616-34B822D11539}" type="pres">
      <dgm:prSet presAssocID="{9B69C3A4-F7EF-419F-99BC-97CBC2416775}" presName="L2TextContainer" presStyleLbl="bgAccFollowNode1" presStyleIdx="2" presStyleCnt="5"/>
      <dgm:spPr/>
    </dgm:pt>
    <dgm:pt modelId="{37819F1E-6C74-3D4B-8731-CB89F703A38C}" type="pres">
      <dgm:prSet presAssocID="{9B69C3A4-F7EF-419F-99BC-97CBC2416775}" presName="FlexibleEmptyPlaceHolder" presStyleCnt="0"/>
      <dgm:spPr/>
    </dgm:pt>
    <dgm:pt modelId="{3C158A0C-F534-004B-B9D9-EA61C021E928}" type="pres">
      <dgm:prSet presAssocID="{9B69C3A4-F7EF-419F-99BC-97CBC2416775}" presName="ConnectLine" presStyleLbl="alignNode1" presStyleIdx="2" presStyleCnt="5"/>
      <dgm:spPr>
        <a:solidFill>
          <a:schemeClr val="accent6">
            <a:hueOff val="0"/>
            <a:satOff val="0"/>
            <a:lumOff val="0"/>
            <a:alphaOff val="0"/>
          </a:schemeClr>
        </a:solidFill>
        <a:ln w="6350" cap="flat" cmpd="sng" algn="ctr">
          <a:solidFill>
            <a:schemeClr val="accent6">
              <a:hueOff val="0"/>
              <a:satOff val="0"/>
              <a:lumOff val="0"/>
              <a:alphaOff val="0"/>
            </a:schemeClr>
          </a:solidFill>
          <a:prstDash val="dash"/>
        </a:ln>
        <a:effectLst/>
      </dgm:spPr>
    </dgm:pt>
    <dgm:pt modelId="{31BEA702-61FF-2141-A542-C3DCEF4BF5D0}" type="pres">
      <dgm:prSet presAssocID="{9B69C3A4-F7EF-419F-99BC-97CBC2416775}" presName="ConnectorPoint" presStyleLbl="fgAcc1" presStyleIdx="2" presStyleCnt="5"/>
      <dgm:spPr>
        <a:solidFill>
          <a:schemeClr val="lt1">
            <a:alpha val="90000"/>
            <a:hueOff val="0"/>
            <a:satOff val="0"/>
            <a:lumOff val="0"/>
            <a:alphaOff val="0"/>
          </a:schemeClr>
        </a:solidFill>
        <a:ln w="9525" cap="flat" cmpd="sng" algn="ctr">
          <a:noFill/>
          <a:prstDash val="solid"/>
        </a:ln>
        <a:effectLst/>
      </dgm:spPr>
    </dgm:pt>
    <dgm:pt modelId="{72E43C03-53FB-2847-8B69-784EF6755E67}" type="pres">
      <dgm:prSet presAssocID="{9B69C3A4-F7EF-419F-99BC-97CBC2416775}" presName="EmptyPlaceHolder" presStyleCnt="0"/>
      <dgm:spPr/>
    </dgm:pt>
    <dgm:pt modelId="{697E9B8E-4309-924F-88B7-A84FCE8F8557}" type="pres">
      <dgm:prSet presAssocID="{9260DECB-0572-4B40-BAF5-852BABB087D3}" presName="spaceBetweenRectangles" presStyleCnt="0"/>
      <dgm:spPr/>
    </dgm:pt>
    <dgm:pt modelId="{74AE3EE4-31A1-2B43-A7CD-6DA38DBC907B}" type="pres">
      <dgm:prSet presAssocID="{F5148BB6-90BE-4DA0-ACEF-35FE159C0826}" presName="composite" presStyleCnt="0"/>
      <dgm:spPr/>
    </dgm:pt>
    <dgm:pt modelId="{7B061A2D-B9E4-1945-917B-96FA69EFBFF8}" type="pres">
      <dgm:prSet presAssocID="{F5148BB6-90BE-4DA0-ACEF-35FE159C0826}" presName="L1TextContainer" presStyleLbl="revTx" presStyleIdx="3" presStyleCnt="5">
        <dgm:presLayoutVars>
          <dgm:chMax val="1"/>
          <dgm:chPref val="1"/>
          <dgm:bulletEnabled val="1"/>
        </dgm:presLayoutVars>
      </dgm:prSet>
      <dgm:spPr/>
    </dgm:pt>
    <dgm:pt modelId="{B753660E-3636-EF48-82CB-8BEC8F8480F7}" type="pres">
      <dgm:prSet presAssocID="{F5148BB6-90BE-4DA0-ACEF-35FE159C0826}" presName="L2TextContainerWrapper" presStyleCnt="0">
        <dgm:presLayoutVars>
          <dgm:chMax val="0"/>
          <dgm:chPref val="0"/>
          <dgm:bulletEnabled val="1"/>
        </dgm:presLayoutVars>
      </dgm:prSet>
      <dgm:spPr/>
    </dgm:pt>
    <dgm:pt modelId="{2FC80FAF-55EA-964E-88B2-C7B1E9D08ECC}" type="pres">
      <dgm:prSet presAssocID="{F5148BB6-90BE-4DA0-ACEF-35FE159C0826}" presName="L2TextContainer" presStyleLbl="bgAccFollowNode1" presStyleIdx="3" presStyleCnt="5"/>
      <dgm:spPr/>
    </dgm:pt>
    <dgm:pt modelId="{52E7C70B-C258-8E4D-8ED3-E9865EFDEDA1}" type="pres">
      <dgm:prSet presAssocID="{F5148BB6-90BE-4DA0-ACEF-35FE159C0826}" presName="FlexibleEmptyPlaceHolder" presStyleCnt="0"/>
      <dgm:spPr/>
    </dgm:pt>
    <dgm:pt modelId="{C6E89911-DD5D-794B-85F6-BC6A454AFDB0}" type="pres">
      <dgm:prSet presAssocID="{F5148BB6-90BE-4DA0-ACEF-35FE159C0826}" presName="ConnectLine" presStyleLbl="alignNode1" presStyleIdx="3" presStyleCnt="5"/>
      <dgm:spPr>
        <a:solidFill>
          <a:schemeClr val="accent6">
            <a:hueOff val="0"/>
            <a:satOff val="0"/>
            <a:lumOff val="0"/>
            <a:alphaOff val="0"/>
          </a:schemeClr>
        </a:solidFill>
        <a:ln w="6350" cap="flat" cmpd="sng" algn="ctr">
          <a:solidFill>
            <a:schemeClr val="accent6">
              <a:hueOff val="0"/>
              <a:satOff val="0"/>
              <a:lumOff val="0"/>
              <a:alphaOff val="0"/>
            </a:schemeClr>
          </a:solidFill>
          <a:prstDash val="dash"/>
        </a:ln>
        <a:effectLst/>
      </dgm:spPr>
    </dgm:pt>
    <dgm:pt modelId="{D6A2A969-6A55-5E4E-AF55-FDB21C499FED}" type="pres">
      <dgm:prSet presAssocID="{F5148BB6-90BE-4DA0-ACEF-35FE159C0826}" presName="ConnectorPoint" presStyleLbl="fgAcc1" presStyleIdx="3" presStyleCnt="5"/>
      <dgm:spPr>
        <a:solidFill>
          <a:schemeClr val="lt1">
            <a:alpha val="90000"/>
            <a:hueOff val="0"/>
            <a:satOff val="0"/>
            <a:lumOff val="0"/>
            <a:alphaOff val="0"/>
          </a:schemeClr>
        </a:solidFill>
        <a:ln w="9525" cap="flat" cmpd="sng" algn="ctr">
          <a:noFill/>
          <a:prstDash val="solid"/>
        </a:ln>
        <a:effectLst/>
      </dgm:spPr>
    </dgm:pt>
    <dgm:pt modelId="{6A2FCD8D-1006-E941-8F98-4B7EFC223EC7}" type="pres">
      <dgm:prSet presAssocID="{F5148BB6-90BE-4DA0-ACEF-35FE159C0826}" presName="EmptyPlaceHolder" presStyleCnt="0"/>
      <dgm:spPr/>
    </dgm:pt>
    <dgm:pt modelId="{3869ACE3-81F9-4E40-B49A-26847C695578}" type="pres">
      <dgm:prSet presAssocID="{97B131FC-0F2F-4065-8062-6C8C3BB4EA1A}" presName="spaceBetweenRectangles" presStyleCnt="0"/>
      <dgm:spPr/>
    </dgm:pt>
    <dgm:pt modelId="{573F66B0-F458-814A-9836-AA292E5FB2F8}" type="pres">
      <dgm:prSet presAssocID="{F38AFEDC-908D-42EF-9166-93756D616703}" presName="composite" presStyleCnt="0"/>
      <dgm:spPr/>
    </dgm:pt>
    <dgm:pt modelId="{2DBD4B2D-01DE-A741-BB93-D713E0F7F4CE}" type="pres">
      <dgm:prSet presAssocID="{F38AFEDC-908D-42EF-9166-93756D616703}" presName="L1TextContainer" presStyleLbl="revTx" presStyleIdx="4" presStyleCnt="5">
        <dgm:presLayoutVars>
          <dgm:chMax val="1"/>
          <dgm:chPref val="1"/>
          <dgm:bulletEnabled val="1"/>
        </dgm:presLayoutVars>
      </dgm:prSet>
      <dgm:spPr/>
    </dgm:pt>
    <dgm:pt modelId="{F32470B6-DE65-1246-B74C-2C2FBFC32114}" type="pres">
      <dgm:prSet presAssocID="{F38AFEDC-908D-42EF-9166-93756D616703}" presName="L2TextContainerWrapper" presStyleCnt="0">
        <dgm:presLayoutVars>
          <dgm:chMax val="0"/>
          <dgm:chPref val="0"/>
          <dgm:bulletEnabled val="1"/>
        </dgm:presLayoutVars>
      </dgm:prSet>
      <dgm:spPr/>
    </dgm:pt>
    <dgm:pt modelId="{5C057695-2568-494C-A281-2A1C3A4010F0}" type="pres">
      <dgm:prSet presAssocID="{F38AFEDC-908D-42EF-9166-93756D616703}" presName="L2TextContainer" presStyleLbl="bgAccFollowNode1" presStyleIdx="4" presStyleCnt="5"/>
      <dgm:spPr/>
    </dgm:pt>
    <dgm:pt modelId="{8BAF8A0E-7822-D446-B549-15CB2B12BAC8}" type="pres">
      <dgm:prSet presAssocID="{F38AFEDC-908D-42EF-9166-93756D616703}" presName="FlexibleEmptyPlaceHolder" presStyleCnt="0"/>
      <dgm:spPr/>
    </dgm:pt>
    <dgm:pt modelId="{7CA33C0D-692D-9647-B1AB-348FC6E77184}" type="pres">
      <dgm:prSet presAssocID="{F38AFEDC-908D-42EF-9166-93756D616703}" presName="ConnectLine" presStyleLbl="alignNode1" presStyleIdx="4" presStyleCnt="5"/>
      <dgm:spPr>
        <a:solidFill>
          <a:schemeClr val="accent6">
            <a:hueOff val="0"/>
            <a:satOff val="0"/>
            <a:lumOff val="0"/>
            <a:alphaOff val="0"/>
          </a:schemeClr>
        </a:solidFill>
        <a:ln w="6350" cap="flat" cmpd="sng" algn="ctr">
          <a:solidFill>
            <a:schemeClr val="accent6">
              <a:hueOff val="0"/>
              <a:satOff val="0"/>
              <a:lumOff val="0"/>
              <a:alphaOff val="0"/>
            </a:schemeClr>
          </a:solidFill>
          <a:prstDash val="dash"/>
        </a:ln>
        <a:effectLst/>
      </dgm:spPr>
    </dgm:pt>
    <dgm:pt modelId="{BAC26B4C-2F4B-DC4C-B4BB-5F4D064D2BE1}" type="pres">
      <dgm:prSet presAssocID="{F38AFEDC-908D-42EF-9166-93756D616703}" presName="ConnectorPoint" presStyleLbl="fgAcc1" presStyleIdx="4" presStyleCnt="5"/>
      <dgm:spPr>
        <a:solidFill>
          <a:schemeClr val="lt1">
            <a:alpha val="90000"/>
            <a:hueOff val="0"/>
            <a:satOff val="0"/>
            <a:lumOff val="0"/>
            <a:alphaOff val="0"/>
          </a:schemeClr>
        </a:solidFill>
        <a:ln w="9525" cap="flat" cmpd="sng" algn="ctr">
          <a:noFill/>
          <a:prstDash val="solid"/>
        </a:ln>
        <a:effectLst/>
      </dgm:spPr>
    </dgm:pt>
    <dgm:pt modelId="{370A2B3E-9185-B64A-A138-452B3B816A15}" type="pres">
      <dgm:prSet presAssocID="{F38AFEDC-908D-42EF-9166-93756D616703}" presName="EmptyPlaceHolder" presStyleCnt="0"/>
      <dgm:spPr/>
    </dgm:pt>
  </dgm:ptLst>
  <dgm:cxnLst>
    <dgm:cxn modelId="{79DCA924-349C-42D1-ADF5-18016C7D901A}" srcId="{F5148BB6-90BE-4DA0-ACEF-35FE159C0826}" destId="{E81E822F-ED4D-463A-84B8-EAC11AAE2488}" srcOrd="0" destOrd="0" parTransId="{D67E40C4-A099-4DFA-B962-A8B314567329}" sibTransId="{79A3384E-D907-405D-84F6-34A0D91795A7}"/>
    <dgm:cxn modelId="{0EFD0139-8742-42A5-A301-34F343D6D841}" srcId="{F38AFEDC-908D-42EF-9166-93756D616703}" destId="{8FDD6AD2-A4E7-439D-B6D8-3F35E71E42CE}" srcOrd="0" destOrd="0" parTransId="{F0A7FD5E-E88C-4A4F-BA5B-D2BB8A434AE0}" sibTransId="{404472A5-CFAF-4D0E-B80E-9E4AD785BABE}"/>
    <dgm:cxn modelId="{0581623E-C4DA-8F43-924A-18D7DFC0CB2D}" type="presOf" srcId="{E81E822F-ED4D-463A-84B8-EAC11AAE2488}" destId="{2FC80FAF-55EA-964E-88B2-C7B1E9D08ECC}" srcOrd="0" destOrd="0" presId="urn:microsoft.com/office/officeart/2017/3/layout/HorizontalPathTimeline"/>
    <dgm:cxn modelId="{95B2DB42-7444-2845-BED9-7D2496D7FCFB}" type="presOf" srcId="{23D77974-5514-4C77-824C-09DCBEC59B4D}" destId="{6D662A0B-15EC-4547-8C17-78943EC3AFE7}" srcOrd="0" destOrd="0" presId="urn:microsoft.com/office/officeart/2017/3/layout/HorizontalPathTimeline"/>
    <dgm:cxn modelId="{75096947-D4BB-6C48-BCBA-7DF1B1D525E8}" type="presOf" srcId="{7899D1F1-6E65-41AF-B888-16DCCA29D35E}" destId="{A54DC5DB-E455-B646-8616-34B822D11539}" srcOrd="0" destOrd="0" presId="urn:microsoft.com/office/officeart/2017/3/layout/HorizontalPathTimeline"/>
    <dgm:cxn modelId="{0A742C50-7578-904F-83EC-01DE18FF0607}" type="presOf" srcId="{F38AFEDC-908D-42EF-9166-93756D616703}" destId="{2DBD4B2D-01DE-A741-BB93-D713E0F7F4CE}" srcOrd="0" destOrd="0" presId="urn:microsoft.com/office/officeart/2017/3/layout/HorizontalPathTimeline"/>
    <dgm:cxn modelId="{CE031753-51F2-BC44-B015-2D4874EDC116}" type="presOf" srcId="{6323EDB7-B475-4484-9C15-CB602FC877F5}" destId="{0A0E9C1B-CE92-9744-AC2C-60CD0C1238F6}" srcOrd="0" destOrd="0" presId="urn:microsoft.com/office/officeart/2017/3/layout/HorizontalPathTimeline"/>
    <dgm:cxn modelId="{0DEB2255-91B6-42F8-8E9D-767DB3FAB580}" srcId="{23D77974-5514-4C77-824C-09DCBEC59B4D}" destId="{79E2C45D-8D53-4DBF-AB88-92E145AFEA9B}" srcOrd="0" destOrd="0" parTransId="{011A622F-17DE-4AAF-ACE2-C82C78EC994C}" sibTransId="{65166787-F6B2-414D-977D-91FB7E44126F}"/>
    <dgm:cxn modelId="{6B58E15A-F65D-4CF9-B144-97B00740E2B0}" srcId="{23D77974-5514-4C77-824C-09DCBEC59B4D}" destId="{6323EDB7-B475-4484-9C15-CB602FC877F5}" srcOrd="1" destOrd="0" parTransId="{EC1CC4D4-91D4-47A6-9B06-66686FDCD495}" sibTransId="{080D7BB3-B836-46DA-B442-7E57F302E6B2}"/>
    <dgm:cxn modelId="{E61B1F5D-ADF0-4441-9ACA-2978F9F30D59}" srcId="{23D77974-5514-4C77-824C-09DCBEC59B4D}" destId="{F38AFEDC-908D-42EF-9166-93756D616703}" srcOrd="4" destOrd="0" parTransId="{0BAD2AA1-81C5-44AE-84F6-ED6CB113FF00}" sibTransId="{2528D9CE-1E3E-4B2E-A594-030446DB4749}"/>
    <dgm:cxn modelId="{DA788860-9976-48BA-8F4F-7F1A95F22132}" srcId="{23D77974-5514-4C77-824C-09DCBEC59B4D}" destId="{F5148BB6-90BE-4DA0-ACEF-35FE159C0826}" srcOrd="3" destOrd="0" parTransId="{F5D0A1EA-E4E5-42F5-9EC5-D8B6FB9789E2}" sibTransId="{97B131FC-0F2F-4065-8062-6C8C3BB4EA1A}"/>
    <dgm:cxn modelId="{CDA66F64-CA1A-5947-9D33-B3E9C21A4D87}" type="presOf" srcId="{79E2C45D-8D53-4DBF-AB88-92E145AFEA9B}" destId="{2D97026A-E961-0248-8ECF-6C14C3D6EB0B}" srcOrd="0" destOrd="0" presId="urn:microsoft.com/office/officeart/2017/3/layout/HorizontalPathTimeline"/>
    <dgm:cxn modelId="{71596575-2DCB-467C-8B1E-28C30763C06A}" srcId="{6323EDB7-B475-4484-9C15-CB602FC877F5}" destId="{713704A6-E788-4806-8BDD-4BA57BE83347}" srcOrd="0" destOrd="0" parTransId="{4E699BFB-0F82-4BE6-9407-A72818C40D2D}" sibTransId="{0633131B-98E1-4C56-A356-1A49FF2EBC29}"/>
    <dgm:cxn modelId="{30B5367A-3607-44CC-80CD-C03BECD36A0B}" srcId="{23D77974-5514-4C77-824C-09DCBEC59B4D}" destId="{9B69C3A4-F7EF-419F-99BC-97CBC2416775}" srcOrd="2" destOrd="0" parTransId="{E29AE330-5CF2-4FB5-A7B7-98A9B6BA7508}" sibTransId="{9260DECB-0572-4B40-BAF5-852BABB087D3}"/>
    <dgm:cxn modelId="{D7C6F880-1148-4C5F-A355-4954E0D993FC}" srcId="{79E2C45D-8D53-4DBF-AB88-92E145AFEA9B}" destId="{7037D4EE-F696-4936-BB51-931AACA95459}" srcOrd="0" destOrd="0" parTransId="{C35E6991-FA05-452C-B71C-2E3EE61DB50E}" sibTransId="{8C5454C7-1354-4060-8A83-A3D5554B2C27}"/>
    <dgm:cxn modelId="{27DE38A2-8C1C-2343-9F43-C6AE2FD095EC}" type="presOf" srcId="{7037D4EE-F696-4936-BB51-931AACA95459}" destId="{603B11B2-5FF1-C64E-8367-A271439C555E}" srcOrd="0" destOrd="0" presId="urn:microsoft.com/office/officeart/2017/3/layout/HorizontalPathTimeline"/>
    <dgm:cxn modelId="{8156ECB4-4CF5-BE42-A7EC-6207073A23E2}" type="presOf" srcId="{F5148BB6-90BE-4DA0-ACEF-35FE159C0826}" destId="{7B061A2D-B9E4-1945-917B-96FA69EFBFF8}" srcOrd="0" destOrd="0" presId="urn:microsoft.com/office/officeart/2017/3/layout/HorizontalPathTimeline"/>
    <dgm:cxn modelId="{91A1BAB6-680A-415A-A730-7D37B2ED091D}" srcId="{9B69C3A4-F7EF-419F-99BC-97CBC2416775}" destId="{7899D1F1-6E65-41AF-B888-16DCCA29D35E}" srcOrd="0" destOrd="0" parTransId="{E3270076-832D-4C45-8C9B-EF9DED6AE995}" sibTransId="{02F06C47-4DC2-42F6-BCAA-A250FFAC8633}"/>
    <dgm:cxn modelId="{1A9A99CB-037C-AD4E-93FA-DE7FA6089F4A}" type="presOf" srcId="{8FDD6AD2-A4E7-439D-B6D8-3F35E71E42CE}" destId="{5C057695-2568-494C-A281-2A1C3A4010F0}" srcOrd="0" destOrd="0" presId="urn:microsoft.com/office/officeart/2017/3/layout/HorizontalPathTimeline"/>
    <dgm:cxn modelId="{52C672D5-29EF-5148-B2F0-7BA16DFAB768}" type="presOf" srcId="{9B69C3A4-F7EF-419F-99BC-97CBC2416775}" destId="{3B9B8695-C12B-2C40-9875-BE6BC7FB1151}" srcOrd="0" destOrd="0" presId="urn:microsoft.com/office/officeart/2017/3/layout/HorizontalPathTimeline"/>
    <dgm:cxn modelId="{E27C30EA-A415-6F46-BF79-FB9B900367FF}" type="presOf" srcId="{713704A6-E788-4806-8BDD-4BA57BE83347}" destId="{CB4AAAB7-2152-6E4B-9381-A39C32F5D9E2}" srcOrd="0" destOrd="0" presId="urn:microsoft.com/office/officeart/2017/3/layout/HorizontalPathTimeline"/>
    <dgm:cxn modelId="{ABD8DA9E-A337-6C49-90B1-942399C4B470}" type="presParOf" srcId="{6D662A0B-15EC-4547-8C17-78943EC3AFE7}" destId="{BAC954E5-4FA9-4443-8630-D7A6BDE47098}" srcOrd="0" destOrd="0" presId="urn:microsoft.com/office/officeart/2017/3/layout/HorizontalPathTimeline"/>
    <dgm:cxn modelId="{7B13B898-84B8-3D48-84FB-B177AC5DEB7C}" type="presParOf" srcId="{6D662A0B-15EC-4547-8C17-78943EC3AFE7}" destId="{16504666-2FA5-094F-81DD-ED67CD12179C}" srcOrd="1" destOrd="0" presId="urn:microsoft.com/office/officeart/2017/3/layout/HorizontalPathTimeline"/>
    <dgm:cxn modelId="{9E86371A-201A-3A4A-A6EC-427C48FAA258}" type="presParOf" srcId="{16504666-2FA5-094F-81DD-ED67CD12179C}" destId="{2886EBA4-6955-3E4C-A178-D50737FB674C}" srcOrd="0" destOrd="0" presId="urn:microsoft.com/office/officeart/2017/3/layout/HorizontalPathTimeline"/>
    <dgm:cxn modelId="{AA20BEAD-EFDF-C749-AD1B-D8E0FA9F58DF}" type="presParOf" srcId="{2886EBA4-6955-3E4C-A178-D50737FB674C}" destId="{2D97026A-E961-0248-8ECF-6C14C3D6EB0B}" srcOrd="0" destOrd="0" presId="urn:microsoft.com/office/officeart/2017/3/layout/HorizontalPathTimeline"/>
    <dgm:cxn modelId="{6FD11ED3-F1BD-6A4E-B16A-13F7DBA5AE54}" type="presParOf" srcId="{2886EBA4-6955-3E4C-A178-D50737FB674C}" destId="{F9EEBEA6-929B-3B49-9862-093D71B03A82}" srcOrd="1" destOrd="0" presId="urn:microsoft.com/office/officeart/2017/3/layout/HorizontalPathTimeline"/>
    <dgm:cxn modelId="{E62F7741-B310-B047-8B7B-20FD3C400DFC}" type="presParOf" srcId="{F9EEBEA6-929B-3B49-9862-093D71B03A82}" destId="{603B11B2-5FF1-C64E-8367-A271439C555E}" srcOrd="0" destOrd="0" presId="urn:microsoft.com/office/officeart/2017/3/layout/HorizontalPathTimeline"/>
    <dgm:cxn modelId="{D25776C1-C05A-AB4E-94F7-40250C1CCED2}" type="presParOf" srcId="{F9EEBEA6-929B-3B49-9862-093D71B03A82}" destId="{B2602662-7957-B541-9D1D-318B9FC9364F}" srcOrd="1" destOrd="0" presId="urn:microsoft.com/office/officeart/2017/3/layout/HorizontalPathTimeline"/>
    <dgm:cxn modelId="{E75D1B14-7D36-524A-83C3-BB4A167998B6}" type="presParOf" srcId="{2886EBA4-6955-3E4C-A178-D50737FB674C}" destId="{0B401296-90DB-E347-8CAB-CB647DB44472}" srcOrd="2" destOrd="0" presId="urn:microsoft.com/office/officeart/2017/3/layout/HorizontalPathTimeline"/>
    <dgm:cxn modelId="{B84C091C-D3B3-EF42-9B5F-62EDA3FC95C3}" type="presParOf" srcId="{2886EBA4-6955-3E4C-A178-D50737FB674C}" destId="{74817657-5351-F949-90E7-35F71F404F69}" srcOrd="3" destOrd="0" presId="urn:microsoft.com/office/officeart/2017/3/layout/HorizontalPathTimeline"/>
    <dgm:cxn modelId="{358E7DB2-0861-804C-BF87-1206214FB6FE}" type="presParOf" srcId="{2886EBA4-6955-3E4C-A178-D50737FB674C}" destId="{EEFB756E-ED9B-E34E-88BB-8BFB1E920FEF}" srcOrd="4" destOrd="0" presId="urn:microsoft.com/office/officeart/2017/3/layout/HorizontalPathTimeline"/>
    <dgm:cxn modelId="{1D334F95-A213-114D-BEF7-E4F580052C52}" type="presParOf" srcId="{16504666-2FA5-094F-81DD-ED67CD12179C}" destId="{01ECEC7B-E0F7-3043-ADC6-39FC99AE0F55}" srcOrd="1" destOrd="0" presId="urn:microsoft.com/office/officeart/2017/3/layout/HorizontalPathTimeline"/>
    <dgm:cxn modelId="{F820B387-FD55-7145-A331-DE925C91BCB5}" type="presParOf" srcId="{16504666-2FA5-094F-81DD-ED67CD12179C}" destId="{B3DA2FB6-DA9A-8543-8AF6-8C240F344E33}" srcOrd="2" destOrd="0" presId="urn:microsoft.com/office/officeart/2017/3/layout/HorizontalPathTimeline"/>
    <dgm:cxn modelId="{A711F0A6-7D94-9147-8680-FC33C3294D50}" type="presParOf" srcId="{B3DA2FB6-DA9A-8543-8AF6-8C240F344E33}" destId="{0A0E9C1B-CE92-9744-AC2C-60CD0C1238F6}" srcOrd="0" destOrd="0" presId="urn:microsoft.com/office/officeart/2017/3/layout/HorizontalPathTimeline"/>
    <dgm:cxn modelId="{C9680403-25CA-FD4E-92F7-012B9282C631}" type="presParOf" srcId="{B3DA2FB6-DA9A-8543-8AF6-8C240F344E33}" destId="{0BB03576-3AD2-5E41-9A22-F3471F6903F0}" srcOrd="1" destOrd="0" presId="urn:microsoft.com/office/officeart/2017/3/layout/HorizontalPathTimeline"/>
    <dgm:cxn modelId="{DCB935F5-95A0-7447-8BB1-64668E44F0DE}" type="presParOf" srcId="{0BB03576-3AD2-5E41-9A22-F3471F6903F0}" destId="{CB4AAAB7-2152-6E4B-9381-A39C32F5D9E2}" srcOrd="0" destOrd="0" presId="urn:microsoft.com/office/officeart/2017/3/layout/HorizontalPathTimeline"/>
    <dgm:cxn modelId="{76C67E88-4369-424B-8CD6-BEC51EDC77BD}" type="presParOf" srcId="{0BB03576-3AD2-5E41-9A22-F3471F6903F0}" destId="{922F1B39-7C8D-7D43-B146-F0D55DDD9F32}" srcOrd="1" destOrd="0" presId="urn:microsoft.com/office/officeart/2017/3/layout/HorizontalPathTimeline"/>
    <dgm:cxn modelId="{6E5A86FB-883F-314A-877D-AA73C431CC4E}" type="presParOf" srcId="{B3DA2FB6-DA9A-8543-8AF6-8C240F344E33}" destId="{5D53DA3B-3265-C143-83E3-2D1F7DBDB03B}" srcOrd="2" destOrd="0" presId="urn:microsoft.com/office/officeart/2017/3/layout/HorizontalPathTimeline"/>
    <dgm:cxn modelId="{187FF7A9-F6D7-1E40-8D1E-FEF1AE685A34}" type="presParOf" srcId="{B3DA2FB6-DA9A-8543-8AF6-8C240F344E33}" destId="{E86D326F-E765-8846-A68F-0BB1701AD69E}" srcOrd="3" destOrd="0" presId="urn:microsoft.com/office/officeart/2017/3/layout/HorizontalPathTimeline"/>
    <dgm:cxn modelId="{E9987891-0180-B64E-89EB-5518F206932E}" type="presParOf" srcId="{B3DA2FB6-DA9A-8543-8AF6-8C240F344E33}" destId="{4B259243-BACB-A14F-94BD-8AACB6DD51F1}" srcOrd="4" destOrd="0" presId="urn:microsoft.com/office/officeart/2017/3/layout/HorizontalPathTimeline"/>
    <dgm:cxn modelId="{AE0F0033-2A65-6B49-8C7B-5B21750A1BC1}" type="presParOf" srcId="{16504666-2FA5-094F-81DD-ED67CD12179C}" destId="{1D892744-8E38-C64A-B5C0-536032D8BFB0}" srcOrd="3" destOrd="0" presId="urn:microsoft.com/office/officeart/2017/3/layout/HorizontalPathTimeline"/>
    <dgm:cxn modelId="{6FFDD09E-837E-C04C-AB95-20DB21EBC03C}" type="presParOf" srcId="{16504666-2FA5-094F-81DD-ED67CD12179C}" destId="{C1620981-DB73-1F43-803A-A0841664B921}" srcOrd="4" destOrd="0" presId="urn:microsoft.com/office/officeart/2017/3/layout/HorizontalPathTimeline"/>
    <dgm:cxn modelId="{99CE5BC1-F06F-2448-8A8E-AAEC919AAFFF}" type="presParOf" srcId="{C1620981-DB73-1F43-803A-A0841664B921}" destId="{3B9B8695-C12B-2C40-9875-BE6BC7FB1151}" srcOrd="0" destOrd="0" presId="urn:microsoft.com/office/officeart/2017/3/layout/HorizontalPathTimeline"/>
    <dgm:cxn modelId="{F85CE185-EC7A-E746-8E62-996D0E07F5F8}" type="presParOf" srcId="{C1620981-DB73-1F43-803A-A0841664B921}" destId="{10DC5D8A-8FDF-B84F-9E0B-8A29A680FE17}" srcOrd="1" destOrd="0" presId="urn:microsoft.com/office/officeart/2017/3/layout/HorizontalPathTimeline"/>
    <dgm:cxn modelId="{7C580578-6D8B-4B47-9C6D-ED61B2623992}" type="presParOf" srcId="{10DC5D8A-8FDF-B84F-9E0B-8A29A680FE17}" destId="{A54DC5DB-E455-B646-8616-34B822D11539}" srcOrd="0" destOrd="0" presId="urn:microsoft.com/office/officeart/2017/3/layout/HorizontalPathTimeline"/>
    <dgm:cxn modelId="{F6EE247D-3CF9-1E4D-9CCE-899C6B6509B9}" type="presParOf" srcId="{10DC5D8A-8FDF-B84F-9E0B-8A29A680FE17}" destId="{37819F1E-6C74-3D4B-8731-CB89F703A38C}" srcOrd="1" destOrd="0" presId="urn:microsoft.com/office/officeart/2017/3/layout/HorizontalPathTimeline"/>
    <dgm:cxn modelId="{4984CD05-5D8C-4343-963B-1A9965D4260D}" type="presParOf" srcId="{C1620981-DB73-1F43-803A-A0841664B921}" destId="{3C158A0C-F534-004B-B9D9-EA61C021E928}" srcOrd="2" destOrd="0" presId="urn:microsoft.com/office/officeart/2017/3/layout/HorizontalPathTimeline"/>
    <dgm:cxn modelId="{52E489A4-C6C5-C746-B7EF-6A125444E689}" type="presParOf" srcId="{C1620981-DB73-1F43-803A-A0841664B921}" destId="{31BEA702-61FF-2141-A542-C3DCEF4BF5D0}" srcOrd="3" destOrd="0" presId="urn:microsoft.com/office/officeart/2017/3/layout/HorizontalPathTimeline"/>
    <dgm:cxn modelId="{7323B5BB-5A9E-EF44-B21D-8AF020581E9D}" type="presParOf" srcId="{C1620981-DB73-1F43-803A-A0841664B921}" destId="{72E43C03-53FB-2847-8B69-784EF6755E67}" srcOrd="4" destOrd="0" presId="urn:microsoft.com/office/officeart/2017/3/layout/HorizontalPathTimeline"/>
    <dgm:cxn modelId="{8067F6FD-84B7-1D45-91DC-1C45DE0CA70B}" type="presParOf" srcId="{16504666-2FA5-094F-81DD-ED67CD12179C}" destId="{697E9B8E-4309-924F-88B7-A84FCE8F8557}" srcOrd="5" destOrd="0" presId="urn:microsoft.com/office/officeart/2017/3/layout/HorizontalPathTimeline"/>
    <dgm:cxn modelId="{5400B031-8E71-A04A-A763-25073B24328E}" type="presParOf" srcId="{16504666-2FA5-094F-81DD-ED67CD12179C}" destId="{74AE3EE4-31A1-2B43-A7CD-6DA38DBC907B}" srcOrd="6" destOrd="0" presId="urn:microsoft.com/office/officeart/2017/3/layout/HorizontalPathTimeline"/>
    <dgm:cxn modelId="{219B5479-1C59-124C-8A5D-D4A7B1294AFA}" type="presParOf" srcId="{74AE3EE4-31A1-2B43-A7CD-6DA38DBC907B}" destId="{7B061A2D-B9E4-1945-917B-96FA69EFBFF8}" srcOrd="0" destOrd="0" presId="urn:microsoft.com/office/officeart/2017/3/layout/HorizontalPathTimeline"/>
    <dgm:cxn modelId="{604E49FD-C1BC-3344-879B-2868B8BF5DDE}" type="presParOf" srcId="{74AE3EE4-31A1-2B43-A7CD-6DA38DBC907B}" destId="{B753660E-3636-EF48-82CB-8BEC8F8480F7}" srcOrd="1" destOrd="0" presId="urn:microsoft.com/office/officeart/2017/3/layout/HorizontalPathTimeline"/>
    <dgm:cxn modelId="{E8871BB0-EAAB-5047-B629-D06EE98076A2}" type="presParOf" srcId="{B753660E-3636-EF48-82CB-8BEC8F8480F7}" destId="{2FC80FAF-55EA-964E-88B2-C7B1E9D08ECC}" srcOrd="0" destOrd="0" presId="urn:microsoft.com/office/officeart/2017/3/layout/HorizontalPathTimeline"/>
    <dgm:cxn modelId="{022E7870-BAD7-444A-9B8C-2B7F9808852F}" type="presParOf" srcId="{B753660E-3636-EF48-82CB-8BEC8F8480F7}" destId="{52E7C70B-C258-8E4D-8ED3-E9865EFDEDA1}" srcOrd="1" destOrd="0" presId="urn:microsoft.com/office/officeart/2017/3/layout/HorizontalPathTimeline"/>
    <dgm:cxn modelId="{0F22AF44-23F7-F24C-AD82-F55F623EA3D1}" type="presParOf" srcId="{74AE3EE4-31A1-2B43-A7CD-6DA38DBC907B}" destId="{C6E89911-DD5D-794B-85F6-BC6A454AFDB0}" srcOrd="2" destOrd="0" presId="urn:microsoft.com/office/officeart/2017/3/layout/HorizontalPathTimeline"/>
    <dgm:cxn modelId="{D6624BE9-E292-1E48-8A9F-6DCDE2A840A3}" type="presParOf" srcId="{74AE3EE4-31A1-2B43-A7CD-6DA38DBC907B}" destId="{D6A2A969-6A55-5E4E-AF55-FDB21C499FED}" srcOrd="3" destOrd="0" presId="urn:microsoft.com/office/officeart/2017/3/layout/HorizontalPathTimeline"/>
    <dgm:cxn modelId="{7D1F048F-6767-F04F-BCF3-15CB70047CB0}" type="presParOf" srcId="{74AE3EE4-31A1-2B43-A7CD-6DA38DBC907B}" destId="{6A2FCD8D-1006-E941-8F98-4B7EFC223EC7}" srcOrd="4" destOrd="0" presId="urn:microsoft.com/office/officeart/2017/3/layout/HorizontalPathTimeline"/>
    <dgm:cxn modelId="{22C264E8-8820-BE4D-945C-769623B1B0BB}" type="presParOf" srcId="{16504666-2FA5-094F-81DD-ED67CD12179C}" destId="{3869ACE3-81F9-4E40-B49A-26847C695578}" srcOrd="7" destOrd="0" presId="urn:microsoft.com/office/officeart/2017/3/layout/HorizontalPathTimeline"/>
    <dgm:cxn modelId="{43C87B01-9569-2A4D-9275-03AB34A32C51}" type="presParOf" srcId="{16504666-2FA5-094F-81DD-ED67CD12179C}" destId="{573F66B0-F458-814A-9836-AA292E5FB2F8}" srcOrd="8" destOrd="0" presId="urn:microsoft.com/office/officeart/2017/3/layout/HorizontalPathTimeline"/>
    <dgm:cxn modelId="{6D350B99-E478-9345-9FCB-3C13A48B771F}" type="presParOf" srcId="{573F66B0-F458-814A-9836-AA292E5FB2F8}" destId="{2DBD4B2D-01DE-A741-BB93-D713E0F7F4CE}" srcOrd="0" destOrd="0" presId="urn:microsoft.com/office/officeart/2017/3/layout/HorizontalPathTimeline"/>
    <dgm:cxn modelId="{7986846B-4F1B-7D41-AF6B-972CAAAA69D8}" type="presParOf" srcId="{573F66B0-F458-814A-9836-AA292E5FB2F8}" destId="{F32470B6-DE65-1246-B74C-2C2FBFC32114}" srcOrd="1" destOrd="0" presId="urn:microsoft.com/office/officeart/2017/3/layout/HorizontalPathTimeline"/>
    <dgm:cxn modelId="{2A59A1A7-313D-6344-8459-FF7137C5DB6E}" type="presParOf" srcId="{F32470B6-DE65-1246-B74C-2C2FBFC32114}" destId="{5C057695-2568-494C-A281-2A1C3A4010F0}" srcOrd="0" destOrd="0" presId="urn:microsoft.com/office/officeart/2017/3/layout/HorizontalPathTimeline"/>
    <dgm:cxn modelId="{AFE1CE1A-425F-3B44-BC75-DAB0DCC2EF51}" type="presParOf" srcId="{F32470B6-DE65-1246-B74C-2C2FBFC32114}" destId="{8BAF8A0E-7822-D446-B549-15CB2B12BAC8}" srcOrd="1" destOrd="0" presId="urn:microsoft.com/office/officeart/2017/3/layout/HorizontalPathTimeline"/>
    <dgm:cxn modelId="{1A92313B-D699-DA46-9CE3-43A87210F68E}" type="presParOf" srcId="{573F66B0-F458-814A-9836-AA292E5FB2F8}" destId="{7CA33C0D-692D-9647-B1AB-348FC6E77184}" srcOrd="2" destOrd="0" presId="urn:microsoft.com/office/officeart/2017/3/layout/HorizontalPathTimeline"/>
    <dgm:cxn modelId="{43565FC5-B154-9248-A348-61EF09FBC9DA}" type="presParOf" srcId="{573F66B0-F458-814A-9836-AA292E5FB2F8}" destId="{BAC26B4C-2F4B-DC4C-B4BB-5F4D064D2BE1}" srcOrd="3" destOrd="0" presId="urn:microsoft.com/office/officeart/2017/3/layout/HorizontalPathTimeline"/>
    <dgm:cxn modelId="{226F5E43-3359-5040-A6B1-AFE66245C56C}" type="presParOf" srcId="{573F66B0-F458-814A-9836-AA292E5FB2F8}" destId="{370A2B3E-9185-B64A-A138-452B3B816A15}"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50456-C7BE-F247-8EF7-D75FB08DB5EA}">
      <dsp:nvSpPr>
        <dsp:cNvPr id="0" name=""/>
        <dsp:cNvSpPr/>
      </dsp:nvSpPr>
      <dsp:spPr>
        <a:xfrm>
          <a:off x="261130" y="2731892"/>
          <a:ext cx="2058858" cy="574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2020</a:t>
          </a:r>
        </a:p>
      </dsp:txBody>
      <dsp:txXfrm>
        <a:off x="261130" y="2731892"/>
        <a:ext cx="2058858" cy="574867"/>
      </dsp:txXfrm>
    </dsp:sp>
    <dsp:sp modelId="{47FF8D1A-BB71-6342-A5B6-7840F425212C}">
      <dsp:nvSpPr>
        <dsp:cNvPr id="0" name=""/>
        <dsp:cNvSpPr/>
      </dsp:nvSpPr>
      <dsp:spPr>
        <a:xfrm>
          <a:off x="0" y="2441915"/>
          <a:ext cx="7728267" cy="203492"/>
        </a:xfrm>
        <a:prstGeom prst="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9F42B2-2DC1-EC4D-A090-96FB8FD57B6C}">
      <dsp:nvSpPr>
        <dsp:cNvPr id="0" name=""/>
        <dsp:cNvSpPr/>
      </dsp:nvSpPr>
      <dsp:spPr>
        <a:xfrm>
          <a:off x="158187" y="601258"/>
          <a:ext cx="2264744" cy="975812"/>
        </a:xfrm>
        <a:prstGeom prst="rect">
          <a:avLst/>
        </a:prstGeom>
        <a:solidFill>
          <a:schemeClr val="accent2">
            <a:tint val="40000"/>
            <a:alpha val="90000"/>
            <a:hueOff val="0"/>
            <a:satOff val="0"/>
            <a:lumOff val="0"/>
            <a:alphaOff val="0"/>
          </a:schemeClr>
        </a:solidFill>
        <a:ln w="1079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711200">
            <a:lnSpc>
              <a:spcPct val="90000"/>
            </a:lnSpc>
            <a:spcBef>
              <a:spcPct val="0"/>
            </a:spcBef>
            <a:spcAft>
              <a:spcPct val="35000"/>
            </a:spcAft>
            <a:buNone/>
          </a:pPr>
          <a:r>
            <a:rPr lang="en-US" sz="1600" b="1" kern="1200" dirty="0"/>
            <a:t>Families First Coronavirus Response Act (FFCRA)</a:t>
          </a:r>
        </a:p>
      </dsp:txBody>
      <dsp:txXfrm>
        <a:off x="158187" y="601258"/>
        <a:ext cx="2264744" cy="975812"/>
      </dsp:txXfrm>
    </dsp:sp>
    <dsp:sp modelId="{6FE57665-F1A2-5640-8D69-4BFBBCF09032}">
      <dsp:nvSpPr>
        <dsp:cNvPr id="0" name=""/>
        <dsp:cNvSpPr/>
      </dsp:nvSpPr>
      <dsp:spPr>
        <a:xfrm>
          <a:off x="1290560" y="1577070"/>
          <a:ext cx="0" cy="864845"/>
        </a:xfrm>
        <a:prstGeom prst="line">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0591F2AE-603B-7347-AA5E-C5FEB9A92A79}">
      <dsp:nvSpPr>
        <dsp:cNvPr id="0" name=""/>
        <dsp:cNvSpPr/>
      </dsp:nvSpPr>
      <dsp:spPr>
        <a:xfrm>
          <a:off x="1547917" y="1780563"/>
          <a:ext cx="2058858" cy="574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2020</a:t>
          </a:r>
        </a:p>
      </dsp:txBody>
      <dsp:txXfrm>
        <a:off x="1547917" y="1780563"/>
        <a:ext cx="2058858" cy="574867"/>
      </dsp:txXfrm>
    </dsp:sp>
    <dsp:sp modelId="{E5643334-4910-0447-AFEA-8ADC635D352F}">
      <dsp:nvSpPr>
        <dsp:cNvPr id="0" name=""/>
        <dsp:cNvSpPr/>
      </dsp:nvSpPr>
      <dsp:spPr>
        <a:xfrm>
          <a:off x="1444974" y="3510253"/>
          <a:ext cx="2264744" cy="931457"/>
        </a:xfrm>
        <a:prstGeom prst="rect">
          <a:avLst/>
        </a:prstGeom>
        <a:solidFill>
          <a:schemeClr val="accent2">
            <a:tint val="40000"/>
            <a:alpha val="90000"/>
            <a:hueOff val="802215"/>
            <a:satOff val="-14260"/>
            <a:lumOff val="-1032"/>
            <a:alphaOff val="0"/>
          </a:schemeClr>
        </a:solidFill>
        <a:ln w="10795" cap="flat" cmpd="sng" algn="ctr">
          <a:solidFill>
            <a:schemeClr val="accent2">
              <a:tint val="40000"/>
              <a:alpha val="90000"/>
              <a:hueOff val="802215"/>
              <a:satOff val="-14260"/>
              <a:lumOff val="-10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b="1" kern="1200" dirty="0"/>
            <a:t>Coronavirus Aid, Relief, and Economic Security (CARES) Act</a:t>
          </a:r>
        </a:p>
      </dsp:txBody>
      <dsp:txXfrm>
        <a:off x="1444974" y="3510253"/>
        <a:ext cx="2264744" cy="931457"/>
      </dsp:txXfrm>
    </dsp:sp>
    <dsp:sp modelId="{6E9424A4-BF58-2A41-B20F-416C94B9E75C}">
      <dsp:nvSpPr>
        <dsp:cNvPr id="0" name=""/>
        <dsp:cNvSpPr/>
      </dsp:nvSpPr>
      <dsp:spPr>
        <a:xfrm>
          <a:off x="2577346" y="2645408"/>
          <a:ext cx="0" cy="864845"/>
        </a:xfrm>
        <a:prstGeom prst="line">
          <a:avLst/>
        </a:prstGeom>
        <a:solidFill>
          <a:schemeClr val="accent2">
            <a:hueOff val="390891"/>
            <a:satOff val="-6307"/>
            <a:lumOff val="-1098"/>
            <a:alphaOff val="0"/>
          </a:schemeClr>
        </a:solidFill>
        <a:ln w="6350" cap="flat" cmpd="sng" algn="ctr">
          <a:solidFill>
            <a:schemeClr val="accent2">
              <a:hueOff val="390891"/>
              <a:satOff val="-6307"/>
              <a:lumOff val="-1098"/>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A5438EA1-45A9-AC4D-A032-E907517C70C2}">
      <dsp:nvSpPr>
        <dsp:cNvPr id="0" name=""/>
        <dsp:cNvSpPr/>
      </dsp:nvSpPr>
      <dsp:spPr>
        <a:xfrm>
          <a:off x="1226968" y="2480070"/>
          <a:ext cx="127183" cy="127183"/>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 modelId="{7E6E3212-F749-C740-BA13-14741B7494E7}">
      <dsp:nvSpPr>
        <dsp:cNvPr id="0" name=""/>
        <dsp:cNvSpPr/>
      </dsp:nvSpPr>
      <dsp:spPr>
        <a:xfrm>
          <a:off x="2513755" y="2480070"/>
          <a:ext cx="127183" cy="127183"/>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 modelId="{E282FB9D-06D5-A845-92AA-EF71E578D3C5}">
      <dsp:nvSpPr>
        <dsp:cNvPr id="0" name=""/>
        <dsp:cNvSpPr/>
      </dsp:nvSpPr>
      <dsp:spPr>
        <a:xfrm>
          <a:off x="2834704" y="2731892"/>
          <a:ext cx="2058858" cy="574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2021</a:t>
          </a:r>
        </a:p>
      </dsp:txBody>
      <dsp:txXfrm>
        <a:off x="2834704" y="2731892"/>
        <a:ext cx="2058858" cy="574867"/>
      </dsp:txXfrm>
    </dsp:sp>
    <dsp:sp modelId="{E4F7E6CD-D8AE-164A-A8EF-6866DBD72DC9}">
      <dsp:nvSpPr>
        <dsp:cNvPr id="0" name=""/>
        <dsp:cNvSpPr/>
      </dsp:nvSpPr>
      <dsp:spPr>
        <a:xfrm>
          <a:off x="2731761" y="867388"/>
          <a:ext cx="2264744" cy="709681"/>
        </a:xfrm>
        <a:prstGeom prst="rect">
          <a:avLst/>
        </a:prstGeom>
        <a:solidFill>
          <a:schemeClr val="accent2">
            <a:tint val="40000"/>
            <a:alpha val="90000"/>
            <a:hueOff val="1604430"/>
            <a:satOff val="-28521"/>
            <a:lumOff val="-2064"/>
            <a:alphaOff val="0"/>
          </a:schemeClr>
        </a:solidFill>
        <a:ln w="10795" cap="flat" cmpd="sng" algn="ctr">
          <a:solidFill>
            <a:schemeClr val="accent2">
              <a:tint val="40000"/>
              <a:alpha val="90000"/>
              <a:hueOff val="1604430"/>
              <a:satOff val="-28521"/>
              <a:lumOff val="-20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b="1" kern="1200" dirty="0"/>
            <a:t>American Rescue Plan Act (ARPA)</a:t>
          </a:r>
        </a:p>
      </dsp:txBody>
      <dsp:txXfrm>
        <a:off x="2731761" y="867388"/>
        <a:ext cx="2264744" cy="709681"/>
      </dsp:txXfrm>
    </dsp:sp>
    <dsp:sp modelId="{03B28671-2291-8A42-B96E-0613D4BF8A2A}">
      <dsp:nvSpPr>
        <dsp:cNvPr id="0" name=""/>
        <dsp:cNvSpPr/>
      </dsp:nvSpPr>
      <dsp:spPr>
        <a:xfrm>
          <a:off x="3864133" y="1577070"/>
          <a:ext cx="0" cy="864845"/>
        </a:xfrm>
        <a:prstGeom prst="line">
          <a:avLst/>
        </a:prstGeom>
        <a:solidFill>
          <a:schemeClr val="accent2">
            <a:hueOff val="781782"/>
            <a:satOff val="-12614"/>
            <a:lumOff val="-2196"/>
            <a:alphaOff val="0"/>
          </a:schemeClr>
        </a:solidFill>
        <a:ln w="6350" cap="flat" cmpd="sng" algn="ctr">
          <a:solidFill>
            <a:schemeClr val="accent2">
              <a:hueOff val="781782"/>
              <a:satOff val="-12614"/>
              <a:lumOff val="-2196"/>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D6135F95-4B90-C54A-85A5-AF06875DB63F}">
      <dsp:nvSpPr>
        <dsp:cNvPr id="0" name=""/>
        <dsp:cNvSpPr/>
      </dsp:nvSpPr>
      <dsp:spPr>
        <a:xfrm>
          <a:off x="4121490" y="1780563"/>
          <a:ext cx="2058858" cy="574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2022</a:t>
          </a:r>
        </a:p>
      </dsp:txBody>
      <dsp:txXfrm>
        <a:off x="4121490" y="1780563"/>
        <a:ext cx="2058858" cy="574867"/>
      </dsp:txXfrm>
    </dsp:sp>
    <dsp:sp modelId="{B2D4146C-0BA7-D64E-BC6A-009E8A885820}">
      <dsp:nvSpPr>
        <dsp:cNvPr id="0" name=""/>
        <dsp:cNvSpPr/>
      </dsp:nvSpPr>
      <dsp:spPr>
        <a:xfrm>
          <a:off x="4018547" y="3510253"/>
          <a:ext cx="2264744" cy="709681"/>
        </a:xfrm>
        <a:prstGeom prst="rect">
          <a:avLst/>
        </a:prstGeom>
        <a:solidFill>
          <a:schemeClr val="accent2">
            <a:tint val="40000"/>
            <a:alpha val="90000"/>
            <a:hueOff val="2406645"/>
            <a:satOff val="-42781"/>
            <a:lumOff val="-3095"/>
            <a:alphaOff val="0"/>
          </a:schemeClr>
        </a:solidFill>
        <a:ln w="10795" cap="flat" cmpd="sng" algn="ctr">
          <a:solidFill>
            <a:schemeClr val="accent2">
              <a:tint val="40000"/>
              <a:alpha val="90000"/>
              <a:hueOff val="2406645"/>
              <a:satOff val="-42781"/>
              <a:lumOff val="-30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dirty="0"/>
            <a:t>Inflation Reduction Act (IRA)</a:t>
          </a:r>
        </a:p>
      </dsp:txBody>
      <dsp:txXfrm>
        <a:off x="4018547" y="3510253"/>
        <a:ext cx="2264744" cy="709681"/>
      </dsp:txXfrm>
    </dsp:sp>
    <dsp:sp modelId="{1AD4FAF1-1B34-F547-91EA-BF7017E846A2}">
      <dsp:nvSpPr>
        <dsp:cNvPr id="0" name=""/>
        <dsp:cNvSpPr/>
      </dsp:nvSpPr>
      <dsp:spPr>
        <a:xfrm>
          <a:off x="5150920" y="2645408"/>
          <a:ext cx="0" cy="864845"/>
        </a:xfrm>
        <a:prstGeom prst="line">
          <a:avLst/>
        </a:prstGeom>
        <a:solidFill>
          <a:schemeClr val="accent2">
            <a:hueOff val="1172672"/>
            <a:satOff val="-18920"/>
            <a:lumOff val="-3294"/>
            <a:alphaOff val="0"/>
          </a:schemeClr>
        </a:solidFill>
        <a:ln w="6350" cap="flat" cmpd="sng" algn="ctr">
          <a:solidFill>
            <a:schemeClr val="accent2">
              <a:hueOff val="1172672"/>
              <a:satOff val="-18920"/>
              <a:lumOff val="-3294"/>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CF833CE6-4532-484F-877A-25BAA452DC29}">
      <dsp:nvSpPr>
        <dsp:cNvPr id="0" name=""/>
        <dsp:cNvSpPr/>
      </dsp:nvSpPr>
      <dsp:spPr>
        <a:xfrm>
          <a:off x="3800541" y="2480070"/>
          <a:ext cx="127183" cy="127183"/>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 modelId="{5D91162E-33A5-5545-90A3-2CA0802E10DA}">
      <dsp:nvSpPr>
        <dsp:cNvPr id="0" name=""/>
        <dsp:cNvSpPr/>
      </dsp:nvSpPr>
      <dsp:spPr>
        <a:xfrm>
          <a:off x="5087328" y="2480070"/>
          <a:ext cx="127183" cy="127183"/>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 modelId="{436309A1-4720-CB46-9E94-D8BF7BB037E5}">
      <dsp:nvSpPr>
        <dsp:cNvPr id="0" name=""/>
        <dsp:cNvSpPr/>
      </dsp:nvSpPr>
      <dsp:spPr>
        <a:xfrm>
          <a:off x="5408277" y="2731892"/>
          <a:ext cx="2058858" cy="574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2023</a:t>
          </a:r>
        </a:p>
      </dsp:txBody>
      <dsp:txXfrm>
        <a:off x="5408277" y="2731892"/>
        <a:ext cx="2058858" cy="574867"/>
      </dsp:txXfrm>
    </dsp:sp>
    <dsp:sp modelId="{5126B347-2029-E447-B008-417F434B7660}">
      <dsp:nvSpPr>
        <dsp:cNvPr id="0" name=""/>
        <dsp:cNvSpPr/>
      </dsp:nvSpPr>
      <dsp:spPr>
        <a:xfrm>
          <a:off x="5305334" y="645613"/>
          <a:ext cx="2264744" cy="931457"/>
        </a:xfrm>
        <a:prstGeom prst="rect">
          <a:avLst/>
        </a:prstGeom>
        <a:solidFill>
          <a:schemeClr val="accent2">
            <a:tint val="40000"/>
            <a:alpha val="90000"/>
            <a:hueOff val="3208860"/>
            <a:satOff val="-57041"/>
            <a:lumOff val="-4127"/>
            <a:alphaOff val="0"/>
          </a:schemeClr>
        </a:solidFill>
        <a:ln w="10795" cap="flat" cmpd="sng" algn="ctr">
          <a:solidFill>
            <a:schemeClr val="accent2">
              <a:tint val="40000"/>
              <a:alpha val="90000"/>
              <a:hueOff val="3208860"/>
              <a:satOff val="-57041"/>
              <a:lumOff val="-412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b="1" kern="1200" dirty="0"/>
            <a:t>Consolidated Appropriations Act (CAA)</a:t>
          </a:r>
        </a:p>
      </dsp:txBody>
      <dsp:txXfrm>
        <a:off x="5305334" y="645613"/>
        <a:ext cx="2264744" cy="931457"/>
      </dsp:txXfrm>
    </dsp:sp>
    <dsp:sp modelId="{CB84C14A-D545-9240-ADE9-4200345B34F9}">
      <dsp:nvSpPr>
        <dsp:cNvPr id="0" name=""/>
        <dsp:cNvSpPr/>
      </dsp:nvSpPr>
      <dsp:spPr>
        <a:xfrm>
          <a:off x="6437706" y="1577070"/>
          <a:ext cx="0" cy="864845"/>
        </a:xfrm>
        <a:prstGeom prst="line">
          <a:avLst/>
        </a:prstGeom>
        <a:solidFill>
          <a:schemeClr val="accent2">
            <a:hueOff val="1563563"/>
            <a:satOff val="-25227"/>
            <a:lumOff val="-4392"/>
            <a:alphaOff val="0"/>
          </a:schemeClr>
        </a:solidFill>
        <a:ln w="6350" cap="flat" cmpd="sng" algn="ctr">
          <a:solidFill>
            <a:schemeClr val="accent2">
              <a:hueOff val="1563563"/>
              <a:satOff val="-25227"/>
              <a:lumOff val="-4392"/>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BCF11B80-027B-A444-AB4C-A616C124F96C}">
      <dsp:nvSpPr>
        <dsp:cNvPr id="0" name=""/>
        <dsp:cNvSpPr/>
      </dsp:nvSpPr>
      <dsp:spPr>
        <a:xfrm>
          <a:off x="6374115" y="2480070"/>
          <a:ext cx="127183" cy="127183"/>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2A56BF-A82F-354B-9D30-8338E5E499FB}">
      <dsp:nvSpPr>
        <dsp:cNvPr id="0" name=""/>
        <dsp:cNvSpPr/>
      </dsp:nvSpPr>
      <dsp:spPr>
        <a:xfrm>
          <a:off x="0" y="0"/>
          <a:ext cx="5633270" cy="1047513"/>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Federal government purchase of tests, vaccines, and treatments in order to provide these at no charge to the American public.</a:t>
          </a:r>
        </a:p>
      </dsp:txBody>
      <dsp:txXfrm>
        <a:off x="30681" y="30681"/>
        <a:ext cx="4502920" cy="986151"/>
      </dsp:txXfrm>
    </dsp:sp>
    <dsp:sp modelId="{6783DB00-0E9D-0546-948C-7E1CEE2CD7F8}">
      <dsp:nvSpPr>
        <dsp:cNvPr id="0" name=""/>
        <dsp:cNvSpPr/>
      </dsp:nvSpPr>
      <dsp:spPr>
        <a:xfrm>
          <a:off x="497053" y="1222099"/>
          <a:ext cx="5633270" cy="1047513"/>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8 free home tests per month.</a:t>
          </a:r>
        </a:p>
      </dsp:txBody>
      <dsp:txXfrm>
        <a:off x="527734" y="1252780"/>
        <a:ext cx="4393971" cy="986151"/>
      </dsp:txXfrm>
    </dsp:sp>
    <dsp:sp modelId="{665594A7-5BFD-6743-A63A-88AA9B0355AC}">
      <dsp:nvSpPr>
        <dsp:cNvPr id="0" name=""/>
        <dsp:cNvSpPr/>
      </dsp:nvSpPr>
      <dsp:spPr>
        <a:xfrm>
          <a:off x="994106" y="2444199"/>
          <a:ext cx="5633270" cy="1047513"/>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Private insurers are required to reimburse out-of-network providers for vaccine administration.</a:t>
          </a:r>
        </a:p>
      </dsp:txBody>
      <dsp:txXfrm>
        <a:off x="1024787" y="2474880"/>
        <a:ext cx="4393971" cy="986151"/>
      </dsp:txXfrm>
    </dsp:sp>
    <dsp:sp modelId="{105C2280-1406-C740-8420-0F33B8771558}">
      <dsp:nvSpPr>
        <dsp:cNvPr id="0" name=""/>
        <dsp:cNvSpPr/>
      </dsp:nvSpPr>
      <dsp:spPr>
        <a:xfrm>
          <a:off x="4952386" y="794364"/>
          <a:ext cx="680884" cy="680884"/>
        </a:xfrm>
        <a:prstGeom prst="downArrow">
          <a:avLst>
            <a:gd name="adj1" fmla="val 55000"/>
            <a:gd name="adj2" fmla="val 45000"/>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5105585" y="794364"/>
        <a:ext cx="374486" cy="512365"/>
      </dsp:txXfrm>
    </dsp:sp>
    <dsp:sp modelId="{0BEA91A5-AF40-4642-AD7E-AAD94DB370A5}">
      <dsp:nvSpPr>
        <dsp:cNvPr id="0" name=""/>
        <dsp:cNvSpPr/>
      </dsp:nvSpPr>
      <dsp:spPr>
        <a:xfrm>
          <a:off x="5449439" y="2009480"/>
          <a:ext cx="680884" cy="680884"/>
        </a:xfrm>
        <a:prstGeom prst="downArrow">
          <a:avLst>
            <a:gd name="adj1" fmla="val 55000"/>
            <a:gd name="adj2" fmla="val 45000"/>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5602638" y="2009480"/>
        <a:ext cx="374486" cy="5123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BD1835-1B25-6D42-A5B8-EEC4AFA43932}">
      <dsp:nvSpPr>
        <dsp:cNvPr id="0" name=""/>
        <dsp:cNvSpPr/>
      </dsp:nvSpPr>
      <dsp:spPr>
        <a:xfrm>
          <a:off x="0" y="27036"/>
          <a:ext cx="7104549" cy="171288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The end of 8 free tests per month for those who have private insurance and Medicare.  It should be noted that some insurers, including Medicare Advantage may cover tests. </a:t>
          </a:r>
        </a:p>
      </dsp:txBody>
      <dsp:txXfrm>
        <a:off x="83616" y="110652"/>
        <a:ext cx="6937317" cy="1545648"/>
      </dsp:txXfrm>
    </dsp:sp>
    <dsp:sp modelId="{7E430089-AF5E-104B-93C2-B69EB4053517}">
      <dsp:nvSpPr>
        <dsp:cNvPr id="0" name=""/>
        <dsp:cNvSpPr/>
      </dsp:nvSpPr>
      <dsp:spPr>
        <a:xfrm>
          <a:off x="0" y="1809036"/>
          <a:ext cx="7104549" cy="1712880"/>
        </a:xfrm>
        <a:prstGeom prst="roundRect">
          <a:avLst/>
        </a:prstGeom>
        <a:solidFill>
          <a:schemeClr val="accent5">
            <a:hueOff val="5589159"/>
            <a:satOff val="-4817"/>
            <a:lumOff val="6373"/>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Individuals who utilize Medicaid will continue to receive up to 8 free tests per month until September 2024 (ARPA).</a:t>
          </a:r>
        </a:p>
      </dsp:txBody>
      <dsp:txXfrm>
        <a:off x="83616" y="1892652"/>
        <a:ext cx="6937317" cy="1545648"/>
      </dsp:txXfrm>
    </dsp:sp>
    <dsp:sp modelId="{32CF2BB2-33C1-3046-8FDD-7C1879394BBE}">
      <dsp:nvSpPr>
        <dsp:cNvPr id="0" name=""/>
        <dsp:cNvSpPr/>
      </dsp:nvSpPr>
      <dsp:spPr>
        <a:xfrm>
          <a:off x="0" y="3591036"/>
          <a:ext cx="7104549" cy="1712880"/>
        </a:xfrm>
        <a:prstGeom prst="roundRect">
          <a:avLst/>
        </a:prstGeom>
        <a:solidFill>
          <a:schemeClr val="accent5">
            <a:hueOff val="11178319"/>
            <a:satOff val="-9634"/>
            <a:lumOff val="12746"/>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Coverage for tests to varies by state.</a:t>
          </a:r>
        </a:p>
      </dsp:txBody>
      <dsp:txXfrm>
        <a:off x="83616" y="3674652"/>
        <a:ext cx="6937317" cy="15456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BCD9A-DAEB-F54D-8213-49ACFDE19A82}">
      <dsp:nvSpPr>
        <dsp:cNvPr id="0" name=""/>
        <dsp:cNvSpPr/>
      </dsp:nvSpPr>
      <dsp:spPr>
        <a:xfrm>
          <a:off x="0" y="564128"/>
          <a:ext cx="7315200" cy="1286634"/>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Those on Medicaid will continue to receive free treatment through September 2024 (ARPA).</a:t>
          </a:r>
        </a:p>
      </dsp:txBody>
      <dsp:txXfrm>
        <a:off x="62808" y="626936"/>
        <a:ext cx="7189584" cy="1161018"/>
      </dsp:txXfrm>
    </dsp:sp>
    <dsp:sp modelId="{A8543F9B-1CA2-184F-9F1C-7CA468745AE1}">
      <dsp:nvSpPr>
        <dsp:cNvPr id="0" name=""/>
        <dsp:cNvSpPr/>
      </dsp:nvSpPr>
      <dsp:spPr>
        <a:xfrm>
          <a:off x="0" y="1917002"/>
          <a:ext cx="7315200" cy="1286634"/>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End of the 20% Medicare payment increase for COVID hospitalizations.</a:t>
          </a:r>
        </a:p>
      </dsp:txBody>
      <dsp:txXfrm>
        <a:off x="62808" y="1979810"/>
        <a:ext cx="7189584" cy="1161018"/>
      </dsp:txXfrm>
    </dsp:sp>
    <dsp:sp modelId="{9A57EE5D-C604-BF49-AF20-56CF8DD79466}">
      <dsp:nvSpPr>
        <dsp:cNvPr id="0" name=""/>
        <dsp:cNvSpPr/>
      </dsp:nvSpPr>
      <dsp:spPr>
        <a:xfrm>
          <a:off x="0" y="3269877"/>
          <a:ext cx="7315200" cy="1286634"/>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Any medication for treatment that was purchased by the federal government will remain free of charge, regardless of insurance status, until the federal supply is depleted.</a:t>
          </a:r>
        </a:p>
      </dsp:txBody>
      <dsp:txXfrm>
        <a:off x="62808" y="3332685"/>
        <a:ext cx="7189584" cy="11610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51C85-EF31-DF47-B70A-DB120356DE78}">
      <dsp:nvSpPr>
        <dsp:cNvPr id="0" name=""/>
        <dsp:cNvSpPr/>
      </dsp:nvSpPr>
      <dsp:spPr>
        <a:xfrm>
          <a:off x="0" y="547200"/>
          <a:ext cx="7315200" cy="954719"/>
        </a:xfrm>
        <a:prstGeom prst="roundRect">
          <a:avLst/>
        </a:prstGeom>
        <a:solidFill>
          <a:schemeClr val="accent5">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Vaccines and boosters will continue to be covered under private insurance.  May have to pay out of pocket.</a:t>
          </a:r>
        </a:p>
      </dsp:txBody>
      <dsp:txXfrm>
        <a:off x="46606" y="593806"/>
        <a:ext cx="7221988" cy="861507"/>
      </dsp:txXfrm>
    </dsp:sp>
    <dsp:sp modelId="{E0302FC2-B964-154F-975A-1E2F7F9361FA}">
      <dsp:nvSpPr>
        <dsp:cNvPr id="0" name=""/>
        <dsp:cNvSpPr/>
      </dsp:nvSpPr>
      <dsp:spPr>
        <a:xfrm>
          <a:off x="0" y="1571040"/>
          <a:ext cx="7315200" cy="954719"/>
        </a:xfrm>
        <a:prstGeom prst="roundRect">
          <a:avLst/>
        </a:prstGeom>
        <a:solidFill>
          <a:schemeClr val="accent5">
            <a:hueOff val="3726106"/>
            <a:satOff val="-3211"/>
            <a:lumOff val="4249"/>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Vaccines may still be free of charge until the federal supply of vaccines is depleted.</a:t>
          </a:r>
        </a:p>
      </dsp:txBody>
      <dsp:txXfrm>
        <a:off x="46606" y="1617646"/>
        <a:ext cx="7221988" cy="861507"/>
      </dsp:txXfrm>
    </dsp:sp>
    <dsp:sp modelId="{A3062F7F-47CB-8844-8EF5-61CE62A6CA18}">
      <dsp:nvSpPr>
        <dsp:cNvPr id="0" name=""/>
        <dsp:cNvSpPr/>
      </dsp:nvSpPr>
      <dsp:spPr>
        <a:xfrm>
          <a:off x="0" y="2594880"/>
          <a:ext cx="7315200" cy="954719"/>
        </a:xfrm>
        <a:prstGeom prst="roundRect">
          <a:avLst/>
        </a:prstGeom>
        <a:solidFill>
          <a:schemeClr val="accent5">
            <a:hueOff val="7452213"/>
            <a:satOff val="-6423"/>
            <a:lumOff val="8497"/>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Individuals with Medicare still eligible for free vaccines.</a:t>
          </a:r>
        </a:p>
      </dsp:txBody>
      <dsp:txXfrm>
        <a:off x="46606" y="2641486"/>
        <a:ext cx="7221988" cy="861507"/>
      </dsp:txXfrm>
    </dsp:sp>
    <dsp:sp modelId="{1EEDE711-1E57-FE4F-A5F9-E9200837FD55}">
      <dsp:nvSpPr>
        <dsp:cNvPr id="0" name=""/>
        <dsp:cNvSpPr/>
      </dsp:nvSpPr>
      <dsp:spPr>
        <a:xfrm>
          <a:off x="0" y="3618720"/>
          <a:ext cx="7315200" cy="954719"/>
        </a:xfrm>
        <a:prstGeom prst="roundRect">
          <a:avLst/>
        </a:prstGeom>
        <a:solidFill>
          <a:schemeClr val="accent5">
            <a:hueOff val="11178319"/>
            <a:satOff val="-9634"/>
            <a:lumOff val="12746"/>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Uninsured individuals will no longer have access to vaccines through Medicaid.</a:t>
          </a:r>
        </a:p>
      </dsp:txBody>
      <dsp:txXfrm>
        <a:off x="46606" y="3665326"/>
        <a:ext cx="7221988" cy="8615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7026A-E961-0248-8ECF-6C14C3D6EB0B}">
      <dsp:nvSpPr>
        <dsp:cNvPr id="0" name=""/>
        <dsp:cNvSpPr/>
      </dsp:nvSpPr>
      <dsp:spPr>
        <a:xfrm>
          <a:off x="247173" y="2749783"/>
          <a:ext cx="1948814" cy="578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00100">
            <a:lnSpc>
              <a:spcPct val="90000"/>
            </a:lnSpc>
            <a:spcBef>
              <a:spcPct val="0"/>
            </a:spcBef>
            <a:spcAft>
              <a:spcPct val="35000"/>
            </a:spcAft>
            <a:buNone/>
            <a:defRPr b="1"/>
          </a:pPr>
          <a:r>
            <a:rPr lang="en-US" sz="1800" kern="1200" dirty="0"/>
            <a:t>September 2021</a:t>
          </a:r>
        </a:p>
      </dsp:txBody>
      <dsp:txXfrm>
        <a:off x="247173" y="2749783"/>
        <a:ext cx="1948814" cy="578632"/>
      </dsp:txXfrm>
    </dsp:sp>
    <dsp:sp modelId="{BAC954E5-4FA9-4443-8630-D7A6BDE47098}">
      <dsp:nvSpPr>
        <dsp:cNvPr id="0" name=""/>
        <dsp:cNvSpPr/>
      </dsp:nvSpPr>
      <dsp:spPr>
        <a:xfrm>
          <a:off x="0" y="2457907"/>
          <a:ext cx="7315200" cy="204825"/>
        </a:xfrm>
        <a:prstGeom prst="rect">
          <a:avLst/>
        </a:prstGeom>
        <a:solidFill>
          <a:schemeClr val="accent6">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603B11B2-5FF1-C64E-8367-A271439C555E}">
      <dsp:nvSpPr>
        <dsp:cNvPr id="0" name=""/>
        <dsp:cNvSpPr/>
      </dsp:nvSpPr>
      <dsp:spPr>
        <a:xfrm>
          <a:off x="149733" y="248030"/>
          <a:ext cx="2143696" cy="1339367"/>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ctr" defTabSz="577850">
            <a:lnSpc>
              <a:spcPct val="90000"/>
            </a:lnSpc>
            <a:spcBef>
              <a:spcPct val="0"/>
            </a:spcBef>
            <a:spcAft>
              <a:spcPct val="35000"/>
            </a:spcAft>
            <a:buNone/>
          </a:pPr>
          <a:r>
            <a:rPr lang="en-US" sz="1300" b="1" kern="1200" dirty="0"/>
            <a:t>CMS states it will be issuing a regulation for ICF’s regarding staff vaccination.  They state this will be a “condition of participation”. </a:t>
          </a:r>
        </a:p>
      </dsp:txBody>
      <dsp:txXfrm>
        <a:off x="149733" y="248030"/>
        <a:ext cx="2143696" cy="1339367"/>
      </dsp:txXfrm>
    </dsp:sp>
    <dsp:sp modelId="{0B401296-90DB-E347-8CAB-CB647DB44472}">
      <dsp:nvSpPr>
        <dsp:cNvPr id="0" name=""/>
        <dsp:cNvSpPr/>
      </dsp:nvSpPr>
      <dsp:spPr>
        <a:xfrm>
          <a:off x="1221581" y="1587398"/>
          <a:ext cx="0" cy="870508"/>
        </a:xfrm>
        <a:prstGeom prst="line">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dash"/>
        </a:ln>
        <a:effectLst/>
      </dsp:spPr>
      <dsp:style>
        <a:lnRef idx="1">
          <a:scrgbClr r="0" g="0" b="0"/>
        </a:lnRef>
        <a:fillRef idx="3">
          <a:scrgbClr r="0" g="0" b="0"/>
        </a:fillRef>
        <a:effectRef idx="2">
          <a:scrgbClr r="0" g="0" b="0"/>
        </a:effectRef>
        <a:fontRef idx="minor">
          <a:schemeClr val="lt1"/>
        </a:fontRef>
      </dsp:style>
    </dsp:sp>
    <dsp:sp modelId="{0A0E9C1B-CE92-9744-AC2C-60CD0C1238F6}">
      <dsp:nvSpPr>
        <dsp:cNvPr id="0" name=""/>
        <dsp:cNvSpPr/>
      </dsp:nvSpPr>
      <dsp:spPr>
        <a:xfrm>
          <a:off x="1465183" y="1792224"/>
          <a:ext cx="1948814" cy="578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00100">
            <a:lnSpc>
              <a:spcPct val="90000"/>
            </a:lnSpc>
            <a:spcBef>
              <a:spcPct val="0"/>
            </a:spcBef>
            <a:spcAft>
              <a:spcPct val="35000"/>
            </a:spcAft>
            <a:buNone/>
            <a:defRPr b="1"/>
          </a:pPr>
          <a:r>
            <a:rPr lang="en-US" sz="1800" kern="1200" dirty="0"/>
            <a:t>November 2021</a:t>
          </a:r>
        </a:p>
      </dsp:txBody>
      <dsp:txXfrm>
        <a:off x="1465183" y="1792224"/>
        <a:ext cx="1948814" cy="578632"/>
      </dsp:txXfrm>
    </dsp:sp>
    <dsp:sp modelId="{CB4AAAB7-2152-6E4B-9381-A39C32F5D9E2}">
      <dsp:nvSpPr>
        <dsp:cNvPr id="0" name=""/>
        <dsp:cNvSpPr/>
      </dsp:nvSpPr>
      <dsp:spPr>
        <a:xfrm>
          <a:off x="1367742" y="3533241"/>
          <a:ext cx="2143696" cy="80362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ctr" defTabSz="577850">
            <a:lnSpc>
              <a:spcPct val="90000"/>
            </a:lnSpc>
            <a:spcBef>
              <a:spcPct val="0"/>
            </a:spcBef>
            <a:spcAft>
              <a:spcPct val="35000"/>
            </a:spcAft>
            <a:buNone/>
          </a:pPr>
          <a:r>
            <a:rPr lang="en-US" sz="1300" b="1" kern="1200" dirty="0"/>
            <a:t>CMS publishes Omnibus Covid-19 Health Care Staff Vaccination.  </a:t>
          </a:r>
        </a:p>
      </dsp:txBody>
      <dsp:txXfrm>
        <a:off x="1367742" y="3533241"/>
        <a:ext cx="2143696" cy="803620"/>
      </dsp:txXfrm>
    </dsp:sp>
    <dsp:sp modelId="{5D53DA3B-3265-C143-83E3-2D1F7DBDB03B}">
      <dsp:nvSpPr>
        <dsp:cNvPr id="0" name=""/>
        <dsp:cNvSpPr/>
      </dsp:nvSpPr>
      <dsp:spPr>
        <a:xfrm>
          <a:off x="2439590" y="2662732"/>
          <a:ext cx="0" cy="870508"/>
        </a:xfrm>
        <a:prstGeom prst="line">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dash"/>
        </a:ln>
        <a:effectLst/>
      </dsp:spPr>
      <dsp:style>
        <a:lnRef idx="1">
          <a:scrgbClr r="0" g="0" b="0"/>
        </a:lnRef>
        <a:fillRef idx="3">
          <a:scrgbClr r="0" g="0" b="0"/>
        </a:fillRef>
        <a:effectRef idx="2">
          <a:scrgbClr r="0" g="0" b="0"/>
        </a:effectRef>
        <a:fontRef idx="minor">
          <a:schemeClr val="lt1"/>
        </a:fontRef>
      </dsp:style>
    </dsp:sp>
    <dsp:sp modelId="{74817657-5351-F949-90E7-35F71F404F69}">
      <dsp:nvSpPr>
        <dsp:cNvPr id="0" name=""/>
        <dsp:cNvSpPr/>
      </dsp:nvSpPr>
      <dsp:spPr>
        <a:xfrm>
          <a:off x="1157573" y="2496312"/>
          <a:ext cx="128016" cy="128016"/>
        </a:xfrm>
        <a:prstGeom prst="ellipse">
          <a:avLst/>
        </a:prstGeom>
        <a:solidFill>
          <a:schemeClr val="lt1">
            <a:alpha val="90000"/>
            <a:hueOff val="0"/>
            <a:satOff val="0"/>
            <a:lumOff val="0"/>
            <a:alphaOff val="0"/>
          </a:schemeClr>
        </a:solidFill>
        <a:ln w="9525" cap="flat" cmpd="sng" algn="ctr">
          <a:noFill/>
          <a:prstDash val="solid"/>
        </a:ln>
        <a:effectLst/>
      </dsp:spPr>
      <dsp:style>
        <a:lnRef idx="1">
          <a:scrgbClr r="0" g="0" b="0"/>
        </a:lnRef>
        <a:fillRef idx="1">
          <a:scrgbClr r="0" g="0" b="0"/>
        </a:fillRef>
        <a:effectRef idx="0">
          <a:scrgbClr r="0" g="0" b="0"/>
        </a:effectRef>
        <a:fontRef idx="minor"/>
      </dsp:style>
    </dsp:sp>
    <dsp:sp modelId="{E86D326F-E765-8846-A68F-0BB1701AD69E}">
      <dsp:nvSpPr>
        <dsp:cNvPr id="0" name=""/>
        <dsp:cNvSpPr/>
      </dsp:nvSpPr>
      <dsp:spPr>
        <a:xfrm>
          <a:off x="2375582" y="2496312"/>
          <a:ext cx="128016" cy="128016"/>
        </a:xfrm>
        <a:prstGeom prst="ellipse">
          <a:avLst/>
        </a:prstGeom>
        <a:solidFill>
          <a:schemeClr val="lt1">
            <a:alpha val="90000"/>
            <a:hueOff val="0"/>
            <a:satOff val="0"/>
            <a:lumOff val="0"/>
            <a:alphaOff val="0"/>
          </a:schemeClr>
        </a:solidFill>
        <a:ln w="9525" cap="flat" cmpd="sng" algn="ctr">
          <a:noFill/>
          <a:prstDash val="solid"/>
        </a:ln>
        <a:effectLst/>
      </dsp:spPr>
      <dsp:style>
        <a:lnRef idx="1">
          <a:scrgbClr r="0" g="0" b="0"/>
        </a:lnRef>
        <a:fillRef idx="1">
          <a:scrgbClr r="0" g="0" b="0"/>
        </a:fillRef>
        <a:effectRef idx="0">
          <a:scrgbClr r="0" g="0" b="0"/>
        </a:effectRef>
        <a:fontRef idx="minor"/>
      </dsp:style>
    </dsp:sp>
    <dsp:sp modelId="{3B9B8695-C12B-2C40-9875-BE6BC7FB1151}">
      <dsp:nvSpPr>
        <dsp:cNvPr id="0" name=""/>
        <dsp:cNvSpPr/>
      </dsp:nvSpPr>
      <dsp:spPr>
        <a:xfrm>
          <a:off x="2683192" y="2749783"/>
          <a:ext cx="1948814" cy="578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00100">
            <a:lnSpc>
              <a:spcPct val="90000"/>
            </a:lnSpc>
            <a:spcBef>
              <a:spcPct val="0"/>
            </a:spcBef>
            <a:spcAft>
              <a:spcPct val="35000"/>
            </a:spcAft>
            <a:buNone/>
            <a:defRPr b="1"/>
          </a:pPr>
          <a:r>
            <a:rPr lang="en-US" sz="1800" kern="1200" dirty="0"/>
            <a:t>January 2022</a:t>
          </a:r>
        </a:p>
      </dsp:txBody>
      <dsp:txXfrm>
        <a:off x="2683192" y="2749783"/>
        <a:ext cx="1948814" cy="578632"/>
      </dsp:txXfrm>
    </dsp:sp>
    <dsp:sp modelId="{A54DC5DB-E455-B646-8616-34B822D11539}">
      <dsp:nvSpPr>
        <dsp:cNvPr id="0" name=""/>
        <dsp:cNvSpPr/>
      </dsp:nvSpPr>
      <dsp:spPr>
        <a:xfrm>
          <a:off x="2585751" y="69448"/>
          <a:ext cx="2143696" cy="1517949"/>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ctr" defTabSz="577850">
            <a:lnSpc>
              <a:spcPct val="90000"/>
            </a:lnSpc>
            <a:spcBef>
              <a:spcPct val="0"/>
            </a:spcBef>
            <a:spcAft>
              <a:spcPct val="35000"/>
            </a:spcAft>
            <a:buNone/>
          </a:pPr>
          <a:r>
            <a:rPr lang="en-US" sz="1300" b="1" kern="1200" dirty="0"/>
            <a:t>Supreme Court allows CMS IFR to go into effect in Ohio.  Providers have until February 14</a:t>
          </a:r>
          <a:r>
            <a:rPr lang="en-US" sz="1300" b="1" kern="1200" baseline="30000" dirty="0"/>
            <a:t>th</a:t>
          </a:r>
          <a:r>
            <a:rPr lang="en-US" sz="1300" b="1" kern="1200" dirty="0"/>
            <a:t> to implement policies and procedures for staff vaccination.</a:t>
          </a:r>
        </a:p>
      </dsp:txBody>
      <dsp:txXfrm>
        <a:off x="2585751" y="69448"/>
        <a:ext cx="2143696" cy="1517949"/>
      </dsp:txXfrm>
    </dsp:sp>
    <dsp:sp modelId="{3C158A0C-F534-004B-B9D9-EA61C021E928}">
      <dsp:nvSpPr>
        <dsp:cNvPr id="0" name=""/>
        <dsp:cNvSpPr/>
      </dsp:nvSpPr>
      <dsp:spPr>
        <a:xfrm>
          <a:off x="3657600" y="1587398"/>
          <a:ext cx="0" cy="870508"/>
        </a:xfrm>
        <a:prstGeom prst="line">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dash"/>
        </a:ln>
        <a:effectLst/>
      </dsp:spPr>
      <dsp:style>
        <a:lnRef idx="1">
          <a:scrgbClr r="0" g="0" b="0"/>
        </a:lnRef>
        <a:fillRef idx="3">
          <a:scrgbClr r="0" g="0" b="0"/>
        </a:fillRef>
        <a:effectRef idx="2">
          <a:scrgbClr r="0" g="0" b="0"/>
        </a:effectRef>
        <a:fontRef idx="minor">
          <a:schemeClr val="lt1"/>
        </a:fontRef>
      </dsp:style>
    </dsp:sp>
    <dsp:sp modelId="{7B061A2D-B9E4-1945-917B-96FA69EFBFF8}">
      <dsp:nvSpPr>
        <dsp:cNvPr id="0" name=""/>
        <dsp:cNvSpPr/>
      </dsp:nvSpPr>
      <dsp:spPr>
        <a:xfrm>
          <a:off x="3901201" y="1792224"/>
          <a:ext cx="1948814" cy="578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00100">
            <a:lnSpc>
              <a:spcPct val="90000"/>
            </a:lnSpc>
            <a:spcBef>
              <a:spcPct val="0"/>
            </a:spcBef>
            <a:spcAft>
              <a:spcPct val="35000"/>
            </a:spcAft>
            <a:buNone/>
            <a:defRPr b="1"/>
          </a:pPr>
          <a:r>
            <a:rPr lang="en-US" sz="1800" kern="1200" dirty="0"/>
            <a:t>March 2022</a:t>
          </a:r>
        </a:p>
      </dsp:txBody>
      <dsp:txXfrm>
        <a:off x="3901201" y="1792224"/>
        <a:ext cx="1948814" cy="578632"/>
      </dsp:txXfrm>
    </dsp:sp>
    <dsp:sp modelId="{2FC80FAF-55EA-964E-88B2-C7B1E9D08ECC}">
      <dsp:nvSpPr>
        <dsp:cNvPr id="0" name=""/>
        <dsp:cNvSpPr/>
      </dsp:nvSpPr>
      <dsp:spPr>
        <a:xfrm>
          <a:off x="3803761" y="3533241"/>
          <a:ext cx="2143696" cy="80362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ctr" defTabSz="577850">
            <a:lnSpc>
              <a:spcPct val="90000"/>
            </a:lnSpc>
            <a:spcBef>
              <a:spcPct val="0"/>
            </a:spcBef>
            <a:spcAft>
              <a:spcPct val="35000"/>
            </a:spcAft>
            <a:buNone/>
          </a:pPr>
          <a:r>
            <a:rPr lang="en-US" sz="1300" b="1" kern="1200" dirty="0"/>
            <a:t>ODH Surveyors begin issuing citations regarding staff vaccination</a:t>
          </a:r>
          <a:r>
            <a:rPr lang="en-US" sz="1300" kern="1200" dirty="0"/>
            <a:t>.</a:t>
          </a:r>
        </a:p>
      </dsp:txBody>
      <dsp:txXfrm>
        <a:off x="3803761" y="3533241"/>
        <a:ext cx="2143696" cy="803620"/>
      </dsp:txXfrm>
    </dsp:sp>
    <dsp:sp modelId="{C6E89911-DD5D-794B-85F6-BC6A454AFDB0}">
      <dsp:nvSpPr>
        <dsp:cNvPr id="0" name=""/>
        <dsp:cNvSpPr/>
      </dsp:nvSpPr>
      <dsp:spPr>
        <a:xfrm>
          <a:off x="4875609" y="2662732"/>
          <a:ext cx="0" cy="870508"/>
        </a:xfrm>
        <a:prstGeom prst="line">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dash"/>
        </a:ln>
        <a:effectLst/>
      </dsp:spPr>
      <dsp:style>
        <a:lnRef idx="1">
          <a:scrgbClr r="0" g="0" b="0"/>
        </a:lnRef>
        <a:fillRef idx="3">
          <a:scrgbClr r="0" g="0" b="0"/>
        </a:fillRef>
        <a:effectRef idx="2">
          <a:scrgbClr r="0" g="0" b="0"/>
        </a:effectRef>
        <a:fontRef idx="minor">
          <a:schemeClr val="lt1"/>
        </a:fontRef>
      </dsp:style>
    </dsp:sp>
    <dsp:sp modelId="{31BEA702-61FF-2141-A542-C3DCEF4BF5D0}">
      <dsp:nvSpPr>
        <dsp:cNvPr id="0" name=""/>
        <dsp:cNvSpPr/>
      </dsp:nvSpPr>
      <dsp:spPr>
        <a:xfrm>
          <a:off x="3593592" y="2496312"/>
          <a:ext cx="128016" cy="128016"/>
        </a:xfrm>
        <a:prstGeom prst="ellipse">
          <a:avLst/>
        </a:prstGeom>
        <a:solidFill>
          <a:schemeClr val="lt1">
            <a:alpha val="90000"/>
            <a:hueOff val="0"/>
            <a:satOff val="0"/>
            <a:lumOff val="0"/>
            <a:alphaOff val="0"/>
          </a:schemeClr>
        </a:solidFill>
        <a:ln w="9525" cap="flat" cmpd="sng" algn="ctr">
          <a:noFill/>
          <a:prstDash val="solid"/>
        </a:ln>
        <a:effectLst/>
      </dsp:spPr>
      <dsp:style>
        <a:lnRef idx="1">
          <a:scrgbClr r="0" g="0" b="0"/>
        </a:lnRef>
        <a:fillRef idx="1">
          <a:scrgbClr r="0" g="0" b="0"/>
        </a:fillRef>
        <a:effectRef idx="0">
          <a:scrgbClr r="0" g="0" b="0"/>
        </a:effectRef>
        <a:fontRef idx="minor"/>
      </dsp:style>
    </dsp:sp>
    <dsp:sp modelId="{D6A2A969-6A55-5E4E-AF55-FDB21C499FED}">
      <dsp:nvSpPr>
        <dsp:cNvPr id="0" name=""/>
        <dsp:cNvSpPr/>
      </dsp:nvSpPr>
      <dsp:spPr>
        <a:xfrm>
          <a:off x="4811601" y="2496312"/>
          <a:ext cx="128016" cy="128016"/>
        </a:xfrm>
        <a:prstGeom prst="ellipse">
          <a:avLst/>
        </a:prstGeom>
        <a:solidFill>
          <a:schemeClr val="lt1">
            <a:alpha val="90000"/>
            <a:hueOff val="0"/>
            <a:satOff val="0"/>
            <a:lumOff val="0"/>
            <a:alphaOff val="0"/>
          </a:schemeClr>
        </a:solidFill>
        <a:ln w="9525" cap="flat" cmpd="sng" algn="ctr">
          <a:noFill/>
          <a:prstDash val="solid"/>
        </a:ln>
        <a:effectLst/>
      </dsp:spPr>
      <dsp:style>
        <a:lnRef idx="1">
          <a:scrgbClr r="0" g="0" b="0"/>
        </a:lnRef>
        <a:fillRef idx="1">
          <a:scrgbClr r="0" g="0" b="0"/>
        </a:fillRef>
        <a:effectRef idx="0">
          <a:scrgbClr r="0" g="0" b="0"/>
        </a:effectRef>
        <a:fontRef idx="minor"/>
      </dsp:style>
    </dsp:sp>
    <dsp:sp modelId="{2DBD4B2D-01DE-A741-BB93-D713E0F7F4CE}">
      <dsp:nvSpPr>
        <dsp:cNvPr id="0" name=""/>
        <dsp:cNvSpPr/>
      </dsp:nvSpPr>
      <dsp:spPr>
        <a:xfrm>
          <a:off x="5119211" y="2749783"/>
          <a:ext cx="1948814" cy="578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00100">
            <a:lnSpc>
              <a:spcPct val="90000"/>
            </a:lnSpc>
            <a:spcBef>
              <a:spcPct val="0"/>
            </a:spcBef>
            <a:spcAft>
              <a:spcPct val="35000"/>
            </a:spcAft>
            <a:buNone/>
            <a:defRPr b="1"/>
          </a:pPr>
          <a:r>
            <a:rPr lang="en-US" sz="1800" kern="1200" dirty="0"/>
            <a:t>May 2023</a:t>
          </a:r>
        </a:p>
      </dsp:txBody>
      <dsp:txXfrm>
        <a:off x="5119211" y="2749783"/>
        <a:ext cx="1948814" cy="578632"/>
      </dsp:txXfrm>
    </dsp:sp>
    <dsp:sp modelId="{5C057695-2568-494C-A281-2A1C3A4010F0}">
      <dsp:nvSpPr>
        <dsp:cNvPr id="0" name=""/>
        <dsp:cNvSpPr/>
      </dsp:nvSpPr>
      <dsp:spPr>
        <a:xfrm>
          <a:off x="5021770" y="426613"/>
          <a:ext cx="2143696" cy="1160785"/>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ctr" defTabSz="577850">
            <a:lnSpc>
              <a:spcPct val="90000"/>
            </a:lnSpc>
            <a:spcBef>
              <a:spcPct val="0"/>
            </a:spcBef>
            <a:spcAft>
              <a:spcPct val="35000"/>
            </a:spcAft>
            <a:buNone/>
          </a:pPr>
          <a:r>
            <a:rPr lang="en-US" sz="1300" b="1" kern="1200" dirty="0"/>
            <a:t>CMS issues QSO 23-13-all which effectively ends the requirement of staff vaccination with the end of the PHE.</a:t>
          </a:r>
        </a:p>
      </dsp:txBody>
      <dsp:txXfrm>
        <a:off x="5021770" y="426613"/>
        <a:ext cx="2143696" cy="1160785"/>
      </dsp:txXfrm>
    </dsp:sp>
    <dsp:sp modelId="{7CA33C0D-692D-9647-B1AB-348FC6E77184}">
      <dsp:nvSpPr>
        <dsp:cNvPr id="0" name=""/>
        <dsp:cNvSpPr/>
      </dsp:nvSpPr>
      <dsp:spPr>
        <a:xfrm>
          <a:off x="6093618" y="1587398"/>
          <a:ext cx="0" cy="870508"/>
        </a:xfrm>
        <a:prstGeom prst="line">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dash"/>
        </a:ln>
        <a:effectLst/>
      </dsp:spPr>
      <dsp:style>
        <a:lnRef idx="1">
          <a:scrgbClr r="0" g="0" b="0"/>
        </a:lnRef>
        <a:fillRef idx="3">
          <a:scrgbClr r="0" g="0" b="0"/>
        </a:fillRef>
        <a:effectRef idx="2">
          <a:scrgbClr r="0" g="0" b="0"/>
        </a:effectRef>
        <a:fontRef idx="minor">
          <a:schemeClr val="lt1"/>
        </a:fontRef>
      </dsp:style>
    </dsp:sp>
    <dsp:sp modelId="{BAC26B4C-2F4B-DC4C-B4BB-5F4D064D2BE1}">
      <dsp:nvSpPr>
        <dsp:cNvPr id="0" name=""/>
        <dsp:cNvSpPr/>
      </dsp:nvSpPr>
      <dsp:spPr>
        <a:xfrm>
          <a:off x="6029610" y="2496312"/>
          <a:ext cx="128016" cy="128016"/>
        </a:xfrm>
        <a:prstGeom prst="ellipse">
          <a:avLst/>
        </a:prstGeom>
        <a:solidFill>
          <a:schemeClr val="lt1">
            <a:alpha val="90000"/>
            <a:hueOff val="0"/>
            <a:satOff val="0"/>
            <a:lumOff val="0"/>
            <a:alphaOff val="0"/>
          </a:schemeClr>
        </a:solidFill>
        <a:ln w="9525" cap="flat" cmpd="sng" algn="ctr">
          <a:no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7574F1-8517-6345-ACD3-2D7DB58F6F60}" type="datetimeFigureOut">
              <a:rPr lang="en-US" smtClean="0"/>
              <a:t>5/9/23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2F37D6-9752-404E-9168-9A99A0B64DD8}" type="slidenum">
              <a:rPr lang="en-US" smtClean="0"/>
              <a:t>‹#›</a:t>
            </a:fld>
            <a:endParaRPr lang="en-US"/>
          </a:p>
        </p:txBody>
      </p:sp>
    </p:spTree>
    <p:extLst>
      <p:ext uri="{BB962C8B-B14F-4D97-AF65-F5344CB8AC3E}">
        <p14:creationId xmlns:p14="http://schemas.microsoft.com/office/powerpoint/2010/main" val="3725890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2F37D6-9752-404E-9168-9A99A0B64DD8}" type="slidenum">
              <a:rPr lang="en-US" smtClean="0"/>
              <a:t>2</a:t>
            </a:fld>
            <a:endParaRPr lang="en-US"/>
          </a:p>
        </p:txBody>
      </p:sp>
    </p:spTree>
    <p:extLst>
      <p:ext uri="{BB962C8B-B14F-4D97-AF65-F5344CB8AC3E}">
        <p14:creationId xmlns:p14="http://schemas.microsoft.com/office/powerpoint/2010/main" val="2558100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22F37D6-9752-404E-9168-9A99A0B64DD8}" type="slidenum">
              <a:rPr lang="en-US" smtClean="0"/>
              <a:t>9</a:t>
            </a:fld>
            <a:endParaRPr lang="en-US"/>
          </a:p>
        </p:txBody>
      </p:sp>
    </p:spTree>
    <p:extLst>
      <p:ext uri="{BB962C8B-B14F-4D97-AF65-F5344CB8AC3E}">
        <p14:creationId xmlns:p14="http://schemas.microsoft.com/office/powerpoint/2010/main" val="2169625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2F37D6-9752-404E-9168-9A99A0B64DD8}" type="slidenum">
              <a:rPr lang="en-US" smtClean="0"/>
              <a:t>22</a:t>
            </a:fld>
            <a:endParaRPr lang="en-US"/>
          </a:p>
        </p:txBody>
      </p:sp>
    </p:spTree>
    <p:extLst>
      <p:ext uri="{BB962C8B-B14F-4D97-AF65-F5344CB8AC3E}">
        <p14:creationId xmlns:p14="http://schemas.microsoft.com/office/powerpoint/2010/main" val="2777652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A8E694-ED5D-6444-9FCF-56260415FA47}" type="datetime1">
              <a:rPr lang="en-US" smtClean="0"/>
              <a:t>5/9/23</a:t>
            </a:fld>
            <a:endParaRPr lang="en-US" dirty="0"/>
          </a:p>
        </p:txBody>
      </p:sp>
      <p:sp>
        <p:nvSpPr>
          <p:cNvPr id="5" name="Footer Placeholder 4"/>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621EB9-CE08-FE45-A1C5-0C89261CC6B2}" type="datetime1">
              <a:rPr lang="en-US" smtClean="0"/>
              <a:t>5/9/23</a:t>
            </a:fld>
            <a:endParaRPr lang="en-US" dirty="0"/>
          </a:p>
        </p:txBody>
      </p:sp>
      <p:sp>
        <p:nvSpPr>
          <p:cNvPr id="8" name="Footer Placeholder 7"/>
          <p:cNvSpPr>
            <a:spLocks noGrp="1"/>
          </p:cNvSpPr>
          <p:nvPr>
            <p:ph type="ftr" sz="quarter" idx="11"/>
          </p:nvPr>
        </p:nvSpPr>
        <p:spPr/>
        <p:txBody>
          <a:bodyPr/>
          <a:lstStyle/>
          <a:p>
            <a:r>
              <a:rPr lang="en-US"/>
              <a:t>Ohio Provider Resource Association, May 2023</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EF6D15B-C52C-CC45-A2DF-C982B5CF9728}" type="datetime1">
              <a:rPr lang="en-US" smtClean="0"/>
              <a:t>5/9/23</a:t>
            </a:fld>
            <a:endParaRPr lang="en-US" dirty="0"/>
          </a:p>
        </p:txBody>
      </p:sp>
      <p:sp>
        <p:nvSpPr>
          <p:cNvPr id="8" name="Footer Placeholder 7"/>
          <p:cNvSpPr>
            <a:spLocks noGrp="1"/>
          </p:cNvSpPr>
          <p:nvPr>
            <p:ph type="ftr" sz="quarter" idx="11"/>
          </p:nvPr>
        </p:nvSpPr>
        <p:spPr/>
        <p:txBody>
          <a:bodyPr/>
          <a:lstStyle/>
          <a:p>
            <a:r>
              <a:rPr lang="en-US"/>
              <a:t>Ohio Provider Resource Association, May 2023</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C433D9-7189-8945-A482-4254D232EB08}" type="datetime1">
              <a:rPr lang="en-US" smtClean="0"/>
              <a:t>5/9/23</a:t>
            </a:fld>
            <a:endParaRPr lang="en-US" dirty="0"/>
          </a:p>
        </p:txBody>
      </p:sp>
      <p:sp>
        <p:nvSpPr>
          <p:cNvPr id="5" name="Footer Placeholder 4"/>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4B7F1-9B28-6741-846D-A78E51C5F5AC}" type="datetime1">
              <a:rPr lang="en-US" smtClean="0"/>
              <a:t>5/9/23</a:t>
            </a:fld>
            <a:endParaRPr lang="en-US" dirty="0"/>
          </a:p>
        </p:txBody>
      </p:sp>
      <p:sp>
        <p:nvSpPr>
          <p:cNvPr id="5" name="Footer Placeholder 4"/>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283F918D-8932-F144-962F-93099C7594BC}" type="datetime1">
              <a:rPr lang="en-US" smtClean="0"/>
              <a:t>5/9/23</a:t>
            </a:fld>
            <a:endParaRPr lang="en-US" dirty="0"/>
          </a:p>
        </p:txBody>
      </p:sp>
      <p:sp>
        <p:nvSpPr>
          <p:cNvPr id="9" name="Footer Placeholder 8"/>
          <p:cNvSpPr>
            <a:spLocks noGrp="1"/>
          </p:cNvSpPr>
          <p:nvPr>
            <p:ph type="ftr" sz="quarter" idx="11"/>
          </p:nvPr>
        </p:nvSpPr>
        <p:spPr/>
        <p:txBody>
          <a:bodyPr/>
          <a:lstStyle/>
          <a:p>
            <a:r>
              <a:rPr lang="en-US"/>
              <a:t>Ohio Provider Resource Association, May 2023</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FE01E670-3FFD-884C-917B-34D08E1362D1}" type="datetime1">
              <a:rPr lang="en-US" smtClean="0"/>
              <a:t>5/9/23</a:t>
            </a:fld>
            <a:endParaRPr lang="en-US" dirty="0"/>
          </a:p>
        </p:txBody>
      </p:sp>
      <p:sp>
        <p:nvSpPr>
          <p:cNvPr id="11" name="Footer Placeholder 10"/>
          <p:cNvSpPr>
            <a:spLocks noGrp="1"/>
          </p:cNvSpPr>
          <p:nvPr>
            <p:ph type="ftr" sz="quarter" idx="11"/>
          </p:nvPr>
        </p:nvSpPr>
        <p:spPr/>
        <p:txBody>
          <a:bodyPr/>
          <a:lstStyle/>
          <a:p>
            <a:r>
              <a:rPr lang="en-US"/>
              <a:t>Ohio Provider Resource Association, May 2023</a:t>
            </a:r>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18B2F0DC-B816-2F45-A050-B10E6384012F}" type="datetime1">
              <a:rPr lang="en-US" smtClean="0"/>
              <a:t>5/9/23</a:t>
            </a:fld>
            <a:endParaRPr lang="en-US" dirty="0"/>
          </a:p>
        </p:txBody>
      </p:sp>
      <p:sp>
        <p:nvSpPr>
          <p:cNvPr id="7" name="Footer Placeholder 6"/>
          <p:cNvSpPr>
            <a:spLocks noGrp="1"/>
          </p:cNvSpPr>
          <p:nvPr>
            <p:ph type="ftr" sz="quarter" idx="11"/>
          </p:nvPr>
        </p:nvSpPr>
        <p:spPr/>
        <p:txBody>
          <a:bodyPr/>
          <a:lstStyle/>
          <a:p>
            <a:r>
              <a:rPr lang="en-US"/>
              <a:t>Ohio Provider Resource Association, May 2023</a:t>
            </a:r>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693C8AE-526E-4447-A0AD-3B2F44AB3EF1}" type="datetime1">
              <a:rPr lang="en-US" smtClean="0"/>
              <a:t>5/9/23</a:t>
            </a:fld>
            <a:endParaRPr lang="en-US" dirty="0"/>
          </a:p>
        </p:txBody>
      </p:sp>
      <p:sp>
        <p:nvSpPr>
          <p:cNvPr id="6" name="Footer Placeholder 5"/>
          <p:cNvSpPr>
            <a:spLocks noGrp="1"/>
          </p:cNvSpPr>
          <p:nvPr>
            <p:ph type="ftr" sz="quarter" idx="11"/>
          </p:nvPr>
        </p:nvSpPr>
        <p:spPr/>
        <p:txBody>
          <a:bodyPr/>
          <a:lstStyle/>
          <a:p>
            <a:r>
              <a:rPr lang="en-US"/>
              <a:t>Ohio Provider Resource Association, May 2023</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0F166CE-5883-A743-9DC4-9AE0D5D6641B}" type="datetime1">
              <a:rPr lang="en-US" smtClean="0"/>
              <a:t>5/9/23</a:t>
            </a:fld>
            <a:endParaRPr lang="en-US" dirty="0"/>
          </a:p>
        </p:txBody>
      </p:sp>
      <p:sp>
        <p:nvSpPr>
          <p:cNvPr id="9" name="Footer Placeholder 8"/>
          <p:cNvSpPr>
            <a:spLocks noGrp="1"/>
          </p:cNvSpPr>
          <p:nvPr>
            <p:ph type="ftr" sz="quarter" idx="11"/>
          </p:nvPr>
        </p:nvSpPr>
        <p:spPr/>
        <p:txBody>
          <a:bodyPr/>
          <a:lstStyle/>
          <a:p>
            <a:r>
              <a:rPr lang="en-US"/>
              <a:t>Ohio Provider Resource Association, May 2023</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0D86434-7FCA-1345-B106-E022DCAF0B4F}" type="datetime1">
              <a:rPr lang="en-US" smtClean="0"/>
              <a:t>5/9/23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r>
              <a:rPr lang="en-US"/>
              <a:t>Ohio Provider Resource Association, May 2023</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91744447-C70F-434E-A3C4-EC9E8F6F380A}" type="datetime1">
              <a:rPr lang="en-US" smtClean="0"/>
              <a:t>5/9/23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Ohio Provider Resource Association, May 2023</a:t>
            </a:r>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medicaid.gov/state-resource-center/downloads/cib050823.pdf" TargetMode="External"/><Relationship Id="rId2" Type="http://schemas.openxmlformats.org/officeDocument/2006/relationships/hyperlink" Target="https://www.cms.gov/medicare/provider-enrollment-and-certification/surveycertificationgeninfo/policy-and-memos-states/guidance-expiration-covid-19-public-health-emergency-phe" TargetMode="External"/><Relationship Id="rId1" Type="http://schemas.openxmlformats.org/officeDocument/2006/relationships/slideLayout" Target="../slideLayouts/slideLayout7.xml"/><Relationship Id="rId4" Type="http://schemas.openxmlformats.org/officeDocument/2006/relationships/hyperlink" Target="mailto:rhayes@opra.org"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D85BC-F6CA-0428-BC3F-735F65F57A23}"/>
              </a:ext>
            </a:extLst>
          </p:cNvPr>
          <p:cNvSpPr>
            <a:spLocks noGrp="1"/>
          </p:cNvSpPr>
          <p:nvPr>
            <p:ph type="ctrTitle"/>
          </p:nvPr>
        </p:nvSpPr>
        <p:spPr>
          <a:xfrm>
            <a:off x="1069848" y="1207477"/>
            <a:ext cx="7315200" cy="3950677"/>
          </a:xfrm>
        </p:spPr>
        <p:txBody>
          <a:bodyPr>
            <a:normAutofit/>
          </a:bodyPr>
          <a:lstStyle/>
          <a:p>
            <a:pPr algn="ctr"/>
            <a:r>
              <a:rPr lang="en-US" dirty="0"/>
              <a:t>THE ENDING OF THE PUBLIC HEALTH EMERGENCY</a:t>
            </a:r>
            <a:br>
              <a:rPr lang="en-US" dirty="0"/>
            </a:br>
            <a:r>
              <a:rPr lang="en-US" dirty="0"/>
              <a:t>MAY 11, 2023</a:t>
            </a:r>
          </a:p>
        </p:txBody>
      </p:sp>
      <p:sp>
        <p:nvSpPr>
          <p:cNvPr id="6" name="Footer Placeholder 5">
            <a:extLst>
              <a:ext uri="{FF2B5EF4-FFF2-40B4-BE49-F238E27FC236}">
                <a16:creationId xmlns:a16="http://schemas.microsoft.com/office/drawing/2014/main" id="{7D5C0540-F7F2-30E1-FF1E-F9462D510E48}"/>
              </a:ext>
            </a:extLst>
          </p:cNvPr>
          <p:cNvSpPr>
            <a:spLocks noGrp="1"/>
          </p:cNvSpPr>
          <p:nvPr>
            <p:ph type="ftr" sz="quarter" idx="11"/>
          </p:nvPr>
        </p:nvSpPr>
        <p:spPr/>
        <p:txBody>
          <a:bodyPr/>
          <a:lstStyle/>
          <a:p>
            <a:r>
              <a:rPr lang="en-US"/>
              <a:t>Ohio Provider Resource Association, May 2023</a:t>
            </a:r>
            <a:endParaRPr lang="en-US" dirty="0"/>
          </a:p>
        </p:txBody>
      </p:sp>
      <p:sp>
        <p:nvSpPr>
          <p:cNvPr id="26" name="Slide Number Placeholder 25">
            <a:extLst>
              <a:ext uri="{FF2B5EF4-FFF2-40B4-BE49-F238E27FC236}">
                <a16:creationId xmlns:a16="http://schemas.microsoft.com/office/drawing/2014/main" id="{996F1B47-EC7D-9799-95C8-A87E0085046E}"/>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851975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8" y="1123837"/>
            <a:ext cx="3073605"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p:txBody>
          <a:bodyPr>
            <a:noAutofit/>
          </a:bodyPr>
          <a:lstStyle/>
          <a:p>
            <a:pPr marL="0" indent="0">
              <a:buNone/>
            </a:pPr>
            <a:r>
              <a:rPr lang="en-US" sz="2800" b="1" i="1" u="sng" dirty="0">
                <a:solidFill>
                  <a:srgbClr val="FF0000"/>
                </a:solidFill>
                <a:latin typeface="Helvetica" pitchFamily="2" charset="0"/>
              </a:rPr>
              <a:t>Staff Vaccination Requirement</a:t>
            </a:r>
            <a:endParaRPr lang="en-US" sz="2800" b="1" i="1" u="sng" strike="noStrike" dirty="0">
              <a:solidFill>
                <a:srgbClr val="FF0000"/>
              </a:solidFill>
              <a:effectLst/>
              <a:latin typeface="Helvetica" pitchFamily="2" charset="0"/>
            </a:endParaRPr>
          </a:p>
          <a:p>
            <a:pPr marL="0" indent="0">
              <a:buNone/>
            </a:pPr>
            <a:endParaRPr lang="en-US" i="1" dirty="0">
              <a:solidFill>
                <a:srgbClr val="000000"/>
              </a:solidFill>
              <a:latin typeface="Helvetica" pitchFamily="2" charset="0"/>
            </a:endParaRPr>
          </a:p>
          <a:p>
            <a:pPr marL="0" indent="0">
              <a:buNone/>
            </a:pPr>
            <a:r>
              <a:rPr lang="en-US" b="0" i="1" u="none" strike="noStrike" dirty="0">
                <a:solidFill>
                  <a:schemeClr val="tx1"/>
                </a:solidFill>
                <a:effectLst/>
                <a:latin typeface="Helvetica" pitchFamily="2" charset="0"/>
              </a:rPr>
              <a:t>“On May 11, 2023, the COVID-19 public health emergency is expected to expire. In light of these developments and comments received on the interim final rule, CMS will soon end the requirement that covered providers and suppliers establish policies and procedures for staff vaccination. CMS will share more details regarding ending this requirement at the anticipated end of the public health emergency.”</a:t>
            </a:r>
            <a:endParaRPr lang="en-US" i="1" dirty="0">
              <a:solidFill>
                <a:schemeClr val="tx1"/>
              </a:solidFill>
            </a:endParaRPr>
          </a:p>
        </p:txBody>
      </p:sp>
      <p:sp>
        <p:nvSpPr>
          <p:cNvPr id="5" name="Footer Placeholder 4">
            <a:extLst>
              <a:ext uri="{FF2B5EF4-FFF2-40B4-BE49-F238E27FC236}">
                <a16:creationId xmlns:a16="http://schemas.microsoft.com/office/drawing/2014/main" id="{802AAE7C-9AA4-26EF-5EB5-8A536AA88AAD}"/>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FA9941C5-68F3-EF06-4BEC-FB4B9F536440}"/>
              </a:ext>
            </a:extLst>
          </p:cNvPr>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1445076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8" y="1123837"/>
            <a:ext cx="3089371"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p:txBody>
          <a:bodyPr>
            <a:noAutofit/>
          </a:bodyPr>
          <a:lstStyle/>
          <a:p>
            <a:pPr marL="0" indent="0">
              <a:buNone/>
            </a:pPr>
            <a:r>
              <a:rPr lang="en-US" sz="2400" b="1" i="1" u="sng" dirty="0">
                <a:solidFill>
                  <a:srgbClr val="FF0000"/>
                </a:solidFill>
                <a:effectLst/>
                <a:latin typeface="Helvetica" pitchFamily="2" charset="0"/>
              </a:rPr>
              <a:t>Emergency Preparedness </a:t>
            </a:r>
          </a:p>
          <a:p>
            <a:pPr marL="0" indent="0">
              <a:buNone/>
            </a:pPr>
            <a:br>
              <a:rPr lang="en-US" dirty="0"/>
            </a:br>
            <a:r>
              <a:rPr lang="en-US" b="0" i="0" u="none" strike="noStrike" dirty="0">
                <a:solidFill>
                  <a:srgbClr val="000000"/>
                </a:solidFill>
                <a:effectLst/>
                <a:latin typeface="Helvetica" pitchFamily="2" charset="0"/>
              </a:rPr>
              <a:t>CMS regulations for Emergency Preparedness (EP) require the provider/supplier to conduct exercises to test their EP plan to ensure that it works and that staff are trained appropriately about their roles and the provider/supplier's processes. During or after an actual emergency, the EP regulations allow for a one-year exemption from the requirement that the provider/supplier perform testing exercises. The exemption only applies to the next required full-scale exercise (not the exercise of choice), based on the 12-month exercise cycle. The cycle is determined by the provider/supplier (e.g., calendar, fiscal or another 12-month timeframe). The exemption only applies when a provider/supplier activates its emergency preparedness program for an emergency event. </a:t>
            </a:r>
            <a:endParaRPr lang="en-US" i="1" dirty="0"/>
          </a:p>
        </p:txBody>
      </p:sp>
      <p:sp>
        <p:nvSpPr>
          <p:cNvPr id="5" name="Footer Placeholder 4">
            <a:extLst>
              <a:ext uri="{FF2B5EF4-FFF2-40B4-BE49-F238E27FC236}">
                <a16:creationId xmlns:a16="http://schemas.microsoft.com/office/drawing/2014/main" id="{4DB0D3C0-CCBF-677C-BFAA-1E5625812B95}"/>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64C5FBC2-FDC1-6011-A9C3-0FAA0BFE77F9}"/>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2596819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9" y="1123837"/>
            <a:ext cx="3120902"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p:txBody>
          <a:bodyPr>
            <a:noAutofit/>
          </a:bodyPr>
          <a:lstStyle/>
          <a:p>
            <a:pPr marL="0" indent="0">
              <a:buNone/>
            </a:pPr>
            <a:endParaRPr lang="en-US" b="0" i="0" u="sng" dirty="0">
              <a:solidFill>
                <a:srgbClr val="000000"/>
              </a:solidFill>
              <a:effectLst/>
              <a:latin typeface="Helvetica" pitchFamily="2" charset="0"/>
            </a:endParaRPr>
          </a:p>
          <a:p>
            <a:pPr marL="0" indent="0">
              <a:buNone/>
            </a:pPr>
            <a:endParaRPr lang="en-US" b="1" i="0" u="sng" dirty="0">
              <a:solidFill>
                <a:srgbClr val="000000"/>
              </a:solidFill>
              <a:effectLst/>
              <a:latin typeface="Helvetica" pitchFamily="2" charset="0"/>
            </a:endParaRPr>
          </a:p>
          <a:p>
            <a:pPr marL="0" indent="0">
              <a:buNone/>
            </a:pPr>
            <a:r>
              <a:rPr lang="en-US" sz="2400" b="1" u="sng" dirty="0">
                <a:solidFill>
                  <a:srgbClr val="FF0000"/>
                </a:solidFill>
                <a:effectLst/>
                <a:latin typeface="Helvetica" pitchFamily="2" charset="0"/>
              </a:rPr>
              <a:t>Emergency Preparedness C’TND</a:t>
            </a:r>
            <a:br>
              <a:rPr lang="en-US" sz="2400" b="1" i="0" u="sng" dirty="0">
                <a:solidFill>
                  <a:srgbClr val="000000"/>
                </a:solidFill>
                <a:effectLst/>
                <a:latin typeface="Helvetica" pitchFamily="2" charset="0"/>
              </a:rPr>
            </a:br>
            <a:endParaRPr lang="en-US" sz="2400" b="0" i="0" dirty="0">
              <a:solidFill>
                <a:srgbClr val="000000"/>
              </a:solidFill>
              <a:effectLst/>
              <a:latin typeface="Helvetica" pitchFamily="2" charset="0"/>
            </a:endParaRPr>
          </a:p>
          <a:p>
            <a:pPr marL="0" indent="0">
              <a:buNone/>
            </a:pPr>
            <a:r>
              <a:rPr lang="en-US" b="1" i="0" u="none" strike="noStrike" dirty="0">
                <a:solidFill>
                  <a:srgbClr val="000000"/>
                </a:solidFill>
                <a:effectLst/>
                <a:latin typeface="Helvetica" pitchFamily="2" charset="0"/>
              </a:rPr>
              <a:t>Providers/suppliers are expected to return to normal operating status and comply with the regulatory requirements for emergency preparedness with the conclusion of the PHE. </a:t>
            </a:r>
          </a:p>
          <a:p>
            <a:pPr marL="0" indent="0">
              <a:buNone/>
            </a:pPr>
            <a:r>
              <a:rPr lang="en-US" b="0" i="0" u="none" strike="noStrike" dirty="0">
                <a:solidFill>
                  <a:srgbClr val="000000"/>
                </a:solidFill>
                <a:effectLst/>
                <a:latin typeface="Helvetica" pitchFamily="2" charset="0"/>
              </a:rPr>
              <a:t>This includes conducting testing exercises based on the regulatory requirements for specific provider/supplier types as follows: </a:t>
            </a:r>
          </a:p>
          <a:p>
            <a:pPr marL="0" indent="0">
              <a:buNone/>
            </a:pPr>
            <a:r>
              <a:rPr lang="en-US" b="0" i="0" u="none" strike="noStrike" dirty="0">
                <a:solidFill>
                  <a:srgbClr val="000000"/>
                </a:solidFill>
                <a:effectLst/>
                <a:latin typeface="Helvetica" pitchFamily="2" charset="0"/>
              </a:rPr>
              <a:t>Inpatient Providers and Suppliers: The provider/supplier must conduct a full-scale exercise within its annual cycle for 2023 and an exercise of choice. </a:t>
            </a:r>
            <a:endParaRPr lang="en-US" i="1" dirty="0"/>
          </a:p>
          <a:p>
            <a:pPr marL="0" indent="0">
              <a:buNone/>
            </a:pPr>
            <a:br>
              <a:rPr lang="en-US" dirty="0"/>
            </a:br>
            <a:endParaRPr lang="en-US" i="1" dirty="0"/>
          </a:p>
        </p:txBody>
      </p:sp>
      <p:sp>
        <p:nvSpPr>
          <p:cNvPr id="5" name="Footer Placeholder 4">
            <a:extLst>
              <a:ext uri="{FF2B5EF4-FFF2-40B4-BE49-F238E27FC236}">
                <a16:creationId xmlns:a16="http://schemas.microsoft.com/office/drawing/2014/main" id="{48C6F1CA-7D28-AA08-FD59-ADC27FBB9117}"/>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3DCEEFD4-10B3-A250-DB68-72565F1326AD}"/>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528715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9" y="1123837"/>
            <a:ext cx="3105136"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a:xfrm>
            <a:off x="3869268" y="1123836"/>
            <a:ext cx="7315200" cy="4860911"/>
          </a:xfrm>
        </p:spPr>
        <p:txBody>
          <a:bodyPr>
            <a:noAutofit/>
          </a:bodyPr>
          <a:lstStyle/>
          <a:p>
            <a:pPr marL="0" indent="0">
              <a:buNone/>
            </a:pPr>
            <a:endParaRPr lang="en-US" i="1" dirty="0">
              <a:effectLst/>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r>
              <a:rPr lang="en-US" sz="2400" b="1" dirty="0">
                <a:solidFill>
                  <a:srgbClr val="FF0000"/>
                </a:solidFill>
                <a:effectLst/>
                <a:latin typeface="Helvetica" pitchFamily="2" charset="0"/>
              </a:rPr>
              <a:t>For Flexibilities Terminating and Returning to Pre-PHE Requirements upon the Conclusion of the PHE, CMS expects all providers to be in compliance with all applicable requirements after May 11, 2023, unless otherwise noted below</a:t>
            </a:r>
            <a:r>
              <a:rPr lang="en-US" b="1" dirty="0">
                <a:solidFill>
                  <a:srgbClr val="FF0000"/>
                </a:solidFill>
                <a:effectLst/>
                <a:latin typeface="Helvetica" pitchFamily="2" charset="0"/>
              </a:rPr>
              <a:t>:</a:t>
            </a:r>
          </a:p>
          <a:p>
            <a:pPr marL="0" indent="0">
              <a:buNone/>
            </a:pPr>
            <a:endParaRPr lang="en-US" b="1" dirty="0">
              <a:solidFill>
                <a:srgbClr val="000000"/>
              </a:solidFill>
              <a:effectLst/>
              <a:latin typeface="Helvetica" pitchFamily="2" charset="0"/>
            </a:endParaRPr>
          </a:p>
          <a:p>
            <a:r>
              <a:rPr lang="en-US" b="0" i="0" u="none" strike="noStrike" dirty="0">
                <a:solidFill>
                  <a:srgbClr val="000000"/>
                </a:solidFill>
                <a:effectLst/>
                <a:latin typeface="Helvetica" pitchFamily="2" charset="0"/>
              </a:rPr>
              <a:t>Suspension of Community Outings - 42 CFR §483.420(a)(11) </a:t>
            </a:r>
            <a:r>
              <a:rPr lang="en-US" b="1" dirty="0">
                <a:solidFill>
                  <a:srgbClr val="000000"/>
                </a:solidFill>
                <a:effectLst/>
                <a:latin typeface="Helvetica" pitchFamily="2" charset="0"/>
              </a:rPr>
              <a:t> </a:t>
            </a:r>
          </a:p>
          <a:p>
            <a:r>
              <a:rPr lang="en-US" b="0" i="0" u="none" strike="noStrike" dirty="0">
                <a:solidFill>
                  <a:srgbClr val="000000"/>
                </a:solidFill>
                <a:effectLst/>
                <a:latin typeface="Helvetica" pitchFamily="2" charset="0"/>
              </a:rPr>
              <a:t>Life Safety Code (LSC)</a:t>
            </a:r>
            <a:r>
              <a:rPr lang="en-US" b="1" i="0" u="none" strike="noStrike" dirty="0">
                <a:solidFill>
                  <a:srgbClr val="000000"/>
                </a:solidFill>
                <a:latin typeface="Helvetica" pitchFamily="2" charset="0"/>
              </a:rPr>
              <a:t> </a:t>
            </a:r>
            <a:r>
              <a:rPr lang="en-US" dirty="0">
                <a:solidFill>
                  <a:srgbClr val="000000"/>
                </a:solidFill>
                <a:latin typeface="Helvetica" pitchFamily="2" charset="0"/>
              </a:rPr>
              <a:t>– 42 CFR </a:t>
            </a:r>
            <a:r>
              <a:rPr lang="en-US" b="0" i="0" u="none" strike="noStrike" dirty="0">
                <a:solidFill>
                  <a:srgbClr val="000000"/>
                </a:solidFill>
                <a:effectLst/>
                <a:latin typeface="Helvetica" pitchFamily="2" charset="0"/>
              </a:rPr>
              <a:t>§483.470(j) </a:t>
            </a:r>
          </a:p>
          <a:p>
            <a:r>
              <a:rPr lang="en-US" b="0" i="0" u="none" strike="noStrike" dirty="0">
                <a:solidFill>
                  <a:srgbClr val="000000"/>
                </a:solidFill>
                <a:effectLst/>
                <a:latin typeface="Helvetica" pitchFamily="2" charset="0"/>
              </a:rPr>
              <a:t>Suspend Mandatory Training Requirements - 42 CFR §483.430(e)(1) </a:t>
            </a:r>
            <a:endParaRPr lang="en-US" b="1" dirty="0">
              <a:solidFill>
                <a:schemeClr val="tx1"/>
              </a:solidFill>
              <a:effectLst/>
              <a:latin typeface="Helvetica" pitchFamily="2" charset="0"/>
            </a:endParaRPr>
          </a:p>
          <a:p>
            <a:pPr marL="0" indent="0">
              <a:buNone/>
            </a:pPr>
            <a:endParaRPr lang="en-US" sz="1800" dirty="0">
              <a:solidFill>
                <a:schemeClr val="tx1"/>
              </a:solidFill>
              <a:effectLst/>
              <a:latin typeface="Helvetica" pitchFamily="2" charset="0"/>
            </a:endParaRPr>
          </a:p>
          <a:p>
            <a:pPr marL="0" indent="0">
              <a:buNone/>
            </a:pPr>
            <a:endParaRPr lang="en-US" dirty="0">
              <a:solidFill>
                <a:schemeClr val="tx1"/>
              </a:solidFill>
              <a:latin typeface="Helvetica" pitchFamily="2" charset="0"/>
            </a:endParaRPr>
          </a:p>
          <a:p>
            <a:pPr marL="0" indent="0">
              <a:buNone/>
            </a:pPr>
            <a:br>
              <a:rPr lang="en-US" sz="1700" dirty="0"/>
            </a:br>
            <a:endParaRPr lang="en-US" sz="1700" i="1" dirty="0"/>
          </a:p>
        </p:txBody>
      </p:sp>
      <p:sp>
        <p:nvSpPr>
          <p:cNvPr id="5" name="Footer Placeholder 4">
            <a:extLst>
              <a:ext uri="{FF2B5EF4-FFF2-40B4-BE49-F238E27FC236}">
                <a16:creationId xmlns:a16="http://schemas.microsoft.com/office/drawing/2014/main" id="{38B8F7F3-C9F8-E1FD-1693-B708BF35A1A2}"/>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95161D87-9FB0-3BCD-D15A-DBB5221E4A4D}"/>
              </a:ext>
            </a:extLst>
          </p:cNvPr>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403432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8" y="1123837"/>
            <a:ext cx="3136667"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a:xfrm>
            <a:off x="3869268" y="1123836"/>
            <a:ext cx="7315200" cy="4860911"/>
          </a:xfrm>
        </p:spPr>
        <p:txBody>
          <a:bodyPr>
            <a:noAutofit/>
          </a:bodyPr>
          <a:lstStyle/>
          <a:p>
            <a:pPr marL="0" indent="0">
              <a:buNone/>
            </a:pPr>
            <a:endParaRPr lang="en-US" i="1" dirty="0">
              <a:effectLst/>
              <a:latin typeface="Helvetica" pitchFamily="2" charset="0"/>
            </a:endParaRPr>
          </a:p>
          <a:p>
            <a:pPr marL="0" indent="0">
              <a:buNone/>
            </a:pPr>
            <a:r>
              <a:rPr lang="en-US" sz="2400" b="1" i="1" dirty="0">
                <a:solidFill>
                  <a:srgbClr val="FF0000"/>
                </a:solidFill>
                <a:effectLst/>
                <a:latin typeface="Helvetica" pitchFamily="2" charset="0"/>
              </a:rPr>
              <a:t>Suspension of Community Outings - 42 CFR §483.420(a)(11)</a:t>
            </a:r>
            <a:endParaRPr lang="en-US" sz="2400" b="1" dirty="0">
              <a:solidFill>
                <a:srgbClr val="FF0000"/>
              </a:solidFill>
              <a:latin typeface="Helvetica" pitchFamily="2" charset="0"/>
            </a:endParaRPr>
          </a:p>
          <a:p>
            <a:pPr marL="0" indent="0">
              <a:buNone/>
            </a:pPr>
            <a:br>
              <a:rPr lang="en-US" dirty="0">
                <a:solidFill>
                  <a:schemeClr val="tx1"/>
                </a:solidFill>
                <a:effectLst/>
                <a:latin typeface="Helvetica" pitchFamily="2" charset="0"/>
              </a:rPr>
            </a:br>
            <a:r>
              <a:rPr lang="en-US" dirty="0">
                <a:solidFill>
                  <a:schemeClr val="tx1"/>
                </a:solidFill>
                <a:effectLst/>
                <a:latin typeface="Helvetica" pitchFamily="2" charset="0"/>
              </a:rPr>
              <a:t>CMS waived the requirements for clients have the opportunity to participate in social, religious, and community group activities. The federal and/or state emergency restrictions will dictate the level of restriction from the community based on whether it is for social, religious, or medical purposes. States may have also imposed more restrictive limitations. CMS authorized the facility to implement social distancing precautions with respect to on and off-campus movement. State and federal restrictive measures should be made in the context of competent, person-centered planning for each client. </a:t>
            </a:r>
          </a:p>
          <a:p>
            <a:endParaRPr lang="en-US" b="1" dirty="0">
              <a:solidFill>
                <a:schemeClr val="tx1"/>
              </a:solidFill>
              <a:latin typeface="Helvetica" pitchFamily="2" charset="0"/>
            </a:endParaRPr>
          </a:p>
          <a:p>
            <a:pPr marL="0" indent="0">
              <a:buNone/>
            </a:pPr>
            <a:r>
              <a:rPr lang="en-US" b="1" dirty="0">
                <a:solidFill>
                  <a:srgbClr val="FF0000"/>
                </a:solidFill>
                <a:effectLst/>
                <a:latin typeface="Helvetica" pitchFamily="2" charset="0"/>
              </a:rPr>
              <a:t>The waiver of this requirement ends upon the conclusion of the PHE</a:t>
            </a:r>
            <a:r>
              <a:rPr lang="en-US" b="1" dirty="0">
                <a:solidFill>
                  <a:srgbClr val="FF0000"/>
                </a:solidFill>
                <a:latin typeface="Helvetica" pitchFamily="2" charset="0"/>
              </a:rPr>
              <a:t> (May 11, 2023).</a:t>
            </a:r>
            <a:endParaRPr lang="en-US" dirty="0">
              <a:solidFill>
                <a:srgbClr val="FF0000"/>
              </a:solidFill>
              <a:latin typeface="Helvetica" pitchFamily="2" charset="0"/>
            </a:endParaRPr>
          </a:p>
          <a:p>
            <a:pPr marL="0" indent="0">
              <a:buNone/>
            </a:pPr>
            <a:br>
              <a:rPr lang="en-US" sz="1700" dirty="0">
                <a:solidFill>
                  <a:schemeClr val="tx1"/>
                </a:solidFill>
              </a:rPr>
            </a:br>
            <a:endParaRPr lang="en-US" sz="1700" i="1" dirty="0">
              <a:solidFill>
                <a:schemeClr val="tx1"/>
              </a:solidFill>
            </a:endParaRPr>
          </a:p>
        </p:txBody>
      </p:sp>
      <p:sp>
        <p:nvSpPr>
          <p:cNvPr id="5" name="Footer Placeholder 4">
            <a:extLst>
              <a:ext uri="{FF2B5EF4-FFF2-40B4-BE49-F238E27FC236}">
                <a16:creationId xmlns:a16="http://schemas.microsoft.com/office/drawing/2014/main" id="{E64779DF-1720-B881-3A7B-EAA39D8E7472}"/>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55BAC20F-D8BA-2A97-1EB0-C61BBA921416}"/>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3832822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8" y="1123837"/>
            <a:ext cx="3089371"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a:xfrm>
            <a:off x="3869268" y="1123836"/>
            <a:ext cx="7315200" cy="4860911"/>
          </a:xfrm>
        </p:spPr>
        <p:txBody>
          <a:bodyPr>
            <a:noAutofit/>
          </a:bodyPr>
          <a:lstStyle/>
          <a:p>
            <a:pPr marL="0" indent="0">
              <a:buNone/>
            </a:pPr>
            <a:endParaRPr lang="en-US" i="1" dirty="0">
              <a:effectLst/>
              <a:latin typeface="Helvetica" pitchFamily="2" charset="0"/>
            </a:endParaRPr>
          </a:p>
          <a:p>
            <a:pPr marL="0" indent="0">
              <a:buNone/>
            </a:pPr>
            <a:endParaRPr lang="en-US" sz="2000" b="1" i="1" u="none" strike="noStrike" dirty="0">
              <a:solidFill>
                <a:srgbClr val="000000"/>
              </a:solidFill>
              <a:effectLst/>
              <a:latin typeface="Helvetica" pitchFamily="2" charset="0"/>
            </a:endParaRPr>
          </a:p>
          <a:p>
            <a:pPr marL="0" indent="0">
              <a:buNone/>
            </a:pPr>
            <a:r>
              <a:rPr lang="en-US" sz="2400" b="1" i="1" u="none" strike="noStrike" dirty="0">
                <a:solidFill>
                  <a:srgbClr val="FF0000"/>
                </a:solidFill>
                <a:effectLst/>
                <a:latin typeface="Helvetica" pitchFamily="2" charset="0"/>
              </a:rPr>
              <a:t>Life Safety Code (LSC)</a:t>
            </a:r>
            <a:r>
              <a:rPr lang="en-US" sz="2400" b="1" i="1" u="none" strike="noStrike" dirty="0">
                <a:solidFill>
                  <a:srgbClr val="FF0000"/>
                </a:solidFill>
                <a:latin typeface="Helvetica" pitchFamily="2" charset="0"/>
              </a:rPr>
              <a:t> </a:t>
            </a:r>
            <a:r>
              <a:rPr lang="en-US" sz="2400" b="1" i="1" dirty="0">
                <a:solidFill>
                  <a:srgbClr val="FF0000"/>
                </a:solidFill>
                <a:latin typeface="Helvetica" pitchFamily="2" charset="0"/>
              </a:rPr>
              <a:t>– 42 CFR </a:t>
            </a:r>
            <a:r>
              <a:rPr lang="en-US" sz="2400" b="1" i="1" u="none" strike="noStrike" dirty="0">
                <a:solidFill>
                  <a:srgbClr val="FF0000"/>
                </a:solidFill>
                <a:effectLst/>
                <a:latin typeface="Helvetica" pitchFamily="2" charset="0"/>
              </a:rPr>
              <a:t>§483.470(j) </a:t>
            </a:r>
            <a:endParaRPr lang="en-US" sz="2400" b="1" i="1" dirty="0">
              <a:solidFill>
                <a:srgbClr val="FF0000"/>
              </a:solidFill>
              <a:effectLst/>
              <a:latin typeface="Helvetica" pitchFamily="2" charset="0"/>
            </a:endParaRPr>
          </a:p>
          <a:p>
            <a:pPr marL="0" indent="0">
              <a:buNone/>
            </a:pPr>
            <a:endParaRPr lang="en-US" b="1" i="1" dirty="0">
              <a:solidFill>
                <a:schemeClr val="tx1"/>
              </a:solidFill>
              <a:effectLst/>
              <a:latin typeface="Helvetica" pitchFamily="2" charset="0"/>
            </a:endParaRPr>
          </a:p>
          <a:p>
            <a:pPr marL="0" indent="0">
              <a:buNone/>
            </a:pPr>
            <a:r>
              <a:rPr lang="en-US" b="0" i="0" u="none" strike="noStrike" dirty="0">
                <a:solidFill>
                  <a:srgbClr val="000000"/>
                </a:solidFill>
                <a:effectLst/>
                <a:latin typeface="Helvetica" pitchFamily="2" charset="0"/>
              </a:rPr>
              <a:t>CMS waived the requirement for ABHR dispensers. We waived the prescriptive requirements for the placement of ABHR dispensers for use by staff and others to the need for the increased use of ABHR in infection control. </a:t>
            </a:r>
            <a:endParaRPr lang="en-US" dirty="0">
              <a:solidFill>
                <a:srgbClr val="000000"/>
              </a:solidFill>
              <a:latin typeface="Helvetica" pitchFamily="2" charset="0"/>
            </a:endParaRPr>
          </a:p>
          <a:p>
            <a:pPr marL="0" indent="0">
              <a:buNone/>
            </a:pPr>
            <a:endParaRPr lang="en-US" b="1" dirty="0">
              <a:solidFill>
                <a:schemeClr val="tx1"/>
              </a:solidFill>
              <a:effectLst/>
              <a:latin typeface="Helvetica" pitchFamily="2" charset="0"/>
            </a:endParaRPr>
          </a:p>
          <a:p>
            <a:pPr marL="0" indent="0">
              <a:buNone/>
            </a:pPr>
            <a:r>
              <a:rPr lang="en-US" b="1" dirty="0">
                <a:solidFill>
                  <a:srgbClr val="FF0000"/>
                </a:solidFill>
                <a:effectLst/>
                <a:latin typeface="Helvetica" pitchFamily="2" charset="0"/>
              </a:rPr>
              <a:t>The waiver of this requirement ends upon the conclusion of the PHE (May 11, 2023). </a:t>
            </a:r>
            <a:endParaRPr lang="en-US" dirty="0">
              <a:solidFill>
                <a:srgbClr val="FF0000"/>
              </a:solidFill>
              <a:latin typeface="Helvetica" pitchFamily="2" charset="0"/>
            </a:endParaRPr>
          </a:p>
          <a:p>
            <a:pPr marL="0" indent="0">
              <a:buNone/>
            </a:pPr>
            <a:br>
              <a:rPr lang="en-US" sz="1700" dirty="0">
                <a:solidFill>
                  <a:srgbClr val="FF0000"/>
                </a:solidFill>
              </a:rPr>
            </a:br>
            <a:endParaRPr lang="en-US" sz="1700" i="1" dirty="0">
              <a:solidFill>
                <a:srgbClr val="FF0000"/>
              </a:solidFill>
            </a:endParaRPr>
          </a:p>
        </p:txBody>
      </p:sp>
      <p:sp>
        <p:nvSpPr>
          <p:cNvPr id="5" name="Footer Placeholder 4">
            <a:extLst>
              <a:ext uri="{FF2B5EF4-FFF2-40B4-BE49-F238E27FC236}">
                <a16:creationId xmlns:a16="http://schemas.microsoft.com/office/drawing/2014/main" id="{C3897454-D4C2-8B1D-1685-B555BDA61DAC}"/>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9092E155-C239-9C9A-68FF-3E2B77CC56B4}"/>
              </a:ext>
            </a:extLst>
          </p:cNvPr>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3727225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8" y="1123837"/>
            <a:ext cx="3089371"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a:xfrm>
            <a:off x="3869268" y="1123836"/>
            <a:ext cx="7315200" cy="4860911"/>
          </a:xfrm>
        </p:spPr>
        <p:txBody>
          <a:bodyPr>
            <a:noAutofit/>
          </a:bodyPr>
          <a:lstStyle/>
          <a:p>
            <a:pPr marL="0" indent="0">
              <a:buNone/>
            </a:pPr>
            <a:endParaRPr lang="en-US" i="1" dirty="0">
              <a:effectLst/>
              <a:latin typeface="Helvetica" pitchFamily="2" charset="0"/>
            </a:endParaRPr>
          </a:p>
          <a:p>
            <a:pPr marL="0" indent="0">
              <a:buNone/>
            </a:pPr>
            <a:r>
              <a:rPr lang="en-US" sz="2400" b="1" i="1" dirty="0">
                <a:solidFill>
                  <a:srgbClr val="FF0000"/>
                </a:solidFill>
                <a:effectLst/>
                <a:latin typeface="Helvetica" pitchFamily="2" charset="0"/>
              </a:rPr>
              <a:t>Suspend Mandatory Training Requirements - 42 CFR §483.430(e)(1) </a:t>
            </a:r>
            <a:endParaRPr lang="en-US" sz="2400" b="1" dirty="0">
              <a:solidFill>
                <a:srgbClr val="FF0000"/>
              </a:solidFill>
              <a:latin typeface="Helvetica" pitchFamily="2" charset="0"/>
            </a:endParaRPr>
          </a:p>
          <a:p>
            <a:pPr marL="0" indent="0">
              <a:buNone/>
            </a:pPr>
            <a:endParaRPr lang="en-US" sz="2400" dirty="0">
              <a:solidFill>
                <a:schemeClr val="tx1"/>
              </a:solidFill>
              <a:effectLst/>
              <a:latin typeface="Helvetica" pitchFamily="2" charset="0"/>
            </a:endParaRPr>
          </a:p>
          <a:p>
            <a:pPr marL="0" indent="0">
              <a:buNone/>
            </a:pPr>
            <a:endParaRPr lang="en-US" dirty="0">
              <a:solidFill>
                <a:schemeClr val="tx1"/>
              </a:solidFill>
              <a:latin typeface="Helvetica" pitchFamily="2" charset="0"/>
            </a:endParaRPr>
          </a:p>
          <a:p>
            <a:pPr marL="0" indent="0">
              <a:buNone/>
            </a:pPr>
            <a:r>
              <a:rPr lang="en-US" dirty="0">
                <a:solidFill>
                  <a:schemeClr val="tx1"/>
                </a:solidFill>
                <a:effectLst/>
                <a:latin typeface="Helvetica" pitchFamily="2" charset="0"/>
              </a:rPr>
              <a:t>CMS waived, in part, the requirements related to routine staff training programs unrelated to the public health emergency. </a:t>
            </a:r>
          </a:p>
          <a:p>
            <a:pPr marL="0" indent="0">
              <a:buNone/>
            </a:pPr>
            <a:endParaRPr lang="en-US" b="1" dirty="0">
              <a:solidFill>
                <a:schemeClr val="tx1"/>
              </a:solidFill>
              <a:latin typeface="Helvetica" pitchFamily="2" charset="0"/>
            </a:endParaRPr>
          </a:p>
          <a:p>
            <a:pPr marL="0" indent="0">
              <a:buNone/>
            </a:pPr>
            <a:endParaRPr lang="en-US" b="1" dirty="0">
              <a:solidFill>
                <a:schemeClr val="tx1"/>
              </a:solidFill>
              <a:effectLst/>
              <a:latin typeface="Helvetica" pitchFamily="2" charset="0"/>
            </a:endParaRPr>
          </a:p>
          <a:p>
            <a:pPr marL="0" indent="0">
              <a:buNone/>
            </a:pPr>
            <a:r>
              <a:rPr lang="en-US" b="1" dirty="0">
                <a:solidFill>
                  <a:srgbClr val="FF0000"/>
                </a:solidFill>
                <a:effectLst/>
                <a:latin typeface="Helvetica" pitchFamily="2" charset="0"/>
              </a:rPr>
              <a:t>The waiver of this requirement ends upon the conclusion of the PHE</a:t>
            </a:r>
            <a:r>
              <a:rPr lang="en-US" b="1" dirty="0">
                <a:solidFill>
                  <a:srgbClr val="FF0000"/>
                </a:solidFill>
                <a:latin typeface="Helvetica" pitchFamily="2" charset="0"/>
              </a:rPr>
              <a:t> (May 11, 2023).</a:t>
            </a:r>
            <a:endParaRPr lang="en-US" dirty="0">
              <a:solidFill>
                <a:srgbClr val="FF0000"/>
              </a:solidFill>
              <a:latin typeface="Helvetica" pitchFamily="2" charset="0"/>
            </a:endParaRPr>
          </a:p>
          <a:p>
            <a:pPr marL="0" indent="0">
              <a:buNone/>
            </a:pPr>
            <a:br>
              <a:rPr lang="en-US" sz="1700" dirty="0"/>
            </a:br>
            <a:endParaRPr lang="en-US" sz="1700" i="1" dirty="0"/>
          </a:p>
        </p:txBody>
      </p:sp>
      <p:sp>
        <p:nvSpPr>
          <p:cNvPr id="5" name="Footer Placeholder 4">
            <a:extLst>
              <a:ext uri="{FF2B5EF4-FFF2-40B4-BE49-F238E27FC236}">
                <a16:creationId xmlns:a16="http://schemas.microsoft.com/office/drawing/2014/main" id="{8889AE89-E1B2-A05D-F5F7-D47C1D568E78}"/>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D167A926-803D-34FD-D00B-F9AA60A94A5B}"/>
              </a:ext>
            </a:extLst>
          </p:cNvPr>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3901612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9" y="1123837"/>
            <a:ext cx="3105136"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a:xfrm>
            <a:off x="3869268" y="1123836"/>
            <a:ext cx="7315200" cy="4860911"/>
          </a:xfrm>
        </p:spPr>
        <p:txBody>
          <a:bodyPr>
            <a:noAutofit/>
          </a:bodyPr>
          <a:lstStyle/>
          <a:p>
            <a:pPr marL="0" indent="0">
              <a:buNone/>
            </a:pPr>
            <a:endParaRPr lang="en-US" i="1" dirty="0">
              <a:effectLst/>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dirty="0">
              <a:solidFill>
                <a:schemeClr val="tx1"/>
              </a:solidFill>
              <a:latin typeface="Helvetica" pitchFamily="2" charset="0"/>
            </a:endParaRPr>
          </a:p>
          <a:p>
            <a:pPr marL="0" indent="0">
              <a:buNone/>
            </a:pPr>
            <a:endParaRPr lang="en-US" sz="2400" b="1" dirty="0">
              <a:solidFill>
                <a:schemeClr val="tx1"/>
              </a:solidFill>
              <a:latin typeface="Helvetica" pitchFamily="2" charset="0"/>
            </a:endParaRPr>
          </a:p>
          <a:p>
            <a:pPr marL="0" indent="0">
              <a:buNone/>
            </a:pPr>
            <a:r>
              <a:rPr lang="en-US" sz="2400" b="1" dirty="0">
                <a:solidFill>
                  <a:srgbClr val="FF0000"/>
                </a:solidFill>
                <a:latin typeface="Helvetica" pitchFamily="2" charset="0"/>
              </a:rPr>
              <a:t>Surveyor determinations of a provider/supplier’s compliance with the requirements will begin </a:t>
            </a:r>
            <a:r>
              <a:rPr lang="en-US" sz="2400" b="1" u="sng" dirty="0">
                <a:solidFill>
                  <a:srgbClr val="FF0000"/>
                </a:solidFill>
                <a:latin typeface="Helvetica" pitchFamily="2" charset="0"/>
              </a:rPr>
              <a:t>60 days after the conclusion of the PHE on July 11, 2023:</a:t>
            </a:r>
            <a:endParaRPr lang="en-US" sz="2400" b="1" dirty="0">
              <a:solidFill>
                <a:srgbClr val="FF0000"/>
              </a:solidFill>
              <a:latin typeface="Helvetica" pitchFamily="2" charset="0"/>
            </a:endParaRPr>
          </a:p>
          <a:p>
            <a:pPr marL="0" indent="0">
              <a:buNone/>
            </a:pPr>
            <a:endParaRPr lang="en-US" b="1" i="1" dirty="0">
              <a:solidFill>
                <a:schemeClr val="tx1"/>
              </a:solidFill>
              <a:latin typeface="Helvetica" pitchFamily="2" charset="0"/>
            </a:endParaRPr>
          </a:p>
          <a:p>
            <a:r>
              <a:rPr lang="en-US" dirty="0">
                <a:solidFill>
                  <a:schemeClr val="tx1"/>
                </a:solidFill>
                <a:effectLst/>
                <a:latin typeface="Helvetica" pitchFamily="2" charset="0"/>
              </a:rPr>
              <a:t>Modification of Adult Training Programs and Active Treatment – 42 CFR §483.440(a)(1) </a:t>
            </a:r>
          </a:p>
          <a:p>
            <a:pPr marL="0" indent="0">
              <a:buNone/>
            </a:pPr>
            <a:endParaRPr lang="en-US" sz="1800" b="1" i="1" dirty="0">
              <a:solidFill>
                <a:schemeClr val="tx1"/>
              </a:solidFill>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endParaRPr lang="en-US" i="1" dirty="0">
              <a:solidFill>
                <a:schemeClr val="tx1"/>
              </a:solidFill>
              <a:latin typeface="Helvetica" pitchFamily="2" charset="0"/>
            </a:endParaRPr>
          </a:p>
          <a:p>
            <a:pPr marL="0" indent="0">
              <a:buNone/>
            </a:pPr>
            <a:endParaRPr lang="en-US" sz="2000" b="1" dirty="0">
              <a:solidFill>
                <a:schemeClr val="tx1"/>
              </a:solidFill>
              <a:latin typeface="Helvetica" pitchFamily="2" charset="0"/>
            </a:endParaRPr>
          </a:p>
          <a:p>
            <a:pPr marL="0" indent="0">
              <a:buNone/>
            </a:pPr>
            <a:endParaRPr lang="en-US" dirty="0">
              <a:solidFill>
                <a:schemeClr val="tx1"/>
              </a:solidFill>
              <a:effectLst/>
              <a:latin typeface="Helvetica" pitchFamily="2" charset="0"/>
            </a:endParaRPr>
          </a:p>
          <a:p>
            <a:pPr marL="0" indent="0">
              <a:buNone/>
            </a:pPr>
            <a:endParaRPr lang="en-US" dirty="0">
              <a:solidFill>
                <a:schemeClr val="tx1"/>
              </a:solidFill>
              <a:latin typeface="Helvetica" pitchFamily="2" charset="0"/>
            </a:endParaRPr>
          </a:p>
          <a:p>
            <a:pPr marL="0" indent="0">
              <a:buNone/>
            </a:pPr>
            <a:br>
              <a:rPr lang="en-US" sz="1700" dirty="0"/>
            </a:br>
            <a:endParaRPr lang="en-US" sz="1700" i="1" dirty="0"/>
          </a:p>
        </p:txBody>
      </p:sp>
      <p:sp>
        <p:nvSpPr>
          <p:cNvPr id="5" name="Footer Placeholder 4">
            <a:extLst>
              <a:ext uri="{FF2B5EF4-FFF2-40B4-BE49-F238E27FC236}">
                <a16:creationId xmlns:a16="http://schemas.microsoft.com/office/drawing/2014/main" id="{F0DFEC8D-BD7B-34C1-4B10-3A528975437C}"/>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A18743DB-70DA-38A7-E380-428DCC8963F7}"/>
              </a:ext>
            </a:extLst>
          </p:cNvPr>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1460619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9" y="1123837"/>
            <a:ext cx="3120902" cy="4601183"/>
          </a:xfrm>
        </p:spPr>
        <p:txBody>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a:xfrm>
            <a:off x="3869268" y="1123836"/>
            <a:ext cx="7315200" cy="4860911"/>
          </a:xfrm>
        </p:spPr>
        <p:txBody>
          <a:bodyPr>
            <a:noAutofit/>
          </a:bodyPr>
          <a:lstStyle/>
          <a:p>
            <a:pPr marL="0" indent="0">
              <a:buNone/>
            </a:pPr>
            <a:endParaRPr lang="en-US" sz="1800" i="1" dirty="0">
              <a:effectLst/>
              <a:latin typeface="TimesNewRomanPS"/>
            </a:endParaRPr>
          </a:p>
          <a:p>
            <a:pPr marL="0" indent="0">
              <a:buNone/>
            </a:pPr>
            <a:endParaRPr lang="en-US" sz="1800" i="1" dirty="0">
              <a:latin typeface="TimesNewRomanPS"/>
            </a:endParaRPr>
          </a:p>
          <a:p>
            <a:pPr marL="0" indent="0">
              <a:buNone/>
            </a:pPr>
            <a:r>
              <a:rPr lang="en-US" sz="2400" b="1" i="1" u="sng" dirty="0">
                <a:solidFill>
                  <a:srgbClr val="FF0000"/>
                </a:solidFill>
                <a:effectLst/>
                <a:latin typeface="Helvetica" pitchFamily="2" charset="0"/>
              </a:rPr>
              <a:t>Modification of Adult Training Programs and Active Treatment - 42 CFR §483.440(a)(1) </a:t>
            </a:r>
            <a:endParaRPr lang="en-US" sz="2400" b="1" u="sng" dirty="0">
              <a:solidFill>
                <a:srgbClr val="FF0000"/>
              </a:solidFill>
              <a:latin typeface="Helvetica" pitchFamily="2" charset="0"/>
            </a:endParaRPr>
          </a:p>
          <a:p>
            <a:pPr marL="0" indent="0">
              <a:buNone/>
            </a:pPr>
            <a:r>
              <a:rPr lang="en-US" sz="1800" dirty="0">
                <a:solidFill>
                  <a:schemeClr val="tx1"/>
                </a:solidFill>
                <a:effectLst/>
                <a:latin typeface="Helvetica" pitchFamily="2" charset="0"/>
              </a:rPr>
              <a:t>CMS waived the requirement that each client must receive a continuous active treatment program, which includes consistent implementation of a program of specialized and generic training, treatment, health services and related services. CMS waived those components of beneficiaries’ active treatment programs and training that would violate current state and local requirements for social distancing, staying at home, and traveling for essential services only. In accordance with §483.440(c)(1), any modification to a client’s Individual Program Plan (IPP) in response to treatment changes requires the approval of the interdisciplinary team. For facilities that have interdisciplinary team members who were unavailable due to the COVID-19 crisis, CMS allowed for a retroactive review of the IPP under 483.440(f)(2) in order to allow IPPs to receive modifications as necessary based on the impact of the COVID-19 crisis. </a:t>
            </a:r>
            <a:endParaRPr lang="en-US" sz="1800" dirty="0">
              <a:solidFill>
                <a:schemeClr val="tx1"/>
              </a:solidFill>
              <a:latin typeface="Helvetica" pitchFamily="2" charset="0"/>
            </a:endParaRPr>
          </a:p>
          <a:p>
            <a:pPr marL="0" indent="0">
              <a:buNone/>
            </a:pPr>
            <a:endParaRPr lang="en-US" sz="1800" dirty="0"/>
          </a:p>
          <a:p>
            <a:pPr marL="0" indent="0">
              <a:buNone/>
            </a:pPr>
            <a:br>
              <a:rPr lang="en-US" sz="1700" dirty="0"/>
            </a:br>
            <a:endParaRPr lang="en-US" sz="1700" i="1" dirty="0"/>
          </a:p>
        </p:txBody>
      </p:sp>
      <p:sp>
        <p:nvSpPr>
          <p:cNvPr id="5" name="Footer Placeholder 4">
            <a:extLst>
              <a:ext uri="{FF2B5EF4-FFF2-40B4-BE49-F238E27FC236}">
                <a16:creationId xmlns:a16="http://schemas.microsoft.com/office/drawing/2014/main" id="{739E35EF-20AF-1616-D5D3-C347E015F8B1}"/>
              </a:ext>
            </a:extLst>
          </p:cNvPr>
          <p:cNvSpPr>
            <a:spLocks noGrp="1"/>
          </p:cNvSpPr>
          <p:nvPr>
            <p:ph type="ftr" sz="quarter" idx="11"/>
          </p:nvPr>
        </p:nvSpPr>
        <p:spPr/>
        <p:txBody>
          <a:bodyPr/>
          <a:lstStyle/>
          <a:p>
            <a:r>
              <a:rPr lang="en-US" dirty="0"/>
              <a:t>Ohio Provider Resource Association, May 2023</a:t>
            </a:r>
          </a:p>
        </p:txBody>
      </p:sp>
      <p:sp>
        <p:nvSpPr>
          <p:cNvPr id="6" name="Slide Number Placeholder 5">
            <a:extLst>
              <a:ext uri="{FF2B5EF4-FFF2-40B4-BE49-F238E27FC236}">
                <a16:creationId xmlns:a16="http://schemas.microsoft.com/office/drawing/2014/main" id="{982914E5-D1CF-3E52-A338-872FA9D08270}"/>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1980467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9" y="1123837"/>
            <a:ext cx="3105136"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a:xfrm>
            <a:off x="3869268" y="1123836"/>
            <a:ext cx="7315200" cy="4860911"/>
          </a:xfrm>
        </p:spPr>
        <p:txBody>
          <a:bodyPr>
            <a:noAutofit/>
          </a:bodyPr>
          <a:lstStyle/>
          <a:p>
            <a:pPr marL="0" indent="0">
              <a:buNone/>
            </a:pPr>
            <a:endParaRPr lang="en-US" i="1" dirty="0">
              <a:effectLst/>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r>
              <a:rPr lang="en-US" sz="2400" b="1" dirty="0">
                <a:solidFill>
                  <a:srgbClr val="FF0000"/>
                </a:solidFill>
                <a:latin typeface="Helvetica" pitchFamily="2" charset="0"/>
              </a:rPr>
              <a:t>Surveyor determinations of a provider/supplier’s compliance with the requirement will begin </a:t>
            </a:r>
            <a:r>
              <a:rPr lang="en-US" sz="2400" b="1" u="sng" dirty="0">
                <a:solidFill>
                  <a:srgbClr val="FF0000"/>
                </a:solidFill>
                <a:latin typeface="Helvetica" pitchFamily="2" charset="0"/>
              </a:rPr>
              <a:t>at the end of the calendar year December 31, 2023:</a:t>
            </a:r>
            <a:endParaRPr lang="en-US" sz="2400" b="1" dirty="0">
              <a:solidFill>
                <a:srgbClr val="FF0000"/>
              </a:solidFill>
              <a:latin typeface="Helvetica" pitchFamily="2" charset="0"/>
            </a:endParaRPr>
          </a:p>
          <a:p>
            <a:pPr marL="0" indent="0">
              <a:buNone/>
            </a:pPr>
            <a:endParaRPr lang="en-US" b="1" dirty="0">
              <a:solidFill>
                <a:srgbClr val="FF0000"/>
              </a:solidFill>
              <a:latin typeface="Helvetica" pitchFamily="2" charset="0"/>
            </a:endParaRPr>
          </a:p>
          <a:p>
            <a:r>
              <a:rPr lang="en-US" b="0" i="0" u="none" strike="noStrike" dirty="0">
                <a:solidFill>
                  <a:srgbClr val="000000"/>
                </a:solidFill>
                <a:effectLst/>
                <a:latin typeface="Helvetica" pitchFamily="2" charset="0"/>
              </a:rPr>
              <a:t>Staffing Flexibilities - 42 CFR §483.430(c)(4)</a:t>
            </a:r>
            <a:endParaRPr lang="en-US" b="1" dirty="0">
              <a:solidFill>
                <a:schemeClr val="tx1"/>
              </a:solidFill>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endParaRPr lang="en-US" i="1" dirty="0">
              <a:solidFill>
                <a:schemeClr val="tx1"/>
              </a:solidFill>
              <a:latin typeface="Helvetica" pitchFamily="2" charset="0"/>
            </a:endParaRPr>
          </a:p>
          <a:p>
            <a:pPr marL="0" indent="0">
              <a:buNone/>
            </a:pPr>
            <a:endParaRPr lang="en-US" sz="2000" b="1" dirty="0">
              <a:solidFill>
                <a:schemeClr val="tx1"/>
              </a:solidFill>
              <a:latin typeface="Helvetica" pitchFamily="2" charset="0"/>
            </a:endParaRPr>
          </a:p>
          <a:p>
            <a:pPr marL="0" indent="0">
              <a:buNone/>
            </a:pPr>
            <a:endParaRPr lang="en-US" dirty="0">
              <a:solidFill>
                <a:schemeClr val="tx1"/>
              </a:solidFill>
              <a:effectLst/>
              <a:latin typeface="Helvetica" pitchFamily="2" charset="0"/>
            </a:endParaRPr>
          </a:p>
          <a:p>
            <a:pPr marL="0" indent="0">
              <a:buNone/>
            </a:pPr>
            <a:endParaRPr lang="en-US" dirty="0">
              <a:solidFill>
                <a:schemeClr val="tx1"/>
              </a:solidFill>
              <a:latin typeface="Helvetica" pitchFamily="2" charset="0"/>
            </a:endParaRPr>
          </a:p>
          <a:p>
            <a:pPr marL="0" indent="0">
              <a:buNone/>
            </a:pPr>
            <a:br>
              <a:rPr lang="en-US" sz="1700" dirty="0"/>
            </a:br>
            <a:endParaRPr lang="en-US" sz="1700" i="1" dirty="0"/>
          </a:p>
        </p:txBody>
      </p:sp>
      <p:sp>
        <p:nvSpPr>
          <p:cNvPr id="5" name="Footer Placeholder 4">
            <a:extLst>
              <a:ext uri="{FF2B5EF4-FFF2-40B4-BE49-F238E27FC236}">
                <a16:creationId xmlns:a16="http://schemas.microsoft.com/office/drawing/2014/main" id="{EAC02A39-630D-EF0C-EA92-F92AB2F15A24}"/>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24EFFBC6-DF78-0270-8003-397E55AC2943}"/>
              </a:ext>
            </a:extLst>
          </p:cNvPr>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2386188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CB163-A23C-9077-4046-8270D0E4F3C5}"/>
              </a:ext>
            </a:extLst>
          </p:cNvPr>
          <p:cNvSpPr>
            <a:spLocks noGrp="1"/>
          </p:cNvSpPr>
          <p:nvPr>
            <p:ph type="title"/>
          </p:nvPr>
        </p:nvSpPr>
        <p:spPr>
          <a:xfrm>
            <a:off x="252919" y="1123837"/>
            <a:ext cx="2947482" cy="4601183"/>
          </a:xfrm>
        </p:spPr>
        <p:txBody>
          <a:bodyPr>
            <a:normAutofit/>
          </a:bodyPr>
          <a:lstStyle/>
          <a:p>
            <a:br>
              <a:rPr lang="en-US" dirty="0"/>
            </a:br>
            <a:r>
              <a:rPr lang="en-US" dirty="0"/>
              <a:t>LEGISLATION ENACTED DURING THE PHE</a:t>
            </a:r>
            <a:br>
              <a:rPr lang="en-US" dirty="0"/>
            </a:br>
            <a:endParaRPr lang="en-US" dirty="0"/>
          </a:p>
        </p:txBody>
      </p:sp>
      <p:graphicFrame>
        <p:nvGraphicFramePr>
          <p:cNvPr id="16" name="Content Placeholder 2">
            <a:extLst>
              <a:ext uri="{FF2B5EF4-FFF2-40B4-BE49-F238E27FC236}">
                <a16:creationId xmlns:a16="http://schemas.microsoft.com/office/drawing/2014/main" id="{F3E1D31C-84F9-5689-2819-28B5AEFAC8ED}"/>
              </a:ext>
            </a:extLst>
          </p:cNvPr>
          <p:cNvGraphicFramePr>
            <a:graphicFrameLocks noGrp="1"/>
          </p:cNvGraphicFramePr>
          <p:nvPr>
            <p:ph idx="1"/>
            <p:extLst>
              <p:ext uri="{D42A27DB-BD31-4B8C-83A1-F6EECF244321}">
                <p14:modId xmlns:p14="http://schemas.microsoft.com/office/powerpoint/2010/main" val="2290059873"/>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BBEE5AF0-EAB2-F273-6347-4284C509D7F5}"/>
              </a:ext>
            </a:extLst>
          </p:cNvPr>
          <p:cNvSpPr>
            <a:spLocks noGrp="1"/>
          </p:cNvSpPr>
          <p:nvPr>
            <p:ph type="ftr" sz="quarter" idx="11"/>
          </p:nvPr>
        </p:nvSpPr>
        <p:spPr/>
        <p:txBody>
          <a:bodyPr/>
          <a:lstStyle/>
          <a:p>
            <a:r>
              <a:rPr lang="en-US"/>
              <a:t>Ohio Provider Resource Association, May 2023</a:t>
            </a:r>
            <a:endParaRPr lang="en-US" dirty="0"/>
          </a:p>
        </p:txBody>
      </p:sp>
      <p:sp>
        <p:nvSpPr>
          <p:cNvPr id="5" name="Slide Number Placeholder 4">
            <a:extLst>
              <a:ext uri="{FF2B5EF4-FFF2-40B4-BE49-F238E27FC236}">
                <a16:creationId xmlns:a16="http://schemas.microsoft.com/office/drawing/2014/main" id="{78FA50B8-0355-FAEC-9E46-9C74335DBBA3}"/>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3061473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9" y="1123837"/>
            <a:ext cx="3105136"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a:xfrm>
            <a:off x="3869268" y="1123836"/>
            <a:ext cx="7315200" cy="4860911"/>
          </a:xfrm>
        </p:spPr>
        <p:txBody>
          <a:bodyPr>
            <a:noAutofit/>
          </a:bodyPr>
          <a:lstStyle/>
          <a:p>
            <a:pPr marL="0" indent="0">
              <a:buNone/>
            </a:pPr>
            <a:endParaRPr lang="en-US" i="1" dirty="0">
              <a:effectLst/>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r>
              <a:rPr lang="en-US" sz="2400" b="1" i="1" u="sng" dirty="0">
                <a:solidFill>
                  <a:srgbClr val="FF0000"/>
                </a:solidFill>
                <a:effectLst/>
                <a:latin typeface="Helvetica" pitchFamily="2" charset="0"/>
              </a:rPr>
              <a:t>Staffing Flexibilities - 42 CFR §483.430(c)(4</a:t>
            </a:r>
            <a:r>
              <a:rPr lang="en-US" b="1" i="1" u="sng" dirty="0">
                <a:solidFill>
                  <a:srgbClr val="FF0000"/>
                </a:solidFill>
                <a:effectLst/>
                <a:latin typeface="Helvetica" pitchFamily="2" charset="0"/>
              </a:rPr>
              <a:t>) </a:t>
            </a:r>
            <a:endParaRPr lang="en-US" b="1" u="sng" dirty="0">
              <a:solidFill>
                <a:srgbClr val="FF0000"/>
              </a:solidFill>
              <a:latin typeface="Helvetica" pitchFamily="2" charset="0"/>
            </a:endParaRPr>
          </a:p>
          <a:p>
            <a:pPr marL="0" indent="0">
              <a:buNone/>
            </a:pPr>
            <a:r>
              <a:rPr lang="en-US" dirty="0">
                <a:solidFill>
                  <a:schemeClr val="tx1"/>
                </a:solidFill>
                <a:effectLst/>
                <a:latin typeface="Helvetica" pitchFamily="2" charset="0"/>
              </a:rPr>
              <a:t>CMS waived the requirements for the facility to provide sufficient Direct Support Staff (DSS) so that Direct Care Staff (DCS) are not required to perform support services that interfere with direct client care. DSS perform activities such as cleaning of the facility, cooking, and laundry services. DSC perform activities such as teaching clients appropriate hygiene, budgeting, or effective communication and socialization skills. During the time of this waiver, DCS may be needed to conduct some of the activities normally performed by the DSS. This allowed facilities to adjust staffing patterns, while maintaining the minimum staffing ratios required at §483.430(d)(3). </a:t>
            </a:r>
            <a:endParaRPr lang="en-US" dirty="0">
              <a:solidFill>
                <a:schemeClr val="tx1"/>
              </a:solidFill>
              <a:latin typeface="Helvetica" pitchFamily="2" charset="0"/>
            </a:endParaRPr>
          </a:p>
          <a:p>
            <a:pPr marL="0" indent="0">
              <a:buNone/>
            </a:pPr>
            <a:endParaRPr lang="en-US" sz="2000" b="1" dirty="0">
              <a:solidFill>
                <a:schemeClr val="tx1"/>
              </a:solidFill>
              <a:latin typeface="Helvetica" pitchFamily="2" charset="0"/>
            </a:endParaRPr>
          </a:p>
          <a:p>
            <a:pPr marL="0" indent="0">
              <a:buNone/>
            </a:pPr>
            <a:endParaRPr lang="en-US" dirty="0">
              <a:solidFill>
                <a:schemeClr val="tx1"/>
              </a:solidFill>
              <a:effectLst/>
              <a:latin typeface="Helvetica" pitchFamily="2" charset="0"/>
            </a:endParaRPr>
          </a:p>
          <a:p>
            <a:pPr marL="0" indent="0">
              <a:buNone/>
            </a:pPr>
            <a:endParaRPr lang="en-US" dirty="0">
              <a:solidFill>
                <a:schemeClr val="tx1"/>
              </a:solidFill>
              <a:latin typeface="Helvetica" pitchFamily="2" charset="0"/>
            </a:endParaRPr>
          </a:p>
          <a:p>
            <a:pPr marL="0" indent="0">
              <a:buNone/>
            </a:pPr>
            <a:br>
              <a:rPr lang="en-US" sz="1700" dirty="0"/>
            </a:br>
            <a:endParaRPr lang="en-US" sz="1700" i="1" dirty="0"/>
          </a:p>
        </p:txBody>
      </p:sp>
      <p:sp>
        <p:nvSpPr>
          <p:cNvPr id="5" name="Footer Placeholder 4">
            <a:extLst>
              <a:ext uri="{FF2B5EF4-FFF2-40B4-BE49-F238E27FC236}">
                <a16:creationId xmlns:a16="http://schemas.microsoft.com/office/drawing/2014/main" id="{B2825DAB-62F4-68C9-0FB6-E9E8417BF619}"/>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0BDA987D-AD3A-0800-670B-1D144B90CD5C}"/>
              </a:ext>
            </a:extLst>
          </p:cNvPr>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506604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9" y="1123837"/>
            <a:ext cx="3105136"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a:xfrm>
            <a:off x="3869268" y="1123836"/>
            <a:ext cx="7315200" cy="4860911"/>
          </a:xfrm>
        </p:spPr>
        <p:txBody>
          <a:bodyPr>
            <a:noAutofit/>
          </a:bodyPr>
          <a:lstStyle/>
          <a:p>
            <a:pPr marL="0" indent="0">
              <a:buNone/>
            </a:pPr>
            <a:endParaRPr lang="en-US" i="1" dirty="0">
              <a:effectLst/>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r>
              <a:rPr lang="en-US" sz="2400" b="1" i="1" u="sng" strike="noStrike" dirty="0">
                <a:solidFill>
                  <a:srgbClr val="FF0000"/>
                </a:solidFill>
                <a:effectLst/>
                <a:latin typeface="Helvetica" pitchFamily="2" charset="0"/>
              </a:rPr>
              <a:t>Infection Control:</a:t>
            </a:r>
          </a:p>
          <a:p>
            <a:pPr marL="0" indent="0">
              <a:buNone/>
            </a:pPr>
            <a:br>
              <a:rPr lang="en-US" b="1" i="1" dirty="0"/>
            </a:br>
            <a:r>
              <a:rPr lang="en-US" b="0" i="0" u="none" strike="noStrike" dirty="0">
                <a:solidFill>
                  <a:srgbClr val="000000"/>
                </a:solidFill>
                <a:effectLst/>
                <a:latin typeface="Helvetica" pitchFamily="2" charset="0"/>
              </a:rPr>
              <a:t>On May 13, 2021, CMS issued an IFC (86 FR 26306 through 26336) revising the infection control requirements that ICFs/IID must meet to participate in the Medicare and Medicaid programs. ICFs/IID are encouraged to report COVID-19 vaccine and therapeutics treatment information to the CDC's NHSN.</a:t>
            </a:r>
            <a:endParaRPr lang="en-US" b="1" i="1" dirty="0">
              <a:solidFill>
                <a:schemeClr val="tx1"/>
              </a:solidFill>
              <a:latin typeface="Helvetica" pitchFamily="2" charset="0"/>
            </a:endParaRPr>
          </a:p>
          <a:p>
            <a:pPr marL="0" indent="0">
              <a:buNone/>
            </a:pPr>
            <a:endParaRPr lang="en-US" i="1" dirty="0">
              <a:solidFill>
                <a:schemeClr val="tx1"/>
              </a:solidFill>
              <a:latin typeface="Helvetica" pitchFamily="2" charset="0"/>
            </a:endParaRPr>
          </a:p>
          <a:p>
            <a:pPr marL="0" indent="0">
              <a:buNone/>
            </a:pPr>
            <a:endParaRPr lang="en-US" sz="2000" b="1" dirty="0">
              <a:solidFill>
                <a:schemeClr val="tx1"/>
              </a:solidFill>
              <a:latin typeface="Helvetica" pitchFamily="2" charset="0"/>
            </a:endParaRPr>
          </a:p>
          <a:p>
            <a:pPr marL="0" indent="0">
              <a:buNone/>
            </a:pPr>
            <a:endParaRPr lang="en-US" dirty="0">
              <a:solidFill>
                <a:schemeClr val="tx1"/>
              </a:solidFill>
              <a:effectLst/>
              <a:latin typeface="Helvetica" pitchFamily="2" charset="0"/>
            </a:endParaRPr>
          </a:p>
          <a:p>
            <a:pPr marL="0" indent="0">
              <a:buNone/>
            </a:pPr>
            <a:endParaRPr lang="en-US" dirty="0">
              <a:solidFill>
                <a:schemeClr val="tx1"/>
              </a:solidFill>
              <a:latin typeface="Helvetica" pitchFamily="2" charset="0"/>
            </a:endParaRPr>
          </a:p>
          <a:p>
            <a:pPr marL="0" indent="0">
              <a:buNone/>
            </a:pPr>
            <a:br>
              <a:rPr lang="en-US" sz="1700" dirty="0"/>
            </a:br>
            <a:endParaRPr lang="en-US" sz="1700" i="1" dirty="0"/>
          </a:p>
        </p:txBody>
      </p:sp>
      <p:sp>
        <p:nvSpPr>
          <p:cNvPr id="5" name="Footer Placeholder 4">
            <a:extLst>
              <a:ext uri="{FF2B5EF4-FFF2-40B4-BE49-F238E27FC236}">
                <a16:creationId xmlns:a16="http://schemas.microsoft.com/office/drawing/2014/main" id="{E214A87C-7E97-A21B-7FD6-27D508983BFD}"/>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84A4A163-7E45-CA59-0EC8-A3EE869812ED}"/>
              </a:ext>
            </a:extLst>
          </p:cNvPr>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1270512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D2C8-A21A-8B7A-3E86-FE02F19E9B99}"/>
              </a:ext>
            </a:extLst>
          </p:cNvPr>
          <p:cNvSpPr>
            <a:spLocks noGrp="1"/>
          </p:cNvSpPr>
          <p:nvPr>
            <p:ph type="title"/>
          </p:nvPr>
        </p:nvSpPr>
        <p:spPr>
          <a:xfrm>
            <a:off x="252919" y="1123837"/>
            <a:ext cx="3105136" cy="4601183"/>
          </a:xfrm>
        </p:spPr>
        <p:txBody>
          <a:bodyPr>
            <a:normAutofit/>
          </a:bodyPr>
          <a:lstStyle/>
          <a:p>
            <a:pPr algn="ctr"/>
            <a:r>
              <a:rPr lang="en-US" sz="3000" dirty="0"/>
              <a:t>CMS QSO 23-13-all </a:t>
            </a:r>
            <a:br>
              <a:rPr lang="en-US" sz="3000" dirty="0"/>
            </a:br>
            <a:br>
              <a:rPr lang="en-US" sz="3000" dirty="0"/>
            </a:br>
            <a:r>
              <a:rPr lang="en-US" sz="3000" dirty="0"/>
              <a:t>Guidance for the Expiration of the Covid-19 Public Health Emergency</a:t>
            </a:r>
          </a:p>
        </p:txBody>
      </p:sp>
      <p:sp>
        <p:nvSpPr>
          <p:cNvPr id="3" name="Content Placeholder 2">
            <a:extLst>
              <a:ext uri="{FF2B5EF4-FFF2-40B4-BE49-F238E27FC236}">
                <a16:creationId xmlns:a16="http://schemas.microsoft.com/office/drawing/2014/main" id="{1D3D2DCD-EC10-77A1-3573-176BEE0514CB}"/>
              </a:ext>
            </a:extLst>
          </p:cNvPr>
          <p:cNvSpPr>
            <a:spLocks noGrp="1"/>
          </p:cNvSpPr>
          <p:nvPr>
            <p:ph idx="1"/>
          </p:nvPr>
        </p:nvSpPr>
        <p:spPr>
          <a:xfrm>
            <a:off x="3869268" y="1123836"/>
            <a:ext cx="7315200" cy="4860911"/>
          </a:xfrm>
        </p:spPr>
        <p:txBody>
          <a:bodyPr>
            <a:noAutofit/>
          </a:bodyPr>
          <a:lstStyle/>
          <a:p>
            <a:pPr marL="0" indent="0">
              <a:buNone/>
            </a:pPr>
            <a:endParaRPr lang="en-US" i="1" dirty="0">
              <a:effectLst/>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endParaRPr lang="en-US" sz="2000" b="1" i="1" dirty="0">
              <a:solidFill>
                <a:schemeClr val="tx1"/>
              </a:solidFill>
              <a:effectLst/>
              <a:latin typeface="Helvetica" pitchFamily="2" charset="0"/>
            </a:endParaRPr>
          </a:p>
          <a:p>
            <a:pPr marL="0" indent="0">
              <a:buNone/>
            </a:pPr>
            <a:endParaRPr lang="en-US" b="1" i="1" dirty="0">
              <a:solidFill>
                <a:schemeClr val="tx1"/>
              </a:solidFill>
              <a:latin typeface="Helvetica" pitchFamily="2" charset="0"/>
            </a:endParaRPr>
          </a:p>
          <a:p>
            <a:pPr marL="0" indent="0">
              <a:buNone/>
            </a:pPr>
            <a:endParaRPr lang="en-US" i="1" dirty="0">
              <a:solidFill>
                <a:schemeClr val="tx1"/>
              </a:solidFill>
              <a:latin typeface="Helvetica" pitchFamily="2" charset="0"/>
            </a:endParaRPr>
          </a:p>
          <a:p>
            <a:pPr marL="0" indent="0">
              <a:buNone/>
            </a:pPr>
            <a:endParaRPr lang="en-US" sz="2000" b="1" dirty="0">
              <a:solidFill>
                <a:schemeClr val="tx1"/>
              </a:solidFill>
              <a:latin typeface="Helvetica" pitchFamily="2" charset="0"/>
            </a:endParaRPr>
          </a:p>
          <a:p>
            <a:pPr marL="0" indent="0">
              <a:buNone/>
            </a:pPr>
            <a:endParaRPr lang="en-US" dirty="0">
              <a:solidFill>
                <a:schemeClr val="tx1"/>
              </a:solidFill>
              <a:effectLst/>
              <a:latin typeface="Helvetica" pitchFamily="2" charset="0"/>
            </a:endParaRPr>
          </a:p>
          <a:p>
            <a:pPr marL="0" indent="0">
              <a:buNone/>
            </a:pPr>
            <a:endParaRPr lang="en-US" dirty="0">
              <a:solidFill>
                <a:schemeClr val="tx1"/>
              </a:solidFill>
              <a:latin typeface="Helvetica" pitchFamily="2" charset="0"/>
            </a:endParaRPr>
          </a:p>
          <a:p>
            <a:pPr marL="0" indent="0">
              <a:buNone/>
            </a:pPr>
            <a:br>
              <a:rPr lang="en-US" sz="1700" dirty="0"/>
            </a:br>
            <a:endParaRPr lang="en-US" sz="1700" i="1" dirty="0"/>
          </a:p>
        </p:txBody>
      </p:sp>
      <p:sp>
        <p:nvSpPr>
          <p:cNvPr id="5" name="Footer Placeholder 4">
            <a:extLst>
              <a:ext uri="{FF2B5EF4-FFF2-40B4-BE49-F238E27FC236}">
                <a16:creationId xmlns:a16="http://schemas.microsoft.com/office/drawing/2014/main" id="{E214A87C-7E97-A21B-7FD6-27D508983BFD}"/>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84A4A163-7E45-CA59-0EC8-A3EE869812ED}"/>
              </a:ext>
            </a:extLst>
          </p:cNvPr>
          <p:cNvSpPr>
            <a:spLocks noGrp="1"/>
          </p:cNvSpPr>
          <p:nvPr>
            <p:ph type="sldNum" sz="quarter" idx="12"/>
          </p:nvPr>
        </p:nvSpPr>
        <p:spPr/>
        <p:txBody>
          <a:bodyPr/>
          <a:lstStyle/>
          <a:p>
            <a:fld id="{4FAB73BC-B049-4115-A692-8D63A059BFB8}" type="slidenum">
              <a:rPr lang="en-US" smtClean="0"/>
              <a:pPr/>
              <a:t>22</a:t>
            </a:fld>
            <a:endParaRPr lang="en-US" dirty="0"/>
          </a:p>
        </p:txBody>
      </p:sp>
      <p:sp>
        <p:nvSpPr>
          <p:cNvPr id="7" name="TextBox 6">
            <a:extLst>
              <a:ext uri="{FF2B5EF4-FFF2-40B4-BE49-F238E27FC236}">
                <a16:creationId xmlns:a16="http://schemas.microsoft.com/office/drawing/2014/main" id="{D963FB62-11C8-0FB9-FF7A-9A4CAF482360}"/>
              </a:ext>
            </a:extLst>
          </p:cNvPr>
          <p:cNvSpPr txBox="1"/>
          <p:nvPr/>
        </p:nvSpPr>
        <p:spPr>
          <a:xfrm>
            <a:off x="3681199" y="873253"/>
            <a:ext cx="6099586" cy="7817525"/>
          </a:xfrm>
          <a:prstGeom prst="rect">
            <a:avLst/>
          </a:prstGeom>
          <a:noFill/>
        </p:spPr>
        <p:txBody>
          <a:bodyPr wrap="square">
            <a:spAutoFit/>
          </a:bodyPr>
          <a:lstStyle/>
          <a:p>
            <a:pPr marL="0" indent="0" algn="ctr">
              <a:buNone/>
            </a:pPr>
            <a:r>
              <a:rPr lang="en-US" b="1" u="sng" dirty="0">
                <a:solidFill>
                  <a:srgbClr val="FF0000"/>
                </a:solidFill>
                <a:latin typeface="Helvetica" pitchFamily="2" charset="0"/>
              </a:rPr>
              <a:t>Important Dates for Flexibilities Ending</a:t>
            </a:r>
          </a:p>
          <a:p>
            <a:pPr marL="0" indent="0">
              <a:buNone/>
            </a:pPr>
            <a:endParaRPr lang="en-US" b="1" u="sng" dirty="0">
              <a:solidFill>
                <a:srgbClr val="FF0000"/>
              </a:solidFill>
              <a:latin typeface="Helvetica" pitchFamily="2" charset="0"/>
            </a:endParaRPr>
          </a:p>
          <a:p>
            <a:pPr marL="0" indent="0">
              <a:buNone/>
            </a:pPr>
            <a:r>
              <a:rPr lang="en-US" b="1" u="sng" dirty="0">
                <a:solidFill>
                  <a:srgbClr val="FF0000"/>
                </a:solidFill>
                <a:latin typeface="Helvetica" pitchFamily="2" charset="0"/>
              </a:rPr>
              <a:t>May 11, 2023</a:t>
            </a:r>
          </a:p>
          <a:p>
            <a:pPr marL="285750" indent="-285750">
              <a:buFont typeface="Arial" panose="020B0604020202020204" pitchFamily="34" charset="0"/>
              <a:buChar char="•"/>
            </a:pPr>
            <a:r>
              <a:rPr lang="en-US" dirty="0">
                <a:solidFill>
                  <a:srgbClr val="000000"/>
                </a:solidFill>
                <a:latin typeface="Helvetica" pitchFamily="2" charset="0"/>
              </a:rPr>
              <a:t>Public Health Emergency Ends</a:t>
            </a:r>
          </a:p>
          <a:p>
            <a:pPr marL="285750" indent="-285750">
              <a:buFont typeface="Arial" panose="020B0604020202020204" pitchFamily="34" charset="0"/>
              <a:buChar char="•"/>
            </a:pPr>
            <a:r>
              <a:rPr lang="en-US" dirty="0">
                <a:solidFill>
                  <a:srgbClr val="000000"/>
                </a:solidFill>
                <a:latin typeface="Helvetica" pitchFamily="2" charset="0"/>
              </a:rPr>
              <a:t>Staff Vaccination Requirement Ends (more information forthcoming)</a:t>
            </a:r>
          </a:p>
          <a:p>
            <a:pPr marL="285750" indent="-285750">
              <a:buFont typeface="Arial" panose="020B0604020202020204" pitchFamily="34" charset="0"/>
              <a:buChar char="•"/>
            </a:pPr>
            <a:r>
              <a:rPr lang="en-US" dirty="0">
                <a:solidFill>
                  <a:srgbClr val="000000"/>
                </a:solidFill>
                <a:latin typeface="Helvetica" pitchFamily="2" charset="0"/>
              </a:rPr>
              <a:t>Emergency Preparedness Flexibilities End</a:t>
            </a:r>
          </a:p>
          <a:p>
            <a:pPr marL="285750" indent="-285750">
              <a:buFont typeface="Arial" panose="020B0604020202020204" pitchFamily="34" charset="0"/>
              <a:buChar char="•"/>
            </a:pPr>
            <a:r>
              <a:rPr lang="en-US" b="0" i="0" u="none" strike="noStrike" dirty="0">
                <a:solidFill>
                  <a:srgbClr val="000000"/>
                </a:solidFill>
                <a:effectLst/>
                <a:latin typeface="Helvetica" pitchFamily="2" charset="0"/>
              </a:rPr>
              <a:t>Suspension of Community Outings - 42 CFR §483.420(a)(11) </a:t>
            </a:r>
            <a:r>
              <a:rPr lang="en-US" b="1" dirty="0">
                <a:solidFill>
                  <a:srgbClr val="000000"/>
                </a:solidFill>
                <a:effectLst/>
                <a:latin typeface="Helvetica" pitchFamily="2" charset="0"/>
              </a:rPr>
              <a:t> </a:t>
            </a:r>
          </a:p>
          <a:p>
            <a:pPr marL="285750" indent="-285750">
              <a:buFont typeface="Arial" panose="020B0604020202020204" pitchFamily="34" charset="0"/>
              <a:buChar char="•"/>
            </a:pPr>
            <a:r>
              <a:rPr lang="en-US" b="0" i="0" u="none" strike="noStrike" dirty="0">
                <a:solidFill>
                  <a:srgbClr val="000000"/>
                </a:solidFill>
                <a:effectLst/>
                <a:latin typeface="Helvetica" pitchFamily="2" charset="0"/>
              </a:rPr>
              <a:t>Life Safety Code (LSC)</a:t>
            </a:r>
            <a:r>
              <a:rPr lang="en-US" b="1" i="0" u="none" strike="noStrike" dirty="0">
                <a:solidFill>
                  <a:srgbClr val="000000"/>
                </a:solidFill>
                <a:latin typeface="Helvetica" pitchFamily="2" charset="0"/>
              </a:rPr>
              <a:t> </a:t>
            </a:r>
            <a:r>
              <a:rPr lang="en-US" dirty="0">
                <a:solidFill>
                  <a:srgbClr val="000000"/>
                </a:solidFill>
                <a:latin typeface="Helvetica" pitchFamily="2" charset="0"/>
              </a:rPr>
              <a:t>– 42 CFR </a:t>
            </a:r>
            <a:r>
              <a:rPr lang="en-US" b="0" i="0" u="none" strike="noStrike" dirty="0">
                <a:solidFill>
                  <a:srgbClr val="000000"/>
                </a:solidFill>
                <a:effectLst/>
                <a:latin typeface="Helvetica" pitchFamily="2" charset="0"/>
              </a:rPr>
              <a:t>§483.470(j) </a:t>
            </a:r>
          </a:p>
          <a:p>
            <a:pPr marL="285750" indent="-285750">
              <a:buFont typeface="Arial" panose="020B0604020202020204" pitchFamily="34" charset="0"/>
              <a:buChar char="•"/>
            </a:pPr>
            <a:r>
              <a:rPr lang="en-US" b="0" i="0" u="none" strike="noStrike" dirty="0">
                <a:solidFill>
                  <a:srgbClr val="000000"/>
                </a:solidFill>
                <a:effectLst/>
                <a:latin typeface="Helvetica" pitchFamily="2" charset="0"/>
              </a:rPr>
              <a:t>Suspend Mandatory Training Requirements - 42 CFR §483.430(e)(1) </a:t>
            </a:r>
          </a:p>
          <a:p>
            <a:pPr marL="285750" indent="-285750">
              <a:buFont typeface="Arial" panose="020B0604020202020204" pitchFamily="34" charset="0"/>
              <a:buChar char="•"/>
            </a:pPr>
            <a:endParaRPr lang="en-US" b="0" i="0" u="none" strike="noStrike" dirty="0">
              <a:solidFill>
                <a:srgbClr val="000000"/>
              </a:solidFill>
              <a:effectLst/>
              <a:latin typeface="Helvetica" pitchFamily="2" charset="0"/>
            </a:endParaRPr>
          </a:p>
          <a:p>
            <a:r>
              <a:rPr lang="en-US" b="1" u="sng" dirty="0">
                <a:solidFill>
                  <a:srgbClr val="FF0000"/>
                </a:solidFill>
                <a:latin typeface="Helvetica" pitchFamily="2" charset="0"/>
              </a:rPr>
              <a:t>July 11, 2023</a:t>
            </a:r>
          </a:p>
          <a:p>
            <a:pPr marL="285750" indent="-285750">
              <a:buFont typeface="Arial" panose="020B0604020202020204" pitchFamily="34" charset="0"/>
              <a:buChar char="•"/>
            </a:pPr>
            <a:r>
              <a:rPr lang="en-US" dirty="0">
                <a:solidFill>
                  <a:schemeClr val="tx1"/>
                </a:solidFill>
                <a:effectLst/>
                <a:latin typeface="Helvetica" pitchFamily="2" charset="0"/>
              </a:rPr>
              <a:t>Modification of Adult Training Programs and Active Treatment – 42 CFR §483.440(a)(1) </a:t>
            </a:r>
          </a:p>
          <a:p>
            <a:pPr marL="285750" indent="-285750">
              <a:buFont typeface="Arial" panose="020B0604020202020204" pitchFamily="34" charset="0"/>
              <a:buChar char="•"/>
            </a:pPr>
            <a:endParaRPr lang="en-US" dirty="0">
              <a:latin typeface="Helvetica" pitchFamily="2" charset="0"/>
            </a:endParaRPr>
          </a:p>
          <a:p>
            <a:r>
              <a:rPr lang="en-US" b="1" u="sng" dirty="0">
                <a:solidFill>
                  <a:srgbClr val="FF0000"/>
                </a:solidFill>
                <a:latin typeface="Helvetica" pitchFamily="2" charset="0"/>
              </a:rPr>
              <a:t>December 31, 2023</a:t>
            </a:r>
          </a:p>
          <a:p>
            <a:pPr marL="285750" indent="-285750">
              <a:buFont typeface="Arial" panose="020B0604020202020204" pitchFamily="34" charset="0"/>
              <a:buChar char="•"/>
            </a:pPr>
            <a:r>
              <a:rPr lang="en-US" b="0" i="0" u="none" strike="noStrike" dirty="0">
                <a:solidFill>
                  <a:srgbClr val="000000"/>
                </a:solidFill>
                <a:effectLst/>
                <a:latin typeface="Helvetica" pitchFamily="2" charset="0"/>
              </a:rPr>
              <a:t>Staffing Flexibilities - 42 CFR §483.430(c)(4)</a:t>
            </a:r>
            <a:endParaRPr lang="en-US" b="1" dirty="0">
              <a:solidFill>
                <a:schemeClr val="tx1"/>
              </a:solidFill>
              <a:latin typeface="Helvetica" pitchFamily="2" charset="0"/>
            </a:endParaRPr>
          </a:p>
          <a:p>
            <a:endParaRPr lang="en-US" b="1" u="sng" dirty="0">
              <a:solidFill>
                <a:srgbClr val="FF0000"/>
              </a:solidFill>
              <a:latin typeface="Helvetica" pitchFamily="2" charset="0"/>
            </a:endParaRPr>
          </a:p>
          <a:p>
            <a:pPr marL="285750" indent="-285750">
              <a:buFont typeface="Arial" panose="020B0604020202020204" pitchFamily="34" charset="0"/>
              <a:buChar char="•"/>
            </a:pPr>
            <a:endParaRPr lang="en-US" dirty="0">
              <a:solidFill>
                <a:schemeClr val="tx1"/>
              </a:solidFill>
              <a:effectLst/>
              <a:latin typeface="Helvetica" pitchFamily="2" charset="0"/>
            </a:endParaRPr>
          </a:p>
          <a:p>
            <a:pPr marL="0" indent="0">
              <a:buNone/>
            </a:pPr>
            <a:endParaRPr lang="en-US" sz="1600" b="1" i="1" dirty="0">
              <a:solidFill>
                <a:schemeClr val="tx1"/>
              </a:solidFill>
              <a:latin typeface="Helvetica" pitchFamily="2" charset="0"/>
            </a:endParaRPr>
          </a:p>
          <a:p>
            <a:endParaRPr lang="en-US" b="1" u="sng" dirty="0">
              <a:solidFill>
                <a:srgbClr val="FF0000"/>
              </a:solidFill>
              <a:effectLst/>
              <a:latin typeface="Helvetica" pitchFamily="2" charset="0"/>
            </a:endParaRPr>
          </a:p>
          <a:p>
            <a:pPr marL="285750" indent="-285750">
              <a:buFont typeface="Arial" panose="020B0604020202020204" pitchFamily="34" charset="0"/>
              <a:buChar char="•"/>
            </a:pPr>
            <a:endParaRPr lang="en-US" dirty="0">
              <a:solidFill>
                <a:srgbClr val="000000"/>
              </a:solidFill>
              <a:latin typeface="Helvetica" pitchFamily="2" charset="0"/>
            </a:endParaRPr>
          </a:p>
          <a:p>
            <a:pPr marL="285750" indent="-285750">
              <a:buFont typeface="Arial" panose="020B0604020202020204" pitchFamily="34" charset="0"/>
              <a:buChar char="•"/>
            </a:pPr>
            <a:endParaRPr lang="en-US" dirty="0">
              <a:solidFill>
                <a:srgbClr val="000000"/>
              </a:solidFill>
              <a:latin typeface="Helvetica" pitchFamily="2" charset="0"/>
            </a:endParaRPr>
          </a:p>
          <a:p>
            <a:pPr marL="0" indent="0">
              <a:buNone/>
            </a:pPr>
            <a:endParaRPr lang="en-US" b="1" i="1" dirty="0">
              <a:solidFill>
                <a:srgbClr val="000000"/>
              </a:solidFill>
              <a:latin typeface="Helvetica" pitchFamily="2" charset="0"/>
            </a:endParaRPr>
          </a:p>
          <a:p>
            <a:pPr marL="0" indent="0">
              <a:buNone/>
            </a:pPr>
            <a:endParaRPr lang="en-US" b="1" i="1" dirty="0">
              <a:solidFill>
                <a:srgbClr val="FF0000"/>
              </a:solidFill>
              <a:latin typeface="Helvetica" pitchFamily="2" charset="0"/>
            </a:endParaRPr>
          </a:p>
        </p:txBody>
      </p:sp>
    </p:spTree>
    <p:extLst>
      <p:ext uri="{BB962C8B-B14F-4D97-AF65-F5344CB8AC3E}">
        <p14:creationId xmlns:p14="http://schemas.microsoft.com/office/powerpoint/2010/main" val="1785227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197EC7-6075-0111-77CF-0E118BC4922F}"/>
              </a:ext>
            </a:extLst>
          </p:cNvPr>
          <p:cNvSpPr txBox="1"/>
          <p:nvPr/>
        </p:nvSpPr>
        <p:spPr>
          <a:xfrm>
            <a:off x="842963" y="972621"/>
            <a:ext cx="10301287" cy="2431435"/>
          </a:xfrm>
          <a:prstGeom prst="rect">
            <a:avLst/>
          </a:prstGeom>
          <a:noFill/>
        </p:spPr>
        <p:txBody>
          <a:bodyPr wrap="square">
            <a:spAutoFit/>
          </a:bodyPr>
          <a:lstStyle/>
          <a:p>
            <a:pPr algn="ctr"/>
            <a:r>
              <a:rPr lang="en-US" sz="4800" b="1" dirty="0">
                <a:latin typeface="Helvetica" pitchFamily="2" charset="0"/>
              </a:rPr>
              <a:t>Questions and Resources</a:t>
            </a:r>
          </a:p>
          <a:p>
            <a:pPr algn="ctr"/>
            <a:endParaRPr lang="en-US" sz="4800" b="1" dirty="0">
              <a:latin typeface="Helvetica" pitchFamily="2" charset="0"/>
            </a:endParaRPr>
          </a:p>
          <a:p>
            <a:pPr algn="ctr"/>
            <a:r>
              <a:rPr lang="en-US" sz="2800" b="1" dirty="0">
                <a:solidFill>
                  <a:srgbClr val="0070C0"/>
                </a:solidFill>
                <a:latin typeface="Helvetica" pitchFamily="2" charset="0"/>
                <a:hlinkClick r:id="rId2">
                  <a:extLst>
                    <a:ext uri="{A12FA001-AC4F-418D-AE19-62706E023703}">
                      <ahyp:hlinkClr xmlns:ahyp="http://schemas.microsoft.com/office/drawing/2018/hyperlinkcolor" val="tx"/>
                    </a:ext>
                  </a:extLst>
                </a:hlinkClick>
              </a:rPr>
              <a:t>QSO-23-13-ALL</a:t>
            </a:r>
            <a:endParaRPr lang="en-US" sz="2800" b="1" dirty="0">
              <a:solidFill>
                <a:srgbClr val="0070C0"/>
              </a:solidFill>
              <a:latin typeface="Helvetica" pitchFamily="2" charset="0"/>
            </a:endParaRPr>
          </a:p>
          <a:p>
            <a:pPr algn="ctr"/>
            <a:r>
              <a:rPr lang="en-US" sz="2800" b="1" dirty="0">
                <a:solidFill>
                  <a:srgbClr val="0070C0"/>
                </a:solidFill>
                <a:latin typeface="Helvetica" pitchFamily="2" charset="0"/>
                <a:hlinkClick r:id="rId3">
                  <a:extLst>
                    <a:ext uri="{A12FA001-AC4F-418D-AE19-62706E023703}">
                      <ahyp:hlinkClr xmlns:ahyp="http://schemas.microsoft.com/office/drawing/2018/hyperlinkcolor" val="tx"/>
                    </a:ext>
                  </a:extLst>
                </a:hlinkClick>
              </a:rPr>
              <a:t>CMS Informational Bulletin</a:t>
            </a:r>
            <a:endParaRPr lang="en-US" sz="2800" b="1" dirty="0">
              <a:solidFill>
                <a:srgbClr val="0070C0"/>
              </a:solidFill>
              <a:latin typeface="Helvetica" pitchFamily="2" charset="0"/>
            </a:endParaRPr>
          </a:p>
        </p:txBody>
      </p:sp>
      <p:sp>
        <p:nvSpPr>
          <p:cNvPr id="5" name="TextBox 4">
            <a:extLst>
              <a:ext uri="{FF2B5EF4-FFF2-40B4-BE49-F238E27FC236}">
                <a16:creationId xmlns:a16="http://schemas.microsoft.com/office/drawing/2014/main" id="{AB06D68E-E1FA-0240-F64D-C1D19906866F}"/>
              </a:ext>
            </a:extLst>
          </p:cNvPr>
          <p:cNvSpPr txBox="1"/>
          <p:nvPr/>
        </p:nvSpPr>
        <p:spPr>
          <a:xfrm>
            <a:off x="621506" y="4379477"/>
            <a:ext cx="3493294" cy="461665"/>
          </a:xfrm>
          <a:prstGeom prst="rect">
            <a:avLst/>
          </a:prstGeom>
          <a:noFill/>
        </p:spPr>
        <p:txBody>
          <a:bodyPr wrap="square">
            <a:spAutoFit/>
          </a:bodyPr>
          <a:lstStyle/>
          <a:p>
            <a:r>
              <a:rPr lang="en-US" sz="2400" b="1" dirty="0">
                <a:latin typeface="Helvetica" pitchFamily="2" charset="0"/>
              </a:rPr>
              <a:t>Contact Info:</a:t>
            </a:r>
          </a:p>
        </p:txBody>
      </p:sp>
      <p:sp>
        <p:nvSpPr>
          <p:cNvPr id="7" name="TextBox 6">
            <a:extLst>
              <a:ext uri="{FF2B5EF4-FFF2-40B4-BE49-F238E27FC236}">
                <a16:creationId xmlns:a16="http://schemas.microsoft.com/office/drawing/2014/main" id="{2C82002E-B246-10C0-A726-99736862ECBE}"/>
              </a:ext>
            </a:extLst>
          </p:cNvPr>
          <p:cNvSpPr txBox="1"/>
          <p:nvPr/>
        </p:nvSpPr>
        <p:spPr>
          <a:xfrm>
            <a:off x="621506" y="4915883"/>
            <a:ext cx="6100762" cy="1323439"/>
          </a:xfrm>
          <a:prstGeom prst="rect">
            <a:avLst/>
          </a:prstGeom>
          <a:noFill/>
        </p:spPr>
        <p:txBody>
          <a:bodyPr wrap="square">
            <a:spAutoFit/>
          </a:bodyPr>
          <a:lstStyle/>
          <a:p>
            <a:pPr algn="l" defTabSz="457200">
              <a:defRPr sz="3000">
                <a:solidFill>
                  <a:srgbClr val="000000"/>
                </a:solidFill>
                <a:latin typeface="Helvetica"/>
                <a:ea typeface="Helvetica"/>
                <a:cs typeface="Helvetica"/>
                <a:sym typeface="Helvetica"/>
              </a:defRPr>
            </a:pPr>
            <a:r>
              <a:rPr lang="en-US" sz="2000" b="1" dirty="0"/>
              <a:t>Rachel Hayes, Director of Residential Resources</a:t>
            </a:r>
          </a:p>
          <a:p>
            <a:pPr algn="l" defTabSz="457200">
              <a:defRPr sz="3000">
                <a:solidFill>
                  <a:srgbClr val="000000"/>
                </a:solidFill>
                <a:latin typeface="Helvetica"/>
                <a:ea typeface="Helvetica"/>
                <a:cs typeface="Helvetica"/>
                <a:sym typeface="Helvetica"/>
              </a:defRPr>
            </a:pPr>
            <a:r>
              <a:rPr lang="en-US" sz="2000" b="1" dirty="0"/>
              <a:t>Ohio Provider Resource Association</a:t>
            </a:r>
          </a:p>
          <a:p>
            <a:pPr algn="l" defTabSz="457200">
              <a:defRPr sz="3000">
                <a:solidFill>
                  <a:srgbClr val="000000"/>
                </a:solidFill>
                <a:latin typeface="Helvetica"/>
                <a:ea typeface="Helvetica"/>
                <a:cs typeface="Helvetica"/>
                <a:sym typeface="Helvetica"/>
              </a:defRPr>
            </a:pPr>
            <a:r>
              <a:rPr lang="en-US" sz="2000" dirty="0"/>
              <a:t>Office: (614) 224-6772</a:t>
            </a:r>
          </a:p>
          <a:p>
            <a:pPr algn="l" defTabSz="457200">
              <a:defRPr sz="3000" u="sng">
                <a:solidFill>
                  <a:srgbClr val="0078D4"/>
                </a:solidFill>
                <a:uFill>
                  <a:solidFill>
                    <a:srgbClr val="0078D4"/>
                  </a:solidFill>
                </a:uFill>
                <a:latin typeface="Helvetica"/>
                <a:ea typeface="Helvetica"/>
                <a:cs typeface="Helvetica"/>
                <a:sym typeface="Helvetica"/>
              </a:defRPr>
            </a:pPr>
            <a:r>
              <a:rPr lang="en-US" sz="2000" dirty="0">
                <a:solidFill>
                  <a:srgbClr val="0070C0"/>
                </a:solidFill>
                <a:hlinkClick r:id="rId4">
                  <a:extLst>
                    <a:ext uri="{A12FA001-AC4F-418D-AE19-62706E023703}">
                      <ahyp:hlinkClr xmlns:ahyp="http://schemas.microsoft.com/office/drawing/2018/hyperlinkcolor" val="tx"/>
                    </a:ext>
                  </a:extLst>
                </a:hlinkClick>
              </a:rPr>
              <a:t>rhayes@opra.org</a:t>
            </a:r>
          </a:p>
        </p:txBody>
      </p:sp>
      <p:sp>
        <p:nvSpPr>
          <p:cNvPr id="4" name="Footer Placeholder 3">
            <a:extLst>
              <a:ext uri="{FF2B5EF4-FFF2-40B4-BE49-F238E27FC236}">
                <a16:creationId xmlns:a16="http://schemas.microsoft.com/office/drawing/2014/main" id="{098FC45F-A0B8-ED73-D6E9-49EC31FACFFE}"/>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22BA64FF-DF3E-23F9-E60A-5477617252C9}"/>
              </a:ext>
            </a:extLst>
          </p:cNvPr>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178416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4ECB163-A23C-9077-4046-8270D0E4F3C5}"/>
              </a:ext>
            </a:extLst>
          </p:cNvPr>
          <p:cNvSpPr>
            <a:spLocks noGrp="1"/>
          </p:cNvSpPr>
          <p:nvPr>
            <p:ph type="title"/>
          </p:nvPr>
        </p:nvSpPr>
        <p:spPr>
          <a:xfrm>
            <a:off x="1" y="1683144"/>
            <a:ext cx="3571874" cy="3491712"/>
          </a:xfrm>
        </p:spPr>
        <p:txBody>
          <a:bodyPr>
            <a:normAutofit/>
          </a:bodyPr>
          <a:lstStyle/>
          <a:p>
            <a:pPr algn="ctr"/>
            <a:br>
              <a:rPr lang="en-US" sz="2800" dirty="0"/>
            </a:br>
            <a:r>
              <a:rPr lang="en-US" dirty="0"/>
              <a:t>OTHER</a:t>
            </a:r>
            <a:br>
              <a:rPr lang="en-US" dirty="0"/>
            </a:br>
            <a:r>
              <a:rPr lang="en-US" dirty="0"/>
              <a:t>ADMINISTRATIVE ACTIONS TAKEN DURING THE PHE</a:t>
            </a:r>
            <a:br>
              <a:rPr lang="en-US" sz="2800" dirty="0"/>
            </a:br>
            <a:endParaRPr lang="en-US" sz="2800" dirty="0"/>
          </a:p>
        </p:txBody>
      </p:sp>
      <p:graphicFrame>
        <p:nvGraphicFramePr>
          <p:cNvPr id="30" name="Content Placeholder 2">
            <a:extLst>
              <a:ext uri="{FF2B5EF4-FFF2-40B4-BE49-F238E27FC236}">
                <a16:creationId xmlns:a16="http://schemas.microsoft.com/office/drawing/2014/main" id="{02281D1B-11B0-9129-C269-AC88D4461AAF}"/>
              </a:ext>
            </a:extLst>
          </p:cNvPr>
          <p:cNvGraphicFramePr>
            <a:graphicFrameLocks noGrp="1"/>
          </p:cNvGraphicFramePr>
          <p:nvPr>
            <p:ph idx="1"/>
            <p:extLst>
              <p:ext uri="{D42A27DB-BD31-4B8C-83A1-F6EECF244321}">
                <p14:modId xmlns:p14="http://schemas.microsoft.com/office/powerpoint/2010/main" val="980491039"/>
              </p:ext>
            </p:extLst>
          </p:nvPr>
        </p:nvGraphicFramePr>
        <p:xfrm>
          <a:off x="4361606" y="1683143"/>
          <a:ext cx="6627377" cy="3491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 name="Freeform: Shape 22">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Footer Placeholder 3">
            <a:extLst>
              <a:ext uri="{FF2B5EF4-FFF2-40B4-BE49-F238E27FC236}">
                <a16:creationId xmlns:a16="http://schemas.microsoft.com/office/drawing/2014/main" id="{1B779023-2068-C577-A455-4A0DC66053F9}"/>
              </a:ext>
            </a:extLst>
          </p:cNvPr>
          <p:cNvSpPr>
            <a:spLocks noGrp="1"/>
          </p:cNvSpPr>
          <p:nvPr>
            <p:ph type="ftr" sz="quarter" idx="11"/>
          </p:nvPr>
        </p:nvSpPr>
        <p:spPr/>
        <p:txBody>
          <a:bodyPr/>
          <a:lstStyle/>
          <a:p>
            <a:r>
              <a:rPr lang="en-US"/>
              <a:t>Ohio Provider Resource Association, May 2023</a:t>
            </a:r>
            <a:endParaRPr lang="en-US" dirty="0"/>
          </a:p>
        </p:txBody>
      </p:sp>
      <p:sp>
        <p:nvSpPr>
          <p:cNvPr id="5" name="Slide Number Placeholder 4">
            <a:extLst>
              <a:ext uri="{FF2B5EF4-FFF2-40B4-BE49-F238E27FC236}">
                <a16:creationId xmlns:a16="http://schemas.microsoft.com/office/drawing/2014/main" id="{F4534CE8-C30C-68C9-FAAF-E14985397561}"/>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4093653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82FB26DF-1058-4FF2-A7D8-CC9D04982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41">
            <a:extLst>
              <a:ext uri="{FF2B5EF4-FFF2-40B4-BE49-F238E27FC236}">
                <a16:creationId xmlns:a16="http://schemas.microsoft.com/office/drawing/2014/main" id="{DF663E57-5EFE-40CA-99A5-7BDB95908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4ECB163-A23C-9077-4046-8270D0E4F3C5}"/>
              </a:ext>
            </a:extLst>
          </p:cNvPr>
          <p:cNvSpPr>
            <a:spLocks noGrp="1"/>
          </p:cNvSpPr>
          <p:nvPr>
            <p:ph type="title"/>
          </p:nvPr>
        </p:nvSpPr>
        <p:spPr>
          <a:xfrm>
            <a:off x="252919" y="1123837"/>
            <a:ext cx="2947482" cy="4601183"/>
          </a:xfrm>
        </p:spPr>
        <p:txBody>
          <a:bodyPr>
            <a:normAutofit/>
          </a:bodyPr>
          <a:lstStyle/>
          <a:p>
            <a:pPr algn="ctr"/>
            <a:br>
              <a:rPr lang="en-US" sz="2800" dirty="0">
                <a:solidFill>
                  <a:schemeClr val="bg1"/>
                </a:solidFill>
              </a:rPr>
            </a:br>
            <a:r>
              <a:rPr lang="en-US" dirty="0">
                <a:solidFill>
                  <a:schemeClr val="bg1"/>
                </a:solidFill>
              </a:rPr>
              <a:t>TESTS AND TESTING CHANGES</a:t>
            </a:r>
          </a:p>
        </p:txBody>
      </p:sp>
      <p:graphicFrame>
        <p:nvGraphicFramePr>
          <p:cNvPr id="30" name="Content Placeholder 2">
            <a:extLst>
              <a:ext uri="{FF2B5EF4-FFF2-40B4-BE49-F238E27FC236}">
                <a16:creationId xmlns:a16="http://schemas.microsoft.com/office/drawing/2014/main" id="{02281D1B-11B0-9129-C269-AC88D4461AAF}"/>
              </a:ext>
            </a:extLst>
          </p:cNvPr>
          <p:cNvGraphicFramePr>
            <a:graphicFrameLocks noGrp="1"/>
          </p:cNvGraphicFramePr>
          <p:nvPr>
            <p:ph idx="1"/>
            <p:extLst>
              <p:ext uri="{D42A27DB-BD31-4B8C-83A1-F6EECF244321}">
                <p14:modId xmlns:p14="http://schemas.microsoft.com/office/powerpoint/2010/main" val="1713177475"/>
              </p:ext>
            </p:extLst>
          </p:nvPr>
        </p:nvGraphicFramePr>
        <p:xfrm>
          <a:off x="4059935" y="758952"/>
          <a:ext cx="7104549" cy="5330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36E80BD6-313D-5D68-FDF6-10EB0A1EE224}"/>
              </a:ext>
            </a:extLst>
          </p:cNvPr>
          <p:cNvSpPr>
            <a:spLocks noGrp="1"/>
          </p:cNvSpPr>
          <p:nvPr>
            <p:ph type="ftr" sz="quarter" idx="11"/>
          </p:nvPr>
        </p:nvSpPr>
        <p:spPr/>
        <p:txBody>
          <a:bodyPr/>
          <a:lstStyle/>
          <a:p>
            <a:r>
              <a:rPr lang="en-US"/>
              <a:t>Ohio Provider Resource Association, May 2023</a:t>
            </a:r>
            <a:endParaRPr lang="en-US" dirty="0"/>
          </a:p>
        </p:txBody>
      </p:sp>
      <p:sp>
        <p:nvSpPr>
          <p:cNvPr id="5" name="Slide Number Placeholder 4">
            <a:extLst>
              <a:ext uri="{FF2B5EF4-FFF2-40B4-BE49-F238E27FC236}">
                <a16:creationId xmlns:a16="http://schemas.microsoft.com/office/drawing/2014/main" id="{E8E6653B-C1A7-3248-838D-1842B0624BFE}"/>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72544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C3DAC-0A1F-088F-DBEB-4C1668160926}"/>
              </a:ext>
            </a:extLst>
          </p:cNvPr>
          <p:cNvSpPr>
            <a:spLocks noGrp="1"/>
          </p:cNvSpPr>
          <p:nvPr>
            <p:ph type="title"/>
          </p:nvPr>
        </p:nvSpPr>
        <p:spPr/>
        <p:txBody>
          <a:bodyPr/>
          <a:lstStyle/>
          <a:p>
            <a:pPr algn="ctr"/>
            <a:r>
              <a:rPr lang="en-US"/>
              <a:t>COVID-19 TREATMENT CHANGES</a:t>
            </a:r>
            <a:endParaRPr lang="en-US" dirty="0"/>
          </a:p>
        </p:txBody>
      </p:sp>
      <p:graphicFrame>
        <p:nvGraphicFramePr>
          <p:cNvPr id="5" name="Content Placeholder 2">
            <a:extLst>
              <a:ext uri="{FF2B5EF4-FFF2-40B4-BE49-F238E27FC236}">
                <a16:creationId xmlns:a16="http://schemas.microsoft.com/office/drawing/2014/main" id="{7361008A-1797-EDA6-A672-BCD9D1489660}"/>
              </a:ext>
            </a:extLst>
          </p:cNvPr>
          <p:cNvGraphicFramePr>
            <a:graphicFrameLocks noGrp="1"/>
          </p:cNvGraphicFramePr>
          <p:nvPr>
            <p:ph idx="1"/>
            <p:extLst>
              <p:ext uri="{D42A27DB-BD31-4B8C-83A1-F6EECF244321}">
                <p14:modId xmlns:p14="http://schemas.microsoft.com/office/powerpoint/2010/main" val="1591203915"/>
              </p:ext>
            </p:extLst>
          </p:nvPr>
        </p:nvGraphicFramePr>
        <p:xfrm>
          <a:off x="3869268" y="864108"/>
          <a:ext cx="7315200" cy="512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1A67CEC7-525E-1F27-5343-66546CB1F8F8}"/>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5BEE53F2-53BC-5D2E-4B56-94B1017FD5EC}"/>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3630593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96A55C8-89F1-439D-863D-E208C0AC8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esk with stethoscope and computer keyboard">
            <a:extLst>
              <a:ext uri="{FF2B5EF4-FFF2-40B4-BE49-F238E27FC236}">
                <a16:creationId xmlns:a16="http://schemas.microsoft.com/office/drawing/2014/main" id="{32608E7F-9F2F-7706-85C6-03BBE9570B7D}"/>
              </a:ext>
            </a:extLst>
          </p:cNvPr>
          <p:cNvPicPr>
            <a:picLocks noChangeAspect="1"/>
          </p:cNvPicPr>
          <p:nvPr/>
        </p:nvPicPr>
        <p:blipFill rotWithShape="1">
          <a:blip r:embed="rId2"/>
          <a:srcRect t="1153" r="3146" b="17208"/>
          <a:stretch/>
        </p:blipFill>
        <p:spPr>
          <a:xfrm>
            <a:off x="20" y="1"/>
            <a:ext cx="12188932" cy="6858000"/>
          </a:xfrm>
          <a:prstGeom prst="rect">
            <a:avLst/>
          </a:prstGeom>
        </p:spPr>
      </p:pic>
      <p:sp>
        <p:nvSpPr>
          <p:cNvPr id="18" name="Rectangle 17">
            <a:extLst>
              <a:ext uri="{FF2B5EF4-FFF2-40B4-BE49-F238E27FC236}">
                <a16:creationId xmlns:a16="http://schemas.microsoft.com/office/drawing/2014/main" id="{E4A1FD7E-EAEC-40B9-B75B-432F9DA75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7052486"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7FD4DF8-D526-A679-6605-3C6DF5E5C33F}"/>
              </a:ext>
            </a:extLst>
          </p:cNvPr>
          <p:cNvSpPr>
            <a:spLocks noGrp="1"/>
          </p:cNvSpPr>
          <p:nvPr>
            <p:ph type="title"/>
          </p:nvPr>
        </p:nvSpPr>
        <p:spPr>
          <a:xfrm>
            <a:off x="289248" y="758953"/>
            <a:ext cx="6451110" cy="1620354"/>
          </a:xfrm>
        </p:spPr>
        <p:txBody>
          <a:bodyPr>
            <a:normAutofit/>
          </a:bodyPr>
          <a:lstStyle/>
          <a:p>
            <a:pPr algn="ctr"/>
            <a:r>
              <a:rPr lang="en-US"/>
              <a:t>TELEHEALTH CHANGES</a:t>
            </a:r>
            <a:endParaRPr lang="en-US" dirty="0"/>
          </a:p>
        </p:txBody>
      </p:sp>
      <p:sp>
        <p:nvSpPr>
          <p:cNvPr id="3" name="Content Placeholder 2">
            <a:extLst>
              <a:ext uri="{FF2B5EF4-FFF2-40B4-BE49-F238E27FC236}">
                <a16:creationId xmlns:a16="http://schemas.microsoft.com/office/drawing/2014/main" id="{3CEEB54A-AD83-C14C-B919-D853E65C3E10}"/>
              </a:ext>
            </a:extLst>
          </p:cNvPr>
          <p:cNvSpPr>
            <a:spLocks noGrp="1"/>
          </p:cNvSpPr>
          <p:nvPr>
            <p:ph idx="1"/>
          </p:nvPr>
        </p:nvSpPr>
        <p:spPr>
          <a:xfrm>
            <a:off x="289248" y="2114550"/>
            <a:ext cx="6451109" cy="3670431"/>
          </a:xfrm>
        </p:spPr>
        <p:txBody>
          <a:bodyPr anchor="t">
            <a:normAutofit fontScale="92500" lnSpcReduction="10000"/>
          </a:bodyPr>
          <a:lstStyle/>
          <a:p>
            <a:r>
              <a:rPr lang="en-US" dirty="0">
                <a:solidFill>
                  <a:schemeClr val="bg1"/>
                </a:solidFill>
                <a:latin typeface="Helvetica" pitchFamily="2" charset="0"/>
              </a:rPr>
              <a:t>Medication flexibilities for controlled substances will end (in-person will be required).</a:t>
            </a:r>
            <a:br>
              <a:rPr lang="en-US" dirty="0">
                <a:solidFill>
                  <a:schemeClr val="bg1"/>
                </a:solidFill>
                <a:latin typeface="Helvetica" pitchFamily="2" charset="0"/>
              </a:rPr>
            </a:br>
            <a:endParaRPr lang="en-US" dirty="0">
              <a:solidFill>
                <a:schemeClr val="bg1"/>
              </a:solidFill>
              <a:latin typeface="Helvetica" pitchFamily="2" charset="0"/>
            </a:endParaRPr>
          </a:p>
          <a:p>
            <a:r>
              <a:rPr lang="en-US" dirty="0">
                <a:solidFill>
                  <a:schemeClr val="bg1"/>
                </a:solidFill>
                <a:latin typeface="Helvetica" pitchFamily="2" charset="0"/>
              </a:rPr>
              <a:t>Medicare beneficiaries will have access to telehealth coverage through 12/31/2024 (CAA).</a:t>
            </a:r>
            <a:br>
              <a:rPr lang="en-US" dirty="0">
                <a:solidFill>
                  <a:schemeClr val="bg1"/>
                </a:solidFill>
                <a:latin typeface="Helvetica" pitchFamily="2" charset="0"/>
              </a:rPr>
            </a:br>
            <a:endParaRPr lang="en-US" dirty="0">
              <a:solidFill>
                <a:schemeClr val="bg1"/>
              </a:solidFill>
              <a:latin typeface="Helvetica" pitchFamily="2" charset="0"/>
            </a:endParaRPr>
          </a:p>
          <a:p>
            <a:r>
              <a:rPr lang="en-US" dirty="0">
                <a:solidFill>
                  <a:schemeClr val="bg1"/>
                </a:solidFill>
                <a:latin typeface="Helvetica" pitchFamily="2" charset="0"/>
              </a:rPr>
              <a:t>Private insurance and coverage will vary for telehealth options.</a:t>
            </a:r>
            <a:br>
              <a:rPr lang="en-US" dirty="0">
                <a:solidFill>
                  <a:schemeClr val="bg1"/>
                </a:solidFill>
                <a:latin typeface="Helvetica" pitchFamily="2" charset="0"/>
              </a:rPr>
            </a:br>
            <a:endParaRPr lang="en-US" dirty="0">
              <a:solidFill>
                <a:schemeClr val="bg1"/>
              </a:solidFill>
              <a:latin typeface="Helvetica" pitchFamily="2" charset="0"/>
            </a:endParaRPr>
          </a:p>
          <a:p>
            <a:r>
              <a:rPr lang="en-US" dirty="0">
                <a:solidFill>
                  <a:schemeClr val="bg1"/>
                </a:solidFill>
                <a:latin typeface="Helvetica" pitchFamily="2" charset="0"/>
              </a:rPr>
              <a:t>Most states have seen the tremendous growth and necessity of telehealth services and plan to make some of the temporary flexibilities around it more permanent.</a:t>
            </a:r>
          </a:p>
        </p:txBody>
      </p:sp>
      <p:sp>
        <p:nvSpPr>
          <p:cNvPr id="20" name="Rectangle 19">
            <a:extLst>
              <a:ext uri="{FF2B5EF4-FFF2-40B4-BE49-F238E27FC236}">
                <a16:creationId xmlns:a16="http://schemas.microsoft.com/office/drawing/2014/main" id="{AC88629E-396B-4C99-B284-F30AABDF2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Footer Placeholder 5">
            <a:extLst>
              <a:ext uri="{FF2B5EF4-FFF2-40B4-BE49-F238E27FC236}">
                <a16:creationId xmlns:a16="http://schemas.microsoft.com/office/drawing/2014/main" id="{99348898-AC29-5E66-6F96-D32728989179}"/>
              </a:ext>
            </a:extLst>
          </p:cNvPr>
          <p:cNvSpPr>
            <a:spLocks noGrp="1"/>
          </p:cNvSpPr>
          <p:nvPr>
            <p:ph type="ftr" sz="quarter" idx="11"/>
          </p:nvPr>
        </p:nvSpPr>
        <p:spPr/>
        <p:txBody>
          <a:bodyPr/>
          <a:lstStyle/>
          <a:p>
            <a:r>
              <a:rPr lang="en-US"/>
              <a:t>Ohio Provider Resource Association, May 2023</a:t>
            </a:r>
            <a:endParaRPr lang="en-US" dirty="0"/>
          </a:p>
        </p:txBody>
      </p:sp>
      <p:sp>
        <p:nvSpPr>
          <p:cNvPr id="7" name="Slide Number Placeholder 6">
            <a:extLst>
              <a:ext uri="{FF2B5EF4-FFF2-40B4-BE49-F238E27FC236}">
                <a16:creationId xmlns:a16="http://schemas.microsoft.com/office/drawing/2014/main" id="{CAAC8FA5-06B0-A7BC-C7C8-BD25072B1837}"/>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1451933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86D4068-D045-48B0-9A00-198F2FE4B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2664C4B-AAE2-4AA0-8918-134E8086F3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2AD7742-E706-9A5A-EB78-7D6F1E5F48B6}"/>
              </a:ext>
            </a:extLst>
          </p:cNvPr>
          <p:cNvSpPr>
            <a:spLocks noGrp="1"/>
          </p:cNvSpPr>
          <p:nvPr>
            <p:ph type="title"/>
          </p:nvPr>
        </p:nvSpPr>
        <p:spPr>
          <a:xfrm>
            <a:off x="252919" y="1123837"/>
            <a:ext cx="2947482" cy="4601183"/>
          </a:xfrm>
        </p:spPr>
        <p:txBody>
          <a:bodyPr>
            <a:normAutofit/>
          </a:bodyPr>
          <a:lstStyle/>
          <a:p>
            <a:pPr algn="ctr"/>
            <a:r>
              <a:rPr lang="en-US" dirty="0"/>
              <a:t>VACCINE</a:t>
            </a:r>
            <a:br>
              <a:rPr lang="en-US" dirty="0"/>
            </a:br>
            <a:r>
              <a:rPr lang="en-US" dirty="0"/>
              <a:t>CHANGES</a:t>
            </a:r>
          </a:p>
        </p:txBody>
      </p:sp>
      <p:sp>
        <p:nvSpPr>
          <p:cNvPr id="14" name="Rectangle 13">
            <a:extLst>
              <a:ext uri="{FF2B5EF4-FFF2-40B4-BE49-F238E27FC236}">
                <a16:creationId xmlns:a16="http://schemas.microsoft.com/office/drawing/2014/main" id="{616F9FD8-4CFE-4C77-8F29-5D801C57E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25D9F358-C87C-31C8-726F-2EB374094A85}"/>
              </a:ext>
            </a:extLst>
          </p:cNvPr>
          <p:cNvGraphicFramePr>
            <a:graphicFrameLocks noGrp="1"/>
          </p:cNvGraphicFramePr>
          <p:nvPr>
            <p:ph idx="1"/>
            <p:extLst>
              <p:ext uri="{D42A27DB-BD31-4B8C-83A1-F6EECF244321}">
                <p14:modId xmlns:p14="http://schemas.microsoft.com/office/powerpoint/2010/main" val="3751604647"/>
              </p:ext>
            </p:extLst>
          </p:nvPr>
        </p:nvGraphicFramePr>
        <p:xfrm>
          <a:off x="3869268" y="864108"/>
          <a:ext cx="7315200" cy="512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D6C7B50D-8D0A-6DED-683E-449711B01120}"/>
              </a:ext>
            </a:extLst>
          </p:cNvPr>
          <p:cNvSpPr>
            <a:spLocks noGrp="1"/>
          </p:cNvSpPr>
          <p:nvPr>
            <p:ph type="ftr" sz="quarter" idx="11"/>
          </p:nvPr>
        </p:nvSpPr>
        <p:spPr/>
        <p:txBody>
          <a:bodyPr/>
          <a:lstStyle/>
          <a:p>
            <a:r>
              <a:rPr lang="en-US"/>
              <a:t>Ohio Provider Resource Association, May 2023</a:t>
            </a:r>
            <a:endParaRPr lang="en-US" dirty="0"/>
          </a:p>
        </p:txBody>
      </p:sp>
      <p:sp>
        <p:nvSpPr>
          <p:cNvPr id="6" name="Slide Number Placeholder 5">
            <a:extLst>
              <a:ext uri="{FF2B5EF4-FFF2-40B4-BE49-F238E27FC236}">
                <a16:creationId xmlns:a16="http://schemas.microsoft.com/office/drawing/2014/main" id="{B086B7EB-DADB-A51F-D1B3-4AA492E0BC13}"/>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1738448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F4E9A52-1047-E431-DC2A-629412B56327}"/>
              </a:ext>
            </a:extLst>
          </p:cNvPr>
          <p:cNvSpPr>
            <a:spLocks noGrp="1"/>
          </p:cNvSpPr>
          <p:nvPr>
            <p:ph type="ftr" sz="quarter" idx="11"/>
          </p:nvPr>
        </p:nvSpPr>
        <p:spPr/>
        <p:txBody>
          <a:bodyPr/>
          <a:lstStyle/>
          <a:p>
            <a:r>
              <a:rPr lang="en-US"/>
              <a:t>Ohio Provider Resource Association, May 2023</a:t>
            </a:r>
            <a:endParaRPr lang="en-US" dirty="0"/>
          </a:p>
        </p:txBody>
      </p:sp>
      <p:sp>
        <p:nvSpPr>
          <p:cNvPr id="3" name="Slide Number Placeholder 2">
            <a:extLst>
              <a:ext uri="{FF2B5EF4-FFF2-40B4-BE49-F238E27FC236}">
                <a16:creationId xmlns:a16="http://schemas.microsoft.com/office/drawing/2014/main" id="{12F738F9-359D-F200-B1A4-8726D8ECA45A}"/>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
        <p:nvSpPr>
          <p:cNvPr id="4" name="TextBox 3">
            <a:extLst>
              <a:ext uri="{FF2B5EF4-FFF2-40B4-BE49-F238E27FC236}">
                <a16:creationId xmlns:a16="http://schemas.microsoft.com/office/drawing/2014/main" id="{F9700556-D38A-8677-058E-07D0727C059A}"/>
              </a:ext>
            </a:extLst>
          </p:cNvPr>
          <p:cNvSpPr txBox="1"/>
          <p:nvPr/>
        </p:nvSpPr>
        <p:spPr>
          <a:xfrm>
            <a:off x="1554310" y="2646382"/>
            <a:ext cx="9259651" cy="1323439"/>
          </a:xfrm>
          <a:prstGeom prst="rect">
            <a:avLst/>
          </a:prstGeom>
          <a:noFill/>
        </p:spPr>
        <p:txBody>
          <a:bodyPr wrap="none" rtlCol="0">
            <a:spAutoFit/>
          </a:bodyPr>
          <a:lstStyle/>
          <a:p>
            <a:pPr algn="ctr"/>
            <a:r>
              <a:rPr lang="en-US" sz="4000" b="1" dirty="0">
                <a:solidFill>
                  <a:srgbClr val="0070C0"/>
                </a:solidFill>
              </a:rPr>
              <a:t>CMS OMNIBUS COVID-19 HEALTH CARE </a:t>
            </a:r>
          </a:p>
          <a:p>
            <a:pPr algn="ctr"/>
            <a:r>
              <a:rPr lang="en-US" sz="4000" b="1" dirty="0">
                <a:solidFill>
                  <a:srgbClr val="0070C0"/>
                </a:solidFill>
              </a:rPr>
              <a:t>STAFF VACCINATION OMNIBUS </a:t>
            </a:r>
          </a:p>
        </p:txBody>
      </p:sp>
    </p:spTree>
    <p:extLst>
      <p:ext uri="{BB962C8B-B14F-4D97-AF65-F5344CB8AC3E}">
        <p14:creationId xmlns:p14="http://schemas.microsoft.com/office/powerpoint/2010/main" val="3587924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DCCCDCCF-DDE7-4FF9-BA8E-DFD3AC93A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2352FE0-ACFA-479E-A574-CED1C035D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4ECB163-A23C-9077-4046-8270D0E4F3C5}"/>
              </a:ext>
            </a:extLst>
          </p:cNvPr>
          <p:cNvSpPr>
            <a:spLocks noGrp="1"/>
          </p:cNvSpPr>
          <p:nvPr>
            <p:ph type="title"/>
          </p:nvPr>
        </p:nvSpPr>
        <p:spPr>
          <a:xfrm>
            <a:off x="252919" y="1123837"/>
            <a:ext cx="2947482" cy="4601183"/>
          </a:xfrm>
        </p:spPr>
        <p:txBody>
          <a:bodyPr>
            <a:normAutofit fontScale="90000"/>
          </a:bodyPr>
          <a:lstStyle/>
          <a:p>
            <a:pPr algn="ctr"/>
            <a:br>
              <a:rPr lang="en-US" dirty="0"/>
            </a:br>
            <a:br>
              <a:rPr lang="en-US" dirty="0"/>
            </a:br>
            <a:r>
              <a:rPr lang="en-US" sz="4000" dirty="0"/>
              <a:t>CMS OMNIBUS COVID-19 HEALTH CARE STAFF VACCINATION</a:t>
            </a:r>
            <a:br>
              <a:rPr lang="en-US" sz="4000" dirty="0"/>
            </a:br>
            <a:br>
              <a:rPr lang="en-US" sz="4000" dirty="0"/>
            </a:br>
            <a:endParaRPr lang="en-US" sz="4000" dirty="0"/>
          </a:p>
        </p:txBody>
      </p:sp>
      <p:sp>
        <p:nvSpPr>
          <p:cNvPr id="43" name="Rectangle 42">
            <a:extLst>
              <a:ext uri="{FF2B5EF4-FFF2-40B4-BE49-F238E27FC236}">
                <a16:creationId xmlns:a16="http://schemas.microsoft.com/office/drawing/2014/main" id="{401F5979-1992-492E-ABBD-62EBC1016C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97130" y="754144"/>
            <a:ext cx="7865196" cy="5335760"/>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44">
            <a:extLst>
              <a:ext uri="{FF2B5EF4-FFF2-40B4-BE49-F238E27FC236}">
                <a16:creationId xmlns:a16="http://schemas.microsoft.com/office/drawing/2014/main" id="{377CB93F-A0E2-4BBE-B2FC-E93932C7E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6" name="Content Placeholder 2">
            <a:extLst>
              <a:ext uri="{FF2B5EF4-FFF2-40B4-BE49-F238E27FC236}">
                <a16:creationId xmlns:a16="http://schemas.microsoft.com/office/drawing/2014/main" id="{F3E1D31C-84F9-5689-2819-28B5AEFAC8ED}"/>
              </a:ext>
            </a:extLst>
          </p:cNvPr>
          <p:cNvGraphicFramePr>
            <a:graphicFrameLocks noGrp="1"/>
          </p:cNvGraphicFramePr>
          <p:nvPr>
            <p:ph idx="1"/>
            <p:extLst>
              <p:ext uri="{D42A27DB-BD31-4B8C-83A1-F6EECF244321}">
                <p14:modId xmlns:p14="http://schemas.microsoft.com/office/powerpoint/2010/main" val="1189623936"/>
              </p:ext>
            </p:extLst>
          </p:nvPr>
        </p:nvGraphicFramePr>
        <p:xfrm>
          <a:off x="3869268" y="864108"/>
          <a:ext cx="7315200" cy="512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D6351609-9D0F-CFC1-0347-20189EF2FD8A}"/>
              </a:ext>
            </a:extLst>
          </p:cNvPr>
          <p:cNvSpPr>
            <a:spLocks noGrp="1"/>
          </p:cNvSpPr>
          <p:nvPr>
            <p:ph type="ftr" sz="quarter" idx="11"/>
          </p:nvPr>
        </p:nvSpPr>
        <p:spPr/>
        <p:txBody>
          <a:bodyPr/>
          <a:lstStyle/>
          <a:p>
            <a:r>
              <a:rPr lang="en-US" dirty="0"/>
              <a:t>Ohio Provider Resource Association, May 2023</a:t>
            </a:r>
          </a:p>
        </p:txBody>
      </p:sp>
      <p:sp>
        <p:nvSpPr>
          <p:cNvPr id="5" name="Slide Number Placeholder 4">
            <a:extLst>
              <a:ext uri="{FF2B5EF4-FFF2-40B4-BE49-F238E27FC236}">
                <a16:creationId xmlns:a16="http://schemas.microsoft.com/office/drawing/2014/main" id="{6B697BBF-8296-C537-AF77-55427C6401E4}"/>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2711816492"/>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2629</TotalTime>
  <Words>2080</Words>
  <Application>Microsoft Macintosh PowerPoint</Application>
  <PresentationFormat>Widescreen</PresentationFormat>
  <Paragraphs>258</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Corbel</vt:lpstr>
      <vt:lpstr>Helvetica</vt:lpstr>
      <vt:lpstr>TimesNewRomanPS</vt:lpstr>
      <vt:lpstr>Wingdings 2</vt:lpstr>
      <vt:lpstr>Frame</vt:lpstr>
      <vt:lpstr>THE ENDING OF THE PUBLIC HEALTH EMERGENCY MAY 11, 2023</vt:lpstr>
      <vt:lpstr> LEGISLATION ENACTED DURING THE PHE </vt:lpstr>
      <vt:lpstr> OTHER ADMINISTRATIVE ACTIONS TAKEN DURING THE PHE </vt:lpstr>
      <vt:lpstr> TESTS AND TESTING CHANGES</vt:lpstr>
      <vt:lpstr>COVID-19 TREATMENT CHANGES</vt:lpstr>
      <vt:lpstr>TELEHEALTH CHANGES</vt:lpstr>
      <vt:lpstr>VACCINE CHANGES</vt:lpstr>
      <vt:lpstr>PowerPoint Presentation</vt:lpstr>
      <vt:lpstr>  CMS OMNIBUS COVID-19 HEALTH CARE STAFF VACCINATION  </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CMS QSO 23-13-all   Guidance for the Expiration of the Covid-19 Public Health Emergency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EMERGENCY ENDS MAY 11, 2023</dc:title>
  <dc:creator>Rachel Hayes</dc:creator>
  <cp:lastModifiedBy>Rachel Hayes</cp:lastModifiedBy>
  <cp:revision>14</cp:revision>
  <cp:lastPrinted>2023-05-09T14:17:31Z</cp:lastPrinted>
  <dcterms:created xsi:type="dcterms:W3CDTF">2023-02-03T11:12:03Z</dcterms:created>
  <dcterms:modified xsi:type="dcterms:W3CDTF">2023-05-09T14:19:38Z</dcterms:modified>
</cp:coreProperties>
</file>