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Lst>
  <p:notesMasterIdLst>
    <p:notesMasterId r:id="rId39"/>
  </p:notesMasterIdLst>
  <p:handoutMasterIdLst>
    <p:handoutMasterId r:id="rId40"/>
  </p:handoutMasterIdLst>
  <p:sldIdLst>
    <p:sldId id="395" r:id="rId5"/>
    <p:sldId id="318" r:id="rId6"/>
    <p:sldId id="332" r:id="rId7"/>
    <p:sldId id="427" r:id="rId8"/>
    <p:sldId id="293" r:id="rId9"/>
    <p:sldId id="366" r:id="rId10"/>
    <p:sldId id="367" r:id="rId11"/>
    <p:sldId id="368" r:id="rId12"/>
    <p:sldId id="369" r:id="rId13"/>
    <p:sldId id="428" r:id="rId14"/>
    <p:sldId id="429" r:id="rId15"/>
    <p:sldId id="430" r:id="rId16"/>
    <p:sldId id="342" r:id="rId17"/>
    <p:sldId id="432" r:id="rId18"/>
    <p:sldId id="344" r:id="rId19"/>
    <p:sldId id="374" r:id="rId20"/>
    <p:sldId id="386" r:id="rId21"/>
    <p:sldId id="346" r:id="rId22"/>
    <p:sldId id="376" r:id="rId23"/>
    <p:sldId id="348" r:id="rId24"/>
    <p:sldId id="378" r:id="rId25"/>
    <p:sldId id="384" r:id="rId26"/>
    <p:sldId id="379" r:id="rId27"/>
    <p:sldId id="352" r:id="rId28"/>
    <p:sldId id="353" r:id="rId29"/>
    <p:sldId id="381" r:id="rId30"/>
    <p:sldId id="356" r:id="rId31"/>
    <p:sldId id="357" r:id="rId32"/>
    <p:sldId id="383" r:id="rId33"/>
    <p:sldId id="359" r:id="rId34"/>
    <p:sldId id="360" r:id="rId35"/>
    <p:sldId id="361" r:id="rId36"/>
    <p:sldId id="362" r:id="rId37"/>
    <p:sldId id="46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rane-Ross, Dushka" initials="CD" lastIdx="1" clrIdx="0"/>
  <p:cmAuthor id="1" name="IAUser" initials="I" lastIdx="1" clrIdx="1"/>
  <p:cmAuthor id="2" name="Jayson Rogers" initials="JTR"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47F"/>
    <a:srgbClr val="2B6B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4722" autoAdjust="0"/>
  </p:normalViewPr>
  <p:slideViewPr>
    <p:cSldViewPr>
      <p:cViewPr>
        <p:scale>
          <a:sx n="98" d="100"/>
          <a:sy n="98" d="100"/>
        </p:scale>
        <p:origin x="-494" y="13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8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644F0E-C12C-4C96-90AA-B9FD8E0E0A93}" type="datetimeFigureOut">
              <a:rPr lang="en-US" smtClean="0"/>
              <a:t>10/27/2014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24A3B7-C28A-47DA-9CBF-0CC318D29FF3}" type="slidenum">
              <a:rPr lang="en-US" smtClean="0"/>
              <a:t>‹#›</a:t>
            </a:fld>
            <a:endParaRPr lang="en-US" dirty="0"/>
          </a:p>
        </p:txBody>
      </p:sp>
    </p:spTree>
    <p:extLst>
      <p:ext uri="{BB962C8B-B14F-4D97-AF65-F5344CB8AC3E}">
        <p14:creationId xmlns:p14="http://schemas.microsoft.com/office/powerpoint/2010/main" val="2616670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67DDA1-6B8D-4F20-99DB-89B40ADA6B8E}" type="datetimeFigureOut">
              <a:rPr lang="en-US" smtClean="0"/>
              <a:t>10/27/2014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F8EB8E-7026-4ACF-B57D-C3E04C21C53C}" type="slidenum">
              <a:rPr lang="en-US" smtClean="0"/>
              <a:t>‹#›</a:t>
            </a:fld>
            <a:endParaRPr lang="en-US" dirty="0"/>
          </a:p>
        </p:txBody>
      </p:sp>
    </p:spTree>
    <p:extLst>
      <p:ext uri="{BB962C8B-B14F-4D97-AF65-F5344CB8AC3E}">
        <p14:creationId xmlns:p14="http://schemas.microsoft.com/office/powerpoint/2010/main" val="545472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D3A0B1-75FE-4019-B3D4-B6C2CA1EA78C}"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374355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D3A0B1-75FE-4019-B3D4-B6C2CA1EA78C}"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671932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D3A0B1-75FE-4019-B3D4-B6C2CA1EA78C}"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399177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D3A0B1-75FE-4019-B3D4-B6C2CA1EA78C}"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79556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D3A0B1-75FE-4019-B3D4-B6C2CA1EA78C}"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982778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D3A0B1-75FE-4019-B3D4-B6C2CA1EA78C}"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146260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D3A0B1-75FE-4019-B3D4-B6C2CA1EA78C}"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4237487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D3A0B1-75FE-4019-B3D4-B6C2CA1EA78C}"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892812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D3A0B1-75FE-4019-B3D4-B6C2CA1EA78C}"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16521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D3A0B1-75FE-4019-B3D4-B6C2CA1EA78C}"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924338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D3A0B1-75FE-4019-B3D4-B6C2CA1EA78C}"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912117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D3A0B1-75FE-4019-B3D4-B6C2CA1EA78C}"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4209099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D3A0B1-75FE-4019-B3D4-B6C2CA1EA78C}"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634740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D3A0B1-75FE-4019-B3D4-B6C2CA1EA78C}"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657945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D3A0B1-75FE-4019-B3D4-B6C2CA1EA78C}"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201892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D3A0B1-75FE-4019-B3D4-B6C2CA1EA78C}"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919624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D3A0B1-75FE-4019-B3D4-B6C2CA1EA78C}"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070656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D3A0B1-75FE-4019-B3D4-B6C2CA1EA78C}"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606276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D3A0B1-75FE-4019-B3D4-B6C2CA1EA78C}"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070656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D3A0B1-75FE-4019-B3D4-B6C2CA1EA78C}"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025757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D3A0B1-75FE-4019-B3D4-B6C2CA1EA78C}"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5709740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895600"/>
            <a:ext cx="7772400" cy="838200"/>
          </a:xfrm>
          <a:prstGeom prst="rect">
            <a:avLst/>
          </a:prstGeom>
        </p:spPr>
        <p:txBody>
          <a:bodyPr/>
          <a:lstStyle>
            <a:lvl1pPr algn="ctr">
              <a:defRPr b="1" baseline="0">
                <a:solidFill>
                  <a:schemeClr val="tx1"/>
                </a:solidFill>
              </a:defRPr>
            </a:lvl1pPr>
          </a:lstStyle>
          <a:p>
            <a:r>
              <a:rPr lang="en-US" dirty="0" smtClean="0"/>
              <a:t>Title of Presentation</a:t>
            </a:r>
            <a:endParaRPr lang="en-US" dirty="0"/>
          </a:p>
        </p:txBody>
      </p:sp>
      <p:sp>
        <p:nvSpPr>
          <p:cNvPr id="3" name="Subtitle 2"/>
          <p:cNvSpPr>
            <a:spLocks noGrp="1"/>
          </p:cNvSpPr>
          <p:nvPr>
            <p:ph type="subTitle" idx="1" hasCustomPrompt="1"/>
          </p:nvPr>
        </p:nvSpPr>
        <p:spPr>
          <a:xfrm>
            <a:off x="1066800" y="4191000"/>
            <a:ext cx="7086600" cy="1066800"/>
          </a:xfrm>
        </p:spPr>
        <p:txBody>
          <a:bodyPr>
            <a:normAutofit/>
          </a:bodyPr>
          <a:lstStyle>
            <a:lvl1pPr marL="0" indent="0" algn="ctr">
              <a:buNone/>
              <a:defRPr sz="2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of Presenter</a:t>
            </a:r>
          </a:p>
          <a:p>
            <a:r>
              <a:rPr lang="en-US" dirty="0" smtClean="0"/>
              <a:t>Date</a:t>
            </a:r>
            <a:endParaRPr lang="en-US" dirty="0"/>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1672"/>
          <a:stretch/>
        </p:blipFill>
        <p:spPr>
          <a:xfrm>
            <a:off x="0" y="6400800"/>
            <a:ext cx="3493008" cy="456735"/>
          </a:xfrm>
          <a:prstGeom prst="rect">
            <a:avLst/>
          </a:prstGeom>
        </p:spPr>
      </p:pic>
    </p:spTree>
    <p:extLst>
      <p:ext uri="{BB962C8B-B14F-4D97-AF65-F5344CB8AC3E}">
        <p14:creationId xmlns:p14="http://schemas.microsoft.com/office/powerpoint/2010/main" val="3897501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B7BE128-D8FB-4652-9A20-30BB5CB11FF4}" type="slidenum">
              <a:rPr lang="en-US" smtClean="0"/>
              <a:t>‹#›</a:t>
            </a:fld>
            <a:endParaRPr lang="en-US" dirty="0"/>
          </a:p>
        </p:txBody>
      </p:sp>
    </p:spTree>
    <p:extLst>
      <p:ext uri="{BB962C8B-B14F-4D97-AF65-F5344CB8AC3E}">
        <p14:creationId xmlns:p14="http://schemas.microsoft.com/office/powerpoint/2010/main" val="477515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B7BE128-D8FB-4652-9A20-30BB5CB11FF4}" type="slidenum">
              <a:rPr lang="en-US" smtClean="0"/>
              <a:t>‹#›</a:t>
            </a:fld>
            <a:endParaRPr lang="en-US" dirty="0"/>
          </a:p>
        </p:txBody>
      </p:sp>
    </p:spTree>
    <p:extLst>
      <p:ext uri="{BB962C8B-B14F-4D97-AF65-F5344CB8AC3E}">
        <p14:creationId xmlns:p14="http://schemas.microsoft.com/office/powerpoint/2010/main" val="3423777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839200" cy="685800"/>
          </a:xfrm>
          <a:prstGeom prst="rect">
            <a:avLst/>
          </a:prstGeom>
        </p:spPr>
        <p:txBody>
          <a:bodyPr/>
          <a:lstStyle>
            <a:lvl1pPr algn="ctr">
              <a:defRPr sz="4000" b="1">
                <a:solidFill>
                  <a:srgbClr val="2A547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972300" y="6400800"/>
            <a:ext cx="2133600" cy="457200"/>
          </a:xfrm>
        </p:spPr>
        <p:txBody>
          <a:bodyPr/>
          <a:lstStyle>
            <a:lvl1pPr algn="ctr">
              <a:defRPr/>
            </a:lvl1pPr>
          </a:lstStyle>
          <a:p>
            <a:fld id="{2E0F7AD5-E45F-4736-83CE-D8C26C993A39}" type="slidenum">
              <a:rPr lang="en-US" smtClean="0"/>
              <a:pPr/>
              <a:t>‹#›</a:t>
            </a:fld>
            <a:endParaRPr lang="en-US" dirty="0"/>
          </a:p>
        </p:txBody>
      </p:sp>
    </p:spTree>
    <p:extLst>
      <p:ext uri="{BB962C8B-B14F-4D97-AF65-F5344CB8AC3E}">
        <p14:creationId xmlns:p14="http://schemas.microsoft.com/office/powerpoint/2010/main" val="3389402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6976872" y="6400800"/>
            <a:ext cx="2133600" cy="457200"/>
          </a:xfrm>
        </p:spPr>
        <p:txBody>
          <a:bodyPr/>
          <a:lstStyle>
            <a:lvl1pPr algn="ctr">
              <a:defRPr/>
            </a:lvl1pPr>
          </a:lstStyle>
          <a:p>
            <a:fld id="{2E0F7AD5-E45F-4736-83CE-D8C26C993A39}" type="slidenum">
              <a:rPr lang="en-US" smtClean="0"/>
              <a:pPr/>
              <a:t>‹#›</a:t>
            </a:fld>
            <a:endParaRPr lang="en-US" dirty="0"/>
          </a:p>
        </p:txBody>
      </p:sp>
    </p:spTree>
    <p:extLst>
      <p:ext uri="{BB962C8B-B14F-4D97-AF65-F5344CB8AC3E}">
        <p14:creationId xmlns:p14="http://schemas.microsoft.com/office/powerpoint/2010/main" val="237518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E0F7AD5-E45F-4736-83CE-D8C26C993A39}" type="slidenum">
              <a:rPr lang="en-US" smtClean="0"/>
              <a:t>‹#›</a:t>
            </a:fld>
            <a:endParaRPr lang="en-US" dirty="0"/>
          </a:p>
        </p:txBody>
      </p:sp>
    </p:spTree>
    <p:extLst>
      <p:ext uri="{BB962C8B-B14F-4D97-AF65-F5344CB8AC3E}">
        <p14:creationId xmlns:p14="http://schemas.microsoft.com/office/powerpoint/2010/main" val="1497717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2E0F7AD5-E45F-4736-83CE-D8C26C993A39}" type="slidenum">
              <a:rPr lang="en-US" smtClean="0"/>
              <a:t>‹#›</a:t>
            </a:fld>
            <a:endParaRPr lang="en-US" dirty="0"/>
          </a:p>
        </p:txBody>
      </p:sp>
    </p:spTree>
    <p:extLst>
      <p:ext uri="{BB962C8B-B14F-4D97-AF65-F5344CB8AC3E}">
        <p14:creationId xmlns:p14="http://schemas.microsoft.com/office/powerpoint/2010/main" val="1681065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2E0F7AD5-E45F-4736-83CE-D8C26C993A39}" type="slidenum">
              <a:rPr lang="en-US" smtClean="0"/>
              <a:t>‹#›</a:t>
            </a:fld>
            <a:endParaRPr lang="en-US" dirty="0"/>
          </a:p>
        </p:txBody>
      </p:sp>
    </p:spTree>
    <p:extLst>
      <p:ext uri="{BB962C8B-B14F-4D97-AF65-F5344CB8AC3E}">
        <p14:creationId xmlns:p14="http://schemas.microsoft.com/office/powerpoint/2010/main" val="145008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2E0F7AD5-E45F-4736-83CE-D8C26C993A39}" type="slidenum">
              <a:rPr lang="en-US" smtClean="0"/>
              <a:t>‹#›</a:t>
            </a:fld>
            <a:endParaRPr lang="en-US" dirty="0"/>
          </a:p>
        </p:txBody>
      </p:sp>
    </p:spTree>
    <p:extLst>
      <p:ext uri="{BB962C8B-B14F-4D97-AF65-F5344CB8AC3E}">
        <p14:creationId xmlns:p14="http://schemas.microsoft.com/office/powerpoint/2010/main" val="608948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2E0F7AD5-E45F-4736-83CE-D8C26C993A39}" type="slidenum">
              <a:rPr lang="en-US" smtClean="0"/>
              <a:t>‹#›</a:t>
            </a:fld>
            <a:endParaRPr lang="en-US" dirty="0"/>
          </a:p>
        </p:txBody>
      </p:sp>
    </p:spTree>
    <p:extLst>
      <p:ext uri="{BB962C8B-B14F-4D97-AF65-F5344CB8AC3E}">
        <p14:creationId xmlns:p14="http://schemas.microsoft.com/office/powerpoint/2010/main" val="32630788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2E0F7AD5-E45F-4736-83CE-D8C26C993A39}" type="slidenum">
              <a:rPr lang="en-US" smtClean="0"/>
              <a:t>‹#›</a:t>
            </a:fld>
            <a:endParaRPr lang="en-US" dirty="0"/>
          </a:p>
        </p:txBody>
      </p:sp>
    </p:spTree>
    <p:extLst>
      <p:ext uri="{BB962C8B-B14F-4D97-AF65-F5344CB8AC3E}">
        <p14:creationId xmlns:p14="http://schemas.microsoft.com/office/powerpoint/2010/main" val="4254056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B7BE128-D8FB-4652-9A20-30BB5CB11FF4}" type="slidenum">
              <a:rPr lang="en-US" smtClean="0"/>
              <a:t>‹#›</a:t>
            </a:fld>
            <a:endParaRPr lang="en-US" dirty="0"/>
          </a:p>
        </p:txBody>
      </p:sp>
    </p:spTree>
    <p:extLst>
      <p:ext uri="{BB962C8B-B14F-4D97-AF65-F5344CB8AC3E}">
        <p14:creationId xmlns:p14="http://schemas.microsoft.com/office/powerpoint/2010/main" val="8206891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2E0F7AD5-E45F-4736-83CE-D8C26C993A39}" type="slidenum">
              <a:rPr lang="en-US" smtClean="0"/>
              <a:t>‹#›</a:t>
            </a:fld>
            <a:endParaRPr lang="en-US" dirty="0"/>
          </a:p>
        </p:txBody>
      </p:sp>
    </p:spTree>
    <p:extLst>
      <p:ext uri="{BB962C8B-B14F-4D97-AF65-F5344CB8AC3E}">
        <p14:creationId xmlns:p14="http://schemas.microsoft.com/office/powerpoint/2010/main" val="2732382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E0F7AD5-E45F-4736-83CE-D8C26C993A39}" type="slidenum">
              <a:rPr lang="en-US" smtClean="0"/>
              <a:t>‹#›</a:t>
            </a:fld>
            <a:endParaRPr lang="en-US" dirty="0"/>
          </a:p>
        </p:txBody>
      </p:sp>
    </p:spTree>
    <p:extLst>
      <p:ext uri="{BB962C8B-B14F-4D97-AF65-F5344CB8AC3E}">
        <p14:creationId xmlns:p14="http://schemas.microsoft.com/office/powerpoint/2010/main" val="82205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E0F7AD5-E45F-4736-83CE-D8C26C993A39}" type="slidenum">
              <a:rPr lang="en-US" smtClean="0"/>
              <a:t>‹#›</a:t>
            </a:fld>
            <a:endParaRPr lang="en-US" dirty="0"/>
          </a:p>
        </p:txBody>
      </p:sp>
    </p:spTree>
    <p:extLst>
      <p:ext uri="{BB962C8B-B14F-4D97-AF65-F5344CB8AC3E}">
        <p14:creationId xmlns:p14="http://schemas.microsoft.com/office/powerpoint/2010/main" val="2473362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5542C5-3271-40A1-AA79-E3DF91EDEA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831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5542C5-3271-40A1-AA79-E3DF91EDEA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4752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5542C5-3271-40A1-AA79-E3DF91EDEA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99694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5542C5-3271-40A1-AA79-E3DF91EDEA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223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5542C5-3271-40A1-AA79-E3DF91EDEA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028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5542C5-3271-40A1-AA79-E3DF91EDEA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1356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5542C5-3271-40A1-AA79-E3DF91EDEA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5693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B7BE128-D8FB-4652-9A20-30BB5CB11FF4}" type="slidenum">
              <a:rPr lang="en-US" smtClean="0"/>
              <a:t>‹#›</a:t>
            </a:fld>
            <a:endParaRPr lang="en-US" dirty="0"/>
          </a:p>
        </p:txBody>
      </p:sp>
    </p:spTree>
    <p:extLst>
      <p:ext uri="{BB962C8B-B14F-4D97-AF65-F5344CB8AC3E}">
        <p14:creationId xmlns:p14="http://schemas.microsoft.com/office/powerpoint/2010/main" val="3003279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5542C5-3271-40A1-AA79-E3DF91EDEA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06494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5542C5-3271-40A1-AA79-E3DF91EDEA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7153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5542C5-3271-40A1-AA79-E3DF91EDEA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565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5542C5-3271-40A1-AA79-E3DF91EDEA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4717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839200" cy="685800"/>
          </a:xfrm>
          <a:prstGeom prst="rect">
            <a:avLst/>
          </a:prstGeom>
        </p:spPr>
        <p:txBody>
          <a:bodyPr/>
          <a:lstStyle>
            <a:lvl1pPr algn="ctr">
              <a:defRPr sz="4000" b="1">
                <a:solidFill>
                  <a:srgbClr val="2A547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972300" y="6400800"/>
            <a:ext cx="2133600" cy="457200"/>
          </a:xfrm>
        </p:spPr>
        <p:txBody>
          <a:bodyPr/>
          <a:lstStyle>
            <a:lvl1pPr algn="ctr">
              <a:defRPr/>
            </a:lvl1pPr>
          </a:lstStyle>
          <a:p>
            <a:fld id="{2E0F7AD5-E45F-4736-83CE-D8C26C993A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47235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6976872" y="6400800"/>
            <a:ext cx="2133600" cy="457200"/>
          </a:xfrm>
        </p:spPr>
        <p:txBody>
          <a:bodyPr/>
          <a:lstStyle>
            <a:lvl1pPr algn="ctr">
              <a:defRPr/>
            </a:lvl1pPr>
          </a:lstStyle>
          <a:p>
            <a:fld id="{2E0F7AD5-E45F-4736-83CE-D8C26C993A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61873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2E0F7AD5-E45F-4736-83CE-D8C26C993A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67195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2E0F7AD5-E45F-4736-83CE-D8C26C993A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45656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2E0F7AD5-E45F-4736-83CE-D8C26C993A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26273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2E0F7AD5-E45F-4736-83CE-D8C26C993A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1179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B7BE128-D8FB-4652-9A20-30BB5CB11FF4}" type="slidenum">
              <a:rPr lang="en-US" smtClean="0"/>
              <a:t>‹#›</a:t>
            </a:fld>
            <a:endParaRPr lang="en-US" dirty="0"/>
          </a:p>
        </p:txBody>
      </p:sp>
    </p:spTree>
    <p:extLst>
      <p:ext uri="{BB962C8B-B14F-4D97-AF65-F5344CB8AC3E}">
        <p14:creationId xmlns:p14="http://schemas.microsoft.com/office/powerpoint/2010/main" val="1651904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2E0F7AD5-E45F-4736-83CE-D8C26C993A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10756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2E0F7AD5-E45F-4736-83CE-D8C26C993A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86282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2E0F7AD5-E45F-4736-83CE-D8C26C993A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91761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2E0F7AD5-E45F-4736-83CE-D8C26C993A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05661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2E0F7AD5-E45F-4736-83CE-D8C26C993A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2139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B7BE128-D8FB-4652-9A20-30BB5CB11FF4}" type="slidenum">
              <a:rPr lang="en-US" smtClean="0"/>
              <a:t>‹#›</a:t>
            </a:fld>
            <a:endParaRPr lang="en-US" dirty="0"/>
          </a:p>
        </p:txBody>
      </p:sp>
    </p:spTree>
    <p:extLst>
      <p:ext uri="{BB962C8B-B14F-4D97-AF65-F5344CB8AC3E}">
        <p14:creationId xmlns:p14="http://schemas.microsoft.com/office/powerpoint/2010/main" val="2897328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B7BE128-D8FB-4652-9A20-30BB5CB11FF4}" type="slidenum">
              <a:rPr lang="en-US" smtClean="0"/>
              <a:t>‹#›</a:t>
            </a:fld>
            <a:endParaRPr lang="en-US" dirty="0"/>
          </a:p>
        </p:txBody>
      </p:sp>
    </p:spTree>
    <p:extLst>
      <p:ext uri="{BB962C8B-B14F-4D97-AF65-F5344CB8AC3E}">
        <p14:creationId xmlns:p14="http://schemas.microsoft.com/office/powerpoint/2010/main" val="202801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B7BE128-D8FB-4652-9A20-30BB5CB11FF4}" type="slidenum">
              <a:rPr lang="en-US" smtClean="0"/>
              <a:t>‹#›</a:t>
            </a:fld>
            <a:endParaRPr lang="en-US" dirty="0"/>
          </a:p>
        </p:txBody>
      </p:sp>
    </p:spTree>
    <p:extLst>
      <p:ext uri="{BB962C8B-B14F-4D97-AF65-F5344CB8AC3E}">
        <p14:creationId xmlns:p14="http://schemas.microsoft.com/office/powerpoint/2010/main" val="2629519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B7BE128-D8FB-4652-9A20-30BB5CB11FF4}" type="slidenum">
              <a:rPr lang="en-US" smtClean="0"/>
              <a:t>‹#›</a:t>
            </a:fld>
            <a:endParaRPr lang="en-US" dirty="0"/>
          </a:p>
        </p:txBody>
      </p:sp>
    </p:spTree>
    <p:extLst>
      <p:ext uri="{BB962C8B-B14F-4D97-AF65-F5344CB8AC3E}">
        <p14:creationId xmlns:p14="http://schemas.microsoft.com/office/powerpoint/2010/main" val="1656329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B7BE128-D8FB-4652-9A20-30BB5CB11FF4}" type="slidenum">
              <a:rPr lang="en-US" smtClean="0"/>
              <a:t>‹#›</a:t>
            </a:fld>
            <a:endParaRPr lang="en-US" dirty="0"/>
          </a:p>
        </p:txBody>
      </p:sp>
    </p:spTree>
    <p:extLst>
      <p:ext uri="{BB962C8B-B14F-4D97-AF65-F5344CB8AC3E}">
        <p14:creationId xmlns:p14="http://schemas.microsoft.com/office/powerpoint/2010/main" val="1308285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1524000"/>
          </a:xfrm>
          <a:prstGeom prst="rect">
            <a:avLst/>
          </a:prstGeom>
        </p:spPr>
      </p:pic>
    </p:spTree>
    <p:extLst>
      <p:ext uri="{BB962C8B-B14F-4D97-AF65-F5344CB8AC3E}">
        <p14:creationId xmlns:p14="http://schemas.microsoft.com/office/powerpoint/2010/main" val="891465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F7AD5-E45F-4736-83CE-D8C26C993A39}" type="slidenum">
              <a:rPr lang="en-US" smtClean="0"/>
              <a:t>‹#›</a:t>
            </a:fld>
            <a:endParaRPr lang="en-US" dirty="0"/>
          </a:p>
        </p:txBody>
      </p:sp>
      <p:sp>
        <p:nvSpPr>
          <p:cNvPr id="2" name="Rectangle 1"/>
          <p:cNvSpPr/>
          <p:nvPr userDrawn="1"/>
        </p:nvSpPr>
        <p:spPr>
          <a:xfrm>
            <a:off x="0" y="0"/>
            <a:ext cx="9144000" cy="457200"/>
          </a:xfrm>
          <a:prstGeom prst="rect">
            <a:avLst/>
          </a:prstGeom>
          <a:solidFill>
            <a:srgbClr val="2A5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smtClean="0"/>
              <a:t>Ohio Department of Medicaid</a:t>
            </a:r>
            <a:endParaRPr lang="en-US" sz="1400" dirty="0"/>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4801" y="45720"/>
            <a:ext cx="357154" cy="365760"/>
          </a:xfrm>
          <a:prstGeom prst="rect">
            <a:avLst/>
          </a:prstGeom>
        </p:spPr>
      </p:pic>
    </p:spTree>
    <p:extLst>
      <p:ext uri="{BB962C8B-B14F-4D97-AF65-F5344CB8AC3E}">
        <p14:creationId xmlns:p14="http://schemas.microsoft.com/office/powerpoint/2010/main" val="547819446"/>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542C5-3271-40A1-AA79-E3DF91EDEA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2392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F7AD5-E45F-4736-83CE-D8C26C993A39}" type="slidenum">
              <a:rPr lang="en-US" smtClean="0">
                <a:solidFill>
                  <a:prstClr val="black">
                    <a:tint val="75000"/>
                  </a:prstClr>
                </a:solidFill>
              </a:rPr>
              <a:pPr/>
              <a:t>‹#›</a:t>
            </a:fld>
            <a:endParaRPr lang="en-US" dirty="0">
              <a:solidFill>
                <a:prstClr val="black">
                  <a:tint val="75000"/>
                </a:prstClr>
              </a:solidFill>
            </a:endParaRPr>
          </a:p>
        </p:txBody>
      </p:sp>
      <p:sp>
        <p:nvSpPr>
          <p:cNvPr id="2" name="Rectangle 1"/>
          <p:cNvSpPr/>
          <p:nvPr userDrawn="1"/>
        </p:nvSpPr>
        <p:spPr>
          <a:xfrm>
            <a:off x="0" y="0"/>
            <a:ext cx="9144000" cy="457200"/>
          </a:xfrm>
          <a:prstGeom prst="rect">
            <a:avLst/>
          </a:prstGeom>
          <a:solidFill>
            <a:srgbClr val="2A5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smtClean="0">
                <a:solidFill>
                  <a:prstClr val="white"/>
                </a:solidFill>
              </a:rPr>
              <a:t>Ohio Department of Medicaid</a:t>
            </a:r>
            <a:endParaRPr lang="en-US" sz="1400" dirty="0">
              <a:solidFill>
                <a:prstClr val="white"/>
              </a:solidFill>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4801" y="45720"/>
            <a:ext cx="357154" cy="365760"/>
          </a:xfrm>
          <a:prstGeom prst="rect">
            <a:avLst/>
          </a:prstGeom>
        </p:spPr>
      </p:pic>
    </p:spTree>
    <p:extLst>
      <p:ext uri="{BB962C8B-B14F-4D97-AF65-F5344CB8AC3E}">
        <p14:creationId xmlns:p14="http://schemas.microsoft.com/office/powerpoint/2010/main" val="26515094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838200"/>
          </a:xfrm>
        </p:spPr>
        <p:txBody>
          <a:bodyPr/>
          <a:lstStyle/>
          <a:p>
            <a:r>
              <a:rPr lang="en-US" dirty="0" smtClean="0">
                <a:solidFill>
                  <a:srgbClr val="2A547F"/>
                </a:solidFill>
              </a:rPr>
              <a:t>Ohio Automated Registry Check System (ARCS) and Rapback Expansion </a:t>
            </a:r>
            <a:endParaRPr lang="en-US" dirty="0">
              <a:solidFill>
                <a:srgbClr val="2A547F"/>
              </a:solidFill>
            </a:endParaRPr>
          </a:p>
        </p:txBody>
      </p:sp>
      <p:sp>
        <p:nvSpPr>
          <p:cNvPr id="3" name="Subtitle 2"/>
          <p:cNvSpPr>
            <a:spLocks noGrp="1"/>
          </p:cNvSpPr>
          <p:nvPr>
            <p:ph type="subTitle" idx="1"/>
          </p:nvPr>
        </p:nvSpPr>
        <p:spPr>
          <a:xfrm>
            <a:off x="1066800" y="4495800"/>
            <a:ext cx="7086600" cy="1066800"/>
          </a:xfrm>
        </p:spPr>
        <p:txBody>
          <a:bodyPr>
            <a:noAutofit/>
          </a:bodyPr>
          <a:lstStyle/>
          <a:p>
            <a:r>
              <a:rPr lang="en-US" dirty="0" smtClean="0">
                <a:solidFill>
                  <a:schemeClr val="tx1">
                    <a:lumMod val="65000"/>
                    <a:lumOff val="35000"/>
                  </a:schemeClr>
                </a:solidFill>
              </a:rPr>
              <a:t>Initial Training </a:t>
            </a:r>
          </a:p>
          <a:p>
            <a:r>
              <a:rPr lang="en-US" dirty="0" smtClean="0">
                <a:solidFill>
                  <a:schemeClr val="tx1">
                    <a:lumMod val="65000"/>
                    <a:lumOff val="35000"/>
                  </a:schemeClr>
                </a:solidFill>
              </a:rPr>
              <a:t>October 2014</a:t>
            </a:r>
            <a:endParaRPr lang="en-US" dirty="0">
              <a:solidFill>
                <a:schemeClr val="tx1">
                  <a:lumMod val="65000"/>
                  <a:lumOff val="35000"/>
                </a:schemeClr>
              </a:solidFill>
            </a:endParaRPr>
          </a:p>
        </p:txBody>
      </p:sp>
    </p:spTree>
    <p:extLst>
      <p:ext uri="{BB962C8B-B14F-4D97-AF65-F5344CB8AC3E}">
        <p14:creationId xmlns:p14="http://schemas.microsoft.com/office/powerpoint/2010/main" val="3281122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457200"/>
            <a:ext cx="8686800" cy="838200"/>
          </a:xfrm>
          <a:noFill/>
        </p:spPr>
        <p:txBody>
          <a:bodyPr/>
          <a:lstStyle/>
          <a:p>
            <a:pPr algn="ctr"/>
            <a:r>
              <a:rPr lang="en-US" sz="3600" dirty="0" smtClean="0"/>
              <a:t>Adding a Provider User</a:t>
            </a:r>
            <a:endParaRPr lang="en-US" sz="3600" b="1" dirty="0"/>
          </a:p>
        </p:txBody>
      </p:sp>
      <p:sp>
        <p:nvSpPr>
          <p:cNvPr id="5" name="Slide Number Placeholder 4"/>
          <p:cNvSpPr>
            <a:spLocks noGrp="1"/>
          </p:cNvSpPr>
          <p:nvPr>
            <p:ph type="sldNum" sz="quarter" idx="12"/>
          </p:nvPr>
        </p:nvSpPr>
        <p:spPr/>
        <p:txBody>
          <a:bodyPr/>
          <a:lstStyle/>
          <a:p>
            <a:fld id="{2E0F7AD5-E45F-4736-83CE-D8C26C993A39}" type="slidenum">
              <a:rPr lang="en-US" smtClean="0"/>
              <a:pPr/>
              <a:t>10</a:t>
            </a:fld>
            <a:endParaRPr lang="en-US" dirty="0"/>
          </a:p>
        </p:txBody>
      </p:sp>
      <p:pic>
        <p:nvPicPr>
          <p:cNvPr id="8" name="Picture 7"/>
          <p:cNvPicPr>
            <a:picLocks noChangeAspect="1"/>
          </p:cNvPicPr>
          <p:nvPr/>
        </p:nvPicPr>
        <p:blipFill>
          <a:blip r:embed="rId2"/>
          <a:stretch>
            <a:fillRect/>
          </a:stretch>
        </p:blipFill>
        <p:spPr>
          <a:xfrm>
            <a:off x="3961886" y="4953000"/>
            <a:ext cx="4433568" cy="1468155"/>
          </a:xfrm>
          <a:prstGeom prst="rect">
            <a:avLst/>
          </a:prstGeom>
        </p:spPr>
      </p:pic>
      <p:sp>
        <p:nvSpPr>
          <p:cNvPr id="9" name="Text Placeholder 5"/>
          <p:cNvSpPr txBox="1">
            <a:spLocks/>
          </p:cNvSpPr>
          <p:nvPr/>
        </p:nvSpPr>
        <p:spPr>
          <a:xfrm>
            <a:off x="349369" y="2057400"/>
            <a:ext cx="3487229" cy="4231257"/>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mj-lt"/>
              <a:buAutoNum type="arabicPeriod"/>
            </a:pPr>
            <a:r>
              <a:rPr lang="en-US" sz="1900" dirty="0" smtClean="0"/>
              <a:t>The new provider admin account has the ability to create both provider users and more provider admin accounts but ONLY for their assigned providers. To create a new provider user account go to </a:t>
            </a:r>
            <a:r>
              <a:rPr lang="en-US" sz="1900" b="1" dirty="0" smtClean="0"/>
              <a:t>Admin &gt; User Accounts</a:t>
            </a:r>
            <a:r>
              <a:rPr lang="en-US" sz="1900" dirty="0" smtClean="0"/>
              <a:t> and click </a:t>
            </a:r>
            <a:r>
              <a:rPr lang="en-US" sz="1900" b="1" dirty="0" smtClean="0"/>
              <a:t>Add New User</a:t>
            </a:r>
            <a:r>
              <a:rPr lang="en-US" sz="1900" dirty="0" smtClean="0"/>
              <a:t>. </a:t>
            </a:r>
          </a:p>
          <a:p>
            <a:pPr>
              <a:buFont typeface="+mj-lt"/>
              <a:buAutoNum type="arabicPeriod"/>
            </a:pPr>
            <a:r>
              <a:rPr lang="en-US" sz="1900" dirty="0" smtClean="0"/>
              <a:t>Fill out the required information. Provider users are ONLY able to create more provider users, so you will not be able to select anything other than </a:t>
            </a:r>
            <a:r>
              <a:rPr lang="en-US" sz="1900" b="1" dirty="0" smtClean="0"/>
              <a:t>Provider</a:t>
            </a:r>
            <a:r>
              <a:rPr lang="en-US" sz="1900" dirty="0" smtClean="0"/>
              <a:t> on the User Type dropdown. </a:t>
            </a:r>
          </a:p>
          <a:p>
            <a:pPr>
              <a:buFont typeface="+mj-lt"/>
              <a:buAutoNum type="arabicPeriod"/>
            </a:pPr>
            <a:r>
              <a:rPr lang="en-US" sz="1900" dirty="0" smtClean="0"/>
              <a:t>To complete the new account setup, you must assign a provider. To assign a provider, click </a:t>
            </a:r>
            <a:r>
              <a:rPr lang="en-US" sz="1900" b="1" dirty="0" smtClean="0"/>
              <a:t>Assign Providers</a:t>
            </a:r>
            <a:r>
              <a:rPr lang="en-US" sz="1900" dirty="0" smtClean="0"/>
              <a:t>. Because we are logged in as </a:t>
            </a:r>
            <a:r>
              <a:rPr lang="en-US" sz="1900" dirty="0" err="1" smtClean="0"/>
              <a:t>ASmith</a:t>
            </a:r>
            <a:r>
              <a:rPr lang="en-US" sz="1900" dirty="0" smtClean="0"/>
              <a:t>, who only has access to the provider Ohio Hospice Care, it will be the only one that will appear </a:t>
            </a:r>
            <a:r>
              <a:rPr lang="en-US" sz="1900" smtClean="0"/>
              <a:t>with your </a:t>
            </a:r>
            <a:r>
              <a:rPr lang="en-US" sz="1900" dirty="0" smtClean="0"/>
              <a:t>search on the Assign Providers page. Click </a:t>
            </a:r>
            <a:r>
              <a:rPr lang="en-US" sz="1900" b="1" dirty="0" smtClean="0"/>
              <a:t>Save </a:t>
            </a:r>
            <a:r>
              <a:rPr lang="en-US" sz="1900" dirty="0" smtClean="0"/>
              <a:t>once you have assigned the provider, and click </a:t>
            </a:r>
            <a:r>
              <a:rPr lang="en-US" sz="1900" b="1" dirty="0" smtClean="0"/>
              <a:t>Save </a:t>
            </a:r>
            <a:r>
              <a:rPr lang="en-US" sz="1900" dirty="0" smtClean="0"/>
              <a:t>again on the User Account page to complete to new user set up. </a:t>
            </a:r>
          </a:p>
          <a:p>
            <a:endParaRPr lang="en-US" dirty="0"/>
          </a:p>
        </p:txBody>
      </p:sp>
      <p:pic>
        <p:nvPicPr>
          <p:cNvPr id="11" name="Content Placeholder 7"/>
          <p:cNvPicPr>
            <a:picLocks noGrp="1"/>
          </p:cNvPicPr>
          <p:nvPr>
            <p:ph idx="1"/>
          </p:nvPr>
        </p:nvPicPr>
        <p:blipFill>
          <a:blip r:embed="rId3"/>
          <a:stretch>
            <a:fillRect/>
          </a:stretch>
        </p:blipFill>
        <p:spPr>
          <a:xfrm>
            <a:off x="3864095" y="1371600"/>
            <a:ext cx="4629150" cy="3411564"/>
          </a:xfrm>
          <a:prstGeom prst="rect">
            <a:avLst/>
          </a:prstGeom>
        </p:spPr>
      </p:pic>
      <p:pic>
        <p:nvPicPr>
          <p:cNvPr id="12" name="Picture 11"/>
          <p:cNvPicPr>
            <a:picLocks noChangeAspect="1"/>
          </p:cNvPicPr>
          <p:nvPr/>
        </p:nvPicPr>
        <p:blipFill rotWithShape="1">
          <a:blip r:embed="rId4"/>
          <a:srcRect l="6240" t="8914" r="8167" b="31462"/>
          <a:stretch/>
        </p:blipFill>
        <p:spPr>
          <a:xfrm>
            <a:off x="0" y="6240726"/>
            <a:ext cx="3573448" cy="617274"/>
          </a:xfrm>
          <a:prstGeom prst="rect">
            <a:avLst/>
          </a:prstGeom>
        </p:spPr>
      </p:pic>
    </p:spTree>
    <p:extLst>
      <p:ext uri="{BB962C8B-B14F-4D97-AF65-F5344CB8AC3E}">
        <p14:creationId xmlns:p14="http://schemas.microsoft.com/office/powerpoint/2010/main" val="13967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457200"/>
            <a:ext cx="8686800" cy="838200"/>
          </a:xfrm>
          <a:noFill/>
        </p:spPr>
        <p:txBody>
          <a:bodyPr/>
          <a:lstStyle/>
          <a:p>
            <a:pPr algn="l"/>
            <a:r>
              <a:rPr lang="en-US" sz="2800" dirty="0" smtClean="0"/>
              <a:t>Editing/Disabling </a:t>
            </a:r>
            <a:br>
              <a:rPr lang="en-US" sz="2800" dirty="0" smtClean="0"/>
            </a:br>
            <a:r>
              <a:rPr lang="en-US" sz="2800" dirty="0" smtClean="0"/>
              <a:t>a Provider User</a:t>
            </a:r>
            <a:endParaRPr lang="en-US" sz="2800" b="1" dirty="0"/>
          </a:p>
        </p:txBody>
      </p:sp>
      <p:sp>
        <p:nvSpPr>
          <p:cNvPr id="5" name="Slide Number Placeholder 4"/>
          <p:cNvSpPr>
            <a:spLocks noGrp="1"/>
          </p:cNvSpPr>
          <p:nvPr>
            <p:ph type="sldNum" sz="quarter" idx="12"/>
          </p:nvPr>
        </p:nvSpPr>
        <p:spPr>
          <a:xfrm>
            <a:off x="8451056" y="6400800"/>
            <a:ext cx="654843" cy="457200"/>
          </a:xfrm>
        </p:spPr>
        <p:txBody>
          <a:bodyPr/>
          <a:lstStyle/>
          <a:p>
            <a:fld id="{2E0F7AD5-E45F-4736-83CE-D8C26C993A39}" type="slidenum">
              <a:rPr lang="en-US" smtClean="0"/>
              <a:pPr/>
              <a:t>11</a:t>
            </a:fld>
            <a:endParaRPr lang="en-US" dirty="0"/>
          </a:p>
        </p:txBody>
      </p:sp>
      <p:pic>
        <p:nvPicPr>
          <p:cNvPr id="12" name="Picture 11"/>
          <p:cNvPicPr>
            <a:picLocks noChangeAspect="1"/>
          </p:cNvPicPr>
          <p:nvPr/>
        </p:nvPicPr>
        <p:blipFill rotWithShape="1">
          <a:blip r:embed="rId2"/>
          <a:srcRect l="6240" t="8914" r="8167" b="31462"/>
          <a:stretch/>
        </p:blipFill>
        <p:spPr>
          <a:xfrm>
            <a:off x="0" y="6240726"/>
            <a:ext cx="3573448" cy="617274"/>
          </a:xfrm>
          <a:prstGeom prst="rect">
            <a:avLst/>
          </a:prstGeom>
        </p:spPr>
      </p:pic>
      <p:sp>
        <p:nvSpPr>
          <p:cNvPr id="15" name="Text Placeholder 3"/>
          <p:cNvSpPr txBox="1">
            <a:spLocks/>
          </p:cNvSpPr>
          <p:nvPr/>
        </p:nvSpPr>
        <p:spPr>
          <a:xfrm>
            <a:off x="694135" y="1495426"/>
            <a:ext cx="3835003" cy="4849813"/>
          </a:xfrm>
          <a:prstGeom prst="rect">
            <a:avLst/>
          </a:prstGeom>
        </p:spPr>
        <p:txBody>
          <a:bodyPr>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Provider administrators can edit and disable a user from the Admin: User Accounts screen. </a:t>
            </a:r>
          </a:p>
          <a:p>
            <a:pPr>
              <a:buFont typeface="Arial" pitchFamily="34" charset="0"/>
              <a:buAutoNum type="arabicPeriod"/>
            </a:pPr>
            <a:r>
              <a:rPr lang="en-US" dirty="0" smtClean="0"/>
              <a:t>Go to </a:t>
            </a:r>
            <a:r>
              <a:rPr lang="en-US" b="1" dirty="0" smtClean="0"/>
              <a:t>Admin &gt; User Accounts</a:t>
            </a:r>
            <a:r>
              <a:rPr lang="en-US" dirty="0" smtClean="0"/>
              <a:t>. </a:t>
            </a:r>
          </a:p>
          <a:p>
            <a:pPr>
              <a:buFont typeface="Arial" pitchFamily="34" charset="0"/>
              <a:buAutoNum type="arabicPeriod"/>
            </a:pPr>
            <a:r>
              <a:rPr lang="en-US" dirty="0" smtClean="0"/>
              <a:t>Once you have filled in the relevant fields, click </a:t>
            </a:r>
            <a:r>
              <a:rPr lang="en-US" b="1" dirty="0" smtClean="0"/>
              <a:t>Search</a:t>
            </a:r>
            <a:r>
              <a:rPr lang="en-US" dirty="0" smtClean="0"/>
              <a:t>. </a:t>
            </a:r>
          </a:p>
          <a:p>
            <a:pPr marL="0" indent="0">
              <a:buNone/>
            </a:pPr>
            <a:endParaRPr lang="en-US" dirty="0" smtClean="0"/>
          </a:p>
          <a:p>
            <a:pPr marL="0" indent="0">
              <a:buNone/>
            </a:pPr>
            <a:r>
              <a:rPr lang="en-US" dirty="0" smtClean="0"/>
              <a:t>When the search results appear you have the option to either edit or disable a user. Disabling a user means that the user will no longer be able to log into ARCS. You will be able to edit the user’s status back to enabled if you need to. </a:t>
            </a:r>
          </a:p>
          <a:p>
            <a:pPr>
              <a:buFont typeface="+mj-lt"/>
              <a:buAutoNum type="arabicPeriod" startAt="3"/>
            </a:pPr>
            <a:r>
              <a:rPr lang="en-US" dirty="0" smtClean="0"/>
              <a:t>To disable a user, select </a:t>
            </a:r>
            <a:r>
              <a:rPr lang="en-US" b="1" dirty="0" smtClean="0"/>
              <a:t>Disable </a:t>
            </a:r>
            <a:r>
              <a:rPr lang="en-US" dirty="0" smtClean="0"/>
              <a:t>under the actions column, on the far right of the User Search Result.</a:t>
            </a:r>
          </a:p>
          <a:p>
            <a:pPr>
              <a:buFont typeface="+mj-lt"/>
              <a:buAutoNum type="arabicPeriod" startAt="3"/>
            </a:pPr>
            <a:r>
              <a:rPr lang="en-US" dirty="0" smtClean="0"/>
              <a:t>To edit a user, select </a:t>
            </a:r>
            <a:r>
              <a:rPr lang="en-US" b="1" dirty="0" smtClean="0"/>
              <a:t>Edit </a:t>
            </a:r>
            <a:r>
              <a:rPr lang="en-US" dirty="0" smtClean="0"/>
              <a:t>under the actions column, on the far right of the User Search Result. You will be taken to the User Accounts page, where you will be able to edit the user’s information, change their status, and assign new providers. </a:t>
            </a:r>
          </a:p>
          <a:p>
            <a:pPr>
              <a:buFont typeface="+mj-lt"/>
              <a:buAutoNum type="arabicPeriod" startAt="3"/>
            </a:pPr>
            <a:r>
              <a:rPr lang="en-US" dirty="0" smtClean="0"/>
              <a:t>You must click </a:t>
            </a:r>
            <a:r>
              <a:rPr lang="en-US" b="1" dirty="0" smtClean="0"/>
              <a:t>Save</a:t>
            </a:r>
            <a:r>
              <a:rPr lang="en-US" dirty="0" smtClean="0"/>
              <a:t> to save the changes. </a:t>
            </a:r>
          </a:p>
        </p:txBody>
      </p:sp>
      <p:pic>
        <p:nvPicPr>
          <p:cNvPr id="16" name="Picture 15"/>
          <p:cNvPicPr>
            <a:picLocks noChangeAspect="1"/>
          </p:cNvPicPr>
          <p:nvPr/>
        </p:nvPicPr>
        <p:blipFill>
          <a:blip r:embed="rId3"/>
          <a:stretch>
            <a:fillRect/>
          </a:stretch>
        </p:blipFill>
        <p:spPr>
          <a:xfrm>
            <a:off x="4794060" y="927698"/>
            <a:ext cx="3707795" cy="2552643"/>
          </a:xfrm>
          <a:prstGeom prst="rect">
            <a:avLst/>
          </a:prstGeom>
        </p:spPr>
      </p:pic>
      <p:pic>
        <p:nvPicPr>
          <p:cNvPr id="17" name="Picture 16"/>
          <p:cNvPicPr>
            <a:picLocks noChangeAspect="1"/>
          </p:cNvPicPr>
          <p:nvPr/>
        </p:nvPicPr>
        <p:blipFill>
          <a:blip r:embed="rId4"/>
          <a:stretch>
            <a:fillRect/>
          </a:stretch>
        </p:blipFill>
        <p:spPr>
          <a:xfrm>
            <a:off x="4593431" y="3569087"/>
            <a:ext cx="3994752" cy="753779"/>
          </a:xfrm>
          <a:prstGeom prst="rect">
            <a:avLst/>
          </a:prstGeom>
        </p:spPr>
      </p:pic>
      <p:sp>
        <p:nvSpPr>
          <p:cNvPr id="18" name="Right Arrow 17"/>
          <p:cNvSpPr/>
          <p:nvPr/>
        </p:nvSpPr>
        <p:spPr>
          <a:xfrm rot="222693">
            <a:off x="3956104" y="2503912"/>
            <a:ext cx="3850481" cy="2000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19" name="Picture 18"/>
          <p:cNvPicPr>
            <a:picLocks noChangeAspect="1"/>
          </p:cNvPicPr>
          <p:nvPr/>
        </p:nvPicPr>
        <p:blipFill>
          <a:blip r:embed="rId5"/>
          <a:stretch>
            <a:fillRect/>
          </a:stretch>
        </p:blipFill>
        <p:spPr>
          <a:xfrm>
            <a:off x="4915504" y="4413991"/>
            <a:ext cx="3535553" cy="2283725"/>
          </a:xfrm>
          <a:prstGeom prst="rect">
            <a:avLst/>
          </a:prstGeom>
        </p:spPr>
      </p:pic>
      <p:sp>
        <p:nvSpPr>
          <p:cNvPr id="20" name="Right Arrow 19"/>
          <p:cNvSpPr/>
          <p:nvPr/>
        </p:nvSpPr>
        <p:spPr>
          <a:xfrm rot="10800000">
            <a:off x="8407478" y="4040903"/>
            <a:ext cx="396955" cy="21682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1" name="Right Arrow 20"/>
          <p:cNvSpPr/>
          <p:nvPr/>
        </p:nvSpPr>
        <p:spPr>
          <a:xfrm rot="10629293">
            <a:off x="8366813" y="3846983"/>
            <a:ext cx="432228" cy="19798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2" name="Right Arrow 21"/>
          <p:cNvSpPr/>
          <p:nvPr/>
        </p:nvSpPr>
        <p:spPr>
          <a:xfrm rot="374155">
            <a:off x="3270434" y="6015597"/>
            <a:ext cx="4282287" cy="17346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42157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457200"/>
            <a:ext cx="8686800" cy="838200"/>
          </a:xfrm>
          <a:noFill/>
        </p:spPr>
        <p:txBody>
          <a:bodyPr/>
          <a:lstStyle/>
          <a:p>
            <a:pPr algn="ctr"/>
            <a:r>
              <a:rPr lang="en-US" sz="3600" dirty="0" smtClean="0"/>
              <a:t>Resetting a Forgotten Password</a:t>
            </a:r>
            <a:endParaRPr lang="en-US" sz="3600" b="1" dirty="0"/>
          </a:p>
        </p:txBody>
      </p:sp>
      <p:sp>
        <p:nvSpPr>
          <p:cNvPr id="5" name="Slide Number Placeholder 4"/>
          <p:cNvSpPr>
            <a:spLocks noGrp="1"/>
          </p:cNvSpPr>
          <p:nvPr>
            <p:ph type="sldNum" sz="quarter" idx="12"/>
          </p:nvPr>
        </p:nvSpPr>
        <p:spPr/>
        <p:txBody>
          <a:bodyPr/>
          <a:lstStyle/>
          <a:p>
            <a:fld id="{2E0F7AD5-E45F-4736-83CE-D8C26C993A39}" type="slidenum">
              <a:rPr lang="en-US" smtClean="0"/>
              <a:pPr/>
              <a:t>12</a:t>
            </a:fld>
            <a:endParaRPr lang="en-US" dirty="0"/>
          </a:p>
        </p:txBody>
      </p:sp>
      <p:pic>
        <p:nvPicPr>
          <p:cNvPr id="12" name="Picture 11"/>
          <p:cNvPicPr>
            <a:picLocks noChangeAspect="1"/>
          </p:cNvPicPr>
          <p:nvPr/>
        </p:nvPicPr>
        <p:blipFill rotWithShape="1">
          <a:blip r:embed="rId2"/>
          <a:srcRect l="6240" t="8914" r="8167" b="31462"/>
          <a:stretch/>
        </p:blipFill>
        <p:spPr>
          <a:xfrm>
            <a:off x="0" y="6240726"/>
            <a:ext cx="3573448" cy="617274"/>
          </a:xfrm>
          <a:prstGeom prst="rect">
            <a:avLst/>
          </a:prstGeom>
        </p:spPr>
      </p:pic>
      <p:pic>
        <p:nvPicPr>
          <p:cNvPr id="13" name="Picture 6"/>
          <p:cNvPicPr>
            <a:picLocks noChangeAspect="1" noChangeArrowheads="1"/>
          </p:cNvPicPr>
          <p:nvPr/>
        </p:nvPicPr>
        <p:blipFill>
          <a:blip r:embed="rId3" cstate="print"/>
          <a:srcRect/>
          <a:stretch>
            <a:fillRect/>
          </a:stretch>
        </p:blipFill>
        <p:spPr bwMode="auto">
          <a:xfrm>
            <a:off x="4724400" y="5105400"/>
            <a:ext cx="4191000" cy="1349384"/>
          </a:xfrm>
          <a:prstGeom prst="rect">
            <a:avLst/>
          </a:prstGeom>
          <a:noFill/>
          <a:ln w="9525">
            <a:noFill/>
            <a:miter lim="800000"/>
            <a:headEnd/>
            <a:tailEnd/>
          </a:ln>
        </p:spPr>
      </p:pic>
      <p:pic>
        <p:nvPicPr>
          <p:cNvPr id="14" name="Picture 4"/>
          <p:cNvPicPr>
            <a:picLocks noChangeAspect="1" noChangeArrowheads="1"/>
          </p:cNvPicPr>
          <p:nvPr/>
        </p:nvPicPr>
        <p:blipFill>
          <a:blip r:embed="rId4" cstate="print"/>
          <a:srcRect/>
          <a:stretch>
            <a:fillRect/>
          </a:stretch>
        </p:blipFill>
        <p:spPr bwMode="auto">
          <a:xfrm>
            <a:off x="4724400" y="3810000"/>
            <a:ext cx="4191000" cy="1066800"/>
          </a:xfrm>
          <a:prstGeom prst="rect">
            <a:avLst/>
          </a:prstGeom>
          <a:noFill/>
          <a:ln w="9525">
            <a:noFill/>
            <a:miter lim="800000"/>
            <a:headEnd/>
            <a:tailEnd/>
          </a:ln>
        </p:spPr>
      </p:pic>
      <p:pic>
        <p:nvPicPr>
          <p:cNvPr id="15" name="Picture 3"/>
          <p:cNvPicPr>
            <a:picLocks noChangeAspect="1" noChangeArrowheads="1"/>
          </p:cNvPicPr>
          <p:nvPr/>
        </p:nvPicPr>
        <p:blipFill>
          <a:blip r:embed="rId5" cstate="print"/>
          <a:srcRect/>
          <a:stretch>
            <a:fillRect/>
          </a:stretch>
        </p:blipFill>
        <p:spPr bwMode="auto">
          <a:xfrm>
            <a:off x="4724400" y="2667000"/>
            <a:ext cx="4133850" cy="1066800"/>
          </a:xfrm>
          <a:prstGeom prst="rect">
            <a:avLst/>
          </a:prstGeom>
          <a:noFill/>
          <a:ln w="9525">
            <a:noFill/>
            <a:miter lim="800000"/>
            <a:headEnd/>
            <a:tailEnd/>
          </a:ln>
        </p:spPr>
      </p:pic>
      <p:pic>
        <p:nvPicPr>
          <p:cNvPr id="16" name="Picture 2"/>
          <p:cNvPicPr>
            <a:picLocks noChangeAspect="1" noChangeArrowheads="1"/>
          </p:cNvPicPr>
          <p:nvPr/>
        </p:nvPicPr>
        <p:blipFill>
          <a:blip r:embed="rId6" cstate="print"/>
          <a:srcRect/>
          <a:stretch>
            <a:fillRect/>
          </a:stretch>
        </p:blipFill>
        <p:spPr bwMode="auto">
          <a:xfrm>
            <a:off x="4724400" y="1447800"/>
            <a:ext cx="4087638" cy="1066800"/>
          </a:xfrm>
          <a:prstGeom prst="rect">
            <a:avLst/>
          </a:prstGeom>
          <a:noFill/>
          <a:ln w="9525">
            <a:noFill/>
            <a:miter lim="800000"/>
            <a:headEnd/>
            <a:tailEnd/>
          </a:ln>
        </p:spPr>
      </p:pic>
      <p:sp>
        <p:nvSpPr>
          <p:cNvPr id="19" name="Text Placeholder 3"/>
          <p:cNvSpPr txBox="1">
            <a:spLocks/>
          </p:cNvSpPr>
          <p:nvPr/>
        </p:nvSpPr>
        <p:spPr>
          <a:xfrm>
            <a:off x="629841" y="1724026"/>
            <a:ext cx="3835003" cy="484981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smtClean="0"/>
              <a:t>It is easy to reset a forgotten password from ARCS without needing to contact an administrator or help desk. </a:t>
            </a:r>
          </a:p>
          <a:p>
            <a:pPr>
              <a:buFont typeface="Arial" pitchFamily="34" charset="0"/>
              <a:buAutoNum type="arabicPeriod"/>
            </a:pPr>
            <a:r>
              <a:rPr lang="en-US" sz="1400" dirty="0" smtClean="0"/>
              <a:t>From the login screen, click </a:t>
            </a:r>
            <a:r>
              <a:rPr lang="en-US" sz="1400" b="1" dirty="0" smtClean="0"/>
              <a:t>Forgot Password</a:t>
            </a:r>
            <a:r>
              <a:rPr lang="en-US" sz="1400" dirty="0" smtClean="0"/>
              <a:t>. </a:t>
            </a:r>
          </a:p>
          <a:p>
            <a:pPr>
              <a:buFont typeface="Arial" pitchFamily="34" charset="0"/>
              <a:buAutoNum type="arabicPeriod"/>
            </a:pPr>
            <a:r>
              <a:rPr lang="en-US" sz="1400" dirty="0" smtClean="0"/>
              <a:t>Enter your username then click </a:t>
            </a:r>
            <a:r>
              <a:rPr lang="en-US" sz="1400" b="1" dirty="0" smtClean="0"/>
              <a:t>Next</a:t>
            </a:r>
            <a:r>
              <a:rPr lang="en-US" sz="1400" dirty="0" smtClean="0"/>
              <a:t>. </a:t>
            </a:r>
          </a:p>
          <a:p>
            <a:pPr>
              <a:buFont typeface="Arial" pitchFamily="34" charset="0"/>
              <a:buAutoNum type="arabicPeriod"/>
            </a:pPr>
            <a:r>
              <a:rPr lang="en-US" sz="1400" dirty="0" smtClean="0"/>
              <a:t>Once you have clicked </a:t>
            </a:r>
            <a:r>
              <a:rPr lang="en-US" sz="1400" b="1" dirty="0" smtClean="0"/>
              <a:t>Next</a:t>
            </a:r>
            <a:r>
              <a:rPr lang="en-US" sz="1400" dirty="0" smtClean="0"/>
              <a:t> you will be asked to enter the answer for your chosen security question. Correctly answer the question, then click </a:t>
            </a:r>
            <a:r>
              <a:rPr lang="en-US" sz="1400" b="1" dirty="0" smtClean="0"/>
              <a:t>Email New Password.</a:t>
            </a:r>
            <a:endParaRPr lang="en-US" sz="1400" dirty="0" smtClean="0"/>
          </a:p>
          <a:p>
            <a:pPr>
              <a:buFont typeface="Arial" pitchFamily="34" charset="0"/>
              <a:buAutoNum type="arabicPeriod"/>
            </a:pPr>
            <a:r>
              <a:rPr lang="en-US" sz="1400" dirty="0" smtClean="0"/>
              <a:t>A green banner will appear on the login screen to let you know that your password has been reset and a new one has been emailed to you. </a:t>
            </a:r>
          </a:p>
          <a:p>
            <a:pPr>
              <a:buFont typeface="Arial" pitchFamily="34" charset="0"/>
              <a:buAutoNum type="arabicPeriod"/>
            </a:pPr>
            <a:r>
              <a:rPr lang="en-US" sz="1400" dirty="0" smtClean="0"/>
              <a:t>NOTE:  When using the computer generated password for the first time after you request a new password, you will be prompted to set up your password as if you are a new user.</a:t>
            </a:r>
            <a:endParaRPr lang="en-US" sz="1400" dirty="0"/>
          </a:p>
        </p:txBody>
      </p:sp>
      <p:sp>
        <p:nvSpPr>
          <p:cNvPr id="20" name="Left Arrow 19"/>
          <p:cNvSpPr/>
          <p:nvPr/>
        </p:nvSpPr>
        <p:spPr>
          <a:xfrm>
            <a:off x="6705600" y="1905000"/>
            <a:ext cx="407194" cy="22733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Left Arrow 20"/>
          <p:cNvSpPr/>
          <p:nvPr/>
        </p:nvSpPr>
        <p:spPr>
          <a:xfrm>
            <a:off x="7902636" y="4499268"/>
            <a:ext cx="407194" cy="22733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Left Arrow 21"/>
          <p:cNvSpPr/>
          <p:nvPr/>
        </p:nvSpPr>
        <p:spPr>
          <a:xfrm>
            <a:off x="5943600" y="3352800"/>
            <a:ext cx="407194" cy="22733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Left Arrow 22"/>
          <p:cNvSpPr/>
          <p:nvPr/>
        </p:nvSpPr>
        <p:spPr>
          <a:xfrm>
            <a:off x="6858000" y="5105400"/>
            <a:ext cx="407194" cy="22733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14333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33069" y="0"/>
            <a:ext cx="7162799" cy="6858000"/>
          </a:xfrm>
          <a:prstGeom prst="rect">
            <a:avLst/>
          </a:prstGeom>
          <a:noFill/>
          <a:ln w="25400">
            <a:solidFill>
              <a:schemeClr val="tx1"/>
            </a:solidFill>
            <a:miter lim="800000"/>
            <a:headEnd/>
            <a:tailEnd/>
          </a:ln>
        </p:spPr>
      </p:pic>
      <p:sp>
        <p:nvSpPr>
          <p:cNvPr id="3" name="Rectangle 2"/>
          <p:cNvSpPr/>
          <p:nvPr/>
        </p:nvSpPr>
        <p:spPr>
          <a:xfrm>
            <a:off x="7162800" y="-9525"/>
            <a:ext cx="1981200" cy="6858000"/>
          </a:xfrm>
          <a:prstGeom prst="rect">
            <a:avLst/>
          </a:prstGeom>
          <a:solidFill>
            <a:srgbClr val="2B6BB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smtClean="0">
                <a:solidFill>
                  <a:prstClr val="white"/>
                </a:solidFill>
                <a:latin typeface="Arial" pitchFamily="34" charset="0"/>
                <a:cs typeface="Arial" pitchFamily="34" charset="0"/>
              </a:rPr>
              <a:t>Home Page</a:t>
            </a:r>
          </a:p>
          <a:p>
            <a:pPr marL="285750" indent="-285750" algn="ctr">
              <a:buFont typeface="Arial" panose="020B0604020202020204" pitchFamily="34" charset="0"/>
              <a:buChar char="•"/>
            </a:pPr>
            <a:r>
              <a:rPr lang="en-US" dirty="0" smtClean="0">
                <a:solidFill>
                  <a:prstClr val="white"/>
                </a:solidFill>
                <a:latin typeface="Arial" pitchFamily="34" charset="0"/>
                <a:cs typeface="Arial" pitchFamily="34" charset="0"/>
              </a:rPr>
              <a:t>“At a Glance” provides quick access to pending tasks.</a:t>
            </a:r>
            <a:endParaRPr lang="en-US" dirty="0">
              <a:solidFill>
                <a:prstClr val="white"/>
              </a:solidFill>
              <a:latin typeface="Arial" pitchFamily="34" charset="0"/>
              <a:cs typeface="Arial" pitchFamily="34" charset="0"/>
            </a:endParaRPr>
          </a:p>
        </p:txBody>
      </p:sp>
      <p:sp>
        <p:nvSpPr>
          <p:cNvPr id="4" name="Rectangle 3"/>
          <p:cNvSpPr/>
          <p:nvPr/>
        </p:nvSpPr>
        <p:spPr>
          <a:xfrm>
            <a:off x="152400" y="2819400"/>
            <a:ext cx="3352800" cy="2438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Slide Number Placeholder 1"/>
          <p:cNvSpPr>
            <a:spLocks noGrp="1"/>
          </p:cNvSpPr>
          <p:nvPr>
            <p:ph type="sldNum" sz="quarter" idx="12"/>
          </p:nvPr>
        </p:nvSpPr>
        <p:spPr/>
        <p:txBody>
          <a:bodyPr/>
          <a:lstStyle/>
          <a:p>
            <a:fld id="{F65542C5-3271-40A1-AA79-E3DF91EDEA4E}" type="slidenum">
              <a:rPr lang="en-US" smtClean="0">
                <a:solidFill>
                  <a:schemeClr val="bg1"/>
                </a:solidFill>
              </a:rPr>
              <a:pPr/>
              <a:t>13</a:t>
            </a:fld>
            <a:endParaRPr lang="en-US" dirty="0">
              <a:solidFill>
                <a:schemeClr val="bg1"/>
              </a:solidFill>
            </a:endParaRPr>
          </a:p>
        </p:txBody>
      </p:sp>
    </p:spTree>
    <p:extLst>
      <p:ext uri="{BB962C8B-B14F-4D97-AF65-F5344CB8AC3E}">
        <p14:creationId xmlns:p14="http://schemas.microsoft.com/office/powerpoint/2010/main" val="396523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0" y="1017475"/>
            <a:ext cx="9144000" cy="5886089"/>
          </a:xfrm>
          <a:prstGeom prst="rect">
            <a:avLst/>
          </a:prstGeom>
          <a:noFill/>
          <a:ln w="69850">
            <a:noFill/>
            <a:miter lim="800000"/>
            <a:headEnd/>
            <a:tailEnd/>
          </a:ln>
        </p:spPr>
      </p:pic>
      <p:sp>
        <p:nvSpPr>
          <p:cNvPr id="5" name="TextBox 4"/>
          <p:cNvSpPr txBox="1"/>
          <p:nvPr/>
        </p:nvSpPr>
        <p:spPr>
          <a:xfrm>
            <a:off x="0" y="1812"/>
            <a:ext cx="9144000" cy="1015663"/>
          </a:xfrm>
          <a:prstGeom prst="rect">
            <a:avLst/>
          </a:prstGeom>
          <a:solidFill>
            <a:srgbClr val="2B6BB0"/>
          </a:solidFill>
          <a:ln w="25400">
            <a:solidFill>
              <a:schemeClr val="tx1"/>
            </a:solidFill>
          </a:ln>
        </p:spPr>
        <p:txBody>
          <a:bodyPr wrap="square" rtlCol="0" anchor="ctr">
            <a:spAutoFit/>
          </a:bodyPr>
          <a:lstStyle/>
          <a:p>
            <a:pPr algn="ctr"/>
            <a:r>
              <a:rPr lang="en-US" sz="2400" u="sng" dirty="0" smtClean="0">
                <a:solidFill>
                  <a:schemeClr val="bg1"/>
                </a:solidFill>
                <a:latin typeface="Arial" pitchFamily="34" charset="0"/>
                <a:cs typeface="Arial" pitchFamily="34" charset="0"/>
              </a:rPr>
              <a:t>The Not Yet Submitted List</a:t>
            </a:r>
          </a:p>
          <a:p>
            <a:pPr marL="285750" indent="-285750" algn="ctr">
              <a:buFont typeface="Arial" panose="020B0604020202020204" pitchFamily="34" charset="0"/>
              <a:buChar char="•"/>
            </a:pPr>
            <a:r>
              <a:rPr lang="en-US" dirty="0" smtClean="0">
                <a:solidFill>
                  <a:schemeClr val="bg1"/>
                </a:solidFill>
                <a:latin typeface="Arial" pitchFamily="34" charset="0"/>
                <a:cs typeface="Arial" pitchFamily="34" charset="0"/>
              </a:rPr>
              <a:t>The last names are hyperlinked. Click to view the Person Summary page.  From the Not Yet Submitted list, you can resume the application or withdraw it.</a:t>
            </a:r>
          </a:p>
        </p:txBody>
      </p:sp>
      <p:sp>
        <p:nvSpPr>
          <p:cNvPr id="6" name="Rectangle 5"/>
          <p:cNvSpPr/>
          <p:nvPr/>
        </p:nvSpPr>
        <p:spPr>
          <a:xfrm>
            <a:off x="3505200" y="5277051"/>
            <a:ext cx="1219200" cy="1371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7714013" y="5260769"/>
            <a:ext cx="1066800" cy="13864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Slide Number Placeholder 1"/>
          <p:cNvSpPr>
            <a:spLocks noGrp="1"/>
          </p:cNvSpPr>
          <p:nvPr>
            <p:ph type="sldNum" sz="quarter" idx="12"/>
          </p:nvPr>
        </p:nvSpPr>
        <p:spPr>
          <a:xfrm>
            <a:off x="7001494" y="0"/>
            <a:ext cx="2133600" cy="365125"/>
          </a:xfrm>
        </p:spPr>
        <p:txBody>
          <a:bodyPr/>
          <a:lstStyle/>
          <a:p>
            <a:fld id="{F65542C5-3271-40A1-AA79-E3DF91EDEA4E}" type="slidenum">
              <a:rPr lang="en-US" smtClean="0">
                <a:solidFill>
                  <a:schemeClr val="bg1"/>
                </a:solidFill>
              </a:rPr>
              <a:pPr/>
              <a:t>14</a:t>
            </a:fld>
            <a:endParaRPr lang="en-US" dirty="0">
              <a:solidFill>
                <a:schemeClr val="bg1"/>
              </a:solidFill>
            </a:endParaRPr>
          </a:p>
        </p:txBody>
      </p:sp>
    </p:spTree>
    <p:extLst>
      <p:ext uri="{BB962C8B-B14F-4D97-AF65-F5344CB8AC3E}">
        <p14:creationId xmlns:p14="http://schemas.microsoft.com/office/powerpoint/2010/main" val="266462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cstate="print"/>
          <a:srcRect/>
          <a:stretch>
            <a:fillRect/>
          </a:stretch>
        </p:blipFill>
        <p:spPr bwMode="auto">
          <a:xfrm>
            <a:off x="0" y="15815"/>
            <a:ext cx="9144000" cy="5668992"/>
          </a:xfrm>
          <a:prstGeom prst="rect">
            <a:avLst/>
          </a:prstGeom>
          <a:noFill/>
          <a:ln w="25400">
            <a:solidFill>
              <a:schemeClr val="tx1"/>
            </a:solidFill>
            <a:miter lim="800000"/>
            <a:headEnd/>
            <a:tailEnd/>
          </a:ln>
        </p:spPr>
      </p:pic>
      <p:sp>
        <p:nvSpPr>
          <p:cNvPr id="3" name="Rectangle 2"/>
          <p:cNvSpPr/>
          <p:nvPr/>
        </p:nvSpPr>
        <p:spPr>
          <a:xfrm>
            <a:off x="0" y="5684807"/>
            <a:ext cx="9144000" cy="1173193"/>
          </a:xfrm>
          <a:prstGeom prst="rect">
            <a:avLst/>
          </a:prstGeom>
          <a:solidFill>
            <a:srgbClr val="2B6BB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smtClean="0">
                <a:solidFill>
                  <a:prstClr val="white"/>
                </a:solidFill>
                <a:latin typeface="Arial" pitchFamily="34" charset="0"/>
                <a:cs typeface="Arial" pitchFamily="34" charset="0"/>
              </a:rPr>
              <a:t>Adding a New Applicant</a:t>
            </a:r>
          </a:p>
          <a:p>
            <a:pPr marL="342900" indent="-342900" algn="ctr">
              <a:buFont typeface="Arial" panose="020B0604020202020204" pitchFamily="34" charset="0"/>
              <a:buChar char="•"/>
            </a:pPr>
            <a:r>
              <a:rPr lang="en-US" dirty="0" smtClean="0">
                <a:solidFill>
                  <a:prstClr val="white"/>
                </a:solidFill>
                <a:latin typeface="Arial" pitchFamily="34" charset="0"/>
                <a:cs typeface="Arial" pitchFamily="34" charset="0"/>
              </a:rPr>
              <a:t>Since the applicant was not found in the system, click the Add New Applicant button to start an application for the individual</a:t>
            </a:r>
            <a:r>
              <a:rPr lang="en-US" sz="2400" dirty="0" smtClean="0">
                <a:solidFill>
                  <a:prstClr val="white"/>
                </a:solidFill>
                <a:latin typeface="Arial" pitchFamily="34" charset="0"/>
                <a:cs typeface="Arial" pitchFamily="34" charset="0"/>
              </a:rPr>
              <a:t>.</a:t>
            </a:r>
            <a:endParaRPr lang="en-US" sz="2400" dirty="0">
              <a:solidFill>
                <a:prstClr val="white"/>
              </a:solidFill>
              <a:latin typeface="Arial" pitchFamily="34" charset="0"/>
              <a:cs typeface="Arial" pitchFamily="34" charset="0"/>
            </a:endParaRPr>
          </a:p>
        </p:txBody>
      </p:sp>
      <p:sp>
        <p:nvSpPr>
          <p:cNvPr id="4" name="Rectangle 3"/>
          <p:cNvSpPr/>
          <p:nvPr/>
        </p:nvSpPr>
        <p:spPr>
          <a:xfrm>
            <a:off x="133350" y="4544683"/>
            <a:ext cx="4876800" cy="990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6" name="Straight Arrow Connector 5"/>
          <p:cNvCxnSpPr/>
          <p:nvPr/>
        </p:nvCxnSpPr>
        <p:spPr>
          <a:xfrm>
            <a:off x="8305800" y="4544683"/>
            <a:ext cx="0" cy="609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6974457" y="6362700"/>
            <a:ext cx="2133600" cy="365125"/>
          </a:xfrm>
        </p:spPr>
        <p:txBody>
          <a:bodyPr/>
          <a:lstStyle/>
          <a:p>
            <a:fld id="{F65542C5-3271-40A1-AA79-E3DF91EDEA4E}" type="slidenum">
              <a:rPr lang="en-US" smtClean="0">
                <a:solidFill>
                  <a:schemeClr val="bg1"/>
                </a:solidFill>
              </a:rPr>
              <a:pPr/>
              <a:t>15</a:t>
            </a:fld>
            <a:endParaRPr lang="en-US" dirty="0">
              <a:solidFill>
                <a:schemeClr val="bg1"/>
              </a:solidFill>
            </a:endParaRPr>
          </a:p>
        </p:txBody>
      </p:sp>
    </p:spTree>
    <p:extLst>
      <p:ext uri="{BB962C8B-B14F-4D97-AF65-F5344CB8AC3E}">
        <p14:creationId xmlns:p14="http://schemas.microsoft.com/office/powerpoint/2010/main" val="80092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0"/>
            <a:ext cx="6934200" cy="6858000"/>
          </a:xfrm>
          <a:prstGeom prst="rect">
            <a:avLst/>
          </a:prstGeom>
          <a:noFill/>
          <a:ln w="25400">
            <a:solidFill>
              <a:schemeClr val="tx1"/>
            </a:solidFill>
            <a:miter lim="800000"/>
            <a:headEnd/>
            <a:tailEnd/>
          </a:ln>
        </p:spPr>
      </p:pic>
      <p:sp>
        <p:nvSpPr>
          <p:cNvPr id="2" name="Rectangle 1"/>
          <p:cNvSpPr/>
          <p:nvPr/>
        </p:nvSpPr>
        <p:spPr>
          <a:xfrm>
            <a:off x="6934201" y="-19050"/>
            <a:ext cx="2209799" cy="6858000"/>
          </a:xfrm>
          <a:prstGeom prst="rect">
            <a:avLst/>
          </a:prstGeom>
          <a:solidFill>
            <a:srgbClr val="2B6BB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smtClean="0">
                <a:solidFill>
                  <a:prstClr val="white"/>
                </a:solidFill>
                <a:latin typeface="Arial" panose="020B0604020202020204" pitchFamily="34" charset="0"/>
                <a:cs typeface="Arial" panose="020B0604020202020204" pitchFamily="34" charset="0"/>
              </a:rPr>
              <a:t>Research Registries</a:t>
            </a:r>
          </a:p>
          <a:p>
            <a:pPr marL="342900" indent="-342900" algn="ctr">
              <a:buFont typeface="Arial" panose="020B0604020202020204" pitchFamily="34" charset="0"/>
              <a:buChar char="•"/>
            </a:pPr>
            <a:r>
              <a:rPr lang="en-US" dirty="0" smtClean="0">
                <a:solidFill>
                  <a:prstClr val="white"/>
                </a:solidFill>
                <a:latin typeface="Arial" panose="020B0604020202020204" pitchFamily="34" charset="0"/>
                <a:cs typeface="Arial" panose="020B0604020202020204" pitchFamily="34" charset="0"/>
              </a:rPr>
              <a:t>There are six registries that are required to be checked for an applicant who is an Ohio resident and who has not resided or worked in other States in the last 5 years.  </a:t>
            </a:r>
          </a:p>
          <a:p>
            <a:pPr algn="ctr"/>
            <a:endParaRPr lang="en-US" dirty="0" smtClean="0">
              <a:solidFill>
                <a:prstClr val="white"/>
              </a:solidFill>
              <a:latin typeface="Arial" panose="020B0604020202020204" pitchFamily="34" charset="0"/>
              <a:cs typeface="Arial" panose="020B0604020202020204" pitchFamily="34" charset="0"/>
            </a:endParaRPr>
          </a:p>
          <a:p>
            <a:pPr marL="342900" indent="-342900" algn="ctr">
              <a:buFont typeface="Arial" panose="020B0604020202020204" pitchFamily="34" charset="0"/>
              <a:buChar char="•"/>
            </a:pPr>
            <a:r>
              <a:rPr lang="en-US" dirty="0" smtClean="0">
                <a:solidFill>
                  <a:prstClr val="white"/>
                </a:solidFill>
                <a:latin typeface="Arial" panose="020B0604020202020204" pitchFamily="34" charset="0"/>
                <a:cs typeface="Arial" panose="020B0604020202020204" pitchFamily="34" charset="0"/>
              </a:rPr>
              <a:t>The National Sex Offender Public Website is available as an optional search.</a:t>
            </a:r>
            <a:endParaRPr lang="en-US" dirty="0">
              <a:solidFill>
                <a:prstClr val="white"/>
              </a:solidFill>
              <a:latin typeface="Arial" panose="020B0604020202020204" pitchFamily="34" charset="0"/>
              <a:cs typeface="Arial" panose="020B0604020202020204" pitchFamily="34" charset="0"/>
            </a:endParaRPr>
          </a:p>
        </p:txBody>
      </p:sp>
      <p:sp>
        <p:nvSpPr>
          <p:cNvPr id="11" name="Rectangle 10"/>
          <p:cNvSpPr/>
          <p:nvPr/>
        </p:nvSpPr>
        <p:spPr>
          <a:xfrm>
            <a:off x="0" y="990600"/>
            <a:ext cx="1905000" cy="411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0" y="5105400"/>
            <a:ext cx="1905000" cy="685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lide Number Placeholder 2"/>
          <p:cNvSpPr>
            <a:spLocks noGrp="1"/>
          </p:cNvSpPr>
          <p:nvPr>
            <p:ph type="sldNum" sz="quarter" idx="12"/>
          </p:nvPr>
        </p:nvSpPr>
        <p:spPr>
          <a:xfrm>
            <a:off x="7010400" y="6485686"/>
            <a:ext cx="2133600" cy="365125"/>
          </a:xfrm>
        </p:spPr>
        <p:txBody>
          <a:bodyPr/>
          <a:lstStyle/>
          <a:p>
            <a:fld id="{F65542C5-3271-40A1-AA79-E3DF91EDEA4E}" type="slidenum">
              <a:rPr lang="en-US" smtClean="0">
                <a:solidFill>
                  <a:schemeClr val="bg1"/>
                </a:solidFill>
              </a:rPr>
              <a:pPr/>
              <a:t>16</a:t>
            </a:fld>
            <a:endParaRPr lang="en-US" dirty="0">
              <a:solidFill>
                <a:schemeClr val="bg1"/>
              </a:solidFill>
            </a:endParaRPr>
          </a:p>
        </p:txBody>
      </p:sp>
    </p:spTree>
    <p:extLst>
      <p:ext uri="{BB962C8B-B14F-4D97-AF65-F5344CB8AC3E}">
        <p14:creationId xmlns:p14="http://schemas.microsoft.com/office/powerpoint/2010/main" val="248383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par>
                          <p:cTn id="8" fill="hold">
                            <p:stCondLst>
                              <p:cond delay="1000"/>
                            </p:stCondLst>
                            <p:childTnLst>
                              <p:par>
                                <p:cTn id="9" presetID="22" presetClass="entr" presetSubtype="1"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0" y="0"/>
            <a:ext cx="6629400" cy="6858000"/>
          </a:xfrm>
          <a:prstGeom prst="rect">
            <a:avLst/>
          </a:prstGeom>
          <a:noFill/>
          <a:ln w="25400">
            <a:solidFill>
              <a:schemeClr val="tx1"/>
            </a:solidFill>
            <a:miter lim="800000"/>
            <a:headEnd/>
            <a:tailEnd/>
          </a:ln>
        </p:spPr>
      </p:pic>
      <p:sp>
        <p:nvSpPr>
          <p:cNvPr id="2" name="Rectangle 1"/>
          <p:cNvSpPr/>
          <p:nvPr/>
        </p:nvSpPr>
        <p:spPr>
          <a:xfrm>
            <a:off x="6629400" y="0"/>
            <a:ext cx="2514600" cy="6858000"/>
          </a:xfrm>
          <a:prstGeom prst="rect">
            <a:avLst/>
          </a:prstGeom>
          <a:solidFill>
            <a:srgbClr val="2B6BB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smtClean="0">
                <a:solidFill>
                  <a:prstClr val="white"/>
                </a:solidFill>
                <a:latin typeface="Arial" panose="020B0604020202020204" pitchFamily="34" charset="0"/>
                <a:cs typeface="Arial" panose="020B0604020202020204" pitchFamily="34" charset="0"/>
              </a:rPr>
              <a:t>Research Registries:  Continued </a:t>
            </a:r>
          </a:p>
          <a:p>
            <a:pPr marL="342900" indent="-342900" algn="ctr">
              <a:buFont typeface="Arial" panose="020B0604020202020204" pitchFamily="34" charset="0"/>
              <a:buChar char="•"/>
            </a:pPr>
            <a:r>
              <a:rPr lang="en-US" dirty="0" smtClean="0">
                <a:solidFill>
                  <a:prstClr val="white"/>
                </a:solidFill>
                <a:latin typeface="Arial" panose="020B0604020202020204" pitchFamily="34" charset="0"/>
                <a:cs typeface="Arial" panose="020B0604020202020204" pitchFamily="34" charset="0"/>
              </a:rPr>
              <a:t>When all required registries are marked </a:t>
            </a:r>
            <a:r>
              <a:rPr lang="en-US" i="1" dirty="0" smtClean="0">
                <a:solidFill>
                  <a:prstClr val="white"/>
                </a:solidFill>
                <a:latin typeface="Arial" panose="020B0604020202020204" pitchFamily="34" charset="0"/>
                <a:cs typeface="Arial" panose="020B0604020202020204" pitchFamily="34" charset="0"/>
              </a:rPr>
              <a:t>Cleared</a:t>
            </a:r>
            <a:r>
              <a:rPr lang="en-US" dirty="0" smtClean="0">
                <a:solidFill>
                  <a:prstClr val="white"/>
                </a:solidFill>
                <a:latin typeface="Arial" panose="020B0604020202020204" pitchFamily="34" charset="0"/>
                <a:cs typeface="Arial" panose="020B0604020202020204" pitchFamily="34" charset="0"/>
              </a:rPr>
              <a:t>, click the Submit button.</a:t>
            </a:r>
            <a:endParaRPr lang="en-US" dirty="0">
              <a:solidFill>
                <a:prstClr val="white"/>
              </a:solidFill>
              <a:latin typeface="Arial" panose="020B0604020202020204" pitchFamily="34" charset="0"/>
              <a:cs typeface="Arial" panose="020B0604020202020204" pitchFamily="34" charset="0"/>
            </a:endParaRPr>
          </a:p>
        </p:txBody>
      </p:sp>
      <p:sp>
        <p:nvSpPr>
          <p:cNvPr id="3" name="Rectangle 2"/>
          <p:cNvSpPr/>
          <p:nvPr/>
        </p:nvSpPr>
        <p:spPr>
          <a:xfrm>
            <a:off x="6019800" y="6324600"/>
            <a:ext cx="5334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Slide Number Placeholder 3"/>
          <p:cNvSpPr>
            <a:spLocks noGrp="1"/>
          </p:cNvSpPr>
          <p:nvPr>
            <p:ph type="sldNum" sz="quarter" idx="12"/>
          </p:nvPr>
        </p:nvSpPr>
        <p:spPr/>
        <p:txBody>
          <a:bodyPr/>
          <a:lstStyle/>
          <a:p>
            <a:fld id="{F65542C5-3271-40A1-AA79-E3DF91EDEA4E}" type="slidenum">
              <a:rPr lang="en-US" smtClean="0">
                <a:solidFill>
                  <a:schemeClr val="bg1"/>
                </a:solidFill>
              </a:rPr>
              <a:pPr/>
              <a:t>17</a:t>
            </a:fld>
            <a:endParaRPr lang="en-US" dirty="0">
              <a:solidFill>
                <a:schemeClr val="bg1"/>
              </a:solidFill>
            </a:endParaRPr>
          </a:p>
        </p:txBody>
      </p:sp>
    </p:spTree>
    <p:extLst>
      <p:ext uri="{BB962C8B-B14F-4D97-AF65-F5344CB8AC3E}">
        <p14:creationId xmlns:p14="http://schemas.microsoft.com/office/powerpoint/2010/main" val="31049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18" y="0"/>
            <a:ext cx="9144000" cy="4876800"/>
          </a:xfrm>
          <a:prstGeom prst="rect">
            <a:avLst/>
          </a:prstGeom>
          <a:noFill/>
          <a:ln w="25400">
            <a:solidFill>
              <a:schemeClr val="tx1"/>
            </a:solidFill>
            <a:prstDash val="solid"/>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17318" y="4876800"/>
            <a:ext cx="9161318" cy="1981200"/>
          </a:xfrm>
          <a:prstGeom prst="rect">
            <a:avLst/>
          </a:prstGeom>
          <a:solidFill>
            <a:srgbClr val="2B6BB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smtClean="0">
                <a:solidFill>
                  <a:prstClr val="white"/>
                </a:solidFill>
                <a:latin typeface="Arial" panose="020B0604020202020204" pitchFamily="34" charset="0"/>
                <a:cs typeface="Arial" panose="020B0604020202020204" pitchFamily="34" charset="0"/>
              </a:rPr>
              <a:t>Validating Registry Results</a:t>
            </a:r>
          </a:p>
          <a:p>
            <a:pPr marL="342900" indent="-342900" algn="ctr">
              <a:buFont typeface="Arial" panose="020B0604020202020204" pitchFamily="34" charset="0"/>
              <a:buChar char="•"/>
            </a:pPr>
            <a:r>
              <a:rPr lang="en-US" dirty="0" smtClean="0">
                <a:solidFill>
                  <a:prstClr val="white"/>
                </a:solidFill>
                <a:latin typeface="Arial" panose="020B0604020202020204" pitchFamily="34" charset="0"/>
                <a:cs typeface="Arial" panose="020B0604020202020204" pitchFamily="34" charset="0"/>
              </a:rPr>
              <a:t>This screen shows a match in the Ohio Nurse Aide Registry.</a:t>
            </a:r>
          </a:p>
          <a:p>
            <a:pPr marL="342900" indent="-342900" algn="ctr">
              <a:buFont typeface="Arial" panose="020B0604020202020204" pitchFamily="34" charset="0"/>
              <a:buChar char="•"/>
            </a:pPr>
            <a:r>
              <a:rPr lang="en-US" dirty="0" smtClean="0">
                <a:solidFill>
                  <a:prstClr val="white"/>
                </a:solidFill>
                <a:latin typeface="Arial" panose="020B0604020202020204" pitchFamily="34" charset="0"/>
                <a:cs typeface="Arial" panose="020B0604020202020204" pitchFamily="34" charset="0"/>
              </a:rPr>
              <a:t>Providers should view details and validate </a:t>
            </a:r>
            <a:r>
              <a:rPr lang="en-US" u="sng" dirty="0" smtClean="0">
                <a:solidFill>
                  <a:prstClr val="white"/>
                </a:solidFill>
                <a:latin typeface="Arial" panose="020B0604020202020204" pitchFamily="34" charset="0"/>
                <a:cs typeface="Arial" panose="020B0604020202020204" pitchFamily="34" charset="0"/>
              </a:rPr>
              <a:t>every</a:t>
            </a:r>
            <a:r>
              <a:rPr lang="en-US" dirty="0" smtClean="0">
                <a:solidFill>
                  <a:prstClr val="white"/>
                </a:solidFill>
                <a:latin typeface="Arial" panose="020B0604020202020204" pitchFamily="34" charset="0"/>
                <a:cs typeface="Arial" panose="020B0604020202020204" pitchFamily="34" charset="0"/>
              </a:rPr>
              <a:t> match by manually searching the registry site on the left.</a:t>
            </a:r>
          </a:p>
        </p:txBody>
      </p:sp>
      <p:sp>
        <p:nvSpPr>
          <p:cNvPr id="4" name="Rectangle 3"/>
          <p:cNvSpPr/>
          <p:nvPr/>
        </p:nvSpPr>
        <p:spPr>
          <a:xfrm>
            <a:off x="2438400" y="3200400"/>
            <a:ext cx="1447800"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Slide Number Placeholder 1"/>
          <p:cNvSpPr>
            <a:spLocks noGrp="1"/>
          </p:cNvSpPr>
          <p:nvPr>
            <p:ph type="sldNum" sz="quarter" idx="12"/>
          </p:nvPr>
        </p:nvSpPr>
        <p:spPr/>
        <p:txBody>
          <a:bodyPr/>
          <a:lstStyle/>
          <a:p>
            <a:fld id="{F65542C5-3271-40A1-AA79-E3DF91EDEA4E}" type="slidenum">
              <a:rPr lang="en-US" smtClean="0">
                <a:solidFill>
                  <a:schemeClr val="bg1"/>
                </a:solidFill>
              </a:rPr>
              <a:pPr/>
              <a:t>18</a:t>
            </a:fld>
            <a:endParaRPr lang="en-US" dirty="0">
              <a:solidFill>
                <a:schemeClr val="bg1"/>
              </a:solidFill>
            </a:endParaRPr>
          </a:p>
        </p:txBody>
      </p:sp>
    </p:spTree>
    <p:extLst>
      <p:ext uri="{BB962C8B-B14F-4D97-AF65-F5344CB8AC3E}">
        <p14:creationId xmlns:p14="http://schemas.microsoft.com/office/powerpoint/2010/main" val="308039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0" y="0"/>
            <a:ext cx="6629400" cy="6858000"/>
          </a:xfrm>
          <a:prstGeom prst="rect">
            <a:avLst/>
          </a:prstGeom>
          <a:noFill/>
          <a:ln w="25400">
            <a:solidFill>
              <a:schemeClr val="tx1"/>
            </a:solidFill>
            <a:miter lim="800000"/>
            <a:headEnd/>
            <a:tailEnd/>
          </a:ln>
        </p:spPr>
      </p:pic>
      <p:sp>
        <p:nvSpPr>
          <p:cNvPr id="2" name="Rectangle 1"/>
          <p:cNvSpPr/>
          <p:nvPr/>
        </p:nvSpPr>
        <p:spPr>
          <a:xfrm>
            <a:off x="6629400" y="0"/>
            <a:ext cx="2514600" cy="6858000"/>
          </a:xfrm>
          <a:prstGeom prst="rect">
            <a:avLst/>
          </a:prstGeom>
          <a:solidFill>
            <a:srgbClr val="2B6BB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smtClean="0">
                <a:solidFill>
                  <a:prstClr val="white"/>
                </a:solidFill>
                <a:latin typeface="Arial" panose="020B0604020202020204" pitchFamily="34" charset="0"/>
                <a:cs typeface="Arial" panose="020B0604020202020204" pitchFamily="34" charset="0"/>
              </a:rPr>
              <a:t>Clearing Registries</a:t>
            </a:r>
          </a:p>
          <a:p>
            <a:pPr marL="342900" indent="-342900" algn="ctr">
              <a:buFont typeface="Arial" panose="020B0604020202020204" pitchFamily="34" charset="0"/>
              <a:buChar char="•"/>
            </a:pPr>
            <a:r>
              <a:rPr lang="en-US" dirty="0" smtClean="0">
                <a:solidFill>
                  <a:prstClr val="white"/>
                </a:solidFill>
                <a:latin typeface="Arial" panose="020B0604020202020204" pitchFamily="34" charset="0"/>
                <a:cs typeface="Arial" panose="020B0604020202020204" pitchFamily="34" charset="0"/>
              </a:rPr>
              <a:t>When all required registries are marked </a:t>
            </a:r>
            <a:r>
              <a:rPr lang="en-US" i="1" dirty="0" smtClean="0">
                <a:solidFill>
                  <a:prstClr val="white"/>
                </a:solidFill>
                <a:latin typeface="Arial" panose="020B0604020202020204" pitchFamily="34" charset="0"/>
                <a:cs typeface="Arial" panose="020B0604020202020204" pitchFamily="34" charset="0"/>
              </a:rPr>
              <a:t>Cleared</a:t>
            </a:r>
            <a:r>
              <a:rPr lang="en-US" dirty="0" smtClean="0">
                <a:solidFill>
                  <a:prstClr val="white"/>
                </a:solidFill>
                <a:latin typeface="Arial" panose="020B0604020202020204" pitchFamily="34" charset="0"/>
                <a:cs typeface="Arial" panose="020B0604020202020204" pitchFamily="34" charset="0"/>
              </a:rPr>
              <a:t>, click the Submit button.</a:t>
            </a:r>
            <a:endParaRPr lang="en-US" dirty="0">
              <a:solidFill>
                <a:prstClr val="white"/>
              </a:solidFill>
              <a:latin typeface="Arial" panose="020B0604020202020204" pitchFamily="34" charset="0"/>
              <a:cs typeface="Arial" panose="020B0604020202020204" pitchFamily="34" charset="0"/>
            </a:endParaRPr>
          </a:p>
        </p:txBody>
      </p:sp>
      <p:sp>
        <p:nvSpPr>
          <p:cNvPr id="3" name="Rectangle 2"/>
          <p:cNvSpPr/>
          <p:nvPr/>
        </p:nvSpPr>
        <p:spPr>
          <a:xfrm>
            <a:off x="6019800" y="6324600"/>
            <a:ext cx="5334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Slide Number Placeholder 3"/>
          <p:cNvSpPr>
            <a:spLocks noGrp="1"/>
          </p:cNvSpPr>
          <p:nvPr>
            <p:ph type="sldNum" sz="quarter" idx="12"/>
          </p:nvPr>
        </p:nvSpPr>
        <p:spPr/>
        <p:txBody>
          <a:bodyPr/>
          <a:lstStyle/>
          <a:p>
            <a:fld id="{F65542C5-3271-40A1-AA79-E3DF91EDEA4E}" type="slidenum">
              <a:rPr lang="en-US" smtClean="0">
                <a:solidFill>
                  <a:schemeClr val="bg1"/>
                </a:solidFill>
              </a:rPr>
              <a:pPr/>
              <a:t>19</a:t>
            </a:fld>
            <a:endParaRPr lang="en-US" dirty="0">
              <a:solidFill>
                <a:schemeClr val="bg1"/>
              </a:solidFill>
            </a:endParaRPr>
          </a:p>
        </p:txBody>
      </p:sp>
    </p:spTree>
    <p:extLst>
      <p:ext uri="{BB962C8B-B14F-4D97-AF65-F5344CB8AC3E}">
        <p14:creationId xmlns:p14="http://schemas.microsoft.com/office/powerpoint/2010/main" val="386968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667000"/>
            <a:ext cx="7772400" cy="1470025"/>
          </a:xfrm>
        </p:spPr>
        <p:txBody>
          <a:bodyPr/>
          <a:lstStyle/>
          <a:p>
            <a:r>
              <a:rPr lang="en-US" dirty="0" smtClean="0"/>
              <a:t>AUTOMATED REGISTRY CHECK SYSTEM (ARCS) TRAINING</a:t>
            </a:r>
            <a:r>
              <a:rPr lang="en-US" dirty="0"/>
              <a:t/>
            </a:r>
            <a:br>
              <a:rPr lang="en-US" dirty="0"/>
            </a:br>
            <a:r>
              <a:rPr lang="en-US" sz="2000" dirty="0" smtClean="0"/>
              <a:t/>
            </a:r>
            <a:br>
              <a:rPr lang="en-US" sz="2000" dirty="0" smtClean="0"/>
            </a:br>
            <a:endParaRPr lang="en-US" sz="2000" dirty="0"/>
          </a:p>
        </p:txBody>
      </p:sp>
      <p:sp>
        <p:nvSpPr>
          <p:cNvPr id="5" name="Slide Number Placeholder 4"/>
          <p:cNvSpPr>
            <a:spLocks noGrp="1"/>
          </p:cNvSpPr>
          <p:nvPr>
            <p:ph type="sldNum" sz="quarter" idx="12"/>
          </p:nvPr>
        </p:nvSpPr>
        <p:spPr/>
        <p:txBody>
          <a:bodyPr/>
          <a:lstStyle/>
          <a:p>
            <a:fld id="{2E0F7AD5-E45F-4736-83CE-D8C26C993A39}" type="slidenum">
              <a:rPr lang="en-US" smtClean="0"/>
              <a:t>2</a:t>
            </a:fld>
            <a:endParaRPr lang="en-US" dirty="0"/>
          </a:p>
        </p:txBody>
      </p:sp>
    </p:spTree>
    <p:extLst>
      <p:ext uri="{BB962C8B-B14F-4D97-AF65-F5344CB8AC3E}">
        <p14:creationId xmlns:p14="http://schemas.microsoft.com/office/powerpoint/2010/main" val="17488431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8404" t="6604" r="18404" b="34551"/>
          <a:stretch/>
        </p:blipFill>
        <p:spPr>
          <a:xfrm>
            <a:off x="6928" y="0"/>
            <a:ext cx="9144000" cy="4602787"/>
          </a:xfrm>
          <a:prstGeom prst="rect">
            <a:avLst/>
          </a:prstGeom>
          <a:ln w="25400">
            <a:solidFill>
              <a:schemeClr val="tx1"/>
            </a:solidFill>
          </a:ln>
        </p:spPr>
      </p:pic>
      <p:sp>
        <p:nvSpPr>
          <p:cNvPr id="2" name="Rectangle 1"/>
          <p:cNvSpPr/>
          <p:nvPr/>
        </p:nvSpPr>
        <p:spPr>
          <a:xfrm>
            <a:off x="6928" y="4593051"/>
            <a:ext cx="9144000" cy="2264949"/>
          </a:xfrm>
          <a:prstGeom prst="rect">
            <a:avLst/>
          </a:prstGeom>
          <a:solidFill>
            <a:srgbClr val="2B6BB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smtClean="0">
                <a:solidFill>
                  <a:prstClr val="white"/>
                </a:solidFill>
                <a:latin typeface="Arial" panose="020B0604020202020204" pitchFamily="34" charset="0"/>
                <a:cs typeface="Arial" panose="020B0604020202020204" pitchFamily="34" charset="0"/>
              </a:rPr>
              <a:t>Applicant Confirmation</a:t>
            </a:r>
          </a:p>
          <a:p>
            <a:pPr marL="342900" indent="-342900" algn="ctr">
              <a:buFont typeface="Arial" panose="020B0604020202020204" pitchFamily="34" charset="0"/>
              <a:buChar char="•"/>
            </a:pPr>
            <a:r>
              <a:rPr lang="en-US" dirty="0" smtClean="0">
                <a:solidFill>
                  <a:prstClr val="white"/>
                </a:solidFill>
                <a:latin typeface="Arial" panose="020B0604020202020204" pitchFamily="34" charset="0"/>
                <a:cs typeface="Arial" panose="020B0604020202020204" pitchFamily="34" charset="0"/>
              </a:rPr>
              <a:t>A clear registry </a:t>
            </a:r>
            <a:r>
              <a:rPr lang="en-US" dirty="0">
                <a:solidFill>
                  <a:prstClr val="white"/>
                </a:solidFill>
                <a:latin typeface="Arial" panose="020B0604020202020204" pitchFamily="34" charset="0"/>
                <a:cs typeface="Arial" panose="020B0604020202020204" pitchFamily="34" charset="0"/>
              </a:rPr>
              <a:t>review generates the above </a:t>
            </a:r>
            <a:r>
              <a:rPr lang="en-US" i="1" dirty="0">
                <a:solidFill>
                  <a:prstClr val="white"/>
                </a:solidFill>
                <a:latin typeface="Arial" panose="020B0604020202020204" pitchFamily="34" charset="0"/>
                <a:cs typeface="Arial" panose="020B0604020202020204" pitchFamily="34" charset="0"/>
              </a:rPr>
              <a:t>Application Submitted </a:t>
            </a:r>
            <a:r>
              <a:rPr lang="en-US" i="1" dirty="0" smtClean="0">
                <a:solidFill>
                  <a:prstClr val="white"/>
                </a:solidFill>
                <a:latin typeface="Arial" panose="020B0604020202020204" pitchFamily="34" charset="0"/>
                <a:cs typeface="Arial" panose="020B0604020202020204" pitchFamily="34" charset="0"/>
              </a:rPr>
              <a:t>Confirmation </a:t>
            </a:r>
            <a:r>
              <a:rPr lang="en-US" dirty="0" smtClean="0">
                <a:solidFill>
                  <a:prstClr val="white"/>
                </a:solidFill>
                <a:latin typeface="Arial" panose="020B0604020202020204" pitchFamily="34" charset="0"/>
                <a:cs typeface="Arial" panose="020B0604020202020204" pitchFamily="34" charset="0"/>
              </a:rPr>
              <a:t>page</a:t>
            </a:r>
            <a:r>
              <a:rPr lang="en-US" i="1" dirty="0" smtClean="0">
                <a:solidFill>
                  <a:prstClr val="white"/>
                </a:solidFill>
                <a:latin typeface="Arial" panose="020B0604020202020204" pitchFamily="34" charset="0"/>
                <a:cs typeface="Arial" panose="020B0604020202020204" pitchFamily="34" charset="0"/>
              </a:rPr>
              <a:t>.</a:t>
            </a:r>
            <a:r>
              <a:rPr lang="en-US" dirty="0" smtClean="0">
                <a:solidFill>
                  <a:prstClr val="white"/>
                </a:solidFill>
                <a:latin typeface="Arial" panose="020B0604020202020204" pitchFamily="34" charset="0"/>
                <a:cs typeface="Arial" panose="020B0604020202020204" pitchFamily="34" charset="0"/>
              </a:rPr>
              <a:t> You can access two forms from this page:  the Final Registry Results form and the Background Check Fingerprint Request.</a:t>
            </a:r>
            <a:endParaRPr lang="en-US" dirty="0">
              <a:solidFill>
                <a:prstClr val="white"/>
              </a:solidFill>
              <a:latin typeface="Arial" panose="020B0604020202020204" pitchFamily="34" charset="0"/>
              <a:cs typeface="Arial" panose="020B0604020202020204" pitchFamily="34" charset="0"/>
            </a:endParaRPr>
          </a:p>
        </p:txBody>
      </p:sp>
      <p:sp>
        <p:nvSpPr>
          <p:cNvPr id="3" name="Rectangle 2"/>
          <p:cNvSpPr/>
          <p:nvPr/>
        </p:nvSpPr>
        <p:spPr>
          <a:xfrm>
            <a:off x="152400" y="3124200"/>
            <a:ext cx="4495800" cy="1219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Slide Number Placeholder 3"/>
          <p:cNvSpPr>
            <a:spLocks noGrp="1"/>
          </p:cNvSpPr>
          <p:nvPr>
            <p:ph type="sldNum" sz="quarter" idx="12"/>
          </p:nvPr>
        </p:nvSpPr>
        <p:spPr/>
        <p:txBody>
          <a:bodyPr/>
          <a:lstStyle/>
          <a:p>
            <a:fld id="{F65542C5-3271-40A1-AA79-E3DF91EDEA4E}" type="slidenum">
              <a:rPr lang="en-US" smtClean="0">
                <a:solidFill>
                  <a:schemeClr val="bg1"/>
                </a:solidFill>
              </a:rPr>
              <a:pPr/>
              <a:t>20</a:t>
            </a:fld>
            <a:endParaRPr lang="en-US" dirty="0">
              <a:solidFill>
                <a:schemeClr val="bg1"/>
              </a:solidFill>
            </a:endParaRPr>
          </a:p>
        </p:txBody>
      </p:sp>
    </p:spTree>
    <p:extLst>
      <p:ext uri="{BB962C8B-B14F-4D97-AF65-F5344CB8AC3E}">
        <p14:creationId xmlns:p14="http://schemas.microsoft.com/office/powerpoint/2010/main" val="418847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0" y="0"/>
            <a:ext cx="9182100" cy="5476875"/>
          </a:xfrm>
          <a:prstGeom prst="rect">
            <a:avLst/>
          </a:prstGeom>
          <a:noFill/>
          <a:ln w="25400">
            <a:solidFill>
              <a:schemeClr val="tx1"/>
            </a:solidFill>
            <a:miter lim="800000"/>
            <a:headEnd/>
            <a:tailEnd/>
          </a:ln>
        </p:spPr>
      </p:pic>
      <p:sp>
        <p:nvSpPr>
          <p:cNvPr id="2" name="Rectangle 1"/>
          <p:cNvSpPr/>
          <p:nvPr/>
        </p:nvSpPr>
        <p:spPr>
          <a:xfrm>
            <a:off x="0" y="576905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152400" y="4876800"/>
            <a:ext cx="8839200" cy="381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Rectangle 3"/>
          <p:cNvSpPr/>
          <p:nvPr/>
        </p:nvSpPr>
        <p:spPr>
          <a:xfrm>
            <a:off x="0" y="5388050"/>
            <a:ext cx="9144000" cy="1469950"/>
          </a:xfrm>
          <a:prstGeom prst="rect">
            <a:avLst/>
          </a:prstGeom>
          <a:solidFill>
            <a:srgbClr val="2B6BB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smtClean="0">
                <a:solidFill>
                  <a:prstClr val="white"/>
                </a:solidFill>
                <a:latin typeface="Arial" panose="020B0604020202020204" pitchFamily="34" charset="0"/>
                <a:cs typeface="Arial" panose="020B0604020202020204" pitchFamily="34" charset="0"/>
              </a:rPr>
              <a:t>Hiring Decision</a:t>
            </a:r>
          </a:p>
          <a:p>
            <a:pPr marL="342900" indent="-342900" algn="ctr">
              <a:buFont typeface="Arial" panose="020B0604020202020204" pitchFamily="34" charset="0"/>
              <a:buChar char="•"/>
            </a:pPr>
            <a:r>
              <a:rPr lang="en-US" dirty="0" smtClean="0">
                <a:solidFill>
                  <a:prstClr val="white"/>
                </a:solidFill>
                <a:latin typeface="Arial" panose="020B0604020202020204" pitchFamily="34" charset="0"/>
                <a:cs typeface="Arial" panose="020B0604020202020204" pitchFamily="34" charset="0"/>
              </a:rPr>
              <a:t>The applicant can be provisionally hired after fingerprints are taken.  Record the date the fingerprints were taken by clicking on the Enter Fingerprint Date button.  </a:t>
            </a:r>
            <a:endParaRPr lang="en-US" dirty="0">
              <a:solidFill>
                <a:prstClr val="white"/>
              </a:solidFill>
              <a:latin typeface="Arial" panose="020B0604020202020204" pitchFamily="34" charset="0"/>
              <a:cs typeface="Arial" panose="020B0604020202020204" pitchFamily="34" charset="0"/>
            </a:endParaRPr>
          </a:p>
        </p:txBody>
      </p:sp>
      <p:cxnSp>
        <p:nvCxnSpPr>
          <p:cNvPr id="6" name="Straight Arrow Connector 5"/>
          <p:cNvCxnSpPr/>
          <p:nvPr/>
        </p:nvCxnSpPr>
        <p:spPr>
          <a:xfrm flipH="1" flipV="1">
            <a:off x="8458200" y="5026912"/>
            <a:ext cx="381000" cy="42949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F65542C5-3271-40A1-AA79-E3DF91EDEA4E}" type="slidenum">
              <a:rPr lang="en-US" smtClean="0">
                <a:solidFill>
                  <a:schemeClr val="bg1"/>
                </a:solidFill>
              </a:rPr>
              <a:pPr/>
              <a:t>21</a:t>
            </a:fld>
            <a:endParaRPr lang="en-US" dirty="0">
              <a:solidFill>
                <a:schemeClr val="bg1"/>
              </a:solidFill>
            </a:endParaRPr>
          </a:p>
        </p:txBody>
      </p:sp>
    </p:spTree>
    <p:extLst>
      <p:ext uri="{BB962C8B-B14F-4D97-AF65-F5344CB8AC3E}">
        <p14:creationId xmlns:p14="http://schemas.microsoft.com/office/powerpoint/2010/main" val="318528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par>
                          <p:cTn id="8" fill="hold">
                            <p:stCondLst>
                              <p:cond delay="2000"/>
                            </p:stCondLst>
                            <p:childTnLst>
                              <p:par>
                                <p:cTn id="9" presetID="22" presetClass="exit" presetSubtype="8" fill="hold" grpId="1" nodeType="afterEffect">
                                  <p:stCondLst>
                                    <p:cond delay="0"/>
                                  </p:stCondLst>
                                  <p:childTnLst>
                                    <p:animEffect transition="out" filter="wipe(left)">
                                      <p:cBhvr>
                                        <p:cTn id="10" dur="1000"/>
                                        <p:tgtEl>
                                          <p:spTgt spid="3"/>
                                        </p:tgtEl>
                                      </p:cBhvr>
                                    </p:animEffect>
                                    <p:set>
                                      <p:cBhvr>
                                        <p:cTn id="11" dur="1" fill="hold">
                                          <p:stCondLst>
                                            <p:cond delay="999"/>
                                          </p:stCondLst>
                                        </p:cTn>
                                        <p:tgtEl>
                                          <p:spTgt spid="3"/>
                                        </p:tgtEl>
                                        <p:attrNameLst>
                                          <p:attrName>style.visibility</p:attrName>
                                        </p:attrNameLst>
                                      </p:cBhvr>
                                      <p:to>
                                        <p:strVal val="hidden"/>
                                      </p:to>
                                    </p:set>
                                  </p:childTnLst>
                                </p:cTn>
                              </p:par>
                            </p:childTnLst>
                          </p:cTn>
                        </p:par>
                        <p:par>
                          <p:cTn id="12" fill="hold">
                            <p:stCondLst>
                              <p:cond delay="3000"/>
                            </p:stCondLst>
                            <p:childTnLst>
                              <p:par>
                                <p:cTn id="13" presetID="2" presetClass="entr" presetSubtype="4" fill="hold" nodeType="after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1" y="0"/>
            <a:ext cx="9144000" cy="4724400"/>
          </a:xfrm>
          <a:prstGeom prst="rect">
            <a:avLst/>
          </a:prstGeom>
          <a:solidFill>
            <a:srgbClr val="2B6BB0"/>
          </a:solidFill>
          <a:ln w="25400">
            <a:solidFill>
              <a:schemeClr val="tx1"/>
            </a:solidFill>
            <a:miter lim="800000"/>
            <a:headEnd/>
            <a:tailEnd/>
          </a:ln>
        </p:spPr>
      </p:pic>
      <p:sp>
        <p:nvSpPr>
          <p:cNvPr id="2" name="Rectangle 1"/>
          <p:cNvSpPr/>
          <p:nvPr/>
        </p:nvSpPr>
        <p:spPr>
          <a:xfrm>
            <a:off x="-28575" y="4724400"/>
            <a:ext cx="9143999" cy="2119745"/>
          </a:xfrm>
          <a:prstGeom prst="rect">
            <a:avLst/>
          </a:prstGeom>
          <a:solidFill>
            <a:srgbClr val="2B6BB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smtClean="0">
                <a:solidFill>
                  <a:prstClr val="white"/>
                </a:solidFill>
                <a:latin typeface="Arial" panose="020B0604020202020204" pitchFamily="34" charset="0"/>
                <a:cs typeface="Arial" panose="020B0604020202020204" pitchFamily="34" charset="0"/>
              </a:rPr>
              <a:t>Provisional Hire</a:t>
            </a:r>
          </a:p>
          <a:p>
            <a:pPr marL="342900" indent="-342900" algn="ctr">
              <a:buFont typeface="Arial" panose="020B0604020202020204" pitchFamily="34" charset="0"/>
              <a:buChar char="•"/>
            </a:pPr>
            <a:r>
              <a:rPr lang="en-US" dirty="0" smtClean="0">
                <a:solidFill>
                  <a:prstClr val="white"/>
                </a:solidFill>
                <a:latin typeface="Arial" panose="020B0604020202020204" pitchFamily="34" charset="0"/>
                <a:cs typeface="Arial" panose="020B0604020202020204" pitchFamily="34" charset="0"/>
              </a:rPr>
              <a:t>Once the fingerprint date is entered and saved, the Enter Fingerprint Date button is removed from the Hiring Decision record and two hire buttons are added.  If criminal history results have not yet been received, you can hire the applicant provisionally.  Click on the Hire Provisionally button.</a:t>
            </a:r>
            <a:endParaRPr lang="en-US" dirty="0">
              <a:solidFill>
                <a:prstClr val="white"/>
              </a:solidFill>
              <a:latin typeface="Arial" panose="020B0604020202020204" pitchFamily="34" charset="0"/>
              <a:cs typeface="Arial" panose="020B0604020202020204" pitchFamily="34" charset="0"/>
            </a:endParaRPr>
          </a:p>
        </p:txBody>
      </p:sp>
      <p:cxnSp>
        <p:nvCxnSpPr>
          <p:cNvPr id="4" name="Straight Arrow Connector 3"/>
          <p:cNvCxnSpPr/>
          <p:nvPr/>
        </p:nvCxnSpPr>
        <p:spPr>
          <a:xfrm flipH="1">
            <a:off x="6705600" y="4191000"/>
            <a:ext cx="8382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F65542C5-3271-40A1-AA79-E3DF91EDEA4E}" type="slidenum">
              <a:rPr lang="en-US" smtClean="0">
                <a:solidFill>
                  <a:schemeClr val="bg1"/>
                </a:solidFill>
              </a:rPr>
              <a:pPr/>
              <a:t>22</a:t>
            </a:fld>
            <a:endParaRPr lang="en-US" dirty="0">
              <a:solidFill>
                <a:schemeClr val="bg1"/>
              </a:solidFill>
            </a:endParaRPr>
          </a:p>
        </p:txBody>
      </p:sp>
    </p:spTree>
    <p:extLst>
      <p:ext uri="{BB962C8B-B14F-4D97-AF65-F5344CB8AC3E}">
        <p14:creationId xmlns:p14="http://schemas.microsoft.com/office/powerpoint/2010/main" val="169290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0" y="0"/>
            <a:ext cx="9144000" cy="5029200"/>
          </a:xfrm>
          <a:prstGeom prst="rect">
            <a:avLst/>
          </a:prstGeom>
          <a:noFill/>
          <a:ln w="25400">
            <a:solidFill>
              <a:schemeClr val="tx1"/>
            </a:solidFill>
            <a:miter lim="800000"/>
            <a:headEnd/>
            <a:tailEnd/>
          </a:ln>
        </p:spPr>
      </p:pic>
      <p:sp>
        <p:nvSpPr>
          <p:cNvPr id="2" name="Rectangle 1"/>
          <p:cNvSpPr/>
          <p:nvPr/>
        </p:nvSpPr>
        <p:spPr>
          <a:xfrm>
            <a:off x="0" y="5029200"/>
            <a:ext cx="9178636" cy="1828800"/>
          </a:xfrm>
          <a:prstGeom prst="rect">
            <a:avLst/>
          </a:prstGeom>
          <a:solidFill>
            <a:srgbClr val="2B6BB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smtClean="0">
                <a:solidFill>
                  <a:prstClr val="white"/>
                </a:solidFill>
                <a:latin typeface="Arial" panose="020B0604020202020204" pitchFamily="34" charset="0"/>
                <a:cs typeface="Arial" panose="020B0604020202020204" pitchFamily="34" charset="0"/>
              </a:rPr>
              <a:t>Provisional Hire: Continued</a:t>
            </a:r>
          </a:p>
          <a:p>
            <a:pPr marL="342900" indent="-342900" algn="ctr">
              <a:buFont typeface="Arial" panose="020B0604020202020204" pitchFamily="34" charset="0"/>
              <a:buChar char="•"/>
            </a:pPr>
            <a:r>
              <a:rPr lang="en-US" dirty="0" smtClean="0">
                <a:solidFill>
                  <a:prstClr val="white"/>
                </a:solidFill>
                <a:latin typeface="Arial" panose="020B0604020202020204" pitchFamily="34" charset="0"/>
                <a:cs typeface="Arial" panose="020B0604020202020204" pitchFamily="34" charset="0"/>
              </a:rPr>
              <a:t>Our applicant is now listed as a Provisional Employee in the Employment Status column of the Hiring Decision page.  </a:t>
            </a:r>
            <a:endParaRPr lang="en-US" dirty="0">
              <a:solidFill>
                <a:prstClr val="white"/>
              </a:solidFill>
              <a:latin typeface="Arial" panose="020B0604020202020204" pitchFamily="34" charset="0"/>
              <a:cs typeface="Arial" panose="020B0604020202020204" pitchFamily="34" charset="0"/>
            </a:endParaRPr>
          </a:p>
        </p:txBody>
      </p:sp>
      <p:sp>
        <p:nvSpPr>
          <p:cNvPr id="3" name="Rectangle 2"/>
          <p:cNvSpPr/>
          <p:nvPr/>
        </p:nvSpPr>
        <p:spPr>
          <a:xfrm>
            <a:off x="5257800" y="4419600"/>
            <a:ext cx="19050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Slide Number Placeholder 3"/>
          <p:cNvSpPr>
            <a:spLocks noGrp="1"/>
          </p:cNvSpPr>
          <p:nvPr>
            <p:ph type="sldNum" sz="quarter" idx="12"/>
          </p:nvPr>
        </p:nvSpPr>
        <p:spPr/>
        <p:txBody>
          <a:bodyPr/>
          <a:lstStyle/>
          <a:p>
            <a:fld id="{F65542C5-3271-40A1-AA79-E3DF91EDEA4E}" type="slidenum">
              <a:rPr lang="en-US" smtClean="0">
                <a:solidFill>
                  <a:schemeClr val="bg1"/>
                </a:solidFill>
              </a:rPr>
              <a:pPr/>
              <a:t>23</a:t>
            </a:fld>
            <a:endParaRPr lang="en-US" dirty="0">
              <a:solidFill>
                <a:schemeClr val="bg1"/>
              </a:solidFill>
            </a:endParaRPr>
          </a:p>
        </p:txBody>
      </p:sp>
    </p:spTree>
    <p:extLst>
      <p:ext uri="{BB962C8B-B14F-4D97-AF65-F5344CB8AC3E}">
        <p14:creationId xmlns:p14="http://schemas.microsoft.com/office/powerpoint/2010/main" val="20545377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144000" cy="51054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19051" y="5105400"/>
            <a:ext cx="9144001" cy="1752600"/>
          </a:xfrm>
          <a:prstGeom prst="rect">
            <a:avLst/>
          </a:prstGeom>
          <a:solidFill>
            <a:srgbClr val="2B6BB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smtClean="0">
                <a:solidFill>
                  <a:prstClr val="white"/>
                </a:solidFill>
                <a:latin typeface="Arial" panose="020B0604020202020204" pitchFamily="34" charset="0"/>
                <a:cs typeface="Arial" panose="020B0604020202020204" pitchFamily="34" charset="0"/>
              </a:rPr>
              <a:t>Tracking Provisional Employees</a:t>
            </a:r>
          </a:p>
          <a:p>
            <a:pPr marL="342900" indent="-342900" algn="ctr">
              <a:buFont typeface="Arial" panose="020B0604020202020204" pitchFamily="34" charset="0"/>
              <a:buChar char="•"/>
            </a:pPr>
            <a:r>
              <a:rPr lang="en-US" dirty="0" smtClean="0">
                <a:solidFill>
                  <a:prstClr val="white"/>
                </a:solidFill>
                <a:latin typeface="Arial" panose="020B0604020202020204" pitchFamily="34" charset="0"/>
                <a:cs typeface="Arial" panose="020B0604020202020204" pitchFamily="34" charset="0"/>
              </a:rPr>
              <a:t>The applicant will also be listed on your Provisional Employee list.  Click on Employees &gt; Provisional on the navigation bar  to see the provisional employees page.  Then click the Search button to see your list of provisional employees.  </a:t>
            </a:r>
            <a:endParaRPr lang="en-US" dirty="0">
              <a:solidFill>
                <a:prstClr val="white"/>
              </a:solidFill>
              <a:latin typeface="Arial" panose="020B0604020202020204" pitchFamily="34" charset="0"/>
              <a:cs typeface="Arial" panose="020B0604020202020204" pitchFamily="34" charset="0"/>
            </a:endParaRPr>
          </a:p>
        </p:txBody>
      </p:sp>
      <p:sp>
        <p:nvSpPr>
          <p:cNvPr id="3" name="Rectangle 2"/>
          <p:cNvSpPr/>
          <p:nvPr/>
        </p:nvSpPr>
        <p:spPr>
          <a:xfrm>
            <a:off x="7924800" y="2971800"/>
            <a:ext cx="8382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Rectangle 3"/>
          <p:cNvSpPr/>
          <p:nvPr/>
        </p:nvSpPr>
        <p:spPr>
          <a:xfrm>
            <a:off x="152400" y="838200"/>
            <a:ext cx="8839200"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Slide Number Placeholder 4"/>
          <p:cNvSpPr>
            <a:spLocks noGrp="1"/>
          </p:cNvSpPr>
          <p:nvPr>
            <p:ph type="sldNum" sz="quarter" idx="12"/>
          </p:nvPr>
        </p:nvSpPr>
        <p:spPr/>
        <p:txBody>
          <a:bodyPr/>
          <a:lstStyle/>
          <a:p>
            <a:fld id="{F65542C5-3271-40A1-AA79-E3DF91EDEA4E}" type="slidenum">
              <a:rPr lang="en-US" smtClean="0">
                <a:solidFill>
                  <a:schemeClr val="bg1"/>
                </a:solidFill>
              </a:rPr>
              <a:pPr/>
              <a:t>24</a:t>
            </a:fld>
            <a:endParaRPr lang="en-US" dirty="0">
              <a:solidFill>
                <a:schemeClr val="bg1"/>
              </a:solidFill>
            </a:endParaRPr>
          </a:p>
        </p:txBody>
      </p:sp>
    </p:spTree>
    <p:extLst>
      <p:ext uri="{BB962C8B-B14F-4D97-AF65-F5344CB8AC3E}">
        <p14:creationId xmlns:p14="http://schemas.microsoft.com/office/powerpoint/2010/main" val="414240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45"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anim calcmode="lin" valueType="num">
                                      <p:cBhvr>
                                        <p:cTn id="12" dur="2000" fill="hold"/>
                                        <p:tgtEl>
                                          <p:spTgt spid="3"/>
                                        </p:tgtEl>
                                        <p:attrNameLst>
                                          <p:attrName>ppt_w</p:attrName>
                                        </p:attrNameLst>
                                      </p:cBhvr>
                                      <p:tavLst>
                                        <p:tav tm="0" fmla="#ppt_w*sin(2.5*pi*$)">
                                          <p:val>
                                            <p:fltVal val="0"/>
                                          </p:val>
                                        </p:tav>
                                        <p:tav tm="100000">
                                          <p:val>
                                            <p:fltVal val="1"/>
                                          </p:val>
                                        </p:tav>
                                      </p:tavLst>
                                    </p:anim>
                                    <p:anim calcmode="lin" valueType="num">
                                      <p:cBhvr>
                                        <p:cTn id="13"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343400"/>
            <a:ext cx="9144000" cy="2514600"/>
          </a:xfrm>
          <a:prstGeom prst="rect">
            <a:avLst/>
          </a:prstGeom>
          <a:solidFill>
            <a:srgbClr val="2B6BB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smtClean="0">
                <a:solidFill>
                  <a:prstClr val="white"/>
                </a:solidFill>
                <a:latin typeface="Arial" panose="020B0604020202020204" pitchFamily="34" charset="0"/>
                <a:cs typeface="Arial" panose="020B0604020202020204" pitchFamily="34" charset="0"/>
              </a:rPr>
              <a:t>Tracking Provisional Employees: Continued</a:t>
            </a:r>
          </a:p>
          <a:p>
            <a:pPr marL="457200" indent="-457200" algn="ctr">
              <a:buFont typeface="Arial" panose="020B0604020202020204" pitchFamily="34" charset="0"/>
              <a:buChar char="•"/>
            </a:pPr>
            <a:r>
              <a:rPr lang="en-US" dirty="0" smtClean="0">
                <a:solidFill>
                  <a:prstClr val="white"/>
                </a:solidFill>
                <a:latin typeface="Arial" panose="020B0604020202020204" pitchFamily="34" charset="0"/>
                <a:cs typeface="Arial" panose="020B0604020202020204" pitchFamily="34" charset="0"/>
              </a:rPr>
              <a:t>Applicants can work provisionally for 60 days.  The provisional employees page keeps track of the number of days an applicant has been employed provisionally.  To hire a provisional employee permanently, click the Edit button.</a:t>
            </a:r>
            <a:endParaRPr lang="en-US" dirty="0">
              <a:solidFill>
                <a:prstClr val="white"/>
              </a:solidFill>
              <a:latin typeface="Arial" panose="020B0604020202020204" pitchFamily="34" charset="0"/>
              <a:cs typeface="Arial" panose="020B0604020202020204" pitchFamily="34" charset="0"/>
            </a:endParaRPr>
          </a:p>
        </p:txBody>
      </p:sp>
      <p:sp>
        <p:nvSpPr>
          <p:cNvPr id="4" name="Rectangle 3"/>
          <p:cNvSpPr/>
          <p:nvPr/>
        </p:nvSpPr>
        <p:spPr>
          <a:xfrm>
            <a:off x="6477000" y="3048000"/>
            <a:ext cx="2057400" cy="609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927"/>
            <a:ext cx="9144000" cy="4336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477000" y="3048000"/>
            <a:ext cx="1981200" cy="609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8458200" y="3048000"/>
            <a:ext cx="457200" cy="609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Slide Number Placeholder 1"/>
          <p:cNvSpPr>
            <a:spLocks noGrp="1"/>
          </p:cNvSpPr>
          <p:nvPr>
            <p:ph type="sldNum" sz="quarter" idx="12"/>
          </p:nvPr>
        </p:nvSpPr>
        <p:spPr/>
        <p:txBody>
          <a:bodyPr/>
          <a:lstStyle/>
          <a:p>
            <a:fld id="{F65542C5-3271-40A1-AA79-E3DF91EDEA4E}" type="slidenum">
              <a:rPr lang="en-US" smtClean="0">
                <a:solidFill>
                  <a:schemeClr val="bg1"/>
                </a:solidFill>
              </a:rPr>
              <a:pPr/>
              <a:t>25</a:t>
            </a:fld>
            <a:endParaRPr lang="en-US" dirty="0">
              <a:solidFill>
                <a:schemeClr val="bg1"/>
              </a:solidFill>
            </a:endParaRPr>
          </a:p>
        </p:txBody>
      </p:sp>
    </p:spTree>
    <p:extLst>
      <p:ext uri="{BB962C8B-B14F-4D97-AF65-F5344CB8AC3E}">
        <p14:creationId xmlns:p14="http://schemas.microsoft.com/office/powerpoint/2010/main" val="326427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xit" presetSubtype="8" fill="hold" grpId="1" nodeType="afterEffect">
                                  <p:stCondLst>
                                    <p:cond delay="500"/>
                                  </p:stCondLst>
                                  <p:childTnLst>
                                    <p:animEffect transition="out" filter="wipe(left)">
                                      <p:cBhvr>
                                        <p:cTn id="10" dur="1000"/>
                                        <p:tgtEl>
                                          <p:spTgt spid="5"/>
                                        </p:tgtEl>
                                      </p:cBhvr>
                                    </p:animEffect>
                                    <p:set>
                                      <p:cBhvr>
                                        <p:cTn id="11" dur="1" fill="hold">
                                          <p:stCondLst>
                                            <p:cond delay="999"/>
                                          </p:stCondLst>
                                        </p:cTn>
                                        <p:tgtEl>
                                          <p:spTgt spid="5"/>
                                        </p:tgtEl>
                                        <p:attrNameLst>
                                          <p:attrName>style.visibility</p:attrName>
                                        </p:attrNameLst>
                                      </p:cBhvr>
                                      <p:to>
                                        <p:strVal val="hidden"/>
                                      </p:to>
                                    </p:set>
                                  </p:childTnLst>
                                </p:cTn>
                              </p:par>
                            </p:childTnLst>
                          </p:cTn>
                        </p:par>
                        <p:par>
                          <p:cTn id="12" fill="hold">
                            <p:stCondLst>
                              <p:cond delay="2500"/>
                            </p:stCondLst>
                            <p:childTnLst>
                              <p:par>
                                <p:cTn id="13" presetID="45"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anim calcmode="lin" valueType="num">
                                      <p:cBhvr>
                                        <p:cTn id="16" dur="2000" fill="hold"/>
                                        <p:tgtEl>
                                          <p:spTgt spid="6"/>
                                        </p:tgtEl>
                                        <p:attrNameLst>
                                          <p:attrName>ppt_w</p:attrName>
                                        </p:attrNameLst>
                                      </p:cBhvr>
                                      <p:tavLst>
                                        <p:tav tm="0" fmla="#ppt_w*sin(2.5*pi*$)">
                                          <p:val>
                                            <p:fltVal val="0"/>
                                          </p:val>
                                        </p:tav>
                                        <p:tav tm="100000">
                                          <p:val>
                                            <p:fltVal val="1"/>
                                          </p:val>
                                        </p:tav>
                                      </p:tavLst>
                                    </p:anim>
                                    <p:anim calcmode="lin" valueType="num">
                                      <p:cBhvr>
                                        <p:cTn id="17"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0" y="0"/>
            <a:ext cx="9182100" cy="4419600"/>
          </a:xfrm>
          <a:prstGeom prst="rect">
            <a:avLst/>
          </a:prstGeom>
          <a:noFill/>
          <a:ln w="25400">
            <a:solidFill>
              <a:schemeClr val="tx1"/>
            </a:solidFill>
            <a:miter lim="800000"/>
            <a:headEnd/>
            <a:tailEnd/>
          </a:ln>
        </p:spPr>
      </p:pic>
      <p:sp>
        <p:nvSpPr>
          <p:cNvPr id="3" name="Rectangle 2"/>
          <p:cNvSpPr/>
          <p:nvPr/>
        </p:nvSpPr>
        <p:spPr>
          <a:xfrm>
            <a:off x="0" y="4352925"/>
            <a:ext cx="9144000" cy="2505075"/>
          </a:xfrm>
          <a:prstGeom prst="rect">
            <a:avLst/>
          </a:prstGeom>
          <a:solidFill>
            <a:srgbClr val="2B6BB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smtClean="0">
                <a:solidFill>
                  <a:prstClr val="white"/>
                </a:solidFill>
                <a:latin typeface="Arial" panose="020B0604020202020204" pitchFamily="34" charset="0"/>
                <a:cs typeface="Arial" panose="020B0604020202020204" pitchFamily="34" charset="0"/>
              </a:rPr>
              <a:t>Converting to Permanent Status</a:t>
            </a:r>
          </a:p>
          <a:p>
            <a:pPr marL="342900" indent="-342900" algn="ctr">
              <a:buFont typeface="Arial" panose="020B0604020202020204" pitchFamily="34" charset="0"/>
              <a:buChar char="•"/>
            </a:pPr>
            <a:r>
              <a:rPr lang="en-US" dirty="0" smtClean="0">
                <a:solidFill>
                  <a:prstClr val="white"/>
                </a:solidFill>
                <a:latin typeface="Arial" panose="020B0604020202020204" pitchFamily="34" charset="0"/>
                <a:cs typeface="Arial" panose="020B0604020202020204" pitchFamily="34" charset="0"/>
              </a:rPr>
              <a:t>Alternatively, you can convert an employee from provisional to permanent status on the Hiring Decision page.  Click the Convert to Permanent button.</a:t>
            </a:r>
          </a:p>
          <a:p>
            <a:pPr marL="342900" indent="-342900" algn="ctr">
              <a:buFont typeface="Arial" panose="020B0604020202020204" pitchFamily="34" charset="0"/>
              <a:buChar char="•"/>
            </a:pPr>
            <a:r>
              <a:rPr lang="en-US" dirty="0" smtClean="0">
                <a:solidFill>
                  <a:prstClr val="white"/>
                </a:solidFill>
                <a:latin typeface="Arial" panose="020B0604020202020204" pitchFamily="34" charset="0"/>
                <a:cs typeface="Arial" panose="020B0604020202020204" pitchFamily="34" charset="0"/>
              </a:rPr>
              <a:t>On </a:t>
            </a:r>
            <a:r>
              <a:rPr lang="en-US" dirty="0">
                <a:solidFill>
                  <a:prstClr val="white"/>
                </a:solidFill>
                <a:latin typeface="Arial" panose="020B0604020202020204" pitchFamily="34" charset="0"/>
                <a:cs typeface="Arial" panose="020B0604020202020204" pitchFamily="34" charset="0"/>
              </a:rPr>
              <a:t>any applicant list, the applicant’s last name is hyperlinked.  Click the last name to view the applicant’s Person Summary.</a:t>
            </a:r>
          </a:p>
          <a:p>
            <a:pPr algn="ctr"/>
            <a:endParaRPr lang="en-US" dirty="0">
              <a:solidFill>
                <a:prstClr val="white"/>
              </a:solidFill>
              <a:latin typeface="Arial" panose="020B0604020202020204" pitchFamily="34" charset="0"/>
              <a:cs typeface="Arial" panose="020B0604020202020204" pitchFamily="34" charset="0"/>
            </a:endParaRPr>
          </a:p>
        </p:txBody>
      </p:sp>
      <p:cxnSp>
        <p:nvCxnSpPr>
          <p:cNvPr id="5" name="Straight Arrow Connector 4"/>
          <p:cNvCxnSpPr/>
          <p:nvPr/>
        </p:nvCxnSpPr>
        <p:spPr>
          <a:xfrm flipH="1">
            <a:off x="6751617" y="3241963"/>
            <a:ext cx="228600"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F65542C5-3271-40A1-AA79-E3DF91EDEA4E}" type="slidenum">
              <a:rPr lang="en-US" smtClean="0">
                <a:solidFill>
                  <a:schemeClr val="bg1"/>
                </a:solidFill>
              </a:rPr>
              <a:pPr/>
              <a:t>26</a:t>
            </a:fld>
            <a:endParaRPr lang="en-US" dirty="0">
              <a:solidFill>
                <a:schemeClr val="bg1"/>
              </a:solidFill>
            </a:endParaRPr>
          </a:p>
        </p:txBody>
      </p:sp>
      <p:sp>
        <p:nvSpPr>
          <p:cNvPr id="7" name="Rectangle 6"/>
          <p:cNvSpPr/>
          <p:nvPr/>
        </p:nvSpPr>
        <p:spPr>
          <a:xfrm>
            <a:off x="3048000" y="2216727"/>
            <a:ext cx="990600" cy="20504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2684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0"/>
            <a:ext cx="6629399" cy="6858000"/>
          </a:xfrm>
          <a:prstGeom prst="rect">
            <a:avLst/>
          </a:prstGeom>
          <a:noFill/>
          <a:ln w="25400">
            <a:solidFill>
              <a:schemeClr val="tx1"/>
            </a:solidFill>
            <a:miter lim="800000"/>
            <a:headEnd/>
            <a:tailEnd/>
          </a:ln>
        </p:spPr>
      </p:pic>
      <p:sp>
        <p:nvSpPr>
          <p:cNvPr id="2" name="Rectangle 1"/>
          <p:cNvSpPr/>
          <p:nvPr/>
        </p:nvSpPr>
        <p:spPr>
          <a:xfrm>
            <a:off x="6553200" y="0"/>
            <a:ext cx="2590800" cy="6858000"/>
          </a:xfrm>
          <a:prstGeom prst="rect">
            <a:avLst/>
          </a:prstGeom>
          <a:solidFill>
            <a:srgbClr val="2B6BB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smtClean="0">
                <a:solidFill>
                  <a:prstClr val="white"/>
                </a:solidFill>
                <a:latin typeface="Arial" panose="020B0604020202020204" pitchFamily="34" charset="0"/>
                <a:cs typeface="Arial" panose="020B0604020202020204" pitchFamily="34" charset="0"/>
              </a:rPr>
              <a:t>Person Summary </a:t>
            </a:r>
          </a:p>
          <a:p>
            <a:pPr marL="342900" indent="-342900" algn="ctr">
              <a:buFont typeface="Arial" panose="020B0604020202020204" pitchFamily="34" charset="0"/>
              <a:buChar char="•"/>
            </a:pPr>
            <a:r>
              <a:rPr lang="en-US" dirty="0" smtClean="0">
                <a:solidFill>
                  <a:prstClr val="white"/>
                </a:solidFill>
                <a:latin typeface="Arial" panose="020B0604020202020204" pitchFamily="34" charset="0"/>
                <a:cs typeface="Arial" panose="020B0604020202020204" pitchFamily="34" charset="0"/>
              </a:rPr>
              <a:t>The </a:t>
            </a:r>
            <a:r>
              <a:rPr lang="en-US" dirty="0">
                <a:solidFill>
                  <a:prstClr val="white"/>
                </a:solidFill>
                <a:latin typeface="Arial" panose="020B0604020202020204" pitchFamily="34" charset="0"/>
                <a:cs typeface="Arial" panose="020B0604020202020204" pitchFamily="34" charset="0"/>
              </a:rPr>
              <a:t>Person Summary page has </a:t>
            </a:r>
            <a:r>
              <a:rPr lang="en-US" dirty="0" smtClean="0">
                <a:solidFill>
                  <a:prstClr val="white"/>
                </a:solidFill>
                <a:latin typeface="Arial" panose="020B0604020202020204" pitchFamily="34" charset="0"/>
                <a:cs typeface="Arial" panose="020B0604020202020204" pitchFamily="34" charset="0"/>
              </a:rPr>
              <a:t>five </a:t>
            </a:r>
            <a:r>
              <a:rPr lang="en-US" dirty="0">
                <a:solidFill>
                  <a:prstClr val="white"/>
                </a:solidFill>
                <a:latin typeface="Arial" panose="020B0604020202020204" pitchFamily="34" charset="0"/>
                <a:cs typeface="Arial" panose="020B0604020202020204" pitchFamily="34" charset="0"/>
              </a:rPr>
              <a:t>tabs. This is the Profile</a:t>
            </a:r>
            <a:r>
              <a:rPr lang="en-US" i="1" dirty="0">
                <a:solidFill>
                  <a:prstClr val="white"/>
                </a:solidFill>
                <a:latin typeface="Arial" panose="020B0604020202020204" pitchFamily="34" charset="0"/>
                <a:cs typeface="Arial" panose="020B0604020202020204" pitchFamily="34" charset="0"/>
              </a:rPr>
              <a:t> </a:t>
            </a:r>
            <a:r>
              <a:rPr lang="en-US" dirty="0">
                <a:solidFill>
                  <a:prstClr val="white"/>
                </a:solidFill>
                <a:latin typeface="Arial" panose="020B0604020202020204" pitchFamily="34" charset="0"/>
                <a:cs typeface="Arial" panose="020B0604020202020204" pitchFamily="34" charset="0"/>
              </a:rPr>
              <a:t>tab. </a:t>
            </a:r>
          </a:p>
        </p:txBody>
      </p:sp>
      <p:sp>
        <p:nvSpPr>
          <p:cNvPr id="3" name="Rectangle 2"/>
          <p:cNvSpPr/>
          <p:nvPr/>
        </p:nvSpPr>
        <p:spPr>
          <a:xfrm>
            <a:off x="0" y="1066800"/>
            <a:ext cx="35052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Slide Number Placeholder 3"/>
          <p:cNvSpPr>
            <a:spLocks noGrp="1"/>
          </p:cNvSpPr>
          <p:nvPr>
            <p:ph type="sldNum" sz="quarter" idx="12"/>
          </p:nvPr>
        </p:nvSpPr>
        <p:spPr/>
        <p:txBody>
          <a:bodyPr/>
          <a:lstStyle/>
          <a:p>
            <a:fld id="{F65542C5-3271-40A1-AA79-E3DF91EDEA4E}" type="slidenum">
              <a:rPr lang="en-US" smtClean="0">
                <a:solidFill>
                  <a:schemeClr val="bg1"/>
                </a:solidFill>
              </a:rPr>
              <a:pPr/>
              <a:t>27</a:t>
            </a:fld>
            <a:endParaRPr lang="en-US" dirty="0">
              <a:solidFill>
                <a:schemeClr val="bg1"/>
              </a:solidFill>
            </a:endParaRPr>
          </a:p>
        </p:txBody>
      </p:sp>
    </p:spTree>
    <p:extLst>
      <p:ext uri="{BB962C8B-B14F-4D97-AF65-F5344CB8AC3E}">
        <p14:creationId xmlns:p14="http://schemas.microsoft.com/office/powerpoint/2010/main" val="159497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352954"/>
            <a:ext cx="9144000" cy="2505046"/>
          </a:xfrm>
          <a:prstGeom prst="rect">
            <a:avLst/>
          </a:prstGeom>
          <a:solidFill>
            <a:srgbClr val="2B6BB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smtClean="0">
                <a:solidFill>
                  <a:prstClr val="white"/>
                </a:solidFill>
                <a:latin typeface="Arial" panose="020B0604020202020204" pitchFamily="34" charset="0"/>
                <a:cs typeface="Arial" panose="020B0604020202020204" pitchFamily="34" charset="0"/>
              </a:rPr>
              <a:t>Person Summary: Documents</a:t>
            </a:r>
          </a:p>
          <a:p>
            <a:pPr marL="342900" indent="-342900" algn="ctr">
              <a:buFont typeface="Arial" panose="020B0604020202020204" pitchFamily="34" charset="0"/>
              <a:buChar char="•"/>
            </a:pPr>
            <a:r>
              <a:rPr lang="en-US" dirty="0" smtClean="0">
                <a:solidFill>
                  <a:prstClr val="white"/>
                </a:solidFill>
                <a:latin typeface="Arial" panose="020B0604020202020204" pitchFamily="34" charset="0"/>
                <a:cs typeface="Arial" panose="020B0604020202020204" pitchFamily="34" charset="0"/>
              </a:rPr>
              <a:t>The Document tab of the Person Summary page stores the documents for this applicant that have been generated by the system or uploaded by you.  Click on the hyperlinked document names to open the documents as PDF files.</a:t>
            </a:r>
            <a:endParaRPr lang="en-US" dirty="0">
              <a:solidFill>
                <a:prstClr val="white"/>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F65542C5-3271-40A1-AA79-E3DF91EDEA4E}" type="slidenum">
              <a:rPr lang="en-US" smtClean="0">
                <a:solidFill>
                  <a:schemeClr val="bg1"/>
                </a:solidFill>
              </a:rPr>
              <a:pPr/>
              <a:t>28</a:t>
            </a:fld>
            <a:endParaRPr lang="en-US" dirty="0">
              <a:solidFill>
                <a:schemeClr val="bg1"/>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8404" t="19593" r="18404" b="25104"/>
          <a:stretch/>
        </p:blipFill>
        <p:spPr>
          <a:xfrm>
            <a:off x="1" y="0"/>
            <a:ext cx="9144000" cy="4325696"/>
          </a:xfrm>
          <a:prstGeom prst="rect">
            <a:avLst/>
          </a:prstGeom>
          <a:ln w="25400">
            <a:solidFill>
              <a:schemeClr val="tx1"/>
            </a:solidFill>
          </a:ln>
        </p:spPr>
      </p:pic>
    </p:spTree>
    <p:extLst>
      <p:ext uri="{BB962C8B-B14F-4D97-AF65-F5344CB8AC3E}">
        <p14:creationId xmlns:p14="http://schemas.microsoft.com/office/powerpoint/2010/main" val="9949120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05600" y="0"/>
            <a:ext cx="2438400" cy="6858000"/>
          </a:xfrm>
          <a:prstGeom prst="rect">
            <a:avLst/>
          </a:prstGeom>
          <a:solidFill>
            <a:srgbClr val="2B6BB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smtClean="0">
                <a:solidFill>
                  <a:prstClr val="white"/>
                </a:solidFill>
                <a:latin typeface="Arial" panose="020B0604020202020204" pitchFamily="34" charset="0"/>
                <a:cs typeface="Arial" panose="020B0604020202020204" pitchFamily="34" charset="0"/>
              </a:rPr>
              <a:t>Final Registry Results Form</a:t>
            </a:r>
          </a:p>
          <a:p>
            <a:pPr algn="ctr"/>
            <a:r>
              <a:rPr lang="en-US" dirty="0" smtClean="0">
                <a:solidFill>
                  <a:prstClr val="white"/>
                </a:solidFill>
                <a:latin typeface="Arial" panose="020B0604020202020204" pitchFamily="34" charset="0"/>
                <a:cs typeface="Arial" panose="020B0604020202020204" pitchFamily="34" charset="0"/>
              </a:rPr>
              <a:t>The system generates the completed form.  This </a:t>
            </a:r>
            <a:r>
              <a:rPr lang="en-US" dirty="0">
                <a:solidFill>
                  <a:prstClr val="white"/>
                </a:solidFill>
                <a:latin typeface="Arial" panose="020B0604020202020204" pitchFamily="34" charset="0"/>
                <a:cs typeface="Arial" panose="020B0604020202020204" pitchFamily="34" charset="0"/>
              </a:rPr>
              <a:t>is page 1 of a </a:t>
            </a:r>
            <a:r>
              <a:rPr lang="en-US" dirty="0" smtClean="0">
                <a:solidFill>
                  <a:prstClr val="white"/>
                </a:solidFill>
                <a:latin typeface="Arial" panose="020B0604020202020204" pitchFamily="34" charset="0"/>
                <a:cs typeface="Arial" panose="020B0604020202020204" pitchFamily="34" charset="0"/>
              </a:rPr>
              <a:t>multi-page report.  This page identifies the provider and lists the applicant profile information. </a:t>
            </a:r>
            <a:endParaRPr lang="en-US" dirty="0">
              <a:solidFill>
                <a:prstClr val="white"/>
              </a:solidFill>
            </a:endParaRPr>
          </a:p>
        </p:txBody>
      </p:sp>
      <p:pic>
        <p:nvPicPr>
          <p:cNvPr id="10242" name="Picture 2"/>
          <p:cNvPicPr>
            <a:picLocks noChangeAspect="1" noChangeArrowheads="1"/>
          </p:cNvPicPr>
          <p:nvPr/>
        </p:nvPicPr>
        <p:blipFill>
          <a:blip r:embed="rId3" cstate="print"/>
          <a:srcRect/>
          <a:stretch>
            <a:fillRect/>
          </a:stretch>
        </p:blipFill>
        <p:spPr bwMode="auto">
          <a:xfrm>
            <a:off x="0" y="1"/>
            <a:ext cx="6705600" cy="6858000"/>
          </a:xfrm>
          <a:prstGeom prst="rect">
            <a:avLst/>
          </a:prstGeom>
          <a:noFill/>
          <a:ln w="25400">
            <a:solidFill>
              <a:schemeClr val="tx1"/>
            </a:solidFill>
            <a:miter lim="800000"/>
            <a:headEnd/>
            <a:tailEnd/>
          </a:ln>
        </p:spPr>
      </p:pic>
      <p:sp>
        <p:nvSpPr>
          <p:cNvPr id="3" name="Slide Number Placeholder 2"/>
          <p:cNvSpPr>
            <a:spLocks noGrp="1"/>
          </p:cNvSpPr>
          <p:nvPr>
            <p:ph type="sldNum" sz="quarter" idx="12"/>
          </p:nvPr>
        </p:nvSpPr>
        <p:spPr/>
        <p:txBody>
          <a:bodyPr/>
          <a:lstStyle/>
          <a:p>
            <a:fld id="{F65542C5-3271-40A1-AA79-E3DF91EDEA4E}" type="slidenum">
              <a:rPr lang="en-US" smtClean="0">
                <a:solidFill>
                  <a:schemeClr val="bg1"/>
                </a:solidFill>
              </a:rPr>
              <a:pPr/>
              <a:t>29</a:t>
            </a:fld>
            <a:endParaRPr lang="en-US" dirty="0">
              <a:solidFill>
                <a:schemeClr val="bg1"/>
              </a:solidFill>
            </a:endParaRPr>
          </a:p>
        </p:txBody>
      </p:sp>
    </p:spTree>
    <p:extLst>
      <p:ext uri="{BB962C8B-B14F-4D97-AF65-F5344CB8AC3E}">
        <p14:creationId xmlns:p14="http://schemas.microsoft.com/office/powerpoint/2010/main" val="3037154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1200" y="533400"/>
            <a:ext cx="7772400" cy="838200"/>
          </a:xfrm>
        </p:spPr>
        <p:txBody>
          <a:bodyPr/>
          <a:lstStyle/>
          <a:p>
            <a:r>
              <a:rPr lang="en-US" sz="4000" b="1" dirty="0" smtClean="0">
                <a:solidFill>
                  <a:srgbClr val="2A547F"/>
                </a:solidFill>
              </a:rPr>
              <a:t>ARCS Features</a:t>
            </a:r>
            <a:r>
              <a:rPr lang="en-US" dirty="0"/>
              <a:t/>
            </a:r>
            <a:br>
              <a:rPr lang="en-US" dirty="0"/>
            </a:br>
            <a:r>
              <a:rPr lang="en-US" sz="2000" dirty="0" smtClean="0"/>
              <a:t/>
            </a:r>
            <a:br>
              <a:rPr lang="en-US" sz="2000" dirty="0" smtClean="0"/>
            </a:br>
            <a:endParaRPr lang="en-US" sz="2000" dirty="0"/>
          </a:p>
        </p:txBody>
      </p:sp>
      <p:sp>
        <p:nvSpPr>
          <p:cNvPr id="5" name="Slide Number Placeholder 4"/>
          <p:cNvSpPr>
            <a:spLocks noGrp="1"/>
          </p:cNvSpPr>
          <p:nvPr>
            <p:ph type="sldNum" sz="quarter" idx="12"/>
          </p:nvPr>
        </p:nvSpPr>
        <p:spPr/>
        <p:txBody>
          <a:bodyPr/>
          <a:lstStyle/>
          <a:p>
            <a:fld id="{2E0F7AD5-E45F-4736-83CE-D8C26C993A39}" type="slidenum">
              <a:rPr lang="en-US" smtClean="0"/>
              <a:t>3</a:t>
            </a:fld>
            <a:endParaRPr lang="en-US" dirty="0"/>
          </a:p>
        </p:txBody>
      </p:sp>
      <p:sp>
        <p:nvSpPr>
          <p:cNvPr id="3" name="TextBox 2"/>
          <p:cNvSpPr txBox="1"/>
          <p:nvPr/>
        </p:nvSpPr>
        <p:spPr>
          <a:xfrm>
            <a:off x="711200" y="1676400"/>
            <a:ext cx="7696199" cy="3877985"/>
          </a:xfrm>
          <a:prstGeom prst="rect">
            <a:avLst/>
          </a:prstGeom>
          <a:noFill/>
        </p:spPr>
        <p:txBody>
          <a:bodyPr wrap="square" rtlCol="0">
            <a:spAutoFit/>
          </a:bodyPr>
          <a:lstStyle/>
          <a:p>
            <a:pPr marL="457200" indent="-457200">
              <a:spcBef>
                <a:spcPts val="1200"/>
              </a:spcBef>
              <a:buFont typeface="Arial" panose="020B0604020202020204" pitchFamily="34" charset="0"/>
              <a:buChar char="•"/>
            </a:pPr>
            <a:r>
              <a:rPr lang="en-US" sz="2400" dirty="0" smtClean="0"/>
              <a:t>User </a:t>
            </a:r>
            <a:r>
              <a:rPr lang="en-US" sz="2400" dirty="0"/>
              <a:t>accounts and system access </a:t>
            </a:r>
            <a:r>
              <a:rPr lang="en-US" sz="2400" dirty="0" smtClean="0"/>
              <a:t>validated </a:t>
            </a:r>
            <a:r>
              <a:rPr lang="en-US" sz="2400" dirty="0"/>
              <a:t>through mapping to providers’ MITS profile to ensure security </a:t>
            </a:r>
          </a:p>
          <a:p>
            <a:pPr marL="457200" indent="-457200">
              <a:spcBef>
                <a:spcPts val="1200"/>
              </a:spcBef>
              <a:buFont typeface="Arial" panose="020B0604020202020204" pitchFamily="34" charset="0"/>
              <a:buChar char="•"/>
            </a:pPr>
            <a:r>
              <a:rPr lang="en-US" sz="2400" dirty="0" smtClean="0"/>
              <a:t>For </a:t>
            </a:r>
            <a:r>
              <a:rPr lang="en-US" sz="2400" dirty="0"/>
              <a:t>new applicants, </a:t>
            </a:r>
            <a:r>
              <a:rPr lang="en-US" sz="2400" dirty="0" smtClean="0"/>
              <a:t>accesses </a:t>
            </a:r>
            <a:r>
              <a:rPr lang="en-US" sz="2400" dirty="0"/>
              <a:t>information </a:t>
            </a:r>
            <a:r>
              <a:rPr lang="en-US" sz="2400" dirty="0" smtClean="0"/>
              <a:t>from six </a:t>
            </a:r>
            <a:r>
              <a:rPr lang="en-US" sz="2400" dirty="0"/>
              <a:t>registries </a:t>
            </a:r>
            <a:r>
              <a:rPr lang="en-US" sz="2400" dirty="0" smtClean="0"/>
              <a:t>simultaneously, </a:t>
            </a:r>
            <a:r>
              <a:rPr lang="en-US" sz="2400" dirty="0"/>
              <a:t>eliminating the need to enter information into </a:t>
            </a:r>
            <a:r>
              <a:rPr lang="en-US" sz="2400" dirty="0" smtClean="0"/>
              <a:t>each registry </a:t>
            </a:r>
            <a:r>
              <a:rPr lang="en-US" sz="2400" dirty="0"/>
              <a:t>systems. </a:t>
            </a:r>
            <a:endParaRPr lang="en-US" sz="2400" dirty="0" smtClean="0"/>
          </a:p>
          <a:p>
            <a:pPr marL="457200" indent="-457200">
              <a:spcBef>
                <a:spcPts val="1200"/>
              </a:spcBef>
              <a:buFont typeface="Arial" panose="020B0604020202020204" pitchFamily="34" charset="0"/>
              <a:buChar char="•"/>
            </a:pPr>
            <a:r>
              <a:rPr lang="en-US" sz="2400" dirty="0" smtClean="0"/>
              <a:t>For </a:t>
            </a:r>
            <a:r>
              <a:rPr lang="en-US" sz="2400" dirty="0"/>
              <a:t>applicants with no significant findings, generates form needed to order </a:t>
            </a:r>
            <a:r>
              <a:rPr lang="en-US" sz="2400" dirty="0" smtClean="0"/>
              <a:t>a fingerprint check. </a:t>
            </a:r>
          </a:p>
          <a:p>
            <a:pPr marL="457200" indent="-457200">
              <a:spcBef>
                <a:spcPts val="1200"/>
              </a:spcBef>
              <a:buFont typeface="Arial" panose="020B0604020202020204" pitchFamily="34" charset="0"/>
              <a:buChar char="•"/>
            </a:pPr>
            <a:r>
              <a:rPr lang="en-US" sz="2400" dirty="0" smtClean="0"/>
              <a:t>After an applicant becomes an employee, notifies </a:t>
            </a:r>
            <a:r>
              <a:rPr lang="en-US" sz="2400" dirty="0"/>
              <a:t>employers of </a:t>
            </a:r>
            <a:r>
              <a:rPr lang="en-US" sz="2400" dirty="0" smtClean="0"/>
              <a:t>any new </a:t>
            </a:r>
            <a:r>
              <a:rPr lang="en-US" sz="2400" dirty="0"/>
              <a:t>registry findings that </a:t>
            </a:r>
            <a:r>
              <a:rPr lang="en-US" sz="2400" dirty="0" smtClean="0"/>
              <a:t>surface.</a:t>
            </a:r>
            <a:endParaRPr lang="en-US" sz="2400" dirty="0"/>
          </a:p>
        </p:txBody>
      </p:sp>
    </p:spTree>
    <p:extLst>
      <p:ext uri="{BB962C8B-B14F-4D97-AF65-F5344CB8AC3E}">
        <p14:creationId xmlns:p14="http://schemas.microsoft.com/office/powerpoint/2010/main" val="39951022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19600"/>
            <a:ext cx="9144000" cy="2438400"/>
          </a:xfrm>
          <a:prstGeom prst="rect">
            <a:avLst/>
          </a:prstGeom>
          <a:solidFill>
            <a:srgbClr val="2B6BB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smtClean="0">
                <a:solidFill>
                  <a:prstClr val="white"/>
                </a:solidFill>
                <a:latin typeface="Arial" panose="020B0604020202020204" pitchFamily="34" charset="0"/>
                <a:cs typeface="Arial" panose="020B0604020202020204" pitchFamily="34" charset="0"/>
              </a:rPr>
              <a:t>Searching for an Existing Profile</a:t>
            </a:r>
          </a:p>
          <a:p>
            <a:pPr marL="342900" indent="-342900" algn="ctr">
              <a:buFont typeface="Arial" panose="020B0604020202020204" pitchFamily="34" charset="0"/>
              <a:buChar char="•"/>
            </a:pPr>
            <a:r>
              <a:rPr lang="en-US" dirty="0" smtClean="0">
                <a:solidFill>
                  <a:prstClr val="white"/>
                </a:solidFill>
                <a:latin typeface="Arial" panose="020B0604020202020204" pitchFamily="34" charset="0"/>
                <a:cs typeface="Arial" panose="020B0604020202020204" pitchFamily="34" charset="0"/>
              </a:rPr>
              <a:t>If a second provider were to search for our applicant in the system, they would start by entering our applicant’s SSN and Last name on the Search for Existing Profile page and clicking search.</a:t>
            </a:r>
            <a:endParaRPr lang="en-US" dirty="0">
              <a:solidFill>
                <a:prstClr val="white"/>
              </a:solidFill>
              <a:latin typeface="Arial" panose="020B0604020202020204" pitchFamily="34" charset="0"/>
              <a:cs typeface="Arial" panose="020B0604020202020204" pitchFamily="34" charset="0"/>
            </a:endParaRPr>
          </a:p>
        </p:txBody>
      </p:sp>
      <p:pic>
        <p:nvPicPr>
          <p:cNvPr id="16386" name="Picture 2"/>
          <p:cNvPicPr>
            <a:picLocks noChangeAspect="1" noChangeArrowheads="1"/>
          </p:cNvPicPr>
          <p:nvPr/>
        </p:nvPicPr>
        <p:blipFill>
          <a:blip r:embed="rId3" cstate="print"/>
          <a:srcRect/>
          <a:stretch>
            <a:fillRect/>
          </a:stretch>
        </p:blipFill>
        <p:spPr bwMode="auto">
          <a:xfrm>
            <a:off x="0" y="0"/>
            <a:ext cx="9153525" cy="4419600"/>
          </a:xfrm>
          <a:prstGeom prst="rect">
            <a:avLst/>
          </a:prstGeom>
          <a:noFill/>
          <a:ln w="25400">
            <a:solidFill>
              <a:schemeClr val="tx1"/>
            </a:solidFill>
            <a:miter lim="800000"/>
            <a:headEnd/>
            <a:tailEnd/>
          </a:ln>
        </p:spPr>
      </p:pic>
      <p:sp>
        <p:nvSpPr>
          <p:cNvPr id="3" name="Slide Number Placeholder 2"/>
          <p:cNvSpPr>
            <a:spLocks noGrp="1"/>
          </p:cNvSpPr>
          <p:nvPr>
            <p:ph type="sldNum" sz="quarter" idx="12"/>
          </p:nvPr>
        </p:nvSpPr>
        <p:spPr/>
        <p:txBody>
          <a:bodyPr/>
          <a:lstStyle/>
          <a:p>
            <a:fld id="{F65542C5-3271-40A1-AA79-E3DF91EDEA4E}" type="slidenum">
              <a:rPr lang="en-US" smtClean="0">
                <a:solidFill>
                  <a:schemeClr val="bg1"/>
                </a:solidFill>
              </a:rPr>
              <a:pPr/>
              <a:t>30</a:t>
            </a:fld>
            <a:endParaRPr lang="en-US" dirty="0">
              <a:solidFill>
                <a:schemeClr val="bg1"/>
              </a:solidFill>
            </a:endParaRPr>
          </a:p>
        </p:txBody>
      </p:sp>
    </p:spTree>
    <p:extLst>
      <p:ext uri="{BB962C8B-B14F-4D97-AF65-F5344CB8AC3E}">
        <p14:creationId xmlns:p14="http://schemas.microsoft.com/office/powerpoint/2010/main" val="19631898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1" y="0"/>
            <a:ext cx="6324599" cy="6858000"/>
          </a:xfrm>
          <a:prstGeom prst="rect">
            <a:avLst/>
          </a:prstGeom>
          <a:noFill/>
          <a:ln w="25400">
            <a:solidFill>
              <a:schemeClr val="tx1"/>
            </a:solidFill>
            <a:miter lim="800000"/>
            <a:headEnd/>
            <a:tailEnd/>
          </a:ln>
        </p:spPr>
      </p:pic>
      <p:sp>
        <p:nvSpPr>
          <p:cNvPr id="2" name="Rectangle 1"/>
          <p:cNvSpPr/>
          <p:nvPr/>
        </p:nvSpPr>
        <p:spPr>
          <a:xfrm>
            <a:off x="6324599" y="1"/>
            <a:ext cx="2819401" cy="6857999"/>
          </a:xfrm>
          <a:prstGeom prst="rect">
            <a:avLst/>
          </a:prstGeom>
          <a:solidFill>
            <a:srgbClr val="2B6BB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smtClean="0">
                <a:solidFill>
                  <a:prstClr val="white"/>
                </a:solidFill>
                <a:latin typeface="Arial" panose="020B0604020202020204" pitchFamily="34" charset="0"/>
                <a:cs typeface="Arial" panose="020B0604020202020204" pitchFamily="34" charset="0"/>
              </a:rPr>
              <a:t>Person Summary: Profile </a:t>
            </a:r>
          </a:p>
          <a:p>
            <a:pPr marL="342900" indent="-342900" algn="ctr">
              <a:buFont typeface="Arial" panose="020B0604020202020204" pitchFamily="34" charset="0"/>
              <a:buChar char="•"/>
            </a:pPr>
            <a:r>
              <a:rPr lang="en-US" dirty="0" smtClean="0">
                <a:solidFill>
                  <a:prstClr val="white"/>
                </a:solidFill>
                <a:latin typeface="Arial" panose="020B0604020202020204" pitchFamily="34" charset="0"/>
                <a:cs typeface="Arial" panose="020B0604020202020204" pitchFamily="34" charset="0"/>
              </a:rPr>
              <a:t>The search returns the Person Summary page for an applicant who is already in the system. </a:t>
            </a:r>
          </a:p>
          <a:p>
            <a:pPr algn="ctr"/>
            <a:endParaRPr lang="en-US" dirty="0">
              <a:solidFill>
                <a:prstClr val="white"/>
              </a:solidFill>
              <a:latin typeface="Arial" panose="020B0604020202020204" pitchFamily="34" charset="0"/>
              <a:cs typeface="Arial" panose="020B0604020202020204" pitchFamily="34" charset="0"/>
            </a:endParaRPr>
          </a:p>
          <a:p>
            <a:pPr marL="342900" indent="-342900" algn="ctr">
              <a:buFont typeface="Arial" panose="020B0604020202020204" pitchFamily="34" charset="0"/>
              <a:buChar char="•"/>
            </a:pPr>
            <a:r>
              <a:rPr lang="en-US" dirty="0" smtClean="0">
                <a:solidFill>
                  <a:prstClr val="white"/>
                </a:solidFill>
                <a:latin typeface="Arial" panose="020B0604020202020204" pitchFamily="34" charset="0"/>
                <a:cs typeface="Arial" panose="020B0604020202020204" pitchFamily="34" charset="0"/>
              </a:rPr>
              <a:t>To edit the Profile information, click the Edit button.</a:t>
            </a:r>
            <a:endParaRPr lang="en-US" dirty="0">
              <a:solidFill>
                <a:prstClr val="white"/>
              </a:solidFill>
              <a:latin typeface="Arial" panose="020B0604020202020204" pitchFamily="34" charset="0"/>
              <a:cs typeface="Arial" panose="020B0604020202020204" pitchFamily="34" charset="0"/>
            </a:endParaRPr>
          </a:p>
        </p:txBody>
      </p:sp>
      <p:sp>
        <p:nvSpPr>
          <p:cNvPr id="3" name="Rectangle 2"/>
          <p:cNvSpPr/>
          <p:nvPr/>
        </p:nvSpPr>
        <p:spPr>
          <a:xfrm>
            <a:off x="5715000" y="5181600"/>
            <a:ext cx="5334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Slide Number Placeholder 3"/>
          <p:cNvSpPr>
            <a:spLocks noGrp="1"/>
          </p:cNvSpPr>
          <p:nvPr>
            <p:ph type="sldNum" sz="quarter" idx="12"/>
          </p:nvPr>
        </p:nvSpPr>
        <p:spPr/>
        <p:txBody>
          <a:bodyPr/>
          <a:lstStyle/>
          <a:p>
            <a:fld id="{F65542C5-3271-40A1-AA79-E3DF91EDEA4E}" type="slidenum">
              <a:rPr lang="en-US" smtClean="0">
                <a:solidFill>
                  <a:schemeClr val="bg1"/>
                </a:solidFill>
              </a:rPr>
              <a:pPr/>
              <a:t>31</a:t>
            </a:fld>
            <a:endParaRPr lang="en-US" dirty="0">
              <a:solidFill>
                <a:schemeClr val="bg1"/>
              </a:solidFill>
            </a:endParaRPr>
          </a:p>
        </p:txBody>
      </p:sp>
    </p:spTree>
    <p:extLst>
      <p:ext uri="{BB962C8B-B14F-4D97-AF65-F5344CB8AC3E}">
        <p14:creationId xmlns:p14="http://schemas.microsoft.com/office/powerpoint/2010/main" val="88835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0" y="0"/>
            <a:ext cx="6629400" cy="6858000"/>
          </a:xfrm>
          <a:prstGeom prst="rect">
            <a:avLst/>
          </a:prstGeom>
          <a:noFill/>
          <a:ln w="25400">
            <a:solidFill>
              <a:schemeClr val="tx1"/>
            </a:solidFill>
            <a:miter lim="800000"/>
            <a:headEnd/>
            <a:tailEnd/>
          </a:ln>
        </p:spPr>
      </p:pic>
      <p:sp>
        <p:nvSpPr>
          <p:cNvPr id="2" name="Rectangle 1"/>
          <p:cNvSpPr/>
          <p:nvPr/>
        </p:nvSpPr>
        <p:spPr>
          <a:xfrm>
            <a:off x="6629400" y="0"/>
            <a:ext cx="2514600" cy="6858000"/>
          </a:xfrm>
          <a:prstGeom prst="rect">
            <a:avLst/>
          </a:prstGeom>
          <a:solidFill>
            <a:srgbClr val="2B6BB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smtClean="0">
                <a:solidFill>
                  <a:prstClr val="white"/>
                </a:solidFill>
                <a:latin typeface="Arial" panose="020B0604020202020204" pitchFamily="34" charset="0"/>
                <a:cs typeface="Arial" panose="020B0604020202020204" pitchFamily="34" charset="0"/>
              </a:rPr>
              <a:t>Editing the Profile</a:t>
            </a:r>
          </a:p>
          <a:p>
            <a:pPr marL="342900" indent="-342900" algn="ctr">
              <a:buFont typeface="Arial" panose="020B0604020202020204" pitchFamily="34" charset="0"/>
              <a:buChar char="•"/>
            </a:pPr>
            <a:r>
              <a:rPr lang="en-US" dirty="0" smtClean="0">
                <a:solidFill>
                  <a:prstClr val="white"/>
                </a:solidFill>
                <a:latin typeface="Arial" panose="020B0604020202020204" pitchFamily="34" charset="0"/>
                <a:cs typeface="Arial" panose="020B0604020202020204" pitchFamily="34" charset="0"/>
              </a:rPr>
              <a:t>You can edit the profile information with the exception of the last name, SSN, and date of birth.  </a:t>
            </a:r>
          </a:p>
          <a:p>
            <a:pPr algn="ctr"/>
            <a:endParaRPr lang="en-US" dirty="0">
              <a:solidFill>
                <a:prstClr val="white"/>
              </a:solidFill>
              <a:latin typeface="Arial" panose="020B0604020202020204" pitchFamily="34" charset="0"/>
              <a:cs typeface="Arial" panose="020B0604020202020204" pitchFamily="34" charset="0"/>
            </a:endParaRPr>
          </a:p>
          <a:p>
            <a:pPr marL="342900" indent="-342900" algn="ctr">
              <a:buFont typeface="Arial" panose="020B0604020202020204" pitchFamily="34" charset="0"/>
              <a:buChar char="•"/>
            </a:pPr>
            <a:r>
              <a:rPr lang="en-US" dirty="0" smtClean="0">
                <a:solidFill>
                  <a:prstClr val="white"/>
                </a:solidFill>
                <a:latin typeface="Arial" panose="020B0604020202020204" pitchFamily="34" charset="0"/>
                <a:cs typeface="Arial" panose="020B0604020202020204" pitchFamily="34" charset="0"/>
              </a:rPr>
              <a:t>After making any necessary changes, click the Save button.</a:t>
            </a:r>
            <a:endParaRPr lang="en-US" dirty="0">
              <a:solidFill>
                <a:prstClr val="white"/>
              </a:solidFill>
              <a:latin typeface="Arial" panose="020B0604020202020204" pitchFamily="34" charset="0"/>
              <a:cs typeface="Arial" panose="020B0604020202020204" pitchFamily="34" charset="0"/>
            </a:endParaRPr>
          </a:p>
        </p:txBody>
      </p:sp>
      <p:sp>
        <p:nvSpPr>
          <p:cNvPr id="3" name="Rectangle 2"/>
          <p:cNvSpPr/>
          <p:nvPr/>
        </p:nvSpPr>
        <p:spPr>
          <a:xfrm>
            <a:off x="6096000" y="5181600"/>
            <a:ext cx="3810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Slide Number Placeholder 3"/>
          <p:cNvSpPr>
            <a:spLocks noGrp="1"/>
          </p:cNvSpPr>
          <p:nvPr>
            <p:ph type="sldNum" sz="quarter" idx="12"/>
          </p:nvPr>
        </p:nvSpPr>
        <p:spPr/>
        <p:txBody>
          <a:bodyPr/>
          <a:lstStyle/>
          <a:p>
            <a:fld id="{F65542C5-3271-40A1-AA79-E3DF91EDEA4E}" type="slidenum">
              <a:rPr lang="en-US" smtClean="0">
                <a:solidFill>
                  <a:schemeClr val="bg1"/>
                </a:solidFill>
              </a:rPr>
              <a:pPr/>
              <a:t>32</a:t>
            </a:fld>
            <a:endParaRPr lang="en-US" dirty="0">
              <a:solidFill>
                <a:schemeClr val="bg1"/>
              </a:solidFill>
            </a:endParaRPr>
          </a:p>
        </p:txBody>
      </p:sp>
    </p:spTree>
    <p:extLst>
      <p:ext uri="{BB962C8B-B14F-4D97-AF65-F5344CB8AC3E}">
        <p14:creationId xmlns:p14="http://schemas.microsoft.com/office/powerpoint/2010/main" val="197053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0" y="1"/>
            <a:ext cx="6324600" cy="6858000"/>
          </a:xfrm>
          <a:prstGeom prst="rect">
            <a:avLst/>
          </a:prstGeom>
          <a:noFill/>
          <a:ln w="25400">
            <a:solidFill>
              <a:schemeClr val="tx1"/>
            </a:solidFill>
            <a:miter lim="800000"/>
            <a:headEnd/>
            <a:tailEnd/>
          </a:ln>
        </p:spPr>
      </p:pic>
      <p:sp>
        <p:nvSpPr>
          <p:cNvPr id="3" name="Rectangle 2"/>
          <p:cNvSpPr/>
          <p:nvPr/>
        </p:nvSpPr>
        <p:spPr>
          <a:xfrm>
            <a:off x="6324600" y="1"/>
            <a:ext cx="2819400" cy="6857999"/>
          </a:xfrm>
          <a:prstGeom prst="rect">
            <a:avLst/>
          </a:prstGeom>
          <a:solidFill>
            <a:srgbClr val="2B6BB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smtClean="0">
                <a:solidFill>
                  <a:prstClr val="white"/>
                </a:solidFill>
                <a:latin typeface="Arial" panose="020B0604020202020204" pitchFamily="34" charset="0"/>
                <a:cs typeface="Arial" panose="020B0604020202020204" pitchFamily="34" charset="0"/>
              </a:rPr>
              <a:t>New Applications </a:t>
            </a:r>
          </a:p>
          <a:p>
            <a:pPr marL="342900" indent="-342900" algn="ctr">
              <a:buFont typeface="Arial" panose="020B0604020202020204" pitchFamily="34" charset="0"/>
              <a:buChar char="•"/>
            </a:pPr>
            <a:r>
              <a:rPr lang="en-US" dirty="0" smtClean="0">
                <a:solidFill>
                  <a:prstClr val="white"/>
                </a:solidFill>
                <a:latin typeface="Arial" panose="020B0604020202020204" pitchFamily="34" charset="0"/>
                <a:cs typeface="Arial" panose="020B0604020202020204" pitchFamily="34" charset="0"/>
              </a:rPr>
              <a:t>To begin a new application for an applicant already in the system, click the Add New Application button on the Person Summary page.</a:t>
            </a:r>
          </a:p>
          <a:p>
            <a:pPr algn="ctr"/>
            <a:endParaRPr lang="en-US" dirty="0">
              <a:solidFill>
                <a:prstClr val="white"/>
              </a:solidFill>
              <a:latin typeface="Arial" panose="020B0604020202020204" pitchFamily="34" charset="0"/>
              <a:cs typeface="Arial" panose="020B0604020202020204" pitchFamily="34" charset="0"/>
            </a:endParaRPr>
          </a:p>
          <a:p>
            <a:pPr marL="342900" indent="-342900" algn="ctr">
              <a:buFont typeface="Arial" panose="020B0604020202020204" pitchFamily="34" charset="0"/>
              <a:buChar char="•"/>
            </a:pPr>
            <a:r>
              <a:rPr lang="en-US" dirty="0" smtClean="0">
                <a:solidFill>
                  <a:prstClr val="white"/>
                </a:solidFill>
                <a:latin typeface="Arial" panose="020B0604020202020204" pitchFamily="34" charset="0"/>
                <a:cs typeface="Arial" panose="020B0604020202020204" pitchFamily="34" charset="0"/>
              </a:rPr>
              <a:t>You’ll be taken to the Verify Identity screen and you’ll follow the application process from there.  </a:t>
            </a:r>
            <a:endParaRPr lang="en-US" dirty="0">
              <a:solidFill>
                <a:prstClr val="white"/>
              </a:solidFill>
            </a:endParaRPr>
          </a:p>
        </p:txBody>
      </p:sp>
      <p:cxnSp>
        <p:nvCxnSpPr>
          <p:cNvPr id="5" name="Straight Arrow Connector 4"/>
          <p:cNvCxnSpPr/>
          <p:nvPr/>
        </p:nvCxnSpPr>
        <p:spPr>
          <a:xfrm flipV="1">
            <a:off x="5181600" y="1066800"/>
            <a:ext cx="4572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F65542C5-3271-40A1-AA79-E3DF91EDEA4E}" type="slidenum">
              <a:rPr lang="en-US" smtClean="0">
                <a:solidFill>
                  <a:schemeClr val="bg1"/>
                </a:solidFill>
              </a:rPr>
              <a:pPr/>
              <a:t>33</a:t>
            </a:fld>
            <a:endParaRPr lang="en-US" dirty="0">
              <a:solidFill>
                <a:schemeClr val="bg1"/>
              </a:solidFill>
            </a:endParaRPr>
          </a:p>
        </p:txBody>
      </p:sp>
    </p:spTree>
    <p:extLst>
      <p:ext uri="{BB962C8B-B14F-4D97-AF65-F5344CB8AC3E}">
        <p14:creationId xmlns:p14="http://schemas.microsoft.com/office/powerpoint/2010/main" val="39334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470025"/>
          </a:xfrm>
        </p:spPr>
        <p:txBody>
          <a:bodyPr/>
          <a:lstStyle/>
          <a:p>
            <a:r>
              <a:rPr lang="en-US" dirty="0" smtClean="0"/>
              <a:t>ARCS</a:t>
            </a:r>
            <a:br>
              <a:rPr lang="en-US" dirty="0" smtClean="0"/>
            </a:br>
            <a:r>
              <a:rPr lang="en-US" dirty="0" smtClean="0"/>
              <a:t>QUESTIONS</a:t>
            </a:r>
            <a:endParaRPr lang="en-US" dirty="0"/>
          </a:p>
        </p:txBody>
      </p:sp>
      <p:sp>
        <p:nvSpPr>
          <p:cNvPr id="5" name="Slide Number Placeholder 4"/>
          <p:cNvSpPr>
            <a:spLocks noGrp="1"/>
          </p:cNvSpPr>
          <p:nvPr>
            <p:ph type="sldNum" sz="quarter" idx="12"/>
          </p:nvPr>
        </p:nvSpPr>
        <p:spPr/>
        <p:txBody>
          <a:bodyPr/>
          <a:lstStyle/>
          <a:p>
            <a:fld id="{2E0F7AD5-E45F-4736-83CE-D8C26C993A39}"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val="3172569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 Required Registries</a:t>
            </a:r>
            <a:endParaRPr lang="en-US" dirty="0"/>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US" dirty="0" smtClean="0"/>
              <a:t>Excluded Parties List System (U.S. General 	Services Administration)</a:t>
            </a:r>
          </a:p>
          <a:p>
            <a:pPr marL="514350" indent="-514350">
              <a:buFont typeface="+mj-lt"/>
              <a:buAutoNum type="arabicPeriod"/>
            </a:pPr>
            <a:r>
              <a:rPr lang="en-US" dirty="0" smtClean="0"/>
              <a:t>List of Excluded Individuals and Entities (U.S. 	Office of Inspector General)</a:t>
            </a:r>
          </a:p>
          <a:p>
            <a:pPr marL="514350" indent="-514350">
              <a:buFont typeface="+mj-lt"/>
              <a:buAutoNum type="arabicPeriod"/>
            </a:pPr>
            <a:r>
              <a:rPr lang="en-US" dirty="0" smtClean="0"/>
              <a:t>Abuser Registry Verification (DODD)</a:t>
            </a:r>
          </a:p>
          <a:p>
            <a:pPr marL="514350" indent="-514350">
              <a:buFont typeface="+mj-lt"/>
              <a:buAutoNum type="arabicPeriod"/>
            </a:pPr>
            <a:r>
              <a:rPr lang="en-US" dirty="0" smtClean="0"/>
              <a:t>Sex Offender and Child Victim Database (AGO)</a:t>
            </a:r>
          </a:p>
          <a:p>
            <a:pPr marL="514350" indent="-514350">
              <a:buFont typeface="+mj-lt"/>
              <a:buAutoNum type="arabicPeriod"/>
            </a:pPr>
            <a:r>
              <a:rPr lang="en-US" dirty="0" smtClean="0"/>
              <a:t>ODRC Inmates Database (ODRC)</a:t>
            </a:r>
          </a:p>
          <a:p>
            <a:pPr marL="514350" indent="-514350">
              <a:buFont typeface="+mj-lt"/>
              <a:buAutoNum type="arabicPeriod"/>
            </a:pPr>
            <a:r>
              <a:rPr lang="en-US" dirty="0" smtClean="0"/>
              <a:t>Nurse Aide Registry (ODH)</a:t>
            </a:r>
            <a:endParaRPr lang="en-US" dirty="0"/>
          </a:p>
        </p:txBody>
      </p:sp>
      <p:sp>
        <p:nvSpPr>
          <p:cNvPr id="4" name="Slide Number Placeholder 3"/>
          <p:cNvSpPr>
            <a:spLocks noGrp="1"/>
          </p:cNvSpPr>
          <p:nvPr>
            <p:ph type="sldNum" sz="quarter" idx="12"/>
          </p:nvPr>
        </p:nvSpPr>
        <p:spPr/>
        <p:txBody>
          <a:bodyPr/>
          <a:lstStyle/>
          <a:p>
            <a:fld id="{2E0F7AD5-E45F-4736-83CE-D8C26C993A39}" type="slidenum">
              <a:rPr lang="en-US" smtClean="0"/>
              <a:pPr/>
              <a:t>4</a:t>
            </a:fld>
            <a:endParaRPr lang="en-US" dirty="0"/>
          </a:p>
        </p:txBody>
      </p:sp>
    </p:spTree>
    <p:extLst>
      <p:ext uri="{BB962C8B-B14F-4D97-AF65-F5344CB8AC3E}">
        <p14:creationId xmlns:p14="http://schemas.microsoft.com/office/powerpoint/2010/main" val="894834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457200"/>
            <a:ext cx="8686800" cy="838200"/>
          </a:xfrm>
          <a:noFill/>
        </p:spPr>
        <p:txBody>
          <a:bodyPr/>
          <a:lstStyle/>
          <a:p>
            <a:pPr algn="ctr"/>
            <a:r>
              <a:rPr lang="en-US" dirty="0" smtClean="0"/>
              <a:t>Eligibility for ARCS</a:t>
            </a:r>
            <a:endParaRPr lang="en-US" b="1" dirty="0"/>
          </a:p>
        </p:txBody>
      </p:sp>
      <p:sp>
        <p:nvSpPr>
          <p:cNvPr id="8" name="Content Placeholder 7"/>
          <p:cNvSpPr>
            <a:spLocks noGrp="1"/>
          </p:cNvSpPr>
          <p:nvPr>
            <p:ph idx="1"/>
          </p:nvPr>
        </p:nvSpPr>
        <p:spPr>
          <a:xfrm>
            <a:off x="457200" y="1600200"/>
            <a:ext cx="8229600" cy="4800600"/>
          </a:xfrm>
        </p:spPr>
        <p:txBody>
          <a:bodyPr>
            <a:normAutofit fontScale="92500" lnSpcReduction="10000"/>
          </a:bodyPr>
          <a:lstStyle/>
          <a:p>
            <a:pPr lvl="1">
              <a:buFont typeface="Arial" pitchFamily="34" charset="0"/>
              <a:buChar char="•"/>
            </a:pPr>
            <a:r>
              <a:rPr lang="en-US" sz="3200" u="sng" dirty="0" smtClean="0"/>
              <a:t>In order to assure privacy and security of employee data, only </a:t>
            </a:r>
            <a:r>
              <a:rPr lang="en-US" sz="3200" u="sng" dirty="0"/>
              <a:t>providers with an active MITS account will be eligible to participate. </a:t>
            </a:r>
          </a:p>
          <a:p>
            <a:pPr lvl="1">
              <a:buFont typeface="Arial" pitchFamily="34" charset="0"/>
              <a:buChar char="•"/>
            </a:pPr>
            <a:r>
              <a:rPr lang="en-US" sz="3200" dirty="0" smtClean="0"/>
              <a:t>Provider identifying information from MITS will be used to generate ARCS registration information. </a:t>
            </a:r>
          </a:p>
          <a:p>
            <a:pPr lvl="1">
              <a:buFont typeface="Arial" pitchFamily="34" charset="0"/>
              <a:buChar char="•"/>
            </a:pPr>
            <a:r>
              <a:rPr lang="en-US" sz="3200" dirty="0" smtClean="0"/>
              <a:t>Providers must update their information in MITS in order to receive an </a:t>
            </a:r>
            <a:r>
              <a:rPr lang="en-US" sz="3200" b="1" dirty="0" smtClean="0"/>
              <a:t>ARCS welcome e-mail</a:t>
            </a:r>
            <a:r>
              <a:rPr lang="en-US" sz="3200" dirty="0" smtClean="0"/>
              <a:t> with an ARCS user id and instructions to create a password in ARCS. </a:t>
            </a:r>
          </a:p>
          <a:p>
            <a:endParaRPr lang="en-US" sz="2800" dirty="0"/>
          </a:p>
        </p:txBody>
      </p:sp>
      <p:sp>
        <p:nvSpPr>
          <p:cNvPr id="2" name="Slide Number Placeholder 1"/>
          <p:cNvSpPr>
            <a:spLocks noGrp="1"/>
          </p:cNvSpPr>
          <p:nvPr>
            <p:ph type="sldNum" sz="quarter" idx="12"/>
          </p:nvPr>
        </p:nvSpPr>
        <p:spPr/>
        <p:txBody>
          <a:bodyPr/>
          <a:lstStyle/>
          <a:p>
            <a:fld id="{2E0F7AD5-E45F-4736-83CE-D8C26C993A39}" type="slidenum">
              <a:rPr lang="en-US" smtClean="0"/>
              <a:pPr/>
              <a:t>5</a:t>
            </a:fld>
            <a:endParaRPr lang="en-US" dirty="0"/>
          </a:p>
        </p:txBody>
      </p:sp>
    </p:spTree>
    <p:extLst>
      <p:ext uri="{BB962C8B-B14F-4D97-AF65-F5344CB8AC3E}">
        <p14:creationId xmlns:p14="http://schemas.microsoft.com/office/powerpoint/2010/main" val="2764228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457200"/>
            <a:ext cx="8686800" cy="838200"/>
          </a:xfrm>
          <a:noFill/>
        </p:spPr>
        <p:txBody>
          <a:bodyPr/>
          <a:lstStyle/>
          <a:p>
            <a:pPr algn="ctr"/>
            <a:r>
              <a:rPr lang="en-US" sz="3600" dirty="0" smtClean="0"/>
              <a:t>ARCS Registration as a New User</a:t>
            </a:r>
            <a:endParaRPr lang="en-US" sz="3600" b="1" dirty="0"/>
          </a:p>
        </p:txBody>
      </p:sp>
      <p:sp>
        <p:nvSpPr>
          <p:cNvPr id="5" name="Slide Number Placeholder 4"/>
          <p:cNvSpPr>
            <a:spLocks noGrp="1"/>
          </p:cNvSpPr>
          <p:nvPr>
            <p:ph type="sldNum" sz="quarter" idx="12"/>
          </p:nvPr>
        </p:nvSpPr>
        <p:spPr/>
        <p:txBody>
          <a:bodyPr/>
          <a:lstStyle/>
          <a:p>
            <a:fld id="{2E0F7AD5-E45F-4736-83CE-D8C26C993A39}" type="slidenum">
              <a:rPr lang="en-US" smtClean="0"/>
              <a:pPr/>
              <a:t>6</a:t>
            </a:fld>
            <a:endParaRPr lang="en-US" dirty="0"/>
          </a:p>
        </p:txBody>
      </p:sp>
      <p:pic>
        <p:nvPicPr>
          <p:cNvPr id="8"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5183"/>
          <a:stretch/>
        </p:blipFill>
        <p:spPr bwMode="auto">
          <a:xfrm>
            <a:off x="571500" y="1447800"/>
            <a:ext cx="8001000" cy="1596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609600" y="3505200"/>
            <a:ext cx="7924800" cy="2585323"/>
          </a:xfrm>
          <a:prstGeom prst="rect">
            <a:avLst/>
          </a:prstGeom>
          <a:solidFill>
            <a:srgbClr val="2B6BB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Arial" pitchFamily="34" charset="0"/>
                <a:cs typeface="Arial" pitchFamily="34" charset="0"/>
              </a:rPr>
              <a:t>Only providers with an active MITS account will be eligible to participate</a:t>
            </a:r>
            <a:r>
              <a:rPr lang="en-US" dirty="0" smtClean="0">
                <a:solidFill>
                  <a:prstClr val="white"/>
                </a:solidFill>
                <a:latin typeface="Arial" pitchFamily="34" charset="0"/>
                <a:cs typeface="Arial" pitchFamily="34" charset="0"/>
              </a:rPr>
              <a:t>.</a:t>
            </a:r>
          </a:p>
          <a:p>
            <a:pPr algn="ctr"/>
            <a:r>
              <a:rPr lang="en-US" dirty="0" smtClean="0">
                <a:solidFill>
                  <a:prstClr val="white"/>
                </a:solidFill>
                <a:latin typeface="Arial" pitchFamily="34" charset="0"/>
                <a:cs typeface="Arial" pitchFamily="34" charset="0"/>
              </a:rPr>
              <a:t> </a:t>
            </a:r>
            <a:endParaRPr lang="en-US" dirty="0">
              <a:solidFill>
                <a:prstClr val="white"/>
              </a:solidFill>
              <a:latin typeface="Arial" pitchFamily="34" charset="0"/>
              <a:cs typeface="Arial" pitchFamily="34" charset="0"/>
            </a:endParaRPr>
          </a:p>
          <a:p>
            <a:pPr algn="ctr"/>
            <a:r>
              <a:rPr lang="en-US" dirty="0">
                <a:solidFill>
                  <a:prstClr val="white"/>
                </a:solidFill>
                <a:latin typeface="Arial" pitchFamily="34" charset="0"/>
                <a:cs typeface="Arial" pitchFamily="34" charset="0"/>
              </a:rPr>
              <a:t>Provider identifying information from MITS will be used to generate ARCS registration information. </a:t>
            </a:r>
            <a:endParaRPr lang="en-US" dirty="0" smtClean="0">
              <a:solidFill>
                <a:prstClr val="white"/>
              </a:solidFill>
              <a:latin typeface="Arial" pitchFamily="34" charset="0"/>
              <a:cs typeface="Arial" pitchFamily="34" charset="0"/>
            </a:endParaRPr>
          </a:p>
          <a:p>
            <a:pPr algn="ctr"/>
            <a:endParaRPr lang="en-US" dirty="0">
              <a:solidFill>
                <a:prstClr val="white"/>
              </a:solidFill>
              <a:latin typeface="Arial" pitchFamily="34" charset="0"/>
              <a:cs typeface="Arial" pitchFamily="34" charset="0"/>
            </a:endParaRPr>
          </a:p>
          <a:p>
            <a:pPr algn="ctr"/>
            <a:r>
              <a:rPr lang="en-US" dirty="0">
                <a:solidFill>
                  <a:prstClr val="white"/>
                </a:solidFill>
                <a:latin typeface="Arial" pitchFamily="34" charset="0"/>
                <a:cs typeface="Arial" pitchFamily="34" charset="0"/>
              </a:rPr>
              <a:t>Providers must update their information in MITS in order to receive an ARCS welcome e-mail with user id </a:t>
            </a:r>
            <a:r>
              <a:rPr lang="en-US" dirty="0" smtClean="0">
                <a:solidFill>
                  <a:prstClr val="white"/>
                </a:solidFill>
                <a:latin typeface="Arial" pitchFamily="34" charset="0"/>
                <a:cs typeface="Arial" pitchFamily="34" charset="0"/>
              </a:rPr>
              <a:t>for </a:t>
            </a:r>
            <a:r>
              <a:rPr lang="en-US" dirty="0">
                <a:solidFill>
                  <a:prstClr val="white"/>
                </a:solidFill>
                <a:latin typeface="Arial" pitchFamily="34" charset="0"/>
                <a:cs typeface="Arial" pitchFamily="34" charset="0"/>
              </a:rPr>
              <a:t>ARCS. </a:t>
            </a:r>
          </a:p>
        </p:txBody>
      </p:sp>
    </p:spTree>
    <p:extLst>
      <p:ext uri="{BB962C8B-B14F-4D97-AF65-F5344CB8AC3E}">
        <p14:creationId xmlns:p14="http://schemas.microsoft.com/office/powerpoint/2010/main" val="816136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457200"/>
            <a:ext cx="8686800" cy="838200"/>
          </a:xfrm>
          <a:noFill/>
        </p:spPr>
        <p:txBody>
          <a:bodyPr/>
          <a:lstStyle/>
          <a:p>
            <a:pPr algn="ctr"/>
            <a:r>
              <a:rPr lang="en-US" sz="3600" dirty="0" smtClean="0"/>
              <a:t>ARCS Registration as a New User</a:t>
            </a:r>
            <a:endParaRPr lang="en-US" sz="3600" b="1" dirty="0"/>
          </a:p>
        </p:txBody>
      </p:sp>
      <p:sp>
        <p:nvSpPr>
          <p:cNvPr id="5" name="Slide Number Placeholder 4"/>
          <p:cNvSpPr>
            <a:spLocks noGrp="1"/>
          </p:cNvSpPr>
          <p:nvPr>
            <p:ph type="sldNum" sz="quarter" idx="12"/>
          </p:nvPr>
        </p:nvSpPr>
        <p:spPr/>
        <p:txBody>
          <a:bodyPr/>
          <a:lstStyle/>
          <a:p>
            <a:fld id="{2E0F7AD5-E45F-4736-83CE-D8C26C993A39}" type="slidenum">
              <a:rPr lang="en-US" smtClean="0"/>
              <a:pPr/>
              <a:t>7</a:t>
            </a:fld>
            <a:endParaRPr lang="en-US" dirty="0"/>
          </a:p>
        </p:txBody>
      </p:sp>
      <p:sp>
        <p:nvSpPr>
          <p:cNvPr id="7" name="Rectangle 6"/>
          <p:cNvSpPr/>
          <p:nvPr/>
        </p:nvSpPr>
        <p:spPr>
          <a:xfrm>
            <a:off x="685800" y="4167664"/>
            <a:ext cx="7620000" cy="1699736"/>
          </a:xfrm>
          <a:prstGeom prst="rect">
            <a:avLst/>
          </a:prstGeom>
          <a:solidFill>
            <a:srgbClr val="2B6BB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latin typeface="Arial" pitchFamily="34" charset="0"/>
              <a:cs typeface="Arial" pitchFamily="34" charset="0"/>
            </a:endParaRPr>
          </a:p>
          <a:p>
            <a:pPr algn="ctr"/>
            <a:r>
              <a:rPr lang="en-US" dirty="0" smtClean="0">
                <a:solidFill>
                  <a:prstClr val="white"/>
                </a:solidFill>
                <a:latin typeface="Arial" pitchFamily="34" charset="0"/>
                <a:cs typeface="Arial" pitchFamily="34" charset="0"/>
              </a:rPr>
              <a:t>After </a:t>
            </a:r>
            <a:r>
              <a:rPr lang="en-US" dirty="0">
                <a:solidFill>
                  <a:prstClr val="white"/>
                </a:solidFill>
                <a:latin typeface="Arial" pitchFamily="34" charset="0"/>
                <a:cs typeface="Arial" pitchFamily="34" charset="0"/>
              </a:rPr>
              <a:t>clicking on “Register as a </a:t>
            </a:r>
            <a:r>
              <a:rPr lang="en-US" dirty="0" smtClean="0">
                <a:solidFill>
                  <a:prstClr val="white"/>
                </a:solidFill>
                <a:latin typeface="Arial" pitchFamily="34" charset="0"/>
                <a:cs typeface="Arial" pitchFamily="34" charset="0"/>
              </a:rPr>
              <a:t>new user</a:t>
            </a:r>
            <a:r>
              <a:rPr lang="en-US" dirty="0">
                <a:solidFill>
                  <a:prstClr val="white"/>
                </a:solidFill>
                <a:latin typeface="Arial" pitchFamily="34" charset="0"/>
                <a:cs typeface="Arial" pitchFamily="34" charset="0"/>
              </a:rPr>
              <a:t>”, </a:t>
            </a:r>
            <a:r>
              <a:rPr lang="en-US" dirty="0" smtClean="0">
                <a:solidFill>
                  <a:prstClr val="white"/>
                </a:solidFill>
                <a:latin typeface="Arial" pitchFamily="34" charset="0"/>
                <a:cs typeface="Arial" pitchFamily="34" charset="0"/>
              </a:rPr>
              <a:t>this screen </a:t>
            </a:r>
            <a:r>
              <a:rPr lang="en-US" dirty="0">
                <a:solidFill>
                  <a:prstClr val="white"/>
                </a:solidFill>
                <a:latin typeface="Arial" pitchFamily="34" charset="0"/>
                <a:cs typeface="Arial" pitchFamily="34" charset="0"/>
              </a:rPr>
              <a:t>appears. </a:t>
            </a:r>
            <a:endParaRPr lang="en-US" dirty="0" smtClean="0">
              <a:solidFill>
                <a:prstClr val="white"/>
              </a:solidFill>
              <a:latin typeface="Arial" pitchFamily="34" charset="0"/>
              <a:cs typeface="Arial" pitchFamily="34" charset="0"/>
            </a:endParaRPr>
          </a:p>
          <a:p>
            <a:pPr algn="ctr"/>
            <a:endParaRPr lang="en-US" dirty="0">
              <a:solidFill>
                <a:prstClr val="white"/>
              </a:solidFill>
              <a:latin typeface="Arial" pitchFamily="34" charset="0"/>
              <a:cs typeface="Arial" pitchFamily="34" charset="0"/>
            </a:endParaRPr>
          </a:p>
          <a:p>
            <a:pPr algn="ctr"/>
            <a:r>
              <a:rPr lang="en-US" dirty="0" smtClean="0">
                <a:solidFill>
                  <a:prstClr val="white"/>
                </a:solidFill>
                <a:latin typeface="Arial" pitchFamily="34" charset="0"/>
                <a:cs typeface="Arial" pitchFamily="34" charset="0"/>
              </a:rPr>
              <a:t>Type </a:t>
            </a:r>
            <a:r>
              <a:rPr lang="en-US" dirty="0">
                <a:solidFill>
                  <a:prstClr val="white"/>
                </a:solidFill>
                <a:latin typeface="Arial" pitchFamily="34" charset="0"/>
                <a:cs typeface="Arial" pitchFamily="34" charset="0"/>
              </a:rPr>
              <a:t>in the </a:t>
            </a:r>
            <a:r>
              <a:rPr lang="en-US" dirty="0" smtClean="0">
                <a:solidFill>
                  <a:prstClr val="white"/>
                </a:solidFill>
                <a:latin typeface="Arial" pitchFamily="34" charset="0"/>
                <a:cs typeface="Arial" pitchFamily="34" charset="0"/>
              </a:rPr>
              <a:t>username </a:t>
            </a:r>
            <a:r>
              <a:rPr lang="en-US" dirty="0">
                <a:solidFill>
                  <a:prstClr val="white"/>
                </a:solidFill>
                <a:latin typeface="Arial" pitchFamily="34" charset="0"/>
                <a:cs typeface="Arial" pitchFamily="34" charset="0"/>
              </a:rPr>
              <a:t>y</a:t>
            </a:r>
            <a:r>
              <a:rPr lang="en-US" dirty="0" smtClean="0">
                <a:solidFill>
                  <a:prstClr val="white"/>
                </a:solidFill>
                <a:latin typeface="Arial" pitchFamily="34" charset="0"/>
                <a:cs typeface="Arial" pitchFamily="34" charset="0"/>
              </a:rPr>
              <a:t>ou were </a:t>
            </a:r>
            <a:r>
              <a:rPr lang="en-US" dirty="0">
                <a:solidFill>
                  <a:prstClr val="white"/>
                </a:solidFill>
                <a:latin typeface="Arial" pitchFamily="34" charset="0"/>
                <a:cs typeface="Arial" pitchFamily="34" charset="0"/>
              </a:rPr>
              <a:t>emailed, </a:t>
            </a:r>
            <a:endParaRPr lang="en-US" dirty="0" smtClean="0">
              <a:solidFill>
                <a:prstClr val="white"/>
              </a:solidFill>
              <a:latin typeface="Arial" pitchFamily="34" charset="0"/>
              <a:cs typeface="Arial" pitchFamily="34" charset="0"/>
            </a:endParaRPr>
          </a:p>
          <a:p>
            <a:pPr algn="ctr"/>
            <a:r>
              <a:rPr lang="en-US" dirty="0" smtClean="0">
                <a:solidFill>
                  <a:prstClr val="white"/>
                </a:solidFill>
                <a:latin typeface="Arial" pitchFamily="34" charset="0"/>
                <a:cs typeface="Arial" pitchFamily="34" charset="0"/>
              </a:rPr>
              <a:t>along </a:t>
            </a:r>
            <a:r>
              <a:rPr lang="en-US" dirty="0">
                <a:solidFill>
                  <a:prstClr val="white"/>
                </a:solidFill>
                <a:latin typeface="Arial" pitchFamily="34" charset="0"/>
                <a:cs typeface="Arial" pitchFamily="34" charset="0"/>
              </a:rPr>
              <a:t>with </a:t>
            </a:r>
            <a:r>
              <a:rPr lang="en-US" dirty="0" smtClean="0">
                <a:solidFill>
                  <a:prstClr val="white"/>
                </a:solidFill>
                <a:latin typeface="Arial" pitchFamily="34" charset="0"/>
                <a:cs typeface="Arial" pitchFamily="34" charset="0"/>
              </a:rPr>
              <a:t>your Provider Medicaid </a:t>
            </a:r>
            <a:r>
              <a:rPr lang="en-US" dirty="0">
                <a:solidFill>
                  <a:prstClr val="white"/>
                </a:solidFill>
                <a:latin typeface="Arial" pitchFamily="34" charset="0"/>
                <a:cs typeface="Arial" pitchFamily="34" charset="0"/>
              </a:rPr>
              <a:t>ID and the </a:t>
            </a:r>
            <a:r>
              <a:rPr lang="en-US" dirty="0" smtClean="0">
                <a:solidFill>
                  <a:prstClr val="white"/>
                </a:solidFill>
                <a:latin typeface="Arial" pitchFamily="34" charset="0"/>
                <a:cs typeface="Arial" pitchFamily="34" charset="0"/>
              </a:rPr>
              <a:t>EIN/Tax </a:t>
            </a:r>
            <a:r>
              <a:rPr lang="en-US" dirty="0">
                <a:solidFill>
                  <a:prstClr val="white"/>
                </a:solidFill>
                <a:latin typeface="Arial" pitchFamily="34" charset="0"/>
                <a:cs typeface="Arial" pitchFamily="34" charset="0"/>
              </a:rPr>
              <a:t>ID</a:t>
            </a:r>
            <a:r>
              <a:rPr lang="en-US" dirty="0" smtClean="0">
                <a:solidFill>
                  <a:prstClr val="white"/>
                </a:solidFill>
                <a:latin typeface="Arial" pitchFamily="34" charset="0"/>
                <a:cs typeface="Arial" pitchFamily="34" charset="0"/>
              </a:rPr>
              <a:t>.</a:t>
            </a:r>
          </a:p>
          <a:p>
            <a:pPr algn="ctr"/>
            <a:endParaRPr lang="en-US" dirty="0">
              <a:solidFill>
                <a:prstClr val="white"/>
              </a:solidFill>
              <a:latin typeface="Arial" pitchFamily="34" charset="0"/>
              <a:cs typeface="Arial" pitchFamily="34" charset="0"/>
            </a:endParaRPr>
          </a:p>
        </p:txBody>
      </p:sp>
      <p:pic>
        <p:nvPicPr>
          <p:cNvPr id="10" name="Picture 9"/>
          <p:cNvPicPr>
            <a:picLocks noChangeAspect="1" noChangeArrowheads="1"/>
          </p:cNvPicPr>
          <p:nvPr/>
        </p:nvPicPr>
        <p:blipFill rotWithShape="1">
          <a:blip r:embed="rId2" cstate="print"/>
          <a:srcRect t="31593"/>
          <a:stretch/>
        </p:blipFill>
        <p:spPr bwMode="auto">
          <a:xfrm>
            <a:off x="1143000" y="1484416"/>
            <a:ext cx="6781800" cy="2554183"/>
          </a:xfrm>
          <a:prstGeom prst="rect">
            <a:avLst/>
          </a:prstGeom>
          <a:noFill/>
          <a:ln w="9525">
            <a:noFill/>
            <a:miter lim="800000"/>
            <a:headEnd/>
            <a:tailEnd/>
          </a:ln>
        </p:spPr>
      </p:pic>
    </p:spTree>
    <p:extLst>
      <p:ext uri="{BB962C8B-B14F-4D97-AF65-F5344CB8AC3E}">
        <p14:creationId xmlns:p14="http://schemas.microsoft.com/office/powerpoint/2010/main" val="28917999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457200"/>
            <a:ext cx="8686800" cy="838200"/>
          </a:xfrm>
          <a:noFill/>
        </p:spPr>
        <p:txBody>
          <a:bodyPr/>
          <a:lstStyle/>
          <a:p>
            <a:pPr algn="ctr"/>
            <a:r>
              <a:rPr lang="en-US" sz="3600" dirty="0" smtClean="0"/>
              <a:t>ARCS Registration as a New User</a:t>
            </a:r>
            <a:endParaRPr lang="en-US" sz="3600" b="1" dirty="0"/>
          </a:p>
        </p:txBody>
      </p:sp>
      <p:sp>
        <p:nvSpPr>
          <p:cNvPr id="5" name="Slide Number Placeholder 4"/>
          <p:cNvSpPr>
            <a:spLocks noGrp="1"/>
          </p:cNvSpPr>
          <p:nvPr>
            <p:ph type="sldNum" sz="quarter" idx="12"/>
          </p:nvPr>
        </p:nvSpPr>
        <p:spPr/>
        <p:txBody>
          <a:bodyPr/>
          <a:lstStyle/>
          <a:p>
            <a:fld id="{2E0F7AD5-E45F-4736-83CE-D8C26C993A39}" type="slidenum">
              <a:rPr lang="en-US" smtClean="0"/>
              <a:pPr/>
              <a:t>8</a:t>
            </a:fld>
            <a:endParaRPr lang="en-US" dirty="0"/>
          </a:p>
        </p:txBody>
      </p:sp>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8334"/>
          <a:stretch/>
        </p:blipFill>
        <p:spPr bwMode="auto">
          <a:xfrm>
            <a:off x="1284351" y="1318160"/>
            <a:ext cx="6648450" cy="4174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066800" y="5492750"/>
            <a:ext cx="7351776" cy="849868"/>
          </a:xfrm>
          <a:prstGeom prst="rect">
            <a:avLst/>
          </a:prstGeom>
          <a:solidFill>
            <a:srgbClr val="2B6BB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Arial" pitchFamily="34" charset="0"/>
                <a:cs typeface="Arial" pitchFamily="34" charset="0"/>
              </a:rPr>
              <a:t>After clicking on Register, you will be prompted to </a:t>
            </a:r>
          </a:p>
          <a:p>
            <a:pPr algn="ctr"/>
            <a:r>
              <a:rPr lang="en-US" dirty="0" smtClean="0">
                <a:solidFill>
                  <a:prstClr val="white"/>
                </a:solidFill>
                <a:latin typeface="Arial" pitchFamily="34" charset="0"/>
                <a:cs typeface="Arial" pitchFamily="34" charset="0"/>
              </a:rPr>
              <a:t>set your password and security questions.</a:t>
            </a:r>
            <a:endParaRPr lang="en-US"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429876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457200"/>
            <a:ext cx="8686800" cy="838200"/>
          </a:xfrm>
          <a:noFill/>
        </p:spPr>
        <p:txBody>
          <a:bodyPr/>
          <a:lstStyle/>
          <a:p>
            <a:pPr algn="ctr"/>
            <a:r>
              <a:rPr lang="en-US" sz="3600" dirty="0" smtClean="0"/>
              <a:t>ARCS Registration as a New User</a:t>
            </a:r>
            <a:endParaRPr lang="en-US" sz="3600" b="1" dirty="0"/>
          </a:p>
        </p:txBody>
      </p:sp>
      <p:sp>
        <p:nvSpPr>
          <p:cNvPr id="5" name="Slide Number Placeholder 4"/>
          <p:cNvSpPr>
            <a:spLocks noGrp="1"/>
          </p:cNvSpPr>
          <p:nvPr>
            <p:ph type="sldNum" sz="quarter" idx="12"/>
          </p:nvPr>
        </p:nvSpPr>
        <p:spPr/>
        <p:txBody>
          <a:bodyPr/>
          <a:lstStyle/>
          <a:p>
            <a:fld id="{2E0F7AD5-E45F-4736-83CE-D8C26C993A39}" type="slidenum">
              <a:rPr lang="en-US" smtClean="0"/>
              <a:pPr/>
              <a:t>9</a:t>
            </a:fld>
            <a:endParaRPr lang="en-US" dirty="0"/>
          </a:p>
        </p:txBody>
      </p:sp>
      <p:sp>
        <p:nvSpPr>
          <p:cNvPr id="7" name="Rectangle 6"/>
          <p:cNvSpPr/>
          <p:nvPr/>
        </p:nvSpPr>
        <p:spPr>
          <a:xfrm>
            <a:off x="1066800" y="5645150"/>
            <a:ext cx="7351776" cy="849868"/>
          </a:xfrm>
          <a:prstGeom prst="rect">
            <a:avLst/>
          </a:prstGeom>
          <a:solidFill>
            <a:srgbClr val="2B6BB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Arial" pitchFamily="34" charset="0"/>
                <a:cs typeface="Arial" pitchFamily="34" charset="0"/>
              </a:rPr>
              <a:t>Finally, you will be asked to read and accept the End User License Agreement at this point, and every time you log into the system.</a:t>
            </a:r>
            <a:endParaRPr lang="en-US" dirty="0">
              <a:solidFill>
                <a:prstClr val="white"/>
              </a:solidFill>
              <a:latin typeface="Arial" pitchFamily="34" charset="0"/>
              <a:cs typeface="Arial" pitchFamily="34"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7812" t="22109" r="17813" b="784"/>
          <a:stretch/>
        </p:blipFill>
        <p:spPr>
          <a:xfrm>
            <a:off x="1219200" y="1066800"/>
            <a:ext cx="6943903" cy="4495800"/>
          </a:xfrm>
          <a:prstGeom prst="rect">
            <a:avLst/>
          </a:prstGeom>
        </p:spPr>
      </p:pic>
    </p:spTree>
    <p:extLst>
      <p:ext uri="{BB962C8B-B14F-4D97-AF65-F5344CB8AC3E}">
        <p14:creationId xmlns:p14="http://schemas.microsoft.com/office/powerpoint/2010/main" val="3903277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1913</TotalTime>
  <Words>1553</Words>
  <Application>Microsoft Office PowerPoint</Application>
  <PresentationFormat>On-screen Show (4:3)</PresentationFormat>
  <Paragraphs>164</Paragraphs>
  <Slides>34</Slides>
  <Notes>21</Notes>
  <HiddenSlides>0</HiddenSlides>
  <MMClips>0</MMClips>
  <ScaleCrop>false</ScaleCrop>
  <HeadingPairs>
    <vt:vector size="4" baseType="variant">
      <vt:variant>
        <vt:lpstr>Theme</vt:lpstr>
      </vt:variant>
      <vt:variant>
        <vt:i4>4</vt:i4>
      </vt:variant>
      <vt:variant>
        <vt:lpstr>Slide Titles</vt:lpstr>
      </vt:variant>
      <vt:variant>
        <vt:i4>34</vt:i4>
      </vt:variant>
    </vt:vector>
  </HeadingPairs>
  <TitlesOfParts>
    <vt:vector size="38" baseType="lpstr">
      <vt:lpstr>Office Theme</vt:lpstr>
      <vt:lpstr>Custom Design</vt:lpstr>
      <vt:lpstr>1_Office Theme</vt:lpstr>
      <vt:lpstr>1_Custom Design</vt:lpstr>
      <vt:lpstr>Ohio Automated Registry Check System (ARCS) and Rapback Expansion </vt:lpstr>
      <vt:lpstr>AUTOMATED REGISTRY CHECK SYSTEM (ARCS) TRAINING  </vt:lpstr>
      <vt:lpstr>ARCS Features  </vt:lpstr>
      <vt:lpstr>Six Required Registries</vt:lpstr>
      <vt:lpstr>Eligibility for ARCS</vt:lpstr>
      <vt:lpstr>ARCS Registration as a New User</vt:lpstr>
      <vt:lpstr>ARCS Registration as a New User</vt:lpstr>
      <vt:lpstr>ARCS Registration as a New User</vt:lpstr>
      <vt:lpstr>ARCS Registration as a New User</vt:lpstr>
      <vt:lpstr>Adding a Provider User</vt:lpstr>
      <vt:lpstr>Editing/Disabling  a Provider User</vt:lpstr>
      <vt:lpstr>Resetting a Forgotten Password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ARCS QUESTIONS</vt:lpstr>
    </vt:vector>
  </TitlesOfParts>
  <Company>ODJFS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B Gentile</dc:creator>
  <cp:lastModifiedBy>JANE M. LENGEL</cp:lastModifiedBy>
  <cp:revision>194</cp:revision>
  <dcterms:created xsi:type="dcterms:W3CDTF">2013-06-26T12:44:45Z</dcterms:created>
  <dcterms:modified xsi:type="dcterms:W3CDTF">2014-10-27T16:54:19Z</dcterms:modified>
</cp:coreProperties>
</file>