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51" r:id="rId1"/>
  </p:sldMasterIdLst>
  <p:notesMasterIdLst>
    <p:notesMasterId r:id="rId38"/>
  </p:notesMasterIdLst>
  <p:sldIdLst>
    <p:sldId id="256" r:id="rId2"/>
    <p:sldId id="288" r:id="rId3"/>
    <p:sldId id="301" r:id="rId4"/>
    <p:sldId id="298" r:id="rId5"/>
    <p:sldId id="294" r:id="rId6"/>
    <p:sldId id="295" r:id="rId7"/>
    <p:sldId id="296" r:id="rId8"/>
    <p:sldId id="297" r:id="rId9"/>
    <p:sldId id="289" r:id="rId10"/>
    <p:sldId id="290" r:id="rId11"/>
    <p:sldId id="291" r:id="rId12"/>
    <p:sldId id="259" r:id="rId13"/>
    <p:sldId id="292" r:id="rId14"/>
    <p:sldId id="260" r:id="rId15"/>
    <p:sldId id="293" r:id="rId16"/>
    <p:sldId id="299" r:id="rId17"/>
    <p:sldId id="300" r:id="rId18"/>
    <p:sldId id="280" r:id="rId19"/>
    <p:sldId id="302" r:id="rId20"/>
    <p:sldId id="257" r:id="rId21"/>
    <p:sldId id="281" r:id="rId22"/>
    <p:sldId id="282" r:id="rId23"/>
    <p:sldId id="258" r:id="rId24"/>
    <p:sldId id="273" r:id="rId25"/>
    <p:sldId id="275" r:id="rId26"/>
    <p:sldId id="283" r:id="rId27"/>
    <p:sldId id="272" r:id="rId28"/>
    <p:sldId id="284" r:id="rId29"/>
    <p:sldId id="267" r:id="rId30"/>
    <p:sldId id="268" r:id="rId31"/>
    <p:sldId id="279" r:id="rId32"/>
    <p:sldId id="276" r:id="rId33"/>
    <p:sldId id="278" r:id="rId34"/>
    <p:sldId id="285" r:id="rId35"/>
    <p:sldId id="286" r:id="rId36"/>
    <p:sldId id="28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1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6405"/>
  </p:normalViewPr>
  <p:slideViewPr>
    <p:cSldViewPr snapToGrid="0" snapToObjects="1">
      <p:cViewPr varScale="1">
        <p:scale>
          <a:sx n="131" d="100"/>
          <a:sy n="131" d="100"/>
        </p:scale>
        <p:origin x="376" y="184"/>
      </p:cViewPr>
      <p:guideLst/>
    </p:cSldViewPr>
  </p:slideViewPr>
  <p:notesTextViewPr>
    <p:cViewPr>
      <p:scale>
        <a:sx n="1" d="1"/>
        <a:sy n="1" d="1"/>
      </p:scale>
      <p:origin x="0" y="0"/>
    </p:cViewPr>
  </p:notesTextViewPr>
  <p:sorterViewPr>
    <p:cViewPr>
      <p:scale>
        <a:sx n="158" d="100"/>
        <a:sy n="15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3A86BF-3DAD-FA49-A5C4-D98CD4DADFFC}" type="datetimeFigureOut">
              <a:rPr lang="en-US" smtClean="0"/>
              <a:t>11/24/20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C2035E-2128-8048-BC63-D93F797BC3A1}" type="slidenum">
              <a:rPr lang="en-US" smtClean="0"/>
              <a:t>‹#›</a:t>
            </a:fld>
            <a:endParaRPr lang="en-US"/>
          </a:p>
        </p:txBody>
      </p:sp>
    </p:spTree>
    <p:extLst>
      <p:ext uri="{BB962C8B-B14F-4D97-AF65-F5344CB8AC3E}">
        <p14:creationId xmlns:p14="http://schemas.microsoft.com/office/powerpoint/2010/main" val="3884429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9CE066-C939-4696-A2A4-7077001E6255}" type="slidenum">
              <a:rPr lang="en-US" smtClean="0"/>
              <a:t>4</a:t>
            </a:fld>
            <a:endParaRPr lang="en-US"/>
          </a:p>
        </p:txBody>
      </p:sp>
    </p:spTree>
    <p:extLst>
      <p:ext uri="{BB962C8B-B14F-4D97-AF65-F5344CB8AC3E}">
        <p14:creationId xmlns:p14="http://schemas.microsoft.com/office/powerpoint/2010/main" val="149362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9CE066-C939-4696-A2A4-7077001E6255}" type="slidenum">
              <a:rPr lang="en-US" smtClean="0"/>
              <a:t>5</a:t>
            </a:fld>
            <a:endParaRPr lang="en-US"/>
          </a:p>
        </p:txBody>
      </p:sp>
    </p:spTree>
    <p:extLst>
      <p:ext uri="{BB962C8B-B14F-4D97-AF65-F5344CB8AC3E}">
        <p14:creationId xmlns:p14="http://schemas.microsoft.com/office/powerpoint/2010/main" val="4122567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first priority during COVID was to focus on relocation from the perspective of separating those exposed to/diagnosed with COVID from those with no known exposure or positive diagnosis</a:t>
            </a:r>
          </a:p>
          <a:p>
            <a:r>
              <a:rPr lang="en-US" dirty="0"/>
              <a:t>Our focus needs to change to relocation of individuals in order to meet staffing needs to ensure health and safety</a:t>
            </a:r>
          </a:p>
          <a:p>
            <a:endParaRPr lang="en-US" dirty="0"/>
          </a:p>
          <a:p>
            <a:r>
              <a:rPr lang="en-US" dirty="0"/>
              <a:t>DODD made independent provider list available to counties.  Hope that counties would be the “bridge” between independent providers and those agencies that are in need of staff.  Explain things like why there is a pay difference (independent is paid higher due to no benefits/need to manage their own business), explain OT and relaxation to OT limitations. Independent provider list could be used to help develop back-up plans especially for shared living situations</a:t>
            </a:r>
          </a:p>
          <a:p>
            <a:endParaRPr lang="en-US" dirty="0"/>
          </a:p>
          <a:p>
            <a:r>
              <a:rPr lang="en-US" dirty="0"/>
              <a:t>Recruitment is important now more than ever.  Even without a voiced need, it is imperative to have a plan in cases of crisis.  Marketing and reaching out to displaced workers from other fields (hospitality/restaurants/arts).  Be Prepared!  Need is not just DSPs, nurses also</a:t>
            </a:r>
          </a:p>
          <a:p>
            <a:endParaRPr lang="en-US" dirty="0"/>
          </a:p>
        </p:txBody>
      </p:sp>
      <p:sp>
        <p:nvSpPr>
          <p:cNvPr id="4" name="Slide Number Placeholder 3"/>
          <p:cNvSpPr>
            <a:spLocks noGrp="1"/>
          </p:cNvSpPr>
          <p:nvPr>
            <p:ph type="sldNum" sz="quarter" idx="5"/>
          </p:nvPr>
        </p:nvSpPr>
        <p:spPr/>
        <p:txBody>
          <a:bodyPr/>
          <a:lstStyle/>
          <a:p>
            <a:fld id="{559CE066-C939-4696-A2A4-7077001E6255}" type="slidenum">
              <a:rPr lang="en-US" smtClean="0"/>
              <a:t>6</a:t>
            </a:fld>
            <a:endParaRPr lang="en-US"/>
          </a:p>
        </p:txBody>
      </p:sp>
    </p:spTree>
    <p:extLst>
      <p:ext uri="{BB962C8B-B14F-4D97-AF65-F5344CB8AC3E}">
        <p14:creationId xmlns:p14="http://schemas.microsoft.com/office/powerpoint/2010/main" val="1236007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time is now to reach out to providers to discuss needs.  Again, be preventative rather than reactionary, be prepared!</a:t>
            </a:r>
          </a:p>
        </p:txBody>
      </p:sp>
      <p:sp>
        <p:nvSpPr>
          <p:cNvPr id="4" name="Slide Number Placeholder 3"/>
          <p:cNvSpPr>
            <a:spLocks noGrp="1"/>
          </p:cNvSpPr>
          <p:nvPr>
            <p:ph type="sldNum" sz="quarter" idx="5"/>
          </p:nvPr>
        </p:nvSpPr>
        <p:spPr/>
        <p:txBody>
          <a:bodyPr/>
          <a:lstStyle/>
          <a:p>
            <a:fld id="{559CE066-C939-4696-A2A4-7077001E6255}" type="slidenum">
              <a:rPr lang="en-US" smtClean="0"/>
              <a:t>7</a:t>
            </a:fld>
            <a:endParaRPr lang="en-US"/>
          </a:p>
        </p:txBody>
      </p:sp>
    </p:spTree>
    <p:extLst>
      <p:ext uri="{BB962C8B-B14F-4D97-AF65-F5344CB8AC3E}">
        <p14:creationId xmlns:p14="http://schemas.microsoft.com/office/powerpoint/2010/main" val="570223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time is now to reach out to providers to discuss needs.  Again, be proactive rather </a:t>
            </a:r>
            <a:r>
              <a:rPr lang="en-US"/>
              <a:t>than reactive, </a:t>
            </a:r>
            <a:r>
              <a:rPr lang="en-US" dirty="0"/>
              <a:t>be prepared!</a:t>
            </a:r>
          </a:p>
          <a:p>
            <a:endParaRPr lang="en-US" dirty="0"/>
          </a:p>
          <a:p>
            <a:r>
              <a:rPr lang="en-US" dirty="0"/>
              <a:t>Assess space in both licensed and unlicensed settings.</a:t>
            </a:r>
          </a:p>
          <a:p>
            <a:r>
              <a:rPr lang="en-US" dirty="0"/>
              <a:t>Back Up Plans should also consider the availability of families to support individuals in their homes.</a:t>
            </a:r>
          </a:p>
        </p:txBody>
      </p:sp>
      <p:sp>
        <p:nvSpPr>
          <p:cNvPr id="4" name="Slide Number Placeholder 3"/>
          <p:cNvSpPr>
            <a:spLocks noGrp="1"/>
          </p:cNvSpPr>
          <p:nvPr>
            <p:ph type="sldNum" sz="quarter" idx="5"/>
          </p:nvPr>
        </p:nvSpPr>
        <p:spPr/>
        <p:txBody>
          <a:bodyPr/>
          <a:lstStyle/>
          <a:p>
            <a:fld id="{559CE066-C939-4696-A2A4-7077001E6255}" type="slidenum">
              <a:rPr lang="en-US" smtClean="0"/>
              <a:t>8</a:t>
            </a:fld>
            <a:endParaRPr lang="en-US"/>
          </a:p>
        </p:txBody>
      </p:sp>
    </p:spTree>
    <p:extLst>
      <p:ext uri="{BB962C8B-B14F-4D97-AF65-F5344CB8AC3E}">
        <p14:creationId xmlns:p14="http://schemas.microsoft.com/office/powerpoint/2010/main" val="2759320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BD617E-665A-46B7-8915-4B844902978C}" type="slidenum">
              <a:rPr lang="en-US" smtClean="0"/>
              <a:t>25</a:t>
            </a:fld>
            <a:endParaRPr lang="en-US"/>
          </a:p>
        </p:txBody>
      </p:sp>
    </p:spTree>
    <p:extLst>
      <p:ext uri="{BB962C8B-B14F-4D97-AF65-F5344CB8AC3E}">
        <p14:creationId xmlns:p14="http://schemas.microsoft.com/office/powerpoint/2010/main" val="1620608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BD617E-665A-46B7-8915-4B844902978C}" type="slidenum">
              <a:rPr lang="en-US" smtClean="0"/>
              <a:t>26</a:t>
            </a:fld>
            <a:endParaRPr lang="en-US"/>
          </a:p>
        </p:txBody>
      </p:sp>
    </p:spTree>
    <p:extLst>
      <p:ext uri="{BB962C8B-B14F-4D97-AF65-F5344CB8AC3E}">
        <p14:creationId xmlns:p14="http://schemas.microsoft.com/office/powerpoint/2010/main" val="3478057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0CB500F-E877-BB44-9FDF-18D30D8AE017}" type="datetimeFigureOut">
              <a:rPr lang="en-US" smtClean="0"/>
              <a:t>11/24/20</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081CB8A9-55A4-F34C-8919-AE4298A519AF}"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48653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CB500F-E877-BB44-9FDF-18D30D8AE017}" type="datetimeFigureOut">
              <a:rPr lang="en-US" smtClean="0"/>
              <a:t>11/24/20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CB8A9-55A4-F34C-8919-AE4298A519AF}"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30814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CB500F-E877-BB44-9FDF-18D30D8AE017}" type="datetimeFigureOut">
              <a:rPr lang="en-US" smtClean="0"/>
              <a:t>11/24/20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CB8A9-55A4-F34C-8919-AE4298A519AF}"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96665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CB500F-E877-BB44-9FDF-18D30D8AE017}" type="datetimeFigureOut">
              <a:rPr lang="en-US" smtClean="0"/>
              <a:t>11/24/20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CB8A9-55A4-F34C-8919-AE4298A519AF}"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87001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CB500F-E877-BB44-9FDF-18D30D8AE017}" type="datetimeFigureOut">
              <a:rPr lang="en-US" smtClean="0"/>
              <a:t>11/24/20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CB8A9-55A4-F34C-8919-AE4298A519AF}"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80814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CB500F-E877-BB44-9FDF-18D30D8AE017}" type="datetimeFigureOut">
              <a:rPr lang="en-US" smtClean="0"/>
              <a:t>11/24/20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1CB8A9-55A4-F34C-8919-AE4298A519AF}"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74090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CB500F-E877-BB44-9FDF-18D30D8AE017}" type="datetimeFigureOut">
              <a:rPr lang="en-US" smtClean="0"/>
              <a:t>11/24/20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1CB8A9-55A4-F34C-8919-AE4298A519AF}"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50474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CB500F-E877-BB44-9FDF-18D30D8AE017}" type="datetimeFigureOut">
              <a:rPr lang="en-US" smtClean="0"/>
              <a:t>11/24/20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1CB8A9-55A4-F34C-8919-AE4298A519AF}"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07715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CB500F-E877-BB44-9FDF-18D30D8AE017}" type="datetimeFigureOut">
              <a:rPr lang="en-US" smtClean="0"/>
              <a:t>11/24/20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1CB8A9-55A4-F34C-8919-AE4298A519AF}" type="slidenum">
              <a:rPr lang="en-US" smtClean="0"/>
              <a:t>‹#›</a:t>
            </a:fld>
            <a:endParaRPr lang="en-US"/>
          </a:p>
        </p:txBody>
      </p:sp>
    </p:spTree>
    <p:extLst>
      <p:ext uri="{BB962C8B-B14F-4D97-AF65-F5344CB8AC3E}">
        <p14:creationId xmlns:p14="http://schemas.microsoft.com/office/powerpoint/2010/main" val="3961921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CB500F-E877-BB44-9FDF-18D30D8AE017}" type="datetimeFigureOut">
              <a:rPr lang="en-US" smtClean="0"/>
              <a:t>11/24/20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1CB8A9-55A4-F34C-8919-AE4298A519AF}"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17195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A0CB500F-E877-BB44-9FDF-18D30D8AE017}" type="datetimeFigureOut">
              <a:rPr lang="en-US" smtClean="0"/>
              <a:t>11/24/20</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081CB8A9-55A4-F34C-8919-AE4298A519AF}"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40601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A0CB500F-E877-BB44-9FDF-18D30D8AE017}" type="datetimeFigureOut">
              <a:rPr lang="en-US" smtClean="0"/>
              <a:t>11/24/20</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081CB8A9-55A4-F34C-8919-AE4298A519AF}"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2279434"/>
      </p:ext>
    </p:extLst>
  </p:cSld>
  <p:clrMap bg1="lt1" tx1="dk1" bg2="lt2" tx2="dk2" accent1="accent1" accent2="accent2" accent3="accent3" accent4="accent4" accent5="accent5" accent6="accent6" hlink="hlink" folHlink="folHlink"/>
  <p:sldLayoutIdLst>
    <p:sldLayoutId id="2147484152" r:id="rId1"/>
    <p:sldLayoutId id="2147484153" r:id="rId2"/>
    <p:sldLayoutId id="2147484154" r:id="rId3"/>
    <p:sldLayoutId id="2147484155" r:id="rId4"/>
    <p:sldLayoutId id="2147484156" r:id="rId5"/>
    <p:sldLayoutId id="2147484157" r:id="rId6"/>
    <p:sldLayoutId id="2147484158" r:id="rId7"/>
    <p:sldLayoutId id="2147484159" r:id="rId8"/>
    <p:sldLayoutId id="2147484160" r:id="rId9"/>
    <p:sldLayoutId id="2147484161" r:id="rId10"/>
    <p:sldLayoutId id="2147484162"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dpti.sa.gov.au/livingneighbourhoods/welcome/about-living-neighbourhoods"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pti.sa.gov.au/livingneighbourhoods/welcome/about-living-neighbourhoods"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67463-1E09-A744-BEF6-4749358AED8C}"/>
              </a:ext>
            </a:extLst>
          </p:cNvPr>
          <p:cNvSpPr>
            <a:spLocks noGrp="1"/>
          </p:cNvSpPr>
          <p:nvPr>
            <p:ph type="ctrTitle"/>
          </p:nvPr>
        </p:nvSpPr>
        <p:spPr>
          <a:xfrm>
            <a:off x="0" y="366867"/>
            <a:ext cx="12191999" cy="2541431"/>
          </a:xfrm>
        </p:spPr>
        <p:txBody>
          <a:bodyPr>
            <a:normAutofit fontScale="90000"/>
          </a:bodyPr>
          <a:lstStyle/>
          <a:p>
            <a:pPr algn="ctr"/>
            <a:r>
              <a:rPr lang="en-US" sz="7200" b="1" dirty="0">
                <a:solidFill>
                  <a:srgbClr val="941100"/>
                </a:solidFill>
                <a:latin typeface="Cambria" panose="02040503050406030204" pitchFamily="18" charset="0"/>
              </a:rPr>
              <a:t>Pandemic Crisis Planning For </a:t>
            </a:r>
            <a:r>
              <a:rPr lang="en-US" sz="7200" b="1" u="sng" dirty="0">
                <a:solidFill>
                  <a:srgbClr val="941100"/>
                </a:solidFill>
                <a:latin typeface="Cambria" panose="02040503050406030204" pitchFamily="18" charset="0"/>
              </a:rPr>
              <a:t>Second Surge</a:t>
            </a:r>
          </a:p>
        </p:txBody>
      </p:sp>
      <p:sp>
        <p:nvSpPr>
          <p:cNvPr id="3" name="Subtitle 2">
            <a:extLst>
              <a:ext uri="{FF2B5EF4-FFF2-40B4-BE49-F238E27FC236}">
                <a16:creationId xmlns:a16="http://schemas.microsoft.com/office/drawing/2014/main" id="{5C7291AF-0C8B-F74C-ADAB-3AB6479AEE21}"/>
              </a:ext>
            </a:extLst>
          </p:cNvPr>
          <p:cNvSpPr>
            <a:spLocks noGrp="1"/>
          </p:cNvSpPr>
          <p:nvPr>
            <p:ph type="subTitle" idx="1"/>
          </p:nvPr>
        </p:nvSpPr>
        <p:spPr>
          <a:xfrm>
            <a:off x="-1" y="4162576"/>
            <a:ext cx="12191999" cy="977621"/>
          </a:xfrm>
        </p:spPr>
        <p:txBody>
          <a:bodyPr>
            <a:noAutofit/>
          </a:bodyPr>
          <a:lstStyle/>
          <a:p>
            <a:pPr algn="ctr"/>
            <a:r>
              <a:rPr lang="en-US" sz="6600" b="1" dirty="0">
                <a:solidFill>
                  <a:schemeClr val="bg2">
                    <a:lumMod val="25000"/>
                  </a:schemeClr>
                </a:solidFill>
                <a:latin typeface="Cambria" panose="02040503050406030204" pitchFamily="18" charset="0"/>
              </a:rPr>
              <a:t>OACB/DODD</a:t>
            </a:r>
          </a:p>
        </p:txBody>
      </p:sp>
    </p:spTree>
    <p:extLst>
      <p:ext uri="{BB962C8B-B14F-4D97-AF65-F5344CB8AC3E}">
        <p14:creationId xmlns:p14="http://schemas.microsoft.com/office/powerpoint/2010/main" val="3347232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5D79B-8410-481B-B6A4-046CBF22D24A}"/>
              </a:ext>
            </a:extLst>
          </p:cNvPr>
          <p:cNvSpPr>
            <a:spLocks noGrp="1"/>
          </p:cNvSpPr>
          <p:nvPr>
            <p:ph type="title"/>
          </p:nvPr>
        </p:nvSpPr>
        <p:spPr>
          <a:xfrm>
            <a:off x="0" y="272143"/>
            <a:ext cx="12191999" cy="1538068"/>
          </a:xfrm>
        </p:spPr>
        <p:txBody>
          <a:bodyPr>
            <a:normAutofit fontScale="90000"/>
          </a:bodyPr>
          <a:lstStyle/>
          <a:p>
            <a:pPr algn="ctr"/>
            <a:r>
              <a:rPr lang="en-US" sz="6000" b="1" dirty="0">
                <a:solidFill>
                  <a:srgbClr val="941100"/>
                </a:solidFill>
                <a:latin typeface="Cambria" panose="02040503050406030204" pitchFamily="18" charset="0"/>
              </a:rPr>
              <a:t>Positive Strategies and Collaboration</a:t>
            </a:r>
            <a:r>
              <a:rPr lang="en-US" sz="5400" b="1" dirty="0"/>
              <a:t>	</a:t>
            </a:r>
          </a:p>
        </p:txBody>
      </p:sp>
      <p:sp>
        <p:nvSpPr>
          <p:cNvPr id="3" name="Content Placeholder 2">
            <a:extLst>
              <a:ext uri="{FF2B5EF4-FFF2-40B4-BE49-F238E27FC236}">
                <a16:creationId xmlns:a16="http://schemas.microsoft.com/office/drawing/2014/main" id="{35F131B1-B880-40ED-BE37-449D77D1DE53}"/>
              </a:ext>
            </a:extLst>
          </p:cNvPr>
          <p:cNvSpPr>
            <a:spLocks noGrp="1"/>
          </p:cNvSpPr>
          <p:nvPr>
            <p:ph idx="1"/>
          </p:nvPr>
        </p:nvSpPr>
        <p:spPr>
          <a:xfrm>
            <a:off x="206829" y="2015731"/>
            <a:ext cx="11821885" cy="4134697"/>
          </a:xfrm>
        </p:spPr>
        <p:txBody>
          <a:bodyPr>
            <a:normAutofit/>
          </a:bodyPr>
          <a:lstStyle/>
          <a:p>
            <a:r>
              <a:rPr lang="en-US" sz="2400" b="1" dirty="0">
                <a:solidFill>
                  <a:schemeClr val="bg2">
                    <a:lumMod val="25000"/>
                  </a:schemeClr>
                </a:solidFill>
              </a:rPr>
              <a:t>Provider Efforts</a:t>
            </a:r>
          </a:p>
          <a:p>
            <a:pPr lvl="1"/>
            <a:r>
              <a:rPr lang="en-US" sz="2400" dirty="0">
                <a:solidFill>
                  <a:schemeClr val="bg2">
                    <a:lumMod val="25000"/>
                  </a:schemeClr>
                </a:solidFill>
                <a:latin typeface="Calibri bold" panose="020F0702030404030204" pitchFamily="34" charset="0"/>
                <a:cs typeface="Calibri bold" panose="020F0702030404030204" pitchFamily="34" charset="0"/>
              </a:rPr>
              <a:t>Contracting with Independent Providers</a:t>
            </a:r>
          </a:p>
          <a:p>
            <a:pPr lvl="1"/>
            <a:r>
              <a:rPr lang="en-US" sz="2400" dirty="0">
                <a:solidFill>
                  <a:schemeClr val="bg2">
                    <a:lumMod val="25000"/>
                  </a:schemeClr>
                </a:solidFill>
                <a:latin typeface="Calibri bold" panose="020F0702030404030204" pitchFamily="34" charset="0"/>
                <a:cs typeface="Calibri bold" panose="020F0702030404030204" pitchFamily="34" charset="0"/>
              </a:rPr>
              <a:t>Contracting with Independent Nurses (either DODD Waiver Nurses or State-Plan Nurses)</a:t>
            </a:r>
          </a:p>
          <a:p>
            <a:pPr lvl="1"/>
            <a:r>
              <a:rPr lang="en-US" sz="2400" dirty="0">
                <a:solidFill>
                  <a:schemeClr val="bg2">
                    <a:lumMod val="25000"/>
                  </a:schemeClr>
                </a:solidFill>
                <a:latin typeface="Calibri bold" panose="020F0702030404030204" pitchFamily="34" charset="0"/>
                <a:cs typeface="Calibri bold" panose="020F0702030404030204" pitchFamily="34" charset="0"/>
              </a:rPr>
              <a:t>Providing HERO Bonuses to staff for not missing time at work</a:t>
            </a:r>
          </a:p>
          <a:p>
            <a:pPr lvl="1"/>
            <a:r>
              <a:rPr lang="en-US" sz="2400" dirty="0">
                <a:solidFill>
                  <a:schemeClr val="bg2">
                    <a:lumMod val="25000"/>
                  </a:schemeClr>
                </a:solidFill>
                <a:latin typeface="Calibri bold" panose="020F0702030404030204" pitchFamily="34" charset="0"/>
                <a:ea typeface="Times New Roman" panose="02020603050405020304" pitchFamily="18" charset="0"/>
                <a:cs typeface="Calibri bold" panose="020F0702030404030204" pitchFamily="34" charset="0"/>
              </a:rPr>
              <a:t>Evaluating where there are multi-lines of business that would allow staff to be reallocated to areas of direct need</a:t>
            </a:r>
          </a:p>
          <a:p>
            <a:pPr lvl="2"/>
            <a:r>
              <a:rPr lang="en-US" dirty="0">
                <a:solidFill>
                  <a:schemeClr val="bg2">
                    <a:lumMod val="25000"/>
                  </a:schemeClr>
                </a:solidFill>
                <a:latin typeface="Calibri bold" panose="020F0702030404030204" pitchFamily="34" charset="0"/>
                <a:ea typeface="Times New Roman" panose="02020603050405020304" pitchFamily="18" charset="0"/>
                <a:cs typeface="Calibri bold" panose="020F0702030404030204" pitchFamily="34" charset="0"/>
              </a:rPr>
              <a:t>Assessing if there are areas in their Adult Day programs that are under-utilized and reallocating those staff</a:t>
            </a:r>
          </a:p>
          <a:p>
            <a:pPr lvl="2"/>
            <a:r>
              <a:rPr lang="en-US" dirty="0">
                <a:solidFill>
                  <a:schemeClr val="bg2">
                    <a:lumMod val="25000"/>
                  </a:schemeClr>
                </a:solidFill>
                <a:effectLst/>
                <a:latin typeface="Calibri bold" panose="020F0702030404030204" pitchFamily="34" charset="0"/>
                <a:ea typeface="Times New Roman" panose="02020603050405020304" pitchFamily="18" charset="0"/>
                <a:cs typeface="Calibri bold" panose="020F0702030404030204" pitchFamily="34" charset="0"/>
              </a:rPr>
              <a:t>Pulling staff from Home Health Agencies</a:t>
            </a:r>
          </a:p>
          <a:p>
            <a:pPr lvl="2"/>
            <a:r>
              <a:rPr lang="en-US" dirty="0">
                <a:solidFill>
                  <a:schemeClr val="bg2">
                    <a:lumMod val="25000"/>
                  </a:schemeClr>
                </a:solidFill>
                <a:latin typeface="Calibri bold" panose="020F0702030404030204" pitchFamily="34" charset="0"/>
                <a:ea typeface="Times New Roman" panose="02020603050405020304" pitchFamily="18" charset="0"/>
                <a:cs typeface="Calibri bold" panose="020F0702030404030204" pitchFamily="34" charset="0"/>
              </a:rPr>
              <a:t>Moving staff from other areas where they may not be experiencing crisis levels or COVID outbreaks</a:t>
            </a:r>
            <a:endParaRPr lang="en-US" dirty="0">
              <a:solidFill>
                <a:schemeClr val="bg2">
                  <a:lumMod val="25000"/>
                </a:schemeClr>
              </a:solidFill>
              <a:effectLst/>
              <a:latin typeface="Calibri bold" panose="020F0702030404030204" pitchFamily="34" charset="0"/>
              <a:ea typeface="Times New Roman" panose="02020603050405020304" pitchFamily="18" charset="0"/>
              <a:cs typeface="Calibri bold" panose="020F0702030404030204" pitchFamily="34" charset="0"/>
            </a:endParaRPr>
          </a:p>
          <a:p>
            <a:endParaRPr lang="en-US" dirty="0"/>
          </a:p>
        </p:txBody>
      </p:sp>
    </p:spTree>
    <p:extLst>
      <p:ext uri="{BB962C8B-B14F-4D97-AF65-F5344CB8AC3E}">
        <p14:creationId xmlns:p14="http://schemas.microsoft.com/office/powerpoint/2010/main" val="3566157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1862E-B49B-4571-84D7-21184092533C}"/>
              </a:ext>
            </a:extLst>
          </p:cNvPr>
          <p:cNvSpPr>
            <a:spLocks noGrp="1"/>
          </p:cNvSpPr>
          <p:nvPr>
            <p:ph type="title"/>
          </p:nvPr>
        </p:nvSpPr>
        <p:spPr>
          <a:xfrm>
            <a:off x="0" y="228599"/>
            <a:ext cx="12191999" cy="1548954"/>
          </a:xfrm>
        </p:spPr>
        <p:txBody>
          <a:bodyPr>
            <a:normAutofit fontScale="90000"/>
          </a:bodyPr>
          <a:lstStyle/>
          <a:p>
            <a:pPr algn="ctr"/>
            <a:r>
              <a:rPr lang="en-US" sz="6000" b="1" dirty="0">
                <a:solidFill>
                  <a:srgbClr val="941100"/>
                </a:solidFill>
                <a:latin typeface="Cambria" panose="02040503050406030204" pitchFamily="18" charset="0"/>
              </a:rPr>
              <a:t>Positive Strategies and Collaboration</a:t>
            </a:r>
            <a:r>
              <a:rPr lang="en-US" sz="5400" b="1" dirty="0"/>
              <a:t>	</a:t>
            </a:r>
          </a:p>
        </p:txBody>
      </p:sp>
      <p:sp>
        <p:nvSpPr>
          <p:cNvPr id="3" name="Content Placeholder 2">
            <a:extLst>
              <a:ext uri="{FF2B5EF4-FFF2-40B4-BE49-F238E27FC236}">
                <a16:creationId xmlns:a16="http://schemas.microsoft.com/office/drawing/2014/main" id="{B18FA121-0132-4968-831E-B0F2EEC49B4E}"/>
              </a:ext>
            </a:extLst>
          </p:cNvPr>
          <p:cNvSpPr>
            <a:spLocks noGrp="1"/>
          </p:cNvSpPr>
          <p:nvPr>
            <p:ph idx="1"/>
          </p:nvPr>
        </p:nvSpPr>
        <p:spPr>
          <a:xfrm>
            <a:off x="272143" y="2015732"/>
            <a:ext cx="11919856" cy="4025839"/>
          </a:xfrm>
        </p:spPr>
        <p:txBody>
          <a:bodyPr>
            <a:normAutofit/>
          </a:bodyPr>
          <a:lstStyle/>
          <a:p>
            <a:r>
              <a:rPr lang="en-US" sz="2400" b="1" dirty="0">
                <a:solidFill>
                  <a:schemeClr val="bg2">
                    <a:lumMod val="25000"/>
                  </a:schemeClr>
                </a:solidFill>
                <a:latin typeface="Cambria" panose="02040503050406030204" pitchFamily="18" charset="0"/>
              </a:rPr>
              <a:t>DODD Efforts</a:t>
            </a:r>
          </a:p>
          <a:p>
            <a:pPr lvl="1"/>
            <a:r>
              <a:rPr lang="en-US" sz="2000" dirty="0">
                <a:solidFill>
                  <a:schemeClr val="bg2">
                    <a:lumMod val="25000"/>
                  </a:schemeClr>
                </a:solidFill>
                <a:latin typeface="Cambria" panose="02040503050406030204" pitchFamily="18" charset="0"/>
              </a:rPr>
              <a:t>Waiving Provider Certification Fees for new independent providers for a period of time</a:t>
            </a:r>
          </a:p>
          <a:p>
            <a:pPr lvl="1"/>
            <a:r>
              <a:rPr lang="en-US" sz="2000" dirty="0">
                <a:solidFill>
                  <a:schemeClr val="bg2">
                    <a:lumMod val="25000"/>
                  </a:schemeClr>
                </a:solidFill>
                <a:latin typeface="Cambria" panose="02040503050406030204" pitchFamily="18" charset="0"/>
              </a:rPr>
              <a:t>Completing BCII checks at the DCs for new independent providers</a:t>
            </a:r>
          </a:p>
          <a:p>
            <a:pPr lvl="1"/>
            <a:r>
              <a:rPr lang="en-US" sz="2000" dirty="0">
                <a:solidFill>
                  <a:schemeClr val="bg2">
                    <a:lumMod val="25000"/>
                  </a:schemeClr>
                </a:solidFill>
                <a:latin typeface="Cambria" panose="02040503050406030204" pitchFamily="18" charset="0"/>
              </a:rPr>
              <a:t>Allowing agencies to hire independent providers and onboard based on DODD already approving that employee.</a:t>
            </a:r>
          </a:p>
          <a:p>
            <a:pPr lvl="1"/>
            <a:r>
              <a:rPr lang="en-US" sz="2000" dirty="0">
                <a:solidFill>
                  <a:schemeClr val="bg2">
                    <a:lumMod val="25000"/>
                  </a:schemeClr>
                </a:solidFill>
                <a:latin typeface="Cambria" panose="02040503050406030204" pitchFamily="18" charset="0"/>
              </a:rPr>
              <a:t>Allowing online First Aid and CPR</a:t>
            </a:r>
          </a:p>
          <a:p>
            <a:pPr lvl="1"/>
            <a:r>
              <a:rPr lang="en-US" sz="2000" dirty="0">
                <a:solidFill>
                  <a:schemeClr val="bg2">
                    <a:lumMod val="25000"/>
                  </a:schemeClr>
                </a:solidFill>
                <a:latin typeface="Cambria" panose="02040503050406030204" pitchFamily="18" charset="0"/>
              </a:rPr>
              <a:t>When requested, issuing waivers to assist with provider onboarding and COVID related issues. </a:t>
            </a:r>
          </a:p>
          <a:p>
            <a:pPr lvl="1"/>
            <a:r>
              <a:rPr lang="en-US" sz="2000" dirty="0">
                <a:solidFill>
                  <a:schemeClr val="bg2">
                    <a:lumMod val="25000"/>
                  </a:schemeClr>
                </a:solidFill>
                <a:latin typeface="Cambria" panose="02040503050406030204" pitchFamily="18" charset="0"/>
              </a:rPr>
              <a:t>Allowing a statement from other provider agency when sharing staff so that the new hiring agency does not need to do all of the onboarding requirements.</a:t>
            </a:r>
          </a:p>
        </p:txBody>
      </p:sp>
    </p:spTree>
    <p:extLst>
      <p:ext uri="{BB962C8B-B14F-4D97-AF65-F5344CB8AC3E}">
        <p14:creationId xmlns:p14="http://schemas.microsoft.com/office/powerpoint/2010/main" val="708736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A9877-7CF9-42E9-857A-37270AA1ABCA}"/>
              </a:ext>
            </a:extLst>
          </p:cNvPr>
          <p:cNvSpPr>
            <a:spLocks noGrp="1"/>
          </p:cNvSpPr>
          <p:nvPr>
            <p:ph type="title"/>
          </p:nvPr>
        </p:nvSpPr>
        <p:spPr>
          <a:xfrm>
            <a:off x="0" y="174171"/>
            <a:ext cx="12191999" cy="1646925"/>
          </a:xfrm>
        </p:spPr>
        <p:txBody>
          <a:bodyPr>
            <a:normAutofit/>
          </a:bodyPr>
          <a:lstStyle/>
          <a:p>
            <a:pPr algn="ctr"/>
            <a:r>
              <a:rPr lang="en-US" sz="5400" b="1" dirty="0">
                <a:solidFill>
                  <a:srgbClr val="941100"/>
                </a:solidFill>
                <a:latin typeface="Cambria" panose="02040503050406030204" pitchFamily="18" charset="0"/>
              </a:rPr>
              <a:t>New Efforts </a:t>
            </a:r>
            <a:br>
              <a:rPr lang="en-US" sz="5400" b="1" dirty="0">
                <a:solidFill>
                  <a:srgbClr val="941100"/>
                </a:solidFill>
                <a:latin typeface="Cambria" panose="02040503050406030204" pitchFamily="18" charset="0"/>
              </a:rPr>
            </a:br>
            <a:r>
              <a:rPr lang="en-US" sz="5400" b="1" dirty="0">
                <a:solidFill>
                  <a:srgbClr val="941100"/>
                </a:solidFill>
                <a:latin typeface="Cambria" panose="02040503050406030204" pitchFamily="18" charset="0"/>
              </a:rPr>
              <a:t>for Staffing Crisis</a:t>
            </a:r>
          </a:p>
        </p:txBody>
      </p:sp>
      <p:sp>
        <p:nvSpPr>
          <p:cNvPr id="3" name="Content Placeholder 2">
            <a:extLst>
              <a:ext uri="{FF2B5EF4-FFF2-40B4-BE49-F238E27FC236}">
                <a16:creationId xmlns:a16="http://schemas.microsoft.com/office/drawing/2014/main" id="{F7D013BD-9864-4F12-81B4-B53FA03E238E}"/>
              </a:ext>
            </a:extLst>
          </p:cNvPr>
          <p:cNvSpPr>
            <a:spLocks noGrp="1"/>
          </p:cNvSpPr>
          <p:nvPr>
            <p:ph idx="1"/>
          </p:nvPr>
        </p:nvSpPr>
        <p:spPr>
          <a:xfrm>
            <a:off x="239486" y="1978029"/>
            <a:ext cx="11789228" cy="4509861"/>
          </a:xfrm>
        </p:spPr>
        <p:txBody>
          <a:bodyPr>
            <a:normAutofit/>
          </a:bodyPr>
          <a:lstStyle/>
          <a:p>
            <a:r>
              <a:rPr lang="en-US" sz="2400" b="1" dirty="0">
                <a:solidFill>
                  <a:schemeClr val="bg2">
                    <a:lumMod val="25000"/>
                  </a:schemeClr>
                </a:solidFill>
                <a:latin typeface="Cambria" panose="02040503050406030204" pitchFamily="18" charset="0"/>
              </a:rPr>
              <a:t>Independent Certification Applications</a:t>
            </a:r>
          </a:p>
          <a:p>
            <a:pPr lvl="1"/>
            <a:r>
              <a:rPr lang="en-US" sz="2000" dirty="0">
                <a:solidFill>
                  <a:schemeClr val="bg2">
                    <a:lumMod val="25000"/>
                  </a:schemeClr>
                </a:solidFill>
                <a:latin typeface="Cambria" panose="02040503050406030204" pitchFamily="18" charset="0"/>
              </a:rPr>
              <a:t>Waiving independent certification fees for applicants applying now through the blackout.</a:t>
            </a:r>
          </a:p>
          <a:p>
            <a:pPr lvl="1"/>
            <a:r>
              <a:rPr lang="en-US" sz="2000" dirty="0">
                <a:solidFill>
                  <a:schemeClr val="bg2">
                    <a:lumMod val="25000"/>
                  </a:schemeClr>
                </a:solidFill>
                <a:latin typeface="Cambria" panose="02040503050406030204" pitchFamily="18" charset="0"/>
              </a:rPr>
              <a:t>Current turn-around time if we have a complete application that does not require any additional review is approximately 3 weeks</a:t>
            </a:r>
          </a:p>
          <a:p>
            <a:pPr lvl="1"/>
            <a:r>
              <a:rPr lang="en-US" sz="2000" dirty="0">
                <a:solidFill>
                  <a:schemeClr val="bg2">
                    <a:lumMod val="25000"/>
                  </a:schemeClr>
                </a:solidFill>
                <a:latin typeface="Cambria" panose="02040503050406030204" pitchFamily="18" charset="0"/>
              </a:rPr>
              <a:t>Certification is reevaluating how to expedite new incoming independent certification applications</a:t>
            </a:r>
            <a:endParaRPr lang="en-US" dirty="0">
              <a:solidFill>
                <a:schemeClr val="bg2">
                  <a:lumMod val="25000"/>
                </a:schemeClr>
              </a:solidFill>
              <a:latin typeface="Cambria" panose="02040503050406030204" pitchFamily="18" charset="0"/>
            </a:endParaRPr>
          </a:p>
          <a:p>
            <a:r>
              <a:rPr lang="en-US" sz="2400" b="1" dirty="0">
                <a:solidFill>
                  <a:schemeClr val="bg2">
                    <a:lumMod val="25000"/>
                  </a:schemeClr>
                </a:solidFill>
                <a:latin typeface="Cambria" panose="02040503050406030204" pitchFamily="18" charset="0"/>
              </a:rPr>
              <a:t>Background Checks</a:t>
            </a:r>
          </a:p>
          <a:p>
            <a:pPr lvl="1"/>
            <a:r>
              <a:rPr lang="en-US" sz="2000" dirty="0">
                <a:solidFill>
                  <a:schemeClr val="bg2">
                    <a:lumMod val="25000"/>
                  </a:schemeClr>
                </a:solidFill>
                <a:latin typeface="Cambria" panose="02040503050406030204" pitchFamily="18" charset="0"/>
              </a:rPr>
              <a:t>DODD will be conducting BCIIs at DCs by appointment at no cost to the providers</a:t>
            </a:r>
          </a:p>
          <a:p>
            <a:pPr lvl="1"/>
            <a:r>
              <a:rPr lang="en-US" sz="2000" dirty="0">
                <a:solidFill>
                  <a:schemeClr val="bg2">
                    <a:lumMod val="25000"/>
                  </a:schemeClr>
                </a:solidFill>
                <a:latin typeface="Cambria" panose="02040503050406030204" pitchFamily="18" charset="0"/>
              </a:rPr>
              <a:t>We strongly encourage County Boards to conduct BCIIs using </a:t>
            </a:r>
            <a:r>
              <a:rPr lang="en-US" sz="2000" dirty="0" err="1">
                <a:solidFill>
                  <a:schemeClr val="bg2">
                    <a:lumMod val="25000"/>
                  </a:schemeClr>
                </a:solidFill>
                <a:latin typeface="Cambria" panose="02040503050406030204" pitchFamily="18" charset="0"/>
              </a:rPr>
              <a:t>webcheck</a:t>
            </a:r>
            <a:r>
              <a:rPr lang="en-US" sz="2000" dirty="0">
                <a:solidFill>
                  <a:schemeClr val="bg2">
                    <a:lumMod val="25000"/>
                  </a:schemeClr>
                </a:solidFill>
                <a:latin typeface="Cambria" panose="02040503050406030204" pitchFamily="18" charset="0"/>
              </a:rPr>
              <a:t> on behalf of these new independent provider applications</a:t>
            </a:r>
            <a:endParaRPr lang="en-US" sz="2000" b="1" dirty="0">
              <a:solidFill>
                <a:schemeClr val="bg2">
                  <a:lumMod val="25000"/>
                </a:schemeClr>
              </a:solidFill>
              <a:latin typeface="Cambria" panose="02040503050406030204" pitchFamily="18" charset="0"/>
            </a:endParaRPr>
          </a:p>
          <a:p>
            <a:pPr lvl="1"/>
            <a:endParaRPr lang="en-US" dirty="0"/>
          </a:p>
        </p:txBody>
      </p:sp>
    </p:spTree>
    <p:extLst>
      <p:ext uri="{BB962C8B-B14F-4D97-AF65-F5344CB8AC3E}">
        <p14:creationId xmlns:p14="http://schemas.microsoft.com/office/powerpoint/2010/main" val="1544962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A9877-7CF9-42E9-857A-37270AA1ABCA}"/>
              </a:ext>
            </a:extLst>
          </p:cNvPr>
          <p:cNvSpPr>
            <a:spLocks noGrp="1"/>
          </p:cNvSpPr>
          <p:nvPr>
            <p:ph type="title"/>
          </p:nvPr>
        </p:nvSpPr>
        <p:spPr>
          <a:xfrm>
            <a:off x="0" y="174171"/>
            <a:ext cx="12191999" cy="1646925"/>
          </a:xfrm>
        </p:spPr>
        <p:txBody>
          <a:bodyPr>
            <a:normAutofit/>
          </a:bodyPr>
          <a:lstStyle/>
          <a:p>
            <a:pPr algn="ctr"/>
            <a:r>
              <a:rPr lang="en-US" sz="5400" b="1" dirty="0">
                <a:solidFill>
                  <a:srgbClr val="941100"/>
                </a:solidFill>
                <a:latin typeface="Cambria" panose="02040503050406030204" pitchFamily="18" charset="0"/>
              </a:rPr>
              <a:t>New Efforts </a:t>
            </a:r>
            <a:br>
              <a:rPr lang="en-US" sz="5400" b="1" dirty="0">
                <a:solidFill>
                  <a:srgbClr val="941100"/>
                </a:solidFill>
                <a:latin typeface="Cambria" panose="02040503050406030204" pitchFamily="18" charset="0"/>
              </a:rPr>
            </a:br>
            <a:r>
              <a:rPr lang="en-US" sz="5400" b="1" dirty="0">
                <a:solidFill>
                  <a:srgbClr val="941100"/>
                </a:solidFill>
                <a:latin typeface="Cambria" panose="02040503050406030204" pitchFamily="18" charset="0"/>
              </a:rPr>
              <a:t>for Staffing Crisis</a:t>
            </a:r>
          </a:p>
        </p:txBody>
      </p:sp>
      <p:sp>
        <p:nvSpPr>
          <p:cNvPr id="3" name="Content Placeholder 2">
            <a:extLst>
              <a:ext uri="{FF2B5EF4-FFF2-40B4-BE49-F238E27FC236}">
                <a16:creationId xmlns:a16="http://schemas.microsoft.com/office/drawing/2014/main" id="{F7D013BD-9864-4F12-81B4-B53FA03E238E}"/>
              </a:ext>
            </a:extLst>
          </p:cNvPr>
          <p:cNvSpPr>
            <a:spLocks noGrp="1"/>
          </p:cNvSpPr>
          <p:nvPr>
            <p:ph idx="1"/>
          </p:nvPr>
        </p:nvSpPr>
        <p:spPr>
          <a:xfrm>
            <a:off x="239486" y="1945371"/>
            <a:ext cx="11789228" cy="4542518"/>
          </a:xfrm>
        </p:spPr>
        <p:txBody>
          <a:bodyPr>
            <a:normAutofit/>
          </a:bodyPr>
          <a:lstStyle/>
          <a:p>
            <a:r>
              <a:rPr lang="en-US" sz="2400" b="1" dirty="0">
                <a:solidFill>
                  <a:schemeClr val="bg2">
                    <a:lumMod val="25000"/>
                  </a:schemeClr>
                </a:solidFill>
                <a:latin typeface="Cambria" panose="02040503050406030204" pitchFamily="18" charset="0"/>
              </a:rPr>
              <a:t>First Aid/CPR</a:t>
            </a:r>
          </a:p>
          <a:p>
            <a:pPr lvl="1"/>
            <a:r>
              <a:rPr lang="en-US" sz="2000" dirty="0">
                <a:solidFill>
                  <a:schemeClr val="bg2">
                    <a:lumMod val="25000"/>
                  </a:schemeClr>
                </a:solidFill>
                <a:latin typeface="Cambria" panose="02040503050406030204" pitchFamily="18" charset="0"/>
              </a:rPr>
              <a:t>DODD continues to accept online First Aid/CPR. It is strongly recommended that county boards provide resources to the new independent provider applicants to do complete the training at no cost.</a:t>
            </a:r>
          </a:p>
          <a:p>
            <a:r>
              <a:rPr lang="en-US" sz="2400" b="1" dirty="0">
                <a:solidFill>
                  <a:schemeClr val="bg2">
                    <a:lumMod val="25000"/>
                  </a:schemeClr>
                </a:solidFill>
                <a:latin typeface="Cambria" panose="02040503050406030204" pitchFamily="18" charset="0"/>
              </a:rPr>
              <a:t>UI/MUI</a:t>
            </a:r>
          </a:p>
          <a:p>
            <a:pPr lvl="1"/>
            <a:r>
              <a:rPr lang="en-US" sz="2000" dirty="0">
                <a:solidFill>
                  <a:schemeClr val="bg2">
                    <a:lumMod val="25000"/>
                  </a:schemeClr>
                </a:solidFill>
                <a:latin typeface="Cambria" panose="02040503050406030204" pitchFamily="18" charset="0"/>
              </a:rPr>
              <a:t>County Boards may be able to provide relief to providers by assisting with UI/MUIs</a:t>
            </a:r>
          </a:p>
          <a:p>
            <a:r>
              <a:rPr lang="en-US" sz="2400" b="1" dirty="0">
                <a:solidFill>
                  <a:schemeClr val="bg2">
                    <a:lumMod val="25000"/>
                  </a:schemeClr>
                </a:solidFill>
                <a:latin typeface="Cambria" panose="02040503050406030204" pitchFamily="18" charset="0"/>
              </a:rPr>
              <a:t>Relocation Plans</a:t>
            </a:r>
          </a:p>
          <a:p>
            <a:pPr lvl="1"/>
            <a:r>
              <a:rPr lang="en-US" sz="2000" dirty="0">
                <a:solidFill>
                  <a:schemeClr val="bg2">
                    <a:lumMod val="25000"/>
                  </a:schemeClr>
                </a:solidFill>
                <a:latin typeface="Cambria" panose="02040503050406030204" pitchFamily="18" charset="0"/>
              </a:rPr>
              <a:t>It is important for county boards to reach out to providers and ensure they are developing a relocation plan that addresses both what happens if someone is ill and also addresses what happens if there are simply not enough staff.</a:t>
            </a:r>
          </a:p>
        </p:txBody>
      </p:sp>
    </p:spTree>
    <p:extLst>
      <p:ext uri="{BB962C8B-B14F-4D97-AF65-F5344CB8AC3E}">
        <p14:creationId xmlns:p14="http://schemas.microsoft.com/office/powerpoint/2010/main" val="785915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A9877-7CF9-42E9-857A-37270AA1ABCA}"/>
              </a:ext>
            </a:extLst>
          </p:cNvPr>
          <p:cNvSpPr>
            <a:spLocks noGrp="1"/>
          </p:cNvSpPr>
          <p:nvPr>
            <p:ph type="title"/>
          </p:nvPr>
        </p:nvSpPr>
        <p:spPr>
          <a:xfrm>
            <a:off x="0" y="185057"/>
            <a:ext cx="12191999" cy="1668697"/>
          </a:xfrm>
        </p:spPr>
        <p:txBody>
          <a:bodyPr>
            <a:normAutofit/>
          </a:bodyPr>
          <a:lstStyle/>
          <a:p>
            <a:pPr algn="ctr"/>
            <a:r>
              <a:rPr lang="en-US" sz="5400" b="1" dirty="0">
                <a:solidFill>
                  <a:srgbClr val="941100"/>
                </a:solidFill>
                <a:latin typeface="Cambria" panose="02040503050406030204" pitchFamily="18" charset="0"/>
              </a:rPr>
              <a:t>New Efforts </a:t>
            </a:r>
            <a:br>
              <a:rPr lang="en-US" sz="5400" b="1" dirty="0">
                <a:solidFill>
                  <a:srgbClr val="941100"/>
                </a:solidFill>
                <a:latin typeface="Cambria" panose="02040503050406030204" pitchFamily="18" charset="0"/>
              </a:rPr>
            </a:br>
            <a:r>
              <a:rPr lang="en-US" sz="5400" b="1" dirty="0">
                <a:solidFill>
                  <a:srgbClr val="941100"/>
                </a:solidFill>
                <a:latin typeface="Cambria" panose="02040503050406030204" pitchFamily="18" charset="0"/>
              </a:rPr>
              <a:t>for Staffing Crisis</a:t>
            </a:r>
          </a:p>
        </p:txBody>
      </p:sp>
      <p:sp>
        <p:nvSpPr>
          <p:cNvPr id="3" name="Content Placeholder 2">
            <a:extLst>
              <a:ext uri="{FF2B5EF4-FFF2-40B4-BE49-F238E27FC236}">
                <a16:creationId xmlns:a16="http://schemas.microsoft.com/office/drawing/2014/main" id="{F7D013BD-9864-4F12-81B4-B53FA03E238E}"/>
              </a:ext>
            </a:extLst>
          </p:cNvPr>
          <p:cNvSpPr>
            <a:spLocks noGrp="1"/>
          </p:cNvSpPr>
          <p:nvPr>
            <p:ph idx="1"/>
          </p:nvPr>
        </p:nvSpPr>
        <p:spPr>
          <a:xfrm>
            <a:off x="195943" y="2119540"/>
            <a:ext cx="11887200" cy="3878489"/>
          </a:xfrm>
        </p:spPr>
        <p:txBody>
          <a:bodyPr>
            <a:normAutofit/>
          </a:bodyPr>
          <a:lstStyle/>
          <a:p>
            <a:r>
              <a:rPr lang="en-US" sz="2400" b="1" dirty="0">
                <a:solidFill>
                  <a:schemeClr val="bg2">
                    <a:lumMod val="25000"/>
                  </a:schemeClr>
                </a:solidFill>
                <a:latin typeface="Cambria" panose="02040503050406030204" pitchFamily="18" charset="0"/>
              </a:rPr>
              <a:t>Recruitment</a:t>
            </a:r>
          </a:p>
          <a:p>
            <a:pPr lvl="1"/>
            <a:r>
              <a:rPr lang="en-US" sz="2000" dirty="0">
                <a:solidFill>
                  <a:schemeClr val="bg2">
                    <a:lumMod val="25000"/>
                  </a:schemeClr>
                </a:solidFill>
                <a:latin typeface="Cambria" panose="02040503050406030204" pitchFamily="18" charset="0"/>
              </a:rPr>
              <a:t>Virtual Job Fair – Not just ran by county boards (i.e. Steve Stivers)</a:t>
            </a:r>
          </a:p>
          <a:p>
            <a:pPr lvl="1"/>
            <a:r>
              <a:rPr lang="en-US" sz="2000" dirty="0">
                <a:solidFill>
                  <a:schemeClr val="bg2">
                    <a:lumMod val="25000"/>
                  </a:schemeClr>
                </a:solidFill>
                <a:effectLst/>
                <a:latin typeface="Cambria" panose="02040503050406030204" pitchFamily="18" charset="0"/>
                <a:ea typeface="Times New Roman" panose="02020603050405020304" pitchFamily="18" charset="0"/>
              </a:rPr>
              <a:t>Connection with colleges – employment for students who are going to be on break soon </a:t>
            </a:r>
          </a:p>
          <a:p>
            <a:pPr lvl="1"/>
            <a:r>
              <a:rPr lang="en-US" sz="2000" dirty="0">
                <a:solidFill>
                  <a:schemeClr val="bg2">
                    <a:lumMod val="25000"/>
                  </a:schemeClr>
                </a:solidFill>
                <a:effectLst/>
                <a:latin typeface="Cambria" panose="02040503050406030204" pitchFamily="18" charset="0"/>
                <a:ea typeface="Times New Roman" panose="02020603050405020304" pitchFamily="18" charset="0"/>
              </a:rPr>
              <a:t>Newspapers; radios; Indeed; Ohio Means Jobs – How do we get the information in front of other industries where people have lost jobs</a:t>
            </a:r>
            <a:endParaRPr lang="en-US" sz="2000" dirty="0">
              <a:solidFill>
                <a:schemeClr val="bg2">
                  <a:lumMod val="25000"/>
                </a:schemeClr>
              </a:solidFill>
              <a:latin typeface="Cambria" panose="02040503050406030204" pitchFamily="18" charset="0"/>
            </a:endParaRPr>
          </a:p>
          <a:p>
            <a:r>
              <a:rPr lang="en-US" sz="2400" b="1" dirty="0">
                <a:solidFill>
                  <a:schemeClr val="bg2">
                    <a:lumMod val="25000"/>
                  </a:schemeClr>
                </a:solidFill>
                <a:latin typeface="Cambria" panose="02040503050406030204" pitchFamily="18" charset="0"/>
              </a:rPr>
              <a:t>Ask for Volunteers from CB staff</a:t>
            </a:r>
          </a:p>
          <a:p>
            <a:pPr lvl="1"/>
            <a:r>
              <a:rPr lang="en-US" sz="2000" dirty="0">
                <a:solidFill>
                  <a:schemeClr val="bg2">
                    <a:lumMod val="25000"/>
                  </a:schemeClr>
                </a:solidFill>
                <a:latin typeface="Cambria" panose="02040503050406030204" pitchFamily="18" charset="0"/>
              </a:rPr>
              <a:t>Some county board staff are willing to volunteer their free time to work for agencies to provide direct supports and/or HR services</a:t>
            </a:r>
            <a:endParaRPr lang="en-US" sz="2000" b="1" dirty="0">
              <a:solidFill>
                <a:schemeClr val="bg2">
                  <a:lumMod val="25000"/>
                </a:schemeClr>
              </a:solidFill>
              <a:latin typeface="Cambria" panose="02040503050406030204" pitchFamily="18" charset="0"/>
            </a:endParaRPr>
          </a:p>
        </p:txBody>
      </p:sp>
    </p:spTree>
    <p:extLst>
      <p:ext uri="{BB962C8B-B14F-4D97-AF65-F5344CB8AC3E}">
        <p14:creationId xmlns:p14="http://schemas.microsoft.com/office/powerpoint/2010/main" val="3988385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A9877-7CF9-42E9-857A-37270AA1ABCA}"/>
              </a:ext>
            </a:extLst>
          </p:cNvPr>
          <p:cNvSpPr>
            <a:spLocks noGrp="1"/>
          </p:cNvSpPr>
          <p:nvPr>
            <p:ph type="title"/>
          </p:nvPr>
        </p:nvSpPr>
        <p:spPr>
          <a:xfrm>
            <a:off x="0" y="185057"/>
            <a:ext cx="12191999" cy="1668697"/>
          </a:xfrm>
        </p:spPr>
        <p:txBody>
          <a:bodyPr>
            <a:normAutofit/>
          </a:bodyPr>
          <a:lstStyle/>
          <a:p>
            <a:pPr algn="ctr"/>
            <a:r>
              <a:rPr lang="en-US" sz="5400" b="1" dirty="0">
                <a:solidFill>
                  <a:srgbClr val="941100"/>
                </a:solidFill>
                <a:latin typeface="Cambria" panose="02040503050406030204" pitchFamily="18" charset="0"/>
              </a:rPr>
              <a:t>New Efforts </a:t>
            </a:r>
            <a:br>
              <a:rPr lang="en-US" sz="5400" b="1" dirty="0">
                <a:solidFill>
                  <a:srgbClr val="941100"/>
                </a:solidFill>
                <a:latin typeface="Cambria" panose="02040503050406030204" pitchFamily="18" charset="0"/>
              </a:rPr>
            </a:br>
            <a:r>
              <a:rPr lang="en-US" sz="5400" b="1" dirty="0">
                <a:solidFill>
                  <a:srgbClr val="941100"/>
                </a:solidFill>
                <a:latin typeface="Cambria" panose="02040503050406030204" pitchFamily="18" charset="0"/>
              </a:rPr>
              <a:t>for Staffing Crisis</a:t>
            </a:r>
          </a:p>
        </p:txBody>
      </p:sp>
      <p:sp>
        <p:nvSpPr>
          <p:cNvPr id="3" name="Content Placeholder 2">
            <a:extLst>
              <a:ext uri="{FF2B5EF4-FFF2-40B4-BE49-F238E27FC236}">
                <a16:creationId xmlns:a16="http://schemas.microsoft.com/office/drawing/2014/main" id="{F7D013BD-9864-4F12-81B4-B53FA03E238E}"/>
              </a:ext>
            </a:extLst>
          </p:cNvPr>
          <p:cNvSpPr>
            <a:spLocks noGrp="1"/>
          </p:cNvSpPr>
          <p:nvPr>
            <p:ph idx="1"/>
          </p:nvPr>
        </p:nvSpPr>
        <p:spPr>
          <a:xfrm>
            <a:off x="364670" y="2435225"/>
            <a:ext cx="11462657" cy="3584575"/>
          </a:xfrm>
        </p:spPr>
        <p:txBody>
          <a:bodyPr>
            <a:normAutofit/>
          </a:bodyPr>
          <a:lstStyle/>
          <a:p>
            <a:r>
              <a:rPr lang="en-US" sz="2400" b="1" dirty="0">
                <a:solidFill>
                  <a:schemeClr val="bg2">
                    <a:lumMod val="25000"/>
                  </a:schemeClr>
                </a:solidFill>
                <a:latin typeface="Cambria" panose="02040503050406030204" pitchFamily="18" charset="0"/>
              </a:rPr>
              <a:t>Offering HERO Grants</a:t>
            </a:r>
          </a:p>
          <a:p>
            <a:pPr lvl="1"/>
            <a:r>
              <a:rPr lang="en-US" sz="2000" dirty="0">
                <a:solidFill>
                  <a:schemeClr val="bg2">
                    <a:lumMod val="25000"/>
                  </a:schemeClr>
                </a:solidFill>
                <a:latin typeface="Cambria" panose="02040503050406030204" pitchFamily="18" charset="0"/>
              </a:rPr>
              <a:t>County Boards can provide financial assistance to providers to assist with the additional costs incurred during COVID-19</a:t>
            </a:r>
          </a:p>
          <a:p>
            <a:r>
              <a:rPr lang="en-US" sz="2400" b="1" dirty="0">
                <a:solidFill>
                  <a:schemeClr val="bg2">
                    <a:lumMod val="25000"/>
                  </a:schemeClr>
                </a:solidFill>
                <a:latin typeface="Cambria" panose="02040503050406030204" pitchFamily="18" charset="0"/>
              </a:rPr>
              <a:t>Assisting with CARES Act Grants</a:t>
            </a:r>
          </a:p>
          <a:p>
            <a:pPr lvl="1"/>
            <a:r>
              <a:rPr lang="en-US" sz="2000" dirty="0">
                <a:solidFill>
                  <a:schemeClr val="bg2">
                    <a:lumMod val="25000"/>
                  </a:schemeClr>
                </a:solidFill>
                <a:latin typeface="Cambria" panose="02040503050406030204" pitchFamily="18" charset="0"/>
              </a:rPr>
              <a:t>Some providers don’t know where to start; county boards could provide a resource to assist providers so they can use this money to offset costs of the provider</a:t>
            </a:r>
          </a:p>
        </p:txBody>
      </p:sp>
    </p:spTree>
    <p:extLst>
      <p:ext uri="{BB962C8B-B14F-4D97-AF65-F5344CB8AC3E}">
        <p14:creationId xmlns:p14="http://schemas.microsoft.com/office/powerpoint/2010/main" val="3689809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D0D9-DFB7-B449-B2E8-469A1FC0CE45}"/>
              </a:ext>
            </a:extLst>
          </p:cNvPr>
          <p:cNvSpPr>
            <a:spLocks noGrp="1"/>
          </p:cNvSpPr>
          <p:nvPr>
            <p:ph type="title"/>
          </p:nvPr>
        </p:nvSpPr>
        <p:spPr>
          <a:xfrm>
            <a:off x="0" y="569336"/>
            <a:ext cx="12191999" cy="1049235"/>
          </a:xfrm>
        </p:spPr>
        <p:txBody>
          <a:bodyPr>
            <a:normAutofit/>
          </a:bodyPr>
          <a:lstStyle/>
          <a:p>
            <a:pPr algn="ctr"/>
            <a:r>
              <a:rPr lang="en-US" sz="5400" b="1" dirty="0">
                <a:solidFill>
                  <a:srgbClr val="941100"/>
                </a:solidFill>
                <a:latin typeface="Cambria" panose="02040503050406030204" pitchFamily="18" charset="0"/>
              </a:rPr>
              <a:t>What can SSA’s be doing?</a:t>
            </a:r>
          </a:p>
        </p:txBody>
      </p:sp>
      <p:sp>
        <p:nvSpPr>
          <p:cNvPr id="3" name="Content Placeholder 2">
            <a:extLst>
              <a:ext uri="{FF2B5EF4-FFF2-40B4-BE49-F238E27FC236}">
                <a16:creationId xmlns:a16="http://schemas.microsoft.com/office/drawing/2014/main" id="{BA0AD18F-8E92-3C49-9588-F83A205E9511}"/>
              </a:ext>
            </a:extLst>
          </p:cNvPr>
          <p:cNvSpPr>
            <a:spLocks noGrp="1"/>
          </p:cNvSpPr>
          <p:nvPr>
            <p:ph idx="1"/>
          </p:nvPr>
        </p:nvSpPr>
        <p:spPr>
          <a:xfrm>
            <a:off x="-261259" y="2187907"/>
            <a:ext cx="12322630" cy="4880200"/>
          </a:xfrm>
        </p:spPr>
        <p:txBody>
          <a:bodyPr>
            <a:normAutofit/>
          </a:bodyPr>
          <a:lstStyle/>
          <a:p>
            <a:pPr lvl="2">
              <a:buFont typeface="Wingdings" pitchFamily="2" charset="2"/>
              <a:buChar char="ü"/>
            </a:pPr>
            <a:r>
              <a:rPr lang="en-US" sz="2800" dirty="0">
                <a:solidFill>
                  <a:schemeClr val="bg2">
                    <a:lumMod val="25000"/>
                  </a:schemeClr>
                </a:solidFill>
                <a:latin typeface="Cambria" panose="02040503050406030204" pitchFamily="18" charset="0"/>
              </a:rPr>
              <a:t>Does the person NEED HPC for HEALTH AND SAFETY?</a:t>
            </a:r>
          </a:p>
          <a:p>
            <a:pPr lvl="2">
              <a:buFont typeface="Wingdings" pitchFamily="2" charset="2"/>
              <a:buChar char="ü"/>
            </a:pPr>
            <a:r>
              <a:rPr lang="en-US" sz="2800" dirty="0">
                <a:solidFill>
                  <a:schemeClr val="bg2">
                    <a:lumMod val="25000"/>
                  </a:schemeClr>
                </a:solidFill>
                <a:latin typeface="Cambria" panose="02040503050406030204" pitchFamily="18" charset="0"/>
              </a:rPr>
              <a:t>Can this person stay with FAMILY temporarily?</a:t>
            </a:r>
          </a:p>
          <a:p>
            <a:pPr lvl="2">
              <a:buFont typeface="Wingdings" pitchFamily="2" charset="2"/>
              <a:buChar char="ü"/>
            </a:pPr>
            <a:r>
              <a:rPr lang="en-US" sz="2800" dirty="0">
                <a:solidFill>
                  <a:schemeClr val="bg2">
                    <a:lumMod val="25000"/>
                  </a:schemeClr>
                </a:solidFill>
                <a:latin typeface="Cambria" panose="02040503050406030204" pitchFamily="18" charset="0"/>
              </a:rPr>
              <a:t>Does the  person have FAMILY that can step in?</a:t>
            </a:r>
          </a:p>
          <a:p>
            <a:pPr lvl="2">
              <a:buFont typeface="Wingdings" pitchFamily="2" charset="2"/>
              <a:buChar char="ü"/>
            </a:pPr>
            <a:r>
              <a:rPr lang="en-US" sz="2800" dirty="0">
                <a:solidFill>
                  <a:schemeClr val="bg2">
                    <a:lumMod val="25000"/>
                  </a:schemeClr>
                </a:solidFill>
                <a:latin typeface="Cambria" panose="02040503050406030204" pitchFamily="18" charset="0"/>
              </a:rPr>
              <a:t>Does this person have Friends/Neighbors that check in?</a:t>
            </a:r>
          </a:p>
          <a:p>
            <a:pPr lvl="2">
              <a:buFont typeface="Wingdings" pitchFamily="2" charset="2"/>
              <a:buChar char="ü"/>
            </a:pPr>
            <a:r>
              <a:rPr lang="en-US" sz="2800" dirty="0">
                <a:solidFill>
                  <a:schemeClr val="bg2">
                    <a:lumMod val="25000"/>
                  </a:schemeClr>
                </a:solidFill>
                <a:latin typeface="Cambria" panose="02040503050406030204" pitchFamily="18" charset="0"/>
              </a:rPr>
              <a:t>Does the person have a relationship with other AGENCIES/INDEPENDENT PROVIDERS (what about ADS Providers)?</a:t>
            </a:r>
          </a:p>
          <a:p>
            <a:pPr lvl="2">
              <a:buFont typeface="Wingdings" pitchFamily="2" charset="2"/>
              <a:buChar char="ü"/>
            </a:pPr>
            <a:endParaRPr lang="en-US" dirty="0"/>
          </a:p>
          <a:p>
            <a:pPr lvl="2"/>
            <a:endParaRPr lang="en-US" dirty="0"/>
          </a:p>
        </p:txBody>
      </p:sp>
      <p:pic>
        <p:nvPicPr>
          <p:cNvPr id="8" name="Picture 7">
            <a:extLst>
              <a:ext uri="{FF2B5EF4-FFF2-40B4-BE49-F238E27FC236}">
                <a16:creationId xmlns:a16="http://schemas.microsoft.com/office/drawing/2014/main" id="{F724F4B0-F623-FE4D-B7D7-7A433C8121B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422164" y="0"/>
            <a:ext cx="1961356" cy="1961356"/>
          </a:xfrm>
          <a:prstGeom prst="rect">
            <a:avLst/>
          </a:prstGeom>
        </p:spPr>
      </p:pic>
    </p:spTree>
    <p:extLst>
      <p:ext uri="{BB962C8B-B14F-4D97-AF65-F5344CB8AC3E}">
        <p14:creationId xmlns:p14="http://schemas.microsoft.com/office/powerpoint/2010/main" val="901028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D0D9-DFB7-B449-B2E8-469A1FC0CE45}"/>
              </a:ext>
            </a:extLst>
          </p:cNvPr>
          <p:cNvSpPr>
            <a:spLocks noGrp="1"/>
          </p:cNvSpPr>
          <p:nvPr>
            <p:ph type="title"/>
          </p:nvPr>
        </p:nvSpPr>
        <p:spPr>
          <a:xfrm>
            <a:off x="0" y="569336"/>
            <a:ext cx="12191999" cy="1049235"/>
          </a:xfrm>
        </p:spPr>
        <p:txBody>
          <a:bodyPr>
            <a:normAutofit/>
          </a:bodyPr>
          <a:lstStyle/>
          <a:p>
            <a:pPr algn="ctr"/>
            <a:r>
              <a:rPr lang="en-US" sz="5400" b="1" dirty="0">
                <a:solidFill>
                  <a:srgbClr val="941100"/>
                </a:solidFill>
                <a:latin typeface="Cambria" panose="02040503050406030204" pitchFamily="18" charset="0"/>
              </a:rPr>
              <a:t>What can SSA’s be doing?</a:t>
            </a:r>
          </a:p>
        </p:txBody>
      </p:sp>
      <p:sp>
        <p:nvSpPr>
          <p:cNvPr id="3" name="Content Placeholder 2">
            <a:extLst>
              <a:ext uri="{FF2B5EF4-FFF2-40B4-BE49-F238E27FC236}">
                <a16:creationId xmlns:a16="http://schemas.microsoft.com/office/drawing/2014/main" id="{BA0AD18F-8E92-3C49-9588-F83A205E9511}"/>
              </a:ext>
            </a:extLst>
          </p:cNvPr>
          <p:cNvSpPr>
            <a:spLocks noGrp="1"/>
          </p:cNvSpPr>
          <p:nvPr>
            <p:ph idx="1"/>
          </p:nvPr>
        </p:nvSpPr>
        <p:spPr>
          <a:xfrm>
            <a:off x="-566057" y="1977800"/>
            <a:ext cx="12758055" cy="4880200"/>
          </a:xfrm>
        </p:spPr>
        <p:txBody>
          <a:bodyPr>
            <a:normAutofit/>
          </a:bodyPr>
          <a:lstStyle/>
          <a:p>
            <a:pPr lvl="2">
              <a:buFont typeface="Wingdings" pitchFamily="2" charset="2"/>
              <a:buChar char="ü"/>
            </a:pPr>
            <a:r>
              <a:rPr lang="en-US" sz="2800" dirty="0">
                <a:solidFill>
                  <a:schemeClr val="bg2">
                    <a:lumMod val="25000"/>
                  </a:schemeClr>
                </a:solidFill>
                <a:latin typeface="Cambria" panose="02040503050406030204" pitchFamily="18" charset="0"/>
              </a:rPr>
              <a:t>What are MINIMAL SUPERVISION LEVELS?</a:t>
            </a:r>
          </a:p>
          <a:p>
            <a:pPr lvl="2">
              <a:buFont typeface="Wingdings" pitchFamily="2" charset="2"/>
              <a:buChar char="ü"/>
            </a:pPr>
            <a:r>
              <a:rPr lang="en-US" sz="2800" dirty="0">
                <a:solidFill>
                  <a:schemeClr val="bg2">
                    <a:lumMod val="25000"/>
                  </a:schemeClr>
                </a:solidFill>
                <a:latin typeface="Cambria" panose="02040503050406030204" pitchFamily="18" charset="0"/>
              </a:rPr>
              <a:t>In Congregate settings… What are MINIMUM STAFFING LEVELS to Keep?</a:t>
            </a:r>
          </a:p>
          <a:p>
            <a:pPr lvl="2">
              <a:buFont typeface="Wingdings" pitchFamily="2" charset="2"/>
              <a:buChar char="ü"/>
            </a:pPr>
            <a:r>
              <a:rPr lang="en-US" sz="2800" dirty="0">
                <a:solidFill>
                  <a:schemeClr val="bg2">
                    <a:lumMod val="25000"/>
                  </a:schemeClr>
                </a:solidFill>
                <a:latin typeface="Cambria" panose="02040503050406030204" pitchFamily="18" charset="0"/>
              </a:rPr>
              <a:t>REMOTE SUPPORT – Could it help?</a:t>
            </a:r>
          </a:p>
          <a:p>
            <a:pPr lvl="2">
              <a:buFont typeface="Wingdings" pitchFamily="2" charset="2"/>
              <a:buChar char="ü"/>
            </a:pPr>
            <a:r>
              <a:rPr lang="en-US" sz="2800" dirty="0">
                <a:solidFill>
                  <a:schemeClr val="bg2">
                    <a:lumMod val="25000"/>
                  </a:schemeClr>
                </a:solidFill>
                <a:latin typeface="Cambria" panose="02040503050406030204" pitchFamily="18" charset="0"/>
              </a:rPr>
              <a:t>In an emergency is there a staff person at the agency that would be willing to do OHIO SHARED LIVING for the person?</a:t>
            </a:r>
          </a:p>
          <a:p>
            <a:pPr marL="914400" lvl="2" indent="0" algn="ctr">
              <a:spcBef>
                <a:spcPts val="1200"/>
              </a:spcBef>
              <a:buNone/>
            </a:pPr>
            <a:r>
              <a:rPr lang="en-US" sz="3200" b="1" dirty="0">
                <a:solidFill>
                  <a:schemeClr val="bg2">
                    <a:lumMod val="25000"/>
                  </a:schemeClr>
                </a:solidFill>
                <a:latin typeface="Cambria" panose="02040503050406030204" pitchFamily="18" charset="0"/>
              </a:rPr>
              <a:t>If ANY of these are different than what is written in the ISP… Let Independent/Agency Provider KNOW ASAP   </a:t>
            </a:r>
          </a:p>
          <a:p>
            <a:pPr lvl="2">
              <a:buFont typeface="Wingdings" pitchFamily="2" charset="2"/>
              <a:buChar char="ü"/>
            </a:pPr>
            <a:endParaRPr lang="en-US" dirty="0"/>
          </a:p>
          <a:p>
            <a:pPr lvl="2">
              <a:buFont typeface="Wingdings" pitchFamily="2" charset="2"/>
              <a:buChar char="ü"/>
            </a:pPr>
            <a:endParaRPr lang="en-US" dirty="0"/>
          </a:p>
          <a:p>
            <a:pPr lvl="2"/>
            <a:endParaRPr lang="en-US" dirty="0"/>
          </a:p>
        </p:txBody>
      </p:sp>
      <p:pic>
        <p:nvPicPr>
          <p:cNvPr id="8" name="Picture 7">
            <a:extLst>
              <a:ext uri="{FF2B5EF4-FFF2-40B4-BE49-F238E27FC236}">
                <a16:creationId xmlns:a16="http://schemas.microsoft.com/office/drawing/2014/main" id="{F724F4B0-F623-FE4D-B7D7-7A433C8121B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422164" y="0"/>
            <a:ext cx="1961356" cy="1961356"/>
          </a:xfrm>
          <a:prstGeom prst="rect">
            <a:avLst/>
          </a:prstGeom>
        </p:spPr>
      </p:pic>
    </p:spTree>
    <p:extLst>
      <p:ext uri="{BB962C8B-B14F-4D97-AF65-F5344CB8AC3E}">
        <p14:creationId xmlns:p14="http://schemas.microsoft.com/office/powerpoint/2010/main" val="2939070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FACF5-14C3-B446-BB38-B08DDB654EF2}"/>
              </a:ext>
            </a:extLst>
          </p:cNvPr>
          <p:cNvSpPr>
            <a:spLocks noGrp="1"/>
          </p:cNvSpPr>
          <p:nvPr>
            <p:ph type="title"/>
          </p:nvPr>
        </p:nvSpPr>
        <p:spPr>
          <a:xfrm>
            <a:off x="0" y="88900"/>
            <a:ext cx="12192000" cy="1049235"/>
          </a:xfrm>
        </p:spPr>
        <p:txBody>
          <a:bodyPr>
            <a:normAutofit fontScale="90000"/>
          </a:bodyPr>
          <a:lstStyle/>
          <a:p>
            <a:pPr algn="ctr"/>
            <a:r>
              <a:rPr lang="en-US" sz="4000" dirty="0"/>
              <a:t> </a:t>
            </a:r>
            <a:r>
              <a:rPr lang="en-US" sz="6700" b="1" dirty="0">
                <a:solidFill>
                  <a:srgbClr val="941100"/>
                </a:solidFill>
                <a:latin typeface="Cambria" panose="02040503050406030204" pitchFamily="18" charset="0"/>
              </a:rPr>
              <a:t>Lessons Learned </a:t>
            </a:r>
            <a:br>
              <a:rPr lang="en-US" sz="6700" b="1" dirty="0">
                <a:solidFill>
                  <a:srgbClr val="941100"/>
                </a:solidFill>
                <a:latin typeface="Cambria" panose="02040503050406030204" pitchFamily="18" charset="0"/>
              </a:rPr>
            </a:br>
            <a:r>
              <a:rPr lang="en-US" sz="6700" b="1" dirty="0">
                <a:solidFill>
                  <a:srgbClr val="941100"/>
                </a:solidFill>
                <a:latin typeface="Cambria" panose="02040503050406030204" pitchFamily="18" charset="0"/>
              </a:rPr>
              <a:t>&amp; Positive Practices </a:t>
            </a:r>
          </a:p>
        </p:txBody>
      </p:sp>
      <p:sp>
        <p:nvSpPr>
          <p:cNvPr id="3" name="Subtitle 2">
            <a:extLst>
              <a:ext uri="{FF2B5EF4-FFF2-40B4-BE49-F238E27FC236}">
                <a16:creationId xmlns:a16="http://schemas.microsoft.com/office/drawing/2014/main" id="{3580B32A-EF4D-E744-919E-DFCA706C03F0}"/>
              </a:ext>
            </a:extLst>
          </p:cNvPr>
          <p:cNvSpPr>
            <a:spLocks noGrp="1"/>
          </p:cNvSpPr>
          <p:nvPr>
            <p:ph idx="1"/>
          </p:nvPr>
        </p:nvSpPr>
        <p:spPr>
          <a:xfrm>
            <a:off x="0" y="2041132"/>
            <a:ext cx="12192000" cy="3450613"/>
          </a:xfrm>
        </p:spPr>
        <p:txBody>
          <a:bodyPr>
            <a:noAutofit/>
          </a:bodyPr>
          <a:lstStyle/>
          <a:p>
            <a:pPr marL="0" indent="0" algn="ctr">
              <a:buNone/>
            </a:pPr>
            <a:r>
              <a:rPr lang="en-US" sz="3600" b="1" dirty="0">
                <a:solidFill>
                  <a:schemeClr val="bg2">
                    <a:lumMod val="25000"/>
                  </a:schemeClr>
                </a:solidFill>
                <a:latin typeface="Cambria" panose="02040503050406030204" pitchFamily="18" charset="0"/>
              </a:rPr>
              <a:t>Clearwater COG: Nancy Richards </a:t>
            </a:r>
          </a:p>
          <a:p>
            <a:pPr marL="0" indent="0" algn="ctr">
              <a:buNone/>
            </a:pPr>
            <a:r>
              <a:rPr lang="en-US" sz="3600" b="1" dirty="0">
                <a:solidFill>
                  <a:schemeClr val="bg2">
                    <a:lumMod val="25000"/>
                  </a:schemeClr>
                </a:solidFill>
                <a:latin typeface="Cambria" panose="02040503050406030204" pitchFamily="18" charset="0"/>
              </a:rPr>
              <a:t>Montgomery CB: Mitch Snyder &amp; </a:t>
            </a:r>
            <a:r>
              <a:rPr lang="en-US" sz="3600" b="1" dirty="0" err="1">
                <a:solidFill>
                  <a:schemeClr val="bg2">
                    <a:lumMod val="25000"/>
                  </a:schemeClr>
                </a:solidFill>
                <a:latin typeface="Cambria" panose="02040503050406030204" pitchFamily="18" charset="0"/>
              </a:rPr>
              <a:t>Kamarr</a:t>
            </a:r>
            <a:r>
              <a:rPr lang="en-US" sz="3600" b="1" dirty="0">
                <a:solidFill>
                  <a:schemeClr val="bg2">
                    <a:lumMod val="25000"/>
                  </a:schemeClr>
                </a:solidFill>
                <a:latin typeface="Cambria" panose="02040503050406030204" pitchFamily="18" charset="0"/>
              </a:rPr>
              <a:t> Gage </a:t>
            </a:r>
          </a:p>
          <a:p>
            <a:pPr marL="0" indent="0" algn="ctr">
              <a:buNone/>
            </a:pPr>
            <a:r>
              <a:rPr lang="en-US" sz="3600" b="1" dirty="0">
                <a:solidFill>
                  <a:schemeClr val="bg2">
                    <a:lumMod val="25000"/>
                  </a:schemeClr>
                </a:solidFill>
                <a:latin typeface="Cambria" panose="02040503050406030204" pitchFamily="18" charset="0"/>
              </a:rPr>
              <a:t>Summit CB: Drew Williams</a:t>
            </a:r>
          </a:p>
          <a:p>
            <a:pPr marL="0" indent="0" algn="ctr">
              <a:buNone/>
            </a:pPr>
            <a:r>
              <a:rPr lang="en-US" sz="3600" b="1" dirty="0">
                <a:solidFill>
                  <a:schemeClr val="bg2">
                    <a:lumMod val="25000"/>
                  </a:schemeClr>
                </a:solidFill>
                <a:latin typeface="Cambria" panose="02040503050406030204" pitchFamily="18" charset="0"/>
              </a:rPr>
              <a:t>Licking CB: Angie </a:t>
            </a:r>
            <a:r>
              <a:rPr lang="en-US" sz="3600" b="1" dirty="0" err="1">
                <a:solidFill>
                  <a:schemeClr val="bg2">
                    <a:lumMod val="25000"/>
                  </a:schemeClr>
                </a:solidFill>
                <a:latin typeface="Cambria" panose="02040503050406030204" pitchFamily="18" charset="0"/>
              </a:rPr>
              <a:t>Finck</a:t>
            </a:r>
            <a:endParaRPr lang="en-US" sz="3600" b="1" dirty="0">
              <a:solidFill>
                <a:schemeClr val="bg2">
                  <a:lumMod val="25000"/>
                </a:schemeClr>
              </a:solidFill>
              <a:latin typeface="Cambria" panose="02040503050406030204" pitchFamily="18" charset="0"/>
            </a:endParaRPr>
          </a:p>
          <a:p>
            <a:pPr marL="0" indent="0" algn="ctr">
              <a:buNone/>
            </a:pPr>
            <a:r>
              <a:rPr lang="en-US" sz="3600" b="1" dirty="0">
                <a:solidFill>
                  <a:schemeClr val="bg2">
                    <a:lumMod val="25000"/>
                  </a:schemeClr>
                </a:solidFill>
                <a:latin typeface="Cambria" panose="02040503050406030204" pitchFamily="18" charset="0"/>
              </a:rPr>
              <a:t>Mahoning CB: Emily Martinez </a:t>
            </a:r>
          </a:p>
        </p:txBody>
      </p:sp>
    </p:spTree>
    <p:extLst>
      <p:ext uri="{BB962C8B-B14F-4D97-AF65-F5344CB8AC3E}">
        <p14:creationId xmlns:p14="http://schemas.microsoft.com/office/powerpoint/2010/main" val="3730459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73C79-8713-4D4D-964C-9A17AAAEE39D}"/>
              </a:ext>
            </a:extLst>
          </p:cNvPr>
          <p:cNvSpPr>
            <a:spLocks noGrp="1"/>
          </p:cNvSpPr>
          <p:nvPr>
            <p:ph type="title"/>
          </p:nvPr>
        </p:nvSpPr>
        <p:spPr>
          <a:xfrm>
            <a:off x="1179205" y="342420"/>
            <a:ext cx="9603275" cy="1049235"/>
          </a:xfrm>
        </p:spPr>
        <p:txBody>
          <a:bodyPr/>
          <a:lstStyle/>
          <a:p>
            <a:r>
              <a:rPr lang="en-US" dirty="0"/>
              <a:t>                        Real Time Example: </a:t>
            </a:r>
            <a:br>
              <a:rPr lang="en-US" dirty="0"/>
            </a:br>
            <a:r>
              <a:rPr lang="en-US" dirty="0"/>
              <a:t>     Email from SSA director  at 1:34 PM today </a:t>
            </a:r>
          </a:p>
        </p:txBody>
      </p:sp>
      <p:sp>
        <p:nvSpPr>
          <p:cNvPr id="3" name="Content Placeholder 2">
            <a:extLst>
              <a:ext uri="{FF2B5EF4-FFF2-40B4-BE49-F238E27FC236}">
                <a16:creationId xmlns:a16="http://schemas.microsoft.com/office/drawing/2014/main" id="{5B171704-1D9A-E54F-986C-F109C0FC5409}"/>
              </a:ext>
            </a:extLst>
          </p:cNvPr>
          <p:cNvSpPr>
            <a:spLocks noGrp="1"/>
          </p:cNvSpPr>
          <p:nvPr>
            <p:ph idx="1"/>
          </p:nvPr>
        </p:nvSpPr>
        <p:spPr>
          <a:xfrm>
            <a:off x="0" y="2015732"/>
            <a:ext cx="12003931" cy="3450613"/>
          </a:xfrm>
        </p:spPr>
        <p:txBody>
          <a:bodyPr>
            <a:normAutofit fontScale="92500" lnSpcReduction="20000"/>
          </a:bodyPr>
          <a:lstStyle/>
          <a:p>
            <a:r>
              <a:rPr lang="en-US" dirty="0"/>
              <a:t>We have a few agency providers that have reached out for help with staff and so we have a few independent providers that are helping out agency providers. </a:t>
            </a:r>
          </a:p>
          <a:p>
            <a:r>
              <a:rPr lang="en-US" dirty="0"/>
              <a:t>Most of the positive cases have been households where 3-4 people live together and the staff working in that home was infected too.  In some cases the staff person is just staying there with the individuals for the next 2 weeks. </a:t>
            </a:r>
          </a:p>
          <a:p>
            <a:r>
              <a:rPr lang="en-US" dirty="0"/>
              <a:t>We have some dedicated providers! </a:t>
            </a:r>
          </a:p>
          <a:p>
            <a:r>
              <a:rPr lang="en-US" dirty="0"/>
              <a:t>A few of the day </a:t>
            </a:r>
            <a:r>
              <a:rPr lang="en-US" dirty="0" err="1"/>
              <a:t>habs</a:t>
            </a:r>
            <a:r>
              <a:rPr lang="en-US" dirty="0"/>
              <a:t> have decided to close for at least 2 weeks. </a:t>
            </a:r>
          </a:p>
          <a:p>
            <a:r>
              <a:rPr lang="en-US" dirty="0"/>
              <a:t> One of our large day </a:t>
            </a:r>
            <a:r>
              <a:rPr lang="en-US" dirty="0" err="1"/>
              <a:t>hab</a:t>
            </a:r>
            <a:r>
              <a:rPr lang="en-US" dirty="0"/>
              <a:t> providers is evaluating their situation to determine if they will close and if they will be able to lend some of their staff to the HPC providers.</a:t>
            </a:r>
          </a:p>
          <a:p>
            <a:r>
              <a:rPr lang="en-US" dirty="0"/>
              <a:t>We have a list of county board staff that are willing and able to work in the homes if it comes to that.  </a:t>
            </a:r>
          </a:p>
          <a:p>
            <a:endParaRPr lang="en-US" dirty="0"/>
          </a:p>
        </p:txBody>
      </p:sp>
    </p:spTree>
    <p:extLst>
      <p:ext uri="{BB962C8B-B14F-4D97-AF65-F5344CB8AC3E}">
        <p14:creationId xmlns:p14="http://schemas.microsoft.com/office/powerpoint/2010/main" val="129300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04185-D9AD-1F41-9E25-D7523E3E5FBA}"/>
              </a:ext>
            </a:extLst>
          </p:cNvPr>
          <p:cNvSpPr>
            <a:spLocks noGrp="1"/>
          </p:cNvSpPr>
          <p:nvPr>
            <p:ph type="title"/>
          </p:nvPr>
        </p:nvSpPr>
        <p:spPr>
          <a:xfrm>
            <a:off x="0" y="141519"/>
            <a:ext cx="12191999" cy="1853754"/>
          </a:xfrm>
        </p:spPr>
        <p:txBody>
          <a:bodyPr>
            <a:normAutofit/>
          </a:bodyPr>
          <a:lstStyle/>
          <a:p>
            <a:pPr algn="ctr"/>
            <a:r>
              <a:rPr lang="en-US" sz="5400" b="1" dirty="0">
                <a:solidFill>
                  <a:srgbClr val="941100"/>
                </a:solidFill>
                <a:latin typeface="Cambria" panose="02040503050406030204" pitchFamily="18" charset="0"/>
              </a:rPr>
              <a:t>Agenda </a:t>
            </a:r>
            <a:br>
              <a:rPr lang="en-US" sz="5400" b="1" dirty="0">
                <a:solidFill>
                  <a:srgbClr val="941100"/>
                </a:solidFill>
                <a:latin typeface="Cambria" panose="02040503050406030204" pitchFamily="18" charset="0"/>
              </a:rPr>
            </a:br>
            <a:r>
              <a:rPr lang="en-US" sz="5400" b="1" dirty="0">
                <a:solidFill>
                  <a:srgbClr val="941100"/>
                </a:solidFill>
                <a:latin typeface="Cambria" panose="02040503050406030204" pitchFamily="18" charset="0"/>
              </a:rPr>
              <a:t>November 24, 2020</a:t>
            </a:r>
          </a:p>
        </p:txBody>
      </p:sp>
      <p:sp>
        <p:nvSpPr>
          <p:cNvPr id="3" name="Content Placeholder 2">
            <a:extLst>
              <a:ext uri="{FF2B5EF4-FFF2-40B4-BE49-F238E27FC236}">
                <a16:creationId xmlns:a16="http://schemas.microsoft.com/office/drawing/2014/main" id="{48328465-26EC-854D-994D-204A16836A99}"/>
              </a:ext>
            </a:extLst>
          </p:cNvPr>
          <p:cNvSpPr>
            <a:spLocks noGrp="1"/>
          </p:cNvSpPr>
          <p:nvPr>
            <p:ph idx="1"/>
          </p:nvPr>
        </p:nvSpPr>
        <p:spPr>
          <a:xfrm>
            <a:off x="261257" y="2015732"/>
            <a:ext cx="11930742" cy="4058497"/>
          </a:xfrm>
        </p:spPr>
        <p:txBody>
          <a:bodyPr>
            <a:normAutofit/>
          </a:bodyPr>
          <a:lstStyle/>
          <a:p>
            <a:r>
              <a:rPr lang="en-US" sz="2400" dirty="0">
                <a:solidFill>
                  <a:schemeClr val="bg2">
                    <a:lumMod val="25000"/>
                  </a:schemeClr>
                </a:solidFill>
              </a:rPr>
              <a:t>Welcome/Introductions- Lori </a:t>
            </a:r>
            <a:r>
              <a:rPr lang="en-US" sz="2400" dirty="0" err="1">
                <a:solidFill>
                  <a:schemeClr val="bg2">
                    <a:lumMod val="25000"/>
                  </a:schemeClr>
                </a:solidFill>
              </a:rPr>
              <a:t>Stanfa</a:t>
            </a:r>
            <a:r>
              <a:rPr lang="en-US" sz="2400" dirty="0">
                <a:solidFill>
                  <a:schemeClr val="bg2">
                    <a:lumMod val="25000"/>
                  </a:schemeClr>
                </a:solidFill>
              </a:rPr>
              <a:t>, OACB</a:t>
            </a:r>
          </a:p>
          <a:p>
            <a:r>
              <a:rPr lang="en-US" sz="2400" dirty="0">
                <a:solidFill>
                  <a:schemeClr val="bg2">
                    <a:lumMod val="25000"/>
                  </a:schemeClr>
                </a:solidFill>
              </a:rPr>
              <a:t>Goals/Purpose- Director Jeff Davis, Sara Lawson and Kelly Mosely- Miller, DODD</a:t>
            </a:r>
          </a:p>
          <a:p>
            <a:r>
              <a:rPr lang="en-US" sz="2400" dirty="0">
                <a:solidFill>
                  <a:schemeClr val="bg2">
                    <a:lumMod val="25000"/>
                  </a:schemeClr>
                </a:solidFill>
              </a:rPr>
              <a:t>DODD county board survey results- Ann </a:t>
            </a:r>
            <a:r>
              <a:rPr lang="en-US" sz="2400" dirty="0" err="1">
                <a:solidFill>
                  <a:schemeClr val="bg2">
                    <a:lumMod val="25000"/>
                  </a:schemeClr>
                </a:solidFill>
              </a:rPr>
              <a:t>Weisant</a:t>
            </a:r>
            <a:r>
              <a:rPr lang="en-US" sz="2400" dirty="0">
                <a:solidFill>
                  <a:schemeClr val="bg2">
                    <a:lumMod val="25000"/>
                  </a:schemeClr>
                </a:solidFill>
              </a:rPr>
              <a:t>, DODD</a:t>
            </a:r>
          </a:p>
          <a:p>
            <a:r>
              <a:rPr lang="en-US" sz="2400" dirty="0">
                <a:solidFill>
                  <a:schemeClr val="bg2">
                    <a:lumMod val="25000"/>
                  </a:schemeClr>
                </a:solidFill>
              </a:rPr>
              <a:t>Creative crisis planning- Angel Morgan, DODD</a:t>
            </a:r>
          </a:p>
          <a:p>
            <a:r>
              <a:rPr lang="en-US" sz="2400" dirty="0">
                <a:solidFill>
                  <a:schemeClr val="bg2">
                    <a:lumMod val="25000"/>
                  </a:schemeClr>
                </a:solidFill>
              </a:rPr>
              <a:t>SSA and team priorities NOW- Lisa Comes, OACB</a:t>
            </a:r>
          </a:p>
          <a:p>
            <a:r>
              <a:rPr lang="en-US" sz="2400" dirty="0">
                <a:solidFill>
                  <a:schemeClr val="bg2">
                    <a:lumMod val="25000"/>
                  </a:schemeClr>
                </a:solidFill>
              </a:rPr>
              <a:t>Best Practices- Willie Jones and  Panel of County Board reps Emily Martinez, Nancy Richards, </a:t>
            </a:r>
            <a:r>
              <a:rPr lang="en-US" sz="2400" dirty="0" err="1">
                <a:solidFill>
                  <a:schemeClr val="bg2">
                    <a:lumMod val="25000"/>
                  </a:schemeClr>
                </a:solidFill>
              </a:rPr>
              <a:t>Kamarr</a:t>
            </a:r>
            <a:r>
              <a:rPr lang="en-US" sz="2400" dirty="0">
                <a:solidFill>
                  <a:schemeClr val="bg2">
                    <a:lumMod val="25000"/>
                  </a:schemeClr>
                </a:solidFill>
              </a:rPr>
              <a:t> Gage/ Mitch Snyder, Drew Williams and Angie </a:t>
            </a:r>
            <a:r>
              <a:rPr lang="en-US" sz="2400" dirty="0" err="1">
                <a:solidFill>
                  <a:schemeClr val="bg2">
                    <a:lumMod val="25000"/>
                  </a:schemeClr>
                </a:solidFill>
              </a:rPr>
              <a:t>Finck</a:t>
            </a:r>
            <a:endParaRPr lang="en-US" sz="2400" dirty="0">
              <a:solidFill>
                <a:schemeClr val="bg2">
                  <a:lumMod val="25000"/>
                </a:schemeClr>
              </a:solidFill>
            </a:endParaRPr>
          </a:p>
        </p:txBody>
      </p:sp>
    </p:spTree>
    <p:extLst>
      <p:ext uri="{BB962C8B-B14F-4D97-AF65-F5344CB8AC3E}">
        <p14:creationId xmlns:p14="http://schemas.microsoft.com/office/powerpoint/2010/main" val="1074077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2719"/>
            <a:ext cx="12191999" cy="1049235"/>
          </a:xfrm>
        </p:spPr>
        <p:txBody>
          <a:bodyPr>
            <a:noAutofit/>
          </a:bodyPr>
          <a:lstStyle/>
          <a:p>
            <a:pPr algn="ctr"/>
            <a:r>
              <a:rPr lang="en-US" sz="4000" b="1" dirty="0">
                <a:solidFill>
                  <a:srgbClr val="941100"/>
                </a:solidFill>
                <a:latin typeface="Cambria" panose="02040503050406030204" pitchFamily="18" charset="0"/>
              </a:rPr>
              <a:t>Clearwater </a:t>
            </a:r>
            <a:r>
              <a:rPr lang="en-US" sz="4000" b="1" dirty="0" err="1">
                <a:solidFill>
                  <a:srgbClr val="941100"/>
                </a:solidFill>
                <a:latin typeface="Cambria" panose="02040503050406030204" pitchFamily="18" charset="0"/>
              </a:rPr>
              <a:t>cOg</a:t>
            </a:r>
            <a:r>
              <a:rPr lang="en-US" sz="4000" b="1" dirty="0">
                <a:solidFill>
                  <a:srgbClr val="941100"/>
                </a:solidFill>
                <a:latin typeface="Cambria" panose="02040503050406030204" pitchFamily="18" charset="0"/>
              </a:rPr>
              <a:t> </a:t>
            </a:r>
            <a:br>
              <a:rPr lang="en-US" sz="4000" b="1" dirty="0">
                <a:solidFill>
                  <a:srgbClr val="941100"/>
                </a:solidFill>
                <a:latin typeface="Cambria" panose="02040503050406030204" pitchFamily="18" charset="0"/>
              </a:rPr>
            </a:br>
            <a:r>
              <a:rPr lang="en-US" sz="4000" b="1" dirty="0">
                <a:solidFill>
                  <a:srgbClr val="941100"/>
                </a:solidFill>
                <a:latin typeface="Cambria" panose="02040503050406030204" pitchFamily="18" charset="0"/>
              </a:rPr>
              <a:t>Pandemic Response – we are there to help</a:t>
            </a:r>
          </a:p>
        </p:txBody>
      </p:sp>
      <p:sp>
        <p:nvSpPr>
          <p:cNvPr id="3" name="Subtitle 2"/>
          <p:cNvSpPr>
            <a:spLocks noGrp="1"/>
          </p:cNvSpPr>
          <p:nvPr>
            <p:ph idx="1"/>
          </p:nvPr>
        </p:nvSpPr>
        <p:spPr>
          <a:xfrm>
            <a:off x="272374" y="1266702"/>
            <a:ext cx="12103099" cy="3450613"/>
          </a:xfrm>
        </p:spPr>
        <p:txBody>
          <a:bodyPr>
            <a:noAutofit/>
          </a:bodyPr>
          <a:lstStyle/>
          <a:p>
            <a:pPr marL="0" indent="0">
              <a:buNone/>
            </a:pPr>
            <a:endParaRPr lang="en-US" sz="2800" dirty="0">
              <a:solidFill>
                <a:schemeClr val="bg2">
                  <a:lumMod val="25000"/>
                </a:schemeClr>
              </a:solidFill>
              <a:latin typeface="Cambria" panose="02040503050406030204" pitchFamily="18" charset="0"/>
            </a:endParaRPr>
          </a:p>
          <a:p>
            <a:r>
              <a:rPr lang="en-US" sz="2800" dirty="0">
                <a:solidFill>
                  <a:schemeClr val="bg2">
                    <a:lumMod val="25000"/>
                  </a:schemeClr>
                </a:solidFill>
                <a:latin typeface="Cambria" panose="02040503050406030204" pitchFamily="18" charset="0"/>
              </a:rPr>
              <a:t>Breaking update : Crisis Planning for staffing </a:t>
            </a:r>
          </a:p>
          <a:p>
            <a:r>
              <a:rPr lang="en-US" sz="2800" dirty="0">
                <a:solidFill>
                  <a:schemeClr val="bg2">
                    <a:lumMod val="25000"/>
                  </a:schemeClr>
                </a:solidFill>
                <a:latin typeface="Cambria" panose="02040503050406030204" pitchFamily="18" charset="0"/>
              </a:rPr>
              <a:t>Supplies and PPE – COG STAFF – County contact –supply organizer</a:t>
            </a:r>
          </a:p>
          <a:p>
            <a:r>
              <a:rPr lang="en-US" sz="2800" dirty="0">
                <a:solidFill>
                  <a:schemeClr val="bg2">
                    <a:lumMod val="25000"/>
                  </a:schemeClr>
                </a:solidFill>
                <a:latin typeface="Cambria" panose="02040503050406030204" pitchFamily="18" charset="0"/>
              </a:rPr>
              <a:t>Cant find it? We will and deliver it to you/anyone who needs</a:t>
            </a:r>
          </a:p>
          <a:p>
            <a:r>
              <a:rPr lang="en-US" sz="2800" dirty="0">
                <a:solidFill>
                  <a:schemeClr val="bg2">
                    <a:lumMod val="25000"/>
                  </a:schemeClr>
                </a:solidFill>
                <a:latin typeface="Cambria" panose="02040503050406030204" pitchFamily="18" charset="0"/>
              </a:rPr>
              <a:t>mask makers –any shape and all unique designs-our community came together (staff, vendors, friends, </a:t>
            </a:r>
            <a:r>
              <a:rPr lang="en-US" sz="2800" dirty="0" err="1">
                <a:solidFill>
                  <a:schemeClr val="bg2">
                    <a:lumMod val="25000"/>
                  </a:schemeClr>
                </a:solidFill>
                <a:latin typeface="Cambria" panose="02040503050406030204" pitchFamily="18" charset="0"/>
              </a:rPr>
              <a:t>etc</a:t>
            </a:r>
            <a:r>
              <a:rPr lang="en-US" sz="2800" dirty="0">
                <a:solidFill>
                  <a:schemeClr val="bg2">
                    <a:lumMod val="25000"/>
                  </a:schemeClr>
                </a:solidFill>
                <a:latin typeface="Cambria" panose="02040503050406030204" pitchFamily="18" charset="0"/>
              </a:rPr>
              <a:t>)</a:t>
            </a:r>
          </a:p>
          <a:p>
            <a:r>
              <a:rPr lang="en-US" sz="2800" dirty="0">
                <a:solidFill>
                  <a:schemeClr val="bg2">
                    <a:lumMod val="25000"/>
                  </a:schemeClr>
                </a:solidFill>
                <a:latin typeface="Cambria" panose="02040503050406030204" pitchFamily="18" charset="0"/>
              </a:rPr>
              <a:t>Coordinate large and small orders –better pricing</a:t>
            </a:r>
          </a:p>
          <a:p>
            <a:r>
              <a:rPr lang="en-US" sz="2800" dirty="0">
                <a:solidFill>
                  <a:schemeClr val="bg2">
                    <a:lumMod val="25000"/>
                  </a:schemeClr>
                </a:solidFill>
                <a:latin typeface="Cambria" panose="02040503050406030204" pitchFamily="18" charset="0"/>
              </a:rPr>
              <a:t>Communications</a:t>
            </a:r>
          </a:p>
        </p:txBody>
      </p:sp>
    </p:spTree>
    <p:extLst>
      <p:ext uri="{BB962C8B-B14F-4D97-AF65-F5344CB8AC3E}">
        <p14:creationId xmlns:p14="http://schemas.microsoft.com/office/powerpoint/2010/main" val="3792897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2719"/>
            <a:ext cx="12191999" cy="1049235"/>
          </a:xfrm>
        </p:spPr>
        <p:txBody>
          <a:bodyPr>
            <a:noAutofit/>
          </a:bodyPr>
          <a:lstStyle/>
          <a:p>
            <a:pPr algn="ctr"/>
            <a:r>
              <a:rPr lang="en-US" sz="4000" b="1" dirty="0">
                <a:solidFill>
                  <a:srgbClr val="941100"/>
                </a:solidFill>
                <a:latin typeface="Cambria" panose="02040503050406030204" pitchFamily="18" charset="0"/>
              </a:rPr>
              <a:t>Clearwater </a:t>
            </a:r>
            <a:r>
              <a:rPr lang="en-US" sz="4000" b="1" dirty="0" err="1">
                <a:solidFill>
                  <a:srgbClr val="941100"/>
                </a:solidFill>
                <a:latin typeface="Cambria" panose="02040503050406030204" pitchFamily="18" charset="0"/>
              </a:rPr>
              <a:t>cOg</a:t>
            </a:r>
            <a:r>
              <a:rPr lang="en-US" sz="4000" b="1" dirty="0">
                <a:solidFill>
                  <a:srgbClr val="941100"/>
                </a:solidFill>
                <a:latin typeface="Cambria" panose="02040503050406030204" pitchFamily="18" charset="0"/>
              </a:rPr>
              <a:t> </a:t>
            </a:r>
            <a:br>
              <a:rPr lang="en-US" sz="4000" b="1" dirty="0">
                <a:solidFill>
                  <a:srgbClr val="941100"/>
                </a:solidFill>
                <a:latin typeface="Cambria" panose="02040503050406030204" pitchFamily="18" charset="0"/>
              </a:rPr>
            </a:br>
            <a:r>
              <a:rPr lang="en-US" sz="4000" b="1" dirty="0">
                <a:solidFill>
                  <a:srgbClr val="941100"/>
                </a:solidFill>
                <a:latin typeface="Cambria" panose="02040503050406030204" pitchFamily="18" charset="0"/>
              </a:rPr>
              <a:t>Pandemic Response – we are there to help</a:t>
            </a:r>
          </a:p>
        </p:txBody>
      </p:sp>
      <p:sp>
        <p:nvSpPr>
          <p:cNvPr id="3" name="Subtitle 2"/>
          <p:cNvSpPr>
            <a:spLocks noGrp="1"/>
          </p:cNvSpPr>
          <p:nvPr>
            <p:ph idx="1"/>
          </p:nvPr>
        </p:nvSpPr>
        <p:spPr>
          <a:xfrm>
            <a:off x="0" y="2155432"/>
            <a:ext cx="12103099" cy="3450613"/>
          </a:xfrm>
        </p:spPr>
        <p:txBody>
          <a:bodyPr>
            <a:noAutofit/>
          </a:bodyPr>
          <a:lstStyle/>
          <a:p>
            <a:r>
              <a:rPr lang="en-US" sz="2800" dirty="0">
                <a:solidFill>
                  <a:schemeClr val="bg2">
                    <a:lumMod val="25000"/>
                  </a:schemeClr>
                </a:solidFill>
                <a:latin typeface="Cambria" panose="02040503050406030204" pitchFamily="18" charset="0"/>
              </a:rPr>
              <a:t>Provider virtual meetings, social media , provider blasts, resource lists, 24/7</a:t>
            </a:r>
          </a:p>
          <a:p>
            <a:r>
              <a:rPr lang="en-US" sz="2800" dirty="0">
                <a:solidFill>
                  <a:schemeClr val="bg2">
                    <a:lumMod val="25000"/>
                  </a:schemeClr>
                </a:solidFill>
                <a:latin typeface="Cambria" panose="02040503050406030204" pitchFamily="18" charset="0"/>
              </a:rPr>
              <a:t>Training support</a:t>
            </a:r>
          </a:p>
          <a:p>
            <a:r>
              <a:rPr lang="en-US" sz="2800" dirty="0">
                <a:solidFill>
                  <a:schemeClr val="bg2">
                    <a:lumMod val="25000"/>
                  </a:schemeClr>
                </a:solidFill>
                <a:latin typeface="Cambria" panose="02040503050406030204" pitchFamily="18" charset="0"/>
              </a:rPr>
              <a:t>All On-line free training (pandemic period) and specialized (</a:t>
            </a:r>
            <a:r>
              <a:rPr lang="en-US" sz="2800" dirty="0" err="1">
                <a:solidFill>
                  <a:schemeClr val="bg2">
                    <a:lumMod val="25000"/>
                  </a:schemeClr>
                </a:solidFill>
                <a:latin typeface="Cambria" panose="02040503050406030204" pitchFamily="18" charset="0"/>
              </a:rPr>
              <a:t>Twindemic</a:t>
            </a:r>
            <a:r>
              <a:rPr lang="en-US" sz="2800" dirty="0">
                <a:solidFill>
                  <a:schemeClr val="bg2">
                    <a:lumMod val="25000"/>
                  </a:schemeClr>
                </a:solidFill>
                <a:latin typeface="Cambria" panose="02040503050406030204" pitchFamily="18" charset="0"/>
              </a:rPr>
              <a:t>), videos</a:t>
            </a:r>
          </a:p>
          <a:p>
            <a:r>
              <a:rPr lang="en-US" sz="2800" dirty="0">
                <a:solidFill>
                  <a:schemeClr val="bg2">
                    <a:lumMod val="25000"/>
                  </a:schemeClr>
                </a:solidFill>
                <a:latin typeface="Cambria" panose="02040503050406030204" pitchFamily="18" charset="0"/>
              </a:rPr>
              <a:t>Nursing support/training (Blessed with retired infection control nurse)</a:t>
            </a:r>
          </a:p>
          <a:p>
            <a:r>
              <a:rPr lang="en-US" sz="2800" dirty="0">
                <a:solidFill>
                  <a:schemeClr val="bg2">
                    <a:lumMod val="25000"/>
                  </a:schemeClr>
                </a:solidFill>
                <a:latin typeface="Cambria" panose="02040503050406030204" pitchFamily="18" charset="0"/>
              </a:rPr>
              <a:t>Other on-going support</a:t>
            </a:r>
          </a:p>
        </p:txBody>
      </p:sp>
    </p:spTree>
    <p:extLst>
      <p:ext uri="{BB962C8B-B14F-4D97-AF65-F5344CB8AC3E}">
        <p14:creationId xmlns:p14="http://schemas.microsoft.com/office/powerpoint/2010/main" val="2146980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2719"/>
            <a:ext cx="12191999" cy="1049235"/>
          </a:xfrm>
        </p:spPr>
        <p:txBody>
          <a:bodyPr>
            <a:noAutofit/>
          </a:bodyPr>
          <a:lstStyle/>
          <a:p>
            <a:pPr algn="ctr"/>
            <a:r>
              <a:rPr lang="en-US" sz="4000" b="1" dirty="0">
                <a:solidFill>
                  <a:srgbClr val="941100"/>
                </a:solidFill>
                <a:latin typeface="Cambria" panose="02040503050406030204" pitchFamily="18" charset="0"/>
              </a:rPr>
              <a:t>Clearwater </a:t>
            </a:r>
            <a:r>
              <a:rPr lang="en-US" sz="4000" b="1" dirty="0" err="1">
                <a:solidFill>
                  <a:srgbClr val="941100"/>
                </a:solidFill>
                <a:latin typeface="Cambria" panose="02040503050406030204" pitchFamily="18" charset="0"/>
              </a:rPr>
              <a:t>cOg</a:t>
            </a:r>
            <a:r>
              <a:rPr lang="en-US" sz="4000" b="1" dirty="0">
                <a:solidFill>
                  <a:srgbClr val="941100"/>
                </a:solidFill>
                <a:latin typeface="Cambria" panose="02040503050406030204" pitchFamily="18" charset="0"/>
              </a:rPr>
              <a:t> </a:t>
            </a:r>
            <a:br>
              <a:rPr lang="en-US" sz="4000" b="1" dirty="0">
                <a:solidFill>
                  <a:srgbClr val="941100"/>
                </a:solidFill>
                <a:latin typeface="Cambria" panose="02040503050406030204" pitchFamily="18" charset="0"/>
              </a:rPr>
            </a:br>
            <a:r>
              <a:rPr lang="en-US" sz="4000" b="1" dirty="0">
                <a:solidFill>
                  <a:srgbClr val="941100"/>
                </a:solidFill>
                <a:latin typeface="Cambria" panose="02040503050406030204" pitchFamily="18" charset="0"/>
              </a:rPr>
              <a:t>Pandemic Response – we are there to help</a:t>
            </a:r>
          </a:p>
        </p:txBody>
      </p:sp>
      <p:sp>
        <p:nvSpPr>
          <p:cNvPr id="3" name="Subtitle 2"/>
          <p:cNvSpPr>
            <a:spLocks noGrp="1"/>
          </p:cNvSpPr>
          <p:nvPr>
            <p:ph idx="1"/>
          </p:nvPr>
        </p:nvSpPr>
        <p:spPr>
          <a:xfrm>
            <a:off x="0" y="2447532"/>
            <a:ext cx="12103099" cy="3450613"/>
          </a:xfrm>
        </p:spPr>
        <p:txBody>
          <a:bodyPr>
            <a:noAutofit/>
          </a:bodyPr>
          <a:lstStyle/>
          <a:p>
            <a:r>
              <a:rPr lang="en-US" sz="2800" dirty="0">
                <a:solidFill>
                  <a:schemeClr val="bg2">
                    <a:lumMod val="25000"/>
                  </a:schemeClr>
                </a:solidFill>
                <a:latin typeface="Cambria" panose="02040503050406030204" pitchFamily="18" charset="0"/>
              </a:rPr>
              <a:t>Reimburse IP certification costs</a:t>
            </a:r>
          </a:p>
          <a:p>
            <a:r>
              <a:rPr lang="en-US" sz="2800" dirty="0">
                <a:solidFill>
                  <a:schemeClr val="bg2">
                    <a:lumMod val="25000"/>
                  </a:schemeClr>
                </a:solidFill>
                <a:latin typeface="Cambria" panose="02040503050406030204" pitchFamily="18" charset="0"/>
              </a:rPr>
              <a:t>Gift cards for emergencies and food                                                                  (Kroger, Walmart, door dash, speedway, </a:t>
            </a:r>
            <a:r>
              <a:rPr lang="en-US" sz="2800" dirty="0" err="1">
                <a:solidFill>
                  <a:schemeClr val="bg2">
                    <a:lumMod val="25000"/>
                  </a:schemeClr>
                </a:solidFill>
                <a:latin typeface="Cambria" panose="02040503050406030204" pitchFamily="18" charset="0"/>
              </a:rPr>
              <a:t>etc</a:t>
            </a:r>
            <a:r>
              <a:rPr lang="en-US" sz="2800" dirty="0">
                <a:solidFill>
                  <a:schemeClr val="bg2">
                    <a:lumMod val="25000"/>
                  </a:schemeClr>
                </a:solidFill>
                <a:latin typeface="Cambria" panose="02040503050406030204" pitchFamily="18" charset="0"/>
              </a:rPr>
              <a:t>)</a:t>
            </a:r>
          </a:p>
          <a:p>
            <a:pPr marL="285750" indent="-285750">
              <a:buFont typeface="Arial" panose="020B0604020202020204" pitchFamily="34" charset="0"/>
              <a:buChar char="•"/>
            </a:pPr>
            <a:r>
              <a:rPr lang="en-US" sz="2800" dirty="0">
                <a:solidFill>
                  <a:schemeClr val="bg2">
                    <a:lumMod val="25000"/>
                  </a:schemeClr>
                </a:solidFill>
                <a:latin typeface="Cambria" panose="02040503050406030204" pitchFamily="18" charset="0"/>
              </a:rPr>
              <a:t>Flu shots at home by cog nurses</a:t>
            </a:r>
          </a:p>
          <a:p>
            <a:pPr marL="285750" indent="-285750">
              <a:buFont typeface="Arial" panose="020B0604020202020204" pitchFamily="34" charset="0"/>
              <a:buChar char="•"/>
            </a:pPr>
            <a:r>
              <a:rPr lang="en-US" sz="2800" dirty="0">
                <a:solidFill>
                  <a:schemeClr val="bg2">
                    <a:lumMod val="25000"/>
                  </a:schemeClr>
                </a:solidFill>
                <a:latin typeface="Cambria" panose="02040503050406030204" pitchFamily="18" charset="0"/>
              </a:rPr>
              <a:t>DSP and agency appreciation the month of September and on-going</a:t>
            </a:r>
          </a:p>
        </p:txBody>
      </p:sp>
    </p:spTree>
    <p:extLst>
      <p:ext uri="{BB962C8B-B14F-4D97-AF65-F5344CB8AC3E}">
        <p14:creationId xmlns:p14="http://schemas.microsoft.com/office/powerpoint/2010/main" val="9523070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0166"/>
            <a:ext cx="12192000" cy="1500996"/>
          </a:xfrm>
        </p:spPr>
        <p:txBody>
          <a:bodyPr>
            <a:normAutofit/>
          </a:bodyPr>
          <a:lstStyle/>
          <a:p>
            <a:pPr algn="ctr"/>
            <a:r>
              <a:rPr lang="en-US" sz="4000" b="1" dirty="0">
                <a:solidFill>
                  <a:srgbClr val="941100"/>
                </a:solidFill>
                <a:latin typeface="Cambria" panose="02040503050406030204" pitchFamily="18" charset="0"/>
              </a:rPr>
              <a:t>Clearwater COG</a:t>
            </a:r>
            <a:br>
              <a:rPr lang="en-US" sz="4000" b="1" dirty="0">
                <a:solidFill>
                  <a:srgbClr val="941100"/>
                </a:solidFill>
                <a:latin typeface="Cambria" panose="02040503050406030204" pitchFamily="18" charset="0"/>
              </a:rPr>
            </a:br>
            <a:r>
              <a:rPr lang="en-US" sz="4000" b="1" dirty="0">
                <a:solidFill>
                  <a:srgbClr val="941100"/>
                </a:solidFill>
                <a:latin typeface="Cambria" panose="02040503050406030204" pitchFamily="18" charset="0"/>
              </a:rPr>
              <a:t>Pandemic Response – we are there to help</a:t>
            </a:r>
          </a:p>
        </p:txBody>
      </p:sp>
      <p:sp>
        <p:nvSpPr>
          <p:cNvPr id="3" name="Content Placeholder 2"/>
          <p:cNvSpPr>
            <a:spLocks noGrp="1"/>
          </p:cNvSpPr>
          <p:nvPr>
            <p:ph idx="1"/>
          </p:nvPr>
        </p:nvSpPr>
        <p:spPr>
          <a:xfrm>
            <a:off x="1408112" y="1854200"/>
            <a:ext cx="9905999" cy="4813301"/>
          </a:xfrm>
        </p:spPr>
        <p:txBody>
          <a:bodyPr>
            <a:normAutofit fontScale="40000" lnSpcReduction="20000"/>
          </a:bodyPr>
          <a:lstStyle/>
          <a:p>
            <a:pPr marL="0" indent="0">
              <a:buNone/>
            </a:pPr>
            <a:r>
              <a:rPr lang="en-US" sz="4200" b="1" dirty="0">
                <a:solidFill>
                  <a:schemeClr val="bg2">
                    <a:lumMod val="25000"/>
                  </a:schemeClr>
                </a:solidFill>
                <a:latin typeface="Cambria" panose="02040503050406030204" pitchFamily="18" charset="0"/>
              </a:rPr>
              <a:t>Goggles    298</a:t>
            </a:r>
          </a:p>
          <a:p>
            <a:pPr marL="0" indent="0">
              <a:buNone/>
            </a:pPr>
            <a:r>
              <a:rPr lang="en-US" sz="4200" b="1" dirty="0" err="1">
                <a:solidFill>
                  <a:schemeClr val="bg2">
                    <a:lumMod val="25000"/>
                  </a:schemeClr>
                </a:solidFill>
                <a:latin typeface="Cambria" panose="02040503050406030204" pitchFamily="18" charset="0"/>
              </a:rPr>
              <a:t>Faceshields</a:t>
            </a:r>
            <a:r>
              <a:rPr lang="en-US" sz="4200" b="1" dirty="0">
                <a:solidFill>
                  <a:schemeClr val="bg2">
                    <a:lumMod val="25000"/>
                  </a:schemeClr>
                </a:solidFill>
                <a:latin typeface="Cambria" panose="02040503050406030204" pitchFamily="18" charset="0"/>
              </a:rPr>
              <a:t>  1097</a:t>
            </a:r>
          </a:p>
          <a:p>
            <a:pPr marL="0" indent="0">
              <a:buNone/>
            </a:pPr>
            <a:r>
              <a:rPr lang="en-US" sz="4200" b="1" dirty="0">
                <a:solidFill>
                  <a:schemeClr val="bg2">
                    <a:lumMod val="25000"/>
                  </a:schemeClr>
                </a:solidFill>
                <a:latin typeface="Cambria" panose="02040503050406030204" pitchFamily="18" charset="0"/>
              </a:rPr>
              <a:t>Gloves   243 boxes</a:t>
            </a:r>
          </a:p>
          <a:p>
            <a:pPr marL="0" indent="0">
              <a:buNone/>
            </a:pPr>
            <a:r>
              <a:rPr lang="en-US" sz="4200" b="1" dirty="0">
                <a:solidFill>
                  <a:schemeClr val="bg2">
                    <a:lumMod val="25000"/>
                  </a:schemeClr>
                </a:solidFill>
                <a:latin typeface="Cambria" panose="02040503050406030204" pitchFamily="18" charset="0"/>
              </a:rPr>
              <a:t>Gowns   3446</a:t>
            </a:r>
          </a:p>
          <a:p>
            <a:pPr marL="0" indent="0">
              <a:buNone/>
            </a:pPr>
            <a:r>
              <a:rPr lang="en-US" sz="4200" b="1" dirty="0">
                <a:solidFill>
                  <a:schemeClr val="bg2">
                    <a:lumMod val="25000"/>
                  </a:schemeClr>
                </a:solidFill>
                <a:latin typeface="Cambria" panose="02040503050406030204" pitchFamily="18" charset="0"/>
              </a:rPr>
              <a:t>Masks all types   8753</a:t>
            </a:r>
          </a:p>
          <a:p>
            <a:pPr marL="0" indent="0">
              <a:buNone/>
            </a:pPr>
            <a:r>
              <a:rPr lang="en-US" sz="4200" b="1" dirty="0">
                <a:solidFill>
                  <a:schemeClr val="bg2">
                    <a:lumMod val="25000"/>
                  </a:schemeClr>
                </a:solidFill>
                <a:latin typeface="Cambria" panose="02040503050406030204" pitchFamily="18" charset="0"/>
              </a:rPr>
              <a:t>Bottle hand sanitizer all sizes  3446                                             ITEMS AVAILABLE :  175 different items</a:t>
            </a:r>
          </a:p>
          <a:p>
            <a:pPr marL="0" indent="0">
              <a:buNone/>
            </a:pPr>
            <a:r>
              <a:rPr lang="en-US" sz="4200" b="1" dirty="0">
                <a:solidFill>
                  <a:schemeClr val="bg2">
                    <a:lumMod val="25000"/>
                  </a:schemeClr>
                </a:solidFill>
                <a:latin typeface="Cambria" panose="02040503050406030204" pitchFamily="18" charset="0"/>
              </a:rPr>
              <a:t>Disinfectants   576</a:t>
            </a:r>
          </a:p>
          <a:p>
            <a:pPr marL="0" indent="0">
              <a:buNone/>
            </a:pPr>
            <a:r>
              <a:rPr lang="en-US" sz="4200" b="1" dirty="0">
                <a:solidFill>
                  <a:schemeClr val="bg2">
                    <a:lumMod val="25000"/>
                  </a:schemeClr>
                </a:solidFill>
                <a:latin typeface="Cambria" panose="02040503050406030204" pitchFamily="18" charset="0"/>
              </a:rPr>
              <a:t>Shoe covers  860</a:t>
            </a:r>
          </a:p>
          <a:p>
            <a:pPr marL="0" indent="0">
              <a:buNone/>
            </a:pPr>
            <a:r>
              <a:rPr lang="en-US" sz="4200" b="1" dirty="0">
                <a:solidFill>
                  <a:schemeClr val="bg2">
                    <a:lumMod val="25000"/>
                  </a:schemeClr>
                </a:solidFill>
                <a:latin typeface="Cambria" panose="02040503050406030204" pitchFamily="18" charset="0"/>
              </a:rPr>
              <a:t>Thermometers  514</a:t>
            </a:r>
          </a:p>
          <a:p>
            <a:pPr marL="0" indent="0">
              <a:buNone/>
            </a:pPr>
            <a:r>
              <a:rPr lang="en-US" sz="4200" b="1" dirty="0">
                <a:solidFill>
                  <a:schemeClr val="bg2">
                    <a:lumMod val="25000"/>
                  </a:schemeClr>
                </a:solidFill>
                <a:latin typeface="Cambria" panose="02040503050406030204" pitchFamily="18" charset="0"/>
              </a:rPr>
              <a:t>Toilet paper  784 </a:t>
            </a:r>
          </a:p>
          <a:p>
            <a:pPr marL="0" indent="0">
              <a:buNone/>
            </a:pPr>
            <a:r>
              <a:rPr lang="en-US" sz="4200" b="1" dirty="0">
                <a:solidFill>
                  <a:schemeClr val="bg2">
                    <a:lumMod val="25000"/>
                  </a:schemeClr>
                </a:solidFill>
                <a:latin typeface="Cambria" panose="02040503050406030204" pitchFamily="18" charset="0"/>
              </a:rPr>
              <a:t>Hair nets  460</a:t>
            </a:r>
          </a:p>
          <a:p>
            <a:pPr marL="0" indent="0">
              <a:buNone/>
            </a:pPr>
            <a:endParaRPr lang="en-US" sz="1600" dirty="0">
              <a:solidFill>
                <a:srgbClr val="7030A0"/>
              </a:solidFill>
            </a:endParaRPr>
          </a:p>
        </p:txBody>
      </p:sp>
    </p:spTree>
    <p:extLst>
      <p:ext uri="{BB962C8B-B14F-4D97-AF65-F5344CB8AC3E}">
        <p14:creationId xmlns:p14="http://schemas.microsoft.com/office/powerpoint/2010/main" val="1072482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8BB9AE-2A5C-514D-8C97-958CA1C44074}"/>
              </a:ext>
            </a:extLst>
          </p:cNvPr>
          <p:cNvPicPr>
            <a:picLocks noChangeAspect="1"/>
          </p:cNvPicPr>
          <p:nvPr/>
        </p:nvPicPr>
        <p:blipFill>
          <a:blip r:embed="rId2"/>
          <a:stretch>
            <a:fillRect/>
          </a:stretch>
        </p:blipFill>
        <p:spPr>
          <a:xfrm rot="5400000">
            <a:off x="1600200" y="-2736272"/>
            <a:ext cx="8991602" cy="12192001"/>
          </a:xfrm>
          <a:prstGeom prst="rect">
            <a:avLst/>
          </a:prstGeom>
        </p:spPr>
      </p:pic>
    </p:spTree>
    <p:extLst>
      <p:ext uri="{BB962C8B-B14F-4D97-AF65-F5344CB8AC3E}">
        <p14:creationId xmlns:p14="http://schemas.microsoft.com/office/powerpoint/2010/main" val="2445619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1"/>
            <a:ext cx="12192000" cy="927100"/>
          </a:xfrm>
        </p:spPr>
        <p:txBody>
          <a:bodyPr>
            <a:normAutofit/>
          </a:bodyPr>
          <a:lstStyle/>
          <a:p>
            <a:pPr algn="ctr"/>
            <a:r>
              <a:rPr lang="en-US" sz="4000" b="1" dirty="0">
                <a:solidFill>
                  <a:srgbClr val="941100"/>
                </a:solidFill>
                <a:latin typeface="Cambria" panose="02040503050406030204" pitchFamily="18" charset="0"/>
              </a:rPr>
              <a:t>Summit DD COVID Response </a:t>
            </a:r>
          </a:p>
        </p:txBody>
      </p:sp>
      <p:sp>
        <p:nvSpPr>
          <p:cNvPr id="3" name="Content Placeholder 2"/>
          <p:cNvSpPr>
            <a:spLocks noGrp="1"/>
          </p:cNvSpPr>
          <p:nvPr>
            <p:ph idx="1"/>
          </p:nvPr>
        </p:nvSpPr>
        <p:spPr>
          <a:xfrm>
            <a:off x="1" y="1917701"/>
            <a:ext cx="11859490" cy="4152900"/>
          </a:xfrm>
        </p:spPr>
        <p:txBody>
          <a:bodyPr>
            <a:normAutofit fontScale="85000" lnSpcReduction="20000"/>
          </a:bodyPr>
          <a:lstStyle/>
          <a:p>
            <a:pPr marL="0" indent="0">
              <a:buNone/>
            </a:pPr>
            <a:r>
              <a:rPr lang="en-US" sz="2800" b="1" dirty="0">
                <a:solidFill>
                  <a:schemeClr val="bg2">
                    <a:lumMod val="25000"/>
                  </a:schemeClr>
                </a:solidFill>
                <a:latin typeface="Cambria" panose="02040503050406030204" pitchFamily="18" charset="0"/>
              </a:rPr>
              <a:t>PPE</a:t>
            </a:r>
            <a:r>
              <a:rPr lang="en-US" sz="2800" dirty="0">
                <a:solidFill>
                  <a:schemeClr val="bg2">
                    <a:lumMod val="25000"/>
                  </a:schemeClr>
                </a:solidFill>
                <a:latin typeface="Cambria" panose="02040503050406030204" pitchFamily="18" charset="0"/>
              </a:rPr>
              <a:t> </a:t>
            </a:r>
          </a:p>
          <a:p>
            <a:pPr lvl="1"/>
            <a:r>
              <a:rPr lang="en-US" sz="2400" dirty="0">
                <a:solidFill>
                  <a:schemeClr val="bg2">
                    <a:lumMod val="25000"/>
                  </a:schemeClr>
                </a:solidFill>
                <a:latin typeface="Cambria" panose="02040503050406030204" pitchFamily="18" charset="0"/>
              </a:rPr>
              <a:t>Providers request using a google form. Team of staff receive request, reach out to provider, determine PPE quantities and arrange delivery. This process will continue throughout 2021. </a:t>
            </a:r>
          </a:p>
          <a:p>
            <a:pPr marL="0" indent="0">
              <a:buNone/>
            </a:pPr>
            <a:r>
              <a:rPr lang="en-US" sz="2800" b="1" dirty="0">
                <a:solidFill>
                  <a:schemeClr val="bg2">
                    <a:lumMod val="25000"/>
                  </a:schemeClr>
                </a:solidFill>
                <a:latin typeface="Cambria" panose="02040503050406030204" pitchFamily="18" charset="0"/>
              </a:rPr>
              <a:t>Technical Assistance/Response Plan</a:t>
            </a:r>
          </a:p>
          <a:p>
            <a:pPr lvl="1"/>
            <a:r>
              <a:rPr lang="en-US" sz="2400" dirty="0">
                <a:solidFill>
                  <a:schemeClr val="bg2">
                    <a:lumMod val="25000"/>
                  </a:schemeClr>
                </a:solidFill>
                <a:latin typeface="Cambria" panose="02040503050406030204" pitchFamily="18" charset="0"/>
              </a:rPr>
              <a:t>Summit DD’s Quality Assurance Nurses provide TA and recommendations on how to handle COVID related situations.</a:t>
            </a:r>
          </a:p>
          <a:p>
            <a:pPr lvl="1"/>
            <a:r>
              <a:rPr lang="en-US" sz="2400" dirty="0">
                <a:solidFill>
                  <a:schemeClr val="bg2">
                    <a:lumMod val="25000"/>
                  </a:schemeClr>
                </a:solidFill>
                <a:latin typeface="Cambria" panose="02040503050406030204" pitchFamily="18" charset="0"/>
              </a:rPr>
              <a:t>Conduct contact tracing and administer testing as needed. </a:t>
            </a:r>
          </a:p>
          <a:p>
            <a:pPr lvl="1"/>
            <a:r>
              <a:rPr lang="en-US" sz="2400" dirty="0">
                <a:solidFill>
                  <a:schemeClr val="bg2">
                    <a:lumMod val="25000"/>
                  </a:schemeClr>
                </a:solidFill>
                <a:latin typeface="Cambria" panose="02040503050406030204" pitchFamily="18" charset="0"/>
              </a:rPr>
              <a:t>Meet with the health department on a regular basis. This relationship has been critical as we have refined our COVID response. </a:t>
            </a:r>
          </a:p>
          <a:p>
            <a:pPr lvl="1"/>
            <a:r>
              <a:rPr lang="en-US" sz="2400" dirty="0">
                <a:solidFill>
                  <a:schemeClr val="bg2">
                    <a:lumMod val="25000"/>
                  </a:schemeClr>
                </a:solidFill>
                <a:latin typeface="Cambria" panose="02040503050406030204" pitchFamily="18" charset="0"/>
              </a:rPr>
              <a:t>Host regular provider conference calls, all provider emails, individual discussions with providers occur daily. </a:t>
            </a:r>
          </a:p>
          <a:p>
            <a:pPr lvl="1"/>
            <a:endParaRPr lang="en-US" dirty="0"/>
          </a:p>
        </p:txBody>
      </p:sp>
    </p:spTree>
    <p:extLst>
      <p:ext uri="{BB962C8B-B14F-4D97-AF65-F5344CB8AC3E}">
        <p14:creationId xmlns:p14="http://schemas.microsoft.com/office/powerpoint/2010/main" val="24238425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1"/>
            <a:ext cx="12192000" cy="927100"/>
          </a:xfrm>
        </p:spPr>
        <p:txBody>
          <a:bodyPr>
            <a:normAutofit/>
          </a:bodyPr>
          <a:lstStyle/>
          <a:p>
            <a:pPr algn="ctr"/>
            <a:r>
              <a:rPr lang="en-US" sz="4000" b="1" dirty="0">
                <a:solidFill>
                  <a:srgbClr val="941100"/>
                </a:solidFill>
                <a:latin typeface="Cambria" panose="02040503050406030204" pitchFamily="18" charset="0"/>
              </a:rPr>
              <a:t>Summit DD COVID Response </a:t>
            </a:r>
          </a:p>
        </p:txBody>
      </p:sp>
      <p:sp>
        <p:nvSpPr>
          <p:cNvPr id="3" name="Content Placeholder 2"/>
          <p:cNvSpPr>
            <a:spLocks noGrp="1"/>
          </p:cNvSpPr>
          <p:nvPr>
            <p:ph idx="1"/>
          </p:nvPr>
        </p:nvSpPr>
        <p:spPr>
          <a:xfrm>
            <a:off x="166255" y="2374901"/>
            <a:ext cx="11859490" cy="4127500"/>
          </a:xfrm>
        </p:spPr>
        <p:txBody>
          <a:bodyPr>
            <a:normAutofit/>
          </a:bodyPr>
          <a:lstStyle/>
          <a:p>
            <a:pPr marL="0" indent="0">
              <a:buNone/>
            </a:pPr>
            <a:r>
              <a:rPr lang="en-US" sz="2400" b="1" dirty="0">
                <a:solidFill>
                  <a:schemeClr val="bg2">
                    <a:lumMod val="25000"/>
                  </a:schemeClr>
                </a:solidFill>
                <a:latin typeface="Cambria" panose="02040503050406030204" pitchFamily="18" charset="0"/>
              </a:rPr>
              <a:t>Staffing </a:t>
            </a:r>
          </a:p>
          <a:p>
            <a:pPr lvl="1"/>
            <a:r>
              <a:rPr lang="en-US" sz="2000" dirty="0">
                <a:solidFill>
                  <a:schemeClr val="bg2">
                    <a:lumMod val="25000"/>
                  </a:schemeClr>
                </a:solidFill>
                <a:latin typeface="Cambria" panose="02040503050406030204" pitchFamily="18" charset="0"/>
              </a:rPr>
              <a:t>SSA’s have identified backup plans for individuals. </a:t>
            </a:r>
          </a:p>
          <a:p>
            <a:pPr lvl="1"/>
            <a:r>
              <a:rPr lang="en-US" sz="2000" dirty="0">
                <a:solidFill>
                  <a:schemeClr val="bg2">
                    <a:lumMod val="25000"/>
                  </a:schemeClr>
                </a:solidFill>
                <a:latin typeface="Cambria" panose="02040503050406030204" pitchFamily="18" charset="0"/>
              </a:rPr>
              <a:t>Identified Ind. Providers willing to provide emergency respite even if the person has been diagnosed with COVID-19 or exposed. </a:t>
            </a:r>
          </a:p>
          <a:p>
            <a:pPr lvl="1"/>
            <a:r>
              <a:rPr lang="en-US" sz="2000" dirty="0">
                <a:solidFill>
                  <a:schemeClr val="bg2">
                    <a:lumMod val="25000"/>
                  </a:schemeClr>
                </a:solidFill>
                <a:latin typeface="Cambria" panose="02040503050406030204" pitchFamily="18" charset="0"/>
              </a:rPr>
              <a:t>Adult and youth respite homes and open bedrooms within Summit Housing Homes can be used, if relocation had to occur. </a:t>
            </a:r>
          </a:p>
          <a:p>
            <a:pPr lvl="1"/>
            <a:endParaRPr lang="en-US" dirty="0"/>
          </a:p>
        </p:txBody>
      </p:sp>
    </p:spTree>
    <p:extLst>
      <p:ext uri="{BB962C8B-B14F-4D97-AF65-F5344CB8AC3E}">
        <p14:creationId xmlns:p14="http://schemas.microsoft.com/office/powerpoint/2010/main" val="29462198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48D82-5842-224C-AC2A-49156A2C8984}"/>
              </a:ext>
            </a:extLst>
          </p:cNvPr>
          <p:cNvSpPr>
            <a:spLocks noGrp="1"/>
          </p:cNvSpPr>
          <p:nvPr>
            <p:ph type="title"/>
          </p:nvPr>
        </p:nvSpPr>
        <p:spPr>
          <a:xfrm>
            <a:off x="0" y="345932"/>
            <a:ext cx="12166600" cy="687820"/>
          </a:xfrm>
        </p:spPr>
        <p:txBody>
          <a:bodyPr>
            <a:normAutofit fontScale="90000"/>
          </a:bodyPr>
          <a:lstStyle/>
          <a:p>
            <a:pPr algn="ctr"/>
            <a:r>
              <a:rPr lang="en-US" sz="4400" b="1" dirty="0">
                <a:solidFill>
                  <a:srgbClr val="941100"/>
                </a:solidFill>
                <a:latin typeface="Cambria" panose="02040503050406030204" pitchFamily="18" charset="0"/>
              </a:rPr>
              <a:t>Licking County Board</a:t>
            </a:r>
            <a:br>
              <a:rPr lang="en-US" sz="4400" b="1" dirty="0">
                <a:solidFill>
                  <a:srgbClr val="941100"/>
                </a:solidFill>
                <a:latin typeface="Cambria" panose="02040503050406030204" pitchFamily="18" charset="0"/>
              </a:rPr>
            </a:br>
            <a:r>
              <a:rPr lang="en-US" sz="4400" b="1" dirty="0">
                <a:solidFill>
                  <a:srgbClr val="941100"/>
                </a:solidFill>
                <a:latin typeface="Cambria" panose="02040503050406030204" pitchFamily="18" charset="0"/>
              </a:rPr>
              <a:t>Foundation of Collaboration</a:t>
            </a:r>
            <a:br>
              <a:rPr lang="en-US" dirty="0"/>
            </a:br>
            <a:r>
              <a:rPr lang="en-US" dirty="0"/>
              <a:t> </a:t>
            </a:r>
            <a:br>
              <a:rPr lang="en-US" dirty="0"/>
            </a:br>
            <a:endParaRPr lang="en-US" dirty="0"/>
          </a:p>
        </p:txBody>
      </p:sp>
      <p:sp>
        <p:nvSpPr>
          <p:cNvPr id="3" name="Subtitle 2"/>
          <p:cNvSpPr>
            <a:spLocks noGrp="1"/>
          </p:cNvSpPr>
          <p:nvPr>
            <p:ph sz="half" idx="1"/>
          </p:nvPr>
        </p:nvSpPr>
        <p:spPr>
          <a:xfrm>
            <a:off x="0" y="1879600"/>
            <a:ext cx="12166599" cy="4241800"/>
          </a:xfrm>
        </p:spPr>
        <p:txBody>
          <a:bodyPr>
            <a:normAutofit fontScale="25000" lnSpcReduction="20000"/>
          </a:bodyPr>
          <a:lstStyle/>
          <a:p>
            <a:pPr marL="365760" indent="0" algn="l">
              <a:lnSpc>
                <a:spcPct val="120000"/>
              </a:lnSpc>
              <a:spcBef>
                <a:spcPts val="0"/>
              </a:spcBef>
              <a:buNone/>
            </a:pPr>
            <a:r>
              <a:rPr lang="en-US" sz="9600" b="1" dirty="0">
                <a:solidFill>
                  <a:schemeClr val="bg2">
                    <a:lumMod val="25000"/>
                  </a:schemeClr>
                </a:solidFill>
                <a:latin typeface="Cambria" panose="02040503050406030204" pitchFamily="18" charset="0"/>
              </a:rPr>
              <a:t>Staffing Shortages</a:t>
            </a:r>
          </a:p>
          <a:p>
            <a:pPr marL="914400" lvl="1" indent="-91440" algn="l">
              <a:lnSpc>
                <a:spcPct val="120000"/>
              </a:lnSpc>
              <a:spcBef>
                <a:spcPts val="0"/>
              </a:spcBef>
              <a:buFont typeface="Arial" panose="020B0604020202020204" pitchFamily="34" charset="0"/>
              <a:buChar char="•"/>
            </a:pPr>
            <a:r>
              <a:rPr lang="en-US" sz="8000" dirty="0">
                <a:solidFill>
                  <a:schemeClr val="bg2">
                    <a:lumMod val="25000"/>
                  </a:schemeClr>
                </a:solidFill>
                <a:latin typeface="Cambria" panose="02040503050406030204" pitchFamily="18" charset="0"/>
              </a:rPr>
              <a:t>Shift staff to essential services &amp; create face sheets/emergency plans for each</a:t>
            </a:r>
          </a:p>
          <a:p>
            <a:pPr marL="914400" lvl="1" indent="-91440" algn="l">
              <a:lnSpc>
                <a:spcPct val="120000"/>
              </a:lnSpc>
              <a:spcBef>
                <a:spcPts val="0"/>
              </a:spcBef>
              <a:buFont typeface="Arial" panose="020B0604020202020204" pitchFamily="34" charset="0"/>
              <a:buChar char="•"/>
            </a:pPr>
            <a:r>
              <a:rPr lang="en-US" sz="8000" dirty="0">
                <a:solidFill>
                  <a:schemeClr val="bg2">
                    <a:lumMod val="25000"/>
                  </a:schemeClr>
                </a:solidFill>
                <a:latin typeface="Cambria" panose="02040503050406030204" pitchFamily="18" charset="0"/>
              </a:rPr>
              <a:t>Staff sharing </a:t>
            </a:r>
          </a:p>
          <a:p>
            <a:pPr marL="914400" lvl="1" indent="-91440">
              <a:spcBef>
                <a:spcPts val="0"/>
              </a:spcBef>
            </a:pPr>
            <a:r>
              <a:rPr lang="en-US" sz="8000" dirty="0">
                <a:solidFill>
                  <a:schemeClr val="bg2">
                    <a:lumMod val="25000"/>
                  </a:schemeClr>
                </a:solidFill>
                <a:latin typeface="Cambria" panose="02040503050406030204" pitchFamily="18" charset="0"/>
              </a:rPr>
              <a:t>ADS Stipend up to $1,000/month </a:t>
            </a:r>
          </a:p>
          <a:p>
            <a:pPr marL="914400" lvl="1" indent="-91440" algn="l">
              <a:lnSpc>
                <a:spcPct val="120000"/>
              </a:lnSpc>
              <a:spcBef>
                <a:spcPts val="0"/>
              </a:spcBef>
              <a:buFont typeface="Arial" panose="020B0604020202020204" pitchFamily="34" charset="0"/>
              <a:buChar char="•"/>
            </a:pPr>
            <a:r>
              <a:rPr lang="en-US" sz="8000" dirty="0">
                <a:solidFill>
                  <a:schemeClr val="bg2">
                    <a:lumMod val="25000"/>
                  </a:schemeClr>
                </a:solidFill>
                <a:latin typeface="Cambria" panose="02040503050406030204" pitchFamily="18" charset="0"/>
              </a:rPr>
              <a:t>DSP Employment Connections program</a:t>
            </a:r>
          </a:p>
          <a:p>
            <a:pPr marL="914400" lvl="1" indent="-91440" algn="l">
              <a:lnSpc>
                <a:spcPct val="120000"/>
              </a:lnSpc>
              <a:spcBef>
                <a:spcPts val="0"/>
              </a:spcBef>
              <a:buFont typeface="Arial" panose="020B0604020202020204" pitchFamily="34" charset="0"/>
              <a:buChar char="•"/>
            </a:pPr>
            <a:r>
              <a:rPr lang="en-US" sz="8000" dirty="0">
                <a:solidFill>
                  <a:schemeClr val="bg2">
                    <a:lumMod val="25000"/>
                  </a:schemeClr>
                </a:solidFill>
                <a:latin typeface="Cambria" panose="02040503050406030204" pitchFamily="18" charset="0"/>
              </a:rPr>
              <a:t>Continued DSP recruitment, retention, and culture trainings</a:t>
            </a:r>
          </a:p>
          <a:p>
            <a:pPr marL="914400" lvl="1" indent="-91440">
              <a:spcBef>
                <a:spcPts val="0"/>
              </a:spcBef>
            </a:pPr>
            <a:r>
              <a:rPr lang="en-US" sz="8000" dirty="0">
                <a:solidFill>
                  <a:schemeClr val="bg2">
                    <a:lumMod val="25000"/>
                  </a:schemeClr>
                </a:solidFill>
                <a:latin typeface="Cambria" panose="02040503050406030204" pitchFamily="18" charset="0"/>
              </a:rPr>
              <a:t>LCBDD DSP recognition efforts </a:t>
            </a:r>
          </a:p>
          <a:p>
            <a:pPr marL="914400" lvl="1" indent="-91440" algn="l">
              <a:lnSpc>
                <a:spcPct val="120000"/>
              </a:lnSpc>
              <a:spcBef>
                <a:spcPts val="0"/>
              </a:spcBef>
              <a:buFont typeface="Arial" panose="020B0604020202020204" pitchFamily="34" charset="0"/>
              <a:buChar char="•"/>
            </a:pPr>
            <a:r>
              <a:rPr lang="en-US" sz="8000" dirty="0">
                <a:solidFill>
                  <a:schemeClr val="bg2">
                    <a:lumMod val="25000"/>
                  </a:schemeClr>
                </a:solidFill>
                <a:latin typeface="Cambria" panose="02040503050406030204" pitchFamily="18" charset="0"/>
              </a:rPr>
              <a:t>Coordinated DSP marketing campaign</a:t>
            </a:r>
          </a:p>
          <a:p>
            <a:pPr marL="365760" indent="0" algn="l">
              <a:lnSpc>
                <a:spcPct val="120000"/>
              </a:lnSpc>
              <a:spcBef>
                <a:spcPts val="0"/>
              </a:spcBef>
              <a:buNone/>
            </a:pPr>
            <a:r>
              <a:rPr lang="en-US" sz="9600" b="1" dirty="0">
                <a:solidFill>
                  <a:schemeClr val="bg2">
                    <a:lumMod val="25000"/>
                  </a:schemeClr>
                </a:solidFill>
                <a:latin typeface="Cambria" panose="02040503050406030204" pitchFamily="18" charset="0"/>
              </a:rPr>
              <a:t>PPE</a:t>
            </a:r>
          </a:p>
          <a:p>
            <a:pPr marL="914400" lvl="1" indent="-91440" algn="l">
              <a:lnSpc>
                <a:spcPct val="120000"/>
              </a:lnSpc>
              <a:spcBef>
                <a:spcPts val="0"/>
              </a:spcBef>
              <a:buFont typeface="Arial" panose="020B0604020202020204" pitchFamily="34" charset="0"/>
              <a:buChar char="•"/>
            </a:pPr>
            <a:r>
              <a:rPr lang="en-US" sz="8000" dirty="0">
                <a:solidFill>
                  <a:schemeClr val="bg2">
                    <a:lumMod val="25000"/>
                  </a:schemeClr>
                </a:solidFill>
                <a:latin typeface="Cambria" panose="02040503050406030204" pitchFamily="18" charset="0"/>
              </a:rPr>
              <a:t>LCBDD collected/delivered PPE and COVID+ kits</a:t>
            </a:r>
          </a:p>
          <a:p>
            <a:pPr marL="914400" lvl="1" indent="-91440" algn="l">
              <a:lnSpc>
                <a:spcPct val="120000"/>
              </a:lnSpc>
              <a:spcBef>
                <a:spcPts val="0"/>
              </a:spcBef>
              <a:buFont typeface="Arial" panose="020B0604020202020204" pitchFamily="34" charset="0"/>
              <a:buChar char="•"/>
            </a:pPr>
            <a:r>
              <a:rPr lang="en-US" sz="8000" dirty="0">
                <a:solidFill>
                  <a:schemeClr val="bg2">
                    <a:lumMod val="25000"/>
                  </a:schemeClr>
                </a:solidFill>
                <a:latin typeface="Cambria" panose="02040503050406030204" pitchFamily="18" charset="0"/>
              </a:rPr>
              <a:t>Initial PPE Stipend $30/FTE</a:t>
            </a:r>
          </a:p>
          <a:p>
            <a:pPr marL="914400" lvl="1" indent="-91440" algn="l">
              <a:lnSpc>
                <a:spcPct val="120000"/>
              </a:lnSpc>
              <a:spcBef>
                <a:spcPts val="0"/>
              </a:spcBef>
              <a:buFont typeface="Arial" panose="020B0604020202020204" pitchFamily="34" charset="0"/>
              <a:buChar char="•"/>
            </a:pPr>
            <a:r>
              <a:rPr lang="en-US" sz="8000" dirty="0">
                <a:solidFill>
                  <a:schemeClr val="bg2">
                    <a:lumMod val="25000"/>
                  </a:schemeClr>
                </a:solidFill>
                <a:latin typeface="Cambria" panose="02040503050406030204" pitchFamily="18" charset="0"/>
              </a:rPr>
              <a:t>Weekly Stipend $50/FTE, additional $25/COVID+ site</a:t>
            </a:r>
          </a:p>
          <a:p>
            <a:pPr marL="914400" lvl="1" indent="-457200" algn="l">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24050213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48D82-5842-224C-AC2A-49156A2C8984}"/>
              </a:ext>
            </a:extLst>
          </p:cNvPr>
          <p:cNvSpPr>
            <a:spLocks noGrp="1"/>
          </p:cNvSpPr>
          <p:nvPr>
            <p:ph type="title"/>
          </p:nvPr>
        </p:nvSpPr>
        <p:spPr>
          <a:xfrm>
            <a:off x="0" y="345932"/>
            <a:ext cx="12166600" cy="687820"/>
          </a:xfrm>
        </p:spPr>
        <p:txBody>
          <a:bodyPr>
            <a:normAutofit fontScale="90000"/>
          </a:bodyPr>
          <a:lstStyle/>
          <a:p>
            <a:pPr algn="ctr"/>
            <a:r>
              <a:rPr lang="en-US" sz="4400" b="1" dirty="0">
                <a:solidFill>
                  <a:srgbClr val="941100"/>
                </a:solidFill>
                <a:latin typeface="Cambria" panose="02040503050406030204" pitchFamily="18" charset="0"/>
              </a:rPr>
              <a:t>Licking County Board</a:t>
            </a:r>
            <a:br>
              <a:rPr lang="en-US" sz="4400" b="1" dirty="0">
                <a:solidFill>
                  <a:srgbClr val="941100"/>
                </a:solidFill>
                <a:latin typeface="Cambria" panose="02040503050406030204" pitchFamily="18" charset="0"/>
              </a:rPr>
            </a:br>
            <a:r>
              <a:rPr lang="en-US" sz="4400" b="1" dirty="0">
                <a:solidFill>
                  <a:srgbClr val="941100"/>
                </a:solidFill>
                <a:latin typeface="Cambria" panose="02040503050406030204" pitchFamily="18" charset="0"/>
              </a:rPr>
              <a:t>Foundation of Collaboration</a:t>
            </a:r>
            <a:br>
              <a:rPr lang="en-US" dirty="0"/>
            </a:br>
            <a:r>
              <a:rPr lang="en-US" dirty="0"/>
              <a:t> </a:t>
            </a:r>
            <a:br>
              <a:rPr lang="en-US" dirty="0"/>
            </a:br>
            <a:endParaRPr lang="en-US" dirty="0"/>
          </a:p>
        </p:txBody>
      </p:sp>
      <p:sp>
        <p:nvSpPr>
          <p:cNvPr id="4" name="Content Placeholder 3">
            <a:extLst>
              <a:ext uri="{FF2B5EF4-FFF2-40B4-BE49-F238E27FC236}">
                <a16:creationId xmlns:a16="http://schemas.microsoft.com/office/drawing/2014/main" id="{A0B19604-C95C-D749-8918-0725C48C1A50}"/>
              </a:ext>
            </a:extLst>
          </p:cNvPr>
          <p:cNvSpPr>
            <a:spLocks noGrp="1"/>
          </p:cNvSpPr>
          <p:nvPr>
            <p:ph sz="half" idx="2"/>
          </p:nvPr>
        </p:nvSpPr>
        <p:spPr>
          <a:xfrm>
            <a:off x="241300" y="2311399"/>
            <a:ext cx="10464800" cy="3644901"/>
          </a:xfrm>
        </p:spPr>
        <p:txBody>
          <a:bodyPr>
            <a:normAutofit fontScale="47500" lnSpcReduction="20000"/>
          </a:bodyPr>
          <a:lstStyle/>
          <a:p>
            <a:pPr marL="365760" indent="0">
              <a:lnSpc>
                <a:spcPct val="120000"/>
              </a:lnSpc>
              <a:spcBef>
                <a:spcPts val="0"/>
              </a:spcBef>
              <a:buNone/>
            </a:pPr>
            <a:r>
              <a:rPr lang="en-US" sz="5100" b="1" dirty="0">
                <a:solidFill>
                  <a:schemeClr val="bg2">
                    <a:lumMod val="25000"/>
                  </a:schemeClr>
                </a:solidFill>
                <a:latin typeface="Cambria" panose="02040503050406030204" pitchFamily="18" charset="0"/>
              </a:rPr>
              <a:t>Mass Quarantine Response Pla</a:t>
            </a:r>
            <a:r>
              <a:rPr lang="en-US" sz="6000" b="1" dirty="0">
                <a:solidFill>
                  <a:schemeClr val="bg2">
                    <a:lumMod val="25000"/>
                  </a:schemeClr>
                </a:solidFill>
                <a:latin typeface="Cambria" panose="02040503050406030204" pitchFamily="18" charset="0"/>
              </a:rPr>
              <a:t>ns</a:t>
            </a:r>
          </a:p>
          <a:p>
            <a:pPr marL="914400" lvl="1" indent="-91440">
              <a:lnSpc>
                <a:spcPct val="120000"/>
              </a:lnSpc>
              <a:spcBef>
                <a:spcPts val="0"/>
              </a:spcBef>
            </a:pPr>
            <a:r>
              <a:rPr lang="en-US" sz="4200" dirty="0">
                <a:solidFill>
                  <a:schemeClr val="bg2">
                    <a:lumMod val="25000"/>
                  </a:schemeClr>
                </a:solidFill>
                <a:latin typeface="Cambria" panose="02040503050406030204" pitchFamily="18" charset="0"/>
              </a:rPr>
              <a:t>ADS sites, community sites, and hotels identified for possible COVID respite</a:t>
            </a:r>
          </a:p>
          <a:p>
            <a:pPr marL="365760" indent="0">
              <a:lnSpc>
                <a:spcPct val="120000"/>
              </a:lnSpc>
              <a:spcBef>
                <a:spcPts val="0"/>
              </a:spcBef>
              <a:buNone/>
            </a:pPr>
            <a:r>
              <a:rPr lang="en-US" sz="5100" b="1" dirty="0">
                <a:solidFill>
                  <a:schemeClr val="bg2">
                    <a:lumMod val="25000"/>
                  </a:schemeClr>
                </a:solidFill>
                <a:latin typeface="Cambria" panose="02040503050406030204" pitchFamily="18" charset="0"/>
              </a:rPr>
              <a:t>Communication</a:t>
            </a:r>
          </a:p>
          <a:p>
            <a:pPr marL="914400" lvl="1" indent="-91440">
              <a:lnSpc>
                <a:spcPct val="120000"/>
              </a:lnSpc>
              <a:spcBef>
                <a:spcPts val="0"/>
              </a:spcBef>
            </a:pPr>
            <a:r>
              <a:rPr lang="en-US" sz="4200" dirty="0">
                <a:solidFill>
                  <a:schemeClr val="bg2">
                    <a:lumMod val="25000"/>
                  </a:schemeClr>
                </a:solidFill>
                <a:latin typeface="Cambria" panose="02040503050406030204" pitchFamily="18" charset="0"/>
              </a:rPr>
              <a:t>Electronic newsletters, weekly conference calls, monthly zoom meetings</a:t>
            </a:r>
          </a:p>
          <a:p>
            <a:pPr marL="914400" lvl="1" indent="-91440">
              <a:lnSpc>
                <a:spcPct val="120000"/>
              </a:lnSpc>
              <a:spcBef>
                <a:spcPts val="0"/>
              </a:spcBef>
            </a:pPr>
            <a:r>
              <a:rPr lang="en-US" sz="4200" dirty="0">
                <a:solidFill>
                  <a:schemeClr val="bg2">
                    <a:lumMod val="25000"/>
                  </a:schemeClr>
                </a:solidFill>
                <a:latin typeface="Cambria" panose="02040503050406030204" pitchFamily="18" charset="0"/>
              </a:rPr>
              <a:t>CB staff -  Provider points of contact </a:t>
            </a:r>
          </a:p>
          <a:p>
            <a:pPr marL="365760" indent="0">
              <a:lnSpc>
                <a:spcPct val="120000"/>
              </a:lnSpc>
              <a:spcBef>
                <a:spcPts val="0"/>
              </a:spcBef>
              <a:buNone/>
            </a:pPr>
            <a:r>
              <a:rPr lang="en-US" sz="5100" b="1" dirty="0">
                <a:solidFill>
                  <a:schemeClr val="bg2">
                    <a:lumMod val="25000"/>
                  </a:schemeClr>
                </a:solidFill>
                <a:latin typeface="Cambria" panose="02040503050406030204" pitchFamily="18" charset="0"/>
              </a:rPr>
              <a:t>Local Health Department</a:t>
            </a:r>
          </a:p>
          <a:p>
            <a:pPr marL="914400" lvl="1" indent="-91440">
              <a:lnSpc>
                <a:spcPct val="120000"/>
              </a:lnSpc>
              <a:spcBef>
                <a:spcPts val="0"/>
              </a:spcBef>
            </a:pPr>
            <a:r>
              <a:rPr lang="en-US" sz="4200" dirty="0">
                <a:solidFill>
                  <a:schemeClr val="bg2">
                    <a:lumMod val="25000"/>
                  </a:schemeClr>
                </a:solidFill>
                <a:latin typeface="Cambria" panose="02040503050406030204" pitchFamily="18" charset="0"/>
              </a:rPr>
              <a:t>Initial Protocol </a:t>
            </a:r>
          </a:p>
          <a:p>
            <a:pPr marL="914400" lvl="1" indent="-91440">
              <a:lnSpc>
                <a:spcPct val="120000"/>
              </a:lnSpc>
              <a:spcBef>
                <a:spcPts val="0"/>
              </a:spcBef>
            </a:pPr>
            <a:r>
              <a:rPr lang="en-US" sz="4200" dirty="0">
                <a:solidFill>
                  <a:schemeClr val="bg2">
                    <a:lumMod val="25000"/>
                  </a:schemeClr>
                </a:solidFill>
                <a:latin typeface="Cambria" panose="02040503050406030204" pitchFamily="18" charset="0"/>
              </a:rPr>
              <a:t>Ongoing collaboration </a:t>
            </a:r>
          </a:p>
          <a:p>
            <a:pPr marL="914400" lvl="1" indent="-91440">
              <a:lnSpc>
                <a:spcPct val="120000"/>
              </a:lnSpc>
              <a:spcBef>
                <a:spcPts val="0"/>
              </a:spcBef>
            </a:pPr>
            <a:r>
              <a:rPr lang="en-US" sz="4200" dirty="0">
                <a:solidFill>
                  <a:schemeClr val="bg2">
                    <a:lumMod val="25000"/>
                  </a:schemeClr>
                </a:solidFill>
                <a:latin typeface="Cambria" panose="02040503050406030204" pitchFamily="18" charset="0"/>
              </a:rPr>
              <a:t>Member of LC COVID Defense Team </a:t>
            </a:r>
          </a:p>
          <a:p>
            <a:endParaRPr lang="en-US" dirty="0"/>
          </a:p>
        </p:txBody>
      </p:sp>
    </p:spTree>
    <p:extLst>
      <p:ext uri="{BB962C8B-B14F-4D97-AF65-F5344CB8AC3E}">
        <p14:creationId xmlns:p14="http://schemas.microsoft.com/office/powerpoint/2010/main" val="22423049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97873"/>
            <a:ext cx="12192000" cy="956397"/>
          </a:xfrm>
        </p:spPr>
        <p:txBody>
          <a:bodyPr>
            <a:noAutofit/>
          </a:bodyPr>
          <a:lstStyle/>
          <a:p>
            <a:pPr algn="ctr"/>
            <a:r>
              <a:rPr lang="en-US" sz="4000" b="1" dirty="0">
                <a:solidFill>
                  <a:srgbClr val="941100"/>
                </a:solidFill>
                <a:latin typeface="Cambria" panose="02040503050406030204" pitchFamily="18" charset="0"/>
              </a:rPr>
              <a:t>Mahoning County Board </a:t>
            </a:r>
            <a:br>
              <a:rPr lang="en-US" sz="4000" b="1" dirty="0">
                <a:solidFill>
                  <a:srgbClr val="941100"/>
                </a:solidFill>
                <a:latin typeface="Cambria" panose="02040503050406030204" pitchFamily="18" charset="0"/>
              </a:rPr>
            </a:br>
            <a:r>
              <a:rPr lang="en-US" sz="4000" b="1" dirty="0">
                <a:solidFill>
                  <a:srgbClr val="941100"/>
                </a:solidFill>
                <a:latin typeface="Cambria" panose="02040503050406030204" pitchFamily="18" charset="0"/>
              </a:rPr>
              <a:t>of Developmental Disabilities</a:t>
            </a:r>
          </a:p>
        </p:txBody>
      </p:sp>
      <p:sp>
        <p:nvSpPr>
          <p:cNvPr id="5" name="Content Placeholder 4"/>
          <p:cNvSpPr>
            <a:spLocks noGrp="1"/>
          </p:cNvSpPr>
          <p:nvPr>
            <p:ph idx="1"/>
          </p:nvPr>
        </p:nvSpPr>
        <p:spPr>
          <a:xfrm>
            <a:off x="317500" y="1949595"/>
            <a:ext cx="11049000" cy="5314805"/>
          </a:xfrm>
        </p:spPr>
        <p:txBody>
          <a:bodyPr>
            <a:normAutofit/>
          </a:bodyPr>
          <a:lstStyle/>
          <a:p>
            <a:pPr marL="0" indent="0">
              <a:buNone/>
            </a:pPr>
            <a:r>
              <a:rPr lang="en-US" sz="2400" b="1" dirty="0">
                <a:solidFill>
                  <a:schemeClr val="bg2">
                    <a:lumMod val="25000"/>
                  </a:schemeClr>
                </a:solidFill>
                <a:latin typeface="Cambria" panose="02040503050406030204" pitchFamily="18" charset="0"/>
              </a:rPr>
              <a:t>Have a plan for-</a:t>
            </a:r>
          </a:p>
          <a:p>
            <a:r>
              <a:rPr lang="en-US" dirty="0">
                <a:solidFill>
                  <a:schemeClr val="bg2">
                    <a:lumMod val="25000"/>
                  </a:schemeClr>
                </a:solidFill>
                <a:latin typeface="Cambria" panose="02040503050406030204" pitchFamily="18" charset="0"/>
              </a:rPr>
              <a:t>PPE : PPE-know resources that providers can order from, </a:t>
            </a:r>
            <a:r>
              <a:rPr lang="en-US" dirty="0" err="1">
                <a:solidFill>
                  <a:schemeClr val="bg2">
                    <a:lumMod val="25000"/>
                  </a:schemeClr>
                </a:solidFill>
                <a:latin typeface="Cambria" panose="02040503050406030204" pitchFamily="18" charset="0"/>
              </a:rPr>
              <a:t>Batelle</a:t>
            </a:r>
            <a:r>
              <a:rPr lang="en-US" dirty="0">
                <a:solidFill>
                  <a:schemeClr val="bg2">
                    <a:lumMod val="25000"/>
                  </a:schemeClr>
                </a:solidFill>
                <a:latin typeface="Cambria" panose="02040503050406030204" pitchFamily="18" charset="0"/>
              </a:rPr>
              <a:t>, EMA, DODD, other supply chains that may be a possibility (restaurants or other vendors-have a team to work on this)</a:t>
            </a:r>
          </a:p>
          <a:p>
            <a:r>
              <a:rPr lang="en-US" dirty="0">
                <a:solidFill>
                  <a:schemeClr val="bg2">
                    <a:lumMod val="25000"/>
                  </a:schemeClr>
                </a:solidFill>
                <a:latin typeface="Cambria" panose="02040503050406030204" pitchFamily="18" charset="0"/>
              </a:rPr>
              <a:t>Communication: Have excellent communication with EMA and health department</a:t>
            </a:r>
          </a:p>
          <a:p>
            <a:r>
              <a:rPr lang="en-US" dirty="0">
                <a:solidFill>
                  <a:schemeClr val="bg2">
                    <a:lumMod val="25000"/>
                  </a:schemeClr>
                </a:solidFill>
                <a:latin typeface="Cambria" panose="02040503050406030204" pitchFamily="18" charset="0"/>
              </a:rPr>
              <a:t>Continue regular provider meetings, have focus groups to work on issues</a:t>
            </a:r>
          </a:p>
          <a:p>
            <a:r>
              <a:rPr lang="en-US" dirty="0">
                <a:solidFill>
                  <a:schemeClr val="bg2">
                    <a:lumMod val="25000"/>
                  </a:schemeClr>
                </a:solidFill>
                <a:latin typeface="Cambria" panose="02040503050406030204" pitchFamily="18" charset="0"/>
              </a:rPr>
              <a:t>Send providers information they can use, check in with your providers it changes day to day</a:t>
            </a:r>
          </a:p>
          <a:p>
            <a:r>
              <a:rPr lang="en-US" dirty="0">
                <a:solidFill>
                  <a:schemeClr val="bg2">
                    <a:lumMod val="25000"/>
                  </a:schemeClr>
                </a:solidFill>
                <a:latin typeface="Cambria" panose="02040503050406030204" pitchFamily="18" charset="0"/>
              </a:rPr>
              <a:t>Quarantine Location: Develop a quarantine location-hotel, other facility, we worked an agreement with a provider with an empty home</a:t>
            </a:r>
          </a:p>
          <a:p>
            <a:r>
              <a:rPr lang="en-US" dirty="0">
                <a:solidFill>
                  <a:schemeClr val="bg2">
                    <a:lumMod val="25000"/>
                  </a:schemeClr>
                </a:solidFill>
                <a:latin typeface="Cambria" panose="02040503050406030204" pitchFamily="18" charset="0"/>
              </a:rPr>
              <a:t>DSP shortages</a:t>
            </a:r>
          </a:p>
          <a:p>
            <a:endParaRPr lang="en-US" dirty="0"/>
          </a:p>
          <a:p>
            <a:pPr marL="457200" lvl="1" indent="0">
              <a:buNone/>
            </a:pPr>
            <a:endParaRPr lang="en-US" dirty="0"/>
          </a:p>
        </p:txBody>
      </p:sp>
    </p:spTree>
    <p:extLst>
      <p:ext uri="{BB962C8B-B14F-4D97-AF65-F5344CB8AC3E}">
        <p14:creationId xmlns:p14="http://schemas.microsoft.com/office/powerpoint/2010/main" val="1620119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1D98D0-D663-474D-BAAB-5A01C6573460}"/>
              </a:ext>
            </a:extLst>
          </p:cNvPr>
          <p:cNvPicPr>
            <a:picLocks noChangeAspect="1"/>
          </p:cNvPicPr>
          <p:nvPr/>
        </p:nvPicPr>
        <p:blipFill rotWithShape="1">
          <a:blip r:embed="rId2"/>
          <a:srcRect l="27232" t="12222" r="27679" b="24603"/>
          <a:stretch/>
        </p:blipFill>
        <p:spPr>
          <a:xfrm>
            <a:off x="2122715" y="87087"/>
            <a:ext cx="7619999" cy="6005464"/>
          </a:xfrm>
          <a:prstGeom prst="rect">
            <a:avLst/>
          </a:prstGeom>
          <a:effectLst>
            <a:softEdge rad="63500"/>
          </a:effectLst>
        </p:spPr>
      </p:pic>
    </p:spTree>
    <p:extLst>
      <p:ext uri="{BB962C8B-B14F-4D97-AF65-F5344CB8AC3E}">
        <p14:creationId xmlns:p14="http://schemas.microsoft.com/office/powerpoint/2010/main" val="33504653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0819"/>
            <a:ext cx="12191999" cy="1049235"/>
          </a:xfrm>
        </p:spPr>
        <p:txBody>
          <a:bodyPr>
            <a:normAutofit fontScale="90000"/>
          </a:bodyPr>
          <a:lstStyle/>
          <a:p>
            <a:pPr algn="ctr"/>
            <a:r>
              <a:rPr lang="en-US" sz="4000" b="1" dirty="0">
                <a:solidFill>
                  <a:srgbClr val="941100"/>
                </a:solidFill>
                <a:latin typeface="Cambria" panose="02040503050406030204" pitchFamily="18" charset="0"/>
              </a:rPr>
              <a:t>DSP Shortages: </a:t>
            </a:r>
            <a:br>
              <a:rPr lang="en-US" sz="4000" b="1" dirty="0">
                <a:solidFill>
                  <a:srgbClr val="941100"/>
                </a:solidFill>
                <a:latin typeface="Cambria" panose="02040503050406030204" pitchFamily="18" charset="0"/>
              </a:rPr>
            </a:br>
            <a:r>
              <a:rPr lang="en-US" sz="4000" b="1" dirty="0">
                <a:solidFill>
                  <a:srgbClr val="941100"/>
                </a:solidFill>
                <a:latin typeface="Cambria" panose="02040503050406030204" pitchFamily="18" charset="0"/>
              </a:rPr>
              <a:t>Mahoning County Board Plan </a:t>
            </a:r>
          </a:p>
        </p:txBody>
      </p:sp>
      <p:sp>
        <p:nvSpPr>
          <p:cNvPr id="3" name="Content Placeholder 2"/>
          <p:cNvSpPr>
            <a:spLocks noGrp="1"/>
          </p:cNvSpPr>
          <p:nvPr>
            <p:ph idx="1"/>
          </p:nvPr>
        </p:nvSpPr>
        <p:spPr>
          <a:xfrm>
            <a:off x="304800" y="2015732"/>
            <a:ext cx="11747499" cy="3953268"/>
          </a:xfrm>
        </p:spPr>
        <p:txBody>
          <a:bodyPr>
            <a:normAutofit/>
          </a:bodyPr>
          <a:lstStyle/>
          <a:p>
            <a:r>
              <a:rPr lang="en-US" sz="2400" dirty="0">
                <a:solidFill>
                  <a:schemeClr val="bg2">
                    <a:lumMod val="25000"/>
                  </a:schemeClr>
                </a:solidFill>
                <a:latin typeface="Cambria" panose="02040503050406030204" pitchFamily="18" charset="0"/>
              </a:rPr>
              <a:t>Flow chart of potentials for staff if short</a:t>
            </a:r>
          </a:p>
          <a:p>
            <a:r>
              <a:rPr lang="en-US" sz="2400" dirty="0">
                <a:solidFill>
                  <a:schemeClr val="bg2">
                    <a:lumMod val="25000"/>
                  </a:schemeClr>
                </a:solidFill>
                <a:latin typeface="Cambria" panose="02040503050406030204" pitchFamily="18" charset="0"/>
              </a:rPr>
              <a:t>COVID team</a:t>
            </a:r>
          </a:p>
          <a:p>
            <a:pPr lvl="1"/>
            <a:r>
              <a:rPr lang="en-US" dirty="0">
                <a:solidFill>
                  <a:schemeClr val="bg2">
                    <a:lumMod val="25000"/>
                  </a:schemeClr>
                </a:solidFill>
                <a:latin typeface="Cambria" panose="02040503050406030204" pitchFamily="18" charset="0"/>
              </a:rPr>
              <a:t>DSP shortage worksheet</a:t>
            </a:r>
          </a:p>
          <a:p>
            <a:pPr lvl="1"/>
            <a:r>
              <a:rPr lang="en-US" dirty="0">
                <a:solidFill>
                  <a:schemeClr val="bg2">
                    <a:lumMod val="25000"/>
                  </a:schemeClr>
                </a:solidFill>
                <a:latin typeface="Cambria" panose="02040503050406030204" pitchFamily="18" charset="0"/>
              </a:rPr>
              <a:t>Work with nursing and SSA to develop a plan (start planning now, do not wait).  Plan can include sending folks home to family if needed, natural supports to fill shifts if needed, independent providers, sub-contract with other providers that have staff, available county board staff, remote supports, moving people to maximize staff, think about who has the most needs and keep those folks together with the staff the provider has left, other folks that need less may be able to use alternate staff and/or remote supports for services.  </a:t>
            </a:r>
          </a:p>
          <a:p>
            <a:pPr lvl="1"/>
            <a:r>
              <a:rPr lang="en-US" dirty="0">
                <a:solidFill>
                  <a:schemeClr val="bg2">
                    <a:lumMod val="25000"/>
                  </a:schemeClr>
                </a:solidFill>
                <a:latin typeface="Cambria" panose="02040503050406030204" pitchFamily="18" charset="0"/>
              </a:rPr>
              <a:t>County board-help with </a:t>
            </a:r>
            <a:r>
              <a:rPr lang="en-US" dirty="0" err="1">
                <a:solidFill>
                  <a:schemeClr val="bg2">
                    <a:lumMod val="25000"/>
                  </a:schemeClr>
                </a:solidFill>
                <a:latin typeface="Cambria" panose="02040503050406030204" pitchFamily="18" charset="0"/>
              </a:rPr>
              <a:t>Ipads</a:t>
            </a:r>
            <a:r>
              <a:rPr lang="en-US" dirty="0">
                <a:solidFill>
                  <a:schemeClr val="bg2">
                    <a:lumMod val="25000"/>
                  </a:schemeClr>
                </a:solidFill>
                <a:latin typeface="Cambria" panose="02040503050406030204" pitchFamily="18" charset="0"/>
              </a:rPr>
              <a:t>, be flexible with day program services, concentrate on what is needed to maintain safety</a:t>
            </a:r>
          </a:p>
        </p:txBody>
      </p:sp>
    </p:spTree>
    <p:extLst>
      <p:ext uri="{BB962C8B-B14F-4D97-AF65-F5344CB8AC3E}">
        <p14:creationId xmlns:p14="http://schemas.microsoft.com/office/powerpoint/2010/main" val="29352056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FA888-E313-3F4F-A4FC-184009F5C3F7}"/>
              </a:ext>
            </a:extLst>
          </p:cNvPr>
          <p:cNvSpPr>
            <a:spLocks noGrp="1"/>
          </p:cNvSpPr>
          <p:nvPr>
            <p:ph type="title"/>
          </p:nvPr>
        </p:nvSpPr>
        <p:spPr>
          <a:xfrm>
            <a:off x="0" y="2823819"/>
            <a:ext cx="12191999" cy="2357781"/>
          </a:xfrm>
        </p:spPr>
        <p:txBody>
          <a:bodyPr>
            <a:noAutofit/>
          </a:bodyPr>
          <a:lstStyle/>
          <a:p>
            <a:pPr algn="ctr"/>
            <a:r>
              <a:rPr lang="en-US" sz="4800" b="1" dirty="0">
                <a:solidFill>
                  <a:srgbClr val="941100"/>
                </a:solidFill>
                <a:latin typeface="Cambria" panose="02040503050406030204" pitchFamily="18" charset="0"/>
              </a:rPr>
              <a:t>Reference Material</a:t>
            </a:r>
            <a:br>
              <a:rPr lang="en-US" sz="4800" b="1" dirty="0">
                <a:solidFill>
                  <a:srgbClr val="941100"/>
                </a:solidFill>
                <a:latin typeface="Cambria" panose="02040503050406030204" pitchFamily="18" charset="0"/>
              </a:rPr>
            </a:br>
            <a:r>
              <a:rPr lang="en-US" sz="4800" b="1" dirty="0">
                <a:solidFill>
                  <a:srgbClr val="941100"/>
                </a:solidFill>
                <a:latin typeface="Cambria" panose="02040503050406030204" pitchFamily="18" charset="0"/>
              </a:rPr>
              <a:t>Courtesy Mahoning County Board</a:t>
            </a:r>
          </a:p>
        </p:txBody>
      </p:sp>
    </p:spTree>
    <p:extLst>
      <p:ext uri="{BB962C8B-B14F-4D97-AF65-F5344CB8AC3E}">
        <p14:creationId xmlns:p14="http://schemas.microsoft.com/office/powerpoint/2010/main" val="6070707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E5318C0-A4A0-424D-A32D-5A8F1AA0D45C}"/>
              </a:ext>
            </a:extLst>
          </p:cNvPr>
          <p:cNvGraphicFramePr>
            <a:graphicFrameLocks noGrp="1"/>
          </p:cNvGraphicFramePr>
          <p:nvPr>
            <p:extLst>
              <p:ext uri="{D42A27DB-BD31-4B8C-83A1-F6EECF244321}">
                <p14:modId xmlns:p14="http://schemas.microsoft.com/office/powerpoint/2010/main" val="504790584"/>
              </p:ext>
            </p:extLst>
          </p:nvPr>
        </p:nvGraphicFramePr>
        <p:xfrm>
          <a:off x="0" y="1135486"/>
          <a:ext cx="12192000" cy="5722511"/>
        </p:xfrm>
        <a:graphic>
          <a:graphicData uri="http://schemas.openxmlformats.org/drawingml/2006/table">
            <a:tbl>
              <a:tblPr firstRow="1" firstCol="1" bandRow="1">
                <a:tableStyleId>{5C22544A-7EE6-4342-B048-85BDC9FD1C3A}</a:tableStyleId>
              </a:tblPr>
              <a:tblGrid>
                <a:gridCol w="6827520">
                  <a:extLst>
                    <a:ext uri="{9D8B030D-6E8A-4147-A177-3AD203B41FA5}">
                      <a16:colId xmlns:a16="http://schemas.microsoft.com/office/drawing/2014/main" val="3837536997"/>
                    </a:ext>
                  </a:extLst>
                </a:gridCol>
                <a:gridCol w="5364480">
                  <a:extLst>
                    <a:ext uri="{9D8B030D-6E8A-4147-A177-3AD203B41FA5}">
                      <a16:colId xmlns:a16="http://schemas.microsoft.com/office/drawing/2014/main" val="681647970"/>
                    </a:ext>
                  </a:extLst>
                </a:gridCol>
              </a:tblGrid>
              <a:tr h="374161">
                <a:tc>
                  <a:txBody>
                    <a:bodyPr/>
                    <a:lstStyle/>
                    <a:p>
                      <a:pPr marL="342900" marR="0" lvl="0" indent="-342900">
                        <a:spcBef>
                          <a:spcPts val="0"/>
                        </a:spcBef>
                        <a:spcAft>
                          <a:spcPts val="0"/>
                        </a:spcAft>
                        <a:buFont typeface="+mj-lt"/>
                        <a:buAutoNum type="arabicPeriod"/>
                      </a:pPr>
                      <a:r>
                        <a:rPr lang="en-US" sz="1200" dirty="0">
                          <a:effectLst/>
                          <a:latin typeface="Cambria" panose="02040503050406030204" pitchFamily="18" charset="0"/>
                        </a:rPr>
                        <a:t>How many individuals need services?</a:t>
                      </a:r>
                    </a:p>
                    <a:p>
                      <a:pPr marL="0" marR="0">
                        <a:lnSpc>
                          <a:spcPct val="107000"/>
                        </a:lnSpc>
                        <a:spcBef>
                          <a:spcPts val="0"/>
                        </a:spcBef>
                        <a:spcAft>
                          <a:spcPts val="0"/>
                        </a:spcAft>
                      </a:pPr>
                      <a:r>
                        <a:rPr lang="en-US" sz="1200" dirty="0">
                          <a:effectLst/>
                          <a:latin typeface="Cambria" panose="02040503050406030204" pitchFamily="18" charset="0"/>
                        </a:rPr>
                        <a:t> </a:t>
                      </a:r>
                      <a:endParaRPr lang="en-US" sz="1200" dirty="0">
                        <a:effectLst/>
                        <a:latin typeface="Cambria" panose="02040503050406030204" pitchFamily="18" charset="0"/>
                        <a:ea typeface="Calibri" panose="020F0502020204030204" pitchFamily="34" charset="0"/>
                        <a:cs typeface="Times New Roman" panose="02020603050405020304" pitchFamily="18" charset="0"/>
                      </a:endParaRPr>
                    </a:p>
                  </a:txBody>
                  <a:tcPr marL="48742" marR="48742" marT="0" marB="0"/>
                </a:tc>
                <a:tc>
                  <a:txBody>
                    <a:bodyPr/>
                    <a:lstStyle/>
                    <a:p>
                      <a:pPr marL="0" marR="0">
                        <a:lnSpc>
                          <a:spcPct val="107000"/>
                        </a:lnSpc>
                        <a:spcBef>
                          <a:spcPts val="0"/>
                        </a:spcBef>
                        <a:spcAft>
                          <a:spcPts val="0"/>
                        </a:spcAft>
                      </a:pPr>
                      <a:r>
                        <a:rPr lang="en-US" sz="1200">
                          <a:effectLst/>
                          <a:latin typeface="Cambria" panose="02040503050406030204" pitchFamily="18" charset="0"/>
                        </a:rPr>
                        <a:t> </a:t>
                      </a:r>
                      <a:endParaRPr lang="en-US" sz="1200">
                        <a:effectLst/>
                        <a:latin typeface="Cambria" panose="02040503050406030204" pitchFamily="18" charset="0"/>
                        <a:ea typeface="Calibri" panose="020F0502020204030204" pitchFamily="34" charset="0"/>
                        <a:cs typeface="Times New Roman" panose="02020603050405020304" pitchFamily="18" charset="0"/>
                      </a:endParaRPr>
                    </a:p>
                  </a:txBody>
                  <a:tcPr marL="48742" marR="48742" marT="0" marB="0"/>
                </a:tc>
                <a:extLst>
                  <a:ext uri="{0D108BD9-81ED-4DB2-BD59-A6C34878D82A}">
                    <a16:rowId xmlns:a16="http://schemas.microsoft.com/office/drawing/2014/main" val="3754342747"/>
                  </a:ext>
                </a:extLst>
              </a:tr>
              <a:tr h="777535">
                <a:tc>
                  <a:txBody>
                    <a:bodyPr/>
                    <a:lstStyle/>
                    <a:p>
                      <a:pPr marL="342900" marR="0" lvl="0" indent="-342900">
                        <a:spcBef>
                          <a:spcPts val="0"/>
                        </a:spcBef>
                        <a:spcAft>
                          <a:spcPts val="0"/>
                        </a:spcAft>
                        <a:buFont typeface="+mj-lt"/>
                        <a:buAutoNum type="arabicPeriod"/>
                      </a:pPr>
                      <a:r>
                        <a:rPr lang="en-US" sz="1200" dirty="0">
                          <a:effectLst/>
                          <a:latin typeface="Cambria" panose="02040503050406030204" pitchFamily="18" charset="0"/>
                        </a:rPr>
                        <a:t>How many staff do you have available to serve them (count everyone possible including administrators, county board staff, sub—contracted staff, and family doing natural supports)</a:t>
                      </a:r>
                      <a:endParaRPr lang="en-US" sz="1200" dirty="0">
                        <a:effectLst/>
                        <a:latin typeface="Cambria" panose="02040503050406030204" pitchFamily="18" charset="0"/>
                        <a:ea typeface="Calibri" panose="020F0502020204030204" pitchFamily="34" charset="0"/>
                        <a:cs typeface="Times New Roman" panose="02020603050405020304" pitchFamily="18" charset="0"/>
                      </a:endParaRPr>
                    </a:p>
                  </a:txBody>
                  <a:tcPr marL="48742" marR="48742" marT="0" marB="0"/>
                </a:tc>
                <a:tc>
                  <a:txBody>
                    <a:bodyPr/>
                    <a:lstStyle/>
                    <a:p>
                      <a:pPr marL="342900" marR="0" lvl="0" indent="-342900">
                        <a:spcBef>
                          <a:spcPts val="0"/>
                        </a:spcBef>
                        <a:spcAft>
                          <a:spcPts val="0"/>
                        </a:spcAft>
                        <a:buFont typeface="+mj-lt"/>
                        <a:buAutoNum type="arabicPeriod"/>
                      </a:pPr>
                      <a:r>
                        <a:rPr lang="en-US" sz="1200" dirty="0">
                          <a:effectLst/>
                          <a:latin typeface="Cambria" panose="02040503050406030204" pitchFamily="18" charset="0"/>
                        </a:rPr>
                        <a:t>Fill in name and supervision for each person</a:t>
                      </a:r>
                    </a:p>
                    <a:p>
                      <a:pPr marL="0" marR="0">
                        <a:lnSpc>
                          <a:spcPct val="107000"/>
                        </a:lnSpc>
                        <a:spcBef>
                          <a:spcPts val="0"/>
                        </a:spcBef>
                        <a:spcAft>
                          <a:spcPts val="0"/>
                        </a:spcAft>
                      </a:pPr>
                      <a:r>
                        <a:rPr lang="en-US" sz="1200" dirty="0">
                          <a:effectLst/>
                          <a:latin typeface="Cambria" panose="02040503050406030204" pitchFamily="18" charset="0"/>
                        </a:rPr>
                        <a:t> </a:t>
                      </a:r>
                    </a:p>
                    <a:p>
                      <a:pPr marL="0" marR="0">
                        <a:lnSpc>
                          <a:spcPct val="107000"/>
                        </a:lnSpc>
                        <a:spcBef>
                          <a:spcPts val="0"/>
                        </a:spcBef>
                        <a:spcAft>
                          <a:spcPts val="0"/>
                        </a:spcAft>
                      </a:pPr>
                      <a:r>
                        <a:rPr lang="en-US" sz="1200" dirty="0">
                          <a:effectLst/>
                          <a:latin typeface="Cambria" panose="02040503050406030204" pitchFamily="18" charset="0"/>
                        </a:rPr>
                        <a:t> </a:t>
                      </a:r>
                    </a:p>
                    <a:p>
                      <a:pPr marL="457200" marR="0">
                        <a:spcBef>
                          <a:spcPts val="0"/>
                        </a:spcBef>
                        <a:spcAft>
                          <a:spcPts val="0"/>
                        </a:spcAft>
                      </a:pPr>
                      <a:r>
                        <a:rPr lang="en-US" sz="1200" dirty="0">
                          <a:effectLst/>
                          <a:latin typeface="Cambria" panose="02040503050406030204" pitchFamily="18" charset="0"/>
                        </a:rPr>
                        <a:t> </a:t>
                      </a:r>
                      <a:endParaRPr lang="en-US" sz="1200" dirty="0">
                        <a:effectLst/>
                        <a:latin typeface="Cambria" panose="02040503050406030204" pitchFamily="18" charset="0"/>
                        <a:ea typeface="Calibri" panose="020F0502020204030204" pitchFamily="34" charset="0"/>
                        <a:cs typeface="Times New Roman" panose="02020603050405020304" pitchFamily="18" charset="0"/>
                      </a:endParaRPr>
                    </a:p>
                  </a:txBody>
                  <a:tcPr marL="48742" marR="48742" marT="0" marB="0"/>
                </a:tc>
                <a:extLst>
                  <a:ext uri="{0D108BD9-81ED-4DB2-BD59-A6C34878D82A}">
                    <a16:rowId xmlns:a16="http://schemas.microsoft.com/office/drawing/2014/main" val="94963057"/>
                  </a:ext>
                </a:extLst>
              </a:tr>
              <a:tr h="764363">
                <a:tc>
                  <a:txBody>
                    <a:bodyPr/>
                    <a:lstStyle/>
                    <a:p>
                      <a:pPr marL="342900" marR="0" lvl="0" indent="-342900">
                        <a:spcBef>
                          <a:spcPts val="0"/>
                        </a:spcBef>
                        <a:spcAft>
                          <a:spcPts val="0"/>
                        </a:spcAft>
                        <a:buFont typeface="+mj-lt"/>
                        <a:buAutoNum type="arabicPeriod"/>
                      </a:pPr>
                      <a:r>
                        <a:rPr lang="en-US" sz="1200" dirty="0">
                          <a:effectLst/>
                          <a:latin typeface="Cambria" panose="02040503050406030204" pitchFamily="18" charset="0"/>
                        </a:rPr>
                        <a:t>What shifts are not covered by the above?</a:t>
                      </a:r>
                    </a:p>
                    <a:p>
                      <a:pPr marL="457200" marR="0">
                        <a:spcBef>
                          <a:spcPts val="0"/>
                        </a:spcBef>
                        <a:spcAft>
                          <a:spcPts val="0"/>
                        </a:spcAft>
                      </a:pPr>
                      <a:r>
                        <a:rPr lang="en-US" sz="1200" dirty="0">
                          <a:effectLst/>
                          <a:latin typeface="Cambria" panose="02040503050406030204" pitchFamily="18" charset="0"/>
                        </a:rPr>
                        <a:t> </a:t>
                      </a:r>
                    </a:p>
                    <a:p>
                      <a:pPr marL="457200" marR="0">
                        <a:spcBef>
                          <a:spcPts val="0"/>
                        </a:spcBef>
                        <a:spcAft>
                          <a:spcPts val="0"/>
                        </a:spcAft>
                      </a:pPr>
                      <a:r>
                        <a:rPr lang="en-US" sz="1200" dirty="0">
                          <a:effectLst/>
                          <a:latin typeface="Cambria" panose="02040503050406030204" pitchFamily="18" charset="0"/>
                        </a:rPr>
                        <a:t> </a:t>
                      </a:r>
                      <a:endParaRPr lang="en-US" sz="1200" dirty="0">
                        <a:effectLst/>
                        <a:latin typeface="Cambria" panose="02040503050406030204" pitchFamily="18" charset="0"/>
                        <a:ea typeface="Calibri" panose="020F0502020204030204" pitchFamily="34" charset="0"/>
                        <a:cs typeface="Times New Roman" panose="02020603050405020304" pitchFamily="18" charset="0"/>
                      </a:endParaRPr>
                    </a:p>
                  </a:txBody>
                  <a:tcPr marL="48742" marR="48742" marT="0" marB="0"/>
                </a:tc>
                <a:tc>
                  <a:txBody>
                    <a:bodyPr/>
                    <a:lstStyle/>
                    <a:p>
                      <a:pPr marL="342900" marR="0" lvl="0" indent="-342900">
                        <a:spcBef>
                          <a:spcPts val="0"/>
                        </a:spcBef>
                        <a:spcAft>
                          <a:spcPts val="0"/>
                        </a:spcAft>
                        <a:buFont typeface="+mj-lt"/>
                        <a:buAutoNum type="arabicPeriod"/>
                      </a:pPr>
                      <a:r>
                        <a:rPr lang="en-US" sz="1200">
                          <a:effectLst/>
                          <a:latin typeface="Cambria" panose="02040503050406030204" pitchFamily="18" charset="0"/>
                        </a:rPr>
                        <a:t>Is nursing needed?</a:t>
                      </a:r>
                    </a:p>
                    <a:p>
                      <a:pPr marL="0" marR="0">
                        <a:lnSpc>
                          <a:spcPct val="107000"/>
                        </a:lnSpc>
                        <a:spcBef>
                          <a:spcPts val="0"/>
                        </a:spcBef>
                        <a:spcAft>
                          <a:spcPts val="0"/>
                        </a:spcAft>
                      </a:pPr>
                      <a:r>
                        <a:rPr lang="en-US" sz="1200">
                          <a:effectLst/>
                          <a:latin typeface="Cambria" panose="02040503050406030204" pitchFamily="18" charset="0"/>
                        </a:rPr>
                        <a:t> </a:t>
                      </a:r>
                    </a:p>
                    <a:p>
                      <a:pPr marL="457200" marR="0">
                        <a:spcBef>
                          <a:spcPts val="0"/>
                        </a:spcBef>
                        <a:spcAft>
                          <a:spcPts val="0"/>
                        </a:spcAft>
                      </a:pPr>
                      <a:r>
                        <a:rPr lang="en-US" sz="1200">
                          <a:effectLst/>
                          <a:latin typeface="Cambria" panose="02040503050406030204" pitchFamily="18" charset="0"/>
                        </a:rPr>
                        <a:t> </a:t>
                      </a:r>
                    </a:p>
                    <a:p>
                      <a:pPr marL="457200" marR="0">
                        <a:spcBef>
                          <a:spcPts val="0"/>
                        </a:spcBef>
                        <a:spcAft>
                          <a:spcPts val="0"/>
                        </a:spcAft>
                      </a:pPr>
                      <a:r>
                        <a:rPr lang="en-US" sz="1200">
                          <a:effectLst/>
                          <a:latin typeface="Cambria" panose="02040503050406030204" pitchFamily="18" charset="0"/>
                        </a:rPr>
                        <a:t> </a:t>
                      </a:r>
                      <a:endParaRPr lang="en-US" sz="1200">
                        <a:effectLst/>
                        <a:latin typeface="Cambria" panose="02040503050406030204" pitchFamily="18" charset="0"/>
                        <a:ea typeface="Calibri" panose="020F0502020204030204" pitchFamily="34" charset="0"/>
                        <a:cs typeface="Times New Roman" panose="02020603050405020304" pitchFamily="18" charset="0"/>
                      </a:endParaRPr>
                    </a:p>
                  </a:txBody>
                  <a:tcPr marL="48742" marR="48742" marT="0" marB="0"/>
                </a:tc>
                <a:extLst>
                  <a:ext uri="{0D108BD9-81ED-4DB2-BD59-A6C34878D82A}">
                    <a16:rowId xmlns:a16="http://schemas.microsoft.com/office/drawing/2014/main" val="2095535592"/>
                  </a:ext>
                </a:extLst>
              </a:tr>
              <a:tr h="563394">
                <a:tc>
                  <a:txBody>
                    <a:bodyPr/>
                    <a:lstStyle/>
                    <a:p>
                      <a:pPr marL="342900" marR="0" lvl="0" indent="-342900">
                        <a:spcBef>
                          <a:spcPts val="0"/>
                        </a:spcBef>
                        <a:spcAft>
                          <a:spcPts val="0"/>
                        </a:spcAft>
                        <a:buFont typeface="+mj-lt"/>
                        <a:buAutoNum type="arabicPeriod"/>
                      </a:pPr>
                      <a:r>
                        <a:rPr lang="en-US" sz="1200" dirty="0">
                          <a:effectLst/>
                          <a:latin typeface="Cambria" panose="02040503050406030204" pitchFamily="18" charset="0"/>
                        </a:rPr>
                        <a:t>Can any of the individuals attend day program?</a:t>
                      </a:r>
                    </a:p>
                    <a:p>
                      <a:pPr marL="457200" marR="0">
                        <a:spcBef>
                          <a:spcPts val="0"/>
                        </a:spcBef>
                        <a:spcAft>
                          <a:spcPts val="0"/>
                        </a:spcAft>
                      </a:pPr>
                      <a:r>
                        <a:rPr lang="en-US" sz="1200" dirty="0">
                          <a:effectLst/>
                          <a:latin typeface="Cambria" panose="02040503050406030204" pitchFamily="18" charset="0"/>
                        </a:rPr>
                        <a:t> </a:t>
                      </a:r>
                    </a:p>
                    <a:p>
                      <a:pPr marL="457200" marR="0">
                        <a:spcBef>
                          <a:spcPts val="0"/>
                        </a:spcBef>
                        <a:spcAft>
                          <a:spcPts val="0"/>
                        </a:spcAft>
                      </a:pPr>
                      <a:r>
                        <a:rPr lang="en-US" sz="1200" dirty="0">
                          <a:effectLst/>
                          <a:latin typeface="Cambria" panose="02040503050406030204" pitchFamily="18" charset="0"/>
                        </a:rPr>
                        <a:t> </a:t>
                      </a:r>
                      <a:endParaRPr lang="en-US" sz="1200" dirty="0">
                        <a:effectLst/>
                        <a:latin typeface="Cambria" panose="02040503050406030204" pitchFamily="18" charset="0"/>
                        <a:ea typeface="Calibri" panose="020F0502020204030204" pitchFamily="34" charset="0"/>
                        <a:cs typeface="Times New Roman" panose="02020603050405020304" pitchFamily="18" charset="0"/>
                      </a:endParaRPr>
                    </a:p>
                  </a:txBody>
                  <a:tcPr marL="48742" marR="48742" marT="0" marB="0"/>
                </a:tc>
                <a:tc>
                  <a:txBody>
                    <a:bodyPr/>
                    <a:lstStyle/>
                    <a:p>
                      <a:pPr marL="342900" marR="0" lvl="0" indent="-342900">
                        <a:spcBef>
                          <a:spcPts val="0"/>
                        </a:spcBef>
                        <a:spcAft>
                          <a:spcPts val="0"/>
                        </a:spcAft>
                        <a:buFont typeface="+mj-lt"/>
                        <a:buAutoNum type="arabicPeriod"/>
                      </a:pPr>
                      <a:r>
                        <a:rPr lang="en-US" sz="1200" dirty="0">
                          <a:effectLst/>
                          <a:latin typeface="Cambria" panose="02040503050406030204" pitchFamily="18" charset="0"/>
                        </a:rPr>
                        <a:t>Do any individuals take medications?  If so, ensure med certified staff or natural support fill in shift when meds are needed.</a:t>
                      </a:r>
                    </a:p>
                    <a:p>
                      <a:pPr marL="0" marR="0">
                        <a:lnSpc>
                          <a:spcPct val="107000"/>
                        </a:lnSpc>
                        <a:spcBef>
                          <a:spcPts val="0"/>
                        </a:spcBef>
                        <a:spcAft>
                          <a:spcPts val="0"/>
                        </a:spcAft>
                      </a:pPr>
                      <a:r>
                        <a:rPr lang="en-US" sz="1200" dirty="0">
                          <a:effectLst/>
                          <a:latin typeface="Cambria" panose="02040503050406030204" pitchFamily="18" charset="0"/>
                        </a:rPr>
                        <a:t> </a:t>
                      </a:r>
                      <a:endParaRPr lang="en-US" sz="1200" dirty="0">
                        <a:effectLst/>
                        <a:latin typeface="Cambria" panose="02040503050406030204" pitchFamily="18" charset="0"/>
                        <a:ea typeface="Calibri" panose="020F0502020204030204" pitchFamily="34" charset="0"/>
                        <a:cs typeface="Times New Roman" panose="02020603050405020304" pitchFamily="18" charset="0"/>
                      </a:endParaRPr>
                    </a:p>
                  </a:txBody>
                  <a:tcPr marL="48742" marR="48742" marT="0" marB="0"/>
                </a:tc>
                <a:extLst>
                  <a:ext uri="{0D108BD9-81ED-4DB2-BD59-A6C34878D82A}">
                    <a16:rowId xmlns:a16="http://schemas.microsoft.com/office/drawing/2014/main" val="1167823846"/>
                  </a:ext>
                </a:extLst>
              </a:tr>
              <a:tr h="764363">
                <a:tc>
                  <a:txBody>
                    <a:bodyPr/>
                    <a:lstStyle/>
                    <a:p>
                      <a:pPr marL="342900" marR="0" lvl="0" indent="-342900">
                        <a:spcBef>
                          <a:spcPts val="0"/>
                        </a:spcBef>
                        <a:spcAft>
                          <a:spcPts val="0"/>
                        </a:spcAft>
                        <a:buFont typeface="+mj-lt"/>
                        <a:buAutoNum type="arabicPeriod"/>
                      </a:pPr>
                      <a:r>
                        <a:rPr lang="en-US" sz="1200" dirty="0">
                          <a:effectLst/>
                          <a:latin typeface="Cambria" panose="02040503050406030204" pitchFamily="18" charset="0"/>
                        </a:rPr>
                        <a:t>Fill in location</a:t>
                      </a:r>
                    </a:p>
                    <a:p>
                      <a:pPr marL="457200" marR="0">
                        <a:spcBef>
                          <a:spcPts val="0"/>
                        </a:spcBef>
                        <a:spcAft>
                          <a:spcPts val="0"/>
                        </a:spcAft>
                      </a:pPr>
                      <a:r>
                        <a:rPr lang="en-US" sz="1200" dirty="0">
                          <a:effectLst/>
                          <a:latin typeface="Cambria" panose="02040503050406030204" pitchFamily="18" charset="0"/>
                        </a:rPr>
                        <a:t> </a:t>
                      </a:r>
                    </a:p>
                    <a:p>
                      <a:pPr marL="457200" marR="0">
                        <a:spcBef>
                          <a:spcPts val="0"/>
                        </a:spcBef>
                        <a:spcAft>
                          <a:spcPts val="0"/>
                        </a:spcAft>
                      </a:pPr>
                      <a:r>
                        <a:rPr lang="en-US" sz="1200" dirty="0">
                          <a:effectLst/>
                          <a:latin typeface="Cambria" panose="02040503050406030204" pitchFamily="18" charset="0"/>
                        </a:rPr>
                        <a:t> </a:t>
                      </a:r>
                    </a:p>
                    <a:p>
                      <a:pPr marL="457200" marR="0">
                        <a:spcBef>
                          <a:spcPts val="0"/>
                        </a:spcBef>
                        <a:spcAft>
                          <a:spcPts val="0"/>
                        </a:spcAft>
                      </a:pPr>
                      <a:r>
                        <a:rPr lang="en-US" sz="1200" dirty="0">
                          <a:effectLst/>
                          <a:latin typeface="Cambria" panose="02040503050406030204" pitchFamily="18" charset="0"/>
                        </a:rPr>
                        <a:t> </a:t>
                      </a:r>
                      <a:endParaRPr lang="en-US" sz="1200" dirty="0">
                        <a:effectLst/>
                        <a:latin typeface="Cambria" panose="02040503050406030204" pitchFamily="18" charset="0"/>
                        <a:ea typeface="Calibri" panose="020F0502020204030204" pitchFamily="34" charset="0"/>
                        <a:cs typeface="Times New Roman" panose="02020603050405020304" pitchFamily="18" charset="0"/>
                      </a:endParaRPr>
                    </a:p>
                  </a:txBody>
                  <a:tcPr marL="48742" marR="48742" marT="0" marB="0"/>
                </a:tc>
                <a:tc>
                  <a:txBody>
                    <a:bodyPr/>
                    <a:lstStyle/>
                    <a:p>
                      <a:pPr marL="342900" marR="0" lvl="0" indent="-342900">
                        <a:spcBef>
                          <a:spcPts val="0"/>
                        </a:spcBef>
                        <a:spcAft>
                          <a:spcPts val="0"/>
                        </a:spcAft>
                        <a:buFont typeface="+mj-lt"/>
                        <a:buAutoNum type="arabicPeriod"/>
                      </a:pPr>
                      <a:r>
                        <a:rPr lang="en-US" sz="1200" dirty="0">
                          <a:effectLst/>
                          <a:latin typeface="Cambria" panose="02040503050406030204" pitchFamily="18" charset="0"/>
                        </a:rPr>
                        <a:t>Can any individuals utilize remote supports for services?</a:t>
                      </a:r>
                    </a:p>
                    <a:p>
                      <a:pPr marL="0" marR="0">
                        <a:lnSpc>
                          <a:spcPct val="107000"/>
                        </a:lnSpc>
                        <a:spcBef>
                          <a:spcPts val="0"/>
                        </a:spcBef>
                        <a:spcAft>
                          <a:spcPts val="0"/>
                        </a:spcAft>
                      </a:pPr>
                      <a:r>
                        <a:rPr lang="en-US" sz="1200" dirty="0">
                          <a:effectLst/>
                          <a:latin typeface="Cambria" panose="02040503050406030204" pitchFamily="18" charset="0"/>
                        </a:rPr>
                        <a:t> </a:t>
                      </a:r>
                    </a:p>
                    <a:p>
                      <a:pPr marL="457200" marR="0">
                        <a:spcBef>
                          <a:spcPts val="0"/>
                        </a:spcBef>
                        <a:spcAft>
                          <a:spcPts val="0"/>
                        </a:spcAft>
                      </a:pPr>
                      <a:r>
                        <a:rPr lang="en-US" sz="1200" dirty="0">
                          <a:effectLst/>
                          <a:latin typeface="Cambria" panose="02040503050406030204" pitchFamily="18" charset="0"/>
                        </a:rPr>
                        <a:t> </a:t>
                      </a:r>
                    </a:p>
                    <a:p>
                      <a:pPr marL="457200" marR="0">
                        <a:spcBef>
                          <a:spcPts val="0"/>
                        </a:spcBef>
                        <a:spcAft>
                          <a:spcPts val="0"/>
                        </a:spcAft>
                      </a:pPr>
                      <a:r>
                        <a:rPr lang="en-US" sz="1200" dirty="0">
                          <a:effectLst/>
                          <a:latin typeface="Cambria" panose="02040503050406030204" pitchFamily="18" charset="0"/>
                        </a:rPr>
                        <a:t> </a:t>
                      </a:r>
                      <a:endParaRPr lang="en-US" sz="1200" dirty="0">
                        <a:effectLst/>
                        <a:latin typeface="Cambria" panose="02040503050406030204" pitchFamily="18" charset="0"/>
                        <a:ea typeface="Calibri" panose="020F0502020204030204" pitchFamily="34" charset="0"/>
                        <a:cs typeface="Times New Roman" panose="02020603050405020304" pitchFamily="18" charset="0"/>
                      </a:endParaRPr>
                    </a:p>
                  </a:txBody>
                  <a:tcPr marL="48742" marR="48742" marT="0" marB="0"/>
                </a:tc>
                <a:extLst>
                  <a:ext uri="{0D108BD9-81ED-4DB2-BD59-A6C34878D82A}">
                    <a16:rowId xmlns:a16="http://schemas.microsoft.com/office/drawing/2014/main" val="3702039914"/>
                  </a:ext>
                </a:extLst>
              </a:tr>
              <a:tr h="561959">
                <a:tc>
                  <a:txBody>
                    <a:bodyPr/>
                    <a:lstStyle/>
                    <a:p>
                      <a:pPr marL="0" marR="0">
                        <a:lnSpc>
                          <a:spcPct val="107000"/>
                        </a:lnSpc>
                        <a:spcBef>
                          <a:spcPts val="0"/>
                        </a:spcBef>
                        <a:spcAft>
                          <a:spcPts val="0"/>
                        </a:spcAft>
                      </a:pPr>
                      <a:r>
                        <a:rPr lang="en-US" sz="1200" dirty="0">
                          <a:effectLst/>
                          <a:latin typeface="Cambria" panose="02040503050406030204" pitchFamily="18" charset="0"/>
                        </a:rPr>
                        <a:t> </a:t>
                      </a:r>
                    </a:p>
                    <a:p>
                      <a:pPr marL="457200" marR="0">
                        <a:spcBef>
                          <a:spcPts val="0"/>
                        </a:spcBef>
                        <a:spcAft>
                          <a:spcPts val="0"/>
                        </a:spcAft>
                      </a:pPr>
                      <a:r>
                        <a:rPr lang="en-US" sz="1200" dirty="0">
                          <a:effectLst/>
                          <a:latin typeface="Cambria" panose="02040503050406030204" pitchFamily="18" charset="0"/>
                        </a:rPr>
                        <a:t> </a:t>
                      </a:r>
                      <a:endParaRPr lang="en-US" sz="1200" dirty="0">
                        <a:effectLst/>
                        <a:latin typeface="Cambria" panose="02040503050406030204" pitchFamily="18" charset="0"/>
                        <a:ea typeface="Calibri" panose="020F0502020204030204" pitchFamily="34" charset="0"/>
                        <a:cs typeface="Times New Roman" panose="02020603050405020304" pitchFamily="18" charset="0"/>
                      </a:endParaRPr>
                    </a:p>
                  </a:txBody>
                  <a:tcPr marL="48742" marR="48742" marT="0" marB="0"/>
                </a:tc>
                <a:tc>
                  <a:txBody>
                    <a:bodyPr/>
                    <a:lstStyle/>
                    <a:p>
                      <a:pPr marL="342900" marR="0" lvl="0" indent="-342900">
                        <a:spcBef>
                          <a:spcPts val="0"/>
                        </a:spcBef>
                        <a:spcAft>
                          <a:spcPts val="0"/>
                        </a:spcAft>
                        <a:buFont typeface="+mj-lt"/>
                        <a:buAutoNum type="arabicPeriod"/>
                      </a:pPr>
                      <a:r>
                        <a:rPr lang="en-US" sz="1200" dirty="0">
                          <a:effectLst/>
                          <a:latin typeface="Cambria" panose="02040503050406030204" pitchFamily="18" charset="0"/>
                        </a:rPr>
                        <a:t>Are there any other locations where individuals can safely be moved to share services if there are immediate needs not covered?</a:t>
                      </a:r>
                    </a:p>
                    <a:p>
                      <a:pPr marL="0" marR="0">
                        <a:lnSpc>
                          <a:spcPct val="107000"/>
                        </a:lnSpc>
                        <a:spcBef>
                          <a:spcPts val="0"/>
                        </a:spcBef>
                        <a:spcAft>
                          <a:spcPts val="0"/>
                        </a:spcAft>
                      </a:pPr>
                      <a:r>
                        <a:rPr lang="en-US" sz="1200" dirty="0">
                          <a:effectLst/>
                          <a:latin typeface="Cambria" panose="02040503050406030204" pitchFamily="18" charset="0"/>
                        </a:rPr>
                        <a:t> </a:t>
                      </a:r>
                      <a:endParaRPr lang="en-US" sz="1200" dirty="0">
                        <a:effectLst/>
                        <a:latin typeface="Cambria" panose="02040503050406030204" pitchFamily="18" charset="0"/>
                        <a:ea typeface="Calibri" panose="020F0502020204030204" pitchFamily="34" charset="0"/>
                        <a:cs typeface="Times New Roman" panose="02020603050405020304" pitchFamily="18" charset="0"/>
                      </a:endParaRPr>
                    </a:p>
                  </a:txBody>
                  <a:tcPr marL="48742" marR="48742" marT="0" marB="0"/>
                </a:tc>
                <a:extLst>
                  <a:ext uri="{0D108BD9-81ED-4DB2-BD59-A6C34878D82A}">
                    <a16:rowId xmlns:a16="http://schemas.microsoft.com/office/drawing/2014/main" val="1022506934"/>
                  </a:ext>
                </a:extLst>
              </a:tr>
              <a:tr h="549944">
                <a:tc>
                  <a:txBody>
                    <a:bodyPr/>
                    <a:lstStyle/>
                    <a:p>
                      <a:pPr marL="342900" marR="0" lvl="0" indent="-342900">
                        <a:spcBef>
                          <a:spcPts val="0"/>
                        </a:spcBef>
                        <a:spcAft>
                          <a:spcPts val="0"/>
                        </a:spcAft>
                        <a:buFont typeface="+mj-lt"/>
                        <a:buAutoNum type="arabicPeriod"/>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8742" marR="48742" marT="0" marB="0"/>
                </a:tc>
                <a:tc>
                  <a:txBody>
                    <a:bodyPr/>
                    <a:lstStyle/>
                    <a:p>
                      <a:pPr marL="0" marR="0">
                        <a:lnSpc>
                          <a:spcPct val="107000"/>
                        </a:lnSpc>
                        <a:spcBef>
                          <a:spcPts val="0"/>
                        </a:spcBef>
                        <a:spcAft>
                          <a:spcPts val="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742" marR="48742" marT="0" marB="0"/>
                </a:tc>
                <a:extLst>
                  <a:ext uri="{0D108BD9-81ED-4DB2-BD59-A6C34878D82A}">
                    <a16:rowId xmlns:a16="http://schemas.microsoft.com/office/drawing/2014/main" val="869958496"/>
                  </a:ext>
                </a:extLst>
              </a:tr>
              <a:tr h="408424">
                <a:tc>
                  <a:txBody>
                    <a:bodyPr/>
                    <a:lstStyle/>
                    <a:p>
                      <a:pPr marL="342900" marR="0" lvl="0" indent="-342900">
                        <a:spcBef>
                          <a:spcPts val="0"/>
                        </a:spcBef>
                        <a:spcAft>
                          <a:spcPts val="0"/>
                        </a:spcAft>
                        <a:buFont typeface="+mj-lt"/>
                        <a:buAutoNum type="arabicPeriod"/>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8742" marR="48742" marT="0" marB="0"/>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742" marR="48742" marT="0" marB="0"/>
                </a:tc>
                <a:extLst>
                  <a:ext uri="{0D108BD9-81ED-4DB2-BD59-A6C34878D82A}">
                    <a16:rowId xmlns:a16="http://schemas.microsoft.com/office/drawing/2014/main" val="390643891"/>
                  </a:ext>
                </a:extLst>
              </a:tr>
              <a:tr h="549944">
                <a:tc>
                  <a:txBody>
                    <a:bodyPr/>
                    <a:lstStyle/>
                    <a:p>
                      <a:pPr marL="342900" marR="0" lvl="0" indent="-342900">
                        <a:spcBef>
                          <a:spcPts val="0"/>
                        </a:spcBef>
                        <a:spcAft>
                          <a:spcPts val="0"/>
                        </a:spcAft>
                        <a:buFont typeface="+mj-lt"/>
                        <a:buAutoNum type="arabicPeriod"/>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48742" marR="48742" marT="0" marB="0"/>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742" marR="48742" marT="0" marB="0"/>
                </a:tc>
                <a:extLst>
                  <a:ext uri="{0D108BD9-81ED-4DB2-BD59-A6C34878D82A}">
                    <a16:rowId xmlns:a16="http://schemas.microsoft.com/office/drawing/2014/main" val="2487728674"/>
                  </a:ext>
                </a:extLst>
              </a:tr>
              <a:tr h="408424">
                <a:tc>
                  <a:txBody>
                    <a:bodyPr/>
                    <a:lstStyle/>
                    <a:p>
                      <a:pPr marL="342900" marR="0" lvl="0" indent="-342900">
                        <a:spcBef>
                          <a:spcPts val="0"/>
                        </a:spcBef>
                        <a:spcAft>
                          <a:spcPts val="0"/>
                        </a:spcAft>
                        <a:buFont typeface="+mj-lt"/>
                        <a:buAutoNum type="arabicPeriod"/>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8742" marR="48742" marT="0" marB="0"/>
                </a:tc>
                <a:tc>
                  <a:txBody>
                    <a:bodyPr/>
                    <a:lstStyle/>
                    <a:p>
                      <a:pPr marL="0" marR="0">
                        <a:lnSpc>
                          <a:spcPct val="107000"/>
                        </a:lnSpc>
                        <a:spcBef>
                          <a:spcPts val="0"/>
                        </a:spcBef>
                        <a:spcAft>
                          <a:spcPts val="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742" marR="48742" marT="0" marB="0"/>
                </a:tc>
                <a:extLst>
                  <a:ext uri="{0D108BD9-81ED-4DB2-BD59-A6C34878D82A}">
                    <a16:rowId xmlns:a16="http://schemas.microsoft.com/office/drawing/2014/main" val="128400576"/>
                  </a:ext>
                </a:extLst>
              </a:tr>
            </a:tbl>
          </a:graphicData>
        </a:graphic>
      </p:graphicFrame>
      <p:sp>
        <p:nvSpPr>
          <p:cNvPr id="5" name="Rectangle 1">
            <a:extLst>
              <a:ext uri="{FF2B5EF4-FFF2-40B4-BE49-F238E27FC236}">
                <a16:creationId xmlns:a16="http://schemas.microsoft.com/office/drawing/2014/main" id="{AE57ED64-91D7-4E40-9EFF-0DF20B93AF52}"/>
              </a:ext>
            </a:extLst>
          </p:cNvPr>
          <p:cNvSpPr>
            <a:spLocks noChangeArrowheads="1"/>
          </p:cNvSpPr>
          <p:nvPr/>
        </p:nvSpPr>
        <p:spPr bwMode="auto">
          <a:xfrm>
            <a:off x="379859" y="-92333"/>
            <a:ext cx="11432282"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COVID Staff Shortages Worksheet</a:t>
            </a:r>
            <a:endParaRPr kumimoji="0" lang="en-US" altLang="en-US" sz="2000" b="0" i="0" u="none" strike="noStrike" cap="none" normalizeH="0" baseline="0" dirty="0">
              <a:ln>
                <a:noFill/>
              </a:ln>
              <a:solidFill>
                <a:schemeClr val="tx1"/>
              </a:solidFill>
              <a:effectLst/>
              <a:latin typeface="Cambria" panose="0204050305040603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DSP Shortage (limited to no staff available by any other means) coordination of safety services worksheet</a:t>
            </a:r>
            <a:endParaRPr kumimoji="0" lang="en-US" altLang="en-US" sz="1200" b="0" i="0" u="none" strike="noStrike" cap="none" normalizeH="0" baseline="0" dirty="0">
              <a:ln>
                <a:noFill/>
              </a:ln>
              <a:solidFill>
                <a:schemeClr val="tx1"/>
              </a:solidFill>
              <a:effectLst/>
              <a:latin typeface="Cambria" panose="0204050305040603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Provider Name:</a:t>
            </a:r>
            <a:endParaRPr kumimoji="0" lang="en-US" altLang="en-US" sz="1200" b="0" i="0" u="none" strike="noStrike" cap="none" normalizeH="0" baseline="0" dirty="0">
              <a:ln>
                <a:noFill/>
              </a:ln>
              <a:solidFill>
                <a:schemeClr val="tx1"/>
              </a:solidFill>
              <a:effectLst/>
              <a:latin typeface="Cambria" panose="0204050305040603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*The COVID team will help provider administration plan for open shifts and help to assure individual safety during this crisis.  Discussion to include sharing service locations, sharing staff amongst locations, immediate use of technology to provide supervision, etc.  </a:t>
            </a:r>
            <a:endParaRPr kumimoji="0" lang="en-US" altLang="en-US" sz="1200" b="0" i="0" u="none" strike="noStrike" cap="none" normalizeH="0" baseline="0" dirty="0">
              <a:ln>
                <a:noFill/>
              </a:ln>
              <a:solidFill>
                <a:schemeClr val="tx1"/>
              </a:solidFill>
              <a:effectLst/>
              <a:latin typeface="Cambria" panose="02040503050406030204" pitchFamily="18" charset="0"/>
            </a:endParaRPr>
          </a:p>
        </p:txBody>
      </p:sp>
    </p:spTree>
    <p:extLst>
      <p:ext uri="{BB962C8B-B14F-4D97-AF65-F5344CB8AC3E}">
        <p14:creationId xmlns:p14="http://schemas.microsoft.com/office/powerpoint/2010/main" val="9334610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269D0-711B-2842-83CA-9E9375D2A9B7}"/>
              </a:ext>
            </a:extLst>
          </p:cNvPr>
          <p:cNvSpPr>
            <a:spLocks noGrp="1"/>
          </p:cNvSpPr>
          <p:nvPr>
            <p:ph type="title"/>
          </p:nvPr>
        </p:nvSpPr>
        <p:spPr>
          <a:xfrm>
            <a:off x="0" y="677519"/>
            <a:ext cx="12191999" cy="1049235"/>
          </a:xfrm>
        </p:spPr>
        <p:txBody>
          <a:bodyPr>
            <a:normAutofit fontScale="90000"/>
          </a:bodyPr>
          <a:lstStyle/>
          <a:p>
            <a:pPr algn="ctr"/>
            <a:r>
              <a:rPr lang="en-US" sz="5300" b="1" dirty="0">
                <a:solidFill>
                  <a:srgbClr val="941100"/>
                </a:solidFill>
                <a:latin typeface="Cambria" panose="02040503050406030204" pitchFamily="18" charset="0"/>
                <a:ea typeface="Calibri" panose="020F0502020204030204" pitchFamily="34" charset="0"/>
                <a:cs typeface="Times New Roman" panose="02020603050405020304" pitchFamily="18" charset="0"/>
              </a:rPr>
              <a:t>Personal Protective Equipment</a:t>
            </a:r>
            <a:br>
              <a:rPr lang="en-US" dirty="0">
                <a:solidFill>
                  <a:schemeClr val="bg2">
                    <a:lumMod val="25000"/>
                  </a:schemeClr>
                </a:solidFill>
                <a:latin typeface="Cambria" panose="02040503050406030204" pitchFamily="18" charset="0"/>
                <a:ea typeface="MS Mincho" panose="02020609040205080304" pitchFamily="49" charset="-128"/>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AD1A47EE-9292-F349-8638-38A21F87E60A}"/>
              </a:ext>
            </a:extLst>
          </p:cNvPr>
          <p:cNvSpPr>
            <a:spLocks noGrp="1"/>
          </p:cNvSpPr>
          <p:nvPr>
            <p:ph idx="1"/>
          </p:nvPr>
        </p:nvSpPr>
        <p:spPr>
          <a:xfrm>
            <a:off x="1028699" y="2218932"/>
            <a:ext cx="10134600" cy="3450613"/>
          </a:xfrm>
        </p:spPr>
        <p:txBody>
          <a:bodyPr>
            <a:normAutofit fontScale="92500" lnSpcReduction="20000"/>
          </a:bodyPr>
          <a:lstStyle/>
          <a:p>
            <a:pPr marL="342900" marR="0" lvl="0" indent="-342900">
              <a:spcBef>
                <a:spcPts val="0"/>
              </a:spcBef>
              <a:spcAft>
                <a:spcPts val="0"/>
              </a:spcAft>
              <a:buFont typeface="+mj-lt"/>
              <a:buAutoNum type="arabicPeriod"/>
            </a:pPr>
            <a:r>
              <a:rPr lang="en-US" sz="3200" dirty="0">
                <a:solidFill>
                  <a:schemeClr val="bg2">
                    <a:lumMod val="25000"/>
                  </a:schemeClr>
                </a:solidFill>
                <a:latin typeface="Cambria" panose="02040503050406030204" pitchFamily="18" charset="0"/>
                <a:ea typeface="Calibri" panose="020F0502020204030204" pitchFamily="34" charset="0"/>
              </a:rPr>
              <a:t>When low on equipment contact Provider Relations     (Tony Rinaldi)</a:t>
            </a:r>
            <a:endParaRPr lang="en-US" sz="3200" dirty="0">
              <a:solidFill>
                <a:schemeClr val="bg2">
                  <a:lumMod val="25000"/>
                </a:schemeClr>
              </a:solidFill>
              <a:latin typeface="Cambria" panose="02040503050406030204" pitchFamily="18" charset="0"/>
              <a:ea typeface="Cambria" panose="02040503050406030204" pitchFamily="18" charset="0"/>
            </a:endParaRPr>
          </a:p>
          <a:p>
            <a:pPr marL="342900" marR="0" lvl="0" indent="-342900">
              <a:spcBef>
                <a:spcPts val="0"/>
              </a:spcBef>
              <a:spcAft>
                <a:spcPts val="0"/>
              </a:spcAft>
              <a:buFont typeface="+mj-lt"/>
              <a:buAutoNum type="arabicPeriod"/>
            </a:pPr>
            <a:r>
              <a:rPr lang="en-US" sz="3200" dirty="0">
                <a:solidFill>
                  <a:schemeClr val="bg2">
                    <a:lumMod val="25000"/>
                  </a:schemeClr>
                </a:solidFill>
                <a:latin typeface="Cambria" panose="02040503050406030204" pitchFamily="18" charset="0"/>
                <a:ea typeface="Calibri" panose="020F0502020204030204" pitchFamily="34" charset="0"/>
              </a:rPr>
              <a:t>Remember if working in an exposed environment full PPE is required</a:t>
            </a:r>
            <a:endParaRPr lang="en-US" sz="3200" dirty="0">
              <a:solidFill>
                <a:schemeClr val="bg2">
                  <a:lumMod val="25000"/>
                </a:schemeClr>
              </a:solidFill>
              <a:latin typeface="Cambria" panose="02040503050406030204" pitchFamily="18" charset="0"/>
              <a:ea typeface="Cambria" panose="02040503050406030204" pitchFamily="18" charset="0"/>
            </a:endParaRPr>
          </a:p>
          <a:p>
            <a:pPr marL="342900" marR="0" lvl="0" indent="-342900">
              <a:spcBef>
                <a:spcPts val="0"/>
              </a:spcBef>
              <a:spcAft>
                <a:spcPts val="0"/>
              </a:spcAft>
              <a:buFont typeface="+mj-lt"/>
              <a:buAutoNum type="arabicPeriod"/>
            </a:pPr>
            <a:r>
              <a:rPr lang="en-US" sz="3200" dirty="0">
                <a:solidFill>
                  <a:schemeClr val="bg2">
                    <a:lumMod val="25000"/>
                  </a:schemeClr>
                </a:solidFill>
                <a:latin typeface="Cambria" panose="02040503050406030204" pitchFamily="18" charset="0"/>
                <a:ea typeface="Calibri" panose="020F0502020204030204" pitchFamily="34" charset="0"/>
              </a:rPr>
              <a:t>PPE training-ensure all staff are trained on proper use and removal of PPE</a:t>
            </a:r>
            <a:endParaRPr lang="en-US" sz="3200" dirty="0">
              <a:solidFill>
                <a:schemeClr val="bg2">
                  <a:lumMod val="25000"/>
                </a:schemeClr>
              </a:solidFill>
              <a:latin typeface="Cambria" panose="02040503050406030204" pitchFamily="18" charset="0"/>
              <a:ea typeface="Cambria" panose="02040503050406030204" pitchFamily="18" charset="0"/>
            </a:endParaRPr>
          </a:p>
          <a:p>
            <a:pPr marL="342900" marR="0" lvl="0" indent="-342900">
              <a:spcBef>
                <a:spcPts val="0"/>
              </a:spcBef>
              <a:spcAft>
                <a:spcPts val="0"/>
              </a:spcAft>
              <a:buFont typeface="+mj-lt"/>
              <a:buAutoNum type="arabicPeriod"/>
            </a:pPr>
            <a:r>
              <a:rPr lang="en-US" sz="3200" dirty="0">
                <a:solidFill>
                  <a:schemeClr val="bg2">
                    <a:lumMod val="25000"/>
                  </a:schemeClr>
                </a:solidFill>
                <a:latin typeface="Cambria" panose="02040503050406030204" pitchFamily="18" charset="0"/>
                <a:ea typeface="Calibri" panose="020F0502020204030204" pitchFamily="34" charset="0"/>
              </a:rPr>
              <a:t>Mask wearing</a:t>
            </a:r>
            <a:endParaRPr lang="en-US" sz="3200" dirty="0">
              <a:solidFill>
                <a:schemeClr val="bg2">
                  <a:lumMod val="25000"/>
                </a:schemeClr>
              </a:solidFill>
              <a:latin typeface="Cambria" panose="02040503050406030204" pitchFamily="18" charset="0"/>
              <a:ea typeface="Cambria" panose="02040503050406030204" pitchFamily="18" charset="0"/>
            </a:endParaRPr>
          </a:p>
          <a:p>
            <a:endParaRPr lang="en-US" dirty="0"/>
          </a:p>
        </p:txBody>
      </p:sp>
    </p:spTree>
    <p:extLst>
      <p:ext uri="{BB962C8B-B14F-4D97-AF65-F5344CB8AC3E}">
        <p14:creationId xmlns:p14="http://schemas.microsoft.com/office/powerpoint/2010/main" val="17058420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CDA60-596D-6244-8D4F-F94ED30B396E}"/>
              </a:ext>
            </a:extLst>
          </p:cNvPr>
          <p:cNvSpPr>
            <a:spLocks noGrp="1"/>
          </p:cNvSpPr>
          <p:nvPr>
            <p:ph type="title"/>
          </p:nvPr>
        </p:nvSpPr>
        <p:spPr>
          <a:xfrm>
            <a:off x="0" y="601319"/>
            <a:ext cx="12191999" cy="1049235"/>
          </a:xfrm>
        </p:spPr>
        <p:txBody>
          <a:bodyPr>
            <a:normAutofit fontScale="90000"/>
          </a:bodyPr>
          <a:lstStyle/>
          <a:p>
            <a:pPr algn="ctr"/>
            <a:r>
              <a:rPr lang="en-US" sz="5300" b="1" dirty="0">
                <a:solidFill>
                  <a:srgbClr val="941100"/>
                </a:solidFill>
                <a:latin typeface="Cambria" panose="02040503050406030204" pitchFamily="18" charset="0"/>
                <a:ea typeface="Calibri" panose="020F0502020204030204" pitchFamily="34" charset="0"/>
                <a:cs typeface="Times New Roman" panose="02020603050405020304" pitchFamily="18" charset="0"/>
              </a:rPr>
              <a:t>DSP Shortages</a:t>
            </a:r>
            <a:br>
              <a:rPr lang="en-US" dirty="0">
                <a:solidFill>
                  <a:schemeClr val="bg2">
                    <a:lumMod val="25000"/>
                  </a:schemeClr>
                </a:solidFill>
                <a:latin typeface="Cambria" panose="02040503050406030204" pitchFamily="18" charset="0"/>
                <a:ea typeface="MS Mincho" panose="02020609040205080304" pitchFamily="49" charset="-128"/>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908A86E6-FF17-994C-8BA3-A37BEF2B1A10}"/>
              </a:ext>
            </a:extLst>
          </p:cNvPr>
          <p:cNvSpPr>
            <a:spLocks noGrp="1"/>
          </p:cNvSpPr>
          <p:nvPr>
            <p:ph idx="1"/>
          </p:nvPr>
        </p:nvSpPr>
        <p:spPr>
          <a:xfrm>
            <a:off x="266700" y="2117332"/>
            <a:ext cx="11658598" cy="4092968"/>
          </a:xfrm>
        </p:spPr>
        <p:txBody>
          <a:bodyPr>
            <a:normAutofit fontScale="32500" lnSpcReduction="20000"/>
          </a:bodyPr>
          <a:lstStyle/>
          <a:p>
            <a:pPr marL="342900" marR="0" lvl="0" indent="-342900">
              <a:spcBef>
                <a:spcPts val="0"/>
              </a:spcBef>
              <a:spcAft>
                <a:spcPts val="0"/>
              </a:spcAft>
              <a:buFont typeface="+mj-lt"/>
              <a:buAutoNum type="arabicPeriod"/>
            </a:pPr>
            <a:r>
              <a:rPr lang="en-US" sz="7000" dirty="0">
                <a:solidFill>
                  <a:schemeClr val="bg2">
                    <a:lumMod val="25000"/>
                  </a:schemeClr>
                </a:solidFill>
                <a:latin typeface="Cambria" panose="02040503050406030204" pitchFamily="18" charset="0"/>
                <a:ea typeface="Calibri" panose="020F0502020204030204" pitchFamily="34" charset="0"/>
              </a:rPr>
              <a:t>Remember hiring requirements have been adjusted to help providers hire more quickly</a:t>
            </a:r>
            <a:endParaRPr lang="en-US" sz="7000" dirty="0">
              <a:solidFill>
                <a:schemeClr val="bg2">
                  <a:lumMod val="25000"/>
                </a:schemeClr>
              </a:solidFill>
              <a:latin typeface="Cambria" panose="02040503050406030204" pitchFamily="18" charset="0"/>
              <a:ea typeface="Cambria" panose="02040503050406030204" pitchFamily="18" charset="0"/>
            </a:endParaRPr>
          </a:p>
          <a:p>
            <a:pPr marL="342900" marR="0" lvl="0" indent="-342900">
              <a:spcBef>
                <a:spcPts val="0"/>
              </a:spcBef>
              <a:spcAft>
                <a:spcPts val="0"/>
              </a:spcAft>
              <a:buFont typeface="+mj-lt"/>
              <a:buAutoNum type="arabicPeriod"/>
            </a:pPr>
            <a:r>
              <a:rPr lang="en-US" sz="7000" dirty="0">
                <a:solidFill>
                  <a:schemeClr val="bg2">
                    <a:lumMod val="25000"/>
                  </a:schemeClr>
                </a:solidFill>
                <a:latin typeface="Cambria" panose="02040503050406030204" pitchFamily="18" charset="0"/>
                <a:ea typeface="Calibri" panose="020F0502020204030204" pitchFamily="34" charset="0"/>
              </a:rPr>
              <a:t>If you are short staff notify county board immediately.  County board has contacted all providers not currently serving folks, with laid off staff, interested in expansion, and independent providers.  We have a grid of staff you can use immediately through sub-contracting</a:t>
            </a:r>
            <a:endParaRPr lang="en-US" sz="7000" dirty="0">
              <a:solidFill>
                <a:schemeClr val="bg2">
                  <a:lumMod val="25000"/>
                </a:schemeClr>
              </a:solidFill>
              <a:latin typeface="Cambria" panose="02040503050406030204" pitchFamily="18" charset="0"/>
              <a:ea typeface="Cambria" panose="02040503050406030204" pitchFamily="18" charset="0"/>
            </a:endParaRPr>
          </a:p>
          <a:p>
            <a:pPr marL="342900" marR="0" lvl="0" indent="-342900">
              <a:spcBef>
                <a:spcPts val="0"/>
              </a:spcBef>
              <a:spcAft>
                <a:spcPts val="0"/>
              </a:spcAft>
              <a:buFont typeface="+mj-lt"/>
              <a:buAutoNum type="arabicPeriod"/>
            </a:pPr>
            <a:r>
              <a:rPr lang="en-US" sz="7000" dirty="0">
                <a:solidFill>
                  <a:schemeClr val="bg2">
                    <a:lumMod val="25000"/>
                  </a:schemeClr>
                </a:solidFill>
                <a:latin typeface="Cambria" panose="02040503050406030204" pitchFamily="18" charset="0"/>
                <a:ea typeface="Calibri" panose="020F0502020204030204" pitchFamily="34" charset="0"/>
              </a:rPr>
              <a:t>If this is depleted contact the county board immediately and the board has a list of staff including SSAs that could be hired and work immediate shifts</a:t>
            </a:r>
            <a:endParaRPr lang="en-US" sz="7000" dirty="0">
              <a:solidFill>
                <a:schemeClr val="bg2">
                  <a:lumMod val="25000"/>
                </a:schemeClr>
              </a:solidFill>
              <a:latin typeface="Cambria" panose="02040503050406030204" pitchFamily="18" charset="0"/>
              <a:ea typeface="Cambria" panose="02040503050406030204" pitchFamily="18" charset="0"/>
            </a:endParaRPr>
          </a:p>
          <a:p>
            <a:pPr marL="342900" marR="0" lvl="0" indent="-342900">
              <a:spcBef>
                <a:spcPts val="0"/>
              </a:spcBef>
              <a:spcAft>
                <a:spcPts val="0"/>
              </a:spcAft>
              <a:buFont typeface="+mj-lt"/>
              <a:buAutoNum type="arabicPeriod"/>
            </a:pPr>
            <a:r>
              <a:rPr lang="en-US" sz="7000" dirty="0">
                <a:solidFill>
                  <a:schemeClr val="bg2">
                    <a:lumMod val="25000"/>
                  </a:schemeClr>
                </a:solidFill>
                <a:latin typeface="Cambria" panose="02040503050406030204" pitchFamily="18" charset="0"/>
                <a:ea typeface="Calibri" panose="020F0502020204030204" pitchFamily="34" charset="0"/>
              </a:rPr>
              <a:t>If we are in a dire situation we have a team that will assist you in reviewing service needs in the home and help coordinate sharing of services by location, through technology, and parental/natural supports that is available (see worksheet)</a:t>
            </a:r>
            <a:endParaRPr lang="en-US" sz="7000" dirty="0">
              <a:solidFill>
                <a:schemeClr val="bg2">
                  <a:lumMod val="25000"/>
                </a:schemeClr>
              </a:solidFill>
              <a:latin typeface="Cambria" panose="02040503050406030204" pitchFamily="18" charset="0"/>
              <a:ea typeface="Cambria" panose="02040503050406030204" pitchFamily="18" charset="0"/>
            </a:endParaRPr>
          </a:p>
          <a:p>
            <a:endParaRPr lang="en-US" dirty="0"/>
          </a:p>
        </p:txBody>
      </p:sp>
    </p:spTree>
    <p:extLst>
      <p:ext uri="{BB962C8B-B14F-4D97-AF65-F5344CB8AC3E}">
        <p14:creationId xmlns:p14="http://schemas.microsoft.com/office/powerpoint/2010/main" val="16677002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DFE5E-5CB3-5F4B-8043-5053128CCB55}"/>
              </a:ext>
            </a:extLst>
          </p:cNvPr>
          <p:cNvSpPr>
            <a:spLocks noGrp="1"/>
          </p:cNvSpPr>
          <p:nvPr>
            <p:ph type="title"/>
          </p:nvPr>
        </p:nvSpPr>
        <p:spPr>
          <a:xfrm>
            <a:off x="0" y="652119"/>
            <a:ext cx="12191999" cy="1049235"/>
          </a:xfrm>
        </p:spPr>
        <p:txBody>
          <a:bodyPr>
            <a:normAutofit/>
          </a:bodyPr>
          <a:lstStyle/>
          <a:p>
            <a:pPr algn="ctr"/>
            <a:r>
              <a:rPr lang="en-US" sz="4800" b="1" dirty="0">
                <a:solidFill>
                  <a:srgbClr val="941100"/>
                </a:solidFill>
                <a:latin typeface="Cambria" panose="02040503050406030204" pitchFamily="18" charset="0"/>
                <a:ea typeface="Calibri" panose="020F0502020204030204" pitchFamily="34" charset="0"/>
                <a:cs typeface="Times New Roman" panose="02020603050405020304" pitchFamily="18" charset="0"/>
              </a:rPr>
              <a:t>Quarantine Location</a:t>
            </a:r>
            <a:endParaRPr lang="en-US" sz="4800" b="1" dirty="0">
              <a:solidFill>
                <a:srgbClr val="941100"/>
              </a:solidFill>
            </a:endParaRPr>
          </a:p>
        </p:txBody>
      </p:sp>
      <p:sp>
        <p:nvSpPr>
          <p:cNvPr id="3" name="Content Placeholder 2">
            <a:extLst>
              <a:ext uri="{FF2B5EF4-FFF2-40B4-BE49-F238E27FC236}">
                <a16:creationId xmlns:a16="http://schemas.microsoft.com/office/drawing/2014/main" id="{F280D129-BBBD-5545-AF3A-AC10DD05821E}"/>
              </a:ext>
            </a:extLst>
          </p:cNvPr>
          <p:cNvSpPr>
            <a:spLocks noGrp="1"/>
          </p:cNvSpPr>
          <p:nvPr>
            <p:ph idx="1"/>
          </p:nvPr>
        </p:nvSpPr>
        <p:spPr>
          <a:xfrm>
            <a:off x="558801" y="2015732"/>
            <a:ext cx="11633198" cy="3940568"/>
          </a:xfrm>
        </p:spPr>
        <p:txBody>
          <a:bodyPr>
            <a:normAutofit/>
          </a:bodyPr>
          <a:lstStyle/>
          <a:p>
            <a:pPr marL="342900" marR="0" lvl="0" indent="-342900">
              <a:spcBef>
                <a:spcPts val="0"/>
              </a:spcBef>
              <a:spcAft>
                <a:spcPts val="0"/>
              </a:spcAft>
              <a:buFont typeface="+mj-lt"/>
              <a:buAutoNum type="arabicPeriod"/>
            </a:pPr>
            <a:r>
              <a:rPr lang="en-US" sz="3000" dirty="0">
                <a:solidFill>
                  <a:schemeClr val="bg2">
                    <a:lumMod val="25000"/>
                  </a:schemeClr>
                </a:solidFill>
                <a:latin typeface="Cambria" panose="02040503050406030204" pitchFamily="18" charset="0"/>
                <a:ea typeface="Calibri" panose="020F0502020204030204" pitchFamily="34" charset="0"/>
              </a:rPr>
              <a:t>Recommend those infected shelter together and those not sick shelter separately to minimize exposure and help conserve staff</a:t>
            </a:r>
            <a:endParaRPr lang="en-US" sz="3000" dirty="0">
              <a:solidFill>
                <a:schemeClr val="bg2">
                  <a:lumMod val="25000"/>
                </a:schemeClr>
              </a:solidFill>
              <a:latin typeface="Cambria" panose="02040503050406030204" pitchFamily="18" charset="0"/>
              <a:ea typeface="Cambria" panose="02040503050406030204" pitchFamily="18" charset="0"/>
            </a:endParaRPr>
          </a:p>
          <a:p>
            <a:pPr marL="342900" marR="0" lvl="0" indent="-342900">
              <a:spcBef>
                <a:spcPts val="0"/>
              </a:spcBef>
              <a:spcAft>
                <a:spcPts val="0"/>
              </a:spcAft>
              <a:buFont typeface="+mj-lt"/>
              <a:buAutoNum type="arabicPeriod"/>
            </a:pPr>
            <a:r>
              <a:rPr lang="en-US" sz="3000" dirty="0">
                <a:solidFill>
                  <a:schemeClr val="bg2">
                    <a:lumMod val="25000"/>
                  </a:schemeClr>
                </a:solidFill>
                <a:latin typeface="Cambria" panose="02040503050406030204" pitchFamily="18" charset="0"/>
                <a:ea typeface="Calibri" panose="020F0502020204030204" pitchFamily="34" charset="0"/>
              </a:rPr>
              <a:t>If an alternate location is needed, contact the county board immediately, we do have a location we can utilize.  If more than one person needs this location coordination amongst SSAs and providers will occur to assure individuals get the services needed from trained staff.  </a:t>
            </a:r>
            <a:endParaRPr lang="en-US" sz="3000" dirty="0">
              <a:solidFill>
                <a:schemeClr val="bg2">
                  <a:lumMod val="25000"/>
                </a:schemeClr>
              </a:solidFill>
              <a:latin typeface="Cambria" panose="02040503050406030204" pitchFamily="18" charset="0"/>
              <a:ea typeface="Cambria" panose="02040503050406030204" pitchFamily="18" charset="0"/>
            </a:endParaRPr>
          </a:p>
          <a:p>
            <a:endParaRPr lang="en-US" dirty="0"/>
          </a:p>
        </p:txBody>
      </p:sp>
    </p:spTree>
    <p:extLst>
      <p:ext uri="{BB962C8B-B14F-4D97-AF65-F5344CB8AC3E}">
        <p14:creationId xmlns:p14="http://schemas.microsoft.com/office/powerpoint/2010/main" val="15677852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5B015-7778-C543-95B3-A794B49E3C32}"/>
              </a:ext>
            </a:extLst>
          </p:cNvPr>
          <p:cNvSpPr>
            <a:spLocks noGrp="1"/>
          </p:cNvSpPr>
          <p:nvPr>
            <p:ph type="title"/>
          </p:nvPr>
        </p:nvSpPr>
        <p:spPr>
          <a:xfrm>
            <a:off x="0" y="537819"/>
            <a:ext cx="12191999" cy="1049235"/>
          </a:xfrm>
        </p:spPr>
        <p:txBody>
          <a:bodyPr>
            <a:normAutofit/>
          </a:bodyPr>
          <a:lstStyle/>
          <a:p>
            <a:pPr algn="ctr"/>
            <a:r>
              <a:rPr lang="en-US" sz="4800" b="1" dirty="0">
                <a:solidFill>
                  <a:srgbClr val="941100"/>
                </a:solidFill>
                <a:latin typeface="Cambria" panose="02040503050406030204" pitchFamily="18" charset="0"/>
                <a:ea typeface="Times New Roman" panose="02020603050405020304" pitchFamily="18" charset="0"/>
                <a:cs typeface="Times New Roman" panose="02020603050405020304" pitchFamily="18" charset="0"/>
              </a:rPr>
              <a:t>Communication</a:t>
            </a:r>
            <a:endParaRPr lang="en-US" sz="4800" b="1" dirty="0">
              <a:solidFill>
                <a:srgbClr val="941100"/>
              </a:solidFill>
            </a:endParaRPr>
          </a:p>
        </p:txBody>
      </p:sp>
      <p:sp>
        <p:nvSpPr>
          <p:cNvPr id="3" name="Content Placeholder 2">
            <a:extLst>
              <a:ext uri="{FF2B5EF4-FFF2-40B4-BE49-F238E27FC236}">
                <a16:creationId xmlns:a16="http://schemas.microsoft.com/office/drawing/2014/main" id="{B3303DED-D811-B145-BDF2-BE2008859AD3}"/>
              </a:ext>
            </a:extLst>
          </p:cNvPr>
          <p:cNvSpPr>
            <a:spLocks noGrp="1"/>
          </p:cNvSpPr>
          <p:nvPr>
            <p:ph idx="1"/>
          </p:nvPr>
        </p:nvSpPr>
        <p:spPr>
          <a:xfrm>
            <a:off x="508000" y="2015732"/>
            <a:ext cx="11417299" cy="3965968"/>
          </a:xfrm>
        </p:spPr>
        <p:txBody>
          <a:bodyPr>
            <a:normAutofit fontScale="92500"/>
          </a:bodyPr>
          <a:lstStyle/>
          <a:p>
            <a:pPr marL="342900" marR="0" lvl="0" indent="-342900">
              <a:spcBef>
                <a:spcPts val="0"/>
              </a:spcBef>
              <a:spcAft>
                <a:spcPts val="0"/>
              </a:spcAft>
              <a:buFont typeface="+mj-lt"/>
              <a:buAutoNum type="arabicPeriod"/>
            </a:pPr>
            <a:r>
              <a:rPr lang="en-US" sz="3200" dirty="0">
                <a:solidFill>
                  <a:schemeClr val="bg2">
                    <a:lumMod val="25000"/>
                  </a:schemeClr>
                </a:solidFill>
                <a:latin typeface="Cambria" panose="02040503050406030204" pitchFamily="18" charset="0"/>
                <a:ea typeface="Times New Roman" panose="02020603050405020304" pitchFamily="18" charset="0"/>
              </a:rPr>
              <a:t>Active communication is essential</a:t>
            </a:r>
            <a:endParaRPr lang="en-US" sz="3200" dirty="0">
              <a:solidFill>
                <a:schemeClr val="bg2">
                  <a:lumMod val="25000"/>
                </a:schemeClr>
              </a:solidFill>
              <a:latin typeface="Cambria" panose="02040503050406030204" pitchFamily="18" charset="0"/>
              <a:ea typeface="Cambria" panose="02040503050406030204" pitchFamily="18" charset="0"/>
            </a:endParaRPr>
          </a:p>
          <a:p>
            <a:pPr marL="342900" marR="0" lvl="0" indent="-342900">
              <a:spcBef>
                <a:spcPts val="0"/>
              </a:spcBef>
              <a:spcAft>
                <a:spcPts val="0"/>
              </a:spcAft>
              <a:buFont typeface="+mj-lt"/>
              <a:buAutoNum type="arabicPeriod"/>
            </a:pPr>
            <a:r>
              <a:rPr lang="en-US" sz="3200" dirty="0">
                <a:solidFill>
                  <a:schemeClr val="bg2">
                    <a:lumMod val="25000"/>
                  </a:schemeClr>
                </a:solidFill>
                <a:latin typeface="Cambria" panose="02040503050406030204" pitchFamily="18" charset="0"/>
                <a:ea typeface="Times New Roman" panose="02020603050405020304" pitchFamily="18" charset="0"/>
              </a:rPr>
              <a:t>Let applicable SSA know immediately of COVID exposure, and positive cases for individuals and staff.</a:t>
            </a:r>
            <a:endParaRPr lang="en-US" sz="3200" dirty="0">
              <a:solidFill>
                <a:schemeClr val="bg2">
                  <a:lumMod val="25000"/>
                </a:schemeClr>
              </a:solidFill>
              <a:latin typeface="Cambria" panose="02040503050406030204" pitchFamily="18" charset="0"/>
              <a:ea typeface="Cambria" panose="02040503050406030204" pitchFamily="18" charset="0"/>
            </a:endParaRPr>
          </a:p>
          <a:p>
            <a:pPr marL="342900" marR="0" lvl="0" indent="-342900">
              <a:spcBef>
                <a:spcPts val="0"/>
              </a:spcBef>
              <a:spcAft>
                <a:spcPts val="0"/>
              </a:spcAft>
              <a:buFont typeface="+mj-lt"/>
              <a:buAutoNum type="arabicPeriod"/>
            </a:pPr>
            <a:r>
              <a:rPr lang="en-US" sz="3200" dirty="0">
                <a:solidFill>
                  <a:schemeClr val="bg2">
                    <a:lumMod val="25000"/>
                  </a:schemeClr>
                </a:solidFill>
                <a:latin typeface="Cambria" panose="02040503050406030204" pitchFamily="18" charset="0"/>
                <a:ea typeface="Times New Roman" panose="02020603050405020304" pitchFamily="18" charset="0"/>
              </a:rPr>
              <a:t>SSAs are checking on individuals and families to assure they have sought medical attention, understand their situation, link them to testing sites if needed, check on PPE, assure services for safety are in place, and ensure they have necessary food and supplies. </a:t>
            </a:r>
            <a:endParaRPr lang="en-US" sz="3200" dirty="0">
              <a:solidFill>
                <a:schemeClr val="bg2">
                  <a:lumMod val="25000"/>
                </a:schemeClr>
              </a:solidFill>
              <a:latin typeface="Cambria" panose="02040503050406030204" pitchFamily="18" charset="0"/>
              <a:ea typeface="Cambria" panose="02040503050406030204" pitchFamily="18" charset="0"/>
            </a:endParaRPr>
          </a:p>
          <a:p>
            <a:endParaRPr lang="en-US" dirty="0"/>
          </a:p>
        </p:txBody>
      </p:sp>
    </p:spTree>
    <p:extLst>
      <p:ext uri="{BB962C8B-B14F-4D97-AF65-F5344CB8AC3E}">
        <p14:creationId xmlns:p14="http://schemas.microsoft.com/office/powerpoint/2010/main" val="3491998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55390-66A3-0C44-815A-ED78318262DA}"/>
              </a:ext>
            </a:extLst>
          </p:cNvPr>
          <p:cNvSpPr>
            <a:spLocks noGrp="1"/>
          </p:cNvSpPr>
          <p:nvPr>
            <p:ph type="title"/>
          </p:nvPr>
        </p:nvSpPr>
        <p:spPr>
          <a:xfrm>
            <a:off x="0" y="152400"/>
            <a:ext cx="12191999" cy="1589314"/>
          </a:xfrm>
        </p:spPr>
        <p:txBody>
          <a:bodyPr>
            <a:normAutofit/>
          </a:bodyPr>
          <a:lstStyle/>
          <a:p>
            <a:pPr algn="ctr"/>
            <a:r>
              <a:rPr lang="en-US" sz="5400" b="1" dirty="0">
                <a:solidFill>
                  <a:srgbClr val="941100"/>
                </a:solidFill>
                <a:latin typeface="Cambria" panose="02040503050406030204" pitchFamily="18" charset="0"/>
              </a:rPr>
              <a:t>Connecting with </a:t>
            </a:r>
            <a:br>
              <a:rPr lang="en-US" sz="5400" b="1" dirty="0">
                <a:solidFill>
                  <a:srgbClr val="941100"/>
                </a:solidFill>
                <a:latin typeface="Cambria" panose="02040503050406030204" pitchFamily="18" charset="0"/>
              </a:rPr>
            </a:br>
            <a:r>
              <a:rPr lang="en-US" sz="5400" b="1" dirty="0">
                <a:solidFill>
                  <a:srgbClr val="941100"/>
                </a:solidFill>
                <a:latin typeface="Cambria" panose="02040503050406030204" pitchFamily="18" charset="0"/>
              </a:rPr>
              <a:t>County Boards</a:t>
            </a:r>
            <a:endParaRPr lang="en-US" sz="5400" dirty="0">
              <a:solidFill>
                <a:srgbClr val="941100"/>
              </a:solidFill>
              <a:latin typeface="Cambria" panose="02040503050406030204" pitchFamily="18" charset="0"/>
            </a:endParaRPr>
          </a:p>
        </p:txBody>
      </p:sp>
      <p:sp>
        <p:nvSpPr>
          <p:cNvPr id="3" name="Content Placeholder 2">
            <a:extLst>
              <a:ext uri="{FF2B5EF4-FFF2-40B4-BE49-F238E27FC236}">
                <a16:creationId xmlns:a16="http://schemas.microsoft.com/office/drawing/2014/main" id="{51E9F250-5476-7A40-A5B5-6E2DAB495DC2}"/>
              </a:ext>
            </a:extLst>
          </p:cNvPr>
          <p:cNvSpPr>
            <a:spLocks noGrp="1"/>
          </p:cNvSpPr>
          <p:nvPr>
            <p:ph idx="1"/>
          </p:nvPr>
        </p:nvSpPr>
        <p:spPr>
          <a:xfrm>
            <a:off x="141514" y="1853754"/>
            <a:ext cx="11930743" cy="4242246"/>
          </a:xfrm>
        </p:spPr>
        <p:txBody>
          <a:bodyPr>
            <a:normAutofit fontScale="25000" lnSpcReduction="20000"/>
          </a:bodyPr>
          <a:lstStyle/>
          <a:p>
            <a:pPr marL="0" indent="0">
              <a:buNone/>
            </a:pPr>
            <a:r>
              <a:rPr lang="en-US" sz="9600" b="1" dirty="0">
                <a:solidFill>
                  <a:schemeClr val="bg2">
                    <a:lumMod val="25000"/>
                  </a:schemeClr>
                </a:solidFill>
                <a:latin typeface="Cambria" panose="02040503050406030204" pitchFamily="18" charset="0"/>
              </a:rPr>
              <a:t>DODD Regional Support Teams reached out to all 88 County Boards to survey them on the following questions:</a:t>
            </a:r>
          </a:p>
          <a:p>
            <a:pPr marL="0" indent="0">
              <a:buNone/>
            </a:pPr>
            <a:endParaRPr lang="en-US" sz="5600" dirty="0">
              <a:solidFill>
                <a:schemeClr val="bg2">
                  <a:lumMod val="25000"/>
                </a:schemeClr>
              </a:solidFill>
              <a:latin typeface="Cambria" panose="02040503050406030204" pitchFamily="18" charset="0"/>
            </a:endParaRPr>
          </a:p>
          <a:p>
            <a:pPr marL="0" indent="0">
              <a:buNone/>
            </a:pPr>
            <a:r>
              <a:rPr lang="en-US" sz="9600" b="1" u="sng" dirty="0">
                <a:solidFill>
                  <a:schemeClr val="bg2">
                    <a:lumMod val="25000"/>
                  </a:schemeClr>
                </a:solidFill>
                <a:latin typeface="Cambria" panose="02040503050406030204" pitchFamily="18" charset="0"/>
              </a:rPr>
              <a:t>Relocation</a:t>
            </a:r>
          </a:p>
          <a:p>
            <a:pPr lvl="1"/>
            <a:r>
              <a:rPr lang="en-US" sz="7800" dirty="0">
                <a:solidFill>
                  <a:schemeClr val="bg2">
                    <a:lumMod val="25000"/>
                  </a:schemeClr>
                </a:solidFill>
                <a:latin typeface="Cambria" panose="02040503050406030204" pitchFamily="18" charset="0"/>
              </a:rPr>
              <a:t>Are you aware of Providers in your county who have relocation sites set up?</a:t>
            </a:r>
          </a:p>
          <a:p>
            <a:pPr lvl="1"/>
            <a:r>
              <a:rPr lang="en-US" sz="7800" dirty="0">
                <a:solidFill>
                  <a:schemeClr val="bg2">
                    <a:lumMod val="25000"/>
                  </a:schemeClr>
                </a:solidFill>
                <a:latin typeface="Cambria" panose="02040503050406030204" pitchFamily="18" charset="0"/>
              </a:rPr>
              <a:t>Does the County Board have a relocation plan site set up?</a:t>
            </a:r>
          </a:p>
          <a:p>
            <a:pPr marL="457200" lvl="1" indent="0">
              <a:buNone/>
            </a:pPr>
            <a:endParaRPr lang="en-US" sz="7800" dirty="0">
              <a:solidFill>
                <a:schemeClr val="bg2">
                  <a:lumMod val="25000"/>
                </a:schemeClr>
              </a:solidFill>
              <a:latin typeface="Cambria" panose="02040503050406030204" pitchFamily="18" charset="0"/>
            </a:endParaRPr>
          </a:p>
          <a:p>
            <a:pPr marL="0" indent="0">
              <a:buNone/>
            </a:pPr>
            <a:r>
              <a:rPr lang="en-US" sz="9600" b="1" u="sng" dirty="0">
                <a:solidFill>
                  <a:schemeClr val="bg2">
                    <a:lumMod val="25000"/>
                  </a:schemeClr>
                </a:solidFill>
                <a:latin typeface="Cambria" panose="02040503050406030204" pitchFamily="18" charset="0"/>
              </a:rPr>
              <a:t>Independent Providers</a:t>
            </a:r>
          </a:p>
          <a:p>
            <a:pPr lvl="1"/>
            <a:r>
              <a:rPr lang="en-US" sz="7800" dirty="0">
                <a:solidFill>
                  <a:schemeClr val="bg2">
                    <a:lumMod val="25000"/>
                  </a:schemeClr>
                </a:solidFill>
                <a:latin typeface="Cambria" panose="02040503050406030204" pitchFamily="18" charset="0"/>
              </a:rPr>
              <a:t>Do you have the list of certified Independent Providers for your county?</a:t>
            </a:r>
          </a:p>
          <a:p>
            <a:pPr lvl="1"/>
            <a:r>
              <a:rPr lang="en-US" sz="7800" dirty="0">
                <a:solidFill>
                  <a:schemeClr val="bg2">
                    <a:lumMod val="25000"/>
                  </a:schemeClr>
                </a:solidFill>
                <a:latin typeface="Cambria" panose="02040503050406030204" pitchFamily="18" charset="0"/>
              </a:rPr>
              <a:t>Have you reached out to them to determine if they are willing to help with the staffing crisis?</a:t>
            </a:r>
          </a:p>
        </p:txBody>
      </p:sp>
    </p:spTree>
    <p:extLst>
      <p:ext uri="{BB962C8B-B14F-4D97-AF65-F5344CB8AC3E}">
        <p14:creationId xmlns:p14="http://schemas.microsoft.com/office/powerpoint/2010/main" val="216865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55390-66A3-0C44-815A-ED78318262DA}"/>
              </a:ext>
            </a:extLst>
          </p:cNvPr>
          <p:cNvSpPr>
            <a:spLocks noGrp="1"/>
          </p:cNvSpPr>
          <p:nvPr>
            <p:ph type="title"/>
          </p:nvPr>
        </p:nvSpPr>
        <p:spPr>
          <a:xfrm>
            <a:off x="0" y="152400"/>
            <a:ext cx="12191999" cy="1589314"/>
          </a:xfrm>
        </p:spPr>
        <p:txBody>
          <a:bodyPr>
            <a:normAutofit/>
          </a:bodyPr>
          <a:lstStyle/>
          <a:p>
            <a:pPr algn="ctr"/>
            <a:r>
              <a:rPr lang="en-US" sz="5400" b="1" dirty="0">
                <a:solidFill>
                  <a:srgbClr val="941100"/>
                </a:solidFill>
                <a:latin typeface="Cambria" panose="02040503050406030204" pitchFamily="18" charset="0"/>
              </a:rPr>
              <a:t>Connecting with </a:t>
            </a:r>
            <a:br>
              <a:rPr lang="en-US" sz="5400" b="1" dirty="0">
                <a:solidFill>
                  <a:srgbClr val="941100"/>
                </a:solidFill>
                <a:latin typeface="Cambria" panose="02040503050406030204" pitchFamily="18" charset="0"/>
              </a:rPr>
            </a:br>
            <a:r>
              <a:rPr lang="en-US" sz="5400" b="1" dirty="0">
                <a:solidFill>
                  <a:srgbClr val="941100"/>
                </a:solidFill>
                <a:latin typeface="Cambria" panose="02040503050406030204" pitchFamily="18" charset="0"/>
              </a:rPr>
              <a:t>County Boards</a:t>
            </a:r>
            <a:endParaRPr lang="en-US" sz="5400" dirty="0">
              <a:solidFill>
                <a:srgbClr val="941100"/>
              </a:solidFill>
              <a:latin typeface="Cambria" panose="02040503050406030204" pitchFamily="18" charset="0"/>
            </a:endParaRPr>
          </a:p>
        </p:txBody>
      </p:sp>
      <p:sp>
        <p:nvSpPr>
          <p:cNvPr id="3" name="Content Placeholder 2">
            <a:extLst>
              <a:ext uri="{FF2B5EF4-FFF2-40B4-BE49-F238E27FC236}">
                <a16:creationId xmlns:a16="http://schemas.microsoft.com/office/drawing/2014/main" id="{51E9F250-5476-7A40-A5B5-6E2DAB495DC2}"/>
              </a:ext>
            </a:extLst>
          </p:cNvPr>
          <p:cNvSpPr>
            <a:spLocks noGrp="1"/>
          </p:cNvSpPr>
          <p:nvPr>
            <p:ph idx="1"/>
          </p:nvPr>
        </p:nvSpPr>
        <p:spPr>
          <a:xfrm>
            <a:off x="141514" y="1853754"/>
            <a:ext cx="11930743" cy="4013646"/>
          </a:xfrm>
        </p:spPr>
        <p:txBody>
          <a:bodyPr>
            <a:normAutofit/>
          </a:bodyPr>
          <a:lstStyle/>
          <a:p>
            <a:pPr marL="0" indent="0">
              <a:buNone/>
            </a:pPr>
            <a:r>
              <a:rPr lang="en-US" sz="2400" b="1" dirty="0">
                <a:solidFill>
                  <a:schemeClr val="bg2">
                    <a:lumMod val="25000"/>
                  </a:schemeClr>
                </a:solidFill>
                <a:latin typeface="Cambria" panose="02040503050406030204" pitchFamily="18" charset="0"/>
              </a:rPr>
              <a:t>DODD Regional Support Teams reached out to all 88 County Boards to survey them on the following questions:</a:t>
            </a:r>
          </a:p>
          <a:p>
            <a:pPr marL="0" indent="0">
              <a:buNone/>
            </a:pPr>
            <a:endParaRPr lang="en-US" sz="1400" b="1" dirty="0">
              <a:solidFill>
                <a:schemeClr val="bg2">
                  <a:lumMod val="25000"/>
                </a:schemeClr>
              </a:solidFill>
              <a:latin typeface="Cambria" panose="02040503050406030204" pitchFamily="18" charset="0"/>
            </a:endParaRPr>
          </a:p>
          <a:p>
            <a:pPr marL="0" indent="0">
              <a:buNone/>
            </a:pPr>
            <a:r>
              <a:rPr lang="en-US" sz="2400" b="1" u="sng" dirty="0">
                <a:solidFill>
                  <a:schemeClr val="bg2">
                    <a:lumMod val="25000"/>
                  </a:schemeClr>
                </a:solidFill>
                <a:latin typeface="Cambria" panose="02040503050406030204" pitchFamily="18" charset="0"/>
              </a:rPr>
              <a:t>Provider Recruitment</a:t>
            </a:r>
          </a:p>
          <a:p>
            <a:pPr lvl="1"/>
            <a:r>
              <a:rPr lang="en-US" sz="2000" dirty="0">
                <a:solidFill>
                  <a:schemeClr val="bg2">
                    <a:lumMod val="25000"/>
                  </a:schemeClr>
                </a:solidFill>
                <a:latin typeface="Cambria" panose="02040503050406030204" pitchFamily="18" charset="0"/>
              </a:rPr>
              <a:t>What is the CB doing to help recruit providers DSPs?</a:t>
            </a:r>
          </a:p>
          <a:p>
            <a:pPr lvl="1"/>
            <a:endParaRPr lang="en-US" sz="2000" dirty="0">
              <a:solidFill>
                <a:schemeClr val="bg2">
                  <a:lumMod val="25000"/>
                </a:schemeClr>
              </a:solidFill>
              <a:latin typeface="Cambria" panose="02040503050406030204" pitchFamily="18" charset="0"/>
            </a:endParaRPr>
          </a:p>
          <a:p>
            <a:pPr marL="0" indent="0">
              <a:buNone/>
            </a:pPr>
            <a:r>
              <a:rPr lang="en-US" sz="2400" b="1" u="sng" dirty="0">
                <a:solidFill>
                  <a:schemeClr val="bg2">
                    <a:lumMod val="25000"/>
                  </a:schemeClr>
                </a:solidFill>
                <a:latin typeface="Cambria" panose="02040503050406030204" pitchFamily="18" charset="0"/>
              </a:rPr>
              <a:t>Provider Concerns</a:t>
            </a:r>
          </a:p>
          <a:p>
            <a:pPr lvl="1"/>
            <a:r>
              <a:rPr lang="en-US" sz="2000" dirty="0">
                <a:solidFill>
                  <a:schemeClr val="bg2">
                    <a:lumMod val="25000"/>
                  </a:schemeClr>
                </a:solidFill>
                <a:latin typeface="Cambria" panose="02040503050406030204" pitchFamily="18" charset="0"/>
              </a:rPr>
              <a:t>What concerns are you hearing from providers about dealing with COVID emergencies?</a:t>
            </a:r>
          </a:p>
          <a:p>
            <a:endParaRPr lang="en-US" dirty="0"/>
          </a:p>
        </p:txBody>
      </p:sp>
    </p:spTree>
    <p:extLst>
      <p:ext uri="{BB962C8B-B14F-4D97-AF65-F5344CB8AC3E}">
        <p14:creationId xmlns:p14="http://schemas.microsoft.com/office/powerpoint/2010/main" val="3379473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3DC3F-B13E-D048-A2EC-39E54C1960C1}"/>
              </a:ext>
            </a:extLst>
          </p:cNvPr>
          <p:cNvSpPr>
            <a:spLocks noGrp="1"/>
          </p:cNvSpPr>
          <p:nvPr>
            <p:ph type="title"/>
          </p:nvPr>
        </p:nvSpPr>
        <p:spPr>
          <a:xfrm>
            <a:off x="10885" y="293915"/>
            <a:ext cx="12191999" cy="1189726"/>
          </a:xfrm>
        </p:spPr>
        <p:txBody>
          <a:bodyPr>
            <a:normAutofit fontScale="90000"/>
          </a:bodyPr>
          <a:lstStyle/>
          <a:p>
            <a:pPr algn="ctr"/>
            <a:r>
              <a:rPr lang="en-US" sz="6000" b="1" u="sng" dirty="0">
                <a:solidFill>
                  <a:srgbClr val="941100"/>
                </a:solidFill>
                <a:latin typeface="Cambria" panose="02040503050406030204" pitchFamily="18" charset="0"/>
              </a:rPr>
              <a:t>Survey Outcomes</a:t>
            </a:r>
            <a:br>
              <a:rPr lang="en-US" sz="6000" b="1" u="sng" dirty="0">
                <a:solidFill>
                  <a:srgbClr val="941100"/>
                </a:solidFill>
                <a:latin typeface="Cambria" panose="02040503050406030204" pitchFamily="18" charset="0"/>
              </a:rPr>
            </a:br>
            <a:r>
              <a:rPr lang="en-US" dirty="0">
                <a:solidFill>
                  <a:srgbClr val="941100"/>
                </a:solidFill>
                <a:latin typeface="Cambria" panose="02040503050406030204" pitchFamily="18" charset="0"/>
              </a:rPr>
              <a:t>81 County Boards Completed the Survey</a:t>
            </a:r>
            <a:br>
              <a:rPr lang="en-US" dirty="0"/>
            </a:br>
            <a:endParaRPr lang="en-US" dirty="0"/>
          </a:p>
        </p:txBody>
      </p:sp>
      <p:sp>
        <p:nvSpPr>
          <p:cNvPr id="3" name="Content Placeholder 2">
            <a:extLst>
              <a:ext uri="{FF2B5EF4-FFF2-40B4-BE49-F238E27FC236}">
                <a16:creationId xmlns:a16="http://schemas.microsoft.com/office/drawing/2014/main" id="{1AB88B5D-6DC5-CB4C-8ED6-BCC5F2A0AF3B}"/>
              </a:ext>
            </a:extLst>
          </p:cNvPr>
          <p:cNvSpPr>
            <a:spLocks noGrp="1"/>
          </p:cNvSpPr>
          <p:nvPr>
            <p:ph idx="1"/>
          </p:nvPr>
        </p:nvSpPr>
        <p:spPr>
          <a:xfrm>
            <a:off x="391886" y="2015731"/>
            <a:ext cx="11429999" cy="4091155"/>
          </a:xfrm>
        </p:spPr>
        <p:txBody>
          <a:bodyPr>
            <a:normAutofit fontScale="85000" lnSpcReduction="20000"/>
          </a:bodyPr>
          <a:lstStyle/>
          <a:p>
            <a:r>
              <a:rPr lang="en-US" sz="2400" dirty="0">
                <a:solidFill>
                  <a:schemeClr val="bg2">
                    <a:lumMod val="25000"/>
                  </a:schemeClr>
                </a:solidFill>
                <a:latin typeface="Cambria" panose="02040503050406030204" pitchFamily="18" charset="0"/>
              </a:rPr>
              <a:t>34 County Boards answered No</a:t>
            </a:r>
          </a:p>
          <a:p>
            <a:r>
              <a:rPr lang="en-US" sz="2400" dirty="0">
                <a:solidFill>
                  <a:schemeClr val="bg2">
                    <a:lumMod val="25000"/>
                  </a:schemeClr>
                </a:solidFill>
                <a:latin typeface="Cambria" panose="02040503050406030204" pitchFamily="18" charset="0"/>
              </a:rPr>
              <a:t>Most of the answers were related to relocation due to illness</a:t>
            </a:r>
          </a:p>
          <a:p>
            <a:r>
              <a:rPr lang="en-US" sz="2400" dirty="0">
                <a:solidFill>
                  <a:schemeClr val="bg2">
                    <a:lumMod val="25000"/>
                  </a:schemeClr>
                </a:solidFill>
                <a:latin typeface="Cambria" panose="02040503050406030204" pitchFamily="18" charset="0"/>
              </a:rPr>
              <a:t>Found that many hadn’t discussed plans for relocation due to staffing issues</a:t>
            </a:r>
          </a:p>
          <a:p>
            <a:pPr marL="0" indent="0">
              <a:buNone/>
            </a:pPr>
            <a:r>
              <a:rPr lang="en-US" sz="2800" b="1" u="sng" dirty="0">
                <a:solidFill>
                  <a:schemeClr val="bg2">
                    <a:lumMod val="25000"/>
                  </a:schemeClr>
                </a:solidFill>
                <a:latin typeface="Cambria" panose="02040503050406030204" pitchFamily="18" charset="0"/>
              </a:rPr>
              <a:t>Independent Providers</a:t>
            </a:r>
          </a:p>
          <a:p>
            <a:r>
              <a:rPr lang="en-US" sz="2600" dirty="0">
                <a:solidFill>
                  <a:schemeClr val="bg2">
                    <a:lumMod val="25000"/>
                  </a:schemeClr>
                </a:solidFill>
                <a:latin typeface="Cambria" panose="02040503050406030204" pitchFamily="18" charset="0"/>
              </a:rPr>
              <a:t>10 County Boards answered No</a:t>
            </a:r>
          </a:p>
          <a:p>
            <a:r>
              <a:rPr lang="en-US" sz="2600" dirty="0">
                <a:solidFill>
                  <a:schemeClr val="bg2">
                    <a:lumMod val="25000"/>
                  </a:schemeClr>
                </a:solidFill>
                <a:latin typeface="Cambria" panose="02040503050406030204" pitchFamily="18" charset="0"/>
              </a:rPr>
              <a:t>Independent Provider List sent to Provider Support Liaison staff by DODD</a:t>
            </a:r>
          </a:p>
          <a:p>
            <a:pPr marL="0" indent="0">
              <a:buNone/>
            </a:pPr>
            <a:r>
              <a:rPr lang="en-US" sz="2800" b="1" u="sng" dirty="0">
                <a:solidFill>
                  <a:schemeClr val="bg2">
                    <a:lumMod val="25000"/>
                  </a:schemeClr>
                </a:solidFill>
                <a:latin typeface="Cambria" panose="02040503050406030204" pitchFamily="18" charset="0"/>
              </a:rPr>
              <a:t>Provider Recruitment</a:t>
            </a:r>
          </a:p>
          <a:p>
            <a:r>
              <a:rPr lang="en-US" sz="2400" dirty="0">
                <a:solidFill>
                  <a:schemeClr val="bg2">
                    <a:lumMod val="25000"/>
                  </a:schemeClr>
                </a:solidFill>
                <a:latin typeface="Cambria" panose="02040503050406030204" pitchFamily="18" charset="0"/>
              </a:rPr>
              <a:t>23 County Boards answered No</a:t>
            </a:r>
          </a:p>
          <a:p>
            <a:r>
              <a:rPr lang="en-US" sz="2400" dirty="0">
                <a:solidFill>
                  <a:schemeClr val="bg2">
                    <a:lumMod val="25000"/>
                  </a:schemeClr>
                </a:solidFill>
                <a:latin typeface="Cambria" panose="02040503050406030204" pitchFamily="18" charset="0"/>
              </a:rPr>
              <a:t>Not just DSPs – Nursing need also</a:t>
            </a:r>
          </a:p>
          <a:p>
            <a:endParaRPr lang="en-US" dirty="0"/>
          </a:p>
        </p:txBody>
      </p:sp>
    </p:spTree>
    <p:extLst>
      <p:ext uri="{BB962C8B-B14F-4D97-AF65-F5344CB8AC3E}">
        <p14:creationId xmlns:p14="http://schemas.microsoft.com/office/powerpoint/2010/main" val="41542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68076-7D45-134F-B040-DE99F9A04C82}"/>
              </a:ext>
            </a:extLst>
          </p:cNvPr>
          <p:cNvSpPr>
            <a:spLocks noGrp="1"/>
          </p:cNvSpPr>
          <p:nvPr>
            <p:ph type="title"/>
          </p:nvPr>
        </p:nvSpPr>
        <p:spPr>
          <a:xfrm>
            <a:off x="1" y="239487"/>
            <a:ext cx="12191999" cy="1328056"/>
          </a:xfrm>
        </p:spPr>
        <p:txBody>
          <a:bodyPr>
            <a:normAutofit fontScale="90000"/>
          </a:bodyPr>
          <a:lstStyle/>
          <a:p>
            <a:pPr algn="ctr"/>
            <a:r>
              <a:rPr lang="en-US" sz="6000" b="1" u="sng" dirty="0">
                <a:solidFill>
                  <a:srgbClr val="941100"/>
                </a:solidFill>
                <a:latin typeface="Cambria" panose="02040503050406030204" pitchFamily="18" charset="0"/>
              </a:rPr>
              <a:t>Survey Outcomes</a:t>
            </a:r>
            <a:br>
              <a:rPr lang="en-US" sz="5400" b="1" u="sng" dirty="0">
                <a:solidFill>
                  <a:srgbClr val="941100"/>
                </a:solidFill>
                <a:latin typeface="Cambria" panose="02040503050406030204" pitchFamily="18" charset="0"/>
              </a:rPr>
            </a:br>
            <a:r>
              <a:rPr lang="en-US" dirty="0">
                <a:solidFill>
                  <a:srgbClr val="941100"/>
                </a:solidFill>
                <a:latin typeface="Cambria" panose="02040503050406030204" pitchFamily="18" charset="0"/>
              </a:rPr>
              <a:t>81 County Boards Completed the Survey</a:t>
            </a:r>
            <a:br>
              <a:rPr lang="en-US" dirty="0"/>
            </a:br>
            <a:endParaRPr lang="en-US" dirty="0"/>
          </a:p>
        </p:txBody>
      </p:sp>
      <p:sp>
        <p:nvSpPr>
          <p:cNvPr id="3" name="Content Placeholder 2">
            <a:extLst>
              <a:ext uri="{FF2B5EF4-FFF2-40B4-BE49-F238E27FC236}">
                <a16:creationId xmlns:a16="http://schemas.microsoft.com/office/drawing/2014/main" id="{2192114C-195F-CE46-AD93-66380A128A9F}"/>
              </a:ext>
            </a:extLst>
          </p:cNvPr>
          <p:cNvSpPr>
            <a:spLocks noGrp="1"/>
          </p:cNvSpPr>
          <p:nvPr>
            <p:ph idx="1"/>
          </p:nvPr>
        </p:nvSpPr>
        <p:spPr>
          <a:xfrm>
            <a:off x="272143" y="2015732"/>
            <a:ext cx="11615057" cy="3895211"/>
          </a:xfrm>
        </p:spPr>
        <p:txBody>
          <a:bodyPr>
            <a:normAutofit fontScale="85000" lnSpcReduction="20000"/>
          </a:bodyPr>
          <a:lstStyle/>
          <a:p>
            <a:pPr marL="0" indent="0">
              <a:buNone/>
            </a:pPr>
            <a:endParaRPr lang="en-US" dirty="0"/>
          </a:p>
          <a:p>
            <a:pPr marL="0" indent="0">
              <a:buNone/>
            </a:pPr>
            <a:r>
              <a:rPr lang="en-US" sz="2800" b="1" u="sng" dirty="0">
                <a:solidFill>
                  <a:schemeClr val="bg2">
                    <a:lumMod val="25000"/>
                  </a:schemeClr>
                </a:solidFill>
                <a:latin typeface="Cambria" panose="02040503050406030204" pitchFamily="18" charset="0"/>
              </a:rPr>
              <a:t>Provider Concerns</a:t>
            </a:r>
            <a:endParaRPr lang="en-US" sz="2800" u="sng" dirty="0">
              <a:solidFill>
                <a:schemeClr val="bg2">
                  <a:lumMod val="25000"/>
                </a:schemeClr>
              </a:solidFill>
              <a:latin typeface="Cambria" panose="02040503050406030204" pitchFamily="18" charset="0"/>
            </a:endParaRPr>
          </a:p>
          <a:p>
            <a:r>
              <a:rPr lang="en-US" sz="2400" dirty="0">
                <a:solidFill>
                  <a:schemeClr val="bg2">
                    <a:lumMod val="25000"/>
                  </a:schemeClr>
                </a:solidFill>
                <a:latin typeface="Cambria" panose="02040503050406030204" pitchFamily="18" charset="0"/>
              </a:rPr>
              <a:t>33 counties reported that they either didn’t know what their providers were concerned about or that providers had no concerns.</a:t>
            </a:r>
          </a:p>
          <a:p>
            <a:r>
              <a:rPr lang="en-US" sz="2400" dirty="0">
                <a:solidFill>
                  <a:schemeClr val="bg2">
                    <a:lumMod val="25000"/>
                  </a:schemeClr>
                </a:solidFill>
                <a:latin typeface="Cambria" panose="02040503050406030204" pitchFamily="18" charset="0"/>
              </a:rPr>
              <a:t>48 counties reported the following concerns;</a:t>
            </a:r>
          </a:p>
          <a:p>
            <a:pPr lvl="2"/>
            <a:r>
              <a:rPr lang="en-US" sz="2400" dirty="0">
                <a:solidFill>
                  <a:schemeClr val="bg2">
                    <a:lumMod val="25000"/>
                  </a:schemeClr>
                </a:solidFill>
                <a:latin typeface="Cambria" panose="02040503050406030204" pitchFamily="18" charset="0"/>
              </a:rPr>
              <a:t>Availability of Staff</a:t>
            </a:r>
          </a:p>
          <a:p>
            <a:pPr lvl="2"/>
            <a:r>
              <a:rPr lang="en-US" sz="2400" dirty="0">
                <a:solidFill>
                  <a:schemeClr val="bg2">
                    <a:lumMod val="25000"/>
                  </a:schemeClr>
                </a:solidFill>
                <a:latin typeface="Cambria" panose="02040503050406030204" pitchFamily="18" charset="0"/>
              </a:rPr>
              <a:t>PPE</a:t>
            </a:r>
          </a:p>
          <a:p>
            <a:pPr lvl="2"/>
            <a:r>
              <a:rPr lang="en-US" sz="2400" dirty="0">
                <a:solidFill>
                  <a:schemeClr val="bg2">
                    <a:lumMod val="25000"/>
                  </a:schemeClr>
                </a:solidFill>
                <a:latin typeface="Cambria" panose="02040503050406030204" pitchFamily="18" charset="0"/>
              </a:rPr>
              <a:t>Coordination with local health department</a:t>
            </a:r>
          </a:p>
          <a:p>
            <a:pPr lvl="2"/>
            <a:r>
              <a:rPr lang="en-US" sz="2400" dirty="0">
                <a:solidFill>
                  <a:schemeClr val="bg2">
                    <a:lumMod val="25000"/>
                  </a:schemeClr>
                </a:solidFill>
                <a:latin typeface="Cambria" panose="02040503050406030204" pitchFamily="18" charset="0"/>
              </a:rPr>
              <a:t>Contact Tracing</a:t>
            </a:r>
          </a:p>
          <a:p>
            <a:pPr lvl="2"/>
            <a:r>
              <a:rPr lang="en-US" sz="2400" dirty="0">
                <a:solidFill>
                  <a:schemeClr val="bg2">
                    <a:lumMod val="25000"/>
                  </a:schemeClr>
                </a:solidFill>
                <a:latin typeface="Cambria" panose="02040503050406030204" pitchFamily="18" charset="0"/>
              </a:rPr>
              <a:t>Funding</a:t>
            </a:r>
          </a:p>
          <a:p>
            <a:endParaRPr lang="en-US" dirty="0"/>
          </a:p>
        </p:txBody>
      </p:sp>
    </p:spTree>
    <p:extLst>
      <p:ext uri="{BB962C8B-B14F-4D97-AF65-F5344CB8AC3E}">
        <p14:creationId xmlns:p14="http://schemas.microsoft.com/office/powerpoint/2010/main" val="2479957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373AD-4A06-3345-B709-18D2AAA79FF1}"/>
              </a:ext>
            </a:extLst>
          </p:cNvPr>
          <p:cNvSpPr>
            <a:spLocks noGrp="1"/>
          </p:cNvSpPr>
          <p:nvPr>
            <p:ph type="title"/>
          </p:nvPr>
        </p:nvSpPr>
        <p:spPr>
          <a:xfrm>
            <a:off x="0" y="446315"/>
            <a:ext cx="12191999" cy="1407440"/>
          </a:xfrm>
        </p:spPr>
        <p:txBody>
          <a:bodyPr>
            <a:normAutofit/>
          </a:bodyPr>
          <a:lstStyle/>
          <a:p>
            <a:pPr algn="ctr"/>
            <a:r>
              <a:rPr lang="en-US" sz="6000" b="1" dirty="0">
                <a:solidFill>
                  <a:srgbClr val="941100"/>
                </a:solidFill>
                <a:latin typeface="Cambria" panose="02040503050406030204" pitchFamily="18" charset="0"/>
              </a:rPr>
              <a:t>Action Steps</a:t>
            </a:r>
            <a:br>
              <a:rPr lang="en-US" b="1" u="sng" dirty="0"/>
            </a:br>
            <a:endParaRPr lang="en-US" dirty="0"/>
          </a:p>
        </p:txBody>
      </p:sp>
      <p:sp>
        <p:nvSpPr>
          <p:cNvPr id="3" name="Content Placeholder 2">
            <a:extLst>
              <a:ext uri="{FF2B5EF4-FFF2-40B4-BE49-F238E27FC236}">
                <a16:creationId xmlns:a16="http://schemas.microsoft.com/office/drawing/2014/main" id="{17B9AA22-A4A3-9141-B648-95FC3421C6D9}"/>
              </a:ext>
            </a:extLst>
          </p:cNvPr>
          <p:cNvSpPr>
            <a:spLocks noGrp="1"/>
          </p:cNvSpPr>
          <p:nvPr>
            <p:ph idx="1"/>
          </p:nvPr>
        </p:nvSpPr>
        <p:spPr>
          <a:xfrm>
            <a:off x="1" y="1788439"/>
            <a:ext cx="11985170" cy="4405531"/>
          </a:xfrm>
        </p:spPr>
        <p:txBody>
          <a:bodyPr>
            <a:normAutofit fontScale="85000" lnSpcReduction="20000"/>
          </a:bodyPr>
          <a:lstStyle/>
          <a:p>
            <a:pPr marL="0" indent="0">
              <a:spcBef>
                <a:spcPts val="0"/>
              </a:spcBef>
              <a:spcAft>
                <a:spcPts val="0"/>
              </a:spcAft>
              <a:buNone/>
            </a:pPr>
            <a:endParaRPr lang="en-US" dirty="0"/>
          </a:p>
          <a:p>
            <a:pPr marR="0" lvl="1">
              <a:spcBef>
                <a:spcPts val="0"/>
              </a:spcBef>
              <a:spcAft>
                <a:spcPts val="0"/>
              </a:spcAft>
            </a:pPr>
            <a:r>
              <a:rPr lang="en-US" sz="2200" dirty="0">
                <a:latin typeface="Cambria" panose="02040503050406030204" pitchFamily="18" charset="0"/>
                <a:ea typeface="Calibri" panose="020F0502020204030204" pitchFamily="34" charset="0"/>
              </a:rPr>
              <a:t>Strengthen relationship with ALL providers</a:t>
            </a:r>
          </a:p>
          <a:p>
            <a:pPr marR="0" lvl="2">
              <a:spcBef>
                <a:spcPts val="0"/>
              </a:spcBef>
              <a:spcAft>
                <a:spcPts val="0"/>
              </a:spcAft>
            </a:pPr>
            <a:r>
              <a:rPr lang="en-US" sz="1900" dirty="0">
                <a:latin typeface="Cambria" panose="02040503050406030204" pitchFamily="18" charset="0"/>
                <a:ea typeface="Calibri" panose="020F0502020204030204" pitchFamily="34" charset="0"/>
              </a:rPr>
              <a:t>Know their needs</a:t>
            </a:r>
          </a:p>
          <a:p>
            <a:pPr marR="0" lvl="2">
              <a:spcBef>
                <a:spcPts val="0"/>
              </a:spcBef>
              <a:spcAft>
                <a:spcPts val="0"/>
              </a:spcAft>
            </a:pPr>
            <a:r>
              <a:rPr lang="en-US" sz="1900" dirty="0">
                <a:latin typeface="Cambria" panose="02040503050406030204" pitchFamily="18" charset="0"/>
                <a:ea typeface="Calibri" panose="020F0502020204030204" pitchFamily="34" charset="0"/>
              </a:rPr>
              <a:t>Assess current workforce challenges</a:t>
            </a:r>
          </a:p>
          <a:p>
            <a:pPr marR="0" lvl="2">
              <a:spcBef>
                <a:spcPts val="0"/>
              </a:spcBef>
              <a:spcAft>
                <a:spcPts val="0"/>
              </a:spcAft>
            </a:pPr>
            <a:r>
              <a:rPr lang="en-US" sz="1900" dirty="0">
                <a:latin typeface="Cambria" panose="02040503050406030204" pitchFamily="18" charset="0"/>
                <a:ea typeface="Calibri" panose="020F0502020204030204" pitchFamily="34" charset="0"/>
              </a:rPr>
              <a:t>Prepare for crisis – conversations with providers to identify creative workforce solutions, including options for relocation*</a:t>
            </a:r>
          </a:p>
          <a:p>
            <a:pPr marR="0" lvl="1">
              <a:spcBef>
                <a:spcPts val="0"/>
              </a:spcBef>
              <a:spcAft>
                <a:spcPts val="0"/>
              </a:spcAft>
            </a:pPr>
            <a:r>
              <a:rPr lang="en-US" sz="2200" dirty="0">
                <a:latin typeface="Cambria" panose="02040503050406030204" pitchFamily="18" charset="0"/>
                <a:ea typeface="Calibri" panose="020F0502020204030204" pitchFamily="34" charset="0"/>
              </a:rPr>
              <a:t>Survey all providers to assess where vacancies exist</a:t>
            </a:r>
          </a:p>
          <a:p>
            <a:pPr marR="0" lvl="1">
              <a:spcBef>
                <a:spcPts val="0"/>
              </a:spcBef>
              <a:spcAft>
                <a:spcPts val="0"/>
              </a:spcAft>
            </a:pPr>
            <a:r>
              <a:rPr lang="en-US" sz="2200" dirty="0">
                <a:latin typeface="Cambria" panose="02040503050406030204" pitchFamily="18" charset="0"/>
                <a:ea typeface="Calibri" panose="020F0502020204030204" pitchFamily="34" charset="0"/>
              </a:rPr>
              <a:t>IP Teams need to discuss back-up plans, especially for Shared Living and Independent Provider Situations</a:t>
            </a:r>
          </a:p>
          <a:p>
            <a:pPr marR="0" lvl="1">
              <a:spcBef>
                <a:spcPts val="0"/>
              </a:spcBef>
              <a:spcAft>
                <a:spcPts val="0"/>
              </a:spcAft>
            </a:pPr>
            <a:r>
              <a:rPr lang="en-US" sz="2200" dirty="0">
                <a:latin typeface="Cambria" panose="02040503050406030204" pitchFamily="18" charset="0"/>
                <a:ea typeface="Calibri" panose="020F0502020204030204" pitchFamily="34" charset="0"/>
              </a:rPr>
              <a:t>Talk to Individual/Guardian about willingness, in waiver settings, to allow others to utilize available bedroom space</a:t>
            </a:r>
          </a:p>
          <a:p>
            <a:pPr marR="0" lvl="1">
              <a:spcBef>
                <a:spcPts val="0"/>
              </a:spcBef>
              <a:spcAft>
                <a:spcPts val="0"/>
              </a:spcAft>
            </a:pPr>
            <a:r>
              <a:rPr lang="en-US" sz="2200" dirty="0">
                <a:latin typeface="Cambria" panose="02040503050406030204" pitchFamily="18" charset="0"/>
                <a:ea typeface="Calibri" panose="020F0502020204030204" pitchFamily="34" charset="0"/>
              </a:rPr>
              <a:t>Assess family situations to identify where families may be able to support individuals temporarily in the family home</a:t>
            </a:r>
          </a:p>
          <a:p>
            <a:pPr marR="0" lvl="1">
              <a:spcBef>
                <a:spcPts val="0"/>
              </a:spcBef>
              <a:spcAft>
                <a:spcPts val="0"/>
              </a:spcAft>
            </a:pPr>
            <a:r>
              <a:rPr lang="en-US" sz="2200" dirty="0">
                <a:latin typeface="Cambria" panose="02040503050406030204" pitchFamily="18" charset="0"/>
                <a:ea typeface="Calibri" panose="020F0502020204030204" pitchFamily="34" charset="0"/>
              </a:rPr>
              <a:t>Identify options for appropriate remote supports for individuals to release staffing pressures*</a:t>
            </a:r>
          </a:p>
          <a:p>
            <a:pPr marR="0" lvl="1">
              <a:spcBef>
                <a:spcPts val="0"/>
              </a:spcBef>
              <a:spcAft>
                <a:spcPts val="0"/>
              </a:spcAft>
            </a:pPr>
            <a:r>
              <a:rPr lang="en-US" sz="2200" dirty="0">
                <a:latin typeface="Cambria" panose="02040503050406030204" pitchFamily="18" charset="0"/>
                <a:ea typeface="Calibri" panose="020F0502020204030204" pitchFamily="34" charset="0"/>
              </a:rPr>
              <a:t>Assess family situations for youth with complex needs to ensure the ability to provide adequate supports</a:t>
            </a:r>
          </a:p>
          <a:p>
            <a:pPr marR="0" lvl="1">
              <a:spcBef>
                <a:spcPts val="0"/>
              </a:spcBef>
              <a:spcAft>
                <a:spcPts val="0"/>
              </a:spcAft>
            </a:pPr>
            <a:r>
              <a:rPr lang="en-US" sz="2200" dirty="0">
                <a:latin typeface="Cambria" panose="02040503050406030204" pitchFamily="18" charset="0"/>
                <a:ea typeface="Calibri" panose="020F0502020204030204" pitchFamily="34" charset="0"/>
              </a:rPr>
              <a:t>Work with providers to address staff recruitment and retention needs and actively work together to recruit DSPs and Nurses</a:t>
            </a:r>
            <a:endParaRPr lang="en-US" sz="2200" dirty="0">
              <a:latin typeface="Cambria" panose="02040503050406030204" pitchFamily="18" charset="0"/>
            </a:endParaRPr>
          </a:p>
          <a:p>
            <a:endParaRPr lang="en-US" dirty="0"/>
          </a:p>
        </p:txBody>
      </p:sp>
    </p:spTree>
    <p:extLst>
      <p:ext uri="{BB962C8B-B14F-4D97-AF65-F5344CB8AC3E}">
        <p14:creationId xmlns:p14="http://schemas.microsoft.com/office/powerpoint/2010/main" val="3386060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D86C2D-3C42-4CB9-977D-8C7613EA7D04}"/>
              </a:ext>
            </a:extLst>
          </p:cNvPr>
          <p:cNvSpPr>
            <a:spLocks noGrp="1"/>
          </p:cNvSpPr>
          <p:nvPr>
            <p:ph type="title"/>
          </p:nvPr>
        </p:nvSpPr>
        <p:spPr>
          <a:xfrm>
            <a:off x="0" y="250371"/>
            <a:ext cx="12191999" cy="1603383"/>
          </a:xfrm>
        </p:spPr>
        <p:txBody>
          <a:bodyPr>
            <a:normAutofit/>
          </a:bodyPr>
          <a:lstStyle/>
          <a:p>
            <a:pPr algn="ctr"/>
            <a:r>
              <a:rPr lang="en-US" sz="5400" b="1" dirty="0">
                <a:solidFill>
                  <a:srgbClr val="941100"/>
                </a:solidFill>
                <a:latin typeface="Cambria" panose="02040503050406030204" pitchFamily="18" charset="0"/>
              </a:rPr>
              <a:t>Positive Strategies and Collaboration</a:t>
            </a:r>
            <a:r>
              <a:rPr lang="en-US" sz="5400" b="1" dirty="0"/>
              <a:t>	</a:t>
            </a:r>
          </a:p>
        </p:txBody>
      </p:sp>
      <p:sp>
        <p:nvSpPr>
          <p:cNvPr id="5" name="Content Placeholder 4">
            <a:extLst>
              <a:ext uri="{FF2B5EF4-FFF2-40B4-BE49-F238E27FC236}">
                <a16:creationId xmlns:a16="http://schemas.microsoft.com/office/drawing/2014/main" id="{29916B78-EDB8-4F64-8812-69937BFD8A85}"/>
              </a:ext>
            </a:extLst>
          </p:cNvPr>
          <p:cNvSpPr>
            <a:spLocks noGrp="1"/>
          </p:cNvSpPr>
          <p:nvPr>
            <p:ph idx="1"/>
          </p:nvPr>
        </p:nvSpPr>
        <p:spPr>
          <a:xfrm>
            <a:off x="185058" y="1853754"/>
            <a:ext cx="11843656" cy="4264017"/>
          </a:xfrm>
        </p:spPr>
        <p:txBody>
          <a:bodyPr>
            <a:normAutofit fontScale="92500" lnSpcReduction="20000"/>
          </a:bodyPr>
          <a:lstStyle/>
          <a:p>
            <a:r>
              <a:rPr lang="en-US" sz="2600" b="1" dirty="0">
                <a:solidFill>
                  <a:schemeClr val="bg2">
                    <a:lumMod val="25000"/>
                  </a:schemeClr>
                </a:solidFill>
                <a:latin typeface="Cambria" panose="02040503050406030204" pitchFamily="18" charset="0"/>
              </a:rPr>
              <a:t>County Board Efforts</a:t>
            </a:r>
          </a:p>
          <a:p>
            <a:pPr lvl="1">
              <a:spcAft>
                <a:spcPts val="1200"/>
              </a:spcAft>
            </a:pPr>
            <a:r>
              <a:rPr lang="en-US" sz="2000" dirty="0">
                <a:solidFill>
                  <a:schemeClr val="bg2">
                    <a:lumMod val="25000"/>
                  </a:schemeClr>
                </a:solidFill>
                <a:latin typeface="Cambria" panose="02040503050406030204" pitchFamily="18" charset="0"/>
                <a:cs typeface="Calibri bold" panose="020F0702030404030204" pitchFamily="34" charset="0"/>
              </a:rPr>
              <a:t>Providing Meals to agency’s who are experiencing COVID outbreaks</a:t>
            </a:r>
          </a:p>
          <a:p>
            <a:pPr lvl="1">
              <a:spcAft>
                <a:spcPts val="1200"/>
              </a:spcAft>
            </a:pPr>
            <a:r>
              <a:rPr lang="en-US" sz="2000" dirty="0">
                <a:solidFill>
                  <a:schemeClr val="bg2">
                    <a:lumMod val="25000"/>
                  </a:schemeClr>
                </a:solidFill>
                <a:latin typeface="Cambria" panose="02040503050406030204" pitchFamily="18" charset="0"/>
                <a:cs typeface="Calibri bold" panose="020F0702030404030204" pitchFamily="34" charset="0"/>
              </a:rPr>
              <a:t>Contacting independent providers in your county  and developing an ongoing list of providers who are willing to work with facilities experiencing issues pertaining to COVID-19</a:t>
            </a:r>
          </a:p>
          <a:p>
            <a:pPr lvl="1">
              <a:spcAft>
                <a:spcPts val="1200"/>
              </a:spcAft>
            </a:pPr>
            <a:r>
              <a:rPr lang="en-US" sz="2000" dirty="0">
                <a:solidFill>
                  <a:schemeClr val="bg2">
                    <a:lumMod val="25000"/>
                  </a:schemeClr>
                </a:solidFill>
                <a:latin typeface="Cambria" panose="02040503050406030204" pitchFamily="18" charset="0"/>
                <a:cs typeface="Calibri bold" panose="020F0702030404030204" pitchFamily="34" charset="0"/>
              </a:rPr>
              <a:t>Contacting waiver nursing providers and state-plan nursing providers and developing an ongoing list of providers who are willing to work with facilities experiencing issues pertaining to COVID-19</a:t>
            </a:r>
          </a:p>
          <a:p>
            <a:pPr lvl="1">
              <a:spcAft>
                <a:spcPts val="1200"/>
              </a:spcAft>
            </a:pPr>
            <a:r>
              <a:rPr lang="en-US" sz="2000" dirty="0">
                <a:solidFill>
                  <a:schemeClr val="bg2">
                    <a:lumMod val="25000"/>
                  </a:schemeClr>
                </a:solidFill>
                <a:latin typeface="Cambria" panose="02040503050406030204" pitchFamily="18" charset="0"/>
                <a:ea typeface="Times New Roman" panose="02020603050405020304" pitchFamily="18" charset="0"/>
                <a:cs typeface="Calibri bold" panose="020F0702030404030204" pitchFamily="34" charset="0"/>
              </a:rPr>
              <a:t>C</a:t>
            </a:r>
            <a:r>
              <a:rPr lang="en-US" sz="2000" dirty="0">
                <a:solidFill>
                  <a:schemeClr val="bg2">
                    <a:lumMod val="25000"/>
                  </a:schemeClr>
                </a:solidFill>
                <a:effectLst/>
                <a:latin typeface="Cambria" panose="02040503050406030204" pitchFamily="18" charset="0"/>
                <a:ea typeface="Times New Roman" panose="02020603050405020304" pitchFamily="18" charset="0"/>
                <a:cs typeface="Calibri bold" panose="020F0702030404030204" pitchFamily="34" charset="0"/>
              </a:rPr>
              <a:t>onnecting with local hotels/college dormitories/use of CB buildings for purposes of both quarantine/isolation space (this was our initial priority) and also for congregating people to deal with staffing crisis (new priority)</a:t>
            </a:r>
            <a:endParaRPr lang="en-US" sz="2000" dirty="0">
              <a:solidFill>
                <a:schemeClr val="bg2">
                  <a:lumMod val="25000"/>
                </a:schemeClr>
              </a:solidFill>
              <a:latin typeface="Cambria" panose="02040503050406030204" pitchFamily="18" charset="0"/>
              <a:ea typeface="Times New Roman" panose="02020603050405020304" pitchFamily="18" charset="0"/>
              <a:cs typeface="Calibri bold" panose="020F0702030404030204" pitchFamily="34" charset="0"/>
            </a:endParaRPr>
          </a:p>
          <a:p>
            <a:pPr lvl="1">
              <a:spcAft>
                <a:spcPts val="1200"/>
              </a:spcAft>
            </a:pPr>
            <a:r>
              <a:rPr lang="en-US" sz="2000" dirty="0">
                <a:solidFill>
                  <a:schemeClr val="bg2">
                    <a:lumMod val="25000"/>
                  </a:schemeClr>
                </a:solidFill>
                <a:latin typeface="Cambria" panose="02040503050406030204" pitchFamily="18" charset="0"/>
                <a:ea typeface="Times New Roman" panose="02020603050405020304" pitchFamily="18" charset="0"/>
                <a:cs typeface="Calibri bold" panose="020F0702030404030204" pitchFamily="34" charset="0"/>
              </a:rPr>
              <a:t>Providing PPE to providers</a:t>
            </a:r>
            <a:endParaRPr lang="en-US" sz="2000" dirty="0">
              <a:solidFill>
                <a:schemeClr val="bg2">
                  <a:lumMod val="25000"/>
                </a:schemeClr>
              </a:solidFill>
              <a:effectLst/>
              <a:latin typeface="Cambria" panose="02040503050406030204" pitchFamily="18" charset="0"/>
              <a:ea typeface="Times New Roman" panose="02020603050405020304" pitchFamily="18" charset="0"/>
              <a:cs typeface="Calibri bold" panose="020F0702030404030204" pitchFamily="34" charset="0"/>
            </a:endParaRPr>
          </a:p>
          <a:p>
            <a:pPr marL="457200" lvl="1" indent="0">
              <a:buNone/>
            </a:pPr>
            <a:endParaRPr lang="en-US" sz="1600" dirty="0">
              <a:latin typeface="Calibri bold" panose="020F0702030404030204" pitchFamily="34" charset="0"/>
              <a:cs typeface="Calibri bold" panose="020F0702030404030204" pitchFamily="34" charset="0"/>
            </a:endParaRPr>
          </a:p>
        </p:txBody>
      </p:sp>
    </p:spTree>
    <p:extLst>
      <p:ext uri="{BB962C8B-B14F-4D97-AF65-F5344CB8AC3E}">
        <p14:creationId xmlns:p14="http://schemas.microsoft.com/office/powerpoint/2010/main" val="2611702712"/>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{781A7C44-44D6-634B-829B-4C5CD45A3AA7}tf10001119</Template>
  <TotalTime>346</TotalTime>
  <Words>3085</Words>
  <Application>Microsoft Macintosh PowerPoint</Application>
  <PresentationFormat>Widescreen</PresentationFormat>
  <Paragraphs>294</Paragraphs>
  <Slides>36</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Calibri bold</vt:lpstr>
      <vt:lpstr>Cambria</vt:lpstr>
      <vt:lpstr>Gill Sans MT</vt:lpstr>
      <vt:lpstr>Wingdings</vt:lpstr>
      <vt:lpstr>Gallery</vt:lpstr>
      <vt:lpstr>Pandemic Crisis Planning For Second Surge</vt:lpstr>
      <vt:lpstr>Agenda  November 24, 2020</vt:lpstr>
      <vt:lpstr>PowerPoint Presentation</vt:lpstr>
      <vt:lpstr>Connecting with  County Boards</vt:lpstr>
      <vt:lpstr>Connecting with  County Boards</vt:lpstr>
      <vt:lpstr>Survey Outcomes 81 County Boards Completed the Survey </vt:lpstr>
      <vt:lpstr>Survey Outcomes 81 County Boards Completed the Survey </vt:lpstr>
      <vt:lpstr>Action Steps </vt:lpstr>
      <vt:lpstr>Positive Strategies and Collaboration </vt:lpstr>
      <vt:lpstr>Positive Strategies and Collaboration </vt:lpstr>
      <vt:lpstr>Positive Strategies and Collaboration </vt:lpstr>
      <vt:lpstr>New Efforts  for Staffing Crisis</vt:lpstr>
      <vt:lpstr>New Efforts  for Staffing Crisis</vt:lpstr>
      <vt:lpstr>New Efforts  for Staffing Crisis</vt:lpstr>
      <vt:lpstr>New Efforts  for Staffing Crisis</vt:lpstr>
      <vt:lpstr>What can SSA’s be doing?</vt:lpstr>
      <vt:lpstr>What can SSA’s be doing?</vt:lpstr>
      <vt:lpstr> Lessons Learned  &amp; Positive Practices </vt:lpstr>
      <vt:lpstr>                        Real Time Example:       Email from SSA director  at 1:34 PM today </vt:lpstr>
      <vt:lpstr>Clearwater cOg  Pandemic Response – we are there to help</vt:lpstr>
      <vt:lpstr>Clearwater cOg  Pandemic Response – we are there to help</vt:lpstr>
      <vt:lpstr>Clearwater cOg  Pandemic Response – we are there to help</vt:lpstr>
      <vt:lpstr>Clearwater COG Pandemic Response – we are there to help</vt:lpstr>
      <vt:lpstr>PowerPoint Presentation</vt:lpstr>
      <vt:lpstr>Summit DD COVID Response </vt:lpstr>
      <vt:lpstr>Summit DD COVID Response </vt:lpstr>
      <vt:lpstr>Licking County Board Foundation of Collaboration   </vt:lpstr>
      <vt:lpstr>Licking County Board Foundation of Collaboration   </vt:lpstr>
      <vt:lpstr>Mahoning County Board  of Developmental Disabilities</vt:lpstr>
      <vt:lpstr>DSP Shortages:  Mahoning County Board Plan </vt:lpstr>
      <vt:lpstr>Reference Material Courtesy Mahoning County Board</vt:lpstr>
      <vt:lpstr>PowerPoint Presentation</vt:lpstr>
      <vt:lpstr>Personal Protective Equipment </vt:lpstr>
      <vt:lpstr>DSP Shortages </vt:lpstr>
      <vt:lpstr>Quarantine Location</vt:lpstr>
      <vt:lpstr>Communication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Willie Jones</dc:creator>
  <cp:lastModifiedBy>Willie Jones</cp:lastModifiedBy>
  <cp:revision>21</cp:revision>
  <dcterms:created xsi:type="dcterms:W3CDTF">2020-11-23T22:18:16Z</dcterms:created>
  <dcterms:modified xsi:type="dcterms:W3CDTF">2020-11-24T20:35:12Z</dcterms:modified>
</cp:coreProperties>
</file>