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70" r:id="rId11"/>
    <p:sldId id="271" r:id="rId12"/>
    <p:sldId id="269" r:id="rId13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000E3-345B-4FE2-B424-0B3F1FFE0324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DDDED-78FE-45BA-AE8A-4AF7861B0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2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6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2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1674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75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1145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86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8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5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8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1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3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0F60-7A08-461F-A28C-D4083798F9D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6BF7A1-5B54-4BAD-9D36-7BFD69E5B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0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638" y="1656048"/>
            <a:ext cx="8568906" cy="2368684"/>
          </a:xfrm>
        </p:spPr>
        <p:txBody>
          <a:bodyPr/>
          <a:lstStyle/>
          <a:p>
            <a:pPr algn="ctr"/>
            <a:r>
              <a:rPr lang="en-US" sz="4000" b="1" dirty="0" smtClean="0"/>
              <a:t>How To Build Effective Relationships With Your Elected Officials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4732"/>
            <a:ext cx="9144000" cy="2556166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Presented By: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Dennis Grant, Executive Director, United Rehabilitation Services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-and-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Jeff Davis, President, OPRA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21" y="836271"/>
            <a:ext cx="1904814" cy="11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4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OPRA Political Networking</a:t>
            </a:r>
            <a:br>
              <a:rPr lang="en-US" dirty="0"/>
            </a:br>
            <a:r>
              <a:rPr lang="en-US" dirty="0"/>
              <a:t>*How to Build Effective Relationships*</a:t>
            </a:r>
            <a:br>
              <a:rPr lang="en-US" dirty="0"/>
            </a:br>
            <a:r>
              <a:rPr lang="en-US" sz="2000" dirty="0"/>
              <a:t>Dennis Grant 12/14/18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/>
          <a:lstStyle/>
          <a:p>
            <a:r>
              <a:rPr lang="en-US" dirty="0"/>
              <a:t>Invite them to your facility, meet clients and families. If they come take pictures of them with clients and post on FB, </a:t>
            </a:r>
          </a:p>
          <a:p>
            <a:r>
              <a:rPr lang="en-US" dirty="0"/>
              <a:t>Your website, etc. They love the positive press. Hold a legislative breakfast at your place. Invite them to your</a:t>
            </a:r>
          </a:p>
          <a:p>
            <a:r>
              <a:rPr lang="en-US" dirty="0"/>
              <a:t>Events where they </a:t>
            </a:r>
            <a:r>
              <a:rPr lang="en-US" dirty="0" smtClean="0"/>
              <a:t>can </a:t>
            </a:r>
            <a:r>
              <a:rPr lang="en-US" dirty="0"/>
              <a:t>hear client stories, (free tickets…)</a:t>
            </a:r>
          </a:p>
          <a:p>
            <a:r>
              <a:rPr lang="en-US" dirty="0"/>
              <a:t>Attend Chamber of Commerce legislative events. Show up early and be , “the greeter”, for the politicians. Go </a:t>
            </a:r>
            <a:r>
              <a:rPr lang="en-US" dirty="0" smtClean="0"/>
              <a:t>on United </a:t>
            </a:r>
            <a:r>
              <a:rPr lang="en-US" dirty="0"/>
              <a:t>Way, </a:t>
            </a:r>
            <a:r>
              <a:rPr lang="en-US" dirty="0" smtClean="0"/>
              <a:t>Chamber etc</a:t>
            </a:r>
            <a:r>
              <a:rPr lang="en-US" dirty="0"/>
              <a:t>. Legislative Days in Columbus and visit their offices. Take advantage of OPRA’s connections </a:t>
            </a:r>
            <a:r>
              <a:rPr lang="en-US" dirty="0" smtClean="0"/>
              <a:t>and learn </a:t>
            </a:r>
            <a:r>
              <a:rPr lang="en-US" dirty="0"/>
              <a:t>how to testify or provide.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4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OPRA Political Networking</a:t>
            </a:r>
            <a:br>
              <a:rPr lang="en-US" dirty="0"/>
            </a:br>
            <a:r>
              <a:rPr lang="en-US" dirty="0"/>
              <a:t>*How to Build Effective Relationships*</a:t>
            </a:r>
            <a:br>
              <a:rPr lang="en-US" dirty="0"/>
            </a:br>
            <a:r>
              <a:rPr lang="en-US" sz="2000" dirty="0"/>
              <a:t>Dennis Grant 12/14/18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 their events!</a:t>
            </a:r>
          </a:p>
          <a:p>
            <a:r>
              <a:rPr lang="en-US" dirty="0"/>
              <a:t>Look for inexpensive ones for local politicians and other will be there, (Taco/Spaghetti dinners, after hours etc.)</a:t>
            </a:r>
          </a:p>
          <a:p>
            <a:r>
              <a:rPr lang="en-US" dirty="0"/>
              <a:t>Get your Board and </a:t>
            </a:r>
            <a:r>
              <a:rPr lang="en-US" dirty="0" smtClean="0"/>
              <a:t>Donors </a:t>
            </a:r>
            <a:r>
              <a:rPr lang="en-US" dirty="0"/>
              <a:t>to take you as a guest. Use your social capital!</a:t>
            </a:r>
          </a:p>
          <a:p>
            <a:r>
              <a:rPr lang="en-US" dirty="0"/>
              <a:t>Once you know them tell them you’d love to attend their fundraising event and support </a:t>
            </a:r>
            <a:r>
              <a:rPr lang="en-US" dirty="0" smtClean="0"/>
              <a:t>them. But if $500.00 </a:t>
            </a:r>
            <a:r>
              <a:rPr lang="en-US" dirty="0"/>
              <a:t>is too much </a:t>
            </a:r>
            <a:r>
              <a:rPr lang="en-US" dirty="0" smtClean="0"/>
              <a:t>for </a:t>
            </a:r>
            <a:r>
              <a:rPr lang="en-US" dirty="0"/>
              <a:t>you personally and as a nonprofit, see if $50.00 or $100 will cover it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Get active on issues that matter! Email them, call their offices, get to know their Aides.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989" y="345986"/>
            <a:ext cx="9144000" cy="1543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GRASSROOTS 101 </a:t>
            </a:r>
            <a:br>
              <a:rPr lang="en-US" dirty="0" smtClean="0"/>
            </a:br>
            <a:r>
              <a:rPr lang="en-US" dirty="0" smtClean="0"/>
              <a:t>Dos and Don’ts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989" y="1889185"/>
            <a:ext cx="5023447" cy="4618653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Don’t demand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Don’t talk over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Don’t argue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Don’t be surprised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</a:t>
            </a:r>
            <a:r>
              <a:rPr lang="en-US" sz="2000" dirty="0" smtClean="0">
                <a:solidFill>
                  <a:schemeClr val="tx1"/>
                </a:solidFill>
              </a:rPr>
              <a:t>be gracious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listen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be direct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be reasonable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be passionate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be a partner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724" y="1182618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en-US" sz="6000" b="1" i="1" u="sng" dirty="0" smtClean="0"/>
              <a:t>Do This WHY?</a:t>
            </a:r>
            <a:r>
              <a:rPr lang="en-US" sz="4800" i="1" dirty="0" smtClean="0"/>
              <a:t/>
            </a:r>
            <a:br>
              <a:rPr lang="en-US" sz="4800" i="1" dirty="0" smtClean="0"/>
            </a:br>
            <a:endParaRPr lang="en-US" sz="48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724" y="3552663"/>
            <a:ext cx="8596668" cy="1864726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BECAUSE it gives you influence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BECAUSE it can benefit your agency and those you serve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491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1000"/>
          </a:xfrm>
        </p:spPr>
        <p:txBody>
          <a:bodyPr/>
          <a:lstStyle/>
          <a:p>
            <a:pPr algn="l"/>
            <a:r>
              <a:rPr lang="en-US" dirty="0" smtClean="0"/>
              <a:t>First Steps-Grassroots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35454"/>
            <a:ext cx="9144000" cy="307443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Understanding Who Is Your Legislator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Understanding How Your Legislator Thinks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How To Make A Difference One Person At A Time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60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4705" y="1231342"/>
            <a:ext cx="7766936" cy="1646302"/>
          </a:xfrm>
        </p:spPr>
        <p:txBody>
          <a:bodyPr/>
          <a:lstStyle/>
          <a:p>
            <a:pPr algn="ctr"/>
            <a:r>
              <a:rPr lang="en-US" dirty="0" smtClean="0"/>
              <a:t>GRASSROOTS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705" y="3395225"/>
            <a:ext cx="7766936" cy="131479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Understanding How Your Legislator Thinks</a:t>
            </a:r>
          </a:p>
        </p:txBody>
      </p:sp>
    </p:spTree>
    <p:extLst>
      <p:ext uri="{BB962C8B-B14F-4D97-AF65-F5344CB8AC3E}">
        <p14:creationId xmlns:p14="http://schemas.microsoft.com/office/powerpoint/2010/main" val="2847798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8468" y="905069"/>
            <a:ext cx="9023230" cy="7371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Your Legislator Thinks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80727"/>
            <a:ext cx="9144000" cy="417078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How do the People back home whom I represent feel about this bill?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I want to be re-elected?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How are the other legislators from my city and county going to vote?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Has the Governor taken a strong position on this bill?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How are those legislators I consider close friends and political allies going to vote?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What are the newspapers and TV editorials saying?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What do I think is right on this bill?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What are the merits of this bill-is it constitutional – fair - enforceable?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2461" y="1122363"/>
            <a:ext cx="9144000" cy="7904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How Your Legislator Thinks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04661"/>
            <a:ext cx="9144000" cy="306977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best approach to solving the problem?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What will be the cost – where will the money come from?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Has the presiding officer of my House taken a strong stand on this bill?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What do groups who will be directly affected by this bill say about it?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Should I go along with certain legislators on this bill in return for their support on one of my bills in the future?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0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GRASSROOTS 101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How To Make A Difference One Person At A Time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B050"/>
                </a:solidFill>
              </a:rPr>
              <a:t>FIRST LESSON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There is no </a:t>
            </a:r>
            <a:r>
              <a:rPr lang="en-US" dirty="0" smtClean="0">
                <a:solidFill>
                  <a:srgbClr val="00B050"/>
                </a:solidFill>
              </a:rPr>
              <a:t>‘</a:t>
            </a:r>
            <a:r>
              <a:rPr lang="en-US" u="sng" dirty="0" smtClean="0">
                <a:solidFill>
                  <a:srgbClr val="00B050"/>
                </a:solidFill>
              </a:rPr>
              <a:t>Right</a:t>
            </a:r>
            <a:r>
              <a:rPr lang="en-US" dirty="0" smtClean="0">
                <a:solidFill>
                  <a:srgbClr val="00B050"/>
                </a:solidFill>
              </a:rPr>
              <a:t>’</a:t>
            </a:r>
            <a:r>
              <a:rPr lang="en-US" dirty="0" smtClean="0"/>
              <a:t> way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76916" y="3244334"/>
            <a:ext cx="2942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5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753" y="676470"/>
            <a:ext cx="9144000" cy="71845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GRASSOOTS-101–Why it Works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445" y="1897039"/>
            <a:ext cx="9103057" cy="4587032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chemeClr val="tx1"/>
                </a:solidFill>
              </a:rPr>
              <a:t>Gaining Access as a Grassroots Advocate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You’re their constituent and a voter who knows people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If you win the emotional side of a policy issue, it can stir access.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Important causes or needs, no matter how big or small, often foster access to the legislative process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Nothing beats personal contact and hometown connections                                     (particularly with term limits) - make it personal for policymakers. Access is parochial, it can be gained by illustrating home town connections to your cause.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Economy of Scales: Ability to utilize your strength in numbers.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29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OPRA Political Networking</a:t>
            </a:r>
            <a:br>
              <a:rPr lang="en-US" dirty="0" smtClean="0"/>
            </a:br>
            <a:r>
              <a:rPr lang="en-US" dirty="0" smtClean="0"/>
              <a:t>*How to Build Effective Relationships*</a:t>
            </a:r>
            <a:br>
              <a:rPr lang="en-US" dirty="0" smtClean="0"/>
            </a:br>
            <a:r>
              <a:rPr lang="en-US" sz="2000" dirty="0" smtClean="0"/>
              <a:t>Dennis Grant 12/14/18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626" y="2013438"/>
            <a:ext cx="9177456" cy="41635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Identify every politician </a:t>
            </a:r>
            <a:r>
              <a:rPr lang="en-US" sz="1600" dirty="0" smtClean="0"/>
              <a:t>in </a:t>
            </a:r>
            <a:r>
              <a:rPr lang="en-US" dirty="0" smtClean="0"/>
              <a:t>your</a:t>
            </a:r>
            <a:r>
              <a:rPr lang="en-US" sz="1600" dirty="0" smtClean="0"/>
              <a:t> district where your agency is and where you live.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Don’t forget the City Mayor and Council Members, County Commissioners etc. even Treasurer, Auditor, Clerk, Sheriff, judges,(They will likely move up!)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Start a, “marketing file” with backgrounds just like you would for donors. Use </a:t>
            </a:r>
            <a:r>
              <a:rPr lang="en-US" sz="1600" dirty="0" err="1" smtClean="0"/>
              <a:t>Blackbaud</a:t>
            </a:r>
            <a:r>
              <a:rPr lang="en-US" sz="1600" dirty="0" smtClean="0"/>
              <a:t> or other donor management software.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Learn as much as you can about them, (Committees, monitor Web Site, position statements, bills they sponsor, “friend them” on Facebook/</a:t>
            </a:r>
            <a:r>
              <a:rPr lang="en-US" sz="1600" dirty="0" err="1" smtClean="0"/>
              <a:t>Linkedin</a:t>
            </a:r>
            <a:r>
              <a:rPr lang="en-US" sz="1600" dirty="0" smtClean="0"/>
              <a:t>. Hopefully they see your posts and you see theirs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6126481" y="1129004"/>
            <a:ext cx="45719" cy="504795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370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</TotalTime>
  <Words>742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How To Build Effective Relationships With Your Elected Officials</vt:lpstr>
      <vt:lpstr>Do This WHY? </vt:lpstr>
      <vt:lpstr>First Steps-Grassroots 101</vt:lpstr>
      <vt:lpstr>GRASSROOTS 101</vt:lpstr>
      <vt:lpstr>How Your Legislator Thinks</vt:lpstr>
      <vt:lpstr>How Your Legislator Thinks</vt:lpstr>
      <vt:lpstr>GRASSROOTS 101</vt:lpstr>
      <vt:lpstr>GRASSOOTS-101–Why it Works</vt:lpstr>
      <vt:lpstr>OPRA Political Networking *How to Build Effective Relationships* Dennis Grant 12/14/18  </vt:lpstr>
      <vt:lpstr>OPRA Political Networking *How to Build Effective Relationships* Dennis Grant 12/14/18 </vt:lpstr>
      <vt:lpstr>OPRA Political Networking *How to Build Effective Relationships* Dennis Grant 12/14/18 </vt:lpstr>
      <vt:lpstr>GRASSROOTS 101  Dos and Don’ts</vt:lpstr>
    </vt:vector>
  </TitlesOfParts>
  <Company>Hosting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Grassroots Lobbying</dc:title>
  <dc:creator>Rhonda Jacob</dc:creator>
  <cp:lastModifiedBy>Christine Touvelle</cp:lastModifiedBy>
  <cp:revision>37</cp:revision>
  <cp:lastPrinted>2018-12-14T14:37:34Z</cp:lastPrinted>
  <dcterms:created xsi:type="dcterms:W3CDTF">2018-10-24T10:35:36Z</dcterms:created>
  <dcterms:modified xsi:type="dcterms:W3CDTF">2018-12-20T14:21:08Z</dcterms:modified>
</cp:coreProperties>
</file>