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357" r:id="rId2"/>
    <p:sldId id="385" r:id="rId3"/>
    <p:sldId id="386" r:id="rId4"/>
    <p:sldId id="392" r:id="rId5"/>
    <p:sldId id="404" r:id="rId6"/>
    <p:sldId id="406" r:id="rId7"/>
    <p:sldId id="397" r:id="rId8"/>
    <p:sldId id="407" r:id="rId9"/>
    <p:sldId id="408" r:id="rId10"/>
    <p:sldId id="409" r:id="rId11"/>
    <p:sldId id="39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W. Waites" initials="kww" lastIdx="15" clrIdx="0"/>
  <p:cmAuthor id="1" name="Brad Krauss" initials="BK" lastIdx="8" clrIdx="1"/>
  <p:cmAuthor id="2" name="SedgwickUser" initials="S" lastIdx="12" clrIdx="2"/>
  <p:cmAuthor id="3" name="Chadwick, Amy" initials="CA" lastIdx="1" clrIdx="3"/>
  <p:cmAuthor id="4" name="Kim Norris" initials="KN" lastIdx="5" clrIdx="4"/>
  <p:cmAuthor id="5" name="KWaites" initials="U" lastIdx="6" clrIdx="5"/>
  <p:cmAuthor id="6" name="pross" initials="l" lastIdx="2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C"/>
    <a:srgbClr val="009DDE"/>
    <a:srgbClr val="5F6062"/>
    <a:srgbClr val="0070C0"/>
    <a:srgbClr val="D9D9D9"/>
    <a:srgbClr val="3366FF"/>
    <a:srgbClr val="000000"/>
    <a:srgbClr val="2D7ED7"/>
    <a:srgbClr val="2069AC"/>
    <a:srgbClr val="840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 autoAdjust="0"/>
    <p:restoredTop sz="89520" autoAdjust="0"/>
  </p:normalViewPr>
  <p:slideViewPr>
    <p:cSldViewPr snapToGrid="0">
      <p:cViewPr varScale="1">
        <p:scale>
          <a:sx n="96" d="100"/>
          <a:sy n="96" d="100"/>
        </p:scale>
        <p:origin x="11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720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45AAE50-8E19-4C06-AC41-2A3F02EF1B8B}" type="datetimeFigureOut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D7A0EBF-5A8F-407E-B65D-E8EBDBACE0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87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720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8E78B45C-6EDF-4A04-BC64-8962C2CCD13E}" type="datetimeFigureOut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81DDDEE-992B-4132-92A3-B61FCF7195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1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DDDEE-992B-4132-92A3-B61FCF71951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42496" y="4870848"/>
            <a:ext cx="4387154" cy="580460"/>
          </a:xfrm>
          <a:prstGeom prst="rect">
            <a:avLst/>
          </a:prstGeom>
        </p:spPr>
        <p:txBody>
          <a:bodyPr anchor="ctr"/>
          <a:lstStyle>
            <a:lvl1pPr algn="r">
              <a:defRPr sz="2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423275" y="6511857"/>
            <a:ext cx="482600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A0A4BEF-8C68-4C7E-BC4F-FFEC64399D31}" type="slidenum">
              <a:rPr lang="en-US" sz="1000" b="0" smtClean="0"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pPr algn="r" eaLnBrk="1" hangingPunct="1">
                <a:defRPr/>
              </a:pPr>
              <a:t>‹#›</a:t>
            </a:fld>
            <a:endParaRPr lang="en-US" sz="1100" b="0" dirty="0" smtClean="0"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90524" y="1571625"/>
            <a:ext cx="8134351" cy="4543426"/>
          </a:xfrm>
          <a:prstGeom prst="rect">
            <a:avLst/>
          </a:prstGeom>
        </p:spPr>
        <p:txBody>
          <a:bodyPr wrap="square"/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009DDE"/>
              </a:buClr>
              <a:buFont typeface="Arial" pitchFamily="34" charset="0"/>
              <a:buChar char="•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itchFamily="34" charset="0"/>
                <a:cs typeface="Tahoma" pitchFamily="34" charset="0"/>
              </a:defRPr>
            </a:lvl1pPr>
            <a:lvl2pPr marL="571500" indent="-342900">
              <a:spcBef>
                <a:spcPts val="0"/>
              </a:spcBef>
              <a:spcAft>
                <a:spcPts val="600"/>
              </a:spcAft>
              <a:buClr>
                <a:srgbClr val="5F6062"/>
              </a:buClr>
              <a:buFont typeface="Calibri" pitchFamily="34" charset="0"/>
              <a:buChar char="—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defRPr>
            </a:lvl2pPr>
            <a:lvl3pPr marL="804863" indent="-228600">
              <a:spcBef>
                <a:spcPts val="0"/>
              </a:spcBef>
              <a:spcAft>
                <a:spcPts val="600"/>
              </a:spcAft>
              <a:buClr>
                <a:srgbClr val="009DDE"/>
              </a:buClr>
              <a:buFont typeface="Wingdings" pitchFamily="2" charset="2"/>
              <a:buChar char="§"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defRPr>
            </a:lvl3pPr>
            <a:lvl4pPr marL="1143000" indent="-228600">
              <a:spcBef>
                <a:spcPts val="0"/>
              </a:spcBef>
              <a:spcAft>
                <a:spcPts val="600"/>
              </a:spcAft>
              <a:buClr>
                <a:srgbClr val="5F6062"/>
              </a:buCl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defRPr>
            </a:lvl4pPr>
            <a:lvl5pPr marL="1490663" indent="-228600">
              <a:spcBef>
                <a:spcPts val="0"/>
              </a:spcBef>
              <a:spcAft>
                <a:spcPts val="600"/>
              </a:spcAft>
              <a:buClr>
                <a:srgbClr val="009DDE"/>
              </a:buCl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10909" y="469373"/>
            <a:ext cx="6056541" cy="519664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algn="l">
              <a:defRPr sz="2200" b="0">
                <a:solidFill>
                  <a:srgbClr val="009DDC"/>
                </a:solidFill>
                <a:effectLst/>
                <a:latin typeface="Calibri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7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en-US"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n-US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en-US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n-US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en-US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islerb@chsmco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wc.ohio.gov/employer/programs/safety/EmpGrants.as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86514" y="3860800"/>
            <a:ext cx="4557486" cy="2485407"/>
          </a:xfrm>
        </p:spPr>
        <p:txBody>
          <a:bodyPr/>
          <a:lstStyle/>
          <a:p>
            <a:r>
              <a:rPr lang="en-US" sz="2800" dirty="0" smtClean="0"/>
              <a:t>  What Every OPRA Member Should Take Advantage of….</a:t>
            </a:r>
            <a:br>
              <a:rPr lang="en-US" sz="2800" dirty="0" smtClean="0"/>
            </a:br>
            <a:r>
              <a:rPr lang="en-US" sz="2800" dirty="0" smtClean="0"/>
              <a:t>BWC Safety Grants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March 13, 2018</a:t>
            </a:r>
            <a:br>
              <a:rPr lang="en-US" dirty="0" smtClean="0"/>
            </a:br>
            <a:r>
              <a:rPr lang="en-US" dirty="0" smtClean="0"/>
              <a:t>Brent Isler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55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Complete Application</a:t>
            </a:r>
          </a:p>
          <a:p>
            <a:r>
              <a:rPr lang="en-US" dirty="0" smtClean="0"/>
              <a:t>BWC reviews, approves, distributes funds </a:t>
            </a:r>
          </a:p>
          <a:p>
            <a:r>
              <a:rPr lang="en-US" dirty="0" smtClean="0"/>
              <a:t>Purchase training and/or purchase and install equipment</a:t>
            </a:r>
          </a:p>
          <a:p>
            <a:r>
              <a:rPr lang="en-US" dirty="0" smtClean="0"/>
              <a:t>Submit proof of spending</a:t>
            </a:r>
          </a:p>
          <a:p>
            <a:r>
              <a:rPr lang="en-US" dirty="0" smtClean="0"/>
              <a:t>Submit 1 year case study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07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Brent Isler</a:t>
            </a:r>
          </a:p>
          <a:p>
            <a:pPr marL="0" indent="0">
              <a:buNone/>
            </a:pPr>
            <a:r>
              <a:rPr lang="en-US" sz="3200" dirty="0" err="1" smtClean="0"/>
              <a:t>CompManagement</a:t>
            </a:r>
            <a:r>
              <a:rPr lang="en-US" sz="3200" dirty="0" smtClean="0"/>
              <a:t> Health Systems</a:t>
            </a:r>
          </a:p>
          <a:p>
            <a:pPr marL="0" indent="0">
              <a:buNone/>
            </a:pPr>
            <a:r>
              <a:rPr lang="en-US" sz="3200" dirty="0"/>
              <a:t>Client Services Manager</a:t>
            </a:r>
          </a:p>
          <a:p>
            <a:pPr marL="0" indent="0">
              <a:buNone/>
            </a:pPr>
            <a:r>
              <a:rPr lang="en-US" sz="3200" dirty="0" smtClean="0">
                <a:hlinkClick r:id="rId2"/>
              </a:rPr>
              <a:t>islerb@chsmco.com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614-679-2665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Purchase ergonomic, safety, and/or industrial hygiene equipment to reduce frequency/severity of </a:t>
            </a:r>
            <a:r>
              <a:rPr lang="en-US" sz="3200" dirty="0" smtClean="0"/>
              <a:t>injuries</a:t>
            </a:r>
          </a:p>
          <a:p>
            <a:r>
              <a:rPr lang="en-US" sz="3200" dirty="0"/>
              <a:t>$15m budget starting every </a:t>
            </a:r>
            <a:r>
              <a:rPr lang="en-US" sz="3200" dirty="0" smtClean="0"/>
              <a:t>July</a:t>
            </a:r>
          </a:p>
          <a:p>
            <a:r>
              <a:rPr lang="en-US" sz="3200" dirty="0" smtClean="0"/>
              <a:t>3-to-1 </a:t>
            </a:r>
            <a:r>
              <a:rPr lang="en-US" sz="3200" dirty="0"/>
              <a:t>matching grant</a:t>
            </a:r>
          </a:p>
          <a:p>
            <a:r>
              <a:rPr lang="en-US" sz="3200" dirty="0"/>
              <a:t>Maximum of $40,000 per eligibility </a:t>
            </a:r>
            <a:r>
              <a:rPr lang="en-US" sz="3200" dirty="0" smtClean="0"/>
              <a:t>cycle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**Warning BWC is way behind right now**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Intervention Grant (SIG)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 </a:t>
            </a:r>
            <a:r>
              <a:rPr lang="en-US" sz="2400" dirty="0" smtClean="0"/>
              <a:t>Eligibility cycle table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600200"/>
          <a:ext cx="6934200" cy="2895600"/>
        </p:xfrm>
        <a:graphic>
          <a:graphicData uri="http://schemas.openxmlformats.org/drawingml/2006/table">
            <a:tbl>
              <a:tblPr/>
              <a:tblGrid>
                <a:gridCol w="4902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Univers 55"/>
                          <a:ea typeface="Calibri"/>
                          <a:cs typeface="Times New Roman"/>
                        </a:rPr>
                        <a:t>Total payroll reported for last two payroll periods</a:t>
                      </a:r>
                      <a:endParaRPr lang="en-US" sz="1600" dirty="0">
                        <a:latin typeface="Univers 55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Univers 55"/>
                          <a:ea typeface="Calibri"/>
                          <a:cs typeface="Times New Roman"/>
                        </a:rPr>
                        <a:t>Eligibility cycle</a:t>
                      </a:r>
                      <a:endParaRPr lang="en-US" sz="1600" dirty="0">
                        <a:latin typeface="Univers 55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Univers 55"/>
                          <a:ea typeface="Calibri"/>
                          <a:cs typeface="Times New Roman"/>
                        </a:rPr>
                        <a:t>Greater than $10,000,000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Univers 55"/>
                          <a:ea typeface="Calibri"/>
                          <a:cs typeface="Times New Roman"/>
                        </a:rPr>
                        <a:t>Three (3) years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Univers 55"/>
                          <a:ea typeface="Calibri"/>
                          <a:cs typeface="Times New Roman"/>
                        </a:rPr>
                        <a:t>Between $</a:t>
                      </a:r>
                      <a:r>
                        <a:rPr lang="en-US" sz="1600" dirty="0" smtClean="0">
                          <a:latin typeface="Univers 55"/>
                          <a:ea typeface="Calibri"/>
                          <a:cs typeface="Times New Roman"/>
                        </a:rPr>
                        <a:t>5,000,000 </a:t>
                      </a:r>
                      <a:r>
                        <a:rPr lang="en-US" sz="1600" dirty="0">
                          <a:latin typeface="Univers 55"/>
                          <a:ea typeface="Calibri"/>
                          <a:cs typeface="Times New Roman"/>
                        </a:rPr>
                        <a:t>and $10,000,000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Univers 55"/>
                          <a:ea typeface="Calibri"/>
                          <a:cs typeface="Times New Roman"/>
                        </a:rPr>
                        <a:t>Five (5) years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Univers 55"/>
                          <a:ea typeface="Calibri"/>
                          <a:cs typeface="Times New Roman"/>
                        </a:rPr>
                        <a:t>Between $</a:t>
                      </a:r>
                      <a:r>
                        <a:rPr lang="en-US" sz="1600" dirty="0" smtClean="0">
                          <a:latin typeface="Univers 55"/>
                          <a:ea typeface="Calibri"/>
                          <a:cs typeface="Times New Roman"/>
                        </a:rPr>
                        <a:t>1,000,000 </a:t>
                      </a:r>
                      <a:r>
                        <a:rPr lang="en-US" sz="1600" dirty="0">
                          <a:latin typeface="Univers 55"/>
                          <a:ea typeface="Calibri"/>
                          <a:cs typeface="Times New Roman"/>
                        </a:rPr>
                        <a:t>and $5,000,000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Univers 55"/>
                          <a:ea typeface="Calibri"/>
                          <a:cs typeface="Times New Roman"/>
                        </a:rPr>
                        <a:t>Seven (7) years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Univers 55"/>
                          <a:ea typeface="Calibri"/>
                          <a:cs typeface="Times New Roman"/>
                        </a:rPr>
                        <a:t>Less than $1,000,000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Univers 55"/>
                          <a:ea typeface="Calibri"/>
                          <a:cs typeface="Times New Roman"/>
                        </a:rPr>
                        <a:t>Ten (10) years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7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Personal protective equipment (PPE)</a:t>
            </a:r>
          </a:p>
          <a:p>
            <a:pPr lvl="0"/>
            <a:r>
              <a:rPr lang="en-US" dirty="0"/>
              <a:t>Routine equipment replacement</a:t>
            </a:r>
          </a:p>
          <a:p>
            <a:pPr lvl="0"/>
            <a:r>
              <a:rPr lang="en-US" dirty="0"/>
              <a:t>Property Improvements</a:t>
            </a:r>
          </a:p>
          <a:p>
            <a:pPr lvl="0"/>
            <a:r>
              <a:rPr lang="en-US" dirty="0"/>
              <a:t>Electric Beds/Vehicle </a:t>
            </a:r>
            <a:r>
              <a:rPr lang="en-US" dirty="0" smtClean="0"/>
              <a:t>Lifts</a:t>
            </a:r>
          </a:p>
          <a:p>
            <a:pPr lvl="0"/>
            <a:r>
              <a:rPr lang="en-US" dirty="0" smtClean="0"/>
              <a:t>Training</a:t>
            </a:r>
            <a:endParaRPr lang="en-US" dirty="0"/>
          </a:p>
          <a:p>
            <a:r>
              <a:rPr lang="en-US" dirty="0" smtClean="0"/>
              <a:t>Moratorium items: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www.bwc.ohio.gov/employer/programs/safety/EmpGrants.asp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cannot be applied for under SIG program?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b="1" dirty="0"/>
              <a:t>Bathing </a:t>
            </a:r>
            <a:r>
              <a:rPr lang="en-US" b="1" dirty="0" smtClean="0"/>
              <a:t>systems/slings:</a:t>
            </a:r>
            <a:r>
              <a:rPr lang="en-US" dirty="0" smtClean="0"/>
              <a:t> </a:t>
            </a:r>
            <a:r>
              <a:rPr lang="en-US" dirty="0"/>
              <a:t>typically used in healthcare to provide height adjustment or easier entry. </a:t>
            </a:r>
          </a:p>
          <a:p>
            <a:pPr lvl="0"/>
            <a:r>
              <a:rPr lang="en-US" b="1" dirty="0" smtClean="0"/>
              <a:t>Carts</a:t>
            </a:r>
            <a:r>
              <a:rPr lang="en-US" b="1" dirty="0"/>
              <a:t>:</a:t>
            </a:r>
            <a:r>
              <a:rPr lang="en-US" dirty="0"/>
              <a:t> wheeled pushcarts, etc. used to transport material.</a:t>
            </a:r>
          </a:p>
          <a:p>
            <a:pPr lvl="0"/>
            <a:r>
              <a:rPr lang="en-US" b="1" dirty="0"/>
              <a:t>Ceiling lifts:</a:t>
            </a:r>
            <a:r>
              <a:rPr lang="en-US" dirty="0"/>
              <a:t> patient lifting devices mounted to the ceiling. </a:t>
            </a:r>
          </a:p>
          <a:p>
            <a:pPr lvl="0"/>
            <a:r>
              <a:rPr lang="en-US" b="1" dirty="0"/>
              <a:t>Floor-based patient-lifting devices:</a:t>
            </a:r>
            <a:r>
              <a:rPr lang="en-US" dirty="0"/>
              <a:t> patient lifting devices that are portable and moved on the floor. </a:t>
            </a:r>
            <a:r>
              <a:rPr lang="en-US" dirty="0" smtClean="0"/>
              <a:t>(Bariatric sit to stand patient lift)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</a:t>
            </a:r>
            <a:r>
              <a:rPr lang="en-US" sz="2400" dirty="0" smtClean="0"/>
              <a:t>deas for utilizing safety grant funding…..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b="1" dirty="0"/>
              <a:t>Patient bathing and toileting chairs:</a:t>
            </a:r>
            <a:r>
              <a:rPr lang="en-US" dirty="0"/>
              <a:t> devices that can be pushed into a shower and/or over a toilet. </a:t>
            </a:r>
          </a:p>
          <a:p>
            <a:pPr lvl="0"/>
            <a:r>
              <a:rPr lang="en-US" b="1" dirty="0"/>
              <a:t>Powered dolly equipment:</a:t>
            </a:r>
            <a:r>
              <a:rPr lang="en-US" dirty="0"/>
              <a:t> any dolly equipment that can mechanically climb or descend on stairs. </a:t>
            </a:r>
          </a:p>
          <a:p>
            <a:pPr lvl="0"/>
            <a:r>
              <a:rPr lang="en-US" b="1" dirty="0" err="1"/>
              <a:t>Stairchairs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i="1" dirty="0"/>
              <a:t>portable</a:t>
            </a:r>
            <a:r>
              <a:rPr lang="en-US" dirty="0"/>
              <a:t> equipment used to make it easier to move people up/down stairs.</a:t>
            </a:r>
          </a:p>
          <a:p>
            <a:pPr lvl="0"/>
            <a:r>
              <a:rPr lang="en-US" b="1" dirty="0"/>
              <a:t>Spring loaded laundry bins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Ideas….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66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r>
              <a:rPr lang="en-US" dirty="0" smtClean="0"/>
              <a:t>Meet with BWC safety rep</a:t>
            </a:r>
            <a:endParaRPr lang="en-US" dirty="0"/>
          </a:p>
          <a:p>
            <a:pPr>
              <a:lnSpc>
                <a:spcPts val="2800"/>
              </a:lnSpc>
            </a:pPr>
            <a:r>
              <a:rPr lang="en-US" dirty="0"/>
              <a:t>Complete </a:t>
            </a:r>
            <a:r>
              <a:rPr lang="en-US" dirty="0" smtClean="0"/>
              <a:t>application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BWC reviews application and approves</a:t>
            </a:r>
            <a:endParaRPr lang="en-US" dirty="0"/>
          </a:p>
          <a:p>
            <a:pPr>
              <a:lnSpc>
                <a:spcPts val="2800"/>
              </a:lnSpc>
            </a:pPr>
            <a:r>
              <a:rPr lang="en-US" dirty="0"/>
              <a:t>Purchase equipment upon approval</a:t>
            </a:r>
          </a:p>
          <a:p>
            <a:pPr>
              <a:lnSpc>
                <a:spcPts val="2800"/>
              </a:lnSpc>
            </a:pPr>
            <a:r>
              <a:rPr lang="en-US" dirty="0"/>
              <a:t>Submit receipt documentation</a:t>
            </a:r>
          </a:p>
          <a:p>
            <a:pPr>
              <a:lnSpc>
                <a:spcPts val="2800"/>
              </a:lnSpc>
            </a:pPr>
            <a:r>
              <a:rPr lang="en-US" dirty="0"/>
              <a:t>Complete quarterly reports</a:t>
            </a:r>
          </a:p>
          <a:p>
            <a:pPr>
              <a:lnSpc>
                <a:spcPts val="2800"/>
              </a:lnSpc>
            </a:pPr>
            <a:r>
              <a:rPr lang="en-US" dirty="0"/>
              <a:t>Complete 1 year annual case study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Employer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financial assistance to purchase training and/or equipment to substantially reduce or eliminate injuries or illnesses associated with working with developmentally disabled children and adults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5-to-1 match up to $20,000</a:t>
            </a:r>
          </a:p>
          <a:p>
            <a:r>
              <a:rPr lang="en-US" dirty="0" smtClean="0"/>
              <a:t>You can do both SIG and EWPDD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Employers Working with Persons with Developmental Disabilities Grant Program (EWPDD)</a:t>
            </a:r>
          </a:p>
        </p:txBody>
      </p:sp>
    </p:spTree>
    <p:extLst>
      <p:ext uri="{BB962C8B-B14F-4D97-AF65-F5344CB8AC3E}">
        <p14:creationId xmlns:p14="http://schemas.microsoft.com/office/powerpoint/2010/main" val="45505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Ceiling </a:t>
            </a:r>
            <a:r>
              <a:rPr lang="en-US" dirty="0"/>
              <a:t>lifts</a:t>
            </a:r>
          </a:p>
          <a:p>
            <a:r>
              <a:rPr lang="en-US" dirty="0" smtClean="0"/>
              <a:t>Floor-based </a:t>
            </a:r>
            <a:r>
              <a:rPr lang="en-US" dirty="0"/>
              <a:t>lifting devices</a:t>
            </a:r>
          </a:p>
          <a:p>
            <a:r>
              <a:rPr lang="en-US" dirty="0" smtClean="0"/>
              <a:t>Ambulation </a:t>
            </a:r>
            <a:r>
              <a:rPr lang="en-US" dirty="0"/>
              <a:t>devices</a:t>
            </a:r>
          </a:p>
          <a:p>
            <a:r>
              <a:rPr lang="en-US" dirty="0" smtClean="0"/>
              <a:t>Bathing </a:t>
            </a:r>
            <a:r>
              <a:rPr lang="en-US" dirty="0"/>
              <a:t>and toileting chairs</a:t>
            </a:r>
          </a:p>
          <a:p>
            <a:r>
              <a:rPr lang="en-US" dirty="0" smtClean="0"/>
              <a:t>Hi-low </a:t>
            </a:r>
            <a:r>
              <a:rPr lang="en-US" dirty="0"/>
              <a:t>tables</a:t>
            </a:r>
          </a:p>
          <a:p>
            <a:r>
              <a:rPr lang="en-US" b="1" dirty="0" smtClean="0"/>
              <a:t>Non </a:t>
            </a:r>
            <a:r>
              <a:rPr lang="en-US" b="1" dirty="0"/>
              <a:t>violent de-escalation and/or trauma informed care training and care training certification</a:t>
            </a:r>
          </a:p>
          <a:p>
            <a:r>
              <a:rPr lang="en-US" dirty="0" smtClean="0"/>
              <a:t>Multi-sensory </a:t>
            </a:r>
            <a:r>
              <a:rPr lang="en-US" dirty="0"/>
              <a:t>environment equipment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Equipment and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7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419</Words>
  <Application>Microsoft Office PowerPoint</Application>
  <PresentationFormat>On-screen Show (4:3)</PresentationFormat>
  <Paragraphs>70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Univers 55</vt:lpstr>
      <vt:lpstr>Wingdings</vt:lpstr>
      <vt:lpstr>1_Office Theme</vt:lpstr>
      <vt:lpstr>  What Every OPRA Member Should Take Advantage of…. BWC Safety Grants  March 13, 2018 Brent Isler</vt:lpstr>
      <vt:lpstr>Safety Intervention Grant (SIG) Program</vt:lpstr>
      <vt:lpstr> Eligibility cycle table</vt:lpstr>
      <vt:lpstr>What cannot be applied for under SIG program?</vt:lpstr>
      <vt:lpstr>Ideas for utilizing safety grant funding…..</vt:lpstr>
      <vt:lpstr>More Ideas….</vt:lpstr>
      <vt:lpstr>Employer requirements</vt:lpstr>
      <vt:lpstr>Employers Working with Persons with Developmental Disabilities Grant Program (EWPDD)</vt:lpstr>
      <vt:lpstr>Eligible Equipment and Training</vt:lpstr>
      <vt:lpstr>Application Process</vt:lpstr>
      <vt:lpstr>Questions?</vt:lpstr>
    </vt:vector>
  </TitlesOfParts>
  <Company>SedgwickCMS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Sedgwick CMS  2009 Capabilities Overview</dc:title>
  <dc:creator>Benjamen McCain</dc:creator>
  <cp:lastModifiedBy>Rhonda Jacob</cp:lastModifiedBy>
  <cp:revision>270</cp:revision>
  <dcterms:created xsi:type="dcterms:W3CDTF">2010-01-29T22:33:59Z</dcterms:created>
  <dcterms:modified xsi:type="dcterms:W3CDTF">2018-03-12T18:04:33Z</dcterms:modified>
</cp:coreProperties>
</file>