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Default Extension="xlsx" ContentType="application/vnd.openxmlformats-officedocument.spreadsheetml.sheet"/>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0" r:id="rId3"/>
    <p:sldMasterId id="2147483744" r:id="rId4"/>
    <p:sldMasterId id="2147483756" r:id="rId5"/>
    <p:sldMasterId id="2147483768" r:id="rId6"/>
    <p:sldMasterId id="2147483780" r:id="rId7"/>
    <p:sldMasterId id="2147483792" r:id="rId8"/>
    <p:sldMasterId id="2147483804" r:id="rId9"/>
    <p:sldMasterId id="2147483816" r:id="rId10"/>
  </p:sldMasterIdLst>
  <p:notesMasterIdLst>
    <p:notesMasterId r:id="rId53"/>
  </p:notesMasterIdLst>
  <p:handoutMasterIdLst>
    <p:handoutMasterId r:id="rId54"/>
  </p:handoutMasterIdLst>
  <p:sldIdLst>
    <p:sldId id="466" r:id="rId11"/>
    <p:sldId id="389" r:id="rId12"/>
    <p:sldId id="467" r:id="rId13"/>
    <p:sldId id="468" r:id="rId14"/>
    <p:sldId id="347" r:id="rId15"/>
    <p:sldId id="469" r:id="rId16"/>
    <p:sldId id="395" r:id="rId17"/>
    <p:sldId id="366" r:id="rId18"/>
    <p:sldId id="364" r:id="rId19"/>
    <p:sldId id="375" r:id="rId20"/>
    <p:sldId id="419" r:id="rId21"/>
    <p:sldId id="470" r:id="rId22"/>
    <p:sldId id="471" r:id="rId23"/>
    <p:sldId id="473" r:id="rId24"/>
    <p:sldId id="372" r:id="rId25"/>
    <p:sldId id="373" r:id="rId26"/>
    <p:sldId id="374" r:id="rId27"/>
    <p:sldId id="429" r:id="rId28"/>
    <p:sldId id="448" r:id="rId29"/>
    <p:sldId id="447" r:id="rId30"/>
    <p:sldId id="446" r:id="rId31"/>
    <p:sldId id="445" r:id="rId32"/>
    <p:sldId id="444" r:id="rId33"/>
    <p:sldId id="460" r:id="rId34"/>
    <p:sldId id="461" r:id="rId35"/>
    <p:sldId id="462" r:id="rId36"/>
    <p:sldId id="463" r:id="rId37"/>
    <p:sldId id="464" r:id="rId38"/>
    <p:sldId id="465" r:id="rId39"/>
    <p:sldId id="400" r:id="rId40"/>
    <p:sldId id="456" r:id="rId41"/>
    <p:sldId id="457" r:id="rId42"/>
    <p:sldId id="455" r:id="rId43"/>
    <p:sldId id="458" r:id="rId44"/>
    <p:sldId id="459" r:id="rId45"/>
    <p:sldId id="449" r:id="rId46"/>
    <p:sldId id="450" r:id="rId47"/>
    <p:sldId id="451" r:id="rId48"/>
    <p:sldId id="452" r:id="rId49"/>
    <p:sldId id="453" r:id="rId50"/>
    <p:sldId id="454" r:id="rId51"/>
    <p:sldId id="474" r:id="rId52"/>
  </p:sldIdLst>
  <p:sldSz cx="9144000" cy="6858000" type="screen4x3"/>
  <p:notesSz cx="7010400" cy="9296400"/>
  <p:custDataLst>
    <p:tags r:id="rId55"/>
  </p:custDataLst>
  <p:defaultTextStyle>
    <a:defPPr>
      <a:defRPr lang="en-US"/>
    </a:defPPr>
    <a:lvl1pPr marL="0" algn="l" defTabSz="914400" rtl="0" eaLnBrk="1" latinLnBrk="0" hangingPunct="1">
      <a:defRPr sz="1800" kern="1200">
        <a:solidFill>
          <a:schemeClr val="phClr"/>
        </a:solidFill>
        <a:latin typeface="+mn-lt"/>
        <a:ea typeface="+mn-ea"/>
        <a:cs typeface="+mn-cs"/>
      </a:defRPr>
    </a:lvl1pPr>
    <a:lvl2pPr marL="457200" algn="l" defTabSz="914400" rtl="0" eaLnBrk="1" latinLnBrk="0" hangingPunct="1">
      <a:defRPr sz="1800" kern="1200">
        <a:solidFill>
          <a:schemeClr val="phClr"/>
        </a:solidFill>
        <a:latin typeface="+mn-lt"/>
        <a:ea typeface="+mn-ea"/>
        <a:cs typeface="+mn-cs"/>
      </a:defRPr>
    </a:lvl2pPr>
    <a:lvl3pPr marL="914400" algn="l" defTabSz="914400" rtl="0" eaLnBrk="1" latinLnBrk="0" hangingPunct="1">
      <a:defRPr sz="1800" kern="1200">
        <a:solidFill>
          <a:schemeClr val="phClr"/>
        </a:solidFill>
        <a:latin typeface="+mn-lt"/>
        <a:ea typeface="+mn-ea"/>
        <a:cs typeface="+mn-cs"/>
      </a:defRPr>
    </a:lvl3pPr>
    <a:lvl4pPr marL="1371600" algn="l" defTabSz="914400" rtl="0" eaLnBrk="1" latinLnBrk="0" hangingPunct="1">
      <a:defRPr sz="1800" kern="1200">
        <a:solidFill>
          <a:schemeClr val="phClr"/>
        </a:solidFill>
        <a:latin typeface="+mn-lt"/>
        <a:ea typeface="+mn-ea"/>
        <a:cs typeface="+mn-cs"/>
      </a:defRPr>
    </a:lvl4pPr>
    <a:lvl5pPr marL="1828800" algn="l" defTabSz="914400" rtl="0" eaLnBrk="1" latinLnBrk="0" hangingPunct="1">
      <a:defRPr sz="1800" kern="1200">
        <a:solidFill>
          <a:schemeClr val="phClr"/>
        </a:solidFill>
        <a:latin typeface="+mn-lt"/>
        <a:ea typeface="+mn-ea"/>
        <a:cs typeface="+mn-cs"/>
      </a:defRPr>
    </a:lvl5pPr>
    <a:lvl6pPr marL="2286000" algn="l" defTabSz="914400" rtl="0" eaLnBrk="1" latinLnBrk="0" hangingPunct="1">
      <a:defRPr sz="1800" kern="1200">
        <a:solidFill>
          <a:schemeClr val="phClr"/>
        </a:solidFill>
        <a:latin typeface="+mn-lt"/>
        <a:ea typeface="+mn-ea"/>
        <a:cs typeface="+mn-cs"/>
      </a:defRPr>
    </a:lvl6pPr>
    <a:lvl7pPr marL="2743200" algn="l" defTabSz="914400" rtl="0" eaLnBrk="1" latinLnBrk="0" hangingPunct="1">
      <a:defRPr sz="1800" kern="1200">
        <a:solidFill>
          <a:schemeClr val="phClr"/>
        </a:solidFill>
        <a:latin typeface="+mn-lt"/>
        <a:ea typeface="+mn-ea"/>
        <a:cs typeface="+mn-cs"/>
      </a:defRPr>
    </a:lvl7pPr>
    <a:lvl8pPr marL="3200400" algn="l" defTabSz="914400" rtl="0" eaLnBrk="1" latinLnBrk="0" hangingPunct="1">
      <a:defRPr sz="1800" kern="1200">
        <a:solidFill>
          <a:schemeClr val="phClr"/>
        </a:solidFill>
        <a:latin typeface="+mn-lt"/>
        <a:ea typeface="+mn-ea"/>
        <a:cs typeface="+mn-cs"/>
      </a:defRPr>
    </a:lvl8pPr>
    <a:lvl9pPr marL="3657600" algn="l" defTabSz="914400" rtl="0" eaLnBrk="1" latinLnBrk="0" hangingPunct="1">
      <a:defRPr sz="1800" kern="1200">
        <a:solidFill>
          <a:schemeClr val="phClr"/>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FF66"/>
    <a:srgbClr val="FFFFFF"/>
    <a:srgbClr val="D7D7D7"/>
    <a:srgbClr val="92D050"/>
    <a:srgbClr val="EEEEEE"/>
    <a:srgbClr val="F3F3F3"/>
    <a:srgbClr val="F5F5F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1V>
      <a:tcStyle>
        <a:tcBdr>
          <a:top>
            <a:lnRef idx="1">
              <a:schemeClr val="accent1"/>
            </a:lnRef>
          </a:top>
          <a:bottom>
            <a:lnRef idx="1">
              <a:schemeClr val="accent1"/>
            </a:lnRef>
          </a:bottom>
        </a:tcBdr>
        <a:fill>
          <a:solidFill>
            <a:schemeClr val="accent1">
              <a:alpha val="40000"/>
            </a:schemeClr>
          </a:solidFill>
        </a:fill>
      </a:tcStyle>
    </a:band1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09" autoAdjust="0"/>
  </p:normalViewPr>
  <p:slideViewPr>
    <p:cSldViewPr>
      <p:cViewPr>
        <p:scale>
          <a:sx n="70" d="100"/>
          <a:sy n="70" d="100"/>
        </p:scale>
        <p:origin x="-1164" y="-84"/>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05D49E-8722-4166-A795-B0ED77B32433}" type="doc">
      <dgm:prSet loTypeId="urn:microsoft.com/office/officeart/2005/8/layout/cycle7" loCatId="cycle" qsTypeId="urn:microsoft.com/office/officeart/2005/8/quickstyle/simple1" qsCatId="simple" csTypeId="urn:microsoft.com/office/officeart/2005/8/colors/accent4_3" csCatId="accent4" phldr="1"/>
      <dgm:spPr/>
      <dgm:t>
        <a:bodyPr/>
        <a:lstStyle/>
        <a:p>
          <a:endParaRPr lang="en-US"/>
        </a:p>
      </dgm:t>
    </dgm:pt>
    <dgm:pt modelId="{7589C4CC-8BEF-4AB0-BE82-26942C43B80C}">
      <dgm:prSet phldrT="[Text]" custT="1"/>
      <dgm:spPr/>
      <dgm:t>
        <a:bodyPr/>
        <a:lstStyle/>
        <a:p>
          <a:r>
            <a:rPr lang="en-US" sz="1600" dirty="0" smtClean="0"/>
            <a:t>Group Plans</a:t>
          </a:r>
          <a:endParaRPr lang="en-US" sz="1600" dirty="0"/>
        </a:p>
      </dgm:t>
    </dgm:pt>
    <dgm:pt modelId="{81783EA6-6716-4E14-972B-81110F5FA2C5}" type="parTrans" cxnId="{5AE4D32F-F40A-4CC2-801B-7A16CAB4D797}">
      <dgm:prSet/>
      <dgm:spPr/>
      <dgm:t>
        <a:bodyPr/>
        <a:lstStyle/>
        <a:p>
          <a:endParaRPr lang="en-US"/>
        </a:p>
      </dgm:t>
    </dgm:pt>
    <dgm:pt modelId="{48399648-1972-40EE-9DE6-48889C400A13}" type="sibTrans" cxnId="{5AE4D32F-F40A-4CC2-801B-7A16CAB4D797}">
      <dgm:prSet/>
      <dgm:spPr/>
      <dgm:t>
        <a:bodyPr/>
        <a:lstStyle/>
        <a:p>
          <a:endParaRPr lang="en-US"/>
        </a:p>
      </dgm:t>
    </dgm:pt>
    <dgm:pt modelId="{3DBCC720-9A15-4160-B234-8AED1A2E5CF0}">
      <dgm:prSet phldrT="[Text]" custT="1"/>
      <dgm:spPr/>
      <dgm:t>
        <a:bodyPr/>
        <a:lstStyle/>
        <a:p>
          <a:r>
            <a:rPr lang="en-US" sz="1600" dirty="0" smtClean="0"/>
            <a:t>Government Programs</a:t>
          </a:r>
          <a:endParaRPr lang="en-US" sz="1600" dirty="0"/>
        </a:p>
      </dgm:t>
    </dgm:pt>
    <dgm:pt modelId="{9EEAB454-B2E0-4A3E-A48C-EAE7D61B647E}" type="parTrans" cxnId="{BE592AF2-12E3-46FF-ADE8-3528B97A6689}">
      <dgm:prSet/>
      <dgm:spPr/>
      <dgm:t>
        <a:bodyPr/>
        <a:lstStyle/>
        <a:p>
          <a:endParaRPr lang="en-US"/>
        </a:p>
      </dgm:t>
    </dgm:pt>
    <dgm:pt modelId="{51D83FE3-25C1-4894-95A7-225F37B85811}" type="sibTrans" cxnId="{BE592AF2-12E3-46FF-ADE8-3528B97A6689}">
      <dgm:prSet/>
      <dgm:spPr/>
      <dgm:t>
        <a:bodyPr/>
        <a:lstStyle/>
        <a:p>
          <a:endParaRPr lang="en-US"/>
        </a:p>
      </dgm:t>
    </dgm:pt>
    <dgm:pt modelId="{917D37F1-47BD-4D08-9ADD-E78431A081E7}">
      <dgm:prSet phldrT="[Text]" custT="1"/>
      <dgm:spPr/>
      <dgm:t>
        <a:bodyPr/>
        <a:lstStyle/>
        <a:p>
          <a:r>
            <a:rPr lang="en-US" sz="1600" dirty="0" smtClean="0"/>
            <a:t>Individual Policies</a:t>
          </a:r>
          <a:endParaRPr lang="en-US" sz="1600" dirty="0"/>
        </a:p>
      </dgm:t>
    </dgm:pt>
    <dgm:pt modelId="{2A967A8A-71F5-4A33-A5C3-89CEEDA68616}" type="parTrans" cxnId="{106C0F76-A583-4F9D-8D86-1EE939032DDC}">
      <dgm:prSet/>
      <dgm:spPr/>
      <dgm:t>
        <a:bodyPr/>
        <a:lstStyle/>
        <a:p>
          <a:endParaRPr lang="en-US"/>
        </a:p>
      </dgm:t>
    </dgm:pt>
    <dgm:pt modelId="{02F6C932-05D5-433B-862C-1472756DB446}" type="sibTrans" cxnId="{106C0F76-A583-4F9D-8D86-1EE939032DDC}">
      <dgm:prSet/>
      <dgm:spPr/>
      <dgm:t>
        <a:bodyPr/>
        <a:lstStyle/>
        <a:p>
          <a:endParaRPr lang="en-US"/>
        </a:p>
      </dgm:t>
    </dgm:pt>
    <dgm:pt modelId="{22DE08BB-F6C9-4F51-ACDC-8B66C1318599}" type="pres">
      <dgm:prSet presAssocID="{3105D49E-8722-4166-A795-B0ED77B32433}" presName="Name0" presStyleCnt="0">
        <dgm:presLayoutVars>
          <dgm:dir/>
          <dgm:resizeHandles val="exact"/>
        </dgm:presLayoutVars>
      </dgm:prSet>
      <dgm:spPr/>
      <dgm:t>
        <a:bodyPr/>
        <a:lstStyle/>
        <a:p>
          <a:endParaRPr lang="en-US"/>
        </a:p>
      </dgm:t>
    </dgm:pt>
    <dgm:pt modelId="{BB1F4261-407C-49C9-ABE8-5F22DACADDBF}" type="pres">
      <dgm:prSet presAssocID="{7589C4CC-8BEF-4AB0-BE82-26942C43B80C}" presName="node" presStyleLbl="node1" presStyleIdx="0" presStyleCnt="3">
        <dgm:presLayoutVars>
          <dgm:bulletEnabled val="1"/>
        </dgm:presLayoutVars>
      </dgm:prSet>
      <dgm:spPr/>
      <dgm:t>
        <a:bodyPr/>
        <a:lstStyle/>
        <a:p>
          <a:endParaRPr lang="en-US"/>
        </a:p>
      </dgm:t>
    </dgm:pt>
    <dgm:pt modelId="{9E441FF9-94CA-4718-AC2F-3845DDD5346D}" type="pres">
      <dgm:prSet presAssocID="{48399648-1972-40EE-9DE6-48889C400A13}" presName="sibTrans" presStyleLbl="sibTrans2D1" presStyleIdx="0" presStyleCnt="3"/>
      <dgm:spPr/>
      <dgm:t>
        <a:bodyPr/>
        <a:lstStyle/>
        <a:p>
          <a:endParaRPr lang="en-US"/>
        </a:p>
      </dgm:t>
    </dgm:pt>
    <dgm:pt modelId="{DAAA2452-1A27-4F75-8723-F2B4ECAB6F98}" type="pres">
      <dgm:prSet presAssocID="{48399648-1972-40EE-9DE6-48889C400A13}" presName="connectorText" presStyleLbl="sibTrans2D1" presStyleIdx="0" presStyleCnt="3"/>
      <dgm:spPr/>
      <dgm:t>
        <a:bodyPr/>
        <a:lstStyle/>
        <a:p>
          <a:endParaRPr lang="en-US"/>
        </a:p>
      </dgm:t>
    </dgm:pt>
    <dgm:pt modelId="{FA64222D-752E-4929-A46E-352DBBEFEB5A}" type="pres">
      <dgm:prSet presAssocID="{3DBCC720-9A15-4160-B234-8AED1A2E5CF0}" presName="node" presStyleLbl="node1" presStyleIdx="1" presStyleCnt="3">
        <dgm:presLayoutVars>
          <dgm:bulletEnabled val="1"/>
        </dgm:presLayoutVars>
      </dgm:prSet>
      <dgm:spPr/>
      <dgm:t>
        <a:bodyPr/>
        <a:lstStyle/>
        <a:p>
          <a:endParaRPr lang="en-US"/>
        </a:p>
      </dgm:t>
    </dgm:pt>
    <dgm:pt modelId="{2CD75A0C-03CB-46CB-A8E3-CEB82B5D3DBC}" type="pres">
      <dgm:prSet presAssocID="{51D83FE3-25C1-4894-95A7-225F37B85811}" presName="sibTrans" presStyleLbl="sibTrans2D1" presStyleIdx="1" presStyleCnt="3"/>
      <dgm:spPr/>
      <dgm:t>
        <a:bodyPr/>
        <a:lstStyle/>
        <a:p>
          <a:endParaRPr lang="en-US"/>
        </a:p>
      </dgm:t>
    </dgm:pt>
    <dgm:pt modelId="{94C9E1AF-F6CF-4DA8-A247-31AB665496D2}" type="pres">
      <dgm:prSet presAssocID="{51D83FE3-25C1-4894-95A7-225F37B85811}" presName="connectorText" presStyleLbl="sibTrans2D1" presStyleIdx="1" presStyleCnt="3"/>
      <dgm:spPr/>
      <dgm:t>
        <a:bodyPr/>
        <a:lstStyle/>
        <a:p>
          <a:endParaRPr lang="en-US"/>
        </a:p>
      </dgm:t>
    </dgm:pt>
    <dgm:pt modelId="{CD5ED88C-EAF5-406D-8BCC-A09CDCC76D57}" type="pres">
      <dgm:prSet presAssocID="{917D37F1-47BD-4D08-9ADD-E78431A081E7}" presName="node" presStyleLbl="node1" presStyleIdx="2" presStyleCnt="3">
        <dgm:presLayoutVars>
          <dgm:bulletEnabled val="1"/>
        </dgm:presLayoutVars>
      </dgm:prSet>
      <dgm:spPr/>
      <dgm:t>
        <a:bodyPr/>
        <a:lstStyle/>
        <a:p>
          <a:endParaRPr lang="en-US"/>
        </a:p>
      </dgm:t>
    </dgm:pt>
    <dgm:pt modelId="{68B56B3A-E8AA-45D8-B28E-BC7DEA9AB996}" type="pres">
      <dgm:prSet presAssocID="{02F6C932-05D5-433B-862C-1472756DB446}" presName="sibTrans" presStyleLbl="sibTrans2D1" presStyleIdx="2" presStyleCnt="3"/>
      <dgm:spPr/>
      <dgm:t>
        <a:bodyPr/>
        <a:lstStyle/>
        <a:p>
          <a:endParaRPr lang="en-US"/>
        </a:p>
      </dgm:t>
    </dgm:pt>
    <dgm:pt modelId="{2624407F-37DB-4643-9945-30782B5B2C69}" type="pres">
      <dgm:prSet presAssocID="{02F6C932-05D5-433B-862C-1472756DB446}" presName="connectorText" presStyleLbl="sibTrans2D1" presStyleIdx="2" presStyleCnt="3"/>
      <dgm:spPr/>
      <dgm:t>
        <a:bodyPr/>
        <a:lstStyle/>
        <a:p>
          <a:endParaRPr lang="en-US"/>
        </a:p>
      </dgm:t>
    </dgm:pt>
  </dgm:ptLst>
  <dgm:cxnLst>
    <dgm:cxn modelId="{8CEC3679-ABAE-4B24-AC60-9DCDFC0AE6C6}" type="presOf" srcId="{51D83FE3-25C1-4894-95A7-225F37B85811}" destId="{94C9E1AF-F6CF-4DA8-A247-31AB665496D2}" srcOrd="1" destOrd="0" presId="urn:microsoft.com/office/officeart/2005/8/layout/cycle7"/>
    <dgm:cxn modelId="{BFDE4AD7-EB40-454C-AC80-D4DDD6AE3013}" type="presOf" srcId="{917D37F1-47BD-4D08-9ADD-E78431A081E7}" destId="{CD5ED88C-EAF5-406D-8BCC-A09CDCC76D57}" srcOrd="0" destOrd="0" presId="urn:microsoft.com/office/officeart/2005/8/layout/cycle7"/>
    <dgm:cxn modelId="{106C0F76-A583-4F9D-8D86-1EE939032DDC}" srcId="{3105D49E-8722-4166-A795-B0ED77B32433}" destId="{917D37F1-47BD-4D08-9ADD-E78431A081E7}" srcOrd="2" destOrd="0" parTransId="{2A967A8A-71F5-4A33-A5C3-89CEEDA68616}" sibTransId="{02F6C932-05D5-433B-862C-1472756DB446}"/>
    <dgm:cxn modelId="{8C9CCAAC-583C-43DB-9D5C-68C977F38966}" type="presOf" srcId="{48399648-1972-40EE-9DE6-48889C400A13}" destId="{DAAA2452-1A27-4F75-8723-F2B4ECAB6F98}" srcOrd="1" destOrd="0" presId="urn:microsoft.com/office/officeart/2005/8/layout/cycle7"/>
    <dgm:cxn modelId="{0CD5CB39-F21C-495E-97C6-D0ADC5270E7E}" type="presOf" srcId="{51D83FE3-25C1-4894-95A7-225F37B85811}" destId="{2CD75A0C-03CB-46CB-A8E3-CEB82B5D3DBC}" srcOrd="0" destOrd="0" presId="urn:microsoft.com/office/officeart/2005/8/layout/cycle7"/>
    <dgm:cxn modelId="{5AE4D32F-F40A-4CC2-801B-7A16CAB4D797}" srcId="{3105D49E-8722-4166-A795-B0ED77B32433}" destId="{7589C4CC-8BEF-4AB0-BE82-26942C43B80C}" srcOrd="0" destOrd="0" parTransId="{81783EA6-6716-4E14-972B-81110F5FA2C5}" sibTransId="{48399648-1972-40EE-9DE6-48889C400A13}"/>
    <dgm:cxn modelId="{997C5619-27D0-4772-9665-D4D3749F60A8}" type="presOf" srcId="{3DBCC720-9A15-4160-B234-8AED1A2E5CF0}" destId="{FA64222D-752E-4929-A46E-352DBBEFEB5A}" srcOrd="0" destOrd="0" presId="urn:microsoft.com/office/officeart/2005/8/layout/cycle7"/>
    <dgm:cxn modelId="{744BC088-FC1B-474E-8AE2-7285484052BE}" type="presOf" srcId="{48399648-1972-40EE-9DE6-48889C400A13}" destId="{9E441FF9-94CA-4718-AC2F-3845DDD5346D}" srcOrd="0" destOrd="0" presId="urn:microsoft.com/office/officeart/2005/8/layout/cycle7"/>
    <dgm:cxn modelId="{F3E30EFA-95D0-465B-AC11-28CB8FAAA796}" type="presOf" srcId="{3105D49E-8722-4166-A795-B0ED77B32433}" destId="{22DE08BB-F6C9-4F51-ACDC-8B66C1318599}" srcOrd="0" destOrd="0" presId="urn:microsoft.com/office/officeart/2005/8/layout/cycle7"/>
    <dgm:cxn modelId="{5C2DCE64-18D9-49B5-9A90-F3AF0B2C8E40}" type="presOf" srcId="{02F6C932-05D5-433B-862C-1472756DB446}" destId="{68B56B3A-E8AA-45D8-B28E-BC7DEA9AB996}" srcOrd="0" destOrd="0" presId="urn:microsoft.com/office/officeart/2005/8/layout/cycle7"/>
    <dgm:cxn modelId="{BE592AF2-12E3-46FF-ADE8-3528B97A6689}" srcId="{3105D49E-8722-4166-A795-B0ED77B32433}" destId="{3DBCC720-9A15-4160-B234-8AED1A2E5CF0}" srcOrd="1" destOrd="0" parTransId="{9EEAB454-B2E0-4A3E-A48C-EAE7D61B647E}" sibTransId="{51D83FE3-25C1-4894-95A7-225F37B85811}"/>
    <dgm:cxn modelId="{31A27C2B-B379-43CE-BB86-A048F17F3AFC}" type="presOf" srcId="{7589C4CC-8BEF-4AB0-BE82-26942C43B80C}" destId="{BB1F4261-407C-49C9-ABE8-5F22DACADDBF}" srcOrd="0" destOrd="0" presId="urn:microsoft.com/office/officeart/2005/8/layout/cycle7"/>
    <dgm:cxn modelId="{0864EA15-D0D6-408E-B701-727FB64FDB1B}" type="presOf" srcId="{02F6C932-05D5-433B-862C-1472756DB446}" destId="{2624407F-37DB-4643-9945-30782B5B2C69}" srcOrd="1" destOrd="0" presId="urn:microsoft.com/office/officeart/2005/8/layout/cycle7"/>
    <dgm:cxn modelId="{EDAC3F93-007E-455C-BD58-161F4BC0F3CE}" type="presParOf" srcId="{22DE08BB-F6C9-4F51-ACDC-8B66C1318599}" destId="{BB1F4261-407C-49C9-ABE8-5F22DACADDBF}" srcOrd="0" destOrd="0" presId="urn:microsoft.com/office/officeart/2005/8/layout/cycle7"/>
    <dgm:cxn modelId="{F0F2DC2C-7357-4DB9-B092-4FECDB268284}" type="presParOf" srcId="{22DE08BB-F6C9-4F51-ACDC-8B66C1318599}" destId="{9E441FF9-94CA-4718-AC2F-3845DDD5346D}" srcOrd="1" destOrd="0" presId="urn:microsoft.com/office/officeart/2005/8/layout/cycle7"/>
    <dgm:cxn modelId="{470CB9AA-E4F6-479F-872B-D8771C2F36F6}" type="presParOf" srcId="{9E441FF9-94CA-4718-AC2F-3845DDD5346D}" destId="{DAAA2452-1A27-4F75-8723-F2B4ECAB6F98}" srcOrd="0" destOrd="0" presId="urn:microsoft.com/office/officeart/2005/8/layout/cycle7"/>
    <dgm:cxn modelId="{94E6D992-E8B3-467B-86C3-D135851FEE70}" type="presParOf" srcId="{22DE08BB-F6C9-4F51-ACDC-8B66C1318599}" destId="{FA64222D-752E-4929-A46E-352DBBEFEB5A}" srcOrd="2" destOrd="0" presId="urn:microsoft.com/office/officeart/2005/8/layout/cycle7"/>
    <dgm:cxn modelId="{A19F0DBB-7E46-4B34-9B0C-CE616950737F}" type="presParOf" srcId="{22DE08BB-F6C9-4F51-ACDC-8B66C1318599}" destId="{2CD75A0C-03CB-46CB-A8E3-CEB82B5D3DBC}" srcOrd="3" destOrd="0" presId="urn:microsoft.com/office/officeart/2005/8/layout/cycle7"/>
    <dgm:cxn modelId="{31BFCF08-0A52-495E-995D-F0E03D967141}" type="presParOf" srcId="{2CD75A0C-03CB-46CB-A8E3-CEB82B5D3DBC}" destId="{94C9E1AF-F6CF-4DA8-A247-31AB665496D2}" srcOrd="0" destOrd="0" presId="urn:microsoft.com/office/officeart/2005/8/layout/cycle7"/>
    <dgm:cxn modelId="{45F6CB9A-DAFF-4BB1-BC63-B100DFFC67F9}" type="presParOf" srcId="{22DE08BB-F6C9-4F51-ACDC-8B66C1318599}" destId="{CD5ED88C-EAF5-406D-8BCC-A09CDCC76D57}" srcOrd="4" destOrd="0" presId="urn:microsoft.com/office/officeart/2005/8/layout/cycle7"/>
    <dgm:cxn modelId="{BD252B67-2969-4610-813D-377DA6165B4F}" type="presParOf" srcId="{22DE08BB-F6C9-4F51-ACDC-8B66C1318599}" destId="{68B56B3A-E8AA-45D8-B28E-BC7DEA9AB996}" srcOrd="5" destOrd="0" presId="urn:microsoft.com/office/officeart/2005/8/layout/cycle7"/>
    <dgm:cxn modelId="{1923ADD6-B591-4D3E-9CAA-1173A2CA849A}" type="presParOf" srcId="{68B56B3A-E8AA-45D8-B28E-BC7DEA9AB996}" destId="{2624407F-37DB-4643-9945-30782B5B2C69}" srcOrd="0" destOrd="0" presId="urn:microsoft.com/office/officeart/2005/8/layout/cycle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1F4261-407C-49C9-ABE8-5F22DACADDBF}">
      <dsp:nvSpPr>
        <dsp:cNvPr id="0" name=""/>
        <dsp:cNvSpPr/>
      </dsp:nvSpPr>
      <dsp:spPr>
        <a:xfrm>
          <a:off x="1186904" y="671404"/>
          <a:ext cx="1436191" cy="718095"/>
        </a:xfrm>
        <a:prstGeom prst="roundRect">
          <a:avLst>
            <a:gd name="adj" fmla="val 10000"/>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Group Plans</a:t>
          </a:r>
          <a:endParaRPr lang="en-US" sz="1600" kern="1200" dirty="0"/>
        </a:p>
      </dsp:txBody>
      <dsp:txXfrm>
        <a:off x="1186904" y="671404"/>
        <a:ext cx="1436191" cy="718095"/>
      </dsp:txXfrm>
    </dsp:sp>
    <dsp:sp modelId="{9E441FF9-94CA-4718-AC2F-3845DDD5346D}">
      <dsp:nvSpPr>
        <dsp:cNvPr id="0" name=""/>
        <dsp:cNvSpPr/>
      </dsp:nvSpPr>
      <dsp:spPr>
        <a:xfrm rot="3600000">
          <a:off x="2123731" y="1931732"/>
          <a:ext cx="748353" cy="251333"/>
        </a:xfrm>
        <a:prstGeom prst="leftRightArrow">
          <a:avLst>
            <a:gd name="adj1" fmla="val 60000"/>
            <a:gd name="adj2" fmla="val 5000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3600000">
        <a:off x="2123731" y="1931732"/>
        <a:ext cx="748353" cy="251333"/>
      </dsp:txXfrm>
    </dsp:sp>
    <dsp:sp modelId="{FA64222D-752E-4929-A46E-352DBBEFEB5A}">
      <dsp:nvSpPr>
        <dsp:cNvPr id="0" name=""/>
        <dsp:cNvSpPr/>
      </dsp:nvSpPr>
      <dsp:spPr>
        <a:xfrm>
          <a:off x="2372720" y="2725298"/>
          <a:ext cx="1436191" cy="718095"/>
        </a:xfrm>
        <a:prstGeom prst="roundRect">
          <a:avLst>
            <a:gd name="adj" fmla="val 10000"/>
          </a:avLst>
        </a:prstGeom>
        <a:solidFill>
          <a:schemeClr val="accent4">
            <a:shade val="80000"/>
            <a:hueOff val="106788"/>
            <a:satOff val="2297"/>
            <a:lumOff val="108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Government Programs</a:t>
          </a:r>
          <a:endParaRPr lang="en-US" sz="1600" kern="1200" dirty="0"/>
        </a:p>
      </dsp:txBody>
      <dsp:txXfrm>
        <a:off x="2372720" y="2725298"/>
        <a:ext cx="1436191" cy="718095"/>
      </dsp:txXfrm>
    </dsp:sp>
    <dsp:sp modelId="{2CD75A0C-03CB-46CB-A8E3-CEB82B5D3DBC}">
      <dsp:nvSpPr>
        <dsp:cNvPr id="0" name=""/>
        <dsp:cNvSpPr/>
      </dsp:nvSpPr>
      <dsp:spPr>
        <a:xfrm rot="10800000">
          <a:off x="1530823" y="2958680"/>
          <a:ext cx="748353" cy="251333"/>
        </a:xfrm>
        <a:prstGeom prst="leftRightArrow">
          <a:avLst>
            <a:gd name="adj1" fmla="val 60000"/>
            <a:gd name="adj2" fmla="val 50000"/>
          </a:avLst>
        </a:prstGeom>
        <a:solidFill>
          <a:schemeClr val="accent4">
            <a:shade val="90000"/>
            <a:hueOff val="106774"/>
            <a:satOff val="-298"/>
            <a:lumOff val="93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1530823" y="2958680"/>
        <a:ext cx="748353" cy="251333"/>
      </dsp:txXfrm>
    </dsp:sp>
    <dsp:sp modelId="{CD5ED88C-EAF5-406D-8BCC-A09CDCC76D57}">
      <dsp:nvSpPr>
        <dsp:cNvPr id="0" name=""/>
        <dsp:cNvSpPr/>
      </dsp:nvSpPr>
      <dsp:spPr>
        <a:xfrm>
          <a:off x="1087" y="2725298"/>
          <a:ext cx="1436191" cy="718095"/>
        </a:xfrm>
        <a:prstGeom prst="roundRect">
          <a:avLst>
            <a:gd name="adj" fmla="val 10000"/>
          </a:avLst>
        </a:prstGeom>
        <a:solidFill>
          <a:schemeClr val="accent4">
            <a:shade val="80000"/>
            <a:hueOff val="213575"/>
            <a:satOff val="4594"/>
            <a:lumOff val="217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Individual Policies</a:t>
          </a:r>
          <a:endParaRPr lang="en-US" sz="1600" kern="1200" dirty="0"/>
        </a:p>
      </dsp:txBody>
      <dsp:txXfrm>
        <a:off x="1087" y="2725298"/>
        <a:ext cx="1436191" cy="718095"/>
      </dsp:txXfrm>
    </dsp:sp>
    <dsp:sp modelId="{68B56B3A-E8AA-45D8-B28E-BC7DEA9AB996}">
      <dsp:nvSpPr>
        <dsp:cNvPr id="0" name=""/>
        <dsp:cNvSpPr/>
      </dsp:nvSpPr>
      <dsp:spPr>
        <a:xfrm rot="18000000">
          <a:off x="937915" y="1931732"/>
          <a:ext cx="748353" cy="251333"/>
        </a:xfrm>
        <a:prstGeom prst="leftRightArrow">
          <a:avLst>
            <a:gd name="adj1" fmla="val 60000"/>
            <a:gd name="adj2" fmla="val 50000"/>
          </a:avLst>
        </a:prstGeom>
        <a:solidFill>
          <a:schemeClr val="accent4">
            <a:shade val="90000"/>
            <a:hueOff val="213549"/>
            <a:satOff val="-596"/>
            <a:lumOff val="1871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8000000">
        <a:off x="937915" y="1931732"/>
        <a:ext cx="748353" cy="251333"/>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3805973-5080-47EC-BFB7-6EB878C9964C}" type="datetimeFigureOut">
              <a:rPr lang="en-US" smtClean="0"/>
              <a:pPr/>
              <a:t>12/9/2012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1C3596D-EA56-4DFC-8816-EFE32E856AF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EE6096C6-988F-49FF-9E44-790B71BDB6F4}" type="datetimeFigureOut">
              <a:rPr lang="en-US" smtClean="0"/>
              <a:pPr/>
              <a:t>12/9/2012</a:t>
            </a:fld>
            <a:endParaRPr lang="en-US" smtClean="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21D1A540-775A-4C5B-AE4F-92C86A65AB3B}" type="slidenum">
              <a:rPr lang="en-US" smtClean="0"/>
              <a:pPr/>
              <a:t>‹#›</a:t>
            </a:fld>
            <a:endParaRPr lang="en-US" smtClean="0"/>
          </a:p>
        </p:txBody>
      </p:sp>
    </p:spTree>
    <p:extLst>
      <p:ext uri="{BB962C8B-B14F-4D97-AF65-F5344CB8AC3E}">
        <p14:creationId xmlns:p14="http://schemas.microsoft.com/office/powerpoint/2010/main" xmlns="" val="3406049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1A540-775A-4C5B-AE4F-92C86A65AB3B}" type="slidenum">
              <a:rPr lang="en-US" smtClean="0"/>
              <a:pPr/>
              <a:t>1</a:t>
            </a:fld>
            <a:endParaRPr lang="en-US" smtClean="0"/>
          </a:p>
        </p:txBody>
      </p:sp>
    </p:spTree>
    <p:extLst>
      <p:ext uri="{BB962C8B-B14F-4D97-AF65-F5344CB8AC3E}">
        <p14:creationId xmlns="" xmlns:p14="http://schemas.microsoft.com/office/powerpoint/2010/main" val="4030444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1A540-775A-4C5B-AE4F-92C86A65AB3B}" type="slidenum">
              <a:rPr lang="en-US" smtClean="0"/>
              <a:pPr/>
              <a:t>10</a:t>
            </a:fld>
            <a:endParaRPr lang="en-US" smtClean="0"/>
          </a:p>
        </p:txBody>
      </p:sp>
    </p:spTree>
    <p:extLst>
      <p:ext uri="{BB962C8B-B14F-4D97-AF65-F5344CB8AC3E}">
        <p14:creationId xmlns:p14="http://schemas.microsoft.com/office/powerpoint/2010/main" xmlns="" val="2413874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1A540-775A-4C5B-AE4F-92C86A65AB3B}" type="slidenum">
              <a:rPr lang="en-US" smtClean="0">
                <a:solidFill>
                  <a:prstClr val="black"/>
                </a:solidFill>
              </a:rPr>
              <a:pPr/>
              <a:t>11</a:t>
            </a:fld>
            <a:endParaRPr lang="en-US" smtClean="0">
              <a:solidFill>
                <a:prstClr val="black"/>
              </a:solidFill>
            </a:endParaRPr>
          </a:p>
        </p:txBody>
      </p:sp>
    </p:spTree>
    <p:extLst>
      <p:ext uri="{BB962C8B-B14F-4D97-AF65-F5344CB8AC3E}">
        <p14:creationId xmlns:p14="http://schemas.microsoft.com/office/powerpoint/2010/main" xmlns="" val="2413874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1A540-775A-4C5B-AE4F-92C86A65AB3B}" type="slidenum">
              <a:rPr lang="en-US" smtClean="0">
                <a:solidFill>
                  <a:prstClr val="black"/>
                </a:solidFill>
              </a:rPr>
              <a:pPr/>
              <a:t>12</a:t>
            </a:fld>
            <a:endParaRPr lang="en-US" smtClean="0">
              <a:solidFill>
                <a:prstClr val="black"/>
              </a:solidFill>
            </a:endParaRPr>
          </a:p>
        </p:txBody>
      </p:sp>
    </p:spTree>
    <p:extLst>
      <p:ext uri="{BB962C8B-B14F-4D97-AF65-F5344CB8AC3E}">
        <p14:creationId xmlns="" xmlns:p14="http://schemas.microsoft.com/office/powerpoint/2010/main" val="2413874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C7B028-1434-453D-8CE4-C175A206B512}"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1A540-775A-4C5B-AE4F-92C86A65AB3B}" type="slidenum">
              <a:rPr lang="en-US" smtClean="0">
                <a:solidFill>
                  <a:prstClr val="black"/>
                </a:solidFill>
              </a:rPr>
              <a:pPr/>
              <a:t>14</a:t>
            </a:fld>
            <a:endParaRPr lang="en-US" smtClean="0">
              <a:solidFill>
                <a:prstClr val="black"/>
              </a:solidFill>
            </a:endParaRPr>
          </a:p>
        </p:txBody>
      </p:sp>
    </p:spTree>
    <p:extLst>
      <p:ext uri="{BB962C8B-B14F-4D97-AF65-F5344CB8AC3E}">
        <p14:creationId xmlns="" xmlns:p14="http://schemas.microsoft.com/office/powerpoint/2010/main" val="2413874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1A540-775A-4C5B-AE4F-92C86A65AB3B}" type="slidenum">
              <a:rPr lang="en-US" smtClean="0"/>
              <a:pPr/>
              <a:t>15</a:t>
            </a:fld>
            <a:endParaRPr lang="en-US" smtClean="0"/>
          </a:p>
        </p:txBody>
      </p:sp>
    </p:spTree>
    <p:extLst>
      <p:ext uri="{BB962C8B-B14F-4D97-AF65-F5344CB8AC3E}">
        <p14:creationId xmlns:p14="http://schemas.microsoft.com/office/powerpoint/2010/main" xmlns="" val="2413874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1A540-775A-4C5B-AE4F-92C86A65AB3B}" type="slidenum">
              <a:rPr lang="en-US" smtClean="0"/>
              <a:pPr/>
              <a:t>16</a:t>
            </a:fld>
            <a:endParaRPr lang="en-US" smtClean="0"/>
          </a:p>
        </p:txBody>
      </p:sp>
    </p:spTree>
    <p:extLst>
      <p:ext uri="{BB962C8B-B14F-4D97-AF65-F5344CB8AC3E}">
        <p14:creationId xmlns:p14="http://schemas.microsoft.com/office/powerpoint/2010/main" xmlns="" val="2413874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1A540-775A-4C5B-AE4F-92C86A65AB3B}" type="slidenum">
              <a:rPr lang="en-US" smtClean="0"/>
              <a:pPr/>
              <a:t>17</a:t>
            </a:fld>
            <a:endParaRPr lang="en-US" smtClean="0"/>
          </a:p>
        </p:txBody>
      </p:sp>
    </p:spTree>
    <p:extLst>
      <p:ext uri="{BB962C8B-B14F-4D97-AF65-F5344CB8AC3E}">
        <p14:creationId xmlns:p14="http://schemas.microsoft.com/office/powerpoint/2010/main" xmlns="" val="2413874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noFill/>
          <a:ln>
            <a:solidFill>
              <a:srgbClr val="000000"/>
            </a:solidFill>
            <a:miter lim="800000"/>
          </a:ln>
        </p:spPr>
      </p:sp>
      <p:sp>
        <p:nvSpPr>
          <p:cNvPr id="53250" name="Notes Placeholder 2"/>
          <p:cNvSpPr>
            <a:spLocks noGrp="1"/>
          </p:cNvSpPr>
          <p:nvPr>
            <p:ph type="body" idx="1"/>
          </p:nvPr>
        </p:nvSpPr>
        <p:spPr>
          <a:noFill/>
        </p:spPr>
        <p:txBody>
          <a:bodyPr/>
          <a:lstStyle/>
          <a:p>
            <a:pPr eaLnBrk="1" hangingPunct="1">
              <a:spcBef>
                <a:spcPct val="0"/>
              </a:spcBef>
            </a:pPr>
            <a:endParaRPr lang="en-US" smtClean="0">
              <a:solidFill>
                <a:srgbClr val="FF0000"/>
              </a:solidFill>
            </a:endParaRPr>
          </a:p>
        </p:txBody>
      </p:sp>
      <p:sp>
        <p:nvSpPr>
          <p:cNvPr id="53251" name="Slide Number Placeholder 3"/>
          <p:cNvSpPr>
            <a:spLocks noGrp="1"/>
          </p:cNvSpPr>
          <p:nvPr>
            <p:ph type="sldNum" sz="quarter" idx="5"/>
          </p:nvPr>
        </p:nvSpPr>
        <p:spPr>
          <a:noFill/>
        </p:spPr>
        <p:txBody>
          <a:bodyPr/>
          <a:lstStyle/>
          <a:p>
            <a:fld id="{F198BE43-0212-4507-BDA9-88A06B877BF0}" type="slidenum">
              <a:rPr lang="en-US" smtClean="0">
                <a:solidFill>
                  <a:prstClr val="black"/>
                </a:solidFill>
              </a:rPr>
              <a:pPr/>
              <a:t>18</a:t>
            </a:fld>
            <a:endParaRPr lang="en-US" smtClean="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1A540-775A-4C5B-AE4F-92C86A65AB3B}" type="slidenum">
              <a:rPr lang="en-US" smtClean="0"/>
              <a:pPr/>
              <a:t>19</a:t>
            </a:fld>
            <a:endParaRPr lang="en-US" smtClean="0"/>
          </a:p>
        </p:txBody>
      </p:sp>
    </p:spTree>
    <p:extLst>
      <p:ext uri="{BB962C8B-B14F-4D97-AF65-F5344CB8AC3E}">
        <p14:creationId xmlns:p14="http://schemas.microsoft.com/office/powerpoint/2010/main" xmlns="" val="2413874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noFill/>
          <a:ln>
            <a:solidFill>
              <a:srgbClr val="000000"/>
            </a:solidFill>
            <a:miter lim="800000"/>
          </a:ln>
        </p:spPr>
      </p:sp>
      <p:sp>
        <p:nvSpPr>
          <p:cNvPr id="26626" name="Notes Placeholder 2"/>
          <p:cNvSpPr>
            <a:spLocks noGrp="1"/>
          </p:cNvSpPr>
          <p:nvPr>
            <p:ph type="body" idx="1"/>
          </p:nvPr>
        </p:nvSpPr>
        <p:spPr>
          <a:noFill/>
        </p:spPr>
        <p:txBody>
          <a:bodyPr/>
          <a:lstStyle/>
          <a:p>
            <a:pPr eaLnBrk="1" hangingPunct="1">
              <a:spcBef>
                <a:spcPct val="0"/>
              </a:spcBef>
            </a:pPr>
            <a:endParaRPr lang="en-US" smtClean="0"/>
          </a:p>
        </p:txBody>
      </p:sp>
      <p:sp>
        <p:nvSpPr>
          <p:cNvPr id="26627" name="Slide Number Placeholder 3"/>
          <p:cNvSpPr>
            <a:spLocks noGrp="1"/>
          </p:cNvSpPr>
          <p:nvPr>
            <p:ph type="sldNum" sz="quarter" idx="5"/>
          </p:nvPr>
        </p:nvSpPr>
        <p:spPr>
          <a:noFill/>
        </p:spPr>
        <p:txBody>
          <a:bodyPr/>
          <a:lstStyle/>
          <a:p>
            <a:fld id="{A3DC0F2E-9255-4109-BCD5-1E3A40B20F39}"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1A540-775A-4C5B-AE4F-92C86A65AB3B}" type="slidenum">
              <a:rPr lang="en-US" smtClean="0"/>
              <a:pPr/>
              <a:t>20</a:t>
            </a:fld>
            <a:endParaRPr lang="en-US" smtClean="0"/>
          </a:p>
        </p:txBody>
      </p:sp>
    </p:spTree>
    <p:extLst>
      <p:ext uri="{BB962C8B-B14F-4D97-AF65-F5344CB8AC3E}">
        <p14:creationId xmlns:p14="http://schemas.microsoft.com/office/powerpoint/2010/main" xmlns="" val="2413874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1A540-775A-4C5B-AE4F-92C86A65AB3B}" type="slidenum">
              <a:rPr lang="en-US" smtClean="0"/>
              <a:pPr/>
              <a:t>21</a:t>
            </a:fld>
            <a:endParaRPr lang="en-US" smtClean="0"/>
          </a:p>
        </p:txBody>
      </p:sp>
    </p:spTree>
    <p:extLst>
      <p:ext uri="{BB962C8B-B14F-4D97-AF65-F5344CB8AC3E}">
        <p14:creationId xmlns:p14="http://schemas.microsoft.com/office/powerpoint/2010/main" xmlns="" val="2413874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1A540-775A-4C5B-AE4F-92C86A65AB3B}" type="slidenum">
              <a:rPr lang="en-US" smtClean="0"/>
              <a:pPr/>
              <a:t>22</a:t>
            </a:fld>
            <a:endParaRPr lang="en-US" smtClean="0"/>
          </a:p>
        </p:txBody>
      </p:sp>
    </p:spTree>
    <p:extLst>
      <p:ext uri="{BB962C8B-B14F-4D97-AF65-F5344CB8AC3E}">
        <p14:creationId xmlns:p14="http://schemas.microsoft.com/office/powerpoint/2010/main" xmlns="" val="2413874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1A540-775A-4C5B-AE4F-92C86A65AB3B}" type="slidenum">
              <a:rPr lang="en-US" smtClean="0"/>
              <a:pPr/>
              <a:t>23</a:t>
            </a:fld>
            <a:endParaRPr lang="en-US" smtClean="0"/>
          </a:p>
        </p:txBody>
      </p:sp>
    </p:spTree>
    <p:extLst>
      <p:ext uri="{BB962C8B-B14F-4D97-AF65-F5344CB8AC3E}">
        <p14:creationId xmlns:p14="http://schemas.microsoft.com/office/powerpoint/2010/main" xmlns="" val="2413874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noFill/>
          <a:ln>
            <a:solidFill>
              <a:srgbClr val="000000"/>
            </a:solidFill>
            <a:miter lim="800000"/>
          </a:ln>
        </p:spPr>
      </p:sp>
      <p:sp>
        <p:nvSpPr>
          <p:cNvPr id="53250" name="Notes Placeholder 2"/>
          <p:cNvSpPr>
            <a:spLocks noGrp="1"/>
          </p:cNvSpPr>
          <p:nvPr>
            <p:ph type="body" idx="1"/>
          </p:nvPr>
        </p:nvSpPr>
        <p:spPr>
          <a:noFill/>
        </p:spPr>
        <p:txBody>
          <a:bodyPr/>
          <a:lstStyle/>
          <a:p>
            <a:pPr eaLnBrk="1" hangingPunct="1">
              <a:spcBef>
                <a:spcPct val="0"/>
              </a:spcBef>
            </a:pPr>
            <a:endParaRPr lang="en-US" smtClean="0">
              <a:solidFill>
                <a:srgbClr val="FF0000"/>
              </a:solidFill>
            </a:endParaRPr>
          </a:p>
        </p:txBody>
      </p:sp>
      <p:sp>
        <p:nvSpPr>
          <p:cNvPr id="53251" name="Slide Number Placeholder 3"/>
          <p:cNvSpPr>
            <a:spLocks noGrp="1"/>
          </p:cNvSpPr>
          <p:nvPr>
            <p:ph type="sldNum" sz="quarter" idx="5"/>
          </p:nvPr>
        </p:nvSpPr>
        <p:spPr>
          <a:noFill/>
        </p:spPr>
        <p:txBody>
          <a:bodyPr/>
          <a:lstStyle/>
          <a:p>
            <a:fld id="{F198BE43-0212-4507-BDA9-88A06B877BF0}" type="slidenum">
              <a:rPr lang="en-US" smtClean="0">
                <a:solidFill>
                  <a:prstClr val="black"/>
                </a:solidFill>
              </a:rPr>
              <a:pPr/>
              <a:t>24</a:t>
            </a:fld>
            <a:endParaRPr lang="en-US" smtClean="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1A540-775A-4C5B-AE4F-92C86A65AB3B}" type="slidenum">
              <a:rPr lang="en-US" smtClean="0">
                <a:solidFill>
                  <a:prstClr val="black"/>
                </a:solidFill>
              </a:rPr>
              <a:pPr/>
              <a:t>25</a:t>
            </a:fld>
            <a:endParaRPr lang="en-US" smtClean="0">
              <a:solidFill>
                <a:prstClr val="black"/>
              </a:solidFill>
            </a:endParaRPr>
          </a:p>
        </p:txBody>
      </p:sp>
    </p:spTree>
    <p:extLst>
      <p:ext uri="{BB962C8B-B14F-4D97-AF65-F5344CB8AC3E}">
        <p14:creationId xmlns:p14="http://schemas.microsoft.com/office/powerpoint/2010/main" xmlns="" val="2413874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1A540-775A-4C5B-AE4F-92C86A65AB3B}" type="slidenum">
              <a:rPr lang="en-US" smtClean="0">
                <a:solidFill>
                  <a:prstClr val="black"/>
                </a:solidFill>
              </a:rPr>
              <a:pPr/>
              <a:t>26</a:t>
            </a:fld>
            <a:endParaRPr lang="en-US" smtClean="0">
              <a:solidFill>
                <a:prstClr val="black"/>
              </a:solidFill>
            </a:endParaRPr>
          </a:p>
        </p:txBody>
      </p:sp>
    </p:spTree>
    <p:extLst>
      <p:ext uri="{BB962C8B-B14F-4D97-AF65-F5344CB8AC3E}">
        <p14:creationId xmlns:p14="http://schemas.microsoft.com/office/powerpoint/2010/main" xmlns="" val="2413874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1A540-775A-4C5B-AE4F-92C86A65AB3B}" type="slidenum">
              <a:rPr lang="en-US" smtClean="0">
                <a:solidFill>
                  <a:prstClr val="black"/>
                </a:solidFill>
              </a:rPr>
              <a:pPr/>
              <a:t>27</a:t>
            </a:fld>
            <a:endParaRPr lang="en-US" smtClean="0">
              <a:solidFill>
                <a:prstClr val="black"/>
              </a:solidFill>
            </a:endParaRPr>
          </a:p>
        </p:txBody>
      </p:sp>
    </p:spTree>
    <p:extLst>
      <p:ext uri="{BB962C8B-B14F-4D97-AF65-F5344CB8AC3E}">
        <p14:creationId xmlns:p14="http://schemas.microsoft.com/office/powerpoint/2010/main" xmlns="" val="2413874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1A540-775A-4C5B-AE4F-92C86A65AB3B}" type="slidenum">
              <a:rPr lang="en-US" smtClean="0">
                <a:solidFill>
                  <a:prstClr val="black"/>
                </a:solidFill>
              </a:rPr>
              <a:pPr/>
              <a:t>28</a:t>
            </a:fld>
            <a:endParaRPr lang="en-US" smtClean="0">
              <a:solidFill>
                <a:prstClr val="black"/>
              </a:solidFill>
            </a:endParaRPr>
          </a:p>
        </p:txBody>
      </p:sp>
    </p:spTree>
    <p:extLst>
      <p:ext uri="{BB962C8B-B14F-4D97-AF65-F5344CB8AC3E}">
        <p14:creationId xmlns:p14="http://schemas.microsoft.com/office/powerpoint/2010/main" xmlns="" val="2413874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1A540-775A-4C5B-AE4F-92C86A65AB3B}" type="slidenum">
              <a:rPr lang="en-US" smtClean="0">
                <a:solidFill>
                  <a:prstClr val="black"/>
                </a:solidFill>
              </a:rPr>
              <a:pPr/>
              <a:t>29</a:t>
            </a:fld>
            <a:endParaRPr lang="en-US" smtClean="0">
              <a:solidFill>
                <a:prstClr val="black"/>
              </a:solidFill>
            </a:endParaRPr>
          </a:p>
        </p:txBody>
      </p:sp>
    </p:spTree>
    <p:extLst>
      <p:ext uri="{BB962C8B-B14F-4D97-AF65-F5344CB8AC3E}">
        <p14:creationId xmlns:p14="http://schemas.microsoft.com/office/powerpoint/2010/main" xmlns="" val="2413874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pPr>
              <a:lnSpc>
                <a:spcPct val="80000"/>
              </a:lnSpc>
            </a:pPr>
            <a:endParaRPr lang="en-US" sz="1000" dirty="0" smtClean="0">
              <a:latin typeface="Times"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p:cNvSpPr>
            <a:spLocks noGrp="1" noRot="1" noChangeAspect="1" noTextEdit="1"/>
          </p:cNvSpPr>
          <p:nvPr>
            <p:ph type="sldImg"/>
          </p:nvPr>
        </p:nvSpPr>
        <p:spPr>
          <a:noFill/>
          <a:ln>
            <a:solidFill>
              <a:srgbClr val="000000"/>
            </a:solidFill>
            <a:miter lim="800000"/>
          </a:ln>
        </p:spPr>
      </p:sp>
      <p:sp>
        <p:nvSpPr>
          <p:cNvPr id="209922" name="Notes Placeholder 2"/>
          <p:cNvSpPr>
            <a:spLocks noGrp="1"/>
          </p:cNvSpPr>
          <p:nvPr>
            <p:ph type="body" idx="1"/>
          </p:nvPr>
        </p:nvSpPr>
        <p:spPr>
          <a:noFill/>
        </p:spPr>
        <p:txBody>
          <a:bodyPr/>
          <a:lstStyle/>
          <a:p>
            <a:pPr eaLnBrk="1" hangingPunct="1">
              <a:spcBef>
                <a:spcPct val="0"/>
              </a:spcBef>
            </a:pPr>
            <a:endParaRPr lang="en-US" smtClean="0"/>
          </a:p>
        </p:txBody>
      </p:sp>
      <p:sp>
        <p:nvSpPr>
          <p:cNvPr id="209923" name="Slide Number Placeholder 3"/>
          <p:cNvSpPr>
            <a:spLocks noGrp="1"/>
          </p:cNvSpPr>
          <p:nvPr>
            <p:ph type="sldNum" sz="quarter" idx="5"/>
          </p:nvPr>
        </p:nvSpPr>
        <p:spPr>
          <a:noFill/>
        </p:spPr>
        <p:txBody>
          <a:bodyPr/>
          <a:lstStyle/>
          <a:p>
            <a:fld id="{25684B99-2E7C-4EEA-82ED-4B0A78B178DD}"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Image Placeholder 1"/>
          <p:cNvSpPr>
            <a:spLocks noGrp="1" noRot="1" noChangeAspect="1" noTextEdit="1"/>
          </p:cNvSpPr>
          <p:nvPr>
            <p:ph type="sldImg"/>
          </p:nvPr>
        </p:nvSpPr>
        <p:spPr>
          <a:noFill/>
          <a:ln>
            <a:solidFill>
              <a:srgbClr val="000000"/>
            </a:solidFill>
            <a:miter lim="800000"/>
          </a:ln>
        </p:spPr>
      </p:sp>
      <p:sp>
        <p:nvSpPr>
          <p:cNvPr id="211970" name="Notes Placeholder 2"/>
          <p:cNvSpPr>
            <a:spLocks noGrp="1"/>
          </p:cNvSpPr>
          <p:nvPr>
            <p:ph type="body" idx="1"/>
          </p:nvPr>
        </p:nvSpPr>
        <p:spPr>
          <a:noFill/>
        </p:spPr>
        <p:txBody>
          <a:bodyPr/>
          <a:lstStyle/>
          <a:p>
            <a:pPr eaLnBrk="1" hangingPunct="1">
              <a:spcBef>
                <a:spcPct val="0"/>
              </a:spcBef>
            </a:pPr>
            <a:endParaRPr lang="en-US" smtClean="0"/>
          </a:p>
        </p:txBody>
      </p:sp>
      <p:sp>
        <p:nvSpPr>
          <p:cNvPr id="211971" name="Slide Number Placeholder 3"/>
          <p:cNvSpPr>
            <a:spLocks noGrp="1"/>
          </p:cNvSpPr>
          <p:nvPr>
            <p:ph type="sldNum" sz="quarter" idx="5"/>
          </p:nvPr>
        </p:nvSpPr>
        <p:spPr>
          <a:noFill/>
        </p:spPr>
        <p:txBody>
          <a:bodyPr/>
          <a:lstStyle/>
          <a:p>
            <a:fld id="{8F6C0E7E-EF85-4402-A531-32F5C69FE04B}" type="slidenum">
              <a:rPr lang="en-US" smtClean="0">
                <a:solidFill>
                  <a:prstClr val="black"/>
                </a:solidFill>
              </a:rPr>
              <a:pPr/>
              <a:t>31</a:t>
            </a:fld>
            <a:endParaRPr lang="en-US" smtClean="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noTextEdit="1"/>
          </p:cNvSpPr>
          <p:nvPr>
            <p:ph type="sldImg"/>
          </p:nvPr>
        </p:nvSpPr>
        <p:spPr>
          <a:noFill/>
          <a:ln>
            <a:solidFill>
              <a:srgbClr val="000000"/>
            </a:solidFill>
            <a:miter lim="800000"/>
          </a:ln>
        </p:spPr>
      </p:sp>
      <p:sp>
        <p:nvSpPr>
          <p:cNvPr id="214018" name="Notes Placeholder 2"/>
          <p:cNvSpPr>
            <a:spLocks noGrp="1"/>
          </p:cNvSpPr>
          <p:nvPr>
            <p:ph type="body" idx="1"/>
          </p:nvPr>
        </p:nvSpPr>
        <p:spPr>
          <a:noFill/>
        </p:spPr>
        <p:txBody>
          <a:bodyPr/>
          <a:lstStyle/>
          <a:p>
            <a:pPr eaLnBrk="1" hangingPunct="1">
              <a:spcBef>
                <a:spcPct val="0"/>
              </a:spcBef>
            </a:pPr>
            <a:endParaRPr lang="en-US" smtClean="0"/>
          </a:p>
        </p:txBody>
      </p:sp>
      <p:sp>
        <p:nvSpPr>
          <p:cNvPr id="214019" name="Slide Number Placeholder 3"/>
          <p:cNvSpPr>
            <a:spLocks noGrp="1"/>
          </p:cNvSpPr>
          <p:nvPr>
            <p:ph type="sldNum" sz="quarter" idx="5"/>
          </p:nvPr>
        </p:nvSpPr>
        <p:spPr>
          <a:noFill/>
        </p:spPr>
        <p:txBody>
          <a:bodyPr/>
          <a:lstStyle/>
          <a:p>
            <a:fld id="{124D4DE5-9BFC-4215-9E99-82AE7C9B02FC}" type="slidenum">
              <a:rPr lang="en-US" smtClean="0">
                <a:solidFill>
                  <a:prstClr val="black"/>
                </a:solidFill>
              </a:rPr>
              <a:pPr/>
              <a:t>32</a:t>
            </a:fld>
            <a:endParaRPr lang="en-US" smtClean="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noTextEdit="1"/>
          </p:cNvSpPr>
          <p:nvPr>
            <p:ph type="sldImg"/>
          </p:nvPr>
        </p:nvSpPr>
        <p:spPr>
          <a:noFill/>
          <a:ln>
            <a:solidFill>
              <a:srgbClr val="000000"/>
            </a:solidFill>
            <a:miter lim="800000"/>
          </a:ln>
        </p:spPr>
      </p:sp>
      <p:sp>
        <p:nvSpPr>
          <p:cNvPr id="218114" name="Notes Placeholder 2"/>
          <p:cNvSpPr>
            <a:spLocks noGrp="1"/>
          </p:cNvSpPr>
          <p:nvPr>
            <p:ph type="body" idx="1"/>
          </p:nvPr>
        </p:nvSpPr>
        <p:spPr>
          <a:noFill/>
        </p:spPr>
        <p:txBody>
          <a:bodyPr/>
          <a:lstStyle/>
          <a:p>
            <a:pPr eaLnBrk="1" hangingPunct="1">
              <a:spcBef>
                <a:spcPct val="0"/>
              </a:spcBef>
            </a:pPr>
            <a:endParaRPr lang="en-US" smtClean="0"/>
          </a:p>
        </p:txBody>
      </p:sp>
      <p:sp>
        <p:nvSpPr>
          <p:cNvPr id="218115" name="Slide Number Placeholder 3"/>
          <p:cNvSpPr>
            <a:spLocks noGrp="1"/>
          </p:cNvSpPr>
          <p:nvPr>
            <p:ph type="sldNum" sz="quarter" idx="5"/>
          </p:nvPr>
        </p:nvSpPr>
        <p:spPr>
          <a:noFill/>
        </p:spPr>
        <p:txBody>
          <a:bodyPr/>
          <a:lstStyle/>
          <a:p>
            <a:fld id="{0AE95079-CAAC-48AA-917C-EE98C137BD9A}" type="slidenum">
              <a:rPr lang="en-US" smtClean="0">
                <a:solidFill>
                  <a:prstClr val="black"/>
                </a:solidFill>
              </a:rPr>
              <a:pPr/>
              <a:t>34</a:t>
            </a:fld>
            <a:endParaRPr lang="en-US" smtClean="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p:cNvSpPr>
            <a:spLocks noGrp="1" noRot="1" noChangeAspect="1" noTextEdit="1"/>
          </p:cNvSpPr>
          <p:nvPr>
            <p:ph type="sldImg"/>
          </p:nvPr>
        </p:nvSpPr>
        <p:spPr>
          <a:noFill/>
          <a:ln>
            <a:solidFill>
              <a:srgbClr val="000000"/>
            </a:solidFill>
            <a:miter lim="800000"/>
          </a:ln>
        </p:spPr>
      </p:sp>
      <p:sp>
        <p:nvSpPr>
          <p:cNvPr id="220162" name="Notes Placeholder 2"/>
          <p:cNvSpPr>
            <a:spLocks noGrp="1"/>
          </p:cNvSpPr>
          <p:nvPr>
            <p:ph type="body" idx="1"/>
          </p:nvPr>
        </p:nvSpPr>
        <p:spPr>
          <a:noFill/>
        </p:spPr>
        <p:txBody>
          <a:bodyPr/>
          <a:lstStyle/>
          <a:p>
            <a:pPr eaLnBrk="1" hangingPunct="1">
              <a:spcBef>
                <a:spcPct val="0"/>
              </a:spcBef>
            </a:pPr>
            <a:endParaRPr lang="en-US" smtClean="0">
              <a:solidFill>
                <a:srgbClr val="FF0000"/>
              </a:solidFill>
            </a:endParaRPr>
          </a:p>
        </p:txBody>
      </p:sp>
      <p:sp>
        <p:nvSpPr>
          <p:cNvPr id="220163" name="Slide Number Placeholder 3"/>
          <p:cNvSpPr>
            <a:spLocks noGrp="1"/>
          </p:cNvSpPr>
          <p:nvPr>
            <p:ph type="sldNum" sz="quarter" idx="5"/>
          </p:nvPr>
        </p:nvSpPr>
        <p:spPr>
          <a:noFill/>
        </p:spPr>
        <p:txBody>
          <a:bodyPr/>
          <a:lstStyle/>
          <a:p>
            <a:fld id="{CD439D9E-40DF-4DEC-9E3E-1716100241C1}" type="slidenum">
              <a:rPr lang="en-US" smtClean="0">
                <a:solidFill>
                  <a:prstClr val="black"/>
                </a:solidFill>
              </a:rPr>
              <a:pPr/>
              <a:t>35</a:t>
            </a:fld>
            <a:endParaRPr lang="en-US" smtClean="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1A540-775A-4C5B-AE4F-92C86A65AB3B}" type="slidenum">
              <a:rPr lang="en-US" smtClean="0"/>
              <a:pPr/>
              <a:t>36</a:t>
            </a:fld>
            <a:endParaRPr lang="en-US" smtClean="0"/>
          </a:p>
        </p:txBody>
      </p:sp>
    </p:spTree>
    <p:extLst>
      <p:ext uri="{BB962C8B-B14F-4D97-AF65-F5344CB8AC3E}">
        <p14:creationId xmlns:p14="http://schemas.microsoft.com/office/powerpoint/2010/main" xmlns="" val="26747579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1A540-775A-4C5B-AE4F-92C86A65AB3B}" type="slidenum">
              <a:rPr lang="en-US" smtClean="0"/>
              <a:pPr/>
              <a:t>37</a:t>
            </a:fld>
            <a:endParaRPr lang="en-US" smtClean="0"/>
          </a:p>
        </p:txBody>
      </p:sp>
    </p:spTree>
    <p:extLst>
      <p:ext uri="{BB962C8B-B14F-4D97-AF65-F5344CB8AC3E}">
        <p14:creationId xmlns:p14="http://schemas.microsoft.com/office/powerpoint/2010/main" xmlns="" val="35178028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1A540-775A-4C5B-AE4F-92C86A65AB3B}" type="slidenum">
              <a:rPr lang="en-US" smtClean="0"/>
              <a:pPr/>
              <a:t>38</a:t>
            </a:fld>
            <a:endParaRPr lang="en-US" smtClean="0"/>
          </a:p>
        </p:txBody>
      </p:sp>
    </p:spTree>
    <p:extLst>
      <p:ext uri="{BB962C8B-B14F-4D97-AF65-F5344CB8AC3E}">
        <p14:creationId xmlns:p14="http://schemas.microsoft.com/office/powerpoint/2010/main" xmlns="" val="26747579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1A540-775A-4C5B-AE4F-92C86A65AB3B}" type="slidenum">
              <a:rPr lang="en-US" smtClean="0"/>
              <a:pPr/>
              <a:t>39</a:t>
            </a:fld>
            <a:endParaRPr lang="en-US" smtClean="0"/>
          </a:p>
        </p:txBody>
      </p:sp>
    </p:spTree>
    <p:extLst>
      <p:ext uri="{BB962C8B-B14F-4D97-AF65-F5344CB8AC3E}">
        <p14:creationId xmlns:p14="http://schemas.microsoft.com/office/powerpoint/2010/main" xmlns="" val="35178028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1A540-775A-4C5B-AE4F-92C86A65AB3B}" type="slidenum">
              <a:rPr lang="en-US" smtClean="0"/>
              <a:pPr/>
              <a:t>40</a:t>
            </a:fld>
            <a:endParaRPr lang="en-US" smtClean="0"/>
          </a:p>
        </p:txBody>
      </p:sp>
    </p:spTree>
    <p:extLst>
      <p:ext uri="{BB962C8B-B14F-4D97-AF65-F5344CB8AC3E}">
        <p14:creationId xmlns:p14="http://schemas.microsoft.com/office/powerpoint/2010/main" xmlns="" val="2674757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C7B028-1434-453D-8CE4-C175A206B512}"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1A540-775A-4C5B-AE4F-92C86A65AB3B}" type="slidenum">
              <a:rPr lang="en-US" smtClean="0"/>
              <a:pPr/>
              <a:t>41</a:t>
            </a:fld>
            <a:endParaRPr lang="en-US" smtClean="0"/>
          </a:p>
        </p:txBody>
      </p:sp>
    </p:spTree>
    <p:extLst>
      <p:ext uri="{BB962C8B-B14F-4D97-AF65-F5344CB8AC3E}">
        <p14:creationId xmlns:p14="http://schemas.microsoft.com/office/powerpoint/2010/main" xmlns="" val="26747579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C7B028-1434-453D-8CE4-C175A206B512}" type="slidenum">
              <a:rPr lang="en-US" smtClean="0">
                <a:solidFill>
                  <a:prstClr val="black"/>
                </a:solidFill>
              </a:rPr>
              <a:pPr/>
              <a:t>42</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1A540-775A-4C5B-AE4F-92C86A65AB3B}" type="slidenum">
              <a:rPr lang="en-US" smtClean="0"/>
              <a:pPr/>
              <a:t>5</a:t>
            </a:fld>
            <a:endParaRPr lang="en-US" smtClean="0"/>
          </a:p>
        </p:txBody>
      </p:sp>
    </p:spTree>
    <p:extLst>
      <p:ext uri="{BB962C8B-B14F-4D97-AF65-F5344CB8AC3E}">
        <p14:creationId xmlns:p14="http://schemas.microsoft.com/office/powerpoint/2010/main" xmlns="" val="3519528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a:noFill/>
          <a:ln>
            <a:solidFill>
              <a:srgbClr val="000000"/>
            </a:solidFill>
            <a:miter lim="800000"/>
          </a:ln>
        </p:spPr>
      </p:sp>
      <p:sp>
        <p:nvSpPr>
          <p:cNvPr id="132098" name="Notes Placeholder 2"/>
          <p:cNvSpPr>
            <a:spLocks noGrp="1"/>
          </p:cNvSpPr>
          <p:nvPr>
            <p:ph type="body" idx="1"/>
          </p:nvPr>
        </p:nvSpPr>
        <p:spPr>
          <a:noFill/>
        </p:spPr>
        <p:txBody>
          <a:bodyPr/>
          <a:lstStyle/>
          <a:p>
            <a:pPr eaLnBrk="1" hangingPunct="1">
              <a:spcBef>
                <a:spcPct val="0"/>
              </a:spcBef>
            </a:pPr>
            <a:endParaRPr lang="en-US" smtClean="0"/>
          </a:p>
        </p:txBody>
      </p:sp>
      <p:sp>
        <p:nvSpPr>
          <p:cNvPr id="132099" name="Slide Number Placeholder 3"/>
          <p:cNvSpPr>
            <a:spLocks noGrp="1"/>
          </p:cNvSpPr>
          <p:nvPr>
            <p:ph type="sldNum" sz="quarter" idx="5"/>
          </p:nvPr>
        </p:nvSpPr>
        <p:spPr>
          <a:noFill/>
        </p:spPr>
        <p:txBody>
          <a:bodyPr/>
          <a:lstStyle/>
          <a:p>
            <a:fld id="{929187BB-FEE8-4BF3-982D-9C58764F2844}" type="slidenum">
              <a:rPr lang="en-US" smtClean="0">
                <a:solidFill>
                  <a:prstClr val="black"/>
                </a:solidFill>
              </a:rPr>
              <a:pPr/>
              <a:t>6</a:t>
            </a:fld>
            <a:endParaRPr lang="en-US"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noFill/>
          <a:ln>
            <a:solidFill>
              <a:srgbClr val="000000"/>
            </a:solidFill>
            <a:miter lim="800000"/>
          </a:ln>
        </p:spPr>
      </p:sp>
      <p:sp>
        <p:nvSpPr>
          <p:cNvPr id="61442" name="Notes Placeholder 2"/>
          <p:cNvSpPr>
            <a:spLocks noGrp="1"/>
          </p:cNvSpPr>
          <p:nvPr>
            <p:ph type="body" idx="1"/>
          </p:nvPr>
        </p:nvSpPr>
        <p:spPr>
          <a:noFill/>
        </p:spPr>
        <p:txBody>
          <a:bodyPr/>
          <a:lstStyle/>
          <a:p>
            <a:pPr eaLnBrk="1" hangingPunct="1">
              <a:spcBef>
                <a:spcPct val="0"/>
              </a:spcBef>
            </a:pPr>
            <a:endParaRPr lang="en-US" smtClean="0"/>
          </a:p>
        </p:txBody>
      </p:sp>
      <p:sp>
        <p:nvSpPr>
          <p:cNvPr id="61443" name="Slide Number Placeholder 3"/>
          <p:cNvSpPr>
            <a:spLocks noGrp="1"/>
          </p:cNvSpPr>
          <p:nvPr>
            <p:ph type="sldNum" sz="quarter" idx="5"/>
          </p:nvPr>
        </p:nvSpPr>
        <p:spPr>
          <a:noFill/>
        </p:spPr>
        <p:txBody>
          <a:bodyPr/>
          <a:lstStyle/>
          <a:p>
            <a:fld id="{0DC69FB7-A635-43F4-8DEA-8E23372B7BF2}"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1A540-775A-4C5B-AE4F-92C86A65AB3B}" type="slidenum">
              <a:rPr lang="en-US" smtClean="0"/>
              <a:pPr/>
              <a:t>8</a:t>
            </a:fld>
            <a:endParaRPr lang="en-US" smtClean="0"/>
          </a:p>
        </p:txBody>
      </p:sp>
    </p:spTree>
    <p:extLst>
      <p:ext uri="{BB962C8B-B14F-4D97-AF65-F5344CB8AC3E}">
        <p14:creationId xmlns:p14="http://schemas.microsoft.com/office/powerpoint/2010/main" xmlns="" val="169631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1A540-775A-4C5B-AE4F-92C86A65AB3B}" type="slidenum">
              <a:rPr lang="en-US" smtClean="0"/>
              <a:pPr/>
              <a:t>9</a:t>
            </a:fld>
            <a:endParaRPr lang="en-US" smtClean="0"/>
          </a:p>
        </p:txBody>
      </p:sp>
    </p:spTree>
    <p:extLst>
      <p:ext uri="{BB962C8B-B14F-4D97-AF65-F5344CB8AC3E}">
        <p14:creationId xmlns:p14="http://schemas.microsoft.com/office/powerpoint/2010/main" xmlns="" val="292472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defRPr>
            </a:lvl1pPr>
          </a:lstStyle>
          <a:p>
            <a:r>
              <a:rPr kumimoji="0" lang="en-US" smtClean="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p:nvPr/>
          </p:nvSpPr>
          <p:spPr>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p:spPr>
          <p:txBody>
            <a:bodyPr vert="horz" wrap="square" lIns="91440" tIns="45720" rIns="91440" bIns="45720" anchor="t" compatLnSpc="1"/>
            <a:lstStyle/>
            <a:p>
              <a:endParaRPr kumimoji="0" lang="en-US"/>
            </a:p>
          </p:txBody>
        </p:sp>
        <p:sp>
          <p:nvSpPr>
            <p:cNvPr id="8" name="Freeform 7"/>
            <p:cNvSpPr/>
            <p:nvPr/>
          </p:nvSpPr>
          <p:spPr>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p:spPr>
          <p:txBody>
            <a:bodyPr vert="horz" wrap="square" lIns="91440" tIns="45720" rIns="91440" bIns="45720" anchor="t" compatLnSpc="1"/>
            <a:lstStyle/>
            <a:p>
              <a:endParaRPr kumimoji="0" lang="en-US"/>
            </a:p>
          </p:txBody>
        </p:sp>
        <p:sp>
          <p:nvSpPr>
            <p:cNvPr id="11" name="Freeform 10"/>
            <p:cNvSpPr/>
            <p:nvPr/>
          </p:nvSpPr>
          <p:spPr>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0"/>
              </a:blip>
              <a:srcRect/>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tileRect/>
              </a:gradFill>
              <a:prstDash val="solid"/>
              <a:miter lim="800000"/>
            </a:ln>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43AEA549-92BF-46B2-B049-02015B1F394A}" type="datetime1">
              <a:rPr lang="en-US" smtClean="0"/>
              <a:pPr/>
              <a:t>12/9/2012</a:t>
            </a:fld>
            <a:endParaRPr lang="en-US" smtClean="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r>
              <a:rPr lang="en-US" dirty="0" smtClean="0"/>
              <a:t>© 2011 Wells Fargo Insurance Services Without Permission</a:t>
            </a:r>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CDC9CC1B-925F-4299-9F6F-2367F24ED866}" type="slidenum">
              <a:rPr lang="en-US" smtClean="0"/>
              <a:pPr/>
              <a:t>‹#›</a:t>
            </a:fld>
            <a:endParaRPr lang="en-US"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Date Placeholder 3"/>
          <p:cNvSpPr>
            <a:spLocks noGrp="1"/>
          </p:cNvSpPr>
          <p:nvPr>
            <p:ph type="dt" sz="half" idx="10"/>
          </p:nvPr>
        </p:nvSpPr>
        <p:spPr/>
        <p:txBody>
          <a:bodyPr/>
          <a:lstStyle/>
          <a:p>
            <a:fld id="{2FF8FD4E-932F-4130-9DFE-95AF02198720}" type="datetime1">
              <a:rPr lang="en-US" smtClean="0"/>
              <a:pPr/>
              <a:t>12/9/2012</a:t>
            </a:fld>
            <a:endParaRPr lang="en-US" smtClean="0"/>
          </a:p>
        </p:txBody>
      </p:sp>
      <p:sp>
        <p:nvSpPr>
          <p:cNvPr id="5" name="Footer Placeholder 4"/>
          <p:cNvSpPr>
            <a:spLocks noGrp="1"/>
          </p:cNvSpPr>
          <p:nvPr>
            <p:ph type="ftr" sz="quarter" idx="11"/>
          </p:nvPr>
        </p:nvSpPr>
        <p:spPr/>
        <p:txBody>
          <a:bodyPr/>
          <a:lstStyle/>
          <a:p>
            <a:r>
              <a:rPr lang="en-US" dirty="0" smtClean="0"/>
              <a:t>© 2011 Wells Fargo Insurance Services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pPr/>
              <a:t>‹#›</a:t>
            </a:fld>
            <a:endParaRPr lang="en-US" smtClean="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defRPr>
            </a:lvl1pPr>
          </a:lstStyle>
          <a:p>
            <a:r>
              <a:rPr kumimoji="0" lang="en-US" smtClean="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p:nvPr/>
          </p:nvSpPr>
          <p:spPr>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8" name="Freeform 7"/>
            <p:cNvSpPr/>
            <p:nvPr/>
          </p:nvSpPr>
          <p:spPr>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11" name="Freeform 10"/>
            <p:cNvSpPr/>
            <p:nvPr/>
          </p:nvSpPr>
          <p:spPr>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0"/>
              </a:blip>
              <a:srcRect/>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tileRect/>
              </a:gradFill>
              <a:prstDash val="solid"/>
              <a:miter lim="800000"/>
            </a:ln>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43AEA549-92BF-46B2-B049-02015B1F394A}" type="datetime1">
              <a:rPr lang="en-US" smtClean="0"/>
              <a:pPr/>
              <a:t>12/9/2012</a:t>
            </a:fld>
            <a:endParaRPr lang="en-US" smtClean="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r>
              <a:rPr lang="en-US" dirty="0" smtClean="0">
                <a:solidFill>
                  <a:srgbClr val="4F81BD">
                    <a:tint val="20000"/>
                  </a:srgbClr>
                </a:solidFill>
              </a:rPr>
              <a:t>© 2011 Wells Fargo Insurance Services No Reprints Without Permission</a:t>
            </a:r>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CDC9CC1B-925F-4299-9F6F-2367F24ED866}" type="slidenum">
              <a:rPr lang="en-US" smtClean="0"/>
              <a:pPr/>
              <a:t>‹#›</a:t>
            </a:fld>
            <a:endParaRPr lang="en-US" smtClean="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Date Placeholder 3"/>
          <p:cNvSpPr>
            <a:spLocks noGrp="1"/>
          </p:cNvSpPr>
          <p:nvPr>
            <p:ph type="dt" sz="half" idx="10"/>
          </p:nvPr>
        </p:nvSpPr>
        <p:spPr/>
        <p:txBody>
          <a:bodyPr/>
          <a:lstStyle/>
          <a:p>
            <a:fld id="{070E04D2-2D69-4261-BF88-A6D936AF6736}" type="datetime1">
              <a:rPr lang="en-US" smtClean="0">
                <a:solidFill>
                  <a:prstClr val="black"/>
                </a:solidFill>
              </a:rPr>
              <a:pPr/>
              <a:t>12/9/2012</a:t>
            </a:fld>
            <a:endParaRPr lang="en-US" smtClean="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 2012 Wells Fargo Insurance Services No Reprints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
        <p:nvSpPr>
          <p:cNvPr id="7" name="Title 6"/>
          <p:cNvSpPr>
            <a:spLocks noGrp="1"/>
          </p:cNvSpPr>
          <p:nvPr>
            <p:ph type="title"/>
          </p:nvPr>
        </p:nvSpPr>
        <p:spPr/>
        <p:txBody>
          <a:bodyPr rtlCol="0"/>
          <a:lstStyle/>
          <a:p>
            <a:r>
              <a:rPr kumimoji="0" lang="en-US" smtClean="0"/>
              <a:t>Click to edit Master title style</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lvl1pPr>
          </a:lstStyle>
          <a:p>
            <a:r>
              <a:rPr kumimoji="0" lang="en-US" smtClean="0"/>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16A581F-6B3F-4AF5-A5DE-43259D59C350}" type="datetime1">
              <a:rPr lang="en-US" smtClean="0">
                <a:solidFill>
                  <a:prstClr val="white"/>
                </a:solidFill>
              </a:rPr>
              <a:pPr/>
              <a:t>12/9/2012</a:t>
            </a:fld>
            <a:endParaRPr lang="en-US" smtClean="0">
              <a:solidFill>
                <a:prstClr val="white"/>
              </a:solidFill>
            </a:endParaRPr>
          </a:p>
        </p:txBody>
      </p:sp>
      <p:sp>
        <p:nvSpPr>
          <p:cNvPr id="5" name="Footer Placeholder 4"/>
          <p:cNvSpPr>
            <a:spLocks noGrp="1"/>
          </p:cNvSpPr>
          <p:nvPr>
            <p:ph type="ftr" sz="quarter" idx="11"/>
          </p:nvPr>
        </p:nvSpPr>
        <p:spPr/>
        <p:txBody>
          <a:bodyPr/>
          <a:lstStyle/>
          <a:p>
            <a:r>
              <a:rPr lang="en-US" dirty="0" smtClean="0">
                <a:solidFill>
                  <a:prstClr val="white"/>
                </a:solidFill>
              </a:rPr>
              <a:t>© 2012 Wells Fargo Insurance Services No Reprints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solidFill>
                  <a:prstClr val="white"/>
                </a:solidFill>
              </a:rPr>
              <a:pPr/>
              <a:t>‹#›</a:t>
            </a:fld>
            <a:endParaRPr lang="en-US" smtClean="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5" name="Date Placeholder 4"/>
          <p:cNvSpPr>
            <a:spLocks noGrp="1"/>
          </p:cNvSpPr>
          <p:nvPr>
            <p:ph type="dt" sz="half" idx="10"/>
          </p:nvPr>
        </p:nvSpPr>
        <p:spPr/>
        <p:txBody>
          <a:bodyPr/>
          <a:lstStyle/>
          <a:p>
            <a:fld id="{7EA3A8D3-A769-40E8-9D7B-D269DAE34489}" type="datetime1">
              <a:rPr lang="en-US" smtClean="0">
                <a:solidFill>
                  <a:prstClr val="white"/>
                </a:solidFill>
              </a:rPr>
              <a:pPr/>
              <a:t>12/9/2012</a:t>
            </a:fld>
            <a:endParaRPr lang="en-US" smtClean="0">
              <a:solidFill>
                <a:prstClr val="white"/>
              </a:solidFill>
            </a:endParaRPr>
          </a:p>
        </p:txBody>
      </p:sp>
      <p:sp>
        <p:nvSpPr>
          <p:cNvPr id="6" name="Footer Placeholder 5"/>
          <p:cNvSpPr>
            <a:spLocks noGrp="1"/>
          </p:cNvSpPr>
          <p:nvPr>
            <p:ph type="ftr" sz="quarter" idx="11"/>
          </p:nvPr>
        </p:nvSpPr>
        <p:spPr/>
        <p:txBody>
          <a:bodyPr/>
          <a:lstStyle/>
          <a:p>
            <a:r>
              <a:rPr lang="en-US" dirty="0" smtClean="0">
                <a:solidFill>
                  <a:prstClr val="white"/>
                </a:solidFill>
              </a:rPr>
              <a:t>© 2012 Wells Fargo Insurance Services No Reprints Without Permission</a:t>
            </a:r>
          </a:p>
        </p:txBody>
      </p:sp>
      <p:sp>
        <p:nvSpPr>
          <p:cNvPr id="7" name="Slide Number Placeholder 6"/>
          <p:cNvSpPr>
            <a:spLocks noGrp="1"/>
          </p:cNvSpPr>
          <p:nvPr>
            <p:ph type="sldNum" sz="quarter" idx="12"/>
          </p:nvPr>
        </p:nvSpPr>
        <p:spPr/>
        <p:txBody>
          <a:bodyPr/>
          <a:lstStyle/>
          <a:p>
            <a:fld id="{CDC9CC1B-925F-4299-9F6F-2367F24ED866}" type="slidenum">
              <a:rPr lang="en-US" smtClean="0">
                <a:solidFill>
                  <a:prstClr val="white"/>
                </a:solidFill>
              </a:rPr>
              <a:pPr/>
              <a:t>‹#›</a:t>
            </a:fld>
            <a:endParaRPr lang="en-US" smtClean="0">
              <a:solidFill>
                <a:prstClr val="white"/>
              </a:solidFill>
            </a:endParaRPr>
          </a:p>
        </p:txBody>
      </p:sp>
      <p:sp>
        <p:nvSpPr>
          <p:cNvPr id="8" name="Title 7"/>
          <p:cNvSpPr>
            <a:spLocks noGrp="1"/>
          </p:cNvSpPr>
          <p:nvPr>
            <p:ph type="title"/>
          </p:nvPr>
        </p:nvSpPr>
        <p:spPr/>
        <p:txBody>
          <a:bodyPr rtlCol="0"/>
          <a:lstStyle/>
          <a:p>
            <a:r>
              <a:rPr kumimoji="0" lang="en-US" smtClean="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lstStyle>
          <a:p>
            <a:r>
              <a:rPr kumimoji="0" lang="en-US" smtClean="0"/>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ct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7" name="Date Placeholder 6"/>
          <p:cNvSpPr>
            <a:spLocks noGrp="1"/>
          </p:cNvSpPr>
          <p:nvPr>
            <p:ph type="dt" sz="half" idx="10"/>
          </p:nvPr>
        </p:nvSpPr>
        <p:spPr/>
        <p:txBody>
          <a:bodyPr/>
          <a:lstStyle/>
          <a:p>
            <a:fld id="{ED144EE2-A8F3-4E31-BB11-AFC2C29D37C8}" type="datetime1">
              <a:rPr lang="en-US" smtClean="0">
                <a:solidFill>
                  <a:prstClr val="black"/>
                </a:solidFill>
              </a:rPr>
              <a:pPr/>
              <a:t>12/9/2012</a:t>
            </a:fld>
            <a:endParaRPr lang="en-US" smtClean="0">
              <a:solidFill>
                <a:prstClr val="black"/>
              </a:solidFill>
            </a:endParaRPr>
          </a:p>
        </p:txBody>
      </p:sp>
      <p:sp>
        <p:nvSpPr>
          <p:cNvPr id="8" name="Footer Placeholder 7"/>
          <p:cNvSpPr>
            <a:spLocks noGrp="1"/>
          </p:cNvSpPr>
          <p:nvPr>
            <p:ph type="ftr" sz="quarter" idx="11"/>
          </p:nvPr>
        </p:nvSpPr>
        <p:spPr/>
        <p:txBody>
          <a:bodyPr/>
          <a:lstStyle/>
          <a:p>
            <a:r>
              <a:rPr lang="en-US" dirty="0" smtClean="0">
                <a:solidFill>
                  <a:prstClr val="black"/>
                </a:solidFill>
              </a:rPr>
              <a:t>© 2012 Wells Fargo Insurance Services No Reprints Without Permission</a:t>
            </a:r>
          </a:p>
        </p:txBody>
      </p:sp>
      <p:sp>
        <p:nvSpPr>
          <p:cNvPr id="9" name="Slide Number Placeholder 8"/>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34BED64-7A41-4F42-A7C2-1B51A995ECE7}" type="datetime1">
              <a:rPr lang="en-US" smtClean="0">
                <a:solidFill>
                  <a:prstClr val="white"/>
                </a:solidFill>
              </a:rPr>
              <a:pPr/>
              <a:t>12/9/2012</a:t>
            </a:fld>
            <a:endParaRPr lang="en-US" smtClean="0">
              <a:solidFill>
                <a:prstClr val="white"/>
              </a:solidFill>
            </a:endParaRPr>
          </a:p>
        </p:txBody>
      </p:sp>
      <p:sp>
        <p:nvSpPr>
          <p:cNvPr id="4" name="Footer Placeholder 3"/>
          <p:cNvSpPr>
            <a:spLocks noGrp="1"/>
          </p:cNvSpPr>
          <p:nvPr>
            <p:ph type="ftr" sz="quarter" idx="11"/>
          </p:nvPr>
        </p:nvSpPr>
        <p:spPr/>
        <p:txBody>
          <a:bodyPr/>
          <a:lstStyle/>
          <a:p>
            <a:r>
              <a:rPr lang="en-US" dirty="0" smtClean="0">
                <a:solidFill>
                  <a:prstClr val="white"/>
                </a:solidFill>
              </a:rPr>
              <a:t>© 2012 Wells Fargo Insurance Services No Reprints Without Permission</a:t>
            </a:r>
          </a:p>
        </p:txBody>
      </p:sp>
      <p:sp>
        <p:nvSpPr>
          <p:cNvPr id="5" name="Slide Number Placeholder 4"/>
          <p:cNvSpPr>
            <a:spLocks noGrp="1"/>
          </p:cNvSpPr>
          <p:nvPr>
            <p:ph type="sldNum" sz="quarter" idx="12"/>
          </p:nvPr>
        </p:nvSpPr>
        <p:spPr/>
        <p:txBody>
          <a:bodyPr/>
          <a:lstStyle/>
          <a:p>
            <a:fld id="{CDC9CC1B-925F-4299-9F6F-2367F24ED866}" type="slidenum">
              <a:rPr lang="en-US" smtClean="0">
                <a:solidFill>
                  <a:prstClr val="white"/>
                </a:solidFill>
              </a:rPr>
              <a:pPr/>
              <a:t>‹#›</a:t>
            </a:fld>
            <a:endParaRPr lang="en-US" smtClean="0">
              <a:solidFill>
                <a:prstClr val="white"/>
              </a:solidFill>
            </a:endParaRPr>
          </a:p>
        </p:txBody>
      </p:sp>
      <p:sp>
        <p:nvSpPr>
          <p:cNvPr id="6" name="Title 5"/>
          <p:cNvSpPr>
            <a:spLocks noGrp="1"/>
          </p:cNvSpPr>
          <p:nvPr>
            <p:ph type="title"/>
          </p:nvPr>
        </p:nvSpPr>
        <p:spPr/>
        <p:txBody>
          <a:bodyPr rtlCol="0"/>
          <a:lstStyle/>
          <a:p>
            <a:r>
              <a:rPr kumimoji="0" lang="en-US" smtClean="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90D2D0-F406-4193-A626-A741089B32A8}" type="datetime1">
              <a:rPr lang="en-US" smtClean="0">
                <a:solidFill>
                  <a:prstClr val="black"/>
                </a:solidFill>
              </a:rPr>
              <a:pPr/>
              <a:t>12/9/2012</a:t>
            </a:fld>
            <a:endParaRPr lang="en-US" smtClean="0">
              <a:solidFill>
                <a:prstClr val="black"/>
              </a:solidFill>
            </a:endParaRPr>
          </a:p>
        </p:txBody>
      </p:sp>
      <p:sp>
        <p:nvSpPr>
          <p:cNvPr id="3" name="Footer Placeholder 2"/>
          <p:cNvSpPr>
            <a:spLocks noGrp="1"/>
          </p:cNvSpPr>
          <p:nvPr>
            <p:ph type="ftr" sz="quarter" idx="11"/>
          </p:nvPr>
        </p:nvSpPr>
        <p:spPr/>
        <p:txBody>
          <a:bodyPr/>
          <a:lstStyle/>
          <a:p>
            <a:pPr algn="l"/>
            <a:r>
              <a:rPr lang="en-US" dirty="0" smtClean="0">
                <a:solidFill>
                  <a:prstClr val="black"/>
                </a:solidFill>
              </a:rPr>
              <a:t>© 2012 Wells Fargo Insurance Services </a:t>
            </a:r>
          </a:p>
          <a:p>
            <a:pPr algn="l"/>
            <a:r>
              <a:rPr lang="en-US" dirty="0" smtClean="0">
                <a:solidFill>
                  <a:prstClr val="black"/>
                </a:solidFill>
              </a:rPr>
              <a:t>     No Reprints Without Permission</a:t>
            </a:r>
          </a:p>
        </p:txBody>
      </p:sp>
      <p:sp>
        <p:nvSpPr>
          <p:cNvPr id="4" name="Slide Number Placeholder 3"/>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defRPr>
            </a:lvl1pPr>
          </a:lstStyle>
          <a:p>
            <a:r>
              <a:rPr kumimoji="0" lang="en-US" smtClean="0"/>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5" name="Date Placeholder 4"/>
          <p:cNvSpPr>
            <a:spLocks noGrp="1"/>
          </p:cNvSpPr>
          <p:nvPr>
            <p:ph type="dt" sz="half" idx="10"/>
          </p:nvPr>
        </p:nvSpPr>
        <p:spPr>
          <a:xfrm>
            <a:off x="6727032" y="6407944"/>
            <a:ext cx="1920240" cy="365760"/>
          </a:xfrm>
        </p:spPr>
        <p:txBody>
          <a:bodyPr/>
          <a:lstStyle/>
          <a:p>
            <a:fld id="{40A7620D-1CCC-4F38-B86D-1DAEB3110D85}" type="datetime1">
              <a:rPr lang="en-US" smtClean="0">
                <a:solidFill>
                  <a:prstClr val="black"/>
                </a:solidFill>
              </a:rPr>
              <a:pPr/>
              <a:t>12/9/2012</a:t>
            </a:fld>
            <a:endParaRPr lang="en-US" smtClean="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 2012 Wells Fargo Insurance Services No Reprints Without Permission</a:t>
            </a:r>
          </a:p>
        </p:txBody>
      </p:sp>
      <p:sp>
        <p:nvSpPr>
          <p:cNvPr id="7" name="Slide Number Placeholder 6"/>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ABC87E2A-E91C-4DEC-A283-4EFE7282D98B}" type="datetime1">
              <a:rPr lang="en-US" smtClean="0">
                <a:solidFill>
                  <a:prstClr val="white"/>
                </a:solidFill>
              </a:rPr>
              <a:pPr/>
              <a:t>12/9/2012</a:t>
            </a:fld>
            <a:endParaRPr lang="en-US" smtClean="0">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r>
              <a:rPr lang="en-US" dirty="0" smtClean="0">
                <a:solidFill>
                  <a:prstClr val="white"/>
                </a:solidFill>
              </a:rPr>
              <a:t>© 2012 Wells Fargo Insurance Services No Reprints Without Permission</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DC9CC1B-925F-4299-9F6F-2367F24ED866}" type="slidenum">
              <a:rPr lang="en-US" smtClean="0">
                <a:solidFill>
                  <a:prstClr val="white"/>
                </a:solidFill>
              </a:rPr>
              <a:pPr/>
              <a:t>‹#›</a:t>
            </a:fld>
            <a:endParaRPr lang="en-US" smtClean="0">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defRPr>
            </a:lvl1pPr>
          </a:lstStyle>
          <a:p>
            <a:r>
              <a:rPr kumimoji="0" lang="en-US" smtClean="0"/>
              <a:t>Click to edit Master title style</a:t>
            </a:r>
          </a:p>
        </p:txBody>
      </p:sp>
      <p:sp>
        <p:nvSpPr>
          <p:cNvPr id="8" name="Freeform 7"/>
          <p:cNvSpPr/>
          <p:nvPr/>
        </p:nvSpPr>
        <p:spPr>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9" name="Freeform 8"/>
          <p:cNvSpPr/>
          <p:nvPr/>
        </p:nvSpPr>
        <p:spPr>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10" name="Right Triangle 9"/>
          <p:cNvSpPr/>
          <p:nvPr/>
        </p:nvSpPr>
        <p:spPr>
          <a:xfrm>
            <a:off x="-6042" y="5791253"/>
            <a:ext cx="3402314" cy="1080868"/>
          </a:xfrm>
          <a:prstGeom prst="rtTriangle">
            <a:avLst/>
          </a:prstGeom>
          <a:blipFill>
            <a:blip r:embed="rId2" cstate="print">
              <a:alphaModFix amt="0"/>
            </a:blip>
            <a:srcRect/>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tileRect/>
            </a:gradFill>
            <a:prstDash val="solid"/>
            <a:miter lim="800000"/>
          </a:ln>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Date Placeholder 3"/>
          <p:cNvSpPr>
            <a:spLocks noGrp="1"/>
          </p:cNvSpPr>
          <p:nvPr>
            <p:ph type="dt" sz="half" idx="10"/>
          </p:nvPr>
        </p:nvSpPr>
        <p:spPr/>
        <p:txBody>
          <a:bodyPr/>
          <a:lstStyle/>
          <a:p>
            <a:fld id="{2FF8FD4E-932F-4130-9DFE-95AF02198720}" type="datetime1">
              <a:rPr lang="en-US" smtClean="0">
                <a:solidFill>
                  <a:prstClr val="black"/>
                </a:solidFill>
              </a:rPr>
              <a:pPr/>
              <a:t>12/9/2012</a:t>
            </a:fld>
            <a:endParaRPr lang="en-US" smtClean="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 2012 Wells Fargo Insurance Services No Reprints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Date Placeholder 3"/>
          <p:cNvSpPr>
            <a:spLocks noGrp="1"/>
          </p:cNvSpPr>
          <p:nvPr>
            <p:ph type="dt" sz="half" idx="10"/>
          </p:nvPr>
        </p:nvSpPr>
        <p:spPr/>
        <p:txBody>
          <a:bodyPr/>
          <a:lstStyle/>
          <a:p>
            <a:fld id="{4B20A7C2-1C56-45D8-82C8-3FBFF37D761B}" type="datetime1">
              <a:rPr lang="en-US" smtClean="0"/>
              <a:pPr/>
              <a:t>12/9/2012</a:t>
            </a:fld>
            <a:endParaRPr lang="en-US" smtClean="0"/>
          </a:p>
        </p:txBody>
      </p:sp>
      <p:sp>
        <p:nvSpPr>
          <p:cNvPr id="5" name="Footer Placeholder 4"/>
          <p:cNvSpPr>
            <a:spLocks noGrp="1"/>
          </p:cNvSpPr>
          <p:nvPr>
            <p:ph type="ftr" sz="quarter" idx="11"/>
          </p:nvPr>
        </p:nvSpPr>
        <p:spPr/>
        <p:txBody>
          <a:bodyPr/>
          <a:lstStyle/>
          <a:p>
            <a:r>
              <a:rPr lang="en-US" dirty="0" smtClean="0"/>
              <a:t>© 2011 Wells Fargo Insurance Services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pPr/>
              <a:t>‹#›</a:t>
            </a:fld>
            <a:endParaRPr lang="en-US" smtClean="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Date Placeholder 3"/>
          <p:cNvSpPr>
            <a:spLocks noGrp="1"/>
          </p:cNvSpPr>
          <p:nvPr>
            <p:ph type="dt" sz="half" idx="10"/>
          </p:nvPr>
        </p:nvSpPr>
        <p:spPr/>
        <p:txBody>
          <a:bodyPr/>
          <a:lstStyle/>
          <a:p>
            <a:fld id="{4B20A7C2-1C56-45D8-82C8-3FBFF37D761B}" type="datetime1">
              <a:rPr lang="en-US" smtClean="0">
                <a:solidFill>
                  <a:prstClr val="black"/>
                </a:solidFill>
              </a:rPr>
              <a:pPr/>
              <a:t>12/9/2012</a:t>
            </a:fld>
            <a:endParaRPr lang="en-US" smtClean="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 2012 Wells Fargo Insurance Services No Reprints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p>
        </p:txBody>
      </p:sp>
      <p:sp>
        <p:nvSpPr>
          <p:cNvPr id="4" name="Date Placeholder 3"/>
          <p:cNvSpPr>
            <a:spLocks noGrp="1"/>
          </p:cNvSpPr>
          <p:nvPr>
            <p:ph type="dt" sz="half" idx="10"/>
          </p:nvPr>
        </p:nvSpPr>
        <p:spPr/>
        <p:txBody>
          <a:bodyPr/>
          <a:lstStyle/>
          <a:p>
            <a:fld id="{477D896E-3789-4D0C-88E4-B65FFA13E5E1}" type="datetime1">
              <a:rPr lang="en-US" smtClean="0"/>
              <a:pPr/>
              <a:t>12/9/2012</a:t>
            </a:fld>
            <a:endParaRPr lang="en-US" smtClean="0"/>
          </a:p>
        </p:txBody>
      </p:sp>
      <p:sp>
        <p:nvSpPr>
          <p:cNvPr id="5" name="Footer Placeholder 4"/>
          <p:cNvSpPr>
            <a:spLocks noGrp="1"/>
          </p:cNvSpPr>
          <p:nvPr>
            <p:ph type="ftr" sz="quarter" idx="11"/>
          </p:nvPr>
        </p:nvSpPr>
        <p:spPr/>
        <p:txBody>
          <a:bodyPr/>
          <a:lstStyle/>
          <a:p>
            <a:r>
              <a:rPr lang="en-US" dirty="0" smtClean="0"/>
              <a:t>© 2011 Wells Fargo Insurance Services Without Permission</a:t>
            </a:r>
          </a:p>
        </p:txBody>
      </p:sp>
      <p:sp>
        <p:nvSpPr>
          <p:cNvPr id="6" name="Slide Number Placeholder 5"/>
          <p:cNvSpPr>
            <a:spLocks noGrp="1"/>
          </p:cNvSpPr>
          <p:nvPr>
            <p:ph type="sldNum" sz="quarter" idx="12"/>
          </p:nvPr>
        </p:nvSpPr>
        <p:spPr/>
        <p:txBody>
          <a:bodyPr/>
          <a:lstStyle/>
          <a:p>
            <a:fld id="{66E283FE-CA7C-49A2-B72B-F5025D1B998D}" type="slidenum">
              <a:rPr lang="en-US" smtClean="0"/>
              <a:pPr/>
              <a:t>‹#›</a:t>
            </a:fld>
            <a:endParaRPr lang="en-US"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10"/>
          </p:nvPr>
        </p:nvSpPr>
        <p:spPr/>
        <p:txBody>
          <a:bodyPr/>
          <a:lstStyle/>
          <a:p>
            <a:fld id="{1CB1F6DE-783E-4A6D-89E6-166A907A67CB}" type="datetime1">
              <a:rPr lang="en-US" smtClean="0"/>
              <a:pPr/>
              <a:t>12/9/2012</a:t>
            </a:fld>
            <a:endParaRPr lang="en-US" smtClean="0"/>
          </a:p>
        </p:txBody>
      </p:sp>
      <p:sp>
        <p:nvSpPr>
          <p:cNvPr id="5" name="Footer Placeholder 4"/>
          <p:cNvSpPr>
            <a:spLocks noGrp="1"/>
          </p:cNvSpPr>
          <p:nvPr>
            <p:ph type="ftr" sz="quarter" idx="11"/>
          </p:nvPr>
        </p:nvSpPr>
        <p:spPr/>
        <p:txBody>
          <a:bodyPr/>
          <a:lstStyle/>
          <a:p>
            <a:r>
              <a:rPr lang="en-US" dirty="0" smtClean="0"/>
              <a:t>© 2011 Wells Fargo Insurance Services Without Permission</a:t>
            </a:r>
          </a:p>
        </p:txBody>
      </p:sp>
      <p:sp>
        <p:nvSpPr>
          <p:cNvPr id="6" name="Slide Number Placeholder 5"/>
          <p:cNvSpPr>
            <a:spLocks noGrp="1"/>
          </p:cNvSpPr>
          <p:nvPr>
            <p:ph type="sldNum" sz="quarter" idx="12"/>
          </p:nvPr>
        </p:nvSpPr>
        <p:spPr/>
        <p:txBody>
          <a:bodyPr/>
          <a:lstStyle/>
          <a:p>
            <a:fld id="{66E283FE-CA7C-49A2-B72B-F5025D1B998D}" type="slidenum">
              <a:rPr lang="en-US" smtClean="0"/>
              <a:pPr/>
              <a:t>‹#›</a:t>
            </a:fld>
            <a:endParaRPr lang="en-US"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D22723-887A-4B1C-AECE-2A820962B9A4}" type="datetime1">
              <a:rPr lang="en-US" smtClean="0"/>
              <a:pPr/>
              <a:t>12/9/2012</a:t>
            </a:fld>
            <a:endParaRPr lang="en-US" smtClean="0"/>
          </a:p>
        </p:txBody>
      </p:sp>
      <p:sp>
        <p:nvSpPr>
          <p:cNvPr id="5" name="Footer Placeholder 4"/>
          <p:cNvSpPr>
            <a:spLocks noGrp="1"/>
          </p:cNvSpPr>
          <p:nvPr>
            <p:ph type="ftr" sz="quarter" idx="11"/>
          </p:nvPr>
        </p:nvSpPr>
        <p:spPr/>
        <p:txBody>
          <a:bodyPr/>
          <a:lstStyle/>
          <a:p>
            <a:r>
              <a:rPr lang="en-US" dirty="0" smtClean="0"/>
              <a:t>© 2011 Wells Fargo Insurance Services Without Permission</a:t>
            </a:r>
          </a:p>
        </p:txBody>
      </p:sp>
      <p:sp>
        <p:nvSpPr>
          <p:cNvPr id="6" name="Slide Number Placeholder 5"/>
          <p:cNvSpPr>
            <a:spLocks noGrp="1"/>
          </p:cNvSpPr>
          <p:nvPr>
            <p:ph type="sldNum" sz="quarter" idx="12"/>
          </p:nvPr>
        </p:nvSpPr>
        <p:spPr/>
        <p:txBody>
          <a:bodyPr/>
          <a:lstStyle/>
          <a:p>
            <a:fld id="{66E283FE-CA7C-49A2-B72B-F5025D1B998D}" type="slidenum">
              <a:rPr lang="en-US" smtClean="0"/>
              <a:pPr/>
              <a:t>‹#›</a:t>
            </a:fld>
            <a:endParaRPr lang="en-US"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Date Placeholder 4"/>
          <p:cNvSpPr>
            <a:spLocks noGrp="1"/>
          </p:cNvSpPr>
          <p:nvPr>
            <p:ph type="dt" sz="half" idx="10"/>
          </p:nvPr>
        </p:nvSpPr>
        <p:spPr/>
        <p:txBody>
          <a:bodyPr/>
          <a:lstStyle/>
          <a:p>
            <a:fld id="{991E9CB2-AA2D-4E93-A8C9-23E21BAE8A73}" type="datetime1">
              <a:rPr lang="en-US" smtClean="0"/>
              <a:pPr/>
              <a:t>12/9/2012</a:t>
            </a:fld>
            <a:endParaRPr lang="en-US" smtClean="0"/>
          </a:p>
        </p:txBody>
      </p:sp>
      <p:sp>
        <p:nvSpPr>
          <p:cNvPr id="6" name="Footer Placeholder 5"/>
          <p:cNvSpPr>
            <a:spLocks noGrp="1"/>
          </p:cNvSpPr>
          <p:nvPr>
            <p:ph type="ftr" sz="quarter" idx="11"/>
          </p:nvPr>
        </p:nvSpPr>
        <p:spPr/>
        <p:txBody>
          <a:bodyPr/>
          <a:lstStyle/>
          <a:p>
            <a:r>
              <a:rPr lang="en-US" dirty="0" smtClean="0"/>
              <a:t>© 2011 Wells Fargo Insurance Services Without Permission</a:t>
            </a:r>
          </a:p>
        </p:txBody>
      </p:sp>
      <p:sp>
        <p:nvSpPr>
          <p:cNvPr id="7" name="Slide Number Placeholder 6"/>
          <p:cNvSpPr>
            <a:spLocks noGrp="1"/>
          </p:cNvSpPr>
          <p:nvPr>
            <p:ph type="sldNum" sz="quarter" idx="12"/>
          </p:nvPr>
        </p:nvSpPr>
        <p:spPr/>
        <p:txBody>
          <a:bodyPr/>
          <a:lstStyle/>
          <a:p>
            <a:fld id="{66E283FE-CA7C-49A2-B72B-F5025D1B998D}" type="slidenum">
              <a:rPr lang="en-US" smtClean="0"/>
              <a:pPr/>
              <a:t>‹#›</a:t>
            </a:fld>
            <a:endParaRPr lang="en-US"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stStyle>
          <a:p>
            <a:r>
              <a:rPr lang="en-US" smtClean="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Date Placeholder 6"/>
          <p:cNvSpPr>
            <a:spLocks noGrp="1"/>
          </p:cNvSpPr>
          <p:nvPr>
            <p:ph type="dt" sz="half" idx="10"/>
          </p:nvPr>
        </p:nvSpPr>
        <p:spPr/>
        <p:txBody>
          <a:bodyPr/>
          <a:lstStyle/>
          <a:p>
            <a:fld id="{893DB70B-5626-4746-B78A-47B3F9A1632F}" type="datetime1">
              <a:rPr lang="en-US" smtClean="0"/>
              <a:pPr/>
              <a:t>12/9/2012</a:t>
            </a:fld>
            <a:endParaRPr lang="en-US" smtClean="0"/>
          </a:p>
        </p:txBody>
      </p:sp>
      <p:sp>
        <p:nvSpPr>
          <p:cNvPr id="8" name="Footer Placeholder 7"/>
          <p:cNvSpPr>
            <a:spLocks noGrp="1"/>
          </p:cNvSpPr>
          <p:nvPr>
            <p:ph type="ftr" sz="quarter" idx="11"/>
          </p:nvPr>
        </p:nvSpPr>
        <p:spPr/>
        <p:txBody>
          <a:bodyPr/>
          <a:lstStyle/>
          <a:p>
            <a:r>
              <a:rPr lang="en-US" dirty="0" smtClean="0"/>
              <a:t>© 2011 Wells Fargo Insurance Services Without Permission</a:t>
            </a:r>
          </a:p>
        </p:txBody>
      </p:sp>
      <p:sp>
        <p:nvSpPr>
          <p:cNvPr id="9" name="Slide Number Placeholder 8"/>
          <p:cNvSpPr>
            <a:spLocks noGrp="1"/>
          </p:cNvSpPr>
          <p:nvPr>
            <p:ph type="sldNum" sz="quarter" idx="12"/>
          </p:nvPr>
        </p:nvSpPr>
        <p:spPr/>
        <p:txBody>
          <a:bodyPr/>
          <a:lstStyle/>
          <a:p>
            <a:fld id="{66E283FE-CA7C-49A2-B72B-F5025D1B998D}" type="slidenum">
              <a:rPr lang="en-US" smtClean="0"/>
              <a:pPr/>
              <a:t>‹#›</a:t>
            </a:fld>
            <a:endParaRPr lang="en-US" smtClean="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p>
        </p:txBody>
      </p:sp>
      <p:sp>
        <p:nvSpPr>
          <p:cNvPr id="3" name="Date Placeholder 2"/>
          <p:cNvSpPr>
            <a:spLocks noGrp="1"/>
          </p:cNvSpPr>
          <p:nvPr>
            <p:ph type="dt" sz="half" idx="10"/>
          </p:nvPr>
        </p:nvSpPr>
        <p:spPr/>
        <p:txBody>
          <a:bodyPr/>
          <a:lstStyle/>
          <a:p>
            <a:fld id="{67E2FCC9-3BD8-4302-9218-78E6F61D4AD9}" type="datetime1">
              <a:rPr lang="en-US" smtClean="0"/>
              <a:pPr/>
              <a:t>12/9/2012</a:t>
            </a:fld>
            <a:endParaRPr lang="en-US" smtClean="0"/>
          </a:p>
        </p:txBody>
      </p:sp>
      <p:sp>
        <p:nvSpPr>
          <p:cNvPr id="4" name="Footer Placeholder 3"/>
          <p:cNvSpPr>
            <a:spLocks noGrp="1"/>
          </p:cNvSpPr>
          <p:nvPr>
            <p:ph type="ftr" sz="quarter" idx="11"/>
          </p:nvPr>
        </p:nvSpPr>
        <p:spPr/>
        <p:txBody>
          <a:bodyPr/>
          <a:lstStyle/>
          <a:p>
            <a:r>
              <a:rPr lang="en-US" dirty="0" smtClean="0"/>
              <a:t>© 2011 Wells Fargo Insurance Services Without Permission</a:t>
            </a:r>
          </a:p>
        </p:txBody>
      </p:sp>
      <p:sp>
        <p:nvSpPr>
          <p:cNvPr id="5" name="Slide Number Placeholder 4"/>
          <p:cNvSpPr>
            <a:spLocks noGrp="1"/>
          </p:cNvSpPr>
          <p:nvPr>
            <p:ph type="sldNum" sz="quarter" idx="12"/>
          </p:nvPr>
        </p:nvSpPr>
        <p:spPr/>
        <p:txBody>
          <a:bodyPr/>
          <a:lstStyle/>
          <a:p>
            <a:fld id="{66E283FE-CA7C-49A2-B72B-F5025D1B998D}" type="slidenum">
              <a:rPr lang="en-US" smtClean="0"/>
              <a:pPr/>
              <a:t>‹#›</a:t>
            </a:fld>
            <a:endParaRPr lang="en-US" smtClean="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BBA174-3EE1-47F2-A519-02E3A7B74BBA}" type="datetime1">
              <a:rPr lang="en-US" smtClean="0"/>
              <a:pPr/>
              <a:t>12/9/2012</a:t>
            </a:fld>
            <a:endParaRPr lang="en-US" smtClean="0"/>
          </a:p>
        </p:txBody>
      </p:sp>
      <p:sp>
        <p:nvSpPr>
          <p:cNvPr id="3" name="Footer Placeholder 2"/>
          <p:cNvSpPr>
            <a:spLocks noGrp="1"/>
          </p:cNvSpPr>
          <p:nvPr>
            <p:ph type="ftr" sz="quarter" idx="11"/>
          </p:nvPr>
        </p:nvSpPr>
        <p:spPr/>
        <p:txBody>
          <a:bodyPr/>
          <a:lstStyle/>
          <a:p>
            <a:r>
              <a:rPr lang="en-US" dirty="0" smtClean="0"/>
              <a:t>© 2011 Wells Fargo Insurance Services Without Permission</a:t>
            </a:r>
          </a:p>
        </p:txBody>
      </p:sp>
      <p:sp>
        <p:nvSpPr>
          <p:cNvPr id="4" name="Slide Number Placeholder 3"/>
          <p:cNvSpPr>
            <a:spLocks noGrp="1"/>
          </p:cNvSpPr>
          <p:nvPr>
            <p:ph type="sldNum" sz="quarter" idx="12"/>
          </p:nvPr>
        </p:nvSpPr>
        <p:spPr/>
        <p:txBody>
          <a:bodyPr/>
          <a:lstStyle/>
          <a:p>
            <a:fld id="{66E283FE-CA7C-49A2-B72B-F5025D1B998D}" type="slidenum">
              <a:rPr lang="en-US" smtClean="0"/>
              <a:pPr/>
              <a:t>‹#›</a:t>
            </a:fld>
            <a:endParaRPr lang="en-US" smtClean="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468922-7778-4BF9-9FD1-26B7B8A58720}" type="datetime1">
              <a:rPr lang="en-US" smtClean="0"/>
              <a:pPr/>
              <a:t>12/9/2012</a:t>
            </a:fld>
            <a:endParaRPr lang="en-US" smtClean="0"/>
          </a:p>
        </p:txBody>
      </p:sp>
      <p:sp>
        <p:nvSpPr>
          <p:cNvPr id="6" name="Footer Placeholder 5"/>
          <p:cNvSpPr>
            <a:spLocks noGrp="1"/>
          </p:cNvSpPr>
          <p:nvPr>
            <p:ph type="ftr" sz="quarter" idx="11"/>
          </p:nvPr>
        </p:nvSpPr>
        <p:spPr/>
        <p:txBody>
          <a:bodyPr/>
          <a:lstStyle/>
          <a:p>
            <a:r>
              <a:rPr lang="en-US" dirty="0" smtClean="0"/>
              <a:t>© 2011 Wells Fargo Insurance Services Without Permission</a:t>
            </a:r>
          </a:p>
        </p:txBody>
      </p:sp>
      <p:sp>
        <p:nvSpPr>
          <p:cNvPr id="7" name="Slide Number Placeholder 6"/>
          <p:cNvSpPr>
            <a:spLocks noGrp="1"/>
          </p:cNvSpPr>
          <p:nvPr>
            <p:ph type="sldNum" sz="quarter" idx="12"/>
          </p:nvPr>
        </p:nvSpPr>
        <p:spPr/>
        <p:txBody>
          <a:bodyPr/>
          <a:lstStyle/>
          <a:p>
            <a:fld id="{66E283FE-CA7C-49A2-B72B-F5025D1B998D}" type="slidenum">
              <a:rPr lang="en-US" smtClean="0"/>
              <a:pPr/>
              <a:t>‹#›</a:t>
            </a:fld>
            <a:endParaRPr lang="en-US"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Date Placeholder 3"/>
          <p:cNvSpPr>
            <a:spLocks noGrp="1"/>
          </p:cNvSpPr>
          <p:nvPr>
            <p:ph type="dt" sz="half" idx="10"/>
          </p:nvPr>
        </p:nvSpPr>
        <p:spPr/>
        <p:txBody>
          <a:bodyPr/>
          <a:lstStyle/>
          <a:p>
            <a:fld id="{070E04D2-2D69-4261-BF88-A6D936AF6736}" type="datetime1">
              <a:rPr lang="en-US" smtClean="0"/>
              <a:pPr/>
              <a:t>12/9/2012</a:t>
            </a:fld>
            <a:endParaRPr lang="en-US" smtClean="0"/>
          </a:p>
        </p:txBody>
      </p:sp>
      <p:sp>
        <p:nvSpPr>
          <p:cNvPr id="5" name="Footer Placeholder 4"/>
          <p:cNvSpPr>
            <a:spLocks noGrp="1"/>
          </p:cNvSpPr>
          <p:nvPr>
            <p:ph type="ftr" sz="quarter" idx="11"/>
          </p:nvPr>
        </p:nvSpPr>
        <p:spPr/>
        <p:txBody>
          <a:bodyPr/>
          <a:lstStyle/>
          <a:p>
            <a:r>
              <a:rPr lang="en-US" dirty="0" smtClean="0"/>
              <a:t>© 2011 Wells Fargo Insurance Services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pPr/>
              <a:t>‹#›</a:t>
            </a:fld>
            <a:endParaRPr lang="en-US" smtClean="0"/>
          </a:p>
        </p:txBody>
      </p:sp>
      <p:sp>
        <p:nvSpPr>
          <p:cNvPr id="7" name="Title 6"/>
          <p:cNvSpPr>
            <a:spLocks noGrp="1"/>
          </p:cNvSpPr>
          <p:nvPr>
            <p:ph type="title"/>
          </p:nvPr>
        </p:nvSpPr>
        <p:spPr/>
        <p:txBody>
          <a:bodyPr rtlCol="0"/>
          <a:lstStyle/>
          <a:p>
            <a:r>
              <a:rPr kumimoji="0" lang="en-US" smtClean="0"/>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957057-AEE5-449E-A8CB-2F33DFA0B7F3}" type="datetime1">
              <a:rPr lang="en-US" smtClean="0"/>
              <a:pPr/>
              <a:t>12/9/2012</a:t>
            </a:fld>
            <a:endParaRPr lang="en-US" smtClean="0"/>
          </a:p>
        </p:txBody>
      </p:sp>
      <p:sp>
        <p:nvSpPr>
          <p:cNvPr id="6" name="Footer Placeholder 5"/>
          <p:cNvSpPr>
            <a:spLocks noGrp="1"/>
          </p:cNvSpPr>
          <p:nvPr>
            <p:ph type="ftr" sz="quarter" idx="11"/>
          </p:nvPr>
        </p:nvSpPr>
        <p:spPr/>
        <p:txBody>
          <a:bodyPr/>
          <a:lstStyle/>
          <a:p>
            <a:r>
              <a:rPr lang="en-US" dirty="0" smtClean="0"/>
              <a:t>© 2011 Wells Fargo Insurance Services Without Permission</a:t>
            </a:r>
          </a:p>
        </p:txBody>
      </p:sp>
      <p:sp>
        <p:nvSpPr>
          <p:cNvPr id="7" name="Slide Number Placeholder 6"/>
          <p:cNvSpPr>
            <a:spLocks noGrp="1"/>
          </p:cNvSpPr>
          <p:nvPr>
            <p:ph type="sldNum" sz="quarter" idx="12"/>
          </p:nvPr>
        </p:nvSpPr>
        <p:spPr/>
        <p:txBody>
          <a:bodyPr/>
          <a:lstStyle/>
          <a:p>
            <a:fld id="{66E283FE-CA7C-49A2-B72B-F5025D1B998D}" type="slidenum">
              <a:rPr lang="en-US" smtClean="0"/>
              <a:pPr/>
              <a:t>‹#›</a:t>
            </a:fld>
            <a:endParaRPr lang="en-US"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10"/>
          </p:nvPr>
        </p:nvSpPr>
        <p:spPr/>
        <p:txBody>
          <a:bodyPr/>
          <a:lstStyle/>
          <a:p>
            <a:fld id="{2FB5EC8F-5918-408B-8809-A8111FF3CD30}" type="datetime1">
              <a:rPr lang="en-US" smtClean="0"/>
              <a:pPr/>
              <a:t>12/9/2012</a:t>
            </a:fld>
            <a:endParaRPr lang="en-US" smtClean="0"/>
          </a:p>
        </p:txBody>
      </p:sp>
      <p:sp>
        <p:nvSpPr>
          <p:cNvPr id="5" name="Footer Placeholder 4"/>
          <p:cNvSpPr>
            <a:spLocks noGrp="1"/>
          </p:cNvSpPr>
          <p:nvPr>
            <p:ph type="ftr" sz="quarter" idx="11"/>
          </p:nvPr>
        </p:nvSpPr>
        <p:spPr/>
        <p:txBody>
          <a:bodyPr/>
          <a:lstStyle/>
          <a:p>
            <a:r>
              <a:rPr lang="en-US" dirty="0" smtClean="0"/>
              <a:t>© 2011 Wells Fargo Insurance Services Without Permission</a:t>
            </a:r>
          </a:p>
        </p:txBody>
      </p:sp>
      <p:sp>
        <p:nvSpPr>
          <p:cNvPr id="6" name="Slide Number Placeholder 5"/>
          <p:cNvSpPr>
            <a:spLocks noGrp="1"/>
          </p:cNvSpPr>
          <p:nvPr>
            <p:ph type="sldNum" sz="quarter" idx="12"/>
          </p:nvPr>
        </p:nvSpPr>
        <p:spPr/>
        <p:txBody>
          <a:bodyPr/>
          <a:lstStyle/>
          <a:p>
            <a:fld id="{66E283FE-CA7C-49A2-B72B-F5025D1B998D}" type="slidenum">
              <a:rPr lang="en-US" smtClean="0"/>
              <a:pPr/>
              <a:t>‹#›</a:t>
            </a:fld>
            <a:endParaRPr lang="en-US" smtClean="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10"/>
          </p:nvPr>
        </p:nvSpPr>
        <p:spPr/>
        <p:txBody>
          <a:bodyPr/>
          <a:lstStyle/>
          <a:p>
            <a:fld id="{16B20C92-AA1E-44E7-B8BB-126D45FABAC3}" type="datetime1">
              <a:rPr lang="en-US" smtClean="0"/>
              <a:pPr/>
              <a:t>12/9/2012</a:t>
            </a:fld>
            <a:endParaRPr lang="en-US" smtClean="0"/>
          </a:p>
        </p:txBody>
      </p:sp>
      <p:sp>
        <p:nvSpPr>
          <p:cNvPr id="5" name="Footer Placeholder 4"/>
          <p:cNvSpPr>
            <a:spLocks noGrp="1"/>
          </p:cNvSpPr>
          <p:nvPr>
            <p:ph type="ftr" sz="quarter" idx="11"/>
          </p:nvPr>
        </p:nvSpPr>
        <p:spPr/>
        <p:txBody>
          <a:bodyPr/>
          <a:lstStyle/>
          <a:p>
            <a:r>
              <a:rPr lang="en-US" dirty="0" smtClean="0"/>
              <a:t>© 2011 Wells Fargo Insurance Services Without Permission</a:t>
            </a:r>
          </a:p>
        </p:txBody>
      </p:sp>
      <p:sp>
        <p:nvSpPr>
          <p:cNvPr id="6" name="Slide Number Placeholder 5"/>
          <p:cNvSpPr>
            <a:spLocks noGrp="1"/>
          </p:cNvSpPr>
          <p:nvPr>
            <p:ph type="sldNum" sz="quarter" idx="12"/>
          </p:nvPr>
        </p:nvSpPr>
        <p:spPr/>
        <p:txBody>
          <a:bodyPr/>
          <a:lstStyle/>
          <a:p>
            <a:fld id="{66E283FE-CA7C-49A2-B72B-F5025D1B998D}" type="slidenum">
              <a:rPr lang="en-US" smtClean="0"/>
              <a:pPr/>
              <a:t>‹#›</a:t>
            </a:fld>
            <a:endParaRPr lang="en-US" smtClean="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defRPr>
            </a:lvl1pPr>
          </a:lstStyle>
          <a:p>
            <a:r>
              <a:rPr kumimoji="0" lang="en-US" smtClean="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p:nvPr/>
          </p:nvSpPr>
          <p:spPr>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8" name="Freeform 7"/>
            <p:cNvSpPr/>
            <p:nvPr/>
          </p:nvSpPr>
          <p:spPr>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11" name="Freeform 10"/>
            <p:cNvSpPr/>
            <p:nvPr/>
          </p:nvSpPr>
          <p:spPr>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0"/>
              </a:blip>
              <a:srcRect/>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tileRect/>
              </a:gradFill>
              <a:prstDash val="solid"/>
              <a:miter lim="800000"/>
            </a:ln>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43AEA549-92BF-46B2-B049-02015B1F394A}" type="datetime1">
              <a:rPr lang="en-US" smtClean="0"/>
              <a:pPr/>
              <a:t>12/9/2012</a:t>
            </a:fld>
            <a:endParaRPr lang="en-US" smtClean="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r>
              <a:rPr lang="en-US" dirty="0" smtClean="0">
                <a:solidFill>
                  <a:srgbClr val="4F81BD">
                    <a:tint val="20000"/>
                  </a:srgbClr>
                </a:solidFill>
              </a:rPr>
              <a:t>© 2011 Wells Fargo Insurance Services Without Permission</a:t>
            </a:r>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CDC9CC1B-925F-4299-9F6F-2367F24ED866}" type="slidenum">
              <a:rPr lang="en-US" smtClean="0"/>
              <a:pPr/>
              <a:t>‹#›</a:t>
            </a:fld>
            <a:endParaRPr lang="en-US" smtClean="0"/>
          </a:p>
        </p:txBody>
      </p:sp>
    </p:spTree>
    <p:extLst>
      <p:ext uri="{BB962C8B-B14F-4D97-AF65-F5344CB8AC3E}">
        <p14:creationId xmlns:p14="http://schemas.microsoft.com/office/powerpoint/2010/main" xmlns="" val="3106366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Date Placeholder 3"/>
          <p:cNvSpPr>
            <a:spLocks noGrp="1"/>
          </p:cNvSpPr>
          <p:nvPr>
            <p:ph type="dt" sz="half" idx="10"/>
          </p:nvPr>
        </p:nvSpPr>
        <p:spPr/>
        <p:txBody>
          <a:bodyPr/>
          <a:lstStyle/>
          <a:p>
            <a:fld id="{070E04D2-2D69-4261-BF88-A6D936AF6736}" type="datetime1">
              <a:rPr lang="en-US" smtClean="0">
                <a:solidFill>
                  <a:prstClr val="black"/>
                </a:solidFill>
              </a:rPr>
              <a:pPr/>
              <a:t>12/9/2012</a:t>
            </a:fld>
            <a:endParaRPr lang="en-US" smtClean="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 2011 Wells Fargo Insurance Services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
        <p:nvSpPr>
          <p:cNvPr id="7" name="Title 6"/>
          <p:cNvSpPr>
            <a:spLocks noGrp="1"/>
          </p:cNvSpPr>
          <p:nvPr>
            <p:ph type="title"/>
          </p:nvPr>
        </p:nvSpPr>
        <p:spPr/>
        <p:txBody>
          <a:bodyPr rtlCol="0"/>
          <a:lstStyle/>
          <a:p>
            <a:r>
              <a:rPr kumimoji="0" lang="en-US" smtClean="0"/>
              <a:t>Click to edit Master title style</a:t>
            </a:r>
          </a:p>
        </p:txBody>
      </p:sp>
    </p:spTree>
    <p:extLst>
      <p:ext uri="{BB962C8B-B14F-4D97-AF65-F5344CB8AC3E}">
        <p14:creationId xmlns:p14="http://schemas.microsoft.com/office/powerpoint/2010/main" xmlns="" val="4130933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lvl1pPr>
          </a:lstStyle>
          <a:p>
            <a:r>
              <a:rPr kumimoji="0" lang="en-US" smtClean="0"/>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16A581F-6B3F-4AF5-A5DE-43259D59C350}" type="datetime1">
              <a:rPr lang="en-US" smtClean="0">
                <a:solidFill>
                  <a:prstClr val="white"/>
                </a:solidFill>
              </a:rPr>
              <a:pPr/>
              <a:t>12/9/2012</a:t>
            </a:fld>
            <a:endParaRPr lang="en-US" smtClean="0">
              <a:solidFill>
                <a:prstClr val="white"/>
              </a:solidFill>
            </a:endParaRPr>
          </a:p>
        </p:txBody>
      </p:sp>
      <p:sp>
        <p:nvSpPr>
          <p:cNvPr id="5" name="Footer Placeholder 4"/>
          <p:cNvSpPr>
            <a:spLocks noGrp="1"/>
          </p:cNvSpPr>
          <p:nvPr>
            <p:ph type="ftr" sz="quarter" idx="11"/>
          </p:nvPr>
        </p:nvSpPr>
        <p:spPr/>
        <p:txBody>
          <a:bodyPr/>
          <a:lstStyle/>
          <a:p>
            <a:r>
              <a:rPr lang="en-US" dirty="0" smtClean="0">
                <a:solidFill>
                  <a:prstClr val="white"/>
                </a:solidFill>
              </a:rPr>
              <a:t>© 2011 Wells Fargo Insurance Services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solidFill>
                  <a:prstClr val="white"/>
                </a:solidFill>
              </a:rPr>
              <a:pPr/>
              <a:t>‹#›</a:t>
            </a:fld>
            <a:endParaRPr lang="en-US" smtClean="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xmlns="" val="14566555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5" name="Date Placeholder 4"/>
          <p:cNvSpPr>
            <a:spLocks noGrp="1"/>
          </p:cNvSpPr>
          <p:nvPr>
            <p:ph type="dt" sz="half" idx="10"/>
          </p:nvPr>
        </p:nvSpPr>
        <p:spPr/>
        <p:txBody>
          <a:bodyPr/>
          <a:lstStyle/>
          <a:p>
            <a:fld id="{7EA3A8D3-A769-40E8-9D7B-D269DAE34489}" type="datetime1">
              <a:rPr lang="en-US" smtClean="0">
                <a:solidFill>
                  <a:prstClr val="white"/>
                </a:solidFill>
              </a:rPr>
              <a:pPr/>
              <a:t>12/9/2012</a:t>
            </a:fld>
            <a:endParaRPr lang="en-US" smtClean="0">
              <a:solidFill>
                <a:prstClr val="white"/>
              </a:solidFill>
            </a:endParaRPr>
          </a:p>
        </p:txBody>
      </p:sp>
      <p:sp>
        <p:nvSpPr>
          <p:cNvPr id="6" name="Footer Placeholder 5"/>
          <p:cNvSpPr>
            <a:spLocks noGrp="1"/>
          </p:cNvSpPr>
          <p:nvPr>
            <p:ph type="ftr" sz="quarter" idx="11"/>
          </p:nvPr>
        </p:nvSpPr>
        <p:spPr/>
        <p:txBody>
          <a:bodyPr/>
          <a:lstStyle/>
          <a:p>
            <a:r>
              <a:rPr lang="en-US" dirty="0" smtClean="0">
                <a:solidFill>
                  <a:prstClr val="white"/>
                </a:solidFill>
              </a:rPr>
              <a:t>© 2011 Wells Fargo Insurance Services Without Permission</a:t>
            </a:r>
          </a:p>
        </p:txBody>
      </p:sp>
      <p:sp>
        <p:nvSpPr>
          <p:cNvPr id="7" name="Slide Number Placeholder 6"/>
          <p:cNvSpPr>
            <a:spLocks noGrp="1"/>
          </p:cNvSpPr>
          <p:nvPr>
            <p:ph type="sldNum" sz="quarter" idx="12"/>
          </p:nvPr>
        </p:nvSpPr>
        <p:spPr/>
        <p:txBody>
          <a:bodyPr/>
          <a:lstStyle/>
          <a:p>
            <a:fld id="{CDC9CC1B-925F-4299-9F6F-2367F24ED866}" type="slidenum">
              <a:rPr lang="en-US" smtClean="0">
                <a:solidFill>
                  <a:prstClr val="white"/>
                </a:solidFill>
              </a:rPr>
              <a:pPr/>
              <a:t>‹#›</a:t>
            </a:fld>
            <a:endParaRPr lang="en-US" smtClean="0">
              <a:solidFill>
                <a:prstClr val="white"/>
              </a:solidFill>
            </a:endParaRPr>
          </a:p>
        </p:txBody>
      </p:sp>
      <p:sp>
        <p:nvSpPr>
          <p:cNvPr id="8" name="Title 7"/>
          <p:cNvSpPr>
            <a:spLocks noGrp="1"/>
          </p:cNvSpPr>
          <p:nvPr>
            <p:ph type="title"/>
          </p:nvPr>
        </p:nvSpPr>
        <p:spPr/>
        <p:txBody>
          <a:bodyPr rtlCol="0"/>
          <a:lstStyle/>
          <a:p>
            <a:r>
              <a:rPr kumimoji="0" lang="en-US" smtClean="0"/>
              <a:t>Click to edit Master title style</a:t>
            </a:r>
          </a:p>
        </p:txBody>
      </p:sp>
    </p:spTree>
    <p:extLst>
      <p:ext uri="{BB962C8B-B14F-4D97-AF65-F5344CB8AC3E}">
        <p14:creationId xmlns:p14="http://schemas.microsoft.com/office/powerpoint/2010/main" xmlns="" val="3649103171"/>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lstStyle>
          <a:p>
            <a:r>
              <a:rPr kumimoji="0" lang="en-US" smtClean="0"/>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ct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7" name="Date Placeholder 6"/>
          <p:cNvSpPr>
            <a:spLocks noGrp="1"/>
          </p:cNvSpPr>
          <p:nvPr>
            <p:ph type="dt" sz="half" idx="10"/>
          </p:nvPr>
        </p:nvSpPr>
        <p:spPr/>
        <p:txBody>
          <a:bodyPr/>
          <a:lstStyle/>
          <a:p>
            <a:fld id="{ED144EE2-A8F3-4E31-BB11-AFC2C29D37C8}" type="datetime1">
              <a:rPr lang="en-US" smtClean="0">
                <a:solidFill>
                  <a:prstClr val="black"/>
                </a:solidFill>
              </a:rPr>
              <a:pPr/>
              <a:t>12/9/2012</a:t>
            </a:fld>
            <a:endParaRPr lang="en-US" smtClean="0">
              <a:solidFill>
                <a:prstClr val="black"/>
              </a:solidFill>
            </a:endParaRPr>
          </a:p>
        </p:txBody>
      </p:sp>
      <p:sp>
        <p:nvSpPr>
          <p:cNvPr id="8" name="Footer Placeholder 7"/>
          <p:cNvSpPr>
            <a:spLocks noGrp="1"/>
          </p:cNvSpPr>
          <p:nvPr>
            <p:ph type="ftr" sz="quarter" idx="11"/>
          </p:nvPr>
        </p:nvSpPr>
        <p:spPr/>
        <p:txBody>
          <a:bodyPr/>
          <a:lstStyle/>
          <a:p>
            <a:r>
              <a:rPr lang="en-US" dirty="0" smtClean="0">
                <a:solidFill>
                  <a:prstClr val="black"/>
                </a:solidFill>
              </a:rPr>
              <a:t>© 2011 Wells Fargo Insurance Services Without Permission</a:t>
            </a:r>
          </a:p>
        </p:txBody>
      </p:sp>
      <p:sp>
        <p:nvSpPr>
          <p:cNvPr id="9" name="Slide Number Placeholder 8"/>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extLst>
      <p:ext uri="{BB962C8B-B14F-4D97-AF65-F5344CB8AC3E}">
        <p14:creationId xmlns:p14="http://schemas.microsoft.com/office/powerpoint/2010/main" xmlns="" val="10139959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34BED64-7A41-4F42-A7C2-1B51A995ECE7}" type="datetime1">
              <a:rPr lang="en-US" smtClean="0">
                <a:solidFill>
                  <a:prstClr val="white"/>
                </a:solidFill>
              </a:rPr>
              <a:pPr/>
              <a:t>12/9/2012</a:t>
            </a:fld>
            <a:endParaRPr lang="en-US" smtClean="0">
              <a:solidFill>
                <a:prstClr val="white"/>
              </a:solidFill>
            </a:endParaRPr>
          </a:p>
        </p:txBody>
      </p:sp>
      <p:sp>
        <p:nvSpPr>
          <p:cNvPr id="4" name="Footer Placeholder 3"/>
          <p:cNvSpPr>
            <a:spLocks noGrp="1"/>
          </p:cNvSpPr>
          <p:nvPr>
            <p:ph type="ftr" sz="quarter" idx="11"/>
          </p:nvPr>
        </p:nvSpPr>
        <p:spPr/>
        <p:txBody>
          <a:bodyPr/>
          <a:lstStyle/>
          <a:p>
            <a:r>
              <a:rPr lang="en-US" dirty="0" smtClean="0">
                <a:solidFill>
                  <a:prstClr val="white"/>
                </a:solidFill>
              </a:rPr>
              <a:t>© 2011 Wells Fargo Insurance Services Without Permission</a:t>
            </a:r>
          </a:p>
        </p:txBody>
      </p:sp>
      <p:sp>
        <p:nvSpPr>
          <p:cNvPr id="5" name="Slide Number Placeholder 4"/>
          <p:cNvSpPr>
            <a:spLocks noGrp="1"/>
          </p:cNvSpPr>
          <p:nvPr>
            <p:ph type="sldNum" sz="quarter" idx="12"/>
          </p:nvPr>
        </p:nvSpPr>
        <p:spPr/>
        <p:txBody>
          <a:bodyPr/>
          <a:lstStyle/>
          <a:p>
            <a:fld id="{CDC9CC1B-925F-4299-9F6F-2367F24ED866}" type="slidenum">
              <a:rPr lang="en-US" smtClean="0">
                <a:solidFill>
                  <a:prstClr val="white"/>
                </a:solidFill>
              </a:rPr>
              <a:pPr/>
              <a:t>‹#›</a:t>
            </a:fld>
            <a:endParaRPr lang="en-US" smtClean="0">
              <a:solidFill>
                <a:prstClr val="white"/>
              </a:solidFill>
            </a:endParaRPr>
          </a:p>
        </p:txBody>
      </p:sp>
      <p:sp>
        <p:nvSpPr>
          <p:cNvPr id="6" name="Title 5"/>
          <p:cNvSpPr>
            <a:spLocks noGrp="1"/>
          </p:cNvSpPr>
          <p:nvPr>
            <p:ph type="title"/>
          </p:nvPr>
        </p:nvSpPr>
        <p:spPr/>
        <p:txBody>
          <a:bodyPr rtlCol="0"/>
          <a:lstStyle/>
          <a:p>
            <a:r>
              <a:rPr kumimoji="0" lang="en-US" smtClean="0"/>
              <a:t>Click to edit Master title style</a:t>
            </a:r>
          </a:p>
        </p:txBody>
      </p:sp>
    </p:spTree>
    <p:extLst>
      <p:ext uri="{BB962C8B-B14F-4D97-AF65-F5344CB8AC3E}">
        <p14:creationId xmlns:p14="http://schemas.microsoft.com/office/powerpoint/2010/main" xmlns="" val="1516114243"/>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90D2D0-F406-4193-A626-A741089B32A8}" type="datetime1">
              <a:rPr lang="en-US" smtClean="0">
                <a:solidFill>
                  <a:prstClr val="black"/>
                </a:solidFill>
              </a:rPr>
              <a:pPr/>
              <a:t>12/9/2012</a:t>
            </a:fld>
            <a:endParaRPr lang="en-US" smtClean="0">
              <a:solidFill>
                <a:prstClr val="black"/>
              </a:solidFill>
            </a:endParaRPr>
          </a:p>
        </p:txBody>
      </p:sp>
      <p:sp>
        <p:nvSpPr>
          <p:cNvPr id="3" name="Footer Placeholder 2"/>
          <p:cNvSpPr>
            <a:spLocks noGrp="1"/>
          </p:cNvSpPr>
          <p:nvPr>
            <p:ph type="ftr" sz="quarter" idx="11"/>
          </p:nvPr>
        </p:nvSpPr>
        <p:spPr/>
        <p:txBody>
          <a:bodyPr/>
          <a:lstStyle/>
          <a:p>
            <a:r>
              <a:rPr lang="en-US" dirty="0" smtClean="0">
                <a:solidFill>
                  <a:prstClr val="black"/>
                </a:solidFill>
              </a:rPr>
              <a:t>© 2011 Wells Fargo Insurance Services Without Permission</a:t>
            </a:r>
          </a:p>
        </p:txBody>
      </p:sp>
      <p:sp>
        <p:nvSpPr>
          <p:cNvPr id="4" name="Slide Number Placeholder 3"/>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extLst>
      <p:ext uri="{BB962C8B-B14F-4D97-AF65-F5344CB8AC3E}">
        <p14:creationId xmlns:p14="http://schemas.microsoft.com/office/powerpoint/2010/main" xmlns="" val="3071098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lvl1pPr>
          </a:lstStyle>
          <a:p>
            <a:r>
              <a:rPr kumimoji="0" lang="en-US" smtClean="0"/>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16A581F-6B3F-4AF5-A5DE-43259D59C350}" type="datetime1">
              <a:rPr lang="en-US" smtClean="0"/>
              <a:pPr/>
              <a:t>12/9/2012</a:t>
            </a:fld>
            <a:endParaRPr lang="en-US" smtClean="0"/>
          </a:p>
        </p:txBody>
      </p:sp>
      <p:sp>
        <p:nvSpPr>
          <p:cNvPr id="5" name="Footer Placeholder 4"/>
          <p:cNvSpPr>
            <a:spLocks noGrp="1"/>
          </p:cNvSpPr>
          <p:nvPr>
            <p:ph type="ftr" sz="quarter" idx="11"/>
          </p:nvPr>
        </p:nvSpPr>
        <p:spPr/>
        <p:txBody>
          <a:bodyPr/>
          <a:lstStyle/>
          <a:p>
            <a:r>
              <a:rPr lang="en-US" dirty="0" smtClean="0"/>
              <a:t>© 2011 Wells Fargo Insurance Services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pPr/>
              <a:t>‹#›</a:t>
            </a:fld>
            <a:endParaRPr lang="en-US" smtClean="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defRPr>
            </a:lvl1pPr>
          </a:lstStyle>
          <a:p>
            <a:r>
              <a:rPr kumimoji="0" lang="en-US" smtClean="0"/>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5" name="Date Placeholder 4"/>
          <p:cNvSpPr>
            <a:spLocks noGrp="1"/>
          </p:cNvSpPr>
          <p:nvPr>
            <p:ph type="dt" sz="half" idx="10"/>
          </p:nvPr>
        </p:nvSpPr>
        <p:spPr>
          <a:xfrm>
            <a:off x="6727032" y="6407944"/>
            <a:ext cx="1920240" cy="365760"/>
          </a:xfrm>
        </p:spPr>
        <p:txBody>
          <a:bodyPr/>
          <a:lstStyle/>
          <a:p>
            <a:fld id="{40A7620D-1CCC-4F38-B86D-1DAEB3110D85}" type="datetime1">
              <a:rPr lang="en-US" smtClean="0">
                <a:solidFill>
                  <a:prstClr val="black"/>
                </a:solidFill>
              </a:rPr>
              <a:pPr/>
              <a:t>12/9/2012</a:t>
            </a:fld>
            <a:endParaRPr lang="en-US" smtClean="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 2011 Wells Fargo Insurance Services Without Permission</a:t>
            </a:r>
          </a:p>
        </p:txBody>
      </p:sp>
      <p:sp>
        <p:nvSpPr>
          <p:cNvPr id="7" name="Slide Number Placeholder 6"/>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extLst>
      <p:ext uri="{BB962C8B-B14F-4D97-AF65-F5344CB8AC3E}">
        <p14:creationId xmlns:p14="http://schemas.microsoft.com/office/powerpoint/2010/main" xmlns="" val="64293959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ABC87E2A-E91C-4DEC-A283-4EFE7282D98B}" type="datetime1">
              <a:rPr lang="en-US" smtClean="0">
                <a:solidFill>
                  <a:prstClr val="white"/>
                </a:solidFill>
              </a:rPr>
              <a:pPr/>
              <a:t>12/9/2012</a:t>
            </a:fld>
            <a:endParaRPr lang="en-US" smtClean="0">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r>
              <a:rPr lang="en-US" dirty="0" smtClean="0">
                <a:solidFill>
                  <a:prstClr val="white"/>
                </a:solidFill>
              </a:rPr>
              <a:t>© 2011 Wells Fargo Insurance Services Without Permission</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DC9CC1B-925F-4299-9F6F-2367F24ED866}" type="slidenum">
              <a:rPr lang="en-US" smtClean="0">
                <a:solidFill>
                  <a:prstClr val="white"/>
                </a:solidFill>
              </a:rPr>
              <a:pPr/>
              <a:t>‹#›</a:t>
            </a:fld>
            <a:endParaRPr lang="en-US" smtClean="0">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defRPr>
            </a:lvl1pPr>
          </a:lstStyle>
          <a:p>
            <a:r>
              <a:rPr kumimoji="0" lang="en-US" smtClean="0"/>
              <a:t>Click to edit Master title style</a:t>
            </a:r>
          </a:p>
        </p:txBody>
      </p:sp>
      <p:sp>
        <p:nvSpPr>
          <p:cNvPr id="8" name="Freeform 7"/>
          <p:cNvSpPr/>
          <p:nvPr/>
        </p:nvSpPr>
        <p:spPr>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white"/>
              </a:solidFill>
            </a:endParaRPr>
          </a:p>
        </p:txBody>
      </p:sp>
      <p:sp>
        <p:nvSpPr>
          <p:cNvPr id="9" name="Freeform 8"/>
          <p:cNvSpPr/>
          <p:nvPr/>
        </p:nvSpPr>
        <p:spPr>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white"/>
              </a:solidFill>
            </a:endParaRPr>
          </a:p>
        </p:txBody>
      </p:sp>
      <p:sp>
        <p:nvSpPr>
          <p:cNvPr id="10" name="Right Triangle 9"/>
          <p:cNvSpPr/>
          <p:nvPr/>
        </p:nvSpPr>
        <p:spPr>
          <a:xfrm>
            <a:off x="-6042" y="5791253"/>
            <a:ext cx="3402314" cy="1080868"/>
          </a:xfrm>
          <a:prstGeom prst="rtTriangle">
            <a:avLst/>
          </a:prstGeom>
          <a:blipFill>
            <a:blip r:embed="rId2" cstate="print">
              <a:alphaModFix amt="0"/>
            </a:blip>
            <a:srcRect/>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tileRect/>
            </a:gradFill>
            <a:prstDash val="solid"/>
            <a:miter lim="800000"/>
          </a:ln>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xmlns="" val="2084386395"/>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Date Placeholder 3"/>
          <p:cNvSpPr>
            <a:spLocks noGrp="1"/>
          </p:cNvSpPr>
          <p:nvPr>
            <p:ph type="dt" sz="half" idx="10"/>
          </p:nvPr>
        </p:nvSpPr>
        <p:spPr/>
        <p:txBody>
          <a:bodyPr/>
          <a:lstStyle/>
          <a:p>
            <a:fld id="{2FF8FD4E-932F-4130-9DFE-95AF02198720}" type="datetime1">
              <a:rPr lang="en-US" smtClean="0">
                <a:solidFill>
                  <a:prstClr val="black"/>
                </a:solidFill>
              </a:rPr>
              <a:pPr/>
              <a:t>12/9/2012</a:t>
            </a:fld>
            <a:endParaRPr lang="en-US" smtClean="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 2011 Wells Fargo Insurance Services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extLst>
      <p:ext uri="{BB962C8B-B14F-4D97-AF65-F5344CB8AC3E}">
        <p14:creationId xmlns:p14="http://schemas.microsoft.com/office/powerpoint/2010/main" xmlns="" val="4087307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Date Placeholder 3"/>
          <p:cNvSpPr>
            <a:spLocks noGrp="1"/>
          </p:cNvSpPr>
          <p:nvPr>
            <p:ph type="dt" sz="half" idx="10"/>
          </p:nvPr>
        </p:nvSpPr>
        <p:spPr/>
        <p:txBody>
          <a:bodyPr/>
          <a:lstStyle/>
          <a:p>
            <a:fld id="{4B20A7C2-1C56-45D8-82C8-3FBFF37D761B}" type="datetime1">
              <a:rPr lang="en-US" smtClean="0">
                <a:solidFill>
                  <a:prstClr val="black"/>
                </a:solidFill>
              </a:rPr>
              <a:pPr/>
              <a:t>12/9/2012</a:t>
            </a:fld>
            <a:endParaRPr lang="en-US" smtClean="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 2011 Wells Fargo Insurance Services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extLst>
      <p:ext uri="{BB962C8B-B14F-4D97-AF65-F5344CB8AC3E}">
        <p14:creationId xmlns:p14="http://schemas.microsoft.com/office/powerpoint/2010/main" xmlns="" val="2124665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defRPr>
            </a:lvl1pPr>
          </a:lstStyle>
          <a:p>
            <a:r>
              <a:rPr kumimoji="0" lang="en-US" smtClean="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p:nvPr/>
          </p:nvSpPr>
          <p:spPr>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8" name="Freeform 7"/>
            <p:cNvSpPr/>
            <p:nvPr/>
          </p:nvSpPr>
          <p:spPr>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11" name="Freeform 10"/>
            <p:cNvSpPr/>
            <p:nvPr/>
          </p:nvSpPr>
          <p:spPr>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0"/>
              </a:blip>
              <a:srcRect/>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tileRect/>
              </a:gradFill>
              <a:prstDash val="solid"/>
              <a:miter lim="800000"/>
            </a:ln>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43AEA549-92BF-46B2-B049-02015B1F394A}" type="datetime1">
              <a:rPr lang="en-US" smtClean="0"/>
              <a:pPr/>
              <a:t>12/9/2012</a:t>
            </a:fld>
            <a:endParaRPr lang="en-US" smtClean="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r>
              <a:rPr lang="en-US" dirty="0" smtClean="0">
                <a:solidFill>
                  <a:srgbClr val="4F81BD">
                    <a:tint val="20000"/>
                  </a:srgbClr>
                </a:solidFill>
              </a:rPr>
              <a:t>© 2011 Wells Fargo Insurance Services Without Permission</a:t>
            </a:r>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CDC9CC1B-925F-4299-9F6F-2367F24ED866}" type="slidenum">
              <a:rPr lang="en-US" smtClean="0"/>
              <a:pPr/>
              <a:t>‹#›</a:t>
            </a:fld>
            <a:endParaRPr lang="en-US" smtClean="0"/>
          </a:p>
        </p:txBody>
      </p:sp>
    </p:spTree>
    <p:extLst>
      <p:ext uri="{BB962C8B-B14F-4D97-AF65-F5344CB8AC3E}">
        <p14:creationId xmlns:p14="http://schemas.microsoft.com/office/powerpoint/2010/main" xmlns="" val="129697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Date Placeholder 3"/>
          <p:cNvSpPr>
            <a:spLocks noGrp="1"/>
          </p:cNvSpPr>
          <p:nvPr>
            <p:ph type="dt" sz="half" idx="10"/>
          </p:nvPr>
        </p:nvSpPr>
        <p:spPr/>
        <p:txBody>
          <a:bodyPr/>
          <a:lstStyle/>
          <a:p>
            <a:fld id="{070E04D2-2D69-4261-BF88-A6D936AF6736}" type="datetime1">
              <a:rPr lang="en-US" smtClean="0">
                <a:solidFill>
                  <a:prstClr val="black"/>
                </a:solidFill>
              </a:rPr>
              <a:pPr/>
              <a:t>12/9/2012</a:t>
            </a:fld>
            <a:endParaRPr lang="en-US" smtClean="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 2011 Wells Fargo Insurance Services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
        <p:nvSpPr>
          <p:cNvPr id="7" name="Title 6"/>
          <p:cNvSpPr>
            <a:spLocks noGrp="1"/>
          </p:cNvSpPr>
          <p:nvPr>
            <p:ph type="title"/>
          </p:nvPr>
        </p:nvSpPr>
        <p:spPr/>
        <p:txBody>
          <a:bodyPr rtlCol="0"/>
          <a:lstStyle/>
          <a:p>
            <a:r>
              <a:rPr kumimoji="0" lang="en-US" smtClean="0"/>
              <a:t>Click to edit Master title style</a:t>
            </a:r>
          </a:p>
        </p:txBody>
      </p:sp>
    </p:spTree>
    <p:extLst>
      <p:ext uri="{BB962C8B-B14F-4D97-AF65-F5344CB8AC3E}">
        <p14:creationId xmlns:p14="http://schemas.microsoft.com/office/powerpoint/2010/main" xmlns="" val="3702475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lvl1pPr>
          </a:lstStyle>
          <a:p>
            <a:r>
              <a:rPr kumimoji="0" lang="en-US" smtClean="0"/>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16A581F-6B3F-4AF5-A5DE-43259D59C350}" type="datetime1">
              <a:rPr lang="en-US" smtClean="0">
                <a:solidFill>
                  <a:prstClr val="white"/>
                </a:solidFill>
              </a:rPr>
              <a:pPr/>
              <a:t>12/9/2012</a:t>
            </a:fld>
            <a:endParaRPr lang="en-US" smtClean="0">
              <a:solidFill>
                <a:prstClr val="white"/>
              </a:solidFill>
            </a:endParaRPr>
          </a:p>
        </p:txBody>
      </p:sp>
      <p:sp>
        <p:nvSpPr>
          <p:cNvPr id="5" name="Footer Placeholder 4"/>
          <p:cNvSpPr>
            <a:spLocks noGrp="1"/>
          </p:cNvSpPr>
          <p:nvPr>
            <p:ph type="ftr" sz="quarter" idx="11"/>
          </p:nvPr>
        </p:nvSpPr>
        <p:spPr/>
        <p:txBody>
          <a:bodyPr/>
          <a:lstStyle/>
          <a:p>
            <a:r>
              <a:rPr lang="en-US" dirty="0" smtClean="0">
                <a:solidFill>
                  <a:prstClr val="white"/>
                </a:solidFill>
              </a:rPr>
              <a:t>© 2011 Wells Fargo Insurance Services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solidFill>
                  <a:prstClr val="white"/>
                </a:solidFill>
              </a:rPr>
              <a:pPr/>
              <a:t>‹#›</a:t>
            </a:fld>
            <a:endParaRPr lang="en-US" smtClean="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xmlns="" val="112405228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5" name="Date Placeholder 4"/>
          <p:cNvSpPr>
            <a:spLocks noGrp="1"/>
          </p:cNvSpPr>
          <p:nvPr>
            <p:ph type="dt" sz="half" idx="10"/>
          </p:nvPr>
        </p:nvSpPr>
        <p:spPr/>
        <p:txBody>
          <a:bodyPr/>
          <a:lstStyle/>
          <a:p>
            <a:fld id="{7EA3A8D3-A769-40E8-9D7B-D269DAE34489}" type="datetime1">
              <a:rPr lang="en-US" smtClean="0">
                <a:solidFill>
                  <a:prstClr val="white"/>
                </a:solidFill>
              </a:rPr>
              <a:pPr/>
              <a:t>12/9/2012</a:t>
            </a:fld>
            <a:endParaRPr lang="en-US" smtClean="0">
              <a:solidFill>
                <a:prstClr val="white"/>
              </a:solidFill>
            </a:endParaRPr>
          </a:p>
        </p:txBody>
      </p:sp>
      <p:sp>
        <p:nvSpPr>
          <p:cNvPr id="6" name="Footer Placeholder 5"/>
          <p:cNvSpPr>
            <a:spLocks noGrp="1"/>
          </p:cNvSpPr>
          <p:nvPr>
            <p:ph type="ftr" sz="quarter" idx="11"/>
          </p:nvPr>
        </p:nvSpPr>
        <p:spPr/>
        <p:txBody>
          <a:bodyPr/>
          <a:lstStyle/>
          <a:p>
            <a:r>
              <a:rPr lang="en-US" dirty="0" smtClean="0">
                <a:solidFill>
                  <a:prstClr val="white"/>
                </a:solidFill>
              </a:rPr>
              <a:t>© 2011 Wells Fargo Insurance Services Without Permission</a:t>
            </a:r>
          </a:p>
        </p:txBody>
      </p:sp>
      <p:sp>
        <p:nvSpPr>
          <p:cNvPr id="7" name="Slide Number Placeholder 6"/>
          <p:cNvSpPr>
            <a:spLocks noGrp="1"/>
          </p:cNvSpPr>
          <p:nvPr>
            <p:ph type="sldNum" sz="quarter" idx="12"/>
          </p:nvPr>
        </p:nvSpPr>
        <p:spPr/>
        <p:txBody>
          <a:bodyPr/>
          <a:lstStyle/>
          <a:p>
            <a:fld id="{CDC9CC1B-925F-4299-9F6F-2367F24ED866}" type="slidenum">
              <a:rPr lang="en-US" smtClean="0">
                <a:solidFill>
                  <a:prstClr val="white"/>
                </a:solidFill>
              </a:rPr>
              <a:pPr/>
              <a:t>‹#›</a:t>
            </a:fld>
            <a:endParaRPr lang="en-US" smtClean="0">
              <a:solidFill>
                <a:prstClr val="white"/>
              </a:solidFill>
            </a:endParaRPr>
          </a:p>
        </p:txBody>
      </p:sp>
      <p:sp>
        <p:nvSpPr>
          <p:cNvPr id="8" name="Title 7"/>
          <p:cNvSpPr>
            <a:spLocks noGrp="1"/>
          </p:cNvSpPr>
          <p:nvPr>
            <p:ph type="title"/>
          </p:nvPr>
        </p:nvSpPr>
        <p:spPr/>
        <p:txBody>
          <a:bodyPr rtlCol="0"/>
          <a:lstStyle/>
          <a:p>
            <a:r>
              <a:rPr kumimoji="0" lang="en-US" smtClean="0"/>
              <a:t>Click to edit Master title style</a:t>
            </a:r>
          </a:p>
        </p:txBody>
      </p:sp>
    </p:spTree>
    <p:extLst>
      <p:ext uri="{BB962C8B-B14F-4D97-AF65-F5344CB8AC3E}">
        <p14:creationId xmlns:p14="http://schemas.microsoft.com/office/powerpoint/2010/main" xmlns="" val="2540280622"/>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lstStyle>
          <a:p>
            <a:r>
              <a:rPr kumimoji="0" lang="en-US" smtClean="0"/>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ct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7" name="Date Placeholder 6"/>
          <p:cNvSpPr>
            <a:spLocks noGrp="1"/>
          </p:cNvSpPr>
          <p:nvPr>
            <p:ph type="dt" sz="half" idx="10"/>
          </p:nvPr>
        </p:nvSpPr>
        <p:spPr/>
        <p:txBody>
          <a:bodyPr/>
          <a:lstStyle/>
          <a:p>
            <a:fld id="{ED144EE2-A8F3-4E31-BB11-AFC2C29D37C8}" type="datetime1">
              <a:rPr lang="en-US" smtClean="0">
                <a:solidFill>
                  <a:prstClr val="black"/>
                </a:solidFill>
              </a:rPr>
              <a:pPr/>
              <a:t>12/9/2012</a:t>
            </a:fld>
            <a:endParaRPr lang="en-US" smtClean="0">
              <a:solidFill>
                <a:prstClr val="black"/>
              </a:solidFill>
            </a:endParaRPr>
          </a:p>
        </p:txBody>
      </p:sp>
      <p:sp>
        <p:nvSpPr>
          <p:cNvPr id="8" name="Footer Placeholder 7"/>
          <p:cNvSpPr>
            <a:spLocks noGrp="1"/>
          </p:cNvSpPr>
          <p:nvPr>
            <p:ph type="ftr" sz="quarter" idx="11"/>
          </p:nvPr>
        </p:nvSpPr>
        <p:spPr/>
        <p:txBody>
          <a:bodyPr/>
          <a:lstStyle/>
          <a:p>
            <a:r>
              <a:rPr lang="en-US" dirty="0" smtClean="0">
                <a:solidFill>
                  <a:prstClr val="black"/>
                </a:solidFill>
              </a:rPr>
              <a:t>© 2011 Wells Fargo Insurance Services Without Permission</a:t>
            </a:r>
          </a:p>
        </p:txBody>
      </p:sp>
      <p:sp>
        <p:nvSpPr>
          <p:cNvPr id="9" name="Slide Number Placeholder 8"/>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extLst>
      <p:ext uri="{BB962C8B-B14F-4D97-AF65-F5344CB8AC3E}">
        <p14:creationId xmlns:p14="http://schemas.microsoft.com/office/powerpoint/2010/main" xmlns="" val="419445292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34BED64-7A41-4F42-A7C2-1B51A995ECE7}" type="datetime1">
              <a:rPr lang="en-US" smtClean="0">
                <a:solidFill>
                  <a:prstClr val="white"/>
                </a:solidFill>
              </a:rPr>
              <a:pPr/>
              <a:t>12/9/2012</a:t>
            </a:fld>
            <a:endParaRPr lang="en-US" smtClean="0">
              <a:solidFill>
                <a:prstClr val="white"/>
              </a:solidFill>
            </a:endParaRPr>
          </a:p>
        </p:txBody>
      </p:sp>
      <p:sp>
        <p:nvSpPr>
          <p:cNvPr id="4" name="Footer Placeholder 3"/>
          <p:cNvSpPr>
            <a:spLocks noGrp="1"/>
          </p:cNvSpPr>
          <p:nvPr>
            <p:ph type="ftr" sz="quarter" idx="11"/>
          </p:nvPr>
        </p:nvSpPr>
        <p:spPr/>
        <p:txBody>
          <a:bodyPr/>
          <a:lstStyle/>
          <a:p>
            <a:r>
              <a:rPr lang="en-US" dirty="0" smtClean="0">
                <a:solidFill>
                  <a:prstClr val="white"/>
                </a:solidFill>
              </a:rPr>
              <a:t>© 2011 Wells Fargo Insurance Services Without Permission</a:t>
            </a:r>
          </a:p>
        </p:txBody>
      </p:sp>
      <p:sp>
        <p:nvSpPr>
          <p:cNvPr id="5" name="Slide Number Placeholder 4"/>
          <p:cNvSpPr>
            <a:spLocks noGrp="1"/>
          </p:cNvSpPr>
          <p:nvPr>
            <p:ph type="sldNum" sz="quarter" idx="12"/>
          </p:nvPr>
        </p:nvSpPr>
        <p:spPr/>
        <p:txBody>
          <a:bodyPr/>
          <a:lstStyle/>
          <a:p>
            <a:fld id="{CDC9CC1B-925F-4299-9F6F-2367F24ED866}" type="slidenum">
              <a:rPr lang="en-US" smtClean="0">
                <a:solidFill>
                  <a:prstClr val="white"/>
                </a:solidFill>
              </a:rPr>
              <a:pPr/>
              <a:t>‹#›</a:t>
            </a:fld>
            <a:endParaRPr lang="en-US" smtClean="0">
              <a:solidFill>
                <a:prstClr val="white"/>
              </a:solidFill>
            </a:endParaRPr>
          </a:p>
        </p:txBody>
      </p:sp>
      <p:sp>
        <p:nvSpPr>
          <p:cNvPr id="6" name="Title 5"/>
          <p:cNvSpPr>
            <a:spLocks noGrp="1"/>
          </p:cNvSpPr>
          <p:nvPr>
            <p:ph type="title"/>
          </p:nvPr>
        </p:nvSpPr>
        <p:spPr/>
        <p:txBody>
          <a:bodyPr rtlCol="0"/>
          <a:lstStyle/>
          <a:p>
            <a:r>
              <a:rPr kumimoji="0" lang="en-US" smtClean="0"/>
              <a:t>Click to edit Master title style</a:t>
            </a:r>
          </a:p>
        </p:txBody>
      </p:sp>
    </p:spTree>
    <p:extLst>
      <p:ext uri="{BB962C8B-B14F-4D97-AF65-F5344CB8AC3E}">
        <p14:creationId xmlns:p14="http://schemas.microsoft.com/office/powerpoint/2010/main" xmlns="" val="23707009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5" name="Date Placeholder 4"/>
          <p:cNvSpPr>
            <a:spLocks noGrp="1"/>
          </p:cNvSpPr>
          <p:nvPr>
            <p:ph type="dt" sz="half" idx="10"/>
          </p:nvPr>
        </p:nvSpPr>
        <p:spPr/>
        <p:txBody>
          <a:bodyPr/>
          <a:lstStyle/>
          <a:p>
            <a:fld id="{7EA3A8D3-A769-40E8-9D7B-D269DAE34489}" type="datetime1">
              <a:rPr lang="en-US" smtClean="0"/>
              <a:pPr/>
              <a:t>12/9/2012</a:t>
            </a:fld>
            <a:endParaRPr lang="en-US" smtClean="0"/>
          </a:p>
        </p:txBody>
      </p:sp>
      <p:sp>
        <p:nvSpPr>
          <p:cNvPr id="6" name="Footer Placeholder 5"/>
          <p:cNvSpPr>
            <a:spLocks noGrp="1"/>
          </p:cNvSpPr>
          <p:nvPr>
            <p:ph type="ftr" sz="quarter" idx="11"/>
          </p:nvPr>
        </p:nvSpPr>
        <p:spPr/>
        <p:txBody>
          <a:bodyPr/>
          <a:lstStyle/>
          <a:p>
            <a:r>
              <a:rPr lang="en-US" dirty="0" smtClean="0"/>
              <a:t>© 2011 Wells Fargo Insurance Services Without Permission</a:t>
            </a:r>
          </a:p>
        </p:txBody>
      </p:sp>
      <p:sp>
        <p:nvSpPr>
          <p:cNvPr id="7" name="Slide Number Placeholder 6"/>
          <p:cNvSpPr>
            <a:spLocks noGrp="1"/>
          </p:cNvSpPr>
          <p:nvPr>
            <p:ph type="sldNum" sz="quarter" idx="12"/>
          </p:nvPr>
        </p:nvSpPr>
        <p:spPr/>
        <p:txBody>
          <a:bodyPr/>
          <a:lstStyle/>
          <a:p>
            <a:fld id="{CDC9CC1B-925F-4299-9F6F-2367F24ED866}" type="slidenum">
              <a:rPr lang="en-US" smtClean="0"/>
              <a:pPr/>
              <a:t>‹#›</a:t>
            </a:fld>
            <a:endParaRPr lang="en-US" smtClean="0"/>
          </a:p>
        </p:txBody>
      </p:sp>
      <p:sp>
        <p:nvSpPr>
          <p:cNvPr id="8" name="Title 7"/>
          <p:cNvSpPr>
            <a:spLocks noGrp="1"/>
          </p:cNvSpPr>
          <p:nvPr>
            <p:ph type="title"/>
          </p:nvPr>
        </p:nvSpPr>
        <p:spPr/>
        <p:txBody>
          <a:bodyPr rtlCol="0"/>
          <a:lstStyle/>
          <a:p>
            <a:r>
              <a:rPr kumimoji="0" lang="en-US" smtClean="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90D2D0-F406-4193-A626-A741089B32A8}" type="datetime1">
              <a:rPr lang="en-US" smtClean="0">
                <a:solidFill>
                  <a:prstClr val="black"/>
                </a:solidFill>
              </a:rPr>
              <a:pPr/>
              <a:t>12/9/2012</a:t>
            </a:fld>
            <a:endParaRPr lang="en-US" smtClean="0">
              <a:solidFill>
                <a:prstClr val="black"/>
              </a:solidFill>
            </a:endParaRPr>
          </a:p>
        </p:txBody>
      </p:sp>
      <p:sp>
        <p:nvSpPr>
          <p:cNvPr id="3" name="Footer Placeholder 2"/>
          <p:cNvSpPr>
            <a:spLocks noGrp="1"/>
          </p:cNvSpPr>
          <p:nvPr>
            <p:ph type="ftr" sz="quarter" idx="11"/>
          </p:nvPr>
        </p:nvSpPr>
        <p:spPr/>
        <p:txBody>
          <a:bodyPr/>
          <a:lstStyle/>
          <a:p>
            <a:r>
              <a:rPr lang="en-US" dirty="0" smtClean="0">
                <a:solidFill>
                  <a:prstClr val="black"/>
                </a:solidFill>
              </a:rPr>
              <a:t>© 2011 Wells Fargo Insurance Services Without Permission</a:t>
            </a:r>
          </a:p>
        </p:txBody>
      </p:sp>
      <p:sp>
        <p:nvSpPr>
          <p:cNvPr id="4" name="Slide Number Placeholder 3"/>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extLst>
      <p:ext uri="{BB962C8B-B14F-4D97-AF65-F5344CB8AC3E}">
        <p14:creationId xmlns:p14="http://schemas.microsoft.com/office/powerpoint/2010/main" xmlns="" val="38348594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defRPr>
            </a:lvl1pPr>
          </a:lstStyle>
          <a:p>
            <a:r>
              <a:rPr kumimoji="0" lang="en-US" smtClean="0"/>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5" name="Date Placeholder 4"/>
          <p:cNvSpPr>
            <a:spLocks noGrp="1"/>
          </p:cNvSpPr>
          <p:nvPr>
            <p:ph type="dt" sz="half" idx="10"/>
          </p:nvPr>
        </p:nvSpPr>
        <p:spPr>
          <a:xfrm>
            <a:off x="6727032" y="6407944"/>
            <a:ext cx="1920240" cy="365760"/>
          </a:xfrm>
        </p:spPr>
        <p:txBody>
          <a:bodyPr/>
          <a:lstStyle/>
          <a:p>
            <a:fld id="{40A7620D-1CCC-4F38-B86D-1DAEB3110D85}" type="datetime1">
              <a:rPr lang="en-US" smtClean="0">
                <a:solidFill>
                  <a:prstClr val="black"/>
                </a:solidFill>
              </a:rPr>
              <a:pPr/>
              <a:t>12/9/2012</a:t>
            </a:fld>
            <a:endParaRPr lang="en-US" smtClean="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 2011 Wells Fargo Insurance Services Without Permission</a:t>
            </a:r>
          </a:p>
        </p:txBody>
      </p:sp>
      <p:sp>
        <p:nvSpPr>
          <p:cNvPr id="7" name="Slide Number Placeholder 6"/>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extLst>
      <p:ext uri="{BB962C8B-B14F-4D97-AF65-F5344CB8AC3E}">
        <p14:creationId xmlns:p14="http://schemas.microsoft.com/office/powerpoint/2010/main" xmlns="" val="288690245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ABC87E2A-E91C-4DEC-A283-4EFE7282D98B}" type="datetime1">
              <a:rPr lang="en-US" smtClean="0">
                <a:solidFill>
                  <a:prstClr val="white"/>
                </a:solidFill>
              </a:rPr>
              <a:pPr/>
              <a:t>12/9/2012</a:t>
            </a:fld>
            <a:endParaRPr lang="en-US" smtClean="0">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r>
              <a:rPr lang="en-US" dirty="0" smtClean="0">
                <a:solidFill>
                  <a:prstClr val="white"/>
                </a:solidFill>
              </a:rPr>
              <a:t>© 2011 Wells Fargo Insurance Services Without Permission</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DC9CC1B-925F-4299-9F6F-2367F24ED866}" type="slidenum">
              <a:rPr lang="en-US" smtClean="0">
                <a:solidFill>
                  <a:prstClr val="white"/>
                </a:solidFill>
              </a:rPr>
              <a:pPr/>
              <a:t>‹#›</a:t>
            </a:fld>
            <a:endParaRPr lang="en-US" smtClean="0">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defRPr>
            </a:lvl1pPr>
          </a:lstStyle>
          <a:p>
            <a:r>
              <a:rPr kumimoji="0" lang="en-US" smtClean="0"/>
              <a:t>Click to edit Master title style</a:t>
            </a:r>
          </a:p>
        </p:txBody>
      </p:sp>
      <p:sp>
        <p:nvSpPr>
          <p:cNvPr id="8" name="Freeform 7"/>
          <p:cNvSpPr/>
          <p:nvPr/>
        </p:nvSpPr>
        <p:spPr>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white"/>
              </a:solidFill>
            </a:endParaRPr>
          </a:p>
        </p:txBody>
      </p:sp>
      <p:sp>
        <p:nvSpPr>
          <p:cNvPr id="9" name="Freeform 8"/>
          <p:cNvSpPr/>
          <p:nvPr/>
        </p:nvSpPr>
        <p:spPr>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white"/>
              </a:solidFill>
            </a:endParaRPr>
          </a:p>
        </p:txBody>
      </p:sp>
      <p:sp>
        <p:nvSpPr>
          <p:cNvPr id="10" name="Right Triangle 9"/>
          <p:cNvSpPr/>
          <p:nvPr/>
        </p:nvSpPr>
        <p:spPr>
          <a:xfrm>
            <a:off x="-6042" y="5791253"/>
            <a:ext cx="3402314" cy="1080868"/>
          </a:xfrm>
          <a:prstGeom prst="rtTriangle">
            <a:avLst/>
          </a:prstGeom>
          <a:blipFill>
            <a:blip r:embed="rId2" cstate="print">
              <a:alphaModFix amt="0"/>
            </a:blip>
            <a:srcRect/>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tileRect/>
            </a:gradFill>
            <a:prstDash val="solid"/>
            <a:miter lim="800000"/>
          </a:ln>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xmlns="" val="2846606520"/>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Date Placeholder 3"/>
          <p:cNvSpPr>
            <a:spLocks noGrp="1"/>
          </p:cNvSpPr>
          <p:nvPr>
            <p:ph type="dt" sz="half" idx="10"/>
          </p:nvPr>
        </p:nvSpPr>
        <p:spPr/>
        <p:txBody>
          <a:bodyPr/>
          <a:lstStyle/>
          <a:p>
            <a:fld id="{2FF8FD4E-932F-4130-9DFE-95AF02198720}" type="datetime1">
              <a:rPr lang="en-US" smtClean="0">
                <a:solidFill>
                  <a:prstClr val="black"/>
                </a:solidFill>
              </a:rPr>
              <a:pPr/>
              <a:t>12/9/2012</a:t>
            </a:fld>
            <a:endParaRPr lang="en-US" smtClean="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 2011 Wells Fargo Insurance Services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extLst>
      <p:ext uri="{BB962C8B-B14F-4D97-AF65-F5344CB8AC3E}">
        <p14:creationId xmlns:p14="http://schemas.microsoft.com/office/powerpoint/2010/main" xmlns="" val="19069512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Date Placeholder 3"/>
          <p:cNvSpPr>
            <a:spLocks noGrp="1"/>
          </p:cNvSpPr>
          <p:nvPr>
            <p:ph type="dt" sz="half" idx="10"/>
          </p:nvPr>
        </p:nvSpPr>
        <p:spPr/>
        <p:txBody>
          <a:bodyPr/>
          <a:lstStyle/>
          <a:p>
            <a:fld id="{4B20A7C2-1C56-45D8-82C8-3FBFF37D761B}" type="datetime1">
              <a:rPr lang="en-US" smtClean="0">
                <a:solidFill>
                  <a:prstClr val="black"/>
                </a:solidFill>
              </a:rPr>
              <a:pPr/>
              <a:t>12/9/2012</a:t>
            </a:fld>
            <a:endParaRPr lang="en-US" smtClean="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 2011 Wells Fargo Insurance Services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extLst>
      <p:ext uri="{BB962C8B-B14F-4D97-AF65-F5344CB8AC3E}">
        <p14:creationId xmlns:p14="http://schemas.microsoft.com/office/powerpoint/2010/main" xmlns="" val="11400822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defRPr>
            </a:lvl1pPr>
          </a:lstStyle>
          <a:p>
            <a:r>
              <a:rPr kumimoji="0" lang="en-US" smtClean="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p:nvPr/>
          </p:nvSpPr>
          <p:spPr>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8" name="Freeform 7"/>
            <p:cNvSpPr/>
            <p:nvPr/>
          </p:nvSpPr>
          <p:spPr>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11" name="Freeform 10"/>
            <p:cNvSpPr/>
            <p:nvPr/>
          </p:nvSpPr>
          <p:spPr>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0"/>
              </a:blip>
              <a:srcRect/>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tileRect/>
              </a:gradFill>
              <a:prstDash val="solid"/>
              <a:miter lim="800000"/>
            </a:ln>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43AEA549-92BF-46B2-B049-02015B1F394A}" type="datetime1">
              <a:rPr lang="en-US" smtClean="0"/>
              <a:pPr/>
              <a:t>12/9/2012</a:t>
            </a:fld>
            <a:endParaRPr lang="en-US" smtClean="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r>
              <a:rPr lang="en-US" dirty="0" smtClean="0">
                <a:solidFill>
                  <a:srgbClr val="4F81BD">
                    <a:tint val="20000"/>
                  </a:srgbClr>
                </a:solidFill>
              </a:rPr>
              <a:t>© 2011 Wells Fargo Insurance Services Without Permission</a:t>
            </a:r>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CDC9CC1B-925F-4299-9F6F-2367F24ED866}" type="slidenum">
              <a:rPr lang="en-US" smtClean="0"/>
              <a:pPr/>
              <a:t>‹#›</a:t>
            </a:fld>
            <a:endParaRPr lang="en-US" smtClean="0"/>
          </a:p>
        </p:txBody>
      </p:sp>
    </p:spTree>
    <p:extLst>
      <p:ext uri="{BB962C8B-B14F-4D97-AF65-F5344CB8AC3E}">
        <p14:creationId xmlns:p14="http://schemas.microsoft.com/office/powerpoint/2010/main" xmlns="" val="14833969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Date Placeholder 3"/>
          <p:cNvSpPr>
            <a:spLocks noGrp="1"/>
          </p:cNvSpPr>
          <p:nvPr>
            <p:ph type="dt" sz="half" idx="10"/>
          </p:nvPr>
        </p:nvSpPr>
        <p:spPr/>
        <p:txBody>
          <a:bodyPr/>
          <a:lstStyle/>
          <a:p>
            <a:fld id="{070E04D2-2D69-4261-BF88-A6D936AF6736}" type="datetime1">
              <a:rPr lang="en-US" smtClean="0">
                <a:solidFill>
                  <a:prstClr val="black"/>
                </a:solidFill>
              </a:rPr>
              <a:pPr/>
              <a:t>12/9/2012</a:t>
            </a:fld>
            <a:endParaRPr lang="en-US" smtClean="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 2011 Wells Fargo Insurance Services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
        <p:nvSpPr>
          <p:cNvPr id="7" name="Title 6"/>
          <p:cNvSpPr>
            <a:spLocks noGrp="1"/>
          </p:cNvSpPr>
          <p:nvPr>
            <p:ph type="title"/>
          </p:nvPr>
        </p:nvSpPr>
        <p:spPr/>
        <p:txBody>
          <a:bodyPr rtlCol="0"/>
          <a:lstStyle/>
          <a:p>
            <a:r>
              <a:rPr kumimoji="0" lang="en-US" smtClean="0"/>
              <a:t>Click to edit Master title style</a:t>
            </a:r>
          </a:p>
        </p:txBody>
      </p:sp>
    </p:spTree>
    <p:extLst>
      <p:ext uri="{BB962C8B-B14F-4D97-AF65-F5344CB8AC3E}">
        <p14:creationId xmlns:p14="http://schemas.microsoft.com/office/powerpoint/2010/main" xmlns="" val="42044019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lvl1pPr>
          </a:lstStyle>
          <a:p>
            <a:r>
              <a:rPr kumimoji="0" lang="en-US" smtClean="0"/>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16A581F-6B3F-4AF5-A5DE-43259D59C350}" type="datetime1">
              <a:rPr lang="en-US" smtClean="0">
                <a:solidFill>
                  <a:prstClr val="white"/>
                </a:solidFill>
              </a:rPr>
              <a:pPr/>
              <a:t>12/9/2012</a:t>
            </a:fld>
            <a:endParaRPr lang="en-US" smtClean="0">
              <a:solidFill>
                <a:prstClr val="white"/>
              </a:solidFill>
            </a:endParaRPr>
          </a:p>
        </p:txBody>
      </p:sp>
      <p:sp>
        <p:nvSpPr>
          <p:cNvPr id="5" name="Footer Placeholder 4"/>
          <p:cNvSpPr>
            <a:spLocks noGrp="1"/>
          </p:cNvSpPr>
          <p:nvPr>
            <p:ph type="ftr" sz="quarter" idx="11"/>
          </p:nvPr>
        </p:nvSpPr>
        <p:spPr/>
        <p:txBody>
          <a:bodyPr/>
          <a:lstStyle/>
          <a:p>
            <a:r>
              <a:rPr lang="en-US" dirty="0" smtClean="0">
                <a:solidFill>
                  <a:prstClr val="white"/>
                </a:solidFill>
              </a:rPr>
              <a:t>© 2011 Wells Fargo Insurance Services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solidFill>
                  <a:prstClr val="white"/>
                </a:solidFill>
              </a:rPr>
              <a:pPr/>
              <a:t>‹#›</a:t>
            </a:fld>
            <a:endParaRPr lang="en-US" smtClean="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xmlns="" val="1917113017"/>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5" name="Date Placeholder 4"/>
          <p:cNvSpPr>
            <a:spLocks noGrp="1"/>
          </p:cNvSpPr>
          <p:nvPr>
            <p:ph type="dt" sz="half" idx="10"/>
          </p:nvPr>
        </p:nvSpPr>
        <p:spPr/>
        <p:txBody>
          <a:bodyPr/>
          <a:lstStyle/>
          <a:p>
            <a:fld id="{7EA3A8D3-A769-40E8-9D7B-D269DAE34489}" type="datetime1">
              <a:rPr lang="en-US" smtClean="0">
                <a:solidFill>
                  <a:prstClr val="white"/>
                </a:solidFill>
              </a:rPr>
              <a:pPr/>
              <a:t>12/9/2012</a:t>
            </a:fld>
            <a:endParaRPr lang="en-US" smtClean="0">
              <a:solidFill>
                <a:prstClr val="white"/>
              </a:solidFill>
            </a:endParaRPr>
          </a:p>
        </p:txBody>
      </p:sp>
      <p:sp>
        <p:nvSpPr>
          <p:cNvPr id="6" name="Footer Placeholder 5"/>
          <p:cNvSpPr>
            <a:spLocks noGrp="1"/>
          </p:cNvSpPr>
          <p:nvPr>
            <p:ph type="ftr" sz="quarter" idx="11"/>
          </p:nvPr>
        </p:nvSpPr>
        <p:spPr/>
        <p:txBody>
          <a:bodyPr/>
          <a:lstStyle/>
          <a:p>
            <a:r>
              <a:rPr lang="en-US" dirty="0" smtClean="0">
                <a:solidFill>
                  <a:prstClr val="white"/>
                </a:solidFill>
              </a:rPr>
              <a:t>© 2011 Wells Fargo Insurance Services Without Permission</a:t>
            </a:r>
          </a:p>
        </p:txBody>
      </p:sp>
      <p:sp>
        <p:nvSpPr>
          <p:cNvPr id="7" name="Slide Number Placeholder 6"/>
          <p:cNvSpPr>
            <a:spLocks noGrp="1"/>
          </p:cNvSpPr>
          <p:nvPr>
            <p:ph type="sldNum" sz="quarter" idx="12"/>
          </p:nvPr>
        </p:nvSpPr>
        <p:spPr/>
        <p:txBody>
          <a:bodyPr/>
          <a:lstStyle/>
          <a:p>
            <a:fld id="{CDC9CC1B-925F-4299-9F6F-2367F24ED866}" type="slidenum">
              <a:rPr lang="en-US" smtClean="0">
                <a:solidFill>
                  <a:prstClr val="white"/>
                </a:solidFill>
              </a:rPr>
              <a:pPr/>
              <a:t>‹#›</a:t>
            </a:fld>
            <a:endParaRPr lang="en-US" smtClean="0">
              <a:solidFill>
                <a:prstClr val="white"/>
              </a:solidFill>
            </a:endParaRPr>
          </a:p>
        </p:txBody>
      </p:sp>
      <p:sp>
        <p:nvSpPr>
          <p:cNvPr id="8" name="Title 7"/>
          <p:cNvSpPr>
            <a:spLocks noGrp="1"/>
          </p:cNvSpPr>
          <p:nvPr>
            <p:ph type="title"/>
          </p:nvPr>
        </p:nvSpPr>
        <p:spPr/>
        <p:txBody>
          <a:bodyPr rtlCol="0"/>
          <a:lstStyle/>
          <a:p>
            <a:r>
              <a:rPr kumimoji="0" lang="en-US" smtClean="0"/>
              <a:t>Click to edit Master title style</a:t>
            </a:r>
          </a:p>
        </p:txBody>
      </p:sp>
    </p:spTree>
    <p:extLst>
      <p:ext uri="{BB962C8B-B14F-4D97-AF65-F5344CB8AC3E}">
        <p14:creationId xmlns:p14="http://schemas.microsoft.com/office/powerpoint/2010/main" xmlns="" val="903642604"/>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lstStyle>
          <a:p>
            <a:r>
              <a:rPr kumimoji="0" lang="en-US" smtClean="0"/>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ct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7" name="Date Placeholder 6"/>
          <p:cNvSpPr>
            <a:spLocks noGrp="1"/>
          </p:cNvSpPr>
          <p:nvPr>
            <p:ph type="dt" sz="half" idx="10"/>
          </p:nvPr>
        </p:nvSpPr>
        <p:spPr/>
        <p:txBody>
          <a:bodyPr/>
          <a:lstStyle/>
          <a:p>
            <a:fld id="{ED144EE2-A8F3-4E31-BB11-AFC2C29D37C8}" type="datetime1">
              <a:rPr lang="en-US" smtClean="0">
                <a:solidFill>
                  <a:prstClr val="black"/>
                </a:solidFill>
              </a:rPr>
              <a:pPr/>
              <a:t>12/9/2012</a:t>
            </a:fld>
            <a:endParaRPr lang="en-US" smtClean="0">
              <a:solidFill>
                <a:prstClr val="black"/>
              </a:solidFill>
            </a:endParaRPr>
          </a:p>
        </p:txBody>
      </p:sp>
      <p:sp>
        <p:nvSpPr>
          <p:cNvPr id="8" name="Footer Placeholder 7"/>
          <p:cNvSpPr>
            <a:spLocks noGrp="1"/>
          </p:cNvSpPr>
          <p:nvPr>
            <p:ph type="ftr" sz="quarter" idx="11"/>
          </p:nvPr>
        </p:nvSpPr>
        <p:spPr/>
        <p:txBody>
          <a:bodyPr/>
          <a:lstStyle/>
          <a:p>
            <a:r>
              <a:rPr lang="en-US" dirty="0" smtClean="0">
                <a:solidFill>
                  <a:prstClr val="black"/>
                </a:solidFill>
              </a:rPr>
              <a:t>© 2011 Wells Fargo Insurance Services Without Permission</a:t>
            </a:r>
          </a:p>
        </p:txBody>
      </p:sp>
      <p:sp>
        <p:nvSpPr>
          <p:cNvPr id="9" name="Slide Number Placeholder 8"/>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extLst>
      <p:ext uri="{BB962C8B-B14F-4D97-AF65-F5344CB8AC3E}">
        <p14:creationId xmlns:p14="http://schemas.microsoft.com/office/powerpoint/2010/main" xmlns="" val="110133081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lstStyle>
          <a:p>
            <a:r>
              <a:rPr kumimoji="0" lang="en-US" smtClean="0"/>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ct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7" name="Date Placeholder 6"/>
          <p:cNvSpPr>
            <a:spLocks noGrp="1"/>
          </p:cNvSpPr>
          <p:nvPr>
            <p:ph type="dt" sz="half" idx="10"/>
          </p:nvPr>
        </p:nvSpPr>
        <p:spPr/>
        <p:txBody>
          <a:bodyPr/>
          <a:lstStyle/>
          <a:p>
            <a:fld id="{ED144EE2-A8F3-4E31-BB11-AFC2C29D37C8}" type="datetime1">
              <a:rPr lang="en-US" smtClean="0"/>
              <a:pPr/>
              <a:t>12/9/2012</a:t>
            </a:fld>
            <a:endParaRPr lang="en-US" smtClean="0"/>
          </a:p>
        </p:txBody>
      </p:sp>
      <p:sp>
        <p:nvSpPr>
          <p:cNvPr id="8" name="Footer Placeholder 7"/>
          <p:cNvSpPr>
            <a:spLocks noGrp="1"/>
          </p:cNvSpPr>
          <p:nvPr>
            <p:ph type="ftr" sz="quarter" idx="11"/>
          </p:nvPr>
        </p:nvSpPr>
        <p:spPr/>
        <p:txBody>
          <a:bodyPr/>
          <a:lstStyle/>
          <a:p>
            <a:r>
              <a:rPr lang="en-US" dirty="0" smtClean="0"/>
              <a:t>© 2011 Wells Fargo Insurance Services Without Permission</a:t>
            </a:r>
          </a:p>
        </p:txBody>
      </p:sp>
      <p:sp>
        <p:nvSpPr>
          <p:cNvPr id="9" name="Slide Number Placeholder 8"/>
          <p:cNvSpPr>
            <a:spLocks noGrp="1"/>
          </p:cNvSpPr>
          <p:nvPr>
            <p:ph type="sldNum" sz="quarter" idx="12"/>
          </p:nvPr>
        </p:nvSpPr>
        <p:spPr/>
        <p:txBody>
          <a:bodyPr/>
          <a:lstStyle/>
          <a:p>
            <a:fld id="{CDC9CC1B-925F-4299-9F6F-2367F24ED866}" type="slidenum">
              <a:rPr lang="en-US" smtClean="0"/>
              <a:pPr/>
              <a:t>‹#›</a:t>
            </a:fld>
            <a:endParaRPr 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34BED64-7A41-4F42-A7C2-1B51A995ECE7}" type="datetime1">
              <a:rPr lang="en-US" smtClean="0">
                <a:solidFill>
                  <a:prstClr val="white"/>
                </a:solidFill>
              </a:rPr>
              <a:pPr/>
              <a:t>12/9/2012</a:t>
            </a:fld>
            <a:endParaRPr lang="en-US" smtClean="0">
              <a:solidFill>
                <a:prstClr val="white"/>
              </a:solidFill>
            </a:endParaRPr>
          </a:p>
        </p:txBody>
      </p:sp>
      <p:sp>
        <p:nvSpPr>
          <p:cNvPr id="4" name="Footer Placeholder 3"/>
          <p:cNvSpPr>
            <a:spLocks noGrp="1"/>
          </p:cNvSpPr>
          <p:nvPr>
            <p:ph type="ftr" sz="quarter" idx="11"/>
          </p:nvPr>
        </p:nvSpPr>
        <p:spPr/>
        <p:txBody>
          <a:bodyPr/>
          <a:lstStyle/>
          <a:p>
            <a:r>
              <a:rPr lang="en-US" dirty="0" smtClean="0">
                <a:solidFill>
                  <a:prstClr val="white"/>
                </a:solidFill>
              </a:rPr>
              <a:t>© 2011 Wells Fargo Insurance Services Without Permission</a:t>
            </a:r>
          </a:p>
        </p:txBody>
      </p:sp>
      <p:sp>
        <p:nvSpPr>
          <p:cNvPr id="5" name="Slide Number Placeholder 4"/>
          <p:cNvSpPr>
            <a:spLocks noGrp="1"/>
          </p:cNvSpPr>
          <p:nvPr>
            <p:ph type="sldNum" sz="quarter" idx="12"/>
          </p:nvPr>
        </p:nvSpPr>
        <p:spPr/>
        <p:txBody>
          <a:bodyPr/>
          <a:lstStyle/>
          <a:p>
            <a:fld id="{CDC9CC1B-925F-4299-9F6F-2367F24ED866}" type="slidenum">
              <a:rPr lang="en-US" smtClean="0">
                <a:solidFill>
                  <a:prstClr val="white"/>
                </a:solidFill>
              </a:rPr>
              <a:pPr/>
              <a:t>‹#›</a:t>
            </a:fld>
            <a:endParaRPr lang="en-US" smtClean="0">
              <a:solidFill>
                <a:prstClr val="white"/>
              </a:solidFill>
            </a:endParaRPr>
          </a:p>
        </p:txBody>
      </p:sp>
      <p:sp>
        <p:nvSpPr>
          <p:cNvPr id="6" name="Title 5"/>
          <p:cNvSpPr>
            <a:spLocks noGrp="1"/>
          </p:cNvSpPr>
          <p:nvPr>
            <p:ph type="title"/>
          </p:nvPr>
        </p:nvSpPr>
        <p:spPr/>
        <p:txBody>
          <a:bodyPr rtlCol="0"/>
          <a:lstStyle/>
          <a:p>
            <a:r>
              <a:rPr kumimoji="0" lang="en-US" smtClean="0"/>
              <a:t>Click to edit Master title style</a:t>
            </a:r>
          </a:p>
        </p:txBody>
      </p:sp>
    </p:spTree>
    <p:extLst>
      <p:ext uri="{BB962C8B-B14F-4D97-AF65-F5344CB8AC3E}">
        <p14:creationId xmlns:p14="http://schemas.microsoft.com/office/powerpoint/2010/main" xmlns="" val="421992984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90D2D0-F406-4193-A626-A741089B32A8}" type="datetime1">
              <a:rPr lang="en-US" smtClean="0">
                <a:solidFill>
                  <a:prstClr val="black"/>
                </a:solidFill>
              </a:rPr>
              <a:pPr/>
              <a:t>12/9/2012</a:t>
            </a:fld>
            <a:endParaRPr lang="en-US" smtClean="0">
              <a:solidFill>
                <a:prstClr val="black"/>
              </a:solidFill>
            </a:endParaRPr>
          </a:p>
        </p:txBody>
      </p:sp>
      <p:sp>
        <p:nvSpPr>
          <p:cNvPr id="3" name="Footer Placeholder 2"/>
          <p:cNvSpPr>
            <a:spLocks noGrp="1"/>
          </p:cNvSpPr>
          <p:nvPr>
            <p:ph type="ftr" sz="quarter" idx="11"/>
          </p:nvPr>
        </p:nvSpPr>
        <p:spPr/>
        <p:txBody>
          <a:bodyPr/>
          <a:lstStyle/>
          <a:p>
            <a:r>
              <a:rPr lang="en-US" dirty="0" smtClean="0">
                <a:solidFill>
                  <a:prstClr val="black"/>
                </a:solidFill>
              </a:rPr>
              <a:t>© 2011 Wells Fargo Insurance Services Without Permission</a:t>
            </a:r>
          </a:p>
        </p:txBody>
      </p:sp>
      <p:sp>
        <p:nvSpPr>
          <p:cNvPr id="4" name="Slide Number Placeholder 3"/>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extLst>
      <p:ext uri="{BB962C8B-B14F-4D97-AF65-F5344CB8AC3E}">
        <p14:creationId xmlns:p14="http://schemas.microsoft.com/office/powerpoint/2010/main" xmlns="" val="2082417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defRPr>
            </a:lvl1pPr>
          </a:lstStyle>
          <a:p>
            <a:r>
              <a:rPr kumimoji="0" lang="en-US" smtClean="0"/>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5" name="Date Placeholder 4"/>
          <p:cNvSpPr>
            <a:spLocks noGrp="1"/>
          </p:cNvSpPr>
          <p:nvPr>
            <p:ph type="dt" sz="half" idx="10"/>
          </p:nvPr>
        </p:nvSpPr>
        <p:spPr>
          <a:xfrm>
            <a:off x="6727032" y="6407944"/>
            <a:ext cx="1920240" cy="365760"/>
          </a:xfrm>
        </p:spPr>
        <p:txBody>
          <a:bodyPr/>
          <a:lstStyle/>
          <a:p>
            <a:fld id="{40A7620D-1CCC-4F38-B86D-1DAEB3110D85}" type="datetime1">
              <a:rPr lang="en-US" smtClean="0">
                <a:solidFill>
                  <a:prstClr val="black"/>
                </a:solidFill>
              </a:rPr>
              <a:pPr/>
              <a:t>12/9/2012</a:t>
            </a:fld>
            <a:endParaRPr lang="en-US" smtClean="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 2011 Wells Fargo Insurance Services Without Permission</a:t>
            </a:r>
          </a:p>
        </p:txBody>
      </p:sp>
      <p:sp>
        <p:nvSpPr>
          <p:cNvPr id="7" name="Slide Number Placeholder 6"/>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extLst>
      <p:ext uri="{BB962C8B-B14F-4D97-AF65-F5344CB8AC3E}">
        <p14:creationId xmlns:p14="http://schemas.microsoft.com/office/powerpoint/2010/main" xmlns="" val="1476217629"/>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ABC87E2A-E91C-4DEC-A283-4EFE7282D98B}" type="datetime1">
              <a:rPr lang="en-US" smtClean="0">
                <a:solidFill>
                  <a:prstClr val="white"/>
                </a:solidFill>
              </a:rPr>
              <a:pPr/>
              <a:t>12/9/2012</a:t>
            </a:fld>
            <a:endParaRPr lang="en-US" smtClean="0">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r>
              <a:rPr lang="en-US" dirty="0" smtClean="0">
                <a:solidFill>
                  <a:prstClr val="white"/>
                </a:solidFill>
              </a:rPr>
              <a:t>© 2011 Wells Fargo Insurance Services Without Permission</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DC9CC1B-925F-4299-9F6F-2367F24ED866}" type="slidenum">
              <a:rPr lang="en-US" smtClean="0">
                <a:solidFill>
                  <a:prstClr val="white"/>
                </a:solidFill>
              </a:rPr>
              <a:pPr/>
              <a:t>‹#›</a:t>
            </a:fld>
            <a:endParaRPr lang="en-US" smtClean="0">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defRPr>
            </a:lvl1pPr>
          </a:lstStyle>
          <a:p>
            <a:r>
              <a:rPr kumimoji="0" lang="en-US" smtClean="0"/>
              <a:t>Click to edit Master title style</a:t>
            </a:r>
          </a:p>
        </p:txBody>
      </p:sp>
      <p:sp>
        <p:nvSpPr>
          <p:cNvPr id="8" name="Freeform 7"/>
          <p:cNvSpPr/>
          <p:nvPr/>
        </p:nvSpPr>
        <p:spPr>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9" name="Freeform 8"/>
          <p:cNvSpPr/>
          <p:nvPr/>
        </p:nvSpPr>
        <p:spPr>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10" name="Right Triangle 9"/>
          <p:cNvSpPr/>
          <p:nvPr/>
        </p:nvSpPr>
        <p:spPr>
          <a:xfrm>
            <a:off x="-6042" y="5791253"/>
            <a:ext cx="3402314" cy="1080868"/>
          </a:xfrm>
          <a:prstGeom prst="rtTriangle">
            <a:avLst/>
          </a:prstGeom>
          <a:blipFill>
            <a:blip r:embed="rId2" cstate="print">
              <a:alphaModFix amt="0"/>
            </a:blip>
            <a:srcRect/>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tileRect/>
            </a:gradFill>
            <a:prstDash val="solid"/>
            <a:miter lim="800000"/>
          </a:ln>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xmlns="" val="2679161824"/>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Date Placeholder 3"/>
          <p:cNvSpPr>
            <a:spLocks noGrp="1"/>
          </p:cNvSpPr>
          <p:nvPr>
            <p:ph type="dt" sz="half" idx="10"/>
          </p:nvPr>
        </p:nvSpPr>
        <p:spPr/>
        <p:txBody>
          <a:bodyPr/>
          <a:lstStyle/>
          <a:p>
            <a:fld id="{2FF8FD4E-932F-4130-9DFE-95AF02198720}" type="datetime1">
              <a:rPr lang="en-US" smtClean="0">
                <a:solidFill>
                  <a:prstClr val="black"/>
                </a:solidFill>
              </a:rPr>
              <a:pPr/>
              <a:t>12/9/2012</a:t>
            </a:fld>
            <a:endParaRPr lang="en-US" smtClean="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 2011 Wells Fargo Insurance Services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extLst>
      <p:ext uri="{BB962C8B-B14F-4D97-AF65-F5344CB8AC3E}">
        <p14:creationId xmlns:p14="http://schemas.microsoft.com/office/powerpoint/2010/main" xmlns="" val="8509073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Date Placeholder 3"/>
          <p:cNvSpPr>
            <a:spLocks noGrp="1"/>
          </p:cNvSpPr>
          <p:nvPr>
            <p:ph type="dt" sz="half" idx="10"/>
          </p:nvPr>
        </p:nvSpPr>
        <p:spPr/>
        <p:txBody>
          <a:bodyPr/>
          <a:lstStyle/>
          <a:p>
            <a:fld id="{4B20A7C2-1C56-45D8-82C8-3FBFF37D761B}" type="datetime1">
              <a:rPr lang="en-US" smtClean="0">
                <a:solidFill>
                  <a:prstClr val="black"/>
                </a:solidFill>
              </a:rPr>
              <a:pPr/>
              <a:t>12/9/2012</a:t>
            </a:fld>
            <a:endParaRPr lang="en-US" smtClean="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 2011 Wells Fargo Insurance Services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extLst>
      <p:ext uri="{BB962C8B-B14F-4D97-AF65-F5344CB8AC3E}">
        <p14:creationId xmlns:p14="http://schemas.microsoft.com/office/powerpoint/2010/main" xmlns="" val="4282281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defRPr>
            </a:lvl1pPr>
          </a:lstStyle>
          <a:p>
            <a:r>
              <a:rPr kumimoji="0" lang="en-US" smtClean="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p:nvPr/>
          </p:nvSpPr>
          <p:spPr>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8" name="Freeform 7"/>
            <p:cNvSpPr/>
            <p:nvPr/>
          </p:nvSpPr>
          <p:spPr>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11" name="Freeform 10"/>
            <p:cNvSpPr/>
            <p:nvPr/>
          </p:nvSpPr>
          <p:spPr>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0"/>
              </a:blip>
              <a:srcRect/>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tileRect/>
              </a:gradFill>
              <a:prstDash val="solid"/>
              <a:miter lim="800000"/>
            </a:ln>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43AEA549-92BF-46B2-B049-02015B1F394A}" type="datetime1">
              <a:rPr lang="en-US" smtClean="0"/>
              <a:pPr/>
              <a:t>12/9/2012</a:t>
            </a:fld>
            <a:endParaRPr lang="en-US" smtClean="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r>
              <a:rPr lang="en-US" dirty="0" smtClean="0">
                <a:solidFill>
                  <a:srgbClr val="4F81BD">
                    <a:tint val="20000"/>
                  </a:srgbClr>
                </a:solidFill>
              </a:rPr>
              <a:t>© 2011 Wells Fargo Insurance Services Without Permission</a:t>
            </a:r>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CDC9CC1B-925F-4299-9F6F-2367F24ED866}" type="slidenum">
              <a:rPr lang="en-US" smtClean="0"/>
              <a:pPr/>
              <a:t>‹#›</a:t>
            </a:fld>
            <a:endParaRPr lang="en-US" smtClean="0"/>
          </a:p>
        </p:txBody>
      </p:sp>
    </p:spTree>
    <p:extLst>
      <p:ext uri="{BB962C8B-B14F-4D97-AF65-F5344CB8AC3E}">
        <p14:creationId xmlns:p14="http://schemas.microsoft.com/office/powerpoint/2010/main" xmlns="" val="13612656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Date Placeholder 3"/>
          <p:cNvSpPr>
            <a:spLocks noGrp="1"/>
          </p:cNvSpPr>
          <p:nvPr>
            <p:ph type="dt" sz="half" idx="10"/>
          </p:nvPr>
        </p:nvSpPr>
        <p:spPr/>
        <p:txBody>
          <a:bodyPr/>
          <a:lstStyle/>
          <a:p>
            <a:fld id="{070E04D2-2D69-4261-BF88-A6D936AF6736}" type="datetime1">
              <a:rPr lang="en-US" smtClean="0">
                <a:solidFill>
                  <a:prstClr val="black"/>
                </a:solidFill>
              </a:rPr>
              <a:pPr/>
              <a:t>12/9/2012</a:t>
            </a:fld>
            <a:endParaRPr lang="en-US" smtClean="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 2011 Wells Fargo Insurance Services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
        <p:nvSpPr>
          <p:cNvPr id="7" name="Title 6"/>
          <p:cNvSpPr>
            <a:spLocks noGrp="1"/>
          </p:cNvSpPr>
          <p:nvPr>
            <p:ph type="title"/>
          </p:nvPr>
        </p:nvSpPr>
        <p:spPr/>
        <p:txBody>
          <a:bodyPr rtlCol="0"/>
          <a:lstStyle/>
          <a:p>
            <a:r>
              <a:rPr kumimoji="0" lang="en-US" smtClean="0"/>
              <a:t>Click to edit Master title style</a:t>
            </a:r>
          </a:p>
        </p:txBody>
      </p:sp>
    </p:spTree>
    <p:extLst>
      <p:ext uri="{BB962C8B-B14F-4D97-AF65-F5344CB8AC3E}">
        <p14:creationId xmlns:p14="http://schemas.microsoft.com/office/powerpoint/2010/main" xmlns="" val="38757850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lvl1pPr>
          </a:lstStyle>
          <a:p>
            <a:r>
              <a:rPr kumimoji="0" lang="en-US" smtClean="0"/>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16A581F-6B3F-4AF5-A5DE-43259D59C350}" type="datetime1">
              <a:rPr lang="en-US" smtClean="0">
                <a:solidFill>
                  <a:prstClr val="white"/>
                </a:solidFill>
              </a:rPr>
              <a:pPr/>
              <a:t>12/9/2012</a:t>
            </a:fld>
            <a:endParaRPr lang="en-US" smtClean="0">
              <a:solidFill>
                <a:prstClr val="white"/>
              </a:solidFill>
            </a:endParaRPr>
          </a:p>
        </p:txBody>
      </p:sp>
      <p:sp>
        <p:nvSpPr>
          <p:cNvPr id="5" name="Footer Placeholder 4"/>
          <p:cNvSpPr>
            <a:spLocks noGrp="1"/>
          </p:cNvSpPr>
          <p:nvPr>
            <p:ph type="ftr" sz="quarter" idx="11"/>
          </p:nvPr>
        </p:nvSpPr>
        <p:spPr/>
        <p:txBody>
          <a:bodyPr/>
          <a:lstStyle/>
          <a:p>
            <a:r>
              <a:rPr lang="en-US" dirty="0" smtClean="0">
                <a:solidFill>
                  <a:prstClr val="white"/>
                </a:solidFill>
              </a:rPr>
              <a:t>© 2011 Wells Fargo Insurance Services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solidFill>
                  <a:prstClr val="white"/>
                </a:solidFill>
              </a:rPr>
              <a:pPr/>
              <a:t>‹#›</a:t>
            </a:fld>
            <a:endParaRPr lang="en-US" smtClean="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xmlns="" val="2306275586"/>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5" name="Date Placeholder 4"/>
          <p:cNvSpPr>
            <a:spLocks noGrp="1"/>
          </p:cNvSpPr>
          <p:nvPr>
            <p:ph type="dt" sz="half" idx="10"/>
          </p:nvPr>
        </p:nvSpPr>
        <p:spPr/>
        <p:txBody>
          <a:bodyPr/>
          <a:lstStyle/>
          <a:p>
            <a:fld id="{7EA3A8D3-A769-40E8-9D7B-D269DAE34489}" type="datetime1">
              <a:rPr lang="en-US" smtClean="0">
                <a:solidFill>
                  <a:prstClr val="white"/>
                </a:solidFill>
              </a:rPr>
              <a:pPr/>
              <a:t>12/9/2012</a:t>
            </a:fld>
            <a:endParaRPr lang="en-US" smtClean="0">
              <a:solidFill>
                <a:prstClr val="white"/>
              </a:solidFill>
            </a:endParaRPr>
          </a:p>
        </p:txBody>
      </p:sp>
      <p:sp>
        <p:nvSpPr>
          <p:cNvPr id="6" name="Footer Placeholder 5"/>
          <p:cNvSpPr>
            <a:spLocks noGrp="1"/>
          </p:cNvSpPr>
          <p:nvPr>
            <p:ph type="ftr" sz="quarter" idx="11"/>
          </p:nvPr>
        </p:nvSpPr>
        <p:spPr/>
        <p:txBody>
          <a:bodyPr/>
          <a:lstStyle/>
          <a:p>
            <a:r>
              <a:rPr lang="en-US" dirty="0" smtClean="0">
                <a:solidFill>
                  <a:prstClr val="white"/>
                </a:solidFill>
              </a:rPr>
              <a:t>© 2011 Wells Fargo Insurance Services Without Permission</a:t>
            </a:r>
          </a:p>
        </p:txBody>
      </p:sp>
      <p:sp>
        <p:nvSpPr>
          <p:cNvPr id="7" name="Slide Number Placeholder 6"/>
          <p:cNvSpPr>
            <a:spLocks noGrp="1"/>
          </p:cNvSpPr>
          <p:nvPr>
            <p:ph type="sldNum" sz="quarter" idx="12"/>
          </p:nvPr>
        </p:nvSpPr>
        <p:spPr/>
        <p:txBody>
          <a:bodyPr/>
          <a:lstStyle/>
          <a:p>
            <a:fld id="{CDC9CC1B-925F-4299-9F6F-2367F24ED866}" type="slidenum">
              <a:rPr lang="en-US" smtClean="0">
                <a:solidFill>
                  <a:prstClr val="white"/>
                </a:solidFill>
              </a:rPr>
              <a:pPr/>
              <a:t>‹#›</a:t>
            </a:fld>
            <a:endParaRPr lang="en-US" smtClean="0">
              <a:solidFill>
                <a:prstClr val="white"/>
              </a:solidFill>
            </a:endParaRPr>
          </a:p>
        </p:txBody>
      </p:sp>
      <p:sp>
        <p:nvSpPr>
          <p:cNvPr id="8" name="Title 7"/>
          <p:cNvSpPr>
            <a:spLocks noGrp="1"/>
          </p:cNvSpPr>
          <p:nvPr>
            <p:ph type="title"/>
          </p:nvPr>
        </p:nvSpPr>
        <p:spPr/>
        <p:txBody>
          <a:bodyPr rtlCol="0"/>
          <a:lstStyle/>
          <a:p>
            <a:r>
              <a:rPr kumimoji="0" lang="en-US" smtClean="0"/>
              <a:t>Click to edit Master title style</a:t>
            </a:r>
          </a:p>
        </p:txBody>
      </p:sp>
    </p:spTree>
    <p:extLst>
      <p:ext uri="{BB962C8B-B14F-4D97-AF65-F5344CB8AC3E}">
        <p14:creationId xmlns:p14="http://schemas.microsoft.com/office/powerpoint/2010/main" xmlns="" val="150517382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34BED64-7A41-4F42-A7C2-1B51A995ECE7}" type="datetime1">
              <a:rPr lang="en-US" smtClean="0"/>
              <a:pPr/>
              <a:t>12/9/2012</a:t>
            </a:fld>
            <a:endParaRPr lang="en-US" smtClean="0"/>
          </a:p>
        </p:txBody>
      </p:sp>
      <p:sp>
        <p:nvSpPr>
          <p:cNvPr id="4" name="Footer Placeholder 3"/>
          <p:cNvSpPr>
            <a:spLocks noGrp="1"/>
          </p:cNvSpPr>
          <p:nvPr>
            <p:ph type="ftr" sz="quarter" idx="11"/>
          </p:nvPr>
        </p:nvSpPr>
        <p:spPr/>
        <p:txBody>
          <a:bodyPr/>
          <a:lstStyle/>
          <a:p>
            <a:r>
              <a:rPr lang="en-US" dirty="0" smtClean="0"/>
              <a:t>© 2011 Wells Fargo Insurance Services Without Permission</a:t>
            </a:r>
          </a:p>
        </p:txBody>
      </p:sp>
      <p:sp>
        <p:nvSpPr>
          <p:cNvPr id="5" name="Slide Number Placeholder 4"/>
          <p:cNvSpPr>
            <a:spLocks noGrp="1"/>
          </p:cNvSpPr>
          <p:nvPr>
            <p:ph type="sldNum" sz="quarter" idx="12"/>
          </p:nvPr>
        </p:nvSpPr>
        <p:spPr/>
        <p:txBody>
          <a:bodyPr/>
          <a:lstStyle/>
          <a:p>
            <a:fld id="{CDC9CC1B-925F-4299-9F6F-2367F24ED866}" type="slidenum">
              <a:rPr lang="en-US" smtClean="0"/>
              <a:pPr/>
              <a:t>‹#›</a:t>
            </a:fld>
            <a:endParaRPr lang="en-US" smtClean="0"/>
          </a:p>
        </p:txBody>
      </p:sp>
      <p:sp>
        <p:nvSpPr>
          <p:cNvPr id="6" name="Title 5"/>
          <p:cNvSpPr>
            <a:spLocks noGrp="1"/>
          </p:cNvSpPr>
          <p:nvPr>
            <p:ph type="title"/>
          </p:nvPr>
        </p:nvSpPr>
        <p:spPr/>
        <p:txBody>
          <a:bodyPr rtlCol="0"/>
          <a:lstStyle/>
          <a:p>
            <a:r>
              <a:rPr kumimoji="0" lang="en-US" smtClean="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lstStyle>
          <a:p>
            <a:r>
              <a:rPr kumimoji="0" lang="en-US" smtClean="0"/>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ct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7" name="Date Placeholder 6"/>
          <p:cNvSpPr>
            <a:spLocks noGrp="1"/>
          </p:cNvSpPr>
          <p:nvPr>
            <p:ph type="dt" sz="half" idx="10"/>
          </p:nvPr>
        </p:nvSpPr>
        <p:spPr/>
        <p:txBody>
          <a:bodyPr/>
          <a:lstStyle/>
          <a:p>
            <a:fld id="{ED144EE2-A8F3-4E31-BB11-AFC2C29D37C8}" type="datetime1">
              <a:rPr lang="en-US" smtClean="0">
                <a:solidFill>
                  <a:prstClr val="black"/>
                </a:solidFill>
              </a:rPr>
              <a:pPr/>
              <a:t>12/9/2012</a:t>
            </a:fld>
            <a:endParaRPr lang="en-US" smtClean="0">
              <a:solidFill>
                <a:prstClr val="black"/>
              </a:solidFill>
            </a:endParaRPr>
          </a:p>
        </p:txBody>
      </p:sp>
      <p:sp>
        <p:nvSpPr>
          <p:cNvPr id="8" name="Footer Placeholder 7"/>
          <p:cNvSpPr>
            <a:spLocks noGrp="1"/>
          </p:cNvSpPr>
          <p:nvPr>
            <p:ph type="ftr" sz="quarter" idx="11"/>
          </p:nvPr>
        </p:nvSpPr>
        <p:spPr/>
        <p:txBody>
          <a:bodyPr/>
          <a:lstStyle/>
          <a:p>
            <a:r>
              <a:rPr lang="en-US" dirty="0" smtClean="0">
                <a:solidFill>
                  <a:prstClr val="black"/>
                </a:solidFill>
              </a:rPr>
              <a:t>© 2011 Wells Fargo Insurance Services Without Permission</a:t>
            </a:r>
          </a:p>
        </p:txBody>
      </p:sp>
      <p:sp>
        <p:nvSpPr>
          <p:cNvPr id="9" name="Slide Number Placeholder 8"/>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extLst>
      <p:ext uri="{BB962C8B-B14F-4D97-AF65-F5344CB8AC3E}">
        <p14:creationId xmlns:p14="http://schemas.microsoft.com/office/powerpoint/2010/main" xmlns="" val="1433575336"/>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34BED64-7A41-4F42-A7C2-1B51A995ECE7}" type="datetime1">
              <a:rPr lang="en-US" smtClean="0">
                <a:solidFill>
                  <a:prstClr val="white"/>
                </a:solidFill>
              </a:rPr>
              <a:pPr/>
              <a:t>12/9/2012</a:t>
            </a:fld>
            <a:endParaRPr lang="en-US" smtClean="0">
              <a:solidFill>
                <a:prstClr val="white"/>
              </a:solidFill>
            </a:endParaRPr>
          </a:p>
        </p:txBody>
      </p:sp>
      <p:sp>
        <p:nvSpPr>
          <p:cNvPr id="4" name="Footer Placeholder 3"/>
          <p:cNvSpPr>
            <a:spLocks noGrp="1"/>
          </p:cNvSpPr>
          <p:nvPr>
            <p:ph type="ftr" sz="quarter" idx="11"/>
          </p:nvPr>
        </p:nvSpPr>
        <p:spPr/>
        <p:txBody>
          <a:bodyPr/>
          <a:lstStyle/>
          <a:p>
            <a:r>
              <a:rPr lang="en-US" dirty="0" smtClean="0">
                <a:solidFill>
                  <a:prstClr val="white"/>
                </a:solidFill>
              </a:rPr>
              <a:t>© 2011 Wells Fargo Insurance Services Without Permission</a:t>
            </a:r>
          </a:p>
        </p:txBody>
      </p:sp>
      <p:sp>
        <p:nvSpPr>
          <p:cNvPr id="5" name="Slide Number Placeholder 4"/>
          <p:cNvSpPr>
            <a:spLocks noGrp="1"/>
          </p:cNvSpPr>
          <p:nvPr>
            <p:ph type="sldNum" sz="quarter" idx="12"/>
          </p:nvPr>
        </p:nvSpPr>
        <p:spPr/>
        <p:txBody>
          <a:bodyPr/>
          <a:lstStyle/>
          <a:p>
            <a:fld id="{CDC9CC1B-925F-4299-9F6F-2367F24ED866}" type="slidenum">
              <a:rPr lang="en-US" smtClean="0">
                <a:solidFill>
                  <a:prstClr val="white"/>
                </a:solidFill>
              </a:rPr>
              <a:pPr/>
              <a:t>‹#›</a:t>
            </a:fld>
            <a:endParaRPr lang="en-US" smtClean="0">
              <a:solidFill>
                <a:prstClr val="white"/>
              </a:solidFill>
            </a:endParaRPr>
          </a:p>
        </p:txBody>
      </p:sp>
      <p:sp>
        <p:nvSpPr>
          <p:cNvPr id="6" name="Title 5"/>
          <p:cNvSpPr>
            <a:spLocks noGrp="1"/>
          </p:cNvSpPr>
          <p:nvPr>
            <p:ph type="title"/>
          </p:nvPr>
        </p:nvSpPr>
        <p:spPr/>
        <p:txBody>
          <a:bodyPr rtlCol="0"/>
          <a:lstStyle/>
          <a:p>
            <a:r>
              <a:rPr kumimoji="0" lang="en-US" smtClean="0"/>
              <a:t>Click to edit Master title style</a:t>
            </a:r>
          </a:p>
        </p:txBody>
      </p:sp>
    </p:spTree>
    <p:extLst>
      <p:ext uri="{BB962C8B-B14F-4D97-AF65-F5344CB8AC3E}">
        <p14:creationId xmlns:p14="http://schemas.microsoft.com/office/powerpoint/2010/main" xmlns="" val="3415008080"/>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90D2D0-F406-4193-A626-A741089B32A8}" type="datetime1">
              <a:rPr lang="en-US" smtClean="0">
                <a:solidFill>
                  <a:prstClr val="black"/>
                </a:solidFill>
              </a:rPr>
              <a:pPr/>
              <a:t>12/9/2012</a:t>
            </a:fld>
            <a:endParaRPr lang="en-US" smtClean="0">
              <a:solidFill>
                <a:prstClr val="black"/>
              </a:solidFill>
            </a:endParaRPr>
          </a:p>
        </p:txBody>
      </p:sp>
      <p:sp>
        <p:nvSpPr>
          <p:cNvPr id="3" name="Footer Placeholder 2"/>
          <p:cNvSpPr>
            <a:spLocks noGrp="1"/>
          </p:cNvSpPr>
          <p:nvPr>
            <p:ph type="ftr" sz="quarter" idx="11"/>
          </p:nvPr>
        </p:nvSpPr>
        <p:spPr/>
        <p:txBody>
          <a:bodyPr/>
          <a:lstStyle/>
          <a:p>
            <a:r>
              <a:rPr lang="en-US" dirty="0" smtClean="0">
                <a:solidFill>
                  <a:prstClr val="black"/>
                </a:solidFill>
              </a:rPr>
              <a:t>© 2011 Wells Fargo Insurance Services Without Permission</a:t>
            </a:r>
          </a:p>
        </p:txBody>
      </p:sp>
      <p:sp>
        <p:nvSpPr>
          <p:cNvPr id="4" name="Slide Number Placeholder 3"/>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extLst>
      <p:ext uri="{BB962C8B-B14F-4D97-AF65-F5344CB8AC3E}">
        <p14:creationId xmlns:p14="http://schemas.microsoft.com/office/powerpoint/2010/main" xmlns="" val="31589789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defRPr>
            </a:lvl1pPr>
          </a:lstStyle>
          <a:p>
            <a:r>
              <a:rPr kumimoji="0" lang="en-US" smtClean="0"/>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5" name="Date Placeholder 4"/>
          <p:cNvSpPr>
            <a:spLocks noGrp="1"/>
          </p:cNvSpPr>
          <p:nvPr>
            <p:ph type="dt" sz="half" idx="10"/>
          </p:nvPr>
        </p:nvSpPr>
        <p:spPr>
          <a:xfrm>
            <a:off x="6727032" y="6407944"/>
            <a:ext cx="1920240" cy="365760"/>
          </a:xfrm>
        </p:spPr>
        <p:txBody>
          <a:bodyPr/>
          <a:lstStyle/>
          <a:p>
            <a:fld id="{40A7620D-1CCC-4F38-B86D-1DAEB3110D85}" type="datetime1">
              <a:rPr lang="en-US" smtClean="0">
                <a:solidFill>
                  <a:prstClr val="black"/>
                </a:solidFill>
              </a:rPr>
              <a:pPr/>
              <a:t>12/9/2012</a:t>
            </a:fld>
            <a:endParaRPr lang="en-US" smtClean="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 2011 Wells Fargo Insurance Services Without Permission</a:t>
            </a:r>
          </a:p>
        </p:txBody>
      </p:sp>
      <p:sp>
        <p:nvSpPr>
          <p:cNvPr id="7" name="Slide Number Placeholder 6"/>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extLst>
      <p:ext uri="{BB962C8B-B14F-4D97-AF65-F5344CB8AC3E}">
        <p14:creationId xmlns:p14="http://schemas.microsoft.com/office/powerpoint/2010/main" xmlns="" val="503618485"/>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ABC87E2A-E91C-4DEC-A283-4EFE7282D98B}" type="datetime1">
              <a:rPr lang="en-US" smtClean="0">
                <a:solidFill>
                  <a:prstClr val="white"/>
                </a:solidFill>
              </a:rPr>
              <a:pPr/>
              <a:t>12/9/2012</a:t>
            </a:fld>
            <a:endParaRPr lang="en-US" smtClean="0">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r>
              <a:rPr lang="en-US" dirty="0" smtClean="0">
                <a:solidFill>
                  <a:prstClr val="white"/>
                </a:solidFill>
              </a:rPr>
              <a:t>© 2011 Wells Fargo Insurance Services Without Permission</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DC9CC1B-925F-4299-9F6F-2367F24ED866}" type="slidenum">
              <a:rPr lang="en-US" smtClean="0">
                <a:solidFill>
                  <a:prstClr val="white"/>
                </a:solidFill>
              </a:rPr>
              <a:pPr/>
              <a:t>‹#›</a:t>
            </a:fld>
            <a:endParaRPr lang="en-US" smtClean="0">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defRPr>
            </a:lvl1pPr>
          </a:lstStyle>
          <a:p>
            <a:r>
              <a:rPr kumimoji="0" lang="en-US" smtClean="0"/>
              <a:t>Click to edit Master title style</a:t>
            </a:r>
          </a:p>
        </p:txBody>
      </p:sp>
      <p:sp>
        <p:nvSpPr>
          <p:cNvPr id="8" name="Freeform 7"/>
          <p:cNvSpPr/>
          <p:nvPr/>
        </p:nvSpPr>
        <p:spPr>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9" name="Freeform 8"/>
          <p:cNvSpPr/>
          <p:nvPr/>
        </p:nvSpPr>
        <p:spPr>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10" name="Right Triangle 9"/>
          <p:cNvSpPr/>
          <p:nvPr/>
        </p:nvSpPr>
        <p:spPr>
          <a:xfrm>
            <a:off x="-6042" y="5791253"/>
            <a:ext cx="3402314" cy="1080868"/>
          </a:xfrm>
          <a:prstGeom prst="rtTriangle">
            <a:avLst/>
          </a:prstGeom>
          <a:blipFill>
            <a:blip r:embed="rId2" cstate="print">
              <a:alphaModFix amt="0"/>
            </a:blip>
            <a:srcRect/>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tileRect/>
            </a:gradFill>
            <a:prstDash val="solid"/>
            <a:miter lim="800000"/>
          </a:ln>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xmlns="" val="3182217488"/>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Date Placeholder 3"/>
          <p:cNvSpPr>
            <a:spLocks noGrp="1"/>
          </p:cNvSpPr>
          <p:nvPr>
            <p:ph type="dt" sz="half" idx="10"/>
          </p:nvPr>
        </p:nvSpPr>
        <p:spPr/>
        <p:txBody>
          <a:bodyPr/>
          <a:lstStyle/>
          <a:p>
            <a:fld id="{2FF8FD4E-932F-4130-9DFE-95AF02198720}" type="datetime1">
              <a:rPr lang="en-US" smtClean="0">
                <a:solidFill>
                  <a:prstClr val="black"/>
                </a:solidFill>
              </a:rPr>
              <a:pPr/>
              <a:t>12/9/2012</a:t>
            </a:fld>
            <a:endParaRPr lang="en-US" smtClean="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 2011 Wells Fargo Insurance Services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extLst>
      <p:ext uri="{BB962C8B-B14F-4D97-AF65-F5344CB8AC3E}">
        <p14:creationId xmlns:p14="http://schemas.microsoft.com/office/powerpoint/2010/main" xmlns="" val="30912995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Date Placeholder 3"/>
          <p:cNvSpPr>
            <a:spLocks noGrp="1"/>
          </p:cNvSpPr>
          <p:nvPr>
            <p:ph type="dt" sz="half" idx="10"/>
          </p:nvPr>
        </p:nvSpPr>
        <p:spPr/>
        <p:txBody>
          <a:bodyPr/>
          <a:lstStyle/>
          <a:p>
            <a:fld id="{4B20A7C2-1C56-45D8-82C8-3FBFF37D761B}" type="datetime1">
              <a:rPr lang="en-US" smtClean="0">
                <a:solidFill>
                  <a:prstClr val="black"/>
                </a:solidFill>
              </a:rPr>
              <a:pPr/>
              <a:t>12/9/2012</a:t>
            </a:fld>
            <a:endParaRPr lang="en-US" smtClean="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 2011 Wells Fargo Insurance Services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extLst>
      <p:ext uri="{BB962C8B-B14F-4D97-AF65-F5344CB8AC3E}">
        <p14:creationId xmlns:p14="http://schemas.microsoft.com/office/powerpoint/2010/main" xmlns="" val="20090606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defRPr>
            </a:lvl1pPr>
          </a:lstStyle>
          <a:p>
            <a:r>
              <a:rPr kumimoji="0" lang="en-US" smtClean="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p:nvPr/>
          </p:nvSpPr>
          <p:spPr>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8" name="Freeform 7"/>
            <p:cNvSpPr/>
            <p:nvPr/>
          </p:nvSpPr>
          <p:spPr>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11" name="Freeform 10"/>
            <p:cNvSpPr/>
            <p:nvPr/>
          </p:nvSpPr>
          <p:spPr>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0"/>
              </a:blip>
              <a:srcRect/>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tileRect/>
              </a:gradFill>
              <a:prstDash val="solid"/>
              <a:miter lim="800000"/>
            </a:ln>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43AEA549-92BF-46B2-B049-02015B1F394A}" type="datetime1">
              <a:rPr lang="en-US" smtClean="0"/>
              <a:pPr/>
              <a:t>12/9/2012</a:t>
            </a:fld>
            <a:endParaRPr lang="en-US" smtClean="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r>
              <a:rPr lang="en-US" dirty="0" smtClean="0">
                <a:solidFill>
                  <a:srgbClr val="4F81BD">
                    <a:tint val="20000"/>
                  </a:srgbClr>
                </a:solidFill>
              </a:rPr>
              <a:t>© 2011 Wells Fargo Insurance Services Without Permission</a:t>
            </a:r>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CDC9CC1B-925F-4299-9F6F-2367F24ED866}" type="slidenum">
              <a:rPr lang="en-US" smtClean="0"/>
              <a:pPr/>
              <a:t>‹#›</a:t>
            </a:fld>
            <a:endParaRPr lang="en-US" smtClean="0"/>
          </a:p>
        </p:txBody>
      </p:sp>
    </p:spTree>
    <p:extLst>
      <p:ext uri="{BB962C8B-B14F-4D97-AF65-F5344CB8AC3E}">
        <p14:creationId xmlns:p14="http://schemas.microsoft.com/office/powerpoint/2010/main" xmlns="" val="2132110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Date Placeholder 3"/>
          <p:cNvSpPr>
            <a:spLocks noGrp="1"/>
          </p:cNvSpPr>
          <p:nvPr>
            <p:ph type="dt" sz="half" idx="10"/>
          </p:nvPr>
        </p:nvSpPr>
        <p:spPr/>
        <p:txBody>
          <a:bodyPr/>
          <a:lstStyle/>
          <a:p>
            <a:fld id="{070E04D2-2D69-4261-BF88-A6D936AF6736}" type="datetime1">
              <a:rPr lang="en-US" smtClean="0">
                <a:solidFill>
                  <a:prstClr val="black"/>
                </a:solidFill>
              </a:rPr>
              <a:pPr/>
              <a:t>12/9/2012</a:t>
            </a:fld>
            <a:endParaRPr lang="en-US" smtClean="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 2011 Wells Fargo Insurance Services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
        <p:nvSpPr>
          <p:cNvPr id="7" name="Title 6"/>
          <p:cNvSpPr>
            <a:spLocks noGrp="1"/>
          </p:cNvSpPr>
          <p:nvPr>
            <p:ph type="title"/>
          </p:nvPr>
        </p:nvSpPr>
        <p:spPr/>
        <p:txBody>
          <a:bodyPr rtlCol="0"/>
          <a:lstStyle/>
          <a:p>
            <a:r>
              <a:rPr kumimoji="0" lang="en-US" smtClean="0"/>
              <a:t>Click to edit Master title style</a:t>
            </a:r>
          </a:p>
        </p:txBody>
      </p:sp>
    </p:spTree>
    <p:extLst>
      <p:ext uri="{BB962C8B-B14F-4D97-AF65-F5344CB8AC3E}">
        <p14:creationId xmlns:p14="http://schemas.microsoft.com/office/powerpoint/2010/main" xmlns="" val="17765937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lvl1pPr>
          </a:lstStyle>
          <a:p>
            <a:r>
              <a:rPr kumimoji="0" lang="en-US" smtClean="0"/>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16A581F-6B3F-4AF5-A5DE-43259D59C350}" type="datetime1">
              <a:rPr lang="en-US" smtClean="0">
                <a:solidFill>
                  <a:prstClr val="white"/>
                </a:solidFill>
              </a:rPr>
              <a:pPr/>
              <a:t>12/9/2012</a:t>
            </a:fld>
            <a:endParaRPr lang="en-US" smtClean="0">
              <a:solidFill>
                <a:prstClr val="white"/>
              </a:solidFill>
            </a:endParaRPr>
          </a:p>
        </p:txBody>
      </p:sp>
      <p:sp>
        <p:nvSpPr>
          <p:cNvPr id="5" name="Footer Placeholder 4"/>
          <p:cNvSpPr>
            <a:spLocks noGrp="1"/>
          </p:cNvSpPr>
          <p:nvPr>
            <p:ph type="ftr" sz="quarter" idx="11"/>
          </p:nvPr>
        </p:nvSpPr>
        <p:spPr/>
        <p:txBody>
          <a:bodyPr/>
          <a:lstStyle/>
          <a:p>
            <a:r>
              <a:rPr lang="en-US" dirty="0" smtClean="0">
                <a:solidFill>
                  <a:prstClr val="white"/>
                </a:solidFill>
              </a:rPr>
              <a:t>© 2011 Wells Fargo Insurance Services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solidFill>
                  <a:prstClr val="white"/>
                </a:solidFill>
              </a:rPr>
              <a:pPr/>
              <a:t>‹#›</a:t>
            </a:fld>
            <a:endParaRPr lang="en-US" smtClean="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xmlns="" val="335683084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90D2D0-F406-4193-A626-A741089B32A8}" type="datetime1">
              <a:rPr lang="en-US" smtClean="0"/>
              <a:pPr/>
              <a:t>12/9/2012</a:t>
            </a:fld>
            <a:endParaRPr lang="en-US" smtClean="0"/>
          </a:p>
        </p:txBody>
      </p:sp>
      <p:sp>
        <p:nvSpPr>
          <p:cNvPr id="3" name="Footer Placeholder 2"/>
          <p:cNvSpPr>
            <a:spLocks noGrp="1"/>
          </p:cNvSpPr>
          <p:nvPr>
            <p:ph type="ftr" sz="quarter" idx="11"/>
          </p:nvPr>
        </p:nvSpPr>
        <p:spPr/>
        <p:txBody>
          <a:bodyPr/>
          <a:lstStyle/>
          <a:p>
            <a:r>
              <a:rPr lang="en-US" dirty="0" smtClean="0"/>
              <a:t>© 2011 Wells Fargo Insurance Services Without Permission</a:t>
            </a:r>
          </a:p>
        </p:txBody>
      </p:sp>
      <p:sp>
        <p:nvSpPr>
          <p:cNvPr id="4" name="Slide Number Placeholder 3"/>
          <p:cNvSpPr>
            <a:spLocks noGrp="1"/>
          </p:cNvSpPr>
          <p:nvPr>
            <p:ph type="sldNum" sz="quarter" idx="12"/>
          </p:nvPr>
        </p:nvSpPr>
        <p:spPr/>
        <p:txBody>
          <a:bodyPr/>
          <a:lstStyle/>
          <a:p>
            <a:fld id="{CDC9CC1B-925F-4299-9F6F-2367F24ED866}" type="slidenum">
              <a:rPr lang="en-US" smtClean="0"/>
              <a:pPr/>
              <a:t>‹#›</a:t>
            </a:fld>
            <a:endParaRPr lang="en-US" smtClean="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5" name="Date Placeholder 4"/>
          <p:cNvSpPr>
            <a:spLocks noGrp="1"/>
          </p:cNvSpPr>
          <p:nvPr>
            <p:ph type="dt" sz="half" idx="10"/>
          </p:nvPr>
        </p:nvSpPr>
        <p:spPr/>
        <p:txBody>
          <a:bodyPr/>
          <a:lstStyle/>
          <a:p>
            <a:fld id="{7EA3A8D3-A769-40E8-9D7B-D269DAE34489}" type="datetime1">
              <a:rPr lang="en-US" smtClean="0">
                <a:solidFill>
                  <a:prstClr val="white"/>
                </a:solidFill>
              </a:rPr>
              <a:pPr/>
              <a:t>12/9/2012</a:t>
            </a:fld>
            <a:endParaRPr lang="en-US" smtClean="0">
              <a:solidFill>
                <a:prstClr val="white"/>
              </a:solidFill>
            </a:endParaRPr>
          </a:p>
        </p:txBody>
      </p:sp>
      <p:sp>
        <p:nvSpPr>
          <p:cNvPr id="6" name="Footer Placeholder 5"/>
          <p:cNvSpPr>
            <a:spLocks noGrp="1"/>
          </p:cNvSpPr>
          <p:nvPr>
            <p:ph type="ftr" sz="quarter" idx="11"/>
          </p:nvPr>
        </p:nvSpPr>
        <p:spPr/>
        <p:txBody>
          <a:bodyPr/>
          <a:lstStyle/>
          <a:p>
            <a:r>
              <a:rPr lang="en-US" dirty="0" smtClean="0">
                <a:solidFill>
                  <a:prstClr val="white"/>
                </a:solidFill>
              </a:rPr>
              <a:t>© 2011 Wells Fargo Insurance Services Without Permission</a:t>
            </a:r>
          </a:p>
        </p:txBody>
      </p:sp>
      <p:sp>
        <p:nvSpPr>
          <p:cNvPr id="7" name="Slide Number Placeholder 6"/>
          <p:cNvSpPr>
            <a:spLocks noGrp="1"/>
          </p:cNvSpPr>
          <p:nvPr>
            <p:ph type="sldNum" sz="quarter" idx="12"/>
          </p:nvPr>
        </p:nvSpPr>
        <p:spPr/>
        <p:txBody>
          <a:bodyPr/>
          <a:lstStyle/>
          <a:p>
            <a:fld id="{CDC9CC1B-925F-4299-9F6F-2367F24ED866}" type="slidenum">
              <a:rPr lang="en-US" smtClean="0">
                <a:solidFill>
                  <a:prstClr val="white"/>
                </a:solidFill>
              </a:rPr>
              <a:pPr/>
              <a:t>‹#›</a:t>
            </a:fld>
            <a:endParaRPr lang="en-US" smtClean="0">
              <a:solidFill>
                <a:prstClr val="white"/>
              </a:solidFill>
            </a:endParaRPr>
          </a:p>
        </p:txBody>
      </p:sp>
      <p:sp>
        <p:nvSpPr>
          <p:cNvPr id="8" name="Title 7"/>
          <p:cNvSpPr>
            <a:spLocks noGrp="1"/>
          </p:cNvSpPr>
          <p:nvPr>
            <p:ph type="title"/>
          </p:nvPr>
        </p:nvSpPr>
        <p:spPr/>
        <p:txBody>
          <a:bodyPr rtlCol="0"/>
          <a:lstStyle/>
          <a:p>
            <a:r>
              <a:rPr kumimoji="0" lang="en-US" smtClean="0"/>
              <a:t>Click to edit Master title style</a:t>
            </a:r>
          </a:p>
        </p:txBody>
      </p:sp>
    </p:spTree>
    <p:extLst>
      <p:ext uri="{BB962C8B-B14F-4D97-AF65-F5344CB8AC3E}">
        <p14:creationId xmlns:p14="http://schemas.microsoft.com/office/powerpoint/2010/main" xmlns="" val="3013336247"/>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lstStyle>
          <a:p>
            <a:r>
              <a:rPr kumimoji="0" lang="en-US" smtClean="0"/>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ct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7" name="Date Placeholder 6"/>
          <p:cNvSpPr>
            <a:spLocks noGrp="1"/>
          </p:cNvSpPr>
          <p:nvPr>
            <p:ph type="dt" sz="half" idx="10"/>
          </p:nvPr>
        </p:nvSpPr>
        <p:spPr/>
        <p:txBody>
          <a:bodyPr/>
          <a:lstStyle/>
          <a:p>
            <a:fld id="{ED144EE2-A8F3-4E31-BB11-AFC2C29D37C8}" type="datetime1">
              <a:rPr lang="en-US" smtClean="0">
                <a:solidFill>
                  <a:prstClr val="black"/>
                </a:solidFill>
              </a:rPr>
              <a:pPr/>
              <a:t>12/9/2012</a:t>
            </a:fld>
            <a:endParaRPr lang="en-US" smtClean="0">
              <a:solidFill>
                <a:prstClr val="black"/>
              </a:solidFill>
            </a:endParaRPr>
          </a:p>
        </p:txBody>
      </p:sp>
      <p:sp>
        <p:nvSpPr>
          <p:cNvPr id="8" name="Footer Placeholder 7"/>
          <p:cNvSpPr>
            <a:spLocks noGrp="1"/>
          </p:cNvSpPr>
          <p:nvPr>
            <p:ph type="ftr" sz="quarter" idx="11"/>
          </p:nvPr>
        </p:nvSpPr>
        <p:spPr/>
        <p:txBody>
          <a:bodyPr/>
          <a:lstStyle/>
          <a:p>
            <a:r>
              <a:rPr lang="en-US" dirty="0" smtClean="0">
                <a:solidFill>
                  <a:prstClr val="black"/>
                </a:solidFill>
              </a:rPr>
              <a:t>© 2011 Wells Fargo Insurance Services Without Permission</a:t>
            </a:r>
          </a:p>
        </p:txBody>
      </p:sp>
      <p:sp>
        <p:nvSpPr>
          <p:cNvPr id="9" name="Slide Number Placeholder 8"/>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extLst>
      <p:ext uri="{BB962C8B-B14F-4D97-AF65-F5344CB8AC3E}">
        <p14:creationId xmlns:p14="http://schemas.microsoft.com/office/powerpoint/2010/main" xmlns="" val="2685044095"/>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34BED64-7A41-4F42-A7C2-1B51A995ECE7}" type="datetime1">
              <a:rPr lang="en-US" smtClean="0">
                <a:solidFill>
                  <a:prstClr val="white"/>
                </a:solidFill>
              </a:rPr>
              <a:pPr/>
              <a:t>12/9/2012</a:t>
            </a:fld>
            <a:endParaRPr lang="en-US" smtClean="0">
              <a:solidFill>
                <a:prstClr val="white"/>
              </a:solidFill>
            </a:endParaRPr>
          </a:p>
        </p:txBody>
      </p:sp>
      <p:sp>
        <p:nvSpPr>
          <p:cNvPr id="4" name="Footer Placeholder 3"/>
          <p:cNvSpPr>
            <a:spLocks noGrp="1"/>
          </p:cNvSpPr>
          <p:nvPr>
            <p:ph type="ftr" sz="quarter" idx="11"/>
          </p:nvPr>
        </p:nvSpPr>
        <p:spPr/>
        <p:txBody>
          <a:bodyPr/>
          <a:lstStyle/>
          <a:p>
            <a:r>
              <a:rPr lang="en-US" dirty="0" smtClean="0">
                <a:solidFill>
                  <a:prstClr val="white"/>
                </a:solidFill>
              </a:rPr>
              <a:t>© 2011 Wells Fargo Insurance Services Without Permission</a:t>
            </a:r>
          </a:p>
        </p:txBody>
      </p:sp>
      <p:sp>
        <p:nvSpPr>
          <p:cNvPr id="5" name="Slide Number Placeholder 4"/>
          <p:cNvSpPr>
            <a:spLocks noGrp="1"/>
          </p:cNvSpPr>
          <p:nvPr>
            <p:ph type="sldNum" sz="quarter" idx="12"/>
          </p:nvPr>
        </p:nvSpPr>
        <p:spPr/>
        <p:txBody>
          <a:bodyPr/>
          <a:lstStyle/>
          <a:p>
            <a:fld id="{CDC9CC1B-925F-4299-9F6F-2367F24ED866}" type="slidenum">
              <a:rPr lang="en-US" smtClean="0">
                <a:solidFill>
                  <a:prstClr val="white"/>
                </a:solidFill>
              </a:rPr>
              <a:pPr/>
              <a:t>‹#›</a:t>
            </a:fld>
            <a:endParaRPr lang="en-US" smtClean="0">
              <a:solidFill>
                <a:prstClr val="white"/>
              </a:solidFill>
            </a:endParaRPr>
          </a:p>
        </p:txBody>
      </p:sp>
      <p:sp>
        <p:nvSpPr>
          <p:cNvPr id="6" name="Title 5"/>
          <p:cNvSpPr>
            <a:spLocks noGrp="1"/>
          </p:cNvSpPr>
          <p:nvPr>
            <p:ph type="title"/>
          </p:nvPr>
        </p:nvSpPr>
        <p:spPr/>
        <p:txBody>
          <a:bodyPr rtlCol="0"/>
          <a:lstStyle/>
          <a:p>
            <a:r>
              <a:rPr kumimoji="0" lang="en-US" smtClean="0"/>
              <a:t>Click to edit Master title style</a:t>
            </a:r>
          </a:p>
        </p:txBody>
      </p:sp>
    </p:spTree>
    <p:extLst>
      <p:ext uri="{BB962C8B-B14F-4D97-AF65-F5344CB8AC3E}">
        <p14:creationId xmlns:p14="http://schemas.microsoft.com/office/powerpoint/2010/main" xmlns="" val="4095764611"/>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90D2D0-F406-4193-A626-A741089B32A8}" type="datetime1">
              <a:rPr lang="en-US" smtClean="0">
                <a:solidFill>
                  <a:prstClr val="black"/>
                </a:solidFill>
              </a:rPr>
              <a:pPr/>
              <a:t>12/9/2012</a:t>
            </a:fld>
            <a:endParaRPr lang="en-US" smtClean="0">
              <a:solidFill>
                <a:prstClr val="black"/>
              </a:solidFill>
            </a:endParaRPr>
          </a:p>
        </p:txBody>
      </p:sp>
      <p:sp>
        <p:nvSpPr>
          <p:cNvPr id="3" name="Footer Placeholder 2"/>
          <p:cNvSpPr>
            <a:spLocks noGrp="1"/>
          </p:cNvSpPr>
          <p:nvPr>
            <p:ph type="ftr" sz="quarter" idx="11"/>
          </p:nvPr>
        </p:nvSpPr>
        <p:spPr/>
        <p:txBody>
          <a:bodyPr/>
          <a:lstStyle/>
          <a:p>
            <a:r>
              <a:rPr lang="en-US" dirty="0" smtClean="0">
                <a:solidFill>
                  <a:prstClr val="black"/>
                </a:solidFill>
              </a:rPr>
              <a:t>© 2011 Wells Fargo Insurance Services Without Permission</a:t>
            </a:r>
          </a:p>
        </p:txBody>
      </p:sp>
      <p:sp>
        <p:nvSpPr>
          <p:cNvPr id="4" name="Slide Number Placeholder 3"/>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extLst>
      <p:ext uri="{BB962C8B-B14F-4D97-AF65-F5344CB8AC3E}">
        <p14:creationId xmlns:p14="http://schemas.microsoft.com/office/powerpoint/2010/main" xmlns="" val="34225008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defRPr>
            </a:lvl1pPr>
          </a:lstStyle>
          <a:p>
            <a:r>
              <a:rPr kumimoji="0" lang="en-US" smtClean="0"/>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5" name="Date Placeholder 4"/>
          <p:cNvSpPr>
            <a:spLocks noGrp="1"/>
          </p:cNvSpPr>
          <p:nvPr>
            <p:ph type="dt" sz="half" idx="10"/>
          </p:nvPr>
        </p:nvSpPr>
        <p:spPr>
          <a:xfrm>
            <a:off x="6727032" y="6407944"/>
            <a:ext cx="1920240" cy="365760"/>
          </a:xfrm>
        </p:spPr>
        <p:txBody>
          <a:bodyPr/>
          <a:lstStyle/>
          <a:p>
            <a:fld id="{40A7620D-1CCC-4F38-B86D-1DAEB3110D85}" type="datetime1">
              <a:rPr lang="en-US" smtClean="0">
                <a:solidFill>
                  <a:prstClr val="black"/>
                </a:solidFill>
              </a:rPr>
              <a:pPr/>
              <a:t>12/9/2012</a:t>
            </a:fld>
            <a:endParaRPr lang="en-US" smtClean="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 2011 Wells Fargo Insurance Services Without Permission</a:t>
            </a:r>
          </a:p>
        </p:txBody>
      </p:sp>
      <p:sp>
        <p:nvSpPr>
          <p:cNvPr id="7" name="Slide Number Placeholder 6"/>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extLst>
      <p:ext uri="{BB962C8B-B14F-4D97-AF65-F5344CB8AC3E}">
        <p14:creationId xmlns:p14="http://schemas.microsoft.com/office/powerpoint/2010/main" xmlns="" val="3873039008"/>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ABC87E2A-E91C-4DEC-A283-4EFE7282D98B}" type="datetime1">
              <a:rPr lang="en-US" smtClean="0">
                <a:solidFill>
                  <a:prstClr val="white"/>
                </a:solidFill>
              </a:rPr>
              <a:pPr/>
              <a:t>12/9/2012</a:t>
            </a:fld>
            <a:endParaRPr lang="en-US" smtClean="0">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r>
              <a:rPr lang="en-US" dirty="0" smtClean="0">
                <a:solidFill>
                  <a:prstClr val="white"/>
                </a:solidFill>
              </a:rPr>
              <a:t>© 2011 Wells Fargo Insurance Services Without Permission</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DC9CC1B-925F-4299-9F6F-2367F24ED866}" type="slidenum">
              <a:rPr lang="en-US" smtClean="0">
                <a:solidFill>
                  <a:prstClr val="white"/>
                </a:solidFill>
              </a:rPr>
              <a:pPr/>
              <a:t>‹#›</a:t>
            </a:fld>
            <a:endParaRPr lang="en-US" smtClean="0">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defRPr>
            </a:lvl1pPr>
          </a:lstStyle>
          <a:p>
            <a:r>
              <a:rPr kumimoji="0" lang="en-US" smtClean="0"/>
              <a:t>Click to edit Master title style</a:t>
            </a:r>
          </a:p>
        </p:txBody>
      </p:sp>
      <p:sp>
        <p:nvSpPr>
          <p:cNvPr id="8" name="Freeform 7"/>
          <p:cNvSpPr/>
          <p:nvPr/>
        </p:nvSpPr>
        <p:spPr>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9" name="Freeform 8"/>
          <p:cNvSpPr/>
          <p:nvPr/>
        </p:nvSpPr>
        <p:spPr>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10" name="Right Triangle 9"/>
          <p:cNvSpPr/>
          <p:nvPr/>
        </p:nvSpPr>
        <p:spPr>
          <a:xfrm>
            <a:off x="-6042" y="5791253"/>
            <a:ext cx="3402314" cy="1080868"/>
          </a:xfrm>
          <a:prstGeom prst="rtTriangle">
            <a:avLst/>
          </a:prstGeom>
          <a:blipFill>
            <a:blip r:embed="rId2" cstate="print">
              <a:alphaModFix amt="0"/>
            </a:blip>
            <a:srcRect/>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tileRect/>
            </a:gradFill>
            <a:prstDash val="solid"/>
            <a:miter lim="800000"/>
          </a:ln>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xmlns="" val="3272141765"/>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Date Placeholder 3"/>
          <p:cNvSpPr>
            <a:spLocks noGrp="1"/>
          </p:cNvSpPr>
          <p:nvPr>
            <p:ph type="dt" sz="half" idx="10"/>
          </p:nvPr>
        </p:nvSpPr>
        <p:spPr/>
        <p:txBody>
          <a:bodyPr/>
          <a:lstStyle/>
          <a:p>
            <a:fld id="{2FF8FD4E-932F-4130-9DFE-95AF02198720}" type="datetime1">
              <a:rPr lang="en-US" smtClean="0">
                <a:solidFill>
                  <a:prstClr val="black"/>
                </a:solidFill>
              </a:rPr>
              <a:pPr/>
              <a:t>12/9/2012</a:t>
            </a:fld>
            <a:endParaRPr lang="en-US" smtClean="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 2011 Wells Fargo Insurance Services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extLst>
      <p:ext uri="{BB962C8B-B14F-4D97-AF65-F5344CB8AC3E}">
        <p14:creationId xmlns:p14="http://schemas.microsoft.com/office/powerpoint/2010/main" xmlns="" val="28977890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Date Placeholder 3"/>
          <p:cNvSpPr>
            <a:spLocks noGrp="1"/>
          </p:cNvSpPr>
          <p:nvPr>
            <p:ph type="dt" sz="half" idx="10"/>
          </p:nvPr>
        </p:nvSpPr>
        <p:spPr/>
        <p:txBody>
          <a:bodyPr/>
          <a:lstStyle/>
          <a:p>
            <a:fld id="{4B20A7C2-1C56-45D8-82C8-3FBFF37D761B}" type="datetime1">
              <a:rPr lang="en-US" smtClean="0">
                <a:solidFill>
                  <a:prstClr val="black"/>
                </a:solidFill>
              </a:rPr>
              <a:pPr/>
              <a:t>12/9/2012</a:t>
            </a:fld>
            <a:endParaRPr lang="en-US" smtClean="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 2011 Wells Fargo Insurance Services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extLst>
      <p:ext uri="{BB962C8B-B14F-4D97-AF65-F5344CB8AC3E}">
        <p14:creationId xmlns:p14="http://schemas.microsoft.com/office/powerpoint/2010/main" xmlns="" val="30367289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27" name="Picture 3" descr="logo-and-stagecoach-lockup-ppt"/>
          <p:cNvPicPr>
            <a:picLocks noChangeAspect="1" noChangeArrowheads="1"/>
          </p:cNvPicPr>
          <p:nvPr userDrawn="1"/>
        </p:nvPicPr>
        <p:blipFill>
          <a:blip r:embed="rId2" cstate="print"/>
          <a:srcRect/>
          <a:stretch>
            <a:fillRect/>
          </a:stretch>
        </p:blipFill>
        <p:spPr bwMode="auto">
          <a:xfrm>
            <a:off x="5334000" y="369062"/>
            <a:ext cx="3670300" cy="6327775"/>
          </a:xfrm>
          <a:prstGeom prst="rect">
            <a:avLst/>
          </a:prstGeom>
          <a:noFill/>
        </p:spPr>
      </p:pic>
      <p:sp>
        <p:nvSpPr>
          <p:cNvPr id="2" name="Title 1"/>
          <p:cNvSpPr>
            <a:spLocks noGrp="1"/>
          </p:cNvSpPr>
          <p:nvPr>
            <p:ph type="ctrTitle"/>
          </p:nvPr>
        </p:nvSpPr>
        <p:spPr>
          <a:xfrm>
            <a:off x="457200" y="1828800"/>
            <a:ext cx="7772400" cy="1470025"/>
          </a:xfr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ct val="105000"/>
              </a:lnSpc>
              <a:spcBef>
                <a:spcPct val="0"/>
              </a:spcBef>
              <a:spcAft>
                <a:spcPct val="0"/>
              </a:spcAft>
              <a:defRPr lang="en-US" sz="5000" dirty="0">
                <a:solidFill>
                  <a:schemeClr val="tx2"/>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57200" y="3657600"/>
            <a:ext cx="6400800" cy="914400"/>
          </a:xfrm>
          <a:noFill/>
          <a:ln w="9525">
            <a:noFill/>
            <a:miter lim="800000"/>
            <a:headEnd/>
            <a:tailEnd/>
          </a:ln>
          <a:effectLst/>
        </p:spPr>
        <p:txBody>
          <a:bodyPr vert="horz" wrap="square" lIns="91440" tIns="0" rIns="91440" bIns="45720" numCol="1" anchor="t" anchorCtr="0" compatLnSpc="1">
            <a:prstTxWarp prst="textNoShape">
              <a:avLst/>
            </a:prstTxWarp>
            <a:normAutofit/>
          </a:bodyPr>
          <a:lstStyle>
            <a:lvl1pPr marL="0" indent="0" algn="l" rtl="0" eaLnBrk="1" fontAlgn="base" hangingPunct="1">
              <a:lnSpc>
                <a:spcPct val="120000"/>
              </a:lnSpc>
              <a:spcBef>
                <a:spcPct val="20000"/>
              </a:spcBef>
              <a:spcAft>
                <a:spcPct val="0"/>
              </a:spcAft>
              <a:buFont typeface="Wingdings" pitchFamily="2" charset="2"/>
              <a:buNone/>
              <a:defRPr lang="en-US" sz="1800" b="1" baseline="0" dirty="0">
                <a:solidFill>
                  <a:srgbClr val="000000"/>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Name</a:t>
            </a:r>
            <a:br>
              <a:rPr lang="en-US" dirty="0" smtClean="0"/>
            </a:br>
            <a:endParaRPr lang="en-US" dirty="0"/>
          </a:p>
        </p:txBody>
      </p:sp>
      <p:sp>
        <p:nvSpPr>
          <p:cNvPr id="6" name="Slide Number Placeholder 5"/>
          <p:cNvSpPr>
            <a:spLocks noGrp="1"/>
          </p:cNvSpPr>
          <p:nvPr>
            <p:ph type="sldNum" sz="quarter" idx="12"/>
          </p:nvPr>
        </p:nvSpPr>
        <p:spPr>
          <a:xfrm>
            <a:off x="7010400" y="6629400"/>
            <a:ext cx="2133600" cy="228600"/>
          </a:xfrm>
        </p:spPr>
        <p:txBody>
          <a:bodyPr/>
          <a:lstStyle/>
          <a:p>
            <a:fld id="{0E49032C-FC1D-455E-94CE-D351C1237721}" type="slidenum">
              <a:rPr lang="en-US" smtClean="0">
                <a:solidFill>
                  <a:prstClr val="black">
                    <a:tint val="75000"/>
                  </a:prstClr>
                </a:solidFill>
              </a:rPr>
              <a:pPr/>
              <a:t>‹#›</a:t>
            </a:fld>
            <a:endParaRPr lang="en-US" dirty="0">
              <a:solidFill>
                <a:prstClr val="black">
                  <a:tint val="75000"/>
                </a:prstClr>
              </a:solidFill>
            </a:endParaRPr>
          </a:p>
        </p:txBody>
      </p:sp>
      <p:pic>
        <p:nvPicPr>
          <p:cNvPr id="14" name="Picture 13" descr="WFIS-black.jpg"/>
          <p:cNvPicPr>
            <a:picLocks noChangeAspect="1"/>
          </p:cNvPicPr>
          <p:nvPr userDrawn="1"/>
        </p:nvPicPr>
        <p:blipFill>
          <a:blip r:embed="rId3" cstate="print"/>
          <a:stretch>
            <a:fillRect/>
          </a:stretch>
        </p:blipFill>
        <p:spPr>
          <a:xfrm>
            <a:off x="533400" y="6160008"/>
            <a:ext cx="2965704" cy="316992"/>
          </a:xfrm>
          <a:prstGeom prst="rect">
            <a:avLst/>
          </a:prstGeom>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29328"/>
            <a:ext cx="8229600" cy="5047672"/>
          </a:xfrm>
        </p:spPr>
        <p:txBody>
          <a:bodyPr/>
          <a:lstStyle>
            <a:lvl1pPr>
              <a:spcBef>
                <a:spcPts val="800"/>
              </a:spcBef>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F3578-AC39-4F07-8AAD-3ADBFB5F6E9B}" type="datetime1">
              <a:rPr lang="en-US" smtClean="0">
                <a:solidFill>
                  <a:prstClr val="black">
                    <a:tint val="75000"/>
                  </a:prstClr>
                </a:solidFill>
              </a:rPr>
              <a:pPr/>
              <a:t>12/9/2012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E49032C-FC1D-455E-94CE-D351C123772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defRPr>
            </a:lvl1pPr>
          </a:lstStyle>
          <a:p>
            <a:r>
              <a:rPr kumimoji="0" lang="en-US" smtClean="0"/>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5" name="Date Placeholder 4"/>
          <p:cNvSpPr>
            <a:spLocks noGrp="1"/>
          </p:cNvSpPr>
          <p:nvPr>
            <p:ph type="dt" sz="half" idx="10"/>
          </p:nvPr>
        </p:nvSpPr>
        <p:spPr>
          <a:xfrm>
            <a:off x="6727032" y="6407944"/>
            <a:ext cx="1920240" cy="365760"/>
          </a:xfrm>
        </p:spPr>
        <p:txBody>
          <a:bodyPr/>
          <a:lstStyle/>
          <a:p>
            <a:fld id="{40A7620D-1CCC-4F38-B86D-1DAEB3110D85}" type="datetime1">
              <a:rPr lang="en-US" smtClean="0"/>
              <a:pPr/>
              <a:t>12/9/2012</a:t>
            </a:fld>
            <a:endParaRPr lang="en-US" smtClean="0"/>
          </a:p>
        </p:txBody>
      </p:sp>
      <p:sp>
        <p:nvSpPr>
          <p:cNvPr id="6" name="Footer Placeholder 5"/>
          <p:cNvSpPr>
            <a:spLocks noGrp="1"/>
          </p:cNvSpPr>
          <p:nvPr>
            <p:ph type="ftr" sz="quarter" idx="11"/>
          </p:nvPr>
        </p:nvSpPr>
        <p:spPr/>
        <p:txBody>
          <a:bodyPr/>
          <a:lstStyle/>
          <a:p>
            <a:r>
              <a:rPr lang="en-US" dirty="0" smtClean="0"/>
              <a:t>© 2011 Wells Fargo Insurance Services Without Permission</a:t>
            </a:r>
          </a:p>
        </p:txBody>
      </p:sp>
      <p:sp>
        <p:nvSpPr>
          <p:cNvPr id="7" name="Slide Number Placeholder 6"/>
          <p:cNvSpPr>
            <a:spLocks noGrp="1"/>
          </p:cNvSpPr>
          <p:nvPr>
            <p:ph type="sldNum" sz="quarter" idx="12"/>
          </p:nvPr>
        </p:nvSpPr>
        <p:spPr/>
        <p:txBody>
          <a:bodyPr/>
          <a:lstStyle/>
          <a:p>
            <a:fld id="{CDC9CC1B-925F-4299-9F6F-2367F24ED866}" type="slidenum">
              <a:rPr lang="en-US" smtClean="0"/>
              <a:pPr/>
              <a:t>‹#›</a:t>
            </a:fld>
            <a:endParaRPr 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2286000"/>
            <a:ext cx="8229600" cy="3840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086018-6549-4581-B9F8-A684D7A7D671}" type="datetime1">
              <a:rPr lang="en-US" smtClean="0">
                <a:solidFill>
                  <a:prstClr val="black">
                    <a:tint val="75000"/>
                  </a:prstClr>
                </a:solidFill>
              </a:rPr>
              <a:pPr/>
              <a:t>12/9/2012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E49032C-FC1D-455E-94CE-D351C123772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ivider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3400" y="3200401"/>
            <a:ext cx="7772400" cy="53340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sub-headline</a:t>
            </a:r>
          </a:p>
        </p:txBody>
      </p:sp>
      <p:sp>
        <p:nvSpPr>
          <p:cNvPr id="4" name="Date Placeholder 3"/>
          <p:cNvSpPr>
            <a:spLocks noGrp="1"/>
          </p:cNvSpPr>
          <p:nvPr>
            <p:ph type="dt" sz="half" idx="10"/>
          </p:nvPr>
        </p:nvSpPr>
        <p:spPr/>
        <p:txBody>
          <a:bodyPr/>
          <a:lstStyle/>
          <a:p>
            <a:fld id="{63EF3889-71DB-4C03-8E70-8076E3FB31A6}" type="datetime1">
              <a:rPr lang="en-US" smtClean="0">
                <a:solidFill>
                  <a:prstClr val="black">
                    <a:tint val="75000"/>
                  </a:prstClr>
                </a:solidFill>
              </a:rPr>
              <a:pPr/>
              <a:t>12/9/2012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E49032C-FC1D-455E-94CE-D351C1237721}"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a:xfrm>
            <a:off x="457200" y="2304288"/>
            <a:ext cx="8343900" cy="1143000"/>
          </a:xfrm>
        </p:spPr>
        <p:txBody>
          <a:bodyPr/>
          <a:lstStyle>
            <a:lvl1pPr>
              <a:defRPr sz="5000"/>
            </a:lvl1pPr>
          </a:lstStyle>
          <a:p>
            <a:r>
              <a:rPr lang="en-US" smtClean="0"/>
              <a:t>Click to edit Master title style</a:t>
            </a:r>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EC82AA-75AB-486C-A8EF-6336EA54DD19}" type="datetime1">
              <a:rPr lang="en-US" smtClean="0">
                <a:solidFill>
                  <a:prstClr val="black">
                    <a:tint val="75000"/>
                  </a:prstClr>
                </a:solidFill>
              </a:rPr>
              <a:pPr/>
              <a:t>12/9/2012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E49032C-FC1D-455E-94CE-D351C123772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DFFF87-B70D-4B92-8E3B-D26D622C8B68}" type="datetime1">
              <a:rPr lang="en-US" smtClean="0">
                <a:solidFill>
                  <a:prstClr val="black">
                    <a:tint val="75000"/>
                  </a:prstClr>
                </a:solidFill>
              </a:rPr>
              <a:pPr/>
              <a:t>12/9/2012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E49032C-FC1D-455E-94CE-D351C123772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B6EF9C-5F79-4C49-A4F5-A87F0A0C5362}" type="datetime1">
              <a:rPr lang="en-US" smtClean="0">
                <a:solidFill>
                  <a:prstClr val="black">
                    <a:tint val="75000"/>
                  </a:prstClr>
                </a:solidFill>
              </a:rPr>
              <a:pPr/>
              <a:t>12/9/2012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E49032C-FC1D-455E-94CE-D351C123772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B71514-CAB8-489A-BB25-FF3E6FE96035}" type="datetime1">
              <a:rPr lang="en-US" smtClean="0">
                <a:solidFill>
                  <a:prstClr val="black">
                    <a:tint val="75000"/>
                  </a:prstClr>
                </a:solidFill>
              </a:rPr>
              <a:pPr/>
              <a:t>12/9/2012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E49032C-FC1D-455E-94CE-D351C123772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ote P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88" y="1422399"/>
            <a:ext cx="8537294" cy="5072529"/>
          </a:xfrm>
        </p:spPr>
        <p:txBody>
          <a:bodyPr vert="horz" lIns="91440" tIns="45720" rIns="91440" bIns="45720" rtlCol="0">
            <a:normAutofit/>
          </a:bodyPr>
          <a:lstStyle>
            <a:lvl1pPr marL="342900" indent="-166688" algn="l" defTabSz="914400" rtl="0" eaLnBrk="1" latinLnBrk="0" hangingPunct="1">
              <a:spcBef>
                <a:spcPct val="20000"/>
              </a:spcBef>
              <a:buFont typeface="Wingdings" pitchFamily="2" charset="2"/>
              <a:buNone/>
              <a:defRPr lang="en-US" sz="2800" kern="1200" dirty="0" smtClean="0">
                <a:solidFill>
                  <a:schemeClr val="bg1"/>
                </a:solidFill>
                <a:latin typeface="Verdana" pitchFamily="34" charset="0"/>
                <a:ea typeface="+mn-ea"/>
                <a:cs typeface="+mn-cs"/>
              </a:defRPr>
            </a:lvl1pPr>
          </a:lstStyle>
          <a:p>
            <a:r>
              <a:rPr lang="en-US" dirty="0" smtClean="0"/>
              <a:t>“Quote”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Date Placeholder 2"/>
          <p:cNvSpPr>
            <a:spLocks noGrp="1"/>
          </p:cNvSpPr>
          <p:nvPr>
            <p:ph type="dt" sz="half" idx="10"/>
          </p:nvPr>
        </p:nvSpPr>
        <p:spPr/>
        <p:txBody>
          <a:bodyPr/>
          <a:lstStyle/>
          <a:p>
            <a:fld id="{EE506D78-1B3A-45AA-9492-726616A4B534}" type="datetime1">
              <a:rPr lang="en-US" smtClean="0">
                <a:solidFill>
                  <a:prstClr val="black">
                    <a:tint val="75000"/>
                  </a:prstClr>
                </a:solidFill>
              </a:rPr>
              <a:pPr/>
              <a:t>12/9/2012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E49032C-FC1D-455E-94CE-D351C1237721}"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3" hasCustomPrompt="1"/>
          </p:nvPr>
        </p:nvSpPr>
        <p:spPr>
          <a:xfrm>
            <a:off x="4948238" y="3495675"/>
            <a:ext cx="3470275" cy="403225"/>
          </a:xfrm>
        </p:spPr>
        <p:txBody>
          <a:bodyPr>
            <a:normAutofit/>
          </a:bodyPr>
          <a:lstStyle>
            <a:lvl1pPr marL="0" indent="0" algn="r">
              <a:buNone/>
              <a:defRPr sz="1800" i="1">
                <a:solidFill>
                  <a:schemeClr val="bg1"/>
                </a:solidFill>
              </a:defRPr>
            </a:lvl1pPr>
          </a:lstStyle>
          <a:p>
            <a:pPr lvl="0"/>
            <a:r>
              <a:rPr lang="en-US" dirty="0" smtClean="0"/>
              <a:t>— Source</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itle Only">
    <p:bg>
      <p:bgPr>
        <a:solidFill>
          <a:srgbClr val="688FCF"/>
        </a:solidFill>
        <a:effectLst/>
      </p:bgPr>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_Title Only">
    <p:bg>
      <p:bgPr>
        <a:solidFill>
          <a:srgbClr val="688FCF"/>
        </a:solidFill>
        <a:effectLst/>
      </p:bgPr>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defRPr>
            </a:lvl1pPr>
          </a:lstStyle>
          <a:p>
            <a:r>
              <a:rPr kumimoji="0" lang="en-US" smtClean="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p:nvPr/>
          </p:nvSpPr>
          <p:spPr>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8" name="Freeform 7"/>
            <p:cNvSpPr/>
            <p:nvPr/>
          </p:nvSpPr>
          <p:spPr>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11" name="Freeform 10"/>
            <p:cNvSpPr/>
            <p:nvPr/>
          </p:nvSpPr>
          <p:spPr>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0"/>
              </a:blip>
              <a:srcRect/>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tileRect/>
              </a:gradFill>
              <a:prstDash val="solid"/>
              <a:miter lim="800000"/>
            </a:ln>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43AEA549-92BF-46B2-B049-02015B1F394A}" type="datetime1">
              <a:rPr lang="en-US" smtClean="0"/>
              <a:pPr/>
              <a:t>12/9/2012</a:t>
            </a:fld>
            <a:endParaRPr lang="en-US" smtClean="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r>
              <a:rPr lang="en-US" dirty="0" smtClean="0">
                <a:solidFill>
                  <a:srgbClr val="4F81BD">
                    <a:tint val="20000"/>
                  </a:srgbClr>
                </a:solidFill>
              </a:rPr>
              <a:t>© 2011 Wells Fargo Insurance Services No Reprints Without Permission</a:t>
            </a:r>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CDC9CC1B-925F-4299-9F6F-2367F24ED866}" type="slidenum">
              <a:rPr lang="en-US" smtClean="0"/>
              <a:pPr/>
              <a:t>‹#›</a:t>
            </a:fld>
            <a:endParaRPr 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ABC87E2A-E91C-4DEC-A283-4EFE7282D98B}" type="datetime1">
              <a:rPr lang="en-US" smtClean="0"/>
              <a:pPr/>
              <a:t>12/9/2012</a:t>
            </a:fld>
            <a:endParaRPr lang="en-US" smtClean="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r>
              <a:rPr lang="en-US" dirty="0" smtClean="0"/>
              <a:t>© 2011 Wells Fargo Insurance Services Without Permission</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DC9CC1B-925F-4299-9F6F-2367F24ED866}" type="slidenum">
              <a:rPr lang="en-US" smtClean="0"/>
              <a:pPr/>
              <a:t>‹#›</a:t>
            </a:fld>
            <a:endParaRPr lang="en-US" smtClean="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defRPr>
            </a:lvl1pPr>
          </a:lstStyle>
          <a:p>
            <a:r>
              <a:rPr kumimoji="0" lang="en-US" smtClean="0"/>
              <a:t>Click to edit Master title style</a:t>
            </a:r>
          </a:p>
        </p:txBody>
      </p:sp>
      <p:sp>
        <p:nvSpPr>
          <p:cNvPr id="8" name="Freeform 7"/>
          <p:cNvSpPr/>
          <p:nvPr/>
        </p:nvSpPr>
        <p:spPr>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p:spPr>
        <p:txBody>
          <a:bodyPr vert="horz" wrap="square" lIns="91440" tIns="45720" rIns="91440" bIns="45720" anchor="t" compatLnSpc="1"/>
          <a:lstStyle/>
          <a:p>
            <a:endParaRPr kumimoji="0" lang="en-US"/>
          </a:p>
        </p:txBody>
      </p:sp>
      <p:sp>
        <p:nvSpPr>
          <p:cNvPr id="9" name="Freeform 8"/>
          <p:cNvSpPr/>
          <p:nvPr/>
        </p:nvSpPr>
        <p:spPr>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p:spPr>
        <p:txBody>
          <a:bodyPr vert="horz" wrap="square" lIns="91440" tIns="45720" rIns="91440" bIns="45720" anchor="t" compatLnSpc="1"/>
          <a:lstStyle/>
          <a:p>
            <a:endParaRPr kumimoji="0" lang="en-US"/>
          </a:p>
        </p:txBody>
      </p:sp>
      <p:sp>
        <p:nvSpPr>
          <p:cNvPr id="10" name="Right Triangle 9"/>
          <p:cNvSpPr/>
          <p:nvPr/>
        </p:nvSpPr>
        <p:spPr>
          <a:xfrm>
            <a:off x="-6042" y="5791253"/>
            <a:ext cx="3402314" cy="1080868"/>
          </a:xfrm>
          <a:prstGeom prst="rtTriangle">
            <a:avLst/>
          </a:prstGeom>
          <a:blipFill>
            <a:blip r:embed="rId2" cstate="print">
              <a:alphaModFix amt="0"/>
            </a:blip>
            <a:srcRect/>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tileRect/>
            </a:gradFill>
            <a:prstDash val="solid"/>
            <a:miter lim="800000"/>
          </a:ln>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Date Placeholder 3"/>
          <p:cNvSpPr>
            <a:spLocks noGrp="1"/>
          </p:cNvSpPr>
          <p:nvPr>
            <p:ph type="dt" sz="half" idx="10"/>
          </p:nvPr>
        </p:nvSpPr>
        <p:spPr/>
        <p:txBody>
          <a:bodyPr/>
          <a:lstStyle/>
          <a:p>
            <a:fld id="{070E04D2-2D69-4261-BF88-A6D936AF6736}" type="datetime1">
              <a:rPr lang="en-US" smtClean="0">
                <a:solidFill>
                  <a:prstClr val="black"/>
                </a:solidFill>
              </a:rPr>
              <a:pPr/>
              <a:t>12/9/2012</a:t>
            </a:fld>
            <a:endParaRPr lang="en-US" smtClean="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 2012 Wells Fargo Insurance Services No Reprints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
        <p:nvSpPr>
          <p:cNvPr id="7" name="Title 6"/>
          <p:cNvSpPr>
            <a:spLocks noGrp="1"/>
          </p:cNvSpPr>
          <p:nvPr>
            <p:ph type="title"/>
          </p:nvPr>
        </p:nvSpPr>
        <p:spPr/>
        <p:txBody>
          <a:bodyPr rtlCol="0"/>
          <a:lstStyle/>
          <a:p>
            <a:r>
              <a:rPr kumimoji="0" lang="en-US" smtClean="0"/>
              <a:t>Click to edit Master title style</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lvl1pPr>
          </a:lstStyle>
          <a:p>
            <a:r>
              <a:rPr kumimoji="0" lang="en-US" smtClean="0"/>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16A581F-6B3F-4AF5-A5DE-43259D59C350}" type="datetime1">
              <a:rPr lang="en-US" smtClean="0">
                <a:solidFill>
                  <a:prstClr val="white"/>
                </a:solidFill>
              </a:rPr>
              <a:pPr/>
              <a:t>12/9/2012</a:t>
            </a:fld>
            <a:endParaRPr lang="en-US" smtClean="0">
              <a:solidFill>
                <a:prstClr val="white"/>
              </a:solidFill>
            </a:endParaRPr>
          </a:p>
        </p:txBody>
      </p:sp>
      <p:sp>
        <p:nvSpPr>
          <p:cNvPr id="5" name="Footer Placeholder 4"/>
          <p:cNvSpPr>
            <a:spLocks noGrp="1"/>
          </p:cNvSpPr>
          <p:nvPr>
            <p:ph type="ftr" sz="quarter" idx="11"/>
          </p:nvPr>
        </p:nvSpPr>
        <p:spPr/>
        <p:txBody>
          <a:bodyPr/>
          <a:lstStyle/>
          <a:p>
            <a:r>
              <a:rPr lang="en-US" dirty="0" smtClean="0">
                <a:solidFill>
                  <a:prstClr val="white"/>
                </a:solidFill>
              </a:rPr>
              <a:t>© 2012 Wells Fargo Insurance Services No Reprints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solidFill>
                  <a:prstClr val="white"/>
                </a:solidFill>
              </a:rPr>
              <a:pPr/>
              <a:t>‹#›</a:t>
            </a:fld>
            <a:endParaRPr lang="en-US" smtClean="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5" name="Date Placeholder 4"/>
          <p:cNvSpPr>
            <a:spLocks noGrp="1"/>
          </p:cNvSpPr>
          <p:nvPr>
            <p:ph type="dt" sz="half" idx="10"/>
          </p:nvPr>
        </p:nvSpPr>
        <p:spPr/>
        <p:txBody>
          <a:bodyPr/>
          <a:lstStyle/>
          <a:p>
            <a:fld id="{7EA3A8D3-A769-40E8-9D7B-D269DAE34489}" type="datetime1">
              <a:rPr lang="en-US" smtClean="0">
                <a:solidFill>
                  <a:prstClr val="white"/>
                </a:solidFill>
              </a:rPr>
              <a:pPr/>
              <a:t>12/9/2012</a:t>
            </a:fld>
            <a:endParaRPr lang="en-US" smtClean="0">
              <a:solidFill>
                <a:prstClr val="white"/>
              </a:solidFill>
            </a:endParaRPr>
          </a:p>
        </p:txBody>
      </p:sp>
      <p:sp>
        <p:nvSpPr>
          <p:cNvPr id="6" name="Footer Placeholder 5"/>
          <p:cNvSpPr>
            <a:spLocks noGrp="1"/>
          </p:cNvSpPr>
          <p:nvPr>
            <p:ph type="ftr" sz="quarter" idx="11"/>
          </p:nvPr>
        </p:nvSpPr>
        <p:spPr/>
        <p:txBody>
          <a:bodyPr/>
          <a:lstStyle/>
          <a:p>
            <a:r>
              <a:rPr lang="en-US" dirty="0" smtClean="0">
                <a:solidFill>
                  <a:prstClr val="white"/>
                </a:solidFill>
              </a:rPr>
              <a:t>© 2012 Wells Fargo Insurance Services No Reprints Without Permission</a:t>
            </a:r>
          </a:p>
        </p:txBody>
      </p:sp>
      <p:sp>
        <p:nvSpPr>
          <p:cNvPr id="7" name="Slide Number Placeholder 6"/>
          <p:cNvSpPr>
            <a:spLocks noGrp="1"/>
          </p:cNvSpPr>
          <p:nvPr>
            <p:ph type="sldNum" sz="quarter" idx="12"/>
          </p:nvPr>
        </p:nvSpPr>
        <p:spPr/>
        <p:txBody>
          <a:bodyPr/>
          <a:lstStyle/>
          <a:p>
            <a:fld id="{CDC9CC1B-925F-4299-9F6F-2367F24ED866}" type="slidenum">
              <a:rPr lang="en-US" smtClean="0">
                <a:solidFill>
                  <a:prstClr val="white"/>
                </a:solidFill>
              </a:rPr>
              <a:pPr/>
              <a:t>‹#›</a:t>
            </a:fld>
            <a:endParaRPr lang="en-US" smtClean="0">
              <a:solidFill>
                <a:prstClr val="white"/>
              </a:solidFill>
            </a:endParaRPr>
          </a:p>
        </p:txBody>
      </p:sp>
      <p:sp>
        <p:nvSpPr>
          <p:cNvPr id="8" name="Title 7"/>
          <p:cNvSpPr>
            <a:spLocks noGrp="1"/>
          </p:cNvSpPr>
          <p:nvPr>
            <p:ph type="title"/>
          </p:nvPr>
        </p:nvSpPr>
        <p:spPr/>
        <p:txBody>
          <a:bodyPr rtlCol="0"/>
          <a:lstStyle/>
          <a:p>
            <a:r>
              <a:rPr kumimoji="0" lang="en-US" smtClean="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lstStyle>
          <a:p>
            <a:r>
              <a:rPr kumimoji="0" lang="en-US" smtClean="0"/>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ct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7" name="Date Placeholder 6"/>
          <p:cNvSpPr>
            <a:spLocks noGrp="1"/>
          </p:cNvSpPr>
          <p:nvPr>
            <p:ph type="dt" sz="half" idx="10"/>
          </p:nvPr>
        </p:nvSpPr>
        <p:spPr/>
        <p:txBody>
          <a:bodyPr/>
          <a:lstStyle/>
          <a:p>
            <a:fld id="{ED144EE2-A8F3-4E31-BB11-AFC2C29D37C8}" type="datetime1">
              <a:rPr lang="en-US" smtClean="0">
                <a:solidFill>
                  <a:prstClr val="black"/>
                </a:solidFill>
              </a:rPr>
              <a:pPr/>
              <a:t>12/9/2012</a:t>
            </a:fld>
            <a:endParaRPr lang="en-US" smtClean="0">
              <a:solidFill>
                <a:prstClr val="black"/>
              </a:solidFill>
            </a:endParaRPr>
          </a:p>
        </p:txBody>
      </p:sp>
      <p:sp>
        <p:nvSpPr>
          <p:cNvPr id="8" name="Footer Placeholder 7"/>
          <p:cNvSpPr>
            <a:spLocks noGrp="1"/>
          </p:cNvSpPr>
          <p:nvPr>
            <p:ph type="ftr" sz="quarter" idx="11"/>
          </p:nvPr>
        </p:nvSpPr>
        <p:spPr/>
        <p:txBody>
          <a:bodyPr/>
          <a:lstStyle/>
          <a:p>
            <a:r>
              <a:rPr lang="en-US" dirty="0" smtClean="0">
                <a:solidFill>
                  <a:prstClr val="black"/>
                </a:solidFill>
              </a:rPr>
              <a:t>© 2012 Wells Fargo Insurance Services No Reprints Without Permission</a:t>
            </a:r>
          </a:p>
        </p:txBody>
      </p:sp>
      <p:sp>
        <p:nvSpPr>
          <p:cNvPr id="9" name="Slide Number Placeholder 8"/>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34BED64-7A41-4F42-A7C2-1B51A995ECE7}" type="datetime1">
              <a:rPr lang="en-US" smtClean="0">
                <a:solidFill>
                  <a:prstClr val="white"/>
                </a:solidFill>
              </a:rPr>
              <a:pPr/>
              <a:t>12/9/2012</a:t>
            </a:fld>
            <a:endParaRPr lang="en-US" smtClean="0">
              <a:solidFill>
                <a:prstClr val="white"/>
              </a:solidFill>
            </a:endParaRPr>
          </a:p>
        </p:txBody>
      </p:sp>
      <p:sp>
        <p:nvSpPr>
          <p:cNvPr id="4" name="Footer Placeholder 3"/>
          <p:cNvSpPr>
            <a:spLocks noGrp="1"/>
          </p:cNvSpPr>
          <p:nvPr>
            <p:ph type="ftr" sz="quarter" idx="11"/>
          </p:nvPr>
        </p:nvSpPr>
        <p:spPr/>
        <p:txBody>
          <a:bodyPr/>
          <a:lstStyle/>
          <a:p>
            <a:r>
              <a:rPr lang="en-US" dirty="0" smtClean="0">
                <a:solidFill>
                  <a:prstClr val="white"/>
                </a:solidFill>
              </a:rPr>
              <a:t>© 2012 Wells Fargo Insurance Services No Reprints Without Permission</a:t>
            </a:r>
          </a:p>
        </p:txBody>
      </p:sp>
      <p:sp>
        <p:nvSpPr>
          <p:cNvPr id="5" name="Slide Number Placeholder 4"/>
          <p:cNvSpPr>
            <a:spLocks noGrp="1"/>
          </p:cNvSpPr>
          <p:nvPr>
            <p:ph type="sldNum" sz="quarter" idx="12"/>
          </p:nvPr>
        </p:nvSpPr>
        <p:spPr/>
        <p:txBody>
          <a:bodyPr/>
          <a:lstStyle/>
          <a:p>
            <a:fld id="{CDC9CC1B-925F-4299-9F6F-2367F24ED866}" type="slidenum">
              <a:rPr lang="en-US" smtClean="0">
                <a:solidFill>
                  <a:prstClr val="white"/>
                </a:solidFill>
              </a:rPr>
              <a:pPr/>
              <a:t>‹#›</a:t>
            </a:fld>
            <a:endParaRPr lang="en-US" smtClean="0">
              <a:solidFill>
                <a:prstClr val="white"/>
              </a:solidFill>
            </a:endParaRPr>
          </a:p>
        </p:txBody>
      </p:sp>
      <p:sp>
        <p:nvSpPr>
          <p:cNvPr id="6" name="Title 5"/>
          <p:cNvSpPr>
            <a:spLocks noGrp="1"/>
          </p:cNvSpPr>
          <p:nvPr>
            <p:ph type="title"/>
          </p:nvPr>
        </p:nvSpPr>
        <p:spPr/>
        <p:txBody>
          <a:bodyPr rtlCol="0"/>
          <a:lstStyle/>
          <a:p>
            <a:r>
              <a:rPr kumimoji="0" lang="en-US" smtClean="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90D2D0-F406-4193-A626-A741089B32A8}" type="datetime1">
              <a:rPr lang="en-US" smtClean="0">
                <a:solidFill>
                  <a:prstClr val="black"/>
                </a:solidFill>
              </a:rPr>
              <a:pPr/>
              <a:t>12/9/2012</a:t>
            </a:fld>
            <a:endParaRPr lang="en-US" smtClean="0">
              <a:solidFill>
                <a:prstClr val="black"/>
              </a:solidFill>
            </a:endParaRPr>
          </a:p>
        </p:txBody>
      </p:sp>
      <p:sp>
        <p:nvSpPr>
          <p:cNvPr id="3" name="Footer Placeholder 2"/>
          <p:cNvSpPr>
            <a:spLocks noGrp="1"/>
          </p:cNvSpPr>
          <p:nvPr>
            <p:ph type="ftr" sz="quarter" idx="11"/>
          </p:nvPr>
        </p:nvSpPr>
        <p:spPr/>
        <p:txBody>
          <a:bodyPr/>
          <a:lstStyle/>
          <a:p>
            <a:pPr algn="l"/>
            <a:r>
              <a:rPr lang="en-US" dirty="0" smtClean="0">
                <a:solidFill>
                  <a:prstClr val="black"/>
                </a:solidFill>
              </a:rPr>
              <a:t>© 2012 Wells Fargo Insurance Services </a:t>
            </a:r>
          </a:p>
          <a:p>
            <a:pPr algn="l"/>
            <a:r>
              <a:rPr lang="en-US" dirty="0" smtClean="0">
                <a:solidFill>
                  <a:prstClr val="black"/>
                </a:solidFill>
              </a:rPr>
              <a:t>     No Reprints Without Permission</a:t>
            </a:r>
          </a:p>
        </p:txBody>
      </p:sp>
      <p:sp>
        <p:nvSpPr>
          <p:cNvPr id="4" name="Slide Number Placeholder 3"/>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defRPr>
            </a:lvl1pPr>
          </a:lstStyle>
          <a:p>
            <a:r>
              <a:rPr kumimoji="0" lang="en-US" smtClean="0"/>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5" name="Date Placeholder 4"/>
          <p:cNvSpPr>
            <a:spLocks noGrp="1"/>
          </p:cNvSpPr>
          <p:nvPr>
            <p:ph type="dt" sz="half" idx="10"/>
          </p:nvPr>
        </p:nvSpPr>
        <p:spPr>
          <a:xfrm>
            <a:off x="6727032" y="6407944"/>
            <a:ext cx="1920240" cy="365760"/>
          </a:xfrm>
        </p:spPr>
        <p:txBody>
          <a:bodyPr/>
          <a:lstStyle/>
          <a:p>
            <a:fld id="{40A7620D-1CCC-4F38-B86D-1DAEB3110D85}" type="datetime1">
              <a:rPr lang="en-US" smtClean="0">
                <a:solidFill>
                  <a:prstClr val="black"/>
                </a:solidFill>
              </a:rPr>
              <a:pPr/>
              <a:t>12/9/2012</a:t>
            </a:fld>
            <a:endParaRPr lang="en-US" smtClean="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 2012 Wells Fargo Insurance Services No Reprints Without Permission</a:t>
            </a:r>
          </a:p>
        </p:txBody>
      </p:sp>
      <p:sp>
        <p:nvSpPr>
          <p:cNvPr id="7" name="Slide Number Placeholder 6"/>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ABC87E2A-E91C-4DEC-A283-4EFE7282D98B}" type="datetime1">
              <a:rPr lang="en-US" smtClean="0">
                <a:solidFill>
                  <a:prstClr val="white"/>
                </a:solidFill>
              </a:rPr>
              <a:pPr/>
              <a:t>12/9/2012</a:t>
            </a:fld>
            <a:endParaRPr lang="en-US" smtClean="0">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r>
              <a:rPr lang="en-US" dirty="0" smtClean="0">
                <a:solidFill>
                  <a:prstClr val="white"/>
                </a:solidFill>
              </a:rPr>
              <a:t>© 2012 Wells Fargo Insurance Services No Reprints Without Permission</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DC9CC1B-925F-4299-9F6F-2367F24ED866}" type="slidenum">
              <a:rPr lang="en-US" smtClean="0">
                <a:solidFill>
                  <a:prstClr val="white"/>
                </a:solidFill>
              </a:rPr>
              <a:pPr/>
              <a:t>‹#›</a:t>
            </a:fld>
            <a:endParaRPr lang="en-US" smtClean="0">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defRPr>
            </a:lvl1pPr>
          </a:lstStyle>
          <a:p>
            <a:r>
              <a:rPr kumimoji="0" lang="en-US" smtClean="0"/>
              <a:t>Click to edit Master title style</a:t>
            </a:r>
          </a:p>
        </p:txBody>
      </p:sp>
      <p:sp>
        <p:nvSpPr>
          <p:cNvPr id="8" name="Freeform 7"/>
          <p:cNvSpPr/>
          <p:nvPr/>
        </p:nvSpPr>
        <p:spPr>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9" name="Freeform 8"/>
          <p:cNvSpPr/>
          <p:nvPr/>
        </p:nvSpPr>
        <p:spPr>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10" name="Right Triangle 9"/>
          <p:cNvSpPr/>
          <p:nvPr/>
        </p:nvSpPr>
        <p:spPr>
          <a:xfrm>
            <a:off x="-6042" y="5791253"/>
            <a:ext cx="3402314" cy="1080868"/>
          </a:xfrm>
          <a:prstGeom prst="rtTriangle">
            <a:avLst/>
          </a:prstGeom>
          <a:blipFill>
            <a:blip r:embed="rId2" cstate="print">
              <a:alphaModFix amt="0"/>
            </a:blip>
            <a:srcRect/>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tileRect/>
            </a:gradFill>
            <a:prstDash val="solid"/>
            <a:miter lim="800000"/>
          </a:ln>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tileRect/>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Date Placeholder 3"/>
          <p:cNvSpPr>
            <a:spLocks noGrp="1"/>
          </p:cNvSpPr>
          <p:nvPr>
            <p:ph type="dt" sz="half" idx="10"/>
          </p:nvPr>
        </p:nvSpPr>
        <p:spPr/>
        <p:txBody>
          <a:bodyPr/>
          <a:lstStyle/>
          <a:p>
            <a:fld id="{2FF8FD4E-932F-4130-9DFE-95AF02198720}" type="datetime1">
              <a:rPr lang="en-US" smtClean="0">
                <a:solidFill>
                  <a:prstClr val="black"/>
                </a:solidFill>
              </a:rPr>
              <a:pPr/>
              <a:t>12/9/2012</a:t>
            </a:fld>
            <a:endParaRPr lang="en-US" smtClean="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 2012 Wells Fargo Insurance Services No Reprints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p>
        </p:txBody>
      </p:sp>
      <p:sp>
        <p:nvSpPr>
          <p:cNvPr id="4" name="Date Placeholder 3"/>
          <p:cNvSpPr>
            <a:spLocks noGrp="1"/>
          </p:cNvSpPr>
          <p:nvPr>
            <p:ph type="dt" sz="half" idx="10"/>
          </p:nvPr>
        </p:nvSpPr>
        <p:spPr/>
        <p:txBody>
          <a:bodyPr/>
          <a:lstStyle/>
          <a:p>
            <a:fld id="{4B20A7C2-1C56-45D8-82C8-3FBFF37D761B}" type="datetime1">
              <a:rPr lang="en-US" smtClean="0">
                <a:solidFill>
                  <a:prstClr val="black"/>
                </a:solidFill>
              </a:rPr>
              <a:pPr/>
              <a:t>12/9/2012</a:t>
            </a:fld>
            <a:endParaRPr lang="en-US" smtClean="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 2012 Wells Fargo Insurance Services No Reprints Without Permission</a:t>
            </a:r>
          </a:p>
        </p:txBody>
      </p:sp>
      <p:sp>
        <p:nvSpPr>
          <p:cNvPr id="6" name="Slide Number Placeholder 5"/>
          <p:cNvSpPr>
            <a:spLocks noGrp="1"/>
          </p:cNvSpPr>
          <p:nvPr>
            <p:ph type="sldNum" sz="quarter" idx="12"/>
          </p:nvPr>
        </p:nvSpPr>
        <p:spPr/>
        <p:txBody>
          <a:bodyPr/>
          <a:lstStyle/>
          <a:p>
            <a:fld id="{CDC9CC1B-925F-4299-9F6F-2367F24ED866}" type="slidenum">
              <a:rPr lang="en-US" smtClean="0">
                <a:solidFill>
                  <a:prstClr val="black"/>
                </a:solidFill>
              </a:rPr>
              <a:pPr/>
              <a:t>‹#›</a:t>
            </a:fld>
            <a:endParaRPr lang="en-US" smtClean="0">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p:nvPr/>
        </p:nvSpPr>
        <p:spPr>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p:spPr>
        <p:txBody>
          <a:bodyPr vert="horz" wrap="square" lIns="91440" tIns="45720" rIns="91440" bIns="45720" anchor="t" compatLnSpc="1"/>
          <a:lstStyle/>
          <a:p>
            <a:endParaRPr kumimoji="0" lang="en-US"/>
          </a:p>
        </p:txBody>
      </p:sp>
      <p:sp>
        <p:nvSpPr>
          <p:cNvPr id="12" name="Freeform 11"/>
          <p:cNvSpPr/>
          <p:nvPr/>
        </p:nvSpPr>
        <p:spPr>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p:spPr>
        <p:txBody>
          <a:bodyPr vert="horz" wrap="square" lIns="91440" tIns="45720" rIns="91440" bIns="45720" anchor="t" compatLnSpc="1"/>
          <a:lstStyle/>
          <a:p>
            <a:endParaRPr kumimoji="0" lang="en-US"/>
          </a:p>
        </p:txBody>
      </p:sp>
      <p:sp>
        <p:nvSpPr>
          <p:cNvPr id="14" name="Right Triangle 13"/>
          <p:cNvSpPr/>
          <p:nvPr/>
        </p:nvSpPr>
        <p:spPr>
          <a:xfrm>
            <a:off x="-6042" y="5791253"/>
            <a:ext cx="3402314" cy="1080868"/>
          </a:xfrm>
          <a:prstGeom prst="rtTriangle">
            <a:avLst/>
          </a:prstGeom>
          <a:blipFill>
            <a:blip r:embed="rId13" cstate="print">
              <a:alphaModFix amt="0"/>
            </a:blip>
            <a:srcRect/>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tileRect/>
            </a:gradFill>
            <a:prstDash val="solid"/>
            <a:miter lim="800000"/>
          </a:ln>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20FF4863-90D4-4630-A850-802C3EE53109}" type="datetime1">
              <a:rPr lang="en-US" smtClean="0"/>
              <a:pPr/>
              <a:t>12/9/2012</a:t>
            </a:fld>
            <a:endParaRPr lang="en-US" smtClean="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r>
              <a:rPr lang="en-US" dirty="0" smtClean="0"/>
              <a:t>© 2011 Wells Fargo Insurance Services Without Permission</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CDC9CC1B-925F-4299-9F6F-2367F24ED866}" type="slidenum">
              <a:rPr lang="en-US" smtClean="0"/>
              <a:pPr/>
              <a:t>‹#›</a:t>
            </a:fld>
            <a:endParaRPr lang="en-US"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latin typeface="+mj-lt"/>
          <a:ea typeface="+mj-ea"/>
          <a:cs typeface="+mj-cs"/>
        </a:defRPr>
      </a:lvl1pPr>
    </p:titleStyle>
    <p:bodyStyle>
      <a:lvl1pPr marL="365760" indent="-256032" algn="l" rtl="0" eaLnBrk="1" latinLnBrk="0" hangingPunct="1">
        <a:spcBef>
          <a:spcPts val="400"/>
        </a:spcBef>
        <a:spcAft>
          <a:spcPct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Tx/>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p:nvPr/>
        </p:nvSpPr>
        <p:spPr>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12" name="Freeform 11"/>
          <p:cNvSpPr/>
          <p:nvPr/>
        </p:nvSpPr>
        <p:spPr>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14" name="Right Triangle 13"/>
          <p:cNvSpPr/>
          <p:nvPr/>
        </p:nvSpPr>
        <p:spPr>
          <a:xfrm>
            <a:off x="-6042" y="5791253"/>
            <a:ext cx="3402314" cy="1080868"/>
          </a:xfrm>
          <a:prstGeom prst="rtTriangle">
            <a:avLst/>
          </a:prstGeom>
          <a:blipFill>
            <a:blip r:embed="rId13" cstate="print">
              <a:alphaModFix amt="0"/>
            </a:blip>
            <a:srcRect/>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tileRect/>
            </a:gradFill>
            <a:prstDash val="solid"/>
            <a:miter lim="800000"/>
          </a:ln>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20FF4863-90D4-4630-A850-802C3EE53109}" type="datetime1">
              <a:rPr lang="en-US" smtClean="0">
                <a:solidFill>
                  <a:prstClr val="black"/>
                </a:solidFill>
              </a:rPr>
              <a:pPr/>
              <a:t>12/9/2012</a:t>
            </a:fld>
            <a:endParaRPr lang="en-US" smtClean="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r>
              <a:rPr lang="en-US" dirty="0" smtClean="0">
                <a:solidFill>
                  <a:prstClr val="black"/>
                </a:solidFill>
              </a:rPr>
              <a:t>© 2012 Wells Fargo Insurance Services No Reprints Without Permission</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CDC9CC1B-925F-4299-9F6F-2367F24ED866}" type="slidenum">
              <a:rPr lang="en-US" smtClean="0">
                <a:solidFill>
                  <a:prstClr val="black"/>
                </a:solidFill>
              </a:rPr>
              <a:pPr/>
              <a:t>‹#›</a:t>
            </a:fld>
            <a:endParaRPr lang="en-US" smtClean="0">
              <a:solidFill>
                <a:prstClr val="black"/>
              </a:solidFill>
            </a:endParaRP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rtl="0" eaLnBrk="1" latinLnBrk="0" hangingPunct="1">
        <a:spcBef>
          <a:spcPct val="0"/>
        </a:spcBef>
        <a:buNone/>
        <a:defRPr kumimoji="0" sz="4100" b="1" kern="1200">
          <a:solidFill>
            <a:schemeClr val="tx2"/>
          </a:solidFill>
          <a:latin typeface="+mj-lt"/>
          <a:ea typeface="+mj-ea"/>
          <a:cs typeface="+mj-cs"/>
        </a:defRPr>
      </a:lvl1pPr>
    </p:titleStyle>
    <p:bodyStyle>
      <a:lvl1pPr marL="365760" indent="-256032" algn="l" rtl="0" eaLnBrk="1" latinLnBrk="0" hangingPunct="1">
        <a:spcBef>
          <a:spcPts val="400"/>
        </a:spcBef>
        <a:spcAft>
          <a:spcPct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Tx/>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B5B06-3C45-48B5-8AEA-68C15F660A86}" type="datetime1">
              <a:rPr lang="en-US" smtClean="0"/>
              <a:pPr/>
              <a:t>12/9/2012</a:t>
            </a:fld>
            <a:endParaRPr lang="en-US"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2011 Wells Fargo Insurance Services Without Permission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283FE-CA7C-49A2-B72B-F5025D1B998D}" type="slidenum">
              <a:rPr lang="en-US" smtClean="0"/>
              <a:pPr/>
              <a:t>‹#›</a:t>
            </a:fld>
            <a:endParaRPr lang="en-US" smtClean="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p:nvPr/>
        </p:nvSpPr>
        <p:spPr>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12" name="Freeform 11"/>
          <p:cNvSpPr/>
          <p:nvPr/>
        </p:nvSpPr>
        <p:spPr>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14" name="Right Triangle 13"/>
          <p:cNvSpPr/>
          <p:nvPr/>
        </p:nvSpPr>
        <p:spPr>
          <a:xfrm>
            <a:off x="-6042" y="5791253"/>
            <a:ext cx="3402314" cy="1080868"/>
          </a:xfrm>
          <a:prstGeom prst="rtTriangle">
            <a:avLst/>
          </a:prstGeom>
          <a:blipFill>
            <a:blip r:embed="rId13" cstate="print">
              <a:alphaModFix amt="0"/>
            </a:blip>
            <a:srcRect/>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tileRect/>
            </a:gradFill>
            <a:prstDash val="solid"/>
            <a:miter lim="800000"/>
          </a:ln>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20FF4863-90D4-4630-A850-802C3EE53109}" type="datetime1">
              <a:rPr lang="en-US" smtClean="0">
                <a:solidFill>
                  <a:prstClr val="black"/>
                </a:solidFill>
              </a:rPr>
              <a:pPr/>
              <a:t>12/9/2012</a:t>
            </a:fld>
            <a:endParaRPr lang="en-US" smtClean="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r>
              <a:rPr lang="en-US" dirty="0" smtClean="0">
                <a:solidFill>
                  <a:prstClr val="black"/>
                </a:solidFill>
              </a:rPr>
              <a:t>© 2011 Wells Fargo Insurance Services Without Permission</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CDC9CC1B-925F-4299-9F6F-2367F24ED866}" type="slidenum">
              <a:rPr lang="en-US" smtClean="0">
                <a:solidFill>
                  <a:prstClr val="black"/>
                </a:solidFill>
              </a:rPr>
              <a:pPr/>
              <a:t>‹#›</a:t>
            </a:fld>
            <a:endParaRPr lang="en-US" smtClean="0">
              <a:solidFill>
                <a:prstClr val="black"/>
              </a:solidFill>
            </a:endParaRPr>
          </a:p>
        </p:txBody>
      </p:sp>
    </p:spTree>
    <p:extLst>
      <p:ext uri="{BB962C8B-B14F-4D97-AF65-F5344CB8AC3E}">
        <p14:creationId xmlns:p14="http://schemas.microsoft.com/office/powerpoint/2010/main" xmlns="" val="395954942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4100" b="1" kern="1200">
          <a:solidFill>
            <a:schemeClr val="tx2"/>
          </a:solidFill>
          <a:latin typeface="+mj-lt"/>
          <a:ea typeface="+mj-ea"/>
          <a:cs typeface="+mj-cs"/>
        </a:defRPr>
      </a:lvl1pPr>
    </p:titleStyle>
    <p:bodyStyle>
      <a:lvl1pPr marL="365760" indent="-256032" algn="l" rtl="0" eaLnBrk="1" latinLnBrk="0" hangingPunct="1">
        <a:spcBef>
          <a:spcPts val="400"/>
        </a:spcBef>
        <a:spcAft>
          <a:spcPct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Tx/>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p:nvPr/>
        </p:nvSpPr>
        <p:spPr>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12" name="Freeform 11"/>
          <p:cNvSpPr/>
          <p:nvPr/>
        </p:nvSpPr>
        <p:spPr>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14" name="Right Triangle 13"/>
          <p:cNvSpPr/>
          <p:nvPr/>
        </p:nvSpPr>
        <p:spPr>
          <a:xfrm>
            <a:off x="-6042" y="5791253"/>
            <a:ext cx="3402314" cy="1080868"/>
          </a:xfrm>
          <a:prstGeom prst="rtTriangle">
            <a:avLst/>
          </a:prstGeom>
          <a:blipFill>
            <a:blip r:embed="rId13" cstate="print">
              <a:alphaModFix amt="0"/>
            </a:blip>
            <a:srcRect/>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tileRect/>
            </a:gradFill>
            <a:prstDash val="solid"/>
            <a:miter lim="800000"/>
          </a:ln>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20FF4863-90D4-4630-A850-802C3EE53109}" type="datetime1">
              <a:rPr lang="en-US" smtClean="0">
                <a:solidFill>
                  <a:prstClr val="black"/>
                </a:solidFill>
              </a:rPr>
              <a:pPr/>
              <a:t>12/9/2012</a:t>
            </a:fld>
            <a:endParaRPr lang="en-US" smtClean="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r>
              <a:rPr lang="en-US" dirty="0" smtClean="0">
                <a:solidFill>
                  <a:prstClr val="black"/>
                </a:solidFill>
              </a:rPr>
              <a:t>© 2011 Wells Fargo Insurance Services Without Permission</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CDC9CC1B-925F-4299-9F6F-2367F24ED866}" type="slidenum">
              <a:rPr lang="en-US" smtClean="0">
                <a:solidFill>
                  <a:prstClr val="black"/>
                </a:solidFill>
              </a:rPr>
              <a:pPr/>
              <a:t>‹#›</a:t>
            </a:fld>
            <a:endParaRPr lang="en-US" smtClean="0">
              <a:solidFill>
                <a:prstClr val="black"/>
              </a:solidFill>
            </a:endParaRPr>
          </a:p>
        </p:txBody>
      </p:sp>
    </p:spTree>
    <p:extLst>
      <p:ext uri="{BB962C8B-B14F-4D97-AF65-F5344CB8AC3E}">
        <p14:creationId xmlns:p14="http://schemas.microsoft.com/office/powerpoint/2010/main" xmlns="" val="280189835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1" latinLnBrk="0" hangingPunct="1">
        <a:spcBef>
          <a:spcPct val="0"/>
        </a:spcBef>
        <a:buNone/>
        <a:defRPr kumimoji="0" sz="4100" b="1" kern="1200">
          <a:solidFill>
            <a:schemeClr val="tx2"/>
          </a:solidFill>
          <a:latin typeface="+mj-lt"/>
          <a:ea typeface="+mj-ea"/>
          <a:cs typeface="+mj-cs"/>
        </a:defRPr>
      </a:lvl1pPr>
    </p:titleStyle>
    <p:bodyStyle>
      <a:lvl1pPr marL="365760" indent="-256032" algn="l" rtl="0" eaLnBrk="1" latinLnBrk="0" hangingPunct="1">
        <a:spcBef>
          <a:spcPts val="400"/>
        </a:spcBef>
        <a:spcAft>
          <a:spcPct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Tx/>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p:nvPr/>
        </p:nvSpPr>
        <p:spPr>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12" name="Freeform 11"/>
          <p:cNvSpPr/>
          <p:nvPr/>
        </p:nvSpPr>
        <p:spPr>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14" name="Right Triangle 13"/>
          <p:cNvSpPr/>
          <p:nvPr/>
        </p:nvSpPr>
        <p:spPr>
          <a:xfrm>
            <a:off x="-6042" y="5791253"/>
            <a:ext cx="3402314" cy="1080868"/>
          </a:xfrm>
          <a:prstGeom prst="rtTriangle">
            <a:avLst/>
          </a:prstGeom>
          <a:blipFill>
            <a:blip r:embed="rId13" cstate="print">
              <a:alphaModFix amt="0"/>
            </a:blip>
            <a:srcRect/>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tileRect/>
            </a:gradFill>
            <a:prstDash val="solid"/>
            <a:miter lim="800000"/>
          </a:ln>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20FF4863-90D4-4630-A850-802C3EE53109}" type="datetime1">
              <a:rPr lang="en-US" smtClean="0">
                <a:solidFill>
                  <a:prstClr val="black"/>
                </a:solidFill>
              </a:rPr>
              <a:pPr/>
              <a:t>12/9/2012</a:t>
            </a:fld>
            <a:endParaRPr lang="en-US" smtClean="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r>
              <a:rPr lang="en-US" dirty="0" smtClean="0">
                <a:solidFill>
                  <a:prstClr val="black"/>
                </a:solidFill>
              </a:rPr>
              <a:t>© 2011 Wells Fargo Insurance Services Without Permission</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CDC9CC1B-925F-4299-9F6F-2367F24ED866}" type="slidenum">
              <a:rPr lang="en-US" smtClean="0">
                <a:solidFill>
                  <a:prstClr val="black"/>
                </a:solidFill>
              </a:rPr>
              <a:pPr/>
              <a:t>‹#›</a:t>
            </a:fld>
            <a:endParaRPr lang="en-US" smtClean="0">
              <a:solidFill>
                <a:prstClr val="black"/>
              </a:solidFill>
            </a:endParaRPr>
          </a:p>
        </p:txBody>
      </p:sp>
    </p:spTree>
    <p:extLst>
      <p:ext uri="{BB962C8B-B14F-4D97-AF65-F5344CB8AC3E}">
        <p14:creationId xmlns:p14="http://schemas.microsoft.com/office/powerpoint/2010/main" xmlns="" val="260775222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1" latinLnBrk="0" hangingPunct="1">
        <a:spcBef>
          <a:spcPct val="0"/>
        </a:spcBef>
        <a:buNone/>
        <a:defRPr kumimoji="0" sz="4100" b="1" kern="1200">
          <a:solidFill>
            <a:schemeClr val="tx2"/>
          </a:solidFill>
          <a:latin typeface="+mj-lt"/>
          <a:ea typeface="+mj-ea"/>
          <a:cs typeface="+mj-cs"/>
        </a:defRPr>
      </a:lvl1pPr>
    </p:titleStyle>
    <p:bodyStyle>
      <a:lvl1pPr marL="365760" indent="-256032" algn="l" rtl="0" eaLnBrk="1" latinLnBrk="0" hangingPunct="1">
        <a:spcBef>
          <a:spcPts val="400"/>
        </a:spcBef>
        <a:spcAft>
          <a:spcPct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Tx/>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p:nvPr/>
        </p:nvSpPr>
        <p:spPr>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12" name="Freeform 11"/>
          <p:cNvSpPr/>
          <p:nvPr/>
        </p:nvSpPr>
        <p:spPr>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14" name="Right Triangle 13"/>
          <p:cNvSpPr/>
          <p:nvPr/>
        </p:nvSpPr>
        <p:spPr>
          <a:xfrm>
            <a:off x="-6042" y="5791253"/>
            <a:ext cx="3402314" cy="1080868"/>
          </a:xfrm>
          <a:prstGeom prst="rtTriangle">
            <a:avLst/>
          </a:prstGeom>
          <a:blipFill>
            <a:blip r:embed="rId13" cstate="print">
              <a:alphaModFix amt="0"/>
            </a:blip>
            <a:srcRect/>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tileRect/>
            </a:gradFill>
            <a:prstDash val="solid"/>
            <a:miter lim="800000"/>
          </a:ln>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20FF4863-90D4-4630-A850-802C3EE53109}" type="datetime1">
              <a:rPr lang="en-US" smtClean="0">
                <a:solidFill>
                  <a:prstClr val="black"/>
                </a:solidFill>
              </a:rPr>
              <a:pPr/>
              <a:t>12/9/2012</a:t>
            </a:fld>
            <a:endParaRPr lang="en-US" smtClean="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r>
              <a:rPr lang="en-US" dirty="0" smtClean="0">
                <a:solidFill>
                  <a:prstClr val="black"/>
                </a:solidFill>
              </a:rPr>
              <a:t>© 2011 Wells Fargo Insurance Services Without Permission</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CDC9CC1B-925F-4299-9F6F-2367F24ED866}" type="slidenum">
              <a:rPr lang="en-US" smtClean="0">
                <a:solidFill>
                  <a:prstClr val="black"/>
                </a:solidFill>
              </a:rPr>
              <a:pPr/>
              <a:t>‹#›</a:t>
            </a:fld>
            <a:endParaRPr lang="en-US" smtClean="0">
              <a:solidFill>
                <a:prstClr val="black"/>
              </a:solidFill>
            </a:endParaRPr>
          </a:p>
        </p:txBody>
      </p:sp>
    </p:spTree>
    <p:extLst>
      <p:ext uri="{BB962C8B-B14F-4D97-AF65-F5344CB8AC3E}">
        <p14:creationId xmlns:p14="http://schemas.microsoft.com/office/powerpoint/2010/main" xmlns="" val="292362028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1" latinLnBrk="0" hangingPunct="1">
        <a:spcBef>
          <a:spcPct val="0"/>
        </a:spcBef>
        <a:buNone/>
        <a:defRPr kumimoji="0" sz="4100" b="1" kern="1200">
          <a:solidFill>
            <a:schemeClr val="tx2"/>
          </a:solidFill>
          <a:latin typeface="+mj-lt"/>
          <a:ea typeface="+mj-ea"/>
          <a:cs typeface="+mj-cs"/>
        </a:defRPr>
      </a:lvl1pPr>
    </p:titleStyle>
    <p:bodyStyle>
      <a:lvl1pPr marL="365760" indent="-256032" algn="l" rtl="0" eaLnBrk="1" latinLnBrk="0" hangingPunct="1">
        <a:spcBef>
          <a:spcPts val="400"/>
        </a:spcBef>
        <a:spcAft>
          <a:spcPct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Tx/>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p:nvPr/>
        </p:nvSpPr>
        <p:spPr>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12" name="Freeform 11"/>
          <p:cNvSpPr/>
          <p:nvPr/>
        </p:nvSpPr>
        <p:spPr>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14" name="Right Triangle 13"/>
          <p:cNvSpPr/>
          <p:nvPr/>
        </p:nvSpPr>
        <p:spPr>
          <a:xfrm>
            <a:off x="-6042" y="5791253"/>
            <a:ext cx="3402314" cy="1080868"/>
          </a:xfrm>
          <a:prstGeom prst="rtTriangle">
            <a:avLst/>
          </a:prstGeom>
          <a:blipFill>
            <a:blip r:embed="rId13" cstate="print">
              <a:alphaModFix amt="0"/>
            </a:blip>
            <a:srcRect/>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tileRect/>
            </a:gradFill>
            <a:prstDash val="solid"/>
            <a:miter lim="800000"/>
          </a:ln>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20FF4863-90D4-4630-A850-802C3EE53109}" type="datetime1">
              <a:rPr lang="en-US" smtClean="0">
                <a:solidFill>
                  <a:prstClr val="black"/>
                </a:solidFill>
              </a:rPr>
              <a:pPr/>
              <a:t>12/9/2012</a:t>
            </a:fld>
            <a:endParaRPr lang="en-US" smtClean="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r>
              <a:rPr lang="en-US" dirty="0" smtClean="0">
                <a:solidFill>
                  <a:prstClr val="black"/>
                </a:solidFill>
              </a:rPr>
              <a:t>© 2011 Wells Fargo Insurance Services Without Permission</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CDC9CC1B-925F-4299-9F6F-2367F24ED866}" type="slidenum">
              <a:rPr lang="en-US" smtClean="0">
                <a:solidFill>
                  <a:prstClr val="black"/>
                </a:solidFill>
              </a:rPr>
              <a:pPr/>
              <a:t>‹#›</a:t>
            </a:fld>
            <a:endParaRPr lang="en-US" smtClean="0">
              <a:solidFill>
                <a:prstClr val="black"/>
              </a:solidFill>
            </a:endParaRPr>
          </a:p>
        </p:txBody>
      </p:sp>
    </p:spTree>
    <p:extLst>
      <p:ext uri="{BB962C8B-B14F-4D97-AF65-F5344CB8AC3E}">
        <p14:creationId xmlns:p14="http://schemas.microsoft.com/office/powerpoint/2010/main" xmlns="" val="11667892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1" latinLnBrk="0" hangingPunct="1">
        <a:spcBef>
          <a:spcPct val="0"/>
        </a:spcBef>
        <a:buNone/>
        <a:defRPr kumimoji="0" sz="4100" b="1" kern="1200">
          <a:solidFill>
            <a:schemeClr val="tx2"/>
          </a:solidFill>
          <a:latin typeface="+mj-lt"/>
          <a:ea typeface="+mj-ea"/>
          <a:cs typeface="+mj-cs"/>
        </a:defRPr>
      </a:lvl1pPr>
    </p:titleStyle>
    <p:bodyStyle>
      <a:lvl1pPr marL="365760" indent="-256032" algn="l" rtl="0" eaLnBrk="1" latinLnBrk="0" hangingPunct="1">
        <a:spcBef>
          <a:spcPts val="400"/>
        </a:spcBef>
        <a:spcAft>
          <a:spcPct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Tx/>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629400"/>
            <a:ext cx="2133600" cy="228600"/>
          </a:xfrm>
          <a:prstGeom prst="rect">
            <a:avLst/>
          </a:prstGeom>
        </p:spPr>
        <p:txBody>
          <a:bodyPr vert="horz" lIns="91440" tIns="45720" rIns="91440" bIns="45720" rtlCol="0" anchor="ctr"/>
          <a:lstStyle>
            <a:lvl1pPr algn="l">
              <a:defRPr sz="1200">
                <a:solidFill>
                  <a:schemeClr val="tx1">
                    <a:tint val="75000"/>
                  </a:schemeClr>
                </a:solidFill>
              </a:defRPr>
            </a:lvl1pPr>
          </a:lstStyle>
          <a:p>
            <a:fld id="{D294CED0-6ACD-46D4-BD88-A54BEE6E56A3}" type="datetime1">
              <a:rPr lang="en-US" smtClean="0">
                <a:solidFill>
                  <a:prstClr val="black">
                    <a:tint val="75000"/>
                  </a:prstClr>
                </a:solidFill>
              </a:rPr>
              <a:pPr/>
              <a:t>12/9/2012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629400"/>
            <a:ext cx="2895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934200" y="6553200"/>
            <a:ext cx="2133600" cy="228600"/>
          </a:xfrm>
          <a:prstGeom prst="rect">
            <a:avLst/>
          </a:prstGeom>
        </p:spPr>
        <p:txBody>
          <a:bodyPr vert="horz" lIns="91440" tIns="45720" rIns="91440" bIns="45720" rtlCol="0" anchor="ctr"/>
          <a:lstStyle>
            <a:lvl1pPr algn="r">
              <a:defRPr sz="1200">
                <a:solidFill>
                  <a:schemeClr val="tx1">
                    <a:tint val="75000"/>
                  </a:schemeClr>
                </a:solidFill>
              </a:defRPr>
            </a:lvl1pPr>
          </a:lstStyle>
          <a:p>
            <a:fld id="{0E49032C-FC1D-455E-94CE-D351C1237721}"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defTabSz="914400" rtl="0" eaLnBrk="1" fontAlgn="base" latinLnBrk="0" hangingPunct="1">
        <a:lnSpc>
          <a:spcPct val="105000"/>
        </a:lnSpc>
        <a:spcBef>
          <a:spcPct val="0"/>
        </a:spcBef>
        <a:spcAft>
          <a:spcPct val="0"/>
        </a:spcAft>
        <a:buNone/>
        <a:defRPr lang="en-US" sz="3200" kern="1200" dirty="0">
          <a:solidFill>
            <a:schemeClr val="tx2"/>
          </a:solidFill>
          <a:latin typeface="+mj-lt"/>
          <a:ea typeface="+mj-ea"/>
          <a:cs typeface="+mj-cs"/>
        </a:defRPr>
      </a:lvl1pPr>
    </p:titleStyle>
    <p:bodyStyle>
      <a:lvl1pPr marL="342900" indent="-342900" algn="l" defTabSz="914400" rtl="0" eaLnBrk="1" latinLnBrk="0" hangingPunct="1">
        <a:spcBef>
          <a:spcPts val="1200"/>
        </a:spcBef>
        <a:buFont typeface="Wingdings" pitchFamily="2" charset="2"/>
        <a:buChar char="§"/>
        <a:defRPr sz="2400" kern="1200">
          <a:solidFill>
            <a:schemeClr val="tx1"/>
          </a:solidFill>
          <a:latin typeface="Verdana" pitchFamily="34" charset="0"/>
          <a:ea typeface="+mn-ea"/>
          <a:cs typeface="+mn-cs"/>
        </a:defRPr>
      </a:lvl1pPr>
      <a:lvl2pPr marL="742950" indent="-285750" algn="l" defTabSz="914400" rtl="0" eaLnBrk="1" latinLnBrk="0" hangingPunct="1">
        <a:spcBef>
          <a:spcPts val="1200"/>
        </a:spcBef>
        <a:buFont typeface="Verdana" pitchFamily="34" charset="0"/>
        <a:buChar char="–"/>
        <a:defRPr sz="2000" kern="1200">
          <a:solidFill>
            <a:schemeClr val="tx1"/>
          </a:solidFill>
          <a:latin typeface="Verdana" pitchFamily="34" charset="0"/>
          <a:ea typeface="+mn-ea"/>
          <a:cs typeface="+mn-cs"/>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ts val="1200"/>
        </a:spcBef>
        <a:buFont typeface="Wingdings" pitchFamily="2" charset="2"/>
        <a:buChar char="§"/>
        <a:defRPr sz="1600" kern="1200">
          <a:solidFill>
            <a:schemeClr val="tx1"/>
          </a:solidFill>
          <a:latin typeface="Verdana" pitchFamily="34" charset="0"/>
          <a:ea typeface="+mn-ea"/>
          <a:cs typeface="+mn-cs"/>
        </a:defRPr>
      </a:lvl4pPr>
      <a:lvl5pPr marL="2057400" indent="-228600" algn="l" defTabSz="914400" rtl="0" eaLnBrk="1" latinLnBrk="0" hangingPunct="1">
        <a:spcBef>
          <a:spcPts val="1200"/>
        </a:spcBef>
        <a:buFont typeface="Wingdings" pitchFamily="2" charset="2"/>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p:nvPr/>
        </p:nvSpPr>
        <p:spPr>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12" name="Freeform 11"/>
          <p:cNvSpPr/>
          <p:nvPr/>
        </p:nvSpPr>
        <p:spPr>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p:spPr>
        <p:txBody>
          <a:bodyPr vert="horz" wrap="square" lIns="91440" tIns="45720" rIns="91440" bIns="45720" anchor="t" compatLnSpc="1"/>
          <a:lstStyle/>
          <a:p>
            <a:endParaRPr lang="en-US">
              <a:solidFill>
                <a:prstClr val="black"/>
              </a:solidFill>
            </a:endParaRPr>
          </a:p>
        </p:txBody>
      </p:sp>
      <p:sp>
        <p:nvSpPr>
          <p:cNvPr id="14" name="Right Triangle 13"/>
          <p:cNvSpPr/>
          <p:nvPr/>
        </p:nvSpPr>
        <p:spPr>
          <a:xfrm>
            <a:off x="-6042" y="5791253"/>
            <a:ext cx="3402314" cy="1080868"/>
          </a:xfrm>
          <a:prstGeom prst="rtTriangle">
            <a:avLst/>
          </a:prstGeom>
          <a:blipFill>
            <a:blip r:embed="rId13" cstate="print">
              <a:alphaModFix amt="0"/>
            </a:blip>
            <a:srcRect/>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tileRect/>
            </a:gradFill>
            <a:prstDash val="solid"/>
            <a:miter lim="800000"/>
          </a:ln>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20FF4863-90D4-4630-A850-802C3EE53109}" type="datetime1">
              <a:rPr lang="en-US" smtClean="0">
                <a:solidFill>
                  <a:prstClr val="black"/>
                </a:solidFill>
              </a:rPr>
              <a:pPr/>
              <a:t>12/9/2012</a:t>
            </a:fld>
            <a:endParaRPr lang="en-US" smtClean="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r>
              <a:rPr lang="en-US" dirty="0" smtClean="0">
                <a:solidFill>
                  <a:prstClr val="black"/>
                </a:solidFill>
              </a:rPr>
              <a:t>© 2012 Wells Fargo Insurance Services No Reprints Without Permission</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CDC9CC1B-925F-4299-9F6F-2367F24ED866}" type="slidenum">
              <a:rPr lang="en-US" smtClean="0">
                <a:solidFill>
                  <a:prstClr val="black"/>
                </a:solidFill>
              </a:rPr>
              <a:pPr/>
              <a:t>‹#›</a:t>
            </a:fld>
            <a:endParaRPr lang="en-US" smtClean="0">
              <a:solidFill>
                <a:prstClr val="black"/>
              </a:solidFill>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rtl="0" eaLnBrk="1" latinLnBrk="0" hangingPunct="1">
        <a:spcBef>
          <a:spcPct val="0"/>
        </a:spcBef>
        <a:buNone/>
        <a:defRPr kumimoji="0" sz="4100" b="1" kern="1200">
          <a:solidFill>
            <a:schemeClr val="tx2"/>
          </a:solidFill>
          <a:latin typeface="+mj-lt"/>
          <a:ea typeface="+mj-ea"/>
          <a:cs typeface="+mj-cs"/>
        </a:defRPr>
      </a:lvl1pPr>
    </p:titleStyle>
    <p:bodyStyle>
      <a:lvl1pPr marL="365760" indent="-256032" algn="l" rtl="0" eaLnBrk="1" latinLnBrk="0" hangingPunct="1">
        <a:spcBef>
          <a:spcPts val="400"/>
        </a:spcBef>
        <a:spcAft>
          <a:spcPct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Tx/>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06.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06.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3.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73.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73.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73.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7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1.xml"/><Relationship Id="rId1" Type="http://schemas.openxmlformats.org/officeDocument/2006/relationships/vmlDrawing" Target="../drawings/vmlDrawing1.vml"/><Relationship Id="rId4" Type="http://schemas.openxmlformats.org/officeDocument/2006/relationships/package" Target="../embeddings/Microsoft_Office_Excel_Worksheet1.xlsx"/></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p:nvPr/>
        </p:nvSpPr>
        <p:spPr>
          <a:xfrm>
            <a:off x="838200" y="1981200"/>
            <a:ext cx="7772400" cy="1199704"/>
          </a:xfrm>
          <a:prstGeom prst="rect">
            <a:avLst/>
          </a:prstGeom>
        </p:spPr>
        <p:txBody>
          <a:bodyPr vert="horz" lIns="45720" rIns="45720">
            <a:normAutofit/>
          </a:bodyPr>
          <a:lstStyle/>
          <a:p>
            <a:pPr marL="0" marR="64008" lvl="0" indent="0" algn="r" defTabSz="914400" rtl="0" eaLnBrk="1" fontAlgn="auto" latinLnBrk="0" hangingPunct="1">
              <a:lnSpc>
                <a:spcPct val="100000"/>
              </a:lnSpc>
              <a:spcBef>
                <a:spcPts val="400"/>
              </a:spcBef>
              <a:spcAft>
                <a:spcPct val="0"/>
              </a:spcAft>
              <a:buClr>
                <a:schemeClr val="accent1"/>
              </a:buClr>
              <a:buSzPct val="68000"/>
              <a:buFont typeface="Wingdings 3"/>
              <a:buNone/>
            </a:pPr>
            <a:endParaRPr kumimoji="0" lang="en-US" sz="2700" b="0" i="0" u="none" strike="noStrike" kern="1200" cap="none" spc="0" normalizeH="0" baseline="0" noProof="0" dirty="0" smtClean="0">
              <a:ln>
                <a:noFill/>
              </a:ln>
              <a:solidFill>
                <a:schemeClr val="tx2"/>
              </a:solidFill>
              <a:uLnTx/>
              <a:uFillTx/>
              <a:latin typeface="Calibri" pitchFamily="34" charset="0"/>
            </a:endParaRPr>
          </a:p>
        </p:txBody>
      </p:sp>
      <p:sp>
        <p:nvSpPr>
          <p:cNvPr id="9" name="Footer Placeholder 3"/>
          <p:cNvSpPr txBox="1"/>
          <p:nvPr/>
        </p:nvSpPr>
        <p:spPr>
          <a:xfrm>
            <a:off x="0" y="6492875"/>
            <a:ext cx="3657600" cy="365125"/>
          </a:xfrm>
          <a:prstGeom prst="rect">
            <a:avLst/>
          </a:prstGeom>
        </p:spPr>
        <p:txBody>
          <a:bodyPr vert="horz" anchor="b"/>
          <a:lstStyle/>
          <a:p>
            <a:pPr marL="0" marR="0" lvl="0" indent="0" defTabSz="914400" rtl="0" eaLnBrk="1" fontAlgn="auto" latinLnBrk="0" hangingPunct="1">
              <a:lnSpc>
                <a:spcPct val="100000"/>
              </a:lnSpc>
              <a:spcBef>
                <a:spcPct val="0"/>
              </a:spcBef>
              <a:spcAft>
                <a:spcPct val="0"/>
              </a:spcAft>
              <a:buClrTx/>
              <a:buSzTx/>
              <a:buFontTx/>
              <a:buNone/>
            </a:pPr>
            <a:r>
              <a:rPr kumimoji="0" lang="en-US" sz="1000" b="0" i="0" u="none" strike="noStrike" kern="1200" cap="none" spc="0" normalizeH="0" baseline="0" noProof="0" dirty="0" smtClean="0">
                <a:ln>
                  <a:noFill/>
                </a:ln>
                <a:solidFill>
                  <a:schemeClr val="bg1"/>
                </a:solidFill>
                <a:uLnTx/>
                <a:uFillTx/>
                <a:latin typeface="Calibri" pitchFamily="34" charset="0"/>
              </a:rPr>
              <a:t>© 2012 </a:t>
            </a:r>
            <a:r>
              <a:rPr lang="en-US" sz="1000" dirty="0" smtClean="0">
                <a:solidFill>
                  <a:schemeClr val="bg1"/>
                </a:solidFill>
                <a:latin typeface="Calibri" pitchFamily="34" charset="0"/>
              </a:rPr>
              <a:t>Wells Fargo Insurance Services</a:t>
            </a:r>
          </a:p>
          <a:p>
            <a:pPr marL="0" marR="0" lvl="0" indent="0" defTabSz="914400" rtl="0" eaLnBrk="1" fontAlgn="auto" latinLnBrk="0" hangingPunct="1">
              <a:lnSpc>
                <a:spcPct val="100000"/>
              </a:lnSpc>
              <a:spcBef>
                <a:spcPct val="0"/>
              </a:spcBef>
              <a:spcAft>
                <a:spcPct val="0"/>
              </a:spcAft>
              <a:buClrTx/>
              <a:buSzTx/>
              <a:buFontTx/>
              <a:buNone/>
            </a:pPr>
            <a:r>
              <a:rPr kumimoji="0" lang="en-US" sz="1000" b="0" i="0" u="none" strike="noStrike" kern="1200" cap="none" spc="0" normalizeH="0" noProof="0" dirty="0" smtClean="0">
                <a:ln>
                  <a:noFill/>
                </a:ln>
                <a:solidFill>
                  <a:schemeClr val="bg1"/>
                </a:solidFill>
                <a:uLnTx/>
                <a:uFillTx/>
                <a:latin typeface="Calibri" pitchFamily="34" charset="0"/>
              </a:rPr>
              <a:t>     </a:t>
            </a:r>
            <a:r>
              <a:rPr kumimoji="0" lang="en-US" sz="1000" b="0" i="0" u="none" strike="noStrike" kern="1200" cap="none" spc="0" normalizeH="0" baseline="0" noProof="0" dirty="0" smtClean="0">
                <a:ln>
                  <a:noFill/>
                </a:ln>
                <a:solidFill>
                  <a:schemeClr val="bg1"/>
                </a:solidFill>
                <a:uLnTx/>
                <a:uFillTx/>
                <a:latin typeface="Calibri" pitchFamily="34" charset="0"/>
              </a:rPr>
              <a:t>No Reprints Without Permission</a:t>
            </a:r>
          </a:p>
        </p:txBody>
      </p:sp>
      <p:sp>
        <p:nvSpPr>
          <p:cNvPr id="8" name="Slide Number Placeholder 7"/>
          <p:cNvSpPr>
            <a:spLocks noGrp="1"/>
          </p:cNvSpPr>
          <p:nvPr>
            <p:ph type="sldNum" sz="quarter" idx="12"/>
          </p:nvPr>
        </p:nvSpPr>
        <p:spPr/>
        <p:txBody>
          <a:bodyPr/>
          <a:lstStyle/>
          <a:p>
            <a:fld id="{CDC9CC1B-925F-4299-9F6F-2367F24ED866}" type="slidenum">
              <a:rPr lang="en-US" smtClean="0">
                <a:solidFill>
                  <a:schemeClr val="tx1"/>
                </a:solidFill>
              </a:rPr>
              <a:pPr/>
              <a:t>1</a:t>
            </a:fld>
            <a:endParaRPr lang="en-US" dirty="0" smtClean="0">
              <a:solidFill>
                <a:schemeClr val="tx1"/>
              </a:solidFill>
            </a:endParaRPr>
          </a:p>
        </p:txBody>
      </p:sp>
      <p:sp>
        <p:nvSpPr>
          <p:cNvPr id="10" name="Rectangle 9"/>
          <p:cNvSpPr/>
          <p:nvPr/>
        </p:nvSpPr>
        <p:spPr>
          <a:xfrm>
            <a:off x="2590800" y="1981200"/>
            <a:ext cx="6248400" cy="677108"/>
          </a:xfrm>
          <a:prstGeom prst="rect">
            <a:avLst/>
          </a:prstGeom>
        </p:spPr>
        <p:txBody>
          <a:bodyPr wrap="square">
            <a:spAutoFit/>
          </a:bodyPr>
          <a:lstStyle/>
          <a:p>
            <a:pPr lvl="0" algn="r">
              <a:spcBef>
                <a:spcPts val="400"/>
              </a:spcBef>
              <a:spcAft>
                <a:spcPct val="0"/>
              </a:spcAft>
              <a:buClr>
                <a:schemeClr val="accent1"/>
              </a:buClr>
              <a:buSzPct val="68000"/>
              <a:defRPr/>
            </a:pPr>
            <a:r>
              <a:rPr lang="en-US" sz="3800" b="1" dirty="0" smtClean="0">
                <a:solidFill>
                  <a:schemeClr val="tx2"/>
                </a:solidFill>
              </a:rPr>
              <a:t>Health Care Reform Analyzer </a:t>
            </a:r>
            <a:endParaRPr lang="en-US" sz="3800" dirty="0" smtClean="0">
              <a:solidFill>
                <a:schemeClr val="tx2"/>
              </a:solidFill>
            </a:endParaRPr>
          </a:p>
        </p:txBody>
      </p:sp>
      <p:sp>
        <p:nvSpPr>
          <p:cNvPr id="11" name="Subtitle 10"/>
          <p:cNvSpPr>
            <a:spLocks noGrp="1"/>
          </p:cNvSpPr>
          <p:nvPr>
            <p:ph type="subTitle" idx="1"/>
          </p:nvPr>
        </p:nvSpPr>
        <p:spPr>
          <a:xfrm>
            <a:off x="1143000" y="3200400"/>
            <a:ext cx="7772400" cy="1905000"/>
          </a:xfrm>
        </p:spPr>
        <p:txBody>
          <a:bodyPr>
            <a:normAutofit/>
          </a:bodyPr>
          <a:lstStyle/>
          <a:p>
            <a:r>
              <a:rPr lang="en-US" sz="3200" b="1" dirty="0" smtClean="0"/>
              <a:t>Small Employer Case Study #1</a:t>
            </a:r>
          </a:p>
          <a:p>
            <a:r>
              <a:rPr lang="en-US" b="1" dirty="0" smtClean="0"/>
              <a:t>(Confidential)</a:t>
            </a:r>
            <a:endParaRPr lang="en-US" b="1" dirty="0"/>
          </a:p>
        </p:txBody>
      </p:sp>
      <p:pic>
        <p:nvPicPr>
          <p:cNvPr id="12" name="Picture 6" descr="WFI-Icon PPT Lockup1.jpg"/>
          <p:cNvPicPr>
            <a:picLocks noChangeAspect="1"/>
          </p:cNvPicPr>
          <p:nvPr/>
        </p:nvPicPr>
        <p:blipFill>
          <a:blip r:embed="rId3" cstate="print"/>
          <a:srcRect l="39165" t="2222" r="4538" b="87778"/>
          <a:stretch>
            <a:fillRect/>
          </a:stretch>
        </p:blipFill>
        <p:spPr bwMode="auto">
          <a:xfrm>
            <a:off x="457200" y="304800"/>
            <a:ext cx="17526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916982"/>
            <a:ext cx="9144000" cy="951287"/>
            <a:chOff x="0" y="916982"/>
            <a:chExt cx="9144000" cy="951287"/>
          </a:xfrm>
        </p:grpSpPr>
        <p:pic>
          <p:nvPicPr>
            <p:cNvPr id="4" name="Picture 3" descr="app top.jpg"/>
            <p:cNvPicPr>
              <a:picLocks noChangeAspect="1"/>
            </p:cNvPicPr>
            <p:nvPr/>
          </p:nvPicPr>
          <p:blipFill>
            <a:blip r:embed="rId3" cstate="print"/>
            <a:srcRect/>
            <a:stretch>
              <a:fillRect/>
            </a:stretch>
          </p:blipFill>
          <p:spPr>
            <a:xfrm>
              <a:off x="0" y="916982"/>
              <a:ext cx="9144000" cy="951287"/>
            </a:xfrm>
            <a:prstGeom prst="rect">
              <a:avLst/>
            </a:prstGeom>
          </p:spPr>
        </p:pic>
        <p:pic>
          <p:nvPicPr>
            <p:cNvPr id="19" name="Picture 2"/>
            <p:cNvPicPr>
              <a:picLocks noChangeAspect="1" noChangeArrowheads="1"/>
            </p:cNvPicPr>
            <p:nvPr/>
          </p:nvPicPr>
          <p:blipFill>
            <a:blip r:embed="rId4" cstate="print"/>
            <a:srcRect/>
            <a:stretch>
              <a:fillRect/>
            </a:stretch>
          </p:blipFill>
          <p:spPr>
            <a:xfrm>
              <a:off x="8597352" y="1481138"/>
              <a:ext cx="353388" cy="2744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7" name="TextBox 16"/>
          <p:cNvSpPr txBox="1"/>
          <p:nvPr/>
        </p:nvSpPr>
        <p:spPr>
          <a:xfrm>
            <a:off x="381000" y="1447800"/>
            <a:ext cx="3810000" cy="307777"/>
          </a:xfrm>
          <a:prstGeom prst="rect">
            <a:avLst/>
          </a:prstGeom>
          <a:noFill/>
        </p:spPr>
        <p:txBody>
          <a:bodyPr wrap="square" rtlCol="0">
            <a:spAutoFit/>
          </a:bodyPr>
          <a:lstStyle/>
          <a:p>
            <a:r>
              <a:rPr lang="en-US" sz="1400" b="1" smtClean="0">
                <a:latin typeface="Calibri" pitchFamily="34" charset="0"/>
              </a:rPr>
              <a:t>Employee Affordability</a:t>
            </a:r>
          </a:p>
        </p:txBody>
      </p:sp>
      <p:sp>
        <p:nvSpPr>
          <p:cNvPr id="68" name="Rectangle 67"/>
          <p:cNvSpPr/>
          <p:nvPr/>
        </p:nvSpPr>
        <p:spPr>
          <a:xfrm>
            <a:off x="0" y="1828800"/>
            <a:ext cx="9144000" cy="504831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69" name="Rectangle 68"/>
          <p:cNvSpPr/>
          <p:nvPr/>
        </p:nvSpPr>
        <p:spPr>
          <a:xfrm>
            <a:off x="152400" y="1828800"/>
            <a:ext cx="8893629" cy="4419600"/>
          </a:xfrm>
          <a:prstGeom prst="rect">
            <a:avLst/>
          </a:prstGeom>
          <a:solidFill>
            <a:srgbClr val="F5F5F5"/>
          </a:solidFill>
          <a:ln w="19050">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18" name="CompassHeading"/>
          <p:cNvSpPr txBox="1"/>
          <p:nvPr/>
        </p:nvSpPr>
        <p:spPr>
          <a:xfrm>
            <a:off x="152400" y="1828800"/>
            <a:ext cx="3505200" cy="4267200"/>
          </a:xfrm>
          <a:prstGeom prst="rect">
            <a:avLst/>
          </a:prstGeom>
        </p:spPr>
        <p:txBody>
          <a:bodyPr/>
          <a:lstStyle/>
          <a:p>
            <a:pPr marL="342900" marR="0" lvl="0" indent="-342900" algn="l" defTabSz="914400" rtl="0" eaLnBrk="1" fontAlgn="auto" latinLnBrk="0" hangingPunct="1">
              <a:lnSpc>
                <a:spcPct val="100000"/>
              </a:lnSpc>
              <a:spcBef>
                <a:spcPct val="20000"/>
              </a:spcBef>
              <a:spcAft>
                <a:spcPct val="0"/>
              </a:spcAft>
              <a:buClrTx/>
              <a:buSzTx/>
              <a:buFont typeface="Arial" pitchFamily="34" charset="0"/>
              <a:buChar char="•"/>
            </a:pPr>
            <a:r>
              <a:rPr kumimoji="0" lang="en-US" sz="1100" b="1" i="0" u="none" strike="noStrike" kern="1200" cap="none" spc="0" normalizeH="0" baseline="0" noProof="0" dirty="0" smtClean="0">
                <a:ln>
                  <a:noFill/>
                </a:ln>
                <a:solidFill>
                  <a:schemeClr val="tx1"/>
                </a:solidFill>
                <a:uLnTx/>
                <a:uFillTx/>
                <a:latin typeface="Calibri" pitchFamily="34" charset="0"/>
              </a:rPr>
              <a:t>Key Considerations: </a:t>
            </a:r>
          </a:p>
          <a:p>
            <a:pPr marL="742950" marR="0" lvl="1" indent="-285750" algn="l" defTabSz="914400" rtl="0" eaLnBrk="1" fontAlgn="auto" latinLnBrk="0" hangingPunct="1">
              <a:lnSpc>
                <a:spcPct val="100000"/>
              </a:lnSpc>
              <a:spcBef>
                <a:spcPct val="20000"/>
              </a:spcBef>
              <a:spcAft>
                <a:spcPct val="0"/>
              </a:spcAft>
              <a:buClrTx/>
              <a:buSzTx/>
              <a:buFont typeface="Arial" pitchFamily="34" charset="0"/>
              <a:buChar char="•"/>
            </a:pPr>
            <a:r>
              <a:rPr kumimoji="0" lang="en-US" sz="1100" b="0" i="0" u="none" strike="noStrike" kern="1200" cap="none" spc="0" normalizeH="0" baseline="0" noProof="0" dirty="0" smtClean="0">
                <a:ln>
                  <a:noFill/>
                </a:ln>
                <a:solidFill>
                  <a:schemeClr val="tx1"/>
                </a:solidFill>
                <a:uLnTx/>
                <a:uFillTx/>
                <a:latin typeface="Calibri" pitchFamily="34" charset="0"/>
              </a:rPr>
              <a:t>Employees will have access to subsidies</a:t>
            </a:r>
            <a:r>
              <a:rPr kumimoji="0" lang="en-US" sz="1100" b="0" i="0" u="none" strike="noStrike" kern="1200" cap="none" spc="0" normalizeH="0" noProof="0" dirty="0" smtClean="0">
                <a:ln>
                  <a:noFill/>
                </a:ln>
                <a:solidFill>
                  <a:schemeClr val="tx1"/>
                </a:solidFill>
                <a:uLnTx/>
                <a:uFillTx/>
                <a:latin typeface="Calibri" pitchFamily="34" charset="0"/>
              </a:rPr>
              <a:t> in</a:t>
            </a:r>
            <a:r>
              <a:rPr kumimoji="0" lang="en-US" sz="1100" b="0" i="0" u="none" strike="noStrike" kern="1200" cap="none" spc="0" normalizeH="0" baseline="0" noProof="0" dirty="0" smtClean="0">
                <a:ln>
                  <a:noFill/>
                </a:ln>
                <a:solidFill>
                  <a:schemeClr val="tx1"/>
                </a:solidFill>
                <a:uLnTx/>
                <a:uFillTx/>
                <a:latin typeface="Calibri" pitchFamily="34" charset="0"/>
              </a:rPr>
              <a:t> the Public Health Insurance Exchange (PHIE) even if their employer offers MEC if their required contribution for that plan exceeds 9.5% of their modified adjusted gross household income (MAGHI). </a:t>
            </a:r>
          </a:p>
          <a:p>
            <a:pPr marL="342900" marR="0" lvl="0" indent="-342900" algn="l" defTabSz="914400" rtl="0" eaLnBrk="1" fontAlgn="auto" latinLnBrk="0" hangingPunct="1">
              <a:lnSpc>
                <a:spcPct val="100000"/>
              </a:lnSpc>
              <a:spcBef>
                <a:spcPct val="20000"/>
              </a:spcBef>
              <a:spcAft>
                <a:spcPct val="0"/>
              </a:spcAft>
              <a:buClrTx/>
              <a:buSzTx/>
              <a:buFont typeface="Arial" pitchFamily="34" charset="0"/>
              <a:buChar char="•"/>
            </a:pPr>
            <a:r>
              <a:rPr kumimoji="0" lang="en-US" sz="1100" b="1" i="0" u="none" strike="noStrike" kern="1200" cap="none" spc="0" normalizeH="0" baseline="0" noProof="0" dirty="0" smtClean="0">
                <a:ln>
                  <a:noFill/>
                </a:ln>
                <a:solidFill>
                  <a:schemeClr val="tx1"/>
                </a:solidFill>
                <a:uLnTx/>
                <a:uFillTx/>
                <a:latin typeface="Calibri" pitchFamily="34" charset="0"/>
              </a:rPr>
              <a:t>Implications:</a:t>
            </a:r>
          </a:p>
          <a:p>
            <a:pPr marL="742950" marR="0" lvl="1" indent="-285750" algn="l" defTabSz="914400" rtl="0" eaLnBrk="1" fontAlgn="auto" latinLnBrk="0" hangingPunct="1">
              <a:lnSpc>
                <a:spcPct val="100000"/>
              </a:lnSpc>
              <a:spcBef>
                <a:spcPct val="20000"/>
              </a:spcBef>
              <a:spcAft>
                <a:spcPct val="0"/>
              </a:spcAft>
              <a:buClrTx/>
              <a:buSzTx/>
              <a:buFont typeface="Arial" pitchFamily="34" charset="0"/>
              <a:buChar char="•"/>
            </a:pPr>
            <a:r>
              <a:rPr kumimoji="0" lang="en-US" sz="1100" b="0" i="0" u="none" strike="noStrike" kern="1200" cap="none" spc="0" normalizeH="0" baseline="0" noProof="0" dirty="0" smtClean="0">
                <a:ln>
                  <a:noFill/>
                </a:ln>
                <a:solidFill>
                  <a:schemeClr val="tx1"/>
                </a:solidFill>
                <a:uLnTx/>
                <a:uFillTx/>
                <a:latin typeface="Calibri" pitchFamily="34" charset="0"/>
              </a:rPr>
              <a:t>If employees enroll in the PHIE (and receive a subsidy), a “Large” employer will pay a penalty of $3,000 per employee up to a max of $2,000 times all employees.</a:t>
            </a:r>
          </a:p>
          <a:p>
            <a:pPr marL="285750" indent="-285750">
              <a:spcBef>
                <a:spcPct val="20000"/>
              </a:spcBef>
              <a:buFont typeface="Arial" pitchFamily="34" charset="0"/>
              <a:buChar char="•"/>
            </a:pPr>
            <a:r>
              <a:rPr lang="en-US" sz="1100" dirty="0" smtClean="0">
                <a:latin typeface="Calibri" pitchFamily="34" charset="0"/>
              </a:rPr>
              <a:t>   </a:t>
            </a:r>
            <a:r>
              <a:rPr lang="en-US" sz="1100" b="1" dirty="0" smtClean="0">
                <a:latin typeface="Calibri" pitchFamily="34" charset="0"/>
              </a:rPr>
              <a:t>Compass Heading:</a:t>
            </a:r>
          </a:p>
          <a:p>
            <a:pPr marL="739775" lvl="1" indent="-282575">
              <a:buFont typeface="Arial" pitchFamily="34" charset="0"/>
              <a:buChar char="•"/>
            </a:pPr>
            <a:r>
              <a:rPr lang="en-US" sz="1100" dirty="0" smtClean="0">
                <a:latin typeface="Calibri" pitchFamily="34" charset="0"/>
              </a:rPr>
              <a:t>This slide shows where employees currently are in relation to the 9.5% affordability scale. </a:t>
            </a:r>
          </a:p>
          <a:p>
            <a:pPr marL="739775" lvl="1" indent="-282575">
              <a:buFont typeface="Arial" pitchFamily="34" charset="0"/>
              <a:buChar char="•"/>
            </a:pPr>
            <a:r>
              <a:rPr lang="en-US" sz="1100" dirty="0" smtClean="0">
                <a:latin typeface="Calibri" pitchFamily="34" charset="0"/>
              </a:rPr>
              <a:t>Note that “affordability” is measured based on the current plan with at least a 60% AV with the lowest employee contribution rate for single coverage, and coverage tiers are used as a proxy for family size (since FPL increases per family size)</a:t>
            </a:r>
          </a:p>
          <a:p>
            <a:pPr marL="739775" lvl="1" indent="-282575">
              <a:buFont typeface="Arial" pitchFamily="34" charset="0"/>
              <a:buChar char="•"/>
            </a:pPr>
            <a:r>
              <a:rPr lang="en-US" sz="1100" dirty="0" smtClean="0">
                <a:latin typeface="Calibri" pitchFamily="34" charset="0"/>
              </a:rPr>
              <a:t>Currently waived and ineligible employees reflect an assumed coverage tier based upon national averages.</a:t>
            </a:r>
            <a:endParaRPr lang="en-US" sz="1100" dirty="0">
              <a:latin typeface="Calibri" pitchFamily="34" charset="0"/>
            </a:endParaRPr>
          </a:p>
        </p:txBody>
      </p:sp>
      <p:sp>
        <p:nvSpPr>
          <p:cNvPr id="20" name="VendorLogo"/>
          <p:cNvSpPr txBox="1"/>
          <p:nvPr/>
        </p:nvSpPr>
        <p:spPr>
          <a:xfrm>
            <a:off x="7848600" y="6858000"/>
            <a:ext cx="1143000" cy="369332"/>
          </a:xfrm>
          <a:prstGeom prst="rect">
            <a:avLst/>
          </a:prstGeom>
          <a:noFill/>
        </p:spPr>
        <p:txBody>
          <a:bodyPr wrap="square" rtlCol="0">
            <a:spAutoFit/>
          </a:bodyPr>
          <a:lstStyle/>
          <a:p>
            <a:endParaRPr lang="en-US">
              <a:latin typeface="Calibri" pitchFamily="34" charset="0"/>
            </a:endParaRPr>
          </a:p>
        </p:txBody>
      </p:sp>
      <p:sp>
        <p:nvSpPr>
          <p:cNvPr id="21" name="EmployeeAffordability" hidden="1"/>
          <p:cNvSpPr txBox="1"/>
          <p:nvPr/>
        </p:nvSpPr>
        <p:spPr>
          <a:xfrm>
            <a:off x="533400" y="6096000"/>
            <a:ext cx="1600200" cy="646331"/>
          </a:xfrm>
          <a:prstGeom prst="rect">
            <a:avLst/>
          </a:prstGeom>
          <a:noFill/>
        </p:spPr>
        <p:txBody>
          <a:bodyPr wrap="square" rtlCol="0">
            <a:spAutoFit/>
          </a:bodyPr>
          <a:lstStyle/>
          <a:p>
            <a:r>
              <a:rPr lang="en-US" smtClean="0">
                <a:solidFill>
                  <a:srgbClr val="EEEEEE"/>
                </a:solidFill>
              </a:rPr>
              <a:t>EEAffordability</a:t>
            </a:r>
          </a:p>
        </p:txBody>
      </p:sp>
      <p:sp>
        <p:nvSpPr>
          <p:cNvPr id="28" name="Slide Number Placeholder 27"/>
          <p:cNvSpPr>
            <a:spLocks noGrp="1"/>
          </p:cNvSpPr>
          <p:nvPr>
            <p:ph type="sldNum" sz="quarter" idx="12"/>
          </p:nvPr>
        </p:nvSpPr>
        <p:spPr/>
        <p:txBody>
          <a:bodyPr/>
          <a:lstStyle/>
          <a:p>
            <a:fld id="{CDC9CC1B-925F-4299-9F6F-2367F24ED866}" type="slidenum">
              <a:rPr lang="en-US" smtClean="0">
                <a:latin typeface="Calibri" pitchFamily="34" charset="0"/>
              </a:rPr>
              <a:pPr/>
              <a:t>10</a:t>
            </a:fld>
            <a:endParaRPr lang="en-US" smtClean="0">
              <a:latin typeface="Calibri" pitchFamily="34" charset="0"/>
            </a:endParaRPr>
          </a:p>
        </p:txBody>
      </p:sp>
      <p:sp>
        <p:nvSpPr>
          <p:cNvPr id="29" name="TextBox 28"/>
          <p:cNvSpPr txBox="1"/>
          <p:nvPr/>
        </p:nvSpPr>
        <p:spPr>
          <a:xfrm>
            <a:off x="5410200" y="1981200"/>
            <a:ext cx="2971800" cy="307777"/>
          </a:xfrm>
          <a:prstGeom prst="rect">
            <a:avLst/>
          </a:prstGeom>
          <a:noFill/>
        </p:spPr>
        <p:txBody>
          <a:bodyPr wrap="square" rtlCol="0">
            <a:spAutoFit/>
          </a:bodyPr>
          <a:lstStyle/>
          <a:p>
            <a:pPr algn="ctr"/>
            <a:r>
              <a:rPr lang="en-US" sz="1400" smtClean="0">
                <a:latin typeface="Calibri" pitchFamily="34" charset="0"/>
              </a:rPr>
              <a:t>Current Plan “Affordability”</a:t>
            </a:r>
          </a:p>
        </p:txBody>
      </p:sp>
      <p:sp>
        <p:nvSpPr>
          <p:cNvPr id="22" name="Rectangle 21"/>
          <p:cNvSpPr/>
          <p:nvPr/>
        </p:nvSpPr>
        <p:spPr>
          <a:xfrm>
            <a:off x="0" y="6477000"/>
            <a:ext cx="4572000" cy="400110"/>
          </a:xfrm>
          <a:prstGeom prst="rect">
            <a:avLst/>
          </a:prstGeom>
        </p:spPr>
        <p:txBody>
          <a:bodyPr>
            <a:spAutoFit/>
          </a:bodyPr>
          <a:lstStyle/>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 2012 Wells Fargo Insurance Services </a:t>
            </a:r>
          </a:p>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No Reprints Without Permission</a:t>
            </a:r>
          </a:p>
        </p:txBody>
      </p:sp>
      <p:pic>
        <p:nvPicPr>
          <p:cNvPr id="70" name="New picture"/>
          <p:cNvPicPr/>
          <p:nvPr/>
        </p:nvPicPr>
        <p:blipFill>
          <a:blip r:embed="rId5" cstate="print"/>
          <a:srcRect/>
          <a:stretch>
            <a:fillRect/>
          </a:stretch>
        </p:blipFill>
        <p:spPr>
          <a:xfrm>
            <a:off x="3813048" y="2276856"/>
            <a:ext cx="5086106" cy="2833077"/>
          </a:xfrm>
          <a:prstGeom prst="rect">
            <a:avLst/>
          </a:prstGeom>
          <a:ln>
            <a:noFill/>
          </a:ln>
        </p:spPr>
      </p:pic>
    </p:spTree>
    <p:extLst>
      <p:ext uri="{BB962C8B-B14F-4D97-AF65-F5344CB8AC3E}">
        <p14:creationId xmlns:p14="http://schemas.microsoft.com/office/powerpoint/2010/main" xmlns="" val="3849506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916982"/>
            <a:ext cx="9144000" cy="951287"/>
            <a:chOff x="0" y="916982"/>
            <a:chExt cx="9144000" cy="951287"/>
          </a:xfrm>
        </p:grpSpPr>
        <p:pic>
          <p:nvPicPr>
            <p:cNvPr id="4" name="Picture 3" descr="app top.jpg"/>
            <p:cNvPicPr>
              <a:picLocks noChangeAspect="1"/>
            </p:cNvPicPr>
            <p:nvPr/>
          </p:nvPicPr>
          <p:blipFill>
            <a:blip r:embed="rId3" cstate="print"/>
            <a:srcRect/>
            <a:stretch>
              <a:fillRect/>
            </a:stretch>
          </p:blipFill>
          <p:spPr>
            <a:xfrm>
              <a:off x="0" y="916982"/>
              <a:ext cx="9144000" cy="951287"/>
            </a:xfrm>
            <a:prstGeom prst="rect">
              <a:avLst/>
            </a:prstGeom>
          </p:spPr>
        </p:pic>
        <p:pic>
          <p:nvPicPr>
            <p:cNvPr id="19" name="Picture 2"/>
            <p:cNvPicPr>
              <a:picLocks noChangeAspect="1" noChangeArrowheads="1"/>
            </p:cNvPicPr>
            <p:nvPr/>
          </p:nvPicPr>
          <p:blipFill>
            <a:blip r:embed="rId4" cstate="print"/>
            <a:srcRect/>
            <a:stretch>
              <a:fillRect/>
            </a:stretch>
          </p:blipFill>
          <p:spPr>
            <a:xfrm>
              <a:off x="8597352" y="1481138"/>
              <a:ext cx="353388" cy="2744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7" name="TextBox 16"/>
          <p:cNvSpPr txBox="1"/>
          <p:nvPr/>
        </p:nvSpPr>
        <p:spPr>
          <a:xfrm>
            <a:off x="381000" y="1447800"/>
            <a:ext cx="5334000" cy="307777"/>
          </a:xfrm>
          <a:prstGeom prst="rect">
            <a:avLst/>
          </a:prstGeom>
          <a:noFill/>
        </p:spPr>
        <p:txBody>
          <a:bodyPr wrap="square" rtlCol="0">
            <a:spAutoFit/>
          </a:bodyPr>
          <a:lstStyle/>
          <a:p>
            <a:r>
              <a:rPr lang="en-US" sz="1400" b="1" smtClean="0">
                <a:solidFill>
                  <a:prstClr val="black"/>
                </a:solidFill>
              </a:rPr>
              <a:t>Employee Modified Adjusted Gross Household Income Distribution</a:t>
            </a:r>
          </a:p>
        </p:txBody>
      </p:sp>
      <p:sp>
        <p:nvSpPr>
          <p:cNvPr id="68" name="Rectangle 67"/>
          <p:cNvSpPr/>
          <p:nvPr/>
        </p:nvSpPr>
        <p:spPr>
          <a:xfrm>
            <a:off x="0" y="1828800"/>
            <a:ext cx="9144000" cy="504831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Rectangle 68"/>
          <p:cNvSpPr/>
          <p:nvPr/>
        </p:nvSpPr>
        <p:spPr>
          <a:xfrm>
            <a:off x="152399" y="1828800"/>
            <a:ext cx="8889543" cy="3886200"/>
          </a:xfrm>
          <a:prstGeom prst="rect">
            <a:avLst/>
          </a:prstGeom>
          <a:solidFill>
            <a:srgbClr val="F5F5F5"/>
          </a:solidFill>
          <a:ln w="19050">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CompassHeading"/>
          <p:cNvSpPr txBox="1"/>
          <p:nvPr/>
        </p:nvSpPr>
        <p:spPr>
          <a:xfrm>
            <a:off x="152400" y="1828801"/>
            <a:ext cx="3505200" cy="3733799"/>
          </a:xfrm>
          <a:prstGeom prst="rect">
            <a:avLst/>
          </a:prstGeom>
        </p:spPr>
        <p:txBody>
          <a:bodyPr/>
          <a:lstStyle/>
          <a:p>
            <a:pPr marL="342900" indent="-342900">
              <a:spcBef>
                <a:spcPct val="20000"/>
              </a:spcBef>
              <a:buFont typeface="Arial" pitchFamily="34" charset="0"/>
              <a:buChar char="•"/>
            </a:pPr>
            <a:r>
              <a:rPr lang="en-US" sz="1100" b="1" smtClean="0">
                <a:solidFill>
                  <a:prstClr val="black"/>
                </a:solidFill>
              </a:rPr>
              <a:t>Key Considerations: </a:t>
            </a:r>
          </a:p>
          <a:p>
            <a:pPr marL="742950" lvl="1" indent="-285750">
              <a:spcBef>
                <a:spcPct val="20000"/>
              </a:spcBef>
              <a:buFont typeface="Arial" pitchFamily="34" charset="0"/>
              <a:buChar char="•"/>
            </a:pPr>
            <a:r>
              <a:rPr lang="en-US" sz="1100" smtClean="0">
                <a:solidFill>
                  <a:prstClr val="black"/>
                </a:solidFill>
              </a:rPr>
              <a:t>Employees &gt;138%  and &lt;400% of the FPL will have access to varying levels of subsidies . </a:t>
            </a:r>
          </a:p>
          <a:p>
            <a:pPr marL="742950" lvl="1" indent="-285750">
              <a:spcBef>
                <a:spcPct val="20000"/>
              </a:spcBef>
              <a:buFont typeface="Arial" pitchFamily="34" charset="0"/>
              <a:buChar char="•"/>
            </a:pPr>
            <a:r>
              <a:rPr lang="en-US" sz="1100" smtClean="0">
                <a:solidFill>
                  <a:prstClr val="black"/>
                </a:solidFill>
              </a:rPr>
              <a:t>Employees  &lt;138% of the FPL will be eligible for Medicaid .</a:t>
            </a:r>
          </a:p>
          <a:p>
            <a:pPr marL="342900" indent="-342900">
              <a:spcBef>
                <a:spcPct val="20000"/>
              </a:spcBef>
              <a:buFont typeface="Arial" pitchFamily="34" charset="0"/>
              <a:buChar char="•"/>
            </a:pPr>
            <a:r>
              <a:rPr lang="en-US" sz="1100" b="1" smtClean="0">
                <a:solidFill>
                  <a:prstClr val="black"/>
                </a:solidFill>
              </a:rPr>
              <a:t>Implications: </a:t>
            </a:r>
          </a:p>
          <a:p>
            <a:pPr marL="742950" lvl="1" indent="-285750">
              <a:spcBef>
                <a:spcPct val="20000"/>
              </a:spcBef>
              <a:buFont typeface="Arial" pitchFamily="34" charset="0"/>
              <a:buChar char="•"/>
            </a:pPr>
            <a:r>
              <a:rPr lang="en-US" sz="1100" smtClean="0">
                <a:solidFill>
                  <a:prstClr val="black"/>
                </a:solidFill>
              </a:rPr>
              <a:t>If an employee receives a subsidy, a “Large” employer will pay a penalty of $3,000 per employee up to a max of $2,000 times all employees.</a:t>
            </a:r>
          </a:p>
          <a:p>
            <a:pPr marL="742950" lvl="1" indent="-285750">
              <a:spcBef>
                <a:spcPct val="20000"/>
              </a:spcBef>
              <a:buFont typeface="Arial" pitchFamily="34" charset="0"/>
              <a:buChar char="•"/>
            </a:pPr>
            <a:r>
              <a:rPr lang="en-US" sz="1100" smtClean="0">
                <a:solidFill>
                  <a:prstClr val="black"/>
                </a:solidFill>
              </a:rPr>
              <a:t>There is no penalty for the employer if the employee is eligible for Medicaid.</a:t>
            </a:r>
          </a:p>
          <a:p>
            <a:pPr marL="285750" indent="-285750">
              <a:spcBef>
                <a:spcPct val="20000"/>
              </a:spcBef>
              <a:buFont typeface="Arial" pitchFamily="34" charset="0"/>
              <a:buChar char="•"/>
            </a:pPr>
            <a:r>
              <a:rPr lang="en-US" sz="1100" smtClean="0">
                <a:solidFill>
                  <a:prstClr val="black"/>
                </a:solidFill>
              </a:rPr>
              <a:t>   </a:t>
            </a:r>
            <a:r>
              <a:rPr lang="en-US" sz="1100" b="1" smtClean="0">
                <a:solidFill>
                  <a:prstClr val="black"/>
                </a:solidFill>
              </a:rPr>
              <a:t>Compass Heading:</a:t>
            </a:r>
          </a:p>
          <a:p>
            <a:pPr marL="739775" lvl="1" indent="-282575">
              <a:spcBef>
                <a:spcPct val="20000"/>
              </a:spcBef>
              <a:buFont typeface="Arial" pitchFamily="34" charset="0"/>
              <a:buChar char="•"/>
            </a:pPr>
            <a:r>
              <a:rPr lang="en-US" sz="1100" smtClean="0">
                <a:solidFill>
                  <a:prstClr val="black"/>
                </a:solidFill>
              </a:rPr>
              <a:t>This </a:t>
            </a:r>
            <a:r>
              <a:rPr lang="en-US" sz="1100">
                <a:solidFill>
                  <a:prstClr val="black"/>
                </a:solidFill>
              </a:rPr>
              <a:t>slide shows where </a:t>
            </a:r>
            <a:r>
              <a:rPr lang="en-US" sz="1100" smtClean="0">
                <a:solidFill>
                  <a:prstClr val="black"/>
                </a:solidFill>
              </a:rPr>
              <a:t>employees’  anticipated AGHI currently fall in </a:t>
            </a:r>
            <a:r>
              <a:rPr lang="en-US" sz="1100">
                <a:solidFill>
                  <a:prstClr val="black"/>
                </a:solidFill>
              </a:rPr>
              <a:t>relation to the </a:t>
            </a:r>
            <a:r>
              <a:rPr lang="en-US" sz="1100" smtClean="0">
                <a:solidFill>
                  <a:prstClr val="black"/>
                </a:solidFill>
              </a:rPr>
              <a:t>FPL.</a:t>
            </a:r>
          </a:p>
        </p:txBody>
      </p:sp>
      <p:sp>
        <p:nvSpPr>
          <p:cNvPr id="20" name="VendorLogo"/>
          <p:cNvSpPr txBox="1"/>
          <p:nvPr/>
        </p:nvSpPr>
        <p:spPr>
          <a:xfrm>
            <a:off x="7848600" y="6858000"/>
            <a:ext cx="1143000" cy="369332"/>
          </a:xfrm>
          <a:prstGeom prst="rect">
            <a:avLst/>
          </a:prstGeom>
          <a:noFill/>
        </p:spPr>
        <p:txBody>
          <a:bodyPr wrap="square" rtlCol="0">
            <a:spAutoFit/>
          </a:bodyPr>
          <a:lstStyle/>
          <a:p>
            <a:endParaRPr lang="en-US">
              <a:solidFill>
                <a:prstClr val="black"/>
              </a:solidFill>
            </a:endParaRPr>
          </a:p>
        </p:txBody>
      </p:sp>
      <p:sp>
        <p:nvSpPr>
          <p:cNvPr id="21" name="SalaryDistribution" hidden="1"/>
          <p:cNvSpPr txBox="1"/>
          <p:nvPr/>
        </p:nvSpPr>
        <p:spPr>
          <a:xfrm>
            <a:off x="533400" y="6096000"/>
            <a:ext cx="1600200" cy="646331"/>
          </a:xfrm>
          <a:prstGeom prst="rect">
            <a:avLst/>
          </a:prstGeom>
          <a:noFill/>
        </p:spPr>
        <p:txBody>
          <a:bodyPr wrap="square" rtlCol="0">
            <a:spAutoFit/>
          </a:bodyPr>
          <a:lstStyle/>
          <a:p>
            <a:r>
              <a:rPr lang="en-US" smtClean="0">
                <a:solidFill>
                  <a:srgbClr val="EEEEEE"/>
                </a:solidFill>
              </a:rPr>
              <a:t>EEAffordability</a:t>
            </a:r>
          </a:p>
        </p:txBody>
      </p:sp>
      <p:sp>
        <p:nvSpPr>
          <p:cNvPr id="28" name="Slide Number Placeholder 27"/>
          <p:cNvSpPr>
            <a:spLocks noGrp="1"/>
          </p:cNvSpPr>
          <p:nvPr>
            <p:ph type="sldNum" sz="quarter" idx="12"/>
          </p:nvPr>
        </p:nvSpPr>
        <p:spPr/>
        <p:txBody>
          <a:bodyPr/>
          <a:lstStyle/>
          <a:p>
            <a:fld id="{CDC9CC1B-925F-4299-9F6F-2367F24ED866}" type="slidenum">
              <a:rPr lang="en-US" smtClean="0">
                <a:solidFill>
                  <a:prstClr val="black"/>
                </a:solidFill>
              </a:rPr>
              <a:pPr/>
              <a:t>11</a:t>
            </a:fld>
            <a:endParaRPr lang="en-US" smtClean="0">
              <a:solidFill>
                <a:prstClr val="black"/>
              </a:solidFill>
            </a:endParaRPr>
          </a:p>
        </p:txBody>
      </p:sp>
      <p:sp>
        <p:nvSpPr>
          <p:cNvPr id="29" name="TextBox 28"/>
          <p:cNvSpPr txBox="1"/>
          <p:nvPr/>
        </p:nvSpPr>
        <p:spPr>
          <a:xfrm>
            <a:off x="5410200" y="1981200"/>
            <a:ext cx="2971800" cy="307777"/>
          </a:xfrm>
          <a:prstGeom prst="rect">
            <a:avLst/>
          </a:prstGeom>
          <a:noFill/>
        </p:spPr>
        <p:txBody>
          <a:bodyPr wrap="square" rtlCol="0">
            <a:spAutoFit/>
          </a:bodyPr>
          <a:lstStyle/>
          <a:p>
            <a:pPr algn="ctr"/>
            <a:r>
              <a:rPr lang="en-US" sz="1400" smtClean="0">
                <a:solidFill>
                  <a:prstClr val="black"/>
                </a:solidFill>
              </a:rPr>
              <a:t>AGHI Distribution by FPL </a:t>
            </a:r>
          </a:p>
        </p:txBody>
      </p:sp>
      <p:sp>
        <p:nvSpPr>
          <p:cNvPr id="22" name="Rectangle 21"/>
          <p:cNvSpPr/>
          <p:nvPr/>
        </p:nvSpPr>
        <p:spPr>
          <a:xfrm>
            <a:off x="0" y="6477000"/>
            <a:ext cx="4572000" cy="400110"/>
          </a:xfrm>
          <a:prstGeom prst="rect">
            <a:avLst/>
          </a:prstGeom>
        </p:spPr>
        <p:txBody>
          <a:bodyPr>
            <a:spAutoFit/>
          </a:bodyPr>
          <a:lstStyle/>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 2012 Wells Fargo Insurance Services </a:t>
            </a:r>
          </a:p>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No Reprints Without Permission</a:t>
            </a:r>
          </a:p>
        </p:txBody>
      </p:sp>
      <p:pic>
        <p:nvPicPr>
          <p:cNvPr id="70" name="New picture"/>
          <p:cNvPicPr/>
          <p:nvPr/>
        </p:nvPicPr>
        <p:blipFill>
          <a:blip r:embed="rId5" cstate="print"/>
          <a:srcRect/>
          <a:stretch>
            <a:fillRect/>
          </a:stretch>
        </p:blipFill>
        <p:spPr>
          <a:xfrm>
            <a:off x="3813048" y="2276856"/>
            <a:ext cx="4579327" cy="3281851"/>
          </a:xfrm>
          <a:prstGeom prst="rect">
            <a:avLst/>
          </a:prstGeom>
          <a:ln>
            <a:noFill/>
          </a:ln>
        </p:spPr>
      </p:pic>
    </p:spTree>
    <p:extLst>
      <p:ext uri="{BB962C8B-B14F-4D97-AF65-F5344CB8AC3E}">
        <p14:creationId xmlns:p14="http://schemas.microsoft.com/office/powerpoint/2010/main" xmlns="" val="1126869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916982"/>
            <a:ext cx="9144000" cy="951287"/>
            <a:chOff x="0" y="916982"/>
            <a:chExt cx="9144000" cy="951287"/>
          </a:xfrm>
        </p:grpSpPr>
        <p:pic>
          <p:nvPicPr>
            <p:cNvPr id="4" name="Picture 3" descr="app top.jpg"/>
            <p:cNvPicPr>
              <a:picLocks noChangeAspect="1"/>
            </p:cNvPicPr>
            <p:nvPr/>
          </p:nvPicPr>
          <p:blipFill>
            <a:blip r:embed="rId3" cstate="print"/>
            <a:srcRect/>
            <a:stretch>
              <a:fillRect/>
            </a:stretch>
          </p:blipFill>
          <p:spPr>
            <a:xfrm>
              <a:off x="0" y="916982"/>
              <a:ext cx="9144000" cy="951287"/>
            </a:xfrm>
            <a:prstGeom prst="rect">
              <a:avLst/>
            </a:prstGeom>
          </p:spPr>
        </p:pic>
        <p:pic>
          <p:nvPicPr>
            <p:cNvPr id="23" name="Picture 2"/>
            <p:cNvPicPr>
              <a:picLocks noChangeAspect="1" noChangeArrowheads="1"/>
            </p:cNvPicPr>
            <p:nvPr/>
          </p:nvPicPr>
          <p:blipFill>
            <a:blip r:embed="rId4" cstate="print"/>
            <a:srcRect/>
            <a:stretch>
              <a:fillRect/>
            </a:stretch>
          </p:blipFill>
          <p:spPr>
            <a:xfrm>
              <a:off x="8597352" y="1481138"/>
              <a:ext cx="353388" cy="2744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381000" y="1447800"/>
            <a:ext cx="7543800" cy="307777"/>
          </a:xfrm>
          <a:prstGeom prst="rect">
            <a:avLst/>
          </a:prstGeom>
          <a:noFill/>
        </p:spPr>
        <p:txBody>
          <a:bodyPr wrap="square" rtlCol="0">
            <a:spAutoFit/>
          </a:bodyPr>
          <a:lstStyle/>
          <a:p>
            <a:r>
              <a:rPr lang="en-US" sz="1400" b="1" dirty="0" smtClean="0">
                <a:solidFill>
                  <a:prstClr val="black"/>
                </a:solidFill>
              </a:rPr>
              <a:t>2012 Federal Poverty Level guidelines </a:t>
            </a:r>
            <a:r>
              <a:rPr lang="en-US" sz="1400" dirty="0" smtClean="0">
                <a:solidFill>
                  <a:prstClr val="black"/>
                </a:solidFill>
              </a:rPr>
              <a:t>(all states, except for Alaska and Hawaii)</a:t>
            </a:r>
          </a:p>
        </p:txBody>
      </p:sp>
      <p:sp>
        <p:nvSpPr>
          <p:cNvPr id="68" name="Rectangle 67"/>
          <p:cNvSpPr/>
          <p:nvPr/>
        </p:nvSpPr>
        <p:spPr>
          <a:xfrm>
            <a:off x="0" y="1828800"/>
            <a:ext cx="9144000" cy="504831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Rectangle 68"/>
          <p:cNvSpPr/>
          <p:nvPr/>
        </p:nvSpPr>
        <p:spPr>
          <a:xfrm>
            <a:off x="152399" y="1828800"/>
            <a:ext cx="8889543" cy="4419600"/>
          </a:xfrm>
          <a:prstGeom prst="rect">
            <a:avLst/>
          </a:prstGeom>
          <a:solidFill>
            <a:srgbClr val="F5F5F5"/>
          </a:solidFill>
          <a:ln w="19050">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CompassHeading"/>
          <p:cNvSpPr txBox="1"/>
          <p:nvPr/>
        </p:nvSpPr>
        <p:spPr>
          <a:xfrm>
            <a:off x="152400" y="1828800"/>
            <a:ext cx="4097740" cy="4114799"/>
          </a:xfrm>
          <a:prstGeom prst="rect">
            <a:avLst/>
          </a:prstGeom>
        </p:spPr>
        <p:txBody>
          <a:bodyPr/>
          <a:lstStyle/>
          <a:p>
            <a:pPr marL="342900" indent="-342900">
              <a:spcBef>
                <a:spcPct val="20000"/>
              </a:spcBef>
              <a:spcAft>
                <a:spcPct val="0"/>
              </a:spcAft>
            </a:pPr>
            <a:endParaRPr lang="en-US" sz="1100" dirty="0" smtClean="0">
              <a:solidFill>
                <a:prstClr val="black"/>
              </a:solidFill>
            </a:endParaRPr>
          </a:p>
        </p:txBody>
      </p:sp>
      <p:sp>
        <p:nvSpPr>
          <p:cNvPr id="22" name="VendorLogo"/>
          <p:cNvSpPr txBox="1"/>
          <p:nvPr/>
        </p:nvSpPr>
        <p:spPr>
          <a:xfrm>
            <a:off x="7848600" y="6858000"/>
            <a:ext cx="1143000" cy="369332"/>
          </a:xfrm>
          <a:prstGeom prst="rect">
            <a:avLst/>
          </a:prstGeom>
          <a:noFill/>
        </p:spPr>
        <p:txBody>
          <a:bodyPr wrap="square" rtlCol="0">
            <a:spAutoFit/>
          </a:bodyPr>
          <a:lstStyle/>
          <a:p>
            <a:endParaRPr lang="en-US">
              <a:solidFill>
                <a:prstClr val="black"/>
              </a:solidFill>
            </a:endParaRPr>
          </a:p>
        </p:txBody>
      </p:sp>
      <p:sp>
        <p:nvSpPr>
          <p:cNvPr id="25" name="PHIC2" hidden="1"/>
          <p:cNvSpPr txBox="1"/>
          <p:nvPr/>
        </p:nvSpPr>
        <p:spPr>
          <a:xfrm>
            <a:off x="533400" y="6096000"/>
            <a:ext cx="1600200" cy="369332"/>
          </a:xfrm>
          <a:prstGeom prst="rect">
            <a:avLst/>
          </a:prstGeom>
          <a:noFill/>
        </p:spPr>
        <p:txBody>
          <a:bodyPr wrap="square" rtlCol="0">
            <a:spAutoFit/>
          </a:bodyPr>
          <a:lstStyle/>
          <a:p>
            <a:r>
              <a:rPr lang="en-US" smtClean="0">
                <a:solidFill>
                  <a:srgbClr val="EEEEEE"/>
                </a:solidFill>
              </a:rPr>
              <a:t>PHIC2</a:t>
            </a:r>
          </a:p>
        </p:txBody>
      </p:sp>
      <p:sp>
        <p:nvSpPr>
          <p:cNvPr id="30" name="Slide Number Placeholder 29"/>
          <p:cNvSpPr>
            <a:spLocks noGrp="1"/>
          </p:cNvSpPr>
          <p:nvPr>
            <p:ph type="sldNum" sz="quarter" idx="12"/>
          </p:nvPr>
        </p:nvSpPr>
        <p:spPr/>
        <p:txBody>
          <a:bodyPr/>
          <a:lstStyle/>
          <a:p>
            <a:fld id="{CDC9CC1B-925F-4299-9F6F-2367F24ED866}" type="slidenum">
              <a:rPr lang="en-US" smtClean="0">
                <a:solidFill>
                  <a:prstClr val="black"/>
                </a:solidFill>
              </a:rPr>
              <a:pPr/>
              <a:t>12</a:t>
            </a:fld>
            <a:endParaRPr lang="en-US" smtClean="0">
              <a:solidFill>
                <a:prstClr val="black"/>
              </a:solidFill>
            </a:endParaRPr>
          </a:p>
        </p:txBody>
      </p:sp>
      <p:sp>
        <p:nvSpPr>
          <p:cNvPr id="31" name="Footer Placeholder 3"/>
          <p:cNvSpPr txBox="1"/>
          <p:nvPr/>
        </p:nvSpPr>
        <p:spPr>
          <a:xfrm>
            <a:off x="0" y="6492875"/>
            <a:ext cx="3657600" cy="365125"/>
          </a:xfrm>
          <a:prstGeom prst="rect">
            <a:avLst/>
          </a:prstGeom>
        </p:spPr>
        <p:txBody>
          <a:bodyPr vert="horz" anchor="b"/>
          <a:lstStyle/>
          <a:p>
            <a:pPr>
              <a:spcBef>
                <a:spcPct val="0"/>
              </a:spcBef>
              <a:spcAft>
                <a:spcPct val="0"/>
              </a:spcAft>
            </a:pPr>
            <a:r>
              <a:rPr lang="en-US" sz="1000" dirty="0" smtClean="0">
                <a:solidFill>
                  <a:prstClr val="black"/>
                </a:solidFill>
              </a:rPr>
              <a:t>© 2012 Wells Fargo Insurance Services</a:t>
            </a:r>
          </a:p>
          <a:p>
            <a:pPr>
              <a:spcBef>
                <a:spcPct val="0"/>
              </a:spcBef>
              <a:spcAft>
                <a:spcPct val="0"/>
              </a:spcAft>
            </a:pPr>
            <a:r>
              <a:rPr lang="en-US" sz="1000" dirty="0" smtClean="0">
                <a:solidFill>
                  <a:prstClr val="black"/>
                </a:solidFill>
              </a:rPr>
              <a:t>     No Reprints Without Permission</a:t>
            </a:r>
          </a:p>
        </p:txBody>
      </p:sp>
      <p:graphicFrame>
        <p:nvGraphicFramePr>
          <p:cNvPr id="15" name="Group 204"/>
          <p:cNvGraphicFramePr>
            <a:graphicFrameLocks noGrp="1"/>
          </p:cNvGraphicFramePr>
          <p:nvPr/>
        </p:nvGraphicFramePr>
        <p:xfrm>
          <a:off x="1447800" y="2209800"/>
          <a:ext cx="5943600" cy="3657600"/>
        </p:xfrm>
        <a:graphic>
          <a:graphicData uri="http://schemas.openxmlformats.org/drawingml/2006/table">
            <a:tbl>
              <a:tblPr>
                <a:gradFill rotWithShape="1">
                  <a:gsLst>
                    <a:gs pos="0">
                      <a:srgbClr val="688FCF">
                        <a:tint val="50000"/>
                        <a:satMod val="300000"/>
                      </a:srgbClr>
                    </a:gs>
                    <a:gs pos="35000">
                      <a:srgbClr val="688FCF">
                        <a:tint val="37000"/>
                        <a:satMod val="300000"/>
                      </a:srgbClr>
                    </a:gs>
                    <a:gs pos="100000">
                      <a:srgbClr val="688FCF">
                        <a:tint val="15000"/>
                        <a:satMod val="350000"/>
                      </a:srgbClr>
                    </a:gs>
                  </a:gsLst>
                  <a:lin ang="16200000" scaled="1"/>
                </a:gradFill>
                <a:effectLst>
                  <a:outerShdw blurRad="40000" dist="20000" dir="5400000" rotWithShape="0">
                    <a:srgbClr val="000000">
                      <a:alpha val="38000"/>
                    </a:srgbClr>
                  </a:outerShdw>
                </a:effectLst>
              </a:tblPr>
              <a:tblGrid>
                <a:gridCol w="1481431"/>
                <a:gridCol w="1351835"/>
                <a:gridCol w="1499306"/>
                <a:gridCol w="1611028"/>
              </a:tblGrid>
              <a:tr h="371475">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400" u="none" strike="noStrike" cap="none" normalizeH="0" baseline="0" dirty="0" smtClean="0">
                          <a:ln>
                            <a:noFill/>
                          </a:ln>
                          <a:solidFill>
                            <a:schemeClr val="bg1"/>
                          </a:solidFill>
                          <a:effectLst/>
                        </a:rPr>
                        <a:t>Family Size</a:t>
                      </a:r>
                      <a:endParaRPr kumimoji="0" lang="en-US" sz="1400" b="1" i="0" u="none" strike="noStrike" cap="none" normalizeH="0" baseline="0" dirty="0" smtClean="0">
                        <a:ln>
                          <a:noFill/>
                        </a:ln>
                        <a:solidFill>
                          <a:schemeClr val="bg1"/>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88FCF"/>
                    </a:solidFill>
                  </a:tcPr>
                </a:tc>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400" u="none" strike="noStrike" cap="none" normalizeH="0" baseline="0" dirty="0" smtClean="0">
                          <a:ln>
                            <a:noFill/>
                          </a:ln>
                          <a:solidFill>
                            <a:schemeClr val="bg1"/>
                          </a:solidFill>
                          <a:effectLst/>
                        </a:rPr>
                        <a:t>100%*</a:t>
                      </a:r>
                      <a:endParaRPr kumimoji="0" lang="en-US" sz="1400" b="1" i="0" u="none" strike="noStrike" cap="none" normalizeH="0" baseline="0" dirty="0" smtClean="0">
                        <a:ln>
                          <a:noFill/>
                        </a:ln>
                        <a:solidFill>
                          <a:schemeClr val="bg1"/>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88FCF"/>
                    </a:solidFill>
                  </a:tcPr>
                </a:tc>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400" u="none" strike="noStrike" cap="none" normalizeH="0" baseline="0" dirty="0" smtClean="0">
                          <a:ln>
                            <a:noFill/>
                          </a:ln>
                          <a:solidFill>
                            <a:schemeClr val="bg1"/>
                          </a:solidFill>
                          <a:effectLst/>
                        </a:rPr>
                        <a:t>138%</a:t>
                      </a:r>
                      <a:endParaRPr kumimoji="0" lang="en-US" sz="1400" b="1" i="0" u="none" strike="noStrike" cap="none" normalizeH="0" baseline="0" dirty="0" smtClean="0">
                        <a:ln>
                          <a:noFill/>
                        </a:ln>
                        <a:solidFill>
                          <a:schemeClr val="bg1"/>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88FCF"/>
                    </a:solidFill>
                  </a:tcPr>
                </a:tc>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400" u="none" strike="noStrike" cap="none" normalizeH="0" baseline="0" dirty="0" smtClean="0">
                          <a:ln>
                            <a:noFill/>
                          </a:ln>
                          <a:solidFill>
                            <a:schemeClr val="bg1"/>
                          </a:solidFill>
                          <a:effectLst/>
                        </a:rPr>
                        <a:t>400%</a:t>
                      </a:r>
                      <a:endParaRPr kumimoji="0" lang="en-US" sz="1400" b="1" i="0" u="none" strike="noStrike" cap="none" normalizeH="0" baseline="0" dirty="0" smtClean="0">
                        <a:ln>
                          <a:noFill/>
                        </a:ln>
                        <a:solidFill>
                          <a:schemeClr val="bg1"/>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88FCF"/>
                    </a:solidFill>
                  </a:tcPr>
                </a:tc>
              </a:tr>
              <a:tr h="342900">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1</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11,170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15,415</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b="0" i="0" u="none" strike="noStrike" cap="none" normalizeH="0" baseline="0" dirty="0" smtClean="0">
                          <a:ln>
                            <a:noFill/>
                          </a:ln>
                          <a:solidFill>
                            <a:schemeClr val="dk1"/>
                          </a:solidFill>
                          <a:effectLst/>
                          <a:latin typeface="Verdana"/>
                          <a:ea typeface="ヒラギノ角ゴ Pro W3"/>
                        </a:rPr>
                        <a:t>44,680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2</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15,130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b="0" i="0" u="none" strike="noStrike" cap="none" normalizeH="0" baseline="0" dirty="0" smtClean="0">
                          <a:ln>
                            <a:noFill/>
                          </a:ln>
                          <a:solidFill>
                            <a:schemeClr val="dk1"/>
                          </a:solidFill>
                          <a:effectLst/>
                          <a:latin typeface="Verdana"/>
                          <a:ea typeface="ヒラギノ角ゴ Pro W3"/>
                        </a:rPr>
                        <a:t>20,879</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b="0" i="0" u="none" strike="noStrike" cap="none" normalizeH="0" baseline="0" dirty="0" smtClean="0">
                          <a:ln>
                            <a:noFill/>
                          </a:ln>
                          <a:solidFill>
                            <a:schemeClr val="dk1"/>
                          </a:solidFill>
                          <a:effectLst/>
                          <a:latin typeface="Verdana"/>
                          <a:ea typeface="ヒラギノ角ゴ Pro W3"/>
                        </a:rPr>
                        <a:t>60,520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3</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b="0" i="0" u="none" strike="noStrike" cap="none" normalizeH="0" baseline="0" dirty="0" smtClean="0">
                          <a:ln>
                            <a:noFill/>
                          </a:ln>
                          <a:solidFill>
                            <a:schemeClr val="dk1"/>
                          </a:solidFill>
                          <a:effectLst/>
                          <a:latin typeface="Verdana"/>
                          <a:ea typeface="ヒラギノ角ゴ Pro W3"/>
                        </a:rPr>
                        <a:t>19,090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26,344</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b="0" i="0" u="none" strike="noStrike" cap="none" normalizeH="0" baseline="0" dirty="0" smtClean="0">
                          <a:ln>
                            <a:noFill/>
                          </a:ln>
                          <a:solidFill>
                            <a:schemeClr val="dk1"/>
                          </a:solidFill>
                          <a:effectLst/>
                          <a:latin typeface="Verdana"/>
                          <a:ea typeface="ヒラギノ角ゴ Pro W3"/>
                        </a:rPr>
                        <a:t>76,360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4</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23,050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b="0" i="0" u="none" strike="noStrike" cap="none" normalizeH="0" baseline="0" dirty="0" smtClean="0">
                          <a:ln>
                            <a:noFill/>
                          </a:ln>
                          <a:solidFill>
                            <a:schemeClr val="dk1"/>
                          </a:solidFill>
                          <a:effectLst/>
                          <a:latin typeface="Verdana"/>
                          <a:ea typeface="ヒラギノ角ゴ Pro W3"/>
                        </a:rPr>
                        <a:t>31,809</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b="0" i="0" u="none" strike="noStrike" cap="none" normalizeH="0" baseline="0" dirty="0" smtClean="0">
                          <a:ln>
                            <a:noFill/>
                          </a:ln>
                          <a:solidFill>
                            <a:schemeClr val="dk1"/>
                          </a:solidFill>
                          <a:effectLst/>
                          <a:latin typeface="Verdana"/>
                          <a:ea typeface="ヒラギノ角ゴ Pro W3"/>
                        </a:rPr>
                        <a:t>92,200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5</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27,010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37,274</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108,040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6</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b="0" i="0" u="none" strike="noStrike" cap="none" normalizeH="0" baseline="0" dirty="0" smtClean="0">
                          <a:ln>
                            <a:noFill/>
                          </a:ln>
                          <a:solidFill>
                            <a:schemeClr val="dk1"/>
                          </a:solidFill>
                          <a:effectLst/>
                          <a:latin typeface="Verdana"/>
                          <a:ea typeface="ヒラギノ角ゴ Pro W3"/>
                        </a:rPr>
                        <a:t>30,970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b="0" i="0" u="none" strike="noStrike" cap="none" normalizeH="0" baseline="0" dirty="0" smtClean="0">
                          <a:ln>
                            <a:noFill/>
                          </a:ln>
                          <a:solidFill>
                            <a:schemeClr val="dk1"/>
                          </a:solidFill>
                          <a:effectLst/>
                          <a:latin typeface="Verdana"/>
                          <a:ea typeface="ヒラギノ角ゴ Pro W3"/>
                        </a:rPr>
                        <a:t>42,739</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123,880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7</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34,930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b="0" i="0" u="none" strike="noStrike" cap="none" normalizeH="0" baseline="0" dirty="0" smtClean="0">
                          <a:ln>
                            <a:noFill/>
                          </a:ln>
                          <a:solidFill>
                            <a:schemeClr val="dk1"/>
                          </a:solidFill>
                          <a:effectLst/>
                          <a:latin typeface="Verdana"/>
                          <a:ea typeface="ヒラギノ角ゴ Pro W3"/>
                        </a:rPr>
                        <a:t>48,203</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139,720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8*</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38,890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b="0" i="0" u="none" strike="noStrike" cap="none" normalizeH="0" baseline="0" dirty="0" smtClean="0">
                          <a:ln>
                            <a:noFill/>
                          </a:ln>
                          <a:solidFill>
                            <a:schemeClr val="dk1"/>
                          </a:solidFill>
                          <a:effectLst/>
                          <a:latin typeface="Verdana"/>
                          <a:ea typeface="ヒラギノ角ゴ Pro W3"/>
                        </a:rPr>
                        <a:t>53,668</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ctr" defTabSz="865188" rtl="0" eaLnBrk="0" fontAlgn="base" latinLnBrk="0" hangingPunct="0">
                        <a:lnSpc>
                          <a:spcPct val="100000"/>
                        </a:lnSpc>
                        <a:spcBef>
                          <a:spcPts val="0"/>
                        </a:spcBef>
                        <a:spcAft>
                          <a:spcPct val="0"/>
                        </a:spcAft>
                        <a:buClrTx/>
                        <a:buSzTx/>
                        <a:buFont typeface="Wingdings" pitchFamily="2" charset="2"/>
                        <a:buNone/>
                        <a:tabLst/>
                      </a:pPr>
                      <a:r>
                        <a:rPr kumimoji="0" lang="en-US" sz="1200" u="none" strike="noStrike" cap="none" normalizeH="0" baseline="0" dirty="0" smtClean="0">
                          <a:ln>
                            <a:noFill/>
                          </a:ln>
                          <a:effectLst/>
                        </a:rPr>
                        <a:t>155,560</a:t>
                      </a:r>
                      <a:endParaRPr kumimoji="0" lang="en-US" sz="12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314325">
                <a:tc gridSpan="4">
                  <a:txBody>
                    <a:bodyPr/>
                    <a:lstStyle>
                      <a:defPPr>
                        <a:defRPr lang="en-US"/>
                      </a:defPPr>
                      <a:lvl1pPr marL="0" algn="l" defTabSz="914400" rtl="0" eaLnBrk="1" latinLnBrk="0" hangingPunct="1">
                        <a:defRPr sz="1800" kern="1200">
                          <a:solidFill>
                            <a:schemeClr val="dk1"/>
                          </a:solidFill>
                          <a:latin typeface="Verdana"/>
                          <a:ea typeface="ヒラギノ角ゴ Pro W3"/>
                        </a:defRPr>
                      </a:lvl1pPr>
                      <a:lvl2pPr marL="457200" algn="l" defTabSz="914400" rtl="0" eaLnBrk="1" latinLnBrk="0" hangingPunct="1">
                        <a:defRPr sz="1800" kern="1200">
                          <a:solidFill>
                            <a:schemeClr val="dk1"/>
                          </a:solidFill>
                          <a:latin typeface="Verdana"/>
                          <a:ea typeface="ヒラギノ角ゴ Pro W3"/>
                        </a:defRPr>
                      </a:lvl2pPr>
                      <a:lvl3pPr marL="914400" algn="l" defTabSz="914400" rtl="0" eaLnBrk="1" latinLnBrk="0" hangingPunct="1">
                        <a:defRPr sz="1800" kern="1200">
                          <a:solidFill>
                            <a:schemeClr val="dk1"/>
                          </a:solidFill>
                          <a:latin typeface="Verdana"/>
                          <a:ea typeface="ヒラギノ角ゴ Pro W3"/>
                        </a:defRPr>
                      </a:lvl3pPr>
                      <a:lvl4pPr marL="1371600" algn="l" defTabSz="914400" rtl="0" eaLnBrk="1" latinLnBrk="0" hangingPunct="1">
                        <a:defRPr sz="1800" kern="1200">
                          <a:solidFill>
                            <a:schemeClr val="dk1"/>
                          </a:solidFill>
                          <a:latin typeface="Verdana"/>
                          <a:ea typeface="ヒラギノ角ゴ Pro W3"/>
                        </a:defRPr>
                      </a:lvl4pPr>
                      <a:lvl5pPr marL="1828800" algn="l" defTabSz="914400" rtl="0" eaLnBrk="1" latinLnBrk="0" hangingPunct="1">
                        <a:defRPr sz="1800" kern="1200">
                          <a:solidFill>
                            <a:schemeClr val="dk1"/>
                          </a:solidFill>
                          <a:latin typeface="Verdana"/>
                          <a:ea typeface="ヒラギノ角ゴ Pro W3"/>
                        </a:defRPr>
                      </a:lvl5pPr>
                      <a:lvl6pPr marL="2286000" algn="l" defTabSz="914400" rtl="0" eaLnBrk="1" latinLnBrk="0" hangingPunct="1">
                        <a:defRPr sz="1800" kern="1200">
                          <a:solidFill>
                            <a:schemeClr val="dk1"/>
                          </a:solidFill>
                          <a:latin typeface="Verdana"/>
                          <a:ea typeface="ヒラギノ角ゴ Pro W3"/>
                        </a:defRPr>
                      </a:lvl6pPr>
                      <a:lvl7pPr marL="2743200" algn="l" defTabSz="914400" rtl="0" eaLnBrk="1" latinLnBrk="0" hangingPunct="1">
                        <a:defRPr sz="1800" kern="1200">
                          <a:solidFill>
                            <a:schemeClr val="dk1"/>
                          </a:solidFill>
                          <a:latin typeface="Verdana"/>
                          <a:ea typeface="ヒラギノ角ゴ Pro W3"/>
                        </a:defRPr>
                      </a:lvl7pPr>
                      <a:lvl8pPr marL="3200400" algn="l" defTabSz="914400" rtl="0" eaLnBrk="1" latinLnBrk="0" hangingPunct="1">
                        <a:defRPr sz="1800" kern="1200">
                          <a:solidFill>
                            <a:schemeClr val="dk1"/>
                          </a:solidFill>
                          <a:latin typeface="Verdana"/>
                          <a:ea typeface="ヒラギノ角ゴ Pro W3"/>
                        </a:defRPr>
                      </a:lvl8pPr>
                      <a:lvl9pPr marL="3657600" algn="l" defTabSz="914400" rtl="0" eaLnBrk="1" latinLnBrk="0" hangingPunct="1">
                        <a:defRPr sz="1800" kern="1200">
                          <a:solidFill>
                            <a:schemeClr val="dk1"/>
                          </a:solidFill>
                          <a:latin typeface="Verdana"/>
                          <a:ea typeface="ヒラギノ角ゴ Pro W3"/>
                        </a:defRPr>
                      </a:lvl9pPr>
                    </a:lstStyle>
                    <a:p>
                      <a:pPr marL="0" marR="0" lvl="0" indent="0" algn="l" defTabSz="865188" rtl="0" eaLnBrk="0" fontAlgn="base" latinLnBrk="0" hangingPunct="0">
                        <a:lnSpc>
                          <a:spcPct val="100000"/>
                        </a:lnSpc>
                        <a:spcBef>
                          <a:spcPts val="0"/>
                        </a:spcBef>
                        <a:spcAft>
                          <a:spcPct val="0"/>
                        </a:spcAft>
                        <a:buClrTx/>
                        <a:buSzTx/>
                        <a:buFont typeface="Wingdings" pitchFamily="2" charset="2"/>
                        <a:buNone/>
                        <a:tabLst/>
                      </a:pPr>
                      <a:r>
                        <a:rPr kumimoji="0" lang="en-US" sz="1000" u="none" strike="noStrike" cap="none" normalizeH="0" baseline="0" dirty="0" smtClean="0">
                          <a:ln>
                            <a:noFill/>
                          </a:ln>
                          <a:effectLst/>
                        </a:rPr>
                        <a:t>* For family units of more than 8 members, add $3,950 per additional person</a:t>
                      </a:r>
                      <a:endParaRPr kumimoji="0" lang="en-US" sz="1000" b="0" i="0" u="none" strike="noStrike" cap="none" normalizeH="0" baseline="0" dirty="0" smtClean="0">
                        <a:ln>
                          <a:noFill/>
                        </a:ln>
                        <a:solidFill>
                          <a:srgbClr val="000000"/>
                        </a:solidFill>
                        <a:effectLst/>
                        <a:latin typeface="Verdana" pitchFamily="34" charset="0"/>
                        <a:ea typeface="ヒラギノ角ゴ Pro W3" pitchFamily="1" charset="-128"/>
                      </a:endParaRPr>
                    </a:p>
                  </a:txBody>
                  <a:tcPr marT="91440" marB="91440"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 xmlns:p14="http://schemas.microsoft.com/office/powerpoint/2010/main" val="3477203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insurance exchanges</a:t>
            </a:r>
            <a:endParaRPr lang="en-US" dirty="0"/>
          </a:p>
        </p:txBody>
      </p:sp>
      <p:sp>
        <p:nvSpPr>
          <p:cNvPr id="4" name="Content Placeholder 3"/>
          <p:cNvSpPr>
            <a:spLocks noGrp="1"/>
          </p:cNvSpPr>
          <p:nvPr>
            <p:ph idx="1"/>
          </p:nvPr>
        </p:nvSpPr>
        <p:spPr>
          <a:xfrm>
            <a:off x="457200" y="1219200"/>
            <a:ext cx="8255000" cy="5181600"/>
          </a:xfrm>
        </p:spPr>
        <p:txBody>
          <a:bodyPr>
            <a:normAutofit/>
          </a:bodyPr>
          <a:lstStyle/>
          <a:p>
            <a:pPr>
              <a:spcBef>
                <a:spcPts val="600"/>
              </a:spcBef>
              <a:buClr>
                <a:schemeClr val="tx2"/>
              </a:buClr>
            </a:pPr>
            <a:r>
              <a:rPr lang="en-US" sz="2400" dirty="0" smtClean="0"/>
              <a:t>General overview</a:t>
            </a:r>
          </a:p>
          <a:p>
            <a:pPr lvl="1">
              <a:spcBef>
                <a:spcPts val="600"/>
              </a:spcBef>
            </a:pPr>
            <a:r>
              <a:rPr lang="en-US" sz="1800" dirty="0" smtClean="0"/>
              <a:t>Basically federally supervised, but state-operated, marketplaces where health insurance policies meeting specific eligibility and benefits requirements will be available for individuals and certain small employers, starting in 2014</a:t>
            </a:r>
          </a:p>
          <a:p>
            <a:pPr lvl="1">
              <a:spcBef>
                <a:spcPts val="600"/>
              </a:spcBef>
            </a:pPr>
            <a:r>
              <a:rPr lang="en-US" sz="1800" dirty="0" smtClean="0"/>
              <a:t>Each state must establish at least one exchange (federal government will operate one if a state chooses not to establish its own)</a:t>
            </a:r>
          </a:p>
          <a:p>
            <a:pPr>
              <a:spcBef>
                <a:spcPts val="600"/>
              </a:spcBef>
              <a:buClr>
                <a:schemeClr val="tx2"/>
              </a:buClr>
            </a:pPr>
            <a:r>
              <a:rPr lang="en-US" sz="2400" dirty="0" smtClean="0"/>
              <a:t>5 different actuarial value coverage tiers will be available</a:t>
            </a:r>
          </a:p>
          <a:p>
            <a:pPr>
              <a:spcBef>
                <a:spcPts val="600"/>
              </a:spcBef>
              <a:buClr>
                <a:schemeClr val="tx2"/>
              </a:buClr>
            </a:pPr>
            <a:r>
              <a:rPr lang="en-US" sz="2400" dirty="0" smtClean="0"/>
              <a:t>Coverage subject to modified community rating (guaranteed issue with no individual medical underwriting)</a:t>
            </a:r>
          </a:p>
          <a:p>
            <a:pPr lvl="1">
              <a:spcBef>
                <a:spcPts val="600"/>
              </a:spcBef>
            </a:pPr>
            <a:r>
              <a:rPr lang="en-US" sz="1800" dirty="0" smtClean="0"/>
              <a:t>Rates can vary </a:t>
            </a:r>
            <a:r>
              <a:rPr lang="en-US" sz="1800" b="1" dirty="0" smtClean="0"/>
              <a:t>only</a:t>
            </a:r>
            <a:r>
              <a:rPr lang="en-US" sz="1800" dirty="0" smtClean="0"/>
              <a:t> based on (1) individual or family coverage; (2) geographic area; (3) tobacco use (but only within 1.5:1 ratio band); and (4) age (but only within 3:1 ratio band for adults)</a:t>
            </a:r>
          </a:p>
          <a:p>
            <a:pPr lvl="1">
              <a:spcBef>
                <a:spcPts val="600"/>
              </a:spcBef>
            </a:pPr>
            <a:r>
              <a:rPr lang="en-US" sz="1800" dirty="0" smtClean="0"/>
              <a:t>Cost of unsubsidized individual coverage will increase significantly in most states</a:t>
            </a:r>
          </a:p>
        </p:txBody>
      </p:sp>
      <p:sp>
        <p:nvSpPr>
          <p:cNvPr id="3" name="Slide Number Placeholder 2"/>
          <p:cNvSpPr>
            <a:spLocks noGrp="1"/>
          </p:cNvSpPr>
          <p:nvPr>
            <p:ph type="sldNum" sz="quarter" idx="10"/>
          </p:nvPr>
        </p:nvSpPr>
        <p:spPr>
          <a:xfrm>
            <a:off x="7010400" y="6629400"/>
            <a:ext cx="2133600" cy="228600"/>
          </a:xfrm>
        </p:spPr>
        <p:txBody>
          <a:bodyPr/>
          <a:lstStyle/>
          <a:p>
            <a:pPr algn="r">
              <a:defRPr/>
            </a:pPr>
            <a:fld id="{C39951D6-92B6-44F2-A50C-82440252520F}" type="slidenum">
              <a:rPr lang="en-US" smtClean="0">
                <a:solidFill>
                  <a:prstClr val="black"/>
                </a:solidFill>
              </a:rPr>
              <a:pPr algn="r">
                <a:defRPr/>
              </a:pPr>
              <a:t>13</a:t>
            </a:fld>
            <a:endParaRPr lang="en-US" dirty="0">
              <a:solidFill>
                <a:srgbClr val="000000"/>
              </a:solidFill>
            </a:endParaRPr>
          </a:p>
        </p:txBody>
      </p:sp>
      <p:sp>
        <p:nvSpPr>
          <p:cNvPr id="5" name="Footer Placeholder 3"/>
          <p:cNvSpPr txBox="1"/>
          <p:nvPr/>
        </p:nvSpPr>
        <p:spPr>
          <a:xfrm>
            <a:off x="0" y="6492875"/>
            <a:ext cx="3657600" cy="365125"/>
          </a:xfrm>
          <a:prstGeom prst="rect">
            <a:avLst/>
          </a:prstGeom>
        </p:spPr>
        <p:txBody>
          <a:bodyPr vert="horz" anchor="b"/>
          <a:lstStyle/>
          <a:p>
            <a:pPr>
              <a:spcBef>
                <a:spcPct val="0"/>
              </a:spcBef>
              <a:spcAft>
                <a:spcPct val="0"/>
              </a:spcAft>
            </a:pPr>
            <a:r>
              <a:rPr lang="en-US" sz="1000" dirty="0" smtClean="0">
                <a:solidFill>
                  <a:srgbClr val="FFFFFF"/>
                </a:solidFill>
              </a:rPr>
              <a:t>© 2012 Wells Fargo Insurance Services</a:t>
            </a:r>
          </a:p>
          <a:p>
            <a:pPr>
              <a:spcBef>
                <a:spcPct val="0"/>
              </a:spcBef>
              <a:spcAft>
                <a:spcPct val="0"/>
              </a:spcAft>
            </a:pPr>
            <a:r>
              <a:rPr lang="en-US" sz="1000" dirty="0" smtClean="0">
                <a:solidFill>
                  <a:srgbClr val="FFFFFF"/>
                </a:solidFill>
              </a:rPr>
              <a:t>     No Reprints Without Permission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916982"/>
            <a:ext cx="9144000" cy="951287"/>
            <a:chOff x="0" y="916982"/>
            <a:chExt cx="9144000" cy="951287"/>
          </a:xfrm>
        </p:grpSpPr>
        <p:pic>
          <p:nvPicPr>
            <p:cNvPr id="4" name="Picture 3" descr="app top.jpg"/>
            <p:cNvPicPr>
              <a:picLocks noChangeAspect="1"/>
            </p:cNvPicPr>
            <p:nvPr/>
          </p:nvPicPr>
          <p:blipFill>
            <a:blip r:embed="rId3" cstate="print"/>
            <a:srcRect/>
            <a:stretch>
              <a:fillRect/>
            </a:stretch>
          </p:blipFill>
          <p:spPr>
            <a:xfrm>
              <a:off x="0" y="916982"/>
              <a:ext cx="9144000" cy="951287"/>
            </a:xfrm>
            <a:prstGeom prst="rect">
              <a:avLst/>
            </a:prstGeom>
          </p:spPr>
        </p:pic>
        <p:pic>
          <p:nvPicPr>
            <p:cNvPr id="23" name="Picture 2"/>
            <p:cNvPicPr>
              <a:picLocks noChangeAspect="1" noChangeArrowheads="1"/>
            </p:cNvPicPr>
            <p:nvPr/>
          </p:nvPicPr>
          <p:blipFill>
            <a:blip r:embed="rId4" cstate="print"/>
            <a:srcRect/>
            <a:stretch>
              <a:fillRect/>
            </a:stretch>
          </p:blipFill>
          <p:spPr>
            <a:xfrm>
              <a:off x="8597352" y="1481138"/>
              <a:ext cx="353388" cy="2744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381000" y="1447800"/>
            <a:ext cx="3810000" cy="307777"/>
          </a:xfrm>
          <a:prstGeom prst="rect">
            <a:avLst/>
          </a:prstGeom>
          <a:noFill/>
        </p:spPr>
        <p:txBody>
          <a:bodyPr wrap="square" rtlCol="0">
            <a:spAutoFit/>
          </a:bodyPr>
          <a:lstStyle/>
          <a:p>
            <a:r>
              <a:rPr lang="en-US" sz="1400" b="1" smtClean="0">
                <a:solidFill>
                  <a:prstClr val="black"/>
                </a:solidFill>
              </a:rPr>
              <a:t>Public Health Insurance Exchanges</a:t>
            </a:r>
          </a:p>
        </p:txBody>
      </p:sp>
      <p:sp>
        <p:nvSpPr>
          <p:cNvPr id="68" name="Rectangle 67"/>
          <p:cNvSpPr/>
          <p:nvPr/>
        </p:nvSpPr>
        <p:spPr>
          <a:xfrm>
            <a:off x="0" y="1828800"/>
            <a:ext cx="9144000" cy="504831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Rectangle 68"/>
          <p:cNvSpPr/>
          <p:nvPr/>
        </p:nvSpPr>
        <p:spPr>
          <a:xfrm>
            <a:off x="152400" y="1794510"/>
            <a:ext cx="8889543" cy="4419600"/>
          </a:xfrm>
          <a:prstGeom prst="rect">
            <a:avLst/>
          </a:prstGeom>
          <a:solidFill>
            <a:srgbClr val="F5F5F5"/>
          </a:solidFill>
          <a:ln w="19050">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CompassHeading"/>
          <p:cNvSpPr txBox="1"/>
          <p:nvPr/>
        </p:nvSpPr>
        <p:spPr>
          <a:xfrm>
            <a:off x="152400" y="1828800"/>
            <a:ext cx="4097740" cy="4114799"/>
          </a:xfrm>
          <a:prstGeom prst="rect">
            <a:avLst/>
          </a:prstGeom>
        </p:spPr>
        <p:txBody>
          <a:bodyPr/>
          <a:lstStyle/>
          <a:p>
            <a:pPr marL="342900" indent="-342900">
              <a:spcBef>
                <a:spcPct val="20000"/>
              </a:spcBef>
              <a:spcAft>
                <a:spcPct val="0"/>
              </a:spcAft>
              <a:buFont typeface="Arial" pitchFamily="34" charset="0"/>
              <a:buChar char="•"/>
            </a:pPr>
            <a:r>
              <a:rPr lang="en-US" sz="1100" b="1" smtClean="0">
                <a:solidFill>
                  <a:prstClr val="black"/>
                </a:solidFill>
              </a:rPr>
              <a:t>Key Considerations: </a:t>
            </a:r>
          </a:p>
          <a:p>
            <a:pPr marL="742950" lvl="1" indent="-285750">
              <a:spcBef>
                <a:spcPct val="20000"/>
              </a:spcBef>
              <a:spcAft>
                <a:spcPct val="0"/>
              </a:spcAft>
              <a:buFont typeface="Arial" pitchFamily="34" charset="0"/>
              <a:buChar char="•"/>
            </a:pPr>
            <a:r>
              <a:rPr lang="en-US" sz="1100" smtClean="0">
                <a:solidFill>
                  <a:prstClr val="black"/>
                </a:solidFill>
              </a:rPr>
              <a:t>In the exchange, some individuals will be able to access Premium Credits and Out of Pocket Subsidies that will reduce their overall cost of healthcare </a:t>
            </a:r>
          </a:p>
          <a:p>
            <a:pPr marL="342900" indent="-342900">
              <a:spcBef>
                <a:spcPct val="20000"/>
              </a:spcBef>
              <a:spcAft>
                <a:spcPct val="0"/>
              </a:spcAft>
              <a:buFont typeface="Arial" pitchFamily="34" charset="0"/>
              <a:buChar char="•"/>
            </a:pPr>
            <a:r>
              <a:rPr lang="en-US" sz="1100" b="1" smtClean="0">
                <a:solidFill>
                  <a:prstClr val="black"/>
                </a:solidFill>
              </a:rPr>
              <a:t>Implications:</a:t>
            </a:r>
          </a:p>
          <a:p>
            <a:pPr marL="742950" lvl="1" indent="-285750">
              <a:spcBef>
                <a:spcPct val="20000"/>
              </a:spcBef>
              <a:spcAft>
                <a:spcPct val="0"/>
              </a:spcAft>
              <a:buFont typeface="Arial" pitchFamily="34" charset="0"/>
              <a:buChar char="•"/>
            </a:pPr>
            <a:r>
              <a:rPr lang="en-US" sz="1100" smtClean="0">
                <a:solidFill>
                  <a:prstClr val="black"/>
                </a:solidFill>
              </a:rPr>
              <a:t>Employers need to consider how employees access government subsidies as a part of their overall strategy for offering benefits.</a:t>
            </a:r>
          </a:p>
          <a:p>
            <a:pPr marL="285750" indent="-285750">
              <a:spcBef>
                <a:spcPct val="20000"/>
              </a:spcBef>
              <a:buFont typeface="Arial" pitchFamily="34" charset="0"/>
              <a:buChar char="•"/>
            </a:pPr>
            <a:r>
              <a:rPr lang="en-US" sz="1100" b="1" smtClean="0">
                <a:solidFill>
                  <a:prstClr val="black"/>
                </a:solidFill>
              </a:rPr>
              <a:t>Compass Heading:</a:t>
            </a:r>
          </a:p>
          <a:p>
            <a:pPr marL="742950" lvl="1" indent="-285750">
              <a:spcBef>
                <a:spcPct val="20000"/>
              </a:spcBef>
              <a:buFont typeface="Arial" pitchFamily="34" charset="0"/>
              <a:buChar char="•"/>
            </a:pPr>
            <a:r>
              <a:rPr lang="en-US" sz="1100" smtClean="0">
                <a:solidFill>
                  <a:prstClr val="black"/>
                </a:solidFill>
              </a:rPr>
              <a:t>Many employees will be able to access coverage that is better than the current group plan if they are eligible for individual tax credits and cost sharing subsidies.</a:t>
            </a:r>
          </a:p>
        </p:txBody>
      </p:sp>
      <p:sp>
        <p:nvSpPr>
          <p:cNvPr id="21" name="TextBox 20"/>
          <p:cNvSpPr txBox="1"/>
          <p:nvPr/>
        </p:nvSpPr>
        <p:spPr>
          <a:xfrm>
            <a:off x="5029200" y="1905000"/>
            <a:ext cx="3668486" cy="338554"/>
          </a:xfrm>
          <a:prstGeom prst="rect">
            <a:avLst/>
          </a:prstGeom>
          <a:noFill/>
        </p:spPr>
        <p:txBody>
          <a:bodyPr wrap="square" rtlCol="0">
            <a:spAutoFit/>
          </a:bodyPr>
          <a:lstStyle/>
          <a:p>
            <a:pPr algn="ctr"/>
            <a:r>
              <a:rPr lang="en-US" sz="1600" smtClean="0">
                <a:solidFill>
                  <a:prstClr val="black"/>
                </a:solidFill>
              </a:rPr>
              <a:t>Tax Credit Guidelines</a:t>
            </a:r>
          </a:p>
        </p:txBody>
      </p:sp>
      <p:sp>
        <p:nvSpPr>
          <p:cNvPr id="22" name="VendorLogo"/>
          <p:cNvSpPr txBox="1"/>
          <p:nvPr/>
        </p:nvSpPr>
        <p:spPr>
          <a:xfrm>
            <a:off x="7848600" y="6858000"/>
            <a:ext cx="1143000" cy="369332"/>
          </a:xfrm>
          <a:prstGeom prst="rect">
            <a:avLst/>
          </a:prstGeom>
          <a:noFill/>
        </p:spPr>
        <p:txBody>
          <a:bodyPr wrap="square" rtlCol="0">
            <a:spAutoFit/>
          </a:bodyPr>
          <a:lstStyle/>
          <a:p>
            <a:endParaRPr lang="en-US">
              <a:solidFill>
                <a:prstClr val="black"/>
              </a:solidFill>
            </a:endParaRPr>
          </a:p>
        </p:txBody>
      </p:sp>
      <p:sp>
        <p:nvSpPr>
          <p:cNvPr id="25" name="PHIC2" hidden="1"/>
          <p:cNvSpPr txBox="1"/>
          <p:nvPr/>
        </p:nvSpPr>
        <p:spPr>
          <a:xfrm>
            <a:off x="533400" y="6096000"/>
            <a:ext cx="1600200" cy="369332"/>
          </a:xfrm>
          <a:prstGeom prst="rect">
            <a:avLst/>
          </a:prstGeom>
          <a:noFill/>
        </p:spPr>
        <p:txBody>
          <a:bodyPr wrap="square" rtlCol="0">
            <a:spAutoFit/>
          </a:bodyPr>
          <a:lstStyle/>
          <a:p>
            <a:r>
              <a:rPr lang="en-US" smtClean="0">
                <a:solidFill>
                  <a:srgbClr val="EEEEEE"/>
                </a:solidFill>
              </a:rPr>
              <a:t>PHIC2</a:t>
            </a:r>
          </a:p>
        </p:txBody>
      </p:sp>
      <p:sp>
        <p:nvSpPr>
          <p:cNvPr id="30" name="Slide Number Placeholder 29"/>
          <p:cNvSpPr>
            <a:spLocks noGrp="1"/>
          </p:cNvSpPr>
          <p:nvPr>
            <p:ph type="sldNum" sz="quarter" idx="12"/>
          </p:nvPr>
        </p:nvSpPr>
        <p:spPr/>
        <p:txBody>
          <a:bodyPr/>
          <a:lstStyle/>
          <a:p>
            <a:fld id="{CDC9CC1B-925F-4299-9F6F-2367F24ED866}" type="slidenum">
              <a:rPr lang="en-US" smtClean="0">
                <a:solidFill>
                  <a:prstClr val="black"/>
                </a:solidFill>
              </a:rPr>
              <a:pPr/>
              <a:t>14</a:t>
            </a:fld>
            <a:endParaRPr lang="en-US" smtClean="0">
              <a:solidFill>
                <a:prstClr val="black"/>
              </a:solidFill>
            </a:endParaRPr>
          </a:p>
        </p:txBody>
      </p:sp>
      <p:graphicFrame>
        <p:nvGraphicFramePr>
          <p:cNvPr id="31" name="Table 30"/>
          <p:cNvGraphicFramePr>
            <a:graphicFrameLocks noGrp="1"/>
          </p:cNvGraphicFramePr>
          <p:nvPr>
            <p:extLst>
              <p:ext uri="{D42A27DB-BD31-4B8C-83A1-F6EECF244321}">
                <p14:modId xmlns="" xmlns:p14="http://schemas.microsoft.com/office/powerpoint/2010/main" val="1301826976"/>
              </p:ext>
            </p:extLst>
          </p:nvPr>
        </p:nvGraphicFramePr>
        <p:xfrm>
          <a:off x="5078186" y="2255222"/>
          <a:ext cx="3608614" cy="2925643"/>
        </p:xfrm>
        <a:graphic>
          <a:graphicData uri="http://schemas.openxmlformats.org/drawingml/2006/table">
            <a:tbl>
              <a:tblPr firstRow="1" bandRow="1">
                <a:tableStyleId>{3C2FFA5D-87B4-456A-9821-1D502468CF0F}</a:tableStyleId>
              </a:tblPr>
              <a:tblGrid>
                <a:gridCol w="1336524"/>
                <a:gridCol w="1069219"/>
                <a:gridCol w="1202871"/>
              </a:tblGrid>
              <a:tr h="853003">
                <a:tc>
                  <a:txBody>
                    <a:bodyPr/>
                    <a:lstStyle/>
                    <a:p>
                      <a:pPr algn="ctr"/>
                      <a:r>
                        <a:rPr lang="en-US" sz="1200" smtClean="0"/>
                        <a:t>Federal Poverty Level</a:t>
                      </a:r>
                    </a:p>
                  </a:txBody>
                  <a:tcPr/>
                </a:tc>
                <a:tc>
                  <a:txBody>
                    <a:bodyPr/>
                    <a:lstStyle/>
                    <a:p>
                      <a:pPr algn="ctr"/>
                      <a:r>
                        <a:rPr lang="en-US" sz="1200" smtClean="0"/>
                        <a:t>Max Premium as % of AGHI</a:t>
                      </a:r>
                    </a:p>
                  </a:txBody>
                  <a:tcPr/>
                </a:tc>
                <a:tc>
                  <a:txBody>
                    <a:bodyPr/>
                    <a:lstStyle/>
                    <a:p>
                      <a:pPr algn="ctr"/>
                      <a:r>
                        <a:rPr lang="en-US" sz="1200" smtClean="0"/>
                        <a:t>Estimated Plan Actuarial Value</a:t>
                      </a:r>
                    </a:p>
                  </a:txBody>
                  <a:tcPr/>
                </a:tc>
              </a:tr>
              <a:tr h="253837">
                <a:tc>
                  <a:txBody>
                    <a:bodyPr/>
                    <a:lstStyle/>
                    <a:p>
                      <a:pPr algn="ctr"/>
                      <a:r>
                        <a:rPr lang="en-US" sz="1100" smtClean="0"/>
                        <a:t>&lt;100%</a:t>
                      </a:r>
                    </a:p>
                  </a:txBody>
                  <a:tcPr/>
                </a:tc>
                <a:tc>
                  <a:txBody>
                    <a:bodyPr/>
                    <a:lstStyle/>
                    <a:p>
                      <a:pPr algn="ctr"/>
                      <a:r>
                        <a:rPr lang="en-US" sz="1100" smtClean="0"/>
                        <a:t>0%</a:t>
                      </a:r>
                    </a:p>
                  </a:txBody>
                  <a:tcPr/>
                </a:tc>
                <a:tc>
                  <a:txBody>
                    <a:bodyPr/>
                    <a:lstStyle/>
                    <a:p>
                      <a:pPr algn="ctr"/>
                      <a:r>
                        <a:rPr lang="en-US" sz="1100" smtClean="0"/>
                        <a:t>100%</a:t>
                      </a:r>
                    </a:p>
                  </a:txBody>
                  <a:tcPr/>
                </a:tc>
              </a:tr>
              <a:tr h="253837">
                <a:tc>
                  <a:txBody>
                    <a:bodyPr/>
                    <a:lstStyle/>
                    <a:p>
                      <a:pPr algn="ctr"/>
                      <a:r>
                        <a:rPr lang="en-US" sz="1100" smtClean="0"/>
                        <a:t>100% - 138%</a:t>
                      </a:r>
                    </a:p>
                  </a:txBody>
                  <a:tcPr/>
                </a:tc>
                <a:tc>
                  <a:txBody>
                    <a:bodyPr/>
                    <a:lstStyle/>
                    <a:p>
                      <a:pPr algn="ctr"/>
                      <a:r>
                        <a:rPr lang="en-US" sz="1100" smtClean="0"/>
                        <a:t>2%</a:t>
                      </a:r>
                    </a:p>
                  </a:txBody>
                  <a:tcPr/>
                </a:tc>
                <a:tc>
                  <a:txBody>
                    <a:bodyPr/>
                    <a:lstStyle/>
                    <a:p>
                      <a:pPr algn="ctr"/>
                      <a:r>
                        <a:rPr lang="en-US" sz="1100" smtClean="0"/>
                        <a:t>100%</a:t>
                      </a:r>
                    </a:p>
                  </a:txBody>
                  <a:tcPr/>
                </a:tc>
              </a:tr>
              <a:tr h="247646">
                <a:tc>
                  <a:txBody>
                    <a:bodyPr/>
                    <a:lstStyle/>
                    <a:p>
                      <a:pPr algn="ctr"/>
                      <a:r>
                        <a:rPr lang="en-US" sz="1100" smtClean="0"/>
                        <a:t>139% - 150%</a:t>
                      </a:r>
                    </a:p>
                  </a:txBody>
                  <a:tcPr/>
                </a:tc>
                <a:tc>
                  <a:txBody>
                    <a:bodyPr/>
                    <a:lstStyle/>
                    <a:p>
                      <a:pPr algn="ctr"/>
                      <a:r>
                        <a:rPr lang="en-US" sz="1100" smtClean="0"/>
                        <a:t>3.0% - 4.0%</a:t>
                      </a:r>
                    </a:p>
                  </a:txBody>
                  <a:tcPr/>
                </a:tc>
                <a:tc>
                  <a:txBody>
                    <a:bodyPr/>
                    <a:lstStyle/>
                    <a:p>
                      <a:pPr algn="ctr"/>
                      <a:r>
                        <a:rPr lang="en-US" sz="1100" smtClean="0"/>
                        <a:t>94%</a:t>
                      </a:r>
                    </a:p>
                  </a:txBody>
                  <a:tcPr/>
                </a:tc>
              </a:tr>
              <a:tr h="253837">
                <a:tc>
                  <a:txBody>
                    <a:bodyPr/>
                    <a:lstStyle/>
                    <a:p>
                      <a:pPr algn="ctr"/>
                      <a:r>
                        <a:rPr lang="en-US" sz="1100" smtClean="0"/>
                        <a:t>151% – 200%</a:t>
                      </a:r>
                    </a:p>
                  </a:txBody>
                  <a:tcPr/>
                </a:tc>
                <a:tc>
                  <a:txBody>
                    <a:bodyPr/>
                    <a:lstStyle/>
                    <a:p>
                      <a:pPr algn="ctr"/>
                      <a:r>
                        <a:rPr lang="en-US" sz="1100" smtClean="0"/>
                        <a:t>4.0%</a:t>
                      </a:r>
                      <a:r>
                        <a:rPr lang="en-US" sz="1100" baseline="0" smtClean="0"/>
                        <a:t> - 6.3%</a:t>
                      </a:r>
                    </a:p>
                  </a:txBody>
                  <a:tcPr/>
                </a:tc>
                <a:tc>
                  <a:txBody>
                    <a:bodyPr/>
                    <a:lstStyle/>
                    <a:p>
                      <a:pPr algn="ctr"/>
                      <a:r>
                        <a:rPr lang="en-US" sz="1100" smtClean="0"/>
                        <a:t>87%</a:t>
                      </a:r>
                    </a:p>
                  </a:txBody>
                  <a:tcPr/>
                </a:tc>
              </a:tr>
              <a:tr h="122655">
                <a:tc>
                  <a:txBody>
                    <a:bodyPr/>
                    <a:lstStyle/>
                    <a:p>
                      <a:pPr algn="ctr"/>
                      <a:r>
                        <a:rPr lang="en-US" sz="1100" smtClean="0"/>
                        <a:t>201% – 250%</a:t>
                      </a:r>
                    </a:p>
                  </a:txBody>
                  <a:tcPr/>
                </a:tc>
                <a:tc>
                  <a:txBody>
                    <a:bodyPr/>
                    <a:lstStyle/>
                    <a:p>
                      <a:pPr algn="ctr"/>
                      <a:r>
                        <a:rPr lang="en-US" sz="1100" smtClean="0"/>
                        <a:t>6.3% - 8.05%</a:t>
                      </a:r>
                    </a:p>
                  </a:txBody>
                  <a:tcPr/>
                </a:tc>
                <a:tc>
                  <a:txBody>
                    <a:bodyPr/>
                    <a:lstStyle/>
                    <a:p>
                      <a:pPr algn="ctr"/>
                      <a:r>
                        <a:rPr lang="en-US" sz="1100" smtClean="0"/>
                        <a:t>73%</a:t>
                      </a:r>
                    </a:p>
                  </a:txBody>
                  <a:tcPr/>
                </a:tc>
              </a:tr>
              <a:tr h="167112">
                <a:tc>
                  <a:txBody>
                    <a:bodyPr/>
                    <a:lstStyle/>
                    <a:p>
                      <a:pPr algn="ctr"/>
                      <a:r>
                        <a:rPr lang="en-US" sz="1100" smtClean="0"/>
                        <a:t>251% - 300%</a:t>
                      </a:r>
                    </a:p>
                  </a:txBody>
                  <a:tcPr/>
                </a:tc>
                <a:tc>
                  <a:txBody>
                    <a:bodyPr/>
                    <a:lstStyle/>
                    <a:p>
                      <a:pPr algn="ctr"/>
                      <a:r>
                        <a:rPr lang="en-US" sz="1100" smtClean="0"/>
                        <a:t>8.05%</a:t>
                      </a:r>
                      <a:r>
                        <a:rPr lang="en-US" sz="1100" baseline="0" smtClean="0"/>
                        <a:t> - 9.5%</a:t>
                      </a:r>
                    </a:p>
                  </a:txBody>
                  <a:tcPr/>
                </a:tc>
                <a:tc>
                  <a:txBody>
                    <a:bodyPr/>
                    <a:lstStyle/>
                    <a:p>
                      <a:pPr algn="ctr"/>
                      <a:r>
                        <a:rPr lang="en-US" sz="1100" smtClean="0"/>
                        <a:t>70%</a:t>
                      </a:r>
                    </a:p>
                  </a:txBody>
                  <a:tcPr/>
                </a:tc>
              </a:tr>
              <a:tr h="253837">
                <a:tc>
                  <a:txBody>
                    <a:bodyPr/>
                    <a:lstStyle/>
                    <a:p>
                      <a:pPr algn="ctr"/>
                      <a:r>
                        <a:rPr lang="en-US" sz="1100" smtClean="0"/>
                        <a:t>301% - 400%</a:t>
                      </a:r>
                    </a:p>
                  </a:txBody>
                  <a:tcPr/>
                </a:tc>
                <a:tc>
                  <a:txBody>
                    <a:bodyPr/>
                    <a:lstStyle/>
                    <a:p>
                      <a:pPr algn="ctr"/>
                      <a:r>
                        <a:rPr lang="en-US" sz="1100" smtClean="0"/>
                        <a:t>9.5%</a:t>
                      </a:r>
                    </a:p>
                  </a:txBody>
                  <a:tcPr/>
                </a:tc>
                <a:tc>
                  <a:txBody>
                    <a:bodyPr/>
                    <a:lstStyle/>
                    <a:p>
                      <a:pPr algn="ctr"/>
                      <a:r>
                        <a:rPr lang="en-US" sz="1100" smtClean="0"/>
                        <a:t>70%</a:t>
                      </a:r>
                    </a:p>
                  </a:txBody>
                  <a:tcPr/>
                </a:tc>
              </a:tr>
              <a:tr h="253837">
                <a:tc>
                  <a:txBody>
                    <a:bodyPr/>
                    <a:lstStyle/>
                    <a:p>
                      <a:pPr algn="ctr"/>
                      <a:r>
                        <a:rPr lang="en-US" sz="1100" smtClean="0"/>
                        <a:t>&gt;400%</a:t>
                      </a:r>
                    </a:p>
                  </a:txBody>
                  <a:tcPr/>
                </a:tc>
                <a:tc>
                  <a:txBody>
                    <a:bodyPr/>
                    <a:lstStyle/>
                    <a:p>
                      <a:pPr algn="ctr"/>
                      <a:r>
                        <a:rPr lang="en-US" sz="1100" smtClean="0"/>
                        <a:t>unlimited</a:t>
                      </a:r>
                    </a:p>
                  </a:txBody>
                  <a:tcPr/>
                </a:tc>
                <a:tc>
                  <a:txBody>
                    <a:bodyPr/>
                    <a:lstStyle/>
                    <a:p>
                      <a:pPr algn="ctr"/>
                      <a:r>
                        <a:rPr lang="en-US" sz="1100" smtClean="0"/>
                        <a:t>60%</a:t>
                      </a:r>
                    </a:p>
                  </a:txBody>
                  <a:tcPr/>
                </a:tc>
              </a:tr>
            </a:tbl>
          </a:graphicData>
        </a:graphic>
      </p:graphicFrame>
      <p:sp>
        <p:nvSpPr>
          <p:cNvPr id="20" name="Footer Placeholder 3"/>
          <p:cNvSpPr txBox="1"/>
          <p:nvPr/>
        </p:nvSpPr>
        <p:spPr>
          <a:xfrm>
            <a:off x="0" y="6492875"/>
            <a:ext cx="3657600" cy="365125"/>
          </a:xfrm>
          <a:prstGeom prst="rect">
            <a:avLst/>
          </a:prstGeom>
        </p:spPr>
        <p:txBody>
          <a:bodyPr vert="horz" anchor="b"/>
          <a:lstStyle/>
          <a:p>
            <a:pPr>
              <a:spcBef>
                <a:spcPct val="0"/>
              </a:spcBef>
              <a:spcAft>
                <a:spcPct val="0"/>
              </a:spcAft>
            </a:pPr>
            <a:r>
              <a:rPr lang="en-US" sz="1000" dirty="0" smtClean="0">
                <a:solidFill>
                  <a:prstClr val="black"/>
                </a:solidFill>
              </a:rPr>
              <a:t>© 2012 Wells Fargo Insurance Services</a:t>
            </a:r>
          </a:p>
          <a:p>
            <a:pPr>
              <a:spcBef>
                <a:spcPct val="0"/>
              </a:spcBef>
              <a:spcAft>
                <a:spcPct val="0"/>
              </a:spcAft>
            </a:pPr>
            <a:r>
              <a:rPr lang="en-US" sz="1000" dirty="0" smtClean="0">
                <a:solidFill>
                  <a:prstClr val="black"/>
                </a:solidFill>
              </a:rPr>
              <a:t>     No Reprints Without Permission</a:t>
            </a:r>
          </a:p>
        </p:txBody>
      </p:sp>
    </p:spTree>
    <p:extLst>
      <p:ext uri="{BB962C8B-B14F-4D97-AF65-F5344CB8AC3E}">
        <p14:creationId xmlns="" xmlns:p14="http://schemas.microsoft.com/office/powerpoint/2010/main" val="3477203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916982"/>
            <a:ext cx="9144000" cy="951287"/>
            <a:chOff x="0" y="916982"/>
            <a:chExt cx="9144000" cy="951287"/>
          </a:xfrm>
        </p:grpSpPr>
        <p:pic>
          <p:nvPicPr>
            <p:cNvPr id="4" name="Picture 3" descr="app top.jpg"/>
            <p:cNvPicPr>
              <a:picLocks noChangeAspect="1"/>
            </p:cNvPicPr>
            <p:nvPr/>
          </p:nvPicPr>
          <p:blipFill>
            <a:blip r:embed="rId3" cstate="print"/>
            <a:srcRect/>
            <a:stretch>
              <a:fillRect/>
            </a:stretch>
          </p:blipFill>
          <p:spPr>
            <a:xfrm>
              <a:off x="0" y="916982"/>
              <a:ext cx="9144000" cy="951287"/>
            </a:xfrm>
            <a:prstGeom prst="rect">
              <a:avLst/>
            </a:prstGeom>
          </p:spPr>
        </p:pic>
        <p:pic>
          <p:nvPicPr>
            <p:cNvPr id="21" name="Picture 2"/>
            <p:cNvPicPr>
              <a:picLocks noChangeAspect="1" noChangeArrowheads="1"/>
            </p:cNvPicPr>
            <p:nvPr/>
          </p:nvPicPr>
          <p:blipFill>
            <a:blip r:embed="rId4" cstate="print"/>
            <a:srcRect/>
            <a:stretch>
              <a:fillRect/>
            </a:stretch>
          </p:blipFill>
          <p:spPr>
            <a:xfrm>
              <a:off x="8597352" y="1481138"/>
              <a:ext cx="353388" cy="2744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7" name="TextBox 16"/>
          <p:cNvSpPr txBox="1"/>
          <p:nvPr/>
        </p:nvSpPr>
        <p:spPr>
          <a:xfrm>
            <a:off x="381000" y="1447800"/>
            <a:ext cx="4191000" cy="307777"/>
          </a:xfrm>
          <a:prstGeom prst="rect">
            <a:avLst/>
          </a:prstGeom>
          <a:noFill/>
        </p:spPr>
        <p:txBody>
          <a:bodyPr wrap="square" rtlCol="0">
            <a:spAutoFit/>
          </a:bodyPr>
          <a:lstStyle/>
          <a:p>
            <a:r>
              <a:rPr lang="en-US" sz="1400" b="1" smtClean="0">
                <a:latin typeface="Calibri" pitchFamily="34" charset="0"/>
              </a:rPr>
              <a:t>Individual Tax Credit/Cost Sharing Subsidy Eligibility</a:t>
            </a:r>
          </a:p>
        </p:txBody>
      </p:sp>
      <p:sp>
        <p:nvSpPr>
          <p:cNvPr id="68" name="Rectangle 67"/>
          <p:cNvSpPr/>
          <p:nvPr/>
        </p:nvSpPr>
        <p:spPr>
          <a:xfrm>
            <a:off x="0" y="1828800"/>
            <a:ext cx="9144000" cy="504831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69" name="Rectangle 68"/>
          <p:cNvSpPr/>
          <p:nvPr/>
        </p:nvSpPr>
        <p:spPr>
          <a:xfrm>
            <a:off x="152399" y="1828800"/>
            <a:ext cx="8889543" cy="4495800"/>
          </a:xfrm>
          <a:prstGeom prst="rect">
            <a:avLst/>
          </a:prstGeom>
          <a:solidFill>
            <a:srgbClr val="F5F5F5"/>
          </a:solidFill>
          <a:ln w="19050">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18" name="CompassHeading"/>
          <p:cNvSpPr txBox="1"/>
          <p:nvPr/>
        </p:nvSpPr>
        <p:spPr>
          <a:xfrm>
            <a:off x="152400" y="1828800"/>
            <a:ext cx="3581400" cy="4190999"/>
          </a:xfrm>
          <a:prstGeom prst="rect">
            <a:avLst/>
          </a:prstGeom>
        </p:spPr>
        <p:txBody>
          <a:bodyPr/>
          <a:lstStyle/>
          <a:p>
            <a:pPr marL="342900" marR="0" lvl="0" indent="-342900" algn="l" defTabSz="914400" rtl="0" eaLnBrk="1" fontAlgn="auto" latinLnBrk="0" hangingPunct="1">
              <a:lnSpc>
                <a:spcPct val="100000"/>
              </a:lnSpc>
              <a:spcBef>
                <a:spcPct val="20000"/>
              </a:spcBef>
              <a:spcAft>
                <a:spcPct val="0"/>
              </a:spcAft>
              <a:buClrTx/>
              <a:buSzTx/>
              <a:buFont typeface="Arial" pitchFamily="34" charset="0"/>
              <a:buChar char="•"/>
            </a:pPr>
            <a:r>
              <a:rPr kumimoji="0" lang="en-US" sz="1100" b="1" i="0" u="none" strike="noStrike" kern="1200" cap="none" spc="0" normalizeH="0" baseline="0" noProof="0" smtClean="0">
                <a:ln>
                  <a:noFill/>
                </a:ln>
                <a:solidFill>
                  <a:schemeClr val="tx1"/>
                </a:solidFill>
                <a:uLnTx/>
                <a:uFillTx/>
                <a:latin typeface="Calibri" pitchFamily="34" charset="0"/>
              </a:rPr>
              <a:t>Key Considerations: </a:t>
            </a:r>
          </a:p>
          <a:p>
            <a:pPr marL="742950" marR="0" lvl="1" indent="-285750" algn="l" defTabSz="914400" rtl="0" eaLnBrk="1" fontAlgn="auto" latinLnBrk="0" hangingPunct="1">
              <a:lnSpc>
                <a:spcPct val="100000"/>
              </a:lnSpc>
              <a:spcBef>
                <a:spcPct val="20000"/>
              </a:spcBef>
              <a:spcAft>
                <a:spcPct val="0"/>
              </a:spcAft>
              <a:buClrTx/>
              <a:buSzTx/>
              <a:buFont typeface="Arial" pitchFamily="34" charset="0"/>
              <a:buChar char="•"/>
            </a:pPr>
            <a:r>
              <a:rPr lang="en-US" sz="1100" smtClean="0">
                <a:latin typeface="Calibri" pitchFamily="34" charset="0"/>
              </a:rPr>
              <a:t>Individual access to the Exchange will be based upon a combination of factors.</a:t>
            </a:r>
          </a:p>
          <a:p>
            <a:pPr marL="742950" marR="0" lvl="1" indent="-285750" algn="l" defTabSz="914400" rtl="0" eaLnBrk="1" fontAlgn="auto" latinLnBrk="0" hangingPunct="1">
              <a:lnSpc>
                <a:spcPct val="100000"/>
              </a:lnSpc>
              <a:spcBef>
                <a:spcPct val="20000"/>
              </a:spcBef>
              <a:spcAft>
                <a:spcPct val="0"/>
              </a:spcAft>
              <a:buClrTx/>
              <a:buSzTx/>
              <a:buFont typeface="Arial" pitchFamily="34" charset="0"/>
              <a:buChar char="•"/>
            </a:pPr>
            <a:r>
              <a:rPr lang="en-US" sz="1100" smtClean="0">
                <a:latin typeface="Calibri" pitchFamily="34" charset="0"/>
              </a:rPr>
              <a:t>Employed individuals who have access to affordable coverage that meets minimum requirements will not be able to receive subsidies on the Exchange regardless of their income level.</a:t>
            </a:r>
          </a:p>
          <a:p>
            <a:pPr marL="342900" lvl="0" indent="-342900">
              <a:spcBef>
                <a:spcPct val="20000"/>
              </a:spcBef>
              <a:buFont typeface="Arial" pitchFamily="34" charset="0"/>
              <a:buChar char="•"/>
            </a:pPr>
            <a:r>
              <a:rPr lang="en-US" sz="1100" b="1" smtClean="0">
                <a:latin typeface="Calibri" pitchFamily="34" charset="0"/>
              </a:rPr>
              <a:t>Implications:</a:t>
            </a:r>
          </a:p>
          <a:p>
            <a:pPr marL="742950" lvl="1" indent="-285750">
              <a:spcBef>
                <a:spcPct val="20000"/>
              </a:spcBef>
              <a:buFont typeface="Arial" pitchFamily="34" charset="0"/>
              <a:buChar char="•"/>
            </a:pPr>
            <a:r>
              <a:rPr lang="en-US" sz="1100" smtClean="0">
                <a:latin typeface="Calibri" pitchFamily="34" charset="0"/>
              </a:rPr>
              <a:t>Should an employer offer a plan that meets MEC, low employee contributions may preclude employees from accessing subsidies on the Exchange.</a:t>
            </a:r>
          </a:p>
          <a:p>
            <a:pPr marL="285750" indent="-285750">
              <a:spcBef>
                <a:spcPct val="20000"/>
              </a:spcBef>
              <a:buFont typeface="Arial" pitchFamily="34" charset="0"/>
              <a:buChar char="•"/>
            </a:pPr>
            <a:r>
              <a:rPr lang="en-US" sz="1100" b="1" smtClean="0">
                <a:latin typeface="Calibri" pitchFamily="34" charset="0"/>
              </a:rPr>
              <a:t>Compass Heading:</a:t>
            </a:r>
          </a:p>
          <a:p>
            <a:pPr marL="742950" lvl="1" indent="-285750">
              <a:spcBef>
                <a:spcPct val="20000"/>
              </a:spcBef>
              <a:buFont typeface="Arial" pitchFamily="34" charset="0"/>
              <a:buChar char="•"/>
            </a:pPr>
            <a:r>
              <a:rPr lang="en-US" sz="1100" smtClean="0">
                <a:latin typeface="Calibri" pitchFamily="34" charset="0"/>
              </a:rPr>
              <a:t>What the employer offers, and how they price it, has everything to do with whether or not employees will be able to access the tax  credits and cost sharing subsidies through the exchange.</a:t>
            </a:r>
          </a:p>
        </p:txBody>
      </p:sp>
      <p:sp>
        <p:nvSpPr>
          <p:cNvPr id="20" name="VendorLogo"/>
          <p:cNvSpPr txBox="1"/>
          <p:nvPr/>
        </p:nvSpPr>
        <p:spPr>
          <a:xfrm>
            <a:off x="7848600" y="6858000"/>
            <a:ext cx="1143000" cy="369332"/>
          </a:xfrm>
          <a:prstGeom prst="rect">
            <a:avLst/>
          </a:prstGeom>
          <a:noFill/>
        </p:spPr>
        <p:txBody>
          <a:bodyPr wrap="square" rtlCol="0">
            <a:spAutoFit/>
          </a:bodyPr>
          <a:lstStyle/>
          <a:p>
            <a:endParaRPr lang="en-US">
              <a:latin typeface="Calibri" pitchFamily="34" charset="0"/>
            </a:endParaRPr>
          </a:p>
        </p:txBody>
      </p:sp>
      <p:sp>
        <p:nvSpPr>
          <p:cNvPr id="22" name="PHIC" hidden="1"/>
          <p:cNvSpPr txBox="1"/>
          <p:nvPr/>
        </p:nvSpPr>
        <p:spPr>
          <a:xfrm>
            <a:off x="533400" y="6096000"/>
            <a:ext cx="1600200" cy="369332"/>
          </a:xfrm>
          <a:prstGeom prst="rect">
            <a:avLst/>
          </a:prstGeom>
          <a:noFill/>
        </p:spPr>
        <p:txBody>
          <a:bodyPr wrap="square" rtlCol="0">
            <a:spAutoFit/>
          </a:bodyPr>
          <a:lstStyle/>
          <a:p>
            <a:r>
              <a:rPr lang="en-US" smtClean="0">
                <a:solidFill>
                  <a:srgbClr val="EEEEEE"/>
                </a:solidFill>
              </a:rPr>
              <a:t>PHIC</a:t>
            </a:r>
          </a:p>
        </p:txBody>
      </p:sp>
      <p:sp>
        <p:nvSpPr>
          <p:cNvPr id="28" name="Slide Number Placeholder 27"/>
          <p:cNvSpPr>
            <a:spLocks noGrp="1"/>
          </p:cNvSpPr>
          <p:nvPr>
            <p:ph type="sldNum" sz="quarter" idx="12"/>
          </p:nvPr>
        </p:nvSpPr>
        <p:spPr/>
        <p:txBody>
          <a:bodyPr/>
          <a:lstStyle/>
          <a:p>
            <a:fld id="{CDC9CC1B-925F-4299-9F6F-2367F24ED866}" type="slidenum">
              <a:rPr lang="en-US" smtClean="0">
                <a:latin typeface="Calibri" pitchFamily="34" charset="0"/>
              </a:rPr>
              <a:pPr/>
              <a:t>15</a:t>
            </a:fld>
            <a:endParaRPr lang="en-US" smtClean="0">
              <a:latin typeface="Calibri" pitchFamily="34" charset="0"/>
            </a:endParaRPr>
          </a:p>
        </p:txBody>
      </p:sp>
      <p:sp>
        <p:nvSpPr>
          <p:cNvPr id="66" name="CompassHeading"/>
          <p:cNvSpPr txBox="1"/>
          <p:nvPr/>
        </p:nvSpPr>
        <p:spPr>
          <a:xfrm>
            <a:off x="4572000" y="1981200"/>
            <a:ext cx="3581400" cy="4190999"/>
          </a:xfrm>
          <a:prstGeom prst="rect">
            <a:avLst/>
          </a:prstGeom>
        </p:spPr>
        <p:txBody>
          <a:bodyPr/>
          <a:lstStyle/>
          <a:p>
            <a:pPr marL="342900" marR="0" lvl="0" indent="-342900" algn="l" defTabSz="914400" rtl="0" eaLnBrk="1" fontAlgn="auto" latinLnBrk="0" hangingPunct="1">
              <a:lnSpc>
                <a:spcPct val="100000"/>
              </a:lnSpc>
              <a:spcBef>
                <a:spcPct val="20000"/>
              </a:spcBef>
              <a:spcAft>
                <a:spcPct val="0"/>
              </a:spcAft>
              <a:buClrTx/>
              <a:buSzTx/>
            </a:pPr>
            <a:endParaRPr lang="en-US" sz="1100" smtClean="0">
              <a:latin typeface="Calibri" pitchFamily="34" charset="0"/>
            </a:endParaRPr>
          </a:p>
        </p:txBody>
      </p:sp>
      <p:pic>
        <p:nvPicPr>
          <p:cNvPr id="22532" name="Picture 4"/>
          <p:cNvPicPr>
            <a:picLocks noChangeAspect="1" noChangeArrowheads="1"/>
          </p:cNvPicPr>
          <p:nvPr/>
        </p:nvPicPr>
        <p:blipFill>
          <a:blip r:embed="rId5" cstate="print"/>
          <a:srcRect/>
          <a:stretch>
            <a:fillRect/>
          </a:stretch>
        </p:blipFill>
        <p:spPr>
          <a:xfrm>
            <a:off x="5501640" y="2057400"/>
            <a:ext cx="2575560" cy="3902964"/>
          </a:xfrm>
          <a:prstGeom prst="rect">
            <a:avLst/>
          </a:prstGeom>
          <a:noFill/>
          <a:ln w="9525">
            <a:noFill/>
            <a:miter lim="800000"/>
          </a:ln>
        </p:spPr>
      </p:pic>
      <p:sp>
        <p:nvSpPr>
          <p:cNvPr id="24" name="Rectangle 23"/>
          <p:cNvSpPr/>
          <p:nvPr/>
        </p:nvSpPr>
        <p:spPr>
          <a:xfrm>
            <a:off x="0" y="6477000"/>
            <a:ext cx="4572000" cy="400110"/>
          </a:xfrm>
          <a:prstGeom prst="rect">
            <a:avLst/>
          </a:prstGeom>
        </p:spPr>
        <p:txBody>
          <a:bodyPr>
            <a:spAutoFit/>
          </a:bodyPr>
          <a:lstStyle/>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 2012 Wells Fargo Insurance Services </a:t>
            </a:r>
          </a:p>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No Reprints Without Permission</a:t>
            </a:r>
          </a:p>
        </p:txBody>
      </p:sp>
    </p:spTree>
    <p:extLst>
      <p:ext uri="{BB962C8B-B14F-4D97-AF65-F5344CB8AC3E}">
        <p14:creationId xmlns:p14="http://schemas.microsoft.com/office/powerpoint/2010/main" xmlns="" val="3676354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916982"/>
            <a:ext cx="9144000" cy="951287"/>
            <a:chOff x="0" y="916982"/>
            <a:chExt cx="9144000" cy="951287"/>
          </a:xfrm>
        </p:grpSpPr>
        <p:pic>
          <p:nvPicPr>
            <p:cNvPr id="4" name="Picture 3" descr="app top.jpg"/>
            <p:cNvPicPr>
              <a:picLocks noChangeAspect="1"/>
            </p:cNvPicPr>
            <p:nvPr/>
          </p:nvPicPr>
          <p:blipFill>
            <a:blip r:embed="rId3" cstate="print"/>
            <a:srcRect/>
            <a:stretch>
              <a:fillRect/>
            </a:stretch>
          </p:blipFill>
          <p:spPr>
            <a:xfrm>
              <a:off x="0" y="916982"/>
              <a:ext cx="9144000" cy="951287"/>
            </a:xfrm>
            <a:prstGeom prst="rect">
              <a:avLst/>
            </a:prstGeom>
          </p:spPr>
        </p:pic>
        <p:pic>
          <p:nvPicPr>
            <p:cNvPr id="22" name="Picture 2"/>
            <p:cNvPicPr>
              <a:picLocks noChangeAspect="1" noChangeArrowheads="1"/>
            </p:cNvPicPr>
            <p:nvPr/>
          </p:nvPicPr>
          <p:blipFill>
            <a:blip r:embed="rId4" cstate="print"/>
            <a:srcRect/>
            <a:stretch>
              <a:fillRect/>
            </a:stretch>
          </p:blipFill>
          <p:spPr>
            <a:xfrm>
              <a:off x="8597352" y="1481138"/>
              <a:ext cx="353388" cy="2744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7" name="TextBox 16"/>
          <p:cNvSpPr txBox="1"/>
          <p:nvPr/>
        </p:nvSpPr>
        <p:spPr>
          <a:xfrm>
            <a:off x="381000" y="1447800"/>
            <a:ext cx="3810000" cy="307777"/>
          </a:xfrm>
          <a:prstGeom prst="rect">
            <a:avLst/>
          </a:prstGeom>
          <a:noFill/>
        </p:spPr>
        <p:txBody>
          <a:bodyPr wrap="square" rtlCol="0">
            <a:spAutoFit/>
          </a:bodyPr>
          <a:lstStyle/>
          <a:p>
            <a:r>
              <a:rPr lang="en-US" sz="1400" b="1" smtClean="0">
                <a:latin typeface="Calibri" pitchFamily="34" charset="0"/>
              </a:rPr>
              <a:t>Subsidy Eligible Employee Example</a:t>
            </a:r>
          </a:p>
        </p:txBody>
      </p:sp>
      <p:sp>
        <p:nvSpPr>
          <p:cNvPr id="68" name="Rectangle 67"/>
          <p:cNvSpPr/>
          <p:nvPr/>
        </p:nvSpPr>
        <p:spPr>
          <a:xfrm>
            <a:off x="0" y="1828800"/>
            <a:ext cx="9144000" cy="504831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69" name="Rectangle 68"/>
          <p:cNvSpPr/>
          <p:nvPr/>
        </p:nvSpPr>
        <p:spPr>
          <a:xfrm>
            <a:off x="152399" y="1828800"/>
            <a:ext cx="8889543" cy="4495800"/>
          </a:xfrm>
          <a:prstGeom prst="rect">
            <a:avLst/>
          </a:prstGeom>
          <a:solidFill>
            <a:srgbClr val="F5F5F5"/>
          </a:solidFill>
          <a:ln w="19050">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19" name="CompassHeading"/>
          <p:cNvSpPr txBox="1"/>
          <p:nvPr/>
        </p:nvSpPr>
        <p:spPr>
          <a:xfrm>
            <a:off x="152400" y="1828800"/>
            <a:ext cx="4097740" cy="4267199"/>
          </a:xfrm>
          <a:prstGeom prst="rect">
            <a:avLst/>
          </a:prstGeom>
        </p:spPr>
        <p:txBody>
          <a:bodyPr/>
          <a:lstStyle/>
          <a:p>
            <a:pPr marL="342900" marR="0" lvl="0" indent="-342900" algn="l" defTabSz="914400" rtl="0" eaLnBrk="1" fontAlgn="auto" latinLnBrk="0" hangingPunct="1">
              <a:lnSpc>
                <a:spcPct val="100000"/>
              </a:lnSpc>
              <a:spcBef>
                <a:spcPct val="20000"/>
              </a:spcBef>
              <a:spcAft>
                <a:spcPct val="0"/>
              </a:spcAft>
              <a:buClrTx/>
              <a:buSzTx/>
              <a:buFont typeface="Arial" pitchFamily="34" charset="0"/>
              <a:buChar char="•"/>
            </a:pPr>
            <a:r>
              <a:rPr kumimoji="0" lang="en-US" sz="1100" b="1" i="0" u="none" strike="noStrike" kern="1200" cap="none" spc="0" normalizeH="0" baseline="0" noProof="0" smtClean="0">
                <a:ln>
                  <a:noFill/>
                </a:ln>
                <a:solidFill>
                  <a:schemeClr val="tx1"/>
                </a:solidFill>
                <a:uLnTx/>
                <a:uFillTx/>
                <a:latin typeface="Calibri" pitchFamily="34" charset="0"/>
              </a:rPr>
              <a:t>Key Considerations: </a:t>
            </a:r>
          </a:p>
          <a:p>
            <a:pPr marL="742950" marR="0" lvl="1" indent="-285750" algn="l" defTabSz="914400" rtl="0" eaLnBrk="1" fontAlgn="auto" latinLnBrk="0" hangingPunct="1">
              <a:lnSpc>
                <a:spcPct val="100000"/>
              </a:lnSpc>
              <a:spcBef>
                <a:spcPct val="20000"/>
              </a:spcBef>
              <a:spcAft>
                <a:spcPct val="0"/>
              </a:spcAft>
              <a:buClrTx/>
              <a:buSzTx/>
              <a:buFont typeface="Arial" pitchFamily="34" charset="0"/>
              <a:buChar char="•"/>
            </a:pPr>
            <a:r>
              <a:rPr lang="en-US" sz="1100" smtClean="0">
                <a:latin typeface="Calibri" pitchFamily="34" charset="0"/>
              </a:rPr>
              <a:t>Premium Credits will have the effect of capping an individual’s expenditure on health insurance. </a:t>
            </a:r>
          </a:p>
          <a:p>
            <a:pPr marL="742950" marR="0" lvl="1" indent="-285750" algn="l" defTabSz="914400" rtl="0" eaLnBrk="1" fontAlgn="auto" latinLnBrk="0" hangingPunct="1">
              <a:lnSpc>
                <a:spcPct val="100000"/>
              </a:lnSpc>
              <a:spcBef>
                <a:spcPct val="20000"/>
              </a:spcBef>
              <a:spcAft>
                <a:spcPct val="0"/>
              </a:spcAft>
              <a:buClrTx/>
              <a:buSzTx/>
              <a:buFont typeface="Arial" pitchFamily="34" charset="0"/>
              <a:buChar char="•"/>
            </a:pPr>
            <a:r>
              <a:rPr lang="en-US" sz="1100" smtClean="0">
                <a:latin typeface="Calibri" pitchFamily="34" charset="0"/>
              </a:rPr>
              <a:t>Subsidies will have the effect of decreasing the out-of-pocket expenditures for employees (and their families).</a:t>
            </a:r>
          </a:p>
          <a:p>
            <a:pPr marL="342900" marR="0" lvl="0" indent="-342900" algn="l" defTabSz="914400" rtl="0" eaLnBrk="1" fontAlgn="auto" latinLnBrk="0" hangingPunct="1">
              <a:lnSpc>
                <a:spcPct val="100000"/>
              </a:lnSpc>
              <a:spcBef>
                <a:spcPct val="20000"/>
              </a:spcBef>
              <a:spcAft>
                <a:spcPct val="0"/>
              </a:spcAft>
              <a:buClrTx/>
              <a:buSzTx/>
              <a:buFont typeface="Arial" pitchFamily="34" charset="0"/>
              <a:buChar char="•"/>
            </a:pPr>
            <a:r>
              <a:rPr kumimoji="0" lang="en-US" sz="1100" b="1" i="0" u="none" strike="noStrike" kern="1200" cap="none" spc="0" normalizeH="0" baseline="0" noProof="0" smtClean="0">
                <a:ln>
                  <a:noFill/>
                </a:ln>
                <a:solidFill>
                  <a:schemeClr val="tx1"/>
                </a:solidFill>
                <a:uLnTx/>
                <a:uFillTx/>
                <a:latin typeface="Calibri" pitchFamily="34" charset="0"/>
              </a:rPr>
              <a:t>Implications:</a:t>
            </a:r>
          </a:p>
          <a:p>
            <a:pPr marL="742950" marR="0" lvl="1" indent="-285750" algn="l" defTabSz="914400" rtl="0" eaLnBrk="1" fontAlgn="auto" latinLnBrk="0" hangingPunct="1">
              <a:lnSpc>
                <a:spcPct val="100000"/>
              </a:lnSpc>
              <a:spcBef>
                <a:spcPct val="20000"/>
              </a:spcBef>
              <a:spcAft>
                <a:spcPct val="0"/>
              </a:spcAft>
              <a:buClrTx/>
              <a:buSzTx/>
              <a:buFont typeface="Arial" pitchFamily="34" charset="0"/>
              <a:buChar char="•"/>
            </a:pPr>
            <a:r>
              <a:rPr kumimoji="0" lang="en-US" sz="1100" b="0" i="0" u="none" strike="noStrike" kern="1200" cap="none" spc="0" normalizeH="0" baseline="0" noProof="0" smtClean="0">
                <a:ln>
                  <a:noFill/>
                </a:ln>
                <a:solidFill>
                  <a:schemeClr val="tx1"/>
                </a:solidFill>
                <a:uLnTx/>
                <a:uFillTx/>
                <a:latin typeface="Calibri" pitchFamily="34" charset="0"/>
              </a:rPr>
              <a:t>Employees</a:t>
            </a:r>
            <a:r>
              <a:rPr kumimoji="0" lang="en-US" sz="1100" b="0" i="0" u="none" strike="noStrike" kern="1200" cap="none" spc="0" normalizeH="0" noProof="0" smtClean="0">
                <a:ln>
                  <a:noFill/>
                </a:ln>
                <a:solidFill>
                  <a:schemeClr val="tx1"/>
                </a:solidFill>
                <a:uLnTx/>
                <a:uFillTx/>
                <a:latin typeface="Calibri" pitchFamily="34" charset="0"/>
              </a:rPr>
              <a:t> (if they are eligible for subsidies) will need to evaluate their coverage options in terms of their projected use of healthcare. </a:t>
            </a:r>
          </a:p>
          <a:p>
            <a:pPr marL="285750" indent="-285750">
              <a:spcBef>
                <a:spcPct val="20000"/>
              </a:spcBef>
              <a:buFont typeface="Arial" pitchFamily="34" charset="0"/>
              <a:buChar char="•"/>
            </a:pPr>
            <a:r>
              <a:rPr lang="en-US" sz="1100" b="1" baseline="0" smtClean="0">
                <a:latin typeface="Calibri" pitchFamily="34" charset="0"/>
              </a:rPr>
              <a:t>Compass Heading:</a:t>
            </a:r>
          </a:p>
          <a:p>
            <a:pPr marL="742950" lvl="1" indent="-285750">
              <a:spcBef>
                <a:spcPct val="20000"/>
              </a:spcBef>
              <a:buFont typeface="Arial" pitchFamily="34" charset="0"/>
              <a:buChar char="•"/>
            </a:pPr>
            <a:r>
              <a:rPr lang="en-US" sz="1100" smtClean="0">
                <a:latin typeface="Calibri" pitchFamily="34" charset="0"/>
              </a:rPr>
              <a:t>In the example to the right, the employee receives 2% less of their average health expenditures covered               for $7,102 less premium per year.</a:t>
            </a:r>
          </a:p>
        </p:txBody>
      </p:sp>
      <p:graphicFrame>
        <p:nvGraphicFramePr>
          <p:cNvPr id="192" name="Table 191"/>
          <p:cNvGraphicFramePr>
            <a:graphicFrameLocks noGrp="1"/>
          </p:cNvGraphicFramePr>
          <p:nvPr>
            <p:extLst>
              <p:ext uri="{D42A27DB-BD31-4B8C-83A1-F6EECF244321}">
                <p14:modId xmlns:p14="http://schemas.microsoft.com/office/powerpoint/2010/main" xmlns="" val="1839699910"/>
              </p:ext>
            </p:extLst>
          </p:nvPr>
        </p:nvGraphicFramePr>
        <p:xfrm>
          <a:off x="4876800" y="1981200"/>
          <a:ext cx="3429000" cy="1782096"/>
        </p:xfrm>
        <a:graphic>
          <a:graphicData uri="http://schemas.openxmlformats.org/drawingml/2006/table">
            <a:tbl>
              <a:tblPr firstRow="1" bandRow="1">
                <a:tableStyleId>{5C22544A-7EE6-4342-B048-85BDC9FD1C3A}</a:tableStyleId>
              </a:tblPr>
              <a:tblGrid>
                <a:gridCol w="1714500"/>
                <a:gridCol w="1714500"/>
              </a:tblGrid>
              <a:tr h="232656">
                <a:tc>
                  <a:txBody>
                    <a:bodyPr/>
                    <a:lstStyle/>
                    <a:p>
                      <a:r>
                        <a:rPr lang="en-US" sz="1400" b="1" smtClean="0">
                          <a:latin typeface="Calibri" pitchFamily="34" charset="0"/>
                        </a:rPr>
                        <a:t>Employee Profile</a:t>
                      </a:r>
                    </a:p>
                  </a:txBody>
                  <a:tcPr/>
                </a:tc>
                <a:tc>
                  <a:txBody>
                    <a:bodyPr/>
                    <a:lstStyle/>
                    <a:p>
                      <a:endParaRPr lang="en-US" sz="800">
                        <a:latin typeface="Calibri" pitchFamily="34" charset="0"/>
                      </a:endParaRPr>
                    </a:p>
                  </a:txBody>
                  <a:tcPr/>
                </a:tc>
              </a:tr>
              <a:tr h="232656">
                <a:tc>
                  <a:txBody>
                    <a:bodyPr/>
                    <a:lstStyle/>
                    <a:p>
                      <a:r>
                        <a:rPr lang="en-US" sz="1000" smtClean="0">
                          <a:latin typeface="Calibri" pitchFamily="34" charset="0"/>
                        </a:rPr>
                        <a:t>Age</a:t>
                      </a:r>
                    </a:p>
                  </a:txBody>
                  <a:tcPr/>
                </a:tc>
                <a:tc>
                  <a:txBody>
                    <a:bodyPr/>
                    <a:lstStyle/>
                    <a:p>
                      <a:r>
                        <a:rPr lang="en-US" sz="1000" smtClean="0">
                          <a:latin typeface="Calibri" pitchFamily="34" charset="0"/>
                        </a:rPr>
                        <a:t>45</a:t>
                      </a:r>
                    </a:p>
                  </a:txBody>
                  <a:tcPr/>
                </a:tc>
              </a:tr>
              <a:tr h="232656">
                <a:tc>
                  <a:txBody>
                    <a:bodyPr/>
                    <a:lstStyle/>
                    <a:p>
                      <a:r>
                        <a:rPr lang="en-US" sz="1000" smtClean="0">
                          <a:latin typeface="Calibri" pitchFamily="34" charset="0"/>
                        </a:rPr>
                        <a:t>Salary</a:t>
                      </a:r>
                    </a:p>
                  </a:txBody>
                  <a:tcPr/>
                </a:tc>
                <a:tc>
                  <a:txBody>
                    <a:bodyPr/>
                    <a:lstStyle/>
                    <a:p>
                      <a:r>
                        <a:rPr lang="en-US" sz="1000" smtClean="0">
                          <a:latin typeface="Calibri" pitchFamily="34" charset="0"/>
                        </a:rPr>
                        <a:t>$33,207</a:t>
                      </a:r>
                    </a:p>
                  </a:txBody>
                  <a:tcPr/>
                </a:tc>
              </a:tr>
              <a:tr h="232656">
                <a:tc>
                  <a:txBody>
                    <a:bodyPr/>
                    <a:lstStyle/>
                    <a:p>
                      <a:r>
                        <a:rPr lang="en-US" sz="1000" smtClean="0">
                          <a:latin typeface="Calibri" pitchFamily="34" charset="0"/>
                        </a:rPr>
                        <a:t>Current Coverage</a:t>
                      </a:r>
                      <a:r>
                        <a:rPr lang="en-US" sz="1000" baseline="0" smtClean="0">
                          <a:latin typeface="Calibri" pitchFamily="34" charset="0"/>
                        </a:rPr>
                        <a:t> Level</a:t>
                      </a:r>
                    </a:p>
                  </a:txBody>
                  <a:tcPr/>
                </a:tc>
                <a:tc>
                  <a:txBody>
                    <a:bodyPr/>
                    <a:lstStyle/>
                    <a:p>
                      <a:r>
                        <a:rPr lang="en-US" sz="1000" smtClean="0">
                          <a:latin typeface="Calibri" pitchFamily="34" charset="0"/>
                        </a:rPr>
                        <a:t>Family</a:t>
                      </a:r>
                    </a:p>
                  </a:txBody>
                  <a:tcPr/>
                </a:tc>
              </a:tr>
              <a:tr h="248592">
                <a:tc>
                  <a:txBody>
                    <a:bodyPr/>
                    <a:lstStyle/>
                    <a:p>
                      <a:r>
                        <a:rPr lang="en-US" sz="1000" smtClean="0">
                          <a:latin typeface="Calibri" pitchFamily="34" charset="0"/>
                        </a:rPr>
                        <a:t>Projected Coverage Level</a:t>
                      </a:r>
                    </a:p>
                  </a:txBody>
                  <a:tcPr/>
                </a:tc>
                <a:tc>
                  <a:txBody>
                    <a:bodyPr/>
                    <a:lstStyle/>
                    <a:p>
                      <a:r>
                        <a:rPr lang="en-US" sz="1000" smtClean="0">
                          <a:latin typeface="Calibri" pitchFamily="34" charset="0"/>
                        </a:rPr>
                        <a:t>Family</a:t>
                      </a:r>
                    </a:p>
                  </a:txBody>
                  <a:tcPr/>
                </a:tc>
              </a:tr>
              <a:tr h="248592">
                <a:tc>
                  <a:txBody>
                    <a:bodyPr/>
                    <a:lstStyle/>
                    <a:p>
                      <a:r>
                        <a:rPr lang="en-US" sz="1000" smtClean="0">
                          <a:latin typeface="Calibri" pitchFamily="34" charset="0"/>
                        </a:rPr>
                        <a:t>Est. AGHI</a:t>
                      </a:r>
                    </a:p>
                  </a:txBody>
                  <a:tcPr/>
                </a:tc>
                <a:tc>
                  <a:txBody>
                    <a:bodyPr/>
                    <a:lstStyle/>
                    <a:p>
                      <a:r>
                        <a:rPr lang="en-US" sz="1000" smtClean="0">
                          <a:latin typeface="Calibri" pitchFamily="34" charset="0"/>
                        </a:rPr>
                        <a:t>$33,207</a:t>
                      </a:r>
                    </a:p>
                  </a:txBody>
                  <a:tcPr/>
                </a:tc>
              </a:tr>
              <a:tr h="248592">
                <a:tc>
                  <a:txBody>
                    <a:bodyPr/>
                    <a:lstStyle/>
                    <a:p>
                      <a:r>
                        <a:rPr lang="en-US" sz="1000" smtClean="0">
                          <a:latin typeface="Calibri" pitchFamily="34" charset="0"/>
                        </a:rPr>
                        <a:t>% Est. AGHI to FPL</a:t>
                      </a:r>
                    </a:p>
                  </a:txBody>
                  <a:tcPr/>
                </a:tc>
                <a:tc>
                  <a:txBody>
                    <a:bodyPr/>
                    <a:lstStyle/>
                    <a:p>
                      <a:r>
                        <a:rPr lang="en-US" sz="1000" smtClean="0">
                          <a:latin typeface="Calibri" pitchFamily="34" charset="0"/>
                        </a:rPr>
                        <a:t>138.47%</a:t>
                      </a:r>
                    </a:p>
                  </a:txBody>
                  <a:tcPr/>
                </a:tc>
              </a:tr>
            </a:tbl>
          </a:graphicData>
        </a:graphic>
      </p:graphicFrame>
      <p:graphicFrame>
        <p:nvGraphicFramePr>
          <p:cNvPr id="193" name="Table 192"/>
          <p:cNvGraphicFramePr>
            <a:graphicFrameLocks noGrp="1"/>
          </p:cNvGraphicFramePr>
          <p:nvPr>
            <p:extLst>
              <p:ext uri="{D42A27DB-BD31-4B8C-83A1-F6EECF244321}">
                <p14:modId xmlns:p14="http://schemas.microsoft.com/office/powerpoint/2010/main" xmlns="" val="204734183"/>
              </p:ext>
            </p:extLst>
          </p:nvPr>
        </p:nvGraphicFramePr>
        <p:xfrm>
          <a:off x="4343401" y="3886200"/>
          <a:ext cx="4419600" cy="1432560"/>
        </p:xfrm>
        <a:graphic>
          <a:graphicData uri="http://schemas.openxmlformats.org/drawingml/2006/table">
            <a:tbl>
              <a:tblPr firstRow="1" bandRow="1">
                <a:tableStyleId>{5C22544A-7EE6-4342-B048-85BDC9FD1C3A}</a:tableStyleId>
              </a:tblPr>
              <a:tblGrid>
                <a:gridCol w="1219200"/>
                <a:gridCol w="1066800"/>
                <a:gridCol w="1066800"/>
                <a:gridCol w="1066800"/>
              </a:tblGrid>
              <a:tr h="304800">
                <a:tc>
                  <a:txBody>
                    <a:bodyPr/>
                    <a:lstStyle/>
                    <a:p>
                      <a:r>
                        <a:rPr lang="en-US" sz="1400" smtClean="0">
                          <a:latin typeface="Calibri" pitchFamily="34" charset="0"/>
                        </a:rPr>
                        <a:t>Employee View</a:t>
                      </a:r>
                    </a:p>
                  </a:txBody>
                  <a:tcPr/>
                </a:tc>
                <a:tc>
                  <a:txBody>
                    <a:bodyPr/>
                    <a:lstStyle/>
                    <a:p>
                      <a:r>
                        <a:rPr lang="en-US" sz="1400" smtClean="0">
                          <a:latin typeface="Calibri" pitchFamily="34" charset="0"/>
                        </a:rPr>
                        <a:t>Gross Premium</a:t>
                      </a:r>
                    </a:p>
                  </a:txBody>
                  <a:tcPr/>
                </a:tc>
                <a:tc>
                  <a:txBody>
                    <a:bodyPr/>
                    <a:lstStyle/>
                    <a:p>
                      <a:r>
                        <a:rPr lang="en-US" sz="1400" smtClean="0">
                          <a:latin typeface="Calibri" pitchFamily="34" charset="0"/>
                        </a:rPr>
                        <a:t>Net Premium</a:t>
                      </a:r>
                    </a:p>
                  </a:txBody>
                  <a:tcPr/>
                </a:tc>
                <a:tc>
                  <a:txBody>
                    <a:bodyPr/>
                    <a:lstStyle/>
                    <a:p>
                      <a:r>
                        <a:rPr lang="en-US" sz="1400" smtClean="0">
                          <a:latin typeface="Calibri" pitchFamily="34" charset="0"/>
                        </a:rPr>
                        <a:t>Est. AV</a:t>
                      </a:r>
                    </a:p>
                  </a:txBody>
                  <a:tcPr/>
                </a:tc>
              </a:tr>
              <a:tr h="304800">
                <a:tc>
                  <a:txBody>
                    <a:bodyPr/>
                    <a:lstStyle/>
                    <a:p>
                      <a:r>
                        <a:rPr lang="en-US" sz="1000" smtClean="0">
                          <a:latin typeface="Calibri" pitchFamily="34" charset="0"/>
                        </a:rPr>
                        <a:t>Group </a:t>
                      </a:r>
                      <a:r>
                        <a:rPr lang="en-US" sz="1000" baseline="0" smtClean="0">
                          <a:latin typeface="Calibri" pitchFamily="34" charset="0"/>
                        </a:rPr>
                        <a:t>(as of 2014)</a:t>
                      </a:r>
                    </a:p>
                  </a:txBody>
                  <a:tcPr/>
                </a:tc>
                <a:tc>
                  <a:txBody>
                    <a:bodyPr/>
                    <a:lstStyle/>
                    <a:p>
                      <a:r>
                        <a:rPr lang="en-US" sz="1000" smtClean="0">
                          <a:latin typeface="Calibri" pitchFamily="34" charset="0"/>
                        </a:rPr>
                        <a:t>$10,150</a:t>
                      </a:r>
                    </a:p>
                  </a:txBody>
                  <a:tcPr/>
                </a:tc>
                <a:tc>
                  <a:txBody>
                    <a:bodyPr/>
                    <a:lstStyle/>
                    <a:p>
                      <a:r>
                        <a:rPr lang="en-US" sz="1000" smtClean="0">
                          <a:latin typeface="Calibri" pitchFamily="34" charset="0"/>
                        </a:rPr>
                        <a:t>$8,111</a:t>
                      </a:r>
                    </a:p>
                  </a:txBody>
                  <a:tcPr/>
                </a:tc>
                <a:tc>
                  <a:txBody>
                    <a:bodyPr/>
                    <a:lstStyle/>
                    <a:p>
                      <a:r>
                        <a:rPr lang="en-US" sz="1000" smtClean="0">
                          <a:latin typeface="Calibri" pitchFamily="34" charset="0"/>
                        </a:rPr>
                        <a:t>96%</a:t>
                      </a:r>
                    </a:p>
                  </a:txBody>
                  <a:tcPr/>
                </a:tc>
              </a:tr>
              <a:tr h="304800">
                <a:tc>
                  <a:txBody>
                    <a:bodyPr/>
                    <a:lstStyle/>
                    <a:p>
                      <a:r>
                        <a:rPr lang="en-US" sz="1000" smtClean="0">
                          <a:latin typeface="Calibri" pitchFamily="34" charset="0"/>
                        </a:rPr>
                        <a:t>Exchange</a:t>
                      </a:r>
                    </a:p>
                  </a:txBody>
                  <a:tcPr/>
                </a:tc>
                <a:tc>
                  <a:txBody>
                    <a:bodyPr/>
                    <a:lstStyle/>
                    <a:p>
                      <a:r>
                        <a:rPr lang="en-US" sz="1000" smtClean="0">
                          <a:latin typeface="Calibri" pitchFamily="34" charset="0"/>
                        </a:rPr>
                        <a:t>$11,068</a:t>
                      </a:r>
                    </a:p>
                  </a:txBody>
                  <a:tcPr/>
                </a:tc>
                <a:tc>
                  <a:txBody>
                    <a:bodyPr/>
                    <a:lstStyle/>
                    <a:p>
                      <a:r>
                        <a:rPr lang="en-US" sz="1000" smtClean="0">
                          <a:latin typeface="Calibri" pitchFamily="34" charset="0"/>
                        </a:rPr>
                        <a:t>$1,009</a:t>
                      </a:r>
                    </a:p>
                  </a:txBody>
                  <a:tcPr/>
                </a:tc>
                <a:tc>
                  <a:txBody>
                    <a:bodyPr/>
                    <a:lstStyle/>
                    <a:p>
                      <a:r>
                        <a:rPr lang="en-US" sz="1000" smtClean="0">
                          <a:latin typeface="Calibri" pitchFamily="34" charset="0"/>
                        </a:rPr>
                        <a:t>94%</a:t>
                      </a:r>
                    </a:p>
                  </a:txBody>
                  <a:tcPr/>
                </a:tc>
              </a:tr>
              <a:tr h="304800">
                <a:tc>
                  <a:txBody>
                    <a:bodyPr/>
                    <a:lstStyle/>
                    <a:p>
                      <a:r>
                        <a:rPr lang="en-US" sz="1000" smtClean="0">
                          <a:latin typeface="Calibri" pitchFamily="34" charset="0"/>
                        </a:rPr>
                        <a:t>Comparison</a:t>
                      </a:r>
                    </a:p>
                  </a:txBody>
                  <a:tcPr/>
                </a:tc>
                <a:tc>
                  <a:txBody>
                    <a:bodyPr/>
                    <a:lstStyle/>
                    <a:p>
                      <a:r>
                        <a:rPr lang="en-US" sz="1000">
                          <a:latin typeface="Calibri" pitchFamily="34" charset="0"/>
                        </a:rPr>
                        <a:t>$918</a:t>
                      </a:r>
                    </a:p>
                  </a:txBody>
                  <a:tcPr/>
                </a:tc>
                <a:tc>
                  <a:txBody>
                    <a:bodyPr/>
                    <a:lstStyle/>
                    <a:p>
                      <a:r>
                        <a:rPr lang="en-US" sz="1000" smtClean="0">
                          <a:latin typeface="Calibri" pitchFamily="34" charset="0"/>
                        </a:rPr>
                        <a:t>($7,102)</a:t>
                      </a:r>
                    </a:p>
                  </a:txBody>
                  <a:tcPr/>
                </a:tc>
                <a:tc>
                  <a:txBody>
                    <a:bodyPr/>
                    <a:lstStyle/>
                    <a:p>
                      <a:r>
                        <a:rPr lang="en-US" sz="1000" smtClean="0">
                          <a:latin typeface="Calibri" pitchFamily="34" charset="0"/>
                        </a:rPr>
                        <a:t>-2%</a:t>
                      </a:r>
                    </a:p>
                  </a:txBody>
                  <a:tcPr/>
                </a:tc>
              </a:tr>
            </a:tbl>
          </a:graphicData>
        </a:graphic>
      </p:graphicFrame>
      <p:sp>
        <p:nvSpPr>
          <p:cNvPr id="18" name="VendorLogo"/>
          <p:cNvSpPr txBox="1"/>
          <p:nvPr/>
        </p:nvSpPr>
        <p:spPr>
          <a:xfrm>
            <a:off x="7848600" y="6858000"/>
            <a:ext cx="1143000" cy="369332"/>
          </a:xfrm>
          <a:prstGeom prst="rect">
            <a:avLst/>
          </a:prstGeom>
          <a:noFill/>
        </p:spPr>
        <p:txBody>
          <a:bodyPr wrap="square" rtlCol="0">
            <a:spAutoFit/>
          </a:bodyPr>
          <a:lstStyle/>
          <a:p>
            <a:endParaRPr lang="en-US">
              <a:latin typeface="Calibri" pitchFamily="34" charset="0"/>
            </a:endParaRPr>
          </a:p>
        </p:txBody>
      </p:sp>
      <p:sp>
        <p:nvSpPr>
          <p:cNvPr id="21" name="SubsidyEligibleEE" hidden="1"/>
          <p:cNvSpPr txBox="1"/>
          <p:nvPr/>
        </p:nvSpPr>
        <p:spPr>
          <a:xfrm>
            <a:off x="533400" y="6096000"/>
            <a:ext cx="1600200" cy="646331"/>
          </a:xfrm>
          <a:prstGeom prst="rect">
            <a:avLst/>
          </a:prstGeom>
          <a:noFill/>
        </p:spPr>
        <p:txBody>
          <a:bodyPr wrap="square" rtlCol="0">
            <a:spAutoFit/>
          </a:bodyPr>
          <a:lstStyle/>
          <a:p>
            <a:r>
              <a:rPr lang="en-US" smtClean="0">
                <a:solidFill>
                  <a:srgbClr val="EEEEEE"/>
                </a:solidFill>
              </a:rPr>
              <a:t>SubsidyEligibleEE</a:t>
            </a:r>
          </a:p>
        </p:txBody>
      </p:sp>
      <p:sp>
        <p:nvSpPr>
          <p:cNvPr id="28" name="Slide Number Placeholder 27"/>
          <p:cNvSpPr>
            <a:spLocks noGrp="1"/>
          </p:cNvSpPr>
          <p:nvPr>
            <p:ph type="sldNum" sz="quarter" idx="12"/>
          </p:nvPr>
        </p:nvSpPr>
        <p:spPr/>
        <p:txBody>
          <a:bodyPr/>
          <a:lstStyle/>
          <a:p>
            <a:fld id="{CDC9CC1B-925F-4299-9F6F-2367F24ED866}" type="slidenum">
              <a:rPr lang="en-US" smtClean="0">
                <a:latin typeface="Calibri" pitchFamily="34" charset="0"/>
              </a:rPr>
              <a:pPr/>
              <a:t>16</a:t>
            </a:fld>
            <a:endParaRPr lang="en-US" smtClean="0">
              <a:latin typeface="Calibri" pitchFamily="34" charset="0"/>
            </a:endParaRPr>
          </a:p>
        </p:txBody>
      </p:sp>
      <p:sp>
        <p:nvSpPr>
          <p:cNvPr id="24" name="Rectangle 23"/>
          <p:cNvSpPr/>
          <p:nvPr/>
        </p:nvSpPr>
        <p:spPr>
          <a:xfrm>
            <a:off x="0" y="6477000"/>
            <a:ext cx="4572000" cy="400110"/>
          </a:xfrm>
          <a:prstGeom prst="rect">
            <a:avLst/>
          </a:prstGeom>
        </p:spPr>
        <p:txBody>
          <a:bodyPr>
            <a:spAutoFit/>
          </a:bodyPr>
          <a:lstStyle/>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 2012 Wells Fargo Insurance Services </a:t>
            </a:r>
          </a:p>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No Reprints Without Permission</a:t>
            </a:r>
          </a:p>
        </p:txBody>
      </p:sp>
    </p:spTree>
    <p:extLst>
      <p:ext uri="{BB962C8B-B14F-4D97-AF65-F5344CB8AC3E}">
        <p14:creationId xmlns:p14="http://schemas.microsoft.com/office/powerpoint/2010/main" xmlns="" val="3344255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916982"/>
            <a:ext cx="9144000" cy="951287"/>
            <a:chOff x="0" y="916982"/>
            <a:chExt cx="9144000" cy="951287"/>
          </a:xfrm>
        </p:grpSpPr>
        <p:pic>
          <p:nvPicPr>
            <p:cNvPr id="4" name="Picture 3" descr="app top.jpg"/>
            <p:cNvPicPr>
              <a:picLocks noChangeAspect="1"/>
            </p:cNvPicPr>
            <p:nvPr/>
          </p:nvPicPr>
          <p:blipFill>
            <a:blip r:embed="rId3" cstate="print"/>
            <a:srcRect/>
            <a:stretch>
              <a:fillRect/>
            </a:stretch>
          </p:blipFill>
          <p:spPr>
            <a:xfrm>
              <a:off x="0" y="916982"/>
              <a:ext cx="9144000" cy="951287"/>
            </a:xfrm>
            <a:prstGeom prst="rect">
              <a:avLst/>
            </a:prstGeom>
          </p:spPr>
        </p:pic>
        <p:pic>
          <p:nvPicPr>
            <p:cNvPr id="24" name="Picture 2"/>
            <p:cNvPicPr>
              <a:picLocks noChangeAspect="1" noChangeArrowheads="1"/>
            </p:cNvPicPr>
            <p:nvPr/>
          </p:nvPicPr>
          <p:blipFill>
            <a:blip r:embed="rId4" cstate="print"/>
            <a:srcRect/>
            <a:stretch>
              <a:fillRect/>
            </a:stretch>
          </p:blipFill>
          <p:spPr>
            <a:xfrm>
              <a:off x="8597352" y="1481138"/>
              <a:ext cx="353388" cy="2744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2" name="Rectangle 21"/>
          <p:cNvSpPr/>
          <p:nvPr/>
        </p:nvSpPr>
        <p:spPr>
          <a:xfrm>
            <a:off x="0" y="1828800"/>
            <a:ext cx="9144000" cy="504831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17" name="TextBox 16"/>
          <p:cNvSpPr txBox="1"/>
          <p:nvPr/>
        </p:nvSpPr>
        <p:spPr>
          <a:xfrm>
            <a:off x="381000" y="1447800"/>
            <a:ext cx="3810000" cy="307777"/>
          </a:xfrm>
          <a:prstGeom prst="rect">
            <a:avLst/>
          </a:prstGeom>
          <a:noFill/>
        </p:spPr>
        <p:txBody>
          <a:bodyPr wrap="square" rtlCol="0">
            <a:spAutoFit/>
          </a:bodyPr>
          <a:lstStyle/>
          <a:p>
            <a:r>
              <a:rPr lang="en-US" sz="1400" b="1" smtClean="0">
                <a:latin typeface="Calibri" pitchFamily="34" charset="0"/>
              </a:rPr>
              <a:t>Non-Subsidy Eligible Employee Example</a:t>
            </a:r>
          </a:p>
        </p:txBody>
      </p:sp>
      <p:sp>
        <p:nvSpPr>
          <p:cNvPr id="69" name="Rectangle 68"/>
          <p:cNvSpPr/>
          <p:nvPr/>
        </p:nvSpPr>
        <p:spPr>
          <a:xfrm>
            <a:off x="152399" y="1828800"/>
            <a:ext cx="8889543" cy="4495800"/>
          </a:xfrm>
          <a:prstGeom prst="rect">
            <a:avLst/>
          </a:prstGeom>
          <a:solidFill>
            <a:srgbClr val="F5F5F5"/>
          </a:solidFill>
          <a:ln w="19050">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19" name="CompassHeading"/>
          <p:cNvSpPr txBox="1"/>
          <p:nvPr/>
        </p:nvSpPr>
        <p:spPr>
          <a:xfrm>
            <a:off x="152400" y="1828800"/>
            <a:ext cx="4097740" cy="3962399"/>
          </a:xfrm>
          <a:prstGeom prst="rect">
            <a:avLst/>
          </a:prstGeom>
        </p:spPr>
        <p:txBody>
          <a:bodyPr/>
          <a:lstStyle/>
          <a:p>
            <a:pPr marL="342900" marR="0" lvl="0" indent="-342900" algn="l" defTabSz="914400" rtl="0" eaLnBrk="1" fontAlgn="auto" latinLnBrk="0" hangingPunct="1">
              <a:lnSpc>
                <a:spcPct val="100000"/>
              </a:lnSpc>
              <a:spcBef>
                <a:spcPct val="20000"/>
              </a:spcBef>
              <a:spcAft>
                <a:spcPct val="0"/>
              </a:spcAft>
              <a:buClrTx/>
              <a:buSzTx/>
              <a:buFont typeface="Arial" pitchFamily="34" charset="0"/>
              <a:buChar char="•"/>
            </a:pPr>
            <a:r>
              <a:rPr kumimoji="0" lang="en-US" sz="1100" b="1" i="0" u="none" strike="noStrike" kern="1200" cap="none" spc="0" normalizeH="0" baseline="0" noProof="0" smtClean="0">
                <a:ln>
                  <a:noFill/>
                </a:ln>
                <a:solidFill>
                  <a:schemeClr val="tx1"/>
                </a:solidFill>
                <a:uLnTx/>
                <a:uFillTx/>
                <a:latin typeface="Calibri" pitchFamily="34" charset="0"/>
              </a:rPr>
              <a:t>Key Considerations: </a:t>
            </a:r>
          </a:p>
          <a:p>
            <a:pPr marL="742950" marR="0" lvl="1" indent="-285750" algn="l" defTabSz="914400" rtl="0" eaLnBrk="1" fontAlgn="auto" latinLnBrk="0" hangingPunct="1">
              <a:lnSpc>
                <a:spcPct val="100000"/>
              </a:lnSpc>
              <a:spcBef>
                <a:spcPct val="20000"/>
              </a:spcBef>
              <a:spcAft>
                <a:spcPct val="0"/>
              </a:spcAft>
              <a:buClrTx/>
              <a:buSzTx/>
              <a:buFont typeface="Arial" pitchFamily="34" charset="0"/>
              <a:buChar char="•"/>
            </a:pPr>
            <a:r>
              <a:rPr lang="en-US" sz="1100" smtClean="0">
                <a:latin typeface="Calibri" pitchFamily="34" charset="0"/>
              </a:rPr>
              <a:t>Employees not eligible for Premium Credits or Subsidies will be forced to buy relatively expensive Exchange coverage with after tax dollars.</a:t>
            </a:r>
          </a:p>
          <a:p>
            <a:pPr marL="342900" marR="0" lvl="0" indent="-342900" algn="l" defTabSz="914400" rtl="0" eaLnBrk="1" fontAlgn="auto" latinLnBrk="0" hangingPunct="1">
              <a:lnSpc>
                <a:spcPct val="100000"/>
              </a:lnSpc>
              <a:spcBef>
                <a:spcPct val="20000"/>
              </a:spcBef>
              <a:spcAft>
                <a:spcPct val="0"/>
              </a:spcAft>
              <a:buClrTx/>
              <a:buSzTx/>
              <a:buFont typeface="Arial" pitchFamily="34" charset="0"/>
              <a:buChar char="•"/>
            </a:pPr>
            <a:r>
              <a:rPr kumimoji="0" lang="en-US" sz="1100" b="1" i="0" u="none" strike="noStrike" kern="1200" cap="none" spc="0" normalizeH="0" baseline="0" noProof="0" smtClean="0">
                <a:ln>
                  <a:noFill/>
                </a:ln>
                <a:solidFill>
                  <a:schemeClr val="tx1"/>
                </a:solidFill>
                <a:uLnTx/>
                <a:uFillTx/>
                <a:latin typeface="Calibri" pitchFamily="34" charset="0"/>
              </a:rPr>
              <a:t>Implications:</a:t>
            </a:r>
          </a:p>
          <a:p>
            <a:pPr marL="742950" marR="0" lvl="1" indent="-285750" algn="l" defTabSz="914400" rtl="0" eaLnBrk="1" fontAlgn="auto" latinLnBrk="0" hangingPunct="1">
              <a:lnSpc>
                <a:spcPct val="100000"/>
              </a:lnSpc>
              <a:spcBef>
                <a:spcPct val="20000"/>
              </a:spcBef>
              <a:spcAft>
                <a:spcPct val="0"/>
              </a:spcAft>
              <a:buClrTx/>
              <a:buSzTx/>
              <a:buFont typeface="Arial" pitchFamily="34" charset="0"/>
              <a:buChar char="•"/>
            </a:pPr>
            <a:r>
              <a:rPr kumimoji="0" lang="en-US" sz="1100" b="0" i="0" u="none" strike="noStrike" kern="1200" cap="none" spc="0" normalizeH="0" baseline="0" noProof="0" smtClean="0">
                <a:ln>
                  <a:noFill/>
                </a:ln>
                <a:solidFill>
                  <a:schemeClr val="tx1"/>
                </a:solidFill>
                <a:uLnTx/>
                <a:uFillTx/>
                <a:latin typeface="Calibri" pitchFamily="34" charset="0"/>
              </a:rPr>
              <a:t>Many higher wage earners will be far better off on employer-sponsored</a:t>
            </a:r>
            <a:r>
              <a:rPr kumimoji="0" lang="en-US" sz="1100" b="0" i="0" u="none" strike="noStrike" kern="1200" cap="none" spc="0" normalizeH="0" noProof="0" smtClean="0">
                <a:ln>
                  <a:noFill/>
                </a:ln>
                <a:solidFill>
                  <a:schemeClr val="tx1"/>
                </a:solidFill>
                <a:uLnTx/>
                <a:uFillTx/>
                <a:latin typeface="Calibri" pitchFamily="34" charset="0"/>
              </a:rPr>
              <a:t> coverage.</a:t>
            </a:r>
          </a:p>
          <a:p>
            <a:pPr marL="285750" indent="-285750">
              <a:spcBef>
                <a:spcPct val="20000"/>
              </a:spcBef>
              <a:buFont typeface="Arial" pitchFamily="34" charset="0"/>
              <a:buChar char="•"/>
            </a:pPr>
            <a:r>
              <a:rPr lang="en-US" sz="1100" b="1" baseline="0" smtClean="0">
                <a:latin typeface="Calibri" pitchFamily="34" charset="0"/>
              </a:rPr>
              <a:t>Compass Heading:</a:t>
            </a:r>
          </a:p>
          <a:p>
            <a:pPr marL="742950" lvl="1" indent="-285750">
              <a:spcBef>
                <a:spcPct val="20000"/>
              </a:spcBef>
              <a:buFont typeface="Arial" pitchFamily="34" charset="0"/>
              <a:buChar char="•"/>
            </a:pPr>
            <a:r>
              <a:rPr kumimoji="0" lang="en-US" sz="1100" i="0" u="none" strike="noStrike" kern="1200" cap="none" spc="0" normalizeH="0" noProof="0" smtClean="0">
                <a:ln>
                  <a:noFill/>
                </a:ln>
                <a:solidFill>
                  <a:schemeClr val="tx1"/>
                </a:solidFill>
                <a:uLnTx/>
                <a:uFillTx/>
                <a:latin typeface="Calibri" pitchFamily="34" charset="0"/>
              </a:rPr>
              <a:t>In the example to the right, the employee receives 26% less of their average health expenditures covered               for $9,534 more per year.</a:t>
            </a:r>
          </a:p>
        </p:txBody>
      </p:sp>
      <p:graphicFrame>
        <p:nvGraphicFramePr>
          <p:cNvPr id="186" name="Table 185"/>
          <p:cNvGraphicFramePr>
            <a:graphicFrameLocks noGrp="1"/>
          </p:cNvGraphicFramePr>
          <p:nvPr>
            <p:extLst>
              <p:ext uri="{D42A27DB-BD31-4B8C-83A1-F6EECF244321}">
                <p14:modId xmlns:p14="http://schemas.microsoft.com/office/powerpoint/2010/main" xmlns="" val="2838327761"/>
              </p:ext>
            </p:extLst>
          </p:nvPr>
        </p:nvGraphicFramePr>
        <p:xfrm>
          <a:off x="4876800" y="1981200"/>
          <a:ext cx="3429000" cy="1782096"/>
        </p:xfrm>
        <a:graphic>
          <a:graphicData uri="http://schemas.openxmlformats.org/drawingml/2006/table">
            <a:tbl>
              <a:tblPr firstRow="1" bandRow="1">
                <a:tableStyleId>{5C22544A-7EE6-4342-B048-85BDC9FD1C3A}</a:tableStyleId>
              </a:tblPr>
              <a:tblGrid>
                <a:gridCol w="1714500"/>
                <a:gridCol w="1714500"/>
              </a:tblGrid>
              <a:tr h="232656">
                <a:tc>
                  <a:txBody>
                    <a:bodyPr/>
                    <a:lstStyle/>
                    <a:p>
                      <a:r>
                        <a:rPr lang="en-US" sz="1400" b="1" smtClean="0">
                          <a:latin typeface="Calibri" pitchFamily="34" charset="0"/>
                        </a:rPr>
                        <a:t>Employee Profile</a:t>
                      </a:r>
                    </a:p>
                  </a:txBody>
                  <a:tcPr/>
                </a:tc>
                <a:tc>
                  <a:txBody>
                    <a:bodyPr/>
                    <a:lstStyle/>
                    <a:p>
                      <a:endParaRPr lang="en-US" sz="800">
                        <a:latin typeface="Calibri" pitchFamily="34" charset="0"/>
                      </a:endParaRPr>
                    </a:p>
                  </a:txBody>
                  <a:tcPr/>
                </a:tc>
              </a:tr>
              <a:tr h="232656">
                <a:tc>
                  <a:txBody>
                    <a:bodyPr/>
                    <a:lstStyle/>
                    <a:p>
                      <a:r>
                        <a:rPr lang="en-US" sz="1000" smtClean="0">
                          <a:latin typeface="Calibri" pitchFamily="34" charset="0"/>
                        </a:rPr>
                        <a:t>Age</a:t>
                      </a:r>
                    </a:p>
                  </a:txBody>
                  <a:tcPr/>
                </a:tc>
                <a:tc>
                  <a:txBody>
                    <a:bodyPr/>
                    <a:lstStyle/>
                    <a:p>
                      <a:r>
                        <a:rPr lang="en-US" sz="1000" smtClean="0">
                          <a:latin typeface="Calibri" pitchFamily="34" charset="0"/>
                        </a:rPr>
                        <a:t>54</a:t>
                      </a:r>
                    </a:p>
                  </a:txBody>
                  <a:tcPr/>
                </a:tc>
              </a:tr>
              <a:tr h="232656">
                <a:tc>
                  <a:txBody>
                    <a:bodyPr/>
                    <a:lstStyle/>
                    <a:p>
                      <a:r>
                        <a:rPr lang="en-US" sz="1000" smtClean="0">
                          <a:latin typeface="Calibri" pitchFamily="34" charset="0"/>
                        </a:rPr>
                        <a:t>Salary</a:t>
                      </a:r>
                    </a:p>
                  </a:txBody>
                  <a:tcPr/>
                </a:tc>
                <a:tc>
                  <a:txBody>
                    <a:bodyPr/>
                    <a:lstStyle/>
                    <a:p>
                      <a:r>
                        <a:rPr lang="en-US" sz="1000" smtClean="0">
                          <a:latin typeface="Calibri" pitchFamily="34" charset="0"/>
                        </a:rPr>
                        <a:t>$52,912</a:t>
                      </a:r>
                    </a:p>
                  </a:txBody>
                  <a:tcPr/>
                </a:tc>
              </a:tr>
              <a:tr h="232656">
                <a:tc>
                  <a:txBody>
                    <a:bodyPr/>
                    <a:lstStyle/>
                    <a:p>
                      <a:r>
                        <a:rPr lang="en-US" sz="1000" smtClean="0">
                          <a:latin typeface="Calibri" pitchFamily="34" charset="0"/>
                        </a:rPr>
                        <a:t>Current Coverage</a:t>
                      </a:r>
                      <a:r>
                        <a:rPr lang="en-US" sz="1000" baseline="0" smtClean="0">
                          <a:latin typeface="Calibri" pitchFamily="34" charset="0"/>
                        </a:rPr>
                        <a:t> Level</a:t>
                      </a:r>
                    </a:p>
                  </a:txBody>
                  <a:tcPr/>
                </a:tc>
                <a:tc>
                  <a:txBody>
                    <a:bodyPr/>
                    <a:lstStyle/>
                    <a:p>
                      <a:r>
                        <a:rPr lang="en-US" sz="1000" smtClean="0">
                          <a:latin typeface="Calibri" pitchFamily="34" charset="0"/>
                        </a:rPr>
                        <a:t>Employee and Spouse</a:t>
                      </a:r>
                    </a:p>
                  </a:txBody>
                  <a:tcPr/>
                </a:tc>
              </a:tr>
              <a:tr h="248592">
                <a:tc>
                  <a:txBody>
                    <a:bodyPr/>
                    <a:lstStyle/>
                    <a:p>
                      <a:r>
                        <a:rPr lang="en-US" sz="1000" smtClean="0">
                          <a:latin typeface="Calibri" pitchFamily="34" charset="0"/>
                        </a:rPr>
                        <a:t>Projected Coverage Level</a:t>
                      </a:r>
                    </a:p>
                  </a:txBody>
                  <a:tcPr/>
                </a:tc>
                <a:tc>
                  <a:txBody>
                    <a:bodyPr/>
                    <a:lstStyle/>
                    <a:p>
                      <a:r>
                        <a:rPr lang="en-US" sz="1000" smtClean="0">
                          <a:latin typeface="Calibri" pitchFamily="34" charset="0"/>
                        </a:rPr>
                        <a:t>Employee and Spouse</a:t>
                      </a:r>
                    </a:p>
                  </a:txBody>
                  <a:tcPr/>
                </a:tc>
              </a:tr>
              <a:tr h="248592">
                <a:tc>
                  <a:txBody>
                    <a:bodyPr/>
                    <a:lstStyle/>
                    <a:p>
                      <a:r>
                        <a:rPr lang="en-US" sz="1000" smtClean="0">
                          <a:latin typeface="Calibri" pitchFamily="34" charset="0"/>
                        </a:rPr>
                        <a:t>Est. AGHI</a:t>
                      </a:r>
                    </a:p>
                  </a:txBody>
                  <a:tcPr/>
                </a:tc>
                <a:tc>
                  <a:txBody>
                    <a:bodyPr/>
                    <a:lstStyle/>
                    <a:p>
                      <a:r>
                        <a:rPr lang="en-US" sz="1000" smtClean="0">
                          <a:latin typeface="Calibri" pitchFamily="34" charset="0"/>
                        </a:rPr>
                        <a:t>$84,130</a:t>
                      </a:r>
                    </a:p>
                  </a:txBody>
                  <a:tcPr/>
                </a:tc>
              </a:tr>
              <a:tr h="248592">
                <a:tc>
                  <a:txBody>
                    <a:bodyPr/>
                    <a:lstStyle/>
                    <a:p>
                      <a:r>
                        <a:rPr lang="en-US" sz="1000" smtClean="0">
                          <a:latin typeface="Calibri" pitchFamily="34" charset="0"/>
                        </a:rPr>
                        <a:t>% Est. AGHI to FPL</a:t>
                      </a:r>
                    </a:p>
                  </a:txBody>
                  <a:tcPr/>
                </a:tc>
                <a:tc>
                  <a:txBody>
                    <a:bodyPr/>
                    <a:lstStyle/>
                    <a:p>
                      <a:r>
                        <a:rPr lang="en-US" sz="1000" smtClean="0">
                          <a:latin typeface="Calibri" pitchFamily="34" charset="0"/>
                        </a:rPr>
                        <a:t>534.46%</a:t>
                      </a:r>
                    </a:p>
                  </a:txBody>
                  <a:tcPr/>
                </a:tc>
              </a:tr>
            </a:tbl>
          </a:graphicData>
        </a:graphic>
      </p:graphicFrame>
      <p:graphicFrame>
        <p:nvGraphicFramePr>
          <p:cNvPr id="187" name="Table 186"/>
          <p:cNvGraphicFramePr>
            <a:graphicFrameLocks noGrp="1"/>
          </p:cNvGraphicFramePr>
          <p:nvPr>
            <p:extLst>
              <p:ext uri="{D42A27DB-BD31-4B8C-83A1-F6EECF244321}">
                <p14:modId xmlns:p14="http://schemas.microsoft.com/office/powerpoint/2010/main" xmlns="" val="1139972465"/>
              </p:ext>
            </p:extLst>
          </p:nvPr>
        </p:nvGraphicFramePr>
        <p:xfrm>
          <a:off x="4343400" y="3886200"/>
          <a:ext cx="4419600" cy="1432560"/>
        </p:xfrm>
        <a:graphic>
          <a:graphicData uri="http://schemas.openxmlformats.org/drawingml/2006/table">
            <a:tbl>
              <a:tblPr firstRow="1" bandRow="1">
                <a:tableStyleId>{5C22544A-7EE6-4342-B048-85BDC9FD1C3A}</a:tableStyleId>
              </a:tblPr>
              <a:tblGrid>
                <a:gridCol w="1219200"/>
                <a:gridCol w="1066800"/>
                <a:gridCol w="1066800"/>
                <a:gridCol w="1066800"/>
              </a:tblGrid>
              <a:tr h="304800">
                <a:tc>
                  <a:txBody>
                    <a:bodyPr/>
                    <a:lstStyle/>
                    <a:p>
                      <a:r>
                        <a:rPr lang="en-US" sz="1400" smtClean="0">
                          <a:latin typeface="Calibri" pitchFamily="34" charset="0"/>
                        </a:rPr>
                        <a:t>Employee View</a:t>
                      </a:r>
                    </a:p>
                  </a:txBody>
                  <a:tcPr/>
                </a:tc>
                <a:tc>
                  <a:txBody>
                    <a:bodyPr/>
                    <a:lstStyle/>
                    <a:p>
                      <a:r>
                        <a:rPr lang="en-US" sz="1400" smtClean="0">
                          <a:latin typeface="Calibri" pitchFamily="34" charset="0"/>
                        </a:rPr>
                        <a:t>Gross Premium</a:t>
                      </a:r>
                    </a:p>
                  </a:txBody>
                  <a:tcPr/>
                </a:tc>
                <a:tc>
                  <a:txBody>
                    <a:bodyPr/>
                    <a:lstStyle/>
                    <a:p>
                      <a:r>
                        <a:rPr lang="en-US" sz="1400" smtClean="0">
                          <a:latin typeface="Calibri" pitchFamily="34" charset="0"/>
                        </a:rPr>
                        <a:t>Net Premium</a:t>
                      </a:r>
                    </a:p>
                  </a:txBody>
                  <a:tcPr/>
                </a:tc>
                <a:tc>
                  <a:txBody>
                    <a:bodyPr/>
                    <a:lstStyle/>
                    <a:p>
                      <a:r>
                        <a:rPr lang="en-US" sz="1400" smtClean="0">
                          <a:latin typeface="Calibri" pitchFamily="34" charset="0"/>
                        </a:rPr>
                        <a:t>Est. AV</a:t>
                      </a:r>
                    </a:p>
                  </a:txBody>
                  <a:tcPr/>
                </a:tc>
              </a:tr>
              <a:tr h="304800">
                <a:tc>
                  <a:txBody>
                    <a:bodyPr/>
                    <a:lstStyle/>
                    <a:p>
                      <a:r>
                        <a:rPr lang="en-US" sz="1000" smtClean="0">
                          <a:latin typeface="Calibri" pitchFamily="34" charset="0"/>
                        </a:rPr>
                        <a:t>Group </a:t>
                      </a:r>
                      <a:r>
                        <a:rPr lang="en-US" sz="1000" baseline="0" smtClean="0">
                          <a:latin typeface="Calibri" pitchFamily="34" charset="0"/>
                        </a:rPr>
                        <a:t>(as of 2014)</a:t>
                      </a:r>
                    </a:p>
                  </a:txBody>
                  <a:tcPr/>
                </a:tc>
                <a:tc>
                  <a:txBody>
                    <a:bodyPr/>
                    <a:lstStyle/>
                    <a:p>
                      <a:r>
                        <a:rPr lang="en-US" sz="1000" smtClean="0">
                          <a:latin typeface="Calibri" pitchFamily="34" charset="0"/>
                        </a:rPr>
                        <a:t>$6,159</a:t>
                      </a:r>
                    </a:p>
                  </a:txBody>
                  <a:tcPr/>
                </a:tc>
                <a:tc>
                  <a:txBody>
                    <a:bodyPr/>
                    <a:lstStyle/>
                    <a:p>
                      <a:r>
                        <a:rPr lang="en-US" sz="1000" smtClean="0">
                          <a:latin typeface="Calibri" pitchFamily="34" charset="0"/>
                        </a:rPr>
                        <a:t>$4,715</a:t>
                      </a:r>
                    </a:p>
                  </a:txBody>
                  <a:tcPr/>
                </a:tc>
                <a:tc>
                  <a:txBody>
                    <a:bodyPr/>
                    <a:lstStyle/>
                    <a:p>
                      <a:r>
                        <a:rPr lang="en-US" sz="1000" smtClean="0">
                          <a:latin typeface="Calibri" pitchFamily="34" charset="0"/>
                        </a:rPr>
                        <a:t>96%</a:t>
                      </a:r>
                    </a:p>
                  </a:txBody>
                  <a:tcPr/>
                </a:tc>
              </a:tr>
              <a:tr h="304800">
                <a:tc>
                  <a:txBody>
                    <a:bodyPr/>
                    <a:lstStyle/>
                    <a:p>
                      <a:r>
                        <a:rPr lang="en-US" sz="1000" smtClean="0">
                          <a:latin typeface="Calibri" pitchFamily="34" charset="0"/>
                        </a:rPr>
                        <a:t>Exchange</a:t>
                      </a:r>
                    </a:p>
                  </a:txBody>
                  <a:tcPr/>
                </a:tc>
                <a:tc>
                  <a:txBody>
                    <a:bodyPr/>
                    <a:lstStyle/>
                    <a:p>
                      <a:r>
                        <a:rPr lang="en-US" sz="1000" smtClean="0">
                          <a:latin typeface="Calibri" pitchFamily="34" charset="0"/>
                        </a:rPr>
                        <a:t>$14,250</a:t>
                      </a:r>
                    </a:p>
                  </a:txBody>
                  <a:tcPr/>
                </a:tc>
                <a:tc>
                  <a:txBody>
                    <a:bodyPr/>
                    <a:lstStyle/>
                    <a:p>
                      <a:r>
                        <a:rPr lang="en-US" sz="1000" smtClean="0">
                          <a:latin typeface="Calibri" pitchFamily="34" charset="0"/>
                        </a:rPr>
                        <a:t>$14,250</a:t>
                      </a:r>
                    </a:p>
                  </a:txBody>
                  <a:tcPr/>
                </a:tc>
                <a:tc>
                  <a:txBody>
                    <a:bodyPr/>
                    <a:lstStyle/>
                    <a:p>
                      <a:r>
                        <a:rPr lang="en-US" sz="1000" smtClean="0">
                          <a:latin typeface="Calibri" pitchFamily="34" charset="0"/>
                        </a:rPr>
                        <a:t>70%</a:t>
                      </a:r>
                    </a:p>
                  </a:txBody>
                  <a:tcPr/>
                </a:tc>
              </a:tr>
              <a:tr h="304800">
                <a:tc>
                  <a:txBody>
                    <a:bodyPr/>
                    <a:lstStyle/>
                    <a:p>
                      <a:r>
                        <a:rPr lang="en-US" sz="1000" smtClean="0">
                          <a:latin typeface="Calibri" pitchFamily="34" charset="0"/>
                        </a:rPr>
                        <a:t>Comparison</a:t>
                      </a:r>
                    </a:p>
                  </a:txBody>
                  <a:tcPr/>
                </a:tc>
                <a:tc>
                  <a:txBody>
                    <a:bodyPr/>
                    <a:lstStyle/>
                    <a:p>
                      <a:r>
                        <a:rPr lang="en-US" sz="1000">
                          <a:latin typeface="Calibri" pitchFamily="34" charset="0"/>
                        </a:rPr>
                        <a:t>$8,091</a:t>
                      </a:r>
                    </a:p>
                  </a:txBody>
                  <a:tcPr/>
                </a:tc>
                <a:tc>
                  <a:txBody>
                    <a:bodyPr/>
                    <a:lstStyle/>
                    <a:p>
                      <a:r>
                        <a:rPr lang="en-US" sz="1000" smtClean="0">
                          <a:latin typeface="Calibri" pitchFamily="34" charset="0"/>
                        </a:rPr>
                        <a:t>$9,534</a:t>
                      </a:r>
                    </a:p>
                  </a:txBody>
                  <a:tcPr/>
                </a:tc>
                <a:tc>
                  <a:txBody>
                    <a:bodyPr/>
                    <a:lstStyle/>
                    <a:p>
                      <a:r>
                        <a:rPr lang="en-US" sz="1000" smtClean="0">
                          <a:latin typeface="Calibri" pitchFamily="34" charset="0"/>
                        </a:rPr>
                        <a:t>(26)%</a:t>
                      </a:r>
                    </a:p>
                  </a:txBody>
                  <a:tcPr/>
                </a:tc>
              </a:tr>
            </a:tbl>
          </a:graphicData>
        </a:graphic>
      </p:graphicFrame>
      <p:sp>
        <p:nvSpPr>
          <p:cNvPr id="18" name="VendorLogo"/>
          <p:cNvSpPr txBox="1"/>
          <p:nvPr/>
        </p:nvSpPr>
        <p:spPr>
          <a:xfrm>
            <a:off x="7848600" y="6858000"/>
            <a:ext cx="1143000" cy="369332"/>
          </a:xfrm>
          <a:prstGeom prst="rect">
            <a:avLst/>
          </a:prstGeom>
          <a:noFill/>
        </p:spPr>
        <p:txBody>
          <a:bodyPr wrap="square" rtlCol="0">
            <a:spAutoFit/>
          </a:bodyPr>
          <a:lstStyle/>
          <a:p>
            <a:endParaRPr lang="en-US">
              <a:latin typeface="Calibri" pitchFamily="34" charset="0"/>
            </a:endParaRPr>
          </a:p>
        </p:txBody>
      </p:sp>
      <p:sp>
        <p:nvSpPr>
          <p:cNvPr id="20" name="SubsidyIneligibleEE" hidden="1"/>
          <p:cNvSpPr txBox="1"/>
          <p:nvPr/>
        </p:nvSpPr>
        <p:spPr>
          <a:xfrm>
            <a:off x="533400" y="6096000"/>
            <a:ext cx="1600200" cy="646331"/>
          </a:xfrm>
          <a:prstGeom prst="rect">
            <a:avLst/>
          </a:prstGeom>
          <a:noFill/>
        </p:spPr>
        <p:txBody>
          <a:bodyPr wrap="square" rtlCol="0">
            <a:spAutoFit/>
          </a:bodyPr>
          <a:lstStyle/>
          <a:p>
            <a:r>
              <a:rPr lang="en-US" smtClean="0">
                <a:solidFill>
                  <a:srgbClr val="EEEEEE"/>
                </a:solidFill>
              </a:rPr>
              <a:t>SubsidyIneligibleEE</a:t>
            </a:r>
          </a:p>
        </p:txBody>
      </p:sp>
      <p:sp>
        <p:nvSpPr>
          <p:cNvPr id="28" name="Slide Number Placeholder 27"/>
          <p:cNvSpPr>
            <a:spLocks noGrp="1"/>
          </p:cNvSpPr>
          <p:nvPr>
            <p:ph type="sldNum" sz="quarter" idx="12"/>
          </p:nvPr>
        </p:nvSpPr>
        <p:spPr/>
        <p:txBody>
          <a:bodyPr/>
          <a:lstStyle/>
          <a:p>
            <a:fld id="{CDC9CC1B-925F-4299-9F6F-2367F24ED866}" type="slidenum">
              <a:rPr lang="en-US" smtClean="0">
                <a:latin typeface="Calibri" pitchFamily="34" charset="0"/>
              </a:rPr>
              <a:pPr/>
              <a:t>17</a:t>
            </a:fld>
            <a:endParaRPr lang="en-US" smtClean="0">
              <a:latin typeface="Calibri" pitchFamily="34" charset="0"/>
            </a:endParaRPr>
          </a:p>
        </p:txBody>
      </p:sp>
      <p:sp>
        <p:nvSpPr>
          <p:cNvPr id="29" name="Rectangle 28"/>
          <p:cNvSpPr/>
          <p:nvPr/>
        </p:nvSpPr>
        <p:spPr>
          <a:xfrm>
            <a:off x="0" y="6477000"/>
            <a:ext cx="4572000" cy="400110"/>
          </a:xfrm>
          <a:prstGeom prst="rect">
            <a:avLst/>
          </a:prstGeom>
        </p:spPr>
        <p:txBody>
          <a:bodyPr>
            <a:spAutoFit/>
          </a:bodyPr>
          <a:lstStyle/>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 2012 Wells Fargo Insurance Services </a:t>
            </a:r>
          </a:p>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No Reprints Without Permission</a:t>
            </a:r>
          </a:p>
        </p:txBody>
      </p:sp>
    </p:spTree>
    <p:extLst>
      <p:ext uri="{BB962C8B-B14F-4D97-AF65-F5344CB8AC3E}">
        <p14:creationId xmlns:p14="http://schemas.microsoft.com/office/powerpoint/2010/main" xmlns="" val="1587352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232" name="TextBox 5"/>
          <p:cNvSpPr txBox="1">
            <a:spLocks noChangeArrowheads="1"/>
          </p:cNvSpPr>
          <p:nvPr/>
        </p:nvSpPr>
        <p:spPr>
          <a:xfrm>
            <a:off x="2624328" y="2581275"/>
            <a:ext cx="1219200" cy="460375"/>
          </a:xfrm>
          <a:prstGeom prst="rect">
            <a:avLst/>
          </a:prstGeom>
          <a:noFill/>
          <a:ln w="9525">
            <a:noFill/>
            <a:miter lim="800000"/>
          </a:ln>
        </p:spPr>
        <p:txBody>
          <a:bodyPr lIns="91432" tIns="45716" rIns="91432" bIns="45716">
            <a:spAutoFit/>
          </a:bodyPr>
          <a:lstStyle/>
          <a:p>
            <a:r>
              <a:rPr lang="en-US" sz="1200" b="1">
                <a:solidFill>
                  <a:prstClr val="white"/>
                </a:solidFill>
                <a:latin typeface="Verdana" pitchFamily="34" charset="0"/>
              </a:rPr>
              <a:t>Employer Perspective</a:t>
            </a:r>
          </a:p>
        </p:txBody>
      </p:sp>
      <p:sp>
        <p:nvSpPr>
          <p:cNvPr id="52233" name="TextBox 5"/>
          <p:cNvSpPr txBox="1">
            <a:spLocks noChangeArrowheads="1"/>
          </p:cNvSpPr>
          <p:nvPr/>
        </p:nvSpPr>
        <p:spPr>
          <a:xfrm>
            <a:off x="2057400" y="1538951"/>
            <a:ext cx="1134470" cy="538162"/>
          </a:xfrm>
          <a:prstGeom prst="rect">
            <a:avLst/>
          </a:prstGeom>
          <a:noFill/>
          <a:ln w="9525">
            <a:noFill/>
            <a:miter lim="800000"/>
          </a:ln>
        </p:spPr>
        <p:txBody>
          <a:bodyPr wrap="square" lIns="91432" tIns="45716" rIns="91432" bIns="45716">
            <a:spAutoFit/>
          </a:bodyPr>
          <a:lstStyle/>
          <a:p>
            <a:pPr algn="ctr"/>
            <a:r>
              <a:rPr lang="en-US" sz="1400" b="1">
                <a:solidFill>
                  <a:prstClr val="black"/>
                </a:solidFill>
                <a:latin typeface="Verdana" pitchFamily="34" charset="0"/>
              </a:rPr>
              <a:t>2014 </a:t>
            </a:r>
          </a:p>
          <a:p>
            <a:pPr algn="ctr"/>
            <a:r>
              <a:rPr lang="en-US" sz="1400" b="1">
                <a:solidFill>
                  <a:prstClr val="black"/>
                </a:solidFill>
                <a:latin typeface="Verdana" pitchFamily="34" charset="0"/>
              </a:rPr>
              <a:t>No HCR</a:t>
            </a:r>
          </a:p>
        </p:txBody>
      </p:sp>
      <p:sp>
        <p:nvSpPr>
          <p:cNvPr id="52234" name="TextBox 5"/>
          <p:cNvSpPr txBox="1">
            <a:spLocks noChangeArrowheads="1"/>
          </p:cNvSpPr>
          <p:nvPr/>
        </p:nvSpPr>
        <p:spPr>
          <a:xfrm>
            <a:off x="3352800" y="1534188"/>
            <a:ext cx="1143000" cy="523212"/>
          </a:xfrm>
          <a:prstGeom prst="rect">
            <a:avLst/>
          </a:prstGeom>
          <a:noFill/>
          <a:ln w="9525">
            <a:noFill/>
            <a:miter lim="800000"/>
          </a:ln>
        </p:spPr>
        <p:txBody>
          <a:bodyPr wrap="square" lIns="91432" tIns="45716" rIns="91432" bIns="45716">
            <a:spAutoFit/>
          </a:bodyPr>
          <a:lstStyle/>
          <a:p>
            <a:pPr algn="ctr"/>
            <a:r>
              <a:rPr lang="en-US" sz="1400" b="1">
                <a:solidFill>
                  <a:prstClr val="black"/>
                </a:solidFill>
                <a:latin typeface="Verdana" pitchFamily="34" charset="0"/>
              </a:rPr>
              <a:t>2014 </a:t>
            </a:r>
          </a:p>
          <a:p>
            <a:pPr algn="ctr"/>
            <a:r>
              <a:rPr lang="en-US" sz="1400" b="1">
                <a:solidFill>
                  <a:prstClr val="black"/>
                </a:solidFill>
                <a:latin typeface="Verdana" pitchFamily="34" charset="0"/>
              </a:rPr>
              <a:t>Maintain</a:t>
            </a:r>
          </a:p>
        </p:txBody>
      </p:sp>
      <p:sp>
        <p:nvSpPr>
          <p:cNvPr id="52235" name="TextBox 5"/>
          <p:cNvSpPr txBox="1">
            <a:spLocks noChangeArrowheads="1"/>
          </p:cNvSpPr>
          <p:nvPr/>
        </p:nvSpPr>
        <p:spPr>
          <a:xfrm>
            <a:off x="4724400" y="1533525"/>
            <a:ext cx="1344020" cy="523212"/>
          </a:xfrm>
          <a:prstGeom prst="rect">
            <a:avLst/>
          </a:prstGeom>
          <a:noFill/>
          <a:ln w="9525">
            <a:noFill/>
            <a:miter lim="800000"/>
          </a:ln>
        </p:spPr>
        <p:txBody>
          <a:bodyPr wrap="square" lIns="91432" tIns="45716" rIns="91432" bIns="45716">
            <a:spAutoFit/>
          </a:bodyPr>
          <a:lstStyle/>
          <a:p>
            <a:pPr algn="ctr"/>
            <a:r>
              <a:rPr lang="en-US" sz="1400" b="1">
                <a:solidFill>
                  <a:prstClr val="black"/>
                </a:solidFill>
                <a:latin typeface="Verdana" pitchFamily="34" charset="0"/>
              </a:rPr>
              <a:t>2014 </a:t>
            </a:r>
          </a:p>
          <a:p>
            <a:pPr algn="ctr"/>
            <a:r>
              <a:rPr lang="en-US" sz="1400" b="1">
                <a:solidFill>
                  <a:prstClr val="black"/>
                </a:solidFill>
                <a:latin typeface="Verdana" pitchFamily="34" charset="0"/>
              </a:rPr>
              <a:t>Terminate</a:t>
            </a:r>
          </a:p>
        </p:txBody>
      </p:sp>
      <p:sp>
        <p:nvSpPr>
          <p:cNvPr id="52236" name="TextBox 5"/>
          <p:cNvSpPr txBox="1">
            <a:spLocks noChangeArrowheads="1"/>
          </p:cNvSpPr>
          <p:nvPr/>
        </p:nvSpPr>
        <p:spPr>
          <a:xfrm>
            <a:off x="7391400" y="1538951"/>
            <a:ext cx="1122285" cy="523875"/>
          </a:xfrm>
          <a:prstGeom prst="rect">
            <a:avLst/>
          </a:prstGeom>
          <a:noFill/>
          <a:ln w="9525">
            <a:noFill/>
            <a:miter lim="800000"/>
          </a:ln>
        </p:spPr>
        <p:txBody>
          <a:bodyPr wrap="square" lIns="91432" tIns="45716" rIns="91432" bIns="45716">
            <a:spAutoFit/>
          </a:bodyPr>
          <a:lstStyle/>
          <a:p>
            <a:pPr algn="ctr"/>
            <a:r>
              <a:rPr lang="en-US" sz="1400" b="1">
                <a:solidFill>
                  <a:prstClr val="black"/>
                </a:solidFill>
                <a:latin typeface="Verdana" pitchFamily="34" charset="0"/>
              </a:rPr>
              <a:t>2014 </a:t>
            </a:r>
          </a:p>
          <a:p>
            <a:pPr algn="ctr"/>
            <a:r>
              <a:rPr lang="en-US" sz="1400" b="1" smtClean="0">
                <a:solidFill>
                  <a:prstClr val="black"/>
                </a:solidFill>
                <a:latin typeface="Verdana" pitchFamily="34" charset="0"/>
              </a:rPr>
              <a:t>Optimize</a:t>
            </a:r>
          </a:p>
        </p:txBody>
      </p:sp>
      <p:sp>
        <p:nvSpPr>
          <p:cNvPr id="52237" name="TextBox 5"/>
          <p:cNvSpPr txBox="1">
            <a:spLocks noChangeArrowheads="1"/>
          </p:cNvSpPr>
          <p:nvPr/>
        </p:nvSpPr>
        <p:spPr>
          <a:xfrm>
            <a:off x="4800600" y="4953000"/>
            <a:ext cx="3733800" cy="276991"/>
          </a:xfrm>
          <a:prstGeom prst="rect">
            <a:avLst/>
          </a:prstGeom>
          <a:noFill/>
          <a:ln w="9525">
            <a:noFill/>
            <a:miter lim="800000"/>
          </a:ln>
        </p:spPr>
        <p:txBody>
          <a:bodyPr wrap="square" lIns="91432" tIns="45716" rIns="91432" bIns="45716">
            <a:spAutoFit/>
          </a:bodyPr>
          <a:lstStyle/>
          <a:p>
            <a:pPr algn="ctr"/>
            <a:r>
              <a:rPr lang="en-US" sz="1200" b="1">
                <a:solidFill>
                  <a:prstClr val="black"/>
                </a:solidFill>
                <a:latin typeface="Verdana" pitchFamily="34" charset="0"/>
              </a:rPr>
              <a:t>Compared to 2014 Maintain</a:t>
            </a:r>
          </a:p>
        </p:txBody>
      </p:sp>
      <p:sp>
        <p:nvSpPr>
          <p:cNvPr id="52239" name="Title 2"/>
          <p:cNvSpPr>
            <a:spLocks noGrp="1"/>
          </p:cNvSpPr>
          <p:nvPr>
            <p:ph type="title"/>
          </p:nvPr>
        </p:nvSpPr>
        <p:spPr>
          <a:xfrm>
            <a:off x="457200" y="152401"/>
            <a:ext cx="8201025" cy="533399"/>
          </a:xfrm>
        </p:spPr>
        <p:txBody>
          <a:bodyPr>
            <a:normAutofit fontScale="90000"/>
          </a:bodyPr>
          <a:lstStyle/>
          <a:p>
            <a:r>
              <a:rPr lang="en-US" smtClean="0">
                <a:solidFill>
                  <a:schemeClr val="bg2"/>
                </a:solidFill>
              </a:rPr>
              <a:t>The Bottom Line</a:t>
            </a:r>
          </a:p>
        </p:txBody>
      </p:sp>
      <p:sp>
        <p:nvSpPr>
          <p:cNvPr id="27" name="Notched Right Arrow 26"/>
          <p:cNvSpPr/>
          <p:nvPr/>
        </p:nvSpPr>
        <p:spPr>
          <a:xfrm>
            <a:off x="228600" y="2133600"/>
            <a:ext cx="8839200" cy="1219200"/>
          </a:xfrm>
          <a:prstGeom prst="notchedRightArrow">
            <a:avLst/>
          </a:prstGeom>
          <a:solidFill>
            <a:schemeClr val="tx1">
              <a:lumMod val="65000"/>
            </a:schemeClr>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lIns="91432" tIns="45716" rIns="91432" bIns="45716" anchor="ctr"/>
          <a:lstStyle/>
          <a:p>
            <a:pPr algn="ctr"/>
            <a:endParaRPr lang="en-US">
              <a:solidFill>
                <a:prstClr val="white"/>
              </a:solidFill>
            </a:endParaRPr>
          </a:p>
        </p:txBody>
      </p:sp>
      <p:sp>
        <p:nvSpPr>
          <p:cNvPr id="52246" name="TextBox 5"/>
          <p:cNvSpPr txBox="1">
            <a:spLocks noChangeArrowheads="1"/>
          </p:cNvSpPr>
          <p:nvPr/>
        </p:nvSpPr>
        <p:spPr>
          <a:xfrm>
            <a:off x="2624328" y="4267200"/>
            <a:ext cx="1219200" cy="460375"/>
          </a:xfrm>
          <a:prstGeom prst="rect">
            <a:avLst/>
          </a:prstGeom>
          <a:noFill/>
          <a:ln w="9525">
            <a:noFill/>
            <a:miter lim="800000"/>
          </a:ln>
        </p:spPr>
        <p:txBody>
          <a:bodyPr lIns="91432" tIns="45716" rIns="91432" bIns="45716">
            <a:spAutoFit/>
          </a:bodyPr>
          <a:lstStyle/>
          <a:p>
            <a:r>
              <a:rPr lang="en-US" sz="1200" b="1">
                <a:solidFill>
                  <a:prstClr val="white"/>
                </a:solidFill>
                <a:latin typeface="Verdana" pitchFamily="34" charset="0"/>
              </a:rPr>
              <a:t>Employee Perspective</a:t>
            </a:r>
          </a:p>
        </p:txBody>
      </p:sp>
      <p:sp>
        <p:nvSpPr>
          <p:cNvPr id="38" name="Notched Right Arrow 37"/>
          <p:cNvSpPr/>
          <p:nvPr/>
        </p:nvSpPr>
        <p:spPr>
          <a:xfrm>
            <a:off x="228600" y="3733800"/>
            <a:ext cx="8839200" cy="1219200"/>
          </a:xfrm>
          <a:prstGeom prst="notchedRightArrow">
            <a:avLst/>
          </a:prstGeom>
          <a:solidFill>
            <a:schemeClr val="tx1">
              <a:lumMod val="65000"/>
            </a:schemeClr>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lIns="91432" tIns="45716" rIns="91432" bIns="45716" anchor="ctr"/>
          <a:lstStyle/>
          <a:p>
            <a:pPr algn="ctr"/>
            <a:endParaRPr lang="en-US">
              <a:solidFill>
                <a:prstClr val="white"/>
              </a:solidFill>
            </a:endParaRPr>
          </a:p>
        </p:txBody>
      </p:sp>
      <p:sp>
        <p:nvSpPr>
          <p:cNvPr id="22" name="ERTotalNoHCR"/>
          <p:cNvSpPr/>
          <p:nvPr/>
        </p:nvSpPr>
        <p:spPr>
          <a:xfrm>
            <a:off x="2057400" y="2286000"/>
            <a:ext cx="1143000" cy="914400"/>
          </a:xfrm>
          <a:prstGeom prst="round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wrap="none" anchor="ctr"/>
          <a:lstStyle/>
          <a:p>
            <a:pPr algn="ctr"/>
            <a:r>
              <a:rPr lang="en-US" sz="1200">
                <a:solidFill>
                  <a:prstClr val="black"/>
                </a:solidFill>
              </a:rPr>
              <a:t>ER Total</a:t>
            </a:r>
          </a:p>
          <a:p>
            <a:pPr algn="ctr"/>
            <a:r>
              <a:rPr lang="en-US" sz="1200">
                <a:solidFill>
                  <a:prstClr val="black"/>
                </a:solidFill>
              </a:rPr>
              <a:t> $629,311</a:t>
            </a:r>
          </a:p>
        </p:txBody>
      </p:sp>
      <p:sp>
        <p:nvSpPr>
          <p:cNvPr id="23" name="EETotalNoHCR"/>
          <p:cNvSpPr/>
          <p:nvPr/>
        </p:nvSpPr>
        <p:spPr>
          <a:xfrm>
            <a:off x="2057400" y="3886200"/>
            <a:ext cx="1143000" cy="914400"/>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1200">
                <a:solidFill>
                  <a:prstClr val="black"/>
                </a:solidFill>
              </a:rPr>
              <a:t>EE Total</a:t>
            </a:r>
          </a:p>
          <a:p>
            <a:pPr algn="ctr"/>
            <a:r>
              <a:rPr lang="en-US" sz="1200">
                <a:solidFill>
                  <a:prstClr val="black"/>
                </a:solidFill>
              </a:rPr>
              <a:t> $399,733</a:t>
            </a:r>
          </a:p>
        </p:txBody>
      </p:sp>
      <p:sp>
        <p:nvSpPr>
          <p:cNvPr id="26" name="ERTotalMaintain"/>
          <p:cNvSpPr/>
          <p:nvPr/>
        </p:nvSpPr>
        <p:spPr>
          <a:xfrm>
            <a:off x="3352800" y="2286000"/>
            <a:ext cx="1143000" cy="914400"/>
          </a:xfrm>
          <a:prstGeom prst="round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wrap="none" anchor="ctr"/>
          <a:lstStyle/>
          <a:p>
            <a:pPr algn="ctr"/>
            <a:r>
              <a:rPr lang="en-US" sz="1000">
                <a:solidFill>
                  <a:prstClr val="black"/>
                </a:solidFill>
              </a:rPr>
              <a:t>ER Total</a:t>
            </a:r>
          </a:p>
          <a:p>
            <a:pPr algn="ctr"/>
            <a:r>
              <a:rPr lang="en-US" sz="1000">
                <a:solidFill>
                  <a:prstClr val="black"/>
                </a:solidFill>
              </a:rPr>
              <a:t>$611,271</a:t>
            </a:r>
          </a:p>
        </p:txBody>
      </p:sp>
      <p:sp>
        <p:nvSpPr>
          <p:cNvPr id="28" name="EETotalMaintain"/>
          <p:cNvSpPr/>
          <p:nvPr/>
        </p:nvSpPr>
        <p:spPr>
          <a:xfrm>
            <a:off x="3352800" y="3886200"/>
            <a:ext cx="1143000" cy="914400"/>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1000">
                <a:solidFill>
                  <a:prstClr val="black"/>
                </a:solidFill>
              </a:rPr>
              <a:t>EE Total</a:t>
            </a:r>
          </a:p>
          <a:p>
            <a:pPr algn="ctr"/>
            <a:r>
              <a:rPr lang="en-US" sz="1000">
                <a:solidFill>
                  <a:prstClr val="black"/>
                </a:solidFill>
              </a:rPr>
              <a:t>$416,285</a:t>
            </a:r>
          </a:p>
        </p:txBody>
      </p:sp>
      <p:sp>
        <p:nvSpPr>
          <p:cNvPr id="31" name="ERTotalTerminate"/>
          <p:cNvSpPr/>
          <p:nvPr/>
        </p:nvSpPr>
        <p:spPr>
          <a:xfrm>
            <a:off x="4800600" y="2286000"/>
            <a:ext cx="1143000" cy="914400"/>
          </a:xfrm>
          <a:prstGeom prst="round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wrap="none" anchor="ctr"/>
          <a:lstStyle/>
          <a:p>
            <a:pPr algn="ctr"/>
            <a:r>
              <a:rPr lang="en-US" sz="1000">
                <a:solidFill>
                  <a:prstClr val="black"/>
                </a:solidFill>
              </a:rPr>
              <a:t>ER Total</a:t>
            </a:r>
          </a:p>
          <a:p>
            <a:pPr algn="ctr"/>
            <a:r>
              <a:rPr lang="en-US" sz="1000">
                <a:solidFill>
                  <a:prstClr val="black"/>
                </a:solidFill>
              </a:rPr>
              <a:t>$685,362</a:t>
            </a:r>
          </a:p>
        </p:txBody>
      </p:sp>
      <p:sp>
        <p:nvSpPr>
          <p:cNvPr id="33" name="EETotalTerminate"/>
          <p:cNvSpPr/>
          <p:nvPr/>
        </p:nvSpPr>
        <p:spPr>
          <a:xfrm>
            <a:off x="4800600" y="3886200"/>
            <a:ext cx="1143000" cy="914400"/>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1000">
                <a:solidFill>
                  <a:prstClr val="black"/>
                </a:solidFill>
              </a:rPr>
              <a:t>EE Total</a:t>
            </a:r>
          </a:p>
          <a:p>
            <a:pPr algn="ctr"/>
            <a:r>
              <a:rPr lang="en-US" sz="1000">
                <a:solidFill>
                  <a:prstClr val="black"/>
                </a:solidFill>
              </a:rPr>
              <a:t>$348,643</a:t>
            </a:r>
          </a:p>
        </p:txBody>
      </p:sp>
      <p:sp>
        <p:nvSpPr>
          <p:cNvPr id="34" name="ERTotalOptimize"/>
          <p:cNvSpPr/>
          <p:nvPr/>
        </p:nvSpPr>
        <p:spPr>
          <a:xfrm>
            <a:off x="7391400" y="2286000"/>
            <a:ext cx="1143000" cy="914400"/>
          </a:xfrm>
          <a:prstGeom prst="round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wrap="none" anchor="ctr"/>
          <a:lstStyle/>
          <a:p>
            <a:pPr algn="ctr"/>
            <a:r>
              <a:rPr lang="en-US" sz="1000">
                <a:solidFill>
                  <a:prstClr val="black"/>
                </a:solidFill>
              </a:rPr>
              <a:t>ER Total</a:t>
            </a:r>
          </a:p>
          <a:p>
            <a:pPr algn="ctr"/>
            <a:r>
              <a:rPr lang="en-US" sz="1000">
                <a:solidFill>
                  <a:prstClr val="black"/>
                </a:solidFill>
              </a:rPr>
              <a:t>$342,469</a:t>
            </a:r>
          </a:p>
        </p:txBody>
      </p:sp>
      <p:sp>
        <p:nvSpPr>
          <p:cNvPr id="35" name="EETotalOptimize"/>
          <p:cNvSpPr/>
          <p:nvPr/>
        </p:nvSpPr>
        <p:spPr>
          <a:xfrm>
            <a:off x="7391400" y="3886200"/>
            <a:ext cx="1143000" cy="914400"/>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1000">
                <a:solidFill>
                  <a:prstClr val="black"/>
                </a:solidFill>
              </a:rPr>
              <a:t>EE Total</a:t>
            </a:r>
          </a:p>
          <a:p>
            <a:pPr algn="ctr"/>
            <a:r>
              <a:rPr lang="en-US" sz="1000">
                <a:solidFill>
                  <a:prstClr val="black"/>
                </a:solidFill>
              </a:rPr>
              <a:t>$410,589</a:t>
            </a:r>
          </a:p>
        </p:txBody>
      </p:sp>
      <p:sp>
        <p:nvSpPr>
          <p:cNvPr id="36" name="ERTotalMaintainDiff"/>
          <p:cNvSpPr txBox="1"/>
          <p:nvPr/>
        </p:nvSpPr>
        <p:spPr>
          <a:xfrm>
            <a:off x="3124200" y="2895600"/>
            <a:ext cx="1600200"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1200" b="1">
                <a:solidFill>
                  <a:srgbClr val="00B050"/>
                </a:solidFill>
              </a:rPr>
              <a:t>($18,040)</a:t>
            </a:r>
          </a:p>
        </p:txBody>
      </p:sp>
      <p:sp>
        <p:nvSpPr>
          <p:cNvPr id="37" name="ERTotalTerminateDiff"/>
          <p:cNvSpPr txBox="1"/>
          <p:nvPr/>
        </p:nvSpPr>
        <p:spPr>
          <a:xfrm>
            <a:off x="4572000" y="2895600"/>
            <a:ext cx="1600200"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1200" b="1">
                <a:solidFill>
                  <a:srgbClr val="FF0000"/>
                </a:solidFill>
              </a:rPr>
              <a:t>$74,091</a:t>
            </a:r>
          </a:p>
        </p:txBody>
      </p:sp>
      <p:sp>
        <p:nvSpPr>
          <p:cNvPr id="39" name="ERTotalOptimizeDiff"/>
          <p:cNvSpPr txBox="1"/>
          <p:nvPr/>
        </p:nvSpPr>
        <p:spPr>
          <a:xfrm>
            <a:off x="7162800" y="2892552"/>
            <a:ext cx="1600200"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1200" b="1">
                <a:solidFill>
                  <a:srgbClr val="00B050"/>
                </a:solidFill>
              </a:rPr>
              <a:t>($268,801)</a:t>
            </a:r>
          </a:p>
        </p:txBody>
      </p:sp>
      <p:sp>
        <p:nvSpPr>
          <p:cNvPr id="41" name="EETotalTerminateDiff"/>
          <p:cNvSpPr txBox="1"/>
          <p:nvPr/>
        </p:nvSpPr>
        <p:spPr>
          <a:xfrm>
            <a:off x="4572000" y="4492752"/>
            <a:ext cx="1600200"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1200" b="1">
                <a:solidFill>
                  <a:srgbClr val="00B050"/>
                </a:solidFill>
              </a:rPr>
              <a:t>($67,642)</a:t>
            </a:r>
          </a:p>
        </p:txBody>
      </p:sp>
      <p:sp>
        <p:nvSpPr>
          <p:cNvPr id="43" name="EETotalMaintainDiff"/>
          <p:cNvSpPr txBox="1"/>
          <p:nvPr/>
        </p:nvSpPr>
        <p:spPr>
          <a:xfrm>
            <a:off x="3124200" y="4495800"/>
            <a:ext cx="1600200"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1200" b="1">
                <a:solidFill>
                  <a:srgbClr val="FF0000"/>
                </a:solidFill>
              </a:rPr>
              <a:t>$16,552</a:t>
            </a:r>
          </a:p>
        </p:txBody>
      </p:sp>
      <p:sp>
        <p:nvSpPr>
          <p:cNvPr id="45" name="EETotalOptimizeDiff"/>
          <p:cNvSpPr txBox="1"/>
          <p:nvPr/>
        </p:nvSpPr>
        <p:spPr>
          <a:xfrm>
            <a:off x="7162800" y="4492752"/>
            <a:ext cx="1600200"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1200" b="1">
                <a:solidFill>
                  <a:srgbClr val="00B050"/>
                </a:solidFill>
              </a:rPr>
              <a:t>($5,696)</a:t>
            </a:r>
          </a:p>
        </p:txBody>
      </p:sp>
      <p:sp>
        <p:nvSpPr>
          <p:cNvPr id="46" name="BottomLine" hidden="1"/>
          <p:cNvSpPr txBox="1"/>
          <p:nvPr/>
        </p:nvSpPr>
        <p:spPr>
          <a:xfrm>
            <a:off x="685800" y="6172200"/>
            <a:ext cx="2133600" cy="369332"/>
          </a:xfrm>
          <a:prstGeom prst="rect">
            <a:avLst/>
          </a:prstGeom>
          <a:noFill/>
        </p:spPr>
        <p:txBody>
          <a:bodyPr wrap="square" rtlCol="0">
            <a:spAutoFit/>
          </a:bodyPr>
          <a:lstStyle/>
          <a:p>
            <a:r>
              <a:rPr lang="en-US">
                <a:solidFill>
                  <a:srgbClr val="EEEEEE"/>
                </a:solidFill>
              </a:rPr>
              <a:t>BottomLine</a:t>
            </a:r>
          </a:p>
        </p:txBody>
      </p:sp>
      <p:sp>
        <p:nvSpPr>
          <p:cNvPr id="50" name="KeyConsiderations"/>
          <p:cNvSpPr txBox="1"/>
          <p:nvPr/>
        </p:nvSpPr>
        <p:spPr>
          <a:xfrm>
            <a:off x="609600" y="5410200"/>
            <a:ext cx="4097740" cy="1066800"/>
          </a:xfrm>
          <a:prstGeom prst="rect">
            <a:avLst/>
          </a:prstGeom>
        </p:spPr>
        <p:txBody>
          <a:bodyPr/>
          <a:lstStyle/>
          <a:p>
            <a:pPr marL="342900" indent="-342900">
              <a:spcBef>
                <a:spcPct val="20000"/>
              </a:spcBef>
            </a:pPr>
            <a:endParaRPr lang="en-US" sz="1100">
              <a:solidFill>
                <a:prstClr val="white"/>
              </a:solidFill>
            </a:endParaRPr>
          </a:p>
        </p:txBody>
      </p:sp>
      <p:sp>
        <p:nvSpPr>
          <p:cNvPr id="51" name="CompassHeading"/>
          <p:cNvSpPr txBox="1"/>
          <p:nvPr/>
        </p:nvSpPr>
        <p:spPr>
          <a:xfrm>
            <a:off x="4876800" y="5410200"/>
            <a:ext cx="4097740" cy="1066800"/>
          </a:xfrm>
          <a:prstGeom prst="rect">
            <a:avLst/>
          </a:prstGeom>
        </p:spPr>
        <p:txBody>
          <a:bodyPr/>
          <a:lstStyle/>
          <a:p>
            <a:pPr marL="742950" lvl="1" indent="-285750">
              <a:spcBef>
                <a:spcPct val="20000"/>
              </a:spcBef>
            </a:pPr>
            <a:endParaRPr lang="en-US" sz="1100">
              <a:solidFill>
                <a:prstClr val="white"/>
              </a:solidFill>
            </a:endParaRPr>
          </a:p>
        </p:txBody>
      </p:sp>
      <p:sp>
        <p:nvSpPr>
          <p:cNvPr id="32" name="TextBox 5"/>
          <p:cNvSpPr txBox="1">
            <a:spLocks noChangeArrowheads="1"/>
          </p:cNvSpPr>
          <p:nvPr/>
        </p:nvSpPr>
        <p:spPr>
          <a:xfrm>
            <a:off x="-76200" y="1981200"/>
            <a:ext cx="2133600" cy="276991"/>
          </a:xfrm>
          <a:prstGeom prst="rect">
            <a:avLst/>
          </a:prstGeom>
          <a:noFill/>
          <a:ln w="9525">
            <a:noFill/>
            <a:miter lim="800000"/>
          </a:ln>
        </p:spPr>
        <p:txBody>
          <a:bodyPr wrap="square" lIns="91432" tIns="45716" rIns="91432" bIns="45716">
            <a:spAutoFit/>
          </a:bodyPr>
          <a:lstStyle/>
          <a:p>
            <a:r>
              <a:rPr lang="en-US" sz="1200" b="1">
                <a:solidFill>
                  <a:prstClr val="black"/>
                </a:solidFill>
                <a:latin typeface="Verdana" pitchFamily="34" charset="0"/>
              </a:rPr>
              <a:t>Employer Perspective</a:t>
            </a:r>
          </a:p>
        </p:txBody>
      </p:sp>
      <p:sp>
        <p:nvSpPr>
          <p:cNvPr id="40" name="TextBox 5"/>
          <p:cNvSpPr txBox="1">
            <a:spLocks noChangeArrowheads="1"/>
          </p:cNvSpPr>
          <p:nvPr/>
        </p:nvSpPr>
        <p:spPr>
          <a:xfrm>
            <a:off x="152400" y="1371600"/>
            <a:ext cx="1752601" cy="523212"/>
          </a:xfrm>
          <a:prstGeom prst="rect">
            <a:avLst/>
          </a:prstGeom>
          <a:noFill/>
          <a:ln w="9525">
            <a:noFill/>
            <a:miter lim="800000"/>
          </a:ln>
        </p:spPr>
        <p:txBody>
          <a:bodyPr wrap="square" lIns="91432" tIns="45716" rIns="91432" bIns="45716">
            <a:spAutoFit/>
          </a:bodyPr>
          <a:lstStyle/>
          <a:p>
            <a:pPr algn="ctr"/>
            <a:r>
              <a:rPr lang="en-US" sz="1400" b="1">
                <a:solidFill>
                  <a:prstClr val="black"/>
                </a:solidFill>
                <a:latin typeface="Verdana" pitchFamily="34" charset="0"/>
              </a:rPr>
              <a:t>Current Cost</a:t>
            </a:r>
          </a:p>
          <a:p>
            <a:pPr algn="ctr"/>
            <a:r>
              <a:rPr lang="en-US" sz="1400" b="1">
                <a:solidFill>
                  <a:prstClr val="black"/>
                </a:solidFill>
                <a:latin typeface="Verdana" pitchFamily="34" charset="0"/>
              </a:rPr>
              <a:t>(Tax adjusted)</a:t>
            </a:r>
          </a:p>
        </p:txBody>
      </p:sp>
      <p:sp>
        <p:nvSpPr>
          <p:cNvPr id="42" name="TextBox 5"/>
          <p:cNvSpPr txBox="1">
            <a:spLocks noChangeArrowheads="1"/>
          </p:cNvSpPr>
          <p:nvPr/>
        </p:nvSpPr>
        <p:spPr>
          <a:xfrm>
            <a:off x="-76200" y="3581400"/>
            <a:ext cx="2209800" cy="276991"/>
          </a:xfrm>
          <a:prstGeom prst="rect">
            <a:avLst/>
          </a:prstGeom>
          <a:noFill/>
          <a:ln w="9525">
            <a:noFill/>
            <a:miter lim="800000"/>
          </a:ln>
        </p:spPr>
        <p:txBody>
          <a:bodyPr wrap="square" lIns="91432" tIns="45716" rIns="91432" bIns="45716">
            <a:spAutoFit/>
          </a:bodyPr>
          <a:lstStyle/>
          <a:p>
            <a:r>
              <a:rPr lang="en-US" sz="1200" b="1">
                <a:solidFill>
                  <a:prstClr val="black"/>
                </a:solidFill>
                <a:latin typeface="Verdana" pitchFamily="34" charset="0"/>
              </a:rPr>
              <a:t>Employee Perspective</a:t>
            </a:r>
          </a:p>
        </p:txBody>
      </p:sp>
      <p:sp>
        <p:nvSpPr>
          <p:cNvPr id="44" name="ERTotalCurrent"/>
          <p:cNvSpPr/>
          <p:nvPr/>
        </p:nvSpPr>
        <p:spPr>
          <a:xfrm>
            <a:off x="533400" y="2286000"/>
            <a:ext cx="1219200" cy="914400"/>
          </a:xfrm>
          <a:prstGeom prst="roundRect">
            <a:avLst/>
          </a:prstGeom>
          <a:solidFill>
            <a:schemeClr val="tx1">
              <a:lumMod val="65000"/>
            </a:schemeClr>
          </a:solidFill>
          <a:ln>
            <a:solidFill>
              <a:schemeClr val="accent1"/>
            </a:solidFill>
          </a:ln>
        </p:spPr>
        <p:style>
          <a:lnRef idx="2">
            <a:schemeClr val="accent5"/>
          </a:lnRef>
          <a:fillRef idx="1">
            <a:schemeClr val="lt1"/>
          </a:fillRef>
          <a:effectRef idx="0">
            <a:schemeClr val="accent5"/>
          </a:effectRef>
          <a:fontRef idx="minor">
            <a:schemeClr val="dk1"/>
          </a:fontRef>
        </p:style>
        <p:txBody>
          <a:bodyPr wrap="none" anchor="ctr"/>
          <a:lstStyle/>
          <a:p>
            <a:pPr algn="ctr"/>
            <a:r>
              <a:rPr lang="en-US" sz="1200">
                <a:solidFill>
                  <a:prstClr val="black"/>
                </a:solidFill>
              </a:rPr>
              <a:t>ER Total</a:t>
            </a:r>
          </a:p>
          <a:p>
            <a:pPr algn="ctr"/>
            <a:r>
              <a:rPr lang="en-US" sz="1200">
                <a:solidFill>
                  <a:prstClr val="black"/>
                </a:solidFill>
              </a:rPr>
              <a:t> $484,061</a:t>
            </a:r>
          </a:p>
        </p:txBody>
      </p:sp>
      <p:sp>
        <p:nvSpPr>
          <p:cNvPr id="47" name="EETotalCurrent"/>
          <p:cNvSpPr/>
          <p:nvPr/>
        </p:nvSpPr>
        <p:spPr>
          <a:xfrm>
            <a:off x="533400" y="3886200"/>
            <a:ext cx="1219200" cy="914400"/>
          </a:xfrm>
          <a:prstGeom prst="roundRect">
            <a:avLst/>
          </a:prstGeom>
          <a:solidFill>
            <a:schemeClr val="tx1">
              <a:lumMod val="65000"/>
            </a:schemeClr>
          </a:solidFill>
          <a:ln>
            <a:solidFill>
              <a:schemeClr val="accent1"/>
            </a:solidFill>
          </a:ln>
        </p:spPr>
        <p:style>
          <a:lnRef idx="2">
            <a:schemeClr val="accent5"/>
          </a:lnRef>
          <a:fillRef idx="1">
            <a:schemeClr val="lt1"/>
          </a:fillRef>
          <a:effectRef idx="0">
            <a:schemeClr val="accent5"/>
          </a:effectRef>
          <a:fontRef idx="minor">
            <a:schemeClr val="dk1"/>
          </a:fontRef>
        </p:style>
        <p:txBody>
          <a:bodyPr wrap="none" anchor="ctr"/>
          <a:lstStyle/>
          <a:p>
            <a:pPr algn="ctr"/>
            <a:r>
              <a:rPr lang="en-US" sz="1200">
                <a:solidFill>
                  <a:prstClr val="black"/>
                </a:solidFill>
              </a:rPr>
              <a:t>EE Total</a:t>
            </a:r>
          </a:p>
          <a:p>
            <a:pPr algn="ctr"/>
            <a:r>
              <a:rPr lang="en-US" sz="1200">
                <a:solidFill>
                  <a:prstClr val="black"/>
                </a:solidFill>
              </a:rPr>
              <a:t> $307,973</a:t>
            </a:r>
          </a:p>
        </p:txBody>
      </p:sp>
      <p:cxnSp>
        <p:nvCxnSpPr>
          <p:cNvPr id="49" name="Straight Connector 48"/>
          <p:cNvCxnSpPr/>
          <p:nvPr/>
        </p:nvCxnSpPr>
        <p:spPr>
          <a:xfrm rot="5400000">
            <a:off x="381000" y="3581400"/>
            <a:ext cx="3048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124200" y="3581400"/>
            <a:ext cx="3048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905000" y="838200"/>
            <a:ext cx="2743200" cy="646331"/>
          </a:xfrm>
          <a:prstGeom prst="rect">
            <a:avLst/>
          </a:prstGeom>
          <a:noFill/>
          <a:ln>
            <a:noFill/>
          </a:ln>
        </p:spPr>
        <p:txBody>
          <a:bodyPr wrap="square" rtlCol="0">
            <a:spAutoFit/>
          </a:bodyPr>
          <a:lstStyle/>
          <a:p>
            <a:pPr algn="ctr"/>
            <a:r>
              <a:rPr lang="en-US" sz="2000" b="1" i="1">
                <a:solidFill>
                  <a:srgbClr val="4F81BD">
                    <a:lumMod val="75000"/>
                  </a:srgbClr>
                </a:solidFill>
              </a:rPr>
              <a:t>Current Strategies</a:t>
            </a:r>
          </a:p>
          <a:p>
            <a:pPr algn="ctr"/>
            <a:r>
              <a:rPr lang="en-US" sz="1600" b="1" i="1">
                <a:solidFill>
                  <a:srgbClr val="4F81BD">
                    <a:lumMod val="75000"/>
                  </a:srgbClr>
                </a:solidFill>
              </a:rPr>
              <a:t>(Tax Adjusted)</a:t>
            </a:r>
          </a:p>
        </p:txBody>
      </p:sp>
      <p:sp>
        <p:nvSpPr>
          <p:cNvPr id="57" name="TextBox 56"/>
          <p:cNvSpPr txBox="1"/>
          <p:nvPr/>
        </p:nvSpPr>
        <p:spPr>
          <a:xfrm>
            <a:off x="4800600" y="838199"/>
            <a:ext cx="3733800" cy="646331"/>
          </a:xfrm>
          <a:prstGeom prst="rect">
            <a:avLst/>
          </a:prstGeom>
          <a:noFill/>
          <a:ln>
            <a:noFill/>
          </a:ln>
        </p:spPr>
        <p:txBody>
          <a:bodyPr wrap="square" rtlCol="0">
            <a:spAutoFit/>
          </a:bodyPr>
          <a:lstStyle/>
          <a:p>
            <a:pPr algn="ctr"/>
            <a:r>
              <a:rPr lang="en-US" sz="2000" b="1" i="1">
                <a:solidFill>
                  <a:srgbClr val="4F81BD">
                    <a:lumMod val="75000"/>
                  </a:srgbClr>
                </a:solidFill>
              </a:rPr>
              <a:t>Options</a:t>
            </a:r>
          </a:p>
          <a:p>
            <a:pPr algn="ctr"/>
            <a:r>
              <a:rPr lang="en-US" sz="1600" b="1" i="1">
                <a:solidFill>
                  <a:srgbClr val="4F81BD">
                    <a:lumMod val="75000"/>
                  </a:srgbClr>
                </a:solidFill>
              </a:rPr>
              <a:t>(Tax Adjusted)</a:t>
            </a:r>
          </a:p>
        </p:txBody>
      </p:sp>
      <p:sp>
        <p:nvSpPr>
          <p:cNvPr id="48" name="EETotalMinimize"/>
          <p:cNvSpPr/>
          <p:nvPr/>
        </p:nvSpPr>
        <p:spPr>
          <a:xfrm>
            <a:off x="6096000" y="3886200"/>
            <a:ext cx="1143000" cy="914400"/>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1000">
                <a:solidFill>
                  <a:prstClr val="black"/>
                </a:solidFill>
              </a:rPr>
              <a:t>EE Total</a:t>
            </a:r>
          </a:p>
          <a:p>
            <a:pPr algn="ctr"/>
            <a:r>
              <a:rPr lang="en-US" sz="1000">
                <a:solidFill>
                  <a:prstClr val="black"/>
                </a:solidFill>
              </a:rPr>
              <a:t>$827,888</a:t>
            </a:r>
          </a:p>
        </p:txBody>
      </p:sp>
      <p:sp>
        <p:nvSpPr>
          <p:cNvPr id="54" name="ERTotalMinimize"/>
          <p:cNvSpPr/>
          <p:nvPr/>
        </p:nvSpPr>
        <p:spPr>
          <a:xfrm>
            <a:off x="6096000" y="2286000"/>
            <a:ext cx="1143000" cy="914400"/>
          </a:xfrm>
          <a:prstGeom prst="round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wrap="none" anchor="ctr"/>
          <a:lstStyle/>
          <a:p>
            <a:pPr algn="ctr"/>
            <a:r>
              <a:rPr lang="en-US" sz="1000">
                <a:solidFill>
                  <a:prstClr val="black"/>
                </a:solidFill>
              </a:rPr>
              <a:t>ER Total</a:t>
            </a:r>
          </a:p>
          <a:p>
            <a:pPr algn="ctr"/>
            <a:r>
              <a:rPr lang="en-US" sz="1000">
                <a:solidFill>
                  <a:prstClr val="black"/>
                </a:solidFill>
              </a:rPr>
              <a:t>($29,333)</a:t>
            </a:r>
          </a:p>
        </p:txBody>
      </p:sp>
      <p:sp>
        <p:nvSpPr>
          <p:cNvPr id="56" name="ERTotalMinimizeDiff"/>
          <p:cNvSpPr txBox="1"/>
          <p:nvPr/>
        </p:nvSpPr>
        <p:spPr>
          <a:xfrm>
            <a:off x="5867400" y="2889397"/>
            <a:ext cx="1600200"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1200" b="1">
                <a:solidFill>
                  <a:srgbClr val="00B050"/>
                </a:solidFill>
              </a:rPr>
              <a:t>($640,604)</a:t>
            </a:r>
          </a:p>
        </p:txBody>
      </p:sp>
      <p:sp>
        <p:nvSpPr>
          <p:cNvPr id="58" name="EETotalMinimizeDiff"/>
          <p:cNvSpPr txBox="1"/>
          <p:nvPr/>
        </p:nvSpPr>
        <p:spPr>
          <a:xfrm>
            <a:off x="5867400" y="4483227"/>
            <a:ext cx="1600200"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1200" b="1">
                <a:solidFill>
                  <a:srgbClr val="FF0000"/>
                </a:solidFill>
              </a:rPr>
              <a:t>$411,602</a:t>
            </a:r>
          </a:p>
        </p:txBody>
      </p:sp>
      <p:sp>
        <p:nvSpPr>
          <p:cNvPr id="60" name="TextBox 5"/>
          <p:cNvSpPr txBox="1">
            <a:spLocks noChangeArrowheads="1"/>
          </p:cNvSpPr>
          <p:nvPr/>
        </p:nvSpPr>
        <p:spPr>
          <a:xfrm>
            <a:off x="6096000" y="1538951"/>
            <a:ext cx="1164454" cy="523875"/>
          </a:xfrm>
          <a:prstGeom prst="rect">
            <a:avLst/>
          </a:prstGeom>
          <a:noFill/>
          <a:ln w="9525">
            <a:noFill/>
            <a:miter lim="800000"/>
          </a:ln>
        </p:spPr>
        <p:txBody>
          <a:bodyPr wrap="square" lIns="91432" tIns="45716" rIns="91432" bIns="45716">
            <a:spAutoFit/>
          </a:bodyPr>
          <a:lstStyle/>
          <a:p>
            <a:pPr algn="ctr"/>
            <a:r>
              <a:rPr lang="en-US" sz="1400" b="1">
                <a:solidFill>
                  <a:prstClr val="black"/>
                </a:solidFill>
                <a:latin typeface="Verdana" pitchFamily="34" charset="0"/>
              </a:rPr>
              <a:t>2014 </a:t>
            </a:r>
          </a:p>
          <a:p>
            <a:pPr algn="ctr"/>
            <a:r>
              <a:rPr lang="en-US" sz="1400" b="1" smtClean="0">
                <a:solidFill>
                  <a:prstClr val="black"/>
                </a:solidFill>
                <a:latin typeface="Verdana" pitchFamily="34" charset="0"/>
              </a:rPr>
              <a:t>Minimize</a:t>
            </a:r>
          </a:p>
        </p:txBody>
      </p:sp>
      <p:sp>
        <p:nvSpPr>
          <p:cNvPr id="52" name="Slide Number Placeholder 27"/>
          <p:cNvSpPr>
            <a:spLocks noGrp="1"/>
          </p:cNvSpPr>
          <p:nvPr>
            <p:ph type="sldNum" sz="quarter" idx="12"/>
          </p:nvPr>
        </p:nvSpPr>
        <p:spPr>
          <a:xfrm>
            <a:off x="8647272" y="6407944"/>
            <a:ext cx="365760" cy="365125"/>
          </a:xfrm>
        </p:spPr>
        <p:txBody>
          <a:bodyPr/>
          <a:lstStyle/>
          <a:p>
            <a:fld id="{CDC9CC1B-925F-4299-9F6F-2367F24ED866}" type="slidenum">
              <a:rPr lang="en-US" smtClean="0">
                <a:solidFill>
                  <a:prstClr val="black"/>
                </a:solidFill>
              </a:rPr>
              <a:pPr/>
              <a:t>18</a:t>
            </a:fld>
            <a:endParaRPr lang="en-US" smtClean="0">
              <a:solidFill>
                <a:prstClr val="black"/>
              </a:solidFill>
            </a:endParaRPr>
          </a:p>
        </p:txBody>
      </p:sp>
      <p:sp>
        <p:nvSpPr>
          <p:cNvPr id="59" name="Rectangle 58"/>
          <p:cNvSpPr/>
          <p:nvPr/>
        </p:nvSpPr>
        <p:spPr>
          <a:xfrm>
            <a:off x="0" y="6477000"/>
            <a:ext cx="4572000" cy="400110"/>
          </a:xfrm>
          <a:prstGeom prst="rect">
            <a:avLst/>
          </a:prstGeom>
        </p:spPr>
        <p:txBody>
          <a:bodyPr>
            <a:spAutoFit/>
          </a:bodyPr>
          <a:lstStyle/>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 2012 Wells Fargo Insurance Services </a:t>
            </a:r>
          </a:p>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No Reprints Without Permission</a:t>
            </a:r>
          </a:p>
        </p:txBody>
      </p:sp>
      <p:sp>
        <p:nvSpPr>
          <p:cNvPr id="61" name="Rectangle 60"/>
          <p:cNvSpPr/>
          <p:nvPr/>
        </p:nvSpPr>
        <p:spPr>
          <a:xfrm>
            <a:off x="609600" y="5181600"/>
            <a:ext cx="4572000" cy="882293"/>
          </a:xfrm>
          <a:prstGeom prst="rect">
            <a:avLst/>
          </a:prstGeom>
        </p:spPr>
        <p:txBody>
          <a:bodyPr>
            <a:spAutoFit/>
          </a:bodyPr>
          <a:lstStyle/>
          <a:p>
            <a:pPr marL="365760" indent="-256032">
              <a:spcBef>
                <a:spcPts val="400"/>
              </a:spcBef>
              <a:buSzPct val="68000"/>
              <a:buFont typeface="Arial" pitchFamily="34" charset="0"/>
              <a:buChar char="•"/>
            </a:pPr>
            <a:r>
              <a:rPr lang="en-US" sz="1200" dirty="0" smtClean="0">
                <a:latin typeface="Verdana" pitchFamily="34" charset="0"/>
              </a:rPr>
              <a:t>Optimized plan set at 60% AV</a:t>
            </a:r>
          </a:p>
          <a:p>
            <a:pPr marL="365760" indent="-256032">
              <a:spcBef>
                <a:spcPts val="400"/>
              </a:spcBef>
              <a:buSzPct val="68000"/>
              <a:buFont typeface="Arial" pitchFamily="34" charset="0"/>
              <a:buChar char="•"/>
            </a:pPr>
            <a:r>
              <a:rPr lang="en-US" sz="1200" dirty="0" smtClean="0">
                <a:latin typeface="Verdana" pitchFamily="34" charset="0"/>
              </a:rPr>
              <a:t>Operating in state that elects to expand Medicaid and 100% of Medicaid eligible population opt out of employer group plan</a:t>
            </a:r>
            <a:endParaRPr lang="en-US" sz="1200" dirty="0">
              <a:latin typeface="Verdana" pitchFamily="34" charset="0"/>
            </a:endParaRPr>
          </a:p>
        </p:txBody>
      </p:sp>
    </p:spTree>
    <p:extLst>
      <p:ext uri="{BB962C8B-B14F-4D97-AF65-F5344CB8AC3E}">
        <p14:creationId xmlns:p14="http://schemas.microsoft.com/office/powerpoint/2010/main" xmlns="" val="2615081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916982"/>
            <a:ext cx="9144000" cy="951287"/>
            <a:chOff x="0" y="916982"/>
            <a:chExt cx="9144000" cy="951287"/>
          </a:xfrm>
        </p:grpSpPr>
        <p:pic>
          <p:nvPicPr>
            <p:cNvPr id="4" name="Picture 3" descr="app top.jpg"/>
            <p:cNvPicPr>
              <a:picLocks noChangeAspect="1"/>
            </p:cNvPicPr>
            <p:nvPr/>
          </p:nvPicPr>
          <p:blipFill>
            <a:blip r:embed="rId3" cstate="print"/>
            <a:srcRect/>
            <a:stretch>
              <a:fillRect/>
            </a:stretch>
          </p:blipFill>
          <p:spPr>
            <a:xfrm>
              <a:off x="0" y="916982"/>
              <a:ext cx="9144000" cy="951287"/>
            </a:xfrm>
            <a:prstGeom prst="rect">
              <a:avLst/>
            </a:prstGeom>
          </p:spPr>
        </p:pic>
        <p:pic>
          <p:nvPicPr>
            <p:cNvPr id="42" name="Picture 2"/>
            <p:cNvPicPr>
              <a:picLocks noChangeAspect="1" noChangeArrowheads="1"/>
            </p:cNvPicPr>
            <p:nvPr/>
          </p:nvPicPr>
          <p:blipFill>
            <a:blip r:embed="rId4" cstate="print"/>
            <a:srcRect/>
            <a:stretch>
              <a:fillRect/>
            </a:stretch>
          </p:blipFill>
          <p:spPr>
            <a:xfrm>
              <a:off x="8597352" y="1481138"/>
              <a:ext cx="353388" cy="2744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54" name="Rectangle 53"/>
          <p:cNvSpPr/>
          <p:nvPr/>
        </p:nvSpPr>
        <p:spPr>
          <a:xfrm>
            <a:off x="0" y="1828800"/>
            <a:ext cx="9144000" cy="504831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17" name="Title"/>
          <p:cNvSpPr txBox="1"/>
          <p:nvPr/>
        </p:nvSpPr>
        <p:spPr>
          <a:xfrm>
            <a:off x="381000" y="1447800"/>
            <a:ext cx="3617144" cy="307777"/>
          </a:xfrm>
          <a:prstGeom prst="rect">
            <a:avLst/>
          </a:prstGeom>
          <a:noFill/>
        </p:spPr>
        <p:txBody>
          <a:bodyPr wrap="none" rtlCol="0">
            <a:spAutoFit/>
          </a:bodyPr>
          <a:lstStyle/>
          <a:p>
            <a:pPr marL="0"/>
            <a:r>
              <a:rPr sz="1400" b="1" dirty="0">
                <a:solidFill>
                  <a:srgbClr val="000000"/>
                </a:solidFill>
                <a:latin typeface="Calibri"/>
              </a:rPr>
              <a:t>Impact Analysis </a:t>
            </a:r>
            <a:r>
              <a:rPr lang="en-US" sz="1400" b="1" dirty="0" smtClean="0">
                <a:solidFill>
                  <a:srgbClr val="000000"/>
                </a:solidFill>
                <a:latin typeface="Calibri"/>
              </a:rPr>
              <a:t>–</a:t>
            </a:r>
            <a:r>
              <a:rPr sz="1400" b="1" dirty="0" smtClean="0">
                <a:solidFill>
                  <a:srgbClr val="000000"/>
                </a:solidFill>
                <a:latin typeface="Calibri"/>
              </a:rPr>
              <a:t> </a:t>
            </a:r>
            <a:r>
              <a:rPr lang="en-US" sz="1400" b="1" dirty="0" smtClean="0">
                <a:solidFill>
                  <a:srgbClr val="000000"/>
                </a:solidFill>
                <a:latin typeface="Calibri"/>
              </a:rPr>
              <a:t>No  HCR </a:t>
            </a:r>
            <a:r>
              <a:rPr sz="1400" b="1" dirty="0" smtClean="0">
                <a:solidFill>
                  <a:srgbClr val="000000"/>
                </a:solidFill>
                <a:latin typeface="Calibri"/>
              </a:rPr>
              <a:t>(As </a:t>
            </a:r>
            <a:r>
              <a:rPr sz="1400" b="1" dirty="0">
                <a:solidFill>
                  <a:srgbClr val="000000"/>
                </a:solidFill>
                <a:latin typeface="Calibri"/>
              </a:rPr>
              <a:t>of 12/31/2013) </a:t>
            </a:r>
          </a:p>
        </p:txBody>
      </p:sp>
      <p:sp>
        <p:nvSpPr>
          <p:cNvPr id="68" name="Rectangle 67"/>
          <p:cNvSpPr/>
          <p:nvPr/>
        </p:nvSpPr>
        <p:spPr>
          <a:xfrm>
            <a:off x="0" y="1828800"/>
            <a:ext cx="9144001" cy="39624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69" name="Rectangle 68"/>
          <p:cNvSpPr/>
          <p:nvPr/>
        </p:nvSpPr>
        <p:spPr>
          <a:xfrm>
            <a:off x="152399" y="1828800"/>
            <a:ext cx="8889543" cy="4267200"/>
          </a:xfrm>
          <a:prstGeom prst="rect">
            <a:avLst/>
          </a:prstGeom>
          <a:solidFill>
            <a:srgbClr val="F5F5F5"/>
          </a:solidFill>
          <a:ln w="19050">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3" name="Notched Right Arrow 2"/>
          <p:cNvSpPr/>
          <p:nvPr/>
        </p:nvSpPr>
        <p:spPr>
          <a:xfrm>
            <a:off x="457200" y="2133600"/>
            <a:ext cx="8420100" cy="1219200"/>
          </a:xfrm>
          <a:prstGeom prst="notch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Calibri" pitchFamily="34" charset="0"/>
            </a:endParaRPr>
          </a:p>
        </p:txBody>
      </p:sp>
      <p:sp>
        <p:nvSpPr>
          <p:cNvPr id="20" name="Notched Right Arrow 19"/>
          <p:cNvSpPr/>
          <p:nvPr/>
        </p:nvSpPr>
        <p:spPr>
          <a:xfrm>
            <a:off x="457200" y="3470077"/>
            <a:ext cx="8420100" cy="1219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5" name="ERGroupPremium"/>
          <p:cNvSpPr/>
          <p:nvPr/>
        </p:nvSpPr>
        <p:spPr>
          <a:xfrm>
            <a:off x="609599" y="2286000"/>
            <a:ext cx="1019175" cy="914400"/>
          </a:xfrm>
          <a:prstGeom prst="roundRect">
            <a:avLst/>
          </a:prstGeom>
          <a:solidFill>
            <a:schemeClr val="accent5"/>
          </a:solidFill>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latin typeface="Calibri" pitchFamily="34" charset="0"/>
              </a:rPr>
              <a:t>Group</a:t>
            </a:r>
          </a:p>
          <a:p>
            <a:pPr algn="ctr"/>
            <a:r>
              <a:rPr lang="en-US" sz="1000" smtClean="0">
                <a:latin typeface="Calibri" pitchFamily="34" charset="0"/>
              </a:rPr>
              <a:t>Premium</a:t>
            </a:r>
          </a:p>
          <a:p>
            <a:pPr algn="ctr"/>
            <a:r>
              <a:rPr lang="en-US" sz="1000" smtClean="0">
                <a:latin typeface="Calibri" pitchFamily="34" charset="0"/>
              </a:rPr>
              <a:t>$1,095,013</a:t>
            </a:r>
          </a:p>
        </p:txBody>
      </p:sp>
      <p:sp>
        <p:nvSpPr>
          <p:cNvPr id="21" name="ERCorporateTax"/>
          <p:cNvSpPr/>
          <p:nvPr/>
        </p:nvSpPr>
        <p:spPr>
          <a:xfrm>
            <a:off x="1828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latin typeface="Calibri" pitchFamily="34" charset="0"/>
              </a:rPr>
              <a:t>Premium</a:t>
            </a:r>
          </a:p>
          <a:p>
            <a:pPr algn="ctr"/>
            <a:r>
              <a:rPr lang="en-US" sz="1000" smtClean="0">
                <a:latin typeface="Calibri" pitchFamily="34" charset="0"/>
              </a:rPr>
              <a:t>Tax Impact</a:t>
            </a:r>
          </a:p>
          <a:p>
            <a:pPr algn="ctr"/>
            <a:r>
              <a:rPr lang="en-US" sz="1000" smtClean="0">
                <a:latin typeface="Calibri" pitchFamily="34" charset="0"/>
              </a:rPr>
              <a:t>($427,055)</a:t>
            </a:r>
          </a:p>
        </p:txBody>
      </p:sp>
      <p:sp>
        <p:nvSpPr>
          <p:cNvPr id="22" name="ERFICATax"/>
          <p:cNvSpPr/>
          <p:nvPr/>
        </p:nvSpPr>
        <p:spPr>
          <a:xfrm>
            <a:off x="2971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latin typeface="Calibri" pitchFamily="34" charset="0"/>
              </a:rPr>
              <a:t>FICA</a:t>
            </a:r>
          </a:p>
          <a:p>
            <a:pPr algn="ctr"/>
            <a:r>
              <a:rPr lang="en-US" sz="1000" smtClean="0">
                <a:latin typeface="Calibri" pitchFamily="34" charset="0"/>
              </a:rPr>
              <a:t>Tax Impact</a:t>
            </a:r>
          </a:p>
          <a:p>
            <a:pPr algn="ctr"/>
            <a:r>
              <a:rPr lang="en-US" sz="1000" smtClean="0">
                <a:latin typeface="Calibri" pitchFamily="34" charset="0"/>
              </a:rPr>
              <a:t>($38,646)</a:t>
            </a:r>
          </a:p>
        </p:txBody>
      </p:sp>
      <p:sp>
        <p:nvSpPr>
          <p:cNvPr id="25" name="ERPenalty"/>
          <p:cNvSpPr/>
          <p:nvPr/>
        </p:nvSpPr>
        <p:spPr>
          <a:xfrm>
            <a:off x="4114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latin typeface="Calibri" pitchFamily="34" charset="0"/>
              </a:rPr>
              <a:t>Penalty</a:t>
            </a:r>
          </a:p>
          <a:p>
            <a:pPr algn="ctr"/>
            <a:r>
              <a:rPr lang="en-US" sz="1000" smtClean="0">
                <a:latin typeface="Calibri" pitchFamily="34" charset="0"/>
              </a:rPr>
              <a:t>$0</a:t>
            </a:r>
          </a:p>
        </p:txBody>
      </p:sp>
      <p:sp>
        <p:nvSpPr>
          <p:cNvPr id="28" name="ERTotal"/>
          <p:cNvSpPr/>
          <p:nvPr/>
        </p:nvSpPr>
        <p:spPr>
          <a:xfrm>
            <a:off x="7620000" y="2362200"/>
            <a:ext cx="1257300" cy="762000"/>
          </a:xfrm>
          <a:prstGeom prst="roundRect">
            <a:avLst/>
          </a:prstGeom>
          <a:ln w="76200"/>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1000" smtClean="0">
                <a:latin typeface="Calibri" pitchFamily="34" charset="0"/>
              </a:rPr>
              <a:t>ER Total</a:t>
            </a:r>
          </a:p>
          <a:p>
            <a:pPr algn="ctr"/>
            <a:r>
              <a:rPr lang="en-US" sz="1000" smtClean="0">
                <a:latin typeface="Calibri" pitchFamily="34" charset="0"/>
              </a:rPr>
              <a:t>$629,311</a:t>
            </a:r>
          </a:p>
          <a:p>
            <a:pPr algn="ctr"/>
            <a:endParaRPr lang="en-US" sz="1000" smtClean="0">
              <a:latin typeface="Calibri" pitchFamily="34" charset="0"/>
            </a:endParaRPr>
          </a:p>
        </p:txBody>
      </p:sp>
      <p:sp>
        <p:nvSpPr>
          <p:cNvPr id="29" name="EEGroupPremium"/>
          <p:cNvSpPr/>
          <p:nvPr/>
        </p:nvSpPr>
        <p:spPr>
          <a:xfrm>
            <a:off x="609600" y="3660577"/>
            <a:ext cx="1019175"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latin typeface="Calibri" pitchFamily="34" charset="0"/>
              </a:rPr>
              <a:t>Group</a:t>
            </a:r>
          </a:p>
          <a:p>
            <a:pPr algn="ctr"/>
            <a:r>
              <a:rPr lang="en-US" sz="1000" smtClean="0">
                <a:latin typeface="Calibri" pitchFamily="34" charset="0"/>
              </a:rPr>
              <a:t>Premium</a:t>
            </a:r>
          </a:p>
          <a:p>
            <a:pPr algn="ctr"/>
            <a:r>
              <a:rPr lang="en-US" sz="1000" smtClean="0">
                <a:latin typeface="Calibri" pitchFamily="34" charset="0"/>
              </a:rPr>
              <a:t>$510,100</a:t>
            </a:r>
          </a:p>
        </p:txBody>
      </p:sp>
      <p:sp>
        <p:nvSpPr>
          <p:cNvPr id="30" name="EEIncomeTax"/>
          <p:cNvSpPr/>
          <p:nvPr/>
        </p:nvSpPr>
        <p:spPr>
          <a:xfrm>
            <a:off x="1828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latin typeface="Calibri" pitchFamily="34" charset="0"/>
              </a:rPr>
              <a:t>Premium</a:t>
            </a:r>
          </a:p>
          <a:p>
            <a:pPr algn="ctr"/>
            <a:r>
              <a:rPr lang="en-US" sz="1000" smtClean="0">
                <a:latin typeface="Calibri" pitchFamily="34" charset="0"/>
              </a:rPr>
              <a:t>Tax Impact</a:t>
            </a:r>
          </a:p>
          <a:p>
            <a:pPr algn="ctr"/>
            <a:r>
              <a:rPr lang="en-US" sz="1000" smtClean="0">
                <a:latin typeface="Calibri" pitchFamily="34" charset="0"/>
              </a:rPr>
              <a:t>($71,720)</a:t>
            </a:r>
          </a:p>
        </p:txBody>
      </p:sp>
      <p:sp>
        <p:nvSpPr>
          <p:cNvPr id="31" name="EEFICATax"/>
          <p:cNvSpPr/>
          <p:nvPr/>
        </p:nvSpPr>
        <p:spPr>
          <a:xfrm>
            <a:off x="2971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latin typeface="Calibri" pitchFamily="34" charset="0"/>
              </a:rPr>
              <a:t>FICA</a:t>
            </a:r>
          </a:p>
          <a:p>
            <a:pPr algn="ctr"/>
            <a:r>
              <a:rPr lang="en-US" sz="1000" smtClean="0">
                <a:latin typeface="Calibri" pitchFamily="34" charset="0"/>
              </a:rPr>
              <a:t>Tax Impact</a:t>
            </a:r>
          </a:p>
          <a:p>
            <a:pPr algn="ctr"/>
            <a:r>
              <a:rPr lang="en-US" sz="1000" smtClean="0">
                <a:latin typeface="Calibri" pitchFamily="34" charset="0"/>
              </a:rPr>
              <a:t>($38,646)</a:t>
            </a:r>
          </a:p>
        </p:txBody>
      </p:sp>
      <p:sp>
        <p:nvSpPr>
          <p:cNvPr id="32" name="EEExchange" hidden="1"/>
          <p:cNvSpPr/>
          <p:nvPr/>
        </p:nvSpPr>
        <p:spPr>
          <a:xfrm>
            <a:off x="4114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latin typeface="Calibri" pitchFamily="34" charset="0"/>
              </a:rPr>
              <a:t>Exchange</a:t>
            </a:r>
          </a:p>
          <a:p>
            <a:pPr algn="ctr"/>
            <a:r>
              <a:rPr lang="en-US" sz="1000" smtClean="0">
                <a:latin typeface="Calibri" pitchFamily="34" charset="0"/>
              </a:rPr>
              <a:t>Gross</a:t>
            </a:r>
          </a:p>
          <a:p>
            <a:pPr algn="ctr"/>
            <a:r>
              <a:rPr lang="en-US" sz="1000" smtClean="0">
                <a:latin typeface="Calibri" pitchFamily="34" charset="0"/>
              </a:rPr>
              <a:t>$0</a:t>
            </a:r>
          </a:p>
        </p:txBody>
      </p:sp>
      <p:sp>
        <p:nvSpPr>
          <p:cNvPr id="33" name="EESubsidy" hidden="1"/>
          <p:cNvSpPr/>
          <p:nvPr/>
        </p:nvSpPr>
        <p:spPr>
          <a:xfrm>
            <a:off x="5257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latin typeface="Calibri" pitchFamily="34" charset="0"/>
              </a:rPr>
              <a:t>Subsidies</a:t>
            </a:r>
          </a:p>
          <a:p>
            <a:pPr algn="ctr"/>
            <a:r>
              <a:rPr lang="en-US" sz="1000" smtClean="0">
                <a:latin typeface="Calibri" pitchFamily="34" charset="0"/>
              </a:rPr>
              <a:t>$0</a:t>
            </a:r>
          </a:p>
        </p:txBody>
      </p:sp>
      <p:sp>
        <p:nvSpPr>
          <p:cNvPr id="35" name="EETotal"/>
          <p:cNvSpPr/>
          <p:nvPr/>
        </p:nvSpPr>
        <p:spPr>
          <a:xfrm>
            <a:off x="7620001" y="3736777"/>
            <a:ext cx="1257300" cy="762000"/>
          </a:xfrm>
          <a:prstGeom prst="roundRect">
            <a:avLst/>
          </a:prstGeom>
          <a:ln w="76200"/>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sz="1000" smtClean="0">
                <a:latin typeface="Calibri" pitchFamily="34" charset="0"/>
              </a:rPr>
              <a:t>EE Total</a:t>
            </a:r>
          </a:p>
          <a:p>
            <a:pPr algn="ctr"/>
            <a:r>
              <a:rPr lang="en-US" sz="1000" smtClean="0">
                <a:latin typeface="Calibri" pitchFamily="34" charset="0"/>
              </a:rPr>
              <a:t>$399,733</a:t>
            </a:r>
          </a:p>
          <a:p>
            <a:pPr algn="ctr"/>
            <a:endParaRPr lang="en-US" sz="1000" smtClean="0">
              <a:latin typeface="Calibri" pitchFamily="34" charset="0"/>
            </a:endParaRPr>
          </a:p>
        </p:txBody>
      </p:sp>
      <p:sp>
        <p:nvSpPr>
          <p:cNvPr id="36" name="TextBox 35"/>
          <p:cNvSpPr txBox="1"/>
          <p:nvPr/>
        </p:nvSpPr>
        <p:spPr>
          <a:xfrm>
            <a:off x="457200" y="1981200"/>
            <a:ext cx="2517115" cy="308789"/>
          </a:xfrm>
          <a:prstGeom prst="rect">
            <a:avLst/>
          </a:prstGeom>
          <a:noFill/>
        </p:spPr>
        <p:txBody>
          <a:bodyPr wrap="square" rtlCol="0">
            <a:spAutoFit/>
          </a:bodyPr>
          <a:lstStyle/>
          <a:p>
            <a:r>
              <a:rPr lang="en-US" sz="1400" smtClean="0">
                <a:latin typeface="Calibri" pitchFamily="34" charset="0"/>
              </a:rPr>
              <a:t>Employer Perspective</a:t>
            </a:r>
          </a:p>
        </p:txBody>
      </p:sp>
      <p:sp>
        <p:nvSpPr>
          <p:cNvPr id="37" name="TextBox 36"/>
          <p:cNvSpPr txBox="1"/>
          <p:nvPr/>
        </p:nvSpPr>
        <p:spPr>
          <a:xfrm>
            <a:off x="457200" y="3352800"/>
            <a:ext cx="2517115" cy="308789"/>
          </a:xfrm>
          <a:prstGeom prst="rect">
            <a:avLst/>
          </a:prstGeom>
          <a:noFill/>
        </p:spPr>
        <p:txBody>
          <a:bodyPr wrap="square" rtlCol="0">
            <a:spAutoFit/>
          </a:bodyPr>
          <a:lstStyle/>
          <a:p>
            <a:r>
              <a:rPr lang="en-US" sz="1400" smtClean="0">
                <a:latin typeface="Calibri" pitchFamily="34" charset="0"/>
              </a:rPr>
              <a:t>Employee Perspective</a:t>
            </a:r>
          </a:p>
        </p:txBody>
      </p:sp>
      <p:sp>
        <p:nvSpPr>
          <p:cNvPr id="38" name="KeyConsiderations"/>
          <p:cNvSpPr txBox="1"/>
          <p:nvPr/>
        </p:nvSpPr>
        <p:spPr>
          <a:xfrm>
            <a:off x="381000" y="4648201"/>
            <a:ext cx="8393046" cy="1066800"/>
          </a:xfrm>
          <a:prstGeom prst="rect">
            <a:avLst/>
          </a:prstGeom>
        </p:spPr>
        <p:txBody>
          <a:bodyPr/>
          <a:lstStyle/>
          <a:p>
            <a:pPr marL="342900" marR="0" lvl="0" indent="-342900" algn="l" defTabSz="914400" rtl="0" eaLnBrk="1" fontAlgn="auto" latinLnBrk="0" hangingPunct="1">
              <a:lnSpc>
                <a:spcPct val="100000"/>
              </a:lnSpc>
              <a:spcBef>
                <a:spcPct val="20000"/>
              </a:spcBef>
              <a:spcAft>
                <a:spcPct val="0"/>
              </a:spcAft>
              <a:buClrTx/>
              <a:buSzTx/>
              <a:buFont typeface="Arial" pitchFamily="34" charset="0"/>
              <a:buChar char="•"/>
            </a:pPr>
            <a:r>
              <a:rPr sz="1100" b="1" dirty="0">
                <a:latin typeface="Calibri"/>
              </a:rPr>
              <a:t>Key Considerations</a:t>
            </a:r>
          </a:p>
          <a:p>
            <a:pPr marL="342900" marR="0" lvl="0" indent="-342900" algn="l" defTabSz="914400" rtl="0" eaLnBrk="1" fontAlgn="auto" latinLnBrk="0" hangingPunct="1">
              <a:lnSpc>
                <a:spcPct val="100000"/>
              </a:lnSpc>
              <a:spcBef>
                <a:spcPct val="20000"/>
              </a:spcBef>
              <a:spcAft>
                <a:spcPct val="0"/>
              </a:spcAft>
              <a:buClrTx/>
              <a:buSzTx/>
              <a:buFont typeface="Arial" pitchFamily="34" charset="0"/>
              <a:buChar char="•"/>
            </a:pPr>
            <a:r>
              <a:rPr sz="1100" dirty="0">
                <a:latin typeface="Calibri"/>
              </a:rPr>
              <a:t>Salaries trended to 103%</a:t>
            </a:r>
          </a:p>
          <a:p>
            <a:pPr marL="342900" marR="0" lvl="0" indent="-342900" algn="l" defTabSz="914400" rtl="0" eaLnBrk="1" fontAlgn="auto" latinLnBrk="0" hangingPunct="1">
              <a:lnSpc>
                <a:spcPct val="100000"/>
              </a:lnSpc>
              <a:spcBef>
                <a:spcPct val="20000"/>
              </a:spcBef>
              <a:spcAft>
                <a:spcPct val="0"/>
              </a:spcAft>
              <a:buClrTx/>
              <a:buSzTx/>
              <a:buFont typeface="Arial" pitchFamily="34" charset="0"/>
              <a:buChar char="•"/>
            </a:pPr>
            <a:r>
              <a:rPr sz="1100" dirty="0">
                <a:latin typeface="Calibri"/>
              </a:rPr>
              <a:t>Group premiums trended to 130%</a:t>
            </a:r>
          </a:p>
          <a:p>
            <a:pPr marL="342900" marR="0" lvl="0" indent="-342900" algn="l" defTabSz="914400" rtl="0" eaLnBrk="1" fontAlgn="auto" latinLnBrk="0" hangingPunct="1">
              <a:lnSpc>
                <a:spcPct val="100000"/>
              </a:lnSpc>
              <a:spcBef>
                <a:spcPct val="20000"/>
              </a:spcBef>
              <a:spcAft>
                <a:spcPct val="0"/>
              </a:spcAft>
              <a:buClrTx/>
              <a:buSzTx/>
              <a:buFont typeface="Arial" pitchFamily="34" charset="0"/>
              <a:buChar char="•"/>
            </a:pPr>
            <a:r>
              <a:rPr sz="1100" dirty="0">
                <a:latin typeface="Calibri"/>
              </a:rPr>
              <a:t>Of the 200 employees who work at least 30 hours per week and 144 currently on the group </a:t>
            </a:r>
            <a:r>
              <a:rPr sz="1100" dirty="0" smtClean="0">
                <a:latin typeface="Calibri"/>
              </a:rPr>
              <a:t>plan</a:t>
            </a:r>
            <a:endParaRPr sz="1100" dirty="0">
              <a:latin typeface="Calibri"/>
            </a:endParaRPr>
          </a:p>
        </p:txBody>
      </p:sp>
      <p:sp>
        <p:nvSpPr>
          <p:cNvPr id="39" name="CompassHeading"/>
          <p:cNvSpPr txBox="1"/>
          <p:nvPr/>
        </p:nvSpPr>
        <p:spPr>
          <a:xfrm>
            <a:off x="4572000" y="4648201"/>
            <a:ext cx="4097740" cy="1066800"/>
          </a:xfrm>
          <a:prstGeom prst="rect">
            <a:avLst/>
          </a:prstGeom>
        </p:spPr>
        <p:txBody>
          <a:bodyPr/>
          <a:lstStyle/>
          <a:p>
            <a:pPr marL="742950" marR="0" lvl="1" indent="-285750" algn="l" defTabSz="914400" rtl="0" eaLnBrk="1" fontAlgn="auto" latinLnBrk="0" hangingPunct="1">
              <a:lnSpc>
                <a:spcPct val="100000"/>
              </a:lnSpc>
              <a:spcBef>
                <a:spcPct val="20000"/>
              </a:spcBef>
              <a:spcAft>
                <a:spcPct val="0"/>
              </a:spcAft>
              <a:buClrTx/>
              <a:buSzTx/>
            </a:pPr>
            <a:endParaRPr kumimoji="0" lang="en-US" sz="1100" b="0" i="0" u="none" strike="noStrike" kern="1200" cap="none" spc="0" normalizeH="0" baseline="0" noProof="0">
              <a:ln>
                <a:noFill/>
              </a:ln>
              <a:solidFill>
                <a:schemeClr val="tx1"/>
              </a:solidFill>
              <a:uLnTx/>
              <a:uFillTx/>
              <a:latin typeface="Calibri" pitchFamily="34" charset="0"/>
            </a:endParaRPr>
          </a:p>
        </p:txBody>
      </p:sp>
      <p:sp>
        <p:nvSpPr>
          <p:cNvPr id="40" name="VendorLogo"/>
          <p:cNvSpPr txBox="1"/>
          <p:nvPr/>
        </p:nvSpPr>
        <p:spPr>
          <a:xfrm>
            <a:off x="7848600" y="6858000"/>
            <a:ext cx="1144143" cy="370863"/>
          </a:xfrm>
          <a:prstGeom prst="rect">
            <a:avLst/>
          </a:prstGeom>
          <a:noFill/>
        </p:spPr>
        <p:txBody>
          <a:bodyPr wrap="square" rtlCol="0">
            <a:spAutoFit/>
          </a:bodyPr>
          <a:lstStyle/>
          <a:p>
            <a:endParaRPr lang="en-US">
              <a:latin typeface="Calibri" pitchFamily="34" charset="0"/>
            </a:endParaRPr>
          </a:p>
        </p:txBody>
      </p:sp>
      <p:sp>
        <p:nvSpPr>
          <p:cNvPr id="41" name="AnalysisTemplate" hidden="1"/>
          <p:cNvSpPr txBox="1"/>
          <p:nvPr/>
        </p:nvSpPr>
        <p:spPr>
          <a:xfrm>
            <a:off x="685800" y="6172200"/>
            <a:ext cx="2135734" cy="370863"/>
          </a:xfrm>
          <a:prstGeom prst="rect">
            <a:avLst/>
          </a:prstGeom>
          <a:noFill/>
        </p:spPr>
        <p:txBody>
          <a:bodyPr wrap="square" rtlCol="0">
            <a:spAutoFit/>
          </a:bodyPr>
          <a:lstStyle/>
          <a:p>
            <a:r>
              <a:rPr lang="en-US" smtClean="0">
                <a:solidFill>
                  <a:srgbClr val="EEEEEE"/>
                </a:solidFill>
                <a:latin typeface="Calibri" pitchFamily="34" charset="0"/>
              </a:rPr>
              <a:t>AnalysisTemplate</a:t>
            </a:r>
          </a:p>
        </p:txBody>
      </p:sp>
      <p:sp>
        <p:nvSpPr>
          <p:cNvPr id="50" name="Slide Number Placeholder 49"/>
          <p:cNvSpPr>
            <a:spLocks noGrp="1"/>
          </p:cNvSpPr>
          <p:nvPr>
            <p:ph type="sldNum" sz="quarter" idx="12"/>
          </p:nvPr>
        </p:nvSpPr>
        <p:spPr/>
        <p:txBody>
          <a:bodyPr/>
          <a:lstStyle/>
          <a:p>
            <a:fld id="{CDC9CC1B-925F-4299-9F6F-2367F24ED866}" type="slidenum">
              <a:rPr lang="en-US" smtClean="0">
                <a:latin typeface="Calibri" pitchFamily="34" charset="0"/>
              </a:rPr>
              <a:pPr/>
              <a:t>19</a:t>
            </a:fld>
            <a:endParaRPr lang="en-US" smtClean="0">
              <a:latin typeface="Calibri" pitchFamily="34" charset="0"/>
            </a:endParaRPr>
          </a:p>
        </p:txBody>
      </p:sp>
      <p:sp>
        <p:nvSpPr>
          <p:cNvPr id="52" name="ERTotalDiff"/>
          <p:cNvSpPr/>
          <p:nvPr/>
        </p:nvSpPr>
        <p:spPr>
          <a:xfrm>
            <a:off x="7620000" y="2743200"/>
            <a:ext cx="1257300" cy="381000"/>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smtClean="0">
                <a:latin typeface="Calibri" pitchFamily="34" charset="0"/>
              </a:rPr>
              <a:t> </a:t>
            </a:r>
          </a:p>
          <a:p>
            <a:pPr algn="ctr"/>
            <a:endParaRPr lang="en-US" sz="1000">
              <a:latin typeface="Calibri" pitchFamily="34" charset="0"/>
            </a:endParaRPr>
          </a:p>
        </p:txBody>
      </p:sp>
      <p:sp>
        <p:nvSpPr>
          <p:cNvPr id="53" name="EETotalDiff"/>
          <p:cNvSpPr/>
          <p:nvPr/>
        </p:nvSpPr>
        <p:spPr>
          <a:xfrm>
            <a:off x="7620000" y="4114800"/>
            <a:ext cx="1257300" cy="381000"/>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smtClean="0">
                <a:latin typeface="Calibri" pitchFamily="34" charset="0"/>
              </a:rPr>
              <a:t> </a:t>
            </a:r>
          </a:p>
          <a:p>
            <a:pPr algn="ctr"/>
            <a:r>
              <a:rPr lang="en-US" sz="1000" smtClean="0">
                <a:latin typeface="Calibri" pitchFamily="34" charset="0"/>
              </a:rPr>
              <a:t> </a:t>
            </a:r>
          </a:p>
        </p:txBody>
      </p:sp>
      <p:sp>
        <p:nvSpPr>
          <p:cNvPr id="43" name="ERLostComp" hidden="1"/>
          <p:cNvSpPr/>
          <p:nvPr/>
        </p:nvSpPr>
        <p:spPr>
          <a:xfrm>
            <a:off x="6400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latin typeface="Calibri" pitchFamily="34" charset="0"/>
              </a:rPr>
              <a:t>Lost Comp</a:t>
            </a:r>
          </a:p>
          <a:p>
            <a:pPr algn="ctr"/>
            <a:r>
              <a:rPr lang="en-US" sz="1000" smtClean="0">
                <a:latin typeface="Calibri" pitchFamily="34" charset="0"/>
              </a:rPr>
              <a:t>$0</a:t>
            </a:r>
          </a:p>
        </p:txBody>
      </p:sp>
      <p:sp>
        <p:nvSpPr>
          <p:cNvPr id="44" name="EELostComp" hidden="1"/>
          <p:cNvSpPr/>
          <p:nvPr/>
        </p:nvSpPr>
        <p:spPr>
          <a:xfrm>
            <a:off x="6400800" y="3657600"/>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latin typeface="Calibri" pitchFamily="34" charset="0"/>
              </a:rPr>
              <a:t>Lost Comp</a:t>
            </a:r>
          </a:p>
          <a:p>
            <a:pPr algn="ctr"/>
            <a:r>
              <a:rPr lang="en-US" sz="1000" smtClean="0">
                <a:latin typeface="Calibri" pitchFamily="34" charset="0"/>
              </a:rPr>
              <a:t>$0</a:t>
            </a:r>
          </a:p>
        </p:txBody>
      </p:sp>
      <p:sp>
        <p:nvSpPr>
          <p:cNvPr id="49" name="Rectangle 48"/>
          <p:cNvSpPr/>
          <p:nvPr/>
        </p:nvSpPr>
        <p:spPr>
          <a:xfrm>
            <a:off x="0" y="6477000"/>
            <a:ext cx="4576572" cy="401900"/>
          </a:xfrm>
          <a:prstGeom prst="rect">
            <a:avLst/>
          </a:prstGeom>
        </p:spPr>
        <p:txBody>
          <a:bodyPr>
            <a:spAutoFit/>
          </a:bodyPr>
          <a:lstStyle/>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 2012 Wells Fargo Insurance Services </a:t>
            </a:r>
          </a:p>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No Reprints Without Permission</a:t>
            </a:r>
          </a:p>
        </p:txBody>
      </p:sp>
    </p:spTree>
    <p:extLst>
      <p:ext uri="{BB962C8B-B14F-4D97-AF65-F5344CB8AC3E}">
        <p14:creationId xmlns:p14="http://schemas.microsoft.com/office/powerpoint/2010/main" xmlns="" val="2634043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Title 2"/>
          <p:cNvSpPr>
            <a:spLocks noGrp="1"/>
          </p:cNvSpPr>
          <p:nvPr>
            <p:ph type="title"/>
          </p:nvPr>
        </p:nvSpPr>
        <p:spPr>
          <a:xfrm>
            <a:off x="457200" y="274638"/>
            <a:ext cx="8201025" cy="962025"/>
          </a:xfrm>
        </p:spPr>
        <p:txBody>
          <a:bodyPr>
            <a:normAutofit/>
          </a:bodyPr>
          <a:lstStyle/>
          <a:p>
            <a:pPr eaLnBrk="1" hangingPunct="1"/>
            <a:r>
              <a:rPr lang="en-US" dirty="0" smtClean="0">
                <a:solidFill>
                  <a:schemeClr val="bg2"/>
                </a:solidFill>
                <a:latin typeface="Calibri" pitchFamily="34" charset="0"/>
              </a:rPr>
              <a:t>Common Small Employer Situations</a:t>
            </a:r>
          </a:p>
        </p:txBody>
      </p:sp>
      <p:sp>
        <p:nvSpPr>
          <p:cNvPr id="25602" name="Slide Number Placeholder 3"/>
          <p:cNvSpPr>
            <a:spLocks noGrp="1"/>
          </p:cNvSpPr>
          <p:nvPr>
            <p:ph type="sldNum" sz="quarter" idx="12"/>
          </p:nvPr>
        </p:nvSpPr>
        <p:spPr>
          <a:noFill/>
        </p:spPr>
        <p:txBody>
          <a:bodyPr lIns="91432" tIns="45716" rIns="91432" bIns="45716"/>
          <a:lstStyle/>
          <a:p>
            <a:fld id="{811F33BB-C659-4087-98FB-41DDC1157D9D}" type="slidenum">
              <a:rPr lang="en-US" smtClean="0">
                <a:solidFill>
                  <a:schemeClr val="bg1"/>
                </a:solidFill>
              </a:rPr>
              <a:pPr/>
              <a:t>2</a:t>
            </a:fld>
            <a:endParaRPr lang="en-US" smtClean="0">
              <a:solidFill>
                <a:schemeClr val="bg1"/>
              </a:solidFill>
            </a:endParaRPr>
          </a:p>
        </p:txBody>
      </p:sp>
      <p:sp>
        <p:nvSpPr>
          <p:cNvPr id="8" name="Rectangle 7"/>
          <p:cNvSpPr/>
          <p:nvPr/>
        </p:nvSpPr>
        <p:spPr>
          <a:xfrm>
            <a:off x="0" y="6477000"/>
            <a:ext cx="4572000" cy="400110"/>
          </a:xfrm>
          <a:prstGeom prst="rect">
            <a:avLst/>
          </a:prstGeom>
        </p:spPr>
        <p:txBody>
          <a:bodyPr>
            <a:spAutoFit/>
          </a:bodyPr>
          <a:lstStyle/>
          <a:p>
            <a:pPr lvl="0"/>
            <a:r>
              <a:rPr lang="en-US" sz="1000" dirty="0" smtClean="0">
                <a:solidFill>
                  <a:schemeClr val="bg1"/>
                </a:solidFill>
                <a:latin typeface="Calibri" pitchFamily="34" charset="0"/>
              </a:rPr>
              <a:t>© 2012 Wells Fargo Insurance Services </a:t>
            </a:r>
          </a:p>
          <a:p>
            <a:pPr lvl="0"/>
            <a:r>
              <a:rPr lang="en-US" sz="1000" dirty="0" smtClean="0">
                <a:solidFill>
                  <a:schemeClr val="bg1"/>
                </a:solidFill>
                <a:latin typeface="Calibri" pitchFamily="34" charset="0"/>
              </a:rPr>
              <a:t>No Reprints Without Permission</a:t>
            </a:r>
          </a:p>
        </p:txBody>
      </p:sp>
      <p:graphicFrame>
        <p:nvGraphicFramePr>
          <p:cNvPr id="10" name="Table 9"/>
          <p:cNvGraphicFramePr>
            <a:graphicFrameLocks noGrp="1"/>
          </p:cNvGraphicFramePr>
          <p:nvPr/>
        </p:nvGraphicFramePr>
        <p:xfrm>
          <a:off x="533401" y="1397000"/>
          <a:ext cx="7848599" cy="4463236"/>
        </p:xfrm>
        <a:graphic>
          <a:graphicData uri="http://schemas.openxmlformats.org/drawingml/2006/table">
            <a:tbl>
              <a:tblPr firstRow="1" bandRow="1">
                <a:tableStyleId>{5C22544A-7EE6-4342-B048-85BDC9FD1C3A}</a:tableStyleId>
              </a:tblPr>
              <a:tblGrid>
                <a:gridCol w="1121229"/>
                <a:gridCol w="4077194"/>
                <a:gridCol w="2650176"/>
              </a:tblGrid>
              <a:tr h="854110">
                <a:tc>
                  <a:txBody>
                    <a:bodyPr/>
                    <a:lstStyle/>
                    <a:p>
                      <a:pPr algn="ctr"/>
                      <a:r>
                        <a:rPr lang="en-US" dirty="0" smtClean="0"/>
                        <a:t>Case</a:t>
                      </a:r>
                      <a:r>
                        <a:rPr lang="en-US" baseline="0" dirty="0" smtClean="0"/>
                        <a:t> Study</a:t>
                      </a:r>
                      <a:endParaRPr lang="en-US" dirty="0"/>
                    </a:p>
                  </a:txBody>
                  <a:tcPr/>
                </a:tc>
                <a:tc>
                  <a:txBody>
                    <a:bodyPr/>
                    <a:lstStyle/>
                    <a:p>
                      <a:r>
                        <a:rPr lang="en-US" dirty="0" smtClean="0"/>
                        <a:t>Characteristics</a:t>
                      </a:r>
                      <a:endParaRPr lang="en-US" dirty="0"/>
                    </a:p>
                  </a:txBody>
                  <a:tcPr/>
                </a:tc>
                <a:tc>
                  <a:txBody>
                    <a:bodyPr/>
                    <a:lstStyle/>
                    <a:p>
                      <a:r>
                        <a:rPr lang="en-US" dirty="0" smtClean="0"/>
                        <a:t>Representative</a:t>
                      </a:r>
                      <a:r>
                        <a:rPr lang="en-US" baseline="0" dirty="0" smtClean="0"/>
                        <a:t> Industries</a:t>
                      </a:r>
                      <a:endParaRPr lang="en-US" dirty="0"/>
                    </a:p>
                  </a:txBody>
                  <a:tcPr/>
                </a:tc>
              </a:tr>
              <a:tr h="494841">
                <a:tc>
                  <a:txBody>
                    <a:bodyPr/>
                    <a:lstStyle/>
                    <a:p>
                      <a:pPr algn="ctr"/>
                      <a:r>
                        <a:rPr lang="en-US" sz="1200" b="1" dirty="0" smtClean="0"/>
                        <a:t>1</a:t>
                      </a:r>
                      <a:endParaRPr lang="en-US" sz="1200" b="1" dirty="0"/>
                    </a:p>
                  </a:txBody>
                  <a:tcPr/>
                </a:tc>
                <a:tc>
                  <a:txBody>
                    <a:bodyPr/>
                    <a:lstStyle/>
                    <a:p>
                      <a:r>
                        <a:rPr lang="en-US" sz="1200" b="1" dirty="0" smtClean="0"/>
                        <a:t>Medium potential</a:t>
                      </a:r>
                      <a:r>
                        <a:rPr lang="en-US" sz="1200" b="1" baseline="0" dirty="0" smtClean="0"/>
                        <a:t> migration, low income demographics skewing, high-low dual plan structure</a:t>
                      </a:r>
                      <a:endParaRPr lang="en-US" sz="1200" b="1" dirty="0"/>
                    </a:p>
                  </a:txBody>
                  <a:tcPr/>
                </a:tc>
                <a:tc>
                  <a:txBody>
                    <a:bodyPr/>
                    <a:lstStyle/>
                    <a:p>
                      <a:r>
                        <a:rPr lang="en-US" sz="1200" b="1" dirty="0" smtClean="0"/>
                        <a:t>General</a:t>
                      </a:r>
                      <a:endParaRPr lang="en-US" sz="1200" b="1" dirty="0"/>
                    </a:p>
                  </a:txBody>
                  <a:tcPr/>
                </a:tc>
              </a:tr>
              <a:tr h="494841">
                <a:tc>
                  <a:txBody>
                    <a:bodyPr/>
                    <a:lstStyle/>
                    <a:p>
                      <a:pPr algn="ctr"/>
                      <a:r>
                        <a:rPr lang="en-US" sz="1200" dirty="0" smtClean="0"/>
                        <a:t>2</a:t>
                      </a:r>
                      <a:endParaRPr lang="en-US" sz="1200" dirty="0"/>
                    </a:p>
                  </a:txBody>
                  <a:tcPr/>
                </a:tc>
                <a:tc>
                  <a:txBody>
                    <a:bodyPr/>
                    <a:lstStyle/>
                    <a:p>
                      <a:r>
                        <a:rPr lang="en-US" sz="1200" dirty="0" smtClean="0"/>
                        <a:t>High potential migration, low income demographics</a:t>
                      </a:r>
                      <a:r>
                        <a:rPr lang="en-US" sz="1200" baseline="0" dirty="0" smtClean="0"/>
                        <a:t> skewing, medium richness of plan structure</a:t>
                      </a:r>
                      <a:endParaRPr lang="en-US" sz="1200" dirty="0"/>
                    </a:p>
                  </a:txBody>
                  <a:tcPr/>
                </a:tc>
                <a:tc>
                  <a:txBody>
                    <a:bodyPr/>
                    <a:lstStyle/>
                    <a:p>
                      <a:r>
                        <a:rPr lang="en-US" sz="1200" dirty="0" smtClean="0"/>
                        <a:t>Retail, hospitality, restaurant, agriculture/fishing (currently using a carve-out strategy)</a:t>
                      </a:r>
                      <a:endParaRPr lang="en-US" sz="1200" dirty="0"/>
                    </a:p>
                  </a:txBody>
                  <a:tcPr/>
                </a:tc>
              </a:tr>
              <a:tr h="494841">
                <a:tc>
                  <a:txBody>
                    <a:bodyPr/>
                    <a:lstStyle/>
                    <a:p>
                      <a:pPr algn="ctr"/>
                      <a:r>
                        <a:rPr lang="en-US" sz="1200" dirty="0" smtClean="0"/>
                        <a:t>3</a:t>
                      </a:r>
                      <a:endParaRPr lang="en-US" sz="1200" dirty="0"/>
                    </a:p>
                  </a:txBody>
                  <a:tcPr/>
                </a:tc>
                <a:tc>
                  <a:txBody>
                    <a:bodyPr/>
                    <a:lstStyle/>
                    <a:p>
                      <a:r>
                        <a:rPr lang="en-US" sz="1200" dirty="0" smtClean="0"/>
                        <a:t>Low potential migration, low income demographics skewing, low richness of plan</a:t>
                      </a:r>
                      <a:r>
                        <a:rPr lang="en-US" sz="1200" baseline="0" dirty="0" smtClean="0"/>
                        <a:t> structure</a:t>
                      </a:r>
                      <a:endParaRPr lang="en-US" sz="1200" dirty="0"/>
                    </a:p>
                  </a:txBody>
                  <a:tcPr/>
                </a:tc>
                <a:tc>
                  <a:txBody>
                    <a:bodyPr/>
                    <a:lstStyle/>
                    <a:p>
                      <a:r>
                        <a:rPr lang="en-US" sz="1200" dirty="0" smtClean="0"/>
                        <a:t>Retail, hospitality, restaurant, agriculture/fishing </a:t>
                      </a:r>
                      <a:endParaRPr lang="en-US" sz="1200" dirty="0"/>
                    </a:p>
                  </a:txBody>
                  <a:tcPr/>
                </a:tc>
              </a:tr>
              <a:tr h="494841">
                <a:tc>
                  <a:txBody>
                    <a:bodyPr/>
                    <a:lstStyle/>
                    <a:p>
                      <a:pPr algn="ctr"/>
                      <a:r>
                        <a:rPr lang="en-US" sz="1200" dirty="0" smtClean="0"/>
                        <a:t>4</a:t>
                      </a:r>
                      <a:endParaRPr lang="en-US" sz="1200" dirty="0"/>
                    </a:p>
                  </a:txBody>
                  <a:tcPr/>
                </a:tc>
                <a:tc>
                  <a:txBody>
                    <a:bodyPr/>
                    <a:lstStyle/>
                    <a:p>
                      <a:r>
                        <a:rPr lang="en-US" sz="1200" dirty="0" smtClean="0"/>
                        <a:t>Low potential migration, high income demographics</a:t>
                      </a:r>
                      <a:r>
                        <a:rPr lang="en-US" sz="1200" baseline="0" dirty="0" smtClean="0"/>
                        <a:t> skewing, high richness of plan structure</a:t>
                      </a:r>
                      <a:endParaRPr lang="en-US" sz="1200" dirty="0"/>
                    </a:p>
                  </a:txBody>
                  <a:tcPr/>
                </a:tc>
                <a:tc>
                  <a:txBody>
                    <a:bodyPr/>
                    <a:lstStyle/>
                    <a:p>
                      <a:r>
                        <a:rPr lang="en-US" sz="1200" dirty="0" smtClean="0"/>
                        <a:t>Hi-Tech, professional firms</a:t>
                      </a:r>
                      <a:endParaRPr lang="en-US" sz="1200" dirty="0"/>
                    </a:p>
                  </a:txBody>
                  <a:tcPr/>
                </a:tc>
              </a:tr>
              <a:tr h="494841">
                <a:tc>
                  <a:txBody>
                    <a:bodyPr/>
                    <a:lstStyle/>
                    <a:p>
                      <a:pPr algn="ctr"/>
                      <a:r>
                        <a:rPr lang="en-US" sz="1200" dirty="0" smtClean="0"/>
                        <a:t>5</a:t>
                      </a:r>
                      <a:endParaRPr lang="en-US" sz="1200" dirty="0"/>
                    </a:p>
                  </a:txBody>
                  <a:tcPr/>
                </a:tc>
                <a:tc>
                  <a:txBody>
                    <a:bodyPr/>
                    <a:lstStyle/>
                    <a:p>
                      <a:r>
                        <a:rPr lang="en-US" sz="1200" dirty="0" smtClean="0"/>
                        <a:t>Low potential migration, medium</a:t>
                      </a:r>
                      <a:r>
                        <a:rPr lang="en-US" sz="1200" baseline="0" dirty="0" smtClean="0"/>
                        <a:t> income demographics skewing, high richness of plan structure</a:t>
                      </a:r>
                      <a:endParaRPr lang="en-US" sz="1200" dirty="0"/>
                    </a:p>
                  </a:txBody>
                  <a:tcPr/>
                </a:tc>
                <a:tc>
                  <a:txBody>
                    <a:bodyPr/>
                    <a:lstStyle/>
                    <a:p>
                      <a:r>
                        <a:rPr lang="en-US" sz="1200" dirty="0" smtClean="0"/>
                        <a:t>Tax-exempt governmental entities, some non-profit</a:t>
                      </a:r>
                      <a:r>
                        <a:rPr lang="en-US" sz="1200" baseline="0" dirty="0" smtClean="0"/>
                        <a:t> organizations</a:t>
                      </a:r>
                      <a:endParaRPr lang="en-US" sz="1200" dirty="0"/>
                    </a:p>
                  </a:txBody>
                  <a:tcPr/>
                </a:tc>
              </a:tr>
              <a:tr h="494841">
                <a:tc>
                  <a:txBody>
                    <a:bodyPr/>
                    <a:lstStyle/>
                    <a:p>
                      <a:pPr algn="ctr"/>
                      <a:r>
                        <a:rPr lang="en-US" sz="1200" dirty="0" smtClean="0"/>
                        <a:t>6</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Low potential migration, low </a:t>
                      </a:r>
                      <a:r>
                        <a:rPr lang="en-US" sz="1200" baseline="0" dirty="0" smtClean="0"/>
                        <a:t>income demographics skewing, high richness of plan structure</a:t>
                      </a:r>
                      <a:endParaRPr lang="en-US" sz="1200" dirty="0"/>
                    </a:p>
                  </a:txBody>
                  <a:tcPr/>
                </a:tc>
                <a:tc>
                  <a:txBody>
                    <a:bodyPr/>
                    <a:lstStyle/>
                    <a:p>
                      <a:r>
                        <a:rPr lang="en-US" sz="1200" dirty="0" smtClean="0"/>
                        <a:t>Some non-profits</a:t>
                      </a:r>
                      <a:endParaRPr lang="en-US" sz="1200" dirty="0"/>
                    </a:p>
                  </a:txBody>
                  <a:tcPr/>
                </a:tc>
              </a:tr>
              <a:tr h="494841">
                <a:tc>
                  <a:txBody>
                    <a:bodyPr/>
                    <a:lstStyle/>
                    <a:p>
                      <a:pPr algn="ctr"/>
                      <a:r>
                        <a:rPr lang="en-US" sz="1200" dirty="0" smtClean="0"/>
                        <a:t>7</a:t>
                      </a:r>
                      <a:endParaRPr lang="en-US" sz="1200" dirty="0"/>
                    </a:p>
                  </a:txBody>
                  <a:tcPr/>
                </a:tc>
                <a:tc>
                  <a:txBody>
                    <a:bodyPr/>
                    <a:lstStyle/>
                    <a:p>
                      <a:r>
                        <a:rPr lang="en-US" sz="1200" dirty="0" smtClean="0"/>
                        <a:t>High potential migration, low income demographics</a:t>
                      </a:r>
                      <a:r>
                        <a:rPr lang="en-US" sz="1200" baseline="0" dirty="0" smtClean="0"/>
                        <a:t> skewing, high richness of plan structure</a:t>
                      </a:r>
                      <a:endParaRPr lang="en-US" sz="1200" dirty="0"/>
                    </a:p>
                  </a:txBody>
                  <a:tcPr/>
                </a:tc>
                <a:tc>
                  <a:txBody>
                    <a:bodyPr/>
                    <a:lstStyle/>
                    <a:p>
                      <a:r>
                        <a:rPr lang="en-US" sz="1200" dirty="0" smtClean="0"/>
                        <a:t>Some non-profits (currently</a:t>
                      </a:r>
                      <a:r>
                        <a:rPr lang="en-US" sz="1200" baseline="0" dirty="0" smtClean="0"/>
                        <a:t> using a carve-out strategy)</a:t>
                      </a:r>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916982"/>
            <a:ext cx="9144000" cy="951287"/>
            <a:chOff x="0" y="916982"/>
            <a:chExt cx="9144000" cy="951287"/>
          </a:xfrm>
        </p:grpSpPr>
        <p:pic>
          <p:nvPicPr>
            <p:cNvPr id="4" name="Picture 3" descr="app top.jpg"/>
            <p:cNvPicPr>
              <a:picLocks noChangeAspect="1"/>
            </p:cNvPicPr>
            <p:nvPr/>
          </p:nvPicPr>
          <p:blipFill>
            <a:blip r:embed="rId3" cstate="print"/>
            <a:srcRect/>
            <a:stretch>
              <a:fillRect/>
            </a:stretch>
          </p:blipFill>
          <p:spPr>
            <a:xfrm>
              <a:off x="0" y="916982"/>
              <a:ext cx="9144000" cy="951287"/>
            </a:xfrm>
            <a:prstGeom prst="rect">
              <a:avLst/>
            </a:prstGeom>
          </p:spPr>
        </p:pic>
        <p:pic>
          <p:nvPicPr>
            <p:cNvPr id="42" name="Picture 2"/>
            <p:cNvPicPr>
              <a:picLocks noChangeAspect="1" noChangeArrowheads="1"/>
            </p:cNvPicPr>
            <p:nvPr/>
          </p:nvPicPr>
          <p:blipFill>
            <a:blip r:embed="rId4" cstate="print"/>
            <a:srcRect/>
            <a:stretch>
              <a:fillRect/>
            </a:stretch>
          </p:blipFill>
          <p:spPr>
            <a:xfrm>
              <a:off x="8597352" y="1481138"/>
              <a:ext cx="353388" cy="2744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54" name="Rectangle 53"/>
          <p:cNvSpPr/>
          <p:nvPr/>
        </p:nvSpPr>
        <p:spPr>
          <a:xfrm>
            <a:off x="0" y="1828800"/>
            <a:ext cx="9144000" cy="504831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17" name="Title"/>
          <p:cNvSpPr txBox="1"/>
          <p:nvPr/>
        </p:nvSpPr>
        <p:spPr>
          <a:xfrm>
            <a:off x="381000" y="1447800"/>
            <a:ext cx="4034053" cy="307777"/>
          </a:xfrm>
          <a:prstGeom prst="rect">
            <a:avLst/>
          </a:prstGeom>
          <a:noFill/>
        </p:spPr>
        <p:txBody>
          <a:bodyPr wrap="none" rtlCol="0">
            <a:spAutoFit/>
          </a:bodyPr>
          <a:lstStyle/>
          <a:p>
            <a:pPr marL="0"/>
            <a:r>
              <a:rPr sz="1400" b="1" dirty="0">
                <a:solidFill>
                  <a:srgbClr val="000000"/>
                </a:solidFill>
                <a:latin typeface="Calibri"/>
              </a:rPr>
              <a:t>Impact Analysis - Maintain Plan (Projected to 2014</a:t>
            </a:r>
            <a:r>
              <a:rPr sz="1400" b="1" dirty="0" smtClean="0">
                <a:solidFill>
                  <a:srgbClr val="000000"/>
                </a:solidFill>
                <a:latin typeface="Calibri"/>
              </a:rPr>
              <a:t>)</a:t>
            </a:r>
            <a:endParaRPr sz="1400" b="1" dirty="0">
              <a:solidFill>
                <a:srgbClr val="000000"/>
              </a:solidFill>
              <a:latin typeface="Calibri"/>
            </a:endParaRPr>
          </a:p>
        </p:txBody>
      </p:sp>
      <p:sp>
        <p:nvSpPr>
          <p:cNvPr id="68" name="Rectangle 67"/>
          <p:cNvSpPr/>
          <p:nvPr/>
        </p:nvSpPr>
        <p:spPr>
          <a:xfrm>
            <a:off x="0" y="1828800"/>
            <a:ext cx="9144001" cy="39624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69" name="Rectangle 68"/>
          <p:cNvSpPr/>
          <p:nvPr/>
        </p:nvSpPr>
        <p:spPr>
          <a:xfrm>
            <a:off x="152399" y="1828800"/>
            <a:ext cx="8889543" cy="4267200"/>
          </a:xfrm>
          <a:prstGeom prst="rect">
            <a:avLst/>
          </a:prstGeom>
          <a:solidFill>
            <a:srgbClr val="F5F5F5"/>
          </a:solidFill>
          <a:ln w="19050">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3" name="Notched Right Arrow 2"/>
          <p:cNvSpPr/>
          <p:nvPr/>
        </p:nvSpPr>
        <p:spPr>
          <a:xfrm>
            <a:off x="457200" y="2133600"/>
            <a:ext cx="8420100" cy="1219200"/>
          </a:xfrm>
          <a:prstGeom prst="notch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Calibri" pitchFamily="34" charset="0"/>
            </a:endParaRPr>
          </a:p>
        </p:txBody>
      </p:sp>
      <p:sp>
        <p:nvSpPr>
          <p:cNvPr id="20" name="Notched Right Arrow 19"/>
          <p:cNvSpPr/>
          <p:nvPr/>
        </p:nvSpPr>
        <p:spPr>
          <a:xfrm>
            <a:off x="457200" y="3470077"/>
            <a:ext cx="8420100" cy="1219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5" name="ERGroupPremium"/>
          <p:cNvSpPr/>
          <p:nvPr/>
        </p:nvSpPr>
        <p:spPr>
          <a:xfrm>
            <a:off x="609599" y="2286000"/>
            <a:ext cx="1019175" cy="914400"/>
          </a:xfrm>
          <a:prstGeom prst="roundRect">
            <a:avLst/>
          </a:prstGeom>
          <a:solidFill>
            <a:schemeClr val="accent5"/>
          </a:solidFill>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latin typeface="Calibri" pitchFamily="34" charset="0"/>
              </a:rPr>
              <a:t>Group</a:t>
            </a:r>
          </a:p>
          <a:p>
            <a:pPr algn="ctr"/>
            <a:r>
              <a:rPr lang="en-US" sz="1000" smtClean="0">
                <a:latin typeface="Calibri" pitchFamily="34" charset="0"/>
              </a:rPr>
              <a:t>Premium</a:t>
            </a:r>
          </a:p>
          <a:p>
            <a:pPr algn="ctr"/>
            <a:r>
              <a:rPr lang="en-US" sz="1000" smtClean="0">
                <a:latin typeface="Calibri" pitchFamily="34" charset="0"/>
              </a:rPr>
              <a:t>$1,063,522</a:t>
            </a:r>
          </a:p>
        </p:txBody>
      </p:sp>
      <p:sp>
        <p:nvSpPr>
          <p:cNvPr id="21" name="ERCorporateTax"/>
          <p:cNvSpPr/>
          <p:nvPr/>
        </p:nvSpPr>
        <p:spPr>
          <a:xfrm>
            <a:off x="1828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latin typeface="Calibri" pitchFamily="34" charset="0"/>
              </a:rPr>
              <a:t>Premium</a:t>
            </a:r>
          </a:p>
          <a:p>
            <a:pPr algn="ctr"/>
            <a:r>
              <a:rPr lang="en-US" sz="1000" smtClean="0">
                <a:latin typeface="Calibri" pitchFamily="34" charset="0"/>
              </a:rPr>
              <a:t>Tax Impact</a:t>
            </a:r>
          </a:p>
          <a:p>
            <a:pPr algn="ctr"/>
            <a:r>
              <a:rPr lang="en-US" sz="1000" smtClean="0">
                <a:latin typeface="Calibri" pitchFamily="34" charset="0"/>
              </a:rPr>
              <a:t>($414,773)</a:t>
            </a:r>
          </a:p>
        </p:txBody>
      </p:sp>
      <p:sp>
        <p:nvSpPr>
          <p:cNvPr id="22" name="ERFICATax"/>
          <p:cNvSpPr/>
          <p:nvPr/>
        </p:nvSpPr>
        <p:spPr>
          <a:xfrm>
            <a:off x="2971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latin typeface="Calibri" pitchFamily="34" charset="0"/>
              </a:rPr>
              <a:t>FICA</a:t>
            </a:r>
          </a:p>
          <a:p>
            <a:pPr algn="ctr"/>
            <a:r>
              <a:rPr lang="en-US" sz="1000" smtClean="0">
                <a:latin typeface="Calibri" pitchFamily="34" charset="0"/>
              </a:rPr>
              <a:t>Tax Impact</a:t>
            </a:r>
          </a:p>
          <a:p>
            <a:pPr algn="ctr"/>
            <a:r>
              <a:rPr lang="en-US" sz="1000" smtClean="0">
                <a:latin typeface="Calibri" pitchFamily="34" charset="0"/>
              </a:rPr>
              <a:t>($37,477)</a:t>
            </a:r>
          </a:p>
        </p:txBody>
      </p:sp>
      <p:sp>
        <p:nvSpPr>
          <p:cNvPr id="25" name="ERPenalty"/>
          <p:cNvSpPr/>
          <p:nvPr/>
        </p:nvSpPr>
        <p:spPr>
          <a:xfrm>
            <a:off x="4114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latin typeface="Calibri" pitchFamily="34" charset="0"/>
              </a:rPr>
              <a:t>Penalty</a:t>
            </a:r>
          </a:p>
          <a:p>
            <a:pPr algn="ctr"/>
            <a:r>
              <a:rPr lang="en-US" sz="1000" smtClean="0">
                <a:latin typeface="Calibri" pitchFamily="34" charset="0"/>
              </a:rPr>
              <a:t>$0</a:t>
            </a:r>
          </a:p>
        </p:txBody>
      </p:sp>
      <p:sp>
        <p:nvSpPr>
          <p:cNvPr id="28" name="ERTotal"/>
          <p:cNvSpPr/>
          <p:nvPr/>
        </p:nvSpPr>
        <p:spPr>
          <a:xfrm>
            <a:off x="7620000" y="2362200"/>
            <a:ext cx="1257300" cy="762000"/>
          </a:xfrm>
          <a:prstGeom prst="roundRect">
            <a:avLst/>
          </a:prstGeom>
          <a:ln w="76200"/>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1000" smtClean="0">
                <a:latin typeface="Calibri" pitchFamily="34" charset="0"/>
              </a:rPr>
              <a:t>ER Total</a:t>
            </a:r>
          </a:p>
          <a:p>
            <a:pPr algn="ctr"/>
            <a:r>
              <a:rPr lang="en-US" sz="1000" smtClean="0">
                <a:latin typeface="Calibri" pitchFamily="34" charset="0"/>
              </a:rPr>
              <a:t>$611,271</a:t>
            </a:r>
          </a:p>
          <a:p>
            <a:pPr algn="ctr"/>
            <a:endParaRPr lang="en-US" sz="1000" smtClean="0">
              <a:latin typeface="Calibri" pitchFamily="34" charset="0"/>
            </a:endParaRPr>
          </a:p>
        </p:txBody>
      </p:sp>
      <p:sp>
        <p:nvSpPr>
          <p:cNvPr id="29" name="EEGroupPremium"/>
          <p:cNvSpPr/>
          <p:nvPr/>
        </p:nvSpPr>
        <p:spPr>
          <a:xfrm>
            <a:off x="609600" y="3660577"/>
            <a:ext cx="1019175"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latin typeface="Calibri" pitchFamily="34" charset="0"/>
              </a:rPr>
              <a:t>Group</a:t>
            </a:r>
          </a:p>
          <a:p>
            <a:pPr algn="ctr"/>
            <a:r>
              <a:rPr lang="en-US" sz="1000" smtClean="0">
                <a:latin typeface="Calibri" pitchFamily="34" charset="0"/>
              </a:rPr>
              <a:t>Premium</a:t>
            </a:r>
          </a:p>
          <a:p>
            <a:pPr algn="ctr"/>
            <a:r>
              <a:rPr lang="en-US" sz="1000" smtClean="0">
                <a:latin typeface="Calibri" pitchFamily="34" charset="0"/>
              </a:rPr>
              <a:t>$500,824</a:t>
            </a:r>
          </a:p>
        </p:txBody>
      </p:sp>
      <p:sp>
        <p:nvSpPr>
          <p:cNvPr id="30" name="EEIncomeTax"/>
          <p:cNvSpPr/>
          <p:nvPr/>
        </p:nvSpPr>
        <p:spPr>
          <a:xfrm>
            <a:off x="1828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latin typeface="Calibri" pitchFamily="34" charset="0"/>
              </a:rPr>
              <a:t>Premium</a:t>
            </a:r>
          </a:p>
          <a:p>
            <a:pPr algn="ctr"/>
            <a:r>
              <a:rPr lang="en-US" sz="1000" smtClean="0">
                <a:latin typeface="Calibri" pitchFamily="34" charset="0"/>
              </a:rPr>
              <a:t>Tax Impact</a:t>
            </a:r>
          </a:p>
          <a:p>
            <a:pPr algn="ctr"/>
            <a:r>
              <a:rPr lang="en-US" sz="1000" smtClean="0">
                <a:latin typeface="Calibri" pitchFamily="34" charset="0"/>
              </a:rPr>
              <a:t>($73,525)</a:t>
            </a:r>
          </a:p>
        </p:txBody>
      </p:sp>
      <p:sp>
        <p:nvSpPr>
          <p:cNvPr id="31" name="EEFICATax"/>
          <p:cNvSpPr/>
          <p:nvPr/>
        </p:nvSpPr>
        <p:spPr>
          <a:xfrm>
            <a:off x="2971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latin typeface="Calibri" pitchFamily="34" charset="0"/>
              </a:rPr>
              <a:t>FICA</a:t>
            </a:r>
          </a:p>
          <a:p>
            <a:pPr algn="ctr"/>
            <a:r>
              <a:rPr lang="en-US" sz="1000" smtClean="0">
                <a:latin typeface="Calibri" pitchFamily="34" charset="0"/>
              </a:rPr>
              <a:t>Tax Impact</a:t>
            </a:r>
          </a:p>
          <a:p>
            <a:pPr algn="ctr"/>
            <a:r>
              <a:rPr lang="en-US" sz="1000" smtClean="0">
                <a:latin typeface="Calibri" pitchFamily="34" charset="0"/>
              </a:rPr>
              <a:t>($37,477)</a:t>
            </a:r>
          </a:p>
        </p:txBody>
      </p:sp>
      <p:sp>
        <p:nvSpPr>
          <p:cNvPr id="32" name="EEExchange"/>
          <p:cNvSpPr/>
          <p:nvPr/>
        </p:nvSpPr>
        <p:spPr>
          <a:xfrm>
            <a:off x="4114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latin typeface="Calibri" pitchFamily="34" charset="0"/>
              </a:rPr>
              <a:t>Exchange</a:t>
            </a:r>
          </a:p>
          <a:p>
            <a:pPr algn="ctr"/>
            <a:r>
              <a:rPr lang="en-US" sz="1000" smtClean="0">
                <a:latin typeface="Calibri" pitchFamily="34" charset="0"/>
              </a:rPr>
              <a:t>Gross</a:t>
            </a:r>
          </a:p>
          <a:p>
            <a:pPr algn="ctr"/>
            <a:r>
              <a:rPr lang="en-US" sz="1000" smtClean="0">
                <a:latin typeface="Calibri" pitchFamily="34" charset="0"/>
              </a:rPr>
              <a:t>$410,985</a:t>
            </a:r>
          </a:p>
        </p:txBody>
      </p:sp>
      <p:sp>
        <p:nvSpPr>
          <p:cNvPr id="33" name="EESubsidy"/>
          <p:cNvSpPr/>
          <p:nvPr/>
        </p:nvSpPr>
        <p:spPr>
          <a:xfrm>
            <a:off x="5257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latin typeface="Calibri" pitchFamily="34" charset="0"/>
              </a:rPr>
              <a:t>Subsidies</a:t>
            </a:r>
          </a:p>
          <a:p>
            <a:pPr algn="ctr"/>
            <a:r>
              <a:rPr lang="en-US" sz="1000" smtClean="0">
                <a:latin typeface="Calibri" pitchFamily="34" charset="0"/>
              </a:rPr>
              <a:t>($384,520)</a:t>
            </a:r>
          </a:p>
        </p:txBody>
      </p:sp>
      <p:sp>
        <p:nvSpPr>
          <p:cNvPr id="35" name="EETotal"/>
          <p:cNvSpPr/>
          <p:nvPr/>
        </p:nvSpPr>
        <p:spPr>
          <a:xfrm>
            <a:off x="7620001" y="3736777"/>
            <a:ext cx="1257300" cy="762000"/>
          </a:xfrm>
          <a:prstGeom prst="roundRect">
            <a:avLst/>
          </a:prstGeom>
          <a:ln w="76200"/>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sz="1000" smtClean="0">
                <a:latin typeface="Calibri" pitchFamily="34" charset="0"/>
              </a:rPr>
              <a:t>EE Total</a:t>
            </a:r>
          </a:p>
          <a:p>
            <a:pPr algn="ctr"/>
            <a:r>
              <a:rPr lang="en-US" sz="1000" smtClean="0">
                <a:latin typeface="Calibri" pitchFamily="34" charset="0"/>
              </a:rPr>
              <a:t>$416,285</a:t>
            </a:r>
          </a:p>
          <a:p>
            <a:pPr algn="ctr"/>
            <a:endParaRPr lang="en-US" sz="1000" smtClean="0">
              <a:latin typeface="Calibri" pitchFamily="34" charset="0"/>
            </a:endParaRPr>
          </a:p>
        </p:txBody>
      </p:sp>
      <p:sp>
        <p:nvSpPr>
          <p:cNvPr id="36" name="TextBox 35"/>
          <p:cNvSpPr txBox="1"/>
          <p:nvPr/>
        </p:nvSpPr>
        <p:spPr>
          <a:xfrm>
            <a:off x="457200" y="1981200"/>
            <a:ext cx="2517115" cy="308789"/>
          </a:xfrm>
          <a:prstGeom prst="rect">
            <a:avLst/>
          </a:prstGeom>
          <a:noFill/>
        </p:spPr>
        <p:txBody>
          <a:bodyPr wrap="square" rtlCol="0">
            <a:spAutoFit/>
          </a:bodyPr>
          <a:lstStyle/>
          <a:p>
            <a:r>
              <a:rPr lang="en-US" sz="1400" smtClean="0">
                <a:latin typeface="Calibri" pitchFamily="34" charset="0"/>
              </a:rPr>
              <a:t>Employer Perspective</a:t>
            </a:r>
          </a:p>
        </p:txBody>
      </p:sp>
      <p:sp>
        <p:nvSpPr>
          <p:cNvPr id="37" name="TextBox 36"/>
          <p:cNvSpPr txBox="1"/>
          <p:nvPr/>
        </p:nvSpPr>
        <p:spPr>
          <a:xfrm>
            <a:off x="457200" y="3352800"/>
            <a:ext cx="2517115" cy="308789"/>
          </a:xfrm>
          <a:prstGeom prst="rect">
            <a:avLst/>
          </a:prstGeom>
          <a:noFill/>
        </p:spPr>
        <p:txBody>
          <a:bodyPr wrap="square" rtlCol="0">
            <a:spAutoFit/>
          </a:bodyPr>
          <a:lstStyle/>
          <a:p>
            <a:r>
              <a:rPr lang="en-US" sz="1400" smtClean="0">
                <a:latin typeface="Calibri" pitchFamily="34" charset="0"/>
              </a:rPr>
              <a:t>Employee Perspective</a:t>
            </a:r>
          </a:p>
        </p:txBody>
      </p:sp>
      <p:sp>
        <p:nvSpPr>
          <p:cNvPr id="38" name="KeyConsiderations"/>
          <p:cNvSpPr txBox="1"/>
          <p:nvPr/>
        </p:nvSpPr>
        <p:spPr>
          <a:xfrm>
            <a:off x="381000" y="4648201"/>
            <a:ext cx="8393046" cy="1066800"/>
          </a:xfrm>
          <a:prstGeom prst="rect">
            <a:avLst/>
          </a:prstGeom>
        </p:spPr>
        <p:txBody>
          <a:bodyPr/>
          <a:lstStyle/>
          <a:p>
            <a:pPr marL="342900" marR="0" lvl="0" indent="-342900" algn="l" defTabSz="914400" rtl="0" eaLnBrk="1" fontAlgn="auto" latinLnBrk="0" hangingPunct="1">
              <a:lnSpc>
                <a:spcPct val="100000"/>
              </a:lnSpc>
              <a:spcBef>
                <a:spcPct val="20000"/>
              </a:spcBef>
              <a:spcAft>
                <a:spcPct val="0"/>
              </a:spcAft>
              <a:buClrTx/>
              <a:buSzTx/>
              <a:buFont typeface="Arial" pitchFamily="34" charset="0"/>
              <a:buChar char="•"/>
            </a:pPr>
            <a:r>
              <a:rPr sz="1100" b="1" dirty="0">
                <a:latin typeface="Calibri"/>
              </a:rPr>
              <a:t>Key Considerations</a:t>
            </a:r>
          </a:p>
          <a:p>
            <a:pPr marL="342900" marR="0" lvl="0" indent="-342900" algn="l" defTabSz="914400" rtl="0" eaLnBrk="1" fontAlgn="auto" latinLnBrk="0" hangingPunct="1">
              <a:lnSpc>
                <a:spcPct val="100000"/>
              </a:lnSpc>
              <a:spcBef>
                <a:spcPct val="20000"/>
              </a:spcBef>
              <a:spcAft>
                <a:spcPct val="0"/>
              </a:spcAft>
              <a:buClrTx/>
              <a:buSzTx/>
              <a:buFont typeface="Arial" pitchFamily="34" charset="0"/>
              <a:buChar char="•"/>
            </a:pPr>
            <a:r>
              <a:rPr sz="1100" dirty="0">
                <a:latin typeface="Calibri"/>
              </a:rPr>
              <a:t>Salaries trended to 103%</a:t>
            </a:r>
          </a:p>
          <a:p>
            <a:pPr marL="342900" marR="0" lvl="0" indent="-342900" algn="l" defTabSz="914400" rtl="0" eaLnBrk="1" fontAlgn="auto" latinLnBrk="0" hangingPunct="1">
              <a:lnSpc>
                <a:spcPct val="100000"/>
              </a:lnSpc>
              <a:spcBef>
                <a:spcPct val="20000"/>
              </a:spcBef>
              <a:spcAft>
                <a:spcPct val="0"/>
              </a:spcAft>
              <a:buClrTx/>
              <a:buSzTx/>
              <a:buFont typeface="Arial" pitchFamily="34" charset="0"/>
              <a:buChar char="•"/>
            </a:pPr>
            <a:r>
              <a:rPr sz="1100" dirty="0">
                <a:latin typeface="Calibri"/>
              </a:rPr>
              <a:t>Group premiums trended to 130%</a:t>
            </a:r>
          </a:p>
          <a:p>
            <a:pPr marL="342900" marR="0" lvl="0" indent="-342900" algn="l" defTabSz="914400" rtl="0" eaLnBrk="1" fontAlgn="auto" latinLnBrk="0" hangingPunct="1">
              <a:lnSpc>
                <a:spcPct val="100000"/>
              </a:lnSpc>
              <a:spcBef>
                <a:spcPct val="20000"/>
              </a:spcBef>
              <a:spcAft>
                <a:spcPct val="0"/>
              </a:spcAft>
              <a:buClrTx/>
              <a:buSzTx/>
              <a:buFont typeface="Arial" pitchFamily="34" charset="0"/>
              <a:buChar char="•"/>
            </a:pPr>
            <a:r>
              <a:rPr sz="1100" dirty="0">
                <a:latin typeface="Calibri"/>
              </a:rPr>
              <a:t>Of the 200 employees who work at least 30 hours per week and 144 currently on the group plan; 138 </a:t>
            </a:r>
            <a:r>
              <a:rPr lang="en-US" sz="1100" dirty="0" smtClean="0">
                <a:latin typeface="Calibri"/>
              </a:rPr>
              <a:t>(-6) projected to </a:t>
            </a:r>
            <a:r>
              <a:rPr sz="1100" dirty="0" smtClean="0">
                <a:latin typeface="Calibri"/>
              </a:rPr>
              <a:t>elect group</a:t>
            </a:r>
            <a:r>
              <a:rPr lang="en-US" sz="1100" dirty="0" smtClean="0">
                <a:latin typeface="Calibri"/>
              </a:rPr>
              <a:t> plan</a:t>
            </a:r>
            <a:r>
              <a:rPr sz="1100" dirty="0" smtClean="0">
                <a:latin typeface="Calibri"/>
              </a:rPr>
              <a:t>, </a:t>
            </a:r>
            <a:r>
              <a:rPr sz="1100" dirty="0">
                <a:latin typeface="Calibri"/>
              </a:rPr>
              <a:t>43 go to Medicaid, 5 go to Medicare, 14 opt out of coverage</a:t>
            </a:r>
          </a:p>
        </p:txBody>
      </p:sp>
      <p:sp>
        <p:nvSpPr>
          <p:cNvPr id="39" name="CompassHeading"/>
          <p:cNvSpPr txBox="1"/>
          <p:nvPr/>
        </p:nvSpPr>
        <p:spPr>
          <a:xfrm>
            <a:off x="4572000" y="4648201"/>
            <a:ext cx="4097740" cy="1066800"/>
          </a:xfrm>
          <a:prstGeom prst="rect">
            <a:avLst/>
          </a:prstGeom>
        </p:spPr>
        <p:txBody>
          <a:bodyPr/>
          <a:lstStyle/>
          <a:p>
            <a:pPr marL="742950" marR="0" lvl="1" indent="-285750" algn="l" defTabSz="914400" rtl="0" eaLnBrk="1" fontAlgn="auto" latinLnBrk="0" hangingPunct="1">
              <a:lnSpc>
                <a:spcPct val="100000"/>
              </a:lnSpc>
              <a:spcBef>
                <a:spcPct val="20000"/>
              </a:spcBef>
              <a:spcAft>
                <a:spcPct val="0"/>
              </a:spcAft>
              <a:buClrTx/>
              <a:buSzTx/>
            </a:pPr>
            <a:endParaRPr kumimoji="0" lang="en-US" sz="1100" b="0" i="0" u="none" strike="noStrike" kern="1200" cap="none" spc="0" normalizeH="0" baseline="0" noProof="0">
              <a:ln>
                <a:noFill/>
              </a:ln>
              <a:solidFill>
                <a:schemeClr val="tx1"/>
              </a:solidFill>
              <a:uLnTx/>
              <a:uFillTx/>
              <a:latin typeface="Calibri" pitchFamily="34" charset="0"/>
            </a:endParaRPr>
          </a:p>
        </p:txBody>
      </p:sp>
      <p:sp>
        <p:nvSpPr>
          <p:cNvPr id="40" name="VendorLogo"/>
          <p:cNvSpPr txBox="1"/>
          <p:nvPr/>
        </p:nvSpPr>
        <p:spPr>
          <a:xfrm>
            <a:off x="7848600" y="6858000"/>
            <a:ext cx="1144143" cy="370863"/>
          </a:xfrm>
          <a:prstGeom prst="rect">
            <a:avLst/>
          </a:prstGeom>
          <a:noFill/>
        </p:spPr>
        <p:txBody>
          <a:bodyPr wrap="square" rtlCol="0">
            <a:spAutoFit/>
          </a:bodyPr>
          <a:lstStyle/>
          <a:p>
            <a:endParaRPr lang="en-US">
              <a:latin typeface="Calibri" pitchFamily="34" charset="0"/>
            </a:endParaRPr>
          </a:p>
        </p:txBody>
      </p:sp>
      <p:sp>
        <p:nvSpPr>
          <p:cNvPr id="41" name="AnalysisTemplate" hidden="1"/>
          <p:cNvSpPr txBox="1"/>
          <p:nvPr/>
        </p:nvSpPr>
        <p:spPr>
          <a:xfrm>
            <a:off x="685800" y="6172200"/>
            <a:ext cx="2135734" cy="370863"/>
          </a:xfrm>
          <a:prstGeom prst="rect">
            <a:avLst/>
          </a:prstGeom>
          <a:noFill/>
        </p:spPr>
        <p:txBody>
          <a:bodyPr wrap="square" rtlCol="0">
            <a:spAutoFit/>
          </a:bodyPr>
          <a:lstStyle/>
          <a:p>
            <a:r>
              <a:rPr lang="en-US" smtClean="0">
                <a:solidFill>
                  <a:srgbClr val="EEEEEE"/>
                </a:solidFill>
                <a:latin typeface="Calibri" pitchFamily="34" charset="0"/>
              </a:rPr>
              <a:t>AnalysisTemplate</a:t>
            </a:r>
          </a:p>
        </p:txBody>
      </p:sp>
      <p:sp>
        <p:nvSpPr>
          <p:cNvPr id="50" name="Slide Number Placeholder 49"/>
          <p:cNvSpPr>
            <a:spLocks noGrp="1"/>
          </p:cNvSpPr>
          <p:nvPr>
            <p:ph type="sldNum" sz="quarter" idx="12"/>
          </p:nvPr>
        </p:nvSpPr>
        <p:spPr/>
        <p:txBody>
          <a:bodyPr/>
          <a:lstStyle/>
          <a:p>
            <a:fld id="{CDC9CC1B-925F-4299-9F6F-2367F24ED866}" type="slidenum">
              <a:rPr lang="en-US" smtClean="0">
                <a:latin typeface="Calibri" pitchFamily="34" charset="0"/>
              </a:rPr>
              <a:pPr/>
              <a:t>20</a:t>
            </a:fld>
            <a:endParaRPr lang="en-US" smtClean="0">
              <a:latin typeface="Calibri" pitchFamily="34" charset="0"/>
            </a:endParaRPr>
          </a:p>
        </p:txBody>
      </p:sp>
      <p:sp>
        <p:nvSpPr>
          <p:cNvPr id="52" name="ERTotalDiff"/>
          <p:cNvSpPr/>
          <p:nvPr/>
        </p:nvSpPr>
        <p:spPr>
          <a:xfrm>
            <a:off x="7620000" y="2743200"/>
            <a:ext cx="1257300" cy="381000"/>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1000" smtClean="0">
                <a:solidFill>
                  <a:srgbClr val="00B050"/>
                </a:solidFill>
                <a:latin typeface="Calibri" pitchFamily="34" charset="0"/>
              </a:rPr>
              <a:t>($18,040)</a:t>
            </a:r>
          </a:p>
        </p:txBody>
      </p:sp>
      <p:sp>
        <p:nvSpPr>
          <p:cNvPr id="53" name="EETotalDiff"/>
          <p:cNvSpPr/>
          <p:nvPr/>
        </p:nvSpPr>
        <p:spPr>
          <a:xfrm>
            <a:off x="7620000" y="4114800"/>
            <a:ext cx="1257300" cy="381000"/>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1000" smtClean="0">
                <a:solidFill>
                  <a:srgbClr val="FF0000"/>
                </a:solidFill>
                <a:latin typeface="Calibri" pitchFamily="34" charset="0"/>
              </a:rPr>
              <a:t>$16,552</a:t>
            </a:r>
          </a:p>
        </p:txBody>
      </p:sp>
      <p:sp>
        <p:nvSpPr>
          <p:cNvPr id="43" name="ERLostComp" hidden="1"/>
          <p:cNvSpPr/>
          <p:nvPr/>
        </p:nvSpPr>
        <p:spPr>
          <a:xfrm>
            <a:off x="6400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latin typeface="Calibri" pitchFamily="34" charset="0"/>
              </a:rPr>
              <a:t>Lost Comp</a:t>
            </a:r>
          </a:p>
          <a:p>
            <a:pPr algn="ctr"/>
            <a:r>
              <a:rPr lang="en-US" sz="1000" smtClean="0">
                <a:latin typeface="Calibri" pitchFamily="34" charset="0"/>
              </a:rPr>
              <a:t>$0</a:t>
            </a:r>
          </a:p>
        </p:txBody>
      </p:sp>
      <p:sp>
        <p:nvSpPr>
          <p:cNvPr id="44" name="EELostComp" hidden="1"/>
          <p:cNvSpPr/>
          <p:nvPr/>
        </p:nvSpPr>
        <p:spPr>
          <a:xfrm>
            <a:off x="6400800" y="3657600"/>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latin typeface="Calibri" pitchFamily="34" charset="0"/>
              </a:rPr>
              <a:t>Lost Comp</a:t>
            </a:r>
          </a:p>
          <a:p>
            <a:pPr algn="ctr"/>
            <a:r>
              <a:rPr lang="en-US" sz="1000" smtClean="0">
                <a:latin typeface="Calibri" pitchFamily="34" charset="0"/>
              </a:rPr>
              <a:t>$0</a:t>
            </a:r>
          </a:p>
        </p:txBody>
      </p:sp>
      <p:sp>
        <p:nvSpPr>
          <p:cNvPr id="49" name="Rectangle 48"/>
          <p:cNvSpPr/>
          <p:nvPr/>
        </p:nvSpPr>
        <p:spPr>
          <a:xfrm>
            <a:off x="0" y="6477000"/>
            <a:ext cx="4576572" cy="401900"/>
          </a:xfrm>
          <a:prstGeom prst="rect">
            <a:avLst/>
          </a:prstGeom>
        </p:spPr>
        <p:txBody>
          <a:bodyPr>
            <a:spAutoFit/>
          </a:bodyPr>
          <a:lstStyle/>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 2012 Wells Fargo Insurance Services </a:t>
            </a:r>
          </a:p>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No Reprints Without Permission</a:t>
            </a:r>
          </a:p>
        </p:txBody>
      </p:sp>
    </p:spTree>
    <p:extLst>
      <p:ext uri="{BB962C8B-B14F-4D97-AF65-F5344CB8AC3E}">
        <p14:creationId xmlns:p14="http://schemas.microsoft.com/office/powerpoint/2010/main" xmlns="" val="2634043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916982"/>
            <a:ext cx="9144000" cy="951287"/>
            <a:chOff x="0" y="916982"/>
            <a:chExt cx="9144000" cy="951287"/>
          </a:xfrm>
        </p:grpSpPr>
        <p:pic>
          <p:nvPicPr>
            <p:cNvPr id="4" name="Picture 3" descr="app top.jpg"/>
            <p:cNvPicPr>
              <a:picLocks noChangeAspect="1"/>
            </p:cNvPicPr>
            <p:nvPr/>
          </p:nvPicPr>
          <p:blipFill>
            <a:blip r:embed="rId3" cstate="print"/>
            <a:srcRect/>
            <a:stretch>
              <a:fillRect/>
            </a:stretch>
          </p:blipFill>
          <p:spPr>
            <a:xfrm>
              <a:off x="0" y="916982"/>
              <a:ext cx="9144000" cy="951287"/>
            </a:xfrm>
            <a:prstGeom prst="rect">
              <a:avLst/>
            </a:prstGeom>
          </p:spPr>
        </p:pic>
        <p:pic>
          <p:nvPicPr>
            <p:cNvPr id="42" name="Picture 2"/>
            <p:cNvPicPr>
              <a:picLocks noChangeAspect="1" noChangeArrowheads="1"/>
            </p:cNvPicPr>
            <p:nvPr/>
          </p:nvPicPr>
          <p:blipFill>
            <a:blip r:embed="rId4" cstate="print"/>
            <a:srcRect/>
            <a:stretch>
              <a:fillRect/>
            </a:stretch>
          </p:blipFill>
          <p:spPr>
            <a:xfrm>
              <a:off x="8597352" y="1481138"/>
              <a:ext cx="353388" cy="2744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54" name="Rectangle 53"/>
          <p:cNvSpPr/>
          <p:nvPr/>
        </p:nvSpPr>
        <p:spPr>
          <a:xfrm>
            <a:off x="0" y="1828800"/>
            <a:ext cx="9144000" cy="504831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17" name="Title"/>
          <p:cNvSpPr txBox="1"/>
          <p:nvPr/>
        </p:nvSpPr>
        <p:spPr>
          <a:xfrm>
            <a:off x="381000" y="1447800"/>
            <a:ext cx="4200830" cy="307777"/>
          </a:xfrm>
          <a:prstGeom prst="rect">
            <a:avLst/>
          </a:prstGeom>
          <a:noFill/>
        </p:spPr>
        <p:txBody>
          <a:bodyPr wrap="none" rtlCol="0">
            <a:spAutoFit/>
          </a:bodyPr>
          <a:lstStyle/>
          <a:p>
            <a:pPr marL="0"/>
            <a:r>
              <a:rPr sz="1400" b="1" dirty="0">
                <a:solidFill>
                  <a:srgbClr val="000000"/>
                </a:solidFill>
                <a:latin typeface="Calibri"/>
              </a:rPr>
              <a:t>Impact Analysis - Terminate Plan (Projected to 2014</a:t>
            </a:r>
            <a:r>
              <a:rPr sz="1400" b="1" dirty="0" smtClean="0">
                <a:solidFill>
                  <a:srgbClr val="000000"/>
                </a:solidFill>
                <a:latin typeface="Calibri"/>
              </a:rPr>
              <a:t>)</a:t>
            </a:r>
            <a:endParaRPr sz="1400" b="1" dirty="0">
              <a:solidFill>
                <a:srgbClr val="000000"/>
              </a:solidFill>
              <a:latin typeface="Calibri"/>
            </a:endParaRPr>
          </a:p>
        </p:txBody>
      </p:sp>
      <p:sp>
        <p:nvSpPr>
          <p:cNvPr id="68" name="Rectangle 67"/>
          <p:cNvSpPr/>
          <p:nvPr/>
        </p:nvSpPr>
        <p:spPr>
          <a:xfrm>
            <a:off x="0" y="1828800"/>
            <a:ext cx="9144001" cy="39624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69" name="Rectangle 68"/>
          <p:cNvSpPr/>
          <p:nvPr/>
        </p:nvSpPr>
        <p:spPr>
          <a:xfrm>
            <a:off x="152399" y="1828800"/>
            <a:ext cx="8889543" cy="4267200"/>
          </a:xfrm>
          <a:prstGeom prst="rect">
            <a:avLst/>
          </a:prstGeom>
          <a:solidFill>
            <a:srgbClr val="F5F5F5"/>
          </a:solidFill>
          <a:ln w="19050">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3" name="Notched Right Arrow 2"/>
          <p:cNvSpPr/>
          <p:nvPr/>
        </p:nvSpPr>
        <p:spPr>
          <a:xfrm>
            <a:off x="457200" y="2133600"/>
            <a:ext cx="8420100" cy="1219200"/>
          </a:xfrm>
          <a:prstGeom prst="notch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Calibri" pitchFamily="34" charset="0"/>
            </a:endParaRPr>
          </a:p>
        </p:txBody>
      </p:sp>
      <p:sp>
        <p:nvSpPr>
          <p:cNvPr id="20" name="Notched Right Arrow 19"/>
          <p:cNvSpPr/>
          <p:nvPr/>
        </p:nvSpPr>
        <p:spPr>
          <a:xfrm>
            <a:off x="457200" y="3470077"/>
            <a:ext cx="8420100" cy="1219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5" name="ERGroupPremium"/>
          <p:cNvSpPr/>
          <p:nvPr/>
        </p:nvSpPr>
        <p:spPr>
          <a:xfrm>
            <a:off x="609599" y="2286000"/>
            <a:ext cx="1019175" cy="914400"/>
          </a:xfrm>
          <a:prstGeom prst="roundRect">
            <a:avLst/>
          </a:prstGeom>
          <a:solidFill>
            <a:schemeClr val="accent5"/>
          </a:solidFill>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latin typeface="Calibri" pitchFamily="34" charset="0"/>
              </a:rPr>
              <a:t>Group</a:t>
            </a:r>
          </a:p>
          <a:p>
            <a:pPr algn="ctr"/>
            <a:r>
              <a:rPr lang="en-US" sz="1000" smtClean="0">
                <a:latin typeface="Calibri" pitchFamily="34" charset="0"/>
              </a:rPr>
              <a:t>Premium</a:t>
            </a:r>
          </a:p>
          <a:p>
            <a:pPr algn="ctr"/>
            <a:r>
              <a:rPr lang="en-US" sz="1000" smtClean="0">
                <a:latin typeface="Calibri" pitchFamily="34" charset="0"/>
              </a:rPr>
              <a:t>$0</a:t>
            </a:r>
          </a:p>
        </p:txBody>
      </p:sp>
      <p:sp>
        <p:nvSpPr>
          <p:cNvPr id="21" name="ERCorporateTax"/>
          <p:cNvSpPr/>
          <p:nvPr/>
        </p:nvSpPr>
        <p:spPr>
          <a:xfrm>
            <a:off x="1828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latin typeface="Calibri" pitchFamily="34" charset="0"/>
              </a:rPr>
              <a:t>Premium</a:t>
            </a:r>
          </a:p>
          <a:p>
            <a:pPr algn="ctr"/>
            <a:r>
              <a:rPr lang="en-US" sz="1000" smtClean="0">
                <a:latin typeface="Calibri" pitchFamily="34" charset="0"/>
              </a:rPr>
              <a:t>Tax Impact</a:t>
            </a:r>
          </a:p>
          <a:p>
            <a:pPr algn="ctr"/>
            <a:r>
              <a:rPr lang="en-US" sz="1000" smtClean="0">
                <a:latin typeface="Calibri" pitchFamily="34" charset="0"/>
              </a:rPr>
              <a:t>($197,119)</a:t>
            </a:r>
          </a:p>
        </p:txBody>
      </p:sp>
      <p:sp>
        <p:nvSpPr>
          <p:cNvPr id="22" name="ERFICATax"/>
          <p:cNvSpPr/>
          <p:nvPr/>
        </p:nvSpPr>
        <p:spPr>
          <a:xfrm>
            <a:off x="2971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latin typeface="Calibri" pitchFamily="34" charset="0"/>
              </a:rPr>
              <a:t>FICA</a:t>
            </a:r>
          </a:p>
          <a:p>
            <a:pPr algn="ctr"/>
            <a:r>
              <a:rPr lang="en-US" sz="1000" smtClean="0">
                <a:latin typeface="Calibri" pitchFamily="34" charset="0"/>
              </a:rPr>
              <a:t>Tax Impact</a:t>
            </a:r>
          </a:p>
          <a:p>
            <a:pPr algn="ctr"/>
            <a:r>
              <a:rPr lang="en-US" sz="1000" smtClean="0">
                <a:latin typeface="Calibri" pitchFamily="34" charset="0"/>
              </a:rPr>
              <a:t>$37,047</a:t>
            </a:r>
          </a:p>
        </p:txBody>
      </p:sp>
      <p:sp>
        <p:nvSpPr>
          <p:cNvPr id="25" name="ERPenalty"/>
          <p:cNvSpPr/>
          <p:nvPr/>
        </p:nvSpPr>
        <p:spPr>
          <a:xfrm>
            <a:off x="4114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latin typeface="Calibri" pitchFamily="34" charset="0"/>
              </a:rPr>
              <a:t>Penalty</a:t>
            </a:r>
          </a:p>
          <a:p>
            <a:pPr algn="ctr"/>
            <a:r>
              <a:rPr lang="en-US" sz="1000" smtClean="0">
                <a:latin typeface="Calibri" pitchFamily="34" charset="0"/>
              </a:rPr>
              <a:t>$340,000</a:t>
            </a:r>
          </a:p>
        </p:txBody>
      </p:sp>
      <p:sp>
        <p:nvSpPr>
          <p:cNvPr id="28" name="ERTotal"/>
          <p:cNvSpPr/>
          <p:nvPr/>
        </p:nvSpPr>
        <p:spPr>
          <a:xfrm>
            <a:off x="7620000" y="2362200"/>
            <a:ext cx="1257300" cy="762000"/>
          </a:xfrm>
          <a:prstGeom prst="roundRect">
            <a:avLst/>
          </a:prstGeom>
          <a:ln w="76200"/>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1000" smtClean="0">
                <a:latin typeface="Calibri" pitchFamily="34" charset="0"/>
              </a:rPr>
              <a:t>ER Total</a:t>
            </a:r>
          </a:p>
          <a:p>
            <a:pPr algn="ctr"/>
            <a:r>
              <a:rPr lang="en-US" sz="1000" smtClean="0">
                <a:latin typeface="Calibri" pitchFamily="34" charset="0"/>
              </a:rPr>
              <a:t>$685,362</a:t>
            </a:r>
          </a:p>
          <a:p>
            <a:pPr algn="ctr"/>
            <a:endParaRPr lang="en-US" sz="1000" smtClean="0">
              <a:latin typeface="Calibri" pitchFamily="34" charset="0"/>
            </a:endParaRPr>
          </a:p>
        </p:txBody>
      </p:sp>
      <p:sp>
        <p:nvSpPr>
          <p:cNvPr id="29" name="EEGroupPremium"/>
          <p:cNvSpPr/>
          <p:nvPr/>
        </p:nvSpPr>
        <p:spPr>
          <a:xfrm>
            <a:off x="609600" y="3660577"/>
            <a:ext cx="1019175"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latin typeface="Calibri" pitchFamily="34" charset="0"/>
              </a:rPr>
              <a:t>Group</a:t>
            </a:r>
          </a:p>
          <a:p>
            <a:pPr algn="ctr"/>
            <a:r>
              <a:rPr lang="en-US" sz="1000" smtClean="0">
                <a:latin typeface="Calibri" pitchFamily="34" charset="0"/>
              </a:rPr>
              <a:t>Premium</a:t>
            </a:r>
          </a:p>
          <a:p>
            <a:pPr algn="ctr"/>
            <a:r>
              <a:rPr lang="en-US" sz="1000" smtClean="0">
                <a:latin typeface="Calibri" pitchFamily="34" charset="0"/>
              </a:rPr>
              <a:t>$0</a:t>
            </a:r>
          </a:p>
        </p:txBody>
      </p:sp>
      <p:sp>
        <p:nvSpPr>
          <p:cNvPr id="30" name="EEIncomeTax"/>
          <p:cNvSpPr/>
          <p:nvPr/>
        </p:nvSpPr>
        <p:spPr>
          <a:xfrm>
            <a:off x="1828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latin typeface="Calibri" pitchFamily="34" charset="0"/>
              </a:rPr>
              <a:t>Premium</a:t>
            </a:r>
          </a:p>
          <a:p>
            <a:pPr algn="ctr"/>
            <a:r>
              <a:rPr lang="en-US" sz="1000" smtClean="0">
                <a:latin typeface="Calibri" pitchFamily="34" charset="0"/>
              </a:rPr>
              <a:t>Tax Impact</a:t>
            </a:r>
          </a:p>
          <a:p>
            <a:pPr algn="ctr"/>
            <a:r>
              <a:rPr lang="en-US" sz="1000" smtClean="0">
                <a:latin typeface="Calibri" pitchFamily="34" charset="0"/>
              </a:rPr>
              <a:t>$83,915</a:t>
            </a:r>
          </a:p>
        </p:txBody>
      </p:sp>
      <p:sp>
        <p:nvSpPr>
          <p:cNvPr id="31" name="EEFICATax"/>
          <p:cNvSpPr/>
          <p:nvPr/>
        </p:nvSpPr>
        <p:spPr>
          <a:xfrm>
            <a:off x="2971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latin typeface="Calibri" pitchFamily="34" charset="0"/>
              </a:rPr>
              <a:t>FICA</a:t>
            </a:r>
          </a:p>
          <a:p>
            <a:pPr algn="ctr"/>
            <a:r>
              <a:rPr lang="en-US" sz="1000" smtClean="0">
                <a:latin typeface="Calibri" pitchFamily="34" charset="0"/>
              </a:rPr>
              <a:t>Tax Impact</a:t>
            </a:r>
          </a:p>
          <a:p>
            <a:pPr algn="ctr"/>
            <a:r>
              <a:rPr lang="en-US" sz="1000" smtClean="0">
                <a:latin typeface="Calibri" pitchFamily="34" charset="0"/>
              </a:rPr>
              <a:t>$37,047</a:t>
            </a:r>
          </a:p>
        </p:txBody>
      </p:sp>
      <p:sp>
        <p:nvSpPr>
          <p:cNvPr id="32" name="EEExchange"/>
          <p:cNvSpPr/>
          <p:nvPr/>
        </p:nvSpPr>
        <p:spPr>
          <a:xfrm>
            <a:off x="4114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latin typeface="Calibri" pitchFamily="34" charset="0"/>
              </a:rPr>
              <a:t>Exchange</a:t>
            </a:r>
          </a:p>
          <a:p>
            <a:pPr algn="ctr"/>
            <a:r>
              <a:rPr lang="en-US" sz="1000" smtClean="0">
                <a:latin typeface="Calibri" pitchFamily="34" charset="0"/>
              </a:rPr>
              <a:t>Gross</a:t>
            </a:r>
          </a:p>
          <a:p>
            <a:pPr algn="ctr"/>
            <a:r>
              <a:rPr lang="en-US" sz="1000" smtClean="0">
                <a:latin typeface="Calibri" pitchFamily="34" charset="0"/>
              </a:rPr>
              <a:t>$1,736,767</a:t>
            </a:r>
          </a:p>
        </p:txBody>
      </p:sp>
      <p:sp>
        <p:nvSpPr>
          <p:cNvPr id="33" name="EESubsidy"/>
          <p:cNvSpPr/>
          <p:nvPr/>
        </p:nvSpPr>
        <p:spPr>
          <a:xfrm>
            <a:off x="5257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latin typeface="Calibri" pitchFamily="34" charset="0"/>
              </a:rPr>
              <a:t>Subsidies</a:t>
            </a:r>
          </a:p>
          <a:p>
            <a:pPr algn="ctr"/>
            <a:r>
              <a:rPr lang="en-US" sz="1000" smtClean="0">
                <a:latin typeface="Calibri" pitchFamily="34" charset="0"/>
              </a:rPr>
              <a:t>($1,003,651)</a:t>
            </a:r>
          </a:p>
        </p:txBody>
      </p:sp>
      <p:sp>
        <p:nvSpPr>
          <p:cNvPr id="35" name="EETotal"/>
          <p:cNvSpPr/>
          <p:nvPr/>
        </p:nvSpPr>
        <p:spPr>
          <a:xfrm>
            <a:off x="7620001" y="3736777"/>
            <a:ext cx="1257300" cy="762000"/>
          </a:xfrm>
          <a:prstGeom prst="roundRect">
            <a:avLst/>
          </a:prstGeom>
          <a:ln w="76200"/>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sz="1000" smtClean="0">
                <a:latin typeface="Calibri" pitchFamily="34" charset="0"/>
              </a:rPr>
              <a:t>EE Total</a:t>
            </a:r>
          </a:p>
          <a:p>
            <a:pPr algn="ctr"/>
            <a:r>
              <a:rPr lang="en-US" sz="1000" smtClean="0">
                <a:latin typeface="Calibri" pitchFamily="34" charset="0"/>
              </a:rPr>
              <a:t>$348,643</a:t>
            </a:r>
          </a:p>
          <a:p>
            <a:pPr algn="ctr"/>
            <a:endParaRPr lang="en-US" sz="1000" smtClean="0">
              <a:latin typeface="Calibri" pitchFamily="34" charset="0"/>
            </a:endParaRPr>
          </a:p>
        </p:txBody>
      </p:sp>
      <p:sp>
        <p:nvSpPr>
          <p:cNvPr id="36" name="TextBox 35"/>
          <p:cNvSpPr txBox="1"/>
          <p:nvPr/>
        </p:nvSpPr>
        <p:spPr>
          <a:xfrm>
            <a:off x="457200" y="1981200"/>
            <a:ext cx="2517115" cy="308789"/>
          </a:xfrm>
          <a:prstGeom prst="rect">
            <a:avLst/>
          </a:prstGeom>
          <a:noFill/>
        </p:spPr>
        <p:txBody>
          <a:bodyPr wrap="square" rtlCol="0">
            <a:spAutoFit/>
          </a:bodyPr>
          <a:lstStyle/>
          <a:p>
            <a:r>
              <a:rPr lang="en-US" sz="1400" smtClean="0">
                <a:latin typeface="Calibri" pitchFamily="34" charset="0"/>
              </a:rPr>
              <a:t>Employer Perspective</a:t>
            </a:r>
          </a:p>
        </p:txBody>
      </p:sp>
      <p:sp>
        <p:nvSpPr>
          <p:cNvPr id="37" name="TextBox 36"/>
          <p:cNvSpPr txBox="1"/>
          <p:nvPr/>
        </p:nvSpPr>
        <p:spPr>
          <a:xfrm>
            <a:off x="457200" y="3352800"/>
            <a:ext cx="2517115" cy="308789"/>
          </a:xfrm>
          <a:prstGeom prst="rect">
            <a:avLst/>
          </a:prstGeom>
          <a:noFill/>
        </p:spPr>
        <p:txBody>
          <a:bodyPr wrap="square" rtlCol="0">
            <a:spAutoFit/>
          </a:bodyPr>
          <a:lstStyle/>
          <a:p>
            <a:r>
              <a:rPr lang="en-US" sz="1400" smtClean="0">
                <a:latin typeface="Calibri" pitchFamily="34" charset="0"/>
              </a:rPr>
              <a:t>Employee Perspective</a:t>
            </a:r>
          </a:p>
        </p:txBody>
      </p:sp>
      <p:sp>
        <p:nvSpPr>
          <p:cNvPr id="38" name="KeyConsiderations"/>
          <p:cNvSpPr txBox="1"/>
          <p:nvPr/>
        </p:nvSpPr>
        <p:spPr>
          <a:xfrm>
            <a:off x="381000" y="4648201"/>
            <a:ext cx="8393046" cy="1066800"/>
          </a:xfrm>
          <a:prstGeom prst="rect">
            <a:avLst/>
          </a:prstGeom>
        </p:spPr>
        <p:txBody>
          <a:bodyPr/>
          <a:lstStyle/>
          <a:p>
            <a:pPr marL="342900" marR="0" lvl="0" indent="-342900" algn="l" defTabSz="914400" rtl="0" eaLnBrk="1" fontAlgn="auto" latinLnBrk="0" hangingPunct="1">
              <a:lnSpc>
                <a:spcPct val="100000"/>
              </a:lnSpc>
              <a:spcBef>
                <a:spcPct val="20000"/>
              </a:spcBef>
              <a:spcAft>
                <a:spcPct val="0"/>
              </a:spcAft>
              <a:buClrTx/>
              <a:buSzTx/>
              <a:buFont typeface="Arial" pitchFamily="34" charset="0"/>
              <a:buChar char="•"/>
            </a:pPr>
            <a:r>
              <a:rPr sz="1100" b="1">
                <a:latin typeface="Calibri"/>
              </a:rPr>
              <a:t>Key Considerations</a:t>
            </a:r>
          </a:p>
          <a:p>
            <a:pPr marL="342900" marR="0" lvl="0" indent="-342900" algn="l" defTabSz="914400" rtl="0" eaLnBrk="1" fontAlgn="auto" latinLnBrk="0" hangingPunct="1">
              <a:lnSpc>
                <a:spcPct val="100000"/>
              </a:lnSpc>
              <a:spcBef>
                <a:spcPct val="20000"/>
              </a:spcBef>
              <a:spcAft>
                <a:spcPct val="0"/>
              </a:spcAft>
              <a:buClrTx/>
              <a:buSzTx/>
              <a:buFont typeface="Arial" pitchFamily="34" charset="0"/>
              <a:buChar char="•"/>
            </a:pPr>
            <a:r>
              <a:rPr sz="1100">
                <a:latin typeface="Calibri"/>
              </a:rPr>
              <a:t>Salaries trended to 103%</a:t>
            </a:r>
          </a:p>
          <a:p>
            <a:pPr marL="342900" marR="0" lvl="0" indent="-342900" algn="l" defTabSz="914400" rtl="0" eaLnBrk="1" fontAlgn="auto" latinLnBrk="0" hangingPunct="1">
              <a:lnSpc>
                <a:spcPct val="100000"/>
              </a:lnSpc>
              <a:spcBef>
                <a:spcPct val="20000"/>
              </a:spcBef>
              <a:spcAft>
                <a:spcPct val="0"/>
              </a:spcAft>
              <a:buClrTx/>
              <a:buSzTx/>
              <a:buFont typeface="Arial" pitchFamily="34" charset="0"/>
              <a:buChar char="•"/>
            </a:pPr>
            <a:r>
              <a:rPr sz="1100">
                <a:latin typeface="Calibri"/>
              </a:rPr>
              <a:t>Group premiums trended to 130%</a:t>
            </a:r>
          </a:p>
          <a:p>
            <a:pPr marL="342900" marR="0" lvl="0" indent="-342900" algn="l" defTabSz="914400" rtl="0" eaLnBrk="1" fontAlgn="auto" latinLnBrk="0" hangingPunct="1">
              <a:lnSpc>
                <a:spcPct val="100000"/>
              </a:lnSpc>
              <a:spcBef>
                <a:spcPct val="20000"/>
              </a:spcBef>
              <a:spcAft>
                <a:spcPct val="0"/>
              </a:spcAft>
              <a:buClrTx/>
              <a:buSzTx/>
              <a:buFont typeface="Arial" pitchFamily="34" charset="0"/>
              <a:buChar char="•"/>
            </a:pPr>
            <a:r>
              <a:rPr sz="1100">
                <a:latin typeface="Calibri"/>
              </a:rPr>
              <a:t>Excise tax penalty based on all 200 full-time employees (less the first 30) regardless of whether they obtain other coverage</a:t>
            </a:r>
          </a:p>
          <a:p>
            <a:pPr marL="342900" marR="0" lvl="0" indent="-342900" algn="l" defTabSz="914400" rtl="0" eaLnBrk="1" fontAlgn="auto" latinLnBrk="0" hangingPunct="1">
              <a:lnSpc>
                <a:spcPct val="100000"/>
              </a:lnSpc>
              <a:spcBef>
                <a:spcPct val="20000"/>
              </a:spcBef>
              <a:spcAft>
                <a:spcPct val="0"/>
              </a:spcAft>
              <a:buClrTx/>
              <a:buSzTx/>
              <a:buFont typeface="Arial" pitchFamily="34" charset="0"/>
              <a:buChar char="•"/>
            </a:pPr>
            <a:r>
              <a:rPr sz="1100">
                <a:latin typeface="Calibri"/>
              </a:rPr>
              <a:t>“Lost Comp” is the aggregate compensation value lost for all employees adversely impacted by termination of group coverage, calculated as the difference between current cost and future cost of exchange coverage. </a:t>
            </a:r>
          </a:p>
        </p:txBody>
      </p:sp>
      <p:sp>
        <p:nvSpPr>
          <p:cNvPr id="39" name="CompassHeading"/>
          <p:cNvSpPr txBox="1"/>
          <p:nvPr/>
        </p:nvSpPr>
        <p:spPr>
          <a:xfrm>
            <a:off x="4572000" y="4648201"/>
            <a:ext cx="4097740" cy="1066800"/>
          </a:xfrm>
          <a:prstGeom prst="rect">
            <a:avLst/>
          </a:prstGeom>
        </p:spPr>
        <p:txBody>
          <a:bodyPr/>
          <a:lstStyle/>
          <a:p>
            <a:pPr marL="742950" marR="0" lvl="1" indent="-285750" algn="l" defTabSz="914400" rtl="0" eaLnBrk="1" fontAlgn="auto" latinLnBrk="0" hangingPunct="1">
              <a:lnSpc>
                <a:spcPct val="100000"/>
              </a:lnSpc>
              <a:spcBef>
                <a:spcPct val="20000"/>
              </a:spcBef>
              <a:spcAft>
                <a:spcPct val="0"/>
              </a:spcAft>
              <a:buClrTx/>
              <a:buSzTx/>
            </a:pPr>
            <a:endParaRPr kumimoji="0" lang="en-US" sz="1100" b="0" i="0" u="none" strike="noStrike" kern="1200" cap="none" spc="0" normalizeH="0" baseline="0" noProof="0">
              <a:ln>
                <a:noFill/>
              </a:ln>
              <a:solidFill>
                <a:schemeClr val="tx1"/>
              </a:solidFill>
              <a:uLnTx/>
              <a:uFillTx/>
              <a:latin typeface="Calibri" pitchFamily="34" charset="0"/>
            </a:endParaRPr>
          </a:p>
        </p:txBody>
      </p:sp>
      <p:sp>
        <p:nvSpPr>
          <p:cNvPr id="40" name="VendorLogo"/>
          <p:cNvSpPr txBox="1"/>
          <p:nvPr/>
        </p:nvSpPr>
        <p:spPr>
          <a:xfrm>
            <a:off x="7848600" y="6858000"/>
            <a:ext cx="1144143" cy="370863"/>
          </a:xfrm>
          <a:prstGeom prst="rect">
            <a:avLst/>
          </a:prstGeom>
          <a:noFill/>
        </p:spPr>
        <p:txBody>
          <a:bodyPr wrap="square" rtlCol="0">
            <a:spAutoFit/>
          </a:bodyPr>
          <a:lstStyle/>
          <a:p>
            <a:endParaRPr lang="en-US">
              <a:latin typeface="Calibri" pitchFamily="34" charset="0"/>
            </a:endParaRPr>
          </a:p>
        </p:txBody>
      </p:sp>
      <p:sp>
        <p:nvSpPr>
          <p:cNvPr id="41" name="AnalysisTemplate" hidden="1"/>
          <p:cNvSpPr txBox="1"/>
          <p:nvPr/>
        </p:nvSpPr>
        <p:spPr>
          <a:xfrm>
            <a:off x="685800" y="6172200"/>
            <a:ext cx="2135734" cy="370863"/>
          </a:xfrm>
          <a:prstGeom prst="rect">
            <a:avLst/>
          </a:prstGeom>
          <a:noFill/>
        </p:spPr>
        <p:txBody>
          <a:bodyPr wrap="square" rtlCol="0">
            <a:spAutoFit/>
          </a:bodyPr>
          <a:lstStyle/>
          <a:p>
            <a:r>
              <a:rPr lang="en-US" smtClean="0">
                <a:solidFill>
                  <a:srgbClr val="EEEEEE"/>
                </a:solidFill>
                <a:latin typeface="Calibri" pitchFamily="34" charset="0"/>
              </a:rPr>
              <a:t>AnalysisTemplate</a:t>
            </a:r>
          </a:p>
        </p:txBody>
      </p:sp>
      <p:sp>
        <p:nvSpPr>
          <p:cNvPr id="50" name="Slide Number Placeholder 49"/>
          <p:cNvSpPr>
            <a:spLocks noGrp="1"/>
          </p:cNvSpPr>
          <p:nvPr>
            <p:ph type="sldNum" sz="quarter" idx="12"/>
          </p:nvPr>
        </p:nvSpPr>
        <p:spPr/>
        <p:txBody>
          <a:bodyPr/>
          <a:lstStyle/>
          <a:p>
            <a:fld id="{CDC9CC1B-925F-4299-9F6F-2367F24ED866}" type="slidenum">
              <a:rPr lang="en-US" smtClean="0">
                <a:latin typeface="Calibri" pitchFamily="34" charset="0"/>
              </a:rPr>
              <a:pPr/>
              <a:t>21</a:t>
            </a:fld>
            <a:endParaRPr lang="en-US" smtClean="0">
              <a:latin typeface="Calibri" pitchFamily="34" charset="0"/>
            </a:endParaRPr>
          </a:p>
        </p:txBody>
      </p:sp>
      <p:sp>
        <p:nvSpPr>
          <p:cNvPr id="52" name="ERTotalDiff"/>
          <p:cNvSpPr/>
          <p:nvPr/>
        </p:nvSpPr>
        <p:spPr>
          <a:xfrm>
            <a:off x="7620000" y="2743200"/>
            <a:ext cx="1257300" cy="381000"/>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1000" smtClean="0">
                <a:solidFill>
                  <a:srgbClr val="FF0000"/>
                </a:solidFill>
                <a:latin typeface="Calibri" pitchFamily="34" charset="0"/>
              </a:rPr>
              <a:t>$74,091</a:t>
            </a:r>
          </a:p>
        </p:txBody>
      </p:sp>
      <p:sp>
        <p:nvSpPr>
          <p:cNvPr id="53" name="EETotalDiff"/>
          <p:cNvSpPr/>
          <p:nvPr/>
        </p:nvSpPr>
        <p:spPr>
          <a:xfrm>
            <a:off x="7620000" y="4114800"/>
            <a:ext cx="1257300" cy="381000"/>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1000" smtClean="0">
                <a:solidFill>
                  <a:srgbClr val="00B050"/>
                </a:solidFill>
                <a:latin typeface="Calibri" pitchFamily="34" charset="0"/>
              </a:rPr>
              <a:t>($67,642)</a:t>
            </a:r>
          </a:p>
        </p:txBody>
      </p:sp>
      <p:sp>
        <p:nvSpPr>
          <p:cNvPr id="43" name="ERLostComp"/>
          <p:cNvSpPr/>
          <p:nvPr/>
        </p:nvSpPr>
        <p:spPr>
          <a:xfrm>
            <a:off x="6400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latin typeface="Calibri" pitchFamily="34" charset="0"/>
              </a:rPr>
              <a:t>Lost Comp</a:t>
            </a:r>
          </a:p>
          <a:p>
            <a:pPr algn="ctr"/>
            <a:r>
              <a:rPr lang="en-US" sz="1000" smtClean="0">
                <a:latin typeface="Calibri" pitchFamily="34" charset="0"/>
              </a:rPr>
              <a:t>$505,435</a:t>
            </a:r>
          </a:p>
        </p:txBody>
      </p:sp>
      <p:sp>
        <p:nvSpPr>
          <p:cNvPr id="44" name="EELostComp"/>
          <p:cNvSpPr/>
          <p:nvPr/>
        </p:nvSpPr>
        <p:spPr>
          <a:xfrm>
            <a:off x="6400800" y="3657600"/>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latin typeface="Calibri" pitchFamily="34" charset="0"/>
              </a:rPr>
              <a:t>Lost Comp</a:t>
            </a:r>
          </a:p>
          <a:p>
            <a:pPr algn="ctr"/>
            <a:r>
              <a:rPr lang="en-US" sz="1000" smtClean="0">
                <a:latin typeface="Calibri" pitchFamily="34" charset="0"/>
              </a:rPr>
              <a:t>($505,435)</a:t>
            </a:r>
          </a:p>
        </p:txBody>
      </p:sp>
      <p:sp>
        <p:nvSpPr>
          <p:cNvPr id="49" name="Rectangle 48"/>
          <p:cNvSpPr/>
          <p:nvPr/>
        </p:nvSpPr>
        <p:spPr>
          <a:xfrm>
            <a:off x="0" y="6477000"/>
            <a:ext cx="4576572" cy="401900"/>
          </a:xfrm>
          <a:prstGeom prst="rect">
            <a:avLst/>
          </a:prstGeom>
        </p:spPr>
        <p:txBody>
          <a:bodyPr>
            <a:spAutoFit/>
          </a:bodyPr>
          <a:lstStyle/>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 2012 Wells Fargo Insurance Services </a:t>
            </a:r>
          </a:p>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No Reprints Without Permission</a:t>
            </a:r>
          </a:p>
        </p:txBody>
      </p:sp>
    </p:spTree>
    <p:extLst>
      <p:ext uri="{BB962C8B-B14F-4D97-AF65-F5344CB8AC3E}">
        <p14:creationId xmlns:p14="http://schemas.microsoft.com/office/powerpoint/2010/main" xmlns="" val="2634043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916982"/>
            <a:ext cx="9144000" cy="951287"/>
            <a:chOff x="0" y="916982"/>
            <a:chExt cx="9144000" cy="951287"/>
          </a:xfrm>
        </p:grpSpPr>
        <p:pic>
          <p:nvPicPr>
            <p:cNvPr id="4" name="Picture 3" descr="app top.jpg"/>
            <p:cNvPicPr>
              <a:picLocks noChangeAspect="1"/>
            </p:cNvPicPr>
            <p:nvPr/>
          </p:nvPicPr>
          <p:blipFill>
            <a:blip r:embed="rId3" cstate="print"/>
            <a:srcRect/>
            <a:stretch>
              <a:fillRect/>
            </a:stretch>
          </p:blipFill>
          <p:spPr>
            <a:xfrm>
              <a:off x="0" y="916982"/>
              <a:ext cx="9144000" cy="951287"/>
            </a:xfrm>
            <a:prstGeom prst="rect">
              <a:avLst/>
            </a:prstGeom>
          </p:spPr>
        </p:pic>
        <p:pic>
          <p:nvPicPr>
            <p:cNvPr id="42" name="Picture 2"/>
            <p:cNvPicPr>
              <a:picLocks noChangeAspect="1" noChangeArrowheads="1"/>
            </p:cNvPicPr>
            <p:nvPr/>
          </p:nvPicPr>
          <p:blipFill>
            <a:blip r:embed="rId4" cstate="print"/>
            <a:srcRect/>
            <a:stretch>
              <a:fillRect/>
            </a:stretch>
          </p:blipFill>
          <p:spPr>
            <a:xfrm>
              <a:off x="8597352" y="1481138"/>
              <a:ext cx="353388" cy="2744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54" name="Rectangle 53"/>
          <p:cNvSpPr/>
          <p:nvPr/>
        </p:nvSpPr>
        <p:spPr>
          <a:xfrm>
            <a:off x="0" y="1828800"/>
            <a:ext cx="9144000" cy="504831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17" name="Title"/>
          <p:cNvSpPr txBox="1"/>
          <p:nvPr/>
        </p:nvSpPr>
        <p:spPr>
          <a:xfrm>
            <a:off x="381000" y="1447800"/>
            <a:ext cx="4143122" cy="307777"/>
          </a:xfrm>
          <a:prstGeom prst="rect">
            <a:avLst/>
          </a:prstGeom>
          <a:noFill/>
        </p:spPr>
        <p:txBody>
          <a:bodyPr wrap="none" rtlCol="0">
            <a:spAutoFit/>
          </a:bodyPr>
          <a:lstStyle/>
          <a:p>
            <a:pPr marL="0"/>
            <a:r>
              <a:rPr sz="1400" b="1" dirty="0">
                <a:solidFill>
                  <a:srgbClr val="000000"/>
                </a:solidFill>
                <a:latin typeface="Calibri"/>
              </a:rPr>
              <a:t>Impact Analysis - Minimize Plan (Projected to 2014</a:t>
            </a:r>
            <a:r>
              <a:rPr sz="1400" b="1" dirty="0" smtClean="0">
                <a:solidFill>
                  <a:srgbClr val="000000"/>
                </a:solidFill>
                <a:latin typeface="Calibri"/>
              </a:rPr>
              <a:t>)</a:t>
            </a:r>
            <a:endParaRPr sz="1400" b="1" dirty="0">
              <a:solidFill>
                <a:srgbClr val="000000"/>
              </a:solidFill>
              <a:latin typeface="Calibri"/>
            </a:endParaRPr>
          </a:p>
        </p:txBody>
      </p:sp>
      <p:sp>
        <p:nvSpPr>
          <p:cNvPr id="68" name="Rectangle 67"/>
          <p:cNvSpPr/>
          <p:nvPr/>
        </p:nvSpPr>
        <p:spPr>
          <a:xfrm>
            <a:off x="0" y="1828800"/>
            <a:ext cx="9144001" cy="39624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69" name="Rectangle 68"/>
          <p:cNvSpPr/>
          <p:nvPr/>
        </p:nvSpPr>
        <p:spPr>
          <a:xfrm>
            <a:off x="152399" y="1828800"/>
            <a:ext cx="8889543" cy="4267200"/>
          </a:xfrm>
          <a:prstGeom prst="rect">
            <a:avLst/>
          </a:prstGeom>
          <a:solidFill>
            <a:srgbClr val="F5F5F5"/>
          </a:solidFill>
          <a:ln w="19050">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3" name="Notched Right Arrow 2"/>
          <p:cNvSpPr/>
          <p:nvPr/>
        </p:nvSpPr>
        <p:spPr>
          <a:xfrm>
            <a:off x="457200" y="2133600"/>
            <a:ext cx="8420100" cy="1219200"/>
          </a:xfrm>
          <a:prstGeom prst="notch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Calibri" pitchFamily="34" charset="0"/>
            </a:endParaRPr>
          </a:p>
        </p:txBody>
      </p:sp>
      <p:sp>
        <p:nvSpPr>
          <p:cNvPr id="20" name="Notched Right Arrow 19"/>
          <p:cNvSpPr/>
          <p:nvPr/>
        </p:nvSpPr>
        <p:spPr>
          <a:xfrm>
            <a:off x="457200" y="3470077"/>
            <a:ext cx="8420100" cy="1219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5" name="ERGroupPremium"/>
          <p:cNvSpPr/>
          <p:nvPr/>
        </p:nvSpPr>
        <p:spPr>
          <a:xfrm>
            <a:off x="609599" y="2286000"/>
            <a:ext cx="1019175" cy="914400"/>
          </a:xfrm>
          <a:prstGeom prst="roundRect">
            <a:avLst/>
          </a:prstGeom>
          <a:solidFill>
            <a:schemeClr val="accent5"/>
          </a:solidFill>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latin typeface="Calibri" pitchFamily="34" charset="0"/>
              </a:rPr>
              <a:t>Group</a:t>
            </a:r>
          </a:p>
          <a:p>
            <a:pPr algn="ctr"/>
            <a:r>
              <a:rPr lang="en-US" sz="1000" smtClean="0">
                <a:latin typeface="Calibri" pitchFamily="34" charset="0"/>
              </a:rPr>
              <a:t>Premium</a:t>
            </a:r>
          </a:p>
          <a:p>
            <a:pPr algn="ctr"/>
            <a:r>
              <a:rPr lang="en-US" sz="1000" smtClean="0">
                <a:latin typeface="Calibri" pitchFamily="34" charset="0"/>
              </a:rPr>
              <a:t>$62,795</a:t>
            </a:r>
          </a:p>
        </p:txBody>
      </p:sp>
      <p:sp>
        <p:nvSpPr>
          <p:cNvPr id="21" name="ERCorporateTax"/>
          <p:cNvSpPr/>
          <p:nvPr/>
        </p:nvSpPr>
        <p:spPr>
          <a:xfrm>
            <a:off x="1828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latin typeface="Calibri" pitchFamily="34" charset="0"/>
              </a:rPr>
              <a:t>Premium</a:t>
            </a:r>
          </a:p>
          <a:p>
            <a:pPr algn="ctr"/>
            <a:r>
              <a:rPr lang="en-US" sz="1000" smtClean="0">
                <a:latin typeface="Calibri" pitchFamily="34" charset="0"/>
              </a:rPr>
              <a:t>Tax Impact</a:t>
            </a:r>
          </a:p>
          <a:p>
            <a:pPr algn="ctr"/>
            <a:r>
              <a:rPr lang="en-US" sz="1000" smtClean="0">
                <a:latin typeface="Calibri" pitchFamily="34" charset="0"/>
              </a:rPr>
              <a:t>($24,490)</a:t>
            </a:r>
          </a:p>
        </p:txBody>
      </p:sp>
      <p:sp>
        <p:nvSpPr>
          <p:cNvPr id="22" name="ERFICATax"/>
          <p:cNvSpPr/>
          <p:nvPr/>
        </p:nvSpPr>
        <p:spPr>
          <a:xfrm>
            <a:off x="2971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latin typeface="Calibri" pitchFamily="34" charset="0"/>
              </a:rPr>
              <a:t>FICA</a:t>
            </a:r>
          </a:p>
          <a:p>
            <a:pPr algn="ctr"/>
            <a:r>
              <a:rPr lang="en-US" sz="1000" smtClean="0">
                <a:latin typeface="Calibri" pitchFamily="34" charset="0"/>
              </a:rPr>
              <a:t>Tax Impact</a:t>
            </a:r>
          </a:p>
          <a:p>
            <a:pPr algn="ctr"/>
            <a:r>
              <a:rPr lang="en-US" sz="1000" smtClean="0">
                <a:latin typeface="Calibri" pitchFamily="34" charset="0"/>
              </a:rPr>
              <a:t>($67,638)</a:t>
            </a:r>
          </a:p>
        </p:txBody>
      </p:sp>
      <p:sp>
        <p:nvSpPr>
          <p:cNvPr id="25" name="ERPenalty"/>
          <p:cNvSpPr/>
          <p:nvPr/>
        </p:nvSpPr>
        <p:spPr>
          <a:xfrm>
            <a:off x="4114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latin typeface="Calibri" pitchFamily="34" charset="0"/>
              </a:rPr>
              <a:t>Penalty</a:t>
            </a:r>
          </a:p>
          <a:p>
            <a:pPr algn="ctr"/>
            <a:r>
              <a:rPr lang="en-US" sz="1000" smtClean="0">
                <a:latin typeface="Calibri" pitchFamily="34" charset="0"/>
              </a:rPr>
              <a:t>$0</a:t>
            </a:r>
          </a:p>
        </p:txBody>
      </p:sp>
      <p:sp>
        <p:nvSpPr>
          <p:cNvPr id="28" name="ERTotal"/>
          <p:cNvSpPr/>
          <p:nvPr/>
        </p:nvSpPr>
        <p:spPr>
          <a:xfrm>
            <a:off x="7620000" y="2362200"/>
            <a:ext cx="1257300" cy="762000"/>
          </a:xfrm>
          <a:prstGeom prst="roundRect">
            <a:avLst/>
          </a:prstGeom>
          <a:ln w="76200"/>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1000" smtClean="0">
                <a:latin typeface="Calibri" pitchFamily="34" charset="0"/>
              </a:rPr>
              <a:t>ER Total</a:t>
            </a:r>
          </a:p>
          <a:p>
            <a:pPr algn="ctr"/>
            <a:r>
              <a:rPr lang="en-US" sz="1000" smtClean="0">
                <a:latin typeface="Calibri" pitchFamily="34" charset="0"/>
              </a:rPr>
              <a:t>($29,333)</a:t>
            </a:r>
          </a:p>
          <a:p>
            <a:pPr algn="ctr"/>
            <a:endParaRPr lang="en-US" sz="1000" smtClean="0">
              <a:latin typeface="Calibri" pitchFamily="34" charset="0"/>
            </a:endParaRPr>
          </a:p>
        </p:txBody>
      </p:sp>
      <p:sp>
        <p:nvSpPr>
          <p:cNvPr id="29" name="EEGroupPremium"/>
          <p:cNvSpPr/>
          <p:nvPr/>
        </p:nvSpPr>
        <p:spPr>
          <a:xfrm>
            <a:off x="609600" y="3660577"/>
            <a:ext cx="1019175"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latin typeface="Calibri" pitchFamily="34" charset="0"/>
              </a:rPr>
              <a:t>Group</a:t>
            </a:r>
          </a:p>
          <a:p>
            <a:pPr algn="ctr"/>
            <a:r>
              <a:rPr lang="en-US" sz="1000" smtClean="0">
                <a:latin typeface="Calibri" pitchFamily="34" charset="0"/>
              </a:rPr>
              <a:t>Premium</a:t>
            </a:r>
          </a:p>
          <a:p>
            <a:pPr algn="ctr"/>
            <a:r>
              <a:rPr lang="en-US" sz="1000" smtClean="0">
                <a:latin typeface="Calibri" pitchFamily="34" charset="0"/>
              </a:rPr>
              <a:t>$907,411</a:t>
            </a:r>
          </a:p>
        </p:txBody>
      </p:sp>
      <p:sp>
        <p:nvSpPr>
          <p:cNvPr id="30" name="EEIncomeTax"/>
          <p:cNvSpPr/>
          <p:nvPr/>
        </p:nvSpPr>
        <p:spPr>
          <a:xfrm>
            <a:off x="1828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latin typeface="Calibri" pitchFamily="34" charset="0"/>
              </a:rPr>
              <a:t>Premium</a:t>
            </a:r>
          </a:p>
          <a:p>
            <a:pPr algn="ctr"/>
            <a:r>
              <a:rPr lang="en-US" sz="1000" smtClean="0">
                <a:latin typeface="Calibri" pitchFamily="34" charset="0"/>
              </a:rPr>
              <a:t>Tax Impact</a:t>
            </a:r>
          </a:p>
          <a:p>
            <a:pPr algn="ctr"/>
            <a:r>
              <a:rPr lang="en-US" sz="1000" smtClean="0">
                <a:latin typeface="Calibri" pitchFamily="34" charset="0"/>
              </a:rPr>
              <a:t>($135,967)</a:t>
            </a:r>
          </a:p>
        </p:txBody>
      </p:sp>
      <p:sp>
        <p:nvSpPr>
          <p:cNvPr id="31" name="EEFICATax"/>
          <p:cNvSpPr/>
          <p:nvPr/>
        </p:nvSpPr>
        <p:spPr>
          <a:xfrm>
            <a:off x="2971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latin typeface="Calibri" pitchFamily="34" charset="0"/>
              </a:rPr>
              <a:t>FICA</a:t>
            </a:r>
          </a:p>
          <a:p>
            <a:pPr algn="ctr"/>
            <a:r>
              <a:rPr lang="en-US" sz="1000" smtClean="0">
                <a:latin typeface="Calibri" pitchFamily="34" charset="0"/>
              </a:rPr>
              <a:t>Tax Impact</a:t>
            </a:r>
          </a:p>
          <a:p>
            <a:pPr algn="ctr"/>
            <a:r>
              <a:rPr lang="en-US" sz="1000" smtClean="0">
                <a:latin typeface="Calibri" pitchFamily="34" charset="0"/>
              </a:rPr>
              <a:t>($67,638)</a:t>
            </a:r>
          </a:p>
        </p:txBody>
      </p:sp>
      <p:sp>
        <p:nvSpPr>
          <p:cNvPr id="32" name="EEExchange"/>
          <p:cNvSpPr/>
          <p:nvPr/>
        </p:nvSpPr>
        <p:spPr>
          <a:xfrm>
            <a:off x="4114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latin typeface="Calibri" pitchFamily="34" charset="0"/>
              </a:rPr>
              <a:t>Exchange</a:t>
            </a:r>
          </a:p>
          <a:p>
            <a:pPr algn="ctr"/>
            <a:r>
              <a:rPr lang="en-US" sz="1000" smtClean="0">
                <a:latin typeface="Calibri" pitchFamily="34" charset="0"/>
              </a:rPr>
              <a:t>Gross</a:t>
            </a:r>
          </a:p>
          <a:p>
            <a:pPr algn="ctr"/>
            <a:r>
              <a:rPr lang="en-US" sz="1000" smtClean="0">
                <a:latin typeface="Calibri" pitchFamily="34" charset="0"/>
              </a:rPr>
              <a:t>$508,603</a:t>
            </a:r>
          </a:p>
        </p:txBody>
      </p:sp>
      <p:sp>
        <p:nvSpPr>
          <p:cNvPr id="33" name="EESubsidy"/>
          <p:cNvSpPr/>
          <p:nvPr/>
        </p:nvSpPr>
        <p:spPr>
          <a:xfrm>
            <a:off x="5257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latin typeface="Calibri" pitchFamily="34" charset="0"/>
              </a:rPr>
              <a:t>Subsidies</a:t>
            </a:r>
          </a:p>
          <a:p>
            <a:pPr algn="ctr"/>
            <a:r>
              <a:rPr lang="en-US" sz="1000" smtClean="0">
                <a:latin typeface="Calibri" pitchFamily="34" charset="0"/>
              </a:rPr>
              <a:t>($384,520)</a:t>
            </a:r>
          </a:p>
        </p:txBody>
      </p:sp>
      <p:sp>
        <p:nvSpPr>
          <p:cNvPr id="35" name="EETotal"/>
          <p:cNvSpPr/>
          <p:nvPr/>
        </p:nvSpPr>
        <p:spPr>
          <a:xfrm>
            <a:off x="7620001" y="3736777"/>
            <a:ext cx="1257300" cy="762000"/>
          </a:xfrm>
          <a:prstGeom prst="roundRect">
            <a:avLst/>
          </a:prstGeom>
          <a:ln w="76200"/>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sz="1000" smtClean="0">
                <a:latin typeface="Calibri" pitchFamily="34" charset="0"/>
              </a:rPr>
              <a:t>EE Total</a:t>
            </a:r>
          </a:p>
          <a:p>
            <a:pPr algn="ctr"/>
            <a:r>
              <a:rPr lang="en-US" sz="1000" smtClean="0">
                <a:latin typeface="Calibri" pitchFamily="34" charset="0"/>
              </a:rPr>
              <a:t>$827,888</a:t>
            </a:r>
          </a:p>
          <a:p>
            <a:pPr algn="ctr"/>
            <a:endParaRPr lang="en-US" sz="1000" smtClean="0">
              <a:latin typeface="Calibri" pitchFamily="34" charset="0"/>
            </a:endParaRPr>
          </a:p>
        </p:txBody>
      </p:sp>
      <p:sp>
        <p:nvSpPr>
          <p:cNvPr id="36" name="TextBox 35"/>
          <p:cNvSpPr txBox="1"/>
          <p:nvPr/>
        </p:nvSpPr>
        <p:spPr>
          <a:xfrm>
            <a:off x="457200" y="1981200"/>
            <a:ext cx="2517115" cy="308789"/>
          </a:xfrm>
          <a:prstGeom prst="rect">
            <a:avLst/>
          </a:prstGeom>
          <a:noFill/>
        </p:spPr>
        <p:txBody>
          <a:bodyPr wrap="square" rtlCol="0">
            <a:spAutoFit/>
          </a:bodyPr>
          <a:lstStyle/>
          <a:p>
            <a:r>
              <a:rPr lang="en-US" sz="1400" smtClean="0">
                <a:latin typeface="Calibri" pitchFamily="34" charset="0"/>
              </a:rPr>
              <a:t>Employer Perspective</a:t>
            </a:r>
          </a:p>
        </p:txBody>
      </p:sp>
      <p:sp>
        <p:nvSpPr>
          <p:cNvPr id="37" name="TextBox 36"/>
          <p:cNvSpPr txBox="1"/>
          <p:nvPr/>
        </p:nvSpPr>
        <p:spPr>
          <a:xfrm>
            <a:off x="457200" y="3352800"/>
            <a:ext cx="2517115" cy="308789"/>
          </a:xfrm>
          <a:prstGeom prst="rect">
            <a:avLst/>
          </a:prstGeom>
          <a:noFill/>
        </p:spPr>
        <p:txBody>
          <a:bodyPr wrap="square" rtlCol="0">
            <a:spAutoFit/>
          </a:bodyPr>
          <a:lstStyle/>
          <a:p>
            <a:r>
              <a:rPr lang="en-US" sz="1400" smtClean="0">
                <a:latin typeface="Calibri" pitchFamily="34" charset="0"/>
              </a:rPr>
              <a:t>Employee Perspective</a:t>
            </a:r>
          </a:p>
        </p:txBody>
      </p:sp>
      <p:sp>
        <p:nvSpPr>
          <p:cNvPr id="38" name="KeyConsiderations"/>
          <p:cNvSpPr txBox="1"/>
          <p:nvPr/>
        </p:nvSpPr>
        <p:spPr>
          <a:xfrm>
            <a:off x="381000" y="4648201"/>
            <a:ext cx="8393046" cy="1066800"/>
          </a:xfrm>
          <a:prstGeom prst="rect">
            <a:avLst/>
          </a:prstGeom>
        </p:spPr>
        <p:txBody>
          <a:bodyPr/>
          <a:lstStyle/>
          <a:p>
            <a:pPr marL="342900" marR="0" lvl="0" indent="-342900" algn="l" defTabSz="914400" rtl="0" eaLnBrk="1" fontAlgn="auto" latinLnBrk="0" hangingPunct="1">
              <a:lnSpc>
                <a:spcPct val="100000"/>
              </a:lnSpc>
              <a:spcBef>
                <a:spcPct val="20000"/>
              </a:spcBef>
              <a:spcAft>
                <a:spcPct val="0"/>
              </a:spcAft>
              <a:buClrTx/>
              <a:buSzTx/>
              <a:buFont typeface="Arial" pitchFamily="34" charset="0"/>
              <a:buChar char="•"/>
            </a:pPr>
            <a:r>
              <a:rPr sz="1100" b="1" dirty="0">
                <a:latin typeface="Calibri"/>
              </a:rPr>
              <a:t>Key Considerations</a:t>
            </a:r>
          </a:p>
          <a:p>
            <a:pPr marL="342900" marR="0" lvl="0" indent="-342900" algn="l" defTabSz="914400" rtl="0" eaLnBrk="1" fontAlgn="auto" latinLnBrk="0" hangingPunct="1">
              <a:lnSpc>
                <a:spcPct val="100000"/>
              </a:lnSpc>
              <a:spcBef>
                <a:spcPct val="20000"/>
              </a:spcBef>
              <a:spcAft>
                <a:spcPct val="0"/>
              </a:spcAft>
              <a:buClrTx/>
              <a:buSzTx/>
              <a:buFont typeface="Arial" pitchFamily="34" charset="0"/>
              <a:buChar char="•"/>
            </a:pPr>
            <a:r>
              <a:rPr sz="1100" dirty="0">
                <a:latin typeface="Calibri"/>
              </a:rPr>
              <a:t>Salaries trended to 103%</a:t>
            </a:r>
          </a:p>
          <a:p>
            <a:pPr marL="342900" marR="0" lvl="0" indent="-342900" algn="l" defTabSz="914400" rtl="0" eaLnBrk="1" fontAlgn="auto" latinLnBrk="0" hangingPunct="1">
              <a:lnSpc>
                <a:spcPct val="100000"/>
              </a:lnSpc>
              <a:spcBef>
                <a:spcPct val="20000"/>
              </a:spcBef>
              <a:spcAft>
                <a:spcPct val="0"/>
              </a:spcAft>
              <a:buClrTx/>
              <a:buSzTx/>
              <a:buFont typeface="Arial" pitchFamily="34" charset="0"/>
              <a:buChar char="•"/>
            </a:pPr>
            <a:r>
              <a:rPr sz="1100" dirty="0">
                <a:latin typeface="Calibri"/>
              </a:rPr>
              <a:t>Group premiums trended to 130%</a:t>
            </a:r>
          </a:p>
          <a:p>
            <a:pPr marL="342900" marR="0" lvl="0" indent="-342900" algn="l" defTabSz="914400" rtl="0" eaLnBrk="1" fontAlgn="auto" latinLnBrk="0" hangingPunct="1">
              <a:lnSpc>
                <a:spcPct val="100000"/>
              </a:lnSpc>
              <a:spcBef>
                <a:spcPct val="20000"/>
              </a:spcBef>
              <a:spcAft>
                <a:spcPct val="0"/>
              </a:spcAft>
              <a:buClrTx/>
              <a:buSzTx/>
              <a:buFont typeface="Arial" pitchFamily="34" charset="0"/>
              <a:buChar char="•"/>
            </a:pPr>
            <a:r>
              <a:rPr sz="1100" dirty="0">
                <a:latin typeface="Calibri"/>
              </a:rPr>
              <a:t>Of the 200 employees who work at least 30 hours per week and 144 currently on the group plan; 124 </a:t>
            </a:r>
            <a:r>
              <a:rPr lang="en-US" sz="1100" dirty="0" smtClean="0">
                <a:latin typeface="Calibri"/>
              </a:rPr>
              <a:t>(-20) projected to </a:t>
            </a:r>
            <a:r>
              <a:rPr sz="1100" dirty="0" smtClean="0">
                <a:latin typeface="Calibri"/>
              </a:rPr>
              <a:t>elect </a:t>
            </a:r>
            <a:r>
              <a:rPr sz="1100" dirty="0">
                <a:latin typeface="Calibri"/>
              </a:rPr>
              <a:t>group, 43 go to Medicaid, 7 go to Medicare, 12 go to an individual exchange plan, 14 opt out of coverage</a:t>
            </a:r>
          </a:p>
        </p:txBody>
      </p:sp>
      <p:sp>
        <p:nvSpPr>
          <p:cNvPr id="39" name="CompassHeading"/>
          <p:cNvSpPr txBox="1"/>
          <p:nvPr/>
        </p:nvSpPr>
        <p:spPr>
          <a:xfrm>
            <a:off x="4572000" y="4648201"/>
            <a:ext cx="4097740" cy="1066800"/>
          </a:xfrm>
          <a:prstGeom prst="rect">
            <a:avLst/>
          </a:prstGeom>
        </p:spPr>
        <p:txBody>
          <a:bodyPr/>
          <a:lstStyle/>
          <a:p>
            <a:pPr marL="742950" marR="0" lvl="1" indent="-285750" algn="l" defTabSz="914400" rtl="0" eaLnBrk="1" fontAlgn="auto" latinLnBrk="0" hangingPunct="1">
              <a:lnSpc>
                <a:spcPct val="100000"/>
              </a:lnSpc>
              <a:spcBef>
                <a:spcPct val="20000"/>
              </a:spcBef>
              <a:spcAft>
                <a:spcPct val="0"/>
              </a:spcAft>
              <a:buClrTx/>
              <a:buSzTx/>
            </a:pPr>
            <a:endParaRPr kumimoji="0" lang="en-US" sz="1100" b="0" i="0" u="none" strike="noStrike" kern="1200" cap="none" spc="0" normalizeH="0" baseline="0" noProof="0">
              <a:ln>
                <a:noFill/>
              </a:ln>
              <a:solidFill>
                <a:schemeClr val="tx1"/>
              </a:solidFill>
              <a:uLnTx/>
              <a:uFillTx/>
              <a:latin typeface="Calibri" pitchFamily="34" charset="0"/>
            </a:endParaRPr>
          </a:p>
        </p:txBody>
      </p:sp>
      <p:sp>
        <p:nvSpPr>
          <p:cNvPr id="40" name="VendorLogo"/>
          <p:cNvSpPr txBox="1"/>
          <p:nvPr/>
        </p:nvSpPr>
        <p:spPr>
          <a:xfrm>
            <a:off x="7848600" y="6858000"/>
            <a:ext cx="1144143" cy="370863"/>
          </a:xfrm>
          <a:prstGeom prst="rect">
            <a:avLst/>
          </a:prstGeom>
          <a:noFill/>
        </p:spPr>
        <p:txBody>
          <a:bodyPr wrap="square" rtlCol="0">
            <a:spAutoFit/>
          </a:bodyPr>
          <a:lstStyle/>
          <a:p>
            <a:endParaRPr lang="en-US">
              <a:latin typeface="Calibri" pitchFamily="34" charset="0"/>
            </a:endParaRPr>
          </a:p>
        </p:txBody>
      </p:sp>
      <p:sp>
        <p:nvSpPr>
          <p:cNvPr id="41" name="AnalysisTemplate" hidden="1"/>
          <p:cNvSpPr txBox="1"/>
          <p:nvPr/>
        </p:nvSpPr>
        <p:spPr>
          <a:xfrm>
            <a:off x="685800" y="6172200"/>
            <a:ext cx="2135734" cy="370863"/>
          </a:xfrm>
          <a:prstGeom prst="rect">
            <a:avLst/>
          </a:prstGeom>
          <a:noFill/>
        </p:spPr>
        <p:txBody>
          <a:bodyPr wrap="square" rtlCol="0">
            <a:spAutoFit/>
          </a:bodyPr>
          <a:lstStyle/>
          <a:p>
            <a:r>
              <a:rPr lang="en-US" smtClean="0">
                <a:solidFill>
                  <a:srgbClr val="EEEEEE"/>
                </a:solidFill>
                <a:latin typeface="Calibri" pitchFamily="34" charset="0"/>
              </a:rPr>
              <a:t>AnalysisTemplate</a:t>
            </a:r>
          </a:p>
        </p:txBody>
      </p:sp>
      <p:sp>
        <p:nvSpPr>
          <p:cNvPr id="50" name="Slide Number Placeholder 49"/>
          <p:cNvSpPr>
            <a:spLocks noGrp="1"/>
          </p:cNvSpPr>
          <p:nvPr>
            <p:ph type="sldNum" sz="quarter" idx="12"/>
          </p:nvPr>
        </p:nvSpPr>
        <p:spPr/>
        <p:txBody>
          <a:bodyPr/>
          <a:lstStyle/>
          <a:p>
            <a:fld id="{CDC9CC1B-925F-4299-9F6F-2367F24ED866}" type="slidenum">
              <a:rPr lang="en-US" smtClean="0">
                <a:latin typeface="Calibri" pitchFamily="34" charset="0"/>
              </a:rPr>
              <a:pPr/>
              <a:t>22</a:t>
            </a:fld>
            <a:endParaRPr lang="en-US" smtClean="0">
              <a:latin typeface="Calibri" pitchFamily="34" charset="0"/>
            </a:endParaRPr>
          </a:p>
        </p:txBody>
      </p:sp>
      <p:sp>
        <p:nvSpPr>
          <p:cNvPr id="52" name="ERTotalDiff"/>
          <p:cNvSpPr/>
          <p:nvPr/>
        </p:nvSpPr>
        <p:spPr>
          <a:xfrm>
            <a:off x="7620000" y="2743200"/>
            <a:ext cx="1257300" cy="381000"/>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1000" smtClean="0">
                <a:solidFill>
                  <a:srgbClr val="00B050"/>
                </a:solidFill>
                <a:latin typeface="Calibri" pitchFamily="34" charset="0"/>
              </a:rPr>
              <a:t>($640,604)</a:t>
            </a:r>
          </a:p>
        </p:txBody>
      </p:sp>
      <p:sp>
        <p:nvSpPr>
          <p:cNvPr id="53" name="EETotalDiff"/>
          <p:cNvSpPr/>
          <p:nvPr/>
        </p:nvSpPr>
        <p:spPr>
          <a:xfrm>
            <a:off x="7620000" y="4114800"/>
            <a:ext cx="1257300" cy="381000"/>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1000" smtClean="0">
                <a:solidFill>
                  <a:srgbClr val="FF0000"/>
                </a:solidFill>
                <a:latin typeface="Calibri" pitchFamily="34" charset="0"/>
              </a:rPr>
              <a:t>$411,602</a:t>
            </a:r>
          </a:p>
        </p:txBody>
      </p:sp>
      <p:sp>
        <p:nvSpPr>
          <p:cNvPr id="43" name="ERLostComp" hidden="1"/>
          <p:cNvSpPr/>
          <p:nvPr/>
        </p:nvSpPr>
        <p:spPr>
          <a:xfrm>
            <a:off x="6400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latin typeface="Calibri" pitchFamily="34" charset="0"/>
              </a:rPr>
              <a:t>Lost Comp</a:t>
            </a:r>
          </a:p>
          <a:p>
            <a:pPr algn="ctr"/>
            <a:r>
              <a:rPr lang="en-US" sz="1000" smtClean="0">
                <a:latin typeface="Calibri" pitchFamily="34" charset="0"/>
              </a:rPr>
              <a:t>$0</a:t>
            </a:r>
          </a:p>
        </p:txBody>
      </p:sp>
      <p:sp>
        <p:nvSpPr>
          <p:cNvPr id="44" name="EELostComp" hidden="1"/>
          <p:cNvSpPr/>
          <p:nvPr/>
        </p:nvSpPr>
        <p:spPr>
          <a:xfrm>
            <a:off x="6400800" y="3657600"/>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latin typeface="Calibri" pitchFamily="34" charset="0"/>
              </a:rPr>
              <a:t>Lost Comp</a:t>
            </a:r>
          </a:p>
          <a:p>
            <a:pPr algn="ctr"/>
            <a:r>
              <a:rPr lang="en-US" sz="1000" smtClean="0">
                <a:latin typeface="Calibri" pitchFamily="34" charset="0"/>
              </a:rPr>
              <a:t>$0</a:t>
            </a:r>
          </a:p>
        </p:txBody>
      </p:sp>
      <p:sp>
        <p:nvSpPr>
          <p:cNvPr id="49" name="Rectangle 48"/>
          <p:cNvSpPr/>
          <p:nvPr/>
        </p:nvSpPr>
        <p:spPr>
          <a:xfrm>
            <a:off x="0" y="6477000"/>
            <a:ext cx="4576572" cy="401900"/>
          </a:xfrm>
          <a:prstGeom prst="rect">
            <a:avLst/>
          </a:prstGeom>
        </p:spPr>
        <p:txBody>
          <a:bodyPr>
            <a:spAutoFit/>
          </a:bodyPr>
          <a:lstStyle/>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 2012 Wells Fargo Insurance Services </a:t>
            </a:r>
          </a:p>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No Reprints Without Permission</a:t>
            </a:r>
          </a:p>
        </p:txBody>
      </p:sp>
    </p:spTree>
    <p:extLst>
      <p:ext uri="{BB962C8B-B14F-4D97-AF65-F5344CB8AC3E}">
        <p14:creationId xmlns:p14="http://schemas.microsoft.com/office/powerpoint/2010/main" xmlns="" val="2634043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916982"/>
            <a:ext cx="9144000" cy="951287"/>
            <a:chOff x="0" y="916982"/>
            <a:chExt cx="9144000" cy="951287"/>
          </a:xfrm>
        </p:grpSpPr>
        <p:pic>
          <p:nvPicPr>
            <p:cNvPr id="4" name="Picture 3" descr="app top.jpg"/>
            <p:cNvPicPr>
              <a:picLocks noChangeAspect="1"/>
            </p:cNvPicPr>
            <p:nvPr/>
          </p:nvPicPr>
          <p:blipFill>
            <a:blip r:embed="rId3" cstate="print"/>
            <a:srcRect/>
            <a:stretch>
              <a:fillRect/>
            </a:stretch>
          </p:blipFill>
          <p:spPr>
            <a:xfrm>
              <a:off x="0" y="916982"/>
              <a:ext cx="9144000" cy="951287"/>
            </a:xfrm>
            <a:prstGeom prst="rect">
              <a:avLst/>
            </a:prstGeom>
          </p:spPr>
        </p:pic>
        <p:pic>
          <p:nvPicPr>
            <p:cNvPr id="42" name="Picture 2"/>
            <p:cNvPicPr>
              <a:picLocks noChangeAspect="1" noChangeArrowheads="1"/>
            </p:cNvPicPr>
            <p:nvPr/>
          </p:nvPicPr>
          <p:blipFill>
            <a:blip r:embed="rId4" cstate="print"/>
            <a:srcRect/>
            <a:stretch>
              <a:fillRect/>
            </a:stretch>
          </p:blipFill>
          <p:spPr>
            <a:xfrm>
              <a:off x="8597352" y="1481138"/>
              <a:ext cx="353388" cy="2744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54" name="Rectangle 53"/>
          <p:cNvSpPr/>
          <p:nvPr/>
        </p:nvSpPr>
        <p:spPr>
          <a:xfrm>
            <a:off x="0" y="1828800"/>
            <a:ext cx="9144000" cy="504831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17" name="Title"/>
          <p:cNvSpPr txBox="1"/>
          <p:nvPr/>
        </p:nvSpPr>
        <p:spPr>
          <a:xfrm>
            <a:off x="381000" y="1447800"/>
            <a:ext cx="3993337" cy="307777"/>
          </a:xfrm>
          <a:prstGeom prst="rect">
            <a:avLst/>
          </a:prstGeom>
          <a:noFill/>
        </p:spPr>
        <p:txBody>
          <a:bodyPr wrap="none" rtlCol="0">
            <a:spAutoFit/>
          </a:bodyPr>
          <a:lstStyle/>
          <a:p>
            <a:pPr marL="0"/>
            <a:r>
              <a:rPr sz="1400" b="1" dirty="0">
                <a:solidFill>
                  <a:srgbClr val="000000"/>
                </a:solidFill>
                <a:latin typeface="Calibri"/>
              </a:rPr>
              <a:t>Impact Analysis - Optimize Plan (Projected to 2014</a:t>
            </a:r>
            <a:r>
              <a:rPr sz="1400" b="1" dirty="0" smtClean="0">
                <a:solidFill>
                  <a:srgbClr val="000000"/>
                </a:solidFill>
                <a:latin typeface="Calibri"/>
              </a:rPr>
              <a:t>)</a:t>
            </a:r>
            <a:endParaRPr sz="1400" b="1" dirty="0">
              <a:solidFill>
                <a:srgbClr val="000000"/>
              </a:solidFill>
              <a:latin typeface="Calibri"/>
            </a:endParaRPr>
          </a:p>
        </p:txBody>
      </p:sp>
      <p:sp>
        <p:nvSpPr>
          <p:cNvPr id="68" name="Rectangle 67"/>
          <p:cNvSpPr/>
          <p:nvPr/>
        </p:nvSpPr>
        <p:spPr>
          <a:xfrm>
            <a:off x="0" y="1828800"/>
            <a:ext cx="9144001" cy="39624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69" name="Rectangle 68"/>
          <p:cNvSpPr/>
          <p:nvPr/>
        </p:nvSpPr>
        <p:spPr>
          <a:xfrm>
            <a:off x="152399" y="1828800"/>
            <a:ext cx="8889543" cy="4267200"/>
          </a:xfrm>
          <a:prstGeom prst="rect">
            <a:avLst/>
          </a:prstGeom>
          <a:solidFill>
            <a:srgbClr val="F5F5F5"/>
          </a:solidFill>
          <a:ln w="19050">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3" name="Notched Right Arrow 2"/>
          <p:cNvSpPr/>
          <p:nvPr/>
        </p:nvSpPr>
        <p:spPr>
          <a:xfrm>
            <a:off x="457200" y="2133600"/>
            <a:ext cx="8420100" cy="1219200"/>
          </a:xfrm>
          <a:prstGeom prst="notch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Calibri" pitchFamily="34" charset="0"/>
            </a:endParaRPr>
          </a:p>
        </p:txBody>
      </p:sp>
      <p:sp>
        <p:nvSpPr>
          <p:cNvPr id="20" name="Notched Right Arrow 19"/>
          <p:cNvSpPr/>
          <p:nvPr/>
        </p:nvSpPr>
        <p:spPr>
          <a:xfrm>
            <a:off x="457200" y="3470077"/>
            <a:ext cx="8420100" cy="1219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5" name="ERGroupPremium"/>
          <p:cNvSpPr/>
          <p:nvPr/>
        </p:nvSpPr>
        <p:spPr>
          <a:xfrm>
            <a:off x="609599" y="2286000"/>
            <a:ext cx="1019175" cy="914400"/>
          </a:xfrm>
          <a:prstGeom prst="roundRect">
            <a:avLst/>
          </a:prstGeom>
          <a:solidFill>
            <a:schemeClr val="accent5"/>
          </a:solidFill>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latin typeface="Calibri" pitchFamily="34" charset="0"/>
              </a:rPr>
              <a:t>Group</a:t>
            </a:r>
          </a:p>
          <a:p>
            <a:pPr algn="ctr"/>
            <a:r>
              <a:rPr lang="en-US" sz="1000" smtClean="0">
                <a:latin typeface="Calibri" pitchFamily="34" charset="0"/>
              </a:rPr>
              <a:t>Premium</a:t>
            </a:r>
          </a:p>
          <a:p>
            <a:pPr algn="ctr"/>
            <a:r>
              <a:rPr lang="en-US" sz="1000" smtClean="0">
                <a:latin typeface="Calibri" pitchFamily="34" charset="0"/>
              </a:rPr>
              <a:t>$558,453</a:t>
            </a:r>
          </a:p>
        </p:txBody>
      </p:sp>
      <p:sp>
        <p:nvSpPr>
          <p:cNvPr id="21" name="ERCorporateTax"/>
          <p:cNvSpPr/>
          <p:nvPr/>
        </p:nvSpPr>
        <p:spPr>
          <a:xfrm>
            <a:off x="1828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latin typeface="Calibri" pitchFamily="34" charset="0"/>
              </a:rPr>
              <a:t>Premium</a:t>
            </a:r>
          </a:p>
          <a:p>
            <a:pPr algn="ctr"/>
            <a:r>
              <a:rPr lang="en-US" sz="1000" smtClean="0">
                <a:latin typeface="Calibri" pitchFamily="34" charset="0"/>
              </a:rPr>
              <a:t>Tax Impact</a:t>
            </a:r>
          </a:p>
          <a:p>
            <a:pPr algn="ctr"/>
            <a:r>
              <a:rPr lang="en-US" sz="1000" smtClean="0">
                <a:latin typeface="Calibri" pitchFamily="34" charset="0"/>
              </a:rPr>
              <a:t>($217,796)</a:t>
            </a:r>
          </a:p>
        </p:txBody>
      </p:sp>
      <p:sp>
        <p:nvSpPr>
          <p:cNvPr id="22" name="ERFICATax"/>
          <p:cNvSpPr/>
          <p:nvPr/>
        </p:nvSpPr>
        <p:spPr>
          <a:xfrm>
            <a:off x="2971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latin typeface="Calibri" pitchFamily="34" charset="0"/>
              </a:rPr>
              <a:t>FICA</a:t>
            </a:r>
          </a:p>
          <a:p>
            <a:pPr algn="ctr"/>
            <a:r>
              <a:rPr lang="en-US" sz="1000" smtClean="0">
                <a:latin typeface="Calibri" pitchFamily="34" charset="0"/>
              </a:rPr>
              <a:t>Tax Impact</a:t>
            </a:r>
          </a:p>
          <a:p>
            <a:pPr algn="ctr"/>
            <a:r>
              <a:rPr lang="en-US" sz="1000" smtClean="0">
                <a:latin typeface="Calibri" pitchFamily="34" charset="0"/>
              </a:rPr>
              <a:t>($34,186)</a:t>
            </a:r>
          </a:p>
        </p:txBody>
      </p:sp>
      <p:sp>
        <p:nvSpPr>
          <p:cNvPr id="25" name="ERPenalty"/>
          <p:cNvSpPr/>
          <p:nvPr/>
        </p:nvSpPr>
        <p:spPr>
          <a:xfrm>
            <a:off x="4114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latin typeface="Calibri" pitchFamily="34" charset="0"/>
              </a:rPr>
              <a:t>Penalty</a:t>
            </a:r>
          </a:p>
          <a:p>
            <a:pPr algn="ctr"/>
            <a:r>
              <a:rPr lang="en-US" sz="1000" smtClean="0">
                <a:latin typeface="Calibri" pitchFamily="34" charset="0"/>
              </a:rPr>
              <a:t>$36,000</a:t>
            </a:r>
          </a:p>
        </p:txBody>
      </p:sp>
      <p:sp>
        <p:nvSpPr>
          <p:cNvPr id="28" name="ERTotal"/>
          <p:cNvSpPr/>
          <p:nvPr/>
        </p:nvSpPr>
        <p:spPr>
          <a:xfrm>
            <a:off x="7620000" y="2362200"/>
            <a:ext cx="1257300" cy="762000"/>
          </a:xfrm>
          <a:prstGeom prst="roundRect">
            <a:avLst/>
          </a:prstGeom>
          <a:ln w="76200"/>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1000" smtClean="0">
                <a:latin typeface="Calibri" pitchFamily="34" charset="0"/>
              </a:rPr>
              <a:t>ER Total</a:t>
            </a:r>
          </a:p>
          <a:p>
            <a:pPr algn="ctr"/>
            <a:r>
              <a:rPr lang="en-US" sz="1000" smtClean="0">
                <a:latin typeface="Calibri" pitchFamily="34" charset="0"/>
              </a:rPr>
              <a:t>$342,469</a:t>
            </a:r>
          </a:p>
          <a:p>
            <a:pPr algn="ctr"/>
            <a:endParaRPr lang="en-US" sz="1000" smtClean="0">
              <a:latin typeface="Calibri" pitchFamily="34" charset="0"/>
            </a:endParaRPr>
          </a:p>
        </p:txBody>
      </p:sp>
      <p:sp>
        <p:nvSpPr>
          <p:cNvPr id="29" name="EEGroupPremium"/>
          <p:cNvSpPr/>
          <p:nvPr/>
        </p:nvSpPr>
        <p:spPr>
          <a:xfrm>
            <a:off x="609600" y="3660577"/>
            <a:ext cx="1019175"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latin typeface="Calibri" pitchFamily="34" charset="0"/>
              </a:rPr>
              <a:t>Group</a:t>
            </a:r>
          </a:p>
          <a:p>
            <a:pPr algn="ctr"/>
            <a:r>
              <a:rPr lang="en-US" sz="1000" smtClean="0">
                <a:latin typeface="Calibri" pitchFamily="34" charset="0"/>
              </a:rPr>
              <a:t>Premium</a:t>
            </a:r>
          </a:p>
          <a:p>
            <a:pPr algn="ctr"/>
            <a:r>
              <a:rPr lang="en-US" sz="1000" smtClean="0">
                <a:latin typeface="Calibri" pitchFamily="34" charset="0"/>
              </a:rPr>
              <a:t>$456,781</a:t>
            </a:r>
          </a:p>
        </p:txBody>
      </p:sp>
      <p:sp>
        <p:nvSpPr>
          <p:cNvPr id="30" name="EEIncomeTax"/>
          <p:cNvSpPr/>
          <p:nvPr/>
        </p:nvSpPr>
        <p:spPr>
          <a:xfrm>
            <a:off x="1828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latin typeface="Calibri" pitchFamily="34" charset="0"/>
              </a:rPr>
              <a:t>Premium</a:t>
            </a:r>
          </a:p>
          <a:p>
            <a:pPr algn="ctr"/>
            <a:r>
              <a:rPr lang="en-US" sz="1000" smtClean="0">
                <a:latin typeface="Calibri" pitchFamily="34" charset="0"/>
              </a:rPr>
              <a:t>Tax Impact</a:t>
            </a:r>
          </a:p>
          <a:p>
            <a:pPr algn="ctr"/>
            <a:r>
              <a:rPr lang="en-US" sz="1000" smtClean="0">
                <a:latin typeface="Calibri" pitchFamily="34" charset="0"/>
              </a:rPr>
              <a:t>($68,445)</a:t>
            </a:r>
          </a:p>
        </p:txBody>
      </p:sp>
      <p:sp>
        <p:nvSpPr>
          <p:cNvPr id="31" name="EEFICATax"/>
          <p:cNvSpPr/>
          <p:nvPr/>
        </p:nvSpPr>
        <p:spPr>
          <a:xfrm>
            <a:off x="2971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latin typeface="Calibri" pitchFamily="34" charset="0"/>
              </a:rPr>
              <a:t>FICA</a:t>
            </a:r>
          </a:p>
          <a:p>
            <a:pPr algn="ctr"/>
            <a:r>
              <a:rPr lang="en-US" sz="1000" smtClean="0">
                <a:latin typeface="Calibri" pitchFamily="34" charset="0"/>
              </a:rPr>
              <a:t>Tax Impact</a:t>
            </a:r>
          </a:p>
          <a:p>
            <a:pPr algn="ctr"/>
            <a:r>
              <a:rPr lang="en-US" sz="1000" smtClean="0">
                <a:latin typeface="Calibri" pitchFamily="34" charset="0"/>
              </a:rPr>
              <a:t>($34,186)</a:t>
            </a:r>
          </a:p>
        </p:txBody>
      </p:sp>
      <p:sp>
        <p:nvSpPr>
          <p:cNvPr id="32" name="EEExchange"/>
          <p:cNvSpPr/>
          <p:nvPr/>
        </p:nvSpPr>
        <p:spPr>
          <a:xfrm>
            <a:off x="4114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latin typeface="Calibri" pitchFamily="34" charset="0"/>
              </a:rPr>
              <a:t>Exchange</a:t>
            </a:r>
          </a:p>
          <a:p>
            <a:pPr algn="ctr"/>
            <a:r>
              <a:rPr lang="en-US" sz="1000" smtClean="0">
                <a:latin typeface="Calibri" pitchFamily="34" charset="0"/>
              </a:rPr>
              <a:t>Gross</a:t>
            </a:r>
          </a:p>
          <a:p>
            <a:pPr algn="ctr"/>
            <a:r>
              <a:rPr lang="en-US" sz="1000" smtClean="0">
                <a:latin typeface="Calibri" pitchFamily="34" charset="0"/>
              </a:rPr>
              <a:t>$526,481</a:t>
            </a:r>
          </a:p>
        </p:txBody>
      </p:sp>
      <p:sp>
        <p:nvSpPr>
          <p:cNvPr id="33" name="EESubsidy"/>
          <p:cNvSpPr/>
          <p:nvPr/>
        </p:nvSpPr>
        <p:spPr>
          <a:xfrm>
            <a:off x="5257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latin typeface="Calibri" pitchFamily="34" charset="0"/>
              </a:rPr>
              <a:t>Subsidies</a:t>
            </a:r>
          </a:p>
          <a:p>
            <a:pPr algn="ctr"/>
            <a:r>
              <a:rPr lang="en-US" sz="1000" smtClean="0">
                <a:latin typeface="Calibri" pitchFamily="34" charset="0"/>
              </a:rPr>
              <a:t>($470,041)</a:t>
            </a:r>
          </a:p>
        </p:txBody>
      </p:sp>
      <p:sp>
        <p:nvSpPr>
          <p:cNvPr id="35" name="EETotal"/>
          <p:cNvSpPr/>
          <p:nvPr/>
        </p:nvSpPr>
        <p:spPr>
          <a:xfrm>
            <a:off x="7620001" y="3736777"/>
            <a:ext cx="1257300" cy="762000"/>
          </a:xfrm>
          <a:prstGeom prst="roundRect">
            <a:avLst/>
          </a:prstGeom>
          <a:ln w="76200"/>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sz="1000" smtClean="0">
                <a:latin typeface="Calibri" pitchFamily="34" charset="0"/>
              </a:rPr>
              <a:t>EE Total</a:t>
            </a:r>
          </a:p>
          <a:p>
            <a:pPr algn="ctr"/>
            <a:r>
              <a:rPr lang="en-US" sz="1000" smtClean="0">
                <a:latin typeface="Calibri" pitchFamily="34" charset="0"/>
              </a:rPr>
              <a:t>$410,589</a:t>
            </a:r>
          </a:p>
          <a:p>
            <a:pPr algn="ctr"/>
            <a:endParaRPr lang="en-US" sz="1000" smtClean="0">
              <a:latin typeface="Calibri" pitchFamily="34" charset="0"/>
            </a:endParaRPr>
          </a:p>
        </p:txBody>
      </p:sp>
      <p:sp>
        <p:nvSpPr>
          <p:cNvPr id="36" name="TextBox 35"/>
          <p:cNvSpPr txBox="1"/>
          <p:nvPr/>
        </p:nvSpPr>
        <p:spPr>
          <a:xfrm>
            <a:off x="457200" y="1981200"/>
            <a:ext cx="2514600" cy="307777"/>
          </a:xfrm>
          <a:prstGeom prst="rect">
            <a:avLst/>
          </a:prstGeom>
          <a:noFill/>
        </p:spPr>
        <p:txBody>
          <a:bodyPr wrap="square" rtlCol="0">
            <a:spAutoFit/>
          </a:bodyPr>
          <a:lstStyle/>
          <a:p>
            <a:r>
              <a:rPr lang="en-US" sz="1400" smtClean="0">
                <a:latin typeface="Calibri" pitchFamily="34" charset="0"/>
              </a:rPr>
              <a:t>Employer Perspective</a:t>
            </a:r>
          </a:p>
        </p:txBody>
      </p:sp>
      <p:sp>
        <p:nvSpPr>
          <p:cNvPr id="37" name="TextBox 36"/>
          <p:cNvSpPr txBox="1"/>
          <p:nvPr/>
        </p:nvSpPr>
        <p:spPr>
          <a:xfrm>
            <a:off x="457200" y="3352800"/>
            <a:ext cx="2514600" cy="307777"/>
          </a:xfrm>
          <a:prstGeom prst="rect">
            <a:avLst/>
          </a:prstGeom>
          <a:noFill/>
        </p:spPr>
        <p:txBody>
          <a:bodyPr wrap="square" rtlCol="0">
            <a:spAutoFit/>
          </a:bodyPr>
          <a:lstStyle/>
          <a:p>
            <a:r>
              <a:rPr lang="en-US" sz="1400" smtClean="0">
                <a:latin typeface="Calibri" pitchFamily="34" charset="0"/>
              </a:rPr>
              <a:t>Employee Perspective</a:t>
            </a:r>
          </a:p>
        </p:txBody>
      </p:sp>
      <p:sp>
        <p:nvSpPr>
          <p:cNvPr id="38" name="KeyConsiderations"/>
          <p:cNvSpPr txBox="1"/>
          <p:nvPr/>
        </p:nvSpPr>
        <p:spPr>
          <a:xfrm>
            <a:off x="381000" y="4648201"/>
            <a:ext cx="8393046" cy="1066800"/>
          </a:xfrm>
          <a:prstGeom prst="rect">
            <a:avLst/>
          </a:prstGeom>
        </p:spPr>
        <p:txBody>
          <a:bodyPr/>
          <a:lstStyle/>
          <a:p>
            <a:pPr marL="342900" marR="0" lvl="0" indent="-342900" algn="l" defTabSz="914400" rtl="0" eaLnBrk="1" fontAlgn="auto" latinLnBrk="0" hangingPunct="1">
              <a:lnSpc>
                <a:spcPct val="100000"/>
              </a:lnSpc>
              <a:spcBef>
                <a:spcPct val="20000"/>
              </a:spcBef>
              <a:spcAft>
                <a:spcPct val="0"/>
              </a:spcAft>
              <a:buClrTx/>
              <a:buSzTx/>
              <a:buFont typeface="Arial" pitchFamily="34" charset="0"/>
              <a:buChar char="•"/>
            </a:pPr>
            <a:r>
              <a:rPr sz="1100" b="1" dirty="0">
                <a:latin typeface="Calibri"/>
              </a:rPr>
              <a:t>Key Considerations</a:t>
            </a:r>
          </a:p>
          <a:p>
            <a:pPr marL="342900" marR="0" lvl="0" indent="-342900" algn="l" defTabSz="914400" rtl="0" eaLnBrk="1" fontAlgn="auto" latinLnBrk="0" hangingPunct="1">
              <a:lnSpc>
                <a:spcPct val="100000"/>
              </a:lnSpc>
              <a:spcBef>
                <a:spcPct val="20000"/>
              </a:spcBef>
              <a:spcAft>
                <a:spcPct val="0"/>
              </a:spcAft>
              <a:buClrTx/>
              <a:buSzTx/>
              <a:buFont typeface="Arial" pitchFamily="34" charset="0"/>
              <a:buChar char="•"/>
            </a:pPr>
            <a:r>
              <a:rPr sz="1100" dirty="0">
                <a:latin typeface="Calibri"/>
              </a:rPr>
              <a:t>Salaries trended to 103%</a:t>
            </a:r>
          </a:p>
          <a:p>
            <a:pPr marL="342900" marR="0" lvl="0" indent="-342900" algn="l" defTabSz="914400" rtl="0" eaLnBrk="1" fontAlgn="auto" latinLnBrk="0" hangingPunct="1">
              <a:lnSpc>
                <a:spcPct val="100000"/>
              </a:lnSpc>
              <a:spcBef>
                <a:spcPct val="20000"/>
              </a:spcBef>
              <a:spcAft>
                <a:spcPct val="0"/>
              </a:spcAft>
              <a:buClrTx/>
              <a:buSzTx/>
              <a:buFont typeface="Arial" pitchFamily="34" charset="0"/>
              <a:buChar char="•"/>
            </a:pPr>
            <a:r>
              <a:rPr sz="1100" dirty="0">
                <a:latin typeface="Calibri"/>
              </a:rPr>
              <a:t>Group premiums trended to 130%</a:t>
            </a:r>
          </a:p>
          <a:p>
            <a:pPr marL="342900" marR="0" lvl="0" indent="-342900" algn="l" defTabSz="914400" rtl="0" eaLnBrk="1" fontAlgn="auto" latinLnBrk="0" hangingPunct="1">
              <a:lnSpc>
                <a:spcPct val="100000"/>
              </a:lnSpc>
              <a:spcBef>
                <a:spcPct val="20000"/>
              </a:spcBef>
              <a:spcAft>
                <a:spcPct val="0"/>
              </a:spcAft>
              <a:buClrTx/>
              <a:buSzTx/>
              <a:buFont typeface="Arial" pitchFamily="34" charset="0"/>
              <a:buChar char="•"/>
            </a:pPr>
            <a:r>
              <a:rPr sz="1100" dirty="0">
                <a:latin typeface="Calibri"/>
              </a:rPr>
              <a:t>Of the 200 employees who work at least 30 hours per week and 144 currently on the group plan; 124 </a:t>
            </a:r>
            <a:r>
              <a:rPr lang="en-US" sz="1100" dirty="0" smtClean="0">
                <a:latin typeface="Calibri"/>
              </a:rPr>
              <a:t>(-20) projected to </a:t>
            </a:r>
            <a:r>
              <a:rPr sz="1100" dirty="0" smtClean="0">
                <a:latin typeface="Calibri"/>
              </a:rPr>
              <a:t>elect group</a:t>
            </a:r>
            <a:r>
              <a:rPr lang="en-US" sz="1100" dirty="0" smtClean="0">
                <a:latin typeface="Calibri"/>
              </a:rPr>
              <a:t> plan</a:t>
            </a:r>
            <a:r>
              <a:rPr sz="1100" dirty="0" smtClean="0">
                <a:latin typeface="Calibri"/>
              </a:rPr>
              <a:t>, </a:t>
            </a:r>
            <a:r>
              <a:rPr sz="1100" dirty="0">
                <a:latin typeface="Calibri"/>
              </a:rPr>
              <a:t>43 go to Medicaid, 7 go to Medicare, 12 go to an individual exchange plan, 14 opt out of coverage</a:t>
            </a:r>
          </a:p>
        </p:txBody>
      </p:sp>
      <p:sp>
        <p:nvSpPr>
          <p:cNvPr id="39" name="CompassHeading"/>
          <p:cNvSpPr txBox="1"/>
          <p:nvPr/>
        </p:nvSpPr>
        <p:spPr>
          <a:xfrm>
            <a:off x="4572000" y="4648201"/>
            <a:ext cx="4097740" cy="1066800"/>
          </a:xfrm>
          <a:prstGeom prst="rect">
            <a:avLst/>
          </a:prstGeom>
        </p:spPr>
        <p:txBody>
          <a:bodyPr/>
          <a:lstStyle/>
          <a:p>
            <a:pPr marL="742950" marR="0" lvl="1" indent="-285750" algn="l" defTabSz="914400" rtl="0" eaLnBrk="1" fontAlgn="auto" latinLnBrk="0" hangingPunct="1">
              <a:lnSpc>
                <a:spcPct val="100000"/>
              </a:lnSpc>
              <a:spcBef>
                <a:spcPct val="20000"/>
              </a:spcBef>
              <a:spcAft>
                <a:spcPct val="0"/>
              </a:spcAft>
              <a:buClrTx/>
              <a:buSzTx/>
            </a:pPr>
            <a:endParaRPr kumimoji="0" lang="en-US" sz="1100" b="0" i="0" u="none" strike="noStrike" kern="1200" cap="none" spc="0" normalizeH="0" baseline="0" noProof="0">
              <a:ln>
                <a:noFill/>
              </a:ln>
              <a:solidFill>
                <a:schemeClr val="tx1"/>
              </a:solidFill>
              <a:uLnTx/>
              <a:uFillTx/>
              <a:latin typeface="Calibri" pitchFamily="34" charset="0"/>
            </a:endParaRPr>
          </a:p>
        </p:txBody>
      </p:sp>
      <p:sp>
        <p:nvSpPr>
          <p:cNvPr id="40" name="VendorLogo"/>
          <p:cNvSpPr txBox="1"/>
          <p:nvPr/>
        </p:nvSpPr>
        <p:spPr>
          <a:xfrm>
            <a:off x="7848600" y="6858000"/>
            <a:ext cx="1143000" cy="369332"/>
          </a:xfrm>
          <a:prstGeom prst="rect">
            <a:avLst/>
          </a:prstGeom>
          <a:noFill/>
        </p:spPr>
        <p:txBody>
          <a:bodyPr wrap="square" rtlCol="0">
            <a:spAutoFit/>
          </a:bodyPr>
          <a:lstStyle/>
          <a:p>
            <a:endParaRPr lang="en-US">
              <a:latin typeface="Calibri" pitchFamily="34" charset="0"/>
            </a:endParaRPr>
          </a:p>
        </p:txBody>
      </p:sp>
      <p:sp>
        <p:nvSpPr>
          <p:cNvPr id="41" name="AnalysisTemplate" hidden="1"/>
          <p:cNvSpPr txBox="1"/>
          <p:nvPr/>
        </p:nvSpPr>
        <p:spPr>
          <a:xfrm>
            <a:off x="685800" y="6172200"/>
            <a:ext cx="2133600" cy="369332"/>
          </a:xfrm>
          <a:prstGeom prst="rect">
            <a:avLst/>
          </a:prstGeom>
          <a:noFill/>
        </p:spPr>
        <p:txBody>
          <a:bodyPr wrap="square" rtlCol="0">
            <a:spAutoFit/>
          </a:bodyPr>
          <a:lstStyle/>
          <a:p>
            <a:r>
              <a:rPr lang="en-US" smtClean="0">
                <a:solidFill>
                  <a:srgbClr val="EEEEEE"/>
                </a:solidFill>
                <a:latin typeface="Calibri" pitchFamily="34" charset="0"/>
              </a:rPr>
              <a:t>AnalysisTemplate</a:t>
            </a:r>
          </a:p>
        </p:txBody>
      </p:sp>
      <p:sp>
        <p:nvSpPr>
          <p:cNvPr id="50" name="Slide Number Placeholder 49"/>
          <p:cNvSpPr>
            <a:spLocks noGrp="1"/>
          </p:cNvSpPr>
          <p:nvPr>
            <p:ph type="sldNum" sz="quarter" idx="12"/>
          </p:nvPr>
        </p:nvSpPr>
        <p:spPr/>
        <p:txBody>
          <a:bodyPr/>
          <a:lstStyle/>
          <a:p>
            <a:fld id="{CDC9CC1B-925F-4299-9F6F-2367F24ED866}" type="slidenum">
              <a:rPr lang="en-US" smtClean="0">
                <a:latin typeface="Calibri" pitchFamily="34" charset="0"/>
              </a:rPr>
              <a:pPr/>
              <a:t>23</a:t>
            </a:fld>
            <a:endParaRPr lang="en-US" smtClean="0">
              <a:latin typeface="Calibri" pitchFamily="34" charset="0"/>
            </a:endParaRPr>
          </a:p>
        </p:txBody>
      </p:sp>
      <p:sp>
        <p:nvSpPr>
          <p:cNvPr id="52" name="ERTotalDiff"/>
          <p:cNvSpPr/>
          <p:nvPr/>
        </p:nvSpPr>
        <p:spPr>
          <a:xfrm>
            <a:off x="7620000" y="2743200"/>
            <a:ext cx="1257300" cy="381000"/>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1000" smtClean="0">
                <a:solidFill>
                  <a:srgbClr val="00B050"/>
                </a:solidFill>
                <a:latin typeface="Calibri" pitchFamily="34" charset="0"/>
              </a:rPr>
              <a:t>($268,801)</a:t>
            </a:r>
          </a:p>
        </p:txBody>
      </p:sp>
      <p:sp>
        <p:nvSpPr>
          <p:cNvPr id="53" name="EETotalDiff"/>
          <p:cNvSpPr/>
          <p:nvPr/>
        </p:nvSpPr>
        <p:spPr>
          <a:xfrm>
            <a:off x="7620000" y="4114800"/>
            <a:ext cx="1257300" cy="381000"/>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1000" smtClean="0">
                <a:solidFill>
                  <a:srgbClr val="00B050"/>
                </a:solidFill>
                <a:latin typeface="Calibri" pitchFamily="34" charset="0"/>
              </a:rPr>
              <a:t>($5,696)</a:t>
            </a:r>
          </a:p>
        </p:txBody>
      </p:sp>
      <p:sp>
        <p:nvSpPr>
          <p:cNvPr id="43" name="ERLostComp" hidden="1"/>
          <p:cNvSpPr/>
          <p:nvPr/>
        </p:nvSpPr>
        <p:spPr>
          <a:xfrm>
            <a:off x="6400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latin typeface="Calibri" pitchFamily="34" charset="0"/>
              </a:rPr>
              <a:t>Lost Comp</a:t>
            </a:r>
          </a:p>
          <a:p>
            <a:pPr algn="ctr"/>
            <a:r>
              <a:rPr lang="en-US" sz="1000" smtClean="0">
                <a:latin typeface="Calibri" pitchFamily="34" charset="0"/>
              </a:rPr>
              <a:t>$0</a:t>
            </a:r>
          </a:p>
        </p:txBody>
      </p:sp>
      <p:sp>
        <p:nvSpPr>
          <p:cNvPr id="44" name="EELostComp" hidden="1"/>
          <p:cNvSpPr/>
          <p:nvPr/>
        </p:nvSpPr>
        <p:spPr>
          <a:xfrm>
            <a:off x="6400800" y="3657600"/>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latin typeface="Calibri" pitchFamily="34" charset="0"/>
              </a:rPr>
              <a:t>Lost Comp</a:t>
            </a:r>
          </a:p>
          <a:p>
            <a:pPr algn="ctr"/>
            <a:r>
              <a:rPr lang="en-US" sz="1000" smtClean="0">
                <a:latin typeface="Calibri" pitchFamily="34" charset="0"/>
              </a:rPr>
              <a:t>$0</a:t>
            </a:r>
          </a:p>
        </p:txBody>
      </p:sp>
      <p:sp>
        <p:nvSpPr>
          <p:cNvPr id="49" name="Rectangle 48"/>
          <p:cNvSpPr/>
          <p:nvPr/>
        </p:nvSpPr>
        <p:spPr>
          <a:xfrm>
            <a:off x="0" y="6477000"/>
            <a:ext cx="4572000" cy="400110"/>
          </a:xfrm>
          <a:prstGeom prst="rect">
            <a:avLst/>
          </a:prstGeom>
        </p:spPr>
        <p:txBody>
          <a:bodyPr>
            <a:spAutoFit/>
          </a:bodyPr>
          <a:lstStyle/>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 2012 Wells Fargo Insurance Services </a:t>
            </a:r>
          </a:p>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No Reprints Without Permission</a:t>
            </a:r>
          </a:p>
        </p:txBody>
      </p:sp>
    </p:spTree>
    <p:extLst>
      <p:ext uri="{BB962C8B-B14F-4D97-AF65-F5344CB8AC3E}">
        <p14:creationId xmlns:p14="http://schemas.microsoft.com/office/powerpoint/2010/main" xmlns="" val="2634043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232" name="TextBox 5"/>
          <p:cNvSpPr txBox="1">
            <a:spLocks noChangeArrowheads="1"/>
          </p:cNvSpPr>
          <p:nvPr/>
        </p:nvSpPr>
        <p:spPr>
          <a:xfrm>
            <a:off x="2624328" y="2581275"/>
            <a:ext cx="1219200" cy="460375"/>
          </a:xfrm>
          <a:prstGeom prst="rect">
            <a:avLst/>
          </a:prstGeom>
          <a:noFill/>
          <a:ln w="9525">
            <a:noFill/>
            <a:miter lim="800000"/>
          </a:ln>
        </p:spPr>
        <p:txBody>
          <a:bodyPr lIns="91432" tIns="45716" rIns="91432" bIns="45716">
            <a:spAutoFit/>
          </a:bodyPr>
          <a:lstStyle/>
          <a:p>
            <a:r>
              <a:rPr lang="en-US" sz="1200" b="1">
                <a:solidFill>
                  <a:prstClr val="white"/>
                </a:solidFill>
                <a:latin typeface="Verdana" pitchFamily="34" charset="0"/>
              </a:rPr>
              <a:t>Employer Perspective</a:t>
            </a:r>
          </a:p>
        </p:txBody>
      </p:sp>
      <p:sp>
        <p:nvSpPr>
          <p:cNvPr id="52233" name="TextBox 5"/>
          <p:cNvSpPr txBox="1">
            <a:spLocks noChangeArrowheads="1"/>
          </p:cNvSpPr>
          <p:nvPr/>
        </p:nvSpPr>
        <p:spPr>
          <a:xfrm>
            <a:off x="2057400" y="1538951"/>
            <a:ext cx="1134470" cy="538162"/>
          </a:xfrm>
          <a:prstGeom prst="rect">
            <a:avLst/>
          </a:prstGeom>
          <a:noFill/>
          <a:ln w="9525">
            <a:noFill/>
            <a:miter lim="800000"/>
          </a:ln>
        </p:spPr>
        <p:txBody>
          <a:bodyPr wrap="square" lIns="91432" tIns="45716" rIns="91432" bIns="45716">
            <a:spAutoFit/>
          </a:bodyPr>
          <a:lstStyle/>
          <a:p>
            <a:pPr algn="ctr"/>
            <a:r>
              <a:rPr lang="en-US" sz="1400" b="1">
                <a:solidFill>
                  <a:prstClr val="black"/>
                </a:solidFill>
                <a:latin typeface="Verdana" pitchFamily="34" charset="0"/>
              </a:rPr>
              <a:t>2014 </a:t>
            </a:r>
          </a:p>
          <a:p>
            <a:pPr algn="ctr"/>
            <a:r>
              <a:rPr lang="en-US" sz="1400" b="1">
                <a:solidFill>
                  <a:prstClr val="black"/>
                </a:solidFill>
                <a:latin typeface="Verdana" pitchFamily="34" charset="0"/>
              </a:rPr>
              <a:t>No HCR</a:t>
            </a:r>
          </a:p>
        </p:txBody>
      </p:sp>
      <p:sp>
        <p:nvSpPr>
          <p:cNvPr id="52234" name="TextBox 5"/>
          <p:cNvSpPr txBox="1">
            <a:spLocks noChangeArrowheads="1"/>
          </p:cNvSpPr>
          <p:nvPr/>
        </p:nvSpPr>
        <p:spPr>
          <a:xfrm>
            <a:off x="3352800" y="1534188"/>
            <a:ext cx="1143000" cy="523212"/>
          </a:xfrm>
          <a:prstGeom prst="rect">
            <a:avLst/>
          </a:prstGeom>
          <a:noFill/>
          <a:ln w="9525">
            <a:noFill/>
            <a:miter lim="800000"/>
          </a:ln>
        </p:spPr>
        <p:txBody>
          <a:bodyPr wrap="square" lIns="91432" tIns="45716" rIns="91432" bIns="45716">
            <a:spAutoFit/>
          </a:bodyPr>
          <a:lstStyle/>
          <a:p>
            <a:pPr algn="ctr"/>
            <a:r>
              <a:rPr lang="en-US" sz="1400" b="1">
                <a:solidFill>
                  <a:prstClr val="black"/>
                </a:solidFill>
                <a:latin typeface="Verdana" pitchFamily="34" charset="0"/>
              </a:rPr>
              <a:t>2014 </a:t>
            </a:r>
          </a:p>
          <a:p>
            <a:pPr algn="ctr"/>
            <a:r>
              <a:rPr lang="en-US" sz="1400" b="1">
                <a:solidFill>
                  <a:prstClr val="black"/>
                </a:solidFill>
                <a:latin typeface="Verdana" pitchFamily="34" charset="0"/>
              </a:rPr>
              <a:t>Maintain</a:t>
            </a:r>
          </a:p>
        </p:txBody>
      </p:sp>
      <p:sp>
        <p:nvSpPr>
          <p:cNvPr id="52235" name="TextBox 5"/>
          <p:cNvSpPr txBox="1">
            <a:spLocks noChangeArrowheads="1"/>
          </p:cNvSpPr>
          <p:nvPr/>
        </p:nvSpPr>
        <p:spPr>
          <a:xfrm>
            <a:off x="4724400" y="1533525"/>
            <a:ext cx="1344020" cy="523212"/>
          </a:xfrm>
          <a:prstGeom prst="rect">
            <a:avLst/>
          </a:prstGeom>
          <a:noFill/>
          <a:ln w="9525">
            <a:noFill/>
            <a:miter lim="800000"/>
          </a:ln>
        </p:spPr>
        <p:txBody>
          <a:bodyPr wrap="square" lIns="91432" tIns="45716" rIns="91432" bIns="45716">
            <a:spAutoFit/>
          </a:bodyPr>
          <a:lstStyle/>
          <a:p>
            <a:pPr algn="ctr"/>
            <a:r>
              <a:rPr lang="en-US" sz="1400" b="1">
                <a:solidFill>
                  <a:prstClr val="black"/>
                </a:solidFill>
                <a:latin typeface="Verdana" pitchFamily="34" charset="0"/>
              </a:rPr>
              <a:t>2014 </a:t>
            </a:r>
          </a:p>
          <a:p>
            <a:pPr algn="ctr"/>
            <a:r>
              <a:rPr lang="en-US" sz="1400" b="1">
                <a:solidFill>
                  <a:prstClr val="black"/>
                </a:solidFill>
                <a:latin typeface="Verdana" pitchFamily="34" charset="0"/>
              </a:rPr>
              <a:t>Terminate</a:t>
            </a:r>
          </a:p>
        </p:txBody>
      </p:sp>
      <p:sp>
        <p:nvSpPr>
          <p:cNvPr id="52236" name="TextBox 5"/>
          <p:cNvSpPr txBox="1">
            <a:spLocks noChangeArrowheads="1"/>
          </p:cNvSpPr>
          <p:nvPr/>
        </p:nvSpPr>
        <p:spPr>
          <a:xfrm>
            <a:off x="7391400" y="1538951"/>
            <a:ext cx="1122285" cy="523875"/>
          </a:xfrm>
          <a:prstGeom prst="rect">
            <a:avLst/>
          </a:prstGeom>
          <a:noFill/>
          <a:ln w="9525">
            <a:noFill/>
            <a:miter lim="800000"/>
          </a:ln>
        </p:spPr>
        <p:txBody>
          <a:bodyPr wrap="square" lIns="91432" tIns="45716" rIns="91432" bIns="45716">
            <a:spAutoFit/>
          </a:bodyPr>
          <a:lstStyle/>
          <a:p>
            <a:pPr algn="ctr"/>
            <a:r>
              <a:rPr lang="en-US" sz="1400" b="1">
                <a:solidFill>
                  <a:prstClr val="black"/>
                </a:solidFill>
                <a:latin typeface="Verdana" pitchFamily="34" charset="0"/>
              </a:rPr>
              <a:t>2014 </a:t>
            </a:r>
          </a:p>
          <a:p>
            <a:pPr algn="ctr"/>
            <a:r>
              <a:rPr lang="en-US" sz="1400" b="1" smtClean="0">
                <a:solidFill>
                  <a:prstClr val="black"/>
                </a:solidFill>
                <a:latin typeface="Verdana" pitchFamily="34" charset="0"/>
              </a:rPr>
              <a:t>Optimize</a:t>
            </a:r>
          </a:p>
        </p:txBody>
      </p:sp>
      <p:sp>
        <p:nvSpPr>
          <p:cNvPr id="52237" name="TextBox 5"/>
          <p:cNvSpPr txBox="1">
            <a:spLocks noChangeArrowheads="1"/>
          </p:cNvSpPr>
          <p:nvPr/>
        </p:nvSpPr>
        <p:spPr>
          <a:xfrm>
            <a:off x="4800600" y="4953000"/>
            <a:ext cx="3733800" cy="276991"/>
          </a:xfrm>
          <a:prstGeom prst="rect">
            <a:avLst/>
          </a:prstGeom>
          <a:noFill/>
          <a:ln w="9525">
            <a:noFill/>
            <a:miter lim="800000"/>
          </a:ln>
        </p:spPr>
        <p:txBody>
          <a:bodyPr wrap="square" lIns="91432" tIns="45716" rIns="91432" bIns="45716">
            <a:spAutoFit/>
          </a:bodyPr>
          <a:lstStyle/>
          <a:p>
            <a:pPr algn="ctr"/>
            <a:r>
              <a:rPr lang="en-US" sz="1200" b="1">
                <a:solidFill>
                  <a:prstClr val="black"/>
                </a:solidFill>
                <a:latin typeface="Verdana" pitchFamily="34" charset="0"/>
              </a:rPr>
              <a:t>Compared to 2014 Maintain</a:t>
            </a:r>
          </a:p>
        </p:txBody>
      </p:sp>
      <p:sp>
        <p:nvSpPr>
          <p:cNvPr id="52239" name="Title 2"/>
          <p:cNvSpPr>
            <a:spLocks noGrp="1"/>
          </p:cNvSpPr>
          <p:nvPr>
            <p:ph type="title"/>
          </p:nvPr>
        </p:nvSpPr>
        <p:spPr>
          <a:xfrm>
            <a:off x="457200" y="152401"/>
            <a:ext cx="8201025" cy="533399"/>
          </a:xfrm>
        </p:spPr>
        <p:txBody>
          <a:bodyPr>
            <a:normAutofit fontScale="90000"/>
          </a:bodyPr>
          <a:lstStyle/>
          <a:p>
            <a:r>
              <a:rPr lang="en-US" dirty="0" smtClean="0">
                <a:solidFill>
                  <a:schemeClr val="bg2"/>
                </a:solidFill>
              </a:rPr>
              <a:t>The Bottom Line </a:t>
            </a:r>
            <a:r>
              <a:rPr lang="en-US" sz="3100" dirty="0" smtClean="0">
                <a:solidFill>
                  <a:schemeClr val="bg2"/>
                </a:solidFill>
              </a:rPr>
              <a:t>(Additional Scenario)</a:t>
            </a:r>
          </a:p>
        </p:txBody>
      </p:sp>
      <p:sp>
        <p:nvSpPr>
          <p:cNvPr id="27" name="Notched Right Arrow 26"/>
          <p:cNvSpPr/>
          <p:nvPr/>
        </p:nvSpPr>
        <p:spPr>
          <a:xfrm>
            <a:off x="228600" y="2133600"/>
            <a:ext cx="8839200" cy="1219200"/>
          </a:xfrm>
          <a:prstGeom prst="notchedRightArrow">
            <a:avLst/>
          </a:prstGeom>
          <a:solidFill>
            <a:schemeClr val="tx1">
              <a:lumMod val="65000"/>
            </a:schemeClr>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lIns="91432" tIns="45716" rIns="91432" bIns="45716" anchor="ctr"/>
          <a:lstStyle/>
          <a:p>
            <a:pPr algn="ctr"/>
            <a:endParaRPr lang="en-US">
              <a:solidFill>
                <a:prstClr val="white"/>
              </a:solidFill>
            </a:endParaRPr>
          </a:p>
        </p:txBody>
      </p:sp>
      <p:sp>
        <p:nvSpPr>
          <p:cNvPr id="52246" name="TextBox 5"/>
          <p:cNvSpPr txBox="1">
            <a:spLocks noChangeArrowheads="1"/>
          </p:cNvSpPr>
          <p:nvPr/>
        </p:nvSpPr>
        <p:spPr>
          <a:xfrm>
            <a:off x="2624328" y="4267200"/>
            <a:ext cx="1219200" cy="460375"/>
          </a:xfrm>
          <a:prstGeom prst="rect">
            <a:avLst/>
          </a:prstGeom>
          <a:noFill/>
          <a:ln w="9525">
            <a:noFill/>
            <a:miter lim="800000"/>
          </a:ln>
        </p:spPr>
        <p:txBody>
          <a:bodyPr lIns="91432" tIns="45716" rIns="91432" bIns="45716">
            <a:spAutoFit/>
          </a:bodyPr>
          <a:lstStyle/>
          <a:p>
            <a:r>
              <a:rPr lang="en-US" sz="1200" b="1">
                <a:solidFill>
                  <a:prstClr val="white"/>
                </a:solidFill>
                <a:latin typeface="Verdana" pitchFamily="34" charset="0"/>
              </a:rPr>
              <a:t>Employee Perspective</a:t>
            </a:r>
          </a:p>
        </p:txBody>
      </p:sp>
      <p:sp>
        <p:nvSpPr>
          <p:cNvPr id="38" name="Notched Right Arrow 37"/>
          <p:cNvSpPr/>
          <p:nvPr/>
        </p:nvSpPr>
        <p:spPr>
          <a:xfrm>
            <a:off x="228600" y="3733800"/>
            <a:ext cx="8839200" cy="1219200"/>
          </a:xfrm>
          <a:prstGeom prst="notchedRightArrow">
            <a:avLst/>
          </a:prstGeom>
          <a:solidFill>
            <a:schemeClr val="tx1">
              <a:lumMod val="65000"/>
            </a:schemeClr>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lIns="91432" tIns="45716" rIns="91432" bIns="45716" anchor="ctr"/>
          <a:lstStyle/>
          <a:p>
            <a:pPr algn="ctr"/>
            <a:endParaRPr lang="en-US">
              <a:solidFill>
                <a:prstClr val="white"/>
              </a:solidFill>
            </a:endParaRPr>
          </a:p>
        </p:txBody>
      </p:sp>
      <p:sp>
        <p:nvSpPr>
          <p:cNvPr id="22" name="ERTotalNoHCR"/>
          <p:cNvSpPr/>
          <p:nvPr/>
        </p:nvSpPr>
        <p:spPr>
          <a:xfrm>
            <a:off x="2057400" y="2286000"/>
            <a:ext cx="1143000" cy="914400"/>
          </a:xfrm>
          <a:prstGeom prst="round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wrap="none" anchor="ctr"/>
          <a:lstStyle/>
          <a:p>
            <a:pPr algn="ctr"/>
            <a:r>
              <a:rPr lang="en-US" sz="1200">
                <a:solidFill>
                  <a:prstClr val="black"/>
                </a:solidFill>
              </a:rPr>
              <a:t>ER Total</a:t>
            </a:r>
          </a:p>
          <a:p>
            <a:pPr algn="ctr"/>
            <a:r>
              <a:rPr lang="en-US" sz="1200">
                <a:solidFill>
                  <a:prstClr val="black"/>
                </a:solidFill>
              </a:rPr>
              <a:t> $630,618</a:t>
            </a:r>
          </a:p>
        </p:txBody>
      </p:sp>
      <p:sp>
        <p:nvSpPr>
          <p:cNvPr id="23" name="EETotalNoHCR"/>
          <p:cNvSpPr/>
          <p:nvPr/>
        </p:nvSpPr>
        <p:spPr>
          <a:xfrm>
            <a:off x="2057400" y="3886200"/>
            <a:ext cx="1143000" cy="914400"/>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1200">
                <a:solidFill>
                  <a:prstClr val="black"/>
                </a:solidFill>
              </a:rPr>
              <a:t>EE Total</a:t>
            </a:r>
          </a:p>
          <a:p>
            <a:pPr algn="ctr"/>
            <a:r>
              <a:rPr lang="en-US" sz="1200">
                <a:solidFill>
                  <a:prstClr val="black"/>
                </a:solidFill>
              </a:rPr>
              <a:t> $401,040</a:t>
            </a:r>
          </a:p>
        </p:txBody>
      </p:sp>
      <p:sp>
        <p:nvSpPr>
          <p:cNvPr id="26" name="ERTotalMaintain"/>
          <p:cNvSpPr/>
          <p:nvPr/>
        </p:nvSpPr>
        <p:spPr>
          <a:xfrm>
            <a:off x="3352800" y="2286000"/>
            <a:ext cx="1143000" cy="914400"/>
          </a:xfrm>
          <a:prstGeom prst="round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wrap="none" anchor="ctr"/>
          <a:lstStyle/>
          <a:p>
            <a:pPr algn="ctr"/>
            <a:r>
              <a:rPr lang="en-US" sz="1000">
                <a:solidFill>
                  <a:prstClr val="black"/>
                </a:solidFill>
              </a:rPr>
              <a:t>ER Total</a:t>
            </a:r>
          </a:p>
          <a:p>
            <a:pPr algn="ctr"/>
            <a:r>
              <a:rPr lang="en-US" sz="1000">
                <a:solidFill>
                  <a:prstClr val="black"/>
                </a:solidFill>
              </a:rPr>
              <a:t>$718,986</a:t>
            </a:r>
          </a:p>
        </p:txBody>
      </p:sp>
      <p:sp>
        <p:nvSpPr>
          <p:cNvPr id="28" name="EETotalMaintain"/>
          <p:cNvSpPr/>
          <p:nvPr/>
        </p:nvSpPr>
        <p:spPr>
          <a:xfrm>
            <a:off x="3352800" y="3886200"/>
            <a:ext cx="1143000" cy="914400"/>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1000">
                <a:solidFill>
                  <a:prstClr val="black"/>
                </a:solidFill>
              </a:rPr>
              <a:t>EE Total</a:t>
            </a:r>
          </a:p>
          <a:p>
            <a:pPr algn="ctr"/>
            <a:r>
              <a:rPr lang="en-US" sz="1000">
                <a:solidFill>
                  <a:prstClr val="black"/>
                </a:solidFill>
              </a:rPr>
              <a:t>$501,650</a:t>
            </a:r>
          </a:p>
        </p:txBody>
      </p:sp>
      <p:sp>
        <p:nvSpPr>
          <p:cNvPr id="31" name="ERTotalTerminate"/>
          <p:cNvSpPr/>
          <p:nvPr/>
        </p:nvSpPr>
        <p:spPr>
          <a:xfrm>
            <a:off x="4800600" y="2286000"/>
            <a:ext cx="1143000" cy="914400"/>
          </a:xfrm>
          <a:prstGeom prst="round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wrap="none" anchor="ctr"/>
          <a:lstStyle/>
          <a:p>
            <a:pPr algn="ctr"/>
            <a:r>
              <a:rPr lang="en-US" sz="1000">
                <a:solidFill>
                  <a:prstClr val="black"/>
                </a:solidFill>
              </a:rPr>
              <a:t>ER Total</a:t>
            </a:r>
          </a:p>
          <a:p>
            <a:pPr algn="ctr"/>
            <a:r>
              <a:rPr lang="en-US" sz="1000">
                <a:solidFill>
                  <a:prstClr val="black"/>
                </a:solidFill>
              </a:rPr>
              <a:t>$695,261</a:t>
            </a:r>
          </a:p>
        </p:txBody>
      </p:sp>
      <p:sp>
        <p:nvSpPr>
          <p:cNvPr id="33" name="EETotalTerminate"/>
          <p:cNvSpPr/>
          <p:nvPr/>
        </p:nvSpPr>
        <p:spPr>
          <a:xfrm>
            <a:off x="4800600" y="3886200"/>
            <a:ext cx="1143000" cy="914400"/>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1000">
                <a:solidFill>
                  <a:prstClr val="black"/>
                </a:solidFill>
              </a:rPr>
              <a:t>EE Total</a:t>
            </a:r>
          </a:p>
          <a:p>
            <a:pPr algn="ctr"/>
            <a:r>
              <a:rPr lang="en-US" sz="1000">
                <a:solidFill>
                  <a:prstClr val="black"/>
                </a:solidFill>
              </a:rPr>
              <a:t>$422,484</a:t>
            </a:r>
          </a:p>
        </p:txBody>
      </p:sp>
      <p:sp>
        <p:nvSpPr>
          <p:cNvPr id="34" name="ERTotalOptimize"/>
          <p:cNvSpPr/>
          <p:nvPr/>
        </p:nvSpPr>
        <p:spPr>
          <a:xfrm>
            <a:off x="7391400" y="2286000"/>
            <a:ext cx="1143000" cy="914400"/>
          </a:xfrm>
          <a:prstGeom prst="round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wrap="none" anchor="ctr"/>
          <a:lstStyle/>
          <a:p>
            <a:pPr algn="ctr"/>
            <a:r>
              <a:rPr lang="en-US" sz="1000">
                <a:solidFill>
                  <a:prstClr val="black"/>
                </a:solidFill>
              </a:rPr>
              <a:t>ER Total</a:t>
            </a:r>
          </a:p>
          <a:p>
            <a:pPr algn="ctr"/>
            <a:r>
              <a:rPr lang="en-US" sz="1000">
                <a:solidFill>
                  <a:prstClr val="black"/>
                </a:solidFill>
              </a:rPr>
              <a:t>$400,318</a:t>
            </a:r>
          </a:p>
        </p:txBody>
      </p:sp>
      <p:sp>
        <p:nvSpPr>
          <p:cNvPr id="35" name="EETotalOptimize"/>
          <p:cNvSpPr/>
          <p:nvPr/>
        </p:nvSpPr>
        <p:spPr>
          <a:xfrm>
            <a:off x="7391400" y="3886200"/>
            <a:ext cx="1143000" cy="914400"/>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1000">
                <a:solidFill>
                  <a:prstClr val="black"/>
                </a:solidFill>
              </a:rPr>
              <a:t>EE Total</a:t>
            </a:r>
          </a:p>
          <a:p>
            <a:pPr algn="ctr"/>
            <a:r>
              <a:rPr lang="en-US" sz="1000">
                <a:solidFill>
                  <a:prstClr val="black"/>
                </a:solidFill>
              </a:rPr>
              <a:t>$426,680</a:t>
            </a:r>
          </a:p>
        </p:txBody>
      </p:sp>
      <p:sp>
        <p:nvSpPr>
          <p:cNvPr id="36" name="ERTotalMaintainDiff"/>
          <p:cNvSpPr txBox="1"/>
          <p:nvPr/>
        </p:nvSpPr>
        <p:spPr>
          <a:xfrm>
            <a:off x="3124200" y="2895600"/>
            <a:ext cx="1600200"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1200" b="1">
                <a:solidFill>
                  <a:srgbClr val="FF0000"/>
                </a:solidFill>
              </a:rPr>
              <a:t>$88,367</a:t>
            </a:r>
          </a:p>
        </p:txBody>
      </p:sp>
      <p:sp>
        <p:nvSpPr>
          <p:cNvPr id="37" name="ERTotalTerminateDiff"/>
          <p:cNvSpPr txBox="1"/>
          <p:nvPr/>
        </p:nvSpPr>
        <p:spPr>
          <a:xfrm>
            <a:off x="4572000" y="2895600"/>
            <a:ext cx="1600200"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1200" b="1">
                <a:solidFill>
                  <a:srgbClr val="00B050"/>
                </a:solidFill>
              </a:rPr>
              <a:t>($23,725)</a:t>
            </a:r>
          </a:p>
        </p:txBody>
      </p:sp>
      <p:sp>
        <p:nvSpPr>
          <p:cNvPr id="39" name="ERTotalOptimizeDiff"/>
          <p:cNvSpPr txBox="1"/>
          <p:nvPr/>
        </p:nvSpPr>
        <p:spPr>
          <a:xfrm>
            <a:off x="7162800" y="2892552"/>
            <a:ext cx="1600200"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1200" b="1">
                <a:solidFill>
                  <a:srgbClr val="00B050"/>
                </a:solidFill>
              </a:rPr>
              <a:t>($318,668)</a:t>
            </a:r>
          </a:p>
        </p:txBody>
      </p:sp>
      <p:sp>
        <p:nvSpPr>
          <p:cNvPr id="41" name="EETotalTerminateDiff"/>
          <p:cNvSpPr txBox="1"/>
          <p:nvPr/>
        </p:nvSpPr>
        <p:spPr>
          <a:xfrm>
            <a:off x="4572000" y="4492752"/>
            <a:ext cx="1600200"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1200" b="1">
                <a:solidFill>
                  <a:srgbClr val="00B050"/>
                </a:solidFill>
              </a:rPr>
              <a:t>($79,165)</a:t>
            </a:r>
          </a:p>
        </p:txBody>
      </p:sp>
      <p:sp>
        <p:nvSpPr>
          <p:cNvPr id="43" name="EETotalMaintainDiff"/>
          <p:cNvSpPr txBox="1"/>
          <p:nvPr/>
        </p:nvSpPr>
        <p:spPr>
          <a:xfrm>
            <a:off x="3124200" y="4495800"/>
            <a:ext cx="1600200"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1200" b="1">
                <a:solidFill>
                  <a:srgbClr val="FF0000"/>
                </a:solidFill>
              </a:rPr>
              <a:t>$100,609</a:t>
            </a:r>
          </a:p>
        </p:txBody>
      </p:sp>
      <p:sp>
        <p:nvSpPr>
          <p:cNvPr id="45" name="EETotalOptimizeDiff"/>
          <p:cNvSpPr txBox="1"/>
          <p:nvPr/>
        </p:nvSpPr>
        <p:spPr>
          <a:xfrm>
            <a:off x="7162800" y="4492752"/>
            <a:ext cx="1600200"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1200" b="1">
                <a:solidFill>
                  <a:srgbClr val="00B050"/>
                </a:solidFill>
              </a:rPr>
              <a:t>($74,969)</a:t>
            </a:r>
          </a:p>
        </p:txBody>
      </p:sp>
      <p:sp>
        <p:nvSpPr>
          <p:cNvPr id="46" name="BottomLine" hidden="1"/>
          <p:cNvSpPr txBox="1"/>
          <p:nvPr/>
        </p:nvSpPr>
        <p:spPr>
          <a:xfrm>
            <a:off x="685800" y="6172200"/>
            <a:ext cx="2133600" cy="369332"/>
          </a:xfrm>
          <a:prstGeom prst="rect">
            <a:avLst/>
          </a:prstGeom>
          <a:noFill/>
        </p:spPr>
        <p:txBody>
          <a:bodyPr wrap="square" rtlCol="0">
            <a:spAutoFit/>
          </a:bodyPr>
          <a:lstStyle/>
          <a:p>
            <a:r>
              <a:rPr lang="en-US">
                <a:solidFill>
                  <a:srgbClr val="EEEEEE"/>
                </a:solidFill>
              </a:rPr>
              <a:t>BottomLine</a:t>
            </a:r>
          </a:p>
        </p:txBody>
      </p:sp>
      <p:sp>
        <p:nvSpPr>
          <p:cNvPr id="50" name="KeyConsiderations"/>
          <p:cNvSpPr txBox="1"/>
          <p:nvPr/>
        </p:nvSpPr>
        <p:spPr>
          <a:xfrm>
            <a:off x="609600" y="5410200"/>
            <a:ext cx="4097740" cy="1066800"/>
          </a:xfrm>
          <a:prstGeom prst="rect">
            <a:avLst/>
          </a:prstGeom>
        </p:spPr>
        <p:txBody>
          <a:bodyPr/>
          <a:lstStyle/>
          <a:p>
            <a:pPr marL="342900" indent="-342900">
              <a:spcBef>
                <a:spcPct val="20000"/>
              </a:spcBef>
            </a:pPr>
            <a:endParaRPr lang="en-US" sz="1100">
              <a:solidFill>
                <a:prstClr val="white"/>
              </a:solidFill>
            </a:endParaRPr>
          </a:p>
        </p:txBody>
      </p:sp>
      <p:sp>
        <p:nvSpPr>
          <p:cNvPr id="51" name="CompassHeading"/>
          <p:cNvSpPr txBox="1"/>
          <p:nvPr/>
        </p:nvSpPr>
        <p:spPr>
          <a:xfrm>
            <a:off x="4876800" y="5410200"/>
            <a:ext cx="4097740" cy="1066800"/>
          </a:xfrm>
          <a:prstGeom prst="rect">
            <a:avLst/>
          </a:prstGeom>
        </p:spPr>
        <p:txBody>
          <a:bodyPr/>
          <a:lstStyle/>
          <a:p>
            <a:pPr marL="742950" lvl="1" indent="-285750">
              <a:spcBef>
                <a:spcPct val="20000"/>
              </a:spcBef>
            </a:pPr>
            <a:endParaRPr lang="en-US" sz="1100">
              <a:solidFill>
                <a:prstClr val="white"/>
              </a:solidFill>
            </a:endParaRPr>
          </a:p>
        </p:txBody>
      </p:sp>
      <p:sp>
        <p:nvSpPr>
          <p:cNvPr id="32" name="TextBox 5"/>
          <p:cNvSpPr txBox="1">
            <a:spLocks noChangeArrowheads="1"/>
          </p:cNvSpPr>
          <p:nvPr/>
        </p:nvSpPr>
        <p:spPr>
          <a:xfrm>
            <a:off x="-76200" y="1981200"/>
            <a:ext cx="2133600" cy="276991"/>
          </a:xfrm>
          <a:prstGeom prst="rect">
            <a:avLst/>
          </a:prstGeom>
          <a:noFill/>
          <a:ln w="9525">
            <a:noFill/>
            <a:miter lim="800000"/>
          </a:ln>
        </p:spPr>
        <p:txBody>
          <a:bodyPr wrap="square" lIns="91432" tIns="45716" rIns="91432" bIns="45716">
            <a:spAutoFit/>
          </a:bodyPr>
          <a:lstStyle/>
          <a:p>
            <a:r>
              <a:rPr lang="en-US" sz="1200" b="1">
                <a:solidFill>
                  <a:prstClr val="black"/>
                </a:solidFill>
                <a:latin typeface="Verdana" pitchFamily="34" charset="0"/>
              </a:rPr>
              <a:t>Employer Perspective</a:t>
            </a:r>
          </a:p>
        </p:txBody>
      </p:sp>
      <p:sp>
        <p:nvSpPr>
          <p:cNvPr id="40" name="TextBox 5"/>
          <p:cNvSpPr txBox="1">
            <a:spLocks noChangeArrowheads="1"/>
          </p:cNvSpPr>
          <p:nvPr/>
        </p:nvSpPr>
        <p:spPr>
          <a:xfrm>
            <a:off x="152400" y="1371600"/>
            <a:ext cx="1752601" cy="523212"/>
          </a:xfrm>
          <a:prstGeom prst="rect">
            <a:avLst/>
          </a:prstGeom>
          <a:noFill/>
          <a:ln w="9525">
            <a:noFill/>
            <a:miter lim="800000"/>
          </a:ln>
        </p:spPr>
        <p:txBody>
          <a:bodyPr wrap="square" lIns="91432" tIns="45716" rIns="91432" bIns="45716">
            <a:spAutoFit/>
          </a:bodyPr>
          <a:lstStyle/>
          <a:p>
            <a:pPr algn="ctr"/>
            <a:r>
              <a:rPr lang="en-US" sz="1400" b="1">
                <a:solidFill>
                  <a:prstClr val="black"/>
                </a:solidFill>
                <a:latin typeface="Verdana" pitchFamily="34" charset="0"/>
              </a:rPr>
              <a:t>Current Cost</a:t>
            </a:r>
          </a:p>
          <a:p>
            <a:pPr algn="ctr"/>
            <a:r>
              <a:rPr lang="en-US" sz="1400" b="1">
                <a:solidFill>
                  <a:prstClr val="black"/>
                </a:solidFill>
                <a:latin typeface="Verdana" pitchFamily="34" charset="0"/>
              </a:rPr>
              <a:t>(Tax adjusted)</a:t>
            </a:r>
          </a:p>
        </p:txBody>
      </p:sp>
      <p:sp>
        <p:nvSpPr>
          <p:cNvPr id="42" name="TextBox 5"/>
          <p:cNvSpPr txBox="1">
            <a:spLocks noChangeArrowheads="1"/>
          </p:cNvSpPr>
          <p:nvPr/>
        </p:nvSpPr>
        <p:spPr>
          <a:xfrm>
            <a:off x="-76200" y="3581400"/>
            <a:ext cx="2209800" cy="276991"/>
          </a:xfrm>
          <a:prstGeom prst="rect">
            <a:avLst/>
          </a:prstGeom>
          <a:noFill/>
          <a:ln w="9525">
            <a:noFill/>
            <a:miter lim="800000"/>
          </a:ln>
        </p:spPr>
        <p:txBody>
          <a:bodyPr wrap="square" lIns="91432" tIns="45716" rIns="91432" bIns="45716">
            <a:spAutoFit/>
          </a:bodyPr>
          <a:lstStyle/>
          <a:p>
            <a:r>
              <a:rPr lang="en-US" sz="1200" b="1">
                <a:solidFill>
                  <a:prstClr val="black"/>
                </a:solidFill>
                <a:latin typeface="Verdana" pitchFamily="34" charset="0"/>
              </a:rPr>
              <a:t>Employee Perspective</a:t>
            </a:r>
          </a:p>
        </p:txBody>
      </p:sp>
      <p:sp>
        <p:nvSpPr>
          <p:cNvPr id="44" name="ERTotalCurrent"/>
          <p:cNvSpPr/>
          <p:nvPr/>
        </p:nvSpPr>
        <p:spPr>
          <a:xfrm>
            <a:off x="533400" y="2286000"/>
            <a:ext cx="1219200" cy="914400"/>
          </a:xfrm>
          <a:prstGeom prst="roundRect">
            <a:avLst/>
          </a:prstGeom>
          <a:solidFill>
            <a:schemeClr val="tx1">
              <a:lumMod val="65000"/>
            </a:schemeClr>
          </a:solidFill>
          <a:ln>
            <a:solidFill>
              <a:schemeClr val="accent1"/>
            </a:solidFill>
          </a:ln>
        </p:spPr>
        <p:style>
          <a:lnRef idx="2">
            <a:schemeClr val="accent5"/>
          </a:lnRef>
          <a:fillRef idx="1">
            <a:schemeClr val="lt1"/>
          </a:fillRef>
          <a:effectRef idx="0">
            <a:schemeClr val="accent5"/>
          </a:effectRef>
          <a:fontRef idx="minor">
            <a:schemeClr val="dk1"/>
          </a:fontRef>
        </p:style>
        <p:txBody>
          <a:bodyPr wrap="none" anchor="ctr"/>
          <a:lstStyle/>
          <a:p>
            <a:pPr algn="ctr"/>
            <a:r>
              <a:rPr lang="en-US" sz="1200">
                <a:solidFill>
                  <a:prstClr val="black"/>
                </a:solidFill>
              </a:rPr>
              <a:t>ER Total</a:t>
            </a:r>
          </a:p>
          <a:p>
            <a:pPr algn="ctr"/>
            <a:r>
              <a:rPr lang="en-US" sz="1200">
                <a:solidFill>
                  <a:prstClr val="black"/>
                </a:solidFill>
              </a:rPr>
              <a:t> $485,097</a:t>
            </a:r>
          </a:p>
        </p:txBody>
      </p:sp>
      <p:sp>
        <p:nvSpPr>
          <p:cNvPr id="47" name="EETotalCurrent"/>
          <p:cNvSpPr/>
          <p:nvPr/>
        </p:nvSpPr>
        <p:spPr>
          <a:xfrm>
            <a:off x="533400" y="3886200"/>
            <a:ext cx="1219200" cy="914400"/>
          </a:xfrm>
          <a:prstGeom prst="roundRect">
            <a:avLst/>
          </a:prstGeom>
          <a:solidFill>
            <a:schemeClr val="tx1">
              <a:lumMod val="65000"/>
            </a:schemeClr>
          </a:solidFill>
          <a:ln>
            <a:solidFill>
              <a:schemeClr val="accent1"/>
            </a:solidFill>
          </a:ln>
        </p:spPr>
        <p:style>
          <a:lnRef idx="2">
            <a:schemeClr val="accent5"/>
          </a:lnRef>
          <a:fillRef idx="1">
            <a:schemeClr val="lt1"/>
          </a:fillRef>
          <a:effectRef idx="0">
            <a:schemeClr val="accent5"/>
          </a:effectRef>
          <a:fontRef idx="minor">
            <a:schemeClr val="dk1"/>
          </a:fontRef>
        </p:style>
        <p:txBody>
          <a:bodyPr wrap="none" anchor="ctr"/>
          <a:lstStyle/>
          <a:p>
            <a:pPr algn="ctr"/>
            <a:r>
              <a:rPr lang="en-US" sz="1200">
                <a:solidFill>
                  <a:prstClr val="black"/>
                </a:solidFill>
              </a:rPr>
              <a:t>EE Total</a:t>
            </a:r>
          </a:p>
          <a:p>
            <a:pPr algn="ctr"/>
            <a:r>
              <a:rPr lang="en-US" sz="1200">
                <a:solidFill>
                  <a:prstClr val="black"/>
                </a:solidFill>
              </a:rPr>
              <a:t> $309,009</a:t>
            </a:r>
          </a:p>
        </p:txBody>
      </p:sp>
      <p:cxnSp>
        <p:nvCxnSpPr>
          <p:cNvPr id="49" name="Straight Connector 48"/>
          <p:cNvCxnSpPr/>
          <p:nvPr/>
        </p:nvCxnSpPr>
        <p:spPr>
          <a:xfrm rot="5400000">
            <a:off x="381000" y="3581400"/>
            <a:ext cx="3048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124200" y="3581400"/>
            <a:ext cx="3048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905000" y="838200"/>
            <a:ext cx="2743200" cy="646331"/>
          </a:xfrm>
          <a:prstGeom prst="rect">
            <a:avLst/>
          </a:prstGeom>
          <a:noFill/>
          <a:ln>
            <a:noFill/>
          </a:ln>
        </p:spPr>
        <p:txBody>
          <a:bodyPr wrap="square" rtlCol="0">
            <a:spAutoFit/>
          </a:bodyPr>
          <a:lstStyle/>
          <a:p>
            <a:pPr algn="ctr"/>
            <a:r>
              <a:rPr lang="en-US" sz="2000" b="1" i="1">
                <a:solidFill>
                  <a:srgbClr val="4F81BD">
                    <a:lumMod val="75000"/>
                  </a:srgbClr>
                </a:solidFill>
              </a:rPr>
              <a:t>Current Strategies</a:t>
            </a:r>
          </a:p>
          <a:p>
            <a:pPr algn="ctr"/>
            <a:r>
              <a:rPr lang="en-US" sz="1600" b="1" i="1">
                <a:solidFill>
                  <a:srgbClr val="4F81BD">
                    <a:lumMod val="75000"/>
                  </a:srgbClr>
                </a:solidFill>
              </a:rPr>
              <a:t>(Tax Adjusted)</a:t>
            </a:r>
          </a:p>
        </p:txBody>
      </p:sp>
      <p:sp>
        <p:nvSpPr>
          <p:cNvPr id="57" name="TextBox 56"/>
          <p:cNvSpPr txBox="1"/>
          <p:nvPr/>
        </p:nvSpPr>
        <p:spPr>
          <a:xfrm>
            <a:off x="4800600" y="838199"/>
            <a:ext cx="3733800" cy="646331"/>
          </a:xfrm>
          <a:prstGeom prst="rect">
            <a:avLst/>
          </a:prstGeom>
          <a:noFill/>
          <a:ln>
            <a:noFill/>
          </a:ln>
        </p:spPr>
        <p:txBody>
          <a:bodyPr wrap="square" rtlCol="0">
            <a:spAutoFit/>
          </a:bodyPr>
          <a:lstStyle/>
          <a:p>
            <a:pPr algn="ctr"/>
            <a:r>
              <a:rPr lang="en-US" sz="2000" b="1" i="1">
                <a:solidFill>
                  <a:srgbClr val="4F81BD">
                    <a:lumMod val="75000"/>
                  </a:srgbClr>
                </a:solidFill>
              </a:rPr>
              <a:t>Options</a:t>
            </a:r>
          </a:p>
          <a:p>
            <a:pPr algn="ctr"/>
            <a:r>
              <a:rPr lang="en-US" sz="1600" b="1" i="1">
                <a:solidFill>
                  <a:srgbClr val="4F81BD">
                    <a:lumMod val="75000"/>
                  </a:srgbClr>
                </a:solidFill>
              </a:rPr>
              <a:t>(Tax Adjusted)</a:t>
            </a:r>
          </a:p>
        </p:txBody>
      </p:sp>
      <p:sp>
        <p:nvSpPr>
          <p:cNvPr id="48" name="EETotalMinimize"/>
          <p:cNvSpPr/>
          <p:nvPr/>
        </p:nvSpPr>
        <p:spPr>
          <a:xfrm>
            <a:off x="6096000" y="3886200"/>
            <a:ext cx="1143000" cy="914400"/>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1000">
                <a:solidFill>
                  <a:prstClr val="black"/>
                </a:solidFill>
              </a:rPr>
              <a:t>EE Total</a:t>
            </a:r>
          </a:p>
          <a:p>
            <a:pPr algn="ctr"/>
            <a:r>
              <a:rPr lang="en-US" sz="1000">
                <a:solidFill>
                  <a:prstClr val="black"/>
                </a:solidFill>
              </a:rPr>
              <a:t>$938,305</a:t>
            </a:r>
          </a:p>
        </p:txBody>
      </p:sp>
      <p:sp>
        <p:nvSpPr>
          <p:cNvPr id="54" name="ERTotalMinimize"/>
          <p:cNvSpPr/>
          <p:nvPr/>
        </p:nvSpPr>
        <p:spPr>
          <a:xfrm>
            <a:off x="6096000" y="2286000"/>
            <a:ext cx="1143000" cy="914400"/>
          </a:xfrm>
          <a:prstGeom prst="round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wrap="none" anchor="ctr"/>
          <a:lstStyle/>
          <a:p>
            <a:pPr algn="ctr"/>
            <a:r>
              <a:rPr lang="en-US" sz="1000">
                <a:solidFill>
                  <a:prstClr val="black"/>
                </a:solidFill>
              </a:rPr>
              <a:t>ER Total</a:t>
            </a:r>
          </a:p>
          <a:p>
            <a:pPr algn="ctr"/>
            <a:r>
              <a:rPr lang="en-US" sz="1000">
                <a:solidFill>
                  <a:prstClr val="black"/>
                </a:solidFill>
              </a:rPr>
              <a:t>($13,902)</a:t>
            </a:r>
          </a:p>
        </p:txBody>
      </p:sp>
      <p:sp>
        <p:nvSpPr>
          <p:cNvPr id="56" name="ERTotalMinimizeDiff"/>
          <p:cNvSpPr txBox="1"/>
          <p:nvPr/>
        </p:nvSpPr>
        <p:spPr>
          <a:xfrm>
            <a:off x="5867400" y="2889397"/>
            <a:ext cx="1600200"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1200" b="1">
                <a:solidFill>
                  <a:srgbClr val="00B050"/>
                </a:solidFill>
              </a:rPr>
              <a:t>($732,888)</a:t>
            </a:r>
          </a:p>
        </p:txBody>
      </p:sp>
      <p:sp>
        <p:nvSpPr>
          <p:cNvPr id="58" name="EETotalMinimizeDiff"/>
          <p:cNvSpPr txBox="1"/>
          <p:nvPr/>
        </p:nvSpPr>
        <p:spPr>
          <a:xfrm>
            <a:off x="5867400" y="4483227"/>
            <a:ext cx="1600200"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1200" b="1">
                <a:solidFill>
                  <a:srgbClr val="FF0000"/>
                </a:solidFill>
              </a:rPr>
              <a:t>$436,655</a:t>
            </a:r>
          </a:p>
        </p:txBody>
      </p:sp>
      <p:sp>
        <p:nvSpPr>
          <p:cNvPr id="60" name="TextBox 5"/>
          <p:cNvSpPr txBox="1">
            <a:spLocks noChangeArrowheads="1"/>
          </p:cNvSpPr>
          <p:nvPr/>
        </p:nvSpPr>
        <p:spPr>
          <a:xfrm>
            <a:off x="6096000" y="1538951"/>
            <a:ext cx="1164454" cy="523875"/>
          </a:xfrm>
          <a:prstGeom prst="rect">
            <a:avLst/>
          </a:prstGeom>
          <a:noFill/>
          <a:ln w="9525">
            <a:noFill/>
            <a:miter lim="800000"/>
          </a:ln>
        </p:spPr>
        <p:txBody>
          <a:bodyPr wrap="square" lIns="91432" tIns="45716" rIns="91432" bIns="45716">
            <a:spAutoFit/>
          </a:bodyPr>
          <a:lstStyle/>
          <a:p>
            <a:pPr algn="ctr"/>
            <a:r>
              <a:rPr lang="en-US" sz="1400" b="1">
                <a:solidFill>
                  <a:prstClr val="black"/>
                </a:solidFill>
                <a:latin typeface="Verdana" pitchFamily="34" charset="0"/>
              </a:rPr>
              <a:t>2014 </a:t>
            </a:r>
          </a:p>
          <a:p>
            <a:pPr algn="ctr"/>
            <a:r>
              <a:rPr lang="en-US" sz="1400" b="1" smtClean="0">
                <a:solidFill>
                  <a:prstClr val="black"/>
                </a:solidFill>
                <a:latin typeface="Verdana" pitchFamily="34" charset="0"/>
              </a:rPr>
              <a:t>Minimize</a:t>
            </a:r>
          </a:p>
        </p:txBody>
      </p:sp>
      <p:sp>
        <p:nvSpPr>
          <p:cNvPr id="52" name="Slide Number Placeholder 27"/>
          <p:cNvSpPr>
            <a:spLocks noGrp="1"/>
          </p:cNvSpPr>
          <p:nvPr>
            <p:ph type="sldNum" sz="quarter" idx="12"/>
          </p:nvPr>
        </p:nvSpPr>
        <p:spPr>
          <a:xfrm>
            <a:off x="8647272" y="6407944"/>
            <a:ext cx="365760" cy="365125"/>
          </a:xfrm>
        </p:spPr>
        <p:txBody>
          <a:bodyPr/>
          <a:lstStyle/>
          <a:p>
            <a:fld id="{CDC9CC1B-925F-4299-9F6F-2367F24ED866}" type="slidenum">
              <a:rPr lang="en-US" smtClean="0">
                <a:solidFill>
                  <a:prstClr val="black"/>
                </a:solidFill>
              </a:rPr>
              <a:pPr/>
              <a:t>24</a:t>
            </a:fld>
            <a:endParaRPr lang="en-US" smtClean="0">
              <a:solidFill>
                <a:prstClr val="black"/>
              </a:solidFill>
            </a:endParaRPr>
          </a:p>
        </p:txBody>
      </p:sp>
      <p:sp>
        <p:nvSpPr>
          <p:cNvPr id="59" name="Rectangle 58"/>
          <p:cNvSpPr/>
          <p:nvPr/>
        </p:nvSpPr>
        <p:spPr>
          <a:xfrm>
            <a:off x="0" y="6477000"/>
            <a:ext cx="4572000" cy="400110"/>
          </a:xfrm>
          <a:prstGeom prst="rect">
            <a:avLst/>
          </a:prstGeom>
        </p:spPr>
        <p:txBody>
          <a:bodyPr>
            <a:spAutoFit/>
          </a:bodyPr>
          <a:lstStyle/>
          <a:p>
            <a:pPr>
              <a:spcBef>
                <a:spcPct val="0"/>
              </a:spcBef>
              <a:spcAft>
                <a:spcPct val="0"/>
              </a:spcAft>
            </a:pPr>
            <a:r>
              <a:rPr lang="en-US" sz="1000" kern="0" dirty="0" smtClean="0">
                <a:solidFill>
                  <a:sysClr val="windowText" lastClr="000000"/>
                </a:solidFill>
              </a:rPr>
              <a:t>© 2012 Wells Fargo Insurance Services </a:t>
            </a:r>
          </a:p>
          <a:p>
            <a:pPr>
              <a:spcBef>
                <a:spcPct val="0"/>
              </a:spcBef>
              <a:spcAft>
                <a:spcPct val="0"/>
              </a:spcAft>
            </a:pPr>
            <a:r>
              <a:rPr lang="en-US" sz="1000" kern="0" dirty="0" smtClean="0">
                <a:solidFill>
                  <a:sysClr val="windowText" lastClr="000000"/>
                </a:solidFill>
              </a:rPr>
              <a:t>No Reprints Without Permission</a:t>
            </a:r>
          </a:p>
        </p:txBody>
      </p:sp>
      <p:sp>
        <p:nvSpPr>
          <p:cNvPr id="61" name="Rectangle 60"/>
          <p:cNvSpPr/>
          <p:nvPr/>
        </p:nvSpPr>
        <p:spPr>
          <a:xfrm>
            <a:off x="609600" y="5181600"/>
            <a:ext cx="4572000" cy="882293"/>
          </a:xfrm>
          <a:prstGeom prst="rect">
            <a:avLst/>
          </a:prstGeom>
        </p:spPr>
        <p:txBody>
          <a:bodyPr>
            <a:spAutoFit/>
          </a:bodyPr>
          <a:lstStyle/>
          <a:p>
            <a:pPr marL="365760" indent="-256032">
              <a:spcBef>
                <a:spcPts val="400"/>
              </a:spcBef>
              <a:buSzPct val="68000"/>
              <a:buFont typeface="Arial" pitchFamily="34" charset="0"/>
              <a:buChar char="•"/>
            </a:pPr>
            <a:r>
              <a:rPr lang="en-US" sz="1200" dirty="0" smtClean="0">
                <a:latin typeface="Verdana" pitchFamily="34" charset="0"/>
              </a:rPr>
              <a:t>Optimized plan set at 60% AV</a:t>
            </a:r>
          </a:p>
          <a:p>
            <a:pPr marL="365760" indent="-256032">
              <a:spcBef>
                <a:spcPts val="400"/>
              </a:spcBef>
              <a:buSzPct val="68000"/>
              <a:buFont typeface="Arial" pitchFamily="34" charset="0"/>
              <a:buChar char="•"/>
            </a:pPr>
            <a:r>
              <a:rPr lang="en-US" sz="1200" dirty="0" smtClean="0">
                <a:latin typeface="Verdana" pitchFamily="34" charset="0"/>
              </a:rPr>
              <a:t>Operating in state that does NOT elect to expand Medicaid and 100% of Medicaid eligible population opt out of employer group plan</a:t>
            </a:r>
            <a:endParaRPr lang="en-US" sz="1200" dirty="0">
              <a:latin typeface="Verdana" pitchFamily="34" charset="0"/>
            </a:endParaRPr>
          </a:p>
        </p:txBody>
      </p:sp>
    </p:spTree>
    <p:extLst>
      <p:ext uri="{BB962C8B-B14F-4D97-AF65-F5344CB8AC3E}">
        <p14:creationId xmlns:p14="http://schemas.microsoft.com/office/powerpoint/2010/main" xmlns="" val="37105410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916982"/>
            <a:ext cx="9144000" cy="951287"/>
            <a:chOff x="0" y="916982"/>
            <a:chExt cx="9144000" cy="951287"/>
          </a:xfrm>
        </p:grpSpPr>
        <p:pic>
          <p:nvPicPr>
            <p:cNvPr id="4" name="Picture 3" descr="app top.jpg"/>
            <p:cNvPicPr>
              <a:picLocks noChangeAspect="1"/>
            </p:cNvPicPr>
            <p:nvPr/>
          </p:nvPicPr>
          <p:blipFill>
            <a:blip r:embed="rId3" cstate="print"/>
            <a:srcRect/>
            <a:stretch>
              <a:fillRect/>
            </a:stretch>
          </p:blipFill>
          <p:spPr>
            <a:xfrm>
              <a:off x="0" y="916982"/>
              <a:ext cx="9144000" cy="951287"/>
            </a:xfrm>
            <a:prstGeom prst="rect">
              <a:avLst/>
            </a:prstGeom>
          </p:spPr>
        </p:pic>
        <p:pic>
          <p:nvPicPr>
            <p:cNvPr id="42" name="Picture 2"/>
            <p:cNvPicPr>
              <a:picLocks noChangeAspect="1" noChangeArrowheads="1"/>
            </p:cNvPicPr>
            <p:nvPr/>
          </p:nvPicPr>
          <p:blipFill>
            <a:blip r:embed="rId4" cstate="print"/>
            <a:srcRect/>
            <a:stretch>
              <a:fillRect/>
            </a:stretch>
          </p:blipFill>
          <p:spPr>
            <a:xfrm>
              <a:off x="8597352" y="1481138"/>
              <a:ext cx="353388" cy="2744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54" name="Rectangle 53"/>
          <p:cNvSpPr/>
          <p:nvPr/>
        </p:nvSpPr>
        <p:spPr>
          <a:xfrm>
            <a:off x="0" y="1828800"/>
            <a:ext cx="9144000" cy="504831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itle"/>
          <p:cNvSpPr txBox="1"/>
          <p:nvPr/>
        </p:nvSpPr>
        <p:spPr>
          <a:xfrm>
            <a:off x="381000" y="1447800"/>
            <a:ext cx="3617144" cy="307777"/>
          </a:xfrm>
          <a:prstGeom prst="rect">
            <a:avLst/>
          </a:prstGeom>
          <a:noFill/>
        </p:spPr>
        <p:txBody>
          <a:bodyPr wrap="none" rtlCol="0">
            <a:spAutoFit/>
          </a:bodyPr>
          <a:lstStyle/>
          <a:p>
            <a:r>
              <a:rPr sz="1400" b="1" dirty="0">
                <a:solidFill>
                  <a:srgbClr val="000000"/>
                </a:solidFill>
              </a:rPr>
              <a:t>Impact Analysis </a:t>
            </a:r>
            <a:r>
              <a:rPr lang="en-US" sz="1400" b="1" dirty="0" smtClean="0">
                <a:solidFill>
                  <a:srgbClr val="000000"/>
                </a:solidFill>
              </a:rPr>
              <a:t>–</a:t>
            </a:r>
            <a:r>
              <a:rPr sz="1400" b="1" dirty="0" smtClean="0">
                <a:solidFill>
                  <a:srgbClr val="000000"/>
                </a:solidFill>
              </a:rPr>
              <a:t> </a:t>
            </a:r>
            <a:r>
              <a:rPr lang="en-US" sz="1400" b="1" dirty="0" smtClean="0">
                <a:solidFill>
                  <a:srgbClr val="000000"/>
                </a:solidFill>
              </a:rPr>
              <a:t>No HCR</a:t>
            </a:r>
            <a:r>
              <a:rPr sz="1400" b="1" dirty="0" smtClean="0">
                <a:solidFill>
                  <a:srgbClr val="000000"/>
                </a:solidFill>
              </a:rPr>
              <a:t> </a:t>
            </a:r>
            <a:r>
              <a:rPr sz="1400" b="1" dirty="0">
                <a:solidFill>
                  <a:srgbClr val="000000"/>
                </a:solidFill>
              </a:rPr>
              <a:t>(As of 12/31/2013) </a:t>
            </a:r>
          </a:p>
        </p:txBody>
      </p:sp>
      <p:sp>
        <p:nvSpPr>
          <p:cNvPr id="68" name="Rectangle 67"/>
          <p:cNvSpPr/>
          <p:nvPr/>
        </p:nvSpPr>
        <p:spPr>
          <a:xfrm>
            <a:off x="0" y="1828800"/>
            <a:ext cx="9144001" cy="39624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Rectangle 68"/>
          <p:cNvSpPr/>
          <p:nvPr/>
        </p:nvSpPr>
        <p:spPr>
          <a:xfrm>
            <a:off x="152399" y="1828800"/>
            <a:ext cx="8889543" cy="4267200"/>
          </a:xfrm>
          <a:prstGeom prst="rect">
            <a:avLst/>
          </a:prstGeom>
          <a:solidFill>
            <a:srgbClr val="F5F5F5"/>
          </a:solidFill>
          <a:ln w="19050">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Notched Right Arrow 2"/>
          <p:cNvSpPr/>
          <p:nvPr/>
        </p:nvSpPr>
        <p:spPr>
          <a:xfrm>
            <a:off x="457200" y="2133600"/>
            <a:ext cx="8420100" cy="1219200"/>
          </a:xfrm>
          <a:prstGeom prst="notch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prstClr val="white"/>
              </a:solidFill>
            </a:endParaRPr>
          </a:p>
        </p:txBody>
      </p:sp>
      <p:sp>
        <p:nvSpPr>
          <p:cNvPr id="20" name="Notched Right Arrow 19"/>
          <p:cNvSpPr/>
          <p:nvPr/>
        </p:nvSpPr>
        <p:spPr>
          <a:xfrm>
            <a:off x="457200" y="3470077"/>
            <a:ext cx="8420100" cy="1219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ERGroupPremium"/>
          <p:cNvSpPr/>
          <p:nvPr/>
        </p:nvSpPr>
        <p:spPr>
          <a:xfrm>
            <a:off x="609599" y="2286000"/>
            <a:ext cx="1019175" cy="914400"/>
          </a:xfrm>
          <a:prstGeom prst="roundRect">
            <a:avLst/>
          </a:prstGeom>
          <a:solidFill>
            <a:schemeClr val="accent5"/>
          </a:solidFill>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solidFill>
                  <a:prstClr val="white"/>
                </a:solidFill>
              </a:rPr>
              <a:t>Group</a:t>
            </a:r>
          </a:p>
          <a:p>
            <a:pPr algn="ctr"/>
            <a:r>
              <a:rPr lang="en-US" sz="1000" smtClean="0">
                <a:solidFill>
                  <a:prstClr val="white"/>
                </a:solidFill>
              </a:rPr>
              <a:t>Premium</a:t>
            </a:r>
          </a:p>
          <a:p>
            <a:pPr algn="ctr"/>
            <a:r>
              <a:rPr lang="en-US" sz="1000" smtClean="0">
                <a:solidFill>
                  <a:prstClr val="white"/>
                </a:solidFill>
              </a:rPr>
              <a:t>$1,095,013</a:t>
            </a:r>
          </a:p>
        </p:txBody>
      </p:sp>
      <p:sp>
        <p:nvSpPr>
          <p:cNvPr id="21" name="ERCorporateTax"/>
          <p:cNvSpPr/>
          <p:nvPr/>
        </p:nvSpPr>
        <p:spPr>
          <a:xfrm>
            <a:off x="1828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solidFill>
                  <a:prstClr val="white"/>
                </a:solidFill>
              </a:rPr>
              <a:t>Premium</a:t>
            </a:r>
          </a:p>
          <a:p>
            <a:pPr algn="ctr"/>
            <a:r>
              <a:rPr lang="en-US" sz="1000" smtClean="0">
                <a:solidFill>
                  <a:prstClr val="white"/>
                </a:solidFill>
              </a:rPr>
              <a:t>Tax Impact</a:t>
            </a:r>
          </a:p>
          <a:p>
            <a:pPr algn="ctr"/>
            <a:r>
              <a:rPr lang="en-US" sz="1000" smtClean="0">
                <a:solidFill>
                  <a:prstClr val="white"/>
                </a:solidFill>
              </a:rPr>
              <a:t>($427,055)</a:t>
            </a:r>
          </a:p>
        </p:txBody>
      </p:sp>
      <p:sp>
        <p:nvSpPr>
          <p:cNvPr id="22" name="ERFICATax"/>
          <p:cNvSpPr/>
          <p:nvPr/>
        </p:nvSpPr>
        <p:spPr>
          <a:xfrm>
            <a:off x="2971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solidFill>
                  <a:prstClr val="white"/>
                </a:solidFill>
              </a:rPr>
              <a:t>FICA</a:t>
            </a:r>
          </a:p>
          <a:p>
            <a:pPr algn="ctr"/>
            <a:r>
              <a:rPr lang="en-US" sz="1000" smtClean="0">
                <a:solidFill>
                  <a:prstClr val="white"/>
                </a:solidFill>
              </a:rPr>
              <a:t>Tax Impact</a:t>
            </a:r>
          </a:p>
          <a:p>
            <a:pPr algn="ctr"/>
            <a:r>
              <a:rPr lang="en-US" sz="1000" smtClean="0">
                <a:solidFill>
                  <a:prstClr val="white"/>
                </a:solidFill>
              </a:rPr>
              <a:t>($37,339)</a:t>
            </a:r>
          </a:p>
        </p:txBody>
      </p:sp>
      <p:sp>
        <p:nvSpPr>
          <p:cNvPr id="25" name="ERPenalty"/>
          <p:cNvSpPr/>
          <p:nvPr/>
        </p:nvSpPr>
        <p:spPr>
          <a:xfrm>
            <a:off x="4114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solidFill>
                  <a:prstClr val="white"/>
                </a:solidFill>
              </a:rPr>
              <a:t>Penalty</a:t>
            </a:r>
          </a:p>
          <a:p>
            <a:pPr algn="ctr"/>
            <a:r>
              <a:rPr lang="en-US" sz="1000" smtClean="0">
                <a:solidFill>
                  <a:prstClr val="white"/>
                </a:solidFill>
              </a:rPr>
              <a:t>$0</a:t>
            </a:r>
          </a:p>
        </p:txBody>
      </p:sp>
      <p:sp>
        <p:nvSpPr>
          <p:cNvPr id="28" name="ERTotal"/>
          <p:cNvSpPr/>
          <p:nvPr/>
        </p:nvSpPr>
        <p:spPr>
          <a:xfrm>
            <a:off x="7620000" y="2362200"/>
            <a:ext cx="1257300" cy="762000"/>
          </a:xfrm>
          <a:prstGeom prst="roundRect">
            <a:avLst/>
          </a:prstGeom>
          <a:ln w="76200"/>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1000" smtClean="0">
                <a:solidFill>
                  <a:prstClr val="black"/>
                </a:solidFill>
              </a:rPr>
              <a:t>ER Total</a:t>
            </a:r>
          </a:p>
          <a:p>
            <a:pPr algn="ctr"/>
            <a:r>
              <a:rPr lang="en-US" sz="1000" smtClean="0">
                <a:solidFill>
                  <a:prstClr val="black"/>
                </a:solidFill>
              </a:rPr>
              <a:t>$630,618</a:t>
            </a:r>
          </a:p>
          <a:p>
            <a:pPr algn="ctr"/>
            <a:endParaRPr lang="en-US" sz="1000" smtClean="0">
              <a:solidFill>
                <a:prstClr val="black"/>
              </a:solidFill>
            </a:endParaRPr>
          </a:p>
        </p:txBody>
      </p:sp>
      <p:sp>
        <p:nvSpPr>
          <p:cNvPr id="29" name="EEGroupPremium"/>
          <p:cNvSpPr/>
          <p:nvPr/>
        </p:nvSpPr>
        <p:spPr>
          <a:xfrm>
            <a:off x="609600" y="3660577"/>
            <a:ext cx="1019175"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solidFill>
                  <a:prstClr val="white"/>
                </a:solidFill>
              </a:rPr>
              <a:t>Group</a:t>
            </a:r>
          </a:p>
          <a:p>
            <a:pPr algn="ctr"/>
            <a:r>
              <a:rPr lang="en-US" sz="1000" smtClean="0">
                <a:solidFill>
                  <a:prstClr val="white"/>
                </a:solidFill>
              </a:rPr>
              <a:t>Premium</a:t>
            </a:r>
          </a:p>
          <a:p>
            <a:pPr algn="ctr"/>
            <a:r>
              <a:rPr lang="en-US" sz="1000" smtClean="0">
                <a:solidFill>
                  <a:prstClr val="white"/>
                </a:solidFill>
              </a:rPr>
              <a:t>$510,100</a:t>
            </a:r>
          </a:p>
        </p:txBody>
      </p:sp>
      <p:sp>
        <p:nvSpPr>
          <p:cNvPr id="30" name="EEIncomeTax"/>
          <p:cNvSpPr/>
          <p:nvPr/>
        </p:nvSpPr>
        <p:spPr>
          <a:xfrm>
            <a:off x="1828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solidFill>
                  <a:prstClr val="white"/>
                </a:solidFill>
              </a:rPr>
              <a:t>Premium</a:t>
            </a:r>
          </a:p>
          <a:p>
            <a:pPr algn="ctr"/>
            <a:r>
              <a:rPr lang="en-US" sz="1000" smtClean="0">
                <a:solidFill>
                  <a:prstClr val="white"/>
                </a:solidFill>
              </a:rPr>
              <a:t>Tax Impact</a:t>
            </a:r>
          </a:p>
          <a:p>
            <a:pPr algn="ctr"/>
            <a:r>
              <a:rPr lang="en-US" sz="1000" smtClean="0">
                <a:solidFill>
                  <a:prstClr val="white"/>
                </a:solidFill>
              </a:rPr>
              <a:t>($71,720)</a:t>
            </a:r>
          </a:p>
        </p:txBody>
      </p:sp>
      <p:sp>
        <p:nvSpPr>
          <p:cNvPr id="31" name="EEFICATax"/>
          <p:cNvSpPr/>
          <p:nvPr/>
        </p:nvSpPr>
        <p:spPr>
          <a:xfrm>
            <a:off x="2971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solidFill>
                  <a:prstClr val="white"/>
                </a:solidFill>
              </a:rPr>
              <a:t>FICA</a:t>
            </a:r>
          </a:p>
          <a:p>
            <a:pPr algn="ctr"/>
            <a:r>
              <a:rPr lang="en-US" sz="1000" smtClean="0">
                <a:solidFill>
                  <a:prstClr val="white"/>
                </a:solidFill>
              </a:rPr>
              <a:t>Tax Impact</a:t>
            </a:r>
          </a:p>
          <a:p>
            <a:pPr algn="ctr"/>
            <a:r>
              <a:rPr lang="en-US" sz="1000" smtClean="0">
                <a:solidFill>
                  <a:prstClr val="white"/>
                </a:solidFill>
              </a:rPr>
              <a:t>($37,339)</a:t>
            </a:r>
          </a:p>
        </p:txBody>
      </p:sp>
      <p:sp>
        <p:nvSpPr>
          <p:cNvPr id="32" name="EEExchange" hidden="1"/>
          <p:cNvSpPr/>
          <p:nvPr/>
        </p:nvSpPr>
        <p:spPr>
          <a:xfrm>
            <a:off x="4114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solidFill>
                  <a:prstClr val="white"/>
                </a:solidFill>
              </a:rPr>
              <a:t>Exchange</a:t>
            </a:r>
          </a:p>
          <a:p>
            <a:pPr algn="ctr"/>
            <a:r>
              <a:rPr lang="en-US" sz="1000" smtClean="0">
                <a:solidFill>
                  <a:prstClr val="white"/>
                </a:solidFill>
              </a:rPr>
              <a:t>Gross</a:t>
            </a:r>
          </a:p>
          <a:p>
            <a:pPr algn="ctr"/>
            <a:r>
              <a:rPr lang="en-US" sz="1000" smtClean="0">
                <a:solidFill>
                  <a:prstClr val="white"/>
                </a:solidFill>
              </a:rPr>
              <a:t>$0</a:t>
            </a:r>
          </a:p>
        </p:txBody>
      </p:sp>
      <p:sp>
        <p:nvSpPr>
          <p:cNvPr id="33" name="EESubsidy" hidden="1"/>
          <p:cNvSpPr/>
          <p:nvPr/>
        </p:nvSpPr>
        <p:spPr>
          <a:xfrm>
            <a:off x="5257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solidFill>
                  <a:prstClr val="white"/>
                </a:solidFill>
              </a:rPr>
              <a:t>Subsidies</a:t>
            </a:r>
          </a:p>
          <a:p>
            <a:pPr algn="ctr"/>
            <a:r>
              <a:rPr lang="en-US" sz="1000" smtClean="0">
                <a:solidFill>
                  <a:prstClr val="white"/>
                </a:solidFill>
              </a:rPr>
              <a:t>$0</a:t>
            </a:r>
          </a:p>
        </p:txBody>
      </p:sp>
      <p:sp>
        <p:nvSpPr>
          <p:cNvPr id="35" name="EETotal"/>
          <p:cNvSpPr/>
          <p:nvPr/>
        </p:nvSpPr>
        <p:spPr>
          <a:xfrm>
            <a:off x="7620001" y="3736777"/>
            <a:ext cx="1257300" cy="762000"/>
          </a:xfrm>
          <a:prstGeom prst="roundRect">
            <a:avLst/>
          </a:prstGeom>
          <a:ln w="76200"/>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sz="1000" smtClean="0">
                <a:solidFill>
                  <a:prstClr val="black"/>
                </a:solidFill>
              </a:rPr>
              <a:t>EE Total</a:t>
            </a:r>
          </a:p>
          <a:p>
            <a:pPr algn="ctr"/>
            <a:r>
              <a:rPr lang="en-US" sz="1000" smtClean="0">
                <a:solidFill>
                  <a:prstClr val="black"/>
                </a:solidFill>
              </a:rPr>
              <a:t>$401,040</a:t>
            </a:r>
          </a:p>
          <a:p>
            <a:pPr algn="ctr"/>
            <a:endParaRPr lang="en-US" sz="1000" smtClean="0">
              <a:solidFill>
                <a:prstClr val="black"/>
              </a:solidFill>
            </a:endParaRPr>
          </a:p>
        </p:txBody>
      </p:sp>
      <p:sp>
        <p:nvSpPr>
          <p:cNvPr id="36" name="TextBox 35"/>
          <p:cNvSpPr txBox="1"/>
          <p:nvPr/>
        </p:nvSpPr>
        <p:spPr>
          <a:xfrm>
            <a:off x="457200" y="1981200"/>
            <a:ext cx="2517115" cy="308789"/>
          </a:xfrm>
          <a:prstGeom prst="rect">
            <a:avLst/>
          </a:prstGeom>
          <a:noFill/>
        </p:spPr>
        <p:txBody>
          <a:bodyPr wrap="square" rtlCol="0">
            <a:spAutoFit/>
          </a:bodyPr>
          <a:lstStyle/>
          <a:p>
            <a:r>
              <a:rPr lang="en-US" sz="1400" smtClean="0">
                <a:solidFill>
                  <a:prstClr val="black"/>
                </a:solidFill>
              </a:rPr>
              <a:t>Employer Perspective</a:t>
            </a:r>
          </a:p>
        </p:txBody>
      </p:sp>
      <p:sp>
        <p:nvSpPr>
          <p:cNvPr id="37" name="TextBox 36"/>
          <p:cNvSpPr txBox="1"/>
          <p:nvPr/>
        </p:nvSpPr>
        <p:spPr>
          <a:xfrm>
            <a:off x="457200" y="3352800"/>
            <a:ext cx="2517115" cy="308789"/>
          </a:xfrm>
          <a:prstGeom prst="rect">
            <a:avLst/>
          </a:prstGeom>
          <a:noFill/>
        </p:spPr>
        <p:txBody>
          <a:bodyPr wrap="square" rtlCol="0">
            <a:spAutoFit/>
          </a:bodyPr>
          <a:lstStyle/>
          <a:p>
            <a:r>
              <a:rPr lang="en-US" sz="1400" smtClean="0">
                <a:solidFill>
                  <a:prstClr val="black"/>
                </a:solidFill>
              </a:rPr>
              <a:t>Employee Perspective</a:t>
            </a:r>
          </a:p>
        </p:txBody>
      </p:sp>
      <p:sp>
        <p:nvSpPr>
          <p:cNvPr id="38" name="KeyConsiderations"/>
          <p:cNvSpPr txBox="1"/>
          <p:nvPr/>
        </p:nvSpPr>
        <p:spPr>
          <a:xfrm>
            <a:off x="381000" y="4648201"/>
            <a:ext cx="8393046" cy="1066800"/>
          </a:xfrm>
          <a:prstGeom prst="rect">
            <a:avLst/>
          </a:prstGeom>
        </p:spPr>
        <p:txBody>
          <a:bodyPr/>
          <a:lstStyle/>
          <a:p>
            <a:pPr marL="342900" indent="-342900">
              <a:spcBef>
                <a:spcPct val="20000"/>
              </a:spcBef>
              <a:spcAft>
                <a:spcPct val="0"/>
              </a:spcAft>
              <a:buFont typeface="Arial" pitchFamily="34" charset="0"/>
              <a:buChar char="•"/>
            </a:pPr>
            <a:r>
              <a:rPr sz="1100" b="1" dirty="0">
                <a:solidFill>
                  <a:prstClr val="black"/>
                </a:solidFill>
              </a:rPr>
              <a:t>Key Considerations</a:t>
            </a:r>
          </a:p>
          <a:p>
            <a:pPr marL="342900" indent="-342900">
              <a:spcBef>
                <a:spcPct val="20000"/>
              </a:spcBef>
              <a:spcAft>
                <a:spcPct val="0"/>
              </a:spcAft>
              <a:buFont typeface="Arial" pitchFamily="34" charset="0"/>
              <a:buChar char="•"/>
            </a:pPr>
            <a:r>
              <a:rPr sz="1100" dirty="0">
                <a:solidFill>
                  <a:prstClr val="black"/>
                </a:solidFill>
              </a:rPr>
              <a:t>Salaries trended to 103%</a:t>
            </a:r>
          </a:p>
          <a:p>
            <a:pPr marL="342900" indent="-342900">
              <a:spcBef>
                <a:spcPct val="20000"/>
              </a:spcBef>
              <a:spcAft>
                <a:spcPct val="0"/>
              </a:spcAft>
              <a:buFont typeface="Arial" pitchFamily="34" charset="0"/>
              <a:buChar char="•"/>
            </a:pPr>
            <a:r>
              <a:rPr sz="1100" dirty="0">
                <a:solidFill>
                  <a:prstClr val="black"/>
                </a:solidFill>
              </a:rPr>
              <a:t>Group premiums trended to 130%</a:t>
            </a:r>
          </a:p>
          <a:p>
            <a:pPr marL="342900" indent="-342900">
              <a:spcBef>
                <a:spcPct val="20000"/>
              </a:spcBef>
              <a:spcAft>
                <a:spcPct val="0"/>
              </a:spcAft>
              <a:buFont typeface="Arial" pitchFamily="34" charset="0"/>
              <a:buChar char="•"/>
            </a:pPr>
            <a:r>
              <a:rPr sz="1100" dirty="0">
                <a:solidFill>
                  <a:prstClr val="black"/>
                </a:solidFill>
              </a:rPr>
              <a:t>Of the 200 employees who work at least 30 hours per week and 144 currently on the group </a:t>
            </a:r>
            <a:r>
              <a:rPr sz="1100" dirty="0" smtClean="0">
                <a:solidFill>
                  <a:prstClr val="black"/>
                </a:solidFill>
              </a:rPr>
              <a:t>plan</a:t>
            </a:r>
            <a:endParaRPr sz="1100" dirty="0">
              <a:solidFill>
                <a:prstClr val="black"/>
              </a:solidFill>
            </a:endParaRPr>
          </a:p>
        </p:txBody>
      </p:sp>
      <p:sp>
        <p:nvSpPr>
          <p:cNvPr id="39" name="CompassHeading"/>
          <p:cNvSpPr txBox="1"/>
          <p:nvPr/>
        </p:nvSpPr>
        <p:spPr>
          <a:xfrm>
            <a:off x="4572000" y="4648201"/>
            <a:ext cx="4097740" cy="1066800"/>
          </a:xfrm>
          <a:prstGeom prst="rect">
            <a:avLst/>
          </a:prstGeom>
        </p:spPr>
        <p:txBody>
          <a:bodyPr/>
          <a:lstStyle/>
          <a:p>
            <a:pPr marL="742950" lvl="1" indent="-285750">
              <a:spcBef>
                <a:spcPct val="20000"/>
              </a:spcBef>
              <a:spcAft>
                <a:spcPct val="0"/>
              </a:spcAft>
            </a:pPr>
            <a:endParaRPr lang="en-US" sz="1100">
              <a:solidFill>
                <a:prstClr val="black"/>
              </a:solidFill>
            </a:endParaRPr>
          </a:p>
        </p:txBody>
      </p:sp>
      <p:sp>
        <p:nvSpPr>
          <p:cNvPr id="40" name="VendorLogo"/>
          <p:cNvSpPr txBox="1"/>
          <p:nvPr/>
        </p:nvSpPr>
        <p:spPr>
          <a:xfrm>
            <a:off x="7848600" y="6858000"/>
            <a:ext cx="1144143" cy="370863"/>
          </a:xfrm>
          <a:prstGeom prst="rect">
            <a:avLst/>
          </a:prstGeom>
          <a:noFill/>
        </p:spPr>
        <p:txBody>
          <a:bodyPr wrap="square" rtlCol="0">
            <a:spAutoFit/>
          </a:bodyPr>
          <a:lstStyle/>
          <a:p>
            <a:endParaRPr lang="en-US">
              <a:solidFill>
                <a:prstClr val="black"/>
              </a:solidFill>
            </a:endParaRPr>
          </a:p>
        </p:txBody>
      </p:sp>
      <p:sp>
        <p:nvSpPr>
          <p:cNvPr id="41" name="AnalysisTemplate" hidden="1"/>
          <p:cNvSpPr txBox="1"/>
          <p:nvPr/>
        </p:nvSpPr>
        <p:spPr>
          <a:xfrm>
            <a:off x="685800" y="6172200"/>
            <a:ext cx="2135734" cy="370863"/>
          </a:xfrm>
          <a:prstGeom prst="rect">
            <a:avLst/>
          </a:prstGeom>
          <a:noFill/>
        </p:spPr>
        <p:txBody>
          <a:bodyPr wrap="square" rtlCol="0">
            <a:spAutoFit/>
          </a:bodyPr>
          <a:lstStyle/>
          <a:p>
            <a:r>
              <a:rPr lang="en-US" smtClean="0">
                <a:solidFill>
                  <a:srgbClr val="EEEEEE"/>
                </a:solidFill>
              </a:rPr>
              <a:t>AnalysisTemplate</a:t>
            </a:r>
          </a:p>
        </p:txBody>
      </p:sp>
      <p:sp>
        <p:nvSpPr>
          <p:cNvPr id="50" name="Slide Number Placeholder 49"/>
          <p:cNvSpPr>
            <a:spLocks noGrp="1"/>
          </p:cNvSpPr>
          <p:nvPr>
            <p:ph type="sldNum" sz="quarter" idx="12"/>
          </p:nvPr>
        </p:nvSpPr>
        <p:spPr/>
        <p:txBody>
          <a:bodyPr/>
          <a:lstStyle/>
          <a:p>
            <a:fld id="{CDC9CC1B-925F-4299-9F6F-2367F24ED866}" type="slidenum">
              <a:rPr lang="en-US" smtClean="0">
                <a:solidFill>
                  <a:prstClr val="black"/>
                </a:solidFill>
              </a:rPr>
              <a:pPr/>
              <a:t>25</a:t>
            </a:fld>
            <a:endParaRPr lang="en-US" smtClean="0">
              <a:solidFill>
                <a:prstClr val="black"/>
              </a:solidFill>
            </a:endParaRPr>
          </a:p>
        </p:txBody>
      </p:sp>
      <p:sp>
        <p:nvSpPr>
          <p:cNvPr id="52" name="ERTotalDiff"/>
          <p:cNvSpPr/>
          <p:nvPr/>
        </p:nvSpPr>
        <p:spPr>
          <a:xfrm>
            <a:off x="7620000" y="2743200"/>
            <a:ext cx="1257300" cy="381000"/>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smtClean="0">
                <a:solidFill>
                  <a:prstClr val="black"/>
                </a:solidFill>
              </a:rPr>
              <a:t> </a:t>
            </a:r>
          </a:p>
          <a:p>
            <a:pPr algn="ctr"/>
            <a:endParaRPr lang="en-US" sz="1000">
              <a:solidFill>
                <a:prstClr val="black"/>
              </a:solidFill>
            </a:endParaRPr>
          </a:p>
        </p:txBody>
      </p:sp>
      <p:sp>
        <p:nvSpPr>
          <p:cNvPr id="53" name="EETotalDiff"/>
          <p:cNvSpPr/>
          <p:nvPr/>
        </p:nvSpPr>
        <p:spPr>
          <a:xfrm>
            <a:off x="7620000" y="4114800"/>
            <a:ext cx="1257300" cy="381000"/>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smtClean="0">
                <a:solidFill>
                  <a:prstClr val="black"/>
                </a:solidFill>
              </a:rPr>
              <a:t> </a:t>
            </a:r>
          </a:p>
          <a:p>
            <a:pPr algn="ctr"/>
            <a:r>
              <a:rPr lang="en-US" sz="1000" smtClean="0">
                <a:solidFill>
                  <a:prstClr val="black"/>
                </a:solidFill>
              </a:rPr>
              <a:t> </a:t>
            </a:r>
          </a:p>
        </p:txBody>
      </p:sp>
      <p:sp>
        <p:nvSpPr>
          <p:cNvPr id="43" name="ERLostComp" hidden="1"/>
          <p:cNvSpPr/>
          <p:nvPr/>
        </p:nvSpPr>
        <p:spPr>
          <a:xfrm>
            <a:off x="6400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solidFill>
                  <a:prstClr val="white"/>
                </a:solidFill>
              </a:rPr>
              <a:t>Lost Comp</a:t>
            </a:r>
          </a:p>
          <a:p>
            <a:pPr algn="ctr"/>
            <a:r>
              <a:rPr lang="en-US" sz="1000" smtClean="0">
                <a:solidFill>
                  <a:prstClr val="white"/>
                </a:solidFill>
              </a:rPr>
              <a:t>$0</a:t>
            </a:r>
          </a:p>
        </p:txBody>
      </p:sp>
      <p:sp>
        <p:nvSpPr>
          <p:cNvPr id="44" name="EELostComp" hidden="1"/>
          <p:cNvSpPr/>
          <p:nvPr/>
        </p:nvSpPr>
        <p:spPr>
          <a:xfrm>
            <a:off x="6400800" y="3657600"/>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solidFill>
                  <a:prstClr val="white"/>
                </a:solidFill>
              </a:rPr>
              <a:t>Lost Comp</a:t>
            </a:r>
          </a:p>
          <a:p>
            <a:pPr algn="ctr"/>
            <a:r>
              <a:rPr lang="en-US" sz="1000" smtClean="0">
                <a:solidFill>
                  <a:prstClr val="white"/>
                </a:solidFill>
              </a:rPr>
              <a:t>$0</a:t>
            </a:r>
          </a:p>
        </p:txBody>
      </p:sp>
      <p:sp>
        <p:nvSpPr>
          <p:cNvPr id="49" name="Rectangle 48"/>
          <p:cNvSpPr/>
          <p:nvPr/>
        </p:nvSpPr>
        <p:spPr>
          <a:xfrm>
            <a:off x="0" y="6477000"/>
            <a:ext cx="4576572" cy="401900"/>
          </a:xfrm>
          <a:prstGeom prst="rect">
            <a:avLst/>
          </a:prstGeom>
        </p:spPr>
        <p:txBody>
          <a:bodyPr>
            <a:spAutoFit/>
          </a:bodyPr>
          <a:lstStyle/>
          <a:p>
            <a:pPr>
              <a:spcBef>
                <a:spcPct val="0"/>
              </a:spcBef>
              <a:spcAft>
                <a:spcPct val="0"/>
              </a:spcAft>
            </a:pPr>
            <a:r>
              <a:rPr lang="en-US" sz="1000" kern="0" dirty="0" smtClean="0">
                <a:solidFill>
                  <a:sysClr val="windowText" lastClr="000000"/>
                </a:solidFill>
              </a:rPr>
              <a:t>© 2012 Wells Fargo Insurance Services </a:t>
            </a:r>
          </a:p>
          <a:p>
            <a:pPr>
              <a:spcBef>
                <a:spcPct val="0"/>
              </a:spcBef>
              <a:spcAft>
                <a:spcPct val="0"/>
              </a:spcAft>
            </a:pPr>
            <a:r>
              <a:rPr lang="en-US" sz="1000" kern="0" dirty="0" smtClean="0">
                <a:solidFill>
                  <a:sysClr val="windowText" lastClr="000000"/>
                </a:solidFill>
              </a:rPr>
              <a:t>No Reprints Without Permission</a:t>
            </a:r>
          </a:p>
        </p:txBody>
      </p:sp>
    </p:spTree>
    <p:extLst>
      <p:ext uri="{BB962C8B-B14F-4D97-AF65-F5344CB8AC3E}">
        <p14:creationId xmlns:p14="http://schemas.microsoft.com/office/powerpoint/2010/main" xmlns="" val="132400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916982"/>
            <a:ext cx="9144000" cy="951287"/>
            <a:chOff x="0" y="916982"/>
            <a:chExt cx="9144000" cy="951287"/>
          </a:xfrm>
        </p:grpSpPr>
        <p:pic>
          <p:nvPicPr>
            <p:cNvPr id="4" name="Picture 3" descr="app top.jpg"/>
            <p:cNvPicPr>
              <a:picLocks noChangeAspect="1"/>
            </p:cNvPicPr>
            <p:nvPr/>
          </p:nvPicPr>
          <p:blipFill>
            <a:blip r:embed="rId3" cstate="print"/>
            <a:srcRect/>
            <a:stretch>
              <a:fillRect/>
            </a:stretch>
          </p:blipFill>
          <p:spPr>
            <a:xfrm>
              <a:off x="0" y="916982"/>
              <a:ext cx="9144000" cy="951287"/>
            </a:xfrm>
            <a:prstGeom prst="rect">
              <a:avLst/>
            </a:prstGeom>
          </p:spPr>
        </p:pic>
        <p:pic>
          <p:nvPicPr>
            <p:cNvPr id="42" name="Picture 2"/>
            <p:cNvPicPr>
              <a:picLocks noChangeAspect="1" noChangeArrowheads="1"/>
            </p:cNvPicPr>
            <p:nvPr/>
          </p:nvPicPr>
          <p:blipFill>
            <a:blip r:embed="rId4" cstate="print"/>
            <a:srcRect/>
            <a:stretch>
              <a:fillRect/>
            </a:stretch>
          </p:blipFill>
          <p:spPr>
            <a:xfrm>
              <a:off x="8597352" y="1481138"/>
              <a:ext cx="353388" cy="2744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54" name="Rectangle 53"/>
          <p:cNvSpPr/>
          <p:nvPr/>
        </p:nvSpPr>
        <p:spPr>
          <a:xfrm>
            <a:off x="0" y="1828800"/>
            <a:ext cx="9144000" cy="504831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itle"/>
          <p:cNvSpPr txBox="1"/>
          <p:nvPr/>
        </p:nvSpPr>
        <p:spPr>
          <a:xfrm>
            <a:off x="381000" y="1447800"/>
            <a:ext cx="3993978" cy="307777"/>
          </a:xfrm>
          <a:prstGeom prst="rect">
            <a:avLst/>
          </a:prstGeom>
          <a:noFill/>
        </p:spPr>
        <p:txBody>
          <a:bodyPr wrap="none" rtlCol="0">
            <a:spAutoFit/>
          </a:bodyPr>
          <a:lstStyle/>
          <a:p>
            <a:r>
              <a:rPr sz="1400" b="1" dirty="0">
                <a:solidFill>
                  <a:srgbClr val="000000"/>
                </a:solidFill>
              </a:rPr>
              <a:t>Impact Analysis - Maintain Plan (Projected to 2014</a:t>
            </a:r>
            <a:r>
              <a:rPr sz="1400" b="1" dirty="0" smtClean="0">
                <a:solidFill>
                  <a:srgbClr val="000000"/>
                </a:solidFill>
              </a:rPr>
              <a:t>)</a:t>
            </a:r>
            <a:endParaRPr sz="1400" b="1" dirty="0">
              <a:solidFill>
                <a:srgbClr val="000000"/>
              </a:solidFill>
            </a:endParaRPr>
          </a:p>
        </p:txBody>
      </p:sp>
      <p:sp>
        <p:nvSpPr>
          <p:cNvPr id="68" name="Rectangle 67"/>
          <p:cNvSpPr/>
          <p:nvPr/>
        </p:nvSpPr>
        <p:spPr>
          <a:xfrm>
            <a:off x="0" y="1828800"/>
            <a:ext cx="9144001" cy="39624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Rectangle 68"/>
          <p:cNvSpPr/>
          <p:nvPr/>
        </p:nvSpPr>
        <p:spPr>
          <a:xfrm>
            <a:off x="152399" y="1828800"/>
            <a:ext cx="8889543" cy="4267200"/>
          </a:xfrm>
          <a:prstGeom prst="rect">
            <a:avLst/>
          </a:prstGeom>
          <a:solidFill>
            <a:srgbClr val="F5F5F5"/>
          </a:solidFill>
          <a:ln w="19050">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Notched Right Arrow 2"/>
          <p:cNvSpPr/>
          <p:nvPr/>
        </p:nvSpPr>
        <p:spPr>
          <a:xfrm>
            <a:off x="457200" y="2133600"/>
            <a:ext cx="8420100" cy="1219200"/>
          </a:xfrm>
          <a:prstGeom prst="notch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prstClr val="white"/>
              </a:solidFill>
            </a:endParaRPr>
          </a:p>
        </p:txBody>
      </p:sp>
      <p:sp>
        <p:nvSpPr>
          <p:cNvPr id="20" name="Notched Right Arrow 19"/>
          <p:cNvSpPr/>
          <p:nvPr/>
        </p:nvSpPr>
        <p:spPr>
          <a:xfrm>
            <a:off x="457200" y="3470077"/>
            <a:ext cx="8420100" cy="1219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ERGroupPremium"/>
          <p:cNvSpPr/>
          <p:nvPr/>
        </p:nvSpPr>
        <p:spPr>
          <a:xfrm>
            <a:off x="609599" y="2286000"/>
            <a:ext cx="1019175" cy="914400"/>
          </a:xfrm>
          <a:prstGeom prst="roundRect">
            <a:avLst/>
          </a:prstGeom>
          <a:solidFill>
            <a:schemeClr val="accent5"/>
          </a:solidFill>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solidFill>
                  <a:prstClr val="white"/>
                </a:solidFill>
              </a:rPr>
              <a:t>Group</a:t>
            </a:r>
          </a:p>
          <a:p>
            <a:pPr algn="ctr"/>
            <a:r>
              <a:rPr lang="en-US" sz="1000" smtClean="0">
                <a:solidFill>
                  <a:prstClr val="white"/>
                </a:solidFill>
              </a:rPr>
              <a:t>Premium</a:t>
            </a:r>
          </a:p>
          <a:p>
            <a:pPr algn="ctr"/>
            <a:r>
              <a:rPr lang="en-US" sz="1000" smtClean="0">
                <a:solidFill>
                  <a:prstClr val="white"/>
                </a:solidFill>
              </a:rPr>
              <a:t>$1,247,239</a:t>
            </a:r>
          </a:p>
        </p:txBody>
      </p:sp>
      <p:sp>
        <p:nvSpPr>
          <p:cNvPr id="21" name="ERCorporateTax"/>
          <p:cNvSpPr/>
          <p:nvPr/>
        </p:nvSpPr>
        <p:spPr>
          <a:xfrm>
            <a:off x="1828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solidFill>
                  <a:prstClr val="white"/>
                </a:solidFill>
              </a:rPr>
              <a:t>Premium</a:t>
            </a:r>
          </a:p>
          <a:p>
            <a:pPr algn="ctr"/>
            <a:r>
              <a:rPr lang="en-US" sz="1000" smtClean="0">
                <a:solidFill>
                  <a:prstClr val="white"/>
                </a:solidFill>
              </a:rPr>
              <a:t>Tax Impact</a:t>
            </a:r>
          </a:p>
          <a:p>
            <a:pPr algn="ctr"/>
            <a:r>
              <a:rPr lang="en-US" sz="1000" smtClean="0">
                <a:solidFill>
                  <a:prstClr val="white"/>
                </a:solidFill>
              </a:rPr>
              <a:t>($486,423)</a:t>
            </a:r>
          </a:p>
        </p:txBody>
      </p:sp>
      <p:sp>
        <p:nvSpPr>
          <p:cNvPr id="22" name="ERFICATax"/>
          <p:cNvSpPr/>
          <p:nvPr/>
        </p:nvSpPr>
        <p:spPr>
          <a:xfrm>
            <a:off x="2971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solidFill>
                  <a:prstClr val="white"/>
                </a:solidFill>
              </a:rPr>
              <a:t>FICA</a:t>
            </a:r>
          </a:p>
          <a:p>
            <a:pPr algn="ctr"/>
            <a:r>
              <a:rPr lang="en-US" sz="1000" smtClean="0">
                <a:solidFill>
                  <a:prstClr val="white"/>
                </a:solidFill>
              </a:rPr>
              <a:t>Tax Impact</a:t>
            </a:r>
          </a:p>
          <a:p>
            <a:pPr algn="ctr"/>
            <a:r>
              <a:rPr lang="en-US" sz="1000" smtClean="0">
                <a:solidFill>
                  <a:prstClr val="white"/>
                </a:solidFill>
              </a:rPr>
              <a:t>($41,829)</a:t>
            </a:r>
          </a:p>
        </p:txBody>
      </p:sp>
      <p:sp>
        <p:nvSpPr>
          <p:cNvPr id="25" name="ERPenalty"/>
          <p:cNvSpPr/>
          <p:nvPr/>
        </p:nvSpPr>
        <p:spPr>
          <a:xfrm>
            <a:off x="4114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solidFill>
                  <a:prstClr val="white"/>
                </a:solidFill>
              </a:rPr>
              <a:t>Penalty</a:t>
            </a:r>
          </a:p>
          <a:p>
            <a:pPr algn="ctr"/>
            <a:r>
              <a:rPr lang="en-US" sz="1000" smtClean="0">
                <a:solidFill>
                  <a:prstClr val="white"/>
                </a:solidFill>
              </a:rPr>
              <a:t>$0</a:t>
            </a:r>
          </a:p>
        </p:txBody>
      </p:sp>
      <p:sp>
        <p:nvSpPr>
          <p:cNvPr id="28" name="ERTotal"/>
          <p:cNvSpPr/>
          <p:nvPr/>
        </p:nvSpPr>
        <p:spPr>
          <a:xfrm>
            <a:off x="7620000" y="2362200"/>
            <a:ext cx="1257300" cy="762000"/>
          </a:xfrm>
          <a:prstGeom prst="roundRect">
            <a:avLst/>
          </a:prstGeom>
          <a:ln w="76200"/>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1000" smtClean="0">
                <a:solidFill>
                  <a:prstClr val="black"/>
                </a:solidFill>
              </a:rPr>
              <a:t>ER Total</a:t>
            </a:r>
          </a:p>
          <a:p>
            <a:pPr algn="ctr"/>
            <a:r>
              <a:rPr lang="en-US" sz="1000" smtClean="0">
                <a:solidFill>
                  <a:prstClr val="black"/>
                </a:solidFill>
              </a:rPr>
              <a:t>$718,986</a:t>
            </a:r>
          </a:p>
          <a:p>
            <a:pPr algn="ctr"/>
            <a:endParaRPr lang="en-US" sz="1000" smtClean="0">
              <a:solidFill>
                <a:prstClr val="black"/>
              </a:solidFill>
            </a:endParaRPr>
          </a:p>
        </p:txBody>
      </p:sp>
      <p:sp>
        <p:nvSpPr>
          <p:cNvPr id="29" name="EEGroupPremium"/>
          <p:cNvSpPr/>
          <p:nvPr/>
        </p:nvSpPr>
        <p:spPr>
          <a:xfrm>
            <a:off x="609600" y="3660577"/>
            <a:ext cx="1019175"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solidFill>
                  <a:prstClr val="white"/>
                </a:solidFill>
              </a:rPr>
              <a:t>Group</a:t>
            </a:r>
          </a:p>
          <a:p>
            <a:pPr algn="ctr"/>
            <a:r>
              <a:rPr lang="en-US" sz="1000" smtClean="0">
                <a:solidFill>
                  <a:prstClr val="white"/>
                </a:solidFill>
              </a:rPr>
              <a:t>Premium</a:t>
            </a:r>
          </a:p>
          <a:p>
            <a:pPr algn="ctr"/>
            <a:r>
              <a:rPr lang="en-US" sz="1000" smtClean="0">
                <a:solidFill>
                  <a:prstClr val="white"/>
                </a:solidFill>
              </a:rPr>
              <a:t>$618,688</a:t>
            </a:r>
          </a:p>
        </p:txBody>
      </p:sp>
      <p:sp>
        <p:nvSpPr>
          <p:cNvPr id="30" name="EEIncomeTax"/>
          <p:cNvSpPr/>
          <p:nvPr/>
        </p:nvSpPr>
        <p:spPr>
          <a:xfrm>
            <a:off x="1828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solidFill>
                  <a:prstClr val="white"/>
                </a:solidFill>
              </a:rPr>
              <a:t>Premium</a:t>
            </a:r>
          </a:p>
          <a:p>
            <a:pPr algn="ctr"/>
            <a:r>
              <a:rPr lang="en-US" sz="1000" smtClean="0">
                <a:solidFill>
                  <a:prstClr val="white"/>
                </a:solidFill>
              </a:rPr>
              <a:t>Tax Impact</a:t>
            </a:r>
          </a:p>
          <a:p>
            <a:pPr algn="ctr"/>
            <a:r>
              <a:rPr lang="en-US" sz="1000" smtClean="0">
                <a:solidFill>
                  <a:prstClr val="white"/>
                </a:solidFill>
              </a:rPr>
              <a:t>($86,632)</a:t>
            </a:r>
          </a:p>
        </p:txBody>
      </p:sp>
      <p:sp>
        <p:nvSpPr>
          <p:cNvPr id="31" name="EEFICATax"/>
          <p:cNvSpPr/>
          <p:nvPr/>
        </p:nvSpPr>
        <p:spPr>
          <a:xfrm>
            <a:off x="2971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solidFill>
                  <a:prstClr val="white"/>
                </a:solidFill>
              </a:rPr>
              <a:t>FICA</a:t>
            </a:r>
          </a:p>
          <a:p>
            <a:pPr algn="ctr"/>
            <a:r>
              <a:rPr lang="en-US" sz="1000" smtClean="0">
                <a:solidFill>
                  <a:prstClr val="white"/>
                </a:solidFill>
              </a:rPr>
              <a:t>Tax Impact</a:t>
            </a:r>
          </a:p>
          <a:p>
            <a:pPr algn="ctr"/>
            <a:r>
              <a:rPr lang="en-US" sz="1000" smtClean="0">
                <a:solidFill>
                  <a:prstClr val="white"/>
                </a:solidFill>
              </a:rPr>
              <a:t>($41,829)</a:t>
            </a:r>
          </a:p>
        </p:txBody>
      </p:sp>
      <p:sp>
        <p:nvSpPr>
          <p:cNvPr id="32" name="EEExchange"/>
          <p:cNvSpPr/>
          <p:nvPr/>
        </p:nvSpPr>
        <p:spPr>
          <a:xfrm>
            <a:off x="4114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solidFill>
                  <a:prstClr val="white"/>
                </a:solidFill>
              </a:rPr>
              <a:t>Exchange</a:t>
            </a:r>
          </a:p>
          <a:p>
            <a:pPr algn="ctr"/>
            <a:r>
              <a:rPr lang="en-US" sz="1000" smtClean="0">
                <a:solidFill>
                  <a:prstClr val="white"/>
                </a:solidFill>
              </a:rPr>
              <a:t>Gross</a:t>
            </a:r>
          </a:p>
          <a:p>
            <a:pPr algn="ctr"/>
            <a:r>
              <a:rPr lang="en-US" sz="1000" smtClean="0">
                <a:solidFill>
                  <a:prstClr val="white"/>
                </a:solidFill>
              </a:rPr>
              <a:t>$11,423</a:t>
            </a:r>
          </a:p>
        </p:txBody>
      </p:sp>
      <p:sp>
        <p:nvSpPr>
          <p:cNvPr id="33" name="EESubsidy" hidden="1"/>
          <p:cNvSpPr/>
          <p:nvPr/>
        </p:nvSpPr>
        <p:spPr>
          <a:xfrm>
            <a:off x="5257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solidFill>
                  <a:prstClr val="white"/>
                </a:solidFill>
              </a:rPr>
              <a:t>Subsidies</a:t>
            </a:r>
          </a:p>
          <a:p>
            <a:pPr algn="ctr"/>
            <a:r>
              <a:rPr lang="en-US" sz="1000" smtClean="0">
                <a:solidFill>
                  <a:prstClr val="white"/>
                </a:solidFill>
              </a:rPr>
              <a:t>$0</a:t>
            </a:r>
          </a:p>
        </p:txBody>
      </p:sp>
      <p:sp>
        <p:nvSpPr>
          <p:cNvPr id="35" name="EETotal"/>
          <p:cNvSpPr/>
          <p:nvPr/>
        </p:nvSpPr>
        <p:spPr>
          <a:xfrm>
            <a:off x="7620001" y="3736777"/>
            <a:ext cx="1257300" cy="762000"/>
          </a:xfrm>
          <a:prstGeom prst="roundRect">
            <a:avLst/>
          </a:prstGeom>
          <a:ln w="76200"/>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sz="1000" smtClean="0">
                <a:solidFill>
                  <a:prstClr val="black"/>
                </a:solidFill>
              </a:rPr>
              <a:t>EE Total</a:t>
            </a:r>
          </a:p>
          <a:p>
            <a:pPr algn="ctr"/>
            <a:r>
              <a:rPr lang="en-US" sz="1000" smtClean="0">
                <a:solidFill>
                  <a:prstClr val="black"/>
                </a:solidFill>
              </a:rPr>
              <a:t>$501,650</a:t>
            </a:r>
          </a:p>
          <a:p>
            <a:pPr algn="ctr"/>
            <a:endParaRPr lang="en-US" sz="1000" smtClean="0">
              <a:solidFill>
                <a:prstClr val="black"/>
              </a:solidFill>
            </a:endParaRPr>
          </a:p>
        </p:txBody>
      </p:sp>
      <p:sp>
        <p:nvSpPr>
          <p:cNvPr id="36" name="TextBox 35"/>
          <p:cNvSpPr txBox="1"/>
          <p:nvPr/>
        </p:nvSpPr>
        <p:spPr>
          <a:xfrm>
            <a:off x="457200" y="1981200"/>
            <a:ext cx="2517115" cy="308789"/>
          </a:xfrm>
          <a:prstGeom prst="rect">
            <a:avLst/>
          </a:prstGeom>
          <a:noFill/>
        </p:spPr>
        <p:txBody>
          <a:bodyPr wrap="square" rtlCol="0">
            <a:spAutoFit/>
          </a:bodyPr>
          <a:lstStyle/>
          <a:p>
            <a:r>
              <a:rPr lang="en-US" sz="1400" smtClean="0">
                <a:solidFill>
                  <a:prstClr val="black"/>
                </a:solidFill>
              </a:rPr>
              <a:t>Employer Perspective</a:t>
            </a:r>
          </a:p>
        </p:txBody>
      </p:sp>
      <p:sp>
        <p:nvSpPr>
          <p:cNvPr id="37" name="TextBox 36"/>
          <p:cNvSpPr txBox="1"/>
          <p:nvPr/>
        </p:nvSpPr>
        <p:spPr>
          <a:xfrm>
            <a:off x="457200" y="3352800"/>
            <a:ext cx="2517115" cy="308789"/>
          </a:xfrm>
          <a:prstGeom prst="rect">
            <a:avLst/>
          </a:prstGeom>
          <a:noFill/>
        </p:spPr>
        <p:txBody>
          <a:bodyPr wrap="square" rtlCol="0">
            <a:spAutoFit/>
          </a:bodyPr>
          <a:lstStyle/>
          <a:p>
            <a:r>
              <a:rPr lang="en-US" sz="1400" smtClean="0">
                <a:solidFill>
                  <a:prstClr val="black"/>
                </a:solidFill>
              </a:rPr>
              <a:t>Employee Perspective</a:t>
            </a:r>
          </a:p>
        </p:txBody>
      </p:sp>
      <p:sp>
        <p:nvSpPr>
          <p:cNvPr id="38" name="KeyConsiderations"/>
          <p:cNvSpPr txBox="1"/>
          <p:nvPr/>
        </p:nvSpPr>
        <p:spPr>
          <a:xfrm>
            <a:off x="381000" y="4648201"/>
            <a:ext cx="8393046" cy="1066800"/>
          </a:xfrm>
          <a:prstGeom prst="rect">
            <a:avLst/>
          </a:prstGeom>
        </p:spPr>
        <p:txBody>
          <a:bodyPr/>
          <a:lstStyle/>
          <a:p>
            <a:pPr marL="342900" indent="-342900">
              <a:spcBef>
                <a:spcPct val="20000"/>
              </a:spcBef>
              <a:spcAft>
                <a:spcPct val="0"/>
              </a:spcAft>
              <a:buFont typeface="Arial" pitchFamily="34" charset="0"/>
              <a:buChar char="•"/>
            </a:pPr>
            <a:r>
              <a:rPr sz="1100" b="1" dirty="0">
                <a:solidFill>
                  <a:prstClr val="black"/>
                </a:solidFill>
              </a:rPr>
              <a:t>Key Considerations</a:t>
            </a:r>
          </a:p>
          <a:p>
            <a:pPr marL="342900" indent="-342900">
              <a:spcBef>
                <a:spcPct val="20000"/>
              </a:spcBef>
              <a:spcAft>
                <a:spcPct val="0"/>
              </a:spcAft>
              <a:buFont typeface="Arial" pitchFamily="34" charset="0"/>
              <a:buChar char="•"/>
            </a:pPr>
            <a:r>
              <a:rPr sz="1100" dirty="0">
                <a:solidFill>
                  <a:prstClr val="black"/>
                </a:solidFill>
              </a:rPr>
              <a:t>Salaries trended to 103%</a:t>
            </a:r>
          </a:p>
          <a:p>
            <a:pPr marL="342900" indent="-342900">
              <a:spcBef>
                <a:spcPct val="20000"/>
              </a:spcBef>
              <a:spcAft>
                <a:spcPct val="0"/>
              </a:spcAft>
              <a:buFont typeface="Arial" pitchFamily="34" charset="0"/>
              <a:buChar char="•"/>
            </a:pPr>
            <a:r>
              <a:rPr sz="1100" dirty="0">
                <a:solidFill>
                  <a:prstClr val="black"/>
                </a:solidFill>
              </a:rPr>
              <a:t>Group premiums trended to 130%</a:t>
            </a:r>
          </a:p>
          <a:p>
            <a:pPr marL="342900" indent="-342900">
              <a:spcBef>
                <a:spcPct val="20000"/>
              </a:spcBef>
              <a:spcAft>
                <a:spcPct val="0"/>
              </a:spcAft>
              <a:buFont typeface="Arial" pitchFamily="34" charset="0"/>
              <a:buChar char="•"/>
            </a:pPr>
            <a:r>
              <a:rPr sz="1100" dirty="0">
                <a:solidFill>
                  <a:prstClr val="black"/>
                </a:solidFill>
              </a:rPr>
              <a:t>Of the 200 employees who work at least 30 hours per week and 144 currently on the group plan; 160 </a:t>
            </a:r>
            <a:r>
              <a:rPr lang="en-US" sz="1100" dirty="0" smtClean="0">
                <a:solidFill>
                  <a:prstClr val="black"/>
                </a:solidFill>
              </a:rPr>
              <a:t>(+16) projected to </a:t>
            </a:r>
            <a:r>
              <a:rPr sz="1100" dirty="0" smtClean="0">
                <a:solidFill>
                  <a:prstClr val="black"/>
                </a:solidFill>
              </a:rPr>
              <a:t>elect group</a:t>
            </a:r>
            <a:r>
              <a:rPr lang="en-US" sz="1100" dirty="0" smtClean="0">
                <a:solidFill>
                  <a:prstClr val="black"/>
                </a:solidFill>
              </a:rPr>
              <a:t> plan</a:t>
            </a:r>
            <a:r>
              <a:rPr sz="1100" dirty="0" smtClean="0">
                <a:solidFill>
                  <a:prstClr val="black"/>
                </a:solidFill>
              </a:rPr>
              <a:t>, </a:t>
            </a:r>
            <a:r>
              <a:rPr sz="1100" dirty="0">
                <a:solidFill>
                  <a:prstClr val="black"/>
                </a:solidFill>
              </a:rPr>
              <a:t>5 go to Medicare, 35 opt out of coverage</a:t>
            </a:r>
          </a:p>
        </p:txBody>
      </p:sp>
      <p:sp>
        <p:nvSpPr>
          <p:cNvPr id="39" name="CompassHeading"/>
          <p:cNvSpPr txBox="1"/>
          <p:nvPr/>
        </p:nvSpPr>
        <p:spPr>
          <a:xfrm>
            <a:off x="4572000" y="4648201"/>
            <a:ext cx="4097740" cy="1066800"/>
          </a:xfrm>
          <a:prstGeom prst="rect">
            <a:avLst/>
          </a:prstGeom>
        </p:spPr>
        <p:txBody>
          <a:bodyPr/>
          <a:lstStyle/>
          <a:p>
            <a:pPr marL="742950" lvl="1" indent="-285750">
              <a:spcBef>
                <a:spcPct val="20000"/>
              </a:spcBef>
              <a:spcAft>
                <a:spcPct val="0"/>
              </a:spcAft>
            </a:pPr>
            <a:endParaRPr lang="en-US" sz="1100">
              <a:solidFill>
                <a:prstClr val="black"/>
              </a:solidFill>
            </a:endParaRPr>
          </a:p>
        </p:txBody>
      </p:sp>
      <p:sp>
        <p:nvSpPr>
          <p:cNvPr id="40" name="VendorLogo"/>
          <p:cNvSpPr txBox="1"/>
          <p:nvPr/>
        </p:nvSpPr>
        <p:spPr>
          <a:xfrm>
            <a:off x="7848600" y="6858000"/>
            <a:ext cx="1144143" cy="370863"/>
          </a:xfrm>
          <a:prstGeom prst="rect">
            <a:avLst/>
          </a:prstGeom>
          <a:noFill/>
        </p:spPr>
        <p:txBody>
          <a:bodyPr wrap="square" rtlCol="0">
            <a:spAutoFit/>
          </a:bodyPr>
          <a:lstStyle/>
          <a:p>
            <a:endParaRPr lang="en-US">
              <a:solidFill>
                <a:prstClr val="black"/>
              </a:solidFill>
            </a:endParaRPr>
          </a:p>
        </p:txBody>
      </p:sp>
      <p:sp>
        <p:nvSpPr>
          <p:cNvPr id="41" name="AnalysisTemplate" hidden="1"/>
          <p:cNvSpPr txBox="1"/>
          <p:nvPr/>
        </p:nvSpPr>
        <p:spPr>
          <a:xfrm>
            <a:off x="685800" y="6172200"/>
            <a:ext cx="2135734" cy="370863"/>
          </a:xfrm>
          <a:prstGeom prst="rect">
            <a:avLst/>
          </a:prstGeom>
          <a:noFill/>
        </p:spPr>
        <p:txBody>
          <a:bodyPr wrap="square" rtlCol="0">
            <a:spAutoFit/>
          </a:bodyPr>
          <a:lstStyle/>
          <a:p>
            <a:r>
              <a:rPr lang="en-US" smtClean="0">
                <a:solidFill>
                  <a:srgbClr val="EEEEEE"/>
                </a:solidFill>
              </a:rPr>
              <a:t>AnalysisTemplate</a:t>
            </a:r>
          </a:p>
        </p:txBody>
      </p:sp>
      <p:sp>
        <p:nvSpPr>
          <p:cNvPr id="50" name="Slide Number Placeholder 49"/>
          <p:cNvSpPr>
            <a:spLocks noGrp="1"/>
          </p:cNvSpPr>
          <p:nvPr>
            <p:ph type="sldNum" sz="quarter" idx="12"/>
          </p:nvPr>
        </p:nvSpPr>
        <p:spPr/>
        <p:txBody>
          <a:bodyPr/>
          <a:lstStyle/>
          <a:p>
            <a:fld id="{CDC9CC1B-925F-4299-9F6F-2367F24ED866}" type="slidenum">
              <a:rPr lang="en-US" smtClean="0">
                <a:solidFill>
                  <a:prstClr val="black"/>
                </a:solidFill>
              </a:rPr>
              <a:pPr/>
              <a:t>26</a:t>
            </a:fld>
            <a:endParaRPr lang="en-US" smtClean="0">
              <a:solidFill>
                <a:prstClr val="black"/>
              </a:solidFill>
            </a:endParaRPr>
          </a:p>
        </p:txBody>
      </p:sp>
      <p:sp>
        <p:nvSpPr>
          <p:cNvPr id="52" name="ERTotalDiff"/>
          <p:cNvSpPr/>
          <p:nvPr/>
        </p:nvSpPr>
        <p:spPr>
          <a:xfrm>
            <a:off x="7620000" y="2743200"/>
            <a:ext cx="1257300" cy="381000"/>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1000" smtClean="0">
                <a:solidFill>
                  <a:srgbClr val="FF0000"/>
                </a:solidFill>
              </a:rPr>
              <a:t>$88,367</a:t>
            </a:r>
          </a:p>
        </p:txBody>
      </p:sp>
      <p:sp>
        <p:nvSpPr>
          <p:cNvPr id="53" name="EETotalDiff"/>
          <p:cNvSpPr/>
          <p:nvPr/>
        </p:nvSpPr>
        <p:spPr>
          <a:xfrm>
            <a:off x="7620000" y="4114800"/>
            <a:ext cx="1257300" cy="381000"/>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1000" smtClean="0">
                <a:solidFill>
                  <a:srgbClr val="FF0000"/>
                </a:solidFill>
              </a:rPr>
              <a:t>$100,609</a:t>
            </a:r>
          </a:p>
        </p:txBody>
      </p:sp>
      <p:sp>
        <p:nvSpPr>
          <p:cNvPr id="43" name="ERLostComp" hidden="1"/>
          <p:cNvSpPr/>
          <p:nvPr/>
        </p:nvSpPr>
        <p:spPr>
          <a:xfrm>
            <a:off x="6400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solidFill>
                  <a:prstClr val="white"/>
                </a:solidFill>
              </a:rPr>
              <a:t>Lost Comp</a:t>
            </a:r>
          </a:p>
          <a:p>
            <a:pPr algn="ctr"/>
            <a:r>
              <a:rPr lang="en-US" sz="1000" smtClean="0">
                <a:solidFill>
                  <a:prstClr val="white"/>
                </a:solidFill>
              </a:rPr>
              <a:t>$0</a:t>
            </a:r>
          </a:p>
        </p:txBody>
      </p:sp>
      <p:sp>
        <p:nvSpPr>
          <p:cNvPr id="44" name="EELostComp" hidden="1"/>
          <p:cNvSpPr/>
          <p:nvPr/>
        </p:nvSpPr>
        <p:spPr>
          <a:xfrm>
            <a:off x="6400800" y="3657600"/>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solidFill>
                  <a:prstClr val="white"/>
                </a:solidFill>
              </a:rPr>
              <a:t>Lost Comp</a:t>
            </a:r>
          </a:p>
          <a:p>
            <a:pPr algn="ctr"/>
            <a:r>
              <a:rPr lang="en-US" sz="1000" smtClean="0">
                <a:solidFill>
                  <a:prstClr val="white"/>
                </a:solidFill>
              </a:rPr>
              <a:t>$0</a:t>
            </a:r>
          </a:p>
        </p:txBody>
      </p:sp>
      <p:sp>
        <p:nvSpPr>
          <p:cNvPr id="49" name="Rectangle 48"/>
          <p:cNvSpPr/>
          <p:nvPr/>
        </p:nvSpPr>
        <p:spPr>
          <a:xfrm>
            <a:off x="0" y="6477000"/>
            <a:ext cx="4576572" cy="401900"/>
          </a:xfrm>
          <a:prstGeom prst="rect">
            <a:avLst/>
          </a:prstGeom>
        </p:spPr>
        <p:txBody>
          <a:bodyPr>
            <a:spAutoFit/>
          </a:bodyPr>
          <a:lstStyle/>
          <a:p>
            <a:pPr>
              <a:spcBef>
                <a:spcPct val="0"/>
              </a:spcBef>
              <a:spcAft>
                <a:spcPct val="0"/>
              </a:spcAft>
            </a:pPr>
            <a:r>
              <a:rPr lang="en-US" sz="1000" kern="0" dirty="0" smtClean="0">
                <a:solidFill>
                  <a:sysClr val="windowText" lastClr="000000"/>
                </a:solidFill>
              </a:rPr>
              <a:t>© 2012 Wells Fargo Insurance Services </a:t>
            </a:r>
          </a:p>
          <a:p>
            <a:pPr>
              <a:spcBef>
                <a:spcPct val="0"/>
              </a:spcBef>
              <a:spcAft>
                <a:spcPct val="0"/>
              </a:spcAft>
            </a:pPr>
            <a:r>
              <a:rPr lang="en-US" sz="1000" kern="0" dirty="0" smtClean="0">
                <a:solidFill>
                  <a:sysClr val="windowText" lastClr="000000"/>
                </a:solidFill>
              </a:rPr>
              <a:t>No Reprints Without Permission</a:t>
            </a:r>
          </a:p>
        </p:txBody>
      </p:sp>
    </p:spTree>
    <p:extLst>
      <p:ext uri="{BB962C8B-B14F-4D97-AF65-F5344CB8AC3E}">
        <p14:creationId xmlns:p14="http://schemas.microsoft.com/office/powerpoint/2010/main" xmlns="" val="29119592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916982"/>
            <a:ext cx="9144000" cy="951287"/>
            <a:chOff x="0" y="916982"/>
            <a:chExt cx="9144000" cy="951287"/>
          </a:xfrm>
        </p:grpSpPr>
        <p:pic>
          <p:nvPicPr>
            <p:cNvPr id="4" name="Picture 3" descr="app top.jpg"/>
            <p:cNvPicPr>
              <a:picLocks noChangeAspect="1"/>
            </p:cNvPicPr>
            <p:nvPr/>
          </p:nvPicPr>
          <p:blipFill>
            <a:blip r:embed="rId3" cstate="print"/>
            <a:srcRect/>
            <a:stretch>
              <a:fillRect/>
            </a:stretch>
          </p:blipFill>
          <p:spPr>
            <a:xfrm>
              <a:off x="0" y="916982"/>
              <a:ext cx="9144000" cy="951287"/>
            </a:xfrm>
            <a:prstGeom prst="rect">
              <a:avLst/>
            </a:prstGeom>
          </p:spPr>
        </p:pic>
        <p:pic>
          <p:nvPicPr>
            <p:cNvPr id="42" name="Picture 2"/>
            <p:cNvPicPr>
              <a:picLocks noChangeAspect="1" noChangeArrowheads="1"/>
            </p:cNvPicPr>
            <p:nvPr/>
          </p:nvPicPr>
          <p:blipFill>
            <a:blip r:embed="rId4" cstate="print"/>
            <a:srcRect/>
            <a:stretch>
              <a:fillRect/>
            </a:stretch>
          </p:blipFill>
          <p:spPr>
            <a:xfrm>
              <a:off x="8597352" y="1481138"/>
              <a:ext cx="353388" cy="2744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54" name="Rectangle 53"/>
          <p:cNvSpPr/>
          <p:nvPr/>
        </p:nvSpPr>
        <p:spPr>
          <a:xfrm>
            <a:off x="0" y="1828800"/>
            <a:ext cx="9144000" cy="504831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itle"/>
          <p:cNvSpPr txBox="1"/>
          <p:nvPr/>
        </p:nvSpPr>
        <p:spPr>
          <a:xfrm>
            <a:off x="381000" y="1447800"/>
            <a:ext cx="4200830" cy="307777"/>
          </a:xfrm>
          <a:prstGeom prst="rect">
            <a:avLst/>
          </a:prstGeom>
          <a:noFill/>
        </p:spPr>
        <p:txBody>
          <a:bodyPr wrap="none" rtlCol="0">
            <a:spAutoFit/>
          </a:bodyPr>
          <a:lstStyle/>
          <a:p>
            <a:r>
              <a:rPr sz="1400" b="1" dirty="0">
                <a:solidFill>
                  <a:srgbClr val="000000"/>
                </a:solidFill>
              </a:rPr>
              <a:t>Impact Analysis - Terminate Plan (Projected to 2014</a:t>
            </a:r>
            <a:r>
              <a:rPr sz="1400" b="1" dirty="0" smtClean="0">
                <a:solidFill>
                  <a:srgbClr val="000000"/>
                </a:solidFill>
              </a:rPr>
              <a:t>)</a:t>
            </a:r>
            <a:endParaRPr sz="1400" b="1" dirty="0">
              <a:solidFill>
                <a:srgbClr val="000000"/>
              </a:solidFill>
            </a:endParaRPr>
          </a:p>
        </p:txBody>
      </p:sp>
      <p:sp>
        <p:nvSpPr>
          <p:cNvPr id="68" name="Rectangle 67"/>
          <p:cNvSpPr/>
          <p:nvPr/>
        </p:nvSpPr>
        <p:spPr>
          <a:xfrm>
            <a:off x="0" y="1828800"/>
            <a:ext cx="9144001" cy="39624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Rectangle 68"/>
          <p:cNvSpPr/>
          <p:nvPr/>
        </p:nvSpPr>
        <p:spPr>
          <a:xfrm>
            <a:off x="152399" y="1828800"/>
            <a:ext cx="8889543" cy="4267200"/>
          </a:xfrm>
          <a:prstGeom prst="rect">
            <a:avLst/>
          </a:prstGeom>
          <a:solidFill>
            <a:srgbClr val="F5F5F5"/>
          </a:solidFill>
          <a:ln w="19050">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Notched Right Arrow 2"/>
          <p:cNvSpPr/>
          <p:nvPr/>
        </p:nvSpPr>
        <p:spPr>
          <a:xfrm>
            <a:off x="457200" y="2133600"/>
            <a:ext cx="8420100" cy="1219200"/>
          </a:xfrm>
          <a:prstGeom prst="notch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prstClr val="white"/>
              </a:solidFill>
            </a:endParaRPr>
          </a:p>
        </p:txBody>
      </p:sp>
      <p:sp>
        <p:nvSpPr>
          <p:cNvPr id="20" name="Notched Right Arrow 19"/>
          <p:cNvSpPr/>
          <p:nvPr/>
        </p:nvSpPr>
        <p:spPr>
          <a:xfrm>
            <a:off x="457200" y="3470077"/>
            <a:ext cx="8420100" cy="1219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ERGroupPremium"/>
          <p:cNvSpPr/>
          <p:nvPr/>
        </p:nvSpPr>
        <p:spPr>
          <a:xfrm>
            <a:off x="609599" y="2286000"/>
            <a:ext cx="1019175" cy="914400"/>
          </a:xfrm>
          <a:prstGeom prst="roundRect">
            <a:avLst/>
          </a:prstGeom>
          <a:solidFill>
            <a:schemeClr val="accent5"/>
          </a:solidFill>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solidFill>
                  <a:prstClr val="white"/>
                </a:solidFill>
              </a:rPr>
              <a:t>Group</a:t>
            </a:r>
          </a:p>
          <a:p>
            <a:pPr algn="ctr"/>
            <a:r>
              <a:rPr lang="en-US" sz="1000" smtClean="0">
                <a:solidFill>
                  <a:prstClr val="white"/>
                </a:solidFill>
              </a:rPr>
              <a:t>Premium</a:t>
            </a:r>
          </a:p>
          <a:p>
            <a:pPr algn="ctr"/>
            <a:r>
              <a:rPr lang="en-US" sz="1000" smtClean="0">
                <a:solidFill>
                  <a:prstClr val="white"/>
                </a:solidFill>
              </a:rPr>
              <a:t>$0</a:t>
            </a:r>
          </a:p>
        </p:txBody>
      </p:sp>
      <p:sp>
        <p:nvSpPr>
          <p:cNvPr id="21" name="ERCorporateTax"/>
          <p:cNvSpPr/>
          <p:nvPr/>
        </p:nvSpPr>
        <p:spPr>
          <a:xfrm>
            <a:off x="1828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solidFill>
                  <a:prstClr val="white"/>
                </a:solidFill>
              </a:rPr>
              <a:t>Premium</a:t>
            </a:r>
          </a:p>
          <a:p>
            <a:pPr algn="ctr"/>
            <a:r>
              <a:rPr lang="en-US" sz="1000" smtClean="0">
                <a:solidFill>
                  <a:prstClr val="white"/>
                </a:solidFill>
              </a:rPr>
              <a:t>Tax Impact</a:t>
            </a:r>
          </a:p>
          <a:p>
            <a:pPr algn="ctr"/>
            <a:r>
              <a:rPr lang="en-US" sz="1000" smtClean="0">
                <a:solidFill>
                  <a:prstClr val="white"/>
                </a:solidFill>
              </a:rPr>
              <a:t>($205,748)</a:t>
            </a:r>
          </a:p>
        </p:txBody>
      </p:sp>
      <p:sp>
        <p:nvSpPr>
          <p:cNvPr id="22" name="ERFICATax"/>
          <p:cNvSpPr/>
          <p:nvPr/>
        </p:nvSpPr>
        <p:spPr>
          <a:xfrm>
            <a:off x="2971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solidFill>
                  <a:prstClr val="white"/>
                </a:solidFill>
              </a:rPr>
              <a:t>FICA</a:t>
            </a:r>
          </a:p>
          <a:p>
            <a:pPr algn="ctr"/>
            <a:r>
              <a:rPr lang="en-US" sz="1000" smtClean="0">
                <a:solidFill>
                  <a:prstClr val="white"/>
                </a:solidFill>
              </a:rPr>
              <a:t>Tax Impact</a:t>
            </a:r>
          </a:p>
          <a:p>
            <a:pPr algn="ctr"/>
            <a:r>
              <a:rPr lang="en-US" sz="1000" smtClean="0">
                <a:solidFill>
                  <a:prstClr val="white"/>
                </a:solidFill>
              </a:rPr>
              <a:t>$33,448</a:t>
            </a:r>
          </a:p>
        </p:txBody>
      </p:sp>
      <p:sp>
        <p:nvSpPr>
          <p:cNvPr id="25" name="ERPenalty"/>
          <p:cNvSpPr/>
          <p:nvPr/>
        </p:nvSpPr>
        <p:spPr>
          <a:xfrm>
            <a:off x="4114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solidFill>
                  <a:prstClr val="white"/>
                </a:solidFill>
              </a:rPr>
              <a:t>Penalty</a:t>
            </a:r>
          </a:p>
          <a:p>
            <a:pPr algn="ctr"/>
            <a:r>
              <a:rPr lang="en-US" sz="1000" smtClean="0">
                <a:solidFill>
                  <a:prstClr val="white"/>
                </a:solidFill>
              </a:rPr>
              <a:t>$340,000</a:t>
            </a:r>
          </a:p>
        </p:txBody>
      </p:sp>
      <p:sp>
        <p:nvSpPr>
          <p:cNvPr id="28" name="ERTotal"/>
          <p:cNvSpPr/>
          <p:nvPr/>
        </p:nvSpPr>
        <p:spPr>
          <a:xfrm>
            <a:off x="7620000" y="2362200"/>
            <a:ext cx="1257300" cy="762000"/>
          </a:xfrm>
          <a:prstGeom prst="roundRect">
            <a:avLst/>
          </a:prstGeom>
          <a:ln w="76200"/>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1000" smtClean="0">
                <a:solidFill>
                  <a:prstClr val="black"/>
                </a:solidFill>
              </a:rPr>
              <a:t>ER Total</a:t>
            </a:r>
          </a:p>
          <a:p>
            <a:pPr algn="ctr"/>
            <a:r>
              <a:rPr lang="en-US" sz="1000" smtClean="0">
                <a:solidFill>
                  <a:prstClr val="black"/>
                </a:solidFill>
              </a:rPr>
              <a:t>$695,261</a:t>
            </a:r>
          </a:p>
          <a:p>
            <a:pPr algn="ctr"/>
            <a:endParaRPr lang="en-US" sz="1000" smtClean="0">
              <a:solidFill>
                <a:prstClr val="black"/>
              </a:solidFill>
            </a:endParaRPr>
          </a:p>
        </p:txBody>
      </p:sp>
      <p:sp>
        <p:nvSpPr>
          <p:cNvPr id="29" name="EEGroupPremium"/>
          <p:cNvSpPr/>
          <p:nvPr/>
        </p:nvSpPr>
        <p:spPr>
          <a:xfrm>
            <a:off x="609600" y="3660577"/>
            <a:ext cx="1019175"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solidFill>
                  <a:prstClr val="white"/>
                </a:solidFill>
              </a:rPr>
              <a:t>Group</a:t>
            </a:r>
          </a:p>
          <a:p>
            <a:pPr algn="ctr"/>
            <a:r>
              <a:rPr lang="en-US" sz="1000" smtClean="0">
                <a:solidFill>
                  <a:prstClr val="white"/>
                </a:solidFill>
              </a:rPr>
              <a:t>Premium</a:t>
            </a:r>
          </a:p>
          <a:p>
            <a:pPr algn="ctr"/>
            <a:r>
              <a:rPr lang="en-US" sz="1000" smtClean="0">
                <a:solidFill>
                  <a:prstClr val="white"/>
                </a:solidFill>
              </a:rPr>
              <a:t>$0</a:t>
            </a:r>
          </a:p>
        </p:txBody>
      </p:sp>
      <p:sp>
        <p:nvSpPr>
          <p:cNvPr id="30" name="EEIncomeTax"/>
          <p:cNvSpPr/>
          <p:nvPr/>
        </p:nvSpPr>
        <p:spPr>
          <a:xfrm>
            <a:off x="1828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solidFill>
                  <a:prstClr val="white"/>
                </a:solidFill>
              </a:rPr>
              <a:t>Premium</a:t>
            </a:r>
          </a:p>
          <a:p>
            <a:pPr algn="ctr"/>
            <a:r>
              <a:rPr lang="en-US" sz="1000" smtClean="0">
                <a:solidFill>
                  <a:prstClr val="white"/>
                </a:solidFill>
              </a:rPr>
              <a:t>Tax Impact</a:t>
            </a:r>
          </a:p>
          <a:p>
            <a:pPr algn="ctr"/>
            <a:r>
              <a:rPr lang="en-US" sz="1000" smtClean="0">
                <a:solidFill>
                  <a:prstClr val="white"/>
                </a:solidFill>
              </a:rPr>
              <a:t>$84,856</a:t>
            </a:r>
          </a:p>
        </p:txBody>
      </p:sp>
      <p:sp>
        <p:nvSpPr>
          <p:cNvPr id="31" name="EEFICATax"/>
          <p:cNvSpPr/>
          <p:nvPr/>
        </p:nvSpPr>
        <p:spPr>
          <a:xfrm>
            <a:off x="2971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solidFill>
                  <a:prstClr val="white"/>
                </a:solidFill>
              </a:rPr>
              <a:t>FICA</a:t>
            </a:r>
          </a:p>
          <a:p>
            <a:pPr algn="ctr"/>
            <a:r>
              <a:rPr lang="en-US" sz="1000" smtClean="0">
                <a:solidFill>
                  <a:prstClr val="white"/>
                </a:solidFill>
              </a:rPr>
              <a:t>Tax Impact</a:t>
            </a:r>
          </a:p>
          <a:p>
            <a:pPr algn="ctr"/>
            <a:r>
              <a:rPr lang="en-US" sz="1000" smtClean="0">
                <a:solidFill>
                  <a:prstClr val="white"/>
                </a:solidFill>
              </a:rPr>
              <a:t>$33,448</a:t>
            </a:r>
          </a:p>
        </p:txBody>
      </p:sp>
      <p:sp>
        <p:nvSpPr>
          <p:cNvPr id="32" name="EEExchange"/>
          <p:cNvSpPr/>
          <p:nvPr/>
        </p:nvSpPr>
        <p:spPr>
          <a:xfrm>
            <a:off x="4114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solidFill>
                  <a:prstClr val="white"/>
                </a:solidFill>
              </a:rPr>
              <a:t>Exchange</a:t>
            </a:r>
          </a:p>
          <a:p>
            <a:pPr algn="ctr"/>
            <a:r>
              <a:rPr lang="en-US" sz="1000" smtClean="0">
                <a:solidFill>
                  <a:prstClr val="white"/>
                </a:solidFill>
              </a:rPr>
              <a:t>Gross</a:t>
            </a:r>
          </a:p>
          <a:p>
            <a:pPr algn="ctr"/>
            <a:r>
              <a:rPr lang="en-US" sz="1000" smtClean="0">
                <a:solidFill>
                  <a:prstClr val="white"/>
                </a:solidFill>
              </a:rPr>
              <a:t>$1,736,767</a:t>
            </a:r>
          </a:p>
        </p:txBody>
      </p:sp>
      <p:sp>
        <p:nvSpPr>
          <p:cNvPr id="33" name="EESubsidy"/>
          <p:cNvSpPr/>
          <p:nvPr/>
        </p:nvSpPr>
        <p:spPr>
          <a:xfrm>
            <a:off x="5257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solidFill>
                  <a:prstClr val="white"/>
                </a:solidFill>
              </a:rPr>
              <a:t>Subsidies</a:t>
            </a:r>
          </a:p>
          <a:p>
            <a:pPr algn="ctr"/>
            <a:r>
              <a:rPr lang="en-US" sz="1000" smtClean="0">
                <a:solidFill>
                  <a:prstClr val="white"/>
                </a:solidFill>
              </a:rPr>
              <a:t>($905,027)</a:t>
            </a:r>
          </a:p>
        </p:txBody>
      </p:sp>
      <p:sp>
        <p:nvSpPr>
          <p:cNvPr id="35" name="EETotal"/>
          <p:cNvSpPr/>
          <p:nvPr/>
        </p:nvSpPr>
        <p:spPr>
          <a:xfrm>
            <a:off x="7620001" y="3736777"/>
            <a:ext cx="1257300" cy="762000"/>
          </a:xfrm>
          <a:prstGeom prst="roundRect">
            <a:avLst/>
          </a:prstGeom>
          <a:ln w="76200"/>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sz="1000" smtClean="0">
                <a:solidFill>
                  <a:prstClr val="black"/>
                </a:solidFill>
              </a:rPr>
              <a:t>EE Total</a:t>
            </a:r>
          </a:p>
          <a:p>
            <a:pPr algn="ctr"/>
            <a:r>
              <a:rPr lang="en-US" sz="1000" smtClean="0">
                <a:solidFill>
                  <a:prstClr val="black"/>
                </a:solidFill>
              </a:rPr>
              <a:t>$422,484</a:t>
            </a:r>
          </a:p>
          <a:p>
            <a:pPr algn="ctr"/>
            <a:endParaRPr lang="en-US" sz="1000" smtClean="0">
              <a:solidFill>
                <a:prstClr val="black"/>
              </a:solidFill>
            </a:endParaRPr>
          </a:p>
        </p:txBody>
      </p:sp>
      <p:sp>
        <p:nvSpPr>
          <p:cNvPr id="36" name="TextBox 35"/>
          <p:cNvSpPr txBox="1"/>
          <p:nvPr/>
        </p:nvSpPr>
        <p:spPr>
          <a:xfrm>
            <a:off x="457200" y="1981200"/>
            <a:ext cx="2517115" cy="308789"/>
          </a:xfrm>
          <a:prstGeom prst="rect">
            <a:avLst/>
          </a:prstGeom>
          <a:noFill/>
        </p:spPr>
        <p:txBody>
          <a:bodyPr wrap="square" rtlCol="0">
            <a:spAutoFit/>
          </a:bodyPr>
          <a:lstStyle/>
          <a:p>
            <a:r>
              <a:rPr lang="en-US" sz="1400" smtClean="0">
                <a:solidFill>
                  <a:prstClr val="black"/>
                </a:solidFill>
              </a:rPr>
              <a:t>Employer Perspective</a:t>
            </a:r>
          </a:p>
        </p:txBody>
      </p:sp>
      <p:sp>
        <p:nvSpPr>
          <p:cNvPr id="37" name="TextBox 36"/>
          <p:cNvSpPr txBox="1"/>
          <p:nvPr/>
        </p:nvSpPr>
        <p:spPr>
          <a:xfrm>
            <a:off x="457200" y="3352800"/>
            <a:ext cx="2517115" cy="308789"/>
          </a:xfrm>
          <a:prstGeom prst="rect">
            <a:avLst/>
          </a:prstGeom>
          <a:noFill/>
        </p:spPr>
        <p:txBody>
          <a:bodyPr wrap="square" rtlCol="0">
            <a:spAutoFit/>
          </a:bodyPr>
          <a:lstStyle/>
          <a:p>
            <a:r>
              <a:rPr lang="en-US" sz="1400" smtClean="0">
                <a:solidFill>
                  <a:prstClr val="black"/>
                </a:solidFill>
              </a:rPr>
              <a:t>Employee Perspective</a:t>
            </a:r>
          </a:p>
        </p:txBody>
      </p:sp>
      <p:sp>
        <p:nvSpPr>
          <p:cNvPr id="38" name="KeyConsiderations"/>
          <p:cNvSpPr txBox="1"/>
          <p:nvPr/>
        </p:nvSpPr>
        <p:spPr>
          <a:xfrm>
            <a:off x="381000" y="4648201"/>
            <a:ext cx="8393046" cy="1066800"/>
          </a:xfrm>
          <a:prstGeom prst="rect">
            <a:avLst/>
          </a:prstGeom>
        </p:spPr>
        <p:txBody>
          <a:bodyPr/>
          <a:lstStyle/>
          <a:p>
            <a:pPr marL="342900" indent="-342900">
              <a:spcBef>
                <a:spcPct val="20000"/>
              </a:spcBef>
              <a:spcAft>
                <a:spcPct val="0"/>
              </a:spcAft>
              <a:buFont typeface="Arial" pitchFamily="34" charset="0"/>
              <a:buChar char="•"/>
            </a:pPr>
            <a:r>
              <a:rPr sz="1100" b="1">
                <a:solidFill>
                  <a:prstClr val="black"/>
                </a:solidFill>
              </a:rPr>
              <a:t>Key Considerations</a:t>
            </a:r>
          </a:p>
          <a:p>
            <a:pPr marL="342900" indent="-342900">
              <a:spcBef>
                <a:spcPct val="20000"/>
              </a:spcBef>
              <a:spcAft>
                <a:spcPct val="0"/>
              </a:spcAft>
              <a:buFont typeface="Arial" pitchFamily="34" charset="0"/>
              <a:buChar char="•"/>
            </a:pPr>
            <a:r>
              <a:rPr sz="1100">
                <a:solidFill>
                  <a:prstClr val="black"/>
                </a:solidFill>
              </a:rPr>
              <a:t>Salaries trended to 103%</a:t>
            </a:r>
          </a:p>
          <a:p>
            <a:pPr marL="342900" indent="-342900">
              <a:spcBef>
                <a:spcPct val="20000"/>
              </a:spcBef>
              <a:spcAft>
                <a:spcPct val="0"/>
              </a:spcAft>
              <a:buFont typeface="Arial" pitchFamily="34" charset="0"/>
              <a:buChar char="•"/>
            </a:pPr>
            <a:r>
              <a:rPr sz="1100">
                <a:solidFill>
                  <a:prstClr val="black"/>
                </a:solidFill>
              </a:rPr>
              <a:t>Group premiums trended to 130%</a:t>
            </a:r>
          </a:p>
          <a:p>
            <a:pPr marL="342900" indent="-342900">
              <a:spcBef>
                <a:spcPct val="20000"/>
              </a:spcBef>
              <a:spcAft>
                <a:spcPct val="0"/>
              </a:spcAft>
              <a:buFont typeface="Arial" pitchFamily="34" charset="0"/>
              <a:buChar char="•"/>
            </a:pPr>
            <a:r>
              <a:rPr sz="1100">
                <a:solidFill>
                  <a:prstClr val="black"/>
                </a:solidFill>
              </a:rPr>
              <a:t>Excise tax penalty based on all 200 full-time employees (less the first 30) regardless of whether they obtain other coverage</a:t>
            </a:r>
          </a:p>
          <a:p>
            <a:pPr marL="342900" indent="-342900">
              <a:spcBef>
                <a:spcPct val="20000"/>
              </a:spcBef>
              <a:spcAft>
                <a:spcPct val="0"/>
              </a:spcAft>
              <a:buFont typeface="Arial" pitchFamily="34" charset="0"/>
              <a:buChar char="•"/>
            </a:pPr>
            <a:r>
              <a:rPr sz="1100">
                <a:solidFill>
                  <a:prstClr val="black"/>
                </a:solidFill>
              </a:rPr>
              <a:t>“Lost Comp” is the aggregate compensation value lost for all employees adversely impacted by termination of group coverage, calculated as the difference between current cost and future cost of exchange coverage. </a:t>
            </a:r>
          </a:p>
        </p:txBody>
      </p:sp>
      <p:sp>
        <p:nvSpPr>
          <p:cNvPr id="39" name="CompassHeading"/>
          <p:cNvSpPr txBox="1"/>
          <p:nvPr/>
        </p:nvSpPr>
        <p:spPr>
          <a:xfrm>
            <a:off x="4572000" y="4648201"/>
            <a:ext cx="4097740" cy="1066800"/>
          </a:xfrm>
          <a:prstGeom prst="rect">
            <a:avLst/>
          </a:prstGeom>
        </p:spPr>
        <p:txBody>
          <a:bodyPr/>
          <a:lstStyle/>
          <a:p>
            <a:pPr marL="742950" lvl="1" indent="-285750">
              <a:spcBef>
                <a:spcPct val="20000"/>
              </a:spcBef>
              <a:spcAft>
                <a:spcPct val="0"/>
              </a:spcAft>
            </a:pPr>
            <a:endParaRPr lang="en-US" sz="1100">
              <a:solidFill>
                <a:prstClr val="black"/>
              </a:solidFill>
            </a:endParaRPr>
          </a:p>
        </p:txBody>
      </p:sp>
      <p:sp>
        <p:nvSpPr>
          <p:cNvPr id="40" name="VendorLogo"/>
          <p:cNvSpPr txBox="1"/>
          <p:nvPr/>
        </p:nvSpPr>
        <p:spPr>
          <a:xfrm>
            <a:off x="7848600" y="6858000"/>
            <a:ext cx="1144143" cy="370863"/>
          </a:xfrm>
          <a:prstGeom prst="rect">
            <a:avLst/>
          </a:prstGeom>
          <a:noFill/>
        </p:spPr>
        <p:txBody>
          <a:bodyPr wrap="square" rtlCol="0">
            <a:spAutoFit/>
          </a:bodyPr>
          <a:lstStyle/>
          <a:p>
            <a:endParaRPr lang="en-US">
              <a:solidFill>
                <a:prstClr val="black"/>
              </a:solidFill>
            </a:endParaRPr>
          </a:p>
        </p:txBody>
      </p:sp>
      <p:sp>
        <p:nvSpPr>
          <p:cNvPr id="41" name="AnalysisTemplate" hidden="1"/>
          <p:cNvSpPr txBox="1"/>
          <p:nvPr/>
        </p:nvSpPr>
        <p:spPr>
          <a:xfrm>
            <a:off x="685800" y="6172200"/>
            <a:ext cx="2135734" cy="370863"/>
          </a:xfrm>
          <a:prstGeom prst="rect">
            <a:avLst/>
          </a:prstGeom>
          <a:noFill/>
        </p:spPr>
        <p:txBody>
          <a:bodyPr wrap="square" rtlCol="0">
            <a:spAutoFit/>
          </a:bodyPr>
          <a:lstStyle/>
          <a:p>
            <a:r>
              <a:rPr lang="en-US" smtClean="0">
                <a:solidFill>
                  <a:srgbClr val="EEEEEE"/>
                </a:solidFill>
              </a:rPr>
              <a:t>AnalysisTemplate</a:t>
            </a:r>
          </a:p>
        </p:txBody>
      </p:sp>
      <p:sp>
        <p:nvSpPr>
          <p:cNvPr id="50" name="Slide Number Placeholder 49"/>
          <p:cNvSpPr>
            <a:spLocks noGrp="1"/>
          </p:cNvSpPr>
          <p:nvPr>
            <p:ph type="sldNum" sz="quarter" idx="12"/>
          </p:nvPr>
        </p:nvSpPr>
        <p:spPr/>
        <p:txBody>
          <a:bodyPr/>
          <a:lstStyle/>
          <a:p>
            <a:fld id="{CDC9CC1B-925F-4299-9F6F-2367F24ED866}" type="slidenum">
              <a:rPr lang="en-US" smtClean="0">
                <a:solidFill>
                  <a:prstClr val="black"/>
                </a:solidFill>
              </a:rPr>
              <a:pPr/>
              <a:t>27</a:t>
            </a:fld>
            <a:endParaRPr lang="en-US" smtClean="0">
              <a:solidFill>
                <a:prstClr val="black"/>
              </a:solidFill>
            </a:endParaRPr>
          </a:p>
        </p:txBody>
      </p:sp>
      <p:sp>
        <p:nvSpPr>
          <p:cNvPr id="52" name="ERTotalDiff"/>
          <p:cNvSpPr/>
          <p:nvPr/>
        </p:nvSpPr>
        <p:spPr>
          <a:xfrm>
            <a:off x="7620000" y="2743200"/>
            <a:ext cx="1257300" cy="381000"/>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1000" smtClean="0">
                <a:solidFill>
                  <a:srgbClr val="00B050"/>
                </a:solidFill>
              </a:rPr>
              <a:t>($23,725)</a:t>
            </a:r>
          </a:p>
        </p:txBody>
      </p:sp>
      <p:sp>
        <p:nvSpPr>
          <p:cNvPr id="53" name="EETotalDiff"/>
          <p:cNvSpPr/>
          <p:nvPr/>
        </p:nvSpPr>
        <p:spPr>
          <a:xfrm>
            <a:off x="7620000" y="4114800"/>
            <a:ext cx="1257300" cy="381000"/>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1000" smtClean="0">
                <a:solidFill>
                  <a:srgbClr val="00B050"/>
                </a:solidFill>
              </a:rPr>
              <a:t>($79,165)</a:t>
            </a:r>
          </a:p>
        </p:txBody>
      </p:sp>
      <p:sp>
        <p:nvSpPr>
          <p:cNvPr id="43" name="ERLostComp"/>
          <p:cNvSpPr/>
          <p:nvPr/>
        </p:nvSpPr>
        <p:spPr>
          <a:xfrm>
            <a:off x="6400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solidFill>
                  <a:prstClr val="white"/>
                </a:solidFill>
              </a:rPr>
              <a:t>Lost Comp</a:t>
            </a:r>
          </a:p>
          <a:p>
            <a:pPr algn="ctr"/>
            <a:r>
              <a:rPr lang="en-US" sz="1000" smtClean="0">
                <a:solidFill>
                  <a:prstClr val="white"/>
                </a:solidFill>
              </a:rPr>
              <a:t>$527,561</a:t>
            </a:r>
          </a:p>
        </p:txBody>
      </p:sp>
      <p:sp>
        <p:nvSpPr>
          <p:cNvPr id="44" name="EELostComp"/>
          <p:cNvSpPr/>
          <p:nvPr/>
        </p:nvSpPr>
        <p:spPr>
          <a:xfrm>
            <a:off x="6400800" y="3657600"/>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solidFill>
                  <a:prstClr val="white"/>
                </a:solidFill>
              </a:rPr>
              <a:t>Lost Comp</a:t>
            </a:r>
          </a:p>
          <a:p>
            <a:pPr algn="ctr"/>
            <a:r>
              <a:rPr lang="en-US" sz="1000" smtClean="0">
                <a:solidFill>
                  <a:prstClr val="white"/>
                </a:solidFill>
              </a:rPr>
              <a:t>($527,561)</a:t>
            </a:r>
          </a:p>
        </p:txBody>
      </p:sp>
      <p:sp>
        <p:nvSpPr>
          <p:cNvPr id="49" name="Rectangle 48"/>
          <p:cNvSpPr/>
          <p:nvPr/>
        </p:nvSpPr>
        <p:spPr>
          <a:xfrm>
            <a:off x="0" y="6477000"/>
            <a:ext cx="4576572" cy="401900"/>
          </a:xfrm>
          <a:prstGeom prst="rect">
            <a:avLst/>
          </a:prstGeom>
        </p:spPr>
        <p:txBody>
          <a:bodyPr>
            <a:spAutoFit/>
          </a:bodyPr>
          <a:lstStyle/>
          <a:p>
            <a:pPr>
              <a:spcBef>
                <a:spcPct val="0"/>
              </a:spcBef>
              <a:spcAft>
                <a:spcPct val="0"/>
              </a:spcAft>
            </a:pPr>
            <a:r>
              <a:rPr lang="en-US" sz="1000" kern="0" dirty="0" smtClean="0">
                <a:solidFill>
                  <a:sysClr val="windowText" lastClr="000000"/>
                </a:solidFill>
              </a:rPr>
              <a:t>© 2012 Wells Fargo Insurance Services </a:t>
            </a:r>
          </a:p>
          <a:p>
            <a:pPr>
              <a:spcBef>
                <a:spcPct val="0"/>
              </a:spcBef>
              <a:spcAft>
                <a:spcPct val="0"/>
              </a:spcAft>
            </a:pPr>
            <a:r>
              <a:rPr lang="en-US" sz="1000" kern="0" dirty="0" smtClean="0">
                <a:solidFill>
                  <a:sysClr val="windowText" lastClr="000000"/>
                </a:solidFill>
              </a:rPr>
              <a:t>No Reprints Without Permission</a:t>
            </a:r>
          </a:p>
        </p:txBody>
      </p:sp>
    </p:spTree>
    <p:extLst>
      <p:ext uri="{BB962C8B-B14F-4D97-AF65-F5344CB8AC3E}">
        <p14:creationId xmlns:p14="http://schemas.microsoft.com/office/powerpoint/2010/main" xmlns="" val="3416008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916982"/>
            <a:ext cx="9144000" cy="951287"/>
            <a:chOff x="0" y="916982"/>
            <a:chExt cx="9144000" cy="951287"/>
          </a:xfrm>
        </p:grpSpPr>
        <p:pic>
          <p:nvPicPr>
            <p:cNvPr id="4" name="Picture 3" descr="app top.jpg"/>
            <p:cNvPicPr>
              <a:picLocks noChangeAspect="1"/>
            </p:cNvPicPr>
            <p:nvPr/>
          </p:nvPicPr>
          <p:blipFill>
            <a:blip r:embed="rId3" cstate="print"/>
            <a:srcRect/>
            <a:stretch>
              <a:fillRect/>
            </a:stretch>
          </p:blipFill>
          <p:spPr>
            <a:xfrm>
              <a:off x="0" y="916982"/>
              <a:ext cx="9144000" cy="951287"/>
            </a:xfrm>
            <a:prstGeom prst="rect">
              <a:avLst/>
            </a:prstGeom>
          </p:spPr>
        </p:pic>
        <p:pic>
          <p:nvPicPr>
            <p:cNvPr id="42" name="Picture 2"/>
            <p:cNvPicPr>
              <a:picLocks noChangeAspect="1" noChangeArrowheads="1"/>
            </p:cNvPicPr>
            <p:nvPr/>
          </p:nvPicPr>
          <p:blipFill>
            <a:blip r:embed="rId4" cstate="print"/>
            <a:srcRect/>
            <a:stretch>
              <a:fillRect/>
            </a:stretch>
          </p:blipFill>
          <p:spPr>
            <a:xfrm>
              <a:off x="8597352" y="1481138"/>
              <a:ext cx="353388" cy="2744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54" name="Rectangle 53"/>
          <p:cNvSpPr/>
          <p:nvPr/>
        </p:nvSpPr>
        <p:spPr>
          <a:xfrm>
            <a:off x="0" y="1828800"/>
            <a:ext cx="9144000" cy="504831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itle"/>
          <p:cNvSpPr txBox="1"/>
          <p:nvPr/>
        </p:nvSpPr>
        <p:spPr>
          <a:xfrm>
            <a:off x="381000" y="1447800"/>
            <a:ext cx="4051750" cy="307777"/>
          </a:xfrm>
          <a:prstGeom prst="rect">
            <a:avLst/>
          </a:prstGeom>
          <a:noFill/>
        </p:spPr>
        <p:txBody>
          <a:bodyPr wrap="none" rtlCol="0">
            <a:spAutoFit/>
          </a:bodyPr>
          <a:lstStyle/>
          <a:p>
            <a:r>
              <a:rPr sz="1400" b="1" dirty="0">
                <a:solidFill>
                  <a:srgbClr val="000000"/>
                </a:solidFill>
              </a:rPr>
              <a:t>Impact Analysis - Minimize Plan (Projected to 2014</a:t>
            </a:r>
            <a:r>
              <a:rPr sz="1400" b="1" dirty="0" smtClean="0">
                <a:solidFill>
                  <a:srgbClr val="000000"/>
                </a:solidFill>
              </a:rPr>
              <a:t>)</a:t>
            </a:r>
            <a:endParaRPr sz="1400" b="1" dirty="0">
              <a:solidFill>
                <a:srgbClr val="000000"/>
              </a:solidFill>
            </a:endParaRPr>
          </a:p>
        </p:txBody>
      </p:sp>
      <p:sp>
        <p:nvSpPr>
          <p:cNvPr id="68" name="Rectangle 67"/>
          <p:cNvSpPr/>
          <p:nvPr/>
        </p:nvSpPr>
        <p:spPr>
          <a:xfrm>
            <a:off x="0" y="1828800"/>
            <a:ext cx="9144001" cy="39624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Rectangle 68"/>
          <p:cNvSpPr/>
          <p:nvPr/>
        </p:nvSpPr>
        <p:spPr>
          <a:xfrm>
            <a:off x="152399" y="1828800"/>
            <a:ext cx="8889543" cy="4267200"/>
          </a:xfrm>
          <a:prstGeom prst="rect">
            <a:avLst/>
          </a:prstGeom>
          <a:solidFill>
            <a:srgbClr val="F5F5F5"/>
          </a:solidFill>
          <a:ln w="19050">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Notched Right Arrow 2"/>
          <p:cNvSpPr/>
          <p:nvPr/>
        </p:nvSpPr>
        <p:spPr>
          <a:xfrm>
            <a:off x="457200" y="2133600"/>
            <a:ext cx="8420100" cy="1219200"/>
          </a:xfrm>
          <a:prstGeom prst="notch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prstClr val="white"/>
              </a:solidFill>
            </a:endParaRPr>
          </a:p>
        </p:txBody>
      </p:sp>
      <p:sp>
        <p:nvSpPr>
          <p:cNvPr id="20" name="Notched Right Arrow 19"/>
          <p:cNvSpPr/>
          <p:nvPr/>
        </p:nvSpPr>
        <p:spPr>
          <a:xfrm>
            <a:off x="457200" y="3470077"/>
            <a:ext cx="8420100" cy="1219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ERGroupPremium"/>
          <p:cNvSpPr/>
          <p:nvPr/>
        </p:nvSpPr>
        <p:spPr>
          <a:xfrm>
            <a:off x="609599" y="2286000"/>
            <a:ext cx="1019175" cy="914400"/>
          </a:xfrm>
          <a:prstGeom prst="roundRect">
            <a:avLst/>
          </a:prstGeom>
          <a:solidFill>
            <a:schemeClr val="accent5"/>
          </a:solidFill>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solidFill>
                  <a:prstClr val="white"/>
                </a:solidFill>
              </a:rPr>
              <a:t>Group</a:t>
            </a:r>
          </a:p>
          <a:p>
            <a:pPr algn="ctr"/>
            <a:r>
              <a:rPr lang="en-US" sz="1000" smtClean="0">
                <a:solidFill>
                  <a:prstClr val="white"/>
                </a:solidFill>
              </a:rPr>
              <a:t>Premium</a:t>
            </a:r>
          </a:p>
          <a:p>
            <a:pPr algn="ctr"/>
            <a:r>
              <a:rPr lang="en-US" sz="1000" smtClean="0">
                <a:solidFill>
                  <a:prstClr val="white"/>
                </a:solidFill>
              </a:rPr>
              <a:t>$78,882</a:t>
            </a:r>
          </a:p>
        </p:txBody>
      </p:sp>
      <p:sp>
        <p:nvSpPr>
          <p:cNvPr id="21" name="ERCorporateTax"/>
          <p:cNvSpPr/>
          <p:nvPr/>
        </p:nvSpPr>
        <p:spPr>
          <a:xfrm>
            <a:off x="1828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solidFill>
                  <a:prstClr val="white"/>
                </a:solidFill>
              </a:rPr>
              <a:t>Premium</a:t>
            </a:r>
          </a:p>
          <a:p>
            <a:pPr algn="ctr"/>
            <a:r>
              <a:rPr lang="en-US" sz="1000" smtClean="0">
                <a:solidFill>
                  <a:prstClr val="white"/>
                </a:solidFill>
              </a:rPr>
              <a:t>Tax Impact</a:t>
            </a:r>
          </a:p>
          <a:p>
            <a:pPr algn="ctr"/>
            <a:r>
              <a:rPr lang="en-US" sz="1000" smtClean="0">
                <a:solidFill>
                  <a:prstClr val="white"/>
                </a:solidFill>
              </a:rPr>
              <a:t>($30,763)</a:t>
            </a:r>
          </a:p>
        </p:txBody>
      </p:sp>
      <p:sp>
        <p:nvSpPr>
          <p:cNvPr id="22" name="ERFICATax"/>
          <p:cNvSpPr/>
          <p:nvPr/>
        </p:nvSpPr>
        <p:spPr>
          <a:xfrm>
            <a:off x="2971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solidFill>
                  <a:prstClr val="white"/>
                </a:solidFill>
              </a:rPr>
              <a:t>FICA</a:t>
            </a:r>
          </a:p>
          <a:p>
            <a:pPr algn="ctr"/>
            <a:r>
              <a:rPr lang="en-US" sz="1000" smtClean="0">
                <a:solidFill>
                  <a:prstClr val="white"/>
                </a:solidFill>
              </a:rPr>
              <a:t>Tax Impact</a:t>
            </a:r>
          </a:p>
          <a:p>
            <a:pPr algn="ctr"/>
            <a:r>
              <a:rPr lang="en-US" sz="1000" smtClean="0">
                <a:solidFill>
                  <a:prstClr val="white"/>
                </a:solidFill>
              </a:rPr>
              <a:t>($62,020)</a:t>
            </a:r>
          </a:p>
        </p:txBody>
      </p:sp>
      <p:sp>
        <p:nvSpPr>
          <p:cNvPr id="25" name="ERPenalty"/>
          <p:cNvSpPr/>
          <p:nvPr/>
        </p:nvSpPr>
        <p:spPr>
          <a:xfrm>
            <a:off x="4114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solidFill>
                  <a:prstClr val="white"/>
                </a:solidFill>
              </a:rPr>
              <a:t>Penalty</a:t>
            </a:r>
          </a:p>
          <a:p>
            <a:pPr algn="ctr"/>
            <a:r>
              <a:rPr lang="en-US" sz="1000" smtClean="0">
                <a:solidFill>
                  <a:prstClr val="white"/>
                </a:solidFill>
              </a:rPr>
              <a:t>$0</a:t>
            </a:r>
          </a:p>
        </p:txBody>
      </p:sp>
      <p:sp>
        <p:nvSpPr>
          <p:cNvPr id="28" name="ERTotal"/>
          <p:cNvSpPr/>
          <p:nvPr/>
        </p:nvSpPr>
        <p:spPr>
          <a:xfrm>
            <a:off x="7620000" y="2362200"/>
            <a:ext cx="1257300" cy="762000"/>
          </a:xfrm>
          <a:prstGeom prst="roundRect">
            <a:avLst/>
          </a:prstGeom>
          <a:ln w="76200"/>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1000" smtClean="0">
                <a:solidFill>
                  <a:prstClr val="black"/>
                </a:solidFill>
              </a:rPr>
              <a:t>ER Total</a:t>
            </a:r>
          </a:p>
          <a:p>
            <a:pPr algn="ctr"/>
            <a:r>
              <a:rPr lang="en-US" sz="1000" smtClean="0">
                <a:solidFill>
                  <a:prstClr val="black"/>
                </a:solidFill>
              </a:rPr>
              <a:t>($13,902)</a:t>
            </a:r>
          </a:p>
          <a:p>
            <a:pPr algn="ctr"/>
            <a:endParaRPr lang="en-US" sz="1000" smtClean="0">
              <a:solidFill>
                <a:prstClr val="black"/>
              </a:solidFill>
            </a:endParaRPr>
          </a:p>
        </p:txBody>
      </p:sp>
      <p:sp>
        <p:nvSpPr>
          <p:cNvPr id="29" name="EEGroupPremium"/>
          <p:cNvSpPr/>
          <p:nvPr/>
        </p:nvSpPr>
        <p:spPr>
          <a:xfrm>
            <a:off x="609600" y="3660577"/>
            <a:ext cx="1019175"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solidFill>
                  <a:prstClr val="white"/>
                </a:solidFill>
              </a:rPr>
              <a:t>Group</a:t>
            </a:r>
          </a:p>
          <a:p>
            <a:pPr algn="ctr"/>
            <a:r>
              <a:rPr lang="en-US" sz="1000" smtClean="0">
                <a:solidFill>
                  <a:prstClr val="white"/>
                </a:solidFill>
              </a:rPr>
              <a:t>Premium</a:t>
            </a:r>
          </a:p>
          <a:p>
            <a:pPr algn="ctr"/>
            <a:r>
              <a:rPr lang="en-US" sz="1000" smtClean="0">
                <a:solidFill>
                  <a:prstClr val="white"/>
                </a:solidFill>
              </a:rPr>
              <a:t>$925,610</a:t>
            </a:r>
          </a:p>
        </p:txBody>
      </p:sp>
      <p:sp>
        <p:nvSpPr>
          <p:cNvPr id="30" name="EEIncomeTax"/>
          <p:cNvSpPr/>
          <p:nvPr/>
        </p:nvSpPr>
        <p:spPr>
          <a:xfrm>
            <a:off x="1828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solidFill>
                  <a:prstClr val="white"/>
                </a:solidFill>
              </a:rPr>
              <a:t>Premium</a:t>
            </a:r>
          </a:p>
          <a:p>
            <a:pPr algn="ctr"/>
            <a:r>
              <a:rPr lang="en-US" sz="1000" smtClean="0">
                <a:solidFill>
                  <a:prstClr val="white"/>
                </a:solidFill>
              </a:rPr>
              <a:t>Tax Impact</a:t>
            </a:r>
          </a:p>
          <a:p>
            <a:pPr algn="ctr"/>
            <a:r>
              <a:rPr lang="en-US" sz="1000" smtClean="0">
                <a:solidFill>
                  <a:prstClr val="white"/>
                </a:solidFill>
              </a:rPr>
              <a:t>($137,002)</a:t>
            </a:r>
          </a:p>
        </p:txBody>
      </p:sp>
      <p:sp>
        <p:nvSpPr>
          <p:cNvPr id="31" name="EEFICATax"/>
          <p:cNvSpPr/>
          <p:nvPr/>
        </p:nvSpPr>
        <p:spPr>
          <a:xfrm>
            <a:off x="2971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solidFill>
                  <a:prstClr val="white"/>
                </a:solidFill>
              </a:rPr>
              <a:t>FICA</a:t>
            </a:r>
          </a:p>
          <a:p>
            <a:pPr algn="ctr"/>
            <a:r>
              <a:rPr lang="en-US" sz="1000" smtClean="0">
                <a:solidFill>
                  <a:prstClr val="white"/>
                </a:solidFill>
              </a:rPr>
              <a:t>Tax Impact</a:t>
            </a:r>
          </a:p>
          <a:p>
            <a:pPr algn="ctr"/>
            <a:r>
              <a:rPr lang="en-US" sz="1000" smtClean="0">
                <a:solidFill>
                  <a:prstClr val="white"/>
                </a:solidFill>
              </a:rPr>
              <a:t>($62,020)</a:t>
            </a:r>
          </a:p>
        </p:txBody>
      </p:sp>
      <p:sp>
        <p:nvSpPr>
          <p:cNvPr id="32" name="EEExchange"/>
          <p:cNvSpPr/>
          <p:nvPr/>
        </p:nvSpPr>
        <p:spPr>
          <a:xfrm>
            <a:off x="4114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solidFill>
                  <a:prstClr val="white"/>
                </a:solidFill>
              </a:rPr>
              <a:t>Exchange</a:t>
            </a:r>
          </a:p>
          <a:p>
            <a:pPr algn="ctr"/>
            <a:r>
              <a:rPr lang="en-US" sz="1000" smtClean="0">
                <a:solidFill>
                  <a:prstClr val="white"/>
                </a:solidFill>
              </a:rPr>
              <a:t>Gross</a:t>
            </a:r>
          </a:p>
          <a:p>
            <a:pPr algn="ctr"/>
            <a:r>
              <a:rPr lang="en-US" sz="1000" smtClean="0">
                <a:solidFill>
                  <a:prstClr val="white"/>
                </a:solidFill>
              </a:rPr>
              <a:t>$211,717</a:t>
            </a:r>
          </a:p>
        </p:txBody>
      </p:sp>
      <p:sp>
        <p:nvSpPr>
          <p:cNvPr id="33" name="EESubsidy" hidden="1"/>
          <p:cNvSpPr/>
          <p:nvPr/>
        </p:nvSpPr>
        <p:spPr>
          <a:xfrm>
            <a:off x="5257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solidFill>
                  <a:prstClr val="white"/>
                </a:solidFill>
              </a:rPr>
              <a:t>Subsidies</a:t>
            </a:r>
          </a:p>
          <a:p>
            <a:pPr algn="ctr"/>
            <a:r>
              <a:rPr lang="en-US" sz="1000" smtClean="0">
                <a:solidFill>
                  <a:prstClr val="white"/>
                </a:solidFill>
              </a:rPr>
              <a:t>$0</a:t>
            </a:r>
          </a:p>
        </p:txBody>
      </p:sp>
      <p:sp>
        <p:nvSpPr>
          <p:cNvPr id="35" name="EETotal"/>
          <p:cNvSpPr/>
          <p:nvPr/>
        </p:nvSpPr>
        <p:spPr>
          <a:xfrm>
            <a:off x="7620001" y="3736777"/>
            <a:ext cx="1257300" cy="762000"/>
          </a:xfrm>
          <a:prstGeom prst="roundRect">
            <a:avLst/>
          </a:prstGeom>
          <a:ln w="76200"/>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sz="1000" smtClean="0">
                <a:solidFill>
                  <a:prstClr val="black"/>
                </a:solidFill>
              </a:rPr>
              <a:t>EE Total</a:t>
            </a:r>
          </a:p>
          <a:p>
            <a:pPr algn="ctr"/>
            <a:r>
              <a:rPr lang="en-US" sz="1000" smtClean="0">
                <a:solidFill>
                  <a:prstClr val="black"/>
                </a:solidFill>
              </a:rPr>
              <a:t>$938,305</a:t>
            </a:r>
          </a:p>
          <a:p>
            <a:pPr algn="ctr"/>
            <a:endParaRPr lang="en-US" sz="1000" smtClean="0">
              <a:solidFill>
                <a:prstClr val="black"/>
              </a:solidFill>
            </a:endParaRPr>
          </a:p>
        </p:txBody>
      </p:sp>
      <p:sp>
        <p:nvSpPr>
          <p:cNvPr id="36" name="TextBox 35"/>
          <p:cNvSpPr txBox="1"/>
          <p:nvPr/>
        </p:nvSpPr>
        <p:spPr>
          <a:xfrm>
            <a:off x="457200" y="1981200"/>
            <a:ext cx="2517115" cy="308789"/>
          </a:xfrm>
          <a:prstGeom prst="rect">
            <a:avLst/>
          </a:prstGeom>
          <a:noFill/>
        </p:spPr>
        <p:txBody>
          <a:bodyPr wrap="square" rtlCol="0">
            <a:spAutoFit/>
          </a:bodyPr>
          <a:lstStyle/>
          <a:p>
            <a:r>
              <a:rPr lang="en-US" sz="1400" smtClean="0">
                <a:solidFill>
                  <a:prstClr val="black"/>
                </a:solidFill>
              </a:rPr>
              <a:t>Employer Perspective</a:t>
            </a:r>
          </a:p>
        </p:txBody>
      </p:sp>
      <p:sp>
        <p:nvSpPr>
          <p:cNvPr id="37" name="TextBox 36"/>
          <p:cNvSpPr txBox="1"/>
          <p:nvPr/>
        </p:nvSpPr>
        <p:spPr>
          <a:xfrm>
            <a:off x="457200" y="3352800"/>
            <a:ext cx="2517115" cy="308789"/>
          </a:xfrm>
          <a:prstGeom prst="rect">
            <a:avLst/>
          </a:prstGeom>
          <a:noFill/>
        </p:spPr>
        <p:txBody>
          <a:bodyPr wrap="square" rtlCol="0">
            <a:spAutoFit/>
          </a:bodyPr>
          <a:lstStyle/>
          <a:p>
            <a:r>
              <a:rPr lang="en-US" sz="1400" smtClean="0">
                <a:solidFill>
                  <a:prstClr val="black"/>
                </a:solidFill>
              </a:rPr>
              <a:t>Employee Perspective</a:t>
            </a:r>
          </a:p>
        </p:txBody>
      </p:sp>
      <p:sp>
        <p:nvSpPr>
          <p:cNvPr id="38" name="KeyConsiderations"/>
          <p:cNvSpPr txBox="1"/>
          <p:nvPr/>
        </p:nvSpPr>
        <p:spPr>
          <a:xfrm>
            <a:off x="381000" y="4648201"/>
            <a:ext cx="8393046" cy="1066800"/>
          </a:xfrm>
          <a:prstGeom prst="rect">
            <a:avLst/>
          </a:prstGeom>
        </p:spPr>
        <p:txBody>
          <a:bodyPr/>
          <a:lstStyle/>
          <a:p>
            <a:pPr marL="342900" indent="-342900">
              <a:spcBef>
                <a:spcPct val="20000"/>
              </a:spcBef>
              <a:spcAft>
                <a:spcPct val="0"/>
              </a:spcAft>
              <a:buFont typeface="Arial" pitchFamily="34" charset="0"/>
              <a:buChar char="•"/>
            </a:pPr>
            <a:r>
              <a:rPr sz="1100" b="1" dirty="0">
                <a:solidFill>
                  <a:prstClr val="black"/>
                </a:solidFill>
              </a:rPr>
              <a:t>Key Considerations</a:t>
            </a:r>
          </a:p>
          <a:p>
            <a:pPr marL="342900" indent="-342900">
              <a:spcBef>
                <a:spcPct val="20000"/>
              </a:spcBef>
              <a:spcAft>
                <a:spcPct val="0"/>
              </a:spcAft>
              <a:buFont typeface="Arial" pitchFamily="34" charset="0"/>
              <a:buChar char="•"/>
            </a:pPr>
            <a:r>
              <a:rPr sz="1100" dirty="0">
                <a:solidFill>
                  <a:prstClr val="black"/>
                </a:solidFill>
              </a:rPr>
              <a:t>Salaries trended to 103%</a:t>
            </a:r>
          </a:p>
          <a:p>
            <a:pPr marL="342900" indent="-342900">
              <a:spcBef>
                <a:spcPct val="20000"/>
              </a:spcBef>
              <a:spcAft>
                <a:spcPct val="0"/>
              </a:spcAft>
              <a:buFont typeface="Arial" pitchFamily="34" charset="0"/>
              <a:buChar char="•"/>
            </a:pPr>
            <a:r>
              <a:rPr sz="1100" dirty="0">
                <a:solidFill>
                  <a:prstClr val="black"/>
                </a:solidFill>
              </a:rPr>
              <a:t>Group premiums trended to 130%</a:t>
            </a:r>
          </a:p>
          <a:p>
            <a:pPr marL="342900" indent="-342900">
              <a:spcBef>
                <a:spcPct val="20000"/>
              </a:spcBef>
              <a:spcAft>
                <a:spcPct val="0"/>
              </a:spcAft>
              <a:buFont typeface="Arial" pitchFamily="34" charset="0"/>
              <a:buChar char="•"/>
            </a:pPr>
            <a:r>
              <a:rPr sz="1100" dirty="0">
                <a:solidFill>
                  <a:prstClr val="black"/>
                </a:solidFill>
              </a:rPr>
              <a:t>Of the 200 employees who work at least 30 hours per week and 144 currently on the group plan; 130 </a:t>
            </a:r>
            <a:r>
              <a:rPr lang="en-US" sz="1100" dirty="0" smtClean="0">
                <a:solidFill>
                  <a:prstClr val="black"/>
                </a:solidFill>
              </a:rPr>
              <a:t>(-14) projected to </a:t>
            </a:r>
            <a:r>
              <a:rPr sz="1100" dirty="0" smtClean="0">
                <a:solidFill>
                  <a:prstClr val="black"/>
                </a:solidFill>
              </a:rPr>
              <a:t>elect group</a:t>
            </a:r>
            <a:r>
              <a:rPr lang="en-US" sz="1100" dirty="0" smtClean="0">
                <a:solidFill>
                  <a:prstClr val="black"/>
                </a:solidFill>
              </a:rPr>
              <a:t> plan</a:t>
            </a:r>
            <a:r>
              <a:rPr sz="1100" dirty="0" smtClean="0">
                <a:solidFill>
                  <a:prstClr val="black"/>
                </a:solidFill>
              </a:rPr>
              <a:t>, </a:t>
            </a:r>
            <a:r>
              <a:rPr sz="1100" dirty="0">
                <a:solidFill>
                  <a:prstClr val="black"/>
                </a:solidFill>
              </a:rPr>
              <a:t>7 go to Medicare, 28 go to an individual exchange plan, 35 opt out of coverage</a:t>
            </a:r>
          </a:p>
        </p:txBody>
      </p:sp>
      <p:sp>
        <p:nvSpPr>
          <p:cNvPr id="39" name="CompassHeading"/>
          <p:cNvSpPr txBox="1"/>
          <p:nvPr/>
        </p:nvSpPr>
        <p:spPr>
          <a:xfrm>
            <a:off x="4572000" y="4648201"/>
            <a:ext cx="4097740" cy="1066800"/>
          </a:xfrm>
          <a:prstGeom prst="rect">
            <a:avLst/>
          </a:prstGeom>
        </p:spPr>
        <p:txBody>
          <a:bodyPr/>
          <a:lstStyle/>
          <a:p>
            <a:pPr marL="742950" lvl="1" indent="-285750">
              <a:spcBef>
                <a:spcPct val="20000"/>
              </a:spcBef>
              <a:spcAft>
                <a:spcPct val="0"/>
              </a:spcAft>
            </a:pPr>
            <a:endParaRPr lang="en-US" sz="1100">
              <a:solidFill>
                <a:prstClr val="black"/>
              </a:solidFill>
            </a:endParaRPr>
          </a:p>
        </p:txBody>
      </p:sp>
      <p:sp>
        <p:nvSpPr>
          <p:cNvPr id="40" name="VendorLogo"/>
          <p:cNvSpPr txBox="1"/>
          <p:nvPr/>
        </p:nvSpPr>
        <p:spPr>
          <a:xfrm>
            <a:off x="7848600" y="6858000"/>
            <a:ext cx="1144143" cy="370863"/>
          </a:xfrm>
          <a:prstGeom prst="rect">
            <a:avLst/>
          </a:prstGeom>
          <a:noFill/>
        </p:spPr>
        <p:txBody>
          <a:bodyPr wrap="square" rtlCol="0">
            <a:spAutoFit/>
          </a:bodyPr>
          <a:lstStyle/>
          <a:p>
            <a:endParaRPr lang="en-US">
              <a:solidFill>
                <a:prstClr val="black"/>
              </a:solidFill>
            </a:endParaRPr>
          </a:p>
        </p:txBody>
      </p:sp>
      <p:sp>
        <p:nvSpPr>
          <p:cNvPr id="41" name="AnalysisTemplate" hidden="1"/>
          <p:cNvSpPr txBox="1"/>
          <p:nvPr/>
        </p:nvSpPr>
        <p:spPr>
          <a:xfrm>
            <a:off x="685800" y="6172200"/>
            <a:ext cx="2135734" cy="370863"/>
          </a:xfrm>
          <a:prstGeom prst="rect">
            <a:avLst/>
          </a:prstGeom>
          <a:noFill/>
        </p:spPr>
        <p:txBody>
          <a:bodyPr wrap="square" rtlCol="0">
            <a:spAutoFit/>
          </a:bodyPr>
          <a:lstStyle/>
          <a:p>
            <a:r>
              <a:rPr lang="en-US" smtClean="0">
                <a:solidFill>
                  <a:srgbClr val="EEEEEE"/>
                </a:solidFill>
              </a:rPr>
              <a:t>AnalysisTemplate</a:t>
            </a:r>
          </a:p>
        </p:txBody>
      </p:sp>
      <p:sp>
        <p:nvSpPr>
          <p:cNvPr id="50" name="Slide Number Placeholder 49"/>
          <p:cNvSpPr>
            <a:spLocks noGrp="1"/>
          </p:cNvSpPr>
          <p:nvPr>
            <p:ph type="sldNum" sz="quarter" idx="12"/>
          </p:nvPr>
        </p:nvSpPr>
        <p:spPr/>
        <p:txBody>
          <a:bodyPr/>
          <a:lstStyle/>
          <a:p>
            <a:fld id="{CDC9CC1B-925F-4299-9F6F-2367F24ED866}" type="slidenum">
              <a:rPr lang="en-US" smtClean="0">
                <a:solidFill>
                  <a:prstClr val="black"/>
                </a:solidFill>
              </a:rPr>
              <a:pPr/>
              <a:t>28</a:t>
            </a:fld>
            <a:endParaRPr lang="en-US" smtClean="0">
              <a:solidFill>
                <a:prstClr val="black"/>
              </a:solidFill>
            </a:endParaRPr>
          </a:p>
        </p:txBody>
      </p:sp>
      <p:sp>
        <p:nvSpPr>
          <p:cNvPr id="52" name="ERTotalDiff"/>
          <p:cNvSpPr/>
          <p:nvPr/>
        </p:nvSpPr>
        <p:spPr>
          <a:xfrm>
            <a:off x="7620000" y="2743200"/>
            <a:ext cx="1257300" cy="381000"/>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1000" smtClean="0">
                <a:solidFill>
                  <a:srgbClr val="00B050"/>
                </a:solidFill>
              </a:rPr>
              <a:t>($732,888)</a:t>
            </a:r>
          </a:p>
        </p:txBody>
      </p:sp>
      <p:sp>
        <p:nvSpPr>
          <p:cNvPr id="53" name="EETotalDiff"/>
          <p:cNvSpPr/>
          <p:nvPr/>
        </p:nvSpPr>
        <p:spPr>
          <a:xfrm>
            <a:off x="7620000" y="4114800"/>
            <a:ext cx="1257300" cy="381000"/>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1000" smtClean="0">
                <a:solidFill>
                  <a:srgbClr val="FF0000"/>
                </a:solidFill>
              </a:rPr>
              <a:t>$436,655</a:t>
            </a:r>
          </a:p>
        </p:txBody>
      </p:sp>
      <p:sp>
        <p:nvSpPr>
          <p:cNvPr id="43" name="ERLostComp" hidden="1"/>
          <p:cNvSpPr/>
          <p:nvPr/>
        </p:nvSpPr>
        <p:spPr>
          <a:xfrm>
            <a:off x="6400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solidFill>
                  <a:prstClr val="white"/>
                </a:solidFill>
              </a:rPr>
              <a:t>Lost Comp</a:t>
            </a:r>
          </a:p>
          <a:p>
            <a:pPr algn="ctr"/>
            <a:r>
              <a:rPr lang="en-US" sz="1000" smtClean="0">
                <a:solidFill>
                  <a:prstClr val="white"/>
                </a:solidFill>
              </a:rPr>
              <a:t>$0</a:t>
            </a:r>
          </a:p>
        </p:txBody>
      </p:sp>
      <p:sp>
        <p:nvSpPr>
          <p:cNvPr id="44" name="EELostComp" hidden="1"/>
          <p:cNvSpPr/>
          <p:nvPr/>
        </p:nvSpPr>
        <p:spPr>
          <a:xfrm>
            <a:off x="6400800" y="3657600"/>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solidFill>
                  <a:prstClr val="white"/>
                </a:solidFill>
              </a:rPr>
              <a:t>Lost Comp</a:t>
            </a:r>
          </a:p>
          <a:p>
            <a:pPr algn="ctr"/>
            <a:r>
              <a:rPr lang="en-US" sz="1000" smtClean="0">
                <a:solidFill>
                  <a:prstClr val="white"/>
                </a:solidFill>
              </a:rPr>
              <a:t>$0</a:t>
            </a:r>
          </a:p>
        </p:txBody>
      </p:sp>
      <p:sp>
        <p:nvSpPr>
          <p:cNvPr id="49" name="Rectangle 48"/>
          <p:cNvSpPr/>
          <p:nvPr/>
        </p:nvSpPr>
        <p:spPr>
          <a:xfrm>
            <a:off x="0" y="6477000"/>
            <a:ext cx="4576572" cy="401900"/>
          </a:xfrm>
          <a:prstGeom prst="rect">
            <a:avLst/>
          </a:prstGeom>
        </p:spPr>
        <p:txBody>
          <a:bodyPr>
            <a:spAutoFit/>
          </a:bodyPr>
          <a:lstStyle/>
          <a:p>
            <a:pPr>
              <a:spcBef>
                <a:spcPct val="0"/>
              </a:spcBef>
              <a:spcAft>
                <a:spcPct val="0"/>
              </a:spcAft>
            </a:pPr>
            <a:r>
              <a:rPr lang="en-US" sz="1000" kern="0" dirty="0" smtClean="0">
                <a:solidFill>
                  <a:sysClr val="windowText" lastClr="000000"/>
                </a:solidFill>
              </a:rPr>
              <a:t>© 2012 Wells Fargo Insurance Services </a:t>
            </a:r>
          </a:p>
          <a:p>
            <a:pPr>
              <a:spcBef>
                <a:spcPct val="0"/>
              </a:spcBef>
              <a:spcAft>
                <a:spcPct val="0"/>
              </a:spcAft>
            </a:pPr>
            <a:r>
              <a:rPr lang="en-US" sz="1000" kern="0" dirty="0" smtClean="0">
                <a:solidFill>
                  <a:sysClr val="windowText" lastClr="000000"/>
                </a:solidFill>
              </a:rPr>
              <a:t>No Reprints Without Permission</a:t>
            </a:r>
          </a:p>
        </p:txBody>
      </p:sp>
    </p:spTree>
    <p:extLst>
      <p:ext uri="{BB962C8B-B14F-4D97-AF65-F5344CB8AC3E}">
        <p14:creationId xmlns:p14="http://schemas.microsoft.com/office/powerpoint/2010/main" xmlns="" val="3794202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916982"/>
            <a:ext cx="9144000" cy="951287"/>
            <a:chOff x="0" y="916982"/>
            <a:chExt cx="9144000" cy="951287"/>
          </a:xfrm>
        </p:grpSpPr>
        <p:pic>
          <p:nvPicPr>
            <p:cNvPr id="4" name="Picture 3" descr="app top.jpg"/>
            <p:cNvPicPr>
              <a:picLocks noChangeAspect="1"/>
            </p:cNvPicPr>
            <p:nvPr/>
          </p:nvPicPr>
          <p:blipFill>
            <a:blip r:embed="rId3" cstate="print"/>
            <a:srcRect/>
            <a:stretch>
              <a:fillRect/>
            </a:stretch>
          </p:blipFill>
          <p:spPr>
            <a:xfrm>
              <a:off x="0" y="916982"/>
              <a:ext cx="9144000" cy="951287"/>
            </a:xfrm>
            <a:prstGeom prst="rect">
              <a:avLst/>
            </a:prstGeom>
          </p:spPr>
        </p:pic>
        <p:pic>
          <p:nvPicPr>
            <p:cNvPr id="42" name="Picture 2"/>
            <p:cNvPicPr>
              <a:picLocks noChangeAspect="1" noChangeArrowheads="1"/>
            </p:cNvPicPr>
            <p:nvPr/>
          </p:nvPicPr>
          <p:blipFill>
            <a:blip r:embed="rId4" cstate="print"/>
            <a:srcRect/>
            <a:stretch>
              <a:fillRect/>
            </a:stretch>
          </p:blipFill>
          <p:spPr>
            <a:xfrm>
              <a:off x="8597352" y="1481138"/>
              <a:ext cx="353388" cy="2744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54" name="Rectangle 53"/>
          <p:cNvSpPr/>
          <p:nvPr/>
        </p:nvSpPr>
        <p:spPr>
          <a:xfrm>
            <a:off x="0" y="1828800"/>
            <a:ext cx="9144000" cy="504831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itle"/>
          <p:cNvSpPr txBox="1"/>
          <p:nvPr/>
        </p:nvSpPr>
        <p:spPr>
          <a:xfrm>
            <a:off x="381000" y="1447800"/>
            <a:ext cx="4033412" cy="307777"/>
          </a:xfrm>
          <a:prstGeom prst="rect">
            <a:avLst/>
          </a:prstGeom>
          <a:noFill/>
        </p:spPr>
        <p:txBody>
          <a:bodyPr wrap="none" rtlCol="0">
            <a:spAutoFit/>
          </a:bodyPr>
          <a:lstStyle/>
          <a:p>
            <a:r>
              <a:rPr sz="1400" b="1" dirty="0">
                <a:solidFill>
                  <a:srgbClr val="000000"/>
                </a:solidFill>
              </a:rPr>
              <a:t>Impact Analysis - Optimize Plan (Projected to 2014</a:t>
            </a:r>
            <a:r>
              <a:rPr sz="1400" b="1" dirty="0" smtClean="0">
                <a:solidFill>
                  <a:srgbClr val="000000"/>
                </a:solidFill>
              </a:rPr>
              <a:t>)</a:t>
            </a:r>
            <a:endParaRPr sz="1400" b="1" dirty="0">
              <a:solidFill>
                <a:srgbClr val="000000"/>
              </a:solidFill>
            </a:endParaRPr>
          </a:p>
        </p:txBody>
      </p:sp>
      <p:sp>
        <p:nvSpPr>
          <p:cNvPr id="68" name="Rectangle 67"/>
          <p:cNvSpPr/>
          <p:nvPr/>
        </p:nvSpPr>
        <p:spPr>
          <a:xfrm>
            <a:off x="0" y="1828800"/>
            <a:ext cx="9144001" cy="39624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Rectangle 68"/>
          <p:cNvSpPr/>
          <p:nvPr/>
        </p:nvSpPr>
        <p:spPr>
          <a:xfrm>
            <a:off x="152399" y="1828800"/>
            <a:ext cx="8889543" cy="4267200"/>
          </a:xfrm>
          <a:prstGeom prst="rect">
            <a:avLst/>
          </a:prstGeom>
          <a:solidFill>
            <a:srgbClr val="F5F5F5"/>
          </a:solidFill>
          <a:ln w="19050">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t>
            </a:r>
            <a:endParaRPr lang="en-US" dirty="0">
              <a:solidFill>
                <a:prstClr val="white"/>
              </a:solidFill>
            </a:endParaRPr>
          </a:p>
        </p:txBody>
      </p:sp>
      <p:sp>
        <p:nvSpPr>
          <p:cNvPr id="3" name="Notched Right Arrow 2"/>
          <p:cNvSpPr/>
          <p:nvPr/>
        </p:nvSpPr>
        <p:spPr>
          <a:xfrm>
            <a:off x="457200" y="2133600"/>
            <a:ext cx="8420100" cy="1219200"/>
          </a:xfrm>
          <a:prstGeom prst="notch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prstClr val="white"/>
              </a:solidFill>
            </a:endParaRPr>
          </a:p>
        </p:txBody>
      </p:sp>
      <p:sp>
        <p:nvSpPr>
          <p:cNvPr id="20" name="Notched Right Arrow 19"/>
          <p:cNvSpPr/>
          <p:nvPr/>
        </p:nvSpPr>
        <p:spPr>
          <a:xfrm>
            <a:off x="457200" y="3470077"/>
            <a:ext cx="8420100" cy="1219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ERGroupPremium"/>
          <p:cNvSpPr/>
          <p:nvPr/>
        </p:nvSpPr>
        <p:spPr>
          <a:xfrm>
            <a:off x="609599" y="2286000"/>
            <a:ext cx="1019175" cy="914400"/>
          </a:xfrm>
          <a:prstGeom prst="roundRect">
            <a:avLst/>
          </a:prstGeom>
          <a:solidFill>
            <a:schemeClr val="accent5"/>
          </a:solidFill>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solidFill>
                  <a:prstClr val="white"/>
                </a:solidFill>
              </a:rPr>
              <a:t>Group</a:t>
            </a:r>
          </a:p>
          <a:p>
            <a:pPr algn="ctr"/>
            <a:r>
              <a:rPr lang="en-US" sz="1000" smtClean="0">
                <a:solidFill>
                  <a:prstClr val="white"/>
                </a:solidFill>
              </a:rPr>
              <a:t>Premium</a:t>
            </a:r>
          </a:p>
          <a:p>
            <a:pPr algn="ctr"/>
            <a:r>
              <a:rPr lang="en-US" sz="1000" smtClean="0">
                <a:solidFill>
                  <a:prstClr val="white"/>
                </a:solidFill>
              </a:rPr>
              <a:t>$592,388</a:t>
            </a:r>
          </a:p>
        </p:txBody>
      </p:sp>
      <p:sp>
        <p:nvSpPr>
          <p:cNvPr id="21" name="ERCorporateTax"/>
          <p:cNvSpPr/>
          <p:nvPr/>
        </p:nvSpPr>
        <p:spPr>
          <a:xfrm>
            <a:off x="1828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solidFill>
                  <a:prstClr val="white"/>
                </a:solidFill>
              </a:rPr>
              <a:t>Premium</a:t>
            </a:r>
          </a:p>
          <a:p>
            <a:pPr algn="ctr"/>
            <a:r>
              <a:rPr lang="en-US" sz="1000" smtClean="0">
                <a:solidFill>
                  <a:prstClr val="white"/>
                </a:solidFill>
              </a:rPr>
              <a:t>Tax Impact</a:t>
            </a:r>
          </a:p>
          <a:p>
            <a:pPr algn="ctr"/>
            <a:r>
              <a:rPr lang="en-US" sz="1000" smtClean="0">
                <a:solidFill>
                  <a:prstClr val="white"/>
                </a:solidFill>
              </a:rPr>
              <a:t>($231,031)</a:t>
            </a:r>
          </a:p>
        </p:txBody>
      </p:sp>
      <p:sp>
        <p:nvSpPr>
          <p:cNvPr id="22" name="ERFICATax"/>
          <p:cNvSpPr/>
          <p:nvPr/>
        </p:nvSpPr>
        <p:spPr>
          <a:xfrm>
            <a:off x="2971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solidFill>
                  <a:prstClr val="white"/>
                </a:solidFill>
              </a:rPr>
              <a:t>FICA</a:t>
            </a:r>
          </a:p>
          <a:p>
            <a:pPr algn="ctr"/>
            <a:r>
              <a:rPr lang="en-US" sz="1000" smtClean="0">
                <a:solidFill>
                  <a:prstClr val="white"/>
                </a:solidFill>
              </a:rPr>
              <a:t>Tax Impact</a:t>
            </a:r>
          </a:p>
          <a:p>
            <a:pPr algn="ctr"/>
            <a:r>
              <a:rPr lang="en-US" sz="1000" smtClean="0">
                <a:solidFill>
                  <a:prstClr val="white"/>
                </a:solidFill>
              </a:rPr>
              <a:t>($33,038)</a:t>
            </a:r>
          </a:p>
        </p:txBody>
      </p:sp>
      <p:sp>
        <p:nvSpPr>
          <p:cNvPr id="25" name="ERPenalty"/>
          <p:cNvSpPr/>
          <p:nvPr/>
        </p:nvSpPr>
        <p:spPr>
          <a:xfrm>
            <a:off x="4114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solidFill>
                  <a:prstClr val="white"/>
                </a:solidFill>
              </a:rPr>
              <a:t>Penalty</a:t>
            </a:r>
          </a:p>
          <a:p>
            <a:pPr algn="ctr"/>
            <a:r>
              <a:rPr lang="en-US" sz="1000" smtClean="0">
                <a:solidFill>
                  <a:prstClr val="white"/>
                </a:solidFill>
              </a:rPr>
              <a:t>$72,000</a:t>
            </a:r>
          </a:p>
        </p:txBody>
      </p:sp>
      <p:sp>
        <p:nvSpPr>
          <p:cNvPr id="28" name="ERTotal"/>
          <p:cNvSpPr/>
          <p:nvPr/>
        </p:nvSpPr>
        <p:spPr>
          <a:xfrm>
            <a:off x="7620000" y="2362200"/>
            <a:ext cx="1257300" cy="762000"/>
          </a:xfrm>
          <a:prstGeom prst="roundRect">
            <a:avLst/>
          </a:prstGeom>
          <a:ln w="76200"/>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1000" smtClean="0">
                <a:solidFill>
                  <a:prstClr val="black"/>
                </a:solidFill>
              </a:rPr>
              <a:t>ER Total</a:t>
            </a:r>
          </a:p>
          <a:p>
            <a:pPr algn="ctr"/>
            <a:r>
              <a:rPr lang="en-US" sz="1000" smtClean="0">
                <a:solidFill>
                  <a:prstClr val="black"/>
                </a:solidFill>
              </a:rPr>
              <a:t>$400,318</a:t>
            </a:r>
          </a:p>
          <a:p>
            <a:pPr algn="ctr"/>
            <a:endParaRPr lang="en-US" sz="1000" smtClean="0">
              <a:solidFill>
                <a:prstClr val="black"/>
              </a:solidFill>
            </a:endParaRPr>
          </a:p>
        </p:txBody>
      </p:sp>
      <p:sp>
        <p:nvSpPr>
          <p:cNvPr id="29" name="EEGroupPremium"/>
          <p:cNvSpPr/>
          <p:nvPr/>
        </p:nvSpPr>
        <p:spPr>
          <a:xfrm>
            <a:off x="609600" y="3660577"/>
            <a:ext cx="1019175"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solidFill>
                  <a:prstClr val="white"/>
                </a:solidFill>
              </a:rPr>
              <a:t>Group</a:t>
            </a:r>
          </a:p>
          <a:p>
            <a:pPr algn="ctr"/>
            <a:r>
              <a:rPr lang="en-US" sz="1000" smtClean="0">
                <a:solidFill>
                  <a:prstClr val="white"/>
                </a:solidFill>
              </a:rPr>
              <a:t>Premium</a:t>
            </a:r>
          </a:p>
          <a:p>
            <a:pPr algn="ctr"/>
            <a:r>
              <a:rPr lang="en-US" sz="1000" smtClean="0">
                <a:solidFill>
                  <a:prstClr val="white"/>
                </a:solidFill>
              </a:rPr>
              <a:t>$487,067</a:t>
            </a:r>
          </a:p>
        </p:txBody>
      </p:sp>
      <p:sp>
        <p:nvSpPr>
          <p:cNvPr id="30" name="EEIncomeTax"/>
          <p:cNvSpPr/>
          <p:nvPr/>
        </p:nvSpPr>
        <p:spPr>
          <a:xfrm>
            <a:off x="1828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solidFill>
                  <a:prstClr val="white"/>
                </a:solidFill>
              </a:rPr>
              <a:t>Premium</a:t>
            </a:r>
          </a:p>
          <a:p>
            <a:pPr algn="ctr"/>
            <a:r>
              <a:rPr lang="en-US" sz="1000" smtClean="0">
                <a:solidFill>
                  <a:prstClr val="white"/>
                </a:solidFill>
              </a:rPr>
              <a:t>Tax Impact</a:t>
            </a:r>
          </a:p>
          <a:p>
            <a:pPr algn="ctr"/>
            <a:r>
              <a:rPr lang="en-US" sz="1000" smtClean="0">
                <a:solidFill>
                  <a:prstClr val="white"/>
                </a:solidFill>
              </a:rPr>
              <a:t>($71,835)</a:t>
            </a:r>
          </a:p>
        </p:txBody>
      </p:sp>
      <p:sp>
        <p:nvSpPr>
          <p:cNvPr id="31" name="EEFICATax"/>
          <p:cNvSpPr/>
          <p:nvPr/>
        </p:nvSpPr>
        <p:spPr>
          <a:xfrm>
            <a:off x="2971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solidFill>
                  <a:prstClr val="white"/>
                </a:solidFill>
              </a:rPr>
              <a:t>FICA</a:t>
            </a:r>
          </a:p>
          <a:p>
            <a:pPr algn="ctr"/>
            <a:r>
              <a:rPr lang="en-US" sz="1000" smtClean="0">
                <a:solidFill>
                  <a:prstClr val="white"/>
                </a:solidFill>
              </a:rPr>
              <a:t>Tax Impact</a:t>
            </a:r>
          </a:p>
          <a:p>
            <a:pPr algn="ctr"/>
            <a:r>
              <a:rPr lang="en-US" sz="1000" smtClean="0">
                <a:solidFill>
                  <a:prstClr val="white"/>
                </a:solidFill>
              </a:rPr>
              <a:t>($33,038)</a:t>
            </a:r>
          </a:p>
        </p:txBody>
      </p:sp>
      <p:sp>
        <p:nvSpPr>
          <p:cNvPr id="32" name="EEExchange"/>
          <p:cNvSpPr/>
          <p:nvPr/>
        </p:nvSpPr>
        <p:spPr>
          <a:xfrm>
            <a:off x="4114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solidFill>
                  <a:prstClr val="white"/>
                </a:solidFill>
              </a:rPr>
              <a:t>Exchange</a:t>
            </a:r>
          </a:p>
          <a:p>
            <a:pPr algn="ctr"/>
            <a:r>
              <a:rPr lang="en-US" sz="1000" smtClean="0">
                <a:solidFill>
                  <a:prstClr val="white"/>
                </a:solidFill>
              </a:rPr>
              <a:t>Gross</a:t>
            </a:r>
          </a:p>
          <a:p>
            <a:pPr algn="ctr"/>
            <a:r>
              <a:rPr lang="en-US" sz="1000" smtClean="0">
                <a:solidFill>
                  <a:prstClr val="white"/>
                </a:solidFill>
              </a:rPr>
              <a:t>$201,744</a:t>
            </a:r>
          </a:p>
        </p:txBody>
      </p:sp>
      <p:sp>
        <p:nvSpPr>
          <p:cNvPr id="33" name="EESubsidy"/>
          <p:cNvSpPr/>
          <p:nvPr/>
        </p:nvSpPr>
        <p:spPr>
          <a:xfrm>
            <a:off x="5257801" y="3660577"/>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solidFill>
                  <a:prstClr val="white"/>
                </a:solidFill>
              </a:rPr>
              <a:t>Subsidies</a:t>
            </a:r>
          </a:p>
          <a:p>
            <a:pPr algn="ctr"/>
            <a:r>
              <a:rPr lang="en-US" sz="1000" smtClean="0">
                <a:solidFill>
                  <a:prstClr val="white"/>
                </a:solidFill>
              </a:rPr>
              <a:t>($157,256)</a:t>
            </a:r>
          </a:p>
        </p:txBody>
      </p:sp>
      <p:sp>
        <p:nvSpPr>
          <p:cNvPr id="35" name="EETotal"/>
          <p:cNvSpPr/>
          <p:nvPr/>
        </p:nvSpPr>
        <p:spPr>
          <a:xfrm>
            <a:off x="7620001" y="3736777"/>
            <a:ext cx="1257300" cy="762000"/>
          </a:xfrm>
          <a:prstGeom prst="roundRect">
            <a:avLst/>
          </a:prstGeom>
          <a:ln w="76200"/>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sz="1000" smtClean="0">
                <a:solidFill>
                  <a:prstClr val="black"/>
                </a:solidFill>
              </a:rPr>
              <a:t>EE Total</a:t>
            </a:r>
          </a:p>
          <a:p>
            <a:pPr algn="ctr"/>
            <a:r>
              <a:rPr lang="en-US" sz="1000" smtClean="0">
                <a:solidFill>
                  <a:prstClr val="black"/>
                </a:solidFill>
              </a:rPr>
              <a:t>$426,680</a:t>
            </a:r>
          </a:p>
          <a:p>
            <a:pPr algn="ctr"/>
            <a:endParaRPr lang="en-US" sz="1000" smtClean="0">
              <a:solidFill>
                <a:prstClr val="black"/>
              </a:solidFill>
            </a:endParaRPr>
          </a:p>
        </p:txBody>
      </p:sp>
      <p:sp>
        <p:nvSpPr>
          <p:cNvPr id="36" name="TextBox 35"/>
          <p:cNvSpPr txBox="1"/>
          <p:nvPr/>
        </p:nvSpPr>
        <p:spPr>
          <a:xfrm>
            <a:off x="457200" y="1981200"/>
            <a:ext cx="2514600" cy="307777"/>
          </a:xfrm>
          <a:prstGeom prst="rect">
            <a:avLst/>
          </a:prstGeom>
          <a:noFill/>
        </p:spPr>
        <p:txBody>
          <a:bodyPr wrap="square" rtlCol="0">
            <a:spAutoFit/>
          </a:bodyPr>
          <a:lstStyle/>
          <a:p>
            <a:r>
              <a:rPr lang="en-US" sz="1400" smtClean="0">
                <a:solidFill>
                  <a:prstClr val="black"/>
                </a:solidFill>
              </a:rPr>
              <a:t>Employer Perspective</a:t>
            </a:r>
          </a:p>
        </p:txBody>
      </p:sp>
      <p:sp>
        <p:nvSpPr>
          <p:cNvPr id="37" name="TextBox 36"/>
          <p:cNvSpPr txBox="1"/>
          <p:nvPr/>
        </p:nvSpPr>
        <p:spPr>
          <a:xfrm>
            <a:off x="457200" y="3352800"/>
            <a:ext cx="2514600" cy="307777"/>
          </a:xfrm>
          <a:prstGeom prst="rect">
            <a:avLst/>
          </a:prstGeom>
          <a:noFill/>
        </p:spPr>
        <p:txBody>
          <a:bodyPr wrap="square" rtlCol="0">
            <a:spAutoFit/>
          </a:bodyPr>
          <a:lstStyle/>
          <a:p>
            <a:r>
              <a:rPr lang="en-US" sz="1400" smtClean="0">
                <a:solidFill>
                  <a:prstClr val="black"/>
                </a:solidFill>
              </a:rPr>
              <a:t>Employee Perspective</a:t>
            </a:r>
          </a:p>
        </p:txBody>
      </p:sp>
      <p:sp>
        <p:nvSpPr>
          <p:cNvPr id="38" name="KeyConsiderations"/>
          <p:cNvSpPr txBox="1"/>
          <p:nvPr/>
        </p:nvSpPr>
        <p:spPr>
          <a:xfrm>
            <a:off x="381000" y="4648201"/>
            <a:ext cx="8393046" cy="1066800"/>
          </a:xfrm>
          <a:prstGeom prst="rect">
            <a:avLst/>
          </a:prstGeom>
        </p:spPr>
        <p:txBody>
          <a:bodyPr/>
          <a:lstStyle/>
          <a:p>
            <a:pPr marL="342900" indent="-342900">
              <a:spcBef>
                <a:spcPct val="20000"/>
              </a:spcBef>
              <a:spcAft>
                <a:spcPct val="0"/>
              </a:spcAft>
              <a:buFont typeface="Arial" pitchFamily="34" charset="0"/>
              <a:buChar char="•"/>
            </a:pPr>
            <a:r>
              <a:rPr sz="1100" b="1" dirty="0">
                <a:solidFill>
                  <a:prstClr val="black"/>
                </a:solidFill>
              </a:rPr>
              <a:t>Key Considerations</a:t>
            </a:r>
          </a:p>
          <a:p>
            <a:pPr marL="342900" indent="-342900">
              <a:spcBef>
                <a:spcPct val="20000"/>
              </a:spcBef>
              <a:spcAft>
                <a:spcPct val="0"/>
              </a:spcAft>
              <a:buFont typeface="Arial" pitchFamily="34" charset="0"/>
              <a:buChar char="•"/>
            </a:pPr>
            <a:r>
              <a:rPr sz="1100" dirty="0">
                <a:solidFill>
                  <a:prstClr val="black"/>
                </a:solidFill>
              </a:rPr>
              <a:t>Salaries trended to 103%</a:t>
            </a:r>
          </a:p>
          <a:p>
            <a:pPr marL="342900" indent="-342900">
              <a:spcBef>
                <a:spcPct val="20000"/>
              </a:spcBef>
              <a:spcAft>
                <a:spcPct val="0"/>
              </a:spcAft>
              <a:buFont typeface="Arial" pitchFamily="34" charset="0"/>
              <a:buChar char="•"/>
            </a:pPr>
            <a:r>
              <a:rPr sz="1100" dirty="0">
                <a:solidFill>
                  <a:prstClr val="black"/>
                </a:solidFill>
              </a:rPr>
              <a:t>Group premiums trended to 130%</a:t>
            </a:r>
          </a:p>
          <a:p>
            <a:pPr marL="342900" indent="-342900">
              <a:spcBef>
                <a:spcPct val="20000"/>
              </a:spcBef>
              <a:spcAft>
                <a:spcPct val="0"/>
              </a:spcAft>
              <a:buFont typeface="Arial" pitchFamily="34" charset="0"/>
              <a:buChar char="•"/>
            </a:pPr>
            <a:r>
              <a:rPr sz="1100" dirty="0">
                <a:solidFill>
                  <a:prstClr val="black"/>
                </a:solidFill>
              </a:rPr>
              <a:t>Of the 200 employees who work at least 30 hours per week and 144 currently on the group plan; 132 </a:t>
            </a:r>
            <a:r>
              <a:rPr lang="en-US" sz="1100" dirty="0" smtClean="0">
                <a:solidFill>
                  <a:prstClr val="black"/>
                </a:solidFill>
              </a:rPr>
              <a:t>(-12) projected to </a:t>
            </a:r>
            <a:r>
              <a:rPr sz="1100" dirty="0" smtClean="0">
                <a:solidFill>
                  <a:prstClr val="black"/>
                </a:solidFill>
              </a:rPr>
              <a:t>elect group</a:t>
            </a:r>
            <a:r>
              <a:rPr lang="en-US" sz="1100" dirty="0" smtClean="0">
                <a:solidFill>
                  <a:prstClr val="black"/>
                </a:solidFill>
              </a:rPr>
              <a:t> plan</a:t>
            </a:r>
            <a:r>
              <a:rPr sz="1100" dirty="0" smtClean="0">
                <a:solidFill>
                  <a:prstClr val="black"/>
                </a:solidFill>
              </a:rPr>
              <a:t>, </a:t>
            </a:r>
            <a:r>
              <a:rPr sz="1100" dirty="0">
                <a:solidFill>
                  <a:prstClr val="black"/>
                </a:solidFill>
              </a:rPr>
              <a:t>7 go to Medicare, 24 go to an individual exchange plan, 37 opt out of coverage</a:t>
            </a:r>
          </a:p>
        </p:txBody>
      </p:sp>
      <p:sp>
        <p:nvSpPr>
          <p:cNvPr id="39" name="CompassHeading"/>
          <p:cNvSpPr txBox="1"/>
          <p:nvPr/>
        </p:nvSpPr>
        <p:spPr>
          <a:xfrm>
            <a:off x="4572000" y="4648201"/>
            <a:ext cx="4097740" cy="1066800"/>
          </a:xfrm>
          <a:prstGeom prst="rect">
            <a:avLst/>
          </a:prstGeom>
        </p:spPr>
        <p:txBody>
          <a:bodyPr/>
          <a:lstStyle/>
          <a:p>
            <a:pPr marL="742950" lvl="1" indent="-285750">
              <a:spcBef>
                <a:spcPct val="20000"/>
              </a:spcBef>
              <a:spcAft>
                <a:spcPct val="0"/>
              </a:spcAft>
            </a:pPr>
            <a:endParaRPr lang="en-US" sz="1100">
              <a:solidFill>
                <a:prstClr val="black"/>
              </a:solidFill>
            </a:endParaRPr>
          </a:p>
        </p:txBody>
      </p:sp>
      <p:sp>
        <p:nvSpPr>
          <p:cNvPr id="40" name="VendorLogo"/>
          <p:cNvSpPr txBox="1"/>
          <p:nvPr/>
        </p:nvSpPr>
        <p:spPr>
          <a:xfrm>
            <a:off x="7848600" y="6858000"/>
            <a:ext cx="1143000" cy="369332"/>
          </a:xfrm>
          <a:prstGeom prst="rect">
            <a:avLst/>
          </a:prstGeom>
          <a:noFill/>
        </p:spPr>
        <p:txBody>
          <a:bodyPr wrap="square" rtlCol="0">
            <a:spAutoFit/>
          </a:bodyPr>
          <a:lstStyle/>
          <a:p>
            <a:endParaRPr lang="en-US">
              <a:solidFill>
                <a:prstClr val="black"/>
              </a:solidFill>
            </a:endParaRPr>
          </a:p>
        </p:txBody>
      </p:sp>
      <p:sp>
        <p:nvSpPr>
          <p:cNvPr id="41" name="AnalysisTemplate" hidden="1"/>
          <p:cNvSpPr txBox="1"/>
          <p:nvPr/>
        </p:nvSpPr>
        <p:spPr>
          <a:xfrm>
            <a:off x="685800" y="6172200"/>
            <a:ext cx="2133600" cy="369332"/>
          </a:xfrm>
          <a:prstGeom prst="rect">
            <a:avLst/>
          </a:prstGeom>
          <a:noFill/>
        </p:spPr>
        <p:txBody>
          <a:bodyPr wrap="square" rtlCol="0">
            <a:spAutoFit/>
          </a:bodyPr>
          <a:lstStyle/>
          <a:p>
            <a:r>
              <a:rPr lang="en-US" smtClean="0">
                <a:solidFill>
                  <a:srgbClr val="EEEEEE"/>
                </a:solidFill>
              </a:rPr>
              <a:t>AnalysisTemplate</a:t>
            </a:r>
          </a:p>
        </p:txBody>
      </p:sp>
      <p:sp>
        <p:nvSpPr>
          <p:cNvPr id="50" name="Slide Number Placeholder 49"/>
          <p:cNvSpPr>
            <a:spLocks noGrp="1"/>
          </p:cNvSpPr>
          <p:nvPr>
            <p:ph type="sldNum" sz="quarter" idx="12"/>
          </p:nvPr>
        </p:nvSpPr>
        <p:spPr/>
        <p:txBody>
          <a:bodyPr/>
          <a:lstStyle/>
          <a:p>
            <a:fld id="{CDC9CC1B-925F-4299-9F6F-2367F24ED866}" type="slidenum">
              <a:rPr lang="en-US" smtClean="0">
                <a:solidFill>
                  <a:prstClr val="black"/>
                </a:solidFill>
              </a:rPr>
              <a:pPr/>
              <a:t>29</a:t>
            </a:fld>
            <a:endParaRPr lang="en-US" smtClean="0">
              <a:solidFill>
                <a:prstClr val="black"/>
              </a:solidFill>
            </a:endParaRPr>
          </a:p>
        </p:txBody>
      </p:sp>
      <p:sp>
        <p:nvSpPr>
          <p:cNvPr id="52" name="ERTotalDiff"/>
          <p:cNvSpPr/>
          <p:nvPr/>
        </p:nvSpPr>
        <p:spPr>
          <a:xfrm>
            <a:off x="7620000" y="2743200"/>
            <a:ext cx="1257300" cy="381000"/>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1000" smtClean="0">
                <a:solidFill>
                  <a:srgbClr val="00B050"/>
                </a:solidFill>
              </a:rPr>
              <a:t>($318,668)</a:t>
            </a:r>
          </a:p>
        </p:txBody>
      </p:sp>
      <p:sp>
        <p:nvSpPr>
          <p:cNvPr id="53" name="EETotalDiff"/>
          <p:cNvSpPr/>
          <p:nvPr/>
        </p:nvSpPr>
        <p:spPr>
          <a:xfrm>
            <a:off x="7620000" y="4114800"/>
            <a:ext cx="1257300" cy="381000"/>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1000" smtClean="0">
                <a:solidFill>
                  <a:srgbClr val="00B050"/>
                </a:solidFill>
              </a:rPr>
              <a:t>($74,969)</a:t>
            </a:r>
          </a:p>
        </p:txBody>
      </p:sp>
      <p:sp>
        <p:nvSpPr>
          <p:cNvPr id="43" name="ERLostComp" hidden="1"/>
          <p:cNvSpPr/>
          <p:nvPr/>
        </p:nvSpPr>
        <p:spPr>
          <a:xfrm>
            <a:off x="6400800" y="2286000"/>
            <a:ext cx="990600" cy="914400"/>
          </a:xfrm>
          <a:prstGeom prst="roundRect">
            <a:avLst/>
          </a:prstGeom>
          <a:ln w="57150"/>
        </p:spPr>
        <p:style>
          <a:lnRef idx="3">
            <a:schemeClr val="lt1"/>
          </a:lnRef>
          <a:fillRef idx="1">
            <a:schemeClr val="accent5"/>
          </a:fillRef>
          <a:effectRef idx="1">
            <a:schemeClr val="accent5"/>
          </a:effectRef>
          <a:fontRef idx="minor">
            <a:schemeClr val="lt1"/>
          </a:fontRef>
        </p:style>
        <p:txBody>
          <a:bodyPr wrap="none" rtlCol="0" anchor="ctr"/>
          <a:lstStyle/>
          <a:p>
            <a:pPr algn="ctr"/>
            <a:r>
              <a:rPr lang="en-US" sz="1000" smtClean="0">
                <a:solidFill>
                  <a:prstClr val="white"/>
                </a:solidFill>
              </a:rPr>
              <a:t>Lost Comp</a:t>
            </a:r>
          </a:p>
          <a:p>
            <a:pPr algn="ctr"/>
            <a:r>
              <a:rPr lang="en-US" sz="1000" smtClean="0">
                <a:solidFill>
                  <a:prstClr val="white"/>
                </a:solidFill>
              </a:rPr>
              <a:t>$0</a:t>
            </a:r>
          </a:p>
        </p:txBody>
      </p:sp>
      <p:sp>
        <p:nvSpPr>
          <p:cNvPr id="44" name="EELostComp" hidden="1"/>
          <p:cNvSpPr/>
          <p:nvPr/>
        </p:nvSpPr>
        <p:spPr>
          <a:xfrm>
            <a:off x="6400800" y="3657600"/>
            <a:ext cx="990600" cy="914400"/>
          </a:xfrm>
          <a:prstGeom prst="roundRect">
            <a:avLst/>
          </a:prstGeom>
          <a:ln w="57150"/>
        </p:spPr>
        <p:style>
          <a:lnRef idx="3">
            <a:schemeClr val="lt1"/>
          </a:lnRef>
          <a:fillRef idx="1">
            <a:schemeClr val="accent1"/>
          </a:fillRef>
          <a:effectRef idx="1">
            <a:schemeClr val="accent1"/>
          </a:effectRef>
          <a:fontRef idx="minor">
            <a:schemeClr val="lt1"/>
          </a:fontRef>
        </p:style>
        <p:txBody>
          <a:bodyPr wrap="none" rtlCol="0" anchor="ctr"/>
          <a:lstStyle/>
          <a:p>
            <a:pPr algn="ctr"/>
            <a:r>
              <a:rPr lang="en-US" sz="1000" smtClean="0">
                <a:solidFill>
                  <a:prstClr val="white"/>
                </a:solidFill>
              </a:rPr>
              <a:t>Lost Comp</a:t>
            </a:r>
          </a:p>
          <a:p>
            <a:pPr algn="ctr"/>
            <a:r>
              <a:rPr lang="en-US" sz="1000" smtClean="0">
                <a:solidFill>
                  <a:prstClr val="white"/>
                </a:solidFill>
              </a:rPr>
              <a:t>$0</a:t>
            </a:r>
          </a:p>
        </p:txBody>
      </p:sp>
      <p:sp>
        <p:nvSpPr>
          <p:cNvPr id="49" name="Rectangle 48"/>
          <p:cNvSpPr/>
          <p:nvPr/>
        </p:nvSpPr>
        <p:spPr>
          <a:xfrm>
            <a:off x="0" y="6477000"/>
            <a:ext cx="4572000" cy="400110"/>
          </a:xfrm>
          <a:prstGeom prst="rect">
            <a:avLst/>
          </a:prstGeom>
        </p:spPr>
        <p:txBody>
          <a:bodyPr>
            <a:spAutoFit/>
          </a:bodyPr>
          <a:lstStyle/>
          <a:p>
            <a:pPr>
              <a:spcBef>
                <a:spcPct val="0"/>
              </a:spcBef>
              <a:spcAft>
                <a:spcPct val="0"/>
              </a:spcAft>
            </a:pPr>
            <a:r>
              <a:rPr lang="en-US" sz="1000" kern="0" dirty="0" smtClean="0">
                <a:solidFill>
                  <a:sysClr val="windowText" lastClr="000000"/>
                </a:solidFill>
              </a:rPr>
              <a:t>© 2012 Wells Fargo Insurance Services </a:t>
            </a:r>
          </a:p>
          <a:p>
            <a:pPr>
              <a:spcBef>
                <a:spcPct val="0"/>
              </a:spcBef>
              <a:spcAft>
                <a:spcPct val="0"/>
              </a:spcAft>
            </a:pPr>
            <a:r>
              <a:rPr lang="en-US" sz="1000" kern="0" dirty="0" smtClean="0">
                <a:solidFill>
                  <a:sysClr val="windowText" lastClr="000000"/>
                </a:solidFill>
              </a:rPr>
              <a:t>No Reprints Without Permission</a:t>
            </a:r>
          </a:p>
        </p:txBody>
      </p:sp>
    </p:spTree>
    <p:extLst>
      <p:ext uri="{BB962C8B-B14F-4D97-AF65-F5344CB8AC3E}">
        <p14:creationId xmlns:p14="http://schemas.microsoft.com/office/powerpoint/2010/main" xmlns="" val="815975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228600" y="381000"/>
            <a:ext cx="8229600" cy="1143000"/>
          </a:xfrm>
        </p:spPr>
        <p:txBody>
          <a:bodyPr/>
          <a:lstStyle/>
          <a:p>
            <a:r>
              <a:rPr lang="en-US" sz="3700" b="1" dirty="0" smtClean="0">
                <a:solidFill>
                  <a:srgbClr val="1F497D"/>
                </a:solidFill>
                <a:latin typeface="Calibri"/>
              </a:rPr>
              <a:t>Fundamental paradigm shift</a:t>
            </a:r>
          </a:p>
        </p:txBody>
      </p:sp>
      <p:sp>
        <p:nvSpPr>
          <p:cNvPr id="25604" name="Rectangle 3"/>
          <p:cNvSpPr>
            <a:spLocks noGrp="1" noChangeArrowheads="1"/>
          </p:cNvSpPr>
          <p:nvPr>
            <p:ph sz="half" idx="1"/>
          </p:nvPr>
        </p:nvSpPr>
        <p:spPr>
          <a:xfrm>
            <a:off x="381000" y="1143000"/>
            <a:ext cx="4648200" cy="5334000"/>
          </a:xfrm>
        </p:spPr>
        <p:txBody>
          <a:bodyPr>
            <a:normAutofit fontScale="85000" lnSpcReduction="20000"/>
          </a:bodyPr>
          <a:lstStyle/>
          <a:p>
            <a:pPr eaLnBrk="1" hangingPunct="1">
              <a:buClr>
                <a:schemeClr val="accent4"/>
              </a:buClr>
              <a:buSzPct val="68000"/>
              <a:buFont typeface="Wingdings 3" pitchFamily="18" charset="2"/>
              <a:buChar char=""/>
            </a:pPr>
            <a:r>
              <a:rPr lang="en-US" sz="2500" dirty="0" smtClean="0">
                <a:latin typeface="Calibri" pitchFamily="34" charset="0"/>
              </a:rPr>
              <a:t>Three primary ways to obtain health insurance coverage in the U.S.</a:t>
            </a:r>
          </a:p>
          <a:p>
            <a:pPr lvl="1">
              <a:buClr>
                <a:schemeClr val="accent4"/>
              </a:buClr>
              <a:buSzPct val="100000"/>
              <a:buFont typeface="Courier New" pitchFamily="49" charset="0"/>
              <a:buChar char="o"/>
            </a:pPr>
            <a:r>
              <a:rPr lang="en-US" sz="1800" dirty="0" smtClean="0">
                <a:latin typeface="Calibri" pitchFamily="34" charset="0"/>
              </a:rPr>
              <a:t>Employer-provided group plans</a:t>
            </a:r>
          </a:p>
          <a:p>
            <a:pPr lvl="1">
              <a:buClr>
                <a:schemeClr val="accent4"/>
              </a:buClr>
              <a:buSzPct val="100000"/>
              <a:buFont typeface="Courier New" pitchFamily="49" charset="0"/>
              <a:buChar char="o"/>
            </a:pPr>
            <a:r>
              <a:rPr lang="en-US" sz="1800" dirty="0" smtClean="0">
                <a:latin typeface="Calibri" pitchFamily="34" charset="0"/>
              </a:rPr>
              <a:t>Individual health policies</a:t>
            </a:r>
          </a:p>
          <a:p>
            <a:pPr lvl="1">
              <a:buClr>
                <a:schemeClr val="accent4"/>
              </a:buClr>
              <a:buSzPct val="100000"/>
              <a:buFont typeface="Courier New" pitchFamily="49" charset="0"/>
              <a:buChar char="o"/>
            </a:pPr>
            <a:r>
              <a:rPr lang="en-US" sz="1800" dirty="0" smtClean="0">
                <a:latin typeface="Calibri" pitchFamily="34" charset="0"/>
              </a:rPr>
              <a:t>Governmental programs (e.g., Medicaid, Medicare, TRICARE, etc.)</a:t>
            </a:r>
          </a:p>
          <a:p>
            <a:pPr>
              <a:buClr>
                <a:schemeClr val="accent4"/>
              </a:buClr>
              <a:buSzPct val="68000"/>
              <a:buFont typeface="Wingdings 3" pitchFamily="18" charset="2"/>
              <a:buChar char=""/>
            </a:pPr>
            <a:r>
              <a:rPr lang="en-US" sz="2500" dirty="0" smtClean="0">
                <a:latin typeface="Calibri" pitchFamily="34" charset="0"/>
              </a:rPr>
              <a:t>In 2014, ACA changes ground rules with respect to eligibility and the cost of accessing these coverage options</a:t>
            </a:r>
          </a:p>
          <a:p>
            <a:pPr lvl="1">
              <a:buClr>
                <a:schemeClr val="accent4"/>
              </a:buClr>
              <a:buSzPct val="100000"/>
              <a:buFont typeface="Courier New" pitchFamily="49" charset="0"/>
              <a:buChar char="o"/>
            </a:pPr>
            <a:r>
              <a:rPr lang="en-US" sz="1900" dirty="0" smtClean="0">
                <a:latin typeface="Calibri" pitchFamily="34" charset="0"/>
              </a:rPr>
              <a:t>Thus, employees will potentially migrate into or out of employer-provided group plans</a:t>
            </a:r>
          </a:p>
          <a:p>
            <a:pPr>
              <a:buClr>
                <a:schemeClr val="accent4"/>
              </a:buClr>
              <a:buSzPct val="68000"/>
              <a:buFont typeface="Wingdings 3" pitchFamily="18" charset="2"/>
              <a:buChar char=""/>
            </a:pPr>
            <a:r>
              <a:rPr lang="en-US" sz="2500" dirty="0" smtClean="0">
                <a:latin typeface="Calibri" pitchFamily="34" charset="0"/>
              </a:rPr>
              <a:t>Critical for employers to understand the drivers and financial implications that these migration patterns will have on their ability to maintain their relative competitiveness for its labor force at an affordable cost</a:t>
            </a:r>
          </a:p>
        </p:txBody>
      </p:sp>
      <p:graphicFrame>
        <p:nvGraphicFramePr>
          <p:cNvPr id="7" name="Content Placeholder 6"/>
          <p:cNvGraphicFramePr>
            <a:graphicFrameLocks noGrp="1"/>
          </p:cNvGraphicFramePr>
          <p:nvPr>
            <p:ph sz="half" idx="2"/>
          </p:nvPr>
        </p:nvGraphicFramePr>
        <p:xfrm>
          <a:off x="5029200" y="1295400"/>
          <a:ext cx="3810000" cy="411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0E49032C-FC1D-455E-94CE-D351C1237721}" type="slidenum">
              <a:rPr lang="en-US" smtClean="0">
                <a:solidFill>
                  <a:prstClr val="black">
                    <a:tint val="75000"/>
                  </a:prstClr>
                </a:solidFill>
              </a:rPr>
              <a:pPr/>
              <a:t>3</a:t>
            </a:fld>
            <a:endParaRPr lang="en-US" dirty="0">
              <a:solidFill>
                <a:prstClr val="black">
                  <a:tint val="75000"/>
                </a:prstClr>
              </a:solidFill>
            </a:endParaRPr>
          </a:p>
        </p:txBody>
      </p:sp>
      <p:sp>
        <p:nvSpPr>
          <p:cNvPr id="10" name="Footer Placeholder 3"/>
          <p:cNvSpPr txBox="1"/>
          <p:nvPr/>
        </p:nvSpPr>
        <p:spPr>
          <a:xfrm>
            <a:off x="0" y="6492875"/>
            <a:ext cx="3657600" cy="365125"/>
          </a:xfrm>
          <a:prstGeom prst="rect">
            <a:avLst/>
          </a:prstGeom>
        </p:spPr>
        <p:txBody>
          <a:bodyPr vert="horz" anchor="b"/>
          <a:lstStyle/>
          <a:p>
            <a:pPr>
              <a:spcBef>
                <a:spcPct val="0"/>
              </a:spcBef>
              <a:spcAft>
                <a:spcPct val="0"/>
              </a:spcAft>
            </a:pPr>
            <a:r>
              <a:rPr lang="en-US" sz="1000" dirty="0" smtClean="0">
                <a:solidFill>
                  <a:prstClr val="black"/>
                </a:solidFill>
                <a:latin typeface="Calibri" pitchFamily="34" charset="0"/>
              </a:rPr>
              <a:t>© 2012 Wells Fargo Insurance Services</a:t>
            </a:r>
          </a:p>
          <a:p>
            <a:pPr>
              <a:spcBef>
                <a:spcPct val="0"/>
              </a:spcBef>
              <a:spcAft>
                <a:spcPct val="0"/>
              </a:spcAft>
            </a:pPr>
            <a:r>
              <a:rPr lang="en-US" sz="1000" dirty="0" smtClean="0">
                <a:solidFill>
                  <a:prstClr val="black"/>
                </a:solidFill>
                <a:latin typeface="Calibri" pitchFamily="34" charset="0"/>
              </a:rPr>
              <a:t>     No Reprints Without Permission</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1"/>
          <p:cNvGrpSpPr/>
          <p:nvPr/>
        </p:nvGrpSpPr>
        <p:grpSpPr>
          <a:xfrm>
            <a:off x="4648200" y="1219200"/>
            <a:ext cx="4419600" cy="2599730"/>
            <a:chOff x="4495800" y="1219200"/>
            <a:chExt cx="4419600" cy="2599730"/>
          </a:xfrm>
        </p:grpSpPr>
        <p:sp>
          <p:nvSpPr>
            <p:cNvPr id="25" name="4-Point Star 24"/>
            <p:cNvSpPr/>
            <p:nvPr/>
          </p:nvSpPr>
          <p:spPr>
            <a:xfrm rot="2761557">
              <a:off x="6121173" y="2334849"/>
              <a:ext cx="1130004" cy="1081422"/>
            </a:xfrm>
            <a:prstGeom prst="star4">
              <a:avLst>
                <a:gd name="adj" fmla="val 5781"/>
              </a:avLst>
            </a:prstGeom>
            <a:scene3d>
              <a:camera prst="orthographicFront"/>
              <a:lightRig rig="threePt" dir="t">
                <a:rot lat="0" lon="0" rev="1200000"/>
              </a:lightRig>
            </a:scene3d>
            <a:sp3d>
              <a:bevelT w="152400"/>
            </a:sp3d>
          </p:spPr>
          <p:style>
            <a:lnRef idx="0">
              <a:schemeClr val="accent1"/>
            </a:lnRef>
            <a:fillRef idx="3">
              <a:schemeClr val="accent1"/>
            </a:fillRef>
            <a:effectRef idx="3">
              <a:schemeClr val="accent1"/>
            </a:effectRef>
            <a:fontRef idx="minor">
              <a:schemeClr val="lt1"/>
            </a:fontRef>
          </p:style>
          <p:txBody>
            <a:bodyPr lIns="91432" tIns="45716" rIns="91432" bIns="45716" anchor="ctr"/>
            <a:lstStyle/>
            <a:p>
              <a:pPr algn="ctr" fontAlgn="auto">
                <a:spcBef>
                  <a:spcPct val="0"/>
                </a:spcBef>
                <a:spcAft>
                  <a:spcPct val="0"/>
                </a:spcAft>
              </a:pPr>
              <a:endParaRPr lang="en-US"/>
            </a:p>
          </p:txBody>
        </p:sp>
        <p:sp>
          <p:nvSpPr>
            <p:cNvPr id="26" name="4-Point Star 25"/>
            <p:cNvSpPr/>
            <p:nvPr/>
          </p:nvSpPr>
          <p:spPr>
            <a:xfrm>
              <a:off x="5986505" y="1981200"/>
              <a:ext cx="1371600" cy="1837730"/>
            </a:xfrm>
            <a:prstGeom prst="star4">
              <a:avLst>
                <a:gd name="adj" fmla="val 5781"/>
              </a:avLst>
            </a:prstGeom>
            <a:scene3d>
              <a:camera prst="orthographicFront"/>
              <a:lightRig rig="threePt" dir="t">
                <a:rot lat="0" lon="0" rev="1200000"/>
              </a:lightRig>
            </a:scene3d>
            <a:sp3d>
              <a:bevelT w="152400"/>
            </a:sp3d>
          </p:spPr>
          <p:style>
            <a:lnRef idx="0">
              <a:schemeClr val="accent1"/>
            </a:lnRef>
            <a:fillRef idx="3">
              <a:schemeClr val="accent1"/>
            </a:fillRef>
            <a:effectRef idx="3">
              <a:schemeClr val="accent1"/>
            </a:effectRef>
            <a:fontRef idx="minor">
              <a:schemeClr val="lt1"/>
            </a:fontRef>
          </p:style>
          <p:txBody>
            <a:bodyPr lIns="91432" tIns="45716" rIns="91432" bIns="45716" anchor="ctr"/>
            <a:lstStyle/>
            <a:p>
              <a:pPr algn="ctr" fontAlgn="auto">
                <a:spcBef>
                  <a:spcPct val="0"/>
                </a:spcBef>
                <a:spcAft>
                  <a:spcPct val="0"/>
                </a:spcAft>
              </a:pPr>
              <a:endParaRPr lang="en-US"/>
            </a:p>
          </p:txBody>
        </p:sp>
        <p:sp>
          <p:nvSpPr>
            <p:cNvPr id="208910" name="TextBox 26"/>
            <p:cNvSpPr txBox="1">
              <a:spLocks noChangeArrowheads="1"/>
            </p:cNvSpPr>
            <p:nvPr/>
          </p:nvSpPr>
          <p:spPr>
            <a:xfrm>
              <a:off x="5791200" y="1219200"/>
              <a:ext cx="1752600" cy="830263"/>
            </a:xfrm>
            <a:prstGeom prst="rect">
              <a:avLst/>
            </a:prstGeom>
            <a:noFill/>
            <a:ln w="9525">
              <a:noFill/>
              <a:miter lim="800000"/>
            </a:ln>
          </p:spPr>
          <p:txBody>
            <a:bodyPr lIns="91432" tIns="45716" rIns="91432" bIns="45716">
              <a:spAutoFit/>
            </a:bodyPr>
            <a:lstStyle/>
            <a:p>
              <a:pPr algn="ctr"/>
              <a:r>
                <a:rPr lang="en-US" sz="1600">
                  <a:solidFill>
                    <a:schemeClr val="bg1"/>
                  </a:solidFill>
                  <a:latin typeface="Verdana" pitchFamily="34" charset="0"/>
                </a:rPr>
                <a:t>“Acceptable”</a:t>
              </a:r>
            </a:p>
            <a:p>
              <a:pPr algn="ctr"/>
              <a:r>
                <a:rPr lang="en-US" sz="1600">
                  <a:solidFill>
                    <a:schemeClr val="bg1"/>
                  </a:solidFill>
                  <a:latin typeface="Verdana" pitchFamily="34" charset="0"/>
                </a:rPr>
                <a:t>Health Coverage</a:t>
              </a:r>
            </a:p>
          </p:txBody>
        </p:sp>
        <p:sp>
          <p:nvSpPr>
            <p:cNvPr id="208911" name="TextBox 27"/>
            <p:cNvSpPr txBox="1">
              <a:spLocks noChangeArrowheads="1"/>
            </p:cNvSpPr>
            <p:nvPr/>
          </p:nvSpPr>
          <p:spPr>
            <a:xfrm>
              <a:off x="4494924" y="2438400"/>
              <a:ext cx="1754353" cy="833131"/>
            </a:xfrm>
            <a:prstGeom prst="rect">
              <a:avLst/>
            </a:prstGeom>
            <a:noFill/>
            <a:ln w="9525">
              <a:noFill/>
              <a:miter lim="800000"/>
            </a:ln>
          </p:spPr>
          <p:txBody>
            <a:bodyPr lIns="91432" tIns="45716" rIns="91432" bIns="45716">
              <a:spAutoFit/>
            </a:bodyPr>
            <a:lstStyle/>
            <a:p>
              <a:pPr algn="ctr"/>
              <a:r>
                <a:rPr lang="en-US" sz="1600">
                  <a:solidFill>
                    <a:schemeClr val="bg1"/>
                  </a:solidFill>
                  <a:latin typeface="Verdana" pitchFamily="34" charset="0"/>
                </a:rPr>
                <a:t>“Fair”</a:t>
              </a:r>
            </a:p>
            <a:p>
              <a:pPr algn="ctr"/>
              <a:r>
                <a:rPr lang="en-US" sz="1600">
                  <a:solidFill>
                    <a:schemeClr val="bg1"/>
                  </a:solidFill>
                  <a:latin typeface="Verdana" pitchFamily="34" charset="0"/>
                </a:rPr>
                <a:t>Employee Access</a:t>
              </a:r>
            </a:p>
          </p:txBody>
        </p:sp>
        <p:sp>
          <p:nvSpPr>
            <p:cNvPr id="208912" name="TextBox 28"/>
            <p:cNvSpPr txBox="1">
              <a:spLocks noChangeArrowheads="1"/>
            </p:cNvSpPr>
            <p:nvPr/>
          </p:nvSpPr>
          <p:spPr>
            <a:xfrm>
              <a:off x="7161924" y="2438400"/>
              <a:ext cx="1754353" cy="833131"/>
            </a:xfrm>
            <a:prstGeom prst="rect">
              <a:avLst/>
            </a:prstGeom>
            <a:noFill/>
            <a:ln w="9525">
              <a:noFill/>
              <a:miter lim="800000"/>
            </a:ln>
          </p:spPr>
          <p:txBody>
            <a:bodyPr lIns="91432" tIns="45716" rIns="91432" bIns="45716">
              <a:spAutoFit/>
            </a:bodyPr>
            <a:lstStyle/>
            <a:p>
              <a:pPr algn="ctr"/>
              <a:r>
                <a:rPr lang="en-US" sz="1600">
                  <a:solidFill>
                    <a:schemeClr val="bg1"/>
                  </a:solidFill>
                  <a:latin typeface="Verdana" pitchFamily="34" charset="0"/>
                </a:rPr>
                <a:t>“Affordable”</a:t>
              </a:r>
            </a:p>
            <a:p>
              <a:pPr algn="ctr"/>
              <a:r>
                <a:rPr lang="en-US" sz="1600">
                  <a:solidFill>
                    <a:schemeClr val="bg1"/>
                  </a:solidFill>
                  <a:latin typeface="Verdana" pitchFamily="34" charset="0"/>
                </a:rPr>
                <a:t>Employee Contributions</a:t>
              </a:r>
            </a:p>
          </p:txBody>
        </p:sp>
      </p:grpSp>
      <p:sp>
        <p:nvSpPr>
          <p:cNvPr id="31" name="Rectangle 30"/>
          <p:cNvSpPr/>
          <p:nvPr/>
        </p:nvSpPr>
        <p:spPr>
          <a:xfrm>
            <a:off x="381000" y="1066800"/>
            <a:ext cx="4495800" cy="48006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lstStyle/>
          <a:p>
            <a:pPr marL="342900" indent="-342900" fontAlgn="auto">
              <a:spcBef>
                <a:spcPct val="0"/>
              </a:spcBef>
              <a:spcAft>
                <a:spcPct val="0"/>
              </a:spcAft>
              <a:buClr>
                <a:schemeClr val="accent1"/>
              </a:buClr>
              <a:buSzPct val="68000"/>
              <a:buFont typeface="Wingdings 3" pitchFamily="18" charset="2"/>
              <a:buChar char=""/>
            </a:pPr>
            <a:r>
              <a:rPr lang="en-US" sz="2000">
                <a:solidFill>
                  <a:schemeClr val="bg1"/>
                </a:solidFill>
                <a:latin typeface="Verdana" pitchFamily="34" charset="0"/>
              </a:rPr>
              <a:t>The output of CHROME Compass is a </a:t>
            </a:r>
            <a:r>
              <a:rPr lang="en-US" sz="2000" smtClean="0">
                <a:solidFill>
                  <a:schemeClr val="bg1"/>
                </a:solidFill>
                <a:latin typeface="Verdana" pitchFamily="34" charset="0"/>
              </a:rPr>
              <a:t>multi-year </a:t>
            </a:r>
            <a:r>
              <a:rPr lang="en-US" sz="2000">
                <a:solidFill>
                  <a:schemeClr val="bg1"/>
                </a:solidFill>
                <a:latin typeface="Verdana" pitchFamily="34" charset="0"/>
              </a:rPr>
              <a:t>plan designed to “optimize” your position in terms of the points of the compass.</a:t>
            </a:r>
          </a:p>
          <a:p>
            <a:pPr marL="342900" indent="-342900" fontAlgn="auto">
              <a:spcBef>
                <a:spcPct val="0"/>
              </a:spcBef>
              <a:spcAft>
                <a:spcPct val="0"/>
              </a:spcAft>
              <a:buClr>
                <a:schemeClr val="accent1"/>
              </a:buClr>
              <a:buSzPct val="68000"/>
              <a:buFont typeface="Wingdings 3" pitchFamily="18" charset="2"/>
              <a:buChar char=""/>
            </a:pPr>
            <a:r>
              <a:rPr lang="en-US" sz="2000" smtClean="0">
                <a:solidFill>
                  <a:schemeClr val="bg1"/>
                </a:solidFill>
                <a:latin typeface="Verdana" pitchFamily="34" charset="0"/>
              </a:rPr>
              <a:t>Leading </a:t>
            </a:r>
            <a:r>
              <a:rPr lang="en-US" sz="2000">
                <a:solidFill>
                  <a:schemeClr val="bg1"/>
                </a:solidFill>
                <a:latin typeface="Verdana" pitchFamily="34" charset="0"/>
              </a:rPr>
              <a:t>employers are making incremental changes to their allocation of compensation dollars to avoid radical changes. </a:t>
            </a:r>
          </a:p>
          <a:p>
            <a:pPr marL="342900" indent="-342900">
              <a:buClr>
                <a:schemeClr val="accent1"/>
              </a:buClr>
              <a:buSzPct val="68000"/>
              <a:buFont typeface="Wingdings 3" pitchFamily="18" charset="2"/>
              <a:buChar char=""/>
            </a:pPr>
            <a:r>
              <a:rPr lang="en-US" sz="2000">
                <a:solidFill>
                  <a:schemeClr val="bg1"/>
                </a:solidFill>
                <a:latin typeface="Verdana" pitchFamily="34" charset="0"/>
              </a:rPr>
              <a:t>There are only </a:t>
            </a:r>
            <a:r>
              <a:rPr lang="en-US" sz="2000" smtClean="0">
                <a:solidFill>
                  <a:schemeClr val="bg1"/>
                </a:solidFill>
                <a:latin typeface="Verdana" pitchFamily="34" charset="0"/>
              </a:rPr>
              <a:t>two </a:t>
            </a:r>
            <a:r>
              <a:rPr lang="en-US" sz="2000">
                <a:solidFill>
                  <a:schemeClr val="bg1"/>
                </a:solidFill>
                <a:latin typeface="Verdana" pitchFamily="34" charset="0"/>
              </a:rPr>
              <a:t>“open enrollment” opportunities between now and 2014.</a:t>
            </a:r>
          </a:p>
        </p:txBody>
      </p:sp>
      <p:sp>
        <p:nvSpPr>
          <p:cNvPr id="208914" name="Title 1"/>
          <p:cNvSpPr>
            <a:spLocks noGrp="1"/>
          </p:cNvSpPr>
          <p:nvPr>
            <p:ph type="title"/>
          </p:nvPr>
        </p:nvSpPr>
        <p:spPr>
          <a:xfrm>
            <a:off x="457200" y="274639"/>
            <a:ext cx="8201025" cy="792162"/>
          </a:xfrm>
        </p:spPr>
        <p:txBody>
          <a:bodyPr/>
          <a:lstStyle/>
          <a:p>
            <a:r>
              <a:rPr lang="en-US" smtClean="0">
                <a:solidFill>
                  <a:schemeClr val="bg2"/>
                </a:solidFill>
              </a:rPr>
              <a:t>Strategic Action Plans</a:t>
            </a:r>
          </a:p>
        </p:txBody>
      </p:sp>
      <p:sp>
        <p:nvSpPr>
          <p:cNvPr id="208915" name="Slide Number Placeholder 26"/>
          <p:cNvSpPr>
            <a:spLocks noGrp="1"/>
          </p:cNvSpPr>
          <p:nvPr>
            <p:ph type="sldNum" sz="quarter" idx="12"/>
          </p:nvPr>
        </p:nvSpPr>
        <p:spPr>
          <a:noFill/>
        </p:spPr>
        <p:txBody>
          <a:bodyPr/>
          <a:lstStyle/>
          <a:p>
            <a:fld id="{417F6BBF-EC73-446E-8ECA-D92E1F12562F}" type="slidenum">
              <a:rPr lang="en-US" smtClean="0">
                <a:solidFill>
                  <a:schemeClr val="bg1"/>
                </a:solidFill>
              </a:rPr>
              <a:pPr/>
              <a:t>30</a:t>
            </a:fld>
            <a:endParaRPr lang="en-US" smtClean="0">
              <a:solidFill>
                <a:schemeClr val="bg1"/>
              </a:solidFill>
            </a:endParaRPr>
          </a:p>
        </p:txBody>
      </p:sp>
      <p:sp>
        <p:nvSpPr>
          <p:cNvPr id="12" name="Rectangle 11"/>
          <p:cNvSpPr/>
          <p:nvPr/>
        </p:nvSpPr>
        <p:spPr>
          <a:xfrm>
            <a:off x="0" y="6477000"/>
            <a:ext cx="4572000" cy="400110"/>
          </a:xfrm>
          <a:prstGeom prst="rect">
            <a:avLst/>
          </a:prstGeom>
        </p:spPr>
        <p:txBody>
          <a:bodyPr>
            <a:spAutoFit/>
          </a:bodyPr>
          <a:lstStyle/>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 2012 Wells Fargo Insurance Services </a:t>
            </a:r>
          </a:p>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No Reprints Without Permission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xmlns="" val="444428002"/>
              </p:ext>
            </p:extLst>
          </p:nvPr>
        </p:nvGraphicFramePr>
        <p:xfrm>
          <a:off x="381000" y="838200"/>
          <a:ext cx="8305800" cy="3779520"/>
        </p:xfrm>
        <a:graphic>
          <a:graphicData uri="http://schemas.openxmlformats.org/drawingml/2006/table">
            <a:tbl>
              <a:tblPr firstRow="1" bandRow="1">
                <a:tableStyleId>{073A0DAA-6AF3-43AB-8588-CEC1D06C72B9}</a:tableStyleId>
              </a:tblPr>
              <a:tblGrid>
                <a:gridCol w="2234796"/>
                <a:gridCol w="1986429"/>
                <a:gridCol w="1847974"/>
                <a:gridCol w="2236601"/>
              </a:tblGrid>
              <a:tr h="304800">
                <a:tc>
                  <a:txBody>
                    <a:bodyPr/>
                    <a:lstStyle/>
                    <a:p>
                      <a:r>
                        <a:rPr lang="en-US" sz="1200" dirty="0" smtClean="0">
                          <a:latin typeface="+mn-lt"/>
                        </a:rPr>
                        <a:t>Strategies</a:t>
                      </a:r>
                    </a:p>
                  </a:txBody>
                  <a:tcPr>
                    <a:solidFill>
                      <a:schemeClr val="accent1"/>
                    </a:solidFill>
                  </a:tcPr>
                </a:tc>
                <a:tc>
                  <a:txBody>
                    <a:bodyPr/>
                    <a:lstStyle/>
                    <a:p>
                      <a:pPr marL="0" marR="0" indent="0" algn="l" defTabSz="914400" rtl="0" eaLnBrk="1" fontAlgn="auto" latinLnBrk="0" hangingPunct="1">
                        <a:lnSpc>
                          <a:spcPct val="100000"/>
                        </a:lnSpc>
                        <a:spcBef>
                          <a:spcPct val="0"/>
                        </a:spcBef>
                        <a:spcAft>
                          <a:spcPct val="0"/>
                        </a:spcAft>
                        <a:buClrTx/>
                        <a:buSzTx/>
                        <a:buFontTx/>
                        <a:buNone/>
                      </a:pPr>
                      <a:r>
                        <a:rPr lang="en-US" sz="1200" b="1" smtClean="0">
                          <a:solidFill>
                            <a:schemeClr val="tx1"/>
                          </a:solidFill>
                          <a:latin typeface="+mn-lt"/>
                          <a:cs typeface="Arial" pitchFamily="34" charset="0"/>
                        </a:rPr>
                        <a:t>WFIS Sample 1 - General</a:t>
                      </a:r>
                    </a:p>
                  </a:txBody>
                  <a:tcPr>
                    <a:solidFill>
                      <a:schemeClr val="accent1"/>
                    </a:solidFill>
                  </a:tcPr>
                </a:tc>
                <a:tc>
                  <a:txBody>
                    <a:bodyPr/>
                    <a:lstStyle/>
                    <a:p>
                      <a:r>
                        <a:rPr lang="en-US" sz="1200" smtClean="0">
                          <a:latin typeface="+mn-lt"/>
                        </a:rPr>
                        <a:t>Considerations</a:t>
                      </a:r>
                    </a:p>
                  </a:txBody>
                  <a:tcPr>
                    <a:solidFill>
                      <a:schemeClr val="accent1"/>
                    </a:solidFill>
                  </a:tcPr>
                </a:tc>
                <a:tc>
                  <a:txBody>
                    <a:bodyPr/>
                    <a:lstStyle/>
                    <a:p>
                      <a:r>
                        <a:rPr lang="en-US" sz="1200" smtClean="0">
                          <a:latin typeface="+mn-lt"/>
                        </a:rPr>
                        <a:t>Actions Required</a:t>
                      </a:r>
                    </a:p>
                  </a:txBody>
                  <a:tcPr>
                    <a:solidFill>
                      <a:schemeClr val="accent1"/>
                    </a:solidFill>
                  </a:tcPr>
                </a:tc>
              </a:tr>
              <a:tr h="571500">
                <a:tc>
                  <a:txBody>
                    <a:bodyPr/>
                    <a:lstStyle/>
                    <a:p>
                      <a:r>
                        <a:rPr lang="en-US" sz="1200" dirty="0" smtClean="0">
                          <a:latin typeface="+mn-lt"/>
                        </a:rPr>
                        <a:t>Waiting periods designed to balance</a:t>
                      </a:r>
                      <a:r>
                        <a:rPr lang="en-US" sz="1200" baseline="0" dirty="0" smtClean="0">
                          <a:latin typeface="+mn-lt"/>
                        </a:rPr>
                        <a:t> risk, recruiting, and compliance objectives</a:t>
                      </a:r>
                    </a:p>
                  </a:txBody>
                  <a:tcPr/>
                </a:tc>
                <a:tc>
                  <a:txBody>
                    <a:bodyPr/>
                    <a:lstStyle/>
                    <a:p>
                      <a:r>
                        <a:rPr lang="en-US" sz="1200" dirty="0" smtClean="0">
                          <a:latin typeface="+mn-lt"/>
                        </a:rPr>
                        <a:t>Current wait period is</a:t>
                      </a:r>
                      <a:r>
                        <a:rPr lang="en-US" sz="1200" baseline="0" dirty="0" smtClean="0">
                          <a:latin typeface="+mn-lt"/>
                        </a:rPr>
                        <a:t> 1st of the month following 90 days</a:t>
                      </a:r>
                      <a:endParaRPr lang="en-US" sz="1200" dirty="0">
                        <a:latin typeface="+mn-lt"/>
                      </a:endParaRPr>
                    </a:p>
                  </a:txBody>
                  <a:tcPr/>
                </a:tc>
                <a:tc>
                  <a:txBody>
                    <a:bodyPr/>
                    <a:lstStyle/>
                    <a:p>
                      <a:r>
                        <a:rPr lang="en-US" sz="1200" dirty="0" smtClean="0">
                          <a:latin typeface="+mn-lt"/>
                        </a:rPr>
                        <a:t>HCR will limit waiting period to 90 calendar days in 2014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Consider adjusting wait period to 90 calendar days to comply with the mandate</a:t>
                      </a:r>
                      <a:endParaRPr lang="en-US" sz="1200" dirty="0">
                        <a:latin typeface="+mn-lt"/>
                      </a:endParaRPr>
                    </a:p>
                  </a:txBody>
                  <a:tcPr/>
                </a:tc>
              </a:tr>
              <a:tr h="571500">
                <a:tc>
                  <a:txBody>
                    <a:bodyPr/>
                    <a:lstStyle/>
                    <a:p>
                      <a:r>
                        <a:rPr lang="en-US" sz="1200" dirty="0" smtClean="0">
                          <a:latin typeface="+mn-lt"/>
                        </a:rPr>
                        <a:t>Medical</a:t>
                      </a:r>
                      <a:r>
                        <a:rPr lang="en-US" sz="1200" baseline="0" dirty="0" smtClean="0">
                          <a:latin typeface="+mn-lt"/>
                        </a:rPr>
                        <a:t> plan eligibility limited by average number of hours</a:t>
                      </a:r>
                    </a:p>
                  </a:txBody>
                  <a:tcPr/>
                </a:tc>
                <a:tc>
                  <a:txBody>
                    <a:bodyPr/>
                    <a:lstStyle/>
                    <a:p>
                      <a:r>
                        <a:rPr lang="en-US" sz="1200" dirty="0" smtClean="0">
                          <a:latin typeface="+mn-lt"/>
                        </a:rPr>
                        <a:t>Current</a:t>
                      </a:r>
                      <a:r>
                        <a:rPr lang="en-US" sz="1200" baseline="0" dirty="0" smtClean="0">
                          <a:latin typeface="+mn-lt"/>
                        </a:rPr>
                        <a:t> eligibility is 30 hours</a:t>
                      </a:r>
                      <a:endParaRPr lang="en-US" sz="1200" dirty="0">
                        <a:latin typeface="+mn-lt"/>
                      </a:endParaRPr>
                    </a:p>
                  </a:txBody>
                  <a:tcPr/>
                </a:tc>
                <a:tc>
                  <a:txBody>
                    <a:bodyPr/>
                    <a:lstStyle/>
                    <a:p>
                      <a:r>
                        <a:rPr lang="en-US" sz="1200" dirty="0" smtClean="0">
                          <a:latin typeface="+mn-lt"/>
                        </a:rPr>
                        <a:t>HCR will mandate eligibility for all employees at or above 30 hour</a:t>
                      </a:r>
                      <a:r>
                        <a:rPr lang="en-US" sz="1200" baseline="0" dirty="0" smtClean="0">
                          <a:latin typeface="+mn-lt"/>
                        </a:rPr>
                        <a:t> weekly average</a:t>
                      </a:r>
                    </a:p>
                  </a:txBody>
                  <a:tcPr/>
                </a:tc>
                <a:tc>
                  <a:txBody>
                    <a:bodyPr/>
                    <a:lstStyle/>
                    <a:p>
                      <a:r>
                        <a:rPr lang="en-US" sz="1200" dirty="0" smtClean="0">
                          <a:latin typeface="+mn-lt"/>
                        </a:rPr>
                        <a:t>No action required</a:t>
                      </a:r>
                      <a:endParaRPr lang="en-US" sz="1200" dirty="0">
                        <a:latin typeface="+mn-lt"/>
                      </a:endParaRPr>
                    </a:p>
                  </a:txBody>
                  <a:tcPr/>
                </a:tc>
              </a:tr>
              <a:tr h="571500">
                <a:tc>
                  <a:txBody>
                    <a:bodyPr/>
                    <a:lstStyle/>
                    <a:p>
                      <a:r>
                        <a:rPr lang="en-US" sz="1200" dirty="0" smtClean="0">
                          <a:latin typeface="+mn-lt"/>
                        </a:rPr>
                        <a:t>Active employee</a:t>
                      </a:r>
                      <a:r>
                        <a:rPr lang="en-US" sz="1200" baseline="0" dirty="0" smtClean="0">
                          <a:latin typeface="+mn-lt"/>
                        </a:rPr>
                        <a:t> eligibility management integrated with vendors</a:t>
                      </a:r>
                    </a:p>
                  </a:txBody>
                  <a:tcPr/>
                </a:tc>
                <a:tc>
                  <a:txBody>
                    <a:bodyPr/>
                    <a:lstStyle/>
                    <a:p>
                      <a:r>
                        <a:rPr lang="en-US" sz="1200" dirty="0" smtClean="0">
                          <a:latin typeface="+mn-lt"/>
                        </a:rPr>
                        <a:t>Current practice unknown</a:t>
                      </a:r>
                      <a:endParaRPr lang="en-US" sz="1200" dirty="0">
                        <a:latin typeface="+mn-lt"/>
                      </a:endParaRPr>
                    </a:p>
                  </a:txBody>
                  <a:tcPr/>
                </a:tc>
                <a:tc>
                  <a:txBody>
                    <a:bodyPr/>
                    <a:lstStyle/>
                    <a:p>
                      <a:r>
                        <a:rPr lang="en-US" sz="1200" dirty="0" smtClean="0">
                          <a:latin typeface="+mn-lt"/>
                        </a:rPr>
                        <a:t>3-5% of </a:t>
                      </a:r>
                      <a:r>
                        <a:rPr lang="en-US" sz="1200" baseline="0" dirty="0" smtClean="0">
                          <a:latin typeface="+mn-lt"/>
                        </a:rPr>
                        <a:t>carrier eligibility is incorrect in manual environment</a:t>
                      </a: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pPr>
                      <a:r>
                        <a:rPr lang="en-US" sz="1200" smtClean="0">
                          <a:latin typeface="+mn-lt"/>
                        </a:rPr>
                        <a:t>Many of today’s eligibility management systems will not be sufficient to handle the compliance reporting needed in 2014. Consider conducting a system audit </a:t>
                      </a:r>
                    </a:p>
                  </a:txBody>
                  <a:tcPr/>
                </a:tc>
              </a:tr>
              <a:tr h="731520">
                <a:tc>
                  <a:txBody>
                    <a:bodyPr/>
                    <a:lstStyle/>
                    <a:p>
                      <a:r>
                        <a:rPr lang="en-US" sz="1200" smtClean="0">
                          <a:latin typeface="+mn-lt"/>
                        </a:rPr>
                        <a:t>Include special provisions concerning</a:t>
                      </a:r>
                      <a:r>
                        <a:rPr lang="en-US" sz="1200" baseline="0" smtClean="0">
                          <a:latin typeface="+mn-lt"/>
                        </a:rPr>
                        <a:t> coverage for spouses with other coverage available</a:t>
                      </a:r>
                    </a:p>
                  </a:txBody>
                  <a:tcPr/>
                </a:tc>
                <a:tc>
                  <a:txBody>
                    <a:bodyPr/>
                    <a:lstStyle/>
                    <a:p>
                      <a:r>
                        <a:rPr lang="en-US" sz="1200" dirty="0" smtClean="0">
                          <a:latin typeface="+mn-lt"/>
                        </a:rPr>
                        <a:t>Not currently implemented</a:t>
                      </a:r>
                      <a:endParaRPr lang="en-US" sz="1200" dirty="0">
                        <a:latin typeface="+mn-lt"/>
                      </a:endParaRP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pPr>
                      <a:r>
                        <a:rPr lang="en-US" sz="1200" dirty="0" smtClean="0">
                          <a:latin typeface="+mn-lt"/>
                        </a:rPr>
                        <a:t>13% of all employers have this type of provision</a:t>
                      </a:r>
                      <a:r>
                        <a:rPr lang="en-US" sz="1200" baseline="0" dirty="0" smtClean="0">
                          <a:latin typeface="+mn-lt"/>
                        </a:rPr>
                        <a:t> with 3-5% planning to add in 2012</a:t>
                      </a:r>
                    </a:p>
                  </a:txBody>
                  <a:tcPr/>
                </a:tc>
                <a:tc>
                  <a:txBody>
                    <a:bodyPr/>
                    <a:lstStyle/>
                    <a:p>
                      <a:r>
                        <a:rPr lang="en-US" sz="1200" dirty="0" smtClean="0">
                          <a:latin typeface="+mn-lt"/>
                        </a:rPr>
                        <a:t>Consider</a:t>
                      </a:r>
                      <a:r>
                        <a:rPr lang="en-US" sz="1200" baseline="0" dirty="0" smtClean="0">
                          <a:latin typeface="+mn-lt"/>
                        </a:rPr>
                        <a:t> implementing a spousal surcharge to avoid adverse selection if spouse has access to other group coverage</a:t>
                      </a:r>
                    </a:p>
                  </a:txBody>
                  <a:tcPr/>
                </a:tc>
              </a:tr>
            </a:tbl>
          </a:graphicData>
        </a:graphic>
      </p:graphicFrame>
      <p:sp>
        <p:nvSpPr>
          <p:cNvPr id="210989" name="Title 1"/>
          <p:cNvSpPr>
            <a:spLocks noGrp="1"/>
          </p:cNvSpPr>
          <p:nvPr>
            <p:ph type="title"/>
          </p:nvPr>
        </p:nvSpPr>
        <p:spPr>
          <a:xfrm>
            <a:off x="457200" y="0"/>
            <a:ext cx="8458200" cy="457200"/>
          </a:xfrm>
        </p:spPr>
        <p:txBody>
          <a:bodyPr>
            <a:noAutofit/>
          </a:bodyPr>
          <a:lstStyle/>
          <a:p>
            <a:r>
              <a:rPr lang="en-US" smtClean="0">
                <a:solidFill>
                  <a:schemeClr val="bg2"/>
                </a:solidFill>
              </a:rPr>
              <a:t/>
            </a:r>
            <a:br>
              <a:rPr lang="en-US" smtClean="0">
                <a:solidFill>
                  <a:schemeClr val="bg2"/>
                </a:solidFill>
              </a:rPr>
            </a:br>
            <a:r>
              <a:rPr lang="en-US" smtClean="0">
                <a:solidFill>
                  <a:schemeClr val="bg2"/>
                </a:solidFill>
              </a:rPr>
              <a:t/>
            </a:r>
            <a:br>
              <a:rPr lang="en-US" smtClean="0">
                <a:solidFill>
                  <a:schemeClr val="bg2"/>
                </a:solidFill>
              </a:rPr>
            </a:br>
            <a:r>
              <a:rPr lang="en-US" smtClean="0">
                <a:solidFill>
                  <a:schemeClr val="bg2"/>
                </a:solidFill>
              </a:rPr>
              <a:t/>
            </a:r>
            <a:br>
              <a:rPr lang="en-US" smtClean="0">
                <a:solidFill>
                  <a:schemeClr val="bg2"/>
                </a:solidFill>
              </a:rPr>
            </a:br>
            <a:r>
              <a:rPr lang="en-US" sz="3600" smtClean="0">
                <a:solidFill>
                  <a:schemeClr val="bg2"/>
                </a:solidFill>
              </a:rPr>
              <a:t>Action plan – “Fair” employee access</a:t>
            </a:r>
            <a:br>
              <a:rPr lang="en-US" sz="3600" smtClean="0">
                <a:solidFill>
                  <a:schemeClr val="bg2"/>
                </a:solidFill>
              </a:rPr>
            </a:br>
            <a:r>
              <a:rPr lang="en-US" smtClean="0"/>
              <a:t/>
            </a:r>
            <a:br>
              <a:rPr lang="en-US" smtClean="0"/>
            </a:br>
            <a:endParaRPr lang="en-US" smtClean="0"/>
          </a:p>
        </p:txBody>
      </p:sp>
      <p:sp>
        <p:nvSpPr>
          <p:cNvPr id="210990" name="Slide Number Placeholder 23"/>
          <p:cNvSpPr>
            <a:spLocks noGrp="1"/>
          </p:cNvSpPr>
          <p:nvPr>
            <p:ph type="sldNum" sz="quarter" idx="12"/>
          </p:nvPr>
        </p:nvSpPr>
        <p:spPr>
          <a:noFill/>
        </p:spPr>
        <p:txBody>
          <a:bodyPr/>
          <a:lstStyle/>
          <a:p>
            <a:fld id="{CE0A74B5-D65E-468D-84F8-6A7ACEFBD566}" type="slidenum">
              <a:rPr lang="en-US" smtClean="0">
                <a:solidFill>
                  <a:prstClr val="black"/>
                </a:solidFill>
              </a:rPr>
              <a:pPr/>
              <a:t>31</a:t>
            </a:fld>
            <a:endParaRPr lang="en-US" smtClean="0">
              <a:solidFill>
                <a:prstClr val="black"/>
              </a:solidFill>
            </a:endParaRPr>
          </a:p>
        </p:txBody>
      </p:sp>
      <p:sp>
        <p:nvSpPr>
          <p:cNvPr id="7" name="ActionPlanFair" hidden="1"/>
          <p:cNvSpPr/>
          <p:nvPr/>
        </p:nvSpPr>
        <p:spPr>
          <a:xfrm>
            <a:off x="5486400" y="6324600"/>
            <a:ext cx="1536190" cy="369332"/>
          </a:xfrm>
          <a:prstGeom prst="rect">
            <a:avLst/>
          </a:prstGeom>
        </p:spPr>
        <p:txBody>
          <a:bodyPr wrap="none">
            <a:spAutoFit/>
          </a:bodyPr>
          <a:lstStyle/>
          <a:p>
            <a:r>
              <a:rPr lang="en-US" smtClean="0">
                <a:solidFill>
                  <a:prstClr val="black"/>
                </a:solidFill>
              </a:rPr>
              <a:t>ActionPlanFair</a:t>
            </a:r>
          </a:p>
        </p:txBody>
      </p:sp>
      <p:sp>
        <p:nvSpPr>
          <p:cNvPr id="8" name="Rectangle 7"/>
          <p:cNvSpPr/>
          <p:nvPr/>
        </p:nvSpPr>
        <p:spPr>
          <a:xfrm>
            <a:off x="0" y="6477000"/>
            <a:ext cx="4572000" cy="400110"/>
          </a:xfrm>
          <a:prstGeom prst="rect">
            <a:avLst/>
          </a:prstGeom>
        </p:spPr>
        <p:txBody>
          <a:bodyPr>
            <a:spAutoFit/>
          </a:bodyPr>
          <a:lstStyle/>
          <a:p>
            <a:pPr>
              <a:spcBef>
                <a:spcPct val="0"/>
              </a:spcBef>
              <a:spcAft>
                <a:spcPct val="0"/>
              </a:spcAft>
            </a:pPr>
            <a:r>
              <a:rPr lang="en-US" sz="1000" kern="0" dirty="0" smtClean="0">
                <a:solidFill>
                  <a:sysClr val="windowText" lastClr="000000"/>
                </a:solidFill>
              </a:rPr>
              <a:t>© 2012 Wells Fargo Insurance Services </a:t>
            </a:r>
          </a:p>
          <a:p>
            <a:pPr>
              <a:spcBef>
                <a:spcPct val="0"/>
              </a:spcBef>
              <a:spcAft>
                <a:spcPct val="0"/>
              </a:spcAft>
            </a:pPr>
            <a:r>
              <a:rPr lang="en-US" sz="1000" kern="0" dirty="0" smtClean="0">
                <a:solidFill>
                  <a:sysClr val="windowText" lastClr="000000"/>
                </a:solidFill>
              </a:rPr>
              <a:t>No Reprints Without Permission</a:t>
            </a:r>
          </a:p>
        </p:txBody>
      </p:sp>
    </p:spTree>
    <p:extLst>
      <p:ext uri="{BB962C8B-B14F-4D97-AF65-F5344CB8AC3E}">
        <p14:creationId xmlns:p14="http://schemas.microsoft.com/office/powerpoint/2010/main" xmlns="" val="36243762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xmlns="" val="2790210695"/>
              </p:ext>
            </p:extLst>
          </p:nvPr>
        </p:nvGraphicFramePr>
        <p:xfrm>
          <a:off x="190500" y="849973"/>
          <a:ext cx="8877301" cy="4407827"/>
        </p:xfrm>
        <a:graphic>
          <a:graphicData uri="http://schemas.openxmlformats.org/drawingml/2006/table">
            <a:tbl>
              <a:tblPr firstRow="1" bandRow="1">
                <a:tableStyleId>{073A0DAA-6AF3-43AB-8588-CEC1D06C72B9}</a:tableStyleId>
              </a:tblPr>
              <a:tblGrid>
                <a:gridCol w="2171700"/>
                <a:gridCol w="1752600"/>
                <a:gridCol w="1928434"/>
                <a:gridCol w="3024567"/>
              </a:tblGrid>
              <a:tr h="299163">
                <a:tc>
                  <a:txBody>
                    <a:bodyPr/>
                    <a:lstStyle/>
                    <a:p>
                      <a:r>
                        <a:rPr lang="en-US" sz="1200" dirty="0" smtClean="0">
                          <a:latin typeface="+mn-lt"/>
                        </a:rPr>
                        <a:t>Strategies</a:t>
                      </a:r>
                    </a:p>
                  </a:txBody>
                  <a:tcPr>
                    <a:solidFill>
                      <a:schemeClr val="accent1"/>
                    </a:solidFill>
                  </a:tcPr>
                </a:tc>
                <a:tc>
                  <a:txBody>
                    <a:bodyPr/>
                    <a:lstStyle/>
                    <a:p>
                      <a:r>
                        <a:rPr lang="en-US" sz="1200" b="1">
                          <a:solidFill>
                            <a:schemeClr val="tx1"/>
                          </a:solidFill>
                          <a:latin typeface="+mn-lt"/>
                          <a:cs typeface="Arial" pitchFamily="34" charset="0"/>
                        </a:rPr>
                        <a:t>WFIS Sample 1 - General</a:t>
                      </a:r>
                    </a:p>
                  </a:txBody>
                  <a:tcPr>
                    <a:solidFill>
                      <a:schemeClr val="accent1"/>
                    </a:solidFill>
                  </a:tcPr>
                </a:tc>
                <a:tc>
                  <a:txBody>
                    <a:bodyPr/>
                    <a:lstStyle/>
                    <a:p>
                      <a:r>
                        <a:rPr lang="en-US" sz="1200" smtClean="0">
                          <a:latin typeface="+mn-lt"/>
                        </a:rPr>
                        <a:t>Considerations</a:t>
                      </a:r>
                    </a:p>
                  </a:txBody>
                  <a:tcPr>
                    <a:solidFill>
                      <a:schemeClr val="accent1"/>
                    </a:solidFill>
                  </a:tcPr>
                </a:tc>
                <a:tc>
                  <a:txBody>
                    <a:bodyPr/>
                    <a:lstStyle/>
                    <a:p>
                      <a:r>
                        <a:rPr lang="en-US" sz="1200" smtClean="0">
                          <a:latin typeface="+mn-lt"/>
                        </a:rPr>
                        <a:t>Actions Required</a:t>
                      </a:r>
                    </a:p>
                  </a:txBody>
                  <a:tcPr>
                    <a:solidFill>
                      <a:schemeClr val="accent1"/>
                    </a:solidFill>
                  </a:tcPr>
                </a:tc>
              </a:tr>
              <a:tr h="875054">
                <a:tc>
                  <a:txBody>
                    <a:bodyPr/>
                    <a:lstStyle/>
                    <a:p>
                      <a:r>
                        <a:rPr lang="en-US" sz="1200" smtClean="0">
                          <a:latin typeface="+mn-lt"/>
                        </a:rPr>
                        <a:t>Gradually adjust actuarial value of the plan closer to 6</a:t>
                      </a:r>
                      <a:r>
                        <a:rPr lang="en-US" sz="1200" baseline="0" smtClean="0">
                          <a:latin typeface="+mn-lt"/>
                        </a:rPr>
                        <a:t>0% by 2014</a:t>
                      </a:r>
                      <a:r>
                        <a:rPr lang="en-US" sz="1200" smtClean="0">
                          <a:latin typeface="+mn-lt"/>
                        </a:rPr>
                        <a:t> </a:t>
                      </a:r>
                    </a:p>
                  </a:txBody>
                  <a:tcPr/>
                </a:tc>
                <a:tc>
                  <a:txBody>
                    <a:bodyPr/>
                    <a:lstStyle/>
                    <a:p>
                      <a:r>
                        <a:rPr lang="en-US" sz="1200" dirty="0" smtClean="0">
                          <a:latin typeface="+mn-lt"/>
                        </a:rPr>
                        <a:t>Current plans range in actuarial value from 68% - 96%</a:t>
                      </a:r>
                      <a:endParaRPr lang="en-US" sz="1200" dirty="0">
                        <a:latin typeface="+mn-lt"/>
                      </a:endParaRPr>
                    </a:p>
                  </a:txBody>
                  <a:tcPr/>
                </a:tc>
                <a:tc>
                  <a:txBody>
                    <a:bodyPr/>
                    <a:lstStyle/>
                    <a:p>
                      <a:r>
                        <a:rPr lang="en-US" sz="1200" smtClean="0">
                          <a:latin typeface="+mn-lt"/>
                        </a:rPr>
                        <a:t>Having plans above exchange standards may contribute to adverse selection</a:t>
                      </a:r>
                    </a:p>
                  </a:txBody>
                  <a:tcPr/>
                </a:tc>
                <a:tc>
                  <a:txBody>
                    <a:bodyPr/>
                    <a:lstStyle/>
                    <a:p>
                      <a:r>
                        <a:rPr lang="en-US" sz="1200" smtClean="0">
                          <a:latin typeface="+mn-lt"/>
                        </a:rPr>
                        <a:t>Consider reducing plan choice.</a:t>
                      </a:r>
                      <a:r>
                        <a:rPr lang="en-US" sz="1200" baseline="0" smtClean="0">
                          <a:latin typeface="+mn-lt"/>
                        </a:rPr>
                        <a:t> </a:t>
                      </a:r>
                      <a:r>
                        <a:rPr lang="en-US" sz="1200" smtClean="0">
                          <a:latin typeface="+mn-lt"/>
                        </a:rPr>
                        <a:t>Determine plan design “destinations” and customize plan to achieve these objectives</a:t>
                      </a:r>
                    </a:p>
                  </a:txBody>
                  <a:tcPr/>
                </a:tc>
              </a:tr>
              <a:tr h="654582">
                <a:tc>
                  <a:txBody>
                    <a:bodyPr/>
                    <a:lstStyle/>
                    <a:p>
                      <a:r>
                        <a:rPr kumimoji="0" lang="en-US" sz="1200" kern="1200" smtClean="0">
                          <a:solidFill>
                            <a:schemeClr val="dk1"/>
                          </a:solidFill>
                          <a:latin typeface="+mn-lt"/>
                          <a:ea typeface="+mn-ea"/>
                          <a:cs typeface="+mn-cs"/>
                        </a:rPr>
                        <a:t>Explore discount medical card options for improved access to primary care physicians</a:t>
                      </a:r>
                    </a:p>
                  </a:txBody>
                  <a:tcPr/>
                </a:tc>
                <a:tc>
                  <a:txBody>
                    <a:bodyPr/>
                    <a:lstStyle/>
                    <a:p>
                      <a:pPr marL="57150" indent="-57150">
                        <a:buFont typeface="Arial" pitchFamily="34" charset="0"/>
                        <a:buNone/>
                      </a:pPr>
                      <a:r>
                        <a:rPr kumimoji="0" lang="en-US" sz="1200" kern="1200" smtClean="0">
                          <a:solidFill>
                            <a:schemeClr val="dk1"/>
                          </a:solidFill>
                          <a:latin typeface="+mn-lt"/>
                          <a:ea typeface="+mn-ea"/>
                          <a:cs typeface="+mn-cs"/>
                        </a:rPr>
                        <a:t>Not yet offered</a:t>
                      </a:r>
                    </a:p>
                  </a:txBody>
                  <a:tcPr/>
                </a:tc>
                <a:tc>
                  <a:txBody>
                    <a:bodyPr/>
                    <a:lstStyle/>
                    <a:p>
                      <a:r>
                        <a:rPr kumimoji="0" lang="en-US" sz="1200" kern="1200" smtClean="0">
                          <a:solidFill>
                            <a:schemeClr val="dk1"/>
                          </a:solidFill>
                          <a:latin typeface="+mn-lt"/>
                          <a:ea typeface="+mn-ea"/>
                          <a:cs typeface="+mn-cs"/>
                        </a:rPr>
                        <a:t>Health Care Reform will bring about a shortage of primary care physicians</a:t>
                      </a:r>
                    </a:p>
                  </a:txBody>
                  <a:tcPr/>
                </a:tc>
                <a:tc>
                  <a:txBody>
                    <a:bodyPr/>
                    <a:lstStyle/>
                    <a:p>
                      <a:r>
                        <a:rPr kumimoji="0" lang="en-US" sz="1200" kern="1200" smtClean="0">
                          <a:solidFill>
                            <a:schemeClr val="dk1"/>
                          </a:solidFill>
                          <a:latin typeface="+mn-lt"/>
                          <a:ea typeface="+mn-ea"/>
                          <a:cs typeface="+mn-cs"/>
                        </a:rPr>
                        <a:t>Consider new programs for telemedicine and additional benefits in “non insurance” form</a:t>
                      </a:r>
                    </a:p>
                  </a:txBody>
                  <a:tcPr/>
                </a:tc>
              </a:tr>
              <a:tr h="1756068">
                <a:tc>
                  <a:txBody>
                    <a:bodyPr/>
                    <a:lstStyle/>
                    <a:p>
                      <a:r>
                        <a:rPr lang="en-US" sz="1200" dirty="0" smtClean="0">
                          <a:latin typeface="+mn-lt"/>
                        </a:rPr>
                        <a:t>Offer “excepted” benefits as a way to enhance overall compensation value given decrease in emphasis on major medical plan. Integrate excepted benefits into employee communication and enrollment strategy</a:t>
                      </a:r>
                    </a:p>
                  </a:txBody>
                  <a:tcPr/>
                </a:tc>
                <a:tc>
                  <a:txBody>
                    <a:bodyPr/>
                    <a:lstStyle/>
                    <a:p>
                      <a:pPr marL="0" indent="0">
                        <a:buFont typeface="Arial" pitchFamily="34" charset="0"/>
                        <a:buNone/>
                      </a:pPr>
                      <a:r>
                        <a:rPr lang="en-US" sz="1200" dirty="0" smtClean="0">
                          <a:latin typeface="+mn-lt"/>
                        </a:rPr>
                        <a:t>Currently offers</a:t>
                      </a:r>
                      <a:r>
                        <a:rPr lang="en-US" sz="1200" baseline="0" dirty="0" smtClean="0">
                          <a:latin typeface="+mn-lt"/>
                        </a:rPr>
                        <a:t> employer paid life and AD&amp;D to Executives</a:t>
                      </a:r>
                      <a:endParaRPr lang="en-US" sz="1200" dirty="0">
                        <a:latin typeface="+mn-lt"/>
                      </a:endParaRPr>
                    </a:p>
                  </a:txBody>
                  <a:tcPr/>
                </a:tc>
                <a:tc>
                  <a:txBody>
                    <a:bodyPr/>
                    <a:lstStyle/>
                    <a:p>
                      <a:r>
                        <a:rPr lang="en-US" sz="1200" dirty="0" smtClean="0">
                          <a:latin typeface="+mn-lt"/>
                        </a:rPr>
                        <a:t>Voluntary benefits will play a major role in enhancing the adjusted group plan actuarial values as they are not subject to the provisions of health care reform</a:t>
                      </a:r>
                    </a:p>
                  </a:txBody>
                  <a:tcPr/>
                </a:tc>
                <a:tc>
                  <a:txBody>
                    <a:bodyPr/>
                    <a:lstStyle/>
                    <a:p>
                      <a:r>
                        <a:rPr lang="en-US" sz="1200" smtClean="0">
                          <a:latin typeface="+mn-lt"/>
                        </a:rPr>
                        <a:t>Consider adding voluntary benefits that are subsidized with employer savings to enhance the adjusted actuarial value of the group medical plan. Perform product value analysis based upon employee segments and enhance offerings in stages which mirror adjustments to major medical plan.  Review  integration of excepted benefits into current enrollment platform.  Evaluate CHROME Navigator</a:t>
                      </a:r>
                    </a:p>
                  </a:txBody>
                  <a:tcPr/>
                </a:tc>
              </a:tr>
              <a:tr h="785737">
                <a:tc>
                  <a:txBody>
                    <a:bodyPr/>
                    <a:lstStyle/>
                    <a:p>
                      <a:pPr marL="0" marR="0" indent="0" algn="l" defTabSz="914400" rtl="0" eaLnBrk="1" fontAlgn="auto" latinLnBrk="0" hangingPunct="1">
                        <a:lnSpc>
                          <a:spcPct val="100000"/>
                        </a:lnSpc>
                        <a:spcBef>
                          <a:spcPct val="0"/>
                        </a:spcBef>
                        <a:spcAft>
                          <a:spcPct val="0"/>
                        </a:spcAft>
                        <a:buClrTx/>
                        <a:buSzTx/>
                        <a:buFontTx/>
                        <a:buNone/>
                      </a:pPr>
                      <a:r>
                        <a:rPr lang="en-US" sz="1200" smtClean="0">
                          <a:latin typeface="+mn-lt"/>
                        </a:rPr>
                        <a:t>Offer wellness incentives  as a way to enhance overall compensation value for employees </a:t>
                      </a:r>
                    </a:p>
                  </a:txBody>
                  <a:tcPr/>
                </a:tc>
                <a:tc>
                  <a:txBody>
                    <a:bodyPr/>
                    <a:lstStyle/>
                    <a:p>
                      <a:pPr marL="0" indent="0">
                        <a:buFont typeface="Arial" pitchFamily="34" charset="0"/>
                        <a:buNone/>
                      </a:pPr>
                      <a:r>
                        <a:rPr lang="en-US" sz="1200" dirty="0" smtClean="0">
                          <a:latin typeface="+mn-lt"/>
                        </a:rPr>
                        <a:t>None currently offered</a:t>
                      </a:r>
                      <a:endParaRPr lang="en-US" sz="1200" dirty="0">
                        <a:latin typeface="+mn-lt"/>
                      </a:endParaRP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pPr>
                      <a:r>
                        <a:rPr lang="en-US" sz="1200" smtClean="0">
                          <a:latin typeface="+mn-lt"/>
                        </a:rPr>
                        <a:t>Wellness incentives have been proven to increase employee productivity and lower overall cost</a:t>
                      </a: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pPr>
                      <a:r>
                        <a:rPr lang="en-US" sz="1200" dirty="0" smtClean="0">
                          <a:latin typeface="+mn-lt"/>
                        </a:rPr>
                        <a:t>Consider offering reduced premiums for</a:t>
                      </a:r>
                      <a:r>
                        <a:rPr lang="en-US" sz="1200" baseline="0" dirty="0" smtClean="0">
                          <a:latin typeface="+mn-lt"/>
                        </a:rPr>
                        <a:t> reaching wellness goals or implementing smoker/nonsmoker rates</a:t>
                      </a:r>
                    </a:p>
                  </a:txBody>
                  <a:tcPr/>
                </a:tc>
              </a:tr>
            </a:tbl>
          </a:graphicData>
        </a:graphic>
      </p:graphicFrame>
      <p:sp>
        <p:nvSpPr>
          <p:cNvPr id="213028" name="Slide Number Placeholder 23"/>
          <p:cNvSpPr>
            <a:spLocks noGrp="1"/>
          </p:cNvSpPr>
          <p:nvPr>
            <p:ph type="sldNum" sz="quarter" idx="12"/>
          </p:nvPr>
        </p:nvSpPr>
        <p:spPr>
          <a:noFill/>
        </p:spPr>
        <p:txBody>
          <a:bodyPr/>
          <a:lstStyle/>
          <a:p>
            <a:fld id="{1CC9AC49-CD56-4935-8435-E3536E76348A}" type="slidenum">
              <a:rPr lang="en-US" smtClean="0">
                <a:solidFill>
                  <a:prstClr val="black"/>
                </a:solidFill>
              </a:rPr>
              <a:pPr/>
              <a:t>32</a:t>
            </a:fld>
            <a:endParaRPr lang="en-US" smtClean="0">
              <a:solidFill>
                <a:prstClr val="black"/>
              </a:solidFill>
            </a:endParaRPr>
          </a:p>
        </p:txBody>
      </p:sp>
      <p:sp>
        <p:nvSpPr>
          <p:cNvPr id="8" name="ActionPlanAcceptable" hidden="1"/>
          <p:cNvSpPr txBox="1"/>
          <p:nvPr/>
        </p:nvSpPr>
        <p:spPr>
          <a:xfrm>
            <a:off x="5562600" y="6248400"/>
            <a:ext cx="2133600" cy="369332"/>
          </a:xfrm>
          <a:prstGeom prst="rect">
            <a:avLst/>
          </a:prstGeom>
          <a:noFill/>
        </p:spPr>
        <p:txBody>
          <a:bodyPr wrap="square" rtlCol="0">
            <a:spAutoFit/>
          </a:bodyPr>
          <a:lstStyle/>
          <a:p>
            <a:r>
              <a:rPr lang="en-US" smtClean="0">
                <a:solidFill>
                  <a:srgbClr val="EEEEEE"/>
                </a:solidFill>
              </a:rPr>
              <a:t>ActionPlan</a:t>
            </a:r>
          </a:p>
        </p:txBody>
      </p:sp>
      <p:sp>
        <p:nvSpPr>
          <p:cNvPr id="7" name="Rectangle 6"/>
          <p:cNvSpPr/>
          <p:nvPr/>
        </p:nvSpPr>
        <p:spPr>
          <a:xfrm>
            <a:off x="0" y="6477000"/>
            <a:ext cx="4572000" cy="400110"/>
          </a:xfrm>
          <a:prstGeom prst="rect">
            <a:avLst/>
          </a:prstGeom>
        </p:spPr>
        <p:txBody>
          <a:bodyPr>
            <a:spAutoFit/>
          </a:bodyPr>
          <a:lstStyle/>
          <a:p>
            <a:pPr>
              <a:spcBef>
                <a:spcPct val="0"/>
              </a:spcBef>
              <a:spcAft>
                <a:spcPct val="0"/>
              </a:spcAft>
            </a:pPr>
            <a:r>
              <a:rPr lang="en-US" sz="1000" kern="0" dirty="0" smtClean="0">
                <a:solidFill>
                  <a:sysClr val="windowText" lastClr="000000"/>
                </a:solidFill>
              </a:rPr>
              <a:t>© 2012 Wells Fargo Insurance Services </a:t>
            </a:r>
          </a:p>
          <a:p>
            <a:pPr>
              <a:spcBef>
                <a:spcPct val="0"/>
              </a:spcBef>
              <a:spcAft>
                <a:spcPct val="0"/>
              </a:spcAft>
            </a:pPr>
            <a:r>
              <a:rPr lang="en-US" sz="1000" kern="0" dirty="0" smtClean="0">
                <a:solidFill>
                  <a:sysClr val="windowText" lastClr="000000"/>
                </a:solidFill>
              </a:rPr>
              <a:t>No Reprints Without Permission</a:t>
            </a:r>
          </a:p>
        </p:txBody>
      </p:sp>
      <p:sp>
        <p:nvSpPr>
          <p:cNvPr id="2" name="Title 1"/>
          <p:cNvSpPr>
            <a:spLocks noGrp="1"/>
          </p:cNvSpPr>
          <p:nvPr>
            <p:ph type="title"/>
          </p:nvPr>
        </p:nvSpPr>
        <p:spPr>
          <a:xfrm>
            <a:off x="457200" y="228600"/>
            <a:ext cx="8686800" cy="1143000"/>
          </a:xfrm>
        </p:spPr>
        <p:txBody>
          <a:bodyPr>
            <a:noAutofit/>
          </a:bodyPr>
          <a:lstStyle/>
          <a:p>
            <a:r>
              <a:rPr lang="en-US" sz="3600" smtClean="0">
                <a:solidFill>
                  <a:schemeClr val="bg2"/>
                </a:solidFill>
              </a:rPr>
              <a:t>Action plan – “Acceptable” health coverage</a:t>
            </a:r>
            <a:r>
              <a:rPr lang="en-US" sz="3600" smtClean="0"/>
              <a:t/>
            </a:r>
            <a:br>
              <a:rPr lang="en-US" sz="3600" smtClean="0"/>
            </a:br>
            <a:endParaRPr lang="en-US" sz="3600" smtClean="0"/>
          </a:p>
        </p:txBody>
      </p:sp>
    </p:spTree>
    <p:extLst>
      <p:ext uri="{BB962C8B-B14F-4D97-AF65-F5344CB8AC3E}">
        <p14:creationId xmlns:p14="http://schemas.microsoft.com/office/powerpoint/2010/main" xmlns="" val="27194010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486400" y="4267200"/>
            <a:ext cx="3505200" cy="1447800"/>
          </a:xfrm>
          <a:prstGeom prst="rect">
            <a:avLst/>
          </a:prstGeom>
          <a:solidFill>
            <a:schemeClr val="bg1">
              <a:lumMod val="85000"/>
            </a:schemeClr>
          </a:solidFill>
        </p:spPr>
        <p:txBody>
          <a:bodyPr wrap="square" rtlCol="0" anchor="ctr">
            <a:spAutoFit/>
          </a:bodyPr>
          <a:lstStyle/>
          <a:p>
            <a:pPr indent="-342900" algn="ctr">
              <a:spcBef>
                <a:spcPct val="20000"/>
              </a:spcBef>
            </a:pPr>
            <a:endParaRPr lang="en-US" sz="2400" b="1" smtClean="0">
              <a:latin typeface="Calibri" pitchFamily="34" charset="0"/>
            </a:endParaRPr>
          </a:p>
        </p:txBody>
      </p:sp>
      <p:sp>
        <p:nvSpPr>
          <p:cNvPr id="13" name="Rectangle 12"/>
          <p:cNvSpPr/>
          <p:nvPr/>
        </p:nvSpPr>
        <p:spPr>
          <a:xfrm>
            <a:off x="5486400" y="1905000"/>
            <a:ext cx="3505200" cy="2286000"/>
          </a:xfrm>
          <a:prstGeom prst="rect">
            <a:avLst/>
          </a:prstGeom>
          <a:solidFill>
            <a:schemeClr val="bg1">
              <a:lumMod val="85000"/>
            </a:schemeClr>
          </a:solidFill>
        </p:spPr>
        <p:txBody>
          <a:bodyPr wrap="square" rtlCol="0" anchor="ctr">
            <a:spAutoFit/>
          </a:bodyPr>
          <a:lstStyle/>
          <a:p>
            <a:pPr indent="-342900" algn="ctr">
              <a:spcBef>
                <a:spcPct val="20000"/>
              </a:spcBef>
            </a:pPr>
            <a:endParaRPr lang="en-US" sz="2400" b="1" smtClean="0">
              <a:latin typeface="Calibri" pitchFamily="34" charset="0"/>
            </a:endParaRPr>
          </a:p>
        </p:txBody>
      </p:sp>
      <p:sp>
        <p:nvSpPr>
          <p:cNvPr id="5" name="Rectangle 4"/>
          <p:cNvSpPr/>
          <p:nvPr/>
        </p:nvSpPr>
        <p:spPr>
          <a:xfrm>
            <a:off x="5486400" y="762000"/>
            <a:ext cx="3505200" cy="1066800"/>
          </a:xfrm>
          <a:prstGeom prst="rect">
            <a:avLst/>
          </a:prstGeom>
          <a:solidFill>
            <a:schemeClr val="bg1">
              <a:lumMod val="85000"/>
            </a:schemeClr>
          </a:solidFill>
        </p:spPr>
        <p:txBody>
          <a:bodyPr wrap="square" rtlCol="0" anchor="ctr">
            <a:spAutoFit/>
          </a:bodyPr>
          <a:lstStyle/>
          <a:p>
            <a:pPr indent="-342900" algn="ctr">
              <a:spcBef>
                <a:spcPct val="20000"/>
              </a:spcBef>
            </a:pPr>
            <a:endParaRPr lang="en-US" sz="2400" b="1" smtClean="0">
              <a:latin typeface="Calibri" pitchFamily="34" charset="0"/>
            </a:endParaRPr>
          </a:p>
        </p:txBody>
      </p:sp>
      <p:sp>
        <p:nvSpPr>
          <p:cNvPr id="3" name="Slide Number Placeholder 2"/>
          <p:cNvSpPr>
            <a:spLocks noGrp="1"/>
          </p:cNvSpPr>
          <p:nvPr>
            <p:ph type="sldNum" sz="quarter" idx="12"/>
          </p:nvPr>
        </p:nvSpPr>
        <p:spPr/>
        <p:txBody>
          <a:bodyPr/>
          <a:lstStyle/>
          <a:p>
            <a:fld id="{CDC9CC1B-925F-4299-9F6F-2367F24ED866}" type="slidenum">
              <a:rPr lang="en-US" smtClean="0">
                <a:solidFill>
                  <a:prstClr val="black"/>
                </a:solidFill>
              </a:rPr>
              <a:pPr/>
              <a:t>33</a:t>
            </a:fld>
            <a:endParaRPr lang="en-US" smtClean="0">
              <a:solidFill>
                <a:prstClr val="black"/>
              </a:solidFill>
            </a:endParaRPr>
          </a:p>
        </p:txBody>
      </p:sp>
      <p:sp>
        <p:nvSpPr>
          <p:cNvPr id="4" name="Title 3"/>
          <p:cNvSpPr>
            <a:spLocks noGrp="1"/>
          </p:cNvSpPr>
          <p:nvPr>
            <p:ph type="title"/>
          </p:nvPr>
        </p:nvSpPr>
        <p:spPr>
          <a:xfrm>
            <a:off x="457200" y="76200"/>
            <a:ext cx="8534400" cy="334962"/>
          </a:xfrm>
        </p:spPr>
        <p:txBody>
          <a:bodyPr>
            <a:noAutofit/>
          </a:bodyPr>
          <a:lstStyle/>
          <a:p>
            <a:r>
              <a:rPr lang="en-US" sz="1800"/>
              <a:t>What is the real effect of lowering plan actuarial value and adding </a:t>
            </a:r>
            <a:r>
              <a:rPr lang="en-US" sz="1800" smtClean="0"/>
              <a:t>Excepted Benefits</a:t>
            </a:r>
            <a:r>
              <a:rPr lang="en-US" sz="1800"/>
              <a:t>?</a:t>
            </a:r>
          </a:p>
        </p:txBody>
      </p:sp>
      <p:sp>
        <p:nvSpPr>
          <p:cNvPr id="6" name="TextBox 5"/>
          <p:cNvSpPr txBox="1"/>
          <p:nvPr/>
        </p:nvSpPr>
        <p:spPr>
          <a:xfrm>
            <a:off x="5715000" y="2359223"/>
            <a:ext cx="838200" cy="307777"/>
          </a:xfrm>
          <a:prstGeom prst="rect">
            <a:avLst/>
          </a:prstGeom>
          <a:solidFill>
            <a:schemeClr val="accent1"/>
          </a:solidFill>
        </p:spPr>
        <p:txBody>
          <a:bodyPr wrap="square" rtlCol="0">
            <a:spAutoFit/>
          </a:bodyPr>
          <a:lstStyle/>
          <a:p>
            <a:r>
              <a:rPr lang="en-US" sz="1400" b="1" smtClean="0">
                <a:solidFill>
                  <a:schemeClr val="bg1"/>
                </a:solidFill>
              </a:rPr>
              <a:t>Accident</a:t>
            </a:r>
          </a:p>
        </p:txBody>
      </p:sp>
      <p:sp>
        <p:nvSpPr>
          <p:cNvPr id="7" name="TextBox 6"/>
          <p:cNvSpPr txBox="1"/>
          <p:nvPr/>
        </p:nvSpPr>
        <p:spPr>
          <a:xfrm>
            <a:off x="5562600" y="3048000"/>
            <a:ext cx="1297668" cy="307777"/>
          </a:xfrm>
          <a:prstGeom prst="rect">
            <a:avLst/>
          </a:prstGeom>
          <a:solidFill>
            <a:schemeClr val="accent1"/>
          </a:solidFill>
        </p:spPr>
        <p:txBody>
          <a:bodyPr wrap="square" rtlCol="0">
            <a:spAutoFit/>
          </a:bodyPr>
          <a:lstStyle/>
          <a:p>
            <a:pPr algn="ctr"/>
            <a:r>
              <a:rPr lang="en-US" sz="1400" b="1" smtClean="0">
                <a:solidFill>
                  <a:schemeClr val="bg1"/>
                </a:solidFill>
              </a:rPr>
              <a:t>Critical</a:t>
            </a:r>
            <a:r>
              <a:rPr lang="en-US" sz="1400" b="1" smtClean="0">
                <a:solidFill>
                  <a:srgbClr val="FF0000"/>
                </a:solidFill>
              </a:rPr>
              <a:t> </a:t>
            </a:r>
            <a:r>
              <a:rPr lang="en-US" sz="1400" b="1" smtClean="0">
                <a:solidFill>
                  <a:schemeClr val="bg1"/>
                </a:solidFill>
              </a:rPr>
              <a:t>Illness</a:t>
            </a:r>
          </a:p>
        </p:txBody>
      </p:sp>
      <p:sp>
        <p:nvSpPr>
          <p:cNvPr id="10" name="TextBox 9"/>
          <p:cNvSpPr txBox="1"/>
          <p:nvPr/>
        </p:nvSpPr>
        <p:spPr>
          <a:xfrm>
            <a:off x="6934200" y="1159134"/>
            <a:ext cx="609600" cy="369332"/>
          </a:xfrm>
          <a:prstGeom prst="rect">
            <a:avLst/>
          </a:prstGeom>
          <a:noFill/>
        </p:spPr>
        <p:txBody>
          <a:bodyPr wrap="square" rtlCol="0">
            <a:spAutoFit/>
          </a:bodyPr>
          <a:lstStyle/>
          <a:p>
            <a:r>
              <a:rPr lang="en-US" b="1" smtClean="0">
                <a:solidFill>
                  <a:srgbClr val="1F497D"/>
                </a:solidFill>
                <a:effectLst>
                  <a:outerShdw blurRad="31750" dist="25400" dir="5400000" algn="tl" rotWithShape="0">
                    <a:srgbClr val="000000">
                      <a:alpha val="25000"/>
                    </a:srgbClr>
                  </a:outerShdw>
                </a:effectLst>
                <a:latin typeface="+mj-lt"/>
                <a:ea typeface="+mj-ea"/>
                <a:cs typeface="+mj-cs"/>
              </a:rPr>
              <a:t>-Or-</a:t>
            </a:r>
          </a:p>
        </p:txBody>
      </p:sp>
      <p:sp>
        <p:nvSpPr>
          <p:cNvPr id="26" name="TextBox 25"/>
          <p:cNvSpPr txBox="1"/>
          <p:nvPr/>
        </p:nvSpPr>
        <p:spPr>
          <a:xfrm>
            <a:off x="5560332" y="1229380"/>
            <a:ext cx="1297668" cy="523220"/>
          </a:xfrm>
          <a:prstGeom prst="rect">
            <a:avLst/>
          </a:prstGeom>
          <a:solidFill>
            <a:schemeClr val="accent1"/>
          </a:solidFill>
        </p:spPr>
        <p:txBody>
          <a:bodyPr wrap="square" rtlCol="0">
            <a:spAutoFit/>
          </a:bodyPr>
          <a:lstStyle/>
          <a:p>
            <a:pPr algn="ctr"/>
            <a:r>
              <a:rPr lang="en-US" sz="1400" b="1" smtClean="0">
                <a:solidFill>
                  <a:schemeClr val="bg1"/>
                </a:solidFill>
              </a:rPr>
              <a:t>60% Actuarial Value Plan</a:t>
            </a:r>
          </a:p>
        </p:txBody>
      </p:sp>
      <p:sp>
        <p:nvSpPr>
          <p:cNvPr id="27" name="TextBox 26"/>
          <p:cNvSpPr txBox="1"/>
          <p:nvPr/>
        </p:nvSpPr>
        <p:spPr>
          <a:xfrm>
            <a:off x="7617732" y="1229380"/>
            <a:ext cx="1297668" cy="523220"/>
          </a:xfrm>
          <a:prstGeom prst="rect">
            <a:avLst/>
          </a:prstGeom>
          <a:solidFill>
            <a:schemeClr val="accent1"/>
          </a:solidFill>
        </p:spPr>
        <p:txBody>
          <a:bodyPr wrap="square" rtlCol="0">
            <a:spAutoFit/>
          </a:bodyPr>
          <a:lstStyle/>
          <a:p>
            <a:pPr algn="ctr"/>
            <a:r>
              <a:rPr lang="en-US" sz="1400" b="1" smtClean="0">
                <a:solidFill>
                  <a:schemeClr val="bg1"/>
                </a:solidFill>
              </a:rPr>
              <a:t>83% Actuarial Value Plan</a:t>
            </a:r>
          </a:p>
        </p:txBody>
      </p:sp>
      <p:sp>
        <p:nvSpPr>
          <p:cNvPr id="17" name="TextBox 16"/>
          <p:cNvSpPr txBox="1"/>
          <p:nvPr/>
        </p:nvSpPr>
        <p:spPr>
          <a:xfrm>
            <a:off x="304800" y="914400"/>
            <a:ext cx="5029200" cy="4770537"/>
          </a:xfrm>
          <a:prstGeom prst="rect">
            <a:avLst/>
          </a:prstGeom>
          <a:noFill/>
        </p:spPr>
        <p:txBody>
          <a:bodyPr wrap="square" rtlCol="0">
            <a:spAutoFit/>
          </a:bodyPr>
          <a:lstStyle/>
          <a:p>
            <a:pPr marL="285750" indent="-285750">
              <a:buFont typeface="Arial" pitchFamily="34" charset="0"/>
              <a:buChar char="•"/>
            </a:pPr>
            <a:r>
              <a:rPr lang="en-US" sz="1600" b="1" smtClean="0">
                <a:solidFill>
                  <a:schemeClr val="accent1"/>
                </a:solidFill>
              </a:rPr>
              <a:t>What if the employee gets cancer?</a:t>
            </a:r>
          </a:p>
          <a:p>
            <a:r>
              <a:rPr lang="en-US" sz="1600">
                <a:solidFill>
                  <a:schemeClr val="accent1"/>
                </a:solidFill>
              </a:rPr>
              <a:t> </a:t>
            </a:r>
            <a:r>
              <a:rPr lang="en-US" sz="1600" smtClean="0">
                <a:solidFill>
                  <a:schemeClr val="accent1"/>
                </a:solidFill>
              </a:rPr>
              <a:t>     </a:t>
            </a:r>
            <a:r>
              <a:rPr lang="en-US" sz="1600" smtClean="0"/>
              <a:t>Total out-of-pocket cost for employee on the 60% plan   </a:t>
            </a:r>
          </a:p>
          <a:p>
            <a:r>
              <a:rPr lang="en-US" sz="1600"/>
              <a:t> </a:t>
            </a:r>
            <a:r>
              <a:rPr lang="en-US" sz="1600" smtClean="0"/>
              <a:t>      is a </a:t>
            </a:r>
            <a:r>
              <a:rPr lang="en-US" sz="1600" i="1" u="sng" smtClean="0"/>
              <a:t>savings of $10,521 </a:t>
            </a:r>
            <a:r>
              <a:rPr lang="en-US" sz="1600" smtClean="0"/>
              <a:t>vs. $8,576 on the 83% plan.</a:t>
            </a:r>
          </a:p>
          <a:p>
            <a:pPr marL="285750" indent="-285750">
              <a:buFont typeface="Arial" pitchFamily="34" charset="0"/>
              <a:buChar char="•"/>
            </a:pPr>
            <a:endParaRPr lang="en-US" sz="1600" smtClean="0">
              <a:solidFill>
                <a:schemeClr val="accent1"/>
              </a:solidFill>
            </a:endParaRPr>
          </a:p>
          <a:p>
            <a:pPr marL="285750" indent="-285750">
              <a:buFont typeface="Arial" pitchFamily="34" charset="0"/>
              <a:buChar char="•"/>
            </a:pPr>
            <a:r>
              <a:rPr lang="en-US" sz="1600" b="1" smtClean="0">
                <a:solidFill>
                  <a:schemeClr val="accent1"/>
                </a:solidFill>
              </a:rPr>
              <a:t>What if the employee has a major accident?</a:t>
            </a:r>
          </a:p>
          <a:p>
            <a:r>
              <a:rPr lang="en-US" sz="1600" smtClean="0">
                <a:solidFill>
                  <a:schemeClr val="accent1"/>
                </a:solidFill>
              </a:rPr>
              <a:t>      </a:t>
            </a:r>
            <a:r>
              <a:rPr lang="en-US" sz="1600" smtClean="0"/>
              <a:t>Total out-of-pocket </a:t>
            </a:r>
            <a:r>
              <a:rPr lang="en-US" sz="1600"/>
              <a:t>cost for employee on </a:t>
            </a:r>
            <a:r>
              <a:rPr lang="en-US" sz="1600" smtClean="0"/>
              <a:t>the 60</a:t>
            </a:r>
            <a:r>
              <a:rPr lang="en-US" sz="1600"/>
              <a:t>% </a:t>
            </a:r>
          </a:p>
          <a:p>
            <a:r>
              <a:rPr lang="en-US" sz="1600"/>
              <a:t> </a:t>
            </a:r>
            <a:r>
              <a:rPr lang="en-US" sz="1600" smtClean="0"/>
              <a:t>      plan </a:t>
            </a:r>
            <a:r>
              <a:rPr lang="en-US" sz="1600"/>
              <a:t>is </a:t>
            </a:r>
            <a:r>
              <a:rPr lang="en-US" sz="1600" smtClean="0"/>
              <a:t>$6,025 vs. $8,226 on </a:t>
            </a:r>
            <a:r>
              <a:rPr lang="en-US" sz="1600"/>
              <a:t>the 83% plan.</a:t>
            </a:r>
          </a:p>
          <a:p>
            <a:pPr marL="285750" indent="-285750">
              <a:buFont typeface="Arial" pitchFamily="34" charset="0"/>
              <a:buChar char="•"/>
            </a:pPr>
            <a:endParaRPr lang="en-US" sz="1600" b="1" smtClean="0">
              <a:solidFill>
                <a:schemeClr val="accent1"/>
              </a:solidFill>
            </a:endParaRPr>
          </a:p>
          <a:p>
            <a:pPr marL="285750" indent="-285750">
              <a:buFont typeface="Arial" pitchFamily="34" charset="0"/>
              <a:buChar char="•"/>
            </a:pPr>
            <a:r>
              <a:rPr lang="en-US" sz="1600" b="1" smtClean="0">
                <a:solidFill>
                  <a:schemeClr val="accent1"/>
                </a:solidFill>
              </a:rPr>
              <a:t>What if the employee has an ongoing condition that requires a few prescriptions and goes to the doctor a few times a year?</a:t>
            </a:r>
          </a:p>
          <a:p>
            <a:r>
              <a:rPr lang="en-US" sz="1600" smtClean="0">
                <a:solidFill>
                  <a:schemeClr val="accent1"/>
                </a:solidFill>
              </a:rPr>
              <a:t>      </a:t>
            </a:r>
            <a:r>
              <a:rPr lang="en-US" sz="1600" smtClean="0"/>
              <a:t>Total out-of-pocket </a:t>
            </a:r>
            <a:r>
              <a:rPr lang="en-US" sz="1600"/>
              <a:t>cost for employee on </a:t>
            </a:r>
            <a:r>
              <a:rPr lang="en-US" sz="1600" smtClean="0"/>
              <a:t>the 60</a:t>
            </a:r>
            <a:r>
              <a:rPr lang="en-US" sz="1600"/>
              <a:t>% </a:t>
            </a:r>
          </a:p>
          <a:p>
            <a:r>
              <a:rPr lang="en-US" sz="1600"/>
              <a:t> </a:t>
            </a:r>
            <a:r>
              <a:rPr lang="en-US" sz="1600" smtClean="0"/>
              <a:t>      plan </a:t>
            </a:r>
            <a:r>
              <a:rPr lang="en-US" sz="1600"/>
              <a:t>is </a:t>
            </a:r>
            <a:r>
              <a:rPr lang="en-US" sz="1600" smtClean="0"/>
              <a:t>$7,309 vs. $7,697 on </a:t>
            </a:r>
            <a:r>
              <a:rPr lang="en-US" sz="1600"/>
              <a:t>the 83% plan</a:t>
            </a:r>
            <a:r>
              <a:rPr lang="en-US" sz="1600" smtClean="0"/>
              <a:t>.</a:t>
            </a:r>
          </a:p>
          <a:p>
            <a:endParaRPr lang="en-US" sz="1600">
              <a:solidFill>
                <a:schemeClr val="accent1"/>
              </a:solidFill>
            </a:endParaRPr>
          </a:p>
          <a:p>
            <a:pPr marL="285750" indent="-285750">
              <a:buFont typeface="Arial" pitchFamily="34" charset="0"/>
              <a:buChar char="•"/>
            </a:pPr>
            <a:r>
              <a:rPr lang="en-US" sz="1600" b="1" smtClean="0">
                <a:solidFill>
                  <a:schemeClr val="accent1"/>
                </a:solidFill>
              </a:rPr>
              <a:t>What if the employee is in good health and just uses preventative services?</a:t>
            </a:r>
          </a:p>
          <a:p>
            <a:r>
              <a:rPr lang="en-US" sz="1600" smtClean="0">
                <a:solidFill>
                  <a:schemeClr val="accent1"/>
                </a:solidFill>
              </a:rPr>
              <a:t>      </a:t>
            </a:r>
            <a:r>
              <a:rPr lang="en-US" sz="1600" smtClean="0"/>
              <a:t>Total out-of-pocket </a:t>
            </a:r>
            <a:r>
              <a:rPr lang="en-US" sz="1600"/>
              <a:t>cost for employee on </a:t>
            </a:r>
            <a:r>
              <a:rPr lang="en-US" sz="1600" smtClean="0"/>
              <a:t>the 60</a:t>
            </a:r>
            <a:r>
              <a:rPr lang="en-US" sz="1600"/>
              <a:t>% </a:t>
            </a:r>
          </a:p>
          <a:p>
            <a:r>
              <a:rPr lang="en-US" sz="1600"/>
              <a:t> </a:t>
            </a:r>
            <a:r>
              <a:rPr lang="en-US" sz="1600" smtClean="0"/>
              <a:t>     plan </a:t>
            </a:r>
            <a:r>
              <a:rPr lang="en-US" sz="1600"/>
              <a:t>is </a:t>
            </a:r>
            <a:r>
              <a:rPr lang="en-US" sz="1600" smtClean="0"/>
              <a:t>$3,897 vs. $4,906 on </a:t>
            </a:r>
            <a:r>
              <a:rPr lang="en-US" sz="1600"/>
              <a:t>the 83% plan.</a:t>
            </a:r>
          </a:p>
          <a:p>
            <a:pPr marL="285750" indent="-285750">
              <a:buFont typeface="Arial" pitchFamily="34" charset="0"/>
              <a:buChar char="•"/>
            </a:pPr>
            <a:endParaRPr lang="en-US" sz="1600" b="1">
              <a:solidFill>
                <a:schemeClr val="accent1"/>
              </a:solidFill>
            </a:endParaRPr>
          </a:p>
        </p:txBody>
      </p:sp>
      <p:sp>
        <p:nvSpPr>
          <p:cNvPr id="33" name="TextBox 32"/>
          <p:cNvSpPr txBox="1"/>
          <p:nvPr/>
        </p:nvSpPr>
        <p:spPr>
          <a:xfrm>
            <a:off x="5562600" y="4724400"/>
            <a:ext cx="1297668" cy="738664"/>
          </a:xfrm>
          <a:prstGeom prst="rect">
            <a:avLst/>
          </a:prstGeom>
          <a:solidFill>
            <a:schemeClr val="accent1"/>
          </a:solidFill>
        </p:spPr>
        <p:txBody>
          <a:bodyPr wrap="square" rtlCol="0">
            <a:spAutoFit/>
          </a:bodyPr>
          <a:lstStyle/>
          <a:p>
            <a:pPr algn="ctr"/>
            <a:r>
              <a:rPr lang="en-US" sz="1400" b="1" smtClean="0">
                <a:solidFill>
                  <a:schemeClr val="bg1"/>
                </a:solidFill>
              </a:rPr>
              <a:t>Annual Premium:  $3,897</a:t>
            </a:r>
          </a:p>
        </p:txBody>
      </p:sp>
      <p:sp>
        <p:nvSpPr>
          <p:cNvPr id="34" name="TextBox 33"/>
          <p:cNvSpPr txBox="1"/>
          <p:nvPr/>
        </p:nvSpPr>
        <p:spPr>
          <a:xfrm>
            <a:off x="7617732" y="4724400"/>
            <a:ext cx="1297668" cy="738664"/>
          </a:xfrm>
          <a:prstGeom prst="rect">
            <a:avLst/>
          </a:prstGeom>
          <a:solidFill>
            <a:schemeClr val="accent1"/>
          </a:solidFill>
        </p:spPr>
        <p:txBody>
          <a:bodyPr wrap="square" rtlCol="0">
            <a:spAutoFit/>
          </a:bodyPr>
          <a:lstStyle/>
          <a:p>
            <a:pPr algn="ctr"/>
            <a:r>
              <a:rPr lang="en-US" sz="1400" b="1" smtClean="0">
                <a:solidFill>
                  <a:schemeClr val="bg1"/>
                </a:solidFill>
              </a:rPr>
              <a:t>Annual Premium:  $4,906</a:t>
            </a:r>
          </a:p>
        </p:txBody>
      </p:sp>
      <p:sp>
        <p:nvSpPr>
          <p:cNvPr id="18" name="Rectangle 17"/>
          <p:cNvSpPr/>
          <p:nvPr/>
        </p:nvSpPr>
        <p:spPr>
          <a:xfrm>
            <a:off x="4572000" y="6059269"/>
            <a:ext cx="4572000" cy="646331"/>
          </a:xfrm>
          <a:prstGeom prst="rect">
            <a:avLst/>
          </a:prstGeom>
        </p:spPr>
        <p:txBody>
          <a:bodyPr>
            <a:spAutoFit/>
          </a:bodyPr>
          <a:lstStyle/>
          <a:p>
            <a:r>
              <a:rPr lang="en-US" sz="1200" b="1" i="1">
                <a:solidFill>
                  <a:schemeClr val="accent1"/>
                </a:solidFill>
              </a:rPr>
              <a:t>All plan scenarios were based on a 35 year old male </a:t>
            </a:r>
            <a:r>
              <a:rPr lang="en-US" sz="1200" b="1" i="1" smtClean="0">
                <a:solidFill>
                  <a:schemeClr val="accent1"/>
                </a:solidFill>
              </a:rPr>
              <a:t>smoker. </a:t>
            </a:r>
            <a:r>
              <a:rPr lang="en-US" sz="1200" b="1" i="1">
                <a:solidFill>
                  <a:schemeClr val="accent1"/>
                </a:solidFill>
              </a:rPr>
              <a:t>0% employer contributions are assumed.  Excepted benefits assume </a:t>
            </a:r>
            <a:r>
              <a:rPr lang="en-US" sz="1200" b="1" i="1">
                <a:solidFill>
                  <a:schemeClr val="accent1"/>
                </a:solidFill>
                <a:latin typeface="Times New Roman"/>
              </a:rPr>
              <a:t>the full premium is paid by the employee on an after-tax basis. </a:t>
            </a:r>
          </a:p>
        </p:txBody>
      </p:sp>
      <p:sp>
        <p:nvSpPr>
          <p:cNvPr id="37" name="TextBox 36"/>
          <p:cNvSpPr txBox="1"/>
          <p:nvPr/>
        </p:nvSpPr>
        <p:spPr>
          <a:xfrm>
            <a:off x="5562600" y="3733800"/>
            <a:ext cx="1297668" cy="307777"/>
          </a:xfrm>
          <a:prstGeom prst="rect">
            <a:avLst/>
          </a:prstGeom>
          <a:solidFill>
            <a:schemeClr val="accent1"/>
          </a:solidFill>
        </p:spPr>
        <p:txBody>
          <a:bodyPr wrap="square" rtlCol="0">
            <a:spAutoFit/>
          </a:bodyPr>
          <a:lstStyle/>
          <a:p>
            <a:pPr algn="ctr"/>
            <a:r>
              <a:rPr lang="en-US" sz="1400" b="1" smtClean="0">
                <a:solidFill>
                  <a:schemeClr val="bg1"/>
                </a:solidFill>
              </a:rPr>
              <a:t>Telemedicine</a:t>
            </a:r>
          </a:p>
        </p:txBody>
      </p:sp>
      <p:pic>
        <p:nvPicPr>
          <p:cNvPr id="40" name="Picture 2"/>
          <p:cNvPicPr>
            <a:picLocks noChangeAspect="1" noChangeArrowheads="1"/>
          </p:cNvPicPr>
          <p:nvPr/>
        </p:nvPicPr>
        <p:blipFill>
          <a:blip r:embed="rId2" cstate="print"/>
          <a:srcRect/>
          <a:stretch>
            <a:fillRect/>
          </a:stretch>
        </p:blipFill>
        <p:spPr>
          <a:xfrm>
            <a:off x="76200" y="6430963"/>
            <a:ext cx="4267200" cy="4270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5486400" y="762000"/>
            <a:ext cx="3657600" cy="1066800"/>
          </a:xfrm>
          <a:prstGeom prst="rect">
            <a:avLst/>
          </a:prstGeom>
        </p:spPr>
        <p:txBody>
          <a:bodyPr wrap="square" rtlCol="0" anchor="ctr">
            <a:spAutoFit/>
          </a:bodyPr>
          <a:lstStyle/>
          <a:p>
            <a:pPr indent="-342900" algn="ctr">
              <a:spcBef>
                <a:spcPct val="20000"/>
              </a:spcBef>
            </a:pPr>
            <a:endParaRPr lang="en-US" sz="2400" b="1" smtClean="0">
              <a:latin typeface="Calibri" pitchFamily="34" charset="0"/>
            </a:endParaRPr>
          </a:p>
        </p:txBody>
      </p:sp>
      <p:sp>
        <p:nvSpPr>
          <p:cNvPr id="9" name="Rectangle 8"/>
          <p:cNvSpPr/>
          <p:nvPr/>
        </p:nvSpPr>
        <p:spPr>
          <a:xfrm>
            <a:off x="5486400" y="533400"/>
            <a:ext cx="3581400" cy="1219200"/>
          </a:xfrm>
          <a:prstGeom prst="rect">
            <a:avLst/>
          </a:prstGeom>
        </p:spPr>
        <p:txBody>
          <a:bodyPr wrap="square" rtlCol="0" anchor="ctr">
            <a:spAutoFit/>
          </a:bodyPr>
          <a:lstStyle/>
          <a:p>
            <a:pPr indent="-342900" algn="ctr">
              <a:spcBef>
                <a:spcPct val="20000"/>
              </a:spcBef>
            </a:pPr>
            <a:endParaRPr lang="en-US" sz="2400" b="1" smtClean="0">
              <a:latin typeface="Calibri" pitchFamily="34" charset="0"/>
            </a:endParaRPr>
          </a:p>
        </p:txBody>
      </p:sp>
      <p:sp>
        <p:nvSpPr>
          <p:cNvPr id="12" name="TextBox 11"/>
          <p:cNvSpPr txBox="1"/>
          <p:nvPr/>
        </p:nvSpPr>
        <p:spPr>
          <a:xfrm>
            <a:off x="6395856" y="728246"/>
            <a:ext cx="1909944" cy="338554"/>
          </a:xfrm>
          <a:prstGeom prst="rect">
            <a:avLst/>
          </a:prstGeom>
          <a:noFill/>
        </p:spPr>
        <p:txBody>
          <a:bodyPr wrap="square" rtlCol="0">
            <a:spAutoFit/>
          </a:bodyPr>
          <a:lstStyle/>
          <a:p>
            <a:r>
              <a:rPr lang="en-US" sz="1600" b="1" smtClean="0">
                <a:solidFill>
                  <a:schemeClr val="accent1"/>
                </a:solidFill>
              </a:rPr>
              <a:t>Major Medical Plan</a:t>
            </a:r>
          </a:p>
        </p:txBody>
      </p:sp>
      <p:sp>
        <p:nvSpPr>
          <p:cNvPr id="14" name="TextBox 13"/>
          <p:cNvSpPr txBox="1"/>
          <p:nvPr/>
        </p:nvSpPr>
        <p:spPr>
          <a:xfrm>
            <a:off x="6481944" y="1981200"/>
            <a:ext cx="1900056" cy="338554"/>
          </a:xfrm>
          <a:prstGeom prst="rect">
            <a:avLst/>
          </a:prstGeom>
          <a:noFill/>
        </p:spPr>
        <p:txBody>
          <a:bodyPr wrap="square" rtlCol="0">
            <a:spAutoFit/>
          </a:bodyPr>
          <a:lstStyle/>
          <a:p>
            <a:r>
              <a:rPr lang="en-US" sz="1600" b="1">
                <a:solidFill>
                  <a:schemeClr val="accent1"/>
                </a:solidFill>
              </a:rPr>
              <a:t>Excepted Benefits</a:t>
            </a:r>
          </a:p>
        </p:txBody>
      </p:sp>
      <p:sp>
        <p:nvSpPr>
          <p:cNvPr id="30" name="TextBox 29"/>
          <p:cNvSpPr txBox="1"/>
          <p:nvPr/>
        </p:nvSpPr>
        <p:spPr>
          <a:xfrm>
            <a:off x="5897162" y="3039070"/>
            <a:ext cx="427438" cy="923330"/>
          </a:xfrm>
          <a:prstGeom prst="rect">
            <a:avLst/>
          </a:prstGeom>
          <a:noFill/>
        </p:spPr>
        <p:txBody>
          <a:bodyPr wrap="square" rtlCol="0">
            <a:spAutoFit/>
          </a:bodyPr>
          <a:lstStyle/>
          <a:p>
            <a:r>
              <a:rPr lang="en-US" sz="5400" b="1" smtClean="0">
                <a:solidFill>
                  <a:schemeClr val="accent1"/>
                </a:solidFill>
              </a:rPr>
              <a:t>+</a:t>
            </a:r>
          </a:p>
        </p:txBody>
      </p:sp>
      <p:sp>
        <p:nvSpPr>
          <p:cNvPr id="32" name="TextBox 31"/>
          <p:cNvSpPr txBox="1"/>
          <p:nvPr/>
        </p:nvSpPr>
        <p:spPr>
          <a:xfrm>
            <a:off x="5897162" y="2353270"/>
            <a:ext cx="427438" cy="923330"/>
          </a:xfrm>
          <a:prstGeom prst="rect">
            <a:avLst/>
          </a:prstGeom>
          <a:noFill/>
        </p:spPr>
        <p:txBody>
          <a:bodyPr wrap="square" rtlCol="0">
            <a:spAutoFit/>
          </a:bodyPr>
          <a:lstStyle/>
          <a:p>
            <a:r>
              <a:rPr lang="en-US" sz="5400" b="1" smtClean="0">
                <a:solidFill>
                  <a:schemeClr val="accent1"/>
                </a:solidFill>
              </a:rPr>
              <a:t>+</a:t>
            </a:r>
          </a:p>
        </p:txBody>
      </p:sp>
      <p:sp>
        <p:nvSpPr>
          <p:cNvPr id="35" name="TextBox 34"/>
          <p:cNvSpPr txBox="1"/>
          <p:nvPr/>
        </p:nvSpPr>
        <p:spPr>
          <a:xfrm>
            <a:off x="5867400" y="1676400"/>
            <a:ext cx="427438" cy="923330"/>
          </a:xfrm>
          <a:prstGeom prst="rect">
            <a:avLst/>
          </a:prstGeom>
          <a:noFill/>
        </p:spPr>
        <p:txBody>
          <a:bodyPr wrap="square" rtlCol="0">
            <a:spAutoFit/>
          </a:bodyPr>
          <a:lstStyle/>
          <a:p>
            <a:r>
              <a:rPr lang="en-US" sz="5400" b="1" smtClean="0">
                <a:solidFill>
                  <a:schemeClr val="accent1"/>
                </a:solidFill>
              </a:rPr>
              <a:t>+</a:t>
            </a:r>
          </a:p>
        </p:txBody>
      </p:sp>
      <p:sp>
        <p:nvSpPr>
          <p:cNvPr id="38" name="TextBox 37"/>
          <p:cNvSpPr txBox="1"/>
          <p:nvPr/>
        </p:nvSpPr>
        <p:spPr>
          <a:xfrm>
            <a:off x="5943600" y="4038600"/>
            <a:ext cx="427438" cy="923330"/>
          </a:xfrm>
          <a:prstGeom prst="rect">
            <a:avLst/>
          </a:prstGeom>
          <a:noFill/>
        </p:spPr>
        <p:txBody>
          <a:bodyPr wrap="square" rtlCol="0">
            <a:spAutoFit/>
          </a:bodyPr>
          <a:lstStyle/>
          <a:p>
            <a:r>
              <a:rPr lang="en-US" sz="5400" b="1" smtClean="0">
                <a:solidFill>
                  <a:schemeClr val="accent1"/>
                </a:solidFill>
              </a:rPr>
              <a:t>=</a:t>
            </a:r>
          </a:p>
        </p:txBody>
      </p:sp>
      <p:sp>
        <p:nvSpPr>
          <p:cNvPr id="42" name="TextBox 41"/>
          <p:cNvSpPr txBox="1"/>
          <p:nvPr/>
        </p:nvSpPr>
        <p:spPr>
          <a:xfrm>
            <a:off x="8030762" y="4038600"/>
            <a:ext cx="427438" cy="923330"/>
          </a:xfrm>
          <a:prstGeom prst="rect">
            <a:avLst/>
          </a:prstGeom>
          <a:noFill/>
        </p:spPr>
        <p:txBody>
          <a:bodyPr wrap="square" rtlCol="0">
            <a:spAutoFit/>
          </a:bodyPr>
          <a:lstStyle/>
          <a:p>
            <a:r>
              <a:rPr lang="en-US" sz="5400" b="1" smtClean="0">
                <a:solidFill>
                  <a:schemeClr val="accent1"/>
                </a:solidFill>
              </a:rPr>
              <a:t>=</a:t>
            </a:r>
          </a:p>
        </p:txBody>
      </p:sp>
    </p:spTree>
    <p:extLst>
      <p:ext uri="{BB962C8B-B14F-4D97-AF65-F5344CB8AC3E}">
        <p14:creationId xmlns:p14="http://schemas.microsoft.com/office/powerpoint/2010/main" xmlns="" val="15142019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xmlns="" val="3474726494"/>
              </p:ext>
            </p:extLst>
          </p:nvPr>
        </p:nvGraphicFramePr>
        <p:xfrm>
          <a:off x="533400" y="1143000"/>
          <a:ext cx="8305800" cy="1310640"/>
        </p:xfrm>
        <a:graphic>
          <a:graphicData uri="http://schemas.openxmlformats.org/drawingml/2006/table">
            <a:tbl>
              <a:tblPr firstRow="1" bandRow="1">
                <a:tableStyleId>{073A0DAA-6AF3-43AB-8588-CEC1D06C72B9}</a:tableStyleId>
              </a:tblPr>
              <a:tblGrid>
                <a:gridCol w="2234797"/>
                <a:gridCol w="1986428"/>
                <a:gridCol w="1847974"/>
                <a:gridCol w="2236601"/>
              </a:tblGrid>
              <a:tr h="304800">
                <a:tc>
                  <a:txBody>
                    <a:bodyPr/>
                    <a:lstStyle/>
                    <a:p>
                      <a:r>
                        <a:rPr lang="en-US" sz="1200" dirty="0" smtClean="0">
                          <a:latin typeface="+mn-lt"/>
                        </a:rPr>
                        <a:t>Strategies</a:t>
                      </a:r>
                    </a:p>
                  </a:txBody>
                  <a:tcPr>
                    <a:solidFill>
                      <a:schemeClr val="accent1"/>
                    </a:solidFill>
                  </a:tcPr>
                </a:tc>
                <a:tc>
                  <a:txBody>
                    <a:bodyPr/>
                    <a:lstStyle/>
                    <a:p>
                      <a:pPr marL="0" marR="0" indent="0" algn="l" defTabSz="914400" rtl="0" eaLnBrk="1" fontAlgn="auto" latinLnBrk="0" hangingPunct="1">
                        <a:lnSpc>
                          <a:spcPct val="100000"/>
                        </a:lnSpc>
                        <a:spcBef>
                          <a:spcPct val="0"/>
                        </a:spcBef>
                        <a:spcAft>
                          <a:spcPct val="0"/>
                        </a:spcAft>
                        <a:buClrTx/>
                        <a:buSzTx/>
                        <a:buFontTx/>
                        <a:buNone/>
                      </a:pPr>
                      <a:r>
                        <a:rPr lang="en-US" sz="1200" b="1" smtClean="0">
                          <a:solidFill>
                            <a:schemeClr val="tx1"/>
                          </a:solidFill>
                          <a:latin typeface="+mn-lt"/>
                          <a:cs typeface="Arial" pitchFamily="34" charset="0"/>
                        </a:rPr>
                        <a:t>WFIS Sample 1 - General</a:t>
                      </a:r>
                    </a:p>
                  </a:txBody>
                  <a:tcPr>
                    <a:solidFill>
                      <a:schemeClr val="accent1"/>
                    </a:solidFill>
                  </a:tcPr>
                </a:tc>
                <a:tc>
                  <a:txBody>
                    <a:bodyPr/>
                    <a:lstStyle/>
                    <a:p>
                      <a:r>
                        <a:rPr lang="en-US" sz="1200" smtClean="0">
                          <a:latin typeface="+mn-lt"/>
                        </a:rPr>
                        <a:t>Considerations</a:t>
                      </a:r>
                    </a:p>
                  </a:txBody>
                  <a:tcPr>
                    <a:solidFill>
                      <a:schemeClr val="accent1"/>
                    </a:solidFill>
                  </a:tcPr>
                </a:tc>
                <a:tc>
                  <a:txBody>
                    <a:bodyPr/>
                    <a:lstStyle/>
                    <a:p>
                      <a:r>
                        <a:rPr lang="en-US" sz="1200" smtClean="0">
                          <a:latin typeface="+mn-lt"/>
                        </a:rPr>
                        <a:t>Actions Required</a:t>
                      </a:r>
                    </a:p>
                  </a:txBody>
                  <a:tcPr>
                    <a:solidFill>
                      <a:schemeClr val="accent1"/>
                    </a:solidFill>
                  </a:tcPr>
                </a:tc>
              </a:tr>
              <a:tr h="891540">
                <a:tc>
                  <a:txBody>
                    <a:bodyPr/>
                    <a:lstStyle/>
                    <a:p>
                      <a:r>
                        <a:rPr lang="en-US" sz="1200" smtClean="0">
                          <a:latin typeface="+mn-lt"/>
                        </a:rPr>
                        <a:t>Gradually adjust employee contributions to optimize exchange eligibility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Current single</a:t>
                      </a:r>
                      <a:r>
                        <a:rPr lang="en-US" sz="1200" baseline="0" dirty="0" smtClean="0">
                          <a:latin typeface="+mn-lt"/>
                        </a:rPr>
                        <a:t> coverage employee contributions are “affordable” for all employees</a:t>
                      </a:r>
                      <a:endParaRPr lang="en-US" sz="1200" dirty="0" smtClean="0">
                        <a:latin typeface="+mn-lt"/>
                      </a:endParaRPr>
                    </a:p>
                  </a:txBody>
                  <a:tcPr/>
                </a:tc>
                <a:tc>
                  <a:txBody>
                    <a:bodyPr/>
                    <a:lstStyle/>
                    <a:p>
                      <a:r>
                        <a:rPr lang="en-US" sz="1200" dirty="0" smtClean="0">
                          <a:latin typeface="+mn-lt"/>
                        </a:rPr>
                        <a:t>Most leading</a:t>
                      </a:r>
                      <a:r>
                        <a:rPr lang="en-US" sz="1200" baseline="0" dirty="0" smtClean="0">
                          <a:latin typeface="+mn-lt"/>
                        </a:rPr>
                        <a:t> edge employers will increase single coverage premiums to allow optimum exchange access</a:t>
                      </a:r>
                    </a:p>
                  </a:txBody>
                  <a:tcPr/>
                </a:tc>
                <a:tc>
                  <a:txBody>
                    <a:bodyPr/>
                    <a:lstStyle/>
                    <a:p>
                      <a:r>
                        <a:rPr lang="en-US" sz="1200" baseline="0" dirty="0" smtClean="0">
                          <a:latin typeface="+mn-lt"/>
                        </a:rPr>
                        <a:t>Consider gradually increasing employee contributions and reallocating compensation in the form of excepted benefits for certain classes</a:t>
                      </a:r>
                    </a:p>
                  </a:txBody>
                  <a:tcPr/>
                </a:tc>
              </a:tr>
            </a:tbl>
          </a:graphicData>
        </a:graphic>
      </p:graphicFrame>
      <p:sp>
        <p:nvSpPr>
          <p:cNvPr id="122919" name="Slide Number Placeholder 23"/>
          <p:cNvSpPr>
            <a:spLocks noGrp="1"/>
          </p:cNvSpPr>
          <p:nvPr>
            <p:ph type="sldNum" sz="quarter" idx="12"/>
          </p:nvPr>
        </p:nvSpPr>
        <p:spPr>
          <a:noFill/>
        </p:spPr>
        <p:txBody>
          <a:bodyPr/>
          <a:lstStyle/>
          <a:p>
            <a:fld id="{C0609DF6-C3E1-4AEB-B503-35415C5C147C}" type="slidenum">
              <a:rPr lang="en-US" smtClean="0">
                <a:solidFill>
                  <a:prstClr val="black"/>
                </a:solidFill>
              </a:rPr>
              <a:pPr/>
              <a:t>34</a:t>
            </a:fld>
            <a:endParaRPr lang="en-US" smtClean="0">
              <a:solidFill>
                <a:prstClr val="black"/>
              </a:solidFill>
            </a:endParaRPr>
          </a:p>
        </p:txBody>
      </p:sp>
      <p:sp>
        <p:nvSpPr>
          <p:cNvPr id="8" name="ActionPlanAffordable" hidden="1"/>
          <p:cNvSpPr txBox="1"/>
          <p:nvPr/>
        </p:nvSpPr>
        <p:spPr>
          <a:xfrm>
            <a:off x="5562600" y="6248400"/>
            <a:ext cx="2133600" cy="369332"/>
          </a:xfrm>
          <a:prstGeom prst="rect">
            <a:avLst/>
          </a:prstGeom>
          <a:noFill/>
        </p:spPr>
        <p:txBody>
          <a:bodyPr wrap="square" rtlCol="0">
            <a:spAutoFit/>
          </a:bodyPr>
          <a:lstStyle/>
          <a:p>
            <a:r>
              <a:rPr lang="en-US" smtClean="0">
                <a:solidFill>
                  <a:srgbClr val="EEEEEE"/>
                </a:solidFill>
              </a:rPr>
              <a:t>ActionPlan</a:t>
            </a:r>
          </a:p>
        </p:txBody>
      </p:sp>
      <p:sp>
        <p:nvSpPr>
          <p:cNvPr id="9" name="Rectangle 8"/>
          <p:cNvSpPr/>
          <p:nvPr/>
        </p:nvSpPr>
        <p:spPr>
          <a:xfrm>
            <a:off x="0" y="6477000"/>
            <a:ext cx="4572000" cy="400110"/>
          </a:xfrm>
          <a:prstGeom prst="rect">
            <a:avLst/>
          </a:prstGeom>
        </p:spPr>
        <p:txBody>
          <a:bodyPr>
            <a:spAutoFit/>
          </a:bodyPr>
          <a:lstStyle/>
          <a:p>
            <a:pPr>
              <a:spcBef>
                <a:spcPct val="0"/>
              </a:spcBef>
              <a:spcAft>
                <a:spcPct val="0"/>
              </a:spcAft>
            </a:pPr>
            <a:r>
              <a:rPr lang="en-US" sz="1000" kern="0" dirty="0" smtClean="0">
                <a:solidFill>
                  <a:sysClr val="windowText" lastClr="000000"/>
                </a:solidFill>
              </a:rPr>
              <a:t>© 2012 Wells Fargo Insurance Services </a:t>
            </a:r>
          </a:p>
          <a:p>
            <a:pPr>
              <a:spcBef>
                <a:spcPct val="0"/>
              </a:spcBef>
              <a:spcAft>
                <a:spcPct val="0"/>
              </a:spcAft>
            </a:pPr>
            <a:r>
              <a:rPr lang="en-US" sz="1000" kern="0" dirty="0" smtClean="0">
                <a:solidFill>
                  <a:sysClr val="windowText" lastClr="000000"/>
                </a:solidFill>
              </a:rPr>
              <a:t>No Reprints Without Permission</a:t>
            </a:r>
          </a:p>
        </p:txBody>
      </p:sp>
      <p:sp>
        <p:nvSpPr>
          <p:cNvPr id="2" name="Title 1"/>
          <p:cNvSpPr>
            <a:spLocks noGrp="1"/>
          </p:cNvSpPr>
          <p:nvPr>
            <p:ph type="title"/>
          </p:nvPr>
        </p:nvSpPr>
        <p:spPr>
          <a:xfrm>
            <a:off x="457200" y="76200"/>
            <a:ext cx="8229600" cy="1143000"/>
          </a:xfrm>
        </p:spPr>
        <p:txBody>
          <a:bodyPr>
            <a:normAutofit/>
          </a:bodyPr>
          <a:lstStyle/>
          <a:p>
            <a:r>
              <a:rPr lang="en-US" sz="3600" smtClean="0">
                <a:solidFill>
                  <a:schemeClr val="bg2"/>
                </a:solidFill>
              </a:rPr>
              <a:t>Action plan – “Affordable” contributions</a:t>
            </a:r>
          </a:p>
        </p:txBody>
      </p:sp>
      <p:graphicFrame>
        <p:nvGraphicFramePr>
          <p:cNvPr id="4" name="Object 3"/>
          <p:cNvGraphicFramePr>
            <a:graphicFrameLocks noChangeAspect="1"/>
          </p:cNvGraphicFramePr>
          <p:nvPr>
            <p:extLst>
              <p:ext uri="{D42A27DB-BD31-4B8C-83A1-F6EECF244321}">
                <p14:modId xmlns:p14="http://schemas.microsoft.com/office/powerpoint/2010/main" xmlns="" val="2860360139"/>
              </p:ext>
            </p:extLst>
          </p:nvPr>
        </p:nvGraphicFramePr>
        <p:xfrm>
          <a:off x="801688" y="3298825"/>
          <a:ext cx="7654925" cy="1349375"/>
        </p:xfrm>
        <a:graphic>
          <a:graphicData uri="http://schemas.openxmlformats.org/presentationml/2006/ole">
            <p:oleObj spid="_x0000_s5123" name="Worksheet" r:id="rId4" imgW="5667300" imgH="1000125" progId="Excel.Sheet.12">
              <p:embed/>
            </p:oleObj>
          </a:graphicData>
        </a:graphic>
      </p:graphicFrame>
    </p:spTree>
    <p:extLst>
      <p:ext uri="{BB962C8B-B14F-4D97-AF65-F5344CB8AC3E}">
        <p14:creationId xmlns:p14="http://schemas.microsoft.com/office/powerpoint/2010/main" xmlns="" val="1313177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9141" name="Title 1"/>
          <p:cNvSpPr>
            <a:spLocks noGrp="1"/>
          </p:cNvSpPr>
          <p:nvPr>
            <p:ph type="title"/>
          </p:nvPr>
        </p:nvSpPr>
        <p:spPr>
          <a:xfrm>
            <a:off x="0" y="1752600"/>
            <a:ext cx="9144000" cy="639762"/>
          </a:xfrm>
        </p:spPr>
        <p:txBody>
          <a:bodyPr>
            <a:normAutofit fontScale="90000"/>
          </a:bodyPr>
          <a:lstStyle/>
          <a:p>
            <a:pPr algn="ctr"/>
            <a:r>
              <a:rPr lang="en-US" dirty="0" smtClean="0">
                <a:solidFill>
                  <a:schemeClr val="bg2"/>
                </a:solidFill>
                <a:latin typeface="+mn-lt"/>
              </a:rPr>
              <a:t>Appendix</a:t>
            </a:r>
          </a:p>
        </p:txBody>
      </p:sp>
      <p:sp>
        <p:nvSpPr>
          <p:cNvPr id="219142" name="Slide Number Placeholder 32"/>
          <p:cNvSpPr>
            <a:spLocks noGrp="1"/>
          </p:cNvSpPr>
          <p:nvPr>
            <p:ph type="sldNum" sz="quarter" idx="12"/>
          </p:nvPr>
        </p:nvSpPr>
        <p:spPr>
          <a:noFill/>
        </p:spPr>
        <p:txBody>
          <a:bodyPr/>
          <a:lstStyle/>
          <a:p>
            <a:fld id="{37570C9B-9830-4BFF-808A-206623120247}" type="slidenum">
              <a:rPr lang="en-US" smtClean="0">
                <a:solidFill>
                  <a:prstClr val="black"/>
                </a:solidFill>
              </a:rPr>
              <a:pPr/>
              <a:t>35</a:t>
            </a:fld>
            <a:endParaRPr lang="en-US" smtClean="0">
              <a:solidFill>
                <a:prstClr val="black"/>
              </a:solidFill>
            </a:endParaRPr>
          </a:p>
        </p:txBody>
      </p:sp>
      <p:sp>
        <p:nvSpPr>
          <p:cNvPr id="20" name="ERTotalOptimizeDiff"/>
          <p:cNvSpPr/>
          <p:nvPr/>
        </p:nvSpPr>
        <p:spPr>
          <a:xfrm>
            <a:off x="5867400" y="3429000"/>
            <a:ext cx="2133600" cy="304800"/>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b="1">
              <a:solidFill>
                <a:prstClr val="black"/>
              </a:solidFill>
            </a:endParaRPr>
          </a:p>
        </p:txBody>
      </p:sp>
      <p:sp>
        <p:nvSpPr>
          <p:cNvPr id="21" name="ActionPlan" hidden="1"/>
          <p:cNvSpPr txBox="1"/>
          <p:nvPr/>
        </p:nvSpPr>
        <p:spPr>
          <a:xfrm>
            <a:off x="5562600" y="6248400"/>
            <a:ext cx="2133600" cy="369332"/>
          </a:xfrm>
          <a:prstGeom prst="rect">
            <a:avLst/>
          </a:prstGeom>
          <a:noFill/>
        </p:spPr>
        <p:txBody>
          <a:bodyPr wrap="square" rtlCol="0">
            <a:spAutoFit/>
          </a:bodyPr>
          <a:lstStyle/>
          <a:p>
            <a:r>
              <a:rPr lang="en-US" smtClean="0">
                <a:solidFill>
                  <a:srgbClr val="EEEEEE"/>
                </a:solidFill>
              </a:rPr>
              <a:t>ActionPlan</a:t>
            </a:r>
          </a:p>
        </p:txBody>
      </p:sp>
      <p:sp>
        <p:nvSpPr>
          <p:cNvPr id="22" name="Rectangle 21"/>
          <p:cNvSpPr/>
          <p:nvPr/>
        </p:nvSpPr>
        <p:spPr>
          <a:xfrm>
            <a:off x="0" y="6477000"/>
            <a:ext cx="4572000" cy="400110"/>
          </a:xfrm>
          <a:prstGeom prst="rect">
            <a:avLst/>
          </a:prstGeom>
        </p:spPr>
        <p:txBody>
          <a:bodyPr>
            <a:spAutoFit/>
          </a:bodyPr>
          <a:lstStyle/>
          <a:p>
            <a:r>
              <a:rPr lang="en-US" sz="1000" kern="0" dirty="0" smtClean="0">
                <a:solidFill>
                  <a:sysClr val="windowText" lastClr="000000"/>
                </a:solidFill>
              </a:rPr>
              <a:t>© 2012 Wells Fargo Insurance Services </a:t>
            </a:r>
          </a:p>
          <a:p>
            <a:r>
              <a:rPr lang="en-US" sz="1000" kern="0" dirty="0" smtClean="0">
                <a:solidFill>
                  <a:sysClr val="windowText" lastClr="000000"/>
                </a:solidFill>
              </a:rPr>
              <a:t>No Reprints Without Permission</a:t>
            </a:r>
          </a:p>
        </p:txBody>
      </p:sp>
    </p:spTree>
    <p:extLst>
      <p:ext uri="{BB962C8B-B14F-4D97-AF65-F5344CB8AC3E}">
        <p14:creationId xmlns:p14="http://schemas.microsoft.com/office/powerpoint/2010/main" xmlns="" val="9182736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916982"/>
            <a:ext cx="9144000" cy="951287"/>
            <a:chOff x="0" y="916982"/>
            <a:chExt cx="9144000" cy="951287"/>
          </a:xfrm>
        </p:grpSpPr>
        <p:pic>
          <p:nvPicPr>
            <p:cNvPr id="4" name="Picture 3" descr="app top.jpg"/>
            <p:cNvPicPr>
              <a:picLocks noChangeAspect="1"/>
            </p:cNvPicPr>
            <p:nvPr/>
          </p:nvPicPr>
          <p:blipFill>
            <a:blip r:embed="rId3" cstate="print"/>
            <a:srcRect/>
            <a:stretch>
              <a:fillRect/>
            </a:stretch>
          </p:blipFill>
          <p:spPr>
            <a:xfrm>
              <a:off x="0" y="916982"/>
              <a:ext cx="9144000" cy="951287"/>
            </a:xfrm>
            <a:prstGeom prst="rect">
              <a:avLst/>
            </a:prstGeom>
          </p:spPr>
        </p:pic>
        <p:pic>
          <p:nvPicPr>
            <p:cNvPr id="5122" name="Picture 2"/>
            <p:cNvPicPr>
              <a:picLocks noChangeAspect="1" noChangeArrowheads="1"/>
            </p:cNvPicPr>
            <p:nvPr/>
          </p:nvPicPr>
          <p:blipFill>
            <a:blip r:embed="rId4" cstate="print"/>
            <a:srcRect/>
            <a:stretch>
              <a:fillRect/>
            </a:stretch>
          </p:blipFill>
          <p:spPr>
            <a:xfrm>
              <a:off x="8686799" y="1520606"/>
              <a:ext cx="309789" cy="240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6" name="Rectangle 15"/>
          <p:cNvSpPr/>
          <p:nvPr/>
        </p:nvSpPr>
        <p:spPr>
          <a:xfrm>
            <a:off x="-152400" y="993182"/>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17" name="Title"/>
          <p:cNvSpPr txBox="1"/>
          <p:nvPr/>
        </p:nvSpPr>
        <p:spPr>
          <a:xfrm>
            <a:off x="381000" y="1447800"/>
            <a:ext cx="6324600" cy="307777"/>
          </a:xfrm>
          <a:prstGeom prst="rect">
            <a:avLst/>
          </a:prstGeom>
          <a:noFill/>
        </p:spPr>
        <p:txBody>
          <a:bodyPr wrap="square" rtlCol="0">
            <a:spAutoFit/>
          </a:bodyPr>
          <a:lstStyle/>
          <a:p>
            <a:r>
              <a:rPr lang="en-US" sz="1100" b="1" smtClean="0">
                <a:latin typeface="Calibri" pitchFamily="34" charset="0"/>
              </a:rPr>
              <a:t>Current Plan Design - PPO</a:t>
            </a:r>
          </a:p>
        </p:txBody>
      </p:sp>
      <p:sp>
        <p:nvSpPr>
          <p:cNvPr id="58" name="Rectangle 57"/>
          <p:cNvSpPr/>
          <p:nvPr/>
        </p:nvSpPr>
        <p:spPr>
          <a:xfrm>
            <a:off x="4572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3" name="Rectangle 62"/>
          <p:cNvSpPr/>
          <p:nvPr/>
        </p:nvSpPr>
        <p:spPr>
          <a:xfrm>
            <a:off x="12192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4" name="Rectangle 63"/>
          <p:cNvSpPr/>
          <p:nvPr/>
        </p:nvSpPr>
        <p:spPr>
          <a:xfrm>
            <a:off x="21336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5" name="Rectangle 64"/>
          <p:cNvSpPr/>
          <p:nvPr/>
        </p:nvSpPr>
        <p:spPr>
          <a:xfrm>
            <a:off x="31242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6" name="Rectangle 65"/>
          <p:cNvSpPr/>
          <p:nvPr/>
        </p:nvSpPr>
        <p:spPr>
          <a:xfrm>
            <a:off x="40386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7" name="Rectangle 66"/>
          <p:cNvSpPr/>
          <p:nvPr/>
        </p:nvSpPr>
        <p:spPr>
          <a:xfrm>
            <a:off x="49530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8" name="Rectangle 67"/>
          <p:cNvSpPr/>
          <p:nvPr/>
        </p:nvSpPr>
        <p:spPr>
          <a:xfrm>
            <a:off x="0" y="1828800"/>
            <a:ext cx="9144000" cy="504831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69" name="Rectangle 68"/>
          <p:cNvSpPr/>
          <p:nvPr/>
        </p:nvSpPr>
        <p:spPr>
          <a:xfrm>
            <a:off x="152399" y="1828800"/>
            <a:ext cx="8889543" cy="3886200"/>
          </a:xfrm>
          <a:prstGeom prst="rect">
            <a:avLst/>
          </a:prstGeom>
          <a:solidFill>
            <a:srgbClr val="F5F5F5"/>
          </a:solidFill>
          <a:ln w="19050">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22" name="TextBox 21"/>
          <p:cNvSpPr txBox="1"/>
          <p:nvPr/>
        </p:nvSpPr>
        <p:spPr>
          <a:xfrm>
            <a:off x="5334000" y="2009001"/>
            <a:ext cx="2286000" cy="276999"/>
          </a:xfrm>
          <a:prstGeom prst="rect">
            <a:avLst/>
          </a:prstGeom>
          <a:noFill/>
        </p:spPr>
        <p:txBody>
          <a:bodyPr wrap="square" rtlCol="0">
            <a:spAutoFit/>
          </a:bodyPr>
          <a:lstStyle/>
          <a:p>
            <a:r>
              <a:rPr lang="en-US" sz="1200" smtClean="0">
                <a:latin typeface="Calibri" pitchFamily="34" charset="0"/>
              </a:rPr>
              <a:t>Deductible Benchmarking</a:t>
            </a:r>
          </a:p>
        </p:txBody>
      </p:sp>
      <p:sp>
        <p:nvSpPr>
          <p:cNvPr id="18" name="VendorLogo"/>
          <p:cNvSpPr txBox="1"/>
          <p:nvPr/>
        </p:nvSpPr>
        <p:spPr>
          <a:xfrm>
            <a:off x="7848600" y="6858000"/>
            <a:ext cx="1143000" cy="369332"/>
          </a:xfrm>
          <a:prstGeom prst="rect">
            <a:avLst/>
          </a:prstGeom>
          <a:noFill/>
        </p:spPr>
        <p:txBody>
          <a:bodyPr wrap="square" rtlCol="0">
            <a:spAutoFit/>
          </a:bodyPr>
          <a:lstStyle/>
          <a:p>
            <a:endParaRPr lang="en-US">
              <a:latin typeface="Calibri" pitchFamily="34" charset="0"/>
            </a:endParaRPr>
          </a:p>
        </p:txBody>
      </p:sp>
      <p:sp>
        <p:nvSpPr>
          <p:cNvPr id="21" name="CurrentPlanDesign" hidden="1"/>
          <p:cNvSpPr txBox="1"/>
          <p:nvPr/>
        </p:nvSpPr>
        <p:spPr>
          <a:xfrm>
            <a:off x="762000" y="6400800"/>
            <a:ext cx="2514600" cy="369332"/>
          </a:xfrm>
          <a:prstGeom prst="rect">
            <a:avLst/>
          </a:prstGeom>
          <a:noFill/>
        </p:spPr>
        <p:txBody>
          <a:bodyPr wrap="square" rtlCol="0">
            <a:spAutoFit/>
          </a:bodyPr>
          <a:lstStyle/>
          <a:p>
            <a:r>
              <a:rPr lang="en-US" smtClean="0">
                <a:solidFill>
                  <a:srgbClr val="EEEEEE"/>
                </a:solidFill>
              </a:rPr>
              <a:t>a</a:t>
            </a:r>
          </a:p>
        </p:txBody>
      </p:sp>
      <p:sp>
        <p:nvSpPr>
          <p:cNvPr id="30" name="Slide Number Placeholder 29"/>
          <p:cNvSpPr>
            <a:spLocks noGrp="1"/>
          </p:cNvSpPr>
          <p:nvPr>
            <p:ph type="sldNum" sz="quarter" idx="12"/>
          </p:nvPr>
        </p:nvSpPr>
        <p:spPr/>
        <p:txBody>
          <a:bodyPr/>
          <a:lstStyle/>
          <a:p>
            <a:fld id="{CDC9CC1B-925F-4299-9F6F-2367F24ED866}" type="slidenum">
              <a:rPr lang="en-US" smtClean="0">
                <a:latin typeface="Calibri" pitchFamily="34" charset="0"/>
              </a:rPr>
              <a:pPr/>
              <a:t>36</a:t>
            </a:fld>
            <a:endParaRPr lang="en-US" smtClean="0">
              <a:latin typeface="Calibri" pitchFamily="34" charset="0"/>
            </a:endParaRPr>
          </a:p>
        </p:txBody>
      </p:sp>
      <p:sp>
        <p:nvSpPr>
          <p:cNvPr id="24" name="CompassHeading"/>
          <p:cNvSpPr/>
          <p:nvPr/>
        </p:nvSpPr>
        <p:spPr>
          <a:xfrm>
            <a:off x="304800" y="1905000"/>
            <a:ext cx="3962400" cy="3124200"/>
          </a:xfrm>
          <a:prstGeom prst="rect">
            <a:avLst/>
          </a:prstGeom>
          <a:solidFill>
            <a:srgbClr val="F5F5F5"/>
          </a:solidFill>
          <a:ln w="19050">
            <a:noFill/>
          </a:ln>
        </p:spPr>
        <p:style>
          <a:lnRef idx="2">
            <a:schemeClr val="accent1">
              <a:shade val="50000"/>
            </a:schemeClr>
          </a:lnRef>
          <a:fillRef idx="1">
            <a:schemeClr val="accent1"/>
          </a:fillRef>
          <a:effectRef idx="0">
            <a:schemeClr val="accent1"/>
          </a:effectRef>
          <a:fontRef idx="minor">
            <a:srgbClr val="000000"/>
          </a:fontRef>
        </p:style>
        <p:txBody>
          <a:bodyPr rtlCol="0" anchor="t" anchorCtr="0"/>
          <a:lstStyle/>
          <a:p>
            <a:pPr marL="0" indent="-114300">
              <a:buFont typeface="Arial" pitchFamily="34" charset="0"/>
              <a:buChar char="•"/>
            </a:pPr>
            <a:r>
              <a:rPr sz="1100" b="1">
                <a:latin typeface="Calibri"/>
              </a:rPr>
              <a:t>Plan Highlights</a:t>
            </a:r>
          </a:p>
          <a:p>
            <a:pPr marL="635000" indent="-114300">
              <a:buFont typeface="Arial" pitchFamily="34" charset="0"/>
              <a:buChar char="•"/>
            </a:pPr>
            <a:r>
              <a:rPr sz="1100" b="0">
                <a:latin typeface="Calibri"/>
              </a:rPr>
              <a:t>Anthem</a:t>
            </a:r>
          </a:p>
          <a:p>
            <a:pPr marL="0" indent="-114300">
              <a:buFont typeface="Arial" pitchFamily="34" charset="0"/>
              <a:buChar char="•"/>
            </a:pPr>
            <a:r>
              <a:rPr sz="1100" b="1">
                <a:latin typeface="Calibri"/>
              </a:rPr>
              <a:t>Deductible</a:t>
            </a:r>
          </a:p>
          <a:p>
            <a:pPr marL="635000" indent="-114300">
              <a:buFont typeface="Arial" pitchFamily="34" charset="0"/>
              <a:buChar char="•"/>
            </a:pPr>
            <a:r>
              <a:rPr sz="1100" b="0">
                <a:latin typeface="Calibri"/>
              </a:rPr>
              <a:t>$0.00 Single/$0.00 Family Deductible</a:t>
            </a:r>
          </a:p>
          <a:p>
            <a:pPr marL="0" indent="-114300">
              <a:buFont typeface="Arial" pitchFamily="34" charset="0"/>
              <a:buChar char="•"/>
            </a:pPr>
            <a:r>
              <a:rPr sz="1100" b="1">
                <a:latin typeface="Calibri"/>
              </a:rPr>
              <a:t>Out of Pocket Maximum</a:t>
            </a:r>
          </a:p>
          <a:p>
            <a:pPr marL="635000" indent="-114300">
              <a:buFont typeface="Arial" pitchFamily="34" charset="0"/>
              <a:buChar char="•"/>
            </a:pPr>
            <a:r>
              <a:rPr sz="1100" b="0">
                <a:latin typeface="Calibri"/>
              </a:rPr>
              <a:t>$2,500.00 Single/$5,000.00 Family OOP</a:t>
            </a:r>
          </a:p>
          <a:p>
            <a:pPr marL="0" indent="-114300">
              <a:buFont typeface="Arial" pitchFamily="34" charset="0"/>
              <a:buChar char="•"/>
            </a:pPr>
            <a:r>
              <a:rPr sz="1100" b="1">
                <a:latin typeface="Calibri"/>
              </a:rPr>
              <a:t>Copays/Coinsurance</a:t>
            </a:r>
          </a:p>
          <a:p>
            <a:pPr marL="635000" indent="-114300">
              <a:buFont typeface="Arial" pitchFamily="34" charset="0"/>
              <a:buChar char="•"/>
            </a:pPr>
            <a:r>
              <a:rPr sz="1100" b="0">
                <a:latin typeface="Calibri"/>
              </a:rPr>
              <a:t>20% coinsurance</a:t>
            </a:r>
          </a:p>
          <a:p>
            <a:pPr marL="635000" indent="-114300">
              <a:buFont typeface="Arial" pitchFamily="34" charset="0"/>
              <a:buChar char="•"/>
            </a:pPr>
            <a:r>
              <a:rPr sz="1100" b="0">
                <a:latin typeface="Calibri"/>
              </a:rPr>
              <a:t>$20.00  Routine Office Visit</a:t>
            </a:r>
          </a:p>
          <a:p>
            <a:pPr marL="635000" indent="-114300">
              <a:buFont typeface="Arial" pitchFamily="34" charset="0"/>
              <a:buChar char="•"/>
            </a:pPr>
            <a:r>
              <a:rPr sz="1100" b="0">
                <a:latin typeface="Calibri"/>
              </a:rPr>
              <a:t>$35.00  Specialist Visit</a:t>
            </a:r>
          </a:p>
          <a:p>
            <a:pPr marL="635000" indent="-114300">
              <a:buFont typeface="Arial" pitchFamily="34" charset="0"/>
              <a:buChar char="•"/>
            </a:pPr>
            <a:r>
              <a:rPr sz="1100" b="0">
                <a:latin typeface="Calibri"/>
              </a:rPr>
              <a:t>$10.00  Tier 1 Prescription</a:t>
            </a:r>
          </a:p>
          <a:p>
            <a:pPr marL="635000" indent="-114300">
              <a:buFont typeface="Arial" pitchFamily="34" charset="0"/>
              <a:buChar char="•"/>
            </a:pPr>
            <a:r>
              <a:rPr sz="1100" b="0">
                <a:latin typeface="Calibri"/>
              </a:rPr>
              <a:t>$20.00  Tier 2 Prescription</a:t>
            </a:r>
          </a:p>
          <a:p>
            <a:pPr marL="635000" indent="-114300">
              <a:buFont typeface="Arial" pitchFamily="34" charset="0"/>
              <a:buChar char="•"/>
            </a:pPr>
            <a:r>
              <a:rPr sz="1100" b="0">
                <a:latin typeface="Calibri"/>
              </a:rPr>
              <a:t>$35.00  Tier 3 Prescription</a:t>
            </a:r>
          </a:p>
        </p:txBody>
      </p:sp>
      <p:sp>
        <p:nvSpPr>
          <p:cNvPr id="23" name="TextBox 5"/>
          <p:cNvSpPr txBox="1">
            <a:spLocks noChangeArrowheads="1"/>
          </p:cNvSpPr>
          <p:nvPr/>
        </p:nvSpPr>
        <p:spPr>
          <a:xfrm>
            <a:off x="152400" y="5410200"/>
            <a:ext cx="5181600" cy="246221"/>
          </a:xfrm>
          <a:prstGeom prst="rect">
            <a:avLst/>
          </a:prstGeom>
          <a:noFill/>
          <a:ln w="9525">
            <a:noFill/>
            <a:miter lim="800000"/>
          </a:ln>
        </p:spPr>
        <p:txBody>
          <a:bodyPr>
            <a:spAutoFit/>
          </a:bodyPr>
          <a:lstStyle/>
          <a:p>
            <a:r>
              <a:rPr lang="en-US" sz="1000" i="1"/>
              <a:t>* </a:t>
            </a:r>
            <a:r>
              <a:rPr lang="en-US" sz="1000" i="1" smtClean="0"/>
              <a:t>Kaiser Family Foundation, 2011</a:t>
            </a:r>
          </a:p>
        </p:txBody>
      </p:sp>
      <p:sp>
        <p:nvSpPr>
          <p:cNvPr id="29" name="Rectangle 28"/>
          <p:cNvSpPr/>
          <p:nvPr/>
        </p:nvSpPr>
        <p:spPr>
          <a:xfrm>
            <a:off x="0" y="6477000"/>
            <a:ext cx="4572000" cy="400110"/>
          </a:xfrm>
          <a:prstGeom prst="rect">
            <a:avLst/>
          </a:prstGeom>
        </p:spPr>
        <p:txBody>
          <a:bodyPr>
            <a:spAutoFit/>
          </a:bodyPr>
          <a:lstStyle/>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 2012 Wells Fargo Insurance Services </a:t>
            </a:r>
          </a:p>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No Reprints Without Permission</a:t>
            </a:r>
          </a:p>
        </p:txBody>
      </p:sp>
      <p:pic>
        <p:nvPicPr>
          <p:cNvPr id="5123" name="New picture"/>
          <p:cNvPicPr/>
          <p:nvPr/>
        </p:nvPicPr>
        <p:blipFill>
          <a:blip r:embed="rId5" cstate="print"/>
          <a:srcRect/>
          <a:stretch>
            <a:fillRect/>
          </a:stretch>
        </p:blipFill>
        <p:spPr>
          <a:xfrm>
            <a:off x="3886200" y="2212848"/>
            <a:ext cx="4512164" cy="3443654"/>
          </a:xfrm>
          <a:prstGeom prst="rect">
            <a:avLst/>
          </a:prstGeom>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916982"/>
            <a:ext cx="9144000" cy="951287"/>
            <a:chOff x="0" y="916982"/>
            <a:chExt cx="9144000" cy="951287"/>
          </a:xfrm>
        </p:grpSpPr>
        <p:pic>
          <p:nvPicPr>
            <p:cNvPr id="4" name="Picture 3" descr="app top.jpg"/>
            <p:cNvPicPr>
              <a:picLocks noChangeAspect="1"/>
            </p:cNvPicPr>
            <p:nvPr/>
          </p:nvPicPr>
          <p:blipFill>
            <a:blip r:embed="rId3" cstate="print"/>
            <a:srcRect/>
            <a:stretch>
              <a:fillRect/>
            </a:stretch>
          </p:blipFill>
          <p:spPr>
            <a:xfrm>
              <a:off x="0" y="916982"/>
              <a:ext cx="9144000" cy="951287"/>
            </a:xfrm>
            <a:prstGeom prst="rect">
              <a:avLst/>
            </a:prstGeom>
          </p:spPr>
        </p:pic>
        <p:pic>
          <p:nvPicPr>
            <p:cNvPr id="6146" name="Picture 2"/>
            <p:cNvPicPr>
              <a:picLocks noChangeAspect="1" noChangeArrowheads="1"/>
            </p:cNvPicPr>
            <p:nvPr/>
          </p:nvPicPr>
          <p:blipFill>
            <a:blip r:embed="rId4" cstate="print"/>
            <a:srcRect/>
            <a:stretch>
              <a:fillRect/>
            </a:stretch>
          </p:blipFill>
          <p:spPr>
            <a:xfrm>
              <a:off x="8597352" y="1481138"/>
              <a:ext cx="353388" cy="2744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6" name="Rectangle 15"/>
          <p:cNvSpPr/>
          <p:nvPr/>
        </p:nvSpPr>
        <p:spPr>
          <a:xfrm>
            <a:off x="-152400" y="993182"/>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17" name="Title"/>
          <p:cNvSpPr txBox="1"/>
          <p:nvPr/>
        </p:nvSpPr>
        <p:spPr>
          <a:xfrm>
            <a:off x="381000" y="1447800"/>
            <a:ext cx="8001000" cy="307777"/>
          </a:xfrm>
          <a:prstGeom prst="rect">
            <a:avLst/>
          </a:prstGeom>
          <a:noFill/>
        </p:spPr>
        <p:txBody>
          <a:bodyPr wrap="square" rtlCol="0">
            <a:spAutoFit/>
          </a:bodyPr>
          <a:lstStyle/>
          <a:p>
            <a:r>
              <a:rPr lang="en-US" sz="1100" b="1" smtClean="0">
                <a:latin typeface="Calibri" pitchFamily="34" charset="0"/>
              </a:rPr>
              <a:t>Current Cost and Contribution Structure - PPO</a:t>
            </a:r>
          </a:p>
        </p:txBody>
      </p:sp>
      <p:sp>
        <p:nvSpPr>
          <p:cNvPr id="58" name="Rectangle 57"/>
          <p:cNvSpPr/>
          <p:nvPr/>
        </p:nvSpPr>
        <p:spPr>
          <a:xfrm>
            <a:off x="4572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3" name="Rectangle 62"/>
          <p:cNvSpPr/>
          <p:nvPr/>
        </p:nvSpPr>
        <p:spPr>
          <a:xfrm>
            <a:off x="12192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4" name="Rectangle 63"/>
          <p:cNvSpPr/>
          <p:nvPr/>
        </p:nvSpPr>
        <p:spPr>
          <a:xfrm>
            <a:off x="21336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5" name="Rectangle 64"/>
          <p:cNvSpPr/>
          <p:nvPr/>
        </p:nvSpPr>
        <p:spPr>
          <a:xfrm>
            <a:off x="31242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6" name="Rectangle 65"/>
          <p:cNvSpPr/>
          <p:nvPr/>
        </p:nvSpPr>
        <p:spPr>
          <a:xfrm>
            <a:off x="40386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7" name="Rectangle 66"/>
          <p:cNvSpPr/>
          <p:nvPr/>
        </p:nvSpPr>
        <p:spPr>
          <a:xfrm>
            <a:off x="49530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8" name="Rectangle 67"/>
          <p:cNvSpPr/>
          <p:nvPr/>
        </p:nvSpPr>
        <p:spPr>
          <a:xfrm>
            <a:off x="0" y="1828800"/>
            <a:ext cx="9144000" cy="504831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69" name="Rectangle 68"/>
          <p:cNvSpPr/>
          <p:nvPr/>
        </p:nvSpPr>
        <p:spPr>
          <a:xfrm>
            <a:off x="152399" y="1828800"/>
            <a:ext cx="8889543" cy="3886200"/>
          </a:xfrm>
          <a:prstGeom prst="rect">
            <a:avLst/>
          </a:prstGeom>
          <a:solidFill>
            <a:srgbClr val="F5F5F5"/>
          </a:solidFill>
          <a:ln w="19050">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22" name="TextBox 21"/>
          <p:cNvSpPr txBox="1"/>
          <p:nvPr/>
        </p:nvSpPr>
        <p:spPr>
          <a:xfrm>
            <a:off x="5334000" y="2009001"/>
            <a:ext cx="2514600" cy="276999"/>
          </a:xfrm>
          <a:prstGeom prst="rect">
            <a:avLst/>
          </a:prstGeom>
          <a:noFill/>
        </p:spPr>
        <p:txBody>
          <a:bodyPr wrap="square" rtlCol="0">
            <a:spAutoFit/>
          </a:bodyPr>
          <a:lstStyle/>
          <a:p>
            <a:r>
              <a:rPr lang="en-US" sz="1200" smtClean="0">
                <a:latin typeface="Calibri" pitchFamily="34" charset="0"/>
              </a:rPr>
              <a:t>Cost and Contribution Benchmarking</a:t>
            </a:r>
          </a:p>
        </p:txBody>
      </p:sp>
      <p:sp>
        <p:nvSpPr>
          <p:cNvPr id="27" name="VendorLogo"/>
          <p:cNvSpPr txBox="1"/>
          <p:nvPr/>
        </p:nvSpPr>
        <p:spPr>
          <a:xfrm>
            <a:off x="7848600" y="6858000"/>
            <a:ext cx="1143000" cy="369332"/>
          </a:xfrm>
          <a:prstGeom prst="rect">
            <a:avLst/>
          </a:prstGeom>
          <a:noFill/>
        </p:spPr>
        <p:txBody>
          <a:bodyPr wrap="square" rtlCol="0">
            <a:spAutoFit/>
          </a:bodyPr>
          <a:lstStyle/>
          <a:p>
            <a:endParaRPr lang="en-US">
              <a:latin typeface="Calibri" pitchFamily="34" charset="0"/>
            </a:endParaRPr>
          </a:p>
        </p:txBody>
      </p:sp>
      <p:sp>
        <p:nvSpPr>
          <p:cNvPr id="23" name="CurrentCostStructure" hidden="1"/>
          <p:cNvSpPr txBox="1"/>
          <p:nvPr/>
        </p:nvSpPr>
        <p:spPr>
          <a:xfrm>
            <a:off x="2209800" y="6172200"/>
            <a:ext cx="1600200" cy="369332"/>
          </a:xfrm>
          <a:prstGeom prst="rect">
            <a:avLst/>
          </a:prstGeom>
          <a:noFill/>
        </p:spPr>
        <p:txBody>
          <a:bodyPr wrap="square" rtlCol="0">
            <a:spAutoFit/>
          </a:bodyPr>
          <a:lstStyle/>
          <a:p>
            <a:r>
              <a:rPr lang="en-US" smtClean="0">
                <a:solidFill>
                  <a:srgbClr val="EEEEEE"/>
                </a:solidFill>
                <a:latin typeface="Calibri" pitchFamily="34" charset="0"/>
              </a:rPr>
              <a:t>CostStructure</a:t>
            </a:r>
          </a:p>
        </p:txBody>
      </p:sp>
      <p:sp>
        <p:nvSpPr>
          <p:cNvPr id="33" name="Slide Number Placeholder 32"/>
          <p:cNvSpPr>
            <a:spLocks noGrp="1"/>
          </p:cNvSpPr>
          <p:nvPr>
            <p:ph type="sldNum" sz="quarter" idx="12"/>
          </p:nvPr>
        </p:nvSpPr>
        <p:spPr/>
        <p:txBody>
          <a:bodyPr/>
          <a:lstStyle/>
          <a:p>
            <a:fld id="{CDC9CC1B-925F-4299-9F6F-2367F24ED866}" type="slidenum">
              <a:rPr lang="en-US" smtClean="0">
                <a:latin typeface="Calibri" pitchFamily="34" charset="0"/>
              </a:rPr>
              <a:pPr/>
              <a:t>37</a:t>
            </a:fld>
            <a:endParaRPr lang="en-US" smtClean="0">
              <a:latin typeface="Calibri" pitchFamily="34" charset="0"/>
            </a:endParaRPr>
          </a:p>
        </p:txBody>
      </p:sp>
      <p:sp>
        <p:nvSpPr>
          <p:cNvPr id="24" name="CompassHeading"/>
          <p:cNvSpPr/>
          <p:nvPr/>
        </p:nvSpPr>
        <p:spPr>
          <a:xfrm>
            <a:off x="304800" y="1905000"/>
            <a:ext cx="3962400" cy="3124200"/>
          </a:xfrm>
          <a:prstGeom prst="rect">
            <a:avLst/>
          </a:prstGeom>
          <a:solidFill>
            <a:srgbClr val="F5F5F5"/>
          </a:solidFill>
          <a:ln w="19050">
            <a:noFill/>
          </a:ln>
        </p:spPr>
        <p:style>
          <a:lnRef idx="2">
            <a:schemeClr val="accent1">
              <a:shade val="50000"/>
            </a:schemeClr>
          </a:lnRef>
          <a:fillRef idx="1">
            <a:schemeClr val="accent1"/>
          </a:fillRef>
          <a:effectRef idx="0">
            <a:schemeClr val="accent1"/>
          </a:effectRef>
          <a:fontRef idx="minor">
            <a:srgbClr val="000000"/>
          </a:fontRef>
        </p:style>
        <p:txBody>
          <a:bodyPr rtlCol="0" anchor="t" anchorCtr="0"/>
          <a:lstStyle/>
          <a:p>
            <a:pPr marL="0" indent="-114300">
              <a:buFont typeface="Arial" pitchFamily="34" charset="0"/>
              <a:buChar char="•"/>
            </a:pPr>
            <a:r>
              <a:rPr sz="1100" b="1">
                <a:latin typeface="Calibri"/>
              </a:rPr>
              <a:t>Key Considerations</a:t>
            </a:r>
          </a:p>
          <a:p>
            <a:pPr marL="635000" indent="-114300">
              <a:buFont typeface="Arial" pitchFamily="34" charset="0"/>
              <a:buChar char="•"/>
            </a:pPr>
            <a:r>
              <a:rPr sz="1100" b="1">
                <a:latin typeface="Calibri"/>
              </a:rPr>
              <a:t>Employees Covered</a:t>
            </a:r>
          </a:p>
          <a:p>
            <a:pPr marL="952500" indent="-114300">
              <a:buFont typeface="Arial" pitchFamily="34" charset="0"/>
              <a:buChar char="•"/>
            </a:pPr>
            <a:r>
              <a:rPr sz="1100" b="0">
                <a:latin typeface="Calibri"/>
              </a:rPr>
              <a:t>59 (40.97% of covered employees)</a:t>
            </a:r>
          </a:p>
          <a:p>
            <a:pPr marL="635000" indent="-114300">
              <a:buFont typeface="Arial" pitchFamily="34" charset="0"/>
              <a:buChar char="•"/>
            </a:pPr>
            <a:r>
              <a:rPr sz="1100" b="1">
                <a:latin typeface="Calibri"/>
              </a:rPr>
              <a:t>Total Cost</a:t>
            </a:r>
          </a:p>
          <a:p>
            <a:pPr marL="952500" indent="-114300">
              <a:buFont typeface="Arial" pitchFamily="34" charset="0"/>
              <a:buChar char="•"/>
            </a:pPr>
            <a:r>
              <a:rPr sz="1100" b="0">
                <a:latin typeface="Calibri"/>
              </a:rPr>
              <a:t>Single =  97.78% of Benchmark</a:t>
            </a:r>
          </a:p>
          <a:p>
            <a:pPr marL="952500" indent="-114300">
              <a:buFont typeface="Arial" pitchFamily="34" charset="0"/>
              <a:buChar char="•"/>
            </a:pPr>
            <a:r>
              <a:rPr sz="1100" b="0">
                <a:latin typeface="Calibri"/>
              </a:rPr>
              <a:t>Family =  111.96% of Benchmark</a:t>
            </a:r>
          </a:p>
          <a:p>
            <a:pPr marL="635000" indent="-114300">
              <a:buFont typeface="Arial" pitchFamily="34" charset="0"/>
              <a:buChar char="•"/>
            </a:pPr>
            <a:r>
              <a:rPr sz="1100" b="1">
                <a:latin typeface="Calibri"/>
              </a:rPr>
              <a:t>Employee Contributions</a:t>
            </a:r>
          </a:p>
          <a:p>
            <a:pPr marL="952500" indent="-114300">
              <a:buFont typeface="Arial" pitchFamily="34" charset="0"/>
              <a:buChar char="•"/>
            </a:pPr>
            <a:r>
              <a:rPr sz="1100" b="0">
                <a:latin typeface="Calibri"/>
              </a:rPr>
              <a:t>Single =  214.89% of Benchmark</a:t>
            </a:r>
          </a:p>
          <a:p>
            <a:pPr marL="952500" indent="-114300">
              <a:buFont typeface="Arial" pitchFamily="34" charset="0"/>
              <a:buChar char="•"/>
            </a:pPr>
            <a:r>
              <a:rPr sz="1100" b="0">
                <a:latin typeface="Calibri"/>
              </a:rPr>
              <a:t>Family =  185.56% of Benchmark</a:t>
            </a:r>
          </a:p>
        </p:txBody>
      </p:sp>
      <p:sp>
        <p:nvSpPr>
          <p:cNvPr id="25" name="TextBox 5"/>
          <p:cNvSpPr txBox="1">
            <a:spLocks noChangeArrowheads="1"/>
          </p:cNvSpPr>
          <p:nvPr/>
        </p:nvSpPr>
        <p:spPr>
          <a:xfrm>
            <a:off x="152400" y="5410200"/>
            <a:ext cx="5181600" cy="246221"/>
          </a:xfrm>
          <a:prstGeom prst="rect">
            <a:avLst/>
          </a:prstGeom>
          <a:noFill/>
          <a:ln w="9525">
            <a:noFill/>
            <a:miter lim="800000"/>
          </a:ln>
        </p:spPr>
        <p:txBody>
          <a:bodyPr>
            <a:spAutoFit/>
          </a:bodyPr>
          <a:lstStyle/>
          <a:p>
            <a:r>
              <a:rPr lang="en-US" sz="1000" i="1"/>
              <a:t>* </a:t>
            </a:r>
            <a:r>
              <a:rPr lang="en-US" sz="1000" i="1" smtClean="0"/>
              <a:t>Kaiser Family Foundation, 2011</a:t>
            </a:r>
          </a:p>
        </p:txBody>
      </p:sp>
      <p:sp>
        <p:nvSpPr>
          <p:cNvPr id="32" name="Rectangle 31"/>
          <p:cNvSpPr/>
          <p:nvPr/>
        </p:nvSpPr>
        <p:spPr>
          <a:xfrm>
            <a:off x="0" y="6477000"/>
            <a:ext cx="4572000" cy="400110"/>
          </a:xfrm>
          <a:prstGeom prst="rect">
            <a:avLst/>
          </a:prstGeom>
        </p:spPr>
        <p:txBody>
          <a:bodyPr>
            <a:spAutoFit/>
          </a:bodyPr>
          <a:lstStyle/>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 2012 Wells Fargo Insurance Services </a:t>
            </a:r>
          </a:p>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No Reprints Without Permission</a:t>
            </a:r>
          </a:p>
        </p:txBody>
      </p:sp>
      <p:pic>
        <p:nvPicPr>
          <p:cNvPr id="6147" name="New picture"/>
          <p:cNvPicPr/>
          <p:nvPr/>
        </p:nvPicPr>
        <p:blipFill>
          <a:blip r:embed="rId5" cstate="print"/>
          <a:srcRect/>
          <a:stretch>
            <a:fillRect/>
          </a:stretch>
        </p:blipFill>
        <p:spPr>
          <a:xfrm>
            <a:off x="3657600" y="2212848"/>
            <a:ext cx="4741130" cy="3223846"/>
          </a:xfrm>
          <a:prstGeom prst="rect">
            <a:avLst/>
          </a:prstGeom>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916982"/>
            <a:ext cx="9144000" cy="951287"/>
            <a:chOff x="0" y="916982"/>
            <a:chExt cx="9144000" cy="951287"/>
          </a:xfrm>
        </p:grpSpPr>
        <p:pic>
          <p:nvPicPr>
            <p:cNvPr id="4" name="Picture 3" descr="app top.jpg"/>
            <p:cNvPicPr>
              <a:picLocks noChangeAspect="1"/>
            </p:cNvPicPr>
            <p:nvPr/>
          </p:nvPicPr>
          <p:blipFill>
            <a:blip r:embed="rId3" cstate="print"/>
            <a:srcRect/>
            <a:stretch>
              <a:fillRect/>
            </a:stretch>
          </p:blipFill>
          <p:spPr>
            <a:xfrm>
              <a:off x="0" y="916982"/>
              <a:ext cx="9144000" cy="951287"/>
            </a:xfrm>
            <a:prstGeom prst="rect">
              <a:avLst/>
            </a:prstGeom>
          </p:spPr>
        </p:pic>
        <p:pic>
          <p:nvPicPr>
            <p:cNvPr id="5122" name="Picture 2"/>
            <p:cNvPicPr>
              <a:picLocks noChangeAspect="1" noChangeArrowheads="1"/>
            </p:cNvPicPr>
            <p:nvPr/>
          </p:nvPicPr>
          <p:blipFill>
            <a:blip r:embed="rId4" cstate="print"/>
            <a:srcRect/>
            <a:stretch>
              <a:fillRect/>
            </a:stretch>
          </p:blipFill>
          <p:spPr>
            <a:xfrm>
              <a:off x="8686799" y="1520606"/>
              <a:ext cx="309789" cy="240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6" name="Rectangle 15"/>
          <p:cNvSpPr/>
          <p:nvPr/>
        </p:nvSpPr>
        <p:spPr>
          <a:xfrm>
            <a:off x="-152400" y="993182"/>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17" name="Title"/>
          <p:cNvSpPr txBox="1"/>
          <p:nvPr/>
        </p:nvSpPr>
        <p:spPr>
          <a:xfrm>
            <a:off x="381000" y="1447800"/>
            <a:ext cx="6330924" cy="308789"/>
          </a:xfrm>
          <a:prstGeom prst="rect">
            <a:avLst/>
          </a:prstGeom>
          <a:noFill/>
        </p:spPr>
        <p:txBody>
          <a:bodyPr wrap="square" rtlCol="0">
            <a:spAutoFit/>
          </a:bodyPr>
          <a:lstStyle/>
          <a:p>
            <a:r>
              <a:rPr lang="en-US" sz="1100" b="1" smtClean="0">
                <a:latin typeface="Calibri" pitchFamily="34" charset="0"/>
              </a:rPr>
              <a:t>Current Plan Design - HDHP</a:t>
            </a:r>
          </a:p>
        </p:txBody>
      </p:sp>
      <p:sp>
        <p:nvSpPr>
          <p:cNvPr id="58" name="Rectangle 57"/>
          <p:cNvSpPr/>
          <p:nvPr/>
        </p:nvSpPr>
        <p:spPr>
          <a:xfrm>
            <a:off x="4572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3" name="Rectangle 62"/>
          <p:cNvSpPr/>
          <p:nvPr/>
        </p:nvSpPr>
        <p:spPr>
          <a:xfrm>
            <a:off x="12192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4" name="Rectangle 63"/>
          <p:cNvSpPr/>
          <p:nvPr/>
        </p:nvSpPr>
        <p:spPr>
          <a:xfrm>
            <a:off x="21336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5" name="Rectangle 64"/>
          <p:cNvSpPr/>
          <p:nvPr/>
        </p:nvSpPr>
        <p:spPr>
          <a:xfrm>
            <a:off x="31242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6" name="Rectangle 65"/>
          <p:cNvSpPr/>
          <p:nvPr/>
        </p:nvSpPr>
        <p:spPr>
          <a:xfrm>
            <a:off x="40386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7" name="Rectangle 66"/>
          <p:cNvSpPr/>
          <p:nvPr/>
        </p:nvSpPr>
        <p:spPr>
          <a:xfrm>
            <a:off x="49530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8" name="Rectangle 67"/>
          <p:cNvSpPr/>
          <p:nvPr/>
        </p:nvSpPr>
        <p:spPr>
          <a:xfrm>
            <a:off x="0" y="1828800"/>
            <a:ext cx="9144000" cy="504831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69" name="Rectangle 68"/>
          <p:cNvSpPr/>
          <p:nvPr/>
        </p:nvSpPr>
        <p:spPr>
          <a:xfrm>
            <a:off x="152399" y="1828800"/>
            <a:ext cx="8889543" cy="3886200"/>
          </a:xfrm>
          <a:prstGeom prst="rect">
            <a:avLst/>
          </a:prstGeom>
          <a:solidFill>
            <a:srgbClr val="F5F5F5"/>
          </a:solidFill>
          <a:ln w="19050">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22" name="TextBox 21"/>
          <p:cNvSpPr txBox="1"/>
          <p:nvPr/>
        </p:nvSpPr>
        <p:spPr>
          <a:xfrm>
            <a:off x="5334000" y="2009001"/>
            <a:ext cx="2288286" cy="277753"/>
          </a:xfrm>
          <a:prstGeom prst="rect">
            <a:avLst/>
          </a:prstGeom>
          <a:noFill/>
        </p:spPr>
        <p:txBody>
          <a:bodyPr wrap="square" rtlCol="0">
            <a:spAutoFit/>
          </a:bodyPr>
          <a:lstStyle/>
          <a:p>
            <a:r>
              <a:rPr lang="en-US" sz="1200" smtClean="0">
                <a:latin typeface="Calibri" pitchFamily="34" charset="0"/>
              </a:rPr>
              <a:t>Deductible Benchmarking</a:t>
            </a:r>
          </a:p>
        </p:txBody>
      </p:sp>
      <p:sp>
        <p:nvSpPr>
          <p:cNvPr id="18" name="VendorLogo"/>
          <p:cNvSpPr txBox="1"/>
          <p:nvPr/>
        </p:nvSpPr>
        <p:spPr>
          <a:xfrm>
            <a:off x="7848600" y="6858000"/>
            <a:ext cx="1144143" cy="370863"/>
          </a:xfrm>
          <a:prstGeom prst="rect">
            <a:avLst/>
          </a:prstGeom>
          <a:noFill/>
        </p:spPr>
        <p:txBody>
          <a:bodyPr wrap="square" rtlCol="0">
            <a:spAutoFit/>
          </a:bodyPr>
          <a:lstStyle/>
          <a:p>
            <a:endParaRPr lang="en-US">
              <a:latin typeface="Calibri" pitchFamily="34" charset="0"/>
            </a:endParaRPr>
          </a:p>
        </p:txBody>
      </p:sp>
      <p:sp>
        <p:nvSpPr>
          <p:cNvPr id="21" name="CurrentPlanDesign" hidden="1"/>
          <p:cNvSpPr txBox="1"/>
          <p:nvPr/>
        </p:nvSpPr>
        <p:spPr>
          <a:xfrm>
            <a:off x="762000" y="6400800"/>
            <a:ext cx="2517115" cy="370863"/>
          </a:xfrm>
          <a:prstGeom prst="rect">
            <a:avLst/>
          </a:prstGeom>
          <a:noFill/>
        </p:spPr>
        <p:txBody>
          <a:bodyPr wrap="square" rtlCol="0">
            <a:spAutoFit/>
          </a:bodyPr>
          <a:lstStyle/>
          <a:p>
            <a:r>
              <a:rPr lang="en-US" smtClean="0">
                <a:solidFill>
                  <a:srgbClr val="EEEEEE"/>
                </a:solidFill>
              </a:rPr>
              <a:t>a</a:t>
            </a:r>
          </a:p>
        </p:txBody>
      </p:sp>
      <p:sp>
        <p:nvSpPr>
          <p:cNvPr id="30" name="Slide Number Placeholder 29"/>
          <p:cNvSpPr>
            <a:spLocks noGrp="1"/>
          </p:cNvSpPr>
          <p:nvPr>
            <p:ph type="sldNum" sz="quarter" idx="12"/>
          </p:nvPr>
        </p:nvSpPr>
        <p:spPr/>
        <p:txBody>
          <a:bodyPr/>
          <a:lstStyle/>
          <a:p>
            <a:fld id="{CDC9CC1B-925F-4299-9F6F-2367F24ED866}" type="slidenum">
              <a:rPr lang="en-US" smtClean="0">
                <a:latin typeface="Calibri" pitchFamily="34" charset="0"/>
              </a:rPr>
              <a:pPr/>
              <a:t>38</a:t>
            </a:fld>
            <a:endParaRPr lang="en-US" smtClean="0">
              <a:latin typeface="Calibri" pitchFamily="34" charset="0"/>
            </a:endParaRPr>
          </a:p>
        </p:txBody>
      </p:sp>
      <p:sp>
        <p:nvSpPr>
          <p:cNvPr id="24" name="CompassHeading"/>
          <p:cNvSpPr/>
          <p:nvPr/>
        </p:nvSpPr>
        <p:spPr>
          <a:xfrm>
            <a:off x="304800" y="1905000"/>
            <a:ext cx="3962400" cy="3124200"/>
          </a:xfrm>
          <a:prstGeom prst="rect">
            <a:avLst/>
          </a:prstGeom>
          <a:solidFill>
            <a:srgbClr val="F5F5F5"/>
          </a:solidFill>
          <a:ln w="19050">
            <a:noFill/>
          </a:ln>
        </p:spPr>
        <p:style>
          <a:lnRef idx="2">
            <a:schemeClr val="accent1">
              <a:shade val="50000"/>
            </a:schemeClr>
          </a:lnRef>
          <a:fillRef idx="1">
            <a:schemeClr val="accent1"/>
          </a:fillRef>
          <a:effectRef idx="0">
            <a:schemeClr val="accent1"/>
          </a:effectRef>
          <a:fontRef idx="minor">
            <a:srgbClr val="000000"/>
          </a:fontRef>
        </p:style>
        <p:txBody>
          <a:bodyPr rtlCol="0" anchor="t" anchorCtr="0"/>
          <a:lstStyle/>
          <a:p>
            <a:pPr marL="0" indent="-114300">
              <a:buFont typeface="Arial" pitchFamily="34" charset="0"/>
              <a:buChar char="•"/>
            </a:pPr>
            <a:r>
              <a:rPr sz="1100" b="1">
                <a:latin typeface="Calibri"/>
              </a:rPr>
              <a:t>Plan Highlights</a:t>
            </a:r>
          </a:p>
          <a:p>
            <a:pPr marL="635000" indent="-114300">
              <a:buFont typeface="Arial" pitchFamily="34" charset="0"/>
              <a:buChar char="•"/>
            </a:pPr>
            <a:r>
              <a:rPr sz="1100" b="0">
                <a:latin typeface="Calibri"/>
              </a:rPr>
              <a:t>Anthem</a:t>
            </a:r>
          </a:p>
          <a:p>
            <a:pPr marL="0" indent="-114300">
              <a:buFont typeface="Arial" pitchFamily="34" charset="0"/>
              <a:buChar char="•"/>
            </a:pPr>
            <a:r>
              <a:rPr sz="1100" b="1">
                <a:latin typeface="Calibri"/>
              </a:rPr>
              <a:t>Deductible</a:t>
            </a:r>
          </a:p>
          <a:p>
            <a:pPr marL="635000" indent="-114300">
              <a:buFont typeface="Arial" pitchFamily="34" charset="0"/>
              <a:buChar char="•"/>
            </a:pPr>
            <a:r>
              <a:rPr sz="1100" b="0">
                <a:latin typeface="Calibri"/>
              </a:rPr>
              <a:t>$1,500.00 Single/$3,000.00 Family Deductible</a:t>
            </a:r>
          </a:p>
          <a:p>
            <a:pPr marL="0" indent="-114300">
              <a:buFont typeface="Arial" pitchFamily="34" charset="0"/>
              <a:buChar char="•"/>
            </a:pPr>
            <a:r>
              <a:rPr sz="1100" b="1">
                <a:latin typeface="Calibri"/>
              </a:rPr>
              <a:t>Out of Pocket Maximum</a:t>
            </a:r>
          </a:p>
          <a:p>
            <a:pPr marL="635000" indent="-114300">
              <a:buFont typeface="Arial" pitchFamily="34" charset="0"/>
              <a:buChar char="•"/>
            </a:pPr>
            <a:r>
              <a:rPr sz="1100" b="0">
                <a:latin typeface="Calibri"/>
              </a:rPr>
              <a:t>$5,000.00 Single/$10,000.00 Family OOP</a:t>
            </a:r>
          </a:p>
          <a:p>
            <a:pPr marL="0" indent="-114300">
              <a:buFont typeface="Arial" pitchFamily="34" charset="0"/>
              <a:buChar char="•"/>
            </a:pPr>
            <a:r>
              <a:rPr sz="1100" b="1">
                <a:latin typeface="Calibri"/>
              </a:rPr>
              <a:t>Copays/Coinsurance</a:t>
            </a:r>
          </a:p>
          <a:p>
            <a:pPr marL="635000" indent="-114300">
              <a:buFont typeface="Arial" pitchFamily="34" charset="0"/>
              <a:buChar char="•"/>
            </a:pPr>
            <a:r>
              <a:rPr sz="1100" b="0">
                <a:latin typeface="Calibri"/>
              </a:rPr>
              <a:t>20% coinsurance</a:t>
            </a:r>
          </a:p>
          <a:p>
            <a:pPr marL="635000" indent="-114300">
              <a:buFont typeface="Arial" pitchFamily="34" charset="0"/>
              <a:buChar char="•"/>
            </a:pPr>
            <a:r>
              <a:rPr sz="1100" b="0">
                <a:latin typeface="Calibri"/>
              </a:rPr>
              <a:t>$30.00  Routine Office Visit</a:t>
            </a:r>
          </a:p>
          <a:p>
            <a:pPr marL="635000" indent="-114300">
              <a:buFont typeface="Arial" pitchFamily="34" charset="0"/>
              <a:buChar char="•"/>
            </a:pPr>
            <a:r>
              <a:rPr sz="1100" b="0">
                <a:latin typeface="Calibri"/>
              </a:rPr>
              <a:t>$60.00  Specialist Visit</a:t>
            </a:r>
          </a:p>
          <a:p>
            <a:pPr marL="635000" indent="-114300">
              <a:buFont typeface="Arial" pitchFamily="34" charset="0"/>
              <a:buChar char="•"/>
            </a:pPr>
            <a:r>
              <a:rPr sz="1100" b="0">
                <a:latin typeface="Calibri"/>
              </a:rPr>
              <a:t>$10.00  Tier 1 Prescription</a:t>
            </a:r>
          </a:p>
          <a:p>
            <a:pPr marL="635000" indent="-114300">
              <a:buFont typeface="Arial" pitchFamily="34" charset="0"/>
              <a:buChar char="•"/>
            </a:pPr>
            <a:r>
              <a:rPr sz="1100" b="0">
                <a:latin typeface="Calibri"/>
              </a:rPr>
              <a:t>$30.00  Tier 2 Prescription</a:t>
            </a:r>
          </a:p>
          <a:p>
            <a:pPr marL="635000" indent="-114300">
              <a:buFont typeface="Arial" pitchFamily="34" charset="0"/>
              <a:buChar char="•"/>
            </a:pPr>
            <a:r>
              <a:rPr sz="1100" b="0">
                <a:latin typeface="Calibri"/>
              </a:rPr>
              <a:t>$50.00  Tier 3 Prescription</a:t>
            </a:r>
          </a:p>
        </p:txBody>
      </p:sp>
      <p:sp>
        <p:nvSpPr>
          <p:cNvPr id="23" name="TextBox 5"/>
          <p:cNvSpPr txBox="1">
            <a:spLocks noChangeArrowheads="1"/>
          </p:cNvSpPr>
          <p:nvPr/>
        </p:nvSpPr>
        <p:spPr>
          <a:xfrm>
            <a:off x="152400" y="5410200"/>
            <a:ext cx="5186781" cy="246716"/>
          </a:xfrm>
          <a:prstGeom prst="rect">
            <a:avLst/>
          </a:prstGeom>
          <a:noFill/>
          <a:ln w="9525">
            <a:noFill/>
            <a:miter lim="800000"/>
          </a:ln>
        </p:spPr>
        <p:txBody>
          <a:bodyPr>
            <a:spAutoFit/>
          </a:bodyPr>
          <a:lstStyle/>
          <a:p>
            <a:r>
              <a:rPr lang="en-US" sz="1000" i="1"/>
              <a:t>* </a:t>
            </a:r>
            <a:r>
              <a:rPr lang="en-US" sz="1000" i="1" smtClean="0"/>
              <a:t>Kaiser Family Foundation, 2011</a:t>
            </a:r>
          </a:p>
        </p:txBody>
      </p:sp>
      <p:sp>
        <p:nvSpPr>
          <p:cNvPr id="29" name="Rectangle 28"/>
          <p:cNvSpPr/>
          <p:nvPr/>
        </p:nvSpPr>
        <p:spPr>
          <a:xfrm>
            <a:off x="0" y="6477000"/>
            <a:ext cx="4576572" cy="401900"/>
          </a:xfrm>
          <a:prstGeom prst="rect">
            <a:avLst/>
          </a:prstGeom>
        </p:spPr>
        <p:txBody>
          <a:bodyPr>
            <a:spAutoFit/>
          </a:bodyPr>
          <a:lstStyle/>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 2012 Wells Fargo Insurance Services </a:t>
            </a:r>
          </a:p>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No Reprints Without Permission</a:t>
            </a:r>
          </a:p>
        </p:txBody>
      </p:sp>
      <p:pic>
        <p:nvPicPr>
          <p:cNvPr id="5123" name="New picture"/>
          <p:cNvPicPr/>
          <p:nvPr/>
        </p:nvPicPr>
        <p:blipFill>
          <a:blip r:embed="rId5" cstate="print"/>
          <a:srcRect/>
          <a:stretch>
            <a:fillRect/>
          </a:stretch>
        </p:blipFill>
        <p:spPr>
          <a:xfrm>
            <a:off x="3886200" y="2212848"/>
            <a:ext cx="4512164" cy="3443654"/>
          </a:xfrm>
          <a:prstGeom prst="rect">
            <a:avLst/>
          </a:prstGeom>
          <a:ln>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916982"/>
            <a:ext cx="9144000" cy="951287"/>
            <a:chOff x="0" y="916982"/>
            <a:chExt cx="9144000" cy="951287"/>
          </a:xfrm>
        </p:grpSpPr>
        <p:pic>
          <p:nvPicPr>
            <p:cNvPr id="4" name="Picture 3" descr="app top.jpg"/>
            <p:cNvPicPr>
              <a:picLocks noChangeAspect="1"/>
            </p:cNvPicPr>
            <p:nvPr/>
          </p:nvPicPr>
          <p:blipFill>
            <a:blip r:embed="rId3" cstate="print"/>
            <a:srcRect/>
            <a:stretch>
              <a:fillRect/>
            </a:stretch>
          </p:blipFill>
          <p:spPr>
            <a:xfrm>
              <a:off x="0" y="916982"/>
              <a:ext cx="9144000" cy="951287"/>
            </a:xfrm>
            <a:prstGeom prst="rect">
              <a:avLst/>
            </a:prstGeom>
          </p:spPr>
        </p:pic>
        <p:pic>
          <p:nvPicPr>
            <p:cNvPr id="6146" name="Picture 2"/>
            <p:cNvPicPr>
              <a:picLocks noChangeAspect="1" noChangeArrowheads="1"/>
            </p:cNvPicPr>
            <p:nvPr/>
          </p:nvPicPr>
          <p:blipFill>
            <a:blip r:embed="rId4" cstate="print"/>
            <a:srcRect/>
            <a:stretch>
              <a:fillRect/>
            </a:stretch>
          </p:blipFill>
          <p:spPr>
            <a:xfrm>
              <a:off x="8597352" y="1481138"/>
              <a:ext cx="353388" cy="2744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6" name="Rectangle 15"/>
          <p:cNvSpPr/>
          <p:nvPr/>
        </p:nvSpPr>
        <p:spPr>
          <a:xfrm>
            <a:off x="-152400" y="993182"/>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17" name="Title"/>
          <p:cNvSpPr txBox="1"/>
          <p:nvPr/>
        </p:nvSpPr>
        <p:spPr>
          <a:xfrm>
            <a:off x="381000" y="1447800"/>
            <a:ext cx="8009001" cy="308789"/>
          </a:xfrm>
          <a:prstGeom prst="rect">
            <a:avLst/>
          </a:prstGeom>
          <a:noFill/>
        </p:spPr>
        <p:txBody>
          <a:bodyPr wrap="square" rtlCol="0">
            <a:spAutoFit/>
          </a:bodyPr>
          <a:lstStyle/>
          <a:p>
            <a:r>
              <a:rPr lang="en-US" sz="1100" b="1" smtClean="0">
                <a:latin typeface="Calibri" pitchFamily="34" charset="0"/>
              </a:rPr>
              <a:t>Current Cost and Contribution Structure - HDHP</a:t>
            </a:r>
          </a:p>
        </p:txBody>
      </p:sp>
      <p:sp>
        <p:nvSpPr>
          <p:cNvPr id="58" name="Rectangle 57"/>
          <p:cNvSpPr/>
          <p:nvPr/>
        </p:nvSpPr>
        <p:spPr>
          <a:xfrm>
            <a:off x="4572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3" name="Rectangle 62"/>
          <p:cNvSpPr/>
          <p:nvPr/>
        </p:nvSpPr>
        <p:spPr>
          <a:xfrm>
            <a:off x="12192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4" name="Rectangle 63"/>
          <p:cNvSpPr/>
          <p:nvPr/>
        </p:nvSpPr>
        <p:spPr>
          <a:xfrm>
            <a:off x="21336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5" name="Rectangle 64"/>
          <p:cNvSpPr/>
          <p:nvPr/>
        </p:nvSpPr>
        <p:spPr>
          <a:xfrm>
            <a:off x="31242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6" name="Rectangle 65"/>
          <p:cNvSpPr/>
          <p:nvPr/>
        </p:nvSpPr>
        <p:spPr>
          <a:xfrm>
            <a:off x="40386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7" name="Rectangle 66"/>
          <p:cNvSpPr/>
          <p:nvPr/>
        </p:nvSpPr>
        <p:spPr>
          <a:xfrm>
            <a:off x="49530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8" name="Rectangle 67"/>
          <p:cNvSpPr/>
          <p:nvPr/>
        </p:nvSpPr>
        <p:spPr>
          <a:xfrm>
            <a:off x="0" y="1828800"/>
            <a:ext cx="9144000" cy="504831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69" name="Rectangle 68"/>
          <p:cNvSpPr/>
          <p:nvPr/>
        </p:nvSpPr>
        <p:spPr>
          <a:xfrm>
            <a:off x="152399" y="1828800"/>
            <a:ext cx="8889543" cy="3886200"/>
          </a:xfrm>
          <a:prstGeom prst="rect">
            <a:avLst/>
          </a:prstGeom>
          <a:solidFill>
            <a:srgbClr val="F5F5F5"/>
          </a:solidFill>
          <a:ln w="19050">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22" name="TextBox 21"/>
          <p:cNvSpPr txBox="1"/>
          <p:nvPr/>
        </p:nvSpPr>
        <p:spPr>
          <a:xfrm>
            <a:off x="5334000" y="2009001"/>
            <a:ext cx="2517115" cy="277753"/>
          </a:xfrm>
          <a:prstGeom prst="rect">
            <a:avLst/>
          </a:prstGeom>
          <a:noFill/>
        </p:spPr>
        <p:txBody>
          <a:bodyPr wrap="square" rtlCol="0">
            <a:spAutoFit/>
          </a:bodyPr>
          <a:lstStyle/>
          <a:p>
            <a:r>
              <a:rPr lang="en-US" sz="1200" smtClean="0">
                <a:latin typeface="Calibri" pitchFamily="34" charset="0"/>
              </a:rPr>
              <a:t>Cost and Contribution Benchmarking</a:t>
            </a:r>
          </a:p>
        </p:txBody>
      </p:sp>
      <p:sp>
        <p:nvSpPr>
          <p:cNvPr id="27" name="VendorLogo"/>
          <p:cNvSpPr txBox="1"/>
          <p:nvPr/>
        </p:nvSpPr>
        <p:spPr>
          <a:xfrm>
            <a:off x="7848600" y="6858000"/>
            <a:ext cx="1144143" cy="370863"/>
          </a:xfrm>
          <a:prstGeom prst="rect">
            <a:avLst/>
          </a:prstGeom>
          <a:noFill/>
        </p:spPr>
        <p:txBody>
          <a:bodyPr wrap="square" rtlCol="0">
            <a:spAutoFit/>
          </a:bodyPr>
          <a:lstStyle/>
          <a:p>
            <a:endParaRPr lang="en-US">
              <a:latin typeface="Calibri" pitchFamily="34" charset="0"/>
            </a:endParaRPr>
          </a:p>
        </p:txBody>
      </p:sp>
      <p:sp>
        <p:nvSpPr>
          <p:cNvPr id="23" name="CurrentCostStructure" hidden="1"/>
          <p:cNvSpPr txBox="1"/>
          <p:nvPr/>
        </p:nvSpPr>
        <p:spPr>
          <a:xfrm>
            <a:off x="2209800" y="6172200"/>
            <a:ext cx="1601800" cy="370863"/>
          </a:xfrm>
          <a:prstGeom prst="rect">
            <a:avLst/>
          </a:prstGeom>
          <a:noFill/>
        </p:spPr>
        <p:txBody>
          <a:bodyPr wrap="square" rtlCol="0">
            <a:spAutoFit/>
          </a:bodyPr>
          <a:lstStyle/>
          <a:p>
            <a:r>
              <a:rPr lang="en-US" smtClean="0">
                <a:solidFill>
                  <a:srgbClr val="EEEEEE"/>
                </a:solidFill>
                <a:latin typeface="Calibri" pitchFamily="34" charset="0"/>
              </a:rPr>
              <a:t>CostStructure</a:t>
            </a:r>
          </a:p>
        </p:txBody>
      </p:sp>
      <p:sp>
        <p:nvSpPr>
          <p:cNvPr id="33" name="Slide Number Placeholder 32"/>
          <p:cNvSpPr>
            <a:spLocks noGrp="1"/>
          </p:cNvSpPr>
          <p:nvPr>
            <p:ph type="sldNum" sz="quarter" idx="12"/>
          </p:nvPr>
        </p:nvSpPr>
        <p:spPr/>
        <p:txBody>
          <a:bodyPr/>
          <a:lstStyle/>
          <a:p>
            <a:fld id="{CDC9CC1B-925F-4299-9F6F-2367F24ED866}" type="slidenum">
              <a:rPr lang="en-US" smtClean="0">
                <a:latin typeface="Calibri" pitchFamily="34" charset="0"/>
              </a:rPr>
              <a:pPr/>
              <a:t>39</a:t>
            </a:fld>
            <a:endParaRPr lang="en-US" smtClean="0">
              <a:latin typeface="Calibri" pitchFamily="34" charset="0"/>
            </a:endParaRPr>
          </a:p>
        </p:txBody>
      </p:sp>
      <p:sp>
        <p:nvSpPr>
          <p:cNvPr id="24" name="CompassHeading"/>
          <p:cNvSpPr/>
          <p:nvPr/>
        </p:nvSpPr>
        <p:spPr>
          <a:xfrm>
            <a:off x="304800" y="1905000"/>
            <a:ext cx="3962400" cy="3124200"/>
          </a:xfrm>
          <a:prstGeom prst="rect">
            <a:avLst/>
          </a:prstGeom>
          <a:solidFill>
            <a:srgbClr val="F5F5F5"/>
          </a:solidFill>
          <a:ln w="19050">
            <a:noFill/>
          </a:ln>
        </p:spPr>
        <p:style>
          <a:lnRef idx="2">
            <a:schemeClr val="accent1">
              <a:shade val="50000"/>
            </a:schemeClr>
          </a:lnRef>
          <a:fillRef idx="1">
            <a:schemeClr val="accent1"/>
          </a:fillRef>
          <a:effectRef idx="0">
            <a:schemeClr val="accent1"/>
          </a:effectRef>
          <a:fontRef idx="minor">
            <a:srgbClr val="000000"/>
          </a:fontRef>
        </p:style>
        <p:txBody>
          <a:bodyPr rtlCol="0" anchor="t" anchorCtr="0"/>
          <a:lstStyle/>
          <a:p>
            <a:pPr marL="0" indent="-114300">
              <a:buFont typeface="Arial" pitchFamily="34" charset="0"/>
              <a:buChar char="•"/>
            </a:pPr>
            <a:r>
              <a:rPr sz="1100" b="1">
                <a:latin typeface="Calibri"/>
              </a:rPr>
              <a:t>Key Considerations</a:t>
            </a:r>
          </a:p>
          <a:p>
            <a:pPr marL="635000" indent="-114300">
              <a:buFont typeface="Arial" pitchFamily="34" charset="0"/>
              <a:buChar char="•"/>
            </a:pPr>
            <a:r>
              <a:rPr sz="1100" b="1">
                <a:latin typeface="Calibri"/>
              </a:rPr>
              <a:t>Employees Covered</a:t>
            </a:r>
          </a:p>
          <a:p>
            <a:pPr marL="952500" indent="-114300">
              <a:buFont typeface="Arial" pitchFamily="34" charset="0"/>
              <a:buChar char="•"/>
            </a:pPr>
            <a:r>
              <a:rPr sz="1100" b="0">
                <a:latin typeface="Calibri"/>
              </a:rPr>
              <a:t>85 (59.03% of covered employees)</a:t>
            </a:r>
          </a:p>
          <a:p>
            <a:pPr marL="635000" indent="-114300">
              <a:buFont typeface="Arial" pitchFamily="34" charset="0"/>
              <a:buChar char="•"/>
            </a:pPr>
            <a:r>
              <a:rPr sz="1100" b="1">
                <a:latin typeface="Calibri"/>
              </a:rPr>
              <a:t>Total Cost</a:t>
            </a:r>
          </a:p>
          <a:p>
            <a:pPr marL="952500" indent="-114300">
              <a:buFont typeface="Arial" pitchFamily="34" charset="0"/>
              <a:buChar char="•"/>
            </a:pPr>
            <a:r>
              <a:rPr sz="1100" b="0">
                <a:latin typeface="Calibri"/>
              </a:rPr>
              <a:t>Single =  76.22% of Benchmark</a:t>
            </a:r>
          </a:p>
          <a:p>
            <a:pPr marL="952500" indent="-114300">
              <a:buFont typeface="Arial" pitchFamily="34" charset="0"/>
              <a:buChar char="•"/>
            </a:pPr>
            <a:r>
              <a:rPr sz="1100" b="0">
                <a:latin typeface="Calibri"/>
              </a:rPr>
              <a:t>Family =  90.7% of Benchmark</a:t>
            </a:r>
          </a:p>
          <a:p>
            <a:pPr marL="635000" indent="-114300">
              <a:buFont typeface="Arial" pitchFamily="34" charset="0"/>
              <a:buChar char="•"/>
            </a:pPr>
            <a:r>
              <a:rPr sz="1100" b="1">
                <a:latin typeface="Calibri"/>
              </a:rPr>
              <a:t>Employee Contributions</a:t>
            </a:r>
          </a:p>
          <a:p>
            <a:pPr marL="952500" indent="-114300">
              <a:buFont typeface="Arial" pitchFamily="34" charset="0"/>
              <a:buChar char="•"/>
            </a:pPr>
            <a:r>
              <a:rPr sz="1100" b="0">
                <a:latin typeface="Calibri"/>
              </a:rPr>
              <a:t>Single =  70.92% of Benchmark</a:t>
            </a:r>
          </a:p>
          <a:p>
            <a:pPr marL="952500" indent="-114300">
              <a:buFont typeface="Arial" pitchFamily="34" charset="0"/>
              <a:buChar char="•"/>
            </a:pPr>
            <a:r>
              <a:rPr sz="1100" b="0">
                <a:latin typeface="Calibri"/>
              </a:rPr>
              <a:t>Family =  98.94% of Benchmark</a:t>
            </a:r>
          </a:p>
        </p:txBody>
      </p:sp>
      <p:sp>
        <p:nvSpPr>
          <p:cNvPr id="25" name="TextBox 5"/>
          <p:cNvSpPr txBox="1">
            <a:spLocks noChangeArrowheads="1"/>
          </p:cNvSpPr>
          <p:nvPr/>
        </p:nvSpPr>
        <p:spPr>
          <a:xfrm>
            <a:off x="152400" y="5410200"/>
            <a:ext cx="5186781" cy="246716"/>
          </a:xfrm>
          <a:prstGeom prst="rect">
            <a:avLst/>
          </a:prstGeom>
          <a:noFill/>
          <a:ln w="9525">
            <a:noFill/>
            <a:miter lim="800000"/>
          </a:ln>
        </p:spPr>
        <p:txBody>
          <a:bodyPr>
            <a:spAutoFit/>
          </a:bodyPr>
          <a:lstStyle/>
          <a:p>
            <a:r>
              <a:rPr lang="en-US" sz="1000" i="1"/>
              <a:t>* </a:t>
            </a:r>
            <a:r>
              <a:rPr lang="en-US" sz="1000" i="1" smtClean="0"/>
              <a:t>Kaiser Family Foundation, 2011</a:t>
            </a:r>
          </a:p>
        </p:txBody>
      </p:sp>
      <p:sp>
        <p:nvSpPr>
          <p:cNvPr id="32" name="Rectangle 31"/>
          <p:cNvSpPr/>
          <p:nvPr/>
        </p:nvSpPr>
        <p:spPr>
          <a:xfrm>
            <a:off x="0" y="6477000"/>
            <a:ext cx="4576572" cy="401900"/>
          </a:xfrm>
          <a:prstGeom prst="rect">
            <a:avLst/>
          </a:prstGeom>
        </p:spPr>
        <p:txBody>
          <a:bodyPr>
            <a:spAutoFit/>
          </a:bodyPr>
          <a:lstStyle/>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 2012 Wells Fargo Insurance Services </a:t>
            </a:r>
          </a:p>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No Reprints Without Permission</a:t>
            </a:r>
          </a:p>
        </p:txBody>
      </p:sp>
      <p:pic>
        <p:nvPicPr>
          <p:cNvPr id="6147" name="New picture"/>
          <p:cNvPicPr/>
          <p:nvPr/>
        </p:nvPicPr>
        <p:blipFill>
          <a:blip r:embed="rId5" cstate="print"/>
          <a:srcRect/>
          <a:stretch>
            <a:fillRect/>
          </a:stretch>
        </p:blipFill>
        <p:spPr>
          <a:xfrm>
            <a:off x="3657600" y="2212848"/>
            <a:ext cx="4741130" cy="3223846"/>
          </a:xfrm>
          <a:prstGeom prst="rect">
            <a:avLst/>
          </a:prstGeom>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2"/>
          <p:cNvSpPr>
            <a:spLocks noGrp="1"/>
          </p:cNvSpPr>
          <p:nvPr>
            <p:ph type="title"/>
          </p:nvPr>
        </p:nvSpPr>
        <p:spPr>
          <a:xfrm>
            <a:off x="457200" y="457200"/>
            <a:ext cx="8255000" cy="744537"/>
          </a:xfrm>
        </p:spPr>
        <p:txBody>
          <a:bodyPr/>
          <a:lstStyle/>
          <a:p>
            <a:r>
              <a:rPr lang="en-US" sz="3700" b="1" dirty="0" smtClean="0">
                <a:solidFill>
                  <a:srgbClr val="1F497D"/>
                </a:solidFill>
                <a:latin typeface="Calibri"/>
              </a:rPr>
              <a:t>Fundamental paradigm shift</a:t>
            </a:r>
            <a:endParaRPr lang="en-US" sz="3700" dirty="0" smtClean="0"/>
          </a:p>
        </p:txBody>
      </p:sp>
      <p:sp>
        <p:nvSpPr>
          <p:cNvPr id="24578" name="Content Placeholder 3"/>
          <p:cNvSpPr>
            <a:spLocks noGrp="1"/>
          </p:cNvSpPr>
          <p:nvPr>
            <p:ph idx="1"/>
          </p:nvPr>
        </p:nvSpPr>
        <p:spPr>
          <a:xfrm>
            <a:off x="457200" y="1295400"/>
            <a:ext cx="8229600" cy="5105400"/>
          </a:xfrm>
        </p:spPr>
        <p:txBody>
          <a:bodyPr>
            <a:normAutofit/>
          </a:bodyPr>
          <a:lstStyle/>
          <a:p>
            <a:pPr>
              <a:buClr>
                <a:schemeClr val="accent4"/>
              </a:buClr>
              <a:buSzPct val="68000"/>
              <a:buFont typeface="Wingdings 3" pitchFamily="18" charset="2"/>
              <a:buChar char=""/>
              <a:defRPr/>
            </a:pPr>
            <a:r>
              <a:rPr lang="en-US" sz="2100" dirty="0" smtClean="0">
                <a:latin typeface="Calibri" pitchFamily="34" charset="0"/>
              </a:rPr>
              <a:t>Employer-provided health care delivery system will be restructured in 2014 primarily due to following ACA provisions:</a:t>
            </a:r>
          </a:p>
          <a:p>
            <a:pPr lvl="1">
              <a:buClr>
                <a:schemeClr val="accent4"/>
              </a:buClr>
              <a:buSzPct val="100000"/>
              <a:buFont typeface="Courier New" pitchFamily="49" charset="0"/>
              <a:buChar char="o"/>
              <a:defRPr/>
            </a:pPr>
            <a:r>
              <a:rPr lang="en-US" sz="1700" b="1" dirty="0" smtClean="0">
                <a:latin typeface="Calibri" pitchFamily="34" charset="0"/>
              </a:rPr>
              <a:t>Employer Drivers: </a:t>
            </a:r>
            <a:r>
              <a:rPr lang="en-US" sz="1700" dirty="0" smtClean="0">
                <a:latin typeface="Calibri" pitchFamily="34" charset="0"/>
              </a:rPr>
              <a:t>Two different variations of employer “play or pay” mandates</a:t>
            </a:r>
          </a:p>
          <a:p>
            <a:pPr lvl="1">
              <a:buClr>
                <a:schemeClr val="accent4"/>
              </a:buClr>
              <a:buSzPct val="100000"/>
              <a:buFont typeface="Courier New" pitchFamily="49" charset="0"/>
              <a:buChar char="o"/>
              <a:defRPr/>
            </a:pPr>
            <a:r>
              <a:rPr lang="en-US" sz="1700" b="1" dirty="0" smtClean="0">
                <a:latin typeface="Calibri" pitchFamily="34" charset="0"/>
              </a:rPr>
              <a:t>Employee Drivers:  </a:t>
            </a:r>
            <a:r>
              <a:rPr lang="en-US" sz="1700" dirty="0" smtClean="0">
                <a:latin typeface="Calibri" pitchFamily="34" charset="0"/>
              </a:rPr>
              <a:t>Individual mandate / Plans moving to the mean / Auto enrollment (for employers with 200 or more full-time employees)</a:t>
            </a:r>
          </a:p>
          <a:p>
            <a:pPr lvl="1">
              <a:buClr>
                <a:schemeClr val="accent4"/>
              </a:buClr>
              <a:buSzPct val="100000"/>
              <a:buFont typeface="Courier New" pitchFamily="49" charset="0"/>
              <a:buChar char="o"/>
              <a:defRPr/>
            </a:pPr>
            <a:r>
              <a:rPr lang="en-US" sz="1700" b="1" dirty="0" smtClean="0">
                <a:latin typeface="Calibri" pitchFamily="34" charset="0"/>
              </a:rPr>
              <a:t>New Potential Options: </a:t>
            </a:r>
            <a:r>
              <a:rPr lang="en-US" sz="1700" dirty="0" smtClean="0">
                <a:latin typeface="Calibri" pitchFamily="34" charset="0"/>
              </a:rPr>
              <a:t>Subsidized state exchange coverage / Medicaid eligibility expansion</a:t>
            </a:r>
          </a:p>
          <a:p>
            <a:pPr>
              <a:buClr>
                <a:schemeClr val="accent4"/>
              </a:buClr>
              <a:buSzPct val="68000"/>
              <a:buFont typeface="Wingdings 3" pitchFamily="18" charset="2"/>
              <a:buChar char=""/>
              <a:defRPr/>
            </a:pPr>
            <a:r>
              <a:rPr lang="en-US" sz="2100" dirty="0" smtClean="0">
                <a:latin typeface="Calibri" pitchFamily="34" charset="0"/>
              </a:rPr>
              <a:t>A new degree of collaboration needed between HR, finance, and senior management to ensure development of appropriate response to the complexities and financial impact of ACA for a given organization </a:t>
            </a:r>
          </a:p>
          <a:p>
            <a:pPr lvl="1">
              <a:buClr>
                <a:schemeClr val="accent4"/>
              </a:buClr>
              <a:buFont typeface="Courier New" pitchFamily="49" charset="0"/>
              <a:buChar char="o"/>
              <a:defRPr/>
            </a:pPr>
            <a:r>
              <a:rPr lang="en-US" sz="1700" dirty="0" smtClean="0">
                <a:latin typeface="Calibri" pitchFamily="34" charset="0"/>
              </a:rPr>
              <a:t>In light of the new federal standards affecting employer-provided health coverage, what is the best way to allocate compensation dollars and manage your employee benefit program?</a:t>
            </a:r>
          </a:p>
          <a:p>
            <a:pPr lvl="1">
              <a:buClr>
                <a:schemeClr val="accent4"/>
              </a:buClr>
              <a:buFont typeface="Courier New" pitchFamily="49" charset="0"/>
              <a:buChar char="o"/>
              <a:defRPr/>
            </a:pPr>
            <a:r>
              <a:rPr lang="en-US" sz="1700" dirty="0" smtClean="0">
                <a:latin typeface="Calibri" pitchFamily="34" charset="0"/>
              </a:rPr>
              <a:t>Employers will need to assess multiple potential strategies across a broad continuum </a:t>
            </a:r>
          </a:p>
          <a:p>
            <a:pPr lvl="1">
              <a:defRPr/>
            </a:pPr>
            <a:endParaRPr lang="en-US" dirty="0" smtClean="0"/>
          </a:p>
          <a:p>
            <a:pPr lvl="1">
              <a:buNone/>
              <a:defRPr/>
            </a:pPr>
            <a:endParaRPr lang="en-US" dirty="0" smtClean="0"/>
          </a:p>
        </p:txBody>
      </p:sp>
      <p:sp>
        <p:nvSpPr>
          <p:cNvPr id="5" name="Slide Number Placeholder 4"/>
          <p:cNvSpPr>
            <a:spLocks noGrp="1"/>
          </p:cNvSpPr>
          <p:nvPr>
            <p:ph type="sldNum" sz="quarter" idx="12"/>
          </p:nvPr>
        </p:nvSpPr>
        <p:spPr/>
        <p:txBody>
          <a:bodyPr/>
          <a:lstStyle/>
          <a:p>
            <a:fld id="{0E49032C-FC1D-455E-94CE-D351C1237721}" type="slidenum">
              <a:rPr lang="en-US" smtClean="0">
                <a:solidFill>
                  <a:prstClr val="black">
                    <a:tint val="75000"/>
                  </a:prstClr>
                </a:solidFill>
              </a:rPr>
              <a:pPr/>
              <a:t>4</a:t>
            </a:fld>
            <a:endParaRPr lang="en-US" dirty="0">
              <a:solidFill>
                <a:prstClr val="black">
                  <a:tint val="75000"/>
                </a:prstClr>
              </a:solidFill>
            </a:endParaRPr>
          </a:p>
        </p:txBody>
      </p:sp>
      <p:sp>
        <p:nvSpPr>
          <p:cNvPr id="7" name="Footer Placeholder 3"/>
          <p:cNvSpPr txBox="1"/>
          <p:nvPr/>
        </p:nvSpPr>
        <p:spPr>
          <a:xfrm>
            <a:off x="0" y="6492875"/>
            <a:ext cx="3657600" cy="365125"/>
          </a:xfrm>
          <a:prstGeom prst="rect">
            <a:avLst/>
          </a:prstGeom>
        </p:spPr>
        <p:txBody>
          <a:bodyPr vert="horz" anchor="b"/>
          <a:lstStyle/>
          <a:p>
            <a:pPr>
              <a:spcBef>
                <a:spcPct val="0"/>
              </a:spcBef>
              <a:spcAft>
                <a:spcPct val="0"/>
              </a:spcAft>
            </a:pPr>
            <a:r>
              <a:rPr lang="en-US" sz="1000" dirty="0" smtClean="0">
                <a:solidFill>
                  <a:prstClr val="black"/>
                </a:solidFill>
                <a:latin typeface="Calibri" pitchFamily="34" charset="0"/>
              </a:rPr>
              <a:t>© 2012 Wells Fargo Insurance Services</a:t>
            </a:r>
          </a:p>
          <a:p>
            <a:pPr>
              <a:spcBef>
                <a:spcPct val="0"/>
              </a:spcBef>
              <a:spcAft>
                <a:spcPct val="0"/>
              </a:spcAft>
            </a:pPr>
            <a:r>
              <a:rPr lang="en-US" sz="1000" dirty="0" smtClean="0">
                <a:solidFill>
                  <a:prstClr val="black"/>
                </a:solidFill>
                <a:latin typeface="Calibri" pitchFamily="34" charset="0"/>
              </a:rPr>
              <a:t>     No Reprints Without Permission</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916982"/>
            <a:ext cx="9144000" cy="951287"/>
            <a:chOff x="0" y="916982"/>
            <a:chExt cx="9144000" cy="951287"/>
          </a:xfrm>
        </p:grpSpPr>
        <p:pic>
          <p:nvPicPr>
            <p:cNvPr id="4" name="Picture 3" descr="app top.jpg"/>
            <p:cNvPicPr>
              <a:picLocks noChangeAspect="1"/>
            </p:cNvPicPr>
            <p:nvPr/>
          </p:nvPicPr>
          <p:blipFill>
            <a:blip r:embed="rId3" cstate="print"/>
            <a:srcRect/>
            <a:stretch>
              <a:fillRect/>
            </a:stretch>
          </p:blipFill>
          <p:spPr>
            <a:xfrm>
              <a:off x="0" y="916982"/>
              <a:ext cx="9144000" cy="951287"/>
            </a:xfrm>
            <a:prstGeom prst="rect">
              <a:avLst/>
            </a:prstGeom>
          </p:spPr>
        </p:pic>
        <p:pic>
          <p:nvPicPr>
            <p:cNvPr id="5122" name="Picture 2"/>
            <p:cNvPicPr>
              <a:picLocks noChangeAspect="1" noChangeArrowheads="1"/>
            </p:cNvPicPr>
            <p:nvPr/>
          </p:nvPicPr>
          <p:blipFill>
            <a:blip r:embed="rId4" cstate="print"/>
            <a:srcRect/>
            <a:stretch>
              <a:fillRect/>
            </a:stretch>
          </p:blipFill>
          <p:spPr>
            <a:xfrm>
              <a:off x="8686799" y="1520606"/>
              <a:ext cx="309789" cy="240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6" name="Rectangle 15"/>
          <p:cNvSpPr/>
          <p:nvPr/>
        </p:nvSpPr>
        <p:spPr>
          <a:xfrm>
            <a:off x="-152400" y="993182"/>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17" name="Title"/>
          <p:cNvSpPr txBox="1"/>
          <p:nvPr/>
        </p:nvSpPr>
        <p:spPr>
          <a:xfrm>
            <a:off x="381000" y="1521023"/>
            <a:ext cx="6324600" cy="307777"/>
          </a:xfrm>
          <a:prstGeom prst="rect">
            <a:avLst/>
          </a:prstGeom>
          <a:noFill/>
        </p:spPr>
        <p:txBody>
          <a:bodyPr wrap="square" rtlCol="0">
            <a:spAutoFit/>
          </a:bodyPr>
          <a:lstStyle/>
          <a:p>
            <a:r>
              <a:rPr lang="en-US" sz="1100" b="1" smtClean="0">
                <a:latin typeface="Calibri" pitchFamily="34" charset="0"/>
              </a:rPr>
              <a:t>Cadillac Plan Excise Tax - Anthem PPO</a:t>
            </a:r>
          </a:p>
        </p:txBody>
      </p:sp>
      <p:sp>
        <p:nvSpPr>
          <p:cNvPr id="58" name="Rectangle 57"/>
          <p:cNvSpPr/>
          <p:nvPr/>
        </p:nvSpPr>
        <p:spPr>
          <a:xfrm>
            <a:off x="4572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3" name="Rectangle 62"/>
          <p:cNvSpPr/>
          <p:nvPr/>
        </p:nvSpPr>
        <p:spPr>
          <a:xfrm>
            <a:off x="12192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4" name="Rectangle 63"/>
          <p:cNvSpPr/>
          <p:nvPr/>
        </p:nvSpPr>
        <p:spPr>
          <a:xfrm>
            <a:off x="21336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5" name="Rectangle 64"/>
          <p:cNvSpPr/>
          <p:nvPr/>
        </p:nvSpPr>
        <p:spPr>
          <a:xfrm>
            <a:off x="31242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6" name="Rectangle 65"/>
          <p:cNvSpPr/>
          <p:nvPr/>
        </p:nvSpPr>
        <p:spPr>
          <a:xfrm>
            <a:off x="40386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7" name="Rectangle 66"/>
          <p:cNvSpPr/>
          <p:nvPr/>
        </p:nvSpPr>
        <p:spPr>
          <a:xfrm>
            <a:off x="49530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8" name="Rectangle 67"/>
          <p:cNvSpPr/>
          <p:nvPr/>
        </p:nvSpPr>
        <p:spPr>
          <a:xfrm>
            <a:off x="0" y="1828800"/>
            <a:ext cx="9144000" cy="504831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69" name="Rectangle 68"/>
          <p:cNvSpPr/>
          <p:nvPr/>
        </p:nvSpPr>
        <p:spPr>
          <a:xfrm>
            <a:off x="152399" y="1828800"/>
            <a:ext cx="8889543" cy="4572001"/>
          </a:xfrm>
          <a:prstGeom prst="rect">
            <a:avLst/>
          </a:prstGeom>
          <a:solidFill>
            <a:srgbClr val="F5F5F5"/>
          </a:solidFill>
          <a:ln w="19050">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22" name="TextBox 21"/>
          <p:cNvSpPr txBox="1"/>
          <p:nvPr/>
        </p:nvSpPr>
        <p:spPr>
          <a:xfrm>
            <a:off x="4343399" y="2009001"/>
            <a:ext cx="4498293" cy="276999"/>
          </a:xfrm>
          <a:prstGeom prst="rect">
            <a:avLst/>
          </a:prstGeom>
          <a:noFill/>
        </p:spPr>
        <p:txBody>
          <a:bodyPr wrap="square" rtlCol="0">
            <a:spAutoFit/>
          </a:bodyPr>
          <a:lstStyle/>
          <a:p>
            <a:pPr algn="ctr"/>
            <a:r>
              <a:rPr lang="en-US" sz="1200" smtClean="0">
                <a:latin typeface="Calibri" pitchFamily="34" charset="0"/>
              </a:rPr>
              <a:t>Cadillac Plan Threshold</a:t>
            </a:r>
          </a:p>
        </p:txBody>
      </p:sp>
      <p:sp>
        <p:nvSpPr>
          <p:cNvPr id="18" name="VendorLogo"/>
          <p:cNvSpPr txBox="1"/>
          <p:nvPr/>
        </p:nvSpPr>
        <p:spPr>
          <a:xfrm>
            <a:off x="7848600" y="6858000"/>
            <a:ext cx="1143000" cy="369332"/>
          </a:xfrm>
          <a:prstGeom prst="rect">
            <a:avLst/>
          </a:prstGeom>
          <a:noFill/>
        </p:spPr>
        <p:txBody>
          <a:bodyPr wrap="square" rtlCol="0">
            <a:spAutoFit/>
          </a:bodyPr>
          <a:lstStyle/>
          <a:p>
            <a:endParaRPr lang="en-US">
              <a:latin typeface="Calibri" pitchFamily="34" charset="0"/>
            </a:endParaRPr>
          </a:p>
        </p:txBody>
      </p:sp>
      <p:sp>
        <p:nvSpPr>
          <p:cNvPr id="30" name="Slide Number Placeholder 29"/>
          <p:cNvSpPr>
            <a:spLocks noGrp="1"/>
          </p:cNvSpPr>
          <p:nvPr>
            <p:ph type="sldNum" sz="quarter" idx="12"/>
          </p:nvPr>
        </p:nvSpPr>
        <p:spPr/>
        <p:txBody>
          <a:bodyPr/>
          <a:lstStyle/>
          <a:p>
            <a:fld id="{CDC9CC1B-925F-4299-9F6F-2367F24ED866}" type="slidenum">
              <a:rPr lang="en-US" smtClean="0">
                <a:latin typeface="Calibri" pitchFamily="34" charset="0"/>
              </a:rPr>
              <a:pPr/>
              <a:t>40</a:t>
            </a:fld>
            <a:endParaRPr lang="en-US" smtClean="0">
              <a:latin typeface="Calibri" pitchFamily="34" charset="0"/>
            </a:endParaRPr>
          </a:p>
        </p:txBody>
      </p:sp>
      <p:sp>
        <p:nvSpPr>
          <p:cNvPr id="24" name="CompassHeading"/>
          <p:cNvSpPr/>
          <p:nvPr/>
        </p:nvSpPr>
        <p:spPr>
          <a:xfrm>
            <a:off x="152399" y="1828800"/>
            <a:ext cx="4144990" cy="455424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4300" indent="-114300">
              <a:buFont typeface="Arial" pitchFamily="34" charset="0"/>
              <a:buChar char="•"/>
            </a:pPr>
            <a:r>
              <a:rPr lang="en-US" sz="1100" b="1" smtClean="0">
                <a:solidFill>
                  <a:schemeClr val="tx1"/>
                </a:solidFill>
                <a:latin typeface="Calibri" pitchFamily="34" charset="0"/>
              </a:rPr>
              <a:t>Key Considerations:</a:t>
            </a:r>
          </a:p>
          <a:p>
            <a:pPr marL="571500" lvl="1" indent="-114300">
              <a:buFont typeface="Arial" pitchFamily="34" charset="0"/>
              <a:buChar char="•"/>
            </a:pPr>
            <a:r>
              <a:rPr lang="en-US" sz="1100" smtClean="0">
                <a:solidFill>
                  <a:schemeClr val="tx1"/>
                </a:solidFill>
                <a:latin typeface="Calibri" pitchFamily="34" charset="0"/>
              </a:rPr>
              <a:t>Starting </a:t>
            </a:r>
            <a:r>
              <a:rPr lang="en-US" sz="1100">
                <a:solidFill>
                  <a:schemeClr val="tx1"/>
                </a:solidFill>
                <a:latin typeface="Calibri" pitchFamily="34" charset="0"/>
              </a:rPr>
              <a:t>in 2018, a 40% excise tax will be levied on the total premium cost of employer-provided health coverage that exceeds certain thresholds (i.e., $10,200 for single and $27,500 for non-single coverage, subject to a special one-time adjustment in 2018, non-medical COLA adjustments thereafter, and special rules for certain employees including those subject to collective bargaining agreements</a:t>
            </a:r>
            <a:r>
              <a:rPr lang="en-US" sz="1100" smtClean="0">
                <a:solidFill>
                  <a:schemeClr val="tx1"/>
                </a:solidFill>
                <a:latin typeface="Calibri" pitchFamily="34" charset="0"/>
              </a:rPr>
              <a:t>).</a:t>
            </a:r>
          </a:p>
          <a:p>
            <a:pPr marL="571500" lvl="1" indent="-114300">
              <a:buFont typeface="Arial" pitchFamily="34" charset="0"/>
              <a:buChar char="•"/>
            </a:pPr>
            <a:r>
              <a:rPr lang="en-US" sz="1100" smtClean="0">
                <a:solidFill>
                  <a:schemeClr val="tx1"/>
                </a:solidFill>
                <a:latin typeface="Calibri" pitchFamily="34" charset="0"/>
              </a:rPr>
              <a:t>Total </a:t>
            </a:r>
            <a:r>
              <a:rPr lang="en-US" sz="1100">
                <a:solidFill>
                  <a:schemeClr val="tx1"/>
                </a:solidFill>
                <a:latin typeface="Calibri" pitchFamily="34" charset="0"/>
              </a:rPr>
              <a:t>premium cost includes employee and employer contributions for </a:t>
            </a:r>
            <a:r>
              <a:rPr lang="en-US" sz="1100" smtClean="0">
                <a:solidFill>
                  <a:schemeClr val="tx1"/>
                </a:solidFill>
                <a:latin typeface="Calibri" pitchFamily="34" charset="0"/>
              </a:rPr>
              <a:t>most types </a:t>
            </a:r>
            <a:r>
              <a:rPr lang="en-US" sz="1100">
                <a:solidFill>
                  <a:schemeClr val="tx1"/>
                </a:solidFill>
                <a:latin typeface="Calibri" pitchFamily="34" charset="0"/>
              </a:rPr>
              <a:t>of group health plan coverage, </a:t>
            </a:r>
            <a:r>
              <a:rPr lang="en-US" sz="1100" smtClean="0">
                <a:solidFill>
                  <a:schemeClr val="tx1"/>
                </a:solidFill>
                <a:latin typeface="Calibri" pitchFamily="34" charset="0"/>
              </a:rPr>
              <a:t>with exclusions for </a:t>
            </a:r>
            <a:r>
              <a:rPr lang="en-US" sz="1100">
                <a:solidFill>
                  <a:schemeClr val="tx1"/>
                </a:solidFill>
                <a:latin typeface="Calibri" pitchFamily="34" charset="0"/>
              </a:rPr>
              <a:t>stand-alone dental and vision </a:t>
            </a:r>
            <a:r>
              <a:rPr lang="en-US" sz="1100" smtClean="0">
                <a:solidFill>
                  <a:schemeClr val="tx1"/>
                </a:solidFill>
                <a:latin typeface="Calibri" pitchFamily="34" charset="0"/>
              </a:rPr>
              <a:t>coverage, long-term care, and certain </a:t>
            </a:r>
            <a:r>
              <a:rPr lang="en-US" sz="1100">
                <a:solidFill>
                  <a:schemeClr val="tx1"/>
                </a:solidFill>
                <a:latin typeface="Calibri" pitchFamily="34" charset="0"/>
              </a:rPr>
              <a:t>types of excepted benefits (but not employer-paid hospital indemnity and critical illness type coverage</a:t>
            </a:r>
            <a:r>
              <a:rPr lang="en-US" sz="1100" smtClean="0">
                <a:solidFill>
                  <a:schemeClr val="tx1"/>
                </a:solidFill>
                <a:latin typeface="Calibri" pitchFamily="34" charset="0"/>
              </a:rPr>
              <a:t>).</a:t>
            </a:r>
          </a:p>
          <a:p>
            <a:pPr marL="114300" indent="-114300">
              <a:buFont typeface="Arial" pitchFamily="34" charset="0"/>
              <a:buChar char="•"/>
            </a:pPr>
            <a:r>
              <a:rPr lang="en-US" sz="1100" b="1" smtClean="0">
                <a:solidFill>
                  <a:schemeClr val="tx1"/>
                </a:solidFill>
                <a:latin typeface="Calibri" pitchFamily="34" charset="0"/>
              </a:rPr>
              <a:t>Implications:</a:t>
            </a:r>
          </a:p>
          <a:p>
            <a:pPr marL="571500" lvl="1" indent="-114300">
              <a:buFont typeface="Arial" pitchFamily="34" charset="0"/>
              <a:buChar char="•"/>
            </a:pPr>
            <a:r>
              <a:rPr lang="en-US" sz="1100" smtClean="0">
                <a:solidFill>
                  <a:schemeClr val="tx1"/>
                </a:solidFill>
                <a:latin typeface="Calibri" pitchFamily="34" charset="0"/>
              </a:rPr>
              <a:t>Since </a:t>
            </a:r>
            <a:r>
              <a:rPr lang="en-US" sz="1100">
                <a:solidFill>
                  <a:schemeClr val="tx1"/>
                </a:solidFill>
                <a:latin typeface="Calibri" pitchFamily="34" charset="0"/>
              </a:rPr>
              <a:t>post-2018 thresholds are not tied to medical inflation, almost all employers will eventually become subject to the excise tax which will raise the cost of providing coverage.</a:t>
            </a:r>
          </a:p>
          <a:p>
            <a:pPr marL="571500" lvl="1" indent="-114300">
              <a:buFont typeface="Arial" pitchFamily="34" charset="0"/>
              <a:buChar char="•"/>
            </a:pPr>
            <a:r>
              <a:rPr lang="en-US" sz="1100" smtClean="0">
                <a:solidFill>
                  <a:schemeClr val="tx1"/>
                </a:solidFill>
                <a:latin typeface="Calibri" pitchFamily="34" charset="0"/>
              </a:rPr>
              <a:t>Employers </a:t>
            </a:r>
            <a:r>
              <a:rPr lang="en-US" sz="1100">
                <a:solidFill>
                  <a:schemeClr val="tx1"/>
                </a:solidFill>
                <a:latin typeface="Calibri" pitchFamily="34" charset="0"/>
              </a:rPr>
              <a:t>will need to monitor </a:t>
            </a:r>
            <a:r>
              <a:rPr lang="en-US" sz="1100" smtClean="0">
                <a:solidFill>
                  <a:schemeClr val="tx1"/>
                </a:solidFill>
                <a:latin typeface="Calibri" pitchFamily="34" charset="0"/>
              </a:rPr>
              <a:t>their </a:t>
            </a:r>
            <a:r>
              <a:rPr lang="en-US" sz="1100">
                <a:solidFill>
                  <a:schemeClr val="tx1"/>
                </a:solidFill>
                <a:latin typeface="Calibri" pitchFamily="34" charset="0"/>
              </a:rPr>
              <a:t>plan costs and consider plan containment strategies to mitigate </a:t>
            </a:r>
            <a:r>
              <a:rPr lang="en-US" sz="1100" smtClean="0">
                <a:solidFill>
                  <a:schemeClr val="tx1"/>
                </a:solidFill>
                <a:latin typeface="Calibri" pitchFamily="34" charset="0"/>
              </a:rPr>
              <a:t>the impact of future excise taxes.</a:t>
            </a:r>
          </a:p>
          <a:p>
            <a:pPr marL="114300" indent="-114300">
              <a:buFont typeface="Arial" pitchFamily="34" charset="0"/>
              <a:buChar char="•"/>
            </a:pPr>
            <a:r>
              <a:rPr lang="en-US" sz="1100" b="1" smtClean="0">
                <a:solidFill>
                  <a:schemeClr val="tx1"/>
                </a:solidFill>
                <a:latin typeface="Calibri" pitchFamily="34" charset="0"/>
              </a:rPr>
              <a:t>Compass Heading:</a:t>
            </a:r>
          </a:p>
          <a:p>
            <a:pPr marL="571500" lvl="1" indent="-114300">
              <a:buFont typeface="Arial" pitchFamily="34" charset="0"/>
              <a:buChar char="•"/>
            </a:pPr>
            <a:r>
              <a:rPr lang="en-US" sz="1100" smtClean="0">
                <a:solidFill>
                  <a:schemeClr val="tx1"/>
                </a:solidFill>
                <a:latin typeface="Calibri" pitchFamily="34" charset="0"/>
              </a:rPr>
              <a:t>If </a:t>
            </a:r>
            <a:r>
              <a:rPr lang="en-US" sz="1100">
                <a:solidFill>
                  <a:schemeClr val="tx1"/>
                </a:solidFill>
                <a:latin typeface="Calibri" pitchFamily="34" charset="0"/>
              </a:rPr>
              <a:t>current plan design is maintained, it is anticipated that </a:t>
            </a:r>
            <a:r>
              <a:rPr lang="en-US" sz="1100" smtClean="0">
                <a:solidFill>
                  <a:schemeClr val="tx1"/>
                </a:solidFill>
                <a:latin typeface="Calibri" pitchFamily="34" charset="0"/>
              </a:rPr>
              <a:t>in 2018 single coverage will be less than thresholds by $1,043 and family coverage will exceed thresholds by $1,426.</a:t>
            </a:r>
          </a:p>
        </p:txBody>
      </p:sp>
      <p:sp>
        <p:nvSpPr>
          <p:cNvPr id="33" name="Cadillac1" hidden="1"/>
          <p:cNvSpPr txBox="1"/>
          <p:nvPr/>
        </p:nvSpPr>
        <p:spPr>
          <a:xfrm>
            <a:off x="4992345" y="6153834"/>
            <a:ext cx="1600200" cy="646331"/>
          </a:xfrm>
          <a:prstGeom prst="rect">
            <a:avLst/>
          </a:prstGeom>
          <a:noFill/>
        </p:spPr>
        <p:txBody>
          <a:bodyPr wrap="square" rtlCol="0">
            <a:spAutoFit/>
          </a:bodyPr>
          <a:lstStyle/>
          <a:p>
            <a:r>
              <a:rPr lang="en-US" smtClean="0">
                <a:solidFill>
                  <a:srgbClr val="EEEEEE"/>
                </a:solidFill>
              </a:rPr>
              <a:t>EEAffordability</a:t>
            </a:r>
          </a:p>
        </p:txBody>
      </p:sp>
      <p:sp>
        <p:nvSpPr>
          <p:cNvPr id="29" name="Rectangle 28"/>
          <p:cNvSpPr/>
          <p:nvPr/>
        </p:nvSpPr>
        <p:spPr>
          <a:xfrm>
            <a:off x="0" y="6477000"/>
            <a:ext cx="4572000" cy="400110"/>
          </a:xfrm>
          <a:prstGeom prst="rect">
            <a:avLst/>
          </a:prstGeom>
        </p:spPr>
        <p:txBody>
          <a:bodyPr>
            <a:spAutoFit/>
          </a:bodyPr>
          <a:lstStyle/>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 2012 Wells Fargo Insurance Services </a:t>
            </a:r>
          </a:p>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No Reprints Without Permission</a:t>
            </a:r>
          </a:p>
        </p:txBody>
      </p:sp>
      <p:pic>
        <p:nvPicPr>
          <p:cNvPr id="5123" name="New picture"/>
          <p:cNvPicPr/>
          <p:nvPr/>
        </p:nvPicPr>
        <p:blipFill>
          <a:blip r:embed="rId5" cstate="print"/>
          <a:srcRect/>
          <a:stretch>
            <a:fillRect/>
          </a:stretch>
        </p:blipFill>
        <p:spPr>
          <a:xfrm>
            <a:off x="4517136" y="2322576"/>
            <a:ext cx="4045072" cy="3080361"/>
          </a:xfrm>
          <a:prstGeom prst="rect">
            <a:avLst/>
          </a:prstGeom>
          <a:ln>
            <a:noFill/>
          </a:ln>
        </p:spPr>
      </p:pic>
    </p:spTree>
    <p:extLst>
      <p:ext uri="{BB962C8B-B14F-4D97-AF65-F5344CB8AC3E}">
        <p14:creationId xmlns:p14="http://schemas.microsoft.com/office/powerpoint/2010/main" xmlns="" val="16343871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916982"/>
            <a:ext cx="9144000" cy="951287"/>
            <a:chOff x="0" y="916982"/>
            <a:chExt cx="9144000" cy="951287"/>
          </a:xfrm>
        </p:grpSpPr>
        <p:pic>
          <p:nvPicPr>
            <p:cNvPr id="4" name="Picture 3" descr="app top.jpg"/>
            <p:cNvPicPr>
              <a:picLocks noChangeAspect="1"/>
            </p:cNvPicPr>
            <p:nvPr/>
          </p:nvPicPr>
          <p:blipFill>
            <a:blip r:embed="rId3" cstate="print"/>
            <a:srcRect/>
            <a:stretch>
              <a:fillRect/>
            </a:stretch>
          </p:blipFill>
          <p:spPr>
            <a:xfrm>
              <a:off x="0" y="916982"/>
              <a:ext cx="9144000" cy="951287"/>
            </a:xfrm>
            <a:prstGeom prst="rect">
              <a:avLst/>
            </a:prstGeom>
          </p:spPr>
        </p:pic>
        <p:pic>
          <p:nvPicPr>
            <p:cNvPr id="5122" name="Picture 2"/>
            <p:cNvPicPr>
              <a:picLocks noChangeAspect="1" noChangeArrowheads="1"/>
            </p:cNvPicPr>
            <p:nvPr/>
          </p:nvPicPr>
          <p:blipFill>
            <a:blip r:embed="rId4" cstate="print"/>
            <a:srcRect/>
            <a:stretch>
              <a:fillRect/>
            </a:stretch>
          </p:blipFill>
          <p:spPr>
            <a:xfrm>
              <a:off x="8686799" y="1520606"/>
              <a:ext cx="309789" cy="240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6" name="Rectangle 15"/>
          <p:cNvSpPr/>
          <p:nvPr/>
        </p:nvSpPr>
        <p:spPr>
          <a:xfrm>
            <a:off x="-152400" y="993182"/>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17" name="Title"/>
          <p:cNvSpPr txBox="1"/>
          <p:nvPr/>
        </p:nvSpPr>
        <p:spPr>
          <a:xfrm>
            <a:off x="381000" y="1521023"/>
            <a:ext cx="6330924" cy="308789"/>
          </a:xfrm>
          <a:prstGeom prst="rect">
            <a:avLst/>
          </a:prstGeom>
          <a:noFill/>
        </p:spPr>
        <p:txBody>
          <a:bodyPr wrap="square" rtlCol="0">
            <a:spAutoFit/>
          </a:bodyPr>
          <a:lstStyle/>
          <a:p>
            <a:r>
              <a:rPr lang="en-US" sz="1100" b="1" smtClean="0">
                <a:latin typeface="Calibri" pitchFamily="34" charset="0"/>
              </a:rPr>
              <a:t>Cadillac Plan Excise Tax - Anthem HDHP</a:t>
            </a:r>
          </a:p>
        </p:txBody>
      </p:sp>
      <p:sp>
        <p:nvSpPr>
          <p:cNvPr id="58" name="Rectangle 57"/>
          <p:cNvSpPr/>
          <p:nvPr/>
        </p:nvSpPr>
        <p:spPr>
          <a:xfrm>
            <a:off x="4572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3" name="Rectangle 62"/>
          <p:cNvSpPr/>
          <p:nvPr/>
        </p:nvSpPr>
        <p:spPr>
          <a:xfrm>
            <a:off x="12192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4" name="Rectangle 63"/>
          <p:cNvSpPr/>
          <p:nvPr/>
        </p:nvSpPr>
        <p:spPr>
          <a:xfrm>
            <a:off x="21336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5" name="Rectangle 64"/>
          <p:cNvSpPr/>
          <p:nvPr/>
        </p:nvSpPr>
        <p:spPr>
          <a:xfrm>
            <a:off x="31242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6" name="Rectangle 65"/>
          <p:cNvSpPr/>
          <p:nvPr/>
        </p:nvSpPr>
        <p:spPr>
          <a:xfrm>
            <a:off x="40386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7" name="Rectangle 66"/>
          <p:cNvSpPr/>
          <p:nvPr/>
        </p:nvSpPr>
        <p:spPr>
          <a:xfrm>
            <a:off x="4953000" y="990600"/>
            <a:ext cx="1219200" cy="381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a:solidFill>
                <a:schemeClr val="bg1"/>
              </a:solidFill>
              <a:latin typeface="Calibri" pitchFamily="34" charset="0"/>
            </a:endParaRPr>
          </a:p>
        </p:txBody>
      </p:sp>
      <p:sp>
        <p:nvSpPr>
          <p:cNvPr id="68" name="Rectangle 67"/>
          <p:cNvSpPr/>
          <p:nvPr/>
        </p:nvSpPr>
        <p:spPr>
          <a:xfrm>
            <a:off x="0" y="1828800"/>
            <a:ext cx="9144000" cy="504831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69" name="Rectangle 68"/>
          <p:cNvSpPr/>
          <p:nvPr/>
        </p:nvSpPr>
        <p:spPr>
          <a:xfrm>
            <a:off x="152399" y="1828800"/>
            <a:ext cx="8889543" cy="4572001"/>
          </a:xfrm>
          <a:prstGeom prst="rect">
            <a:avLst/>
          </a:prstGeom>
          <a:solidFill>
            <a:srgbClr val="F5F5F5"/>
          </a:solidFill>
          <a:ln w="19050">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22" name="TextBox 21"/>
          <p:cNvSpPr txBox="1"/>
          <p:nvPr/>
        </p:nvSpPr>
        <p:spPr>
          <a:xfrm>
            <a:off x="4341150" y="2009001"/>
            <a:ext cx="4502791" cy="277753"/>
          </a:xfrm>
          <a:prstGeom prst="rect">
            <a:avLst/>
          </a:prstGeom>
          <a:noFill/>
        </p:spPr>
        <p:txBody>
          <a:bodyPr wrap="square" rtlCol="0">
            <a:spAutoFit/>
          </a:bodyPr>
          <a:lstStyle/>
          <a:p>
            <a:pPr algn="ctr"/>
            <a:r>
              <a:rPr lang="en-US" sz="1200" smtClean="0">
                <a:latin typeface="Calibri" pitchFamily="34" charset="0"/>
              </a:rPr>
              <a:t>Cadillac Plan Threshold</a:t>
            </a:r>
          </a:p>
        </p:txBody>
      </p:sp>
      <p:sp>
        <p:nvSpPr>
          <p:cNvPr id="18" name="VendorLogo"/>
          <p:cNvSpPr txBox="1"/>
          <p:nvPr/>
        </p:nvSpPr>
        <p:spPr>
          <a:xfrm>
            <a:off x="7848600" y="6858000"/>
            <a:ext cx="1144143" cy="370863"/>
          </a:xfrm>
          <a:prstGeom prst="rect">
            <a:avLst/>
          </a:prstGeom>
          <a:noFill/>
        </p:spPr>
        <p:txBody>
          <a:bodyPr wrap="square" rtlCol="0">
            <a:spAutoFit/>
          </a:bodyPr>
          <a:lstStyle/>
          <a:p>
            <a:endParaRPr lang="en-US">
              <a:latin typeface="Calibri" pitchFamily="34" charset="0"/>
            </a:endParaRPr>
          </a:p>
        </p:txBody>
      </p:sp>
      <p:sp>
        <p:nvSpPr>
          <p:cNvPr id="30" name="Slide Number Placeholder 29"/>
          <p:cNvSpPr>
            <a:spLocks noGrp="1"/>
          </p:cNvSpPr>
          <p:nvPr>
            <p:ph type="sldNum" sz="quarter" idx="12"/>
          </p:nvPr>
        </p:nvSpPr>
        <p:spPr/>
        <p:txBody>
          <a:bodyPr/>
          <a:lstStyle/>
          <a:p>
            <a:fld id="{CDC9CC1B-925F-4299-9F6F-2367F24ED866}" type="slidenum">
              <a:rPr lang="en-US" smtClean="0">
                <a:latin typeface="Calibri" pitchFamily="34" charset="0"/>
              </a:rPr>
              <a:pPr/>
              <a:t>41</a:t>
            </a:fld>
            <a:endParaRPr lang="en-US" smtClean="0">
              <a:latin typeface="Calibri" pitchFamily="34" charset="0"/>
            </a:endParaRPr>
          </a:p>
        </p:txBody>
      </p:sp>
      <p:sp>
        <p:nvSpPr>
          <p:cNvPr id="24" name="CompassHeading"/>
          <p:cNvSpPr/>
          <p:nvPr/>
        </p:nvSpPr>
        <p:spPr>
          <a:xfrm>
            <a:off x="152399" y="1828800"/>
            <a:ext cx="4144990" cy="455424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4300" indent="-114300">
              <a:buFont typeface="Arial" pitchFamily="34" charset="0"/>
              <a:buChar char="•"/>
            </a:pPr>
            <a:r>
              <a:rPr lang="en-US" sz="1100" b="1" smtClean="0">
                <a:solidFill>
                  <a:schemeClr val="tx1"/>
                </a:solidFill>
                <a:latin typeface="Calibri" pitchFamily="34" charset="0"/>
              </a:rPr>
              <a:t>Key Considerations:</a:t>
            </a:r>
          </a:p>
          <a:p>
            <a:pPr marL="571500" lvl="1" indent="-114300">
              <a:buFont typeface="Arial" pitchFamily="34" charset="0"/>
              <a:buChar char="•"/>
            </a:pPr>
            <a:r>
              <a:rPr lang="en-US" sz="1100" smtClean="0">
                <a:solidFill>
                  <a:schemeClr val="tx1"/>
                </a:solidFill>
                <a:latin typeface="Calibri" pitchFamily="34" charset="0"/>
              </a:rPr>
              <a:t>Starting </a:t>
            </a:r>
            <a:r>
              <a:rPr lang="en-US" sz="1100">
                <a:solidFill>
                  <a:schemeClr val="tx1"/>
                </a:solidFill>
                <a:latin typeface="Calibri" pitchFamily="34" charset="0"/>
              </a:rPr>
              <a:t>in 2018, a 40% excise tax will be levied on the total premium cost of employer-provided health coverage that exceeds certain thresholds (i.e., $10,200 for single and $27,500 for non-single coverage, subject to a special one-time adjustment in 2018, non-medical COLA adjustments thereafter, and special rules for certain employees including those subject to collective bargaining agreements</a:t>
            </a:r>
            <a:r>
              <a:rPr lang="en-US" sz="1100" smtClean="0">
                <a:solidFill>
                  <a:schemeClr val="tx1"/>
                </a:solidFill>
                <a:latin typeface="Calibri" pitchFamily="34" charset="0"/>
              </a:rPr>
              <a:t>).</a:t>
            </a:r>
          </a:p>
          <a:p>
            <a:pPr marL="571500" lvl="1" indent="-114300">
              <a:buFont typeface="Arial" pitchFamily="34" charset="0"/>
              <a:buChar char="•"/>
            </a:pPr>
            <a:r>
              <a:rPr lang="en-US" sz="1100" smtClean="0">
                <a:solidFill>
                  <a:schemeClr val="tx1"/>
                </a:solidFill>
                <a:latin typeface="Calibri" pitchFamily="34" charset="0"/>
              </a:rPr>
              <a:t>Total </a:t>
            </a:r>
            <a:r>
              <a:rPr lang="en-US" sz="1100">
                <a:solidFill>
                  <a:schemeClr val="tx1"/>
                </a:solidFill>
                <a:latin typeface="Calibri" pitchFamily="34" charset="0"/>
              </a:rPr>
              <a:t>premium cost includes employee and employer contributions for </a:t>
            </a:r>
            <a:r>
              <a:rPr lang="en-US" sz="1100" smtClean="0">
                <a:solidFill>
                  <a:schemeClr val="tx1"/>
                </a:solidFill>
                <a:latin typeface="Calibri" pitchFamily="34" charset="0"/>
              </a:rPr>
              <a:t>most types </a:t>
            </a:r>
            <a:r>
              <a:rPr lang="en-US" sz="1100">
                <a:solidFill>
                  <a:schemeClr val="tx1"/>
                </a:solidFill>
                <a:latin typeface="Calibri" pitchFamily="34" charset="0"/>
              </a:rPr>
              <a:t>of group health plan coverage, </a:t>
            </a:r>
            <a:r>
              <a:rPr lang="en-US" sz="1100" smtClean="0">
                <a:solidFill>
                  <a:schemeClr val="tx1"/>
                </a:solidFill>
                <a:latin typeface="Calibri" pitchFamily="34" charset="0"/>
              </a:rPr>
              <a:t>with exclusions for </a:t>
            </a:r>
            <a:r>
              <a:rPr lang="en-US" sz="1100">
                <a:solidFill>
                  <a:schemeClr val="tx1"/>
                </a:solidFill>
                <a:latin typeface="Calibri" pitchFamily="34" charset="0"/>
              </a:rPr>
              <a:t>stand-alone dental and vision </a:t>
            </a:r>
            <a:r>
              <a:rPr lang="en-US" sz="1100" smtClean="0">
                <a:solidFill>
                  <a:schemeClr val="tx1"/>
                </a:solidFill>
                <a:latin typeface="Calibri" pitchFamily="34" charset="0"/>
              </a:rPr>
              <a:t>coverage, long-term care, and certain </a:t>
            </a:r>
            <a:r>
              <a:rPr lang="en-US" sz="1100">
                <a:solidFill>
                  <a:schemeClr val="tx1"/>
                </a:solidFill>
                <a:latin typeface="Calibri" pitchFamily="34" charset="0"/>
              </a:rPr>
              <a:t>types of excepted benefits (but not employer-paid hospital indemnity and critical illness type coverage</a:t>
            </a:r>
            <a:r>
              <a:rPr lang="en-US" sz="1100" smtClean="0">
                <a:solidFill>
                  <a:schemeClr val="tx1"/>
                </a:solidFill>
                <a:latin typeface="Calibri" pitchFamily="34" charset="0"/>
              </a:rPr>
              <a:t>).</a:t>
            </a:r>
          </a:p>
          <a:p>
            <a:pPr marL="114300" indent="-114300">
              <a:buFont typeface="Arial" pitchFamily="34" charset="0"/>
              <a:buChar char="•"/>
            </a:pPr>
            <a:r>
              <a:rPr lang="en-US" sz="1100" b="1" smtClean="0">
                <a:solidFill>
                  <a:schemeClr val="tx1"/>
                </a:solidFill>
                <a:latin typeface="Calibri" pitchFamily="34" charset="0"/>
              </a:rPr>
              <a:t>Implications:</a:t>
            </a:r>
          </a:p>
          <a:p>
            <a:pPr marL="571500" lvl="1" indent="-114300">
              <a:buFont typeface="Arial" pitchFamily="34" charset="0"/>
              <a:buChar char="•"/>
            </a:pPr>
            <a:r>
              <a:rPr lang="en-US" sz="1100" smtClean="0">
                <a:solidFill>
                  <a:schemeClr val="tx1"/>
                </a:solidFill>
                <a:latin typeface="Calibri" pitchFamily="34" charset="0"/>
              </a:rPr>
              <a:t>Since </a:t>
            </a:r>
            <a:r>
              <a:rPr lang="en-US" sz="1100">
                <a:solidFill>
                  <a:schemeClr val="tx1"/>
                </a:solidFill>
                <a:latin typeface="Calibri" pitchFamily="34" charset="0"/>
              </a:rPr>
              <a:t>post-2018 thresholds are not tied to medical inflation, almost all employers will eventually become subject to the excise tax which will raise the cost of providing coverage.</a:t>
            </a:r>
          </a:p>
          <a:p>
            <a:pPr marL="571500" lvl="1" indent="-114300">
              <a:buFont typeface="Arial" pitchFamily="34" charset="0"/>
              <a:buChar char="•"/>
            </a:pPr>
            <a:r>
              <a:rPr lang="en-US" sz="1100" smtClean="0">
                <a:solidFill>
                  <a:schemeClr val="tx1"/>
                </a:solidFill>
                <a:latin typeface="Calibri" pitchFamily="34" charset="0"/>
              </a:rPr>
              <a:t>Employers </a:t>
            </a:r>
            <a:r>
              <a:rPr lang="en-US" sz="1100">
                <a:solidFill>
                  <a:schemeClr val="tx1"/>
                </a:solidFill>
                <a:latin typeface="Calibri" pitchFamily="34" charset="0"/>
              </a:rPr>
              <a:t>will need to monitor </a:t>
            </a:r>
            <a:r>
              <a:rPr lang="en-US" sz="1100" smtClean="0">
                <a:solidFill>
                  <a:schemeClr val="tx1"/>
                </a:solidFill>
                <a:latin typeface="Calibri" pitchFamily="34" charset="0"/>
              </a:rPr>
              <a:t>their </a:t>
            </a:r>
            <a:r>
              <a:rPr lang="en-US" sz="1100">
                <a:solidFill>
                  <a:schemeClr val="tx1"/>
                </a:solidFill>
                <a:latin typeface="Calibri" pitchFamily="34" charset="0"/>
              </a:rPr>
              <a:t>plan costs and consider plan containment strategies to mitigate </a:t>
            </a:r>
            <a:r>
              <a:rPr lang="en-US" sz="1100" smtClean="0">
                <a:solidFill>
                  <a:schemeClr val="tx1"/>
                </a:solidFill>
                <a:latin typeface="Calibri" pitchFamily="34" charset="0"/>
              </a:rPr>
              <a:t>the impact of future excise taxes.</a:t>
            </a:r>
          </a:p>
          <a:p>
            <a:pPr marL="114300" indent="-114300">
              <a:buFont typeface="Arial" pitchFamily="34" charset="0"/>
              <a:buChar char="•"/>
            </a:pPr>
            <a:r>
              <a:rPr lang="en-US" sz="1100" b="1" smtClean="0">
                <a:solidFill>
                  <a:schemeClr val="tx1"/>
                </a:solidFill>
                <a:latin typeface="Calibri" pitchFamily="34" charset="0"/>
              </a:rPr>
              <a:t>Compass Heading:</a:t>
            </a:r>
          </a:p>
          <a:p>
            <a:pPr marL="571500" lvl="1" indent="-114300">
              <a:buFont typeface="Arial" pitchFamily="34" charset="0"/>
              <a:buChar char="•"/>
            </a:pPr>
            <a:r>
              <a:rPr lang="en-US" sz="1100" smtClean="0">
                <a:solidFill>
                  <a:schemeClr val="tx1"/>
                </a:solidFill>
                <a:latin typeface="Calibri" pitchFamily="34" charset="0"/>
              </a:rPr>
              <a:t>If </a:t>
            </a:r>
            <a:r>
              <a:rPr lang="en-US" sz="1100">
                <a:solidFill>
                  <a:schemeClr val="tx1"/>
                </a:solidFill>
                <a:latin typeface="Calibri" pitchFamily="34" charset="0"/>
              </a:rPr>
              <a:t>current plan design is maintained, it is anticipated that </a:t>
            </a:r>
            <a:r>
              <a:rPr lang="en-US" sz="1100" smtClean="0">
                <a:solidFill>
                  <a:schemeClr val="tx1"/>
                </a:solidFill>
                <a:latin typeface="Calibri" pitchFamily="34" charset="0"/>
              </a:rPr>
              <a:t>in 2018 single coverage will be less than thresholds by $3,061 and family coverage will be less than thresholds by $4,068.</a:t>
            </a:r>
          </a:p>
        </p:txBody>
      </p:sp>
      <p:sp>
        <p:nvSpPr>
          <p:cNvPr id="33" name="Cadillac1" hidden="1"/>
          <p:cNvSpPr txBox="1"/>
          <p:nvPr/>
        </p:nvSpPr>
        <p:spPr>
          <a:xfrm>
            <a:off x="4992345" y="6153834"/>
            <a:ext cx="1601800" cy="370863"/>
          </a:xfrm>
          <a:prstGeom prst="rect">
            <a:avLst/>
          </a:prstGeom>
          <a:noFill/>
        </p:spPr>
        <p:txBody>
          <a:bodyPr wrap="square" rtlCol="0">
            <a:spAutoFit/>
          </a:bodyPr>
          <a:lstStyle/>
          <a:p>
            <a:r>
              <a:rPr lang="en-US" smtClean="0">
                <a:solidFill>
                  <a:srgbClr val="EEEEEE"/>
                </a:solidFill>
              </a:rPr>
              <a:t>EEAffordability</a:t>
            </a:r>
          </a:p>
        </p:txBody>
      </p:sp>
      <p:sp>
        <p:nvSpPr>
          <p:cNvPr id="29" name="Rectangle 28"/>
          <p:cNvSpPr/>
          <p:nvPr/>
        </p:nvSpPr>
        <p:spPr>
          <a:xfrm>
            <a:off x="0" y="6477000"/>
            <a:ext cx="4576572" cy="401900"/>
          </a:xfrm>
          <a:prstGeom prst="rect">
            <a:avLst/>
          </a:prstGeom>
        </p:spPr>
        <p:txBody>
          <a:bodyPr>
            <a:spAutoFit/>
          </a:bodyPr>
          <a:lstStyle/>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 2012 Wells Fargo Insurance Services </a:t>
            </a:r>
          </a:p>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No Reprints Without Permission</a:t>
            </a:r>
          </a:p>
        </p:txBody>
      </p:sp>
      <p:pic>
        <p:nvPicPr>
          <p:cNvPr id="5123" name="New picture"/>
          <p:cNvPicPr/>
          <p:nvPr/>
        </p:nvPicPr>
        <p:blipFill>
          <a:blip r:embed="rId5" cstate="print"/>
          <a:srcRect/>
          <a:stretch>
            <a:fillRect/>
          </a:stretch>
        </p:blipFill>
        <p:spPr>
          <a:xfrm>
            <a:off x="4517136" y="2322576"/>
            <a:ext cx="4045072" cy="3080361"/>
          </a:xfrm>
          <a:prstGeom prst="rect">
            <a:avLst/>
          </a:prstGeom>
          <a:ln>
            <a:noFill/>
          </a:ln>
        </p:spPr>
      </p:pic>
    </p:spTree>
    <p:extLst>
      <p:ext uri="{BB962C8B-B14F-4D97-AF65-F5344CB8AC3E}">
        <p14:creationId xmlns:p14="http://schemas.microsoft.com/office/powerpoint/2010/main" xmlns="" val="16343871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609600" y="1524000"/>
            <a:ext cx="7772400" cy="1470025"/>
          </a:xfrm>
        </p:spPr>
        <p:txBody>
          <a:bodyPr/>
          <a:lstStyle/>
          <a:p>
            <a:pPr algn="ctr" eaLnBrk="1" hangingPunct="1"/>
            <a:r>
              <a:rPr lang="en-US" sz="5400" dirty="0" smtClean="0"/>
              <a:t>Questions</a:t>
            </a:r>
          </a:p>
        </p:txBody>
      </p:sp>
      <p:sp>
        <p:nvSpPr>
          <p:cNvPr id="3" name="Text Box 3"/>
          <p:cNvSpPr txBox="1">
            <a:spLocks noChangeArrowheads="1"/>
          </p:cNvSpPr>
          <p:nvPr/>
        </p:nvSpPr>
        <p:spPr bwMode="auto">
          <a:xfrm>
            <a:off x="304800" y="3276600"/>
            <a:ext cx="8458200" cy="1708150"/>
          </a:xfrm>
          <a:prstGeom prst="rect">
            <a:avLst/>
          </a:prstGeom>
          <a:noFill/>
          <a:ln w="63500">
            <a:noFill/>
            <a:miter lim="800000"/>
            <a:headEnd/>
            <a:tailEnd/>
          </a:ln>
        </p:spPr>
        <p:txBody>
          <a:bodyPr lIns="0" rIns="0">
            <a:spAutoFit/>
          </a:bodyPr>
          <a:lstStyle/>
          <a:p>
            <a:pPr>
              <a:spcBef>
                <a:spcPct val="50000"/>
              </a:spcBef>
            </a:pPr>
            <a:r>
              <a:rPr lang="en-US" sz="1000" dirty="0">
                <a:solidFill>
                  <a:prstClr val="black"/>
                </a:solidFill>
              </a:rPr>
              <a:t>The material is provided for informational purposes only based on our understanding of applicable guidance in effect at the time of publication, and should not be construed as </a:t>
            </a:r>
            <a:r>
              <a:rPr lang="en-US" sz="1000" dirty="0" smtClean="0">
                <a:solidFill>
                  <a:prstClr val="black"/>
                </a:solidFill>
              </a:rPr>
              <a:t>ERISA, tax</a:t>
            </a:r>
            <a:r>
              <a:rPr lang="en-US" sz="1000" dirty="0">
                <a:solidFill>
                  <a:prstClr val="black"/>
                </a:solidFill>
              </a:rPr>
              <a:t>, or legal advice.  Customers and other interested parties must consult and rely solely upon their own independent advisors regarding their particular situation and the concepts presented here.  Although care has been taken in preparing and presenting this material accurately (based on the laws and regulations, and judicial and administrative interpretations thereof, as of the date set forth above), Wells Fargo Insurance Services USA, Inc. disclaims any express or implied warranty as to the accuracy of any material contained herein and any liability with respect to it, and any responsibility to update this material for subsequent developments.</a:t>
            </a:r>
          </a:p>
          <a:p>
            <a:pPr>
              <a:spcBef>
                <a:spcPct val="50000"/>
              </a:spcBef>
            </a:pPr>
            <a:r>
              <a:rPr lang="en-US" sz="1000" dirty="0">
                <a:solidFill>
                  <a:prstClr val="black"/>
                </a:solidFill>
              </a:rPr>
              <a:t>To comply with IRS regulations, we are required to notify you that any advice contained in this material that concerns federal tax issues was not intended or written to be used, and cannot be used, for the purpose of (i) avoiding tax-related penalties under the Internal Revenue Code, or (ii) promoting, marketing, or recommending to another party any matters addressed herein.</a:t>
            </a:r>
          </a:p>
        </p:txBody>
      </p:sp>
      <p:sp>
        <p:nvSpPr>
          <p:cNvPr id="4" name="Text Box 11"/>
          <p:cNvSpPr txBox="1">
            <a:spLocks noChangeArrowheads="1"/>
          </p:cNvSpPr>
          <p:nvPr/>
        </p:nvSpPr>
        <p:spPr bwMode="auto">
          <a:xfrm>
            <a:off x="363538" y="6464300"/>
            <a:ext cx="4794250" cy="274638"/>
          </a:xfrm>
          <a:prstGeom prst="rect">
            <a:avLst/>
          </a:prstGeom>
          <a:noFill/>
          <a:ln w="9525">
            <a:noFill/>
            <a:miter lim="800000"/>
            <a:headEnd/>
            <a:tailEnd/>
          </a:ln>
        </p:spPr>
        <p:txBody>
          <a:bodyPr wrap="none" lIns="91432" tIns="45716" rIns="91432" bIns="45716">
            <a:spAutoFit/>
          </a:bodyPr>
          <a:lstStyle/>
          <a:p>
            <a:pPr>
              <a:defRPr/>
            </a:pPr>
            <a:r>
              <a:rPr lang="en-US" sz="1200" dirty="0">
                <a:solidFill>
                  <a:prstClr val="black"/>
                </a:solidFill>
                <a:ea typeface="ヒラギノ角ゴ Pro W3" pitchFamily="1" charset="-128"/>
              </a:rPr>
              <a:t>© </a:t>
            </a:r>
            <a:r>
              <a:rPr lang="en-US" sz="1200" dirty="0" smtClean="0">
                <a:solidFill>
                  <a:prstClr val="black"/>
                </a:solidFill>
                <a:ea typeface="ヒラギノ角ゴ Pro W3" pitchFamily="1" charset="-128"/>
              </a:rPr>
              <a:t>2012 </a:t>
            </a:r>
            <a:r>
              <a:rPr lang="en-US" sz="1200" dirty="0">
                <a:solidFill>
                  <a:prstClr val="black"/>
                </a:solidFill>
                <a:ea typeface="ヒラギノ角ゴ Pro W3" pitchFamily="1" charset="-128"/>
              </a:rPr>
              <a:t>Wells Fargo Insurance Services.  All rights reserved</a:t>
            </a:r>
          </a:p>
        </p:txBody>
      </p:sp>
      <p:pic>
        <p:nvPicPr>
          <p:cNvPr id="5" name="Picture 6" descr="WFI-Icon PPT Lockup1.jpg"/>
          <p:cNvPicPr>
            <a:picLocks noChangeAspect="1"/>
          </p:cNvPicPr>
          <p:nvPr/>
        </p:nvPicPr>
        <p:blipFill>
          <a:blip r:embed="rId3" cstate="print"/>
          <a:srcRect l="39165" t="2222" r="4538" b="87778"/>
          <a:stretch>
            <a:fillRect/>
          </a:stretch>
        </p:blipFill>
        <p:spPr bwMode="auto">
          <a:xfrm>
            <a:off x="457200" y="304800"/>
            <a:ext cx="1752600" cy="685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idx="1"/>
          </p:nvPr>
        </p:nvSpPr>
        <p:spPr>
          <a:xfrm>
            <a:off x="457200" y="1371600"/>
            <a:ext cx="4419600" cy="4525963"/>
          </a:xfrm>
        </p:spPr>
        <p:txBody>
          <a:bodyPr>
            <a:normAutofit/>
          </a:bodyPr>
          <a:lstStyle/>
          <a:p>
            <a:r>
              <a:rPr lang="en-US" sz="1600" dirty="0" smtClean="0">
                <a:latin typeface="Calibri"/>
              </a:rPr>
              <a:t>Case Study #</a:t>
            </a:r>
            <a:r>
              <a:rPr sz="1600" dirty="0" smtClean="0">
                <a:latin typeface="Calibri"/>
              </a:rPr>
              <a:t>1 has </a:t>
            </a:r>
            <a:r>
              <a:rPr sz="1600" dirty="0">
                <a:latin typeface="Calibri"/>
              </a:rPr>
              <a:t>approximately 200 employees working 30+ hours per week.</a:t>
            </a:r>
          </a:p>
          <a:p>
            <a:r>
              <a:rPr sz="1600" dirty="0">
                <a:latin typeface="Calibri"/>
              </a:rPr>
              <a:t>There are currently 144 employees that are participating in the 2 plans offered, 48 that are waiving coverage and 8 who are currently ineligible for medical coverage.  </a:t>
            </a:r>
          </a:p>
        </p:txBody>
      </p:sp>
      <p:sp>
        <p:nvSpPr>
          <p:cNvPr id="3" name="Title 2"/>
          <p:cNvSpPr>
            <a:spLocks noGrp="1"/>
          </p:cNvSpPr>
          <p:nvPr>
            <p:ph type="title"/>
          </p:nvPr>
        </p:nvSpPr>
        <p:spPr/>
        <p:txBody>
          <a:bodyPr>
            <a:normAutofit/>
          </a:bodyPr>
          <a:lstStyle/>
          <a:p>
            <a:r>
              <a:rPr lang="en-US" sz="3600" smtClean="0">
                <a:latin typeface="Calibri" pitchFamily="34" charset="0"/>
              </a:rPr>
              <a:t>Current Situation (What the Data Reveals)</a:t>
            </a:r>
          </a:p>
        </p:txBody>
      </p:sp>
      <p:sp>
        <p:nvSpPr>
          <p:cNvPr id="4" name="WhatTheDataReveals" hidden="1"/>
          <p:cNvSpPr txBox="1"/>
          <p:nvPr/>
        </p:nvSpPr>
        <p:spPr>
          <a:xfrm>
            <a:off x="6400800" y="6324600"/>
            <a:ext cx="2514600" cy="369332"/>
          </a:xfrm>
          <a:prstGeom prst="rect">
            <a:avLst/>
          </a:prstGeom>
          <a:noFill/>
        </p:spPr>
        <p:txBody>
          <a:bodyPr wrap="square" rtlCol="0">
            <a:spAutoFit/>
          </a:bodyPr>
          <a:lstStyle/>
          <a:p>
            <a:r>
              <a:rPr lang="en-US" smtClean="0">
                <a:solidFill>
                  <a:srgbClr val="EEEEEE"/>
                </a:solidFill>
              </a:rPr>
              <a:t>a</a:t>
            </a:r>
          </a:p>
        </p:txBody>
      </p:sp>
      <p:sp>
        <p:nvSpPr>
          <p:cNvPr id="7" name="Slide Number Placeholder 6"/>
          <p:cNvSpPr>
            <a:spLocks noGrp="1"/>
          </p:cNvSpPr>
          <p:nvPr>
            <p:ph type="sldNum" sz="quarter" idx="12"/>
          </p:nvPr>
        </p:nvSpPr>
        <p:spPr/>
        <p:txBody>
          <a:bodyPr/>
          <a:lstStyle/>
          <a:p>
            <a:fld id="{CDC9CC1B-925F-4299-9F6F-2367F24ED866}" type="slidenum">
              <a:rPr lang="en-US" smtClean="0"/>
              <a:pPr/>
              <a:t>5</a:t>
            </a:fld>
            <a:endParaRPr lang="en-US" smtClean="0"/>
          </a:p>
        </p:txBody>
      </p:sp>
      <p:sp>
        <p:nvSpPr>
          <p:cNvPr id="8" name="TextBox 5"/>
          <p:cNvSpPr txBox="1">
            <a:spLocks noChangeArrowheads="1"/>
          </p:cNvSpPr>
          <p:nvPr/>
        </p:nvSpPr>
        <p:spPr>
          <a:xfrm>
            <a:off x="6218818" y="1546932"/>
            <a:ext cx="2057400" cy="523212"/>
          </a:xfrm>
          <a:prstGeom prst="rect">
            <a:avLst/>
          </a:prstGeom>
          <a:noFill/>
          <a:ln w="9525">
            <a:noFill/>
            <a:miter lim="800000"/>
          </a:ln>
        </p:spPr>
        <p:txBody>
          <a:bodyPr wrap="square" lIns="91432" tIns="45716" rIns="91432" bIns="45716">
            <a:spAutoFit/>
          </a:bodyPr>
          <a:lstStyle/>
          <a:p>
            <a:pPr algn="ctr"/>
            <a:r>
              <a:rPr lang="en-US" sz="1400" b="1" smtClean="0">
                <a:latin typeface="Verdana" pitchFamily="34" charset="0"/>
              </a:rPr>
              <a:t>Current Cost</a:t>
            </a:r>
          </a:p>
          <a:p>
            <a:pPr algn="ctr"/>
            <a:r>
              <a:rPr lang="en-US" sz="1400" b="1" smtClean="0">
                <a:latin typeface="Verdana" pitchFamily="34" charset="0"/>
              </a:rPr>
              <a:t>(Not tax adjusted)</a:t>
            </a:r>
          </a:p>
        </p:txBody>
      </p:sp>
      <p:sp>
        <p:nvSpPr>
          <p:cNvPr id="9" name="ERTotalCurrent"/>
          <p:cNvSpPr/>
          <p:nvPr/>
        </p:nvSpPr>
        <p:spPr>
          <a:xfrm>
            <a:off x="6599818" y="3375732"/>
            <a:ext cx="1295400" cy="914400"/>
          </a:xfrm>
          <a:prstGeom prst="roundRect">
            <a:avLst/>
          </a:prstGeom>
          <a:solidFill>
            <a:schemeClr val="bg1">
              <a:lumMod val="65000"/>
            </a:schemeClr>
          </a:solidFill>
          <a:ln>
            <a:solidFill>
              <a:schemeClr val="accent1"/>
            </a:solidFill>
          </a:ln>
        </p:spPr>
        <p:style>
          <a:lnRef idx="2">
            <a:schemeClr val="accent5"/>
          </a:lnRef>
          <a:fillRef idx="1">
            <a:schemeClr val="lt1"/>
          </a:fillRef>
          <a:effectRef idx="0">
            <a:schemeClr val="accent5"/>
          </a:effectRef>
          <a:fontRef idx="minor">
            <a:schemeClr val="dk1"/>
          </a:fontRef>
        </p:style>
        <p:txBody>
          <a:bodyPr wrap="none" anchor="ctr"/>
          <a:lstStyle/>
          <a:p>
            <a:pPr algn="ctr" fontAlgn="auto">
              <a:spcBef>
                <a:spcPct val="0"/>
              </a:spcBef>
              <a:spcAft>
                <a:spcPct val="0"/>
              </a:spcAft>
            </a:pPr>
            <a:r>
              <a:rPr lang="en-US" sz="1200">
                <a:solidFill>
                  <a:schemeClr val="tx1"/>
                </a:solidFill>
                <a:latin typeface="Calibri" pitchFamily="34" charset="0"/>
              </a:rPr>
              <a:t>ER Total</a:t>
            </a:r>
          </a:p>
          <a:p>
            <a:pPr algn="ctr" fontAlgn="auto">
              <a:spcBef>
                <a:spcPct val="0"/>
              </a:spcBef>
              <a:spcAft>
                <a:spcPct val="0"/>
              </a:spcAft>
            </a:pPr>
            <a:r>
              <a:rPr lang="en-US" sz="1200">
                <a:solidFill>
                  <a:schemeClr val="tx1"/>
                </a:solidFill>
                <a:latin typeface="Calibri" pitchFamily="34" charset="0"/>
              </a:rPr>
              <a:t> $842,317</a:t>
            </a:r>
          </a:p>
        </p:txBody>
      </p:sp>
      <p:sp>
        <p:nvSpPr>
          <p:cNvPr id="10" name="EETotalCurrent"/>
          <p:cNvSpPr/>
          <p:nvPr/>
        </p:nvSpPr>
        <p:spPr>
          <a:xfrm>
            <a:off x="6599818" y="4518732"/>
            <a:ext cx="1295400" cy="914400"/>
          </a:xfrm>
          <a:prstGeom prst="roundRect">
            <a:avLst/>
          </a:prstGeom>
          <a:solidFill>
            <a:schemeClr val="bg1">
              <a:lumMod val="65000"/>
            </a:schemeClr>
          </a:solidFill>
          <a:ln>
            <a:solidFill>
              <a:schemeClr val="accent1"/>
            </a:solidFill>
          </a:ln>
        </p:spPr>
        <p:style>
          <a:lnRef idx="2">
            <a:schemeClr val="accent5"/>
          </a:lnRef>
          <a:fillRef idx="1">
            <a:schemeClr val="lt1"/>
          </a:fillRef>
          <a:effectRef idx="0">
            <a:schemeClr val="accent5"/>
          </a:effectRef>
          <a:fontRef idx="minor">
            <a:schemeClr val="dk1"/>
          </a:fontRef>
        </p:style>
        <p:txBody>
          <a:bodyPr wrap="none" anchor="ctr"/>
          <a:lstStyle/>
          <a:p>
            <a:pPr algn="ctr" fontAlgn="auto">
              <a:spcBef>
                <a:spcPct val="0"/>
              </a:spcBef>
              <a:spcAft>
                <a:spcPct val="0"/>
              </a:spcAft>
            </a:pPr>
            <a:r>
              <a:rPr lang="en-US" sz="1200">
                <a:solidFill>
                  <a:schemeClr val="tx1"/>
                </a:solidFill>
                <a:latin typeface="Calibri" pitchFamily="34" charset="0"/>
              </a:rPr>
              <a:t>EE Total</a:t>
            </a:r>
          </a:p>
          <a:p>
            <a:pPr algn="ctr" fontAlgn="auto">
              <a:spcBef>
                <a:spcPct val="0"/>
              </a:spcBef>
              <a:spcAft>
                <a:spcPct val="0"/>
              </a:spcAft>
            </a:pPr>
            <a:r>
              <a:rPr lang="en-US" sz="1200">
                <a:solidFill>
                  <a:schemeClr val="tx1"/>
                </a:solidFill>
                <a:latin typeface="Calibri" pitchFamily="34" charset="0"/>
              </a:rPr>
              <a:t> $392,385</a:t>
            </a:r>
          </a:p>
        </p:txBody>
      </p:sp>
      <p:sp>
        <p:nvSpPr>
          <p:cNvPr id="11" name="TotalCurrent"/>
          <p:cNvSpPr/>
          <p:nvPr/>
        </p:nvSpPr>
        <p:spPr>
          <a:xfrm>
            <a:off x="6599818" y="2232732"/>
            <a:ext cx="1295400" cy="914400"/>
          </a:xfrm>
          <a:prstGeom prst="roundRect">
            <a:avLst/>
          </a:prstGeom>
          <a:solidFill>
            <a:schemeClr val="bg1">
              <a:lumMod val="65000"/>
            </a:schemeClr>
          </a:solidFill>
          <a:ln>
            <a:solidFill>
              <a:schemeClr val="accent1"/>
            </a:solidFill>
          </a:ln>
        </p:spPr>
        <p:style>
          <a:lnRef idx="2">
            <a:schemeClr val="accent5"/>
          </a:lnRef>
          <a:fillRef idx="1">
            <a:schemeClr val="lt1"/>
          </a:fillRef>
          <a:effectRef idx="0">
            <a:schemeClr val="accent5"/>
          </a:effectRef>
          <a:fontRef idx="minor">
            <a:schemeClr val="dk1"/>
          </a:fontRef>
        </p:style>
        <p:txBody>
          <a:bodyPr wrap="none" anchor="ctr"/>
          <a:lstStyle/>
          <a:p>
            <a:pPr algn="ctr" fontAlgn="auto">
              <a:spcBef>
                <a:spcPct val="0"/>
              </a:spcBef>
              <a:spcAft>
                <a:spcPct val="0"/>
              </a:spcAft>
            </a:pPr>
            <a:r>
              <a:rPr lang="en-US" sz="1200" smtClean="0">
                <a:solidFill>
                  <a:schemeClr val="tx1"/>
                </a:solidFill>
                <a:latin typeface="Calibri" pitchFamily="34" charset="0"/>
              </a:rPr>
              <a:t>Total</a:t>
            </a:r>
          </a:p>
          <a:p>
            <a:pPr algn="ctr" fontAlgn="auto">
              <a:spcBef>
                <a:spcPct val="0"/>
              </a:spcBef>
              <a:spcAft>
                <a:spcPct val="0"/>
              </a:spcAft>
            </a:pPr>
            <a:r>
              <a:rPr lang="en-US" sz="1200" smtClean="0">
                <a:solidFill>
                  <a:schemeClr val="tx1"/>
                </a:solidFill>
                <a:latin typeface="Calibri" pitchFamily="34" charset="0"/>
              </a:rPr>
              <a:t> $1,234,703</a:t>
            </a:r>
          </a:p>
        </p:txBody>
      </p:sp>
      <p:graphicFrame>
        <p:nvGraphicFramePr>
          <p:cNvPr id="13" name="CurrentPlans"/>
          <p:cNvGraphicFramePr>
            <a:graphicFrameLocks noGrp="1"/>
          </p:cNvGraphicFramePr>
          <p:nvPr>
            <p:extLst>
              <p:ext uri="{D42A27DB-BD31-4B8C-83A1-F6EECF244321}">
                <p14:modId xmlns:p14="http://schemas.microsoft.com/office/powerpoint/2010/main" xmlns="" val="420001447"/>
              </p:ext>
            </p:extLst>
          </p:nvPr>
        </p:nvGraphicFramePr>
        <p:xfrm>
          <a:off x="533401" y="3368040"/>
          <a:ext cx="5410199" cy="1137920"/>
        </p:xfrm>
        <a:graphic>
          <a:graphicData uri="http://schemas.openxmlformats.org/drawingml/2006/table">
            <a:tbl>
              <a:tblPr firstRow="1" bandRow="1">
                <a:tableStyleId>{5C22544A-7EE6-4342-B048-85BDC9FD1C3A}</a:tableStyleId>
              </a:tblPr>
              <a:tblGrid>
                <a:gridCol w="838199"/>
                <a:gridCol w="1066800"/>
                <a:gridCol w="914400"/>
                <a:gridCol w="838200"/>
                <a:gridCol w="990600"/>
                <a:gridCol w="762000"/>
              </a:tblGrid>
              <a:tr h="370840">
                <a:tc>
                  <a:txBody>
                    <a:bodyPr/>
                    <a:lstStyle/>
                    <a:p>
                      <a:r>
                        <a:rPr lang="en-US" sz="1000" smtClean="0"/>
                        <a:t>Plan</a:t>
                      </a:r>
                    </a:p>
                  </a:txBody>
                  <a:tcPr/>
                </a:tc>
                <a:tc>
                  <a:txBody>
                    <a:bodyPr/>
                    <a:lstStyle/>
                    <a:p>
                      <a:r>
                        <a:rPr lang="en-US" sz="1000" smtClean="0"/>
                        <a:t>Grandfathered?</a:t>
                      </a:r>
                    </a:p>
                  </a:txBody>
                  <a:tcPr/>
                </a:tc>
                <a:tc>
                  <a:txBody>
                    <a:bodyPr/>
                    <a:lstStyle/>
                    <a:p>
                      <a:r>
                        <a:rPr lang="en-US" sz="1000" smtClean="0"/>
                        <a:t>Self-insured?</a:t>
                      </a:r>
                    </a:p>
                  </a:txBody>
                  <a:tcPr/>
                </a:tc>
                <a:tc>
                  <a:txBody>
                    <a:bodyPr/>
                    <a:lstStyle/>
                    <a:p>
                      <a:r>
                        <a:rPr lang="en-US" sz="1000" smtClean="0"/>
                        <a:t>Enrollment</a:t>
                      </a:r>
                    </a:p>
                  </a:txBody>
                  <a:tcPr/>
                </a:tc>
                <a:tc>
                  <a:txBody>
                    <a:bodyPr/>
                    <a:lstStyle/>
                    <a:p>
                      <a:r>
                        <a:rPr lang="en-US" sz="1000" smtClean="0"/>
                        <a:t>Estimated Actuarial Value</a:t>
                      </a:r>
                    </a:p>
                  </a:txBody>
                  <a:tcPr/>
                </a:tc>
                <a:tc>
                  <a:txBody>
                    <a:bodyPr/>
                    <a:lstStyle/>
                    <a:p>
                      <a:r>
                        <a:rPr lang="en-US" sz="1000" smtClean="0"/>
                        <a:t>% Enrolled</a:t>
                      </a:r>
                    </a:p>
                  </a:txBody>
                  <a:tcPr/>
                </a:tc>
              </a:tr>
              <a:tr h="370840">
                <a:tc>
                  <a:txBody>
                    <a:bodyPr/>
                    <a:lstStyle/>
                    <a:p>
                      <a:r>
                        <a:rPr lang="en-US" sz="1000"/>
                        <a:t>PPO</a:t>
                      </a:r>
                    </a:p>
                  </a:txBody>
                  <a:tcPr/>
                </a:tc>
                <a:tc>
                  <a:txBody>
                    <a:bodyPr/>
                    <a:lstStyle/>
                    <a:p>
                      <a:r>
                        <a:rPr lang="en-US" sz="1000"/>
                        <a:t>No</a:t>
                      </a:r>
                    </a:p>
                  </a:txBody>
                  <a:tcPr/>
                </a:tc>
                <a:tc>
                  <a:txBody>
                    <a:bodyPr/>
                    <a:lstStyle/>
                    <a:p>
                      <a:r>
                        <a:rPr lang="en-US" sz="1000"/>
                        <a:t>Yes</a:t>
                      </a:r>
                    </a:p>
                  </a:txBody>
                  <a:tcPr/>
                </a:tc>
                <a:tc>
                  <a:txBody>
                    <a:bodyPr/>
                    <a:lstStyle/>
                    <a:p>
                      <a:r>
                        <a:rPr lang="en-US" sz="1000"/>
                        <a:t>59</a:t>
                      </a:r>
                    </a:p>
                  </a:txBody>
                  <a:tcPr/>
                </a:tc>
                <a:tc>
                  <a:txBody>
                    <a:bodyPr/>
                    <a:lstStyle/>
                    <a:p>
                      <a:r>
                        <a:rPr lang="en-US" sz="1000"/>
                        <a:t>96%</a:t>
                      </a:r>
                    </a:p>
                  </a:txBody>
                  <a:tcPr/>
                </a:tc>
                <a:tc>
                  <a:txBody>
                    <a:bodyPr/>
                    <a:lstStyle/>
                    <a:p>
                      <a:r>
                        <a:rPr lang="en-US" sz="1000"/>
                        <a:t>41%</a:t>
                      </a:r>
                    </a:p>
                  </a:txBody>
                  <a:tcPr/>
                </a:tc>
              </a:tr>
              <a:tr h="370840">
                <a:tc>
                  <a:txBody>
                    <a:bodyPr/>
                    <a:lstStyle/>
                    <a:p>
                      <a:r>
                        <a:rPr lang="en-US" sz="1000"/>
                        <a:t>HDHP</a:t>
                      </a:r>
                    </a:p>
                  </a:txBody>
                  <a:tcPr/>
                </a:tc>
                <a:tc>
                  <a:txBody>
                    <a:bodyPr/>
                    <a:lstStyle/>
                    <a:p>
                      <a:r>
                        <a:rPr lang="en-US" sz="1000"/>
                        <a:t>No</a:t>
                      </a:r>
                    </a:p>
                  </a:txBody>
                  <a:tcPr/>
                </a:tc>
                <a:tc>
                  <a:txBody>
                    <a:bodyPr/>
                    <a:lstStyle/>
                    <a:p>
                      <a:r>
                        <a:rPr lang="en-US" sz="1000"/>
                        <a:t>Yes</a:t>
                      </a:r>
                    </a:p>
                  </a:txBody>
                  <a:tcPr/>
                </a:tc>
                <a:tc>
                  <a:txBody>
                    <a:bodyPr/>
                    <a:lstStyle/>
                    <a:p>
                      <a:r>
                        <a:rPr lang="en-US" sz="1000"/>
                        <a:t>85</a:t>
                      </a:r>
                    </a:p>
                  </a:txBody>
                  <a:tcPr/>
                </a:tc>
                <a:tc>
                  <a:txBody>
                    <a:bodyPr/>
                    <a:lstStyle/>
                    <a:p>
                      <a:r>
                        <a:rPr lang="en-US" sz="1000"/>
                        <a:t>68%</a:t>
                      </a:r>
                    </a:p>
                  </a:txBody>
                  <a:tcPr/>
                </a:tc>
                <a:tc>
                  <a:txBody>
                    <a:bodyPr/>
                    <a:lstStyle/>
                    <a:p>
                      <a:r>
                        <a:rPr lang="en-US" sz="1000"/>
                        <a:t>59%</a:t>
                      </a:r>
                    </a:p>
                  </a:txBody>
                  <a:tcPr/>
                </a:tc>
              </a:tr>
            </a:tbl>
          </a:graphicData>
        </a:graphic>
      </p:graphicFrame>
      <p:sp>
        <p:nvSpPr>
          <p:cNvPr id="14" name="Rectangle 13"/>
          <p:cNvSpPr/>
          <p:nvPr/>
        </p:nvSpPr>
        <p:spPr>
          <a:xfrm>
            <a:off x="0" y="6477000"/>
            <a:ext cx="4572000" cy="400110"/>
          </a:xfrm>
          <a:prstGeom prst="rect">
            <a:avLst/>
          </a:prstGeom>
        </p:spPr>
        <p:txBody>
          <a:bodyPr>
            <a:spAutoFit/>
          </a:bodyPr>
          <a:lstStyle/>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 2012 Wells Fargo Insurance Services </a:t>
            </a:r>
          </a:p>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No Reprints Without Permission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7" name="Content Placeholder 23"/>
          <p:cNvGraphicFramePr/>
          <p:nvPr>
            <p:extLst>
              <p:ext uri="{D42A27DB-BD31-4B8C-83A1-F6EECF244321}">
                <p14:modId xmlns:p14="http://schemas.microsoft.com/office/powerpoint/2010/main" xmlns="" val="2316363186"/>
              </p:ext>
            </p:extLst>
          </p:nvPr>
        </p:nvGraphicFramePr>
        <p:xfrm>
          <a:off x="2514600" y="1066800"/>
          <a:ext cx="1905000" cy="2362200"/>
        </p:xfrm>
        <a:graphic>
          <a:graphicData uri="http://schemas.openxmlformats.org/drawingml/2006/table">
            <a:tbl>
              <a:tblPr firstRow="1" bandRow="1">
                <a:tableStyleId>{073A0DAA-6AF3-43AB-8588-CEC1D06C72B9}</a:tableStyleId>
              </a:tblPr>
              <a:tblGrid>
                <a:gridCol w="838200"/>
                <a:gridCol w="1066800"/>
              </a:tblGrid>
              <a:tr h="434340">
                <a:tc>
                  <a:txBody>
                    <a:bodyPr/>
                    <a:lstStyle/>
                    <a:p>
                      <a:r>
                        <a:rPr lang="en-US" sz="1000" smtClean="0"/>
                        <a:t>Sample Plan #2</a:t>
                      </a:r>
                    </a:p>
                  </a:txBody>
                  <a:tcPr>
                    <a:solidFill>
                      <a:schemeClr val="accent1"/>
                    </a:solidFill>
                  </a:tcPr>
                </a:tc>
                <a:tc>
                  <a:txBody>
                    <a:bodyPr/>
                    <a:lstStyle/>
                    <a:p>
                      <a:r>
                        <a:rPr lang="en-US" sz="1000" smtClean="0"/>
                        <a:t>Gold Plan</a:t>
                      </a:r>
                    </a:p>
                    <a:p>
                      <a:r>
                        <a:rPr lang="en-US" sz="800" i="1" smtClean="0"/>
                        <a:t>(80% AV)</a:t>
                      </a:r>
                    </a:p>
                  </a:txBody>
                  <a:tcPr>
                    <a:solidFill>
                      <a:schemeClr val="accent1"/>
                    </a:solidFill>
                  </a:tcPr>
                </a:tc>
              </a:tr>
              <a:tr h="313785">
                <a:tc>
                  <a:txBody>
                    <a:bodyPr/>
                    <a:lstStyle/>
                    <a:p>
                      <a:r>
                        <a:rPr lang="en-US" sz="1100" smtClean="0"/>
                        <a:t>Deductible</a:t>
                      </a:r>
                    </a:p>
                  </a:txBody>
                  <a:tcPr/>
                </a:tc>
                <a:tc>
                  <a:txBody>
                    <a:bodyPr/>
                    <a:lstStyle/>
                    <a:p>
                      <a:r>
                        <a:rPr lang="en-US" sz="1100" smtClean="0"/>
                        <a:t>$500</a:t>
                      </a:r>
                    </a:p>
                  </a:txBody>
                  <a:tcPr/>
                </a:tc>
              </a:tr>
              <a:tr h="407987">
                <a:tc>
                  <a:txBody>
                    <a:bodyPr/>
                    <a:lstStyle/>
                    <a:p>
                      <a:r>
                        <a:rPr lang="en-US" sz="1100" smtClean="0"/>
                        <a:t>Coins.</a:t>
                      </a:r>
                    </a:p>
                  </a:txBody>
                  <a:tcPr/>
                </a:tc>
                <a:tc>
                  <a:txBody>
                    <a:bodyPr/>
                    <a:lstStyle/>
                    <a:p>
                      <a:r>
                        <a:rPr lang="en-US" sz="1100" smtClean="0"/>
                        <a:t>20%</a:t>
                      </a:r>
                    </a:p>
                  </a:txBody>
                  <a:tcPr/>
                </a:tc>
              </a:tr>
              <a:tr h="350401">
                <a:tc>
                  <a:txBody>
                    <a:bodyPr/>
                    <a:lstStyle/>
                    <a:p>
                      <a:r>
                        <a:rPr lang="en-US" sz="1100" smtClean="0"/>
                        <a:t>OOP Max</a:t>
                      </a:r>
                    </a:p>
                  </a:txBody>
                  <a:tcPr/>
                </a:tc>
                <a:tc>
                  <a:txBody>
                    <a:bodyPr/>
                    <a:lstStyle/>
                    <a:p>
                      <a:r>
                        <a:rPr lang="en-US" sz="1100" smtClean="0"/>
                        <a:t>$1,000</a:t>
                      </a:r>
                    </a:p>
                  </a:txBody>
                  <a:tcPr/>
                </a:tc>
              </a:tr>
              <a:tr h="345370">
                <a:tc>
                  <a:txBody>
                    <a:bodyPr/>
                    <a:lstStyle/>
                    <a:p>
                      <a:r>
                        <a:rPr lang="en-US" sz="1100" smtClean="0"/>
                        <a:t>PCP Co-pay</a:t>
                      </a:r>
                    </a:p>
                  </a:txBody>
                  <a:tcPr/>
                </a:tc>
                <a:tc>
                  <a:txBody>
                    <a:bodyPr/>
                    <a:lstStyle/>
                    <a:p>
                      <a:r>
                        <a:rPr lang="en-US" sz="1100" smtClean="0"/>
                        <a:t>$25</a:t>
                      </a:r>
                    </a:p>
                  </a:txBody>
                  <a:tcPr/>
                </a:tc>
              </a:tr>
              <a:tr h="510317">
                <a:tc>
                  <a:txBody>
                    <a:bodyPr/>
                    <a:lstStyle/>
                    <a:p>
                      <a:r>
                        <a:rPr lang="en-US" sz="1100" smtClean="0"/>
                        <a:t>Rx</a:t>
                      </a: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pPr>
                      <a:r>
                        <a:rPr lang="en-US" sz="1100" smtClean="0"/>
                        <a:t>$15/$35/$60</a:t>
                      </a:r>
                    </a:p>
                    <a:p>
                      <a:pPr marL="0" marR="0" indent="0" algn="l" defTabSz="914400" rtl="0" eaLnBrk="1" fontAlgn="auto" latinLnBrk="0" hangingPunct="1">
                        <a:lnSpc>
                          <a:spcPct val="100000"/>
                        </a:lnSpc>
                        <a:spcBef>
                          <a:spcPct val="0"/>
                        </a:spcBef>
                        <a:spcAft>
                          <a:spcPct val="0"/>
                        </a:spcAft>
                        <a:buClrTx/>
                        <a:buSzTx/>
                        <a:buFontTx/>
                        <a:buNone/>
                      </a:pPr>
                      <a:endParaRPr lang="en-US" sz="1100">
                        <a:latin typeface="Verdana" pitchFamily="34" charset="0"/>
                      </a:endParaRPr>
                    </a:p>
                  </a:txBody>
                  <a:tcPr/>
                </a:tc>
              </a:tr>
            </a:tbl>
          </a:graphicData>
        </a:graphic>
      </p:graphicFrame>
      <p:sp>
        <p:nvSpPr>
          <p:cNvPr id="131150" name="Title 1"/>
          <p:cNvSpPr>
            <a:spLocks noGrp="1"/>
          </p:cNvSpPr>
          <p:nvPr>
            <p:ph type="title"/>
          </p:nvPr>
        </p:nvSpPr>
        <p:spPr>
          <a:xfrm>
            <a:off x="457200" y="152401"/>
            <a:ext cx="8201025" cy="838200"/>
          </a:xfrm>
        </p:spPr>
        <p:txBody>
          <a:bodyPr/>
          <a:lstStyle/>
          <a:p>
            <a:r>
              <a:rPr lang="en-US" dirty="0" smtClean="0">
                <a:solidFill>
                  <a:schemeClr val="bg2"/>
                </a:solidFill>
              </a:rPr>
              <a:t>Actuarial value plan sampling</a:t>
            </a:r>
          </a:p>
        </p:txBody>
      </p:sp>
      <p:sp>
        <p:nvSpPr>
          <p:cNvPr id="131151" name="Slide Number Placeholder 28"/>
          <p:cNvSpPr>
            <a:spLocks noGrp="1"/>
          </p:cNvSpPr>
          <p:nvPr>
            <p:ph type="sldNum" sz="quarter" idx="12"/>
          </p:nvPr>
        </p:nvSpPr>
        <p:spPr>
          <a:noFill/>
        </p:spPr>
        <p:txBody>
          <a:bodyPr lIns="91432" tIns="45716" rIns="91432" bIns="45716"/>
          <a:lstStyle/>
          <a:p>
            <a:fld id="{600249E2-9F9D-47A9-9BE6-75870E5F1348}" type="slidenum">
              <a:rPr lang="en-US" smtClean="0">
                <a:solidFill>
                  <a:prstClr val="black"/>
                </a:solidFill>
              </a:rPr>
              <a:pPr/>
              <a:t>6</a:t>
            </a:fld>
            <a:endParaRPr lang="en-US" smtClean="0">
              <a:solidFill>
                <a:prstClr val="black"/>
              </a:solidFill>
            </a:endParaRPr>
          </a:p>
        </p:txBody>
      </p:sp>
      <p:sp>
        <p:nvSpPr>
          <p:cNvPr id="11" name="Content Placeholder 1"/>
          <p:cNvSpPr txBox="1"/>
          <p:nvPr/>
        </p:nvSpPr>
        <p:spPr>
          <a:xfrm>
            <a:off x="228600" y="3581400"/>
            <a:ext cx="8915400" cy="2514600"/>
          </a:xfrm>
          <a:prstGeom prst="rect">
            <a:avLst/>
          </a:prstGeom>
          <a:noFill/>
        </p:spPr>
        <p:txBody>
          <a:bodyPr/>
          <a:lstStyle>
            <a:lvl1pPr marL="365760" indent="-256032" algn="l" rtl="0" eaLnBrk="1" latinLnBrk="0" hangingPunct="1">
              <a:spcBef>
                <a:spcPts val="400"/>
              </a:spcBef>
              <a:spcAft>
                <a:spcPct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Tx/>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marL="174625" indent="-174625">
              <a:spcBef>
                <a:spcPts val="0"/>
              </a:spcBef>
              <a:spcAft>
                <a:spcPts val="600"/>
              </a:spcAft>
              <a:buClr>
                <a:srgbClr val="4F81BD"/>
              </a:buClr>
              <a:buSzTx/>
              <a:buFont typeface="Wingdings 3" pitchFamily="18" charset="2"/>
              <a:buChar char=""/>
              <a:defRPr/>
            </a:pPr>
            <a:r>
              <a:rPr lang="en-US" sz="1500" dirty="0" smtClean="0">
                <a:solidFill>
                  <a:prstClr val="black"/>
                </a:solidFill>
                <a:latin typeface="Verdana"/>
              </a:rPr>
              <a:t>Actuarial value is a measure that indicates percentage of covered medical expenditures that a plan will pay in the aggregate with respect to a standardized population</a:t>
            </a:r>
          </a:p>
          <a:p>
            <a:pPr marL="631825" lvl="1" indent="-174625">
              <a:spcBef>
                <a:spcPts val="0"/>
              </a:spcBef>
              <a:spcAft>
                <a:spcPts val="600"/>
              </a:spcAft>
              <a:buClrTx/>
              <a:buFont typeface="Verdana" pitchFamily="34" charset="0"/>
              <a:buChar char="−"/>
              <a:defRPr/>
            </a:pPr>
            <a:r>
              <a:rPr lang="en-US" sz="1350" dirty="0" smtClean="0">
                <a:solidFill>
                  <a:prstClr val="black"/>
                </a:solidFill>
                <a:latin typeface="Verdana"/>
              </a:rPr>
              <a:t>A way to measure the relative “richness” of a health plan by focusing solely on the cost-sharing provisions in the plan design</a:t>
            </a:r>
          </a:p>
          <a:p>
            <a:pPr marL="631825" lvl="1" indent="-174625">
              <a:spcBef>
                <a:spcPts val="0"/>
              </a:spcBef>
              <a:spcAft>
                <a:spcPts val="600"/>
              </a:spcAft>
              <a:buClrTx/>
              <a:buFont typeface="Verdana" pitchFamily="34" charset="0"/>
              <a:buChar char="−"/>
              <a:defRPr/>
            </a:pPr>
            <a:r>
              <a:rPr lang="en-US" sz="1350" dirty="0" smtClean="0">
                <a:solidFill>
                  <a:prstClr val="black"/>
                </a:solidFill>
                <a:latin typeface="Verdana"/>
              </a:rPr>
              <a:t>The allocation of the </a:t>
            </a:r>
            <a:r>
              <a:rPr lang="en-US" sz="1350" dirty="0" smtClean="0">
                <a:solidFill>
                  <a:prstClr val="black"/>
                </a:solidFill>
                <a:latin typeface="Verdana"/>
              </a:rPr>
              <a:t>premium cost </a:t>
            </a:r>
            <a:r>
              <a:rPr lang="en-US" sz="1350" dirty="0" smtClean="0">
                <a:solidFill>
                  <a:prstClr val="black"/>
                </a:solidFill>
                <a:latin typeface="Verdana"/>
              </a:rPr>
              <a:t>of coverage between employer and employee is </a:t>
            </a:r>
            <a:r>
              <a:rPr lang="en-US" sz="1350" b="1" dirty="0" smtClean="0">
                <a:solidFill>
                  <a:prstClr val="black"/>
                </a:solidFill>
                <a:latin typeface="Verdana"/>
              </a:rPr>
              <a:t>not</a:t>
            </a:r>
            <a:r>
              <a:rPr lang="en-US" sz="1350" dirty="0" smtClean="0">
                <a:solidFill>
                  <a:prstClr val="black"/>
                </a:solidFill>
                <a:latin typeface="Verdana"/>
              </a:rPr>
              <a:t> taken into account</a:t>
            </a:r>
          </a:p>
          <a:p>
            <a:pPr marL="174625" indent="-174625">
              <a:spcBef>
                <a:spcPts val="0"/>
              </a:spcBef>
              <a:spcAft>
                <a:spcPts val="600"/>
              </a:spcAft>
              <a:buClr>
                <a:srgbClr val="4F81BD"/>
              </a:buClr>
              <a:buSzTx/>
              <a:buFont typeface="Wingdings 3" pitchFamily="18" charset="2"/>
              <a:buChar char=""/>
              <a:defRPr/>
            </a:pPr>
            <a:r>
              <a:rPr lang="en-US" sz="1500" dirty="0" smtClean="0">
                <a:solidFill>
                  <a:prstClr val="black"/>
                </a:solidFill>
                <a:latin typeface="Verdana"/>
              </a:rPr>
              <a:t>Table above shows some sample plan designs that correspond to various proposed actuarial value standards</a:t>
            </a:r>
          </a:p>
          <a:p>
            <a:pPr marL="631825" lvl="1" indent="-174625">
              <a:spcBef>
                <a:spcPts val="0"/>
              </a:spcBef>
              <a:spcAft>
                <a:spcPts val="600"/>
              </a:spcAft>
              <a:buClrTx/>
              <a:buFont typeface="Verdana" pitchFamily="34" charset="0"/>
              <a:buChar char="−"/>
              <a:defRPr/>
            </a:pPr>
            <a:r>
              <a:rPr lang="en-US" sz="1350" dirty="0" smtClean="0">
                <a:solidFill>
                  <a:prstClr val="black"/>
                </a:solidFill>
                <a:latin typeface="Verdana"/>
              </a:rPr>
              <a:t>However, by using these cost-sharing levers, there are many different ways to design a plan with a given actuarial value</a:t>
            </a:r>
            <a:endParaRPr lang="en-US" sz="1500" dirty="0" smtClean="0">
              <a:solidFill>
                <a:prstClr val="black"/>
              </a:solidFill>
              <a:latin typeface="Verdana"/>
            </a:endParaRPr>
          </a:p>
          <a:p>
            <a:pPr marL="109728" indent="0">
              <a:buClr>
                <a:srgbClr val="4F81BD"/>
              </a:buClr>
              <a:buFont typeface="Wingdings 3"/>
              <a:buNone/>
            </a:pPr>
            <a:endParaRPr lang="en-US" sz="2000" dirty="0" smtClean="0">
              <a:solidFill>
                <a:prstClr val="black"/>
              </a:solidFill>
            </a:endParaRPr>
          </a:p>
        </p:txBody>
      </p:sp>
      <p:graphicFrame>
        <p:nvGraphicFramePr>
          <p:cNvPr id="10" name="Content Placeholder 23"/>
          <p:cNvGraphicFramePr/>
          <p:nvPr>
            <p:extLst>
              <p:ext uri="{D42A27DB-BD31-4B8C-83A1-F6EECF244321}">
                <p14:modId xmlns:p14="http://schemas.microsoft.com/office/powerpoint/2010/main" xmlns="" val="2009336962"/>
              </p:ext>
            </p:extLst>
          </p:nvPr>
        </p:nvGraphicFramePr>
        <p:xfrm>
          <a:off x="4724400" y="1066800"/>
          <a:ext cx="1905000" cy="2362200"/>
        </p:xfrm>
        <a:graphic>
          <a:graphicData uri="http://schemas.openxmlformats.org/drawingml/2006/table">
            <a:tbl>
              <a:tblPr firstRow="1" bandRow="1">
                <a:tableStyleId>{073A0DAA-6AF3-43AB-8588-CEC1D06C72B9}</a:tableStyleId>
              </a:tblPr>
              <a:tblGrid>
                <a:gridCol w="838200"/>
                <a:gridCol w="1066800"/>
              </a:tblGrid>
              <a:tr h="434340">
                <a:tc>
                  <a:txBody>
                    <a:bodyPr/>
                    <a:lstStyle/>
                    <a:p>
                      <a:r>
                        <a:rPr lang="en-US" sz="1000" smtClean="0"/>
                        <a:t>Sample Plan #3</a:t>
                      </a:r>
                    </a:p>
                  </a:txBody>
                  <a:tcPr>
                    <a:solidFill>
                      <a:schemeClr val="accent1"/>
                    </a:solidFill>
                  </a:tcPr>
                </a:tc>
                <a:tc>
                  <a:txBody>
                    <a:bodyPr/>
                    <a:lstStyle/>
                    <a:p>
                      <a:r>
                        <a:rPr lang="en-US" sz="1000" smtClean="0"/>
                        <a:t>Silver Plan</a:t>
                      </a:r>
                    </a:p>
                    <a:p>
                      <a:r>
                        <a:rPr lang="en-US" sz="800" i="1" smtClean="0"/>
                        <a:t>(70% AV)</a:t>
                      </a:r>
                    </a:p>
                  </a:txBody>
                  <a:tcPr>
                    <a:solidFill>
                      <a:schemeClr val="accent1"/>
                    </a:solidFill>
                  </a:tcPr>
                </a:tc>
              </a:tr>
              <a:tr h="313785">
                <a:tc>
                  <a:txBody>
                    <a:bodyPr/>
                    <a:lstStyle/>
                    <a:p>
                      <a:r>
                        <a:rPr lang="en-US" sz="1100" smtClean="0"/>
                        <a:t>Deductible</a:t>
                      </a:r>
                    </a:p>
                  </a:txBody>
                  <a:tcPr/>
                </a:tc>
                <a:tc>
                  <a:txBody>
                    <a:bodyPr/>
                    <a:lstStyle/>
                    <a:p>
                      <a:pPr marL="0" algn="l" defTabSz="864854" rtl="0" eaLnBrk="1" latinLnBrk="0" hangingPunct="1"/>
                      <a:r>
                        <a:rPr lang="en-US" sz="1100" kern="1200" smtClean="0"/>
                        <a:t>$1,000</a:t>
                      </a:r>
                    </a:p>
                  </a:txBody>
                  <a:tcPr/>
                </a:tc>
              </a:tr>
              <a:tr h="407987">
                <a:tc>
                  <a:txBody>
                    <a:bodyPr/>
                    <a:lstStyle/>
                    <a:p>
                      <a:r>
                        <a:rPr lang="en-US" sz="1100" smtClean="0"/>
                        <a:t>Coins.</a:t>
                      </a:r>
                    </a:p>
                  </a:txBody>
                  <a:tcPr/>
                </a:tc>
                <a:tc>
                  <a:txBody>
                    <a:bodyPr/>
                    <a:lstStyle/>
                    <a:p>
                      <a:r>
                        <a:rPr lang="en-US" sz="1100" kern="1200" smtClean="0"/>
                        <a:t>20%</a:t>
                      </a:r>
                    </a:p>
                  </a:txBody>
                  <a:tcPr/>
                </a:tc>
              </a:tr>
              <a:tr h="350401">
                <a:tc>
                  <a:txBody>
                    <a:bodyPr/>
                    <a:lstStyle/>
                    <a:p>
                      <a:r>
                        <a:rPr lang="en-US" sz="1100" smtClean="0"/>
                        <a:t>OOP Max</a:t>
                      </a:r>
                    </a:p>
                  </a:txBody>
                  <a:tcPr/>
                </a:tc>
                <a:tc>
                  <a:txBody>
                    <a:bodyPr/>
                    <a:lstStyle/>
                    <a:p>
                      <a:r>
                        <a:rPr lang="en-US" sz="1100" kern="1200" smtClean="0"/>
                        <a:t>$2,000</a:t>
                      </a:r>
                    </a:p>
                  </a:txBody>
                  <a:tcPr/>
                </a:tc>
              </a:tr>
              <a:tr h="345370">
                <a:tc>
                  <a:txBody>
                    <a:bodyPr/>
                    <a:lstStyle/>
                    <a:p>
                      <a:r>
                        <a:rPr lang="en-US" sz="1100" smtClean="0"/>
                        <a:t>PCP Co-pay</a:t>
                      </a:r>
                    </a:p>
                  </a:txBody>
                  <a:tcPr/>
                </a:tc>
                <a:tc>
                  <a:txBody>
                    <a:bodyPr/>
                    <a:lstStyle/>
                    <a:p>
                      <a:r>
                        <a:rPr lang="en-US" sz="1100" kern="1200" smtClean="0"/>
                        <a:t>$40</a:t>
                      </a:r>
                    </a:p>
                  </a:txBody>
                  <a:tcPr/>
                </a:tc>
              </a:tr>
              <a:tr h="510317">
                <a:tc>
                  <a:txBody>
                    <a:bodyPr/>
                    <a:lstStyle/>
                    <a:p>
                      <a:r>
                        <a:rPr lang="en-US" sz="1100" smtClean="0"/>
                        <a:t>Rx</a:t>
                      </a: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pPr>
                      <a:r>
                        <a:rPr lang="en-US" sz="1100" kern="1200" smtClean="0"/>
                        <a:t>$20/$35/$60</a:t>
                      </a:r>
                    </a:p>
                  </a:txBody>
                  <a:tcPr/>
                </a:tc>
              </a:tr>
            </a:tbl>
          </a:graphicData>
        </a:graphic>
      </p:graphicFrame>
      <p:graphicFrame>
        <p:nvGraphicFramePr>
          <p:cNvPr id="12" name="Content Placeholder 23"/>
          <p:cNvGraphicFramePr/>
          <p:nvPr>
            <p:extLst>
              <p:ext uri="{D42A27DB-BD31-4B8C-83A1-F6EECF244321}">
                <p14:modId xmlns:p14="http://schemas.microsoft.com/office/powerpoint/2010/main" xmlns="" val="763493017"/>
              </p:ext>
            </p:extLst>
          </p:nvPr>
        </p:nvGraphicFramePr>
        <p:xfrm>
          <a:off x="6934200" y="1066800"/>
          <a:ext cx="1905000" cy="2364328"/>
        </p:xfrm>
        <a:graphic>
          <a:graphicData uri="http://schemas.openxmlformats.org/drawingml/2006/table">
            <a:tbl>
              <a:tblPr firstRow="1" bandRow="1">
                <a:tableStyleId>{073A0DAA-6AF3-43AB-8588-CEC1D06C72B9}</a:tableStyleId>
              </a:tblPr>
              <a:tblGrid>
                <a:gridCol w="838200"/>
                <a:gridCol w="1066800"/>
              </a:tblGrid>
              <a:tr h="434340">
                <a:tc>
                  <a:txBody>
                    <a:bodyPr/>
                    <a:lstStyle/>
                    <a:p>
                      <a:r>
                        <a:rPr lang="en-US" sz="1000" smtClean="0"/>
                        <a:t>Sample Plan #4</a:t>
                      </a:r>
                    </a:p>
                  </a:txBody>
                  <a:tcPr>
                    <a:solidFill>
                      <a:schemeClr val="accent1"/>
                    </a:solidFill>
                  </a:tcPr>
                </a:tc>
                <a:tc>
                  <a:txBody>
                    <a:bodyPr/>
                    <a:lstStyle/>
                    <a:p>
                      <a:r>
                        <a:rPr lang="en-US" sz="1000" smtClean="0"/>
                        <a:t>Bronze</a:t>
                      </a:r>
                      <a:r>
                        <a:rPr lang="en-US" sz="1000" baseline="0" smtClean="0"/>
                        <a:t> </a:t>
                      </a:r>
                      <a:r>
                        <a:rPr lang="en-US" sz="1000" smtClean="0"/>
                        <a:t>Plan</a:t>
                      </a:r>
                    </a:p>
                    <a:p>
                      <a:r>
                        <a:rPr lang="en-US" sz="800" i="1" smtClean="0"/>
                        <a:t>(60% AV)</a:t>
                      </a:r>
                    </a:p>
                  </a:txBody>
                  <a:tcPr>
                    <a:solidFill>
                      <a:schemeClr val="accent1"/>
                    </a:solidFill>
                  </a:tcPr>
                </a:tc>
              </a:tr>
              <a:tr h="313785">
                <a:tc>
                  <a:txBody>
                    <a:bodyPr/>
                    <a:lstStyle/>
                    <a:p>
                      <a:r>
                        <a:rPr lang="en-US" sz="1100" smtClean="0"/>
                        <a:t>Deductible</a:t>
                      </a:r>
                    </a:p>
                  </a:txBody>
                  <a:tcPr/>
                </a:tc>
                <a:tc>
                  <a:txBody>
                    <a:bodyPr/>
                    <a:lstStyle/>
                    <a:p>
                      <a:pPr marL="0" algn="l" defTabSz="864854" rtl="0" eaLnBrk="1" latinLnBrk="0" hangingPunct="1"/>
                      <a:r>
                        <a:rPr lang="en-US" sz="1100" kern="1200" smtClean="0"/>
                        <a:t>$250</a:t>
                      </a:r>
                    </a:p>
                  </a:txBody>
                  <a:tcPr/>
                </a:tc>
              </a:tr>
              <a:tr h="407987">
                <a:tc>
                  <a:txBody>
                    <a:bodyPr/>
                    <a:lstStyle/>
                    <a:p>
                      <a:r>
                        <a:rPr lang="en-US" sz="1100" smtClean="0"/>
                        <a:t>Coins.</a:t>
                      </a:r>
                    </a:p>
                  </a:txBody>
                  <a:tcPr/>
                </a:tc>
                <a:tc>
                  <a:txBody>
                    <a:bodyPr/>
                    <a:lstStyle/>
                    <a:p>
                      <a:r>
                        <a:rPr lang="en-US" sz="1100" smtClean="0"/>
                        <a:t>35%</a:t>
                      </a:r>
                    </a:p>
                  </a:txBody>
                  <a:tcPr/>
                </a:tc>
              </a:tr>
              <a:tr h="350401">
                <a:tc>
                  <a:txBody>
                    <a:bodyPr/>
                    <a:lstStyle/>
                    <a:p>
                      <a:r>
                        <a:rPr lang="en-US" sz="1100" smtClean="0"/>
                        <a:t>OOP Max</a:t>
                      </a:r>
                    </a:p>
                  </a:txBody>
                  <a:tcPr/>
                </a:tc>
                <a:tc>
                  <a:txBody>
                    <a:bodyPr/>
                    <a:lstStyle/>
                    <a:p>
                      <a:r>
                        <a:rPr lang="en-US" sz="1100" smtClean="0"/>
                        <a:t>$5,000</a:t>
                      </a:r>
                    </a:p>
                  </a:txBody>
                  <a:tcPr/>
                </a:tc>
              </a:tr>
              <a:tr h="345370">
                <a:tc>
                  <a:txBody>
                    <a:bodyPr/>
                    <a:lstStyle/>
                    <a:p>
                      <a:r>
                        <a:rPr lang="en-US" sz="1100" smtClean="0"/>
                        <a:t>PCP Co-pay</a:t>
                      </a:r>
                    </a:p>
                  </a:txBody>
                  <a:tcPr/>
                </a:tc>
                <a:tc>
                  <a:txBody>
                    <a:bodyPr/>
                    <a:lstStyle/>
                    <a:p>
                      <a:r>
                        <a:rPr lang="en-US" sz="1100" smtClean="0"/>
                        <a:t>$20</a:t>
                      </a:r>
                    </a:p>
                  </a:txBody>
                  <a:tcPr/>
                </a:tc>
              </a:tr>
              <a:tr h="434340">
                <a:tc>
                  <a:txBody>
                    <a:bodyPr/>
                    <a:lstStyle/>
                    <a:p>
                      <a:r>
                        <a:rPr lang="en-US" sz="1100" smtClean="0"/>
                        <a:t>Rx</a:t>
                      </a: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pPr>
                      <a:r>
                        <a:rPr lang="en-US" sz="1100" kern="1200" smtClean="0"/>
                        <a:t>$15/50%/50% after $250 Rx Ded</a:t>
                      </a:r>
                      <a:r>
                        <a:rPr lang="en-US" sz="1100" kern="1200" baseline="0" smtClean="0"/>
                        <a:t> (for Tiers 2 and 3)</a:t>
                      </a:r>
                    </a:p>
                  </a:txBody>
                  <a:tcPr marL="9525" marR="9525" marT="9525" marB="0"/>
                </a:tc>
              </a:tr>
            </a:tbl>
          </a:graphicData>
        </a:graphic>
      </p:graphicFrame>
      <p:graphicFrame>
        <p:nvGraphicFramePr>
          <p:cNvPr id="13" name="Content Placeholder 23"/>
          <p:cNvGraphicFramePr/>
          <p:nvPr>
            <p:extLst>
              <p:ext uri="{D42A27DB-BD31-4B8C-83A1-F6EECF244321}">
                <p14:modId xmlns:p14="http://schemas.microsoft.com/office/powerpoint/2010/main" xmlns="" val="2957201224"/>
              </p:ext>
            </p:extLst>
          </p:nvPr>
        </p:nvGraphicFramePr>
        <p:xfrm>
          <a:off x="304800" y="1066800"/>
          <a:ext cx="1905000" cy="2362200"/>
        </p:xfrm>
        <a:graphic>
          <a:graphicData uri="http://schemas.openxmlformats.org/drawingml/2006/table">
            <a:tbl>
              <a:tblPr firstRow="1" bandRow="1">
                <a:tableStyleId>{073A0DAA-6AF3-43AB-8588-CEC1D06C72B9}</a:tableStyleId>
              </a:tblPr>
              <a:tblGrid>
                <a:gridCol w="838200"/>
                <a:gridCol w="1066800"/>
              </a:tblGrid>
              <a:tr h="434340">
                <a:tc>
                  <a:txBody>
                    <a:bodyPr/>
                    <a:lstStyle/>
                    <a:p>
                      <a:r>
                        <a:rPr lang="en-US" sz="1000" smtClean="0"/>
                        <a:t>Sample Plan #1</a:t>
                      </a:r>
                    </a:p>
                  </a:txBody>
                  <a:tcPr>
                    <a:solidFill>
                      <a:schemeClr val="accent1"/>
                    </a:solidFill>
                  </a:tcPr>
                </a:tc>
                <a:tc>
                  <a:txBody>
                    <a:bodyPr/>
                    <a:lstStyle/>
                    <a:p>
                      <a:r>
                        <a:rPr lang="en-US" sz="1000" smtClean="0"/>
                        <a:t>Platinum Plan</a:t>
                      </a:r>
                    </a:p>
                    <a:p>
                      <a:r>
                        <a:rPr lang="en-US" sz="800" i="1" smtClean="0"/>
                        <a:t>(90% AV)</a:t>
                      </a:r>
                    </a:p>
                  </a:txBody>
                  <a:tcPr>
                    <a:solidFill>
                      <a:schemeClr val="accent1"/>
                    </a:solidFill>
                  </a:tcPr>
                </a:tc>
              </a:tr>
              <a:tr h="313785">
                <a:tc>
                  <a:txBody>
                    <a:bodyPr/>
                    <a:lstStyle/>
                    <a:p>
                      <a:r>
                        <a:rPr lang="en-US" sz="1100" smtClean="0"/>
                        <a:t>Deductible</a:t>
                      </a:r>
                    </a:p>
                  </a:txBody>
                  <a:tcPr/>
                </a:tc>
                <a:tc>
                  <a:txBody>
                    <a:bodyPr/>
                    <a:lstStyle/>
                    <a:p>
                      <a:r>
                        <a:rPr lang="en-US" sz="1100" smtClean="0"/>
                        <a:t>$250</a:t>
                      </a:r>
                    </a:p>
                  </a:txBody>
                  <a:tcPr/>
                </a:tc>
              </a:tr>
              <a:tr h="407987">
                <a:tc>
                  <a:txBody>
                    <a:bodyPr/>
                    <a:lstStyle/>
                    <a:p>
                      <a:r>
                        <a:rPr lang="en-US" sz="1100" smtClean="0"/>
                        <a:t>Coins.</a:t>
                      </a:r>
                    </a:p>
                  </a:txBody>
                  <a:tcPr/>
                </a:tc>
                <a:tc>
                  <a:txBody>
                    <a:bodyPr/>
                    <a:lstStyle/>
                    <a:p>
                      <a:r>
                        <a:rPr lang="en-US" sz="1100" smtClean="0"/>
                        <a:t>0%</a:t>
                      </a:r>
                    </a:p>
                  </a:txBody>
                  <a:tcPr/>
                </a:tc>
              </a:tr>
              <a:tr h="350401">
                <a:tc>
                  <a:txBody>
                    <a:bodyPr/>
                    <a:lstStyle/>
                    <a:p>
                      <a:r>
                        <a:rPr lang="en-US" sz="1100" smtClean="0"/>
                        <a:t>OOP Max</a:t>
                      </a:r>
                    </a:p>
                  </a:txBody>
                  <a:tcPr/>
                </a:tc>
                <a:tc>
                  <a:txBody>
                    <a:bodyPr/>
                    <a:lstStyle/>
                    <a:p>
                      <a:r>
                        <a:rPr lang="en-US" sz="1100" smtClean="0"/>
                        <a:t>$0</a:t>
                      </a:r>
                    </a:p>
                  </a:txBody>
                  <a:tcPr/>
                </a:tc>
              </a:tr>
              <a:tr h="345370">
                <a:tc>
                  <a:txBody>
                    <a:bodyPr/>
                    <a:lstStyle/>
                    <a:p>
                      <a:r>
                        <a:rPr lang="en-US" sz="1100" smtClean="0"/>
                        <a:t>PCP Co-pay</a:t>
                      </a:r>
                    </a:p>
                  </a:txBody>
                  <a:tcPr/>
                </a:tc>
                <a:tc>
                  <a:txBody>
                    <a:bodyPr/>
                    <a:lstStyle/>
                    <a:p>
                      <a:r>
                        <a:rPr lang="en-US" sz="1100" smtClean="0"/>
                        <a:t>$30</a:t>
                      </a:r>
                    </a:p>
                  </a:txBody>
                  <a:tcPr/>
                </a:tc>
              </a:tr>
              <a:tr h="510317">
                <a:tc>
                  <a:txBody>
                    <a:bodyPr/>
                    <a:lstStyle/>
                    <a:p>
                      <a:r>
                        <a:rPr lang="en-US" sz="1100" smtClean="0"/>
                        <a:t>Rx</a:t>
                      </a: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pPr>
                      <a:r>
                        <a:rPr lang="en-US" sz="1100" smtClean="0"/>
                        <a:t>$15/$30/$55</a:t>
                      </a:r>
                    </a:p>
                    <a:p>
                      <a:pPr marL="0" marR="0" indent="0" algn="l" defTabSz="914400" rtl="0" eaLnBrk="1" fontAlgn="auto" latinLnBrk="0" hangingPunct="1">
                        <a:lnSpc>
                          <a:spcPct val="100000"/>
                        </a:lnSpc>
                        <a:spcBef>
                          <a:spcPct val="0"/>
                        </a:spcBef>
                        <a:spcAft>
                          <a:spcPct val="0"/>
                        </a:spcAft>
                        <a:buClrTx/>
                        <a:buSzTx/>
                        <a:buFontTx/>
                        <a:buNone/>
                      </a:pPr>
                      <a:endParaRPr lang="en-US" sz="1100">
                        <a:latin typeface="Verdana" pitchFamily="34" charset="0"/>
                      </a:endParaRPr>
                    </a:p>
                  </a:txBody>
                  <a:tcPr/>
                </a:tc>
              </a:tr>
            </a:tbl>
          </a:graphicData>
        </a:graphic>
      </p:graphicFrame>
      <p:sp>
        <p:nvSpPr>
          <p:cNvPr id="15" name="Footer Placeholder 3"/>
          <p:cNvSpPr txBox="1"/>
          <p:nvPr/>
        </p:nvSpPr>
        <p:spPr>
          <a:xfrm>
            <a:off x="0" y="6492875"/>
            <a:ext cx="3657600" cy="365125"/>
          </a:xfrm>
          <a:prstGeom prst="rect">
            <a:avLst/>
          </a:prstGeom>
        </p:spPr>
        <p:txBody>
          <a:bodyPr vert="horz" anchor="b"/>
          <a:lstStyle/>
          <a:p>
            <a:pPr>
              <a:spcBef>
                <a:spcPct val="0"/>
              </a:spcBef>
              <a:spcAft>
                <a:spcPct val="0"/>
              </a:spcAft>
            </a:pPr>
            <a:r>
              <a:rPr lang="en-US" sz="1000" dirty="0" smtClean="0">
                <a:solidFill>
                  <a:prstClr val="white"/>
                </a:solidFill>
              </a:rPr>
              <a:t>© 2012 Wells Fargo Insurance Services</a:t>
            </a:r>
          </a:p>
          <a:p>
            <a:pPr>
              <a:spcBef>
                <a:spcPct val="0"/>
              </a:spcBef>
              <a:spcAft>
                <a:spcPct val="0"/>
              </a:spcAft>
            </a:pPr>
            <a:r>
              <a:rPr lang="en-US" sz="1000" dirty="0" smtClean="0">
                <a:solidFill>
                  <a:prstClr val="white"/>
                </a:solidFill>
              </a:rPr>
              <a:t>     No Reprints Without Permission</a:t>
            </a:r>
          </a:p>
        </p:txBody>
      </p:sp>
    </p:spTree>
    <p:extLst>
      <p:ext uri="{BB962C8B-B14F-4D97-AF65-F5344CB8AC3E}">
        <p14:creationId xmlns:p14="http://schemas.microsoft.com/office/powerpoint/2010/main" xmlns="" val="172119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rLst="">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rLst="">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 name="4-Point Star 24"/>
          <p:cNvSpPr/>
          <p:nvPr/>
        </p:nvSpPr>
        <p:spPr>
          <a:xfrm rot="2761557">
            <a:off x="3721622" y="2984528"/>
            <a:ext cx="1130004" cy="1081422"/>
          </a:xfrm>
          <a:prstGeom prst="star4">
            <a:avLst>
              <a:gd name="adj" fmla="val 5781"/>
            </a:avLst>
          </a:prstGeom>
          <a:solidFill>
            <a:srgbClr val="688FCF"/>
          </a:solidFill>
          <a:scene3d>
            <a:camera prst="orthographicFront"/>
            <a:lightRig rig="threePt" dir="t">
              <a:rot lat="0" lon="0" rev="1200000"/>
            </a:lightRig>
          </a:scene3d>
          <a:sp3d>
            <a:bevelT w="152400"/>
          </a:sp3d>
        </p:spPr>
        <p:style>
          <a:lnRef idx="0">
            <a:schemeClr val="accent1"/>
          </a:lnRef>
          <a:fillRef idx="3">
            <a:schemeClr val="accent1"/>
          </a:fillRef>
          <a:effectRef idx="3">
            <a:schemeClr val="accent1"/>
          </a:effectRef>
          <a:fontRef idx="minor">
            <a:schemeClr val="lt1"/>
          </a:fontRef>
        </p:style>
        <p:txBody>
          <a:bodyPr lIns="91432" tIns="45716" rIns="91432" bIns="45716" anchor="ctr"/>
          <a:lstStyle/>
          <a:p>
            <a:pPr algn="ctr" fontAlgn="auto">
              <a:spcBef>
                <a:spcPct val="0"/>
              </a:spcBef>
              <a:spcAft>
                <a:spcPct val="0"/>
              </a:spcAft>
            </a:pPr>
            <a:endParaRPr lang="en-US"/>
          </a:p>
        </p:txBody>
      </p:sp>
      <p:sp>
        <p:nvSpPr>
          <p:cNvPr id="26" name="4-Point Star 25"/>
          <p:cNvSpPr/>
          <p:nvPr/>
        </p:nvSpPr>
        <p:spPr>
          <a:xfrm>
            <a:off x="3581400" y="2590800"/>
            <a:ext cx="1371600" cy="1837730"/>
          </a:xfrm>
          <a:prstGeom prst="star4">
            <a:avLst>
              <a:gd name="adj" fmla="val 5781"/>
            </a:avLst>
          </a:prstGeom>
          <a:solidFill>
            <a:srgbClr val="688FCF"/>
          </a:solidFill>
          <a:scene3d>
            <a:camera prst="orthographicFront"/>
            <a:lightRig rig="threePt" dir="t">
              <a:rot lat="0" lon="0" rev="1200000"/>
            </a:lightRig>
          </a:scene3d>
          <a:sp3d>
            <a:bevelT w="152400"/>
          </a:sp3d>
        </p:spPr>
        <p:style>
          <a:lnRef idx="0">
            <a:schemeClr val="accent1"/>
          </a:lnRef>
          <a:fillRef idx="3">
            <a:schemeClr val="accent1"/>
          </a:fillRef>
          <a:effectRef idx="3">
            <a:schemeClr val="accent1"/>
          </a:effectRef>
          <a:fontRef idx="minor">
            <a:schemeClr val="lt1"/>
          </a:fontRef>
        </p:style>
        <p:txBody>
          <a:bodyPr lIns="91432" tIns="45716" rIns="91432" bIns="45716" anchor="ctr"/>
          <a:lstStyle/>
          <a:p>
            <a:pPr algn="ctr" fontAlgn="auto">
              <a:spcBef>
                <a:spcPct val="0"/>
              </a:spcBef>
              <a:spcAft>
                <a:spcPct val="0"/>
              </a:spcAft>
            </a:pPr>
            <a:endParaRPr lang="en-US"/>
          </a:p>
        </p:txBody>
      </p:sp>
      <p:sp>
        <p:nvSpPr>
          <p:cNvPr id="60430" name="TextBox 26"/>
          <p:cNvSpPr txBox="1">
            <a:spLocks noChangeArrowheads="1"/>
          </p:cNvSpPr>
          <p:nvPr/>
        </p:nvSpPr>
        <p:spPr>
          <a:xfrm>
            <a:off x="3352800" y="1524000"/>
            <a:ext cx="1752600" cy="830262"/>
          </a:xfrm>
          <a:prstGeom prst="rect">
            <a:avLst/>
          </a:prstGeom>
          <a:noFill/>
          <a:ln w="9525">
            <a:noFill/>
            <a:miter lim="800000"/>
          </a:ln>
        </p:spPr>
        <p:txBody>
          <a:bodyPr lIns="91432" tIns="45716" rIns="91432" bIns="45716">
            <a:spAutoFit/>
          </a:bodyPr>
          <a:lstStyle/>
          <a:p>
            <a:pPr algn="ctr"/>
            <a:r>
              <a:rPr lang="en-US" sz="1600" dirty="0">
                <a:solidFill>
                  <a:schemeClr val="bg1"/>
                </a:solidFill>
                <a:latin typeface="Verdana" pitchFamily="34" charset="0"/>
              </a:rPr>
              <a:t>“Acceptable”</a:t>
            </a:r>
          </a:p>
          <a:p>
            <a:pPr algn="ctr"/>
            <a:r>
              <a:rPr lang="en-US" sz="1600" dirty="0">
                <a:solidFill>
                  <a:schemeClr val="bg1"/>
                </a:solidFill>
                <a:latin typeface="Verdana" pitchFamily="34" charset="0"/>
              </a:rPr>
              <a:t>Health Coverage</a:t>
            </a:r>
          </a:p>
        </p:txBody>
      </p:sp>
      <p:sp>
        <p:nvSpPr>
          <p:cNvPr id="60431" name="TextBox 27"/>
          <p:cNvSpPr txBox="1">
            <a:spLocks noChangeArrowheads="1"/>
          </p:cNvSpPr>
          <p:nvPr/>
        </p:nvSpPr>
        <p:spPr>
          <a:xfrm>
            <a:off x="990600" y="2971800"/>
            <a:ext cx="1752600" cy="862013"/>
          </a:xfrm>
          <a:prstGeom prst="rect">
            <a:avLst/>
          </a:prstGeom>
          <a:noFill/>
          <a:ln w="9525">
            <a:noFill/>
            <a:miter lim="800000"/>
          </a:ln>
        </p:spPr>
        <p:txBody>
          <a:bodyPr lIns="91432" tIns="45716" rIns="91432" bIns="45716">
            <a:spAutoFit/>
          </a:bodyPr>
          <a:lstStyle/>
          <a:p>
            <a:pPr algn="ctr"/>
            <a:r>
              <a:rPr lang="en-US" sz="1600" dirty="0">
                <a:solidFill>
                  <a:schemeClr val="bg1"/>
                </a:solidFill>
                <a:latin typeface="Verdana" pitchFamily="34" charset="0"/>
              </a:rPr>
              <a:t>“Fair”</a:t>
            </a:r>
          </a:p>
          <a:p>
            <a:pPr algn="ctr"/>
            <a:r>
              <a:rPr lang="en-US" sz="1600" dirty="0">
                <a:solidFill>
                  <a:schemeClr val="bg1"/>
                </a:solidFill>
                <a:latin typeface="Verdana" pitchFamily="34" charset="0"/>
              </a:rPr>
              <a:t>Employee Access</a:t>
            </a:r>
          </a:p>
        </p:txBody>
      </p:sp>
      <p:sp>
        <p:nvSpPr>
          <p:cNvPr id="60432" name="TextBox 28"/>
          <p:cNvSpPr txBox="1">
            <a:spLocks noChangeArrowheads="1"/>
          </p:cNvSpPr>
          <p:nvPr/>
        </p:nvSpPr>
        <p:spPr>
          <a:xfrm>
            <a:off x="5867400" y="2819400"/>
            <a:ext cx="1752600" cy="862013"/>
          </a:xfrm>
          <a:prstGeom prst="rect">
            <a:avLst/>
          </a:prstGeom>
          <a:noFill/>
          <a:ln w="9525">
            <a:noFill/>
            <a:miter lim="800000"/>
          </a:ln>
        </p:spPr>
        <p:txBody>
          <a:bodyPr lIns="91432" tIns="45716" rIns="91432" bIns="45716">
            <a:spAutoFit/>
          </a:bodyPr>
          <a:lstStyle/>
          <a:p>
            <a:pPr algn="ctr"/>
            <a:r>
              <a:rPr lang="en-US" sz="1600" dirty="0">
                <a:solidFill>
                  <a:schemeClr val="bg1"/>
                </a:solidFill>
                <a:latin typeface="Verdana" pitchFamily="34" charset="0"/>
              </a:rPr>
              <a:t>“Affordable”</a:t>
            </a:r>
          </a:p>
          <a:p>
            <a:pPr algn="ctr"/>
            <a:r>
              <a:rPr lang="en-US" sz="1600" dirty="0">
                <a:solidFill>
                  <a:schemeClr val="bg1"/>
                </a:solidFill>
                <a:latin typeface="Verdana" pitchFamily="34" charset="0"/>
              </a:rPr>
              <a:t>Employee Contributions</a:t>
            </a:r>
          </a:p>
        </p:txBody>
      </p:sp>
      <p:sp>
        <p:nvSpPr>
          <p:cNvPr id="60437" name="Title 1"/>
          <p:cNvSpPr>
            <a:spLocks noGrp="1"/>
          </p:cNvSpPr>
          <p:nvPr>
            <p:ph type="title"/>
          </p:nvPr>
        </p:nvSpPr>
        <p:spPr>
          <a:xfrm>
            <a:off x="228600" y="152400"/>
            <a:ext cx="8201025" cy="838200"/>
          </a:xfrm>
        </p:spPr>
        <p:txBody>
          <a:bodyPr>
            <a:normAutofit/>
          </a:bodyPr>
          <a:lstStyle/>
          <a:p>
            <a:r>
              <a:rPr lang="en-US" sz="3600" dirty="0" smtClean="0">
                <a:solidFill>
                  <a:schemeClr val="bg2"/>
                </a:solidFill>
              </a:rPr>
              <a:t>Employer “play or play” mandates</a:t>
            </a:r>
          </a:p>
        </p:txBody>
      </p:sp>
      <p:sp>
        <p:nvSpPr>
          <p:cNvPr id="60438" name="Slide Number Placeholder 32"/>
          <p:cNvSpPr>
            <a:spLocks noGrp="1"/>
          </p:cNvSpPr>
          <p:nvPr>
            <p:ph type="sldNum" sz="quarter" idx="12"/>
          </p:nvPr>
        </p:nvSpPr>
        <p:spPr>
          <a:noFill/>
        </p:spPr>
        <p:txBody>
          <a:bodyPr/>
          <a:lstStyle/>
          <a:p>
            <a:fld id="{8D6E41DB-0BE7-4F35-A2DB-80995E60F189}" type="slidenum">
              <a:rPr lang="en-US" smtClean="0">
                <a:solidFill>
                  <a:schemeClr val="bg1"/>
                </a:solidFill>
              </a:rPr>
              <a:pPr/>
              <a:t>7</a:t>
            </a:fld>
            <a:endParaRPr lang="en-US" smtClean="0">
              <a:solidFill>
                <a:schemeClr val="bg1"/>
              </a:solidFill>
            </a:endParaRPr>
          </a:p>
        </p:txBody>
      </p:sp>
      <p:sp>
        <p:nvSpPr>
          <p:cNvPr id="52248" name="TextBox 20"/>
          <p:cNvSpPr txBox="1">
            <a:spLocks noChangeArrowheads="1"/>
          </p:cNvSpPr>
          <p:nvPr/>
        </p:nvSpPr>
        <p:spPr>
          <a:xfrm>
            <a:off x="3505200" y="4495800"/>
            <a:ext cx="1752600" cy="584200"/>
          </a:xfrm>
          <a:prstGeom prst="rect">
            <a:avLst/>
          </a:prstGeom>
          <a:noFill/>
          <a:ln w="9525">
            <a:noFill/>
            <a:miter lim="800000"/>
          </a:ln>
        </p:spPr>
        <p:txBody>
          <a:bodyPr>
            <a:spAutoFit/>
          </a:bodyPr>
          <a:lstStyle/>
          <a:p>
            <a:pPr algn="ctr"/>
            <a:r>
              <a:rPr lang="en-US" sz="1600" dirty="0">
                <a:solidFill>
                  <a:schemeClr val="bg1"/>
                </a:solidFill>
                <a:latin typeface="Verdana" pitchFamily="34" charset="0"/>
              </a:rPr>
              <a:t>“Individual”</a:t>
            </a:r>
          </a:p>
          <a:p>
            <a:pPr algn="ctr"/>
            <a:r>
              <a:rPr lang="en-US" sz="1600" dirty="0">
                <a:solidFill>
                  <a:schemeClr val="bg1"/>
                </a:solidFill>
                <a:latin typeface="Verdana" pitchFamily="34" charset="0"/>
              </a:rPr>
              <a:t>Tax Credits</a:t>
            </a:r>
          </a:p>
        </p:txBody>
      </p:sp>
      <p:sp>
        <p:nvSpPr>
          <p:cNvPr id="19" name="Down Arrow Callout 18"/>
          <p:cNvSpPr/>
          <p:nvPr/>
        </p:nvSpPr>
        <p:spPr>
          <a:xfrm>
            <a:off x="914400" y="1371600"/>
            <a:ext cx="1905000" cy="1546027"/>
          </a:xfrm>
          <a:prstGeom prst="downArrowCallout">
            <a:avLst>
              <a:gd name="adj1" fmla="val 11629"/>
              <a:gd name="adj2" fmla="val 15142"/>
              <a:gd name="adj3" fmla="val 25000"/>
              <a:gd name="adj4" fmla="val 60803"/>
            </a:avLst>
          </a:prstGeom>
          <a:solidFill>
            <a:schemeClr val="bg2">
              <a:lumMod val="60000"/>
              <a:lumOff val="40000"/>
            </a:schemeClr>
          </a:solidFill>
          <a:ln>
            <a:solidFill>
              <a:schemeClr val="bg2"/>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sz="1600" b="1" dirty="0" smtClean="0">
                <a:solidFill>
                  <a:srgbClr val="FFFFFF"/>
                </a:solidFill>
              </a:rPr>
              <a:t>        </a:t>
            </a:r>
          </a:p>
          <a:p>
            <a:pPr algn="ctr"/>
            <a:r>
              <a:rPr lang="en-US" sz="1600" dirty="0" smtClean="0">
                <a:solidFill>
                  <a:srgbClr val="FFFFFF"/>
                </a:solidFill>
                <a:latin typeface="Verdana" pitchFamily="34" charset="0"/>
              </a:rPr>
              <a:t>All Employees </a:t>
            </a:r>
          </a:p>
          <a:p>
            <a:pPr algn="ctr"/>
            <a:r>
              <a:rPr lang="en-US" sz="1600" dirty="0" smtClean="0">
                <a:solidFill>
                  <a:srgbClr val="FFFFFF"/>
                </a:solidFill>
                <a:latin typeface="Verdana" pitchFamily="34" charset="0"/>
              </a:rPr>
              <a:t>≥ 30hrs Week</a:t>
            </a:r>
          </a:p>
          <a:p>
            <a:pPr algn="ctr"/>
            <a:endParaRPr lang="en-US" sz="1600" b="1" dirty="0">
              <a:solidFill>
                <a:srgbClr val="FFFFFF"/>
              </a:solidFill>
            </a:endParaRPr>
          </a:p>
        </p:txBody>
      </p:sp>
      <p:sp>
        <p:nvSpPr>
          <p:cNvPr id="34" name="Up Arrow Callout 33"/>
          <p:cNvSpPr/>
          <p:nvPr/>
        </p:nvSpPr>
        <p:spPr>
          <a:xfrm>
            <a:off x="5791200" y="3886200"/>
            <a:ext cx="2209800" cy="1480066"/>
          </a:xfrm>
          <a:prstGeom prst="upArrowCallout">
            <a:avLst>
              <a:gd name="adj1" fmla="val 13323"/>
              <a:gd name="adj2" fmla="val 16634"/>
              <a:gd name="adj3" fmla="val 25000"/>
              <a:gd name="adj4" fmla="val 63926"/>
            </a:avLst>
          </a:prstGeom>
          <a:solidFill>
            <a:schemeClr val="bg2">
              <a:lumMod val="60000"/>
              <a:lumOff val="40000"/>
            </a:schemeClr>
          </a:solidFill>
          <a:ln>
            <a:solidFill>
              <a:schemeClr val="bg2"/>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sz="800" b="1" dirty="0" smtClean="0">
                <a:solidFill>
                  <a:srgbClr val="FFFFFF"/>
                </a:solidFill>
              </a:rPr>
              <a:t>   </a:t>
            </a:r>
            <a:r>
              <a:rPr lang="en-US" sz="1600" b="1" dirty="0" smtClean="0">
                <a:solidFill>
                  <a:srgbClr val="FFFFFF"/>
                </a:solidFill>
              </a:rPr>
              <a:t>                         </a:t>
            </a:r>
          </a:p>
          <a:p>
            <a:pPr algn="ctr"/>
            <a:r>
              <a:rPr lang="en-US" sz="1600" b="1" dirty="0" smtClean="0">
                <a:solidFill>
                  <a:srgbClr val="FFFFFF"/>
                </a:solidFill>
              </a:rPr>
              <a:t> </a:t>
            </a:r>
            <a:r>
              <a:rPr lang="en-US" sz="1600" dirty="0" smtClean="0">
                <a:solidFill>
                  <a:srgbClr val="FFFFFF"/>
                </a:solidFill>
                <a:latin typeface="Verdana" pitchFamily="34" charset="0"/>
              </a:rPr>
              <a:t>&lt;9.5% of Household Income</a:t>
            </a:r>
          </a:p>
          <a:p>
            <a:pPr algn="ctr"/>
            <a:endParaRPr lang="en-US" sz="800" b="1" dirty="0" smtClean="0">
              <a:solidFill>
                <a:srgbClr val="FFFFFF"/>
              </a:solidFill>
            </a:endParaRPr>
          </a:p>
        </p:txBody>
      </p:sp>
      <p:sp>
        <p:nvSpPr>
          <p:cNvPr id="35" name="Left Arrow Callout 34"/>
          <p:cNvSpPr/>
          <p:nvPr/>
        </p:nvSpPr>
        <p:spPr>
          <a:xfrm>
            <a:off x="5334000" y="1295400"/>
            <a:ext cx="2743200" cy="1323439"/>
          </a:xfrm>
          <a:prstGeom prst="leftArrowCallout">
            <a:avLst>
              <a:gd name="adj1" fmla="val 14388"/>
              <a:gd name="adj2" fmla="val 15943"/>
              <a:gd name="adj3" fmla="val 25000"/>
              <a:gd name="adj4" fmla="val 81550"/>
            </a:avLst>
          </a:prstGeom>
          <a:solidFill>
            <a:schemeClr val="bg2">
              <a:lumMod val="60000"/>
              <a:lumOff val="40000"/>
            </a:schemeClr>
          </a:solidFill>
          <a:ln>
            <a:solidFill>
              <a:schemeClr val="bg2"/>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indent="-342900" algn="ctr">
              <a:spcBef>
                <a:spcPct val="20000"/>
              </a:spcBef>
            </a:pPr>
            <a:r>
              <a:rPr lang="en-US" sz="1600" b="1" dirty="0" smtClean="0">
                <a:solidFill>
                  <a:srgbClr val="FFFFFF"/>
                </a:solidFill>
                <a:latin typeface="+mj-lt"/>
              </a:rPr>
              <a:t>       </a:t>
            </a:r>
            <a:r>
              <a:rPr lang="en-US" sz="1600" dirty="0" smtClean="0">
                <a:solidFill>
                  <a:srgbClr val="FFFFFF"/>
                </a:solidFill>
                <a:latin typeface="Verdana" pitchFamily="34" charset="0"/>
              </a:rPr>
              <a:t>“Minimum Essential Coverage” (MEC) and 60% Cost Sharing Value</a:t>
            </a:r>
          </a:p>
        </p:txBody>
      </p:sp>
      <p:sp>
        <p:nvSpPr>
          <p:cNvPr id="33" name="Right Arrow Callout 32"/>
          <p:cNvSpPr/>
          <p:nvPr/>
        </p:nvSpPr>
        <p:spPr>
          <a:xfrm>
            <a:off x="914400" y="4191000"/>
            <a:ext cx="2362200" cy="1175706"/>
          </a:xfrm>
          <a:prstGeom prst="rightArrowCallout">
            <a:avLst>
              <a:gd name="adj1" fmla="val 18646"/>
              <a:gd name="adj2" fmla="val 22223"/>
              <a:gd name="adj3" fmla="val 25000"/>
              <a:gd name="adj4" fmla="val 81121"/>
            </a:avLst>
          </a:prstGeom>
          <a:solidFill>
            <a:schemeClr val="bg2">
              <a:lumMod val="60000"/>
              <a:lumOff val="40000"/>
            </a:schemeClr>
          </a:solidFill>
          <a:ln>
            <a:solidFill>
              <a:schemeClr val="bg2"/>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indent="-342900" algn="ctr">
              <a:spcBef>
                <a:spcPct val="20000"/>
              </a:spcBef>
            </a:pPr>
            <a:r>
              <a:rPr lang="en-US" sz="1600" b="1" dirty="0" smtClean="0">
                <a:solidFill>
                  <a:srgbClr val="FFFFFF"/>
                </a:solidFill>
              </a:rPr>
              <a:t>                                    </a:t>
            </a:r>
          </a:p>
          <a:p>
            <a:pPr indent="-342900" algn="ctr">
              <a:spcBef>
                <a:spcPct val="20000"/>
              </a:spcBef>
            </a:pPr>
            <a:r>
              <a:rPr lang="en-US" sz="1600" dirty="0" smtClean="0">
                <a:solidFill>
                  <a:srgbClr val="FFFFFF"/>
                </a:solidFill>
                <a:latin typeface="Verdana" pitchFamily="34" charset="0"/>
              </a:rPr>
              <a:t>&lt; 400% Federal Poverty Line</a:t>
            </a:r>
          </a:p>
          <a:p>
            <a:pPr indent="-342900" algn="ctr">
              <a:spcBef>
                <a:spcPct val="20000"/>
              </a:spcBef>
            </a:pPr>
            <a:r>
              <a:rPr lang="en-US" sz="1600" dirty="0" smtClean="0">
                <a:solidFill>
                  <a:srgbClr val="FFFFFF"/>
                </a:solidFill>
                <a:latin typeface="Verdana" pitchFamily="34" charset="0"/>
              </a:rPr>
              <a:t> </a:t>
            </a:r>
          </a:p>
        </p:txBody>
      </p:sp>
      <p:sp>
        <p:nvSpPr>
          <p:cNvPr id="17" name="Rectangle 16"/>
          <p:cNvSpPr/>
          <p:nvPr/>
        </p:nvSpPr>
        <p:spPr>
          <a:xfrm>
            <a:off x="0" y="6477000"/>
            <a:ext cx="4572000" cy="400110"/>
          </a:xfrm>
          <a:prstGeom prst="rect">
            <a:avLst/>
          </a:prstGeom>
        </p:spPr>
        <p:txBody>
          <a:bodyPr>
            <a:spAutoFit/>
          </a:bodyPr>
          <a:lstStyle/>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 2012 Wells Fargo Insurance Services </a:t>
            </a:r>
          </a:p>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No Reprints Without Permission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3"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1+#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2"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248"/>
                                        </p:tgtEl>
                                        <p:attrNameLst>
                                          <p:attrName>style.visibility</p:attrName>
                                        </p:attrNameLst>
                                      </p:cBhvr>
                                      <p:to>
                                        <p:strVal val="visible"/>
                                      </p:to>
                                    </p:set>
                                    <p:anim calcmode="lin" valueType="num">
                                      <p:cBhvr additive="base">
                                        <p:cTn id="25" dur="500" fill="hold"/>
                                        <p:tgtEl>
                                          <p:spTgt spid="52248"/>
                                        </p:tgtEl>
                                        <p:attrNameLst>
                                          <p:attrName>ppt_x</p:attrName>
                                        </p:attrNameLst>
                                      </p:cBhvr>
                                      <p:tavLst>
                                        <p:tav tm="0">
                                          <p:val>
                                            <p:strVal val="#ppt_x"/>
                                          </p:val>
                                        </p:tav>
                                        <p:tav tm="100000">
                                          <p:val>
                                            <p:strVal val="#ppt_x"/>
                                          </p:val>
                                        </p:tav>
                                      </p:tavLst>
                                    </p:anim>
                                    <p:anim calcmode="lin" valueType="num">
                                      <p:cBhvr additive="base">
                                        <p:cTn id="26" dur="500" fill="hold"/>
                                        <p:tgtEl>
                                          <p:spTgt spid="5224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4"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0-#ppt_w/2"/>
                                          </p:val>
                                        </p:tav>
                                        <p:tav tm="100000">
                                          <p:val>
                                            <p:strVal val="#ppt_x"/>
                                          </p:val>
                                        </p:tav>
                                      </p:tavLst>
                                    </p:anim>
                                    <p:anim calcmode="lin" valueType="num">
                                      <p:cBhvr additive="base">
                                        <p:cTn id="32"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8" grpId="0"/>
      <p:bldP spid="19" grpId="1" animBg="1"/>
      <p:bldP spid="34" grpId="2" animBg="1"/>
      <p:bldP spid="35" grpId="3" animBg="1"/>
      <p:bldP spid="33" grpId="4"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916982"/>
            <a:ext cx="9144000" cy="951287"/>
            <a:chOff x="0" y="916982"/>
            <a:chExt cx="9144000" cy="951287"/>
          </a:xfrm>
        </p:grpSpPr>
        <p:pic>
          <p:nvPicPr>
            <p:cNvPr id="4" name="Picture 3" descr="app top.jpg"/>
            <p:cNvPicPr>
              <a:picLocks noChangeAspect="1"/>
            </p:cNvPicPr>
            <p:nvPr/>
          </p:nvPicPr>
          <p:blipFill>
            <a:blip r:embed="rId3" cstate="print"/>
            <a:srcRect/>
            <a:stretch>
              <a:fillRect/>
            </a:stretch>
          </p:blipFill>
          <p:spPr>
            <a:xfrm>
              <a:off x="0" y="916982"/>
              <a:ext cx="9144000" cy="951287"/>
            </a:xfrm>
            <a:prstGeom prst="rect">
              <a:avLst/>
            </a:prstGeom>
          </p:spPr>
        </p:pic>
        <p:pic>
          <p:nvPicPr>
            <p:cNvPr id="19" name="Picture 2"/>
            <p:cNvPicPr>
              <a:picLocks noChangeAspect="1" noChangeArrowheads="1"/>
            </p:cNvPicPr>
            <p:nvPr/>
          </p:nvPicPr>
          <p:blipFill>
            <a:blip r:embed="rId4" cstate="print"/>
            <a:srcRect/>
            <a:stretch>
              <a:fillRect/>
            </a:stretch>
          </p:blipFill>
          <p:spPr>
            <a:xfrm>
              <a:off x="8597352" y="1481138"/>
              <a:ext cx="353388" cy="2744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8" name="Rectangle 17"/>
          <p:cNvSpPr/>
          <p:nvPr/>
        </p:nvSpPr>
        <p:spPr>
          <a:xfrm>
            <a:off x="0" y="1828800"/>
            <a:ext cx="9144000" cy="504831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17" name="TextBox 16"/>
          <p:cNvSpPr txBox="1"/>
          <p:nvPr/>
        </p:nvSpPr>
        <p:spPr>
          <a:xfrm>
            <a:off x="381000" y="1447800"/>
            <a:ext cx="3810000" cy="307777"/>
          </a:xfrm>
          <a:prstGeom prst="rect">
            <a:avLst/>
          </a:prstGeom>
          <a:noFill/>
        </p:spPr>
        <p:txBody>
          <a:bodyPr wrap="square" rtlCol="0">
            <a:spAutoFit/>
          </a:bodyPr>
          <a:lstStyle/>
          <a:p>
            <a:r>
              <a:rPr lang="en-US" sz="1400" b="1" smtClean="0">
                <a:latin typeface="Calibri" pitchFamily="34" charset="0"/>
              </a:rPr>
              <a:t>“Fair” Employee Access</a:t>
            </a:r>
          </a:p>
        </p:txBody>
      </p:sp>
      <p:sp>
        <p:nvSpPr>
          <p:cNvPr id="69" name="Rectangle 68"/>
          <p:cNvSpPr/>
          <p:nvPr/>
        </p:nvSpPr>
        <p:spPr>
          <a:xfrm>
            <a:off x="152399" y="1828800"/>
            <a:ext cx="8889543" cy="4648200"/>
          </a:xfrm>
          <a:prstGeom prst="rect">
            <a:avLst/>
          </a:prstGeom>
          <a:solidFill>
            <a:srgbClr val="F5F5F5"/>
          </a:solidFill>
          <a:ln w="19050">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22" name="TextBox 21"/>
          <p:cNvSpPr txBox="1"/>
          <p:nvPr/>
        </p:nvSpPr>
        <p:spPr>
          <a:xfrm>
            <a:off x="5334000" y="2009001"/>
            <a:ext cx="2514600" cy="338554"/>
          </a:xfrm>
          <a:prstGeom prst="rect">
            <a:avLst/>
          </a:prstGeom>
          <a:noFill/>
        </p:spPr>
        <p:txBody>
          <a:bodyPr wrap="square" rtlCol="0">
            <a:spAutoFit/>
          </a:bodyPr>
          <a:lstStyle/>
          <a:p>
            <a:pPr algn="ctr"/>
            <a:r>
              <a:rPr lang="en-US" sz="1600" smtClean="0">
                <a:latin typeface="Calibri" pitchFamily="34" charset="0"/>
              </a:rPr>
              <a:t>“Fair” Access Index</a:t>
            </a:r>
          </a:p>
        </p:txBody>
      </p:sp>
      <p:sp>
        <p:nvSpPr>
          <p:cNvPr id="21" name="VendorLogo"/>
          <p:cNvSpPr txBox="1"/>
          <p:nvPr/>
        </p:nvSpPr>
        <p:spPr>
          <a:xfrm>
            <a:off x="7848600" y="6858000"/>
            <a:ext cx="1143000" cy="369332"/>
          </a:xfrm>
          <a:prstGeom prst="rect">
            <a:avLst/>
          </a:prstGeom>
          <a:noFill/>
        </p:spPr>
        <p:txBody>
          <a:bodyPr wrap="square" rtlCol="0">
            <a:spAutoFit/>
          </a:bodyPr>
          <a:lstStyle/>
          <a:p>
            <a:endParaRPr lang="en-US">
              <a:latin typeface="Calibri" pitchFamily="34" charset="0"/>
            </a:endParaRPr>
          </a:p>
        </p:txBody>
      </p:sp>
      <p:sp>
        <p:nvSpPr>
          <p:cNvPr id="25" name="HCRParticipation" hidden="1"/>
          <p:cNvSpPr txBox="1"/>
          <p:nvPr/>
        </p:nvSpPr>
        <p:spPr>
          <a:xfrm>
            <a:off x="533400" y="6096000"/>
            <a:ext cx="1600200" cy="646331"/>
          </a:xfrm>
          <a:prstGeom prst="rect">
            <a:avLst/>
          </a:prstGeom>
          <a:noFill/>
        </p:spPr>
        <p:txBody>
          <a:bodyPr wrap="square" rtlCol="0">
            <a:spAutoFit/>
          </a:bodyPr>
          <a:lstStyle/>
          <a:p>
            <a:r>
              <a:rPr lang="en-US" smtClean="0">
                <a:solidFill>
                  <a:srgbClr val="EEEEEE"/>
                </a:solidFill>
              </a:rPr>
              <a:t>HCRParticipation</a:t>
            </a:r>
          </a:p>
        </p:txBody>
      </p:sp>
      <p:sp>
        <p:nvSpPr>
          <p:cNvPr id="30" name="Slide Number Placeholder 29"/>
          <p:cNvSpPr>
            <a:spLocks noGrp="1"/>
          </p:cNvSpPr>
          <p:nvPr>
            <p:ph type="sldNum" sz="quarter" idx="12"/>
          </p:nvPr>
        </p:nvSpPr>
        <p:spPr/>
        <p:txBody>
          <a:bodyPr/>
          <a:lstStyle/>
          <a:p>
            <a:fld id="{CDC9CC1B-925F-4299-9F6F-2367F24ED866}" type="slidenum">
              <a:rPr lang="en-US" smtClean="0">
                <a:latin typeface="Calibri" pitchFamily="34" charset="0"/>
              </a:rPr>
              <a:pPr/>
              <a:t>8</a:t>
            </a:fld>
            <a:endParaRPr lang="en-US" smtClean="0">
              <a:latin typeface="Calibri" pitchFamily="34" charset="0"/>
            </a:endParaRPr>
          </a:p>
        </p:txBody>
      </p:sp>
      <p:sp>
        <p:nvSpPr>
          <p:cNvPr id="20" name="Rectangle 19"/>
          <p:cNvSpPr/>
          <p:nvPr/>
        </p:nvSpPr>
        <p:spPr>
          <a:xfrm>
            <a:off x="0" y="6477000"/>
            <a:ext cx="4572000" cy="400110"/>
          </a:xfrm>
          <a:prstGeom prst="rect">
            <a:avLst/>
          </a:prstGeom>
        </p:spPr>
        <p:txBody>
          <a:bodyPr>
            <a:spAutoFit/>
          </a:bodyPr>
          <a:lstStyle/>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 2012 Wells Fargo Insurance Services </a:t>
            </a:r>
          </a:p>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No Reprints Without Permission</a:t>
            </a:r>
          </a:p>
        </p:txBody>
      </p:sp>
      <p:sp>
        <p:nvSpPr>
          <p:cNvPr id="23" name="CompassHeading"/>
          <p:cNvSpPr/>
          <p:nvPr/>
        </p:nvSpPr>
        <p:spPr>
          <a:xfrm>
            <a:off x="152400" y="1828800"/>
            <a:ext cx="3886200" cy="4419600"/>
          </a:xfrm>
          <a:prstGeom prst="rect">
            <a:avLst/>
          </a:prstGeom>
          <a:solidFill>
            <a:srgbClr val="F5F5F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4300" indent="-114300">
              <a:buFont typeface="Arial" pitchFamily="34" charset="0"/>
              <a:buChar char="•"/>
            </a:pPr>
            <a:r>
              <a:rPr lang="en-US" sz="1100" b="1" dirty="0" smtClean="0">
                <a:solidFill>
                  <a:schemeClr val="tx1"/>
                </a:solidFill>
                <a:latin typeface="Calibri" pitchFamily="34" charset="0"/>
              </a:rPr>
              <a:t>Key Considerations: </a:t>
            </a:r>
          </a:p>
          <a:p>
            <a:pPr marL="571500" lvl="1" indent="-114300">
              <a:buFont typeface="Arial" pitchFamily="34" charset="0"/>
              <a:buChar char="•"/>
            </a:pPr>
            <a:r>
              <a:rPr lang="en-US" sz="1100" dirty="0">
                <a:solidFill>
                  <a:schemeClr val="tx1"/>
                </a:solidFill>
                <a:latin typeface="Calibri" pitchFamily="34" charset="0"/>
              </a:rPr>
              <a:t>In 2014, Employers with greater than 50 Full Time Equivalents must offer Minimum Essential Coverage (MEC) to all employees who work an average of 30 or more hours per week (HCR Eligible) within a given month or pay a penalty in the amount of the total number of full time equivalents x $2,000 per year (monthly). </a:t>
            </a:r>
          </a:p>
          <a:p>
            <a:pPr marL="114300" indent="-114300">
              <a:buFont typeface="Arial" pitchFamily="34" charset="0"/>
              <a:buChar char="•"/>
            </a:pPr>
            <a:r>
              <a:rPr lang="en-US" sz="1100" b="1" dirty="0" smtClean="0">
                <a:solidFill>
                  <a:schemeClr val="tx1"/>
                </a:solidFill>
                <a:latin typeface="Calibri" pitchFamily="34" charset="0"/>
              </a:rPr>
              <a:t>Implications: </a:t>
            </a:r>
          </a:p>
          <a:p>
            <a:pPr marL="571500" lvl="1" indent="-114300">
              <a:buFont typeface="Arial" pitchFamily="34" charset="0"/>
              <a:buChar char="•"/>
            </a:pPr>
            <a:r>
              <a:rPr lang="en-US" sz="1100" dirty="0">
                <a:solidFill>
                  <a:schemeClr val="tx1"/>
                </a:solidFill>
                <a:latin typeface="Calibri" pitchFamily="34" charset="0"/>
              </a:rPr>
              <a:t>HCR restricts an employer’s ability to offer different benefits to different populations without paying significant penalties</a:t>
            </a:r>
          </a:p>
          <a:p>
            <a:pPr marL="114300" indent="-114300">
              <a:buFont typeface="Arial" pitchFamily="34" charset="0"/>
              <a:buChar char="•"/>
            </a:pPr>
            <a:r>
              <a:rPr lang="en-US" sz="1100" b="1" dirty="0" smtClean="0">
                <a:solidFill>
                  <a:schemeClr val="tx1"/>
                </a:solidFill>
                <a:latin typeface="Calibri" pitchFamily="34" charset="0"/>
              </a:rPr>
              <a:t>Compass Heading: </a:t>
            </a:r>
          </a:p>
          <a:p>
            <a:pPr marL="571500" lvl="1" indent="-114300">
              <a:buFont typeface="Arial" pitchFamily="34" charset="0"/>
              <a:buChar char="•"/>
            </a:pPr>
            <a:r>
              <a:rPr lang="en-US" sz="1100" dirty="0" smtClean="0">
                <a:solidFill>
                  <a:schemeClr val="tx1"/>
                </a:solidFill>
                <a:latin typeface="Calibri" pitchFamily="34" charset="0"/>
              </a:rPr>
              <a:t>It is likely that some percentage of currently waived  or ineligible full time employees will enroll in employer sponsored coverage due to individual mandates and differences among  employers  narrowing (starting in 2014).</a:t>
            </a:r>
          </a:p>
          <a:p>
            <a:pPr marL="571500" lvl="1" indent="-114300">
              <a:buFont typeface="Arial" pitchFamily="34" charset="0"/>
              <a:buChar char="•"/>
            </a:pPr>
            <a:r>
              <a:rPr lang="en-US" sz="1100" dirty="0" smtClean="0">
                <a:solidFill>
                  <a:schemeClr val="tx1"/>
                </a:solidFill>
                <a:latin typeface="Calibri" pitchFamily="34" charset="0"/>
              </a:rPr>
              <a:t>Once the designated percentage of the Medicaid eligible population has been moved to Medicaid, the assumed uptake percentage for waived population is set at 35%, and set at 70% for ineligible population.</a:t>
            </a:r>
            <a:endParaRPr lang="en-US" sz="1100" dirty="0"/>
          </a:p>
        </p:txBody>
      </p:sp>
      <p:pic>
        <p:nvPicPr>
          <p:cNvPr id="70" name="New picture"/>
          <p:cNvPicPr/>
          <p:nvPr/>
        </p:nvPicPr>
        <p:blipFill>
          <a:blip r:embed="rId5" cstate="print"/>
          <a:srcRect/>
          <a:stretch>
            <a:fillRect/>
          </a:stretch>
        </p:blipFill>
        <p:spPr>
          <a:xfrm>
            <a:off x="3959352" y="2359152"/>
            <a:ext cx="4390048" cy="2747596"/>
          </a:xfrm>
          <a:prstGeom prst="rect">
            <a:avLst/>
          </a:prstGeom>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916982"/>
            <a:ext cx="9144000" cy="951287"/>
            <a:chOff x="0" y="916982"/>
            <a:chExt cx="9144000" cy="951287"/>
          </a:xfrm>
        </p:grpSpPr>
        <p:pic>
          <p:nvPicPr>
            <p:cNvPr id="4" name="Picture 3" descr="app top.jpg"/>
            <p:cNvPicPr>
              <a:picLocks noChangeAspect="1"/>
            </p:cNvPicPr>
            <p:nvPr/>
          </p:nvPicPr>
          <p:blipFill>
            <a:blip r:embed="rId3" cstate="print"/>
            <a:srcRect/>
            <a:stretch>
              <a:fillRect/>
            </a:stretch>
          </p:blipFill>
          <p:spPr>
            <a:xfrm>
              <a:off x="0" y="916982"/>
              <a:ext cx="9144000" cy="951287"/>
            </a:xfrm>
            <a:prstGeom prst="rect">
              <a:avLst/>
            </a:prstGeom>
          </p:spPr>
        </p:pic>
        <p:pic>
          <p:nvPicPr>
            <p:cNvPr id="18" name="Picture 2"/>
            <p:cNvPicPr>
              <a:picLocks noChangeAspect="1" noChangeArrowheads="1"/>
            </p:cNvPicPr>
            <p:nvPr/>
          </p:nvPicPr>
          <p:blipFill>
            <a:blip r:embed="rId4" cstate="print"/>
            <a:srcRect/>
            <a:stretch>
              <a:fillRect/>
            </a:stretch>
          </p:blipFill>
          <p:spPr>
            <a:xfrm>
              <a:off x="8597352" y="1481138"/>
              <a:ext cx="353388" cy="2744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7" name="TextBox 16"/>
          <p:cNvSpPr txBox="1"/>
          <p:nvPr/>
        </p:nvSpPr>
        <p:spPr>
          <a:xfrm>
            <a:off x="381000" y="1447800"/>
            <a:ext cx="3810000" cy="307777"/>
          </a:xfrm>
          <a:prstGeom prst="rect">
            <a:avLst/>
          </a:prstGeom>
          <a:noFill/>
        </p:spPr>
        <p:txBody>
          <a:bodyPr wrap="square" rtlCol="0">
            <a:spAutoFit/>
          </a:bodyPr>
          <a:lstStyle/>
          <a:p>
            <a:r>
              <a:rPr lang="en-US" sz="1400" b="1" smtClean="0">
                <a:latin typeface="Calibri" pitchFamily="34" charset="0"/>
              </a:rPr>
              <a:t>“Acceptable” Health Coverage</a:t>
            </a:r>
          </a:p>
        </p:txBody>
      </p:sp>
      <p:sp>
        <p:nvSpPr>
          <p:cNvPr id="68" name="Rectangle 67"/>
          <p:cNvSpPr/>
          <p:nvPr/>
        </p:nvSpPr>
        <p:spPr>
          <a:xfrm>
            <a:off x="0" y="1828800"/>
            <a:ext cx="9144000" cy="504831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69" name="Rectangle 68"/>
          <p:cNvSpPr/>
          <p:nvPr/>
        </p:nvSpPr>
        <p:spPr>
          <a:xfrm>
            <a:off x="152399" y="1828800"/>
            <a:ext cx="8889543" cy="4648200"/>
          </a:xfrm>
          <a:prstGeom prst="rect">
            <a:avLst/>
          </a:prstGeom>
          <a:solidFill>
            <a:srgbClr val="F5F5F5"/>
          </a:solidFill>
          <a:ln w="19050">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22" name="TextBox 21"/>
          <p:cNvSpPr txBox="1"/>
          <p:nvPr/>
        </p:nvSpPr>
        <p:spPr>
          <a:xfrm>
            <a:off x="5333999" y="2009001"/>
            <a:ext cx="2730271" cy="338554"/>
          </a:xfrm>
          <a:prstGeom prst="rect">
            <a:avLst/>
          </a:prstGeom>
          <a:noFill/>
        </p:spPr>
        <p:txBody>
          <a:bodyPr wrap="square" rtlCol="0">
            <a:spAutoFit/>
          </a:bodyPr>
          <a:lstStyle/>
          <a:p>
            <a:pPr algn="ctr"/>
            <a:r>
              <a:rPr lang="en-US" sz="1600" smtClean="0">
                <a:latin typeface="Calibri" pitchFamily="34" charset="0"/>
              </a:rPr>
              <a:t>Health Coverage Comparison</a:t>
            </a:r>
          </a:p>
        </p:txBody>
      </p:sp>
      <p:sp>
        <p:nvSpPr>
          <p:cNvPr id="19" name="CompassHeading"/>
          <p:cNvSpPr/>
          <p:nvPr/>
        </p:nvSpPr>
        <p:spPr>
          <a:xfrm>
            <a:off x="152400" y="1828800"/>
            <a:ext cx="3886200" cy="4419600"/>
          </a:xfrm>
          <a:prstGeom prst="rect">
            <a:avLst/>
          </a:prstGeom>
          <a:solidFill>
            <a:srgbClr val="F5F5F5"/>
          </a:solidFill>
          <a:ln w="19050">
            <a:noFill/>
          </a:ln>
        </p:spPr>
        <p:style>
          <a:lnRef idx="2">
            <a:schemeClr val="accent1">
              <a:shade val="50000"/>
            </a:schemeClr>
          </a:lnRef>
          <a:fillRef idx="1">
            <a:schemeClr val="accent1"/>
          </a:fillRef>
          <a:effectRef idx="0">
            <a:schemeClr val="accent1"/>
          </a:effectRef>
          <a:fontRef idx="minor">
            <a:srgbClr val="000000"/>
          </a:fontRef>
        </p:style>
        <p:txBody>
          <a:bodyPr rtlCol="0" anchor="t" anchorCtr="0"/>
          <a:lstStyle/>
          <a:p>
            <a:pPr marL="114300" indent="-114300">
              <a:buFont typeface="Arial" pitchFamily="34" charset="0"/>
              <a:buChar char="•"/>
            </a:pPr>
            <a:r>
              <a:rPr lang="en-US" sz="1100" b="1" dirty="0" smtClean="0">
                <a:solidFill>
                  <a:schemeClr val="tx1"/>
                </a:solidFill>
                <a:latin typeface="Calibri" pitchFamily="34" charset="0"/>
              </a:rPr>
              <a:t>Key Considerations: </a:t>
            </a:r>
          </a:p>
          <a:p>
            <a:pPr marL="571500" lvl="1" indent="-114300">
              <a:buFont typeface="Arial" pitchFamily="34" charset="0"/>
              <a:buChar char="•"/>
            </a:pPr>
            <a:r>
              <a:rPr lang="en-US" sz="1100" dirty="0" smtClean="0">
                <a:solidFill>
                  <a:schemeClr val="tx1"/>
                </a:solidFill>
                <a:latin typeface="Calibri" pitchFamily="34" charset="0"/>
              </a:rPr>
              <a:t>HCR will increase mandated coverages and establish limits on cost sharing for employees. Minimum Essential Coverage  (MEC) must be provided to avoid penalties. Standards for Medical Loss Ratio (MLR) will be established for fully-insured plans.   </a:t>
            </a:r>
          </a:p>
          <a:p>
            <a:pPr marL="571500" lvl="1" indent="-114300">
              <a:buFont typeface="Arial" pitchFamily="34" charset="0"/>
              <a:buChar char="•"/>
            </a:pPr>
            <a:r>
              <a:rPr lang="en-US" sz="1100" dirty="0" smtClean="0">
                <a:solidFill>
                  <a:schemeClr val="tx1"/>
                </a:solidFill>
                <a:latin typeface="Calibri" pitchFamily="34" charset="0"/>
              </a:rPr>
              <a:t>In order to be considered “Acceptable Coverage”, an employer sponsored plan must pay (on average) 60% of the costs of benefits provided. This is referred to as a plan’s actuarial value. </a:t>
            </a:r>
          </a:p>
          <a:p>
            <a:pPr marL="571500" lvl="1" indent="-114300">
              <a:buFont typeface="Arial" pitchFamily="34" charset="0"/>
              <a:buChar char="•"/>
            </a:pPr>
            <a:r>
              <a:rPr lang="en-US" sz="1100" dirty="0" smtClean="0">
                <a:solidFill>
                  <a:schemeClr val="tx1"/>
                </a:solidFill>
                <a:latin typeface="Calibri" pitchFamily="34" charset="0"/>
              </a:rPr>
              <a:t>Employers should consider the value of  any plan’s offered to optimize cost and risk. When evaluating “pay or play scenarios” employers should consider the value of the plans offered in the scenario and use this information to adjust the forecasted costs accordingly.</a:t>
            </a:r>
          </a:p>
          <a:p>
            <a:pPr marL="114300" indent="-114300">
              <a:buFont typeface="Arial" pitchFamily="34" charset="0"/>
              <a:buChar char="•"/>
            </a:pPr>
            <a:r>
              <a:rPr sz="1100" b="1" dirty="0">
                <a:latin typeface="Calibri"/>
              </a:rPr>
              <a:t>Compass Heading</a:t>
            </a:r>
          </a:p>
          <a:p>
            <a:pPr marL="571500" indent="-114300">
              <a:buFont typeface="Arial" pitchFamily="34" charset="0"/>
              <a:buChar char="•"/>
            </a:pPr>
            <a:r>
              <a:rPr sz="1100" dirty="0">
                <a:latin typeface="Calibri"/>
              </a:rPr>
              <a:t>The PPO plan is estimated to have an actuarial value of 96%.The estimated equivalent premium for an "Acceptable Plan" using the new benchmark of 60% AV would be approximately 62.5% of today’s costs (before including the cost of compliance with healthcare reform’s other </a:t>
            </a:r>
            <a:r>
              <a:rPr sz="1100">
                <a:latin typeface="Calibri"/>
              </a:rPr>
              <a:t>provisions</a:t>
            </a:r>
            <a:r>
              <a:rPr sz="1100" smtClean="0">
                <a:latin typeface="Calibri"/>
              </a:rPr>
              <a:t>).</a:t>
            </a:r>
            <a:endParaRPr lang="en-US" sz="1100" smtClean="0">
              <a:latin typeface="Calibri"/>
            </a:endParaRPr>
          </a:p>
          <a:p>
            <a:pPr marL="571500" indent="-114300">
              <a:buFont typeface="Arial" pitchFamily="34" charset="0"/>
              <a:buChar char="•"/>
            </a:pPr>
            <a:r>
              <a:rPr sz="1100" smtClean="0">
                <a:latin typeface="Calibri"/>
              </a:rPr>
              <a:t>The </a:t>
            </a:r>
            <a:r>
              <a:rPr sz="1100" dirty="0">
                <a:latin typeface="Calibri"/>
              </a:rPr>
              <a:t>HDHP plan is estimated to have an actuarial value of </a:t>
            </a:r>
            <a:r>
              <a:rPr sz="1100">
                <a:latin typeface="Calibri"/>
              </a:rPr>
              <a:t>68</a:t>
            </a:r>
            <a:r>
              <a:rPr sz="1100" smtClean="0">
                <a:latin typeface="Calibri"/>
              </a:rPr>
              <a:t>%.</a:t>
            </a:r>
            <a:endParaRPr sz="1100" dirty="0">
              <a:latin typeface="Calibri"/>
            </a:endParaRPr>
          </a:p>
        </p:txBody>
      </p:sp>
      <p:sp>
        <p:nvSpPr>
          <p:cNvPr id="21" name="VendorLogo"/>
          <p:cNvSpPr txBox="1"/>
          <p:nvPr/>
        </p:nvSpPr>
        <p:spPr>
          <a:xfrm>
            <a:off x="7848600" y="6858000"/>
            <a:ext cx="1143000" cy="369332"/>
          </a:xfrm>
          <a:prstGeom prst="rect">
            <a:avLst/>
          </a:prstGeom>
          <a:noFill/>
        </p:spPr>
        <p:txBody>
          <a:bodyPr wrap="square" rtlCol="0">
            <a:spAutoFit/>
          </a:bodyPr>
          <a:lstStyle/>
          <a:p>
            <a:endParaRPr lang="en-US">
              <a:latin typeface="Calibri" pitchFamily="34" charset="0"/>
            </a:endParaRPr>
          </a:p>
        </p:txBody>
      </p:sp>
      <p:sp>
        <p:nvSpPr>
          <p:cNvPr id="23" name="PlanComparison" hidden="1"/>
          <p:cNvSpPr txBox="1"/>
          <p:nvPr/>
        </p:nvSpPr>
        <p:spPr>
          <a:xfrm>
            <a:off x="533400" y="6096000"/>
            <a:ext cx="1600200" cy="646331"/>
          </a:xfrm>
          <a:prstGeom prst="rect">
            <a:avLst/>
          </a:prstGeom>
          <a:noFill/>
        </p:spPr>
        <p:txBody>
          <a:bodyPr wrap="square" rtlCol="0">
            <a:spAutoFit/>
          </a:bodyPr>
          <a:lstStyle/>
          <a:p>
            <a:r>
              <a:rPr lang="en-US" smtClean="0">
                <a:solidFill>
                  <a:srgbClr val="EEEEEE"/>
                </a:solidFill>
              </a:rPr>
              <a:t>PlanComparison</a:t>
            </a:r>
          </a:p>
        </p:txBody>
      </p:sp>
      <p:sp>
        <p:nvSpPr>
          <p:cNvPr id="30" name="Slide Number Placeholder 29"/>
          <p:cNvSpPr>
            <a:spLocks noGrp="1"/>
          </p:cNvSpPr>
          <p:nvPr>
            <p:ph type="sldNum" sz="quarter" idx="12"/>
          </p:nvPr>
        </p:nvSpPr>
        <p:spPr/>
        <p:txBody>
          <a:bodyPr/>
          <a:lstStyle/>
          <a:p>
            <a:fld id="{CDC9CC1B-925F-4299-9F6F-2367F24ED866}" type="slidenum">
              <a:rPr lang="en-US" smtClean="0">
                <a:latin typeface="Calibri" pitchFamily="34" charset="0"/>
              </a:rPr>
              <a:pPr/>
              <a:t>9</a:t>
            </a:fld>
            <a:endParaRPr lang="en-US" smtClean="0">
              <a:latin typeface="Calibri" pitchFamily="34" charset="0"/>
            </a:endParaRPr>
          </a:p>
        </p:txBody>
      </p:sp>
      <p:sp>
        <p:nvSpPr>
          <p:cNvPr id="20" name="Rectangle 19"/>
          <p:cNvSpPr/>
          <p:nvPr/>
        </p:nvSpPr>
        <p:spPr>
          <a:xfrm>
            <a:off x="0" y="6477000"/>
            <a:ext cx="4572000" cy="400110"/>
          </a:xfrm>
          <a:prstGeom prst="rect">
            <a:avLst/>
          </a:prstGeom>
        </p:spPr>
        <p:txBody>
          <a:bodyPr>
            <a:spAutoFit/>
          </a:bodyPr>
          <a:lstStyle/>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 2012 Wells Fargo Insurance Services </a:t>
            </a:r>
          </a:p>
          <a:p>
            <a:pPr marL="0" marR="0" lvl="0" indent="0" defTabSz="914400" eaLnBrk="1" fontAlgn="auto" latinLnBrk="0" hangingPunct="1">
              <a:lnSpc>
                <a:spcPct val="100000"/>
              </a:lnSpc>
              <a:spcBef>
                <a:spcPct val="0"/>
              </a:spcBef>
              <a:spcAft>
                <a:spcPct val="0"/>
              </a:spcAft>
              <a:buClrTx/>
              <a:buSzTx/>
              <a:buFontTx/>
              <a:buNone/>
            </a:pPr>
            <a:r>
              <a:rPr kumimoji="0" lang="en-US" sz="1000" b="0" i="0" u="none" strike="noStrike" kern="0" cap="none" spc="0" normalizeH="0" baseline="0" noProof="0" dirty="0" smtClean="0">
                <a:ln>
                  <a:noFill/>
                </a:ln>
                <a:solidFill>
                  <a:sysClr val="windowText" lastClr="000000"/>
                </a:solidFill>
                <a:uLnTx/>
                <a:uFillTx/>
                <a:latin typeface="Calibri" pitchFamily="34" charset="0"/>
              </a:rPr>
              <a:t>No Reprints Without Permission</a:t>
            </a:r>
          </a:p>
        </p:txBody>
      </p:sp>
      <p:pic>
        <p:nvPicPr>
          <p:cNvPr id="70" name="New picture"/>
          <p:cNvPicPr/>
          <p:nvPr/>
        </p:nvPicPr>
        <p:blipFill>
          <a:blip r:embed="rId5" cstate="print"/>
          <a:srcRect/>
          <a:stretch>
            <a:fillRect/>
          </a:stretch>
        </p:blipFill>
        <p:spPr>
          <a:xfrm>
            <a:off x="4462272" y="2359152"/>
            <a:ext cx="4225192" cy="3043726"/>
          </a:xfrm>
          <a:prstGeom prst="rect">
            <a:avLst/>
          </a:prstGeom>
          <a:ln>
            <a:noFill/>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TITLE" val="Aspose.Slides for .NET"/>
  <p:tag name="AS_VERSION" val="4.4.0.0"/>
  <p:tag name="AS_RELEASE_DATE" val="2010.10.31"/>
  <p:tag name="AS_OS" val="Microsoft Windows NT 6.1.7601 Service Pack 1"/>
  <p:tag name="AS_NET" val="2.0.50727.5456"/>
</p:tagLst>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tileRect/>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tileRect/>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tileRect/>
        </a:gradFill>
        <a:blipFill>
          <a:blip xmlns:r="http://schemas.openxmlformats.org/officeDocument/2006/relationships">
            <a:duotone>
              <a:schemeClr val="phClr">
                <a:shade val="60000"/>
                <a:satMod val="110000"/>
              </a:schemeClr>
              <a:schemeClr val="phClr">
                <a:tint val="95000"/>
              </a:schemeClr>
            </a:duotone>
          </a:blip>
          <a:srcRect/>
          <a:tile tx="0" ty="0" sx="50000" sy="50000" flip="none" algn="tl"/>
        </a:blipFill>
      </a:bgFillStyleLst>
    </a:fmtScheme>
  </a:themeElements>
  <a:objectDefaults>
    <a:spDef>
      <a:spPr/>
      <a:bodyPr wrap="square">
        <a:spAutoFit/>
      </a:bodyPr>
      <a:lstStyle>
        <a:defPPr indent="-342900">
          <a:spcBef>
            <a:spcPct val="20000"/>
          </a:spcBef>
          <a:defRPr sz="2400" b="1" dirty="0" smtClean="0">
            <a:latin typeface="Calibri" pitchFamily="34" charset="0"/>
          </a:defRPr>
        </a:defPPr>
      </a:lstStyle>
    </a:sp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1_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tileRect/>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tileRect/>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tileRect/>
        </a:gradFill>
        <a:blipFill>
          <a:blip xmlns:r="http://schemas.openxmlformats.org/officeDocument/2006/relationships">
            <a:duotone>
              <a:schemeClr val="phClr">
                <a:shade val="60000"/>
                <a:satMod val="110000"/>
              </a:schemeClr>
              <a:schemeClr val="phClr">
                <a:tint val="95000"/>
              </a:schemeClr>
            </a:duotone>
          </a:blip>
          <a:srcRect/>
          <a:tile tx="0" ty="0" sx="50000" sy="50000" flip="none" algn="tl"/>
        </a:blipFill>
      </a:bgFillStyleLst>
    </a:fmtScheme>
  </a:themeElements>
  <a:objectDefaults>
    <a:spDef>
      <a:spPr/>
      <a:bodyPr wrap="square">
        <a:spAutoFit/>
      </a:bodyPr>
      <a:lstStyle>
        <a:defPPr indent="-342900">
          <a:spcBef>
            <a:spcPct val="20000"/>
          </a:spcBef>
          <a:defRPr sz="2400" b="1" dirty="0" smtClean="0">
            <a:latin typeface="Calibri" pitchFamily="34" charset="0"/>
          </a:defRPr>
        </a:defPPr>
      </a:lstStyle>
    </a:spDef>
  </a:objectDefaults>
  <a:extraClrSchemeLst/>
</a:theme>
</file>

<file path=ppt/theme/theme4.xml><?xml version="1.0" encoding="utf-8"?>
<a:theme xmlns:a="http://schemas.openxmlformats.org/drawingml/2006/main" name="4_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tileRect/>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tileRect/>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tileRect/>
        </a:gradFill>
        <a:blipFill>
          <a:blip xmlns:r="http://schemas.openxmlformats.org/officeDocument/2006/relationships" r:embed="rId1">
            <a:duotone>
              <a:schemeClr val="phClr">
                <a:shade val="60000"/>
                <a:satMod val="110000"/>
              </a:schemeClr>
              <a:schemeClr val="phClr">
                <a:tint val="95000"/>
              </a:schemeClr>
            </a:duotone>
          </a:blip>
          <a:srcRect/>
          <a:tile tx="0" ty="0" sx="50000" sy="50000" flip="none" algn="tl"/>
        </a:blipFill>
      </a:bgFillStyleLst>
    </a:fmtScheme>
  </a:themeElements>
  <a:objectDefaults>
    <a:spDef>
      <a:spPr/>
      <a:bodyPr wrap="square">
        <a:spAutoFit/>
      </a:bodyPr>
      <a:lstStyle>
        <a:defPPr indent="-342900">
          <a:spcBef>
            <a:spcPct val="20000"/>
          </a:spcBef>
          <a:defRPr sz="2400" b="1" dirty="0" smtClean="0">
            <a:latin typeface="Calibri" pitchFamily="34" charset="0"/>
          </a:defRPr>
        </a:defPPr>
      </a:lstStyle>
    </a:spDef>
  </a:objectDefaults>
  <a:extraClrSchemeLst/>
</a:theme>
</file>

<file path=ppt/theme/theme5.xml><?xml version="1.0" encoding="utf-8"?>
<a:theme xmlns:a="http://schemas.openxmlformats.org/drawingml/2006/main" name="2_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tileRect/>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tileRect/>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tileRect/>
        </a:gradFill>
        <a:blipFill>
          <a:blip xmlns:r="http://schemas.openxmlformats.org/officeDocument/2006/relationships">
            <a:duotone>
              <a:schemeClr val="phClr">
                <a:shade val="60000"/>
                <a:satMod val="110000"/>
              </a:schemeClr>
              <a:schemeClr val="phClr">
                <a:tint val="95000"/>
              </a:schemeClr>
            </a:duotone>
          </a:blip>
          <a:srcRect/>
          <a:tile tx="0" ty="0" sx="50000" sy="50000" flip="none" algn="tl"/>
        </a:blipFill>
      </a:bgFillStyleLst>
    </a:fmtScheme>
  </a:themeElements>
  <a:objectDefaults>
    <a:spDef>
      <a:spPr/>
      <a:bodyPr wrap="square">
        <a:spAutoFit/>
      </a:bodyPr>
      <a:lstStyle>
        <a:defPPr indent="-342900">
          <a:spcBef>
            <a:spcPct val="20000"/>
          </a:spcBef>
          <a:defRPr sz="2400" b="1" dirty="0" smtClean="0">
            <a:latin typeface="Calibri" pitchFamily="34" charset="0"/>
          </a:defRPr>
        </a:defPPr>
      </a:lstStyle>
    </a:spDef>
  </a:objectDefaults>
  <a:extraClrSchemeLst/>
</a:theme>
</file>

<file path=ppt/theme/theme6.xml><?xml version="1.0" encoding="utf-8"?>
<a:theme xmlns:a="http://schemas.openxmlformats.org/drawingml/2006/main" name="5_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tileRect/>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tileRect/>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tileRect/>
        </a:gradFill>
        <a:blipFill>
          <a:blip xmlns:r="http://schemas.openxmlformats.org/officeDocument/2006/relationships">
            <a:duotone>
              <a:schemeClr val="phClr">
                <a:shade val="60000"/>
                <a:satMod val="110000"/>
              </a:schemeClr>
              <a:schemeClr val="phClr">
                <a:tint val="95000"/>
              </a:schemeClr>
            </a:duotone>
          </a:blip>
          <a:srcRect/>
          <a:tile tx="0" ty="0" sx="50000" sy="50000" flip="none" algn="tl"/>
        </a:blipFill>
      </a:bgFillStyleLst>
    </a:fmtScheme>
  </a:themeElements>
  <a:objectDefaults>
    <a:spDef>
      <a:spPr/>
      <a:bodyPr wrap="square">
        <a:spAutoFit/>
      </a:bodyPr>
      <a:lstStyle>
        <a:defPPr indent="-342900">
          <a:spcBef>
            <a:spcPct val="20000"/>
          </a:spcBef>
          <a:defRPr sz="2400" b="1" dirty="0" smtClean="0">
            <a:latin typeface="Calibri" pitchFamily="34" charset="0"/>
          </a:defRPr>
        </a:defPPr>
      </a:lstStyle>
    </a:spDef>
  </a:objectDefaults>
  <a:extraClrSchemeLst/>
</a:theme>
</file>

<file path=ppt/theme/theme7.xml><?xml version="1.0" encoding="utf-8"?>
<a:theme xmlns:a="http://schemas.openxmlformats.org/drawingml/2006/main" name="6_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tileRect/>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tileRect/>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tileRect/>
        </a:gradFill>
        <a:blipFill>
          <a:blip xmlns:r="http://schemas.openxmlformats.org/officeDocument/2006/relationships" r:embed="rId1">
            <a:duotone>
              <a:schemeClr val="phClr">
                <a:shade val="60000"/>
                <a:satMod val="110000"/>
              </a:schemeClr>
              <a:schemeClr val="phClr">
                <a:tint val="95000"/>
              </a:schemeClr>
            </a:duotone>
          </a:blip>
          <a:srcRect/>
          <a:tile tx="0" ty="0" sx="50000" sy="50000" flip="none" algn="tl"/>
        </a:blipFill>
      </a:bgFillStyleLst>
    </a:fmtScheme>
  </a:themeElements>
  <a:objectDefaults>
    <a:spDef>
      <a:spPr/>
      <a:bodyPr wrap="square">
        <a:spAutoFit/>
      </a:bodyPr>
      <a:lstStyle>
        <a:defPPr indent="-342900">
          <a:spcBef>
            <a:spcPct val="20000"/>
          </a:spcBef>
          <a:defRPr sz="2400" b="1" dirty="0" smtClean="0">
            <a:latin typeface="Calibri" pitchFamily="34" charset="0"/>
          </a:defRPr>
        </a:defPPr>
      </a:lstStyle>
    </a:spDef>
  </a:objectDefaults>
  <a:extraClrSchemeLst/>
</a:theme>
</file>

<file path=ppt/theme/theme8.xml><?xml version="1.0" encoding="utf-8"?>
<a:theme xmlns:a="http://schemas.openxmlformats.org/drawingml/2006/main" name="WFB_Tempate">
  <a:themeElements>
    <a:clrScheme name="Wells_Fargo_colors">
      <a:dk1>
        <a:sysClr val="windowText" lastClr="000000"/>
      </a:dk1>
      <a:lt1>
        <a:sysClr val="window" lastClr="FFFFFF"/>
      </a:lt1>
      <a:dk2>
        <a:srgbClr val="BB0826"/>
      </a:dk2>
      <a:lt2>
        <a:srgbClr val="739600"/>
      </a:lt2>
      <a:accent1>
        <a:srgbClr val="C2BF00"/>
      </a:accent1>
      <a:accent2>
        <a:srgbClr val="F28B13"/>
      </a:accent2>
      <a:accent3>
        <a:srgbClr val="F25316"/>
      </a:accent3>
      <a:accent4>
        <a:srgbClr val="688FCF"/>
      </a:accent4>
      <a:accent5>
        <a:srgbClr val="631D76"/>
      </a:accent5>
      <a:accent6>
        <a:srgbClr val="8F8F8F"/>
      </a:accent6>
      <a:hlink>
        <a:srgbClr val="44464A"/>
      </a:hlink>
      <a:folHlink>
        <a:srgbClr val="D7D3C7"/>
      </a:folHlink>
    </a:clrScheme>
    <a:fontScheme name="Wells Fargo">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ormAutofit/>
      </a:bodyPr>
      <a:lstStyle>
        <a:defPPr marL="342900" indent="-342900" algn="l" defTabSz="914400" rtl="0" eaLnBrk="1" latinLnBrk="0" hangingPunct="1">
          <a:spcBef>
            <a:spcPts val="800"/>
          </a:spcBef>
          <a:buFont typeface="Wingdings" pitchFamily="2" charset="2"/>
          <a:buChar char="§"/>
          <a:defRPr sz="1400" kern="1200" dirty="0" err="1" smtClean="0">
            <a:solidFill>
              <a:schemeClr val="tx1"/>
            </a:solidFill>
            <a:latin typeface="Verdana" pitchFamily="34" charset="0"/>
            <a:ea typeface="+mn-ea"/>
            <a:cs typeface="+mn-cs"/>
          </a:defRPr>
        </a:defPPr>
      </a:lstStyle>
    </a:txDef>
  </a:objectDefaults>
  <a:extraClrSchemeLst/>
  <a:custClrLst>
    <a:custClr name="Custom Color 1">
      <a:srgbClr val="FCC60A"/>
    </a:custClr>
    <a:custClr name="Custom Color 2">
      <a:srgbClr val="A4BCE2"/>
    </a:custClr>
    <a:custClr name="Custom Color 3">
      <a:srgbClr val="F7B971"/>
    </a:custClr>
    <a:custClr name="Custom Color 4">
      <a:srgbClr val="ABC071"/>
    </a:custClr>
    <a:custClr name="Custom Color 5">
      <a:srgbClr val="F79873"/>
    </a:custClr>
    <a:custClr name="Custom Color 6">
      <a:srgbClr val="DAD971"/>
    </a:custClr>
    <a:custClr name="Custom Color 7">
      <a:srgbClr val="A177AD"/>
    </a:custClr>
    <a:custClr name="Custom Color 8">
      <a:srgbClr val="F2E2BD"/>
    </a:custClr>
    <a:custClr name="Custom Color 9">
      <a:srgbClr val="704610"/>
    </a:custClr>
    <a:custClr name="Custom Color 10">
      <a:srgbClr val="A99070"/>
    </a:custClr>
  </a:custClr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35415</TotalTime>
  <Words>6199</Words>
  <Application>Microsoft Office PowerPoint</Application>
  <PresentationFormat>On-screen Show (4:3)</PresentationFormat>
  <Paragraphs>1256</Paragraphs>
  <Slides>42</Slides>
  <Notes>41</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42</vt:i4>
      </vt:variant>
    </vt:vector>
  </HeadingPairs>
  <TitlesOfParts>
    <vt:vector size="53" baseType="lpstr">
      <vt:lpstr>Concourse</vt:lpstr>
      <vt:lpstr>Custom Design</vt:lpstr>
      <vt:lpstr>1_Concourse</vt:lpstr>
      <vt:lpstr>4_Concourse</vt:lpstr>
      <vt:lpstr>2_Concourse</vt:lpstr>
      <vt:lpstr>5_Concourse</vt:lpstr>
      <vt:lpstr>6_Concourse</vt:lpstr>
      <vt:lpstr>WFB_Tempate</vt:lpstr>
      <vt:lpstr>1_Office Theme</vt:lpstr>
      <vt:lpstr>Office Theme</vt:lpstr>
      <vt:lpstr>Worksheet</vt:lpstr>
      <vt:lpstr>Slide 1</vt:lpstr>
      <vt:lpstr>Common Small Employer Situations</vt:lpstr>
      <vt:lpstr>Fundamental paradigm shift</vt:lpstr>
      <vt:lpstr>Fundamental paradigm shift</vt:lpstr>
      <vt:lpstr>Current Situation (What the Data Reveals)</vt:lpstr>
      <vt:lpstr>Actuarial value plan sampling</vt:lpstr>
      <vt:lpstr>Employer “play or play” mandates</vt:lpstr>
      <vt:lpstr>Slide 8</vt:lpstr>
      <vt:lpstr>Slide 9</vt:lpstr>
      <vt:lpstr>Slide 10</vt:lpstr>
      <vt:lpstr>Slide 11</vt:lpstr>
      <vt:lpstr>Slide 12</vt:lpstr>
      <vt:lpstr>Public insurance exchanges</vt:lpstr>
      <vt:lpstr>Slide 14</vt:lpstr>
      <vt:lpstr>Slide 15</vt:lpstr>
      <vt:lpstr>Slide 16</vt:lpstr>
      <vt:lpstr>Slide 17</vt:lpstr>
      <vt:lpstr>The Bottom Line</vt:lpstr>
      <vt:lpstr>Slide 19</vt:lpstr>
      <vt:lpstr>Slide 20</vt:lpstr>
      <vt:lpstr>Slide 21</vt:lpstr>
      <vt:lpstr>Slide 22</vt:lpstr>
      <vt:lpstr>Slide 23</vt:lpstr>
      <vt:lpstr>The Bottom Line (Additional Scenario)</vt:lpstr>
      <vt:lpstr>Slide 25</vt:lpstr>
      <vt:lpstr>Slide 26</vt:lpstr>
      <vt:lpstr>Slide 27</vt:lpstr>
      <vt:lpstr>Slide 28</vt:lpstr>
      <vt:lpstr>Slide 29</vt:lpstr>
      <vt:lpstr>Strategic Action Plans</vt:lpstr>
      <vt:lpstr>   Action plan – “Fair” employee access  </vt:lpstr>
      <vt:lpstr>Action plan – “Acceptable” health coverage </vt:lpstr>
      <vt:lpstr>What is the real effect of lowering plan actuarial value and adding Excepted Benefits?</vt:lpstr>
      <vt:lpstr>Action plan – “Affordable” contributions</vt:lpstr>
      <vt:lpstr>Appendix</vt:lpstr>
      <vt:lpstr>Slide 36</vt:lpstr>
      <vt:lpstr>Slide 37</vt:lpstr>
      <vt:lpstr>Slide 38</vt:lpstr>
      <vt:lpstr>Slide 39</vt:lpstr>
      <vt:lpstr>Slide 40</vt:lpstr>
      <vt:lpstr>Slide 41</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ContinuousHealth Reform Optimizer and Management System (CHROME)</dc:title>
  <dc:creator>EHelman</dc:creator>
  <cp:lastModifiedBy>a441843</cp:lastModifiedBy>
  <cp:revision>1291</cp:revision>
  <cp:lastPrinted>2011-07-22T19:43:07Z</cp:lastPrinted>
  <dcterms:created xsi:type="dcterms:W3CDTF">2010-06-06T14:03:58Z</dcterms:created>
  <dcterms:modified xsi:type="dcterms:W3CDTF">2012-12-10T03:39:17Z</dcterms:modified>
</cp:coreProperties>
</file>