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347" r:id="rId3"/>
    <p:sldId id="318" r:id="rId4"/>
    <p:sldId id="319" r:id="rId5"/>
    <p:sldId id="326" r:id="rId6"/>
    <p:sldId id="328" r:id="rId7"/>
    <p:sldId id="346" r:id="rId8"/>
    <p:sldId id="257" r:id="rId9"/>
    <p:sldId id="354" r:id="rId10"/>
    <p:sldId id="355" r:id="rId11"/>
    <p:sldId id="356" r:id="rId12"/>
    <p:sldId id="357" r:id="rId13"/>
    <p:sldId id="258" r:id="rId14"/>
    <p:sldId id="329" r:id="rId15"/>
    <p:sldId id="358" r:id="rId16"/>
    <p:sldId id="359" r:id="rId17"/>
    <p:sldId id="360" r:id="rId18"/>
    <p:sldId id="349" r:id="rId19"/>
    <p:sldId id="350" r:id="rId20"/>
    <p:sldId id="352" r:id="rId21"/>
    <p:sldId id="351" r:id="rId22"/>
    <p:sldId id="361" r:id="rId23"/>
    <p:sldId id="303" r:id="rId24"/>
    <p:sldId id="304" r:id="rId25"/>
    <p:sldId id="348" r:id="rId26"/>
    <p:sldId id="362" r:id="rId27"/>
    <p:sldId id="363" r:id="rId28"/>
    <p:sldId id="364" r:id="rId29"/>
    <p:sldId id="365" r:id="rId30"/>
    <p:sldId id="366" r:id="rId31"/>
    <p:sldId id="367" r:id="rId32"/>
    <p:sldId id="368" r:id="rId33"/>
    <p:sldId id="279"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968"/>
    <a:srgbClr val="995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0" autoAdjust="0"/>
    <p:restoredTop sz="68953" autoAdjust="0"/>
  </p:normalViewPr>
  <p:slideViewPr>
    <p:cSldViewPr>
      <p:cViewPr varScale="1">
        <p:scale>
          <a:sx n="60" d="100"/>
          <a:sy n="60" d="100"/>
        </p:scale>
        <p:origin x="-1450" y="-77"/>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notesViewPr>
    <p:cSldViewPr>
      <p:cViewPr varScale="1">
        <p:scale>
          <a:sx n="57" d="100"/>
          <a:sy n="57" d="100"/>
        </p:scale>
        <p:origin x="-243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059"/>
          </a:xfrm>
          <a:prstGeom prst="rect">
            <a:avLst/>
          </a:prstGeom>
        </p:spPr>
        <p:txBody>
          <a:bodyPr vert="horz" lIns="93170" tIns="46585" rIns="93170" bIns="46585" rtlCol="0"/>
          <a:lstStyle>
            <a:lvl1pPr algn="l">
              <a:defRPr sz="1200" dirty="0"/>
            </a:lvl1pPr>
          </a:lstStyle>
          <a:p>
            <a:pPr>
              <a:defRPr/>
            </a:pPr>
            <a:endParaRPr lang="en-US"/>
          </a:p>
        </p:txBody>
      </p:sp>
      <p:sp>
        <p:nvSpPr>
          <p:cNvPr id="3" name="Date Placeholder 2"/>
          <p:cNvSpPr>
            <a:spLocks noGrp="1"/>
          </p:cNvSpPr>
          <p:nvPr>
            <p:ph type="dt" sz="quarter" idx="1"/>
          </p:nvPr>
        </p:nvSpPr>
        <p:spPr>
          <a:xfrm>
            <a:off x="3970734" y="0"/>
            <a:ext cx="3038145" cy="465059"/>
          </a:xfrm>
          <a:prstGeom prst="rect">
            <a:avLst/>
          </a:prstGeom>
        </p:spPr>
        <p:txBody>
          <a:bodyPr vert="horz" lIns="93170" tIns="46585" rIns="93170" bIns="46585" rtlCol="0"/>
          <a:lstStyle>
            <a:lvl1pPr algn="r">
              <a:defRPr sz="1200"/>
            </a:lvl1pPr>
          </a:lstStyle>
          <a:p>
            <a:pPr>
              <a:defRPr/>
            </a:pPr>
            <a:fld id="{A6B00B78-ABFC-4B60-ACF1-24E80A2D5798}" type="datetimeFigureOut">
              <a:rPr lang="en-US"/>
              <a:pPr>
                <a:defRPr/>
              </a:pPr>
              <a:t>9/19/2017</a:t>
            </a:fld>
            <a:endParaRPr lang="en-US" dirty="0"/>
          </a:p>
        </p:txBody>
      </p:sp>
      <p:sp>
        <p:nvSpPr>
          <p:cNvPr id="4" name="Footer Placeholder 3"/>
          <p:cNvSpPr>
            <a:spLocks noGrp="1"/>
          </p:cNvSpPr>
          <p:nvPr>
            <p:ph type="ftr" sz="quarter" idx="2"/>
          </p:nvPr>
        </p:nvSpPr>
        <p:spPr>
          <a:xfrm>
            <a:off x="0" y="8830146"/>
            <a:ext cx="3038145" cy="465059"/>
          </a:xfrm>
          <a:prstGeom prst="rect">
            <a:avLst/>
          </a:prstGeom>
        </p:spPr>
        <p:txBody>
          <a:bodyPr vert="horz" lIns="93170" tIns="46585" rIns="93170" bIns="46585" rtlCol="0" anchor="b"/>
          <a:lstStyle>
            <a:lvl1pPr algn="l">
              <a:defRPr sz="1200" dirty="0"/>
            </a:lvl1pPr>
          </a:lstStyle>
          <a:p>
            <a:pPr>
              <a:defRPr/>
            </a:pPr>
            <a:endParaRPr lang="en-US"/>
          </a:p>
        </p:txBody>
      </p:sp>
      <p:sp>
        <p:nvSpPr>
          <p:cNvPr id="5" name="Slide Number Placeholder 4"/>
          <p:cNvSpPr>
            <a:spLocks noGrp="1"/>
          </p:cNvSpPr>
          <p:nvPr>
            <p:ph type="sldNum" sz="quarter" idx="3"/>
          </p:nvPr>
        </p:nvSpPr>
        <p:spPr>
          <a:xfrm>
            <a:off x="3970734" y="8830146"/>
            <a:ext cx="3038145" cy="465059"/>
          </a:xfrm>
          <a:prstGeom prst="rect">
            <a:avLst/>
          </a:prstGeom>
        </p:spPr>
        <p:txBody>
          <a:bodyPr vert="horz" lIns="93170" tIns="46585" rIns="93170" bIns="46585" rtlCol="0" anchor="b"/>
          <a:lstStyle>
            <a:lvl1pPr algn="r">
              <a:defRPr sz="1200"/>
            </a:lvl1pPr>
          </a:lstStyle>
          <a:p>
            <a:pPr>
              <a:defRPr/>
            </a:pPr>
            <a:fld id="{222CFE1D-E210-4E3C-A501-68C8D0855FAC}" type="slidenum">
              <a:rPr lang="en-US"/>
              <a:pPr>
                <a:defRPr/>
              </a:pPr>
              <a:t>‹#›</a:t>
            </a:fld>
            <a:endParaRPr lang="en-US" dirty="0"/>
          </a:p>
        </p:txBody>
      </p:sp>
    </p:spTree>
    <p:extLst>
      <p:ext uri="{BB962C8B-B14F-4D97-AF65-F5344CB8AC3E}">
        <p14:creationId xmlns:p14="http://schemas.microsoft.com/office/powerpoint/2010/main" val="1051884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059"/>
          </a:xfrm>
          <a:prstGeom prst="rect">
            <a:avLst/>
          </a:prstGeom>
        </p:spPr>
        <p:txBody>
          <a:bodyPr vert="horz" lIns="75840" tIns="37920" rIns="75840" bIns="37920" rtlCol="0"/>
          <a:lstStyle>
            <a:lvl1pPr algn="l">
              <a:defRPr sz="1000" dirty="0"/>
            </a:lvl1pPr>
          </a:lstStyle>
          <a:p>
            <a:pPr>
              <a:defRPr/>
            </a:pPr>
            <a:endParaRPr lang="en-US"/>
          </a:p>
        </p:txBody>
      </p:sp>
      <p:sp>
        <p:nvSpPr>
          <p:cNvPr id="3" name="Date Placeholder 2"/>
          <p:cNvSpPr>
            <a:spLocks noGrp="1"/>
          </p:cNvSpPr>
          <p:nvPr>
            <p:ph type="dt" idx="1"/>
          </p:nvPr>
        </p:nvSpPr>
        <p:spPr>
          <a:xfrm>
            <a:off x="3970734" y="0"/>
            <a:ext cx="3038145" cy="465059"/>
          </a:xfrm>
          <a:prstGeom prst="rect">
            <a:avLst/>
          </a:prstGeom>
        </p:spPr>
        <p:txBody>
          <a:bodyPr vert="horz" lIns="75840" tIns="37920" rIns="75840" bIns="37920" rtlCol="0"/>
          <a:lstStyle>
            <a:lvl1pPr algn="r">
              <a:defRPr sz="1000"/>
            </a:lvl1pPr>
          </a:lstStyle>
          <a:p>
            <a:pPr>
              <a:defRPr/>
            </a:pPr>
            <a:fld id="{6937F751-D9D7-4D4E-8576-F08E9D615402}" type="datetimeFigureOut">
              <a:rPr lang="en-US"/>
              <a:pPr>
                <a:defRPr/>
              </a:pPr>
              <a:t>9/19/2017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75840" tIns="37920" rIns="75840" bIns="37920" rtlCol="0" anchor="ctr"/>
          <a:lstStyle/>
          <a:p>
            <a:pPr lvl="0"/>
            <a:endParaRPr lang="en-US" noProof="0" dirty="0" smtClean="0"/>
          </a:p>
        </p:txBody>
      </p:sp>
      <p:sp>
        <p:nvSpPr>
          <p:cNvPr id="5" name="Notes Placeholder 4"/>
          <p:cNvSpPr>
            <a:spLocks noGrp="1"/>
          </p:cNvSpPr>
          <p:nvPr>
            <p:ph type="body" sz="quarter" idx="3"/>
          </p:nvPr>
        </p:nvSpPr>
        <p:spPr>
          <a:xfrm>
            <a:off x="701345" y="4416269"/>
            <a:ext cx="5607711" cy="4183141"/>
          </a:xfrm>
          <a:prstGeom prst="rect">
            <a:avLst/>
          </a:prstGeom>
        </p:spPr>
        <p:txBody>
          <a:bodyPr vert="horz" lIns="75840" tIns="37920" rIns="75840" bIns="379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146"/>
            <a:ext cx="3038145" cy="465059"/>
          </a:xfrm>
          <a:prstGeom prst="rect">
            <a:avLst/>
          </a:prstGeom>
        </p:spPr>
        <p:txBody>
          <a:bodyPr vert="horz" lIns="75840" tIns="37920" rIns="75840" bIns="37920" rtlCol="0" anchor="b"/>
          <a:lstStyle>
            <a:lvl1pPr algn="l">
              <a:defRPr sz="1000" dirty="0"/>
            </a:lvl1pPr>
          </a:lstStyle>
          <a:p>
            <a:pPr>
              <a:defRPr/>
            </a:pPr>
            <a:endParaRPr lang="en-US"/>
          </a:p>
        </p:txBody>
      </p:sp>
      <p:sp>
        <p:nvSpPr>
          <p:cNvPr id="7" name="Slide Number Placeholder 6"/>
          <p:cNvSpPr>
            <a:spLocks noGrp="1"/>
          </p:cNvSpPr>
          <p:nvPr>
            <p:ph type="sldNum" sz="quarter" idx="5"/>
          </p:nvPr>
        </p:nvSpPr>
        <p:spPr>
          <a:xfrm>
            <a:off x="3970734" y="8830146"/>
            <a:ext cx="3038145" cy="465059"/>
          </a:xfrm>
          <a:prstGeom prst="rect">
            <a:avLst/>
          </a:prstGeom>
        </p:spPr>
        <p:txBody>
          <a:bodyPr vert="horz" lIns="75840" tIns="37920" rIns="75840" bIns="37920" rtlCol="0" anchor="b"/>
          <a:lstStyle>
            <a:lvl1pPr algn="r">
              <a:defRPr sz="1000"/>
            </a:lvl1pPr>
          </a:lstStyle>
          <a:p>
            <a:pPr>
              <a:defRPr/>
            </a:pPr>
            <a:fld id="{5A57CFBC-35E0-4AF4-A567-EB25FC89210D}" type="slidenum">
              <a:rPr lang="en-US"/>
              <a:pPr>
                <a:defRPr/>
              </a:pPr>
              <a:t>‹#›</a:t>
            </a:fld>
            <a:endParaRPr lang="en-US" dirty="0"/>
          </a:p>
        </p:txBody>
      </p:sp>
    </p:spTree>
    <p:extLst>
      <p:ext uri="{BB962C8B-B14F-4D97-AF65-F5344CB8AC3E}">
        <p14:creationId xmlns:p14="http://schemas.microsoft.com/office/powerpoint/2010/main" val="148517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7CFBC-35E0-4AF4-A567-EB25FC89210D}" type="slidenum">
              <a:rPr lang="en-US" smtClean="0"/>
              <a:pPr>
                <a:defRPr/>
              </a:pPr>
              <a:t>3</a:t>
            </a:fld>
            <a:endParaRPr lang="en-US" dirty="0"/>
          </a:p>
        </p:txBody>
      </p:sp>
    </p:spTree>
    <p:extLst>
      <p:ext uri="{BB962C8B-B14F-4D97-AF65-F5344CB8AC3E}">
        <p14:creationId xmlns:p14="http://schemas.microsoft.com/office/powerpoint/2010/main" val="400265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records – clinical records, billing records</a:t>
            </a:r>
          </a:p>
          <a:p>
            <a:endParaRPr lang="en-US" dirty="0" smtClean="0"/>
          </a:p>
          <a:p>
            <a:r>
              <a:rPr lang="en-US" dirty="0" smtClean="0"/>
              <a:t>What is the purpose – EHR conversion, records purging</a:t>
            </a:r>
          </a:p>
          <a:p>
            <a:endParaRPr lang="en-US" dirty="0" smtClean="0"/>
          </a:p>
          <a:p>
            <a:r>
              <a:rPr lang="en-US" dirty="0" smtClean="0"/>
              <a:t>What</a:t>
            </a:r>
            <a:r>
              <a:rPr lang="en-US" baseline="0" dirty="0" smtClean="0"/>
              <a:t> laws apply</a:t>
            </a:r>
          </a:p>
          <a:p>
            <a:pPr lvl="1"/>
            <a:r>
              <a:rPr lang="en-US" sz="1300" dirty="0"/>
              <a:t>Regulating entity – CMS, DODD, ODH</a:t>
            </a:r>
          </a:p>
          <a:p>
            <a:pPr lvl="1"/>
            <a:r>
              <a:rPr lang="en-US" sz="1300" dirty="0"/>
              <a:t>Payors – Ohio Medicaid (6 years), Medicare, managed Care entities (varies)</a:t>
            </a:r>
          </a:p>
          <a:p>
            <a:pPr lvl="1"/>
            <a:r>
              <a:rPr lang="en-US" sz="1300" dirty="0"/>
              <a:t>Statutes of limitations – medical malpractice ( 1 year, with exceptions) , contract (8 years)</a:t>
            </a:r>
          </a:p>
          <a:p>
            <a:pPr lvl="1"/>
            <a:r>
              <a:rPr lang="en-US" sz="1300" dirty="0"/>
              <a:t>Ethical Guidelines – e.g., AMA (indefinitely)</a:t>
            </a:r>
          </a:p>
          <a:p>
            <a:endParaRPr lang="en-US" dirty="0"/>
          </a:p>
        </p:txBody>
      </p:sp>
      <p:sp>
        <p:nvSpPr>
          <p:cNvPr id="4" name="Slide Number Placeholder 3"/>
          <p:cNvSpPr>
            <a:spLocks noGrp="1"/>
          </p:cNvSpPr>
          <p:nvPr>
            <p:ph type="sldNum" sz="quarter" idx="10"/>
          </p:nvPr>
        </p:nvSpPr>
        <p:spPr/>
        <p:txBody>
          <a:bodyPr/>
          <a:lstStyle/>
          <a:p>
            <a:pPr>
              <a:defRPr/>
            </a:pPr>
            <a:fld id="{5A57CFBC-35E0-4AF4-A567-EB25FC89210D}" type="slidenum">
              <a:rPr lang="en-US" smtClean="0"/>
              <a:pPr>
                <a:defRPr/>
              </a:pPr>
              <a:t>25</a:t>
            </a:fld>
            <a:endParaRPr lang="en-US" dirty="0"/>
          </a:p>
        </p:txBody>
      </p:sp>
    </p:spTree>
    <p:extLst>
      <p:ext uri="{BB962C8B-B14F-4D97-AF65-F5344CB8AC3E}">
        <p14:creationId xmlns:p14="http://schemas.microsoft.com/office/powerpoint/2010/main" val="389258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58403">
              <a:defRPr/>
            </a:pPr>
            <a:r>
              <a:rPr lang="en-US" sz="1000" dirty="0"/>
              <a:t>Provider -- Any provider of medical or other health care services or supplies who transmits any health information in electronic form in connection with a transaction for which HHS has adopted a standard – </a:t>
            </a:r>
            <a:r>
              <a:rPr lang="en-US" sz="1000" i="1" dirty="0"/>
              <a:t>e.g.</a:t>
            </a:r>
            <a:r>
              <a:rPr lang="en-US" sz="1000" dirty="0"/>
              <a:t>, hospital, physician</a:t>
            </a:r>
          </a:p>
          <a:p>
            <a:pPr defTabSz="758403">
              <a:defRPr/>
            </a:pPr>
            <a:endParaRPr lang="en-US" sz="1000" dirty="0"/>
          </a:p>
          <a:p>
            <a:pPr defTabSz="758403">
              <a:defRPr/>
            </a:pPr>
            <a:r>
              <a:rPr lang="en-US" sz="1000" dirty="0"/>
              <a:t>Plan -- Any individual or group plan that provides or pays the cost of health care – e.g. health insurance issuer or insurance company (including self-insured plans)</a:t>
            </a:r>
          </a:p>
          <a:p>
            <a:pPr defTabSz="758403">
              <a:defRPr/>
            </a:pPr>
            <a:endParaRPr lang="en-US" sz="1000" dirty="0"/>
          </a:p>
          <a:p>
            <a:pPr defTabSz="758403">
              <a:defRPr/>
            </a:pPr>
            <a:r>
              <a:rPr lang="en-US" sz="1000" dirty="0"/>
              <a:t>Clearinghouse -- A public or private entity that processes another entity’s health care transactions from a standard format to a non-standard format (or vice versa) – </a:t>
            </a:r>
            <a:r>
              <a:rPr lang="en-US" sz="1000" i="1" dirty="0"/>
              <a:t>e.g.</a:t>
            </a:r>
            <a:r>
              <a:rPr lang="en-US" sz="1000" dirty="0"/>
              <a:t>, billing company</a:t>
            </a:r>
          </a:p>
          <a:p>
            <a:pPr defTabSz="758403">
              <a:defRPr/>
            </a:pPr>
            <a:endParaRPr lang="en-US" sz="1000" dirty="0"/>
          </a:p>
          <a:p>
            <a:pPr defTabSz="758403">
              <a:defRPr/>
            </a:pPr>
            <a:r>
              <a:rPr lang="en-US" sz="1000" dirty="0"/>
              <a:t>Example – many of you. You provide health care services, and submit claims electronically. You are a covered entity with respect to PHI. </a:t>
            </a:r>
          </a:p>
          <a:p>
            <a:pPr defTabSz="758403">
              <a:defRPr/>
            </a:pPr>
            <a:endParaRPr lang="en-US" sz="1000" dirty="0"/>
          </a:p>
          <a:p>
            <a:pPr defTabSz="758403">
              <a:defRPr/>
            </a:pPr>
            <a:endParaRPr lang="en-US" sz="1000" dirty="0"/>
          </a:p>
          <a:p>
            <a:pPr defTabSz="758403">
              <a:defRPr/>
            </a:pPr>
            <a:endParaRPr lang="en-US" sz="1000" dirty="0"/>
          </a:p>
          <a:p>
            <a:pPr defTabSz="758403">
              <a:defRPr/>
            </a:pPr>
            <a:endParaRPr lang="en-US" sz="1000"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A57CFBC-35E0-4AF4-A567-EB25FC89210D}" type="slidenum">
              <a:rPr lang="en-US" smtClean="0"/>
              <a:pPr>
                <a:defRPr/>
              </a:pPr>
              <a:t>4</a:t>
            </a:fld>
            <a:endParaRPr lang="en-US" dirty="0"/>
          </a:p>
        </p:txBody>
      </p:sp>
    </p:spTree>
    <p:extLst>
      <p:ext uri="{BB962C8B-B14F-4D97-AF65-F5344CB8AC3E}">
        <p14:creationId xmlns:p14="http://schemas.microsoft.com/office/powerpoint/2010/main" val="302368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58403">
              <a:defRPr/>
            </a:pPr>
            <a:r>
              <a:rPr lang="en-US" dirty="0" smtClean="0"/>
              <a:t>“Individually identifiable health information”</a:t>
            </a:r>
            <a:r>
              <a:rPr lang="en-US" baseline="0" dirty="0" smtClean="0"/>
              <a:t> in any form</a:t>
            </a:r>
            <a:r>
              <a:rPr lang="en-US" baseline="0" dirty="0" smtClean="0"/>
              <a:t>.</a:t>
            </a:r>
          </a:p>
          <a:p>
            <a:pPr defTabSz="758403">
              <a:defRPr/>
            </a:pPr>
            <a:endParaRPr lang="en-US" baseline="0" dirty="0" smtClean="0"/>
          </a:p>
          <a:p>
            <a:pPr defTabSz="758403">
              <a:defRPr/>
            </a:pPr>
            <a:r>
              <a:rPr lang="en-US" baseline="0" dirty="0" smtClean="0"/>
              <a:t>We always need to ask:</a:t>
            </a:r>
          </a:p>
          <a:p>
            <a:pPr defTabSz="758403">
              <a:defRPr/>
            </a:pPr>
            <a:endParaRPr lang="en-US" baseline="0" dirty="0" smtClean="0"/>
          </a:p>
          <a:p>
            <a:pPr marL="189601" indent="-189601" defTabSz="758403">
              <a:buFontTx/>
              <a:buAutoNum type="arabicPeriod"/>
              <a:defRPr/>
            </a:pPr>
            <a:r>
              <a:rPr lang="en-US" baseline="0" dirty="0" smtClean="0"/>
              <a:t>Is there a covered entity?</a:t>
            </a:r>
          </a:p>
          <a:p>
            <a:pPr marL="189601" indent="-189601" defTabSz="758403">
              <a:buFontTx/>
              <a:buAutoNum type="arabicPeriod"/>
              <a:defRPr/>
            </a:pPr>
            <a:r>
              <a:rPr lang="en-US" baseline="0" dirty="0" smtClean="0"/>
              <a:t>Are we dealing with PHI?</a:t>
            </a:r>
          </a:p>
          <a:p>
            <a:pPr marL="189601" indent="-189601" defTabSz="758403">
              <a:buFontTx/>
              <a:buAutoNum type="arabicPeriod"/>
              <a:defRPr/>
            </a:pPr>
            <a:endParaRPr lang="en-US" baseline="0" dirty="0" smtClean="0"/>
          </a:p>
          <a:p>
            <a:pPr defTabSz="758403">
              <a:defRPr/>
            </a:pPr>
            <a:r>
              <a:rPr lang="en-US" dirty="0" smtClean="0"/>
              <a:t>Back to our example – you may be a covered entity</a:t>
            </a:r>
            <a:r>
              <a:rPr lang="en-US" baseline="0" dirty="0" smtClean="0"/>
              <a:t>, but go one step further4. What information are we dealing with? </a:t>
            </a:r>
          </a:p>
          <a:p>
            <a:pPr defTabSz="758403">
              <a:defRPr/>
            </a:pPr>
            <a:endParaRPr lang="en-US" baseline="0" dirty="0" smtClean="0"/>
          </a:p>
          <a:p>
            <a:pPr defTabSz="758403">
              <a:defRPr/>
            </a:pPr>
            <a:r>
              <a:rPr lang="en-US" baseline="0" dirty="0" smtClean="0"/>
              <a:t>	Patient health information – subject to HIPAA. </a:t>
            </a:r>
          </a:p>
          <a:p>
            <a:pPr defTabSz="758403">
              <a:defRPr/>
            </a:pPr>
            <a:r>
              <a:rPr lang="en-US" baseline="0" dirty="0" smtClean="0"/>
              <a:t>	Employee medical records? Not PHI subject to HIPAA – even though you may be a covered entity!</a:t>
            </a:r>
            <a:endParaRPr lang="en-US" dirty="0"/>
          </a:p>
        </p:txBody>
      </p:sp>
      <p:sp>
        <p:nvSpPr>
          <p:cNvPr id="4" name="Slide Number Placeholder 3"/>
          <p:cNvSpPr>
            <a:spLocks noGrp="1"/>
          </p:cNvSpPr>
          <p:nvPr>
            <p:ph type="sldNum" sz="quarter" idx="10"/>
          </p:nvPr>
        </p:nvSpPr>
        <p:spPr/>
        <p:txBody>
          <a:bodyPr/>
          <a:lstStyle/>
          <a:p>
            <a:pPr>
              <a:defRPr/>
            </a:pPr>
            <a:fld id="{5A57CFBC-35E0-4AF4-A567-EB25FC89210D}" type="slidenum">
              <a:rPr lang="en-US" smtClean="0"/>
              <a:pPr>
                <a:defRPr/>
              </a:pPr>
              <a:t>5</a:t>
            </a:fld>
            <a:endParaRPr lang="en-US" dirty="0"/>
          </a:p>
        </p:txBody>
      </p:sp>
    </p:spTree>
    <p:extLst>
      <p:ext uri="{BB962C8B-B14F-4D97-AF65-F5344CB8AC3E}">
        <p14:creationId xmlns:p14="http://schemas.microsoft.com/office/powerpoint/2010/main" val="91820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very high standard.</a:t>
            </a:r>
            <a:endParaRPr lang="en-US" dirty="0"/>
          </a:p>
        </p:txBody>
      </p:sp>
      <p:sp>
        <p:nvSpPr>
          <p:cNvPr id="4" name="Slide Number Placeholder 3"/>
          <p:cNvSpPr>
            <a:spLocks noGrp="1"/>
          </p:cNvSpPr>
          <p:nvPr>
            <p:ph type="sldNum" sz="quarter" idx="10"/>
          </p:nvPr>
        </p:nvSpPr>
        <p:spPr/>
        <p:txBody>
          <a:bodyPr/>
          <a:lstStyle/>
          <a:p>
            <a:pPr>
              <a:defRPr/>
            </a:pPr>
            <a:fld id="{5A57CFBC-35E0-4AF4-A567-EB25FC89210D}" type="slidenum">
              <a:rPr lang="en-US" smtClean="0"/>
              <a:pPr>
                <a:defRPr/>
              </a:pPr>
              <a:t>6</a:t>
            </a:fld>
            <a:endParaRPr lang="en-US" dirty="0"/>
          </a:p>
        </p:txBody>
      </p:sp>
    </p:spTree>
    <p:extLst>
      <p:ext uri="{BB962C8B-B14F-4D97-AF65-F5344CB8AC3E}">
        <p14:creationId xmlns:p14="http://schemas.microsoft.com/office/powerpoint/2010/main" val="50628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go through a very brief overview of HIPAA 101.</a:t>
            </a:r>
            <a:endParaRPr lang="en-US" dirty="0" smtClean="0"/>
          </a:p>
          <a:p>
            <a:endParaRPr lang="en-US" dirty="0" smtClean="0"/>
          </a:p>
          <a:p>
            <a:r>
              <a:rPr lang="en-US" dirty="0" smtClean="0"/>
              <a:t>Read </a:t>
            </a:r>
            <a:r>
              <a:rPr lang="en-US" dirty="0" smtClean="0"/>
              <a:t>together, these inform</a:t>
            </a:r>
            <a:r>
              <a:rPr lang="en-US" baseline="0" dirty="0" smtClean="0"/>
              <a:t> how providers must maintain and then dispose of PHI.</a:t>
            </a:r>
            <a:endParaRPr lang="en-US" dirty="0"/>
          </a:p>
        </p:txBody>
      </p:sp>
      <p:sp>
        <p:nvSpPr>
          <p:cNvPr id="4" name="Slide Number Placeholder 3"/>
          <p:cNvSpPr>
            <a:spLocks noGrp="1"/>
          </p:cNvSpPr>
          <p:nvPr>
            <p:ph type="sldNum" sz="quarter" idx="10"/>
          </p:nvPr>
        </p:nvSpPr>
        <p:spPr/>
        <p:txBody>
          <a:bodyPr/>
          <a:lstStyle/>
          <a:p>
            <a:pPr>
              <a:defRPr/>
            </a:pPr>
            <a:fld id="{5A57CFBC-35E0-4AF4-A567-EB25FC89210D}" type="slidenum">
              <a:rPr lang="en-US" smtClean="0"/>
              <a:pPr>
                <a:defRPr/>
              </a:pPr>
              <a:t>8</a:t>
            </a:fld>
            <a:endParaRPr lang="en-US" dirty="0"/>
          </a:p>
        </p:txBody>
      </p:sp>
    </p:spTree>
    <p:extLst>
      <p:ext uri="{BB962C8B-B14F-4D97-AF65-F5344CB8AC3E}">
        <p14:creationId xmlns:p14="http://schemas.microsoft.com/office/powerpoint/2010/main" val="1178662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7CFBC-35E0-4AF4-A567-EB25FC89210D}" type="slidenum">
              <a:rPr lang="en-US" smtClean="0"/>
              <a:pPr>
                <a:defRPr/>
              </a:pPr>
              <a:t>10</a:t>
            </a:fld>
            <a:endParaRPr lang="en-US" dirty="0"/>
          </a:p>
        </p:txBody>
      </p:sp>
    </p:spTree>
    <p:extLst>
      <p:ext uri="{BB962C8B-B14F-4D97-AF65-F5344CB8AC3E}">
        <p14:creationId xmlns:p14="http://schemas.microsoft.com/office/powerpoint/2010/main" val="325052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HIPAA requires</a:t>
            </a:r>
            <a:r>
              <a:rPr lang="en-US" baseline="0" dirty="0" smtClean="0"/>
              <a:t> retention of all compliance documentation for six years – this includes copies of policies and procedures, patient requests for records, documentation of internal investigation and related sanctions.</a:t>
            </a:r>
            <a:endParaRPr lang="en-US" dirty="0"/>
          </a:p>
        </p:txBody>
      </p:sp>
      <p:sp>
        <p:nvSpPr>
          <p:cNvPr id="4" name="Slide Number Placeholder 3"/>
          <p:cNvSpPr>
            <a:spLocks noGrp="1"/>
          </p:cNvSpPr>
          <p:nvPr>
            <p:ph type="sldNum" sz="quarter" idx="10"/>
          </p:nvPr>
        </p:nvSpPr>
        <p:spPr/>
        <p:txBody>
          <a:bodyPr/>
          <a:lstStyle/>
          <a:p>
            <a:pPr>
              <a:defRPr/>
            </a:pPr>
            <a:fld id="{5A57CFBC-35E0-4AF4-A567-EB25FC89210D}" type="slidenum">
              <a:rPr lang="en-US" smtClean="0"/>
              <a:pPr>
                <a:defRPr/>
              </a:pPr>
              <a:t>13</a:t>
            </a:fld>
            <a:endParaRPr lang="en-US" dirty="0"/>
          </a:p>
        </p:txBody>
      </p:sp>
    </p:spTree>
    <p:extLst>
      <p:ext uri="{BB962C8B-B14F-4D97-AF65-F5344CB8AC3E}">
        <p14:creationId xmlns:p14="http://schemas.microsoft.com/office/powerpoint/2010/main" val="3588731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7CFBC-35E0-4AF4-A567-EB25FC89210D}" type="slidenum">
              <a:rPr lang="en-US" smtClean="0"/>
              <a:pPr>
                <a:defRPr/>
              </a:pPr>
              <a:t>16</a:t>
            </a:fld>
            <a:endParaRPr lang="en-US" dirty="0"/>
          </a:p>
        </p:txBody>
      </p:sp>
    </p:spTree>
    <p:extLst>
      <p:ext uri="{BB962C8B-B14F-4D97-AF65-F5344CB8AC3E}">
        <p14:creationId xmlns:p14="http://schemas.microsoft.com/office/powerpoint/2010/main" val="359660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7CFBC-35E0-4AF4-A567-EB25FC89210D}" type="slidenum">
              <a:rPr lang="en-US" smtClean="0"/>
              <a:pPr>
                <a:defRPr/>
              </a:pPr>
              <a:t>17</a:t>
            </a:fld>
            <a:endParaRPr lang="en-US" dirty="0"/>
          </a:p>
        </p:txBody>
      </p:sp>
    </p:spTree>
    <p:extLst>
      <p:ext uri="{BB962C8B-B14F-4D97-AF65-F5344CB8AC3E}">
        <p14:creationId xmlns:p14="http://schemas.microsoft.com/office/powerpoint/2010/main" val="2024510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BUS-DEV\Visual Identity\Powerpoint_Templates\Finals\slide background design-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9" descr="B:\BUS-DEV\Graphics and Media\Vorys Logos\Vorys Only Logo\Vorys4_RGB (754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0" y="6333170"/>
            <a:ext cx="2133600" cy="290513"/>
          </a:xfrm>
          <a:prstGeom prst="rect">
            <a:avLst/>
          </a:prstGeom>
          <a:noFill/>
          <a:ln w="9525">
            <a:noFill/>
            <a:miter lim="800000"/>
            <a:headEnd/>
            <a:tailEnd/>
          </a:ln>
        </p:spPr>
      </p:pic>
      <p:sp>
        <p:nvSpPr>
          <p:cNvPr id="3074" name="Rectangle 2"/>
          <p:cNvSpPr>
            <a:spLocks noGrp="1" noChangeArrowheads="1"/>
          </p:cNvSpPr>
          <p:nvPr>
            <p:ph type="ctrTitle"/>
          </p:nvPr>
        </p:nvSpPr>
        <p:spPr>
          <a:xfrm>
            <a:off x="304800" y="2263775"/>
            <a:ext cx="7772400" cy="1470025"/>
          </a:xfrm>
        </p:spPr>
        <p:txBody>
          <a:bodyPr/>
          <a:lstStyle>
            <a:lvl1pPr algn="l">
              <a:defRPr sz="3600">
                <a:solidFill>
                  <a:srgbClr val="F8981D"/>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762000" y="4267200"/>
            <a:ext cx="8001000" cy="1752600"/>
          </a:xfrm>
        </p:spPr>
        <p:txBody>
          <a:bodyPr/>
          <a:lstStyle>
            <a:lvl1pPr marL="0" indent="0" algn="ctr">
              <a:spcBef>
                <a:spcPts val="0"/>
              </a:spcBef>
              <a:buFontTx/>
              <a:buNone/>
              <a:defRPr sz="2400"/>
            </a:lvl1pPr>
          </a:lstStyle>
          <a:p>
            <a:r>
              <a:rPr lang="en-US" smtClean="0"/>
              <a:t>Click to edit Master subtitle style</a:t>
            </a:r>
            <a:endParaRPr lang="en-US" dirty="0"/>
          </a:p>
        </p:txBody>
      </p:sp>
      <p:sp>
        <p:nvSpPr>
          <p:cNvPr id="7" name="Rectangle 4"/>
          <p:cNvSpPr>
            <a:spLocks noGrp="1" noChangeArrowheads="1"/>
          </p:cNvSpPr>
          <p:nvPr>
            <p:ph type="dt" sz="half" idx="10"/>
          </p:nvPr>
        </p:nvSpPr>
        <p:spPr/>
        <p:txBody>
          <a:bodyPr/>
          <a:lstStyle>
            <a:lvl1pPr>
              <a:defRPr baseline="0" dirty="0"/>
            </a:lvl1pPr>
          </a:lstStyle>
          <a:p>
            <a:pPr>
              <a:defRPr/>
            </a:pPr>
            <a:endParaRPr lang="en-US"/>
          </a:p>
        </p:txBody>
      </p:sp>
      <p:sp>
        <p:nvSpPr>
          <p:cNvPr id="8" name="Rectangle 5"/>
          <p:cNvSpPr>
            <a:spLocks noGrp="1" noChangeArrowheads="1"/>
          </p:cNvSpPr>
          <p:nvPr>
            <p:ph type="ftr" sz="quarter" idx="11"/>
          </p:nvPr>
        </p:nvSpPr>
        <p:spPr/>
        <p:txBody>
          <a:bodyPr/>
          <a:lstStyle>
            <a:lvl1pPr>
              <a:defRPr baseline="0" dirty="0"/>
            </a:lvl1pPr>
          </a:lstStyle>
          <a:p>
            <a:pPr>
              <a:defRPr/>
            </a:pPr>
            <a:endParaRPr lang="en-US"/>
          </a:p>
        </p:txBody>
      </p:sp>
      <p:sp>
        <p:nvSpPr>
          <p:cNvPr id="9" name="Rectangle 6"/>
          <p:cNvSpPr>
            <a:spLocks noGrp="1" noChangeArrowheads="1"/>
          </p:cNvSpPr>
          <p:nvPr>
            <p:ph type="sldNum" sz="quarter" idx="12"/>
          </p:nvPr>
        </p:nvSpPr>
        <p:spPr/>
        <p:txBody>
          <a:bodyPr/>
          <a:lstStyle>
            <a:lvl1pPr>
              <a:defRPr baseline="0"/>
            </a:lvl1pPr>
          </a:lstStyle>
          <a:p>
            <a:pPr>
              <a:defRPr/>
            </a:pPr>
            <a:fld id="{4F42678A-F7D4-4C09-AEA9-B4D7C06E27B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DF070B-E119-4364-9602-040FBC4D055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4A0B32-5F9F-4D17-BF4A-3D7C2F3B743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LOGO standard">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200" y="240133"/>
            <a:ext cx="8229600" cy="792163"/>
          </a:xfrm>
          <a:prstGeom prst="rect">
            <a:avLst/>
          </a:prstGeom>
        </p:spPr>
        <p:txBody>
          <a:bodyPr rtlCol="0">
            <a:normAutofit/>
          </a:bodyPr>
          <a:lstStyle/>
          <a:p>
            <a:r>
              <a:rPr lang="en-US" dirty="0" smtClean="0"/>
              <a:t>Click to edit Master title style</a:t>
            </a:r>
            <a:endParaRPr lang="en-US" dirty="0"/>
          </a:p>
        </p:txBody>
      </p:sp>
      <p:sp>
        <p:nvSpPr>
          <p:cNvPr id="14" name="Text Placeholder 13"/>
          <p:cNvSpPr>
            <a:spLocks noGrp="1"/>
          </p:cNvSpPr>
          <p:nvPr>
            <p:ph type="body" sz="quarter" idx="11"/>
          </p:nvPr>
        </p:nvSpPr>
        <p:spPr>
          <a:xfrm>
            <a:off x="457200" y="1250951"/>
            <a:ext cx="8255000" cy="4330700"/>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4"/>
          <p:cNvSpPr>
            <a:spLocks noGrp="1"/>
          </p:cNvSpPr>
          <p:nvPr userDrawn="1">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A2DC09CD-BF2F-42EF-B5F5-BB16DACDBD1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Title and Conten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200" y="240133"/>
            <a:ext cx="8229600" cy="7921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4" name="Text Placeholder 13"/>
          <p:cNvSpPr>
            <a:spLocks noGrp="1"/>
          </p:cNvSpPr>
          <p:nvPr>
            <p:ph type="body" sz="quarter" idx="11"/>
          </p:nvPr>
        </p:nvSpPr>
        <p:spPr>
          <a:xfrm>
            <a:off x="457200" y="1250951"/>
            <a:ext cx="8255000" cy="4330700"/>
          </a:xfrm>
          <a:prstGeom prst="rect">
            <a:avLst/>
          </a:prstGeom>
        </p:spPr>
        <p:txBody>
          <a:bodyPr>
            <a:noAutofit/>
          </a:bodyPr>
          <a:lstStyle>
            <a:lvl1pPr>
              <a:defRPr sz="2800"/>
            </a:lvl1pPr>
            <a:lvl2pPr>
              <a:spcBef>
                <a:spcPts val="600"/>
              </a:spcBef>
              <a:defRPr sz="2600"/>
            </a:lvl2pPr>
            <a:lvl3pPr>
              <a:spcBef>
                <a:spcPts val="600"/>
              </a:spcBef>
              <a:defRPr sz="24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4"/>
          <p:cNvSpPr>
            <a:spLocks noGrp="1"/>
          </p:cNvSpPr>
          <p:nvPr>
            <p:ph type="sldNum" sz="quarter" idx="12"/>
          </p:nvPr>
        </p:nvSpPr>
        <p:spPr>
          <a:xfrm>
            <a:off x="34925" y="6453189"/>
            <a:ext cx="482600" cy="233363"/>
          </a:xfrm>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F44216FD-6AB8-4CAA-AE87-D3440EC6B7F7}" type="slidenum">
              <a:rPr lang="en-US" smtClean="0"/>
              <a:pPr/>
              <a:t>‹#›</a:t>
            </a:fld>
            <a:endParaRPr lang="en-US" dirty="0"/>
          </a:p>
        </p:txBody>
      </p:sp>
    </p:spTree>
    <p:extLst>
      <p:ext uri="{BB962C8B-B14F-4D97-AF65-F5344CB8AC3E}">
        <p14:creationId xmlns:p14="http://schemas.microsoft.com/office/powerpoint/2010/main" val="2576178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a:xfrm>
            <a:off x="1174296" y="2634597"/>
            <a:ext cx="6966858" cy="792163"/>
          </a:xfrm>
        </p:spPr>
        <p:txBody>
          <a:bodyPr/>
          <a:lstStyle>
            <a:lvl1pPr algn="ctr">
              <a:defRPr sz="4000"/>
            </a:lvl1pPr>
          </a:lstStyle>
          <a:p>
            <a:r>
              <a:rPr lang="en-US" dirty="0" smtClean="0"/>
              <a:t>Click to edit Master title style</a:t>
            </a:r>
            <a:endParaRPr lang="en-US" dirty="0"/>
          </a:p>
        </p:txBody>
      </p:sp>
      <p:sp>
        <p:nvSpPr>
          <p:cNvPr id="4" name="Slide Number Placeholder 44"/>
          <p:cNvSpPr>
            <a:spLocks noGrp="1"/>
          </p:cNvSpPr>
          <p:nvPr>
            <p:ph type="sldNum" sz="quarter" idx="4"/>
          </p:nvPr>
        </p:nvSpPr>
        <p:spPr>
          <a:xfrm>
            <a:off x="34925" y="6453189"/>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6962"/>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83E061-84FB-4B4A-929F-BCB7AB12245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000A81-CF2C-4D0B-B06D-3C5A5288101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57ECB2-CF5B-45CA-AAF0-1BE01269E63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E64C59-6877-4561-88AB-F031E9D5244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9F462E-25BD-4B51-9A7D-62F75CB9C94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1828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4"/>
          <p:cNvSpPr>
            <a:spLocks noGrp="1" noChangeArrowheads="1"/>
          </p:cNvSpPr>
          <p:nvPr>
            <p:ph type="dt" sz="half" idx="10"/>
          </p:nvPr>
        </p:nvSpPr>
        <p:spPr/>
        <p:txBody>
          <a:bodyPr/>
          <a:lstStyle>
            <a:lvl1pPr>
              <a:defRPr dirty="0"/>
            </a:lvl1pPr>
          </a:lstStyle>
          <a:p>
            <a:pPr>
              <a:defRPr/>
            </a:pPr>
            <a:endParaRPr lang="en-US"/>
          </a:p>
        </p:txBody>
      </p:sp>
      <p:sp>
        <p:nvSpPr>
          <p:cNvPr id="4" name="Rectangle 5"/>
          <p:cNvSpPr>
            <a:spLocks noGrp="1" noChangeArrowheads="1"/>
          </p:cNvSpPr>
          <p:nvPr>
            <p:ph type="ftr" sz="quarter" idx="11"/>
          </p:nvPr>
        </p:nvSpPr>
        <p:spPr/>
        <p:txBody>
          <a:bodyPr/>
          <a:lstStyle>
            <a:lvl1pPr>
              <a:defRPr dirty="0"/>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BB0B511-CFC4-450B-99C4-D644BD17AD5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47E217-B0C5-4413-9A22-BB2AA16BEFB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7636D3-5FEF-435F-B16F-E63143241CE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B:\BUS-DEV\Visual Identity\Powerpoint_Templates\Finals\slide background design-2 main.jpg"/>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8" name="Rectangle 3"/>
          <p:cNvSpPr>
            <a:spLocks noGrp="1" noChangeArrowheads="1"/>
          </p:cNvSpPr>
          <p:nvPr>
            <p:ph type="body" idx="1"/>
          </p:nvPr>
        </p:nvSpPr>
        <p:spPr bwMode="auto">
          <a:xfrm>
            <a:off x="457200" y="17526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152400" y="6610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baseline="0" dirty="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6103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dirty="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610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baseline="0">
                <a:latin typeface="+mn-lt"/>
                <a:cs typeface="+mn-cs"/>
              </a:defRPr>
            </a:lvl1pPr>
          </a:lstStyle>
          <a:p>
            <a:pPr>
              <a:defRPr/>
            </a:pPr>
            <a:fld id="{3EE3733B-D7F6-4B0C-BBC6-4D92822C733D}" type="slidenum">
              <a:rPr lang="en-US"/>
              <a:pPr>
                <a:defRPr/>
              </a:pPr>
              <a:t>‹#›</a:t>
            </a:fld>
            <a:endParaRPr lang="en-US" dirty="0"/>
          </a:p>
        </p:txBody>
      </p:sp>
      <p:sp>
        <p:nvSpPr>
          <p:cNvPr id="1032" name="Rectangle 8"/>
          <p:cNvSpPr>
            <a:spLocks noChangeArrowheads="1"/>
          </p:cNvSpPr>
          <p:nvPr/>
        </p:nvSpPr>
        <p:spPr bwMode="auto">
          <a:xfrm>
            <a:off x="76200" y="6400800"/>
            <a:ext cx="4267200" cy="304800"/>
          </a:xfrm>
          <a:prstGeom prst="rect">
            <a:avLst/>
          </a:prstGeom>
          <a:noFill/>
          <a:ln w="9525">
            <a:noFill/>
            <a:miter lim="800000"/>
            <a:headEnd/>
            <a:tailEnd/>
          </a:ln>
          <a:effectLst/>
        </p:spPr>
        <p:txBody>
          <a:bodyPr/>
          <a:lstStyle/>
          <a:p>
            <a:pPr fontAlgn="auto">
              <a:spcBef>
                <a:spcPts val="0"/>
              </a:spcBef>
              <a:spcAft>
                <a:spcPts val="0"/>
              </a:spcAft>
              <a:defRPr/>
            </a:pPr>
            <a:r>
              <a:rPr lang="en-US" sz="800" dirty="0">
                <a:latin typeface="Century Schoolbook" pitchFamily="18" charset="0"/>
                <a:cs typeface="+mn-cs"/>
              </a:rPr>
              <a:t> © Copyright 2013, Vorys, Sater, Seymour and Pease LLP. All Rights Reserved.</a:t>
            </a:r>
          </a:p>
        </p:txBody>
      </p:sp>
      <p:pic>
        <p:nvPicPr>
          <p:cNvPr id="1033" name="Picture 9" descr="B:\BUS-DEV\Graphics and Media\Vorys Logos\Vorys Only Logo\Vorys4_RGB (7546).jpg"/>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6858000" y="6333170"/>
            <a:ext cx="2133600" cy="29051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65" r:id="rId1"/>
    <p:sldLayoutId id="2147483956" r:id="rId2"/>
    <p:sldLayoutId id="2147483957" r:id="rId3"/>
    <p:sldLayoutId id="2147483958" r:id="rId4"/>
    <p:sldLayoutId id="2147483959" r:id="rId5"/>
    <p:sldLayoutId id="2147483960" r:id="rId6"/>
    <p:sldLayoutId id="2147483966" r:id="rId7"/>
    <p:sldLayoutId id="2147483961" r:id="rId8"/>
    <p:sldLayoutId id="2147483962" r:id="rId9"/>
    <p:sldLayoutId id="2147483963" r:id="rId10"/>
    <p:sldLayoutId id="2147483964" r:id="rId11"/>
    <p:sldLayoutId id="2147483967" r:id="rId12"/>
    <p:sldLayoutId id="2147483968" r:id="rId13"/>
    <p:sldLayoutId id="2147483969" r:id="rId14"/>
  </p:sldLayoutIdLst>
  <p:txStyles>
    <p:titleStyle>
      <a:lvl1pPr algn="ctr" rtl="0" eaLnBrk="0" fontAlgn="base" hangingPunct="0">
        <a:spcBef>
          <a:spcPct val="0"/>
        </a:spcBef>
        <a:spcAft>
          <a:spcPct val="0"/>
        </a:spcAft>
        <a:defRPr sz="3200" b="1">
          <a:solidFill>
            <a:srgbClr val="F8981D"/>
          </a:solidFill>
          <a:latin typeface="+mj-lt"/>
          <a:ea typeface="+mj-ea"/>
          <a:cs typeface="+mj-cs"/>
        </a:defRPr>
      </a:lvl1pPr>
      <a:lvl2pPr algn="ctr" rtl="0" eaLnBrk="0" fontAlgn="base" hangingPunct="0">
        <a:spcBef>
          <a:spcPct val="0"/>
        </a:spcBef>
        <a:spcAft>
          <a:spcPct val="0"/>
        </a:spcAft>
        <a:defRPr sz="3200" b="1">
          <a:solidFill>
            <a:srgbClr val="F8981D"/>
          </a:solidFill>
          <a:latin typeface="Century Schoolbook" pitchFamily="18" charset="0"/>
        </a:defRPr>
      </a:lvl2pPr>
      <a:lvl3pPr algn="ctr" rtl="0" eaLnBrk="0" fontAlgn="base" hangingPunct="0">
        <a:spcBef>
          <a:spcPct val="0"/>
        </a:spcBef>
        <a:spcAft>
          <a:spcPct val="0"/>
        </a:spcAft>
        <a:defRPr sz="3200" b="1">
          <a:solidFill>
            <a:srgbClr val="F8981D"/>
          </a:solidFill>
          <a:latin typeface="Century Schoolbook" pitchFamily="18" charset="0"/>
        </a:defRPr>
      </a:lvl3pPr>
      <a:lvl4pPr algn="ctr" rtl="0" eaLnBrk="0" fontAlgn="base" hangingPunct="0">
        <a:spcBef>
          <a:spcPct val="0"/>
        </a:spcBef>
        <a:spcAft>
          <a:spcPct val="0"/>
        </a:spcAft>
        <a:defRPr sz="3200" b="1">
          <a:solidFill>
            <a:srgbClr val="F8981D"/>
          </a:solidFill>
          <a:latin typeface="Century Schoolbook" pitchFamily="18" charset="0"/>
        </a:defRPr>
      </a:lvl4pPr>
      <a:lvl5pPr algn="ctr" rtl="0" eaLnBrk="0" fontAlgn="base" hangingPunct="0">
        <a:spcBef>
          <a:spcPct val="0"/>
        </a:spcBef>
        <a:spcAft>
          <a:spcPct val="0"/>
        </a:spcAft>
        <a:defRPr sz="3200" b="1">
          <a:solidFill>
            <a:srgbClr val="F8981D"/>
          </a:solidFill>
          <a:latin typeface="Century Schoolbook" pitchFamily="18" charset="0"/>
        </a:defRPr>
      </a:lvl5pPr>
      <a:lvl6pPr marL="457200" algn="ctr" rtl="0" eaLnBrk="1" fontAlgn="base" hangingPunct="1">
        <a:spcBef>
          <a:spcPct val="0"/>
        </a:spcBef>
        <a:spcAft>
          <a:spcPct val="0"/>
        </a:spcAft>
        <a:defRPr sz="3200" b="1">
          <a:solidFill>
            <a:srgbClr val="415968"/>
          </a:solidFill>
          <a:latin typeface="Century Schoolbook" pitchFamily="18" charset="0"/>
        </a:defRPr>
      </a:lvl6pPr>
      <a:lvl7pPr marL="914400" algn="ctr" rtl="0" eaLnBrk="1" fontAlgn="base" hangingPunct="1">
        <a:spcBef>
          <a:spcPct val="0"/>
        </a:spcBef>
        <a:spcAft>
          <a:spcPct val="0"/>
        </a:spcAft>
        <a:defRPr sz="3200" b="1">
          <a:solidFill>
            <a:srgbClr val="415968"/>
          </a:solidFill>
          <a:latin typeface="Century Schoolbook" pitchFamily="18" charset="0"/>
        </a:defRPr>
      </a:lvl7pPr>
      <a:lvl8pPr marL="1371600" algn="ctr" rtl="0" eaLnBrk="1" fontAlgn="base" hangingPunct="1">
        <a:spcBef>
          <a:spcPct val="0"/>
        </a:spcBef>
        <a:spcAft>
          <a:spcPct val="0"/>
        </a:spcAft>
        <a:defRPr sz="3200" b="1">
          <a:solidFill>
            <a:srgbClr val="415968"/>
          </a:solidFill>
          <a:latin typeface="Century Schoolbook" pitchFamily="18" charset="0"/>
        </a:defRPr>
      </a:lvl8pPr>
      <a:lvl9pPr marL="1828800" algn="ctr" rtl="0" eaLnBrk="1" fontAlgn="base" hangingPunct="1">
        <a:spcBef>
          <a:spcPct val="0"/>
        </a:spcBef>
        <a:spcAft>
          <a:spcPct val="0"/>
        </a:spcAft>
        <a:defRPr sz="3200" b="1">
          <a:solidFill>
            <a:srgbClr val="415968"/>
          </a:solidFill>
          <a:latin typeface="Century Schoolbook" pitchFamily="18" charset="0"/>
        </a:defRPr>
      </a:lvl9pPr>
    </p:titleStyle>
    <p:bodyStyle>
      <a:lvl1pPr marL="465138" indent="-465138" algn="l" rtl="0" eaLnBrk="0" fontAlgn="base" hangingPunct="0">
        <a:spcBef>
          <a:spcPct val="0"/>
        </a:spcBef>
        <a:spcAft>
          <a:spcPts val="1200"/>
        </a:spcAft>
        <a:buSzPct val="100000"/>
        <a:buFont typeface="Arial" charset="0"/>
        <a:buChar char="•"/>
        <a:defRPr sz="2800">
          <a:solidFill>
            <a:srgbClr val="1F1F2E"/>
          </a:solidFill>
          <a:latin typeface="+mn-lt"/>
          <a:ea typeface="+mn-ea"/>
          <a:cs typeface="+mn-cs"/>
        </a:defRPr>
      </a:lvl1pPr>
      <a:lvl2pPr marL="914400" indent="-457200" algn="l" rtl="0" eaLnBrk="0" fontAlgn="base" hangingPunct="0">
        <a:spcBef>
          <a:spcPct val="0"/>
        </a:spcBef>
        <a:spcAft>
          <a:spcPts val="1200"/>
        </a:spcAft>
        <a:buFont typeface="Century Schoolbook" pitchFamily="18" charset="0"/>
        <a:buChar char="―"/>
        <a:defRPr sz="2600">
          <a:solidFill>
            <a:srgbClr val="1F1F2E"/>
          </a:solidFill>
          <a:latin typeface="+mn-lt"/>
        </a:defRPr>
      </a:lvl2pPr>
      <a:lvl3pPr marL="1376363" indent="-461963" algn="l" rtl="0" eaLnBrk="0" fontAlgn="base" hangingPunct="0">
        <a:spcBef>
          <a:spcPct val="0"/>
        </a:spcBef>
        <a:spcAft>
          <a:spcPts val="1200"/>
        </a:spcAft>
        <a:buSzPct val="100000"/>
        <a:buFont typeface="Wingdings" pitchFamily="2" charset="2"/>
        <a:buChar char="Ø"/>
        <a:defRPr sz="2400">
          <a:solidFill>
            <a:srgbClr val="1F1F2E"/>
          </a:solidFill>
          <a:latin typeface="+mn-lt"/>
        </a:defRPr>
      </a:lvl3pPr>
      <a:lvl4pPr marL="1828800" indent="-457200" algn="l" rtl="0" eaLnBrk="0" fontAlgn="base" hangingPunct="0">
        <a:spcBef>
          <a:spcPct val="0"/>
        </a:spcBef>
        <a:spcAft>
          <a:spcPts val="1200"/>
        </a:spcAft>
        <a:buFont typeface="Courier New" pitchFamily="49" charset="0"/>
        <a:buChar char="o"/>
        <a:defRPr sz="2200">
          <a:solidFill>
            <a:srgbClr val="1F1F2E"/>
          </a:solidFill>
          <a:latin typeface="+mn-lt"/>
        </a:defRPr>
      </a:lvl4pPr>
      <a:lvl5pPr marL="2293938" indent="-465138" algn="l" rtl="0" eaLnBrk="0" fontAlgn="base" hangingPunct="0">
        <a:spcBef>
          <a:spcPct val="0"/>
        </a:spcBef>
        <a:spcAft>
          <a:spcPts val="1200"/>
        </a:spcAft>
        <a:buFont typeface="Century Schoolbook" pitchFamily="18" charset="0"/>
        <a:buChar char="»"/>
        <a:defRPr sz="2000">
          <a:solidFill>
            <a:srgbClr val="1F1F2E"/>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52400" y="2133601"/>
            <a:ext cx="7924800" cy="1752599"/>
          </a:xfrm>
        </p:spPr>
        <p:txBody>
          <a:bodyPr/>
          <a:lstStyle/>
          <a:p>
            <a:pPr eaLnBrk="1" hangingPunct="1">
              <a:lnSpc>
                <a:spcPct val="90000"/>
              </a:lnSpc>
              <a:spcAft>
                <a:spcPts val="900"/>
              </a:spcAft>
            </a:pPr>
            <a:r>
              <a:rPr lang="en-US" sz="3200" dirty="0" smtClean="0">
                <a:effectLst>
                  <a:outerShdw blurRad="38100" dist="38100" dir="2700000" algn="tl">
                    <a:srgbClr val="000000">
                      <a:alpha val="43137"/>
                    </a:srgbClr>
                  </a:outerShdw>
                </a:effectLst>
              </a:rPr>
              <a:t>Health Care and Employment Records Retention and Destruction</a:t>
            </a:r>
            <a:endParaRPr lang="en-US" sz="2600" dirty="0" smtClean="0">
              <a:solidFill>
                <a:schemeClr val="tx1"/>
              </a:solidFill>
              <a:effectLst>
                <a:outerShdw blurRad="38100" dist="38100" dir="2700000" algn="tl">
                  <a:srgbClr val="000000">
                    <a:alpha val="43137"/>
                  </a:srgbClr>
                </a:outerShdw>
              </a:effectLst>
            </a:endParaRPr>
          </a:p>
        </p:txBody>
      </p:sp>
      <p:sp>
        <p:nvSpPr>
          <p:cNvPr id="3076" name="TextBox 3"/>
          <p:cNvSpPr txBox="1">
            <a:spLocks noChangeArrowheads="1"/>
          </p:cNvSpPr>
          <p:nvPr/>
        </p:nvSpPr>
        <p:spPr bwMode="auto">
          <a:xfrm>
            <a:off x="1371600" y="4063425"/>
            <a:ext cx="6477000" cy="661720"/>
          </a:xfrm>
          <a:prstGeom prst="rect">
            <a:avLst/>
          </a:prstGeom>
          <a:noFill/>
          <a:ln w="9525">
            <a:noFill/>
            <a:miter lim="800000"/>
            <a:headEnd/>
            <a:tailEnd/>
          </a:ln>
        </p:spPr>
        <p:txBody>
          <a:bodyPr wrap="square">
            <a:spAutoFit/>
          </a:bodyPr>
          <a:lstStyle/>
          <a:p>
            <a:pPr algn="ctr">
              <a:lnSpc>
                <a:spcPct val="80000"/>
              </a:lnSpc>
              <a:spcAft>
                <a:spcPts val="600"/>
              </a:spcAft>
              <a:defRPr/>
            </a:pPr>
            <a:r>
              <a:rPr lang="en-US" sz="2000" b="1" dirty="0" smtClean="0">
                <a:effectLst>
                  <a:outerShdw blurRad="38100" dist="38100" dir="2700000" algn="tl">
                    <a:srgbClr val="000000">
                      <a:alpha val="43137"/>
                    </a:srgbClr>
                  </a:outerShdw>
                </a:effectLst>
                <a:latin typeface="Century Schoolbook" pitchFamily="18" charset="0"/>
              </a:rPr>
              <a:t>OPRA HR Committee Meeting</a:t>
            </a:r>
            <a:endParaRPr lang="en-US" sz="2000" b="1" dirty="0">
              <a:effectLst>
                <a:outerShdw blurRad="38100" dist="38100" dir="2700000" algn="tl">
                  <a:srgbClr val="000000">
                    <a:alpha val="43137"/>
                  </a:srgbClr>
                </a:outerShdw>
              </a:effectLst>
              <a:latin typeface="Century Schoolbook" pitchFamily="18" charset="0"/>
            </a:endParaRPr>
          </a:p>
          <a:p>
            <a:pPr algn="ctr">
              <a:spcAft>
                <a:spcPts val="1200"/>
              </a:spcAft>
              <a:defRPr/>
            </a:pPr>
            <a:r>
              <a:rPr lang="en-US" sz="1600" dirty="0" smtClean="0">
                <a:solidFill>
                  <a:schemeClr val="bg2">
                    <a:lumMod val="50000"/>
                  </a:schemeClr>
                </a:solidFill>
                <a:effectLst>
                  <a:outerShdw blurRad="38100" dist="38100" dir="2700000" algn="tl">
                    <a:srgbClr val="000000">
                      <a:alpha val="43137"/>
                    </a:srgbClr>
                  </a:outerShdw>
                </a:effectLst>
                <a:latin typeface="Century Schoolbook" pitchFamily="18" charset="0"/>
              </a:rPr>
              <a:t>September 19, 2017</a:t>
            </a:r>
            <a:endParaRPr lang="en-US" sz="1600" dirty="0">
              <a:solidFill>
                <a:schemeClr val="bg2">
                  <a:lumMod val="50000"/>
                </a:schemeClr>
              </a:solidFill>
              <a:effectLst>
                <a:outerShdw blurRad="38100" dist="38100" dir="2700000" algn="tl">
                  <a:srgbClr val="000000">
                    <a:alpha val="43137"/>
                  </a:srgbClr>
                </a:outerShdw>
              </a:effectLst>
              <a:latin typeface="Century Schoolbook" pitchFamily="18" charset="0"/>
            </a:endParaRPr>
          </a:p>
        </p:txBody>
      </p:sp>
      <p:sp>
        <p:nvSpPr>
          <p:cNvPr id="5" name="TextBox 4"/>
          <p:cNvSpPr txBox="1"/>
          <p:nvPr/>
        </p:nvSpPr>
        <p:spPr>
          <a:xfrm>
            <a:off x="3810000" y="4876800"/>
            <a:ext cx="1524000" cy="307777"/>
          </a:xfrm>
          <a:prstGeom prst="rect">
            <a:avLst/>
          </a:prstGeom>
          <a:noFill/>
        </p:spPr>
        <p:txBody>
          <a:bodyPr wrap="square" rtlCol="0">
            <a:spAutoFit/>
          </a:bodyPr>
          <a:lstStyle/>
          <a:p>
            <a:pPr algn="ctr">
              <a:spcAft>
                <a:spcPts val="600"/>
              </a:spcAft>
            </a:pPr>
            <a:r>
              <a:rPr lang="en-US" sz="1400" b="1" i="1" dirty="0" smtClean="0">
                <a:solidFill>
                  <a:srgbClr val="000000"/>
                </a:solidFill>
                <a:latin typeface="+mj-lt"/>
              </a:rPr>
              <a:t>Presented By:</a:t>
            </a:r>
          </a:p>
        </p:txBody>
      </p:sp>
      <p:sp>
        <p:nvSpPr>
          <p:cNvPr id="7" name="Subtitle 2"/>
          <p:cNvSpPr txBox="1">
            <a:spLocks/>
          </p:cNvSpPr>
          <p:nvPr/>
        </p:nvSpPr>
        <p:spPr bwMode="auto">
          <a:xfrm>
            <a:off x="0" y="5181600"/>
            <a:ext cx="4572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ts val="600"/>
              </a:spcBef>
              <a:spcAft>
                <a:spcPts val="600"/>
              </a:spcAft>
              <a:buClrTx/>
              <a:buSzPct val="100000"/>
              <a:buFontTx/>
              <a:buNone/>
              <a:tabLst/>
              <a:defRPr/>
            </a:pPr>
            <a:r>
              <a:rPr kumimoji="0" lang="en-US" sz="2400" b="1" i="0" u="none" strike="noStrike" kern="0" cap="none" spc="0" normalizeH="0" baseline="0" noProof="0" dirty="0" smtClean="0">
                <a:ln>
                  <a:noFill/>
                </a:ln>
                <a:solidFill>
                  <a:srgbClr val="415968"/>
                </a:solidFill>
                <a:effectLst/>
                <a:uLnTx/>
                <a:uFillTx/>
                <a:latin typeface="Century Schoolbook"/>
                <a:ea typeface="+mn-ea"/>
                <a:cs typeface="Arial" charset="0"/>
              </a:rPr>
              <a:t>Nelson Cary</a:t>
            </a:r>
          </a:p>
          <a:p>
            <a:pPr marL="0" marR="0" lvl="0" indent="0" algn="ctr" defTabSz="914400" rtl="0" eaLnBrk="1" fontAlgn="base" latinLnBrk="0" hangingPunct="1">
              <a:lnSpc>
                <a:spcPct val="80000"/>
              </a:lnSpc>
              <a:spcBef>
                <a:spcPct val="20000"/>
              </a:spcBef>
              <a:spcAft>
                <a:spcPct val="0"/>
              </a:spcAft>
              <a:buClrTx/>
              <a:buSzPct val="100000"/>
              <a:buFontTx/>
              <a:buNone/>
              <a:tabLst/>
              <a:defRPr/>
            </a:pPr>
            <a:r>
              <a:rPr kumimoji="0" lang="en-US" sz="1600" b="0" i="1" u="none" strike="noStrike" kern="0" cap="none" spc="0" normalizeH="0" baseline="0" noProof="0" dirty="0" smtClean="0">
                <a:ln>
                  <a:noFill/>
                </a:ln>
                <a:solidFill>
                  <a:srgbClr val="000000"/>
                </a:solidFill>
                <a:effectLst/>
                <a:uLnTx/>
                <a:uFillTx/>
                <a:latin typeface="Century Schoolbook"/>
                <a:ea typeface="+mn-ea"/>
                <a:cs typeface="Arial" charset="0"/>
              </a:rPr>
              <a:t>Vorys, Sater, Seymour and Pease LLP</a:t>
            </a:r>
          </a:p>
          <a:p>
            <a:pPr marL="0" marR="0" lvl="0" indent="0" algn="ctr" defTabSz="914400" rtl="0" eaLnBrk="1" fontAlgn="base" latinLnBrk="0" hangingPunct="1">
              <a:lnSpc>
                <a:spcPct val="80000"/>
              </a:lnSpc>
              <a:spcBef>
                <a:spcPct val="20000"/>
              </a:spcBef>
              <a:spcAft>
                <a:spcPct val="0"/>
              </a:spcAft>
              <a:buClrTx/>
              <a:buSzPct val="100000"/>
              <a:buFontTx/>
              <a:buNone/>
              <a:tabLst/>
              <a:defRPr/>
            </a:pPr>
            <a:r>
              <a:rPr kumimoji="0" lang="en-US" sz="1600" b="0" i="0" u="none" strike="noStrike" kern="0" cap="none" spc="0" normalizeH="0" baseline="0" noProof="0" dirty="0" smtClean="0">
                <a:ln>
                  <a:noFill/>
                </a:ln>
                <a:solidFill>
                  <a:srgbClr val="000000"/>
                </a:solidFill>
                <a:effectLst/>
                <a:uLnTx/>
                <a:uFillTx/>
                <a:latin typeface="Century Schoolbook"/>
                <a:ea typeface="+mn-ea"/>
                <a:cs typeface="Arial" charset="0"/>
              </a:rPr>
              <a:t>614.464</a:t>
            </a:r>
            <a:r>
              <a:rPr kumimoji="0" lang="fr-FR" sz="1600" b="0" i="0" u="none" strike="noStrike" kern="0" cap="none" spc="0" normalizeH="0" baseline="0" noProof="0" dirty="0" smtClean="0">
                <a:ln>
                  <a:noFill/>
                </a:ln>
                <a:solidFill>
                  <a:srgbClr val="000000"/>
                </a:solidFill>
                <a:effectLst/>
                <a:uLnTx/>
                <a:uFillTx/>
                <a:latin typeface="Century Schoolbook"/>
                <a:ea typeface="+mn-ea"/>
                <a:cs typeface="Arial" charset="0"/>
              </a:rPr>
              <a:t>.6396</a:t>
            </a:r>
            <a:r>
              <a:rPr kumimoji="0" lang="en-US" sz="1600" b="0" i="0" u="none" strike="noStrike" kern="0" cap="none" spc="0" normalizeH="0" baseline="0" noProof="0" dirty="0" smtClean="0">
                <a:ln>
                  <a:noFill/>
                </a:ln>
                <a:solidFill>
                  <a:srgbClr val="000000"/>
                </a:solidFill>
                <a:effectLst/>
                <a:uLnTx/>
                <a:uFillTx/>
                <a:latin typeface="Century Schoolbook"/>
                <a:ea typeface="+mn-ea"/>
                <a:cs typeface="Arial" charset="0"/>
              </a:rPr>
              <a:t> | </a:t>
            </a:r>
            <a:r>
              <a:rPr kumimoji="0" lang="en-US" sz="1600" b="0" i="0" u="none" strike="noStrike" kern="0" cap="none" spc="0" normalizeH="0" baseline="0" noProof="0" dirty="0" err="1" smtClean="0">
                <a:ln>
                  <a:noFill/>
                </a:ln>
                <a:solidFill>
                  <a:srgbClr val="000000"/>
                </a:solidFill>
                <a:effectLst/>
                <a:uLnTx/>
                <a:uFillTx/>
                <a:latin typeface="Century Schoolbook"/>
                <a:ea typeface="+mn-ea"/>
                <a:cs typeface="Arial" charset="0"/>
              </a:rPr>
              <a:t>ndcary</a:t>
            </a:r>
            <a:r>
              <a:rPr kumimoji="0" lang="fr-FR" sz="1600" b="0" i="0" u="none" strike="noStrike" kern="0" cap="none" spc="0" normalizeH="0" baseline="0" noProof="0" dirty="0" smtClean="0">
                <a:ln>
                  <a:noFill/>
                </a:ln>
                <a:solidFill>
                  <a:srgbClr val="000000"/>
                </a:solidFill>
                <a:effectLst/>
                <a:uLnTx/>
                <a:uFillTx/>
                <a:latin typeface="Century Schoolbook"/>
                <a:ea typeface="+mn-ea"/>
                <a:cs typeface="Arial" charset="0"/>
              </a:rPr>
              <a:t>@vorys.com</a:t>
            </a:r>
          </a:p>
          <a:p>
            <a:pPr lvl="0" algn="ctr">
              <a:lnSpc>
                <a:spcPct val="80000"/>
              </a:lnSpc>
              <a:spcBef>
                <a:spcPct val="20000"/>
              </a:spcBef>
              <a:buSzPct val="100000"/>
              <a:defRPr/>
            </a:pPr>
            <a:r>
              <a:rPr lang="fr-FR" sz="1600" kern="0" dirty="0" smtClean="0">
                <a:solidFill>
                  <a:srgbClr val="000000"/>
                </a:solidFill>
                <a:latin typeface="Century Schoolbook"/>
              </a:rPr>
              <a:t>@</a:t>
            </a:r>
            <a:r>
              <a:rPr lang="fr-FR" sz="1600" kern="0" dirty="0" err="1" smtClean="0">
                <a:solidFill>
                  <a:srgbClr val="000000"/>
                </a:solidFill>
                <a:latin typeface="Century Schoolbook"/>
              </a:rPr>
              <a:t>laboresq</a:t>
            </a:r>
            <a:r>
              <a:rPr lang="fr-FR" sz="1600" kern="0" dirty="0" smtClean="0">
                <a:solidFill>
                  <a:srgbClr val="000000"/>
                </a:solidFill>
                <a:latin typeface="Century Schoolbook"/>
              </a:rPr>
              <a:t> </a:t>
            </a:r>
            <a:r>
              <a:rPr lang="en-US" sz="1600" kern="0" dirty="0" smtClean="0">
                <a:solidFill>
                  <a:srgbClr val="000000"/>
                </a:solidFill>
                <a:latin typeface="Century Schoolbook"/>
              </a:rPr>
              <a:t>|  www.vorysonlabor.com</a:t>
            </a:r>
            <a:endParaRPr kumimoji="0" lang="en-US" sz="1600" b="0" i="0" u="none" strike="noStrike" kern="0" cap="none" spc="0" normalizeH="0" baseline="0" noProof="0" dirty="0" smtClean="0">
              <a:ln>
                <a:noFill/>
              </a:ln>
              <a:solidFill>
                <a:srgbClr val="000000"/>
              </a:solidFill>
              <a:effectLst/>
              <a:uLnTx/>
              <a:uFillTx/>
              <a:latin typeface="Century Schoolbook"/>
              <a:ea typeface="+mn-ea"/>
              <a:cs typeface="Arial" charset="0"/>
            </a:endParaRPr>
          </a:p>
          <a:p>
            <a:pPr marL="0" marR="0" lvl="0" indent="0" algn="ctr" defTabSz="914400" rtl="0" eaLnBrk="1" fontAlgn="base" latinLnBrk="0" hangingPunct="1">
              <a:lnSpc>
                <a:spcPct val="100000"/>
              </a:lnSpc>
              <a:spcBef>
                <a:spcPts val="0"/>
              </a:spcBef>
              <a:spcAft>
                <a:spcPts val="1200"/>
              </a:spcAft>
              <a:buClrTx/>
              <a:buSzPct val="100000"/>
              <a:buFontTx/>
              <a:buNone/>
              <a:tabLst/>
              <a:defRPr/>
            </a:pPr>
            <a:endParaRPr kumimoji="0" lang="en-US" sz="2400" b="0" i="0" u="none" strike="noStrike" kern="0" cap="none" spc="0" normalizeH="0" baseline="0" noProof="0" dirty="0" smtClean="0">
              <a:ln>
                <a:noFill/>
              </a:ln>
              <a:solidFill>
                <a:srgbClr val="1F1F2E"/>
              </a:solidFill>
              <a:effectLst/>
              <a:uLnTx/>
              <a:uFillTx/>
              <a:latin typeface="+mn-lt"/>
              <a:ea typeface="+mn-ea"/>
              <a:cs typeface="+mn-cs"/>
            </a:endParaRPr>
          </a:p>
        </p:txBody>
      </p:sp>
      <p:sp>
        <p:nvSpPr>
          <p:cNvPr id="6" name="Subtitle 2"/>
          <p:cNvSpPr txBox="1">
            <a:spLocks/>
          </p:cNvSpPr>
          <p:nvPr/>
        </p:nvSpPr>
        <p:spPr bwMode="auto">
          <a:xfrm>
            <a:off x="4572000" y="5181600"/>
            <a:ext cx="4572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ts val="600"/>
              </a:spcBef>
              <a:spcAft>
                <a:spcPts val="600"/>
              </a:spcAft>
              <a:buClrTx/>
              <a:buSzPct val="100000"/>
              <a:buFontTx/>
              <a:buNone/>
              <a:tabLst/>
              <a:defRPr/>
            </a:pPr>
            <a:r>
              <a:rPr kumimoji="0" lang="en-US" sz="2400" b="1" i="0" u="none" strike="noStrike" kern="0" cap="none" spc="0" normalizeH="0" baseline="0" noProof="0" dirty="0" smtClean="0">
                <a:ln>
                  <a:noFill/>
                </a:ln>
                <a:solidFill>
                  <a:srgbClr val="415968"/>
                </a:solidFill>
                <a:effectLst/>
                <a:uLnTx/>
                <a:uFillTx/>
                <a:latin typeface="Century Schoolbook"/>
                <a:ea typeface="+mn-ea"/>
                <a:cs typeface="Arial" charset="0"/>
              </a:rPr>
              <a:t>Liam Gruzs</a:t>
            </a:r>
          </a:p>
          <a:p>
            <a:pPr marL="0" marR="0" lvl="0" indent="0" algn="ctr" defTabSz="914400" rtl="0" eaLnBrk="1" fontAlgn="base" latinLnBrk="0" hangingPunct="1">
              <a:lnSpc>
                <a:spcPct val="80000"/>
              </a:lnSpc>
              <a:spcBef>
                <a:spcPct val="20000"/>
              </a:spcBef>
              <a:spcAft>
                <a:spcPct val="0"/>
              </a:spcAft>
              <a:buClrTx/>
              <a:buSzPct val="100000"/>
              <a:buFontTx/>
              <a:buNone/>
              <a:tabLst/>
              <a:defRPr/>
            </a:pPr>
            <a:r>
              <a:rPr kumimoji="0" lang="en-US" sz="1600" b="0" i="1" u="none" strike="noStrike" kern="0" cap="none" spc="0" normalizeH="0" baseline="0" noProof="0" dirty="0" smtClean="0">
                <a:ln>
                  <a:noFill/>
                </a:ln>
                <a:solidFill>
                  <a:srgbClr val="000000"/>
                </a:solidFill>
                <a:effectLst/>
                <a:uLnTx/>
                <a:uFillTx/>
                <a:latin typeface="Century Schoolbook"/>
                <a:ea typeface="+mn-ea"/>
                <a:cs typeface="Arial" charset="0"/>
              </a:rPr>
              <a:t>Vorys, Sater, Seymour and Pease LLP</a:t>
            </a:r>
          </a:p>
          <a:p>
            <a:pPr marL="0" marR="0" lvl="0" indent="0" algn="ctr" defTabSz="914400" rtl="0" eaLnBrk="1" fontAlgn="base" latinLnBrk="0" hangingPunct="1">
              <a:lnSpc>
                <a:spcPct val="80000"/>
              </a:lnSpc>
              <a:spcBef>
                <a:spcPct val="20000"/>
              </a:spcBef>
              <a:spcAft>
                <a:spcPct val="0"/>
              </a:spcAft>
              <a:buClrTx/>
              <a:buSzPct val="100000"/>
              <a:buFontTx/>
              <a:buNone/>
              <a:tabLst/>
              <a:defRPr/>
            </a:pPr>
            <a:r>
              <a:rPr kumimoji="0" lang="en-US" sz="1600" b="0" i="0" u="none" strike="noStrike" kern="0" cap="none" spc="0" normalizeH="0" baseline="0" noProof="0" dirty="0" smtClean="0">
                <a:ln>
                  <a:noFill/>
                </a:ln>
                <a:solidFill>
                  <a:srgbClr val="000000"/>
                </a:solidFill>
                <a:effectLst/>
                <a:uLnTx/>
                <a:uFillTx/>
                <a:latin typeface="Century Schoolbook"/>
                <a:ea typeface="+mn-ea"/>
                <a:cs typeface="Arial" charset="0"/>
              </a:rPr>
              <a:t>614.464</a:t>
            </a:r>
            <a:r>
              <a:rPr kumimoji="0" lang="fr-FR" sz="1600" b="0" i="0" u="none" strike="noStrike" kern="0" cap="none" spc="0" normalizeH="0" baseline="0" noProof="0" dirty="0" smtClean="0">
                <a:ln>
                  <a:noFill/>
                </a:ln>
                <a:solidFill>
                  <a:srgbClr val="000000"/>
                </a:solidFill>
                <a:effectLst/>
                <a:uLnTx/>
                <a:uFillTx/>
                <a:latin typeface="Century Schoolbook"/>
                <a:ea typeface="+mn-ea"/>
                <a:cs typeface="Arial" charset="0"/>
              </a:rPr>
              <a:t>.6200</a:t>
            </a:r>
            <a:r>
              <a:rPr kumimoji="0" lang="en-US" sz="1600" b="0" i="0" u="none" strike="noStrike" kern="0" cap="none" spc="0" normalizeH="0" baseline="0" noProof="0" dirty="0" smtClean="0">
                <a:ln>
                  <a:noFill/>
                </a:ln>
                <a:solidFill>
                  <a:srgbClr val="000000"/>
                </a:solidFill>
                <a:effectLst/>
                <a:uLnTx/>
                <a:uFillTx/>
                <a:latin typeface="Century Schoolbook"/>
                <a:ea typeface="+mn-ea"/>
                <a:cs typeface="Arial" charset="0"/>
              </a:rPr>
              <a:t> | jlgruzs</a:t>
            </a:r>
            <a:r>
              <a:rPr kumimoji="0" lang="fr-FR" sz="1600" b="0" i="0" u="none" strike="noStrike" kern="0" cap="none" spc="0" normalizeH="0" baseline="0" noProof="0" dirty="0" smtClean="0">
                <a:ln>
                  <a:noFill/>
                </a:ln>
                <a:solidFill>
                  <a:srgbClr val="000000"/>
                </a:solidFill>
                <a:effectLst/>
                <a:uLnTx/>
                <a:uFillTx/>
                <a:latin typeface="Century Schoolbook"/>
                <a:ea typeface="+mn-ea"/>
                <a:cs typeface="Arial" charset="0"/>
              </a:rPr>
              <a:t>@vorys.com</a:t>
            </a:r>
            <a:endParaRPr kumimoji="0" lang="en-US" sz="1600" b="0" i="0" u="none" strike="noStrike" kern="0" cap="none" spc="0" normalizeH="0" baseline="0" noProof="0" dirty="0" smtClean="0">
              <a:ln>
                <a:noFill/>
              </a:ln>
              <a:solidFill>
                <a:srgbClr val="000000"/>
              </a:solidFill>
              <a:effectLst/>
              <a:uLnTx/>
              <a:uFillTx/>
              <a:latin typeface="Century Schoolbook"/>
              <a:ea typeface="+mn-ea"/>
              <a:cs typeface="Arial" charset="0"/>
            </a:endParaRPr>
          </a:p>
          <a:p>
            <a:pPr marL="0" marR="0" lvl="0" indent="0" algn="ctr" defTabSz="914400" rtl="0" eaLnBrk="1" fontAlgn="base" latinLnBrk="0" hangingPunct="1">
              <a:lnSpc>
                <a:spcPct val="100000"/>
              </a:lnSpc>
              <a:spcBef>
                <a:spcPts val="0"/>
              </a:spcBef>
              <a:spcAft>
                <a:spcPts val="1200"/>
              </a:spcAft>
              <a:buClrTx/>
              <a:buSzPct val="100000"/>
              <a:buFontTx/>
              <a:buNone/>
              <a:tabLst/>
              <a:defRPr/>
            </a:pPr>
            <a:endParaRPr kumimoji="0" lang="en-US" sz="2400" b="0" i="0" u="none" strike="noStrike" kern="0" cap="none" spc="0" normalizeH="0" baseline="0" noProof="0" dirty="0" smtClean="0">
              <a:ln>
                <a:noFill/>
              </a:ln>
              <a:solidFill>
                <a:srgbClr val="1F1F2E"/>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Increased Civil Monetary Penalties</a:t>
            </a:r>
          </a:p>
        </p:txBody>
      </p:sp>
      <p:sp>
        <p:nvSpPr>
          <p:cNvPr id="11267" name="Content Placeholder 2"/>
          <p:cNvSpPr>
            <a:spLocks noGrp="1"/>
          </p:cNvSpPr>
          <p:nvPr>
            <p:ph sz="half" idx="1"/>
          </p:nvPr>
        </p:nvSpPr>
        <p:spPr>
          <a:xfrm>
            <a:off x="457200" y="1600200"/>
            <a:ext cx="8458200" cy="1524000"/>
          </a:xfrm>
        </p:spPr>
        <p:txBody>
          <a:bodyPr/>
          <a:lstStyle/>
          <a:p>
            <a:r>
              <a:rPr lang="en-US" sz="2200" dirty="0" smtClean="0"/>
              <a:t>Civil monetary penalties for HIPAA violations were significantly increased after HITECH (and these increased CMPs have been incorporated into the Final Omnibus HIPAA Rule).</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28311878"/>
              </p:ext>
            </p:extLst>
          </p:nvPr>
        </p:nvGraphicFramePr>
        <p:xfrm>
          <a:off x="533400" y="3200400"/>
          <a:ext cx="8001000" cy="2777555"/>
        </p:xfrm>
        <a:graphic>
          <a:graphicData uri="http://schemas.openxmlformats.org/drawingml/2006/table">
            <a:tbl>
              <a:tblPr firstRow="1" bandRow="1">
                <a:tableStyleId>{5C22544A-7EE6-4342-B048-85BDC9FD1C3A}</a:tableStyleId>
              </a:tblPr>
              <a:tblGrid>
                <a:gridCol w="3581400"/>
                <a:gridCol w="2133600"/>
                <a:gridCol w="2286000"/>
              </a:tblGrid>
              <a:tr h="423396">
                <a:tc gridSpan="3">
                  <a:txBody>
                    <a:bodyPr/>
                    <a:lstStyle/>
                    <a:p>
                      <a:pPr algn="ctr"/>
                      <a:r>
                        <a:rPr kumimoji="0" lang="en-US" sz="2000" b="1" i="0" u="none" strike="noStrike" kern="0" cap="none" spc="0" normalizeH="0" baseline="0" noProof="0" dirty="0" smtClean="0">
                          <a:ln>
                            <a:noFill/>
                          </a:ln>
                          <a:solidFill>
                            <a:srgbClr val="E4DFB8"/>
                          </a:solidFill>
                          <a:effectLst/>
                          <a:uLnTx/>
                          <a:uFillTx/>
                          <a:latin typeface="+mn-lt"/>
                          <a:ea typeface="+mn-ea"/>
                          <a:cs typeface="+mn-cs"/>
                        </a:rPr>
                        <a:t>Civil Monetary Penalties for HIPAA Violations:</a:t>
                      </a:r>
                      <a:endParaRPr lang="en-US" sz="2000" b="1" dirty="0">
                        <a:solidFill>
                          <a:srgbClr val="E4DFB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5968"/>
                    </a:solidFill>
                  </a:tcPr>
                </a:tc>
                <a:tc hMerge="1">
                  <a:txBody>
                    <a:bodyPr/>
                    <a:lstStyle/>
                    <a:p>
                      <a:endParaRPr lang="en-US" sz="1600" dirty="0">
                        <a:solidFill>
                          <a:schemeClr val="tx1"/>
                        </a:solidFill>
                      </a:endParaRPr>
                    </a:p>
                  </a:txBody>
                  <a:tcPr/>
                </a:tc>
                <a:tc hMerge="1">
                  <a:txBody>
                    <a:bodyPr/>
                    <a:lstStyle/>
                    <a:p>
                      <a:endParaRPr lang="en-US" sz="1600" dirty="0">
                        <a:solidFill>
                          <a:schemeClr val="tx1"/>
                        </a:solidFill>
                      </a:endParaRPr>
                    </a:p>
                  </a:txBody>
                  <a:tcPr/>
                </a:tc>
              </a:tr>
              <a:tr h="525327">
                <a:tc>
                  <a:txBody>
                    <a:bodyPr/>
                    <a:lstStyle/>
                    <a:p>
                      <a:pPr algn="ctr"/>
                      <a:r>
                        <a:rPr lang="en-US" sz="1400" b="1" u="none" dirty="0" smtClean="0">
                          <a:solidFill>
                            <a:schemeClr val="bg2">
                              <a:lumMod val="50000"/>
                            </a:schemeClr>
                          </a:solidFill>
                        </a:rPr>
                        <a:t>Violation Category of Culpability</a:t>
                      </a:r>
                      <a:endParaRPr lang="en-US" sz="1400" b="1" u="none" dirty="0">
                        <a:solidFill>
                          <a:schemeClr val="bg2">
                            <a:lumMod val="50000"/>
                          </a:schemeClr>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C1CE"/>
                    </a:solidFill>
                  </a:tcPr>
                </a:tc>
                <a:tc>
                  <a:txBody>
                    <a:bodyPr/>
                    <a:lstStyle/>
                    <a:p>
                      <a:pPr algn="ctr"/>
                      <a:r>
                        <a:rPr lang="en-US" sz="1400" b="1" u="none" dirty="0" smtClean="0"/>
                        <a:t> </a:t>
                      </a:r>
                      <a:r>
                        <a:rPr lang="en-US" sz="1400" b="1" u="none" dirty="0" smtClean="0">
                          <a:solidFill>
                            <a:schemeClr val="bg2">
                              <a:lumMod val="50000"/>
                            </a:schemeClr>
                          </a:solidFill>
                        </a:rPr>
                        <a:t>Each Violation </a:t>
                      </a:r>
                      <a:endParaRPr lang="en-US" sz="1400" b="1" u="none" dirty="0">
                        <a:solidFill>
                          <a:schemeClr val="bg2">
                            <a:lumMod val="50000"/>
                          </a:schemeClr>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C1CE"/>
                    </a:solidFill>
                  </a:tcPr>
                </a:tc>
                <a:tc>
                  <a:txBody>
                    <a:bodyPr/>
                    <a:lstStyle/>
                    <a:p>
                      <a:pPr algn="ctr"/>
                      <a:r>
                        <a:rPr lang="en-US" sz="1400" b="1" u="none" dirty="0" smtClean="0">
                          <a:solidFill>
                            <a:schemeClr val="bg2">
                              <a:lumMod val="50000"/>
                            </a:schemeClr>
                          </a:solidFill>
                        </a:rPr>
                        <a:t>Annual Maximum for Identical Violations</a:t>
                      </a:r>
                      <a:endParaRPr lang="en-US" sz="1400" b="1" u="none" dirty="0">
                        <a:solidFill>
                          <a:schemeClr val="bg2">
                            <a:lumMod val="50000"/>
                          </a:schemeClr>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C1CE"/>
                    </a:solidFill>
                  </a:tcPr>
                </a:tc>
              </a:tr>
              <a:tr h="500982">
                <a:tc>
                  <a:txBody>
                    <a:bodyPr/>
                    <a:lstStyle/>
                    <a:p>
                      <a:pPr marL="4763" lvl="1" indent="0">
                        <a:spcAft>
                          <a:spcPts val="0"/>
                        </a:spcAft>
                        <a:buNone/>
                        <a:tabLst>
                          <a:tab pos="3657600" algn="l"/>
                          <a:tab pos="6400800" algn="l"/>
                        </a:tabLst>
                      </a:pPr>
                      <a:r>
                        <a:rPr lang="en-US" sz="1400" dirty="0" smtClean="0"/>
                        <a:t>Did not know (and would not have known with reasonable diligence)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DFB8"/>
                    </a:solidFill>
                  </a:tcPr>
                </a:tc>
                <a:tc>
                  <a:txBody>
                    <a:bodyPr/>
                    <a:lstStyle/>
                    <a:p>
                      <a:pPr algn="r"/>
                      <a:r>
                        <a:rPr lang="en-US" sz="1400" dirty="0" smtClean="0"/>
                        <a:t>$100 -  $50,000.00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DFB8"/>
                    </a:solidFill>
                  </a:tcPr>
                </a:tc>
                <a:tc>
                  <a:txBody>
                    <a:bodyPr/>
                    <a:lstStyle/>
                    <a:p>
                      <a:pPr algn="r"/>
                      <a:r>
                        <a:rPr lang="en-US" sz="1400" dirty="0" smtClean="0"/>
                        <a:t>$1,500,000.00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DFB8"/>
                    </a:solidFill>
                  </a:tcPr>
                </a:tc>
              </a:tr>
              <a:tr h="50098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Violation due to reasonable- cause but not willful neglect.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C1CE"/>
                    </a:solidFill>
                  </a:tcPr>
                </a:tc>
                <a:tc>
                  <a:txBody>
                    <a:bodyPr/>
                    <a:lstStyle/>
                    <a:p>
                      <a:pPr algn="r"/>
                      <a:r>
                        <a:rPr lang="en-US" sz="1400" dirty="0" smtClean="0"/>
                        <a:t>$1,000 - $50,000.00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C1CE"/>
                    </a:solidFill>
                  </a:tcPr>
                </a:tc>
                <a:tc>
                  <a:txBody>
                    <a:bodyPr/>
                    <a:lstStyle/>
                    <a:p>
                      <a:pPr algn="r"/>
                      <a:r>
                        <a:rPr lang="en-US" sz="1400" dirty="0" smtClean="0"/>
                        <a:t>$1,500,000.00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C1CE"/>
                    </a:solidFill>
                  </a:tcPr>
                </a:tc>
              </a:tr>
              <a:tr h="39625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Willful neglect – but violation corrected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DFB8"/>
                    </a:solidFill>
                  </a:tcPr>
                </a:tc>
                <a:tc>
                  <a:txBody>
                    <a:bodyPr/>
                    <a:lstStyle/>
                    <a:p>
                      <a:pPr algn="r"/>
                      <a:r>
                        <a:rPr lang="en-US" sz="1400" dirty="0" smtClean="0"/>
                        <a:t>$10,000 - $50,000.00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DFB8"/>
                    </a:solidFill>
                  </a:tcPr>
                </a:tc>
                <a:tc>
                  <a:txBody>
                    <a:bodyPr/>
                    <a:lstStyle/>
                    <a:p>
                      <a:pPr algn="r"/>
                      <a:r>
                        <a:rPr lang="en-US" sz="1400" dirty="0" smtClean="0"/>
                        <a:t>$1,500,000.00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DFB8"/>
                    </a:solidFill>
                  </a:tcPr>
                </a:tc>
              </a:tr>
              <a:tr h="39625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Willful neglect – violation NOT corrected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C1CE"/>
                    </a:solidFill>
                  </a:tcPr>
                </a:tc>
                <a:tc>
                  <a:txBody>
                    <a:bodyPr/>
                    <a:lstStyle/>
                    <a:p>
                      <a:pPr algn="r"/>
                      <a:r>
                        <a:rPr lang="en-US" sz="1400" dirty="0" smtClean="0"/>
                        <a:t>$50,000.00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C1CE"/>
                    </a:solidFill>
                  </a:tcPr>
                </a:tc>
                <a:tc>
                  <a:txBody>
                    <a:bodyPr/>
                    <a:lstStyle/>
                    <a:p>
                      <a:pPr algn="r"/>
                      <a:r>
                        <a:rPr lang="en-US" sz="1400" dirty="0" smtClean="0"/>
                        <a:t>$1,500,000.00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C1CE"/>
                    </a:solidFill>
                  </a:tcPr>
                </a:tc>
              </a:tr>
            </a:tbl>
          </a:graphicData>
        </a:graphic>
      </p:graphicFrame>
    </p:spTree>
    <p:extLst>
      <p:ext uri="{BB962C8B-B14F-4D97-AF65-F5344CB8AC3E}">
        <p14:creationId xmlns:p14="http://schemas.microsoft.com/office/powerpoint/2010/main" val="3883050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096963"/>
          </a:xfrm>
        </p:spPr>
        <p:txBody>
          <a:bodyPr/>
          <a:lstStyle/>
          <a:p>
            <a:r>
              <a:rPr lang="en-US" dirty="0" smtClean="0"/>
              <a:t>Factors Impacting Amount of </a:t>
            </a:r>
            <a:r>
              <a:rPr lang="en-US" dirty="0" err="1" smtClean="0"/>
              <a:t>CMPs</a:t>
            </a:r>
            <a:endParaRPr lang="en-US" dirty="0" smtClean="0"/>
          </a:p>
        </p:txBody>
      </p:sp>
      <p:sp>
        <p:nvSpPr>
          <p:cNvPr id="12291" name="Content Placeholder 2"/>
          <p:cNvSpPr>
            <a:spLocks noGrp="1"/>
          </p:cNvSpPr>
          <p:nvPr>
            <p:ph idx="1"/>
          </p:nvPr>
        </p:nvSpPr>
        <p:spPr>
          <a:xfrm>
            <a:off x="457200" y="1981200"/>
            <a:ext cx="8229600" cy="3810000"/>
          </a:xfrm>
        </p:spPr>
        <p:txBody>
          <a:bodyPr/>
          <a:lstStyle/>
          <a:p>
            <a:pPr eaLnBrk="1" hangingPunct="1">
              <a:spcAft>
                <a:spcPts val="3600"/>
              </a:spcAft>
            </a:pPr>
            <a:r>
              <a:rPr lang="en-US" dirty="0" smtClean="0"/>
              <a:t>The nature and extent of the violation.</a:t>
            </a:r>
          </a:p>
          <a:p>
            <a:pPr eaLnBrk="1" hangingPunct="1">
              <a:spcAft>
                <a:spcPts val="3600"/>
              </a:spcAft>
            </a:pPr>
            <a:r>
              <a:rPr lang="en-US" dirty="0" smtClean="0"/>
              <a:t>The nature and extent of the resulting harm.</a:t>
            </a:r>
          </a:p>
          <a:p>
            <a:pPr eaLnBrk="1" hangingPunct="1">
              <a:spcAft>
                <a:spcPts val="3600"/>
              </a:spcAft>
            </a:pPr>
            <a:r>
              <a:rPr lang="en-US" dirty="0" smtClean="0"/>
              <a:t>Other factors, including prior compliance with the rules and/or the financial condition of the covered entity or business associate at the time of the violation.</a:t>
            </a:r>
          </a:p>
          <a:p>
            <a:pPr>
              <a:spcAft>
                <a:spcPts val="3600"/>
              </a:spcAft>
            </a:pPr>
            <a:endParaRPr lang="en-US" dirty="0" smtClean="0"/>
          </a:p>
        </p:txBody>
      </p:sp>
    </p:spTree>
    <p:extLst>
      <p:ext uri="{BB962C8B-B14F-4D97-AF65-F5344CB8AC3E}">
        <p14:creationId xmlns:p14="http://schemas.microsoft.com/office/powerpoint/2010/main" val="2910074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29600" cy="1096963"/>
          </a:xfrm>
        </p:spPr>
        <p:txBody>
          <a:bodyPr/>
          <a:lstStyle/>
          <a:p>
            <a:r>
              <a:rPr lang="en-US" dirty="0" smtClean="0"/>
              <a:t>Criminal Enforcement Actions</a:t>
            </a:r>
            <a:br>
              <a:rPr lang="en-US" dirty="0" smtClean="0"/>
            </a:br>
            <a:r>
              <a:rPr lang="en-US" dirty="0" smtClean="0"/>
              <a:t>42 </a:t>
            </a:r>
            <a:r>
              <a:rPr lang="en-US" dirty="0" err="1" smtClean="0"/>
              <a:t>U.S.C.</a:t>
            </a:r>
            <a:r>
              <a:rPr lang="en-US" dirty="0" smtClean="0"/>
              <a:t> § 1302d-6</a:t>
            </a:r>
          </a:p>
        </p:txBody>
      </p:sp>
      <p:sp>
        <p:nvSpPr>
          <p:cNvPr id="3" name="Content Placeholder 2"/>
          <p:cNvSpPr>
            <a:spLocks noGrp="1"/>
          </p:cNvSpPr>
          <p:nvPr>
            <p:ph idx="1"/>
          </p:nvPr>
        </p:nvSpPr>
        <p:spPr>
          <a:xfrm>
            <a:off x="457200" y="1752600"/>
            <a:ext cx="8534400" cy="4495800"/>
          </a:xfrm>
        </p:spPr>
        <p:txBody>
          <a:bodyPr/>
          <a:lstStyle/>
          <a:p>
            <a:pPr>
              <a:lnSpc>
                <a:spcPct val="70000"/>
              </a:lnSpc>
              <a:defRPr/>
            </a:pPr>
            <a:r>
              <a:rPr lang="en-US" sz="1800" dirty="0" smtClean="0"/>
              <a:t>To commit a criminal offense under HIPAA a person must “knowingly” and in violation of HIPAA do one of the following</a:t>
            </a:r>
            <a:r>
              <a:rPr lang="en-US" sz="2000" dirty="0" smtClean="0"/>
              <a:t>:</a:t>
            </a:r>
          </a:p>
          <a:p>
            <a:pPr lvl="1">
              <a:lnSpc>
                <a:spcPct val="70000"/>
              </a:lnSpc>
              <a:spcAft>
                <a:spcPts val="600"/>
              </a:spcAft>
              <a:defRPr/>
            </a:pPr>
            <a:r>
              <a:rPr lang="en-US" sz="1600" dirty="0" smtClean="0"/>
              <a:t>Use or cause to be used a unique health identifier;</a:t>
            </a:r>
          </a:p>
          <a:p>
            <a:pPr lvl="1">
              <a:lnSpc>
                <a:spcPct val="70000"/>
              </a:lnSpc>
              <a:spcAft>
                <a:spcPts val="600"/>
              </a:spcAft>
              <a:defRPr/>
            </a:pPr>
            <a:r>
              <a:rPr lang="en-US" sz="1600" dirty="0" smtClean="0"/>
              <a:t>Obtain individually identifiable health information; or</a:t>
            </a:r>
          </a:p>
          <a:p>
            <a:pPr lvl="1">
              <a:lnSpc>
                <a:spcPct val="70000"/>
              </a:lnSpc>
              <a:spcAft>
                <a:spcPts val="1800"/>
              </a:spcAft>
              <a:defRPr/>
            </a:pPr>
            <a:r>
              <a:rPr lang="en-US" sz="1600" spc="-30" dirty="0" smtClean="0"/>
              <a:t>Disclose individually identifiable health information to another person. </a:t>
            </a:r>
          </a:p>
          <a:p>
            <a:pPr>
              <a:lnSpc>
                <a:spcPct val="70000"/>
              </a:lnSpc>
              <a:defRPr/>
            </a:pPr>
            <a:r>
              <a:rPr lang="en-US" sz="1800" dirty="0" smtClean="0"/>
              <a:t>Penalties for Criminal Violations:</a:t>
            </a:r>
          </a:p>
          <a:p>
            <a:pPr lvl="1">
              <a:lnSpc>
                <a:spcPct val="70000"/>
              </a:lnSpc>
              <a:spcAft>
                <a:spcPts val="600"/>
              </a:spcAft>
              <a:buNone/>
              <a:defRPr/>
            </a:pPr>
            <a:r>
              <a:rPr lang="en-US" sz="1600" b="1" u="sng" dirty="0" smtClean="0"/>
              <a:t>HIPAA Violation</a:t>
            </a:r>
            <a:r>
              <a:rPr lang="en-US" sz="1600" dirty="0" smtClean="0"/>
              <a:t>		</a:t>
            </a:r>
            <a:r>
              <a:rPr lang="en-US" sz="1600" b="1" u="sng" dirty="0" smtClean="0"/>
              <a:t>Fine</a:t>
            </a:r>
            <a:r>
              <a:rPr lang="en-US" sz="1600" dirty="0" smtClean="0"/>
              <a:t>			</a:t>
            </a:r>
            <a:r>
              <a:rPr lang="en-US" sz="1600" b="1" u="sng" dirty="0" smtClean="0"/>
              <a:t>Prison</a:t>
            </a:r>
          </a:p>
          <a:p>
            <a:pPr lvl="1">
              <a:lnSpc>
                <a:spcPct val="70000"/>
              </a:lnSpc>
              <a:spcAft>
                <a:spcPts val="600"/>
              </a:spcAft>
              <a:buNone/>
              <a:defRPr/>
            </a:pPr>
            <a:r>
              <a:rPr lang="en-US" sz="1600" dirty="0" smtClean="0"/>
              <a:t>Knowingly			Up to $50,000.00 		Up to 1 year</a:t>
            </a:r>
          </a:p>
          <a:p>
            <a:pPr lvl="1">
              <a:lnSpc>
                <a:spcPct val="70000"/>
              </a:lnSpc>
              <a:spcAft>
                <a:spcPts val="600"/>
              </a:spcAft>
              <a:buNone/>
              <a:defRPr/>
            </a:pPr>
            <a:r>
              <a:rPr lang="en-US" sz="1600" dirty="0" smtClean="0"/>
              <a:t>False Pretenses:  		Up to $100,000.00 		Up to  5 years </a:t>
            </a:r>
          </a:p>
          <a:p>
            <a:pPr lvl="1" indent="-341313">
              <a:lnSpc>
                <a:spcPct val="70000"/>
              </a:lnSpc>
              <a:spcAft>
                <a:spcPts val="0"/>
              </a:spcAft>
              <a:buNone/>
              <a:defRPr/>
            </a:pPr>
            <a:r>
              <a:rPr lang="en-US" sz="1400" i="1" dirty="0" smtClean="0">
                <a:solidFill>
                  <a:srgbClr val="995409"/>
                </a:solidFill>
              </a:rPr>
              <a:t>Intent to sell, transfer, or use</a:t>
            </a:r>
            <a:r>
              <a:rPr lang="en-US" sz="1600" dirty="0" smtClean="0"/>
              <a:t>	Up to $250,000.00		Up to 10 years</a:t>
            </a:r>
          </a:p>
          <a:p>
            <a:pPr lvl="1" indent="-341313">
              <a:lnSpc>
                <a:spcPct val="70000"/>
              </a:lnSpc>
              <a:spcAft>
                <a:spcPts val="0"/>
              </a:spcAft>
              <a:buNone/>
              <a:defRPr/>
            </a:pPr>
            <a:r>
              <a:rPr lang="en-US" sz="1400" i="1" dirty="0" smtClean="0">
                <a:solidFill>
                  <a:srgbClr val="995409"/>
                </a:solidFill>
              </a:rPr>
              <a:t>to commercial advantage,</a:t>
            </a:r>
          </a:p>
          <a:p>
            <a:pPr lvl="1" indent="-341313">
              <a:lnSpc>
                <a:spcPct val="70000"/>
              </a:lnSpc>
              <a:spcAft>
                <a:spcPts val="0"/>
              </a:spcAft>
              <a:buNone/>
              <a:defRPr/>
            </a:pPr>
            <a:r>
              <a:rPr lang="en-US" sz="1400" i="1" dirty="0" smtClean="0">
                <a:solidFill>
                  <a:srgbClr val="995409"/>
                </a:solidFill>
              </a:rPr>
              <a:t>personal gain, or malicious harm</a:t>
            </a:r>
          </a:p>
          <a:p>
            <a:pPr lvl="1">
              <a:lnSpc>
                <a:spcPct val="80000"/>
              </a:lnSpc>
              <a:spcAft>
                <a:spcPts val="0"/>
              </a:spcAft>
              <a:buNone/>
              <a:defRPr/>
            </a:pPr>
            <a:endParaRPr lang="en-US" sz="1400" dirty="0" smtClean="0"/>
          </a:p>
          <a:p>
            <a:pPr>
              <a:lnSpc>
                <a:spcPct val="70000"/>
              </a:lnSpc>
              <a:spcAft>
                <a:spcPts val="1800"/>
              </a:spcAft>
              <a:defRPr/>
            </a:pPr>
            <a:r>
              <a:rPr lang="en-US" sz="1800" dirty="0" smtClean="0"/>
              <a:t>DOJ enforces HIPAA’s criminal provisions.  </a:t>
            </a:r>
          </a:p>
          <a:p>
            <a:pPr>
              <a:lnSpc>
                <a:spcPct val="70000"/>
              </a:lnSpc>
              <a:defRPr/>
            </a:pPr>
            <a:r>
              <a:rPr lang="en-US" sz="1800" spc="-20" dirty="0" smtClean="0"/>
              <a:t>Few cases have been prosecuted but typically involve theft of PHI for some form of “financial gain” by an employee of a covered entity.</a:t>
            </a:r>
          </a:p>
          <a:p>
            <a:pPr lvl="1">
              <a:lnSpc>
                <a:spcPct val="70000"/>
              </a:lnSpc>
              <a:buNone/>
              <a:defRPr/>
            </a:pPr>
            <a:r>
              <a:rPr lang="en-US" sz="1600" b="1" i="1" spc="-40" dirty="0" smtClean="0">
                <a:solidFill>
                  <a:srgbClr val="995409"/>
                </a:solidFill>
              </a:rPr>
              <a:t>               </a:t>
            </a:r>
            <a:r>
              <a:rPr lang="en-US" sz="1400" b="1" i="1" spc="-40" dirty="0" smtClean="0">
                <a:solidFill>
                  <a:srgbClr val="995409"/>
                </a:solidFill>
              </a:rPr>
              <a:t>- U.S. v. Gibson</a:t>
            </a:r>
            <a:r>
              <a:rPr lang="en-US" sz="1400" b="1" spc="-40" dirty="0" smtClean="0">
                <a:solidFill>
                  <a:srgbClr val="995409"/>
                </a:solidFill>
              </a:rPr>
              <a:t>,</a:t>
            </a:r>
            <a:r>
              <a:rPr lang="en-US" sz="1400" spc="-40" dirty="0" smtClean="0"/>
              <a:t> No. CR04-0374RSM, 2004 WL2237585 (W.D. Wash. Aug. 19, 2004).</a:t>
            </a:r>
            <a:r>
              <a:rPr lang="en-US" sz="1600" spc="-40" dirty="0" smtClean="0"/>
              <a:t>	</a:t>
            </a:r>
          </a:p>
          <a:p>
            <a:pPr>
              <a:defRPr/>
            </a:pPr>
            <a:endParaRPr lang="en-US" dirty="0"/>
          </a:p>
        </p:txBody>
      </p:sp>
    </p:spTree>
    <p:extLst>
      <p:ext uri="{BB962C8B-B14F-4D97-AF65-F5344CB8AC3E}">
        <p14:creationId xmlns:p14="http://schemas.microsoft.com/office/powerpoint/2010/main" val="2533934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1096963"/>
          </a:xfrm>
        </p:spPr>
        <p:txBody>
          <a:bodyPr/>
          <a:lstStyle/>
          <a:p>
            <a:pPr eaLnBrk="1" hangingPunct="1"/>
            <a:r>
              <a:rPr lang="en-US" dirty="0" smtClean="0"/>
              <a:t>Privacy Rule</a:t>
            </a:r>
          </a:p>
        </p:txBody>
      </p:sp>
      <p:sp>
        <p:nvSpPr>
          <p:cNvPr id="4" name="Content Placeholder 3"/>
          <p:cNvSpPr>
            <a:spLocks noGrp="1"/>
          </p:cNvSpPr>
          <p:nvPr>
            <p:ph idx="1"/>
          </p:nvPr>
        </p:nvSpPr>
        <p:spPr>
          <a:xfrm>
            <a:off x="457200" y="1752600"/>
            <a:ext cx="8229600" cy="4419600"/>
          </a:xfrm>
        </p:spPr>
        <p:txBody>
          <a:bodyPr/>
          <a:lstStyle/>
          <a:p>
            <a:r>
              <a:rPr lang="en-US" sz="2400" dirty="0" smtClean="0"/>
              <a:t>How PHI may be used and disclosed</a:t>
            </a:r>
          </a:p>
          <a:p>
            <a:r>
              <a:rPr lang="en-US" sz="2400" dirty="0" smtClean="0"/>
              <a:t>Patient rights</a:t>
            </a:r>
          </a:p>
          <a:p>
            <a:pPr lvl="1"/>
            <a:r>
              <a:rPr lang="en-US" sz="2400" dirty="0" smtClean="0"/>
              <a:t>Access to records</a:t>
            </a:r>
          </a:p>
          <a:p>
            <a:pPr lvl="1"/>
            <a:r>
              <a:rPr lang="en-US" sz="2400" dirty="0" smtClean="0"/>
              <a:t>Right to request restrictions</a:t>
            </a:r>
          </a:p>
          <a:p>
            <a:pPr lvl="1"/>
            <a:r>
              <a:rPr lang="en-US" sz="2400" dirty="0" smtClean="0"/>
              <a:t>Accounting of disclosures</a:t>
            </a:r>
          </a:p>
          <a:p>
            <a:r>
              <a:rPr lang="en-US" sz="2400" dirty="0" smtClean="0"/>
              <a:t>Administrative requirements</a:t>
            </a:r>
          </a:p>
          <a:p>
            <a:pPr lvl="1"/>
            <a:r>
              <a:rPr lang="en-US" sz="2400" dirty="0" smtClean="0"/>
              <a:t>Designate a privacy officer</a:t>
            </a:r>
          </a:p>
          <a:p>
            <a:pPr lvl="1"/>
            <a:r>
              <a:rPr lang="en-US" sz="2400" dirty="0" smtClean="0"/>
              <a:t>Policies and procedures</a:t>
            </a:r>
            <a:endParaRPr lang="en-US" sz="2400" dirty="0"/>
          </a:p>
          <a:p>
            <a:r>
              <a:rPr lang="en-US" sz="2400" i="1" dirty="0" smtClean="0"/>
              <a:t>There is no mandated retention timeframe for PHI</a:t>
            </a:r>
            <a:r>
              <a:rPr lang="en-US" sz="2400" dirty="0" smtClean="0"/>
              <a:t>.</a:t>
            </a:r>
          </a:p>
        </p:txBody>
      </p:sp>
      <p:pic>
        <p:nvPicPr>
          <p:cNvPr id="9218" name="Picture 2" descr="C:\Users\jlgruzs\AppData\Local\Microsoft\Windows\Temporary Internet Files\Content.IE5\RD6BL8QR\confidential-folder-2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667000"/>
            <a:ext cx="190500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Rule	</a:t>
            </a:r>
            <a:endParaRPr lang="en-US" dirty="0"/>
          </a:p>
        </p:txBody>
      </p:sp>
      <p:sp>
        <p:nvSpPr>
          <p:cNvPr id="3" name="Content Placeholder 2"/>
          <p:cNvSpPr>
            <a:spLocks noGrp="1"/>
          </p:cNvSpPr>
          <p:nvPr>
            <p:ph idx="1"/>
          </p:nvPr>
        </p:nvSpPr>
        <p:spPr/>
        <p:txBody>
          <a:bodyPr/>
          <a:lstStyle/>
          <a:p>
            <a:r>
              <a:rPr lang="en-US" sz="2400" dirty="0" smtClean="0"/>
              <a:t>Flexible approach</a:t>
            </a:r>
          </a:p>
          <a:p>
            <a:pPr lvl="1"/>
            <a:r>
              <a:rPr lang="en-US" sz="2200" dirty="0"/>
              <a:t>Technology </a:t>
            </a:r>
            <a:r>
              <a:rPr lang="en-US" sz="2200" dirty="0" smtClean="0"/>
              <a:t>neutral</a:t>
            </a:r>
            <a:endParaRPr lang="en-US" sz="2200" dirty="0" smtClean="0"/>
          </a:p>
          <a:p>
            <a:pPr lvl="1"/>
            <a:r>
              <a:rPr lang="en-US" sz="2200" dirty="0" smtClean="0"/>
              <a:t>Required </a:t>
            </a:r>
            <a:r>
              <a:rPr lang="en-US" sz="2200" dirty="0" smtClean="0"/>
              <a:t>v. Addressable </a:t>
            </a:r>
            <a:r>
              <a:rPr lang="en-US" sz="2200" dirty="0" smtClean="0"/>
              <a:t>Safeguards</a:t>
            </a:r>
          </a:p>
          <a:p>
            <a:pPr lvl="2"/>
            <a:r>
              <a:rPr lang="en-US" sz="2000" dirty="0" smtClean="0"/>
              <a:t>Administrative, physical, technical</a:t>
            </a:r>
            <a:endParaRPr lang="en-US" sz="2000" dirty="0" smtClean="0"/>
          </a:p>
          <a:p>
            <a:pPr lvl="1"/>
            <a:r>
              <a:rPr lang="en-US" sz="2200" dirty="0" smtClean="0"/>
              <a:t>No mandated </a:t>
            </a:r>
            <a:r>
              <a:rPr lang="en-US" sz="2200" dirty="0" smtClean="0"/>
              <a:t>PHI disposal </a:t>
            </a:r>
            <a:r>
              <a:rPr lang="en-US" sz="2200" dirty="0" smtClean="0"/>
              <a:t>methods</a:t>
            </a:r>
          </a:p>
          <a:p>
            <a:r>
              <a:rPr lang="en-US" sz="2400" dirty="0" smtClean="0"/>
              <a:t>Compliance </a:t>
            </a:r>
            <a:r>
              <a:rPr lang="en-US" sz="2400" dirty="0" smtClean="0"/>
              <a:t>is dynamic</a:t>
            </a:r>
          </a:p>
          <a:p>
            <a:pPr lvl="1"/>
            <a:r>
              <a:rPr lang="en-US" sz="2200" dirty="0" smtClean="0"/>
              <a:t>More than a policy on a </a:t>
            </a:r>
            <a:r>
              <a:rPr lang="en-US" sz="2200" dirty="0" smtClean="0"/>
              <a:t>shelf, collecting dust</a:t>
            </a:r>
            <a:endParaRPr lang="en-US" sz="2200" dirty="0" smtClean="0"/>
          </a:p>
          <a:p>
            <a:pPr lvl="1"/>
            <a:r>
              <a:rPr lang="en-US" sz="2200" dirty="0" smtClean="0"/>
              <a:t>Frequently assess </a:t>
            </a:r>
            <a:r>
              <a:rPr lang="en-US" sz="2200" dirty="0" smtClean="0"/>
              <a:t>technology, risks posed, how to mitigate risk</a:t>
            </a:r>
            <a:endParaRPr lang="en-US" sz="2200" dirty="0"/>
          </a:p>
        </p:txBody>
      </p:sp>
      <p:pic>
        <p:nvPicPr>
          <p:cNvPr id="1028" name="Picture 4" descr="C:\Users\jlgruzs\AppData\Local\Microsoft\Windows\Temporary Internet Files\Content.IE5\XA54PBML\tumbleweed-totally4wome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456873"/>
            <a:ext cx="2209800" cy="147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Rule Administrative Safeguards</a:t>
            </a:r>
            <a:endParaRPr lang="en-US" dirty="0"/>
          </a:p>
        </p:txBody>
      </p:sp>
      <p:sp>
        <p:nvSpPr>
          <p:cNvPr id="3" name="Content Placeholder 2"/>
          <p:cNvSpPr>
            <a:spLocks noGrp="1"/>
          </p:cNvSpPr>
          <p:nvPr>
            <p:ph idx="1"/>
          </p:nvPr>
        </p:nvSpPr>
        <p:spPr/>
        <p:txBody>
          <a:bodyPr/>
          <a:lstStyle/>
          <a:p>
            <a:r>
              <a:rPr lang="en-US" sz="2000" dirty="0" smtClean="0"/>
              <a:t>Designate a Security Officer </a:t>
            </a:r>
          </a:p>
          <a:p>
            <a:r>
              <a:rPr lang="en-US" sz="2000" dirty="0" smtClean="0"/>
              <a:t>Security Management Process</a:t>
            </a:r>
          </a:p>
          <a:p>
            <a:pPr lvl="1"/>
            <a:r>
              <a:rPr lang="en-US" sz="2000" dirty="0" smtClean="0"/>
              <a:t>Analyze risk, audit, evaluate, enforce</a:t>
            </a:r>
          </a:p>
          <a:p>
            <a:r>
              <a:rPr lang="en-US" sz="2000" dirty="0" smtClean="0"/>
              <a:t>Workforce Security</a:t>
            </a:r>
          </a:p>
          <a:p>
            <a:pPr lvl="1"/>
            <a:r>
              <a:rPr lang="en-US" sz="1800" dirty="0" smtClean="0"/>
              <a:t>Workforce clearance, termination rights</a:t>
            </a:r>
          </a:p>
          <a:p>
            <a:r>
              <a:rPr lang="en-US" sz="2000" dirty="0" smtClean="0"/>
              <a:t>Information Access Management</a:t>
            </a:r>
          </a:p>
          <a:p>
            <a:pPr lvl="1"/>
            <a:r>
              <a:rPr lang="en-US" sz="1800" dirty="0" smtClean="0"/>
              <a:t>How access to PHI is controlled, user authentication</a:t>
            </a:r>
          </a:p>
          <a:p>
            <a:r>
              <a:rPr lang="en-US" sz="2000" dirty="0" smtClean="0"/>
              <a:t>Security Awareness and Training</a:t>
            </a:r>
          </a:p>
          <a:p>
            <a:r>
              <a:rPr lang="en-US" sz="2000" dirty="0" smtClean="0"/>
              <a:t>Security Incident Procedures and Contingency Plan</a:t>
            </a:r>
          </a:p>
          <a:p>
            <a:endParaRPr lang="en-US" dirty="0" smtClean="0"/>
          </a:p>
          <a:p>
            <a:endParaRPr lang="en-US" dirty="0"/>
          </a:p>
        </p:txBody>
      </p:sp>
      <p:pic>
        <p:nvPicPr>
          <p:cNvPr id="8195" name="Picture 3" descr="C:\Users\jlgruzs\AppData\Local\Microsoft\Windows\Temporary Internet Files\Content.IE5\XA54PBML\fotoliacomp_7201005_9bjdgh1hjpr9zzffjzyntss4vhvohkl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00200"/>
            <a:ext cx="2668389" cy="302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39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Rule Physical Safeguards</a:t>
            </a:r>
            <a:endParaRPr lang="en-US" dirty="0"/>
          </a:p>
        </p:txBody>
      </p:sp>
      <p:sp>
        <p:nvSpPr>
          <p:cNvPr id="3" name="Content Placeholder 2"/>
          <p:cNvSpPr>
            <a:spLocks noGrp="1"/>
          </p:cNvSpPr>
          <p:nvPr>
            <p:ph idx="1"/>
          </p:nvPr>
        </p:nvSpPr>
        <p:spPr/>
        <p:txBody>
          <a:bodyPr/>
          <a:lstStyle/>
          <a:p>
            <a:r>
              <a:rPr lang="en-US" dirty="0" smtClean="0"/>
              <a:t>Facility Access Controls</a:t>
            </a:r>
          </a:p>
          <a:p>
            <a:r>
              <a:rPr lang="en-US" dirty="0" smtClean="0"/>
              <a:t>Workstation Use and Security</a:t>
            </a:r>
          </a:p>
          <a:p>
            <a:r>
              <a:rPr lang="en-US" dirty="0" smtClean="0"/>
              <a:t>Device and Media Controls</a:t>
            </a:r>
          </a:p>
          <a:p>
            <a:pPr lvl="1"/>
            <a:r>
              <a:rPr lang="en-US" dirty="0" smtClean="0"/>
              <a:t>Must have policies and procedures regarding final disposition of hardware and e-media storing electronic PHI</a:t>
            </a:r>
          </a:p>
          <a:p>
            <a:pPr lvl="1"/>
            <a:r>
              <a:rPr lang="en-US" dirty="0" smtClean="0"/>
              <a:t>It is recommended to track movement of such hardware, and create a back-up copy before </a:t>
            </a:r>
            <a:r>
              <a:rPr lang="en-US" dirty="0" smtClean="0"/>
              <a:t>data destruction </a:t>
            </a:r>
            <a:r>
              <a:rPr lang="en-US" dirty="0" smtClean="0"/>
              <a:t>or </a:t>
            </a:r>
            <a:r>
              <a:rPr lang="en-US" dirty="0" smtClean="0"/>
              <a:t>re-use of hardware</a:t>
            </a:r>
            <a:endParaRPr lang="en-US" dirty="0"/>
          </a:p>
        </p:txBody>
      </p:sp>
      <p:pic>
        <p:nvPicPr>
          <p:cNvPr id="2050" name="Picture 2" descr="C:\Users\jlgruzs\AppData\Local\Microsoft\Windows\Temporary Internet Files\Content.IE5\RD6BL8QR\Crystal_Project_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00200"/>
            <a:ext cx="1950720" cy="195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889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Rule Technical Safeguards</a:t>
            </a:r>
            <a:endParaRPr lang="en-US" dirty="0"/>
          </a:p>
        </p:txBody>
      </p:sp>
      <p:sp>
        <p:nvSpPr>
          <p:cNvPr id="3" name="Content Placeholder 2"/>
          <p:cNvSpPr>
            <a:spLocks noGrp="1"/>
          </p:cNvSpPr>
          <p:nvPr>
            <p:ph idx="1"/>
          </p:nvPr>
        </p:nvSpPr>
        <p:spPr/>
        <p:txBody>
          <a:bodyPr/>
          <a:lstStyle/>
          <a:p>
            <a:r>
              <a:rPr lang="en-US" dirty="0" smtClean="0"/>
              <a:t>Access Controls</a:t>
            </a:r>
          </a:p>
          <a:p>
            <a:pPr lvl="1"/>
            <a:r>
              <a:rPr lang="en-US" sz="2400" dirty="0" smtClean="0"/>
              <a:t>Who? Why? How?</a:t>
            </a:r>
          </a:p>
          <a:p>
            <a:r>
              <a:rPr lang="en-US" dirty="0" smtClean="0"/>
              <a:t>Audit Controls</a:t>
            </a:r>
          </a:p>
          <a:p>
            <a:r>
              <a:rPr lang="en-US" dirty="0" smtClean="0"/>
              <a:t>Integrity</a:t>
            </a:r>
          </a:p>
          <a:p>
            <a:r>
              <a:rPr lang="en-US" dirty="0" smtClean="0"/>
              <a:t>Authentication</a:t>
            </a:r>
          </a:p>
          <a:p>
            <a:r>
              <a:rPr lang="en-US" dirty="0" smtClean="0"/>
              <a:t>Transmission Security</a:t>
            </a:r>
          </a:p>
          <a:p>
            <a:pPr lvl="1"/>
            <a:r>
              <a:rPr lang="en-US" sz="2400" dirty="0" smtClean="0"/>
              <a:t>Consider whether encryption is </a:t>
            </a:r>
            <a:r>
              <a:rPr lang="en-US" sz="2400" dirty="0" smtClean="0"/>
              <a:t>appropriate (Hint, it usually is. More on this in a minute.)</a:t>
            </a:r>
            <a:endParaRPr lang="en-US" sz="2400" dirty="0" smtClean="0"/>
          </a:p>
          <a:p>
            <a:endParaRPr lang="en-US" dirty="0"/>
          </a:p>
        </p:txBody>
      </p:sp>
      <p:pic>
        <p:nvPicPr>
          <p:cNvPr id="5" name="Picture 2" descr="C:\Users\jlgruzs\AppData\Local\Microsoft\Windows\Temporary Internet Files\Content.IE5\WKZTHZHJ\tech_wallpaper_by_tennsoccerd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286000"/>
            <a:ext cx="3229687" cy="201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755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Breach Notification Rule</a:t>
            </a:r>
          </a:p>
        </p:txBody>
      </p:sp>
      <p:sp>
        <p:nvSpPr>
          <p:cNvPr id="24579" name="Content Placeholder 2"/>
          <p:cNvSpPr>
            <a:spLocks noGrp="1"/>
          </p:cNvSpPr>
          <p:nvPr>
            <p:ph idx="1"/>
          </p:nvPr>
        </p:nvSpPr>
        <p:spPr/>
        <p:txBody>
          <a:bodyPr/>
          <a:lstStyle/>
          <a:p>
            <a:pPr>
              <a:spcAft>
                <a:spcPts val="2400"/>
              </a:spcAft>
            </a:pPr>
            <a:r>
              <a:rPr lang="en-US" dirty="0" smtClean="0"/>
              <a:t>Safe harbor informs </a:t>
            </a:r>
            <a:r>
              <a:rPr lang="en-US" u="sng" dirty="0" smtClean="0"/>
              <a:t>how</a:t>
            </a:r>
            <a:r>
              <a:rPr lang="en-US" dirty="0" smtClean="0"/>
              <a:t> to properly dispose of PHI.</a:t>
            </a:r>
          </a:p>
          <a:p>
            <a:pPr>
              <a:spcAft>
                <a:spcPts val="2400"/>
              </a:spcAft>
            </a:pPr>
            <a:r>
              <a:rPr lang="en-US" dirty="0" smtClean="0"/>
              <a:t>If and when a provider decides to destroy PHI, it should comply with the Breach Notification Rule safe harbor.</a:t>
            </a:r>
          </a:p>
        </p:txBody>
      </p:sp>
    </p:spTree>
    <p:extLst>
      <p:ext uri="{BB962C8B-B14F-4D97-AF65-F5344CB8AC3E}">
        <p14:creationId xmlns:p14="http://schemas.microsoft.com/office/powerpoint/2010/main" val="1990343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Definition of “Breach”</a:t>
            </a:r>
          </a:p>
        </p:txBody>
      </p:sp>
      <p:sp>
        <p:nvSpPr>
          <p:cNvPr id="25603" name="Content Placeholder 2"/>
          <p:cNvSpPr>
            <a:spLocks noGrp="1"/>
          </p:cNvSpPr>
          <p:nvPr>
            <p:ph idx="1"/>
          </p:nvPr>
        </p:nvSpPr>
        <p:spPr>
          <a:xfrm>
            <a:off x="457200" y="1752600"/>
            <a:ext cx="8229600" cy="4495800"/>
          </a:xfrm>
        </p:spPr>
        <p:txBody>
          <a:bodyPr/>
          <a:lstStyle/>
          <a:p>
            <a:pPr>
              <a:lnSpc>
                <a:spcPct val="90000"/>
              </a:lnSpc>
              <a:spcAft>
                <a:spcPts val="1000"/>
              </a:spcAft>
            </a:pPr>
            <a:r>
              <a:rPr lang="en-US" sz="2200" dirty="0"/>
              <a:t>A</a:t>
            </a:r>
            <a:r>
              <a:rPr lang="en-US" sz="2200" dirty="0" smtClean="0"/>
              <a:t>ny unauthorized acquisition, access, use or disclosure of PHI is </a:t>
            </a:r>
            <a:r>
              <a:rPr lang="en-US" sz="2200" b="1" dirty="0" smtClean="0"/>
              <a:t>presumed to be a breach, </a:t>
            </a:r>
            <a:r>
              <a:rPr lang="en-US" sz="2200" u="sng" dirty="0" smtClean="0"/>
              <a:t>unless</a:t>
            </a:r>
            <a:r>
              <a:rPr lang="en-US" sz="2200" dirty="0" smtClean="0"/>
              <a:t> the covered entity or business associate demonstrates a low probability that the PHI has been compromised based on an assessment of the following four risk factors:</a:t>
            </a:r>
          </a:p>
          <a:p>
            <a:pPr lvl="1">
              <a:lnSpc>
                <a:spcPct val="80000"/>
              </a:lnSpc>
              <a:spcAft>
                <a:spcPts val="1000"/>
              </a:spcAft>
            </a:pPr>
            <a:r>
              <a:rPr lang="en-US" sz="2000" dirty="0" smtClean="0"/>
              <a:t>The nature and extent of the PHI involved, including the types of identifiers;</a:t>
            </a:r>
          </a:p>
          <a:p>
            <a:pPr lvl="1">
              <a:lnSpc>
                <a:spcPct val="80000"/>
              </a:lnSpc>
              <a:spcAft>
                <a:spcPts val="1000"/>
              </a:spcAft>
            </a:pPr>
            <a:r>
              <a:rPr lang="en-US" sz="2000" dirty="0" smtClean="0"/>
              <a:t>The unauthorized person who used the PHI or to whom it was disclosed;</a:t>
            </a:r>
          </a:p>
          <a:p>
            <a:pPr lvl="1">
              <a:lnSpc>
                <a:spcPct val="80000"/>
              </a:lnSpc>
              <a:spcAft>
                <a:spcPts val="1000"/>
              </a:spcAft>
            </a:pPr>
            <a:r>
              <a:rPr lang="en-US" sz="2000" dirty="0" smtClean="0"/>
              <a:t>Whether the PHI was actually acquired or viewed; and</a:t>
            </a:r>
          </a:p>
          <a:p>
            <a:pPr lvl="1">
              <a:lnSpc>
                <a:spcPct val="80000"/>
              </a:lnSpc>
              <a:spcAft>
                <a:spcPts val="1000"/>
              </a:spcAft>
            </a:pPr>
            <a:r>
              <a:rPr lang="en-US" sz="2000" dirty="0" smtClean="0"/>
              <a:t>The e</a:t>
            </a:r>
            <a:r>
              <a:rPr lang="en-US" sz="2000" dirty="0" smtClean="0"/>
              <a:t>xtent </a:t>
            </a:r>
            <a:r>
              <a:rPr lang="en-US" sz="2000" dirty="0" smtClean="0"/>
              <a:t>to which the risk to the PHI has been mitigated.</a:t>
            </a:r>
          </a:p>
          <a:p>
            <a:pPr marL="0" indent="0" eaLnBrk="1" hangingPunct="1">
              <a:lnSpc>
                <a:spcPct val="80000"/>
              </a:lnSpc>
              <a:spcAft>
                <a:spcPts val="900"/>
              </a:spcAft>
              <a:buNone/>
            </a:pPr>
            <a:endParaRPr lang="en-US" dirty="0" smtClean="0"/>
          </a:p>
        </p:txBody>
      </p:sp>
    </p:spTree>
    <p:extLst>
      <p:ext uri="{BB962C8B-B14F-4D97-AF65-F5344CB8AC3E}">
        <p14:creationId xmlns:p14="http://schemas.microsoft.com/office/powerpoint/2010/main" val="2217668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What types of records?</a:t>
            </a:r>
          </a:p>
          <a:p>
            <a:pPr lvl="1"/>
            <a:r>
              <a:rPr lang="en-US" sz="2400" dirty="0" smtClean="0"/>
              <a:t>Patient records</a:t>
            </a:r>
          </a:p>
          <a:p>
            <a:pPr lvl="1"/>
            <a:r>
              <a:rPr lang="en-US" sz="2400" dirty="0" smtClean="0"/>
              <a:t>Employee records</a:t>
            </a:r>
          </a:p>
          <a:p>
            <a:r>
              <a:rPr lang="en-US" dirty="0" smtClean="0"/>
              <a:t>When can these records be destroyed?</a:t>
            </a:r>
          </a:p>
          <a:p>
            <a:r>
              <a:rPr lang="en-US" dirty="0" smtClean="0"/>
              <a:t>How can these records be destroyed</a:t>
            </a:r>
            <a:r>
              <a:rPr lang="en-US" dirty="0" smtClean="0"/>
              <a:t>?</a:t>
            </a:r>
          </a:p>
          <a:p>
            <a:pPr lvl="1"/>
            <a:r>
              <a:rPr lang="en-US" sz="2400" dirty="0" smtClean="0"/>
              <a:t>HIPAA 101</a:t>
            </a:r>
            <a:endParaRPr lang="en-US" sz="2400" dirty="0" smtClean="0"/>
          </a:p>
          <a:p>
            <a:r>
              <a:rPr lang="en-US" dirty="0" smtClean="0"/>
              <a:t>Why does this matter?</a:t>
            </a:r>
          </a:p>
          <a:p>
            <a:endParaRPr lang="en-US" dirty="0"/>
          </a:p>
        </p:txBody>
      </p:sp>
    </p:spTree>
    <p:extLst>
      <p:ext uri="{BB962C8B-B14F-4D97-AF65-F5344CB8AC3E}">
        <p14:creationId xmlns:p14="http://schemas.microsoft.com/office/powerpoint/2010/main" val="2792326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52400"/>
            <a:ext cx="8229600" cy="1096963"/>
          </a:xfrm>
        </p:spPr>
        <p:txBody>
          <a:bodyPr/>
          <a:lstStyle/>
          <a:p>
            <a:r>
              <a:rPr lang="en-US" dirty="0" smtClean="0"/>
              <a:t>Breach Notification Requirements</a:t>
            </a:r>
          </a:p>
        </p:txBody>
      </p:sp>
      <p:sp>
        <p:nvSpPr>
          <p:cNvPr id="3" name="Content Placeholder 2"/>
          <p:cNvSpPr>
            <a:spLocks noGrp="1"/>
          </p:cNvSpPr>
          <p:nvPr>
            <p:ph idx="1"/>
          </p:nvPr>
        </p:nvSpPr>
        <p:spPr>
          <a:xfrm>
            <a:off x="457200" y="1752600"/>
            <a:ext cx="8458200" cy="4343400"/>
          </a:xfrm>
        </p:spPr>
        <p:txBody>
          <a:bodyPr/>
          <a:lstStyle/>
          <a:p>
            <a:pPr eaLnBrk="1" hangingPunct="1">
              <a:lnSpc>
                <a:spcPct val="80000"/>
              </a:lnSpc>
              <a:spcAft>
                <a:spcPts val="600"/>
              </a:spcAft>
              <a:defRPr/>
            </a:pPr>
            <a:r>
              <a:rPr lang="en-US" sz="2200" dirty="0" smtClean="0">
                <a:solidFill>
                  <a:schemeClr val="bg2">
                    <a:lumMod val="50000"/>
                  </a:schemeClr>
                </a:solidFill>
              </a:rPr>
              <a:t>Breaches involving </a:t>
            </a:r>
            <a:r>
              <a:rPr lang="en-US" sz="2200" b="1" dirty="0" smtClean="0">
                <a:solidFill>
                  <a:schemeClr val="bg2">
                    <a:lumMod val="50000"/>
                  </a:schemeClr>
                </a:solidFill>
              </a:rPr>
              <a:t>fewer than 500 people.</a:t>
            </a:r>
          </a:p>
          <a:p>
            <a:pPr lvl="1" eaLnBrk="1" hangingPunct="1">
              <a:lnSpc>
                <a:spcPct val="80000"/>
              </a:lnSpc>
              <a:spcAft>
                <a:spcPts val="600"/>
              </a:spcAft>
              <a:defRPr/>
            </a:pPr>
            <a:r>
              <a:rPr lang="en-US" sz="2000" dirty="0" smtClean="0">
                <a:solidFill>
                  <a:schemeClr val="bg2">
                    <a:lumMod val="50000"/>
                  </a:schemeClr>
                </a:solidFill>
              </a:rPr>
              <a:t>Written notification by first class mail to the individual at their last known address.</a:t>
            </a:r>
          </a:p>
          <a:p>
            <a:pPr lvl="1" eaLnBrk="1" hangingPunct="1">
              <a:lnSpc>
                <a:spcPct val="80000"/>
              </a:lnSpc>
              <a:defRPr/>
            </a:pPr>
            <a:r>
              <a:rPr lang="en-US" sz="2000" dirty="0" smtClean="0">
                <a:solidFill>
                  <a:schemeClr val="bg2">
                    <a:lumMod val="50000"/>
                  </a:schemeClr>
                </a:solidFill>
              </a:rPr>
              <a:t>Annual submission of a log to the Secretary of HHS documenting such breaches during the year involved.</a:t>
            </a:r>
            <a:endParaRPr lang="en-US" sz="1800" dirty="0" smtClean="0">
              <a:solidFill>
                <a:schemeClr val="bg2">
                  <a:lumMod val="50000"/>
                </a:schemeClr>
              </a:solidFill>
            </a:endParaRPr>
          </a:p>
          <a:p>
            <a:pPr eaLnBrk="1" hangingPunct="1">
              <a:lnSpc>
                <a:spcPct val="80000"/>
              </a:lnSpc>
              <a:spcAft>
                <a:spcPts val="600"/>
              </a:spcAft>
              <a:defRPr/>
            </a:pPr>
            <a:r>
              <a:rPr lang="en-US" sz="2200" dirty="0" smtClean="0">
                <a:solidFill>
                  <a:schemeClr val="bg2">
                    <a:lumMod val="50000"/>
                  </a:schemeClr>
                </a:solidFill>
              </a:rPr>
              <a:t>Breaches involving </a:t>
            </a:r>
            <a:r>
              <a:rPr lang="en-US" sz="2200" b="1" dirty="0" smtClean="0">
                <a:solidFill>
                  <a:schemeClr val="bg2">
                    <a:lumMod val="50000"/>
                  </a:schemeClr>
                </a:solidFill>
              </a:rPr>
              <a:t>500 or more people.</a:t>
            </a:r>
          </a:p>
          <a:p>
            <a:pPr lvl="1" eaLnBrk="1" hangingPunct="1">
              <a:lnSpc>
                <a:spcPct val="80000"/>
              </a:lnSpc>
              <a:spcAft>
                <a:spcPts val="600"/>
              </a:spcAft>
              <a:defRPr/>
            </a:pPr>
            <a:r>
              <a:rPr lang="en-US" sz="2000" dirty="0" smtClean="0">
                <a:solidFill>
                  <a:schemeClr val="bg2">
                    <a:lumMod val="50000"/>
                  </a:schemeClr>
                </a:solidFill>
              </a:rPr>
              <a:t>Written notification by first class mail to the individual at their last known address.</a:t>
            </a:r>
          </a:p>
          <a:p>
            <a:pPr lvl="1" eaLnBrk="1" hangingPunct="1">
              <a:lnSpc>
                <a:spcPct val="80000"/>
              </a:lnSpc>
              <a:spcAft>
                <a:spcPts val="600"/>
              </a:spcAft>
              <a:defRPr/>
            </a:pPr>
            <a:r>
              <a:rPr lang="en-US" sz="2000" dirty="0" smtClean="0">
                <a:solidFill>
                  <a:schemeClr val="bg2">
                    <a:lumMod val="50000"/>
                  </a:schemeClr>
                </a:solidFill>
              </a:rPr>
              <a:t>Notification to prominent media outlets serving a state or jurisdiction of a breach involving more than 500 residents of the state or jurisdiction.</a:t>
            </a:r>
          </a:p>
          <a:p>
            <a:pPr lvl="1" eaLnBrk="1" hangingPunct="1">
              <a:lnSpc>
                <a:spcPct val="80000"/>
              </a:lnSpc>
              <a:spcAft>
                <a:spcPts val="600"/>
              </a:spcAft>
              <a:defRPr/>
            </a:pPr>
            <a:r>
              <a:rPr lang="en-US" sz="2000" dirty="0" smtClean="0">
                <a:solidFill>
                  <a:schemeClr val="bg2">
                    <a:lumMod val="50000"/>
                  </a:schemeClr>
                </a:solidFill>
              </a:rPr>
              <a:t>Immediate notification to the Secretary of HHS.</a:t>
            </a:r>
          </a:p>
          <a:p>
            <a:pPr lvl="1" eaLnBrk="1" hangingPunct="1">
              <a:lnSpc>
                <a:spcPct val="80000"/>
              </a:lnSpc>
              <a:spcAft>
                <a:spcPts val="900"/>
              </a:spcAft>
              <a:defRPr/>
            </a:pPr>
            <a:r>
              <a:rPr lang="en-US" sz="2000" dirty="0" smtClean="0">
                <a:solidFill>
                  <a:schemeClr val="bg2">
                    <a:lumMod val="50000"/>
                  </a:schemeClr>
                </a:solidFill>
              </a:rPr>
              <a:t>Posting on HHS website – the “HHS Wall of Shame.”</a:t>
            </a:r>
          </a:p>
          <a:p>
            <a:pPr>
              <a:lnSpc>
                <a:spcPct val="80000"/>
              </a:lnSpc>
              <a:spcAft>
                <a:spcPts val="900"/>
              </a:spcAft>
              <a:defRPr/>
            </a:pPr>
            <a:endParaRPr lang="en-US" dirty="0">
              <a:solidFill>
                <a:schemeClr val="bg2">
                  <a:lumMod val="50000"/>
                </a:schemeClr>
              </a:solidFill>
            </a:endParaRPr>
          </a:p>
        </p:txBody>
      </p:sp>
    </p:spTree>
    <p:extLst>
      <p:ext uri="{BB962C8B-B14F-4D97-AF65-F5344CB8AC3E}">
        <p14:creationId xmlns:p14="http://schemas.microsoft.com/office/powerpoint/2010/main" val="3475324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1096963"/>
          </a:xfrm>
        </p:spPr>
        <p:txBody>
          <a:bodyPr/>
          <a:lstStyle/>
          <a:p>
            <a:r>
              <a:rPr lang="en-US" dirty="0" smtClean="0"/>
              <a:t>Notification Requirement</a:t>
            </a:r>
          </a:p>
        </p:txBody>
      </p:sp>
      <p:sp>
        <p:nvSpPr>
          <p:cNvPr id="3" name="Content Placeholder 2"/>
          <p:cNvSpPr>
            <a:spLocks noGrp="1"/>
          </p:cNvSpPr>
          <p:nvPr>
            <p:ph idx="1"/>
          </p:nvPr>
        </p:nvSpPr>
        <p:spPr>
          <a:xfrm>
            <a:off x="457200" y="1752600"/>
            <a:ext cx="8382000" cy="4343400"/>
          </a:xfrm>
        </p:spPr>
        <p:txBody>
          <a:bodyPr/>
          <a:lstStyle/>
          <a:p>
            <a:pPr>
              <a:lnSpc>
                <a:spcPct val="90000"/>
              </a:lnSpc>
              <a:defRPr/>
            </a:pPr>
            <a:r>
              <a:rPr lang="en-US" sz="2600" dirty="0" smtClean="0"/>
              <a:t>Not every “Breach” requires notification!</a:t>
            </a:r>
          </a:p>
          <a:p>
            <a:pPr>
              <a:lnSpc>
                <a:spcPct val="90000"/>
              </a:lnSpc>
              <a:defRPr/>
            </a:pPr>
            <a:r>
              <a:rPr lang="en-US" sz="2600" dirty="0" smtClean="0"/>
              <a:t>In addition to a few </a:t>
            </a:r>
            <a:r>
              <a:rPr lang="en-US" sz="2600" dirty="0" err="1" smtClean="0"/>
              <a:t>specificexceptions</a:t>
            </a:r>
            <a:r>
              <a:rPr lang="en-US" sz="2600" dirty="0" smtClean="0"/>
              <a:t>, the Breach notification requirements apply only to </a:t>
            </a:r>
            <a:r>
              <a:rPr lang="en-US" sz="2600" b="1" dirty="0" smtClean="0"/>
              <a:t>Unsecured PHI.</a:t>
            </a:r>
          </a:p>
          <a:p>
            <a:pPr>
              <a:lnSpc>
                <a:spcPct val="90000"/>
              </a:lnSpc>
              <a:defRPr/>
            </a:pPr>
            <a:r>
              <a:rPr lang="en-US" sz="2600" dirty="0" smtClean="0"/>
              <a:t>What is unsecured PHI? </a:t>
            </a:r>
          </a:p>
          <a:p>
            <a:pPr lvl="1">
              <a:lnSpc>
                <a:spcPct val="90000"/>
              </a:lnSpc>
              <a:defRPr/>
            </a:pPr>
            <a:r>
              <a:rPr lang="en-US" sz="2400" dirty="0" smtClean="0"/>
              <a:t>PHI that is not rendered unusable, unreadable, or indecipherable to unauthorized persons through the use of a technology or methodology specified by the Secretary.</a:t>
            </a:r>
          </a:p>
          <a:p>
            <a:pPr>
              <a:lnSpc>
                <a:spcPct val="90000"/>
              </a:lnSpc>
              <a:defRPr/>
            </a:pPr>
            <a:endParaRPr lang="en-US" sz="2600" dirty="0"/>
          </a:p>
          <a:p>
            <a:pPr lvl="2">
              <a:lnSpc>
                <a:spcPct val="80000"/>
              </a:lnSpc>
              <a:defRPr/>
            </a:pPr>
            <a:endParaRPr lang="en-US" dirty="0" smtClean="0"/>
          </a:p>
          <a:p>
            <a:pPr lvl="1">
              <a:lnSpc>
                <a:spcPct val="80000"/>
              </a:lnSpc>
              <a:defRPr/>
            </a:pPr>
            <a:endParaRPr lang="en-US" dirty="0"/>
          </a:p>
        </p:txBody>
      </p:sp>
    </p:spTree>
    <p:extLst>
      <p:ext uri="{BB962C8B-B14F-4D97-AF65-F5344CB8AC3E}">
        <p14:creationId xmlns:p14="http://schemas.microsoft.com/office/powerpoint/2010/main" val="3272103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“Secure” PHI</a:t>
            </a:r>
            <a:endParaRPr lang="en-US" dirty="0"/>
          </a:p>
        </p:txBody>
      </p:sp>
      <p:sp>
        <p:nvSpPr>
          <p:cNvPr id="3" name="Content Placeholder 2"/>
          <p:cNvSpPr>
            <a:spLocks noGrp="1"/>
          </p:cNvSpPr>
          <p:nvPr>
            <p:ph idx="1"/>
          </p:nvPr>
        </p:nvSpPr>
        <p:spPr/>
        <p:txBody>
          <a:bodyPr/>
          <a:lstStyle/>
          <a:p>
            <a:r>
              <a:rPr lang="en-US" sz="1800" dirty="0" smtClean="0"/>
              <a:t>Render it “</a:t>
            </a:r>
            <a:r>
              <a:rPr lang="en-US" sz="1800" b="1" i="1" dirty="0" smtClean="0"/>
              <a:t>unusable, unreadable, or indecipherable</a:t>
            </a:r>
            <a:r>
              <a:rPr lang="en-US" sz="1800" dirty="0" smtClean="0"/>
              <a:t>.” </a:t>
            </a:r>
          </a:p>
          <a:p>
            <a:r>
              <a:rPr lang="en-US" sz="1800" dirty="0" smtClean="0"/>
              <a:t>Two ways:</a:t>
            </a:r>
          </a:p>
          <a:p>
            <a:pPr lvl="1"/>
            <a:r>
              <a:rPr lang="en-US" sz="1800" dirty="0" smtClean="0"/>
              <a:t>Encrypt, encrypt, encrypt!</a:t>
            </a:r>
          </a:p>
          <a:p>
            <a:pPr lvl="1"/>
            <a:r>
              <a:rPr lang="en-US" sz="1800" dirty="0" smtClean="0"/>
              <a:t>Destroy</a:t>
            </a:r>
          </a:p>
          <a:p>
            <a:pPr lvl="2"/>
            <a:r>
              <a:rPr lang="en-US" sz="1600" dirty="0" smtClean="0"/>
              <a:t>Paper, film, or hard copy</a:t>
            </a:r>
          </a:p>
          <a:p>
            <a:pPr lvl="3"/>
            <a:r>
              <a:rPr lang="en-US" sz="1600" dirty="0" smtClean="0"/>
              <a:t>Shred or destroy so that the PHI cannot be read or otherwise reconstructed</a:t>
            </a:r>
          </a:p>
          <a:p>
            <a:pPr lvl="2"/>
            <a:r>
              <a:rPr lang="en-US" sz="1600" dirty="0" smtClean="0"/>
              <a:t>Electronic</a:t>
            </a:r>
          </a:p>
          <a:p>
            <a:pPr lvl="3"/>
            <a:r>
              <a:rPr lang="en-US" sz="1600" dirty="0" smtClean="0"/>
              <a:t>Clear, purge, or destroy consistent with NIST Special Publication 800-88, </a:t>
            </a:r>
            <a:r>
              <a:rPr lang="en-US" sz="1600" i="1" dirty="0" smtClean="0"/>
              <a:t>Guidelines for Media Sanitization </a:t>
            </a:r>
          </a:p>
          <a:p>
            <a:pPr lvl="3"/>
            <a:r>
              <a:rPr lang="en-US" sz="1600" dirty="0" smtClean="0"/>
              <a:t>Guidance on how </a:t>
            </a:r>
            <a:r>
              <a:rPr lang="en-US" sz="1600" dirty="0" smtClean="0"/>
              <a:t>to </a:t>
            </a:r>
            <a:r>
              <a:rPr lang="en-US" sz="1600" dirty="0" smtClean="0"/>
              <a:t>wipe </a:t>
            </a:r>
            <a:r>
              <a:rPr lang="en-US" sz="1600" dirty="0" smtClean="0"/>
              <a:t>information </a:t>
            </a:r>
            <a:r>
              <a:rPr lang="en-US" sz="1600" dirty="0"/>
              <a:t>f</a:t>
            </a:r>
            <a:r>
              <a:rPr lang="en-US" sz="1600" dirty="0" smtClean="0"/>
              <a:t>rom </a:t>
            </a:r>
            <a:r>
              <a:rPr lang="en-US" sz="1600" dirty="0" smtClean="0"/>
              <a:t>the device, </a:t>
            </a:r>
            <a:r>
              <a:rPr lang="en-US" sz="1600" dirty="0" smtClean="0"/>
              <a:t>and </a:t>
            </a:r>
            <a:r>
              <a:rPr lang="en-US" sz="1600" dirty="0" smtClean="0"/>
              <a:t>how to destroy the device (including pulverizing and incinerating).</a:t>
            </a:r>
            <a:endParaRPr lang="en-US" sz="1600" dirty="0"/>
          </a:p>
        </p:txBody>
      </p:sp>
    </p:spTree>
    <p:extLst>
      <p:ext uri="{BB962C8B-B14F-4D97-AF65-F5344CB8AC3E}">
        <p14:creationId xmlns:p14="http://schemas.microsoft.com/office/powerpoint/2010/main" val="3817472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52400"/>
            <a:ext cx="9144000" cy="1096963"/>
          </a:xfrm>
        </p:spPr>
        <p:txBody>
          <a:bodyPr/>
          <a:lstStyle/>
          <a:p>
            <a:r>
              <a:rPr lang="en-US" dirty="0" smtClean="0"/>
              <a:t>Best Practices</a:t>
            </a:r>
            <a:endParaRPr lang="en-US" dirty="0" smtClean="0"/>
          </a:p>
        </p:txBody>
      </p:sp>
      <p:sp>
        <p:nvSpPr>
          <p:cNvPr id="34819" name="Content Placeholder 2"/>
          <p:cNvSpPr>
            <a:spLocks noGrp="1"/>
          </p:cNvSpPr>
          <p:nvPr>
            <p:ph idx="1"/>
          </p:nvPr>
        </p:nvSpPr>
        <p:spPr>
          <a:xfrm>
            <a:off x="457200" y="1752600"/>
            <a:ext cx="8458200" cy="4419600"/>
          </a:xfrm>
        </p:spPr>
        <p:txBody>
          <a:bodyPr/>
          <a:lstStyle/>
          <a:p>
            <a:pPr>
              <a:lnSpc>
                <a:spcPct val="90000"/>
              </a:lnSpc>
            </a:pPr>
            <a:r>
              <a:rPr lang="en-US" sz="2400" dirty="0" smtClean="0"/>
              <a:t>Encrypt all data on portable devices.</a:t>
            </a:r>
          </a:p>
          <a:p>
            <a:pPr>
              <a:lnSpc>
                <a:spcPct val="90000"/>
              </a:lnSpc>
            </a:pPr>
            <a:r>
              <a:rPr lang="en-US" sz="2400" dirty="0" smtClean="0"/>
              <a:t>Improve physical security.  Do not give employees unfettered access to all spaces in which data, records and devices are stored.</a:t>
            </a:r>
          </a:p>
          <a:p>
            <a:pPr>
              <a:lnSpc>
                <a:spcPct val="90000"/>
              </a:lnSpc>
            </a:pPr>
            <a:r>
              <a:rPr lang="en-US" sz="2400" dirty="0" smtClean="0"/>
              <a:t>Limit online access to data.  Not everyone needs access to everything.  Re-evaluate job descriptions and tailor data access to those reasonably necessary for employees to perform their duties.  Terminate access for all former employees.  Discipline employees who access patient data without need.</a:t>
            </a:r>
          </a:p>
          <a:p>
            <a:pPr>
              <a:lnSpc>
                <a:spcPct val="90000"/>
              </a:lnSpc>
            </a:pPr>
            <a:r>
              <a:rPr lang="en-US" sz="2400" dirty="0" smtClean="0"/>
              <a:t>Ask patients to update their information regularly to eliminate billing and information release errors.</a:t>
            </a:r>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152400"/>
            <a:ext cx="9144000" cy="1096963"/>
          </a:xfrm>
        </p:spPr>
        <p:txBody>
          <a:bodyPr/>
          <a:lstStyle/>
          <a:p>
            <a:r>
              <a:rPr lang="en-US" dirty="0" smtClean="0"/>
              <a:t>Best Practices </a:t>
            </a:r>
            <a:r>
              <a:rPr lang="en-US" sz="2600" dirty="0" smtClean="0"/>
              <a:t>(cont’d</a:t>
            </a:r>
            <a:r>
              <a:rPr lang="en-US" sz="2600" dirty="0" smtClean="0"/>
              <a:t>)</a:t>
            </a:r>
          </a:p>
        </p:txBody>
      </p:sp>
      <p:sp>
        <p:nvSpPr>
          <p:cNvPr id="35843" name="Content Placeholder 2"/>
          <p:cNvSpPr>
            <a:spLocks noGrp="1"/>
          </p:cNvSpPr>
          <p:nvPr>
            <p:ph idx="1"/>
          </p:nvPr>
        </p:nvSpPr>
        <p:spPr>
          <a:xfrm>
            <a:off x="457200" y="1752600"/>
            <a:ext cx="8229600" cy="4419600"/>
          </a:xfrm>
        </p:spPr>
        <p:txBody>
          <a:bodyPr/>
          <a:lstStyle/>
          <a:p>
            <a:r>
              <a:rPr lang="en-US" sz="2600" dirty="0" smtClean="0"/>
              <a:t>Properly destroy data on recycled and retired technology. Maintain records of same.  </a:t>
            </a:r>
          </a:p>
          <a:p>
            <a:r>
              <a:rPr lang="en-US" sz="2600" dirty="0" smtClean="0"/>
              <a:t>Properly destroy patient paper records that are beyond applicable statutory retention periods.</a:t>
            </a:r>
          </a:p>
          <a:p>
            <a:r>
              <a:rPr lang="en-US" sz="2600" dirty="0" smtClean="0"/>
              <a:t>Update HIPAA policies and procedures to reflect actual operations of organization.</a:t>
            </a:r>
          </a:p>
          <a:p>
            <a:r>
              <a:rPr lang="en-US" sz="2600" dirty="0" smtClean="0"/>
              <a:t>Train and re-train employees on HIPAA compliance.</a:t>
            </a:r>
          </a:p>
          <a:p>
            <a:r>
              <a:rPr lang="en-US" sz="2600" dirty="0" smtClean="0"/>
              <a:t>Consider procuring cyber insurance.</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t>
            </a:r>
            <a:r>
              <a:rPr lang="en-US" i="1" dirty="0" smtClean="0"/>
              <a:t>When</a:t>
            </a:r>
            <a:r>
              <a:rPr lang="en-US" dirty="0" smtClean="0"/>
              <a:t> Can I Destroy PHI?</a:t>
            </a:r>
            <a:endParaRPr lang="en-US" dirty="0"/>
          </a:p>
        </p:txBody>
      </p:sp>
      <p:sp>
        <p:nvSpPr>
          <p:cNvPr id="3" name="Content Placeholder 2"/>
          <p:cNvSpPr>
            <a:spLocks noGrp="1"/>
          </p:cNvSpPr>
          <p:nvPr>
            <p:ph idx="1"/>
          </p:nvPr>
        </p:nvSpPr>
        <p:spPr/>
        <p:txBody>
          <a:bodyPr/>
          <a:lstStyle/>
          <a:p>
            <a:r>
              <a:rPr lang="en-US" sz="2400" dirty="0" smtClean="0"/>
              <a:t>Unfortunately, not a one-size-fits-all approach</a:t>
            </a:r>
          </a:p>
          <a:p>
            <a:pPr lvl="1"/>
            <a:r>
              <a:rPr lang="en-US" sz="2200" dirty="0" smtClean="0"/>
              <a:t>Which records are being destroyed? </a:t>
            </a:r>
          </a:p>
          <a:p>
            <a:pPr lvl="1"/>
            <a:r>
              <a:rPr lang="en-US" sz="2200" dirty="0" smtClean="0"/>
              <a:t>What is the purpose of the destruction? </a:t>
            </a:r>
          </a:p>
          <a:p>
            <a:pPr lvl="1"/>
            <a:r>
              <a:rPr lang="en-US" sz="2200" dirty="0" smtClean="0"/>
              <a:t>What laws apply?</a:t>
            </a:r>
          </a:p>
          <a:p>
            <a:r>
              <a:rPr lang="en-US" sz="2400" dirty="0" smtClean="0"/>
              <a:t>Each instance of destruction requires </a:t>
            </a:r>
            <a:r>
              <a:rPr lang="en-US" sz="2400" dirty="0" smtClean="0"/>
              <a:t>an </a:t>
            </a:r>
            <a:r>
              <a:rPr lang="en-US" sz="2400" dirty="0" smtClean="0"/>
              <a:t>independent and thorough analysis of the relevant facts and circumstances.</a:t>
            </a:r>
          </a:p>
        </p:txBody>
      </p:sp>
    </p:spTree>
    <p:extLst>
      <p:ext uri="{BB962C8B-B14F-4D97-AF65-F5344CB8AC3E}">
        <p14:creationId xmlns:p14="http://schemas.microsoft.com/office/powerpoint/2010/main" val="283977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6 Things to Know About Employment Record Retention</a:t>
            </a:r>
            <a:endParaRPr lang="en-US" dirty="0"/>
          </a:p>
        </p:txBody>
      </p:sp>
      <p:pic>
        <p:nvPicPr>
          <p:cNvPr id="1026" name="Picture 2" descr="C:\Users\jlgruzs\AppData\Local\Microsoft\Windows\Temporary Internet Files\Content.IE5\XA54PBML\file-folder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0929" y="1752600"/>
            <a:ext cx="4082142"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828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Employee Medical Information </a:t>
            </a:r>
            <a:endParaRPr lang="en-US" dirty="0"/>
          </a:p>
        </p:txBody>
      </p:sp>
      <p:sp>
        <p:nvSpPr>
          <p:cNvPr id="3" name="Content Placeholder 2"/>
          <p:cNvSpPr>
            <a:spLocks noGrp="1"/>
          </p:cNvSpPr>
          <p:nvPr>
            <p:ph idx="1"/>
          </p:nvPr>
        </p:nvSpPr>
        <p:spPr/>
        <p:txBody>
          <a:bodyPr/>
          <a:lstStyle/>
          <a:p>
            <a:pPr lvl="1"/>
            <a:r>
              <a:rPr lang="en-US" sz="2800" dirty="0"/>
              <a:t>Not technically </a:t>
            </a:r>
            <a:r>
              <a:rPr lang="en-US" sz="2800" dirty="0" smtClean="0"/>
              <a:t>subject to “HIPAA</a:t>
            </a:r>
            <a:r>
              <a:rPr lang="en-US" sz="2800" dirty="0"/>
              <a:t>”</a:t>
            </a:r>
          </a:p>
          <a:p>
            <a:pPr lvl="1"/>
            <a:r>
              <a:rPr lang="en-US" sz="2800" dirty="0"/>
              <a:t>But, if obtained as result of medical examination or through interactive process, ADA issue arises</a:t>
            </a:r>
          </a:p>
          <a:p>
            <a:pPr lvl="1"/>
            <a:r>
              <a:rPr lang="en-US" sz="2800" dirty="0"/>
              <a:t>Must keep that information confidential and in separate medical record</a:t>
            </a:r>
          </a:p>
          <a:p>
            <a:pPr lvl="1"/>
            <a:r>
              <a:rPr lang="en-US" sz="2800" dirty="0"/>
              <a:t>Consider keeping all medical information in a separate file, with more restricted access</a:t>
            </a:r>
          </a:p>
          <a:p>
            <a:endParaRPr lang="en-US" dirty="0"/>
          </a:p>
        </p:txBody>
      </p:sp>
    </p:spTree>
    <p:extLst>
      <p:ext uri="{BB962C8B-B14F-4D97-AF65-F5344CB8AC3E}">
        <p14:creationId xmlns:p14="http://schemas.microsoft.com/office/powerpoint/2010/main" val="165953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Unionized Employers Take Special Note</a:t>
            </a:r>
            <a:endParaRPr lang="en-US" dirty="0"/>
          </a:p>
        </p:txBody>
      </p:sp>
      <p:sp>
        <p:nvSpPr>
          <p:cNvPr id="3" name="Content Placeholder 2"/>
          <p:cNvSpPr>
            <a:spLocks noGrp="1"/>
          </p:cNvSpPr>
          <p:nvPr>
            <p:ph idx="1"/>
          </p:nvPr>
        </p:nvSpPr>
        <p:spPr/>
        <p:txBody>
          <a:bodyPr/>
          <a:lstStyle/>
          <a:p>
            <a:pPr lvl="1"/>
            <a:r>
              <a:rPr lang="en-US" sz="2800" dirty="0"/>
              <a:t>Don’t get rid of CBAs, contract negotiation notes, grievances and adjustments unless the union goes away</a:t>
            </a:r>
          </a:p>
          <a:p>
            <a:pPr lvl="1"/>
            <a:r>
              <a:rPr lang="en-US" sz="2800" dirty="0"/>
              <a:t>Documents may be very useful in arbitrations or </a:t>
            </a:r>
            <a:r>
              <a:rPr lang="en-US" sz="2800" dirty="0" err="1"/>
              <a:t>ULP</a:t>
            </a:r>
            <a:r>
              <a:rPr lang="en-US" sz="2800" dirty="0"/>
              <a:t> proceedings to prove:</a:t>
            </a:r>
          </a:p>
          <a:p>
            <a:pPr lvl="2"/>
            <a:r>
              <a:rPr lang="en-US" dirty="0"/>
              <a:t>Bargaining history</a:t>
            </a:r>
          </a:p>
          <a:p>
            <a:pPr lvl="2"/>
            <a:r>
              <a:rPr lang="en-US" dirty="0"/>
              <a:t>Contract interpretation</a:t>
            </a:r>
          </a:p>
          <a:p>
            <a:pPr lvl="2"/>
            <a:r>
              <a:rPr lang="en-US" dirty="0"/>
              <a:t>Past practice</a:t>
            </a:r>
          </a:p>
          <a:p>
            <a:endParaRPr lang="en-US" dirty="0"/>
          </a:p>
        </p:txBody>
      </p:sp>
    </p:spTree>
    <p:extLst>
      <p:ext uri="{BB962C8B-B14F-4D97-AF65-F5344CB8AC3E}">
        <p14:creationId xmlns:p14="http://schemas.microsoft.com/office/powerpoint/2010/main" val="3262587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Think Outside the Box</a:t>
            </a:r>
            <a:endParaRPr lang="en-US" dirty="0"/>
          </a:p>
        </p:txBody>
      </p:sp>
      <p:sp>
        <p:nvSpPr>
          <p:cNvPr id="3" name="Content Placeholder 2"/>
          <p:cNvSpPr>
            <a:spLocks noGrp="1"/>
          </p:cNvSpPr>
          <p:nvPr>
            <p:ph idx="1"/>
          </p:nvPr>
        </p:nvSpPr>
        <p:spPr/>
        <p:txBody>
          <a:bodyPr/>
          <a:lstStyle/>
          <a:p>
            <a:pPr lvl="1"/>
            <a:r>
              <a:rPr lang="en-US" sz="2800" dirty="0"/>
              <a:t>Records can fit in more than one category leading to multiple possible preservation obligations – follow the longest</a:t>
            </a:r>
          </a:p>
          <a:p>
            <a:pPr lvl="1"/>
            <a:r>
              <a:rPr lang="en-US" sz="2800" dirty="0"/>
              <a:t>Example 1:  FMLA records</a:t>
            </a:r>
          </a:p>
          <a:p>
            <a:pPr lvl="2"/>
            <a:r>
              <a:rPr lang="en-US" dirty="0"/>
              <a:t>FMLA (3 years) v. OSHA (up to 30 years) </a:t>
            </a:r>
          </a:p>
          <a:p>
            <a:pPr lvl="1"/>
            <a:r>
              <a:rPr lang="en-US" sz="2800" dirty="0"/>
              <a:t>Example 2:  Personnel files </a:t>
            </a:r>
          </a:p>
          <a:p>
            <a:pPr lvl="2"/>
            <a:r>
              <a:rPr lang="en-US" dirty="0"/>
              <a:t>Title VII (1 year) v. Ohio law (6 years)</a:t>
            </a:r>
          </a:p>
          <a:p>
            <a:endParaRPr lang="en-US" dirty="0"/>
          </a:p>
        </p:txBody>
      </p:sp>
      <p:pic>
        <p:nvPicPr>
          <p:cNvPr id="5122" name="Picture 2" descr="C:\Users\jlgruzs\AppData\Local\Microsoft\Windows\Temporary Internet Files\Content.IE5\XA54PBML\think_outside_the_box_by_syazwishahi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1989" y="5334000"/>
            <a:ext cx="219261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62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96962"/>
          </a:xfrm>
        </p:spPr>
        <p:txBody>
          <a:bodyPr/>
          <a:lstStyle/>
          <a:p>
            <a:r>
              <a:rPr lang="en-US" dirty="0" smtClean="0"/>
              <a:t>HIPAA is Not a Comprehensive</a:t>
            </a:r>
            <a:br>
              <a:rPr lang="en-US" dirty="0" smtClean="0"/>
            </a:br>
            <a:r>
              <a:rPr lang="en-US" dirty="0" smtClean="0"/>
              <a:t>Health Information Privacy Law</a:t>
            </a:r>
            <a:endParaRPr lang="en-US" dirty="0"/>
          </a:p>
        </p:txBody>
      </p:sp>
      <p:sp>
        <p:nvSpPr>
          <p:cNvPr id="4" name="Content Placeholder 3"/>
          <p:cNvSpPr>
            <a:spLocks noGrp="1"/>
          </p:cNvSpPr>
          <p:nvPr>
            <p:ph idx="1"/>
          </p:nvPr>
        </p:nvSpPr>
        <p:spPr/>
        <p:txBody>
          <a:bodyPr/>
          <a:lstStyle/>
          <a:p>
            <a:pPr>
              <a:buNone/>
            </a:pPr>
            <a:endParaRPr lang="en-US" dirty="0" smtClean="0"/>
          </a:p>
          <a:p>
            <a:pPr>
              <a:buNone/>
            </a:pPr>
            <a:r>
              <a:rPr lang="en-US" dirty="0" smtClean="0"/>
              <a:t>	HIPAA regulates certain players in the health care industry, </a:t>
            </a:r>
            <a:r>
              <a:rPr lang="en-US" b="1" u="sng" dirty="0" smtClean="0"/>
              <a:t>NOT</a:t>
            </a:r>
            <a:r>
              <a:rPr lang="en-US" dirty="0" smtClean="0"/>
              <a:t> all health </a:t>
            </a:r>
            <a:r>
              <a:rPr lang="en-US" dirty="0" smtClean="0"/>
              <a:t>care information</a:t>
            </a:r>
            <a:r>
              <a:rPr lang="en-US" dirty="0" smtClean="0"/>
              <a:t>.</a:t>
            </a:r>
          </a:p>
          <a:p>
            <a:pPr marL="971550" lvl="1" indent="-514350">
              <a:spcAft>
                <a:spcPts val="2400"/>
              </a:spcAft>
              <a:buFont typeface="+mj-lt"/>
              <a:buAutoNum type="arabicPeriod"/>
            </a:pPr>
            <a:r>
              <a:rPr lang="en-US" dirty="0" smtClean="0"/>
              <a:t> Covered Entities</a:t>
            </a:r>
          </a:p>
          <a:p>
            <a:pPr marL="971550" lvl="1" indent="-514350">
              <a:spcAft>
                <a:spcPts val="2400"/>
              </a:spcAft>
              <a:buFont typeface="+mj-lt"/>
              <a:buAutoNum type="arabicPeriod"/>
            </a:pPr>
            <a:r>
              <a:rPr lang="en-US" dirty="0" smtClean="0"/>
              <a:t> Their “Business Associates”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#3: </a:t>
            </a:r>
            <a:r>
              <a:rPr lang="en-US" dirty="0"/>
              <a:t>Some Statutes Require Retention for REALLY Long </a:t>
            </a:r>
            <a:r>
              <a:rPr lang="en-US" dirty="0" smtClean="0"/>
              <a:t>Periods</a:t>
            </a:r>
            <a:endParaRPr lang="en-US" dirty="0"/>
          </a:p>
        </p:txBody>
      </p:sp>
      <p:sp>
        <p:nvSpPr>
          <p:cNvPr id="3" name="Content Placeholder 2"/>
          <p:cNvSpPr>
            <a:spLocks noGrp="1"/>
          </p:cNvSpPr>
          <p:nvPr>
            <p:ph idx="1"/>
          </p:nvPr>
        </p:nvSpPr>
        <p:spPr/>
        <p:txBody>
          <a:bodyPr/>
          <a:lstStyle/>
          <a:p>
            <a:pPr lvl="1"/>
            <a:r>
              <a:rPr lang="en-US" sz="2800" dirty="0"/>
              <a:t>6 years for a lot of records:  Ohio’s statute of limitations </a:t>
            </a:r>
          </a:p>
          <a:p>
            <a:pPr lvl="1"/>
            <a:r>
              <a:rPr lang="en-US" sz="2800" dirty="0"/>
              <a:t>30 years from end of employment:  OSHA concerns for occupational exposure claims</a:t>
            </a:r>
          </a:p>
          <a:p>
            <a:endParaRPr lang="en-US" dirty="0"/>
          </a:p>
        </p:txBody>
      </p:sp>
      <p:pic>
        <p:nvPicPr>
          <p:cNvPr id="6146" name="Picture 2" descr="C:\Users\jlgruzs\AppData\Local\Microsoft\Windows\Temporary Internet Files\Content.IE5\RD6BL8QR\momento-del-cambi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3632" y="4031673"/>
            <a:ext cx="248716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576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#2: Lack of Documentation Hamstrings Wage/Hour Defense</a:t>
            </a:r>
            <a:endParaRPr lang="en-US" dirty="0"/>
          </a:p>
        </p:txBody>
      </p:sp>
      <p:sp>
        <p:nvSpPr>
          <p:cNvPr id="3" name="Content Placeholder 2"/>
          <p:cNvSpPr>
            <a:spLocks noGrp="1"/>
          </p:cNvSpPr>
          <p:nvPr>
            <p:ph idx="1"/>
          </p:nvPr>
        </p:nvSpPr>
        <p:spPr/>
        <p:txBody>
          <a:bodyPr/>
          <a:lstStyle/>
          <a:p>
            <a:pPr lvl="1"/>
            <a:r>
              <a:rPr lang="en-US" sz="2800" dirty="0"/>
              <a:t>Hours worked and payroll information key to determining damages</a:t>
            </a:r>
          </a:p>
          <a:p>
            <a:pPr lvl="1"/>
            <a:r>
              <a:rPr lang="en-US" sz="2800" dirty="0"/>
              <a:t>Burden of proof generally on the employer</a:t>
            </a:r>
          </a:p>
          <a:p>
            <a:pPr lvl="1"/>
            <a:r>
              <a:rPr lang="en-US" sz="2800" dirty="0"/>
              <a:t>If no employer records, employee’s records presumed accurate</a:t>
            </a:r>
          </a:p>
          <a:p>
            <a:pPr lvl="1"/>
            <a:r>
              <a:rPr lang="en-US" sz="2800" dirty="0"/>
              <a:t>Bottom line:  a “double whammy” – recordkeeping violation </a:t>
            </a:r>
            <a:r>
              <a:rPr lang="en-US" sz="2800" u="sng" dirty="0"/>
              <a:t>and</a:t>
            </a:r>
            <a:r>
              <a:rPr lang="en-US" sz="2800" dirty="0"/>
              <a:t> negative impact on damages position</a:t>
            </a:r>
          </a:p>
          <a:p>
            <a:endParaRPr lang="en-US" dirty="0"/>
          </a:p>
        </p:txBody>
      </p:sp>
    </p:spTree>
    <p:extLst>
      <p:ext uri="{BB962C8B-B14F-4D97-AF65-F5344CB8AC3E}">
        <p14:creationId xmlns:p14="http://schemas.microsoft.com/office/powerpoint/2010/main" val="2950420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Litigation (or Threat) Changes Everything</a:t>
            </a:r>
            <a:endParaRPr lang="en-US" dirty="0"/>
          </a:p>
        </p:txBody>
      </p:sp>
      <p:sp>
        <p:nvSpPr>
          <p:cNvPr id="3" name="Content Placeholder 2"/>
          <p:cNvSpPr>
            <a:spLocks noGrp="1"/>
          </p:cNvSpPr>
          <p:nvPr>
            <p:ph idx="1"/>
          </p:nvPr>
        </p:nvSpPr>
        <p:spPr/>
        <p:txBody>
          <a:bodyPr/>
          <a:lstStyle/>
          <a:p>
            <a:pPr lvl="1"/>
            <a:r>
              <a:rPr lang="en-US" sz="2800" dirty="0"/>
              <a:t>Duty to preserve:  the “litigation hold”</a:t>
            </a:r>
          </a:p>
          <a:p>
            <a:pPr lvl="1"/>
            <a:r>
              <a:rPr lang="en-US" sz="2800" dirty="0"/>
              <a:t>Overview of triggers for duty</a:t>
            </a:r>
          </a:p>
          <a:p>
            <a:pPr lvl="1"/>
            <a:r>
              <a:rPr lang="en-US" sz="2800" dirty="0"/>
              <a:t>Preservation requires suspension of automatic deletion/destruction protocols</a:t>
            </a:r>
          </a:p>
          <a:p>
            <a:pPr lvl="2"/>
            <a:r>
              <a:rPr lang="en-US" dirty="0"/>
              <a:t>Paper and electronic records</a:t>
            </a:r>
          </a:p>
          <a:p>
            <a:pPr lvl="1"/>
            <a:r>
              <a:rPr lang="en-US" sz="2800" dirty="0"/>
              <a:t>Duration:  at least until conclusion of litigation – consult with your counsel in the lawsuit</a:t>
            </a:r>
          </a:p>
          <a:p>
            <a:endParaRPr lang="en-US" dirty="0"/>
          </a:p>
        </p:txBody>
      </p:sp>
    </p:spTree>
    <p:extLst>
      <p:ext uri="{BB962C8B-B14F-4D97-AF65-F5344CB8AC3E}">
        <p14:creationId xmlns:p14="http://schemas.microsoft.com/office/powerpoint/2010/main" val="2954065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QUESTIONS? </a:t>
            </a:r>
          </a:p>
        </p:txBody>
      </p:sp>
      <p:pic>
        <p:nvPicPr>
          <p:cNvPr id="4" name="Picture 2" descr="C:\Users\jlgruzs\AppData\Local\Microsoft\Windows\Temporary Internet Files\Content.IE5\RD6BL8QR\Questionma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00200"/>
            <a:ext cx="384048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Covered Entities</a:t>
            </a:r>
            <a:endParaRPr lang="en-US" dirty="0"/>
          </a:p>
        </p:txBody>
      </p:sp>
      <p:sp>
        <p:nvSpPr>
          <p:cNvPr id="4" name="Content Placeholder 3"/>
          <p:cNvSpPr>
            <a:spLocks noGrp="1"/>
          </p:cNvSpPr>
          <p:nvPr>
            <p:ph idx="1"/>
          </p:nvPr>
        </p:nvSpPr>
        <p:spPr>
          <a:xfrm>
            <a:off x="457200" y="1752600"/>
            <a:ext cx="8229600" cy="4343400"/>
          </a:xfrm>
        </p:spPr>
        <p:txBody>
          <a:bodyPr/>
          <a:lstStyle/>
          <a:p>
            <a:pPr>
              <a:lnSpc>
                <a:spcPct val="90000"/>
              </a:lnSpc>
            </a:pPr>
            <a:endParaRPr lang="en-US" sz="2400" b="1" dirty="0" smtClean="0">
              <a:solidFill>
                <a:srgbClr val="995409"/>
              </a:solidFill>
            </a:endParaRPr>
          </a:p>
          <a:p>
            <a:pPr>
              <a:lnSpc>
                <a:spcPct val="90000"/>
              </a:lnSpc>
            </a:pPr>
            <a:r>
              <a:rPr lang="en-US" sz="2400" b="1" dirty="0" smtClean="0">
                <a:solidFill>
                  <a:srgbClr val="995409"/>
                </a:solidFill>
              </a:rPr>
              <a:t>Health Care Providers</a:t>
            </a:r>
            <a:endParaRPr lang="en-US" sz="2400" dirty="0" smtClean="0">
              <a:solidFill>
                <a:srgbClr val="995409"/>
              </a:solidFill>
            </a:endParaRPr>
          </a:p>
          <a:p>
            <a:pPr>
              <a:lnSpc>
                <a:spcPct val="90000"/>
              </a:lnSpc>
            </a:pPr>
            <a:r>
              <a:rPr lang="en-US" sz="2400" b="1" dirty="0" smtClean="0">
                <a:solidFill>
                  <a:srgbClr val="995409"/>
                </a:solidFill>
              </a:rPr>
              <a:t>Health Plans</a:t>
            </a:r>
          </a:p>
          <a:p>
            <a:pPr>
              <a:lnSpc>
                <a:spcPct val="90000"/>
              </a:lnSpc>
            </a:pPr>
            <a:r>
              <a:rPr lang="en-US" sz="2400" b="1" dirty="0" smtClean="0">
                <a:solidFill>
                  <a:srgbClr val="995409"/>
                </a:solidFill>
              </a:rPr>
              <a:t>Health Care Clearinghouses</a:t>
            </a:r>
          </a:p>
          <a:p>
            <a:pPr>
              <a:lnSpc>
                <a:spcPct val="90000"/>
              </a:lnSpc>
            </a:pPr>
            <a:endParaRPr lang="en-US" sz="2400" b="1" dirty="0">
              <a:solidFill>
                <a:srgbClr val="995409"/>
              </a:solidFill>
            </a:endParaRPr>
          </a:p>
          <a:p>
            <a:pPr marL="0" indent="0">
              <a:lnSpc>
                <a:spcPct val="90000"/>
              </a:lnSpc>
              <a:buNone/>
            </a:pPr>
            <a:endParaRPr lang="en-US" dirty="0" smtClean="0"/>
          </a:p>
          <a:p>
            <a:pPr marL="0" indent="0">
              <a:lnSpc>
                <a:spcPct val="90000"/>
              </a:lnSpc>
              <a:buNone/>
            </a:pPr>
            <a:r>
              <a:rPr lang="en-US" sz="2400" dirty="0" smtClean="0"/>
              <a:t>Not mentioned: </a:t>
            </a:r>
            <a:r>
              <a:rPr lang="en-US" sz="2400" b="1" i="1" dirty="0" smtClean="0"/>
              <a:t>Employers </a:t>
            </a:r>
            <a:r>
              <a:rPr lang="en-US" sz="2400" dirty="0" smtClean="0"/>
              <a:t>(in their role as employers</a:t>
            </a:r>
            <a:r>
              <a:rPr lang="en-US" sz="2400" dirty="0" smtClean="0"/>
              <a:t>), even though they maintain health information of their employees – AND even though they may otherwise be covered entities!</a:t>
            </a:r>
            <a:endParaRPr lang="en-US" sz="2400" b="1" i="1" dirty="0"/>
          </a:p>
          <a:p>
            <a:pPr>
              <a:lnSpc>
                <a:spcPct val="90000"/>
              </a:lnSpc>
            </a:pPr>
            <a:endParaRPr lang="en-US" dirty="0">
              <a:solidFill>
                <a:srgbClr val="415968"/>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cs typeface="Arial" charset="0"/>
              </a:rPr>
              <a:t>PHI</a:t>
            </a:r>
            <a:endParaRPr lang="en-US" dirty="0"/>
          </a:p>
        </p:txBody>
      </p:sp>
      <p:sp>
        <p:nvSpPr>
          <p:cNvPr id="24578" name="Rectangle 3"/>
          <p:cNvSpPr>
            <a:spLocks noGrp="1"/>
          </p:cNvSpPr>
          <p:nvPr>
            <p:ph idx="1"/>
          </p:nvPr>
        </p:nvSpPr>
        <p:spPr>
          <a:xfrm>
            <a:off x="457200" y="1752600"/>
            <a:ext cx="8229600" cy="4343400"/>
          </a:xfrm>
        </p:spPr>
        <p:txBody>
          <a:bodyPr/>
          <a:lstStyle/>
          <a:p>
            <a:pPr marL="919163" indent="-457200">
              <a:lnSpc>
                <a:spcPct val="90000"/>
              </a:lnSpc>
            </a:pPr>
            <a:r>
              <a:rPr lang="en-US" sz="2000" dirty="0" smtClean="0"/>
              <a:t>Information, including demographic data, that relates to </a:t>
            </a:r>
          </a:p>
          <a:p>
            <a:pPr marL="1368425" lvl="1">
              <a:lnSpc>
                <a:spcPct val="90000"/>
              </a:lnSpc>
            </a:pPr>
            <a:r>
              <a:rPr lang="en-US" sz="2000" dirty="0" smtClean="0"/>
              <a:t>the individual’s past, present or future physical or mental health or condition, </a:t>
            </a:r>
          </a:p>
          <a:p>
            <a:pPr marL="1368425" lvl="1">
              <a:lnSpc>
                <a:spcPct val="90000"/>
              </a:lnSpc>
            </a:pPr>
            <a:r>
              <a:rPr lang="en-US" sz="2000" dirty="0" smtClean="0"/>
              <a:t>the provision of health care to the individual, or </a:t>
            </a:r>
          </a:p>
          <a:p>
            <a:pPr marL="1368425" lvl="1">
              <a:lnSpc>
                <a:spcPct val="90000"/>
              </a:lnSpc>
            </a:pPr>
            <a:r>
              <a:rPr lang="en-US" sz="2000" dirty="0" smtClean="0"/>
              <a:t>the past, present, or future payment for the provision of health care to the individual, and </a:t>
            </a:r>
          </a:p>
          <a:p>
            <a:pPr marL="919163">
              <a:lnSpc>
                <a:spcPct val="90000"/>
              </a:lnSpc>
            </a:pPr>
            <a:r>
              <a:rPr lang="en-US" sz="2000" dirty="0" smtClean="0"/>
              <a:t>that identifies the individual or for which there is a reasonable basis to believe it can be used to identify the individual.  </a:t>
            </a:r>
          </a:p>
          <a:p>
            <a:pPr marL="919163">
              <a:lnSpc>
                <a:spcPct val="90000"/>
              </a:lnSpc>
            </a:pPr>
            <a:r>
              <a:rPr lang="en-US" sz="2000" b="1" dirty="0" smtClean="0"/>
              <a:t>HIPAA specifically excludes “</a:t>
            </a:r>
            <a:r>
              <a:rPr lang="en-US" sz="2000" b="1" i="1" dirty="0" smtClean="0"/>
              <a:t>employment records held by a covered entity in its role as employer</a:t>
            </a:r>
            <a:r>
              <a:rPr lang="en-US" sz="2000" b="1" dirty="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De-identified Data </a:t>
            </a:r>
            <a:br>
              <a:rPr lang="en-US" dirty="0" smtClean="0"/>
            </a:br>
            <a:r>
              <a:rPr lang="en-US" dirty="0" smtClean="0"/>
              <a:t>(Redaction alone is not enough!) </a:t>
            </a:r>
            <a:endParaRPr lang="en-US" dirty="0"/>
          </a:p>
        </p:txBody>
      </p:sp>
      <p:sp>
        <p:nvSpPr>
          <p:cNvPr id="4" name="Slide Number Placeholder 3"/>
          <p:cNvSpPr>
            <a:spLocks noGrp="1"/>
          </p:cNvSpPr>
          <p:nvPr>
            <p:ph type="sldNum" sz="quarter" idx="12"/>
          </p:nvPr>
        </p:nvSpPr>
        <p:spPr/>
        <p:txBody>
          <a:bodyPr/>
          <a:lstStyle/>
          <a:p>
            <a:fld id="{A2DC09CD-BF2F-42EF-B5F5-BB16DACDBD14}" type="slidenum">
              <a:rPr lang="en-US" smtClean="0"/>
              <a:pPr/>
              <a:t>6</a:t>
            </a:fld>
            <a:endParaRPr lang="en-US" dirty="0"/>
          </a:p>
        </p:txBody>
      </p:sp>
      <p:pic>
        <p:nvPicPr>
          <p:cNvPr id="1026" name="Picture 2" descr="C:\Documents and Settings\Barn81\My Documents\My Pictures\deidentification_fig_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52600" y="1717480"/>
            <a:ext cx="5638800" cy="45309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eaLnBrk="1" hangingPunct="1"/>
            <a:r>
              <a:rPr lang="en-US" b="1" dirty="0" smtClean="0">
                <a:cs typeface="Arial" charset="0"/>
              </a:rPr>
              <a:t>PHI Is Not Easily De-Identified</a:t>
            </a:r>
            <a:endParaRPr lang="en-US" sz="2600" b="1" dirty="0" smtClean="0">
              <a:cs typeface="Arial" charset="0"/>
            </a:endParaRPr>
          </a:p>
        </p:txBody>
      </p:sp>
      <p:sp>
        <p:nvSpPr>
          <p:cNvPr id="6" name="Content Placeholder 5"/>
          <p:cNvSpPr>
            <a:spLocks noGrp="1"/>
          </p:cNvSpPr>
          <p:nvPr>
            <p:ph sz="half" idx="1"/>
          </p:nvPr>
        </p:nvSpPr>
        <p:spPr>
          <a:xfrm>
            <a:off x="457200" y="1752600"/>
            <a:ext cx="4114800" cy="4724400"/>
          </a:xfrm>
        </p:spPr>
        <p:txBody>
          <a:bodyPr/>
          <a:lstStyle/>
          <a:p>
            <a:pPr marL="288925" indent="-288925" algn="just">
              <a:lnSpc>
                <a:spcPct val="80000"/>
              </a:lnSpc>
              <a:buClr>
                <a:srgbClr val="995409"/>
              </a:buClr>
              <a:buFont typeface="+mj-lt"/>
              <a:buAutoNum type="arabicPeriod"/>
            </a:pPr>
            <a:r>
              <a:rPr lang="en-US" sz="1400" dirty="0" smtClean="0"/>
              <a:t>Names;</a:t>
            </a:r>
          </a:p>
          <a:p>
            <a:pPr marL="288925" indent="-288925" algn="just">
              <a:lnSpc>
                <a:spcPct val="80000"/>
              </a:lnSpc>
              <a:buClr>
                <a:srgbClr val="995409"/>
              </a:buClr>
              <a:buFont typeface="+mj-lt"/>
              <a:buAutoNum type="arabicPeriod"/>
            </a:pPr>
            <a:r>
              <a:rPr lang="en-US" sz="1400" dirty="0" smtClean="0"/>
              <a:t>All geographical subdivisions smaller than a State, including street address, city, county, precinct, zip code, and their equivalent </a:t>
            </a:r>
            <a:r>
              <a:rPr lang="en-US" sz="1400" dirty="0" err="1" smtClean="0"/>
              <a:t>geocodes</a:t>
            </a:r>
            <a:r>
              <a:rPr lang="en-US" sz="1400" dirty="0" smtClean="0"/>
              <a:t>, except for the initial three digits of a zip code, if according to the current publicly available data from the Bureau of the Census: (1) The geographic unit formed by combining all zip codes with the same three initial digits contains more than 20,000 people; and (2) The initial three digits of a zip code for all such geographic units containing 20,000 or fewer people is changed to 000;</a:t>
            </a:r>
          </a:p>
          <a:p>
            <a:pPr marL="288925" indent="-288925" algn="just">
              <a:lnSpc>
                <a:spcPct val="80000"/>
              </a:lnSpc>
              <a:buClr>
                <a:srgbClr val="995409"/>
              </a:buClr>
              <a:buFont typeface="+mj-lt"/>
              <a:buAutoNum type="arabicPeriod"/>
            </a:pPr>
            <a:r>
              <a:rPr lang="en-US" sz="1400" dirty="0" smtClean="0"/>
              <a:t>All elements of dates (except year) for dates directly related to an individual, including birth date, admission date, discharge date, date of death; and all ages over 89 and all elements of dates (including year) indicative of such age, except that such ages and elements may be aggregated into a single category of age 90 or older;</a:t>
            </a:r>
          </a:p>
          <a:p>
            <a:pPr marL="288925" indent="-288925" algn="just">
              <a:lnSpc>
                <a:spcPct val="80000"/>
              </a:lnSpc>
              <a:buClr>
                <a:srgbClr val="995409"/>
              </a:buClr>
              <a:buFont typeface="+mj-lt"/>
              <a:buAutoNum type="arabicPeriod"/>
            </a:pPr>
            <a:r>
              <a:rPr lang="en-US" sz="1400" dirty="0" smtClean="0"/>
              <a:t>Phone numbers;</a:t>
            </a:r>
          </a:p>
          <a:p>
            <a:pPr marL="288925" indent="-288925" algn="just">
              <a:lnSpc>
                <a:spcPct val="80000"/>
              </a:lnSpc>
              <a:buClr>
                <a:srgbClr val="995409"/>
              </a:buClr>
              <a:buFont typeface="+mj-lt"/>
              <a:buAutoNum type="arabicPeriod"/>
            </a:pPr>
            <a:r>
              <a:rPr lang="en-US" sz="1400" dirty="0" smtClean="0"/>
              <a:t>Fax numbers;</a:t>
            </a:r>
          </a:p>
          <a:p>
            <a:pPr marL="288925" indent="-288925">
              <a:spcAft>
                <a:spcPts val="300"/>
              </a:spcAft>
              <a:buFont typeface="+mj-lt"/>
              <a:buAutoNum type="arabicPeriod"/>
            </a:pPr>
            <a:endParaRPr lang="en-US" sz="1200" dirty="0" smtClean="0"/>
          </a:p>
          <a:p>
            <a:endParaRPr lang="en-US" sz="1200" dirty="0"/>
          </a:p>
        </p:txBody>
      </p:sp>
      <p:sp>
        <p:nvSpPr>
          <p:cNvPr id="7" name="Content Placeholder 6"/>
          <p:cNvSpPr>
            <a:spLocks noGrp="1"/>
          </p:cNvSpPr>
          <p:nvPr>
            <p:ph sz="half" idx="2"/>
          </p:nvPr>
        </p:nvSpPr>
        <p:spPr>
          <a:xfrm>
            <a:off x="4876800" y="1752600"/>
            <a:ext cx="4038600" cy="4572000"/>
          </a:xfrm>
        </p:spPr>
        <p:txBody>
          <a:bodyPr/>
          <a:lstStyle/>
          <a:p>
            <a:pPr marL="342900" indent="-342900">
              <a:lnSpc>
                <a:spcPct val="80000"/>
              </a:lnSpc>
              <a:spcAft>
                <a:spcPts val="1000"/>
              </a:spcAft>
              <a:buClr>
                <a:srgbClr val="995409"/>
              </a:buClr>
              <a:buFont typeface="+mj-lt"/>
              <a:buAutoNum type="arabicPeriod" startAt="6"/>
            </a:pPr>
            <a:r>
              <a:rPr lang="en-US" sz="1400" dirty="0" smtClean="0"/>
              <a:t>Electronic mail addresses;</a:t>
            </a:r>
          </a:p>
          <a:p>
            <a:pPr marL="342900" indent="-342900">
              <a:lnSpc>
                <a:spcPct val="80000"/>
              </a:lnSpc>
              <a:spcAft>
                <a:spcPts val="1000"/>
              </a:spcAft>
              <a:buClr>
                <a:srgbClr val="995409"/>
              </a:buClr>
              <a:buFont typeface="+mj-lt"/>
              <a:buAutoNum type="arabicPeriod" startAt="6"/>
            </a:pPr>
            <a:r>
              <a:rPr lang="en-US" sz="1400" dirty="0" smtClean="0"/>
              <a:t>Social Security numbers; </a:t>
            </a:r>
          </a:p>
          <a:p>
            <a:pPr marL="342900" indent="-342900">
              <a:lnSpc>
                <a:spcPct val="80000"/>
              </a:lnSpc>
              <a:spcAft>
                <a:spcPts val="1000"/>
              </a:spcAft>
              <a:buClr>
                <a:srgbClr val="995409"/>
              </a:buClr>
              <a:buFont typeface="+mj-lt"/>
              <a:buAutoNum type="arabicPeriod" startAt="6"/>
            </a:pPr>
            <a:r>
              <a:rPr lang="en-US" sz="1400" dirty="0" smtClean="0"/>
              <a:t>Medical record numbers;</a:t>
            </a:r>
          </a:p>
          <a:p>
            <a:pPr marL="342900" indent="-342900">
              <a:lnSpc>
                <a:spcPct val="80000"/>
              </a:lnSpc>
              <a:spcAft>
                <a:spcPts val="1000"/>
              </a:spcAft>
              <a:buClr>
                <a:srgbClr val="995409"/>
              </a:buClr>
              <a:buFont typeface="+mj-lt"/>
              <a:buAutoNum type="arabicPeriod" startAt="6"/>
            </a:pPr>
            <a:r>
              <a:rPr lang="en-US" sz="1400" dirty="0" smtClean="0"/>
              <a:t>Health plan beneficiary numbers;</a:t>
            </a:r>
          </a:p>
          <a:p>
            <a:pPr marL="342900" indent="-342900">
              <a:lnSpc>
                <a:spcPct val="80000"/>
              </a:lnSpc>
              <a:spcAft>
                <a:spcPts val="1000"/>
              </a:spcAft>
              <a:buClr>
                <a:srgbClr val="995409"/>
              </a:buClr>
              <a:buFont typeface="+mj-lt"/>
              <a:buAutoNum type="arabicPeriod" startAt="6"/>
            </a:pPr>
            <a:r>
              <a:rPr lang="en-US" sz="1400" dirty="0" smtClean="0"/>
              <a:t>Account numbers;</a:t>
            </a:r>
          </a:p>
          <a:p>
            <a:pPr marL="342900" indent="-342900">
              <a:lnSpc>
                <a:spcPct val="80000"/>
              </a:lnSpc>
              <a:spcAft>
                <a:spcPts val="1000"/>
              </a:spcAft>
              <a:buClr>
                <a:srgbClr val="995409"/>
              </a:buClr>
              <a:buFont typeface="+mj-lt"/>
              <a:buAutoNum type="arabicPeriod" startAt="6"/>
            </a:pPr>
            <a:r>
              <a:rPr lang="en-US" sz="1400" dirty="0" smtClean="0"/>
              <a:t>Certificate/license numbers;</a:t>
            </a:r>
          </a:p>
          <a:p>
            <a:pPr marL="342900" indent="-342900">
              <a:lnSpc>
                <a:spcPct val="80000"/>
              </a:lnSpc>
              <a:spcAft>
                <a:spcPts val="1000"/>
              </a:spcAft>
              <a:buClr>
                <a:srgbClr val="995409"/>
              </a:buClr>
              <a:buFont typeface="+mj-lt"/>
              <a:buAutoNum type="arabicPeriod" startAt="6"/>
            </a:pPr>
            <a:r>
              <a:rPr lang="en-US" sz="1400" dirty="0" smtClean="0"/>
              <a:t>Vehicle identifiers and serial numbers, including license plate numbers;</a:t>
            </a:r>
          </a:p>
          <a:p>
            <a:pPr marL="342900" indent="-342900">
              <a:lnSpc>
                <a:spcPct val="80000"/>
              </a:lnSpc>
              <a:spcAft>
                <a:spcPts val="1000"/>
              </a:spcAft>
              <a:buClr>
                <a:srgbClr val="995409"/>
              </a:buClr>
              <a:buFont typeface="+mj-lt"/>
              <a:buAutoNum type="arabicPeriod" startAt="6"/>
            </a:pPr>
            <a:r>
              <a:rPr lang="en-US" sz="1400" dirty="0" smtClean="0"/>
              <a:t>Device identifiers and serial numbers</a:t>
            </a:r>
          </a:p>
          <a:p>
            <a:pPr marL="342900" indent="-342900">
              <a:lnSpc>
                <a:spcPct val="80000"/>
              </a:lnSpc>
              <a:spcAft>
                <a:spcPts val="1000"/>
              </a:spcAft>
              <a:buClr>
                <a:srgbClr val="995409"/>
              </a:buClr>
              <a:buFont typeface="+mj-lt"/>
              <a:buAutoNum type="arabicPeriod" startAt="6"/>
            </a:pPr>
            <a:r>
              <a:rPr lang="en-US" sz="1400" dirty="0" smtClean="0"/>
              <a:t>Web Universal Resource Locators (URLs);</a:t>
            </a:r>
          </a:p>
          <a:p>
            <a:pPr marL="342900" indent="-342900">
              <a:lnSpc>
                <a:spcPct val="80000"/>
              </a:lnSpc>
              <a:spcAft>
                <a:spcPts val="1000"/>
              </a:spcAft>
              <a:buClr>
                <a:srgbClr val="995409"/>
              </a:buClr>
              <a:buFont typeface="+mj-lt"/>
              <a:buAutoNum type="arabicPeriod" startAt="6"/>
            </a:pPr>
            <a:r>
              <a:rPr lang="en-US" sz="1400" dirty="0" smtClean="0"/>
              <a:t>Internet Protocol (IP) address numbers;</a:t>
            </a:r>
          </a:p>
          <a:p>
            <a:pPr marL="342900" indent="-342900">
              <a:lnSpc>
                <a:spcPct val="80000"/>
              </a:lnSpc>
              <a:spcAft>
                <a:spcPts val="1000"/>
              </a:spcAft>
              <a:buClr>
                <a:srgbClr val="995409"/>
              </a:buClr>
              <a:buFont typeface="+mj-lt"/>
              <a:buAutoNum type="arabicPeriod" startAt="6"/>
            </a:pPr>
            <a:r>
              <a:rPr lang="en-US" sz="1400" dirty="0" smtClean="0"/>
              <a:t>Biometric identifiers, including finger and voice prints;</a:t>
            </a:r>
          </a:p>
          <a:p>
            <a:pPr marL="342900" indent="-342900">
              <a:lnSpc>
                <a:spcPct val="80000"/>
              </a:lnSpc>
              <a:spcAft>
                <a:spcPts val="1000"/>
              </a:spcAft>
              <a:buClr>
                <a:srgbClr val="995409"/>
              </a:buClr>
              <a:buFont typeface="+mj-lt"/>
              <a:buAutoNum type="arabicPeriod" startAt="6"/>
            </a:pPr>
            <a:r>
              <a:rPr lang="en-US" sz="1400" dirty="0" smtClean="0"/>
              <a:t>Full face photographic images and any comparable images; and</a:t>
            </a:r>
          </a:p>
          <a:p>
            <a:pPr marL="342900" indent="-342900">
              <a:lnSpc>
                <a:spcPct val="80000"/>
              </a:lnSpc>
              <a:spcAft>
                <a:spcPts val="1000"/>
              </a:spcAft>
              <a:buClr>
                <a:srgbClr val="995409"/>
              </a:buClr>
              <a:buFont typeface="+mj-lt"/>
              <a:buAutoNum type="arabicPeriod" startAt="6"/>
            </a:pPr>
            <a:r>
              <a:rPr lang="en-US" sz="1400" dirty="0" smtClean="0"/>
              <a:t>Any other unique identifying number, characteristic or code.</a:t>
            </a:r>
          </a:p>
          <a:p>
            <a:endParaRPr lang="en-US" dirty="0"/>
          </a:p>
        </p:txBody>
      </p:sp>
      <p:sp>
        <p:nvSpPr>
          <p:cNvPr id="8" name="TextBox 7"/>
          <p:cNvSpPr txBox="1"/>
          <p:nvPr/>
        </p:nvSpPr>
        <p:spPr>
          <a:xfrm>
            <a:off x="457200" y="990600"/>
            <a:ext cx="4472699" cy="400110"/>
          </a:xfrm>
          <a:prstGeom prst="rect">
            <a:avLst/>
          </a:prstGeom>
          <a:noFill/>
        </p:spPr>
        <p:txBody>
          <a:bodyPr wrap="none" rtlCol="0">
            <a:spAutoFit/>
          </a:bodyPr>
          <a:lstStyle/>
          <a:p>
            <a:r>
              <a:rPr lang="en-US" sz="2000" b="1" dirty="0" smtClean="0">
                <a:solidFill>
                  <a:schemeClr val="tx2"/>
                </a:solidFill>
                <a:effectLst>
                  <a:outerShdw blurRad="38100" dist="38100" dir="2700000" algn="tl">
                    <a:srgbClr val="000000">
                      <a:alpha val="43137"/>
                    </a:srgbClr>
                  </a:outerShdw>
                </a:effectLst>
                <a:latin typeface="+mn-lt"/>
              </a:rPr>
              <a:t>PHI has </a:t>
            </a:r>
            <a:r>
              <a:rPr lang="en-US" sz="2000" b="1" u="sng" dirty="0" smtClean="0">
                <a:solidFill>
                  <a:schemeClr val="tx2"/>
                </a:solidFill>
                <a:effectLst>
                  <a:outerShdw blurRad="38100" dist="38100" dir="2700000" algn="tl">
                    <a:srgbClr val="000000">
                      <a:alpha val="43137"/>
                    </a:srgbClr>
                  </a:outerShdw>
                </a:effectLst>
                <a:latin typeface="+mn-lt"/>
              </a:rPr>
              <a:t>18</a:t>
            </a:r>
            <a:r>
              <a:rPr lang="en-US" sz="2000" b="1" dirty="0" smtClean="0">
                <a:solidFill>
                  <a:schemeClr val="tx2"/>
                </a:solidFill>
                <a:effectLst>
                  <a:outerShdw blurRad="38100" dist="38100" dir="2700000" algn="tl">
                    <a:srgbClr val="000000">
                      <a:alpha val="43137"/>
                    </a:srgbClr>
                  </a:outerShdw>
                </a:effectLst>
                <a:latin typeface="+mn-lt"/>
              </a:rPr>
              <a:t> Different Identifiers:</a:t>
            </a:r>
            <a:endParaRPr lang="en-US" sz="20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096963"/>
          </a:xfrm>
        </p:spPr>
        <p:txBody>
          <a:bodyPr/>
          <a:lstStyle/>
          <a:p>
            <a:pPr eaLnBrk="1" hangingPunct="1"/>
            <a:r>
              <a:rPr lang="en-US" dirty="0" smtClean="0"/>
              <a:t>So what is HIPAA?</a:t>
            </a:r>
          </a:p>
        </p:txBody>
      </p:sp>
      <p:sp>
        <p:nvSpPr>
          <p:cNvPr id="3" name="Content Placeholder 2"/>
          <p:cNvSpPr>
            <a:spLocks noGrp="1"/>
          </p:cNvSpPr>
          <p:nvPr>
            <p:ph idx="1"/>
          </p:nvPr>
        </p:nvSpPr>
        <p:spPr>
          <a:xfrm>
            <a:off x="457200" y="1752600"/>
            <a:ext cx="8229600" cy="4419600"/>
          </a:xfrm>
        </p:spPr>
        <p:txBody>
          <a:bodyPr>
            <a:normAutofit/>
          </a:bodyPr>
          <a:lstStyle/>
          <a:p>
            <a:pPr eaLnBrk="1" hangingPunct="1">
              <a:spcAft>
                <a:spcPts val="1800"/>
              </a:spcAft>
              <a:defRPr/>
            </a:pPr>
            <a:r>
              <a:rPr lang="en-US" dirty="0" smtClean="0">
                <a:solidFill>
                  <a:schemeClr val="bg2">
                    <a:lumMod val="50000"/>
                  </a:schemeClr>
                </a:solidFill>
              </a:rPr>
              <a:t>Privacy Rule</a:t>
            </a:r>
          </a:p>
          <a:p>
            <a:pPr eaLnBrk="1" hangingPunct="1">
              <a:spcAft>
                <a:spcPts val="1800"/>
              </a:spcAft>
              <a:defRPr/>
            </a:pPr>
            <a:r>
              <a:rPr lang="en-US" dirty="0" smtClean="0">
                <a:solidFill>
                  <a:schemeClr val="bg2">
                    <a:lumMod val="50000"/>
                  </a:schemeClr>
                </a:solidFill>
              </a:rPr>
              <a:t>Security Rule</a:t>
            </a:r>
          </a:p>
          <a:p>
            <a:pPr eaLnBrk="1" hangingPunct="1">
              <a:spcAft>
                <a:spcPts val="1800"/>
              </a:spcAft>
              <a:defRPr/>
            </a:pPr>
            <a:r>
              <a:rPr lang="en-US" dirty="0" smtClean="0">
                <a:solidFill>
                  <a:schemeClr val="bg2">
                    <a:lumMod val="50000"/>
                  </a:schemeClr>
                </a:solidFill>
              </a:rPr>
              <a:t>Breach Rule</a:t>
            </a:r>
          </a:p>
          <a:p>
            <a:pPr eaLnBrk="1" hangingPunct="1">
              <a:spcAft>
                <a:spcPts val="1800"/>
              </a:spcAft>
              <a:defRPr/>
            </a:pPr>
            <a:r>
              <a:rPr lang="en-US" dirty="0" smtClean="0">
                <a:solidFill>
                  <a:schemeClr val="bg2">
                    <a:lumMod val="50000"/>
                  </a:schemeClr>
                </a:solidFill>
              </a:rPr>
              <a:t>Enforcement Rule</a:t>
            </a:r>
            <a:endParaRPr lang="en-US" dirty="0">
              <a:solidFill>
                <a:schemeClr val="bg2">
                  <a:lumMod val="50000"/>
                </a:schemeClr>
              </a:solidFill>
            </a:endParaRPr>
          </a:p>
        </p:txBody>
      </p:sp>
      <p:pic>
        <p:nvPicPr>
          <p:cNvPr id="6" name="Picture 3" descr="C:\Users\jlgruzs\AppData\Local\Microsoft\Windows\Temporary Internet Files\Content.IE5\RD6BL8QR\health_log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133600"/>
            <a:ext cx="1600200" cy="163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err="1" smtClean="0"/>
              <a:t>HIPAA</a:t>
            </a:r>
            <a:r>
              <a:rPr lang="en-US" dirty="0" smtClean="0"/>
              <a:t> Enforcement Rule Transformed  </a:t>
            </a:r>
            <a:r>
              <a:rPr lang="en-US" dirty="0" err="1" smtClean="0"/>
              <a:t>HIPAA</a:t>
            </a:r>
            <a:r>
              <a:rPr lang="en-US" dirty="0" smtClean="0"/>
              <a:t> Compliance</a:t>
            </a:r>
          </a:p>
        </p:txBody>
      </p:sp>
      <p:sp>
        <p:nvSpPr>
          <p:cNvPr id="9219" name="Content Placeholder 2"/>
          <p:cNvSpPr>
            <a:spLocks noGrp="1"/>
          </p:cNvSpPr>
          <p:nvPr>
            <p:ph idx="1"/>
          </p:nvPr>
        </p:nvSpPr>
        <p:spPr>
          <a:xfrm>
            <a:off x="457200" y="1752600"/>
            <a:ext cx="8229600" cy="4419600"/>
          </a:xfrm>
        </p:spPr>
        <p:txBody>
          <a:bodyPr/>
          <a:lstStyle/>
          <a:p>
            <a:pPr>
              <a:lnSpc>
                <a:spcPct val="80000"/>
              </a:lnSpc>
              <a:spcAft>
                <a:spcPts val="1100"/>
              </a:spcAft>
            </a:pPr>
            <a:r>
              <a:rPr lang="en-US" sz="2200" dirty="0" smtClean="0"/>
              <a:t>HITECH transformed HIPAA compliance from what had often been a low priority of Covered Entities and their Business Associates into an obligation requiring careful attention.</a:t>
            </a:r>
          </a:p>
          <a:p>
            <a:pPr lvl="1">
              <a:lnSpc>
                <a:spcPct val="80000"/>
              </a:lnSpc>
              <a:spcAft>
                <a:spcPts val="1100"/>
              </a:spcAft>
            </a:pPr>
            <a:r>
              <a:rPr lang="en-US" sz="2000" dirty="0" smtClean="0"/>
              <a:t>Significant increase in civil monetary penalties which could be imposed for HIPAA violations.</a:t>
            </a:r>
          </a:p>
          <a:p>
            <a:pPr lvl="1">
              <a:lnSpc>
                <a:spcPct val="80000"/>
              </a:lnSpc>
              <a:spcAft>
                <a:spcPts val="1100"/>
              </a:spcAft>
            </a:pPr>
            <a:r>
              <a:rPr lang="en-US" sz="2000" dirty="0" smtClean="0"/>
              <a:t>Increased budget to OCR for HIPAA enforcement efforts.</a:t>
            </a:r>
          </a:p>
          <a:p>
            <a:pPr lvl="1">
              <a:lnSpc>
                <a:spcPct val="80000"/>
              </a:lnSpc>
              <a:spcAft>
                <a:spcPts val="1100"/>
              </a:spcAft>
            </a:pPr>
            <a:r>
              <a:rPr lang="en-US" sz="2000" dirty="0" smtClean="0"/>
              <a:t>Audits (with budget to conduct them).</a:t>
            </a:r>
          </a:p>
          <a:p>
            <a:pPr lvl="1">
              <a:lnSpc>
                <a:spcPct val="80000"/>
              </a:lnSpc>
              <a:spcAft>
                <a:spcPts val="1100"/>
              </a:spcAft>
            </a:pPr>
            <a:r>
              <a:rPr lang="en-US" sz="2000" dirty="0" smtClean="0"/>
              <a:t>Granted state AGs enforcement authority over HIPAA violations affecting state residents.</a:t>
            </a:r>
          </a:p>
          <a:p>
            <a:pPr lvl="1">
              <a:lnSpc>
                <a:spcPct val="80000"/>
              </a:lnSpc>
              <a:spcAft>
                <a:spcPts val="1100"/>
              </a:spcAft>
            </a:pPr>
            <a:r>
              <a:rPr lang="en-US" sz="2000" dirty="0" smtClean="0"/>
              <a:t>Created breach notification and reporting requirements for certain violations. </a:t>
            </a:r>
          </a:p>
          <a:p>
            <a:pPr>
              <a:lnSpc>
                <a:spcPct val="80000"/>
              </a:lnSpc>
              <a:spcAft>
                <a:spcPts val="1100"/>
              </a:spcAft>
            </a:pPr>
            <a:r>
              <a:rPr lang="en-US" sz="2200" dirty="0" smtClean="0"/>
              <a:t>HITECH’s increased enforcement emphasis has been incorporated into the Final Omnibus HIPAA Rule.</a:t>
            </a:r>
          </a:p>
        </p:txBody>
      </p:sp>
    </p:spTree>
    <p:extLst>
      <p:ext uri="{BB962C8B-B14F-4D97-AF65-F5344CB8AC3E}">
        <p14:creationId xmlns:p14="http://schemas.microsoft.com/office/powerpoint/2010/main" val="531354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ys Presentation 4">
  <a:themeElements>
    <a:clrScheme name="Law According to Vory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Law According to Vorys">
      <a:majorFont>
        <a:latin typeface="Century Schoolbook"/>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w According to Vory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w According to Vory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w According to Vory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w According to Vory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w According to Vory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w According to Vory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w According to Vory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w According to Vory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w According to Vory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w According to Vory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w According to Vory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w According to Vory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1991</TotalTime>
  <Words>2161</Words>
  <Application>Microsoft Office PowerPoint</Application>
  <PresentationFormat>On-screen Show (4:3)</PresentationFormat>
  <Paragraphs>285</Paragraphs>
  <Slides>33</Slides>
  <Notes>10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Vorys Presentation 4</vt:lpstr>
      <vt:lpstr>Health Care and Employment Records Retention and Destruction</vt:lpstr>
      <vt:lpstr>Overview</vt:lpstr>
      <vt:lpstr>HIPAA is Not a Comprehensive Health Information Privacy Law</vt:lpstr>
      <vt:lpstr>Covered Entities</vt:lpstr>
      <vt:lpstr>PHI</vt:lpstr>
      <vt:lpstr>De-identified Data  (Redaction alone is not enough!) </vt:lpstr>
      <vt:lpstr>PHI Is Not Easily De-Identified</vt:lpstr>
      <vt:lpstr>So what is HIPAA?</vt:lpstr>
      <vt:lpstr>HIPAA Enforcement Rule Transformed  HIPAA Compliance</vt:lpstr>
      <vt:lpstr>Increased Civil Monetary Penalties</vt:lpstr>
      <vt:lpstr>Factors Impacting Amount of CMPs</vt:lpstr>
      <vt:lpstr>Criminal Enforcement Actions 42 U.S.C. § 1302d-6</vt:lpstr>
      <vt:lpstr>Privacy Rule</vt:lpstr>
      <vt:lpstr>Security Rule </vt:lpstr>
      <vt:lpstr>Security Rule Administrative Safeguards</vt:lpstr>
      <vt:lpstr>Security Rule Physical Safeguards</vt:lpstr>
      <vt:lpstr>Security Rule Technical Safeguards</vt:lpstr>
      <vt:lpstr>Breach Notification Rule</vt:lpstr>
      <vt:lpstr>Definition of “Breach”</vt:lpstr>
      <vt:lpstr>Breach Notification Requirements</vt:lpstr>
      <vt:lpstr>Notification Requirement</vt:lpstr>
      <vt:lpstr>How to “Secure” PHI</vt:lpstr>
      <vt:lpstr>Best Practices</vt:lpstr>
      <vt:lpstr>Best Practices (cont’d)</vt:lpstr>
      <vt:lpstr>So When Can I Destroy PHI?</vt:lpstr>
      <vt:lpstr>Top 6 Things to Know About Employment Record Retention</vt:lpstr>
      <vt:lpstr>#6: Employee Medical Information </vt:lpstr>
      <vt:lpstr>#5: Unionized Employers Take Special Note</vt:lpstr>
      <vt:lpstr>#4: Think Outside the Box</vt:lpstr>
      <vt:lpstr>#3: Some Statutes Require Retention for REALLY Long Periods</vt:lpstr>
      <vt:lpstr>#2: Lack of Documentation Hamstrings Wage/Hour Defense</vt:lpstr>
      <vt:lpstr>#1: Litigation (or Threat) Changes Everything</vt:lpstr>
      <vt:lpstr>QUESTIONS? </vt:lpstr>
    </vt:vector>
  </TitlesOfParts>
  <Company>Vorys, Sater, Seymour and Pease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FINAL OMINBUS HIPAA RULE:  ARE YOU READY?</dc:title>
  <dc:creator>kjwaits</dc:creator>
  <cp:lastModifiedBy>jlgruzs</cp:lastModifiedBy>
  <cp:revision>109</cp:revision>
  <cp:lastPrinted>2017-09-19T11:33:51Z</cp:lastPrinted>
  <dcterms:created xsi:type="dcterms:W3CDTF">2013-02-06T06:12:57Z</dcterms:created>
  <dcterms:modified xsi:type="dcterms:W3CDTF">2017-09-19T11:59:41Z</dcterms:modified>
</cp:coreProperties>
</file>