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5853C07-594D-4DD9-A452-8744175AFDCE}" type="datetimeFigureOut">
              <a:rPr lang="en-US"/>
              <a:pPr>
                <a:defRPr/>
              </a:pPr>
              <a:t>3/11/2011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2547E6-6BFF-4966-B5B6-BD2880DAE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95E9EE-9C42-4329-9BCA-773EE472EBD6}" type="slidenum">
              <a:rPr lang="en-US" smtClean="0">
                <a:latin typeface="Times"/>
              </a:rPr>
              <a:pPr/>
              <a:t>2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WF_Corp_Sig_rgb_25"/>
          <p:cNvPicPr>
            <a:picLocks noChangeAspect="1" noChangeArrowheads="1"/>
          </p:cNvPicPr>
          <p:nvPr/>
        </p:nvPicPr>
        <p:blipFill>
          <a:blip r:embed="rId2" cstate="print"/>
          <a:srcRect r="2469" b="4089"/>
          <a:stretch>
            <a:fillRect/>
          </a:stretch>
        </p:blipFill>
        <p:spPr bwMode="auto">
          <a:xfrm>
            <a:off x="5224463" y="5257800"/>
            <a:ext cx="352425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527050" y="3430588"/>
            <a:ext cx="5500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pic>
        <p:nvPicPr>
          <p:cNvPr id="6" name="Picture 26" descr="New_WFOnly_Lar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4975" y="400050"/>
            <a:ext cx="7080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38150" y="6172200"/>
            <a:ext cx="2490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6661" tIns="48331" rIns="96661" bIns="48331">
            <a:spAutoFit/>
          </a:bodyPr>
          <a:lstStyle/>
          <a:p>
            <a:pPr>
              <a:defRPr/>
            </a:pPr>
            <a:r>
              <a:rPr lang="en-US" sz="1300" dirty="0">
                <a:solidFill>
                  <a:srgbClr val="000000"/>
                </a:solidFill>
                <a:latin typeface="Georgia"/>
                <a:ea typeface="+mn-ea"/>
              </a:rPr>
              <a:t>Wells Fargo Insurance Services</a:t>
            </a:r>
            <a:endParaRPr lang="en-US" dirty="0">
              <a:solidFill>
                <a:srgbClr val="000000"/>
              </a:solidFill>
              <a:latin typeface="Georgia"/>
              <a:ea typeface="+mn-ea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3917" y="1360489"/>
            <a:ext cx="5975048" cy="1933575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2060" y="3624263"/>
            <a:ext cx="5955392" cy="1752600"/>
          </a:xfrm>
        </p:spPr>
        <p:txBody>
          <a:bodyPr tIns="0"/>
          <a:lstStyle>
            <a:lvl1pPr marL="0" indent="0">
              <a:buFont typeface="Wingdings" pitchFamily="2" charset="2"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0DEB6A-0219-45B5-91E4-B4DF7D9AF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8191" y="187328"/>
            <a:ext cx="2063750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431" y="187328"/>
            <a:ext cx="6047619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47E47F-14C4-40B8-8203-F5D42AD2C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72463" y="6553200"/>
            <a:ext cx="817562" cy="26193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71AEC2-0178-4FB0-8CA1-542584FEE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90" y="4406905"/>
            <a:ext cx="777270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90" y="2906713"/>
            <a:ext cx="777270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232438-4A8C-48EE-978B-6E7399626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943" y="1371600"/>
            <a:ext cx="4054929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015" y="1371600"/>
            <a:ext cx="4054929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B3F99-83E3-49C8-81A0-CF46A06FA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97" y="274638"/>
            <a:ext cx="823081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595" y="1535113"/>
            <a:ext cx="40413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595" y="2174875"/>
            <a:ext cx="40413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74" y="1535113"/>
            <a:ext cx="40428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74" y="2174875"/>
            <a:ext cx="40428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9BEA8C-B768-434E-B8F4-32533AC4B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29E0A90-F807-44DC-BCF4-E461C39C3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09604F-7A22-4DF2-BC05-205F2135B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98" y="273050"/>
            <a:ext cx="300869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5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598" y="1435102"/>
            <a:ext cx="300869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64D6A72-20F5-433C-B26D-D6C251969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8" y="4800600"/>
            <a:ext cx="548670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8" y="612775"/>
            <a:ext cx="548670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8" y="5367338"/>
            <a:ext cx="548670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DAF3F9B-9167-4A55-98BC-C23605EDB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87325"/>
            <a:ext cx="8255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6563" y="1371600"/>
            <a:ext cx="82550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91525" y="6657975"/>
            <a:ext cx="8159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51844127-D2AC-4312-BD87-85BB19DF1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434975" y="152400"/>
            <a:ext cx="33051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6661" tIns="48331" rIns="96661" bIns="48331">
            <a:spAutoFit/>
          </a:bodyPr>
          <a:lstStyle/>
          <a:p>
            <a:pPr>
              <a:defRPr/>
            </a:pPr>
            <a:r>
              <a:rPr lang="en-US" sz="1300" dirty="0">
                <a:solidFill>
                  <a:srgbClr val="000000"/>
                </a:solidFill>
                <a:latin typeface="Georgia"/>
                <a:ea typeface="+mn-ea"/>
              </a:rPr>
              <a:t>Wells Fargo Employment Law HELPLINE</a:t>
            </a:r>
            <a:endParaRPr lang="en-US" dirty="0">
              <a:solidFill>
                <a:srgbClr val="000000"/>
              </a:solidFill>
              <a:latin typeface="Georgia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2pPr>
      <a:lvl3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3pPr>
      <a:lvl4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4pPr>
      <a:lvl5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5pPr>
      <a:lvl6pPr marL="457200" algn="l" rtl="0" fontAlgn="base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6pPr>
      <a:lvl7pPr marL="914400" algn="l" rtl="0" fontAlgn="base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7pPr>
      <a:lvl8pPr marL="1371600" algn="l" rtl="0" fontAlgn="base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8pPr>
      <a:lvl9pPr marL="1828800" algn="l" rtl="0" fontAlgn="base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MS PGothic" pitchFamily="34" charset="-128"/>
        </a:defRPr>
      </a:lvl9pPr>
    </p:titleStyle>
    <p:bodyStyle>
      <a:lvl1pPr marL="2857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628650" indent="-225425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0000"/>
          </a:solidFill>
          <a:latin typeface="+mn-lt"/>
          <a:ea typeface="+mn-ea"/>
        </a:defRPr>
      </a:lvl2pPr>
      <a:lvl3pPr marL="981075" indent="-23336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</a:defRPr>
      </a:lvl3pPr>
      <a:lvl4pPr marL="1266825" indent="-1714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1554163" indent="-1730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5pPr>
      <a:lvl6pPr marL="20113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6pPr>
      <a:lvl7pPr marL="24685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7pPr>
      <a:lvl8pPr marL="29257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8pPr>
      <a:lvl9pPr marL="33829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3388" y="1360488"/>
            <a:ext cx="7259637" cy="1933575"/>
          </a:xfrm>
        </p:spPr>
        <p:txBody>
          <a:bodyPr/>
          <a:lstStyle/>
          <a:p>
            <a:pPr eaLnBrk="1" hangingPunct="1"/>
            <a:r>
              <a:rPr lang="en-US" sz="4400" smtClean="0"/>
              <a:t>Wells Fargo</a:t>
            </a:r>
            <a:br>
              <a:rPr lang="en-US" sz="4400" smtClean="0"/>
            </a:br>
            <a:r>
              <a:rPr lang="en-US" sz="4400" smtClean="0"/>
              <a:t>Employment Law HELPLINE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3388" y="3624263"/>
            <a:ext cx="6732587" cy="17526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Ongoing Risk Management Brought to you by:</a:t>
            </a:r>
            <a:br>
              <a:rPr lang="en-US" sz="2000" b="0" dirty="0" smtClean="0"/>
            </a:br>
            <a:r>
              <a:rPr lang="en-US" sz="2000" b="0" dirty="0" smtClean="0"/>
              <a:t>Wells Fargo Insurance </a:t>
            </a:r>
            <a:r>
              <a:rPr lang="en-US" sz="2000" b="0" dirty="0" smtClean="0"/>
              <a:t>Services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r>
              <a:rPr lang="en-US" sz="3200" i="1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Social Media: Vice or Virtue</a:t>
            </a:r>
            <a:endParaRPr lang="en-US" sz="3200" b="0" dirty="0" smtClean="0">
              <a:solidFill>
                <a:schemeClr val="tx2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90513" y="152400"/>
            <a:ext cx="3409950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>
              <a:solidFill>
                <a:srgbClr val="626366"/>
              </a:solidFill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Social Media: Polling Question #2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Does your organization have a Social Media policy?</a:t>
            </a:r>
          </a:p>
          <a:p>
            <a:pPr lvl="1" eaLnBrk="1" hangingPunct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Yes</a:t>
            </a:r>
          </a:p>
          <a:p>
            <a:pPr lvl="1" eaLnBrk="1" hangingPunct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No</a:t>
            </a:r>
          </a:p>
          <a:p>
            <a:pPr lvl="1" eaLnBrk="1" hangingPunct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Don’t know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Social Media Policy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According to a survey by Vault.com:</a:t>
            </a:r>
          </a:p>
          <a:p>
            <a:pPr lvl="1"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In 2010, 48% of employers have a social media policy– up from 36% in 2009</a:t>
            </a:r>
          </a:p>
          <a:p>
            <a:pPr lvl="1"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Additional 27% of employers are developing a policy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 Media: The Risks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Reputational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Loss of confidential and proprietary information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Damage to employment brand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Negative impact on recruitment and retention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Violation of privacy laws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Violation of employment laws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Violations of other laws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Negative impact on financial statements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Negative impact of the valuation of the organization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1. </a:t>
            </a:r>
            <a:r>
              <a:rPr lang="en-US" sz="2000" b="1" dirty="0" smtClean="0">
                <a:latin typeface="Aparajita" pitchFamily="34" charset="0"/>
                <a:cs typeface="Aparajita" pitchFamily="34" charset="0"/>
              </a:rPr>
              <a:t>National Labor Relations Act (NLRA)</a:t>
            </a:r>
          </a:p>
          <a:p>
            <a:pPr lvl="1"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Protects employees “concerted activities” concerning wages, hours and working conditions.  </a:t>
            </a:r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This includes discussions among employees whether online or face-to-face.</a:t>
            </a:r>
          </a:p>
          <a:p>
            <a:pPr lvl="1" eaLnBrk="1" hangingPunct="1"/>
            <a:r>
              <a:rPr lang="en-US" i="1" dirty="0" smtClean="0">
                <a:latin typeface="Aparajita" pitchFamily="34" charset="0"/>
                <a:cs typeface="Aparajita" pitchFamily="34" charset="0"/>
              </a:rPr>
              <a:t>American Medical Response of Connecticut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(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Facebook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Firing) case where the NRLB alleged that the employer had violated the NLRA by firing an employee and had an overly broad social media policy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Employer Action:</a:t>
            </a:r>
          </a:p>
          <a:p>
            <a:pPr lvl="1"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Ensure social media policy is not “overly broad”</a:t>
            </a:r>
          </a:p>
          <a:p>
            <a:pPr lvl="1"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Think twice, act once in disciplinary procedures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Aparajita" pitchFamily="34" charset="0"/>
                <a:cs typeface="Aparajita" pitchFamily="34" charset="0"/>
              </a:rPr>
              <a:t>Federal Trade Commission (FTC) Requirements: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Employees using social media must clearly identify themselves as employees of the organization, when commenting, discussing,  or promoting the organization or its products.  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See FTC’s </a:t>
            </a:r>
            <a:r>
              <a:rPr lang="en-US" i="1" dirty="0" smtClean="0">
                <a:latin typeface="Aparajita" pitchFamily="34" charset="0"/>
                <a:cs typeface="Aparajita" pitchFamily="34" charset="0"/>
              </a:rPr>
              <a:t>Guides Concerning the Use of Endorsements and Testimonials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and Regulations in 16 C.F.R. § 225</a:t>
            </a:r>
            <a:endParaRPr lang="en-US" b="1" dirty="0" smtClean="0">
              <a:latin typeface="Aparajita" pitchFamily="34" charset="0"/>
              <a:cs typeface="Aparajita" pitchFamily="34" charset="0"/>
            </a:endParaRPr>
          </a:p>
          <a:p>
            <a:pPr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Employer Action: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Ensure that employees’ personal comments on social media are properly disclosed, are factually accurate,  and include a disclaimer that they have not been directed or compensated by the employer.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273050" eaLnBrk="1" hangingPunct="1">
              <a:spcBef>
                <a:spcPts val="575"/>
              </a:spcBef>
            </a:pPr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Privacy Laws (including HIPAA, GINA, ADA, Stored Communications Act)</a:t>
            </a:r>
          </a:p>
          <a:p>
            <a:pPr lvl="2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Privacy laws protect personal and health information of employees, customers, patients, and third parties and prohibit employers and employees from disclosing such information.</a:t>
            </a:r>
          </a:p>
          <a:p>
            <a:pPr lvl="2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Conversely, public and private portions of your social networking sites may lack privacy protection and be discoverable.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parajita" pitchFamily="34" charset="0"/>
                <a:cs typeface="Aparajita" pitchFamily="34" charset="0"/>
              </a:rPr>
              <a:t>Defamation, Negligent Misrepresentation</a:t>
            </a:r>
            <a:endParaRPr lang="en-US" dirty="0" smtClean="0">
              <a:latin typeface="Aparajita" pitchFamily="34" charset="0"/>
              <a:cs typeface="Aparajita" pitchFamily="34" charset="0"/>
            </a:endParaRP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Same rules apply as in other media. </a:t>
            </a:r>
            <a:endParaRPr lang="en-US" b="1" dirty="0" smtClean="0">
              <a:latin typeface="Aparajita" pitchFamily="34" charset="0"/>
              <a:cs typeface="Aparajita" pitchFamily="34" charset="0"/>
            </a:endParaRP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Employer Action:</a:t>
            </a:r>
          </a:p>
          <a:p>
            <a:pPr lvl="2"/>
            <a:r>
              <a:rPr lang="en-US" dirty="0" smtClean="0">
                <a:latin typeface="Aparajita" pitchFamily="34" charset="0"/>
                <a:cs typeface="Aparajita" pitchFamily="34" charset="0"/>
              </a:rPr>
              <a:t>Discuss with employees the issues involved</a:t>
            </a:r>
          </a:p>
          <a:p>
            <a:pPr lvl="2"/>
            <a:r>
              <a:rPr lang="en-US" dirty="0" smtClean="0">
                <a:latin typeface="Aparajita" pitchFamily="34" charset="0"/>
                <a:cs typeface="Aparajita" pitchFamily="34" charset="0"/>
              </a:rPr>
              <a:t>Monitor content </a:t>
            </a:r>
          </a:p>
          <a:p>
            <a:pPr lvl="2"/>
            <a:r>
              <a:rPr lang="en-US" dirty="0" smtClean="0">
                <a:latin typeface="Aparajita" pitchFamily="34" charset="0"/>
                <a:cs typeface="Aparajita" pitchFamily="34" charset="0"/>
              </a:rPr>
              <a:t>Be prepared to remove or correct defamatory materials</a:t>
            </a:r>
          </a:p>
          <a:p>
            <a:r>
              <a:rPr lang="en-US" b="1" dirty="0" smtClean="0">
                <a:latin typeface="Aparajita" pitchFamily="34" charset="0"/>
                <a:cs typeface="Aparajita" pitchFamily="34" charset="0"/>
              </a:rPr>
              <a:t>The Communications Decency Act</a:t>
            </a:r>
            <a:endParaRPr lang="en-US" dirty="0" smtClean="0">
              <a:latin typeface="Aparajita" pitchFamily="34" charset="0"/>
              <a:cs typeface="Aparajita" pitchFamily="34" charset="0"/>
            </a:endParaRP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While providing operators of websites some protection,  active solicitation of content by third parties could weaken the protection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Digital Millennium Copyright Act (DMCA)</a:t>
            </a:r>
          </a:p>
          <a:p>
            <a:pPr lvl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Be careful that user generated content (UDC) does not violate copyright laws</a:t>
            </a:r>
          </a:p>
          <a:p>
            <a:pPr lvl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Just because you get published material off the internet does not mean it is in the public domain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273050" eaLnBrk="1" hangingPunct="1">
              <a:spcBef>
                <a:spcPts val="575"/>
              </a:spcBef>
            </a:pPr>
            <a:r>
              <a:rPr lang="en-US" b="1" dirty="0" smtClean="0">
                <a:latin typeface="Aparajita" pitchFamily="34" charset="0"/>
                <a:cs typeface="Aparajita" pitchFamily="34" charset="0"/>
              </a:rPr>
              <a:t>Maintaining proprietary and confidential information restrictive  covenants, insider information.</a:t>
            </a:r>
          </a:p>
          <a:p>
            <a:pPr lvl="2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Recognize that social networking may weaken your claim that that organizational records are proprietary and confidential; compromise restrictive covenants; and violate laws regarding insider trading </a:t>
            </a:r>
          </a:p>
          <a:p>
            <a:pPr lvl="2" indent="-273050" eaLnBrk="1" hangingPunct="1">
              <a:spcBef>
                <a:spcPts val="575"/>
              </a:spcBef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Employer Action:  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Ensure such information is properly secured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Promulgate a policy statement, which includes examples, that prohibits the disclosure of such information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Train employees on the proper handling of such information 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Monitor employees’ use social media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Laws and Regulations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EEO Laws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Title VII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ADEA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Equal pay Act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Lilly Ledbetter Act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HIPAA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 ADA</a:t>
            </a:r>
          </a:p>
          <a:p>
            <a:pPr lvl="3" indent="-273050" eaLnBrk="1" hangingPunct="1">
              <a:spcBef>
                <a:spcPts val="575"/>
              </a:spcBef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GINA</a:t>
            </a:r>
          </a:p>
          <a:p>
            <a:pPr lvl="4" indent="-273050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See final </a:t>
            </a:r>
            <a:r>
              <a:rPr lang="en-US" sz="2000" dirty="0" err="1" smtClean="0">
                <a:latin typeface="Aparajita" pitchFamily="34" charset="0"/>
                <a:cs typeface="Aparajita" pitchFamily="34" charset="0"/>
              </a:rPr>
              <a:t>regs</a:t>
            </a: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at 29 </a:t>
            </a: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C.F.R. 1635.8(b)(1)(ii)(D)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  <a:ea typeface="Aparajita"/>
                <a:cs typeface="Aparajita"/>
              </a:rPr>
              <a:t>About the Webinar Presenter</a:t>
            </a:r>
            <a:endParaRPr 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Ronald Adler is president-CEO of Laurdan Associates, Inc., a human resource management consulting firm specializing in HR audits, employment practices liability risk assessments, HR metrics, strategic HR, and unemployment insurance issues. 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 smtClean="0">
              <a:latin typeface="Aparajita" pitchFamily="34" charset="0"/>
              <a:cs typeface="Aparajita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Mr. Adler is the co-creator of ELLA®, the Employment-Labor Law Audit™, the nation’s leading HR auditing process.  Mr. Adler serves as a subject matter expert (SME) to the Society for Human Resource Management (SHRM).  Mr. Adler is also a consulting expert to the CPCU Society and the insurance industry on employment practices liability issues.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49530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z="2800" dirty="0">
              <a:solidFill>
                <a:srgbClr val="CC33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Social Media: Employment Cases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The court noted in </a:t>
            </a:r>
            <a:r>
              <a:rPr lang="en-US" sz="2800" i="1" dirty="0" smtClean="0">
                <a:latin typeface="Aparajita" pitchFamily="34" charset="0"/>
                <a:cs typeface="Aparajita" pitchFamily="34" charset="0"/>
              </a:rPr>
              <a:t>EEOC v. Simply Storage Management 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in denying the privacy claim barring the need to produce social media information: “</a:t>
            </a:r>
            <a:r>
              <a:rPr lang="en-US" sz="2800" dirty="0" err="1" smtClean="0">
                <a:latin typeface="Aparajita" pitchFamily="34" charset="0"/>
                <a:cs typeface="Aparajita" pitchFamily="34" charset="0"/>
              </a:rPr>
              <a:t>Facebook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is not used as a means by which account holders carry on monologues with themselves.”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Polling Question #3</a:t>
            </a:r>
            <a:endParaRPr lang="en-US" sz="2800" dirty="0"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Does your organization use social media for recruiting?</a:t>
            </a:r>
          </a:p>
          <a:p>
            <a:pPr lvl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Yes</a:t>
            </a:r>
          </a:p>
          <a:p>
            <a:pPr lvl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No</a:t>
            </a:r>
          </a:p>
          <a:p>
            <a:pPr lvl="1"/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Don’t know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Social Media: Recruiting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In a global survey of HR professionals by </a:t>
            </a:r>
            <a:r>
              <a:rPr lang="en-US" sz="2000" dirty="0" err="1" smtClean="0">
                <a:latin typeface="Aparajita" pitchFamily="34" charset="0"/>
                <a:cs typeface="Aparajita" pitchFamily="34" charset="0"/>
              </a:rPr>
              <a:t>StepStone</a:t>
            </a: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 Solutions, 82 per cent of jobseekers indicated that they respond positively to being contacted via social media.</a:t>
            </a:r>
          </a:p>
          <a:p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Other survey results of HR professionals:</a:t>
            </a: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61% use social media to directly search for new hires</a:t>
            </a: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55% use social media to connect with “passive” candidates</a:t>
            </a: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42% use social media to promote specific vacancies</a:t>
            </a: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Most commonly used social media: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Linkedin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(83%/62%); 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Facebook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(46%/15%); Twitter (33%/9%)</a:t>
            </a:r>
          </a:p>
          <a:p>
            <a:pPr lvl="1"/>
            <a:r>
              <a:rPr lang="en-US" dirty="0" smtClean="0">
                <a:latin typeface="Aparajita" pitchFamily="34" charset="0"/>
                <a:cs typeface="Aparajita" pitchFamily="34" charset="0"/>
              </a:rPr>
              <a:t>Only 14% use social media as a screening tool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ea typeface="Aparajita"/>
                <a:cs typeface="Aparajita"/>
              </a:rPr>
              <a:t>Social Media: Plan of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1) Develop social media policies that are aligned 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and 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integrated with strategic and business goals, including: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Increasing your competitiveness in the marketplace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Protecting your reputation and brands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Enhancing talent management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ea typeface="Aparajita"/>
                <a:cs typeface="Aparajita"/>
              </a:rPr>
              <a:t>Social Media: Plan of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2) Unlike other policies, encourage employee input and participation in the development of your social media policy.  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Make them stakeholders in the policy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Consider “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crowdsourcing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”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But ensure that they know that they are not the official spokesperson.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Designate an official spokesperson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ea typeface="Aparajita"/>
                <a:cs typeface="Aparajita"/>
              </a:rPr>
              <a:t>Social Media: Plan of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3) Ensure your social media policies do not restrict or dissuade employees from discussing wages, hours, or working conditions among themselves, whether at work or at home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Prohibitions against  the disclosure of confidential and privileged company information or other private information is probably okay, but be careful about restricting employee-to-employee communications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ea typeface="Aparajita"/>
                <a:cs typeface="Aparajita"/>
              </a:rPr>
              <a:t>Social Media: Plan of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4) Review and revise appropriate policies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Pay attention to statements regarding disciplinary action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Be careful of the timing of issuing a social media policy: don’t issue the policy in response to employees’ protected activities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ea typeface="Aparajita"/>
                <a:cs typeface="Aparajita"/>
              </a:rPr>
              <a:t>Social Media: Plan of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5) Develop a monitoring policy and procedures</a:t>
            </a:r>
          </a:p>
          <a:p>
            <a:pPr lvl="1" indent="-273050" eaLnBrk="1" hangingPunct="1">
              <a:spcBef>
                <a:spcPts val="575"/>
              </a:spcBef>
            </a:pP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Put employees on notice that their activities and messages will be monitored and that they should not expect privacy when using your equipment, systems,  programs, software, or accounts</a:t>
            </a:r>
          </a:p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6) Be prepared to enforce your social media consistently </a:t>
            </a:r>
          </a:p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7 Conduct training programs on the proper use of social media and your policies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ea typeface="Aparajita"/>
                <a:cs typeface="Aparajita"/>
              </a:rPr>
              <a:t>Social Media: Plan of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8) Consider the right social networking site</a:t>
            </a:r>
          </a:p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9) Don’t neglect your social media accounts; social media requires ongoing nurturing and maintenance.  Building your brand takes work</a:t>
            </a:r>
          </a:p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10)  Take a long-term perspective.  Building a lasting reputation take time.</a:t>
            </a:r>
          </a:p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11) Measure results (SocialMention.com, PostRank.com, Google.com/analytics)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Presenter’s Contact Information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Ronald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Adler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President-CEO </a:t>
            </a:r>
            <a:endParaRPr lang="en-US" dirty="0" smtClean="0">
              <a:latin typeface="Aparajita" pitchFamily="34" charset="0"/>
              <a:cs typeface="Aparajita" pitchFamily="34" charset="0"/>
            </a:endParaRP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Laurdan Associates, Inc. 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10220 River Road, Suite 201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Potomac, MD 20854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301-299-4117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radler@laurdan.com 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www.laurdan.com </a:t>
            </a:r>
          </a:p>
          <a:p>
            <a:pPr eaLnBrk="1" hangingPunct="1">
              <a:lnSpc>
                <a:spcPct val="100000"/>
              </a:lnSpc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www.ellaontheweb.com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</a:rPr>
              <a:t>Social Media: Polling Question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Does your organization use Social Media as strategic business practice?</a:t>
            </a:r>
          </a:p>
          <a:p>
            <a:pPr lvl="1"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Yes</a:t>
            </a:r>
          </a:p>
          <a:p>
            <a:pPr lvl="1"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No</a:t>
            </a:r>
          </a:p>
          <a:p>
            <a:pPr lvl="1"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Don’t know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A Mainstream Business Practice</a:t>
            </a:r>
            <a:endParaRPr lang="en-US" sz="2800" dirty="0"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According to an article on CFO.com: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>
              <a:latin typeface="Aparajita" pitchFamily="34" charset="0"/>
              <a:cs typeface="Aparajita" pitchFamily="34" charset="0"/>
            </a:endParaRPr>
          </a:p>
          <a:p>
            <a:pPr lvl="1" eaLnBrk="1" hangingPunct="1"/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2800" b="1" i="1" dirty="0" smtClean="0">
                <a:latin typeface="Aparajita" pitchFamily="34" charset="0"/>
                <a:cs typeface="Aparajita" pitchFamily="34" charset="0"/>
              </a:rPr>
              <a:t>Social Media has quickly morphed from a cutting-edge way to foster brand awareness to a mainstream business practice…companies that don’t get their arms around social media may risk tumbling into a competitive abyss</a:t>
            </a:r>
            <a:r>
              <a:rPr lang="en-US" sz="2800" b="1" i="1" dirty="0" smtClean="0">
                <a:latin typeface="Aparajita" pitchFamily="34" charset="0"/>
                <a:cs typeface="Aparajita" pitchFamily="34" charset="0"/>
              </a:rPr>
              <a:t>.”</a:t>
            </a:r>
            <a:endParaRPr lang="en-US" sz="2800" b="1" i="1" dirty="0" smtClean="0">
              <a:latin typeface="Aparajita" pitchFamily="34" charset="0"/>
              <a:cs typeface="Aparajita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A Mainstream Business Practice</a:t>
            </a:r>
            <a:endParaRPr lang="en-US" sz="2800" dirty="0"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A study by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Burson-Marsteller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, a communications firm, reveals that: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	1. 65% of the largest global companies had twitter accounts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	2. 54% had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Facebook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fan pages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	3. 50% had YouTube video channels</a:t>
            </a:r>
          </a:p>
          <a:p>
            <a:pPr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By 2014, Gardner, a research firm, predicts that 20% of business users will use social media, rather that emails, as their primary communication tool.  </a:t>
            </a:r>
          </a:p>
          <a:p>
            <a:pPr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A study by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StepStone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Solutions reports 74% of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global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survey participants use social media for employment branding.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On the Other Hand </a:t>
            </a:r>
            <a:endParaRPr lang="en-US" sz="2800" dirty="0"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Aparajita" pitchFamily="34" charset="0"/>
                <a:cs typeface="Aparajita" pitchFamily="34" charset="0"/>
              </a:rPr>
              <a:t>OpenDNS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reports that while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Facebook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is the second most widely </a:t>
            </a:r>
            <a:r>
              <a:rPr lang="en-US" u="sng" dirty="0" smtClean="0">
                <a:latin typeface="Aparajita" pitchFamily="34" charset="0"/>
                <a:cs typeface="Aparajita" pitchFamily="34" charset="0"/>
              </a:rPr>
              <a:t>allowed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site by organizations; it is also the most widely </a:t>
            </a:r>
            <a:r>
              <a:rPr lang="en-US" u="sng" dirty="0" smtClean="0">
                <a:latin typeface="Aparajita" pitchFamily="34" charset="0"/>
                <a:cs typeface="Aparajita" pitchFamily="34" charset="0"/>
              </a:rPr>
              <a:t>blocked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site.</a:t>
            </a:r>
          </a:p>
          <a:p>
            <a:pPr eaLnBrk="1" hangingPunct="1"/>
            <a:r>
              <a:rPr lang="en-US" dirty="0" smtClean="0">
                <a:latin typeface="Aparajita" pitchFamily="34" charset="0"/>
                <a:cs typeface="Aparajita" pitchFamily="34" charset="0"/>
              </a:rPr>
              <a:t>Further, 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ProofPoints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’ </a:t>
            </a:r>
            <a:r>
              <a:rPr lang="en-US" i="1" dirty="0" smtClean="0">
                <a:latin typeface="Aparajita" pitchFamily="34" charset="0"/>
                <a:cs typeface="Aparajita" pitchFamily="34" charset="0"/>
              </a:rPr>
              <a:t>7</a:t>
            </a:r>
            <a:r>
              <a:rPr lang="en-US" i="1" baseline="30000" dirty="0" smtClean="0">
                <a:latin typeface="Aparajita" pitchFamily="34" charset="0"/>
                <a:cs typeface="Aparajita" pitchFamily="34" charset="0"/>
              </a:rPr>
              <a:t>th</a:t>
            </a:r>
            <a:r>
              <a:rPr lang="en-US" i="1" dirty="0" smtClean="0">
                <a:latin typeface="Aparajita" pitchFamily="34" charset="0"/>
                <a:cs typeface="Aparajita" pitchFamily="34" charset="0"/>
              </a:rPr>
              <a:t> Annual Survey on Outbound Messaging and Content Security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reported that for 2010:</a:t>
            </a:r>
          </a:p>
          <a:p>
            <a:pPr lvl="1" eaLnBrk="1" hangingPunct="1"/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25% of US companies investigated  exposure of confidential/proprietary information via blogs and message boards</a:t>
            </a:r>
          </a:p>
          <a:p>
            <a:pPr lvl="1" eaLnBrk="1" hangingPunct="1"/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20% investigated  exposure of confidential/proprietary information via social networks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On the Other Hand </a:t>
            </a:r>
            <a:endParaRPr lang="en-US" sz="2800" dirty="0"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A survey by </a:t>
            </a:r>
            <a:r>
              <a:rPr lang="en-US" sz="2800" dirty="0" err="1" smtClean="0">
                <a:latin typeface="Aparajita" pitchFamily="34" charset="0"/>
                <a:cs typeface="Aparajita" pitchFamily="34" charset="0"/>
              </a:rPr>
              <a:t>Janco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reported that only 25% of survey participants integrated the use of social media in their disaster recovery and business continuity 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plans.</a:t>
            </a:r>
            <a:endParaRPr lang="en-US" sz="28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Key Issues</a:t>
            </a:r>
            <a:endParaRPr lang="en-US" sz="2800" dirty="0"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Engaged customers: </a:t>
            </a:r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To gain a competitive advantage organizations are giving  power to the consumer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The emperor’s new clothes: Think </a:t>
            </a:r>
            <a:r>
              <a:rPr lang="en-US" sz="2000" dirty="0" err="1" smtClean="0">
                <a:latin typeface="Aparajita" pitchFamily="34" charset="0"/>
                <a:cs typeface="Aparajita" pitchFamily="34" charset="0"/>
              </a:rPr>
              <a:t>WikiLeaks</a:t>
            </a:r>
            <a:endParaRPr lang="en-US" sz="2000" dirty="0" smtClean="0">
              <a:latin typeface="Aparajita" pitchFamily="34" charset="0"/>
              <a:cs typeface="Aparajita" pitchFamily="34" charset="0"/>
            </a:endParaRP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Employees do the dumbest things: “Did you really blog about your sexual exploits with…?” 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I’m from the government…You violated numerous laws…let me count the ways</a:t>
            </a:r>
          </a:p>
          <a:p>
            <a:pPr eaLnBrk="1" hangingPunct="1"/>
            <a:r>
              <a:rPr lang="en-US" sz="2000" dirty="0" smtClean="0">
                <a:latin typeface="Aparajita" pitchFamily="34" charset="0"/>
                <a:cs typeface="Aparajita" pitchFamily="34" charset="0"/>
              </a:rPr>
              <a:t> Document, document, document : The records you create and share may last forever, may be discoverable, and you may have to preserve and produce them in litigation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cs typeface="Aparajita" pitchFamily="34" charset="0"/>
              </a:rPr>
              <a:t>Social Media: Evolution to Revolution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“Social media” in the business context is more than just the use of technology,  which is constantly evolving,  it is instead a revolutionary process and behaviors of active, two-way communication, that ignore previous conventions and bureaucracies, value transparency, and seek to </a:t>
            </a:r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engage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employees, customers, stockholders, and third parties.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71AEC2-0178-4FB0-8CA1-542584FEE2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WFB_Template">
  <a:themeElements>
    <a:clrScheme name="">
      <a:dk1>
        <a:srgbClr val="000000"/>
      </a:dk1>
      <a:lt1>
        <a:srgbClr val="FFFFFF"/>
      </a:lt1>
      <a:dk2>
        <a:srgbClr val="D4002F"/>
      </a:dk2>
      <a:lt2>
        <a:srgbClr val="8E9091"/>
      </a:lt2>
      <a:accent1>
        <a:srgbClr val="688FCF"/>
      </a:accent1>
      <a:accent2>
        <a:srgbClr val="F25316"/>
      </a:accent2>
      <a:accent3>
        <a:srgbClr val="FFFFFF"/>
      </a:accent3>
      <a:accent4>
        <a:srgbClr val="000000"/>
      </a:accent4>
      <a:accent5>
        <a:srgbClr val="B9C6E4"/>
      </a:accent5>
      <a:accent6>
        <a:srgbClr val="DB4A13"/>
      </a:accent6>
      <a:hlink>
        <a:srgbClr val="739600"/>
      </a:hlink>
      <a:folHlink>
        <a:srgbClr val="F28B13"/>
      </a:folHlink>
    </a:clrScheme>
    <a:fontScheme name="WFB_Template">
      <a:majorFont>
        <a:latin typeface="Georgia"/>
        <a:ea typeface="MS PGothic"/>
        <a:cs typeface=""/>
      </a:majorFont>
      <a:minorFont>
        <a:latin typeface="Verdan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626366"/>
            </a:solidFill>
            <a:effectLst/>
            <a:latin typeface="Verdana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626366"/>
            </a:solidFill>
            <a:effectLst/>
            <a:latin typeface="Verdana" pitchFamily="34" charset="0"/>
            <a:ea typeface="MS PGothic" pitchFamily="34" charset="-128"/>
          </a:defRPr>
        </a:defPPr>
      </a:lstStyle>
    </a:lnDef>
  </a:objectDefaults>
  <a:extraClrSchemeLst>
    <a:extraClrScheme>
      <a:clrScheme name="WFB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B_Template 13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70461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14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F28B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15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A99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B_Template 16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8D6B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1608</Words>
  <Application>Microsoft Office PowerPoint</Application>
  <PresentationFormat>On-screen Show (4:3)</PresentationFormat>
  <Paragraphs>188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WFB_Template</vt:lpstr>
      <vt:lpstr>Wells Fargo Employment Law HELPLINE</vt:lpstr>
      <vt:lpstr>About the Webinar Presenter</vt:lpstr>
      <vt:lpstr>Social Media: Polling Question #1</vt:lpstr>
      <vt:lpstr>Social Media: A Mainstream Business Practice</vt:lpstr>
      <vt:lpstr>Social Media: A Mainstream Business Practice</vt:lpstr>
      <vt:lpstr>Social Media: On the Other Hand </vt:lpstr>
      <vt:lpstr>Social Media: On the Other Hand </vt:lpstr>
      <vt:lpstr>Social Media: Key Issues</vt:lpstr>
      <vt:lpstr>Social Media: Evolution to Revolution</vt:lpstr>
      <vt:lpstr>Social Media: Polling Question #2</vt:lpstr>
      <vt:lpstr>Social Media Policy</vt:lpstr>
      <vt:lpstr>Social  Media: The Risks</vt:lpstr>
      <vt:lpstr>Social Media: Laws and Regulations</vt:lpstr>
      <vt:lpstr>Social Media: Laws and Regulations</vt:lpstr>
      <vt:lpstr>Social Media: Laws and Regulations</vt:lpstr>
      <vt:lpstr>Social Media: Laws and Regulations</vt:lpstr>
      <vt:lpstr>Social Media: Laws and Regulations</vt:lpstr>
      <vt:lpstr>Social Media: Laws and Regulations</vt:lpstr>
      <vt:lpstr>Social Media: Laws and Regulations</vt:lpstr>
      <vt:lpstr>Social Media: Employment Cases</vt:lpstr>
      <vt:lpstr>Social Media: Polling Question #3</vt:lpstr>
      <vt:lpstr>Social Media: Recruiting</vt:lpstr>
      <vt:lpstr>Social Media: Plan of Action</vt:lpstr>
      <vt:lpstr>Social Media: Plan of Action</vt:lpstr>
      <vt:lpstr>Social Media: Plan of Action</vt:lpstr>
      <vt:lpstr>Social Media: Plan of Action</vt:lpstr>
      <vt:lpstr>Social Media: Plan of Action</vt:lpstr>
      <vt:lpstr>Social Media: Plan of Action</vt:lpstr>
      <vt:lpstr>Presenter’s Contact Information</vt:lpstr>
    </vt:vector>
  </TitlesOfParts>
  <Company>wph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Wells Fargo Employment Law HELPLINE</dc:title>
  <dc:creator>vanessa</dc:creator>
  <cp:lastModifiedBy>Ronald Adler</cp:lastModifiedBy>
  <cp:revision>18</cp:revision>
  <dcterms:created xsi:type="dcterms:W3CDTF">2010-04-01T13:29:23Z</dcterms:created>
  <dcterms:modified xsi:type="dcterms:W3CDTF">2011-03-12T01:20:55Z</dcterms:modified>
</cp:coreProperties>
</file>