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126" y="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8C09-39A2-8B4C-854B-CF6815547C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ECE8C09-39A2-8B4C-854B-CF6815547C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8C09-39A2-8B4C-854B-CF6815547C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ECE8C09-39A2-8B4C-854B-CF6815547C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ECE8C09-39A2-8B4C-854B-CF6815547C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8C09-39A2-8B4C-854B-CF6815547C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8C09-39A2-8B4C-854B-CF6815547C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8C09-39A2-8B4C-854B-CF6815547C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8C09-39A2-8B4C-854B-CF6815547C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8C09-39A2-8B4C-854B-CF6815547C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ECE8C09-39A2-8B4C-854B-CF6815547C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ECE8C09-39A2-8B4C-854B-CF6815547C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8C09-39A2-8B4C-854B-CF6815547C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E8C09-39A2-8B4C-854B-CF6815547C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AECE8C09-39A2-8B4C-854B-CF6815547C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ECE8C09-39A2-8B4C-854B-CF6815547C6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DFDA717-C06E-9D47-B50B-0785854728C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odd.ohio.gov/forms-and-rules/resources/5123-6-03++-+to+be+amended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16194"/>
            <a:ext cx="8915400" cy="1688345"/>
          </a:xfrm>
        </p:spPr>
        <p:txBody>
          <a:bodyPr>
            <a:normAutofit/>
          </a:bodyPr>
          <a:lstStyle/>
          <a:p>
            <a:r>
              <a:rPr lang="en-US" dirty="0">
                <a:latin typeface="Calibri"/>
                <a:cs typeface="Calibri"/>
              </a:rPr>
              <a:t>OPRA HR Committee</a:t>
            </a:r>
            <a:br>
              <a:rPr lang="en-US" dirty="0">
                <a:latin typeface="Calibri"/>
                <a:cs typeface="Calibri"/>
              </a:rPr>
            </a:br>
            <a:r>
              <a:rPr lang="en-US" dirty="0">
                <a:latin typeface="Calibri"/>
                <a:cs typeface="Calibri"/>
              </a:rPr>
              <a:t>January 2026 </a:t>
            </a:r>
          </a:p>
        </p:txBody>
      </p:sp>
      <p:pic>
        <p:nvPicPr>
          <p:cNvPr id="7" name="Picture 6" descr="logo - OPR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5927" y="5563904"/>
            <a:ext cx="1669473" cy="1030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443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A3CC1-20C0-D681-7E2E-C4FC9DC43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of the HR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F9946-3290-913E-8592-FF598FAE8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Agendas will be sent out in advance </a:t>
            </a:r>
          </a:p>
          <a:p>
            <a:r>
              <a:rPr lang="en-US" dirty="0"/>
              <a:t>You and your team members can attend all of the meeting or portions of the meeting that may be relevant to your role</a:t>
            </a:r>
          </a:p>
          <a:p>
            <a:endParaRPr lang="en-US" dirty="0"/>
          </a:p>
          <a:p>
            <a:r>
              <a:rPr lang="en-US" dirty="0"/>
              <a:t>New calendar invite and </a:t>
            </a:r>
            <a:r>
              <a:rPr lang="en-US" dirty="0" err="1"/>
              <a:t>listserve</a:t>
            </a:r>
            <a:r>
              <a:rPr lang="en-US" dirty="0"/>
              <a:t> </a:t>
            </a:r>
            <a:r>
              <a:rPr lang="en-US"/>
              <a:t>is forthcoming!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90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4E5D6-1749-4C2E-A1E9-284C3199C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of the HR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0B6AC-B5D2-06D6-D707-549ED8EC7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Carla McDonald, Weaver Industries will serve as the Chair</a:t>
            </a:r>
          </a:p>
          <a:p>
            <a:r>
              <a:rPr lang="en-US" dirty="0"/>
              <a:t>We would like to have an HR professional serve as the Vice Chair</a:t>
            </a:r>
          </a:p>
          <a:p>
            <a:pPr lvl="1"/>
            <a:r>
              <a:rPr lang="en-US" dirty="0"/>
              <a:t>Primary role is helping us select discussion topics and guest presenters</a:t>
            </a:r>
          </a:p>
          <a:p>
            <a:r>
              <a:rPr lang="en-US" dirty="0"/>
              <a:t>If you are interested in the role, please let me know!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652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7478-645C-A70C-56D9-F716B779B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OPRA DD System Modernization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4250B-73A2-F43B-57B6-6592E7AC0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past 6 years, we have been listening to the membership about the system’s needs</a:t>
            </a:r>
          </a:p>
          <a:p>
            <a:r>
              <a:rPr lang="en-US" dirty="0"/>
              <a:t>As we look toward the next governor and impending county board financial constraints, we developed a list of possible policy solutions</a:t>
            </a:r>
          </a:p>
        </p:txBody>
      </p:sp>
    </p:spTree>
    <p:extLst>
      <p:ext uri="{BB962C8B-B14F-4D97-AF65-F5344CB8AC3E}">
        <p14:creationId xmlns:p14="http://schemas.microsoft.com/office/powerpoint/2010/main" val="3391259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408DC-A1A0-F14D-B783-554440634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OPRA DD System Modernization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E1110-0D3D-480D-EE73-77953B5B3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Some solutions directly speak to areas that touch HR and HR management</a:t>
            </a:r>
          </a:p>
          <a:p>
            <a:r>
              <a:rPr lang="en-US" dirty="0"/>
              <a:t>Without implementing anything, system sustainability is threatened</a:t>
            </a:r>
          </a:p>
          <a:p>
            <a:pPr lvl="1"/>
            <a:r>
              <a:rPr lang="en-US" dirty="0"/>
              <a:t>Will make it hard to recruit and retain high-quality staff and threaten services people rely on</a:t>
            </a:r>
          </a:p>
          <a:p>
            <a:pPr lvl="1"/>
            <a:endParaRPr lang="en-US" dirty="0"/>
          </a:p>
          <a:p>
            <a:r>
              <a:rPr lang="en-US" dirty="0"/>
              <a:t>Disclaimer- these are high-level policy ideas. We fully recognize that the ideas’ success will depend on how each idea is implemented!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506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7DAFC-1146-C4F6-B4C3-39FF09D7F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OPRA DD System Modernization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F64DE-F507-9425-EADD-581E6D833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Thoughts?</a:t>
            </a:r>
          </a:p>
          <a:p>
            <a:r>
              <a:rPr lang="en-US" dirty="0"/>
              <a:t>Questions?</a:t>
            </a:r>
          </a:p>
          <a:p>
            <a:r>
              <a:rPr lang="en-US" dirty="0"/>
              <a:t>Feedback?</a:t>
            </a:r>
          </a:p>
        </p:txBody>
      </p:sp>
    </p:spTree>
    <p:extLst>
      <p:ext uri="{BB962C8B-B14F-4D97-AF65-F5344CB8AC3E}">
        <p14:creationId xmlns:p14="http://schemas.microsoft.com/office/powerpoint/2010/main" val="4014897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201F7-AAE8-8363-93F7-C974AFBD1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58EA6-1EB9-AC5A-C149-8EF7C4FBE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759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dirty="0"/>
              <a:t>Update- Compensation, Benefits, and Turnover Survey</a:t>
            </a:r>
          </a:p>
          <a:p>
            <a:r>
              <a:rPr lang="en-US" sz="3200" dirty="0"/>
              <a:t>DODD Medication Administration Rules </a:t>
            </a:r>
          </a:p>
          <a:p>
            <a:r>
              <a:rPr lang="en-US" sz="3200" dirty="0"/>
              <a:t>Plans for 2026</a:t>
            </a:r>
          </a:p>
          <a:p>
            <a:pPr lvl="1"/>
            <a:r>
              <a:rPr lang="en-US" sz="3000" dirty="0"/>
              <a:t>Business Operations Committee</a:t>
            </a:r>
          </a:p>
          <a:p>
            <a:pPr lvl="1"/>
            <a:r>
              <a:rPr lang="en-US" sz="3000" dirty="0"/>
              <a:t>Vice Chair opportunity </a:t>
            </a:r>
          </a:p>
          <a:p>
            <a:r>
              <a:rPr lang="en-US" sz="3200" dirty="0"/>
              <a:t>OPRA Modernization Plan</a:t>
            </a:r>
          </a:p>
          <a:p>
            <a:r>
              <a:rPr lang="en-US" sz="3200" dirty="0"/>
              <a:t>Open Discussion</a:t>
            </a:r>
          </a:p>
        </p:txBody>
      </p:sp>
    </p:spTree>
    <p:extLst>
      <p:ext uri="{BB962C8B-B14F-4D97-AF65-F5344CB8AC3E}">
        <p14:creationId xmlns:p14="http://schemas.microsoft.com/office/powerpoint/2010/main" val="2897523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7EFCB-EE5D-7579-D231-2F1CBAE67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OPRA Compensation </a:t>
            </a:r>
            <a:r>
              <a:rPr lang="en-US" dirty="0"/>
              <a:t>Survey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9958D-269D-C4A2-B9D5-094D8C147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process of signing contract with Compensation Resources for 2026 version of OPRA’s biennial Compensation, Benefits, and Turnover survey</a:t>
            </a:r>
          </a:p>
          <a:p>
            <a:r>
              <a:rPr lang="en-US" dirty="0"/>
              <a:t>Plan is to release data collection tool in mid-April and collect data for about 2 months</a:t>
            </a:r>
          </a:p>
          <a:p>
            <a:pPr lvl="1"/>
            <a:r>
              <a:rPr lang="en-US" dirty="0"/>
              <a:t>Data collection will be slightly earlier than DODD wage verification survey with some overlap</a:t>
            </a:r>
          </a:p>
          <a:p>
            <a:r>
              <a:rPr lang="en-US" dirty="0"/>
              <a:t>We are not making substantive changes to the survey</a:t>
            </a:r>
          </a:p>
        </p:txBody>
      </p:sp>
    </p:spTree>
    <p:extLst>
      <p:ext uri="{BB962C8B-B14F-4D97-AF65-F5344CB8AC3E}">
        <p14:creationId xmlns:p14="http://schemas.microsoft.com/office/powerpoint/2010/main" val="730338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D3A71-F71B-B592-4483-AC94211E8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DODD Medication Administration Rule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A8AC0-ADEE-F206-9A47-E4B17A67C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DODD is seeking public comments on a package of rules related to medication administration</a:t>
            </a:r>
          </a:p>
          <a:p>
            <a:r>
              <a:rPr lang="en-US" dirty="0"/>
              <a:t>We are concerned about a 5123-6-03- Authorization of developmental disabilities personnel to perform health-related activities and administer prescribed medication</a:t>
            </a:r>
          </a:p>
          <a:p>
            <a:r>
              <a:rPr lang="en-US" dirty="0">
                <a:hlinkClick r:id="rId2"/>
              </a:rPr>
              <a:t>https://dodd.ohio.gov/forms-and-rules/resources/5123-6-03++-+to+be+amended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52384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8DA37-3B1C-639B-8AAD-4B1A8CFF0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DODD Medication Administration Rule Changes- New Requirement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B43A1-F5A8-C47A-40CC-1C9DC2372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235" y="2294966"/>
            <a:ext cx="8276665" cy="3971364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3000" dirty="0"/>
              <a:t>(7) If the employer of developmental disabilities personnel discovers or is notified by the county board, the department, a delegating nurse, or the quality assessment registered nurse that developmental disabilities personnel have committed a medication/treatment error, the employer will:</a:t>
            </a:r>
          </a:p>
          <a:p>
            <a:pPr marL="342900" lvl="1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3000" dirty="0"/>
              <a:t>(a) Prohibit the action from commencing or continuing;</a:t>
            </a:r>
          </a:p>
          <a:p>
            <a:pPr marL="342900" lvl="1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3000" dirty="0"/>
              <a:t>(b) </a:t>
            </a:r>
            <a:r>
              <a:rPr lang="en-US" sz="3000" b="1" dirty="0"/>
              <a:t>Immediately make other staffing arrangements so that performance of health-related activities or administration of prescribed medication are completed as prescribed and in compliance with the requirements of this chapter</a:t>
            </a:r>
            <a:r>
              <a:rPr lang="en-US" sz="3000" dirty="0"/>
              <a:t>;</a:t>
            </a:r>
          </a:p>
          <a:p>
            <a:pPr marL="342900" lvl="1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3000" dirty="0"/>
              <a:t>(c) If applicable, immediately notify the county board via the major unusual incident reporting system pursuant to rule 5123-17-02 of the Administrative Code; if applicable, the county board will notify the quality assessment registered nurse;</a:t>
            </a:r>
          </a:p>
          <a:p>
            <a:pPr marL="342900" lvl="1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3000" dirty="0"/>
              <a:t>(d) If applicable, immediately notify the delegating nurse; and</a:t>
            </a:r>
          </a:p>
          <a:p>
            <a:pPr marL="342900" lvl="1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3000" dirty="0"/>
              <a:t>(e) Enter a notation in the certification record of the developmental disabilities personnel in the medication administration information system database described in rule 5123-6-07 of the Administrative Code.</a:t>
            </a:r>
          </a:p>
        </p:txBody>
      </p:sp>
    </p:spTree>
    <p:extLst>
      <p:ext uri="{BB962C8B-B14F-4D97-AF65-F5344CB8AC3E}">
        <p14:creationId xmlns:p14="http://schemas.microsoft.com/office/powerpoint/2010/main" val="3720850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7AE6A-1FFD-DBBE-7D48-B393263AC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DODD Medication Administration Rule Changes- New Requirement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D0521-0979-D71D-2508-AD2FF52E1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Unclear what DODD expects providers to do with this provision</a:t>
            </a:r>
          </a:p>
          <a:p>
            <a:r>
              <a:rPr lang="en-US" dirty="0"/>
              <a:t>Put person on administrative leave? Retrain? Have another staff pass meds?</a:t>
            </a:r>
          </a:p>
          <a:p>
            <a:r>
              <a:rPr lang="en-US" dirty="0"/>
              <a:t>At what point can a person return to work?</a:t>
            </a:r>
          </a:p>
          <a:p>
            <a:endParaRPr lang="en-US" dirty="0"/>
          </a:p>
          <a:p>
            <a:r>
              <a:rPr lang="en-US" dirty="0"/>
              <a:t>Other thoughts?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956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B9DBD-3D56-465A-8707-C5A6860F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of HR Committee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6D319-3236-7A51-F754-4B184C54A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OPRA continuously asks- how can best serve our members?</a:t>
            </a:r>
          </a:p>
          <a:p>
            <a:r>
              <a:rPr lang="en-US" dirty="0"/>
              <a:t>We have been asked over the years to increase opportunities for learning and networking for professionals in provider administration and operations, finance, and marketing</a:t>
            </a:r>
          </a:p>
          <a:p>
            <a:r>
              <a:rPr lang="en-US" dirty="0"/>
              <a:t>How can we do this without creating more meetings for people to attend when everyone is busy with their actual jobs?</a:t>
            </a:r>
          </a:p>
        </p:txBody>
      </p:sp>
    </p:spTree>
    <p:extLst>
      <p:ext uri="{BB962C8B-B14F-4D97-AF65-F5344CB8AC3E}">
        <p14:creationId xmlns:p14="http://schemas.microsoft.com/office/powerpoint/2010/main" val="1660296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E379E-ADF7-BF20-C8D0-67F7CC03E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of HR Committee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76245-4586-1F83-1E29-A35EF30AF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the last HR Committee, we polled the group about possible changes to the committee for this year</a:t>
            </a:r>
          </a:p>
          <a:p>
            <a:pPr lvl="1"/>
            <a:r>
              <a:rPr lang="en-US" dirty="0"/>
              <a:t>Expanding the committee to cover more general business operations topics</a:t>
            </a:r>
          </a:p>
          <a:p>
            <a:r>
              <a:rPr lang="en-US" dirty="0"/>
              <a:t>Overwhelming support with some hesitation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138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43CFF-C726-ED10-2B8D-A7386CCC7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of the HR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0144A-85B3-DA93-1AC6-778DDCB2A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For the reminder of 2026, we are going to test out a new Business Operations Committee</a:t>
            </a:r>
          </a:p>
          <a:p>
            <a:r>
              <a:rPr lang="en-US" dirty="0"/>
              <a:t>Merge the HR Committee and the Marketing and Communications Committee</a:t>
            </a:r>
          </a:p>
          <a:p>
            <a:r>
              <a:rPr lang="en-US" dirty="0"/>
              <a:t>Committee will cover topics previously included in these committees in addition to the finance topics, business development topics, and other operational topics</a:t>
            </a:r>
          </a:p>
          <a:p>
            <a:r>
              <a:rPr lang="en-US" dirty="0"/>
              <a:t>Business Operations Committee will meet at the same time as the HR Committee</a:t>
            </a:r>
          </a:p>
          <a:p>
            <a:pPr lvl="1"/>
            <a:r>
              <a:rPr lang="en-US" dirty="0"/>
              <a:t>Third Thursday of odd-number months from 10am to noon</a:t>
            </a:r>
          </a:p>
        </p:txBody>
      </p:sp>
    </p:spTree>
    <p:extLst>
      <p:ext uri="{BB962C8B-B14F-4D97-AF65-F5344CB8AC3E}">
        <p14:creationId xmlns:p14="http://schemas.microsoft.com/office/powerpoint/2010/main" val="3275620325"/>
      </p:ext>
    </p:extLst>
  </p:cSld>
  <p:clrMapOvr>
    <a:masterClrMapping/>
  </p:clrMapOvr>
</p:sld>
</file>

<file path=ppt/theme/theme1.xml><?xml version="1.0" encoding="utf-8"?>
<a:theme xmlns:a="http://schemas.openxmlformats.org/drawingml/2006/main" name="Perception">
  <a:themeElements>
    <a:clrScheme name="Custom 2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34609F"/>
      </a:accent1>
      <a:accent2>
        <a:srgbClr val="346094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Perception">
      <a:majorFont>
        <a:latin typeface="Century Gothic"/>
        <a:ea typeface=""/>
        <a:cs typeface=""/>
        <a:font script="Jpan" typeface="メイリオ"/>
      </a:majorFont>
      <a:minorFont>
        <a:latin typeface="Century Gothic"/>
        <a:ea typeface=""/>
        <a:cs typeface=""/>
        <a:font script="Jpan" typeface="メイリオ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1574</TotalTime>
  <Words>776</Words>
  <Application>Microsoft Office PowerPoint</Application>
  <PresentationFormat>On-screen Show (4:3)</PresentationFormat>
  <Paragraphs>69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Century Gothic</vt:lpstr>
      <vt:lpstr>Wingdings 2</vt:lpstr>
      <vt:lpstr>Perception</vt:lpstr>
      <vt:lpstr>OPRA HR Committee January 2026 </vt:lpstr>
      <vt:lpstr>Agenda</vt:lpstr>
      <vt:lpstr>OPRA Compensation Survey</vt:lpstr>
      <vt:lpstr>DODD Medication Administration Rule Changes</vt:lpstr>
      <vt:lpstr>DODD Medication Administration Rule Changes- New Requirement</vt:lpstr>
      <vt:lpstr>DODD Medication Administration Rule Changes- New Requirement</vt:lpstr>
      <vt:lpstr>Future of HR Committee </vt:lpstr>
      <vt:lpstr>Future of HR Committee </vt:lpstr>
      <vt:lpstr>Future of the HR Committee</vt:lpstr>
      <vt:lpstr>Future of the HR Committee</vt:lpstr>
      <vt:lpstr>Future of the HR Committee</vt:lpstr>
      <vt:lpstr>OPRA DD System Modernization Plan</vt:lpstr>
      <vt:lpstr>OPRA DD System Modernization Plan</vt:lpstr>
      <vt:lpstr>OPRA DD System Modernization Plan</vt:lpstr>
      <vt:lpstr>Open Discussion</vt:lpstr>
    </vt:vector>
  </TitlesOfParts>
  <Company>opra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OPRA Policy Committee Tuesday, February 21, 2017 10:00-2:00</dc:title>
  <dc:creator>Christine Touvelle</dc:creator>
  <cp:lastModifiedBy>Christine Touvelle</cp:lastModifiedBy>
  <cp:revision>35</cp:revision>
  <dcterms:created xsi:type="dcterms:W3CDTF">2017-02-21T13:42:21Z</dcterms:created>
  <dcterms:modified xsi:type="dcterms:W3CDTF">2026-01-15T14:51:46Z</dcterms:modified>
</cp:coreProperties>
</file>