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6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89"/>
  </p:normalViewPr>
  <p:slideViewPr>
    <p:cSldViewPr snapToGrid="0">
      <p:cViewPr varScale="1">
        <p:scale>
          <a:sx n="85" d="100"/>
          <a:sy n="85" d="100"/>
        </p:scale>
        <p:origin x="176" y="8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1D78F-5899-CA42-90DC-89240A9DD3D8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E5758-3345-0444-8D22-9D00118B8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8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E5758-3345-0444-8D22-9D00118B86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59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3914-E9B9-B9DA-46C9-C11DD9886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9ADCD-A96C-1FB5-595C-CEF1FE37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BC76D-918C-BA1F-2999-BB9585B8C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AE8A7-E940-8AFC-5880-6709A1E71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CD64E-AC23-E587-7B4E-5347B0B72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5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8E41D-C9FC-7FA5-6841-D825D304F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51DAC-9A83-244C-DCD2-FC0047D62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9E11F-4086-4083-C7B3-02E21DA08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C8213-82AE-5E20-59E8-3B9E36C1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902AE-B562-839C-56DB-DEBA4BF9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7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3861E-A90F-0F1C-1A55-1E01AC17D5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3A9B2-D956-C24A-4B9F-FAF553378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1F979-9DB6-5823-8ADF-48F2A2F54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32D88-762C-1C95-736B-5C76E0399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9E2C-3702-CAFC-211A-DCC3A50D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9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FCFC-961B-1DC0-5F1A-9FD6A61D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362C7-1780-831D-C947-101A08844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CBD2A-3A94-336E-CA66-2500F4B8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EC9C1-53F0-6897-6C16-D51A05D2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1E623-A5DB-5D95-87AF-202DBA7EE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2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E0FF2-761F-330C-CF41-848A6ED4A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041D5-20CA-AD82-5ECA-13BB6158A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FD5B-5009-DCB5-A798-2236C742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E753B-3F2C-5A73-4C32-4189266D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76A75-28B2-238F-930D-9C3EB6E5F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9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EEB0-E176-031C-ADE1-F4F83EAC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0B5D0-B0B5-AB7F-CBA9-7E3472BEF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A731AC-5422-FDAE-D781-11FEE6E00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BF849-C94E-F5A6-A826-10E8359A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C1A67-C999-7AF6-530A-7F76A05C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50F19-E7EC-946F-1833-FBB767E2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3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FBB92-5D40-ED11-2313-B9273E9B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8C55D-5089-DC76-B424-AAFA284FF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C5202-2F0E-83D9-144C-9E8203943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A5F141-5347-C566-9744-2DE9779C1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6B75-8390-D1DD-CD7D-4B2A07D697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7A902-D595-FFAB-B9DF-A1ACF48D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6DCB6D-F70E-DE18-8226-2559BA6F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F25AEC-6305-3BC4-9A61-201E5CCBA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7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6D61B-B491-94B0-4BBD-115CC6F53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B75B6-DB5F-1024-E95C-085A41596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EDE3B1-AE21-CAE1-B1BE-5CE9CD068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4F7A6-6B76-0901-6320-E6CF17F7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4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DA72C-3B81-4A20-4D80-316889655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B2965-F67C-0755-F332-EAD05A22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C011F-CF02-745E-6312-DCFD84C07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3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AF3F6-D706-F37A-CE20-D61F9E023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DDAD5-A912-4643-1E25-78283DECD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4F06D-7D7C-8226-9ED8-4B9455EF4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6E152-3CD6-4086-8AD4-B98C75BFF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02131-4863-C11B-A3CC-4AE3AC03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AC442-EAE3-2669-75C7-E789AB5D9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5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46B6-5549-25C0-34C4-0B874FCCB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CD3F2-B6C3-033F-C620-3E7D4CD8D7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8A27D-588B-0F01-723C-0C6CB38B2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B9298-0A15-3F4C-B4C8-99B2835E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2E54D-13EB-EAB6-F3A8-828074987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4A6E6-7535-581B-3487-1CFB334D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4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4ACEA-81B5-22CF-B902-14FD534C1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BF188-CD7A-3A71-32C2-B3E56C07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B6DD4-B3B3-9D71-6B83-1ED9624E3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0298BF-A52E-AA4F-84A4-862DA235D58B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1CE58-2A5F-C00E-8C45-195EFD4D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4062D-7013-684A-2B8E-D7B711A7A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2EED15-3270-364E-BF12-8B0D8DE04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5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pra.org/aws/OPRA/pt/sp/member-discount-progra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dd.ohio.gov/about-us/DODD_Data/DSP+Compensation+Survey/24-dsp-compensation-repor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16D7E-CE3C-190F-B216-FC5A0DC50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November HR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8FBB6-E19B-61ED-A751-FD047B742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11/20/25</a:t>
            </a:r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21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CA94C-32B7-CF6F-BBB9-7A7E48EDA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Other Opportunities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88EFF-18B8-3FB4-3C08-5D7D6EE22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Vendor Partner Program- </a:t>
            </a:r>
            <a:r>
              <a:rPr lang="en-US" sz="2200">
                <a:hlinkClick r:id="rId2"/>
              </a:rPr>
              <a:t>https://opra.org/aws/OPRA/pt/sp/member-discount-program</a:t>
            </a:r>
            <a:r>
              <a:rPr lang="en-US" sz="2200"/>
              <a:t> </a:t>
            </a:r>
          </a:p>
          <a:p>
            <a:pPr lvl="1"/>
            <a:r>
              <a:rPr lang="en-US" sz="2200"/>
              <a:t>Are there vendors you would like to see added?</a:t>
            </a:r>
          </a:p>
          <a:p>
            <a:endParaRPr lang="en-US" sz="2200"/>
          </a:p>
          <a:p>
            <a:r>
              <a:rPr lang="en-US" sz="2200"/>
              <a:t>What other ideas are out there you would like the OPRA team to explore? </a:t>
            </a:r>
          </a:p>
        </p:txBody>
      </p:sp>
    </p:spTree>
    <p:extLst>
      <p:ext uri="{BB962C8B-B14F-4D97-AF65-F5344CB8AC3E}">
        <p14:creationId xmlns:p14="http://schemas.microsoft.com/office/powerpoint/2010/main" val="4026030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665B0E-6367-8AAE-8A00-602D44448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Committee Planning for 2026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6B899-15C8-D091-BB72-F8365712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The OPRA team has had multiple conversations on how best to leverage our various opportunities for networking and information sharing	</a:t>
            </a:r>
          </a:p>
          <a:p>
            <a:pPr lvl="1"/>
            <a:r>
              <a:rPr lang="en-US" sz="2200"/>
              <a:t>6 committees and various networks</a:t>
            </a:r>
          </a:p>
          <a:p>
            <a:pPr lvl="1"/>
            <a:r>
              <a:rPr lang="en-US" sz="2200"/>
              <a:t>Committees and networks have changed as the needs of the membership have changed</a:t>
            </a:r>
          </a:p>
          <a:p>
            <a:pPr lvl="1"/>
            <a:endParaRPr lang="en-US" sz="2200"/>
          </a:p>
          <a:p>
            <a:r>
              <a:rPr lang="en-US" sz="2200"/>
              <a:t>Recently, we have heard that members want a meeting opportunity for business/operations managers, finance professionals, technology professionals, Directors of Nursing</a:t>
            </a: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264317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0C3BE-1E98-D2A9-C3D8-0E48104F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Planning for 2026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CD2D9-D5AA-5E8F-9BAC-19A8334BD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Would this committee be interested in morphing into a broader business/operations mega-committee structured similarly to Residential Resources Committee? </a:t>
            </a:r>
          </a:p>
          <a:p>
            <a:endParaRPr lang="en-US" sz="2200"/>
          </a:p>
          <a:p>
            <a:r>
              <a:rPr lang="en-US" sz="2200"/>
              <a:t>Residential resources committee runs from 9:30am to 1pm and covers updates for both residential waiver and ICFs with a shared middle section of updates relevant to both groups of providers</a:t>
            </a:r>
          </a:p>
          <a:p>
            <a:pPr lvl="1"/>
            <a:r>
              <a:rPr lang="en-US" sz="2200"/>
              <a:t>Members are free to join the portions of the meeting that are relevant to their roles/organization</a:t>
            </a:r>
          </a:p>
        </p:txBody>
      </p:sp>
    </p:spTree>
    <p:extLst>
      <p:ext uri="{BB962C8B-B14F-4D97-AF65-F5344CB8AC3E}">
        <p14:creationId xmlns:p14="http://schemas.microsoft.com/office/powerpoint/2010/main" val="1709605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8565-8748-BCBF-B0DD-97B32EF12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</a:t>
            </a:r>
            <a:r>
              <a:rPr lang="en-US" sz="4000" dirty="0"/>
              <a:t>Proposal-</a:t>
            </a:r>
            <a:r>
              <a:rPr lang="en-US" dirty="0"/>
              <a:t> Not Final- Open for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A6629-91ED-0F80-AED6-24DACEDC2D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10a-11a- HR topics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11a-12p- General operations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12p-1p- Finance topics</a:t>
            </a:r>
          </a:p>
          <a:p>
            <a:endParaRPr lang="en-US" dirty="0"/>
          </a:p>
          <a:p>
            <a:r>
              <a:rPr lang="en-US" dirty="0"/>
              <a:t>Thoughts?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E7F1E-032B-7D03-847B-6ECB42E8CC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Can adjust times as topics require</a:t>
            </a:r>
          </a:p>
          <a:p>
            <a:r>
              <a:rPr lang="en-US" dirty="0"/>
              <a:t>Still have guest speakers, presentations from other members, breakout rooms</a:t>
            </a:r>
          </a:p>
          <a:p>
            <a:r>
              <a:rPr lang="en-US" dirty="0"/>
              <a:t>Still allows us to call special town halls to discuss specific issues as needed</a:t>
            </a:r>
          </a:p>
          <a:p>
            <a:r>
              <a:rPr lang="en-US" dirty="0"/>
              <a:t>Can attend portion of the meeting relevant to you and your agency</a:t>
            </a:r>
          </a:p>
        </p:txBody>
      </p:sp>
    </p:spTree>
    <p:extLst>
      <p:ext uri="{BB962C8B-B14F-4D97-AF65-F5344CB8AC3E}">
        <p14:creationId xmlns:p14="http://schemas.microsoft.com/office/powerpoint/2010/main" val="5227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CF005-E0E9-109E-2FD0-ECFA2514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Planning for 2026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9C9A8-231F-C2D0-021B-C5F41F3A7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What topics would you like to see discussed in this committee?</a:t>
            </a:r>
          </a:p>
          <a:p>
            <a:r>
              <a:rPr lang="en-US" sz="2200" dirty="0"/>
              <a:t>What do you want to see more of in 2026? </a:t>
            </a:r>
            <a:r>
              <a:rPr lang="en-US" sz="2200"/>
              <a:t>What do you want to see less of?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0435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981622-2EBE-A86A-DB0D-6F2D32C62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Compensation, Benefits and Turnover Survey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6181F-2655-D24C-267A-3BED7F5A0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We have engaged with Compensation Resources to conduct the 2026 survey</a:t>
            </a:r>
          </a:p>
          <a:p>
            <a:r>
              <a:rPr lang="en-US" sz="2200"/>
              <a:t>Based on feedback from the last HR Committee meeting, we are going to attempt to release the survey for completion in April 2026</a:t>
            </a:r>
          </a:p>
        </p:txBody>
      </p:sp>
    </p:spTree>
    <p:extLst>
      <p:ext uri="{BB962C8B-B14F-4D97-AF65-F5344CB8AC3E}">
        <p14:creationId xmlns:p14="http://schemas.microsoft.com/office/powerpoint/2010/main" val="4038187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B1FFD3-06D7-1FC4-BE49-E74EDF0BC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DODD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A9DC1-FAB4-4FC6-B661-5146288ED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DSP Compensation Survey Report for CY 2024- </a:t>
            </a:r>
          </a:p>
          <a:p>
            <a:r>
              <a:rPr lang="en-US" sz="2200">
                <a:hlinkClick r:id="rId2"/>
              </a:rPr>
              <a:t>https://dodd.ohio.gov/about-us/DODD_Data/DSP+Compensation+Survey/24-dsp-compensation-report</a:t>
            </a:r>
            <a:r>
              <a:rPr lang="en-US" sz="2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816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23531-BD06-0001-BC4A-14C0AB2E5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5AF44-70DE-0D83-7EBD-C632652EB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Exploring possible cost saving opportunities</a:t>
            </a:r>
          </a:p>
          <a:p>
            <a:pPr lvl="1"/>
            <a:r>
              <a:rPr lang="en-US" sz="2200" dirty="0"/>
              <a:t>OPRA-specific MEWA (health insurance)</a:t>
            </a:r>
          </a:p>
          <a:p>
            <a:pPr lvl="1"/>
            <a:r>
              <a:rPr lang="en-US" sz="2200" dirty="0"/>
              <a:t>OPRA Pooled Employer Plan (retirement plan)</a:t>
            </a:r>
          </a:p>
          <a:p>
            <a:pPr lvl="1"/>
            <a:r>
              <a:rPr lang="en-US" sz="2200" dirty="0"/>
              <a:t>Preferred vendors</a:t>
            </a:r>
          </a:p>
          <a:p>
            <a:r>
              <a:rPr lang="en-US" sz="2200" dirty="0"/>
              <a:t>Planning for 2026</a:t>
            </a:r>
          </a:p>
          <a:p>
            <a:pPr lvl="1"/>
            <a:r>
              <a:rPr lang="en-US" sz="2200" dirty="0"/>
              <a:t>Committee</a:t>
            </a:r>
          </a:p>
          <a:p>
            <a:pPr lvl="1"/>
            <a:r>
              <a:rPr lang="en-US" sz="2200" dirty="0"/>
              <a:t>Compensation survey</a:t>
            </a:r>
          </a:p>
        </p:txBody>
      </p:sp>
    </p:spTree>
    <p:extLst>
      <p:ext uri="{BB962C8B-B14F-4D97-AF65-F5344CB8AC3E}">
        <p14:creationId xmlns:p14="http://schemas.microsoft.com/office/powerpoint/2010/main" val="3562732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4EFD58-75C4-5F62-396B-FA16CFE96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Exploring New Opportunities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518BB-73F7-2243-8A6A-7525D60F1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Heard from many members about the rising administrative costs</a:t>
            </a:r>
          </a:p>
          <a:p>
            <a:r>
              <a:rPr lang="en-US" sz="2200"/>
              <a:t>The following are very high-level overviews of ideas that have been presented to OPRA in various manners</a:t>
            </a:r>
          </a:p>
          <a:p>
            <a:r>
              <a:rPr lang="en-US" sz="2200"/>
              <a:t>We are looking for feedback</a:t>
            </a:r>
          </a:p>
          <a:p>
            <a:pPr lvl="1"/>
            <a:r>
              <a:rPr lang="en-US" sz="2200"/>
              <a:t>Experience with any of the ideas?</a:t>
            </a:r>
          </a:p>
          <a:p>
            <a:pPr lvl="1"/>
            <a:r>
              <a:rPr lang="en-US" sz="2200"/>
              <a:t>Would your organization be interested? </a:t>
            </a:r>
          </a:p>
          <a:p>
            <a:pPr lvl="1"/>
            <a:r>
              <a:rPr lang="en-US" sz="2200"/>
              <a:t>General thoughts? </a:t>
            </a:r>
          </a:p>
          <a:p>
            <a:pPr lvl="1"/>
            <a:endParaRPr lang="en-US" sz="2200"/>
          </a:p>
          <a:p>
            <a:r>
              <a:rPr lang="en-US" sz="2200"/>
              <a:t>Providing thoughts does not commit you to participating in any of the programs</a:t>
            </a:r>
          </a:p>
        </p:txBody>
      </p:sp>
    </p:spTree>
    <p:extLst>
      <p:ext uri="{BB962C8B-B14F-4D97-AF65-F5344CB8AC3E}">
        <p14:creationId xmlns:p14="http://schemas.microsoft.com/office/powerpoint/2010/main" val="393889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054662-D2C5-440A-CB47-8133A585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Health Insurance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D6222-EE36-AE63-A37F-D16DEF4F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Multi-Employer Welfare Arrangement (MEWA) and Association Health Plans (AHP)</a:t>
            </a:r>
          </a:p>
          <a:p>
            <a:pPr lvl="1"/>
            <a:r>
              <a:rPr lang="en-US" sz="2200"/>
              <a:t>AHPs are a type of MEWA</a:t>
            </a:r>
          </a:p>
          <a:p>
            <a:pPr lvl="1"/>
            <a:r>
              <a:rPr lang="en-US" sz="2200"/>
              <a:t>AHPs are not Affordable Care Act compliant</a:t>
            </a:r>
          </a:p>
          <a:p>
            <a:r>
              <a:rPr lang="en-US" sz="2200"/>
              <a:t>Essentially allow OPRA members to band together to shop for health insurance as a large employer</a:t>
            </a:r>
          </a:p>
          <a:p>
            <a:r>
              <a:rPr lang="en-US" sz="2200"/>
              <a:t>In theory, this would give MEWA and AHP members better negotiating leverage with insurance providers for better rates</a:t>
            </a: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819213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B4750-5D1C-821A-52C2-4CB388F7F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Health Insurance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83E0C-8376-9C1A-A912-487B97BE8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OPRA explored this option many years ago with limited success</a:t>
            </a:r>
          </a:p>
          <a:p>
            <a:r>
              <a:rPr lang="en-US" sz="2200"/>
              <a:t>Key issues-</a:t>
            </a:r>
          </a:p>
          <a:p>
            <a:pPr lvl="1"/>
            <a:r>
              <a:rPr lang="en-US" sz="2200"/>
              <a:t>Represented a sicker population of employees which meant sicker risk pool</a:t>
            </a:r>
          </a:p>
          <a:p>
            <a:pPr lvl="1"/>
            <a:r>
              <a:rPr lang="en-US" sz="2200"/>
              <a:t>Reliant on the health of other OPRA members’ employees</a:t>
            </a:r>
          </a:p>
          <a:p>
            <a:pPr lvl="1"/>
            <a:r>
              <a:rPr lang="en-US" sz="2200"/>
              <a:t>Over the years, the employers with healthier employees left for different plans</a:t>
            </a:r>
          </a:p>
          <a:p>
            <a:pPr lvl="1"/>
            <a:r>
              <a:rPr lang="en-US" sz="2200"/>
              <a:t>This ultimately left the MEWA with an even sicker risk pool and increased costs</a:t>
            </a:r>
          </a:p>
          <a:p>
            <a:pPr marL="457200" lvl="1" indent="0">
              <a:buNone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41066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EE1415-1C2E-76C1-8558-E564AE275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Health Insurance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317A0-BADD-BEFC-9B9B-D03379A0C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Has the landscape changed enough to warrant our re-exploration of an MEWA/AHP?</a:t>
            </a:r>
          </a:p>
          <a:p>
            <a:pPr lvl="1"/>
            <a:r>
              <a:rPr lang="en-US" sz="2200"/>
              <a:t>2018 saw changes to regulations around association health plans</a:t>
            </a:r>
          </a:p>
          <a:p>
            <a:pPr lvl="1"/>
            <a:r>
              <a:rPr lang="en-US" sz="2200"/>
              <a:t>We have heard consistently from members about the crunch of rising health insurance costs</a:t>
            </a:r>
          </a:p>
          <a:p>
            <a:r>
              <a:rPr lang="en-US" sz="2200"/>
              <a:t>Do you have any experience with these types of plans? Is this something your organization would want?</a:t>
            </a:r>
          </a:p>
          <a:p>
            <a:endParaRPr lang="en-US" sz="2200"/>
          </a:p>
          <a:p>
            <a:r>
              <a:rPr lang="en-US" sz="2200"/>
              <a:t>We have encaged with our partners at Gallagher to get more detailed information on what it would take to stand an MEWA/AHP up</a:t>
            </a:r>
          </a:p>
        </p:txBody>
      </p:sp>
    </p:spTree>
    <p:extLst>
      <p:ext uri="{BB962C8B-B14F-4D97-AF65-F5344CB8AC3E}">
        <p14:creationId xmlns:p14="http://schemas.microsoft.com/office/powerpoint/2010/main" val="27760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0DF90C-CC34-384C-30F0-6759DBC78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Retirement Benefits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A8433-11F3-4360-7AFF-DF5067489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Pooled Employer Plan allows multiple employers to come together to administer their 401(k)s</a:t>
            </a:r>
          </a:p>
          <a:p>
            <a:r>
              <a:rPr lang="en-US" sz="2200"/>
              <a:t>Employers retain the ultimate decision-making authority over the benefits they offer their employees </a:t>
            </a:r>
          </a:p>
          <a:p>
            <a:pPr lvl="1"/>
            <a:r>
              <a:rPr lang="en-US" sz="2200"/>
              <a:t>A third-party pooled plan provider does the administrative work of managed the retirement plan </a:t>
            </a:r>
          </a:p>
          <a:p>
            <a:pPr lvl="1"/>
            <a:r>
              <a:rPr lang="en-US" sz="2200"/>
              <a:t>Plan provider bears fiduciary duties</a:t>
            </a:r>
          </a:p>
          <a:p>
            <a:pPr lvl="1"/>
            <a:r>
              <a:rPr lang="en-US" sz="2200"/>
              <a:t>It can bring cost-savings as only one audit is needed per plan (not per employer)</a:t>
            </a:r>
          </a:p>
          <a:p>
            <a:pPr lvl="1"/>
            <a:endParaRPr lang="en-US" sz="2200"/>
          </a:p>
          <a:p>
            <a:pPr lvl="1"/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90841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B68974-1BC8-4F71-5CF5-AEFC98E56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Retirement Benefits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07278-3DB3-E3A6-8101-E960788A2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The federal SECURE 2.0 Act offers new tax credits for some start up costs and contributions for employers with less than 100 employees</a:t>
            </a:r>
          </a:p>
          <a:p>
            <a:r>
              <a:rPr lang="en-US" sz="2200"/>
              <a:t>The Maine version of OPRA stood up a PEP a few years ago and has reported initial positive results</a:t>
            </a:r>
          </a:p>
          <a:p>
            <a:pPr lvl="1"/>
            <a:r>
              <a:rPr lang="en-US" sz="2200"/>
              <a:t>Some participating providers are now offering benefits that they had not previously offered, some have had savings from not having to report and audit their plan</a:t>
            </a:r>
          </a:p>
          <a:p>
            <a:pPr lvl="1"/>
            <a:r>
              <a:rPr lang="en-US" sz="2200"/>
              <a:t>Their plan is supported by Mutual of America</a:t>
            </a:r>
          </a:p>
        </p:txBody>
      </p:sp>
    </p:spTree>
    <p:extLst>
      <p:ext uri="{BB962C8B-B14F-4D97-AF65-F5344CB8AC3E}">
        <p14:creationId xmlns:p14="http://schemas.microsoft.com/office/powerpoint/2010/main" val="4125806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4195CF-1E0D-BDFB-1817-E03418E8B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Retirement Benefits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81B83-A949-B204-3AFE-991A89970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Do you have any experience with these types of plans? </a:t>
            </a:r>
          </a:p>
          <a:p>
            <a:r>
              <a:rPr lang="en-US" sz="2200"/>
              <a:t>Is this something your organization would want?</a:t>
            </a: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85364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826</Words>
  <Application>Microsoft Macintosh PowerPoint</Application>
  <PresentationFormat>Widescreen</PresentationFormat>
  <Paragraphs>91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November HR Committee</vt:lpstr>
      <vt:lpstr>Agenda</vt:lpstr>
      <vt:lpstr>Exploring New Opportunities </vt:lpstr>
      <vt:lpstr>Health Insurance</vt:lpstr>
      <vt:lpstr>Health Insurance</vt:lpstr>
      <vt:lpstr>Health Insurance</vt:lpstr>
      <vt:lpstr>Retirement Benefits</vt:lpstr>
      <vt:lpstr>Retirement Benefits</vt:lpstr>
      <vt:lpstr>Retirement Benefits</vt:lpstr>
      <vt:lpstr>Other Opportunities</vt:lpstr>
      <vt:lpstr>Committee Planning for 2026</vt:lpstr>
      <vt:lpstr>Planning for 2026</vt:lpstr>
      <vt:lpstr>Draft Proposal- Not Final- Open for Discussion</vt:lpstr>
      <vt:lpstr>Planning for 2026</vt:lpstr>
      <vt:lpstr>Compensation, Benefits and Turnover Survey</vt:lpstr>
      <vt:lpstr>DODD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Touvelle</dc:creator>
  <cp:lastModifiedBy>Christine Touvelle</cp:lastModifiedBy>
  <cp:revision>7</cp:revision>
  <dcterms:created xsi:type="dcterms:W3CDTF">2025-11-19T16:01:46Z</dcterms:created>
  <dcterms:modified xsi:type="dcterms:W3CDTF">2025-11-20T14:58:51Z</dcterms:modified>
</cp:coreProperties>
</file>