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59" r:id="rId5"/>
    <p:sldId id="261" r:id="rId6"/>
    <p:sldId id="260"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94609"/>
  </p:normalViewPr>
  <p:slideViewPr>
    <p:cSldViewPr snapToGrid="0">
      <p:cViewPr varScale="1">
        <p:scale>
          <a:sx n="151" d="100"/>
          <a:sy n="151" d="100"/>
        </p:scale>
        <p:origin x="9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1328A2-27E9-D942-AE88-69F16CD9E4C0}" type="datetimeFigureOut">
              <a:rPr lang="en-US" smtClean="0"/>
              <a:t>5/15/25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2DA11A-D59E-9D4D-83B2-AC547833277E}" type="slidenum">
              <a:rPr lang="en-US" smtClean="0"/>
              <a:t>‹#›</a:t>
            </a:fld>
            <a:endParaRPr lang="en-US"/>
          </a:p>
        </p:txBody>
      </p:sp>
    </p:spTree>
    <p:extLst>
      <p:ext uri="{BB962C8B-B14F-4D97-AF65-F5344CB8AC3E}">
        <p14:creationId xmlns:p14="http://schemas.microsoft.com/office/powerpoint/2010/main" val="776534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3EC0D-267F-7253-4AE8-987453C6C3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A1775F-B882-4BDD-103F-74199CD82E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AE0755-A124-B1C1-9102-076FAD9EF143}"/>
              </a:ext>
            </a:extLst>
          </p:cNvPr>
          <p:cNvSpPr>
            <a:spLocks noGrp="1"/>
          </p:cNvSpPr>
          <p:nvPr>
            <p:ph type="dt" sz="half" idx="10"/>
          </p:nvPr>
        </p:nvSpPr>
        <p:spPr/>
        <p:txBody>
          <a:bodyPr/>
          <a:lstStyle/>
          <a:p>
            <a:fld id="{3E264FAB-41FC-604E-A32A-D11406A63CE1}" type="datetime1">
              <a:rPr lang="en-US" smtClean="0"/>
              <a:t>5/15/25</a:t>
            </a:fld>
            <a:endParaRPr lang="en-US"/>
          </a:p>
        </p:txBody>
      </p:sp>
      <p:sp>
        <p:nvSpPr>
          <p:cNvPr id="5" name="Footer Placeholder 4">
            <a:extLst>
              <a:ext uri="{FF2B5EF4-FFF2-40B4-BE49-F238E27FC236}">
                <a16:creationId xmlns:a16="http://schemas.microsoft.com/office/drawing/2014/main" id="{0652BB4D-B75C-9856-67EA-B0E61241E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FDD89-75B7-E4B9-3950-13EA794AE5C2}"/>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102393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B144-9438-7389-CDAA-309EB269B7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A93527-F8D4-ADE5-D91F-91DECF316F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51974-87A9-9392-D049-62F7BC6A4D8A}"/>
              </a:ext>
            </a:extLst>
          </p:cNvPr>
          <p:cNvSpPr>
            <a:spLocks noGrp="1"/>
          </p:cNvSpPr>
          <p:nvPr>
            <p:ph type="dt" sz="half" idx="10"/>
          </p:nvPr>
        </p:nvSpPr>
        <p:spPr/>
        <p:txBody>
          <a:bodyPr/>
          <a:lstStyle/>
          <a:p>
            <a:fld id="{80A285BF-47AB-4849-915B-135F7A775810}" type="datetime1">
              <a:rPr lang="en-US" smtClean="0"/>
              <a:t>5/15/25</a:t>
            </a:fld>
            <a:endParaRPr lang="en-US"/>
          </a:p>
        </p:txBody>
      </p:sp>
      <p:sp>
        <p:nvSpPr>
          <p:cNvPr id="5" name="Footer Placeholder 4">
            <a:extLst>
              <a:ext uri="{FF2B5EF4-FFF2-40B4-BE49-F238E27FC236}">
                <a16:creationId xmlns:a16="http://schemas.microsoft.com/office/drawing/2014/main" id="{0C2596BA-0806-316E-1239-DA253759C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11150-7B33-40E8-446D-FB4C60D5814C}"/>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109898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9B0F27-3872-BC01-DA97-EFD31C393E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7747FA-E391-9972-E126-5D70F86E6A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F282CC-A3C7-1472-AE5B-3ACCA9B559CD}"/>
              </a:ext>
            </a:extLst>
          </p:cNvPr>
          <p:cNvSpPr>
            <a:spLocks noGrp="1"/>
          </p:cNvSpPr>
          <p:nvPr>
            <p:ph type="dt" sz="half" idx="10"/>
          </p:nvPr>
        </p:nvSpPr>
        <p:spPr/>
        <p:txBody>
          <a:bodyPr/>
          <a:lstStyle/>
          <a:p>
            <a:fld id="{AEFA49C2-A85A-AD4D-993C-D5F6B9713D43}" type="datetime1">
              <a:rPr lang="en-US" smtClean="0"/>
              <a:t>5/15/25</a:t>
            </a:fld>
            <a:endParaRPr lang="en-US"/>
          </a:p>
        </p:txBody>
      </p:sp>
      <p:sp>
        <p:nvSpPr>
          <p:cNvPr id="5" name="Footer Placeholder 4">
            <a:extLst>
              <a:ext uri="{FF2B5EF4-FFF2-40B4-BE49-F238E27FC236}">
                <a16:creationId xmlns:a16="http://schemas.microsoft.com/office/drawing/2014/main" id="{6624D971-BB30-2BFF-4A31-30106B32ED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40F8DF-AAAC-C4E6-E29B-B1CFDB8B10C5}"/>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154007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2AF3-529B-0D5E-E07A-8A2A5A5248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20B50-0F67-5B83-4CE1-47A6189893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A26D5-EB0B-1530-A46C-EFAC394DB4B6}"/>
              </a:ext>
            </a:extLst>
          </p:cNvPr>
          <p:cNvSpPr>
            <a:spLocks noGrp="1"/>
          </p:cNvSpPr>
          <p:nvPr>
            <p:ph type="dt" sz="half" idx="10"/>
          </p:nvPr>
        </p:nvSpPr>
        <p:spPr/>
        <p:txBody>
          <a:bodyPr/>
          <a:lstStyle/>
          <a:p>
            <a:fld id="{BF3460C6-3F75-D941-B930-6A0C8BD20FAA}" type="datetime1">
              <a:rPr lang="en-US" smtClean="0"/>
              <a:t>5/15/25</a:t>
            </a:fld>
            <a:endParaRPr lang="en-US"/>
          </a:p>
        </p:txBody>
      </p:sp>
      <p:sp>
        <p:nvSpPr>
          <p:cNvPr id="5" name="Footer Placeholder 4">
            <a:extLst>
              <a:ext uri="{FF2B5EF4-FFF2-40B4-BE49-F238E27FC236}">
                <a16:creationId xmlns:a16="http://schemas.microsoft.com/office/drawing/2014/main" id="{B55B42A0-8904-3CB2-C47F-9F409FF35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1103E-7507-9806-FA96-848C3F3B3B2B}"/>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1038458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EDFEE-CF7B-C738-077C-22848D246A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7A36B0-EAC1-6FC7-0870-1EB01A7B6BC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6E58AA-85DE-4A86-43BF-C5AF509E4313}"/>
              </a:ext>
            </a:extLst>
          </p:cNvPr>
          <p:cNvSpPr>
            <a:spLocks noGrp="1"/>
          </p:cNvSpPr>
          <p:nvPr>
            <p:ph type="dt" sz="half" idx="10"/>
          </p:nvPr>
        </p:nvSpPr>
        <p:spPr/>
        <p:txBody>
          <a:bodyPr/>
          <a:lstStyle/>
          <a:p>
            <a:fld id="{C57C6848-47E2-2148-B8D7-7C9D92106D0D}" type="datetime1">
              <a:rPr lang="en-US" smtClean="0"/>
              <a:t>5/15/25</a:t>
            </a:fld>
            <a:endParaRPr lang="en-US"/>
          </a:p>
        </p:txBody>
      </p:sp>
      <p:sp>
        <p:nvSpPr>
          <p:cNvPr id="5" name="Footer Placeholder 4">
            <a:extLst>
              <a:ext uri="{FF2B5EF4-FFF2-40B4-BE49-F238E27FC236}">
                <a16:creationId xmlns:a16="http://schemas.microsoft.com/office/drawing/2014/main" id="{CBF56807-86FB-16CD-E484-5EE7D8351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E0F83-6176-666C-EFB5-18B04AA2CDD6}"/>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230371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74AD5-29BA-6E67-55B0-432CAE9E66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D96775-C72A-93C9-3A63-196A191FF6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64AFFD-3A27-E39D-7336-93A96BFF4A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EBDF7A-17B3-0D02-488A-497D754FC1B6}"/>
              </a:ext>
            </a:extLst>
          </p:cNvPr>
          <p:cNvSpPr>
            <a:spLocks noGrp="1"/>
          </p:cNvSpPr>
          <p:nvPr>
            <p:ph type="dt" sz="half" idx="10"/>
          </p:nvPr>
        </p:nvSpPr>
        <p:spPr/>
        <p:txBody>
          <a:bodyPr/>
          <a:lstStyle/>
          <a:p>
            <a:fld id="{BD1EF96E-B017-F34D-9EAF-E63FBC3EFA79}" type="datetime1">
              <a:rPr lang="en-US" smtClean="0"/>
              <a:t>5/15/25</a:t>
            </a:fld>
            <a:endParaRPr lang="en-US"/>
          </a:p>
        </p:txBody>
      </p:sp>
      <p:sp>
        <p:nvSpPr>
          <p:cNvPr id="6" name="Footer Placeholder 5">
            <a:extLst>
              <a:ext uri="{FF2B5EF4-FFF2-40B4-BE49-F238E27FC236}">
                <a16:creationId xmlns:a16="http://schemas.microsoft.com/office/drawing/2014/main" id="{6C769AF0-336A-F02D-E082-7285CFD053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AFF154-C0F0-F795-6A03-4B64272F2FD2}"/>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50597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88F50-CB14-5837-D037-B95FF80AC3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F1D3D3-23FF-3F82-C1DB-E00CADEE19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ACC174-B4F0-3EB5-4103-76C0E6FB19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3A5BDD-2FCE-8CAB-56D5-7F22E5586D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5FEB0F-BD0A-DC4A-AC0E-2045B8B213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197085-C69A-F55F-B25C-48459DD512EC}"/>
              </a:ext>
            </a:extLst>
          </p:cNvPr>
          <p:cNvSpPr>
            <a:spLocks noGrp="1"/>
          </p:cNvSpPr>
          <p:nvPr>
            <p:ph type="dt" sz="half" idx="10"/>
          </p:nvPr>
        </p:nvSpPr>
        <p:spPr/>
        <p:txBody>
          <a:bodyPr/>
          <a:lstStyle/>
          <a:p>
            <a:fld id="{FEEA0AB1-E97C-A54D-8F3C-FAF5BB47AC4E}" type="datetime1">
              <a:rPr lang="en-US" smtClean="0"/>
              <a:t>5/15/25</a:t>
            </a:fld>
            <a:endParaRPr lang="en-US"/>
          </a:p>
        </p:txBody>
      </p:sp>
      <p:sp>
        <p:nvSpPr>
          <p:cNvPr id="8" name="Footer Placeholder 7">
            <a:extLst>
              <a:ext uri="{FF2B5EF4-FFF2-40B4-BE49-F238E27FC236}">
                <a16:creationId xmlns:a16="http://schemas.microsoft.com/office/drawing/2014/main" id="{A882C69F-373F-EE79-3855-2E002F3A73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219A2A-C56C-D0FF-6028-98DF6E38564F}"/>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231925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32ABB-A5D5-67D0-A41E-9F6AC2881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584033-F2DB-0850-67AC-8A70E20FDF86}"/>
              </a:ext>
            </a:extLst>
          </p:cNvPr>
          <p:cNvSpPr>
            <a:spLocks noGrp="1"/>
          </p:cNvSpPr>
          <p:nvPr>
            <p:ph type="dt" sz="half" idx="10"/>
          </p:nvPr>
        </p:nvSpPr>
        <p:spPr/>
        <p:txBody>
          <a:bodyPr/>
          <a:lstStyle/>
          <a:p>
            <a:fld id="{926284A9-36BC-814D-A981-484FFD87D0DE}" type="datetime1">
              <a:rPr lang="en-US" smtClean="0"/>
              <a:t>5/15/25</a:t>
            </a:fld>
            <a:endParaRPr lang="en-US"/>
          </a:p>
        </p:txBody>
      </p:sp>
      <p:sp>
        <p:nvSpPr>
          <p:cNvPr id="4" name="Footer Placeholder 3">
            <a:extLst>
              <a:ext uri="{FF2B5EF4-FFF2-40B4-BE49-F238E27FC236}">
                <a16:creationId xmlns:a16="http://schemas.microsoft.com/office/drawing/2014/main" id="{54680513-CAED-5650-B5C4-A98135DC83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96AC7D-B068-EB8B-5822-5140C985EFFA}"/>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104593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42B53-702E-9228-BA97-26580D35AB19}"/>
              </a:ext>
            </a:extLst>
          </p:cNvPr>
          <p:cNvSpPr>
            <a:spLocks noGrp="1"/>
          </p:cNvSpPr>
          <p:nvPr>
            <p:ph type="dt" sz="half" idx="10"/>
          </p:nvPr>
        </p:nvSpPr>
        <p:spPr/>
        <p:txBody>
          <a:bodyPr/>
          <a:lstStyle/>
          <a:p>
            <a:fld id="{9DB95555-833E-004D-A21D-53ABCC9EE553}" type="datetime1">
              <a:rPr lang="en-US" smtClean="0"/>
              <a:t>5/15/25</a:t>
            </a:fld>
            <a:endParaRPr lang="en-US"/>
          </a:p>
        </p:txBody>
      </p:sp>
      <p:sp>
        <p:nvSpPr>
          <p:cNvPr id="3" name="Footer Placeholder 2">
            <a:extLst>
              <a:ext uri="{FF2B5EF4-FFF2-40B4-BE49-F238E27FC236}">
                <a16:creationId xmlns:a16="http://schemas.microsoft.com/office/drawing/2014/main" id="{CA0D7BE5-5E23-44AB-0514-18D14279CD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847356-ECD0-1424-8E3C-9727408974B2}"/>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3671379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0CD56-07E6-0687-BBBE-48A7B2C318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30A2F8-C5A2-8B1C-A063-DAFE8BE556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DBAE26-8755-5D1E-B807-8A79A4015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119BA0-3C6B-F25B-739E-D22591EE5362}"/>
              </a:ext>
            </a:extLst>
          </p:cNvPr>
          <p:cNvSpPr>
            <a:spLocks noGrp="1"/>
          </p:cNvSpPr>
          <p:nvPr>
            <p:ph type="dt" sz="half" idx="10"/>
          </p:nvPr>
        </p:nvSpPr>
        <p:spPr/>
        <p:txBody>
          <a:bodyPr/>
          <a:lstStyle/>
          <a:p>
            <a:fld id="{10FCE521-A4FB-9B4E-85D4-937CD4EF8148}" type="datetime1">
              <a:rPr lang="en-US" smtClean="0"/>
              <a:t>5/15/25</a:t>
            </a:fld>
            <a:endParaRPr lang="en-US"/>
          </a:p>
        </p:txBody>
      </p:sp>
      <p:sp>
        <p:nvSpPr>
          <p:cNvPr id="6" name="Footer Placeholder 5">
            <a:extLst>
              <a:ext uri="{FF2B5EF4-FFF2-40B4-BE49-F238E27FC236}">
                <a16:creationId xmlns:a16="http://schemas.microsoft.com/office/drawing/2014/main" id="{CF53FE63-D131-CA81-9ADD-327DD95716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7B075E-DF09-ED99-8A74-E4CEE494062F}"/>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297323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2217-A84F-EF92-058E-5C88FBD3A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4A2061-5F69-3C60-0C8F-84E8EB23B1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C5374C-FCCE-08C8-24B9-0E0DA8BFC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575A6-688B-D433-1546-8C9FBC89F531}"/>
              </a:ext>
            </a:extLst>
          </p:cNvPr>
          <p:cNvSpPr>
            <a:spLocks noGrp="1"/>
          </p:cNvSpPr>
          <p:nvPr>
            <p:ph type="dt" sz="half" idx="10"/>
          </p:nvPr>
        </p:nvSpPr>
        <p:spPr/>
        <p:txBody>
          <a:bodyPr/>
          <a:lstStyle/>
          <a:p>
            <a:fld id="{E253DC1B-C4D1-2C4B-8180-3025384FAD27}" type="datetime1">
              <a:rPr lang="en-US" smtClean="0"/>
              <a:t>5/15/25</a:t>
            </a:fld>
            <a:endParaRPr lang="en-US"/>
          </a:p>
        </p:txBody>
      </p:sp>
      <p:sp>
        <p:nvSpPr>
          <p:cNvPr id="6" name="Footer Placeholder 5">
            <a:extLst>
              <a:ext uri="{FF2B5EF4-FFF2-40B4-BE49-F238E27FC236}">
                <a16:creationId xmlns:a16="http://schemas.microsoft.com/office/drawing/2014/main" id="{A833F26A-FFB0-3A74-AD60-19BD37A8D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330E81-D131-65BA-3BFC-2ACEBBEADBD8}"/>
              </a:ext>
            </a:extLst>
          </p:cNvPr>
          <p:cNvSpPr>
            <a:spLocks noGrp="1"/>
          </p:cNvSpPr>
          <p:nvPr>
            <p:ph type="sldNum" sz="quarter" idx="12"/>
          </p:nvPr>
        </p:nvSpPr>
        <p:spPr/>
        <p:txBody>
          <a:bodyPr/>
          <a:lstStyle/>
          <a:p>
            <a:fld id="{7279C38E-07F9-7D47-AC15-AF9596270750}" type="slidenum">
              <a:rPr lang="en-US" smtClean="0"/>
              <a:t>‹#›</a:t>
            </a:fld>
            <a:endParaRPr lang="en-US"/>
          </a:p>
        </p:txBody>
      </p:sp>
    </p:spTree>
    <p:extLst>
      <p:ext uri="{BB962C8B-B14F-4D97-AF65-F5344CB8AC3E}">
        <p14:creationId xmlns:p14="http://schemas.microsoft.com/office/powerpoint/2010/main" val="328231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FF5AB4-9A81-7A83-FD5B-C2D7ED778E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439EE5-BD99-103A-073E-FEAF050E3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BA5A89-E933-0981-E549-23630AD710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A43741-B68E-424A-9CB0-0271CE4BAF3C}" type="datetime1">
              <a:rPr lang="en-US" smtClean="0"/>
              <a:t>5/15/25</a:t>
            </a:fld>
            <a:endParaRPr lang="en-US"/>
          </a:p>
        </p:txBody>
      </p:sp>
      <p:sp>
        <p:nvSpPr>
          <p:cNvPr id="5" name="Footer Placeholder 4">
            <a:extLst>
              <a:ext uri="{FF2B5EF4-FFF2-40B4-BE49-F238E27FC236}">
                <a16:creationId xmlns:a16="http://schemas.microsoft.com/office/drawing/2014/main" id="{806EE6F8-381D-1F37-E40A-56DD51511B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69079E6-8838-D75E-79F1-57F86403FF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279C38E-07F9-7D47-AC15-AF9596270750}" type="slidenum">
              <a:rPr lang="en-US" smtClean="0"/>
              <a:t>‹#›</a:t>
            </a:fld>
            <a:endParaRPr lang="en-US"/>
          </a:p>
        </p:txBody>
      </p:sp>
    </p:spTree>
    <p:extLst>
      <p:ext uri="{BB962C8B-B14F-4D97-AF65-F5344CB8AC3E}">
        <p14:creationId xmlns:p14="http://schemas.microsoft.com/office/powerpoint/2010/main" val="1197538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vorys.com/publication-ohio-permits-digital-employment-law-posting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ol.gov/sites/dolgov/files/WHD/fab/fab2025-1.pdf" TargetMode="External"/><Relationship Id="rId2" Type="http://schemas.openxmlformats.org/officeDocument/2006/relationships/hyperlink" Target="https://www.dol.gov/agencies/whd/flsa/misclassification/rulemaking" TargetMode="External"/><Relationship Id="rId1" Type="http://schemas.openxmlformats.org/officeDocument/2006/relationships/slideLayout" Target="../slideLayouts/slideLayout2.xml"/><Relationship Id="rId4" Type="http://schemas.openxmlformats.org/officeDocument/2006/relationships/hyperlink" Target="https://www.dol.gov/agencies/whd/fact-sheets/13-flsa-employment-relationship"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dodd.ohio.gov/about-us/dodd_data/dsp+compensation+surve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dd.ohio.gov/compliance/office+of+compliance/provider-training-series" TargetMode="External"/><Relationship Id="rId2" Type="http://schemas.openxmlformats.org/officeDocument/2006/relationships/hyperlink" Target="https://dam.assets.ohio.gov/image/upload/v1744035167/dodd.ohio.gov/Compliance/June%202025%20Tool%20Updates/2.19.25_Draft_of_Agency_Review_Tool.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D940C77-0A32-EA55-1173-D52BB51CD0D1}"/>
              </a:ext>
            </a:extLst>
          </p:cNvPr>
          <p:cNvSpPr>
            <a:spLocks noGrp="1"/>
          </p:cNvSpPr>
          <p:nvPr>
            <p:ph type="ctrTitle"/>
          </p:nvPr>
        </p:nvSpPr>
        <p:spPr>
          <a:xfrm>
            <a:off x="1314824" y="735106"/>
            <a:ext cx="10053763" cy="2928470"/>
          </a:xfrm>
        </p:spPr>
        <p:txBody>
          <a:bodyPr anchor="b">
            <a:normAutofit/>
          </a:bodyPr>
          <a:lstStyle/>
          <a:p>
            <a:pPr algn="l"/>
            <a:r>
              <a:rPr lang="en-US" sz="4800">
                <a:solidFill>
                  <a:srgbClr val="FFFFFF"/>
                </a:solidFill>
              </a:rPr>
              <a:t>OPRA HR Committee</a:t>
            </a:r>
          </a:p>
        </p:txBody>
      </p:sp>
      <p:sp>
        <p:nvSpPr>
          <p:cNvPr id="3" name="Subtitle 2">
            <a:extLst>
              <a:ext uri="{FF2B5EF4-FFF2-40B4-BE49-F238E27FC236}">
                <a16:creationId xmlns:a16="http://schemas.microsoft.com/office/drawing/2014/main" id="{4B68FD2E-8AB9-81E3-F9F9-F55CA004FE3E}"/>
              </a:ext>
            </a:extLst>
          </p:cNvPr>
          <p:cNvSpPr>
            <a:spLocks noGrp="1"/>
          </p:cNvSpPr>
          <p:nvPr>
            <p:ph type="subTitle" idx="1"/>
          </p:nvPr>
        </p:nvSpPr>
        <p:spPr>
          <a:xfrm>
            <a:off x="1350682" y="4870824"/>
            <a:ext cx="10005951" cy="1458258"/>
          </a:xfrm>
        </p:spPr>
        <p:txBody>
          <a:bodyPr anchor="ctr">
            <a:normAutofit/>
          </a:bodyPr>
          <a:lstStyle/>
          <a:p>
            <a:pPr algn="l"/>
            <a:r>
              <a:rPr lang="en-US" dirty="0"/>
              <a:t>May 15, 2025</a:t>
            </a:r>
            <a:endParaRPr lang="en-US"/>
          </a:p>
        </p:txBody>
      </p:sp>
      <p:sp>
        <p:nvSpPr>
          <p:cNvPr id="4" name="Slide Number Placeholder 3">
            <a:extLst>
              <a:ext uri="{FF2B5EF4-FFF2-40B4-BE49-F238E27FC236}">
                <a16:creationId xmlns:a16="http://schemas.microsoft.com/office/drawing/2014/main" id="{805E220A-A48F-A6EB-71AF-83DE8541D2E5}"/>
              </a:ext>
            </a:extLst>
          </p:cNvPr>
          <p:cNvSpPr>
            <a:spLocks noGrp="1"/>
          </p:cNvSpPr>
          <p:nvPr>
            <p:ph type="sldNum" sz="quarter" idx="12"/>
          </p:nvPr>
        </p:nvSpPr>
        <p:spPr/>
        <p:txBody>
          <a:bodyPr/>
          <a:lstStyle/>
          <a:p>
            <a:fld id="{7279C38E-07F9-7D47-AC15-AF9596270750}" type="slidenum">
              <a:rPr lang="en-US" smtClean="0"/>
              <a:t>1</a:t>
            </a:fld>
            <a:endParaRPr lang="en-US"/>
          </a:p>
        </p:txBody>
      </p:sp>
    </p:spTree>
    <p:extLst>
      <p:ext uri="{BB962C8B-B14F-4D97-AF65-F5344CB8AC3E}">
        <p14:creationId xmlns:p14="http://schemas.microsoft.com/office/powerpoint/2010/main" val="1916481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3D06D2-1AA0-E622-A9E7-66D0723F3262}"/>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Agenda</a:t>
            </a:r>
          </a:p>
        </p:txBody>
      </p:sp>
      <p:sp>
        <p:nvSpPr>
          <p:cNvPr id="3" name="Content Placeholder 2">
            <a:extLst>
              <a:ext uri="{FF2B5EF4-FFF2-40B4-BE49-F238E27FC236}">
                <a16:creationId xmlns:a16="http://schemas.microsoft.com/office/drawing/2014/main" id="{C61DF290-DEF1-6A1F-3945-ACC6DD03D934}"/>
              </a:ext>
            </a:extLst>
          </p:cNvPr>
          <p:cNvSpPr>
            <a:spLocks noGrp="1"/>
          </p:cNvSpPr>
          <p:nvPr>
            <p:ph idx="1"/>
          </p:nvPr>
        </p:nvSpPr>
        <p:spPr>
          <a:xfrm>
            <a:off x="1371599" y="2318197"/>
            <a:ext cx="9724031" cy="3683358"/>
          </a:xfrm>
        </p:spPr>
        <p:txBody>
          <a:bodyPr anchor="ctr">
            <a:normAutofit/>
          </a:bodyPr>
          <a:lstStyle/>
          <a:p>
            <a:r>
              <a:rPr lang="en-US" sz="2000"/>
              <a:t>Guest Speaker- Bob Harris, Partner at Vorys, </a:t>
            </a:r>
          </a:p>
          <a:p>
            <a:pPr lvl="1"/>
            <a:endParaRPr lang="en-US" sz="2000"/>
          </a:p>
          <a:p>
            <a:r>
              <a:rPr lang="en-US" sz="2000"/>
              <a:t>OPRA Updates</a:t>
            </a:r>
          </a:p>
          <a:p>
            <a:pPr lvl="1"/>
            <a:r>
              <a:rPr lang="en-US" sz="2000"/>
              <a:t>Digital employment law postings law </a:t>
            </a:r>
          </a:p>
          <a:p>
            <a:pPr lvl="1"/>
            <a:r>
              <a:rPr lang="en-US" sz="2000"/>
              <a:t>NEW DOL guidance</a:t>
            </a:r>
          </a:p>
          <a:p>
            <a:pPr lvl="1"/>
            <a:r>
              <a:rPr lang="en-US" sz="2000"/>
              <a:t>DODD DSP compensation survey</a:t>
            </a:r>
          </a:p>
          <a:p>
            <a:pPr lvl="1"/>
            <a:r>
              <a:rPr lang="en-US" sz="2000"/>
              <a:t>DODD compliance review tool update</a:t>
            </a:r>
          </a:p>
          <a:p>
            <a:pPr lvl="1"/>
            <a:endParaRPr lang="en-US" sz="2000"/>
          </a:p>
          <a:p>
            <a:r>
              <a:rPr lang="en-US" sz="2000"/>
              <a:t>Open Discussion</a:t>
            </a:r>
          </a:p>
          <a:p>
            <a:endParaRPr lang="en-US" sz="2000"/>
          </a:p>
          <a:p>
            <a:pPr lvl="1"/>
            <a:endParaRPr lang="en-US" sz="2000"/>
          </a:p>
          <a:p>
            <a:pPr lvl="2"/>
            <a:endParaRPr lang="en-US" dirty="0"/>
          </a:p>
        </p:txBody>
      </p:sp>
      <p:sp>
        <p:nvSpPr>
          <p:cNvPr id="4" name="Slide Number Placeholder 3">
            <a:extLst>
              <a:ext uri="{FF2B5EF4-FFF2-40B4-BE49-F238E27FC236}">
                <a16:creationId xmlns:a16="http://schemas.microsoft.com/office/drawing/2014/main" id="{8309FC5B-7D80-CD3A-0D66-EB7A77CEEBF7}"/>
              </a:ext>
            </a:extLst>
          </p:cNvPr>
          <p:cNvSpPr>
            <a:spLocks noGrp="1"/>
          </p:cNvSpPr>
          <p:nvPr>
            <p:ph type="sldNum" sz="quarter" idx="12"/>
          </p:nvPr>
        </p:nvSpPr>
        <p:spPr/>
        <p:txBody>
          <a:bodyPr/>
          <a:lstStyle/>
          <a:p>
            <a:fld id="{7279C38E-07F9-7D47-AC15-AF9596270750}" type="slidenum">
              <a:rPr lang="en-US" smtClean="0"/>
              <a:t>2</a:t>
            </a:fld>
            <a:endParaRPr lang="en-US"/>
          </a:p>
        </p:txBody>
      </p:sp>
    </p:spTree>
    <p:extLst>
      <p:ext uri="{BB962C8B-B14F-4D97-AF65-F5344CB8AC3E}">
        <p14:creationId xmlns:p14="http://schemas.microsoft.com/office/powerpoint/2010/main" val="46556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731225-DC5C-04C7-8BD2-0E6B1568F969}"/>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Guest Speaker</a:t>
            </a:r>
          </a:p>
        </p:txBody>
      </p:sp>
      <p:sp>
        <p:nvSpPr>
          <p:cNvPr id="3" name="Content Placeholder 2">
            <a:extLst>
              <a:ext uri="{FF2B5EF4-FFF2-40B4-BE49-F238E27FC236}">
                <a16:creationId xmlns:a16="http://schemas.microsoft.com/office/drawing/2014/main" id="{BC6AF32F-57CC-A886-F2F5-64A7799FD2E0}"/>
              </a:ext>
            </a:extLst>
          </p:cNvPr>
          <p:cNvSpPr>
            <a:spLocks noGrp="1"/>
          </p:cNvSpPr>
          <p:nvPr>
            <p:ph idx="1"/>
          </p:nvPr>
        </p:nvSpPr>
        <p:spPr>
          <a:xfrm>
            <a:off x="1371599" y="2318197"/>
            <a:ext cx="9724031" cy="3683358"/>
          </a:xfrm>
        </p:spPr>
        <p:txBody>
          <a:bodyPr anchor="ctr">
            <a:normAutofit/>
          </a:bodyPr>
          <a:lstStyle/>
          <a:p>
            <a:r>
              <a:rPr lang="en-US" sz="2400" dirty="0"/>
              <a:t>Bob Harris</a:t>
            </a:r>
          </a:p>
          <a:p>
            <a:pPr lvl="1"/>
            <a:r>
              <a:rPr lang="en-US" dirty="0"/>
              <a:t>Vorys</a:t>
            </a:r>
          </a:p>
          <a:p>
            <a:pPr lvl="1"/>
            <a:r>
              <a:rPr lang="en-US" dirty="0"/>
              <a:t>What employers need to know about the intersection of changing immigration policy and employment law</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835876BC-65D0-CE1E-5CBF-B92E0D1FD9F8}"/>
              </a:ext>
            </a:extLst>
          </p:cNvPr>
          <p:cNvSpPr>
            <a:spLocks noGrp="1"/>
          </p:cNvSpPr>
          <p:nvPr>
            <p:ph type="sldNum" sz="quarter" idx="12"/>
          </p:nvPr>
        </p:nvSpPr>
        <p:spPr>
          <a:xfrm>
            <a:off x="11704320" y="6455431"/>
            <a:ext cx="445913" cy="365125"/>
          </a:xfrm>
        </p:spPr>
        <p:txBody>
          <a:bodyPr>
            <a:normAutofit/>
          </a:bodyPr>
          <a:lstStyle/>
          <a:p>
            <a:pPr>
              <a:spcAft>
                <a:spcPts val="600"/>
              </a:spcAft>
            </a:pPr>
            <a:fld id="{7279C38E-07F9-7D47-AC15-AF9596270750}"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Tree>
    <p:extLst>
      <p:ext uri="{BB962C8B-B14F-4D97-AF65-F5344CB8AC3E}">
        <p14:creationId xmlns:p14="http://schemas.microsoft.com/office/powerpoint/2010/main" val="86895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A70925-96AF-6EF3-B2DF-05492BF5DE3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OPRA Updates</a:t>
            </a:r>
          </a:p>
        </p:txBody>
      </p:sp>
      <p:sp>
        <p:nvSpPr>
          <p:cNvPr id="3" name="Content Placeholder 2">
            <a:extLst>
              <a:ext uri="{FF2B5EF4-FFF2-40B4-BE49-F238E27FC236}">
                <a16:creationId xmlns:a16="http://schemas.microsoft.com/office/drawing/2014/main" id="{8BE75A7F-8CE5-4A74-2138-227037E1FEE3}"/>
              </a:ext>
            </a:extLst>
          </p:cNvPr>
          <p:cNvSpPr>
            <a:spLocks noGrp="1"/>
          </p:cNvSpPr>
          <p:nvPr>
            <p:ph idx="1"/>
          </p:nvPr>
        </p:nvSpPr>
        <p:spPr>
          <a:xfrm>
            <a:off x="986971" y="1891970"/>
            <a:ext cx="10108659" cy="4109585"/>
          </a:xfrm>
        </p:spPr>
        <p:txBody>
          <a:bodyPr anchor="ctr">
            <a:normAutofit/>
          </a:bodyPr>
          <a:lstStyle/>
          <a:p>
            <a:r>
              <a:rPr lang="en-US" sz="2400" dirty="0"/>
              <a:t>Digital employment law postings change</a:t>
            </a:r>
          </a:p>
          <a:p>
            <a:pPr lvl="1"/>
            <a:r>
              <a:rPr lang="en-US" dirty="0">
                <a:hlinkClick r:id="rId2"/>
              </a:rPr>
              <a:t>https://www.vorys.com/publication-ohio-permits-digital-employment-law-postings</a:t>
            </a:r>
            <a:endParaRPr lang="en-US" dirty="0"/>
          </a:p>
          <a:p>
            <a:pPr lvl="1"/>
            <a:r>
              <a:rPr lang="en-US" dirty="0"/>
              <a:t>As of July 21, 2025, employers may post certain mandatory employment law notices electronically</a:t>
            </a:r>
          </a:p>
          <a:p>
            <a:pPr lvl="1"/>
            <a:r>
              <a:rPr lang="en-US" dirty="0"/>
              <a:t>Can still post in the office if desired</a:t>
            </a:r>
          </a:p>
          <a:p>
            <a:pPr lvl="1"/>
            <a:r>
              <a:rPr lang="en-US" dirty="0"/>
              <a:t>Notices include- The Ohio Minor Labor Law Notice, The Ohio Minimum Fair Wage Standards Law Notice, The Ohio Civil Rights Law Notice, The Ohio Prevailing Wage Law Notice, The Ohio Workers’ Compensation Notice, and The Ohio Public Employment Risk Reduction Program (PERRP) Notice</a:t>
            </a:r>
          </a:p>
          <a:p>
            <a:pPr lvl="1"/>
            <a:endParaRPr lang="en-US" dirty="0"/>
          </a:p>
        </p:txBody>
      </p:sp>
      <p:sp>
        <p:nvSpPr>
          <p:cNvPr id="4" name="Slide Number Placeholder 3">
            <a:extLst>
              <a:ext uri="{FF2B5EF4-FFF2-40B4-BE49-F238E27FC236}">
                <a16:creationId xmlns:a16="http://schemas.microsoft.com/office/drawing/2014/main" id="{26565716-5087-2B91-0108-2F92E52A8ADE}"/>
              </a:ext>
            </a:extLst>
          </p:cNvPr>
          <p:cNvSpPr>
            <a:spLocks noGrp="1"/>
          </p:cNvSpPr>
          <p:nvPr>
            <p:ph type="sldNum" sz="quarter" idx="12"/>
          </p:nvPr>
        </p:nvSpPr>
        <p:spPr>
          <a:xfrm>
            <a:off x="11704320" y="6455431"/>
            <a:ext cx="445913" cy="365125"/>
          </a:xfrm>
        </p:spPr>
        <p:txBody>
          <a:bodyPr>
            <a:normAutofit/>
          </a:bodyPr>
          <a:lstStyle/>
          <a:p>
            <a:pPr>
              <a:spcAft>
                <a:spcPts val="600"/>
              </a:spcAft>
            </a:pPr>
            <a:fld id="{7279C38E-07F9-7D47-AC15-AF9596270750}"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Tree>
    <p:extLst>
      <p:ext uri="{BB962C8B-B14F-4D97-AF65-F5344CB8AC3E}">
        <p14:creationId xmlns:p14="http://schemas.microsoft.com/office/powerpoint/2010/main" val="1402931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F14551-FA03-4D17-D9DC-C1328C4C9865}"/>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DOL Guidance- Employee/Independent Contractor Designation</a:t>
            </a:r>
          </a:p>
        </p:txBody>
      </p:sp>
      <p:sp>
        <p:nvSpPr>
          <p:cNvPr id="3" name="Content Placeholder 2">
            <a:extLst>
              <a:ext uri="{FF2B5EF4-FFF2-40B4-BE49-F238E27FC236}">
                <a16:creationId xmlns:a16="http://schemas.microsoft.com/office/drawing/2014/main" id="{7E7B911F-1218-4ADC-EEB2-6B36B0CC4535}"/>
              </a:ext>
            </a:extLst>
          </p:cNvPr>
          <p:cNvSpPr>
            <a:spLocks noGrp="1"/>
          </p:cNvSpPr>
          <p:nvPr>
            <p:ph idx="1"/>
          </p:nvPr>
        </p:nvSpPr>
        <p:spPr>
          <a:xfrm>
            <a:off x="934829" y="1885279"/>
            <a:ext cx="10332721" cy="4502359"/>
          </a:xfrm>
        </p:spPr>
        <p:txBody>
          <a:bodyPr anchor="ctr">
            <a:normAutofit/>
          </a:bodyPr>
          <a:lstStyle/>
          <a:p>
            <a:r>
              <a:rPr lang="en-US" sz="2400" dirty="0"/>
              <a:t>In 2024, the Biden administration released a revised rule on what factors are considered in determining when a person is considered an employee or independent contractor</a:t>
            </a:r>
          </a:p>
          <a:p>
            <a:pPr lvl="1"/>
            <a:r>
              <a:rPr lang="en-US" dirty="0">
                <a:hlinkClick r:id="rId2"/>
              </a:rPr>
              <a:t>https://www.dol.gov/agencies/whd/flsa/misclassification/rulemaking</a:t>
            </a:r>
            <a:endParaRPr lang="en-US" dirty="0"/>
          </a:p>
          <a:p>
            <a:pPr lvl="1"/>
            <a:r>
              <a:rPr lang="en-US" dirty="0"/>
              <a:t>There are multiple pieces of litigation challenging the legality of the rule</a:t>
            </a:r>
          </a:p>
          <a:p>
            <a:r>
              <a:rPr lang="en-US" sz="2400" dirty="0"/>
              <a:t>On May 1</a:t>
            </a:r>
            <a:r>
              <a:rPr lang="en-US" sz="2400" baseline="30000" dirty="0"/>
              <a:t>st</a:t>
            </a:r>
            <a:r>
              <a:rPr lang="en-US" sz="2400" dirty="0"/>
              <a:t>, the US Department of Labor (DOL) issued a Field Assistance Bulletin stating the DOL is no longer enforcing the 2024 rule and will return to the 2019 standards</a:t>
            </a:r>
          </a:p>
          <a:p>
            <a:pPr lvl="1"/>
            <a:r>
              <a:rPr lang="en-US" dirty="0">
                <a:hlinkClick r:id="rId3"/>
              </a:rPr>
              <a:t>https://www.dol.gov/sites/dolgov/files/WHD/fab/fab2025-1.pdf</a:t>
            </a:r>
            <a:endParaRPr lang="en-US" dirty="0"/>
          </a:p>
          <a:p>
            <a:pPr lvl="1"/>
            <a:r>
              <a:rPr lang="en-US" dirty="0">
                <a:hlinkClick r:id="rId4"/>
              </a:rPr>
              <a:t>https://www.dol.gov/agencies/whd/fact-sheets/13-flsa-employment-relationship</a:t>
            </a:r>
            <a:r>
              <a:rPr lang="en-US" dirty="0"/>
              <a:t> </a:t>
            </a:r>
          </a:p>
        </p:txBody>
      </p:sp>
      <p:sp>
        <p:nvSpPr>
          <p:cNvPr id="4" name="Slide Number Placeholder 3">
            <a:extLst>
              <a:ext uri="{FF2B5EF4-FFF2-40B4-BE49-F238E27FC236}">
                <a16:creationId xmlns:a16="http://schemas.microsoft.com/office/drawing/2014/main" id="{51FC241B-6EB6-0B89-DF41-3A204B2C3655}"/>
              </a:ext>
            </a:extLst>
          </p:cNvPr>
          <p:cNvSpPr>
            <a:spLocks noGrp="1"/>
          </p:cNvSpPr>
          <p:nvPr>
            <p:ph type="sldNum" sz="quarter" idx="12"/>
          </p:nvPr>
        </p:nvSpPr>
        <p:spPr>
          <a:xfrm>
            <a:off x="11704320" y="6455431"/>
            <a:ext cx="445913" cy="365125"/>
          </a:xfrm>
        </p:spPr>
        <p:txBody>
          <a:bodyPr>
            <a:normAutofit/>
          </a:bodyPr>
          <a:lstStyle/>
          <a:p>
            <a:pPr>
              <a:spcAft>
                <a:spcPts val="600"/>
              </a:spcAft>
            </a:pPr>
            <a:fld id="{7279C38E-07F9-7D47-AC15-AF9596270750}" type="slidenum">
              <a:rPr lang="en-US" sz="1100">
                <a:solidFill>
                  <a:schemeClr val="tx1">
                    <a:lumMod val="50000"/>
                    <a:lumOff val="50000"/>
                  </a:schemeClr>
                </a:solidFill>
              </a:rPr>
              <a:pPr>
                <a:spcAft>
                  <a:spcPts val="600"/>
                </a:spcAft>
              </a:pPr>
              <a:t>5</a:t>
            </a:fld>
            <a:endParaRPr lang="en-US" sz="1100">
              <a:solidFill>
                <a:schemeClr val="tx1">
                  <a:lumMod val="50000"/>
                  <a:lumOff val="50000"/>
                </a:schemeClr>
              </a:solidFill>
            </a:endParaRPr>
          </a:p>
        </p:txBody>
      </p:sp>
    </p:spTree>
    <p:extLst>
      <p:ext uri="{BB962C8B-B14F-4D97-AF65-F5344CB8AC3E}">
        <p14:creationId xmlns:p14="http://schemas.microsoft.com/office/powerpoint/2010/main" val="348578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EC3C98-12E3-C6E4-3CBD-6B2D2CA5853F}"/>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DODD DSP Compensation Survey</a:t>
            </a:r>
          </a:p>
        </p:txBody>
      </p:sp>
      <p:sp>
        <p:nvSpPr>
          <p:cNvPr id="3" name="Content Placeholder 2">
            <a:extLst>
              <a:ext uri="{FF2B5EF4-FFF2-40B4-BE49-F238E27FC236}">
                <a16:creationId xmlns:a16="http://schemas.microsoft.com/office/drawing/2014/main" id="{65F3550A-6C69-8971-0DE8-54A6EEB80EBC}"/>
              </a:ext>
            </a:extLst>
          </p:cNvPr>
          <p:cNvSpPr>
            <a:spLocks noGrp="1"/>
          </p:cNvSpPr>
          <p:nvPr>
            <p:ph idx="1"/>
          </p:nvPr>
        </p:nvSpPr>
        <p:spPr>
          <a:xfrm>
            <a:off x="1371599" y="2318197"/>
            <a:ext cx="9724031" cy="3683358"/>
          </a:xfrm>
        </p:spPr>
        <p:txBody>
          <a:bodyPr anchor="ctr">
            <a:normAutofit/>
          </a:bodyPr>
          <a:lstStyle/>
          <a:p>
            <a:r>
              <a:rPr lang="en-US" sz="2400" dirty="0"/>
              <a:t>DODD is now collecting data for the DSP compensation survey</a:t>
            </a:r>
          </a:p>
          <a:p>
            <a:r>
              <a:rPr lang="en-US" sz="2400" dirty="0"/>
              <a:t>The end date is June 25, 2025</a:t>
            </a:r>
          </a:p>
          <a:p>
            <a:r>
              <a:rPr lang="en-US" sz="2400" dirty="0"/>
              <a:t>More information- </a:t>
            </a:r>
            <a:r>
              <a:rPr lang="en-US" sz="2400" dirty="0">
                <a:hlinkClick r:id="rId2"/>
              </a:rPr>
              <a:t>https://dodd.ohio.gov/about-us/dodd_data/dsp+compensation+survey</a:t>
            </a:r>
            <a:r>
              <a:rPr lang="en-US" sz="2400" dirty="0"/>
              <a:t> </a:t>
            </a:r>
          </a:p>
        </p:txBody>
      </p:sp>
      <p:sp>
        <p:nvSpPr>
          <p:cNvPr id="4" name="Slide Number Placeholder 3">
            <a:extLst>
              <a:ext uri="{FF2B5EF4-FFF2-40B4-BE49-F238E27FC236}">
                <a16:creationId xmlns:a16="http://schemas.microsoft.com/office/drawing/2014/main" id="{7DE53B22-4A0C-CAB8-CA42-3FFF48EF0652}"/>
              </a:ext>
            </a:extLst>
          </p:cNvPr>
          <p:cNvSpPr>
            <a:spLocks noGrp="1"/>
          </p:cNvSpPr>
          <p:nvPr>
            <p:ph type="sldNum" sz="quarter" idx="12"/>
          </p:nvPr>
        </p:nvSpPr>
        <p:spPr>
          <a:xfrm>
            <a:off x="11704320" y="6455431"/>
            <a:ext cx="445913" cy="365125"/>
          </a:xfrm>
        </p:spPr>
        <p:txBody>
          <a:bodyPr>
            <a:normAutofit/>
          </a:bodyPr>
          <a:lstStyle/>
          <a:p>
            <a:pPr>
              <a:spcAft>
                <a:spcPts val="600"/>
              </a:spcAft>
            </a:pPr>
            <a:fld id="{7279C38E-07F9-7D47-AC15-AF9596270750}" type="slidenum">
              <a:rPr lang="en-US" sz="1100">
                <a:solidFill>
                  <a:schemeClr val="tx1">
                    <a:lumMod val="50000"/>
                    <a:lumOff val="50000"/>
                  </a:schemeClr>
                </a:solidFill>
              </a:rPr>
              <a:pPr>
                <a:spcAft>
                  <a:spcPts val="600"/>
                </a:spcAft>
              </a:pPr>
              <a:t>6</a:t>
            </a:fld>
            <a:endParaRPr lang="en-US" sz="1100">
              <a:solidFill>
                <a:schemeClr val="tx1">
                  <a:lumMod val="50000"/>
                  <a:lumOff val="50000"/>
                </a:schemeClr>
              </a:solidFill>
            </a:endParaRPr>
          </a:p>
        </p:txBody>
      </p:sp>
    </p:spTree>
    <p:extLst>
      <p:ext uri="{BB962C8B-B14F-4D97-AF65-F5344CB8AC3E}">
        <p14:creationId xmlns:p14="http://schemas.microsoft.com/office/powerpoint/2010/main" val="367415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362414-66E5-4BD0-8B68-5B4EAC2EA86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DODD Compliance Review Tool Updates</a:t>
            </a:r>
          </a:p>
        </p:txBody>
      </p:sp>
      <p:sp>
        <p:nvSpPr>
          <p:cNvPr id="3" name="Content Placeholder 2">
            <a:extLst>
              <a:ext uri="{FF2B5EF4-FFF2-40B4-BE49-F238E27FC236}">
                <a16:creationId xmlns:a16="http://schemas.microsoft.com/office/drawing/2014/main" id="{E0E7ABCB-1529-1FA9-C3A1-AA67E6157D99}"/>
              </a:ext>
            </a:extLst>
          </p:cNvPr>
          <p:cNvSpPr>
            <a:spLocks noGrp="1"/>
          </p:cNvSpPr>
          <p:nvPr>
            <p:ph idx="1"/>
          </p:nvPr>
        </p:nvSpPr>
        <p:spPr>
          <a:xfrm>
            <a:off x="1371599" y="1885279"/>
            <a:ext cx="9724031" cy="4471978"/>
          </a:xfrm>
        </p:spPr>
        <p:txBody>
          <a:bodyPr anchor="ctr">
            <a:normAutofit/>
          </a:bodyPr>
          <a:lstStyle/>
          <a:p>
            <a:r>
              <a:rPr lang="en-US" sz="2000"/>
              <a:t>DODD has been revising the agency compliance review tool</a:t>
            </a:r>
          </a:p>
          <a:p>
            <a:r>
              <a:rPr lang="en-US" sz="2000"/>
              <a:t>An annotated version of the tool is now posted to DODD’s compliance webpages</a:t>
            </a:r>
          </a:p>
          <a:p>
            <a:pPr lvl="1"/>
            <a:r>
              <a:rPr lang="en-US" sz="2000">
                <a:hlinkClick r:id="rId2"/>
              </a:rPr>
              <a:t>https://dam.assets.ohio.gov/image/upload/v1744035167/dodd.ohio.gov/Compliance/June%202025%20Tool%20Updates/2.19.25_Draft_of_Agency_Review_Tool.pdf</a:t>
            </a:r>
            <a:endParaRPr lang="en-US" sz="2000"/>
          </a:p>
          <a:p>
            <a:pPr lvl="2"/>
            <a:r>
              <a:rPr lang="en-US"/>
              <a:t>Clean version of the tool is forthcoming</a:t>
            </a:r>
          </a:p>
          <a:p>
            <a:pPr lvl="1"/>
            <a:r>
              <a:rPr lang="en-US" sz="2000"/>
              <a:t>DODD trainings on the changes- </a:t>
            </a:r>
            <a:r>
              <a:rPr lang="en-US" sz="2000">
                <a:hlinkClick r:id="rId3"/>
              </a:rPr>
              <a:t>https://dodd.ohio.gov/compliance/office+of+compliance/provider-training-series</a:t>
            </a:r>
            <a:r>
              <a:rPr lang="en-US" sz="2000"/>
              <a:t> </a:t>
            </a:r>
          </a:p>
          <a:p>
            <a:r>
              <a:rPr lang="en-US" sz="2000"/>
              <a:t>Of note for HR professionals- the tool uses the term ”DSP” but DSP is not defined in the tool</a:t>
            </a:r>
          </a:p>
          <a:p>
            <a:pPr lvl="1"/>
            <a:r>
              <a:rPr lang="en-US" sz="2000"/>
              <a:t>We have asked DODD to define DSP- do they mean the direct services position as defined by the background check rule and statute, or do they mean direct support professionals?</a:t>
            </a:r>
          </a:p>
        </p:txBody>
      </p:sp>
      <p:sp>
        <p:nvSpPr>
          <p:cNvPr id="4" name="Slide Number Placeholder 3">
            <a:extLst>
              <a:ext uri="{FF2B5EF4-FFF2-40B4-BE49-F238E27FC236}">
                <a16:creationId xmlns:a16="http://schemas.microsoft.com/office/drawing/2014/main" id="{8B0F444C-7A72-200B-C348-348C635200D4}"/>
              </a:ext>
            </a:extLst>
          </p:cNvPr>
          <p:cNvSpPr>
            <a:spLocks noGrp="1"/>
          </p:cNvSpPr>
          <p:nvPr>
            <p:ph type="sldNum" sz="quarter" idx="12"/>
          </p:nvPr>
        </p:nvSpPr>
        <p:spPr>
          <a:xfrm>
            <a:off x="11704320" y="6455431"/>
            <a:ext cx="445913" cy="365125"/>
          </a:xfrm>
        </p:spPr>
        <p:txBody>
          <a:bodyPr>
            <a:normAutofit/>
          </a:bodyPr>
          <a:lstStyle/>
          <a:p>
            <a:pPr>
              <a:spcAft>
                <a:spcPts val="600"/>
              </a:spcAft>
            </a:pPr>
            <a:fld id="{7279C38E-07F9-7D47-AC15-AF9596270750}" type="slidenum">
              <a:rPr lang="en-US" sz="1100">
                <a:solidFill>
                  <a:schemeClr val="tx1">
                    <a:lumMod val="50000"/>
                    <a:lumOff val="50000"/>
                  </a:schemeClr>
                </a:solidFill>
              </a:rPr>
              <a:pPr>
                <a:spcAft>
                  <a:spcPts val="600"/>
                </a:spcAft>
              </a:pPr>
              <a:t>7</a:t>
            </a:fld>
            <a:endParaRPr lang="en-US" sz="1100">
              <a:solidFill>
                <a:schemeClr val="tx1">
                  <a:lumMod val="50000"/>
                  <a:lumOff val="50000"/>
                </a:schemeClr>
              </a:solidFill>
            </a:endParaRPr>
          </a:p>
        </p:txBody>
      </p:sp>
    </p:spTree>
    <p:extLst>
      <p:ext uri="{BB962C8B-B14F-4D97-AF65-F5344CB8AC3E}">
        <p14:creationId xmlns:p14="http://schemas.microsoft.com/office/powerpoint/2010/main" val="2404936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F4DBBD-C81B-53B7-E333-11AC97D0102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Open Discussion</a:t>
            </a:r>
          </a:p>
        </p:txBody>
      </p:sp>
      <p:sp>
        <p:nvSpPr>
          <p:cNvPr id="3" name="Content Placeholder 2">
            <a:extLst>
              <a:ext uri="{FF2B5EF4-FFF2-40B4-BE49-F238E27FC236}">
                <a16:creationId xmlns:a16="http://schemas.microsoft.com/office/drawing/2014/main" id="{6FD5E035-0066-5E92-39D9-A7267512DC52}"/>
              </a:ext>
            </a:extLst>
          </p:cNvPr>
          <p:cNvSpPr>
            <a:spLocks noGrp="1"/>
          </p:cNvSpPr>
          <p:nvPr>
            <p:ph idx="1"/>
          </p:nvPr>
        </p:nvSpPr>
        <p:spPr>
          <a:xfrm>
            <a:off x="1371599" y="2318197"/>
            <a:ext cx="9724031" cy="3683358"/>
          </a:xfrm>
        </p:spPr>
        <p:txBody>
          <a:bodyPr anchor="ctr">
            <a:normAutofit/>
          </a:bodyPr>
          <a:lstStyle/>
          <a:p>
            <a:r>
              <a:rPr lang="en-US" dirty="0"/>
              <a:t>Longevity add-on </a:t>
            </a:r>
          </a:p>
          <a:p>
            <a:pPr lvl="1"/>
            <a:r>
              <a:rPr lang="en-US" sz="2800" dirty="0"/>
              <a:t>How are providers handling verification of applicants’ training and work experience?</a:t>
            </a:r>
          </a:p>
          <a:p>
            <a:pPr lvl="1"/>
            <a:endParaRPr lang="en-US" sz="2800" dirty="0"/>
          </a:p>
          <a:p>
            <a:r>
              <a:rPr lang="en-US" dirty="0"/>
              <a:t>Others?</a:t>
            </a:r>
          </a:p>
        </p:txBody>
      </p:sp>
      <p:sp>
        <p:nvSpPr>
          <p:cNvPr id="4" name="Slide Number Placeholder 3">
            <a:extLst>
              <a:ext uri="{FF2B5EF4-FFF2-40B4-BE49-F238E27FC236}">
                <a16:creationId xmlns:a16="http://schemas.microsoft.com/office/drawing/2014/main" id="{8FA727F9-2DBA-3A1C-D75D-4972C04069A8}"/>
              </a:ext>
            </a:extLst>
          </p:cNvPr>
          <p:cNvSpPr>
            <a:spLocks noGrp="1"/>
          </p:cNvSpPr>
          <p:nvPr>
            <p:ph type="sldNum" sz="quarter" idx="12"/>
          </p:nvPr>
        </p:nvSpPr>
        <p:spPr>
          <a:xfrm>
            <a:off x="11704320" y="6455431"/>
            <a:ext cx="445913" cy="365125"/>
          </a:xfrm>
        </p:spPr>
        <p:txBody>
          <a:bodyPr>
            <a:normAutofit/>
          </a:bodyPr>
          <a:lstStyle/>
          <a:p>
            <a:pPr>
              <a:spcAft>
                <a:spcPts val="600"/>
              </a:spcAft>
            </a:pPr>
            <a:fld id="{7279C38E-07F9-7D47-AC15-AF9596270750}" type="slidenum">
              <a:rPr lang="en-US" sz="1100">
                <a:solidFill>
                  <a:schemeClr val="tx1">
                    <a:lumMod val="50000"/>
                    <a:lumOff val="50000"/>
                  </a:schemeClr>
                </a:solidFill>
              </a:rPr>
              <a:pPr>
                <a:spcAft>
                  <a:spcPts val="600"/>
                </a:spcAft>
              </a:pPr>
              <a:t>8</a:t>
            </a:fld>
            <a:endParaRPr lang="en-US" sz="1100">
              <a:solidFill>
                <a:schemeClr val="tx1">
                  <a:lumMod val="50000"/>
                  <a:lumOff val="50000"/>
                </a:schemeClr>
              </a:solidFill>
            </a:endParaRPr>
          </a:p>
        </p:txBody>
      </p:sp>
    </p:spTree>
    <p:extLst>
      <p:ext uri="{BB962C8B-B14F-4D97-AF65-F5344CB8AC3E}">
        <p14:creationId xmlns:p14="http://schemas.microsoft.com/office/powerpoint/2010/main" val="2918500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585</TotalTime>
  <Words>504</Words>
  <Application>Microsoft Macintosh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OPRA HR Committee</vt:lpstr>
      <vt:lpstr>Agenda</vt:lpstr>
      <vt:lpstr>Guest Speaker</vt:lpstr>
      <vt:lpstr>OPRA Updates</vt:lpstr>
      <vt:lpstr>DOL Guidance- Employee/Independent Contractor Designation</vt:lpstr>
      <vt:lpstr>DODD DSP Compensation Survey</vt:lpstr>
      <vt:lpstr>DODD Compliance Review Tool Updates</vt:lpstr>
      <vt:lpstr>Open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Christine Touvelle</dc:creator>
  <cp:lastModifiedBy>Christine Touvelle</cp:lastModifiedBy>
  <cp:revision>8</cp:revision>
  <dcterms:created xsi:type="dcterms:W3CDTF">2025-05-14T13:48:32Z</dcterms:created>
  <dcterms:modified xsi:type="dcterms:W3CDTF">2025-05-15T16:25:41Z</dcterms:modified>
</cp:coreProperties>
</file>