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3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715" r:id="rId2"/>
  </p:sldMasterIdLst>
  <p:notesMasterIdLst>
    <p:notesMasterId r:id="rId3"/>
  </p:notesMasterIdLst>
  <p:handoutMasterIdLst>
    <p:handoutMasterId r:id="rId4"/>
  </p:handoutMasterIdLst>
  <p:sldIdLst>
    <p:sldId id="266" r:id="rId5"/>
    <p:sldId id="271" r:id="rId6"/>
    <p:sldId id="260" r:id="rId7"/>
    <p:sldId id="306" r:id="rId8"/>
    <p:sldId id="307" r:id="rId9"/>
    <p:sldId id="312" r:id="rId10"/>
    <p:sldId id="313" r:id="rId11"/>
    <p:sldId id="314" r:id="rId12"/>
    <p:sldId id="315" r:id="rId13"/>
    <p:sldId id="270" r:id="rId14"/>
    <p:sldId id="269" r:id="rId15"/>
    <p:sldId id="276" r:id="rId16"/>
    <p:sldId id="272" r:id="rId17"/>
    <p:sldId id="275" r:id="rId18"/>
    <p:sldId id="273" r:id="rId19"/>
    <p:sldId id="274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2" r:id="rId33"/>
    <p:sldId id="293" r:id="rId34"/>
    <p:sldId id="289" r:id="rId35"/>
    <p:sldId id="290" r:id="rId36"/>
    <p:sldId id="291" r:id="rId37"/>
    <p:sldId id="294" r:id="rId38"/>
    <p:sldId id="295" r:id="rId39"/>
    <p:sldId id="268" r:id="rId40"/>
    <p:sldId id="296" r:id="rId41"/>
    <p:sldId id="297" r:id="rId42"/>
    <p:sldId id="300" r:id="rId43"/>
    <p:sldId id="301" r:id="rId44"/>
    <p:sldId id="305" r:id="rId45"/>
    <p:sldId id="302" r:id="rId46"/>
    <p:sldId id="299" r:id="rId47"/>
    <p:sldId id="259" r:id="rId48"/>
    <p:sldId id="256" r:id="rId49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563" autoAdjust="0"/>
  </p:normalViewPr>
  <p:slideViewPr>
    <p:cSldViewPr>
      <p:cViewPr varScale="1">
        <p:scale>
          <a:sx n="116" d="100"/>
          <a:sy n="116" d="100"/>
        </p:scale>
        <p:origin x="142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tags" Target="tags/tag1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8F403-26A0-6E24-7A4F-068BF0905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544E6-63C2-DE1C-B903-3BA5EEC568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8FA-1687-4031-BE6C-FBFEC3B9597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7AFD0-3683-1CC5-8AF0-C36F3A2239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4CDE-B96F-5B52-A959-5E6FC1454A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C767-A3B2-4603-B53E-EFC1D399D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1401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EB6B-E0CF-4605-AC12-EC9755BF3E4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E4E32-CC2C-4ADF-A2D7-EDD352968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73723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val="79833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val="272078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val="393630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val="397981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val="48690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val="138805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val="3577249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val="295406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20D77A2-ADF9-2A39-E7B9-CE03CF07155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2E748-08CB-7292-DAD1-4B16C2C04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1AD69-0E9B-DD48-5EAE-F9ADBBC74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A6291-CD03-1B74-8D99-3C0B90CF3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val="3052039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D3AC00B-23F3-9318-DD8C-1A42B7B5C69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3682F-B272-B50C-FC5F-A9B0C6D85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D8DEA-3987-FB2E-FE1F-F18299C04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9BC32-471A-3D1C-A376-3B5CA8AAB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val="1075387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0DBF116-ABF5-C196-F420-5D1E967F64E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E1FA1-C866-767D-7D42-72F500748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6DFA5-0260-10CB-7ABF-E297C24EE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1863-F1C7-6AB6-F50A-F23BFDB07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val="35984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val="386640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030E7D8-0143-267C-E7D7-C6D2AE63BA3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6945B-0FA6-D604-C5E3-54041BA6E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CE2A4-7D31-4784-AD8E-1344F8DBD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5B23-31F9-5D23-2FFF-2554EE508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val="292798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8D57DFA-247F-B737-E4D6-1A47344EED4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5632B-0BE9-6888-933F-123DFBE70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31ECE-E5DE-AEC3-9310-8068D49A7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E997D-0E5B-7F5D-F816-573524BD3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val="3371099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616EE1D-517F-F7CA-A695-0B681967A56C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2F693-9F56-13B8-6258-BA405C25A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E77D6-FD7A-78D7-D73A-0AC8E9AE6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3EDCB-4C06-2A6F-8776-4C1E87E38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val="76831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2F8D9C24-F466-9DA7-9EFA-EB4E5A655556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35115-0AC7-6CC5-FBA4-CB5CA1D00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15F6C-6CC0-FC89-108D-72CF3498B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67540-A668-3EF8-EC73-70A05EF22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val="1210252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val="62209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val="5861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val="2846684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val="1792612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D3629AC-6023-BA3C-7C52-6EB7E2CB9DE4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55B58-F825-F4AF-8598-76C603E20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E0DF2-9750-C847-DD90-F31AF130F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E8DB-E7C9-F736-799A-347034C0F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val="810481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val="253761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val="2077193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val="149405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val="3376504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val="1164959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val="3696360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val="137951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val="3239979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val="1346894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val="418040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val="3125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val="263762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val="3145904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val="2061573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val="318288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val="14078940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val="12440264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val="36452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val="340755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4DE0-0E66-434A-8BE8-6C221AE4E8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val="120638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val="214376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val="368108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val="213177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E4E32-CC2C-4ADF-A2D7-EDD3529686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val="315908927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 userDrawn="1"/>
        </p:nvSpPr>
        <p:spPr>
          <a:xfrm>
            <a:off x="1588" y="0"/>
            <a:ext cx="9142412" cy="5143500"/>
          </a:xfrm>
          <a:prstGeom prst="rect">
            <a:avLst/>
          </a:prstGeom>
          <a:solidFill>
            <a:srgbClr val="1B3C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2" y="1995677"/>
            <a:ext cx="3462535" cy="1152146"/>
          </a:xfrm>
          <a:prstGeom prst="rect">
            <a:avLst/>
          </a:prstGeom>
        </p:spPr>
      </p:pic>
    </p:spTree>
    <p:extLst>
      <p:ext uri="{BB962C8B-B14F-4D97-AF65-F5344CB8AC3E}">
        <p14:creationId val="43726062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r="6284" b="6715"/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266950"/>
            <a:ext cx="4648200" cy="1447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val="32022256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CA76-2267-0C36-CED7-B99E390A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FF6DB-D0AB-AB7B-6355-2F4AC7496CB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val="38711123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6200" y="209550"/>
            <a:ext cx="8991600" cy="4572000"/>
            <a:chOff x="0" y="209550"/>
            <a:chExt cx="9144000" cy="4572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514350"/>
              <a:ext cx="9144000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905000" y="209550"/>
              <a:ext cx="533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3407"/>
            <a:ext cx="8229600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Click to edit Master text styles</a:t>
            </a:r>
          </a:p>
          <a:p>
            <a:pPr lvl="3"/>
            <a:r>
              <a:rPr lang="en-US" altLang="en-US"/>
              <a:t>Click to edit Master text styles</a:t>
            </a:r>
          </a:p>
          <a:p>
            <a:pPr lvl="4"/>
            <a:r>
              <a:rPr lang="en-US" altLang="en-US"/>
              <a:t>Click to edit Master text styles</a:t>
            </a:r>
          </a:p>
          <a:p>
            <a:pPr lvl="4"/>
            <a:endParaRPr lang="en-US" altLang="en-US"/>
          </a:p>
          <a:p>
            <a:pPr lvl="3"/>
            <a:endParaRPr lang="en-US" altLang="en-US"/>
          </a:p>
        </p:txBody>
      </p:sp>
    </p:spTree>
    <p:extLst>
      <p:ext uri="{BB962C8B-B14F-4D97-AF65-F5344CB8AC3E}">
        <p14:creationId val="26695854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200150"/>
            <a:ext cx="8229600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val="16821394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82017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4115"/>
            <a:ext cx="3008313" cy="871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5653"/>
            <a:ext cx="3008313" cy="336589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1400" y="555458"/>
            <a:ext cx="5410200" cy="4226092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val="28184146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57450"/>
            <a:ext cx="5486400" cy="42505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14350"/>
            <a:ext cx="1752600" cy="19050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882503"/>
            <a:ext cx="8001000" cy="60364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val="267565472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24C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val="4074875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97832"/>
            <a:ext cx="7772400" cy="1102519"/>
          </a:xfrm>
        </p:spPr>
        <p:txBody>
          <a:bodyPr/>
          <a:lstStyle>
            <a:lvl1pPr algn="l">
              <a:defRPr sz="3200">
                <a:solidFill>
                  <a:srgbClr val="C24C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57500"/>
            <a:ext cx="6400800" cy="1314450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val="36986424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 rtlCol="0"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noProof="0"/>
              <a:t>Click icon to add online image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485900"/>
            <a:ext cx="3733800" cy="3086100"/>
          </a:xfrm>
        </p:spPr>
        <p:txBody>
          <a:bodyPr/>
          <a:lstStyle>
            <a:lvl1pPr>
              <a:spcAft>
                <a:spcPts val="1200"/>
              </a:spcAft>
              <a:defRPr sz="26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val="3781109777"/>
      </p:ext>
    </p:extLst>
  </p:cSld>
  <p:clrMapOvr>
    <a:masterClrMapping/>
  </p:clrMapOvr>
  <p:transition>
    <p:zo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val="182317804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4.png" /><Relationship Id="rId14" Type="http://schemas.openxmlformats.org/officeDocument/2006/relationships/image" Target="../media/image5.emf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7408"/>
          <a:stretch>
            <a:fillRect/>
          </a:stretch>
        </p:blipFill>
        <p:spPr>
          <a:xfrm>
            <a:off x="0" y="228600"/>
            <a:ext cx="9144000" cy="455295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3407"/>
            <a:ext cx="8229600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Click to edit Master text styles</a:t>
            </a:r>
          </a:p>
          <a:p>
            <a:pPr lvl="3"/>
            <a:r>
              <a:rPr lang="en-US" altLang="en-US"/>
              <a:t>Click to edit Master text styles</a:t>
            </a:r>
          </a:p>
          <a:p>
            <a:pPr lvl="4"/>
            <a:r>
              <a:rPr lang="en-US" altLang="en-US"/>
              <a:t>Click to edit Master text styles</a:t>
            </a:r>
          </a:p>
          <a:p>
            <a:pPr lvl="4"/>
            <a:endParaRPr lang="en-US" altLang="en-US"/>
          </a:p>
          <a:p>
            <a:pPr lvl="3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2641"/>
          </a:xfrm>
          <a:prstGeom prst="rect">
            <a:avLst/>
          </a:prstGeom>
          <a:solidFill>
            <a:srgbClr val="1B3C5C"/>
          </a:solidFill>
          <a:ln>
            <a:solidFill>
              <a:srgbClr val="1B3C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515939" y="114300"/>
            <a:ext cx="473075" cy="305991"/>
          </a:xfrm>
          <a:prstGeom prst="triangle">
            <a:avLst/>
          </a:prstGeom>
          <a:solidFill>
            <a:srgbClr val="1B3C5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88694"/>
            <a:ext cx="9144000" cy="354806"/>
          </a:xfrm>
          <a:prstGeom prst="rect">
            <a:avLst/>
          </a:prstGeom>
          <a:solidFill>
            <a:srgbClr val="C9C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4"/>
          <p:cNvSpPr txBox="1">
            <a:spLocks noChangeArrowheads="1"/>
          </p:cNvSpPr>
          <p:nvPr userDrawn="1"/>
        </p:nvSpPr>
        <p:spPr bwMode="auto">
          <a:xfrm>
            <a:off x="457200" y="4860131"/>
            <a:ext cx="6096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99"/>
                </a:solidFill>
                <a:latin typeface="SwitzerlandCondensed" pitchFamily="2" charset="0"/>
              </a:defRPr>
            </a:lvl1pPr>
            <a:lvl2pPr marL="742950" indent="-285750">
              <a:defRPr b="1">
                <a:solidFill>
                  <a:srgbClr val="000099"/>
                </a:solidFill>
                <a:latin typeface="SwitzerlandCondensed" pitchFamily="2" charset="0"/>
              </a:defRPr>
            </a:lvl2pPr>
            <a:lvl3pPr marL="1143000" indent="-228600">
              <a:defRPr b="1">
                <a:solidFill>
                  <a:srgbClr val="000099"/>
                </a:solidFill>
                <a:latin typeface="SwitzerlandCondensed" pitchFamily="2" charset="0"/>
              </a:defRPr>
            </a:lvl3pPr>
            <a:lvl4pPr marL="1600200" indent="-228600">
              <a:defRPr b="1">
                <a:solidFill>
                  <a:srgbClr val="000099"/>
                </a:solidFill>
                <a:latin typeface="SwitzerlandCondensed" pitchFamily="2" charset="0"/>
              </a:defRPr>
            </a:lvl4pPr>
            <a:lvl5pPr marL="2057400" indent="-228600">
              <a:defRPr b="1">
                <a:solidFill>
                  <a:srgbClr val="000099"/>
                </a:solidFill>
                <a:latin typeface="SwitzerlandCondensed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SwitzerlandCondensed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SwitzerlandCondensed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SwitzerlandCondensed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SwitzerlandCondensed" pitchFamily="2" charset="0"/>
              </a:defRPr>
            </a:lvl9pPr>
          </a:lstStyle>
          <a:p>
            <a:pPr>
              <a:defRPr/>
            </a:pPr>
            <a:r>
              <a:rPr lang="de-DE" altLang="en-US" sz="800" b="0">
                <a:solidFill>
                  <a:srgbClr val="A6A6A6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© </a:t>
            </a:r>
            <a:r>
              <a:rPr lang="en-US" altLang="en-US" sz="800" b="0">
                <a:solidFill>
                  <a:srgbClr val="A6A6A6"/>
                </a:solidFill>
                <a:latin typeface="Montserrat" panose="00000500000000000000" pitchFamily="50" charset="0"/>
                <a:ea typeface="Source Sans Pro"/>
                <a:cs typeface="Arial" panose="020b0604020202020204" pitchFamily="34" charset="0"/>
              </a:rPr>
              <a:t>Copyright 2025, Vorys, Sater, Seymour and Pease LLP. All Rights Reserved.  |  Page </a:t>
            </a:r>
            <a:fld id="{42AC83DC-049D-4A14-B8E6-7536C7BB6933}" type="slidenum">
              <a:rPr lang="en-US" altLang="en-US" sz="800" b="0" smtClean="0">
                <a:solidFill>
                  <a:srgbClr val="A6A6A6"/>
                </a:solidFill>
                <a:latin typeface="Montserrat" panose="00000500000000000000" pitchFamily="50" charset="0"/>
                <a:ea typeface="Source Sans Pro"/>
                <a:cs typeface="Arial" panose="020b0604020202020204" pitchFamily="34" charset="0"/>
              </a:rPr>
              <a:t>1</a:t>
            </a:fld>
            <a:endParaRPr lang="en-US" altLang="en-US" sz="800" b="0">
              <a:solidFill>
                <a:srgbClr val="A6A6A6"/>
              </a:solidFill>
              <a:latin typeface="Montserrat" panose="00000500000000000000" pitchFamily="50" charset="0"/>
              <a:ea typeface="Source Sans Pro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1135" y="4914757"/>
            <a:ext cx="1143000" cy="1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7669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C24C40"/>
          </a:solidFill>
          <a:latin typeface="Merriweather" panose="00000500000000000000" pitchFamily="2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E99AA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200" indent="-457200" algn="l" rtl="0" eaLnBrk="1" fontAlgn="base" hangingPunct="1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Arial" panose="020b0604020202020204" pitchFamily="34" charset="0"/>
        </a:defRPr>
      </a:lvl1pPr>
      <a:lvl2pPr marL="914400" indent="-457200" algn="l" rtl="0" eaLnBrk="1" fontAlgn="base" hangingPunct="1">
        <a:spcBef>
          <a:spcPct val="0"/>
        </a:spcBef>
        <a:spcAft>
          <a:spcPts val="1200"/>
        </a:spcAft>
        <a:buFont typeface="Arial" panose="020b0604020202020204" pitchFamily="34" charset="0"/>
        <a:buChar char="−"/>
        <a:defRPr sz="2600" kern="1200" baseline="0">
          <a:solidFill>
            <a:schemeClr val="tx1"/>
          </a:solidFill>
          <a:latin typeface="Montserrat" panose="00000500000000000000" pitchFamily="50" charset="0"/>
          <a:ea typeface="+mn-ea"/>
          <a:cs typeface="Arial" panose="020b0604020202020204" pitchFamily="34" charset="0"/>
        </a:defRPr>
      </a:lvl2pPr>
      <a:lvl3pPr marL="1257300" indent="-342900" algn="l" rtl="0" eaLnBrk="1" fontAlgn="base" hangingPunct="1">
        <a:spcBef>
          <a:spcPct val="0"/>
        </a:spcBef>
        <a:spcAft>
          <a:spcPts val="1200"/>
        </a:spcAft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Montserrat" panose="00000500000000000000" pitchFamily="50" charset="0"/>
          <a:ea typeface="+mn-ea"/>
          <a:cs typeface="Arial" panose="020b0604020202020204" pitchFamily="34" charset="0"/>
        </a:defRPr>
      </a:lvl3pPr>
      <a:lvl4pPr marL="1714500" marR="0" indent="-342900" algn="l" defTabSz="914400" rtl="0" eaLnBrk="1" fontAlgn="base" latinLnBrk="0" hangingPunct="1">
        <a:lnSpc>
          <a:spcPct val="100000"/>
        </a:lnSpc>
        <a:spcBef>
          <a:spcPct val="0"/>
        </a:spcBef>
        <a:spcAft>
          <a:spcPts val="1200"/>
        </a:spcAft>
        <a:buClrTx/>
        <a:buSzTx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Montserrat" panose="00000500000000000000" pitchFamily="50" charset="0"/>
          <a:ea typeface="+mn-ea"/>
          <a:cs typeface="Arial" panose="020b0604020202020204" pitchFamily="34" charset="0"/>
        </a:defRPr>
      </a:lvl4pPr>
      <a:lvl5pPr marL="2171700" indent="-342900" algn="l" rtl="0" eaLnBrk="1" fontAlgn="base" hangingPunct="1">
        <a:spcBef>
          <a:spcPct val="20000"/>
        </a:spcBef>
        <a:spcAft>
          <a:spcPts val="12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ontserrat" panose="00000500000000000000" pitchFamily="50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4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val="341693845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C4581756-350B-5D42-D296-699DCF33977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E7B0-1F7E-F87F-A732-AC89C2BE4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Immigration Executive Orders and Policy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D19C5-7290-9DDE-4727-AC404A567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857500"/>
            <a:ext cx="8153400" cy="1314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83070498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20271AB-EDC6-9C11-9AA0-9A5B89429A4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43D5-82FE-DA95-EBFC-F74E047E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400"/>
              <a:t>Executive 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1F93-2D34-E7BC-BDE0-4B8E7272E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23950"/>
            <a:ext cx="8763000" cy="3562350"/>
          </a:xfrm>
        </p:spPr>
        <p:txBody>
          <a:bodyPr/>
          <a:lstStyle/>
          <a:p>
            <a:r>
              <a:rPr lang="en-US" sz="2000" b="1"/>
              <a:t>Executive Order 14159 </a:t>
            </a:r>
            <a:r>
              <a:rPr lang="en-US" sz="2000"/>
              <a:t>– “Protecting the American People Against Invasion”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Revokes Biden era immigration policies and strengthens enforcement measures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Calls for: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/>
              <a:t>the end of certain humanitarian protections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/>
              <a:t>immigration-related sanctions against “recalcitrant” countries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/>
              <a:t>denial of federal funding to “sanctuary” jurisdictions</a:t>
            </a:r>
          </a:p>
        </p:txBody>
      </p:sp>
    </p:spTree>
    <p:extLst>
      <p:ext uri="{BB962C8B-B14F-4D97-AF65-F5344CB8AC3E}">
        <p14:creationId val="344527688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E2A271D-BD89-0921-BE7A-26122B8F585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4D3-8793-FCC1-59F0-25FB1F0B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400"/>
              <a:t>Executive Orders 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F8BC1-EB8A-2EDE-D0FB-99471053B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23950"/>
            <a:ext cx="9144000" cy="3429000"/>
          </a:xfrm>
        </p:spPr>
        <p:txBody>
          <a:bodyPr/>
          <a:lstStyle/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/>
              <a:t>Underlies directives to terminate protections and employment authorization for certain TPS and humanitarian parole recipients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000"/>
              <a:t>Anticipated to impact employers in a variety of industries that have </a:t>
            </a:r>
            <a:r>
              <a:rPr lang="en-US" sz="2000" i="1"/>
              <a:t>legally</a:t>
            </a:r>
            <a:r>
              <a:rPr lang="en-US" sz="2000"/>
              <a:t> employed these individuals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Could also result in suspension of visa issuance and other immigration benefits to nationals of countries that do not accept deported individuals</a:t>
            </a:r>
          </a:p>
        </p:txBody>
      </p:sp>
    </p:spTree>
    <p:extLst>
      <p:ext uri="{BB962C8B-B14F-4D97-AF65-F5344CB8AC3E}">
        <p14:creationId val="10990585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CD1F97F-3A90-88E0-397F-05E979F6B4C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7082-7829-9F0F-01B9-437EB55F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400"/>
              <a:t>Executive Orders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AF18A-F217-B9DF-75B8-6AEE93EF1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76350"/>
            <a:ext cx="8001000" cy="3409950"/>
          </a:xfrm>
        </p:spPr>
        <p:txBody>
          <a:bodyPr/>
          <a:lstStyle/>
          <a:p>
            <a:r>
              <a:rPr lang="en-US" sz="2000" b="1"/>
              <a:t>Executive Order 14165 </a:t>
            </a:r>
            <a:r>
              <a:rPr lang="en-US" sz="2000"/>
              <a:t>– “Securing Our Borders”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Reinstates certain border enforcement policies from the first Trump administration.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Includes call for termination of the CHNV (Cuban, Haitian, Nicaraguan, and Venezuelan) humanitarian parole program.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Again, anticipated to impact employers in industries that have legally employed these individuals.</a:t>
            </a:r>
          </a:p>
        </p:txBody>
      </p:sp>
    </p:spTree>
    <p:extLst>
      <p:ext uri="{BB962C8B-B14F-4D97-AF65-F5344CB8AC3E}">
        <p14:creationId val="235416650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FA846EE-F5D3-C79E-3B38-47723509FB76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1B43-D174-7304-30CD-B5628F90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1950"/>
            <a:ext cx="8610600" cy="583731"/>
          </a:xfrm>
        </p:spPr>
        <p:txBody>
          <a:bodyPr/>
          <a:lstStyle/>
          <a:p>
            <a:r>
              <a:rPr lang="en-US" sz="2400"/>
              <a:t>Executive Orders 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DD5C-414B-E7BC-39FD-9610998FE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47750"/>
            <a:ext cx="8305800" cy="3638550"/>
          </a:xfrm>
        </p:spPr>
        <p:txBody>
          <a:bodyPr/>
          <a:lstStyle/>
          <a:p>
            <a:pPr marL="288925" indent="-288925"/>
            <a:r>
              <a:rPr lang="en-US" sz="1800" b="1"/>
              <a:t>Executive Order 14161 </a:t>
            </a:r>
            <a:r>
              <a:rPr lang="en-US" sz="1800"/>
              <a:t>– “Protecting the United States from Foreign Terrorists and Other National Security and Public Safety Threats”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Instructs “maximum degree” of vetting and screening of all noncitizens who are entering the U.S. </a:t>
            </a:r>
            <a:r>
              <a:rPr lang="en-US" sz="1800" i="1"/>
              <a:t>or are already within the U.S.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Anticipated scrutiny and delays in routine visa processing for sponsored workers and business visitors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May underly </a:t>
            </a:r>
            <a:r>
              <a:rPr lang="en-US" sz="1800" i="1"/>
              <a:t>country-specific travel bans</a:t>
            </a:r>
            <a:r>
              <a:rPr lang="en-US" sz="1800"/>
              <a:t>, which may prevent hiring foreign talent and hinder international travel of noncitizen employees/business visitors from certain countries</a:t>
            </a:r>
          </a:p>
        </p:txBody>
      </p:sp>
    </p:spTree>
    <p:extLst>
      <p:ext uri="{BB962C8B-B14F-4D97-AF65-F5344CB8AC3E}">
        <p14:creationId val="252925761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2F36D81-862C-3CE4-49BA-0B37B077F3C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B564-0FCC-C5E2-604C-8FED2219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400"/>
              <a:t>Executive Orders 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D96F-E109-0161-6F3D-1721BE41B0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23950"/>
            <a:ext cx="8763000" cy="3562350"/>
          </a:xfrm>
        </p:spPr>
        <p:txBody>
          <a:bodyPr/>
          <a:lstStyle/>
          <a:p>
            <a:r>
              <a:rPr lang="en-US" sz="2000" b="1"/>
              <a:t>“America First Trade Policy” </a:t>
            </a:r>
            <a:r>
              <a:rPr lang="en-US" sz="2000"/>
              <a:t>(90 FR 8471)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Directs assessments of trade agreements and practices/policies of trade partners with respect to impacts on the U.S. economy and U.S. workers.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1"/>
              <a:t>Includes explicit call for assessment of USMCA </a:t>
            </a:r>
            <a:r>
              <a:rPr lang="en-US" sz="1800"/>
              <a:t>(U.S.-Mexico-Canada Agreement), which is the basis for TN visas.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Signals potential restrictions on certain treaty-based visa categories (such as TN, E, and H-1B1) and processes that facilitate business immigration in B-1 and L-1 visa categories under the USMCA.</a:t>
            </a:r>
          </a:p>
        </p:txBody>
      </p:sp>
    </p:spTree>
    <p:extLst>
      <p:ext uri="{BB962C8B-B14F-4D97-AF65-F5344CB8AC3E}">
        <p14:creationId val="401874122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6A1A4EB-591D-4B3B-3233-4EC978BE5BF6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6B78-1064-CFB8-69C7-79D2AE39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400"/>
              <a:t>Executive Orders 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9FCB8-2485-516C-F694-0E0F2E38D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123950"/>
            <a:ext cx="8763000" cy="3562350"/>
          </a:xfrm>
        </p:spPr>
        <p:txBody>
          <a:bodyPr/>
          <a:lstStyle/>
          <a:p>
            <a:r>
              <a:rPr lang="en-US" sz="2000" b="1"/>
              <a:t>Executive Order 14150 </a:t>
            </a:r>
            <a:r>
              <a:rPr lang="en-US" sz="2000"/>
              <a:t>– “America First Policy Directive to the Secretary of State”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Directs the Secretary of State to issue guidance that bring the Department of State policies in line with “America First”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Similar to the </a:t>
            </a:r>
            <a:r>
              <a:rPr lang="en-US" sz="1800" i="1"/>
              <a:t>“Buy American, Hire American”</a:t>
            </a:r>
            <a:r>
              <a:rPr lang="en-US" sz="1800"/>
              <a:t> directive under the first Trump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Likely to result in increased scrutiny of employment-based visa applicants, more barriers to U.S. employers who wish to hire foreign talent, and processing delays for workers applying for visas at U.S. consular posts</a:t>
            </a:r>
          </a:p>
        </p:txBody>
      </p:sp>
    </p:spTree>
    <p:extLst>
      <p:ext uri="{BB962C8B-B14F-4D97-AF65-F5344CB8AC3E}">
        <p14:creationId val="106526542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9E16186-7A22-2AAF-98F9-A2478E53532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EC9C-D078-C0FF-EF89-6E7DF61A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65859"/>
            <a:ext cx="8610600" cy="479822"/>
          </a:xfrm>
        </p:spPr>
        <p:txBody>
          <a:bodyPr/>
          <a:lstStyle/>
          <a:p>
            <a:r>
              <a:rPr lang="en-US" sz="2800"/>
              <a:t>Temporary Protected Status (TPS)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B44E5-B4A9-F92B-6087-7DAE06D92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76350"/>
            <a:ext cx="8382000" cy="3409950"/>
          </a:xfrm>
        </p:spPr>
        <p:txBody>
          <a:bodyPr/>
          <a:lstStyle/>
          <a:p>
            <a:r>
              <a:rPr lang="en-US" sz="2200"/>
              <a:t>Temporary relief given to eligible nationals of designated countries</a:t>
            </a:r>
          </a:p>
          <a:p>
            <a:r>
              <a:rPr lang="en-US" sz="2200"/>
              <a:t>Eligible for employment authorization</a:t>
            </a:r>
          </a:p>
          <a:p>
            <a:r>
              <a:rPr lang="en-US" sz="2200"/>
              <a:t>Currently 17 countries have active TPS designations</a:t>
            </a:r>
          </a:p>
          <a:p>
            <a:r>
              <a:rPr lang="en-US" sz="2200"/>
              <a:t>Designation periods are specified by U.S. Department of Homeland Security (DHS) and renewed every 18 months</a:t>
            </a:r>
          </a:p>
        </p:txBody>
      </p:sp>
    </p:spTree>
    <p:extLst>
      <p:ext uri="{BB962C8B-B14F-4D97-AF65-F5344CB8AC3E}">
        <p14:creationId val="148563555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10E52F5-0130-639F-D7A2-7F845CB3431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4F70-BAF9-FAB5-362F-846EF5F0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1950"/>
            <a:ext cx="8610600" cy="583731"/>
          </a:xfrm>
        </p:spPr>
        <p:txBody>
          <a:bodyPr/>
          <a:lstStyle/>
          <a:p>
            <a:r>
              <a:rPr lang="en-US" sz="2800"/>
              <a:t>Temporary Protected Status (TPS)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67C35-3A01-0D9C-ED36-4E02491A1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47750"/>
            <a:ext cx="8305800" cy="3581400"/>
          </a:xfrm>
        </p:spPr>
        <p:txBody>
          <a:bodyPr/>
          <a:lstStyle/>
          <a:p>
            <a:r>
              <a:rPr lang="en-US" sz="2000"/>
              <a:t>Administration has taken action to end TPS designations for </a:t>
            </a:r>
            <a:r>
              <a:rPr lang="en-US" sz="2000" u="sng"/>
              <a:t>Venezuela</a:t>
            </a:r>
            <a:r>
              <a:rPr lang="en-US" sz="2000"/>
              <a:t> and </a:t>
            </a:r>
            <a:r>
              <a:rPr lang="en-US" sz="2000" u="sng"/>
              <a:t>Haiti</a:t>
            </a:r>
            <a:r>
              <a:rPr lang="en-US" sz="2000"/>
              <a:t> – and just this week </a:t>
            </a:r>
            <a:r>
              <a:rPr lang="en-US" sz="2000" u="sng"/>
              <a:t>Afghanistan</a:t>
            </a:r>
            <a:r>
              <a:rPr lang="en-US" sz="2000"/>
              <a:t> also.</a:t>
            </a:r>
          </a:p>
          <a:p>
            <a:r>
              <a:rPr lang="en-US" sz="2000"/>
              <a:t>Actions purport to shorten already issued designations and accompanying employment authorization (A12 or C19)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Creates practical challenges for employers and government agencies in identifying proper expiration dates and planning for potential staffing 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Employers also need to navigate nondiscrimination obligations based on national origin</a:t>
            </a:r>
          </a:p>
        </p:txBody>
      </p:sp>
    </p:spTree>
    <p:extLst>
      <p:ext uri="{BB962C8B-B14F-4D97-AF65-F5344CB8AC3E}">
        <p14:creationId val="289448243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B92F8F6-DC2D-806F-7563-49914350C55B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EA88-1520-608D-010D-4565D3A7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98" y="362750"/>
            <a:ext cx="8610600" cy="479822"/>
          </a:xfrm>
        </p:spPr>
        <p:txBody>
          <a:bodyPr/>
          <a:lstStyle/>
          <a:p>
            <a:r>
              <a:rPr lang="en-US" sz="2400"/>
              <a:t>Temporary Protected Status 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0EEA6-3A01-135A-F652-518ECE15F2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698" y="895350"/>
            <a:ext cx="8423302" cy="3810000"/>
          </a:xfrm>
        </p:spPr>
        <p:txBody>
          <a:bodyPr/>
          <a:lstStyle/>
          <a:p>
            <a:pPr indent="-341313"/>
            <a:r>
              <a:rPr lang="en-US" sz="1600"/>
              <a:t>Court challenges have made it hard to keep track.  As of 5/12/25 – </a:t>
            </a:r>
          </a:p>
          <a:p>
            <a:pPr marL="798513" lvl="1" indent="-341313">
              <a:buFont typeface="Wingdings" panose="05000000000000000000" pitchFamily="2" charset="2"/>
              <a:buChar char="Ø"/>
            </a:pPr>
            <a:r>
              <a:rPr lang="en-US" sz="1600" u="sng"/>
              <a:t>Venezuela</a:t>
            </a:r>
            <a:r>
              <a:rPr lang="en-US" sz="1600"/>
              <a:t>:  Termination of TPS designation was to take effect April 7, 2025; temporarily postponed by court order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>
                <a:effectLst/>
                <a:latin typeface="Montserrat" pitchFamily="2" charset="0"/>
                <a:ea typeface="Aptos" panose="020b0004020202020204" pitchFamily="34" charset="0"/>
              </a:rPr>
              <a:t>Venezuelan TPS employees with EAD expirations of 9/10/2025, 4/2/2025, 3/10/2024, and 9/9/2022 are automatically extended through </a:t>
            </a:r>
            <a:r>
              <a:rPr lang="en-US" sz="1400" b="1">
                <a:effectLst/>
                <a:latin typeface="Montserrat" pitchFamily="2" charset="0"/>
                <a:ea typeface="Aptos" panose="020b0004020202020204" pitchFamily="34" charset="0"/>
              </a:rPr>
              <a:t>4/2/2026</a:t>
            </a:r>
            <a:r>
              <a:rPr lang="en-US" sz="1400">
                <a:latin typeface="Montserrat" pitchFamily="2" charset="0"/>
              </a:rPr>
              <a:t>.  </a:t>
            </a:r>
          </a:p>
          <a:p>
            <a:pPr marL="798513" lvl="1" indent="-341313">
              <a:buFont typeface="Wingdings" panose="05000000000000000000" pitchFamily="2" charset="2"/>
              <a:buChar char="Ø"/>
            </a:pPr>
            <a:r>
              <a:rPr lang="en-US" sz="1600" u="sng"/>
              <a:t>Haiti</a:t>
            </a:r>
            <a:r>
              <a:rPr lang="en-US" sz="1600"/>
              <a:t>:  TPS designation shortened to </a:t>
            </a:r>
            <a:r>
              <a:rPr lang="en-US" sz="1600" b="1"/>
              <a:t>August 3, 2025</a:t>
            </a:r>
            <a:r>
              <a:rPr lang="en-US" sz="1600"/>
              <a:t>; legal challenge remains pending</a:t>
            </a:r>
          </a:p>
          <a:p>
            <a:pPr marL="798513" lvl="1" indent="-341313">
              <a:buFont typeface="Wingdings" panose="05000000000000000000" pitchFamily="2" charset="2"/>
              <a:buChar char="Ø"/>
            </a:pPr>
            <a:r>
              <a:rPr lang="en-US" sz="1600" u="sng"/>
              <a:t>Afghanistan</a:t>
            </a:r>
            <a:r>
              <a:rPr lang="en-US" sz="1600"/>
              <a:t>:  TPS designation terminates </a:t>
            </a:r>
            <a:r>
              <a:rPr lang="en-US" sz="1600" b="1"/>
              <a:t>July 14, 2025</a:t>
            </a:r>
            <a:r>
              <a:rPr lang="en-US" sz="1600"/>
              <a:t>.  EADs with earlier expirations are automatically extended, but must be reverified past that date.  Litigation is expected.</a:t>
            </a:r>
          </a:p>
          <a:p>
            <a:pPr indent="-341313"/>
            <a:r>
              <a:rPr lang="en-US" sz="1600"/>
              <a:t>Situation is fluid; employers should maintain awareness and always consult immigration counsel before taking employment action</a:t>
            </a:r>
          </a:p>
        </p:txBody>
      </p:sp>
    </p:spTree>
    <p:extLst>
      <p:ext uri="{BB962C8B-B14F-4D97-AF65-F5344CB8AC3E}">
        <p14:creationId val="274005594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694AA4D-F34C-07F7-A995-45D6EC15702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0E15-4026-F6DB-DC9F-D90A7C85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697833"/>
            <a:ext cx="7772400" cy="1026318"/>
          </a:xfrm>
        </p:spPr>
        <p:txBody>
          <a:bodyPr/>
          <a:lstStyle/>
          <a:p>
            <a:r>
              <a:rPr lang="en-US"/>
              <a:t>Immigration in 2025: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AC84B5-A90D-27AC-9DB5-151D26BEB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571750"/>
            <a:ext cx="6400800" cy="762000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Changing Landscape</a:t>
            </a:r>
          </a:p>
        </p:txBody>
      </p:sp>
    </p:spTree>
    <p:extLst>
      <p:ext uri="{BB962C8B-B14F-4D97-AF65-F5344CB8AC3E}">
        <p14:creationId val="34423806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0BB253C-1FE2-52DE-7D76-49EF4557211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0B1A2-29EE-AA73-15CF-8BD3284AC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6350"/>
            <a:ext cx="8382000" cy="3276600"/>
          </a:xfrm>
        </p:spPr>
        <p:txBody>
          <a:bodyPr/>
          <a:lstStyle/>
          <a:p>
            <a:r>
              <a:rPr lang="en-US" sz="1800"/>
              <a:t>One of several special programs established by the prior administration under the </a:t>
            </a:r>
            <a:r>
              <a:rPr lang="en-US" sz="1800" b="1" i="1"/>
              <a:t>“humanitarian parole” </a:t>
            </a:r>
            <a:r>
              <a:rPr lang="en-US" sz="1800"/>
              <a:t>authority of the Immigration and Nationality Act</a:t>
            </a:r>
          </a:p>
          <a:p>
            <a:r>
              <a:rPr lang="en-US" sz="1800"/>
              <a:t>Categorical program grants temporary legal permission to remain in the U.S. and provides employment authorization</a:t>
            </a:r>
          </a:p>
          <a:p>
            <a:r>
              <a:rPr lang="en-US" sz="1800"/>
              <a:t>DHS published Federal Register Notice to terminate the CHNV program on March 25, 2025 – ending all grants and employment authorization no later than </a:t>
            </a:r>
            <a:r>
              <a:rPr lang="en-US" sz="1800" u="sng"/>
              <a:t>April 24, 2025</a:t>
            </a:r>
            <a:r>
              <a:rPr lang="en-US" sz="1800"/>
              <a:t>.</a:t>
            </a:r>
          </a:p>
          <a:p>
            <a:r>
              <a:rPr lang="en-US" sz="1800"/>
              <a:t>Would have impacted over 530,000 paroled beneficiaries.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DB194-301C-0548-BEF8-8C85DA61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89278084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EE06539-D54B-0761-DADA-EC45F1336DF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1BA58-66D7-67E4-EB46-7C99D2815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47750"/>
            <a:ext cx="8382000" cy="3629891"/>
          </a:xfrm>
        </p:spPr>
        <p:txBody>
          <a:bodyPr/>
          <a:lstStyle/>
          <a:p>
            <a:r>
              <a:rPr lang="en-US" sz="1800"/>
              <a:t>Current status (as of 5/12/25):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Clarified that the blanket termination notice only applies to </a:t>
            </a:r>
            <a:r>
              <a:rPr lang="en-US" sz="1800" b="1" err="1"/>
              <a:t>CHNV program</a:t>
            </a:r>
            <a:r>
              <a:rPr lang="en-US" sz="1800"/>
              <a:t> – not other humanitarian parole programs for the indicated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Federal judge in lawsuit challenging the Order issued stay to the extent it revokes individual grants of parole without case-by-case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No new or renewal applications are being accepted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EADs (category C11) remain valid – for now – until the stated expiration dates </a:t>
            </a:r>
            <a:br>
              <a:rPr lang="en-US" sz="1800"/>
            </a:br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34938-FEDA-4867-0437-43E3EE15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3448050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EEDCCD9-FCDE-8E22-1D75-6EECDEAA58B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C910C-77A3-DE6B-0A5F-2E06F8ACE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52550"/>
            <a:ext cx="8572500" cy="3124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800"/>
              <a:t>Words of caution –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/>
              <a:t>Not all C11 EADs held by individuals from the four countries are issued based on the CHNV program – raises practical challenges of identifying affected EADs in the event of early termination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DHS is still issuing terminations of </a:t>
            </a:r>
            <a:r>
              <a:rPr lang="en-US" sz="1800" i="1"/>
              <a:t>individual</a:t>
            </a:r>
            <a:r>
              <a:rPr lang="en-US" sz="1800"/>
              <a:t> grants of humanitarian parole; employers should continue to accept facially valid EADs unless they are aware of official termination of the person’s individual parole EAD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2D620C-551E-8F8F-FAEE-BDC18D32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229905730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744F804-E220-3E6A-AA83-9FAEEF9BFA7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4046B-2067-456C-869A-DE1910C24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00150"/>
            <a:ext cx="8077200" cy="3638550"/>
          </a:xfrm>
        </p:spPr>
        <p:txBody>
          <a:bodyPr/>
          <a:lstStyle/>
          <a:p>
            <a:pPr marL="287338" indent="-287338"/>
            <a:r>
              <a:rPr lang="en-US" sz="1800"/>
              <a:t>Individuals who need to apply for visas could face processing delays – impact on business-related travel</a:t>
            </a:r>
          </a:p>
          <a:p>
            <a:pPr marL="287338" indent="-287338"/>
            <a:r>
              <a:rPr lang="en-US" sz="1800"/>
              <a:t>Possibility of sudden travel bans based on nationality, visa type, or other category</a:t>
            </a:r>
          </a:p>
          <a:p>
            <a:pPr marL="287338" indent="-287338"/>
            <a:r>
              <a:rPr lang="en-US" sz="1800"/>
              <a:t>Active use of visa revocations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Presently focused on student protesters and nonimmigrants with </a:t>
            </a:r>
            <a:r>
              <a:rPr lang="en-US" sz="1800" i="1"/>
              <a:t>any</a:t>
            </a:r>
            <a:r>
              <a:rPr lang="en-US" sz="1800"/>
              <a:t> criminal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Can reapply abroad but high risk that visa will not be reissued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C4DD61-F9F9-33F0-A560-43322096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67253608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40AE209-711C-97A6-E0AD-5D2451D4B844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B253-70CE-570B-0E58-E65D9063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Worksite Enforcement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B3F4-1514-FDBF-DF42-9FE6A498A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352550"/>
            <a:ext cx="8001000" cy="3333750"/>
          </a:xfrm>
        </p:spPr>
        <p:txBody>
          <a:bodyPr/>
          <a:lstStyle/>
          <a:p>
            <a:pPr marL="287338" indent="-287338">
              <a:spcAft>
                <a:spcPts val="1800"/>
              </a:spcAft>
            </a:pPr>
            <a:r>
              <a:rPr lang="en-US" sz="2000"/>
              <a:t>Increase in enforcement activities is expected</a:t>
            </a:r>
          </a:p>
          <a:p>
            <a:pPr marL="287338" indent="-287338"/>
            <a:r>
              <a:rPr lang="en-US" sz="2000"/>
              <a:t>Types of enforcement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ICE Enforcement (worksite “raids”)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Form I-9 and E-Verify audits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Audits of employment-based visa sponsorship programs (e.g., H-1B, L-1, and R-1 visa programs)</a:t>
            </a:r>
          </a:p>
          <a:p>
            <a:endParaRPr lang="en-US"/>
          </a:p>
        </p:txBody>
      </p:sp>
    </p:spTree>
    <p:extLst>
      <p:ext uri="{BB962C8B-B14F-4D97-AF65-F5344CB8AC3E}">
        <p14:creationId val="161484966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3606AA3-4D4F-839A-4EAD-0D2F7BB6259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90D1-713C-408F-902A-B61CE5E34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ICE Enforcement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68B9E-048D-1E75-21EA-14F0D2AC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857500"/>
            <a:ext cx="8153400" cy="1314450"/>
          </a:xfrm>
        </p:spPr>
        <p:txBody>
          <a:bodyPr/>
          <a:lstStyle/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val="99871490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85A0E6D5-D1BC-F4F2-4D86-49AAB770567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B2A9-8D39-2722-B155-B9B27E5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610600" cy="711993"/>
          </a:xfrm>
        </p:spPr>
        <p:txBody>
          <a:bodyPr/>
          <a:lstStyle/>
          <a:p>
            <a:r>
              <a:rPr lang="en-US" sz="2800"/>
              <a:t>What is 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66CA4-1449-4621-EE63-D1DC3FABF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229600" cy="3486150"/>
          </a:xfrm>
        </p:spPr>
        <p:txBody>
          <a:bodyPr/>
          <a:lstStyle/>
          <a:p>
            <a:pPr marL="403225" indent="-287338"/>
            <a:r>
              <a:rPr lang="en-US" sz="2000"/>
              <a:t>Immigration and Customs Enforcement, an agency of DHS </a:t>
            </a:r>
          </a:p>
          <a:p>
            <a:pPr marL="403225" indent="-287338"/>
            <a:r>
              <a:rPr lang="en-US" sz="2000"/>
              <a:t>The “immigration police” – functions include: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/>
              <a:t>Investigative and </a:t>
            </a:r>
            <a:r>
              <a:rPr lang="en-US" sz="1800" i="1"/>
              <a:t>interior</a:t>
            </a:r>
            <a:r>
              <a:rPr lang="en-US" sz="1800"/>
              <a:t> enforcement (“border” areas are manned by CBP)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/>
              <a:t>Enforcement and removal operations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/>
              <a:t>Form I-9 (Employment Eligibility Verification) audits</a:t>
            </a:r>
          </a:p>
          <a:p>
            <a:pPr lvl="1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/>
              <a:t>Homeland Security investigations (immigration crime, human rights violations, smuggling of narcotics, etc.)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val="50407165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ADC8671-D2FF-5DBE-1BB5-EF3E1118985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8279-BF16-1FD0-891A-203FC389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38151"/>
            <a:ext cx="8763000" cy="685800"/>
          </a:xfrm>
        </p:spPr>
        <p:txBody>
          <a:bodyPr/>
          <a:lstStyle/>
          <a:p>
            <a:r>
              <a:rPr lang="en-US" sz="2600"/>
              <a:t>ICE Enforcement and Removal Operations (“ERO”)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76AC8-E903-891E-3C9E-00589EBF38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52550"/>
            <a:ext cx="8382000" cy="3352799"/>
          </a:xfrm>
        </p:spPr>
        <p:txBody>
          <a:bodyPr/>
          <a:lstStyle/>
          <a:p>
            <a:pPr marL="287338" indent="-287338"/>
            <a:r>
              <a:rPr lang="en-US" sz="2000"/>
              <a:t>ERO Agents have the authority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Conduct enforcement activities, including worksite “raids”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Take certain individuals into custody for civil immigration deportation (“removal”) proceedings</a:t>
            </a:r>
          </a:p>
          <a:p>
            <a:pPr marL="287338" indent="-287338"/>
            <a:r>
              <a:rPr lang="en-US" sz="2000"/>
              <a:t>Enforcement activities at worksites may or may not target an individual, but non-targeted individuals may be taken into custody as a result</a:t>
            </a:r>
          </a:p>
        </p:txBody>
      </p:sp>
    </p:spTree>
    <p:extLst>
      <p:ext uri="{BB962C8B-B14F-4D97-AF65-F5344CB8AC3E}">
        <p14:creationId val="166411859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EDCA2805-57F7-9591-7FE7-559DCABD1A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7C30-649C-B43C-FC47-06CB4D6E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616743"/>
          </a:xfrm>
        </p:spPr>
        <p:txBody>
          <a:bodyPr/>
          <a:lstStyle/>
          <a:p>
            <a:r>
              <a:rPr lang="en-US" sz="2400"/>
              <a:t>Enforcement and Removal Operations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6107-5AC5-B173-178A-B54D8F97A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200150"/>
            <a:ext cx="8458200" cy="3486150"/>
          </a:xfrm>
        </p:spPr>
        <p:txBody>
          <a:bodyPr/>
          <a:lstStyle/>
          <a:p>
            <a:pPr marL="287338" indent="-287338"/>
            <a:r>
              <a:rPr lang="en-US" sz="2000"/>
              <a:t>Executive Orders 14159 and 14165 directed agencies to strengthen enforcement measures; this led to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Rescission of long-standing policy prohibiting enforcement at or near “sensitive locations” (</a:t>
            </a:r>
            <a:r>
              <a:rPr lang="en-US" sz="2000" i="1"/>
              <a:t>e.g.</a:t>
            </a:r>
            <a:r>
              <a:rPr lang="en-US" sz="2000"/>
              <a:t>, schools, places of worship, courthouses, and healthcare facilities, 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Moves terminating programs that provided temporary employment authorization and legal permission to remain in the U.S. (</a:t>
            </a:r>
            <a:r>
              <a:rPr lang="en-US" sz="2000" i="1"/>
              <a:t>e.g.</a:t>
            </a:r>
            <a:r>
              <a:rPr lang="en-US" sz="2000"/>
              <a:t>, TPS, humanitarian parole), which in turn </a:t>
            </a:r>
            <a:r>
              <a:rPr lang="en-US" sz="2000" i="1"/>
              <a:t>expand possible targets for enforcement</a:t>
            </a:r>
          </a:p>
        </p:txBody>
      </p:sp>
    </p:spTree>
    <p:extLst>
      <p:ext uri="{BB962C8B-B14F-4D97-AF65-F5344CB8AC3E}">
        <p14:creationId val="133499769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EB650FC-E07A-A086-5C34-BF0484F290C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45C0-8F88-98B5-93E0-EC0A081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229600" cy="479822"/>
          </a:xfrm>
        </p:spPr>
        <p:txBody>
          <a:bodyPr/>
          <a:lstStyle/>
          <a:p>
            <a:r>
              <a:rPr lang="en-US"/>
              <a:t>When ICE Visits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734D2-245E-28BB-4FA0-4B60991E1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8229600" cy="3657600"/>
          </a:xfrm>
        </p:spPr>
        <p:txBody>
          <a:bodyPr/>
          <a:lstStyle/>
          <a:p>
            <a:pPr marL="461963" indent="-287338"/>
            <a:r>
              <a:rPr lang="en-US" sz="1800"/>
              <a:t>Alert immigration counsel immediately</a:t>
            </a:r>
          </a:p>
          <a:p>
            <a:pPr marL="461963" indent="-287338"/>
            <a:r>
              <a:rPr lang="en-US" sz="1800"/>
              <a:t>ICE can access </a:t>
            </a:r>
            <a:r>
              <a:rPr lang="en-US" sz="1800" i="1"/>
              <a:t>public</a:t>
            </a:r>
            <a:r>
              <a:rPr lang="en-US" sz="1800"/>
              <a:t> areas of the premises</a:t>
            </a:r>
          </a:p>
          <a:p>
            <a:pPr marL="461963" indent="-287338"/>
            <a:r>
              <a:rPr lang="en-US" sz="1800"/>
              <a:t>Determine scope of ICE’s authority to access private areas and/or items – </a:t>
            </a:r>
          </a:p>
          <a:p>
            <a:pPr lvl="1" indent="-346075">
              <a:buFont typeface="Wingdings" panose="05000000000000000000" pitchFamily="2" charset="2"/>
              <a:buChar char="Ø"/>
            </a:pPr>
            <a:r>
              <a:rPr lang="en-US" sz="1800"/>
              <a:t>Is there a </a:t>
            </a:r>
            <a:r>
              <a:rPr lang="en-US" sz="1800" i="1" u="sng"/>
              <a:t>judicial</a:t>
            </a:r>
            <a:r>
              <a:rPr lang="en-US" sz="1800"/>
              <a:t> warrant or subpoena and for what?</a:t>
            </a:r>
          </a:p>
          <a:p>
            <a:pPr lvl="1" indent="-346075">
              <a:buFont typeface="Wingdings" panose="05000000000000000000" pitchFamily="2" charset="2"/>
              <a:buChar char="Ø"/>
            </a:pPr>
            <a:r>
              <a:rPr lang="en-US" sz="1800"/>
              <a:t>Be careful about providing consent to access non-public areas and information</a:t>
            </a:r>
          </a:p>
          <a:p>
            <a:pPr marL="461963" indent="-287338"/>
            <a:r>
              <a:rPr lang="en-US" sz="1800"/>
              <a:t>Ensure Employer Representatives act in accordance with policy/protocol</a:t>
            </a:r>
          </a:p>
        </p:txBody>
      </p:sp>
    </p:spTree>
    <p:extLst>
      <p:ext uri="{BB962C8B-B14F-4D97-AF65-F5344CB8AC3E}">
        <p14:creationId val="134205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504950"/>
            <a:ext cx="8001000" cy="31813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/>
              <a:t>Immigration Basics</a:t>
            </a:r>
          </a:p>
          <a:p>
            <a:pPr>
              <a:spcAft>
                <a:spcPts val="1800"/>
              </a:spcAft>
            </a:pPr>
            <a:r>
              <a:rPr lang="en-US" sz="2400"/>
              <a:t>Impact of Executive Orders and Policy Changes</a:t>
            </a:r>
          </a:p>
          <a:p>
            <a:pPr>
              <a:spcAft>
                <a:spcPts val="1800"/>
              </a:spcAft>
            </a:pPr>
            <a:r>
              <a:rPr lang="en-US" sz="2400"/>
              <a:t>ICE Enforcement Activities</a:t>
            </a:r>
          </a:p>
          <a:p>
            <a:r>
              <a:rPr lang="en-US" sz="2400"/>
              <a:t>Preparing for I-9 Audits</a:t>
            </a:r>
          </a:p>
        </p:txBody>
      </p:sp>
    </p:spTree>
    <p:extLst>
      <p:ext uri="{BB962C8B-B14F-4D97-AF65-F5344CB8AC3E}">
        <p14:creationId val="223023384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55350AA-9F0D-0E80-B092-EA3799706D2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BB20-B6E9-5996-B835-9AD54F74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229600" cy="479822"/>
          </a:xfrm>
        </p:spPr>
        <p:txBody>
          <a:bodyPr/>
          <a:lstStyle/>
          <a:p>
            <a:r>
              <a:rPr lang="en-US" sz="2800"/>
              <a:t>When ICE Visits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E8758-DF1B-6088-3E42-A9560BBAD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276350"/>
            <a:ext cx="8001000" cy="3505200"/>
          </a:xfrm>
        </p:spPr>
        <p:txBody>
          <a:bodyPr/>
          <a:lstStyle/>
          <a:p>
            <a:pPr marL="287338" indent="-287338">
              <a:spcAft>
                <a:spcPts val="1800"/>
              </a:spcAft>
            </a:pPr>
            <a:r>
              <a:rPr lang="en-US" sz="2000"/>
              <a:t>Employer Representatives should respectfully follow ICE agents during their visit and make a record of their activities without interfering</a:t>
            </a:r>
          </a:p>
          <a:p>
            <a:pPr marL="287338" indent="-287338">
              <a:spcAft>
                <a:spcPts val="1800"/>
              </a:spcAft>
            </a:pPr>
            <a:r>
              <a:rPr lang="en-US" sz="2000"/>
              <a:t>Firmly object when agents exceed scope of authority, but do not obstruct their activities; create a record</a:t>
            </a:r>
          </a:p>
          <a:p>
            <a:pPr marL="287338" indent="-287338"/>
            <a:r>
              <a:rPr lang="en-US" sz="2000"/>
              <a:t>Employer Representatives may make employees aware of their rights, but do </a:t>
            </a:r>
            <a:r>
              <a:rPr lang="en-US" sz="2000" u="sng"/>
              <a:t>not</a:t>
            </a:r>
            <a:r>
              <a:rPr lang="en-US" sz="2000"/>
              <a:t> advise or represent employees, and do not aid or abet </a:t>
            </a:r>
          </a:p>
        </p:txBody>
      </p:sp>
    </p:spTree>
    <p:extLst>
      <p:ext uri="{BB962C8B-B14F-4D97-AF65-F5344CB8AC3E}">
        <p14:creationId val="274036708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4DF3F1D-644D-650E-521F-14F675303B3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A4C7-D848-C335-5CE2-87CA250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382000" cy="479822"/>
          </a:xfrm>
        </p:spPr>
        <p:txBody>
          <a:bodyPr/>
          <a:lstStyle/>
          <a:p>
            <a:r>
              <a:rPr lang="en-US"/>
              <a:t>Preparing for ICE Enforcement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5EAAC-1E83-0D25-4337-8982A2929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00150"/>
            <a:ext cx="8077200" cy="3489992"/>
          </a:xfrm>
        </p:spPr>
        <p:txBody>
          <a:bodyPr/>
          <a:lstStyle/>
          <a:p>
            <a:pPr marL="287338" indent="-287338">
              <a:spcAft>
                <a:spcPts val="1800"/>
              </a:spcAft>
            </a:pPr>
            <a:r>
              <a:rPr lang="en-US" sz="2000"/>
              <a:t>Designate one or more Employer Representatives to interact with agents</a:t>
            </a:r>
          </a:p>
          <a:p>
            <a:pPr marL="287338" indent="-287338">
              <a:spcAft>
                <a:spcPts val="1800"/>
              </a:spcAft>
            </a:pPr>
            <a:r>
              <a:rPr lang="en-US" sz="2000"/>
              <a:t>Train initial points of contact with the public (</a:t>
            </a:r>
            <a:r>
              <a:rPr lang="en-US" sz="2000" i="1"/>
              <a:t>e.g.</a:t>
            </a:r>
            <a:r>
              <a:rPr lang="en-US" sz="2000"/>
              <a:t>, receptionists, security guards) on response when ICE arrives</a:t>
            </a:r>
          </a:p>
          <a:p>
            <a:pPr marL="287338" indent="-287338"/>
            <a:r>
              <a:rPr lang="en-US" sz="2000"/>
              <a:t>Train Employer Representatives to know the difference between </a:t>
            </a:r>
            <a:r>
              <a:rPr lang="en-US" sz="2000" i="1"/>
              <a:t>judicial</a:t>
            </a:r>
            <a:r>
              <a:rPr lang="en-US" sz="2000"/>
              <a:t> warrants/subpoenas and </a:t>
            </a:r>
            <a:r>
              <a:rPr lang="en-US" sz="2000" i="1"/>
              <a:t>administrative</a:t>
            </a:r>
            <a:r>
              <a:rPr lang="en-US" sz="2000"/>
              <a:t> warrants/subpoenas</a:t>
            </a:r>
          </a:p>
        </p:txBody>
      </p:sp>
    </p:spTree>
    <p:extLst>
      <p:ext uri="{BB962C8B-B14F-4D97-AF65-F5344CB8AC3E}">
        <p14:creationId val="1479122025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16B6C79C-FA74-DFA2-9B49-2D76E41FE89A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E75F-6F80-ED80-04D6-4170FA07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229600" cy="479822"/>
          </a:xfrm>
        </p:spPr>
        <p:txBody>
          <a:bodyPr/>
          <a:lstStyle/>
          <a:p>
            <a:r>
              <a:rPr lang="en-US" sz="2800"/>
              <a:t>Preparing for an ICE Raid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65985-2CA5-54C8-375C-D82A33491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76350"/>
            <a:ext cx="8077200" cy="3562350"/>
          </a:xfrm>
        </p:spPr>
        <p:txBody>
          <a:bodyPr/>
          <a:lstStyle/>
          <a:p>
            <a:pPr marL="287338" indent="-287338">
              <a:spcAft>
                <a:spcPts val="1800"/>
              </a:spcAft>
            </a:pPr>
            <a:r>
              <a:rPr lang="en-US" sz="2000"/>
              <a:t>Understand actions that ICE agents are allowed to take on public versus private parts of the premises and under what circumstances</a:t>
            </a:r>
          </a:p>
          <a:p>
            <a:pPr marL="287338" indent="-287338">
              <a:spcAft>
                <a:spcPts val="1800"/>
              </a:spcAft>
            </a:pPr>
            <a:r>
              <a:rPr lang="en-US" sz="2000"/>
              <a:t>Establish protocol to apply during and after the raid and train relevant personnel</a:t>
            </a:r>
          </a:p>
          <a:p>
            <a:pPr marL="287338" indent="-287338"/>
            <a:r>
              <a:rPr lang="en-US" sz="2000"/>
              <a:t>Train Employer Representatives and other key personnel of their rights and rights of employees and third parties (guests, customers, etc.) on premises</a:t>
            </a:r>
          </a:p>
        </p:txBody>
      </p:sp>
    </p:spTree>
    <p:extLst>
      <p:ext uri="{BB962C8B-B14F-4D97-AF65-F5344CB8AC3E}">
        <p14:creationId val="82452015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4BC08B3-75E2-9E74-38F2-0E9CEE55153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D69D-8FA1-00F8-33E0-29DF980B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229600" cy="479822"/>
          </a:xfrm>
        </p:spPr>
        <p:txBody>
          <a:bodyPr/>
          <a:lstStyle/>
          <a:p>
            <a:r>
              <a:rPr lang="en-US" sz="2800"/>
              <a:t>Preparing for an ICE Raid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35360-1B6B-685E-134A-A475E3BAF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276350"/>
            <a:ext cx="8001000" cy="3413792"/>
          </a:xfrm>
        </p:spPr>
        <p:txBody>
          <a:bodyPr/>
          <a:lstStyle/>
          <a:p>
            <a:pPr marL="287338" indent="-287338"/>
            <a:r>
              <a:rPr lang="en-US" sz="1800"/>
              <a:t>Ensure Employer Representatives are aware of state/local law and internal policies impacting response to ICE visit </a:t>
            </a:r>
          </a:p>
          <a:p>
            <a:pPr marL="287338" indent="-287338"/>
            <a:r>
              <a:rPr lang="en-US" sz="1800" i="1"/>
              <a:t>Know Your Rights </a:t>
            </a:r>
            <a:r>
              <a:rPr lang="en-US" sz="1800"/>
              <a:t>materials for employees are available online from the American Immigration Lawyers Association (“AILA”) as well as various immigrant rights and community organizations</a:t>
            </a:r>
          </a:p>
          <a:p>
            <a:pPr marL="287338" indent="-287338"/>
            <a:r>
              <a:rPr lang="en-US" sz="1800"/>
              <a:t>Make sure employee emergency contact information is up to date</a:t>
            </a:r>
          </a:p>
          <a:p>
            <a:pPr marL="287338" indent="-287338"/>
            <a:r>
              <a:rPr lang="en-US" sz="1800"/>
              <a:t>Contact immigration counsel if you feel a need to create protocols that are not currently in place</a:t>
            </a:r>
          </a:p>
        </p:txBody>
      </p:sp>
    </p:spTree>
    <p:extLst>
      <p:ext uri="{BB962C8B-B14F-4D97-AF65-F5344CB8AC3E}">
        <p14:creationId val="88898756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E0318ACE-F8CB-C470-D01E-193A9A1CFFF6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C1D-AE94-052D-16D8-F7ADFAD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358"/>
            <a:ext cx="8229600" cy="479822"/>
          </a:xfrm>
        </p:spPr>
        <p:txBody>
          <a:bodyPr/>
          <a:lstStyle/>
          <a:p>
            <a:r>
              <a:rPr lang="en-US"/>
              <a:t>After an ICE Raid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A0F9B-D4C6-724C-AEAD-DB0EA2C57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581150"/>
            <a:ext cx="8305800" cy="2971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/>
              <a:t>Employer Representatives should collect all records of ICE activities, including an inventory of items that were seized</a:t>
            </a:r>
          </a:p>
          <a:p>
            <a:pPr>
              <a:spcAft>
                <a:spcPts val="1800"/>
              </a:spcAft>
            </a:pPr>
            <a:r>
              <a:rPr lang="en-US" sz="2000"/>
              <a:t>Fully debrief internally and contact immigration counsel</a:t>
            </a:r>
          </a:p>
          <a:p>
            <a:r>
              <a:rPr lang="en-US" sz="2000"/>
              <a:t>If any employees are taken into custody, ensure families are contacted and any money owed is paid</a:t>
            </a:r>
          </a:p>
        </p:txBody>
      </p:sp>
    </p:spTree>
    <p:extLst>
      <p:ext uri="{BB962C8B-B14F-4D97-AF65-F5344CB8AC3E}">
        <p14:creationId val="3859723426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AA5F2FAD-1DB1-32DE-32A9-825E0A19AD3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CB63-B47E-119C-54B6-99A94AE0E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Preparing for I-9 Audits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F97D8-02D2-B57F-411F-FCE52F85C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857500"/>
            <a:ext cx="8153400" cy="1314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411599156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893294E9-EBE2-68D3-A67F-CEDB5B3D433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2989-4D59-F137-DBD6-82AF88FE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79822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78A1C-B4CB-7C3D-7EC8-38C5174F1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229600" cy="3486150"/>
          </a:xfrm>
        </p:spPr>
        <p:txBody>
          <a:bodyPr/>
          <a:lstStyle/>
          <a:p>
            <a:pPr marL="287338" indent="-287338"/>
            <a:r>
              <a:rPr lang="en-US" altLang="en-US" sz="2000" spc="-100"/>
              <a:t>The Immigration Reform and Control Act (“IRCA”) requires all U.S. employers to verify (1) employment eligibility and (2) identity of all associates hired to work in the United States.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/>
              <a:t>This is accomplished by properly completing a Form I-9 for each associate hired after IRCA was enacted (1986).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/>
              <a:t>This applies to </a:t>
            </a:r>
            <a:r>
              <a:rPr lang="en-US" altLang="en-US" sz="2000" u="sng"/>
              <a:t>all</a:t>
            </a:r>
            <a:r>
              <a:rPr lang="en-US" altLang="en-US" sz="2000"/>
              <a:t> employers, regardless of size, and </a:t>
            </a:r>
            <a:r>
              <a:rPr lang="en-US" altLang="en-US" sz="2000" u="sng"/>
              <a:t>all</a:t>
            </a:r>
            <a:r>
              <a:rPr lang="en-US" altLang="en-US" sz="2000"/>
              <a:t> associates, regardless of citizenship or national origin.</a:t>
            </a:r>
            <a:endParaRPr lang="en-US" sz="2000"/>
          </a:p>
        </p:txBody>
      </p:sp>
    </p:spTree>
    <p:extLst>
      <p:ext uri="{BB962C8B-B14F-4D97-AF65-F5344CB8AC3E}">
        <p14:creationId val="2683592952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1E67C55-20BD-749B-1590-F89E19C951E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31AA-C440-C894-054E-C82B42BC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361950"/>
            <a:ext cx="8382000" cy="479822"/>
          </a:xfrm>
        </p:spPr>
        <p:txBody>
          <a:bodyPr/>
          <a:lstStyle/>
          <a:p>
            <a:r>
              <a:rPr lang="en-US" sz="2800"/>
              <a:t>Employer’s I-9 Obligations: Completion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83A3B-8CB8-A354-D0CD-9E7080140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9" y="1123950"/>
            <a:ext cx="7924801" cy="3562350"/>
          </a:xfrm>
        </p:spPr>
        <p:txBody>
          <a:bodyPr/>
          <a:lstStyle/>
          <a:p>
            <a:pPr marL="287338" indent="-287338"/>
            <a:r>
              <a:rPr lang="en-US" sz="2000"/>
              <a:t>Ensure Section 1 is fully and correctly completed by the associate </a:t>
            </a:r>
            <a:r>
              <a:rPr lang="en-US" sz="2000" b="1"/>
              <a:t>no later than the first day of employment</a:t>
            </a:r>
          </a:p>
          <a:p>
            <a:pPr marL="287338" indent="-287338"/>
            <a:r>
              <a:rPr lang="en-US" sz="2000"/>
              <a:t>Complete Section 2 within </a:t>
            </a:r>
            <a:r>
              <a:rPr lang="en-US" sz="2000" b="1"/>
              <a:t>three (3) business days of first day of employment</a:t>
            </a:r>
            <a:endParaRPr lang="en-US" sz="200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Inspect documents to verify </a:t>
            </a:r>
            <a:r>
              <a:rPr lang="en-US" altLang="en-US" sz="2000"/>
              <a:t>both </a:t>
            </a:r>
            <a:r>
              <a:rPr lang="en-US" altLang="en-US" sz="2000" u="sng"/>
              <a:t>IDENTITY</a:t>
            </a:r>
            <a:r>
              <a:rPr lang="en-US" altLang="en-US" sz="2000"/>
              <a:t> and </a:t>
            </a:r>
            <a:r>
              <a:rPr lang="en-US" altLang="en-US" sz="2000" u="sng"/>
              <a:t>EMPLOYMENT AUTHORIZATION</a:t>
            </a:r>
            <a:endParaRPr lang="en-US" altLang="en-US" sz="2000"/>
          </a:p>
          <a:p>
            <a:pPr marL="287338" indent="-287338"/>
            <a:r>
              <a:rPr lang="en-US" sz="2000"/>
              <a:t>Reverify any temporary employment authorization no later than expiration date (Supplement B)</a:t>
            </a:r>
          </a:p>
        </p:txBody>
      </p:sp>
    </p:spTree>
    <p:extLst>
      <p:ext uri="{BB962C8B-B14F-4D97-AF65-F5344CB8AC3E}">
        <p14:creationId val="334076897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2EC46BF-7FD0-4F6B-3A6D-15BEEF58008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5BEA-C481-36DF-E085-C1EDA6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3407"/>
            <a:ext cx="8534400" cy="479822"/>
          </a:xfrm>
        </p:spPr>
        <p:txBody>
          <a:bodyPr/>
          <a:lstStyle/>
          <a:p>
            <a:r>
              <a:rPr lang="en-US" sz="2800"/>
              <a:t>Employer’s I-9 Obligations:  Inspecting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1A117-521C-BF7E-836D-55657A0B3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81150"/>
            <a:ext cx="8229600" cy="2819400"/>
          </a:xfrm>
        </p:spPr>
        <p:txBody>
          <a:bodyPr/>
          <a:lstStyle/>
          <a:p>
            <a:pPr marL="287338" indent="-287338">
              <a:spcAft>
                <a:spcPts val="1800"/>
              </a:spcAft>
            </a:pPr>
            <a:r>
              <a:rPr lang="en-US" sz="2200"/>
              <a:t>Employer must </a:t>
            </a:r>
            <a:r>
              <a:rPr lang="en-US" sz="2200" b="1" i="1"/>
              <a:t>physically inspect</a:t>
            </a:r>
            <a:r>
              <a:rPr lang="en-US" sz="2200"/>
              <a:t> the documents and determine if they </a:t>
            </a:r>
            <a:r>
              <a:rPr lang="en-US" sz="2200" b="1" i="1"/>
              <a:t>reasonably appear to be genuine and to relate to the employee who presents them</a:t>
            </a:r>
          </a:p>
          <a:p>
            <a:pPr marL="287338" indent="-287338">
              <a:spcBef>
                <a:spcPts val="600"/>
              </a:spcBef>
            </a:pPr>
            <a:r>
              <a:rPr lang="en-US" sz="2200"/>
              <a:t>Remote verification option is available, but only for employers enrolled in E-Verify at the applicable hiring site at the time of verification</a:t>
            </a:r>
          </a:p>
        </p:txBody>
      </p:sp>
    </p:spTree>
    <p:extLst>
      <p:ext uri="{BB962C8B-B14F-4D97-AF65-F5344CB8AC3E}">
        <p14:creationId val="2177489242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C34726F3-BB0B-0A1E-EFBF-F335284EEAF4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1AFB-8729-5C79-0B9F-9CCD51DF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79822"/>
          </a:xfrm>
        </p:spPr>
        <p:txBody>
          <a:bodyPr/>
          <a:lstStyle/>
          <a:p>
            <a:r>
              <a:rPr lang="en-US" sz="3200"/>
              <a:t>Employer’s I-9 Obligations: </a:t>
            </a:r>
            <a:r>
              <a:rPr lang="en-US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8A27-34D5-8C10-777A-613C856ED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00150"/>
            <a:ext cx="8077200" cy="35814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/>
              <a:t>Employers must maintain I-9 forms for: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/>
              <a:t>three years after the date of hire </a:t>
            </a:r>
          </a:p>
          <a:p>
            <a:pPr marL="2117725" indent="0">
              <a:buNone/>
            </a:pPr>
            <a:r>
              <a:rPr lang="en-US" sz="2400" b="1"/>
              <a:t>OR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/>
              <a:t>  one year after the date the associate is </a:t>
            </a:r>
            <a:br>
              <a:rPr lang="en-US" sz="2400"/>
            </a:br>
            <a:r>
              <a:rPr lang="en-US" sz="2400"/>
              <a:t>  terminated – </a:t>
            </a:r>
          </a:p>
          <a:p>
            <a:pPr marL="0" indent="0">
              <a:buNone/>
              <a:tabLst>
                <a:tab pos="287338"/>
              </a:tabLst>
            </a:pPr>
            <a:r>
              <a:rPr lang="en-US" sz="2400" b="1" i="1"/>
              <a:t>whichever is </a:t>
            </a:r>
            <a:r>
              <a:rPr lang="en-US" sz="2400" b="1" i="1" u="sng"/>
              <a:t>later</a:t>
            </a:r>
            <a:r>
              <a:rPr lang="en-US" sz="2400" b="1"/>
              <a:t>.</a:t>
            </a:r>
            <a:endParaRPr lang="en-US" sz="2600"/>
          </a:p>
        </p:txBody>
      </p:sp>
    </p:spTree>
    <p:extLst>
      <p:ext uri="{BB962C8B-B14F-4D97-AF65-F5344CB8AC3E}">
        <p14:creationId val="39950425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00AF25F-EA99-6127-390F-1E5732271A7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2CE-A6FF-E327-2AA5-5D14B724F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Immigration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4785A-E469-0877-C73D-F1B48A246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857500"/>
            <a:ext cx="8153400" cy="1314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599231462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A389672-7929-692B-BFB7-221F085CAD2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2E2-26C7-4663-A5A3-10712ADF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90550"/>
            <a:ext cx="8229600" cy="479822"/>
          </a:xfrm>
        </p:spPr>
        <p:txBody>
          <a:bodyPr/>
          <a:lstStyle/>
          <a:p>
            <a:r>
              <a:rPr lang="en-US" sz="3200"/>
              <a:t>I-9 Retention (cont.)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8369-A892-CA17-E92B-68A575CC3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504950"/>
            <a:ext cx="7848600" cy="3048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/>
              <a:t>Store I-9 forms in location that can be readily accessed from the physical worksite in the event of an audit. </a:t>
            </a:r>
          </a:p>
          <a:p>
            <a:pPr>
              <a:spcAft>
                <a:spcPts val="1800"/>
              </a:spcAft>
            </a:pPr>
            <a:r>
              <a:rPr lang="en-US" sz="2000"/>
              <a:t>Do not store I-9 forms with personnel files; central storage is advisable for control purposes.</a:t>
            </a:r>
          </a:p>
          <a:p>
            <a:r>
              <a:rPr lang="en-US" sz="2000"/>
              <a:t>Electronic storage is permissible if it meets specific conditions</a:t>
            </a:r>
          </a:p>
        </p:txBody>
      </p:sp>
    </p:spTree>
    <p:extLst>
      <p:ext uri="{BB962C8B-B14F-4D97-AF65-F5344CB8AC3E}">
        <p14:creationId val="21977866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BA76F90-2A86-4D42-E98E-2B2F371CCBA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AA6-1728-FDDA-D295-42128D0F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407"/>
            <a:ext cx="8305800" cy="479822"/>
          </a:xfrm>
        </p:spPr>
        <p:txBody>
          <a:bodyPr/>
          <a:lstStyle/>
          <a:p>
            <a:r>
              <a:rPr lang="en-US" sz="2800"/>
              <a:t>Copying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4DD3F-80C9-E0CB-8F21-BDC6997D8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352550"/>
            <a:ext cx="8001000" cy="3048000"/>
          </a:xfrm>
        </p:spPr>
        <p:txBody>
          <a:bodyPr/>
          <a:lstStyle/>
          <a:p>
            <a:r>
              <a:rPr lang="en-US" sz="2000"/>
              <a:t>Must have consistent policy (copy all or copy none) at each hiring site.</a:t>
            </a:r>
          </a:p>
          <a:p>
            <a:r>
              <a:rPr lang="en-US" sz="2000"/>
              <a:t>E-Verify requires copying of specific “photo-matching” documents at enrolled sites, even when no other documents are retained.</a:t>
            </a:r>
          </a:p>
          <a:p>
            <a:r>
              <a:rPr lang="en-US" sz="2000" i="1"/>
              <a:t>State laws </a:t>
            </a:r>
            <a:r>
              <a:rPr lang="en-US" sz="2000"/>
              <a:t>may require copying and retention of documents (</a:t>
            </a:r>
            <a:r>
              <a:rPr lang="en-US" sz="2000" i="1"/>
              <a:t>e.g.</a:t>
            </a:r>
            <a:r>
              <a:rPr lang="en-US" sz="2000"/>
              <a:t>, Florida).</a:t>
            </a:r>
          </a:p>
        </p:txBody>
      </p:sp>
    </p:spTree>
    <p:extLst>
      <p:ext uri="{BB962C8B-B14F-4D97-AF65-F5344CB8AC3E}">
        <p14:creationId val="4132388207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503BED2-4616-2037-B01C-65D4213475C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885-E6CF-D3CC-DFF1-95DF444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I-9 Penalties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B3A1-A31E-2D9C-297E-D86147A8A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00150"/>
            <a:ext cx="8077200" cy="34861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800"/>
              <a:t>Both civil and criminal penalties can result from paperwork violations, employment of unauthorized workers, or unlawful discriminatory practices.</a:t>
            </a:r>
          </a:p>
          <a:p>
            <a:r>
              <a:rPr lang="en-US" sz="1800"/>
              <a:t>The civil fines assessed can add up quickly, and non-compliance can be costly for the company.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Fines for substantive/uncorrected technical violations currently range from $288 to $2,861 </a:t>
            </a:r>
            <a:r>
              <a:rPr lang="en-US" sz="1800" i="1"/>
              <a:t>per violation</a:t>
            </a:r>
            <a:r>
              <a:rPr lang="en-US" sz="180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Fines for knowingly hiring or employing unauthorized workers currently range from $716 to $28,619 per violation.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val="1734747197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A51ED02-E1D8-1577-5D28-ADD1ABC30EE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E468-23E1-C67D-E08A-C2095BC0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594"/>
            <a:ext cx="8229600" cy="479822"/>
          </a:xfrm>
        </p:spPr>
        <p:txBody>
          <a:bodyPr/>
          <a:lstStyle/>
          <a:p>
            <a:r>
              <a:rPr lang="en-US"/>
              <a:t>I-9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C22F1-1D1F-35BC-1A9F-59EEDC34E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971550"/>
            <a:ext cx="7848600" cy="3733800"/>
          </a:xfrm>
        </p:spPr>
        <p:txBody>
          <a:bodyPr/>
          <a:lstStyle/>
          <a:p>
            <a:pPr marL="287338" indent="-287338"/>
            <a:r>
              <a:rPr lang="en-US" sz="2000"/>
              <a:t>Strong protocols and training materials for I-9 completion and storage are in place</a:t>
            </a:r>
          </a:p>
          <a:p>
            <a:pPr marL="287338" indent="-287338"/>
            <a:r>
              <a:rPr lang="en-US" sz="2000"/>
              <a:t>Thorough and regular training of onsite personnel representatives responsible for I-9 completion</a:t>
            </a:r>
          </a:p>
          <a:p>
            <a:pPr marL="287338" indent="-287338"/>
            <a:r>
              <a:rPr lang="en-US" sz="2000"/>
              <a:t>Protocol for identifying expiring employment authorization and performing timely reverification</a:t>
            </a:r>
          </a:p>
          <a:p>
            <a:pPr marL="287338" indent="-287338"/>
            <a:r>
              <a:rPr lang="en-US" sz="2000"/>
              <a:t>Periodic internal audits of I-9 forms and protocols</a:t>
            </a:r>
          </a:p>
          <a:p>
            <a:pPr marL="287338" indent="-287338"/>
            <a:r>
              <a:rPr lang="en-US" sz="2000"/>
              <a:t>Regular review of I-9 protocols and audit outcomes by immigration counsel</a:t>
            </a:r>
          </a:p>
        </p:txBody>
      </p:sp>
    </p:spTree>
    <p:extLst>
      <p:ext uri="{BB962C8B-B14F-4D97-AF65-F5344CB8AC3E}">
        <p14:creationId val="370537785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57450"/>
            <a:ext cx="7772400" cy="425054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</p:spTree>
    <p:extLst>
      <p:ext uri="{BB962C8B-B14F-4D97-AF65-F5344CB8AC3E}">
        <p14:creationId val="3552385706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2571750"/>
            <a:ext cx="4648200" cy="1524000"/>
          </a:xfrm>
        </p:spPr>
        <p:txBody>
          <a:bodyPr/>
          <a:lstStyle/>
          <a:p>
            <a:r>
              <a:rPr lang="en-US" sz="2400">
                <a:latin typeface="Merriweather" panose="00000500000000000000" pitchFamily="2" charset="0"/>
              </a:rPr>
              <a:t>Bob Harris</a:t>
            </a:r>
          </a:p>
          <a:p>
            <a:r>
              <a:rPr lang="en-US" sz="2400">
                <a:solidFill>
                  <a:srgbClr val="C24C40"/>
                </a:solidFill>
                <a:latin typeface="Merriweather" panose="00000500000000000000" pitchFamily="2" charset="0"/>
              </a:rPr>
              <a:t>614.464.8373</a:t>
            </a:r>
            <a:r>
              <a:rPr lang="en-US" sz="2400" kern="0">
                <a:solidFill>
                  <a:srgbClr val="C24C40"/>
                </a:solidFill>
                <a:latin typeface="Merriweather" panose="00000500000000000000" pitchFamily="2" charset="0"/>
                <a:ea typeface="Verdana" panose="020b0604030504040204" pitchFamily="34" charset="0"/>
              </a:rPr>
              <a:t> </a:t>
            </a:r>
            <a:br>
              <a:rPr lang="en-US" sz="2400" kern="0">
                <a:solidFill>
                  <a:srgbClr val="C24C40"/>
                </a:solidFill>
                <a:latin typeface="Merriweather" panose="00000500000000000000" pitchFamily="2" charset="0"/>
                <a:ea typeface="Verdana" panose="020b0604030504040204" pitchFamily="34" charset="0"/>
              </a:rPr>
            </a:br>
            <a:r>
              <a:rPr lang="en-US" sz="2400" kern="0">
                <a:solidFill>
                  <a:srgbClr val="C24C40"/>
                </a:solidFill>
                <a:latin typeface="Merriweather" panose="00000500000000000000" pitchFamily="2" charset="0"/>
                <a:ea typeface="Verdana" panose="020b0604030504040204" pitchFamily="34" charset="0"/>
              </a:rPr>
              <a:t>raharris@vorys.com</a:t>
            </a:r>
            <a:endParaRPr lang="en-US" sz="2400">
              <a:solidFill>
                <a:srgbClr val="C24C40"/>
              </a:solidFill>
              <a:latin typeface="Merriweather" panose="00000500000000000000" pitchFamily="2" charset="0"/>
            </a:endParaRPr>
          </a:p>
          <a:p>
            <a:endParaRPr lang="en-US" sz="2400">
              <a:solidFill>
                <a:srgbClr val="C24C40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val="128047284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438151"/>
          </a:xfrm>
        </p:spPr>
        <p:txBody>
          <a:bodyPr/>
          <a:lstStyle/>
          <a:p>
            <a:r>
              <a:rPr lang="en-US"/>
              <a:t>Agencies with Immigration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123950"/>
            <a:ext cx="8229600" cy="356235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000" b="1" i="1"/>
              <a:t>Department of Homeland Security (DHS) – </a:t>
            </a:r>
            <a:r>
              <a:rPr lang="en-US" sz="2000" i="1"/>
              <a:t>three parts:</a:t>
            </a:r>
          </a:p>
          <a:p>
            <a:pPr marL="803275" lvl="1" indent="-346075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/>
              <a:t>U.S. Citizenship and Immigration Services (USCIS) – benefits</a:t>
            </a:r>
          </a:p>
          <a:p>
            <a:pPr marL="803275" lvl="1" indent="-346075">
              <a:lnSpc>
                <a:spcPct val="8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/>
              <a:t>U.S. Customs and Border Protection (CBP) – security </a:t>
            </a:r>
          </a:p>
          <a:p>
            <a:pPr marL="803275" lvl="1" indent="-346075">
              <a:lnSpc>
                <a:spcPct val="85000"/>
              </a:lnSpc>
              <a:buFont typeface="+mj-lt"/>
              <a:buAutoNum type="arabicPeriod"/>
            </a:pPr>
            <a:r>
              <a:rPr lang="en-US" sz="1800"/>
              <a:t>U.S. Immigration and Customs Enforcement (ICE) – the “cops”</a:t>
            </a:r>
          </a:p>
          <a:p>
            <a:pPr marL="0" indent="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000" b="1" i="1"/>
              <a:t>Department of Labor (DOL) – </a:t>
            </a:r>
          </a:p>
          <a:p>
            <a:pPr marL="741363" lvl="1" indent="-288925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focus is on protecting U.S. workers</a:t>
            </a:r>
          </a:p>
          <a:p>
            <a:pPr marL="741363" lvl="1" indent="-288925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800" i="1"/>
              <a:t>LCA; PWD; PERMs</a:t>
            </a:r>
          </a:p>
          <a:p>
            <a:pPr marL="0" indent="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000" b="1" i="1"/>
              <a:t>Department of State (DOS) </a:t>
            </a:r>
            <a:r>
              <a:rPr lang="en-US" sz="2000"/>
              <a:t>– </a:t>
            </a:r>
          </a:p>
          <a:p>
            <a:pPr marL="741363" lvl="1" indent="-288925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focus on overseas representation of U.S. government</a:t>
            </a:r>
          </a:p>
          <a:p>
            <a:pPr marL="741363" lvl="1" indent="-288925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/>
              <a:t>Embassies and Consulates abroad; visa issuance</a:t>
            </a:r>
          </a:p>
          <a:p>
            <a:pPr marL="346075" indent="-346075">
              <a:lnSpc>
                <a:spcPct val="85000"/>
              </a:lnSpc>
              <a:buFont typeface="+mj-lt"/>
              <a:buAutoNum type="arabicPeriod"/>
            </a:pPr>
            <a:endParaRPr lang="en-US" sz="2000" b="1" i="1"/>
          </a:p>
          <a:p>
            <a:pPr marL="803275" lvl="1" indent="-346075">
              <a:lnSpc>
                <a:spcPct val="85000"/>
              </a:lnSpc>
              <a:buFont typeface="+mj-lt"/>
              <a:buAutoNum type="alphaUcPeriod"/>
            </a:pPr>
            <a:endParaRPr lang="en-US" sz="1800"/>
          </a:p>
          <a:p>
            <a:pPr marL="803275" lvl="1" indent="-346075">
              <a:lnSpc>
                <a:spcPct val="85000"/>
              </a:lnSpc>
              <a:buFont typeface="+mj-lt"/>
              <a:buAutoNum type="alphaUcPeriod"/>
            </a:pPr>
            <a:endParaRPr lang="en-US" sz="1800" b="1"/>
          </a:p>
          <a:p>
            <a:pPr marL="1255713" lvl="2">
              <a:lnSpc>
                <a:spcPct val="85000"/>
              </a:lnSpc>
              <a:buFont typeface="Courier New" panose="02070309020205020404" pitchFamily="49" charset="0"/>
              <a:buChar char="o"/>
            </a:pPr>
            <a:endParaRPr lang="en-US" sz="1800"/>
          </a:p>
        </p:txBody>
      </p:sp>
    </p:spTree>
    <p:extLst>
      <p:ext uri="{BB962C8B-B14F-4D97-AF65-F5344CB8AC3E}">
        <p14:creationId val="22423097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407"/>
            <a:ext cx="8229600" cy="479822"/>
          </a:xfrm>
        </p:spPr>
        <p:txBody>
          <a:bodyPr/>
          <a:lstStyle/>
          <a:p>
            <a:r>
              <a:rPr lang="en-US"/>
              <a:t>Immigrant vs. Nonimmigrant Visas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276350"/>
            <a:ext cx="8229600" cy="3409950"/>
          </a:xfrm>
        </p:spPr>
        <p:txBody>
          <a:bodyPr/>
          <a:lstStyle/>
          <a:p>
            <a:pPr marL="341313" indent="-341313">
              <a:spcAft>
                <a:spcPts val="1800"/>
              </a:spcAft>
            </a:pPr>
            <a:r>
              <a:rPr lang="en-US" sz="2000" b="1"/>
              <a:t>Nonimmigrant visa</a:t>
            </a:r>
            <a:r>
              <a:rPr lang="en-US" sz="2000"/>
              <a:t> (NIV) – </a:t>
            </a:r>
          </a:p>
          <a:p>
            <a:pPr marL="803275" lvl="1" indent="-34607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u="sng"/>
              <a:t>temporary</a:t>
            </a:r>
            <a:r>
              <a:rPr lang="en-US" sz="1600"/>
              <a:t> stay for </a:t>
            </a:r>
            <a:r>
              <a:rPr lang="en-US" sz="1600" u="sng"/>
              <a:t>limited duration</a:t>
            </a:r>
            <a:r>
              <a:rPr lang="en-US" sz="1600"/>
              <a:t> and for </a:t>
            </a:r>
            <a:r>
              <a:rPr lang="en-US" sz="1600" u="sng"/>
              <a:t>limited purposes</a:t>
            </a:r>
            <a:r>
              <a:rPr lang="en-US" sz="1600"/>
              <a:t>. </a:t>
            </a:r>
          </a:p>
          <a:p>
            <a:pPr marL="803275" lvl="1" indent="-34607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sz="1600"/>
              <a:t>Each category has its own requirements and its own limitations regarding visa availability, permissible activities, and duration of stay.  </a:t>
            </a:r>
            <a:endParaRPr lang="en-US" sz="1600"/>
          </a:p>
          <a:p>
            <a:pPr marL="341313" indent="-341313">
              <a:spcBef>
                <a:spcPts val="1200"/>
              </a:spcBef>
              <a:spcAft>
                <a:spcPts val="1800"/>
              </a:spcAft>
            </a:pPr>
            <a:r>
              <a:rPr lang="en-US" sz="2000" b="1"/>
              <a:t>Immigrant visa </a:t>
            </a:r>
            <a:r>
              <a:rPr lang="en-US" sz="2000"/>
              <a:t>(IV) – </a:t>
            </a:r>
          </a:p>
          <a:p>
            <a:pPr marL="803275" lvl="1" indent="-346075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u="sng"/>
              <a:t>permanent</a:t>
            </a:r>
            <a:r>
              <a:rPr lang="en-US" sz="1600"/>
              <a:t> stay for </a:t>
            </a:r>
            <a:r>
              <a:rPr lang="en-US" sz="1600" u="sng"/>
              <a:t>unlimited period</a:t>
            </a:r>
            <a:r>
              <a:rPr lang="en-US" sz="1600"/>
              <a:t> and </a:t>
            </a:r>
            <a:r>
              <a:rPr lang="en-US" sz="1600" u="sng"/>
              <a:t>virtually unlimited purposes</a:t>
            </a:r>
            <a:r>
              <a:rPr lang="en-US" sz="1600"/>
              <a:t> – the “Green Card”</a:t>
            </a:r>
          </a:p>
        </p:txBody>
      </p:sp>
    </p:spTree>
    <p:extLst>
      <p:ext uri="{BB962C8B-B14F-4D97-AF65-F5344CB8AC3E}">
        <p14:creationId val="348346021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48879"/>
          </a:xfrm>
        </p:spPr>
        <p:txBody>
          <a:bodyPr/>
          <a:lstStyle/>
          <a:p>
            <a:r>
              <a:rPr lang="en-US" altLang="en-US"/>
              <a:t>What is a “VISA”? 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276350"/>
            <a:ext cx="8229600" cy="3352799"/>
          </a:xfrm>
        </p:spPr>
        <p:txBody>
          <a:bodyPr/>
          <a:lstStyle/>
          <a:p>
            <a:pPr marL="398463" indent="-398463"/>
            <a:r>
              <a:rPr lang="en-US" sz="2000"/>
              <a:t>A </a:t>
            </a:r>
            <a:r>
              <a:rPr lang="en-US" sz="2000" b="1"/>
              <a:t>VISA</a:t>
            </a:r>
            <a:r>
              <a:rPr lang="en-US" sz="2000"/>
              <a:t> is a </a:t>
            </a:r>
            <a:r>
              <a:rPr lang="en-US" sz="2000" u="sng"/>
              <a:t>travel document</a:t>
            </a:r>
            <a:r>
              <a:rPr lang="en-US" sz="2000"/>
              <a:t> that permits a foreign national to travel to the United States.  </a:t>
            </a:r>
          </a:p>
          <a:p>
            <a:pPr marL="803275" lvl="1" indent="-3460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Only needs to be valid when entering the United States.</a:t>
            </a:r>
          </a:p>
          <a:p>
            <a:pPr marL="803275" lvl="1" indent="-346075">
              <a:buFont typeface="Wingdings" panose="05000000000000000000" pitchFamily="2" charset="2"/>
              <a:buChar char="Ø"/>
            </a:pPr>
            <a:r>
              <a:rPr lang="en-US" sz="1700"/>
              <a:t>Validity period of the visa does not govern authorized period of stay. </a:t>
            </a:r>
          </a:p>
          <a:p>
            <a:pPr marL="398463" indent="-398463">
              <a:spcBef>
                <a:spcPts val="600"/>
              </a:spcBef>
            </a:pPr>
            <a:r>
              <a:rPr lang="en-US" sz="2000" b="1"/>
              <a:t>STATUS</a:t>
            </a:r>
            <a:r>
              <a:rPr lang="en-US" sz="2000"/>
              <a:t> is the classification you are given upon admission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/>
              <a:t>Each classification (or category) has different eligibility requirements, benefits, and responsibilities.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/>
              <a:t>Status expiration dates are provided upon admission (on the I-94)</a:t>
            </a:r>
          </a:p>
          <a:p>
            <a:pPr marL="800100" lvl="2" indent="0">
              <a:buNone/>
            </a:pPr>
            <a:endParaRPr lang="en-US" sz="2000"/>
          </a:p>
        </p:txBody>
      </p:sp>
    </p:spTree>
    <p:extLst>
      <p:ext uri="{BB962C8B-B14F-4D97-AF65-F5344CB8AC3E}">
        <p14:creationId val="129666590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53035"/>
          </a:xfrm>
        </p:spPr>
        <p:txBody>
          <a:bodyPr/>
          <a:lstStyle/>
          <a:p>
            <a:r>
              <a:rPr lang="en-US"/>
              <a:t>Important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12377"/>
            <a:ext cx="2895600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1211838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Sz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Aft>
                <a:spcPts val="1200"/>
              </a:spcAft>
              <a:buFont typeface="Century Schoolbook" panose="02040604050505020304" pitchFamily="18" charset="0"/>
              <a:buChar char="―"/>
              <a:defRPr sz="26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Montserrat Medium" panose="00000600000000000000" pitchFamily="50" charset="0"/>
              </a:rPr>
              <a:t>EAD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1047892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Sz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Aft>
                <a:spcPts val="1200"/>
              </a:spcAft>
              <a:buFont typeface="Century Schoolbook" panose="02040604050505020304" pitchFamily="18" charset="0"/>
              <a:buChar char="―"/>
              <a:defRPr sz="26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Montserrat Medium" panose="00000600000000000000" pitchFamily="50" charset="0"/>
              </a:rPr>
              <a:t>Visa Stamp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8C5AC-135B-9E79-C96D-F2489B79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86350"/>
            <a:ext cx="3581426" cy="2274689"/>
          </a:xfrm>
          <a:prstGeom prst="rect">
            <a:avLst/>
          </a:prstGeom>
        </p:spPr>
      </p:pic>
    </p:spTree>
    <p:extLst>
      <p:ext uri="{BB962C8B-B14F-4D97-AF65-F5344CB8AC3E}">
        <p14:creationId val="402550674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3BA42D5-9880-7A66-5233-E4C552058323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A185-B6B0-5241-0E22-630D15E1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27" y="438150"/>
            <a:ext cx="5420273" cy="453035"/>
          </a:xfrm>
        </p:spPr>
        <p:txBody>
          <a:bodyPr/>
          <a:lstStyle/>
          <a:p>
            <a:r>
              <a:rPr lang="en-US" sz="2800"/>
              <a:t>Important Documents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6AF52-07F4-338B-B99E-FE0AE9C8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15" y="927740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Sz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Aft>
                <a:spcPts val="1200"/>
              </a:spcAft>
              <a:buFont typeface="Century Schoolbook" panose="02040604050505020304" pitchFamily="18" charset="0"/>
              <a:buChar char="―"/>
              <a:defRPr sz="26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Montserrat Medium" panose="00000600000000000000" pitchFamily="50" charset="0"/>
              </a:rPr>
              <a:t>Form I-94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02871-E483-0973-2DEE-7051EA60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9399"/>
            <a:ext cx="236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200"/>
              </a:spcAft>
              <a:buSzTx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Aft>
                <a:spcPts val="1200"/>
              </a:spcAft>
              <a:buFont typeface="Century Schoolbook" panose="02040604050505020304" pitchFamily="18" charset="0"/>
              <a:buChar char="―"/>
              <a:defRPr sz="26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Aft>
                <a:spcPts val="1200"/>
              </a:spcAft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Century Schoolbook" panose="02040604050505020304" pitchFamily="18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Montserrat Medium" panose="00000600000000000000" pitchFamily="50" charset="0"/>
              </a:rPr>
              <a:t>USCIS Approval Notice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E87CB-4D06-9B9D-3933-D7C513DE2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87176"/>
            <a:ext cx="3515273" cy="411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2C27F-A313-2E3A-FF98-EE4FC823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5517"/>
            <a:ext cx="3347614" cy="3317433"/>
          </a:xfrm>
          <a:prstGeom prst="rect">
            <a:avLst/>
          </a:prstGeom>
        </p:spPr>
      </p:pic>
    </p:spTree>
    <p:extLst>
      <p:ext uri="{BB962C8B-B14F-4D97-AF65-F5344CB8AC3E}">
        <p14:creationId val="174103002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9045.0"/>
  <p:tag name="AS_RELEASE_DATE" val="2024.03.14"/>
  <p:tag name="AS_TITLE" val="Aspose.Slides for .NET 4.0 Client Profile"/>
  <p:tag name="AS_VERSION" val="24.3"/>
</p:tagLst>
</file>

<file path=ppt/theme/theme1.xml><?xml version="1.0" encoding="utf-8"?>
<a:theme xmlns:r="http://schemas.openxmlformats.org/officeDocument/2006/relationships" xmlns:a="http://schemas.openxmlformats.org/drawingml/2006/main" name="Vorys template-1_L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-1_2025.potx" id="{0F9038F4-D28E-483F-9366-D94473EB8620}" vid="{4F0DC084-CA59-4EB1-ACD4-C2DC50A94628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properties xmlns="http://www.imanage.com/work/xmlschema">
  <documentid>ACTIVE!62013518.4</documentid>
  <senderid>RAHARRIS</senderid>
  <senderemail>RAHARRIS@VORYS.COM</senderemail>
  <lastmodified>2025-05-14T16:21:06.0000000-04:00</lastmodified>
  <database>ACTIVE</database>
</properties>
</file>

<file path=customXml/itemProps1.xml><?xml version="1.0" encoding="utf-8"?>
<ds:datastoreItem xmlns:ds="http://schemas.openxmlformats.org/officeDocument/2006/customXml" ds:itemID="{D153F5AA-8DBF-4EF7-975E-2F11B51EC8ED}">
  <ds:schemaRefs>
    <ds:schemaRef ds:uri="http://www.imanage.com/work/xmlschema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Business Immigration under the Trump Administration 2025</Template>
  <Company/>
  <PresentationFormat>On-screen Show (16:9)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24.0300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